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344" r:id="rId3"/>
    <p:sldId id="345" r:id="rId4"/>
    <p:sldId id="346" r:id="rId5"/>
    <p:sldId id="349" r:id="rId6"/>
    <p:sldId id="288" r:id="rId7"/>
    <p:sldId id="317" r:id="rId8"/>
    <p:sldId id="290" r:id="rId9"/>
    <p:sldId id="291" r:id="rId10"/>
    <p:sldId id="316" r:id="rId11"/>
    <p:sldId id="293" r:id="rId12"/>
    <p:sldId id="294" r:id="rId13"/>
    <p:sldId id="319" r:id="rId14"/>
    <p:sldId id="320" r:id="rId15"/>
    <p:sldId id="322" r:id="rId16"/>
    <p:sldId id="342" r:id="rId17"/>
    <p:sldId id="295" r:id="rId18"/>
    <p:sldId id="296" r:id="rId19"/>
    <p:sldId id="321" r:id="rId20"/>
    <p:sldId id="339" r:id="rId21"/>
    <p:sldId id="310" r:id="rId2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AA0016"/>
    <a:srgbClr val="930101"/>
    <a:srgbClr val="548235"/>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4709"/>
  </p:normalViewPr>
  <p:slideViewPr>
    <p:cSldViewPr snapToGrid="0">
      <p:cViewPr>
        <p:scale>
          <a:sx n="76" d="100"/>
          <a:sy n="76" d="100"/>
        </p:scale>
        <p:origin x="852" y="188"/>
      </p:cViewPr>
      <p:guideLst>
        <p:guide orient="horz" pos="2160"/>
        <p:guide pos="2880"/>
      </p:guideLst>
    </p:cSldViewPr>
  </p:slideViewPr>
  <p:notesTextViewPr>
    <p:cViewPr>
      <p:scale>
        <a:sx n="1" d="1"/>
        <a:sy n="1" d="1"/>
      </p:scale>
      <p:origin x="0" y="0"/>
    </p:cViewPr>
  </p:notesTextViewPr>
  <p:sorterViewPr>
    <p:cViewPr>
      <p:scale>
        <a:sx n="262" d="100"/>
        <a:sy n="262" d="100"/>
      </p:scale>
      <p:origin x="0" y="0"/>
    </p:cViewPr>
  </p:sorterViewPr>
  <p:notesViewPr>
    <p:cSldViewPr snapToGrid="0">
      <p:cViewPr varScale="1">
        <p:scale>
          <a:sx n="47" d="100"/>
          <a:sy n="47" d="100"/>
        </p:scale>
        <p:origin x="274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4203084622745297E-2"/>
          <c:y val="0.22882866314512501"/>
          <c:w val="0.42618111641158701"/>
          <c:h val="0.59449062480880599"/>
        </c:manualLayout>
      </c:layout>
      <c:doughnutChart>
        <c:varyColors val="1"/>
        <c:ser>
          <c:idx val="0"/>
          <c:order val="0"/>
          <c:tx>
            <c:strRef>
              <c:f>Sheet1!$B$1</c:f>
              <c:strCache>
                <c:ptCount val="1"/>
                <c:pt idx="0">
                  <c:v>購入形態ごとの相談の割合</c:v>
                </c:pt>
              </c:strCache>
            </c:strRef>
          </c:tx>
          <c:explosion val="1"/>
          <c:dPt>
            <c:idx val="0"/>
            <c:bubble3D val="0"/>
            <c:explosion val="4"/>
            <c:spPr>
              <a:solidFill>
                <a:schemeClr val="accent6">
                  <a:lumMod val="5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3CC7-4C80-A97E-125D43219D23}"/>
              </c:ext>
            </c:extLst>
          </c:dPt>
          <c:dPt>
            <c:idx val="1"/>
            <c:bubble3D val="0"/>
            <c:explosion val="5"/>
            <c:spPr>
              <a:solidFill>
                <a:srgbClr val="6FAC46"/>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3CC7-4C80-A97E-125D43219D23}"/>
              </c:ext>
            </c:extLst>
          </c:dPt>
          <c:dPt>
            <c:idx val="2"/>
            <c:bubble3D val="0"/>
            <c:explosion val="4"/>
            <c:spPr>
              <a:solidFill>
                <a:schemeClr val="accent6">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3CC7-4C80-A97E-125D43219D23}"/>
              </c:ext>
            </c:extLst>
          </c:dPt>
          <c:dPt>
            <c:idx val="3"/>
            <c:bubble3D val="0"/>
            <c:explosion val="3"/>
            <c:spPr>
              <a:solidFill>
                <a:schemeClr val="accent6">
                  <a:lumMod val="40000"/>
                  <a:lumOff val="6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3CC7-4C80-A97E-125D43219D23}"/>
              </c:ext>
            </c:extLst>
          </c:dPt>
          <c:dPt>
            <c:idx val="4"/>
            <c:bubble3D val="0"/>
            <c:explosion val="2"/>
            <c:spPr>
              <a:solidFill>
                <a:schemeClr val="accent6">
                  <a:lumMod val="20000"/>
                  <a:lumOff val="80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9-3CC7-4C80-A97E-125D43219D23}"/>
              </c:ext>
            </c:extLst>
          </c:dPt>
          <c:dLbls>
            <c:dLbl>
              <c:idx val="0"/>
              <c:layout>
                <c:manualLayout>
                  <c:x val="0.10154938532455096"/>
                  <c:y val="-9.230572024561122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CC7-4C80-A97E-125D43219D23}"/>
                </c:ext>
                <c:ext xmlns:c15="http://schemas.microsoft.com/office/drawing/2012/chart" uri="{CE6537A1-D6FC-4f65-9D91-7224C49458BB}"/>
              </c:extLst>
            </c:dLbl>
            <c:dLbl>
              <c:idx val="1"/>
              <c:layout>
                <c:manualLayout>
                  <c:x val="0.13847643453347858"/>
                  <c:y val="6.2935718349280356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CC7-4C80-A97E-125D43219D2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lumMod val="50000"/>
                      </a:schemeClr>
                    </a:solidFill>
                    <a:latin typeface="+mn-lt"/>
                    <a:ea typeface="+mn-ea"/>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通信販売</c:v>
                </c:pt>
                <c:pt idx="1">
                  <c:v>店舗購入</c:v>
                </c:pt>
                <c:pt idx="2">
                  <c:v>訪問販売</c:v>
                </c:pt>
                <c:pt idx="3">
                  <c:v>電話勧誘販売</c:v>
                </c:pt>
                <c:pt idx="4">
                  <c:v>その他</c:v>
                </c:pt>
              </c:strCache>
            </c:strRef>
          </c:cat>
          <c:val>
            <c:numRef>
              <c:f>Sheet1!$B$2:$B$6</c:f>
              <c:numCache>
                <c:formatCode>General</c:formatCode>
                <c:ptCount val="5"/>
                <c:pt idx="0">
                  <c:v>32.799999999999997</c:v>
                </c:pt>
                <c:pt idx="1">
                  <c:v>22.6</c:v>
                </c:pt>
                <c:pt idx="2">
                  <c:v>8.5</c:v>
                </c:pt>
                <c:pt idx="3">
                  <c:v>6.1</c:v>
                </c:pt>
                <c:pt idx="4">
                  <c:v>30</c:v>
                </c:pt>
              </c:numCache>
            </c:numRef>
          </c:val>
          <c:extLst xmlns:c16r2="http://schemas.microsoft.com/office/drawing/2015/06/chart">
            <c:ext xmlns:c16="http://schemas.microsoft.com/office/drawing/2014/chart" uri="{C3380CC4-5D6E-409C-BE32-E72D297353CC}">
              <c16:uniqueId val="{0000000A-3CC7-4C80-A97E-125D43219D2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Yu Gothic Medium" panose="020B0500000000000000" pitchFamily="50" charset="-128"/>
                <a:ea typeface="Yu Gothic Medium" panose="020B0500000000000000" pitchFamily="50" charset="-128"/>
                <a:cs typeface="+mn-cs"/>
              </a:defRPr>
            </a:pPr>
            <a:endParaRPr lang="ja-JP"/>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Yu Gothic Medium" panose="020B0500000000000000" pitchFamily="50" charset="-128"/>
                <a:ea typeface="Yu Gothic Medium" panose="020B0500000000000000" pitchFamily="50" charset="-128"/>
                <a:cs typeface="+mn-cs"/>
              </a:defRPr>
            </a:pPr>
            <a:endParaRPr lang="ja-JP"/>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Yu Gothic Medium" panose="020B0500000000000000" pitchFamily="50" charset="-128"/>
                <a:ea typeface="Yu Gothic Medium" panose="020B0500000000000000" pitchFamily="50" charset="-128"/>
                <a:cs typeface="+mn-cs"/>
              </a:defRPr>
            </a:pPr>
            <a:endParaRPr lang="ja-JP"/>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Yu Gothic Medium" panose="020B0500000000000000" pitchFamily="50" charset="-128"/>
                <a:ea typeface="Yu Gothic Medium" panose="020B0500000000000000" pitchFamily="50" charset="-128"/>
                <a:cs typeface="+mn-cs"/>
              </a:defRPr>
            </a:pPr>
            <a:endParaRPr lang="ja-JP"/>
          </a:p>
        </c:txPr>
      </c:legendEntry>
      <c:legendEntry>
        <c:idx val="4"/>
        <c:txPr>
          <a:bodyPr rot="0" spcFirstLastPara="1" vertOverflow="ellipsis" vert="horz" wrap="square" anchor="ctr" anchorCtr="1"/>
          <a:lstStyle/>
          <a:p>
            <a:pPr>
              <a:defRPr sz="1197" b="0" i="0" u="none" strike="noStrike" kern="1200" baseline="0">
                <a:solidFill>
                  <a:schemeClr val="tx1">
                    <a:lumMod val="65000"/>
                    <a:lumOff val="35000"/>
                  </a:schemeClr>
                </a:solidFill>
                <a:latin typeface="Yu Gothic Medium" panose="020B0500000000000000" pitchFamily="50" charset="-128"/>
                <a:ea typeface="Yu Gothic Medium" panose="020B0500000000000000" pitchFamily="50" charset="-128"/>
                <a:cs typeface="+mn-cs"/>
              </a:defRPr>
            </a:pPr>
            <a:endParaRPr lang="ja-JP"/>
          </a:p>
        </c:txPr>
      </c:legendEntry>
      <c:layout>
        <c:manualLayout>
          <c:xMode val="edge"/>
          <c:yMode val="edge"/>
          <c:x val="0.59092171271724925"/>
          <c:y val="0.1936533705463481"/>
          <c:w val="0.30128522607883196"/>
          <c:h val="0.522063842256990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Yu Gothic Medium" panose="020B0500000000000000" pitchFamily="50" charset="-128"/>
              <a:ea typeface="Yu Gothic Medium" panose="020B0500000000000000" pitchFamily="50" charset="-128"/>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2B6F847D-FA90-438D-9754-47A951127333}"/>
              </a:ext>
            </a:extLst>
          </p:cNvPr>
          <p:cNvSpPr>
            <a:spLocks noGrp="1"/>
          </p:cNvSpPr>
          <p:nvPr>
            <p:ph type="hdr" sz="quarter"/>
          </p:nvPr>
        </p:nvSpPr>
        <p:spPr>
          <a:xfrm>
            <a:off x="1" y="1"/>
            <a:ext cx="3076143" cy="513284"/>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5BE500ED-74C5-420A-B106-CB690284B9C4}"/>
              </a:ext>
            </a:extLst>
          </p:cNvPr>
          <p:cNvSpPr>
            <a:spLocks noGrp="1"/>
          </p:cNvSpPr>
          <p:nvPr>
            <p:ph type="dt" sz="quarter" idx="1"/>
          </p:nvPr>
        </p:nvSpPr>
        <p:spPr>
          <a:xfrm>
            <a:off x="4021504" y="1"/>
            <a:ext cx="3076143" cy="513284"/>
          </a:xfrm>
          <a:prstGeom prst="rect">
            <a:avLst/>
          </a:prstGeom>
        </p:spPr>
        <p:txBody>
          <a:bodyPr vert="horz" lIns="94640" tIns="47320" rIns="94640" bIns="47320" rtlCol="0"/>
          <a:lstStyle>
            <a:lvl1pPr algn="r">
              <a:defRPr sz="1200"/>
            </a:lvl1pPr>
          </a:lstStyle>
          <a:p>
            <a:endParaRPr kumimoji="1" lang="ja-JP" altLang="en-US"/>
          </a:p>
        </p:txBody>
      </p:sp>
      <p:sp>
        <p:nvSpPr>
          <p:cNvPr id="4" name="フッター プレースホルダー 3">
            <a:extLst>
              <a:ext uri="{FF2B5EF4-FFF2-40B4-BE49-F238E27FC236}">
                <a16:creationId xmlns="" xmlns:a16="http://schemas.microsoft.com/office/drawing/2014/main" id="{B87C5B0D-296A-4F14-A227-8BF3C613547B}"/>
              </a:ext>
            </a:extLst>
          </p:cNvPr>
          <p:cNvSpPr>
            <a:spLocks noGrp="1"/>
          </p:cNvSpPr>
          <p:nvPr>
            <p:ph type="ftr" sz="quarter" idx="2"/>
          </p:nvPr>
        </p:nvSpPr>
        <p:spPr>
          <a:xfrm>
            <a:off x="1" y="9721331"/>
            <a:ext cx="3076143" cy="513284"/>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A8BEABBD-C104-4C42-A4F1-B9B000600C8F}"/>
              </a:ext>
            </a:extLst>
          </p:cNvPr>
          <p:cNvSpPr>
            <a:spLocks noGrp="1"/>
          </p:cNvSpPr>
          <p:nvPr>
            <p:ph type="sldNum" sz="quarter" idx="3"/>
          </p:nvPr>
        </p:nvSpPr>
        <p:spPr>
          <a:xfrm>
            <a:off x="4021504" y="9721331"/>
            <a:ext cx="3076143" cy="513284"/>
          </a:xfrm>
          <a:prstGeom prst="rect">
            <a:avLst/>
          </a:prstGeom>
        </p:spPr>
        <p:txBody>
          <a:bodyPr vert="horz" lIns="94640" tIns="47320" rIns="94640" bIns="47320" rtlCol="0" anchor="b"/>
          <a:lstStyle>
            <a:lvl1pPr algn="r">
              <a:defRPr sz="1200"/>
            </a:lvl1pPr>
          </a:lstStyle>
          <a:p>
            <a:fld id="{ED0C72BB-3BA9-4867-A49B-3CCCC2361818}" type="slidenum">
              <a:rPr kumimoji="1" lang="ja-JP" altLang="en-US" smtClean="0"/>
              <a:t>‹#›</a:t>
            </a:fld>
            <a:endParaRPr kumimoji="1" lang="ja-JP" altLang="en-US"/>
          </a:p>
        </p:txBody>
      </p:sp>
    </p:spTree>
    <p:extLst>
      <p:ext uri="{BB962C8B-B14F-4D97-AF65-F5344CB8AC3E}">
        <p14:creationId xmlns:p14="http://schemas.microsoft.com/office/powerpoint/2010/main" val="5937611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4100"/>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704" y="0"/>
            <a:ext cx="3076363" cy="514100"/>
          </a:xfrm>
          <a:prstGeom prst="rect">
            <a:avLst/>
          </a:prstGeom>
        </p:spPr>
        <p:txBody>
          <a:bodyPr vert="horz" lIns="94640" tIns="47320" rIns="94640" bIns="473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709930" y="4925411"/>
            <a:ext cx="5679440" cy="4029879"/>
          </a:xfrm>
          <a:prstGeom prst="rect">
            <a:avLst/>
          </a:prstGeom>
        </p:spPr>
        <p:txBody>
          <a:bodyPr vert="horz" lIns="94640" tIns="47320" rIns="94640" bIns="473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0517"/>
            <a:ext cx="3076363" cy="514099"/>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704" y="9720517"/>
            <a:ext cx="3076363" cy="514099"/>
          </a:xfrm>
          <a:prstGeom prst="rect">
            <a:avLst/>
          </a:prstGeom>
        </p:spPr>
        <p:txBody>
          <a:bodyPr vert="horz" lIns="94640" tIns="47320" rIns="94640" bIns="47320" rtlCol="0" anchor="b"/>
          <a:lstStyle>
            <a:lvl1pPr algn="r">
              <a:defRPr sz="1200"/>
            </a:lvl1pPr>
          </a:lstStyle>
          <a:p>
            <a:fld id="{40363585-5BA2-4B41-8078-72F8468FEF54}" type="slidenum">
              <a:rPr kumimoji="1" lang="ja-JP" altLang="en-US" smtClean="0"/>
              <a:t>‹#›</a:t>
            </a:fld>
            <a:endParaRPr kumimoji="1" lang="ja-JP" altLang="en-US"/>
          </a:p>
        </p:txBody>
      </p:sp>
    </p:spTree>
    <p:extLst>
      <p:ext uri="{BB962C8B-B14F-4D97-AF65-F5344CB8AC3E}">
        <p14:creationId xmlns:p14="http://schemas.microsoft.com/office/powerpoint/2010/main" val="2579366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a:t>
            </a:fld>
            <a:endParaRPr kumimoji="1" lang="ja-JP" altLang="en-US"/>
          </a:p>
        </p:txBody>
      </p:sp>
    </p:spTree>
    <p:extLst>
      <p:ext uri="{BB962C8B-B14F-4D97-AF65-F5344CB8AC3E}">
        <p14:creationId xmlns:p14="http://schemas.microsoft.com/office/powerpoint/2010/main" val="197167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10</a:t>
            </a:fld>
            <a:endParaRPr kumimoji="1" lang="ja-JP" altLang="en-US"/>
          </a:p>
        </p:txBody>
      </p:sp>
    </p:spTree>
    <p:extLst>
      <p:ext uri="{BB962C8B-B14F-4D97-AF65-F5344CB8AC3E}">
        <p14:creationId xmlns:p14="http://schemas.microsoft.com/office/powerpoint/2010/main" val="2541993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11</a:t>
            </a:fld>
            <a:endParaRPr kumimoji="1" lang="ja-JP" altLang="en-US"/>
          </a:p>
        </p:txBody>
      </p:sp>
    </p:spTree>
    <p:extLst>
      <p:ext uri="{BB962C8B-B14F-4D97-AF65-F5344CB8AC3E}">
        <p14:creationId xmlns:p14="http://schemas.microsoft.com/office/powerpoint/2010/main" val="288884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12</a:t>
            </a:fld>
            <a:endParaRPr kumimoji="1" lang="ja-JP" altLang="en-US"/>
          </a:p>
        </p:txBody>
      </p:sp>
    </p:spTree>
    <p:extLst>
      <p:ext uri="{BB962C8B-B14F-4D97-AF65-F5344CB8AC3E}">
        <p14:creationId xmlns:p14="http://schemas.microsoft.com/office/powerpoint/2010/main" val="76969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13</a:t>
            </a:fld>
            <a:endParaRPr kumimoji="1" lang="ja-JP" altLang="en-US"/>
          </a:p>
        </p:txBody>
      </p:sp>
    </p:spTree>
    <p:extLst>
      <p:ext uri="{BB962C8B-B14F-4D97-AF65-F5344CB8AC3E}">
        <p14:creationId xmlns:p14="http://schemas.microsoft.com/office/powerpoint/2010/main" val="73712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363585-5BA2-4B41-8078-72F8468FEF54}" type="slidenum">
              <a:rPr kumimoji="1" lang="ja-JP" altLang="en-US" smtClean="0"/>
              <a:t>14</a:t>
            </a:fld>
            <a:endParaRPr kumimoji="1" lang="ja-JP" altLang="en-US"/>
          </a:p>
        </p:txBody>
      </p:sp>
      <p:sp>
        <p:nvSpPr>
          <p:cNvPr id="5" name="日付プレースホルダー 4">
            <a:extLst>
              <a:ext uri="{FF2B5EF4-FFF2-40B4-BE49-F238E27FC236}">
                <a16:creationId xmlns="" xmlns:a16="http://schemas.microsoft.com/office/drawing/2014/main" id="{FB5EE902-AEC4-438D-835B-3A37717DE3A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80043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15</a:t>
            </a:fld>
            <a:endParaRPr kumimoji="1" lang="ja-JP" altLang="en-US"/>
          </a:p>
        </p:txBody>
      </p:sp>
    </p:spTree>
    <p:extLst>
      <p:ext uri="{BB962C8B-B14F-4D97-AF65-F5344CB8AC3E}">
        <p14:creationId xmlns:p14="http://schemas.microsoft.com/office/powerpoint/2010/main" val="93967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16</a:t>
            </a:fld>
            <a:endParaRPr kumimoji="1" lang="ja-JP" altLang="en-US"/>
          </a:p>
        </p:txBody>
      </p:sp>
    </p:spTree>
    <p:extLst>
      <p:ext uri="{BB962C8B-B14F-4D97-AF65-F5344CB8AC3E}">
        <p14:creationId xmlns:p14="http://schemas.microsoft.com/office/powerpoint/2010/main" val="496878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17</a:t>
            </a:fld>
            <a:endParaRPr kumimoji="1" lang="ja-JP" altLang="en-US"/>
          </a:p>
        </p:txBody>
      </p:sp>
    </p:spTree>
    <p:extLst>
      <p:ext uri="{BB962C8B-B14F-4D97-AF65-F5344CB8AC3E}">
        <p14:creationId xmlns:p14="http://schemas.microsoft.com/office/powerpoint/2010/main" val="63416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0363585-5BA2-4B41-8078-72F8468FEF54}" type="slidenum">
              <a:rPr kumimoji="1" lang="ja-JP" altLang="en-US" smtClean="0"/>
              <a:t>18</a:t>
            </a:fld>
            <a:endParaRPr kumimoji="1" lang="ja-JP" altLang="en-US"/>
          </a:p>
        </p:txBody>
      </p:sp>
      <p:sp>
        <p:nvSpPr>
          <p:cNvPr id="5" name="日付プレースホルダー 4">
            <a:extLst>
              <a:ext uri="{FF2B5EF4-FFF2-40B4-BE49-F238E27FC236}">
                <a16:creationId xmlns="" xmlns:a16="http://schemas.microsoft.com/office/drawing/2014/main" id="{2097D513-6092-4EBE-849F-83F4D69ED7F3}"/>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66890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19</a:t>
            </a:fld>
            <a:endParaRPr kumimoji="1" lang="ja-JP" altLang="en-US"/>
          </a:p>
        </p:txBody>
      </p:sp>
    </p:spTree>
    <p:extLst>
      <p:ext uri="{BB962C8B-B14F-4D97-AF65-F5344CB8AC3E}">
        <p14:creationId xmlns:p14="http://schemas.microsoft.com/office/powerpoint/2010/main" val="84911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2</a:t>
            </a:fld>
            <a:endParaRPr kumimoji="1" lang="ja-JP" altLang="en-US"/>
          </a:p>
        </p:txBody>
      </p:sp>
    </p:spTree>
    <p:extLst>
      <p:ext uri="{BB962C8B-B14F-4D97-AF65-F5344CB8AC3E}">
        <p14:creationId xmlns:p14="http://schemas.microsoft.com/office/powerpoint/2010/main" val="4052182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20</a:t>
            </a:fld>
            <a:endParaRPr kumimoji="1" lang="ja-JP" altLang="en-US"/>
          </a:p>
        </p:txBody>
      </p:sp>
    </p:spTree>
    <p:extLst>
      <p:ext uri="{BB962C8B-B14F-4D97-AF65-F5344CB8AC3E}">
        <p14:creationId xmlns:p14="http://schemas.microsoft.com/office/powerpoint/2010/main" val="118325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21</a:t>
            </a:fld>
            <a:endParaRPr kumimoji="1" lang="ja-JP" altLang="en-US"/>
          </a:p>
        </p:txBody>
      </p:sp>
    </p:spTree>
    <p:extLst>
      <p:ext uri="{BB962C8B-B14F-4D97-AF65-F5344CB8AC3E}">
        <p14:creationId xmlns:p14="http://schemas.microsoft.com/office/powerpoint/2010/main" val="34879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3</a:t>
            </a:fld>
            <a:endParaRPr kumimoji="1" lang="ja-JP" altLang="en-US"/>
          </a:p>
        </p:txBody>
      </p:sp>
    </p:spTree>
    <p:extLst>
      <p:ext uri="{BB962C8B-B14F-4D97-AF65-F5344CB8AC3E}">
        <p14:creationId xmlns:p14="http://schemas.microsoft.com/office/powerpoint/2010/main" val="349304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363585-5BA2-4B41-8078-72F8468FEF54}" type="slidenum">
              <a:rPr kumimoji="1" lang="ja-JP" altLang="en-US" smtClean="0"/>
              <a:t>4</a:t>
            </a:fld>
            <a:endParaRPr kumimoji="1" lang="ja-JP" altLang="en-US"/>
          </a:p>
        </p:txBody>
      </p:sp>
      <p:sp>
        <p:nvSpPr>
          <p:cNvPr id="5" name="日付プレースホルダー 4">
            <a:extLst>
              <a:ext uri="{FF2B5EF4-FFF2-40B4-BE49-F238E27FC236}">
                <a16:creationId xmlns="" xmlns:a16="http://schemas.microsoft.com/office/drawing/2014/main" id="{0B8655E7-113E-4AE2-8938-428996C98F43}"/>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00524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5</a:t>
            </a:fld>
            <a:endParaRPr kumimoji="1" lang="ja-JP" altLang="en-US"/>
          </a:p>
        </p:txBody>
      </p:sp>
    </p:spTree>
    <p:extLst>
      <p:ext uri="{BB962C8B-B14F-4D97-AF65-F5344CB8AC3E}">
        <p14:creationId xmlns:p14="http://schemas.microsoft.com/office/powerpoint/2010/main" val="336199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6</a:t>
            </a:fld>
            <a:endParaRPr kumimoji="1" lang="ja-JP" altLang="en-US"/>
          </a:p>
        </p:txBody>
      </p:sp>
    </p:spTree>
    <p:extLst>
      <p:ext uri="{BB962C8B-B14F-4D97-AF65-F5344CB8AC3E}">
        <p14:creationId xmlns:p14="http://schemas.microsoft.com/office/powerpoint/2010/main" val="320565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363585-5BA2-4B41-8078-72F8468FEF54}" type="slidenum">
              <a:rPr kumimoji="1" lang="ja-JP" altLang="en-US" smtClean="0"/>
              <a:t>7</a:t>
            </a:fld>
            <a:endParaRPr kumimoji="1" lang="ja-JP" altLang="en-US"/>
          </a:p>
        </p:txBody>
      </p:sp>
      <p:sp>
        <p:nvSpPr>
          <p:cNvPr id="5" name="日付プレースホルダー 4">
            <a:extLst>
              <a:ext uri="{FF2B5EF4-FFF2-40B4-BE49-F238E27FC236}">
                <a16:creationId xmlns="" xmlns:a16="http://schemas.microsoft.com/office/drawing/2014/main" id="{0C0A8770-1FE1-4296-9B57-84819AD57AC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0560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8</a:t>
            </a:fld>
            <a:endParaRPr kumimoji="1" lang="ja-JP" altLang="en-US"/>
          </a:p>
        </p:txBody>
      </p:sp>
    </p:spTree>
    <p:extLst>
      <p:ext uri="{BB962C8B-B14F-4D97-AF65-F5344CB8AC3E}">
        <p14:creationId xmlns:p14="http://schemas.microsoft.com/office/powerpoint/2010/main" val="383243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9</a:t>
            </a:fld>
            <a:endParaRPr kumimoji="1" lang="ja-JP" altLang="en-US"/>
          </a:p>
        </p:txBody>
      </p:sp>
    </p:spTree>
    <p:extLst>
      <p:ext uri="{BB962C8B-B14F-4D97-AF65-F5344CB8AC3E}">
        <p14:creationId xmlns:p14="http://schemas.microsoft.com/office/powerpoint/2010/main" val="356826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A2F13CA-6179-46E9-A76D-C593FA5AC827}"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212953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42F663-AAED-492A-8BA1-CBF949EC9CEB}"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34973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D7F3DB-7019-4937-B59D-6C2104126D23}"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422225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145A51-2980-45D0-B239-96D5786FC272}"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16891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B9C1DB-1F1D-4805-B359-46CB69FB0737}"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93546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86598D-4DCB-4612-8C39-6A7B1D79B5B9}"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67864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0A8C7E-BBB4-4B76-87BC-A0138E2C452E}" type="datetime1">
              <a:rPr kumimoji="1" lang="ja-JP" altLang="en-US" smtClean="0"/>
              <a:t>2021/6/1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86796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0132866-0481-4581-A47A-A2F120FAE046}" type="datetime1">
              <a:rPr kumimoji="1" lang="ja-JP" altLang="en-US" smtClean="0"/>
              <a:t>2021/6/1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39507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DE942-DF47-4BFE-9C74-A8004A2B644C}" type="datetime1">
              <a:rPr kumimoji="1" lang="ja-JP" altLang="en-US" smtClean="0"/>
              <a:t>2021/6/1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24898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022A1C-BC8D-46CC-9657-0DAB3E6B15DD}"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4816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9E2022-26F7-431A-A801-01F8B7158F89}"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408331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E0B2F-6778-415E-B9E2-CCF043C75940}" type="datetime1">
              <a:rPr kumimoji="1" lang="ja-JP" altLang="en-US" smtClean="0"/>
              <a:t>2021/6/1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948586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 xmlns:a16="http://schemas.microsoft.com/office/drawing/2014/main" id="{57BDCCC3-B656-431E-B1BA-C987496F5B38}"/>
              </a:ext>
            </a:extLst>
          </p:cNvPr>
          <p:cNvSpPr/>
          <p:nvPr/>
        </p:nvSpPr>
        <p:spPr>
          <a:xfrm>
            <a:off x="0" y="0"/>
            <a:ext cx="9144000" cy="6858000"/>
          </a:xfrm>
          <a:prstGeom prst="rect">
            <a:avLst/>
          </a:prstGeom>
          <a:solidFill>
            <a:schemeClr val="accent6">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 xmlns:a16="http://schemas.microsoft.com/office/drawing/2014/main" id="{3ED28150-0218-40B3-8489-F50DC412D41E}"/>
              </a:ext>
            </a:extLst>
          </p:cNvPr>
          <p:cNvSpPr/>
          <p:nvPr/>
        </p:nvSpPr>
        <p:spPr>
          <a:xfrm>
            <a:off x="723901" y="557213"/>
            <a:ext cx="7696199" cy="5743575"/>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 xmlns:a16="http://schemas.microsoft.com/office/drawing/2014/main" id="{26D66416-EB8C-4CD4-8635-2CF3D7D594D0}"/>
              </a:ext>
            </a:extLst>
          </p:cNvPr>
          <p:cNvSpPr txBox="1"/>
          <p:nvPr/>
        </p:nvSpPr>
        <p:spPr>
          <a:xfrm>
            <a:off x="2212182" y="3105834"/>
            <a:ext cx="4719636" cy="646331"/>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4800">
                <a:latin typeface="+mj-lt"/>
                <a:ea typeface="+mj-ea"/>
                <a:cs typeface="+mj-cs"/>
              </a:defRPr>
            </a:lvl1pPr>
          </a:lstStyle>
          <a:p>
            <a:r>
              <a:rPr lang="ja-JP" altLang="en-US" sz="5400" b="1" dirty="0">
                <a:solidFill>
                  <a:schemeClr val="accent6">
                    <a:lumMod val="75000"/>
                  </a:schemeClr>
                </a:solidFill>
                <a:latin typeface="Yu Gothic Medium" panose="020B0400000000000000" pitchFamily="34" charset="-128"/>
                <a:ea typeface="Yu Gothic Medium" panose="020B0400000000000000" pitchFamily="34" charset="-128"/>
              </a:rPr>
              <a:t>契約の</a:t>
            </a:r>
            <a:r>
              <a:rPr lang="ja-JP" altLang="en-US" sz="5400" b="1" dirty="0" smtClean="0">
                <a:solidFill>
                  <a:schemeClr val="accent6">
                    <a:lumMod val="75000"/>
                  </a:schemeClr>
                </a:solidFill>
                <a:latin typeface="Yu Gothic Medium" panose="020B0400000000000000" pitchFamily="34" charset="-128"/>
                <a:ea typeface="Yu Gothic Medium" panose="020B0400000000000000" pitchFamily="34" charset="-128"/>
              </a:rPr>
              <a:t>理解とルール</a:t>
            </a:r>
            <a:endParaRPr lang="ja-JP" altLang="ja-JP" sz="5400" b="1" dirty="0">
              <a:solidFill>
                <a:schemeClr val="accent6">
                  <a:lumMod val="75000"/>
                </a:schemeClr>
              </a:solidFill>
              <a:latin typeface="Yu Gothic Medium" panose="020B0400000000000000" pitchFamily="34" charset="-128"/>
              <a:ea typeface="Yu Gothic Medium" panose="020B0400000000000000" pitchFamily="34" charset="-128"/>
            </a:endParaRPr>
          </a:p>
        </p:txBody>
      </p:sp>
      <p:sp>
        <p:nvSpPr>
          <p:cNvPr id="48" name="テキスト ボックス 47">
            <a:extLst>
              <a:ext uri="{FF2B5EF4-FFF2-40B4-BE49-F238E27FC236}">
                <a16:creationId xmlns="" xmlns:a16="http://schemas.microsoft.com/office/drawing/2014/main" id="{78608440-B643-41D4-84D6-9D92A8BE9FCA}"/>
              </a:ext>
            </a:extLst>
          </p:cNvPr>
          <p:cNvSpPr txBox="1"/>
          <p:nvPr/>
        </p:nvSpPr>
        <p:spPr>
          <a:xfrm>
            <a:off x="2212182" y="6300786"/>
            <a:ext cx="4719636" cy="646331"/>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4800">
                <a:latin typeface="+mj-lt"/>
                <a:ea typeface="+mj-ea"/>
                <a:cs typeface="+mj-cs"/>
              </a:defRPr>
            </a:lvl1pPr>
          </a:lstStyle>
          <a:p>
            <a:r>
              <a:rPr lang="ja-JP" altLang="ja-JP" sz="1800" b="1" dirty="0">
                <a:solidFill>
                  <a:schemeClr val="bg1"/>
                </a:solidFill>
              </a:rPr>
              <a:t>広</a:t>
            </a:r>
            <a:r>
              <a:rPr lang="en-US" altLang="ja-JP" sz="1800" b="1" dirty="0">
                <a:solidFill>
                  <a:schemeClr val="bg1"/>
                </a:solidFill>
              </a:rPr>
              <a:t> </a:t>
            </a:r>
            <a:r>
              <a:rPr lang="ja-JP" altLang="ja-JP" sz="1800" b="1" dirty="0">
                <a:solidFill>
                  <a:schemeClr val="bg1"/>
                </a:solidFill>
              </a:rPr>
              <a:t>島</a:t>
            </a:r>
            <a:r>
              <a:rPr lang="en-US" altLang="ja-JP" sz="1800" b="1" dirty="0">
                <a:solidFill>
                  <a:schemeClr val="bg1"/>
                </a:solidFill>
              </a:rPr>
              <a:t> </a:t>
            </a:r>
            <a:r>
              <a:rPr lang="ja-JP" altLang="ja-JP" sz="1800" b="1" smtClean="0">
                <a:solidFill>
                  <a:schemeClr val="bg1"/>
                </a:solidFill>
              </a:rPr>
              <a:t>県</a:t>
            </a:r>
            <a:endParaRPr lang="ja-JP" altLang="ja-JP" sz="1800" b="1" dirty="0">
              <a:solidFill>
                <a:schemeClr val="bg1"/>
              </a:solidFill>
            </a:endParaRPr>
          </a:p>
        </p:txBody>
      </p:sp>
    </p:spTree>
    <p:extLst>
      <p:ext uri="{BB962C8B-B14F-4D97-AF65-F5344CB8AC3E}">
        <p14:creationId xmlns:p14="http://schemas.microsoft.com/office/powerpoint/2010/main" val="364887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6C7ABAD9-D18B-4F08-A445-AD342974B494}"/>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２</a:t>
            </a:r>
            <a:r>
              <a:rPr lang="ja-JP" altLang="ja-JP" dirty="0">
                <a:solidFill>
                  <a:srgbClr val="70AD47"/>
                </a:solidFill>
                <a:latin typeface="Yu Gothic" panose="020B0400000000000000" pitchFamily="34" charset="-128"/>
                <a:ea typeface="Yu Gothic" panose="020B0400000000000000" pitchFamily="34" charset="-128"/>
              </a:rPr>
              <a:t>　契約</a:t>
            </a:r>
            <a:r>
              <a:rPr lang="ja-JP" altLang="en-US" dirty="0">
                <a:solidFill>
                  <a:srgbClr val="70AD47"/>
                </a:solidFill>
                <a:latin typeface="Yu Gothic" panose="020B0400000000000000" pitchFamily="34" charset="-128"/>
                <a:ea typeface="Yu Gothic" panose="020B0400000000000000" pitchFamily="34" charset="-128"/>
              </a:rPr>
              <a:t>を守る</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 xmlns:a16="http://schemas.microsoft.com/office/drawing/2014/main" id="{222C2187-C870-40B4-9789-C355D0007ACB}"/>
              </a:ext>
            </a:extLst>
          </p:cNvPr>
          <p:cNvSpPr txBox="1"/>
          <p:nvPr/>
        </p:nvSpPr>
        <p:spPr>
          <a:xfrm>
            <a:off x="351246" y="1010583"/>
            <a:ext cx="5123542" cy="859616"/>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ja-JP" sz="1600" dirty="0">
                <a:latin typeface="Yu Gothic Medium" panose="020B0400000000000000" pitchFamily="34" charset="-128"/>
                <a:ea typeface="Yu Gothic Medium" panose="020B0400000000000000" pitchFamily="34" charset="-128"/>
              </a:rPr>
              <a:t>お店によっては、商品</a:t>
            </a:r>
            <a:r>
              <a:rPr lang="ja-JP" altLang="en-US" sz="1600" dirty="0">
                <a:latin typeface="Yu Gothic Medium" panose="020B0400000000000000" pitchFamily="34" charset="-128"/>
                <a:ea typeface="Yu Gothic Medium" panose="020B0400000000000000" pitchFamily="34" charset="-128"/>
              </a:rPr>
              <a:t>を使ってない</a:t>
            </a:r>
            <a:r>
              <a:rPr lang="ja-JP" altLang="ja-JP" sz="1600" dirty="0">
                <a:latin typeface="Yu Gothic Medium" panose="020B0400000000000000" pitchFamily="34" charset="-128"/>
                <a:ea typeface="Yu Gothic Medium" panose="020B0400000000000000" pitchFamily="34" charset="-128"/>
              </a:rPr>
              <a:t>場合、レシート</a:t>
            </a:r>
            <a:r>
              <a:rPr lang="ja-JP" altLang="en-US" sz="1600" dirty="0">
                <a:latin typeface="Yu Gothic Medium" panose="020B0400000000000000" pitchFamily="34" charset="-128"/>
                <a:ea typeface="Yu Gothic Medium" panose="020B0400000000000000" pitchFamily="34" charset="-128"/>
              </a:rPr>
              <a:t>を提示すれば</a:t>
            </a:r>
            <a:r>
              <a:rPr lang="ja-JP" altLang="ja-JP" sz="1600" dirty="0">
                <a:latin typeface="Yu Gothic Medium" panose="020B0400000000000000" pitchFamily="34" charset="-128"/>
                <a:ea typeface="Yu Gothic Medium" panose="020B0400000000000000" pitchFamily="34" charset="-128"/>
              </a:rPr>
              <a:t>、</a:t>
            </a:r>
            <a:endParaRPr lang="en-US" altLang="ja-JP" sz="1600" dirty="0">
              <a:latin typeface="Yu Gothic Medium" panose="020B0400000000000000" pitchFamily="34" charset="-128"/>
              <a:ea typeface="Yu Gothic Medium" panose="020B0400000000000000" pitchFamily="34" charset="-128"/>
            </a:endParaRPr>
          </a:p>
          <a:p>
            <a:pPr>
              <a:lnSpc>
                <a:spcPct val="150000"/>
              </a:lnSpc>
            </a:pPr>
            <a:r>
              <a:rPr lang="ja-JP" altLang="ja-JP" sz="1600" dirty="0">
                <a:latin typeface="Yu Gothic Medium" panose="020B0400000000000000" pitchFamily="34" charset="-128"/>
                <a:ea typeface="Yu Gothic Medium" panose="020B0400000000000000" pitchFamily="34" charset="-128"/>
              </a:rPr>
              <a:t>返品や交換に応じてくれる</a:t>
            </a:r>
            <a:r>
              <a:rPr lang="ja-JP" altLang="en-US" sz="1600" dirty="0">
                <a:latin typeface="Yu Gothic Medium" panose="020B0400000000000000" pitchFamily="34" charset="-128"/>
                <a:ea typeface="Yu Gothic Medium" panose="020B0400000000000000" pitchFamily="34" charset="-128"/>
              </a:rPr>
              <a:t>ことも</a:t>
            </a:r>
            <a:r>
              <a:rPr lang="ja-JP" altLang="ja-JP" sz="1600" dirty="0">
                <a:latin typeface="Yu Gothic Medium" panose="020B0400000000000000" pitchFamily="34" charset="-128"/>
                <a:ea typeface="Yu Gothic Medium" panose="020B0400000000000000" pitchFamily="34" charset="-128"/>
              </a:rPr>
              <a:t>あ</a:t>
            </a:r>
            <a:r>
              <a:rPr lang="ja-JP" altLang="en-US" sz="1600" dirty="0">
                <a:latin typeface="Yu Gothic Medium" panose="020B0400000000000000" pitchFamily="34" charset="-128"/>
                <a:ea typeface="Yu Gothic Medium" panose="020B0400000000000000" pitchFamily="34" charset="-128"/>
              </a:rPr>
              <a:t>る</a:t>
            </a:r>
            <a:r>
              <a:rPr lang="ja-JP" altLang="ja-JP" sz="1600" dirty="0">
                <a:latin typeface="Yu Gothic Medium" panose="020B0400000000000000" pitchFamily="34" charset="-128"/>
                <a:ea typeface="Yu Gothic Medium" panose="020B0400000000000000" pitchFamily="34" charset="-128"/>
              </a:rPr>
              <a:t>。</a:t>
            </a:r>
            <a:endParaRPr lang="en-US" altLang="ja-JP" sz="1600" dirty="0">
              <a:latin typeface="Yu Gothic Medium" panose="020B0400000000000000" pitchFamily="34" charset="-128"/>
              <a:ea typeface="Yu Gothic Medium" panose="020B0400000000000000" pitchFamily="34" charset="-128"/>
            </a:endParaRPr>
          </a:p>
        </p:txBody>
      </p:sp>
      <p:sp>
        <p:nvSpPr>
          <p:cNvPr id="12" name="テキスト ボックス 11">
            <a:extLst>
              <a:ext uri="{FF2B5EF4-FFF2-40B4-BE49-F238E27FC236}">
                <a16:creationId xmlns="" xmlns:a16="http://schemas.microsoft.com/office/drawing/2014/main" id="{87EA8A4E-F8DA-4B69-986B-4A5529DAAB64}"/>
              </a:ext>
            </a:extLst>
          </p:cNvPr>
          <p:cNvSpPr txBox="1"/>
          <p:nvPr/>
        </p:nvSpPr>
        <p:spPr>
          <a:xfrm>
            <a:off x="3020516" y="2669085"/>
            <a:ext cx="6123484" cy="912260"/>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ja-JP" sz="1600" b="1" dirty="0">
                <a:latin typeface="Yu Gothic Medium" panose="020B0400000000000000" pitchFamily="34" charset="-128"/>
                <a:ea typeface="Yu Gothic Medium" panose="020B0400000000000000" pitchFamily="34" charset="-128"/>
              </a:rPr>
              <a:t>これは</a:t>
            </a:r>
            <a:r>
              <a:rPr lang="ja-JP" altLang="en-US" sz="1600" b="1" dirty="0">
                <a:latin typeface="Yu Gothic Medium" panose="020B0400000000000000" pitchFamily="34" charset="-128"/>
                <a:ea typeface="Yu Gothic Medium" panose="020B0400000000000000" pitchFamily="34" charset="-128"/>
              </a:rPr>
              <a:t>お</a:t>
            </a:r>
            <a:r>
              <a:rPr lang="ja-JP" altLang="ja-JP" sz="1600" b="1" dirty="0">
                <a:latin typeface="Yu Gothic Medium" panose="020B0400000000000000" pitchFamily="34" charset="-128"/>
                <a:ea typeface="Yu Gothic Medium" panose="020B0400000000000000" pitchFamily="34" charset="-128"/>
              </a:rPr>
              <a:t>店が</a:t>
            </a:r>
            <a:r>
              <a:rPr lang="ja-JP" altLang="en-US" sz="2800" b="1" dirty="0">
                <a:latin typeface="Yu Gothic Medium" panose="020B0400000000000000" pitchFamily="34" charset="-128"/>
                <a:ea typeface="Yu Gothic Medium" panose="020B0400000000000000" pitchFamily="34" charset="-128"/>
              </a:rPr>
              <a:t>任意</a:t>
            </a:r>
            <a:r>
              <a:rPr lang="ja-JP" altLang="en-US" sz="1600" b="1" dirty="0">
                <a:latin typeface="Yu Gothic Medium" panose="020B0400000000000000" pitchFamily="34" charset="-128"/>
                <a:ea typeface="Yu Gothic Medium" panose="020B0400000000000000" pitchFamily="34" charset="-128"/>
              </a:rPr>
              <a:t>で行っている</a:t>
            </a:r>
            <a:r>
              <a:rPr lang="ja-JP" altLang="ja-JP" sz="2800" b="1" dirty="0">
                <a:latin typeface="Yu Gothic Medium" panose="020B0400000000000000" pitchFamily="34" charset="-128"/>
                <a:ea typeface="Yu Gothic Medium" panose="020B0400000000000000" pitchFamily="34" charset="-128"/>
              </a:rPr>
              <a:t>サービス</a:t>
            </a:r>
            <a:r>
              <a:rPr lang="ja-JP" altLang="en-US" sz="1600" b="1" dirty="0">
                <a:latin typeface="Yu Gothic Medium" panose="020B0400000000000000" pitchFamily="34" charset="-128"/>
                <a:ea typeface="Yu Gothic Medium" panose="020B0400000000000000" pitchFamily="34" charset="-128"/>
              </a:rPr>
              <a:t>です</a:t>
            </a:r>
            <a:r>
              <a:rPr lang="ja-JP" altLang="en-US" sz="1600" dirty="0">
                <a:latin typeface="Yu Gothic Medium" panose="020B0400000000000000" pitchFamily="34" charset="-128"/>
                <a:ea typeface="Yu Gothic Medium" panose="020B0400000000000000" pitchFamily="34" charset="-128"/>
              </a:rPr>
              <a:t>。</a:t>
            </a:r>
            <a:endParaRPr lang="en-US" altLang="ja-JP" sz="1600" dirty="0">
              <a:latin typeface="Yu Gothic Medium" panose="020B0400000000000000" pitchFamily="34" charset="-128"/>
              <a:ea typeface="Yu Gothic Medium" panose="020B0400000000000000" pitchFamily="34" charset="-128"/>
            </a:endParaRPr>
          </a:p>
          <a:p>
            <a:pPr>
              <a:lnSpc>
                <a:spcPct val="150000"/>
              </a:lnSpc>
            </a:pPr>
            <a:r>
              <a:rPr lang="ja-JP" altLang="en-US" sz="1600" dirty="0">
                <a:latin typeface="Yu Gothic Medium" panose="020B0400000000000000" pitchFamily="34" charset="-128"/>
                <a:ea typeface="Yu Gothic Medium" panose="020B0400000000000000" pitchFamily="34" charset="-128"/>
              </a:rPr>
              <a:t>お店が商品の返品や交換に応じなくても、違法ではない</a:t>
            </a:r>
            <a:r>
              <a:rPr lang="ja-JP" altLang="ja-JP" sz="1600" dirty="0">
                <a:latin typeface="Yu Gothic Medium" panose="020B0400000000000000" pitchFamily="34" charset="-128"/>
                <a:ea typeface="Yu Gothic Medium" panose="020B0400000000000000" pitchFamily="34" charset="-128"/>
              </a:rPr>
              <a:t>。</a:t>
            </a:r>
          </a:p>
        </p:txBody>
      </p:sp>
      <p:sp>
        <p:nvSpPr>
          <p:cNvPr id="15" name="テキスト ボックス 14">
            <a:extLst>
              <a:ext uri="{FF2B5EF4-FFF2-40B4-BE49-F238E27FC236}">
                <a16:creationId xmlns="" xmlns:a16="http://schemas.microsoft.com/office/drawing/2014/main" id="{8C8538DE-D2C1-4119-9E31-6C4A1A64FEE7}"/>
              </a:ext>
            </a:extLst>
          </p:cNvPr>
          <p:cNvSpPr txBox="1"/>
          <p:nvPr/>
        </p:nvSpPr>
        <p:spPr>
          <a:xfrm>
            <a:off x="460548" y="4890997"/>
            <a:ext cx="5833638" cy="980030"/>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2000" dirty="0">
                <a:solidFill>
                  <a:schemeClr val="accent6"/>
                </a:solidFill>
                <a:latin typeface="Yu Gothic Medium" panose="020B0400000000000000" pitchFamily="34" charset="-128"/>
                <a:ea typeface="Yu Gothic Medium" panose="020B0400000000000000" pitchFamily="34" charset="-128"/>
              </a:rPr>
              <a:t>契約をする前には、その商品が必要かどうか、</a:t>
            </a:r>
          </a:p>
          <a:p>
            <a:pPr>
              <a:lnSpc>
                <a:spcPct val="150000"/>
              </a:lnSpc>
            </a:pPr>
            <a:r>
              <a:rPr lang="ja-JP" altLang="en-US" sz="2000" dirty="0">
                <a:solidFill>
                  <a:schemeClr val="accent6"/>
                </a:solidFill>
                <a:latin typeface="Yu Gothic Medium" panose="020B0400000000000000" pitchFamily="34" charset="-128"/>
                <a:ea typeface="Yu Gothic Medium" panose="020B0400000000000000" pitchFamily="34" charset="-128"/>
              </a:rPr>
              <a:t>支払いができるかなど、よく考えることが大切。</a:t>
            </a:r>
            <a:endParaRPr lang="en-US" altLang="ja-JP" sz="2000" dirty="0">
              <a:solidFill>
                <a:schemeClr val="accent6"/>
              </a:solidFill>
              <a:latin typeface="Yu Gothic Medium" panose="020B0400000000000000" pitchFamily="34" charset="-128"/>
              <a:ea typeface="Yu Gothic Medium" panose="020B0400000000000000" pitchFamily="34" charset="-128"/>
            </a:endParaRPr>
          </a:p>
        </p:txBody>
      </p:sp>
      <p:pic>
        <p:nvPicPr>
          <p:cNvPr id="3" name="図 2" descr="zei_shopping_recei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414" y="9183"/>
            <a:ext cx="2472987" cy="2673499"/>
          </a:xfrm>
          <a:prstGeom prst="rect">
            <a:avLst/>
          </a:prstGeom>
        </p:spPr>
      </p:pic>
      <p:pic>
        <p:nvPicPr>
          <p:cNvPr id="5" name="図 4" descr="shopping_reji_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98" y="1973435"/>
            <a:ext cx="2390649" cy="2390649"/>
          </a:xfrm>
          <a:prstGeom prst="rect">
            <a:avLst/>
          </a:prstGeom>
        </p:spPr>
      </p:pic>
      <p:sp>
        <p:nvSpPr>
          <p:cNvPr id="14" name="テキスト ボックス 13">
            <a:extLst>
              <a:ext uri="{FF2B5EF4-FFF2-40B4-BE49-F238E27FC236}">
                <a16:creationId xmlns="" xmlns:a16="http://schemas.microsoft.com/office/drawing/2014/main" id="{1B14B460-E6A0-CB42-B648-7F44807ED916}"/>
              </a:ext>
            </a:extLst>
          </p:cNvPr>
          <p:cNvSpPr txBox="1"/>
          <p:nvPr/>
        </p:nvSpPr>
        <p:spPr>
          <a:xfrm>
            <a:off x="246384" y="4388200"/>
            <a:ext cx="6502277" cy="2023910"/>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pic>
        <p:nvPicPr>
          <p:cNvPr id="11" name="図 10" descr="記号 が含まれている画像&#10;&#10;自動的に生成された説明">
            <a:extLst>
              <a:ext uri="{FF2B5EF4-FFF2-40B4-BE49-F238E27FC236}">
                <a16:creationId xmlns="" xmlns:a16="http://schemas.microsoft.com/office/drawing/2014/main" id="{E510A478-AFF6-C047-81C7-72D744328D41}"/>
              </a:ext>
            </a:extLst>
          </p:cNvPr>
          <p:cNvPicPr>
            <a:picLocks noChangeAspect="1"/>
          </p:cNvPicPr>
          <p:nvPr/>
        </p:nvPicPr>
        <p:blipFill rotWithShape="1">
          <a:blip r:embed="rId5">
            <a:extLst>
              <a:ext uri="{28A0092B-C50C-407E-A947-70E740481C1C}">
                <a14:useLocalDpi xmlns:a14="http://schemas.microsoft.com/office/drawing/2010/main" val="0"/>
              </a:ext>
            </a:extLst>
          </a:blip>
          <a:srcRect l="4787" t="5267" r="6616" b="33983"/>
          <a:stretch/>
        </p:blipFill>
        <p:spPr>
          <a:xfrm>
            <a:off x="6464424" y="4547135"/>
            <a:ext cx="2679576" cy="1883650"/>
          </a:xfrm>
          <a:prstGeom prst="rect">
            <a:avLst/>
          </a:prstGeom>
        </p:spPr>
      </p:pic>
      <p:pic>
        <p:nvPicPr>
          <p:cNvPr id="7" name="図 6" descr="money_fly_ye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6963">
            <a:off x="7764599" y="3744019"/>
            <a:ext cx="1296411" cy="1137601"/>
          </a:xfrm>
          <a:prstGeom prst="rect">
            <a:avLst/>
          </a:prstGeom>
        </p:spPr>
      </p:pic>
    </p:spTree>
    <p:extLst>
      <p:ext uri="{BB962C8B-B14F-4D97-AF65-F5344CB8AC3E}">
        <p14:creationId xmlns:p14="http://schemas.microsoft.com/office/powerpoint/2010/main" val="167201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３</a:t>
            </a:r>
            <a:r>
              <a:rPr lang="ja-JP" altLang="ja-JP" dirty="0">
                <a:solidFill>
                  <a:srgbClr val="70AD47"/>
                </a:solidFill>
                <a:latin typeface="Yu Gothic" panose="020B0400000000000000" pitchFamily="34" charset="-128"/>
                <a:ea typeface="Yu Gothic" panose="020B0400000000000000" pitchFamily="34" charset="-128"/>
              </a:rPr>
              <a:t>　【クイズ】契約</a:t>
            </a:r>
            <a:r>
              <a:rPr lang="ja-JP" altLang="en-US" dirty="0">
                <a:solidFill>
                  <a:srgbClr val="70AD47"/>
                </a:solidFill>
                <a:latin typeface="Yu Gothic" panose="020B0400000000000000" pitchFamily="34" charset="-128"/>
                <a:ea typeface="Yu Gothic" panose="020B0400000000000000" pitchFamily="34" charset="-128"/>
              </a:rPr>
              <a:t>をやめる</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33" name="テキスト ボックス 32">
            <a:extLst>
              <a:ext uri="{FF2B5EF4-FFF2-40B4-BE49-F238E27FC236}">
                <a16:creationId xmlns="" xmlns:a16="http://schemas.microsoft.com/office/drawing/2014/main" id="{52ABD040-A402-465E-B50B-4615F9BE376D}"/>
              </a:ext>
            </a:extLst>
          </p:cNvPr>
          <p:cNvSpPr txBox="1"/>
          <p:nvPr/>
        </p:nvSpPr>
        <p:spPr>
          <a:xfrm>
            <a:off x="493459" y="1301838"/>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0">
                <a:latin typeface="Noto Sans JP Medium" panose="020B0600000000000000" pitchFamily="34" charset="-128"/>
                <a:ea typeface="Noto Sans JP Medium" panose="020B0600000000000000" pitchFamily="34" charset="-128"/>
                <a:cs typeface="+mj-cs"/>
              </a:defRPr>
            </a:lvl1pPr>
          </a:lstStyle>
          <a:p>
            <a:r>
              <a:rPr lang="ja-JP" altLang="ja-JP" dirty="0">
                <a:latin typeface="Yu Gothic Medium" panose="020B0400000000000000" pitchFamily="34" charset="-128"/>
                <a:ea typeface="Yu Gothic Medium" panose="020B0400000000000000" pitchFamily="34" charset="-128"/>
              </a:rPr>
              <a:t>街</a:t>
            </a:r>
            <a:r>
              <a:rPr lang="ja-JP" altLang="en-US" dirty="0">
                <a:latin typeface="Yu Gothic Medium" panose="020B0400000000000000" pitchFamily="34" charset="-128"/>
                <a:ea typeface="Yu Gothic Medium" panose="020B0400000000000000" pitchFamily="34" charset="-128"/>
              </a:rPr>
              <a:t>を歩いていると</a:t>
            </a:r>
            <a:r>
              <a:rPr lang="ja-JP" altLang="ja-JP" dirty="0">
                <a:latin typeface="Yu Gothic Medium" panose="020B0400000000000000" pitchFamily="34" charset="-128"/>
                <a:ea typeface="Yu Gothic Medium" panose="020B0400000000000000" pitchFamily="34" charset="-128"/>
              </a:rPr>
              <a:t>、</a:t>
            </a:r>
            <a:r>
              <a:rPr lang="ja-JP" altLang="en-US" dirty="0">
                <a:latin typeface="Yu Gothic Medium" panose="020B0400000000000000" pitchFamily="34" charset="-128"/>
                <a:ea typeface="Yu Gothic Medium" panose="020B0400000000000000" pitchFamily="34" charset="-128"/>
              </a:rPr>
              <a:t>「美容器具の無料体験ができる」と声を掛けられた。</a:t>
            </a:r>
            <a:endParaRPr lang="ja-JP" altLang="ja-JP" dirty="0">
              <a:latin typeface="Yu Gothic Medium" panose="020B0400000000000000" pitchFamily="34" charset="-128"/>
              <a:ea typeface="Yu Gothic Medium" panose="020B0400000000000000" pitchFamily="34" charset="-128"/>
            </a:endParaRPr>
          </a:p>
        </p:txBody>
      </p:sp>
      <p:sp>
        <p:nvSpPr>
          <p:cNvPr id="15" name="テキスト ボックス 14">
            <a:extLst>
              <a:ext uri="{FF2B5EF4-FFF2-40B4-BE49-F238E27FC236}">
                <a16:creationId xmlns="" xmlns:a16="http://schemas.microsoft.com/office/drawing/2014/main" id="{FB2D6532-7416-4AAD-9DED-5BAFA6D30315}"/>
              </a:ext>
            </a:extLst>
          </p:cNvPr>
          <p:cNvSpPr txBox="1"/>
          <p:nvPr/>
        </p:nvSpPr>
        <p:spPr>
          <a:xfrm>
            <a:off x="504290" y="1837247"/>
            <a:ext cx="7583263"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0">
                <a:latin typeface="Noto Sans JP Medium" panose="020B0600000000000000" pitchFamily="34" charset="-128"/>
                <a:ea typeface="Noto Sans JP Medium" panose="020B0600000000000000" pitchFamily="34" charset="-128"/>
                <a:cs typeface="+mj-cs"/>
              </a:defRPr>
            </a:lvl1pPr>
          </a:lstStyle>
          <a:p>
            <a:r>
              <a:rPr lang="ja-JP" altLang="ja-JP" dirty="0">
                <a:latin typeface="Yu Gothic Medium" panose="020B0400000000000000" pitchFamily="34" charset="-128"/>
                <a:ea typeface="Yu Gothic Medium" panose="020B0400000000000000" pitchFamily="34" charset="-128"/>
              </a:rPr>
              <a:t>断れずに</a:t>
            </a:r>
            <a:r>
              <a:rPr lang="en-US" altLang="ja-JP" dirty="0">
                <a:latin typeface="Yu Gothic Medium" panose="020B0400000000000000" pitchFamily="34" charset="-128"/>
                <a:ea typeface="Yu Gothic Medium" panose="020B0400000000000000" pitchFamily="34" charset="-128"/>
              </a:rPr>
              <a:t>10</a:t>
            </a:r>
            <a:r>
              <a:rPr lang="ja-JP" altLang="ja-JP" dirty="0">
                <a:latin typeface="Yu Gothic Medium" panose="020B0400000000000000" pitchFamily="34" charset="-128"/>
                <a:ea typeface="Yu Gothic Medium" panose="020B0400000000000000" pitchFamily="34" charset="-128"/>
              </a:rPr>
              <a:t>万円の</a:t>
            </a:r>
            <a:r>
              <a:rPr lang="ja-JP" altLang="en-US" dirty="0">
                <a:latin typeface="Yu Gothic Medium" panose="020B0400000000000000" pitchFamily="34" charset="-128"/>
                <a:ea typeface="Yu Gothic Medium" panose="020B0400000000000000" pitchFamily="34" charset="-128"/>
              </a:rPr>
              <a:t>美容器具</a:t>
            </a:r>
            <a:r>
              <a:rPr lang="ja-JP" altLang="ja-JP" dirty="0">
                <a:latin typeface="Yu Gothic Medium" panose="020B0400000000000000" pitchFamily="34" charset="-128"/>
                <a:ea typeface="Yu Gothic Medium" panose="020B0400000000000000" pitchFamily="34" charset="-128"/>
              </a:rPr>
              <a:t>を</a:t>
            </a:r>
            <a:r>
              <a:rPr lang="ja-JP" altLang="en-US" dirty="0">
                <a:latin typeface="Yu Gothic Medium" panose="020B0400000000000000" pitchFamily="34" charset="-128"/>
                <a:ea typeface="Yu Gothic Medium" panose="020B0400000000000000" pitchFamily="34" charset="-128"/>
              </a:rPr>
              <a:t>購入する</a:t>
            </a:r>
            <a:r>
              <a:rPr lang="ja-JP" altLang="ja-JP" dirty="0">
                <a:latin typeface="Yu Gothic Medium" panose="020B0400000000000000" pitchFamily="34" charset="-128"/>
                <a:ea typeface="Yu Gothic Medium" panose="020B0400000000000000" pitchFamily="34" charset="-128"/>
              </a:rPr>
              <a:t>契約</a:t>
            </a:r>
            <a:r>
              <a:rPr lang="ja-JP" altLang="en-US" dirty="0">
                <a:latin typeface="Yu Gothic Medium" panose="020B0400000000000000" pitchFamily="34" charset="-128"/>
                <a:ea typeface="Yu Gothic Medium" panose="020B0400000000000000" pitchFamily="34" charset="-128"/>
              </a:rPr>
              <a:t>を</a:t>
            </a:r>
            <a:r>
              <a:rPr lang="ja-JP" altLang="ja-JP" dirty="0">
                <a:latin typeface="Yu Gothic Medium" panose="020B0400000000000000" pitchFamily="34" charset="-128"/>
                <a:ea typeface="Yu Gothic Medium" panose="020B0400000000000000" pitchFamily="34" charset="-128"/>
              </a:rPr>
              <a:t>してしま</a:t>
            </a:r>
            <a:r>
              <a:rPr lang="ja-JP" altLang="en-US" dirty="0">
                <a:latin typeface="Yu Gothic Medium" panose="020B0400000000000000" pitchFamily="34" charset="-128"/>
                <a:ea typeface="Yu Gothic Medium" panose="020B0400000000000000" pitchFamily="34" charset="-128"/>
              </a:rPr>
              <a:t>いまし</a:t>
            </a:r>
            <a:r>
              <a:rPr lang="ja-JP" altLang="ja-JP" dirty="0">
                <a:latin typeface="Yu Gothic Medium" panose="020B0400000000000000" pitchFamily="34" charset="-128"/>
                <a:ea typeface="Yu Gothic Medium" panose="020B0400000000000000" pitchFamily="34" charset="-128"/>
              </a:rPr>
              <a:t>た。</a:t>
            </a:r>
          </a:p>
        </p:txBody>
      </p:sp>
      <p:sp>
        <p:nvSpPr>
          <p:cNvPr id="17" name="テキスト ボックス 16">
            <a:extLst>
              <a:ext uri="{FF2B5EF4-FFF2-40B4-BE49-F238E27FC236}">
                <a16:creationId xmlns="" xmlns:a16="http://schemas.microsoft.com/office/drawing/2014/main" id="{56330312-F377-43C9-9ECD-D962B28C0E72}"/>
              </a:ext>
            </a:extLst>
          </p:cNvPr>
          <p:cNvSpPr txBox="1"/>
          <p:nvPr/>
        </p:nvSpPr>
        <p:spPr>
          <a:xfrm>
            <a:off x="2414673" y="2410656"/>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0">
                <a:latin typeface="Noto Sans JP Medium" panose="020B0600000000000000" pitchFamily="34" charset="-128"/>
                <a:ea typeface="Noto Sans JP Medium" panose="020B0600000000000000" pitchFamily="34" charset="-128"/>
                <a:cs typeface="+mj-cs"/>
              </a:defRPr>
            </a:lvl1pPr>
          </a:lstStyle>
          <a:p>
            <a:r>
              <a:rPr lang="ja-JP" altLang="ja-JP" dirty="0">
                <a:latin typeface="Yu Gothic Medium" panose="020B0400000000000000" pitchFamily="34" charset="-128"/>
                <a:ea typeface="Yu Gothic Medium" panose="020B0400000000000000" pitchFamily="34" charset="-128"/>
              </a:rPr>
              <a:t>この契約をやめることはできる？</a:t>
            </a:r>
          </a:p>
        </p:txBody>
      </p:sp>
      <p:pic>
        <p:nvPicPr>
          <p:cNvPr id="3" name="図 2" descr="bigank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181" y="2379764"/>
            <a:ext cx="2216787" cy="2449488"/>
          </a:xfrm>
          <a:prstGeom prst="rect">
            <a:avLst/>
          </a:prstGeom>
        </p:spPr>
      </p:pic>
      <p:pic>
        <p:nvPicPr>
          <p:cNvPr id="4" name="図 3" descr="biyou_kesyousui_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303" y="2938365"/>
            <a:ext cx="2053563" cy="2202212"/>
          </a:xfrm>
          <a:prstGeom prst="rect">
            <a:avLst/>
          </a:prstGeom>
        </p:spPr>
      </p:pic>
      <p:pic>
        <p:nvPicPr>
          <p:cNvPr id="5" name="図 4" descr="study_monda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235" y="752875"/>
            <a:ext cx="1054551" cy="558912"/>
          </a:xfrm>
          <a:prstGeom prst="rect">
            <a:avLst/>
          </a:prstGeom>
        </p:spPr>
      </p:pic>
      <p:sp>
        <p:nvSpPr>
          <p:cNvPr id="14" name="テキスト ボックス 13">
            <a:extLst>
              <a:ext uri="{FF2B5EF4-FFF2-40B4-BE49-F238E27FC236}">
                <a16:creationId xmlns="" xmlns:a16="http://schemas.microsoft.com/office/drawing/2014/main" id="{55B4FC0E-F555-4953-8627-7C31F28900D4}"/>
              </a:ext>
            </a:extLst>
          </p:cNvPr>
          <p:cNvSpPr txBox="1"/>
          <p:nvPr/>
        </p:nvSpPr>
        <p:spPr>
          <a:xfrm>
            <a:off x="1132899" y="5167183"/>
            <a:ext cx="7494814" cy="590139"/>
          </a:xfrm>
          <a:prstGeom prst="rect">
            <a:avLst/>
          </a:prstGeom>
          <a:noFill/>
          <a:ln w="57150" cmpd="sng">
            <a:solidFill>
              <a:srgbClr val="000090"/>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できる</a:t>
            </a:r>
            <a:endParaRPr lang="ja-JP" altLang="ja-JP" sz="2400" dirty="0">
              <a:latin typeface="Yu Gothic Medium" panose="020B0400000000000000" pitchFamily="34" charset="-128"/>
              <a:ea typeface="Yu Gothic Medium" panose="020B0400000000000000" pitchFamily="34" charset="-128"/>
            </a:endParaRPr>
          </a:p>
        </p:txBody>
      </p:sp>
      <p:sp>
        <p:nvSpPr>
          <p:cNvPr id="16" name="正方形/長方形 15"/>
          <p:cNvSpPr/>
          <p:nvPr/>
        </p:nvSpPr>
        <p:spPr>
          <a:xfrm>
            <a:off x="641153" y="5148116"/>
            <a:ext cx="606046" cy="625812"/>
          </a:xfrm>
          <a:prstGeom prst="rect">
            <a:avLst/>
          </a:prstGeom>
          <a:solidFill>
            <a:srgbClr val="000090"/>
          </a:solidFill>
          <a:ln w="28575" cmpd="sng">
            <a:solidFill>
              <a:srgbClr val="000090"/>
            </a:solidFill>
          </a:ln>
        </p:spPr>
        <p:txBody>
          <a:bodyPr wrap="square">
            <a:spAutoFit/>
          </a:bodyPr>
          <a:lstStyle/>
          <a:p>
            <a:pPr>
              <a:lnSpc>
                <a:spcPct val="110000"/>
              </a:lnSpc>
            </a:pPr>
            <a:r>
              <a:rPr lang="ja-JP" altLang="en-US" sz="3200" dirty="0">
                <a:solidFill>
                  <a:srgbClr val="FFFFFF"/>
                </a:solidFill>
              </a:rPr>
              <a:t>１</a:t>
            </a:r>
          </a:p>
        </p:txBody>
      </p:sp>
      <p:sp>
        <p:nvSpPr>
          <p:cNvPr id="18" name="テキスト ボックス 17">
            <a:extLst>
              <a:ext uri="{FF2B5EF4-FFF2-40B4-BE49-F238E27FC236}">
                <a16:creationId xmlns="" xmlns:a16="http://schemas.microsoft.com/office/drawing/2014/main" id="{55B4FC0E-F555-4953-8627-7C31F28900D4}"/>
              </a:ext>
            </a:extLst>
          </p:cNvPr>
          <p:cNvSpPr txBox="1"/>
          <p:nvPr/>
        </p:nvSpPr>
        <p:spPr>
          <a:xfrm>
            <a:off x="1126673" y="5957803"/>
            <a:ext cx="7494814" cy="590139"/>
          </a:xfrm>
          <a:prstGeom prst="rect">
            <a:avLst/>
          </a:prstGeom>
          <a:noFill/>
          <a:ln w="57150" cmpd="sng">
            <a:solidFill>
              <a:srgbClr val="70AD47"/>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できない</a:t>
            </a:r>
            <a:endParaRPr lang="ja-JP" altLang="ja-JP" sz="2400" dirty="0">
              <a:latin typeface="Yu Gothic Medium" panose="020B0400000000000000" pitchFamily="34" charset="-128"/>
              <a:ea typeface="Yu Gothic Medium" panose="020B0400000000000000" pitchFamily="34" charset="-128"/>
            </a:endParaRPr>
          </a:p>
        </p:txBody>
      </p:sp>
      <p:sp>
        <p:nvSpPr>
          <p:cNvPr id="19" name="正方形/長方形 18"/>
          <p:cNvSpPr/>
          <p:nvPr/>
        </p:nvSpPr>
        <p:spPr>
          <a:xfrm>
            <a:off x="634927" y="5938736"/>
            <a:ext cx="606046" cy="625812"/>
          </a:xfrm>
          <a:prstGeom prst="rect">
            <a:avLst/>
          </a:prstGeom>
          <a:solidFill>
            <a:schemeClr val="accent6"/>
          </a:solidFill>
          <a:ln w="28575" cmpd="sng">
            <a:solidFill>
              <a:schemeClr val="accent6"/>
            </a:solidFill>
          </a:ln>
        </p:spPr>
        <p:txBody>
          <a:bodyPr wrap="square">
            <a:spAutoFit/>
          </a:bodyPr>
          <a:lstStyle/>
          <a:p>
            <a:pPr>
              <a:lnSpc>
                <a:spcPct val="110000"/>
              </a:lnSpc>
            </a:pPr>
            <a:r>
              <a:rPr lang="ja-JP" altLang="en-US" sz="3200" dirty="0">
                <a:solidFill>
                  <a:srgbClr val="FFFFFF"/>
                </a:solidFill>
              </a:rPr>
              <a:t>２</a:t>
            </a:r>
          </a:p>
        </p:txBody>
      </p:sp>
      <p:pic>
        <p:nvPicPr>
          <p:cNvPr id="1026" name="Picture 2" descr="美容部員のイラスト">
            <a:extLst>
              <a:ext uri="{FF2B5EF4-FFF2-40B4-BE49-F238E27FC236}">
                <a16:creationId xmlns="" xmlns:a16="http://schemas.microsoft.com/office/drawing/2014/main" id="{99C0573C-C236-4284-8D3A-0668E9F836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13" y="2673266"/>
            <a:ext cx="2053563" cy="226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7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３</a:t>
            </a:r>
            <a:r>
              <a:rPr lang="ja-JP" altLang="ja-JP" dirty="0">
                <a:solidFill>
                  <a:srgbClr val="70AD47"/>
                </a:solidFill>
                <a:latin typeface="Yu Gothic" panose="020B0400000000000000" pitchFamily="34" charset="-128"/>
                <a:ea typeface="Yu Gothic" panose="020B0400000000000000" pitchFamily="34" charset="-128"/>
              </a:rPr>
              <a:t>　【クイズ】契約</a:t>
            </a:r>
            <a:r>
              <a:rPr lang="ja-JP" altLang="en-US" dirty="0">
                <a:solidFill>
                  <a:srgbClr val="70AD47"/>
                </a:solidFill>
                <a:latin typeface="Yu Gothic" panose="020B0400000000000000" pitchFamily="34" charset="-128"/>
                <a:ea typeface="Yu Gothic" panose="020B0400000000000000" pitchFamily="34" charset="-128"/>
              </a:rPr>
              <a:t>をやめる</a:t>
            </a:r>
            <a:endParaRPr lang="ja-JP" altLang="ja-JP" dirty="0">
              <a:solidFill>
                <a:srgbClr val="70AD47"/>
              </a:solidFill>
              <a:latin typeface="Yu Gothic" panose="020B0400000000000000" pitchFamily="34" charset="-128"/>
              <a:ea typeface="Yu Gothic" panose="020B0400000000000000" pitchFamily="34" charset="-128"/>
            </a:endParaRPr>
          </a:p>
        </p:txBody>
      </p:sp>
      <p:pic>
        <p:nvPicPr>
          <p:cNvPr id="4" name="図 3" descr="study_kota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1" y="767550"/>
            <a:ext cx="902875" cy="564297"/>
          </a:xfrm>
          <a:prstGeom prst="rect">
            <a:avLst/>
          </a:prstGeom>
        </p:spPr>
      </p:pic>
      <p:sp>
        <p:nvSpPr>
          <p:cNvPr id="11" name="テキスト ボックス 10">
            <a:extLst>
              <a:ext uri="{FF2B5EF4-FFF2-40B4-BE49-F238E27FC236}">
                <a16:creationId xmlns="" xmlns:a16="http://schemas.microsoft.com/office/drawing/2014/main" id="{55B4FC0E-F555-4953-8627-7C31F28900D4}"/>
              </a:ext>
            </a:extLst>
          </p:cNvPr>
          <p:cNvSpPr txBox="1"/>
          <p:nvPr/>
        </p:nvSpPr>
        <p:spPr>
          <a:xfrm>
            <a:off x="734454" y="1444425"/>
            <a:ext cx="6991642" cy="590139"/>
          </a:xfrm>
          <a:prstGeom prst="rect">
            <a:avLst/>
          </a:prstGeom>
          <a:noFill/>
          <a:ln w="57150" cmpd="sng">
            <a:solidFill>
              <a:srgbClr val="000090"/>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できる</a:t>
            </a:r>
            <a:endParaRPr lang="ja-JP" altLang="ja-JP" sz="2400" dirty="0">
              <a:latin typeface="Yu Gothic Medium" panose="020B0400000000000000" pitchFamily="34" charset="-128"/>
              <a:ea typeface="Yu Gothic Medium" panose="020B0400000000000000" pitchFamily="34" charset="-128"/>
            </a:endParaRPr>
          </a:p>
        </p:txBody>
      </p:sp>
      <p:sp>
        <p:nvSpPr>
          <p:cNvPr id="12" name="正方形/長方形 11"/>
          <p:cNvSpPr/>
          <p:nvPr/>
        </p:nvSpPr>
        <p:spPr>
          <a:xfrm>
            <a:off x="242708" y="1425358"/>
            <a:ext cx="606046" cy="625812"/>
          </a:xfrm>
          <a:prstGeom prst="rect">
            <a:avLst/>
          </a:prstGeom>
          <a:solidFill>
            <a:srgbClr val="000090"/>
          </a:solidFill>
          <a:ln w="28575" cmpd="sng">
            <a:solidFill>
              <a:srgbClr val="000090"/>
            </a:solidFill>
          </a:ln>
        </p:spPr>
        <p:txBody>
          <a:bodyPr wrap="square">
            <a:spAutoFit/>
          </a:bodyPr>
          <a:lstStyle/>
          <a:p>
            <a:pPr>
              <a:lnSpc>
                <a:spcPct val="110000"/>
              </a:lnSpc>
            </a:pPr>
            <a:r>
              <a:rPr lang="ja-JP" altLang="en-US" sz="3200" dirty="0">
                <a:solidFill>
                  <a:srgbClr val="FFFFFF"/>
                </a:solidFill>
              </a:rPr>
              <a:t>１</a:t>
            </a:r>
          </a:p>
        </p:txBody>
      </p:sp>
      <p:pic>
        <p:nvPicPr>
          <p:cNvPr id="3" name="図 2" descr="ok_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6609" y="199211"/>
            <a:ext cx="2667391" cy="2907238"/>
          </a:xfrm>
          <a:prstGeom prst="rect">
            <a:avLst/>
          </a:prstGeom>
        </p:spPr>
      </p:pic>
      <p:sp>
        <p:nvSpPr>
          <p:cNvPr id="5" name="正方形/長方形 4"/>
          <p:cNvSpPr/>
          <p:nvPr/>
        </p:nvSpPr>
        <p:spPr>
          <a:xfrm>
            <a:off x="299626" y="3424867"/>
            <a:ext cx="8634257" cy="707886"/>
          </a:xfrm>
          <a:prstGeom prst="rect">
            <a:avLst/>
          </a:prstGeom>
          <a:solidFill>
            <a:schemeClr val="accent6"/>
          </a:solidFill>
        </p:spPr>
        <p:txBody>
          <a:bodyPr wrap="square">
            <a:spAutoFit/>
          </a:bodyPr>
          <a:lstStyle/>
          <a:p>
            <a:r>
              <a:rPr lang="ja-JP" altLang="en-US" sz="4000" b="1" dirty="0">
                <a:solidFill>
                  <a:srgbClr val="FFFFFF"/>
                </a:solidFill>
                <a:latin typeface="Yu Gothic Medium" panose="020B0400000000000000" pitchFamily="34" charset="-128"/>
                <a:ea typeface="Yu Gothic Medium" panose="020B0400000000000000" pitchFamily="34" charset="-128"/>
              </a:rPr>
              <a:t>　</a:t>
            </a:r>
            <a:r>
              <a:rPr lang="ja-JP" altLang="ja-JP" sz="4000" b="1" dirty="0">
                <a:solidFill>
                  <a:srgbClr val="FFFFFF"/>
                </a:solidFill>
                <a:latin typeface="Yu Gothic Medium" panose="020B0400000000000000" pitchFamily="34" charset="-128"/>
                <a:ea typeface="Yu Gothic Medium" panose="020B0400000000000000" pitchFamily="34" charset="-128"/>
              </a:rPr>
              <a:t>クーリング</a:t>
            </a:r>
            <a:r>
              <a:rPr lang="ja-JP" altLang="en-US" sz="4000" b="1" dirty="0">
                <a:solidFill>
                  <a:srgbClr val="FFFFFF"/>
                </a:solidFill>
                <a:latin typeface="Yu Gothic Medium" panose="020B0400000000000000" pitchFamily="34" charset="-128"/>
                <a:ea typeface="Yu Gothic Medium" panose="020B0400000000000000" pitchFamily="34" charset="-128"/>
              </a:rPr>
              <a:t>・</a:t>
            </a:r>
            <a:r>
              <a:rPr lang="ja-JP" altLang="ja-JP" sz="4000" b="1" dirty="0">
                <a:solidFill>
                  <a:srgbClr val="FFFFFF"/>
                </a:solidFill>
                <a:latin typeface="Yu Gothic Medium" panose="020B0400000000000000" pitchFamily="34" charset="-128"/>
                <a:ea typeface="Yu Gothic Medium" panose="020B0400000000000000" pitchFamily="34" charset="-128"/>
              </a:rPr>
              <a:t>オフ制度</a:t>
            </a:r>
            <a:endParaRPr lang="ja-JP" altLang="en-US" sz="4000" b="1" dirty="0">
              <a:solidFill>
                <a:srgbClr val="FFFFFF"/>
              </a:solidFill>
            </a:endParaRPr>
          </a:p>
        </p:txBody>
      </p:sp>
      <p:sp>
        <p:nvSpPr>
          <p:cNvPr id="6" name="正方形/長方形 5"/>
          <p:cNvSpPr/>
          <p:nvPr/>
        </p:nvSpPr>
        <p:spPr>
          <a:xfrm>
            <a:off x="212840" y="2251936"/>
            <a:ext cx="7233099" cy="820738"/>
          </a:xfrm>
          <a:prstGeom prst="rect">
            <a:avLst/>
          </a:prstGeom>
        </p:spPr>
        <p:txBody>
          <a:bodyPr wrap="square">
            <a:spAutoFit/>
          </a:bodyPr>
          <a:lstStyle/>
          <a:p>
            <a:pPr>
              <a:lnSpc>
                <a:spcPct val="120000"/>
              </a:lnSpc>
            </a:pPr>
            <a:r>
              <a:rPr lang="ja-JP" altLang="ja-JP" sz="2000" dirty="0">
                <a:solidFill>
                  <a:srgbClr val="FF0000"/>
                </a:solidFill>
                <a:latin typeface="Yu Gothic Medium" panose="020B0400000000000000" pitchFamily="34" charset="-128"/>
                <a:ea typeface="Yu Gothic Medium" panose="020B0400000000000000" pitchFamily="34" charset="-128"/>
              </a:rPr>
              <a:t>消費者トラブルになりやすい取引（キャッチセールス等）</a:t>
            </a:r>
            <a:endParaRPr lang="en-US" altLang="ja-JP" sz="2000" dirty="0">
              <a:solidFill>
                <a:srgbClr val="FF0000"/>
              </a:solidFill>
              <a:latin typeface="Yu Gothic Medium" panose="020B0400000000000000" pitchFamily="34" charset="-128"/>
              <a:ea typeface="Yu Gothic Medium" panose="020B0400000000000000" pitchFamily="34" charset="-128"/>
            </a:endParaRPr>
          </a:p>
          <a:p>
            <a:pPr>
              <a:lnSpc>
                <a:spcPct val="120000"/>
              </a:lnSpc>
            </a:pPr>
            <a:r>
              <a:rPr lang="ja-JP" altLang="ja-JP" sz="2000" dirty="0">
                <a:solidFill>
                  <a:srgbClr val="FF0000"/>
                </a:solidFill>
                <a:latin typeface="Yu Gothic Medium" panose="020B0400000000000000" pitchFamily="34" charset="-128"/>
                <a:ea typeface="Yu Gothic Medium" panose="020B0400000000000000" pitchFamily="34" charset="-128"/>
              </a:rPr>
              <a:t>では契約をやめることができる</a:t>
            </a:r>
            <a:r>
              <a:rPr lang="ja-JP" altLang="en-US" sz="2000" dirty="0">
                <a:solidFill>
                  <a:srgbClr val="FF0000"/>
                </a:solidFill>
                <a:latin typeface="Yu Gothic Medium" panose="020B0400000000000000" pitchFamily="34" charset="-128"/>
                <a:ea typeface="Yu Gothic Medium" panose="020B0400000000000000" pitchFamily="34" charset="-128"/>
              </a:rPr>
              <a:t>。</a:t>
            </a:r>
            <a:endParaRPr lang="ja-JP" altLang="en-US" sz="2000" dirty="0">
              <a:solidFill>
                <a:srgbClr val="FF0000"/>
              </a:solidFill>
            </a:endParaRPr>
          </a:p>
        </p:txBody>
      </p:sp>
      <p:sp>
        <p:nvSpPr>
          <p:cNvPr id="7" name="正方形/長方形 6"/>
          <p:cNvSpPr/>
          <p:nvPr/>
        </p:nvSpPr>
        <p:spPr>
          <a:xfrm>
            <a:off x="342024" y="4468433"/>
            <a:ext cx="8801976" cy="1386726"/>
          </a:xfrm>
          <a:prstGeom prst="rect">
            <a:avLst/>
          </a:prstGeom>
        </p:spPr>
        <p:txBody>
          <a:bodyPr wrap="square">
            <a:spAutoFit/>
          </a:bodyPr>
          <a:lstStyle/>
          <a:p>
            <a:pPr>
              <a:lnSpc>
                <a:spcPct val="150000"/>
              </a:lnSpc>
            </a:pPr>
            <a:r>
              <a:rPr lang="ja-JP" altLang="en-US" dirty="0">
                <a:latin typeface="Yu Gothic Medium" panose="020B0400000000000000" pitchFamily="34" charset="-128"/>
                <a:ea typeface="Yu Gothic Medium" panose="020B0400000000000000" pitchFamily="34" charset="-128"/>
              </a:rPr>
              <a:t>　訪問販売や電話勧誘販売などの</a:t>
            </a:r>
            <a:r>
              <a:rPr lang="ja-JP" altLang="en-US" sz="2000" b="1" dirty="0">
                <a:latin typeface="Yu Gothic Medium" panose="020B0400000000000000" pitchFamily="34" charset="-128"/>
                <a:ea typeface="Yu Gothic Medium" panose="020B0400000000000000" pitchFamily="34" charset="-128"/>
              </a:rPr>
              <a:t>不意打ち性の高い取引</a:t>
            </a:r>
            <a:r>
              <a:rPr lang="ja-JP" altLang="en-US" dirty="0">
                <a:latin typeface="Yu Gothic Medium" panose="020B0400000000000000" pitchFamily="34" charset="-128"/>
                <a:ea typeface="Yu Gothic Medium" panose="020B0400000000000000" pitchFamily="34" charset="-128"/>
              </a:rPr>
              <a:t>やマルチ商法などには、申込みや契約をした後、消費者が頭を冷やして（クーリング・オフ）考え直し、</a:t>
            </a:r>
            <a:endParaRPr lang="en-US" altLang="ja-JP" dirty="0">
              <a:latin typeface="Yu Gothic Medium" panose="020B0400000000000000" pitchFamily="34" charset="-128"/>
              <a:ea typeface="Yu Gothic Medium" panose="020B0400000000000000" pitchFamily="34" charset="-128"/>
            </a:endParaRPr>
          </a:p>
          <a:p>
            <a:pPr>
              <a:lnSpc>
                <a:spcPct val="150000"/>
              </a:lnSpc>
            </a:pPr>
            <a:r>
              <a:rPr lang="ja-JP" altLang="en-US" dirty="0">
                <a:latin typeface="Yu Gothic Medium" panose="020B0400000000000000" pitchFamily="34" charset="-128"/>
                <a:ea typeface="Yu Gothic Medium" panose="020B0400000000000000" pitchFamily="34" charset="-128"/>
              </a:rPr>
              <a:t>一方的に</a:t>
            </a:r>
            <a:r>
              <a:rPr lang="ja-JP" altLang="en-US" sz="2000" b="1" dirty="0">
                <a:latin typeface="Yu Gothic Medium" panose="020B0400000000000000" pitchFamily="34" charset="-128"/>
                <a:ea typeface="Yu Gothic Medium" panose="020B0400000000000000" pitchFamily="34" charset="-128"/>
              </a:rPr>
              <a:t>無条件で契約を解</a:t>
            </a:r>
            <a:r>
              <a:rPr lang="ja-JP" altLang="en-US" b="1" dirty="0">
                <a:latin typeface="Yu Gothic Medium" panose="020B0400000000000000" pitchFamily="34" charset="-128"/>
                <a:ea typeface="Yu Gothic Medium" panose="020B0400000000000000" pitchFamily="34" charset="-128"/>
              </a:rPr>
              <a:t>除</a:t>
            </a:r>
            <a:r>
              <a:rPr lang="ja-JP" altLang="en-US" dirty="0">
                <a:latin typeface="Yu Gothic Medium" panose="020B0400000000000000" pitchFamily="34" charset="-128"/>
                <a:ea typeface="Yu Gothic Medium" panose="020B0400000000000000" pitchFamily="34" charset="-128"/>
              </a:rPr>
              <a:t>することができるクーリング・オフ制度がある。</a:t>
            </a:r>
            <a:endParaRPr lang="en-US" altLang="ja-JP" dirty="0">
              <a:latin typeface="Yu Gothic Medium" panose="020B0400000000000000" pitchFamily="34" charset="-128"/>
              <a:ea typeface="Yu Gothic Medium" panose="020B0400000000000000" pitchFamily="34" charset="-128"/>
            </a:endParaRPr>
          </a:p>
        </p:txBody>
      </p:sp>
      <p:sp>
        <p:nvSpPr>
          <p:cNvPr id="21" name="テキスト ボックス 20">
            <a:extLst>
              <a:ext uri="{FF2B5EF4-FFF2-40B4-BE49-F238E27FC236}">
                <a16:creationId xmlns="" xmlns:a16="http://schemas.microsoft.com/office/drawing/2014/main" id="{1B14B460-E6A0-CB42-B648-7F44807ED916}"/>
              </a:ext>
            </a:extLst>
          </p:cNvPr>
          <p:cNvSpPr txBox="1"/>
          <p:nvPr/>
        </p:nvSpPr>
        <p:spPr>
          <a:xfrm>
            <a:off x="321094" y="4083157"/>
            <a:ext cx="8594112" cy="2428557"/>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159474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 xmlns:a16="http://schemas.microsoft.com/office/drawing/2014/main" id="{A650A690-8F78-CC4C-873A-0F6F411CD9B9}"/>
              </a:ext>
            </a:extLst>
          </p:cNvPr>
          <p:cNvSpPr/>
          <p:nvPr/>
        </p:nvSpPr>
        <p:spPr>
          <a:xfrm>
            <a:off x="551891" y="1127223"/>
            <a:ext cx="8069710" cy="1840061"/>
          </a:xfrm>
          <a:prstGeom prst="rect">
            <a:avLst/>
          </a:prstGeom>
          <a:noFill/>
          <a:ln w="38100">
            <a:solidFill>
              <a:schemeClr val="bg2">
                <a:lumMod val="90000"/>
              </a:schemeClr>
            </a:solidFill>
          </a:ln>
        </p:spPr>
        <p:txBody>
          <a:bodyPr vert="horz" wrap="none" lIns="91440" tIns="45720" rIns="91440" bIns="45720" rtlCol="0" anchor="ctr" anchorCtr="0">
            <a:noAutofit/>
          </a:bodyPr>
          <a:lstStyle/>
          <a:p>
            <a:pPr marL="228606" indent="-228606" defTabSz="914422">
              <a:lnSpc>
                <a:spcPct val="150000"/>
              </a:lnSpc>
              <a:spcBef>
                <a:spcPts val="1001"/>
              </a:spcBef>
            </a:pPr>
            <a:endParaRPr lang="en-US" altLang="ja-JP" sz="1600" dirty="0"/>
          </a:p>
        </p:txBody>
      </p:sp>
      <p:sp>
        <p:nvSpPr>
          <p:cNvPr id="4" name="テキスト ボックス 3">
            <a:extLst>
              <a:ext uri="{FF2B5EF4-FFF2-40B4-BE49-F238E27FC236}">
                <a16:creationId xmlns="" xmlns:a16="http://schemas.microsoft.com/office/drawing/2014/main" id="{1EFC952F-D737-1344-A774-3C97EF6B25C3}"/>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４</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クーリング・オフ制度とは</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13" name="テキスト ボックス 12">
            <a:extLst>
              <a:ext uri="{FF2B5EF4-FFF2-40B4-BE49-F238E27FC236}">
                <a16:creationId xmlns="" xmlns:a16="http://schemas.microsoft.com/office/drawing/2014/main" id="{499293A7-A11A-4749-B8B7-1E9D75FB8DC1}"/>
              </a:ext>
            </a:extLst>
          </p:cNvPr>
          <p:cNvSpPr txBox="1"/>
          <p:nvPr/>
        </p:nvSpPr>
        <p:spPr>
          <a:xfrm>
            <a:off x="152400" y="4718814"/>
            <a:ext cx="6932449" cy="1579115"/>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endParaRPr lang="ja-JP" altLang="ja-JP" sz="1800" dirty="0">
              <a:latin typeface="Yu Gothic Medium" panose="020B0400000000000000" pitchFamily="34" charset="-128"/>
              <a:ea typeface="Yu Gothic Medium" panose="020B0400000000000000" pitchFamily="34" charset="-128"/>
            </a:endParaRPr>
          </a:p>
        </p:txBody>
      </p:sp>
      <p:sp>
        <p:nvSpPr>
          <p:cNvPr id="3" name="正方形/長方形 2"/>
          <p:cNvSpPr/>
          <p:nvPr/>
        </p:nvSpPr>
        <p:spPr>
          <a:xfrm>
            <a:off x="1883894" y="3247795"/>
            <a:ext cx="8584076" cy="707566"/>
          </a:xfrm>
          <a:prstGeom prst="rect">
            <a:avLst/>
          </a:prstGeom>
        </p:spPr>
        <p:txBody>
          <a:bodyPr wrap="square">
            <a:spAutoFit/>
          </a:bodyPr>
          <a:lstStyle/>
          <a:p>
            <a:pPr>
              <a:lnSpc>
                <a:spcPct val="150000"/>
              </a:lnSpc>
            </a:pPr>
            <a:r>
              <a:rPr lang="ja-JP" altLang="en-US" sz="1400">
                <a:latin typeface="Yu Gothic Medium" panose="020B0400000000000000" pitchFamily="34" charset="-128"/>
                <a:ea typeface="Yu Gothic Medium" panose="020B0400000000000000" pitchFamily="34" charset="-128"/>
              </a:rPr>
              <a:t>「</a:t>
            </a:r>
            <a:r>
              <a:rPr lang="ja-JP" altLang="en-US" sz="1400" dirty="0">
                <a:latin typeface="Yu Gothic Medium" panose="020B0400000000000000" pitchFamily="34" charset="-128"/>
                <a:ea typeface="Yu Gothic Medium" panose="020B0400000000000000" pitchFamily="34" charset="-128"/>
              </a:rPr>
              <a:t>いったん契約したら守らなければならない」という原則のままでは、</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消費者は非常に不利な立場になるため。</a:t>
            </a:r>
            <a:endParaRPr lang="en-US" altLang="ja-JP" sz="1400" dirty="0">
              <a:latin typeface="Yu Gothic Medium" panose="020B0400000000000000" pitchFamily="34" charset="-128"/>
              <a:ea typeface="Yu Gothic Medium" panose="020B0400000000000000" pitchFamily="34" charset="-128"/>
            </a:endParaRPr>
          </a:p>
        </p:txBody>
      </p:sp>
      <p:pic>
        <p:nvPicPr>
          <p:cNvPr id="6" name="図 5" descr="businesswoman4_c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709" y="2175838"/>
            <a:ext cx="1770535" cy="2241184"/>
          </a:xfrm>
          <a:prstGeom prst="rect">
            <a:avLst/>
          </a:prstGeom>
        </p:spPr>
      </p:pic>
      <p:sp>
        <p:nvSpPr>
          <p:cNvPr id="11" name="正方形/長方形 10">
            <a:extLst>
              <a:ext uri="{FF2B5EF4-FFF2-40B4-BE49-F238E27FC236}">
                <a16:creationId xmlns="" xmlns:a16="http://schemas.microsoft.com/office/drawing/2014/main" id="{6A4BF068-2F35-0446-B974-3C4910A7D52D}"/>
              </a:ext>
            </a:extLst>
          </p:cNvPr>
          <p:cNvSpPr/>
          <p:nvPr/>
        </p:nvSpPr>
        <p:spPr>
          <a:xfrm>
            <a:off x="551891" y="4706889"/>
            <a:ext cx="8069710" cy="1840061"/>
          </a:xfrm>
          <a:prstGeom prst="rect">
            <a:avLst/>
          </a:prstGeom>
          <a:noFill/>
          <a:ln w="38100">
            <a:solidFill>
              <a:schemeClr val="bg2">
                <a:lumMod val="90000"/>
              </a:schemeClr>
            </a:solidFill>
          </a:ln>
        </p:spPr>
        <p:txBody>
          <a:bodyPr vert="horz" wrap="none" lIns="91440" tIns="45720" rIns="91440" bIns="45720" rtlCol="0" anchor="ctr" anchorCtr="0">
            <a:noAutofit/>
          </a:bodyPr>
          <a:lstStyle/>
          <a:p>
            <a:pPr marL="228606" indent="-228606" defTabSz="914422">
              <a:lnSpc>
                <a:spcPct val="150000"/>
              </a:lnSpc>
              <a:spcBef>
                <a:spcPts val="1001"/>
              </a:spcBef>
            </a:pPr>
            <a:endParaRPr lang="en-US" altLang="ja-JP" sz="1600" dirty="0"/>
          </a:p>
        </p:txBody>
      </p:sp>
      <p:sp>
        <p:nvSpPr>
          <p:cNvPr id="12" name="テキスト ボックス 11">
            <a:extLst>
              <a:ext uri="{FF2B5EF4-FFF2-40B4-BE49-F238E27FC236}">
                <a16:creationId xmlns="" xmlns:a16="http://schemas.microsoft.com/office/drawing/2014/main" id="{5038440A-00F8-014B-B693-332B0DD08492}"/>
              </a:ext>
            </a:extLst>
          </p:cNvPr>
          <p:cNvSpPr txBox="1"/>
          <p:nvPr/>
        </p:nvSpPr>
        <p:spPr>
          <a:xfrm>
            <a:off x="532220" y="4484871"/>
            <a:ext cx="2703349" cy="471994"/>
          </a:xfrm>
          <a:prstGeom prst="rect">
            <a:avLst/>
          </a:prstGeom>
          <a:solidFill>
            <a:schemeClr val="bg1">
              <a:lumMod val="50000"/>
            </a:schemeClr>
          </a:solidFill>
          <a:ln>
            <a:no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r>
              <a:rPr lang="ja-JP" altLang="en-US" dirty="0">
                <a:solidFill>
                  <a:schemeClr val="bg1"/>
                </a:solidFill>
                <a:latin typeface="Yu Gothic Medium" panose="020B0400000000000000" pitchFamily="34" charset="-128"/>
                <a:ea typeface="Yu Gothic Medium" panose="020B0400000000000000" pitchFamily="34" charset="-128"/>
              </a:rPr>
              <a:t>クーリング・オフの対象外</a:t>
            </a:r>
            <a:endParaRPr lang="ja-JP" altLang="ja-JP" dirty="0">
              <a:solidFill>
                <a:schemeClr val="bg1"/>
              </a:solidFill>
              <a:latin typeface="Yu Gothic Medium" panose="020B0400000000000000" pitchFamily="34" charset="-128"/>
              <a:ea typeface="Yu Gothic Medium" panose="020B0400000000000000" pitchFamily="34" charset="-128"/>
            </a:endParaRPr>
          </a:p>
        </p:txBody>
      </p:sp>
      <p:sp>
        <p:nvSpPr>
          <p:cNvPr id="14" name="正方形/長方形 13"/>
          <p:cNvSpPr/>
          <p:nvPr/>
        </p:nvSpPr>
        <p:spPr>
          <a:xfrm>
            <a:off x="966722" y="5088454"/>
            <a:ext cx="7911700" cy="1322798"/>
          </a:xfrm>
          <a:prstGeom prst="rect">
            <a:avLst/>
          </a:prstGeom>
        </p:spPr>
        <p:txBody>
          <a:bodyPr wrap="square">
            <a:spAutoFit/>
          </a:bodyPr>
          <a:lstStyle/>
          <a:p>
            <a:pPr>
              <a:lnSpc>
                <a:spcPct val="150000"/>
              </a:lnSpc>
            </a:pPr>
            <a:r>
              <a:rPr lang="ja-JP" altLang="en-US" sz="2800">
                <a:solidFill>
                  <a:srgbClr val="000000"/>
                </a:solidFill>
                <a:latin typeface="Yu Gothic Medium" panose="020B0400000000000000" pitchFamily="34" charset="-128"/>
                <a:ea typeface="Yu Gothic Medium" panose="020B0400000000000000" pitchFamily="34" charset="-128"/>
              </a:rPr>
              <a:t>・自ら</a:t>
            </a:r>
            <a:r>
              <a:rPr lang="ja-JP" altLang="en-US" sz="2800" dirty="0">
                <a:solidFill>
                  <a:srgbClr val="000000"/>
                </a:solidFill>
                <a:latin typeface="Yu Gothic Medium" panose="020B0400000000000000" pitchFamily="34" charset="-128"/>
                <a:ea typeface="Yu Gothic Medium" panose="020B0400000000000000" pitchFamily="34" charset="-128"/>
              </a:rPr>
              <a:t>店に出向いて商品</a:t>
            </a:r>
            <a:r>
              <a:rPr lang="ja-JP" altLang="en-US" sz="2800">
                <a:solidFill>
                  <a:srgbClr val="000000"/>
                </a:solidFill>
                <a:latin typeface="Yu Gothic Medium" panose="020B0400000000000000" pitchFamily="34" charset="-128"/>
                <a:ea typeface="Yu Gothic Medium" panose="020B0400000000000000" pitchFamily="34" charset="-128"/>
              </a:rPr>
              <a:t>を購入</a:t>
            </a:r>
            <a:endParaRPr lang="en-US" altLang="ja-JP" sz="2800" dirty="0">
              <a:solidFill>
                <a:srgbClr val="000000"/>
              </a:solidFill>
              <a:latin typeface="Yu Gothic Medium" panose="020B0400000000000000" pitchFamily="34" charset="-128"/>
              <a:ea typeface="Yu Gothic Medium" panose="020B0400000000000000" pitchFamily="34" charset="-128"/>
            </a:endParaRPr>
          </a:p>
          <a:p>
            <a:pPr>
              <a:lnSpc>
                <a:spcPct val="150000"/>
              </a:lnSpc>
            </a:pPr>
            <a:r>
              <a:rPr lang="ja-JP" altLang="en-US" sz="2800">
                <a:solidFill>
                  <a:srgbClr val="000000"/>
                </a:solidFill>
                <a:latin typeface="Yu Gothic Medium" panose="020B0400000000000000" pitchFamily="34" charset="-128"/>
                <a:ea typeface="Yu Gothic Medium" panose="020B0400000000000000" pitchFamily="34" charset="-128"/>
              </a:rPr>
              <a:t>・ネット</a:t>
            </a:r>
            <a:r>
              <a:rPr lang="ja-JP" altLang="en-US" sz="2800" dirty="0">
                <a:solidFill>
                  <a:srgbClr val="000000"/>
                </a:solidFill>
                <a:latin typeface="Yu Gothic Medium" panose="020B0400000000000000" pitchFamily="34" charset="-128"/>
                <a:ea typeface="Yu Gothic Medium" panose="020B0400000000000000" pitchFamily="34" charset="-128"/>
              </a:rPr>
              <a:t>画面</a:t>
            </a:r>
            <a:r>
              <a:rPr lang="ja-JP" altLang="en-US" sz="2800">
                <a:solidFill>
                  <a:srgbClr val="000000"/>
                </a:solidFill>
                <a:latin typeface="Yu Gothic Medium" panose="020B0400000000000000" pitchFamily="34" charset="-128"/>
                <a:ea typeface="Yu Gothic Medium" panose="020B0400000000000000" pitchFamily="34" charset="-128"/>
              </a:rPr>
              <a:t>やカタログからの通信販売</a:t>
            </a:r>
            <a:endParaRPr lang="en-US" altLang="ja-JP" sz="2800" dirty="0">
              <a:solidFill>
                <a:srgbClr val="000000"/>
              </a:solidFill>
              <a:latin typeface="Yu Gothic Medium" panose="020B0400000000000000" pitchFamily="34" charset="-128"/>
              <a:ea typeface="Yu Gothic Medium" panose="020B0400000000000000" pitchFamily="34" charset="-128"/>
            </a:endParaRPr>
          </a:p>
        </p:txBody>
      </p:sp>
      <p:pic>
        <p:nvPicPr>
          <p:cNvPr id="7" name="図 6" descr="mother_s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34" y="1652978"/>
            <a:ext cx="1641741" cy="2188988"/>
          </a:xfrm>
          <a:prstGeom prst="rect">
            <a:avLst/>
          </a:prstGeom>
        </p:spPr>
      </p:pic>
      <p:sp>
        <p:nvSpPr>
          <p:cNvPr id="5" name="正方形/長方形 4">
            <a:extLst>
              <a:ext uri="{FF2B5EF4-FFF2-40B4-BE49-F238E27FC236}">
                <a16:creationId xmlns="" xmlns:a16="http://schemas.microsoft.com/office/drawing/2014/main" id="{44A0C171-7C2F-F84C-AFF4-736A3B1B19F6}"/>
              </a:ext>
            </a:extLst>
          </p:cNvPr>
          <p:cNvSpPr/>
          <p:nvPr/>
        </p:nvSpPr>
        <p:spPr>
          <a:xfrm>
            <a:off x="3235569" y="4493156"/>
            <a:ext cx="5386032" cy="446982"/>
          </a:xfrm>
          <a:prstGeom prst="rect">
            <a:avLst/>
          </a:prstGeom>
          <a:solidFill>
            <a:schemeClr val="bg1"/>
          </a:solidFill>
          <a:ln w="19050">
            <a:solidFill>
              <a:schemeClr val="tx1">
                <a:lumMod val="50000"/>
                <a:lumOff val="50000"/>
              </a:schemeClr>
            </a:solidFill>
          </a:ln>
        </p:spPr>
        <p:txBody>
          <a:bodyPr wrap="square">
            <a:spAutoFit/>
          </a:bodyPr>
          <a:lstStyle/>
          <a:p>
            <a:pPr>
              <a:lnSpc>
                <a:spcPct val="150000"/>
              </a:lnSpc>
            </a:pPr>
            <a:r>
              <a:rPr lang="ja-JP" altLang="en-US" sz="1700">
                <a:solidFill>
                  <a:srgbClr val="000000"/>
                </a:solidFill>
                <a:latin typeface="Yu Gothic Medium" panose="020B0400000000000000" pitchFamily="34" charset="-128"/>
                <a:ea typeface="Yu Gothic Medium" panose="020B0400000000000000" pitchFamily="34" charset="-128"/>
              </a:rPr>
              <a:t>じっくり考えてから契約を決めることができる場合</a:t>
            </a:r>
            <a:endParaRPr lang="ja-JP" altLang="ja-JP" sz="1700" dirty="0">
              <a:solidFill>
                <a:srgbClr val="000000"/>
              </a:solidFill>
              <a:latin typeface="Yu Gothic Medium" panose="020B0400000000000000" pitchFamily="34" charset="-128"/>
              <a:ea typeface="Yu Gothic Medium" panose="020B0400000000000000" pitchFamily="34" charset="-128"/>
            </a:endParaRPr>
          </a:p>
        </p:txBody>
      </p:sp>
      <p:sp>
        <p:nvSpPr>
          <p:cNvPr id="16" name="テキスト ボックス 15">
            <a:extLst>
              <a:ext uri="{FF2B5EF4-FFF2-40B4-BE49-F238E27FC236}">
                <a16:creationId xmlns="" xmlns:a16="http://schemas.microsoft.com/office/drawing/2014/main" id="{26C96A12-6A91-034A-90A8-6B3A07B25631}"/>
              </a:ext>
            </a:extLst>
          </p:cNvPr>
          <p:cNvSpPr txBox="1"/>
          <p:nvPr/>
        </p:nvSpPr>
        <p:spPr>
          <a:xfrm>
            <a:off x="532220" y="905204"/>
            <a:ext cx="2703349" cy="467263"/>
          </a:xfrm>
          <a:prstGeom prst="rect">
            <a:avLst/>
          </a:prstGeom>
          <a:solidFill>
            <a:schemeClr val="bg1">
              <a:lumMod val="50000"/>
            </a:schemeClr>
          </a:solidFill>
          <a:ln>
            <a:no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r>
              <a:rPr lang="ja-JP" altLang="en-US" dirty="0">
                <a:solidFill>
                  <a:schemeClr val="bg1"/>
                </a:solidFill>
                <a:latin typeface="Yu Gothic Medium" panose="020B0400000000000000" pitchFamily="34" charset="-128"/>
                <a:ea typeface="Yu Gothic Medium" panose="020B0400000000000000" pitchFamily="34" charset="-128"/>
              </a:rPr>
              <a:t>クーリング</a:t>
            </a:r>
            <a:r>
              <a:rPr lang="ja-JP" altLang="en-US">
                <a:solidFill>
                  <a:schemeClr val="bg1"/>
                </a:solidFill>
                <a:latin typeface="Yu Gothic Medium" panose="020B0400000000000000" pitchFamily="34" charset="-128"/>
                <a:ea typeface="Yu Gothic Medium" panose="020B0400000000000000" pitchFamily="34" charset="-128"/>
              </a:rPr>
              <a:t>・オフ</a:t>
            </a:r>
            <a:endParaRPr lang="ja-JP" altLang="ja-JP" dirty="0">
              <a:solidFill>
                <a:schemeClr val="bg1"/>
              </a:solidFill>
              <a:latin typeface="Yu Gothic Medium" panose="020B0400000000000000" pitchFamily="34" charset="-128"/>
              <a:ea typeface="Yu Gothic Medium" panose="020B0400000000000000" pitchFamily="34" charset="-128"/>
            </a:endParaRPr>
          </a:p>
        </p:txBody>
      </p:sp>
      <p:sp>
        <p:nvSpPr>
          <p:cNvPr id="18" name="正方形/長方形 17">
            <a:extLst>
              <a:ext uri="{FF2B5EF4-FFF2-40B4-BE49-F238E27FC236}">
                <a16:creationId xmlns="" xmlns:a16="http://schemas.microsoft.com/office/drawing/2014/main" id="{3E06BF49-4C3C-F444-89A9-03793002BFB0}"/>
              </a:ext>
            </a:extLst>
          </p:cNvPr>
          <p:cNvSpPr/>
          <p:nvPr/>
        </p:nvSpPr>
        <p:spPr>
          <a:xfrm>
            <a:off x="3235569" y="905205"/>
            <a:ext cx="5386032" cy="467885"/>
          </a:xfrm>
          <a:prstGeom prst="rect">
            <a:avLst/>
          </a:prstGeom>
          <a:solidFill>
            <a:schemeClr val="bg1"/>
          </a:solidFill>
          <a:ln w="19050">
            <a:solidFill>
              <a:schemeClr val="tx1">
                <a:lumMod val="50000"/>
                <a:lumOff val="50000"/>
              </a:schemeClr>
            </a:solidFill>
          </a:ln>
        </p:spPr>
        <p:txBody>
          <a:bodyPr wrap="square">
            <a:spAutoFit/>
          </a:bodyPr>
          <a:lstStyle/>
          <a:p>
            <a:pPr>
              <a:lnSpc>
                <a:spcPct val="150000"/>
              </a:lnSpc>
            </a:pPr>
            <a:r>
              <a:rPr lang="ja-JP" altLang="en-US">
                <a:latin typeface="Yu Gothic Medium" panose="020B0400000000000000" pitchFamily="34" charset="-128"/>
                <a:ea typeface="Yu Gothic Medium" panose="020B0400000000000000" pitchFamily="34" charset="-128"/>
              </a:rPr>
              <a:t>よく考える間もなく契約させられたような場合</a:t>
            </a:r>
            <a:endParaRPr lang="ja-JP" altLang="ja-JP" dirty="0">
              <a:solidFill>
                <a:srgbClr val="000000"/>
              </a:solidFill>
              <a:latin typeface="Yu Gothic Medium" panose="020B0400000000000000" pitchFamily="34" charset="-128"/>
              <a:ea typeface="Yu Gothic Medium" panose="020B0400000000000000" pitchFamily="34" charset="-128"/>
            </a:endParaRPr>
          </a:p>
        </p:txBody>
      </p:sp>
      <p:sp>
        <p:nvSpPr>
          <p:cNvPr id="19" name="正方形/長方形 18">
            <a:extLst>
              <a:ext uri="{FF2B5EF4-FFF2-40B4-BE49-F238E27FC236}">
                <a16:creationId xmlns="" xmlns:a16="http://schemas.microsoft.com/office/drawing/2014/main" id="{033F1A79-2199-0B46-A1BA-E72468A1DDD1}"/>
              </a:ext>
            </a:extLst>
          </p:cNvPr>
          <p:cNvSpPr/>
          <p:nvPr/>
        </p:nvSpPr>
        <p:spPr>
          <a:xfrm>
            <a:off x="1883894" y="1448601"/>
            <a:ext cx="7911700" cy="1322798"/>
          </a:xfrm>
          <a:prstGeom prst="rect">
            <a:avLst/>
          </a:prstGeom>
        </p:spPr>
        <p:txBody>
          <a:bodyPr wrap="square">
            <a:spAutoFit/>
          </a:bodyPr>
          <a:lstStyle/>
          <a:p>
            <a:pPr>
              <a:lnSpc>
                <a:spcPct val="150000"/>
              </a:lnSpc>
            </a:pPr>
            <a:r>
              <a:rPr lang="ja-JP" altLang="en-US" sz="2800">
                <a:solidFill>
                  <a:srgbClr val="000000"/>
                </a:solidFill>
                <a:latin typeface="Yu Gothic Medium" panose="020B0400000000000000" pitchFamily="34" charset="-128"/>
                <a:ea typeface="Yu Gothic Medium" panose="020B0400000000000000" pitchFamily="34" charset="-128"/>
              </a:rPr>
              <a:t>・</a:t>
            </a:r>
            <a:r>
              <a:rPr lang="ja-JP" altLang="ja-JP" sz="2800">
                <a:latin typeface="Yu Gothic Medium" panose="020B0400000000000000" pitchFamily="34" charset="-128"/>
                <a:ea typeface="Yu Gothic Medium" panose="020B0400000000000000" pitchFamily="34" charset="-128"/>
              </a:rPr>
              <a:t>キャッチセールス</a:t>
            </a:r>
            <a:endParaRPr lang="en-US" altLang="ja-JP" sz="2800" dirty="0">
              <a:latin typeface="Yu Gothic Medium" panose="020B0400000000000000" pitchFamily="34" charset="-128"/>
              <a:ea typeface="Yu Gothic Medium" panose="020B0400000000000000" pitchFamily="34" charset="-128"/>
            </a:endParaRPr>
          </a:p>
          <a:p>
            <a:pPr>
              <a:lnSpc>
                <a:spcPct val="150000"/>
              </a:lnSpc>
            </a:pPr>
            <a:r>
              <a:rPr lang="ja-JP" altLang="en-US" sz="2800">
                <a:solidFill>
                  <a:srgbClr val="000000"/>
                </a:solidFill>
                <a:latin typeface="Yu Gothic Medium" panose="020B0400000000000000" pitchFamily="34" charset="-128"/>
                <a:ea typeface="Yu Gothic Medium" panose="020B0400000000000000" pitchFamily="34" charset="-128"/>
              </a:rPr>
              <a:t>・訪問販売</a:t>
            </a:r>
            <a:endParaRPr lang="en-US" altLang="ja-JP" sz="2800" dirty="0">
              <a:solidFill>
                <a:srgbClr val="000000"/>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68076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8">
            <a:extLst>
              <a:ext uri="{FF2B5EF4-FFF2-40B4-BE49-F238E27FC236}">
                <a16:creationId xmlns="" xmlns:a16="http://schemas.microsoft.com/office/drawing/2014/main" id="{443C06E0-359B-F640-9627-1E2CB0B383AB}"/>
              </a:ext>
            </a:extLst>
          </p:cNvPr>
          <p:cNvGraphicFramePr>
            <a:graphicFrameLocks noGrp="1"/>
          </p:cNvGraphicFramePr>
          <p:nvPr>
            <p:extLst>
              <p:ext uri="{D42A27DB-BD31-4B8C-83A1-F6EECF244321}">
                <p14:modId xmlns:p14="http://schemas.microsoft.com/office/powerpoint/2010/main" val="4138014134"/>
              </p:ext>
            </p:extLst>
          </p:nvPr>
        </p:nvGraphicFramePr>
        <p:xfrm>
          <a:off x="257367" y="1736625"/>
          <a:ext cx="8629266" cy="3698995"/>
        </p:xfrm>
        <a:graphic>
          <a:graphicData uri="http://schemas.openxmlformats.org/drawingml/2006/table">
            <a:tbl>
              <a:tblPr firstRow="1" bandRow="1">
                <a:tableStyleId>{93296810-A885-4BE3-A3E7-6D5BEEA58F35}</a:tableStyleId>
              </a:tblPr>
              <a:tblGrid>
                <a:gridCol w="2295522">
                  <a:extLst>
                    <a:ext uri="{9D8B030D-6E8A-4147-A177-3AD203B41FA5}">
                      <a16:colId xmlns="" xmlns:a16="http://schemas.microsoft.com/office/drawing/2014/main" val="3267508945"/>
                    </a:ext>
                  </a:extLst>
                </a:gridCol>
                <a:gridCol w="4981938">
                  <a:extLst>
                    <a:ext uri="{9D8B030D-6E8A-4147-A177-3AD203B41FA5}">
                      <a16:colId xmlns="" xmlns:a16="http://schemas.microsoft.com/office/drawing/2014/main" val="2261898463"/>
                    </a:ext>
                  </a:extLst>
                </a:gridCol>
                <a:gridCol w="1351806">
                  <a:extLst>
                    <a:ext uri="{9D8B030D-6E8A-4147-A177-3AD203B41FA5}">
                      <a16:colId xmlns="" xmlns:a16="http://schemas.microsoft.com/office/drawing/2014/main" val="1806178427"/>
                    </a:ext>
                  </a:extLst>
                </a:gridCol>
              </a:tblGrid>
              <a:tr h="315715">
                <a:tc>
                  <a:txBody>
                    <a:bodyPr/>
                    <a:lstStyle/>
                    <a:p>
                      <a:pPr algn="ctr"/>
                      <a:r>
                        <a:rPr kumimoji="1" lang="ja-JP" altLang="en-US" sz="1400" dirty="0"/>
                        <a:t>取引内容</a:t>
                      </a:r>
                    </a:p>
                  </a:txBody>
                  <a:tcPr anchor="ctr"/>
                </a:tc>
                <a:tc>
                  <a:txBody>
                    <a:bodyPr/>
                    <a:lstStyle/>
                    <a:p>
                      <a:pPr algn="ctr"/>
                      <a:r>
                        <a:rPr kumimoji="1" lang="ja-JP" altLang="en-US" sz="1400" dirty="0"/>
                        <a:t>適用対象</a:t>
                      </a:r>
                    </a:p>
                  </a:txBody>
                  <a:tcPr anchor="ctr"/>
                </a:tc>
                <a:tc>
                  <a:txBody>
                    <a:bodyPr/>
                    <a:lstStyle/>
                    <a:p>
                      <a:pPr algn="ctr"/>
                      <a:r>
                        <a:rPr kumimoji="1" lang="ja-JP" altLang="en-US" sz="1400"/>
                        <a:t>期間</a:t>
                      </a:r>
                      <a:endParaRPr kumimoji="1" lang="ja-JP" altLang="en-US" sz="1400" dirty="0"/>
                    </a:p>
                  </a:txBody>
                  <a:tcPr anchor="ctr"/>
                </a:tc>
                <a:extLst>
                  <a:ext uri="{0D108BD9-81ED-4DB2-BD59-A6C34878D82A}">
                    <a16:rowId xmlns="" xmlns:a16="http://schemas.microsoft.com/office/drawing/2014/main" val="2282586257"/>
                  </a:ext>
                </a:extLst>
              </a:tr>
              <a:tr h="622781">
                <a:tc>
                  <a:txBody>
                    <a:bodyPr/>
                    <a:lstStyle/>
                    <a:p>
                      <a:r>
                        <a:rPr kumimoji="1" lang="ja-JP" altLang="en-US" sz="1600" b="0" dirty="0"/>
                        <a:t>訪問販売</a:t>
                      </a:r>
                      <a:endParaRPr kumimoji="1" lang="ja-JP" altLang="en-US" sz="1600" b="0" dirty="0">
                        <a:latin typeface="+mn-ea"/>
                        <a:ea typeface="+mn-ea"/>
                      </a:endParaRPr>
                    </a:p>
                  </a:txBody>
                  <a:tcPr anchor="ctr"/>
                </a:tc>
                <a:tc>
                  <a:txBody>
                    <a:bodyPr/>
                    <a:lstStyle/>
                    <a:p>
                      <a:r>
                        <a:rPr kumimoji="1" lang="ja-JP" altLang="en-US" sz="1400" b="0" dirty="0"/>
                        <a:t>自宅への訪問や店舗外での訪問販売（キャッチセールス</a:t>
                      </a:r>
                      <a:r>
                        <a:rPr kumimoji="1" lang="ja-JP" altLang="en-US" sz="1400" b="0"/>
                        <a:t>、アポイントメントセールス</a:t>
                      </a:r>
                      <a:r>
                        <a:rPr kumimoji="1" lang="ja-JP" altLang="en-US" sz="1400" b="0" dirty="0"/>
                        <a:t>、催眠商法では店舗契約を含む）による商品やサービス等の契約</a:t>
                      </a:r>
                      <a:endParaRPr kumimoji="1" lang="ja-JP" altLang="en-US" sz="1400" b="0" dirty="0">
                        <a:latin typeface="+mn-ea"/>
                        <a:ea typeface="+mn-ea"/>
                      </a:endParaRPr>
                    </a:p>
                  </a:txBody>
                  <a:tcPr/>
                </a:tc>
                <a:tc>
                  <a:txBody>
                    <a:bodyPr/>
                    <a:lstStyle/>
                    <a:p>
                      <a:pPr algn="ctr"/>
                      <a:r>
                        <a:rPr kumimoji="1" lang="en-US" altLang="ja-JP" sz="1800" b="1" dirty="0"/>
                        <a:t>8</a:t>
                      </a:r>
                      <a:r>
                        <a:rPr kumimoji="1" lang="ja-JP" altLang="en-US" sz="1800" b="1" dirty="0"/>
                        <a:t>日間</a:t>
                      </a:r>
                      <a:endParaRPr kumimoji="1" lang="ja-JP" altLang="en-US" sz="1800" b="1" dirty="0">
                        <a:latin typeface="+mn-ea"/>
                        <a:ea typeface="+mn-ea"/>
                      </a:endParaRPr>
                    </a:p>
                  </a:txBody>
                  <a:tcPr anchor="ctr"/>
                </a:tc>
                <a:extLst>
                  <a:ext uri="{0D108BD9-81ED-4DB2-BD59-A6C34878D82A}">
                    <a16:rowId xmlns="" xmlns:a16="http://schemas.microsoft.com/office/drawing/2014/main" val="4036313680"/>
                  </a:ext>
                </a:extLst>
              </a:tr>
              <a:tr h="315715">
                <a:tc>
                  <a:txBody>
                    <a:bodyPr/>
                    <a:lstStyle/>
                    <a:p>
                      <a:r>
                        <a:rPr kumimoji="1" lang="ja-JP" altLang="en-US" sz="1600" b="0" dirty="0"/>
                        <a:t>電話勧誘販売</a:t>
                      </a:r>
                      <a:endParaRPr kumimoji="1" lang="ja-JP" altLang="en-US" sz="1600" b="0" dirty="0">
                        <a:latin typeface="+mn-ea"/>
                        <a:ea typeface="+mn-ea"/>
                      </a:endParaRPr>
                    </a:p>
                  </a:txBody>
                  <a:tcPr anchor="ctr"/>
                </a:tc>
                <a:tc>
                  <a:txBody>
                    <a:bodyPr/>
                    <a:lstStyle/>
                    <a:p>
                      <a:r>
                        <a:rPr kumimoji="1" lang="ja-JP" altLang="en-US" sz="1400" b="0" dirty="0"/>
                        <a:t>電話勧誘による商品やサービス等の契約</a:t>
                      </a:r>
                      <a:endParaRPr kumimoji="1" lang="ja-JP" altLang="en-US" sz="1400" b="0" dirty="0">
                        <a:latin typeface="+mn-ea"/>
                        <a:ea typeface="+mn-ea"/>
                      </a:endParaRPr>
                    </a:p>
                  </a:txBody>
                  <a:tcPr/>
                </a:tc>
                <a:tc>
                  <a:txBody>
                    <a:bodyPr/>
                    <a:lstStyle/>
                    <a:p>
                      <a:pPr algn="ctr"/>
                      <a:r>
                        <a:rPr kumimoji="1" lang="en-US" altLang="ja-JP" sz="1800" b="1" dirty="0"/>
                        <a:t>8</a:t>
                      </a:r>
                      <a:r>
                        <a:rPr kumimoji="1" lang="ja-JP" altLang="en-US" sz="1800" b="1" dirty="0"/>
                        <a:t>日間</a:t>
                      </a:r>
                      <a:endParaRPr kumimoji="1" lang="ja-JP" altLang="en-US" sz="1800" b="1" dirty="0">
                        <a:latin typeface="+mn-ea"/>
                        <a:ea typeface="+mn-ea"/>
                      </a:endParaRPr>
                    </a:p>
                  </a:txBody>
                  <a:tcPr anchor="ctr"/>
                </a:tc>
                <a:extLst>
                  <a:ext uri="{0D108BD9-81ED-4DB2-BD59-A6C34878D82A}">
                    <a16:rowId xmlns="" xmlns:a16="http://schemas.microsoft.com/office/drawing/2014/main" val="401248068"/>
                  </a:ext>
                </a:extLst>
              </a:tr>
              <a:tr h="622781">
                <a:tc>
                  <a:txBody>
                    <a:bodyPr/>
                    <a:lstStyle/>
                    <a:p>
                      <a:r>
                        <a:rPr kumimoji="1" lang="ja-JP" altLang="en-US" sz="1600" b="0" dirty="0"/>
                        <a:t>特定継続的役務提供</a:t>
                      </a:r>
                      <a:endParaRPr kumimoji="1" lang="ja-JP" altLang="en-US" sz="1600" b="0" dirty="0">
                        <a:latin typeface="+mn-ea"/>
                        <a:ea typeface="+mn-ea"/>
                      </a:endParaRPr>
                    </a:p>
                  </a:txBody>
                  <a:tcPr anchor="ctr"/>
                </a:tc>
                <a:tc>
                  <a:txBody>
                    <a:bodyPr/>
                    <a:lstStyle/>
                    <a:p>
                      <a:r>
                        <a:rPr kumimoji="1" lang="en-US" altLang="ja-JP" sz="1400" b="0" dirty="0"/>
                        <a:t>5</a:t>
                      </a:r>
                      <a:r>
                        <a:rPr kumimoji="1" lang="ja-JP" altLang="en-US" sz="1400" b="0" dirty="0"/>
                        <a:t>万円を超え、かつ</a:t>
                      </a:r>
                      <a:r>
                        <a:rPr kumimoji="1" lang="ja-JP" altLang="en-US" sz="1400" b="0"/>
                        <a:t>一定期間を</a:t>
                      </a:r>
                      <a:r>
                        <a:rPr kumimoji="1" lang="ja-JP" altLang="en-US" sz="1400" b="0" dirty="0"/>
                        <a:t>超える以下の契約（エステ、語学</a:t>
                      </a:r>
                      <a:r>
                        <a:rPr kumimoji="1" lang="ja-JP" altLang="en-US" sz="1400" b="0"/>
                        <a:t>教室、家庭</a:t>
                      </a:r>
                      <a:r>
                        <a:rPr kumimoji="1" lang="ja-JP" altLang="en-US" sz="1400" b="0" dirty="0"/>
                        <a:t>教師、学習塾、パソコン教室、結婚相手紹介の継続的サービス契約、美容医療）</a:t>
                      </a:r>
                      <a:endParaRPr kumimoji="1" lang="ja-JP" altLang="en-US" sz="1400" b="0" dirty="0">
                        <a:latin typeface="+mn-ea"/>
                        <a:ea typeface="+mn-ea"/>
                      </a:endParaRPr>
                    </a:p>
                  </a:txBody>
                  <a:tcPr/>
                </a:tc>
                <a:tc>
                  <a:txBody>
                    <a:bodyPr/>
                    <a:lstStyle/>
                    <a:p>
                      <a:pPr algn="ctr"/>
                      <a:r>
                        <a:rPr kumimoji="1" lang="en-US" altLang="ja-JP" sz="1800" b="1" dirty="0"/>
                        <a:t>8</a:t>
                      </a:r>
                      <a:r>
                        <a:rPr kumimoji="1" lang="ja-JP" altLang="en-US" sz="1800" b="1" dirty="0"/>
                        <a:t>日間</a:t>
                      </a:r>
                      <a:endParaRPr kumimoji="1" lang="ja-JP" altLang="en-US" sz="1800" b="1" dirty="0">
                        <a:latin typeface="+mn-ea"/>
                        <a:ea typeface="+mn-ea"/>
                      </a:endParaRPr>
                    </a:p>
                  </a:txBody>
                  <a:tcPr anchor="ctr"/>
                </a:tc>
                <a:extLst>
                  <a:ext uri="{0D108BD9-81ED-4DB2-BD59-A6C34878D82A}">
                    <a16:rowId xmlns="" xmlns:a16="http://schemas.microsoft.com/office/drawing/2014/main" val="203304234"/>
                  </a:ext>
                </a:extLst>
              </a:tr>
              <a:tr h="441136">
                <a:tc>
                  <a:txBody>
                    <a:bodyPr/>
                    <a:lstStyle/>
                    <a:p>
                      <a:r>
                        <a:rPr kumimoji="1" lang="ja-JP" altLang="en-US" sz="1600" b="0" dirty="0"/>
                        <a:t>訪問購入</a:t>
                      </a:r>
                      <a:endParaRPr kumimoji="1" lang="ja-JP" altLang="en-US" sz="1600" b="0" dirty="0">
                        <a:latin typeface="+mn-ea"/>
                        <a:ea typeface="+mn-ea"/>
                      </a:endParaRPr>
                    </a:p>
                  </a:txBody>
                  <a:tcPr anchor="ctr"/>
                </a:tc>
                <a:tc>
                  <a:txBody>
                    <a:bodyPr/>
                    <a:lstStyle/>
                    <a:p>
                      <a:r>
                        <a:rPr kumimoji="1" lang="ja-JP" altLang="en-US" sz="1400" b="0" dirty="0"/>
                        <a:t>店舗以外の場所で、貴金属を含む原則すべての物品を事業者が消費者から買い取る契約</a:t>
                      </a:r>
                      <a:endParaRPr kumimoji="1" lang="ja-JP" altLang="en-US" sz="1400" b="0" dirty="0">
                        <a:latin typeface="+mn-ea"/>
                        <a:ea typeface="+mn-ea"/>
                      </a:endParaRPr>
                    </a:p>
                  </a:txBody>
                  <a:tcPr/>
                </a:tc>
                <a:tc>
                  <a:txBody>
                    <a:bodyPr/>
                    <a:lstStyle/>
                    <a:p>
                      <a:pPr algn="ctr"/>
                      <a:r>
                        <a:rPr kumimoji="1" lang="en-US" altLang="ja-JP" sz="1800" b="1" dirty="0"/>
                        <a:t>8</a:t>
                      </a:r>
                      <a:r>
                        <a:rPr kumimoji="1" lang="ja-JP" altLang="en-US" sz="1800" b="1" dirty="0"/>
                        <a:t>日間</a:t>
                      </a:r>
                      <a:endParaRPr kumimoji="1" lang="ja-JP" altLang="en-US" sz="1800" b="1" dirty="0">
                        <a:latin typeface="+mn-ea"/>
                        <a:ea typeface="+mn-ea"/>
                      </a:endParaRPr>
                    </a:p>
                  </a:txBody>
                  <a:tcPr anchor="ctr"/>
                </a:tc>
                <a:extLst>
                  <a:ext uri="{0D108BD9-81ED-4DB2-BD59-A6C34878D82A}">
                    <a16:rowId xmlns="" xmlns:a16="http://schemas.microsoft.com/office/drawing/2014/main" val="4249198676"/>
                  </a:ext>
                </a:extLst>
              </a:tr>
              <a:tr h="441136">
                <a:tc>
                  <a:txBody>
                    <a:bodyPr/>
                    <a:lstStyle/>
                    <a:p>
                      <a:r>
                        <a:rPr kumimoji="1" lang="ja-JP" altLang="en-US" sz="1600" b="0" dirty="0"/>
                        <a:t>連鎖販売取引</a:t>
                      </a:r>
                      <a:endParaRPr kumimoji="1" lang="ja-JP" altLang="en-US" sz="1600" b="0" dirty="0">
                        <a:latin typeface="+mn-ea"/>
                        <a:ea typeface="+mn-ea"/>
                      </a:endParaRPr>
                    </a:p>
                  </a:txBody>
                  <a:tcPr anchor="ctr"/>
                </a:tc>
                <a:tc>
                  <a:txBody>
                    <a:bodyPr/>
                    <a:lstStyle/>
                    <a:p>
                      <a:r>
                        <a:rPr kumimoji="1" lang="ja-JP" altLang="en-US" sz="1400" b="0" dirty="0"/>
                        <a:t>マルチ商法（商品・サービスを販売する会員を次々に勧誘していく商法）による契約</a:t>
                      </a:r>
                      <a:endParaRPr kumimoji="1" lang="ja-JP" altLang="en-US" sz="1400" b="0" dirty="0">
                        <a:latin typeface="+mn-ea"/>
                        <a:ea typeface="+mn-ea"/>
                      </a:endParaRPr>
                    </a:p>
                  </a:txBody>
                  <a:tcPr/>
                </a:tc>
                <a:tc>
                  <a:txBody>
                    <a:bodyPr/>
                    <a:lstStyle/>
                    <a:p>
                      <a:pPr algn="ctr"/>
                      <a:r>
                        <a:rPr kumimoji="1" lang="en-US" altLang="ja-JP" sz="1800" b="1" dirty="0"/>
                        <a:t>20</a:t>
                      </a:r>
                      <a:r>
                        <a:rPr kumimoji="1" lang="ja-JP" altLang="en-US" sz="1800" b="1" dirty="0"/>
                        <a:t>日間</a:t>
                      </a:r>
                      <a:endParaRPr kumimoji="1" lang="ja-JP" altLang="en-US" sz="1800" b="1" dirty="0">
                        <a:latin typeface="+mn-ea"/>
                        <a:ea typeface="+mn-ea"/>
                      </a:endParaRPr>
                    </a:p>
                  </a:txBody>
                  <a:tcPr anchor="ctr"/>
                </a:tc>
                <a:extLst>
                  <a:ext uri="{0D108BD9-81ED-4DB2-BD59-A6C34878D82A}">
                    <a16:rowId xmlns="" xmlns:a16="http://schemas.microsoft.com/office/drawing/2014/main" val="1574210692"/>
                  </a:ext>
                </a:extLst>
              </a:tr>
              <a:tr h="441136">
                <a:tc>
                  <a:txBody>
                    <a:bodyPr/>
                    <a:lstStyle/>
                    <a:p>
                      <a:r>
                        <a:rPr kumimoji="1" lang="ja-JP" altLang="en-US" sz="1600" b="0" dirty="0"/>
                        <a:t>業務提供誘引販売取引</a:t>
                      </a:r>
                      <a:endParaRPr kumimoji="1" lang="ja-JP" altLang="en-US" sz="1600" b="0" dirty="0">
                        <a:latin typeface="+mn-ea"/>
                        <a:ea typeface="+mn-ea"/>
                      </a:endParaRPr>
                    </a:p>
                  </a:txBody>
                  <a:tcPr anchor="ctr"/>
                </a:tc>
                <a:tc>
                  <a:txBody>
                    <a:bodyPr/>
                    <a:lstStyle/>
                    <a:p>
                      <a:r>
                        <a:rPr kumimoji="1" lang="ja-JP" altLang="en-US" sz="1400" b="0" dirty="0"/>
                        <a:t>内職商法（仕事のあっせんを誘い文句に、仕事に必要な商品やサービスを</a:t>
                      </a:r>
                      <a:r>
                        <a:rPr kumimoji="1" lang="ja-JP" altLang="en-US" sz="1400" b="0"/>
                        <a:t>販売する商法</a:t>
                      </a:r>
                      <a:r>
                        <a:rPr kumimoji="1" lang="ja-JP" altLang="en-US" sz="1400" b="0" dirty="0"/>
                        <a:t>）、モニター商法による契約</a:t>
                      </a:r>
                      <a:endParaRPr kumimoji="1" lang="ja-JP" altLang="en-US" sz="1400" b="0" dirty="0">
                        <a:latin typeface="+mn-ea"/>
                        <a:ea typeface="+mn-ea"/>
                      </a:endParaRPr>
                    </a:p>
                  </a:txBody>
                  <a:tcPr/>
                </a:tc>
                <a:tc>
                  <a:txBody>
                    <a:bodyPr/>
                    <a:lstStyle/>
                    <a:p>
                      <a:pPr algn="ctr"/>
                      <a:r>
                        <a:rPr kumimoji="1" lang="en-US" altLang="ja-JP" sz="1800" b="1" dirty="0"/>
                        <a:t>20</a:t>
                      </a:r>
                      <a:r>
                        <a:rPr kumimoji="1" lang="ja-JP" altLang="en-US" sz="1800" b="1" dirty="0"/>
                        <a:t>日間</a:t>
                      </a:r>
                      <a:endParaRPr kumimoji="1" lang="ja-JP" altLang="en-US" sz="1800" b="1" dirty="0">
                        <a:latin typeface="+mn-ea"/>
                        <a:ea typeface="+mn-ea"/>
                      </a:endParaRPr>
                    </a:p>
                  </a:txBody>
                  <a:tcPr anchor="ctr"/>
                </a:tc>
                <a:extLst>
                  <a:ext uri="{0D108BD9-81ED-4DB2-BD59-A6C34878D82A}">
                    <a16:rowId xmlns="" xmlns:a16="http://schemas.microsoft.com/office/drawing/2014/main" val="4272262150"/>
                  </a:ext>
                </a:extLst>
              </a:tr>
            </a:tbl>
          </a:graphicData>
        </a:graphic>
      </p:graphicFrame>
      <p:sp>
        <p:nvSpPr>
          <p:cNvPr id="6" name="テキスト ボックス 5">
            <a:extLst>
              <a:ext uri="{FF2B5EF4-FFF2-40B4-BE49-F238E27FC236}">
                <a16:creationId xmlns="" xmlns:a16="http://schemas.microsoft.com/office/drawing/2014/main" id="{C1C6D727-FCEE-1744-B9A8-72DA493277B9}"/>
              </a:ext>
            </a:extLst>
          </p:cNvPr>
          <p:cNvSpPr txBox="1"/>
          <p:nvPr/>
        </p:nvSpPr>
        <p:spPr>
          <a:xfrm>
            <a:off x="152400" y="402746"/>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５</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クーリング・オフが可能な取引や期間 </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 xmlns:a16="http://schemas.microsoft.com/office/drawing/2014/main" id="{3A45801C-6EB9-504E-A6AA-9757A81C682D}"/>
              </a:ext>
            </a:extLst>
          </p:cNvPr>
          <p:cNvSpPr/>
          <p:nvPr/>
        </p:nvSpPr>
        <p:spPr>
          <a:xfrm>
            <a:off x="3364683" y="6001424"/>
            <a:ext cx="4701928" cy="369332"/>
          </a:xfrm>
          <a:prstGeom prst="rect">
            <a:avLst/>
          </a:prstGeom>
        </p:spPr>
        <p:txBody>
          <a:bodyPr vert="horz" wrap="none" lIns="91440" tIns="45720" rIns="91440" bIns="45720" rtlCol="0" anchor="ctr" anchorCtr="0">
            <a:noAutofit/>
          </a:bodyPr>
          <a:lstStyle/>
          <a:p>
            <a:pPr marL="228606" indent="-228606" algn="ctr" defTabSz="914422">
              <a:lnSpc>
                <a:spcPct val="150000"/>
              </a:lnSpc>
              <a:spcBef>
                <a:spcPts val="1001"/>
              </a:spcBef>
            </a:pPr>
            <a:r>
              <a:rPr lang="ja-JP" altLang="en-US" sz="1600" b="1" dirty="0"/>
              <a:t>クーリング・オフが適用できる期間は決まっています。</a:t>
            </a:r>
            <a:endParaRPr lang="en-US" altLang="ja-JP" sz="1600" b="1" dirty="0"/>
          </a:p>
          <a:p>
            <a:pPr marL="228606" indent="-228606" algn="ctr" defTabSz="914422">
              <a:lnSpc>
                <a:spcPct val="150000"/>
              </a:lnSpc>
              <a:spcBef>
                <a:spcPts val="1001"/>
              </a:spcBef>
            </a:pPr>
            <a:r>
              <a:rPr lang="ja-JP" altLang="en-US" sz="1600" b="1" dirty="0"/>
              <a:t>事業者に早めに</a:t>
            </a:r>
            <a:r>
              <a:rPr lang="ja-JP" altLang="en-US" sz="2000" b="1" dirty="0">
                <a:solidFill>
                  <a:srgbClr val="FF0000"/>
                </a:solidFill>
              </a:rPr>
              <a:t>通知</a:t>
            </a:r>
            <a:r>
              <a:rPr lang="ja-JP" altLang="en-US" sz="1600" b="1" dirty="0"/>
              <a:t>することが大切です。</a:t>
            </a:r>
          </a:p>
        </p:txBody>
      </p:sp>
      <p:sp>
        <p:nvSpPr>
          <p:cNvPr id="8" name="テキスト ボックス 7">
            <a:extLst>
              <a:ext uri="{FF2B5EF4-FFF2-40B4-BE49-F238E27FC236}">
                <a16:creationId xmlns="" xmlns:a16="http://schemas.microsoft.com/office/drawing/2014/main" id="{80300EAC-430A-410D-AB2A-DDF6B343D3ED}"/>
              </a:ext>
            </a:extLst>
          </p:cNvPr>
          <p:cNvSpPr txBox="1"/>
          <p:nvPr/>
        </p:nvSpPr>
        <p:spPr>
          <a:xfrm>
            <a:off x="420255" y="936585"/>
            <a:ext cx="8335818" cy="646331"/>
          </a:xfrm>
          <a:prstGeom prst="rect">
            <a:avLst/>
          </a:prstGeom>
          <a:noFill/>
        </p:spPr>
        <p:txBody>
          <a:bodyPr wrap="square">
            <a:spAutoFit/>
          </a:bodyPr>
          <a:lstStyle/>
          <a:p>
            <a:r>
              <a:rPr lang="ja-JP" altLang="en-US" dirty="0"/>
              <a:t>冷静になって考え直し、「契約をやめたい」と思ったら、一定期間であれば理由を問わず、一方的 に申し込みの撤回または契約の解除ができます。</a:t>
            </a:r>
          </a:p>
        </p:txBody>
      </p:sp>
      <p:pic>
        <p:nvPicPr>
          <p:cNvPr id="2" name="図 1" descr="study_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738" y="5473508"/>
            <a:ext cx="1802964" cy="1271090"/>
          </a:xfrm>
          <a:prstGeom prst="rect">
            <a:avLst/>
          </a:prstGeom>
        </p:spPr>
      </p:pic>
    </p:spTree>
    <p:extLst>
      <p:ext uri="{BB962C8B-B14F-4D97-AF65-F5344CB8AC3E}">
        <p14:creationId xmlns:p14="http://schemas.microsoft.com/office/powerpoint/2010/main" val="276466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E37E3B28-59EC-FE4E-ACC0-A8DF0EB2D34E}"/>
              </a:ext>
            </a:extLst>
          </p:cNvPr>
          <p:cNvSpPr txBox="1"/>
          <p:nvPr/>
        </p:nvSpPr>
        <p:spPr>
          <a:xfrm>
            <a:off x="152400" y="402746"/>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６</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クーリング・オフの方法 </a:t>
            </a:r>
            <a:endParaRPr lang="ja-JP" altLang="ja-JP" dirty="0">
              <a:solidFill>
                <a:srgbClr val="70AD47"/>
              </a:solidFill>
              <a:latin typeface="Yu Gothic" panose="020B0400000000000000" pitchFamily="34" charset="-128"/>
              <a:ea typeface="Yu Gothic" panose="020B0400000000000000" pitchFamily="34" charset="-128"/>
            </a:endParaRPr>
          </a:p>
        </p:txBody>
      </p:sp>
      <p:grpSp>
        <p:nvGrpSpPr>
          <p:cNvPr id="8" name="グループ化 7">
            <a:extLst>
              <a:ext uri="{FF2B5EF4-FFF2-40B4-BE49-F238E27FC236}">
                <a16:creationId xmlns="" xmlns:a16="http://schemas.microsoft.com/office/drawing/2014/main" id="{4F24074A-C057-AE42-ABD6-861B507D3658}"/>
              </a:ext>
            </a:extLst>
          </p:cNvPr>
          <p:cNvGrpSpPr/>
          <p:nvPr/>
        </p:nvGrpSpPr>
        <p:grpSpPr>
          <a:xfrm>
            <a:off x="2072302" y="1477939"/>
            <a:ext cx="6188045" cy="3982854"/>
            <a:chOff x="2478315" y="1497392"/>
            <a:chExt cx="7261029" cy="4673463"/>
          </a:xfrm>
        </p:grpSpPr>
        <p:grpSp>
          <p:nvGrpSpPr>
            <p:cNvPr id="9" name="グループ化 8">
              <a:extLst>
                <a:ext uri="{FF2B5EF4-FFF2-40B4-BE49-F238E27FC236}">
                  <a16:creationId xmlns="" xmlns:a16="http://schemas.microsoft.com/office/drawing/2014/main" id="{44632A1B-8CC5-6C40-9973-CE735D7394AC}"/>
                </a:ext>
              </a:extLst>
            </p:cNvPr>
            <p:cNvGrpSpPr/>
            <p:nvPr/>
          </p:nvGrpSpPr>
          <p:grpSpPr>
            <a:xfrm>
              <a:off x="6575580" y="1497392"/>
              <a:ext cx="3163764" cy="4673463"/>
              <a:chOff x="6575580" y="1497392"/>
              <a:chExt cx="3163764" cy="4673463"/>
            </a:xfrm>
          </p:grpSpPr>
          <p:pic>
            <p:nvPicPr>
              <p:cNvPr id="24" name="Picture 2" descr="コクヨ インクジェット用はがき用紙 厚手〒番号枠付 ５０枚 ＫＪ ...">
                <a:extLst>
                  <a:ext uri="{FF2B5EF4-FFF2-40B4-BE49-F238E27FC236}">
                    <a16:creationId xmlns="" xmlns:a16="http://schemas.microsoft.com/office/drawing/2014/main" id="{8AB50472-BF19-944C-8D99-43746F8BA30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704905" y="1865099"/>
                <a:ext cx="2972495" cy="4298523"/>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正方形/長方形 24">
                <a:extLst>
                  <a:ext uri="{FF2B5EF4-FFF2-40B4-BE49-F238E27FC236}">
                    <a16:creationId xmlns="" xmlns:a16="http://schemas.microsoft.com/office/drawing/2014/main" id="{2CCBF439-AB44-CE4E-B425-3C7074B58330}"/>
                  </a:ext>
                </a:extLst>
              </p:cNvPr>
              <p:cNvSpPr/>
              <p:nvPr/>
            </p:nvSpPr>
            <p:spPr>
              <a:xfrm>
                <a:off x="7586238" y="1497392"/>
                <a:ext cx="1209831" cy="306972"/>
              </a:xfrm>
              <a:prstGeom prst="rect">
                <a:avLst/>
              </a:prstGeom>
            </p:spPr>
            <p:txBody>
              <a:bodyPr wrap="none">
                <a:spAutoFit/>
              </a:bodyPr>
              <a:lstStyle/>
              <a:p>
                <a:pPr algn="ctr"/>
                <a:r>
                  <a:rPr lang="ja-JP" altLang="en-US" sz="1100" b="1"/>
                  <a:t>〈おもて面〉</a:t>
                </a:r>
                <a:endParaRPr lang="ja-JP" altLang="en-US" sz="1100" b="1" dirty="0"/>
              </a:p>
            </p:txBody>
          </p:sp>
          <p:sp>
            <p:nvSpPr>
              <p:cNvPr id="26" name="テキスト ボックス 25">
                <a:extLst>
                  <a:ext uri="{FF2B5EF4-FFF2-40B4-BE49-F238E27FC236}">
                    <a16:creationId xmlns="" xmlns:a16="http://schemas.microsoft.com/office/drawing/2014/main" id="{0316ACD2-1405-C047-921A-54F3C1AB4F29}"/>
                  </a:ext>
                </a:extLst>
              </p:cNvPr>
              <p:cNvSpPr txBox="1"/>
              <p:nvPr/>
            </p:nvSpPr>
            <p:spPr>
              <a:xfrm>
                <a:off x="8836419" y="2878759"/>
                <a:ext cx="415315" cy="1203061"/>
              </a:xfrm>
              <a:prstGeom prst="rect">
                <a:avLst/>
              </a:prstGeom>
              <a:noFill/>
            </p:spPr>
            <p:txBody>
              <a:bodyPr vert="eaVert" wrap="none" rtlCol="0">
                <a:spAutoFit/>
              </a:bodyPr>
              <a:lstStyle/>
              <a:p>
                <a:r>
                  <a:rPr lang="en-US" altLang="ja-JP" sz="1100" b="1" dirty="0"/>
                  <a:t>(</a:t>
                </a:r>
                <a:r>
                  <a:rPr lang="ja-JP" altLang="en-US" sz="1100" b="1"/>
                  <a:t>事業者の</a:t>
                </a:r>
                <a:r>
                  <a:rPr kumimoji="1" lang="ja-JP" altLang="en-US" sz="1100" b="1"/>
                  <a:t>住所</a:t>
                </a:r>
                <a:r>
                  <a:rPr kumimoji="1" lang="en-US" altLang="ja-JP" sz="1100" b="1" dirty="0"/>
                  <a:t>)</a:t>
                </a:r>
                <a:endParaRPr kumimoji="1" lang="ja-JP" altLang="en-US" sz="1100" b="1" dirty="0"/>
              </a:p>
            </p:txBody>
          </p:sp>
          <p:sp>
            <p:nvSpPr>
              <p:cNvPr id="27" name="テキスト ボックス 26">
                <a:extLst>
                  <a:ext uri="{FF2B5EF4-FFF2-40B4-BE49-F238E27FC236}">
                    <a16:creationId xmlns="" xmlns:a16="http://schemas.microsoft.com/office/drawing/2014/main" id="{D8BEC1EB-7894-0D4A-9128-D8F9E0EA6975}"/>
                  </a:ext>
                </a:extLst>
              </p:cNvPr>
              <p:cNvSpPr txBox="1"/>
              <p:nvPr/>
            </p:nvSpPr>
            <p:spPr>
              <a:xfrm>
                <a:off x="8042551" y="2878759"/>
                <a:ext cx="415315" cy="2196206"/>
              </a:xfrm>
              <a:prstGeom prst="rect">
                <a:avLst/>
              </a:prstGeom>
              <a:noFill/>
            </p:spPr>
            <p:txBody>
              <a:bodyPr vert="eaVert" wrap="none" rtlCol="0">
                <a:spAutoFit/>
              </a:bodyPr>
              <a:lstStyle/>
              <a:p>
                <a:r>
                  <a:rPr lang="en-US" altLang="ja-JP" sz="1100" b="1" dirty="0"/>
                  <a:t>(</a:t>
                </a:r>
                <a:r>
                  <a:rPr lang="ja-JP" altLang="en-US" sz="1100" b="1"/>
                  <a:t>事業者の会社名・代表者名</a:t>
                </a:r>
                <a:r>
                  <a:rPr lang="en-US" altLang="ja-JP" sz="1100" b="1" dirty="0"/>
                  <a:t>)</a:t>
                </a:r>
                <a:endParaRPr kumimoji="1" lang="ja-JP" altLang="en-US" sz="1100" b="1" dirty="0"/>
              </a:p>
            </p:txBody>
          </p:sp>
          <p:sp>
            <p:nvSpPr>
              <p:cNvPr id="29" name="テキスト ボックス 28">
                <a:extLst>
                  <a:ext uri="{FF2B5EF4-FFF2-40B4-BE49-F238E27FC236}">
                    <a16:creationId xmlns="" xmlns:a16="http://schemas.microsoft.com/office/drawing/2014/main" id="{872935D8-9338-D14D-955A-A1CEFDCF17BC}"/>
                  </a:ext>
                </a:extLst>
              </p:cNvPr>
              <p:cNvSpPr txBox="1"/>
              <p:nvPr/>
            </p:nvSpPr>
            <p:spPr>
              <a:xfrm>
                <a:off x="7035602" y="3115140"/>
                <a:ext cx="415315" cy="1534109"/>
              </a:xfrm>
              <a:prstGeom prst="rect">
                <a:avLst/>
              </a:prstGeom>
              <a:noFill/>
            </p:spPr>
            <p:txBody>
              <a:bodyPr vert="eaVert" wrap="none" rtlCol="0">
                <a:spAutoFit/>
              </a:bodyPr>
              <a:lstStyle/>
              <a:p>
                <a:r>
                  <a:rPr lang="en-US" altLang="ja-JP" sz="1100" b="1" dirty="0"/>
                  <a:t>(</a:t>
                </a:r>
                <a:r>
                  <a:rPr lang="ja-JP" altLang="en-US" sz="1100" b="1" dirty="0"/>
                  <a:t>契約者住所・氏名</a:t>
                </a:r>
                <a:r>
                  <a:rPr lang="en-US" altLang="ja-JP" sz="1100" b="1" dirty="0"/>
                  <a:t>)</a:t>
                </a:r>
                <a:endParaRPr kumimoji="1" lang="ja-JP" altLang="en-US" sz="1100" b="1" dirty="0"/>
              </a:p>
            </p:txBody>
          </p:sp>
          <p:sp>
            <p:nvSpPr>
              <p:cNvPr id="30" name="正方形/長方形 29">
                <a:extLst>
                  <a:ext uri="{FF2B5EF4-FFF2-40B4-BE49-F238E27FC236}">
                    <a16:creationId xmlns="" xmlns:a16="http://schemas.microsoft.com/office/drawing/2014/main" id="{579BB3B8-FEBF-4748-B4D5-A0FEB8BA38F4}"/>
                  </a:ext>
                </a:extLst>
              </p:cNvPr>
              <p:cNvSpPr/>
              <p:nvPr/>
            </p:nvSpPr>
            <p:spPr>
              <a:xfrm>
                <a:off x="6575580" y="1799975"/>
                <a:ext cx="3163764" cy="4370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grpSp>
          <p:nvGrpSpPr>
            <p:cNvPr id="10" name="グループ化 9">
              <a:extLst>
                <a:ext uri="{FF2B5EF4-FFF2-40B4-BE49-F238E27FC236}">
                  <a16:creationId xmlns="" xmlns:a16="http://schemas.microsoft.com/office/drawing/2014/main" id="{3493015F-C35C-8744-A304-121B8FFD6DE3}"/>
                </a:ext>
              </a:extLst>
            </p:cNvPr>
            <p:cNvGrpSpPr/>
            <p:nvPr/>
          </p:nvGrpSpPr>
          <p:grpSpPr>
            <a:xfrm>
              <a:off x="2478315" y="1799975"/>
              <a:ext cx="3163764" cy="4370880"/>
              <a:chOff x="2478315" y="1799975"/>
              <a:chExt cx="3163764" cy="4370880"/>
            </a:xfrm>
          </p:grpSpPr>
          <p:sp>
            <p:nvSpPr>
              <p:cNvPr id="11" name="正方形/長方形 10">
                <a:extLst>
                  <a:ext uri="{FF2B5EF4-FFF2-40B4-BE49-F238E27FC236}">
                    <a16:creationId xmlns="" xmlns:a16="http://schemas.microsoft.com/office/drawing/2014/main" id="{E73FD376-F7A9-9B47-8B09-ABCFC0C1B694}"/>
                  </a:ext>
                </a:extLst>
              </p:cNvPr>
              <p:cNvSpPr/>
              <p:nvPr/>
            </p:nvSpPr>
            <p:spPr>
              <a:xfrm>
                <a:off x="2478315" y="1799975"/>
                <a:ext cx="3163764" cy="4370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2" name="正方形/長方形 11">
                <a:extLst>
                  <a:ext uri="{FF2B5EF4-FFF2-40B4-BE49-F238E27FC236}">
                    <a16:creationId xmlns="" xmlns:a16="http://schemas.microsoft.com/office/drawing/2014/main" id="{6DDF4EE0-9427-0540-B716-72062B1C2CD5}"/>
                  </a:ext>
                </a:extLst>
              </p:cNvPr>
              <p:cNvSpPr/>
              <p:nvPr/>
            </p:nvSpPr>
            <p:spPr>
              <a:xfrm>
                <a:off x="3391062" y="2032413"/>
                <a:ext cx="1209831" cy="306972"/>
              </a:xfrm>
              <a:prstGeom prst="rect">
                <a:avLst/>
              </a:prstGeom>
            </p:spPr>
            <p:txBody>
              <a:bodyPr wrap="none">
                <a:spAutoFit/>
              </a:bodyPr>
              <a:lstStyle/>
              <a:p>
                <a:pPr algn="ctr"/>
                <a:r>
                  <a:rPr lang="ja-JP" altLang="en-US" sz="1100" b="1" dirty="0"/>
                  <a:t>契約</a:t>
                </a:r>
                <a:r>
                  <a:rPr lang="ja-JP" altLang="en-US" sz="1100" b="1"/>
                  <a:t>解除通知</a:t>
                </a:r>
                <a:endParaRPr lang="ja-JP" altLang="en-US" sz="1100" b="1" dirty="0"/>
              </a:p>
            </p:txBody>
          </p:sp>
          <p:sp>
            <p:nvSpPr>
              <p:cNvPr id="13" name="正方形/長方形 12">
                <a:extLst>
                  <a:ext uri="{FF2B5EF4-FFF2-40B4-BE49-F238E27FC236}">
                    <a16:creationId xmlns="" xmlns:a16="http://schemas.microsoft.com/office/drawing/2014/main" id="{4686424A-230C-A346-9D92-CCFAD583F1D5}"/>
                  </a:ext>
                </a:extLst>
              </p:cNvPr>
              <p:cNvSpPr/>
              <p:nvPr/>
            </p:nvSpPr>
            <p:spPr>
              <a:xfrm>
                <a:off x="2696272" y="4501740"/>
                <a:ext cx="2620878" cy="902859"/>
              </a:xfrm>
              <a:prstGeom prst="rect">
                <a:avLst/>
              </a:prstGeom>
            </p:spPr>
            <p:txBody>
              <a:bodyPr wrap="square">
                <a:spAutoFit/>
              </a:bodyPr>
              <a:lstStyle/>
              <a:p>
                <a:r>
                  <a:rPr lang="ja-JP" altLang="en-US" sz="1100" b="1" dirty="0"/>
                  <a:t>上記日付の契約を解除します。</a:t>
                </a:r>
                <a:endParaRPr lang="en-US" altLang="ja-JP" sz="1100" b="1" dirty="0"/>
              </a:p>
              <a:p>
                <a:endParaRPr lang="ja-JP" altLang="en-US" sz="1100" b="1" dirty="0"/>
              </a:p>
              <a:p>
                <a:r>
                  <a:rPr lang="ja-JP" altLang="en-US" sz="1100" b="1" dirty="0"/>
                  <a:t>なお、</a:t>
                </a:r>
                <a:r>
                  <a:rPr lang="ja-JP" altLang="en-US" sz="1100" b="1"/>
                  <a:t>支払った代金○円</a:t>
                </a:r>
                <a:r>
                  <a:rPr lang="ja-JP" altLang="en-US" sz="1100" b="1" dirty="0"/>
                  <a:t>を返金</a:t>
                </a:r>
                <a:r>
                  <a:rPr lang="ja-JP" altLang="en-US" sz="1100" b="1"/>
                  <a:t>し、商品</a:t>
                </a:r>
                <a:r>
                  <a:rPr lang="ja-JP" altLang="en-US" sz="1100" b="1" dirty="0"/>
                  <a:t>を引き取ってください。</a:t>
                </a:r>
              </a:p>
            </p:txBody>
          </p:sp>
          <p:sp>
            <p:nvSpPr>
              <p:cNvPr id="14" name="正方形/長方形 13">
                <a:extLst>
                  <a:ext uri="{FF2B5EF4-FFF2-40B4-BE49-F238E27FC236}">
                    <a16:creationId xmlns="" xmlns:a16="http://schemas.microsoft.com/office/drawing/2014/main" id="{BB12F498-D3A7-6443-A665-D92B541AFC78}"/>
                  </a:ext>
                </a:extLst>
              </p:cNvPr>
              <p:cNvSpPr/>
              <p:nvPr/>
            </p:nvSpPr>
            <p:spPr>
              <a:xfrm>
                <a:off x="2564207" y="2381861"/>
                <a:ext cx="878785" cy="306972"/>
              </a:xfrm>
              <a:prstGeom prst="rect">
                <a:avLst/>
              </a:prstGeom>
            </p:spPr>
            <p:txBody>
              <a:bodyPr wrap="none">
                <a:spAutoFit/>
              </a:bodyPr>
              <a:lstStyle/>
              <a:p>
                <a:r>
                  <a:rPr lang="en-US" altLang="ja-JP" sz="1100" b="1" dirty="0"/>
                  <a:t>①</a:t>
                </a:r>
                <a:r>
                  <a:rPr lang="ja-JP" altLang="en-US" sz="1100" b="1" dirty="0"/>
                  <a:t>契約日</a:t>
                </a:r>
              </a:p>
            </p:txBody>
          </p:sp>
          <p:sp>
            <p:nvSpPr>
              <p:cNvPr id="15" name="正方形/長方形 14">
                <a:extLst>
                  <a:ext uri="{FF2B5EF4-FFF2-40B4-BE49-F238E27FC236}">
                    <a16:creationId xmlns="" xmlns:a16="http://schemas.microsoft.com/office/drawing/2014/main" id="{713867F7-DA32-EE40-8C5B-E22C1CF87F76}"/>
                  </a:ext>
                </a:extLst>
              </p:cNvPr>
              <p:cNvSpPr/>
              <p:nvPr/>
            </p:nvSpPr>
            <p:spPr>
              <a:xfrm>
                <a:off x="3592891" y="2381861"/>
                <a:ext cx="1540879" cy="306972"/>
              </a:xfrm>
              <a:prstGeom prst="rect">
                <a:avLst/>
              </a:prstGeom>
            </p:spPr>
            <p:txBody>
              <a:bodyPr wrap="none">
                <a:spAutoFit/>
              </a:bodyPr>
              <a:lstStyle/>
              <a:p>
                <a:r>
                  <a:rPr lang="ja-JP" altLang="en-US" sz="1100" b="1" dirty="0"/>
                  <a:t>○○年○月○○日</a:t>
                </a:r>
              </a:p>
            </p:txBody>
          </p:sp>
          <p:sp>
            <p:nvSpPr>
              <p:cNvPr id="16" name="正方形/長方形 15">
                <a:extLst>
                  <a:ext uri="{FF2B5EF4-FFF2-40B4-BE49-F238E27FC236}">
                    <a16:creationId xmlns="" xmlns:a16="http://schemas.microsoft.com/office/drawing/2014/main" id="{B2815283-D832-2C4E-929B-FA644A3C2760}"/>
                  </a:ext>
                </a:extLst>
              </p:cNvPr>
              <p:cNvSpPr/>
              <p:nvPr/>
            </p:nvSpPr>
            <p:spPr>
              <a:xfrm>
                <a:off x="3595875" y="2639757"/>
                <a:ext cx="1540879" cy="306972"/>
              </a:xfrm>
              <a:prstGeom prst="rect">
                <a:avLst/>
              </a:prstGeom>
            </p:spPr>
            <p:txBody>
              <a:bodyPr wrap="none">
                <a:spAutoFit/>
              </a:bodyPr>
              <a:lstStyle/>
              <a:p>
                <a:r>
                  <a:rPr lang="ja-JP" altLang="en-US" sz="1100" b="1"/>
                  <a:t>○○年○月○○日</a:t>
                </a:r>
              </a:p>
            </p:txBody>
          </p:sp>
          <p:sp>
            <p:nvSpPr>
              <p:cNvPr id="17" name="正方形/長方形 16">
                <a:extLst>
                  <a:ext uri="{FF2B5EF4-FFF2-40B4-BE49-F238E27FC236}">
                    <a16:creationId xmlns="" xmlns:a16="http://schemas.microsoft.com/office/drawing/2014/main" id="{42D88596-03BF-4945-A8E9-FC25425B8676}"/>
                  </a:ext>
                </a:extLst>
              </p:cNvPr>
              <p:cNvSpPr/>
              <p:nvPr/>
            </p:nvSpPr>
            <p:spPr>
              <a:xfrm>
                <a:off x="2696272" y="2637294"/>
                <a:ext cx="1044308" cy="306972"/>
              </a:xfrm>
              <a:prstGeom prst="rect">
                <a:avLst/>
              </a:prstGeom>
            </p:spPr>
            <p:txBody>
              <a:bodyPr wrap="none">
                <a:spAutoFit/>
              </a:bodyPr>
              <a:lstStyle/>
              <a:p>
                <a:r>
                  <a:rPr lang="ja-JP" altLang="en-US" sz="1100" b="1"/>
                  <a:t>書面受領日</a:t>
                </a:r>
              </a:p>
            </p:txBody>
          </p:sp>
          <p:sp>
            <p:nvSpPr>
              <p:cNvPr id="18" name="正方形/長方形 17">
                <a:extLst>
                  <a:ext uri="{FF2B5EF4-FFF2-40B4-BE49-F238E27FC236}">
                    <a16:creationId xmlns="" xmlns:a16="http://schemas.microsoft.com/office/drawing/2014/main" id="{D676D286-EA14-7F41-8292-D4A351577208}"/>
                  </a:ext>
                </a:extLst>
              </p:cNvPr>
              <p:cNvSpPr/>
              <p:nvPr/>
            </p:nvSpPr>
            <p:spPr>
              <a:xfrm>
                <a:off x="2568311" y="3076634"/>
                <a:ext cx="1706405" cy="306972"/>
              </a:xfrm>
              <a:prstGeom prst="rect">
                <a:avLst/>
              </a:prstGeom>
            </p:spPr>
            <p:txBody>
              <a:bodyPr wrap="none">
                <a:spAutoFit/>
              </a:bodyPr>
              <a:lstStyle/>
              <a:p>
                <a:r>
                  <a:rPr lang="ja-JP" altLang="en-US" sz="1100" b="1" dirty="0"/>
                  <a:t>②商品名　○○○○</a:t>
                </a:r>
              </a:p>
            </p:txBody>
          </p:sp>
          <p:sp>
            <p:nvSpPr>
              <p:cNvPr id="19" name="正方形/長方形 18">
                <a:extLst>
                  <a:ext uri="{FF2B5EF4-FFF2-40B4-BE49-F238E27FC236}">
                    <a16:creationId xmlns="" xmlns:a16="http://schemas.microsoft.com/office/drawing/2014/main" id="{48E44E1D-D230-2A47-B2C8-16E8F78FC324}"/>
                  </a:ext>
                </a:extLst>
              </p:cNvPr>
              <p:cNvSpPr/>
              <p:nvPr/>
            </p:nvSpPr>
            <p:spPr>
              <a:xfrm>
                <a:off x="2561250" y="3448051"/>
                <a:ext cx="1871931" cy="306972"/>
              </a:xfrm>
              <a:prstGeom prst="rect">
                <a:avLst/>
              </a:prstGeom>
            </p:spPr>
            <p:txBody>
              <a:bodyPr wrap="none">
                <a:spAutoFit/>
              </a:bodyPr>
              <a:lstStyle/>
              <a:p>
                <a:r>
                  <a:rPr lang="en-US" altLang="ja-JP" sz="1100" b="1" dirty="0"/>
                  <a:t>③</a:t>
                </a:r>
                <a:r>
                  <a:rPr lang="ja-JP" altLang="en-US" sz="1100" b="1" dirty="0"/>
                  <a:t>契約金額　○○○円</a:t>
                </a:r>
              </a:p>
            </p:txBody>
          </p:sp>
          <p:sp>
            <p:nvSpPr>
              <p:cNvPr id="20" name="正方形/長方形 19">
                <a:extLst>
                  <a:ext uri="{FF2B5EF4-FFF2-40B4-BE49-F238E27FC236}">
                    <a16:creationId xmlns="" xmlns:a16="http://schemas.microsoft.com/office/drawing/2014/main" id="{86FB36A2-7520-7440-8D12-6780BD57ABE9}"/>
                  </a:ext>
                </a:extLst>
              </p:cNvPr>
              <p:cNvSpPr/>
              <p:nvPr/>
            </p:nvSpPr>
            <p:spPr>
              <a:xfrm>
                <a:off x="2568311" y="3823256"/>
                <a:ext cx="2534027" cy="704230"/>
              </a:xfrm>
              <a:prstGeom prst="rect">
                <a:avLst/>
              </a:prstGeom>
            </p:spPr>
            <p:txBody>
              <a:bodyPr wrap="none">
                <a:spAutoFit/>
              </a:bodyPr>
              <a:lstStyle/>
              <a:p>
                <a:r>
                  <a:rPr lang="ja-JP" altLang="en-US" sz="1100" b="1" dirty="0"/>
                  <a:t>④販売会社名・担当者名</a:t>
                </a:r>
                <a:endParaRPr lang="en-US" altLang="ja-JP" sz="1100" b="1" dirty="0"/>
              </a:p>
              <a:p>
                <a:r>
                  <a:rPr lang="ja-JP" altLang="en-US" sz="1100" b="1" dirty="0"/>
                  <a:t>　　○○株式会社　○○営業所</a:t>
                </a:r>
                <a:endParaRPr lang="en-US" altLang="ja-JP" sz="1100" b="1" dirty="0"/>
              </a:p>
              <a:p>
                <a:r>
                  <a:rPr lang="ja-JP" altLang="en-US" sz="1100" b="1" dirty="0"/>
                  <a:t>　　担当者　○○</a:t>
                </a:r>
                <a:r>
                  <a:rPr lang="ja-JP" altLang="en-US" sz="1100" b="1"/>
                  <a:t>○○</a:t>
                </a:r>
                <a:endParaRPr lang="ja-JP" altLang="en-US" sz="1100" b="1" dirty="0"/>
              </a:p>
            </p:txBody>
          </p:sp>
          <p:sp>
            <p:nvSpPr>
              <p:cNvPr id="21" name="正方形/長方形 20">
                <a:extLst>
                  <a:ext uri="{FF2B5EF4-FFF2-40B4-BE49-F238E27FC236}">
                    <a16:creationId xmlns="" xmlns:a16="http://schemas.microsoft.com/office/drawing/2014/main" id="{B72B99F3-82CF-4643-A254-4200C2D60CB7}"/>
                  </a:ext>
                </a:extLst>
              </p:cNvPr>
              <p:cNvSpPr/>
              <p:nvPr/>
            </p:nvSpPr>
            <p:spPr>
              <a:xfrm>
                <a:off x="4090689" y="5372164"/>
                <a:ext cx="1540879" cy="306972"/>
              </a:xfrm>
              <a:prstGeom prst="rect">
                <a:avLst/>
              </a:prstGeom>
            </p:spPr>
            <p:txBody>
              <a:bodyPr wrap="none">
                <a:spAutoFit/>
              </a:bodyPr>
              <a:lstStyle/>
              <a:p>
                <a:r>
                  <a:rPr lang="ja-JP" altLang="en-US" sz="1100" b="1"/>
                  <a:t>令和○年○月○日</a:t>
                </a:r>
              </a:p>
            </p:txBody>
          </p:sp>
          <p:sp>
            <p:nvSpPr>
              <p:cNvPr id="22" name="正方形/長方形 21">
                <a:extLst>
                  <a:ext uri="{FF2B5EF4-FFF2-40B4-BE49-F238E27FC236}">
                    <a16:creationId xmlns="" xmlns:a16="http://schemas.microsoft.com/office/drawing/2014/main" id="{80C18ECF-44DF-EF49-8515-486E4AE40FE2}"/>
                  </a:ext>
                </a:extLst>
              </p:cNvPr>
              <p:cNvSpPr/>
              <p:nvPr/>
            </p:nvSpPr>
            <p:spPr>
              <a:xfrm>
                <a:off x="2701723" y="5567780"/>
                <a:ext cx="1578501" cy="306972"/>
              </a:xfrm>
              <a:prstGeom prst="rect">
                <a:avLst/>
              </a:prstGeom>
            </p:spPr>
            <p:txBody>
              <a:bodyPr wrap="none">
                <a:spAutoFit/>
              </a:bodyPr>
              <a:lstStyle/>
              <a:p>
                <a:r>
                  <a:rPr lang="ja-JP" altLang="en-US" sz="1100" b="1"/>
                  <a:t>契約者 住所・氏名</a:t>
                </a:r>
              </a:p>
            </p:txBody>
          </p:sp>
          <p:sp>
            <p:nvSpPr>
              <p:cNvPr id="23" name="正方形/長方形 22">
                <a:extLst>
                  <a:ext uri="{FF2B5EF4-FFF2-40B4-BE49-F238E27FC236}">
                    <a16:creationId xmlns="" xmlns:a16="http://schemas.microsoft.com/office/drawing/2014/main" id="{CFE8B568-D788-CD4C-B012-3F74FFFC7427}"/>
                  </a:ext>
                </a:extLst>
              </p:cNvPr>
              <p:cNvSpPr/>
              <p:nvPr/>
            </p:nvSpPr>
            <p:spPr>
              <a:xfrm>
                <a:off x="3458465" y="5856649"/>
                <a:ext cx="1706404" cy="306972"/>
              </a:xfrm>
              <a:prstGeom prst="rect">
                <a:avLst/>
              </a:prstGeom>
            </p:spPr>
            <p:txBody>
              <a:bodyPr wrap="none">
                <a:spAutoFit/>
              </a:bodyPr>
              <a:lstStyle/>
              <a:p>
                <a:r>
                  <a:rPr lang="ja-JP" altLang="en-US" sz="1100" b="1"/>
                  <a:t>○○○○○○○○○</a:t>
                </a:r>
              </a:p>
            </p:txBody>
          </p:sp>
        </p:grpSp>
      </p:grpSp>
      <p:sp>
        <p:nvSpPr>
          <p:cNvPr id="31" name="正方形/長方形 30">
            <a:extLst>
              <a:ext uri="{FF2B5EF4-FFF2-40B4-BE49-F238E27FC236}">
                <a16:creationId xmlns="" xmlns:a16="http://schemas.microsoft.com/office/drawing/2014/main" id="{84E0B174-5E06-E54D-B657-3DC091BCCE7E}"/>
              </a:ext>
            </a:extLst>
          </p:cNvPr>
          <p:cNvSpPr/>
          <p:nvPr/>
        </p:nvSpPr>
        <p:spPr>
          <a:xfrm>
            <a:off x="2867857" y="1482071"/>
            <a:ext cx="889987" cy="261610"/>
          </a:xfrm>
          <a:prstGeom prst="rect">
            <a:avLst/>
          </a:prstGeom>
        </p:spPr>
        <p:txBody>
          <a:bodyPr wrap="none">
            <a:spAutoFit/>
          </a:bodyPr>
          <a:lstStyle/>
          <a:p>
            <a:pPr algn="ctr"/>
            <a:r>
              <a:rPr lang="ja-JP" altLang="en-US" sz="1100" b="1"/>
              <a:t>〈うら面〉</a:t>
            </a:r>
            <a:endParaRPr lang="ja-JP" altLang="en-US" sz="1100" b="1" dirty="0"/>
          </a:p>
        </p:txBody>
      </p:sp>
      <p:sp>
        <p:nvSpPr>
          <p:cNvPr id="32" name="正方形/長方形 31">
            <a:extLst>
              <a:ext uri="{FF2B5EF4-FFF2-40B4-BE49-F238E27FC236}">
                <a16:creationId xmlns="" xmlns:a16="http://schemas.microsoft.com/office/drawing/2014/main" id="{F1B89E3C-DF34-9640-8837-645F08E39D68}"/>
              </a:ext>
            </a:extLst>
          </p:cNvPr>
          <p:cNvSpPr/>
          <p:nvPr/>
        </p:nvSpPr>
        <p:spPr>
          <a:xfrm>
            <a:off x="532737" y="915012"/>
            <a:ext cx="7863840" cy="369332"/>
          </a:xfrm>
          <a:prstGeom prst="rect">
            <a:avLst/>
          </a:prstGeom>
        </p:spPr>
        <p:txBody>
          <a:bodyPr vert="horz" wrap="none" lIns="91440" tIns="45720" rIns="91440" bIns="45720" rtlCol="0" anchor="ctr" anchorCtr="0">
            <a:noAutofit/>
          </a:bodyPr>
          <a:lstStyle/>
          <a:p>
            <a:pPr marL="228606" indent="-228606" algn="ctr" defTabSz="914422">
              <a:lnSpc>
                <a:spcPct val="150000"/>
              </a:lnSpc>
              <a:spcBef>
                <a:spcPts val="1001"/>
              </a:spcBef>
            </a:pPr>
            <a:r>
              <a:rPr lang="ja-JP" altLang="en-US" sz="1600" b="1"/>
              <a:t>クーリング・オフを適用するためには、事業者に書面（はがき等）で通知します。</a:t>
            </a:r>
            <a:endParaRPr lang="ja-JP" altLang="en-US" sz="1600" b="1" dirty="0"/>
          </a:p>
        </p:txBody>
      </p:sp>
      <p:sp>
        <p:nvSpPr>
          <p:cNvPr id="36" name="正方形/長方形 35">
            <a:extLst>
              <a:ext uri="{FF2B5EF4-FFF2-40B4-BE49-F238E27FC236}">
                <a16:creationId xmlns="" xmlns:a16="http://schemas.microsoft.com/office/drawing/2014/main" id="{12299CD8-A49B-AB46-91A2-DC9C2BD88C0A}"/>
              </a:ext>
            </a:extLst>
          </p:cNvPr>
          <p:cNvSpPr/>
          <p:nvPr/>
        </p:nvSpPr>
        <p:spPr>
          <a:xfrm>
            <a:off x="1984389" y="5708991"/>
            <a:ext cx="5752230" cy="735489"/>
          </a:xfrm>
          <a:prstGeom prst="rect">
            <a:avLst/>
          </a:prstGeom>
        </p:spPr>
        <p:txBody>
          <a:bodyPr vert="horz" wrap="none" lIns="91440" tIns="45720" rIns="91440" bIns="45720" rtlCol="0" anchor="ctr" anchorCtr="0">
            <a:noAutofit/>
          </a:bodyPr>
          <a:lstStyle/>
          <a:p>
            <a:pPr marL="228606" indent="-228606" defTabSz="914422">
              <a:lnSpc>
                <a:spcPct val="150000"/>
              </a:lnSpc>
              <a:spcBef>
                <a:spcPts val="1001"/>
              </a:spcBef>
            </a:pPr>
            <a:r>
              <a:rPr lang="ja-JP" altLang="en-US" sz="1600" b="1"/>
              <a:t>・事業者に送るはがきは、コピーをとって保管しましょう。</a:t>
            </a:r>
            <a:endParaRPr lang="en-US" altLang="ja-JP" sz="1600" b="1" dirty="0"/>
          </a:p>
          <a:p>
            <a:pPr marL="228606" indent="-228606" defTabSz="914422">
              <a:lnSpc>
                <a:spcPct val="150000"/>
              </a:lnSpc>
              <a:spcBef>
                <a:spcPts val="1001"/>
              </a:spcBef>
            </a:pPr>
            <a:r>
              <a:rPr lang="ja-JP" altLang="en-US" sz="1600" b="1"/>
              <a:t>・特定記録郵便や簡易書留で郵送し、郵送の記録を残しましょう。</a:t>
            </a:r>
            <a:endParaRPr lang="ja-JP" altLang="en-US" sz="1600" b="1" dirty="0"/>
          </a:p>
        </p:txBody>
      </p:sp>
      <p:grpSp>
        <p:nvGrpSpPr>
          <p:cNvPr id="37" name="グループ化 4">
            <a:extLst>
              <a:ext uri="{FF2B5EF4-FFF2-40B4-BE49-F238E27FC236}">
                <a16:creationId xmlns="" xmlns:a16="http://schemas.microsoft.com/office/drawing/2014/main" id="{7C1102C4-D9DD-384A-A075-B411704CEF63}"/>
              </a:ext>
            </a:extLst>
          </p:cNvPr>
          <p:cNvGrpSpPr/>
          <p:nvPr/>
        </p:nvGrpSpPr>
        <p:grpSpPr>
          <a:xfrm>
            <a:off x="238258" y="1536244"/>
            <a:ext cx="1398704" cy="953896"/>
            <a:chOff x="2061936" y="1268300"/>
            <a:chExt cx="8068129" cy="1225525"/>
          </a:xfrm>
          <a:solidFill>
            <a:schemeClr val="accent6"/>
          </a:solidFill>
        </p:grpSpPr>
        <p:sp>
          <p:nvSpPr>
            <p:cNvPr id="38" name="正方形/長方形 37">
              <a:extLst>
                <a:ext uri="{FF2B5EF4-FFF2-40B4-BE49-F238E27FC236}">
                  <a16:creationId xmlns="" xmlns:a16="http://schemas.microsoft.com/office/drawing/2014/main" id="{B065DD77-49D3-CB48-9D78-B83744DC1783}"/>
                </a:ext>
              </a:extLst>
            </p:cNvPr>
            <p:cNvSpPr/>
            <p:nvPr/>
          </p:nvSpPr>
          <p:spPr>
            <a:xfrm>
              <a:off x="2061936" y="1268300"/>
              <a:ext cx="8068128" cy="474502"/>
            </a:xfrm>
            <a:prstGeom prst="rect">
              <a:avLst/>
            </a:prstGeom>
            <a:grp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bg1"/>
                </a:solidFill>
              </a:endParaRPr>
            </a:p>
          </p:txBody>
        </p:sp>
        <p:sp>
          <p:nvSpPr>
            <p:cNvPr id="39" name="角丸四角形 10">
              <a:extLst>
                <a:ext uri="{FF2B5EF4-FFF2-40B4-BE49-F238E27FC236}">
                  <a16:creationId xmlns="" xmlns:a16="http://schemas.microsoft.com/office/drawing/2014/main" id="{91A1DB89-D0D7-F74D-A194-4B0FCDDB3725}"/>
                </a:ext>
              </a:extLst>
            </p:cNvPr>
            <p:cNvSpPr/>
            <p:nvPr/>
          </p:nvSpPr>
          <p:spPr>
            <a:xfrm>
              <a:off x="2061936" y="1316753"/>
              <a:ext cx="8068129" cy="1177072"/>
            </a:xfrm>
            <a:prstGeom prst="roundRect">
              <a:avLst>
                <a:gd name="adj" fmla="val 0"/>
              </a:avLst>
            </a:prstGeom>
            <a:grpFill/>
          </p:spPr>
          <p:txBody>
            <a:bodyPr vert="horz" lIns="91440" tIns="45720" rIns="91440" bIns="45720" rtlCol="0" anchor="ctr" anchorCtr="0">
              <a:noAutofit/>
            </a:bodyPr>
            <a:lstStyle/>
            <a:p>
              <a:pPr algn="ctr" defTabSz="914422">
                <a:spcBef>
                  <a:spcPts val="1001"/>
                </a:spcBef>
              </a:pPr>
              <a:r>
                <a:rPr lang="ja-JP" altLang="en-US" b="1" dirty="0">
                  <a:solidFill>
                    <a:schemeClr val="bg1"/>
                  </a:solidFill>
                </a:rPr>
                <a:t>は が き </a:t>
              </a:r>
              <a:endParaRPr lang="en-US" altLang="ja-JP" b="1" dirty="0">
                <a:solidFill>
                  <a:schemeClr val="bg1"/>
                </a:solidFill>
              </a:endParaRPr>
            </a:p>
            <a:p>
              <a:pPr algn="ctr" defTabSz="914422">
                <a:spcBef>
                  <a:spcPts val="1001"/>
                </a:spcBef>
              </a:pPr>
              <a:r>
                <a:rPr lang="ja-JP" altLang="en-US" b="1" dirty="0">
                  <a:solidFill>
                    <a:schemeClr val="bg1"/>
                  </a:solidFill>
                </a:rPr>
                <a:t>記 入 例</a:t>
              </a:r>
            </a:p>
          </p:txBody>
        </p:sp>
      </p:grpSp>
      <p:grpSp>
        <p:nvGrpSpPr>
          <p:cNvPr id="40" name="グループ化 32">
            <a:extLst>
              <a:ext uri="{FF2B5EF4-FFF2-40B4-BE49-F238E27FC236}">
                <a16:creationId xmlns="" xmlns:a16="http://schemas.microsoft.com/office/drawing/2014/main" id="{8AD6DA57-3AA3-5B44-B84A-98DA41A308E8}"/>
              </a:ext>
            </a:extLst>
          </p:cNvPr>
          <p:cNvGrpSpPr/>
          <p:nvPr/>
        </p:nvGrpSpPr>
        <p:grpSpPr>
          <a:xfrm>
            <a:off x="255488" y="5806250"/>
            <a:ext cx="1398704" cy="518703"/>
            <a:chOff x="2061936" y="1268300"/>
            <a:chExt cx="8068129" cy="522956"/>
          </a:xfrm>
          <a:solidFill>
            <a:srgbClr val="FF0000"/>
          </a:solidFill>
        </p:grpSpPr>
        <p:sp>
          <p:nvSpPr>
            <p:cNvPr id="41" name="正方形/長方形 40">
              <a:extLst>
                <a:ext uri="{FF2B5EF4-FFF2-40B4-BE49-F238E27FC236}">
                  <a16:creationId xmlns="" xmlns:a16="http://schemas.microsoft.com/office/drawing/2014/main" id="{00E66B80-A75F-824E-8B59-24BCF1CF55C1}"/>
                </a:ext>
              </a:extLst>
            </p:cNvPr>
            <p:cNvSpPr/>
            <p:nvPr/>
          </p:nvSpPr>
          <p:spPr>
            <a:xfrm>
              <a:off x="2061936" y="1268300"/>
              <a:ext cx="8068128" cy="474502"/>
            </a:xfrm>
            <a:prstGeom prst="rect">
              <a:avLst/>
            </a:prstGeom>
            <a:grp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bg1"/>
                </a:solidFill>
              </a:endParaRPr>
            </a:p>
          </p:txBody>
        </p:sp>
        <p:sp>
          <p:nvSpPr>
            <p:cNvPr id="42" name="角丸四角形 10">
              <a:extLst>
                <a:ext uri="{FF2B5EF4-FFF2-40B4-BE49-F238E27FC236}">
                  <a16:creationId xmlns="" xmlns:a16="http://schemas.microsoft.com/office/drawing/2014/main" id="{A3B42129-217C-454A-A228-F1DC6EF697EC}"/>
                </a:ext>
              </a:extLst>
            </p:cNvPr>
            <p:cNvSpPr/>
            <p:nvPr/>
          </p:nvSpPr>
          <p:spPr>
            <a:xfrm>
              <a:off x="2061936" y="1316753"/>
              <a:ext cx="8068129" cy="474503"/>
            </a:xfrm>
            <a:prstGeom prst="roundRect">
              <a:avLst>
                <a:gd name="adj" fmla="val 0"/>
              </a:avLst>
            </a:prstGeom>
            <a:grpFill/>
          </p:spPr>
          <p:txBody>
            <a:bodyPr vert="horz" lIns="91440" tIns="45720" rIns="91440" bIns="45720" rtlCol="0" anchor="ctr" anchorCtr="0">
              <a:noAutofit/>
            </a:bodyPr>
            <a:lstStyle/>
            <a:p>
              <a:pPr algn="ctr" defTabSz="914422">
                <a:spcBef>
                  <a:spcPts val="1001"/>
                </a:spcBef>
              </a:pPr>
              <a:r>
                <a:rPr lang="ja-JP" altLang="en-US" b="1" dirty="0">
                  <a:solidFill>
                    <a:schemeClr val="bg1"/>
                  </a:solidFill>
                </a:rPr>
                <a:t>ポイント</a:t>
              </a:r>
              <a:endParaRPr lang="en-US" altLang="ja-JP" b="1" dirty="0">
                <a:solidFill>
                  <a:schemeClr val="bg1"/>
                </a:solidFill>
              </a:endParaRPr>
            </a:p>
          </p:txBody>
        </p:sp>
      </p:grpSp>
      <p:pic>
        <p:nvPicPr>
          <p:cNvPr id="2" name="図 1" descr="post_tegami_touka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54502" y="5465856"/>
            <a:ext cx="1027236" cy="1095719"/>
          </a:xfrm>
          <a:prstGeom prst="rect">
            <a:avLst/>
          </a:prstGeom>
        </p:spPr>
      </p:pic>
    </p:spTree>
    <p:extLst>
      <p:ext uri="{BB962C8B-B14F-4D97-AF65-F5344CB8AC3E}">
        <p14:creationId xmlns:p14="http://schemas.microsoft.com/office/powerpoint/2010/main" val="4010755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E37E3B28-59EC-FE4E-ACC0-A8DF0EB2D34E}"/>
              </a:ext>
            </a:extLst>
          </p:cNvPr>
          <p:cNvSpPr txBox="1"/>
          <p:nvPr/>
        </p:nvSpPr>
        <p:spPr>
          <a:xfrm>
            <a:off x="152400" y="402746"/>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６</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クーリング・オフの方法 </a:t>
            </a:r>
            <a:endParaRPr lang="ja-JP" altLang="ja-JP" dirty="0">
              <a:solidFill>
                <a:srgbClr val="70AD47"/>
              </a:solidFill>
              <a:latin typeface="Yu Gothic" panose="020B0400000000000000" pitchFamily="34" charset="-128"/>
              <a:ea typeface="Yu Gothic" panose="020B0400000000000000" pitchFamily="34" charset="-128"/>
            </a:endParaRPr>
          </a:p>
        </p:txBody>
      </p:sp>
      <p:grpSp>
        <p:nvGrpSpPr>
          <p:cNvPr id="5" name="グループ化 4">
            <a:extLst>
              <a:ext uri="{FF2B5EF4-FFF2-40B4-BE49-F238E27FC236}">
                <a16:creationId xmlns="" xmlns:a16="http://schemas.microsoft.com/office/drawing/2014/main" id="{7C1102C4-D9DD-384A-A075-B411704CEF63}"/>
              </a:ext>
            </a:extLst>
          </p:cNvPr>
          <p:cNvGrpSpPr/>
          <p:nvPr/>
        </p:nvGrpSpPr>
        <p:grpSpPr>
          <a:xfrm>
            <a:off x="238258" y="1536244"/>
            <a:ext cx="1398704" cy="953896"/>
            <a:chOff x="2061936" y="1268300"/>
            <a:chExt cx="8068129" cy="1225525"/>
          </a:xfrm>
          <a:solidFill>
            <a:schemeClr val="accent6"/>
          </a:solidFill>
        </p:grpSpPr>
        <p:sp>
          <p:nvSpPr>
            <p:cNvPr id="6" name="正方形/長方形 5">
              <a:extLst>
                <a:ext uri="{FF2B5EF4-FFF2-40B4-BE49-F238E27FC236}">
                  <a16:creationId xmlns="" xmlns:a16="http://schemas.microsoft.com/office/drawing/2014/main" id="{B065DD77-49D3-CB48-9D78-B83744DC1783}"/>
                </a:ext>
              </a:extLst>
            </p:cNvPr>
            <p:cNvSpPr/>
            <p:nvPr/>
          </p:nvSpPr>
          <p:spPr>
            <a:xfrm>
              <a:off x="2061936" y="1268300"/>
              <a:ext cx="8068128" cy="474502"/>
            </a:xfrm>
            <a:prstGeom prst="rect">
              <a:avLst/>
            </a:prstGeom>
            <a:grp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bg1"/>
                </a:solidFill>
              </a:endParaRPr>
            </a:p>
          </p:txBody>
        </p:sp>
        <p:sp>
          <p:nvSpPr>
            <p:cNvPr id="7" name="角丸四角形 10">
              <a:extLst>
                <a:ext uri="{FF2B5EF4-FFF2-40B4-BE49-F238E27FC236}">
                  <a16:creationId xmlns="" xmlns:a16="http://schemas.microsoft.com/office/drawing/2014/main" id="{91A1DB89-D0D7-F74D-A194-4B0FCDDB3725}"/>
                </a:ext>
              </a:extLst>
            </p:cNvPr>
            <p:cNvSpPr/>
            <p:nvPr/>
          </p:nvSpPr>
          <p:spPr>
            <a:xfrm>
              <a:off x="2061936" y="1316753"/>
              <a:ext cx="8068129" cy="1177072"/>
            </a:xfrm>
            <a:prstGeom prst="roundRect">
              <a:avLst>
                <a:gd name="adj" fmla="val 0"/>
              </a:avLst>
            </a:prstGeom>
            <a:grpFill/>
          </p:spPr>
          <p:txBody>
            <a:bodyPr vert="horz" lIns="91440" tIns="45720" rIns="91440" bIns="45720" rtlCol="0" anchor="ctr" anchorCtr="0">
              <a:noAutofit/>
            </a:bodyPr>
            <a:lstStyle/>
            <a:p>
              <a:pPr algn="ctr" defTabSz="914422">
                <a:spcBef>
                  <a:spcPts val="1001"/>
                </a:spcBef>
              </a:pPr>
              <a:r>
                <a:rPr lang="ja-JP" altLang="en-US" b="1" dirty="0">
                  <a:solidFill>
                    <a:schemeClr val="bg1"/>
                  </a:solidFill>
                </a:rPr>
                <a:t>は が き </a:t>
              </a:r>
              <a:endParaRPr lang="en-US" altLang="ja-JP" b="1" dirty="0">
                <a:solidFill>
                  <a:schemeClr val="bg1"/>
                </a:solidFill>
              </a:endParaRPr>
            </a:p>
            <a:p>
              <a:pPr algn="ctr" defTabSz="914422">
                <a:spcBef>
                  <a:spcPts val="1001"/>
                </a:spcBef>
              </a:pPr>
              <a:r>
                <a:rPr lang="ja-JP" altLang="en-US" b="1" dirty="0">
                  <a:solidFill>
                    <a:schemeClr val="bg1"/>
                  </a:solidFill>
                </a:rPr>
                <a:t>記 入 例</a:t>
              </a:r>
            </a:p>
          </p:txBody>
        </p:sp>
      </p:grpSp>
      <p:grpSp>
        <p:nvGrpSpPr>
          <p:cNvPr id="8" name="グループ化 7">
            <a:extLst>
              <a:ext uri="{FF2B5EF4-FFF2-40B4-BE49-F238E27FC236}">
                <a16:creationId xmlns="" xmlns:a16="http://schemas.microsoft.com/office/drawing/2014/main" id="{4F24074A-C057-AE42-ABD6-861B507D3658}"/>
              </a:ext>
            </a:extLst>
          </p:cNvPr>
          <p:cNvGrpSpPr/>
          <p:nvPr/>
        </p:nvGrpSpPr>
        <p:grpSpPr>
          <a:xfrm>
            <a:off x="2072302" y="1477939"/>
            <a:ext cx="6188045" cy="3982854"/>
            <a:chOff x="2478315" y="1497392"/>
            <a:chExt cx="7261029" cy="4673463"/>
          </a:xfrm>
        </p:grpSpPr>
        <p:grpSp>
          <p:nvGrpSpPr>
            <p:cNvPr id="9" name="グループ化 8">
              <a:extLst>
                <a:ext uri="{FF2B5EF4-FFF2-40B4-BE49-F238E27FC236}">
                  <a16:creationId xmlns="" xmlns:a16="http://schemas.microsoft.com/office/drawing/2014/main" id="{44632A1B-8CC5-6C40-9973-CE735D7394AC}"/>
                </a:ext>
              </a:extLst>
            </p:cNvPr>
            <p:cNvGrpSpPr/>
            <p:nvPr/>
          </p:nvGrpSpPr>
          <p:grpSpPr>
            <a:xfrm>
              <a:off x="6575580" y="1497392"/>
              <a:ext cx="3163764" cy="4673463"/>
              <a:chOff x="6575580" y="1497392"/>
              <a:chExt cx="3163764" cy="4673463"/>
            </a:xfrm>
          </p:grpSpPr>
          <p:pic>
            <p:nvPicPr>
              <p:cNvPr id="24" name="Picture 2" descr="コクヨ インクジェット用はがき用紙 厚手〒番号枠付 ５０枚 ＫＪ ...">
                <a:extLst>
                  <a:ext uri="{FF2B5EF4-FFF2-40B4-BE49-F238E27FC236}">
                    <a16:creationId xmlns="" xmlns:a16="http://schemas.microsoft.com/office/drawing/2014/main" id="{8AB50472-BF19-944C-8D99-43746F8BA30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704905" y="1865099"/>
                <a:ext cx="2972495" cy="4298523"/>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正方形/長方形 24">
                <a:extLst>
                  <a:ext uri="{FF2B5EF4-FFF2-40B4-BE49-F238E27FC236}">
                    <a16:creationId xmlns="" xmlns:a16="http://schemas.microsoft.com/office/drawing/2014/main" id="{2CCBF439-AB44-CE4E-B425-3C7074B58330}"/>
                  </a:ext>
                </a:extLst>
              </p:cNvPr>
              <p:cNvSpPr/>
              <p:nvPr/>
            </p:nvSpPr>
            <p:spPr>
              <a:xfrm>
                <a:off x="7586238" y="1497392"/>
                <a:ext cx="1209831" cy="306972"/>
              </a:xfrm>
              <a:prstGeom prst="rect">
                <a:avLst/>
              </a:prstGeom>
            </p:spPr>
            <p:txBody>
              <a:bodyPr wrap="none">
                <a:spAutoFit/>
              </a:bodyPr>
              <a:lstStyle/>
              <a:p>
                <a:pPr algn="ctr"/>
                <a:r>
                  <a:rPr lang="ja-JP" altLang="en-US" sz="1100" b="1"/>
                  <a:t>〈おもて面〉</a:t>
                </a:r>
                <a:endParaRPr lang="ja-JP" altLang="en-US" sz="1100" b="1" dirty="0"/>
              </a:p>
            </p:txBody>
          </p:sp>
          <p:sp>
            <p:nvSpPr>
              <p:cNvPr id="26" name="テキスト ボックス 25">
                <a:extLst>
                  <a:ext uri="{FF2B5EF4-FFF2-40B4-BE49-F238E27FC236}">
                    <a16:creationId xmlns="" xmlns:a16="http://schemas.microsoft.com/office/drawing/2014/main" id="{0316ACD2-1405-C047-921A-54F3C1AB4F29}"/>
                  </a:ext>
                </a:extLst>
              </p:cNvPr>
              <p:cNvSpPr txBox="1"/>
              <p:nvPr/>
            </p:nvSpPr>
            <p:spPr>
              <a:xfrm>
                <a:off x="8836419" y="2878759"/>
                <a:ext cx="415315" cy="2361728"/>
              </a:xfrm>
              <a:prstGeom prst="rect">
                <a:avLst/>
              </a:prstGeom>
              <a:noFill/>
            </p:spPr>
            <p:txBody>
              <a:bodyPr vert="eaVert" wrap="none" rtlCol="0">
                <a:spAutoFit/>
              </a:bodyPr>
              <a:lstStyle/>
              <a:p>
                <a:r>
                  <a:rPr lang="en-US" altLang="ja-JP" sz="1100" b="1" dirty="0"/>
                  <a:t>(</a:t>
                </a:r>
                <a:r>
                  <a:rPr lang="ja-JP" altLang="en-US" sz="1100" b="1"/>
                  <a:t>クレジットカード会社の</a:t>
                </a:r>
                <a:r>
                  <a:rPr kumimoji="1" lang="ja-JP" altLang="en-US" sz="1100" b="1"/>
                  <a:t>住所</a:t>
                </a:r>
                <a:r>
                  <a:rPr kumimoji="1" lang="en-US" altLang="ja-JP" sz="1100" b="1" dirty="0"/>
                  <a:t>)</a:t>
                </a:r>
                <a:endParaRPr kumimoji="1" lang="ja-JP" altLang="en-US" sz="1100" b="1" dirty="0"/>
              </a:p>
            </p:txBody>
          </p:sp>
          <p:sp>
            <p:nvSpPr>
              <p:cNvPr id="27" name="テキスト ボックス 26">
                <a:extLst>
                  <a:ext uri="{FF2B5EF4-FFF2-40B4-BE49-F238E27FC236}">
                    <a16:creationId xmlns="" xmlns:a16="http://schemas.microsoft.com/office/drawing/2014/main" id="{D8BEC1EB-7894-0D4A-9128-D8F9E0EA6975}"/>
                  </a:ext>
                </a:extLst>
              </p:cNvPr>
              <p:cNvSpPr txBox="1"/>
              <p:nvPr/>
            </p:nvSpPr>
            <p:spPr>
              <a:xfrm>
                <a:off x="8042551" y="2878759"/>
                <a:ext cx="415315" cy="2877438"/>
              </a:xfrm>
              <a:prstGeom prst="rect">
                <a:avLst/>
              </a:prstGeom>
              <a:noFill/>
            </p:spPr>
            <p:txBody>
              <a:bodyPr vert="eaVert" wrap="none" rtlCol="0">
                <a:spAutoFit/>
              </a:bodyPr>
              <a:lstStyle/>
              <a:p>
                <a:r>
                  <a:rPr lang="en-US" altLang="ja-JP" sz="1100" b="1" dirty="0"/>
                  <a:t>(</a:t>
                </a:r>
                <a:r>
                  <a:rPr lang="ja-JP" altLang="en-US" sz="1100" b="1" dirty="0"/>
                  <a:t>クレジットカード会社名・代表者名</a:t>
                </a:r>
                <a:r>
                  <a:rPr lang="en-US" altLang="ja-JP" sz="1100" b="1" dirty="0"/>
                  <a:t>)</a:t>
                </a:r>
                <a:endParaRPr kumimoji="1" lang="ja-JP" altLang="en-US" sz="1100" b="1" dirty="0"/>
              </a:p>
            </p:txBody>
          </p:sp>
          <p:sp>
            <p:nvSpPr>
              <p:cNvPr id="29" name="テキスト ボックス 28">
                <a:extLst>
                  <a:ext uri="{FF2B5EF4-FFF2-40B4-BE49-F238E27FC236}">
                    <a16:creationId xmlns="" xmlns:a16="http://schemas.microsoft.com/office/drawing/2014/main" id="{872935D8-9338-D14D-955A-A1CEFDCF17BC}"/>
                  </a:ext>
                </a:extLst>
              </p:cNvPr>
              <p:cNvSpPr txBox="1"/>
              <p:nvPr/>
            </p:nvSpPr>
            <p:spPr>
              <a:xfrm>
                <a:off x="7035602" y="3115140"/>
                <a:ext cx="415315" cy="1534109"/>
              </a:xfrm>
              <a:prstGeom prst="rect">
                <a:avLst/>
              </a:prstGeom>
              <a:noFill/>
            </p:spPr>
            <p:txBody>
              <a:bodyPr vert="eaVert" wrap="none" rtlCol="0">
                <a:spAutoFit/>
              </a:bodyPr>
              <a:lstStyle/>
              <a:p>
                <a:r>
                  <a:rPr lang="en-US" altLang="ja-JP" sz="1100" b="1" dirty="0"/>
                  <a:t>(</a:t>
                </a:r>
                <a:r>
                  <a:rPr lang="ja-JP" altLang="en-US" sz="1100" b="1" dirty="0"/>
                  <a:t>契約者住所・氏名</a:t>
                </a:r>
                <a:r>
                  <a:rPr lang="en-US" altLang="ja-JP" sz="1100" b="1" dirty="0"/>
                  <a:t>)</a:t>
                </a:r>
                <a:endParaRPr kumimoji="1" lang="ja-JP" altLang="en-US" sz="1100" b="1" dirty="0"/>
              </a:p>
            </p:txBody>
          </p:sp>
          <p:sp>
            <p:nvSpPr>
              <p:cNvPr id="30" name="正方形/長方形 29">
                <a:extLst>
                  <a:ext uri="{FF2B5EF4-FFF2-40B4-BE49-F238E27FC236}">
                    <a16:creationId xmlns="" xmlns:a16="http://schemas.microsoft.com/office/drawing/2014/main" id="{579BB3B8-FEBF-4748-B4D5-A0FEB8BA38F4}"/>
                  </a:ext>
                </a:extLst>
              </p:cNvPr>
              <p:cNvSpPr/>
              <p:nvPr/>
            </p:nvSpPr>
            <p:spPr>
              <a:xfrm>
                <a:off x="6575580" y="1799975"/>
                <a:ext cx="3163764" cy="4370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grpSp>
          <p:nvGrpSpPr>
            <p:cNvPr id="10" name="グループ化 9">
              <a:extLst>
                <a:ext uri="{FF2B5EF4-FFF2-40B4-BE49-F238E27FC236}">
                  <a16:creationId xmlns="" xmlns:a16="http://schemas.microsoft.com/office/drawing/2014/main" id="{3493015F-C35C-8744-A304-121B8FFD6DE3}"/>
                </a:ext>
              </a:extLst>
            </p:cNvPr>
            <p:cNvGrpSpPr/>
            <p:nvPr/>
          </p:nvGrpSpPr>
          <p:grpSpPr>
            <a:xfrm>
              <a:off x="2478315" y="1799975"/>
              <a:ext cx="3163764" cy="4370880"/>
              <a:chOff x="2478315" y="1799975"/>
              <a:chExt cx="3163764" cy="4370880"/>
            </a:xfrm>
          </p:grpSpPr>
          <p:sp>
            <p:nvSpPr>
              <p:cNvPr id="11" name="正方形/長方形 10">
                <a:extLst>
                  <a:ext uri="{FF2B5EF4-FFF2-40B4-BE49-F238E27FC236}">
                    <a16:creationId xmlns="" xmlns:a16="http://schemas.microsoft.com/office/drawing/2014/main" id="{E73FD376-F7A9-9B47-8B09-ABCFC0C1B694}"/>
                  </a:ext>
                </a:extLst>
              </p:cNvPr>
              <p:cNvSpPr/>
              <p:nvPr/>
            </p:nvSpPr>
            <p:spPr>
              <a:xfrm>
                <a:off x="2478315" y="1799975"/>
                <a:ext cx="3163764" cy="4370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2" name="正方形/長方形 11">
                <a:extLst>
                  <a:ext uri="{FF2B5EF4-FFF2-40B4-BE49-F238E27FC236}">
                    <a16:creationId xmlns="" xmlns:a16="http://schemas.microsoft.com/office/drawing/2014/main" id="{6DDF4EE0-9427-0540-B716-72062B1C2CD5}"/>
                  </a:ext>
                </a:extLst>
              </p:cNvPr>
              <p:cNvSpPr/>
              <p:nvPr/>
            </p:nvSpPr>
            <p:spPr>
              <a:xfrm>
                <a:off x="3391062" y="2032413"/>
                <a:ext cx="1209831" cy="306972"/>
              </a:xfrm>
              <a:prstGeom prst="rect">
                <a:avLst/>
              </a:prstGeom>
            </p:spPr>
            <p:txBody>
              <a:bodyPr wrap="none">
                <a:spAutoFit/>
              </a:bodyPr>
              <a:lstStyle/>
              <a:p>
                <a:pPr algn="ctr"/>
                <a:r>
                  <a:rPr lang="ja-JP" altLang="en-US" sz="1100" b="1" dirty="0"/>
                  <a:t>契約</a:t>
                </a:r>
                <a:r>
                  <a:rPr lang="ja-JP" altLang="en-US" sz="1100" b="1"/>
                  <a:t>解除通知</a:t>
                </a:r>
                <a:endParaRPr lang="ja-JP" altLang="en-US" sz="1100" b="1" dirty="0"/>
              </a:p>
            </p:txBody>
          </p:sp>
          <p:sp>
            <p:nvSpPr>
              <p:cNvPr id="13" name="正方形/長方形 12">
                <a:extLst>
                  <a:ext uri="{FF2B5EF4-FFF2-40B4-BE49-F238E27FC236}">
                    <a16:creationId xmlns="" xmlns:a16="http://schemas.microsoft.com/office/drawing/2014/main" id="{4686424A-230C-A346-9D92-CCFAD583F1D5}"/>
                  </a:ext>
                </a:extLst>
              </p:cNvPr>
              <p:cNvSpPr/>
              <p:nvPr/>
            </p:nvSpPr>
            <p:spPr>
              <a:xfrm>
                <a:off x="2696272" y="5014884"/>
                <a:ext cx="2620878" cy="306972"/>
              </a:xfrm>
              <a:prstGeom prst="rect">
                <a:avLst/>
              </a:prstGeom>
            </p:spPr>
            <p:txBody>
              <a:bodyPr wrap="square">
                <a:spAutoFit/>
              </a:bodyPr>
              <a:lstStyle/>
              <a:p>
                <a:r>
                  <a:rPr lang="ja-JP" altLang="en-US" sz="1100" b="1" dirty="0"/>
                  <a:t>上記日付の契約を解除</a:t>
                </a:r>
                <a:r>
                  <a:rPr lang="ja-JP" altLang="en-US" sz="1100" b="1"/>
                  <a:t>します。</a:t>
                </a:r>
                <a:endParaRPr lang="en-US" altLang="ja-JP" sz="1100" b="1" dirty="0"/>
              </a:p>
            </p:txBody>
          </p:sp>
          <p:sp>
            <p:nvSpPr>
              <p:cNvPr id="14" name="正方形/長方形 13">
                <a:extLst>
                  <a:ext uri="{FF2B5EF4-FFF2-40B4-BE49-F238E27FC236}">
                    <a16:creationId xmlns="" xmlns:a16="http://schemas.microsoft.com/office/drawing/2014/main" id="{BB12F498-D3A7-6443-A665-D92B541AFC78}"/>
                  </a:ext>
                </a:extLst>
              </p:cNvPr>
              <p:cNvSpPr/>
              <p:nvPr/>
            </p:nvSpPr>
            <p:spPr>
              <a:xfrm>
                <a:off x="2564207" y="2381861"/>
                <a:ext cx="878785" cy="306972"/>
              </a:xfrm>
              <a:prstGeom prst="rect">
                <a:avLst/>
              </a:prstGeom>
            </p:spPr>
            <p:txBody>
              <a:bodyPr wrap="none">
                <a:spAutoFit/>
              </a:bodyPr>
              <a:lstStyle/>
              <a:p>
                <a:r>
                  <a:rPr lang="en-US" altLang="ja-JP" sz="1100" b="1" dirty="0"/>
                  <a:t>①</a:t>
                </a:r>
                <a:r>
                  <a:rPr lang="ja-JP" altLang="en-US" sz="1100" b="1" dirty="0"/>
                  <a:t>契約日</a:t>
                </a:r>
              </a:p>
            </p:txBody>
          </p:sp>
          <p:sp>
            <p:nvSpPr>
              <p:cNvPr id="15" name="正方形/長方形 14">
                <a:extLst>
                  <a:ext uri="{FF2B5EF4-FFF2-40B4-BE49-F238E27FC236}">
                    <a16:creationId xmlns="" xmlns:a16="http://schemas.microsoft.com/office/drawing/2014/main" id="{713867F7-DA32-EE40-8C5B-E22C1CF87F76}"/>
                  </a:ext>
                </a:extLst>
              </p:cNvPr>
              <p:cNvSpPr/>
              <p:nvPr/>
            </p:nvSpPr>
            <p:spPr>
              <a:xfrm>
                <a:off x="3592891" y="2381861"/>
                <a:ext cx="1540879" cy="306972"/>
              </a:xfrm>
              <a:prstGeom prst="rect">
                <a:avLst/>
              </a:prstGeom>
            </p:spPr>
            <p:txBody>
              <a:bodyPr wrap="none">
                <a:spAutoFit/>
              </a:bodyPr>
              <a:lstStyle/>
              <a:p>
                <a:r>
                  <a:rPr lang="ja-JP" altLang="en-US" sz="1100" b="1" dirty="0"/>
                  <a:t>○○年○月○○日</a:t>
                </a:r>
              </a:p>
            </p:txBody>
          </p:sp>
          <p:sp>
            <p:nvSpPr>
              <p:cNvPr id="16" name="正方形/長方形 15">
                <a:extLst>
                  <a:ext uri="{FF2B5EF4-FFF2-40B4-BE49-F238E27FC236}">
                    <a16:creationId xmlns="" xmlns:a16="http://schemas.microsoft.com/office/drawing/2014/main" id="{B2815283-D832-2C4E-929B-FA644A3C2760}"/>
                  </a:ext>
                </a:extLst>
              </p:cNvPr>
              <p:cNvSpPr/>
              <p:nvPr/>
            </p:nvSpPr>
            <p:spPr>
              <a:xfrm>
                <a:off x="3595875" y="2639757"/>
                <a:ext cx="1540879" cy="306972"/>
              </a:xfrm>
              <a:prstGeom prst="rect">
                <a:avLst/>
              </a:prstGeom>
            </p:spPr>
            <p:txBody>
              <a:bodyPr wrap="none">
                <a:spAutoFit/>
              </a:bodyPr>
              <a:lstStyle/>
              <a:p>
                <a:r>
                  <a:rPr lang="ja-JP" altLang="en-US" sz="1100" b="1"/>
                  <a:t>○○年○月○○日</a:t>
                </a:r>
              </a:p>
            </p:txBody>
          </p:sp>
          <p:sp>
            <p:nvSpPr>
              <p:cNvPr id="17" name="正方形/長方形 16">
                <a:extLst>
                  <a:ext uri="{FF2B5EF4-FFF2-40B4-BE49-F238E27FC236}">
                    <a16:creationId xmlns="" xmlns:a16="http://schemas.microsoft.com/office/drawing/2014/main" id="{42D88596-03BF-4945-A8E9-FC25425B8676}"/>
                  </a:ext>
                </a:extLst>
              </p:cNvPr>
              <p:cNvSpPr/>
              <p:nvPr/>
            </p:nvSpPr>
            <p:spPr>
              <a:xfrm>
                <a:off x="2696272" y="2637294"/>
                <a:ext cx="1044308" cy="306972"/>
              </a:xfrm>
              <a:prstGeom prst="rect">
                <a:avLst/>
              </a:prstGeom>
            </p:spPr>
            <p:txBody>
              <a:bodyPr wrap="none">
                <a:spAutoFit/>
              </a:bodyPr>
              <a:lstStyle/>
              <a:p>
                <a:r>
                  <a:rPr lang="ja-JP" altLang="en-US" sz="1100" b="1"/>
                  <a:t>書面受領日</a:t>
                </a:r>
              </a:p>
            </p:txBody>
          </p:sp>
          <p:sp>
            <p:nvSpPr>
              <p:cNvPr id="18" name="正方形/長方形 17">
                <a:extLst>
                  <a:ext uri="{FF2B5EF4-FFF2-40B4-BE49-F238E27FC236}">
                    <a16:creationId xmlns="" xmlns:a16="http://schemas.microsoft.com/office/drawing/2014/main" id="{D676D286-EA14-7F41-8292-D4A351577208}"/>
                  </a:ext>
                </a:extLst>
              </p:cNvPr>
              <p:cNvSpPr/>
              <p:nvPr/>
            </p:nvSpPr>
            <p:spPr>
              <a:xfrm>
                <a:off x="2568311" y="3076634"/>
                <a:ext cx="1706405" cy="306972"/>
              </a:xfrm>
              <a:prstGeom prst="rect">
                <a:avLst/>
              </a:prstGeom>
            </p:spPr>
            <p:txBody>
              <a:bodyPr wrap="none">
                <a:spAutoFit/>
              </a:bodyPr>
              <a:lstStyle/>
              <a:p>
                <a:r>
                  <a:rPr lang="ja-JP" altLang="en-US" sz="1100" b="1" dirty="0"/>
                  <a:t>②商品名　○○○○</a:t>
                </a:r>
              </a:p>
            </p:txBody>
          </p:sp>
          <p:sp>
            <p:nvSpPr>
              <p:cNvPr id="19" name="正方形/長方形 18">
                <a:extLst>
                  <a:ext uri="{FF2B5EF4-FFF2-40B4-BE49-F238E27FC236}">
                    <a16:creationId xmlns="" xmlns:a16="http://schemas.microsoft.com/office/drawing/2014/main" id="{48E44E1D-D230-2A47-B2C8-16E8F78FC324}"/>
                  </a:ext>
                </a:extLst>
              </p:cNvPr>
              <p:cNvSpPr/>
              <p:nvPr/>
            </p:nvSpPr>
            <p:spPr>
              <a:xfrm>
                <a:off x="2561250" y="3448051"/>
                <a:ext cx="1871931" cy="306972"/>
              </a:xfrm>
              <a:prstGeom prst="rect">
                <a:avLst/>
              </a:prstGeom>
            </p:spPr>
            <p:txBody>
              <a:bodyPr wrap="none">
                <a:spAutoFit/>
              </a:bodyPr>
              <a:lstStyle/>
              <a:p>
                <a:r>
                  <a:rPr lang="en-US" altLang="ja-JP" sz="1100" b="1" dirty="0"/>
                  <a:t>③</a:t>
                </a:r>
                <a:r>
                  <a:rPr lang="ja-JP" altLang="en-US" sz="1100" b="1" dirty="0"/>
                  <a:t>契約金額　○○○円</a:t>
                </a:r>
              </a:p>
            </p:txBody>
          </p:sp>
          <p:sp>
            <p:nvSpPr>
              <p:cNvPr id="20" name="正方形/長方形 19">
                <a:extLst>
                  <a:ext uri="{FF2B5EF4-FFF2-40B4-BE49-F238E27FC236}">
                    <a16:creationId xmlns="" xmlns:a16="http://schemas.microsoft.com/office/drawing/2014/main" id="{86FB36A2-7520-7440-8D12-6780BD57ABE9}"/>
                  </a:ext>
                </a:extLst>
              </p:cNvPr>
              <p:cNvSpPr/>
              <p:nvPr/>
            </p:nvSpPr>
            <p:spPr>
              <a:xfrm>
                <a:off x="2568311" y="3823256"/>
                <a:ext cx="2534027" cy="704230"/>
              </a:xfrm>
              <a:prstGeom prst="rect">
                <a:avLst/>
              </a:prstGeom>
            </p:spPr>
            <p:txBody>
              <a:bodyPr wrap="none">
                <a:spAutoFit/>
              </a:bodyPr>
              <a:lstStyle/>
              <a:p>
                <a:r>
                  <a:rPr lang="ja-JP" altLang="en-US" sz="1100" b="1" dirty="0"/>
                  <a:t>④販売会社名・担当者名</a:t>
                </a:r>
                <a:endParaRPr lang="en-US" altLang="ja-JP" sz="1100" b="1" dirty="0"/>
              </a:p>
              <a:p>
                <a:r>
                  <a:rPr lang="ja-JP" altLang="en-US" sz="1100" b="1" dirty="0"/>
                  <a:t>　　○○株式会社　○○営業所</a:t>
                </a:r>
                <a:endParaRPr lang="en-US" altLang="ja-JP" sz="1100" b="1" dirty="0"/>
              </a:p>
              <a:p>
                <a:r>
                  <a:rPr lang="ja-JP" altLang="en-US" sz="1100" b="1" dirty="0"/>
                  <a:t>　　担当者　○○</a:t>
                </a:r>
                <a:r>
                  <a:rPr lang="ja-JP" altLang="en-US" sz="1100" b="1"/>
                  <a:t>○○</a:t>
                </a:r>
                <a:endParaRPr lang="ja-JP" altLang="en-US" sz="1100" b="1" dirty="0"/>
              </a:p>
            </p:txBody>
          </p:sp>
          <p:sp>
            <p:nvSpPr>
              <p:cNvPr id="21" name="正方形/長方形 20">
                <a:extLst>
                  <a:ext uri="{FF2B5EF4-FFF2-40B4-BE49-F238E27FC236}">
                    <a16:creationId xmlns="" xmlns:a16="http://schemas.microsoft.com/office/drawing/2014/main" id="{B72B99F3-82CF-4643-A254-4200C2D60CB7}"/>
                  </a:ext>
                </a:extLst>
              </p:cNvPr>
              <p:cNvSpPr/>
              <p:nvPr/>
            </p:nvSpPr>
            <p:spPr>
              <a:xfrm>
                <a:off x="4090689" y="5372164"/>
                <a:ext cx="1540879" cy="306972"/>
              </a:xfrm>
              <a:prstGeom prst="rect">
                <a:avLst/>
              </a:prstGeom>
            </p:spPr>
            <p:txBody>
              <a:bodyPr wrap="none">
                <a:spAutoFit/>
              </a:bodyPr>
              <a:lstStyle/>
              <a:p>
                <a:r>
                  <a:rPr lang="ja-JP" altLang="en-US" sz="1100" b="1"/>
                  <a:t>令和○年○月○日</a:t>
                </a:r>
              </a:p>
            </p:txBody>
          </p:sp>
          <p:sp>
            <p:nvSpPr>
              <p:cNvPr id="22" name="正方形/長方形 21">
                <a:extLst>
                  <a:ext uri="{FF2B5EF4-FFF2-40B4-BE49-F238E27FC236}">
                    <a16:creationId xmlns="" xmlns:a16="http://schemas.microsoft.com/office/drawing/2014/main" id="{80C18ECF-44DF-EF49-8515-486E4AE40FE2}"/>
                  </a:ext>
                </a:extLst>
              </p:cNvPr>
              <p:cNvSpPr/>
              <p:nvPr/>
            </p:nvSpPr>
            <p:spPr>
              <a:xfrm>
                <a:off x="2701723" y="5567780"/>
                <a:ext cx="1578501" cy="306972"/>
              </a:xfrm>
              <a:prstGeom prst="rect">
                <a:avLst/>
              </a:prstGeom>
            </p:spPr>
            <p:txBody>
              <a:bodyPr wrap="none">
                <a:spAutoFit/>
              </a:bodyPr>
              <a:lstStyle/>
              <a:p>
                <a:r>
                  <a:rPr lang="ja-JP" altLang="en-US" sz="1100" b="1"/>
                  <a:t>契約者 住所・氏名</a:t>
                </a:r>
              </a:p>
            </p:txBody>
          </p:sp>
          <p:sp>
            <p:nvSpPr>
              <p:cNvPr id="23" name="正方形/長方形 22">
                <a:extLst>
                  <a:ext uri="{FF2B5EF4-FFF2-40B4-BE49-F238E27FC236}">
                    <a16:creationId xmlns="" xmlns:a16="http://schemas.microsoft.com/office/drawing/2014/main" id="{CFE8B568-D788-CD4C-B012-3F74FFFC7427}"/>
                  </a:ext>
                </a:extLst>
              </p:cNvPr>
              <p:cNvSpPr/>
              <p:nvPr/>
            </p:nvSpPr>
            <p:spPr>
              <a:xfrm>
                <a:off x="3458465" y="5856649"/>
                <a:ext cx="1706404" cy="306972"/>
              </a:xfrm>
              <a:prstGeom prst="rect">
                <a:avLst/>
              </a:prstGeom>
            </p:spPr>
            <p:txBody>
              <a:bodyPr wrap="none">
                <a:spAutoFit/>
              </a:bodyPr>
              <a:lstStyle/>
              <a:p>
                <a:r>
                  <a:rPr lang="ja-JP" altLang="en-US" sz="1100" b="1"/>
                  <a:t>○○○○○○○○○</a:t>
                </a:r>
              </a:p>
            </p:txBody>
          </p:sp>
        </p:grpSp>
      </p:grpSp>
      <p:sp>
        <p:nvSpPr>
          <p:cNvPr id="31" name="正方形/長方形 30">
            <a:extLst>
              <a:ext uri="{FF2B5EF4-FFF2-40B4-BE49-F238E27FC236}">
                <a16:creationId xmlns="" xmlns:a16="http://schemas.microsoft.com/office/drawing/2014/main" id="{84E0B174-5E06-E54D-B657-3DC091BCCE7E}"/>
              </a:ext>
            </a:extLst>
          </p:cNvPr>
          <p:cNvSpPr/>
          <p:nvPr/>
        </p:nvSpPr>
        <p:spPr>
          <a:xfrm>
            <a:off x="2867857" y="1482071"/>
            <a:ext cx="889987" cy="261610"/>
          </a:xfrm>
          <a:prstGeom prst="rect">
            <a:avLst/>
          </a:prstGeom>
        </p:spPr>
        <p:txBody>
          <a:bodyPr wrap="none">
            <a:spAutoFit/>
          </a:bodyPr>
          <a:lstStyle/>
          <a:p>
            <a:pPr algn="ctr"/>
            <a:r>
              <a:rPr lang="ja-JP" altLang="en-US" sz="1100" b="1"/>
              <a:t>〈うら面〉</a:t>
            </a:r>
            <a:endParaRPr lang="ja-JP" altLang="en-US" sz="1100" b="1" dirty="0"/>
          </a:p>
        </p:txBody>
      </p:sp>
      <p:sp>
        <p:nvSpPr>
          <p:cNvPr id="32" name="正方形/長方形 31">
            <a:extLst>
              <a:ext uri="{FF2B5EF4-FFF2-40B4-BE49-F238E27FC236}">
                <a16:creationId xmlns="" xmlns:a16="http://schemas.microsoft.com/office/drawing/2014/main" id="{F1B89E3C-DF34-9640-8837-645F08E39D68}"/>
              </a:ext>
            </a:extLst>
          </p:cNvPr>
          <p:cNvSpPr/>
          <p:nvPr/>
        </p:nvSpPr>
        <p:spPr>
          <a:xfrm>
            <a:off x="532737" y="915012"/>
            <a:ext cx="7863840" cy="369332"/>
          </a:xfrm>
          <a:prstGeom prst="rect">
            <a:avLst/>
          </a:prstGeom>
        </p:spPr>
        <p:txBody>
          <a:bodyPr vert="horz" wrap="none" lIns="91440" tIns="45720" rIns="91440" bIns="45720" rtlCol="0" anchor="ctr" anchorCtr="0">
            <a:noAutofit/>
          </a:bodyPr>
          <a:lstStyle/>
          <a:p>
            <a:pPr marL="228606" indent="-228606" algn="ctr" defTabSz="914422">
              <a:lnSpc>
                <a:spcPct val="150000"/>
              </a:lnSpc>
              <a:spcBef>
                <a:spcPts val="1001"/>
              </a:spcBef>
            </a:pPr>
            <a:r>
              <a:rPr lang="ja-JP" altLang="en-US" sz="1600" b="1"/>
              <a:t>クレジットカードで支払った場合には、カード会社にも書面（はがき等）で通知します。</a:t>
            </a:r>
            <a:endParaRPr lang="ja-JP" altLang="en-US" sz="1600" b="1" dirty="0"/>
          </a:p>
        </p:txBody>
      </p:sp>
      <p:grpSp>
        <p:nvGrpSpPr>
          <p:cNvPr id="33" name="グループ化 32">
            <a:extLst>
              <a:ext uri="{FF2B5EF4-FFF2-40B4-BE49-F238E27FC236}">
                <a16:creationId xmlns="" xmlns:a16="http://schemas.microsoft.com/office/drawing/2014/main" id="{8AD6DA57-3AA3-5B44-B84A-98DA41A308E8}"/>
              </a:ext>
            </a:extLst>
          </p:cNvPr>
          <p:cNvGrpSpPr/>
          <p:nvPr/>
        </p:nvGrpSpPr>
        <p:grpSpPr>
          <a:xfrm>
            <a:off x="255488" y="5806250"/>
            <a:ext cx="1398704" cy="518703"/>
            <a:chOff x="2061936" y="1268300"/>
            <a:chExt cx="8068129" cy="522956"/>
          </a:xfrm>
          <a:solidFill>
            <a:srgbClr val="FF0000"/>
          </a:solidFill>
        </p:grpSpPr>
        <p:sp>
          <p:nvSpPr>
            <p:cNvPr id="34" name="正方形/長方形 33">
              <a:extLst>
                <a:ext uri="{FF2B5EF4-FFF2-40B4-BE49-F238E27FC236}">
                  <a16:creationId xmlns="" xmlns:a16="http://schemas.microsoft.com/office/drawing/2014/main" id="{00E66B80-A75F-824E-8B59-24BCF1CF55C1}"/>
                </a:ext>
              </a:extLst>
            </p:cNvPr>
            <p:cNvSpPr/>
            <p:nvPr/>
          </p:nvSpPr>
          <p:spPr>
            <a:xfrm>
              <a:off x="2061936" y="1268300"/>
              <a:ext cx="8068128" cy="474502"/>
            </a:xfrm>
            <a:prstGeom prst="rect">
              <a:avLst/>
            </a:prstGeom>
            <a:grp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bg1"/>
                </a:solidFill>
              </a:endParaRPr>
            </a:p>
          </p:txBody>
        </p:sp>
        <p:sp>
          <p:nvSpPr>
            <p:cNvPr id="35" name="角丸四角形 10">
              <a:extLst>
                <a:ext uri="{FF2B5EF4-FFF2-40B4-BE49-F238E27FC236}">
                  <a16:creationId xmlns="" xmlns:a16="http://schemas.microsoft.com/office/drawing/2014/main" id="{A3B42129-217C-454A-A228-F1DC6EF697EC}"/>
                </a:ext>
              </a:extLst>
            </p:cNvPr>
            <p:cNvSpPr/>
            <p:nvPr/>
          </p:nvSpPr>
          <p:spPr>
            <a:xfrm>
              <a:off x="2061936" y="1316753"/>
              <a:ext cx="8068129" cy="474503"/>
            </a:xfrm>
            <a:prstGeom prst="roundRect">
              <a:avLst>
                <a:gd name="adj" fmla="val 0"/>
              </a:avLst>
            </a:prstGeom>
            <a:grpFill/>
          </p:spPr>
          <p:txBody>
            <a:bodyPr vert="horz" lIns="91440" tIns="45720" rIns="91440" bIns="45720" rtlCol="0" anchor="ctr" anchorCtr="0">
              <a:noAutofit/>
            </a:bodyPr>
            <a:lstStyle/>
            <a:p>
              <a:pPr algn="ctr" defTabSz="914422">
                <a:spcBef>
                  <a:spcPts val="1001"/>
                </a:spcBef>
              </a:pPr>
              <a:r>
                <a:rPr lang="ja-JP" altLang="en-US" b="1">
                  <a:solidFill>
                    <a:schemeClr val="bg1"/>
                  </a:solidFill>
                </a:rPr>
                <a:t>ポイント</a:t>
              </a:r>
              <a:endParaRPr lang="en-US" altLang="ja-JP" b="1" dirty="0">
                <a:solidFill>
                  <a:schemeClr val="bg1"/>
                </a:solidFill>
              </a:endParaRPr>
            </a:p>
          </p:txBody>
        </p:sp>
      </p:grpSp>
      <p:sp>
        <p:nvSpPr>
          <p:cNvPr id="36" name="正方形/長方形 35">
            <a:extLst>
              <a:ext uri="{FF2B5EF4-FFF2-40B4-BE49-F238E27FC236}">
                <a16:creationId xmlns="" xmlns:a16="http://schemas.microsoft.com/office/drawing/2014/main" id="{12299CD8-A49B-AB46-91A2-DC9C2BD88C0A}"/>
              </a:ext>
            </a:extLst>
          </p:cNvPr>
          <p:cNvSpPr/>
          <p:nvPr/>
        </p:nvSpPr>
        <p:spPr>
          <a:xfrm>
            <a:off x="1844151" y="5628272"/>
            <a:ext cx="5788549" cy="735489"/>
          </a:xfrm>
          <a:prstGeom prst="rect">
            <a:avLst/>
          </a:prstGeom>
        </p:spPr>
        <p:txBody>
          <a:bodyPr vert="horz" wrap="none" lIns="91440" tIns="45720" rIns="91440" bIns="45720" rtlCol="0" anchor="ctr" anchorCtr="0">
            <a:noAutofit/>
          </a:bodyPr>
          <a:lstStyle/>
          <a:p>
            <a:pPr marL="228606" indent="-228606" defTabSz="914422">
              <a:lnSpc>
                <a:spcPct val="150000"/>
              </a:lnSpc>
              <a:spcBef>
                <a:spcPts val="1001"/>
              </a:spcBef>
            </a:pPr>
            <a:r>
              <a:rPr lang="ja-JP" altLang="en-US" sz="1600" b="1"/>
              <a:t>　クレジットカードで支払った場合、販売事業者だけでなく、</a:t>
            </a:r>
            <a:r>
              <a:rPr lang="en-US" altLang="ja-JP" sz="1600" b="1" dirty="0"/>
              <a:t/>
            </a:r>
            <a:br>
              <a:rPr lang="en-US" altLang="ja-JP" sz="1600" b="1" dirty="0"/>
            </a:br>
            <a:r>
              <a:rPr lang="ja-JP" altLang="en-US" sz="1600" b="1"/>
              <a:t>カード会社に対しても、特定記録郵便などで郵送しましょう。</a:t>
            </a:r>
            <a:endParaRPr lang="ja-JP" altLang="en-US" sz="1600" b="1" dirty="0"/>
          </a:p>
        </p:txBody>
      </p:sp>
      <p:sp>
        <p:nvSpPr>
          <p:cNvPr id="37" name="正方形/長方形 36">
            <a:extLst>
              <a:ext uri="{FF2B5EF4-FFF2-40B4-BE49-F238E27FC236}">
                <a16:creationId xmlns="" xmlns:a16="http://schemas.microsoft.com/office/drawing/2014/main" id="{9F8504BD-C91B-E044-B7A4-00C1C2B042A7}"/>
              </a:ext>
            </a:extLst>
          </p:cNvPr>
          <p:cNvSpPr/>
          <p:nvPr/>
        </p:nvSpPr>
        <p:spPr>
          <a:xfrm>
            <a:off x="2156555" y="4075172"/>
            <a:ext cx="1877437" cy="430887"/>
          </a:xfrm>
          <a:prstGeom prst="rect">
            <a:avLst/>
          </a:prstGeom>
        </p:spPr>
        <p:txBody>
          <a:bodyPr wrap="none">
            <a:spAutoFit/>
          </a:bodyPr>
          <a:lstStyle/>
          <a:p>
            <a:r>
              <a:rPr lang="en-US" altLang="ja-JP" sz="1100" b="1" dirty="0"/>
              <a:t>⑤</a:t>
            </a:r>
            <a:r>
              <a:rPr lang="ja-JP" altLang="en-US" sz="1100" b="1"/>
              <a:t>クレジットカード会社名</a:t>
            </a:r>
            <a:endParaRPr lang="en-US" altLang="ja-JP" sz="1100" b="1" dirty="0"/>
          </a:p>
          <a:p>
            <a:r>
              <a:rPr lang="ja-JP" altLang="en-US" sz="1100" b="1" dirty="0"/>
              <a:t>　　</a:t>
            </a:r>
            <a:r>
              <a:rPr lang="ja-JP" altLang="en-US" sz="1100" b="1"/>
              <a:t>○○株式会社</a:t>
            </a:r>
            <a:endParaRPr lang="ja-JP" altLang="en-US" sz="1100" b="1" dirty="0"/>
          </a:p>
        </p:txBody>
      </p:sp>
      <p:pic>
        <p:nvPicPr>
          <p:cNvPr id="2" name="図 1" descr="creditcard_nonumber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35464">
            <a:off x="7669643" y="5543982"/>
            <a:ext cx="1280741" cy="802597"/>
          </a:xfrm>
          <a:prstGeom prst="rect">
            <a:avLst/>
          </a:prstGeom>
        </p:spPr>
      </p:pic>
    </p:spTree>
    <p:extLst>
      <p:ext uri="{BB962C8B-B14F-4D97-AF65-F5344CB8AC3E}">
        <p14:creationId xmlns:p14="http://schemas.microsoft.com/office/powerpoint/2010/main" val="351488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en-US" altLang="ja-JP" dirty="0">
                <a:solidFill>
                  <a:srgbClr val="70AD47"/>
                </a:solidFill>
                <a:latin typeface="Yu Gothic" panose="020B0400000000000000" pitchFamily="34" charset="-128"/>
                <a:ea typeface="Yu Gothic" panose="020B0400000000000000" pitchFamily="34" charset="-128"/>
              </a:rPr>
              <a:t>7</a:t>
            </a:r>
            <a:r>
              <a:rPr lang="ja-JP" altLang="ja-JP" dirty="0">
                <a:solidFill>
                  <a:srgbClr val="70AD47"/>
                </a:solidFill>
                <a:latin typeface="Yu Gothic" panose="020B0400000000000000" pitchFamily="34" charset="-128"/>
                <a:ea typeface="Yu Gothic" panose="020B0400000000000000" pitchFamily="34" charset="-128"/>
              </a:rPr>
              <a:t>　【クイズ】クーリング</a:t>
            </a:r>
            <a:r>
              <a:rPr lang="ja-JP" altLang="en-US" dirty="0">
                <a:solidFill>
                  <a:srgbClr val="70AD47"/>
                </a:solidFill>
                <a:latin typeface="Yu Gothic" panose="020B0400000000000000" pitchFamily="34" charset="-128"/>
                <a:ea typeface="Yu Gothic" panose="020B0400000000000000" pitchFamily="34" charset="-128"/>
              </a:rPr>
              <a:t>・</a:t>
            </a:r>
            <a:r>
              <a:rPr lang="ja-JP" altLang="ja-JP" dirty="0">
                <a:solidFill>
                  <a:srgbClr val="70AD47"/>
                </a:solidFill>
                <a:latin typeface="Yu Gothic" panose="020B0400000000000000" pitchFamily="34" charset="-128"/>
                <a:ea typeface="Yu Gothic" panose="020B0400000000000000" pitchFamily="34" charset="-128"/>
              </a:rPr>
              <a:t>オフ制度</a:t>
            </a:r>
          </a:p>
        </p:txBody>
      </p:sp>
      <p:sp>
        <p:nvSpPr>
          <p:cNvPr id="33" name="テキスト ボックス 32">
            <a:extLst>
              <a:ext uri="{FF2B5EF4-FFF2-40B4-BE49-F238E27FC236}">
                <a16:creationId xmlns="" xmlns:a16="http://schemas.microsoft.com/office/drawing/2014/main" id="{52ABD040-A402-465E-B50B-4615F9BE376D}"/>
              </a:ext>
            </a:extLst>
          </p:cNvPr>
          <p:cNvSpPr txBox="1"/>
          <p:nvPr/>
        </p:nvSpPr>
        <p:spPr>
          <a:xfrm>
            <a:off x="639664" y="1312695"/>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0">
                <a:latin typeface="Noto Sans JP Medium" panose="020B0600000000000000" pitchFamily="34" charset="-128"/>
                <a:ea typeface="Noto Sans JP Medium" panose="020B0600000000000000" pitchFamily="34" charset="-128"/>
                <a:cs typeface="+mj-cs"/>
              </a:defRPr>
            </a:lvl1pPr>
          </a:lstStyle>
          <a:p>
            <a:r>
              <a:rPr lang="ja-JP" altLang="ja-JP" sz="2200" dirty="0">
                <a:latin typeface="Yu Gothic Medium" panose="020B0400000000000000" pitchFamily="34" charset="-128"/>
                <a:ea typeface="Yu Gothic Medium" panose="020B0400000000000000" pitchFamily="34" charset="-128"/>
              </a:rPr>
              <a:t>ネットショップでＴシャツを購入したけど、似合わない。</a:t>
            </a:r>
          </a:p>
        </p:txBody>
      </p:sp>
      <p:sp>
        <p:nvSpPr>
          <p:cNvPr id="15" name="テキスト ボックス 14">
            <a:extLst>
              <a:ext uri="{FF2B5EF4-FFF2-40B4-BE49-F238E27FC236}">
                <a16:creationId xmlns="" xmlns:a16="http://schemas.microsoft.com/office/drawing/2014/main" id="{FB2D6532-7416-4AAD-9DED-5BAFA6D30315}"/>
              </a:ext>
            </a:extLst>
          </p:cNvPr>
          <p:cNvSpPr txBox="1"/>
          <p:nvPr/>
        </p:nvSpPr>
        <p:spPr>
          <a:xfrm>
            <a:off x="668693" y="1945441"/>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0">
                <a:latin typeface="Noto Sans JP Medium" panose="020B0600000000000000" pitchFamily="34" charset="-128"/>
                <a:ea typeface="Noto Sans JP Medium" panose="020B0600000000000000" pitchFamily="34" charset="-128"/>
                <a:cs typeface="+mj-cs"/>
              </a:defRPr>
            </a:lvl1pPr>
          </a:lstStyle>
          <a:p>
            <a:r>
              <a:rPr lang="ja-JP" altLang="ja-JP" sz="2200" dirty="0">
                <a:latin typeface="Yu Gothic Medium" panose="020B0400000000000000" pitchFamily="34" charset="-128"/>
                <a:ea typeface="Yu Gothic Medium" panose="020B0400000000000000" pitchFamily="34" charset="-128"/>
              </a:rPr>
              <a:t>クーリング</a:t>
            </a:r>
            <a:r>
              <a:rPr lang="ja-JP" altLang="en-US" sz="2200" dirty="0">
                <a:latin typeface="Yu Gothic Medium" panose="020B0400000000000000" pitchFamily="34" charset="-128"/>
                <a:ea typeface="Yu Gothic Medium" panose="020B0400000000000000" pitchFamily="34" charset="-128"/>
              </a:rPr>
              <a:t>・</a:t>
            </a:r>
            <a:r>
              <a:rPr lang="ja-JP" altLang="ja-JP" sz="2200" dirty="0">
                <a:latin typeface="Yu Gothic Medium" panose="020B0400000000000000" pitchFamily="34" charset="-128"/>
                <a:ea typeface="Yu Gothic Medium" panose="020B0400000000000000" pitchFamily="34" charset="-128"/>
              </a:rPr>
              <a:t>オフすることができる？</a:t>
            </a:r>
          </a:p>
        </p:txBody>
      </p:sp>
      <p:pic>
        <p:nvPicPr>
          <p:cNvPr id="2" name="図 1" descr="net_shopping_p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66" y="2477688"/>
            <a:ext cx="2851371" cy="2694546"/>
          </a:xfrm>
          <a:prstGeom prst="rect">
            <a:avLst/>
          </a:prstGeom>
        </p:spPr>
      </p:pic>
      <p:pic>
        <p:nvPicPr>
          <p:cNvPr id="3" name="図 2" descr="fashion_oversize_tshirt_wo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435" y="292591"/>
            <a:ext cx="2015594" cy="3138467"/>
          </a:xfrm>
          <a:prstGeom prst="rect">
            <a:avLst/>
          </a:prstGeom>
        </p:spPr>
      </p:pic>
      <p:pic>
        <p:nvPicPr>
          <p:cNvPr id="4" name="図 3" descr="mirror_man_s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430" y="2483546"/>
            <a:ext cx="2712849" cy="2658592"/>
          </a:xfrm>
          <a:prstGeom prst="rect">
            <a:avLst/>
          </a:prstGeom>
        </p:spPr>
      </p:pic>
      <p:pic>
        <p:nvPicPr>
          <p:cNvPr id="5" name="図 4" descr="study_mondai.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519" y="762549"/>
            <a:ext cx="985656" cy="522398"/>
          </a:xfrm>
          <a:prstGeom prst="rect">
            <a:avLst/>
          </a:prstGeom>
        </p:spPr>
      </p:pic>
      <p:sp>
        <p:nvSpPr>
          <p:cNvPr id="17" name="テキスト ボックス 16">
            <a:extLst>
              <a:ext uri="{FF2B5EF4-FFF2-40B4-BE49-F238E27FC236}">
                <a16:creationId xmlns="" xmlns:a16="http://schemas.microsoft.com/office/drawing/2014/main" id="{55B4FC0E-F555-4953-8627-7C31F28900D4}"/>
              </a:ext>
            </a:extLst>
          </p:cNvPr>
          <p:cNvSpPr txBox="1"/>
          <p:nvPr/>
        </p:nvSpPr>
        <p:spPr>
          <a:xfrm>
            <a:off x="1132899" y="5167183"/>
            <a:ext cx="7494814" cy="590139"/>
          </a:xfrm>
          <a:prstGeom prst="rect">
            <a:avLst/>
          </a:prstGeom>
          <a:noFill/>
          <a:ln w="57150" cmpd="sng">
            <a:solidFill>
              <a:srgbClr val="000090"/>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できる</a:t>
            </a:r>
            <a:endParaRPr lang="ja-JP" altLang="ja-JP" sz="2400" dirty="0">
              <a:latin typeface="Yu Gothic Medium" panose="020B0400000000000000" pitchFamily="34" charset="-128"/>
              <a:ea typeface="Yu Gothic Medium" panose="020B0400000000000000" pitchFamily="34" charset="-128"/>
            </a:endParaRPr>
          </a:p>
        </p:txBody>
      </p:sp>
      <p:sp>
        <p:nvSpPr>
          <p:cNvPr id="18" name="正方形/長方形 17"/>
          <p:cNvSpPr/>
          <p:nvPr/>
        </p:nvSpPr>
        <p:spPr>
          <a:xfrm>
            <a:off x="641153" y="5148116"/>
            <a:ext cx="606046" cy="625812"/>
          </a:xfrm>
          <a:prstGeom prst="rect">
            <a:avLst/>
          </a:prstGeom>
          <a:solidFill>
            <a:srgbClr val="000090"/>
          </a:solidFill>
          <a:ln w="28575" cmpd="sng">
            <a:solidFill>
              <a:srgbClr val="000090"/>
            </a:solidFill>
          </a:ln>
        </p:spPr>
        <p:txBody>
          <a:bodyPr wrap="square">
            <a:spAutoFit/>
          </a:bodyPr>
          <a:lstStyle/>
          <a:p>
            <a:pPr>
              <a:lnSpc>
                <a:spcPct val="110000"/>
              </a:lnSpc>
            </a:pPr>
            <a:r>
              <a:rPr lang="ja-JP" altLang="en-US" sz="3200" dirty="0">
                <a:solidFill>
                  <a:srgbClr val="FFFFFF"/>
                </a:solidFill>
              </a:rPr>
              <a:t>１</a:t>
            </a:r>
          </a:p>
        </p:txBody>
      </p:sp>
      <p:sp>
        <p:nvSpPr>
          <p:cNvPr id="19" name="テキスト ボックス 18">
            <a:extLst>
              <a:ext uri="{FF2B5EF4-FFF2-40B4-BE49-F238E27FC236}">
                <a16:creationId xmlns="" xmlns:a16="http://schemas.microsoft.com/office/drawing/2014/main" id="{55B4FC0E-F555-4953-8627-7C31F28900D4}"/>
              </a:ext>
            </a:extLst>
          </p:cNvPr>
          <p:cNvSpPr txBox="1"/>
          <p:nvPr/>
        </p:nvSpPr>
        <p:spPr>
          <a:xfrm>
            <a:off x="1126673" y="5957803"/>
            <a:ext cx="7494814" cy="590139"/>
          </a:xfrm>
          <a:prstGeom prst="rect">
            <a:avLst/>
          </a:prstGeom>
          <a:noFill/>
          <a:ln w="57150" cmpd="sng">
            <a:solidFill>
              <a:srgbClr val="70AD47"/>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できない</a:t>
            </a:r>
            <a:endParaRPr lang="ja-JP" altLang="ja-JP" sz="2400" dirty="0">
              <a:latin typeface="Yu Gothic Medium" panose="020B0400000000000000" pitchFamily="34" charset="-128"/>
              <a:ea typeface="Yu Gothic Medium" panose="020B0400000000000000" pitchFamily="34" charset="-128"/>
            </a:endParaRPr>
          </a:p>
        </p:txBody>
      </p:sp>
      <p:sp>
        <p:nvSpPr>
          <p:cNvPr id="20" name="正方形/長方形 19"/>
          <p:cNvSpPr/>
          <p:nvPr/>
        </p:nvSpPr>
        <p:spPr>
          <a:xfrm>
            <a:off x="634927" y="5938736"/>
            <a:ext cx="606046" cy="625812"/>
          </a:xfrm>
          <a:prstGeom prst="rect">
            <a:avLst/>
          </a:prstGeom>
          <a:solidFill>
            <a:schemeClr val="accent6"/>
          </a:solidFill>
          <a:ln w="28575" cmpd="sng">
            <a:solidFill>
              <a:schemeClr val="accent6"/>
            </a:solidFill>
          </a:ln>
        </p:spPr>
        <p:txBody>
          <a:bodyPr wrap="square">
            <a:spAutoFit/>
          </a:bodyPr>
          <a:lstStyle/>
          <a:p>
            <a:pPr>
              <a:lnSpc>
                <a:spcPct val="110000"/>
              </a:lnSpc>
            </a:pPr>
            <a:r>
              <a:rPr lang="ja-JP" altLang="en-US" sz="3200" dirty="0">
                <a:solidFill>
                  <a:srgbClr val="FFFFFF"/>
                </a:solidFill>
              </a:rPr>
              <a:t>２</a:t>
            </a:r>
          </a:p>
        </p:txBody>
      </p:sp>
    </p:spTree>
    <p:extLst>
      <p:ext uri="{BB962C8B-B14F-4D97-AF65-F5344CB8AC3E}">
        <p14:creationId xmlns:p14="http://schemas.microsoft.com/office/powerpoint/2010/main" val="3879034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402746"/>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en-US" altLang="ja-JP" dirty="0">
                <a:solidFill>
                  <a:srgbClr val="70AD47"/>
                </a:solidFill>
                <a:latin typeface="Yu Gothic" panose="020B0400000000000000" pitchFamily="34" charset="-128"/>
                <a:ea typeface="Yu Gothic" panose="020B0400000000000000" pitchFamily="34" charset="-128"/>
              </a:rPr>
              <a:t>7</a:t>
            </a:r>
            <a:r>
              <a:rPr lang="ja-JP" altLang="ja-JP" dirty="0">
                <a:solidFill>
                  <a:srgbClr val="70AD47"/>
                </a:solidFill>
                <a:latin typeface="Yu Gothic" panose="020B0400000000000000" pitchFamily="34" charset="-128"/>
                <a:ea typeface="Yu Gothic" panose="020B0400000000000000" pitchFamily="34" charset="-128"/>
              </a:rPr>
              <a:t>　【クイズ】クーリング</a:t>
            </a:r>
            <a:r>
              <a:rPr lang="ja-JP" altLang="en-US" dirty="0">
                <a:solidFill>
                  <a:srgbClr val="70AD47"/>
                </a:solidFill>
                <a:latin typeface="Yu Gothic" panose="020B0400000000000000" pitchFamily="34" charset="-128"/>
                <a:ea typeface="Yu Gothic" panose="020B0400000000000000" pitchFamily="34" charset="-128"/>
              </a:rPr>
              <a:t>・</a:t>
            </a:r>
            <a:r>
              <a:rPr lang="ja-JP" altLang="ja-JP" dirty="0">
                <a:solidFill>
                  <a:srgbClr val="70AD47"/>
                </a:solidFill>
                <a:latin typeface="Yu Gothic" panose="020B0400000000000000" pitchFamily="34" charset="-128"/>
                <a:ea typeface="Yu Gothic" panose="020B0400000000000000" pitchFamily="34" charset="-128"/>
              </a:rPr>
              <a:t>オフ制度</a:t>
            </a:r>
          </a:p>
        </p:txBody>
      </p:sp>
      <p:sp>
        <p:nvSpPr>
          <p:cNvPr id="33" name="テキスト ボックス 32">
            <a:extLst>
              <a:ext uri="{FF2B5EF4-FFF2-40B4-BE49-F238E27FC236}">
                <a16:creationId xmlns="" xmlns:a16="http://schemas.microsoft.com/office/drawing/2014/main" id="{52ABD040-A402-465E-B50B-4615F9BE376D}"/>
              </a:ext>
            </a:extLst>
          </p:cNvPr>
          <p:cNvSpPr txBox="1"/>
          <p:nvPr/>
        </p:nvSpPr>
        <p:spPr>
          <a:xfrm>
            <a:off x="271286" y="2479812"/>
            <a:ext cx="6122258" cy="962970"/>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r>
              <a:rPr lang="ja-JP" altLang="ja-JP" sz="2000" b="1" dirty="0">
                <a:solidFill>
                  <a:schemeClr val="accent6"/>
                </a:solidFill>
                <a:latin typeface="Yu Gothic Medium" panose="020B0400000000000000" pitchFamily="34" charset="-128"/>
                <a:ea typeface="Yu Gothic Medium" panose="020B0400000000000000" pitchFamily="34" charset="-128"/>
              </a:rPr>
              <a:t>ネットショッピング</a:t>
            </a:r>
            <a:r>
              <a:rPr lang="ja-JP" altLang="en-US" sz="2000" b="1" dirty="0">
                <a:solidFill>
                  <a:schemeClr val="accent6"/>
                </a:solidFill>
                <a:latin typeface="Yu Gothic Medium" panose="020B0400000000000000" pitchFamily="34" charset="-128"/>
                <a:ea typeface="Yu Gothic Medium" panose="020B0400000000000000" pitchFamily="34" charset="-128"/>
              </a:rPr>
              <a:t>に</a:t>
            </a:r>
            <a:r>
              <a:rPr lang="ja-JP" altLang="ja-JP" sz="2000" b="1" dirty="0">
                <a:solidFill>
                  <a:schemeClr val="accent6"/>
                </a:solidFill>
                <a:latin typeface="Yu Gothic Medium" panose="020B0400000000000000" pitchFamily="34" charset="-128"/>
                <a:ea typeface="Yu Gothic Medium" panose="020B0400000000000000" pitchFamily="34" charset="-128"/>
              </a:rPr>
              <a:t>は</a:t>
            </a:r>
            <a:r>
              <a:rPr lang="ja-JP" altLang="en-US" sz="2000" b="1" dirty="0">
                <a:solidFill>
                  <a:schemeClr val="accent6"/>
                </a:solidFill>
                <a:latin typeface="Yu Gothic Medium" panose="020B0400000000000000" pitchFamily="34" charset="-128"/>
                <a:ea typeface="Yu Gothic Medium" panose="020B0400000000000000" pitchFamily="34" charset="-128"/>
              </a:rPr>
              <a:t>、</a:t>
            </a:r>
            <a:r>
              <a:rPr lang="ja-JP" altLang="ja-JP" sz="2000" b="1" dirty="0">
                <a:solidFill>
                  <a:schemeClr val="accent6"/>
                </a:solidFill>
                <a:latin typeface="Yu Gothic Medium" panose="020B0400000000000000" pitchFamily="34" charset="-128"/>
                <a:ea typeface="Yu Gothic Medium" panose="020B0400000000000000" pitchFamily="34" charset="-128"/>
              </a:rPr>
              <a:t>クーリング</a:t>
            </a:r>
            <a:r>
              <a:rPr lang="ja-JP" altLang="en-US" sz="2000" b="1" dirty="0">
                <a:solidFill>
                  <a:schemeClr val="accent6"/>
                </a:solidFill>
                <a:latin typeface="Yu Gothic Medium" panose="020B0400000000000000" pitchFamily="34" charset="-128"/>
                <a:ea typeface="Yu Gothic Medium" panose="020B0400000000000000" pitchFamily="34" charset="-128"/>
              </a:rPr>
              <a:t>・</a:t>
            </a:r>
            <a:r>
              <a:rPr lang="ja-JP" altLang="ja-JP" sz="2000" b="1" dirty="0">
                <a:solidFill>
                  <a:schemeClr val="accent6"/>
                </a:solidFill>
                <a:latin typeface="Yu Gothic Medium" panose="020B0400000000000000" pitchFamily="34" charset="-128"/>
                <a:ea typeface="Yu Gothic Medium" panose="020B0400000000000000" pitchFamily="34" charset="-128"/>
              </a:rPr>
              <a:t>オフ</a:t>
            </a:r>
            <a:r>
              <a:rPr lang="ja-JP" altLang="en-US" sz="2000" b="1" dirty="0">
                <a:solidFill>
                  <a:schemeClr val="accent6"/>
                </a:solidFill>
                <a:latin typeface="Yu Gothic Medium" panose="020B0400000000000000" pitchFamily="34" charset="-128"/>
                <a:ea typeface="Yu Gothic Medium" panose="020B0400000000000000" pitchFamily="34" charset="-128"/>
              </a:rPr>
              <a:t>の適用</a:t>
            </a:r>
            <a:r>
              <a:rPr lang="ja-JP" altLang="ja-JP" sz="2000" b="1" dirty="0">
                <a:solidFill>
                  <a:schemeClr val="accent6"/>
                </a:solidFill>
                <a:latin typeface="Yu Gothic Medium" panose="020B0400000000000000" pitchFamily="34" charset="-128"/>
                <a:ea typeface="Yu Gothic Medium" panose="020B0400000000000000" pitchFamily="34" charset="-128"/>
              </a:rPr>
              <a:t>はありません。</a:t>
            </a:r>
          </a:p>
        </p:txBody>
      </p:sp>
      <p:pic>
        <p:nvPicPr>
          <p:cNvPr id="4" name="図 3" descr="study_kota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36" y="818365"/>
            <a:ext cx="1001466" cy="625916"/>
          </a:xfrm>
          <a:prstGeom prst="rect">
            <a:avLst/>
          </a:prstGeom>
        </p:spPr>
      </p:pic>
      <p:sp>
        <p:nvSpPr>
          <p:cNvPr id="11" name="テキスト ボックス 10">
            <a:extLst>
              <a:ext uri="{FF2B5EF4-FFF2-40B4-BE49-F238E27FC236}">
                <a16:creationId xmlns="" xmlns:a16="http://schemas.microsoft.com/office/drawing/2014/main" id="{55B4FC0E-F555-4953-8627-7C31F28900D4}"/>
              </a:ext>
            </a:extLst>
          </p:cNvPr>
          <p:cNvSpPr txBox="1"/>
          <p:nvPr/>
        </p:nvSpPr>
        <p:spPr>
          <a:xfrm>
            <a:off x="827838" y="1643637"/>
            <a:ext cx="6997869" cy="590139"/>
          </a:xfrm>
          <a:prstGeom prst="rect">
            <a:avLst/>
          </a:prstGeom>
          <a:noFill/>
          <a:ln w="57150" cmpd="sng">
            <a:solidFill>
              <a:srgbClr val="70AD47"/>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できない</a:t>
            </a:r>
            <a:endParaRPr lang="ja-JP" altLang="ja-JP" sz="2400" dirty="0">
              <a:latin typeface="Yu Gothic Medium" panose="020B0400000000000000" pitchFamily="34" charset="-128"/>
              <a:ea typeface="Yu Gothic Medium" panose="020B0400000000000000" pitchFamily="34" charset="-128"/>
            </a:endParaRPr>
          </a:p>
        </p:txBody>
      </p:sp>
      <p:sp>
        <p:nvSpPr>
          <p:cNvPr id="12" name="正方形/長方形 11"/>
          <p:cNvSpPr/>
          <p:nvPr/>
        </p:nvSpPr>
        <p:spPr>
          <a:xfrm>
            <a:off x="336092" y="1624570"/>
            <a:ext cx="606046" cy="625812"/>
          </a:xfrm>
          <a:prstGeom prst="rect">
            <a:avLst/>
          </a:prstGeom>
          <a:solidFill>
            <a:schemeClr val="accent6"/>
          </a:solidFill>
          <a:ln w="28575" cmpd="sng">
            <a:solidFill>
              <a:schemeClr val="accent6"/>
            </a:solidFill>
          </a:ln>
        </p:spPr>
        <p:txBody>
          <a:bodyPr wrap="square">
            <a:spAutoFit/>
          </a:bodyPr>
          <a:lstStyle/>
          <a:p>
            <a:pPr>
              <a:lnSpc>
                <a:spcPct val="110000"/>
              </a:lnSpc>
            </a:pPr>
            <a:r>
              <a:rPr lang="ja-JP" altLang="en-US" sz="3200" dirty="0">
                <a:solidFill>
                  <a:srgbClr val="FFFFFF"/>
                </a:solidFill>
              </a:rPr>
              <a:t>２</a:t>
            </a:r>
          </a:p>
        </p:txBody>
      </p:sp>
      <p:pic>
        <p:nvPicPr>
          <p:cNvPr id="3" name="図 2" descr="dame_wo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2429" y="261036"/>
            <a:ext cx="2120899" cy="2539999"/>
          </a:xfrm>
          <a:prstGeom prst="rect">
            <a:avLst/>
          </a:prstGeom>
        </p:spPr>
      </p:pic>
      <p:sp>
        <p:nvSpPr>
          <p:cNvPr id="13" name="テキスト ボックス 12">
            <a:extLst>
              <a:ext uri="{FF2B5EF4-FFF2-40B4-BE49-F238E27FC236}">
                <a16:creationId xmlns="" xmlns:a16="http://schemas.microsoft.com/office/drawing/2014/main" id="{55B2C923-A4ED-5D4D-8590-44270E43E591}"/>
              </a:ext>
            </a:extLst>
          </p:cNvPr>
          <p:cNvSpPr txBox="1"/>
          <p:nvPr/>
        </p:nvSpPr>
        <p:spPr>
          <a:xfrm>
            <a:off x="271286" y="3903044"/>
            <a:ext cx="8454504" cy="1289213"/>
          </a:xfrm>
          <a:prstGeom prst="rect">
            <a:avLst/>
          </a:prstGeom>
          <a:noFill/>
          <a:ln w="38100" cmpd="sng">
            <a:solidFill>
              <a:srgbClr val="D0CECE"/>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endParaRPr lang="en-US" altLang="ja-JP" sz="2000" dirty="0">
              <a:latin typeface="Yu Gothic Medium" panose="020B0400000000000000" pitchFamily="34" charset="-128"/>
              <a:ea typeface="Yu Gothic Medium" panose="020B0400000000000000" pitchFamily="34" charset="-128"/>
            </a:endParaRPr>
          </a:p>
          <a:p>
            <a:pPr>
              <a:lnSpc>
                <a:spcPct val="150000"/>
              </a:lnSpc>
            </a:pPr>
            <a:endParaRPr lang="en-US" altLang="ja-JP" sz="2000" dirty="0">
              <a:latin typeface="Yu Gothic Medium" panose="020B0400000000000000" pitchFamily="34" charset="-128"/>
              <a:ea typeface="Yu Gothic Medium" panose="020B0400000000000000" pitchFamily="34" charset="-128"/>
            </a:endParaRPr>
          </a:p>
          <a:p>
            <a:pPr algn="ctr">
              <a:lnSpc>
                <a:spcPct val="150000"/>
              </a:lnSpc>
            </a:pPr>
            <a:r>
              <a:rPr lang="ja-JP" altLang="en-US" dirty="0">
                <a:latin typeface="Yu Gothic Medium" panose="020B0400000000000000" pitchFamily="34" charset="-128"/>
                <a:ea typeface="Yu Gothic Medium" panose="020B0400000000000000" pitchFamily="34" charset="-128"/>
              </a:rPr>
              <a:t>ネットショッピングの</a:t>
            </a:r>
            <a:r>
              <a:rPr lang="ja-JP" altLang="en-US">
                <a:latin typeface="Yu Gothic Medium" panose="020B0400000000000000" pitchFamily="34" charset="-128"/>
                <a:ea typeface="Yu Gothic Medium" panose="020B0400000000000000" pitchFamily="34" charset="-128"/>
              </a:rPr>
              <a:t>事業者は</a:t>
            </a:r>
            <a:r>
              <a:rPr lang="ja-JP" altLang="en-US" dirty="0">
                <a:latin typeface="Yu Gothic Medium" panose="020B0400000000000000" pitchFamily="34" charset="-128"/>
                <a:ea typeface="Yu Gothic Medium" panose="020B0400000000000000" pitchFamily="34" charset="-128"/>
              </a:rPr>
              <a:t>、返品の可否や条件を</a:t>
            </a:r>
            <a:endParaRPr lang="en-US" altLang="ja-JP" dirty="0">
              <a:latin typeface="Yu Gothic Medium" panose="020B0400000000000000" pitchFamily="34" charset="-128"/>
              <a:ea typeface="Yu Gothic Medium" panose="020B0400000000000000" pitchFamily="34" charset="-128"/>
            </a:endParaRPr>
          </a:p>
          <a:p>
            <a:pPr algn="ctr">
              <a:lnSpc>
                <a:spcPct val="150000"/>
              </a:lnSpc>
            </a:pPr>
            <a:r>
              <a:rPr lang="ja-JP" altLang="en-US" sz="2800" dirty="0">
                <a:latin typeface="Yu Gothic Medium" panose="020B0400000000000000" pitchFamily="34" charset="-128"/>
                <a:ea typeface="Yu Gothic Medium" panose="020B0400000000000000" pitchFamily="34" charset="-128"/>
              </a:rPr>
              <a:t>分かりやすい場所</a:t>
            </a:r>
            <a:r>
              <a:rPr lang="ja-JP" altLang="en-US" dirty="0">
                <a:latin typeface="Yu Gothic Medium" panose="020B0400000000000000" pitchFamily="34" charset="-128"/>
                <a:ea typeface="Yu Gothic Medium" panose="020B0400000000000000" pitchFamily="34" charset="-128"/>
              </a:rPr>
              <a:t>に明記することが</a:t>
            </a:r>
            <a:r>
              <a:rPr lang="ja-JP" altLang="en-US" sz="2800" dirty="0">
                <a:latin typeface="Yu Gothic Medium" panose="020B0400000000000000" pitchFamily="34" charset="-128"/>
                <a:ea typeface="Yu Gothic Medium" panose="020B0400000000000000" pitchFamily="34" charset="-128"/>
              </a:rPr>
              <a:t>義務付け</a:t>
            </a:r>
            <a:r>
              <a:rPr lang="ja-JP" altLang="en-US" dirty="0">
                <a:latin typeface="Yu Gothic Medium" panose="020B0400000000000000" pitchFamily="34" charset="-128"/>
                <a:ea typeface="Yu Gothic Medium" panose="020B0400000000000000" pitchFamily="34" charset="-128"/>
              </a:rPr>
              <a:t>られている。</a:t>
            </a:r>
          </a:p>
          <a:p>
            <a:pPr algn="ctr">
              <a:lnSpc>
                <a:spcPct val="150000"/>
              </a:lnSpc>
            </a:pPr>
            <a:endParaRPr lang="en-US" altLang="ja-JP" sz="2000" dirty="0">
              <a:latin typeface="Yu Gothic Medium" panose="020B0400000000000000" pitchFamily="34" charset="-128"/>
              <a:ea typeface="Yu Gothic Medium" panose="020B0400000000000000" pitchFamily="34" charset="-128"/>
            </a:endParaRPr>
          </a:p>
          <a:p>
            <a:pPr algn="ctr">
              <a:lnSpc>
                <a:spcPct val="150000"/>
              </a:lnSpc>
            </a:pPr>
            <a:endParaRPr lang="en-US" altLang="ja-JP" sz="2000" dirty="0">
              <a:latin typeface="Yu Gothic Medium" panose="020B0400000000000000" pitchFamily="34" charset="-128"/>
              <a:ea typeface="Yu Gothic Medium" panose="020B0400000000000000" pitchFamily="34" charset="-128"/>
            </a:endParaRPr>
          </a:p>
        </p:txBody>
      </p:sp>
      <p:sp>
        <p:nvSpPr>
          <p:cNvPr id="5" name="正方形/長方形 4"/>
          <p:cNvSpPr/>
          <p:nvPr/>
        </p:nvSpPr>
        <p:spPr>
          <a:xfrm>
            <a:off x="237671" y="3441379"/>
            <a:ext cx="3877985" cy="461665"/>
          </a:xfrm>
          <a:prstGeom prst="rect">
            <a:avLst/>
          </a:prstGeom>
          <a:solidFill>
            <a:schemeClr val="tx1">
              <a:lumMod val="50000"/>
              <a:lumOff val="50000"/>
            </a:schemeClr>
          </a:solidFill>
        </p:spPr>
        <p:txBody>
          <a:bodyPr wrap="none">
            <a:spAutoFit/>
          </a:bodyPr>
          <a:lstStyle/>
          <a:p>
            <a:r>
              <a:rPr lang="ja-JP" altLang="en-US" sz="2400" dirty="0">
                <a:solidFill>
                  <a:schemeClr val="bg1"/>
                </a:solidFill>
                <a:latin typeface="Yu Gothic Medium" panose="020B0400000000000000" pitchFamily="34" charset="-128"/>
                <a:ea typeface="Yu Gothic Medium" panose="020B0400000000000000" pitchFamily="34" charset="-128"/>
              </a:rPr>
              <a:t>返品</a:t>
            </a:r>
            <a:r>
              <a:rPr lang="ja-JP" altLang="en-US" sz="2400">
                <a:solidFill>
                  <a:schemeClr val="bg1"/>
                </a:solidFill>
                <a:latin typeface="Yu Gothic Medium" panose="020B0400000000000000" pitchFamily="34" charset="-128"/>
                <a:ea typeface="Yu Gothic Medium" panose="020B0400000000000000" pitchFamily="34" charset="-128"/>
              </a:rPr>
              <a:t>等の可否と条件を明記</a:t>
            </a:r>
            <a:endParaRPr lang="ja-JP" altLang="en-US" sz="2400" dirty="0"/>
          </a:p>
        </p:txBody>
      </p:sp>
      <p:pic>
        <p:nvPicPr>
          <p:cNvPr id="9" name="図 8">
            <a:extLst>
              <a:ext uri="{FF2B5EF4-FFF2-40B4-BE49-F238E27FC236}">
                <a16:creationId xmlns="" xmlns:a16="http://schemas.microsoft.com/office/drawing/2014/main" id="{A9CC1A01-F8D7-4D4F-B174-7F607C0053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4074" y="4962056"/>
            <a:ext cx="2193021" cy="2193021"/>
          </a:xfrm>
          <a:prstGeom prst="rect">
            <a:avLst/>
          </a:prstGeom>
        </p:spPr>
      </p:pic>
      <p:sp>
        <p:nvSpPr>
          <p:cNvPr id="10" name="テキスト ボックス 9">
            <a:extLst>
              <a:ext uri="{FF2B5EF4-FFF2-40B4-BE49-F238E27FC236}">
                <a16:creationId xmlns="" xmlns:a16="http://schemas.microsoft.com/office/drawing/2014/main" id="{D4C04ABC-A09A-8F4E-8A87-C1ED6041DF92}"/>
              </a:ext>
            </a:extLst>
          </p:cNvPr>
          <p:cNvSpPr txBox="1"/>
          <p:nvPr/>
        </p:nvSpPr>
        <p:spPr>
          <a:xfrm>
            <a:off x="2833738" y="5439880"/>
            <a:ext cx="3451963" cy="1015663"/>
          </a:xfrm>
          <a:prstGeom prst="rect">
            <a:avLst/>
          </a:prstGeom>
          <a:solidFill>
            <a:schemeClr val="accent6"/>
          </a:solidFill>
        </p:spPr>
        <p:txBody>
          <a:bodyPr wrap="square" rtlCol="0">
            <a:spAutoFit/>
          </a:bodyPr>
          <a:lstStyle/>
          <a:p>
            <a:r>
              <a:rPr kumimoji="1" lang="ja-JP" altLang="en-US" sz="3200" b="1">
                <a:solidFill>
                  <a:schemeClr val="bg1"/>
                </a:solidFill>
              </a:rPr>
              <a:t>　よく</a:t>
            </a:r>
            <a:r>
              <a:rPr kumimoji="1" lang="ja-JP" altLang="en-US" sz="6000" b="1">
                <a:solidFill>
                  <a:schemeClr val="bg1"/>
                </a:solidFill>
              </a:rPr>
              <a:t>見</a:t>
            </a:r>
            <a:r>
              <a:rPr kumimoji="1" lang="ja-JP" altLang="en-US" sz="3200" b="1">
                <a:solidFill>
                  <a:schemeClr val="bg1"/>
                </a:solidFill>
              </a:rPr>
              <a:t>よう！</a:t>
            </a:r>
          </a:p>
        </p:txBody>
      </p:sp>
    </p:spTree>
    <p:extLst>
      <p:ext uri="{BB962C8B-B14F-4D97-AF65-F5344CB8AC3E}">
        <p14:creationId xmlns:p14="http://schemas.microsoft.com/office/powerpoint/2010/main" val="1477841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 xmlns:a16="http://schemas.microsoft.com/office/drawing/2014/main" id="{1836DDAA-94D0-6F4F-B6ED-4FC4CD9047FF}"/>
              </a:ext>
            </a:extLst>
          </p:cNvPr>
          <p:cNvSpPr/>
          <p:nvPr/>
        </p:nvSpPr>
        <p:spPr>
          <a:xfrm>
            <a:off x="343323" y="1451526"/>
            <a:ext cx="7708790" cy="1318612"/>
          </a:xfrm>
          <a:prstGeom prst="rect">
            <a:avLst/>
          </a:prstGeom>
        </p:spPr>
        <p:txBody>
          <a:bodyPr vert="horz" wrap="none" lIns="91440" tIns="45720" rIns="91440" bIns="45720" rtlCol="0" anchor="ctr" anchorCtr="0">
            <a:noAutofit/>
          </a:bodyPr>
          <a:lstStyle/>
          <a:p>
            <a:pPr marL="228606" indent="-228606" defTabSz="914422">
              <a:lnSpc>
                <a:spcPct val="90000"/>
              </a:lnSpc>
              <a:spcBef>
                <a:spcPts val="1001"/>
              </a:spcBef>
            </a:pPr>
            <a:r>
              <a:rPr lang="en-US" altLang="ja-JP" sz="1600" b="1" dirty="0"/>
              <a:t>①</a:t>
            </a:r>
            <a:r>
              <a:rPr lang="ja-JP" altLang="en-US" sz="1600" b="1" dirty="0"/>
              <a:t> 商品・サービスのうち政令で「クーリング・オフ対象外」に指定されているもの</a:t>
            </a:r>
            <a:endParaRPr lang="en-US" altLang="ja-JP" sz="1600" b="1" dirty="0"/>
          </a:p>
          <a:p>
            <a:pPr marL="228606" indent="-228606" defTabSz="914422">
              <a:lnSpc>
                <a:spcPct val="90000"/>
              </a:lnSpc>
              <a:spcBef>
                <a:spcPts val="1001"/>
              </a:spcBef>
            </a:pPr>
            <a:r>
              <a:rPr lang="ja-JP" altLang="en-US" sz="1400" dirty="0" smtClean="0"/>
              <a:t>・</a:t>
            </a:r>
            <a:r>
              <a:rPr lang="ja-JP" altLang="en-US" sz="1400" dirty="0"/>
              <a:t>乗用自動車の購入とリース</a:t>
            </a:r>
            <a:endParaRPr lang="en-US" altLang="ja-JP" sz="1400" dirty="0"/>
          </a:p>
          <a:p>
            <a:pPr marL="228606" indent="-228606" defTabSz="914422">
              <a:lnSpc>
                <a:spcPct val="90000"/>
              </a:lnSpc>
              <a:spcBef>
                <a:spcPts val="1001"/>
              </a:spcBef>
            </a:pPr>
            <a:r>
              <a:rPr lang="ja-JP" altLang="en-US" sz="1400" dirty="0" smtClean="0"/>
              <a:t>・</a:t>
            </a:r>
            <a:r>
              <a:rPr lang="ja-JP" altLang="en-US" sz="1400" dirty="0"/>
              <a:t>化粧品や健康食品など、法律で指定された消耗品</a:t>
            </a:r>
            <a:endParaRPr lang="en-US" altLang="ja-JP" sz="1400" dirty="0"/>
          </a:p>
          <a:p>
            <a:pPr marL="228606" indent="-228606" defTabSz="914422">
              <a:lnSpc>
                <a:spcPct val="90000"/>
              </a:lnSpc>
              <a:spcBef>
                <a:spcPts val="1001"/>
              </a:spcBef>
            </a:pPr>
            <a:r>
              <a:rPr lang="ja-JP" altLang="en-US" sz="1400" dirty="0" smtClean="0"/>
              <a:t>・都市</a:t>
            </a:r>
            <a:r>
              <a:rPr lang="ja-JP" altLang="en-US" sz="1400" dirty="0"/>
              <a:t>ガス・葬儀の役務提供</a:t>
            </a:r>
          </a:p>
        </p:txBody>
      </p:sp>
      <p:sp>
        <p:nvSpPr>
          <p:cNvPr id="7" name="テキスト ボックス 6">
            <a:extLst>
              <a:ext uri="{FF2B5EF4-FFF2-40B4-BE49-F238E27FC236}">
                <a16:creationId xmlns="" xmlns:a16="http://schemas.microsoft.com/office/drawing/2014/main" id="{6FE06418-F857-E943-834F-E0A8E2CC7654}"/>
              </a:ext>
            </a:extLst>
          </p:cNvPr>
          <p:cNvSpPr txBox="1"/>
          <p:nvPr/>
        </p:nvSpPr>
        <p:spPr>
          <a:xfrm>
            <a:off x="158625" y="33422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８</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クーリング・オフが適用されない場合 </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8" name="正方形/長方形 7">
            <a:extLst>
              <a:ext uri="{FF2B5EF4-FFF2-40B4-BE49-F238E27FC236}">
                <a16:creationId xmlns="" xmlns:a16="http://schemas.microsoft.com/office/drawing/2014/main" id="{5610CAB8-5041-0D40-8DBD-64A12B46CEC9}"/>
              </a:ext>
            </a:extLst>
          </p:cNvPr>
          <p:cNvSpPr/>
          <p:nvPr/>
        </p:nvSpPr>
        <p:spPr>
          <a:xfrm>
            <a:off x="262392" y="1317392"/>
            <a:ext cx="8619214" cy="305701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solidFill>
            </a:endParaRPr>
          </a:p>
        </p:txBody>
      </p:sp>
      <p:sp>
        <p:nvSpPr>
          <p:cNvPr id="9" name="正方形/長方形 8">
            <a:extLst>
              <a:ext uri="{FF2B5EF4-FFF2-40B4-BE49-F238E27FC236}">
                <a16:creationId xmlns="" xmlns:a16="http://schemas.microsoft.com/office/drawing/2014/main" id="{61EA9D02-BAB3-0442-B5B4-18CF143335A3}"/>
              </a:ext>
            </a:extLst>
          </p:cNvPr>
          <p:cNvSpPr/>
          <p:nvPr/>
        </p:nvSpPr>
        <p:spPr>
          <a:xfrm>
            <a:off x="260002" y="859945"/>
            <a:ext cx="6782463" cy="474502"/>
          </a:xfrm>
          <a:prstGeom prst="rect">
            <a:avLst/>
          </a:prstGeom>
          <a:solidFill>
            <a:srgbClr val="70AD47"/>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5" name="正方形/長方形 4">
            <a:extLst>
              <a:ext uri="{FF2B5EF4-FFF2-40B4-BE49-F238E27FC236}">
                <a16:creationId xmlns="" xmlns:a16="http://schemas.microsoft.com/office/drawing/2014/main" id="{913D6DE7-F0EB-F84E-994A-80B27434449D}"/>
              </a:ext>
            </a:extLst>
          </p:cNvPr>
          <p:cNvSpPr/>
          <p:nvPr/>
        </p:nvSpPr>
        <p:spPr>
          <a:xfrm>
            <a:off x="1670032" y="948058"/>
            <a:ext cx="4701928" cy="369332"/>
          </a:xfrm>
          <a:prstGeom prst="rect">
            <a:avLst/>
          </a:prstGeom>
        </p:spPr>
        <p:txBody>
          <a:bodyPr vert="horz" wrap="none" lIns="91440" tIns="45720" rIns="91440" bIns="45720" rtlCol="0" anchor="ctr" anchorCtr="0">
            <a:noAutofit/>
          </a:bodyPr>
          <a:lstStyle/>
          <a:p>
            <a:pPr marL="228606" indent="-228606" defTabSz="914422">
              <a:lnSpc>
                <a:spcPct val="90000"/>
              </a:lnSpc>
              <a:spcBef>
                <a:spcPts val="1001"/>
              </a:spcBef>
            </a:pPr>
            <a:r>
              <a:rPr lang="ja-JP" altLang="en-US" b="1" dirty="0">
                <a:solidFill>
                  <a:schemeClr val="bg1"/>
                </a:solidFill>
              </a:rPr>
              <a:t>クーリング・オフができない場合</a:t>
            </a:r>
          </a:p>
        </p:txBody>
      </p:sp>
      <p:sp>
        <p:nvSpPr>
          <p:cNvPr id="10" name="正方形/長方形 9">
            <a:extLst>
              <a:ext uri="{FF2B5EF4-FFF2-40B4-BE49-F238E27FC236}">
                <a16:creationId xmlns="" xmlns:a16="http://schemas.microsoft.com/office/drawing/2014/main" id="{F1AB980F-8CFB-294F-A767-4EB6E00C9D0A}"/>
              </a:ext>
            </a:extLst>
          </p:cNvPr>
          <p:cNvSpPr/>
          <p:nvPr/>
        </p:nvSpPr>
        <p:spPr>
          <a:xfrm>
            <a:off x="343323" y="2696751"/>
            <a:ext cx="5170344" cy="369332"/>
          </a:xfrm>
          <a:prstGeom prst="rect">
            <a:avLst/>
          </a:prstGeom>
        </p:spPr>
        <p:txBody>
          <a:bodyPr vert="horz" wrap="none" lIns="91440" tIns="45720" rIns="91440" bIns="45720" rtlCol="0" anchor="ctr" anchorCtr="0">
            <a:noAutofit/>
          </a:bodyPr>
          <a:lstStyle/>
          <a:p>
            <a:pPr marL="228606" indent="-228606" defTabSz="914422">
              <a:lnSpc>
                <a:spcPct val="90000"/>
              </a:lnSpc>
              <a:spcBef>
                <a:spcPts val="1001"/>
              </a:spcBef>
            </a:pPr>
            <a:r>
              <a:rPr lang="en-US" altLang="ja-JP" sz="1600" b="1" dirty="0"/>
              <a:t>②</a:t>
            </a:r>
            <a:r>
              <a:rPr lang="ja-JP" altLang="en-US" sz="1600" b="1" dirty="0"/>
              <a:t> </a:t>
            </a:r>
            <a:r>
              <a:rPr lang="en-US" altLang="ja-JP" sz="1600" b="1" dirty="0"/>
              <a:t>3,000</a:t>
            </a:r>
            <a:r>
              <a:rPr lang="ja-JP" altLang="en-US" sz="1600" b="1" dirty="0"/>
              <a:t>円未満の現金での取引（商品や役務の対価の総額）</a:t>
            </a:r>
          </a:p>
        </p:txBody>
      </p:sp>
      <p:sp>
        <p:nvSpPr>
          <p:cNvPr id="11" name="正方形/長方形 10">
            <a:extLst>
              <a:ext uri="{FF2B5EF4-FFF2-40B4-BE49-F238E27FC236}">
                <a16:creationId xmlns="" xmlns:a16="http://schemas.microsoft.com/office/drawing/2014/main" id="{B109DD36-3E06-BA47-9FAF-5B3B5A43C067}"/>
              </a:ext>
            </a:extLst>
          </p:cNvPr>
          <p:cNvSpPr/>
          <p:nvPr/>
        </p:nvSpPr>
        <p:spPr>
          <a:xfrm>
            <a:off x="341490" y="3026106"/>
            <a:ext cx="4701928" cy="1028572"/>
          </a:xfrm>
          <a:prstGeom prst="rect">
            <a:avLst/>
          </a:prstGeom>
        </p:spPr>
        <p:txBody>
          <a:bodyPr vert="horz" wrap="none" lIns="91440" tIns="45720" rIns="91440" bIns="45720" rtlCol="0" anchor="ctr" anchorCtr="0">
            <a:noAutofit/>
          </a:bodyPr>
          <a:lstStyle/>
          <a:p>
            <a:pPr marL="228606" indent="-228606" defTabSz="914422">
              <a:lnSpc>
                <a:spcPct val="90000"/>
              </a:lnSpc>
              <a:spcBef>
                <a:spcPts val="1001"/>
              </a:spcBef>
            </a:pPr>
            <a:r>
              <a:rPr lang="en-US" altLang="ja-JP" sz="1600" b="1" dirty="0"/>
              <a:t>③</a:t>
            </a:r>
            <a:r>
              <a:rPr lang="ja-JP" altLang="en-US" sz="1600" b="1" dirty="0"/>
              <a:t> 自分から店舗や営業所に行って契約した場合</a:t>
            </a:r>
            <a:endParaRPr lang="en-US" altLang="ja-JP" sz="1600" b="1" dirty="0"/>
          </a:p>
          <a:p>
            <a:pPr marL="228606" indent="-228606" defTabSz="914422">
              <a:lnSpc>
                <a:spcPct val="90000"/>
              </a:lnSpc>
              <a:spcBef>
                <a:spcPts val="1001"/>
              </a:spcBef>
            </a:pPr>
            <a:r>
              <a:rPr lang="ja-JP" altLang="en-US" sz="1600" dirty="0"/>
              <a:t>　</a:t>
            </a:r>
            <a:r>
              <a:rPr lang="en-US" altLang="ja-JP" sz="1400" dirty="0"/>
              <a:t>※</a:t>
            </a:r>
            <a:r>
              <a:rPr lang="ja-JP" altLang="en-US" sz="1400" dirty="0"/>
              <a:t>エステや語学教室、マルチ商法やキャッチセールスなどにより、</a:t>
            </a:r>
            <a:endParaRPr lang="en-US" altLang="ja-JP" sz="1400" dirty="0"/>
          </a:p>
          <a:p>
            <a:pPr marL="228606" indent="-228606" defTabSz="914422">
              <a:lnSpc>
                <a:spcPct val="90000"/>
              </a:lnSpc>
              <a:spcBef>
                <a:spcPts val="1001"/>
              </a:spcBef>
            </a:pPr>
            <a:r>
              <a:rPr lang="ja-JP" altLang="en-US" sz="1400" dirty="0"/>
              <a:t>　　店舗で契約した場合はクーリング・オフが可能です。</a:t>
            </a:r>
          </a:p>
        </p:txBody>
      </p:sp>
      <p:sp>
        <p:nvSpPr>
          <p:cNvPr id="12" name="正方形/長方形 11">
            <a:extLst>
              <a:ext uri="{FF2B5EF4-FFF2-40B4-BE49-F238E27FC236}">
                <a16:creationId xmlns="" xmlns:a16="http://schemas.microsoft.com/office/drawing/2014/main" id="{9D5500D2-2A0E-084A-9D55-1CB4351A7433}"/>
              </a:ext>
            </a:extLst>
          </p:cNvPr>
          <p:cNvSpPr/>
          <p:nvPr/>
        </p:nvSpPr>
        <p:spPr>
          <a:xfrm>
            <a:off x="341490" y="4005928"/>
            <a:ext cx="4701928" cy="369332"/>
          </a:xfrm>
          <a:prstGeom prst="rect">
            <a:avLst/>
          </a:prstGeom>
        </p:spPr>
        <p:txBody>
          <a:bodyPr vert="horz" wrap="none" lIns="91440" tIns="45720" rIns="91440" bIns="45720" rtlCol="0" anchor="ctr" anchorCtr="0">
            <a:noAutofit/>
          </a:bodyPr>
          <a:lstStyle/>
          <a:p>
            <a:pPr marL="228606" indent="-228606" defTabSz="914422">
              <a:lnSpc>
                <a:spcPct val="90000"/>
              </a:lnSpc>
              <a:spcBef>
                <a:spcPts val="1001"/>
              </a:spcBef>
            </a:pPr>
            <a:r>
              <a:rPr lang="en-US" altLang="ja-JP" sz="1600" b="1" dirty="0"/>
              <a:t>④</a:t>
            </a:r>
            <a:r>
              <a:rPr lang="ja-JP" altLang="en-US" sz="1600" b="1"/>
              <a:t>通信販売の場合</a:t>
            </a:r>
            <a:endParaRPr lang="ja-JP" altLang="en-US" sz="1600" b="1" dirty="0"/>
          </a:p>
        </p:txBody>
      </p:sp>
      <p:sp>
        <p:nvSpPr>
          <p:cNvPr id="13" name="正方形/長方形 12">
            <a:extLst>
              <a:ext uri="{FF2B5EF4-FFF2-40B4-BE49-F238E27FC236}">
                <a16:creationId xmlns="" xmlns:a16="http://schemas.microsoft.com/office/drawing/2014/main" id="{631F3CEC-2AA1-FC4A-B1AC-F21054858EFF}"/>
              </a:ext>
            </a:extLst>
          </p:cNvPr>
          <p:cNvSpPr/>
          <p:nvPr/>
        </p:nvSpPr>
        <p:spPr>
          <a:xfrm>
            <a:off x="1044128" y="5225341"/>
            <a:ext cx="4701928" cy="805281"/>
          </a:xfrm>
          <a:prstGeom prst="rect">
            <a:avLst/>
          </a:prstGeom>
        </p:spPr>
        <p:txBody>
          <a:bodyPr vert="horz" wrap="none" lIns="91440" tIns="45720" rIns="91440" bIns="45720" rtlCol="0" anchor="ctr" anchorCtr="0">
            <a:noAutofit/>
          </a:bodyPr>
          <a:lstStyle/>
          <a:p>
            <a:pPr marL="228606" indent="-228606" defTabSz="914422">
              <a:lnSpc>
                <a:spcPct val="90000"/>
              </a:lnSpc>
              <a:spcBef>
                <a:spcPts val="1001"/>
              </a:spcBef>
            </a:pPr>
            <a:r>
              <a:rPr lang="ja-JP" altLang="en-US" sz="2400" b="1" u="sng" dirty="0">
                <a:solidFill>
                  <a:srgbClr val="FF0000"/>
                </a:solidFill>
                <a:latin typeface="+mn-ea"/>
              </a:rPr>
              <a:t>クーリング・オフ以外の手段で解約できる</a:t>
            </a:r>
            <a:r>
              <a:rPr lang="ja-JP" altLang="en-US" sz="2000" b="1" dirty="0">
                <a:solidFill>
                  <a:srgbClr val="FF0000"/>
                </a:solidFill>
                <a:latin typeface="+mn-ea"/>
              </a:rPr>
              <a:t>場合も！</a:t>
            </a:r>
            <a:endParaRPr lang="en-US" altLang="ja-JP" sz="2000" b="1" dirty="0">
              <a:solidFill>
                <a:srgbClr val="FF0000"/>
              </a:solidFill>
              <a:latin typeface="+mn-ea"/>
            </a:endParaRPr>
          </a:p>
          <a:p>
            <a:pPr marL="228606" indent="-228606" defTabSz="914422">
              <a:lnSpc>
                <a:spcPct val="90000"/>
              </a:lnSpc>
              <a:spcBef>
                <a:spcPts val="1001"/>
              </a:spcBef>
            </a:pPr>
            <a:r>
              <a:rPr lang="ja-JP" altLang="en-US" b="1" dirty="0">
                <a:solidFill>
                  <a:srgbClr val="FF0000"/>
                </a:solidFill>
                <a:latin typeface="+mn-ea"/>
              </a:rPr>
              <a:t>　　　　　</a:t>
            </a:r>
            <a:endParaRPr lang="en-US" altLang="ja-JP" b="1" dirty="0">
              <a:solidFill>
                <a:srgbClr val="FF0000"/>
              </a:solidFill>
              <a:latin typeface="+mn-ea"/>
            </a:endParaRPr>
          </a:p>
          <a:p>
            <a:pPr marL="228606" indent="-228606" defTabSz="914422">
              <a:lnSpc>
                <a:spcPct val="90000"/>
              </a:lnSpc>
              <a:spcBef>
                <a:spcPts val="1001"/>
              </a:spcBef>
            </a:pPr>
            <a:r>
              <a:rPr lang="ja-JP" altLang="en-US" b="1" dirty="0">
                <a:solidFill>
                  <a:srgbClr val="FF0000"/>
                </a:solidFill>
                <a:latin typeface="+mn-ea"/>
              </a:rPr>
              <a:t>　　　まずは</a:t>
            </a:r>
            <a:r>
              <a:rPr lang="ja-JP" altLang="en-US" sz="3200" b="1" dirty="0">
                <a:solidFill>
                  <a:srgbClr val="FF0000"/>
                </a:solidFill>
                <a:latin typeface="+mn-ea"/>
              </a:rPr>
              <a:t>消費生活相談窓口へ相談！</a:t>
            </a:r>
          </a:p>
        </p:txBody>
      </p:sp>
      <p:pic>
        <p:nvPicPr>
          <p:cNvPr id="17" name="図 16">
            <a:extLst>
              <a:ext uri="{FF2B5EF4-FFF2-40B4-BE49-F238E27FC236}">
                <a16:creationId xmlns="" xmlns:a16="http://schemas.microsoft.com/office/drawing/2014/main" id="{15C10EE6-738B-BD4F-9B59-3E93445D5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925" y="1642783"/>
            <a:ext cx="1453749" cy="1053968"/>
          </a:xfrm>
          <a:prstGeom prst="rect">
            <a:avLst/>
          </a:prstGeom>
        </p:spPr>
      </p:pic>
      <p:pic>
        <p:nvPicPr>
          <p:cNvPr id="19" name="図 18">
            <a:extLst>
              <a:ext uri="{FF2B5EF4-FFF2-40B4-BE49-F238E27FC236}">
                <a16:creationId xmlns="" xmlns:a16="http://schemas.microsoft.com/office/drawing/2014/main" id="{515417F2-2A6D-CF4D-854A-8971075CC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28650">
            <a:off x="6775650" y="3062560"/>
            <a:ext cx="1110423" cy="521899"/>
          </a:xfrm>
          <a:prstGeom prst="rect">
            <a:avLst/>
          </a:prstGeom>
        </p:spPr>
      </p:pic>
      <p:pic>
        <p:nvPicPr>
          <p:cNvPr id="20" name="図 19">
            <a:extLst>
              <a:ext uri="{FF2B5EF4-FFF2-40B4-BE49-F238E27FC236}">
                <a16:creationId xmlns="" xmlns:a16="http://schemas.microsoft.com/office/drawing/2014/main" id="{729CD003-EE99-B14A-8135-C2D29329B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78379">
            <a:off x="6985434" y="3265554"/>
            <a:ext cx="1110423" cy="521899"/>
          </a:xfrm>
          <a:prstGeom prst="rect">
            <a:avLst/>
          </a:prstGeom>
        </p:spPr>
      </p:pic>
      <p:pic>
        <p:nvPicPr>
          <p:cNvPr id="21" name="図 20">
            <a:extLst>
              <a:ext uri="{FF2B5EF4-FFF2-40B4-BE49-F238E27FC236}">
                <a16:creationId xmlns="" xmlns:a16="http://schemas.microsoft.com/office/drawing/2014/main" id="{4EEF0E83-9DDD-FE45-ADF1-C1B0E03EEB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03248">
            <a:off x="6483757" y="3135947"/>
            <a:ext cx="1110423" cy="521899"/>
          </a:xfrm>
          <a:prstGeom prst="rect">
            <a:avLst/>
          </a:prstGeom>
        </p:spPr>
      </p:pic>
      <p:pic>
        <p:nvPicPr>
          <p:cNvPr id="23" name="図 22" descr="cosmetic_lotion.png">
            <a:extLst>
              <a:ext uri="{FF2B5EF4-FFF2-40B4-BE49-F238E27FC236}">
                <a16:creationId xmlns="" xmlns:a16="http://schemas.microsoft.com/office/drawing/2014/main" id="{94DD21BB-6C78-1046-963E-3EBF06FDAA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6391" y="2998194"/>
            <a:ext cx="784286" cy="1028572"/>
          </a:xfrm>
          <a:prstGeom prst="rect">
            <a:avLst/>
          </a:prstGeom>
        </p:spPr>
      </p:pic>
      <p:pic>
        <p:nvPicPr>
          <p:cNvPr id="24" name="図 23" descr="cosmetic_cream.png">
            <a:extLst>
              <a:ext uri="{FF2B5EF4-FFF2-40B4-BE49-F238E27FC236}">
                <a16:creationId xmlns="" xmlns:a16="http://schemas.microsoft.com/office/drawing/2014/main" id="{CED29EF5-C3AA-AF43-9A43-E4ACE635C2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5577" y="3538401"/>
            <a:ext cx="649378" cy="694522"/>
          </a:xfrm>
          <a:prstGeom prst="rect">
            <a:avLst/>
          </a:prstGeom>
        </p:spPr>
      </p:pic>
      <p:pic>
        <p:nvPicPr>
          <p:cNvPr id="26" name="図 25">
            <a:extLst>
              <a:ext uri="{FF2B5EF4-FFF2-40B4-BE49-F238E27FC236}">
                <a16:creationId xmlns="" xmlns:a16="http://schemas.microsoft.com/office/drawing/2014/main" id="{42C94A09-041A-DA4B-8A48-D291A7E2E3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7723" y="4552823"/>
            <a:ext cx="1118030" cy="2087608"/>
          </a:xfrm>
          <a:prstGeom prst="rect">
            <a:avLst/>
          </a:prstGeom>
        </p:spPr>
      </p:pic>
      <p:pic>
        <p:nvPicPr>
          <p:cNvPr id="28" name="図 27">
            <a:extLst>
              <a:ext uri="{FF2B5EF4-FFF2-40B4-BE49-F238E27FC236}">
                <a16:creationId xmlns="" xmlns:a16="http://schemas.microsoft.com/office/drawing/2014/main" id="{2B20AD0C-49C3-1442-94B7-87FF535827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9683" y="4531357"/>
            <a:ext cx="1294317" cy="2087608"/>
          </a:xfrm>
          <a:prstGeom prst="rect">
            <a:avLst/>
          </a:prstGeom>
        </p:spPr>
      </p:pic>
    </p:spTree>
    <p:extLst>
      <p:ext uri="{BB962C8B-B14F-4D97-AF65-F5344CB8AC3E}">
        <p14:creationId xmlns:p14="http://schemas.microsoft.com/office/powerpoint/2010/main" val="67992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 xmlns:a16="http://schemas.microsoft.com/office/drawing/2014/main" id="{3D70ECF7-366C-45F1-B4D8-F2C4A22F7D28}"/>
              </a:ext>
            </a:extLst>
          </p:cNvPr>
          <p:cNvSpPr txBox="1"/>
          <p:nvPr/>
        </p:nvSpPr>
        <p:spPr>
          <a:xfrm>
            <a:off x="831850" y="543555"/>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400" b="1">
                <a:latin typeface="+mj-lt"/>
                <a:ea typeface="+mj-ea"/>
                <a:cs typeface="+mj-cs"/>
              </a:defRPr>
            </a:lvl1pPr>
          </a:lstStyle>
          <a:p>
            <a:pPr algn="ctr"/>
            <a:r>
              <a:rPr lang="ja-JP" altLang="en-US" sz="1800" dirty="0">
                <a:solidFill>
                  <a:schemeClr val="accent6">
                    <a:lumMod val="75000"/>
                  </a:schemeClr>
                </a:solidFill>
                <a:latin typeface="Yu Gothic Medium" panose="020B0400000000000000" pitchFamily="34" charset="-128"/>
                <a:ea typeface="Yu Gothic Medium" panose="020B0400000000000000" pitchFamily="34" charset="-128"/>
              </a:rPr>
              <a:t>目　次</a:t>
            </a:r>
            <a:endParaRPr lang="ja-JP" altLang="ja-JP" sz="1800" dirty="0">
              <a:solidFill>
                <a:schemeClr val="accent6">
                  <a:lumMod val="75000"/>
                </a:schemeClr>
              </a:solidFill>
              <a:latin typeface="Yu Gothic Medium" panose="020B0400000000000000" pitchFamily="34" charset="-128"/>
              <a:ea typeface="Yu Gothic Medium" panose="020B0400000000000000" pitchFamily="34" charset="-128"/>
            </a:endParaRPr>
          </a:p>
        </p:txBody>
      </p:sp>
      <p:grpSp>
        <p:nvGrpSpPr>
          <p:cNvPr id="10" name="グループ化 9">
            <a:extLst>
              <a:ext uri="{FF2B5EF4-FFF2-40B4-BE49-F238E27FC236}">
                <a16:creationId xmlns="" xmlns:a16="http://schemas.microsoft.com/office/drawing/2014/main" id="{E05855C8-05E6-43D7-940C-D4D98C11E868}"/>
              </a:ext>
            </a:extLst>
          </p:cNvPr>
          <p:cNvGrpSpPr/>
          <p:nvPr/>
        </p:nvGrpSpPr>
        <p:grpSpPr>
          <a:xfrm>
            <a:off x="148591" y="1189362"/>
            <a:ext cx="8846818" cy="5350047"/>
            <a:chOff x="201931" y="1300677"/>
            <a:chExt cx="8846818" cy="5350047"/>
          </a:xfrm>
        </p:grpSpPr>
        <p:grpSp>
          <p:nvGrpSpPr>
            <p:cNvPr id="6" name="グループ化 5">
              <a:extLst>
                <a:ext uri="{FF2B5EF4-FFF2-40B4-BE49-F238E27FC236}">
                  <a16:creationId xmlns="" xmlns:a16="http://schemas.microsoft.com/office/drawing/2014/main" id="{8CB1F370-6834-45E8-A25A-E9B2BA0EF355}"/>
                </a:ext>
              </a:extLst>
            </p:cNvPr>
            <p:cNvGrpSpPr/>
            <p:nvPr/>
          </p:nvGrpSpPr>
          <p:grpSpPr>
            <a:xfrm>
              <a:off x="4686300" y="1300677"/>
              <a:ext cx="4362449" cy="4944090"/>
              <a:chOff x="4686300" y="1300677"/>
              <a:chExt cx="4362449" cy="4944090"/>
            </a:xfrm>
          </p:grpSpPr>
          <p:sp>
            <p:nvSpPr>
              <p:cNvPr id="27" name="テキスト ボックス 26">
                <a:extLst>
                  <a:ext uri="{FF2B5EF4-FFF2-40B4-BE49-F238E27FC236}">
                    <a16:creationId xmlns="" xmlns:a16="http://schemas.microsoft.com/office/drawing/2014/main" id="{7D516551-C11F-4D9A-9BA9-FFD3D99F524E}"/>
                  </a:ext>
                </a:extLst>
              </p:cNvPr>
              <p:cNvSpPr txBox="1"/>
              <p:nvPr/>
            </p:nvSpPr>
            <p:spPr>
              <a:xfrm>
                <a:off x="4686301" y="1402204"/>
                <a:ext cx="4133850" cy="253916"/>
              </a:xfrm>
              <a:prstGeom prst="rect">
                <a:avLst/>
              </a:prstGeom>
              <a:noFill/>
            </p:spPr>
            <p:txBody>
              <a:bodyPr wrap="square">
                <a:spAutoFit/>
              </a:bodyPr>
              <a:lstStyle>
                <a:defPPr>
                  <a:defRPr lang="en-US"/>
                </a:defPPr>
                <a:lvl1pPr>
                  <a:defRPr kumimoji="1" sz="1050" b="1">
                    <a:latin typeface="Noto Sans JP Medium" panose="020B0600000000000000" pitchFamily="34" charset="-128"/>
                    <a:ea typeface="Noto Sans JP Medium" panose="020B0600000000000000" pitchFamily="34" charset="-128"/>
                    <a:cs typeface="+mj-cs"/>
                  </a:defRPr>
                </a:lvl1pPr>
              </a:lstStyle>
              <a:p>
                <a:r>
                  <a:rPr lang="ja-JP" altLang="en-US" dirty="0">
                    <a:latin typeface="+mn-ea"/>
                    <a:ea typeface="+mn-ea"/>
                  </a:rPr>
                  <a:t>３－１　マルチ</a:t>
                </a:r>
                <a:r>
                  <a:rPr lang="ja-JP" altLang="en-US">
                    <a:latin typeface="+mn-ea"/>
                    <a:ea typeface="+mn-ea"/>
                  </a:rPr>
                  <a:t>商法の事例</a:t>
                </a:r>
                <a:endParaRPr lang="ja-JP" altLang="en-US" dirty="0">
                  <a:latin typeface="+mn-ea"/>
                  <a:ea typeface="+mn-ea"/>
                </a:endParaRPr>
              </a:p>
            </p:txBody>
          </p:sp>
          <p:sp>
            <p:nvSpPr>
              <p:cNvPr id="28" name="テキスト ボックス 27">
                <a:extLst>
                  <a:ext uri="{FF2B5EF4-FFF2-40B4-BE49-F238E27FC236}">
                    <a16:creationId xmlns="" xmlns:a16="http://schemas.microsoft.com/office/drawing/2014/main" id="{126D6527-DB31-4EDF-A5ED-109195D3A546}"/>
                  </a:ext>
                </a:extLst>
              </p:cNvPr>
              <p:cNvSpPr txBox="1"/>
              <p:nvPr/>
            </p:nvSpPr>
            <p:spPr>
              <a:xfrm>
                <a:off x="4686301" y="1799068"/>
                <a:ext cx="4133850" cy="253916"/>
              </a:xfrm>
              <a:prstGeom prst="rect">
                <a:avLst/>
              </a:prstGeom>
              <a:noFill/>
            </p:spPr>
            <p:txBody>
              <a:bodyPr wrap="square">
                <a:spAutoFit/>
              </a:bodyPr>
              <a:lstStyle>
                <a:defPPr>
                  <a:defRPr lang="en-US"/>
                </a:defPPr>
                <a:lvl1pPr>
                  <a:defRPr kumimoji="1" sz="1050" b="1">
                    <a:latin typeface="Noto Sans JP Medium" panose="020B0600000000000000" pitchFamily="34" charset="-128"/>
                    <a:ea typeface="Noto Sans JP Medium" panose="020B0600000000000000" pitchFamily="34" charset="-128"/>
                    <a:cs typeface="+mj-cs"/>
                  </a:defRPr>
                </a:lvl1pPr>
              </a:lstStyle>
              <a:p>
                <a:r>
                  <a:rPr lang="ja-JP" altLang="ja-JP" dirty="0">
                    <a:latin typeface="+mn-ea"/>
                    <a:ea typeface="+mn-ea"/>
                  </a:rPr>
                  <a:t>３－</a:t>
                </a:r>
                <a:r>
                  <a:rPr lang="ja-JP" altLang="en-US" dirty="0">
                    <a:latin typeface="+mn-ea"/>
                    <a:ea typeface="+mn-ea"/>
                  </a:rPr>
                  <a:t>２ 　マルチ商法のトラブルにあわないために</a:t>
                </a:r>
                <a:endParaRPr lang="ja-JP" altLang="ja-JP" dirty="0">
                  <a:latin typeface="+mn-ea"/>
                  <a:ea typeface="+mn-ea"/>
                </a:endParaRPr>
              </a:p>
            </p:txBody>
          </p:sp>
          <p:sp>
            <p:nvSpPr>
              <p:cNvPr id="32" name="テキスト ボックス 31">
                <a:extLst>
                  <a:ext uri="{FF2B5EF4-FFF2-40B4-BE49-F238E27FC236}">
                    <a16:creationId xmlns="" xmlns:a16="http://schemas.microsoft.com/office/drawing/2014/main" id="{9273AC1D-01C1-4F48-A55F-3B71BA983555}"/>
                  </a:ext>
                </a:extLst>
              </p:cNvPr>
              <p:cNvSpPr txBox="1"/>
              <p:nvPr/>
            </p:nvSpPr>
            <p:spPr>
              <a:xfrm>
                <a:off x="4686301" y="2658655"/>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ja-JP" sz="1050" dirty="0">
                    <a:latin typeface="+mn-ea"/>
                    <a:ea typeface="+mn-ea"/>
                  </a:rPr>
                  <a:t>４−１　</a:t>
                </a:r>
                <a:r>
                  <a:rPr lang="ja-JP" altLang="en-US" sz="1050" dirty="0">
                    <a:latin typeface="+mn-ea"/>
                    <a:ea typeface="+mn-ea"/>
                  </a:rPr>
                  <a:t>キャッチセールス</a:t>
                </a:r>
              </a:p>
            </p:txBody>
          </p:sp>
          <p:sp>
            <p:nvSpPr>
              <p:cNvPr id="33" name="テキスト ボックス 32">
                <a:extLst>
                  <a:ext uri="{FF2B5EF4-FFF2-40B4-BE49-F238E27FC236}">
                    <a16:creationId xmlns="" xmlns:a16="http://schemas.microsoft.com/office/drawing/2014/main" id="{DE4157BB-8DE1-494A-8C0C-8F1C99B7A297}"/>
                  </a:ext>
                </a:extLst>
              </p:cNvPr>
              <p:cNvSpPr txBox="1"/>
              <p:nvPr/>
            </p:nvSpPr>
            <p:spPr>
              <a:xfrm>
                <a:off x="4686301" y="3427892"/>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ja-JP" sz="1050" dirty="0">
                    <a:latin typeface="+mn-ea"/>
                    <a:ea typeface="+mn-ea"/>
                  </a:rPr>
                  <a:t>４−</a:t>
                </a:r>
                <a:r>
                  <a:rPr lang="ja-JP" altLang="en-US" sz="1050" dirty="0">
                    <a:latin typeface="+mn-ea"/>
                    <a:ea typeface="+mn-ea"/>
                  </a:rPr>
                  <a:t>３</a:t>
                </a:r>
                <a:r>
                  <a:rPr lang="ja-JP" altLang="ja-JP" sz="1050" dirty="0">
                    <a:latin typeface="+mn-ea"/>
                    <a:ea typeface="+mn-ea"/>
                  </a:rPr>
                  <a:t>　</a:t>
                </a:r>
                <a:r>
                  <a:rPr lang="ja-JP" altLang="en-US" sz="1050" dirty="0">
                    <a:latin typeface="+mn-ea"/>
                    <a:ea typeface="+mn-ea"/>
                  </a:rPr>
                  <a:t>訪問販売</a:t>
                </a:r>
              </a:p>
            </p:txBody>
          </p:sp>
          <p:sp>
            <p:nvSpPr>
              <p:cNvPr id="34" name="テキスト ボックス 33">
                <a:extLst>
                  <a:ext uri="{FF2B5EF4-FFF2-40B4-BE49-F238E27FC236}">
                    <a16:creationId xmlns="" xmlns:a16="http://schemas.microsoft.com/office/drawing/2014/main" id="{B3C7DE26-63B1-444C-A879-36D30003787E}"/>
                  </a:ext>
                </a:extLst>
              </p:cNvPr>
              <p:cNvSpPr txBox="1"/>
              <p:nvPr/>
            </p:nvSpPr>
            <p:spPr>
              <a:xfrm>
                <a:off x="4686300" y="4642083"/>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ja-JP" sz="1050" dirty="0">
                    <a:latin typeface="+mn-ea"/>
                    <a:ea typeface="+mn-ea"/>
                  </a:rPr>
                  <a:t>４−</a:t>
                </a:r>
                <a:r>
                  <a:rPr lang="ja-JP" altLang="en-US" sz="1050" dirty="0">
                    <a:latin typeface="+mn-ea"/>
                    <a:ea typeface="+mn-ea"/>
                  </a:rPr>
                  <a:t>６</a:t>
                </a:r>
                <a:r>
                  <a:rPr lang="en-US" altLang="ja-JP" sz="1050" dirty="0">
                    <a:latin typeface="+mn-ea"/>
                    <a:ea typeface="+mn-ea"/>
                  </a:rPr>
                  <a:t> </a:t>
                </a:r>
                <a:r>
                  <a:rPr lang="ja-JP" altLang="en-US" sz="1050" dirty="0">
                    <a:latin typeface="+mn-ea"/>
                    <a:ea typeface="+mn-ea"/>
                  </a:rPr>
                  <a:t>【ロールプレイイング】断り方について練習しよう！</a:t>
                </a:r>
              </a:p>
            </p:txBody>
          </p:sp>
          <p:sp>
            <p:nvSpPr>
              <p:cNvPr id="35" name="テキスト ボックス 34">
                <a:extLst>
                  <a:ext uri="{FF2B5EF4-FFF2-40B4-BE49-F238E27FC236}">
                    <a16:creationId xmlns="" xmlns:a16="http://schemas.microsoft.com/office/drawing/2014/main" id="{3242A294-ABF5-475C-80F4-B4DFBF784DA1}"/>
                  </a:ext>
                </a:extLst>
              </p:cNvPr>
              <p:cNvSpPr txBox="1"/>
              <p:nvPr/>
            </p:nvSpPr>
            <p:spPr>
              <a:xfrm>
                <a:off x="4686301" y="5133535"/>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ja-JP" sz="1100" dirty="0">
                    <a:latin typeface="+mn-ea"/>
                    <a:ea typeface="+mn-ea"/>
                  </a:rPr>
                  <a:t>５−１</a:t>
                </a:r>
                <a:r>
                  <a:rPr lang="ja-JP" altLang="en-US" sz="1100" dirty="0">
                    <a:latin typeface="+mn-ea"/>
                    <a:ea typeface="+mn-ea"/>
                  </a:rPr>
                  <a:t>　困ったときは、まず消費生活相談窓口に相談</a:t>
                </a:r>
                <a:r>
                  <a:rPr lang="ja-JP" altLang="ja-JP" sz="1100" dirty="0">
                    <a:latin typeface="+mn-ea"/>
                    <a:ea typeface="+mn-ea"/>
                  </a:rPr>
                  <a:t>！</a:t>
                </a:r>
                <a:endParaRPr lang="ja-JP" altLang="en-US" sz="1100" dirty="0">
                  <a:latin typeface="+mn-ea"/>
                  <a:ea typeface="+mn-ea"/>
                </a:endParaRPr>
              </a:p>
            </p:txBody>
          </p:sp>
          <p:sp>
            <p:nvSpPr>
              <p:cNvPr id="36" name="テキスト ボックス 35">
                <a:extLst>
                  <a:ext uri="{FF2B5EF4-FFF2-40B4-BE49-F238E27FC236}">
                    <a16:creationId xmlns="" xmlns:a16="http://schemas.microsoft.com/office/drawing/2014/main" id="{AE9691C6-B943-43F8-8D77-27B0F27DE955}"/>
                  </a:ext>
                </a:extLst>
              </p:cNvPr>
              <p:cNvSpPr txBox="1"/>
              <p:nvPr/>
            </p:nvSpPr>
            <p:spPr>
              <a:xfrm>
                <a:off x="4686301" y="5486899"/>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ja-JP" sz="1100" dirty="0">
                    <a:latin typeface="+mn-ea"/>
                    <a:ea typeface="+mn-ea"/>
                  </a:rPr>
                  <a:t>５−２　</a:t>
                </a:r>
                <a:r>
                  <a:rPr lang="ja-JP" altLang="en-US" sz="1100" dirty="0">
                    <a:latin typeface="+mn-ea"/>
                    <a:ea typeface="+mn-ea"/>
                  </a:rPr>
                  <a:t>消費生活相談窓口の紹介</a:t>
                </a:r>
                <a:endParaRPr lang="ja-JP" altLang="ja-JP" sz="1100" dirty="0">
                  <a:latin typeface="+mn-ea"/>
                  <a:ea typeface="+mn-ea"/>
                </a:endParaRPr>
              </a:p>
            </p:txBody>
          </p:sp>
          <p:sp>
            <p:nvSpPr>
              <p:cNvPr id="40" name="テキスト ボックス 39">
                <a:extLst>
                  <a:ext uri="{FF2B5EF4-FFF2-40B4-BE49-F238E27FC236}">
                    <a16:creationId xmlns="" xmlns:a16="http://schemas.microsoft.com/office/drawing/2014/main" id="{693555C2-DBA4-4D75-8E72-59E768FC986F}"/>
                  </a:ext>
                </a:extLst>
              </p:cNvPr>
              <p:cNvSpPr txBox="1"/>
              <p:nvPr/>
            </p:nvSpPr>
            <p:spPr>
              <a:xfrm>
                <a:off x="4697731" y="5875435"/>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en-US" sz="1050" dirty="0">
                    <a:latin typeface="+mn-ea"/>
                    <a:ea typeface="+mn-ea"/>
                  </a:rPr>
                  <a:t>５－３</a:t>
                </a:r>
                <a:r>
                  <a:rPr lang="ja-JP" altLang="ja-JP" sz="1050" dirty="0">
                    <a:latin typeface="+mn-ea"/>
                    <a:ea typeface="+mn-ea"/>
                  </a:rPr>
                  <a:t>　まとめ</a:t>
                </a:r>
              </a:p>
            </p:txBody>
          </p:sp>
          <p:grpSp>
            <p:nvGrpSpPr>
              <p:cNvPr id="5" name="グループ化 4">
                <a:extLst>
                  <a:ext uri="{FF2B5EF4-FFF2-40B4-BE49-F238E27FC236}">
                    <a16:creationId xmlns="" xmlns:a16="http://schemas.microsoft.com/office/drawing/2014/main" id="{3F3A641B-11E7-4E97-A3A9-4B208DF65846}"/>
                  </a:ext>
                </a:extLst>
              </p:cNvPr>
              <p:cNvGrpSpPr/>
              <p:nvPr/>
            </p:nvGrpSpPr>
            <p:grpSpPr>
              <a:xfrm>
                <a:off x="4686300" y="1300677"/>
                <a:ext cx="4362449" cy="4936584"/>
                <a:chOff x="4686301" y="1300677"/>
                <a:chExt cx="4133850" cy="4936584"/>
              </a:xfrm>
            </p:grpSpPr>
            <p:cxnSp>
              <p:nvCxnSpPr>
                <p:cNvPr id="55" name="直線コネクタ 54">
                  <a:extLst>
                    <a:ext uri="{FF2B5EF4-FFF2-40B4-BE49-F238E27FC236}">
                      <a16:creationId xmlns="" xmlns:a16="http://schemas.microsoft.com/office/drawing/2014/main" id="{05BA90C2-84DB-4C1A-9762-BC932AE339FD}"/>
                    </a:ext>
                  </a:extLst>
                </p:cNvPr>
                <p:cNvCxnSpPr/>
                <p:nvPr/>
              </p:nvCxnSpPr>
              <p:spPr>
                <a:xfrm>
                  <a:off x="4686301" y="2597920"/>
                  <a:ext cx="41338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 xmlns:a16="http://schemas.microsoft.com/office/drawing/2014/main" id="{7557103E-D0DF-49E1-B625-7F975E5A7ED7}"/>
                    </a:ext>
                  </a:extLst>
                </p:cNvPr>
                <p:cNvCxnSpPr/>
                <p:nvPr/>
              </p:nvCxnSpPr>
              <p:spPr>
                <a:xfrm>
                  <a:off x="4686301" y="1300677"/>
                  <a:ext cx="41338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 xmlns:a16="http://schemas.microsoft.com/office/drawing/2014/main" id="{F8820B13-72E1-4AF7-AADF-46C0416F3683}"/>
                    </a:ext>
                  </a:extLst>
                </p:cNvPr>
                <p:cNvCxnSpPr/>
                <p:nvPr/>
              </p:nvCxnSpPr>
              <p:spPr>
                <a:xfrm>
                  <a:off x="4686301" y="5037460"/>
                  <a:ext cx="41338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 xmlns:a16="http://schemas.microsoft.com/office/drawing/2014/main" id="{3B005CE6-9F72-4D21-A1DD-22AE9201675B}"/>
                    </a:ext>
                  </a:extLst>
                </p:cNvPr>
                <p:cNvCxnSpPr>
                  <a:cxnSpLocks/>
                </p:cNvCxnSpPr>
                <p:nvPr/>
              </p:nvCxnSpPr>
              <p:spPr>
                <a:xfrm>
                  <a:off x="4686301" y="6237261"/>
                  <a:ext cx="41338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グループ化 8">
              <a:extLst>
                <a:ext uri="{FF2B5EF4-FFF2-40B4-BE49-F238E27FC236}">
                  <a16:creationId xmlns="" xmlns:a16="http://schemas.microsoft.com/office/drawing/2014/main" id="{B8DCC75C-79FE-4880-9702-704CE79B5CB1}"/>
                </a:ext>
              </a:extLst>
            </p:cNvPr>
            <p:cNvGrpSpPr/>
            <p:nvPr/>
          </p:nvGrpSpPr>
          <p:grpSpPr>
            <a:xfrm>
              <a:off x="201931" y="1300677"/>
              <a:ext cx="4362449" cy="5350047"/>
              <a:chOff x="95251" y="1300677"/>
              <a:chExt cx="4362449" cy="5350047"/>
            </a:xfrm>
          </p:grpSpPr>
          <p:grpSp>
            <p:nvGrpSpPr>
              <p:cNvPr id="7" name="グループ化 6">
                <a:extLst>
                  <a:ext uri="{FF2B5EF4-FFF2-40B4-BE49-F238E27FC236}">
                    <a16:creationId xmlns="" xmlns:a16="http://schemas.microsoft.com/office/drawing/2014/main" id="{31B3F0E2-FB77-41BA-B7B1-68E554443699}"/>
                  </a:ext>
                </a:extLst>
              </p:cNvPr>
              <p:cNvGrpSpPr/>
              <p:nvPr/>
            </p:nvGrpSpPr>
            <p:grpSpPr>
              <a:xfrm>
                <a:off x="95252" y="1341029"/>
                <a:ext cx="4133850" cy="1167500"/>
                <a:chOff x="323850" y="526664"/>
                <a:chExt cx="4812393" cy="1167500"/>
              </a:xfrm>
            </p:grpSpPr>
            <p:sp>
              <p:nvSpPr>
                <p:cNvPr id="14" name="テキスト ボックス 13">
                  <a:extLst>
                    <a:ext uri="{FF2B5EF4-FFF2-40B4-BE49-F238E27FC236}">
                      <a16:creationId xmlns="" xmlns:a16="http://schemas.microsoft.com/office/drawing/2014/main" id="{90CB7E24-0141-4B91-9082-DA9DE6A1BC01}"/>
                    </a:ext>
                  </a:extLst>
                </p:cNvPr>
                <p:cNvSpPr txBox="1"/>
                <p:nvPr/>
              </p:nvSpPr>
              <p:spPr>
                <a:xfrm>
                  <a:off x="323850" y="526664"/>
                  <a:ext cx="4812393"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dirty="0">
                      <a:latin typeface="+mn-ea"/>
                      <a:ea typeface="+mn-ea"/>
                      <a:cs typeface="+mj-cs"/>
                    </a:rPr>
                    <a:t>１－１　はじめに　</a:t>
                  </a:r>
                </a:p>
              </p:txBody>
            </p:sp>
            <p:sp>
              <p:nvSpPr>
                <p:cNvPr id="15" name="テキスト ボックス 14">
                  <a:extLst>
                    <a:ext uri="{FF2B5EF4-FFF2-40B4-BE49-F238E27FC236}">
                      <a16:creationId xmlns="" xmlns:a16="http://schemas.microsoft.com/office/drawing/2014/main" id="{6783DB98-7770-4484-8D11-4F32DBC248A8}"/>
                    </a:ext>
                  </a:extLst>
                </p:cNvPr>
                <p:cNvSpPr txBox="1"/>
                <p:nvPr/>
              </p:nvSpPr>
              <p:spPr>
                <a:xfrm>
                  <a:off x="323850" y="925748"/>
                  <a:ext cx="4812393"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kumimoji="1" lang="ja-JP" altLang="en-US" sz="1050" dirty="0">
                      <a:latin typeface="+mn-ea"/>
                      <a:ea typeface="+mn-ea"/>
                      <a:cs typeface="+mj-cs"/>
                    </a:rPr>
                    <a:t>１－２　</a:t>
                  </a:r>
                  <a:r>
                    <a:rPr lang="ja-JP" altLang="ja-JP" sz="1050" dirty="0">
                      <a:latin typeface="+mn-ea"/>
                      <a:ea typeface="+mn-ea"/>
                    </a:rPr>
                    <a:t>消費</a:t>
                  </a:r>
                  <a:r>
                    <a:rPr lang="ja-JP" altLang="en-US" sz="1050" dirty="0">
                      <a:latin typeface="+mn-ea"/>
                      <a:ea typeface="+mn-ea"/>
                    </a:rPr>
                    <a:t>生活に関する県内の相談件数</a:t>
                  </a:r>
                  <a:endParaRPr kumimoji="1" lang="ja-JP" altLang="en-US" sz="1050" dirty="0">
                    <a:latin typeface="+mn-ea"/>
                    <a:ea typeface="+mn-ea"/>
                    <a:cs typeface="+mj-cs"/>
                  </a:endParaRPr>
                </a:p>
              </p:txBody>
            </p:sp>
            <p:sp>
              <p:nvSpPr>
                <p:cNvPr id="16" name="テキスト ボックス 15">
                  <a:extLst>
                    <a:ext uri="{FF2B5EF4-FFF2-40B4-BE49-F238E27FC236}">
                      <a16:creationId xmlns="" xmlns:a16="http://schemas.microsoft.com/office/drawing/2014/main" id="{92F85A83-2A4B-4626-922D-9A9EB3DFB6B6}"/>
                    </a:ext>
                  </a:extLst>
                </p:cNvPr>
                <p:cNvSpPr txBox="1"/>
                <p:nvPr/>
              </p:nvSpPr>
              <p:spPr>
                <a:xfrm>
                  <a:off x="323850" y="1324832"/>
                  <a:ext cx="4812393"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kumimoji="1" lang="ja-JP" altLang="en-US" sz="1050" dirty="0">
                      <a:latin typeface="+mn-ea"/>
                      <a:ea typeface="+mn-ea"/>
                      <a:cs typeface="+mj-cs"/>
                    </a:rPr>
                    <a:t>１－３　</a:t>
                  </a:r>
                  <a:r>
                    <a:rPr lang="ja-JP" altLang="ja-JP" sz="1050" dirty="0">
                      <a:latin typeface="+mn-ea"/>
                      <a:ea typeface="+mn-ea"/>
                    </a:rPr>
                    <a:t>消費者トラブル</a:t>
                  </a:r>
                  <a:r>
                    <a:rPr lang="ja-JP" altLang="en-US" sz="1050" dirty="0">
                      <a:latin typeface="+mn-ea"/>
                      <a:ea typeface="+mn-ea"/>
                    </a:rPr>
                    <a:t>にあわないため大切な３つのポイント</a:t>
                  </a:r>
                  <a:endParaRPr kumimoji="1" lang="ja-JP" altLang="en-US" sz="1050" dirty="0">
                    <a:latin typeface="+mn-ea"/>
                    <a:ea typeface="+mn-ea"/>
                    <a:cs typeface="+mj-cs"/>
                  </a:endParaRPr>
                </a:p>
              </p:txBody>
            </p:sp>
          </p:grpSp>
          <p:sp>
            <p:nvSpPr>
              <p:cNvPr id="20" name="テキスト ボックス 19">
                <a:extLst>
                  <a:ext uri="{FF2B5EF4-FFF2-40B4-BE49-F238E27FC236}">
                    <a16:creationId xmlns="" xmlns:a16="http://schemas.microsoft.com/office/drawing/2014/main" id="{97AC37E5-0177-49EB-B8B3-C3D8FBF001E0}"/>
                  </a:ext>
                </a:extLst>
              </p:cNvPr>
              <p:cNvSpPr txBox="1"/>
              <p:nvPr/>
            </p:nvSpPr>
            <p:spPr>
              <a:xfrm>
                <a:off x="95252" y="2713905"/>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a:latin typeface="+mn-ea"/>
                    <a:ea typeface="+mn-ea"/>
                    <a:cs typeface="+mj-cs"/>
                  </a:rPr>
                  <a:t>２－１　契約</a:t>
                </a:r>
                <a:r>
                  <a:rPr lang="ja-JP" altLang="en-US" sz="1050" dirty="0">
                    <a:latin typeface="+mn-ea"/>
                    <a:ea typeface="+mn-ea"/>
                  </a:rPr>
                  <a:t>をする</a:t>
                </a:r>
                <a:endParaRPr kumimoji="1" lang="ja-JP" altLang="en-US" sz="1050" dirty="0">
                  <a:latin typeface="+mn-ea"/>
                  <a:ea typeface="+mn-ea"/>
                  <a:cs typeface="+mj-cs"/>
                </a:endParaRPr>
              </a:p>
            </p:txBody>
          </p:sp>
          <p:sp>
            <p:nvSpPr>
              <p:cNvPr id="21" name="テキスト ボックス 20">
                <a:extLst>
                  <a:ext uri="{FF2B5EF4-FFF2-40B4-BE49-F238E27FC236}">
                    <a16:creationId xmlns="" xmlns:a16="http://schemas.microsoft.com/office/drawing/2014/main" id="{61C2694D-4CAC-4348-937F-12E63B2F8CB4}"/>
                  </a:ext>
                </a:extLst>
              </p:cNvPr>
              <p:cNvSpPr txBox="1"/>
              <p:nvPr/>
            </p:nvSpPr>
            <p:spPr>
              <a:xfrm>
                <a:off x="95252" y="3112989"/>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a:latin typeface="+mn-ea"/>
                    <a:ea typeface="+mn-ea"/>
                    <a:cs typeface="+mj-cs"/>
                  </a:rPr>
                  <a:t>２－２　契約</a:t>
                </a:r>
                <a:r>
                  <a:rPr lang="ja-JP" altLang="en-US" sz="1050" dirty="0">
                    <a:latin typeface="+mn-ea"/>
                    <a:ea typeface="+mn-ea"/>
                  </a:rPr>
                  <a:t>を守る</a:t>
                </a:r>
                <a:endParaRPr kumimoji="1" lang="ja-JP" altLang="en-US" sz="1050" dirty="0">
                  <a:latin typeface="+mn-ea"/>
                  <a:ea typeface="+mn-ea"/>
                  <a:cs typeface="+mj-cs"/>
                </a:endParaRPr>
              </a:p>
            </p:txBody>
          </p:sp>
          <p:sp>
            <p:nvSpPr>
              <p:cNvPr id="22" name="テキスト ボックス 21">
                <a:extLst>
                  <a:ext uri="{FF2B5EF4-FFF2-40B4-BE49-F238E27FC236}">
                    <a16:creationId xmlns="" xmlns:a16="http://schemas.microsoft.com/office/drawing/2014/main" id="{78933513-77A6-4E0D-B9A8-17246B7C352D}"/>
                  </a:ext>
                </a:extLst>
              </p:cNvPr>
              <p:cNvSpPr txBox="1"/>
              <p:nvPr/>
            </p:nvSpPr>
            <p:spPr>
              <a:xfrm>
                <a:off x="95252" y="3512073"/>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en-US" sz="1050">
                    <a:latin typeface="+mn-ea"/>
                    <a:ea typeface="+mn-ea"/>
                  </a:rPr>
                  <a:t>２－３　契約をやめる</a:t>
                </a:r>
                <a:endParaRPr lang="ja-JP" altLang="en-US" sz="1050" dirty="0">
                  <a:latin typeface="+mn-ea"/>
                  <a:ea typeface="+mn-ea"/>
                </a:endParaRPr>
              </a:p>
            </p:txBody>
          </p:sp>
          <p:sp>
            <p:nvSpPr>
              <p:cNvPr id="23" name="テキスト ボックス 22">
                <a:extLst>
                  <a:ext uri="{FF2B5EF4-FFF2-40B4-BE49-F238E27FC236}">
                    <a16:creationId xmlns="" xmlns:a16="http://schemas.microsoft.com/office/drawing/2014/main" id="{81ECFD2F-1212-4ACD-81ED-50C9131DEF91}"/>
                  </a:ext>
                </a:extLst>
              </p:cNvPr>
              <p:cNvSpPr txBox="1"/>
              <p:nvPr/>
            </p:nvSpPr>
            <p:spPr>
              <a:xfrm>
                <a:off x="95252" y="3911157"/>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dirty="0">
                    <a:latin typeface="+mn-ea"/>
                    <a:ea typeface="+mn-ea"/>
                    <a:cs typeface="+mj-cs"/>
                  </a:rPr>
                  <a:t>２－４　クーリング・オフ制度とは</a:t>
                </a:r>
              </a:p>
            </p:txBody>
          </p:sp>
          <p:sp>
            <p:nvSpPr>
              <p:cNvPr id="24" name="テキスト ボックス 23">
                <a:extLst>
                  <a:ext uri="{FF2B5EF4-FFF2-40B4-BE49-F238E27FC236}">
                    <a16:creationId xmlns="" xmlns:a16="http://schemas.microsoft.com/office/drawing/2014/main" id="{F1D8B315-4BB3-4B5D-80D0-AA3F1F1C0455}"/>
                  </a:ext>
                </a:extLst>
              </p:cNvPr>
              <p:cNvSpPr txBox="1"/>
              <p:nvPr/>
            </p:nvSpPr>
            <p:spPr>
              <a:xfrm>
                <a:off x="95252" y="4310241"/>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a:latin typeface="+mn-ea"/>
                    <a:ea typeface="+mn-ea"/>
                    <a:cs typeface="+mj-cs"/>
                  </a:rPr>
                  <a:t>２－５　</a:t>
                </a:r>
                <a:r>
                  <a:rPr lang="ja-JP" altLang="en-US" sz="1050">
                    <a:latin typeface="+mn-ea"/>
                    <a:ea typeface="+mn-ea"/>
                  </a:rPr>
                  <a:t>クーリング・オフが可能な取引や期間 </a:t>
                </a:r>
                <a:endParaRPr kumimoji="1" lang="ja-JP" altLang="en-US" sz="1050" dirty="0">
                  <a:latin typeface="+mn-ea"/>
                  <a:ea typeface="+mn-ea"/>
                  <a:cs typeface="+mj-cs"/>
                </a:endParaRPr>
              </a:p>
            </p:txBody>
          </p:sp>
          <p:sp>
            <p:nvSpPr>
              <p:cNvPr id="25" name="テキスト ボックス 24">
                <a:extLst>
                  <a:ext uri="{FF2B5EF4-FFF2-40B4-BE49-F238E27FC236}">
                    <a16:creationId xmlns="" xmlns:a16="http://schemas.microsoft.com/office/drawing/2014/main" id="{318624BD-1897-421D-BD33-5774C721AACE}"/>
                  </a:ext>
                </a:extLst>
              </p:cNvPr>
              <p:cNvSpPr txBox="1"/>
              <p:nvPr/>
            </p:nvSpPr>
            <p:spPr>
              <a:xfrm>
                <a:off x="95252" y="4709325"/>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a:latin typeface="+mn-ea"/>
                    <a:ea typeface="+mn-ea"/>
                    <a:cs typeface="+mj-cs"/>
                  </a:rPr>
                  <a:t>２－６　クーリング・オフの方法</a:t>
                </a:r>
                <a:endParaRPr kumimoji="1" lang="ja-JP" altLang="en-US" sz="1050" dirty="0">
                  <a:latin typeface="+mn-ea"/>
                  <a:ea typeface="+mn-ea"/>
                  <a:cs typeface="+mj-cs"/>
                </a:endParaRPr>
              </a:p>
            </p:txBody>
          </p:sp>
          <p:sp>
            <p:nvSpPr>
              <p:cNvPr id="46" name="テキスト ボックス 45">
                <a:extLst>
                  <a:ext uri="{FF2B5EF4-FFF2-40B4-BE49-F238E27FC236}">
                    <a16:creationId xmlns="" xmlns:a16="http://schemas.microsoft.com/office/drawing/2014/main" id="{9B2D743C-792B-443C-AEA6-BE63CBB1F5FB}"/>
                  </a:ext>
                </a:extLst>
              </p:cNvPr>
              <p:cNvSpPr txBox="1"/>
              <p:nvPr/>
            </p:nvSpPr>
            <p:spPr>
              <a:xfrm>
                <a:off x="95252" y="5499812"/>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dirty="0">
                    <a:latin typeface="+mn-ea"/>
                    <a:ea typeface="+mn-ea"/>
                    <a:cs typeface="+mj-cs"/>
                  </a:rPr>
                  <a:t>２－８　</a:t>
                </a:r>
                <a:r>
                  <a:rPr lang="ja-JP" altLang="en-US" sz="1050" dirty="0">
                    <a:latin typeface="+mn-ea"/>
                    <a:ea typeface="+mn-ea"/>
                  </a:rPr>
                  <a:t>クーリング・オフが適用されない場合</a:t>
                </a:r>
                <a:endParaRPr kumimoji="1" lang="ja-JP" altLang="en-US" sz="1050" dirty="0">
                  <a:latin typeface="+mn-ea"/>
                  <a:ea typeface="+mn-ea"/>
                  <a:cs typeface="+mj-cs"/>
                </a:endParaRPr>
              </a:p>
            </p:txBody>
          </p:sp>
          <p:grpSp>
            <p:nvGrpSpPr>
              <p:cNvPr id="4" name="グループ化 3">
                <a:extLst>
                  <a:ext uri="{FF2B5EF4-FFF2-40B4-BE49-F238E27FC236}">
                    <a16:creationId xmlns="" xmlns:a16="http://schemas.microsoft.com/office/drawing/2014/main" id="{BB05827F-3017-41EC-BC62-8E84471C806C}"/>
                  </a:ext>
                </a:extLst>
              </p:cNvPr>
              <p:cNvGrpSpPr/>
              <p:nvPr/>
            </p:nvGrpSpPr>
            <p:grpSpPr>
              <a:xfrm>
                <a:off x="95251" y="1300677"/>
                <a:ext cx="4362449" cy="5350047"/>
                <a:chOff x="209551" y="1300677"/>
                <a:chExt cx="4133850" cy="5350047"/>
              </a:xfrm>
            </p:grpSpPr>
            <p:cxnSp>
              <p:nvCxnSpPr>
                <p:cNvPr id="44" name="直線コネクタ 43">
                  <a:extLst>
                    <a:ext uri="{FF2B5EF4-FFF2-40B4-BE49-F238E27FC236}">
                      <a16:creationId xmlns="" xmlns:a16="http://schemas.microsoft.com/office/drawing/2014/main" id="{83D9AC54-A5D6-48C3-A08C-FDC0DF8F86EF}"/>
                    </a:ext>
                  </a:extLst>
                </p:cNvPr>
                <p:cNvCxnSpPr/>
                <p:nvPr/>
              </p:nvCxnSpPr>
              <p:spPr>
                <a:xfrm>
                  <a:off x="209551" y="2603779"/>
                  <a:ext cx="41338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 xmlns:a16="http://schemas.microsoft.com/office/drawing/2014/main" id="{09862CF7-E56B-441E-98F9-559005CFEBC9}"/>
                    </a:ext>
                  </a:extLst>
                </p:cNvPr>
                <p:cNvCxnSpPr/>
                <p:nvPr/>
              </p:nvCxnSpPr>
              <p:spPr>
                <a:xfrm>
                  <a:off x="209551" y="1300677"/>
                  <a:ext cx="41338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 xmlns:a16="http://schemas.microsoft.com/office/drawing/2014/main" id="{F62AD686-9C38-4DFE-9884-08A8708A2CAB}"/>
                    </a:ext>
                  </a:extLst>
                </p:cNvPr>
                <p:cNvCxnSpPr>
                  <a:cxnSpLocks/>
                </p:cNvCxnSpPr>
                <p:nvPr/>
              </p:nvCxnSpPr>
              <p:spPr>
                <a:xfrm>
                  <a:off x="209551" y="6650724"/>
                  <a:ext cx="41338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7" name="テキスト ボックス 36">
            <a:extLst>
              <a:ext uri="{FF2B5EF4-FFF2-40B4-BE49-F238E27FC236}">
                <a16:creationId xmlns="" xmlns:a16="http://schemas.microsoft.com/office/drawing/2014/main" id="{1B97EC9D-7A96-5146-B538-92C7DEE66D45}"/>
              </a:ext>
            </a:extLst>
          </p:cNvPr>
          <p:cNvSpPr txBox="1"/>
          <p:nvPr/>
        </p:nvSpPr>
        <p:spPr>
          <a:xfrm>
            <a:off x="148592" y="4975031"/>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dirty="0">
                <a:latin typeface="+mn-ea"/>
                <a:ea typeface="+mn-ea"/>
                <a:cs typeface="+mj-cs"/>
              </a:rPr>
              <a:t>２－７　</a:t>
            </a:r>
            <a:r>
              <a:rPr kumimoji="1" lang="en-US" altLang="ja-JP" sz="1050" dirty="0">
                <a:latin typeface="+mn-ea"/>
                <a:ea typeface="+mn-ea"/>
                <a:cs typeface="+mj-cs"/>
              </a:rPr>
              <a:t>【</a:t>
            </a:r>
            <a:r>
              <a:rPr kumimoji="1" lang="ja-JP" altLang="en-US" sz="1050" dirty="0">
                <a:latin typeface="+mn-ea"/>
                <a:ea typeface="+mn-ea"/>
                <a:cs typeface="+mj-cs"/>
              </a:rPr>
              <a:t>クイズ</a:t>
            </a:r>
            <a:r>
              <a:rPr kumimoji="1" lang="en-US" altLang="ja-JP" sz="1050" dirty="0">
                <a:latin typeface="+mn-ea"/>
                <a:ea typeface="+mn-ea"/>
                <a:cs typeface="+mj-cs"/>
              </a:rPr>
              <a:t>】</a:t>
            </a:r>
            <a:r>
              <a:rPr kumimoji="1" lang="ja-JP" altLang="en-US" sz="1050" dirty="0">
                <a:latin typeface="+mn-ea"/>
                <a:ea typeface="+mn-ea"/>
                <a:cs typeface="+mj-cs"/>
              </a:rPr>
              <a:t>クーリング・オフ制度</a:t>
            </a:r>
          </a:p>
        </p:txBody>
      </p:sp>
      <p:sp>
        <p:nvSpPr>
          <p:cNvPr id="38" name="テキスト ボックス 37">
            <a:extLst>
              <a:ext uri="{FF2B5EF4-FFF2-40B4-BE49-F238E27FC236}">
                <a16:creationId xmlns="" xmlns:a16="http://schemas.microsoft.com/office/drawing/2014/main" id="{D9F67D3B-C174-F941-9B84-17BF338FCE84}"/>
              </a:ext>
            </a:extLst>
          </p:cNvPr>
          <p:cNvSpPr txBox="1"/>
          <p:nvPr/>
        </p:nvSpPr>
        <p:spPr>
          <a:xfrm>
            <a:off x="148592" y="5748922"/>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a:latin typeface="+mn-ea"/>
                <a:ea typeface="+mn-ea"/>
                <a:cs typeface="+mj-cs"/>
              </a:rPr>
              <a:t>２－９　未成年者取消</a:t>
            </a:r>
            <a:endParaRPr kumimoji="1" lang="ja-JP" altLang="en-US" sz="1050" dirty="0">
              <a:latin typeface="+mn-ea"/>
              <a:ea typeface="+mn-ea"/>
              <a:cs typeface="+mj-cs"/>
            </a:endParaRPr>
          </a:p>
        </p:txBody>
      </p:sp>
      <p:sp>
        <p:nvSpPr>
          <p:cNvPr id="41" name="テキスト ボックス 40">
            <a:extLst>
              <a:ext uri="{FF2B5EF4-FFF2-40B4-BE49-F238E27FC236}">
                <a16:creationId xmlns="" xmlns:a16="http://schemas.microsoft.com/office/drawing/2014/main" id="{371F187B-5839-404C-BE32-E0D0B575F58A}"/>
              </a:ext>
            </a:extLst>
          </p:cNvPr>
          <p:cNvSpPr txBox="1"/>
          <p:nvPr/>
        </p:nvSpPr>
        <p:spPr>
          <a:xfrm>
            <a:off x="148592" y="6130396"/>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kumimoji="1" lang="ja-JP" altLang="en-US" sz="1050">
                <a:latin typeface="+mn-ea"/>
                <a:ea typeface="+mn-ea"/>
                <a:cs typeface="+mj-cs"/>
              </a:rPr>
              <a:t>２－</a:t>
            </a:r>
            <a:r>
              <a:rPr kumimoji="1" lang="en-US" altLang="ja-JP" sz="1050" dirty="0">
                <a:latin typeface="+mn-ea"/>
                <a:ea typeface="+mn-ea"/>
                <a:cs typeface="+mj-cs"/>
              </a:rPr>
              <a:t>10</a:t>
            </a:r>
            <a:r>
              <a:rPr kumimoji="1" lang="ja-JP" altLang="en-US" sz="1050">
                <a:latin typeface="+mn-ea"/>
                <a:ea typeface="+mn-ea"/>
                <a:cs typeface="+mj-cs"/>
              </a:rPr>
              <a:t>　成年年齢の引き下げ</a:t>
            </a:r>
            <a:endParaRPr kumimoji="1" lang="ja-JP" altLang="en-US" sz="1050" dirty="0">
              <a:latin typeface="+mn-ea"/>
              <a:ea typeface="+mn-ea"/>
              <a:cs typeface="+mj-cs"/>
            </a:endParaRPr>
          </a:p>
        </p:txBody>
      </p:sp>
      <p:sp>
        <p:nvSpPr>
          <p:cNvPr id="39" name="テキスト ボックス 38">
            <a:extLst>
              <a:ext uri="{FF2B5EF4-FFF2-40B4-BE49-F238E27FC236}">
                <a16:creationId xmlns="" xmlns:a16="http://schemas.microsoft.com/office/drawing/2014/main" id="{0868C3BC-11B6-4480-AF1C-36AE81CC4DCA}"/>
              </a:ext>
            </a:extLst>
          </p:cNvPr>
          <p:cNvSpPr txBox="1"/>
          <p:nvPr/>
        </p:nvSpPr>
        <p:spPr>
          <a:xfrm>
            <a:off x="4632960" y="2059576"/>
            <a:ext cx="4133850" cy="253916"/>
          </a:xfrm>
          <a:prstGeom prst="rect">
            <a:avLst/>
          </a:prstGeom>
          <a:noFill/>
        </p:spPr>
        <p:txBody>
          <a:bodyPr wrap="square">
            <a:spAutoFit/>
          </a:bodyPr>
          <a:lstStyle>
            <a:defPPr>
              <a:defRPr lang="en-US"/>
            </a:defPPr>
            <a:lvl1pPr>
              <a:defRPr kumimoji="1" sz="1050" b="1">
                <a:latin typeface="Noto Sans JP Medium" panose="020B0600000000000000" pitchFamily="34" charset="-128"/>
                <a:ea typeface="Noto Sans JP Medium" panose="020B0600000000000000" pitchFamily="34" charset="-128"/>
                <a:cs typeface="+mj-cs"/>
              </a:defRPr>
            </a:lvl1pPr>
          </a:lstStyle>
          <a:p>
            <a:r>
              <a:rPr lang="ja-JP" altLang="ja-JP" dirty="0">
                <a:latin typeface="+mn-ea"/>
                <a:ea typeface="+mn-ea"/>
              </a:rPr>
              <a:t>３－</a:t>
            </a:r>
            <a:r>
              <a:rPr lang="ja-JP" altLang="en-US" dirty="0">
                <a:latin typeface="+mn-ea"/>
                <a:ea typeface="+mn-ea"/>
              </a:rPr>
              <a:t>３　持続化給付金の詐欺</a:t>
            </a:r>
            <a:endParaRPr lang="ja-JP" altLang="ja-JP" dirty="0">
              <a:latin typeface="+mn-ea"/>
              <a:ea typeface="+mn-ea"/>
            </a:endParaRPr>
          </a:p>
        </p:txBody>
      </p:sp>
      <p:sp>
        <p:nvSpPr>
          <p:cNvPr id="42" name="テキスト ボックス 41">
            <a:extLst>
              <a:ext uri="{FF2B5EF4-FFF2-40B4-BE49-F238E27FC236}">
                <a16:creationId xmlns="" xmlns:a16="http://schemas.microsoft.com/office/drawing/2014/main" id="{D9779E3E-4253-485E-89BE-1B3E0081CFFC}"/>
              </a:ext>
            </a:extLst>
          </p:cNvPr>
          <p:cNvSpPr txBox="1"/>
          <p:nvPr/>
        </p:nvSpPr>
        <p:spPr>
          <a:xfrm>
            <a:off x="4636002" y="2923571"/>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ja-JP" sz="1050" dirty="0">
                <a:latin typeface="+mn-ea"/>
                <a:ea typeface="+mn-ea"/>
              </a:rPr>
              <a:t>４−</a:t>
            </a:r>
            <a:r>
              <a:rPr lang="ja-JP" altLang="en-US" sz="1050" dirty="0">
                <a:latin typeface="+mn-ea"/>
                <a:ea typeface="+mn-ea"/>
              </a:rPr>
              <a:t>２</a:t>
            </a:r>
            <a:r>
              <a:rPr lang="ja-JP" altLang="ja-JP" sz="1050" dirty="0">
                <a:latin typeface="+mn-ea"/>
                <a:ea typeface="+mn-ea"/>
              </a:rPr>
              <a:t>　</a:t>
            </a:r>
            <a:r>
              <a:rPr lang="ja-JP" altLang="en-US" sz="1050" dirty="0">
                <a:latin typeface="+mn-ea"/>
                <a:ea typeface="+mn-ea"/>
              </a:rPr>
              <a:t>キャッチセールスの被害にあわないために</a:t>
            </a:r>
          </a:p>
        </p:txBody>
      </p:sp>
      <p:sp>
        <p:nvSpPr>
          <p:cNvPr id="43" name="テキスト ボックス 42">
            <a:extLst>
              <a:ext uri="{FF2B5EF4-FFF2-40B4-BE49-F238E27FC236}">
                <a16:creationId xmlns="" xmlns:a16="http://schemas.microsoft.com/office/drawing/2014/main" id="{F942F85F-22B4-4E55-B7DF-E0879EC0A4DF}"/>
              </a:ext>
            </a:extLst>
          </p:cNvPr>
          <p:cNvSpPr txBox="1"/>
          <p:nvPr/>
        </p:nvSpPr>
        <p:spPr>
          <a:xfrm>
            <a:off x="4644391" y="3730009"/>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ja-JP" sz="1050" dirty="0">
                <a:latin typeface="+mn-ea"/>
                <a:ea typeface="+mn-ea"/>
              </a:rPr>
              <a:t>４−</a:t>
            </a:r>
            <a:r>
              <a:rPr lang="ja-JP" altLang="en-US" sz="1050" dirty="0">
                <a:latin typeface="+mn-ea"/>
                <a:ea typeface="+mn-ea"/>
              </a:rPr>
              <a:t>４</a:t>
            </a:r>
            <a:r>
              <a:rPr lang="ja-JP" altLang="ja-JP" sz="1050" dirty="0">
                <a:latin typeface="+mn-ea"/>
                <a:ea typeface="+mn-ea"/>
              </a:rPr>
              <a:t>　</a:t>
            </a:r>
            <a:r>
              <a:rPr lang="ja-JP" altLang="en-US" sz="1050" dirty="0">
                <a:latin typeface="+mn-ea"/>
                <a:ea typeface="+mn-ea"/>
              </a:rPr>
              <a:t>訪問販売の被害にあわないために</a:t>
            </a:r>
          </a:p>
        </p:txBody>
      </p:sp>
      <p:sp>
        <p:nvSpPr>
          <p:cNvPr id="45" name="テキスト ボックス 44">
            <a:extLst>
              <a:ext uri="{FF2B5EF4-FFF2-40B4-BE49-F238E27FC236}">
                <a16:creationId xmlns="" xmlns:a16="http://schemas.microsoft.com/office/drawing/2014/main" id="{4E30613F-2601-48A7-B2F8-CA05A2F91F79}"/>
              </a:ext>
            </a:extLst>
          </p:cNvPr>
          <p:cNvSpPr txBox="1"/>
          <p:nvPr/>
        </p:nvSpPr>
        <p:spPr>
          <a:xfrm>
            <a:off x="4632960" y="4194968"/>
            <a:ext cx="413385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400" b="1">
                <a:latin typeface="Noto Sans JP Medium" panose="020B0600000000000000" pitchFamily="34" charset="-128"/>
                <a:ea typeface="Noto Sans JP Medium" panose="020B0600000000000000" pitchFamily="34" charset="-128"/>
                <a:cs typeface="+mj-cs"/>
              </a:defRPr>
            </a:lvl1pPr>
          </a:lstStyle>
          <a:p>
            <a:r>
              <a:rPr lang="ja-JP" altLang="en-US" sz="1050" dirty="0">
                <a:latin typeface="+mn-ea"/>
                <a:ea typeface="+mn-ea"/>
              </a:rPr>
              <a:t>４</a:t>
            </a:r>
            <a:r>
              <a:rPr lang="ja-JP" altLang="ja-JP" sz="1050" dirty="0">
                <a:latin typeface="+mn-ea"/>
                <a:ea typeface="+mn-ea"/>
              </a:rPr>
              <a:t>－</a:t>
            </a:r>
            <a:r>
              <a:rPr lang="ja-JP" altLang="en-US" sz="1050" dirty="0">
                <a:latin typeface="+mn-ea"/>
                <a:ea typeface="+mn-ea"/>
              </a:rPr>
              <a:t>５</a:t>
            </a:r>
            <a:r>
              <a:rPr lang="ja-JP" altLang="ja-JP" sz="1050" dirty="0">
                <a:latin typeface="+mn-ea"/>
                <a:ea typeface="+mn-ea"/>
              </a:rPr>
              <a:t>　</a:t>
            </a:r>
            <a:r>
              <a:rPr lang="ja-JP" altLang="en-US" sz="1050" dirty="0">
                <a:latin typeface="+mn-ea"/>
                <a:ea typeface="+mn-ea"/>
              </a:rPr>
              <a:t>キャッチセールスや訪問販売の断り方</a:t>
            </a:r>
            <a:endParaRPr lang="ja-JP" altLang="ja-JP" sz="1050" dirty="0">
              <a:latin typeface="+mn-ea"/>
              <a:ea typeface="+mn-ea"/>
            </a:endParaRPr>
          </a:p>
          <a:p>
            <a:endParaRPr lang="ja-JP" altLang="en-US" sz="900" dirty="0">
              <a:latin typeface="+mn-ea"/>
              <a:ea typeface="+mn-ea"/>
            </a:endParaRPr>
          </a:p>
        </p:txBody>
      </p:sp>
    </p:spTree>
    <p:extLst>
      <p:ext uri="{BB962C8B-B14F-4D97-AF65-F5344CB8AC3E}">
        <p14:creationId xmlns:p14="http://schemas.microsoft.com/office/powerpoint/2010/main" val="173335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９</a:t>
            </a:r>
            <a:r>
              <a:rPr lang="ja-JP" altLang="ja-JP" dirty="0">
                <a:solidFill>
                  <a:srgbClr val="70AD47"/>
                </a:solidFill>
                <a:latin typeface="Yu Gothic" panose="020B0400000000000000" pitchFamily="34" charset="-128"/>
                <a:ea typeface="Yu Gothic" panose="020B0400000000000000" pitchFamily="34" charset="-128"/>
              </a:rPr>
              <a:t>　未成年者取消</a:t>
            </a:r>
          </a:p>
        </p:txBody>
      </p:sp>
      <p:sp>
        <p:nvSpPr>
          <p:cNvPr id="33" name="テキスト ボックス 32">
            <a:extLst>
              <a:ext uri="{FF2B5EF4-FFF2-40B4-BE49-F238E27FC236}">
                <a16:creationId xmlns="" xmlns:a16="http://schemas.microsoft.com/office/drawing/2014/main" id="{52ABD040-A402-465E-B50B-4615F9BE376D}"/>
              </a:ext>
            </a:extLst>
          </p:cNvPr>
          <p:cNvSpPr txBox="1"/>
          <p:nvPr/>
        </p:nvSpPr>
        <p:spPr>
          <a:xfrm>
            <a:off x="328309" y="3226222"/>
            <a:ext cx="6430306" cy="975890"/>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2000" dirty="0">
                <a:solidFill>
                  <a:srgbClr val="70AD47"/>
                </a:solidFill>
                <a:latin typeface="Yu Gothic Medium" panose="020B0400000000000000" pitchFamily="34" charset="-128"/>
                <a:ea typeface="Yu Gothic Medium" panose="020B0400000000000000" pitchFamily="34" charset="-128"/>
              </a:rPr>
              <a:t>・</a:t>
            </a:r>
            <a:r>
              <a:rPr lang="ja-JP" altLang="ja-JP" sz="2000" dirty="0">
                <a:solidFill>
                  <a:srgbClr val="70AD47"/>
                </a:solidFill>
                <a:latin typeface="Yu Gothic Medium" panose="020B0400000000000000" pitchFamily="34" charset="-128"/>
                <a:ea typeface="Yu Gothic Medium" panose="020B0400000000000000" pitchFamily="34" charset="-128"/>
              </a:rPr>
              <a:t>未成年者が親などの保護者の同意を得ずに商品等の契約をした場合、</a:t>
            </a:r>
            <a:endParaRPr lang="en-US" altLang="ja-JP" sz="2000" dirty="0">
              <a:solidFill>
                <a:srgbClr val="70AD47"/>
              </a:solidFill>
              <a:latin typeface="Yu Gothic Medium" panose="020B0400000000000000" pitchFamily="34" charset="-128"/>
              <a:ea typeface="Yu Gothic Medium" panose="020B0400000000000000" pitchFamily="34" charset="-128"/>
            </a:endParaRPr>
          </a:p>
          <a:p>
            <a:pPr>
              <a:lnSpc>
                <a:spcPct val="150000"/>
              </a:lnSpc>
            </a:pPr>
            <a:r>
              <a:rPr lang="ja-JP" altLang="ja-JP" sz="2000" dirty="0">
                <a:solidFill>
                  <a:srgbClr val="70AD47"/>
                </a:solidFill>
                <a:latin typeface="Yu Gothic Medium" panose="020B0400000000000000" pitchFamily="34" charset="-128"/>
                <a:ea typeface="Yu Gothic Medium" panose="020B0400000000000000" pitchFamily="34" charset="-128"/>
              </a:rPr>
              <a:t>取り消すことができる権利。</a:t>
            </a:r>
          </a:p>
        </p:txBody>
      </p:sp>
      <p:sp>
        <p:nvSpPr>
          <p:cNvPr id="18" name="テキスト ボックス 17">
            <a:extLst>
              <a:ext uri="{FF2B5EF4-FFF2-40B4-BE49-F238E27FC236}">
                <a16:creationId xmlns="" xmlns:a16="http://schemas.microsoft.com/office/drawing/2014/main" id="{6116A2BB-FA61-4604-8458-C25ED85458AE}"/>
              </a:ext>
            </a:extLst>
          </p:cNvPr>
          <p:cNvSpPr txBox="1"/>
          <p:nvPr/>
        </p:nvSpPr>
        <p:spPr>
          <a:xfrm>
            <a:off x="328309" y="955054"/>
            <a:ext cx="3996506" cy="962354"/>
          </a:xfrm>
          <a:prstGeom prst="rect">
            <a:avLst/>
          </a:prstGeom>
          <a:solidFill>
            <a:srgbClr val="70AD47"/>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4400" b="0">
                <a:latin typeface="Noto Sans JP Medium" panose="020B0600000000000000" pitchFamily="34" charset="-128"/>
                <a:ea typeface="Noto Sans JP Medium" panose="020B0600000000000000" pitchFamily="34" charset="-128"/>
                <a:cs typeface="+mj-cs"/>
              </a:defRPr>
            </a:lvl1pPr>
          </a:lstStyle>
          <a:p>
            <a:pPr algn="ctr">
              <a:lnSpc>
                <a:spcPct val="110000"/>
              </a:lnSpc>
            </a:pPr>
            <a:r>
              <a:rPr lang="ja-JP" altLang="ja-JP" sz="4000" dirty="0">
                <a:solidFill>
                  <a:srgbClr val="FFFFFF"/>
                </a:solidFill>
                <a:latin typeface="Yu Gothic Medium" panose="020B0400000000000000" pitchFamily="34" charset="-128"/>
                <a:ea typeface="Yu Gothic Medium" panose="020B0400000000000000" pitchFamily="34" charset="-128"/>
              </a:rPr>
              <a:t>未成年者取消</a:t>
            </a:r>
          </a:p>
        </p:txBody>
      </p:sp>
      <p:sp>
        <p:nvSpPr>
          <p:cNvPr id="22" name="テキスト ボックス 21">
            <a:extLst>
              <a:ext uri="{FF2B5EF4-FFF2-40B4-BE49-F238E27FC236}">
                <a16:creationId xmlns="" xmlns:a16="http://schemas.microsoft.com/office/drawing/2014/main" id="{5039FED7-C608-44F4-9BB9-3F77CCDE3335}"/>
              </a:ext>
            </a:extLst>
          </p:cNvPr>
          <p:cNvSpPr txBox="1"/>
          <p:nvPr/>
        </p:nvSpPr>
        <p:spPr>
          <a:xfrm>
            <a:off x="737948" y="5761172"/>
            <a:ext cx="6851172" cy="50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dirty="0">
                <a:latin typeface="Yu Gothic Medium" panose="020B0400000000000000" pitchFamily="34" charset="-128"/>
                <a:ea typeface="Yu Gothic Medium" panose="020B0400000000000000" pitchFamily="34" charset="-128"/>
              </a:rPr>
              <a:t>・</a:t>
            </a:r>
            <a:r>
              <a:rPr lang="en-US" altLang="ja-JP" dirty="0">
                <a:latin typeface="Yu Gothic Medium" panose="020B0400000000000000" pitchFamily="34" charset="-128"/>
                <a:ea typeface="Yu Gothic Medium" panose="020B0400000000000000" pitchFamily="34" charset="-128"/>
              </a:rPr>
              <a:t>17</a:t>
            </a:r>
            <a:r>
              <a:rPr lang="ja-JP" altLang="ja-JP" dirty="0">
                <a:latin typeface="Yu Gothic Medium" panose="020B0400000000000000" pitchFamily="34" charset="-128"/>
                <a:ea typeface="Yu Gothic Medium" panose="020B0400000000000000" pitchFamily="34" charset="-128"/>
              </a:rPr>
              <a:t>歳の高校生が保護者に内緒で</a:t>
            </a:r>
            <a:r>
              <a:rPr lang="en-US" altLang="ja-JP" dirty="0">
                <a:latin typeface="Yu Gothic Medium" panose="020B0400000000000000" pitchFamily="34" charset="-128"/>
                <a:ea typeface="Yu Gothic Medium" panose="020B0400000000000000" pitchFamily="34" charset="-128"/>
              </a:rPr>
              <a:t>10</a:t>
            </a:r>
            <a:r>
              <a:rPr lang="ja-JP" altLang="ja-JP" dirty="0">
                <a:latin typeface="Yu Gothic Medium" panose="020B0400000000000000" pitchFamily="34" charset="-128"/>
                <a:ea typeface="Yu Gothic Medium" panose="020B0400000000000000" pitchFamily="34" charset="-128"/>
              </a:rPr>
              <a:t>万円の化粧品セットを契約した</a:t>
            </a:r>
            <a:r>
              <a:rPr lang="ja-JP" altLang="en-US" dirty="0">
                <a:latin typeface="Yu Gothic Medium" panose="020B0400000000000000" pitchFamily="34" charset="-128"/>
                <a:ea typeface="Yu Gothic Medium" panose="020B0400000000000000" pitchFamily="34" charset="-128"/>
              </a:rPr>
              <a:t>場合</a:t>
            </a:r>
            <a:endParaRPr lang="en-US" altLang="ja-JP" dirty="0">
              <a:latin typeface="Yu Gothic Medium" panose="020B0400000000000000" pitchFamily="34" charset="-128"/>
              <a:ea typeface="Yu Gothic Medium" panose="020B0400000000000000" pitchFamily="34" charset="-128"/>
            </a:endParaRPr>
          </a:p>
        </p:txBody>
      </p:sp>
      <p:sp>
        <p:nvSpPr>
          <p:cNvPr id="24" name="テキスト ボックス 23">
            <a:extLst>
              <a:ext uri="{FF2B5EF4-FFF2-40B4-BE49-F238E27FC236}">
                <a16:creationId xmlns="" xmlns:a16="http://schemas.microsoft.com/office/drawing/2014/main" id="{95FF13EB-B555-4A9A-9BC3-3FA1B54A93E5}"/>
              </a:ext>
            </a:extLst>
          </p:cNvPr>
          <p:cNvSpPr txBox="1"/>
          <p:nvPr/>
        </p:nvSpPr>
        <p:spPr>
          <a:xfrm>
            <a:off x="511927" y="6157164"/>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en-US" altLang="ja-JP" sz="1200" dirty="0">
                <a:latin typeface="Yu Gothic Medium" panose="020B0400000000000000" pitchFamily="34" charset="-128"/>
                <a:ea typeface="Yu Gothic Medium" panose="020B0400000000000000" pitchFamily="34" charset="-128"/>
              </a:rPr>
              <a:t>※</a:t>
            </a:r>
            <a:r>
              <a:rPr lang="ja-JP" altLang="en-US" sz="1200" dirty="0">
                <a:latin typeface="Yu Gothic Medium" panose="020B0400000000000000" pitchFamily="34" charset="-128"/>
                <a:ea typeface="Yu Gothic Medium" panose="020B0400000000000000" pitchFamily="34" charset="-128"/>
              </a:rPr>
              <a:t>契約金額の</a:t>
            </a:r>
            <a:r>
              <a:rPr lang="ja-JP" altLang="ja-JP" sz="1200" dirty="0">
                <a:latin typeface="Yu Gothic Medium" panose="020B0400000000000000" pitchFamily="34" charset="-128"/>
                <a:ea typeface="Yu Gothic Medium" panose="020B0400000000000000" pitchFamily="34" charset="-128"/>
              </a:rPr>
              <a:t>小遣いの範囲内や成人であるとウソをついた場合など</a:t>
            </a:r>
            <a:r>
              <a:rPr lang="ja-JP" altLang="en-US" sz="1200" dirty="0">
                <a:latin typeface="Yu Gothic Medium" panose="020B0400000000000000" pitchFamily="34" charset="-128"/>
                <a:ea typeface="Yu Gothic Medium" panose="020B0400000000000000" pitchFamily="34" charset="-128"/>
              </a:rPr>
              <a:t>、</a:t>
            </a:r>
            <a:r>
              <a:rPr lang="ja-JP" altLang="ja-JP" sz="1200" dirty="0">
                <a:latin typeface="Yu Gothic Medium" panose="020B0400000000000000" pitchFamily="34" charset="-128"/>
                <a:ea typeface="Yu Gothic Medium" panose="020B0400000000000000" pitchFamily="34" charset="-128"/>
              </a:rPr>
              <a:t>取消しができない</a:t>
            </a:r>
            <a:r>
              <a:rPr lang="ja-JP" altLang="en-US" sz="1200" dirty="0">
                <a:latin typeface="Yu Gothic Medium" panose="020B0400000000000000" pitchFamily="34" charset="-128"/>
                <a:ea typeface="Yu Gothic Medium" panose="020B0400000000000000" pitchFamily="34" charset="-128"/>
              </a:rPr>
              <a:t>場合もあります</a:t>
            </a:r>
            <a:r>
              <a:rPr lang="ja-JP" altLang="ja-JP" sz="1200" dirty="0">
                <a:latin typeface="Yu Gothic Medium" panose="020B0400000000000000" pitchFamily="34" charset="-128"/>
                <a:ea typeface="Yu Gothic Medium" panose="020B0400000000000000" pitchFamily="34" charset="-128"/>
              </a:rPr>
              <a:t>。</a:t>
            </a:r>
          </a:p>
        </p:txBody>
      </p:sp>
      <p:sp>
        <p:nvSpPr>
          <p:cNvPr id="12" name="テキスト ボックス 11">
            <a:extLst>
              <a:ext uri="{FF2B5EF4-FFF2-40B4-BE49-F238E27FC236}">
                <a16:creationId xmlns="" xmlns:a16="http://schemas.microsoft.com/office/drawing/2014/main" id="{76FAA15E-94B3-1B40-B124-CB94BEDBA97F}"/>
              </a:ext>
            </a:extLst>
          </p:cNvPr>
          <p:cNvSpPr txBox="1"/>
          <p:nvPr/>
        </p:nvSpPr>
        <p:spPr>
          <a:xfrm>
            <a:off x="290955" y="2212178"/>
            <a:ext cx="5635036" cy="781917"/>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2000" dirty="0">
                <a:solidFill>
                  <a:schemeClr val="accent6"/>
                </a:solidFill>
                <a:latin typeface="Yu Gothic Medium" panose="020B0400000000000000" pitchFamily="34" charset="-128"/>
                <a:ea typeface="Yu Gothic Medium" panose="020B0400000000000000" pitchFamily="34" charset="-128"/>
              </a:rPr>
              <a:t>・知識や社会経験が不足する未成年者が、不利益を被らないように</a:t>
            </a:r>
            <a:endParaRPr lang="en-US" altLang="ja-JP" sz="2000" dirty="0">
              <a:solidFill>
                <a:schemeClr val="accent6"/>
              </a:solidFill>
              <a:latin typeface="Yu Gothic Medium" panose="020B0400000000000000" pitchFamily="34" charset="-128"/>
              <a:ea typeface="Yu Gothic Medium" panose="020B0400000000000000" pitchFamily="34" charset="-128"/>
            </a:endParaRPr>
          </a:p>
          <a:p>
            <a:pPr>
              <a:lnSpc>
                <a:spcPct val="150000"/>
              </a:lnSpc>
            </a:pPr>
            <a:r>
              <a:rPr lang="ja-JP" altLang="en-US" sz="2000" dirty="0">
                <a:solidFill>
                  <a:schemeClr val="accent6"/>
                </a:solidFill>
                <a:latin typeface="Yu Gothic Medium" panose="020B0400000000000000" pitchFamily="34" charset="-128"/>
                <a:ea typeface="Yu Gothic Medium" panose="020B0400000000000000" pitchFamily="34" charset="-128"/>
              </a:rPr>
              <a:t>保護するための制度。</a:t>
            </a:r>
            <a:endParaRPr lang="ja-JP" altLang="ja-JP" sz="2000" dirty="0">
              <a:solidFill>
                <a:schemeClr val="accent6"/>
              </a:solidFill>
              <a:latin typeface="Yu Gothic Medium" panose="020B0400000000000000" pitchFamily="34" charset="-128"/>
              <a:ea typeface="Yu Gothic Medium" panose="020B0400000000000000" pitchFamily="34" charset="-128"/>
            </a:endParaRPr>
          </a:p>
        </p:txBody>
      </p:sp>
      <p:sp>
        <p:nvSpPr>
          <p:cNvPr id="17" name="正方形/長方形 16">
            <a:extLst>
              <a:ext uri="{FF2B5EF4-FFF2-40B4-BE49-F238E27FC236}">
                <a16:creationId xmlns="" xmlns:a16="http://schemas.microsoft.com/office/drawing/2014/main" id="{6A4BF068-2F35-0446-B974-3C4910A7D52D}"/>
              </a:ext>
            </a:extLst>
          </p:cNvPr>
          <p:cNvSpPr/>
          <p:nvPr/>
        </p:nvSpPr>
        <p:spPr>
          <a:xfrm>
            <a:off x="496856" y="5586780"/>
            <a:ext cx="8069710" cy="731949"/>
          </a:xfrm>
          <a:prstGeom prst="rect">
            <a:avLst/>
          </a:prstGeom>
          <a:noFill/>
          <a:ln w="38100">
            <a:solidFill>
              <a:schemeClr val="bg2">
                <a:lumMod val="90000"/>
              </a:schemeClr>
            </a:solidFill>
          </a:ln>
        </p:spPr>
        <p:txBody>
          <a:bodyPr vert="horz" wrap="none" lIns="91440" tIns="45720" rIns="91440" bIns="45720" rtlCol="0" anchor="ctr" anchorCtr="0">
            <a:noAutofit/>
          </a:bodyPr>
          <a:lstStyle/>
          <a:p>
            <a:pPr marL="228606" indent="-228606" defTabSz="914422">
              <a:lnSpc>
                <a:spcPct val="150000"/>
              </a:lnSpc>
              <a:spcBef>
                <a:spcPts val="1001"/>
              </a:spcBef>
            </a:pPr>
            <a:endParaRPr lang="en-US" altLang="ja-JP" sz="1600" dirty="0"/>
          </a:p>
        </p:txBody>
      </p:sp>
      <p:sp>
        <p:nvSpPr>
          <p:cNvPr id="11" name="テキスト ボックス 10">
            <a:extLst>
              <a:ext uri="{FF2B5EF4-FFF2-40B4-BE49-F238E27FC236}">
                <a16:creationId xmlns="" xmlns:a16="http://schemas.microsoft.com/office/drawing/2014/main" id="{5038440A-00F8-014B-B693-332B0DD08492}"/>
              </a:ext>
            </a:extLst>
          </p:cNvPr>
          <p:cNvSpPr txBox="1"/>
          <p:nvPr/>
        </p:nvSpPr>
        <p:spPr>
          <a:xfrm>
            <a:off x="483411" y="5395889"/>
            <a:ext cx="3081480" cy="369332"/>
          </a:xfrm>
          <a:prstGeom prst="rect">
            <a:avLst/>
          </a:prstGeom>
          <a:solidFill>
            <a:schemeClr val="bg1">
              <a:lumMod val="50000"/>
            </a:schemeClr>
          </a:solidFill>
          <a:ln>
            <a:no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r>
              <a:rPr lang="ja-JP" altLang="en-US" dirty="0">
                <a:solidFill>
                  <a:schemeClr val="bg1"/>
                </a:solidFill>
                <a:latin typeface="Yu Gothic Medium" panose="020B0400000000000000" pitchFamily="34" charset="-128"/>
                <a:ea typeface="Yu Gothic Medium" panose="020B0400000000000000" pitchFamily="34" charset="-128"/>
              </a:rPr>
              <a:t>未成年者取消が適用される事例</a:t>
            </a:r>
            <a:endParaRPr lang="ja-JP" altLang="ja-JP" dirty="0">
              <a:solidFill>
                <a:schemeClr val="bg1"/>
              </a:solidFill>
              <a:latin typeface="Yu Gothic Medium" panose="020B0400000000000000" pitchFamily="34" charset="-128"/>
              <a:ea typeface="Yu Gothic Medium" panose="020B0400000000000000" pitchFamily="34" charset="-128"/>
            </a:endParaRPr>
          </a:p>
        </p:txBody>
      </p:sp>
      <p:pic>
        <p:nvPicPr>
          <p:cNvPr id="2" name="図 1" descr="school_gakuran_coup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3062" y="4067496"/>
            <a:ext cx="1176609" cy="1427154"/>
          </a:xfrm>
          <a:prstGeom prst="rect">
            <a:avLst/>
          </a:prstGeom>
        </p:spPr>
      </p:pic>
      <p:pic>
        <p:nvPicPr>
          <p:cNvPr id="3" name="図 2" descr="school_gakuran_boy_bouz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70730" y="4095868"/>
            <a:ext cx="982753" cy="1386329"/>
          </a:xfrm>
          <a:prstGeom prst="rect">
            <a:avLst/>
          </a:prstGeom>
        </p:spPr>
      </p:pic>
      <p:pic>
        <p:nvPicPr>
          <p:cNvPr id="4" name="図 3" descr="school_blazer_girl_kurubush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11612" y="4143749"/>
            <a:ext cx="841722" cy="1319773"/>
          </a:xfrm>
          <a:prstGeom prst="rect">
            <a:avLst/>
          </a:prstGeom>
        </p:spPr>
      </p:pic>
      <p:pic>
        <p:nvPicPr>
          <p:cNvPr id="5" name="図 4" descr="kyuujo_ukiwa_tasukeru.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730" y="0"/>
            <a:ext cx="2373047" cy="2242529"/>
          </a:xfrm>
          <a:prstGeom prst="rect">
            <a:avLst/>
          </a:prstGeom>
        </p:spPr>
      </p:pic>
      <p:pic>
        <p:nvPicPr>
          <p:cNvPr id="6" name="図 5" descr="daigakusei_ma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79192" y="3897069"/>
            <a:ext cx="973345" cy="1616256"/>
          </a:xfrm>
          <a:prstGeom prst="rect">
            <a:avLst/>
          </a:prstGeom>
        </p:spPr>
      </p:pic>
      <p:pic>
        <p:nvPicPr>
          <p:cNvPr id="7" name="図 6" descr="daigakusei_woma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62518" y="3925797"/>
            <a:ext cx="993535" cy="1649782"/>
          </a:xfrm>
          <a:prstGeom prst="rect">
            <a:avLst/>
          </a:prstGeom>
        </p:spPr>
      </p:pic>
    </p:spTree>
    <p:extLst>
      <p:ext uri="{BB962C8B-B14F-4D97-AF65-F5344CB8AC3E}">
        <p14:creationId xmlns:p14="http://schemas.microsoft.com/office/powerpoint/2010/main" val="103587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 xmlns:a16="http://schemas.microsoft.com/office/drawing/2014/main" id="{23AC6E7B-8F27-7F4A-965C-25DEF0381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95555" flipH="1">
            <a:off x="4372991" y="574869"/>
            <a:ext cx="4469253" cy="5096672"/>
          </a:xfrm>
          <a:prstGeom prst="rect">
            <a:avLst/>
          </a:prstGeom>
        </p:spPr>
      </p:pic>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１０</a:t>
            </a:r>
            <a:r>
              <a:rPr lang="ja-JP" altLang="ja-JP" dirty="0">
                <a:solidFill>
                  <a:srgbClr val="70AD47"/>
                </a:solidFill>
                <a:latin typeface="Yu Gothic" panose="020B0400000000000000" pitchFamily="34" charset="-128"/>
                <a:ea typeface="Yu Gothic" panose="020B0400000000000000" pitchFamily="34" charset="-128"/>
              </a:rPr>
              <a:t>　成年年齢の引</a:t>
            </a:r>
            <a:r>
              <a:rPr lang="ja-JP" altLang="en-US" dirty="0">
                <a:solidFill>
                  <a:srgbClr val="70AD47"/>
                </a:solidFill>
                <a:latin typeface="Yu Gothic" panose="020B0400000000000000" pitchFamily="34" charset="-128"/>
                <a:ea typeface="Yu Gothic" panose="020B0400000000000000" pitchFamily="34" charset="-128"/>
              </a:rPr>
              <a:t>き</a:t>
            </a:r>
            <a:r>
              <a:rPr lang="ja-JP" altLang="ja-JP" dirty="0">
                <a:solidFill>
                  <a:srgbClr val="70AD47"/>
                </a:solidFill>
                <a:latin typeface="Yu Gothic" panose="020B0400000000000000" pitchFamily="34" charset="-128"/>
                <a:ea typeface="Yu Gothic" panose="020B0400000000000000" pitchFamily="34" charset="-128"/>
              </a:rPr>
              <a:t>下げについて</a:t>
            </a:r>
          </a:p>
        </p:txBody>
      </p:sp>
      <p:sp>
        <p:nvSpPr>
          <p:cNvPr id="19" name="テキスト ボックス 18">
            <a:extLst>
              <a:ext uri="{FF2B5EF4-FFF2-40B4-BE49-F238E27FC236}">
                <a16:creationId xmlns="" xmlns:a16="http://schemas.microsoft.com/office/drawing/2014/main" id="{262A9891-7987-4468-8B6C-3005BBB5356C}"/>
              </a:ext>
            </a:extLst>
          </p:cNvPr>
          <p:cNvSpPr txBox="1"/>
          <p:nvPr/>
        </p:nvSpPr>
        <p:spPr>
          <a:xfrm>
            <a:off x="5186257" y="537742"/>
            <a:ext cx="3629630" cy="809645"/>
          </a:xfrm>
          <a:prstGeom prst="rect">
            <a:avLst/>
          </a:prstGeom>
          <a:noFill/>
        </p:spPr>
        <p:txBody>
          <a:bodyPr wrap="square">
            <a:spAutoFit/>
          </a:bodyPr>
          <a:lstStyle/>
          <a:p>
            <a:pPr algn="just">
              <a:lnSpc>
                <a:spcPct val="120000"/>
              </a:lnSpc>
            </a:pPr>
            <a:r>
              <a:rPr kumimoji="1" lang="ja-JP" altLang="ja-JP" sz="2000">
                <a:solidFill>
                  <a:srgbClr val="70AD47"/>
                </a:solidFill>
                <a:latin typeface="Yu Gothic Medium" panose="020B0400000000000000" pitchFamily="34" charset="-128"/>
                <a:ea typeface="Yu Gothic Medium" panose="020B0400000000000000" pitchFamily="34" charset="-128"/>
              </a:rPr>
              <a:t>親の同意</a:t>
            </a:r>
            <a:r>
              <a:rPr kumimoji="1" lang="ja-JP" altLang="en-US" sz="2000">
                <a:solidFill>
                  <a:srgbClr val="70AD47"/>
                </a:solidFill>
                <a:latin typeface="Yu Gothic Medium" panose="020B0400000000000000" pitchFamily="34" charset="-128"/>
                <a:ea typeface="Yu Gothic Medium" panose="020B0400000000000000" pitchFamily="34" charset="-128"/>
              </a:rPr>
              <a:t>無しで高額な</a:t>
            </a:r>
            <a:r>
              <a:rPr kumimoji="1" lang="ja-JP" altLang="ja-JP" sz="2000">
                <a:solidFill>
                  <a:srgbClr val="70AD47"/>
                </a:solidFill>
                <a:latin typeface="Yu Gothic Medium" panose="020B0400000000000000" pitchFamily="34" charset="-128"/>
                <a:ea typeface="Yu Gothic Medium" panose="020B0400000000000000" pitchFamily="34" charset="-128"/>
              </a:rPr>
              <a:t>契約</a:t>
            </a:r>
            <a:r>
              <a:rPr kumimoji="1" lang="ja-JP" altLang="en-US" sz="2000">
                <a:solidFill>
                  <a:srgbClr val="70AD47"/>
                </a:solidFill>
                <a:latin typeface="Yu Gothic Medium" panose="020B0400000000000000" pitchFamily="34" charset="-128"/>
                <a:ea typeface="Yu Gothic Medium" panose="020B0400000000000000" pitchFamily="34" charset="-128"/>
              </a:rPr>
              <a:t>も</a:t>
            </a:r>
            <a:endParaRPr kumimoji="1" lang="en-US" altLang="ja-JP" sz="2000" dirty="0">
              <a:solidFill>
                <a:srgbClr val="70AD47"/>
              </a:solidFill>
              <a:latin typeface="Yu Gothic Medium" panose="020B0400000000000000" pitchFamily="34" charset="-128"/>
              <a:ea typeface="Yu Gothic Medium" panose="020B0400000000000000" pitchFamily="34" charset="-128"/>
            </a:endParaRPr>
          </a:p>
          <a:p>
            <a:pPr algn="just">
              <a:lnSpc>
                <a:spcPct val="120000"/>
              </a:lnSpc>
            </a:pPr>
            <a:r>
              <a:rPr kumimoji="1" lang="ja-JP" altLang="ja-JP" sz="2000">
                <a:solidFill>
                  <a:srgbClr val="70AD47"/>
                </a:solidFill>
                <a:latin typeface="Yu Gothic Medium" panose="020B0400000000000000" pitchFamily="34" charset="-128"/>
                <a:ea typeface="Yu Gothic Medium" panose="020B0400000000000000" pitchFamily="34" charset="-128"/>
              </a:rPr>
              <a:t>ローン、クレジットカード</a:t>
            </a:r>
            <a:r>
              <a:rPr kumimoji="1" lang="en-US" altLang="ja-JP" sz="2000" dirty="0">
                <a:solidFill>
                  <a:srgbClr val="70AD47"/>
                </a:solidFill>
                <a:latin typeface="Yu Gothic Medium" panose="020B0400000000000000" pitchFamily="34" charset="-128"/>
                <a:ea typeface="Yu Gothic Medium" panose="020B0400000000000000" pitchFamily="34" charset="-128"/>
              </a:rPr>
              <a:t>OK</a:t>
            </a:r>
          </a:p>
        </p:txBody>
      </p:sp>
      <p:sp>
        <p:nvSpPr>
          <p:cNvPr id="21" name="テキスト ボックス 20">
            <a:extLst>
              <a:ext uri="{FF2B5EF4-FFF2-40B4-BE49-F238E27FC236}">
                <a16:creationId xmlns="" xmlns:a16="http://schemas.microsoft.com/office/drawing/2014/main" id="{7A166FF4-CCA4-4F6B-B83E-466379471B64}"/>
              </a:ext>
            </a:extLst>
          </p:cNvPr>
          <p:cNvSpPr txBox="1"/>
          <p:nvPr/>
        </p:nvSpPr>
        <p:spPr>
          <a:xfrm>
            <a:off x="297584" y="1309922"/>
            <a:ext cx="7884258"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400" b="0">
                <a:latin typeface="Noto Sans JP Medium" panose="020B0600000000000000" pitchFamily="34" charset="-128"/>
                <a:ea typeface="Noto Sans JP Medium" panose="020B0600000000000000" pitchFamily="34" charset="-128"/>
                <a:cs typeface="+mj-cs"/>
              </a:defRPr>
            </a:lvl1pPr>
          </a:lstStyle>
          <a:p>
            <a:r>
              <a:rPr lang="en-US" altLang="ja-JP" sz="2000" dirty="0">
                <a:latin typeface="Yu Gothic Medium" panose="020B0400000000000000" pitchFamily="34" charset="-128"/>
                <a:ea typeface="Yu Gothic Medium" panose="020B0400000000000000" pitchFamily="34" charset="-128"/>
              </a:rPr>
              <a:t>2022</a:t>
            </a:r>
            <a:r>
              <a:rPr lang="ja-JP" altLang="ja-JP" sz="2000" dirty="0">
                <a:latin typeface="Yu Gothic Medium" panose="020B0400000000000000" pitchFamily="34" charset="-128"/>
                <a:ea typeface="Yu Gothic Medium" panose="020B0400000000000000" pitchFamily="34" charset="-128"/>
              </a:rPr>
              <a:t>年</a:t>
            </a:r>
            <a:r>
              <a:rPr lang="en-US" altLang="ja-JP" sz="2000" dirty="0">
                <a:latin typeface="Yu Gothic Medium" panose="020B0400000000000000" pitchFamily="34" charset="-128"/>
                <a:ea typeface="Yu Gothic Medium" panose="020B0400000000000000" pitchFamily="34" charset="-128"/>
              </a:rPr>
              <a:t>4</a:t>
            </a:r>
            <a:r>
              <a:rPr lang="ja-JP" altLang="ja-JP" sz="2000" dirty="0">
                <a:latin typeface="Yu Gothic Medium" panose="020B0400000000000000" pitchFamily="34" charset="-128"/>
                <a:ea typeface="Yu Gothic Medium" panose="020B0400000000000000" pitchFamily="34" charset="-128"/>
              </a:rPr>
              <a:t>月</a:t>
            </a:r>
            <a:r>
              <a:rPr lang="en-US" altLang="ja-JP" sz="2000" dirty="0">
                <a:latin typeface="Yu Gothic Medium" panose="020B0400000000000000" pitchFamily="34" charset="-128"/>
                <a:ea typeface="Yu Gothic Medium" panose="020B0400000000000000" pitchFamily="34" charset="-128"/>
              </a:rPr>
              <a:t>1</a:t>
            </a:r>
            <a:r>
              <a:rPr lang="ja-JP" altLang="ja-JP" sz="2000" dirty="0">
                <a:latin typeface="Yu Gothic Medium" panose="020B0400000000000000" pitchFamily="34" charset="-128"/>
                <a:ea typeface="Yu Gothic Medium" panose="020B0400000000000000" pitchFamily="34" charset="-128"/>
              </a:rPr>
              <a:t>日から</a:t>
            </a:r>
            <a:r>
              <a:rPr lang="ja-JP" altLang="ja-JP" dirty="0">
                <a:latin typeface="Yu Gothic Medium" panose="020B0400000000000000" pitchFamily="34" charset="-128"/>
                <a:ea typeface="Yu Gothic Medium" panose="020B0400000000000000" pitchFamily="34" charset="-128"/>
              </a:rPr>
              <a:t>、</a:t>
            </a:r>
            <a:endParaRPr lang="en-US" altLang="ja-JP" dirty="0">
              <a:latin typeface="Yu Gothic Medium" panose="020B0400000000000000" pitchFamily="34" charset="-128"/>
              <a:ea typeface="Yu Gothic Medium" panose="020B0400000000000000" pitchFamily="34" charset="-128"/>
            </a:endParaRPr>
          </a:p>
          <a:p>
            <a:r>
              <a:rPr lang="ja-JP" altLang="en-US" dirty="0">
                <a:latin typeface="Yu Gothic Medium" panose="020B0400000000000000" pitchFamily="34" charset="-128"/>
                <a:ea typeface="Yu Gothic Medium" panose="020B0400000000000000" pitchFamily="34" charset="-128"/>
              </a:rPr>
              <a:t>成年年齢が</a:t>
            </a:r>
            <a:r>
              <a:rPr lang="en-US" altLang="ja-JP" sz="6000" dirty="0">
                <a:latin typeface="Yu Gothic Medium" panose="020B0400000000000000" pitchFamily="34" charset="-128"/>
                <a:ea typeface="Yu Gothic Medium" panose="020B0400000000000000" pitchFamily="34" charset="-128"/>
              </a:rPr>
              <a:t>18</a:t>
            </a:r>
            <a:r>
              <a:rPr lang="ja-JP" altLang="ja-JP" sz="6000" dirty="0">
                <a:latin typeface="Yu Gothic Medium" panose="020B0400000000000000" pitchFamily="34" charset="-128"/>
                <a:ea typeface="Yu Gothic Medium" panose="020B0400000000000000" pitchFamily="34" charset="-128"/>
              </a:rPr>
              <a:t>歳</a:t>
            </a:r>
            <a:r>
              <a:rPr lang="ja-JP" altLang="en-US" dirty="0">
                <a:latin typeface="Yu Gothic Medium" panose="020B0400000000000000" pitchFamily="34" charset="-128"/>
                <a:ea typeface="Yu Gothic Medium" panose="020B0400000000000000" pitchFamily="34" charset="-128"/>
              </a:rPr>
              <a:t>に</a:t>
            </a:r>
            <a:endParaRPr lang="ja-JP" altLang="ja-JP" dirty="0">
              <a:latin typeface="Yu Gothic Medium" panose="020B0400000000000000" pitchFamily="34" charset="-128"/>
              <a:ea typeface="Yu Gothic Medium" panose="020B0400000000000000" pitchFamily="34" charset="-128"/>
            </a:endParaRPr>
          </a:p>
        </p:txBody>
      </p:sp>
      <p:sp>
        <p:nvSpPr>
          <p:cNvPr id="17" name="テキスト ボックス 16">
            <a:extLst>
              <a:ext uri="{FF2B5EF4-FFF2-40B4-BE49-F238E27FC236}">
                <a16:creationId xmlns="" xmlns:a16="http://schemas.microsoft.com/office/drawing/2014/main" id="{B9DDE649-EC82-FB48-8F99-0392C843726A}"/>
              </a:ext>
            </a:extLst>
          </p:cNvPr>
          <p:cNvSpPr txBox="1"/>
          <p:nvPr/>
        </p:nvSpPr>
        <p:spPr>
          <a:xfrm>
            <a:off x="1861484" y="5852188"/>
            <a:ext cx="6892457" cy="720710"/>
          </a:xfrm>
          <a:prstGeom prst="rect">
            <a:avLst/>
          </a:prstGeom>
          <a:noFill/>
          <a:ln w="38100" cmpd="sng">
            <a:solidFill>
              <a:srgbClr val="FF0000"/>
            </a:solidFill>
          </a:ln>
        </p:spPr>
        <p:txBody>
          <a:bodyPr wrap="square">
            <a:spAutoFit/>
          </a:bodyPr>
          <a:lstStyle>
            <a:defPPr>
              <a:defRPr lang="en-US"/>
            </a:defPPr>
            <a:lvl1pPr algn="ctr">
              <a:defRPr kumimoji="1" sz="1600">
                <a:latin typeface="Noto Sans JP Medium" panose="020B0600000000000000" pitchFamily="34" charset="-128"/>
                <a:ea typeface="Noto Sans JP Medium" panose="020B0600000000000000" pitchFamily="34" charset="-128"/>
                <a:cs typeface="+mj-cs"/>
              </a:defRPr>
            </a:lvl1pPr>
          </a:lstStyle>
          <a:p>
            <a:pPr algn="l">
              <a:lnSpc>
                <a:spcPct val="150000"/>
              </a:lnSpc>
            </a:pPr>
            <a:r>
              <a:rPr lang="ja-JP" altLang="en-US" sz="1400" dirty="0">
                <a:solidFill>
                  <a:srgbClr val="FF0000"/>
                </a:solidFill>
                <a:latin typeface="Yu Gothic Medium" panose="020B0400000000000000" pitchFamily="34" charset="-128"/>
                <a:ea typeface="Yu Gothic Medium" panose="020B0400000000000000" pitchFamily="34" charset="-128"/>
              </a:rPr>
              <a:t>未成年のうちから、契約に関する知識を身につけ、契約</a:t>
            </a:r>
            <a:r>
              <a:rPr lang="ja-JP" altLang="en-US" sz="1400">
                <a:solidFill>
                  <a:srgbClr val="FF0000"/>
                </a:solidFill>
                <a:latin typeface="Yu Gothic Medium" panose="020B0400000000000000" pitchFamily="34" charset="-128"/>
                <a:ea typeface="Yu Gothic Medium" panose="020B0400000000000000" pitchFamily="34" charset="-128"/>
              </a:rPr>
              <a:t>をする前</a:t>
            </a:r>
            <a:r>
              <a:rPr lang="ja-JP" altLang="en-US" sz="1400" dirty="0">
                <a:solidFill>
                  <a:srgbClr val="FF0000"/>
                </a:solidFill>
                <a:latin typeface="Yu Gothic Medium" panose="020B0400000000000000" pitchFamily="34" charset="-128"/>
                <a:ea typeface="Yu Gothic Medium" panose="020B0400000000000000" pitchFamily="34" charset="-128"/>
              </a:rPr>
              <a:t>には契約の内容や条件を納得するまで確認しましょう。</a:t>
            </a:r>
            <a:endParaRPr lang="ja-JP" altLang="ja-JP" sz="1400" dirty="0">
              <a:latin typeface="Yu Gothic Medium" panose="020B0400000000000000" pitchFamily="34" charset="-128"/>
              <a:ea typeface="Yu Gothic Medium" panose="020B0400000000000000" pitchFamily="34" charset="-128"/>
            </a:endParaRPr>
          </a:p>
        </p:txBody>
      </p:sp>
      <p:pic>
        <p:nvPicPr>
          <p:cNvPr id="11" name="図 10">
            <a:extLst>
              <a:ext uri="{FF2B5EF4-FFF2-40B4-BE49-F238E27FC236}">
                <a16:creationId xmlns="" xmlns:a16="http://schemas.microsoft.com/office/drawing/2014/main" id="{FF667D55-E9E6-48DC-B7FB-C3698C86C1C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78959" y="2247371"/>
            <a:ext cx="4461961" cy="3392931"/>
          </a:xfrm>
          <a:prstGeom prst="rect">
            <a:avLst/>
          </a:prstGeom>
          <a:ln>
            <a:solidFill>
              <a:srgbClr val="FFFFFF"/>
            </a:solidFill>
          </a:ln>
        </p:spPr>
      </p:pic>
      <p:sp>
        <p:nvSpPr>
          <p:cNvPr id="12" name="テキスト ボックス 11">
            <a:extLst>
              <a:ext uri="{FF2B5EF4-FFF2-40B4-BE49-F238E27FC236}">
                <a16:creationId xmlns="" xmlns:a16="http://schemas.microsoft.com/office/drawing/2014/main" id="{6B4489B8-3CF0-429A-A86B-18AE18DDBC42}"/>
              </a:ext>
            </a:extLst>
          </p:cNvPr>
          <p:cNvSpPr txBox="1"/>
          <p:nvPr/>
        </p:nvSpPr>
        <p:spPr>
          <a:xfrm>
            <a:off x="1699027" y="5573135"/>
            <a:ext cx="4204520" cy="215444"/>
          </a:xfrm>
          <a:prstGeom prst="rect">
            <a:avLst/>
          </a:prstGeom>
          <a:noFill/>
        </p:spPr>
        <p:txBody>
          <a:bodyPr wrap="square">
            <a:spAutoFit/>
          </a:bodyPr>
          <a:lstStyle/>
          <a:p>
            <a:r>
              <a:rPr lang="ja-JP" altLang="en-US" sz="800" dirty="0"/>
              <a:t>契約当事者の年齢層別相談件数（政府広報オンラインより引用）</a:t>
            </a:r>
          </a:p>
        </p:txBody>
      </p:sp>
      <p:sp>
        <p:nvSpPr>
          <p:cNvPr id="13" name="テキスト ボックス 12">
            <a:extLst>
              <a:ext uri="{FF2B5EF4-FFF2-40B4-BE49-F238E27FC236}">
                <a16:creationId xmlns="" xmlns:a16="http://schemas.microsoft.com/office/drawing/2014/main" id="{617E366C-A80A-4F37-B84F-579D0E311131}"/>
              </a:ext>
            </a:extLst>
          </p:cNvPr>
          <p:cNvSpPr txBox="1"/>
          <p:nvPr/>
        </p:nvSpPr>
        <p:spPr>
          <a:xfrm>
            <a:off x="240633" y="5833662"/>
            <a:ext cx="1633304" cy="761234"/>
          </a:xfrm>
          <a:prstGeom prst="rect">
            <a:avLst/>
          </a:prstGeom>
          <a:solidFill>
            <a:srgbClr val="FF0000"/>
          </a:solidFill>
          <a:ln w="28575">
            <a:noFill/>
          </a:ln>
        </p:spPr>
        <p:txBody>
          <a:bodyPr wrap="square">
            <a:spAutoFit/>
          </a:bodyPr>
          <a:lstStyle>
            <a:defPPr>
              <a:defRPr lang="en-US"/>
            </a:defPPr>
            <a:lvl1pPr algn="ctr">
              <a:defRPr kumimoji="1" sz="1600">
                <a:latin typeface="Noto Sans JP Medium" panose="020B0600000000000000" pitchFamily="34" charset="-128"/>
                <a:ea typeface="Noto Sans JP Medium" panose="020B0600000000000000" pitchFamily="34" charset="-128"/>
                <a:cs typeface="+mj-cs"/>
              </a:defRPr>
            </a:lvl1pPr>
          </a:lstStyle>
          <a:p>
            <a:pPr>
              <a:lnSpc>
                <a:spcPct val="140000"/>
              </a:lnSpc>
            </a:pPr>
            <a:r>
              <a:rPr lang="ja-JP" altLang="en-US" sz="1200" dirty="0">
                <a:solidFill>
                  <a:schemeClr val="bg1"/>
                </a:solidFill>
                <a:latin typeface="Yu Gothic Medium" panose="020B0400000000000000" pitchFamily="34" charset="-128"/>
                <a:ea typeface="Yu Gothic Medium" panose="020B0400000000000000" pitchFamily="34" charset="-128"/>
              </a:rPr>
              <a:t>消費者トラブルは</a:t>
            </a:r>
            <a:endParaRPr lang="en-US" altLang="ja-JP" sz="1200" dirty="0">
              <a:solidFill>
                <a:schemeClr val="bg1"/>
              </a:solidFill>
              <a:latin typeface="Yu Gothic Medium" panose="020B0400000000000000" pitchFamily="34" charset="-128"/>
              <a:ea typeface="Yu Gothic Medium" panose="020B0400000000000000" pitchFamily="34" charset="-128"/>
            </a:endParaRPr>
          </a:p>
          <a:p>
            <a:pPr>
              <a:lnSpc>
                <a:spcPct val="140000"/>
              </a:lnSpc>
            </a:pPr>
            <a:r>
              <a:rPr lang="en-US" altLang="ja-JP" sz="2000" dirty="0">
                <a:solidFill>
                  <a:schemeClr val="bg1"/>
                </a:solidFill>
                <a:latin typeface="Yu Gothic Medium" panose="020B0400000000000000" pitchFamily="34" charset="-128"/>
                <a:ea typeface="Yu Gothic Medium" panose="020B0400000000000000" pitchFamily="34" charset="-128"/>
              </a:rPr>
              <a:t>20</a:t>
            </a:r>
            <a:r>
              <a:rPr lang="ja-JP" altLang="en-US" sz="2000" dirty="0">
                <a:solidFill>
                  <a:schemeClr val="bg1"/>
                </a:solidFill>
                <a:latin typeface="Yu Gothic Medium" panose="020B0400000000000000" pitchFamily="34" charset="-128"/>
                <a:ea typeface="Yu Gothic Medium" panose="020B0400000000000000" pitchFamily="34" charset="-128"/>
              </a:rPr>
              <a:t>歳</a:t>
            </a:r>
            <a:r>
              <a:rPr lang="ja-JP" altLang="en-US" sz="1200" dirty="0">
                <a:solidFill>
                  <a:schemeClr val="bg1"/>
                </a:solidFill>
                <a:latin typeface="Yu Gothic Medium" panose="020B0400000000000000" pitchFamily="34" charset="-128"/>
                <a:ea typeface="Yu Gothic Medium" panose="020B0400000000000000" pitchFamily="34" charset="-128"/>
              </a:rPr>
              <a:t>から</a:t>
            </a:r>
            <a:r>
              <a:rPr lang="ja-JP" altLang="en-US" sz="2000" dirty="0">
                <a:solidFill>
                  <a:schemeClr val="bg1"/>
                </a:solidFill>
                <a:latin typeface="Yu Gothic Medium" panose="020B0400000000000000" pitchFamily="34" charset="-128"/>
                <a:ea typeface="Yu Gothic Medium" panose="020B0400000000000000" pitchFamily="34" charset="-128"/>
              </a:rPr>
              <a:t>急増</a:t>
            </a:r>
            <a:endParaRPr lang="en-US" altLang="ja-JP" sz="2000" dirty="0">
              <a:solidFill>
                <a:schemeClr val="bg1"/>
              </a:solidFill>
              <a:latin typeface="Yu Gothic Medium" panose="020B0400000000000000" pitchFamily="34" charset="-128"/>
              <a:ea typeface="Yu Gothic Medium" panose="020B0400000000000000" pitchFamily="34" charset="-128"/>
            </a:endParaRPr>
          </a:p>
        </p:txBody>
      </p:sp>
      <p:cxnSp>
        <p:nvCxnSpPr>
          <p:cNvPr id="3" name="直線矢印コネクタ 2">
            <a:extLst>
              <a:ext uri="{FF2B5EF4-FFF2-40B4-BE49-F238E27FC236}">
                <a16:creationId xmlns="" xmlns:a16="http://schemas.microsoft.com/office/drawing/2014/main" id="{1A560E25-5B69-4343-97C0-727BDB618129}"/>
              </a:ext>
            </a:extLst>
          </p:cNvPr>
          <p:cNvCxnSpPr>
            <a:cxnSpLocks/>
          </p:cNvCxnSpPr>
          <p:nvPr/>
        </p:nvCxnSpPr>
        <p:spPr>
          <a:xfrm>
            <a:off x="4140193" y="3031770"/>
            <a:ext cx="0" cy="757107"/>
          </a:xfrm>
          <a:prstGeom prst="straightConnector1">
            <a:avLst/>
          </a:prstGeom>
          <a:ln w="762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 xmlns:a16="http://schemas.microsoft.com/office/drawing/2014/main" id="{2DDB589E-115F-C042-865B-5D101F9E6B48}"/>
              </a:ext>
            </a:extLst>
          </p:cNvPr>
          <p:cNvSpPr/>
          <p:nvPr/>
        </p:nvSpPr>
        <p:spPr>
          <a:xfrm>
            <a:off x="1396814" y="4018526"/>
            <a:ext cx="3175186" cy="56251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a:solidFill>
                  <a:srgbClr val="FF0000"/>
                </a:solidFill>
              </a:rPr>
              <a:t>成人になりたての若者は、</a:t>
            </a:r>
            <a:endParaRPr kumimoji="1" lang="en-US" altLang="ja-JP" sz="1600" b="1" dirty="0">
              <a:solidFill>
                <a:srgbClr val="FF0000"/>
              </a:solidFill>
            </a:endParaRPr>
          </a:p>
          <a:p>
            <a:pPr algn="ctr"/>
            <a:r>
              <a:rPr kumimoji="1" lang="ja-JP" altLang="en-US" sz="1600" b="1">
                <a:solidFill>
                  <a:srgbClr val="FF0000"/>
                </a:solidFill>
              </a:rPr>
              <a:t>未成年者と比べて１．８倍以上</a:t>
            </a:r>
          </a:p>
        </p:txBody>
      </p:sp>
      <p:sp>
        <p:nvSpPr>
          <p:cNvPr id="15" name="三角形 23">
            <a:extLst>
              <a:ext uri="{FF2B5EF4-FFF2-40B4-BE49-F238E27FC236}">
                <a16:creationId xmlns="" xmlns:a16="http://schemas.microsoft.com/office/drawing/2014/main" id="{795A31D9-F1CE-7E4B-9AD2-7481874AA073}"/>
              </a:ext>
            </a:extLst>
          </p:cNvPr>
          <p:cNvSpPr/>
          <p:nvPr/>
        </p:nvSpPr>
        <p:spPr>
          <a:xfrm rot="5400000">
            <a:off x="4085160" y="1222899"/>
            <a:ext cx="533400" cy="52686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 xmlns:a16="http://schemas.microsoft.com/office/drawing/2014/main" id="{4A1C97F2-7DEF-9B47-B6B7-660A491F8979}"/>
              </a:ext>
            </a:extLst>
          </p:cNvPr>
          <p:cNvSpPr/>
          <p:nvPr/>
        </p:nvSpPr>
        <p:spPr>
          <a:xfrm>
            <a:off x="5182860" y="3185323"/>
            <a:ext cx="1107996" cy="369332"/>
          </a:xfrm>
          <a:prstGeom prst="rect">
            <a:avLst/>
          </a:prstGeom>
        </p:spPr>
        <p:txBody>
          <a:bodyPr wrap="none">
            <a:spAutoFit/>
          </a:bodyPr>
          <a:lstStyle/>
          <a:p>
            <a:r>
              <a:rPr lang="ja-JP" altLang="en-US">
                <a:solidFill>
                  <a:schemeClr val="bg1"/>
                </a:solidFill>
                <a:latin typeface="Yu Gothic Medium" panose="020B0400000000000000" pitchFamily="34" charset="-128"/>
                <a:ea typeface="Yu Gothic Medium" panose="020B0400000000000000" pitchFamily="34" charset="-128"/>
              </a:rPr>
              <a:t>悪質業者</a:t>
            </a:r>
            <a:endParaRPr lang="ja-JP" altLang="en-US">
              <a:solidFill>
                <a:schemeClr val="bg1"/>
              </a:solidFill>
            </a:endParaRPr>
          </a:p>
        </p:txBody>
      </p:sp>
      <p:sp>
        <p:nvSpPr>
          <p:cNvPr id="26" name="テキスト ボックス 25">
            <a:extLst>
              <a:ext uri="{FF2B5EF4-FFF2-40B4-BE49-F238E27FC236}">
                <a16:creationId xmlns="" xmlns:a16="http://schemas.microsoft.com/office/drawing/2014/main" id="{3E19505E-5CCB-BC47-915B-0AFC02EBB6F3}"/>
              </a:ext>
            </a:extLst>
          </p:cNvPr>
          <p:cNvSpPr txBox="1"/>
          <p:nvPr/>
        </p:nvSpPr>
        <p:spPr>
          <a:xfrm>
            <a:off x="7294111" y="3603027"/>
            <a:ext cx="809837" cy="830997"/>
          </a:xfrm>
          <a:prstGeom prst="rect">
            <a:avLst/>
          </a:prstGeom>
          <a:noFill/>
        </p:spPr>
        <p:txBody>
          <a:bodyPr wrap="none" rtlCol="0">
            <a:spAutoFit/>
          </a:bodyPr>
          <a:lstStyle/>
          <a:p>
            <a:r>
              <a:rPr kumimoji="1" lang="en-US" altLang="ja-JP" sz="4800" dirty="0">
                <a:solidFill>
                  <a:schemeClr val="bg1"/>
                </a:solidFill>
              </a:rPr>
              <a:t>18</a:t>
            </a:r>
            <a:endParaRPr kumimoji="1" lang="ja-JP" altLang="en-US" sz="4800">
              <a:solidFill>
                <a:schemeClr val="bg1"/>
              </a:solidFill>
            </a:endParaRPr>
          </a:p>
        </p:txBody>
      </p:sp>
      <p:sp>
        <p:nvSpPr>
          <p:cNvPr id="27" name="テキスト ボックス 26">
            <a:extLst>
              <a:ext uri="{FF2B5EF4-FFF2-40B4-BE49-F238E27FC236}">
                <a16:creationId xmlns="" xmlns:a16="http://schemas.microsoft.com/office/drawing/2014/main" id="{B2C0D38D-8190-EC46-A966-3BBB538B697B}"/>
              </a:ext>
            </a:extLst>
          </p:cNvPr>
          <p:cNvSpPr txBox="1"/>
          <p:nvPr/>
        </p:nvSpPr>
        <p:spPr>
          <a:xfrm>
            <a:off x="7649004" y="4200183"/>
            <a:ext cx="415498" cy="369332"/>
          </a:xfrm>
          <a:prstGeom prst="rect">
            <a:avLst/>
          </a:prstGeom>
          <a:noFill/>
        </p:spPr>
        <p:txBody>
          <a:bodyPr wrap="none" rtlCol="0">
            <a:spAutoFit/>
          </a:bodyPr>
          <a:lstStyle/>
          <a:p>
            <a:r>
              <a:rPr kumimoji="1" lang="ja-JP" altLang="en-US">
                <a:solidFill>
                  <a:schemeClr val="bg1"/>
                </a:solidFill>
              </a:rPr>
              <a:t>歳</a:t>
            </a:r>
          </a:p>
        </p:txBody>
      </p:sp>
      <p:sp>
        <p:nvSpPr>
          <p:cNvPr id="28" name="角丸四角形吹き出し 27">
            <a:extLst>
              <a:ext uri="{FF2B5EF4-FFF2-40B4-BE49-F238E27FC236}">
                <a16:creationId xmlns="" xmlns:a16="http://schemas.microsoft.com/office/drawing/2014/main" id="{F2C5962A-C3E9-9A41-BD2D-22579C75DB96}"/>
              </a:ext>
            </a:extLst>
          </p:cNvPr>
          <p:cNvSpPr/>
          <p:nvPr/>
        </p:nvSpPr>
        <p:spPr>
          <a:xfrm>
            <a:off x="4938839" y="218785"/>
            <a:ext cx="4060830" cy="1596696"/>
          </a:xfrm>
          <a:prstGeom prst="wedgeRoundRectCallout">
            <a:avLst>
              <a:gd name="adj1" fmla="val 24990"/>
              <a:gd name="adj2" fmla="val 96140"/>
              <a:gd name="adj3" fmla="val 16667"/>
            </a:avLst>
          </a:prstGeom>
          <a:noFill/>
          <a:ln w="285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internet_mobile_kessa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28608">
            <a:off x="7796300" y="2784909"/>
            <a:ext cx="1528895" cy="1600937"/>
          </a:xfrm>
          <a:prstGeom prst="rect">
            <a:avLst/>
          </a:prstGeom>
        </p:spPr>
      </p:pic>
      <p:pic>
        <p:nvPicPr>
          <p:cNvPr id="8" name="図 7" descr="money_car_loa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85006">
            <a:off x="8082201" y="1757153"/>
            <a:ext cx="1017112" cy="938285"/>
          </a:xfrm>
          <a:prstGeom prst="rect">
            <a:avLst/>
          </a:prstGeom>
        </p:spPr>
      </p:pic>
      <p:pic>
        <p:nvPicPr>
          <p:cNvPr id="30" name="図 29">
            <a:extLst>
              <a:ext uri="{FF2B5EF4-FFF2-40B4-BE49-F238E27FC236}">
                <a16:creationId xmlns="" xmlns:a16="http://schemas.microsoft.com/office/drawing/2014/main" id="{7175E68C-9382-1D4E-BC62-D734366753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712347" y="1160349"/>
            <a:ext cx="1896550" cy="1792240"/>
          </a:xfrm>
          <a:prstGeom prst="rect">
            <a:avLst/>
          </a:prstGeom>
        </p:spPr>
      </p:pic>
    </p:spTree>
    <p:extLst>
      <p:ext uri="{BB962C8B-B14F-4D97-AF65-F5344CB8AC3E}">
        <p14:creationId xmlns:p14="http://schemas.microsoft.com/office/powerpoint/2010/main" val="57205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１－１　はじめに　</a:t>
            </a:r>
          </a:p>
        </p:txBody>
      </p:sp>
      <p:sp>
        <p:nvSpPr>
          <p:cNvPr id="19" name="テキスト ボックス 18">
            <a:extLst>
              <a:ext uri="{FF2B5EF4-FFF2-40B4-BE49-F238E27FC236}">
                <a16:creationId xmlns="" xmlns:a16="http://schemas.microsoft.com/office/drawing/2014/main" id="{E36778D8-B06A-4AC7-8727-E84E2496F848}"/>
              </a:ext>
            </a:extLst>
          </p:cNvPr>
          <p:cNvSpPr txBox="1"/>
          <p:nvPr/>
        </p:nvSpPr>
        <p:spPr>
          <a:xfrm>
            <a:off x="1524599" y="2756465"/>
            <a:ext cx="5970791" cy="769441"/>
          </a:xfrm>
          <a:prstGeom prst="rect">
            <a:avLst/>
          </a:prstGeom>
          <a:noFill/>
          <a:effectLst>
            <a:outerShdw blurRad="50800" dist="38100" dir="5400000" algn="t" rotWithShape="0">
              <a:prstClr val="black">
                <a:alpha val="40000"/>
              </a:prstClr>
            </a:outerShdw>
          </a:effectLst>
        </p:spPr>
        <p:txBody>
          <a:bodyPr wrap="square">
            <a:spAutoFit/>
          </a:bodyPr>
          <a:lstStyle>
            <a:defPPr>
              <a:defRPr lang="en-US"/>
            </a:defPPr>
            <a:lvl1pPr algn="just">
              <a:defRPr b="0" kern="100">
                <a:effectLst/>
                <a:latin typeface="Noto Sans JP Light" panose="020B0300000000000000" pitchFamily="34" charset="-128"/>
                <a:ea typeface="Noto Sans JP Light" panose="020B0300000000000000" pitchFamily="34" charset="-128"/>
                <a:cs typeface="Times New Roman" panose="02020603050405020304" pitchFamily="18" charset="0"/>
              </a:defRPr>
            </a:lvl1pPr>
          </a:lstStyle>
          <a:p>
            <a:pPr algn="ctr"/>
            <a:r>
              <a:rPr lang="ja-JP" altLang="en-US" sz="4400" b="1">
                <a:solidFill>
                  <a:srgbClr val="FF0000"/>
                </a:solidFill>
                <a:latin typeface="Yu Gothic" panose="020B0400000000000000" pitchFamily="34" charset="-128"/>
                <a:ea typeface="Yu Gothic" panose="020B0400000000000000" pitchFamily="34" charset="-128"/>
              </a:rPr>
              <a:t>消費者トラブル</a:t>
            </a:r>
            <a:endParaRPr lang="ja-JP" altLang="ja-JP" sz="4400" b="1" dirty="0">
              <a:solidFill>
                <a:srgbClr val="FF0000"/>
              </a:solidFill>
              <a:latin typeface="Yu Gothic" panose="020B0400000000000000" pitchFamily="34" charset="-128"/>
              <a:ea typeface="Yu Gothic" panose="020B0400000000000000" pitchFamily="34" charset="-128"/>
            </a:endParaRPr>
          </a:p>
        </p:txBody>
      </p:sp>
      <p:sp>
        <p:nvSpPr>
          <p:cNvPr id="20" name="テキスト ボックス 19">
            <a:extLst>
              <a:ext uri="{FF2B5EF4-FFF2-40B4-BE49-F238E27FC236}">
                <a16:creationId xmlns="" xmlns:a16="http://schemas.microsoft.com/office/drawing/2014/main" id="{6B88C206-E29C-4A2D-B158-C7D9C669CD4C}"/>
              </a:ext>
            </a:extLst>
          </p:cNvPr>
          <p:cNvSpPr txBox="1"/>
          <p:nvPr/>
        </p:nvSpPr>
        <p:spPr>
          <a:xfrm>
            <a:off x="1168065" y="3544312"/>
            <a:ext cx="7126578" cy="584775"/>
          </a:xfrm>
          <a:prstGeom prst="rect">
            <a:avLst/>
          </a:prstGeom>
          <a:noFill/>
        </p:spPr>
        <p:txBody>
          <a:bodyPr wrap="square">
            <a:spAutoFit/>
          </a:bodyPr>
          <a:lstStyle>
            <a:defPPr>
              <a:defRPr lang="en-US"/>
            </a:defPPr>
            <a:lvl1pPr algn="just">
              <a:defRPr b="0" kern="100">
                <a:effectLst/>
                <a:latin typeface="Noto Sans JP Light" panose="020B0300000000000000" pitchFamily="34" charset="-128"/>
                <a:ea typeface="Noto Sans JP Light" panose="020B0300000000000000" pitchFamily="34" charset="-128"/>
                <a:cs typeface="Times New Roman" panose="02020603050405020304" pitchFamily="18" charset="0"/>
              </a:defRPr>
            </a:lvl1pPr>
          </a:lstStyle>
          <a:p>
            <a:pPr algn="ctr"/>
            <a:r>
              <a:rPr lang="ja-JP" altLang="ja-JP" sz="1600" b="1">
                <a:latin typeface="Yu Gothic" panose="020B0400000000000000" pitchFamily="34" charset="-128"/>
                <a:ea typeface="Yu Gothic" panose="020B0400000000000000" pitchFamily="34" charset="-128"/>
              </a:rPr>
              <a:t>老若</a:t>
            </a:r>
            <a:r>
              <a:rPr lang="ja-JP" altLang="ja-JP" sz="1600" b="1" dirty="0">
                <a:latin typeface="Yu Gothic" panose="020B0400000000000000" pitchFamily="34" charset="-128"/>
                <a:ea typeface="Yu Gothic" panose="020B0400000000000000" pitchFamily="34" charset="-128"/>
              </a:rPr>
              <a:t>男女問わず、契約</a:t>
            </a:r>
            <a:r>
              <a:rPr lang="ja-JP" altLang="ja-JP" sz="1600" b="1">
                <a:latin typeface="Yu Gothic" panose="020B0400000000000000" pitchFamily="34" charset="-128"/>
                <a:ea typeface="Yu Gothic" panose="020B0400000000000000" pitchFamily="34" charset="-128"/>
              </a:rPr>
              <a:t>に関する多種多様なトラブルに</a:t>
            </a:r>
            <a:endParaRPr lang="en-US" altLang="ja-JP" sz="1600" b="1" dirty="0">
              <a:latin typeface="Yu Gothic" panose="020B0400000000000000" pitchFamily="34" charset="-128"/>
              <a:ea typeface="Yu Gothic" panose="020B0400000000000000" pitchFamily="34" charset="-128"/>
            </a:endParaRPr>
          </a:p>
          <a:p>
            <a:pPr algn="ctr"/>
            <a:r>
              <a:rPr lang="ja-JP" altLang="ja-JP" sz="1600" b="1">
                <a:latin typeface="Yu Gothic" panose="020B0400000000000000" pitchFamily="34" charset="-128"/>
                <a:ea typeface="Yu Gothic" panose="020B0400000000000000" pitchFamily="34" charset="-128"/>
              </a:rPr>
              <a:t>巻き込まれるケースが多発</a:t>
            </a:r>
            <a:r>
              <a:rPr lang="ja-JP" altLang="en-US" sz="1600" b="1">
                <a:latin typeface="Yu Gothic" panose="020B0400000000000000" pitchFamily="34" charset="-128"/>
                <a:ea typeface="Yu Gothic" panose="020B0400000000000000" pitchFamily="34" charset="-128"/>
              </a:rPr>
              <a:t>しています</a:t>
            </a:r>
            <a:endParaRPr lang="ja-JP" altLang="ja-JP" sz="1600" b="1" dirty="0">
              <a:latin typeface="Yu Gothic" panose="020B0400000000000000" pitchFamily="34" charset="-128"/>
              <a:ea typeface="Yu Gothic" panose="020B0400000000000000" pitchFamily="34" charset="-128"/>
            </a:endParaRPr>
          </a:p>
        </p:txBody>
      </p:sp>
      <p:pic>
        <p:nvPicPr>
          <p:cNvPr id="14" name="図 13">
            <a:extLst>
              <a:ext uri="{FF2B5EF4-FFF2-40B4-BE49-F238E27FC236}">
                <a16:creationId xmlns="" xmlns:a16="http://schemas.microsoft.com/office/drawing/2014/main" id="{5E7337EA-17A6-4DC1-B3FD-852B32EAA6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154" y="3915265"/>
            <a:ext cx="2533045" cy="2765126"/>
          </a:xfrm>
          <a:prstGeom prst="rect">
            <a:avLst/>
          </a:prstGeom>
        </p:spPr>
      </p:pic>
      <p:pic>
        <p:nvPicPr>
          <p:cNvPr id="18" name="図 17">
            <a:extLst>
              <a:ext uri="{FF2B5EF4-FFF2-40B4-BE49-F238E27FC236}">
                <a16:creationId xmlns="" xmlns:a16="http://schemas.microsoft.com/office/drawing/2014/main" id="{14660C46-0F7A-4CBF-9376-0BF1935D9E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1266" y="717455"/>
            <a:ext cx="2519820" cy="2519820"/>
          </a:xfrm>
          <a:prstGeom prst="rect">
            <a:avLst/>
          </a:prstGeom>
        </p:spPr>
      </p:pic>
      <p:grpSp>
        <p:nvGrpSpPr>
          <p:cNvPr id="22" name="グループ化 21">
            <a:extLst>
              <a:ext uri="{FF2B5EF4-FFF2-40B4-BE49-F238E27FC236}">
                <a16:creationId xmlns="" xmlns:a16="http://schemas.microsoft.com/office/drawing/2014/main" id="{A9D5EC83-1BD9-4643-B56A-9253C2896266}"/>
              </a:ext>
            </a:extLst>
          </p:cNvPr>
          <p:cNvGrpSpPr/>
          <p:nvPr/>
        </p:nvGrpSpPr>
        <p:grpSpPr>
          <a:xfrm>
            <a:off x="6149755" y="3343276"/>
            <a:ext cx="2783789" cy="3250463"/>
            <a:chOff x="5843631" y="3143731"/>
            <a:chExt cx="2157358" cy="2462089"/>
          </a:xfrm>
        </p:grpSpPr>
        <p:pic>
          <p:nvPicPr>
            <p:cNvPr id="11" name="図 10" descr="人形, おもちゃ, 立つ, 女性 が含まれている画像&#10;&#10;自動的に生成された説明">
              <a:extLst>
                <a:ext uri="{FF2B5EF4-FFF2-40B4-BE49-F238E27FC236}">
                  <a16:creationId xmlns="" xmlns:a16="http://schemas.microsoft.com/office/drawing/2014/main" id="{E582EBE5-64B6-DE4F-8497-73EFD0215429}"/>
                </a:ext>
              </a:extLst>
            </p:cNvPr>
            <p:cNvPicPr>
              <a:picLocks noChangeAspect="1"/>
            </p:cNvPicPr>
            <p:nvPr/>
          </p:nvPicPr>
          <p:blipFill rotWithShape="1">
            <a:blip r:embed="rId5">
              <a:extLst>
                <a:ext uri="{28A0092B-C50C-407E-A947-70E740481C1C}">
                  <a14:useLocalDpi xmlns:a14="http://schemas.microsoft.com/office/drawing/2010/main" val="0"/>
                </a:ext>
              </a:extLst>
            </a:blip>
            <a:srcRect l="44575" t="-12822" r="1556" b="39604"/>
            <a:stretch/>
          </p:blipFill>
          <p:spPr>
            <a:xfrm>
              <a:off x="6242398" y="3143731"/>
              <a:ext cx="1758591" cy="2187087"/>
            </a:xfrm>
            <a:prstGeom prst="rect">
              <a:avLst/>
            </a:prstGeom>
          </p:spPr>
        </p:pic>
        <p:pic>
          <p:nvPicPr>
            <p:cNvPr id="16" name="図 15" descr="食品 が含まれている画像&#10;&#10;自動的に生成された説明">
              <a:extLst>
                <a:ext uri="{FF2B5EF4-FFF2-40B4-BE49-F238E27FC236}">
                  <a16:creationId xmlns="" xmlns:a16="http://schemas.microsoft.com/office/drawing/2014/main" id="{6597ECF0-F116-9B4C-8BBA-4404C55505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3631" y="4332172"/>
              <a:ext cx="1184492" cy="1273648"/>
            </a:xfrm>
            <a:prstGeom prst="rect">
              <a:avLst/>
            </a:prstGeom>
          </p:spPr>
        </p:pic>
      </p:grpSp>
      <p:pic>
        <p:nvPicPr>
          <p:cNvPr id="24" name="図 23" descr="白いバックグラウンドの前に座っている人形&#10;&#10;低い精度で自動的に生成された説明">
            <a:extLst>
              <a:ext uri="{FF2B5EF4-FFF2-40B4-BE49-F238E27FC236}">
                <a16:creationId xmlns="" xmlns:a16="http://schemas.microsoft.com/office/drawing/2014/main" id="{D68C1249-C0CF-D948-814B-FF7EB852F8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0657" y="522864"/>
            <a:ext cx="2523686" cy="2378574"/>
          </a:xfrm>
          <a:prstGeom prst="rect">
            <a:avLst/>
          </a:prstGeom>
        </p:spPr>
      </p:pic>
      <p:pic>
        <p:nvPicPr>
          <p:cNvPr id="2" name="図 1" descr="computer_oneclick_sagi.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2759" y="4535888"/>
            <a:ext cx="2143912" cy="2143912"/>
          </a:xfrm>
          <a:prstGeom prst="rect">
            <a:avLst/>
          </a:prstGeom>
        </p:spPr>
      </p:pic>
    </p:spTree>
    <p:extLst>
      <p:ext uri="{BB962C8B-B14F-4D97-AF65-F5344CB8AC3E}">
        <p14:creationId xmlns:p14="http://schemas.microsoft.com/office/powerpoint/2010/main" val="135268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702629" y="3548743"/>
            <a:ext cx="4078514" cy="1132114"/>
          </a:xfrm>
          <a:prstGeom prst="wedgeRoundRectCallout">
            <a:avLst>
              <a:gd name="adj1" fmla="val -7310"/>
              <a:gd name="adj2" fmla="val 73397"/>
              <a:gd name="adj3" fmla="val 16667"/>
            </a:avLst>
          </a:prstGeom>
          <a:solidFill>
            <a:srgbClr val="70AD47"/>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 xmlns:a16="http://schemas.microsoft.com/office/drawing/2014/main" id="{3184DADC-DDB5-4064-BF31-8C165B98BE99}"/>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１－</a:t>
            </a:r>
            <a:r>
              <a:rPr lang="ja-JP" altLang="en-US" dirty="0">
                <a:solidFill>
                  <a:srgbClr val="70AD47"/>
                </a:solidFill>
                <a:latin typeface="Yu Gothic" panose="020B0400000000000000" pitchFamily="34" charset="-128"/>
                <a:ea typeface="Yu Gothic" panose="020B0400000000000000" pitchFamily="34" charset="-128"/>
              </a:rPr>
              <a:t>２</a:t>
            </a:r>
            <a:r>
              <a:rPr lang="ja-JP" altLang="ja-JP" dirty="0">
                <a:solidFill>
                  <a:srgbClr val="70AD47"/>
                </a:solidFill>
                <a:latin typeface="Yu Gothic" panose="020B0400000000000000" pitchFamily="34" charset="-128"/>
                <a:ea typeface="Yu Gothic" panose="020B0400000000000000" pitchFamily="34" charset="-128"/>
              </a:rPr>
              <a:t>　消費</a:t>
            </a:r>
            <a:r>
              <a:rPr lang="ja-JP" altLang="en-US" dirty="0">
                <a:solidFill>
                  <a:srgbClr val="70AD47"/>
                </a:solidFill>
                <a:latin typeface="Yu Gothic" panose="020B0400000000000000" pitchFamily="34" charset="-128"/>
                <a:ea typeface="Yu Gothic" panose="020B0400000000000000" pitchFamily="34" charset="-128"/>
              </a:rPr>
              <a:t>生活に関する県内の相談件数</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 xmlns:a16="http://schemas.microsoft.com/office/drawing/2014/main" id="{3874C7C3-DCC7-4E8C-A815-8AED2C60BEAE}"/>
              </a:ext>
            </a:extLst>
          </p:cNvPr>
          <p:cNvSpPr txBox="1"/>
          <p:nvPr/>
        </p:nvSpPr>
        <p:spPr>
          <a:xfrm>
            <a:off x="811514" y="1710002"/>
            <a:ext cx="3598150" cy="812359"/>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lnSpc>
                <a:spcPct val="150000"/>
              </a:lnSpc>
            </a:pPr>
            <a:r>
              <a:rPr lang="ja-JP" altLang="en-US" sz="2400" dirty="0">
                <a:solidFill>
                  <a:srgbClr val="FF0000"/>
                </a:solidFill>
                <a:latin typeface="HGSSoeiKakugothicUB" panose="020B0900000000000000" pitchFamily="34" charset="-128"/>
                <a:ea typeface="HGSSoeiKakugothicUB" panose="020B0900000000000000" pitchFamily="34" charset="-128"/>
              </a:rPr>
              <a:t>年間　</a:t>
            </a:r>
            <a:r>
              <a:rPr lang="ja-JP" altLang="en-US" sz="4800" dirty="0">
                <a:solidFill>
                  <a:srgbClr val="FF0000"/>
                </a:solidFill>
                <a:latin typeface="HGSSoeiKakugothicUB" panose="020B0900000000000000" pitchFamily="34" charset="-128"/>
                <a:ea typeface="HGSSoeiKakugothicUB" panose="020B0900000000000000" pitchFamily="34" charset="-128"/>
              </a:rPr>
              <a:t>２</a:t>
            </a:r>
            <a:r>
              <a:rPr lang="ja-JP" altLang="en-US" sz="3200" dirty="0">
                <a:solidFill>
                  <a:srgbClr val="FF0000"/>
                </a:solidFill>
                <a:latin typeface="HGSSoeiKakugothicUB" panose="020B0900000000000000" pitchFamily="34" charset="-128"/>
                <a:ea typeface="HGSSoeiKakugothicUB" panose="020B0900000000000000" pitchFamily="34" charset="-128"/>
              </a:rPr>
              <a:t>万</a:t>
            </a:r>
            <a:r>
              <a:rPr lang="ja-JP" altLang="en-US" sz="4800" dirty="0">
                <a:solidFill>
                  <a:srgbClr val="FF0000"/>
                </a:solidFill>
                <a:latin typeface="HGSSoeiKakugothicUB" panose="020B0900000000000000" pitchFamily="34" charset="-128"/>
                <a:ea typeface="HGSSoeiKakugothicUB" panose="020B0900000000000000" pitchFamily="34" charset="-128"/>
              </a:rPr>
              <a:t>６</a:t>
            </a:r>
            <a:r>
              <a:rPr lang="ja-JP" altLang="en-US" sz="3200" dirty="0">
                <a:solidFill>
                  <a:srgbClr val="FF0000"/>
                </a:solidFill>
                <a:latin typeface="HGSSoeiKakugothicUB" panose="020B0900000000000000" pitchFamily="34" charset="-128"/>
                <a:ea typeface="HGSSoeiKakugothicUB" panose="020B0900000000000000" pitchFamily="34" charset="-128"/>
              </a:rPr>
              <a:t>千</a:t>
            </a:r>
            <a:r>
              <a:rPr lang="en-US" altLang="ja-JP" sz="3600" dirty="0">
                <a:solidFill>
                  <a:srgbClr val="FF0000"/>
                </a:solidFill>
                <a:latin typeface="HGSSoeiKakugothicUB" panose="020B0900000000000000" pitchFamily="34" charset="-128"/>
                <a:ea typeface="HGSSoeiKakugothicUB" panose="020B0900000000000000" pitchFamily="34" charset="-128"/>
              </a:rPr>
              <a:t>356</a:t>
            </a:r>
            <a:r>
              <a:rPr lang="ja-JP" altLang="en-US" sz="2800" dirty="0">
                <a:solidFill>
                  <a:srgbClr val="FF0000"/>
                </a:solidFill>
                <a:latin typeface="HGSSoeiKakugothicUB" panose="020B0900000000000000" pitchFamily="34" charset="-128"/>
                <a:ea typeface="HGSSoeiKakugothicUB" panose="020B0900000000000000" pitchFamily="34" charset="-128"/>
              </a:rPr>
              <a:t>件</a:t>
            </a:r>
            <a:endParaRPr lang="en-US" altLang="ja-JP" sz="2800" dirty="0">
              <a:solidFill>
                <a:srgbClr val="FF0000"/>
              </a:solidFill>
              <a:latin typeface="HGSSoeiKakugothicUB" panose="020B0900000000000000" pitchFamily="34" charset="-128"/>
              <a:ea typeface="HGSSoeiKakugothicUB" panose="020B0900000000000000" pitchFamily="34" charset="-128"/>
            </a:endParaRPr>
          </a:p>
        </p:txBody>
      </p:sp>
      <p:sp>
        <p:nvSpPr>
          <p:cNvPr id="5" name="テキスト ボックス 4">
            <a:extLst>
              <a:ext uri="{FF2B5EF4-FFF2-40B4-BE49-F238E27FC236}">
                <a16:creationId xmlns="" xmlns:a16="http://schemas.microsoft.com/office/drawing/2014/main" id="{F84E62DD-AFE9-F34C-9EC7-C1D674A03119}"/>
              </a:ext>
            </a:extLst>
          </p:cNvPr>
          <p:cNvSpPr txBox="1"/>
          <p:nvPr/>
        </p:nvSpPr>
        <p:spPr>
          <a:xfrm>
            <a:off x="7317404" y="2198120"/>
            <a:ext cx="1333415" cy="812359"/>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lnSpc>
                <a:spcPts val="1120"/>
              </a:lnSpc>
            </a:pPr>
            <a:r>
              <a:rPr lang="ja-JP" altLang="en-US" sz="1100" dirty="0">
                <a:latin typeface="Yu Gothic" panose="020B0400000000000000" pitchFamily="34" charset="-128"/>
                <a:ea typeface="Yu Gothic" panose="020B0400000000000000" pitchFamily="34" charset="-128"/>
              </a:rPr>
              <a:t>窓口に</a:t>
            </a:r>
            <a:endParaRPr lang="en-US" altLang="ja-JP" sz="1100" dirty="0">
              <a:latin typeface="Yu Gothic" panose="020B0400000000000000" pitchFamily="34" charset="-128"/>
              <a:ea typeface="Yu Gothic" panose="020B0400000000000000" pitchFamily="34" charset="-128"/>
            </a:endParaRPr>
          </a:p>
          <a:p>
            <a:pPr algn="l">
              <a:lnSpc>
                <a:spcPts val="1120"/>
              </a:lnSpc>
            </a:pPr>
            <a:r>
              <a:rPr lang="ja-JP" altLang="en-US" sz="1100" dirty="0">
                <a:latin typeface="Yu Gothic" panose="020B0400000000000000" pitchFamily="34" charset="-128"/>
                <a:ea typeface="Yu Gothic" panose="020B0400000000000000" pitchFamily="34" charset="-128"/>
              </a:rPr>
              <a:t>相談していない人や</a:t>
            </a:r>
            <a:endParaRPr lang="en-US" altLang="ja-JP" sz="1100" dirty="0">
              <a:latin typeface="Yu Gothic" panose="020B0400000000000000" pitchFamily="34" charset="-128"/>
              <a:ea typeface="Yu Gothic" panose="020B0400000000000000" pitchFamily="34" charset="-128"/>
            </a:endParaRPr>
          </a:p>
          <a:p>
            <a:pPr algn="l">
              <a:lnSpc>
                <a:spcPts val="1120"/>
              </a:lnSpc>
            </a:pPr>
            <a:endParaRPr lang="en-US" altLang="ja-JP" sz="1100" dirty="0">
              <a:latin typeface="Yu Gothic" panose="020B0400000000000000" pitchFamily="34" charset="-128"/>
              <a:ea typeface="Yu Gothic" panose="020B0400000000000000" pitchFamily="34" charset="-128"/>
            </a:endParaRPr>
          </a:p>
          <a:p>
            <a:pPr algn="l">
              <a:lnSpc>
                <a:spcPts val="1120"/>
              </a:lnSpc>
            </a:pPr>
            <a:r>
              <a:rPr lang="ja-JP" altLang="en-US" sz="1100" dirty="0">
                <a:latin typeface="Yu Gothic" panose="020B0400000000000000" pitchFamily="34" charset="-128"/>
                <a:ea typeface="Yu Gothic" panose="020B0400000000000000" pitchFamily="34" charset="-128"/>
              </a:rPr>
              <a:t>泣き寝入り</a:t>
            </a:r>
            <a:endParaRPr lang="en-US" altLang="ja-JP" sz="1100" dirty="0">
              <a:latin typeface="Yu Gothic" panose="020B0400000000000000" pitchFamily="34" charset="-128"/>
              <a:ea typeface="Yu Gothic" panose="020B0400000000000000" pitchFamily="34" charset="-128"/>
            </a:endParaRPr>
          </a:p>
          <a:p>
            <a:pPr algn="l">
              <a:lnSpc>
                <a:spcPts val="1120"/>
              </a:lnSpc>
            </a:pPr>
            <a:r>
              <a:rPr lang="ja-JP" altLang="en-US" sz="1100" dirty="0">
                <a:latin typeface="Yu Gothic" panose="020B0400000000000000" pitchFamily="34" charset="-128"/>
                <a:ea typeface="Yu Gothic" panose="020B0400000000000000" pitchFamily="34" charset="-128"/>
              </a:rPr>
              <a:t>している人も</a:t>
            </a:r>
            <a:endParaRPr lang="en-US" altLang="ja-JP" sz="1100" dirty="0">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 xmlns:a16="http://schemas.microsoft.com/office/drawing/2014/main" id="{777D2E2B-63D4-1E4B-A143-5AAB1ADECE51}"/>
              </a:ext>
            </a:extLst>
          </p:cNvPr>
          <p:cNvSpPr txBox="1"/>
          <p:nvPr/>
        </p:nvSpPr>
        <p:spPr>
          <a:xfrm>
            <a:off x="4670071" y="4241599"/>
            <a:ext cx="4257369" cy="1289438"/>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lnSpc>
                <a:spcPct val="150000"/>
              </a:lnSpc>
            </a:pPr>
            <a:endParaRPr lang="en-US" altLang="ja-JP" sz="1800" b="1" dirty="0">
              <a:solidFill>
                <a:srgbClr val="FF0000"/>
              </a:solidFill>
              <a:latin typeface="Yu Gothic" panose="020B0400000000000000" pitchFamily="34" charset="-128"/>
              <a:ea typeface="Yu Gothic" panose="020B0400000000000000" pitchFamily="34" charset="-128"/>
            </a:endParaRPr>
          </a:p>
        </p:txBody>
      </p:sp>
      <p:sp>
        <p:nvSpPr>
          <p:cNvPr id="2" name="テキスト ボックス 1">
            <a:extLst>
              <a:ext uri="{FF2B5EF4-FFF2-40B4-BE49-F238E27FC236}">
                <a16:creationId xmlns="" xmlns:a16="http://schemas.microsoft.com/office/drawing/2014/main" id="{E6B2D1E3-47E3-624A-8E7E-D5A2B7C71F98}"/>
              </a:ext>
            </a:extLst>
          </p:cNvPr>
          <p:cNvSpPr txBox="1"/>
          <p:nvPr/>
        </p:nvSpPr>
        <p:spPr>
          <a:xfrm>
            <a:off x="1395917" y="860255"/>
            <a:ext cx="3147054" cy="830997"/>
          </a:xfrm>
          <a:prstGeom prst="rect">
            <a:avLst/>
          </a:prstGeom>
          <a:noFill/>
        </p:spPr>
        <p:txBody>
          <a:bodyPr wrap="square" rtlCol="0">
            <a:spAutoFit/>
          </a:bodyPr>
          <a:lstStyle/>
          <a:p>
            <a:pPr algn="ctr"/>
            <a:r>
              <a:rPr lang="ja-JP" altLang="en-US" sz="1600" b="1" dirty="0">
                <a:latin typeface="Yu Gothic" panose="020B0400000000000000" pitchFamily="34" charset="-128"/>
                <a:ea typeface="Yu Gothic" panose="020B0400000000000000" pitchFamily="34" charset="-128"/>
              </a:rPr>
              <a:t>広島県内の消費生活相談窓口に</a:t>
            </a:r>
            <a:endParaRPr lang="en-US" altLang="ja-JP" sz="1600" b="1" dirty="0">
              <a:latin typeface="Yu Gothic" panose="020B0400000000000000" pitchFamily="34" charset="-128"/>
              <a:ea typeface="Yu Gothic" panose="020B0400000000000000" pitchFamily="34" charset="-128"/>
            </a:endParaRPr>
          </a:p>
          <a:p>
            <a:pPr algn="ctr"/>
            <a:r>
              <a:rPr lang="ja-JP" altLang="en-US" sz="1600" b="1" dirty="0">
                <a:latin typeface="Yu Gothic" panose="020B0400000000000000" pitchFamily="34" charset="-128"/>
                <a:ea typeface="Yu Gothic" panose="020B0400000000000000" pitchFamily="34" charset="-128"/>
              </a:rPr>
              <a:t>寄せられた</a:t>
            </a:r>
            <a:endParaRPr lang="en-US" altLang="ja-JP" sz="1600" b="1" dirty="0">
              <a:latin typeface="Yu Gothic" panose="020B0400000000000000" pitchFamily="34" charset="-128"/>
              <a:ea typeface="Yu Gothic" panose="020B0400000000000000" pitchFamily="34" charset="-128"/>
            </a:endParaRPr>
          </a:p>
          <a:p>
            <a:pPr algn="ctr"/>
            <a:r>
              <a:rPr lang="ja-JP" altLang="en-US" sz="1600" b="1" dirty="0">
                <a:latin typeface="Yu Gothic" panose="020B0400000000000000" pitchFamily="34" charset="-128"/>
                <a:ea typeface="Yu Gothic" panose="020B0400000000000000" pitchFamily="34" charset="-128"/>
              </a:rPr>
              <a:t>消費生活相談件数</a:t>
            </a:r>
            <a:endParaRPr kumimoji="1" lang="ja-JP" altLang="en-US" sz="1600" b="1" dirty="0"/>
          </a:p>
        </p:txBody>
      </p:sp>
      <p:sp>
        <p:nvSpPr>
          <p:cNvPr id="15" name="テキスト ボックス 14">
            <a:extLst>
              <a:ext uri="{FF2B5EF4-FFF2-40B4-BE49-F238E27FC236}">
                <a16:creationId xmlns="" xmlns:a16="http://schemas.microsoft.com/office/drawing/2014/main" id="{E0656C17-A18F-B148-9CBD-A49828BC1C5A}"/>
              </a:ext>
            </a:extLst>
          </p:cNvPr>
          <p:cNvSpPr txBox="1"/>
          <p:nvPr/>
        </p:nvSpPr>
        <p:spPr>
          <a:xfrm>
            <a:off x="855058" y="2874033"/>
            <a:ext cx="4762842" cy="253916"/>
          </a:xfrm>
          <a:prstGeom prst="rect">
            <a:avLst/>
          </a:prstGeom>
          <a:noFill/>
        </p:spPr>
        <p:txBody>
          <a:bodyPr wrap="none" rtlCol="0">
            <a:spAutoFit/>
          </a:bodyPr>
          <a:lstStyle/>
          <a:p>
            <a:r>
              <a:rPr kumimoji="1" lang="ja-JP" altLang="en-US" sz="1050" dirty="0"/>
              <a:t>出典：令和元年度消費生活に関する相談状況について（広島県消費生活課）</a:t>
            </a:r>
          </a:p>
        </p:txBody>
      </p:sp>
      <p:pic>
        <p:nvPicPr>
          <p:cNvPr id="17" name="図 16" descr="シャツ が含まれている画像&#10;&#10;自動的に生成された説明">
            <a:extLst>
              <a:ext uri="{FF2B5EF4-FFF2-40B4-BE49-F238E27FC236}">
                <a16:creationId xmlns="" xmlns:a16="http://schemas.microsoft.com/office/drawing/2014/main" id="{24C8356F-5347-2142-94D4-0D9F45873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4812" y="1231268"/>
            <a:ext cx="1667888" cy="1970285"/>
          </a:xfrm>
          <a:prstGeom prst="rect">
            <a:avLst/>
          </a:prstGeom>
        </p:spPr>
      </p:pic>
      <p:sp>
        <p:nvSpPr>
          <p:cNvPr id="19" name="正方形/長方形 18">
            <a:extLst>
              <a:ext uri="{FF2B5EF4-FFF2-40B4-BE49-F238E27FC236}">
                <a16:creationId xmlns="" xmlns:a16="http://schemas.microsoft.com/office/drawing/2014/main" id="{6B943333-7B47-8A48-BB7A-D6A0619015E4}"/>
              </a:ext>
            </a:extLst>
          </p:cNvPr>
          <p:cNvSpPr/>
          <p:nvPr/>
        </p:nvSpPr>
        <p:spPr>
          <a:xfrm>
            <a:off x="807801" y="5997286"/>
            <a:ext cx="3451586" cy="400110"/>
          </a:xfrm>
          <a:prstGeom prst="rect">
            <a:avLst/>
          </a:prstGeom>
        </p:spPr>
        <p:txBody>
          <a:bodyPr wrap="none">
            <a:spAutoFit/>
          </a:bodyPr>
          <a:lstStyle/>
          <a:p>
            <a:r>
              <a:rPr lang="ja-JP" altLang="en-US" sz="1000" dirty="0">
                <a:latin typeface="+mj-ea"/>
                <a:ea typeface="+mj-ea"/>
              </a:rPr>
              <a:t>出典：</a:t>
            </a:r>
            <a:r>
              <a:rPr lang="en" altLang="ja-JP" sz="1000" dirty="0">
                <a:latin typeface="+mj-ea"/>
                <a:ea typeface="+mj-ea"/>
              </a:rPr>
              <a:t> PIO-NET </a:t>
            </a:r>
            <a:r>
              <a:rPr lang="ja-JP" altLang="en-US" sz="1000" dirty="0">
                <a:latin typeface="+mj-ea"/>
                <a:ea typeface="+mj-ea"/>
              </a:rPr>
              <a:t>にみる </a:t>
            </a:r>
            <a:r>
              <a:rPr lang="en-US" altLang="ja-JP" sz="1000" dirty="0">
                <a:latin typeface="+mj-ea"/>
                <a:ea typeface="+mj-ea"/>
              </a:rPr>
              <a:t>2019 </a:t>
            </a:r>
            <a:r>
              <a:rPr lang="ja-JP" altLang="en-US" sz="1000" dirty="0">
                <a:latin typeface="+mj-ea"/>
                <a:ea typeface="+mj-ea"/>
              </a:rPr>
              <a:t>年度の消費生活相談の概要 </a:t>
            </a:r>
          </a:p>
          <a:p>
            <a:r>
              <a:rPr lang="ja-JP" altLang="en-US" sz="1000" dirty="0">
                <a:latin typeface="+mj-ea"/>
                <a:ea typeface="+mj-ea"/>
              </a:rPr>
              <a:t>（独立行政法人国民生活センター ）</a:t>
            </a:r>
          </a:p>
        </p:txBody>
      </p:sp>
      <p:sp>
        <p:nvSpPr>
          <p:cNvPr id="20" name="テキスト ボックス 19">
            <a:extLst>
              <a:ext uri="{FF2B5EF4-FFF2-40B4-BE49-F238E27FC236}">
                <a16:creationId xmlns="" xmlns:a16="http://schemas.microsoft.com/office/drawing/2014/main" id="{2D1B4733-E6B0-0643-B6BC-E80660566871}"/>
              </a:ext>
            </a:extLst>
          </p:cNvPr>
          <p:cNvSpPr txBox="1"/>
          <p:nvPr/>
        </p:nvSpPr>
        <p:spPr>
          <a:xfrm>
            <a:off x="4870789" y="3647155"/>
            <a:ext cx="3780030" cy="923330"/>
          </a:xfrm>
          <a:prstGeom prst="rect">
            <a:avLst/>
          </a:prstGeom>
          <a:noFill/>
        </p:spPr>
        <p:txBody>
          <a:bodyPr wrap="square" rtlCol="0">
            <a:spAutoFit/>
          </a:bodyPr>
          <a:lstStyle/>
          <a:p>
            <a:r>
              <a:rPr kumimoji="1" lang="ja-JP" altLang="en-US" sz="1600" dirty="0">
                <a:solidFill>
                  <a:schemeClr val="bg1"/>
                </a:solidFill>
              </a:rPr>
              <a:t>相談は、商品の</a:t>
            </a:r>
            <a:r>
              <a:rPr kumimoji="1" lang="ja-JP" altLang="en-US" dirty="0">
                <a:solidFill>
                  <a:schemeClr val="bg1"/>
                </a:solidFill>
              </a:rPr>
              <a:t>購入契約</a:t>
            </a:r>
            <a:r>
              <a:rPr kumimoji="1" lang="ja-JP" altLang="en-US" sz="1600" dirty="0">
                <a:solidFill>
                  <a:schemeClr val="bg1"/>
                </a:solidFill>
              </a:rPr>
              <a:t>に関する相談が多く、特に</a:t>
            </a:r>
            <a:r>
              <a:rPr kumimoji="1" lang="ja-JP" altLang="en-US" dirty="0">
                <a:solidFill>
                  <a:schemeClr val="bg1"/>
                </a:solidFill>
              </a:rPr>
              <a:t>インターネット通信販売</a:t>
            </a:r>
            <a:r>
              <a:rPr kumimoji="1" lang="ja-JP" altLang="en-US" sz="1600" dirty="0">
                <a:solidFill>
                  <a:schemeClr val="bg1"/>
                </a:solidFill>
              </a:rPr>
              <a:t>に関する相談が多い</a:t>
            </a:r>
          </a:p>
        </p:txBody>
      </p:sp>
      <p:pic>
        <p:nvPicPr>
          <p:cNvPr id="3" name="図 2" descr="smartpho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30396">
            <a:off x="6603003" y="4771861"/>
            <a:ext cx="1640205" cy="1778000"/>
          </a:xfrm>
          <a:prstGeom prst="rect">
            <a:avLst/>
          </a:prstGeom>
        </p:spPr>
      </p:pic>
      <p:graphicFrame>
        <p:nvGraphicFramePr>
          <p:cNvPr id="14" name="グラフ 13">
            <a:extLst>
              <a:ext uri="{FF2B5EF4-FFF2-40B4-BE49-F238E27FC236}">
                <a16:creationId xmlns="" xmlns:a16="http://schemas.microsoft.com/office/drawing/2014/main" id="{866AE079-B58C-4BFC-B7CE-11EBE0649EA3}"/>
              </a:ext>
            </a:extLst>
          </p:cNvPr>
          <p:cNvGraphicFramePr/>
          <p:nvPr>
            <p:extLst>
              <p:ext uri="{D42A27DB-BD31-4B8C-83A1-F6EECF244321}">
                <p14:modId xmlns:p14="http://schemas.microsoft.com/office/powerpoint/2010/main" val="1829558878"/>
              </p:ext>
            </p:extLst>
          </p:nvPr>
        </p:nvGraphicFramePr>
        <p:xfrm>
          <a:off x="396718" y="3370498"/>
          <a:ext cx="4127056" cy="30268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098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１－</a:t>
            </a:r>
            <a:r>
              <a:rPr lang="ja-JP" altLang="en-US" dirty="0">
                <a:solidFill>
                  <a:srgbClr val="70AD47"/>
                </a:solidFill>
                <a:latin typeface="Yu Gothic" panose="020B0400000000000000" pitchFamily="34" charset="-128"/>
                <a:ea typeface="Yu Gothic" panose="020B0400000000000000" pitchFamily="34" charset="-128"/>
              </a:rPr>
              <a:t>３</a:t>
            </a:r>
            <a:r>
              <a:rPr lang="ja-JP" altLang="ja-JP" dirty="0">
                <a:solidFill>
                  <a:srgbClr val="70AD47"/>
                </a:solidFill>
                <a:latin typeface="Yu Gothic" panose="020B0400000000000000" pitchFamily="34" charset="-128"/>
                <a:ea typeface="Yu Gothic" panose="020B0400000000000000" pitchFamily="34" charset="-128"/>
              </a:rPr>
              <a:t>　消費者トラブル</a:t>
            </a:r>
            <a:r>
              <a:rPr lang="ja-JP" altLang="en-US" dirty="0">
                <a:solidFill>
                  <a:srgbClr val="70AD47"/>
                </a:solidFill>
                <a:latin typeface="Yu Gothic" panose="020B0400000000000000" pitchFamily="34" charset="-128"/>
                <a:ea typeface="Yu Gothic" panose="020B0400000000000000" pitchFamily="34" charset="-128"/>
              </a:rPr>
              <a:t>にあわないため大切な３つのポイント</a:t>
            </a:r>
            <a:endParaRPr lang="en-US" altLang="ja-JP" dirty="0">
              <a:solidFill>
                <a:srgbClr val="70AD47"/>
              </a:solidFill>
              <a:latin typeface="Yu Gothic" panose="020B0400000000000000" pitchFamily="34" charset="-128"/>
              <a:ea typeface="Yu Gothic" panose="020B0400000000000000" pitchFamily="34" charset="-128"/>
            </a:endParaRPr>
          </a:p>
        </p:txBody>
      </p:sp>
      <p:grpSp>
        <p:nvGrpSpPr>
          <p:cNvPr id="21" name="グループ化 20">
            <a:extLst>
              <a:ext uri="{FF2B5EF4-FFF2-40B4-BE49-F238E27FC236}">
                <a16:creationId xmlns="" xmlns:a16="http://schemas.microsoft.com/office/drawing/2014/main" id="{D8E151B4-BB2C-764D-8A9C-C5722E20BF6B}"/>
              </a:ext>
            </a:extLst>
          </p:cNvPr>
          <p:cNvGrpSpPr/>
          <p:nvPr/>
        </p:nvGrpSpPr>
        <p:grpSpPr>
          <a:xfrm>
            <a:off x="937437" y="1206750"/>
            <a:ext cx="7036982" cy="1334771"/>
            <a:chOff x="937437" y="887618"/>
            <a:chExt cx="7036982" cy="1334771"/>
          </a:xfrm>
        </p:grpSpPr>
        <p:sp>
          <p:nvSpPr>
            <p:cNvPr id="7" name="テキスト ボックス 6">
              <a:extLst>
                <a:ext uri="{FF2B5EF4-FFF2-40B4-BE49-F238E27FC236}">
                  <a16:creationId xmlns="" xmlns:a16="http://schemas.microsoft.com/office/drawing/2014/main" id="{B48B165B-B126-304C-AFE8-5B725578BE9E}"/>
                </a:ext>
              </a:extLst>
            </p:cNvPr>
            <p:cNvSpPr txBox="1"/>
            <p:nvPr/>
          </p:nvSpPr>
          <p:spPr>
            <a:xfrm>
              <a:off x="937437" y="887618"/>
              <a:ext cx="7036982" cy="1334771"/>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2" name="テキスト ボックス 1">
              <a:extLst>
                <a:ext uri="{FF2B5EF4-FFF2-40B4-BE49-F238E27FC236}">
                  <a16:creationId xmlns="" xmlns:a16="http://schemas.microsoft.com/office/drawing/2014/main" id="{7C75ED76-C296-A44D-9DC8-DD808711CA23}"/>
                </a:ext>
              </a:extLst>
            </p:cNvPr>
            <p:cNvSpPr txBox="1"/>
            <p:nvPr/>
          </p:nvSpPr>
          <p:spPr>
            <a:xfrm>
              <a:off x="2822944" y="1354948"/>
              <a:ext cx="4098851" cy="400110"/>
            </a:xfrm>
            <a:prstGeom prst="rect">
              <a:avLst/>
            </a:prstGeom>
            <a:noFill/>
          </p:spPr>
          <p:txBody>
            <a:bodyPr wrap="square" rtlCol="0">
              <a:spAutoFit/>
            </a:bodyPr>
            <a:lstStyle/>
            <a:p>
              <a:r>
                <a:rPr lang="en-US" altLang="ja-JP" sz="2000" dirty="0">
                  <a:latin typeface="Yu Gothic Medium" panose="020B0400000000000000" pitchFamily="34" charset="-128"/>
                  <a:ea typeface="Yu Gothic Medium" panose="020B0400000000000000" pitchFamily="34" charset="-128"/>
                </a:rPr>
                <a:t>①</a:t>
              </a:r>
              <a:r>
                <a:rPr lang="ja-JP" altLang="en-US" sz="2000">
                  <a:latin typeface="Yu Gothic Medium" panose="020B0400000000000000" pitchFamily="34" charset="-128"/>
                  <a:ea typeface="Yu Gothic Medium" panose="020B0400000000000000" pitchFamily="34" charset="-128"/>
                </a:rPr>
                <a:t>　 </a:t>
              </a:r>
              <a:r>
                <a:rPr kumimoji="1" lang="ja-JP" altLang="en-US" sz="2000">
                  <a:latin typeface="Yu Gothic Medium" panose="020B0400000000000000" pitchFamily="34" charset="-128"/>
                  <a:ea typeface="Yu Gothic Medium" panose="020B0400000000000000" pitchFamily="34" charset="-128"/>
                </a:rPr>
                <a:t>契約に関する知識を習得する</a:t>
              </a:r>
              <a:endParaRPr kumimoji="1" lang="en-US" altLang="ja-JP" sz="2000" dirty="0">
                <a:latin typeface="Yu Gothic Medium" panose="020B0400000000000000" pitchFamily="34" charset="-128"/>
                <a:ea typeface="Yu Gothic Medium" panose="020B0400000000000000" pitchFamily="34" charset="-128"/>
              </a:endParaRPr>
            </a:p>
          </p:txBody>
        </p:sp>
        <p:pic>
          <p:nvPicPr>
            <p:cNvPr id="10" name="図 9" descr="白いバックグラウンドの前に座っている人形&#10;&#10;低い精度で自動的に生成された説明">
              <a:extLst>
                <a:ext uri="{FF2B5EF4-FFF2-40B4-BE49-F238E27FC236}">
                  <a16:creationId xmlns="" xmlns:a16="http://schemas.microsoft.com/office/drawing/2014/main" id="{DD14E985-C7A7-8347-9967-8F697D351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286" y="1000067"/>
              <a:ext cx="1319877" cy="1168090"/>
            </a:xfrm>
            <a:prstGeom prst="rect">
              <a:avLst/>
            </a:prstGeom>
          </p:spPr>
        </p:pic>
      </p:grpSp>
      <p:grpSp>
        <p:nvGrpSpPr>
          <p:cNvPr id="22" name="グループ化 21">
            <a:extLst>
              <a:ext uri="{FF2B5EF4-FFF2-40B4-BE49-F238E27FC236}">
                <a16:creationId xmlns="" xmlns:a16="http://schemas.microsoft.com/office/drawing/2014/main" id="{7FC3E58D-636B-8E43-BE04-9D978CED2E98}"/>
              </a:ext>
            </a:extLst>
          </p:cNvPr>
          <p:cNvGrpSpPr/>
          <p:nvPr/>
        </p:nvGrpSpPr>
        <p:grpSpPr>
          <a:xfrm>
            <a:off x="937437" y="2869214"/>
            <a:ext cx="7036982" cy="1334771"/>
            <a:chOff x="937437" y="2546411"/>
            <a:chExt cx="7036982" cy="1334771"/>
          </a:xfrm>
        </p:grpSpPr>
        <p:pic>
          <p:nvPicPr>
            <p:cNvPr id="6" name="図 5" descr="時計, 部屋 が含まれている画像&#10;&#10;自動的に生成された説明">
              <a:extLst>
                <a:ext uri="{FF2B5EF4-FFF2-40B4-BE49-F238E27FC236}">
                  <a16:creationId xmlns="" xmlns:a16="http://schemas.microsoft.com/office/drawing/2014/main" id="{26B41A1E-D1F9-1C4F-8F29-864F3486A0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25"/>
            <a:stretch/>
          </p:blipFill>
          <p:spPr>
            <a:xfrm>
              <a:off x="1019286" y="2564286"/>
              <a:ext cx="1420948" cy="1254250"/>
            </a:xfrm>
            <a:prstGeom prst="rect">
              <a:avLst/>
            </a:prstGeom>
          </p:spPr>
        </p:pic>
        <p:sp>
          <p:nvSpPr>
            <p:cNvPr id="14" name="テキスト ボックス 13">
              <a:extLst>
                <a:ext uri="{FF2B5EF4-FFF2-40B4-BE49-F238E27FC236}">
                  <a16:creationId xmlns="" xmlns:a16="http://schemas.microsoft.com/office/drawing/2014/main" id="{1B14B460-E6A0-CB42-B648-7F44807ED916}"/>
                </a:ext>
              </a:extLst>
            </p:cNvPr>
            <p:cNvSpPr txBox="1"/>
            <p:nvPr/>
          </p:nvSpPr>
          <p:spPr>
            <a:xfrm>
              <a:off x="937437" y="2546411"/>
              <a:ext cx="7036982" cy="1334771"/>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5" name="テキスト ボックス 14">
              <a:extLst>
                <a:ext uri="{FF2B5EF4-FFF2-40B4-BE49-F238E27FC236}">
                  <a16:creationId xmlns="" xmlns:a16="http://schemas.microsoft.com/office/drawing/2014/main" id="{E169BC9F-401D-AF46-A9B5-1017D71E6F3A}"/>
                </a:ext>
              </a:extLst>
            </p:cNvPr>
            <p:cNvSpPr txBox="1"/>
            <p:nvPr/>
          </p:nvSpPr>
          <p:spPr>
            <a:xfrm>
              <a:off x="2822944" y="2991356"/>
              <a:ext cx="4354033" cy="400110"/>
            </a:xfrm>
            <a:prstGeom prst="rect">
              <a:avLst/>
            </a:prstGeom>
            <a:noFill/>
          </p:spPr>
          <p:txBody>
            <a:bodyPr wrap="square" rtlCol="0">
              <a:spAutoFit/>
            </a:bodyPr>
            <a:lstStyle/>
            <a:p>
              <a:r>
                <a:rPr lang="ja-JP" altLang="en-US" sz="2000">
                  <a:latin typeface="Yu Gothic Medium" panose="020B0400000000000000" pitchFamily="34" charset="-128"/>
                  <a:ea typeface="Yu Gothic Medium" panose="020B0400000000000000" pitchFamily="34" charset="-128"/>
                </a:rPr>
                <a:t>②　</a:t>
              </a:r>
              <a:r>
                <a:rPr lang="en-US" altLang="ja-JP" sz="2000" dirty="0">
                  <a:latin typeface="Yu Gothic Medium" panose="020B0400000000000000" pitchFamily="34" charset="-128"/>
                  <a:ea typeface="Yu Gothic Medium" panose="020B0400000000000000" pitchFamily="34" charset="-128"/>
                </a:rPr>
                <a:t> </a:t>
              </a:r>
              <a:r>
                <a:rPr lang="ja-JP" altLang="en-US" sz="2000">
                  <a:latin typeface="Yu Gothic Medium" panose="020B0400000000000000" pitchFamily="34" charset="-128"/>
                  <a:ea typeface="Yu Gothic Medium" panose="020B0400000000000000" pitchFamily="34" charset="-128"/>
                </a:rPr>
                <a:t>悪質事業者</a:t>
              </a:r>
              <a:r>
                <a:rPr kumimoji="1" lang="ja-JP" altLang="en-US" sz="2000">
                  <a:latin typeface="Yu Gothic Medium" panose="020B0400000000000000" pitchFamily="34" charset="-128"/>
                  <a:ea typeface="Yu Gothic Medium" panose="020B0400000000000000" pitchFamily="34" charset="-128"/>
                </a:rPr>
                <a:t>の手口</a:t>
              </a:r>
              <a:r>
                <a:rPr kumimoji="1" lang="ja-JP" altLang="en-US">
                  <a:latin typeface="Yu Gothic Medium" panose="020B0400000000000000" pitchFamily="34" charset="-128"/>
                  <a:ea typeface="Yu Gothic Medium" panose="020B0400000000000000" pitchFamily="34" charset="-128"/>
                </a:rPr>
                <a:t>を知っておく</a:t>
              </a:r>
              <a:endParaRPr kumimoji="1" lang="en-US" altLang="ja-JP" sz="2000" dirty="0">
                <a:latin typeface="Yu Gothic Medium" panose="020B0400000000000000" pitchFamily="34" charset="-128"/>
                <a:ea typeface="Yu Gothic Medium" panose="020B0400000000000000" pitchFamily="34" charset="-128"/>
              </a:endParaRPr>
            </a:p>
          </p:txBody>
        </p:sp>
      </p:grpSp>
      <p:grpSp>
        <p:nvGrpSpPr>
          <p:cNvPr id="23" name="グループ化 22">
            <a:extLst>
              <a:ext uri="{FF2B5EF4-FFF2-40B4-BE49-F238E27FC236}">
                <a16:creationId xmlns="" xmlns:a16="http://schemas.microsoft.com/office/drawing/2014/main" id="{7995ED13-2BA7-C543-A58A-1FFA0FA3A556}"/>
              </a:ext>
            </a:extLst>
          </p:cNvPr>
          <p:cNvGrpSpPr/>
          <p:nvPr/>
        </p:nvGrpSpPr>
        <p:grpSpPr>
          <a:xfrm>
            <a:off x="937437" y="4523162"/>
            <a:ext cx="7164574" cy="1334771"/>
            <a:chOff x="937437" y="3868389"/>
            <a:chExt cx="7164574" cy="1334771"/>
          </a:xfrm>
        </p:grpSpPr>
        <p:sp>
          <p:nvSpPr>
            <p:cNvPr id="16" name="テキスト ボックス 15">
              <a:extLst>
                <a:ext uri="{FF2B5EF4-FFF2-40B4-BE49-F238E27FC236}">
                  <a16:creationId xmlns="" xmlns:a16="http://schemas.microsoft.com/office/drawing/2014/main" id="{3453A8D0-3F6C-C14C-AB4D-2EC714DEC5AE}"/>
                </a:ext>
              </a:extLst>
            </p:cNvPr>
            <p:cNvSpPr txBox="1"/>
            <p:nvPr/>
          </p:nvSpPr>
          <p:spPr>
            <a:xfrm>
              <a:off x="937437" y="3868389"/>
              <a:ext cx="7036982" cy="1334771"/>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7" name="テキスト ボックス 16">
              <a:extLst>
                <a:ext uri="{FF2B5EF4-FFF2-40B4-BE49-F238E27FC236}">
                  <a16:creationId xmlns="" xmlns:a16="http://schemas.microsoft.com/office/drawing/2014/main" id="{B717A489-E504-B44F-B59C-40B19997BF1D}"/>
                </a:ext>
              </a:extLst>
            </p:cNvPr>
            <p:cNvSpPr txBox="1"/>
            <p:nvPr/>
          </p:nvSpPr>
          <p:spPr>
            <a:xfrm>
              <a:off x="2822944" y="4187497"/>
              <a:ext cx="5279067" cy="1015663"/>
            </a:xfrm>
            <a:prstGeom prst="rect">
              <a:avLst/>
            </a:prstGeom>
            <a:noFill/>
          </p:spPr>
          <p:txBody>
            <a:bodyPr wrap="square" rtlCol="0">
              <a:spAutoFit/>
            </a:bodyPr>
            <a:lstStyle/>
            <a:p>
              <a:r>
                <a:rPr lang="ja-JP" altLang="en-US" sz="2000">
                  <a:latin typeface="Yu Gothic Medium" panose="020B0400000000000000" pitchFamily="34" charset="-128"/>
                  <a:ea typeface="Yu Gothic Medium" panose="020B0400000000000000" pitchFamily="34" charset="-128"/>
                </a:rPr>
                <a:t>③　自分も</a:t>
              </a:r>
              <a:r>
                <a:rPr lang="ja-JP" altLang="ja-JP" sz="2000">
                  <a:latin typeface="Yu Gothic Medium" panose="020B0400000000000000" pitchFamily="34" charset="-128"/>
                  <a:ea typeface="Yu Gothic Medium" panose="020B0400000000000000" pitchFamily="34" charset="-128"/>
                </a:rPr>
                <a:t>被害にあうかもしれない</a:t>
              </a:r>
              <a:r>
                <a:rPr lang="ja-JP" altLang="en-US" sz="2000">
                  <a:latin typeface="Yu Gothic Medium" panose="020B0400000000000000" pitchFamily="34" charset="-128"/>
                  <a:ea typeface="Yu Gothic Medium" panose="020B0400000000000000" pitchFamily="34" charset="-128"/>
                </a:rPr>
                <a:t>という</a:t>
              </a:r>
              <a:endParaRPr lang="en-US" altLang="ja-JP" sz="2000" dirty="0">
                <a:latin typeface="Yu Gothic Medium" panose="020B0400000000000000" pitchFamily="34" charset="-128"/>
                <a:ea typeface="Yu Gothic Medium" panose="020B0400000000000000" pitchFamily="34" charset="-128"/>
              </a:endParaRPr>
            </a:p>
            <a:p>
              <a:r>
                <a:rPr lang="ja-JP" altLang="en-US" sz="2000">
                  <a:latin typeface="Yu Gothic Medium" panose="020B0400000000000000" pitchFamily="34" charset="-128"/>
                  <a:ea typeface="Yu Gothic Medium" panose="020B0400000000000000" pitchFamily="34" charset="-128"/>
                </a:rPr>
                <a:t>　　「当事者意識」を持つ</a:t>
              </a:r>
              <a:endParaRPr lang="ja-JP" altLang="ja-JP" sz="2000">
                <a:latin typeface="Yu Gothic Medium" panose="020B0400000000000000" pitchFamily="34" charset="-128"/>
                <a:ea typeface="Yu Gothic Medium" panose="020B0400000000000000" pitchFamily="34" charset="-128"/>
              </a:endParaRPr>
            </a:p>
            <a:p>
              <a:endParaRPr kumimoji="1" lang="en-US" altLang="ja-JP" sz="2000" dirty="0">
                <a:latin typeface="Yu Gothic Medium" panose="020B0400000000000000" pitchFamily="34" charset="-128"/>
                <a:ea typeface="Yu Gothic Medium" panose="020B0400000000000000" pitchFamily="34" charset="-128"/>
              </a:endParaRPr>
            </a:p>
          </p:txBody>
        </p:sp>
        <p:pic>
          <p:nvPicPr>
            <p:cNvPr id="20" name="図 19" descr="記号 が含まれている画像&#10;&#10;自動的に生成された説明">
              <a:extLst>
                <a:ext uri="{FF2B5EF4-FFF2-40B4-BE49-F238E27FC236}">
                  <a16:creationId xmlns="" xmlns:a16="http://schemas.microsoft.com/office/drawing/2014/main" id="{E510A478-AFF6-C047-81C7-72D744328D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87" t="5267" r="6616" b="33983"/>
            <a:stretch/>
          </p:blipFill>
          <p:spPr>
            <a:xfrm>
              <a:off x="1019286" y="3950994"/>
              <a:ext cx="1676066" cy="1178217"/>
            </a:xfrm>
            <a:prstGeom prst="rect">
              <a:avLst/>
            </a:prstGeom>
          </p:spPr>
        </p:pic>
      </p:grpSp>
      <p:sp>
        <p:nvSpPr>
          <p:cNvPr id="24" name="三角形 23">
            <a:extLst>
              <a:ext uri="{FF2B5EF4-FFF2-40B4-BE49-F238E27FC236}">
                <a16:creationId xmlns="" xmlns:a16="http://schemas.microsoft.com/office/drawing/2014/main" id="{795A31D9-F1CE-7E4B-9AD2-7481874AA073}"/>
              </a:ext>
            </a:extLst>
          </p:cNvPr>
          <p:cNvSpPr/>
          <p:nvPr/>
        </p:nvSpPr>
        <p:spPr>
          <a:xfrm rot="5400000">
            <a:off x="268805" y="1677350"/>
            <a:ext cx="533400" cy="52686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三角形 23">
            <a:extLst>
              <a:ext uri="{FF2B5EF4-FFF2-40B4-BE49-F238E27FC236}">
                <a16:creationId xmlns="" xmlns:a16="http://schemas.microsoft.com/office/drawing/2014/main" id="{795A31D9-F1CE-7E4B-9AD2-7481874AA073}"/>
              </a:ext>
            </a:extLst>
          </p:cNvPr>
          <p:cNvSpPr/>
          <p:nvPr/>
        </p:nvSpPr>
        <p:spPr>
          <a:xfrm rot="5400000">
            <a:off x="268805" y="3259407"/>
            <a:ext cx="533400" cy="52686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三角形 23">
            <a:extLst>
              <a:ext uri="{FF2B5EF4-FFF2-40B4-BE49-F238E27FC236}">
                <a16:creationId xmlns="" xmlns:a16="http://schemas.microsoft.com/office/drawing/2014/main" id="{795A31D9-F1CE-7E4B-9AD2-7481874AA073}"/>
              </a:ext>
            </a:extLst>
          </p:cNvPr>
          <p:cNvSpPr/>
          <p:nvPr/>
        </p:nvSpPr>
        <p:spPr>
          <a:xfrm rot="5400000">
            <a:off x="268805" y="4964836"/>
            <a:ext cx="533400" cy="52686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6677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chemeClr val="accent6"/>
                </a:solidFill>
                <a:latin typeface="Yu Gothic" panose="020B0400000000000000" pitchFamily="34" charset="-128"/>
                <a:ea typeface="Yu Gothic" panose="020B0400000000000000" pitchFamily="34" charset="-128"/>
              </a:rPr>
              <a:t>２－１　【クイズ】契約</a:t>
            </a:r>
            <a:r>
              <a:rPr lang="ja-JP" altLang="en-US" dirty="0">
                <a:solidFill>
                  <a:schemeClr val="accent6"/>
                </a:solidFill>
                <a:latin typeface="Yu Gothic" panose="020B0400000000000000" pitchFamily="34" charset="-128"/>
                <a:ea typeface="Yu Gothic" panose="020B0400000000000000" pitchFamily="34" charset="-128"/>
              </a:rPr>
              <a:t>をする</a:t>
            </a:r>
            <a:endParaRPr lang="ja-JP" altLang="ja-JP" dirty="0">
              <a:solidFill>
                <a:schemeClr val="accent6"/>
              </a:solidFill>
              <a:latin typeface="Yu Gothic" panose="020B0400000000000000" pitchFamily="34" charset="-128"/>
              <a:ea typeface="Yu Gothic" panose="020B0400000000000000" pitchFamily="34" charset="-128"/>
            </a:endParaRPr>
          </a:p>
        </p:txBody>
      </p:sp>
      <p:sp>
        <p:nvSpPr>
          <p:cNvPr id="33" name="テキスト ボックス 32">
            <a:extLst>
              <a:ext uri="{FF2B5EF4-FFF2-40B4-BE49-F238E27FC236}">
                <a16:creationId xmlns="" xmlns:a16="http://schemas.microsoft.com/office/drawing/2014/main" id="{52ABD040-A402-465E-B50B-4615F9BE376D}"/>
              </a:ext>
            </a:extLst>
          </p:cNvPr>
          <p:cNvSpPr txBox="1"/>
          <p:nvPr/>
        </p:nvSpPr>
        <p:spPr>
          <a:xfrm>
            <a:off x="430025" y="1411694"/>
            <a:ext cx="6367737" cy="1360827"/>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4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dirty="0">
                <a:latin typeface="Yu Gothic Medium" panose="020B0400000000000000" pitchFamily="34" charset="-128"/>
                <a:ea typeface="Yu Gothic Medium" panose="020B0400000000000000" pitchFamily="34" charset="-128"/>
              </a:rPr>
              <a:t>お店で商品を購入するとき、</a:t>
            </a:r>
          </a:p>
          <a:p>
            <a:pPr>
              <a:lnSpc>
                <a:spcPct val="150000"/>
              </a:lnSpc>
            </a:pPr>
            <a:r>
              <a:rPr lang="ja-JP" altLang="en-US" dirty="0">
                <a:latin typeface="Yu Gothic Medium" panose="020B0400000000000000" pitchFamily="34" charset="-128"/>
                <a:ea typeface="Yu Gothic Medium" panose="020B0400000000000000" pitchFamily="34" charset="-128"/>
              </a:rPr>
              <a:t>いつ売買契約が成立することになりますか</a:t>
            </a:r>
            <a:r>
              <a:rPr lang="ja-JP" altLang="ja-JP" dirty="0">
                <a:latin typeface="Yu Gothic Medium" panose="020B0400000000000000" pitchFamily="34" charset="-128"/>
                <a:ea typeface="Yu Gothic Medium" panose="020B0400000000000000" pitchFamily="34" charset="-128"/>
              </a:rPr>
              <a:t>？</a:t>
            </a:r>
          </a:p>
        </p:txBody>
      </p:sp>
      <p:sp>
        <p:nvSpPr>
          <p:cNvPr id="40" name="テキスト ボックス 39">
            <a:extLst>
              <a:ext uri="{FF2B5EF4-FFF2-40B4-BE49-F238E27FC236}">
                <a16:creationId xmlns="" xmlns:a16="http://schemas.microsoft.com/office/drawing/2014/main" id="{55B4FC0E-F555-4953-8627-7C31F28900D4}"/>
              </a:ext>
            </a:extLst>
          </p:cNvPr>
          <p:cNvSpPr txBox="1"/>
          <p:nvPr/>
        </p:nvSpPr>
        <p:spPr>
          <a:xfrm>
            <a:off x="1068614" y="3952832"/>
            <a:ext cx="7494814" cy="590139"/>
          </a:xfrm>
          <a:prstGeom prst="rect">
            <a:avLst/>
          </a:prstGeom>
          <a:noFill/>
          <a:ln w="57150" cmpd="sng">
            <a:solidFill>
              <a:srgbClr val="000090"/>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「商品をください。」と伝え、店員が了承したとき</a:t>
            </a:r>
            <a:endParaRPr lang="ja-JP" altLang="ja-JP" sz="2400" dirty="0">
              <a:latin typeface="Yu Gothic Medium" panose="020B0400000000000000" pitchFamily="34" charset="-128"/>
              <a:ea typeface="Yu Gothic Medium" panose="020B0400000000000000" pitchFamily="34" charset="-128"/>
            </a:endParaRPr>
          </a:p>
        </p:txBody>
      </p:sp>
      <p:pic>
        <p:nvPicPr>
          <p:cNvPr id="2" name="図 1" descr="net_shopping_smartph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554" y="0"/>
            <a:ext cx="3107060" cy="3404996"/>
          </a:xfrm>
          <a:prstGeom prst="rect">
            <a:avLst/>
          </a:prstGeom>
        </p:spPr>
      </p:pic>
      <p:pic>
        <p:nvPicPr>
          <p:cNvPr id="4" name="図 3" descr="study_monda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46" y="777908"/>
            <a:ext cx="1092598" cy="579077"/>
          </a:xfrm>
          <a:prstGeom prst="rect">
            <a:avLst/>
          </a:prstGeom>
        </p:spPr>
      </p:pic>
      <p:sp>
        <p:nvSpPr>
          <p:cNvPr id="5" name="正方形/長方形 4"/>
          <p:cNvSpPr/>
          <p:nvPr/>
        </p:nvSpPr>
        <p:spPr>
          <a:xfrm>
            <a:off x="576868" y="3933765"/>
            <a:ext cx="606046" cy="625812"/>
          </a:xfrm>
          <a:prstGeom prst="rect">
            <a:avLst/>
          </a:prstGeom>
          <a:solidFill>
            <a:srgbClr val="000090"/>
          </a:solidFill>
          <a:ln w="28575" cmpd="sng">
            <a:solidFill>
              <a:srgbClr val="000090"/>
            </a:solidFill>
          </a:ln>
        </p:spPr>
        <p:txBody>
          <a:bodyPr wrap="square">
            <a:spAutoFit/>
          </a:bodyPr>
          <a:lstStyle/>
          <a:p>
            <a:pPr>
              <a:lnSpc>
                <a:spcPct val="110000"/>
              </a:lnSpc>
            </a:pPr>
            <a:r>
              <a:rPr lang="ja-JP" altLang="en-US" sz="3200" dirty="0">
                <a:solidFill>
                  <a:srgbClr val="FFFFFF"/>
                </a:solidFill>
              </a:rPr>
              <a:t>１</a:t>
            </a:r>
          </a:p>
        </p:txBody>
      </p:sp>
      <p:sp>
        <p:nvSpPr>
          <p:cNvPr id="13" name="テキスト ボックス 12">
            <a:extLst>
              <a:ext uri="{FF2B5EF4-FFF2-40B4-BE49-F238E27FC236}">
                <a16:creationId xmlns="" xmlns:a16="http://schemas.microsoft.com/office/drawing/2014/main" id="{55B4FC0E-F555-4953-8627-7C31F28900D4}"/>
              </a:ext>
            </a:extLst>
          </p:cNvPr>
          <p:cNvSpPr txBox="1"/>
          <p:nvPr/>
        </p:nvSpPr>
        <p:spPr>
          <a:xfrm>
            <a:off x="1054100" y="4801918"/>
            <a:ext cx="7494814" cy="590139"/>
          </a:xfrm>
          <a:prstGeom prst="rect">
            <a:avLst/>
          </a:prstGeom>
          <a:noFill/>
          <a:ln w="57150" cmpd="sng">
            <a:solidFill>
              <a:schemeClr val="accent6"/>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代金を支払ったとき</a:t>
            </a:r>
            <a:endParaRPr lang="ja-JP" altLang="ja-JP" sz="2400" dirty="0">
              <a:latin typeface="Yu Gothic Medium" panose="020B0400000000000000" pitchFamily="34" charset="-128"/>
              <a:ea typeface="Yu Gothic Medium" panose="020B0400000000000000" pitchFamily="34" charset="-128"/>
            </a:endParaRPr>
          </a:p>
        </p:txBody>
      </p:sp>
      <p:sp>
        <p:nvSpPr>
          <p:cNvPr id="14" name="正方形/長方形 13"/>
          <p:cNvSpPr/>
          <p:nvPr/>
        </p:nvSpPr>
        <p:spPr>
          <a:xfrm>
            <a:off x="562354" y="4782851"/>
            <a:ext cx="606046" cy="625812"/>
          </a:xfrm>
          <a:prstGeom prst="rect">
            <a:avLst/>
          </a:prstGeom>
          <a:solidFill>
            <a:schemeClr val="accent6"/>
          </a:solidFill>
          <a:ln w="28575" cmpd="sng">
            <a:solidFill>
              <a:schemeClr val="accent6"/>
            </a:solidFill>
          </a:ln>
        </p:spPr>
        <p:txBody>
          <a:bodyPr wrap="square">
            <a:spAutoFit/>
          </a:bodyPr>
          <a:lstStyle/>
          <a:p>
            <a:pPr>
              <a:lnSpc>
                <a:spcPct val="110000"/>
              </a:lnSpc>
            </a:pPr>
            <a:r>
              <a:rPr lang="ja-JP" altLang="en-US" sz="3200" dirty="0">
                <a:solidFill>
                  <a:srgbClr val="FFFFFF"/>
                </a:solidFill>
              </a:rPr>
              <a:t>２</a:t>
            </a:r>
          </a:p>
        </p:txBody>
      </p:sp>
      <p:sp>
        <p:nvSpPr>
          <p:cNvPr id="15" name="テキスト ボックス 14">
            <a:extLst>
              <a:ext uri="{FF2B5EF4-FFF2-40B4-BE49-F238E27FC236}">
                <a16:creationId xmlns="" xmlns:a16="http://schemas.microsoft.com/office/drawing/2014/main" id="{55B4FC0E-F555-4953-8627-7C31F28900D4}"/>
              </a:ext>
            </a:extLst>
          </p:cNvPr>
          <p:cNvSpPr txBox="1"/>
          <p:nvPr/>
        </p:nvSpPr>
        <p:spPr>
          <a:xfrm>
            <a:off x="1068615" y="5694547"/>
            <a:ext cx="7494814" cy="590139"/>
          </a:xfrm>
          <a:prstGeom prst="rect">
            <a:avLst/>
          </a:prstGeom>
          <a:noFill/>
          <a:ln w="57150" cmpd="sng">
            <a:solidFill>
              <a:srgbClr val="AA0016"/>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商品を受け取ったとき</a:t>
            </a:r>
            <a:endParaRPr lang="ja-JP" altLang="ja-JP" sz="2400" dirty="0">
              <a:latin typeface="Yu Gothic Medium" panose="020B0400000000000000" pitchFamily="34" charset="-128"/>
              <a:ea typeface="Yu Gothic Medium" panose="020B0400000000000000" pitchFamily="34" charset="-128"/>
            </a:endParaRPr>
          </a:p>
        </p:txBody>
      </p:sp>
      <p:sp>
        <p:nvSpPr>
          <p:cNvPr id="16" name="正方形/長方形 15"/>
          <p:cNvSpPr/>
          <p:nvPr/>
        </p:nvSpPr>
        <p:spPr>
          <a:xfrm>
            <a:off x="576869" y="5675480"/>
            <a:ext cx="606046" cy="625812"/>
          </a:xfrm>
          <a:prstGeom prst="rect">
            <a:avLst/>
          </a:prstGeom>
          <a:solidFill>
            <a:srgbClr val="AA0016"/>
          </a:solidFill>
          <a:ln w="28575" cmpd="sng">
            <a:solidFill>
              <a:srgbClr val="AA0016"/>
            </a:solidFill>
          </a:ln>
        </p:spPr>
        <p:txBody>
          <a:bodyPr wrap="square">
            <a:spAutoFit/>
          </a:bodyPr>
          <a:lstStyle/>
          <a:p>
            <a:pPr>
              <a:lnSpc>
                <a:spcPct val="110000"/>
              </a:lnSpc>
            </a:pPr>
            <a:r>
              <a:rPr lang="ja-JP" altLang="en-US" sz="3200" dirty="0">
                <a:solidFill>
                  <a:srgbClr val="FFFFFF"/>
                </a:solidFill>
              </a:rPr>
              <a:t>３</a:t>
            </a:r>
          </a:p>
        </p:txBody>
      </p:sp>
    </p:spTree>
    <p:extLst>
      <p:ext uri="{BB962C8B-B14F-4D97-AF65-F5344CB8AC3E}">
        <p14:creationId xmlns:p14="http://schemas.microsoft.com/office/powerpoint/2010/main" val="48208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keiyaku_keiyakusy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212" y="2754577"/>
            <a:ext cx="1626111" cy="1609738"/>
          </a:xfrm>
          <a:prstGeom prst="rect">
            <a:avLst/>
          </a:prstGeom>
        </p:spPr>
      </p:pic>
      <p:sp>
        <p:nvSpPr>
          <p:cNvPr id="17" name="コンテンツ プレースホルダー 2">
            <a:extLst>
              <a:ext uri="{FF2B5EF4-FFF2-40B4-BE49-F238E27FC236}">
                <a16:creationId xmlns="" xmlns:a16="http://schemas.microsoft.com/office/drawing/2014/main" id="{D165A629-0EFC-42DF-8D01-2BD44BE68B30}"/>
              </a:ext>
            </a:extLst>
          </p:cNvPr>
          <p:cNvSpPr txBox="1">
            <a:spLocks/>
          </p:cNvSpPr>
          <p:nvPr/>
        </p:nvSpPr>
        <p:spPr>
          <a:xfrm>
            <a:off x="2202191" y="1067675"/>
            <a:ext cx="2053531" cy="722098"/>
          </a:xfrm>
          <a:prstGeom prst="rect">
            <a:avLst/>
          </a:prstGeom>
          <a:solidFill>
            <a:srgbClr val="FF0000"/>
          </a:solidFill>
        </p:spPr>
        <p:txBody>
          <a:bodyPr vert="horz" lIns="91440" tIns="45720" rIns="91440" bIns="45720" rtlCol="0" anchor="ctr" anchorCtr="0">
            <a:noAutofit/>
          </a:bodyPr>
          <a:lstStyle>
            <a:lvl1pPr marL="0" indent="0" algn="ctr" defTabSz="914422" rtl="0" eaLnBrk="1" latinLnBrk="0" hangingPunct="1">
              <a:lnSpc>
                <a:spcPct val="90000"/>
              </a:lnSpc>
              <a:spcBef>
                <a:spcPts val="1001"/>
              </a:spcBef>
              <a:buFont typeface="Arial" panose="020B0604020202020204" pitchFamily="34" charset="0"/>
              <a:buNone/>
              <a:defRPr kumimoji="1" sz="2400" kern="1200">
                <a:solidFill>
                  <a:schemeClr val="tx1"/>
                </a:solidFill>
                <a:latin typeface="+mn-lt"/>
                <a:ea typeface="+mn-ea"/>
                <a:cs typeface="+mn-cs"/>
              </a:defRPr>
            </a:lvl1pPr>
            <a:lvl2pPr marL="457211" indent="0" algn="ctr" defTabSz="914422"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22" indent="0" algn="ctr" defTabSz="914422" rtl="0" eaLnBrk="1" latinLnBrk="0" hangingPunct="1">
              <a:lnSpc>
                <a:spcPct val="90000"/>
              </a:lnSpc>
              <a:spcBef>
                <a:spcPts val="500"/>
              </a:spcBef>
              <a:buFont typeface="Arial" panose="020B0604020202020204" pitchFamily="34" charset="0"/>
              <a:buNone/>
              <a:defRPr kumimoji="1" sz="1801" kern="1200">
                <a:solidFill>
                  <a:schemeClr val="tx1"/>
                </a:solidFill>
                <a:latin typeface="+mn-lt"/>
                <a:ea typeface="+mn-ea"/>
                <a:cs typeface="+mn-cs"/>
              </a:defRPr>
            </a:lvl3pPr>
            <a:lvl4pPr marL="1371635" indent="0" algn="ctr" defTabSz="91442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46" indent="0" algn="ctr" defTabSz="91442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57" indent="0" algn="ctr" defTabSz="91442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68" indent="0" algn="ctr" defTabSz="91442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81" indent="0" algn="ctr" defTabSz="91442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92" indent="0" algn="ctr" defTabSz="914422"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3600" b="1" dirty="0">
                <a:solidFill>
                  <a:srgbClr val="FFFFFF"/>
                </a:solidFill>
                <a:latin typeface="Arial" panose="020B0604020202020204" pitchFamily="34" charset="0"/>
                <a:cs typeface="Arial" panose="020B0604020202020204" pitchFamily="34" charset="0"/>
              </a:rPr>
              <a:t>口 頭</a:t>
            </a:r>
            <a:endParaRPr lang="en-US" altLang="ja-JP" sz="3600" b="1" dirty="0">
              <a:solidFill>
                <a:srgbClr val="FFFFFF"/>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 xmlns:a16="http://schemas.microsoft.com/office/drawing/2014/main" id="{5D3D38EF-B490-4204-99A3-F4230437CFD5}"/>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Arial" panose="020B0604020202020204" pitchFamily="34" charset="0"/>
                <a:ea typeface="Yu Gothic" panose="020B0400000000000000" pitchFamily="34" charset="-128"/>
                <a:cs typeface="Arial" panose="020B0604020202020204" pitchFamily="34" charset="0"/>
              </a:rPr>
              <a:t>２－</a:t>
            </a:r>
            <a:r>
              <a:rPr lang="ja-JP" altLang="en-US" dirty="0">
                <a:solidFill>
                  <a:srgbClr val="70AD47"/>
                </a:solidFill>
                <a:latin typeface="Arial" panose="020B0604020202020204" pitchFamily="34" charset="0"/>
                <a:ea typeface="Yu Gothic" panose="020B0400000000000000" pitchFamily="34" charset="-128"/>
                <a:cs typeface="Arial" panose="020B0604020202020204" pitchFamily="34" charset="0"/>
              </a:rPr>
              <a:t>１</a:t>
            </a:r>
            <a:r>
              <a:rPr lang="ja-JP" altLang="ja-JP" dirty="0">
                <a:solidFill>
                  <a:srgbClr val="70AD47"/>
                </a:solidFill>
                <a:latin typeface="Arial" panose="020B0604020202020204" pitchFamily="34" charset="0"/>
                <a:ea typeface="Yu Gothic" panose="020B0400000000000000" pitchFamily="34" charset="-128"/>
                <a:cs typeface="Arial" panose="020B0604020202020204" pitchFamily="34" charset="0"/>
              </a:rPr>
              <a:t>　契約</a:t>
            </a:r>
            <a:r>
              <a:rPr lang="ja-JP" altLang="en-US" dirty="0">
                <a:solidFill>
                  <a:srgbClr val="70AD47"/>
                </a:solidFill>
                <a:latin typeface="Arial" panose="020B0604020202020204" pitchFamily="34" charset="0"/>
                <a:ea typeface="Yu Gothic" panose="020B0400000000000000" pitchFamily="34" charset="-128"/>
                <a:cs typeface="Arial" panose="020B0604020202020204" pitchFamily="34" charset="0"/>
              </a:rPr>
              <a:t>をする</a:t>
            </a:r>
            <a:endParaRPr lang="ja-JP" altLang="ja-JP" dirty="0">
              <a:solidFill>
                <a:srgbClr val="70AD47"/>
              </a:solidFill>
              <a:latin typeface="Arial" panose="020B0604020202020204" pitchFamily="34" charset="0"/>
              <a:ea typeface="Yu Gothic" panose="020B0400000000000000" pitchFamily="34" charset="-128"/>
              <a:cs typeface="Arial" panose="020B0604020202020204" pitchFamily="34" charset="0"/>
            </a:endParaRPr>
          </a:p>
        </p:txBody>
      </p:sp>
      <p:sp>
        <p:nvSpPr>
          <p:cNvPr id="25" name="テキスト ボックス 24">
            <a:extLst>
              <a:ext uri="{FF2B5EF4-FFF2-40B4-BE49-F238E27FC236}">
                <a16:creationId xmlns="" xmlns:a16="http://schemas.microsoft.com/office/drawing/2014/main" id="{9D5D898D-578F-AC40-AEAF-D29F4C29C970}"/>
              </a:ext>
            </a:extLst>
          </p:cNvPr>
          <p:cNvSpPr txBox="1"/>
          <p:nvPr/>
        </p:nvSpPr>
        <p:spPr>
          <a:xfrm>
            <a:off x="1206909" y="1893152"/>
            <a:ext cx="6670927" cy="465150"/>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00000"/>
              </a:lnSpc>
            </a:pPr>
            <a:r>
              <a:rPr lang="ja-JP" altLang="en-US" dirty="0">
                <a:latin typeface="+mj-ea"/>
                <a:ea typeface="+mj-ea"/>
                <a:cs typeface="Arial" panose="020B0604020202020204" pitchFamily="34" charset="0"/>
              </a:rPr>
              <a:t>契約は、お互いの意思表示が合致することで成立します。</a:t>
            </a:r>
            <a:endParaRPr lang="ja-JP" altLang="ja-JP" dirty="0">
              <a:latin typeface="+mj-ea"/>
              <a:ea typeface="+mj-ea"/>
              <a:cs typeface="Arial" panose="020B0604020202020204" pitchFamily="34" charset="0"/>
            </a:endParaRPr>
          </a:p>
        </p:txBody>
      </p:sp>
      <p:sp>
        <p:nvSpPr>
          <p:cNvPr id="20" name="テキスト ボックス 19">
            <a:extLst>
              <a:ext uri="{FF2B5EF4-FFF2-40B4-BE49-F238E27FC236}">
                <a16:creationId xmlns="" xmlns:a16="http://schemas.microsoft.com/office/drawing/2014/main" id="{B901ADF6-A20A-4BAC-8EF9-407CB66B2E92}"/>
              </a:ext>
            </a:extLst>
          </p:cNvPr>
          <p:cNvSpPr txBox="1"/>
          <p:nvPr/>
        </p:nvSpPr>
        <p:spPr>
          <a:xfrm>
            <a:off x="338894" y="2976637"/>
            <a:ext cx="7465856" cy="900246"/>
          </a:xfrm>
          <a:prstGeom prst="rect">
            <a:avLst/>
          </a:prstGeom>
          <a:noFill/>
        </p:spPr>
        <p:txBody>
          <a:bodyPr wrap="square">
            <a:spAutoFit/>
          </a:bodyPr>
          <a:lstStyle/>
          <a:p>
            <a:pPr>
              <a:lnSpc>
                <a:spcPct val="150000"/>
              </a:lnSpc>
            </a:pPr>
            <a:r>
              <a:rPr lang="ja-JP" altLang="en-US" dirty="0"/>
              <a:t>契約成立には、原則、契約書を作る必要も、印鑑を押す必要もない。</a:t>
            </a:r>
            <a:endParaRPr lang="en-US" altLang="ja-JP" dirty="0"/>
          </a:p>
          <a:p>
            <a:pPr>
              <a:lnSpc>
                <a:spcPct val="150000"/>
              </a:lnSpc>
            </a:pPr>
            <a:r>
              <a:rPr lang="ja-JP" altLang="en-US" dirty="0"/>
              <a:t>気軽に申込をしてしまったことで、トラブルになる可能性もある。</a:t>
            </a:r>
          </a:p>
        </p:txBody>
      </p:sp>
      <p:sp>
        <p:nvSpPr>
          <p:cNvPr id="21" name="テキスト ボックス 20">
            <a:extLst>
              <a:ext uri="{FF2B5EF4-FFF2-40B4-BE49-F238E27FC236}">
                <a16:creationId xmlns="" xmlns:a16="http://schemas.microsoft.com/office/drawing/2014/main" id="{06DCFBBB-8A0D-4659-BD32-59BBDABDDBDE}"/>
              </a:ext>
            </a:extLst>
          </p:cNvPr>
          <p:cNvSpPr txBox="1"/>
          <p:nvPr/>
        </p:nvSpPr>
        <p:spPr>
          <a:xfrm>
            <a:off x="1409577" y="4957979"/>
            <a:ext cx="6077668" cy="1315745"/>
          </a:xfrm>
          <a:prstGeom prst="rect">
            <a:avLst/>
          </a:prstGeom>
          <a:noFill/>
        </p:spPr>
        <p:txBody>
          <a:bodyPr wrap="square">
            <a:spAutoFit/>
          </a:bodyPr>
          <a:lstStyle/>
          <a:p>
            <a:pPr>
              <a:lnSpc>
                <a:spcPct val="150000"/>
              </a:lnSpc>
            </a:pPr>
            <a:r>
              <a:rPr lang="ja-JP" altLang="en-US" dirty="0"/>
              <a:t>契約は事業者と消費者とだけで成立するものではない。</a:t>
            </a:r>
          </a:p>
          <a:p>
            <a:pPr>
              <a:lnSpc>
                <a:spcPct val="150000"/>
              </a:lnSpc>
            </a:pPr>
            <a:r>
              <a:rPr lang="ja-JP" altLang="en-US" dirty="0"/>
              <a:t>「フリマアプリ」や「ネットオークション」を利用した個人間の売買も契約となる。</a:t>
            </a:r>
          </a:p>
        </p:txBody>
      </p:sp>
      <p:sp>
        <p:nvSpPr>
          <p:cNvPr id="8" name="正方形/長方形 7"/>
          <p:cNvSpPr/>
          <p:nvPr/>
        </p:nvSpPr>
        <p:spPr>
          <a:xfrm>
            <a:off x="4212970" y="1135293"/>
            <a:ext cx="4980976" cy="646331"/>
          </a:xfrm>
          <a:prstGeom prst="rect">
            <a:avLst/>
          </a:prstGeom>
        </p:spPr>
        <p:txBody>
          <a:bodyPr wrap="none">
            <a:spAutoFit/>
          </a:bodyPr>
          <a:lstStyle/>
          <a:p>
            <a:r>
              <a:rPr lang="ja-JP" altLang="en-US" sz="3600" b="1" dirty="0">
                <a:solidFill>
                  <a:srgbClr val="FF0000"/>
                </a:solidFill>
                <a:latin typeface="Arial" panose="020B0604020202020204" pitchFamily="34" charset="0"/>
                <a:cs typeface="Arial" panose="020B0604020202020204" pitchFamily="34" charset="0"/>
              </a:rPr>
              <a:t>で 契 約 は 成 立する。</a:t>
            </a:r>
            <a:endParaRPr lang="en-US" altLang="ja-JP" sz="3600" b="1" dirty="0">
              <a:solidFill>
                <a:srgbClr val="FF0000"/>
              </a:solidFill>
              <a:latin typeface="Arial" panose="020B0604020202020204" pitchFamily="34" charset="0"/>
              <a:cs typeface="Arial" panose="020B0604020202020204" pitchFamily="34" charset="0"/>
            </a:endParaRPr>
          </a:p>
        </p:txBody>
      </p:sp>
      <p:pic>
        <p:nvPicPr>
          <p:cNvPr id="28" name="図 27" descr="smartphone_app_fleamark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64" y="4747987"/>
            <a:ext cx="1549059" cy="1866336"/>
          </a:xfrm>
          <a:prstGeom prst="rect">
            <a:avLst/>
          </a:prstGeom>
        </p:spPr>
      </p:pic>
      <p:pic>
        <p:nvPicPr>
          <p:cNvPr id="29" name="図 28" descr="auction_shopp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9986" y="4622459"/>
            <a:ext cx="1888488" cy="1888488"/>
          </a:xfrm>
          <a:prstGeom prst="rect">
            <a:avLst/>
          </a:prstGeom>
        </p:spPr>
      </p:pic>
      <p:sp>
        <p:nvSpPr>
          <p:cNvPr id="30" name="テキスト ボックス 29">
            <a:extLst>
              <a:ext uri="{FF2B5EF4-FFF2-40B4-BE49-F238E27FC236}">
                <a16:creationId xmlns="" xmlns:a16="http://schemas.microsoft.com/office/drawing/2014/main" id="{B48B165B-B126-304C-AFE8-5B725578BE9E}"/>
              </a:ext>
            </a:extLst>
          </p:cNvPr>
          <p:cNvSpPr txBox="1"/>
          <p:nvPr/>
        </p:nvSpPr>
        <p:spPr>
          <a:xfrm>
            <a:off x="206748" y="2702587"/>
            <a:ext cx="8757270" cy="1648932"/>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31" name="テキスト ボックス 30">
            <a:extLst>
              <a:ext uri="{FF2B5EF4-FFF2-40B4-BE49-F238E27FC236}">
                <a16:creationId xmlns="" xmlns:a16="http://schemas.microsoft.com/office/drawing/2014/main" id="{B48B165B-B126-304C-AFE8-5B725578BE9E}"/>
              </a:ext>
            </a:extLst>
          </p:cNvPr>
          <p:cNvSpPr txBox="1"/>
          <p:nvPr/>
        </p:nvSpPr>
        <p:spPr>
          <a:xfrm>
            <a:off x="206748" y="4551755"/>
            <a:ext cx="8757270" cy="2182561"/>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34" name="禁止 33"/>
          <p:cNvSpPr/>
          <p:nvPr/>
        </p:nvSpPr>
        <p:spPr>
          <a:xfrm>
            <a:off x="7405089" y="2820730"/>
            <a:ext cx="1458321" cy="1456085"/>
          </a:xfrm>
          <a:prstGeom prst="noSmoking">
            <a:avLst>
              <a:gd name="adj" fmla="val 4657"/>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a:extLst>
              <a:ext uri="{FF2B5EF4-FFF2-40B4-BE49-F238E27FC236}">
                <a16:creationId xmlns="" xmlns:a16="http://schemas.microsoft.com/office/drawing/2014/main" id="{5DBBF963-B0AD-4757-8457-9A3E2BADC256}"/>
              </a:ext>
            </a:extLst>
          </p:cNvPr>
          <p:cNvSpPr/>
          <p:nvPr/>
        </p:nvSpPr>
        <p:spPr>
          <a:xfrm>
            <a:off x="468782" y="1249299"/>
            <a:ext cx="1723549" cy="400110"/>
          </a:xfrm>
          <a:prstGeom prst="rect">
            <a:avLst/>
          </a:prstGeom>
        </p:spPr>
        <p:txBody>
          <a:bodyPr wrap="none">
            <a:spAutoFit/>
          </a:bodyPr>
          <a:lstStyle/>
          <a:p>
            <a:r>
              <a:rPr lang="ja-JP" altLang="en-US" sz="2000" b="1" dirty="0">
                <a:solidFill>
                  <a:srgbClr val="FF0000"/>
                </a:solidFill>
                <a:latin typeface="Arial" panose="020B0604020202020204" pitchFamily="34" charset="0"/>
                <a:cs typeface="Arial" panose="020B0604020202020204" pitchFamily="34" charset="0"/>
              </a:rPr>
              <a:t>原則として、</a:t>
            </a:r>
            <a:endParaRPr lang="en-US" altLang="ja-JP"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72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２</a:t>
            </a:r>
            <a:r>
              <a:rPr lang="ja-JP" altLang="ja-JP" dirty="0">
                <a:solidFill>
                  <a:srgbClr val="70AD47"/>
                </a:solidFill>
                <a:latin typeface="Yu Gothic" panose="020B0400000000000000" pitchFamily="34" charset="-128"/>
                <a:ea typeface="Yu Gothic" panose="020B0400000000000000" pitchFamily="34" charset="-128"/>
              </a:rPr>
              <a:t>　【クイズ】契約</a:t>
            </a:r>
            <a:r>
              <a:rPr lang="ja-JP" altLang="en-US" dirty="0">
                <a:solidFill>
                  <a:srgbClr val="70AD47"/>
                </a:solidFill>
                <a:latin typeface="Yu Gothic" panose="020B0400000000000000" pitchFamily="34" charset="-128"/>
                <a:ea typeface="Yu Gothic" panose="020B0400000000000000" pitchFamily="34" charset="-128"/>
              </a:rPr>
              <a:t>を守る</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44" name="テキスト ボックス 43">
            <a:extLst>
              <a:ext uri="{FF2B5EF4-FFF2-40B4-BE49-F238E27FC236}">
                <a16:creationId xmlns="" xmlns:a16="http://schemas.microsoft.com/office/drawing/2014/main" id="{E16FF7B9-3F10-44B5-9747-45559D186918}"/>
              </a:ext>
            </a:extLst>
          </p:cNvPr>
          <p:cNvSpPr txBox="1"/>
          <p:nvPr/>
        </p:nvSpPr>
        <p:spPr>
          <a:xfrm>
            <a:off x="928284" y="5485179"/>
            <a:ext cx="2663371"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400" b="0">
                <a:latin typeface="Noto Sans JP Medium" panose="020B0600000000000000" pitchFamily="34" charset="-128"/>
                <a:ea typeface="Noto Sans JP Medium" panose="020B0600000000000000" pitchFamily="34" charset="-128"/>
                <a:cs typeface="+mj-cs"/>
              </a:defRPr>
            </a:lvl1pPr>
          </a:lstStyle>
          <a:p>
            <a:endParaRPr lang="ja-JP" altLang="ja-JP" sz="2000" dirty="0">
              <a:latin typeface="Yu Gothic Medium" panose="020B0400000000000000" pitchFamily="34" charset="-128"/>
              <a:ea typeface="Yu Gothic Medium" panose="020B0400000000000000" pitchFamily="34" charset="-128"/>
            </a:endParaRPr>
          </a:p>
        </p:txBody>
      </p:sp>
      <p:sp>
        <p:nvSpPr>
          <p:cNvPr id="15" name="テキスト ボックス 14">
            <a:extLst>
              <a:ext uri="{FF2B5EF4-FFF2-40B4-BE49-F238E27FC236}">
                <a16:creationId xmlns="" xmlns:a16="http://schemas.microsoft.com/office/drawing/2014/main" id="{FB2D6532-7416-4AAD-9DED-5BAFA6D30315}"/>
              </a:ext>
            </a:extLst>
          </p:cNvPr>
          <p:cNvSpPr txBox="1"/>
          <p:nvPr/>
        </p:nvSpPr>
        <p:spPr>
          <a:xfrm>
            <a:off x="474490" y="1700221"/>
            <a:ext cx="5265607" cy="1238144"/>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400" b="0">
                <a:latin typeface="Noto Sans JP Medium" panose="020B0600000000000000" pitchFamily="34" charset="-128"/>
                <a:ea typeface="Noto Sans JP Medium" panose="020B0600000000000000" pitchFamily="34" charset="-128"/>
                <a:cs typeface="+mj-cs"/>
              </a:defRPr>
            </a:lvl1pPr>
          </a:lstStyle>
          <a:p>
            <a:pPr>
              <a:lnSpc>
                <a:spcPct val="120000"/>
              </a:lnSpc>
            </a:pPr>
            <a:r>
              <a:rPr lang="ja-JP" altLang="ja-JP" dirty="0">
                <a:latin typeface="Yu Gothic Medium" panose="020B0400000000000000" pitchFamily="34" charset="-128"/>
                <a:ea typeface="Yu Gothic Medium" panose="020B0400000000000000" pitchFamily="34" charset="-128"/>
              </a:rPr>
              <a:t>お店</a:t>
            </a:r>
            <a:r>
              <a:rPr lang="ja-JP" altLang="en-US" dirty="0">
                <a:latin typeface="Yu Gothic Medium" panose="020B0400000000000000" pitchFamily="34" charset="-128"/>
                <a:ea typeface="Yu Gothic Medium" panose="020B0400000000000000" pitchFamily="34" charset="-128"/>
              </a:rPr>
              <a:t>に出向き、</a:t>
            </a:r>
            <a:r>
              <a:rPr lang="ja-JP" altLang="ja-JP" dirty="0">
                <a:latin typeface="Yu Gothic Medium" panose="020B0400000000000000" pitchFamily="34" charset="-128"/>
                <a:ea typeface="Yu Gothic Medium" panose="020B0400000000000000" pitchFamily="34" charset="-128"/>
              </a:rPr>
              <a:t>商品を購入したが、</a:t>
            </a:r>
            <a:endParaRPr lang="en-US" altLang="ja-JP" dirty="0">
              <a:latin typeface="Yu Gothic Medium" panose="020B0400000000000000" pitchFamily="34" charset="-128"/>
              <a:ea typeface="Yu Gothic Medium" panose="020B0400000000000000" pitchFamily="34" charset="-128"/>
            </a:endParaRPr>
          </a:p>
          <a:p>
            <a:pPr>
              <a:lnSpc>
                <a:spcPct val="120000"/>
              </a:lnSpc>
            </a:pPr>
            <a:r>
              <a:rPr lang="ja-JP" altLang="ja-JP" dirty="0">
                <a:latin typeface="Yu Gothic Medium" panose="020B0400000000000000" pitchFamily="34" charset="-128"/>
                <a:ea typeface="Yu Gothic Medium" panose="020B0400000000000000" pitchFamily="34" charset="-128"/>
              </a:rPr>
              <a:t>使用する前に不要とな</a:t>
            </a:r>
            <a:r>
              <a:rPr lang="ja-JP" altLang="en-US" dirty="0">
                <a:latin typeface="Yu Gothic Medium" panose="020B0400000000000000" pitchFamily="34" charset="-128"/>
                <a:ea typeface="Yu Gothic Medium" panose="020B0400000000000000" pitchFamily="34" charset="-128"/>
              </a:rPr>
              <a:t>りまし</a:t>
            </a:r>
            <a:r>
              <a:rPr lang="ja-JP" altLang="ja-JP" dirty="0">
                <a:latin typeface="Yu Gothic Medium" panose="020B0400000000000000" pitchFamily="34" charset="-128"/>
                <a:ea typeface="Yu Gothic Medium" panose="020B0400000000000000" pitchFamily="34" charset="-128"/>
              </a:rPr>
              <a:t>た。</a:t>
            </a:r>
            <a:endParaRPr lang="en-US" altLang="ja-JP" dirty="0">
              <a:latin typeface="Yu Gothic Medium" panose="020B0400000000000000" pitchFamily="34" charset="-128"/>
              <a:ea typeface="Yu Gothic Medium" panose="020B0400000000000000" pitchFamily="34" charset="-128"/>
            </a:endParaRPr>
          </a:p>
          <a:p>
            <a:pPr>
              <a:lnSpc>
                <a:spcPct val="120000"/>
              </a:lnSpc>
            </a:pPr>
            <a:endParaRPr lang="ja-JP" altLang="ja-JP" dirty="0">
              <a:latin typeface="Yu Gothic Medium" panose="020B0400000000000000" pitchFamily="34" charset="-128"/>
              <a:ea typeface="Yu Gothic Medium" panose="020B0400000000000000" pitchFamily="34" charset="-128"/>
            </a:endParaRPr>
          </a:p>
          <a:p>
            <a:pPr>
              <a:lnSpc>
                <a:spcPct val="100000"/>
              </a:lnSpc>
            </a:pPr>
            <a:r>
              <a:rPr lang="ja-JP" altLang="ja-JP" dirty="0">
                <a:latin typeface="Yu Gothic Medium" panose="020B0400000000000000" pitchFamily="34" charset="-128"/>
                <a:ea typeface="Yu Gothic Medium" panose="020B0400000000000000" pitchFamily="34" charset="-128"/>
              </a:rPr>
              <a:t>この場合は</a:t>
            </a:r>
            <a:r>
              <a:rPr lang="ja-JP" altLang="en-US" dirty="0">
                <a:latin typeface="Yu Gothic Medium" panose="020B0400000000000000" pitchFamily="34" charset="-128"/>
                <a:ea typeface="Yu Gothic Medium" panose="020B0400000000000000" pitchFamily="34" charset="-128"/>
              </a:rPr>
              <a:t>返品</a:t>
            </a:r>
            <a:r>
              <a:rPr lang="ja-JP" altLang="ja-JP" dirty="0">
                <a:latin typeface="Yu Gothic Medium" panose="020B0400000000000000" pitchFamily="34" charset="-128"/>
                <a:ea typeface="Yu Gothic Medium" panose="020B0400000000000000" pitchFamily="34" charset="-128"/>
              </a:rPr>
              <a:t>でき</a:t>
            </a:r>
            <a:r>
              <a:rPr lang="ja-JP" altLang="en-US" dirty="0">
                <a:latin typeface="Yu Gothic Medium" panose="020B0400000000000000" pitchFamily="34" charset="-128"/>
                <a:ea typeface="Yu Gothic Medium" panose="020B0400000000000000" pitchFamily="34" charset="-128"/>
              </a:rPr>
              <a:t>ます</a:t>
            </a:r>
            <a:r>
              <a:rPr lang="ja-JP" altLang="ja-JP" dirty="0">
                <a:latin typeface="Yu Gothic Medium" panose="020B0400000000000000" pitchFamily="34" charset="-128"/>
                <a:ea typeface="Yu Gothic Medium" panose="020B0400000000000000" pitchFamily="34" charset="-128"/>
              </a:rPr>
              <a:t>か？</a:t>
            </a:r>
          </a:p>
        </p:txBody>
      </p:sp>
      <p:pic>
        <p:nvPicPr>
          <p:cNvPr id="13" name="図 12" descr="study_monda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76" y="803841"/>
            <a:ext cx="978325" cy="518512"/>
          </a:xfrm>
          <a:prstGeom prst="rect">
            <a:avLst/>
          </a:prstGeom>
        </p:spPr>
      </p:pic>
      <p:sp>
        <p:nvSpPr>
          <p:cNvPr id="14" name="テキスト ボックス 13">
            <a:extLst>
              <a:ext uri="{FF2B5EF4-FFF2-40B4-BE49-F238E27FC236}">
                <a16:creationId xmlns="" xmlns:a16="http://schemas.microsoft.com/office/drawing/2014/main" id="{55B4FC0E-F555-4953-8627-7C31F28900D4}"/>
              </a:ext>
            </a:extLst>
          </p:cNvPr>
          <p:cNvSpPr txBox="1"/>
          <p:nvPr/>
        </p:nvSpPr>
        <p:spPr>
          <a:xfrm>
            <a:off x="1002159" y="3598395"/>
            <a:ext cx="7494814" cy="590139"/>
          </a:xfrm>
          <a:prstGeom prst="rect">
            <a:avLst/>
          </a:prstGeom>
          <a:noFill/>
          <a:ln w="57150" cmpd="sng">
            <a:solidFill>
              <a:srgbClr val="000090"/>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返品できない</a:t>
            </a:r>
            <a:endParaRPr lang="ja-JP" altLang="ja-JP" sz="2400" dirty="0">
              <a:latin typeface="Yu Gothic Medium" panose="020B0400000000000000" pitchFamily="34" charset="-128"/>
              <a:ea typeface="Yu Gothic Medium" panose="020B0400000000000000" pitchFamily="34" charset="-128"/>
            </a:endParaRPr>
          </a:p>
        </p:txBody>
      </p:sp>
      <p:sp>
        <p:nvSpPr>
          <p:cNvPr id="16" name="正方形/長方形 15"/>
          <p:cNvSpPr/>
          <p:nvPr/>
        </p:nvSpPr>
        <p:spPr>
          <a:xfrm>
            <a:off x="510413" y="3579328"/>
            <a:ext cx="606046" cy="625812"/>
          </a:xfrm>
          <a:prstGeom prst="rect">
            <a:avLst/>
          </a:prstGeom>
          <a:solidFill>
            <a:srgbClr val="000090"/>
          </a:solidFill>
          <a:ln w="28575" cmpd="sng">
            <a:solidFill>
              <a:srgbClr val="000090"/>
            </a:solidFill>
          </a:ln>
        </p:spPr>
        <p:txBody>
          <a:bodyPr wrap="square">
            <a:spAutoFit/>
          </a:bodyPr>
          <a:lstStyle/>
          <a:p>
            <a:pPr>
              <a:lnSpc>
                <a:spcPct val="110000"/>
              </a:lnSpc>
            </a:pPr>
            <a:r>
              <a:rPr lang="ja-JP" altLang="en-US" sz="3200" dirty="0">
                <a:solidFill>
                  <a:srgbClr val="FFFFFF"/>
                </a:solidFill>
              </a:rPr>
              <a:t>１</a:t>
            </a:r>
          </a:p>
        </p:txBody>
      </p:sp>
      <p:pic>
        <p:nvPicPr>
          <p:cNvPr id="4" name="図 3" descr="shopping_hair_shampoo_rinse_machiga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056" y="99606"/>
            <a:ext cx="3133529" cy="3507681"/>
          </a:xfrm>
          <a:prstGeom prst="rect">
            <a:avLst/>
          </a:prstGeom>
        </p:spPr>
      </p:pic>
      <p:sp>
        <p:nvSpPr>
          <p:cNvPr id="17" name="テキスト ボックス 16">
            <a:extLst>
              <a:ext uri="{FF2B5EF4-FFF2-40B4-BE49-F238E27FC236}">
                <a16:creationId xmlns="" xmlns:a16="http://schemas.microsoft.com/office/drawing/2014/main" id="{55B4FC0E-F555-4953-8627-7C31F28900D4}"/>
              </a:ext>
            </a:extLst>
          </p:cNvPr>
          <p:cNvSpPr txBox="1"/>
          <p:nvPr/>
        </p:nvSpPr>
        <p:spPr>
          <a:xfrm>
            <a:off x="1002159" y="4358959"/>
            <a:ext cx="7494814" cy="590139"/>
          </a:xfrm>
          <a:prstGeom prst="rect">
            <a:avLst/>
          </a:prstGeom>
          <a:noFill/>
          <a:ln w="57150" cmpd="sng">
            <a:solidFill>
              <a:srgbClr val="70AD47"/>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a:t>
            </a:r>
            <a:r>
              <a:rPr lang="ja-JP" altLang="ja-JP" sz="2400" dirty="0">
                <a:latin typeface="Yu Gothic Medium" panose="020B0400000000000000" pitchFamily="34" charset="-128"/>
                <a:ea typeface="Yu Gothic Medium" panose="020B0400000000000000" pitchFamily="34" charset="-128"/>
              </a:rPr>
              <a:t>レシートがあり、</a:t>
            </a:r>
            <a:r>
              <a:rPr lang="ja-JP" altLang="en-US" sz="2400" dirty="0">
                <a:latin typeface="Yu Gothic Medium" panose="020B0400000000000000" pitchFamily="34" charset="-128"/>
                <a:ea typeface="Yu Gothic Medium" panose="020B0400000000000000" pitchFamily="34" charset="-128"/>
              </a:rPr>
              <a:t>購入後</a:t>
            </a:r>
            <a:r>
              <a:rPr lang="en-US" altLang="ja-JP" sz="2400" dirty="0">
                <a:latin typeface="Yu Gothic Medium" panose="020B0400000000000000" pitchFamily="34" charset="-128"/>
                <a:ea typeface="Yu Gothic Medium" panose="020B0400000000000000" pitchFamily="34" charset="-128"/>
              </a:rPr>
              <a:t>1</a:t>
            </a:r>
            <a:r>
              <a:rPr lang="ja-JP" altLang="ja-JP" sz="2400" dirty="0">
                <a:latin typeface="Yu Gothic Medium" panose="020B0400000000000000" pitchFamily="34" charset="-128"/>
                <a:ea typeface="Yu Gothic Medium" panose="020B0400000000000000" pitchFamily="34" charset="-128"/>
              </a:rPr>
              <a:t>週間</a:t>
            </a:r>
            <a:r>
              <a:rPr lang="ja-JP" altLang="en-US" sz="2400" dirty="0">
                <a:latin typeface="Yu Gothic Medium" panose="020B0400000000000000" pitchFamily="34" charset="-128"/>
                <a:ea typeface="Yu Gothic Medium" panose="020B0400000000000000" pitchFamily="34" charset="-128"/>
              </a:rPr>
              <a:t>以内</a:t>
            </a:r>
            <a:r>
              <a:rPr lang="ja-JP" altLang="ja-JP" sz="2400" dirty="0">
                <a:latin typeface="Yu Gothic Medium" panose="020B0400000000000000" pitchFamily="34" charset="-128"/>
                <a:ea typeface="Yu Gothic Medium" panose="020B0400000000000000" pitchFamily="34" charset="-128"/>
              </a:rPr>
              <a:t>なら</a:t>
            </a:r>
            <a:r>
              <a:rPr lang="ja-JP" altLang="en-US" sz="2400" dirty="0">
                <a:latin typeface="Yu Gothic Medium" panose="020B0400000000000000" pitchFamily="34" charset="-128"/>
                <a:ea typeface="Yu Gothic Medium" panose="020B0400000000000000" pitchFamily="34" charset="-128"/>
              </a:rPr>
              <a:t>返品</a:t>
            </a:r>
            <a:r>
              <a:rPr lang="ja-JP" altLang="ja-JP" sz="2400" dirty="0">
                <a:latin typeface="Yu Gothic Medium" panose="020B0400000000000000" pitchFamily="34" charset="-128"/>
                <a:ea typeface="Yu Gothic Medium" panose="020B0400000000000000" pitchFamily="34" charset="-128"/>
              </a:rPr>
              <a:t>できる</a:t>
            </a:r>
          </a:p>
        </p:txBody>
      </p:sp>
      <p:sp>
        <p:nvSpPr>
          <p:cNvPr id="18" name="正方形/長方形 17"/>
          <p:cNvSpPr/>
          <p:nvPr/>
        </p:nvSpPr>
        <p:spPr>
          <a:xfrm>
            <a:off x="510413" y="4345208"/>
            <a:ext cx="606046" cy="625812"/>
          </a:xfrm>
          <a:prstGeom prst="rect">
            <a:avLst/>
          </a:prstGeom>
          <a:solidFill>
            <a:srgbClr val="70AD47"/>
          </a:solidFill>
          <a:ln w="28575" cmpd="sng">
            <a:solidFill>
              <a:schemeClr val="accent6"/>
            </a:solidFill>
          </a:ln>
        </p:spPr>
        <p:txBody>
          <a:bodyPr wrap="square">
            <a:spAutoFit/>
          </a:bodyPr>
          <a:lstStyle/>
          <a:p>
            <a:pPr>
              <a:lnSpc>
                <a:spcPct val="110000"/>
              </a:lnSpc>
            </a:pPr>
            <a:r>
              <a:rPr lang="ja-JP" altLang="en-US" sz="3200" dirty="0">
                <a:solidFill>
                  <a:srgbClr val="FFFFFF"/>
                </a:solidFill>
              </a:rPr>
              <a:t>２</a:t>
            </a:r>
          </a:p>
        </p:txBody>
      </p:sp>
      <p:sp>
        <p:nvSpPr>
          <p:cNvPr id="19" name="テキスト ボックス 18">
            <a:extLst>
              <a:ext uri="{FF2B5EF4-FFF2-40B4-BE49-F238E27FC236}">
                <a16:creationId xmlns="" xmlns:a16="http://schemas.microsoft.com/office/drawing/2014/main" id="{55B4FC0E-F555-4953-8627-7C31F28900D4}"/>
              </a:ext>
            </a:extLst>
          </p:cNvPr>
          <p:cNvSpPr txBox="1"/>
          <p:nvPr/>
        </p:nvSpPr>
        <p:spPr>
          <a:xfrm>
            <a:off x="1010626" y="5224616"/>
            <a:ext cx="7494814" cy="590139"/>
          </a:xfrm>
          <a:prstGeom prst="rect">
            <a:avLst/>
          </a:prstGeom>
          <a:noFill/>
          <a:ln w="57150" cmpd="sng">
            <a:solidFill>
              <a:srgbClr val="AA0016"/>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a:t>
            </a:r>
            <a:r>
              <a:rPr lang="ja-JP" altLang="ja-JP" sz="2400" dirty="0">
                <a:latin typeface="Yu Gothic Medium" panose="020B0400000000000000" pitchFamily="34" charset="-128"/>
                <a:ea typeface="Yu Gothic Medium" panose="020B0400000000000000" pitchFamily="34" charset="-128"/>
              </a:rPr>
              <a:t>商品を開封していなければ</a:t>
            </a:r>
            <a:r>
              <a:rPr lang="ja-JP" altLang="en-US" sz="2400" dirty="0">
                <a:latin typeface="Yu Gothic Medium" panose="020B0400000000000000" pitchFamily="34" charset="-128"/>
                <a:ea typeface="Yu Gothic Medium" panose="020B0400000000000000" pitchFamily="34" charset="-128"/>
              </a:rPr>
              <a:t>返品</a:t>
            </a:r>
            <a:r>
              <a:rPr lang="ja-JP" altLang="ja-JP" sz="2400" dirty="0">
                <a:latin typeface="Yu Gothic Medium" panose="020B0400000000000000" pitchFamily="34" charset="-128"/>
                <a:ea typeface="Yu Gothic Medium" panose="020B0400000000000000" pitchFamily="34" charset="-128"/>
              </a:rPr>
              <a:t>できる</a:t>
            </a:r>
          </a:p>
        </p:txBody>
      </p:sp>
      <p:sp>
        <p:nvSpPr>
          <p:cNvPr id="20" name="正方形/長方形 19"/>
          <p:cNvSpPr/>
          <p:nvPr/>
        </p:nvSpPr>
        <p:spPr>
          <a:xfrm>
            <a:off x="518880" y="5208701"/>
            <a:ext cx="606046" cy="625812"/>
          </a:xfrm>
          <a:prstGeom prst="rect">
            <a:avLst/>
          </a:prstGeom>
          <a:solidFill>
            <a:srgbClr val="AA0016"/>
          </a:solidFill>
          <a:ln w="28575" cmpd="sng">
            <a:solidFill>
              <a:srgbClr val="AA0016"/>
            </a:solidFill>
          </a:ln>
        </p:spPr>
        <p:txBody>
          <a:bodyPr wrap="square">
            <a:spAutoFit/>
          </a:bodyPr>
          <a:lstStyle/>
          <a:p>
            <a:pPr>
              <a:lnSpc>
                <a:spcPct val="110000"/>
              </a:lnSpc>
            </a:pPr>
            <a:r>
              <a:rPr lang="ja-JP" altLang="en-US" sz="3200" dirty="0">
                <a:solidFill>
                  <a:srgbClr val="FFFFFF"/>
                </a:solidFill>
              </a:rPr>
              <a:t>３　</a:t>
            </a:r>
          </a:p>
        </p:txBody>
      </p:sp>
    </p:spTree>
    <p:extLst>
      <p:ext uri="{BB962C8B-B14F-4D97-AF65-F5344CB8AC3E}">
        <p14:creationId xmlns:p14="http://schemas.microsoft.com/office/powerpoint/2010/main" val="373747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２－</a:t>
            </a:r>
            <a:r>
              <a:rPr lang="ja-JP" altLang="en-US" dirty="0">
                <a:solidFill>
                  <a:srgbClr val="70AD47"/>
                </a:solidFill>
                <a:latin typeface="Yu Gothic" panose="020B0400000000000000" pitchFamily="34" charset="-128"/>
                <a:ea typeface="Yu Gothic" panose="020B0400000000000000" pitchFamily="34" charset="-128"/>
              </a:rPr>
              <a:t>２</a:t>
            </a:r>
            <a:r>
              <a:rPr lang="ja-JP" altLang="ja-JP" dirty="0">
                <a:solidFill>
                  <a:srgbClr val="70AD47"/>
                </a:solidFill>
                <a:latin typeface="Yu Gothic" panose="020B0400000000000000" pitchFamily="34" charset="-128"/>
                <a:ea typeface="Yu Gothic" panose="020B0400000000000000" pitchFamily="34" charset="-128"/>
              </a:rPr>
              <a:t>　【クイズ】契約</a:t>
            </a:r>
            <a:r>
              <a:rPr lang="ja-JP" altLang="en-US" dirty="0">
                <a:solidFill>
                  <a:srgbClr val="70AD47"/>
                </a:solidFill>
                <a:latin typeface="Yu Gothic" panose="020B0400000000000000" pitchFamily="34" charset="-128"/>
                <a:ea typeface="Yu Gothic" panose="020B0400000000000000" pitchFamily="34" charset="-128"/>
              </a:rPr>
              <a:t>を守る</a:t>
            </a:r>
            <a:endParaRPr lang="ja-JP" altLang="ja-JP" dirty="0">
              <a:solidFill>
                <a:srgbClr val="70AD47"/>
              </a:solidFill>
              <a:latin typeface="Yu Gothic" panose="020B0400000000000000" pitchFamily="34" charset="-128"/>
              <a:ea typeface="Yu Gothic" panose="020B0400000000000000" pitchFamily="34" charset="-128"/>
            </a:endParaRPr>
          </a:p>
        </p:txBody>
      </p:sp>
      <p:pic>
        <p:nvPicPr>
          <p:cNvPr id="2" name="図 1" descr="study_kota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94" y="737181"/>
            <a:ext cx="1067002" cy="666876"/>
          </a:xfrm>
          <a:prstGeom prst="rect">
            <a:avLst/>
          </a:prstGeom>
        </p:spPr>
      </p:pic>
      <p:sp>
        <p:nvSpPr>
          <p:cNvPr id="8" name="テキスト ボックス 7">
            <a:extLst>
              <a:ext uri="{FF2B5EF4-FFF2-40B4-BE49-F238E27FC236}">
                <a16:creationId xmlns="" xmlns:a16="http://schemas.microsoft.com/office/drawing/2014/main" id="{55B4FC0E-F555-4953-8627-7C31F28900D4}"/>
              </a:ext>
            </a:extLst>
          </p:cNvPr>
          <p:cNvSpPr txBox="1"/>
          <p:nvPr/>
        </p:nvSpPr>
        <p:spPr>
          <a:xfrm>
            <a:off x="933676" y="1799269"/>
            <a:ext cx="7494814" cy="590139"/>
          </a:xfrm>
          <a:prstGeom prst="rect">
            <a:avLst/>
          </a:prstGeom>
          <a:noFill/>
          <a:ln w="57150" cmpd="sng">
            <a:solidFill>
              <a:srgbClr val="000090"/>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返品できない</a:t>
            </a:r>
            <a:endParaRPr lang="ja-JP" altLang="ja-JP" sz="2400" dirty="0">
              <a:latin typeface="Yu Gothic Medium" panose="020B0400000000000000" pitchFamily="34" charset="-128"/>
              <a:ea typeface="Yu Gothic Medium" panose="020B0400000000000000" pitchFamily="34" charset="-128"/>
            </a:endParaRPr>
          </a:p>
        </p:txBody>
      </p:sp>
      <p:sp>
        <p:nvSpPr>
          <p:cNvPr id="9" name="正方形/長方形 8"/>
          <p:cNvSpPr/>
          <p:nvPr/>
        </p:nvSpPr>
        <p:spPr>
          <a:xfrm>
            <a:off x="441930" y="1780202"/>
            <a:ext cx="606046" cy="625812"/>
          </a:xfrm>
          <a:prstGeom prst="rect">
            <a:avLst/>
          </a:prstGeom>
          <a:solidFill>
            <a:srgbClr val="000090"/>
          </a:solidFill>
          <a:ln w="28575" cmpd="sng">
            <a:solidFill>
              <a:srgbClr val="000090"/>
            </a:solidFill>
          </a:ln>
        </p:spPr>
        <p:txBody>
          <a:bodyPr wrap="square">
            <a:spAutoFit/>
          </a:bodyPr>
          <a:lstStyle/>
          <a:p>
            <a:pPr>
              <a:lnSpc>
                <a:spcPct val="110000"/>
              </a:lnSpc>
            </a:pPr>
            <a:r>
              <a:rPr lang="ja-JP" altLang="en-US" sz="3200" dirty="0">
                <a:solidFill>
                  <a:srgbClr val="FFFFFF"/>
                </a:solidFill>
              </a:rPr>
              <a:t>１</a:t>
            </a:r>
          </a:p>
        </p:txBody>
      </p:sp>
      <p:sp>
        <p:nvSpPr>
          <p:cNvPr id="10" name="コンテンツ プレースホルダー 2">
            <a:extLst>
              <a:ext uri="{FF2B5EF4-FFF2-40B4-BE49-F238E27FC236}">
                <a16:creationId xmlns="" xmlns:a16="http://schemas.microsoft.com/office/drawing/2014/main" id="{3EC0D04F-09EF-234E-A24A-EB0C9E698C15}"/>
              </a:ext>
            </a:extLst>
          </p:cNvPr>
          <p:cNvSpPr txBox="1">
            <a:spLocks/>
          </p:cNvSpPr>
          <p:nvPr/>
        </p:nvSpPr>
        <p:spPr>
          <a:xfrm>
            <a:off x="1" y="2845330"/>
            <a:ext cx="9144000" cy="483347"/>
          </a:xfrm>
          <a:prstGeom prst="rect">
            <a:avLst/>
          </a:prstGeom>
        </p:spPr>
        <p:txBody>
          <a:bodyPr vert="horz" lIns="91440" tIns="45720" rIns="91440" bIns="45720" rtlCol="0" anchor="ctr" anchorCtr="0">
            <a:noAutofit/>
          </a:bodyPr>
          <a:lstStyle>
            <a:defPPr>
              <a:defRPr lang="ja-JP"/>
            </a:defPPr>
            <a:lvl1pPr indent="0" algn="ctr" defTabSz="914422">
              <a:lnSpc>
                <a:spcPct val="100000"/>
              </a:lnSpc>
              <a:spcBef>
                <a:spcPts val="1001"/>
              </a:spcBef>
              <a:buFont typeface="Arial" panose="020B0604020202020204" pitchFamily="34" charset="0"/>
              <a:buNone/>
              <a:defRPr sz="2800" b="1"/>
            </a:lvl1pPr>
            <a:lvl2pPr marL="457211" indent="0" algn="ctr" defTabSz="914422">
              <a:lnSpc>
                <a:spcPct val="90000"/>
              </a:lnSpc>
              <a:spcBef>
                <a:spcPts val="500"/>
              </a:spcBef>
              <a:buFont typeface="Arial" panose="020B0604020202020204" pitchFamily="34" charset="0"/>
              <a:buNone/>
              <a:defRPr sz="2000"/>
            </a:lvl2pPr>
            <a:lvl3pPr marL="914422" indent="0" algn="ctr" defTabSz="914422">
              <a:lnSpc>
                <a:spcPct val="90000"/>
              </a:lnSpc>
              <a:spcBef>
                <a:spcPts val="500"/>
              </a:spcBef>
              <a:buFont typeface="Arial" panose="020B0604020202020204" pitchFamily="34" charset="0"/>
              <a:buNone/>
              <a:defRPr sz="1801"/>
            </a:lvl3pPr>
            <a:lvl4pPr marL="1371635" indent="0" algn="ctr" defTabSz="914422">
              <a:lnSpc>
                <a:spcPct val="90000"/>
              </a:lnSpc>
              <a:spcBef>
                <a:spcPts val="500"/>
              </a:spcBef>
              <a:buFont typeface="Arial" panose="020B0604020202020204" pitchFamily="34" charset="0"/>
              <a:buNone/>
              <a:defRPr sz="1600"/>
            </a:lvl4pPr>
            <a:lvl5pPr marL="1828846" indent="0" algn="ctr" defTabSz="914422">
              <a:lnSpc>
                <a:spcPct val="90000"/>
              </a:lnSpc>
              <a:spcBef>
                <a:spcPts val="500"/>
              </a:spcBef>
              <a:buFont typeface="Arial" panose="020B0604020202020204" pitchFamily="34" charset="0"/>
              <a:buNone/>
              <a:defRPr sz="1600"/>
            </a:lvl5pPr>
            <a:lvl6pPr marL="2286057" indent="0" algn="ctr" defTabSz="914422">
              <a:lnSpc>
                <a:spcPct val="90000"/>
              </a:lnSpc>
              <a:spcBef>
                <a:spcPts val="500"/>
              </a:spcBef>
              <a:buFont typeface="Arial" panose="020B0604020202020204" pitchFamily="34" charset="0"/>
              <a:buNone/>
              <a:defRPr sz="1600"/>
            </a:lvl6pPr>
            <a:lvl7pPr marL="2743268" indent="0" algn="ctr" defTabSz="914422">
              <a:lnSpc>
                <a:spcPct val="90000"/>
              </a:lnSpc>
              <a:spcBef>
                <a:spcPts val="500"/>
              </a:spcBef>
              <a:buFont typeface="Arial" panose="020B0604020202020204" pitchFamily="34" charset="0"/>
              <a:buNone/>
              <a:defRPr sz="1600"/>
            </a:lvl7pPr>
            <a:lvl8pPr marL="3200481" indent="0" algn="ctr" defTabSz="914422">
              <a:lnSpc>
                <a:spcPct val="90000"/>
              </a:lnSpc>
              <a:spcBef>
                <a:spcPts val="500"/>
              </a:spcBef>
              <a:buFont typeface="Arial" panose="020B0604020202020204" pitchFamily="34" charset="0"/>
              <a:buNone/>
              <a:defRPr sz="1600"/>
            </a:lvl8pPr>
            <a:lvl9pPr marL="3657692" indent="0" algn="ctr" defTabSz="914422">
              <a:lnSpc>
                <a:spcPct val="90000"/>
              </a:lnSpc>
              <a:spcBef>
                <a:spcPts val="500"/>
              </a:spcBef>
              <a:buFont typeface="Arial" panose="020B0604020202020204" pitchFamily="34" charset="0"/>
              <a:buNone/>
              <a:defRPr sz="1600"/>
            </a:lvl9pPr>
          </a:lstStyle>
          <a:p>
            <a:pPr algn="ctr" defTabSz="914422">
              <a:spcBef>
                <a:spcPts val="1001"/>
              </a:spcBef>
            </a:pPr>
            <a:r>
              <a:rPr lang="ja-JP" altLang="en-US" sz="2000" b="0" dirty="0">
                <a:solidFill>
                  <a:schemeClr val="tx1"/>
                </a:solidFill>
                <a:latin typeface="Arial" panose="020B0604020202020204" pitchFamily="34" charset="0"/>
                <a:cs typeface="Arial" panose="020B0604020202020204" pitchFamily="34" charset="0"/>
              </a:rPr>
              <a:t>契約が成立すると</a:t>
            </a:r>
            <a:r>
              <a:rPr lang="ja-JP" altLang="en-US" sz="2000" b="0" dirty="0">
                <a:latin typeface="Arial" panose="020B0604020202020204" pitchFamily="34" charset="0"/>
                <a:cs typeface="Arial" panose="020B0604020202020204" pitchFamily="34" charset="0"/>
              </a:rPr>
              <a:t>、</a:t>
            </a:r>
            <a:r>
              <a:rPr lang="ja-JP" altLang="en-US" sz="2000" b="0" dirty="0">
                <a:solidFill>
                  <a:schemeClr val="tx1"/>
                </a:solidFill>
                <a:latin typeface="Arial" panose="020B0604020202020204" pitchFamily="34" charset="0"/>
                <a:cs typeface="Arial" panose="020B0604020202020204" pitchFamily="34" charset="0"/>
              </a:rPr>
              <a:t>お互いがその内容を守らなければならず、</a:t>
            </a:r>
            <a:endParaRPr lang="en-US" altLang="ja-JP" sz="2000" b="0" dirty="0">
              <a:solidFill>
                <a:schemeClr val="tx1"/>
              </a:solidFill>
              <a:latin typeface="Arial" panose="020B0604020202020204" pitchFamily="34" charset="0"/>
              <a:cs typeface="Arial" panose="020B0604020202020204" pitchFamily="34" charset="0"/>
            </a:endParaRPr>
          </a:p>
        </p:txBody>
      </p:sp>
      <p:sp>
        <p:nvSpPr>
          <p:cNvPr id="11" name="角丸四角形 10">
            <a:extLst>
              <a:ext uri="{FF2B5EF4-FFF2-40B4-BE49-F238E27FC236}">
                <a16:creationId xmlns="" xmlns:a16="http://schemas.microsoft.com/office/drawing/2014/main" id="{8BF63800-6FD1-0943-A26D-65A9CDD4A06B}"/>
              </a:ext>
            </a:extLst>
          </p:cNvPr>
          <p:cNvSpPr/>
          <p:nvPr/>
        </p:nvSpPr>
        <p:spPr>
          <a:xfrm>
            <a:off x="0" y="3277372"/>
            <a:ext cx="9144000" cy="688926"/>
          </a:xfrm>
          <a:prstGeom prst="roundRect">
            <a:avLst>
              <a:gd name="adj" fmla="val 0"/>
            </a:avLst>
          </a:prstGeom>
        </p:spPr>
        <p:txBody>
          <a:bodyPr vert="horz" lIns="91440" tIns="45720" rIns="91440" bIns="45720" rtlCol="0" anchor="ctr" anchorCtr="0">
            <a:noAutofit/>
          </a:bodyPr>
          <a:lstStyle/>
          <a:p>
            <a:pPr algn="ctr" defTabSz="914422">
              <a:spcBef>
                <a:spcPts val="1001"/>
              </a:spcBef>
            </a:pPr>
            <a:r>
              <a:rPr lang="ja-JP" altLang="en-US" sz="2000" b="1" dirty="0">
                <a:solidFill>
                  <a:srgbClr val="FF0000"/>
                </a:solidFill>
                <a:latin typeface="Arial" panose="020B0604020202020204" pitchFamily="34" charset="0"/>
                <a:cs typeface="Arial" panose="020B0604020202020204" pitchFamily="34" charset="0"/>
              </a:rPr>
              <a:t>契約を一方的にやめることはできない。</a:t>
            </a:r>
            <a:endParaRPr lang="en-US" altLang="ja-JP" sz="2000" b="1" dirty="0">
              <a:solidFill>
                <a:srgbClr val="FF0000"/>
              </a:solidFill>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 xmlns:a16="http://schemas.microsoft.com/office/drawing/2014/main" id="{55B2C923-A4ED-5D4D-8590-44270E43E591}"/>
              </a:ext>
            </a:extLst>
          </p:cNvPr>
          <p:cNvSpPr txBox="1"/>
          <p:nvPr/>
        </p:nvSpPr>
        <p:spPr>
          <a:xfrm>
            <a:off x="1555803" y="4827806"/>
            <a:ext cx="7421405" cy="1086275"/>
          </a:xfrm>
          <a:prstGeom prst="rect">
            <a:avLst/>
          </a:prstGeom>
          <a:solidFill>
            <a:schemeClr val="tx1">
              <a:lumMod val="50000"/>
              <a:lumOff val="50000"/>
            </a:schemeClr>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gn="ctr">
              <a:lnSpc>
                <a:spcPct val="150000"/>
              </a:lnSpc>
            </a:pPr>
            <a:r>
              <a:rPr lang="ja-JP" altLang="en-US" sz="2000" dirty="0">
                <a:solidFill>
                  <a:schemeClr val="bg1"/>
                </a:solidFill>
                <a:latin typeface="Yu Gothic Medium" panose="020B0400000000000000" pitchFamily="34" charset="-128"/>
                <a:ea typeface="Yu Gothic Medium" panose="020B0400000000000000" pitchFamily="34" charset="-128"/>
              </a:rPr>
              <a:t>一旦契約をしたら、商品等の受け取り拒否をしても、</a:t>
            </a:r>
            <a:endParaRPr lang="en-US" altLang="ja-JP" sz="2000" dirty="0">
              <a:solidFill>
                <a:schemeClr val="bg1"/>
              </a:solidFill>
              <a:latin typeface="Yu Gothic Medium" panose="020B0400000000000000" pitchFamily="34" charset="-128"/>
              <a:ea typeface="Yu Gothic Medium" panose="020B0400000000000000" pitchFamily="34" charset="-128"/>
            </a:endParaRPr>
          </a:p>
          <a:p>
            <a:pPr algn="ctr">
              <a:lnSpc>
                <a:spcPct val="150000"/>
              </a:lnSpc>
            </a:pPr>
            <a:r>
              <a:rPr lang="ja-JP" altLang="en-US" sz="2000" dirty="0">
                <a:solidFill>
                  <a:schemeClr val="bg1"/>
                </a:solidFill>
                <a:latin typeface="Yu Gothic Medium" panose="020B0400000000000000" pitchFamily="34" charset="-128"/>
                <a:ea typeface="Yu Gothic Medium" panose="020B0400000000000000" pitchFamily="34" charset="-128"/>
              </a:rPr>
              <a:t>自動的に解約されることはない。</a:t>
            </a:r>
            <a:endParaRPr lang="en-US" altLang="ja-JP" sz="2000" dirty="0">
              <a:solidFill>
                <a:schemeClr val="bg1"/>
              </a:solidFill>
              <a:latin typeface="Yu Gothic Medium" panose="020B0400000000000000" pitchFamily="34" charset="-128"/>
              <a:ea typeface="Yu Gothic Medium" panose="020B0400000000000000" pitchFamily="34" charset="-128"/>
            </a:endParaRPr>
          </a:p>
        </p:txBody>
      </p:sp>
      <p:sp>
        <p:nvSpPr>
          <p:cNvPr id="13" name="三角形 23">
            <a:extLst>
              <a:ext uri="{FF2B5EF4-FFF2-40B4-BE49-F238E27FC236}">
                <a16:creationId xmlns="" xmlns:a16="http://schemas.microsoft.com/office/drawing/2014/main" id="{795A31D9-F1CE-7E4B-9AD2-7481874AA073}"/>
              </a:ext>
            </a:extLst>
          </p:cNvPr>
          <p:cNvSpPr/>
          <p:nvPr/>
        </p:nvSpPr>
        <p:spPr>
          <a:xfrm rot="10800000">
            <a:off x="4184772" y="4099010"/>
            <a:ext cx="533400" cy="526860"/>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dame_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31" y="3538025"/>
            <a:ext cx="2863823" cy="3429728"/>
          </a:xfrm>
          <a:prstGeom prst="rect">
            <a:avLst/>
          </a:prstGeom>
        </p:spPr>
      </p:pic>
    </p:spTree>
    <p:extLst>
      <p:ext uri="{BB962C8B-B14F-4D97-AF65-F5344CB8AC3E}">
        <p14:creationId xmlns:p14="http://schemas.microsoft.com/office/powerpoint/2010/main" val="1863571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5200</TotalTime>
  <Words>1503</Words>
  <Application>Microsoft Office PowerPoint</Application>
  <PresentationFormat>画面に合わせる (4:3)</PresentationFormat>
  <Paragraphs>277</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HGSSoeiKakugothicUB</vt:lpstr>
      <vt:lpstr>Yu Gothic Medium</vt:lpstr>
      <vt:lpstr>游ゴシック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橋口 彰人</dc:creator>
  <cp:lastModifiedBy>國廣 愛子</cp:lastModifiedBy>
  <cp:revision>382</cp:revision>
  <cp:lastPrinted>2021-04-09T05:54:55Z</cp:lastPrinted>
  <dcterms:created xsi:type="dcterms:W3CDTF">2020-12-25T09:39:05Z</dcterms:created>
  <dcterms:modified xsi:type="dcterms:W3CDTF">2021-06-01T02:25:25Z</dcterms:modified>
</cp:coreProperties>
</file>