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71"/>
  </p:notesMasterIdLst>
  <p:sldIdLst>
    <p:sldId id="276" r:id="rId5"/>
    <p:sldId id="280" r:id="rId6"/>
    <p:sldId id="278" r:id="rId7"/>
    <p:sldId id="344" r:id="rId8"/>
    <p:sldId id="279" r:id="rId9"/>
    <p:sldId id="343" r:id="rId10"/>
    <p:sldId id="281" r:id="rId11"/>
    <p:sldId id="286" r:id="rId12"/>
    <p:sldId id="282" r:id="rId13"/>
    <p:sldId id="283" r:id="rId14"/>
    <p:sldId id="284" r:id="rId15"/>
    <p:sldId id="285"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300" r:id="rId29"/>
    <p:sldId id="302" r:id="rId30"/>
    <p:sldId id="304" r:id="rId31"/>
    <p:sldId id="301" r:id="rId32"/>
    <p:sldId id="305" r:id="rId33"/>
    <p:sldId id="306" r:id="rId34"/>
    <p:sldId id="307" r:id="rId35"/>
    <p:sldId id="308" r:id="rId36"/>
    <p:sldId id="309" r:id="rId37"/>
    <p:sldId id="310" r:id="rId38"/>
    <p:sldId id="314" r:id="rId39"/>
    <p:sldId id="311" r:id="rId40"/>
    <p:sldId id="312" r:id="rId41"/>
    <p:sldId id="313" r:id="rId42"/>
    <p:sldId id="315" r:id="rId43"/>
    <p:sldId id="316" r:id="rId44"/>
    <p:sldId id="317" r:id="rId45"/>
    <p:sldId id="319" r:id="rId46"/>
    <p:sldId id="320" r:id="rId47"/>
    <p:sldId id="323" r:id="rId48"/>
    <p:sldId id="324" r:id="rId49"/>
    <p:sldId id="321" r:id="rId50"/>
    <p:sldId id="322" r:id="rId51"/>
    <p:sldId id="325" r:id="rId52"/>
    <p:sldId id="326" r:id="rId53"/>
    <p:sldId id="327" r:id="rId54"/>
    <p:sldId id="328" r:id="rId55"/>
    <p:sldId id="318" r:id="rId56"/>
    <p:sldId id="329" r:id="rId57"/>
    <p:sldId id="330" r:id="rId58"/>
    <p:sldId id="331" r:id="rId59"/>
    <p:sldId id="332" r:id="rId60"/>
    <p:sldId id="333" r:id="rId61"/>
    <p:sldId id="334" r:id="rId62"/>
    <p:sldId id="335" r:id="rId63"/>
    <p:sldId id="336" r:id="rId64"/>
    <p:sldId id="337" r:id="rId65"/>
    <p:sldId id="338" r:id="rId66"/>
    <p:sldId id="339" r:id="rId67"/>
    <p:sldId id="341" r:id="rId68"/>
    <p:sldId id="340" r:id="rId69"/>
    <p:sldId id="342" r:id="rId70"/>
  </p:sldIdLst>
  <p:sldSz cx="7556500" cy="106934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16" userDrawn="1">
          <p15:clr>
            <a:srgbClr val="A4A3A4"/>
          </p15:clr>
        </p15:guide>
        <p15:guide id="2" pos="23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18F"/>
    <a:srgbClr val="4F81BD"/>
    <a:srgbClr val="FFFFFF"/>
    <a:srgbClr val="0000FF"/>
    <a:srgbClr val="E943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88" autoAdjust="0"/>
    <p:restoredTop sz="94719"/>
  </p:normalViewPr>
  <p:slideViewPr>
    <p:cSldViewPr>
      <p:cViewPr>
        <p:scale>
          <a:sx n="75" d="100"/>
          <a:sy n="75" d="100"/>
        </p:scale>
        <p:origin x="2358" y="-156"/>
      </p:cViewPr>
      <p:guideLst>
        <p:guide orient="horz" pos="3416"/>
        <p:guide pos="23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29837DD-1CAA-4103-AADB-F208EB54ADF7}" type="datetimeFigureOut">
              <a:rPr kumimoji="1" lang="ja-JP" altLang="en-US" smtClean="0"/>
              <a:t>2022/8/25</a:t>
            </a:fld>
            <a:endParaRPr kumimoji="1" lang="ja-JP" altLang="en-US"/>
          </a:p>
        </p:txBody>
      </p:sp>
      <p:sp>
        <p:nvSpPr>
          <p:cNvPr id="4" name="スライド イメージ プレースホルダー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31D2601-AE9D-4D5A-A671-7C59666ABEB5}" type="slidenum">
              <a:rPr kumimoji="1" lang="ja-JP" altLang="en-US" smtClean="0"/>
              <a:t>‹#›</a:t>
            </a:fld>
            <a:endParaRPr kumimoji="1" lang="ja-JP" altLang="en-US"/>
          </a:p>
        </p:txBody>
      </p:sp>
    </p:spTree>
    <p:extLst>
      <p:ext uri="{BB962C8B-B14F-4D97-AF65-F5344CB8AC3E}">
        <p14:creationId xmlns:p14="http://schemas.microsoft.com/office/powerpoint/2010/main" val="31994723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8/25/2022</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bg object 17"/>
          <p:cNvSpPr/>
          <p:nvPr/>
        </p:nvSpPr>
        <p:spPr>
          <a:xfrm>
            <a:off x="359994" y="1460501"/>
            <a:ext cx="6840220" cy="8871534"/>
          </a:xfrm>
          <a:custGeom>
            <a:avLst/>
            <a:gdLst/>
            <a:ahLst/>
            <a:cxnLst/>
            <a:rect l="l" t="t" r="r" b="b"/>
            <a:pathLst>
              <a:path w="6840220" h="8612505">
                <a:moveTo>
                  <a:pt x="6840004" y="0"/>
                </a:moveTo>
                <a:lnTo>
                  <a:pt x="0" y="0"/>
                </a:lnTo>
                <a:lnTo>
                  <a:pt x="0" y="8612479"/>
                </a:lnTo>
                <a:lnTo>
                  <a:pt x="6840004" y="8612479"/>
                </a:lnTo>
                <a:lnTo>
                  <a:pt x="6840004" y="0"/>
                </a:lnTo>
                <a:close/>
              </a:path>
            </a:pathLst>
          </a:custGeom>
          <a:solidFill>
            <a:srgbClr val="FFFFFF"/>
          </a:solidFill>
        </p:spPr>
        <p:txBody>
          <a:bodyPr wrap="square" lIns="0" tIns="0" rIns="0" bIns="0" rtlCol="0"/>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8/25/2022</a:t>
            </a:fld>
            <a:endParaRPr lang="en-US" dirty="0"/>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hyperlink" Target="mailto:otiai@e.city.hiroshima.jp"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otiai@e.city.hiroshima.jp" TargetMode="External"/><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png"/><Relationship Id="rId7"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16">
            <a:extLst>
              <a:ext uri="{FF2B5EF4-FFF2-40B4-BE49-F238E27FC236}">
                <a16:creationId xmlns:a16="http://schemas.microsoft.com/office/drawing/2014/main" xmlns="" id="{5678FF95-4DFB-44BE-9969-86EBE780ACB8}"/>
              </a:ext>
            </a:extLst>
          </p:cNvPr>
          <p:cNvSpPr>
            <a:spLocks noChangeArrowheads="1"/>
          </p:cNvSpPr>
          <p:nvPr/>
        </p:nvSpPr>
        <p:spPr bwMode="auto">
          <a:xfrm>
            <a:off x="1208881" y="2755900"/>
            <a:ext cx="5138738" cy="650083"/>
          </a:xfrm>
          <a:prstGeom prst="rect">
            <a:avLst/>
          </a:prstGeom>
          <a:solidFill>
            <a:srgbClr val="172A88"/>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8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落合小学校避難所</a:t>
            </a:r>
            <a:endParaRPr kumimoji="0" lang="ja-JP" altLang="ja-JP" sz="2800" b="1" i="0" u="none" strike="noStrike" cap="none" normalizeH="0" baseline="0" dirty="0">
              <a:ln>
                <a:noFill/>
              </a:ln>
              <a:solidFill>
                <a:schemeClr val="bg1"/>
              </a:solidFill>
              <a:effectLst/>
              <a:latin typeface="Arial" panose="020B0604020202020204" pitchFamily="34" charset="0"/>
            </a:endParaRPr>
          </a:p>
        </p:txBody>
      </p:sp>
      <p:sp>
        <p:nvSpPr>
          <p:cNvPr id="4" name="Rectangle 4">
            <a:extLst>
              <a:ext uri="{FF2B5EF4-FFF2-40B4-BE49-F238E27FC236}">
                <a16:creationId xmlns:a16="http://schemas.microsoft.com/office/drawing/2014/main" xmlns="" id="{F121D641-71C6-4323-9598-29463DF0A8E9}"/>
              </a:ext>
            </a:extLst>
          </p:cNvPr>
          <p:cNvSpPr>
            <a:spLocks noChangeArrowheads="1"/>
          </p:cNvSpPr>
          <p:nvPr/>
        </p:nvSpPr>
        <p:spPr bwMode="auto">
          <a:xfrm>
            <a:off x="654050" y="4008341"/>
            <a:ext cx="632460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36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避難所開設・運営マニュアル</a:t>
            </a:r>
            <a:endParaRPr kumimoji="0" lang="ja-JP" altLang="ja-JP" sz="1000" b="0" i="0" u="none" strike="noStrike" cap="none" normalizeH="0" baseline="0" dirty="0">
              <a:ln>
                <a:noFill/>
              </a:ln>
              <a:solidFill>
                <a:schemeClr val="tx1"/>
              </a:solidFill>
              <a:effectLst/>
            </a:endParaRPr>
          </a:p>
        </p:txBody>
      </p:sp>
      <p:sp>
        <p:nvSpPr>
          <p:cNvPr id="5" name="Rectangle 4">
            <a:extLst>
              <a:ext uri="{FF2B5EF4-FFF2-40B4-BE49-F238E27FC236}">
                <a16:creationId xmlns:a16="http://schemas.microsoft.com/office/drawing/2014/main" xmlns="" id="{88EF2D69-AA6A-4B4A-A32B-44FAB8ED438F}"/>
              </a:ext>
            </a:extLst>
          </p:cNvPr>
          <p:cNvSpPr>
            <a:spLocks noChangeArrowheads="1"/>
          </p:cNvSpPr>
          <p:nvPr/>
        </p:nvSpPr>
        <p:spPr bwMode="auto">
          <a:xfrm>
            <a:off x="882650" y="8566940"/>
            <a:ext cx="5791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令和</a:t>
            </a:r>
            <a:r>
              <a:rPr kumimoji="0" lang="en-US" altLang="ja-JP" sz="2000" b="0"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4</a:t>
            </a:r>
            <a:r>
              <a:rPr kumimoji="0" lang="ja-JP" altLang="ja-JP" sz="2000" b="0"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kumimoji="0" lang="en-US" altLang="ja-JP" sz="2000" dirty="0">
                <a:latin typeface="HG丸ｺﾞｼｯｸM-PRO" panose="020F0600000000000000" pitchFamily="50" charset="-128"/>
                <a:ea typeface="HG丸ｺﾞｼｯｸM-PRO" panose="020F0600000000000000" pitchFamily="50" charset="-128"/>
                <a:cs typeface="Times New Roman" panose="02020603050405020304" pitchFamily="18" charset="0"/>
              </a:rPr>
              <a:t>3</a:t>
            </a:r>
            <a:r>
              <a:rPr kumimoji="0" lang="ja-JP" altLang="ja-JP" sz="2000" b="0"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月</a:t>
            </a:r>
            <a:r>
              <a:rPr kumimoji="0" lang="ja-JP" altLang="en-US" sz="2000" b="0"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2000" b="0"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Ver.1</a:t>
            </a:r>
            <a:r>
              <a:rPr kumimoji="0" lang="ja-JP" altLang="en-US" sz="2000" b="0"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0" lang="ja-JP" altLang="ja-JP" sz="2000" b="0" i="0" u="none" strike="noStrike" cap="none" normalizeH="0" baseline="0" dirty="0">
              <a:ln>
                <a:noFill/>
              </a:ln>
              <a:effectLst/>
            </a:endParaRPr>
          </a:p>
        </p:txBody>
      </p:sp>
    </p:spTree>
    <p:extLst>
      <p:ext uri="{BB962C8B-B14F-4D97-AF65-F5344CB8AC3E}">
        <p14:creationId xmlns:p14="http://schemas.microsoft.com/office/powerpoint/2010/main" val="729089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918F62BD-3D66-4A6F-B117-8AB6C534F57C}"/>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dirty="0"/>
          </a:p>
        </p:txBody>
      </p:sp>
      <p:sp>
        <p:nvSpPr>
          <p:cNvPr id="3" name="bg object 17">
            <a:extLst>
              <a:ext uri="{FF2B5EF4-FFF2-40B4-BE49-F238E27FC236}">
                <a16:creationId xmlns:a16="http://schemas.microsoft.com/office/drawing/2014/main" xmlns="" id="{C29E4337-CDDC-4479-9FCD-BAC09CEF2069}"/>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dirty="0"/>
          </a:p>
        </p:txBody>
      </p:sp>
      <p:pic>
        <p:nvPicPr>
          <p:cNvPr id="4" name="bg object 18">
            <a:extLst>
              <a:ext uri="{FF2B5EF4-FFF2-40B4-BE49-F238E27FC236}">
                <a16:creationId xmlns:a16="http://schemas.microsoft.com/office/drawing/2014/main" xmlns="" id="{15A49E54-2443-40DD-B963-A9C9C615F218}"/>
              </a:ext>
            </a:extLst>
          </p:cNvPr>
          <p:cNvPicPr/>
          <p:nvPr/>
        </p:nvPicPr>
        <p:blipFill>
          <a:blip r:embed="rId2" cstate="print"/>
          <a:stretch>
            <a:fillRect/>
          </a:stretch>
        </p:blipFill>
        <p:spPr>
          <a:xfrm>
            <a:off x="117745" y="0"/>
            <a:ext cx="174123" cy="208812"/>
          </a:xfrm>
          <a:prstGeom prst="rect">
            <a:avLst/>
          </a:prstGeom>
        </p:spPr>
      </p:pic>
      <p:sp>
        <p:nvSpPr>
          <p:cNvPr id="5" name="object 5">
            <a:extLst>
              <a:ext uri="{FF2B5EF4-FFF2-40B4-BE49-F238E27FC236}">
                <a16:creationId xmlns:a16="http://schemas.microsoft.com/office/drawing/2014/main" xmlns="" id="{4E5F61D7-6DB0-4B0E-AC14-478F0A6C9362}"/>
              </a:ext>
            </a:extLst>
          </p:cNvPr>
          <p:cNvSpPr txBox="1"/>
          <p:nvPr/>
        </p:nvSpPr>
        <p:spPr>
          <a:xfrm>
            <a:off x="1034466" y="2069362"/>
            <a:ext cx="5841862" cy="997709"/>
          </a:xfrm>
          <a:prstGeom prst="rect">
            <a:avLst/>
          </a:prstGeom>
        </p:spPr>
        <p:txBody>
          <a:bodyPr vert="horz" wrap="square" lIns="0" tIns="12700" rIns="0" bIns="0" rtlCol="0">
            <a:spAutoFit/>
          </a:bodyPr>
          <a:lstStyle/>
          <a:p>
            <a:pPr>
              <a:lnSpc>
                <a:spcPct val="100000"/>
              </a:lnSpc>
              <a:spcBef>
                <a:spcPts val="100"/>
              </a:spcBef>
              <a:spcAft>
                <a:spcPts val="300"/>
              </a:spcAft>
            </a:pPr>
            <a:r>
              <a:rPr lang="ja-JP" altLang="en-US" sz="1600" b="1" dirty="0">
                <a:latin typeface="Yu Gothic" panose="020B0400000000000000" pitchFamily="34" charset="-128"/>
                <a:ea typeface="Yu Gothic" panose="020B0400000000000000" pitchFamily="34" charset="-128"/>
                <a:cs typeface="YuGothic"/>
              </a:rPr>
              <a:t>指定避難所は、大規模災害時の緊急避難スペースを確保するとともに、一時的な宿泊・滞在の場を提供し、食糧の供給等、最低限の生活支援を行うことにより、被災者が生活再建を始めるための防災拠点として機能することを目指します。</a:t>
            </a:r>
          </a:p>
        </p:txBody>
      </p:sp>
      <p:sp>
        <p:nvSpPr>
          <p:cNvPr id="6" name="object 6">
            <a:extLst>
              <a:ext uri="{FF2B5EF4-FFF2-40B4-BE49-F238E27FC236}">
                <a16:creationId xmlns:a16="http://schemas.microsoft.com/office/drawing/2014/main" xmlns="" id="{3586AF50-2C74-4E87-BB4B-50F1DF5C21D2}"/>
              </a:ext>
            </a:extLst>
          </p:cNvPr>
          <p:cNvSpPr/>
          <p:nvPr/>
        </p:nvSpPr>
        <p:spPr>
          <a:xfrm>
            <a:off x="807596" y="1890397"/>
            <a:ext cx="6128784" cy="1288004"/>
          </a:xfrm>
          <a:custGeom>
            <a:avLst/>
            <a:gdLst/>
            <a:ahLst/>
            <a:cxnLst/>
            <a:rect l="l" t="t" r="r" b="b"/>
            <a:pathLst>
              <a:path w="6120130" h="777240">
                <a:moveTo>
                  <a:pt x="6120015" y="0"/>
                </a:moveTo>
                <a:lnTo>
                  <a:pt x="0" y="0"/>
                </a:lnTo>
                <a:lnTo>
                  <a:pt x="0" y="17780"/>
                </a:lnTo>
                <a:lnTo>
                  <a:pt x="0" y="759460"/>
                </a:lnTo>
                <a:lnTo>
                  <a:pt x="0" y="777240"/>
                </a:lnTo>
                <a:lnTo>
                  <a:pt x="6120015" y="777240"/>
                </a:lnTo>
                <a:lnTo>
                  <a:pt x="6120015" y="759510"/>
                </a:lnTo>
                <a:lnTo>
                  <a:pt x="6120015" y="18402"/>
                </a:lnTo>
                <a:lnTo>
                  <a:pt x="6102045" y="18402"/>
                </a:lnTo>
                <a:lnTo>
                  <a:pt x="6102045" y="759460"/>
                </a:lnTo>
                <a:lnTo>
                  <a:pt x="17970" y="759460"/>
                </a:lnTo>
                <a:lnTo>
                  <a:pt x="17970" y="17780"/>
                </a:lnTo>
                <a:lnTo>
                  <a:pt x="6120015" y="17780"/>
                </a:lnTo>
                <a:lnTo>
                  <a:pt x="6120015" y="0"/>
                </a:lnTo>
                <a:close/>
              </a:path>
            </a:pathLst>
          </a:custGeom>
          <a:solidFill>
            <a:srgbClr val="172A88"/>
          </a:solidFill>
          <a:ln w="6350">
            <a:solidFill>
              <a:srgbClr val="172A88"/>
            </a:solidFill>
          </a:ln>
        </p:spPr>
        <p:txBody>
          <a:bodyPr wrap="square" lIns="0" tIns="0" rIns="0" bIns="0" rtlCol="0"/>
          <a:lstStyle/>
          <a:p>
            <a:endParaRPr dirty="0">
              <a:solidFill>
                <a:srgbClr val="172A88"/>
              </a:solidFill>
            </a:endParaRPr>
          </a:p>
        </p:txBody>
      </p:sp>
      <p:sp>
        <p:nvSpPr>
          <p:cNvPr id="7" name="テキスト ボックス 6">
            <a:extLst>
              <a:ext uri="{FF2B5EF4-FFF2-40B4-BE49-F238E27FC236}">
                <a16:creationId xmlns:a16="http://schemas.microsoft.com/office/drawing/2014/main" xmlns="" id="{C68789A1-A727-466A-AC7D-1B6D3E8C2E7D}"/>
              </a:ext>
            </a:extLst>
          </p:cNvPr>
          <p:cNvSpPr txBox="1"/>
          <p:nvPr/>
        </p:nvSpPr>
        <p:spPr>
          <a:xfrm>
            <a:off x="141513" y="10172700"/>
            <a:ext cx="618674" cy="369332"/>
          </a:xfrm>
          <a:prstGeom prst="rect">
            <a:avLst/>
          </a:prstGeom>
          <a:noFill/>
        </p:spPr>
        <p:txBody>
          <a:bodyPr wrap="square">
            <a:spAutoFit/>
          </a:bodyPr>
          <a:lstStyle/>
          <a:p>
            <a:pPr algn="ctr"/>
            <a:r>
              <a:rPr lang="ja-JP" altLang="en-US" dirty="0">
                <a:solidFill>
                  <a:schemeClr val="tx1">
                    <a:lumMod val="50000"/>
                    <a:lumOff val="50000"/>
                  </a:schemeClr>
                </a:solidFill>
                <a:latin typeface="+mj-ea"/>
                <a:ea typeface="+mj-ea"/>
              </a:rPr>
              <a:t>４</a:t>
            </a:r>
          </a:p>
        </p:txBody>
      </p:sp>
      <p:sp>
        <p:nvSpPr>
          <p:cNvPr id="8" name="テキスト ボックス 7">
            <a:extLst>
              <a:ext uri="{FF2B5EF4-FFF2-40B4-BE49-F238E27FC236}">
                <a16:creationId xmlns:a16="http://schemas.microsoft.com/office/drawing/2014/main" xmlns="" id="{135C1A80-8DCC-41A2-BB3B-D53C10A30854}"/>
              </a:ext>
            </a:extLst>
          </p:cNvPr>
          <p:cNvSpPr txBox="1"/>
          <p:nvPr/>
        </p:nvSpPr>
        <p:spPr>
          <a:xfrm>
            <a:off x="858833" y="3340737"/>
            <a:ext cx="6092219" cy="954107"/>
          </a:xfrm>
          <a:prstGeom prst="rect">
            <a:avLst/>
          </a:prstGeom>
          <a:noFill/>
        </p:spPr>
        <p:txBody>
          <a:bodyPr wrap="square">
            <a:spAutoFit/>
          </a:bodyPr>
          <a:lstStyle/>
          <a:p>
            <a:pPr marL="540000" lvl="0" indent="-540000" algn="just">
              <a:tabLst>
                <a:tab pos="540385" algn="l"/>
              </a:tabLst>
            </a:pP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（１）</a:t>
            </a:r>
            <a:r>
              <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災害発生直後の安全確保のために緊急避難スペースを提供します。</a:t>
            </a:r>
          </a:p>
          <a:p>
            <a:pPr marL="540000" lvl="0" indent="-540000" algn="just">
              <a:tabLst>
                <a:tab pos="540385" algn="l"/>
              </a:tabLst>
            </a:pP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（２）</a:t>
            </a:r>
            <a:r>
              <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災害による住家の倒壊･焼失等により、生活の場を失った被災者やライフラインの被害などにより、生活が困難となった在宅被災者への生活支援を行います</a:t>
            </a: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主な生活支援内容は次のとおりです。</a:t>
            </a:r>
          </a:p>
        </p:txBody>
      </p:sp>
      <p:sp>
        <p:nvSpPr>
          <p:cNvPr id="9" name="テキスト ボックス 8">
            <a:extLst>
              <a:ext uri="{FF2B5EF4-FFF2-40B4-BE49-F238E27FC236}">
                <a16:creationId xmlns:a16="http://schemas.microsoft.com/office/drawing/2014/main" xmlns="" id="{94B00C81-1BBD-48E0-A5C0-A439D531B31F}"/>
              </a:ext>
            </a:extLst>
          </p:cNvPr>
          <p:cNvSpPr txBox="1"/>
          <p:nvPr/>
        </p:nvSpPr>
        <p:spPr>
          <a:xfrm>
            <a:off x="1597175" y="4386870"/>
            <a:ext cx="4922895" cy="738664"/>
          </a:xfrm>
          <a:prstGeom prst="rect">
            <a:avLst/>
          </a:prstGeom>
          <a:noFill/>
          <a:ln>
            <a:solidFill>
              <a:schemeClr val="tx1"/>
            </a:solidFill>
            <a:prstDash val="dash"/>
          </a:ln>
        </p:spPr>
        <p:txBody>
          <a:bodyPr wrap="square" anchor="ctr">
            <a:spAutoFit/>
          </a:bodyPr>
          <a:lstStyle/>
          <a:p>
            <a:pPr marL="396000" lvl="0" indent="-285750" algn="just">
              <a:buFont typeface="Wingdings" panose="05000000000000000000" pitchFamily="2" charset="2"/>
              <a:buChar char="l"/>
              <a:tabLst>
                <a:tab pos="815975" algn="l"/>
              </a:tabLst>
            </a:pPr>
            <a:r>
              <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宿泊･滞在場所の提供</a:t>
            </a:r>
          </a:p>
          <a:p>
            <a:pPr marL="396000" lvl="0" indent="-285750" algn="just">
              <a:buFont typeface="Wingdings" panose="05000000000000000000" pitchFamily="2" charset="2"/>
              <a:buChar char="l"/>
              <a:tabLst>
                <a:tab pos="815975" algn="l"/>
              </a:tabLst>
            </a:pPr>
            <a:r>
              <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給水･給食、生活必需品等の供給</a:t>
            </a:r>
          </a:p>
          <a:p>
            <a:pPr marL="396000" lvl="0" indent="-285750" algn="just">
              <a:buFont typeface="Wingdings" panose="05000000000000000000" pitchFamily="2" charset="2"/>
              <a:buChar char="l"/>
              <a:tabLst>
                <a:tab pos="808990" algn="l"/>
              </a:tabLst>
            </a:pPr>
            <a:r>
              <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生活再建に必要な各種情報の提供</a:t>
            </a:r>
          </a:p>
        </p:txBody>
      </p:sp>
      <p:sp>
        <p:nvSpPr>
          <p:cNvPr id="10" name="テキスト ボックス 9">
            <a:extLst>
              <a:ext uri="{FF2B5EF4-FFF2-40B4-BE49-F238E27FC236}">
                <a16:creationId xmlns:a16="http://schemas.microsoft.com/office/drawing/2014/main" xmlns="" id="{328EA91A-7375-4ECD-AB96-2F314A1F7F26}"/>
              </a:ext>
            </a:extLst>
          </p:cNvPr>
          <p:cNvSpPr txBox="1"/>
          <p:nvPr/>
        </p:nvSpPr>
        <p:spPr>
          <a:xfrm>
            <a:off x="858833" y="5238688"/>
            <a:ext cx="6092219" cy="2031325"/>
          </a:xfrm>
          <a:prstGeom prst="rect">
            <a:avLst/>
          </a:prstGeom>
          <a:noFill/>
        </p:spPr>
        <p:txBody>
          <a:bodyPr wrap="square">
            <a:spAutoFit/>
          </a:bodyPr>
          <a:lstStyle/>
          <a:p>
            <a:pPr marL="540000" lvl="0" indent="-540000" algn="just">
              <a:tabLst>
                <a:tab pos="540385" algn="l"/>
              </a:tabLst>
            </a:pP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（３）</a:t>
            </a:r>
            <a:r>
              <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負傷者への医療･救護を行います。</a:t>
            </a:r>
          </a:p>
          <a:p>
            <a:pPr marL="540000" lvl="0" indent="-540000" algn="just">
              <a:tabLst>
                <a:tab pos="540385" algn="l"/>
              </a:tabLst>
            </a:pP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（４）</a:t>
            </a:r>
            <a:r>
              <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避難者への生活支援は、公平なサービスを基本とします。</a:t>
            </a:r>
          </a:p>
          <a:p>
            <a:pPr marL="540000" lvl="0" indent="-540000" algn="just">
              <a:tabLst>
                <a:tab pos="540385" algn="l"/>
              </a:tabLst>
            </a:pP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（５）</a:t>
            </a:r>
            <a:r>
              <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平常時の生活においても配慮が必要な障害者や高齢者、乳幼児、妊産婦、外国人等</a:t>
            </a:r>
            <a:r>
              <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以下「要配慮者」という。</a:t>
            </a:r>
            <a:r>
              <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の支援に当たっては十分な配慮が必要です</a:t>
            </a: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。また</a:t>
            </a:r>
            <a:r>
              <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、外国人避難者に対しては、別冊「外国人避難者対応シート」及び翻訳機の活用も考慮して、支援します。</a:t>
            </a:r>
          </a:p>
          <a:p>
            <a:pPr marL="540000" lvl="0" indent="-540000" algn="just">
              <a:tabLst>
                <a:tab pos="540385" algn="l"/>
              </a:tabLst>
            </a:pP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（６）</a:t>
            </a:r>
            <a:r>
              <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避難者一人ひとりの人権を尊重し、プライバシーの確保を図るとともに、被災時の男女のニーズの違い等、男女双方の視点に十分に配慮することが必要です。</a:t>
            </a:r>
          </a:p>
        </p:txBody>
      </p:sp>
      <p:sp>
        <p:nvSpPr>
          <p:cNvPr id="11" name="object 4">
            <a:extLst>
              <a:ext uri="{FF2B5EF4-FFF2-40B4-BE49-F238E27FC236}">
                <a16:creationId xmlns:a16="http://schemas.microsoft.com/office/drawing/2014/main" xmlns="" id="{6B26EDFA-BE29-4157-B237-4FA8F56D19B6}"/>
              </a:ext>
            </a:extLst>
          </p:cNvPr>
          <p:cNvSpPr/>
          <p:nvPr/>
        </p:nvSpPr>
        <p:spPr>
          <a:xfrm>
            <a:off x="807863" y="1588937"/>
            <a:ext cx="792000" cy="323298"/>
          </a:xfrm>
          <a:custGeom>
            <a:avLst/>
            <a:gdLst/>
            <a:ahLst/>
            <a:cxnLst/>
            <a:rect l="l" t="t" r="r" b="b"/>
            <a:pathLst>
              <a:path w="288290" h="288289">
                <a:moveTo>
                  <a:pt x="287997" y="0"/>
                </a:moveTo>
                <a:lnTo>
                  <a:pt x="0" y="0"/>
                </a:lnTo>
                <a:lnTo>
                  <a:pt x="0" y="287997"/>
                </a:lnTo>
                <a:lnTo>
                  <a:pt x="287997" y="287997"/>
                </a:lnTo>
                <a:lnTo>
                  <a:pt x="287997" y="0"/>
                </a:lnTo>
                <a:close/>
              </a:path>
            </a:pathLst>
          </a:custGeom>
          <a:solidFill>
            <a:srgbClr val="1D2088"/>
          </a:solidFill>
        </p:spPr>
        <p:txBody>
          <a:bodyPr wrap="square" lIns="0" tIns="0" rIns="0" bIns="0" rtlCol="0"/>
          <a:lstStyle/>
          <a:p>
            <a:endParaRPr dirty="0"/>
          </a:p>
        </p:txBody>
      </p:sp>
      <p:sp>
        <p:nvSpPr>
          <p:cNvPr id="12" name="object 5">
            <a:extLst>
              <a:ext uri="{FF2B5EF4-FFF2-40B4-BE49-F238E27FC236}">
                <a16:creationId xmlns:a16="http://schemas.microsoft.com/office/drawing/2014/main" xmlns="" id="{10E3EE4E-75B1-49C2-BE4E-87ED48906E31}"/>
              </a:ext>
            </a:extLst>
          </p:cNvPr>
          <p:cNvSpPr txBox="1"/>
          <p:nvPr/>
        </p:nvSpPr>
        <p:spPr>
          <a:xfrm>
            <a:off x="894949" y="1621451"/>
            <a:ext cx="2100042" cy="259045"/>
          </a:xfrm>
          <a:prstGeom prst="rect">
            <a:avLst/>
          </a:prstGeom>
        </p:spPr>
        <p:txBody>
          <a:bodyPr vert="horz" wrap="square" lIns="0" tIns="12700" rIns="0" bIns="0" rtlCol="0">
            <a:spAutoFit/>
          </a:bodyPr>
          <a:lstStyle/>
          <a:p>
            <a:pPr marL="12700">
              <a:lnSpc>
                <a:spcPct val="100000"/>
              </a:lnSpc>
              <a:spcBef>
                <a:spcPts val="100"/>
              </a:spcBef>
            </a:pPr>
            <a:r>
              <a:rPr lang="ja-JP" altLang="en-US" sz="1600" b="1" dirty="0">
                <a:solidFill>
                  <a:schemeClr val="bg1"/>
                </a:solidFill>
                <a:latin typeface="Yu Gothic Medium" panose="020B0400000000000000" pitchFamily="34" charset="-128"/>
                <a:ea typeface="Yu Gothic Medium" panose="020B0400000000000000" pitchFamily="34" charset="-128"/>
                <a:cs typeface="YuGo-Medium"/>
              </a:rPr>
              <a:t>方針１</a:t>
            </a:r>
            <a:endParaRPr sz="1600" b="1" dirty="0">
              <a:solidFill>
                <a:schemeClr val="bg1"/>
              </a:solidFill>
              <a:latin typeface="Yu Gothic Medium" panose="020B0400000000000000" pitchFamily="34" charset="-128"/>
              <a:ea typeface="Yu Gothic Medium" panose="020B0400000000000000" pitchFamily="34" charset="-128"/>
              <a:cs typeface="YuGo-Medium"/>
            </a:endParaRPr>
          </a:p>
        </p:txBody>
      </p:sp>
      <p:grpSp>
        <p:nvGrpSpPr>
          <p:cNvPr id="13" name="object 9">
            <a:extLst>
              <a:ext uri="{FF2B5EF4-FFF2-40B4-BE49-F238E27FC236}">
                <a16:creationId xmlns:a16="http://schemas.microsoft.com/office/drawing/2014/main" xmlns="" id="{5478D8F0-4006-47E0-B92C-80AFDB481A29}"/>
              </a:ext>
            </a:extLst>
          </p:cNvPr>
          <p:cNvGrpSpPr/>
          <p:nvPr/>
        </p:nvGrpSpPr>
        <p:grpSpPr>
          <a:xfrm>
            <a:off x="466980" y="698500"/>
            <a:ext cx="6553200" cy="628997"/>
            <a:chOff x="540004" y="1688134"/>
            <a:chExt cx="6480175" cy="334010"/>
          </a:xfrm>
          <a:solidFill>
            <a:srgbClr val="172A88"/>
          </a:solidFill>
        </p:grpSpPr>
        <p:pic>
          <p:nvPicPr>
            <p:cNvPr id="14" name="object 10">
              <a:extLst>
                <a:ext uri="{FF2B5EF4-FFF2-40B4-BE49-F238E27FC236}">
                  <a16:creationId xmlns:a16="http://schemas.microsoft.com/office/drawing/2014/main" xmlns="" id="{13AAD6CD-2363-47A2-9E07-EEB4DB547B15}"/>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15" name="object 11">
              <a:extLst>
                <a:ext uri="{FF2B5EF4-FFF2-40B4-BE49-F238E27FC236}">
                  <a16:creationId xmlns:a16="http://schemas.microsoft.com/office/drawing/2014/main" xmlns="" id="{440B83CB-F163-4FC0-8CFD-F550B7B0303C}"/>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dirty="0"/>
            </a:p>
          </p:txBody>
        </p:sp>
      </p:grpSp>
      <p:sp>
        <p:nvSpPr>
          <p:cNvPr id="16" name="object 12">
            <a:extLst>
              <a:ext uri="{FF2B5EF4-FFF2-40B4-BE49-F238E27FC236}">
                <a16:creationId xmlns:a16="http://schemas.microsoft.com/office/drawing/2014/main" xmlns="" id="{54A757CC-2B92-401B-B33E-2A6DE7525BAE}"/>
              </a:ext>
            </a:extLst>
          </p:cNvPr>
          <p:cNvSpPr txBox="1"/>
          <p:nvPr/>
        </p:nvSpPr>
        <p:spPr>
          <a:xfrm>
            <a:off x="628650" y="841067"/>
            <a:ext cx="6047982"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dirty="0">
                <a:solidFill>
                  <a:schemeClr val="bg1"/>
                </a:solidFill>
                <a:latin typeface="游ゴシック" panose="020B0400000000000000" pitchFamily="50" charset="-128"/>
                <a:ea typeface="游ゴシック" panose="020B0400000000000000" pitchFamily="50" charset="-128"/>
                <a:cs typeface="YuGothic"/>
              </a:rPr>
              <a:t>４</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a:t>
            </a:r>
            <a:r>
              <a:rPr lang="ja-JP" altLang="en-US" sz="2400" b="1" dirty="0">
                <a:solidFill>
                  <a:schemeClr val="bg1"/>
                </a:solidFill>
                <a:latin typeface="游ゴシック" panose="020B0400000000000000" pitchFamily="50" charset="-128"/>
                <a:ea typeface="游ゴシック" panose="020B0400000000000000" pitchFamily="50" charset="-128"/>
                <a:cs typeface="YuGothic"/>
              </a:rPr>
              <a:t> 基本方針</a:t>
            </a:r>
          </a:p>
        </p:txBody>
      </p:sp>
    </p:spTree>
    <p:extLst>
      <p:ext uri="{BB962C8B-B14F-4D97-AF65-F5344CB8AC3E}">
        <p14:creationId xmlns:p14="http://schemas.microsoft.com/office/powerpoint/2010/main" val="1216625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g object 16">
            <a:extLst>
              <a:ext uri="{FF2B5EF4-FFF2-40B4-BE49-F238E27FC236}">
                <a16:creationId xmlns:a16="http://schemas.microsoft.com/office/drawing/2014/main" xmlns="" id="{92727132-6E7C-4689-A19D-581084FE4794}"/>
              </a:ext>
            </a:extLst>
          </p:cNvPr>
          <p:cNvSpPr/>
          <p:nvPr/>
        </p:nvSpPr>
        <p:spPr>
          <a:xfrm>
            <a:off x="1586" y="-3632"/>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dirty="0"/>
          </a:p>
        </p:txBody>
      </p:sp>
      <p:sp>
        <p:nvSpPr>
          <p:cNvPr id="15" name="bg object 17">
            <a:extLst>
              <a:ext uri="{FF2B5EF4-FFF2-40B4-BE49-F238E27FC236}">
                <a16:creationId xmlns:a16="http://schemas.microsoft.com/office/drawing/2014/main" xmlns="" id="{F97B894D-4C7D-4AEA-B637-901784B18EB7}"/>
              </a:ext>
            </a:extLst>
          </p:cNvPr>
          <p:cNvSpPr/>
          <p:nvPr/>
        </p:nvSpPr>
        <p:spPr>
          <a:xfrm>
            <a:off x="144486" y="-363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dirty="0"/>
          </a:p>
        </p:txBody>
      </p:sp>
      <p:pic>
        <p:nvPicPr>
          <p:cNvPr id="16" name="bg object 18">
            <a:extLst>
              <a:ext uri="{FF2B5EF4-FFF2-40B4-BE49-F238E27FC236}">
                <a16:creationId xmlns:a16="http://schemas.microsoft.com/office/drawing/2014/main" xmlns="" id="{A6962BE2-8F50-457B-BFFD-FEF9846A5898}"/>
              </a:ext>
            </a:extLst>
          </p:cNvPr>
          <p:cNvPicPr/>
          <p:nvPr/>
        </p:nvPicPr>
        <p:blipFill>
          <a:blip r:embed="rId2" cstate="print"/>
          <a:stretch>
            <a:fillRect/>
          </a:stretch>
        </p:blipFill>
        <p:spPr>
          <a:xfrm>
            <a:off x="119330" y="-3632"/>
            <a:ext cx="174123" cy="208812"/>
          </a:xfrm>
          <a:prstGeom prst="rect">
            <a:avLst/>
          </a:prstGeom>
        </p:spPr>
      </p:pic>
      <p:sp>
        <p:nvSpPr>
          <p:cNvPr id="17" name="テキスト ボックス 16">
            <a:extLst>
              <a:ext uri="{FF2B5EF4-FFF2-40B4-BE49-F238E27FC236}">
                <a16:creationId xmlns:a16="http://schemas.microsoft.com/office/drawing/2014/main" xmlns="" id="{99CD2400-F4C9-4785-958F-BB6DCAB21969}"/>
              </a:ext>
            </a:extLst>
          </p:cNvPr>
          <p:cNvSpPr txBox="1"/>
          <p:nvPr/>
        </p:nvSpPr>
        <p:spPr>
          <a:xfrm>
            <a:off x="6778849" y="10199914"/>
            <a:ext cx="61867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５</a:t>
            </a:r>
            <a:endParaRPr lang="ja-JP" altLang="en-US" dirty="0">
              <a:solidFill>
                <a:schemeClr val="tx1">
                  <a:lumMod val="50000"/>
                  <a:lumOff val="50000"/>
                </a:schemeClr>
              </a:solidFill>
              <a:latin typeface="+mj-ea"/>
              <a:ea typeface="+mj-ea"/>
            </a:endParaRPr>
          </a:p>
        </p:txBody>
      </p:sp>
      <p:sp>
        <p:nvSpPr>
          <p:cNvPr id="18" name="object 5">
            <a:extLst>
              <a:ext uri="{FF2B5EF4-FFF2-40B4-BE49-F238E27FC236}">
                <a16:creationId xmlns:a16="http://schemas.microsoft.com/office/drawing/2014/main" xmlns="" id="{A2611A3F-7450-462E-A87C-7C237236C1E4}"/>
              </a:ext>
            </a:extLst>
          </p:cNvPr>
          <p:cNvSpPr txBox="1"/>
          <p:nvPr/>
        </p:nvSpPr>
        <p:spPr>
          <a:xfrm>
            <a:off x="1045632" y="2025158"/>
            <a:ext cx="5841862" cy="751488"/>
          </a:xfrm>
          <a:prstGeom prst="rect">
            <a:avLst/>
          </a:prstGeom>
        </p:spPr>
        <p:txBody>
          <a:bodyPr vert="horz" wrap="square" lIns="0" tIns="12700" rIns="0" bIns="0" rtlCol="0">
            <a:spAutoFit/>
          </a:bodyPr>
          <a:lstStyle/>
          <a:p>
            <a:pPr>
              <a:lnSpc>
                <a:spcPct val="100000"/>
              </a:lnSpc>
              <a:spcBef>
                <a:spcPts val="100"/>
              </a:spcBef>
              <a:spcAft>
                <a:spcPts val="300"/>
              </a:spcAft>
            </a:pPr>
            <a:r>
              <a:rPr lang="ja-JP" altLang="en-US" sz="1600" b="1" dirty="0">
                <a:latin typeface="Yu Gothic" panose="020B0400000000000000" pitchFamily="34" charset="-128"/>
                <a:ea typeface="Yu Gothic" panose="020B0400000000000000" pitchFamily="34" charset="-128"/>
                <a:cs typeface="YuGothic"/>
              </a:rPr>
              <a:t>落合学区自主防災会連合会や避難者が中心となり、行政、施設管理者の三者が相互に協力することによって、指定避難所の円滑な運営を目指します。</a:t>
            </a:r>
          </a:p>
        </p:txBody>
      </p:sp>
      <p:sp>
        <p:nvSpPr>
          <p:cNvPr id="19" name="object 6">
            <a:extLst>
              <a:ext uri="{FF2B5EF4-FFF2-40B4-BE49-F238E27FC236}">
                <a16:creationId xmlns:a16="http://schemas.microsoft.com/office/drawing/2014/main" xmlns="" id="{8A8115FF-3DD2-4C64-AA43-7CA7FF245014}"/>
              </a:ext>
            </a:extLst>
          </p:cNvPr>
          <p:cNvSpPr/>
          <p:nvPr/>
        </p:nvSpPr>
        <p:spPr>
          <a:xfrm>
            <a:off x="818762" y="1846193"/>
            <a:ext cx="6128784" cy="1098032"/>
          </a:xfrm>
          <a:custGeom>
            <a:avLst/>
            <a:gdLst/>
            <a:ahLst/>
            <a:cxnLst/>
            <a:rect l="l" t="t" r="r" b="b"/>
            <a:pathLst>
              <a:path w="6120130" h="777240">
                <a:moveTo>
                  <a:pt x="6120015" y="0"/>
                </a:moveTo>
                <a:lnTo>
                  <a:pt x="0" y="0"/>
                </a:lnTo>
                <a:lnTo>
                  <a:pt x="0" y="17780"/>
                </a:lnTo>
                <a:lnTo>
                  <a:pt x="0" y="759460"/>
                </a:lnTo>
                <a:lnTo>
                  <a:pt x="0" y="777240"/>
                </a:lnTo>
                <a:lnTo>
                  <a:pt x="6120015" y="777240"/>
                </a:lnTo>
                <a:lnTo>
                  <a:pt x="6120015" y="759510"/>
                </a:lnTo>
                <a:lnTo>
                  <a:pt x="6120015" y="18402"/>
                </a:lnTo>
                <a:lnTo>
                  <a:pt x="6102045" y="18402"/>
                </a:lnTo>
                <a:lnTo>
                  <a:pt x="6102045" y="759460"/>
                </a:lnTo>
                <a:lnTo>
                  <a:pt x="17970" y="759460"/>
                </a:lnTo>
                <a:lnTo>
                  <a:pt x="17970" y="17780"/>
                </a:lnTo>
                <a:lnTo>
                  <a:pt x="6120015" y="17780"/>
                </a:lnTo>
                <a:lnTo>
                  <a:pt x="6120015" y="0"/>
                </a:lnTo>
                <a:close/>
              </a:path>
            </a:pathLst>
          </a:custGeom>
          <a:solidFill>
            <a:srgbClr val="172A88"/>
          </a:solidFill>
          <a:ln w="6350">
            <a:solidFill>
              <a:srgbClr val="172A88"/>
            </a:solidFill>
          </a:ln>
        </p:spPr>
        <p:txBody>
          <a:bodyPr wrap="square" lIns="0" tIns="0" rIns="0" bIns="0" rtlCol="0"/>
          <a:lstStyle/>
          <a:p>
            <a:endParaRPr dirty="0">
              <a:solidFill>
                <a:srgbClr val="172A88"/>
              </a:solidFill>
            </a:endParaRPr>
          </a:p>
        </p:txBody>
      </p:sp>
      <p:sp>
        <p:nvSpPr>
          <p:cNvPr id="20" name="object 5">
            <a:extLst>
              <a:ext uri="{FF2B5EF4-FFF2-40B4-BE49-F238E27FC236}">
                <a16:creationId xmlns:a16="http://schemas.microsoft.com/office/drawing/2014/main" xmlns="" id="{6F237C72-5776-4E23-8EC5-9638A592CA77}"/>
              </a:ext>
            </a:extLst>
          </p:cNvPr>
          <p:cNvSpPr txBox="1"/>
          <p:nvPr/>
        </p:nvSpPr>
        <p:spPr>
          <a:xfrm>
            <a:off x="1082354" y="7057504"/>
            <a:ext cx="5841862" cy="505267"/>
          </a:xfrm>
          <a:prstGeom prst="rect">
            <a:avLst/>
          </a:prstGeom>
        </p:spPr>
        <p:txBody>
          <a:bodyPr vert="horz" wrap="square" lIns="0" tIns="12700" rIns="0" bIns="0" rtlCol="0">
            <a:spAutoFit/>
          </a:bodyPr>
          <a:lstStyle/>
          <a:p>
            <a:pPr>
              <a:lnSpc>
                <a:spcPct val="100000"/>
              </a:lnSpc>
              <a:spcBef>
                <a:spcPts val="100"/>
              </a:spcBef>
              <a:spcAft>
                <a:spcPts val="300"/>
              </a:spcAft>
            </a:pPr>
            <a:r>
              <a:rPr lang="ja-JP" altLang="en-US" sz="1600" b="1" dirty="0">
                <a:latin typeface="Yu Gothic" panose="020B0400000000000000" pitchFamily="34" charset="-128"/>
                <a:ea typeface="Yu Gothic" panose="020B0400000000000000" pitchFamily="34" charset="-128"/>
                <a:cs typeface="YuGothic"/>
              </a:rPr>
              <a:t>指定避難所は、臨時的･短期的な宿泊･滞在の場であり、できる限り早期の閉鎖を目標とします。</a:t>
            </a:r>
          </a:p>
        </p:txBody>
      </p:sp>
      <p:sp>
        <p:nvSpPr>
          <p:cNvPr id="21" name="object 6">
            <a:extLst>
              <a:ext uri="{FF2B5EF4-FFF2-40B4-BE49-F238E27FC236}">
                <a16:creationId xmlns:a16="http://schemas.microsoft.com/office/drawing/2014/main" xmlns="" id="{D9C89787-8C78-4B8F-8EA0-4D07F90ABFED}"/>
              </a:ext>
            </a:extLst>
          </p:cNvPr>
          <p:cNvSpPr/>
          <p:nvPr/>
        </p:nvSpPr>
        <p:spPr>
          <a:xfrm>
            <a:off x="855484" y="6878539"/>
            <a:ext cx="6128784" cy="856988"/>
          </a:xfrm>
          <a:custGeom>
            <a:avLst/>
            <a:gdLst/>
            <a:ahLst/>
            <a:cxnLst/>
            <a:rect l="l" t="t" r="r" b="b"/>
            <a:pathLst>
              <a:path w="6120130" h="777240">
                <a:moveTo>
                  <a:pt x="6120015" y="0"/>
                </a:moveTo>
                <a:lnTo>
                  <a:pt x="0" y="0"/>
                </a:lnTo>
                <a:lnTo>
                  <a:pt x="0" y="17780"/>
                </a:lnTo>
                <a:lnTo>
                  <a:pt x="0" y="759460"/>
                </a:lnTo>
                <a:lnTo>
                  <a:pt x="0" y="777240"/>
                </a:lnTo>
                <a:lnTo>
                  <a:pt x="6120015" y="777240"/>
                </a:lnTo>
                <a:lnTo>
                  <a:pt x="6120015" y="759510"/>
                </a:lnTo>
                <a:lnTo>
                  <a:pt x="6120015" y="18402"/>
                </a:lnTo>
                <a:lnTo>
                  <a:pt x="6102045" y="18402"/>
                </a:lnTo>
                <a:lnTo>
                  <a:pt x="6102045" y="759460"/>
                </a:lnTo>
                <a:lnTo>
                  <a:pt x="17970" y="759460"/>
                </a:lnTo>
                <a:lnTo>
                  <a:pt x="17970" y="17780"/>
                </a:lnTo>
                <a:lnTo>
                  <a:pt x="6120015" y="17780"/>
                </a:lnTo>
                <a:lnTo>
                  <a:pt x="6120015" y="0"/>
                </a:lnTo>
                <a:close/>
              </a:path>
            </a:pathLst>
          </a:custGeom>
          <a:solidFill>
            <a:srgbClr val="172A88"/>
          </a:solidFill>
          <a:ln w="6350">
            <a:solidFill>
              <a:srgbClr val="172A88"/>
            </a:solidFill>
          </a:ln>
        </p:spPr>
        <p:txBody>
          <a:bodyPr wrap="square" lIns="0" tIns="0" rIns="0" bIns="0" rtlCol="0"/>
          <a:lstStyle/>
          <a:p>
            <a:endParaRPr dirty="0">
              <a:solidFill>
                <a:srgbClr val="172A88"/>
              </a:solidFill>
            </a:endParaRPr>
          </a:p>
        </p:txBody>
      </p:sp>
      <p:sp>
        <p:nvSpPr>
          <p:cNvPr id="22" name="テキスト ボックス 21">
            <a:extLst>
              <a:ext uri="{FF2B5EF4-FFF2-40B4-BE49-F238E27FC236}">
                <a16:creationId xmlns:a16="http://schemas.microsoft.com/office/drawing/2014/main" xmlns="" id="{7C41C0FC-8DE1-4C27-A32E-0CA469381881}"/>
              </a:ext>
            </a:extLst>
          </p:cNvPr>
          <p:cNvSpPr txBox="1"/>
          <p:nvPr/>
        </p:nvSpPr>
        <p:spPr>
          <a:xfrm>
            <a:off x="783024" y="7914492"/>
            <a:ext cx="6201243" cy="954107"/>
          </a:xfrm>
          <a:prstGeom prst="rect">
            <a:avLst/>
          </a:prstGeom>
          <a:noFill/>
        </p:spPr>
        <p:txBody>
          <a:bodyPr wrap="square">
            <a:spAutoFit/>
          </a:bodyPr>
          <a:lstStyle/>
          <a:p>
            <a:pPr marL="540000" lvl="0" indent="-540000" algn="just">
              <a:tabLst>
                <a:tab pos="540385" algn="l"/>
              </a:tabLst>
            </a:pP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（１）避難者の減少に伴い、必要に応じて指定避難所の統合を行います。</a:t>
            </a:r>
          </a:p>
          <a:p>
            <a:pPr marL="540000" lvl="0" indent="-540000" algn="just">
              <a:tabLst>
                <a:tab pos="540385" algn="l"/>
              </a:tabLst>
            </a:pP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（２）より良い住環境を提供するため、避難者へ市が提供する公営住宅等への</a:t>
            </a: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入居</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を進めるなど、できる限り早期の指定避難所の閉鎖を目指します。</a:t>
            </a:r>
          </a:p>
        </p:txBody>
      </p:sp>
      <p:sp>
        <p:nvSpPr>
          <p:cNvPr id="23" name="テキスト ボックス 22">
            <a:extLst>
              <a:ext uri="{FF2B5EF4-FFF2-40B4-BE49-F238E27FC236}">
                <a16:creationId xmlns:a16="http://schemas.microsoft.com/office/drawing/2014/main" xmlns="" id="{5AAC4D33-788D-41FA-8AE8-DF6FCCCBBB7A}"/>
              </a:ext>
            </a:extLst>
          </p:cNvPr>
          <p:cNvSpPr txBox="1"/>
          <p:nvPr/>
        </p:nvSpPr>
        <p:spPr>
          <a:xfrm>
            <a:off x="783024" y="3204116"/>
            <a:ext cx="6128784" cy="2893100"/>
          </a:xfrm>
          <a:prstGeom prst="rect">
            <a:avLst/>
          </a:prstGeom>
          <a:noFill/>
        </p:spPr>
        <p:txBody>
          <a:bodyPr wrap="square">
            <a:spAutoFit/>
          </a:bodyPr>
          <a:lstStyle/>
          <a:p>
            <a:pPr marL="540000" lvl="0" indent="-540000" algn="just">
              <a:tabLst>
                <a:tab pos="540385" algn="l"/>
              </a:tabLst>
            </a:pP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（１）落合学区自主防災会連合会や避難者が主体となって指定避難所を運営することを目指します。</a:t>
            </a:r>
          </a:p>
          <a:p>
            <a:pPr marL="540000" lvl="0" indent="-540000" algn="just">
              <a:tabLst>
                <a:tab pos="540385" algn="l"/>
              </a:tabLst>
            </a:pP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（２）落合学区自主防災会連合会（避難者含む。）、行政、施設管理者の三者の代表により運営に関する「協議会」を設置して、話し合いによる円滑な運営を行います。</a:t>
            </a:r>
          </a:p>
          <a:p>
            <a:pPr marL="540000" lvl="0" indent="-540000" algn="just">
              <a:tabLst>
                <a:tab pos="540385" algn="l"/>
              </a:tabLst>
            </a:pP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（３）</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避難者が過ごしやすくするための「ルールづくり」を行います。</a:t>
            </a:r>
            <a:endParaRPr lang="en-US" altLang="ja-JP" sz="14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540000" lvl="0" indent="-540000" algn="just">
              <a:tabLst>
                <a:tab pos="540385" algn="l"/>
              </a:tabLst>
            </a:pP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（４）</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部屋、教室、ブロック等の単位により「組」を編成し、トイレの清掃当番などの参加等秩序ある運営に努めます。</a:t>
            </a:r>
          </a:p>
          <a:p>
            <a:pPr marL="540000" lvl="0" indent="-540000" algn="just">
              <a:tabLst>
                <a:tab pos="540385" algn="l"/>
              </a:tabLst>
            </a:pP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（５）</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落合学区自主防災会連合会や避難者は、特定の個人に負担がかからないよう、できるだけ交代制や当番制により運営します。</a:t>
            </a:r>
          </a:p>
          <a:p>
            <a:pPr marL="540000" lvl="0" indent="-540000" algn="just">
              <a:tabLst>
                <a:tab pos="540385" algn="l"/>
              </a:tabLst>
            </a:pP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（６）</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女性のニーズを取り入れるために、指定避難所の運営に、女性の参画を促します。</a:t>
            </a:r>
          </a:p>
          <a:p>
            <a:pPr marL="540000" lvl="0" indent="-540000" algn="just">
              <a:tabLst>
                <a:tab pos="540385" algn="l"/>
              </a:tabLst>
            </a:pP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（７）</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教育機能など施設の本来機能と共存できるように配慮します。</a:t>
            </a:r>
          </a:p>
        </p:txBody>
      </p:sp>
      <p:sp>
        <p:nvSpPr>
          <p:cNvPr id="24" name="object 4">
            <a:extLst>
              <a:ext uri="{FF2B5EF4-FFF2-40B4-BE49-F238E27FC236}">
                <a16:creationId xmlns:a16="http://schemas.microsoft.com/office/drawing/2014/main" xmlns="" id="{E26A41D0-DB40-4F96-88DD-AE91871A0BD3}"/>
              </a:ext>
            </a:extLst>
          </p:cNvPr>
          <p:cNvSpPr/>
          <p:nvPr/>
        </p:nvSpPr>
        <p:spPr>
          <a:xfrm>
            <a:off x="795104" y="1542471"/>
            <a:ext cx="756000" cy="323298"/>
          </a:xfrm>
          <a:custGeom>
            <a:avLst/>
            <a:gdLst/>
            <a:ahLst/>
            <a:cxnLst/>
            <a:rect l="l" t="t" r="r" b="b"/>
            <a:pathLst>
              <a:path w="288290" h="288289">
                <a:moveTo>
                  <a:pt x="287997" y="0"/>
                </a:moveTo>
                <a:lnTo>
                  <a:pt x="0" y="0"/>
                </a:lnTo>
                <a:lnTo>
                  <a:pt x="0" y="287997"/>
                </a:lnTo>
                <a:lnTo>
                  <a:pt x="287997" y="287997"/>
                </a:lnTo>
                <a:lnTo>
                  <a:pt x="287997" y="0"/>
                </a:lnTo>
                <a:close/>
              </a:path>
            </a:pathLst>
          </a:custGeom>
          <a:solidFill>
            <a:srgbClr val="1D2088"/>
          </a:solidFill>
        </p:spPr>
        <p:txBody>
          <a:bodyPr wrap="square" lIns="0" tIns="0" rIns="0" bIns="0" rtlCol="0"/>
          <a:lstStyle/>
          <a:p>
            <a:endParaRPr dirty="0"/>
          </a:p>
        </p:txBody>
      </p:sp>
      <p:sp>
        <p:nvSpPr>
          <p:cNvPr id="25" name="object 5">
            <a:extLst>
              <a:ext uri="{FF2B5EF4-FFF2-40B4-BE49-F238E27FC236}">
                <a16:creationId xmlns:a16="http://schemas.microsoft.com/office/drawing/2014/main" xmlns="" id="{BA104A44-C08C-40DA-B954-08A58A3B994B}"/>
              </a:ext>
            </a:extLst>
          </p:cNvPr>
          <p:cNvSpPr txBox="1"/>
          <p:nvPr/>
        </p:nvSpPr>
        <p:spPr>
          <a:xfrm>
            <a:off x="882190" y="1574985"/>
            <a:ext cx="713798" cy="259045"/>
          </a:xfrm>
          <a:prstGeom prst="rect">
            <a:avLst/>
          </a:prstGeom>
        </p:spPr>
        <p:txBody>
          <a:bodyPr vert="horz" wrap="square" lIns="0" tIns="12700" rIns="0" bIns="0" rtlCol="0">
            <a:spAutoFit/>
          </a:bodyPr>
          <a:lstStyle/>
          <a:p>
            <a:pPr marL="12700">
              <a:lnSpc>
                <a:spcPct val="100000"/>
              </a:lnSpc>
              <a:spcBef>
                <a:spcPts val="100"/>
              </a:spcBef>
            </a:pPr>
            <a:r>
              <a:rPr lang="ja-JP" altLang="en-US" sz="1600" b="1" dirty="0">
                <a:solidFill>
                  <a:schemeClr val="bg1"/>
                </a:solidFill>
                <a:latin typeface="Yu Gothic Medium" panose="020B0400000000000000" pitchFamily="34" charset="-128"/>
                <a:ea typeface="Yu Gothic Medium" panose="020B0400000000000000" pitchFamily="34" charset="-128"/>
                <a:cs typeface="YuGo-Medium"/>
              </a:rPr>
              <a:t>方針２</a:t>
            </a:r>
            <a:endParaRPr sz="1600" b="1" dirty="0">
              <a:solidFill>
                <a:schemeClr val="bg1"/>
              </a:solidFill>
              <a:latin typeface="Yu Gothic Medium" panose="020B0400000000000000" pitchFamily="34" charset="-128"/>
              <a:ea typeface="Yu Gothic Medium" panose="020B0400000000000000" pitchFamily="34" charset="-128"/>
              <a:cs typeface="YuGo-Medium"/>
            </a:endParaRPr>
          </a:p>
        </p:txBody>
      </p:sp>
      <p:sp>
        <p:nvSpPr>
          <p:cNvPr id="26" name="object 4">
            <a:extLst>
              <a:ext uri="{FF2B5EF4-FFF2-40B4-BE49-F238E27FC236}">
                <a16:creationId xmlns:a16="http://schemas.microsoft.com/office/drawing/2014/main" xmlns="" id="{EEA40A10-17A7-4C55-BD35-7FE3A9D633F9}"/>
              </a:ext>
            </a:extLst>
          </p:cNvPr>
          <p:cNvSpPr/>
          <p:nvPr/>
        </p:nvSpPr>
        <p:spPr>
          <a:xfrm>
            <a:off x="841199" y="6549861"/>
            <a:ext cx="792000" cy="323298"/>
          </a:xfrm>
          <a:custGeom>
            <a:avLst/>
            <a:gdLst/>
            <a:ahLst/>
            <a:cxnLst/>
            <a:rect l="l" t="t" r="r" b="b"/>
            <a:pathLst>
              <a:path w="288290" h="288289">
                <a:moveTo>
                  <a:pt x="287997" y="0"/>
                </a:moveTo>
                <a:lnTo>
                  <a:pt x="0" y="0"/>
                </a:lnTo>
                <a:lnTo>
                  <a:pt x="0" y="287997"/>
                </a:lnTo>
                <a:lnTo>
                  <a:pt x="287997" y="287997"/>
                </a:lnTo>
                <a:lnTo>
                  <a:pt x="287997" y="0"/>
                </a:lnTo>
                <a:close/>
              </a:path>
            </a:pathLst>
          </a:custGeom>
          <a:solidFill>
            <a:srgbClr val="1D2088"/>
          </a:solidFill>
        </p:spPr>
        <p:txBody>
          <a:bodyPr wrap="square" lIns="0" tIns="0" rIns="0" bIns="0" rtlCol="0"/>
          <a:lstStyle/>
          <a:p>
            <a:endParaRPr dirty="0"/>
          </a:p>
        </p:txBody>
      </p:sp>
      <p:sp>
        <p:nvSpPr>
          <p:cNvPr id="27" name="object 5">
            <a:extLst>
              <a:ext uri="{FF2B5EF4-FFF2-40B4-BE49-F238E27FC236}">
                <a16:creationId xmlns:a16="http://schemas.microsoft.com/office/drawing/2014/main" xmlns="" id="{6A55ABB3-2DFC-4166-B115-2506AC0762AB}"/>
              </a:ext>
            </a:extLst>
          </p:cNvPr>
          <p:cNvSpPr txBox="1"/>
          <p:nvPr/>
        </p:nvSpPr>
        <p:spPr>
          <a:xfrm>
            <a:off x="928285" y="6582375"/>
            <a:ext cx="667703" cy="259045"/>
          </a:xfrm>
          <a:prstGeom prst="rect">
            <a:avLst/>
          </a:prstGeom>
        </p:spPr>
        <p:txBody>
          <a:bodyPr vert="horz" wrap="square" lIns="0" tIns="12700" rIns="0" bIns="0" rtlCol="0">
            <a:spAutoFit/>
          </a:bodyPr>
          <a:lstStyle/>
          <a:p>
            <a:pPr marL="12700">
              <a:lnSpc>
                <a:spcPct val="100000"/>
              </a:lnSpc>
              <a:spcBef>
                <a:spcPts val="100"/>
              </a:spcBef>
            </a:pPr>
            <a:r>
              <a:rPr lang="ja-JP" altLang="en-US" sz="1600" b="1" dirty="0">
                <a:solidFill>
                  <a:schemeClr val="bg1"/>
                </a:solidFill>
                <a:latin typeface="Yu Gothic Medium" panose="020B0400000000000000" pitchFamily="34" charset="-128"/>
                <a:ea typeface="Yu Gothic Medium" panose="020B0400000000000000" pitchFamily="34" charset="-128"/>
                <a:cs typeface="YuGo-Medium"/>
              </a:rPr>
              <a:t>方針３</a:t>
            </a:r>
            <a:endParaRPr sz="1600" b="1" dirty="0">
              <a:solidFill>
                <a:schemeClr val="bg1"/>
              </a:solidFill>
              <a:latin typeface="Yu Gothic Medium" panose="020B0400000000000000" pitchFamily="34" charset="-128"/>
              <a:ea typeface="Yu Gothic Medium" panose="020B0400000000000000" pitchFamily="34" charset="-128"/>
              <a:cs typeface="YuGo-Medium"/>
            </a:endParaRPr>
          </a:p>
        </p:txBody>
      </p:sp>
    </p:spTree>
    <p:extLst>
      <p:ext uri="{BB962C8B-B14F-4D97-AF65-F5344CB8AC3E}">
        <p14:creationId xmlns:p14="http://schemas.microsoft.com/office/powerpoint/2010/main" val="2205895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5365955D-C00A-436B-B4CF-321E643232A6}"/>
              </a:ext>
            </a:extLst>
          </p:cNvPr>
          <p:cNvSpPr txBox="1"/>
          <p:nvPr/>
        </p:nvSpPr>
        <p:spPr>
          <a:xfrm>
            <a:off x="141513" y="10172700"/>
            <a:ext cx="618674" cy="369332"/>
          </a:xfrm>
          <a:prstGeom prst="rect">
            <a:avLst/>
          </a:prstGeom>
          <a:noFill/>
        </p:spPr>
        <p:txBody>
          <a:bodyPr wrap="square">
            <a:spAutoFit/>
          </a:bodyPr>
          <a:lstStyle/>
          <a:p>
            <a:pPr algn="ctr"/>
            <a:r>
              <a:rPr lang="ja-JP" altLang="en-US" dirty="0">
                <a:solidFill>
                  <a:schemeClr val="tx1">
                    <a:lumMod val="50000"/>
                    <a:lumOff val="50000"/>
                  </a:schemeClr>
                </a:solidFill>
                <a:latin typeface="+mj-ea"/>
                <a:ea typeface="+mj-ea"/>
              </a:rPr>
              <a:t>６</a:t>
            </a:r>
          </a:p>
        </p:txBody>
      </p:sp>
    </p:spTree>
    <p:extLst>
      <p:ext uri="{BB962C8B-B14F-4D97-AF65-F5344CB8AC3E}">
        <p14:creationId xmlns:p14="http://schemas.microsoft.com/office/powerpoint/2010/main" val="4258613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B9A36480-7769-4A60-A2A1-83C37B67DEF2}"/>
              </a:ext>
            </a:extLst>
          </p:cNvPr>
          <p:cNvSpPr>
            <a:spLocks noChangeArrowheads="1"/>
          </p:cNvSpPr>
          <p:nvPr/>
        </p:nvSpPr>
        <p:spPr bwMode="auto">
          <a:xfrm>
            <a:off x="882650" y="4461590"/>
            <a:ext cx="5791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dirty="0">
                <a:latin typeface="HG丸ｺﾞｼｯｸM-PRO" panose="020F0600000000000000" pitchFamily="50" charset="-128"/>
                <a:ea typeface="HG丸ｺﾞｼｯｸM-PRO" panose="020F0600000000000000" pitchFamily="50" charset="-128"/>
                <a:cs typeface="Times New Roman" panose="02020603050405020304" pitchFamily="18" charset="0"/>
              </a:rPr>
              <a:t>本避難所に関する</a:t>
            </a:r>
            <a:endParaRPr kumimoji="0" lang="en-US" altLang="ja-JP" sz="4000" b="1"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dirty="0">
                <a:latin typeface="HG丸ｺﾞｼｯｸM-PRO" panose="020F0600000000000000" pitchFamily="50" charset="-128"/>
                <a:ea typeface="HG丸ｺﾞｼｯｸM-PRO" panose="020F0600000000000000" pitchFamily="50" charset="-128"/>
                <a:cs typeface="Times New Roman" panose="02020603050405020304" pitchFamily="18" charset="0"/>
              </a:rPr>
              <a:t>基本条件</a:t>
            </a:r>
            <a:endParaRPr kumimoji="0" lang="en-US" altLang="ja-JP" sz="4000" b="1"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 name="AutoShape 116">
            <a:extLst>
              <a:ext uri="{FF2B5EF4-FFF2-40B4-BE49-F238E27FC236}">
                <a16:creationId xmlns:a16="http://schemas.microsoft.com/office/drawing/2014/main" xmlns="" id="{20E9BC6A-60DB-4CB1-9D3E-47B14F021E82}"/>
              </a:ext>
            </a:extLst>
          </p:cNvPr>
          <p:cNvSpPr>
            <a:spLocks noChangeArrowheads="1"/>
          </p:cNvSpPr>
          <p:nvPr/>
        </p:nvSpPr>
        <p:spPr bwMode="auto">
          <a:xfrm>
            <a:off x="1856581" y="3441700"/>
            <a:ext cx="3843338" cy="630238"/>
          </a:xfrm>
          <a:prstGeom prst="rect">
            <a:avLst/>
          </a:prstGeom>
          <a:solidFill>
            <a:srgbClr val="172A88"/>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400" b="1">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第２章</a:t>
            </a:r>
            <a:endParaRPr kumimoji="0" lang="en-US" altLang="ja-JP" sz="24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xmlns="" id="{2ABFF8B2-1A5F-474A-8D26-4DA70A9ADA8C}"/>
              </a:ext>
            </a:extLst>
          </p:cNvPr>
          <p:cNvSpPr txBox="1"/>
          <p:nvPr/>
        </p:nvSpPr>
        <p:spPr>
          <a:xfrm>
            <a:off x="6745513" y="10199914"/>
            <a:ext cx="61867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７</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1324673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9801EE92-E96B-435C-9505-C0B1C43A9B40}"/>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dirty="0"/>
          </a:p>
        </p:txBody>
      </p:sp>
      <p:sp>
        <p:nvSpPr>
          <p:cNvPr id="3" name="bg object 17">
            <a:extLst>
              <a:ext uri="{FF2B5EF4-FFF2-40B4-BE49-F238E27FC236}">
                <a16:creationId xmlns:a16="http://schemas.microsoft.com/office/drawing/2014/main" xmlns="" id="{A09DEA61-5A98-46D3-A893-F37FDC8208DB}"/>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dirty="0"/>
          </a:p>
        </p:txBody>
      </p:sp>
      <p:pic>
        <p:nvPicPr>
          <p:cNvPr id="4" name="bg object 18">
            <a:extLst>
              <a:ext uri="{FF2B5EF4-FFF2-40B4-BE49-F238E27FC236}">
                <a16:creationId xmlns:a16="http://schemas.microsoft.com/office/drawing/2014/main" xmlns="" id="{8FF333A1-988C-4C3B-93B8-91FA6958B6CE}"/>
              </a:ext>
            </a:extLst>
          </p:cNvPr>
          <p:cNvPicPr/>
          <p:nvPr/>
        </p:nvPicPr>
        <p:blipFill>
          <a:blip r:embed="rId2" cstate="print"/>
          <a:stretch>
            <a:fillRect/>
          </a:stretch>
        </p:blipFill>
        <p:spPr>
          <a:xfrm>
            <a:off x="117745" y="0"/>
            <a:ext cx="174123" cy="208812"/>
          </a:xfrm>
          <a:prstGeom prst="rect">
            <a:avLst/>
          </a:prstGeom>
        </p:spPr>
      </p:pic>
      <p:cxnSp>
        <p:nvCxnSpPr>
          <p:cNvPr id="5" name="直線コネクタ 4">
            <a:extLst>
              <a:ext uri="{FF2B5EF4-FFF2-40B4-BE49-F238E27FC236}">
                <a16:creationId xmlns:a16="http://schemas.microsoft.com/office/drawing/2014/main" xmlns="" id="{0544D7DE-F2EF-4FF3-85B3-8FC876037CF9}"/>
              </a:ext>
            </a:extLst>
          </p:cNvPr>
          <p:cNvCxnSpPr/>
          <p:nvPr/>
        </p:nvCxnSpPr>
        <p:spPr>
          <a:xfrm>
            <a:off x="7562850" y="0"/>
            <a:ext cx="0" cy="106934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xmlns="" id="{A97C9E93-35C4-4828-BB43-096530BD99F3}"/>
              </a:ext>
            </a:extLst>
          </p:cNvPr>
          <p:cNvSpPr txBox="1"/>
          <p:nvPr/>
        </p:nvSpPr>
        <p:spPr>
          <a:xfrm>
            <a:off x="141513" y="10159448"/>
            <a:ext cx="61867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８</a:t>
            </a:r>
            <a:endParaRPr lang="ja-JP" altLang="en-US" dirty="0">
              <a:solidFill>
                <a:schemeClr val="tx1">
                  <a:lumMod val="50000"/>
                  <a:lumOff val="50000"/>
                </a:schemeClr>
              </a:solidFill>
              <a:latin typeface="+mj-ea"/>
              <a:ea typeface="+mj-ea"/>
            </a:endParaRPr>
          </a:p>
        </p:txBody>
      </p:sp>
      <p:grpSp>
        <p:nvGrpSpPr>
          <p:cNvPr id="7" name="object 9">
            <a:extLst>
              <a:ext uri="{FF2B5EF4-FFF2-40B4-BE49-F238E27FC236}">
                <a16:creationId xmlns:a16="http://schemas.microsoft.com/office/drawing/2014/main" xmlns="" id="{FBC2A786-504F-4266-AA1D-E625FB778736}"/>
              </a:ext>
            </a:extLst>
          </p:cNvPr>
          <p:cNvGrpSpPr/>
          <p:nvPr/>
        </p:nvGrpSpPr>
        <p:grpSpPr>
          <a:xfrm>
            <a:off x="466980" y="698500"/>
            <a:ext cx="6553200" cy="628997"/>
            <a:chOff x="540004" y="1688134"/>
            <a:chExt cx="6480175" cy="334010"/>
          </a:xfrm>
          <a:solidFill>
            <a:srgbClr val="172A88"/>
          </a:solidFill>
        </p:grpSpPr>
        <p:pic>
          <p:nvPicPr>
            <p:cNvPr id="8" name="object 10">
              <a:extLst>
                <a:ext uri="{FF2B5EF4-FFF2-40B4-BE49-F238E27FC236}">
                  <a16:creationId xmlns:a16="http://schemas.microsoft.com/office/drawing/2014/main" xmlns="" id="{319B5C08-091C-4713-A484-9B67817DF302}"/>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9" name="object 11">
              <a:extLst>
                <a:ext uri="{FF2B5EF4-FFF2-40B4-BE49-F238E27FC236}">
                  <a16:creationId xmlns:a16="http://schemas.microsoft.com/office/drawing/2014/main" xmlns="" id="{205A5F4C-E12B-4196-A1AC-D133455822C6}"/>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dirty="0"/>
            </a:p>
          </p:txBody>
        </p:sp>
      </p:grpSp>
      <p:sp>
        <p:nvSpPr>
          <p:cNvPr id="10" name="object 12">
            <a:extLst>
              <a:ext uri="{FF2B5EF4-FFF2-40B4-BE49-F238E27FC236}">
                <a16:creationId xmlns:a16="http://schemas.microsoft.com/office/drawing/2014/main" xmlns="" id="{874F8F83-681B-4252-A138-258DB1E315DA}"/>
              </a:ext>
            </a:extLst>
          </p:cNvPr>
          <p:cNvSpPr txBox="1"/>
          <p:nvPr/>
        </p:nvSpPr>
        <p:spPr>
          <a:xfrm>
            <a:off x="628650" y="841067"/>
            <a:ext cx="5136046"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dirty="0">
                <a:solidFill>
                  <a:schemeClr val="bg1"/>
                </a:solidFill>
                <a:latin typeface="游ゴシック" panose="020B0400000000000000" pitchFamily="50" charset="-128"/>
                <a:ea typeface="游ゴシック" panose="020B0400000000000000" pitchFamily="50" charset="-128"/>
                <a:cs typeface="YuGothic"/>
              </a:rPr>
              <a:t>１</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 </a:t>
            </a:r>
            <a:r>
              <a:rPr lang="ja-JP" altLang="en-US" sz="2400" b="1" dirty="0">
                <a:solidFill>
                  <a:schemeClr val="bg1"/>
                </a:solidFill>
                <a:latin typeface="游ゴシック" panose="020B0400000000000000" pitchFamily="50" charset="-128"/>
                <a:ea typeface="游ゴシック" panose="020B0400000000000000" pitchFamily="50" charset="-128"/>
                <a:cs typeface="YuGothic"/>
              </a:rPr>
              <a:t>落合小学校に関する基本情報</a:t>
            </a:r>
          </a:p>
        </p:txBody>
      </p:sp>
      <p:sp>
        <p:nvSpPr>
          <p:cNvPr id="11" name="object 5">
            <a:extLst>
              <a:ext uri="{FF2B5EF4-FFF2-40B4-BE49-F238E27FC236}">
                <a16:creationId xmlns:a16="http://schemas.microsoft.com/office/drawing/2014/main" xmlns="" id="{06E6CBA5-4B44-4C8B-A129-B416C6ED9D18}"/>
              </a:ext>
            </a:extLst>
          </p:cNvPr>
          <p:cNvSpPr txBox="1"/>
          <p:nvPr/>
        </p:nvSpPr>
        <p:spPr>
          <a:xfrm>
            <a:off x="579896" y="1360811"/>
            <a:ext cx="6105525" cy="628057"/>
          </a:xfrm>
          <a:prstGeom prst="rect">
            <a:avLst/>
          </a:prstGeom>
        </p:spPr>
        <p:txBody>
          <a:bodyPr vert="horz" wrap="square" lIns="0" tIns="12700" rIns="0" bIns="0" rtlCol="0">
            <a:spAutoFit/>
          </a:bodyPr>
          <a:lstStyle/>
          <a:p>
            <a:pPr marL="72000" marR="5080" algn="just">
              <a:lnSpc>
                <a:spcPct val="150000"/>
              </a:lnSpc>
            </a:pPr>
            <a:r>
              <a:rPr lang="ja-JP" altLang="en-US" sz="1400" dirty="0">
                <a:solidFill>
                  <a:srgbClr val="212121"/>
                </a:solidFill>
                <a:latin typeface="Yu Gothic Medium" panose="020B0400000000000000" pitchFamily="34" charset="-128"/>
                <a:ea typeface="Yu Gothic Medium" panose="020B0400000000000000" pitchFamily="34" charset="-128"/>
                <a:cs typeface="YuGo-Medium"/>
              </a:rPr>
              <a:t>落合小学校避難所に関する、利用の条件、範囲、耐災性、利用上の留意点などの基本情報は下表のとおりです。</a:t>
            </a:r>
            <a:endParaRPr sz="1400" dirty="0">
              <a:solidFill>
                <a:srgbClr val="212121"/>
              </a:solidFill>
              <a:latin typeface="Yu Gothic Medium" panose="020B0400000000000000" pitchFamily="34" charset="-128"/>
              <a:ea typeface="Yu Gothic Medium" panose="020B0400000000000000" pitchFamily="34" charset="-128"/>
              <a:cs typeface="YuGo-Medium"/>
            </a:endParaRPr>
          </a:p>
        </p:txBody>
      </p:sp>
      <p:graphicFrame>
        <p:nvGraphicFramePr>
          <p:cNvPr id="12" name="表 5">
            <a:extLst>
              <a:ext uri="{FF2B5EF4-FFF2-40B4-BE49-F238E27FC236}">
                <a16:creationId xmlns:a16="http://schemas.microsoft.com/office/drawing/2014/main" xmlns="" id="{9A1F34D6-C2E7-47E4-B8BD-52AE7EAC1235}"/>
              </a:ext>
            </a:extLst>
          </p:cNvPr>
          <p:cNvGraphicFramePr>
            <a:graphicFrameLocks noGrp="1"/>
          </p:cNvGraphicFramePr>
          <p:nvPr>
            <p:extLst>
              <p:ext uri="{D42A27DB-BD31-4B8C-83A1-F6EECF244321}">
                <p14:modId xmlns:p14="http://schemas.microsoft.com/office/powerpoint/2010/main" val="1501851888"/>
              </p:ext>
            </p:extLst>
          </p:nvPr>
        </p:nvGraphicFramePr>
        <p:xfrm>
          <a:off x="579896" y="2463470"/>
          <a:ext cx="6553200" cy="6532854"/>
        </p:xfrm>
        <a:graphic>
          <a:graphicData uri="http://schemas.openxmlformats.org/drawingml/2006/table">
            <a:tbl>
              <a:tblPr firstRow="1" bandRow="1">
                <a:tableStyleId>{5C22544A-7EE6-4342-B048-85BDC9FD1C3A}</a:tableStyleId>
              </a:tblPr>
              <a:tblGrid>
                <a:gridCol w="810754">
                  <a:extLst>
                    <a:ext uri="{9D8B030D-6E8A-4147-A177-3AD203B41FA5}">
                      <a16:colId xmlns:a16="http://schemas.microsoft.com/office/drawing/2014/main" xmlns="" val="2483474179"/>
                    </a:ext>
                  </a:extLst>
                </a:gridCol>
                <a:gridCol w="2306786">
                  <a:extLst>
                    <a:ext uri="{9D8B030D-6E8A-4147-A177-3AD203B41FA5}">
                      <a16:colId xmlns:a16="http://schemas.microsoft.com/office/drawing/2014/main" xmlns="" val="504898853"/>
                    </a:ext>
                  </a:extLst>
                </a:gridCol>
                <a:gridCol w="3435660">
                  <a:extLst>
                    <a:ext uri="{9D8B030D-6E8A-4147-A177-3AD203B41FA5}">
                      <a16:colId xmlns:a16="http://schemas.microsoft.com/office/drawing/2014/main" xmlns="" val="713060038"/>
                    </a:ext>
                  </a:extLst>
                </a:gridCol>
              </a:tblGrid>
              <a:tr h="309709">
                <a:tc gridSpan="2">
                  <a:txBody>
                    <a:bodyPr/>
                    <a:lstStyle/>
                    <a:p>
                      <a:pPr algn="ctr"/>
                      <a:r>
                        <a:rPr kumimoji="1" lang="ja-JP" altLang="en-US" sz="1600" dirty="0">
                          <a:latin typeface="游ゴシック" panose="020B0400000000000000" pitchFamily="50" charset="-128"/>
                          <a:ea typeface="游ゴシック" panose="020B0400000000000000" pitchFamily="50" charset="-128"/>
                        </a:rPr>
                        <a:t>項目</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tc hMerge="1">
                  <a:txBody>
                    <a:bodyPr/>
                    <a:lstStyle/>
                    <a:p>
                      <a:pPr algn="ctr"/>
                      <a:r>
                        <a:rPr kumimoji="1" lang="ja-JP" altLang="en-US" sz="1600" dirty="0">
                          <a:latin typeface="游ゴシック" panose="020B0400000000000000" pitchFamily="50" charset="-128"/>
                          <a:ea typeface="游ゴシック" panose="020B0400000000000000" pitchFamily="50" charset="-128"/>
                        </a:rPr>
                        <a:t>項目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tc>
                  <a:txBody>
                    <a:bodyPr/>
                    <a:lstStyle/>
                    <a:p>
                      <a:pPr algn="ctr"/>
                      <a:r>
                        <a:rPr kumimoji="1" lang="ja-JP" altLang="en-US" sz="1600" dirty="0">
                          <a:latin typeface="游ゴシック" panose="020B0400000000000000" pitchFamily="50" charset="-128"/>
                          <a:ea typeface="游ゴシック" panose="020B0400000000000000" pitchFamily="50" charset="-128"/>
                        </a:rPr>
                        <a:t>内容</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extLst>
                  <a:ext uri="{0D108BD9-81ED-4DB2-BD59-A6C34878D82A}">
                    <a16:rowId xmlns:a16="http://schemas.microsoft.com/office/drawing/2014/main" xmlns="" val="4193891622"/>
                  </a:ext>
                </a:extLst>
              </a:tr>
              <a:tr h="1931907">
                <a:tc rowSpan="4">
                  <a:txBody>
                    <a:bodyPr/>
                    <a:lstStyle/>
                    <a:p>
                      <a:pPr algn="ctr"/>
                      <a:r>
                        <a:rPr kumimoji="1" lang="ja-JP" altLang="en-US" sz="1600" dirty="0">
                          <a:solidFill>
                            <a:srgbClr val="221815"/>
                          </a:solidFill>
                          <a:latin typeface="游ゴシック Medium" panose="020B0500000000000000" pitchFamily="50" charset="-128"/>
                          <a:ea typeface="游ゴシック Medium" panose="020B0500000000000000" pitchFamily="50" charset="-128"/>
                        </a:rPr>
                        <a:t>施設</a:t>
                      </a:r>
                      <a:endParaRPr kumimoji="1" lang="en-US" altLang="ja-JP" sz="1600" dirty="0">
                        <a:solidFill>
                          <a:srgbClr val="221815"/>
                        </a:solidFill>
                        <a:latin typeface="游ゴシック Medium" panose="020B0500000000000000" pitchFamily="50" charset="-128"/>
                        <a:ea typeface="游ゴシック Medium" panose="020B0500000000000000" pitchFamily="50" charset="-128"/>
                      </a:endParaRPr>
                    </a:p>
                    <a:p>
                      <a:pPr algn="ctr"/>
                      <a:r>
                        <a:rPr kumimoji="1" lang="ja-JP" altLang="en-US" sz="1600" dirty="0">
                          <a:solidFill>
                            <a:srgbClr val="221815"/>
                          </a:solidFill>
                          <a:latin typeface="游ゴシック Medium" panose="020B0500000000000000" pitchFamily="50" charset="-128"/>
                          <a:ea typeface="游ゴシック Medium" panose="020B0500000000000000" pitchFamily="50" charset="-128"/>
                        </a:rPr>
                        <a:t>情報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避難所の写真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600" dirty="0">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6298307"/>
                  </a:ext>
                </a:extLst>
              </a:tr>
              <a:tr h="410311">
                <a:tc v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施設名称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12121"/>
                          </a:solidFill>
                          <a:latin typeface="游ゴシック Medium" panose="020B0500000000000000" pitchFamily="50" charset="-128"/>
                          <a:ea typeface="游ゴシック Medium" panose="020B0500000000000000" pitchFamily="50" charset="-128"/>
                        </a:rPr>
                        <a:t>落合小学校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57218248"/>
                  </a:ext>
                </a:extLst>
              </a:tr>
              <a:tr h="629587">
                <a:tc v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住所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zh-TW" altLang="en-US" sz="1600" dirty="0">
                          <a:solidFill>
                            <a:srgbClr val="212121"/>
                          </a:solidFill>
                          <a:latin typeface="游ゴシック Medium" panose="020B0500000000000000" pitchFamily="50" charset="-128"/>
                          <a:ea typeface="游ゴシック Medium" panose="020B0500000000000000" pitchFamily="50" charset="-128"/>
                        </a:rPr>
                        <a:t>広島県広島市安佐北区落合南２丁目１３−１</a:t>
                      </a:r>
                      <a:endParaRPr kumimoji="1" lang="ja-JP" altLang="en-US" sz="1600" dirty="0">
                        <a:solidFill>
                          <a:srgbClr val="212121"/>
                        </a:solidFill>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12486344"/>
                  </a:ext>
                </a:extLst>
              </a:tr>
              <a:tr h="479506">
                <a:tc v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電話番号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en-US" altLang="ja-JP" sz="1600" dirty="0">
                          <a:solidFill>
                            <a:srgbClr val="212121"/>
                          </a:solidFill>
                          <a:latin typeface="游ゴシック Medium" panose="020B0500000000000000" pitchFamily="50" charset="-128"/>
                          <a:ea typeface="游ゴシック Medium" panose="020B0500000000000000" pitchFamily="50" charset="-128"/>
                        </a:rPr>
                        <a:t>082-842-0162</a:t>
                      </a:r>
                      <a:endParaRPr kumimoji="1" lang="ja-JP" altLang="en-US" sz="1600" dirty="0">
                        <a:solidFill>
                          <a:srgbClr val="212121"/>
                        </a:solidFill>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80057703"/>
                  </a:ext>
                </a:extLst>
              </a:tr>
              <a:tr h="479506">
                <a:tc rowSpan="3">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災害リスク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浸水害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12121"/>
                          </a:solidFill>
                          <a:latin typeface="游ゴシック Medium" panose="020B0500000000000000" pitchFamily="50" charset="-128"/>
                          <a:ea typeface="游ゴシック Medium" panose="020B0500000000000000" pitchFamily="50" charset="-128"/>
                        </a:rPr>
                        <a:t>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05034130"/>
                  </a:ext>
                </a:extLst>
              </a:tr>
              <a:tr h="479506">
                <a:tc vMerge="1">
                  <a:txBody>
                    <a:bodyPr/>
                    <a:lstStyle/>
                    <a:p>
                      <a:endParaRPr kumimoji="1" lang="ja-JP" altLang="en-US"/>
                    </a:p>
                  </a:txBody>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土砂災害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12121"/>
                          </a:solidFill>
                          <a:latin typeface="游ゴシック Medium" panose="020B0500000000000000" pitchFamily="50" charset="-128"/>
                          <a:ea typeface="游ゴシック Medium" panose="020B0500000000000000" pitchFamily="50" charset="-128"/>
                        </a:rPr>
                        <a:t>なし　</a:t>
                      </a:r>
                      <a:r>
                        <a:rPr kumimoji="1" lang="en-US" altLang="ja-JP" sz="1600" dirty="0">
                          <a:solidFill>
                            <a:srgbClr val="212121"/>
                          </a:solidFill>
                          <a:latin typeface="游ゴシック Medium" panose="020B0500000000000000" pitchFamily="50" charset="-128"/>
                          <a:ea typeface="游ゴシック Medium" panose="020B0500000000000000" pitchFamily="50" charset="-128"/>
                        </a:rPr>
                        <a:t>※</a:t>
                      </a:r>
                      <a:r>
                        <a:rPr kumimoji="1" lang="ja-JP" altLang="en-US" sz="1600" dirty="0">
                          <a:solidFill>
                            <a:srgbClr val="212121"/>
                          </a:solidFill>
                          <a:latin typeface="游ゴシック Medium" panose="020B0500000000000000" pitchFamily="50" charset="-128"/>
                          <a:ea typeface="游ゴシック Medium" panose="020B0500000000000000" pitchFamily="50" charset="-128"/>
                        </a:rPr>
                        <a:t>周辺が土砂災害警戒区域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21974086"/>
                  </a:ext>
                </a:extLst>
              </a:tr>
              <a:tr h="479506">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地震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12121"/>
                          </a:solidFill>
                          <a:latin typeface="游ゴシック Medium" panose="020B0500000000000000" pitchFamily="50" charset="-128"/>
                          <a:ea typeface="游ゴシック Medium" panose="020B0500000000000000" pitchFamily="50" charset="-128"/>
                        </a:rPr>
                        <a:t>震度６弱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64148635"/>
                  </a:ext>
                </a:extLst>
              </a:tr>
              <a:tr h="828239">
                <a:tc rowSpan="2">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使用</a:t>
                      </a:r>
                      <a:endParaRPr kumimoji="1" lang="en-US" altLang="ja-JP" sz="1600" dirty="0">
                        <a:solidFill>
                          <a:srgbClr val="221815"/>
                        </a:solidFill>
                        <a:latin typeface="游ゴシック Medium" panose="020B0500000000000000" pitchFamily="50" charset="-128"/>
                        <a:ea typeface="游ゴシック Medium" panose="020B0500000000000000" pitchFamily="50" charset="-128"/>
                      </a:endParaRPr>
                    </a:p>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条件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指定緊急避難場所の</a:t>
                      </a:r>
                      <a:endParaRPr kumimoji="1" lang="en-US" altLang="ja-JP" sz="1600" dirty="0">
                        <a:solidFill>
                          <a:srgbClr val="221815"/>
                        </a:solidFill>
                        <a:latin typeface="游ゴシック Medium" panose="020B0500000000000000" pitchFamily="50" charset="-128"/>
                        <a:ea typeface="游ゴシック Medium" panose="020B0500000000000000" pitchFamily="50" charset="-128"/>
                      </a:endParaRPr>
                    </a:p>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指定状況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12121"/>
                          </a:solidFill>
                          <a:latin typeface="游ゴシック Medium" panose="020B0500000000000000" pitchFamily="50" charset="-128"/>
                          <a:ea typeface="游ゴシック Medium" panose="020B0500000000000000" pitchFamily="50" charset="-128"/>
                        </a:rPr>
                        <a:t>土砂・洪水・高潮・地震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73945918"/>
                  </a:ext>
                </a:extLst>
              </a:tr>
              <a:tr h="479506">
                <a:tc v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指定避難所の指定状況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12121"/>
                          </a:solidFill>
                          <a:latin typeface="游ゴシック Medium" panose="020B0500000000000000" pitchFamily="50" charset="-128"/>
                          <a:ea typeface="游ゴシック Medium" panose="020B0500000000000000" pitchFamily="50" charset="-128"/>
                        </a:rPr>
                        <a:t>指定済み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9509979"/>
                  </a:ext>
                </a:extLst>
              </a:tr>
            </a:tbl>
          </a:graphicData>
        </a:graphic>
      </p:graphicFrame>
      <p:sp>
        <p:nvSpPr>
          <p:cNvPr id="13" name="object 5">
            <a:extLst>
              <a:ext uri="{FF2B5EF4-FFF2-40B4-BE49-F238E27FC236}">
                <a16:creationId xmlns:a16="http://schemas.microsoft.com/office/drawing/2014/main" xmlns="" id="{A28EE840-C0AF-4394-BA7B-ECB016B4A19C}"/>
              </a:ext>
            </a:extLst>
          </p:cNvPr>
          <p:cNvSpPr txBox="1"/>
          <p:nvPr/>
        </p:nvSpPr>
        <p:spPr>
          <a:xfrm>
            <a:off x="2533650" y="2151910"/>
            <a:ext cx="3095479" cy="304892"/>
          </a:xfrm>
          <a:prstGeom prst="rect">
            <a:avLst/>
          </a:prstGeom>
        </p:spPr>
        <p:txBody>
          <a:bodyPr vert="horz" wrap="square" lIns="0" tIns="12700" rIns="0" bIns="0" rtlCol="0">
            <a:spAutoFit/>
          </a:bodyPr>
          <a:lstStyle/>
          <a:p>
            <a:pPr marL="72000" marR="5080" algn="ctr">
              <a:lnSpc>
                <a:spcPct val="150000"/>
              </a:lnSpc>
            </a:pPr>
            <a:r>
              <a:rPr lang="ja-JP" altLang="en-US" sz="1400" b="1" dirty="0">
                <a:solidFill>
                  <a:srgbClr val="221815"/>
                </a:solidFill>
                <a:latin typeface="+mj-ea"/>
                <a:ea typeface="+mj-ea"/>
                <a:cs typeface="YuGo-Medium"/>
              </a:rPr>
              <a:t>表　避難所基本情報シート</a:t>
            </a:r>
            <a:endParaRPr sz="1400" b="1" dirty="0">
              <a:latin typeface="+mj-ea"/>
              <a:ea typeface="+mj-ea"/>
              <a:cs typeface="YuGo-Medium"/>
            </a:endParaRPr>
          </a:p>
        </p:txBody>
      </p:sp>
      <p:sp>
        <p:nvSpPr>
          <p:cNvPr id="14" name="object 5">
            <a:extLst>
              <a:ext uri="{FF2B5EF4-FFF2-40B4-BE49-F238E27FC236}">
                <a16:creationId xmlns:a16="http://schemas.microsoft.com/office/drawing/2014/main" xmlns="" id="{F908EC90-3779-49E9-9135-52DBF4D5A3C8}"/>
              </a:ext>
            </a:extLst>
          </p:cNvPr>
          <p:cNvSpPr txBox="1"/>
          <p:nvPr/>
        </p:nvSpPr>
        <p:spPr>
          <a:xfrm>
            <a:off x="5212430" y="2156050"/>
            <a:ext cx="2125530" cy="285527"/>
          </a:xfrm>
          <a:prstGeom prst="rect">
            <a:avLst/>
          </a:prstGeom>
        </p:spPr>
        <p:txBody>
          <a:bodyPr vert="horz" wrap="square" lIns="0" tIns="12700" rIns="0" bIns="0" rtlCol="0">
            <a:spAutoFit/>
          </a:bodyPr>
          <a:lstStyle/>
          <a:p>
            <a:pPr marL="72000" marR="5080" algn="ctr">
              <a:lnSpc>
                <a:spcPct val="150000"/>
              </a:lnSpc>
            </a:pPr>
            <a:r>
              <a:rPr lang="ja-JP" altLang="en-US" sz="1400" dirty="0">
                <a:solidFill>
                  <a:srgbClr val="212121"/>
                </a:solidFill>
                <a:latin typeface="+mj-ea"/>
                <a:ea typeface="+mj-ea"/>
                <a:cs typeface="YuGo-Medium"/>
              </a:rPr>
              <a:t>（令和４年３月１日現在）</a:t>
            </a:r>
            <a:endParaRPr lang="en-US" altLang="ja-JP" sz="1400" dirty="0">
              <a:solidFill>
                <a:srgbClr val="212121"/>
              </a:solidFill>
              <a:latin typeface="+mj-ea"/>
              <a:ea typeface="+mj-ea"/>
              <a:cs typeface="YuGo-Medium"/>
            </a:endParaRPr>
          </a:p>
        </p:txBody>
      </p:sp>
      <p:sp>
        <p:nvSpPr>
          <p:cNvPr id="15" name="テキスト ボックス 14">
            <a:extLst>
              <a:ext uri="{FF2B5EF4-FFF2-40B4-BE49-F238E27FC236}">
                <a16:creationId xmlns:a16="http://schemas.microsoft.com/office/drawing/2014/main" xmlns="" id="{0BB46BC7-F8C3-4BB2-AD7E-604BEB4CCC27}"/>
              </a:ext>
            </a:extLst>
          </p:cNvPr>
          <p:cNvSpPr txBox="1"/>
          <p:nvPr/>
        </p:nvSpPr>
        <p:spPr>
          <a:xfrm>
            <a:off x="646159" y="9190366"/>
            <a:ext cx="6486937" cy="936154"/>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marL="0">
              <a:lnSpc>
                <a:spcPct val="100000"/>
              </a:lnSpc>
            </a:pPr>
            <a:r>
              <a:rPr lang="en-US" altLang="ja-JP" sz="1200" dirty="0">
                <a:solidFill>
                  <a:schemeClr val="tx1"/>
                </a:solidFill>
                <a:latin typeface="游ゴシック" panose="020B0400000000000000" pitchFamily="50" charset="-128"/>
                <a:ea typeface="游ゴシック" panose="020B0400000000000000" pitchFamily="50" charset="-128"/>
              </a:rPr>
              <a:t>※</a:t>
            </a:r>
            <a:r>
              <a:rPr lang="ja-JP" altLang="en-US" sz="1200" dirty="0">
                <a:solidFill>
                  <a:schemeClr val="tx1"/>
                </a:solidFill>
                <a:latin typeface="游ゴシック" panose="020B0400000000000000" pitchFamily="50" charset="-128"/>
                <a:ea typeface="游ゴシック" panose="020B0400000000000000" pitchFamily="50" charset="-128"/>
              </a:rPr>
              <a:t>１　原則として、指定避難所は落合小学校とし、その避難圏域は落合小学校区とする。</a:t>
            </a:r>
            <a:endParaRPr lang="en-US" altLang="ja-JP" sz="1200" dirty="0">
              <a:solidFill>
                <a:schemeClr val="tx1"/>
              </a:solidFill>
              <a:latin typeface="游ゴシック" panose="020B0400000000000000" pitchFamily="50" charset="-128"/>
              <a:ea typeface="游ゴシック" panose="020B0400000000000000" pitchFamily="50" charset="-128"/>
            </a:endParaRPr>
          </a:p>
          <a:p>
            <a:pPr>
              <a:lnSpc>
                <a:spcPct val="100000"/>
              </a:lnSpc>
            </a:pPr>
            <a:r>
              <a:rPr lang="ja-JP" altLang="en-US" sz="1200" dirty="0">
                <a:solidFill>
                  <a:schemeClr val="tx1"/>
                </a:solidFill>
                <a:latin typeface="游ゴシック" panose="020B0400000000000000" pitchFamily="50" charset="-128"/>
                <a:ea typeface="游ゴシック" panose="020B0400000000000000" pitchFamily="50" charset="-128"/>
              </a:rPr>
              <a:t>        （第</a:t>
            </a:r>
            <a:r>
              <a:rPr lang="en-US" altLang="ja-JP" sz="1200" dirty="0">
                <a:solidFill>
                  <a:schemeClr val="tx1"/>
                </a:solidFill>
                <a:latin typeface="游ゴシック" panose="020B0400000000000000" pitchFamily="50" charset="-128"/>
                <a:ea typeface="游ゴシック" panose="020B0400000000000000" pitchFamily="50" charset="-128"/>
              </a:rPr>
              <a:t>2</a:t>
            </a:r>
            <a:r>
              <a:rPr lang="ja-JP" altLang="en-US" sz="1200" dirty="0">
                <a:solidFill>
                  <a:schemeClr val="tx1"/>
                </a:solidFill>
                <a:latin typeface="游ゴシック" panose="020B0400000000000000" pitchFamily="50" charset="-128"/>
                <a:ea typeface="游ゴシック" panose="020B0400000000000000" pitchFamily="50" charset="-128"/>
              </a:rPr>
              <a:t>避難先　社会福祉法人正仁会　なごみの郷　）</a:t>
            </a:r>
          </a:p>
          <a:p>
            <a:pPr marL="468000" indent="-468000">
              <a:lnSpc>
                <a:spcPct val="100000"/>
              </a:lnSpc>
            </a:pPr>
            <a:r>
              <a:rPr lang="en-US" altLang="ja-JP" sz="1200" dirty="0">
                <a:solidFill>
                  <a:schemeClr val="tx1"/>
                </a:solidFill>
                <a:latin typeface="游ゴシック" panose="020B0400000000000000" pitchFamily="50" charset="-128"/>
                <a:ea typeface="游ゴシック" panose="020B0400000000000000" pitchFamily="50" charset="-128"/>
              </a:rPr>
              <a:t>※</a:t>
            </a:r>
            <a:r>
              <a:rPr lang="ja-JP" altLang="en-US" sz="1200" dirty="0">
                <a:solidFill>
                  <a:schemeClr val="tx1"/>
                </a:solidFill>
                <a:latin typeface="游ゴシック" panose="020B0400000000000000" pitchFamily="50" charset="-128"/>
                <a:ea typeface="游ゴシック" panose="020B0400000000000000" pitchFamily="50" charset="-128"/>
              </a:rPr>
              <a:t>２　実際の避難については、指定避難所の収容能力や地理的条件等により居住地の小学校以外に避難することを妨げるものではない。よって、このことから、他の小学校区からの避難も同様に受け入れるものとする。</a:t>
            </a:r>
          </a:p>
        </p:txBody>
      </p:sp>
      <p:pic>
        <p:nvPicPr>
          <p:cNvPr id="16" name="図 15" descr="建物の間の道路&#10;&#10;中程度の精度で自動的に生成された説明">
            <a:extLst>
              <a:ext uri="{FF2B5EF4-FFF2-40B4-BE49-F238E27FC236}">
                <a16:creationId xmlns:a16="http://schemas.microsoft.com/office/drawing/2014/main" xmlns="" id="{12BF2D04-4C67-4292-8805-F6170344DE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5295" y="2939458"/>
            <a:ext cx="2928945" cy="1647532"/>
          </a:xfrm>
          <a:prstGeom prst="rect">
            <a:avLst/>
          </a:prstGeom>
        </p:spPr>
      </p:pic>
    </p:spTree>
    <p:extLst>
      <p:ext uri="{BB962C8B-B14F-4D97-AF65-F5344CB8AC3E}">
        <p14:creationId xmlns:p14="http://schemas.microsoft.com/office/powerpoint/2010/main" val="1256878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xmlns="" id="{2E32D2EF-278D-0BE1-34BF-9AB26B793621}"/>
              </a:ext>
            </a:extLst>
          </p:cNvPr>
          <p:cNvPicPr>
            <a:picLocks noChangeAspect="1"/>
          </p:cNvPicPr>
          <p:nvPr/>
        </p:nvPicPr>
        <p:blipFill>
          <a:blip r:embed="rId2"/>
          <a:stretch>
            <a:fillRect/>
          </a:stretch>
        </p:blipFill>
        <p:spPr>
          <a:xfrm>
            <a:off x="4159250" y="3390808"/>
            <a:ext cx="2616247" cy="2350085"/>
          </a:xfrm>
          <a:prstGeom prst="rect">
            <a:avLst/>
          </a:prstGeom>
        </p:spPr>
      </p:pic>
      <p:sp>
        <p:nvSpPr>
          <p:cNvPr id="3" name="テキスト ボックス 2">
            <a:extLst>
              <a:ext uri="{FF2B5EF4-FFF2-40B4-BE49-F238E27FC236}">
                <a16:creationId xmlns:a16="http://schemas.microsoft.com/office/drawing/2014/main" xmlns="" id="{5B7FCEAE-05EE-40A0-B092-632AFDDEB33E}"/>
              </a:ext>
            </a:extLst>
          </p:cNvPr>
          <p:cNvSpPr txBox="1"/>
          <p:nvPr/>
        </p:nvSpPr>
        <p:spPr>
          <a:xfrm>
            <a:off x="6745513" y="10199914"/>
            <a:ext cx="61867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９</a:t>
            </a:r>
            <a:endParaRPr lang="ja-JP" altLang="en-US" dirty="0">
              <a:solidFill>
                <a:schemeClr val="tx1">
                  <a:lumMod val="50000"/>
                  <a:lumOff val="50000"/>
                </a:schemeClr>
              </a:solidFill>
              <a:latin typeface="+mj-ea"/>
              <a:ea typeface="+mj-ea"/>
            </a:endParaRPr>
          </a:p>
        </p:txBody>
      </p:sp>
      <p:sp>
        <p:nvSpPr>
          <p:cNvPr id="4" name="bg object 16">
            <a:extLst>
              <a:ext uri="{FF2B5EF4-FFF2-40B4-BE49-F238E27FC236}">
                <a16:creationId xmlns:a16="http://schemas.microsoft.com/office/drawing/2014/main" xmlns="" id="{951C89D8-3100-4884-802F-89A29917F0E6}"/>
              </a:ext>
            </a:extLst>
          </p:cNvPr>
          <p:cNvSpPr/>
          <p:nvPr/>
        </p:nvSpPr>
        <p:spPr>
          <a:xfrm>
            <a:off x="-2721" y="10277"/>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dirty="0"/>
          </a:p>
        </p:txBody>
      </p:sp>
      <p:sp>
        <p:nvSpPr>
          <p:cNvPr id="5" name="bg object 17">
            <a:extLst>
              <a:ext uri="{FF2B5EF4-FFF2-40B4-BE49-F238E27FC236}">
                <a16:creationId xmlns:a16="http://schemas.microsoft.com/office/drawing/2014/main" xmlns="" id="{CECDE5AF-A18F-43B2-898E-6EA4803414CB}"/>
              </a:ext>
            </a:extLst>
          </p:cNvPr>
          <p:cNvSpPr/>
          <p:nvPr/>
        </p:nvSpPr>
        <p:spPr>
          <a:xfrm>
            <a:off x="140179" y="10278"/>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dirty="0"/>
          </a:p>
        </p:txBody>
      </p:sp>
      <p:pic>
        <p:nvPicPr>
          <p:cNvPr id="6" name="bg object 18">
            <a:extLst>
              <a:ext uri="{FF2B5EF4-FFF2-40B4-BE49-F238E27FC236}">
                <a16:creationId xmlns:a16="http://schemas.microsoft.com/office/drawing/2014/main" xmlns="" id="{1B0C0A45-F94F-4A21-AE61-0CFAC508741E}"/>
              </a:ext>
            </a:extLst>
          </p:cNvPr>
          <p:cNvPicPr/>
          <p:nvPr/>
        </p:nvPicPr>
        <p:blipFill>
          <a:blip r:embed="rId3" cstate="print"/>
          <a:stretch>
            <a:fillRect/>
          </a:stretch>
        </p:blipFill>
        <p:spPr>
          <a:xfrm>
            <a:off x="115023" y="10277"/>
            <a:ext cx="174123" cy="208812"/>
          </a:xfrm>
          <a:prstGeom prst="rect">
            <a:avLst/>
          </a:prstGeom>
        </p:spPr>
      </p:pic>
      <p:grpSp>
        <p:nvGrpSpPr>
          <p:cNvPr id="7" name="object 9">
            <a:extLst>
              <a:ext uri="{FF2B5EF4-FFF2-40B4-BE49-F238E27FC236}">
                <a16:creationId xmlns:a16="http://schemas.microsoft.com/office/drawing/2014/main" xmlns="" id="{03D7A10C-089E-4EFF-B7E1-01D9EC713598}"/>
              </a:ext>
            </a:extLst>
          </p:cNvPr>
          <p:cNvGrpSpPr/>
          <p:nvPr/>
        </p:nvGrpSpPr>
        <p:grpSpPr>
          <a:xfrm>
            <a:off x="504769" y="698500"/>
            <a:ext cx="6553200" cy="628997"/>
            <a:chOff x="540004" y="1688134"/>
            <a:chExt cx="6480175" cy="334010"/>
          </a:xfrm>
          <a:solidFill>
            <a:srgbClr val="172A88"/>
          </a:solidFill>
        </p:grpSpPr>
        <p:pic>
          <p:nvPicPr>
            <p:cNvPr id="8" name="object 10">
              <a:extLst>
                <a:ext uri="{FF2B5EF4-FFF2-40B4-BE49-F238E27FC236}">
                  <a16:creationId xmlns:a16="http://schemas.microsoft.com/office/drawing/2014/main" xmlns="" id="{44A74534-73AA-4014-8239-8DC084C3B989}"/>
                </a:ext>
              </a:extLst>
            </p:cNvPr>
            <p:cNvPicPr/>
            <p:nvPr/>
          </p:nvPicPr>
          <p:blipFill>
            <a:blip r:embed="rId4" cstate="print"/>
            <a:stretch>
              <a:fillRect/>
            </a:stretch>
          </p:blipFill>
          <p:spPr>
            <a:xfrm>
              <a:off x="4217036" y="1688134"/>
              <a:ext cx="2802965" cy="333693"/>
            </a:xfrm>
            <a:prstGeom prst="rect">
              <a:avLst/>
            </a:prstGeom>
            <a:grpFill/>
            <a:ln>
              <a:solidFill>
                <a:schemeClr val="bg1"/>
              </a:solidFill>
            </a:ln>
          </p:spPr>
        </p:pic>
        <p:sp>
          <p:nvSpPr>
            <p:cNvPr id="9" name="object 11">
              <a:extLst>
                <a:ext uri="{FF2B5EF4-FFF2-40B4-BE49-F238E27FC236}">
                  <a16:creationId xmlns:a16="http://schemas.microsoft.com/office/drawing/2014/main" xmlns="" id="{AD09603D-1985-4D57-8BC4-ED7DB1136B39}"/>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dirty="0"/>
            </a:p>
          </p:txBody>
        </p:sp>
      </p:grpSp>
      <p:sp>
        <p:nvSpPr>
          <p:cNvPr id="10" name="object 12">
            <a:extLst>
              <a:ext uri="{FF2B5EF4-FFF2-40B4-BE49-F238E27FC236}">
                <a16:creationId xmlns:a16="http://schemas.microsoft.com/office/drawing/2014/main" xmlns="" id="{2E294086-EF1F-4B0B-B621-564E44093709}"/>
              </a:ext>
            </a:extLst>
          </p:cNvPr>
          <p:cNvSpPr txBox="1"/>
          <p:nvPr/>
        </p:nvSpPr>
        <p:spPr>
          <a:xfrm>
            <a:off x="666439" y="841067"/>
            <a:ext cx="513394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dirty="0">
                <a:solidFill>
                  <a:schemeClr val="bg1"/>
                </a:solidFill>
                <a:latin typeface="游ゴシック" panose="020B0400000000000000" pitchFamily="50" charset="-128"/>
                <a:ea typeface="游ゴシック" panose="020B0400000000000000" pitchFamily="50" charset="-128"/>
                <a:cs typeface="YuGothic"/>
              </a:rPr>
              <a:t>２</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a:t>
            </a:r>
            <a:r>
              <a:rPr lang="ja-JP" altLang="en-US" sz="2400" b="1" dirty="0">
                <a:solidFill>
                  <a:schemeClr val="bg1"/>
                </a:solidFill>
                <a:latin typeface="游ゴシック" panose="020B0400000000000000" pitchFamily="50" charset="-128"/>
                <a:ea typeface="游ゴシック" panose="020B0400000000000000" pitchFamily="50" charset="-128"/>
                <a:cs typeface="YuGothic"/>
              </a:rPr>
              <a:t>避難所開設・運営体制</a:t>
            </a:r>
          </a:p>
        </p:txBody>
      </p:sp>
      <p:sp>
        <p:nvSpPr>
          <p:cNvPr id="11" name="テキスト ボックス 10">
            <a:extLst>
              <a:ext uri="{FF2B5EF4-FFF2-40B4-BE49-F238E27FC236}">
                <a16:creationId xmlns:a16="http://schemas.microsoft.com/office/drawing/2014/main" xmlns="" id="{87610A04-5358-4E05-A13C-B817E91E3340}"/>
              </a:ext>
            </a:extLst>
          </p:cNvPr>
          <p:cNvSpPr txBox="1"/>
          <p:nvPr/>
        </p:nvSpPr>
        <p:spPr>
          <a:xfrm>
            <a:off x="736038" y="2192052"/>
            <a:ext cx="6179247" cy="773802"/>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kumimoji="1" lang="ja-JP" altLang="en-US" sz="1400" b="1" dirty="0">
                <a:solidFill>
                  <a:srgbClr val="212121"/>
                </a:solidFill>
                <a:latin typeface="游ゴシック" panose="020B0400000000000000" pitchFamily="50" charset="-128"/>
                <a:ea typeface="游ゴシック" panose="020B0400000000000000" pitchFamily="50" charset="-128"/>
              </a:rPr>
              <a:t>落合学区自主防災会連合会（避難者含む。）が中心となり、</a:t>
            </a:r>
            <a:r>
              <a:rPr lang="ja-JP" altLang="en-US" sz="1400" b="1" dirty="0">
                <a:solidFill>
                  <a:srgbClr val="212121"/>
                </a:solidFill>
                <a:latin typeface="游ゴシック" panose="020B0400000000000000" pitchFamily="50" charset="-128"/>
                <a:ea typeface="游ゴシック" panose="020B0400000000000000" pitchFamily="50" charset="-128"/>
              </a:rPr>
              <a:t>広島市の職員（＝行政）</a:t>
            </a:r>
            <a:r>
              <a:rPr kumimoji="1" lang="ja-JP" altLang="en-US" sz="1400" b="1" dirty="0">
                <a:solidFill>
                  <a:srgbClr val="212121"/>
                </a:solidFill>
                <a:latin typeface="游ゴシック" panose="020B0400000000000000" pitchFamily="50" charset="-128"/>
                <a:ea typeface="游ゴシック" panose="020B0400000000000000" pitchFamily="50" charset="-128"/>
              </a:rPr>
              <a:t>落合小学校施設の管理者（＝施設管理者）</a:t>
            </a:r>
            <a:r>
              <a:rPr lang="ja-JP" altLang="en-US" b="1" dirty="0">
                <a:solidFill>
                  <a:srgbClr val="212121"/>
                </a:solidFill>
                <a:latin typeface="游ゴシック" panose="020B0400000000000000" pitchFamily="50" charset="-128"/>
                <a:ea typeface="游ゴシック" panose="020B0400000000000000" pitchFamily="50" charset="-128"/>
              </a:rPr>
              <a:t>の３者</a:t>
            </a:r>
            <a:r>
              <a:rPr kumimoji="1" lang="ja-JP" altLang="en-US" sz="1400" b="1" dirty="0">
                <a:solidFill>
                  <a:srgbClr val="212121"/>
                </a:solidFill>
                <a:latin typeface="游ゴシック" panose="020B0400000000000000" pitchFamily="50" charset="-128"/>
                <a:ea typeface="游ゴシック" panose="020B0400000000000000" pitchFamily="50" charset="-128"/>
              </a:rPr>
              <a:t>で、開設・運営することを原則とします。</a:t>
            </a:r>
            <a:endParaRPr kumimoji="1" lang="en-US" altLang="ja-JP" sz="1400" b="1" dirty="0">
              <a:solidFill>
                <a:srgbClr val="212121"/>
              </a:solidFill>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xmlns="" id="{5CCB38D5-6A62-497A-8A0F-B9A742F5C69D}"/>
              </a:ext>
            </a:extLst>
          </p:cNvPr>
          <p:cNvSpPr/>
          <p:nvPr/>
        </p:nvSpPr>
        <p:spPr>
          <a:xfrm>
            <a:off x="568305" y="2097202"/>
            <a:ext cx="6514712" cy="100037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xmlns="" id="{8205DE70-F434-4E54-B11F-D1264A1A1487}"/>
              </a:ext>
            </a:extLst>
          </p:cNvPr>
          <p:cNvSpPr txBox="1"/>
          <p:nvPr/>
        </p:nvSpPr>
        <p:spPr>
          <a:xfrm>
            <a:off x="618955" y="3417177"/>
            <a:ext cx="3083095" cy="2066143"/>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dirty="0">
                <a:solidFill>
                  <a:srgbClr val="212121"/>
                </a:solidFill>
                <a:latin typeface="游ゴシック" panose="020B0400000000000000" pitchFamily="50" charset="-128"/>
                <a:ea typeface="游ゴシック" panose="020B0400000000000000" pitchFamily="50" charset="-128"/>
              </a:rPr>
              <a:t>　落合小学校避難所は、災害により</a:t>
            </a:r>
            <a:r>
              <a:rPr lang="ja-JP" altLang="en-US" dirty="0">
                <a:solidFill>
                  <a:srgbClr val="212121"/>
                </a:solidFill>
              </a:rPr>
              <a:t>被災した方が一定期間生活を送る場所となります。</a:t>
            </a:r>
            <a:endParaRPr lang="en-US" altLang="ja-JP" dirty="0">
              <a:solidFill>
                <a:srgbClr val="212121"/>
              </a:solidFill>
            </a:endParaRPr>
          </a:p>
          <a:p>
            <a:pPr>
              <a:lnSpc>
                <a:spcPct val="120000"/>
              </a:lnSpc>
            </a:pPr>
            <a:r>
              <a:rPr lang="ja-JP" altLang="en-US" dirty="0">
                <a:solidFill>
                  <a:srgbClr val="212121"/>
                </a:solidFill>
              </a:rPr>
              <a:t>　この避難所を開設・運営するための体制として、</a:t>
            </a:r>
            <a:r>
              <a:rPr lang="zh-CN" altLang="en-US" dirty="0">
                <a:solidFill>
                  <a:srgbClr val="212121"/>
                </a:solidFill>
              </a:rPr>
              <a:t>落合学区自主防災</a:t>
            </a:r>
            <a:r>
              <a:rPr lang="ja-JP" altLang="en-US" dirty="0">
                <a:solidFill>
                  <a:srgbClr val="212121"/>
                </a:solidFill>
              </a:rPr>
              <a:t>会</a:t>
            </a:r>
            <a:r>
              <a:rPr lang="zh-CN" altLang="en-US" dirty="0">
                <a:solidFill>
                  <a:srgbClr val="212121"/>
                </a:solidFill>
              </a:rPr>
              <a:t>連合会</a:t>
            </a:r>
            <a:r>
              <a:rPr lang="ja-JP" altLang="en-US" dirty="0">
                <a:solidFill>
                  <a:srgbClr val="212121"/>
                </a:solidFill>
              </a:rPr>
              <a:t>（避難者含む）と市職員、施設管理者の３者が協働し、助け合いながら避難所を開設し、運営します。</a:t>
            </a:r>
            <a:endParaRPr lang="en-US" altLang="ja-JP" dirty="0">
              <a:solidFill>
                <a:srgbClr val="212121"/>
              </a:solidFill>
            </a:endParaRPr>
          </a:p>
        </p:txBody>
      </p:sp>
      <p:grpSp>
        <p:nvGrpSpPr>
          <p:cNvPr id="14" name="グループ化 13">
            <a:extLst>
              <a:ext uri="{FF2B5EF4-FFF2-40B4-BE49-F238E27FC236}">
                <a16:creationId xmlns:a16="http://schemas.microsoft.com/office/drawing/2014/main" xmlns="" id="{94ABAE45-4D87-44F2-8615-3267202FE8AA}"/>
              </a:ext>
            </a:extLst>
          </p:cNvPr>
          <p:cNvGrpSpPr/>
          <p:nvPr/>
        </p:nvGrpSpPr>
        <p:grpSpPr>
          <a:xfrm>
            <a:off x="658414" y="6097295"/>
            <a:ext cx="4832371" cy="289823"/>
            <a:chOff x="721321" y="3930483"/>
            <a:chExt cx="4832371" cy="289823"/>
          </a:xfrm>
        </p:grpSpPr>
        <p:sp>
          <p:nvSpPr>
            <p:cNvPr id="15" name="object 2">
              <a:extLst>
                <a:ext uri="{FF2B5EF4-FFF2-40B4-BE49-F238E27FC236}">
                  <a16:creationId xmlns:a16="http://schemas.microsoft.com/office/drawing/2014/main" xmlns="" id="{BA147AE0-5AC6-42F8-881D-22050721B404}"/>
                </a:ext>
              </a:extLst>
            </p:cNvPr>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zh-TW" altLang="en-US" b="1" dirty="0">
                  <a:solidFill>
                    <a:srgbClr val="212121"/>
                  </a:solidFill>
                  <a:latin typeface="游ゴシック" panose="020B0400000000000000" pitchFamily="50" charset="-128"/>
                  <a:ea typeface="游ゴシック" panose="020B0400000000000000" pitchFamily="50" charset="-128"/>
                  <a:cs typeface="YuGothic"/>
                </a:rPr>
                <a:t>指定避難所運営協議会</a:t>
              </a:r>
              <a:endParaRPr b="1" dirty="0">
                <a:latin typeface="游ゴシック" panose="020B0400000000000000" pitchFamily="50" charset="-128"/>
                <a:ea typeface="游ゴシック" panose="020B0400000000000000" pitchFamily="50" charset="-128"/>
                <a:cs typeface="YuGothic"/>
              </a:endParaRPr>
            </a:p>
          </p:txBody>
        </p:sp>
        <p:sp>
          <p:nvSpPr>
            <p:cNvPr id="16" name="object 3">
              <a:extLst>
                <a:ext uri="{FF2B5EF4-FFF2-40B4-BE49-F238E27FC236}">
                  <a16:creationId xmlns:a16="http://schemas.microsoft.com/office/drawing/2014/main" xmlns="" id="{083D00B5-00FC-4303-8308-B2078394B5E6}"/>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dirty="0"/>
            </a:p>
          </p:txBody>
        </p:sp>
      </p:grpSp>
      <p:grpSp>
        <p:nvGrpSpPr>
          <p:cNvPr id="17" name="グループ化 16">
            <a:extLst>
              <a:ext uri="{FF2B5EF4-FFF2-40B4-BE49-F238E27FC236}">
                <a16:creationId xmlns:a16="http://schemas.microsoft.com/office/drawing/2014/main" xmlns="" id="{7A4C42E5-E81B-4599-B53D-D372FEA2951E}"/>
              </a:ext>
            </a:extLst>
          </p:cNvPr>
          <p:cNvGrpSpPr/>
          <p:nvPr/>
        </p:nvGrpSpPr>
        <p:grpSpPr>
          <a:xfrm>
            <a:off x="618955" y="1601646"/>
            <a:ext cx="4832371" cy="289823"/>
            <a:chOff x="721321" y="3930483"/>
            <a:chExt cx="4832371" cy="289823"/>
          </a:xfrm>
        </p:grpSpPr>
        <p:sp>
          <p:nvSpPr>
            <p:cNvPr id="18" name="object 2">
              <a:extLst>
                <a:ext uri="{FF2B5EF4-FFF2-40B4-BE49-F238E27FC236}">
                  <a16:creationId xmlns:a16="http://schemas.microsoft.com/office/drawing/2014/main" xmlns="" id="{46529F3F-3AC5-428B-876D-DCC064968030}"/>
                </a:ext>
              </a:extLst>
            </p:cNvPr>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dirty="0">
                  <a:solidFill>
                    <a:srgbClr val="212121"/>
                  </a:solidFill>
                  <a:latin typeface="游ゴシック" panose="020B0400000000000000" pitchFamily="50" charset="-128"/>
                  <a:ea typeface="游ゴシック" panose="020B0400000000000000" pitchFamily="50" charset="-128"/>
                  <a:cs typeface="YuGothic"/>
                </a:rPr>
                <a:t>避難所開設・運営体制の</a:t>
              </a:r>
              <a:r>
                <a:rPr lang="ja-JP" altLang="en-US" b="1" dirty="0">
                  <a:solidFill>
                    <a:srgbClr val="221815"/>
                  </a:solidFill>
                  <a:latin typeface="游ゴシック" panose="020B0400000000000000" pitchFamily="50" charset="-128"/>
                  <a:ea typeface="游ゴシック" panose="020B0400000000000000" pitchFamily="50" charset="-128"/>
                  <a:cs typeface="YuGothic"/>
                </a:rPr>
                <a:t>原則</a:t>
              </a:r>
              <a:endParaRPr b="1" dirty="0">
                <a:solidFill>
                  <a:srgbClr val="221815"/>
                </a:solidFill>
                <a:latin typeface="游ゴシック" panose="020B0400000000000000" pitchFamily="50" charset="-128"/>
                <a:ea typeface="游ゴシック" panose="020B0400000000000000" pitchFamily="50" charset="-128"/>
                <a:cs typeface="YuGothic"/>
              </a:endParaRPr>
            </a:p>
          </p:txBody>
        </p:sp>
        <p:sp>
          <p:nvSpPr>
            <p:cNvPr id="19" name="object 3">
              <a:extLst>
                <a:ext uri="{FF2B5EF4-FFF2-40B4-BE49-F238E27FC236}">
                  <a16:creationId xmlns:a16="http://schemas.microsoft.com/office/drawing/2014/main" xmlns="" id="{EED3714D-DF86-4749-BB41-01F46A62C4CE}"/>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dirty="0"/>
            </a:p>
          </p:txBody>
        </p:sp>
      </p:grpSp>
      <p:sp>
        <p:nvSpPr>
          <p:cNvPr id="21" name="テキスト ボックス 20">
            <a:extLst>
              <a:ext uri="{FF2B5EF4-FFF2-40B4-BE49-F238E27FC236}">
                <a16:creationId xmlns:a16="http://schemas.microsoft.com/office/drawing/2014/main" xmlns="" id="{13014A13-1F4A-4E82-94C3-BA2B8B8F362F}"/>
              </a:ext>
            </a:extLst>
          </p:cNvPr>
          <p:cNvSpPr txBox="1"/>
          <p:nvPr/>
        </p:nvSpPr>
        <p:spPr>
          <a:xfrm>
            <a:off x="618955" y="6543573"/>
            <a:ext cx="6478508" cy="954107"/>
          </a:xfrm>
          <a:prstGeom prst="rect">
            <a:avLst/>
          </a:prstGeom>
          <a:noFill/>
        </p:spPr>
        <p:txBody>
          <a:bodyPr wrap="square">
            <a:spAutoFit/>
          </a:bodyPr>
          <a:lstStyle/>
          <a:p>
            <a:pPr marL="360000" lvl="0" indent="-360000" algn="just">
              <a:tabLst>
                <a:tab pos="540385" algn="l"/>
              </a:tabLst>
            </a:pP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１　指定避難所を円滑に運営するにあたり、種々の問題や調整事項を協議するため、「落合小学校指定避難所運営協議会」（以下「運営協議会」という。）を設置</a:t>
            </a: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します</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p>
          <a:p>
            <a:pPr marL="360000" lvl="0" indent="-360000" algn="just">
              <a:tabLst>
                <a:tab pos="540385" algn="l"/>
              </a:tabLst>
            </a:pP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２　運営協議会の構成員は、次によります。</a:t>
            </a:r>
          </a:p>
        </p:txBody>
      </p:sp>
      <p:sp>
        <p:nvSpPr>
          <p:cNvPr id="22" name="テキスト ボックス 21">
            <a:extLst>
              <a:ext uri="{FF2B5EF4-FFF2-40B4-BE49-F238E27FC236}">
                <a16:creationId xmlns:a16="http://schemas.microsoft.com/office/drawing/2014/main" xmlns="" id="{45A71571-4DFA-4182-BC36-EA065BBAB569}"/>
              </a:ext>
            </a:extLst>
          </p:cNvPr>
          <p:cNvSpPr txBox="1"/>
          <p:nvPr/>
        </p:nvSpPr>
        <p:spPr>
          <a:xfrm>
            <a:off x="579872" y="8477913"/>
            <a:ext cx="6478508" cy="1384995"/>
          </a:xfrm>
          <a:prstGeom prst="rect">
            <a:avLst/>
          </a:prstGeom>
          <a:noFill/>
        </p:spPr>
        <p:txBody>
          <a:bodyPr wrap="square">
            <a:spAutoFit/>
          </a:bodyPr>
          <a:lstStyle/>
          <a:p>
            <a:pPr marL="360000" lvl="0" indent="-360000" algn="just">
              <a:tabLst>
                <a:tab pos="540385" algn="l"/>
              </a:tabLst>
            </a:pP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３　運営協議会は、災害時にあっては、毎日、午前</a:t>
            </a:r>
            <a:r>
              <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10</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時「定例会議」を開催し、緊密に連絡調整し、情報の一元化、活動方針の決定などを行います。また、必要に応じて適宜、「臨時会議」を開催します。</a:t>
            </a:r>
          </a:p>
          <a:p>
            <a:pPr marL="360000" lvl="0" indent="-360000" algn="just">
              <a:tabLst>
                <a:tab pos="540385" algn="l"/>
              </a:tabLst>
            </a:pP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４　平常時には、</a:t>
            </a: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マニュアル</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に基づく、防災訓練など防災活動を行うとともに、</a:t>
            </a: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マニュアル</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の見直しを</a:t>
            </a: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します</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p>
          <a:p>
            <a:pPr marL="360000" lvl="0" indent="-360000" algn="just">
              <a:tabLst>
                <a:tab pos="540385" algn="l"/>
              </a:tabLst>
            </a:pP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５　定例会議等は、運営本部内で行います。</a:t>
            </a:r>
          </a:p>
        </p:txBody>
      </p:sp>
      <p:sp>
        <p:nvSpPr>
          <p:cNvPr id="23" name="テキスト ボックス 22">
            <a:extLst>
              <a:ext uri="{FF2B5EF4-FFF2-40B4-BE49-F238E27FC236}">
                <a16:creationId xmlns:a16="http://schemas.microsoft.com/office/drawing/2014/main" xmlns="" id="{A5C6CA0A-8A05-45D7-9EA7-49E5D36CEFDA}"/>
              </a:ext>
            </a:extLst>
          </p:cNvPr>
          <p:cNvSpPr txBox="1"/>
          <p:nvPr/>
        </p:nvSpPr>
        <p:spPr>
          <a:xfrm>
            <a:off x="981965" y="7588613"/>
            <a:ext cx="5674322" cy="738664"/>
          </a:xfrm>
          <a:prstGeom prst="rect">
            <a:avLst/>
          </a:prstGeom>
          <a:noFill/>
          <a:ln>
            <a:solidFill>
              <a:schemeClr val="tx1"/>
            </a:solidFill>
            <a:prstDash val="dash"/>
          </a:ln>
        </p:spPr>
        <p:txBody>
          <a:bodyPr wrap="square" anchor="ctr">
            <a:spAutoFit/>
          </a:bodyPr>
          <a:lstStyle/>
          <a:p>
            <a:pPr marL="180000" lvl="0" indent="-180000" algn="just">
              <a:buFont typeface="Wingdings" panose="05000000000000000000" pitchFamily="2" charset="2"/>
              <a:buChar char="l"/>
              <a:tabLst>
                <a:tab pos="540385" algn="l"/>
              </a:tabLst>
            </a:pPr>
            <a:r>
              <a:rPr lang="zh-TW"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落合学区自主防災会連合会長（運営本部長）</a:t>
            </a:r>
          </a:p>
          <a:p>
            <a:pPr marL="180000" lvl="0" indent="-180000" algn="just">
              <a:buFont typeface="Wingdings" panose="05000000000000000000" pitchFamily="2" charset="2"/>
              <a:buChar char="l"/>
              <a:tabLst>
                <a:tab pos="540385" algn="l"/>
              </a:tabLst>
            </a:pPr>
            <a:r>
              <a:rPr lang="zh-TW"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安佐北区役所（</a:t>
            </a: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広島市</a:t>
            </a:r>
            <a:r>
              <a:rPr lang="zh-TW"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職員）</a:t>
            </a:r>
          </a:p>
          <a:p>
            <a:pPr marL="180000" lvl="0" indent="-180000" algn="just">
              <a:buFont typeface="Wingdings" panose="05000000000000000000" pitchFamily="2" charset="2"/>
              <a:buChar char="l"/>
              <a:tabLst>
                <a:tab pos="540385" algn="l"/>
              </a:tabLst>
            </a:pPr>
            <a:r>
              <a:rPr lang="zh-TW"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施設管理者（学校長等）</a:t>
            </a:r>
          </a:p>
        </p:txBody>
      </p:sp>
    </p:spTree>
    <p:extLst>
      <p:ext uri="{BB962C8B-B14F-4D97-AF65-F5344CB8AC3E}">
        <p14:creationId xmlns:p14="http://schemas.microsoft.com/office/powerpoint/2010/main" val="641320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表 36">
            <a:extLst>
              <a:ext uri="{FF2B5EF4-FFF2-40B4-BE49-F238E27FC236}">
                <a16:creationId xmlns:a16="http://schemas.microsoft.com/office/drawing/2014/main" xmlns="" id="{7148D8A6-EA75-64B6-DE8B-DA3873EB441E}"/>
              </a:ext>
            </a:extLst>
          </p:cNvPr>
          <p:cNvGraphicFramePr>
            <a:graphicFrameLocks noGrp="1"/>
          </p:cNvGraphicFramePr>
          <p:nvPr>
            <p:extLst>
              <p:ext uri="{D42A27DB-BD31-4B8C-83A1-F6EECF244321}">
                <p14:modId xmlns:p14="http://schemas.microsoft.com/office/powerpoint/2010/main" val="1319463420"/>
              </p:ext>
            </p:extLst>
          </p:nvPr>
        </p:nvGraphicFramePr>
        <p:xfrm>
          <a:off x="807857" y="8062790"/>
          <a:ext cx="6538706" cy="1691640"/>
        </p:xfrm>
        <a:graphic>
          <a:graphicData uri="http://schemas.openxmlformats.org/drawingml/2006/table">
            <a:tbl>
              <a:tblPr/>
              <a:tblGrid>
                <a:gridCol w="789940">
                  <a:extLst>
                    <a:ext uri="{9D8B030D-6E8A-4147-A177-3AD203B41FA5}">
                      <a16:colId xmlns:a16="http://schemas.microsoft.com/office/drawing/2014/main" xmlns="" val="1508154027"/>
                    </a:ext>
                  </a:extLst>
                </a:gridCol>
                <a:gridCol w="821055">
                  <a:extLst>
                    <a:ext uri="{9D8B030D-6E8A-4147-A177-3AD203B41FA5}">
                      <a16:colId xmlns:a16="http://schemas.microsoft.com/office/drawing/2014/main" xmlns="" val="1628580300"/>
                    </a:ext>
                  </a:extLst>
                </a:gridCol>
                <a:gridCol w="345477">
                  <a:extLst>
                    <a:ext uri="{9D8B030D-6E8A-4147-A177-3AD203B41FA5}">
                      <a16:colId xmlns:a16="http://schemas.microsoft.com/office/drawing/2014/main" xmlns="" val="326321939"/>
                    </a:ext>
                  </a:extLst>
                </a:gridCol>
                <a:gridCol w="421640">
                  <a:extLst>
                    <a:ext uri="{9D8B030D-6E8A-4147-A177-3AD203B41FA5}">
                      <a16:colId xmlns:a16="http://schemas.microsoft.com/office/drawing/2014/main" xmlns="" val="3953088074"/>
                    </a:ext>
                  </a:extLst>
                </a:gridCol>
                <a:gridCol w="821055">
                  <a:extLst>
                    <a:ext uri="{9D8B030D-6E8A-4147-A177-3AD203B41FA5}">
                      <a16:colId xmlns:a16="http://schemas.microsoft.com/office/drawing/2014/main" xmlns="" val="1284383440"/>
                    </a:ext>
                  </a:extLst>
                </a:gridCol>
                <a:gridCol w="345477">
                  <a:extLst>
                    <a:ext uri="{9D8B030D-6E8A-4147-A177-3AD203B41FA5}">
                      <a16:colId xmlns:a16="http://schemas.microsoft.com/office/drawing/2014/main" xmlns="" val="2925581528"/>
                    </a:ext>
                  </a:extLst>
                </a:gridCol>
                <a:gridCol w="508635">
                  <a:extLst>
                    <a:ext uri="{9D8B030D-6E8A-4147-A177-3AD203B41FA5}">
                      <a16:colId xmlns:a16="http://schemas.microsoft.com/office/drawing/2014/main" xmlns="" val="1157051325"/>
                    </a:ext>
                  </a:extLst>
                </a:gridCol>
                <a:gridCol w="707390">
                  <a:extLst>
                    <a:ext uri="{9D8B030D-6E8A-4147-A177-3AD203B41FA5}">
                      <a16:colId xmlns:a16="http://schemas.microsoft.com/office/drawing/2014/main" xmlns="" val="1420414964"/>
                    </a:ext>
                  </a:extLst>
                </a:gridCol>
                <a:gridCol w="189865">
                  <a:extLst>
                    <a:ext uri="{9D8B030D-6E8A-4147-A177-3AD203B41FA5}">
                      <a16:colId xmlns:a16="http://schemas.microsoft.com/office/drawing/2014/main" xmlns="" val="2360532753"/>
                    </a:ext>
                  </a:extLst>
                </a:gridCol>
                <a:gridCol w="535305">
                  <a:extLst>
                    <a:ext uri="{9D8B030D-6E8A-4147-A177-3AD203B41FA5}">
                      <a16:colId xmlns:a16="http://schemas.microsoft.com/office/drawing/2014/main" xmlns="" val="1679728702"/>
                    </a:ext>
                  </a:extLst>
                </a:gridCol>
                <a:gridCol w="707390">
                  <a:extLst>
                    <a:ext uri="{9D8B030D-6E8A-4147-A177-3AD203B41FA5}">
                      <a16:colId xmlns:a16="http://schemas.microsoft.com/office/drawing/2014/main" xmlns="" val="274038253"/>
                    </a:ext>
                  </a:extLst>
                </a:gridCol>
                <a:gridCol w="345477">
                  <a:extLst>
                    <a:ext uri="{9D8B030D-6E8A-4147-A177-3AD203B41FA5}">
                      <a16:colId xmlns:a16="http://schemas.microsoft.com/office/drawing/2014/main" xmlns="" val="3659191313"/>
                    </a:ext>
                  </a:extLst>
                </a:gridCol>
              </a:tblGrid>
              <a:tr h="0">
                <a:tc gridSpan="2">
                  <a:txBody>
                    <a:bodyPr/>
                    <a:lstStyle/>
                    <a:p>
                      <a:pPr algn="dist"/>
                      <a:r>
                        <a:rPr lang="ja-JP" sz="1100" kern="100" dirty="0">
                          <a:effectLst/>
                          <a:latin typeface="Century" panose="02040604050505020304" pitchFamily="18" charset="0"/>
                          <a:ea typeface="HG丸ｺﾞｼｯｸM-PRO" panose="020F0600000000000000" pitchFamily="50" charset="-128"/>
                          <a:cs typeface="Times New Roman" panose="02020603050405020304" pitchFamily="18" charset="0"/>
                        </a:rPr>
                        <a:t>情報広報班</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11">
                  <a:txBody>
                    <a:bodyPr/>
                    <a:lstStyle/>
                    <a:p>
                      <a:pPr algn="ctr"/>
                      <a:r>
                        <a:rPr lang="en-US" sz="1100" kern="100" dirty="0">
                          <a:effectLst/>
                          <a:latin typeface="HG丸ｺﾞｼｯｸM-PRO" panose="020F0600000000000000" pitchFamily="50" charset="-128"/>
                          <a:ea typeface="ＭＳ Ｐゴシック" panose="020B0600070205080204" pitchFamily="50" charset="-128"/>
                          <a:cs typeface="Times New Roman" panose="02020603050405020304" pitchFamily="18" charset="0"/>
                        </a:rPr>
                        <a:t> </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dist"/>
                      <a:r>
                        <a:rPr lang="ja-JP" sz="1100" kern="100">
                          <a:effectLst/>
                          <a:latin typeface="Century" panose="02040604050505020304" pitchFamily="18" charset="0"/>
                          <a:ea typeface="HG丸ｺﾞｼｯｸM-PRO" panose="020F0600000000000000" pitchFamily="50" charset="-128"/>
                          <a:cs typeface="Times New Roman" panose="02020603050405020304" pitchFamily="18" charset="0"/>
                        </a:rPr>
                        <a:t>施設管理班</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11">
                  <a:txBody>
                    <a:bodyPr/>
                    <a:lstStyle/>
                    <a:p>
                      <a:pPr algn="just"/>
                      <a:r>
                        <a:rPr lang="en-US" sz="1100" kern="100" dirty="0">
                          <a:effectLst/>
                          <a:latin typeface="HG丸ｺﾞｼｯｸM-PRO" panose="020F0600000000000000" pitchFamily="50" charset="-128"/>
                          <a:ea typeface="ＭＳ Ｐゴシック" panose="020B0600070205080204" pitchFamily="50" charset="-128"/>
                          <a:cs typeface="Times New Roman" panose="02020603050405020304" pitchFamily="18" charset="0"/>
                        </a:rPr>
                        <a:t> </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dist"/>
                      <a:r>
                        <a:rPr lang="ja-JP" altLang="en-US" sz="1100" kern="100" dirty="0">
                          <a:effectLst/>
                          <a:latin typeface="Century" panose="02040604050505020304" pitchFamily="18" charset="0"/>
                          <a:ea typeface="HG丸ｺﾞｼｯｸM-PRO" panose="020F0600000000000000" pitchFamily="50" charset="-128"/>
                          <a:cs typeface="Times New Roman" panose="02020603050405020304" pitchFamily="18" charset="0"/>
                        </a:rPr>
                        <a:t>食糧物資班</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11">
                  <a:txBody>
                    <a:bodyPr/>
                    <a:lstStyle/>
                    <a:p>
                      <a:pPr algn="ctr"/>
                      <a:r>
                        <a:rPr lang="en-US" sz="1100" kern="100" dirty="0">
                          <a:effectLst/>
                          <a:latin typeface="HG丸ｺﾞｼｯｸM-PRO" panose="020F0600000000000000" pitchFamily="50" charset="-128"/>
                          <a:ea typeface="ＭＳ Ｐゴシック" panose="020B0600070205080204" pitchFamily="50" charset="-128"/>
                          <a:cs typeface="Times New Roman" panose="02020603050405020304" pitchFamily="18" charset="0"/>
                        </a:rPr>
                        <a:t> </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dist"/>
                      <a:r>
                        <a:rPr lang="ja-JP" altLang="en-US" sz="1100" kern="100" dirty="0">
                          <a:effectLst/>
                          <a:latin typeface="Century" panose="02040604050505020304" pitchFamily="18" charset="0"/>
                          <a:ea typeface="HG丸ｺﾞｼｯｸM-PRO" panose="020F0600000000000000" pitchFamily="50" charset="-128"/>
                          <a:cs typeface="Times New Roman" panose="02020603050405020304" pitchFamily="18" charset="0"/>
                        </a:rPr>
                        <a:t>救護救援班</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11">
                  <a:txBody>
                    <a:bodyPr/>
                    <a:lstStyle/>
                    <a:p>
                      <a:pPr algn="just"/>
                      <a:r>
                        <a:rPr lang="en-US" sz="1200" kern="100" dirty="0">
                          <a:effectLst/>
                          <a:latin typeface="HG丸ｺﾞｼｯｸM-PRO" panose="020F0600000000000000" pitchFamily="50" charset="-128"/>
                          <a:ea typeface="ＭＳ Ｐゴシック" panose="020B0600070205080204" pitchFamily="50" charset="-128"/>
                          <a:cs typeface="Times New Roman" panose="02020603050405020304" pitchFamily="18" charset="0"/>
                        </a:rPr>
                        <a:t> </a:t>
                      </a:r>
                      <a:endParaRPr lang="ja-JP" sz="1200" kern="10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97621638"/>
                  </a:ext>
                </a:extLst>
              </a:tr>
              <a:tr h="0">
                <a:tc>
                  <a:txBody>
                    <a:bodyPr/>
                    <a:lstStyle/>
                    <a:p>
                      <a:pPr algn="dist"/>
                      <a:r>
                        <a:rPr lang="ja-JP" sz="1000" kern="100">
                          <a:effectLst/>
                          <a:latin typeface="Century" panose="02040604050505020304" pitchFamily="18" charset="0"/>
                          <a:ea typeface="HG丸ｺﾞｼｯｸM-PRO" panose="020F0600000000000000" pitchFamily="50" charset="-128"/>
                          <a:cs typeface="Times New Roman" panose="02020603050405020304" pitchFamily="18" charset="0"/>
                        </a:rPr>
                        <a:t>班長</a:t>
                      </a:r>
                      <a:endParaRPr lang="ja-JP" sz="1200" kern="10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dist"/>
                      <a:r>
                        <a:rPr lang="ja-JP" altLang="en-US" sz="8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dist"/>
                      <a:r>
                        <a:rPr lang="ja-JP" sz="1000" kern="100">
                          <a:effectLst/>
                          <a:latin typeface="Century" panose="02040604050505020304" pitchFamily="18" charset="0"/>
                          <a:ea typeface="HG丸ｺﾞｼｯｸM-PRO" panose="020F0600000000000000" pitchFamily="50" charset="-128"/>
                          <a:cs typeface="Times New Roman" panose="02020603050405020304" pitchFamily="18" charset="0"/>
                        </a:rPr>
                        <a:t>班長</a:t>
                      </a:r>
                      <a:endParaRPr lang="ja-JP" sz="1200" kern="10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altLang="en-US" sz="10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dist"/>
                      <a:r>
                        <a:rPr lang="ja-JP" sz="1000" kern="100" dirty="0">
                          <a:effectLst/>
                          <a:latin typeface="Century" panose="02040604050505020304" pitchFamily="18" charset="0"/>
                          <a:ea typeface="HG丸ｺﾞｼｯｸM-PRO" panose="020F0600000000000000" pitchFamily="50" charset="-128"/>
                          <a:cs typeface="Times New Roman" panose="02020603050405020304" pitchFamily="18" charset="0"/>
                        </a:rPr>
                        <a:t>班長</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altLang="en-US" sz="10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dist"/>
                      <a:r>
                        <a:rPr lang="ja-JP" sz="1000" kern="100" dirty="0">
                          <a:effectLst/>
                          <a:latin typeface="Century" panose="02040604050505020304" pitchFamily="18" charset="0"/>
                          <a:ea typeface="HG丸ｺﾞｼｯｸM-PRO" panose="020F0600000000000000" pitchFamily="50" charset="-128"/>
                          <a:cs typeface="Times New Roman" panose="02020603050405020304" pitchFamily="18" charset="0"/>
                        </a:rPr>
                        <a:t>班長</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dist"/>
                      <a:r>
                        <a:rPr lang="ja-JP" altLang="en-US" sz="10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xmlns="" val="1149104467"/>
                  </a:ext>
                </a:extLst>
              </a:tr>
              <a:tr h="0">
                <a:tc rowSpan="9">
                  <a:txBody>
                    <a:bodyPr/>
                    <a:lstStyle/>
                    <a:p>
                      <a:pPr algn="dist"/>
                      <a:r>
                        <a:rPr lang="ja-JP" sz="1000" kern="100">
                          <a:effectLst/>
                          <a:latin typeface="Century" panose="02040604050505020304" pitchFamily="18" charset="0"/>
                          <a:ea typeface="HG丸ｺﾞｼｯｸM-PRO" panose="020F0600000000000000" pitchFamily="50" charset="-128"/>
                          <a:cs typeface="Times New Roman" panose="02020603050405020304" pitchFamily="18" charset="0"/>
                        </a:rPr>
                        <a:t>班員</a:t>
                      </a:r>
                      <a:endParaRPr lang="ja-JP" sz="1200" kern="10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dist"/>
                      <a:r>
                        <a:rPr lang="ja-JP" altLang="en-US" sz="10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rowSpan="9">
                  <a:txBody>
                    <a:bodyPr/>
                    <a:lstStyle/>
                    <a:p>
                      <a:pPr algn="dist"/>
                      <a:r>
                        <a:rPr lang="ja-JP" sz="1000" kern="100" dirty="0">
                          <a:effectLst/>
                          <a:latin typeface="Century" panose="02040604050505020304" pitchFamily="18" charset="0"/>
                          <a:ea typeface="HG丸ｺﾞｼｯｸM-PRO" panose="020F0600000000000000" pitchFamily="50" charset="-128"/>
                          <a:cs typeface="Times New Roman" panose="02020603050405020304" pitchFamily="18" charset="0"/>
                        </a:rPr>
                        <a:t>班員</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dist"/>
                      <a:r>
                        <a:rPr lang="ja-JP" altLang="en-US" sz="10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rowSpan="9">
                  <a:txBody>
                    <a:bodyPr/>
                    <a:lstStyle/>
                    <a:p>
                      <a:pPr algn="dist"/>
                      <a:r>
                        <a:rPr lang="ja-JP" sz="1000" kern="100" dirty="0">
                          <a:effectLst/>
                          <a:latin typeface="Century" panose="02040604050505020304" pitchFamily="18" charset="0"/>
                          <a:ea typeface="HG丸ｺﾞｼｯｸM-PRO" panose="020F0600000000000000" pitchFamily="50" charset="-128"/>
                          <a:cs typeface="Times New Roman" panose="02020603050405020304" pitchFamily="18" charset="0"/>
                        </a:rPr>
                        <a:t>班員</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dist"/>
                      <a:r>
                        <a:rPr lang="ja-JP" altLang="en-US" sz="10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rowSpan="9">
                  <a:txBody>
                    <a:bodyPr/>
                    <a:lstStyle/>
                    <a:p>
                      <a:pPr algn="dist"/>
                      <a:r>
                        <a:rPr lang="ja-JP" sz="1000" kern="100" dirty="0">
                          <a:effectLst/>
                          <a:latin typeface="Century" panose="02040604050505020304" pitchFamily="18" charset="0"/>
                          <a:ea typeface="HG丸ｺﾞｼｯｸM-PRO" panose="020F0600000000000000" pitchFamily="50" charset="-128"/>
                          <a:cs typeface="Times New Roman" panose="02020603050405020304" pitchFamily="18" charset="0"/>
                        </a:rPr>
                        <a:t>班員</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dist"/>
                      <a:r>
                        <a:rPr lang="ja-JP" altLang="en-US" sz="10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xmlns="" val="224103283"/>
                  </a:ext>
                </a:extLst>
              </a:tr>
              <a:tr h="0">
                <a:tc vMerge="1">
                  <a:txBody>
                    <a:bodyPr/>
                    <a:lstStyle/>
                    <a:p>
                      <a:endParaRPr kumimoji="1" lang="ja-JP" altLang="en-US"/>
                    </a:p>
                  </a:txBody>
                  <a:tcPr/>
                </a:tc>
                <a:tc>
                  <a:txBody>
                    <a:bodyPr/>
                    <a:lstStyle/>
                    <a:p>
                      <a:pPr algn="dist"/>
                      <a:r>
                        <a:rPr lang="ja-JP" altLang="en-US" sz="10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dist"/>
                      <a:r>
                        <a:rPr lang="ja-JP" altLang="en-US" sz="10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dist"/>
                      <a:r>
                        <a:rPr lang="ja-JP" altLang="en-US" sz="10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dist"/>
                      <a:r>
                        <a:rPr lang="ja-JP" altLang="en-US" sz="10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xmlns="" val="245647084"/>
                  </a:ext>
                </a:extLst>
              </a:tr>
              <a:tr h="0">
                <a:tc vMerge="1">
                  <a:txBody>
                    <a:bodyPr/>
                    <a:lstStyle/>
                    <a:p>
                      <a:endParaRPr kumimoji="1" lang="ja-JP" altLang="en-US"/>
                    </a:p>
                  </a:txBody>
                  <a:tcPr/>
                </a:tc>
                <a:tc>
                  <a:txBody>
                    <a:bodyPr/>
                    <a:lstStyle/>
                    <a:p>
                      <a:pPr algn="dist"/>
                      <a:r>
                        <a:rPr lang="ja-JP" altLang="en-US" sz="10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dist"/>
                      <a:r>
                        <a:rPr lang="ja-JP" altLang="en-US" sz="10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dist"/>
                      <a:r>
                        <a:rPr lang="ja-JP" altLang="en-US" sz="10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dist"/>
                      <a:r>
                        <a:rPr lang="ja-JP" altLang="en-US" sz="10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xmlns="" val="2072788254"/>
                  </a:ext>
                </a:extLst>
              </a:tr>
              <a:tr h="0">
                <a:tc vMerge="1">
                  <a:txBody>
                    <a:bodyPr/>
                    <a:lstStyle/>
                    <a:p>
                      <a:endParaRPr kumimoji="1" lang="ja-JP" altLang="en-US"/>
                    </a:p>
                  </a:txBody>
                  <a:tcPr/>
                </a:tc>
                <a:tc>
                  <a:txBody>
                    <a:bodyPr/>
                    <a:lstStyle/>
                    <a:p>
                      <a:pPr algn="dist"/>
                      <a:r>
                        <a:rPr lang="ja-JP" altLang="en-US" sz="10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dist"/>
                      <a:r>
                        <a:rPr lang="ja-JP" altLang="en-US" sz="10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dist"/>
                      <a:r>
                        <a:rPr lang="ja-JP" altLang="en-US" sz="10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dist"/>
                      <a:r>
                        <a:rPr lang="ja-JP" altLang="en-US" sz="10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xmlns="" val="1069032992"/>
                  </a:ext>
                </a:extLst>
              </a:tr>
              <a:tr h="0">
                <a:tc vMerge="1">
                  <a:txBody>
                    <a:bodyPr/>
                    <a:lstStyle/>
                    <a:p>
                      <a:endParaRPr kumimoji="1" lang="ja-JP" altLang="en-US"/>
                    </a:p>
                  </a:txBody>
                  <a:tcPr/>
                </a:tc>
                <a:tc>
                  <a:txBody>
                    <a:bodyPr/>
                    <a:lstStyle/>
                    <a:p>
                      <a:pPr algn="dist"/>
                      <a:r>
                        <a:rPr lang="ja-JP" altLang="en-US" sz="10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dist"/>
                      <a:r>
                        <a:rPr lang="ja-JP" altLang="en-US" sz="10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dist"/>
                      <a:r>
                        <a:rPr lang="ja-JP" altLang="en-US" sz="10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dist"/>
                      <a:r>
                        <a:rPr lang="ja-JP" altLang="en-US" sz="10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xmlns="" val="4143053199"/>
                  </a:ext>
                </a:extLst>
              </a:tr>
              <a:tr h="0">
                <a:tc vMerge="1">
                  <a:txBody>
                    <a:bodyPr/>
                    <a:lstStyle/>
                    <a:p>
                      <a:endParaRPr kumimoji="1" lang="ja-JP" altLang="en-US"/>
                    </a:p>
                  </a:txBody>
                  <a:tcPr/>
                </a:tc>
                <a:tc>
                  <a:txBody>
                    <a:bodyPr/>
                    <a:lstStyle/>
                    <a:p>
                      <a:pPr algn="dist"/>
                      <a:r>
                        <a:rPr lang="ja-JP" altLang="en-US" sz="10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r>
                        <a:rPr lang="ja-JP" sz="1000" kern="100" spc="100" dirty="0">
                          <a:effectLst/>
                          <a:latin typeface="Century" panose="02040604050505020304" pitchFamily="18" charset="0"/>
                          <a:ea typeface="HG丸ｺﾞｼｯｸM-PRO" panose="020F0600000000000000" pitchFamily="50" charset="-128"/>
                          <a:cs typeface="Times New Roman" panose="02020603050405020304" pitchFamily="18" charset="0"/>
                        </a:rPr>
                        <a:t>　</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dist"/>
                      <a:r>
                        <a:rPr lang="ja-JP" altLang="en-US" sz="10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dist"/>
                      <a:r>
                        <a:rPr lang="ja-JP" altLang="en-US" sz="10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dist"/>
                      <a:r>
                        <a:rPr lang="ja-JP" altLang="en-US" sz="10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xmlns="" val="1809899780"/>
                  </a:ext>
                </a:extLst>
              </a:tr>
              <a:tr h="0">
                <a:tc vMerge="1">
                  <a:txBody>
                    <a:bodyPr/>
                    <a:lstStyle/>
                    <a:p>
                      <a:endParaRPr kumimoji="1" lang="ja-JP" altLang="en-US"/>
                    </a:p>
                  </a:txBody>
                  <a:tcPr/>
                </a:tc>
                <a:tc>
                  <a:txBody>
                    <a:bodyPr/>
                    <a:lstStyle/>
                    <a:p>
                      <a:pPr algn="dist"/>
                      <a:r>
                        <a:rPr lang="en-US" sz="1000" kern="100" spc="100" dirty="0">
                          <a:effectLst/>
                          <a:latin typeface="HG丸ｺﾞｼｯｸM-PRO" panose="020F0600000000000000" pitchFamily="50" charset="-128"/>
                          <a:ea typeface="ＭＳ Ｐゴシック" panose="020B0600070205080204" pitchFamily="50" charset="-128"/>
                          <a:cs typeface="Times New Roman" panose="02020603050405020304" pitchFamily="18" charset="0"/>
                        </a:rPr>
                        <a:t> </a:t>
                      </a:r>
                      <a:endParaRPr lang="ja-JP" sz="1200" kern="10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dist"/>
                      <a:r>
                        <a:rPr lang="en-US" sz="1000" kern="100">
                          <a:effectLst/>
                          <a:latin typeface="HG丸ｺﾞｼｯｸM-PRO" panose="020F0600000000000000" pitchFamily="50" charset="-128"/>
                          <a:ea typeface="ＭＳ Ｐゴシック" panose="020B0600070205080204" pitchFamily="50" charset="-128"/>
                          <a:cs typeface="Times New Roman" panose="02020603050405020304" pitchFamily="18" charset="0"/>
                        </a:rPr>
                        <a:t> </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dist"/>
                      <a:r>
                        <a:rPr lang="en-US" sz="1000" kern="100" spc="-100" dirty="0">
                          <a:effectLst/>
                          <a:latin typeface="HG丸ｺﾞｼｯｸM-PRO" panose="020F0600000000000000" pitchFamily="50" charset="-128"/>
                          <a:ea typeface="ＭＳ Ｐゴシック" panose="020B0600070205080204" pitchFamily="50" charset="-128"/>
                          <a:cs typeface="Times New Roman" panose="02020603050405020304" pitchFamily="18" charset="0"/>
                        </a:rPr>
                        <a:t> </a:t>
                      </a:r>
                      <a:endParaRPr lang="ja-JP" sz="1200" kern="10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dist"/>
                      <a:r>
                        <a:rPr lang="en-US" sz="1000" kern="100" spc="-100" dirty="0">
                          <a:effectLst/>
                          <a:latin typeface="HG丸ｺﾞｼｯｸM-PRO" panose="020F0600000000000000" pitchFamily="50" charset="-128"/>
                          <a:ea typeface="ＭＳ Ｐゴシック" panose="020B0600070205080204" pitchFamily="50" charset="-128"/>
                          <a:cs typeface="Times New Roman" panose="02020603050405020304" pitchFamily="18" charset="0"/>
                        </a:rPr>
                        <a:t> </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xmlns="" val="1832282949"/>
                  </a:ext>
                </a:extLst>
              </a:tr>
              <a:tr h="0">
                <a:tc vMerge="1">
                  <a:txBody>
                    <a:bodyPr/>
                    <a:lstStyle/>
                    <a:p>
                      <a:endParaRPr kumimoji="1" lang="ja-JP" altLang="en-US"/>
                    </a:p>
                  </a:txBody>
                  <a:tcPr/>
                </a:tc>
                <a:tc>
                  <a:txBody>
                    <a:bodyPr/>
                    <a:lstStyle/>
                    <a:p>
                      <a:pPr algn="just"/>
                      <a:r>
                        <a:rPr lang="en-US" sz="1000" kern="100" spc="-100" dirty="0">
                          <a:effectLst/>
                          <a:latin typeface="HG丸ｺﾞｼｯｸM-PRO" panose="020F0600000000000000" pitchFamily="50" charset="-128"/>
                          <a:ea typeface="ＭＳ Ｐゴシック" panose="020B0600070205080204" pitchFamily="50" charset="-128"/>
                          <a:cs typeface="Times New Roman" panose="02020603050405020304" pitchFamily="18" charset="0"/>
                        </a:rPr>
                        <a:t> </a:t>
                      </a:r>
                      <a:endParaRPr lang="ja-JP" sz="1200" kern="10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just"/>
                      <a:r>
                        <a:rPr lang="en-US" sz="1000" kern="100">
                          <a:effectLst/>
                          <a:latin typeface="HG丸ｺﾞｼｯｸM-PRO" panose="020F0600000000000000" pitchFamily="50" charset="-128"/>
                          <a:ea typeface="ＭＳ Ｐゴシック" panose="020B0600070205080204" pitchFamily="50" charset="-128"/>
                          <a:cs typeface="Times New Roman" panose="02020603050405020304" pitchFamily="18" charset="0"/>
                        </a:rPr>
                        <a:t> </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just"/>
                      <a:r>
                        <a:rPr lang="en-US" sz="1000" kern="100" spc="-100" dirty="0">
                          <a:effectLst/>
                          <a:latin typeface="HG丸ｺﾞｼｯｸM-PRO" panose="020F0600000000000000" pitchFamily="50" charset="-128"/>
                          <a:ea typeface="ＭＳ Ｐゴシック" panose="020B0600070205080204" pitchFamily="50" charset="-128"/>
                          <a:cs typeface="Times New Roman" panose="02020603050405020304" pitchFamily="18" charset="0"/>
                        </a:rPr>
                        <a:t> </a:t>
                      </a:r>
                      <a:endParaRPr lang="ja-JP" sz="1200" kern="10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just"/>
                      <a:r>
                        <a:rPr lang="en-US" sz="1000" kern="100" spc="-100" dirty="0">
                          <a:effectLst/>
                          <a:latin typeface="HG丸ｺﾞｼｯｸM-PRO" panose="020F0600000000000000" pitchFamily="50" charset="-128"/>
                          <a:ea typeface="ＭＳ Ｐゴシック" panose="020B0600070205080204" pitchFamily="50" charset="-128"/>
                          <a:cs typeface="Times New Roman" panose="02020603050405020304" pitchFamily="18" charset="0"/>
                        </a:rPr>
                        <a:t> </a:t>
                      </a:r>
                      <a:endParaRPr lang="ja-JP" sz="1200" kern="10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xmlns="" val="974351605"/>
                  </a:ext>
                </a:extLst>
              </a:tr>
              <a:tr h="0">
                <a:tc vMerge="1">
                  <a:txBody>
                    <a:bodyPr/>
                    <a:lstStyle/>
                    <a:p>
                      <a:endParaRPr kumimoji="1" lang="ja-JP" altLang="en-US"/>
                    </a:p>
                  </a:txBody>
                  <a:tcPr/>
                </a:tc>
                <a:tc>
                  <a:txBody>
                    <a:bodyPr/>
                    <a:lstStyle/>
                    <a:p>
                      <a:pPr algn="just"/>
                      <a:r>
                        <a:rPr lang="en-US" sz="1000" kern="100" spc="-100" dirty="0">
                          <a:effectLst/>
                          <a:latin typeface="HG丸ｺﾞｼｯｸM-PRO" panose="020F0600000000000000" pitchFamily="50" charset="-128"/>
                          <a:ea typeface="ＭＳ Ｐゴシック" panose="020B0600070205080204" pitchFamily="50" charset="-128"/>
                          <a:cs typeface="Times New Roman" panose="02020603050405020304" pitchFamily="18" charset="0"/>
                        </a:rPr>
                        <a:t> </a:t>
                      </a:r>
                      <a:endParaRPr lang="ja-JP" sz="1200" kern="10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just"/>
                      <a:r>
                        <a:rPr lang="en-US" sz="1000" kern="100" dirty="0">
                          <a:effectLst/>
                          <a:latin typeface="HG丸ｺﾞｼｯｸM-PRO" panose="020F0600000000000000" pitchFamily="50" charset="-128"/>
                          <a:ea typeface="ＭＳ Ｐゴシック" panose="020B0600070205080204" pitchFamily="50" charset="-128"/>
                          <a:cs typeface="Times New Roman" panose="02020603050405020304" pitchFamily="18" charset="0"/>
                        </a:rPr>
                        <a:t> </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just"/>
                      <a:r>
                        <a:rPr lang="en-US" sz="1000" kern="100" spc="-100" dirty="0">
                          <a:effectLst/>
                          <a:latin typeface="HG丸ｺﾞｼｯｸM-PRO" panose="020F0600000000000000" pitchFamily="50" charset="-128"/>
                          <a:ea typeface="ＭＳ Ｐゴシック" panose="020B0600070205080204" pitchFamily="50" charset="-128"/>
                          <a:cs typeface="Times New Roman" panose="02020603050405020304" pitchFamily="18" charset="0"/>
                        </a:rPr>
                        <a:t> </a:t>
                      </a:r>
                      <a:endParaRPr lang="ja-JP" sz="1200" kern="10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just"/>
                      <a:r>
                        <a:rPr lang="en-US" sz="1000" kern="100" spc="-100" dirty="0">
                          <a:effectLst/>
                          <a:latin typeface="HG丸ｺﾞｼｯｸM-PRO" panose="020F0600000000000000" pitchFamily="50" charset="-128"/>
                          <a:ea typeface="ＭＳ Ｐゴシック" panose="020B0600070205080204" pitchFamily="50" charset="-128"/>
                          <a:cs typeface="Times New Roman" panose="02020603050405020304" pitchFamily="18" charset="0"/>
                        </a:rPr>
                        <a:t> </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xmlns="" val="3153635036"/>
                  </a:ext>
                </a:extLst>
              </a:tr>
            </a:tbl>
          </a:graphicData>
        </a:graphic>
      </p:graphicFrame>
      <p:cxnSp>
        <p:nvCxnSpPr>
          <p:cNvPr id="2" name="直線コネクタ 1">
            <a:extLst>
              <a:ext uri="{FF2B5EF4-FFF2-40B4-BE49-F238E27FC236}">
                <a16:creationId xmlns:a16="http://schemas.microsoft.com/office/drawing/2014/main" xmlns="" id="{686A03FD-1AF4-4F2E-8AA8-2267E72A90A0}"/>
              </a:ext>
            </a:extLst>
          </p:cNvPr>
          <p:cNvCxnSpPr/>
          <p:nvPr/>
        </p:nvCxnSpPr>
        <p:spPr>
          <a:xfrm>
            <a:off x="7562850" y="0"/>
            <a:ext cx="0" cy="10693400"/>
          </a:xfrm>
          <a:prstGeom prst="line">
            <a:avLst/>
          </a:prstGeom>
        </p:spPr>
        <p:style>
          <a:lnRef idx="1">
            <a:schemeClr val="dk1"/>
          </a:lnRef>
          <a:fillRef idx="0">
            <a:schemeClr val="dk1"/>
          </a:fillRef>
          <a:effectRef idx="0">
            <a:schemeClr val="dk1"/>
          </a:effectRef>
          <a:fontRef idx="minor">
            <a:schemeClr val="tx1"/>
          </a:fontRef>
        </p:style>
      </p:cxnSp>
      <p:sp>
        <p:nvSpPr>
          <p:cNvPr id="3" name="テキスト ボックス 2">
            <a:extLst>
              <a:ext uri="{FF2B5EF4-FFF2-40B4-BE49-F238E27FC236}">
                <a16:creationId xmlns:a16="http://schemas.microsoft.com/office/drawing/2014/main" xmlns="" id="{D53CC303-7CDC-439B-BC45-C8CE2EC512BA}"/>
              </a:ext>
            </a:extLst>
          </p:cNvPr>
          <p:cNvSpPr txBox="1"/>
          <p:nvPr/>
        </p:nvSpPr>
        <p:spPr>
          <a:xfrm>
            <a:off x="141513" y="10172700"/>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１０</a:t>
            </a:r>
            <a:endParaRPr lang="ja-JP" altLang="en-US" dirty="0">
              <a:solidFill>
                <a:schemeClr val="tx1">
                  <a:lumMod val="50000"/>
                  <a:lumOff val="50000"/>
                </a:schemeClr>
              </a:solidFill>
              <a:latin typeface="+mj-ea"/>
              <a:ea typeface="+mj-ea"/>
            </a:endParaRPr>
          </a:p>
        </p:txBody>
      </p:sp>
      <p:sp>
        <p:nvSpPr>
          <p:cNvPr id="4" name="bg object 16">
            <a:extLst>
              <a:ext uri="{FF2B5EF4-FFF2-40B4-BE49-F238E27FC236}">
                <a16:creationId xmlns:a16="http://schemas.microsoft.com/office/drawing/2014/main" xmlns="" id="{61DC326E-2E20-42F6-B74B-1931FBE72690}"/>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dirty="0"/>
          </a:p>
        </p:txBody>
      </p:sp>
      <p:sp>
        <p:nvSpPr>
          <p:cNvPr id="5" name="bg object 17">
            <a:extLst>
              <a:ext uri="{FF2B5EF4-FFF2-40B4-BE49-F238E27FC236}">
                <a16:creationId xmlns:a16="http://schemas.microsoft.com/office/drawing/2014/main" xmlns="" id="{DD071AAD-F223-401F-916D-8125D1856546}"/>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dirty="0"/>
          </a:p>
        </p:txBody>
      </p:sp>
      <p:pic>
        <p:nvPicPr>
          <p:cNvPr id="6" name="bg object 18">
            <a:extLst>
              <a:ext uri="{FF2B5EF4-FFF2-40B4-BE49-F238E27FC236}">
                <a16:creationId xmlns:a16="http://schemas.microsoft.com/office/drawing/2014/main" xmlns="" id="{75AFB333-6527-4E7E-A688-82CDCE9BAC2B}"/>
              </a:ext>
            </a:extLst>
          </p:cNvPr>
          <p:cNvPicPr/>
          <p:nvPr/>
        </p:nvPicPr>
        <p:blipFill>
          <a:blip r:embed="rId2" cstate="print"/>
          <a:stretch>
            <a:fillRect/>
          </a:stretch>
        </p:blipFill>
        <p:spPr>
          <a:xfrm>
            <a:off x="117745" y="0"/>
            <a:ext cx="174123" cy="208812"/>
          </a:xfrm>
          <a:prstGeom prst="rect">
            <a:avLst/>
          </a:prstGeom>
        </p:spPr>
      </p:pic>
      <p:sp>
        <p:nvSpPr>
          <p:cNvPr id="8" name="テキスト ボックス 7">
            <a:extLst>
              <a:ext uri="{FF2B5EF4-FFF2-40B4-BE49-F238E27FC236}">
                <a16:creationId xmlns:a16="http://schemas.microsoft.com/office/drawing/2014/main" xmlns="" id="{0492788E-2B5E-4A35-AB8B-92FE7C1877AF}"/>
              </a:ext>
            </a:extLst>
          </p:cNvPr>
          <p:cNvSpPr txBox="1"/>
          <p:nvPr/>
        </p:nvSpPr>
        <p:spPr>
          <a:xfrm>
            <a:off x="557407" y="1991026"/>
            <a:ext cx="6266918" cy="239040"/>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sz="1300" b="1" dirty="0">
                <a:solidFill>
                  <a:schemeClr val="tx1"/>
                </a:solidFill>
              </a:rPr>
              <a:t>開設は、下表の分担を基本に落合学区自主防災会連合会が中心となり対応します。</a:t>
            </a:r>
            <a:endParaRPr lang="en-US" altLang="ja-JP" sz="1300" dirty="0">
              <a:solidFill>
                <a:schemeClr val="tx1"/>
              </a:solidFill>
            </a:endParaRPr>
          </a:p>
        </p:txBody>
      </p:sp>
      <p:sp>
        <p:nvSpPr>
          <p:cNvPr id="9" name="正方形/長方形 8">
            <a:extLst>
              <a:ext uri="{FF2B5EF4-FFF2-40B4-BE49-F238E27FC236}">
                <a16:creationId xmlns:a16="http://schemas.microsoft.com/office/drawing/2014/main" xmlns="" id="{2F648C02-AC8B-447E-8A73-1EAE9EF63FD7}"/>
              </a:ext>
            </a:extLst>
          </p:cNvPr>
          <p:cNvSpPr/>
          <p:nvPr/>
        </p:nvSpPr>
        <p:spPr>
          <a:xfrm>
            <a:off x="434046" y="1955874"/>
            <a:ext cx="6514712" cy="42606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grpSp>
        <p:nvGrpSpPr>
          <p:cNvPr id="10" name="object 9">
            <a:extLst>
              <a:ext uri="{FF2B5EF4-FFF2-40B4-BE49-F238E27FC236}">
                <a16:creationId xmlns:a16="http://schemas.microsoft.com/office/drawing/2014/main" xmlns="" id="{1BFCC602-6306-4AD0-9781-79B7A017B510}"/>
              </a:ext>
            </a:extLst>
          </p:cNvPr>
          <p:cNvGrpSpPr/>
          <p:nvPr/>
        </p:nvGrpSpPr>
        <p:grpSpPr>
          <a:xfrm>
            <a:off x="434046" y="625366"/>
            <a:ext cx="6553200" cy="628997"/>
            <a:chOff x="540004" y="1688134"/>
            <a:chExt cx="6480175" cy="334010"/>
          </a:xfrm>
          <a:solidFill>
            <a:srgbClr val="172A88"/>
          </a:solidFill>
        </p:grpSpPr>
        <p:pic>
          <p:nvPicPr>
            <p:cNvPr id="11" name="object 10">
              <a:extLst>
                <a:ext uri="{FF2B5EF4-FFF2-40B4-BE49-F238E27FC236}">
                  <a16:creationId xmlns:a16="http://schemas.microsoft.com/office/drawing/2014/main" xmlns="" id="{85A31E21-6B8C-4F22-BA13-0D2EE99D3913}"/>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12" name="object 11">
              <a:extLst>
                <a:ext uri="{FF2B5EF4-FFF2-40B4-BE49-F238E27FC236}">
                  <a16:creationId xmlns:a16="http://schemas.microsoft.com/office/drawing/2014/main" xmlns="" id="{1856E99E-83EC-48E2-ACE9-5F4643D96342}"/>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dirty="0"/>
            </a:p>
          </p:txBody>
        </p:sp>
      </p:grpSp>
      <p:sp>
        <p:nvSpPr>
          <p:cNvPr id="13" name="object 12">
            <a:extLst>
              <a:ext uri="{FF2B5EF4-FFF2-40B4-BE49-F238E27FC236}">
                <a16:creationId xmlns:a16="http://schemas.microsoft.com/office/drawing/2014/main" xmlns="" id="{FA7A9EBD-533F-4E34-BBAD-17364F420110}"/>
              </a:ext>
            </a:extLst>
          </p:cNvPr>
          <p:cNvSpPr txBox="1"/>
          <p:nvPr/>
        </p:nvSpPr>
        <p:spPr>
          <a:xfrm>
            <a:off x="595716" y="767933"/>
            <a:ext cx="6052734"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dirty="0">
                <a:solidFill>
                  <a:schemeClr val="bg1"/>
                </a:solidFill>
                <a:latin typeface="游ゴシック" panose="020B0400000000000000" pitchFamily="50" charset="-128"/>
                <a:ea typeface="游ゴシック" panose="020B0400000000000000" pitchFamily="50" charset="-128"/>
                <a:cs typeface="YuGothic"/>
              </a:rPr>
              <a:t>３</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a:t>
            </a:r>
            <a:r>
              <a:rPr lang="ja-JP" altLang="en-US" sz="2400" b="1" dirty="0">
                <a:solidFill>
                  <a:schemeClr val="bg1"/>
                </a:solidFill>
                <a:latin typeface="游ゴシック" panose="020B0400000000000000" pitchFamily="50" charset="-128"/>
                <a:ea typeface="游ゴシック" panose="020B0400000000000000" pitchFamily="50" charset="-128"/>
                <a:cs typeface="YuGothic"/>
              </a:rPr>
              <a:t>避難所開設・運営における役割分担</a:t>
            </a:r>
          </a:p>
        </p:txBody>
      </p:sp>
      <p:grpSp>
        <p:nvGrpSpPr>
          <p:cNvPr id="14" name="グループ化 13">
            <a:extLst>
              <a:ext uri="{FF2B5EF4-FFF2-40B4-BE49-F238E27FC236}">
                <a16:creationId xmlns:a16="http://schemas.microsoft.com/office/drawing/2014/main" xmlns="" id="{46438EDB-FA0B-40FB-BA08-07EB660BA249}"/>
              </a:ext>
            </a:extLst>
          </p:cNvPr>
          <p:cNvGrpSpPr/>
          <p:nvPr/>
        </p:nvGrpSpPr>
        <p:grpSpPr>
          <a:xfrm>
            <a:off x="472240" y="1515241"/>
            <a:ext cx="4832371" cy="289823"/>
            <a:chOff x="721321" y="3930483"/>
            <a:chExt cx="4832371" cy="289823"/>
          </a:xfrm>
        </p:grpSpPr>
        <p:sp>
          <p:nvSpPr>
            <p:cNvPr id="15" name="object 2">
              <a:extLst>
                <a:ext uri="{FF2B5EF4-FFF2-40B4-BE49-F238E27FC236}">
                  <a16:creationId xmlns:a16="http://schemas.microsoft.com/office/drawing/2014/main" xmlns="" id="{F81C6AE4-407F-4A8D-BF13-23A8DB57533F}"/>
                </a:ext>
              </a:extLst>
            </p:cNvPr>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dirty="0">
                  <a:solidFill>
                    <a:srgbClr val="212121"/>
                  </a:solidFill>
                  <a:latin typeface="游ゴシック" panose="020B0400000000000000" pitchFamily="50" charset="-128"/>
                  <a:ea typeface="游ゴシック" panose="020B0400000000000000" pitchFamily="50" charset="-128"/>
                  <a:cs typeface="YuGothic"/>
                </a:rPr>
                <a:t>開設時の体制と役割分担</a:t>
              </a:r>
              <a:endParaRPr b="1" dirty="0">
                <a:solidFill>
                  <a:srgbClr val="212121"/>
                </a:solidFill>
                <a:latin typeface="游ゴシック" panose="020B0400000000000000" pitchFamily="50" charset="-128"/>
                <a:ea typeface="游ゴシック" panose="020B0400000000000000" pitchFamily="50" charset="-128"/>
                <a:cs typeface="YuGothic"/>
              </a:endParaRPr>
            </a:p>
          </p:txBody>
        </p:sp>
        <p:sp>
          <p:nvSpPr>
            <p:cNvPr id="16" name="object 3">
              <a:extLst>
                <a:ext uri="{FF2B5EF4-FFF2-40B4-BE49-F238E27FC236}">
                  <a16:creationId xmlns:a16="http://schemas.microsoft.com/office/drawing/2014/main" xmlns="" id="{EE6E5359-95AA-4CD7-9D55-48018C5E08AC}"/>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dirty="0">
                <a:solidFill>
                  <a:srgbClr val="212121"/>
                </a:solidFill>
              </a:endParaRPr>
            </a:p>
          </p:txBody>
        </p:sp>
      </p:grpSp>
      <p:graphicFrame>
        <p:nvGraphicFramePr>
          <p:cNvPr id="17" name="表 7">
            <a:extLst>
              <a:ext uri="{FF2B5EF4-FFF2-40B4-BE49-F238E27FC236}">
                <a16:creationId xmlns:a16="http://schemas.microsoft.com/office/drawing/2014/main" xmlns="" id="{B7464901-DE01-4B58-8299-C0182B185EA2}"/>
              </a:ext>
            </a:extLst>
          </p:cNvPr>
          <p:cNvGraphicFramePr>
            <a:graphicFrameLocks noGrp="1"/>
          </p:cNvGraphicFramePr>
          <p:nvPr>
            <p:extLst>
              <p:ext uri="{D42A27DB-BD31-4B8C-83A1-F6EECF244321}">
                <p14:modId xmlns:p14="http://schemas.microsoft.com/office/powerpoint/2010/main" val="3975746744"/>
              </p:ext>
            </p:extLst>
          </p:nvPr>
        </p:nvGraphicFramePr>
        <p:xfrm>
          <a:off x="438537" y="2680254"/>
          <a:ext cx="6514713" cy="2224224"/>
        </p:xfrm>
        <a:graphic>
          <a:graphicData uri="http://schemas.openxmlformats.org/drawingml/2006/table">
            <a:tbl>
              <a:tblPr firstRow="1" bandRow="1">
                <a:tableStyleId>{5C22544A-7EE6-4342-B048-85BDC9FD1C3A}</a:tableStyleId>
              </a:tblPr>
              <a:tblGrid>
                <a:gridCol w="3211383">
                  <a:extLst>
                    <a:ext uri="{9D8B030D-6E8A-4147-A177-3AD203B41FA5}">
                      <a16:colId xmlns:a16="http://schemas.microsoft.com/office/drawing/2014/main" xmlns="" val="4055568304"/>
                    </a:ext>
                  </a:extLst>
                </a:gridCol>
                <a:gridCol w="1101110">
                  <a:extLst>
                    <a:ext uri="{9D8B030D-6E8A-4147-A177-3AD203B41FA5}">
                      <a16:colId xmlns:a16="http://schemas.microsoft.com/office/drawing/2014/main" xmlns="" val="510836279"/>
                    </a:ext>
                  </a:extLst>
                </a:gridCol>
                <a:gridCol w="1101110">
                  <a:extLst>
                    <a:ext uri="{9D8B030D-6E8A-4147-A177-3AD203B41FA5}">
                      <a16:colId xmlns:a16="http://schemas.microsoft.com/office/drawing/2014/main" xmlns="" val="262690745"/>
                    </a:ext>
                  </a:extLst>
                </a:gridCol>
                <a:gridCol w="1101110">
                  <a:extLst>
                    <a:ext uri="{9D8B030D-6E8A-4147-A177-3AD203B41FA5}">
                      <a16:colId xmlns:a16="http://schemas.microsoft.com/office/drawing/2014/main" xmlns="" val="2137842469"/>
                    </a:ext>
                  </a:extLst>
                </a:gridCol>
              </a:tblGrid>
              <a:tr h="319632">
                <a:tc rowSpan="2">
                  <a:txBody>
                    <a:bodyPr/>
                    <a:lstStyle/>
                    <a:p>
                      <a:pPr algn="ctr"/>
                      <a:r>
                        <a:rPr kumimoji="1" lang="ja-JP" altLang="en-US" sz="1400" dirty="0">
                          <a:solidFill>
                            <a:srgbClr val="212121"/>
                          </a:solidFill>
                          <a:latin typeface="游ゴシック" panose="020B0400000000000000" pitchFamily="50" charset="-128"/>
                          <a:ea typeface="游ゴシック" panose="020B0400000000000000" pitchFamily="50" charset="-128"/>
                        </a:rPr>
                        <a:t>業務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algn="ctr"/>
                      <a:r>
                        <a:rPr kumimoji="1" lang="ja-JP" altLang="en-US" sz="1400">
                          <a:solidFill>
                            <a:srgbClr val="212121"/>
                          </a:solidFill>
                          <a:latin typeface="游ゴシック" panose="020B0400000000000000" pitchFamily="50" charset="-128"/>
                          <a:ea typeface="游ゴシック" panose="020B0400000000000000" pitchFamily="50" charset="-128"/>
                        </a:rPr>
                        <a:t>役割分担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kumimoji="1" lang="ja-JP" altLang="en-US" sz="14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r>
                        <a:rPr kumimoji="1" lang="ja-JP" altLang="en-US" sz="1400">
                          <a:solidFill>
                            <a:schemeClr val="tx1"/>
                          </a:solidFill>
                          <a:latin typeface="游ゴシック" panose="020B0400000000000000" pitchFamily="50" charset="-128"/>
                          <a:ea typeface="游ゴシック" panose="020B0400000000000000" pitchFamily="50" charset="-128"/>
                        </a:rPr>
                        <a:t>役割分担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006079485"/>
                  </a:ext>
                </a:extLst>
              </a:tr>
              <a:tr h="319632">
                <a:tc vMerge="1">
                  <a:txBody>
                    <a:bodyPr/>
                    <a:lstStyle/>
                    <a:p>
                      <a:pPr algn="ctr"/>
                      <a:endParaRPr kumimoji="1" lang="ja-JP" altLang="en-US" sz="14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dirty="0">
                          <a:solidFill>
                            <a:srgbClr val="212121"/>
                          </a:solidFill>
                          <a:latin typeface="游ゴシック" panose="020B0400000000000000" pitchFamily="50" charset="-128"/>
                          <a:ea typeface="游ゴシック" panose="020B0400000000000000" pitchFamily="50" charset="-128"/>
                        </a:rPr>
                        <a:t>地域住民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dirty="0">
                          <a:solidFill>
                            <a:srgbClr val="212121"/>
                          </a:solidFill>
                          <a:latin typeface="游ゴシック" panose="020B0400000000000000" pitchFamily="50" charset="-128"/>
                          <a:ea typeface="游ゴシック" panose="020B0400000000000000" pitchFamily="50" charset="-128"/>
                        </a:rPr>
                        <a:t>市職員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a:solidFill>
                            <a:srgbClr val="212121"/>
                          </a:solidFill>
                          <a:latin typeface="游ゴシック" panose="020B0400000000000000" pitchFamily="50" charset="-128"/>
                          <a:ea typeface="游ゴシック" panose="020B0400000000000000" pitchFamily="50" charset="-128"/>
                        </a:rPr>
                        <a:t>施設管理者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035990632"/>
                  </a:ext>
                </a:extLst>
              </a:tr>
              <a:tr h="33286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sz="1400" dirty="0">
                          <a:solidFill>
                            <a:srgbClr val="212121"/>
                          </a:solidFill>
                          <a:latin typeface="游ゴシック" panose="020B0400000000000000" pitchFamily="50" charset="-128"/>
                          <a:ea typeface="游ゴシック" panose="020B0400000000000000" pitchFamily="50" charset="-128"/>
                          <a:cs typeface="YuGothic"/>
                        </a:rPr>
                        <a:t>1</a:t>
                      </a:r>
                      <a:r>
                        <a:rPr lang="ja-JP" altLang="en-US" sz="1400">
                          <a:solidFill>
                            <a:srgbClr val="212121"/>
                          </a:solidFill>
                          <a:latin typeface="游ゴシック" panose="020B0400000000000000" pitchFamily="50" charset="-128"/>
                          <a:ea typeface="游ゴシック" panose="020B0400000000000000" pitchFamily="50" charset="-128"/>
                          <a:cs typeface="YuGothic"/>
                        </a:rPr>
                        <a:t> 開設準備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rgbClr val="212121"/>
                          </a:solidFill>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rgbClr val="212121"/>
                          </a:solidFill>
                          <a:latin typeface="游ゴシック" panose="020B0400000000000000" pitchFamily="50" charset="-128"/>
                          <a:ea typeface="游ゴシック" panose="020B0400000000000000"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rgbClr val="212121"/>
                          </a:solidFill>
                          <a:latin typeface="游ゴシック" panose="020B0400000000000000" pitchFamily="50" charset="-128"/>
                          <a:ea typeface="游ゴシック" panose="020B0400000000000000"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57527214"/>
                  </a:ext>
                </a:extLst>
              </a:tr>
              <a:tr h="332866">
                <a:tc>
                  <a:txBody>
                    <a:bodyPr/>
                    <a:lstStyle/>
                    <a:p>
                      <a:r>
                        <a:rPr kumimoji="1" lang="en-US" altLang="ja-JP" sz="1400" dirty="0">
                          <a:solidFill>
                            <a:srgbClr val="212121"/>
                          </a:solidFill>
                          <a:latin typeface="游ゴシック" panose="020B0400000000000000" pitchFamily="50" charset="-128"/>
                          <a:ea typeface="游ゴシック" panose="020B0400000000000000" pitchFamily="50" charset="-128"/>
                        </a:rPr>
                        <a:t>2</a:t>
                      </a:r>
                      <a:r>
                        <a:rPr kumimoji="1" lang="ja-JP" altLang="en-US" sz="1400">
                          <a:solidFill>
                            <a:srgbClr val="212121"/>
                          </a:solidFill>
                          <a:latin typeface="游ゴシック" panose="020B0400000000000000" pitchFamily="50" charset="-128"/>
                          <a:ea typeface="游ゴシック" panose="020B0400000000000000" pitchFamily="50" charset="-128"/>
                        </a:rPr>
                        <a:t> 避難者の受入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rgbClr val="212121"/>
                          </a:solidFill>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rgbClr val="212121"/>
                          </a:solidFill>
                          <a:latin typeface="游ゴシック" panose="020B0400000000000000" pitchFamily="50" charset="-128"/>
                          <a:ea typeface="游ゴシック" panose="020B0400000000000000"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rgbClr val="212121"/>
                          </a:solidFill>
                          <a:latin typeface="游ゴシック" panose="020B0400000000000000" pitchFamily="50" charset="-128"/>
                          <a:ea typeface="游ゴシック" panose="020B0400000000000000"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10628611"/>
                  </a:ext>
                </a:extLst>
              </a:tr>
              <a:tr h="342454">
                <a:tc>
                  <a:txBody>
                    <a:bodyPr/>
                    <a:lstStyle/>
                    <a:p>
                      <a:r>
                        <a:rPr kumimoji="1" lang="en-US" altLang="ja-JP" sz="1400" dirty="0">
                          <a:solidFill>
                            <a:srgbClr val="212121"/>
                          </a:solidFill>
                          <a:latin typeface="游ゴシック" panose="020B0400000000000000" pitchFamily="50" charset="-128"/>
                          <a:ea typeface="游ゴシック" panose="020B0400000000000000" pitchFamily="50" charset="-128"/>
                        </a:rPr>
                        <a:t>3</a:t>
                      </a:r>
                      <a:r>
                        <a:rPr kumimoji="1" lang="ja-JP" altLang="en-US" sz="1400">
                          <a:solidFill>
                            <a:srgbClr val="212121"/>
                          </a:solidFill>
                          <a:latin typeface="游ゴシック" panose="020B0400000000000000" pitchFamily="50" charset="-128"/>
                          <a:ea typeface="游ゴシック" panose="020B0400000000000000" pitchFamily="50" charset="-128"/>
                        </a:rPr>
                        <a:t> 避難者状況の取りまとめと報告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solidFill>
                            <a:srgbClr val="212121"/>
                          </a:solidFill>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rgbClr val="212121"/>
                          </a:solidFill>
                          <a:latin typeface="游ゴシック" panose="020B0400000000000000" pitchFamily="50" charset="-128"/>
                          <a:ea typeface="游ゴシック" panose="020B0400000000000000"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rgbClr val="212121"/>
                          </a:solidFill>
                          <a:latin typeface="游ゴシック" panose="020B0400000000000000" pitchFamily="50" charset="-128"/>
                          <a:ea typeface="游ゴシック" panose="020B0400000000000000"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51163130"/>
                  </a:ext>
                </a:extLst>
              </a:tr>
              <a:tr h="0">
                <a:tc>
                  <a:txBody>
                    <a:bodyPr/>
                    <a:lstStyle/>
                    <a:p>
                      <a:r>
                        <a:rPr kumimoji="1" lang="en-US" altLang="ja-JP" sz="1400" dirty="0">
                          <a:solidFill>
                            <a:srgbClr val="212121"/>
                          </a:solidFill>
                          <a:latin typeface="游ゴシック" panose="020B0400000000000000" pitchFamily="50" charset="-128"/>
                          <a:ea typeface="游ゴシック" panose="020B0400000000000000" pitchFamily="50" charset="-128"/>
                        </a:rPr>
                        <a:t>4</a:t>
                      </a:r>
                      <a:r>
                        <a:rPr kumimoji="1" lang="ja-JP" altLang="en-US" sz="1400" dirty="0">
                          <a:solidFill>
                            <a:srgbClr val="212121"/>
                          </a:solidFill>
                          <a:latin typeface="游ゴシック" panose="020B0400000000000000" pitchFamily="50" charset="-128"/>
                          <a:ea typeface="游ゴシック" panose="020B0400000000000000" pitchFamily="50" charset="-128"/>
                        </a:rPr>
                        <a:t> 食糧等の配布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rgbClr val="212121"/>
                          </a:solidFill>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rgbClr val="212121"/>
                          </a:solidFill>
                          <a:latin typeface="游ゴシック" panose="020B0400000000000000" pitchFamily="50" charset="-128"/>
                          <a:ea typeface="游ゴシック" panose="020B0400000000000000"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rgbClr val="212121"/>
                          </a:solidFill>
                          <a:latin typeface="游ゴシック" panose="020B0400000000000000" pitchFamily="50" charset="-128"/>
                          <a:ea typeface="游ゴシック" panose="020B0400000000000000"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11989826"/>
                  </a:ext>
                </a:extLst>
              </a:tr>
            </a:tbl>
          </a:graphicData>
        </a:graphic>
      </p:graphicFrame>
      <p:grpSp>
        <p:nvGrpSpPr>
          <p:cNvPr id="18" name="グループ化 17">
            <a:extLst>
              <a:ext uri="{FF2B5EF4-FFF2-40B4-BE49-F238E27FC236}">
                <a16:creationId xmlns:a16="http://schemas.microsoft.com/office/drawing/2014/main" xmlns="" id="{74C43EEA-6382-4B60-9977-E0911FE4BE5F}"/>
              </a:ext>
            </a:extLst>
          </p:cNvPr>
          <p:cNvGrpSpPr/>
          <p:nvPr/>
        </p:nvGrpSpPr>
        <p:grpSpPr>
          <a:xfrm>
            <a:off x="475197" y="5195279"/>
            <a:ext cx="4832371" cy="289823"/>
            <a:chOff x="721321" y="3930483"/>
            <a:chExt cx="4832371" cy="289823"/>
          </a:xfrm>
        </p:grpSpPr>
        <p:sp>
          <p:nvSpPr>
            <p:cNvPr id="19" name="object 2">
              <a:extLst>
                <a:ext uri="{FF2B5EF4-FFF2-40B4-BE49-F238E27FC236}">
                  <a16:creationId xmlns:a16="http://schemas.microsoft.com/office/drawing/2014/main" xmlns="" id="{3ADB011B-2A08-4DF7-AC3D-7DCD24146B8E}"/>
                </a:ext>
              </a:extLst>
            </p:cNvPr>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dirty="0">
                  <a:solidFill>
                    <a:srgbClr val="212121"/>
                  </a:solidFill>
                  <a:latin typeface="游ゴシック" panose="020B0400000000000000" pitchFamily="50" charset="-128"/>
                  <a:ea typeface="游ゴシック" panose="020B0400000000000000" pitchFamily="50" charset="-128"/>
                  <a:cs typeface="YuGothic"/>
                </a:rPr>
                <a:t>運営時の体制と役割分担</a:t>
              </a:r>
              <a:endParaRPr b="1" dirty="0">
                <a:latin typeface="游ゴシック" panose="020B0400000000000000" pitchFamily="50" charset="-128"/>
                <a:ea typeface="游ゴシック" panose="020B0400000000000000" pitchFamily="50" charset="-128"/>
                <a:cs typeface="YuGothic"/>
              </a:endParaRPr>
            </a:p>
          </p:txBody>
        </p:sp>
        <p:sp>
          <p:nvSpPr>
            <p:cNvPr id="20" name="object 3">
              <a:extLst>
                <a:ext uri="{FF2B5EF4-FFF2-40B4-BE49-F238E27FC236}">
                  <a16:creationId xmlns:a16="http://schemas.microsoft.com/office/drawing/2014/main" xmlns="" id="{4B18E7DB-EF69-4A00-BC2C-222FB5BA338B}"/>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dirty="0"/>
            </a:p>
          </p:txBody>
        </p:sp>
      </p:grpSp>
      <p:sp>
        <p:nvSpPr>
          <p:cNvPr id="21" name="テキスト ボックス 20">
            <a:extLst>
              <a:ext uri="{FF2B5EF4-FFF2-40B4-BE49-F238E27FC236}">
                <a16:creationId xmlns:a16="http://schemas.microsoft.com/office/drawing/2014/main" xmlns="" id="{2B0E7555-1EFE-44DF-8F34-F3069B4A34C1}"/>
              </a:ext>
            </a:extLst>
          </p:cNvPr>
          <p:cNvSpPr txBox="1"/>
          <p:nvPr/>
        </p:nvSpPr>
        <p:spPr>
          <a:xfrm>
            <a:off x="5654946" y="2377187"/>
            <a:ext cx="1571559" cy="307777"/>
          </a:xfrm>
          <a:prstGeom prst="rect">
            <a:avLst/>
          </a:prstGeom>
          <a:noFill/>
        </p:spPr>
        <p:txBody>
          <a:bodyPr wrap="square">
            <a:spAutoFit/>
          </a:bodyPr>
          <a:lstStyle/>
          <a:p>
            <a:r>
              <a:rPr lang="ja-JP" altLang="en-US" sz="1400" dirty="0"/>
              <a:t>◎：主　〇：副</a:t>
            </a:r>
          </a:p>
        </p:txBody>
      </p:sp>
      <p:sp>
        <p:nvSpPr>
          <p:cNvPr id="22" name="object 5">
            <a:extLst>
              <a:ext uri="{FF2B5EF4-FFF2-40B4-BE49-F238E27FC236}">
                <a16:creationId xmlns:a16="http://schemas.microsoft.com/office/drawing/2014/main" xmlns="" id="{2E8C9C6F-5EC7-4470-AE83-2D869040C1F9}"/>
              </a:ext>
            </a:extLst>
          </p:cNvPr>
          <p:cNvSpPr txBox="1"/>
          <p:nvPr/>
        </p:nvSpPr>
        <p:spPr>
          <a:xfrm>
            <a:off x="5100975" y="6310962"/>
            <a:ext cx="2125530" cy="285527"/>
          </a:xfrm>
          <a:prstGeom prst="rect">
            <a:avLst/>
          </a:prstGeom>
        </p:spPr>
        <p:txBody>
          <a:bodyPr vert="horz" wrap="square" lIns="0" tIns="12700" rIns="0" bIns="0" rtlCol="0">
            <a:spAutoFit/>
          </a:bodyPr>
          <a:lstStyle/>
          <a:p>
            <a:pPr marL="72000" marR="5080" algn="ctr">
              <a:lnSpc>
                <a:spcPct val="150000"/>
              </a:lnSpc>
            </a:pPr>
            <a:r>
              <a:rPr lang="ja-JP" altLang="en-US" sz="1400" dirty="0">
                <a:latin typeface="+mj-ea"/>
                <a:ea typeface="+mj-ea"/>
                <a:cs typeface="YuGo-Medium"/>
              </a:rPr>
              <a:t>（令和４年３月１日現在）</a:t>
            </a:r>
            <a:endParaRPr lang="en-US" altLang="ja-JP" sz="1400" dirty="0">
              <a:latin typeface="+mj-ea"/>
              <a:ea typeface="+mj-ea"/>
              <a:cs typeface="YuGo-Medium"/>
            </a:endParaRPr>
          </a:p>
        </p:txBody>
      </p:sp>
      <p:graphicFrame>
        <p:nvGraphicFramePr>
          <p:cNvPr id="23" name="表 22">
            <a:extLst>
              <a:ext uri="{FF2B5EF4-FFF2-40B4-BE49-F238E27FC236}">
                <a16:creationId xmlns:a16="http://schemas.microsoft.com/office/drawing/2014/main" xmlns="" id="{24565108-CDA2-40CF-8A07-6AC123FACB68}"/>
              </a:ext>
            </a:extLst>
          </p:cNvPr>
          <p:cNvGraphicFramePr>
            <a:graphicFrameLocks noGrp="1"/>
          </p:cNvGraphicFramePr>
          <p:nvPr>
            <p:extLst>
              <p:ext uri="{D42A27DB-BD31-4B8C-83A1-F6EECF244321}">
                <p14:modId xmlns:p14="http://schemas.microsoft.com/office/powerpoint/2010/main" val="37772277"/>
              </p:ext>
            </p:extLst>
          </p:nvPr>
        </p:nvGraphicFramePr>
        <p:xfrm>
          <a:off x="1794438" y="6711692"/>
          <a:ext cx="4231005" cy="384598"/>
        </p:xfrm>
        <a:graphic>
          <a:graphicData uri="http://schemas.openxmlformats.org/drawingml/2006/table">
            <a:tbl>
              <a:tblPr/>
              <a:tblGrid>
                <a:gridCol w="822798">
                  <a:extLst>
                    <a:ext uri="{9D8B030D-6E8A-4147-A177-3AD203B41FA5}">
                      <a16:colId xmlns:a16="http://schemas.microsoft.com/office/drawing/2014/main" xmlns="" val="910396591"/>
                    </a:ext>
                  </a:extLst>
                </a:gridCol>
                <a:gridCol w="3408207">
                  <a:extLst>
                    <a:ext uri="{9D8B030D-6E8A-4147-A177-3AD203B41FA5}">
                      <a16:colId xmlns:a16="http://schemas.microsoft.com/office/drawing/2014/main" xmlns="" val="873737994"/>
                    </a:ext>
                  </a:extLst>
                </a:gridCol>
              </a:tblGrid>
              <a:tr h="384598">
                <a:tc>
                  <a:txBody>
                    <a:bodyPr/>
                    <a:lstStyle/>
                    <a:p>
                      <a:pPr marL="26670" indent="-7620" algn="ctr">
                        <a:tabLst>
                          <a:tab pos="2047875" algn="l"/>
                        </a:tabLst>
                      </a:pPr>
                      <a:r>
                        <a:rPr lang="ja-JP" sz="1200" kern="100" dirty="0">
                          <a:effectLst/>
                          <a:latin typeface="Century" panose="02040604050505020304" pitchFamily="18" charset="0"/>
                          <a:ea typeface="HG丸ｺﾞｼｯｸM-PRO" panose="020F0600000000000000" pitchFamily="50" charset="-128"/>
                          <a:cs typeface="Times New Roman" panose="02020603050405020304" pitchFamily="18" charset="0"/>
                        </a:rPr>
                        <a:t>本部長</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047875" algn="l"/>
                        </a:tabLst>
                      </a:pPr>
                      <a:r>
                        <a:rPr lang="ja-JP" sz="1200" kern="100" dirty="0">
                          <a:effectLst/>
                          <a:latin typeface="Century" panose="02040604050505020304" pitchFamily="18" charset="0"/>
                          <a:ea typeface="HG丸ｺﾞｼｯｸM-PRO" panose="020F0600000000000000" pitchFamily="50" charset="-128"/>
                          <a:cs typeface="Times New Roman" panose="02020603050405020304" pitchFamily="18" charset="0"/>
                        </a:rPr>
                        <a:t>落合学区自主防災会連合会</a:t>
                      </a:r>
                      <a:r>
                        <a:rPr lang="ja-JP" sz="12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会長（</a:t>
                      </a:r>
                      <a:r>
                        <a:rPr lang="ja-JP" altLang="en-US" sz="12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r>
                        <a:rPr lang="ja-JP" sz="12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3809105"/>
                  </a:ext>
                </a:extLst>
              </a:tr>
            </a:tbl>
          </a:graphicData>
        </a:graphic>
      </p:graphicFrame>
      <p:graphicFrame>
        <p:nvGraphicFramePr>
          <p:cNvPr id="24" name="表 23">
            <a:extLst>
              <a:ext uri="{FF2B5EF4-FFF2-40B4-BE49-F238E27FC236}">
                <a16:creationId xmlns:a16="http://schemas.microsoft.com/office/drawing/2014/main" xmlns="" id="{90492357-A3AF-45E2-9CB9-D647857B2F1B}"/>
              </a:ext>
            </a:extLst>
          </p:cNvPr>
          <p:cNvGraphicFramePr>
            <a:graphicFrameLocks noGrp="1"/>
          </p:cNvGraphicFramePr>
          <p:nvPr>
            <p:extLst>
              <p:ext uri="{D42A27DB-BD31-4B8C-83A1-F6EECF244321}">
                <p14:modId xmlns:p14="http://schemas.microsoft.com/office/powerpoint/2010/main" val="4271704924"/>
              </p:ext>
            </p:extLst>
          </p:nvPr>
        </p:nvGraphicFramePr>
        <p:xfrm>
          <a:off x="1795935" y="7310373"/>
          <a:ext cx="4231005" cy="271780"/>
        </p:xfrm>
        <a:graphic>
          <a:graphicData uri="http://schemas.openxmlformats.org/drawingml/2006/table">
            <a:tbl>
              <a:tblPr/>
              <a:tblGrid>
                <a:gridCol w="831215">
                  <a:extLst>
                    <a:ext uri="{9D8B030D-6E8A-4147-A177-3AD203B41FA5}">
                      <a16:colId xmlns:a16="http://schemas.microsoft.com/office/drawing/2014/main" xmlns="" val="2826111819"/>
                    </a:ext>
                  </a:extLst>
                </a:gridCol>
                <a:gridCol w="3399790">
                  <a:extLst>
                    <a:ext uri="{9D8B030D-6E8A-4147-A177-3AD203B41FA5}">
                      <a16:colId xmlns:a16="http://schemas.microsoft.com/office/drawing/2014/main" xmlns="" val="4088033078"/>
                    </a:ext>
                  </a:extLst>
                </a:gridCol>
              </a:tblGrid>
              <a:tr h="271780">
                <a:tc>
                  <a:txBody>
                    <a:bodyPr/>
                    <a:lstStyle/>
                    <a:p>
                      <a:pPr algn="ctr"/>
                      <a:r>
                        <a:rPr lang="ja-JP" sz="1200" kern="100" dirty="0">
                          <a:effectLst/>
                          <a:latin typeface="Century" panose="02040604050505020304" pitchFamily="18" charset="0"/>
                          <a:ea typeface="HG丸ｺﾞｼｯｸM-PRO" panose="020F0600000000000000" pitchFamily="50" charset="-128"/>
                          <a:cs typeface="Times New Roman" panose="02020603050405020304" pitchFamily="18" charset="0"/>
                        </a:rPr>
                        <a:t>副本部長</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047875" algn="l"/>
                        </a:tabLst>
                      </a:pPr>
                      <a:r>
                        <a:rPr lang="ja-JP" sz="1200" kern="100" dirty="0">
                          <a:effectLst/>
                          <a:latin typeface="Century" panose="02040604050505020304" pitchFamily="18" charset="0"/>
                          <a:ea typeface="HG丸ｺﾞｼｯｸM-PRO" panose="020F0600000000000000" pitchFamily="50" charset="-128"/>
                          <a:cs typeface="Times New Roman" panose="02020603050405020304" pitchFamily="18" charset="0"/>
                        </a:rPr>
                        <a:t>落合学区自主防災会連合会副会長</a:t>
                      </a:r>
                      <a:r>
                        <a:rPr lang="ja-JP" sz="12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r>
                        <a:rPr lang="ja-JP" altLang="en-US" sz="12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r>
                        <a:rPr lang="ja-JP" sz="12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2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96657208"/>
                  </a:ext>
                </a:extLst>
              </a:tr>
            </a:tbl>
          </a:graphicData>
        </a:graphic>
      </p:graphicFrame>
      <p:sp>
        <p:nvSpPr>
          <p:cNvPr id="27" name="Line 25">
            <a:extLst>
              <a:ext uri="{FF2B5EF4-FFF2-40B4-BE49-F238E27FC236}">
                <a16:creationId xmlns:a16="http://schemas.microsoft.com/office/drawing/2014/main" xmlns="" id="{C965184B-28E5-4309-A759-5D65CC98F957}"/>
              </a:ext>
            </a:extLst>
          </p:cNvPr>
          <p:cNvSpPr>
            <a:spLocks noChangeShapeType="1"/>
          </p:cNvSpPr>
          <p:nvPr/>
        </p:nvSpPr>
        <p:spPr bwMode="auto">
          <a:xfrm>
            <a:off x="1863563" y="7786566"/>
            <a:ext cx="0" cy="260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24">
            <a:extLst>
              <a:ext uri="{FF2B5EF4-FFF2-40B4-BE49-F238E27FC236}">
                <a16:creationId xmlns:a16="http://schemas.microsoft.com/office/drawing/2014/main" xmlns="" id="{1871D683-3528-4908-9E7E-D7400159AD78}"/>
              </a:ext>
            </a:extLst>
          </p:cNvPr>
          <p:cNvSpPr>
            <a:spLocks noChangeShapeType="1"/>
          </p:cNvSpPr>
          <p:nvPr/>
        </p:nvSpPr>
        <p:spPr bwMode="auto">
          <a:xfrm flipV="1">
            <a:off x="6121238" y="7770691"/>
            <a:ext cx="0" cy="288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23">
            <a:extLst>
              <a:ext uri="{FF2B5EF4-FFF2-40B4-BE49-F238E27FC236}">
                <a16:creationId xmlns:a16="http://schemas.microsoft.com/office/drawing/2014/main" xmlns="" id="{E72E00BD-2AA3-4618-BABE-6AFD65ECBD75}"/>
              </a:ext>
            </a:extLst>
          </p:cNvPr>
          <p:cNvSpPr>
            <a:spLocks noChangeShapeType="1"/>
          </p:cNvSpPr>
          <p:nvPr/>
        </p:nvSpPr>
        <p:spPr bwMode="auto">
          <a:xfrm flipV="1">
            <a:off x="4657563" y="7786566"/>
            <a:ext cx="0" cy="2857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22">
            <a:extLst>
              <a:ext uri="{FF2B5EF4-FFF2-40B4-BE49-F238E27FC236}">
                <a16:creationId xmlns:a16="http://schemas.microsoft.com/office/drawing/2014/main" xmlns="" id="{4CFDC8BB-DA43-4D71-A289-9DB28EC31575}"/>
              </a:ext>
            </a:extLst>
          </p:cNvPr>
          <p:cNvSpPr>
            <a:spLocks noChangeShapeType="1"/>
          </p:cNvSpPr>
          <p:nvPr/>
        </p:nvSpPr>
        <p:spPr bwMode="auto">
          <a:xfrm flipH="1" flipV="1">
            <a:off x="3301838" y="7786566"/>
            <a:ext cx="0" cy="2857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21">
            <a:extLst>
              <a:ext uri="{FF2B5EF4-FFF2-40B4-BE49-F238E27FC236}">
                <a16:creationId xmlns:a16="http://schemas.microsoft.com/office/drawing/2014/main" xmlns="" id="{92AC8B3B-A18C-4303-941C-186BE9FD047F}"/>
              </a:ext>
            </a:extLst>
          </p:cNvPr>
          <p:cNvSpPr>
            <a:spLocks noChangeShapeType="1"/>
          </p:cNvSpPr>
          <p:nvPr/>
        </p:nvSpPr>
        <p:spPr bwMode="auto">
          <a:xfrm>
            <a:off x="1863563" y="7783391"/>
            <a:ext cx="4251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20">
            <a:extLst>
              <a:ext uri="{FF2B5EF4-FFF2-40B4-BE49-F238E27FC236}">
                <a16:creationId xmlns:a16="http://schemas.microsoft.com/office/drawing/2014/main" xmlns="" id="{30D4DEDA-A2FB-4C1B-87F9-E75D9A9280B2}"/>
              </a:ext>
            </a:extLst>
          </p:cNvPr>
          <p:cNvSpPr>
            <a:spLocks noChangeShapeType="1"/>
          </p:cNvSpPr>
          <p:nvPr/>
        </p:nvSpPr>
        <p:spPr bwMode="auto">
          <a:xfrm>
            <a:off x="3892388" y="7599241"/>
            <a:ext cx="0" cy="184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Line 20">
            <a:extLst>
              <a:ext uri="{FF2B5EF4-FFF2-40B4-BE49-F238E27FC236}">
                <a16:creationId xmlns:a16="http://schemas.microsoft.com/office/drawing/2014/main" xmlns="" id="{996747D5-9B23-443A-B000-AB5384E77DD1}"/>
              </a:ext>
            </a:extLst>
          </p:cNvPr>
          <p:cNvSpPr>
            <a:spLocks noChangeShapeType="1"/>
          </p:cNvSpPr>
          <p:nvPr/>
        </p:nvSpPr>
        <p:spPr bwMode="auto">
          <a:xfrm>
            <a:off x="3892388" y="7124190"/>
            <a:ext cx="0" cy="184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a:extLst>
              <a:ext uri="{FF2B5EF4-FFF2-40B4-BE49-F238E27FC236}">
                <a16:creationId xmlns:a16="http://schemas.microsoft.com/office/drawing/2014/main" xmlns="" id="{0F1B7A82-DCBA-4E1D-87CD-47933D630547}"/>
              </a:ext>
            </a:extLst>
          </p:cNvPr>
          <p:cNvSpPr txBox="1"/>
          <p:nvPr/>
        </p:nvSpPr>
        <p:spPr>
          <a:xfrm>
            <a:off x="557407" y="5707716"/>
            <a:ext cx="6266918" cy="514949"/>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b="1" dirty="0">
                <a:solidFill>
                  <a:schemeClr val="tx1"/>
                </a:solidFill>
              </a:rPr>
              <a:t>運営は、以下「落合小学校指定避難所運営本部」を中心に、</a:t>
            </a:r>
            <a:r>
              <a:rPr lang="zh-TW" altLang="en-US" b="1" dirty="0">
                <a:solidFill>
                  <a:schemeClr val="tx1"/>
                </a:solidFill>
              </a:rPr>
              <a:t>市職員、施設管理者</a:t>
            </a:r>
            <a:r>
              <a:rPr lang="ja-JP" altLang="en-US" b="1" dirty="0">
                <a:solidFill>
                  <a:schemeClr val="tx1"/>
                </a:solidFill>
              </a:rPr>
              <a:t>が協力、連携して対応します。</a:t>
            </a:r>
          </a:p>
        </p:txBody>
      </p:sp>
      <p:sp>
        <p:nvSpPr>
          <p:cNvPr id="35" name="正方形/長方形 34">
            <a:extLst>
              <a:ext uri="{FF2B5EF4-FFF2-40B4-BE49-F238E27FC236}">
                <a16:creationId xmlns:a16="http://schemas.microsoft.com/office/drawing/2014/main" xmlns="" id="{1D1ED074-7B29-4B2A-A420-AF4950BA7EDD}"/>
              </a:ext>
            </a:extLst>
          </p:cNvPr>
          <p:cNvSpPr/>
          <p:nvPr/>
        </p:nvSpPr>
        <p:spPr>
          <a:xfrm>
            <a:off x="434046" y="5672563"/>
            <a:ext cx="6514712" cy="642585"/>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36" name="テキスト ボックス 35">
            <a:extLst>
              <a:ext uri="{FF2B5EF4-FFF2-40B4-BE49-F238E27FC236}">
                <a16:creationId xmlns:a16="http://schemas.microsoft.com/office/drawing/2014/main" xmlns="" id="{4DB38ABB-CD5C-4DFA-AF2A-EF9C5DA3452D}"/>
              </a:ext>
            </a:extLst>
          </p:cNvPr>
          <p:cNvSpPr txBox="1"/>
          <p:nvPr/>
        </p:nvSpPr>
        <p:spPr>
          <a:xfrm>
            <a:off x="2304867" y="9883933"/>
            <a:ext cx="4710545" cy="338554"/>
          </a:xfrm>
          <a:prstGeom prst="rect">
            <a:avLst/>
          </a:prstGeom>
          <a:noFill/>
        </p:spPr>
        <p:txBody>
          <a:bodyPr wrap="square">
            <a:spAutoFit/>
          </a:bodyPr>
          <a:lstStyle/>
          <a:p>
            <a:r>
              <a:rPr lang="ja-JP" altLang="en-US" sz="1600" b="1" dirty="0">
                <a:solidFill>
                  <a:schemeClr val="tx1"/>
                </a:solidFill>
              </a:rPr>
              <a:t>落合小学校指定避難所運営本部体制図</a:t>
            </a:r>
            <a:endParaRPr lang="ja-JP" altLang="en-US" sz="1600" dirty="0"/>
          </a:p>
        </p:txBody>
      </p:sp>
    </p:spTree>
    <p:extLst>
      <p:ext uri="{BB962C8B-B14F-4D97-AF65-F5344CB8AC3E}">
        <p14:creationId xmlns:p14="http://schemas.microsoft.com/office/powerpoint/2010/main" val="587033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g object 16">
            <a:extLst>
              <a:ext uri="{FF2B5EF4-FFF2-40B4-BE49-F238E27FC236}">
                <a16:creationId xmlns:a16="http://schemas.microsoft.com/office/drawing/2014/main" xmlns="" id="{8751E0CA-FF27-4585-A774-23C90E1DEB28}"/>
              </a:ext>
            </a:extLst>
          </p:cNvPr>
          <p:cNvSpPr/>
          <p:nvPr/>
        </p:nvSpPr>
        <p:spPr>
          <a:xfrm>
            <a:off x="-8275" y="-3632"/>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dirty="0"/>
          </a:p>
        </p:txBody>
      </p:sp>
      <p:sp>
        <p:nvSpPr>
          <p:cNvPr id="4" name="bg object 17">
            <a:extLst>
              <a:ext uri="{FF2B5EF4-FFF2-40B4-BE49-F238E27FC236}">
                <a16:creationId xmlns:a16="http://schemas.microsoft.com/office/drawing/2014/main" xmlns="" id="{91B22401-705C-478B-B9E4-4B7ABC06B338}"/>
              </a:ext>
            </a:extLst>
          </p:cNvPr>
          <p:cNvSpPr/>
          <p:nvPr/>
        </p:nvSpPr>
        <p:spPr>
          <a:xfrm>
            <a:off x="134625" y="-363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dirty="0"/>
          </a:p>
        </p:txBody>
      </p:sp>
      <p:pic>
        <p:nvPicPr>
          <p:cNvPr id="5" name="bg object 18">
            <a:extLst>
              <a:ext uri="{FF2B5EF4-FFF2-40B4-BE49-F238E27FC236}">
                <a16:creationId xmlns:a16="http://schemas.microsoft.com/office/drawing/2014/main" xmlns="" id="{83292672-B957-4E30-971E-7BC8F09EDD96}"/>
              </a:ext>
            </a:extLst>
          </p:cNvPr>
          <p:cNvPicPr/>
          <p:nvPr/>
        </p:nvPicPr>
        <p:blipFill>
          <a:blip r:embed="rId2" cstate="print"/>
          <a:stretch>
            <a:fillRect/>
          </a:stretch>
        </p:blipFill>
        <p:spPr>
          <a:xfrm>
            <a:off x="109469" y="-3632"/>
            <a:ext cx="174123" cy="208812"/>
          </a:xfrm>
          <a:prstGeom prst="rect">
            <a:avLst/>
          </a:prstGeom>
        </p:spPr>
      </p:pic>
      <p:sp>
        <p:nvSpPr>
          <p:cNvPr id="6" name="テキスト ボックス 5">
            <a:extLst>
              <a:ext uri="{FF2B5EF4-FFF2-40B4-BE49-F238E27FC236}">
                <a16:creationId xmlns:a16="http://schemas.microsoft.com/office/drawing/2014/main" xmlns="" id="{2C533FB5-D7A2-4D60-8CDA-69DA01D841D2}"/>
              </a:ext>
            </a:extLst>
          </p:cNvPr>
          <p:cNvSpPr txBox="1"/>
          <p:nvPr/>
        </p:nvSpPr>
        <p:spPr>
          <a:xfrm>
            <a:off x="6768988" y="10199914"/>
            <a:ext cx="61867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１１</a:t>
            </a:r>
            <a:endParaRPr lang="ja-JP" altLang="en-US" dirty="0">
              <a:solidFill>
                <a:schemeClr val="tx1">
                  <a:lumMod val="50000"/>
                  <a:lumOff val="50000"/>
                </a:schemeClr>
              </a:solidFill>
              <a:latin typeface="+mj-ea"/>
              <a:ea typeface="+mj-ea"/>
            </a:endParaRPr>
          </a:p>
        </p:txBody>
      </p:sp>
      <p:grpSp>
        <p:nvGrpSpPr>
          <p:cNvPr id="9" name="グループ化 8">
            <a:extLst>
              <a:ext uri="{FF2B5EF4-FFF2-40B4-BE49-F238E27FC236}">
                <a16:creationId xmlns:a16="http://schemas.microsoft.com/office/drawing/2014/main" xmlns="" id="{1B0366A1-83B3-4837-BCD6-9372736BA0FC}"/>
              </a:ext>
            </a:extLst>
          </p:cNvPr>
          <p:cNvGrpSpPr/>
          <p:nvPr/>
        </p:nvGrpSpPr>
        <p:grpSpPr>
          <a:xfrm>
            <a:off x="820599" y="858962"/>
            <a:ext cx="5990309" cy="566822"/>
            <a:chOff x="721321" y="3943121"/>
            <a:chExt cx="4715896" cy="566822"/>
          </a:xfrm>
        </p:grpSpPr>
        <p:sp>
          <p:nvSpPr>
            <p:cNvPr id="10" name="object 2">
              <a:extLst>
                <a:ext uri="{FF2B5EF4-FFF2-40B4-BE49-F238E27FC236}">
                  <a16:creationId xmlns:a16="http://schemas.microsoft.com/office/drawing/2014/main" xmlns="" id="{52876238-6523-4759-96D4-F7DA42C1DE9E}"/>
                </a:ext>
              </a:extLst>
            </p:cNvPr>
            <p:cNvSpPr txBox="1"/>
            <p:nvPr/>
          </p:nvSpPr>
          <p:spPr>
            <a:xfrm>
              <a:off x="1036418" y="3943121"/>
              <a:ext cx="4400799" cy="566822"/>
            </a:xfrm>
            <a:prstGeom prst="rect">
              <a:avLst/>
            </a:prstGeom>
          </p:spPr>
          <p:txBody>
            <a:bodyPr vert="horz" wrap="square" lIns="0" tIns="12700" rIns="0" bIns="0" rtlCol="0">
              <a:spAutoFit/>
            </a:bodyPr>
            <a:lstStyle/>
            <a:p>
              <a:pPr marL="12700">
                <a:lnSpc>
                  <a:spcPct val="100000"/>
                </a:lnSpc>
                <a:spcBef>
                  <a:spcPts val="100"/>
                </a:spcBef>
              </a:pPr>
              <a:r>
                <a:rPr lang="ja-JP" altLang="en-US" sz="1800" b="1" dirty="0"/>
                <a:t>落合小学校避難所　避難所運営本部　組織体制案</a:t>
              </a:r>
              <a:endParaRPr b="1" dirty="0">
                <a:latin typeface="游ゴシック" panose="020B0400000000000000" pitchFamily="50" charset="-128"/>
                <a:ea typeface="游ゴシック" panose="020B0400000000000000" pitchFamily="50" charset="-128"/>
                <a:cs typeface="YuGothic"/>
              </a:endParaRPr>
            </a:p>
          </p:txBody>
        </p:sp>
        <p:sp>
          <p:nvSpPr>
            <p:cNvPr id="11" name="object 3">
              <a:extLst>
                <a:ext uri="{FF2B5EF4-FFF2-40B4-BE49-F238E27FC236}">
                  <a16:creationId xmlns:a16="http://schemas.microsoft.com/office/drawing/2014/main" xmlns="" id="{87B59DBF-3D64-4216-9F32-8B2B854762B4}"/>
                </a:ext>
              </a:extLst>
            </p:cNvPr>
            <p:cNvSpPr/>
            <p:nvPr/>
          </p:nvSpPr>
          <p:spPr>
            <a:xfrm>
              <a:off x="721321" y="3950016"/>
              <a:ext cx="198388"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dirty="0"/>
            </a:p>
          </p:txBody>
        </p:sp>
      </p:grpSp>
      <p:graphicFrame>
        <p:nvGraphicFramePr>
          <p:cNvPr id="13" name="表 194">
            <a:extLst>
              <a:ext uri="{FF2B5EF4-FFF2-40B4-BE49-F238E27FC236}">
                <a16:creationId xmlns:a16="http://schemas.microsoft.com/office/drawing/2014/main" xmlns="" id="{0A31D476-9BA8-45F4-BBD5-D49C6B36AAA6}"/>
              </a:ext>
            </a:extLst>
          </p:cNvPr>
          <p:cNvGraphicFramePr>
            <a:graphicFrameLocks noGrp="1"/>
          </p:cNvGraphicFramePr>
          <p:nvPr>
            <p:extLst>
              <p:ext uri="{D42A27DB-BD31-4B8C-83A1-F6EECF244321}">
                <p14:modId xmlns:p14="http://schemas.microsoft.com/office/powerpoint/2010/main" val="2839154748"/>
              </p:ext>
            </p:extLst>
          </p:nvPr>
        </p:nvGraphicFramePr>
        <p:xfrm>
          <a:off x="539164" y="1837765"/>
          <a:ext cx="6478508" cy="7424046"/>
        </p:xfrm>
        <a:graphic>
          <a:graphicData uri="http://schemas.openxmlformats.org/drawingml/2006/table">
            <a:tbl>
              <a:tblPr firstRow="1" bandRow="1">
                <a:tableStyleId>{5C22544A-7EE6-4342-B048-85BDC9FD1C3A}</a:tableStyleId>
              </a:tblPr>
              <a:tblGrid>
                <a:gridCol w="274442">
                  <a:extLst>
                    <a:ext uri="{9D8B030D-6E8A-4147-A177-3AD203B41FA5}">
                      <a16:colId xmlns:a16="http://schemas.microsoft.com/office/drawing/2014/main" xmlns="" val="133191857"/>
                    </a:ext>
                  </a:extLst>
                </a:gridCol>
                <a:gridCol w="1618623">
                  <a:extLst>
                    <a:ext uri="{9D8B030D-6E8A-4147-A177-3AD203B41FA5}">
                      <a16:colId xmlns:a16="http://schemas.microsoft.com/office/drawing/2014/main" xmlns="" val="4069249239"/>
                    </a:ext>
                  </a:extLst>
                </a:gridCol>
                <a:gridCol w="2685663">
                  <a:extLst>
                    <a:ext uri="{9D8B030D-6E8A-4147-A177-3AD203B41FA5}">
                      <a16:colId xmlns:a16="http://schemas.microsoft.com/office/drawing/2014/main" xmlns="" val="486545340"/>
                    </a:ext>
                  </a:extLst>
                </a:gridCol>
                <a:gridCol w="1899780">
                  <a:extLst>
                    <a:ext uri="{9D8B030D-6E8A-4147-A177-3AD203B41FA5}">
                      <a16:colId xmlns:a16="http://schemas.microsoft.com/office/drawing/2014/main" xmlns="" val="2121633354"/>
                    </a:ext>
                  </a:extLst>
                </a:gridCol>
              </a:tblGrid>
              <a:tr h="632565">
                <a:tc gridSpan="2">
                  <a:txBody>
                    <a:bodyPr/>
                    <a:lstStyle/>
                    <a:p>
                      <a:pPr algn="ctr"/>
                      <a:r>
                        <a:rPr kumimoji="1" lang="ja-JP" altLang="en-US" sz="1400" dirty="0">
                          <a:solidFill>
                            <a:srgbClr val="221815"/>
                          </a:solidFill>
                          <a:latin typeface="游ゴシック" panose="020B0400000000000000" pitchFamily="50" charset="-128"/>
                          <a:ea typeface="游ゴシック" panose="020B0400000000000000" pitchFamily="50" charset="-128"/>
                        </a:rPr>
                        <a:t>役職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r>
                        <a:rPr kumimoji="1" lang="ja-JP" altLang="en-US" sz="1400" dirty="0">
                          <a:solidFill>
                            <a:srgbClr val="221815"/>
                          </a:solidFill>
                          <a:latin typeface="游ゴシック" panose="020B0400000000000000" pitchFamily="50" charset="-128"/>
                          <a:ea typeface="游ゴシック" panose="020B0400000000000000" pitchFamily="50" charset="-128"/>
                        </a:rPr>
                        <a:t>役職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a:solidFill>
                            <a:srgbClr val="221815"/>
                          </a:solidFill>
                          <a:latin typeface="游ゴシック" panose="020B0400000000000000" pitchFamily="50" charset="-128"/>
                          <a:ea typeface="游ゴシック" panose="020B0400000000000000" pitchFamily="50" charset="-128"/>
                        </a:rPr>
                        <a:t>役割</a:t>
                      </a:r>
                      <a:endParaRPr kumimoji="1" lang="ja-JP" altLang="en-US" sz="1400" dirty="0">
                        <a:solidFill>
                          <a:srgbClr val="221815"/>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a:solidFill>
                            <a:srgbClr val="221815"/>
                          </a:solidFill>
                          <a:latin typeface="游ゴシック" panose="020B0400000000000000" pitchFamily="50" charset="-128"/>
                          <a:ea typeface="游ゴシック" panose="020B0400000000000000" pitchFamily="50" charset="-128"/>
                        </a:rPr>
                        <a:t>所属・氏名</a:t>
                      </a:r>
                      <a:endParaRPr kumimoji="1" lang="ja-JP" altLang="en-US" sz="1400" dirty="0">
                        <a:solidFill>
                          <a:srgbClr val="221815"/>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219732083"/>
                  </a:ext>
                </a:extLst>
              </a:tr>
              <a:tr h="1162687">
                <a:tc gridSpan="2">
                  <a:txBody>
                    <a:bodyPr/>
                    <a:lstStyle/>
                    <a:p>
                      <a:r>
                        <a:rPr kumimoji="1" lang="ja-JP" altLang="en-US" sz="1400">
                          <a:solidFill>
                            <a:srgbClr val="221815"/>
                          </a:solidFill>
                          <a:latin typeface="游ゴシック" panose="020B0400000000000000" pitchFamily="50" charset="-128"/>
                          <a:ea typeface="游ゴシック" panose="020B0400000000000000" pitchFamily="50" charset="-128"/>
                        </a:rPr>
                        <a:t>本部長</a:t>
                      </a:r>
                      <a:endParaRPr kumimoji="1" lang="ja-JP" altLang="en-US" sz="1400" dirty="0">
                        <a:solidFill>
                          <a:srgbClr val="221815"/>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kumimoji="1" lang="ja-JP" altLang="en-US" sz="1600" dirty="0">
                          <a:latin typeface="游ゴシック" panose="020B0400000000000000" pitchFamily="50" charset="-128"/>
                          <a:ea typeface="游ゴシック" panose="020B0400000000000000" pitchFamily="50" charset="-128"/>
                        </a:rPr>
                        <a:t>本部長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indent="-180000">
                        <a:buFont typeface="Wingdings" panose="05000000000000000000" pitchFamily="2" charset="2"/>
                        <a:buChar char="l"/>
                      </a:pPr>
                      <a:r>
                        <a:rPr kumimoji="1" lang="ja-JP" altLang="en-US" sz="1400" dirty="0">
                          <a:solidFill>
                            <a:srgbClr val="221815"/>
                          </a:solidFill>
                          <a:latin typeface="游ゴシック" panose="020B0400000000000000" pitchFamily="50" charset="-128"/>
                          <a:ea typeface="游ゴシック" panose="020B0400000000000000" pitchFamily="50" charset="-128"/>
                        </a:rPr>
                        <a:t>避難所運営本部の統括</a:t>
                      </a:r>
                      <a:endParaRPr kumimoji="1" lang="en-US" altLang="ja-JP" sz="1400" dirty="0">
                        <a:solidFill>
                          <a:srgbClr val="221815"/>
                        </a:solidFill>
                        <a:latin typeface="游ゴシック" panose="020B0400000000000000" pitchFamily="50" charset="-128"/>
                        <a:ea typeface="游ゴシック" panose="020B0400000000000000" pitchFamily="50" charset="-128"/>
                      </a:endParaRPr>
                    </a:p>
                    <a:p>
                      <a:pPr marL="180000" indent="-180000">
                        <a:buFont typeface="Wingdings" panose="05000000000000000000" pitchFamily="2" charset="2"/>
                        <a:buChar char="l"/>
                      </a:pPr>
                      <a:r>
                        <a:rPr kumimoji="1" lang="ja-JP" altLang="en-US" sz="1400" dirty="0">
                          <a:solidFill>
                            <a:srgbClr val="221815"/>
                          </a:solidFill>
                          <a:latin typeface="游ゴシック" panose="020B0400000000000000" pitchFamily="50" charset="-128"/>
                          <a:ea typeface="游ゴシック" panose="020B0400000000000000" pitchFamily="50" charset="-128"/>
                        </a:rPr>
                        <a:t>避難所運営協議会の会長</a:t>
                      </a:r>
                      <a:endParaRPr kumimoji="1" lang="ja-JP" altLang="en-US" sz="1400" strike="sngStrike" dirty="0">
                        <a:solidFill>
                          <a:srgbClr val="221815"/>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4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kumimoji="1" lang="ja-JP" altLang="en-US" sz="1400" dirty="0">
                        <a:solidFill>
                          <a:schemeClr val="tx1"/>
                        </a:solidFill>
                        <a:highlight>
                          <a:srgbClr val="FFFF00"/>
                        </a:highlight>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04914275"/>
                  </a:ext>
                </a:extLst>
              </a:tr>
              <a:tr h="753462">
                <a:tc gridSpan="2">
                  <a:txBody>
                    <a:bodyPr/>
                    <a:lstStyle/>
                    <a:p>
                      <a:r>
                        <a:rPr kumimoji="1" lang="ja-JP" altLang="en-US" sz="1400">
                          <a:solidFill>
                            <a:schemeClr val="tx1"/>
                          </a:solidFill>
                          <a:latin typeface="游ゴシック" panose="020B0400000000000000" pitchFamily="50" charset="-128"/>
                          <a:ea typeface="游ゴシック" panose="020B0400000000000000" pitchFamily="50" charset="-128"/>
                        </a:rPr>
                        <a:t>副本部長</a:t>
                      </a:r>
                      <a:endParaRPr kumimoji="1" lang="ja-JP" altLang="en-US" sz="1400"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kumimoji="1" lang="ja-JP" altLang="en-US" sz="1600" dirty="0">
                          <a:latin typeface="游ゴシック" panose="020B0400000000000000" pitchFamily="50" charset="-128"/>
                          <a:ea typeface="游ゴシック" panose="020B0400000000000000" pitchFamily="50" charset="-128"/>
                        </a:rPr>
                        <a:t>副本部長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indent="-180000">
                        <a:buFont typeface="Wingdings" panose="05000000000000000000" pitchFamily="2" charset="2"/>
                        <a:buChar char="l"/>
                      </a:pPr>
                      <a:r>
                        <a:rPr kumimoji="1" lang="ja-JP" altLang="en-US" sz="1400" dirty="0">
                          <a:solidFill>
                            <a:schemeClr val="tx1"/>
                          </a:solidFill>
                          <a:latin typeface="游ゴシック" panose="020B0400000000000000" pitchFamily="50" charset="-128"/>
                          <a:ea typeface="游ゴシック" panose="020B0400000000000000" pitchFamily="50" charset="-128"/>
                        </a:rPr>
                        <a:t>本部長の補佐</a:t>
                      </a:r>
                      <a:endParaRPr kumimoji="1" lang="en-US" altLang="ja-JP" sz="1400" dirty="0">
                        <a:solidFill>
                          <a:schemeClr val="tx1"/>
                        </a:solidFill>
                        <a:latin typeface="游ゴシック" panose="020B0400000000000000" pitchFamily="50" charset="-128"/>
                        <a:ea typeface="游ゴシック" panose="020B0400000000000000" pitchFamily="50" charset="-128"/>
                      </a:endParaRPr>
                    </a:p>
                    <a:p>
                      <a:pPr marL="180000" indent="-180000">
                        <a:buFont typeface="Wingdings" panose="05000000000000000000" pitchFamily="2" charset="2"/>
                        <a:buChar char="l"/>
                      </a:pPr>
                      <a:r>
                        <a:rPr kumimoji="1" lang="ja-JP" altLang="en-US" sz="1400" dirty="0">
                          <a:solidFill>
                            <a:schemeClr val="tx1"/>
                          </a:solidFill>
                          <a:latin typeface="游ゴシック" panose="020B0400000000000000" pitchFamily="50" charset="-128"/>
                          <a:ea typeface="游ゴシック" panose="020B0400000000000000" pitchFamily="50" charset="-128"/>
                        </a:rPr>
                        <a:t>避難所運営協議会の副会長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4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kumimoji="1" lang="ja-JP" altLang="en-US" sz="1400" dirty="0">
                        <a:solidFill>
                          <a:schemeClr val="tx1"/>
                        </a:solidFill>
                        <a:highlight>
                          <a:srgbClr val="FFFF00"/>
                        </a:highlight>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5954804"/>
                  </a:ext>
                </a:extLst>
              </a:tr>
              <a:tr h="1063709">
                <a:tc rowSpan="4">
                  <a:txBody>
                    <a:bodyPr/>
                    <a:lstStyle/>
                    <a:p>
                      <a:pPr algn="ctr"/>
                      <a:r>
                        <a:rPr kumimoji="1" lang="ja-JP" altLang="en-US" sz="1600" dirty="0">
                          <a:latin typeface="游ゴシック" panose="020B0400000000000000" pitchFamily="50" charset="-128"/>
                          <a:ea typeface="游ゴシック" panose="020B0400000000000000" pitchFamily="50" charset="-128"/>
                        </a:rPr>
                        <a:t>各運営班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a:latin typeface="游ゴシック" panose="020B0400000000000000" pitchFamily="50" charset="-128"/>
                          <a:ea typeface="游ゴシック" panose="020B0400000000000000" pitchFamily="50" charset="-128"/>
                        </a:rPr>
                        <a:t>情報広報班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indent="-180000">
                        <a:buFont typeface="Wingdings" panose="05000000000000000000" pitchFamily="2" charset="2"/>
                        <a:buChar char="l"/>
                      </a:pPr>
                      <a:r>
                        <a:rPr kumimoji="1" lang="ja-JP" altLang="en-US" sz="1400" dirty="0">
                          <a:solidFill>
                            <a:srgbClr val="221815"/>
                          </a:solidFill>
                          <a:latin typeface="游ゴシック" panose="020B0400000000000000" pitchFamily="50" charset="-128"/>
                          <a:ea typeface="游ゴシック" panose="020B0400000000000000" pitchFamily="50" charset="-128"/>
                        </a:rPr>
                        <a:t>情報の収集と整理</a:t>
                      </a:r>
                      <a:endParaRPr kumimoji="1" lang="en-US" altLang="ja-JP" sz="1400" dirty="0">
                        <a:solidFill>
                          <a:srgbClr val="221815"/>
                        </a:solidFill>
                        <a:latin typeface="游ゴシック" panose="020B0400000000000000" pitchFamily="50" charset="-128"/>
                        <a:ea typeface="游ゴシック" panose="020B0400000000000000" pitchFamily="50" charset="-128"/>
                      </a:endParaRPr>
                    </a:p>
                    <a:p>
                      <a:pPr marL="180000" indent="-180000">
                        <a:buFont typeface="Wingdings" panose="05000000000000000000" pitchFamily="2" charset="2"/>
                        <a:buChar char="l"/>
                      </a:pPr>
                      <a:r>
                        <a:rPr kumimoji="1" lang="ja-JP" altLang="en-US" sz="1400" dirty="0">
                          <a:solidFill>
                            <a:srgbClr val="221815"/>
                          </a:solidFill>
                          <a:latin typeface="游ゴシック" panose="020B0400000000000000" pitchFamily="50" charset="-128"/>
                          <a:ea typeface="游ゴシック" panose="020B0400000000000000" pitchFamily="50" charset="-128"/>
                        </a:rPr>
                        <a:t>情報・ルール等の周知・伝達</a:t>
                      </a:r>
                      <a:endParaRPr kumimoji="1" lang="en-US" altLang="ja-JP" sz="1400" dirty="0">
                        <a:solidFill>
                          <a:srgbClr val="221815"/>
                        </a:solidFill>
                        <a:latin typeface="游ゴシック" panose="020B0400000000000000" pitchFamily="50" charset="-128"/>
                        <a:ea typeface="游ゴシック" panose="020B0400000000000000" pitchFamily="50" charset="-128"/>
                      </a:endParaRPr>
                    </a:p>
                    <a:p>
                      <a:pPr marL="180000" indent="-180000">
                        <a:buFont typeface="Wingdings" panose="05000000000000000000" pitchFamily="2" charset="2"/>
                        <a:buChar char="l"/>
                      </a:pPr>
                      <a:r>
                        <a:rPr kumimoji="1" lang="ja-JP" altLang="en-US" sz="1400" dirty="0">
                          <a:solidFill>
                            <a:srgbClr val="221815"/>
                          </a:solidFill>
                          <a:latin typeface="游ゴシック" panose="020B0400000000000000" pitchFamily="50" charset="-128"/>
                          <a:ea typeface="游ゴシック" panose="020B0400000000000000" pitchFamily="50" charset="-128"/>
                        </a:rPr>
                        <a:t>取材対応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4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kumimoji="1" lang="ja-JP" altLang="en-US" sz="1400" dirty="0">
                        <a:solidFill>
                          <a:schemeClr val="tx1"/>
                        </a:solidFill>
                        <a:highlight>
                          <a:srgbClr val="FFFF00"/>
                        </a:highlight>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72635841"/>
                  </a:ext>
                </a:extLst>
              </a:tr>
              <a:tr h="1373957">
                <a:tc v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a:latin typeface="游ゴシック" panose="020B0400000000000000" pitchFamily="50" charset="-128"/>
                          <a:ea typeface="游ゴシック" panose="020B0400000000000000" pitchFamily="50" charset="-128"/>
                        </a:rPr>
                        <a:t>施設管理班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生活環境全般の整備</a:t>
                      </a:r>
                    </a:p>
                    <a:p>
                      <a:pPr marL="180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ペットの受け入れ環境整備</a:t>
                      </a:r>
                    </a:p>
                    <a:p>
                      <a:pPr marL="180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共有空間・居住空間の安全管理</a:t>
                      </a:r>
                      <a:endParaRPr kumimoji="1" lang="ja-JP" altLang="en-US" sz="14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4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kumimoji="1" lang="ja-JP" altLang="en-US" sz="1400" dirty="0">
                        <a:solidFill>
                          <a:schemeClr val="tx1"/>
                        </a:solidFill>
                        <a:highlight>
                          <a:srgbClr val="FFFF00"/>
                        </a:highlight>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42392024"/>
                  </a:ext>
                </a:extLst>
              </a:tr>
              <a:tr h="1373957">
                <a:tc v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a:latin typeface="游ゴシック" panose="020B0400000000000000" pitchFamily="50" charset="-128"/>
                          <a:ea typeface="游ゴシック" panose="020B0400000000000000" pitchFamily="50" charset="-128"/>
                        </a:rPr>
                        <a:t>食糧物資班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indent="-180000">
                        <a:buFont typeface="Wingdings" panose="05000000000000000000" pitchFamily="2" charset="2"/>
                        <a:buChar char="l"/>
                      </a:pPr>
                      <a:r>
                        <a:rPr kumimoji="1" lang="ja-JP" altLang="en-US" sz="1400" dirty="0">
                          <a:latin typeface="游ゴシック" panose="020B0400000000000000" pitchFamily="50" charset="-128"/>
                          <a:ea typeface="游ゴシック" panose="020B0400000000000000" pitchFamily="50" charset="-128"/>
                        </a:rPr>
                        <a:t>物資等の受け入れ体制の整備</a:t>
                      </a:r>
                    </a:p>
                    <a:p>
                      <a:pPr marL="180000" indent="-180000">
                        <a:buFont typeface="Wingdings" panose="05000000000000000000" pitchFamily="2" charset="2"/>
                        <a:buChar char="l"/>
                      </a:pPr>
                      <a:r>
                        <a:rPr kumimoji="1" lang="ja-JP" altLang="en-US" sz="1400" dirty="0">
                          <a:latin typeface="游ゴシック" panose="020B0400000000000000" pitchFamily="50" charset="-128"/>
                          <a:ea typeface="游ゴシック" panose="020B0400000000000000" pitchFamily="50" charset="-128"/>
                        </a:rPr>
                        <a:t>食糧・飲料水等の確保調整と配布</a:t>
                      </a:r>
                    </a:p>
                    <a:p>
                      <a:pPr marL="180000" indent="-180000">
                        <a:buFont typeface="Wingdings" panose="05000000000000000000" pitchFamily="2" charset="2"/>
                        <a:buChar char="l"/>
                      </a:pPr>
                      <a:r>
                        <a:rPr kumimoji="1" lang="ja-JP" altLang="en-US" sz="1400" dirty="0">
                          <a:latin typeface="游ゴシック" panose="020B0400000000000000" pitchFamily="50" charset="-128"/>
                          <a:ea typeface="游ゴシック" panose="020B0400000000000000" pitchFamily="50" charset="-128"/>
                        </a:rPr>
                        <a:t>炊き出し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4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kumimoji="1" lang="ja-JP" altLang="en-US" sz="1400" dirty="0">
                        <a:solidFill>
                          <a:schemeClr val="tx1"/>
                        </a:solidFill>
                        <a:highlight>
                          <a:srgbClr val="FFFF00"/>
                        </a:highlight>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13600189"/>
                  </a:ext>
                </a:extLst>
              </a:tr>
              <a:tr h="1063709">
                <a:tc v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a:latin typeface="游ゴシック" panose="020B0400000000000000" pitchFamily="50" charset="-128"/>
                          <a:ea typeface="游ゴシック" panose="020B0400000000000000" pitchFamily="50" charset="-128"/>
                        </a:rPr>
                        <a:t>救護救援班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indent="-180000">
                        <a:buFont typeface="Wingdings" panose="05000000000000000000" pitchFamily="2" charset="2"/>
                        <a:buChar char="l"/>
                      </a:pPr>
                      <a:r>
                        <a:rPr kumimoji="1" lang="ja-JP" altLang="en-US" sz="1400" dirty="0">
                          <a:latin typeface="游ゴシック" panose="020B0400000000000000" pitchFamily="50" charset="-128"/>
                          <a:ea typeface="游ゴシック" panose="020B0400000000000000" pitchFamily="50" charset="-128"/>
                        </a:rPr>
                        <a:t>応急処置・救護体制の整備</a:t>
                      </a:r>
                    </a:p>
                    <a:p>
                      <a:pPr marL="180000" indent="-180000">
                        <a:buFont typeface="Wingdings" panose="05000000000000000000" pitchFamily="2" charset="2"/>
                        <a:buChar char="l"/>
                      </a:pPr>
                      <a:r>
                        <a:rPr kumimoji="1" lang="ja-JP" altLang="en-US" sz="1400" dirty="0">
                          <a:latin typeface="游ゴシック" panose="020B0400000000000000" pitchFamily="50" charset="-128"/>
                          <a:ea typeface="游ゴシック" panose="020B0400000000000000" pitchFamily="50" charset="-128"/>
                        </a:rPr>
                        <a:t>生活環境の衛生管理</a:t>
                      </a:r>
                    </a:p>
                    <a:p>
                      <a:pPr marL="180000" indent="-180000">
                        <a:buFont typeface="Wingdings" panose="05000000000000000000" pitchFamily="2" charset="2"/>
                        <a:buChar char="l"/>
                      </a:pPr>
                      <a:r>
                        <a:rPr kumimoji="1" lang="ja-JP" altLang="en-US" sz="1400" dirty="0">
                          <a:latin typeface="游ゴシック" panose="020B0400000000000000" pitchFamily="50" charset="-128"/>
                          <a:ea typeface="游ゴシック" panose="020B0400000000000000" pitchFamily="50" charset="-128"/>
                        </a:rPr>
                        <a:t>避難者の健康管理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4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a:t>
                      </a:r>
                      <a:endParaRPr kumimoji="1" lang="ja-JP" altLang="en-US" sz="1400" dirty="0">
                        <a:solidFill>
                          <a:schemeClr val="tx1"/>
                        </a:solidFill>
                        <a:highlight>
                          <a:srgbClr val="FFFF00"/>
                        </a:highlight>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86641557"/>
                  </a:ext>
                </a:extLst>
              </a:tr>
            </a:tbl>
          </a:graphicData>
        </a:graphic>
      </p:graphicFrame>
      <p:sp>
        <p:nvSpPr>
          <p:cNvPr id="14" name="object 5">
            <a:extLst>
              <a:ext uri="{FF2B5EF4-FFF2-40B4-BE49-F238E27FC236}">
                <a16:creationId xmlns:a16="http://schemas.microsoft.com/office/drawing/2014/main" xmlns="" id="{EDE08C56-C224-41E8-B021-960EF1748D20}"/>
              </a:ext>
            </a:extLst>
          </p:cNvPr>
          <p:cNvSpPr txBox="1"/>
          <p:nvPr/>
        </p:nvSpPr>
        <p:spPr>
          <a:xfrm>
            <a:off x="4987823" y="1431589"/>
            <a:ext cx="2125530" cy="285527"/>
          </a:xfrm>
          <a:prstGeom prst="rect">
            <a:avLst/>
          </a:prstGeom>
        </p:spPr>
        <p:txBody>
          <a:bodyPr vert="horz" wrap="square" lIns="0" tIns="12700" rIns="0" bIns="0" rtlCol="0">
            <a:spAutoFit/>
          </a:bodyPr>
          <a:lstStyle/>
          <a:p>
            <a:pPr marL="72000" marR="5080" algn="ctr">
              <a:lnSpc>
                <a:spcPct val="150000"/>
              </a:lnSpc>
            </a:pPr>
            <a:r>
              <a:rPr lang="ja-JP" altLang="en-US" sz="1400" dirty="0">
                <a:latin typeface="+mj-ea"/>
                <a:ea typeface="+mj-ea"/>
                <a:cs typeface="YuGo-Medium"/>
              </a:rPr>
              <a:t>（令和４年３月１日現在）</a:t>
            </a:r>
            <a:endParaRPr lang="en-US" altLang="ja-JP" sz="1400" dirty="0">
              <a:latin typeface="+mj-ea"/>
              <a:ea typeface="+mj-ea"/>
              <a:cs typeface="YuGo-Medium"/>
            </a:endParaRPr>
          </a:p>
        </p:txBody>
      </p:sp>
      <p:sp>
        <p:nvSpPr>
          <p:cNvPr id="15" name="テキスト ボックス 14">
            <a:extLst>
              <a:ext uri="{FF2B5EF4-FFF2-40B4-BE49-F238E27FC236}">
                <a16:creationId xmlns:a16="http://schemas.microsoft.com/office/drawing/2014/main" xmlns="" id="{11DE4F53-02CF-4CB4-ACDF-78FD3F781311}"/>
              </a:ext>
            </a:extLst>
          </p:cNvPr>
          <p:cNvSpPr txBox="1"/>
          <p:nvPr/>
        </p:nvSpPr>
        <p:spPr>
          <a:xfrm>
            <a:off x="730250" y="1489321"/>
            <a:ext cx="4187023" cy="514949"/>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dirty="0"/>
              <a:t>「避難所運営本部」の役割分担は、下表のとおりです。</a:t>
            </a:r>
            <a:endParaRPr lang="en-US" altLang="ja-JP" dirty="0"/>
          </a:p>
        </p:txBody>
      </p:sp>
      <p:sp>
        <p:nvSpPr>
          <p:cNvPr id="16" name="テキスト ボックス 15">
            <a:extLst>
              <a:ext uri="{FF2B5EF4-FFF2-40B4-BE49-F238E27FC236}">
                <a16:creationId xmlns:a16="http://schemas.microsoft.com/office/drawing/2014/main" xmlns="" id="{0C505DF7-4C3A-45FC-B46D-DF7EEDEE0A94}"/>
              </a:ext>
            </a:extLst>
          </p:cNvPr>
          <p:cNvSpPr txBox="1"/>
          <p:nvPr/>
        </p:nvSpPr>
        <p:spPr>
          <a:xfrm>
            <a:off x="539164" y="9411304"/>
            <a:ext cx="6441369" cy="523220"/>
          </a:xfrm>
          <a:prstGeom prst="rect">
            <a:avLst/>
          </a:prstGeom>
          <a:noFill/>
        </p:spPr>
        <p:txBody>
          <a:bodyPr wrap="square">
            <a:spAutoFit/>
          </a:bodyPr>
          <a:lstStyle/>
          <a:p>
            <a:pPr algn="l"/>
            <a:r>
              <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救護救援</a:t>
            </a:r>
            <a:r>
              <a:rPr lang="ja-JP"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班には、被災者等のニーズを把握し、ボランティアの受け入れ誘導等を行う業務を含むものとする。</a:t>
            </a:r>
          </a:p>
        </p:txBody>
      </p:sp>
    </p:spTree>
    <p:extLst>
      <p:ext uri="{BB962C8B-B14F-4D97-AF65-F5344CB8AC3E}">
        <p14:creationId xmlns:p14="http://schemas.microsoft.com/office/powerpoint/2010/main" val="1215978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086E1B2F-DC73-4F93-A744-B86B827BB633}"/>
              </a:ext>
            </a:extLst>
          </p:cNvPr>
          <p:cNvSpPr txBox="1"/>
          <p:nvPr/>
        </p:nvSpPr>
        <p:spPr>
          <a:xfrm>
            <a:off x="141513" y="10172700"/>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１２</a:t>
            </a:r>
            <a:endParaRPr lang="ja-JP" altLang="en-US" dirty="0">
              <a:solidFill>
                <a:schemeClr val="tx1">
                  <a:lumMod val="50000"/>
                  <a:lumOff val="50000"/>
                </a:schemeClr>
              </a:solidFill>
              <a:latin typeface="+mj-ea"/>
              <a:ea typeface="+mj-ea"/>
            </a:endParaRPr>
          </a:p>
        </p:txBody>
      </p:sp>
      <p:sp>
        <p:nvSpPr>
          <p:cNvPr id="4" name="bg object 16">
            <a:extLst>
              <a:ext uri="{FF2B5EF4-FFF2-40B4-BE49-F238E27FC236}">
                <a16:creationId xmlns:a16="http://schemas.microsoft.com/office/drawing/2014/main" xmlns="" id="{F6430891-9BAF-4275-8B62-363E8BAE04BF}"/>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dirty="0"/>
          </a:p>
        </p:txBody>
      </p:sp>
      <p:sp>
        <p:nvSpPr>
          <p:cNvPr id="5" name="bg object 17">
            <a:extLst>
              <a:ext uri="{FF2B5EF4-FFF2-40B4-BE49-F238E27FC236}">
                <a16:creationId xmlns:a16="http://schemas.microsoft.com/office/drawing/2014/main" xmlns="" id="{F45A61A3-E597-4890-B2D2-B8673AA560E8}"/>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dirty="0"/>
          </a:p>
        </p:txBody>
      </p:sp>
      <p:pic>
        <p:nvPicPr>
          <p:cNvPr id="6" name="bg object 18">
            <a:extLst>
              <a:ext uri="{FF2B5EF4-FFF2-40B4-BE49-F238E27FC236}">
                <a16:creationId xmlns:a16="http://schemas.microsoft.com/office/drawing/2014/main" xmlns="" id="{F5529A72-A3F5-4AAF-8823-DEE2691D610A}"/>
              </a:ext>
            </a:extLst>
          </p:cNvPr>
          <p:cNvPicPr/>
          <p:nvPr/>
        </p:nvPicPr>
        <p:blipFill>
          <a:blip r:embed="rId2" cstate="print"/>
          <a:stretch>
            <a:fillRect/>
          </a:stretch>
        </p:blipFill>
        <p:spPr>
          <a:xfrm>
            <a:off x="117745" y="0"/>
            <a:ext cx="174123" cy="208812"/>
          </a:xfrm>
          <a:prstGeom prst="rect">
            <a:avLst/>
          </a:prstGeom>
        </p:spPr>
      </p:pic>
      <p:sp>
        <p:nvSpPr>
          <p:cNvPr id="7" name="テキスト ボックス 6">
            <a:extLst>
              <a:ext uri="{FF2B5EF4-FFF2-40B4-BE49-F238E27FC236}">
                <a16:creationId xmlns:a16="http://schemas.microsoft.com/office/drawing/2014/main" xmlns="" id="{D1C53F8F-A3D5-47EA-BAE6-17B08F245177}"/>
              </a:ext>
            </a:extLst>
          </p:cNvPr>
          <p:cNvSpPr txBox="1"/>
          <p:nvPr/>
        </p:nvSpPr>
        <p:spPr>
          <a:xfrm>
            <a:off x="854161" y="1288884"/>
            <a:ext cx="6092219" cy="2031325"/>
          </a:xfrm>
          <a:prstGeom prst="rect">
            <a:avLst/>
          </a:prstGeom>
          <a:noFill/>
        </p:spPr>
        <p:txBody>
          <a:bodyPr wrap="square">
            <a:spAutoFit/>
          </a:bodyPr>
          <a:lstStyle/>
          <a:p>
            <a:pPr marL="360000" lvl="0" indent="-360000" algn="just">
              <a:tabLst>
                <a:tab pos="540385" algn="l"/>
              </a:tabLst>
            </a:pP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１　大規模災害時における指定避難所の円滑な運営を目的として、「落合小学校指定避難所運営本部」（以下「運営本部」という。）を設置</a:t>
            </a: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します</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p>
          <a:p>
            <a:pPr marL="360000" lvl="0" indent="-360000" algn="just">
              <a:tabLst>
                <a:tab pos="540385" algn="l"/>
              </a:tabLst>
            </a:pP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２　平常時は、地域住民による防災活動を推進するための組織として活動</a:t>
            </a: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します</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p>
          <a:p>
            <a:pPr marL="360000" lvl="0" indent="-360000" algn="just">
              <a:tabLst>
                <a:tab pos="540385" algn="l"/>
              </a:tabLst>
            </a:pP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３　運営本部の組織は、</a:t>
            </a:r>
            <a:r>
              <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P.10</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の体制図のとおりです。</a:t>
            </a:r>
            <a:endPar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360000" lvl="0" indent="-360000" algn="just">
              <a:tabLst>
                <a:tab pos="540385" algn="l"/>
              </a:tabLst>
            </a:pP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４　運営本部の役員は、様式集：別表</a:t>
            </a:r>
            <a:r>
              <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「運営本部役員名簿」に示すとおり</a:t>
            </a: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とします</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p>
          <a:p>
            <a:pPr marL="360000" lvl="0" indent="-360000" algn="just">
              <a:tabLst>
                <a:tab pos="540385" algn="l"/>
              </a:tabLst>
            </a:pP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５　役員の任務は、次のとおりです。</a:t>
            </a:r>
          </a:p>
        </p:txBody>
      </p:sp>
      <p:grpSp>
        <p:nvGrpSpPr>
          <p:cNvPr id="8" name="グループ化 7">
            <a:extLst>
              <a:ext uri="{FF2B5EF4-FFF2-40B4-BE49-F238E27FC236}">
                <a16:creationId xmlns:a16="http://schemas.microsoft.com/office/drawing/2014/main" xmlns="" id="{30ED04A7-84BC-4E5D-885F-6837A3C67511}"/>
              </a:ext>
            </a:extLst>
          </p:cNvPr>
          <p:cNvGrpSpPr/>
          <p:nvPr/>
        </p:nvGrpSpPr>
        <p:grpSpPr>
          <a:xfrm>
            <a:off x="921560" y="856988"/>
            <a:ext cx="4832371" cy="289823"/>
            <a:chOff x="721321" y="3930483"/>
            <a:chExt cx="4832371" cy="289823"/>
          </a:xfrm>
        </p:grpSpPr>
        <p:sp>
          <p:nvSpPr>
            <p:cNvPr id="9" name="object 2">
              <a:extLst>
                <a:ext uri="{FF2B5EF4-FFF2-40B4-BE49-F238E27FC236}">
                  <a16:creationId xmlns:a16="http://schemas.microsoft.com/office/drawing/2014/main" xmlns="" id="{BE352786-E63A-43C5-82E2-028133B7E12F}"/>
                </a:ext>
              </a:extLst>
            </p:cNvPr>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zh-TW" altLang="en-US" b="1" dirty="0">
                  <a:solidFill>
                    <a:srgbClr val="212121"/>
                  </a:solidFill>
                  <a:latin typeface="游ゴシック" panose="020B0400000000000000" pitchFamily="50" charset="-128"/>
                  <a:ea typeface="游ゴシック" panose="020B0400000000000000" pitchFamily="50" charset="-128"/>
                  <a:cs typeface="YuGothic"/>
                </a:rPr>
                <a:t>避難所運営本部</a:t>
              </a:r>
              <a:endParaRPr b="1" dirty="0">
                <a:latin typeface="游ゴシック" panose="020B0400000000000000" pitchFamily="50" charset="-128"/>
                <a:ea typeface="游ゴシック" panose="020B0400000000000000" pitchFamily="50" charset="-128"/>
                <a:cs typeface="YuGothic"/>
              </a:endParaRPr>
            </a:p>
          </p:txBody>
        </p:sp>
        <p:sp>
          <p:nvSpPr>
            <p:cNvPr id="10" name="object 3">
              <a:extLst>
                <a:ext uri="{FF2B5EF4-FFF2-40B4-BE49-F238E27FC236}">
                  <a16:creationId xmlns:a16="http://schemas.microsoft.com/office/drawing/2014/main" xmlns="" id="{0A644741-00FB-4078-B3EE-00856C069D40}"/>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dirty="0"/>
            </a:p>
          </p:txBody>
        </p:sp>
      </p:grpSp>
      <p:sp>
        <p:nvSpPr>
          <p:cNvPr id="11" name="テキスト ボックス 10">
            <a:extLst>
              <a:ext uri="{FF2B5EF4-FFF2-40B4-BE49-F238E27FC236}">
                <a16:creationId xmlns:a16="http://schemas.microsoft.com/office/drawing/2014/main" xmlns="" id="{894900CE-765E-4A9F-A4B6-CAA388F73D81}"/>
              </a:ext>
            </a:extLst>
          </p:cNvPr>
          <p:cNvSpPr txBox="1"/>
          <p:nvPr/>
        </p:nvSpPr>
        <p:spPr>
          <a:xfrm>
            <a:off x="1272056" y="3356778"/>
            <a:ext cx="5674322" cy="2016000"/>
          </a:xfrm>
          <a:prstGeom prst="rect">
            <a:avLst/>
          </a:prstGeom>
          <a:noFill/>
          <a:ln>
            <a:solidFill>
              <a:schemeClr val="tx1"/>
            </a:solidFill>
            <a:prstDash val="dash"/>
          </a:ln>
        </p:spPr>
        <p:txBody>
          <a:bodyPr wrap="square" anchor="ctr">
            <a:spAutoFit/>
          </a:bodyPr>
          <a:lstStyle/>
          <a:p>
            <a:pPr marL="360000" lvl="0" indent="-360000" algn="just">
              <a:tabLst>
                <a:tab pos="540385" algn="l"/>
              </a:tabLst>
            </a:pPr>
            <a:r>
              <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(1)	 </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本部長は、指定避難所の全般を統括するとともに、円滑な運営における種々の問題や調整事項を区役所、施設管理者と協議し、情報の一元化や活動方針の決定などを行う。</a:t>
            </a:r>
          </a:p>
          <a:p>
            <a:pPr marL="360000" lvl="0" indent="-360000" algn="just">
              <a:tabLst>
                <a:tab pos="540385" algn="l"/>
              </a:tabLst>
            </a:pPr>
            <a:r>
              <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(2)	 </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副本部長は、担当各班との連絡調整を図り、指定避難所の円滑な運営について本部長を補佐し、本部長不在の時は、その任務を代行する。</a:t>
            </a:r>
          </a:p>
          <a:p>
            <a:pPr marL="360000" lvl="0" indent="-360000" algn="just">
              <a:tabLst>
                <a:tab pos="540385" algn="l"/>
              </a:tabLst>
            </a:pPr>
            <a:r>
              <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(3)	 </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班長は、副本部長及び各班との連絡を密にし、班が実施すべき活動について、必要な指示をするとともに、その結果をとりまとめ、状況の把握に努める。</a:t>
            </a:r>
          </a:p>
        </p:txBody>
      </p:sp>
      <p:sp>
        <p:nvSpPr>
          <p:cNvPr id="12" name="テキスト ボックス 11">
            <a:extLst>
              <a:ext uri="{FF2B5EF4-FFF2-40B4-BE49-F238E27FC236}">
                <a16:creationId xmlns:a16="http://schemas.microsoft.com/office/drawing/2014/main" xmlns="" id="{F39AB86C-B361-47E7-8102-DFDDA5DA6E24}"/>
              </a:ext>
            </a:extLst>
          </p:cNvPr>
          <p:cNvSpPr txBox="1"/>
          <p:nvPr/>
        </p:nvSpPr>
        <p:spPr>
          <a:xfrm>
            <a:off x="1272056" y="7809509"/>
            <a:ext cx="5674322" cy="1815882"/>
          </a:xfrm>
          <a:prstGeom prst="rect">
            <a:avLst/>
          </a:prstGeom>
          <a:noFill/>
          <a:ln>
            <a:solidFill>
              <a:schemeClr val="tx1"/>
            </a:solidFill>
            <a:prstDash val="dash"/>
          </a:ln>
        </p:spPr>
        <p:txBody>
          <a:bodyPr wrap="square" anchor="ctr">
            <a:spAutoFit/>
          </a:bodyPr>
          <a:lstStyle/>
          <a:p>
            <a:pPr marL="360000" lvl="0" indent="-360000" algn="just">
              <a:buAutoNum type="arabicParenBoth"/>
              <a:tabLst>
                <a:tab pos="540385" algn="l"/>
              </a:tabLst>
            </a:pP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「運営本部」を立ち上げるとともに、安佐北区災害対策本部に連絡し、開設する。電話等が不通の場合は、バイク、自転車等により、安佐北区役所へ駆けつけ連絡する。連絡要領については、様式集：別表</a:t>
            </a:r>
            <a:r>
              <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「連絡、宣言、指示要領」に示すとおりである。</a:t>
            </a:r>
          </a:p>
          <a:p>
            <a:pPr marL="360000" lvl="0" indent="-360000" algn="just">
              <a:buAutoNum type="arabicParenBoth"/>
              <a:tabLst>
                <a:tab pos="540385" algn="l"/>
              </a:tabLst>
            </a:pP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校内放送又はハンドマイク等で「指定避難所の開設」を宣言する。宣言要領については、様式集：別表</a:t>
            </a:r>
            <a:r>
              <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「連絡、宣言、指示要領」に示すとおりである。</a:t>
            </a:r>
          </a:p>
        </p:txBody>
      </p:sp>
      <p:sp>
        <p:nvSpPr>
          <p:cNvPr id="13" name="テキスト ボックス 12">
            <a:extLst>
              <a:ext uri="{FF2B5EF4-FFF2-40B4-BE49-F238E27FC236}">
                <a16:creationId xmlns:a16="http://schemas.microsoft.com/office/drawing/2014/main" xmlns="" id="{AF2D7018-B172-481B-A3FC-81316A64AB7A}"/>
              </a:ext>
            </a:extLst>
          </p:cNvPr>
          <p:cNvSpPr txBox="1"/>
          <p:nvPr/>
        </p:nvSpPr>
        <p:spPr>
          <a:xfrm>
            <a:off x="854160" y="5482342"/>
            <a:ext cx="6092219" cy="523220"/>
          </a:xfrm>
          <a:prstGeom prst="rect">
            <a:avLst/>
          </a:prstGeom>
          <a:noFill/>
        </p:spPr>
        <p:txBody>
          <a:bodyPr wrap="square">
            <a:spAutoFit/>
          </a:bodyPr>
          <a:lstStyle/>
          <a:p>
            <a:pPr marL="540000" lvl="0" indent="-540000" algn="just">
              <a:tabLst>
                <a:tab pos="540385" algn="l"/>
              </a:tabLst>
            </a:pP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６　運営本部の位置は、落合小学校体育館とします。</a:t>
            </a:r>
          </a:p>
          <a:p>
            <a:pPr marL="540000" lvl="0" indent="-540000" algn="just">
              <a:tabLst>
                <a:tab pos="540385" algn="l"/>
              </a:tabLst>
            </a:pP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７　運営本部の開設は、次</a:t>
            </a: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のとおりです</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p>
        </p:txBody>
      </p:sp>
      <p:sp>
        <p:nvSpPr>
          <p:cNvPr id="14" name="テキスト ボックス 13">
            <a:extLst>
              <a:ext uri="{FF2B5EF4-FFF2-40B4-BE49-F238E27FC236}">
                <a16:creationId xmlns:a16="http://schemas.microsoft.com/office/drawing/2014/main" xmlns="" id="{FBE11140-FC5A-43AC-88AC-84898AD08B2C}"/>
              </a:ext>
            </a:extLst>
          </p:cNvPr>
          <p:cNvSpPr txBox="1"/>
          <p:nvPr/>
        </p:nvSpPr>
        <p:spPr>
          <a:xfrm>
            <a:off x="1272056" y="6043950"/>
            <a:ext cx="5674322" cy="1169551"/>
          </a:xfrm>
          <a:prstGeom prst="rect">
            <a:avLst/>
          </a:prstGeom>
          <a:noFill/>
          <a:ln>
            <a:solidFill>
              <a:schemeClr val="tx1"/>
            </a:solidFill>
            <a:prstDash val="dash"/>
          </a:ln>
        </p:spPr>
        <p:txBody>
          <a:bodyPr wrap="square" anchor="ctr">
            <a:spAutoFit/>
          </a:bodyPr>
          <a:lstStyle/>
          <a:p>
            <a:pPr marL="360000" lvl="0" indent="-360000" algn="just">
              <a:tabLst>
                <a:tab pos="540385" algn="l"/>
              </a:tabLst>
            </a:pPr>
            <a:r>
              <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(1) </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本部員は、自動的に運営本部に参集する。</a:t>
            </a:r>
          </a:p>
          <a:p>
            <a:pPr marL="360000" lvl="0" indent="-360000" algn="just">
              <a:tabLst>
                <a:tab pos="540385" algn="l"/>
              </a:tabLst>
            </a:pPr>
            <a:r>
              <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(2) </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本部員は、参集状況により「運営本部」を立ち上げる。</a:t>
            </a:r>
          </a:p>
          <a:p>
            <a:pPr marL="360000" lvl="0" indent="-360000" algn="just">
              <a:tabLst>
                <a:tab pos="540385" algn="l"/>
              </a:tabLst>
            </a:pPr>
            <a:r>
              <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(3) </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本部長が未到着の場合は、副本部長又は班長が本部長到着までの間代行する。</a:t>
            </a:r>
          </a:p>
          <a:p>
            <a:pPr marL="360000" lvl="0" indent="-360000" algn="just">
              <a:tabLst>
                <a:tab pos="540385" algn="l"/>
              </a:tabLst>
            </a:pPr>
            <a:r>
              <a:rPr lang="en-US" altLang="ja-JP"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(4) </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各班員は、班長の指示により、状況の把握や応急対策を実施する。</a:t>
            </a:r>
          </a:p>
        </p:txBody>
      </p:sp>
      <p:sp>
        <p:nvSpPr>
          <p:cNvPr id="15" name="テキスト ボックス 14">
            <a:extLst>
              <a:ext uri="{FF2B5EF4-FFF2-40B4-BE49-F238E27FC236}">
                <a16:creationId xmlns:a16="http://schemas.microsoft.com/office/drawing/2014/main" xmlns="" id="{645FE04D-9F48-46C3-80A9-CDDE6C39AE8D}"/>
              </a:ext>
            </a:extLst>
          </p:cNvPr>
          <p:cNvSpPr txBox="1"/>
          <p:nvPr/>
        </p:nvSpPr>
        <p:spPr>
          <a:xfrm>
            <a:off x="854159" y="7326173"/>
            <a:ext cx="6092219" cy="307777"/>
          </a:xfrm>
          <a:prstGeom prst="rect">
            <a:avLst/>
          </a:prstGeom>
          <a:noFill/>
        </p:spPr>
        <p:txBody>
          <a:bodyPr wrap="square">
            <a:spAutoFit/>
          </a:bodyPr>
          <a:lstStyle/>
          <a:p>
            <a:pPr marL="540000" lvl="0" indent="-540000" algn="just">
              <a:tabLst>
                <a:tab pos="540385" algn="l"/>
              </a:tabLst>
            </a:pP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８　指定避難所の開設は、次</a:t>
            </a: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のとおりです</a:t>
            </a:r>
            <a:r>
              <a:rPr lang="ja-JP" altLang="en-US" sz="14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p>
        </p:txBody>
      </p:sp>
    </p:spTree>
    <p:extLst>
      <p:ext uri="{BB962C8B-B14F-4D97-AF65-F5344CB8AC3E}">
        <p14:creationId xmlns:p14="http://schemas.microsoft.com/office/powerpoint/2010/main" val="3801554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F65F095E-4CEE-4129-9C66-E29679AF1653}"/>
              </a:ext>
            </a:extLst>
          </p:cNvPr>
          <p:cNvSpPr txBox="1"/>
          <p:nvPr/>
        </p:nvSpPr>
        <p:spPr>
          <a:xfrm>
            <a:off x="6720883" y="10199914"/>
            <a:ext cx="61867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１３</a:t>
            </a:r>
            <a:endParaRPr lang="ja-JP" altLang="en-US" dirty="0">
              <a:solidFill>
                <a:schemeClr val="tx1">
                  <a:lumMod val="50000"/>
                  <a:lumOff val="50000"/>
                </a:schemeClr>
              </a:solidFill>
              <a:latin typeface="+mj-ea"/>
              <a:ea typeface="+mj-ea"/>
            </a:endParaRPr>
          </a:p>
        </p:txBody>
      </p:sp>
      <p:sp>
        <p:nvSpPr>
          <p:cNvPr id="4" name="テキスト ボックス 3">
            <a:extLst>
              <a:ext uri="{FF2B5EF4-FFF2-40B4-BE49-F238E27FC236}">
                <a16:creationId xmlns:a16="http://schemas.microsoft.com/office/drawing/2014/main" xmlns="" id="{BE042359-9F2E-482B-B7DB-8193D13469F2}"/>
              </a:ext>
            </a:extLst>
          </p:cNvPr>
          <p:cNvSpPr txBox="1"/>
          <p:nvPr/>
        </p:nvSpPr>
        <p:spPr>
          <a:xfrm>
            <a:off x="425450" y="1280813"/>
            <a:ext cx="6584273" cy="1032014"/>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marL="360000" indent="-360000">
              <a:lnSpc>
                <a:spcPct val="120000"/>
              </a:lnSpc>
            </a:pPr>
            <a:r>
              <a:rPr lang="ja-JP" altLang="en-US" dirty="0"/>
              <a:t>１　関係機関等への連絡は、様式集：別表</a:t>
            </a:r>
            <a:r>
              <a:rPr lang="en-US" altLang="ja-JP" dirty="0"/>
              <a:t>3</a:t>
            </a:r>
            <a:r>
              <a:rPr lang="ja-JP" altLang="en-US" dirty="0"/>
              <a:t>「緊急連絡先一覧表」に示すとおりです。</a:t>
            </a:r>
          </a:p>
          <a:p>
            <a:pPr marL="360000" indent="-360000">
              <a:lnSpc>
                <a:spcPct val="120000"/>
              </a:lnSpc>
            </a:pPr>
            <a:r>
              <a:rPr lang="ja-JP" altLang="en-US" dirty="0"/>
              <a:t>２　地域の有資格者（看護師、手話通訳、アマチュア無線技士など）は、様式集：別表</a:t>
            </a:r>
            <a:r>
              <a:rPr lang="en-US" altLang="ja-JP" dirty="0"/>
              <a:t>4</a:t>
            </a:r>
            <a:r>
              <a:rPr lang="ja-JP" altLang="en-US" dirty="0"/>
              <a:t>「有資格者一覧表」に示すとおりです。</a:t>
            </a:r>
          </a:p>
        </p:txBody>
      </p:sp>
      <p:grpSp>
        <p:nvGrpSpPr>
          <p:cNvPr id="5" name="グループ化 4">
            <a:extLst>
              <a:ext uri="{FF2B5EF4-FFF2-40B4-BE49-F238E27FC236}">
                <a16:creationId xmlns:a16="http://schemas.microsoft.com/office/drawing/2014/main" xmlns="" id="{1694552B-4FFC-4C23-B405-F0909CD31620}"/>
              </a:ext>
            </a:extLst>
          </p:cNvPr>
          <p:cNvGrpSpPr/>
          <p:nvPr/>
        </p:nvGrpSpPr>
        <p:grpSpPr>
          <a:xfrm>
            <a:off x="425450" y="879123"/>
            <a:ext cx="4832371" cy="289823"/>
            <a:chOff x="721321" y="3930483"/>
            <a:chExt cx="4832371" cy="289823"/>
          </a:xfrm>
        </p:grpSpPr>
        <p:sp>
          <p:nvSpPr>
            <p:cNvPr id="6" name="object 2">
              <a:extLst>
                <a:ext uri="{FF2B5EF4-FFF2-40B4-BE49-F238E27FC236}">
                  <a16:creationId xmlns:a16="http://schemas.microsoft.com/office/drawing/2014/main" xmlns="" id="{67C01677-7D6D-4D50-A58A-94E6806B69AE}"/>
                </a:ext>
              </a:extLst>
            </p:cNvPr>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dirty="0">
                  <a:solidFill>
                    <a:srgbClr val="212121"/>
                  </a:solidFill>
                  <a:latin typeface="游ゴシック" panose="020B0400000000000000" pitchFamily="50" charset="-128"/>
                  <a:ea typeface="游ゴシック" panose="020B0400000000000000" pitchFamily="50" charset="-128"/>
                  <a:cs typeface="YuGothic"/>
                </a:rPr>
                <a:t>緊急連絡先</a:t>
              </a:r>
              <a:endParaRPr lang="zh-TW" altLang="en-US" b="1" dirty="0">
                <a:latin typeface="游ゴシック" panose="020B0400000000000000" pitchFamily="50" charset="-128"/>
                <a:ea typeface="游ゴシック" panose="020B0400000000000000" pitchFamily="50" charset="-128"/>
                <a:cs typeface="YuGothic"/>
              </a:endParaRPr>
            </a:p>
          </p:txBody>
        </p:sp>
        <p:sp>
          <p:nvSpPr>
            <p:cNvPr id="7" name="object 3">
              <a:extLst>
                <a:ext uri="{FF2B5EF4-FFF2-40B4-BE49-F238E27FC236}">
                  <a16:creationId xmlns:a16="http://schemas.microsoft.com/office/drawing/2014/main" xmlns="" id="{8C04A879-6EEE-425E-9A7B-040EF6F7B772}"/>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dirty="0"/>
            </a:p>
          </p:txBody>
        </p:sp>
      </p:grpSp>
    </p:spTree>
    <p:extLst>
      <p:ext uri="{BB962C8B-B14F-4D97-AF65-F5344CB8AC3E}">
        <p14:creationId xmlns:p14="http://schemas.microsoft.com/office/powerpoint/2010/main" val="3332084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1214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xmlns="" id="{4E4349CF-81E6-44A6-88AF-48BD9B971CBF}"/>
              </a:ext>
            </a:extLst>
          </p:cNvPr>
          <p:cNvPicPr>
            <a:picLocks noChangeAspect="1"/>
          </p:cNvPicPr>
          <p:nvPr/>
        </p:nvPicPr>
        <p:blipFill>
          <a:blip r:embed="rId2"/>
          <a:stretch>
            <a:fillRect/>
          </a:stretch>
        </p:blipFill>
        <p:spPr>
          <a:xfrm>
            <a:off x="958849" y="3122020"/>
            <a:ext cx="11071695" cy="6590729"/>
          </a:xfrm>
          <a:prstGeom prst="rect">
            <a:avLst/>
          </a:prstGeom>
        </p:spPr>
      </p:pic>
      <p:sp>
        <p:nvSpPr>
          <p:cNvPr id="2" name="テキスト ボックス 1">
            <a:extLst>
              <a:ext uri="{FF2B5EF4-FFF2-40B4-BE49-F238E27FC236}">
                <a16:creationId xmlns:a16="http://schemas.microsoft.com/office/drawing/2014/main" xmlns="" id="{A7B5AAAF-A942-4013-AA30-769BCD964EAD}"/>
              </a:ext>
            </a:extLst>
          </p:cNvPr>
          <p:cNvSpPr txBox="1"/>
          <p:nvPr/>
        </p:nvSpPr>
        <p:spPr>
          <a:xfrm>
            <a:off x="6631585" y="4302414"/>
            <a:ext cx="4119313" cy="256417"/>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en-US" altLang="ja-JP" b="1" dirty="0"/>
              <a:t>【</a:t>
            </a:r>
            <a:r>
              <a:rPr lang="ja-JP" altLang="en-US" b="1" dirty="0"/>
              <a:t>教室配置図</a:t>
            </a:r>
            <a:r>
              <a:rPr lang="en-US" altLang="ja-JP" b="1" dirty="0"/>
              <a:t>】</a:t>
            </a:r>
          </a:p>
        </p:txBody>
      </p:sp>
      <p:sp>
        <p:nvSpPr>
          <p:cNvPr id="4" name="テキスト ボックス 3">
            <a:extLst>
              <a:ext uri="{FF2B5EF4-FFF2-40B4-BE49-F238E27FC236}">
                <a16:creationId xmlns:a16="http://schemas.microsoft.com/office/drawing/2014/main" xmlns="" id="{E631132C-ED37-4B48-A42E-3803A696822A}"/>
              </a:ext>
            </a:extLst>
          </p:cNvPr>
          <p:cNvSpPr txBox="1"/>
          <p:nvPr/>
        </p:nvSpPr>
        <p:spPr>
          <a:xfrm>
            <a:off x="6503728" y="8942258"/>
            <a:ext cx="842737" cy="338554"/>
          </a:xfrm>
          <a:prstGeom prst="rect">
            <a:avLst/>
          </a:prstGeom>
          <a:solidFill>
            <a:schemeClr val="bg1"/>
          </a:solidFill>
        </p:spPr>
        <p:txBody>
          <a:bodyPr wrap="square">
            <a:spAutoFit/>
          </a:bodyPr>
          <a:lstStyle/>
          <a:p>
            <a:r>
              <a:rPr kumimoji="0" lang="ja-JP" altLang="en-US" sz="1600" b="1" kern="0" spc="-235" dirty="0">
                <a:solidFill>
                  <a:schemeClr val="tx1">
                    <a:lumMod val="50000"/>
                    <a:lumOff val="50000"/>
                  </a:schemeClr>
                </a:solidFill>
                <a:latin typeface="Yu Gothic" panose="020B0400000000000000" pitchFamily="34" charset="-128"/>
                <a:ea typeface="Yu Gothic" panose="020B0400000000000000" pitchFamily="34" charset="-128"/>
              </a:rPr>
              <a:t>出入口</a:t>
            </a:r>
            <a:endParaRPr lang="ja-JP" altLang="en-US" sz="1600" dirty="0">
              <a:solidFill>
                <a:schemeClr val="tx1">
                  <a:lumMod val="50000"/>
                  <a:lumOff val="50000"/>
                </a:schemeClr>
              </a:solidFill>
            </a:endParaRPr>
          </a:p>
        </p:txBody>
      </p:sp>
      <p:sp>
        <p:nvSpPr>
          <p:cNvPr id="6" name="テキスト ボックス 5">
            <a:extLst>
              <a:ext uri="{FF2B5EF4-FFF2-40B4-BE49-F238E27FC236}">
                <a16:creationId xmlns:a16="http://schemas.microsoft.com/office/drawing/2014/main" xmlns="" id="{656F8924-390D-4368-9644-2AA8BB85241F}"/>
              </a:ext>
            </a:extLst>
          </p:cNvPr>
          <p:cNvSpPr txBox="1"/>
          <p:nvPr/>
        </p:nvSpPr>
        <p:spPr>
          <a:xfrm>
            <a:off x="6800261" y="4302414"/>
            <a:ext cx="1439962" cy="830997"/>
          </a:xfrm>
          <a:prstGeom prst="rect">
            <a:avLst/>
          </a:prstGeom>
          <a:solidFill>
            <a:schemeClr val="bg1"/>
          </a:solidFill>
        </p:spPr>
        <p:txBody>
          <a:bodyPr wrap="square">
            <a:spAutoFit/>
          </a:bodyPr>
          <a:lstStyle/>
          <a:p>
            <a:pPr algn="ctr"/>
            <a:r>
              <a:rPr kumimoji="0" lang="ja-JP" altLang="en-US" sz="1600" b="1" kern="0" spc="-235" dirty="0">
                <a:solidFill>
                  <a:srgbClr val="0033CC"/>
                </a:solidFill>
                <a:latin typeface="Yu Gothic" panose="020B0400000000000000" pitchFamily="34" charset="-128"/>
                <a:ea typeface="Yu Gothic" panose="020B0400000000000000" pitchFamily="34" charset="-128"/>
              </a:rPr>
              <a:t>避難者収容</a:t>
            </a:r>
            <a:endParaRPr kumimoji="0" lang="en-US" altLang="ja-JP" sz="1600" b="1" kern="0" spc="-235" dirty="0">
              <a:solidFill>
                <a:srgbClr val="0033CC"/>
              </a:solidFill>
              <a:latin typeface="Yu Gothic" panose="020B0400000000000000" pitchFamily="34" charset="-128"/>
              <a:ea typeface="Yu Gothic" panose="020B0400000000000000" pitchFamily="34" charset="-128"/>
            </a:endParaRPr>
          </a:p>
          <a:p>
            <a:pPr algn="ctr"/>
            <a:r>
              <a:rPr kumimoji="0" lang="en-US" altLang="ja-JP" sz="1600" b="1" kern="0" spc="-235" dirty="0">
                <a:solidFill>
                  <a:schemeClr val="tx1">
                    <a:lumMod val="50000"/>
                    <a:lumOff val="50000"/>
                  </a:schemeClr>
                </a:solidFill>
                <a:latin typeface="Yu Gothic" panose="020B0400000000000000" pitchFamily="34" charset="-128"/>
                <a:ea typeface="Yu Gothic" panose="020B0400000000000000" pitchFamily="34" charset="-128"/>
              </a:rPr>
              <a:t>※</a:t>
            </a:r>
            <a:r>
              <a:rPr kumimoji="0" lang="ja-JP" altLang="en-US" sz="1600" b="1" kern="0" spc="-235" dirty="0">
                <a:solidFill>
                  <a:schemeClr val="tx1">
                    <a:lumMod val="50000"/>
                    <a:lumOff val="50000"/>
                  </a:schemeClr>
                </a:solidFill>
                <a:latin typeface="Yu Gothic" panose="020B0400000000000000" pitchFamily="34" charset="-128"/>
                <a:ea typeface="Yu Gothic" panose="020B0400000000000000" pitchFamily="34" charset="-128"/>
              </a:rPr>
              <a:t>レイアウトの詳細は</a:t>
            </a:r>
            <a:r>
              <a:rPr kumimoji="0" lang="en-US" altLang="ja-JP" sz="1600" b="1" kern="0" spc="-235" dirty="0">
                <a:solidFill>
                  <a:schemeClr val="tx1">
                    <a:lumMod val="50000"/>
                    <a:lumOff val="50000"/>
                  </a:schemeClr>
                </a:solidFill>
                <a:latin typeface="Yu Gothic" panose="020B0400000000000000" pitchFamily="34" charset="-128"/>
                <a:ea typeface="Yu Gothic" panose="020B0400000000000000" pitchFamily="34" charset="-128"/>
              </a:rPr>
              <a:t>P.18,19</a:t>
            </a:r>
            <a:endParaRPr lang="ja-JP" altLang="en-US" sz="1600" dirty="0">
              <a:solidFill>
                <a:schemeClr val="tx1">
                  <a:lumMod val="50000"/>
                  <a:lumOff val="50000"/>
                </a:schemeClr>
              </a:solidFill>
            </a:endParaRPr>
          </a:p>
        </p:txBody>
      </p:sp>
      <p:sp>
        <p:nvSpPr>
          <p:cNvPr id="10" name="二等辺三角形 9">
            <a:extLst>
              <a:ext uri="{FF2B5EF4-FFF2-40B4-BE49-F238E27FC236}">
                <a16:creationId xmlns:a16="http://schemas.microsoft.com/office/drawing/2014/main" xmlns="" id="{D3B73EC0-21DC-4E85-B173-ED4933710CC2}"/>
              </a:ext>
            </a:extLst>
          </p:cNvPr>
          <p:cNvSpPr/>
          <p:nvPr/>
        </p:nvSpPr>
        <p:spPr>
          <a:xfrm rot="4150041">
            <a:off x="7306415" y="8913070"/>
            <a:ext cx="346024" cy="232940"/>
          </a:xfrm>
          <a:prstGeom prst="triangle">
            <a:avLst/>
          </a:prstGeom>
          <a:solidFill>
            <a:srgbClr val="0033CC"/>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16" name="bg object 16">
            <a:extLst>
              <a:ext uri="{FF2B5EF4-FFF2-40B4-BE49-F238E27FC236}">
                <a16:creationId xmlns:a16="http://schemas.microsoft.com/office/drawing/2014/main" xmlns="" id="{1FE2957B-B0A4-4E1D-9BCF-CE316E5704E8}"/>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dirty="0"/>
          </a:p>
        </p:txBody>
      </p:sp>
      <p:sp>
        <p:nvSpPr>
          <p:cNvPr id="17" name="bg object 17">
            <a:extLst>
              <a:ext uri="{FF2B5EF4-FFF2-40B4-BE49-F238E27FC236}">
                <a16:creationId xmlns:a16="http://schemas.microsoft.com/office/drawing/2014/main" xmlns="" id="{A5755135-B79B-475E-8312-AE70892A41E6}"/>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dirty="0"/>
          </a:p>
        </p:txBody>
      </p:sp>
      <p:pic>
        <p:nvPicPr>
          <p:cNvPr id="18" name="bg object 18">
            <a:extLst>
              <a:ext uri="{FF2B5EF4-FFF2-40B4-BE49-F238E27FC236}">
                <a16:creationId xmlns:a16="http://schemas.microsoft.com/office/drawing/2014/main" xmlns="" id="{2E585EF6-81F3-4720-8E45-35E70C12EAC9}"/>
              </a:ext>
            </a:extLst>
          </p:cNvPr>
          <p:cNvPicPr/>
          <p:nvPr/>
        </p:nvPicPr>
        <p:blipFill>
          <a:blip r:embed="rId3" cstate="print"/>
          <a:stretch>
            <a:fillRect/>
          </a:stretch>
        </p:blipFill>
        <p:spPr>
          <a:xfrm>
            <a:off x="117745" y="0"/>
            <a:ext cx="174123" cy="208812"/>
          </a:xfrm>
          <a:prstGeom prst="rect">
            <a:avLst/>
          </a:prstGeom>
        </p:spPr>
      </p:pic>
      <p:cxnSp>
        <p:nvCxnSpPr>
          <p:cNvPr id="19" name="直線コネクタ 18">
            <a:extLst>
              <a:ext uri="{FF2B5EF4-FFF2-40B4-BE49-F238E27FC236}">
                <a16:creationId xmlns:a16="http://schemas.microsoft.com/office/drawing/2014/main" xmlns="" id="{6641DAF3-9BB4-4ADA-9498-7DBAAD66E4E8}"/>
              </a:ext>
            </a:extLst>
          </p:cNvPr>
          <p:cNvCxnSpPr/>
          <p:nvPr/>
        </p:nvCxnSpPr>
        <p:spPr>
          <a:xfrm>
            <a:off x="7562850" y="0"/>
            <a:ext cx="0" cy="106934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20" name="テキスト ボックス 19">
            <a:extLst>
              <a:ext uri="{FF2B5EF4-FFF2-40B4-BE49-F238E27FC236}">
                <a16:creationId xmlns:a16="http://schemas.microsoft.com/office/drawing/2014/main" xmlns="" id="{2F353CD7-F64C-4C55-9EB3-C1310F8DD217}"/>
              </a:ext>
            </a:extLst>
          </p:cNvPr>
          <p:cNvSpPr txBox="1"/>
          <p:nvPr/>
        </p:nvSpPr>
        <p:spPr>
          <a:xfrm>
            <a:off x="141513" y="10172700"/>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１４</a:t>
            </a:r>
            <a:endParaRPr lang="ja-JP" altLang="en-US" dirty="0">
              <a:solidFill>
                <a:schemeClr val="tx1">
                  <a:lumMod val="50000"/>
                  <a:lumOff val="50000"/>
                </a:schemeClr>
              </a:solidFill>
              <a:latin typeface="+mj-ea"/>
              <a:ea typeface="+mj-ea"/>
            </a:endParaRPr>
          </a:p>
        </p:txBody>
      </p:sp>
      <p:sp>
        <p:nvSpPr>
          <p:cNvPr id="22" name="object 2">
            <a:extLst>
              <a:ext uri="{FF2B5EF4-FFF2-40B4-BE49-F238E27FC236}">
                <a16:creationId xmlns:a16="http://schemas.microsoft.com/office/drawing/2014/main" xmlns="" id="{8C3801A1-59CB-48EF-936F-913E1D01906D}"/>
              </a:ext>
            </a:extLst>
          </p:cNvPr>
          <p:cNvSpPr txBox="1">
            <a:spLocks/>
          </p:cNvSpPr>
          <p:nvPr/>
        </p:nvSpPr>
        <p:spPr>
          <a:xfrm>
            <a:off x="400050" y="1648976"/>
            <a:ext cx="5529942"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dirty="0">
                <a:solidFill>
                  <a:srgbClr val="172A88"/>
                </a:solidFill>
                <a:latin typeface="Yu Gothic" panose="020B0400000000000000" pitchFamily="34" charset="-128"/>
                <a:ea typeface="Yu Gothic" panose="020B0400000000000000" pitchFamily="34" charset="-128"/>
              </a:rPr>
              <a:t>（１）</a:t>
            </a:r>
            <a:r>
              <a:rPr kumimoji="0" lang="ja-JP" altLang="en-US" sz="2400" b="1" kern="0" spc="-235" dirty="0">
                <a:solidFill>
                  <a:srgbClr val="172A88"/>
                </a:solidFill>
                <a:latin typeface="Yu Gothic" panose="020B0400000000000000" pitchFamily="34" charset="-128"/>
                <a:ea typeface="Yu Gothic" panose="020B0400000000000000" pitchFamily="34" charset="-128"/>
              </a:rPr>
              <a:t>避難所レイアウト</a:t>
            </a:r>
            <a:endParaRPr kumimoji="0" lang="ja-JP" altLang="en-US" sz="2400" b="1" kern="0" dirty="0">
              <a:solidFill>
                <a:srgbClr val="172A88"/>
              </a:solidFill>
              <a:latin typeface="Yu Gothic" panose="020B0400000000000000" pitchFamily="34" charset="-128"/>
              <a:ea typeface="Yu Gothic" panose="020B0400000000000000" pitchFamily="34" charset="-128"/>
            </a:endParaRPr>
          </a:p>
        </p:txBody>
      </p:sp>
      <p:sp>
        <p:nvSpPr>
          <p:cNvPr id="23" name="テキスト ボックス 22">
            <a:extLst>
              <a:ext uri="{FF2B5EF4-FFF2-40B4-BE49-F238E27FC236}">
                <a16:creationId xmlns:a16="http://schemas.microsoft.com/office/drawing/2014/main" xmlns="" id="{6554137D-87C4-44DD-BAFB-3B5FE4B6F3A9}"/>
              </a:ext>
            </a:extLst>
          </p:cNvPr>
          <p:cNvSpPr txBox="1"/>
          <p:nvPr/>
        </p:nvSpPr>
        <p:spPr>
          <a:xfrm>
            <a:off x="621603" y="2049583"/>
            <a:ext cx="6179247" cy="1032014"/>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dirty="0">
                <a:solidFill>
                  <a:srgbClr val="212121"/>
                </a:solidFill>
                <a:latin typeface="游ゴシック" panose="020B0400000000000000" pitchFamily="50" charset="-128"/>
                <a:ea typeface="游ゴシック" panose="020B0400000000000000" pitchFamily="50" charset="-128"/>
              </a:rPr>
              <a:t>避難者の受け入れ先として、落合小学校の「体育館（下図、青枠部分）」と「普通教室」等（</a:t>
            </a:r>
            <a:r>
              <a:rPr lang="en-US" altLang="ja-JP" dirty="0">
                <a:solidFill>
                  <a:srgbClr val="212121"/>
                </a:solidFill>
                <a:latin typeface="游ゴシック" panose="020B0400000000000000" pitchFamily="50" charset="-128"/>
                <a:ea typeface="游ゴシック" panose="020B0400000000000000" pitchFamily="50" charset="-128"/>
              </a:rPr>
              <a:t>P.16</a:t>
            </a:r>
            <a:r>
              <a:rPr lang="ja-JP" altLang="en-US" dirty="0">
                <a:solidFill>
                  <a:srgbClr val="212121"/>
                </a:solidFill>
                <a:latin typeface="游ゴシック" panose="020B0400000000000000" pitchFamily="50" charset="-128"/>
                <a:ea typeface="游ゴシック" panose="020B0400000000000000" pitchFamily="50" charset="-128"/>
              </a:rPr>
              <a:t>、</a:t>
            </a:r>
            <a:r>
              <a:rPr lang="en-US" altLang="ja-JP" dirty="0">
                <a:solidFill>
                  <a:srgbClr val="212121"/>
                </a:solidFill>
                <a:latin typeface="游ゴシック" panose="020B0400000000000000" pitchFamily="50" charset="-128"/>
                <a:ea typeface="游ゴシック" panose="020B0400000000000000" pitchFamily="50" charset="-128"/>
              </a:rPr>
              <a:t>17</a:t>
            </a:r>
            <a:r>
              <a:rPr lang="ja-JP" altLang="en-US" dirty="0">
                <a:solidFill>
                  <a:srgbClr val="212121"/>
                </a:solidFill>
                <a:latin typeface="游ゴシック" panose="020B0400000000000000" pitchFamily="50" charset="-128"/>
                <a:ea typeface="游ゴシック" panose="020B0400000000000000" pitchFamily="50" charset="-128"/>
              </a:rPr>
              <a:t>ページの青枠部分）を基本としています。</a:t>
            </a:r>
            <a:endParaRPr lang="en-US" altLang="ja-JP" dirty="0">
              <a:solidFill>
                <a:srgbClr val="212121"/>
              </a:solidFill>
              <a:latin typeface="游ゴシック" panose="020B0400000000000000" pitchFamily="50" charset="-128"/>
              <a:ea typeface="游ゴシック" panose="020B0400000000000000" pitchFamily="50" charset="-128"/>
            </a:endParaRPr>
          </a:p>
          <a:p>
            <a:pPr>
              <a:lnSpc>
                <a:spcPct val="120000"/>
              </a:lnSpc>
            </a:pPr>
            <a:r>
              <a:rPr lang="ja-JP" altLang="en-US" dirty="0">
                <a:solidFill>
                  <a:srgbClr val="212121"/>
                </a:solidFill>
                <a:latin typeface="游ゴシック" panose="020B0400000000000000" pitchFamily="50" charset="-128"/>
                <a:ea typeface="游ゴシック" panose="020B0400000000000000" pitchFamily="50" charset="-128"/>
              </a:rPr>
              <a:t>なお、大雨時は、体育館の利用を基本とします。</a:t>
            </a:r>
            <a:endParaRPr lang="en-US" altLang="ja-JP" dirty="0">
              <a:solidFill>
                <a:srgbClr val="212121"/>
              </a:solidFill>
              <a:latin typeface="游ゴシック" panose="020B0400000000000000" pitchFamily="50" charset="-128"/>
              <a:ea typeface="游ゴシック" panose="020B0400000000000000" pitchFamily="50" charset="-128"/>
            </a:endParaRPr>
          </a:p>
          <a:p>
            <a:pPr>
              <a:lnSpc>
                <a:spcPct val="120000"/>
              </a:lnSpc>
            </a:pPr>
            <a:endParaRPr lang="en-US" altLang="ja-JP" dirty="0">
              <a:solidFill>
                <a:srgbClr val="212121"/>
              </a:solidFill>
            </a:endParaRPr>
          </a:p>
        </p:txBody>
      </p:sp>
      <p:sp>
        <p:nvSpPr>
          <p:cNvPr id="24" name="テキスト ボックス 23">
            <a:extLst>
              <a:ext uri="{FF2B5EF4-FFF2-40B4-BE49-F238E27FC236}">
                <a16:creationId xmlns:a16="http://schemas.microsoft.com/office/drawing/2014/main" xmlns="" id="{768657AC-0879-49A3-91C0-D5893E36308A}"/>
              </a:ext>
            </a:extLst>
          </p:cNvPr>
          <p:cNvSpPr txBox="1"/>
          <p:nvPr/>
        </p:nvSpPr>
        <p:spPr>
          <a:xfrm>
            <a:off x="712851" y="3009302"/>
            <a:ext cx="4507515" cy="256417"/>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en-US" altLang="ja-JP" b="1" dirty="0"/>
              <a:t>【</a:t>
            </a:r>
            <a:r>
              <a:rPr lang="ja-JP" altLang="en-US" b="1" dirty="0"/>
              <a:t>施設配置図</a:t>
            </a:r>
            <a:r>
              <a:rPr lang="en-US" altLang="ja-JP" b="1" dirty="0"/>
              <a:t>】</a:t>
            </a:r>
          </a:p>
        </p:txBody>
      </p:sp>
      <p:grpSp>
        <p:nvGrpSpPr>
          <p:cNvPr id="29" name="object 9">
            <a:extLst>
              <a:ext uri="{FF2B5EF4-FFF2-40B4-BE49-F238E27FC236}">
                <a16:creationId xmlns:a16="http://schemas.microsoft.com/office/drawing/2014/main" xmlns="" id="{BC68F9C9-351E-410A-A686-66AC6EFCB2C8}"/>
              </a:ext>
            </a:extLst>
          </p:cNvPr>
          <p:cNvGrpSpPr/>
          <p:nvPr/>
        </p:nvGrpSpPr>
        <p:grpSpPr>
          <a:xfrm>
            <a:off x="400051" y="755650"/>
            <a:ext cx="7162800" cy="628997"/>
            <a:chOff x="540004" y="1688134"/>
            <a:chExt cx="6480175" cy="334010"/>
          </a:xfrm>
          <a:solidFill>
            <a:srgbClr val="172A88"/>
          </a:solidFill>
        </p:grpSpPr>
        <p:pic>
          <p:nvPicPr>
            <p:cNvPr id="30" name="object 10">
              <a:extLst>
                <a:ext uri="{FF2B5EF4-FFF2-40B4-BE49-F238E27FC236}">
                  <a16:creationId xmlns:a16="http://schemas.microsoft.com/office/drawing/2014/main" xmlns="" id="{0D464752-68AA-4D56-85D4-38F6486799DC}"/>
                </a:ext>
              </a:extLst>
            </p:cNvPr>
            <p:cNvPicPr/>
            <p:nvPr/>
          </p:nvPicPr>
          <p:blipFill>
            <a:blip r:embed="rId4" cstate="print"/>
            <a:stretch>
              <a:fillRect/>
            </a:stretch>
          </p:blipFill>
          <p:spPr>
            <a:xfrm>
              <a:off x="4217036" y="1688134"/>
              <a:ext cx="2802965" cy="333693"/>
            </a:xfrm>
            <a:prstGeom prst="rect">
              <a:avLst/>
            </a:prstGeom>
            <a:grpFill/>
            <a:ln>
              <a:solidFill>
                <a:schemeClr val="bg1"/>
              </a:solidFill>
            </a:ln>
          </p:spPr>
        </p:pic>
        <p:sp>
          <p:nvSpPr>
            <p:cNvPr id="31" name="object 11">
              <a:extLst>
                <a:ext uri="{FF2B5EF4-FFF2-40B4-BE49-F238E27FC236}">
                  <a16:creationId xmlns:a16="http://schemas.microsoft.com/office/drawing/2014/main" xmlns="" id="{56153621-A969-4D97-9EAB-71342C10191F}"/>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dirty="0"/>
            </a:p>
          </p:txBody>
        </p:sp>
      </p:grpSp>
      <p:sp>
        <p:nvSpPr>
          <p:cNvPr id="32" name="object 12">
            <a:extLst>
              <a:ext uri="{FF2B5EF4-FFF2-40B4-BE49-F238E27FC236}">
                <a16:creationId xmlns:a16="http://schemas.microsoft.com/office/drawing/2014/main" xmlns="" id="{B848AFD8-F068-44D2-908C-0F64FA8C3CE4}"/>
              </a:ext>
            </a:extLst>
          </p:cNvPr>
          <p:cNvSpPr txBox="1"/>
          <p:nvPr/>
        </p:nvSpPr>
        <p:spPr>
          <a:xfrm>
            <a:off x="811908" y="898217"/>
            <a:ext cx="4065948"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dirty="0">
                <a:solidFill>
                  <a:schemeClr val="bg1"/>
                </a:solidFill>
                <a:latin typeface="游ゴシック" panose="020B0400000000000000" pitchFamily="50" charset="-128"/>
                <a:ea typeface="游ゴシック" panose="020B0400000000000000" pitchFamily="50" charset="-128"/>
                <a:cs typeface="YuGothic"/>
              </a:rPr>
              <a:t>４</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 </a:t>
            </a:r>
            <a:r>
              <a:rPr lang="ja-JP" altLang="en-US" sz="2400" b="1" dirty="0">
                <a:solidFill>
                  <a:schemeClr val="bg1"/>
                </a:solidFill>
                <a:latin typeface="游ゴシック" panose="020B0400000000000000" pitchFamily="50" charset="-128"/>
                <a:ea typeface="游ゴシック" panose="020B0400000000000000" pitchFamily="50" charset="-128"/>
                <a:cs typeface="YuGothic"/>
              </a:rPr>
              <a:t>施設の利用</a:t>
            </a:r>
          </a:p>
        </p:txBody>
      </p:sp>
    </p:spTree>
    <p:extLst>
      <p:ext uri="{BB962C8B-B14F-4D97-AF65-F5344CB8AC3E}">
        <p14:creationId xmlns:p14="http://schemas.microsoft.com/office/powerpoint/2010/main" val="3810663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図 61">
            <a:extLst>
              <a:ext uri="{FF2B5EF4-FFF2-40B4-BE49-F238E27FC236}">
                <a16:creationId xmlns:a16="http://schemas.microsoft.com/office/drawing/2014/main" xmlns="" id="{D3D6E7B4-74B8-4606-A214-D3C5833CC3A3}"/>
              </a:ext>
            </a:extLst>
          </p:cNvPr>
          <p:cNvPicPr>
            <a:picLocks noChangeAspect="1"/>
          </p:cNvPicPr>
          <p:nvPr/>
        </p:nvPicPr>
        <p:blipFill>
          <a:blip r:embed="rId2"/>
          <a:stretch>
            <a:fillRect/>
          </a:stretch>
        </p:blipFill>
        <p:spPr>
          <a:xfrm>
            <a:off x="-6593433" y="3175657"/>
            <a:ext cx="11071695" cy="6590729"/>
          </a:xfrm>
          <a:prstGeom prst="rect">
            <a:avLst/>
          </a:prstGeom>
        </p:spPr>
      </p:pic>
      <p:sp>
        <p:nvSpPr>
          <p:cNvPr id="2" name="テキスト ボックス 1">
            <a:extLst>
              <a:ext uri="{FF2B5EF4-FFF2-40B4-BE49-F238E27FC236}">
                <a16:creationId xmlns:a16="http://schemas.microsoft.com/office/drawing/2014/main" xmlns="" id="{0CC04D66-3B13-410F-92B7-2FD2DBE17D5A}"/>
              </a:ext>
            </a:extLst>
          </p:cNvPr>
          <p:cNvSpPr txBox="1"/>
          <p:nvPr/>
        </p:nvSpPr>
        <p:spPr>
          <a:xfrm>
            <a:off x="-891352" y="4302414"/>
            <a:ext cx="4119313" cy="256417"/>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en-US" altLang="ja-JP" b="1" dirty="0"/>
              <a:t>【</a:t>
            </a:r>
            <a:r>
              <a:rPr lang="ja-JP" altLang="en-US" b="1" dirty="0"/>
              <a:t>教室配置図</a:t>
            </a:r>
            <a:r>
              <a:rPr lang="en-US" altLang="ja-JP" b="1" dirty="0"/>
              <a:t>】</a:t>
            </a:r>
          </a:p>
        </p:txBody>
      </p:sp>
      <p:sp>
        <p:nvSpPr>
          <p:cNvPr id="4" name="テキスト ボックス 3">
            <a:extLst>
              <a:ext uri="{FF2B5EF4-FFF2-40B4-BE49-F238E27FC236}">
                <a16:creationId xmlns:a16="http://schemas.microsoft.com/office/drawing/2014/main" xmlns="" id="{B5EF74DD-073B-43AB-839B-2C810596B03A}"/>
              </a:ext>
            </a:extLst>
          </p:cNvPr>
          <p:cNvSpPr txBox="1"/>
          <p:nvPr/>
        </p:nvSpPr>
        <p:spPr>
          <a:xfrm>
            <a:off x="-1019209" y="8942258"/>
            <a:ext cx="842737" cy="338554"/>
          </a:xfrm>
          <a:prstGeom prst="rect">
            <a:avLst/>
          </a:prstGeom>
          <a:solidFill>
            <a:schemeClr val="bg1"/>
          </a:solidFill>
        </p:spPr>
        <p:txBody>
          <a:bodyPr wrap="square">
            <a:spAutoFit/>
          </a:bodyPr>
          <a:lstStyle/>
          <a:p>
            <a:r>
              <a:rPr kumimoji="0" lang="ja-JP" altLang="en-US" sz="1600" b="1" kern="0" spc="-235" dirty="0">
                <a:solidFill>
                  <a:schemeClr val="tx1">
                    <a:lumMod val="50000"/>
                    <a:lumOff val="50000"/>
                  </a:schemeClr>
                </a:solidFill>
                <a:latin typeface="Yu Gothic" panose="020B0400000000000000" pitchFamily="34" charset="-128"/>
                <a:ea typeface="Yu Gothic" panose="020B0400000000000000" pitchFamily="34" charset="-128"/>
              </a:rPr>
              <a:t>出入口</a:t>
            </a:r>
            <a:endParaRPr lang="ja-JP" altLang="en-US" sz="1600" dirty="0">
              <a:solidFill>
                <a:schemeClr val="tx1">
                  <a:lumMod val="50000"/>
                  <a:lumOff val="50000"/>
                </a:schemeClr>
              </a:solidFill>
            </a:endParaRPr>
          </a:p>
        </p:txBody>
      </p:sp>
      <p:sp>
        <p:nvSpPr>
          <p:cNvPr id="5" name="テキスト ボックス 4">
            <a:extLst>
              <a:ext uri="{FF2B5EF4-FFF2-40B4-BE49-F238E27FC236}">
                <a16:creationId xmlns:a16="http://schemas.microsoft.com/office/drawing/2014/main" xmlns="" id="{7CAD0A99-FD45-40EE-AF86-CE5E05D2A132}"/>
              </a:ext>
            </a:extLst>
          </p:cNvPr>
          <p:cNvSpPr txBox="1"/>
          <p:nvPr/>
        </p:nvSpPr>
        <p:spPr>
          <a:xfrm>
            <a:off x="4818575" y="4514145"/>
            <a:ext cx="842737" cy="338554"/>
          </a:xfrm>
          <a:prstGeom prst="rect">
            <a:avLst/>
          </a:prstGeom>
          <a:solidFill>
            <a:schemeClr val="bg1"/>
          </a:solidFill>
        </p:spPr>
        <p:txBody>
          <a:bodyPr wrap="square">
            <a:spAutoFit/>
          </a:bodyPr>
          <a:lstStyle/>
          <a:p>
            <a:r>
              <a:rPr kumimoji="0" lang="ja-JP" altLang="en-US" sz="1600" b="1" kern="0" spc="-235" dirty="0">
                <a:solidFill>
                  <a:schemeClr val="tx1">
                    <a:lumMod val="50000"/>
                    <a:lumOff val="50000"/>
                  </a:schemeClr>
                </a:solidFill>
                <a:latin typeface="Yu Gothic" panose="020B0400000000000000" pitchFamily="34" charset="-128"/>
                <a:ea typeface="Yu Gothic" panose="020B0400000000000000" pitchFamily="34" charset="-128"/>
              </a:rPr>
              <a:t>出入口</a:t>
            </a:r>
            <a:endParaRPr lang="ja-JP" altLang="en-US" sz="1600" dirty="0">
              <a:solidFill>
                <a:schemeClr val="tx1">
                  <a:lumMod val="50000"/>
                  <a:lumOff val="50000"/>
                </a:schemeClr>
              </a:solidFill>
            </a:endParaRPr>
          </a:p>
        </p:txBody>
      </p:sp>
      <p:sp>
        <p:nvSpPr>
          <p:cNvPr id="6" name="テキスト ボックス 5">
            <a:extLst>
              <a:ext uri="{FF2B5EF4-FFF2-40B4-BE49-F238E27FC236}">
                <a16:creationId xmlns:a16="http://schemas.microsoft.com/office/drawing/2014/main" xmlns="" id="{560AA156-5906-4B75-8E42-8BF4417D3E98}"/>
              </a:ext>
            </a:extLst>
          </p:cNvPr>
          <p:cNvSpPr txBox="1"/>
          <p:nvPr/>
        </p:nvSpPr>
        <p:spPr>
          <a:xfrm>
            <a:off x="-722676" y="4302414"/>
            <a:ext cx="1439962" cy="830997"/>
          </a:xfrm>
          <a:prstGeom prst="rect">
            <a:avLst/>
          </a:prstGeom>
          <a:solidFill>
            <a:schemeClr val="bg1"/>
          </a:solidFill>
        </p:spPr>
        <p:txBody>
          <a:bodyPr wrap="square">
            <a:spAutoFit/>
          </a:bodyPr>
          <a:lstStyle/>
          <a:p>
            <a:pPr algn="ctr"/>
            <a:r>
              <a:rPr kumimoji="0" lang="ja-JP" altLang="en-US" sz="1600" b="1" kern="0" spc="-235" dirty="0">
                <a:solidFill>
                  <a:srgbClr val="0033CC"/>
                </a:solidFill>
                <a:latin typeface="Yu Gothic" panose="020B0400000000000000" pitchFamily="34" charset="-128"/>
                <a:ea typeface="Yu Gothic" panose="020B0400000000000000" pitchFamily="34" charset="-128"/>
              </a:rPr>
              <a:t>避難者収容</a:t>
            </a:r>
            <a:endParaRPr kumimoji="0" lang="en-US" altLang="ja-JP" sz="1600" b="1" kern="0" spc="-235" dirty="0">
              <a:solidFill>
                <a:srgbClr val="0033CC"/>
              </a:solidFill>
              <a:latin typeface="Yu Gothic" panose="020B0400000000000000" pitchFamily="34" charset="-128"/>
              <a:ea typeface="Yu Gothic" panose="020B0400000000000000" pitchFamily="34" charset="-128"/>
            </a:endParaRPr>
          </a:p>
          <a:p>
            <a:pPr algn="ctr"/>
            <a:r>
              <a:rPr kumimoji="0" lang="en-US" altLang="ja-JP" sz="1600" b="1" kern="0" spc="-235" dirty="0">
                <a:solidFill>
                  <a:schemeClr val="tx1">
                    <a:lumMod val="50000"/>
                    <a:lumOff val="50000"/>
                  </a:schemeClr>
                </a:solidFill>
                <a:latin typeface="Yu Gothic" panose="020B0400000000000000" pitchFamily="34" charset="-128"/>
                <a:ea typeface="Yu Gothic" panose="020B0400000000000000" pitchFamily="34" charset="-128"/>
              </a:rPr>
              <a:t>※</a:t>
            </a:r>
            <a:r>
              <a:rPr kumimoji="0" lang="ja-JP" altLang="en-US" sz="1600" b="1" kern="0" spc="-235" dirty="0">
                <a:solidFill>
                  <a:schemeClr val="tx1">
                    <a:lumMod val="50000"/>
                    <a:lumOff val="50000"/>
                  </a:schemeClr>
                </a:solidFill>
                <a:latin typeface="Yu Gothic" panose="020B0400000000000000" pitchFamily="34" charset="-128"/>
                <a:ea typeface="Yu Gothic" panose="020B0400000000000000" pitchFamily="34" charset="-128"/>
              </a:rPr>
              <a:t>レイアウトの詳細は</a:t>
            </a:r>
            <a:r>
              <a:rPr kumimoji="0" lang="en-US" altLang="ja-JP" sz="1600" b="1" kern="0" spc="-235" dirty="0">
                <a:solidFill>
                  <a:schemeClr val="tx1">
                    <a:lumMod val="50000"/>
                    <a:lumOff val="50000"/>
                  </a:schemeClr>
                </a:solidFill>
                <a:latin typeface="Yu Gothic" panose="020B0400000000000000" pitchFamily="34" charset="-128"/>
                <a:ea typeface="Yu Gothic" panose="020B0400000000000000" pitchFamily="34" charset="-128"/>
              </a:rPr>
              <a:t>P.18,19</a:t>
            </a:r>
            <a:endParaRPr lang="ja-JP" altLang="en-US" sz="1600" dirty="0">
              <a:solidFill>
                <a:schemeClr val="tx1">
                  <a:lumMod val="50000"/>
                  <a:lumOff val="50000"/>
                </a:schemeClr>
              </a:solidFill>
            </a:endParaRPr>
          </a:p>
        </p:txBody>
      </p:sp>
      <p:sp>
        <p:nvSpPr>
          <p:cNvPr id="7" name="テキスト ボックス 6">
            <a:extLst>
              <a:ext uri="{FF2B5EF4-FFF2-40B4-BE49-F238E27FC236}">
                <a16:creationId xmlns:a16="http://schemas.microsoft.com/office/drawing/2014/main" xmlns="" id="{C13C5E1C-82CE-481F-A9B4-4ABC6EA3E3EA}"/>
              </a:ext>
            </a:extLst>
          </p:cNvPr>
          <p:cNvSpPr txBox="1"/>
          <p:nvPr/>
        </p:nvSpPr>
        <p:spPr>
          <a:xfrm>
            <a:off x="-83298" y="3570820"/>
            <a:ext cx="1021814" cy="338554"/>
          </a:xfrm>
          <a:prstGeom prst="rect">
            <a:avLst/>
          </a:prstGeom>
          <a:solidFill>
            <a:schemeClr val="bg1"/>
          </a:solidFill>
        </p:spPr>
        <p:txBody>
          <a:bodyPr wrap="square">
            <a:spAutoFit/>
          </a:bodyPr>
          <a:lstStyle/>
          <a:p>
            <a:r>
              <a:rPr kumimoji="0" lang="ja-JP" altLang="en-US" sz="1600" b="1" kern="0" spc="-235" dirty="0">
                <a:solidFill>
                  <a:srgbClr val="0033CC"/>
                </a:solidFill>
                <a:latin typeface="Yu Gothic" panose="020B0400000000000000" pitchFamily="34" charset="-128"/>
                <a:ea typeface="Yu Gothic" panose="020B0400000000000000" pitchFamily="34" charset="-128"/>
              </a:rPr>
              <a:t>備蓄倉庫</a:t>
            </a:r>
            <a:endParaRPr lang="ja-JP" altLang="en-US" sz="1600" dirty="0">
              <a:solidFill>
                <a:srgbClr val="0033CC"/>
              </a:solidFill>
            </a:endParaRPr>
          </a:p>
        </p:txBody>
      </p:sp>
      <p:sp>
        <p:nvSpPr>
          <p:cNvPr id="8" name="テキスト ボックス 7">
            <a:extLst>
              <a:ext uri="{FF2B5EF4-FFF2-40B4-BE49-F238E27FC236}">
                <a16:creationId xmlns:a16="http://schemas.microsoft.com/office/drawing/2014/main" xmlns="" id="{F0EDE0A0-A345-410E-B454-2F3982EE3D60}"/>
              </a:ext>
            </a:extLst>
          </p:cNvPr>
          <p:cNvSpPr txBox="1"/>
          <p:nvPr/>
        </p:nvSpPr>
        <p:spPr>
          <a:xfrm>
            <a:off x="2370523" y="3909374"/>
            <a:ext cx="1290099" cy="338554"/>
          </a:xfrm>
          <a:prstGeom prst="rect">
            <a:avLst/>
          </a:prstGeom>
          <a:solidFill>
            <a:schemeClr val="bg1"/>
          </a:solidFill>
        </p:spPr>
        <p:txBody>
          <a:bodyPr wrap="square">
            <a:spAutoFit/>
          </a:bodyPr>
          <a:lstStyle/>
          <a:p>
            <a:r>
              <a:rPr kumimoji="0" lang="ja-JP" altLang="en-US" sz="1600" b="1" kern="0" spc="-235" dirty="0">
                <a:solidFill>
                  <a:schemeClr val="tx1">
                    <a:lumMod val="50000"/>
                    <a:lumOff val="50000"/>
                  </a:schemeClr>
                </a:solidFill>
                <a:latin typeface="Yu Gothic" panose="020B0400000000000000" pitchFamily="34" charset="-128"/>
                <a:ea typeface="Yu Gothic" panose="020B0400000000000000" pitchFamily="34" charset="-128"/>
              </a:rPr>
              <a:t>駐車スペース</a:t>
            </a:r>
            <a:endParaRPr kumimoji="0" lang="en-US" altLang="ja-JP" sz="1600" b="1" kern="0" spc="-235" dirty="0">
              <a:solidFill>
                <a:schemeClr val="tx1">
                  <a:lumMod val="50000"/>
                  <a:lumOff val="50000"/>
                </a:schemeClr>
              </a:solidFill>
              <a:latin typeface="Yu Gothic" panose="020B0400000000000000" pitchFamily="34" charset="-128"/>
              <a:ea typeface="Yu Gothic" panose="020B0400000000000000" pitchFamily="34" charset="-128"/>
            </a:endParaRPr>
          </a:p>
        </p:txBody>
      </p:sp>
      <p:sp>
        <p:nvSpPr>
          <p:cNvPr id="9" name="二等辺三角形 8">
            <a:extLst>
              <a:ext uri="{FF2B5EF4-FFF2-40B4-BE49-F238E27FC236}">
                <a16:creationId xmlns:a16="http://schemas.microsoft.com/office/drawing/2014/main" xmlns="" id="{D1885282-E0AE-4493-88F9-85D6F22BEA39}"/>
              </a:ext>
            </a:extLst>
          </p:cNvPr>
          <p:cNvSpPr/>
          <p:nvPr/>
        </p:nvSpPr>
        <p:spPr>
          <a:xfrm rot="16200000">
            <a:off x="4385218" y="4545323"/>
            <a:ext cx="346024" cy="232940"/>
          </a:xfrm>
          <a:prstGeom prst="triangle">
            <a:avLst/>
          </a:prstGeom>
          <a:solidFill>
            <a:srgbClr val="0033CC"/>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10" name="二等辺三角形 9">
            <a:extLst>
              <a:ext uri="{FF2B5EF4-FFF2-40B4-BE49-F238E27FC236}">
                <a16:creationId xmlns:a16="http://schemas.microsoft.com/office/drawing/2014/main" xmlns="" id="{4AED8F9D-FBA9-4224-91FE-A3E0B713FF66}"/>
              </a:ext>
            </a:extLst>
          </p:cNvPr>
          <p:cNvSpPr/>
          <p:nvPr/>
        </p:nvSpPr>
        <p:spPr>
          <a:xfrm rot="4150041">
            <a:off x="-216522" y="8913070"/>
            <a:ext cx="346024" cy="232940"/>
          </a:xfrm>
          <a:prstGeom prst="triangle">
            <a:avLst/>
          </a:prstGeom>
          <a:solidFill>
            <a:srgbClr val="0033CC"/>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11" name="四角形: 角を丸くする 10">
            <a:extLst>
              <a:ext uri="{FF2B5EF4-FFF2-40B4-BE49-F238E27FC236}">
                <a16:creationId xmlns:a16="http://schemas.microsoft.com/office/drawing/2014/main" xmlns="" id="{AA3BBA7A-3B20-4C6B-9DF6-C58FA380A324}"/>
              </a:ext>
            </a:extLst>
          </p:cNvPr>
          <p:cNvSpPr/>
          <p:nvPr/>
        </p:nvSpPr>
        <p:spPr>
          <a:xfrm>
            <a:off x="486265" y="5722948"/>
            <a:ext cx="1089693" cy="1968619"/>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xmlns="" id="{562FF367-160F-4CF8-B819-64E7A7D87434}"/>
              </a:ext>
            </a:extLst>
          </p:cNvPr>
          <p:cNvSpPr/>
          <p:nvPr/>
        </p:nvSpPr>
        <p:spPr>
          <a:xfrm>
            <a:off x="820908" y="3934753"/>
            <a:ext cx="872100" cy="1419022"/>
          </a:xfrm>
          <a:prstGeom prst="rect">
            <a:avLst/>
          </a:prstGeom>
          <a:solidFill>
            <a:srgbClr val="DCE6F2">
              <a:alpha val="50196"/>
            </a:srgbClr>
          </a:solid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13" name="正方形/長方形 12">
            <a:extLst>
              <a:ext uri="{FF2B5EF4-FFF2-40B4-BE49-F238E27FC236}">
                <a16:creationId xmlns:a16="http://schemas.microsoft.com/office/drawing/2014/main" xmlns="" id="{75AD2D3D-2A62-48CE-A10A-6B4A9E8E8D9D}"/>
              </a:ext>
            </a:extLst>
          </p:cNvPr>
          <p:cNvSpPr/>
          <p:nvPr/>
        </p:nvSpPr>
        <p:spPr>
          <a:xfrm>
            <a:off x="817005" y="3598629"/>
            <a:ext cx="314311" cy="265475"/>
          </a:xfrm>
          <a:prstGeom prst="rect">
            <a:avLst/>
          </a:prstGeom>
          <a:solidFill>
            <a:srgbClr val="FF0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14" name="四角形: 角を丸くする 13">
            <a:extLst>
              <a:ext uri="{FF2B5EF4-FFF2-40B4-BE49-F238E27FC236}">
                <a16:creationId xmlns:a16="http://schemas.microsoft.com/office/drawing/2014/main" xmlns="" id="{875A979D-2C9D-4890-9410-ABA1B04B3A9B}"/>
              </a:ext>
            </a:extLst>
          </p:cNvPr>
          <p:cNvSpPr/>
          <p:nvPr/>
        </p:nvSpPr>
        <p:spPr>
          <a:xfrm>
            <a:off x="2060938" y="3370597"/>
            <a:ext cx="1872512" cy="141902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xmlns="" id="{0B069FC5-23F5-4EB1-8F96-85BF50987022}"/>
              </a:ext>
            </a:extLst>
          </p:cNvPr>
          <p:cNvSpPr txBox="1"/>
          <p:nvPr/>
        </p:nvSpPr>
        <p:spPr>
          <a:xfrm>
            <a:off x="566726" y="6340612"/>
            <a:ext cx="906036" cy="584775"/>
          </a:xfrm>
          <a:prstGeom prst="rect">
            <a:avLst/>
          </a:prstGeom>
          <a:solidFill>
            <a:schemeClr val="bg1"/>
          </a:solidFill>
        </p:spPr>
        <p:txBody>
          <a:bodyPr wrap="square">
            <a:spAutoFit/>
          </a:bodyPr>
          <a:lstStyle/>
          <a:p>
            <a:pPr algn="ctr"/>
            <a:r>
              <a:rPr kumimoji="0" lang="ja-JP" altLang="en-US" sz="1600" b="1" kern="0" spc="-235" dirty="0">
                <a:solidFill>
                  <a:schemeClr val="tx1">
                    <a:lumMod val="50000"/>
                    <a:lumOff val="50000"/>
                  </a:schemeClr>
                </a:solidFill>
                <a:latin typeface="Yu Gothic" panose="020B0400000000000000" pitchFamily="34" charset="-128"/>
                <a:ea typeface="Yu Gothic" panose="020B0400000000000000" pitchFamily="34" charset="-128"/>
              </a:rPr>
              <a:t>駐車</a:t>
            </a:r>
            <a:endParaRPr kumimoji="0" lang="en-US" altLang="ja-JP" sz="1600" b="1" kern="0" spc="-235" dirty="0">
              <a:solidFill>
                <a:schemeClr val="tx1">
                  <a:lumMod val="50000"/>
                  <a:lumOff val="50000"/>
                </a:schemeClr>
              </a:solidFill>
              <a:latin typeface="Yu Gothic" panose="020B0400000000000000" pitchFamily="34" charset="-128"/>
              <a:ea typeface="Yu Gothic" panose="020B0400000000000000" pitchFamily="34" charset="-128"/>
            </a:endParaRPr>
          </a:p>
          <a:p>
            <a:pPr algn="ctr"/>
            <a:r>
              <a:rPr kumimoji="0" lang="ja-JP" altLang="en-US" sz="1600" b="1" kern="0" spc="-235" dirty="0">
                <a:solidFill>
                  <a:schemeClr val="tx1">
                    <a:lumMod val="50000"/>
                    <a:lumOff val="50000"/>
                  </a:schemeClr>
                </a:solidFill>
                <a:latin typeface="Yu Gothic" panose="020B0400000000000000" pitchFamily="34" charset="-128"/>
                <a:ea typeface="Yu Gothic" panose="020B0400000000000000" pitchFamily="34" charset="-128"/>
              </a:rPr>
              <a:t>スペース</a:t>
            </a:r>
            <a:endParaRPr kumimoji="0" lang="en-US" altLang="ja-JP" sz="1600" b="1" kern="0" spc="-235" dirty="0">
              <a:solidFill>
                <a:schemeClr val="tx1">
                  <a:lumMod val="50000"/>
                  <a:lumOff val="50000"/>
                </a:schemeClr>
              </a:solidFill>
              <a:latin typeface="Yu Gothic" panose="020B0400000000000000" pitchFamily="34" charset="-128"/>
              <a:ea typeface="Yu Gothic" panose="020B0400000000000000" pitchFamily="34" charset="-128"/>
            </a:endParaRPr>
          </a:p>
        </p:txBody>
      </p:sp>
      <p:cxnSp>
        <p:nvCxnSpPr>
          <p:cNvPr id="19" name="直線コネクタ 18">
            <a:extLst>
              <a:ext uri="{FF2B5EF4-FFF2-40B4-BE49-F238E27FC236}">
                <a16:creationId xmlns:a16="http://schemas.microsoft.com/office/drawing/2014/main" xmlns="" id="{08823D40-3C5C-4237-9779-2C7B6753A2E2}"/>
              </a:ext>
            </a:extLst>
          </p:cNvPr>
          <p:cNvCxnSpPr/>
          <p:nvPr/>
        </p:nvCxnSpPr>
        <p:spPr>
          <a:xfrm>
            <a:off x="-12701" y="0"/>
            <a:ext cx="0" cy="106934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21" name="テキスト ボックス 20">
            <a:extLst>
              <a:ext uri="{FF2B5EF4-FFF2-40B4-BE49-F238E27FC236}">
                <a16:creationId xmlns:a16="http://schemas.microsoft.com/office/drawing/2014/main" xmlns="" id="{E5DB4E6C-9289-42CD-B443-7CAD0E3FBEE6}"/>
              </a:ext>
            </a:extLst>
          </p:cNvPr>
          <p:cNvSpPr txBox="1"/>
          <p:nvPr/>
        </p:nvSpPr>
        <p:spPr>
          <a:xfrm>
            <a:off x="6817176" y="10199914"/>
            <a:ext cx="61867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１５</a:t>
            </a:r>
            <a:endParaRPr lang="ja-JP" altLang="en-US" dirty="0">
              <a:solidFill>
                <a:schemeClr val="tx1">
                  <a:lumMod val="50000"/>
                  <a:lumOff val="50000"/>
                </a:schemeClr>
              </a:solidFill>
              <a:latin typeface="+mj-ea"/>
              <a:ea typeface="+mj-ea"/>
            </a:endParaRPr>
          </a:p>
        </p:txBody>
      </p:sp>
      <p:sp>
        <p:nvSpPr>
          <p:cNvPr id="25" name="テキスト ボックス 24">
            <a:extLst>
              <a:ext uri="{FF2B5EF4-FFF2-40B4-BE49-F238E27FC236}">
                <a16:creationId xmlns:a16="http://schemas.microsoft.com/office/drawing/2014/main" xmlns="" id="{BE198CD1-A5F3-4FCD-B1A1-8E4672A46AC3}"/>
              </a:ext>
            </a:extLst>
          </p:cNvPr>
          <p:cNvSpPr txBox="1"/>
          <p:nvPr/>
        </p:nvSpPr>
        <p:spPr>
          <a:xfrm>
            <a:off x="1030513" y="1783628"/>
            <a:ext cx="6197761" cy="1036053"/>
          </a:xfrm>
          <a:prstGeom prst="rect">
            <a:avLst/>
          </a:prstGeom>
          <a:noFill/>
        </p:spPr>
        <p:txBody>
          <a:bodyPr wrap="square">
            <a:spAutoFit/>
          </a:bodyPr>
          <a:lstStyle/>
          <a:p>
            <a:pPr marL="12700" marR="5080">
              <a:lnSpc>
                <a:spcPct val="145800"/>
              </a:lnSpc>
              <a:spcBef>
                <a:spcPts val="100"/>
              </a:spcBef>
            </a:pPr>
            <a:r>
              <a:rPr lang="ja-JP" altLang="en-US" sz="1400" b="1" dirty="0">
                <a:solidFill>
                  <a:srgbClr val="212121"/>
                </a:solidFill>
                <a:latin typeface="Yu Gothic" panose="020B0400000000000000" pitchFamily="34" charset="-128"/>
                <a:ea typeface="Yu Gothic" panose="020B0400000000000000" pitchFamily="34" charset="-128"/>
                <a:cs typeface="YuGo-Medium"/>
              </a:rPr>
              <a:t>地震の揺れや浸水などの影響により、災害時は部屋の一部が使えなくなることも考えられます。被災の状況をふまえ、安全が確認できた部屋を活用します。</a:t>
            </a:r>
          </a:p>
        </p:txBody>
      </p:sp>
      <p:sp>
        <p:nvSpPr>
          <p:cNvPr id="26" name="正方形/長方形 25">
            <a:extLst>
              <a:ext uri="{FF2B5EF4-FFF2-40B4-BE49-F238E27FC236}">
                <a16:creationId xmlns:a16="http://schemas.microsoft.com/office/drawing/2014/main" xmlns="" id="{33322D42-B43B-48A8-97D4-E8C0F8CED26A}"/>
              </a:ext>
            </a:extLst>
          </p:cNvPr>
          <p:cNvSpPr/>
          <p:nvPr/>
        </p:nvSpPr>
        <p:spPr>
          <a:xfrm>
            <a:off x="116113" y="1722783"/>
            <a:ext cx="7031454" cy="1080289"/>
          </a:xfrm>
          <a:prstGeom prst="rect">
            <a:avLst/>
          </a:prstGeom>
          <a:no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xmlns="" id="{869AD008-FAFF-4C90-A14D-1677E389B8F3}"/>
              </a:ext>
            </a:extLst>
          </p:cNvPr>
          <p:cNvSpPr txBox="1"/>
          <p:nvPr/>
        </p:nvSpPr>
        <p:spPr>
          <a:xfrm>
            <a:off x="299800" y="2402701"/>
            <a:ext cx="788769" cy="276999"/>
          </a:xfrm>
          <a:prstGeom prst="rect">
            <a:avLst/>
          </a:prstGeom>
          <a:noFill/>
        </p:spPr>
        <p:txBody>
          <a:bodyPr wrap="square">
            <a:spAutoFit/>
          </a:bodyPr>
          <a:lstStyle/>
          <a:p>
            <a:pPr>
              <a:lnSpc>
                <a:spcPct val="100000"/>
              </a:lnSpc>
            </a:pPr>
            <a:r>
              <a:rPr lang="en-US" altLang="ja-JP" sz="1200" b="1" dirty="0">
                <a:solidFill>
                  <a:srgbClr val="221815"/>
                </a:solidFill>
                <a:latin typeface="Yu Gothic" panose="020B0400000000000000" pitchFamily="34" charset="-128"/>
                <a:ea typeface="Yu Gothic" panose="020B0400000000000000" pitchFamily="34" charset="-128"/>
                <a:cs typeface="YuGothic"/>
              </a:rPr>
              <a:t>POINT</a:t>
            </a:r>
          </a:p>
        </p:txBody>
      </p:sp>
      <p:sp>
        <p:nvSpPr>
          <p:cNvPr id="28" name="object 17">
            <a:extLst>
              <a:ext uri="{FF2B5EF4-FFF2-40B4-BE49-F238E27FC236}">
                <a16:creationId xmlns:a16="http://schemas.microsoft.com/office/drawing/2014/main" xmlns="" id="{18159500-5217-48C3-A355-61B74E8A245F}"/>
              </a:ext>
            </a:extLst>
          </p:cNvPr>
          <p:cNvSpPr/>
          <p:nvPr/>
        </p:nvSpPr>
        <p:spPr>
          <a:xfrm>
            <a:off x="420913" y="1942900"/>
            <a:ext cx="432000" cy="432000"/>
          </a:xfrm>
          <a:custGeom>
            <a:avLst/>
            <a:gdLst/>
            <a:ahLst/>
            <a:cxnLst/>
            <a:rect l="l" t="t" r="r" b="b"/>
            <a:pathLst>
              <a:path w="549910" h="549909">
                <a:moveTo>
                  <a:pt x="302374" y="331685"/>
                </a:moveTo>
                <a:lnTo>
                  <a:pt x="247396" y="331685"/>
                </a:lnTo>
                <a:lnTo>
                  <a:pt x="247396" y="386664"/>
                </a:lnTo>
                <a:lnTo>
                  <a:pt x="302374" y="386664"/>
                </a:lnTo>
                <a:lnTo>
                  <a:pt x="302374" y="331685"/>
                </a:lnTo>
                <a:close/>
              </a:path>
              <a:path w="549910" h="549909">
                <a:moveTo>
                  <a:pt x="302374" y="133858"/>
                </a:moveTo>
                <a:lnTo>
                  <a:pt x="247396" y="133858"/>
                </a:lnTo>
                <a:lnTo>
                  <a:pt x="247396" y="302399"/>
                </a:lnTo>
                <a:lnTo>
                  <a:pt x="302374" y="302399"/>
                </a:lnTo>
                <a:lnTo>
                  <a:pt x="302374" y="133858"/>
                </a:lnTo>
                <a:close/>
              </a:path>
              <a:path w="549910" h="549909">
                <a:moveTo>
                  <a:pt x="549783" y="274891"/>
                </a:moveTo>
                <a:lnTo>
                  <a:pt x="545338" y="225552"/>
                </a:lnTo>
                <a:lnTo>
                  <a:pt x="532549" y="179070"/>
                </a:lnTo>
                <a:lnTo>
                  <a:pt x="529170" y="171970"/>
                </a:lnTo>
                <a:lnTo>
                  <a:pt x="529170" y="274891"/>
                </a:lnTo>
                <a:lnTo>
                  <a:pt x="525056"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45"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45"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56"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45"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45" y="512216"/>
                </a:lnTo>
                <a:lnTo>
                  <a:pt x="179070" y="532574"/>
                </a:lnTo>
                <a:lnTo>
                  <a:pt x="225539" y="545363"/>
                </a:lnTo>
                <a:lnTo>
                  <a:pt x="274891" y="549795"/>
                </a:lnTo>
                <a:lnTo>
                  <a:pt x="324231" y="545363"/>
                </a:lnTo>
                <a:lnTo>
                  <a:pt x="370700"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chemeClr val="tx1"/>
          </a:solidFill>
        </p:spPr>
        <p:txBody>
          <a:bodyPr wrap="square" lIns="0" tIns="0" rIns="0" bIns="0" rtlCol="0"/>
          <a:lstStyle/>
          <a:p>
            <a:endParaRPr dirty="0"/>
          </a:p>
        </p:txBody>
      </p:sp>
      <p:grpSp>
        <p:nvGrpSpPr>
          <p:cNvPr id="29" name="object 9">
            <a:extLst>
              <a:ext uri="{FF2B5EF4-FFF2-40B4-BE49-F238E27FC236}">
                <a16:creationId xmlns:a16="http://schemas.microsoft.com/office/drawing/2014/main" xmlns="" id="{82CF5352-EDB2-4914-A5FF-96CE73BB26EA}"/>
              </a:ext>
            </a:extLst>
          </p:cNvPr>
          <p:cNvGrpSpPr/>
          <p:nvPr/>
        </p:nvGrpSpPr>
        <p:grpSpPr>
          <a:xfrm>
            <a:off x="0" y="755650"/>
            <a:ext cx="7218260" cy="628997"/>
            <a:chOff x="540004" y="1688134"/>
            <a:chExt cx="6480175" cy="334010"/>
          </a:xfrm>
          <a:solidFill>
            <a:srgbClr val="172A88"/>
          </a:solidFill>
        </p:grpSpPr>
        <p:pic>
          <p:nvPicPr>
            <p:cNvPr id="30" name="object 10">
              <a:extLst>
                <a:ext uri="{FF2B5EF4-FFF2-40B4-BE49-F238E27FC236}">
                  <a16:creationId xmlns:a16="http://schemas.microsoft.com/office/drawing/2014/main" xmlns="" id="{9977407A-62B4-40E1-9239-1A4927CED994}"/>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31" name="object 11">
              <a:extLst>
                <a:ext uri="{FF2B5EF4-FFF2-40B4-BE49-F238E27FC236}">
                  <a16:creationId xmlns:a16="http://schemas.microsoft.com/office/drawing/2014/main" xmlns="" id="{E825E51E-7C1D-4D48-81A4-D809BBA3E5D8}"/>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dirty="0"/>
            </a:p>
          </p:txBody>
        </p:sp>
      </p:grpSp>
      <p:sp>
        <p:nvSpPr>
          <p:cNvPr id="33" name="テキスト ボックス 32">
            <a:extLst>
              <a:ext uri="{FF2B5EF4-FFF2-40B4-BE49-F238E27FC236}">
                <a16:creationId xmlns:a16="http://schemas.microsoft.com/office/drawing/2014/main" xmlns="" id="{5EF98BF4-AA21-4994-AE2F-DA19659F444E}"/>
              </a:ext>
            </a:extLst>
          </p:cNvPr>
          <p:cNvSpPr txBox="1"/>
          <p:nvPr/>
        </p:nvSpPr>
        <p:spPr>
          <a:xfrm>
            <a:off x="5420772" y="9427832"/>
            <a:ext cx="1458748" cy="338554"/>
          </a:xfrm>
          <a:prstGeom prst="rect">
            <a:avLst/>
          </a:prstGeom>
          <a:solidFill>
            <a:schemeClr val="bg1"/>
          </a:solidFill>
        </p:spPr>
        <p:txBody>
          <a:bodyPr wrap="square">
            <a:spAutoFit/>
          </a:bodyPr>
          <a:lstStyle/>
          <a:p>
            <a:pPr algn="ctr"/>
            <a:r>
              <a:rPr kumimoji="0" lang="ja-JP" altLang="en-US" sz="1600" b="1" kern="0" spc="-235" dirty="0">
                <a:latin typeface="Yu Gothic" panose="020B0400000000000000" pitchFamily="34" charset="-128"/>
                <a:ea typeface="Yu Gothic" panose="020B0400000000000000" pitchFamily="34" charset="-128"/>
              </a:rPr>
              <a:t>駐車スペース</a:t>
            </a:r>
            <a:endParaRPr lang="ja-JP" altLang="en-US" sz="1600" dirty="0"/>
          </a:p>
        </p:txBody>
      </p:sp>
      <p:sp>
        <p:nvSpPr>
          <p:cNvPr id="34" name="四角形: 角を丸くする 33">
            <a:extLst>
              <a:ext uri="{FF2B5EF4-FFF2-40B4-BE49-F238E27FC236}">
                <a16:creationId xmlns:a16="http://schemas.microsoft.com/office/drawing/2014/main" xmlns="" id="{C096E817-4C2C-4BB8-8043-1847F2432A79}"/>
              </a:ext>
            </a:extLst>
          </p:cNvPr>
          <p:cNvSpPr/>
          <p:nvPr/>
        </p:nvSpPr>
        <p:spPr>
          <a:xfrm>
            <a:off x="4561141" y="9389340"/>
            <a:ext cx="898924" cy="364111"/>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grpSp>
        <p:nvGrpSpPr>
          <p:cNvPr id="35" name="グループ化 34">
            <a:extLst>
              <a:ext uri="{FF2B5EF4-FFF2-40B4-BE49-F238E27FC236}">
                <a16:creationId xmlns:a16="http://schemas.microsoft.com/office/drawing/2014/main" xmlns="" id="{97F7BC3C-48A0-4E0C-A96D-221589CA2DB0}"/>
              </a:ext>
            </a:extLst>
          </p:cNvPr>
          <p:cNvGrpSpPr/>
          <p:nvPr/>
        </p:nvGrpSpPr>
        <p:grpSpPr>
          <a:xfrm>
            <a:off x="2471459" y="6642100"/>
            <a:ext cx="393188" cy="1281911"/>
            <a:chOff x="11599626" y="8975683"/>
            <a:chExt cx="842737" cy="364110"/>
          </a:xfrm>
        </p:grpSpPr>
        <p:sp>
          <p:nvSpPr>
            <p:cNvPr id="36" name="正方形/長方形 35">
              <a:extLst>
                <a:ext uri="{FF2B5EF4-FFF2-40B4-BE49-F238E27FC236}">
                  <a16:creationId xmlns:a16="http://schemas.microsoft.com/office/drawing/2014/main" xmlns="" id="{90690BFE-273B-4C57-ADBF-9081C3270669}"/>
                </a:ext>
              </a:extLst>
            </p:cNvPr>
            <p:cNvSpPr/>
            <p:nvPr/>
          </p:nvSpPr>
          <p:spPr>
            <a:xfrm>
              <a:off x="11599626" y="8975683"/>
              <a:ext cx="842737" cy="364110"/>
            </a:xfrm>
            <a:prstGeom prst="rect">
              <a:avLst/>
            </a:prstGeom>
            <a:solidFill>
              <a:schemeClr val="bg1">
                <a:lumMod val="75000"/>
                <a:alpha val="50196"/>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cxnSp>
          <p:nvCxnSpPr>
            <p:cNvPr id="37" name="直線コネクタ 36">
              <a:extLst>
                <a:ext uri="{FF2B5EF4-FFF2-40B4-BE49-F238E27FC236}">
                  <a16:creationId xmlns:a16="http://schemas.microsoft.com/office/drawing/2014/main" xmlns="" id="{1C86DA93-7066-472D-920F-98EA31893F93}"/>
                </a:ext>
              </a:extLst>
            </p:cNvPr>
            <p:cNvCxnSpPr>
              <a:cxnSpLocks/>
            </p:cNvCxnSpPr>
            <p:nvPr/>
          </p:nvCxnSpPr>
          <p:spPr>
            <a:xfrm>
              <a:off x="11599626" y="8975683"/>
              <a:ext cx="842737" cy="362873"/>
            </a:xfrm>
            <a:prstGeom prst="line">
              <a:avLst/>
            </a:prstGeom>
          </p:spPr>
          <p:style>
            <a:lnRef idx="1">
              <a:schemeClr val="dk1"/>
            </a:lnRef>
            <a:fillRef idx="0">
              <a:schemeClr val="dk1"/>
            </a:fillRef>
            <a:effectRef idx="0">
              <a:schemeClr val="dk1"/>
            </a:effectRef>
            <a:fontRef idx="minor">
              <a:schemeClr val="tx1"/>
            </a:fontRef>
          </p:style>
        </p:cxnSp>
        <p:cxnSp>
          <p:nvCxnSpPr>
            <p:cNvPr id="38" name="直線コネクタ 37">
              <a:extLst>
                <a:ext uri="{FF2B5EF4-FFF2-40B4-BE49-F238E27FC236}">
                  <a16:creationId xmlns:a16="http://schemas.microsoft.com/office/drawing/2014/main" xmlns="" id="{EF752C1D-18FD-41B5-9F94-F96590D1E7BC}"/>
                </a:ext>
              </a:extLst>
            </p:cNvPr>
            <p:cNvCxnSpPr>
              <a:cxnSpLocks/>
            </p:cNvCxnSpPr>
            <p:nvPr/>
          </p:nvCxnSpPr>
          <p:spPr>
            <a:xfrm flipV="1">
              <a:off x="11599626" y="8975683"/>
              <a:ext cx="842737" cy="362873"/>
            </a:xfrm>
            <a:prstGeom prst="line">
              <a:avLst/>
            </a:prstGeom>
          </p:spPr>
          <p:style>
            <a:lnRef idx="1">
              <a:schemeClr val="dk1"/>
            </a:lnRef>
            <a:fillRef idx="0">
              <a:schemeClr val="dk1"/>
            </a:fillRef>
            <a:effectRef idx="0">
              <a:schemeClr val="dk1"/>
            </a:effectRef>
            <a:fontRef idx="minor">
              <a:schemeClr val="tx1"/>
            </a:fontRef>
          </p:style>
        </p:cxnSp>
      </p:grpSp>
      <p:grpSp>
        <p:nvGrpSpPr>
          <p:cNvPr id="39" name="グループ化 38">
            <a:extLst>
              <a:ext uri="{FF2B5EF4-FFF2-40B4-BE49-F238E27FC236}">
                <a16:creationId xmlns:a16="http://schemas.microsoft.com/office/drawing/2014/main" xmlns="" id="{B0B32D24-FF14-4540-BD5A-5C652C8B2432}"/>
              </a:ext>
            </a:extLst>
          </p:cNvPr>
          <p:cNvGrpSpPr/>
          <p:nvPr/>
        </p:nvGrpSpPr>
        <p:grpSpPr>
          <a:xfrm>
            <a:off x="2255046" y="8470900"/>
            <a:ext cx="609601" cy="447465"/>
            <a:chOff x="11599626" y="8975683"/>
            <a:chExt cx="842737" cy="364110"/>
          </a:xfrm>
        </p:grpSpPr>
        <p:sp>
          <p:nvSpPr>
            <p:cNvPr id="40" name="正方形/長方形 39">
              <a:extLst>
                <a:ext uri="{FF2B5EF4-FFF2-40B4-BE49-F238E27FC236}">
                  <a16:creationId xmlns:a16="http://schemas.microsoft.com/office/drawing/2014/main" xmlns="" id="{5D039D09-D723-4040-B951-4CAA627D48BC}"/>
                </a:ext>
              </a:extLst>
            </p:cNvPr>
            <p:cNvSpPr/>
            <p:nvPr/>
          </p:nvSpPr>
          <p:spPr>
            <a:xfrm>
              <a:off x="11599626" y="8975683"/>
              <a:ext cx="842737" cy="364110"/>
            </a:xfrm>
            <a:prstGeom prst="rect">
              <a:avLst/>
            </a:prstGeom>
            <a:solidFill>
              <a:schemeClr val="bg1">
                <a:lumMod val="75000"/>
                <a:alpha val="50196"/>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cxnSp>
          <p:nvCxnSpPr>
            <p:cNvPr id="41" name="直線コネクタ 40">
              <a:extLst>
                <a:ext uri="{FF2B5EF4-FFF2-40B4-BE49-F238E27FC236}">
                  <a16:creationId xmlns:a16="http://schemas.microsoft.com/office/drawing/2014/main" xmlns="" id="{B7524A25-FCDA-47AC-A5BD-2AA2E325E572}"/>
                </a:ext>
              </a:extLst>
            </p:cNvPr>
            <p:cNvCxnSpPr>
              <a:cxnSpLocks/>
            </p:cNvCxnSpPr>
            <p:nvPr/>
          </p:nvCxnSpPr>
          <p:spPr>
            <a:xfrm>
              <a:off x="11599626" y="8975683"/>
              <a:ext cx="842737" cy="362873"/>
            </a:xfrm>
            <a:prstGeom prst="line">
              <a:avLst/>
            </a:prstGeom>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xmlns="" id="{3AEE72A4-0B17-4CAA-A11C-D371517FFACA}"/>
                </a:ext>
              </a:extLst>
            </p:cNvPr>
            <p:cNvCxnSpPr>
              <a:cxnSpLocks/>
            </p:cNvCxnSpPr>
            <p:nvPr/>
          </p:nvCxnSpPr>
          <p:spPr>
            <a:xfrm flipV="1">
              <a:off x="11599626" y="8975683"/>
              <a:ext cx="842737" cy="362873"/>
            </a:xfrm>
            <a:prstGeom prst="line">
              <a:avLst/>
            </a:prstGeom>
          </p:spPr>
          <p:style>
            <a:lnRef idx="1">
              <a:schemeClr val="dk1"/>
            </a:lnRef>
            <a:fillRef idx="0">
              <a:schemeClr val="dk1"/>
            </a:fillRef>
            <a:effectRef idx="0">
              <a:schemeClr val="dk1"/>
            </a:effectRef>
            <a:fontRef idx="minor">
              <a:schemeClr val="tx1"/>
            </a:fontRef>
          </p:style>
        </p:cxnSp>
      </p:grpSp>
      <p:grpSp>
        <p:nvGrpSpPr>
          <p:cNvPr id="43" name="グループ化 42">
            <a:extLst>
              <a:ext uri="{FF2B5EF4-FFF2-40B4-BE49-F238E27FC236}">
                <a16:creationId xmlns:a16="http://schemas.microsoft.com/office/drawing/2014/main" xmlns="" id="{4760CBF0-61AB-4D06-906A-473617C2130C}"/>
              </a:ext>
            </a:extLst>
          </p:cNvPr>
          <p:cNvGrpSpPr/>
          <p:nvPr/>
        </p:nvGrpSpPr>
        <p:grpSpPr>
          <a:xfrm>
            <a:off x="2255046" y="5051864"/>
            <a:ext cx="609601" cy="447465"/>
            <a:chOff x="11599626" y="8975683"/>
            <a:chExt cx="842737" cy="364110"/>
          </a:xfrm>
        </p:grpSpPr>
        <p:sp>
          <p:nvSpPr>
            <p:cNvPr id="44" name="正方形/長方形 43">
              <a:extLst>
                <a:ext uri="{FF2B5EF4-FFF2-40B4-BE49-F238E27FC236}">
                  <a16:creationId xmlns:a16="http://schemas.microsoft.com/office/drawing/2014/main" xmlns="" id="{750276CC-9380-4B15-A103-175E30D41AC4}"/>
                </a:ext>
              </a:extLst>
            </p:cNvPr>
            <p:cNvSpPr/>
            <p:nvPr/>
          </p:nvSpPr>
          <p:spPr>
            <a:xfrm>
              <a:off x="11599626" y="8975683"/>
              <a:ext cx="842737" cy="364110"/>
            </a:xfrm>
            <a:prstGeom prst="rect">
              <a:avLst/>
            </a:prstGeom>
            <a:solidFill>
              <a:schemeClr val="bg1">
                <a:lumMod val="75000"/>
                <a:alpha val="50196"/>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cxnSp>
          <p:nvCxnSpPr>
            <p:cNvPr id="45" name="直線コネクタ 44">
              <a:extLst>
                <a:ext uri="{FF2B5EF4-FFF2-40B4-BE49-F238E27FC236}">
                  <a16:creationId xmlns:a16="http://schemas.microsoft.com/office/drawing/2014/main" xmlns="" id="{B489A194-CE3A-4CE5-9DEC-D8E4A2A71F6B}"/>
                </a:ext>
              </a:extLst>
            </p:cNvPr>
            <p:cNvCxnSpPr>
              <a:cxnSpLocks/>
            </p:cNvCxnSpPr>
            <p:nvPr/>
          </p:nvCxnSpPr>
          <p:spPr>
            <a:xfrm>
              <a:off x="11599626" y="8975683"/>
              <a:ext cx="842737" cy="362873"/>
            </a:xfrm>
            <a:prstGeom prst="line">
              <a:avLst/>
            </a:prstGeom>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xmlns="" id="{3B5BC32E-37DC-4260-A682-2DFC6E72D91B}"/>
                </a:ext>
              </a:extLst>
            </p:cNvPr>
            <p:cNvCxnSpPr>
              <a:cxnSpLocks/>
            </p:cNvCxnSpPr>
            <p:nvPr/>
          </p:nvCxnSpPr>
          <p:spPr>
            <a:xfrm flipV="1">
              <a:off x="11599626" y="8975683"/>
              <a:ext cx="842737" cy="362873"/>
            </a:xfrm>
            <a:prstGeom prst="line">
              <a:avLst/>
            </a:prstGeom>
          </p:spPr>
          <p:style>
            <a:lnRef idx="1">
              <a:schemeClr val="dk1"/>
            </a:lnRef>
            <a:fillRef idx="0">
              <a:schemeClr val="dk1"/>
            </a:fillRef>
            <a:effectRef idx="0">
              <a:schemeClr val="dk1"/>
            </a:effectRef>
            <a:fontRef idx="minor">
              <a:schemeClr val="tx1"/>
            </a:fontRef>
          </p:style>
        </p:cxnSp>
      </p:grpSp>
      <p:sp>
        <p:nvSpPr>
          <p:cNvPr id="47" name="正方形/長方形 46">
            <a:extLst>
              <a:ext uri="{FF2B5EF4-FFF2-40B4-BE49-F238E27FC236}">
                <a16:creationId xmlns:a16="http://schemas.microsoft.com/office/drawing/2014/main" xmlns="" id="{6CA5966D-6899-420B-8397-3537CAD3180E}"/>
              </a:ext>
            </a:extLst>
          </p:cNvPr>
          <p:cNvSpPr/>
          <p:nvPr/>
        </p:nvSpPr>
        <p:spPr>
          <a:xfrm>
            <a:off x="2482850" y="6184900"/>
            <a:ext cx="414529" cy="445945"/>
          </a:xfrm>
          <a:prstGeom prst="rect">
            <a:avLst/>
          </a:prstGeom>
          <a:solidFill>
            <a:schemeClr val="accent6">
              <a:lumMod val="60000"/>
              <a:lumOff val="40000"/>
              <a:alpha val="50196"/>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48" name="正方形/長方形 47">
            <a:extLst>
              <a:ext uri="{FF2B5EF4-FFF2-40B4-BE49-F238E27FC236}">
                <a16:creationId xmlns:a16="http://schemas.microsoft.com/office/drawing/2014/main" xmlns="" id="{3702BC63-F412-4080-9B98-10252A61C2CB}"/>
              </a:ext>
            </a:extLst>
          </p:cNvPr>
          <p:cNvSpPr/>
          <p:nvPr/>
        </p:nvSpPr>
        <p:spPr>
          <a:xfrm>
            <a:off x="2101850" y="6675923"/>
            <a:ext cx="179327" cy="347177"/>
          </a:xfrm>
          <a:prstGeom prst="rect">
            <a:avLst/>
          </a:prstGeom>
          <a:solidFill>
            <a:schemeClr val="accent6">
              <a:lumMod val="60000"/>
              <a:lumOff val="40000"/>
              <a:alpha val="50196"/>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grpSp>
        <p:nvGrpSpPr>
          <p:cNvPr id="49" name="グループ化 48">
            <a:extLst>
              <a:ext uri="{FF2B5EF4-FFF2-40B4-BE49-F238E27FC236}">
                <a16:creationId xmlns:a16="http://schemas.microsoft.com/office/drawing/2014/main" xmlns="" id="{47A31221-3131-42F4-B52E-7FC86372029E}"/>
              </a:ext>
            </a:extLst>
          </p:cNvPr>
          <p:cNvGrpSpPr/>
          <p:nvPr/>
        </p:nvGrpSpPr>
        <p:grpSpPr>
          <a:xfrm>
            <a:off x="2482851" y="8287180"/>
            <a:ext cx="393188" cy="188075"/>
            <a:chOff x="11599626" y="8975683"/>
            <a:chExt cx="842737" cy="364110"/>
          </a:xfrm>
        </p:grpSpPr>
        <p:sp>
          <p:nvSpPr>
            <p:cNvPr id="50" name="正方形/長方形 49">
              <a:extLst>
                <a:ext uri="{FF2B5EF4-FFF2-40B4-BE49-F238E27FC236}">
                  <a16:creationId xmlns:a16="http://schemas.microsoft.com/office/drawing/2014/main" xmlns="" id="{71512724-0D56-44A6-BC3D-AEAD9BB83A9D}"/>
                </a:ext>
              </a:extLst>
            </p:cNvPr>
            <p:cNvSpPr/>
            <p:nvPr/>
          </p:nvSpPr>
          <p:spPr>
            <a:xfrm>
              <a:off x="11599626" y="8975683"/>
              <a:ext cx="842737" cy="364110"/>
            </a:xfrm>
            <a:prstGeom prst="rect">
              <a:avLst/>
            </a:prstGeom>
            <a:solidFill>
              <a:schemeClr val="bg1">
                <a:lumMod val="75000"/>
                <a:alpha val="50196"/>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cxnSp>
          <p:nvCxnSpPr>
            <p:cNvPr id="51" name="直線コネクタ 50">
              <a:extLst>
                <a:ext uri="{FF2B5EF4-FFF2-40B4-BE49-F238E27FC236}">
                  <a16:creationId xmlns:a16="http://schemas.microsoft.com/office/drawing/2014/main" xmlns="" id="{768FCFAC-CF02-406D-8F3A-8FB32AC24322}"/>
                </a:ext>
              </a:extLst>
            </p:cNvPr>
            <p:cNvCxnSpPr>
              <a:cxnSpLocks/>
            </p:cNvCxnSpPr>
            <p:nvPr/>
          </p:nvCxnSpPr>
          <p:spPr>
            <a:xfrm>
              <a:off x="11599626" y="8975683"/>
              <a:ext cx="842737" cy="362873"/>
            </a:xfrm>
            <a:prstGeom prst="line">
              <a:avLst/>
            </a:prstGeom>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xmlns="" id="{F50E9C4D-27AF-4658-84CC-C81F200DB5EE}"/>
                </a:ext>
              </a:extLst>
            </p:cNvPr>
            <p:cNvCxnSpPr>
              <a:cxnSpLocks/>
            </p:cNvCxnSpPr>
            <p:nvPr/>
          </p:nvCxnSpPr>
          <p:spPr>
            <a:xfrm flipV="1">
              <a:off x="11599626" y="8975683"/>
              <a:ext cx="842737" cy="362873"/>
            </a:xfrm>
            <a:prstGeom prst="line">
              <a:avLst/>
            </a:prstGeom>
          </p:spPr>
          <p:style>
            <a:lnRef idx="1">
              <a:schemeClr val="dk1"/>
            </a:lnRef>
            <a:fillRef idx="0">
              <a:schemeClr val="dk1"/>
            </a:fillRef>
            <a:effectRef idx="0">
              <a:schemeClr val="dk1"/>
            </a:effectRef>
            <a:fontRef idx="minor">
              <a:schemeClr val="tx1"/>
            </a:fontRef>
          </p:style>
        </p:cxnSp>
      </p:grpSp>
      <p:sp>
        <p:nvSpPr>
          <p:cNvPr id="53" name="テキスト ボックス 52">
            <a:extLst>
              <a:ext uri="{FF2B5EF4-FFF2-40B4-BE49-F238E27FC236}">
                <a16:creationId xmlns:a16="http://schemas.microsoft.com/office/drawing/2014/main" xmlns="" id="{E26A1BC6-4C0A-48AD-AF85-C8E37821AB83}"/>
              </a:ext>
            </a:extLst>
          </p:cNvPr>
          <p:cNvSpPr txBox="1"/>
          <p:nvPr/>
        </p:nvSpPr>
        <p:spPr>
          <a:xfrm>
            <a:off x="5476959" y="7967199"/>
            <a:ext cx="1566962" cy="584775"/>
          </a:xfrm>
          <a:prstGeom prst="rect">
            <a:avLst/>
          </a:prstGeom>
          <a:solidFill>
            <a:schemeClr val="bg1"/>
          </a:solidFill>
        </p:spPr>
        <p:txBody>
          <a:bodyPr wrap="square">
            <a:spAutoFit/>
          </a:bodyPr>
          <a:lstStyle/>
          <a:p>
            <a:pPr algn="ctr"/>
            <a:r>
              <a:rPr kumimoji="0" lang="ja-JP" altLang="en-US" sz="1600" b="1" kern="0" spc="-235" dirty="0">
                <a:latin typeface="Yu Gothic" panose="020B0400000000000000" pitchFamily="34" charset="-128"/>
                <a:ea typeface="Yu Gothic" panose="020B0400000000000000" pitchFamily="34" charset="-128"/>
              </a:rPr>
              <a:t>滞在・宿泊区域</a:t>
            </a:r>
            <a:endParaRPr kumimoji="0" lang="en-US" altLang="ja-JP" sz="1600" b="1" kern="0" spc="-235" dirty="0">
              <a:latin typeface="Yu Gothic" panose="020B0400000000000000" pitchFamily="34" charset="-128"/>
              <a:ea typeface="Yu Gothic" panose="020B0400000000000000" pitchFamily="34" charset="-128"/>
            </a:endParaRPr>
          </a:p>
          <a:p>
            <a:pPr algn="ctr"/>
            <a:r>
              <a:rPr kumimoji="0" lang="ja-JP" altLang="en-US" sz="1600" b="1" kern="0" spc="-235" dirty="0">
                <a:latin typeface="Yu Gothic" panose="020B0400000000000000" pitchFamily="34" charset="-128"/>
                <a:ea typeface="Yu Gothic" panose="020B0400000000000000" pitchFamily="34" charset="-128"/>
              </a:rPr>
              <a:t>（避難者収容）</a:t>
            </a:r>
            <a:endParaRPr lang="ja-JP" altLang="en-US" sz="1600" dirty="0"/>
          </a:p>
        </p:txBody>
      </p:sp>
      <p:sp>
        <p:nvSpPr>
          <p:cNvPr id="54" name="正方形/長方形 53">
            <a:extLst>
              <a:ext uri="{FF2B5EF4-FFF2-40B4-BE49-F238E27FC236}">
                <a16:creationId xmlns:a16="http://schemas.microsoft.com/office/drawing/2014/main" xmlns="" id="{129753F2-C8AB-46FC-B773-F0B44F4E3D6C}"/>
              </a:ext>
            </a:extLst>
          </p:cNvPr>
          <p:cNvSpPr/>
          <p:nvPr/>
        </p:nvSpPr>
        <p:spPr>
          <a:xfrm>
            <a:off x="4571589" y="8077532"/>
            <a:ext cx="842737" cy="364110"/>
          </a:xfrm>
          <a:prstGeom prst="rect">
            <a:avLst/>
          </a:prstGeom>
          <a:solidFill>
            <a:srgbClr val="DCE6F2">
              <a:alpha val="50196"/>
            </a:srgbClr>
          </a:solid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grpSp>
        <p:nvGrpSpPr>
          <p:cNvPr id="55" name="グループ化 54">
            <a:extLst>
              <a:ext uri="{FF2B5EF4-FFF2-40B4-BE49-F238E27FC236}">
                <a16:creationId xmlns:a16="http://schemas.microsoft.com/office/drawing/2014/main" xmlns="" id="{0D099011-D4C8-4815-9F21-5C1F5DA3F4F2}"/>
              </a:ext>
            </a:extLst>
          </p:cNvPr>
          <p:cNvGrpSpPr/>
          <p:nvPr/>
        </p:nvGrpSpPr>
        <p:grpSpPr>
          <a:xfrm>
            <a:off x="4569646" y="8794305"/>
            <a:ext cx="842737" cy="364110"/>
            <a:chOff x="11599626" y="8975683"/>
            <a:chExt cx="842737" cy="364110"/>
          </a:xfrm>
        </p:grpSpPr>
        <p:sp>
          <p:nvSpPr>
            <p:cNvPr id="56" name="正方形/長方形 55">
              <a:extLst>
                <a:ext uri="{FF2B5EF4-FFF2-40B4-BE49-F238E27FC236}">
                  <a16:creationId xmlns:a16="http://schemas.microsoft.com/office/drawing/2014/main" xmlns="" id="{9DB34CAD-6651-4212-AD2C-679A30C4B5EE}"/>
                </a:ext>
              </a:extLst>
            </p:cNvPr>
            <p:cNvSpPr/>
            <p:nvPr/>
          </p:nvSpPr>
          <p:spPr>
            <a:xfrm>
              <a:off x="11599626" y="8975683"/>
              <a:ext cx="842737" cy="364110"/>
            </a:xfrm>
            <a:prstGeom prst="rect">
              <a:avLst/>
            </a:prstGeom>
            <a:solidFill>
              <a:schemeClr val="bg1">
                <a:lumMod val="75000"/>
                <a:alpha val="50196"/>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cxnSp>
          <p:nvCxnSpPr>
            <p:cNvPr id="57" name="直線コネクタ 56">
              <a:extLst>
                <a:ext uri="{FF2B5EF4-FFF2-40B4-BE49-F238E27FC236}">
                  <a16:creationId xmlns:a16="http://schemas.microsoft.com/office/drawing/2014/main" xmlns="" id="{5215E81B-042C-43C7-B85A-9AB531C9C5B5}"/>
                </a:ext>
              </a:extLst>
            </p:cNvPr>
            <p:cNvCxnSpPr>
              <a:cxnSpLocks/>
            </p:cNvCxnSpPr>
            <p:nvPr/>
          </p:nvCxnSpPr>
          <p:spPr>
            <a:xfrm>
              <a:off x="11599626" y="8975683"/>
              <a:ext cx="842737" cy="362873"/>
            </a:xfrm>
            <a:prstGeom prst="line">
              <a:avLst/>
            </a:prstGeom>
          </p:spPr>
          <p:style>
            <a:lnRef idx="1">
              <a:schemeClr val="dk1"/>
            </a:lnRef>
            <a:fillRef idx="0">
              <a:schemeClr val="dk1"/>
            </a:fillRef>
            <a:effectRef idx="0">
              <a:schemeClr val="dk1"/>
            </a:effectRef>
            <a:fontRef idx="minor">
              <a:schemeClr val="tx1"/>
            </a:fontRef>
          </p:style>
        </p:cxnSp>
        <p:cxnSp>
          <p:nvCxnSpPr>
            <p:cNvPr id="58" name="直線コネクタ 57">
              <a:extLst>
                <a:ext uri="{FF2B5EF4-FFF2-40B4-BE49-F238E27FC236}">
                  <a16:creationId xmlns:a16="http://schemas.microsoft.com/office/drawing/2014/main" xmlns="" id="{D27B3DF6-73C5-41D4-AD02-16D70E295D79}"/>
                </a:ext>
              </a:extLst>
            </p:cNvPr>
            <p:cNvCxnSpPr>
              <a:cxnSpLocks/>
            </p:cNvCxnSpPr>
            <p:nvPr/>
          </p:nvCxnSpPr>
          <p:spPr>
            <a:xfrm flipV="1">
              <a:off x="11599626" y="8975683"/>
              <a:ext cx="842737" cy="362873"/>
            </a:xfrm>
            <a:prstGeom prst="line">
              <a:avLst/>
            </a:prstGeom>
          </p:spPr>
          <p:style>
            <a:lnRef idx="1">
              <a:schemeClr val="dk1"/>
            </a:lnRef>
            <a:fillRef idx="0">
              <a:schemeClr val="dk1"/>
            </a:fillRef>
            <a:effectRef idx="0">
              <a:schemeClr val="dk1"/>
            </a:effectRef>
            <a:fontRef idx="minor">
              <a:schemeClr val="tx1"/>
            </a:fontRef>
          </p:style>
        </p:cxnSp>
      </p:grpSp>
      <p:sp>
        <p:nvSpPr>
          <p:cNvPr id="59" name="テキスト ボックス 58">
            <a:extLst>
              <a:ext uri="{FF2B5EF4-FFF2-40B4-BE49-F238E27FC236}">
                <a16:creationId xmlns:a16="http://schemas.microsoft.com/office/drawing/2014/main" xmlns="" id="{1F8A492A-A70A-4CCC-80B3-5308C8B770B4}"/>
              </a:ext>
            </a:extLst>
          </p:cNvPr>
          <p:cNvSpPr txBox="1"/>
          <p:nvPr/>
        </p:nvSpPr>
        <p:spPr>
          <a:xfrm>
            <a:off x="5476959" y="8828379"/>
            <a:ext cx="1686008" cy="338554"/>
          </a:xfrm>
          <a:prstGeom prst="rect">
            <a:avLst/>
          </a:prstGeom>
          <a:solidFill>
            <a:schemeClr val="bg1"/>
          </a:solidFill>
        </p:spPr>
        <p:txBody>
          <a:bodyPr wrap="square">
            <a:spAutoFit/>
          </a:bodyPr>
          <a:lstStyle/>
          <a:p>
            <a:pPr algn="ctr"/>
            <a:r>
              <a:rPr kumimoji="0" lang="ja-JP" altLang="en-US" sz="1600" b="1" kern="0" spc="-235" dirty="0">
                <a:latin typeface="Yu Gothic" panose="020B0400000000000000" pitchFamily="34" charset="-128"/>
                <a:ea typeface="Yu Gothic" panose="020B0400000000000000" pitchFamily="34" charset="-128"/>
              </a:rPr>
              <a:t>立ち入り禁止区域</a:t>
            </a:r>
            <a:endParaRPr kumimoji="0" lang="en-US" altLang="ja-JP" sz="1600" b="1" kern="0" spc="-235" dirty="0">
              <a:latin typeface="Yu Gothic" panose="020B0400000000000000" pitchFamily="34" charset="-128"/>
              <a:ea typeface="Yu Gothic" panose="020B0400000000000000" pitchFamily="34" charset="-128"/>
            </a:endParaRPr>
          </a:p>
        </p:txBody>
      </p:sp>
      <p:sp>
        <p:nvSpPr>
          <p:cNvPr id="60" name="正方形/長方形 59">
            <a:extLst>
              <a:ext uri="{FF2B5EF4-FFF2-40B4-BE49-F238E27FC236}">
                <a16:creationId xmlns:a16="http://schemas.microsoft.com/office/drawing/2014/main" xmlns="" id="{B3D62117-0748-4576-957A-4259283F5055}"/>
              </a:ext>
            </a:extLst>
          </p:cNvPr>
          <p:cNvSpPr/>
          <p:nvPr/>
        </p:nvSpPr>
        <p:spPr>
          <a:xfrm>
            <a:off x="4578035" y="7394814"/>
            <a:ext cx="842737" cy="364110"/>
          </a:xfrm>
          <a:prstGeom prst="rect">
            <a:avLst/>
          </a:prstGeom>
          <a:solidFill>
            <a:schemeClr val="accent6">
              <a:lumMod val="60000"/>
              <a:lumOff val="40000"/>
              <a:alpha val="50196"/>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61" name="テキスト ボックス 60">
            <a:extLst>
              <a:ext uri="{FF2B5EF4-FFF2-40B4-BE49-F238E27FC236}">
                <a16:creationId xmlns:a16="http://schemas.microsoft.com/office/drawing/2014/main" xmlns="" id="{F48C6B06-0891-40B9-A407-495673689298}"/>
              </a:ext>
            </a:extLst>
          </p:cNvPr>
          <p:cNvSpPr txBox="1"/>
          <p:nvPr/>
        </p:nvSpPr>
        <p:spPr>
          <a:xfrm>
            <a:off x="5476959" y="7394814"/>
            <a:ext cx="1566962" cy="338554"/>
          </a:xfrm>
          <a:prstGeom prst="rect">
            <a:avLst/>
          </a:prstGeom>
          <a:solidFill>
            <a:schemeClr val="bg1"/>
          </a:solidFill>
        </p:spPr>
        <p:txBody>
          <a:bodyPr wrap="square">
            <a:spAutoFit/>
          </a:bodyPr>
          <a:lstStyle/>
          <a:p>
            <a:pPr algn="ctr"/>
            <a:r>
              <a:rPr kumimoji="0" lang="ja-JP" altLang="en-US" sz="1600" b="1" kern="0" spc="-235" dirty="0">
                <a:latin typeface="Yu Gothic" panose="020B0400000000000000" pitchFamily="34" charset="-128"/>
                <a:ea typeface="Yu Gothic" panose="020B0400000000000000" pitchFamily="34" charset="-128"/>
              </a:rPr>
              <a:t>運営管理区域</a:t>
            </a:r>
            <a:endParaRPr kumimoji="0" lang="en-US" altLang="ja-JP" sz="1600" b="1" kern="0" spc="-235" dirty="0">
              <a:latin typeface="Yu Gothic" panose="020B0400000000000000" pitchFamily="34" charset="-128"/>
              <a:ea typeface="Yu Gothic" panose="020B0400000000000000" pitchFamily="34" charset="-128"/>
            </a:endParaRPr>
          </a:p>
        </p:txBody>
      </p:sp>
      <p:sp>
        <p:nvSpPr>
          <p:cNvPr id="63" name="正方形/長方形 62">
            <a:extLst>
              <a:ext uri="{FF2B5EF4-FFF2-40B4-BE49-F238E27FC236}">
                <a16:creationId xmlns:a16="http://schemas.microsoft.com/office/drawing/2014/main" xmlns="" id="{5E60FD60-147B-4856-9A45-E6FC48FE2F88}"/>
              </a:ext>
            </a:extLst>
          </p:cNvPr>
          <p:cNvSpPr/>
          <p:nvPr/>
        </p:nvSpPr>
        <p:spPr>
          <a:xfrm>
            <a:off x="1261924" y="3598629"/>
            <a:ext cx="705687" cy="265475"/>
          </a:xfrm>
          <a:prstGeom prst="rect">
            <a:avLst/>
          </a:prstGeom>
          <a:solidFill>
            <a:srgbClr val="FF0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65" name="テキスト ボックス 64">
            <a:extLst>
              <a:ext uri="{FF2B5EF4-FFF2-40B4-BE49-F238E27FC236}">
                <a16:creationId xmlns:a16="http://schemas.microsoft.com/office/drawing/2014/main" xmlns="" id="{E22E0715-3C0A-487B-8EAF-8B78FD5B8B1A}"/>
              </a:ext>
            </a:extLst>
          </p:cNvPr>
          <p:cNvSpPr txBox="1"/>
          <p:nvPr/>
        </p:nvSpPr>
        <p:spPr>
          <a:xfrm>
            <a:off x="865951" y="3200049"/>
            <a:ext cx="1439405" cy="338554"/>
          </a:xfrm>
          <a:prstGeom prst="rect">
            <a:avLst/>
          </a:prstGeom>
          <a:solidFill>
            <a:schemeClr val="bg1"/>
          </a:solidFill>
        </p:spPr>
        <p:txBody>
          <a:bodyPr wrap="square">
            <a:spAutoFit/>
          </a:bodyPr>
          <a:lstStyle/>
          <a:p>
            <a:r>
              <a:rPr kumimoji="0" lang="ja-JP" altLang="en-US" sz="1600" b="1" kern="0" spc="-235" dirty="0">
                <a:solidFill>
                  <a:srgbClr val="0033CC"/>
                </a:solidFill>
                <a:latin typeface="Yu Gothic" panose="020B0400000000000000" pitchFamily="34" charset="-128"/>
                <a:ea typeface="Yu Gothic" panose="020B0400000000000000" pitchFamily="34" charset="-128"/>
              </a:rPr>
              <a:t>ペットスペース</a:t>
            </a:r>
            <a:endParaRPr lang="ja-JP" altLang="en-US" sz="1600" dirty="0">
              <a:solidFill>
                <a:srgbClr val="0033CC"/>
              </a:solidFill>
            </a:endParaRPr>
          </a:p>
        </p:txBody>
      </p:sp>
    </p:spTree>
    <p:extLst>
      <p:ext uri="{BB962C8B-B14F-4D97-AF65-F5344CB8AC3E}">
        <p14:creationId xmlns:p14="http://schemas.microsoft.com/office/powerpoint/2010/main" val="1085138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xmlns="" id="{D9881B9C-A3DD-4F1C-8940-6735C8C4A4B1}"/>
              </a:ext>
            </a:extLst>
          </p:cNvPr>
          <p:cNvPicPr>
            <a:picLocks noChangeAspect="1"/>
          </p:cNvPicPr>
          <p:nvPr/>
        </p:nvPicPr>
        <p:blipFill rotWithShape="1">
          <a:blip r:embed="rId2"/>
          <a:srcRect b="5257"/>
          <a:stretch/>
        </p:blipFill>
        <p:spPr>
          <a:xfrm>
            <a:off x="986247" y="1147210"/>
            <a:ext cx="12518124" cy="6704075"/>
          </a:xfrm>
          <a:prstGeom prst="rect">
            <a:avLst/>
          </a:prstGeom>
        </p:spPr>
      </p:pic>
      <p:sp>
        <p:nvSpPr>
          <p:cNvPr id="3" name="正方形/長方形 2">
            <a:extLst>
              <a:ext uri="{FF2B5EF4-FFF2-40B4-BE49-F238E27FC236}">
                <a16:creationId xmlns:a16="http://schemas.microsoft.com/office/drawing/2014/main" xmlns="" id="{E032FB67-F395-4EB5-802D-C81560E83BCB}"/>
              </a:ext>
            </a:extLst>
          </p:cNvPr>
          <p:cNvSpPr/>
          <p:nvPr/>
        </p:nvSpPr>
        <p:spPr>
          <a:xfrm>
            <a:off x="1263650" y="7327900"/>
            <a:ext cx="1600200" cy="523385"/>
          </a:xfrm>
          <a:prstGeom prst="rect">
            <a:avLst/>
          </a:prstGeom>
          <a:solidFill>
            <a:srgbClr val="DCE6F2">
              <a:alpha val="50196"/>
            </a:srgbClr>
          </a:solid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4" name="bg object 16">
            <a:extLst>
              <a:ext uri="{FF2B5EF4-FFF2-40B4-BE49-F238E27FC236}">
                <a16:creationId xmlns:a16="http://schemas.microsoft.com/office/drawing/2014/main" xmlns="" id="{DFC6387E-193E-43FD-A17A-337F0043C94D}"/>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dirty="0"/>
          </a:p>
        </p:txBody>
      </p:sp>
      <p:sp>
        <p:nvSpPr>
          <p:cNvPr id="5" name="bg object 17">
            <a:extLst>
              <a:ext uri="{FF2B5EF4-FFF2-40B4-BE49-F238E27FC236}">
                <a16:creationId xmlns:a16="http://schemas.microsoft.com/office/drawing/2014/main" xmlns="" id="{9850B39C-8337-49C6-A968-D98B877173BE}"/>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dirty="0"/>
          </a:p>
        </p:txBody>
      </p:sp>
      <p:pic>
        <p:nvPicPr>
          <p:cNvPr id="6" name="bg object 18">
            <a:extLst>
              <a:ext uri="{FF2B5EF4-FFF2-40B4-BE49-F238E27FC236}">
                <a16:creationId xmlns:a16="http://schemas.microsoft.com/office/drawing/2014/main" xmlns="" id="{C8137391-59A0-4F4D-B6E3-E095D084C25B}"/>
              </a:ext>
            </a:extLst>
          </p:cNvPr>
          <p:cNvPicPr/>
          <p:nvPr/>
        </p:nvPicPr>
        <p:blipFill>
          <a:blip r:embed="rId3" cstate="print"/>
          <a:stretch>
            <a:fillRect/>
          </a:stretch>
        </p:blipFill>
        <p:spPr>
          <a:xfrm>
            <a:off x="117745" y="0"/>
            <a:ext cx="174123" cy="208812"/>
          </a:xfrm>
          <a:prstGeom prst="rect">
            <a:avLst/>
          </a:prstGeom>
        </p:spPr>
      </p:pic>
      <p:sp>
        <p:nvSpPr>
          <p:cNvPr id="8" name="テキスト ボックス 7">
            <a:extLst>
              <a:ext uri="{FF2B5EF4-FFF2-40B4-BE49-F238E27FC236}">
                <a16:creationId xmlns:a16="http://schemas.microsoft.com/office/drawing/2014/main" xmlns="" id="{F33B9CD0-7C42-435E-9957-2233543278FC}"/>
              </a:ext>
            </a:extLst>
          </p:cNvPr>
          <p:cNvSpPr txBox="1"/>
          <p:nvPr/>
        </p:nvSpPr>
        <p:spPr>
          <a:xfrm>
            <a:off x="141513" y="10172700"/>
            <a:ext cx="61867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１６</a:t>
            </a:r>
            <a:endParaRPr lang="ja-JP" altLang="en-US" dirty="0">
              <a:solidFill>
                <a:schemeClr val="tx1">
                  <a:lumMod val="50000"/>
                  <a:lumOff val="50000"/>
                </a:schemeClr>
              </a:solidFill>
              <a:latin typeface="+mj-ea"/>
              <a:ea typeface="+mj-ea"/>
            </a:endParaRPr>
          </a:p>
        </p:txBody>
      </p:sp>
      <p:sp>
        <p:nvSpPr>
          <p:cNvPr id="11" name="正方形/長方形 10">
            <a:extLst>
              <a:ext uri="{FF2B5EF4-FFF2-40B4-BE49-F238E27FC236}">
                <a16:creationId xmlns:a16="http://schemas.microsoft.com/office/drawing/2014/main" xmlns="" id="{47C31815-8DE5-40C0-9808-D967AF83E73F}"/>
              </a:ext>
            </a:extLst>
          </p:cNvPr>
          <p:cNvSpPr/>
          <p:nvPr/>
        </p:nvSpPr>
        <p:spPr>
          <a:xfrm>
            <a:off x="4733845" y="1193399"/>
            <a:ext cx="4970987" cy="627046"/>
          </a:xfrm>
          <a:prstGeom prst="rect">
            <a:avLst/>
          </a:prstGeom>
          <a:solidFill>
            <a:srgbClr val="DCE6F2">
              <a:alpha val="50196"/>
            </a:srgbClr>
          </a:solid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xmlns="" id="{11A45D7B-7276-4088-8A95-415991AD3792}"/>
              </a:ext>
            </a:extLst>
          </p:cNvPr>
          <p:cNvSpPr/>
          <p:nvPr/>
        </p:nvSpPr>
        <p:spPr>
          <a:xfrm>
            <a:off x="4733845" y="2657002"/>
            <a:ext cx="4970987" cy="624037"/>
          </a:xfrm>
          <a:prstGeom prst="rect">
            <a:avLst/>
          </a:prstGeom>
          <a:solidFill>
            <a:srgbClr val="DCE6F2">
              <a:alpha val="50196"/>
            </a:srgbClr>
          </a:solid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13" name="正方形/長方形 12">
            <a:extLst>
              <a:ext uri="{FF2B5EF4-FFF2-40B4-BE49-F238E27FC236}">
                <a16:creationId xmlns:a16="http://schemas.microsoft.com/office/drawing/2014/main" xmlns="" id="{9A3B52CF-618B-42CA-BF00-A15BF600D19A}"/>
              </a:ext>
            </a:extLst>
          </p:cNvPr>
          <p:cNvSpPr/>
          <p:nvPr/>
        </p:nvSpPr>
        <p:spPr>
          <a:xfrm>
            <a:off x="4733845" y="4120584"/>
            <a:ext cx="4970987" cy="673823"/>
          </a:xfrm>
          <a:prstGeom prst="rect">
            <a:avLst/>
          </a:prstGeom>
          <a:solidFill>
            <a:srgbClr val="DCE6F2">
              <a:alpha val="50196"/>
            </a:srgbClr>
          </a:solid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14" name="二等辺三角形 13">
            <a:extLst>
              <a:ext uri="{FF2B5EF4-FFF2-40B4-BE49-F238E27FC236}">
                <a16:creationId xmlns:a16="http://schemas.microsoft.com/office/drawing/2014/main" xmlns="" id="{29BEEA6E-78C4-48ED-BB9F-9501939520DF}"/>
              </a:ext>
            </a:extLst>
          </p:cNvPr>
          <p:cNvSpPr/>
          <p:nvPr/>
        </p:nvSpPr>
        <p:spPr>
          <a:xfrm>
            <a:off x="8280999" y="7031201"/>
            <a:ext cx="346024" cy="232940"/>
          </a:xfrm>
          <a:prstGeom prst="triangle">
            <a:avLst/>
          </a:prstGeom>
          <a:solidFill>
            <a:srgbClr val="0033CC"/>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xmlns="" id="{C25766FA-CECB-442E-A0E0-DC2208CB9542}"/>
              </a:ext>
            </a:extLst>
          </p:cNvPr>
          <p:cNvSpPr txBox="1"/>
          <p:nvPr/>
        </p:nvSpPr>
        <p:spPr>
          <a:xfrm>
            <a:off x="7901880" y="7348218"/>
            <a:ext cx="1104262" cy="338554"/>
          </a:xfrm>
          <a:prstGeom prst="rect">
            <a:avLst/>
          </a:prstGeom>
          <a:solidFill>
            <a:schemeClr val="bg1"/>
          </a:solidFill>
        </p:spPr>
        <p:txBody>
          <a:bodyPr wrap="square">
            <a:spAutoFit/>
          </a:bodyPr>
          <a:lstStyle/>
          <a:p>
            <a:r>
              <a:rPr kumimoji="0" lang="ja-JP" altLang="en-US" sz="1600" b="1" kern="0" spc="-235" dirty="0">
                <a:solidFill>
                  <a:schemeClr val="tx1">
                    <a:lumMod val="50000"/>
                    <a:lumOff val="50000"/>
                  </a:schemeClr>
                </a:solidFill>
                <a:latin typeface="Yu Gothic" panose="020B0400000000000000" pitchFamily="34" charset="-128"/>
                <a:ea typeface="Yu Gothic" panose="020B0400000000000000" pitchFamily="34" charset="-128"/>
              </a:rPr>
              <a:t>校舎出入口</a:t>
            </a:r>
            <a:endParaRPr lang="ja-JP" altLang="en-US" sz="1600" dirty="0">
              <a:solidFill>
                <a:schemeClr val="tx1">
                  <a:lumMod val="50000"/>
                  <a:lumOff val="50000"/>
                </a:schemeClr>
              </a:solidFill>
            </a:endParaRPr>
          </a:p>
        </p:txBody>
      </p:sp>
      <p:sp>
        <p:nvSpPr>
          <p:cNvPr id="16" name="テキスト ボックス 15">
            <a:extLst>
              <a:ext uri="{FF2B5EF4-FFF2-40B4-BE49-F238E27FC236}">
                <a16:creationId xmlns:a16="http://schemas.microsoft.com/office/drawing/2014/main" xmlns="" id="{B6EC43CE-32C9-444B-B4E7-A427588884D5}"/>
              </a:ext>
            </a:extLst>
          </p:cNvPr>
          <p:cNvSpPr txBox="1"/>
          <p:nvPr/>
        </p:nvSpPr>
        <p:spPr>
          <a:xfrm>
            <a:off x="5139592" y="11765805"/>
            <a:ext cx="5969519" cy="276999"/>
          </a:xfrm>
          <a:prstGeom prst="rect">
            <a:avLst/>
          </a:prstGeom>
          <a:noFill/>
        </p:spPr>
        <p:txBody>
          <a:bodyPr wrap="square">
            <a:spAutoFit/>
          </a:bodyPr>
          <a:lstStyle/>
          <a:p>
            <a:pPr marL="426720" indent="177800" algn="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（立ち入り禁止区域の事務室は、通信機器の使用目的等に限定される。）</a:t>
            </a:r>
            <a:endParaRPr lang="ja-JP" altLang="ja-JP" sz="16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xmlns="" id="{0AFAE521-B16B-47BF-84B2-C335F1363579}"/>
              </a:ext>
            </a:extLst>
          </p:cNvPr>
          <p:cNvSpPr txBox="1"/>
          <p:nvPr/>
        </p:nvSpPr>
        <p:spPr>
          <a:xfrm>
            <a:off x="939577" y="825448"/>
            <a:ext cx="4119313" cy="256417"/>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en-US" altLang="ja-JP" b="1" dirty="0"/>
              <a:t>【</a:t>
            </a:r>
            <a:r>
              <a:rPr lang="ja-JP" altLang="en-US" b="1" dirty="0"/>
              <a:t>教室配置図</a:t>
            </a:r>
            <a:r>
              <a:rPr lang="en-US" altLang="ja-JP" b="1" dirty="0"/>
              <a:t>】</a:t>
            </a:r>
          </a:p>
        </p:txBody>
      </p:sp>
      <p:sp>
        <p:nvSpPr>
          <p:cNvPr id="18" name="正方形/長方形 17">
            <a:extLst>
              <a:ext uri="{FF2B5EF4-FFF2-40B4-BE49-F238E27FC236}">
                <a16:creationId xmlns:a16="http://schemas.microsoft.com/office/drawing/2014/main" xmlns="" id="{08E0CCC2-1993-4070-BC5B-7BE53D672B9C}"/>
              </a:ext>
            </a:extLst>
          </p:cNvPr>
          <p:cNvSpPr/>
          <p:nvPr/>
        </p:nvSpPr>
        <p:spPr>
          <a:xfrm>
            <a:off x="1732981" y="5551344"/>
            <a:ext cx="1266254" cy="932988"/>
          </a:xfrm>
          <a:prstGeom prst="rect">
            <a:avLst/>
          </a:prstGeom>
          <a:solidFill>
            <a:srgbClr val="DCE6F2">
              <a:alpha val="50196"/>
            </a:srgbClr>
          </a:solid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20" name="正方形/長方形 19">
            <a:extLst>
              <a:ext uri="{FF2B5EF4-FFF2-40B4-BE49-F238E27FC236}">
                <a16:creationId xmlns:a16="http://schemas.microsoft.com/office/drawing/2014/main" xmlns="" id="{415BD2D2-AF5C-405C-9856-FEB008357B8B}"/>
              </a:ext>
            </a:extLst>
          </p:cNvPr>
          <p:cNvSpPr/>
          <p:nvPr/>
        </p:nvSpPr>
        <p:spPr>
          <a:xfrm>
            <a:off x="2703428" y="4136930"/>
            <a:ext cx="991242" cy="673823"/>
          </a:xfrm>
          <a:prstGeom prst="rect">
            <a:avLst/>
          </a:prstGeom>
          <a:solidFill>
            <a:srgbClr val="DCE6F2">
              <a:alpha val="50196"/>
            </a:srgbClr>
          </a:solid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22" name="正方形/長方形 21">
            <a:extLst>
              <a:ext uri="{FF2B5EF4-FFF2-40B4-BE49-F238E27FC236}">
                <a16:creationId xmlns:a16="http://schemas.microsoft.com/office/drawing/2014/main" xmlns="" id="{7EE65FEF-E576-4645-838D-859E7DE5F7E6}"/>
              </a:ext>
            </a:extLst>
          </p:cNvPr>
          <p:cNvSpPr/>
          <p:nvPr/>
        </p:nvSpPr>
        <p:spPr>
          <a:xfrm>
            <a:off x="1673792" y="2591959"/>
            <a:ext cx="1029636" cy="949485"/>
          </a:xfrm>
          <a:prstGeom prst="rect">
            <a:avLst/>
          </a:prstGeom>
          <a:solidFill>
            <a:srgbClr val="DCE6F2">
              <a:alpha val="50196"/>
            </a:srgbClr>
          </a:solid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25" name="正方形/長方形 24">
            <a:extLst>
              <a:ext uri="{FF2B5EF4-FFF2-40B4-BE49-F238E27FC236}">
                <a16:creationId xmlns:a16="http://schemas.microsoft.com/office/drawing/2014/main" xmlns="" id="{5E5EC58F-8178-429C-84BC-F19938E3CE1A}"/>
              </a:ext>
            </a:extLst>
          </p:cNvPr>
          <p:cNvSpPr/>
          <p:nvPr/>
        </p:nvSpPr>
        <p:spPr>
          <a:xfrm>
            <a:off x="1664137" y="1155701"/>
            <a:ext cx="1029636" cy="867180"/>
          </a:xfrm>
          <a:prstGeom prst="rect">
            <a:avLst/>
          </a:prstGeom>
          <a:solidFill>
            <a:srgbClr val="DCE6F2">
              <a:alpha val="50196"/>
            </a:srgbClr>
          </a:solid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grpSp>
        <p:nvGrpSpPr>
          <p:cNvPr id="26" name="グループ化 25">
            <a:extLst>
              <a:ext uri="{FF2B5EF4-FFF2-40B4-BE49-F238E27FC236}">
                <a16:creationId xmlns:a16="http://schemas.microsoft.com/office/drawing/2014/main" xmlns="" id="{0D32B9B4-763E-4817-B0A5-916FEA5259E5}"/>
              </a:ext>
            </a:extLst>
          </p:cNvPr>
          <p:cNvGrpSpPr/>
          <p:nvPr/>
        </p:nvGrpSpPr>
        <p:grpSpPr>
          <a:xfrm>
            <a:off x="7722612" y="5649524"/>
            <a:ext cx="972000" cy="608593"/>
            <a:chOff x="11599626" y="8975683"/>
            <a:chExt cx="842737" cy="364110"/>
          </a:xfrm>
        </p:grpSpPr>
        <p:sp>
          <p:nvSpPr>
            <p:cNvPr id="27" name="正方形/長方形 26">
              <a:extLst>
                <a:ext uri="{FF2B5EF4-FFF2-40B4-BE49-F238E27FC236}">
                  <a16:creationId xmlns:a16="http://schemas.microsoft.com/office/drawing/2014/main" xmlns="" id="{F5BEBDE3-02D0-4887-9C97-0A548C19F0F4}"/>
                </a:ext>
              </a:extLst>
            </p:cNvPr>
            <p:cNvSpPr/>
            <p:nvPr/>
          </p:nvSpPr>
          <p:spPr>
            <a:xfrm>
              <a:off x="11599626" y="8975683"/>
              <a:ext cx="842737" cy="364110"/>
            </a:xfrm>
            <a:prstGeom prst="rect">
              <a:avLst/>
            </a:prstGeom>
            <a:solidFill>
              <a:schemeClr val="bg1">
                <a:lumMod val="75000"/>
                <a:alpha val="50196"/>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cxnSp>
          <p:nvCxnSpPr>
            <p:cNvPr id="28" name="直線コネクタ 27">
              <a:extLst>
                <a:ext uri="{FF2B5EF4-FFF2-40B4-BE49-F238E27FC236}">
                  <a16:creationId xmlns:a16="http://schemas.microsoft.com/office/drawing/2014/main" xmlns="" id="{22CA4E00-FC9F-42BB-9847-544CEE85E447}"/>
                </a:ext>
              </a:extLst>
            </p:cNvPr>
            <p:cNvCxnSpPr>
              <a:cxnSpLocks/>
            </p:cNvCxnSpPr>
            <p:nvPr/>
          </p:nvCxnSpPr>
          <p:spPr>
            <a:xfrm>
              <a:off x="11599626" y="8975683"/>
              <a:ext cx="842737" cy="362873"/>
            </a:xfrm>
            <a:prstGeom prst="line">
              <a:avLst/>
            </a:prstGeom>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xmlns="" id="{9CCF41E6-0C04-4BC1-B70D-E59BA4F06435}"/>
                </a:ext>
              </a:extLst>
            </p:cNvPr>
            <p:cNvCxnSpPr>
              <a:cxnSpLocks/>
            </p:cNvCxnSpPr>
            <p:nvPr/>
          </p:nvCxnSpPr>
          <p:spPr>
            <a:xfrm flipV="1">
              <a:off x="11599626" y="8975683"/>
              <a:ext cx="842737" cy="362873"/>
            </a:xfrm>
            <a:prstGeom prst="line">
              <a:avLst/>
            </a:prstGeom>
          </p:spPr>
          <p:style>
            <a:lnRef idx="1">
              <a:schemeClr val="dk1"/>
            </a:lnRef>
            <a:fillRef idx="0">
              <a:schemeClr val="dk1"/>
            </a:fillRef>
            <a:effectRef idx="0">
              <a:schemeClr val="dk1"/>
            </a:effectRef>
            <a:fontRef idx="minor">
              <a:schemeClr val="tx1"/>
            </a:fontRef>
          </p:style>
        </p:cxnSp>
      </p:grpSp>
      <p:grpSp>
        <p:nvGrpSpPr>
          <p:cNvPr id="30" name="グループ化 29">
            <a:extLst>
              <a:ext uri="{FF2B5EF4-FFF2-40B4-BE49-F238E27FC236}">
                <a16:creationId xmlns:a16="http://schemas.microsoft.com/office/drawing/2014/main" xmlns="" id="{F80EB56E-2001-4431-892C-109940E50FB2}"/>
              </a:ext>
            </a:extLst>
          </p:cNvPr>
          <p:cNvGrpSpPr/>
          <p:nvPr/>
        </p:nvGrpSpPr>
        <p:grpSpPr>
          <a:xfrm>
            <a:off x="8680629" y="5637836"/>
            <a:ext cx="504000" cy="608593"/>
            <a:chOff x="11599626" y="8975683"/>
            <a:chExt cx="842737" cy="364110"/>
          </a:xfrm>
        </p:grpSpPr>
        <p:sp>
          <p:nvSpPr>
            <p:cNvPr id="31" name="正方形/長方形 30">
              <a:extLst>
                <a:ext uri="{FF2B5EF4-FFF2-40B4-BE49-F238E27FC236}">
                  <a16:creationId xmlns:a16="http://schemas.microsoft.com/office/drawing/2014/main" xmlns="" id="{F722233D-6A62-45CD-A814-A3BDEBE8F67B}"/>
                </a:ext>
              </a:extLst>
            </p:cNvPr>
            <p:cNvSpPr/>
            <p:nvPr/>
          </p:nvSpPr>
          <p:spPr>
            <a:xfrm>
              <a:off x="11599626" y="8975683"/>
              <a:ext cx="842737" cy="364110"/>
            </a:xfrm>
            <a:prstGeom prst="rect">
              <a:avLst/>
            </a:prstGeom>
            <a:solidFill>
              <a:schemeClr val="bg1">
                <a:lumMod val="75000"/>
                <a:alpha val="50196"/>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cxnSp>
          <p:nvCxnSpPr>
            <p:cNvPr id="32" name="直線コネクタ 31">
              <a:extLst>
                <a:ext uri="{FF2B5EF4-FFF2-40B4-BE49-F238E27FC236}">
                  <a16:creationId xmlns:a16="http://schemas.microsoft.com/office/drawing/2014/main" xmlns="" id="{8FE3551F-70F9-4E45-B5E4-F86391B90DEF}"/>
                </a:ext>
              </a:extLst>
            </p:cNvPr>
            <p:cNvCxnSpPr>
              <a:cxnSpLocks/>
            </p:cNvCxnSpPr>
            <p:nvPr/>
          </p:nvCxnSpPr>
          <p:spPr>
            <a:xfrm>
              <a:off x="11599626" y="8975683"/>
              <a:ext cx="842737" cy="362873"/>
            </a:xfrm>
            <a:prstGeom prst="line">
              <a:avLst/>
            </a:prstGeom>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xmlns="" id="{DE64CFF1-F1DC-4982-A33F-0FF7EAD2D1FE}"/>
                </a:ext>
              </a:extLst>
            </p:cNvPr>
            <p:cNvCxnSpPr>
              <a:cxnSpLocks/>
            </p:cNvCxnSpPr>
            <p:nvPr/>
          </p:nvCxnSpPr>
          <p:spPr>
            <a:xfrm flipV="1">
              <a:off x="11599626" y="8975683"/>
              <a:ext cx="842737" cy="362873"/>
            </a:xfrm>
            <a:prstGeom prst="line">
              <a:avLst/>
            </a:prstGeom>
          </p:spPr>
          <p:style>
            <a:lnRef idx="1">
              <a:schemeClr val="dk1"/>
            </a:lnRef>
            <a:fillRef idx="0">
              <a:schemeClr val="dk1"/>
            </a:fillRef>
            <a:effectRef idx="0">
              <a:schemeClr val="dk1"/>
            </a:effectRef>
            <a:fontRef idx="minor">
              <a:schemeClr val="tx1"/>
            </a:fontRef>
          </p:style>
        </p:cxnSp>
      </p:grpSp>
      <p:grpSp>
        <p:nvGrpSpPr>
          <p:cNvPr id="38" name="グループ化 37">
            <a:extLst>
              <a:ext uri="{FF2B5EF4-FFF2-40B4-BE49-F238E27FC236}">
                <a16:creationId xmlns:a16="http://schemas.microsoft.com/office/drawing/2014/main" xmlns="" id="{19EFB62A-1F49-42B6-8A11-BCBBBE40B2FD}"/>
              </a:ext>
            </a:extLst>
          </p:cNvPr>
          <p:cNvGrpSpPr/>
          <p:nvPr/>
        </p:nvGrpSpPr>
        <p:grpSpPr>
          <a:xfrm>
            <a:off x="6246612" y="5652507"/>
            <a:ext cx="1476000" cy="608593"/>
            <a:chOff x="11599626" y="8975683"/>
            <a:chExt cx="842737" cy="364110"/>
          </a:xfrm>
        </p:grpSpPr>
        <p:sp>
          <p:nvSpPr>
            <p:cNvPr id="39" name="正方形/長方形 38">
              <a:extLst>
                <a:ext uri="{FF2B5EF4-FFF2-40B4-BE49-F238E27FC236}">
                  <a16:creationId xmlns:a16="http://schemas.microsoft.com/office/drawing/2014/main" xmlns="" id="{16507F61-3816-439E-B01C-8FDFA3A00B09}"/>
                </a:ext>
              </a:extLst>
            </p:cNvPr>
            <p:cNvSpPr/>
            <p:nvPr/>
          </p:nvSpPr>
          <p:spPr>
            <a:xfrm>
              <a:off x="11599626" y="8975683"/>
              <a:ext cx="842737" cy="364110"/>
            </a:xfrm>
            <a:prstGeom prst="rect">
              <a:avLst/>
            </a:prstGeom>
            <a:solidFill>
              <a:schemeClr val="bg1">
                <a:lumMod val="75000"/>
                <a:alpha val="50196"/>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cxnSp>
          <p:nvCxnSpPr>
            <p:cNvPr id="40" name="直線コネクタ 39">
              <a:extLst>
                <a:ext uri="{FF2B5EF4-FFF2-40B4-BE49-F238E27FC236}">
                  <a16:creationId xmlns:a16="http://schemas.microsoft.com/office/drawing/2014/main" xmlns="" id="{1D6BBFFC-DF3B-403C-8B7E-E0CB17781C9A}"/>
                </a:ext>
              </a:extLst>
            </p:cNvPr>
            <p:cNvCxnSpPr>
              <a:cxnSpLocks/>
            </p:cNvCxnSpPr>
            <p:nvPr/>
          </p:nvCxnSpPr>
          <p:spPr>
            <a:xfrm>
              <a:off x="11599626" y="8975683"/>
              <a:ext cx="842737" cy="362873"/>
            </a:xfrm>
            <a:prstGeom prst="line">
              <a:avLst/>
            </a:prstGeom>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xmlns="" id="{5B291D14-9B0F-4A1F-A90A-E4F91C257DBF}"/>
                </a:ext>
              </a:extLst>
            </p:cNvPr>
            <p:cNvCxnSpPr>
              <a:cxnSpLocks/>
            </p:cNvCxnSpPr>
            <p:nvPr/>
          </p:nvCxnSpPr>
          <p:spPr>
            <a:xfrm flipV="1">
              <a:off x="11599626" y="8975683"/>
              <a:ext cx="842737" cy="362873"/>
            </a:xfrm>
            <a:prstGeom prst="line">
              <a:avLst/>
            </a:prstGeom>
          </p:spPr>
          <p:style>
            <a:lnRef idx="1">
              <a:schemeClr val="dk1"/>
            </a:lnRef>
            <a:fillRef idx="0">
              <a:schemeClr val="dk1"/>
            </a:fillRef>
            <a:effectRef idx="0">
              <a:schemeClr val="dk1"/>
            </a:effectRef>
            <a:fontRef idx="minor">
              <a:schemeClr val="tx1"/>
            </a:fontRef>
          </p:style>
        </p:cxnSp>
      </p:grpSp>
      <p:sp>
        <p:nvSpPr>
          <p:cNvPr id="42" name="正方形/長方形 41">
            <a:extLst>
              <a:ext uri="{FF2B5EF4-FFF2-40B4-BE49-F238E27FC236}">
                <a16:creationId xmlns:a16="http://schemas.microsoft.com/office/drawing/2014/main" xmlns="" id="{403C6076-81C2-4174-B7FE-CBE5628FBEAE}"/>
              </a:ext>
            </a:extLst>
          </p:cNvPr>
          <p:cNvSpPr/>
          <p:nvPr/>
        </p:nvSpPr>
        <p:spPr>
          <a:xfrm>
            <a:off x="4766190" y="5613100"/>
            <a:ext cx="993260" cy="648000"/>
          </a:xfrm>
          <a:prstGeom prst="rect">
            <a:avLst/>
          </a:prstGeom>
          <a:solidFill>
            <a:schemeClr val="accent6">
              <a:lumMod val="60000"/>
              <a:lumOff val="40000"/>
              <a:alpha val="50196"/>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43" name="正方形/長方形 42">
            <a:extLst>
              <a:ext uri="{FF2B5EF4-FFF2-40B4-BE49-F238E27FC236}">
                <a16:creationId xmlns:a16="http://schemas.microsoft.com/office/drawing/2014/main" xmlns="" id="{749B2270-B1C4-4BF5-ABAA-1779B1FBFB8A}"/>
              </a:ext>
            </a:extLst>
          </p:cNvPr>
          <p:cNvSpPr/>
          <p:nvPr/>
        </p:nvSpPr>
        <p:spPr>
          <a:xfrm>
            <a:off x="5773450" y="5613100"/>
            <a:ext cx="443200" cy="648000"/>
          </a:xfrm>
          <a:prstGeom prst="rect">
            <a:avLst/>
          </a:prstGeom>
          <a:solidFill>
            <a:schemeClr val="accent6">
              <a:lumMod val="60000"/>
              <a:lumOff val="40000"/>
              <a:alpha val="50196"/>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grpSp>
        <p:nvGrpSpPr>
          <p:cNvPr id="44" name="グループ化 43">
            <a:extLst>
              <a:ext uri="{FF2B5EF4-FFF2-40B4-BE49-F238E27FC236}">
                <a16:creationId xmlns:a16="http://schemas.microsoft.com/office/drawing/2014/main" xmlns="" id="{3C118F16-4D56-4E36-B525-E4D8FA200EAC}"/>
              </a:ext>
            </a:extLst>
          </p:cNvPr>
          <p:cNvGrpSpPr/>
          <p:nvPr/>
        </p:nvGrpSpPr>
        <p:grpSpPr>
          <a:xfrm>
            <a:off x="9200832" y="5652507"/>
            <a:ext cx="504000" cy="608593"/>
            <a:chOff x="11599626" y="8975683"/>
            <a:chExt cx="842737" cy="364110"/>
          </a:xfrm>
        </p:grpSpPr>
        <p:sp>
          <p:nvSpPr>
            <p:cNvPr id="45" name="正方形/長方形 44">
              <a:extLst>
                <a:ext uri="{FF2B5EF4-FFF2-40B4-BE49-F238E27FC236}">
                  <a16:creationId xmlns:a16="http://schemas.microsoft.com/office/drawing/2014/main" xmlns="" id="{95C518B3-837E-495A-A826-400010BF2A3C}"/>
                </a:ext>
              </a:extLst>
            </p:cNvPr>
            <p:cNvSpPr/>
            <p:nvPr/>
          </p:nvSpPr>
          <p:spPr>
            <a:xfrm>
              <a:off x="11599626" y="8975683"/>
              <a:ext cx="842737" cy="364110"/>
            </a:xfrm>
            <a:prstGeom prst="rect">
              <a:avLst/>
            </a:prstGeom>
            <a:solidFill>
              <a:schemeClr val="bg1">
                <a:lumMod val="75000"/>
                <a:alpha val="50196"/>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cxnSp>
          <p:nvCxnSpPr>
            <p:cNvPr id="46" name="直線コネクタ 45">
              <a:extLst>
                <a:ext uri="{FF2B5EF4-FFF2-40B4-BE49-F238E27FC236}">
                  <a16:creationId xmlns:a16="http://schemas.microsoft.com/office/drawing/2014/main" xmlns="" id="{7AB478CE-F579-4B09-9D22-029FA582948C}"/>
                </a:ext>
              </a:extLst>
            </p:cNvPr>
            <p:cNvCxnSpPr>
              <a:cxnSpLocks/>
            </p:cNvCxnSpPr>
            <p:nvPr/>
          </p:nvCxnSpPr>
          <p:spPr>
            <a:xfrm>
              <a:off x="11599626" y="8975683"/>
              <a:ext cx="842737" cy="362873"/>
            </a:xfrm>
            <a:prstGeom prst="line">
              <a:avLst/>
            </a:prstGeom>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xmlns="" id="{40D8D7F5-2443-4F67-A322-65519C477285}"/>
                </a:ext>
              </a:extLst>
            </p:cNvPr>
            <p:cNvCxnSpPr>
              <a:cxnSpLocks/>
            </p:cNvCxnSpPr>
            <p:nvPr/>
          </p:nvCxnSpPr>
          <p:spPr>
            <a:xfrm flipV="1">
              <a:off x="11599626" y="8975683"/>
              <a:ext cx="842737" cy="362873"/>
            </a:xfrm>
            <a:prstGeom prst="line">
              <a:avLst/>
            </a:prstGeom>
          </p:spPr>
          <p:style>
            <a:lnRef idx="1">
              <a:schemeClr val="dk1"/>
            </a:lnRef>
            <a:fillRef idx="0">
              <a:schemeClr val="dk1"/>
            </a:fillRef>
            <a:effectRef idx="0">
              <a:schemeClr val="dk1"/>
            </a:effectRef>
            <a:fontRef idx="minor">
              <a:schemeClr val="tx1"/>
            </a:fontRef>
          </p:style>
        </p:cxnSp>
      </p:grpSp>
      <p:sp>
        <p:nvSpPr>
          <p:cNvPr id="48" name="正方形/長方形 47">
            <a:extLst>
              <a:ext uri="{FF2B5EF4-FFF2-40B4-BE49-F238E27FC236}">
                <a16:creationId xmlns:a16="http://schemas.microsoft.com/office/drawing/2014/main" xmlns="" id="{692E9D55-E80B-45BD-A536-67F1A896D943}"/>
              </a:ext>
            </a:extLst>
          </p:cNvPr>
          <p:cNvSpPr/>
          <p:nvPr/>
        </p:nvSpPr>
        <p:spPr>
          <a:xfrm>
            <a:off x="6445250" y="6542500"/>
            <a:ext cx="1266253" cy="252000"/>
          </a:xfrm>
          <a:prstGeom prst="rect">
            <a:avLst/>
          </a:prstGeom>
          <a:solidFill>
            <a:schemeClr val="accent6">
              <a:lumMod val="60000"/>
              <a:lumOff val="40000"/>
              <a:alpha val="50196"/>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49" name="正方形/長方形 48">
            <a:extLst>
              <a:ext uri="{FF2B5EF4-FFF2-40B4-BE49-F238E27FC236}">
                <a16:creationId xmlns:a16="http://schemas.microsoft.com/office/drawing/2014/main" xmlns="" id="{DFCA3B95-1453-47A0-A94E-8FECC5098E7D}"/>
              </a:ext>
            </a:extLst>
          </p:cNvPr>
          <p:cNvSpPr/>
          <p:nvPr/>
        </p:nvSpPr>
        <p:spPr>
          <a:xfrm>
            <a:off x="2693773" y="1155700"/>
            <a:ext cx="1000897" cy="664744"/>
          </a:xfrm>
          <a:prstGeom prst="rect">
            <a:avLst/>
          </a:prstGeom>
          <a:solidFill>
            <a:srgbClr val="DCE6F2">
              <a:alpha val="50196"/>
            </a:srgbClr>
          </a:solid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graphicFrame>
        <p:nvGraphicFramePr>
          <p:cNvPr id="51" name="表 50">
            <a:extLst>
              <a:ext uri="{FF2B5EF4-FFF2-40B4-BE49-F238E27FC236}">
                <a16:creationId xmlns:a16="http://schemas.microsoft.com/office/drawing/2014/main" xmlns="" id="{78DC2E9A-6DC2-4BB1-95FC-D8DFD8891343}"/>
              </a:ext>
            </a:extLst>
          </p:cNvPr>
          <p:cNvGraphicFramePr>
            <a:graphicFrameLocks noGrp="1"/>
          </p:cNvGraphicFramePr>
          <p:nvPr>
            <p:extLst>
              <p:ext uri="{D42A27DB-BD31-4B8C-83A1-F6EECF244321}">
                <p14:modId xmlns:p14="http://schemas.microsoft.com/office/powerpoint/2010/main" val="2106917805"/>
              </p:ext>
            </p:extLst>
          </p:nvPr>
        </p:nvGraphicFramePr>
        <p:xfrm>
          <a:off x="5297724" y="8029843"/>
          <a:ext cx="6483828" cy="2069168"/>
        </p:xfrm>
        <a:graphic>
          <a:graphicData uri="http://schemas.openxmlformats.org/drawingml/2006/table">
            <a:tbl>
              <a:tblPr>
                <a:tableStyleId>{5C22544A-7EE6-4342-B048-85BDC9FD1C3A}</a:tableStyleId>
              </a:tblPr>
              <a:tblGrid>
                <a:gridCol w="1254720">
                  <a:extLst>
                    <a:ext uri="{9D8B030D-6E8A-4147-A177-3AD203B41FA5}">
                      <a16:colId xmlns:a16="http://schemas.microsoft.com/office/drawing/2014/main" xmlns="" val="595326865"/>
                    </a:ext>
                  </a:extLst>
                </a:gridCol>
                <a:gridCol w="1000800">
                  <a:extLst>
                    <a:ext uri="{9D8B030D-6E8A-4147-A177-3AD203B41FA5}">
                      <a16:colId xmlns:a16="http://schemas.microsoft.com/office/drawing/2014/main" xmlns="" val="2273108295"/>
                    </a:ext>
                  </a:extLst>
                </a:gridCol>
                <a:gridCol w="4228308">
                  <a:extLst>
                    <a:ext uri="{9D8B030D-6E8A-4147-A177-3AD203B41FA5}">
                      <a16:colId xmlns:a16="http://schemas.microsoft.com/office/drawing/2014/main" xmlns="" val="3801913745"/>
                    </a:ext>
                  </a:extLst>
                </a:gridCol>
              </a:tblGrid>
              <a:tr h="322375">
                <a:tc>
                  <a:txBody>
                    <a:bodyPr/>
                    <a:lstStyle/>
                    <a:p>
                      <a:pPr marL="0" indent="0" algn="ctr"/>
                      <a:r>
                        <a:rPr lang="ja-JP" sz="1200" kern="100" dirty="0">
                          <a:effectLst/>
                          <a:latin typeface="游ゴシック" panose="020B0400000000000000" pitchFamily="50" charset="-128"/>
                          <a:ea typeface="游ゴシック" panose="020B0400000000000000" pitchFamily="50" charset="-128"/>
                        </a:rPr>
                        <a:t>区分</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indent="0" algn="ctr"/>
                      <a:r>
                        <a:rPr lang="ja-JP" sz="1200" kern="100" dirty="0">
                          <a:effectLst/>
                          <a:latin typeface="游ゴシック" panose="020B0400000000000000" pitchFamily="50" charset="-128"/>
                          <a:ea typeface="游ゴシック" panose="020B0400000000000000" pitchFamily="50" charset="-128"/>
                        </a:rPr>
                        <a:t>施設名称</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xmlns="" val="774410280"/>
                  </a:ext>
                </a:extLst>
              </a:tr>
              <a:tr h="394415">
                <a:tc>
                  <a:txBody>
                    <a:bodyPr/>
                    <a:lstStyle/>
                    <a:p>
                      <a:pPr marL="0" indent="0" algn="l"/>
                      <a:r>
                        <a:rPr lang="ja-JP" sz="1200" kern="100" dirty="0">
                          <a:effectLst/>
                          <a:latin typeface="游ゴシック" panose="020B0400000000000000" pitchFamily="50" charset="-128"/>
                          <a:ea typeface="游ゴシック" panose="020B0400000000000000" pitchFamily="50" charset="-128"/>
                        </a:rPr>
                        <a:t>運営管理区域</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1</a:t>
                      </a:r>
                      <a:r>
                        <a:rPr lang="ja-JP" sz="1200" kern="100">
                          <a:effectLst/>
                          <a:latin typeface="游ゴシック" panose="020B0400000000000000" pitchFamily="50" charset="-128"/>
                          <a:ea typeface="游ゴシック" panose="020B0400000000000000" pitchFamily="50" charset="-128"/>
                        </a:rPr>
                        <a:t>階</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ja-JP" sz="1200" kern="100" dirty="0">
                          <a:effectLst/>
                          <a:latin typeface="游ゴシック" panose="020B0400000000000000" pitchFamily="50" charset="-128"/>
                          <a:ea typeface="游ゴシック" panose="020B0400000000000000" pitchFamily="50" charset="-128"/>
                        </a:rPr>
                        <a:t>保健室・放送室・印刷室</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73346614"/>
                  </a:ext>
                </a:extLst>
              </a:tr>
              <a:tr h="563548">
                <a:tc>
                  <a:txBody>
                    <a:bodyPr/>
                    <a:lstStyle/>
                    <a:p>
                      <a:pPr marL="0" indent="0" algn="l"/>
                      <a:r>
                        <a:rPr lang="ja-JP" sz="1200" kern="100" dirty="0">
                          <a:effectLst/>
                          <a:latin typeface="游ゴシック" panose="020B0400000000000000" pitchFamily="50" charset="-128"/>
                          <a:ea typeface="游ゴシック" panose="020B0400000000000000" pitchFamily="50" charset="-128"/>
                        </a:rPr>
                        <a:t>立入禁止区域</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ja-JP" sz="1200" kern="100">
                          <a:effectLst/>
                          <a:latin typeface="游ゴシック" panose="020B0400000000000000" pitchFamily="50" charset="-128"/>
                          <a:ea typeface="游ゴシック" panose="020B0400000000000000" pitchFamily="50" charset="-128"/>
                        </a:rPr>
                        <a:t>１階・２階　</a:t>
                      </a:r>
                    </a:p>
                    <a:p>
                      <a:pPr marL="0" indent="0" algn="just"/>
                      <a:r>
                        <a:rPr lang="ja-JP" sz="1200" kern="100">
                          <a:effectLst/>
                          <a:latin typeface="游ゴシック" panose="020B0400000000000000" pitchFamily="50" charset="-128"/>
                          <a:ea typeface="游ゴシック" panose="020B0400000000000000" pitchFamily="50" charset="-128"/>
                        </a:rPr>
                        <a:t>３階・４階</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1</a:t>
                      </a:r>
                      <a:r>
                        <a:rPr lang="ja-JP" sz="1200" kern="100" dirty="0">
                          <a:effectLst/>
                          <a:latin typeface="游ゴシック" panose="020B0400000000000000" pitchFamily="50" charset="-128"/>
                          <a:ea typeface="游ゴシック" panose="020B0400000000000000" pitchFamily="50" charset="-128"/>
                        </a:rPr>
                        <a:t>階理科準備室及び職員室・事務室・校長室・業務員室等運営管理区域及び宿泊滞在区域に示す区域以外</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46897117"/>
                  </a:ext>
                </a:extLst>
              </a:tr>
              <a:tr h="788830">
                <a:tc>
                  <a:txBody>
                    <a:bodyPr/>
                    <a:lstStyle/>
                    <a:p>
                      <a:pPr marL="0" indent="0" algn="l"/>
                      <a:r>
                        <a:rPr lang="ja-JP" sz="1200" kern="100" dirty="0">
                          <a:effectLst/>
                          <a:latin typeface="游ゴシック" panose="020B0400000000000000" pitchFamily="50" charset="-128"/>
                          <a:ea typeface="游ゴシック" panose="020B0400000000000000" pitchFamily="50" charset="-128"/>
                        </a:rPr>
                        <a:t>宿泊･滞在区域</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ja-JP" sz="1200" kern="100" dirty="0">
                          <a:effectLst/>
                          <a:latin typeface="游ゴシック" panose="020B0400000000000000" pitchFamily="50" charset="-128"/>
                          <a:ea typeface="游ゴシック" panose="020B0400000000000000" pitchFamily="50" charset="-128"/>
                        </a:rPr>
                        <a:t>１階・２階　</a:t>
                      </a:r>
                    </a:p>
                    <a:p>
                      <a:pPr marL="0" indent="0" algn="just"/>
                      <a:r>
                        <a:rPr lang="ja-JP" sz="1200" kern="100" dirty="0">
                          <a:effectLst/>
                          <a:latin typeface="游ゴシック" panose="020B0400000000000000" pitchFamily="50" charset="-128"/>
                          <a:ea typeface="游ゴシック" panose="020B0400000000000000" pitchFamily="50" charset="-128"/>
                        </a:rPr>
                        <a:t>３階・４階</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ja-JP" sz="1200" kern="100" dirty="0">
                          <a:effectLst/>
                          <a:latin typeface="游ゴシック" panose="020B0400000000000000" pitchFamily="50" charset="-128"/>
                          <a:ea typeface="游ゴシック" panose="020B0400000000000000" pitchFamily="50" charset="-128"/>
                        </a:rPr>
                        <a:t>体育館・各普通教室・</a:t>
                      </a:r>
                      <a:r>
                        <a:rPr lang="en-US" sz="1200" kern="100" dirty="0">
                          <a:effectLst/>
                          <a:latin typeface="游ゴシック" panose="020B0400000000000000" pitchFamily="50" charset="-128"/>
                          <a:ea typeface="游ゴシック" panose="020B0400000000000000" pitchFamily="50" charset="-128"/>
                        </a:rPr>
                        <a:t>1</a:t>
                      </a:r>
                      <a:r>
                        <a:rPr lang="ja-JP" sz="1200" kern="100" dirty="0">
                          <a:effectLst/>
                          <a:latin typeface="游ゴシック" panose="020B0400000000000000" pitchFamily="50" charset="-128"/>
                          <a:ea typeface="游ゴシック" panose="020B0400000000000000" pitchFamily="50" charset="-128"/>
                        </a:rPr>
                        <a:t>階家庭科室・理科室・</a:t>
                      </a:r>
                    </a:p>
                    <a:p>
                      <a:pPr marL="0" indent="0" algn="just"/>
                      <a:r>
                        <a:rPr lang="en-US" sz="1200" kern="100" dirty="0">
                          <a:effectLst/>
                          <a:latin typeface="游ゴシック" panose="020B0400000000000000" pitchFamily="50" charset="-128"/>
                          <a:ea typeface="游ゴシック" panose="020B0400000000000000" pitchFamily="50" charset="-128"/>
                        </a:rPr>
                        <a:t>2</a:t>
                      </a:r>
                      <a:r>
                        <a:rPr lang="ja-JP" sz="1200" kern="100" dirty="0">
                          <a:effectLst/>
                          <a:latin typeface="游ゴシック" panose="020B0400000000000000" pitchFamily="50" charset="-128"/>
                          <a:ea typeface="游ゴシック" panose="020B0400000000000000" pitchFamily="50" charset="-128"/>
                        </a:rPr>
                        <a:t>階ふれあい・ひまわり・たんぽぽ・児童館</a:t>
                      </a:r>
                    </a:p>
                    <a:p>
                      <a:pPr marL="0" indent="0" algn="just"/>
                      <a:r>
                        <a:rPr lang="ja-JP" sz="1200" kern="100" dirty="0">
                          <a:effectLst/>
                          <a:latin typeface="游ゴシック" panose="020B0400000000000000" pitchFamily="50" charset="-128"/>
                          <a:ea typeface="游ゴシック" panose="020B0400000000000000" pitchFamily="50" charset="-128"/>
                        </a:rPr>
                        <a:t>３階音楽室・多目的室・図工室</a:t>
                      </a:r>
                    </a:p>
                    <a:p>
                      <a:pPr marL="0" indent="0" algn="just"/>
                      <a:r>
                        <a:rPr lang="ja-JP" sz="1200" kern="100" dirty="0">
                          <a:effectLst/>
                          <a:latin typeface="游ゴシック" panose="020B0400000000000000" pitchFamily="50" charset="-128"/>
                          <a:ea typeface="游ゴシック" panose="020B0400000000000000" pitchFamily="50" charset="-128"/>
                        </a:rPr>
                        <a:t>４階コンピューター室・教材室・図書室</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84137299"/>
                  </a:ext>
                </a:extLst>
              </a:tr>
            </a:tbl>
          </a:graphicData>
        </a:graphic>
      </p:graphicFrame>
      <p:graphicFrame>
        <p:nvGraphicFramePr>
          <p:cNvPr id="61" name="表 60">
            <a:extLst>
              <a:ext uri="{FF2B5EF4-FFF2-40B4-BE49-F238E27FC236}">
                <a16:creationId xmlns:a16="http://schemas.microsoft.com/office/drawing/2014/main" xmlns="" id="{11DDA297-22B7-4A81-8080-DE8A04B20FCB}"/>
              </a:ext>
            </a:extLst>
          </p:cNvPr>
          <p:cNvGraphicFramePr>
            <a:graphicFrameLocks noGrp="1"/>
          </p:cNvGraphicFramePr>
          <p:nvPr>
            <p:extLst>
              <p:ext uri="{D42A27DB-BD31-4B8C-83A1-F6EECF244321}">
                <p14:modId xmlns:p14="http://schemas.microsoft.com/office/powerpoint/2010/main" val="32610498"/>
              </p:ext>
            </p:extLst>
          </p:nvPr>
        </p:nvGraphicFramePr>
        <p:xfrm>
          <a:off x="661136" y="8426847"/>
          <a:ext cx="3764402" cy="1646110"/>
        </p:xfrm>
        <a:graphic>
          <a:graphicData uri="http://schemas.openxmlformats.org/drawingml/2006/table">
            <a:tbl>
              <a:tblPr>
                <a:tableStyleId>{5C22544A-7EE6-4342-B048-85BDC9FD1C3A}</a:tableStyleId>
              </a:tblPr>
              <a:tblGrid>
                <a:gridCol w="874898">
                  <a:extLst>
                    <a:ext uri="{9D8B030D-6E8A-4147-A177-3AD203B41FA5}">
                      <a16:colId xmlns:a16="http://schemas.microsoft.com/office/drawing/2014/main" xmlns="" val="35176518"/>
                    </a:ext>
                  </a:extLst>
                </a:gridCol>
                <a:gridCol w="1889760">
                  <a:extLst>
                    <a:ext uri="{9D8B030D-6E8A-4147-A177-3AD203B41FA5}">
                      <a16:colId xmlns:a16="http://schemas.microsoft.com/office/drawing/2014/main" xmlns="" val="296342665"/>
                    </a:ext>
                  </a:extLst>
                </a:gridCol>
                <a:gridCol w="999744">
                  <a:extLst>
                    <a:ext uri="{9D8B030D-6E8A-4147-A177-3AD203B41FA5}">
                      <a16:colId xmlns:a16="http://schemas.microsoft.com/office/drawing/2014/main" xmlns="" val="1005399357"/>
                    </a:ext>
                  </a:extLst>
                </a:gridCol>
              </a:tblGrid>
              <a:tr h="329222">
                <a:tc>
                  <a:txBody>
                    <a:bodyPr/>
                    <a:lstStyle/>
                    <a:p>
                      <a:pPr marL="0" indent="0" algn="ctr"/>
                      <a:r>
                        <a:rPr lang="ja-JP" sz="1200" kern="100" dirty="0">
                          <a:effectLst/>
                          <a:latin typeface="游ゴシック" panose="020B0400000000000000" pitchFamily="50" charset="-128"/>
                          <a:ea typeface="游ゴシック" panose="020B0400000000000000" pitchFamily="50" charset="-128"/>
                        </a:rPr>
                        <a:t>種 </a:t>
                      </a:r>
                      <a:r>
                        <a:rPr lang="en-US" sz="1200" kern="100" dirty="0">
                          <a:effectLst/>
                          <a:latin typeface="游ゴシック" panose="020B0400000000000000" pitchFamily="50" charset="-128"/>
                          <a:ea typeface="游ゴシック" panose="020B0400000000000000" pitchFamily="50" charset="-128"/>
                        </a:rPr>
                        <a:t>    </a:t>
                      </a:r>
                      <a:r>
                        <a:rPr lang="ja-JP" sz="1200" kern="100" dirty="0">
                          <a:effectLst/>
                          <a:latin typeface="游ゴシック" panose="020B0400000000000000" pitchFamily="50" charset="-128"/>
                          <a:ea typeface="游ゴシック" panose="020B0400000000000000" pitchFamily="50" charset="-128"/>
                        </a:rPr>
                        <a:t>別</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0" algn="ctr"/>
                      <a:r>
                        <a:rPr lang="ja-JP" sz="1200" kern="100" dirty="0">
                          <a:effectLst/>
                          <a:latin typeface="游ゴシック" panose="020B0400000000000000" pitchFamily="50" charset="-128"/>
                          <a:ea typeface="游ゴシック" panose="020B0400000000000000" pitchFamily="50" charset="-128"/>
                        </a:rPr>
                        <a:t>番号・アドレス</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0" algn="ctr"/>
                      <a:r>
                        <a:rPr lang="ja-JP" sz="1200" kern="100" dirty="0">
                          <a:effectLst/>
                          <a:latin typeface="游ゴシック" panose="020B0400000000000000" pitchFamily="50" charset="-128"/>
                          <a:ea typeface="游ゴシック" panose="020B0400000000000000" pitchFamily="50" charset="-128"/>
                        </a:rPr>
                        <a:t>設置個所</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987443388"/>
                  </a:ext>
                </a:extLst>
              </a:tr>
              <a:tr h="329222">
                <a:tc>
                  <a:txBody>
                    <a:bodyPr/>
                    <a:lstStyle/>
                    <a:p>
                      <a:pPr marL="0" indent="0" algn="dist"/>
                      <a:r>
                        <a:rPr lang="ja-JP" sz="1200" kern="100" dirty="0">
                          <a:effectLst/>
                          <a:latin typeface="游ゴシック" panose="020B0400000000000000" pitchFamily="50" charset="-128"/>
                          <a:ea typeface="游ゴシック" panose="020B0400000000000000" pitchFamily="50" charset="-128"/>
                        </a:rPr>
                        <a:t>加入電話</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082-842-0162</a:t>
                      </a:r>
                      <a:r>
                        <a:rPr lang="ja-JP" sz="1200" kern="100">
                          <a:effectLst/>
                          <a:latin typeface="游ゴシック" panose="020B0400000000000000" pitchFamily="50" charset="-128"/>
                          <a:ea typeface="游ゴシック" panose="020B0400000000000000" pitchFamily="50" charset="-128"/>
                        </a:rPr>
                        <a:t>　　　　</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ja-JP" sz="1200" kern="100" dirty="0">
                          <a:effectLst/>
                          <a:latin typeface="游ゴシック" panose="020B0400000000000000" pitchFamily="50" charset="-128"/>
                          <a:ea typeface="游ゴシック" panose="020B0400000000000000" pitchFamily="50" charset="-128"/>
                        </a:rPr>
                        <a:t>事務室</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73998193"/>
                  </a:ext>
                </a:extLst>
              </a:tr>
              <a:tr h="329222">
                <a:tc>
                  <a:txBody>
                    <a:bodyPr/>
                    <a:lstStyle/>
                    <a:p>
                      <a:pPr marL="0" indent="0" algn="dist"/>
                      <a:r>
                        <a:rPr lang="ja-JP" sz="1200" kern="100" dirty="0">
                          <a:effectLst/>
                          <a:latin typeface="游ゴシック" panose="020B0400000000000000" pitchFamily="50" charset="-128"/>
                          <a:ea typeface="游ゴシック" panose="020B0400000000000000" pitchFamily="50" charset="-128"/>
                        </a:rPr>
                        <a:t>公衆電話</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082-842-4204</a:t>
                      </a:r>
                      <a:r>
                        <a:rPr lang="ja-JP" sz="1200" kern="100">
                          <a:effectLst/>
                          <a:latin typeface="游ゴシック" panose="020B0400000000000000" pitchFamily="50" charset="-128"/>
                          <a:ea typeface="游ゴシック" panose="020B0400000000000000" pitchFamily="50" charset="-128"/>
                        </a:rPr>
                        <a:t>　　　</a:t>
                      </a:r>
                      <a:r>
                        <a:rPr lang="en-US" sz="1200" kern="100" dirty="0">
                          <a:effectLst/>
                          <a:latin typeface="游ゴシック" panose="020B0400000000000000" pitchFamily="50" charset="-128"/>
                          <a:ea typeface="游ゴシック" panose="020B0400000000000000" pitchFamily="50" charset="-128"/>
                        </a:rPr>
                        <a:t>-</a:t>
                      </a:r>
                      <a:r>
                        <a:rPr lang="ja-JP" sz="1200" kern="100">
                          <a:effectLst/>
                          <a:latin typeface="游ゴシック" panose="020B0400000000000000" pitchFamily="50" charset="-128"/>
                          <a:ea typeface="游ゴシック" panose="020B0400000000000000" pitchFamily="50" charset="-128"/>
                        </a:rPr>
                        <a:t>　　　　</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ja-JP" sz="1200" kern="100">
                          <a:effectLst/>
                          <a:latin typeface="游ゴシック" panose="020B0400000000000000" pitchFamily="50" charset="-128"/>
                          <a:ea typeface="游ゴシック" panose="020B0400000000000000" pitchFamily="50" charset="-128"/>
                        </a:rPr>
                        <a:t>正面玄関</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69438850"/>
                  </a:ext>
                </a:extLst>
              </a:tr>
              <a:tr h="329222">
                <a:tc>
                  <a:txBody>
                    <a:bodyPr/>
                    <a:lstStyle/>
                    <a:p>
                      <a:pPr marL="0" indent="0" algn="dist"/>
                      <a:r>
                        <a:rPr lang="en-US" sz="1200" kern="100" dirty="0">
                          <a:effectLst/>
                          <a:latin typeface="游ゴシック" panose="020B0400000000000000" pitchFamily="50" charset="-128"/>
                          <a:ea typeface="游ゴシック" panose="020B0400000000000000" pitchFamily="50" charset="-128"/>
                        </a:rPr>
                        <a:t>FAX</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082-842-9482</a:t>
                      </a:r>
                      <a:r>
                        <a:rPr lang="ja-JP" sz="1200" kern="100">
                          <a:effectLst/>
                          <a:latin typeface="游ゴシック" panose="020B0400000000000000" pitchFamily="50" charset="-128"/>
                          <a:ea typeface="游ゴシック" panose="020B0400000000000000" pitchFamily="50" charset="-128"/>
                        </a:rPr>
                        <a:t>　　　</a:t>
                      </a:r>
                      <a:r>
                        <a:rPr lang="en-US" sz="1200" kern="100" dirty="0">
                          <a:effectLst/>
                          <a:latin typeface="游ゴシック" panose="020B0400000000000000" pitchFamily="50" charset="-128"/>
                          <a:ea typeface="游ゴシック" panose="020B0400000000000000" pitchFamily="50" charset="-128"/>
                        </a:rPr>
                        <a:t>-</a:t>
                      </a:r>
                      <a:r>
                        <a:rPr lang="ja-JP" sz="1200" kern="100">
                          <a:effectLst/>
                          <a:latin typeface="游ゴシック" panose="020B0400000000000000" pitchFamily="50" charset="-128"/>
                          <a:ea typeface="游ゴシック" panose="020B0400000000000000" pitchFamily="50" charset="-128"/>
                        </a:rPr>
                        <a:t>　　　　</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ja-JP" sz="1200" kern="100" dirty="0">
                          <a:effectLst/>
                          <a:latin typeface="游ゴシック" panose="020B0400000000000000" pitchFamily="50" charset="-128"/>
                          <a:ea typeface="游ゴシック" panose="020B0400000000000000" pitchFamily="50" charset="-128"/>
                        </a:rPr>
                        <a:t>事務室</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97258520"/>
                  </a:ext>
                </a:extLst>
              </a:tr>
              <a:tr h="329222">
                <a:tc>
                  <a:txBody>
                    <a:bodyPr/>
                    <a:lstStyle/>
                    <a:p>
                      <a:pPr marL="0" indent="0" algn="dist"/>
                      <a:r>
                        <a:rPr lang="en-US" sz="1200" kern="100" dirty="0">
                          <a:effectLst/>
                          <a:latin typeface="游ゴシック" panose="020B0400000000000000" pitchFamily="50" charset="-128"/>
                          <a:ea typeface="游ゴシック" panose="020B0400000000000000" pitchFamily="50" charset="-128"/>
                        </a:rPr>
                        <a:t>E</a:t>
                      </a:r>
                      <a:r>
                        <a:rPr lang="ja-JP" sz="1200" kern="100" dirty="0">
                          <a:effectLst/>
                          <a:latin typeface="游ゴシック" panose="020B0400000000000000" pitchFamily="50" charset="-128"/>
                          <a:ea typeface="游ゴシック" panose="020B0400000000000000" pitchFamily="50" charset="-128"/>
                        </a:rPr>
                        <a:t>メール</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u="sng" kern="100" dirty="0">
                          <a:effectLst/>
                          <a:latin typeface="游ゴシック" panose="020B0400000000000000" pitchFamily="50" charset="-128"/>
                          <a:ea typeface="游ゴシック" panose="020B0400000000000000" pitchFamily="50" charset="-128"/>
                          <a:hlinkClick r:id="rId4"/>
                        </a:rPr>
                        <a:t>otiai@e.city.hiroshima.jp</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 </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87575482"/>
                  </a:ext>
                </a:extLst>
              </a:tr>
            </a:tbl>
          </a:graphicData>
        </a:graphic>
      </p:graphicFrame>
      <p:sp>
        <p:nvSpPr>
          <p:cNvPr id="62" name="object 5">
            <a:extLst>
              <a:ext uri="{FF2B5EF4-FFF2-40B4-BE49-F238E27FC236}">
                <a16:creationId xmlns:a16="http://schemas.microsoft.com/office/drawing/2014/main" xmlns="" id="{DD8515F7-6798-4389-83EF-68E77FC58874}"/>
              </a:ext>
            </a:extLst>
          </p:cNvPr>
          <p:cNvSpPr txBox="1"/>
          <p:nvPr/>
        </p:nvSpPr>
        <p:spPr>
          <a:xfrm>
            <a:off x="661136" y="8000455"/>
            <a:ext cx="6320087" cy="304892"/>
          </a:xfrm>
          <a:prstGeom prst="rect">
            <a:avLst/>
          </a:prstGeom>
        </p:spPr>
        <p:txBody>
          <a:bodyPr vert="horz" wrap="square" lIns="0" tIns="12700" rIns="0" bIns="0" rtlCol="0">
            <a:spAutoFit/>
          </a:bodyPr>
          <a:lstStyle/>
          <a:p>
            <a:pPr marL="72000" marR="5080" algn="just">
              <a:lnSpc>
                <a:spcPct val="150000"/>
              </a:lnSpc>
            </a:pPr>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通信手段及び設置箇所は、次のとおりである。</a:t>
            </a:r>
          </a:p>
        </p:txBody>
      </p:sp>
      <p:sp>
        <p:nvSpPr>
          <p:cNvPr id="64" name="テキスト ボックス 63">
            <a:extLst>
              <a:ext uri="{FF2B5EF4-FFF2-40B4-BE49-F238E27FC236}">
                <a16:creationId xmlns:a16="http://schemas.microsoft.com/office/drawing/2014/main" xmlns="" id="{F2B9EF93-B600-4230-A257-18343C374193}"/>
              </a:ext>
            </a:extLst>
          </p:cNvPr>
          <p:cNvSpPr txBox="1"/>
          <p:nvPr/>
        </p:nvSpPr>
        <p:spPr>
          <a:xfrm>
            <a:off x="5971962" y="10143611"/>
            <a:ext cx="5969519" cy="276999"/>
          </a:xfrm>
          <a:prstGeom prst="rect">
            <a:avLst/>
          </a:prstGeom>
          <a:noFill/>
        </p:spPr>
        <p:txBody>
          <a:bodyPr wrap="square">
            <a:spAutoFit/>
          </a:bodyPr>
          <a:lstStyle/>
          <a:p>
            <a:pPr marL="426720" indent="177800" algn="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（立ち入り禁止区域の事務室は、通信機器の使用目的等に限定される。）</a:t>
            </a:r>
            <a:endParaRPr lang="ja-JP" altLang="ja-JP" sz="16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2925825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g object 16">
            <a:extLst>
              <a:ext uri="{FF2B5EF4-FFF2-40B4-BE49-F238E27FC236}">
                <a16:creationId xmlns:a16="http://schemas.microsoft.com/office/drawing/2014/main" xmlns="" id="{941E75D0-0183-46D4-9359-D25F7614323B}"/>
              </a:ext>
            </a:extLst>
          </p:cNvPr>
          <p:cNvSpPr/>
          <p:nvPr/>
        </p:nvSpPr>
        <p:spPr>
          <a:xfrm>
            <a:off x="-7575550"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dirty="0"/>
          </a:p>
        </p:txBody>
      </p:sp>
      <p:sp>
        <p:nvSpPr>
          <p:cNvPr id="5" name="bg object 17">
            <a:extLst>
              <a:ext uri="{FF2B5EF4-FFF2-40B4-BE49-F238E27FC236}">
                <a16:creationId xmlns:a16="http://schemas.microsoft.com/office/drawing/2014/main" xmlns="" id="{830487DE-03DA-4C96-883D-BAA5AB5B732B}"/>
              </a:ext>
            </a:extLst>
          </p:cNvPr>
          <p:cNvSpPr/>
          <p:nvPr/>
        </p:nvSpPr>
        <p:spPr>
          <a:xfrm>
            <a:off x="-7432650"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dirty="0"/>
          </a:p>
        </p:txBody>
      </p:sp>
      <p:pic>
        <p:nvPicPr>
          <p:cNvPr id="6" name="bg object 18">
            <a:extLst>
              <a:ext uri="{FF2B5EF4-FFF2-40B4-BE49-F238E27FC236}">
                <a16:creationId xmlns:a16="http://schemas.microsoft.com/office/drawing/2014/main" xmlns="" id="{F8630BCF-0108-42DE-9E22-BE8DF8C60C9E}"/>
              </a:ext>
            </a:extLst>
          </p:cNvPr>
          <p:cNvPicPr/>
          <p:nvPr/>
        </p:nvPicPr>
        <p:blipFill>
          <a:blip r:embed="rId2" cstate="print"/>
          <a:stretch>
            <a:fillRect/>
          </a:stretch>
        </p:blipFill>
        <p:spPr>
          <a:xfrm>
            <a:off x="-7457806" y="0"/>
            <a:ext cx="174123" cy="208812"/>
          </a:xfrm>
          <a:prstGeom prst="rect">
            <a:avLst/>
          </a:prstGeom>
        </p:spPr>
      </p:pic>
      <p:sp>
        <p:nvSpPr>
          <p:cNvPr id="8" name="テキスト ボックス 7">
            <a:extLst>
              <a:ext uri="{FF2B5EF4-FFF2-40B4-BE49-F238E27FC236}">
                <a16:creationId xmlns:a16="http://schemas.microsoft.com/office/drawing/2014/main" xmlns="" id="{6068A9C1-4D0E-4A53-BE49-53158C5DD317}"/>
              </a:ext>
            </a:extLst>
          </p:cNvPr>
          <p:cNvSpPr txBox="1"/>
          <p:nvPr/>
        </p:nvSpPr>
        <p:spPr>
          <a:xfrm>
            <a:off x="-7434038" y="10172700"/>
            <a:ext cx="61867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１６</a:t>
            </a:r>
            <a:endParaRPr lang="ja-JP" altLang="en-US" dirty="0">
              <a:solidFill>
                <a:schemeClr val="tx1">
                  <a:lumMod val="50000"/>
                  <a:lumOff val="50000"/>
                </a:schemeClr>
              </a:solidFill>
              <a:latin typeface="+mj-ea"/>
              <a:ea typeface="+mj-ea"/>
            </a:endParaRPr>
          </a:p>
        </p:txBody>
      </p:sp>
      <p:sp>
        <p:nvSpPr>
          <p:cNvPr id="9" name="テキスト ボックス 8">
            <a:extLst>
              <a:ext uri="{FF2B5EF4-FFF2-40B4-BE49-F238E27FC236}">
                <a16:creationId xmlns:a16="http://schemas.microsoft.com/office/drawing/2014/main" xmlns="" id="{C9B131B3-66FA-4942-8BBD-16F853CBCBD2}"/>
              </a:ext>
            </a:extLst>
          </p:cNvPr>
          <p:cNvSpPr txBox="1"/>
          <p:nvPr/>
        </p:nvSpPr>
        <p:spPr>
          <a:xfrm>
            <a:off x="6764562" y="10199914"/>
            <a:ext cx="61867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１７</a:t>
            </a:r>
            <a:endParaRPr lang="ja-JP" altLang="en-US" dirty="0">
              <a:solidFill>
                <a:schemeClr val="tx1">
                  <a:lumMod val="50000"/>
                  <a:lumOff val="50000"/>
                </a:schemeClr>
              </a:solidFill>
              <a:latin typeface="+mj-ea"/>
              <a:ea typeface="+mj-ea"/>
            </a:endParaRPr>
          </a:p>
        </p:txBody>
      </p:sp>
      <p:sp>
        <p:nvSpPr>
          <p:cNvPr id="16" name="テキスト ボックス 15">
            <a:extLst>
              <a:ext uri="{FF2B5EF4-FFF2-40B4-BE49-F238E27FC236}">
                <a16:creationId xmlns:a16="http://schemas.microsoft.com/office/drawing/2014/main" xmlns="" id="{C109C3C4-A0C6-4F1C-A35D-22B664E99727}"/>
              </a:ext>
            </a:extLst>
          </p:cNvPr>
          <p:cNvSpPr txBox="1"/>
          <p:nvPr/>
        </p:nvSpPr>
        <p:spPr>
          <a:xfrm>
            <a:off x="-2435959" y="11765805"/>
            <a:ext cx="5969519" cy="276999"/>
          </a:xfrm>
          <a:prstGeom prst="rect">
            <a:avLst/>
          </a:prstGeom>
          <a:noFill/>
        </p:spPr>
        <p:txBody>
          <a:bodyPr wrap="square">
            <a:spAutoFit/>
          </a:bodyPr>
          <a:lstStyle/>
          <a:p>
            <a:pPr marL="426720" indent="177800" algn="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（立ち入り禁止区域の事務室は、通信機器の使用目的等に限定される。）</a:t>
            </a:r>
            <a:endParaRPr lang="ja-JP" altLang="ja-JP" sz="16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aphicFrame>
        <p:nvGraphicFramePr>
          <p:cNvPr id="51" name="表 50">
            <a:extLst>
              <a:ext uri="{FF2B5EF4-FFF2-40B4-BE49-F238E27FC236}">
                <a16:creationId xmlns:a16="http://schemas.microsoft.com/office/drawing/2014/main" xmlns="" id="{AC803DAF-21BB-4D8F-B013-9C693832C92E}"/>
              </a:ext>
            </a:extLst>
          </p:cNvPr>
          <p:cNvGraphicFramePr>
            <a:graphicFrameLocks noGrp="1"/>
          </p:cNvGraphicFramePr>
          <p:nvPr>
            <p:extLst>
              <p:ext uri="{D42A27DB-BD31-4B8C-83A1-F6EECF244321}">
                <p14:modId xmlns:p14="http://schemas.microsoft.com/office/powerpoint/2010/main" val="1770129574"/>
              </p:ext>
            </p:extLst>
          </p:nvPr>
        </p:nvGraphicFramePr>
        <p:xfrm>
          <a:off x="-2277827" y="8029843"/>
          <a:ext cx="6483828" cy="2069168"/>
        </p:xfrm>
        <a:graphic>
          <a:graphicData uri="http://schemas.openxmlformats.org/drawingml/2006/table">
            <a:tbl>
              <a:tblPr>
                <a:tableStyleId>{5C22544A-7EE6-4342-B048-85BDC9FD1C3A}</a:tableStyleId>
              </a:tblPr>
              <a:tblGrid>
                <a:gridCol w="1254720">
                  <a:extLst>
                    <a:ext uri="{9D8B030D-6E8A-4147-A177-3AD203B41FA5}">
                      <a16:colId xmlns:a16="http://schemas.microsoft.com/office/drawing/2014/main" xmlns="" val="595326865"/>
                    </a:ext>
                  </a:extLst>
                </a:gridCol>
                <a:gridCol w="1000800">
                  <a:extLst>
                    <a:ext uri="{9D8B030D-6E8A-4147-A177-3AD203B41FA5}">
                      <a16:colId xmlns:a16="http://schemas.microsoft.com/office/drawing/2014/main" xmlns="" val="2273108295"/>
                    </a:ext>
                  </a:extLst>
                </a:gridCol>
                <a:gridCol w="4228308">
                  <a:extLst>
                    <a:ext uri="{9D8B030D-6E8A-4147-A177-3AD203B41FA5}">
                      <a16:colId xmlns:a16="http://schemas.microsoft.com/office/drawing/2014/main" xmlns="" val="3801913745"/>
                    </a:ext>
                  </a:extLst>
                </a:gridCol>
              </a:tblGrid>
              <a:tr h="322375">
                <a:tc>
                  <a:txBody>
                    <a:bodyPr/>
                    <a:lstStyle/>
                    <a:p>
                      <a:pPr marL="0" indent="0" algn="ctr"/>
                      <a:r>
                        <a:rPr lang="ja-JP" sz="1200" kern="100" dirty="0">
                          <a:effectLst/>
                          <a:latin typeface="游ゴシック" panose="020B0400000000000000" pitchFamily="50" charset="-128"/>
                          <a:ea typeface="游ゴシック" panose="020B0400000000000000" pitchFamily="50" charset="-128"/>
                        </a:rPr>
                        <a:t>区分</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indent="0" algn="ctr"/>
                      <a:r>
                        <a:rPr lang="ja-JP" sz="1200" kern="100" dirty="0">
                          <a:effectLst/>
                          <a:latin typeface="游ゴシック" panose="020B0400000000000000" pitchFamily="50" charset="-128"/>
                          <a:ea typeface="游ゴシック" panose="020B0400000000000000" pitchFamily="50" charset="-128"/>
                        </a:rPr>
                        <a:t>施設名称</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xmlns="" val="774410280"/>
                  </a:ext>
                </a:extLst>
              </a:tr>
              <a:tr h="394415">
                <a:tc>
                  <a:txBody>
                    <a:bodyPr/>
                    <a:lstStyle/>
                    <a:p>
                      <a:pPr marL="0" indent="0" algn="l"/>
                      <a:r>
                        <a:rPr lang="ja-JP" sz="1200" kern="100" dirty="0">
                          <a:effectLst/>
                          <a:latin typeface="游ゴシック" panose="020B0400000000000000" pitchFamily="50" charset="-128"/>
                          <a:ea typeface="游ゴシック" panose="020B0400000000000000" pitchFamily="50" charset="-128"/>
                        </a:rPr>
                        <a:t>運営管理区域</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1</a:t>
                      </a:r>
                      <a:r>
                        <a:rPr lang="ja-JP" sz="1200" kern="100">
                          <a:effectLst/>
                          <a:latin typeface="游ゴシック" panose="020B0400000000000000" pitchFamily="50" charset="-128"/>
                          <a:ea typeface="游ゴシック" panose="020B0400000000000000" pitchFamily="50" charset="-128"/>
                        </a:rPr>
                        <a:t>階</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ja-JP" sz="1200" kern="100" dirty="0">
                          <a:effectLst/>
                          <a:latin typeface="游ゴシック" panose="020B0400000000000000" pitchFamily="50" charset="-128"/>
                          <a:ea typeface="游ゴシック" panose="020B0400000000000000" pitchFamily="50" charset="-128"/>
                        </a:rPr>
                        <a:t>保健室・放送室・印刷室</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73346614"/>
                  </a:ext>
                </a:extLst>
              </a:tr>
              <a:tr h="563548">
                <a:tc>
                  <a:txBody>
                    <a:bodyPr/>
                    <a:lstStyle/>
                    <a:p>
                      <a:pPr marL="0" indent="0" algn="l"/>
                      <a:r>
                        <a:rPr lang="ja-JP" sz="1200" kern="100" dirty="0">
                          <a:effectLst/>
                          <a:latin typeface="游ゴシック" panose="020B0400000000000000" pitchFamily="50" charset="-128"/>
                          <a:ea typeface="游ゴシック" panose="020B0400000000000000" pitchFamily="50" charset="-128"/>
                        </a:rPr>
                        <a:t>立入禁止区域</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ja-JP" sz="1200" kern="100">
                          <a:effectLst/>
                          <a:latin typeface="游ゴシック" panose="020B0400000000000000" pitchFamily="50" charset="-128"/>
                          <a:ea typeface="游ゴシック" panose="020B0400000000000000" pitchFamily="50" charset="-128"/>
                        </a:rPr>
                        <a:t>１階・２階　</a:t>
                      </a:r>
                    </a:p>
                    <a:p>
                      <a:pPr marL="0" indent="0" algn="just"/>
                      <a:r>
                        <a:rPr lang="ja-JP" sz="1200" kern="100">
                          <a:effectLst/>
                          <a:latin typeface="游ゴシック" panose="020B0400000000000000" pitchFamily="50" charset="-128"/>
                          <a:ea typeface="游ゴシック" panose="020B0400000000000000" pitchFamily="50" charset="-128"/>
                        </a:rPr>
                        <a:t>３階・４階</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1</a:t>
                      </a:r>
                      <a:r>
                        <a:rPr lang="ja-JP" sz="1200" kern="100" dirty="0">
                          <a:effectLst/>
                          <a:latin typeface="游ゴシック" panose="020B0400000000000000" pitchFamily="50" charset="-128"/>
                          <a:ea typeface="游ゴシック" panose="020B0400000000000000" pitchFamily="50" charset="-128"/>
                        </a:rPr>
                        <a:t>階理科準備室及び職員室・事務室・校長室・業務員室等運営管理区域及び宿泊滞在区域に示す区域以外</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46897117"/>
                  </a:ext>
                </a:extLst>
              </a:tr>
              <a:tr h="788830">
                <a:tc>
                  <a:txBody>
                    <a:bodyPr/>
                    <a:lstStyle/>
                    <a:p>
                      <a:pPr marL="0" indent="0" algn="l"/>
                      <a:r>
                        <a:rPr lang="ja-JP" sz="1200" kern="100" dirty="0">
                          <a:effectLst/>
                          <a:latin typeface="游ゴシック" panose="020B0400000000000000" pitchFamily="50" charset="-128"/>
                          <a:ea typeface="游ゴシック" panose="020B0400000000000000" pitchFamily="50" charset="-128"/>
                        </a:rPr>
                        <a:t>宿泊･滞在区域</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ja-JP" sz="1200" kern="100" dirty="0">
                          <a:effectLst/>
                          <a:latin typeface="游ゴシック" panose="020B0400000000000000" pitchFamily="50" charset="-128"/>
                          <a:ea typeface="游ゴシック" panose="020B0400000000000000" pitchFamily="50" charset="-128"/>
                        </a:rPr>
                        <a:t>１階・２階　</a:t>
                      </a:r>
                    </a:p>
                    <a:p>
                      <a:pPr marL="0" indent="0" algn="just"/>
                      <a:r>
                        <a:rPr lang="ja-JP" sz="1200" kern="100" dirty="0">
                          <a:effectLst/>
                          <a:latin typeface="游ゴシック" panose="020B0400000000000000" pitchFamily="50" charset="-128"/>
                          <a:ea typeface="游ゴシック" panose="020B0400000000000000" pitchFamily="50" charset="-128"/>
                        </a:rPr>
                        <a:t>３階・４階</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ja-JP" sz="1200" kern="100" dirty="0">
                          <a:effectLst/>
                          <a:latin typeface="游ゴシック" panose="020B0400000000000000" pitchFamily="50" charset="-128"/>
                          <a:ea typeface="游ゴシック" panose="020B0400000000000000" pitchFamily="50" charset="-128"/>
                        </a:rPr>
                        <a:t>体育館・各普通教室・</a:t>
                      </a:r>
                      <a:r>
                        <a:rPr lang="en-US" sz="1200" kern="100" dirty="0">
                          <a:effectLst/>
                          <a:latin typeface="游ゴシック" panose="020B0400000000000000" pitchFamily="50" charset="-128"/>
                          <a:ea typeface="游ゴシック" panose="020B0400000000000000" pitchFamily="50" charset="-128"/>
                        </a:rPr>
                        <a:t>1</a:t>
                      </a:r>
                      <a:r>
                        <a:rPr lang="ja-JP" sz="1200" kern="100" dirty="0">
                          <a:effectLst/>
                          <a:latin typeface="游ゴシック" panose="020B0400000000000000" pitchFamily="50" charset="-128"/>
                          <a:ea typeface="游ゴシック" panose="020B0400000000000000" pitchFamily="50" charset="-128"/>
                        </a:rPr>
                        <a:t>階家庭科室・理科室・</a:t>
                      </a:r>
                    </a:p>
                    <a:p>
                      <a:pPr marL="0" indent="0" algn="just"/>
                      <a:r>
                        <a:rPr lang="en-US" sz="1200" kern="100" dirty="0">
                          <a:effectLst/>
                          <a:latin typeface="游ゴシック" panose="020B0400000000000000" pitchFamily="50" charset="-128"/>
                          <a:ea typeface="游ゴシック" panose="020B0400000000000000" pitchFamily="50" charset="-128"/>
                        </a:rPr>
                        <a:t>2</a:t>
                      </a:r>
                      <a:r>
                        <a:rPr lang="ja-JP" sz="1200" kern="100" dirty="0">
                          <a:effectLst/>
                          <a:latin typeface="游ゴシック" panose="020B0400000000000000" pitchFamily="50" charset="-128"/>
                          <a:ea typeface="游ゴシック" panose="020B0400000000000000" pitchFamily="50" charset="-128"/>
                        </a:rPr>
                        <a:t>階ふれあい・ひまわり・たんぽぽ・児童館</a:t>
                      </a:r>
                    </a:p>
                    <a:p>
                      <a:pPr marL="0" indent="0" algn="just"/>
                      <a:r>
                        <a:rPr lang="ja-JP" sz="1200" kern="100" dirty="0">
                          <a:effectLst/>
                          <a:latin typeface="游ゴシック" panose="020B0400000000000000" pitchFamily="50" charset="-128"/>
                          <a:ea typeface="游ゴシック" panose="020B0400000000000000" pitchFamily="50" charset="-128"/>
                        </a:rPr>
                        <a:t>３階音楽室・多目的室・図工室</a:t>
                      </a:r>
                    </a:p>
                    <a:p>
                      <a:pPr marL="0" indent="0" algn="just"/>
                      <a:r>
                        <a:rPr lang="ja-JP" sz="1200" kern="100" dirty="0">
                          <a:effectLst/>
                          <a:latin typeface="游ゴシック" panose="020B0400000000000000" pitchFamily="50" charset="-128"/>
                          <a:ea typeface="游ゴシック" panose="020B0400000000000000" pitchFamily="50" charset="-128"/>
                        </a:rPr>
                        <a:t>４階コンピューター室・教材室・図書室</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84137299"/>
                  </a:ext>
                </a:extLst>
              </a:tr>
            </a:tbl>
          </a:graphicData>
        </a:graphic>
      </p:graphicFrame>
      <p:sp>
        <p:nvSpPr>
          <p:cNvPr id="52" name="テキスト ボックス 51">
            <a:extLst>
              <a:ext uri="{FF2B5EF4-FFF2-40B4-BE49-F238E27FC236}">
                <a16:creationId xmlns:a16="http://schemas.microsoft.com/office/drawing/2014/main" xmlns="" id="{FFCBBE50-404F-40EF-BFA1-809359CE8759}"/>
              </a:ext>
            </a:extLst>
          </p:cNvPr>
          <p:cNvSpPr txBox="1"/>
          <p:nvPr/>
        </p:nvSpPr>
        <p:spPr>
          <a:xfrm>
            <a:off x="5404271" y="8602228"/>
            <a:ext cx="1566962" cy="584775"/>
          </a:xfrm>
          <a:prstGeom prst="rect">
            <a:avLst/>
          </a:prstGeom>
          <a:solidFill>
            <a:schemeClr val="bg1"/>
          </a:solidFill>
        </p:spPr>
        <p:txBody>
          <a:bodyPr wrap="square">
            <a:spAutoFit/>
          </a:bodyPr>
          <a:lstStyle/>
          <a:p>
            <a:pPr algn="ctr"/>
            <a:r>
              <a:rPr kumimoji="0" lang="ja-JP" altLang="en-US" sz="1600" b="1" kern="0" spc="-235" dirty="0">
                <a:latin typeface="Yu Gothic" panose="020B0400000000000000" pitchFamily="34" charset="-128"/>
                <a:ea typeface="Yu Gothic" panose="020B0400000000000000" pitchFamily="34" charset="-128"/>
              </a:rPr>
              <a:t>滞在・宿泊区域</a:t>
            </a:r>
            <a:endParaRPr kumimoji="0" lang="en-US" altLang="ja-JP" sz="1600" b="1" kern="0" spc="-235" dirty="0">
              <a:latin typeface="Yu Gothic" panose="020B0400000000000000" pitchFamily="34" charset="-128"/>
              <a:ea typeface="Yu Gothic" panose="020B0400000000000000" pitchFamily="34" charset="-128"/>
            </a:endParaRPr>
          </a:p>
          <a:p>
            <a:pPr algn="ctr"/>
            <a:r>
              <a:rPr kumimoji="0" lang="ja-JP" altLang="en-US" sz="1600" b="1" kern="0" spc="-235" dirty="0">
                <a:latin typeface="Yu Gothic" panose="020B0400000000000000" pitchFamily="34" charset="-128"/>
                <a:ea typeface="Yu Gothic" panose="020B0400000000000000" pitchFamily="34" charset="-128"/>
              </a:rPr>
              <a:t>（避難者収容）</a:t>
            </a:r>
            <a:endParaRPr lang="ja-JP" altLang="en-US" sz="1600" dirty="0"/>
          </a:p>
        </p:txBody>
      </p:sp>
      <p:sp>
        <p:nvSpPr>
          <p:cNvPr id="53" name="正方形/長方形 52">
            <a:extLst>
              <a:ext uri="{FF2B5EF4-FFF2-40B4-BE49-F238E27FC236}">
                <a16:creationId xmlns:a16="http://schemas.microsoft.com/office/drawing/2014/main" xmlns="" id="{E96DC650-C979-41DF-ACDA-4F30824364A4}"/>
              </a:ext>
            </a:extLst>
          </p:cNvPr>
          <p:cNvSpPr/>
          <p:nvPr/>
        </p:nvSpPr>
        <p:spPr>
          <a:xfrm>
            <a:off x="4498901" y="8712561"/>
            <a:ext cx="842737" cy="364110"/>
          </a:xfrm>
          <a:prstGeom prst="rect">
            <a:avLst/>
          </a:prstGeom>
          <a:solidFill>
            <a:srgbClr val="DCE6F2">
              <a:alpha val="50196"/>
            </a:srgbClr>
          </a:solid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grpSp>
        <p:nvGrpSpPr>
          <p:cNvPr id="54" name="グループ化 53">
            <a:extLst>
              <a:ext uri="{FF2B5EF4-FFF2-40B4-BE49-F238E27FC236}">
                <a16:creationId xmlns:a16="http://schemas.microsoft.com/office/drawing/2014/main" xmlns="" id="{06CD848B-B57A-4A29-B6B4-5591DAE159C2}"/>
              </a:ext>
            </a:extLst>
          </p:cNvPr>
          <p:cNvGrpSpPr/>
          <p:nvPr/>
        </p:nvGrpSpPr>
        <p:grpSpPr>
          <a:xfrm>
            <a:off x="4496958" y="9429334"/>
            <a:ext cx="842737" cy="364110"/>
            <a:chOff x="11599626" y="8975683"/>
            <a:chExt cx="842737" cy="364110"/>
          </a:xfrm>
        </p:grpSpPr>
        <p:sp>
          <p:nvSpPr>
            <p:cNvPr id="55" name="正方形/長方形 54">
              <a:extLst>
                <a:ext uri="{FF2B5EF4-FFF2-40B4-BE49-F238E27FC236}">
                  <a16:creationId xmlns:a16="http://schemas.microsoft.com/office/drawing/2014/main" xmlns="" id="{274382F2-8108-423D-A243-707C988481CF}"/>
                </a:ext>
              </a:extLst>
            </p:cNvPr>
            <p:cNvSpPr/>
            <p:nvPr/>
          </p:nvSpPr>
          <p:spPr>
            <a:xfrm>
              <a:off x="11599626" y="8975683"/>
              <a:ext cx="842737" cy="364110"/>
            </a:xfrm>
            <a:prstGeom prst="rect">
              <a:avLst/>
            </a:prstGeom>
            <a:solidFill>
              <a:schemeClr val="bg1">
                <a:lumMod val="75000"/>
                <a:alpha val="50196"/>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cxnSp>
          <p:nvCxnSpPr>
            <p:cNvPr id="56" name="直線コネクタ 55">
              <a:extLst>
                <a:ext uri="{FF2B5EF4-FFF2-40B4-BE49-F238E27FC236}">
                  <a16:creationId xmlns:a16="http://schemas.microsoft.com/office/drawing/2014/main" xmlns="" id="{E8F2B866-9AFB-4FDF-83E7-31373D765A63}"/>
                </a:ext>
              </a:extLst>
            </p:cNvPr>
            <p:cNvCxnSpPr>
              <a:cxnSpLocks/>
            </p:cNvCxnSpPr>
            <p:nvPr/>
          </p:nvCxnSpPr>
          <p:spPr>
            <a:xfrm>
              <a:off x="11599626" y="8975683"/>
              <a:ext cx="842737" cy="362873"/>
            </a:xfrm>
            <a:prstGeom prst="line">
              <a:avLst/>
            </a:prstGeom>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xmlns="" id="{250E7B59-95C8-43E4-BDC6-673601F1FC21}"/>
                </a:ext>
              </a:extLst>
            </p:cNvPr>
            <p:cNvCxnSpPr>
              <a:cxnSpLocks/>
            </p:cNvCxnSpPr>
            <p:nvPr/>
          </p:nvCxnSpPr>
          <p:spPr>
            <a:xfrm flipV="1">
              <a:off x="11599626" y="8975683"/>
              <a:ext cx="842737" cy="362873"/>
            </a:xfrm>
            <a:prstGeom prst="line">
              <a:avLst/>
            </a:prstGeom>
          </p:spPr>
          <p:style>
            <a:lnRef idx="1">
              <a:schemeClr val="dk1"/>
            </a:lnRef>
            <a:fillRef idx="0">
              <a:schemeClr val="dk1"/>
            </a:fillRef>
            <a:effectRef idx="0">
              <a:schemeClr val="dk1"/>
            </a:effectRef>
            <a:fontRef idx="minor">
              <a:schemeClr val="tx1"/>
            </a:fontRef>
          </p:style>
        </p:cxnSp>
      </p:grpSp>
      <p:sp>
        <p:nvSpPr>
          <p:cNvPr id="58" name="テキスト ボックス 57">
            <a:extLst>
              <a:ext uri="{FF2B5EF4-FFF2-40B4-BE49-F238E27FC236}">
                <a16:creationId xmlns:a16="http://schemas.microsoft.com/office/drawing/2014/main" xmlns="" id="{2FD88F75-424A-4F3D-8A37-5EA6D5F6E423}"/>
              </a:ext>
            </a:extLst>
          </p:cNvPr>
          <p:cNvSpPr txBox="1"/>
          <p:nvPr/>
        </p:nvSpPr>
        <p:spPr>
          <a:xfrm>
            <a:off x="5404271" y="9463408"/>
            <a:ext cx="1686008" cy="338554"/>
          </a:xfrm>
          <a:prstGeom prst="rect">
            <a:avLst/>
          </a:prstGeom>
          <a:solidFill>
            <a:schemeClr val="bg1"/>
          </a:solidFill>
        </p:spPr>
        <p:txBody>
          <a:bodyPr wrap="square">
            <a:spAutoFit/>
          </a:bodyPr>
          <a:lstStyle/>
          <a:p>
            <a:pPr algn="ctr"/>
            <a:r>
              <a:rPr kumimoji="0" lang="ja-JP" altLang="en-US" sz="1600" b="1" kern="0" spc="-235" dirty="0">
                <a:latin typeface="Yu Gothic" panose="020B0400000000000000" pitchFamily="34" charset="-128"/>
                <a:ea typeface="Yu Gothic" panose="020B0400000000000000" pitchFamily="34" charset="-128"/>
              </a:rPr>
              <a:t>立ち入り禁止区域</a:t>
            </a:r>
            <a:endParaRPr kumimoji="0" lang="en-US" altLang="ja-JP" sz="1600" b="1" kern="0" spc="-235" dirty="0">
              <a:latin typeface="Yu Gothic" panose="020B0400000000000000" pitchFamily="34" charset="-128"/>
              <a:ea typeface="Yu Gothic" panose="020B0400000000000000" pitchFamily="34" charset="-128"/>
            </a:endParaRPr>
          </a:p>
        </p:txBody>
      </p:sp>
      <p:sp>
        <p:nvSpPr>
          <p:cNvPr id="59" name="正方形/長方形 58">
            <a:extLst>
              <a:ext uri="{FF2B5EF4-FFF2-40B4-BE49-F238E27FC236}">
                <a16:creationId xmlns:a16="http://schemas.microsoft.com/office/drawing/2014/main" xmlns="" id="{08CC9855-D35D-42C5-9A2A-0242B66DB93C}"/>
              </a:ext>
            </a:extLst>
          </p:cNvPr>
          <p:cNvSpPr/>
          <p:nvPr/>
        </p:nvSpPr>
        <p:spPr>
          <a:xfrm>
            <a:off x="4505347" y="8029843"/>
            <a:ext cx="842737" cy="364110"/>
          </a:xfrm>
          <a:prstGeom prst="rect">
            <a:avLst/>
          </a:prstGeom>
          <a:solidFill>
            <a:schemeClr val="accent6">
              <a:lumMod val="60000"/>
              <a:lumOff val="40000"/>
              <a:alpha val="50196"/>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60" name="テキスト ボックス 59">
            <a:extLst>
              <a:ext uri="{FF2B5EF4-FFF2-40B4-BE49-F238E27FC236}">
                <a16:creationId xmlns:a16="http://schemas.microsoft.com/office/drawing/2014/main" xmlns="" id="{597CA5FA-7CF3-4B73-A4D6-CA3C2A912756}"/>
              </a:ext>
            </a:extLst>
          </p:cNvPr>
          <p:cNvSpPr txBox="1"/>
          <p:nvPr/>
        </p:nvSpPr>
        <p:spPr>
          <a:xfrm>
            <a:off x="5404271" y="8029843"/>
            <a:ext cx="1566962" cy="338554"/>
          </a:xfrm>
          <a:prstGeom prst="rect">
            <a:avLst/>
          </a:prstGeom>
          <a:solidFill>
            <a:schemeClr val="bg1"/>
          </a:solidFill>
        </p:spPr>
        <p:txBody>
          <a:bodyPr wrap="square">
            <a:spAutoFit/>
          </a:bodyPr>
          <a:lstStyle/>
          <a:p>
            <a:pPr algn="ctr"/>
            <a:r>
              <a:rPr kumimoji="0" lang="ja-JP" altLang="en-US" sz="1600" b="1" kern="0" spc="-235" dirty="0">
                <a:latin typeface="Yu Gothic" panose="020B0400000000000000" pitchFamily="34" charset="-128"/>
                <a:ea typeface="Yu Gothic" panose="020B0400000000000000" pitchFamily="34" charset="-128"/>
              </a:rPr>
              <a:t>運営管理区域</a:t>
            </a:r>
            <a:endParaRPr kumimoji="0" lang="en-US" altLang="ja-JP" sz="1600" b="1" kern="0" spc="-235" dirty="0">
              <a:latin typeface="Yu Gothic" panose="020B0400000000000000" pitchFamily="34" charset="-128"/>
              <a:ea typeface="Yu Gothic" panose="020B0400000000000000" pitchFamily="34" charset="-128"/>
            </a:endParaRPr>
          </a:p>
        </p:txBody>
      </p:sp>
      <p:graphicFrame>
        <p:nvGraphicFramePr>
          <p:cNvPr id="61" name="表 60">
            <a:extLst>
              <a:ext uri="{FF2B5EF4-FFF2-40B4-BE49-F238E27FC236}">
                <a16:creationId xmlns:a16="http://schemas.microsoft.com/office/drawing/2014/main" xmlns="" id="{BD9B93FD-C149-4A16-931F-A202C21F532A}"/>
              </a:ext>
            </a:extLst>
          </p:cNvPr>
          <p:cNvGraphicFramePr>
            <a:graphicFrameLocks noGrp="1"/>
          </p:cNvGraphicFramePr>
          <p:nvPr>
            <p:extLst>
              <p:ext uri="{D42A27DB-BD31-4B8C-83A1-F6EECF244321}">
                <p14:modId xmlns:p14="http://schemas.microsoft.com/office/powerpoint/2010/main" val="4015023874"/>
              </p:ext>
            </p:extLst>
          </p:nvPr>
        </p:nvGraphicFramePr>
        <p:xfrm>
          <a:off x="-6914415" y="8426847"/>
          <a:ext cx="3764402" cy="1646110"/>
        </p:xfrm>
        <a:graphic>
          <a:graphicData uri="http://schemas.openxmlformats.org/drawingml/2006/table">
            <a:tbl>
              <a:tblPr>
                <a:tableStyleId>{5C22544A-7EE6-4342-B048-85BDC9FD1C3A}</a:tableStyleId>
              </a:tblPr>
              <a:tblGrid>
                <a:gridCol w="874898">
                  <a:extLst>
                    <a:ext uri="{9D8B030D-6E8A-4147-A177-3AD203B41FA5}">
                      <a16:colId xmlns:a16="http://schemas.microsoft.com/office/drawing/2014/main" xmlns="" val="35176518"/>
                    </a:ext>
                  </a:extLst>
                </a:gridCol>
                <a:gridCol w="1889760">
                  <a:extLst>
                    <a:ext uri="{9D8B030D-6E8A-4147-A177-3AD203B41FA5}">
                      <a16:colId xmlns:a16="http://schemas.microsoft.com/office/drawing/2014/main" xmlns="" val="296342665"/>
                    </a:ext>
                  </a:extLst>
                </a:gridCol>
                <a:gridCol w="999744">
                  <a:extLst>
                    <a:ext uri="{9D8B030D-6E8A-4147-A177-3AD203B41FA5}">
                      <a16:colId xmlns:a16="http://schemas.microsoft.com/office/drawing/2014/main" xmlns="" val="1005399357"/>
                    </a:ext>
                  </a:extLst>
                </a:gridCol>
              </a:tblGrid>
              <a:tr h="329222">
                <a:tc>
                  <a:txBody>
                    <a:bodyPr/>
                    <a:lstStyle/>
                    <a:p>
                      <a:pPr marL="0" indent="0" algn="ctr"/>
                      <a:r>
                        <a:rPr lang="ja-JP" sz="1200" kern="100" dirty="0">
                          <a:effectLst/>
                          <a:latin typeface="游ゴシック" panose="020B0400000000000000" pitchFamily="50" charset="-128"/>
                          <a:ea typeface="游ゴシック" panose="020B0400000000000000" pitchFamily="50" charset="-128"/>
                        </a:rPr>
                        <a:t>種 </a:t>
                      </a:r>
                      <a:r>
                        <a:rPr lang="en-US" sz="1200" kern="100" dirty="0">
                          <a:effectLst/>
                          <a:latin typeface="游ゴシック" panose="020B0400000000000000" pitchFamily="50" charset="-128"/>
                          <a:ea typeface="游ゴシック" panose="020B0400000000000000" pitchFamily="50" charset="-128"/>
                        </a:rPr>
                        <a:t>    </a:t>
                      </a:r>
                      <a:r>
                        <a:rPr lang="ja-JP" sz="1200" kern="100" dirty="0">
                          <a:effectLst/>
                          <a:latin typeface="游ゴシック" panose="020B0400000000000000" pitchFamily="50" charset="-128"/>
                          <a:ea typeface="游ゴシック" panose="020B0400000000000000" pitchFamily="50" charset="-128"/>
                        </a:rPr>
                        <a:t>別</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0" algn="ctr"/>
                      <a:r>
                        <a:rPr lang="ja-JP" sz="1200" kern="100" dirty="0">
                          <a:effectLst/>
                          <a:latin typeface="游ゴシック" panose="020B0400000000000000" pitchFamily="50" charset="-128"/>
                          <a:ea typeface="游ゴシック" panose="020B0400000000000000" pitchFamily="50" charset="-128"/>
                        </a:rPr>
                        <a:t>番号・アドレス</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0" algn="ctr"/>
                      <a:r>
                        <a:rPr lang="ja-JP" sz="1200" kern="100" dirty="0">
                          <a:effectLst/>
                          <a:latin typeface="游ゴシック" panose="020B0400000000000000" pitchFamily="50" charset="-128"/>
                          <a:ea typeface="游ゴシック" panose="020B0400000000000000" pitchFamily="50" charset="-128"/>
                        </a:rPr>
                        <a:t>設置個所</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987443388"/>
                  </a:ext>
                </a:extLst>
              </a:tr>
              <a:tr h="329222">
                <a:tc>
                  <a:txBody>
                    <a:bodyPr/>
                    <a:lstStyle/>
                    <a:p>
                      <a:pPr marL="0" indent="0" algn="dist"/>
                      <a:r>
                        <a:rPr lang="ja-JP" sz="1200" kern="100" dirty="0">
                          <a:effectLst/>
                          <a:latin typeface="游ゴシック" panose="020B0400000000000000" pitchFamily="50" charset="-128"/>
                          <a:ea typeface="游ゴシック" panose="020B0400000000000000" pitchFamily="50" charset="-128"/>
                        </a:rPr>
                        <a:t>加入電話</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082-842-0162</a:t>
                      </a:r>
                      <a:r>
                        <a:rPr lang="ja-JP" sz="1200" kern="100">
                          <a:effectLst/>
                          <a:latin typeface="游ゴシック" panose="020B0400000000000000" pitchFamily="50" charset="-128"/>
                          <a:ea typeface="游ゴシック" panose="020B0400000000000000" pitchFamily="50" charset="-128"/>
                        </a:rPr>
                        <a:t>　　　　</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ja-JP" sz="1200" kern="100" dirty="0">
                          <a:effectLst/>
                          <a:latin typeface="游ゴシック" panose="020B0400000000000000" pitchFamily="50" charset="-128"/>
                          <a:ea typeface="游ゴシック" panose="020B0400000000000000" pitchFamily="50" charset="-128"/>
                        </a:rPr>
                        <a:t>事務室</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73998193"/>
                  </a:ext>
                </a:extLst>
              </a:tr>
              <a:tr h="329222">
                <a:tc>
                  <a:txBody>
                    <a:bodyPr/>
                    <a:lstStyle/>
                    <a:p>
                      <a:pPr marL="0" indent="0" algn="dist"/>
                      <a:r>
                        <a:rPr lang="ja-JP" sz="1200" kern="100" dirty="0">
                          <a:effectLst/>
                          <a:latin typeface="游ゴシック" panose="020B0400000000000000" pitchFamily="50" charset="-128"/>
                          <a:ea typeface="游ゴシック" panose="020B0400000000000000" pitchFamily="50" charset="-128"/>
                        </a:rPr>
                        <a:t>公衆電話</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082-842-4204</a:t>
                      </a:r>
                      <a:r>
                        <a:rPr lang="ja-JP" sz="1200" kern="100">
                          <a:effectLst/>
                          <a:latin typeface="游ゴシック" panose="020B0400000000000000" pitchFamily="50" charset="-128"/>
                          <a:ea typeface="游ゴシック" panose="020B0400000000000000" pitchFamily="50" charset="-128"/>
                        </a:rPr>
                        <a:t>　　　</a:t>
                      </a:r>
                      <a:r>
                        <a:rPr lang="en-US" sz="1200" kern="100" dirty="0">
                          <a:effectLst/>
                          <a:latin typeface="游ゴシック" panose="020B0400000000000000" pitchFamily="50" charset="-128"/>
                          <a:ea typeface="游ゴシック" panose="020B0400000000000000" pitchFamily="50" charset="-128"/>
                        </a:rPr>
                        <a:t>-</a:t>
                      </a:r>
                      <a:r>
                        <a:rPr lang="ja-JP" sz="1200" kern="100">
                          <a:effectLst/>
                          <a:latin typeface="游ゴシック" panose="020B0400000000000000" pitchFamily="50" charset="-128"/>
                          <a:ea typeface="游ゴシック" panose="020B0400000000000000" pitchFamily="50" charset="-128"/>
                        </a:rPr>
                        <a:t>　　　　</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ja-JP" sz="1200" kern="100">
                          <a:effectLst/>
                          <a:latin typeface="游ゴシック" panose="020B0400000000000000" pitchFamily="50" charset="-128"/>
                          <a:ea typeface="游ゴシック" panose="020B0400000000000000" pitchFamily="50" charset="-128"/>
                        </a:rPr>
                        <a:t>正面玄関</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69438850"/>
                  </a:ext>
                </a:extLst>
              </a:tr>
              <a:tr h="329222">
                <a:tc>
                  <a:txBody>
                    <a:bodyPr/>
                    <a:lstStyle/>
                    <a:p>
                      <a:pPr marL="0" indent="0" algn="dist"/>
                      <a:r>
                        <a:rPr lang="en-US" sz="1200" kern="100" dirty="0">
                          <a:effectLst/>
                          <a:latin typeface="游ゴシック" panose="020B0400000000000000" pitchFamily="50" charset="-128"/>
                          <a:ea typeface="游ゴシック" panose="020B0400000000000000" pitchFamily="50" charset="-128"/>
                        </a:rPr>
                        <a:t>FAX</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082-842-9482</a:t>
                      </a:r>
                      <a:r>
                        <a:rPr lang="ja-JP" sz="1200" kern="100">
                          <a:effectLst/>
                          <a:latin typeface="游ゴシック" panose="020B0400000000000000" pitchFamily="50" charset="-128"/>
                          <a:ea typeface="游ゴシック" panose="020B0400000000000000" pitchFamily="50" charset="-128"/>
                        </a:rPr>
                        <a:t>　　　</a:t>
                      </a:r>
                      <a:r>
                        <a:rPr lang="en-US" sz="1200" kern="100" dirty="0">
                          <a:effectLst/>
                          <a:latin typeface="游ゴシック" panose="020B0400000000000000" pitchFamily="50" charset="-128"/>
                          <a:ea typeface="游ゴシック" panose="020B0400000000000000" pitchFamily="50" charset="-128"/>
                        </a:rPr>
                        <a:t>-</a:t>
                      </a:r>
                      <a:r>
                        <a:rPr lang="ja-JP" sz="1200" kern="100">
                          <a:effectLst/>
                          <a:latin typeface="游ゴシック" panose="020B0400000000000000" pitchFamily="50" charset="-128"/>
                          <a:ea typeface="游ゴシック" panose="020B0400000000000000" pitchFamily="50" charset="-128"/>
                        </a:rPr>
                        <a:t>　　　　</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ja-JP" sz="1200" kern="100" dirty="0">
                          <a:effectLst/>
                          <a:latin typeface="游ゴシック" panose="020B0400000000000000" pitchFamily="50" charset="-128"/>
                          <a:ea typeface="游ゴシック" panose="020B0400000000000000" pitchFamily="50" charset="-128"/>
                        </a:rPr>
                        <a:t>事務室</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97258520"/>
                  </a:ext>
                </a:extLst>
              </a:tr>
              <a:tr h="329222">
                <a:tc>
                  <a:txBody>
                    <a:bodyPr/>
                    <a:lstStyle/>
                    <a:p>
                      <a:pPr marL="0" indent="0" algn="dist"/>
                      <a:r>
                        <a:rPr lang="en-US" sz="1200" kern="100" dirty="0">
                          <a:effectLst/>
                          <a:latin typeface="游ゴシック" panose="020B0400000000000000" pitchFamily="50" charset="-128"/>
                          <a:ea typeface="游ゴシック" panose="020B0400000000000000" pitchFamily="50" charset="-128"/>
                        </a:rPr>
                        <a:t>E</a:t>
                      </a:r>
                      <a:r>
                        <a:rPr lang="ja-JP" sz="1200" kern="100" dirty="0">
                          <a:effectLst/>
                          <a:latin typeface="游ゴシック" panose="020B0400000000000000" pitchFamily="50" charset="-128"/>
                          <a:ea typeface="游ゴシック" panose="020B0400000000000000" pitchFamily="50" charset="-128"/>
                        </a:rPr>
                        <a:t>メール</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u="sng" kern="100" dirty="0">
                          <a:effectLst/>
                          <a:latin typeface="游ゴシック" panose="020B0400000000000000" pitchFamily="50" charset="-128"/>
                          <a:ea typeface="游ゴシック" panose="020B0400000000000000" pitchFamily="50" charset="-128"/>
                          <a:hlinkClick r:id="rId3"/>
                        </a:rPr>
                        <a:t>otiai@e.city.hiroshima.jp</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 </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87575482"/>
                  </a:ext>
                </a:extLst>
              </a:tr>
            </a:tbl>
          </a:graphicData>
        </a:graphic>
      </p:graphicFrame>
      <p:sp>
        <p:nvSpPr>
          <p:cNvPr id="62" name="object 5">
            <a:extLst>
              <a:ext uri="{FF2B5EF4-FFF2-40B4-BE49-F238E27FC236}">
                <a16:creationId xmlns:a16="http://schemas.microsoft.com/office/drawing/2014/main" xmlns="" id="{4336DC9C-CDE5-4BB6-90BE-06CFDFA70611}"/>
              </a:ext>
            </a:extLst>
          </p:cNvPr>
          <p:cNvSpPr txBox="1"/>
          <p:nvPr/>
        </p:nvSpPr>
        <p:spPr>
          <a:xfrm>
            <a:off x="-6914415" y="8000455"/>
            <a:ext cx="6320087" cy="304892"/>
          </a:xfrm>
          <a:prstGeom prst="rect">
            <a:avLst/>
          </a:prstGeom>
        </p:spPr>
        <p:txBody>
          <a:bodyPr vert="horz" wrap="square" lIns="0" tIns="12700" rIns="0" bIns="0" rtlCol="0">
            <a:spAutoFit/>
          </a:bodyPr>
          <a:lstStyle/>
          <a:p>
            <a:pPr marL="72000" marR="5080" algn="just">
              <a:lnSpc>
                <a:spcPct val="150000"/>
              </a:lnSpc>
            </a:pPr>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通信手段及び設置箇所は、次のとおりである。</a:t>
            </a:r>
          </a:p>
        </p:txBody>
      </p:sp>
      <p:sp>
        <p:nvSpPr>
          <p:cNvPr id="64" name="テキスト ボックス 63">
            <a:extLst>
              <a:ext uri="{FF2B5EF4-FFF2-40B4-BE49-F238E27FC236}">
                <a16:creationId xmlns:a16="http://schemas.microsoft.com/office/drawing/2014/main" xmlns="" id="{8E23B49E-3D22-4397-A6C6-5F5CE3563E52}"/>
              </a:ext>
            </a:extLst>
          </p:cNvPr>
          <p:cNvSpPr txBox="1"/>
          <p:nvPr/>
        </p:nvSpPr>
        <p:spPr>
          <a:xfrm>
            <a:off x="-1603589" y="10143611"/>
            <a:ext cx="5969519" cy="276999"/>
          </a:xfrm>
          <a:prstGeom prst="rect">
            <a:avLst/>
          </a:prstGeom>
          <a:noFill/>
        </p:spPr>
        <p:txBody>
          <a:bodyPr wrap="square">
            <a:spAutoFit/>
          </a:bodyPr>
          <a:lstStyle/>
          <a:p>
            <a:pPr marL="426720" indent="177800" algn="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（立ち入り禁止区域の事務室は、通信機器の使用目的等に限定される。）</a:t>
            </a:r>
            <a:endParaRPr lang="ja-JP" altLang="ja-JP" sz="16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65" name="図 64">
            <a:extLst>
              <a:ext uri="{FF2B5EF4-FFF2-40B4-BE49-F238E27FC236}">
                <a16:creationId xmlns:a16="http://schemas.microsoft.com/office/drawing/2014/main" xmlns="" id="{6A43A1E4-8E00-4B60-8F6B-745D4A092125}"/>
              </a:ext>
            </a:extLst>
          </p:cNvPr>
          <p:cNvPicPr>
            <a:picLocks noChangeAspect="1"/>
          </p:cNvPicPr>
          <p:nvPr/>
        </p:nvPicPr>
        <p:blipFill rotWithShape="1">
          <a:blip r:embed="rId4"/>
          <a:srcRect b="5257"/>
          <a:stretch/>
        </p:blipFill>
        <p:spPr>
          <a:xfrm>
            <a:off x="-6584950" y="1147210"/>
            <a:ext cx="12518124" cy="6704075"/>
          </a:xfrm>
          <a:prstGeom prst="rect">
            <a:avLst/>
          </a:prstGeom>
        </p:spPr>
      </p:pic>
      <p:sp>
        <p:nvSpPr>
          <p:cNvPr id="66" name="正方形/長方形 65">
            <a:extLst>
              <a:ext uri="{FF2B5EF4-FFF2-40B4-BE49-F238E27FC236}">
                <a16:creationId xmlns:a16="http://schemas.microsoft.com/office/drawing/2014/main" xmlns="" id="{D1EA911B-3FC8-48D6-9AB7-A3DF38E31B13}"/>
              </a:ext>
            </a:extLst>
          </p:cNvPr>
          <p:cNvSpPr/>
          <p:nvPr/>
        </p:nvSpPr>
        <p:spPr>
          <a:xfrm>
            <a:off x="-6307547" y="7327900"/>
            <a:ext cx="1600200" cy="523385"/>
          </a:xfrm>
          <a:prstGeom prst="rect">
            <a:avLst/>
          </a:prstGeom>
          <a:solidFill>
            <a:srgbClr val="DCE6F2">
              <a:alpha val="50196"/>
            </a:srgbClr>
          </a:solid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67" name="正方形/長方形 66">
            <a:extLst>
              <a:ext uri="{FF2B5EF4-FFF2-40B4-BE49-F238E27FC236}">
                <a16:creationId xmlns:a16="http://schemas.microsoft.com/office/drawing/2014/main" xmlns="" id="{F0EDE349-C5BF-4624-8862-1B92BDFCB75A}"/>
              </a:ext>
            </a:extLst>
          </p:cNvPr>
          <p:cNvSpPr/>
          <p:nvPr/>
        </p:nvSpPr>
        <p:spPr>
          <a:xfrm>
            <a:off x="-2837352" y="1193399"/>
            <a:ext cx="4970987" cy="627046"/>
          </a:xfrm>
          <a:prstGeom prst="rect">
            <a:avLst/>
          </a:prstGeom>
          <a:solidFill>
            <a:srgbClr val="DCE6F2">
              <a:alpha val="50196"/>
            </a:srgbClr>
          </a:solid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68" name="正方形/長方形 67">
            <a:extLst>
              <a:ext uri="{FF2B5EF4-FFF2-40B4-BE49-F238E27FC236}">
                <a16:creationId xmlns:a16="http://schemas.microsoft.com/office/drawing/2014/main" xmlns="" id="{D376E7D5-12C9-44BB-B9FF-A49C26448CDC}"/>
              </a:ext>
            </a:extLst>
          </p:cNvPr>
          <p:cNvSpPr/>
          <p:nvPr/>
        </p:nvSpPr>
        <p:spPr>
          <a:xfrm>
            <a:off x="-2837352" y="2657002"/>
            <a:ext cx="4970987" cy="624037"/>
          </a:xfrm>
          <a:prstGeom prst="rect">
            <a:avLst/>
          </a:prstGeom>
          <a:solidFill>
            <a:srgbClr val="DCE6F2">
              <a:alpha val="50196"/>
            </a:srgbClr>
          </a:solid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69" name="正方形/長方形 68">
            <a:extLst>
              <a:ext uri="{FF2B5EF4-FFF2-40B4-BE49-F238E27FC236}">
                <a16:creationId xmlns:a16="http://schemas.microsoft.com/office/drawing/2014/main" xmlns="" id="{74D1C799-E4B8-46E4-A108-BAAC56367E31}"/>
              </a:ext>
            </a:extLst>
          </p:cNvPr>
          <p:cNvSpPr/>
          <p:nvPr/>
        </p:nvSpPr>
        <p:spPr>
          <a:xfrm>
            <a:off x="-2837352" y="4120584"/>
            <a:ext cx="4970987" cy="673823"/>
          </a:xfrm>
          <a:prstGeom prst="rect">
            <a:avLst/>
          </a:prstGeom>
          <a:solidFill>
            <a:srgbClr val="DCE6F2">
              <a:alpha val="50196"/>
            </a:srgbClr>
          </a:solid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70" name="二等辺三角形 69">
            <a:extLst>
              <a:ext uri="{FF2B5EF4-FFF2-40B4-BE49-F238E27FC236}">
                <a16:creationId xmlns:a16="http://schemas.microsoft.com/office/drawing/2014/main" xmlns="" id="{4DAD92C4-CEC4-48C3-AA96-F25A2567641E}"/>
              </a:ext>
            </a:extLst>
          </p:cNvPr>
          <p:cNvSpPr/>
          <p:nvPr/>
        </p:nvSpPr>
        <p:spPr>
          <a:xfrm>
            <a:off x="709802" y="7031201"/>
            <a:ext cx="346024" cy="232940"/>
          </a:xfrm>
          <a:prstGeom prst="triangle">
            <a:avLst/>
          </a:prstGeom>
          <a:solidFill>
            <a:srgbClr val="0033CC"/>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71" name="テキスト ボックス 70">
            <a:extLst>
              <a:ext uri="{FF2B5EF4-FFF2-40B4-BE49-F238E27FC236}">
                <a16:creationId xmlns:a16="http://schemas.microsoft.com/office/drawing/2014/main" xmlns="" id="{48EABEEB-C2EF-4646-882B-41AC6F1977EC}"/>
              </a:ext>
            </a:extLst>
          </p:cNvPr>
          <p:cNvSpPr txBox="1"/>
          <p:nvPr/>
        </p:nvSpPr>
        <p:spPr>
          <a:xfrm>
            <a:off x="330683" y="7348218"/>
            <a:ext cx="1104262" cy="338554"/>
          </a:xfrm>
          <a:prstGeom prst="rect">
            <a:avLst/>
          </a:prstGeom>
          <a:solidFill>
            <a:schemeClr val="bg1"/>
          </a:solidFill>
        </p:spPr>
        <p:txBody>
          <a:bodyPr wrap="square">
            <a:spAutoFit/>
          </a:bodyPr>
          <a:lstStyle/>
          <a:p>
            <a:r>
              <a:rPr kumimoji="0" lang="ja-JP" altLang="en-US" sz="1600" b="1" kern="0" spc="-235" dirty="0">
                <a:solidFill>
                  <a:schemeClr val="tx1">
                    <a:lumMod val="50000"/>
                    <a:lumOff val="50000"/>
                  </a:schemeClr>
                </a:solidFill>
                <a:latin typeface="Yu Gothic" panose="020B0400000000000000" pitchFamily="34" charset="-128"/>
                <a:ea typeface="Yu Gothic" panose="020B0400000000000000" pitchFamily="34" charset="-128"/>
              </a:rPr>
              <a:t>校舎出入口</a:t>
            </a:r>
            <a:endParaRPr lang="ja-JP" altLang="en-US" sz="1600" dirty="0">
              <a:solidFill>
                <a:schemeClr val="tx1">
                  <a:lumMod val="50000"/>
                  <a:lumOff val="50000"/>
                </a:schemeClr>
              </a:solidFill>
            </a:endParaRPr>
          </a:p>
        </p:txBody>
      </p:sp>
      <p:sp>
        <p:nvSpPr>
          <p:cNvPr id="72" name="正方形/長方形 71">
            <a:extLst>
              <a:ext uri="{FF2B5EF4-FFF2-40B4-BE49-F238E27FC236}">
                <a16:creationId xmlns:a16="http://schemas.microsoft.com/office/drawing/2014/main" xmlns="" id="{3026A01D-DAB5-4588-A92E-60226A9037F1}"/>
              </a:ext>
            </a:extLst>
          </p:cNvPr>
          <p:cNvSpPr/>
          <p:nvPr/>
        </p:nvSpPr>
        <p:spPr>
          <a:xfrm>
            <a:off x="-5838216" y="5551344"/>
            <a:ext cx="1266254" cy="932988"/>
          </a:xfrm>
          <a:prstGeom prst="rect">
            <a:avLst/>
          </a:prstGeom>
          <a:solidFill>
            <a:srgbClr val="DCE6F2">
              <a:alpha val="50196"/>
            </a:srgbClr>
          </a:solid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73" name="正方形/長方形 72">
            <a:extLst>
              <a:ext uri="{FF2B5EF4-FFF2-40B4-BE49-F238E27FC236}">
                <a16:creationId xmlns:a16="http://schemas.microsoft.com/office/drawing/2014/main" xmlns="" id="{001AAA35-6AAF-46BA-9E8D-F036AB353908}"/>
              </a:ext>
            </a:extLst>
          </p:cNvPr>
          <p:cNvSpPr/>
          <p:nvPr/>
        </p:nvSpPr>
        <p:spPr>
          <a:xfrm>
            <a:off x="-4867769" y="4136930"/>
            <a:ext cx="991242" cy="673823"/>
          </a:xfrm>
          <a:prstGeom prst="rect">
            <a:avLst/>
          </a:prstGeom>
          <a:solidFill>
            <a:srgbClr val="DCE6F2">
              <a:alpha val="50196"/>
            </a:srgbClr>
          </a:solid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74" name="正方形/長方形 73">
            <a:extLst>
              <a:ext uri="{FF2B5EF4-FFF2-40B4-BE49-F238E27FC236}">
                <a16:creationId xmlns:a16="http://schemas.microsoft.com/office/drawing/2014/main" xmlns="" id="{D36A018D-1B3D-4099-A1B9-184458D585DE}"/>
              </a:ext>
            </a:extLst>
          </p:cNvPr>
          <p:cNvSpPr/>
          <p:nvPr/>
        </p:nvSpPr>
        <p:spPr>
          <a:xfrm>
            <a:off x="-5897405" y="2591959"/>
            <a:ext cx="1029636" cy="949485"/>
          </a:xfrm>
          <a:prstGeom prst="rect">
            <a:avLst/>
          </a:prstGeom>
          <a:solidFill>
            <a:srgbClr val="DCE6F2">
              <a:alpha val="50196"/>
            </a:srgbClr>
          </a:solid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75" name="正方形/長方形 74">
            <a:extLst>
              <a:ext uri="{FF2B5EF4-FFF2-40B4-BE49-F238E27FC236}">
                <a16:creationId xmlns:a16="http://schemas.microsoft.com/office/drawing/2014/main" xmlns="" id="{5769F156-21A9-4498-A75D-C06F67E75AC4}"/>
              </a:ext>
            </a:extLst>
          </p:cNvPr>
          <p:cNvSpPr/>
          <p:nvPr/>
        </p:nvSpPr>
        <p:spPr>
          <a:xfrm>
            <a:off x="-5907060" y="1155701"/>
            <a:ext cx="1029636" cy="867180"/>
          </a:xfrm>
          <a:prstGeom prst="rect">
            <a:avLst/>
          </a:prstGeom>
          <a:solidFill>
            <a:srgbClr val="DCE6F2">
              <a:alpha val="50196"/>
            </a:srgbClr>
          </a:solid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grpSp>
        <p:nvGrpSpPr>
          <p:cNvPr id="76" name="グループ化 75">
            <a:extLst>
              <a:ext uri="{FF2B5EF4-FFF2-40B4-BE49-F238E27FC236}">
                <a16:creationId xmlns:a16="http://schemas.microsoft.com/office/drawing/2014/main" xmlns="" id="{9D851DA9-BBED-47E1-A862-FCDDF7783C8D}"/>
              </a:ext>
            </a:extLst>
          </p:cNvPr>
          <p:cNvGrpSpPr/>
          <p:nvPr/>
        </p:nvGrpSpPr>
        <p:grpSpPr>
          <a:xfrm>
            <a:off x="151415" y="5649524"/>
            <a:ext cx="972000" cy="608593"/>
            <a:chOff x="11599626" y="8975683"/>
            <a:chExt cx="842737" cy="364110"/>
          </a:xfrm>
        </p:grpSpPr>
        <p:sp>
          <p:nvSpPr>
            <p:cNvPr id="77" name="正方形/長方形 76">
              <a:extLst>
                <a:ext uri="{FF2B5EF4-FFF2-40B4-BE49-F238E27FC236}">
                  <a16:creationId xmlns:a16="http://schemas.microsoft.com/office/drawing/2014/main" xmlns="" id="{3F92A545-9A39-42A2-A646-3188F566419B}"/>
                </a:ext>
              </a:extLst>
            </p:cNvPr>
            <p:cNvSpPr/>
            <p:nvPr/>
          </p:nvSpPr>
          <p:spPr>
            <a:xfrm>
              <a:off x="11599626" y="8975683"/>
              <a:ext cx="842737" cy="364110"/>
            </a:xfrm>
            <a:prstGeom prst="rect">
              <a:avLst/>
            </a:prstGeom>
            <a:solidFill>
              <a:schemeClr val="bg1">
                <a:lumMod val="75000"/>
                <a:alpha val="50196"/>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cxnSp>
          <p:nvCxnSpPr>
            <p:cNvPr id="78" name="直線コネクタ 77">
              <a:extLst>
                <a:ext uri="{FF2B5EF4-FFF2-40B4-BE49-F238E27FC236}">
                  <a16:creationId xmlns:a16="http://schemas.microsoft.com/office/drawing/2014/main" xmlns="" id="{C69F9BB3-BA84-4CE9-A91F-CA4DB6D7E846}"/>
                </a:ext>
              </a:extLst>
            </p:cNvPr>
            <p:cNvCxnSpPr>
              <a:cxnSpLocks/>
            </p:cNvCxnSpPr>
            <p:nvPr/>
          </p:nvCxnSpPr>
          <p:spPr>
            <a:xfrm>
              <a:off x="11599626" y="8975683"/>
              <a:ext cx="842737" cy="362873"/>
            </a:xfrm>
            <a:prstGeom prst="line">
              <a:avLst/>
            </a:prstGeom>
          </p:spPr>
          <p:style>
            <a:lnRef idx="1">
              <a:schemeClr val="dk1"/>
            </a:lnRef>
            <a:fillRef idx="0">
              <a:schemeClr val="dk1"/>
            </a:fillRef>
            <a:effectRef idx="0">
              <a:schemeClr val="dk1"/>
            </a:effectRef>
            <a:fontRef idx="minor">
              <a:schemeClr val="tx1"/>
            </a:fontRef>
          </p:style>
        </p:cxnSp>
        <p:cxnSp>
          <p:nvCxnSpPr>
            <p:cNvPr id="79" name="直線コネクタ 78">
              <a:extLst>
                <a:ext uri="{FF2B5EF4-FFF2-40B4-BE49-F238E27FC236}">
                  <a16:creationId xmlns:a16="http://schemas.microsoft.com/office/drawing/2014/main" xmlns="" id="{CF8F16E9-EB43-4CFC-BF92-CC05035B9E3F}"/>
                </a:ext>
              </a:extLst>
            </p:cNvPr>
            <p:cNvCxnSpPr>
              <a:cxnSpLocks/>
            </p:cNvCxnSpPr>
            <p:nvPr/>
          </p:nvCxnSpPr>
          <p:spPr>
            <a:xfrm flipV="1">
              <a:off x="11599626" y="8975683"/>
              <a:ext cx="842737" cy="362873"/>
            </a:xfrm>
            <a:prstGeom prst="line">
              <a:avLst/>
            </a:prstGeom>
          </p:spPr>
          <p:style>
            <a:lnRef idx="1">
              <a:schemeClr val="dk1"/>
            </a:lnRef>
            <a:fillRef idx="0">
              <a:schemeClr val="dk1"/>
            </a:fillRef>
            <a:effectRef idx="0">
              <a:schemeClr val="dk1"/>
            </a:effectRef>
            <a:fontRef idx="minor">
              <a:schemeClr val="tx1"/>
            </a:fontRef>
          </p:style>
        </p:cxnSp>
      </p:grpSp>
      <p:grpSp>
        <p:nvGrpSpPr>
          <p:cNvPr id="80" name="グループ化 79">
            <a:extLst>
              <a:ext uri="{FF2B5EF4-FFF2-40B4-BE49-F238E27FC236}">
                <a16:creationId xmlns:a16="http://schemas.microsoft.com/office/drawing/2014/main" xmlns="" id="{A658CFE4-EB23-494E-A903-7BDBF96FDDCB}"/>
              </a:ext>
            </a:extLst>
          </p:cNvPr>
          <p:cNvGrpSpPr/>
          <p:nvPr/>
        </p:nvGrpSpPr>
        <p:grpSpPr>
          <a:xfrm>
            <a:off x="1109432" y="5637836"/>
            <a:ext cx="504000" cy="608593"/>
            <a:chOff x="11599626" y="8975683"/>
            <a:chExt cx="842737" cy="364110"/>
          </a:xfrm>
        </p:grpSpPr>
        <p:sp>
          <p:nvSpPr>
            <p:cNvPr id="81" name="正方形/長方形 80">
              <a:extLst>
                <a:ext uri="{FF2B5EF4-FFF2-40B4-BE49-F238E27FC236}">
                  <a16:creationId xmlns:a16="http://schemas.microsoft.com/office/drawing/2014/main" xmlns="" id="{F694A63F-10B9-48D0-810F-F9F7E58091EC}"/>
                </a:ext>
              </a:extLst>
            </p:cNvPr>
            <p:cNvSpPr/>
            <p:nvPr/>
          </p:nvSpPr>
          <p:spPr>
            <a:xfrm>
              <a:off x="11599626" y="8975683"/>
              <a:ext cx="842737" cy="364110"/>
            </a:xfrm>
            <a:prstGeom prst="rect">
              <a:avLst/>
            </a:prstGeom>
            <a:solidFill>
              <a:schemeClr val="bg1">
                <a:lumMod val="75000"/>
                <a:alpha val="50196"/>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cxnSp>
          <p:nvCxnSpPr>
            <p:cNvPr id="82" name="直線コネクタ 81">
              <a:extLst>
                <a:ext uri="{FF2B5EF4-FFF2-40B4-BE49-F238E27FC236}">
                  <a16:creationId xmlns:a16="http://schemas.microsoft.com/office/drawing/2014/main" xmlns="" id="{8B89C3E2-FD06-4564-816D-C4454A67D3A7}"/>
                </a:ext>
              </a:extLst>
            </p:cNvPr>
            <p:cNvCxnSpPr>
              <a:cxnSpLocks/>
            </p:cNvCxnSpPr>
            <p:nvPr/>
          </p:nvCxnSpPr>
          <p:spPr>
            <a:xfrm>
              <a:off x="11599626" y="8975683"/>
              <a:ext cx="842737" cy="362873"/>
            </a:xfrm>
            <a:prstGeom prst="line">
              <a:avLst/>
            </a:prstGeom>
          </p:spPr>
          <p:style>
            <a:lnRef idx="1">
              <a:schemeClr val="dk1"/>
            </a:lnRef>
            <a:fillRef idx="0">
              <a:schemeClr val="dk1"/>
            </a:fillRef>
            <a:effectRef idx="0">
              <a:schemeClr val="dk1"/>
            </a:effectRef>
            <a:fontRef idx="minor">
              <a:schemeClr val="tx1"/>
            </a:fontRef>
          </p:style>
        </p:cxnSp>
        <p:cxnSp>
          <p:nvCxnSpPr>
            <p:cNvPr id="83" name="直線コネクタ 82">
              <a:extLst>
                <a:ext uri="{FF2B5EF4-FFF2-40B4-BE49-F238E27FC236}">
                  <a16:creationId xmlns:a16="http://schemas.microsoft.com/office/drawing/2014/main" xmlns="" id="{AC9EB096-5EA5-4CC0-931D-6E01521CB9AF}"/>
                </a:ext>
              </a:extLst>
            </p:cNvPr>
            <p:cNvCxnSpPr>
              <a:cxnSpLocks/>
            </p:cNvCxnSpPr>
            <p:nvPr/>
          </p:nvCxnSpPr>
          <p:spPr>
            <a:xfrm flipV="1">
              <a:off x="11599626" y="8975683"/>
              <a:ext cx="842737" cy="362873"/>
            </a:xfrm>
            <a:prstGeom prst="line">
              <a:avLst/>
            </a:prstGeom>
          </p:spPr>
          <p:style>
            <a:lnRef idx="1">
              <a:schemeClr val="dk1"/>
            </a:lnRef>
            <a:fillRef idx="0">
              <a:schemeClr val="dk1"/>
            </a:fillRef>
            <a:effectRef idx="0">
              <a:schemeClr val="dk1"/>
            </a:effectRef>
            <a:fontRef idx="minor">
              <a:schemeClr val="tx1"/>
            </a:fontRef>
          </p:style>
        </p:cxnSp>
      </p:grpSp>
      <p:grpSp>
        <p:nvGrpSpPr>
          <p:cNvPr id="84" name="グループ化 83">
            <a:extLst>
              <a:ext uri="{FF2B5EF4-FFF2-40B4-BE49-F238E27FC236}">
                <a16:creationId xmlns:a16="http://schemas.microsoft.com/office/drawing/2014/main" xmlns="" id="{EA35407A-B0DD-4D7A-AB24-38B117B08554}"/>
              </a:ext>
            </a:extLst>
          </p:cNvPr>
          <p:cNvGrpSpPr/>
          <p:nvPr/>
        </p:nvGrpSpPr>
        <p:grpSpPr>
          <a:xfrm>
            <a:off x="-1324585" y="5652507"/>
            <a:ext cx="1476000" cy="608593"/>
            <a:chOff x="11599626" y="8975683"/>
            <a:chExt cx="842737" cy="364110"/>
          </a:xfrm>
        </p:grpSpPr>
        <p:sp>
          <p:nvSpPr>
            <p:cNvPr id="85" name="正方形/長方形 84">
              <a:extLst>
                <a:ext uri="{FF2B5EF4-FFF2-40B4-BE49-F238E27FC236}">
                  <a16:creationId xmlns:a16="http://schemas.microsoft.com/office/drawing/2014/main" xmlns="" id="{324C733F-1FBA-4842-8655-2D748F550A9E}"/>
                </a:ext>
              </a:extLst>
            </p:cNvPr>
            <p:cNvSpPr/>
            <p:nvPr/>
          </p:nvSpPr>
          <p:spPr>
            <a:xfrm>
              <a:off x="11599626" y="8975683"/>
              <a:ext cx="842737" cy="364110"/>
            </a:xfrm>
            <a:prstGeom prst="rect">
              <a:avLst/>
            </a:prstGeom>
            <a:solidFill>
              <a:schemeClr val="bg1">
                <a:lumMod val="75000"/>
                <a:alpha val="50196"/>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cxnSp>
          <p:nvCxnSpPr>
            <p:cNvPr id="86" name="直線コネクタ 85">
              <a:extLst>
                <a:ext uri="{FF2B5EF4-FFF2-40B4-BE49-F238E27FC236}">
                  <a16:creationId xmlns:a16="http://schemas.microsoft.com/office/drawing/2014/main" xmlns="" id="{02E2A36E-5CFF-4EBB-A745-8BC806EB015D}"/>
                </a:ext>
              </a:extLst>
            </p:cNvPr>
            <p:cNvCxnSpPr>
              <a:cxnSpLocks/>
            </p:cNvCxnSpPr>
            <p:nvPr/>
          </p:nvCxnSpPr>
          <p:spPr>
            <a:xfrm>
              <a:off x="11599626" y="8975683"/>
              <a:ext cx="842737" cy="362873"/>
            </a:xfrm>
            <a:prstGeom prst="line">
              <a:avLst/>
            </a:prstGeom>
          </p:spPr>
          <p:style>
            <a:lnRef idx="1">
              <a:schemeClr val="dk1"/>
            </a:lnRef>
            <a:fillRef idx="0">
              <a:schemeClr val="dk1"/>
            </a:fillRef>
            <a:effectRef idx="0">
              <a:schemeClr val="dk1"/>
            </a:effectRef>
            <a:fontRef idx="minor">
              <a:schemeClr val="tx1"/>
            </a:fontRef>
          </p:style>
        </p:cxnSp>
        <p:cxnSp>
          <p:nvCxnSpPr>
            <p:cNvPr id="87" name="直線コネクタ 86">
              <a:extLst>
                <a:ext uri="{FF2B5EF4-FFF2-40B4-BE49-F238E27FC236}">
                  <a16:creationId xmlns:a16="http://schemas.microsoft.com/office/drawing/2014/main" xmlns="" id="{DB6B3EC5-F88D-43F3-B1F1-B1D01A165110}"/>
                </a:ext>
              </a:extLst>
            </p:cNvPr>
            <p:cNvCxnSpPr>
              <a:cxnSpLocks/>
            </p:cNvCxnSpPr>
            <p:nvPr/>
          </p:nvCxnSpPr>
          <p:spPr>
            <a:xfrm flipV="1">
              <a:off x="11599626" y="8975683"/>
              <a:ext cx="842737" cy="362873"/>
            </a:xfrm>
            <a:prstGeom prst="line">
              <a:avLst/>
            </a:prstGeom>
          </p:spPr>
          <p:style>
            <a:lnRef idx="1">
              <a:schemeClr val="dk1"/>
            </a:lnRef>
            <a:fillRef idx="0">
              <a:schemeClr val="dk1"/>
            </a:fillRef>
            <a:effectRef idx="0">
              <a:schemeClr val="dk1"/>
            </a:effectRef>
            <a:fontRef idx="minor">
              <a:schemeClr val="tx1"/>
            </a:fontRef>
          </p:style>
        </p:cxnSp>
      </p:grpSp>
      <p:sp>
        <p:nvSpPr>
          <p:cNvPr id="88" name="正方形/長方形 87">
            <a:extLst>
              <a:ext uri="{FF2B5EF4-FFF2-40B4-BE49-F238E27FC236}">
                <a16:creationId xmlns:a16="http://schemas.microsoft.com/office/drawing/2014/main" xmlns="" id="{05AC62B9-CD0E-4748-A78D-314C2F4E61EB}"/>
              </a:ext>
            </a:extLst>
          </p:cNvPr>
          <p:cNvSpPr/>
          <p:nvPr/>
        </p:nvSpPr>
        <p:spPr>
          <a:xfrm>
            <a:off x="-2805007" y="5613100"/>
            <a:ext cx="993260" cy="648000"/>
          </a:xfrm>
          <a:prstGeom prst="rect">
            <a:avLst/>
          </a:prstGeom>
          <a:solidFill>
            <a:schemeClr val="accent6">
              <a:lumMod val="60000"/>
              <a:lumOff val="40000"/>
              <a:alpha val="50196"/>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89" name="正方形/長方形 88">
            <a:extLst>
              <a:ext uri="{FF2B5EF4-FFF2-40B4-BE49-F238E27FC236}">
                <a16:creationId xmlns:a16="http://schemas.microsoft.com/office/drawing/2014/main" xmlns="" id="{49B4624D-472F-42DF-93B5-3092EF9164DC}"/>
              </a:ext>
            </a:extLst>
          </p:cNvPr>
          <p:cNvSpPr/>
          <p:nvPr/>
        </p:nvSpPr>
        <p:spPr>
          <a:xfrm>
            <a:off x="-1797747" y="5613100"/>
            <a:ext cx="443200" cy="648000"/>
          </a:xfrm>
          <a:prstGeom prst="rect">
            <a:avLst/>
          </a:prstGeom>
          <a:solidFill>
            <a:schemeClr val="accent6">
              <a:lumMod val="60000"/>
              <a:lumOff val="40000"/>
              <a:alpha val="50196"/>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grpSp>
        <p:nvGrpSpPr>
          <p:cNvPr id="90" name="グループ化 89">
            <a:extLst>
              <a:ext uri="{FF2B5EF4-FFF2-40B4-BE49-F238E27FC236}">
                <a16:creationId xmlns:a16="http://schemas.microsoft.com/office/drawing/2014/main" xmlns="" id="{CE104E05-3BF0-4A8D-955C-1E9F19FD69B2}"/>
              </a:ext>
            </a:extLst>
          </p:cNvPr>
          <p:cNvGrpSpPr/>
          <p:nvPr/>
        </p:nvGrpSpPr>
        <p:grpSpPr>
          <a:xfrm>
            <a:off x="1629635" y="5652507"/>
            <a:ext cx="504000" cy="608593"/>
            <a:chOff x="11599626" y="8975683"/>
            <a:chExt cx="842737" cy="364110"/>
          </a:xfrm>
        </p:grpSpPr>
        <p:sp>
          <p:nvSpPr>
            <p:cNvPr id="91" name="正方形/長方形 90">
              <a:extLst>
                <a:ext uri="{FF2B5EF4-FFF2-40B4-BE49-F238E27FC236}">
                  <a16:creationId xmlns:a16="http://schemas.microsoft.com/office/drawing/2014/main" xmlns="" id="{5BD68DA5-5A4B-4DCC-B447-84390192570F}"/>
                </a:ext>
              </a:extLst>
            </p:cNvPr>
            <p:cNvSpPr/>
            <p:nvPr/>
          </p:nvSpPr>
          <p:spPr>
            <a:xfrm>
              <a:off x="11599626" y="8975683"/>
              <a:ext cx="842737" cy="364110"/>
            </a:xfrm>
            <a:prstGeom prst="rect">
              <a:avLst/>
            </a:prstGeom>
            <a:solidFill>
              <a:schemeClr val="bg1">
                <a:lumMod val="75000"/>
                <a:alpha val="50196"/>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cxnSp>
          <p:nvCxnSpPr>
            <p:cNvPr id="92" name="直線コネクタ 91">
              <a:extLst>
                <a:ext uri="{FF2B5EF4-FFF2-40B4-BE49-F238E27FC236}">
                  <a16:creationId xmlns:a16="http://schemas.microsoft.com/office/drawing/2014/main" xmlns="" id="{DE199CA0-BCCC-469C-89FD-DA75166BBB7D}"/>
                </a:ext>
              </a:extLst>
            </p:cNvPr>
            <p:cNvCxnSpPr>
              <a:cxnSpLocks/>
            </p:cNvCxnSpPr>
            <p:nvPr/>
          </p:nvCxnSpPr>
          <p:spPr>
            <a:xfrm>
              <a:off x="11599626" y="8975683"/>
              <a:ext cx="842737" cy="362873"/>
            </a:xfrm>
            <a:prstGeom prst="line">
              <a:avLst/>
            </a:prstGeom>
          </p:spPr>
          <p:style>
            <a:lnRef idx="1">
              <a:schemeClr val="dk1"/>
            </a:lnRef>
            <a:fillRef idx="0">
              <a:schemeClr val="dk1"/>
            </a:fillRef>
            <a:effectRef idx="0">
              <a:schemeClr val="dk1"/>
            </a:effectRef>
            <a:fontRef idx="minor">
              <a:schemeClr val="tx1"/>
            </a:fontRef>
          </p:style>
        </p:cxnSp>
        <p:cxnSp>
          <p:nvCxnSpPr>
            <p:cNvPr id="93" name="直線コネクタ 92">
              <a:extLst>
                <a:ext uri="{FF2B5EF4-FFF2-40B4-BE49-F238E27FC236}">
                  <a16:creationId xmlns:a16="http://schemas.microsoft.com/office/drawing/2014/main" xmlns="" id="{ABE7615E-6FB7-46D7-A732-C176ADE86390}"/>
                </a:ext>
              </a:extLst>
            </p:cNvPr>
            <p:cNvCxnSpPr>
              <a:cxnSpLocks/>
            </p:cNvCxnSpPr>
            <p:nvPr/>
          </p:nvCxnSpPr>
          <p:spPr>
            <a:xfrm flipV="1">
              <a:off x="11599626" y="8975683"/>
              <a:ext cx="842737" cy="362873"/>
            </a:xfrm>
            <a:prstGeom prst="line">
              <a:avLst/>
            </a:prstGeom>
          </p:spPr>
          <p:style>
            <a:lnRef idx="1">
              <a:schemeClr val="dk1"/>
            </a:lnRef>
            <a:fillRef idx="0">
              <a:schemeClr val="dk1"/>
            </a:fillRef>
            <a:effectRef idx="0">
              <a:schemeClr val="dk1"/>
            </a:effectRef>
            <a:fontRef idx="minor">
              <a:schemeClr val="tx1"/>
            </a:fontRef>
          </p:style>
        </p:cxnSp>
      </p:grpSp>
      <p:sp>
        <p:nvSpPr>
          <p:cNvPr id="94" name="正方形/長方形 93">
            <a:extLst>
              <a:ext uri="{FF2B5EF4-FFF2-40B4-BE49-F238E27FC236}">
                <a16:creationId xmlns:a16="http://schemas.microsoft.com/office/drawing/2014/main" xmlns="" id="{548DA9C4-B876-40D0-9490-B13329C14232}"/>
              </a:ext>
            </a:extLst>
          </p:cNvPr>
          <p:cNvSpPr/>
          <p:nvPr/>
        </p:nvSpPr>
        <p:spPr>
          <a:xfrm>
            <a:off x="-1125947" y="6542500"/>
            <a:ext cx="1266253" cy="252000"/>
          </a:xfrm>
          <a:prstGeom prst="rect">
            <a:avLst/>
          </a:prstGeom>
          <a:solidFill>
            <a:schemeClr val="accent6">
              <a:lumMod val="60000"/>
              <a:lumOff val="40000"/>
              <a:alpha val="50196"/>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95" name="正方形/長方形 94">
            <a:extLst>
              <a:ext uri="{FF2B5EF4-FFF2-40B4-BE49-F238E27FC236}">
                <a16:creationId xmlns:a16="http://schemas.microsoft.com/office/drawing/2014/main" xmlns="" id="{6C7E7321-C9D4-455E-8ECE-084465159088}"/>
              </a:ext>
            </a:extLst>
          </p:cNvPr>
          <p:cNvSpPr/>
          <p:nvPr/>
        </p:nvSpPr>
        <p:spPr>
          <a:xfrm>
            <a:off x="-4877424" y="1155700"/>
            <a:ext cx="1000897" cy="664744"/>
          </a:xfrm>
          <a:prstGeom prst="rect">
            <a:avLst/>
          </a:prstGeom>
          <a:solidFill>
            <a:srgbClr val="DCE6F2">
              <a:alpha val="50196"/>
            </a:srgbClr>
          </a:solid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84036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5667F249-367A-49FC-AA91-502693DAB072}"/>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dirty="0"/>
          </a:p>
        </p:txBody>
      </p:sp>
      <p:sp>
        <p:nvSpPr>
          <p:cNvPr id="3" name="bg object 17">
            <a:extLst>
              <a:ext uri="{FF2B5EF4-FFF2-40B4-BE49-F238E27FC236}">
                <a16:creationId xmlns:a16="http://schemas.microsoft.com/office/drawing/2014/main" xmlns="" id="{9067493C-D09B-4B88-AC71-B15E69D1649F}"/>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dirty="0"/>
          </a:p>
        </p:txBody>
      </p:sp>
      <p:pic>
        <p:nvPicPr>
          <p:cNvPr id="4" name="bg object 18">
            <a:extLst>
              <a:ext uri="{FF2B5EF4-FFF2-40B4-BE49-F238E27FC236}">
                <a16:creationId xmlns:a16="http://schemas.microsoft.com/office/drawing/2014/main" xmlns="" id="{7DB9FFA1-E2D4-45BA-A6DE-BD23F5A4F562}"/>
              </a:ext>
            </a:extLst>
          </p:cNvPr>
          <p:cNvPicPr/>
          <p:nvPr/>
        </p:nvPicPr>
        <p:blipFill>
          <a:blip r:embed="rId2" cstate="print"/>
          <a:stretch>
            <a:fillRect/>
          </a:stretch>
        </p:blipFill>
        <p:spPr>
          <a:xfrm>
            <a:off x="117745" y="0"/>
            <a:ext cx="174123" cy="208812"/>
          </a:xfrm>
          <a:prstGeom prst="rect">
            <a:avLst/>
          </a:prstGeom>
        </p:spPr>
      </p:pic>
      <p:sp>
        <p:nvSpPr>
          <p:cNvPr id="5" name="テキスト ボックス 4">
            <a:extLst>
              <a:ext uri="{FF2B5EF4-FFF2-40B4-BE49-F238E27FC236}">
                <a16:creationId xmlns:a16="http://schemas.microsoft.com/office/drawing/2014/main" xmlns="" id="{9D583CB2-90CF-4D07-8B2E-42D8977BFABF}"/>
              </a:ext>
            </a:extLst>
          </p:cNvPr>
          <p:cNvSpPr txBox="1"/>
          <p:nvPr/>
        </p:nvSpPr>
        <p:spPr>
          <a:xfrm>
            <a:off x="141513" y="10172700"/>
            <a:ext cx="61867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１８</a:t>
            </a:r>
            <a:endParaRPr lang="ja-JP" altLang="en-US" dirty="0">
              <a:solidFill>
                <a:schemeClr val="tx1">
                  <a:lumMod val="50000"/>
                  <a:lumOff val="50000"/>
                </a:schemeClr>
              </a:solidFill>
              <a:latin typeface="+mj-ea"/>
              <a:ea typeface="+mj-ea"/>
            </a:endParaRPr>
          </a:p>
        </p:txBody>
      </p:sp>
      <p:sp>
        <p:nvSpPr>
          <p:cNvPr id="7" name="テキスト ボックス 6">
            <a:extLst>
              <a:ext uri="{FF2B5EF4-FFF2-40B4-BE49-F238E27FC236}">
                <a16:creationId xmlns:a16="http://schemas.microsoft.com/office/drawing/2014/main" xmlns="" id="{058FD1E8-37B7-4E9F-96E3-5087AE39DAFC}"/>
              </a:ext>
            </a:extLst>
          </p:cNvPr>
          <p:cNvSpPr txBox="1"/>
          <p:nvPr/>
        </p:nvSpPr>
        <p:spPr>
          <a:xfrm>
            <a:off x="882321" y="683289"/>
            <a:ext cx="5791529" cy="586699"/>
          </a:xfrm>
          <a:prstGeom prst="rect">
            <a:avLst/>
          </a:prstGeom>
          <a:solidFill>
            <a:schemeClr val="bg1"/>
          </a:solidFill>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sz="1600" b="1" dirty="0"/>
              <a:t>落合小学校体育館レイアウトの例（避難所内の滞在場所等の割り振り）</a:t>
            </a:r>
            <a:endParaRPr lang="en-US" altLang="ja-JP" sz="1600" b="1" dirty="0"/>
          </a:p>
        </p:txBody>
      </p:sp>
      <p:pic>
        <p:nvPicPr>
          <p:cNvPr id="9" name="図 8">
            <a:extLst>
              <a:ext uri="{FF2B5EF4-FFF2-40B4-BE49-F238E27FC236}">
                <a16:creationId xmlns:a16="http://schemas.microsoft.com/office/drawing/2014/main" xmlns="" id="{160A7BD8-AB3A-4887-9483-E84353167935}"/>
              </a:ext>
            </a:extLst>
          </p:cNvPr>
          <p:cNvPicPr>
            <a:picLocks noChangeAspect="1"/>
          </p:cNvPicPr>
          <p:nvPr/>
        </p:nvPicPr>
        <p:blipFill>
          <a:blip r:embed="rId3"/>
          <a:stretch>
            <a:fillRect/>
          </a:stretch>
        </p:blipFill>
        <p:spPr>
          <a:xfrm>
            <a:off x="882321" y="1491834"/>
            <a:ext cx="6104079" cy="8892519"/>
          </a:xfrm>
          <a:prstGeom prst="rect">
            <a:avLst/>
          </a:prstGeom>
        </p:spPr>
      </p:pic>
    </p:spTree>
    <p:extLst>
      <p:ext uri="{BB962C8B-B14F-4D97-AF65-F5344CB8AC3E}">
        <p14:creationId xmlns:p14="http://schemas.microsoft.com/office/powerpoint/2010/main" val="840510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A804B72D-DD8D-41AD-9266-BFC14B16260E}"/>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dirty="0"/>
          </a:p>
        </p:txBody>
      </p:sp>
      <p:sp>
        <p:nvSpPr>
          <p:cNvPr id="3" name="bg object 17">
            <a:extLst>
              <a:ext uri="{FF2B5EF4-FFF2-40B4-BE49-F238E27FC236}">
                <a16:creationId xmlns:a16="http://schemas.microsoft.com/office/drawing/2014/main" xmlns="" id="{9561BD37-30DB-4E6C-862E-24524EE3720B}"/>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dirty="0"/>
          </a:p>
        </p:txBody>
      </p:sp>
      <p:pic>
        <p:nvPicPr>
          <p:cNvPr id="4" name="bg object 18">
            <a:extLst>
              <a:ext uri="{FF2B5EF4-FFF2-40B4-BE49-F238E27FC236}">
                <a16:creationId xmlns:a16="http://schemas.microsoft.com/office/drawing/2014/main" xmlns="" id="{3AB18D62-19CC-40BB-9663-98E0523E6B31}"/>
              </a:ext>
            </a:extLst>
          </p:cNvPr>
          <p:cNvPicPr/>
          <p:nvPr/>
        </p:nvPicPr>
        <p:blipFill>
          <a:blip r:embed="rId2" cstate="print"/>
          <a:stretch>
            <a:fillRect/>
          </a:stretch>
        </p:blipFill>
        <p:spPr>
          <a:xfrm>
            <a:off x="117745" y="0"/>
            <a:ext cx="174123" cy="208812"/>
          </a:xfrm>
          <a:prstGeom prst="rect">
            <a:avLst/>
          </a:prstGeom>
        </p:spPr>
      </p:pic>
      <p:sp>
        <p:nvSpPr>
          <p:cNvPr id="5" name="テキスト ボックス 4">
            <a:extLst>
              <a:ext uri="{FF2B5EF4-FFF2-40B4-BE49-F238E27FC236}">
                <a16:creationId xmlns:a16="http://schemas.microsoft.com/office/drawing/2014/main" xmlns="" id="{5630DF51-5FF6-447E-8782-70EAC12E31A0}"/>
              </a:ext>
            </a:extLst>
          </p:cNvPr>
          <p:cNvSpPr txBox="1"/>
          <p:nvPr/>
        </p:nvSpPr>
        <p:spPr>
          <a:xfrm>
            <a:off x="141513" y="10172700"/>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１９</a:t>
            </a:r>
            <a:endParaRPr lang="ja-JP" altLang="en-US" dirty="0">
              <a:solidFill>
                <a:schemeClr val="tx1">
                  <a:lumMod val="50000"/>
                  <a:lumOff val="50000"/>
                </a:schemeClr>
              </a:solidFill>
              <a:latin typeface="+mj-ea"/>
              <a:ea typeface="+mj-ea"/>
            </a:endParaRPr>
          </a:p>
        </p:txBody>
      </p:sp>
      <p:sp>
        <p:nvSpPr>
          <p:cNvPr id="6" name="object 15">
            <a:extLst>
              <a:ext uri="{FF2B5EF4-FFF2-40B4-BE49-F238E27FC236}">
                <a16:creationId xmlns:a16="http://schemas.microsoft.com/office/drawing/2014/main" xmlns="" id="{06E7D6E8-8714-4BBF-B34D-BA9B90B5947E}"/>
              </a:ext>
            </a:extLst>
          </p:cNvPr>
          <p:cNvSpPr txBox="1"/>
          <p:nvPr/>
        </p:nvSpPr>
        <p:spPr>
          <a:xfrm>
            <a:off x="675635" y="2001567"/>
            <a:ext cx="332740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spc="-85" dirty="0">
                <a:solidFill>
                  <a:srgbClr val="172A88"/>
                </a:solidFill>
                <a:latin typeface="Yu Gothic" panose="020B0400000000000000" pitchFamily="34" charset="-128"/>
                <a:ea typeface="Yu Gothic" panose="020B0400000000000000" pitchFamily="34" charset="-128"/>
                <a:cs typeface="YuGothic"/>
              </a:rPr>
              <a:t>１</a:t>
            </a:r>
            <a:r>
              <a:rPr lang="en-US" altLang="ja-JP" sz="2400" b="1" spc="-85" dirty="0">
                <a:solidFill>
                  <a:srgbClr val="172A88"/>
                </a:solidFill>
                <a:latin typeface="Yu Gothic" panose="020B0400000000000000" pitchFamily="34" charset="-128"/>
                <a:ea typeface="Yu Gothic" panose="020B0400000000000000" pitchFamily="34" charset="-128"/>
                <a:cs typeface="YuGothic"/>
              </a:rPr>
              <a:t>.</a:t>
            </a:r>
            <a:r>
              <a:rPr lang="ja-JP" altLang="en-US" sz="2400" b="1" spc="-85" dirty="0">
                <a:solidFill>
                  <a:srgbClr val="172A88"/>
                </a:solidFill>
                <a:latin typeface="Yu Gothic" panose="020B0400000000000000" pitchFamily="34" charset="-128"/>
                <a:ea typeface="Yu Gothic" panose="020B0400000000000000" pitchFamily="34" charset="-128"/>
                <a:cs typeface="YuGothic"/>
              </a:rPr>
              <a:t> 備品一覧</a:t>
            </a:r>
            <a:endParaRPr sz="2400" b="1" dirty="0">
              <a:solidFill>
                <a:srgbClr val="172A88"/>
              </a:solidFill>
              <a:latin typeface="Yu Gothic" panose="020B0400000000000000" pitchFamily="34" charset="-128"/>
              <a:ea typeface="Yu Gothic" panose="020B0400000000000000" pitchFamily="34" charset="-128"/>
              <a:cs typeface="YuGothic"/>
            </a:endParaRPr>
          </a:p>
        </p:txBody>
      </p:sp>
      <p:graphicFrame>
        <p:nvGraphicFramePr>
          <p:cNvPr id="7" name="表 6">
            <a:extLst>
              <a:ext uri="{FF2B5EF4-FFF2-40B4-BE49-F238E27FC236}">
                <a16:creationId xmlns:a16="http://schemas.microsoft.com/office/drawing/2014/main" xmlns="" id="{D3AE219C-80CE-4A63-BF60-E66393A45A5B}"/>
              </a:ext>
            </a:extLst>
          </p:cNvPr>
          <p:cNvGraphicFramePr>
            <a:graphicFrameLocks noGrp="1"/>
          </p:cNvGraphicFramePr>
          <p:nvPr>
            <p:extLst>
              <p:ext uri="{D42A27DB-BD31-4B8C-83A1-F6EECF244321}">
                <p14:modId xmlns:p14="http://schemas.microsoft.com/office/powerpoint/2010/main" val="1469363321"/>
              </p:ext>
            </p:extLst>
          </p:nvPr>
        </p:nvGraphicFramePr>
        <p:xfrm>
          <a:off x="698170" y="2929629"/>
          <a:ext cx="6567806" cy="6051544"/>
        </p:xfrm>
        <a:graphic>
          <a:graphicData uri="http://schemas.openxmlformats.org/drawingml/2006/table">
            <a:tbl>
              <a:tblPr firstRow="1" firstCol="1" bandRow="1"/>
              <a:tblGrid>
                <a:gridCol w="2318080">
                  <a:extLst>
                    <a:ext uri="{9D8B030D-6E8A-4147-A177-3AD203B41FA5}">
                      <a16:colId xmlns:a16="http://schemas.microsoft.com/office/drawing/2014/main" xmlns="" val="192035781"/>
                    </a:ext>
                  </a:extLst>
                </a:gridCol>
                <a:gridCol w="1219200">
                  <a:extLst>
                    <a:ext uri="{9D8B030D-6E8A-4147-A177-3AD203B41FA5}">
                      <a16:colId xmlns:a16="http://schemas.microsoft.com/office/drawing/2014/main" xmlns="" val="2599364555"/>
                    </a:ext>
                  </a:extLst>
                </a:gridCol>
                <a:gridCol w="609600">
                  <a:extLst>
                    <a:ext uri="{9D8B030D-6E8A-4147-A177-3AD203B41FA5}">
                      <a16:colId xmlns:a16="http://schemas.microsoft.com/office/drawing/2014/main" xmlns="" val="2050612023"/>
                    </a:ext>
                  </a:extLst>
                </a:gridCol>
                <a:gridCol w="1295400">
                  <a:extLst>
                    <a:ext uri="{9D8B030D-6E8A-4147-A177-3AD203B41FA5}">
                      <a16:colId xmlns:a16="http://schemas.microsoft.com/office/drawing/2014/main" xmlns="" val="1861833716"/>
                    </a:ext>
                  </a:extLst>
                </a:gridCol>
                <a:gridCol w="1125526">
                  <a:extLst>
                    <a:ext uri="{9D8B030D-6E8A-4147-A177-3AD203B41FA5}">
                      <a16:colId xmlns:a16="http://schemas.microsoft.com/office/drawing/2014/main" xmlns="" val="3957049782"/>
                    </a:ext>
                  </a:extLst>
                </a:gridCol>
              </a:tblGrid>
              <a:tr h="771672">
                <a:tc>
                  <a:txBody>
                    <a:bodyPr/>
                    <a:lstStyle/>
                    <a:p>
                      <a:pPr algn="ctr"/>
                      <a:r>
                        <a:rPr lang="ja-JP" altLang="en-US" sz="1400" b="1" kern="100" dirty="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rPr>
                        <a:t>品名</a:t>
                      </a:r>
                      <a:endParaRPr lang="ja-JP" sz="1400" b="1" kern="100" dirty="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1" kern="100" dirty="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rPr>
                        <a:t>購入年月</a:t>
                      </a:r>
                      <a:endParaRPr lang="ja-JP" sz="1400" kern="100" dirty="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ja-JP" sz="1400" b="1" kern="100" dirty="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rPr>
                        <a:t>数</a:t>
                      </a:r>
                      <a:endParaRPr lang="ja-JP" sz="1400" kern="100" dirty="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ja-JP" sz="1400" b="1" kern="100" dirty="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rPr>
                        <a:t>保管場所</a:t>
                      </a:r>
                      <a:endParaRPr lang="ja-JP" sz="1400" kern="100" dirty="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ja-JP" sz="1400" b="1" kern="100" dirty="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rPr>
                        <a:t>備考</a:t>
                      </a:r>
                      <a:endParaRPr lang="ja-JP" sz="1400" kern="100" dirty="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203389204"/>
                  </a:ext>
                </a:extLst>
              </a:tr>
              <a:tr h="406144">
                <a:tc>
                  <a:txBody>
                    <a:bodyPr/>
                    <a:lstStyle/>
                    <a:p>
                      <a:pPr algn="l"/>
                      <a:r>
                        <a:rPr lang="ja-JP" altLang="en-US"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ヘルメット</a:t>
                      </a:r>
                      <a:endParaRPr lang="ja-JP"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2021</a:t>
                      </a:r>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年</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30</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altLang="en-US" sz="1400"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〇〇宅</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防災委員用</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11437421"/>
                  </a:ext>
                </a:extLst>
              </a:tr>
              <a:tr h="406144">
                <a:tc>
                  <a:txBody>
                    <a:bodyPr/>
                    <a:lstStyle/>
                    <a:p>
                      <a:pPr algn="l"/>
                      <a:r>
                        <a:rPr lang="ja-JP" altLang="en-US"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スタッフジャンバー</a:t>
                      </a:r>
                      <a:endParaRPr lang="ja-JP"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30</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各委員保管</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964312640"/>
                  </a:ext>
                </a:extLst>
              </a:tr>
              <a:tr h="406144">
                <a:tc>
                  <a:txBody>
                    <a:bodyPr/>
                    <a:lstStyle/>
                    <a:p>
                      <a:pPr algn="l"/>
                      <a:r>
                        <a:rPr lang="ja-JP" altLang="en-US"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懐中電灯</a:t>
                      </a:r>
                      <a:endParaRPr lang="ja-JP"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1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2021</a:t>
                      </a:r>
                      <a:r>
                        <a:rPr kumimoji="0" lang="ja-JP" altLang="en-US" sz="1400" b="0" i="0" u="none" strike="noStrike" kern="1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年</a:t>
                      </a:r>
                      <a:endParaRPr kumimoji="0" lang="ja-JP" altLang="ja-JP" sz="1400" b="0" i="0" u="none" strike="noStrike" kern="1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6</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役員保管</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役員のみ</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507270108"/>
                  </a:ext>
                </a:extLst>
              </a:tr>
              <a:tr h="406144">
                <a:tc>
                  <a:txBody>
                    <a:bodyPr/>
                    <a:lstStyle/>
                    <a:p>
                      <a:pPr algn="l"/>
                      <a:r>
                        <a:rPr lang="ja-JP" altLang="en-US"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拡声器（サイレン付き）</a:t>
                      </a:r>
                      <a:endParaRPr lang="ja-JP"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2020</a:t>
                      </a:r>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年</a:t>
                      </a:r>
                      <a:endParaRPr lang="ja-JP"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altLang="en-US" sz="1400"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〇〇宅</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685809891"/>
                  </a:ext>
                </a:extLst>
              </a:tr>
              <a:tr h="406144">
                <a:tc>
                  <a:txBody>
                    <a:bodyPr/>
                    <a:lstStyle/>
                    <a:p>
                      <a:pPr algn="l"/>
                      <a:r>
                        <a:rPr lang="ja-JP" altLang="en-US"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手指消毒器（体温計付）</a:t>
                      </a:r>
                      <a:endParaRPr lang="ja-JP"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2021</a:t>
                      </a:r>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年</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altLang="en-US" sz="1400"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〇〇宅</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902096015"/>
                  </a:ext>
                </a:extLst>
              </a:tr>
              <a:tr h="406144">
                <a:tc>
                  <a:txBody>
                    <a:bodyPr/>
                    <a:lstStyle/>
                    <a:p>
                      <a:pPr algn="l"/>
                      <a:r>
                        <a:rPr lang="ja-JP" altLang="en-US"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救急箱</a:t>
                      </a:r>
                      <a:endParaRPr lang="ja-JP"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2021</a:t>
                      </a:r>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年</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altLang="en-US" sz="1400"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〇〇宅</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822011339"/>
                  </a:ext>
                </a:extLst>
              </a:tr>
              <a:tr h="406144">
                <a:tc>
                  <a:txBody>
                    <a:bodyPr/>
                    <a:lstStyle/>
                    <a:p>
                      <a:pPr algn="l"/>
                      <a:r>
                        <a:rPr lang="ja-JP" altLang="en-US"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避難所用物入（袖机）</a:t>
                      </a:r>
                      <a:endParaRPr lang="ja-JP"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2020</a:t>
                      </a:r>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年</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落合小学校</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体育館</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996100723"/>
                  </a:ext>
                </a:extLst>
              </a:tr>
              <a:tr h="406144">
                <a:tc>
                  <a:txBody>
                    <a:bodyPr/>
                    <a:lstStyle/>
                    <a:p>
                      <a:pPr algn="l"/>
                      <a:r>
                        <a:rPr lang="ja-JP" altLang="en-US"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車載用拡声器セット</a:t>
                      </a:r>
                      <a:endParaRPr lang="ja-JP"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落合小学校</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029480281"/>
                  </a:ext>
                </a:extLst>
              </a:tr>
              <a:tr h="406144">
                <a:tc>
                  <a:txBody>
                    <a:bodyPr/>
                    <a:lstStyle/>
                    <a:p>
                      <a:pPr algn="l"/>
                      <a:r>
                        <a:rPr lang="ja-JP" altLang="en-US"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充電用ソーラーパネル</a:t>
                      </a:r>
                      <a:endParaRPr lang="en-US" altLang="ja-JP"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落合小学校</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449133088"/>
                  </a:ext>
                </a:extLst>
              </a:tr>
              <a:tr h="406144">
                <a:tc>
                  <a:txBody>
                    <a:bodyPr/>
                    <a:lstStyle/>
                    <a:p>
                      <a:pPr algn="l"/>
                      <a:endParaRPr lang="ja-JP" sz="1400" b="1" kern="100" dirty="0">
                        <a:solidFill>
                          <a:schemeClr val="tx1"/>
                        </a:solidFill>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62416753"/>
                  </a:ext>
                </a:extLst>
              </a:tr>
              <a:tr h="406144">
                <a:tc>
                  <a:txBody>
                    <a:bodyPr/>
                    <a:lstStyle/>
                    <a:p>
                      <a:pPr algn="l"/>
                      <a:endParaRPr lang="ja-JP"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42551304"/>
                  </a:ext>
                </a:extLst>
              </a:tr>
              <a:tr h="406144">
                <a:tc>
                  <a:txBody>
                    <a:bodyPr/>
                    <a:lstStyle/>
                    <a:p>
                      <a:pPr algn="l"/>
                      <a:endParaRPr lang="en-US" altLang="ja-JP"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889058821"/>
                  </a:ext>
                </a:extLst>
              </a:tr>
              <a:tr h="406144">
                <a:tc>
                  <a:txBody>
                    <a:bodyPr/>
                    <a:lstStyle/>
                    <a:p>
                      <a:pPr algn="l"/>
                      <a:endParaRPr lang="ja-JP"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683704346"/>
                  </a:ext>
                </a:extLst>
              </a:tr>
            </a:tbl>
          </a:graphicData>
        </a:graphic>
      </p:graphicFrame>
      <p:sp>
        <p:nvSpPr>
          <p:cNvPr id="8" name="テキスト ボックス 7">
            <a:extLst>
              <a:ext uri="{FF2B5EF4-FFF2-40B4-BE49-F238E27FC236}">
                <a16:creationId xmlns:a16="http://schemas.microsoft.com/office/drawing/2014/main" xmlns="" id="{4870E566-7C3C-4175-B465-453CEACE03B7}"/>
              </a:ext>
            </a:extLst>
          </p:cNvPr>
          <p:cNvSpPr txBox="1"/>
          <p:nvPr/>
        </p:nvSpPr>
        <p:spPr>
          <a:xfrm>
            <a:off x="675635" y="2430573"/>
            <a:ext cx="6179247" cy="257122"/>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dirty="0">
                <a:latin typeface="游ゴシック" panose="020B0400000000000000" pitchFamily="50" charset="-128"/>
                <a:ea typeface="游ゴシック" panose="020B0400000000000000" pitchFamily="50" charset="-128"/>
              </a:rPr>
              <a:t>避難所内にある備品は下記のとおりです。</a:t>
            </a:r>
            <a:endParaRPr lang="en-US" altLang="ja-JP" dirty="0"/>
          </a:p>
        </p:txBody>
      </p:sp>
      <p:sp>
        <p:nvSpPr>
          <p:cNvPr id="9" name="object 2">
            <a:extLst>
              <a:ext uri="{FF2B5EF4-FFF2-40B4-BE49-F238E27FC236}">
                <a16:creationId xmlns:a16="http://schemas.microsoft.com/office/drawing/2014/main" xmlns="" id="{B4BEB6F0-280E-4482-8412-2F29546DF247}"/>
              </a:ext>
            </a:extLst>
          </p:cNvPr>
          <p:cNvSpPr txBox="1">
            <a:spLocks/>
          </p:cNvSpPr>
          <p:nvPr/>
        </p:nvSpPr>
        <p:spPr>
          <a:xfrm>
            <a:off x="452094" y="855591"/>
            <a:ext cx="5577012"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dirty="0">
                <a:solidFill>
                  <a:srgbClr val="172A88"/>
                </a:solidFill>
                <a:latin typeface="Yu Gothic" panose="020B0400000000000000" pitchFamily="34" charset="-128"/>
                <a:ea typeface="Yu Gothic" panose="020B0400000000000000" pitchFamily="34" charset="-128"/>
              </a:rPr>
              <a:t>（２）備品・備蓄</a:t>
            </a:r>
          </a:p>
        </p:txBody>
      </p:sp>
      <p:sp>
        <p:nvSpPr>
          <p:cNvPr id="10" name="テキスト ボックス 9">
            <a:extLst>
              <a:ext uri="{FF2B5EF4-FFF2-40B4-BE49-F238E27FC236}">
                <a16:creationId xmlns:a16="http://schemas.microsoft.com/office/drawing/2014/main" xmlns="" id="{8548F223-3911-422C-9FAB-4879F0763253}"/>
              </a:ext>
            </a:extLst>
          </p:cNvPr>
          <p:cNvSpPr txBox="1"/>
          <p:nvPr/>
        </p:nvSpPr>
        <p:spPr>
          <a:xfrm>
            <a:off x="771306" y="1312791"/>
            <a:ext cx="6179247" cy="515654"/>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dirty="0">
                <a:latin typeface="游ゴシック" panose="020B0400000000000000" pitchFamily="50" charset="-128"/>
                <a:ea typeface="游ゴシック" panose="020B0400000000000000" pitchFamily="50" charset="-128"/>
              </a:rPr>
              <a:t>落合小学校には、避難所の開設・運営にあたり、次のような備品・備蓄が用意されています。</a:t>
            </a:r>
            <a:endParaRPr lang="en-US" altLang="ja-JP" dirty="0"/>
          </a:p>
        </p:txBody>
      </p:sp>
      <p:sp>
        <p:nvSpPr>
          <p:cNvPr id="11" name="正方形/長方形 10">
            <a:extLst>
              <a:ext uri="{FF2B5EF4-FFF2-40B4-BE49-F238E27FC236}">
                <a16:creationId xmlns:a16="http://schemas.microsoft.com/office/drawing/2014/main" xmlns="" id="{A4BC3B50-C151-4942-B32F-C81825AF1633}"/>
              </a:ext>
            </a:extLst>
          </p:cNvPr>
          <p:cNvSpPr/>
          <p:nvPr/>
        </p:nvSpPr>
        <p:spPr>
          <a:xfrm>
            <a:off x="732042" y="9195074"/>
            <a:ext cx="6514712" cy="804517"/>
          </a:xfrm>
          <a:prstGeom prst="rect">
            <a:avLst/>
          </a:prstGeom>
          <a:no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xmlns="" id="{64485365-809E-45A6-8A35-ADA4C133806E}"/>
              </a:ext>
            </a:extLst>
          </p:cNvPr>
          <p:cNvSpPr txBox="1"/>
          <p:nvPr/>
        </p:nvSpPr>
        <p:spPr>
          <a:xfrm>
            <a:off x="943642" y="9717685"/>
            <a:ext cx="788769" cy="276999"/>
          </a:xfrm>
          <a:prstGeom prst="rect">
            <a:avLst/>
          </a:prstGeom>
          <a:noFill/>
        </p:spPr>
        <p:txBody>
          <a:bodyPr wrap="square">
            <a:spAutoFit/>
          </a:bodyPr>
          <a:lstStyle/>
          <a:p>
            <a:pPr>
              <a:lnSpc>
                <a:spcPct val="100000"/>
              </a:lnSpc>
            </a:pPr>
            <a:r>
              <a:rPr lang="en-US" altLang="ja-JP" sz="1200" b="1" dirty="0">
                <a:solidFill>
                  <a:srgbClr val="221815"/>
                </a:solidFill>
                <a:latin typeface="Yu Gothic" panose="020B0400000000000000" pitchFamily="34" charset="-128"/>
                <a:ea typeface="Yu Gothic" panose="020B0400000000000000" pitchFamily="34" charset="-128"/>
                <a:cs typeface="YuGothic"/>
              </a:rPr>
              <a:t>POINT</a:t>
            </a:r>
          </a:p>
        </p:txBody>
      </p:sp>
      <p:sp>
        <p:nvSpPr>
          <p:cNvPr id="13" name="テキスト ボックス 12">
            <a:extLst>
              <a:ext uri="{FF2B5EF4-FFF2-40B4-BE49-F238E27FC236}">
                <a16:creationId xmlns:a16="http://schemas.microsoft.com/office/drawing/2014/main" xmlns="" id="{14266CFE-22FC-4D30-862E-31C88F0F434F}"/>
              </a:ext>
            </a:extLst>
          </p:cNvPr>
          <p:cNvSpPr txBox="1"/>
          <p:nvPr/>
        </p:nvSpPr>
        <p:spPr>
          <a:xfrm>
            <a:off x="1732411" y="9230495"/>
            <a:ext cx="5045449" cy="692882"/>
          </a:xfrm>
          <a:prstGeom prst="rect">
            <a:avLst/>
          </a:prstGeom>
          <a:noFill/>
        </p:spPr>
        <p:txBody>
          <a:bodyPr wrap="square">
            <a:spAutoFit/>
          </a:bodyPr>
          <a:lstStyle/>
          <a:p>
            <a:pPr marL="12700" marR="5080">
              <a:lnSpc>
                <a:spcPct val="145800"/>
              </a:lnSpc>
              <a:spcBef>
                <a:spcPts val="100"/>
              </a:spcBef>
            </a:pPr>
            <a:r>
              <a:rPr lang="ja-JP" altLang="en-US" sz="1400" b="1" dirty="0">
                <a:solidFill>
                  <a:srgbClr val="221815"/>
                </a:solidFill>
                <a:latin typeface="Yu Gothic" panose="020B0400000000000000" pitchFamily="34" charset="-128"/>
                <a:ea typeface="Yu Gothic" panose="020B0400000000000000" pitchFamily="34" charset="-128"/>
                <a:cs typeface="YuGo-Medium"/>
              </a:rPr>
              <a:t>備品については一覧化する過程で、新たに追加すべき資機材はないか、数量を補充すべき資機材はないかを確認します。</a:t>
            </a:r>
            <a:endParaRPr lang="ja-JP" altLang="en-US" sz="1400" b="1" dirty="0">
              <a:latin typeface="Yu Gothic" panose="020B0400000000000000" pitchFamily="34" charset="-128"/>
              <a:ea typeface="Yu Gothic" panose="020B0400000000000000" pitchFamily="34" charset="-128"/>
              <a:cs typeface="YuGo-Medium"/>
            </a:endParaRPr>
          </a:p>
        </p:txBody>
      </p:sp>
      <p:sp>
        <p:nvSpPr>
          <p:cNvPr id="14" name="object 17">
            <a:extLst>
              <a:ext uri="{FF2B5EF4-FFF2-40B4-BE49-F238E27FC236}">
                <a16:creationId xmlns:a16="http://schemas.microsoft.com/office/drawing/2014/main" xmlns="" id="{CCBEF58B-27ED-4BE5-921E-BF4BDA1A6CCB}"/>
              </a:ext>
            </a:extLst>
          </p:cNvPr>
          <p:cNvSpPr/>
          <p:nvPr/>
        </p:nvSpPr>
        <p:spPr>
          <a:xfrm>
            <a:off x="1082725" y="9280053"/>
            <a:ext cx="432000" cy="432000"/>
          </a:xfrm>
          <a:custGeom>
            <a:avLst/>
            <a:gdLst/>
            <a:ahLst/>
            <a:cxnLst/>
            <a:rect l="l" t="t" r="r" b="b"/>
            <a:pathLst>
              <a:path w="549910" h="549909">
                <a:moveTo>
                  <a:pt x="302374" y="331685"/>
                </a:moveTo>
                <a:lnTo>
                  <a:pt x="247396" y="331685"/>
                </a:lnTo>
                <a:lnTo>
                  <a:pt x="247396" y="386664"/>
                </a:lnTo>
                <a:lnTo>
                  <a:pt x="302374" y="386664"/>
                </a:lnTo>
                <a:lnTo>
                  <a:pt x="302374" y="331685"/>
                </a:lnTo>
                <a:close/>
              </a:path>
              <a:path w="549910" h="549909">
                <a:moveTo>
                  <a:pt x="302374" y="133858"/>
                </a:moveTo>
                <a:lnTo>
                  <a:pt x="247396" y="133858"/>
                </a:lnTo>
                <a:lnTo>
                  <a:pt x="247396" y="302399"/>
                </a:lnTo>
                <a:lnTo>
                  <a:pt x="302374" y="302399"/>
                </a:lnTo>
                <a:lnTo>
                  <a:pt x="302374" y="133858"/>
                </a:lnTo>
                <a:close/>
              </a:path>
              <a:path w="549910" h="549909">
                <a:moveTo>
                  <a:pt x="549783" y="274891"/>
                </a:moveTo>
                <a:lnTo>
                  <a:pt x="545338" y="225552"/>
                </a:lnTo>
                <a:lnTo>
                  <a:pt x="532549" y="179070"/>
                </a:lnTo>
                <a:lnTo>
                  <a:pt x="529170" y="171970"/>
                </a:lnTo>
                <a:lnTo>
                  <a:pt x="529170" y="274891"/>
                </a:lnTo>
                <a:lnTo>
                  <a:pt x="525056"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45"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45"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56"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45"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45" y="512216"/>
                </a:lnTo>
                <a:lnTo>
                  <a:pt x="179070" y="532574"/>
                </a:lnTo>
                <a:lnTo>
                  <a:pt x="225539" y="545363"/>
                </a:lnTo>
                <a:lnTo>
                  <a:pt x="274891" y="549795"/>
                </a:lnTo>
                <a:lnTo>
                  <a:pt x="324231" y="545363"/>
                </a:lnTo>
                <a:lnTo>
                  <a:pt x="370700"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chemeClr val="tx1"/>
          </a:solidFill>
        </p:spPr>
        <p:txBody>
          <a:bodyPr wrap="square" lIns="0" tIns="0" rIns="0" bIns="0" rtlCol="0"/>
          <a:lstStyle/>
          <a:p>
            <a:endParaRPr dirty="0"/>
          </a:p>
        </p:txBody>
      </p:sp>
    </p:spTree>
    <p:extLst>
      <p:ext uri="{BB962C8B-B14F-4D97-AF65-F5344CB8AC3E}">
        <p14:creationId xmlns:p14="http://schemas.microsoft.com/office/powerpoint/2010/main" val="84190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789D10A3-F70D-4A23-97EC-7D80F8AC87C8}"/>
              </a:ext>
            </a:extLst>
          </p:cNvPr>
          <p:cNvSpPr txBox="1"/>
          <p:nvPr/>
        </p:nvSpPr>
        <p:spPr>
          <a:xfrm>
            <a:off x="6899466" y="10199914"/>
            <a:ext cx="61867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２０</a:t>
            </a:r>
            <a:endParaRPr lang="ja-JP" altLang="en-US" dirty="0">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B8C60346-CBF3-48B4-BF80-F8202B459525}"/>
              </a:ext>
            </a:extLst>
          </p:cNvPr>
          <p:cNvSpPr txBox="1">
            <a:spLocks/>
          </p:cNvSpPr>
          <p:nvPr/>
        </p:nvSpPr>
        <p:spPr>
          <a:xfrm>
            <a:off x="620402" y="821496"/>
            <a:ext cx="5577012"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dirty="0">
                <a:solidFill>
                  <a:srgbClr val="172A88"/>
                </a:solidFill>
                <a:latin typeface="Yu Gothic" panose="020B0400000000000000" pitchFamily="34" charset="-128"/>
                <a:ea typeface="Yu Gothic" panose="020B0400000000000000" pitchFamily="34" charset="-128"/>
              </a:rPr>
              <a:t>２</a:t>
            </a:r>
            <a:r>
              <a:rPr kumimoji="0" lang="en-US" altLang="ja-JP" sz="2400" b="1" kern="0" dirty="0">
                <a:solidFill>
                  <a:srgbClr val="172A88"/>
                </a:solidFill>
                <a:latin typeface="Yu Gothic" panose="020B0400000000000000" pitchFamily="34" charset="-128"/>
                <a:ea typeface="Yu Gothic" panose="020B0400000000000000" pitchFamily="34" charset="-128"/>
              </a:rPr>
              <a:t>.</a:t>
            </a:r>
            <a:r>
              <a:rPr kumimoji="0" lang="ja-JP" altLang="en-US" sz="2400" b="1" kern="0" dirty="0">
                <a:solidFill>
                  <a:srgbClr val="172A88"/>
                </a:solidFill>
                <a:latin typeface="Yu Gothic" panose="020B0400000000000000" pitchFamily="34" charset="-128"/>
                <a:ea typeface="Yu Gothic" panose="020B0400000000000000" pitchFamily="34" charset="-128"/>
              </a:rPr>
              <a:t> 備蓄</a:t>
            </a:r>
          </a:p>
        </p:txBody>
      </p:sp>
      <p:sp>
        <p:nvSpPr>
          <p:cNvPr id="4" name="テキスト ボックス 3">
            <a:extLst>
              <a:ext uri="{FF2B5EF4-FFF2-40B4-BE49-F238E27FC236}">
                <a16:creationId xmlns:a16="http://schemas.microsoft.com/office/drawing/2014/main" xmlns="" id="{35D87C2E-77DE-4A08-825D-631FDC0F5BAB}"/>
              </a:ext>
            </a:extLst>
          </p:cNvPr>
          <p:cNvSpPr txBox="1"/>
          <p:nvPr/>
        </p:nvSpPr>
        <p:spPr>
          <a:xfrm>
            <a:off x="577850" y="1302949"/>
            <a:ext cx="6179247" cy="257122"/>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dirty="0">
                <a:latin typeface="游ゴシック" panose="020B0400000000000000" pitchFamily="50" charset="-128"/>
                <a:ea typeface="游ゴシック" panose="020B0400000000000000" pitchFamily="50" charset="-128"/>
              </a:rPr>
              <a:t>避難所に備えられている備蓄と目安量は下記のとおりです。</a:t>
            </a:r>
            <a:endParaRPr lang="en-US" altLang="ja-JP" dirty="0"/>
          </a:p>
        </p:txBody>
      </p:sp>
      <p:graphicFrame>
        <p:nvGraphicFramePr>
          <p:cNvPr id="5" name="表 4">
            <a:extLst>
              <a:ext uri="{FF2B5EF4-FFF2-40B4-BE49-F238E27FC236}">
                <a16:creationId xmlns:a16="http://schemas.microsoft.com/office/drawing/2014/main" xmlns="" id="{371DB8B9-0F6F-4CA3-8B15-38A76FD5997C}"/>
              </a:ext>
            </a:extLst>
          </p:cNvPr>
          <p:cNvGraphicFramePr>
            <a:graphicFrameLocks noGrp="1"/>
          </p:cNvGraphicFramePr>
          <p:nvPr>
            <p:extLst>
              <p:ext uri="{D42A27DB-BD31-4B8C-83A1-F6EECF244321}">
                <p14:modId xmlns:p14="http://schemas.microsoft.com/office/powerpoint/2010/main" val="3447135463"/>
              </p:ext>
            </p:extLst>
          </p:nvPr>
        </p:nvGraphicFramePr>
        <p:xfrm>
          <a:off x="636464" y="1679552"/>
          <a:ext cx="6372954" cy="8381947"/>
        </p:xfrm>
        <a:graphic>
          <a:graphicData uri="http://schemas.openxmlformats.org/drawingml/2006/table">
            <a:tbl>
              <a:tblPr>
                <a:tableStyleId>{5C22544A-7EE6-4342-B048-85BDC9FD1C3A}</a:tableStyleId>
              </a:tblPr>
              <a:tblGrid>
                <a:gridCol w="1675008">
                  <a:extLst>
                    <a:ext uri="{9D8B030D-6E8A-4147-A177-3AD203B41FA5}">
                      <a16:colId xmlns:a16="http://schemas.microsoft.com/office/drawing/2014/main" xmlns="" val="3689525969"/>
                    </a:ext>
                  </a:extLst>
                </a:gridCol>
                <a:gridCol w="1675008">
                  <a:extLst>
                    <a:ext uri="{9D8B030D-6E8A-4147-A177-3AD203B41FA5}">
                      <a16:colId xmlns:a16="http://schemas.microsoft.com/office/drawing/2014/main" xmlns="" val="3967378347"/>
                    </a:ext>
                  </a:extLst>
                </a:gridCol>
                <a:gridCol w="1252553">
                  <a:extLst>
                    <a:ext uri="{9D8B030D-6E8A-4147-A177-3AD203B41FA5}">
                      <a16:colId xmlns:a16="http://schemas.microsoft.com/office/drawing/2014/main" xmlns="" val="1734709220"/>
                    </a:ext>
                  </a:extLst>
                </a:gridCol>
                <a:gridCol w="1770385">
                  <a:extLst>
                    <a:ext uri="{9D8B030D-6E8A-4147-A177-3AD203B41FA5}">
                      <a16:colId xmlns:a16="http://schemas.microsoft.com/office/drawing/2014/main" xmlns="" val="3631524263"/>
                    </a:ext>
                  </a:extLst>
                </a:gridCol>
              </a:tblGrid>
              <a:tr h="366112">
                <a:tc gridSpan="2">
                  <a:txBody>
                    <a:bodyPr/>
                    <a:lstStyle/>
                    <a:p>
                      <a:pPr marL="0" indent="0" algn="ctr"/>
                      <a:r>
                        <a:rPr lang="ja-JP" sz="1200" kern="100" dirty="0">
                          <a:effectLst/>
                          <a:latin typeface="游ゴシック" panose="020B0400000000000000" pitchFamily="50" charset="-128"/>
                          <a:ea typeface="游ゴシック" panose="020B0400000000000000" pitchFamily="50" charset="-128"/>
                        </a:rPr>
                        <a:t>品</a:t>
                      </a:r>
                      <a:r>
                        <a:rPr lang="en-US" sz="1200" kern="100" dirty="0">
                          <a:effectLst/>
                          <a:latin typeface="游ゴシック" panose="020B0400000000000000" pitchFamily="50" charset="-128"/>
                          <a:ea typeface="游ゴシック" panose="020B0400000000000000" pitchFamily="50" charset="-128"/>
                        </a:rPr>
                        <a:t>         </a:t>
                      </a:r>
                      <a:r>
                        <a:rPr lang="ja-JP" sz="1200" kern="100" dirty="0">
                          <a:effectLst/>
                          <a:latin typeface="游ゴシック" panose="020B0400000000000000" pitchFamily="50" charset="-128"/>
                          <a:ea typeface="游ゴシック" panose="020B0400000000000000" pitchFamily="50" charset="-128"/>
                        </a:rPr>
                        <a:t>目</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pPr marL="0" indent="0" algn="ctr"/>
                      <a:r>
                        <a:rPr lang="ja-JP" sz="1200" kern="100">
                          <a:effectLst/>
                          <a:latin typeface="游ゴシック" panose="020B0400000000000000" pitchFamily="50" charset="-128"/>
                          <a:ea typeface="游ゴシック" panose="020B0400000000000000" pitchFamily="50" charset="-128"/>
                        </a:rPr>
                        <a:t>数</a:t>
                      </a:r>
                      <a:r>
                        <a:rPr lang="en-US" sz="1200" kern="100" dirty="0">
                          <a:effectLst/>
                          <a:latin typeface="游ゴシック" panose="020B0400000000000000" pitchFamily="50" charset="-128"/>
                          <a:ea typeface="游ゴシック" panose="020B0400000000000000" pitchFamily="50" charset="-128"/>
                        </a:rPr>
                        <a:t>   </a:t>
                      </a:r>
                      <a:r>
                        <a:rPr lang="ja-JP" sz="1200" kern="100">
                          <a:effectLst/>
                          <a:latin typeface="游ゴシック" panose="020B0400000000000000" pitchFamily="50" charset="-128"/>
                          <a:ea typeface="游ゴシック" panose="020B0400000000000000" pitchFamily="50" charset="-128"/>
                        </a:rPr>
                        <a:t>量</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0" algn="ctr"/>
                      <a:r>
                        <a:rPr lang="ja-JP" sz="1200" kern="100" dirty="0">
                          <a:effectLst/>
                          <a:latin typeface="游ゴシック" panose="020B0400000000000000" pitchFamily="50" charset="-128"/>
                          <a:ea typeface="游ゴシック" panose="020B0400000000000000" pitchFamily="50" charset="-128"/>
                        </a:rPr>
                        <a:t>備</a:t>
                      </a:r>
                      <a:r>
                        <a:rPr lang="en-US" sz="1200" kern="100" dirty="0">
                          <a:effectLst/>
                          <a:latin typeface="游ゴシック" panose="020B0400000000000000" pitchFamily="50" charset="-128"/>
                          <a:ea typeface="游ゴシック" panose="020B0400000000000000" pitchFamily="50" charset="-128"/>
                        </a:rPr>
                        <a:t>                 </a:t>
                      </a:r>
                      <a:r>
                        <a:rPr lang="ja-JP" sz="1200" kern="100" dirty="0">
                          <a:effectLst/>
                          <a:latin typeface="游ゴシック" panose="020B0400000000000000" pitchFamily="50" charset="-128"/>
                          <a:ea typeface="游ゴシック" panose="020B0400000000000000" pitchFamily="50" charset="-128"/>
                        </a:rPr>
                        <a:t>考</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13670055"/>
                  </a:ext>
                </a:extLst>
              </a:tr>
              <a:tr h="411795">
                <a:tc rowSpan="3">
                  <a:txBody>
                    <a:bodyPr/>
                    <a:lstStyle/>
                    <a:p>
                      <a:pPr marL="0" indent="0" algn="ctr"/>
                      <a:r>
                        <a:rPr lang="ja-JP" altLang="en-US" sz="1200" kern="100" dirty="0">
                          <a:effectLst/>
                          <a:latin typeface="游ゴシック" panose="020B0400000000000000" pitchFamily="50" charset="-128"/>
                          <a:ea typeface="游ゴシック" panose="020B0400000000000000" pitchFamily="50" charset="-128"/>
                        </a:rPr>
                        <a:t>食糧</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ja-JP" sz="1200" kern="100" dirty="0">
                          <a:effectLst/>
                          <a:latin typeface="游ゴシック" panose="020B0400000000000000" pitchFamily="50" charset="-128"/>
                          <a:ea typeface="游ゴシック" panose="020B0400000000000000" pitchFamily="50" charset="-128"/>
                        </a:rPr>
                        <a:t>クラッカー</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r>
                        <a:rPr lang="en-US" sz="1200" kern="100" dirty="0">
                          <a:effectLst/>
                          <a:latin typeface="游ゴシック" panose="020B0400000000000000" pitchFamily="50" charset="-128"/>
                          <a:ea typeface="游ゴシック" panose="020B0400000000000000" pitchFamily="50" charset="-128"/>
                        </a:rPr>
                        <a:t>630</a:t>
                      </a:r>
                      <a:r>
                        <a:rPr lang="ja-JP" sz="1200" kern="100">
                          <a:effectLst/>
                          <a:latin typeface="游ゴシック" panose="020B0400000000000000" pitchFamily="50" charset="-128"/>
                          <a:ea typeface="游ゴシック" panose="020B0400000000000000" pitchFamily="50" charset="-128"/>
                        </a:rPr>
                        <a:t>食</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ja-JP" sz="1200" kern="100">
                          <a:effectLst/>
                          <a:latin typeface="游ゴシック" panose="020B0400000000000000" pitchFamily="50" charset="-128"/>
                          <a:ea typeface="游ゴシック" panose="020B0400000000000000" pitchFamily="50" charset="-128"/>
                        </a:rPr>
                        <a:t>１食ごとに真空パック</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27121789"/>
                  </a:ext>
                </a:extLst>
              </a:tr>
              <a:tr h="441756">
                <a:tc vMerge="1">
                  <a:txBody>
                    <a:bodyPr/>
                    <a:lstStyle/>
                    <a:p>
                      <a:endParaRPr kumimoji="1" lang="ja-JP" altLang="en-US"/>
                    </a:p>
                  </a:txBody>
                  <a:tcPr/>
                </a:tc>
                <a:tc>
                  <a:txBody>
                    <a:bodyPr/>
                    <a:lstStyle/>
                    <a:p>
                      <a:pPr marL="0" indent="0" algn="just"/>
                      <a:r>
                        <a:rPr lang="ja-JP" sz="1200" kern="100" dirty="0">
                          <a:effectLst/>
                          <a:latin typeface="游ゴシック" panose="020B0400000000000000" pitchFamily="50" charset="-128"/>
                          <a:ea typeface="游ゴシック" panose="020B0400000000000000" pitchFamily="50" charset="-128"/>
                        </a:rPr>
                        <a:t>アルファ化米</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r>
                        <a:rPr lang="en-US" sz="1200" kern="100" dirty="0">
                          <a:effectLst/>
                          <a:latin typeface="游ゴシック" panose="020B0400000000000000" pitchFamily="50" charset="-128"/>
                          <a:ea typeface="游ゴシック" panose="020B0400000000000000" pitchFamily="50" charset="-128"/>
                        </a:rPr>
                        <a:t>250</a:t>
                      </a:r>
                      <a:r>
                        <a:rPr lang="ja-JP" sz="1200" kern="100">
                          <a:effectLst/>
                          <a:latin typeface="游ゴシック" panose="020B0400000000000000" pitchFamily="50" charset="-128"/>
                          <a:ea typeface="游ゴシック" panose="020B0400000000000000" pitchFamily="50" charset="-128"/>
                        </a:rPr>
                        <a:t>食</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ja-JP" sz="1200" kern="100">
                          <a:effectLst/>
                          <a:latin typeface="游ゴシック" panose="020B0400000000000000" pitchFamily="50" charset="-128"/>
                          <a:ea typeface="游ゴシック" panose="020B0400000000000000" pitchFamily="50" charset="-128"/>
                        </a:rPr>
                        <a:t>１箱</a:t>
                      </a:r>
                      <a:r>
                        <a:rPr lang="en-US" sz="1200" kern="100" dirty="0">
                          <a:effectLst/>
                          <a:latin typeface="游ゴシック" panose="020B0400000000000000" pitchFamily="50" charset="-128"/>
                          <a:ea typeface="游ゴシック" panose="020B0400000000000000" pitchFamily="50" charset="-128"/>
                        </a:rPr>
                        <a:t>50</a:t>
                      </a:r>
                      <a:r>
                        <a:rPr lang="ja-JP" sz="1200" kern="100">
                          <a:effectLst/>
                          <a:latin typeface="游ゴシック" panose="020B0400000000000000" pitchFamily="50" charset="-128"/>
                          <a:ea typeface="游ゴシック" panose="020B0400000000000000" pitchFamily="50" charset="-128"/>
                        </a:rPr>
                        <a:t>食（炊き出し用）</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23233179"/>
                  </a:ext>
                </a:extLst>
              </a:tr>
              <a:tr h="441756">
                <a:tc vMerge="1">
                  <a:txBody>
                    <a:bodyPr/>
                    <a:lstStyle/>
                    <a:p>
                      <a:endParaRPr kumimoji="1" lang="ja-JP" altLang="en-US"/>
                    </a:p>
                  </a:txBody>
                  <a:tcPr/>
                </a:tc>
                <a:tc>
                  <a:txBody>
                    <a:bodyPr/>
                    <a:lstStyle/>
                    <a:p>
                      <a:pPr marL="0" indent="0" algn="just"/>
                      <a:r>
                        <a:rPr lang="ja-JP" sz="1200" kern="100" dirty="0">
                          <a:effectLst/>
                          <a:latin typeface="游ゴシック" panose="020B0400000000000000" pitchFamily="50" charset="-128"/>
                          <a:ea typeface="游ゴシック" panose="020B0400000000000000" pitchFamily="50" charset="-128"/>
                        </a:rPr>
                        <a:t>アレルギー対応アルファ化米</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r>
                        <a:rPr lang="en-US" sz="1200" kern="100" dirty="0">
                          <a:effectLst/>
                          <a:latin typeface="游ゴシック" panose="020B0400000000000000" pitchFamily="50" charset="-128"/>
                          <a:ea typeface="游ゴシック" panose="020B0400000000000000" pitchFamily="50" charset="-128"/>
                        </a:rPr>
                        <a:t>100</a:t>
                      </a:r>
                      <a:r>
                        <a:rPr lang="ja-JP" sz="1200" kern="100">
                          <a:effectLst/>
                          <a:latin typeface="游ゴシック" panose="020B0400000000000000" pitchFamily="50" charset="-128"/>
                          <a:ea typeface="游ゴシック" panose="020B0400000000000000" pitchFamily="50" charset="-128"/>
                        </a:rPr>
                        <a:t>食</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1</a:t>
                      </a:r>
                      <a:r>
                        <a:rPr lang="ja-JP" sz="1200" kern="100">
                          <a:effectLst/>
                          <a:latin typeface="游ゴシック" panose="020B0400000000000000" pitchFamily="50" charset="-128"/>
                          <a:ea typeface="游ゴシック" panose="020B0400000000000000" pitchFamily="50" charset="-128"/>
                        </a:rPr>
                        <a:t>箱</a:t>
                      </a:r>
                      <a:r>
                        <a:rPr lang="en-US" sz="1200" kern="100" dirty="0">
                          <a:effectLst/>
                          <a:latin typeface="游ゴシック" panose="020B0400000000000000" pitchFamily="50" charset="-128"/>
                          <a:ea typeface="游ゴシック" panose="020B0400000000000000" pitchFamily="50" charset="-128"/>
                        </a:rPr>
                        <a:t>50</a:t>
                      </a:r>
                      <a:r>
                        <a:rPr lang="ja-JP" sz="1200" kern="100">
                          <a:effectLst/>
                          <a:latin typeface="游ゴシック" panose="020B0400000000000000" pitchFamily="50" charset="-128"/>
                          <a:ea typeface="游ゴシック" panose="020B0400000000000000" pitchFamily="50" charset="-128"/>
                        </a:rPr>
                        <a:t>食（炊き出し用）</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60086854"/>
                  </a:ext>
                </a:extLst>
              </a:tr>
              <a:tr h="662634">
                <a:tc rowSpan="10">
                  <a:txBody>
                    <a:bodyPr/>
                    <a:lstStyle/>
                    <a:p>
                      <a:pPr marL="0" indent="0" algn="ctr"/>
                      <a:r>
                        <a:rPr lang="ja-JP" sz="1200" kern="100" dirty="0">
                          <a:effectLst/>
                          <a:latin typeface="游ゴシック" panose="020B0400000000000000" pitchFamily="50" charset="-128"/>
                          <a:ea typeface="游ゴシック" panose="020B0400000000000000" pitchFamily="50" charset="-128"/>
                        </a:rPr>
                        <a:t>生活必需品</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ja-JP" sz="1200" kern="100">
                          <a:effectLst/>
                          <a:latin typeface="游ゴシック" panose="020B0400000000000000" pitchFamily="50" charset="-128"/>
                          <a:ea typeface="游ゴシック" panose="020B0400000000000000" pitchFamily="50" charset="-128"/>
                        </a:rPr>
                        <a:t>毛布</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r>
                        <a:rPr lang="en-US" sz="1200" kern="100" dirty="0">
                          <a:effectLst/>
                          <a:latin typeface="游ゴシック" panose="020B0400000000000000" pitchFamily="50" charset="-128"/>
                          <a:ea typeface="游ゴシック" panose="020B0400000000000000" pitchFamily="50" charset="-128"/>
                        </a:rPr>
                        <a:t>2</a:t>
                      </a:r>
                      <a:r>
                        <a:rPr lang="en-US" altLang="ja-JP" sz="1200" kern="100" dirty="0">
                          <a:effectLst/>
                          <a:latin typeface="游ゴシック" panose="020B0400000000000000" pitchFamily="50" charset="-128"/>
                          <a:ea typeface="游ゴシック" panose="020B0400000000000000" pitchFamily="50" charset="-128"/>
                        </a:rPr>
                        <a:t>80</a:t>
                      </a:r>
                      <a:r>
                        <a:rPr lang="ja-JP" sz="1200" kern="100" dirty="0">
                          <a:effectLst/>
                          <a:latin typeface="游ゴシック" panose="020B0400000000000000" pitchFamily="50" charset="-128"/>
                          <a:ea typeface="游ゴシック" panose="020B0400000000000000" pitchFamily="50" charset="-128"/>
                        </a:rPr>
                        <a:t>枚</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1</a:t>
                      </a:r>
                      <a:r>
                        <a:rPr lang="ja-JP" sz="1200" kern="100">
                          <a:effectLst/>
                          <a:latin typeface="游ゴシック" panose="020B0400000000000000" pitchFamily="50" charset="-128"/>
                          <a:ea typeface="游ゴシック" panose="020B0400000000000000" pitchFamily="50" charset="-128"/>
                        </a:rPr>
                        <a:t>箱</a:t>
                      </a:r>
                      <a:r>
                        <a:rPr lang="en-US" sz="1200" kern="100" dirty="0">
                          <a:effectLst/>
                          <a:latin typeface="游ゴシック" panose="020B0400000000000000" pitchFamily="50" charset="-128"/>
                          <a:ea typeface="游ゴシック" panose="020B0400000000000000" pitchFamily="50" charset="-128"/>
                        </a:rPr>
                        <a:t>10</a:t>
                      </a:r>
                      <a:r>
                        <a:rPr lang="ja-JP" sz="1200" kern="100">
                          <a:effectLst/>
                          <a:latin typeface="游ゴシック" panose="020B0400000000000000" pitchFamily="50" charset="-128"/>
                          <a:ea typeface="游ゴシック" panose="020B0400000000000000" pitchFamily="50" charset="-128"/>
                        </a:rPr>
                        <a:t>枚入り（</a:t>
                      </a:r>
                      <a:r>
                        <a:rPr lang="en-US" sz="1200" kern="100" dirty="0">
                          <a:effectLst/>
                          <a:latin typeface="游ゴシック" panose="020B0400000000000000" pitchFamily="50" charset="-128"/>
                          <a:ea typeface="游ゴシック" panose="020B0400000000000000" pitchFamily="50" charset="-128"/>
                        </a:rPr>
                        <a:t>1</a:t>
                      </a:r>
                      <a:r>
                        <a:rPr lang="ja-JP" sz="1200" kern="100">
                          <a:effectLst/>
                          <a:latin typeface="游ゴシック" panose="020B0400000000000000" pitchFamily="50" charset="-128"/>
                          <a:ea typeface="游ゴシック" panose="020B0400000000000000" pitchFamily="50" charset="-128"/>
                        </a:rPr>
                        <a:t>枚ごとに真空パック）</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53768247"/>
                  </a:ext>
                </a:extLst>
              </a:tr>
              <a:tr h="552195">
                <a:tc vMerge="1">
                  <a:txBody>
                    <a:bodyPr/>
                    <a:lstStyle/>
                    <a:p>
                      <a:endParaRPr kumimoji="1" lang="ja-JP" altLang="en-US"/>
                    </a:p>
                  </a:txBody>
                  <a:tcPr/>
                </a:tc>
                <a:tc>
                  <a:txBody>
                    <a:bodyPr/>
                    <a:lstStyle/>
                    <a:p>
                      <a:pPr marL="0" indent="0" algn="just"/>
                      <a:r>
                        <a:rPr lang="ja-JP" sz="1200" kern="100">
                          <a:effectLst/>
                          <a:latin typeface="游ゴシック" panose="020B0400000000000000" pitchFamily="50" charset="-128"/>
                          <a:ea typeface="游ゴシック" panose="020B0400000000000000" pitchFamily="50" charset="-128"/>
                        </a:rPr>
                        <a:t>保温シート</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r>
                        <a:rPr lang="en-US" sz="1200" kern="100" dirty="0">
                          <a:effectLst/>
                          <a:latin typeface="游ゴシック" panose="020B0400000000000000" pitchFamily="50" charset="-128"/>
                          <a:ea typeface="游ゴシック" panose="020B0400000000000000" pitchFamily="50" charset="-128"/>
                        </a:rPr>
                        <a:t>100</a:t>
                      </a:r>
                      <a:r>
                        <a:rPr lang="ja-JP" sz="1200" kern="100" dirty="0">
                          <a:effectLst/>
                          <a:latin typeface="游ゴシック" panose="020B0400000000000000" pitchFamily="50" charset="-128"/>
                          <a:ea typeface="游ゴシック" panose="020B0400000000000000" pitchFamily="50" charset="-128"/>
                        </a:rPr>
                        <a:t>枚</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1</a:t>
                      </a:r>
                      <a:r>
                        <a:rPr lang="ja-JP" sz="1200" kern="100">
                          <a:effectLst/>
                          <a:latin typeface="游ゴシック" panose="020B0400000000000000" pitchFamily="50" charset="-128"/>
                          <a:ea typeface="游ゴシック" panose="020B0400000000000000" pitchFamily="50" charset="-128"/>
                        </a:rPr>
                        <a:t>箱</a:t>
                      </a:r>
                      <a:r>
                        <a:rPr lang="en-US" sz="1200" kern="100" dirty="0">
                          <a:effectLst/>
                          <a:latin typeface="游ゴシック" panose="020B0400000000000000" pitchFamily="50" charset="-128"/>
                          <a:ea typeface="游ゴシック" panose="020B0400000000000000" pitchFamily="50" charset="-128"/>
                        </a:rPr>
                        <a:t>20</a:t>
                      </a:r>
                      <a:r>
                        <a:rPr lang="ja-JP" sz="1200" kern="100">
                          <a:effectLst/>
                          <a:latin typeface="游ゴシック" panose="020B0400000000000000" pitchFamily="50" charset="-128"/>
                          <a:ea typeface="游ゴシック" panose="020B0400000000000000" pitchFamily="50" charset="-128"/>
                        </a:rPr>
                        <a:t>枚入り（</a:t>
                      </a:r>
                      <a:r>
                        <a:rPr lang="en-US" sz="1200" kern="100" dirty="0">
                          <a:effectLst/>
                          <a:latin typeface="游ゴシック" panose="020B0400000000000000" pitchFamily="50" charset="-128"/>
                          <a:ea typeface="游ゴシック" panose="020B0400000000000000" pitchFamily="50" charset="-128"/>
                        </a:rPr>
                        <a:t>1</a:t>
                      </a:r>
                      <a:r>
                        <a:rPr lang="ja-JP" sz="1200" kern="100">
                          <a:effectLst/>
                          <a:latin typeface="游ゴシック" panose="020B0400000000000000" pitchFamily="50" charset="-128"/>
                          <a:ea typeface="游ゴシック" panose="020B0400000000000000" pitchFamily="50" charset="-128"/>
                        </a:rPr>
                        <a:t>枚ごとに梱包）</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40689831"/>
                  </a:ext>
                </a:extLst>
              </a:tr>
              <a:tr h="411795">
                <a:tc vMerge="1">
                  <a:txBody>
                    <a:bodyPr/>
                    <a:lstStyle/>
                    <a:p>
                      <a:endParaRPr kumimoji="1" lang="ja-JP" altLang="en-US"/>
                    </a:p>
                  </a:txBody>
                  <a:tcPr/>
                </a:tc>
                <a:tc>
                  <a:txBody>
                    <a:bodyPr/>
                    <a:lstStyle/>
                    <a:p>
                      <a:pPr marL="0" indent="0" algn="just"/>
                      <a:r>
                        <a:rPr lang="ja-JP" sz="1200" kern="100">
                          <a:effectLst/>
                          <a:latin typeface="游ゴシック" panose="020B0400000000000000" pitchFamily="50" charset="-128"/>
                          <a:ea typeface="游ゴシック" panose="020B0400000000000000" pitchFamily="50" charset="-128"/>
                        </a:rPr>
                        <a:t>非常用アルミシート</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r>
                        <a:rPr lang="en-US" sz="1200" kern="100" dirty="0">
                          <a:effectLst/>
                          <a:latin typeface="游ゴシック" panose="020B0400000000000000" pitchFamily="50" charset="-128"/>
                          <a:ea typeface="游ゴシック" panose="020B0400000000000000" pitchFamily="50" charset="-128"/>
                        </a:rPr>
                        <a:t>100</a:t>
                      </a:r>
                      <a:r>
                        <a:rPr lang="ja-JP" sz="1200" kern="100">
                          <a:effectLst/>
                          <a:latin typeface="游ゴシック" panose="020B0400000000000000" pitchFamily="50" charset="-128"/>
                          <a:ea typeface="游ゴシック" panose="020B0400000000000000" pitchFamily="50" charset="-128"/>
                        </a:rPr>
                        <a:t>枚</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1</a:t>
                      </a:r>
                      <a:r>
                        <a:rPr lang="ja-JP" sz="1200" kern="100">
                          <a:effectLst/>
                          <a:latin typeface="游ゴシック" panose="020B0400000000000000" pitchFamily="50" charset="-128"/>
                          <a:ea typeface="游ゴシック" panose="020B0400000000000000" pitchFamily="50" charset="-128"/>
                        </a:rPr>
                        <a:t>箱</a:t>
                      </a:r>
                      <a:r>
                        <a:rPr lang="en-US" sz="1200" kern="100" dirty="0">
                          <a:effectLst/>
                          <a:latin typeface="游ゴシック" panose="020B0400000000000000" pitchFamily="50" charset="-128"/>
                          <a:ea typeface="游ゴシック" panose="020B0400000000000000" pitchFamily="50" charset="-128"/>
                        </a:rPr>
                        <a:t>100</a:t>
                      </a:r>
                      <a:r>
                        <a:rPr lang="ja-JP" sz="1200" kern="100">
                          <a:effectLst/>
                          <a:latin typeface="游ゴシック" panose="020B0400000000000000" pitchFamily="50" charset="-128"/>
                          <a:ea typeface="游ゴシック" panose="020B0400000000000000" pitchFamily="50" charset="-128"/>
                        </a:rPr>
                        <a:t>枚入り</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80521003"/>
                  </a:ext>
                </a:extLst>
              </a:tr>
              <a:tr h="227014">
                <a:tc vMerge="1">
                  <a:txBody>
                    <a:bodyPr/>
                    <a:lstStyle/>
                    <a:p>
                      <a:endParaRPr kumimoji="1" lang="ja-JP" altLang="en-US"/>
                    </a:p>
                  </a:txBody>
                  <a:tcPr/>
                </a:tc>
                <a:tc>
                  <a:txBody>
                    <a:bodyPr/>
                    <a:lstStyle/>
                    <a:p>
                      <a:pPr marL="0" indent="0" algn="just"/>
                      <a:r>
                        <a:rPr lang="ja-JP" sz="1200" kern="100">
                          <a:effectLst/>
                          <a:latin typeface="游ゴシック" panose="020B0400000000000000" pitchFamily="50" charset="-128"/>
                          <a:ea typeface="游ゴシック" panose="020B0400000000000000" pitchFamily="50" charset="-128"/>
                        </a:rPr>
                        <a:t>生理用品</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r>
                        <a:rPr lang="en-US" sz="1200" kern="100" dirty="0">
                          <a:effectLst/>
                          <a:latin typeface="游ゴシック" panose="020B0400000000000000" pitchFamily="50" charset="-128"/>
                          <a:ea typeface="游ゴシック" panose="020B0400000000000000" pitchFamily="50" charset="-128"/>
                        </a:rPr>
                        <a:t>150</a:t>
                      </a:r>
                      <a:r>
                        <a:rPr lang="ja-JP" sz="1200" kern="100" dirty="0">
                          <a:effectLst/>
                          <a:latin typeface="游ゴシック" panose="020B0400000000000000" pitchFamily="50" charset="-128"/>
                          <a:ea typeface="游ゴシック" panose="020B0400000000000000" pitchFamily="50" charset="-128"/>
                        </a:rPr>
                        <a:t>枚</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 </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47937882"/>
                  </a:ext>
                </a:extLst>
              </a:tr>
              <a:tr h="227014">
                <a:tc vMerge="1">
                  <a:txBody>
                    <a:bodyPr/>
                    <a:lstStyle/>
                    <a:p>
                      <a:endParaRPr kumimoji="1" lang="ja-JP" altLang="en-US"/>
                    </a:p>
                  </a:txBody>
                  <a:tcPr/>
                </a:tc>
                <a:tc>
                  <a:txBody>
                    <a:bodyPr/>
                    <a:lstStyle/>
                    <a:p>
                      <a:pPr marL="0" indent="0" algn="just"/>
                      <a:r>
                        <a:rPr lang="ja-JP" sz="1200" kern="100">
                          <a:effectLst/>
                          <a:latin typeface="游ゴシック" panose="020B0400000000000000" pitchFamily="50" charset="-128"/>
                          <a:ea typeface="游ゴシック" panose="020B0400000000000000" pitchFamily="50" charset="-128"/>
                        </a:rPr>
                        <a:t>大人用紙おむつ</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r>
                        <a:rPr lang="en-US" sz="1200" kern="100" dirty="0">
                          <a:effectLst/>
                          <a:latin typeface="游ゴシック" panose="020B0400000000000000" pitchFamily="50" charset="-128"/>
                          <a:ea typeface="游ゴシック" panose="020B0400000000000000" pitchFamily="50" charset="-128"/>
                        </a:rPr>
                        <a:t>20</a:t>
                      </a:r>
                      <a:r>
                        <a:rPr lang="ja-JP" sz="1200" kern="100">
                          <a:effectLst/>
                          <a:latin typeface="游ゴシック" panose="020B0400000000000000" pitchFamily="50" charset="-128"/>
                          <a:ea typeface="游ゴシック" panose="020B0400000000000000" pitchFamily="50" charset="-128"/>
                        </a:rPr>
                        <a:t>枚</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 </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161702"/>
                  </a:ext>
                </a:extLst>
              </a:tr>
              <a:tr h="227014">
                <a:tc vMerge="1">
                  <a:txBody>
                    <a:bodyPr/>
                    <a:lstStyle/>
                    <a:p>
                      <a:endParaRPr kumimoji="1" lang="ja-JP" altLang="en-US"/>
                    </a:p>
                  </a:txBody>
                  <a:tcPr/>
                </a:tc>
                <a:tc>
                  <a:txBody>
                    <a:bodyPr/>
                    <a:lstStyle/>
                    <a:p>
                      <a:pPr marL="0" indent="0" algn="just"/>
                      <a:r>
                        <a:rPr lang="ja-JP" sz="1200" kern="100" spc="-100">
                          <a:effectLst/>
                          <a:latin typeface="游ゴシック" panose="020B0400000000000000" pitchFamily="50" charset="-128"/>
                          <a:ea typeface="游ゴシック" panose="020B0400000000000000" pitchFamily="50" charset="-128"/>
                        </a:rPr>
                        <a:t>子供用紙おむつ</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r>
                        <a:rPr lang="en-US" sz="1200" kern="100" dirty="0">
                          <a:effectLst/>
                          <a:latin typeface="游ゴシック" panose="020B0400000000000000" pitchFamily="50" charset="-128"/>
                          <a:ea typeface="游ゴシック" panose="020B0400000000000000" pitchFamily="50" charset="-128"/>
                        </a:rPr>
                        <a:t>60</a:t>
                      </a:r>
                      <a:r>
                        <a:rPr lang="ja-JP" sz="1200" kern="100">
                          <a:effectLst/>
                          <a:latin typeface="游ゴシック" panose="020B0400000000000000" pitchFamily="50" charset="-128"/>
                          <a:ea typeface="游ゴシック" panose="020B0400000000000000" pitchFamily="50" charset="-128"/>
                        </a:rPr>
                        <a:t>枚</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 </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64813791"/>
                  </a:ext>
                </a:extLst>
              </a:tr>
              <a:tr h="227014">
                <a:tc vMerge="1">
                  <a:txBody>
                    <a:bodyPr/>
                    <a:lstStyle/>
                    <a:p>
                      <a:endParaRPr kumimoji="1" lang="ja-JP" altLang="en-US"/>
                    </a:p>
                  </a:txBody>
                  <a:tcPr/>
                </a:tc>
                <a:tc>
                  <a:txBody>
                    <a:bodyPr/>
                    <a:lstStyle/>
                    <a:p>
                      <a:pPr marL="0" indent="0" algn="just"/>
                      <a:r>
                        <a:rPr lang="ja-JP" sz="1200" kern="100" spc="-100">
                          <a:effectLst/>
                          <a:latin typeface="游ゴシック" panose="020B0400000000000000" pitchFamily="50" charset="-128"/>
                          <a:ea typeface="游ゴシック" panose="020B0400000000000000" pitchFamily="50" charset="-128"/>
                        </a:rPr>
                        <a:t>簡易トイレ</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r>
                        <a:rPr lang="en-US" sz="1200" kern="100" dirty="0">
                          <a:effectLst/>
                          <a:latin typeface="游ゴシック" panose="020B0400000000000000" pitchFamily="50" charset="-128"/>
                          <a:ea typeface="游ゴシック" panose="020B0400000000000000" pitchFamily="50" charset="-128"/>
                        </a:rPr>
                        <a:t>5</a:t>
                      </a:r>
                      <a:r>
                        <a:rPr lang="ja-JP" sz="1200" kern="100">
                          <a:effectLst/>
                          <a:latin typeface="游ゴシック" panose="020B0400000000000000" pitchFamily="50" charset="-128"/>
                          <a:ea typeface="游ゴシック" panose="020B0400000000000000" pitchFamily="50" charset="-128"/>
                        </a:rPr>
                        <a:t>組</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 </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57567103"/>
                  </a:ext>
                </a:extLst>
              </a:tr>
              <a:tr h="227014">
                <a:tc vMerge="1">
                  <a:txBody>
                    <a:bodyPr/>
                    <a:lstStyle/>
                    <a:p>
                      <a:endParaRPr kumimoji="1" lang="ja-JP" altLang="en-US"/>
                    </a:p>
                  </a:txBody>
                  <a:tcPr/>
                </a:tc>
                <a:tc>
                  <a:txBody>
                    <a:bodyPr/>
                    <a:lstStyle/>
                    <a:p>
                      <a:pPr marL="0" indent="0" algn="just"/>
                      <a:r>
                        <a:rPr lang="ja-JP" sz="1200" kern="100" spc="-100">
                          <a:effectLst/>
                          <a:latin typeface="游ゴシック" panose="020B0400000000000000" pitchFamily="50" charset="-128"/>
                          <a:ea typeface="游ゴシック" panose="020B0400000000000000" pitchFamily="50" charset="-128"/>
                        </a:rPr>
                        <a:t>トイレットペーパー</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r>
                        <a:rPr lang="en-US" sz="1200" kern="100" dirty="0">
                          <a:effectLst/>
                          <a:latin typeface="游ゴシック" panose="020B0400000000000000" pitchFamily="50" charset="-128"/>
                          <a:ea typeface="游ゴシック" panose="020B0400000000000000" pitchFamily="50" charset="-128"/>
                        </a:rPr>
                        <a:t>20</a:t>
                      </a:r>
                      <a:r>
                        <a:rPr lang="ja-JP" sz="1200" kern="100">
                          <a:effectLst/>
                          <a:latin typeface="游ゴシック" panose="020B0400000000000000" pitchFamily="50" charset="-128"/>
                          <a:ea typeface="游ゴシック" panose="020B0400000000000000" pitchFamily="50" charset="-128"/>
                        </a:rPr>
                        <a:t>巻</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 </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15586194"/>
                  </a:ext>
                </a:extLst>
              </a:tr>
              <a:tr h="227014">
                <a:tc vMerge="1">
                  <a:txBody>
                    <a:bodyPr/>
                    <a:lstStyle/>
                    <a:p>
                      <a:endParaRPr kumimoji="1" lang="ja-JP" altLang="en-US"/>
                    </a:p>
                  </a:txBody>
                  <a:tcPr/>
                </a:tc>
                <a:tc>
                  <a:txBody>
                    <a:bodyPr/>
                    <a:lstStyle/>
                    <a:p>
                      <a:pPr marL="0" indent="0" algn="just"/>
                      <a:r>
                        <a:rPr lang="ja-JP" sz="1200" kern="100">
                          <a:effectLst/>
                          <a:latin typeface="游ゴシック" panose="020B0400000000000000" pitchFamily="50" charset="-128"/>
                          <a:ea typeface="游ゴシック" panose="020B0400000000000000" pitchFamily="50" charset="-128"/>
                        </a:rPr>
                        <a:t>目隠しテント</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r>
                        <a:rPr lang="en-US" sz="1200" kern="100" dirty="0">
                          <a:effectLst/>
                          <a:latin typeface="游ゴシック" panose="020B0400000000000000" pitchFamily="50" charset="-128"/>
                          <a:ea typeface="游ゴシック" panose="020B0400000000000000" pitchFamily="50" charset="-128"/>
                        </a:rPr>
                        <a:t>2</a:t>
                      </a:r>
                      <a:r>
                        <a:rPr lang="ja-JP" sz="1200" kern="100">
                          <a:effectLst/>
                          <a:latin typeface="游ゴシック" panose="020B0400000000000000" pitchFamily="50" charset="-128"/>
                          <a:ea typeface="游ゴシック" panose="020B0400000000000000" pitchFamily="50" charset="-128"/>
                        </a:rPr>
                        <a:t>張</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 </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8724764"/>
                  </a:ext>
                </a:extLst>
              </a:tr>
              <a:tr h="411795">
                <a:tc vMerge="1">
                  <a:txBody>
                    <a:bodyPr/>
                    <a:lstStyle/>
                    <a:p>
                      <a:endParaRPr kumimoji="1" lang="ja-JP" altLang="en-US"/>
                    </a:p>
                  </a:txBody>
                  <a:tcPr/>
                </a:tc>
                <a:tc>
                  <a:txBody>
                    <a:bodyPr/>
                    <a:lstStyle/>
                    <a:p>
                      <a:pPr marL="0" indent="0" algn="just"/>
                      <a:r>
                        <a:rPr lang="ja-JP" sz="1200" kern="100">
                          <a:effectLst/>
                          <a:latin typeface="游ゴシック" panose="020B0400000000000000" pitchFamily="50" charset="-128"/>
                          <a:ea typeface="游ゴシック" panose="020B0400000000000000" pitchFamily="50" charset="-128"/>
                        </a:rPr>
                        <a:t>簡易トイレ用手すり</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r>
                        <a:rPr lang="en-US" sz="1200" kern="100" dirty="0">
                          <a:effectLst/>
                          <a:latin typeface="游ゴシック" panose="020B0400000000000000" pitchFamily="50" charset="-128"/>
                          <a:ea typeface="游ゴシック" panose="020B0400000000000000" pitchFamily="50" charset="-128"/>
                        </a:rPr>
                        <a:t>2</a:t>
                      </a:r>
                      <a:r>
                        <a:rPr lang="ja-JP" sz="1200" kern="100">
                          <a:effectLst/>
                          <a:latin typeface="游ゴシック" panose="020B0400000000000000" pitchFamily="50" charset="-128"/>
                          <a:ea typeface="游ゴシック" panose="020B0400000000000000" pitchFamily="50" charset="-128"/>
                        </a:rPr>
                        <a:t>セット</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 </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03447039"/>
                  </a:ext>
                </a:extLst>
              </a:tr>
              <a:tr h="411795">
                <a:tc rowSpan="4">
                  <a:txBody>
                    <a:bodyPr/>
                    <a:lstStyle/>
                    <a:p>
                      <a:pPr marL="0" indent="0" algn="ctr"/>
                      <a:r>
                        <a:rPr lang="ja-JP" sz="1200" kern="100" dirty="0">
                          <a:effectLst/>
                          <a:latin typeface="游ゴシック" panose="020B0400000000000000" pitchFamily="50" charset="-128"/>
                          <a:ea typeface="游ゴシック" panose="020B0400000000000000" pitchFamily="50" charset="-128"/>
                        </a:rPr>
                        <a:t>防災資機材</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ja-JP" sz="1200" kern="100">
                          <a:effectLst/>
                          <a:latin typeface="游ゴシック" panose="020B0400000000000000" pitchFamily="50" charset="-128"/>
                          <a:ea typeface="游ゴシック" panose="020B0400000000000000" pitchFamily="50" charset="-128"/>
                        </a:rPr>
                        <a:t>折りたたみリヤカー</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r>
                        <a:rPr lang="en-US" sz="1200" kern="100" dirty="0">
                          <a:effectLst/>
                          <a:latin typeface="游ゴシック" panose="020B0400000000000000" pitchFamily="50" charset="-128"/>
                          <a:ea typeface="游ゴシック" panose="020B0400000000000000" pitchFamily="50" charset="-128"/>
                        </a:rPr>
                        <a:t>1</a:t>
                      </a:r>
                      <a:r>
                        <a:rPr lang="ja-JP" sz="1200" kern="100">
                          <a:effectLst/>
                          <a:latin typeface="游ゴシック" panose="020B0400000000000000" pitchFamily="50" charset="-128"/>
                          <a:ea typeface="游ゴシック" panose="020B0400000000000000" pitchFamily="50" charset="-128"/>
                        </a:rPr>
                        <a:t>台</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 </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47620283"/>
                  </a:ext>
                </a:extLst>
              </a:tr>
              <a:tr h="441756">
                <a:tc vMerge="1">
                  <a:txBody>
                    <a:bodyPr/>
                    <a:lstStyle/>
                    <a:p>
                      <a:endParaRPr kumimoji="1" lang="ja-JP" altLang="en-US"/>
                    </a:p>
                  </a:txBody>
                  <a:tcPr/>
                </a:tc>
                <a:tc>
                  <a:txBody>
                    <a:bodyPr/>
                    <a:lstStyle/>
                    <a:p>
                      <a:pPr marL="0" indent="0" algn="just"/>
                      <a:r>
                        <a:rPr lang="ja-JP" sz="1200" kern="100">
                          <a:effectLst/>
                          <a:latin typeface="游ゴシック" panose="020B0400000000000000" pitchFamily="50" charset="-128"/>
                          <a:ea typeface="游ゴシック" panose="020B0400000000000000" pitchFamily="50" charset="-128"/>
                        </a:rPr>
                        <a:t>手回し充電ラジオ・ライト</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r>
                        <a:rPr lang="en-US" sz="1200" kern="100" dirty="0">
                          <a:effectLst/>
                          <a:latin typeface="游ゴシック" panose="020B0400000000000000" pitchFamily="50" charset="-128"/>
                          <a:ea typeface="游ゴシック" panose="020B0400000000000000" pitchFamily="50" charset="-128"/>
                        </a:rPr>
                        <a:t>1</a:t>
                      </a:r>
                      <a:r>
                        <a:rPr lang="ja-JP" sz="1200" kern="100">
                          <a:effectLst/>
                          <a:latin typeface="游ゴシック" panose="020B0400000000000000" pitchFamily="50" charset="-128"/>
                          <a:ea typeface="游ゴシック" panose="020B0400000000000000" pitchFamily="50" charset="-128"/>
                        </a:rPr>
                        <a:t>個</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 </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48037816"/>
                  </a:ext>
                </a:extLst>
              </a:tr>
              <a:tr h="441756">
                <a:tc vMerge="1">
                  <a:txBody>
                    <a:bodyPr/>
                    <a:lstStyle/>
                    <a:p>
                      <a:endParaRPr kumimoji="1" lang="ja-JP" altLang="en-US"/>
                    </a:p>
                  </a:txBody>
                  <a:tcPr/>
                </a:tc>
                <a:tc>
                  <a:txBody>
                    <a:bodyPr/>
                    <a:lstStyle/>
                    <a:p>
                      <a:pPr marL="0" indent="0" algn="just"/>
                      <a:r>
                        <a:rPr lang="ja-JP" sz="1200" kern="100">
                          <a:effectLst/>
                          <a:latin typeface="游ゴシック" panose="020B0400000000000000" pitchFamily="50" charset="-128"/>
                          <a:ea typeface="游ゴシック" panose="020B0400000000000000" pitchFamily="50" charset="-128"/>
                        </a:rPr>
                        <a:t>投光機・発電機・コードリール</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r>
                        <a:rPr lang="en-US" sz="1200" kern="100" dirty="0">
                          <a:effectLst/>
                          <a:latin typeface="游ゴシック" panose="020B0400000000000000" pitchFamily="50" charset="-128"/>
                          <a:ea typeface="游ゴシック" panose="020B0400000000000000" pitchFamily="50" charset="-128"/>
                        </a:rPr>
                        <a:t>1</a:t>
                      </a:r>
                      <a:r>
                        <a:rPr lang="ja-JP" sz="1200" kern="100">
                          <a:effectLst/>
                          <a:latin typeface="游ゴシック" panose="020B0400000000000000" pitchFamily="50" charset="-128"/>
                          <a:ea typeface="游ゴシック" panose="020B0400000000000000" pitchFamily="50" charset="-128"/>
                        </a:rPr>
                        <a:t>セット</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 </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38100206"/>
                  </a:ext>
                </a:extLst>
              </a:tr>
              <a:tr h="227014">
                <a:tc vMerge="1">
                  <a:txBody>
                    <a:bodyPr/>
                    <a:lstStyle/>
                    <a:p>
                      <a:endParaRPr kumimoji="1" lang="ja-JP" altLang="en-US"/>
                    </a:p>
                  </a:txBody>
                  <a:tcPr/>
                </a:tc>
                <a:tc>
                  <a:txBody>
                    <a:bodyPr/>
                    <a:lstStyle/>
                    <a:p>
                      <a:pPr marL="0" indent="0" algn="just"/>
                      <a:r>
                        <a:rPr lang="ja-JP" sz="1200" kern="100">
                          <a:effectLst/>
                          <a:latin typeface="游ゴシック" panose="020B0400000000000000" pitchFamily="50" charset="-128"/>
                          <a:ea typeface="游ゴシック" panose="020B0400000000000000" pitchFamily="50" charset="-128"/>
                        </a:rPr>
                        <a:t>ラジオ</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r>
                        <a:rPr lang="en-US" sz="1200" kern="100" dirty="0">
                          <a:effectLst/>
                          <a:latin typeface="游ゴシック" panose="020B0400000000000000" pitchFamily="50" charset="-128"/>
                          <a:ea typeface="游ゴシック" panose="020B0400000000000000" pitchFamily="50" charset="-128"/>
                        </a:rPr>
                        <a:t>1</a:t>
                      </a:r>
                      <a:r>
                        <a:rPr lang="ja-JP" sz="1200" kern="100">
                          <a:effectLst/>
                          <a:latin typeface="游ゴシック" panose="020B0400000000000000" pitchFamily="50" charset="-128"/>
                          <a:ea typeface="游ゴシック" panose="020B0400000000000000" pitchFamily="50" charset="-128"/>
                        </a:rPr>
                        <a:t>台</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 </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69755711"/>
                  </a:ext>
                </a:extLst>
              </a:tr>
              <a:tr h="227014">
                <a:tc rowSpan="7">
                  <a:txBody>
                    <a:bodyPr/>
                    <a:lstStyle/>
                    <a:p>
                      <a:pPr marL="0" indent="0" algn="ctr"/>
                      <a:r>
                        <a:rPr lang="ja-JP" sz="1200" kern="100" dirty="0">
                          <a:effectLst/>
                          <a:latin typeface="游ゴシック" panose="020B0400000000000000" pitchFamily="50" charset="-128"/>
                          <a:ea typeface="游ゴシック" panose="020B0400000000000000" pitchFamily="50" charset="-128"/>
                        </a:rPr>
                        <a:t>救助用資機材</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ja-JP" sz="1200" kern="100">
                          <a:effectLst/>
                          <a:latin typeface="游ゴシック" panose="020B0400000000000000" pitchFamily="50" charset="-128"/>
                          <a:ea typeface="游ゴシック" panose="020B0400000000000000" pitchFamily="50" charset="-128"/>
                        </a:rPr>
                        <a:t>テコバール</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r>
                        <a:rPr lang="en-US" sz="1200" kern="100" dirty="0">
                          <a:effectLst/>
                          <a:latin typeface="游ゴシック" panose="020B0400000000000000" pitchFamily="50" charset="-128"/>
                          <a:ea typeface="游ゴシック" panose="020B0400000000000000" pitchFamily="50" charset="-128"/>
                        </a:rPr>
                        <a:t>2</a:t>
                      </a:r>
                      <a:r>
                        <a:rPr lang="ja-JP" sz="1200" kern="100">
                          <a:effectLst/>
                          <a:latin typeface="游ゴシック" panose="020B0400000000000000" pitchFamily="50" charset="-128"/>
                          <a:ea typeface="游ゴシック" panose="020B0400000000000000" pitchFamily="50" charset="-128"/>
                        </a:rPr>
                        <a:t>本</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 </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07217176"/>
                  </a:ext>
                </a:extLst>
              </a:tr>
              <a:tr h="227014">
                <a:tc vMerge="1">
                  <a:txBody>
                    <a:bodyPr/>
                    <a:lstStyle/>
                    <a:p>
                      <a:endParaRPr kumimoji="1" lang="ja-JP" altLang="en-US"/>
                    </a:p>
                  </a:txBody>
                  <a:tcPr/>
                </a:tc>
                <a:tc>
                  <a:txBody>
                    <a:bodyPr/>
                    <a:lstStyle/>
                    <a:p>
                      <a:pPr marL="0" indent="0" algn="just"/>
                      <a:r>
                        <a:rPr lang="ja-JP" sz="1200" kern="100">
                          <a:effectLst/>
                          <a:latin typeface="游ゴシック" panose="020B0400000000000000" pitchFamily="50" charset="-128"/>
                          <a:ea typeface="游ゴシック" panose="020B0400000000000000" pitchFamily="50" charset="-128"/>
                        </a:rPr>
                        <a:t>万能おの</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r>
                        <a:rPr lang="en-US" sz="1200" kern="100" dirty="0">
                          <a:effectLst/>
                          <a:latin typeface="游ゴシック" panose="020B0400000000000000" pitchFamily="50" charset="-128"/>
                          <a:ea typeface="游ゴシック" panose="020B0400000000000000" pitchFamily="50" charset="-128"/>
                        </a:rPr>
                        <a:t>1</a:t>
                      </a:r>
                      <a:r>
                        <a:rPr lang="ja-JP" sz="1200" kern="100">
                          <a:effectLst/>
                          <a:latin typeface="游ゴシック" panose="020B0400000000000000" pitchFamily="50" charset="-128"/>
                          <a:ea typeface="游ゴシック" panose="020B0400000000000000" pitchFamily="50" charset="-128"/>
                        </a:rPr>
                        <a:t>本</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 </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98108464"/>
                  </a:ext>
                </a:extLst>
              </a:tr>
              <a:tr h="331317">
                <a:tc vMerge="1">
                  <a:txBody>
                    <a:bodyPr/>
                    <a:lstStyle/>
                    <a:p>
                      <a:endParaRPr kumimoji="1" lang="ja-JP" altLang="en-US"/>
                    </a:p>
                  </a:txBody>
                  <a:tcPr/>
                </a:tc>
                <a:tc>
                  <a:txBody>
                    <a:bodyPr/>
                    <a:lstStyle/>
                    <a:p>
                      <a:pPr marL="0" indent="0" algn="just"/>
                      <a:r>
                        <a:rPr lang="ja-JP" sz="1200" kern="100">
                          <a:effectLst/>
                          <a:latin typeface="游ゴシック" panose="020B0400000000000000" pitchFamily="50" charset="-128"/>
                          <a:ea typeface="游ゴシック" panose="020B0400000000000000" pitchFamily="50" charset="-128"/>
                        </a:rPr>
                        <a:t>ロープ（３０ｍ）</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r>
                        <a:rPr lang="en-US" sz="1200" kern="100" dirty="0">
                          <a:effectLst/>
                          <a:latin typeface="游ゴシック" panose="020B0400000000000000" pitchFamily="50" charset="-128"/>
                          <a:ea typeface="游ゴシック" panose="020B0400000000000000" pitchFamily="50" charset="-128"/>
                        </a:rPr>
                        <a:t>1</a:t>
                      </a:r>
                      <a:r>
                        <a:rPr lang="ja-JP" sz="1200" kern="100">
                          <a:effectLst/>
                          <a:latin typeface="游ゴシック" panose="020B0400000000000000" pitchFamily="50" charset="-128"/>
                          <a:ea typeface="游ゴシック" panose="020B0400000000000000" pitchFamily="50" charset="-128"/>
                        </a:rPr>
                        <a:t>巻</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 </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40942433"/>
                  </a:ext>
                </a:extLst>
              </a:tr>
              <a:tr h="227014">
                <a:tc vMerge="1">
                  <a:txBody>
                    <a:bodyPr/>
                    <a:lstStyle/>
                    <a:p>
                      <a:endParaRPr kumimoji="1" lang="ja-JP" altLang="en-US"/>
                    </a:p>
                  </a:txBody>
                  <a:tcPr/>
                </a:tc>
                <a:tc>
                  <a:txBody>
                    <a:bodyPr/>
                    <a:lstStyle/>
                    <a:p>
                      <a:pPr marL="0" indent="0" algn="just"/>
                      <a:r>
                        <a:rPr lang="ja-JP" sz="1200" kern="100">
                          <a:effectLst/>
                          <a:latin typeface="游ゴシック" panose="020B0400000000000000" pitchFamily="50" charset="-128"/>
                          <a:ea typeface="游ゴシック" panose="020B0400000000000000" pitchFamily="50" charset="-128"/>
                        </a:rPr>
                        <a:t>担架</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r>
                        <a:rPr lang="en-US" sz="1200" kern="100" dirty="0">
                          <a:effectLst/>
                          <a:latin typeface="游ゴシック" panose="020B0400000000000000" pitchFamily="50" charset="-128"/>
                          <a:ea typeface="游ゴシック" panose="020B0400000000000000" pitchFamily="50" charset="-128"/>
                        </a:rPr>
                        <a:t>1</a:t>
                      </a:r>
                      <a:r>
                        <a:rPr lang="ja-JP" sz="1200" kern="100">
                          <a:effectLst/>
                          <a:latin typeface="游ゴシック" panose="020B0400000000000000" pitchFamily="50" charset="-128"/>
                          <a:ea typeface="游ゴシック" panose="020B0400000000000000" pitchFamily="50" charset="-128"/>
                        </a:rPr>
                        <a:t>個</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 </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88349686"/>
                  </a:ext>
                </a:extLst>
              </a:tr>
              <a:tr h="227014">
                <a:tc vMerge="1">
                  <a:txBody>
                    <a:bodyPr/>
                    <a:lstStyle/>
                    <a:p>
                      <a:endParaRPr kumimoji="1" lang="ja-JP" altLang="en-US"/>
                    </a:p>
                  </a:txBody>
                  <a:tcPr/>
                </a:tc>
                <a:tc>
                  <a:txBody>
                    <a:bodyPr/>
                    <a:lstStyle/>
                    <a:p>
                      <a:pPr marL="0" indent="0" algn="just"/>
                      <a:r>
                        <a:rPr lang="ja-JP" sz="1200" kern="100">
                          <a:effectLst/>
                          <a:latin typeface="游ゴシック" panose="020B0400000000000000" pitchFamily="50" charset="-128"/>
                          <a:ea typeface="游ゴシック" panose="020B0400000000000000" pitchFamily="50" charset="-128"/>
                        </a:rPr>
                        <a:t>のこぎり</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r>
                        <a:rPr lang="en-US" sz="1200" kern="100" dirty="0">
                          <a:effectLst/>
                          <a:latin typeface="游ゴシック" panose="020B0400000000000000" pitchFamily="50" charset="-128"/>
                          <a:ea typeface="游ゴシック" panose="020B0400000000000000" pitchFamily="50" charset="-128"/>
                        </a:rPr>
                        <a:t>1</a:t>
                      </a:r>
                      <a:r>
                        <a:rPr lang="ja-JP" sz="1200" kern="100">
                          <a:effectLst/>
                          <a:latin typeface="游ゴシック" panose="020B0400000000000000" pitchFamily="50" charset="-128"/>
                          <a:ea typeface="游ゴシック" panose="020B0400000000000000" pitchFamily="50" charset="-128"/>
                        </a:rPr>
                        <a:t>丁</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 </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89336605"/>
                  </a:ext>
                </a:extLst>
              </a:tr>
              <a:tr h="227014">
                <a:tc vMerge="1">
                  <a:txBody>
                    <a:bodyPr/>
                    <a:lstStyle/>
                    <a:p>
                      <a:endParaRPr kumimoji="1" lang="ja-JP" altLang="en-US"/>
                    </a:p>
                  </a:txBody>
                  <a:tcPr/>
                </a:tc>
                <a:tc>
                  <a:txBody>
                    <a:bodyPr/>
                    <a:lstStyle/>
                    <a:p>
                      <a:pPr marL="0" indent="0" algn="just"/>
                      <a:r>
                        <a:rPr lang="ja-JP" sz="1200" kern="100">
                          <a:effectLst/>
                          <a:latin typeface="游ゴシック" panose="020B0400000000000000" pitchFamily="50" charset="-128"/>
                          <a:ea typeface="游ゴシック" panose="020B0400000000000000" pitchFamily="50" charset="-128"/>
                        </a:rPr>
                        <a:t>スコップ</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r>
                        <a:rPr lang="en-US" sz="1200" kern="100" dirty="0">
                          <a:effectLst/>
                          <a:latin typeface="游ゴシック" panose="020B0400000000000000" pitchFamily="50" charset="-128"/>
                          <a:ea typeface="游ゴシック" panose="020B0400000000000000" pitchFamily="50" charset="-128"/>
                        </a:rPr>
                        <a:t>5</a:t>
                      </a:r>
                      <a:r>
                        <a:rPr lang="ja-JP" sz="1200" kern="100">
                          <a:effectLst/>
                          <a:latin typeface="游ゴシック" panose="020B0400000000000000" pitchFamily="50" charset="-128"/>
                          <a:ea typeface="游ゴシック" panose="020B0400000000000000" pitchFamily="50" charset="-128"/>
                        </a:rPr>
                        <a:t>丁</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 </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5665401"/>
                  </a:ext>
                </a:extLst>
              </a:tr>
              <a:tr h="331317">
                <a:tc vMerge="1">
                  <a:txBody>
                    <a:bodyPr/>
                    <a:lstStyle/>
                    <a:p>
                      <a:endParaRPr kumimoji="1" lang="ja-JP" altLang="en-US"/>
                    </a:p>
                  </a:txBody>
                  <a:tcPr/>
                </a:tc>
                <a:tc>
                  <a:txBody>
                    <a:bodyPr/>
                    <a:lstStyle/>
                    <a:p>
                      <a:pPr marL="0" indent="0" algn="just"/>
                      <a:r>
                        <a:rPr lang="ja-JP" sz="1200" kern="100">
                          <a:effectLst/>
                          <a:latin typeface="游ゴシック" panose="020B0400000000000000" pitchFamily="50" charset="-128"/>
                          <a:ea typeface="游ゴシック" panose="020B0400000000000000" pitchFamily="50" charset="-128"/>
                        </a:rPr>
                        <a:t>ボルトクリッパー</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r>
                        <a:rPr lang="en-US" sz="1200" kern="100" dirty="0">
                          <a:effectLst/>
                          <a:latin typeface="游ゴシック" panose="020B0400000000000000" pitchFamily="50" charset="-128"/>
                          <a:ea typeface="游ゴシック" panose="020B0400000000000000" pitchFamily="50" charset="-128"/>
                        </a:rPr>
                        <a:t>1</a:t>
                      </a:r>
                      <a:r>
                        <a:rPr lang="ja-JP" sz="1200" kern="100">
                          <a:effectLst/>
                          <a:latin typeface="游ゴシック" panose="020B0400000000000000" pitchFamily="50" charset="-128"/>
                          <a:ea typeface="游ゴシック" panose="020B0400000000000000" pitchFamily="50" charset="-128"/>
                        </a:rPr>
                        <a:t>本</a:t>
                      </a:r>
                      <a:endParaRPr lang="ja-JP" sz="12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1200" kern="100" dirty="0">
                          <a:effectLst/>
                          <a:latin typeface="游ゴシック" panose="020B0400000000000000" pitchFamily="50" charset="-128"/>
                          <a:ea typeface="游ゴシック" panose="020B0400000000000000" pitchFamily="50" charset="-128"/>
                        </a:rPr>
                        <a:t> </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8537" marR="385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09519534"/>
                  </a:ext>
                </a:extLst>
              </a:tr>
            </a:tbl>
          </a:graphicData>
        </a:graphic>
      </p:graphicFrame>
    </p:spTree>
    <p:extLst>
      <p:ext uri="{BB962C8B-B14F-4D97-AF65-F5344CB8AC3E}">
        <p14:creationId xmlns:p14="http://schemas.microsoft.com/office/powerpoint/2010/main" val="2712272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77AD4A96-49C6-437E-B364-2CDE47FCEB00}"/>
              </a:ext>
            </a:extLst>
          </p:cNvPr>
          <p:cNvSpPr>
            <a:spLocks noChangeArrowheads="1"/>
          </p:cNvSpPr>
          <p:nvPr/>
        </p:nvSpPr>
        <p:spPr bwMode="auto">
          <a:xfrm>
            <a:off x="882650" y="4921766"/>
            <a:ext cx="5791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dirty="0">
                <a:latin typeface="HG丸ｺﾞｼｯｸM-PRO" panose="020F0600000000000000" pitchFamily="50" charset="-128"/>
                <a:ea typeface="HG丸ｺﾞｼｯｸM-PRO" panose="020F0600000000000000" pitchFamily="50" charset="-128"/>
                <a:cs typeface="Times New Roman" panose="02020603050405020304" pitchFamily="18" charset="0"/>
              </a:rPr>
              <a:t>避難所開設マニュアル</a:t>
            </a:r>
            <a:endParaRPr kumimoji="0" lang="en-US" altLang="ja-JP" sz="4000" b="1"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 name="AutoShape 116">
            <a:extLst>
              <a:ext uri="{FF2B5EF4-FFF2-40B4-BE49-F238E27FC236}">
                <a16:creationId xmlns:a16="http://schemas.microsoft.com/office/drawing/2014/main" xmlns="" id="{D6A15899-45D2-4F17-8B17-7901DBCB654F}"/>
              </a:ext>
            </a:extLst>
          </p:cNvPr>
          <p:cNvSpPr>
            <a:spLocks noChangeArrowheads="1"/>
          </p:cNvSpPr>
          <p:nvPr/>
        </p:nvSpPr>
        <p:spPr bwMode="auto">
          <a:xfrm>
            <a:off x="1856581" y="3594100"/>
            <a:ext cx="3843338" cy="630238"/>
          </a:xfrm>
          <a:prstGeom prst="rect">
            <a:avLst/>
          </a:prstGeom>
          <a:solidFill>
            <a:srgbClr val="172A88"/>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400" b="1">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第</a:t>
            </a:r>
            <a:r>
              <a:rPr kumimoji="0" lang="en-US" altLang="ja-JP" sz="2400" b="1" dirty="0">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3</a:t>
            </a:r>
            <a:r>
              <a:rPr kumimoji="0" lang="ja-JP" altLang="en-US" sz="2400" b="1">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章</a:t>
            </a:r>
            <a:endParaRPr kumimoji="0" lang="en-US" altLang="ja-JP" sz="24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5" name="object 5">
            <a:extLst>
              <a:ext uri="{FF2B5EF4-FFF2-40B4-BE49-F238E27FC236}">
                <a16:creationId xmlns:a16="http://schemas.microsoft.com/office/drawing/2014/main" xmlns="" id="{C0901DA2-A877-4A34-8C4F-6A87EA766AEE}"/>
              </a:ext>
            </a:extLst>
          </p:cNvPr>
          <p:cNvSpPr txBox="1"/>
          <p:nvPr/>
        </p:nvSpPr>
        <p:spPr>
          <a:xfrm>
            <a:off x="1309802" y="5984966"/>
            <a:ext cx="4951806" cy="1346522"/>
          </a:xfrm>
          <a:prstGeom prst="rect">
            <a:avLst/>
          </a:prstGeom>
        </p:spPr>
        <p:txBody>
          <a:bodyPr vert="horz" wrap="square" lIns="0" tIns="12700" rIns="0" bIns="0" rtlCol="0">
            <a:spAutoFit/>
          </a:bodyPr>
          <a:lstStyle/>
          <a:p>
            <a:pPr>
              <a:lnSpc>
                <a:spcPct val="100000"/>
              </a:lnSpc>
              <a:spcBef>
                <a:spcPts val="100"/>
              </a:spcBef>
              <a:spcAft>
                <a:spcPts val="300"/>
              </a:spcAft>
            </a:pPr>
            <a:r>
              <a:rPr lang="en-US" altLang="ja-JP" sz="1600" b="1" dirty="0">
                <a:latin typeface="Yu Gothic" panose="020B0400000000000000" pitchFamily="34" charset="-128"/>
                <a:ea typeface="Yu Gothic" panose="020B0400000000000000" pitchFamily="34" charset="-128"/>
                <a:cs typeface="YuGothic"/>
              </a:rPr>
              <a:t>P.</a:t>
            </a:r>
            <a:r>
              <a:rPr lang="ja-JP" altLang="en-US" sz="1600" b="1" dirty="0">
                <a:latin typeface="Yu Gothic" panose="020B0400000000000000" pitchFamily="34" charset="-128"/>
                <a:ea typeface="Yu Gothic" panose="020B0400000000000000" pitchFamily="34" charset="-128"/>
                <a:cs typeface="YuGothic"/>
              </a:rPr>
              <a:t>２２～２３では、</a:t>
            </a:r>
            <a:r>
              <a:rPr lang="ja-JP" altLang="en-US" sz="1600" b="1" dirty="0">
                <a:solidFill>
                  <a:srgbClr val="0033CC"/>
                </a:solidFill>
                <a:latin typeface="Yu Gothic" panose="020B0400000000000000" pitchFamily="34" charset="-128"/>
                <a:ea typeface="Yu Gothic" panose="020B0400000000000000" pitchFamily="34" charset="-128"/>
                <a:cs typeface="YuGothic"/>
              </a:rPr>
              <a:t>大雨時（災害発生前）の指定緊急避難場所開設の流れ</a:t>
            </a:r>
            <a:r>
              <a:rPr lang="ja-JP" altLang="en-US" sz="1600" b="1" dirty="0">
                <a:latin typeface="Yu Gothic" panose="020B0400000000000000" pitchFamily="34" charset="-128"/>
                <a:ea typeface="Yu Gothic" panose="020B0400000000000000" pitchFamily="34" charset="-128"/>
                <a:cs typeface="YuGothic"/>
              </a:rPr>
              <a:t>について</a:t>
            </a:r>
            <a:r>
              <a:rPr lang="ja-JP" altLang="en-US" sz="1600" b="1" dirty="0">
                <a:solidFill>
                  <a:srgbClr val="0033CC"/>
                </a:solidFill>
                <a:latin typeface="Yu Gothic" panose="020B0400000000000000" pitchFamily="34" charset="-128"/>
                <a:ea typeface="Yu Gothic" panose="020B0400000000000000" pitchFamily="34" charset="-128"/>
                <a:cs typeface="YuGothic"/>
              </a:rPr>
              <a:t>青色</a:t>
            </a:r>
            <a:r>
              <a:rPr lang="ja-JP" altLang="en-US" sz="1600" b="1" dirty="0">
                <a:latin typeface="Yu Gothic" panose="020B0400000000000000" pitchFamily="34" charset="-128"/>
                <a:ea typeface="Yu Gothic" panose="020B0400000000000000" pitchFamily="34" charset="-128"/>
                <a:cs typeface="YuGothic"/>
              </a:rPr>
              <a:t>で示しています。</a:t>
            </a:r>
            <a:endParaRPr lang="en-US" altLang="ja-JP" sz="1600" b="1" dirty="0">
              <a:latin typeface="Yu Gothic" panose="020B0400000000000000" pitchFamily="34" charset="-128"/>
              <a:ea typeface="Yu Gothic" panose="020B0400000000000000" pitchFamily="34" charset="-128"/>
              <a:cs typeface="YuGothic"/>
            </a:endParaRPr>
          </a:p>
          <a:p>
            <a:pPr>
              <a:lnSpc>
                <a:spcPct val="100000"/>
              </a:lnSpc>
              <a:spcBef>
                <a:spcPts val="100"/>
              </a:spcBef>
              <a:spcAft>
                <a:spcPts val="300"/>
              </a:spcAft>
            </a:pPr>
            <a:endParaRPr lang="en-US" altLang="ja-JP" sz="1600" b="1" dirty="0">
              <a:latin typeface="Yu Gothic" panose="020B0400000000000000" pitchFamily="34" charset="-128"/>
              <a:ea typeface="Yu Gothic" panose="020B0400000000000000" pitchFamily="34" charset="-128"/>
              <a:cs typeface="YuGothic"/>
            </a:endParaRPr>
          </a:p>
          <a:p>
            <a:pPr>
              <a:lnSpc>
                <a:spcPct val="100000"/>
              </a:lnSpc>
              <a:spcBef>
                <a:spcPts val="100"/>
              </a:spcBef>
              <a:spcAft>
                <a:spcPts val="300"/>
              </a:spcAft>
            </a:pPr>
            <a:r>
              <a:rPr lang="en-US" altLang="ja-JP" sz="1600" b="1" dirty="0">
                <a:latin typeface="Yu Gothic" panose="020B0400000000000000" pitchFamily="34" charset="-128"/>
                <a:ea typeface="Yu Gothic" panose="020B0400000000000000" pitchFamily="34" charset="-128"/>
                <a:cs typeface="YuGothic"/>
              </a:rPr>
              <a:t>P.</a:t>
            </a:r>
            <a:r>
              <a:rPr lang="ja-JP" altLang="en-US" sz="1600" b="1" dirty="0">
                <a:latin typeface="Yu Gothic" panose="020B0400000000000000" pitchFamily="34" charset="-128"/>
                <a:ea typeface="Yu Gothic" panose="020B0400000000000000" pitchFamily="34" charset="-128"/>
                <a:cs typeface="YuGothic"/>
              </a:rPr>
              <a:t>２４～２５では、</a:t>
            </a:r>
            <a:r>
              <a:rPr lang="ja-JP" altLang="en-US" sz="1600" b="1" dirty="0">
                <a:solidFill>
                  <a:srgbClr val="FF0000"/>
                </a:solidFill>
                <a:latin typeface="Yu Gothic" panose="020B0400000000000000" pitchFamily="34" charset="-128"/>
                <a:ea typeface="Yu Gothic" panose="020B0400000000000000" pitchFamily="34" charset="-128"/>
                <a:cs typeface="YuGothic"/>
              </a:rPr>
              <a:t>地震後の指定避難所の開設の流れ</a:t>
            </a:r>
            <a:r>
              <a:rPr lang="ja-JP" altLang="en-US" sz="1600" b="1" dirty="0">
                <a:latin typeface="Yu Gothic" panose="020B0400000000000000" pitchFamily="34" charset="-128"/>
                <a:ea typeface="Yu Gothic" panose="020B0400000000000000" pitchFamily="34" charset="-128"/>
                <a:cs typeface="YuGothic"/>
              </a:rPr>
              <a:t>について</a:t>
            </a:r>
            <a:r>
              <a:rPr lang="ja-JP" altLang="en-US" sz="1600" b="1" dirty="0">
                <a:solidFill>
                  <a:srgbClr val="FF0000"/>
                </a:solidFill>
                <a:latin typeface="Yu Gothic" panose="020B0400000000000000" pitchFamily="34" charset="-128"/>
                <a:ea typeface="Yu Gothic" panose="020B0400000000000000" pitchFamily="34" charset="-128"/>
                <a:cs typeface="YuGothic"/>
              </a:rPr>
              <a:t>赤色</a:t>
            </a:r>
            <a:r>
              <a:rPr lang="ja-JP" altLang="en-US" sz="1600" b="1" dirty="0">
                <a:latin typeface="Yu Gothic" panose="020B0400000000000000" pitchFamily="34" charset="-128"/>
                <a:ea typeface="Yu Gothic" panose="020B0400000000000000" pitchFamily="34" charset="-128"/>
                <a:cs typeface="YuGothic"/>
              </a:rPr>
              <a:t>で示しています。</a:t>
            </a:r>
            <a:endParaRPr lang="en-US" altLang="ja-JP" sz="1600" b="1" dirty="0">
              <a:latin typeface="Yu Gothic" panose="020B0400000000000000" pitchFamily="34" charset="-128"/>
              <a:ea typeface="Yu Gothic" panose="020B0400000000000000" pitchFamily="34" charset="-128"/>
              <a:cs typeface="YuGothic"/>
            </a:endParaRPr>
          </a:p>
        </p:txBody>
      </p:sp>
      <p:sp>
        <p:nvSpPr>
          <p:cNvPr id="6" name="テキスト ボックス 5">
            <a:extLst>
              <a:ext uri="{FF2B5EF4-FFF2-40B4-BE49-F238E27FC236}">
                <a16:creationId xmlns:a16="http://schemas.microsoft.com/office/drawing/2014/main" xmlns="" id="{2EA1F9BF-7D41-4F1A-B456-6B856953C643}"/>
              </a:ext>
            </a:extLst>
          </p:cNvPr>
          <p:cNvSpPr txBox="1"/>
          <p:nvPr/>
        </p:nvSpPr>
        <p:spPr>
          <a:xfrm>
            <a:off x="6899466" y="10199914"/>
            <a:ext cx="61867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２１</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3189674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xmlns="" id="{9BF4BC3D-D45F-4747-94BA-DB21A6808605}"/>
              </a:ext>
            </a:extLst>
          </p:cNvPr>
          <p:cNvSpPr/>
          <p:nvPr/>
        </p:nvSpPr>
        <p:spPr>
          <a:xfrm>
            <a:off x="535327" y="1644803"/>
            <a:ext cx="7357724" cy="1915622"/>
          </a:xfrm>
          <a:prstGeom prst="roundRect">
            <a:avLst>
              <a:gd name="adj" fmla="val 432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xmlns="" id="{7D69B8D0-FEFD-493F-9733-A25A2925EA24}"/>
              </a:ext>
            </a:extLst>
          </p:cNvPr>
          <p:cNvSpPr/>
          <p:nvPr/>
        </p:nvSpPr>
        <p:spPr>
          <a:xfrm>
            <a:off x="857250" y="1850330"/>
            <a:ext cx="5649567"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xmlns="" id="{0F320DF5-B1E8-4144-A0A1-B3F76CED3A93}"/>
              </a:ext>
            </a:extLst>
          </p:cNvPr>
          <p:cNvSpPr/>
          <p:nvPr/>
        </p:nvSpPr>
        <p:spPr>
          <a:xfrm>
            <a:off x="497508" y="6123723"/>
            <a:ext cx="7395543" cy="2045134"/>
          </a:xfrm>
          <a:prstGeom prst="roundRect">
            <a:avLst>
              <a:gd name="adj" fmla="val 71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xmlns="" id="{E81E7421-BC70-4B72-B99A-80B1E65224F5}"/>
              </a:ext>
            </a:extLst>
          </p:cNvPr>
          <p:cNvSpPr/>
          <p:nvPr/>
        </p:nvSpPr>
        <p:spPr>
          <a:xfrm>
            <a:off x="857250" y="6403220"/>
            <a:ext cx="5649567" cy="612000"/>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xmlns="" id="{050A351F-E18E-412B-88BE-F6A857E64306}"/>
              </a:ext>
            </a:extLst>
          </p:cNvPr>
          <p:cNvSpPr txBox="1"/>
          <p:nvPr/>
        </p:nvSpPr>
        <p:spPr>
          <a:xfrm>
            <a:off x="1674587" y="6588703"/>
            <a:ext cx="4492990" cy="377026"/>
          </a:xfrm>
          <a:prstGeom prst="rect">
            <a:avLst/>
          </a:prstGeom>
          <a:noFill/>
        </p:spPr>
        <p:txBody>
          <a:bodyPr wrap="square">
            <a:spAutoFit/>
          </a:bodyPr>
          <a:lstStyle/>
          <a:p>
            <a:pPr algn="just">
              <a:lnSpc>
                <a:spcPts val="2000"/>
              </a:lnSpc>
              <a:spcAft>
                <a:spcPts val="600"/>
              </a:spcAft>
            </a:pPr>
            <a:r>
              <a:rPr lang="ja-JP" altLang="en-US" sz="2400" b="1" kern="100" dirty="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避難者状況の取りまとめと報告</a:t>
            </a:r>
            <a:endParaRPr lang="ja-JP" altLang="ja-JP" kern="100" dirty="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8" name="object 81">
            <a:extLst>
              <a:ext uri="{FF2B5EF4-FFF2-40B4-BE49-F238E27FC236}">
                <a16:creationId xmlns:a16="http://schemas.microsoft.com/office/drawing/2014/main" xmlns="" id="{5C5C34B4-DE0D-4576-9508-EE42EE2E73E3}"/>
              </a:ext>
            </a:extLst>
          </p:cNvPr>
          <p:cNvSpPr/>
          <p:nvPr/>
        </p:nvSpPr>
        <p:spPr>
          <a:xfrm>
            <a:off x="1161032" y="6508895"/>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dirty="0"/>
          </a:p>
        </p:txBody>
      </p:sp>
      <p:sp>
        <p:nvSpPr>
          <p:cNvPr id="9" name="テキスト ボックス 8">
            <a:extLst>
              <a:ext uri="{FF2B5EF4-FFF2-40B4-BE49-F238E27FC236}">
                <a16:creationId xmlns:a16="http://schemas.microsoft.com/office/drawing/2014/main" xmlns="" id="{B5A335B5-331B-4D33-95DE-A3673C96DBCF}"/>
              </a:ext>
            </a:extLst>
          </p:cNvPr>
          <p:cNvSpPr txBox="1"/>
          <p:nvPr/>
        </p:nvSpPr>
        <p:spPr>
          <a:xfrm>
            <a:off x="1111444" y="6509412"/>
            <a:ext cx="478048"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３</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xmlns="" id="{837B273F-79BA-4229-8197-483BB1D24241}"/>
              </a:ext>
            </a:extLst>
          </p:cNvPr>
          <p:cNvSpPr/>
          <p:nvPr/>
        </p:nvSpPr>
        <p:spPr>
          <a:xfrm>
            <a:off x="495301" y="3906186"/>
            <a:ext cx="7397750" cy="1861580"/>
          </a:xfrm>
          <a:prstGeom prst="roundRect">
            <a:avLst>
              <a:gd name="adj" fmla="val 84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xmlns="" id="{45B2973B-4608-4A81-AC45-8116E8651004}"/>
              </a:ext>
            </a:extLst>
          </p:cNvPr>
          <p:cNvSpPr/>
          <p:nvPr/>
        </p:nvSpPr>
        <p:spPr>
          <a:xfrm>
            <a:off x="857250" y="4126616"/>
            <a:ext cx="5649567"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xmlns="" id="{D6C60365-8DAC-4F5A-9EFD-3A9190EFEF03}"/>
              </a:ext>
            </a:extLst>
          </p:cNvPr>
          <p:cNvSpPr txBox="1"/>
          <p:nvPr/>
        </p:nvSpPr>
        <p:spPr>
          <a:xfrm>
            <a:off x="1591582" y="4232257"/>
            <a:ext cx="2085068"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避難者の受入</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3" name="object 81">
            <a:extLst>
              <a:ext uri="{FF2B5EF4-FFF2-40B4-BE49-F238E27FC236}">
                <a16:creationId xmlns:a16="http://schemas.microsoft.com/office/drawing/2014/main" xmlns="" id="{E3EFE165-4651-49BE-AB9E-70E47E01AD77}"/>
              </a:ext>
            </a:extLst>
          </p:cNvPr>
          <p:cNvSpPr/>
          <p:nvPr/>
        </p:nvSpPr>
        <p:spPr>
          <a:xfrm>
            <a:off x="1161032" y="4232087"/>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dirty="0"/>
          </a:p>
        </p:txBody>
      </p:sp>
      <p:sp>
        <p:nvSpPr>
          <p:cNvPr id="14" name="テキスト ボックス 13">
            <a:extLst>
              <a:ext uri="{FF2B5EF4-FFF2-40B4-BE49-F238E27FC236}">
                <a16:creationId xmlns:a16="http://schemas.microsoft.com/office/drawing/2014/main" xmlns="" id="{9F9B1B81-D73D-4E92-BF00-F17D35C06B71}"/>
              </a:ext>
            </a:extLst>
          </p:cNvPr>
          <p:cNvSpPr txBox="1"/>
          <p:nvPr/>
        </p:nvSpPr>
        <p:spPr>
          <a:xfrm>
            <a:off x="1113560" y="4247118"/>
            <a:ext cx="525853"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２</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xmlns="" id="{ABBEA43A-DFC1-4477-B43E-660B28C89F71}"/>
              </a:ext>
            </a:extLst>
          </p:cNvPr>
          <p:cNvSpPr txBox="1"/>
          <p:nvPr/>
        </p:nvSpPr>
        <p:spPr>
          <a:xfrm>
            <a:off x="1639413" y="8761770"/>
            <a:ext cx="2808843" cy="461665"/>
          </a:xfrm>
          <a:prstGeom prst="rect">
            <a:avLst/>
          </a:prstGeom>
          <a:noFill/>
        </p:spPr>
        <p:txBody>
          <a:bodyPr wrap="square">
            <a:spAutoFit/>
          </a:bodyPr>
          <a:lstStyle/>
          <a:p>
            <a:pPr algn="just">
              <a:spcAft>
                <a:spcPts val="600"/>
              </a:spcAft>
            </a:pPr>
            <a:r>
              <a:rPr lang="ja-JP" altLang="en-US" sz="2400" b="1" kern="100" dirty="0">
                <a:solidFill>
                  <a:schemeClr val="bg1"/>
                </a:solidFill>
                <a:latin typeface="Century" panose="02040604050505020304" pitchFamily="18" charset="0"/>
                <a:ea typeface="メイリオ" panose="020B0604030504040204" pitchFamily="50" charset="-128"/>
                <a:cs typeface="Times New Roman" panose="02020603050405020304" pitchFamily="18" charset="0"/>
              </a:rPr>
              <a:t>備蓄物資の配布</a:t>
            </a:r>
            <a:endParaRPr lang="ja-JP" altLang="ja-JP" kern="100" dirty="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8" name="object 81">
            <a:extLst>
              <a:ext uri="{FF2B5EF4-FFF2-40B4-BE49-F238E27FC236}">
                <a16:creationId xmlns:a16="http://schemas.microsoft.com/office/drawing/2014/main" xmlns="" id="{D40E192E-52F6-42DE-B53F-E4327BE3680A}"/>
              </a:ext>
            </a:extLst>
          </p:cNvPr>
          <p:cNvSpPr/>
          <p:nvPr/>
        </p:nvSpPr>
        <p:spPr>
          <a:xfrm>
            <a:off x="1158871" y="8992603"/>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dirty="0"/>
          </a:p>
        </p:txBody>
      </p:sp>
      <p:sp>
        <p:nvSpPr>
          <p:cNvPr id="24" name="bg object 16">
            <a:extLst>
              <a:ext uri="{FF2B5EF4-FFF2-40B4-BE49-F238E27FC236}">
                <a16:creationId xmlns:a16="http://schemas.microsoft.com/office/drawing/2014/main" xmlns="" id="{CE5837F1-17C9-4E9A-BCA6-F661BA0491DB}"/>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dirty="0"/>
          </a:p>
        </p:txBody>
      </p:sp>
      <p:sp>
        <p:nvSpPr>
          <p:cNvPr id="25" name="bg object 17">
            <a:extLst>
              <a:ext uri="{FF2B5EF4-FFF2-40B4-BE49-F238E27FC236}">
                <a16:creationId xmlns:a16="http://schemas.microsoft.com/office/drawing/2014/main" xmlns="" id="{36DBE2CE-8A64-429C-B1AA-5B95F07EC8A2}"/>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dirty="0"/>
          </a:p>
        </p:txBody>
      </p:sp>
      <p:pic>
        <p:nvPicPr>
          <p:cNvPr id="26" name="bg object 18">
            <a:extLst>
              <a:ext uri="{FF2B5EF4-FFF2-40B4-BE49-F238E27FC236}">
                <a16:creationId xmlns:a16="http://schemas.microsoft.com/office/drawing/2014/main" xmlns="" id="{B802BFCF-0AC3-4D73-9FA0-B177AD934BB7}"/>
              </a:ext>
            </a:extLst>
          </p:cNvPr>
          <p:cNvPicPr/>
          <p:nvPr/>
        </p:nvPicPr>
        <p:blipFill>
          <a:blip r:embed="rId2" cstate="print"/>
          <a:stretch>
            <a:fillRect/>
          </a:stretch>
        </p:blipFill>
        <p:spPr>
          <a:xfrm>
            <a:off x="117745" y="0"/>
            <a:ext cx="174123" cy="208812"/>
          </a:xfrm>
          <a:prstGeom prst="rect">
            <a:avLst/>
          </a:prstGeom>
        </p:spPr>
      </p:pic>
      <p:grpSp>
        <p:nvGrpSpPr>
          <p:cNvPr id="27" name="object 9">
            <a:extLst>
              <a:ext uri="{FF2B5EF4-FFF2-40B4-BE49-F238E27FC236}">
                <a16:creationId xmlns:a16="http://schemas.microsoft.com/office/drawing/2014/main" xmlns="" id="{287F80B6-FE4D-4504-BADD-04D2449BC587}"/>
              </a:ext>
            </a:extLst>
          </p:cNvPr>
          <p:cNvGrpSpPr/>
          <p:nvPr/>
        </p:nvGrpSpPr>
        <p:grpSpPr>
          <a:xfrm>
            <a:off x="466980" y="546100"/>
            <a:ext cx="14257400" cy="628997"/>
            <a:chOff x="540004" y="1688134"/>
            <a:chExt cx="6480175" cy="334010"/>
          </a:xfrm>
          <a:solidFill>
            <a:srgbClr val="172A88"/>
          </a:solidFill>
        </p:grpSpPr>
        <p:pic>
          <p:nvPicPr>
            <p:cNvPr id="28" name="object 10">
              <a:extLst>
                <a:ext uri="{FF2B5EF4-FFF2-40B4-BE49-F238E27FC236}">
                  <a16:creationId xmlns:a16="http://schemas.microsoft.com/office/drawing/2014/main" xmlns="" id="{4896CD97-6427-4449-BDCC-D9B086BFC7F2}"/>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29" name="object 11">
              <a:extLst>
                <a:ext uri="{FF2B5EF4-FFF2-40B4-BE49-F238E27FC236}">
                  <a16:creationId xmlns:a16="http://schemas.microsoft.com/office/drawing/2014/main" xmlns="" id="{9D16D90B-97DB-41C0-B013-628EEEA8EE0F}"/>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dirty="0"/>
            </a:p>
          </p:txBody>
        </p:sp>
      </p:grpSp>
      <p:sp>
        <p:nvSpPr>
          <p:cNvPr id="30" name="object 12">
            <a:extLst>
              <a:ext uri="{FF2B5EF4-FFF2-40B4-BE49-F238E27FC236}">
                <a16:creationId xmlns:a16="http://schemas.microsoft.com/office/drawing/2014/main" xmlns="" id="{8304BA72-62A5-46A6-8581-755999ACA042}"/>
              </a:ext>
            </a:extLst>
          </p:cNvPr>
          <p:cNvSpPr txBox="1"/>
          <p:nvPr/>
        </p:nvSpPr>
        <p:spPr>
          <a:xfrm>
            <a:off x="628649" y="688667"/>
            <a:ext cx="8247127"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dirty="0">
                <a:solidFill>
                  <a:schemeClr val="bg1"/>
                </a:solidFill>
                <a:latin typeface="游ゴシック" panose="020B0400000000000000" pitchFamily="50" charset="-128"/>
                <a:ea typeface="游ゴシック" panose="020B0400000000000000" pitchFamily="50" charset="-128"/>
                <a:cs typeface="YuGothic"/>
              </a:rPr>
              <a:t>１</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 </a:t>
            </a:r>
            <a:r>
              <a:rPr lang="ja-JP" altLang="en-US" sz="2400" b="1" dirty="0">
                <a:solidFill>
                  <a:schemeClr val="bg1"/>
                </a:solidFill>
                <a:latin typeface="游ゴシック" panose="020B0400000000000000" pitchFamily="50" charset="-128"/>
                <a:ea typeface="游ゴシック" panose="020B0400000000000000" pitchFamily="50" charset="-128"/>
                <a:cs typeface="YuGothic"/>
              </a:rPr>
              <a:t>避難所（指定緊急避難場所）開設の流れ（大雨時編）</a:t>
            </a:r>
          </a:p>
        </p:txBody>
      </p:sp>
      <p:sp>
        <p:nvSpPr>
          <p:cNvPr id="31" name="矢印: 下 30">
            <a:extLst>
              <a:ext uri="{FF2B5EF4-FFF2-40B4-BE49-F238E27FC236}">
                <a16:creationId xmlns:a16="http://schemas.microsoft.com/office/drawing/2014/main" xmlns="" id="{60BC150D-5A37-4C38-B008-9EB81BBFF764}"/>
              </a:ext>
            </a:extLst>
          </p:cNvPr>
          <p:cNvSpPr/>
          <p:nvPr/>
        </p:nvSpPr>
        <p:spPr>
          <a:xfrm>
            <a:off x="1898194" y="5514123"/>
            <a:ext cx="468000" cy="6120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下 31">
            <a:extLst>
              <a:ext uri="{FF2B5EF4-FFF2-40B4-BE49-F238E27FC236}">
                <a16:creationId xmlns:a16="http://schemas.microsoft.com/office/drawing/2014/main" xmlns="" id="{E91195F0-E40B-4A07-9C68-B47CB438F9DB}"/>
              </a:ext>
            </a:extLst>
          </p:cNvPr>
          <p:cNvSpPr/>
          <p:nvPr/>
        </p:nvSpPr>
        <p:spPr>
          <a:xfrm>
            <a:off x="1898194" y="3244687"/>
            <a:ext cx="468000" cy="6120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xmlns="" id="{212099A5-0611-44FC-93DB-38A816FC2F8A}"/>
              </a:ext>
            </a:extLst>
          </p:cNvPr>
          <p:cNvSpPr txBox="1"/>
          <p:nvPr/>
        </p:nvSpPr>
        <p:spPr>
          <a:xfrm>
            <a:off x="1776903" y="1947248"/>
            <a:ext cx="1752600"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開設準備</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34" name="object 81">
            <a:extLst>
              <a:ext uri="{FF2B5EF4-FFF2-40B4-BE49-F238E27FC236}">
                <a16:creationId xmlns:a16="http://schemas.microsoft.com/office/drawing/2014/main" xmlns="" id="{D162CDDB-43E1-4039-9F15-3D738A453ECA}"/>
              </a:ext>
            </a:extLst>
          </p:cNvPr>
          <p:cNvSpPr/>
          <p:nvPr/>
        </p:nvSpPr>
        <p:spPr>
          <a:xfrm>
            <a:off x="1044552" y="1960695"/>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dirty="0"/>
          </a:p>
        </p:txBody>
      </p:sp>
      <p:sp>
        <p:nvSpPr>
          <p:cNvPr id="35" name="テキスト ボックス 34">
            <a:extLst>
              <a:ext uri="{FF2B5EF4-FFF2-40B4-BE49-F238E27FC236}">
                <a16:creationId xmlns:a16="http://schemas.microsoft.com/office/drawing/2014/main" xmlns="" id="{1D7C0E1F-0EA7-4CEB-B8F7-FE1E491F15AB}"/>
              </a:ext>
            </a:extLst>
          </p:cNvPr>
          <p:cNvSpPr txBox="1"/>
          <p:nvPr/>
        </p:nvSpPr>
        <p:spPr>
          <a:xfrm>
            <a:off x="997080" y="1975726"/>
            <a:ext cx="525853"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１</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cxnSp>
        <p:nvCxnSpPr>
          <p:cNvPr id="36" name="直線コネクタ 35">
            <a:extLst>
              <a:ext uri="{FF2B5EF4-FFF2-40B4-BE49-F238E27FC236}">
                <a16:creationId xmlns:a16="http://schemas.microsoft.com/office/drawing/2014/main" xmlns="" id="{A5DFAB3B-FA71-4DEB-AE6C-66ABA159E8F9}"/>
              </a:ext>
            </a:extLst>
          </p:cNvPr>
          <p:cNvCxnSpPr/>
          <p:nvPr/>
        </p:nvCxnSpPr>
        <p:spPr>
          <a:xfrm>
            <a:off x="7562850" y="0"/>
            <a:ext cx="0" cy="1069340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41" name="object 5">
            <a:extLst>
              <a:ext uri="{FF2B5EF4-FFF2-40B4-BE49-F238E27FC236}">
                <a16:creationId xmlns:a16="http://schemas.microsoft.com/office/drawing/2014/main" xmlns="" id="{AF04B1A7-1FBB-478F-AEB3-1E3270E31D0B}"/>
              </a:ext>
            </a:extLst>
          </p:cNvPr>
          <p:cNvSpPr txBox="1"/>
          <p:nvPr/>
        </p:nvSpPr>
        <p:spPr>
          <a:xfrm>
            <a:off x="624304" y="1231900"/>
            <a:ext cx="14257400" cy="304892"/>
          </a:xfrm>
          <a:prstGeom prst="rect">
            <a:avLst/>
          </a:prstGeom>
        </p:spPr>
        <p:txBody>
          <a:bodyPr vert="horz" wrap="square" lIns="0" tIns="12700" rIns="0" bIns="0" rtlCol="0">
            <a:spAutoFit/>
          </a:bodyPr>
          <a:lstStyle/>
          <a:p>
            <a:pPr marL="72000" marR="5080" algn="just">
              <a:lnSpc>
                <a:spcPct val="150000"/>
              </a:lnSpc>
            </a:pPr>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大雨時（災害発生前）の避難所（指定緊急避難場所）の開設は、市職員が中心となって、落合学区自主防災会連合会、施設管理者と協力して、次の４つの活動を行います。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42" name="テキスト ボックス 41">
            <a:extLst>
              <a:ext uri="{FF2B5EF4-FFF2-40B4-BE49-F238E27FC236}">
                <a16:creationId xmlns:a16="http://schemas.microsoft.com/office/drawing/2014/main" xmlns="" id="{29B5FF17-42BA-4600-9240-9E187AF19DF9}"/>
              </a:ext>
            </a:extLst>
          </p:cNvPr>
          <p:cNvSpPr txBox="1"/>
          <p:nvPr/>
        </p:nvSpPr>
        <p:spPr>
          <a:xfrm>
            <a:off x="141513" y="10159448"/>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２２</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
        <p:nvSpPr>
          <p:cNvPr id="44" name="object 5">
            <a:extLst>
              <a:ext uri="{FF2B5EF4-FFF2-40B4-BE49-F238E27FC236}">
                <a16:creationId xmlns:a16="http://schemas.microsoft.com/office/drawing/2014/main" xmlns="" id="{86F8C497-4D41-4657-8806-A03CAAE0D048}"/>
              </a:ext>
            </a:extLst>
          </p:cNvPr>
          <p:cNvSpPr txBox="1"/>
          <p:nvPr/>
        </p:nvSpPr>
        <p:spPr>
          <a:xfrm>
            <a:off x="890395" y="2686010"/>
            <a:ext cx="5395278" cy="443711"/>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避難所の安全確認、開錠、施設の利用準備などを行い、避難者を受け入れる体制を整えます。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45" name="object 5">
            <a:extLst>
              <a:ext uri="{FF2B5EF4-FFF2-40B4-BE49-F238E27FC236}">
                <a16:creationId xmlns:a16="http://schemas.microsoft.com/office/drawing/2014/main" xmlns="" id="{CF9D5A3D-2D87-4120-96A2-BF9C191F85AE}"/>
              </a:ext>
            </a:extLst>
          </p:cNvPr>
          <p:cNvSpPr txBox="1"/>
          <p:nvPr/>
        </p:nvSpPr>
        <p:spPr>
          <a:xfrm>
            <a:off x="890395" y="4980846"/>
            <a:ext cx="5277182" cy="228268"/>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避難者の受付を行い、滞在スペースまで誘導を行います。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46" name="object 5">
            <a:extLst>
              <a:ext uri="{FF2B5EF4-FFF2-40B4-BE49-F238E27FC236}">
                <a16:creationId xmlns:a16="http://schemas.microsoft.com/office/drawing/2014/main" xmlns="" id="{E38C7AA4-80F8-44AA-8965-5FAD67D8CE29}"/>
              </a:ext>
            </a:extLst>
          </p:cNvPr>
          <p:cNvSpPr txBox="1"/>
          <p:nvPr/>
        </p:nvSpPr>
        <p:spPr>
          <a:xfrm>
            <a:off x="890868" y="7459512"/>
            <a:ext cx="5394805" cy="228268"/>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避難者状況を取りまとめて、区災害対策本部へ報告します。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39" name="object 5">
            <a:extLst>
              <a:ext uri="{FF2B5EF4-FFF2-40B4-BE49-F238E27FC236}">
                <a16:creationId xmlns:a16="http://schemas.microsoft.com/office/drawing/2014/main" xmlns="" id="{39859707-BFC1-4882-A44A-97312F71B095}"/>
              </a:ext>
            </a:extLst>
          </p:cNvPr>
          <p:cNvSpPr txBox="1"/>
          <p:nvPr/>
        </p:nvSpPr>
        <p:spPr>
          <a:xfrm>
            <a:off x="440845" y="8384721"/>
            <a:ext cx="6791803" cy="659155"/>
          </a:xfrm>
          <a:prstGeom prst="rect">
            <a:avLst/>
          </a:prstGeom>
        </p:spPr>
        <p:txBody>
          <a:bodyPr vert="horz" wrap="square" lIns="0" tIns="12700" rIns="0" bIns="0" rtlCol="0">
            <a:spAutoFit/>
          </a:bodyPr>
          <a:lstStyle/>
          <a:p>
            <a:pPr marL="72000" marR="5080" algn="just"/>
            <a:r>
              <a:rPr lang="en-US" altLang="ja-JP" sz="1400" dirty="0">
                <a:solidFill>
                  <a:srgbClr val="221815"/>
                </a:solidFill>
                <a:latin typeface="Yu Gothic Medium" panose="020B0400000000000000" pitchFamily="34" charset="-128"/>
                <a:ea typeface="Yu Gothic Medium" panose="020B0400000000000000" pitchFamily="34" charset="-128"/>
                <a:cs typeface="YuGo-Medium"/>
              </a:rPr>
              <a:t>※</a:t>
            </a:r>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　指定緊急避難場所では、原則、備蓄物資の提供はありません。</a:t>
            </a:r>
            <a:endParaRPr lang="en-US" altLang="ja-JP" sz="1400" dirty="0">
              <a:solidFill>
                <a:srgbClr val="221815"/>
              </a:solidFill>
              <a:latin typeface="Yu Gothic Medium" panose="020B0400000000000000" pitchFamily="34" charset="-128"/>
              <a:ea typeface="Yu Gothic Medium" panose="020B0400000000000000" pitchFamily="34" charset="-128"/>
              <a:cs typeface="YuGo-Medium"/>
            </a:endParaRPr>
          </a:p>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　（状況により、避難収容班職員及び区災害対策本部に確認のうえ、備蓄物資を提　</a:t>
            </a:r>
            <a:endParaRPr lang="en-US" altLang="ja-JP" sz="1400" dirty="0">
              <a:solidFill>
                <a:srgbClr val="221815"/>
              </a:solidFill>
              <a:latin typeface="Yu Gothic Medium" panose="020B0400000000000000" pitchFamily="34" charset="-128"/>
              <a:ea typeface="Yu Gothic Medium" panose="020B0400000000000000" pitchFamily="34" charset="-128"/>
              <a:cs typeface="YuGo-Medium"/>
            </a:endParaRPr>
          </a:p>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　　供する必要があります。）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Tree>
    <p:extLst>
      <p:ext uri="{BB962C8B-B14F-4D97-AF65-F5344CB8AC3E}">
        <p14:creationId xmlns:p14="http://schemas.microsoft.com/office/powerpoint/2010/main" val="3373031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xmlns="" id="{19C82995-EC11-4F9C-96B9-54914B125FC8}"/>
              </a:ext>
            </a:extLst>
          </p:cNvPr>
          <p:cNvSpPr/>
          <p:nvPr/>
        </p:nvSpPr>
        <p:spPr>
          <a:xfrm>
            <a:off x="-296524" y="1644803"/>
            <a:ext cx="7490850" cy="1915622"/>
          </a:xfrm>
          <a:prstGeom prst="roundRect">
            <a:avLst>
              <a:gd name="adj" fmla="val 432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xmlns="" id="{87B6E93D-841D-4264-9BB7-72E076F6EDAF}"/>
              </a:ext>
            </a:extLst>
          </p:cNvPr>
          <p:cNvSpPr txBox="1"/>
          <p:nvPr/>
        </p:nvSpPr>
        <p:spPr>
          <a:xfrm>
            <a:off x="291214" y="2097579"/>
            <a:ext cx="4792202" cy="1015663"/>
          </a:xfrm>
          <a:prstGeom prst="rect">
            <a:avLst/>
          </a:prstGeom>
          <a:noFill/>
        </p:spPr>
        <p:txBody>
          <a:bodyPr wrap="square">
            <a:spAutoFit/>
          </a:bodyPr>
          <a:lstStyle/>
          <a:p>
            <a:pPr algn="just"/>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a:t>
            </a:r>
            <a:r>
              <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避難所の開錠</a:t>
            </a:r>
            <a:endPar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a:t>
            </a:r>
            <a:r>
              <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避難所開設の連絡</a:t>
            </a:r>
            <a:endPar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３</a:t>
            </a:r>
            <a:r>
              <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避難所施設の利用準備</a:t>
            </a:r>
            <a:endParaRPr lang="ja-JP" altLang="ja-JP" sz="20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 name="四角形: 角を丸くする 4">
            <a:extLst>
              <a:ext uri="{FF2B5EF4-FFF2-40B4-BE49-F238E27FC236}">
                <a16:creationId xmlns:a16="http://schemas.microsoft.com/office/drawing/2014/main" xmlns="" id="{99133EF0-A381-4B0F-9650-430850E52C22}"/>
              </a:ext>
            </a:extLst>
          </p:cNvPr>
          <p:cNvSpPr/>
          <p:nvPr/>
        </p:nvSpPr>
        <p:spPr>
          <a:xfrm>
            <a:off x="-335389" y="6123723"/>
            <a:ext cx="7489689" cy="2045134"/>
          </a:xfrm>
          <a:prstGeom prst="roundRect">
            <a:avLst>
              <a:gd name="adj" fmla="val 71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xmlns="" id="{F151DDE2-F2D8-48E9-B00B-F690778C057E}"/>
              </a:ext>
            </a:extLst>
          </p:cNvPr>
          <p:cNvSpPr/>
          <p:nvPr/>
        </p:nvSpPr>
        <p:spPr>
          <a:xfrm>
            <a:off x="-336550" y="3906186"/>
            <a:ext cx="7490850" cy="1861580"/>
          </a:xfrm>
          <a:prstGeom prst="roundRect">
            <a:avLst>
              <a:gd name="adj" fmla="val 84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xmlns="" id="{9E318244-07E2-4B0B-992D-C0993306564F}"/>
              </a:ext>
            </a:extLst>
          </p:cNvPr>
          <p:cNvSpPr txBox="1"/>
          <p:nvPr/>
        </p:nvSpPr>
        <p:spPr>
          <a:xfrm>
            <a:off x="291214" y="4475925"/>
            <a:ext cx="3411316" cy="861774"/>
          </a:xfrm>
          <a:prstGeom prst="rect">
            <a:avLst/>
          </a:prstGeom>
          <a:noFill/>
        </p:spPr>
        <p:txBody>
          <a:bodyPr wrap="square">
            <a:spAutoFit/>
          </a:bodyPr>
          <a:lstStyle/>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a:t>
            </a:r>
            <a:r>
              <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避難者の受付</a:t>
            </a:r>
            <a:endPar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a:t>
            </a:r>
            <a:r>
              <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避難者の誘導</a:t>
            </a:r>
            <a:endParaRPr lang="ja-JP" altLang="ja-JP" sz="20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xmlns="" id="{74490713-AAB0-472F-8A13-8C4A6D4F25CA}"/>
              </a:ext>
            </a:extLst>
          </p:cNvPr>
          <p:cNvSpPr txBox="1"/>
          <p:nvPr/>
        </p:nvSpPr>
        <p:spPr>
          <a:xfrm>
            <a:off x="291214" y="6869974"/>
            <a:ext cx="4509975" cy="861774"/>
          </a:xfrm>
          <a:prstGeom prst="rect">
            <a:avLst/>
          </a:prstGeom>
          <a:noFill/>
        </p:spPr>
        <p:txBody>
          <a:bodyPr wrap="square">
            <a:spAutoFit/>
          </a:bodyPr>
          <a:lstStyle/>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a:t>
            </a:r>
            <a:r>
              <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避難者状況の取りまとめ</a:t>
            </a:r>
            <a:endPar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a:t>
            </a:r>
            <a:r>
              <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避難者状況の報告</a:t>
            </a:r>
            <a:endParaRPr lang="ja-JP" altLang="ja-JP" sz="20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27" name="object 9">
            <a:extLst>
              <a:ext uri="{FF2B5EF4-FFF2-40B4-BE49-F238E27FC236}">
                <a16:creationId xmlns:a16="http://schemas.microsoft.com/office/drawing/2014/main" xmlns="" id="{590A3956-E12E-4761-AFE9-BA2B6E445E4E}"/>
              </a:ext>
            </a:extLst>
          </p:cNvPr>
          <p:cNvGrpSpPr/>
          <p:nvPr/>
        </p:nvGrpSpPr>
        <p:grpSpPr>
          <a:xfrm>
            <a:off x="-7108571" y="546100"/>
            <a:ext cx="14257400" cy="628997"/>
            <a:chOff x="540004" y="1688134"/>
            <a:chExt cx="6480175" cy="334010"/>
          </a:xfrm>
          <a:solidFill>
            <a:srgbClr val="172A88"/>
          </a:solidFill>
        </p:grpSpPr>
        <p:pic>
          <p:nvPicPr>
            <p:cNvPr id="28" name="object 10">
              <a:extLst>
                <a:ext uri="{FF2B5EF4-FFF2-40B4-BE49-F238E27FC236}">
                  <a16:creationId xmlns:a16="http://schemas.microsoft.com/office/drawing/2014/main" xmlns="" id="{2F4BE9CE-CCEC-4FD9-959B-94C04269CFCB}"/>
                </a:ext>
              </a:extLst>
            </p:cNvPr>
            <p:cNvPicPr/>
            <p:nvPr/>
          </p:nvPicPr>
          <p:blipFill>
            <a:blip r:embed="rId2" cstate="print"/>
            <a:stretch>
              <a:fillRect/>
            </a:stretch>
          </p:blipFill>
          <p:spPr>
            <a:xfrm>
              <a:off x="4217036" y="1688134"/>
              <a:ext cx="2802965" cy="333693"/>
            </a:xfrm>
            <a:prstGeom prst="rect">
              <a:avLst/>
            </a:prstGeom>
            <a:grpFill/>
            <a:ln>
              <a:solidFill>
                <a:schemeClr val="bg1"/>
              </a:solidFill>
            </a:ln>
          </p:spPr>
        </p:pic>
        <p:sp>
          <p:nvSpPr>
            <p:cNvPr id="29" name="object 11">
              <a:extLst>
                <a:ext uri="{FF2B5EF4-FFF2-40B4-BE49-F238E27FC236}">
                  <a16:creationId xmlns:a16="http://schemas.microsoft.com/office/drawing/2014/main" xmlns="" id="{C87E9F92-959E-4114-954C-8731923E6829}"/>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dirty="0"/>
            </a:p>
          </p:txBody>
        </p:sp>
      </p:grpSp>
      <p:sp>
        <p:nvSpPr>
          <p:cNvPr id="30" name="object 12">
            <a:extLst>
              <a:ext uri="{FF2B5EF4-FFF2-40B4-BE49-F238E27FC236}">
                <a16:creationId xmlns:a16="http://schemas.microsoft.com/office/drawing/2014/main" xmlns="" id="{F50CA3ED-0D50-44AE-9104-7C35623C2094}"/>
              </a:ext>
            </a:extLst>
          </p:cNvPr>
          <p:cNvSpPr txBox="1"/>
          <p:nvPr/>
        </p:nvSpPr>
        <p:spPr>
          <a:xfrm>
            <a:off x="-6946902" y="688667"/>
            <a:ext cx="8247127"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dirty="0">
                <a:solidFill>
                  <a:schemeClr val="bg1"/>
                </a:solidFill>
                <a:latin typeface="游ゴシック" panose="020B0400000000000000" pitchFamily="50" charset="-128"/>
                <a:ea typeface="游ゴシック" panose="020B0400000000000000" pitchFamily="50" charset="-128"/>
                <a:cs typeface="YuGothic"/>
              </a:rPr>
              <a:t>１</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 </a:t>
            </a:r>
            <a:r>
              <a:rPr lang="ja-JP" altLang="en-US" sz="2400" b="1" dirty="0">
                <a:solidFill>
                  <a:schemeClr val="bg1"/>
                </a:solidFill>
                <a:latin typeface="游ゴシック" panose="020B0400000000000000" pitchFamily="50" charset="-128"/>
                <a:ea typeface="游ゴシック" panose="020B0400000000000000" pitchFamily="50" charset="-128"/>
                <a:cs typeface="YuGothic"/>
              </a:rPr>
              <a:t>避難所（指定緊急避難場所）開設の流れ（大雨時編）</a:t>
            </a:r>
          </a:p>
        </p:txBody>
      </p:sp>
      <p:sp>
        <p:nvSpPr>
          <p:cNvPr id="37" name="テキスト ボックス 36">
            <a:extLst>
              <a:ext uri="{FF2B5EF4-FFF2-40B4-BE49-F238E27FC236}">
                <a16:creationId xmlns:a16="http://schemas.microsoft.com/office/drawing/2014/main" xmlns="" id="{74F3C3D5-5756-4183-86CB-7BDA58515598}"/>
              </a:ext>
            </a:extLst>
          </p:cNvPr>
          <p:cNvSpPr txBox="1"/>
          <p:nvPr/>
        </p:nvSpPr>
        <p:spPr>
          <a:xfrm>
            <a:off x="4507834" y="3248245"/>
            <a:ext cx="3016027" cy="276999"/>
          </a:xfrm>
          <a:prstGeom prst="rect">
            <a:avLst/>
          </a:prstGeom>
          <a:noFill/>
        </p:spPr>
        <p:txBody>
          <a:bodyPr wrap="square">
            <a:spAutoFit/>
          </a:bodyPr>
          <a:lstStyle/>
          <a:p>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２～４を参照</a:t>
            </a:r>
            <a:endParaRPr lang="ja-JP" altLang="en-US" sz="1200" dirty="0"/>
          </a:p>
        </p:txBody>
      </p:sp>
      <p:sp>
        <p:nvSpPr>
          <p:cNvPr id="38" name="テキスト ボックス 37">
            <a:extLst>
              <a:ext uri="{FF2B5EF4-FFF2-40B4-BE49-F238E27FC236}">
                <a16:creationId xmlns:a16="http://schemas.microsoft.com/office/drawing/2014/main" xmlns="" id="{BE18D0AC-27F1-4E6B-9A9E-7FCB1303DC02}"/>
              </a:ext>
            </a:extLst>
          </p:cNvPr>
          <p:cNvSpPr txBox="1"/>
          <p:nvPr/>
        </p:nvSpPr>
        <p:spPr>
          <a:xfrm>
            <a:off x="4454361" y="5392698"/>
            <a:ext cx="3016027" cy="276999"/>
          </a:xfrm>
          <a:prstGeom prst="rect">
            <a:avLst/>
          </a:prstGeom>
          <a:noFill/>
        </p:spPr>
        <p:txBody>
          <a:bodyPr wrap="square">
            <a:spAutoFit/>
          </a:bodyPr>
          <a:lstStyle/>
          <a:p>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５～６を参照</a:t>
            </a:r>
            <a:endParaRPr lang="ja-JP" altLang="en-US" sz="1200" dirty="0"/>
          </a:p>
        </p:txBody>
      </p:sp>
      <p:sp>
        <p:nvSpPr>
          <p:cNvPr id="39" name="テキスト ボックス 38">
            <a:extLst>
              <a:ext uri="{FF2B5EF4-FFF2-40B4-BE49-F238E27FC236}">
                <a16:creationId xmlns:a16="http://schemas.microsoft.com/office/drawing/2014/main" xmlns="" id="{3812829A-754C-4BA1-B0EF-4BFCC9FCA442}"/>
              </a:ext>
            </a:extLst>
          </p:cNvPr>
          <p:cNvSpPr txBox="1"/>
          <p:nvPr/>
        </p:nvSpPr>
        <p:spPr>
          <a:xfrm>
            <a:off x="4406900" y="7839560"/>
            <a:ext cx="3016027" cy="276999"/>
          </a:xfrm>
          <a:prstGeom prst="rect">
            <a:avLst/>
          </a:prstGeom>
          <a:noFill/>
        </p:spPr>
        <p:txBody>
          <a:bodyPr wrap="square">
            <a:spAutoFit/>
          </a:bodyPr>
          <a:lstStyle/>
          <a:p>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７～８を参照</a:t>
            </a:r>
            <a:endParaRPr lang="ja-JP" altLang="en-US" sz="1200" dirty="0"/>
          </a:p>
        </p:txBody>
      </p:sp>
      <p:sp>
        <p:nvSpPr>
          <p:cNvPr id="41" name="object 5">
            <a:extLst>
              <a:ext uri="{FF2B5EF4-FFF2-40B4-BE49-F238E27FC236}">
                <a16:creationId xmlns:a16="http://schemas.microsoft.com/office/drawing/2014/main" xmlns="" id="{071CB87F-A0BB-4109-B1C5-86F88F71262C}"/>
              </a:ext>
            </a:extLst>
          </p:cNvPr>
          <p:cNvSpPr txBox="1"/>
          <p:nvPr/>
        </p:nvSpPr>
        <p:spPr>
          <a:xfrm>
            <a:off x="-6951247" y="1231900"/>
            <a:ext cx="14145573" cy="304892"/>
          </a:xfrm>
          <a:prstGeom prst="rect">
            <a:avLst/>
          </a:prstGeom>
        </p:spPr>
        <p:txBody>
          <a:bodyPr vert="horz" wrap="square" lIns="0" tIns="12700" rIns="0" bIns="0" rtlCol="0">
            <a:spAutoFit/>
          </a:bodyPr>
          <a:lstStyle/>
          <a:p>
            <a:pPr marL="72000" marR="5080" algn="just">
              <a:lnSpc>
                <a:spcPct val="150000"/>
              </a:lnSpc>
            </a:pPr>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大雨時（災害発生前）の避難所（指定緊急避難場所）の開設は、</a:t>
            </a:r>
            <a:r>
              <a:rPr lang="zh-CN" altLang="en-US" sz="1400" dirty="0">
                <a:solidFill>
                  <a:srgbClr val="221815"/>
                </a:solidFill>
                <a:latin typeface="Yu Gothic Medium" panose="020B0400000000000000" pitchFamily="34" charset="-128"/>
                <a:ea typeface="Yu Gothic Medium" panose="020B0400000000000000" pitchFamily="34" charset="-128"/>
                <a:cs typeface="YuGo-Medium"/>
              </a:rPr>
              <a:t>落合学区自主防災</a:t>
            </a:r>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会</a:t>
            </a:r>
            <a:r>
              <a:rPr lang="zh-CN" altLang="en-US" sz="1400" dirty="0">
                <a:solidFill>
                  <a:srgbClr val="221815"/>
                </a:solidFill>
                <a:latin typeface="Yu Gothic Medium" panose="020B0400000000000000" pitchFamily="34" charset="-128"/>
                <a:ea typeface="Yu Gothic Medium" panose="020B0400000000000000" pitchFamily="34" charset="-128"/>
                <a:cs typeface="YuGo-Medium"/>
              </a:rPr>
              <a:t>連合会</a:t>
            </a:r>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が中心となって、市職員、施設管理者と協力して、次の４つの活動を行います。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43" name="テキスト ボックス 42">
            <a:extLst>
              <a:ext uri="{FF2B5EF4-FFF2-40B4-BE49-F238E27FC236}">
                <a16:creationId xmlns:a16="http://schemas.microsoft.com/office/drawing/2014/main" xmlns="" id="{16D07010-0CF6-4017-A992-F0B8E75A3536}"/>
              </a:ext>
            </a:extLst>
          </p:cNvPr>
          <p:cNvSpPr txBox="1"/>
          <p:nvPr/>
        </p:nvSpPr>
        <p:spPr>
          <a:xfrm>
            <a:off x="6764562" y="10226418"/>
            <a:ext cx="61867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２３</a:t>
            </a:r>
            <a:endParaRPr lang="ja-JP" altLang="en-US" dirty="0">
              <a:solidFill>
                <a:schemeClr val="tx1">
                  <a:lumMod val="50000"/>
                  <a:lumOff val="50000"/>
                </a:schemeClr>
              </a:solidFill>
              <a:latin typeface="+mj-ea"/>
              <a:ea typeface="+mj-ea"/>
            </a:endParaRPr>
          </a:p>
        </p:txBody>
      </p:sp>
      <p:pic>
        <p:nvPicPr>
          <p:cNvPr id="48" name="図 47">
            <a:extLst>
              <a:ext uri="{FF2B5EF4-FFF2-40B4-BE49-F238E27FC236}">
                <a16:creationId xmlns:a16="http://schemas.microsoft.com/office/drawing/2014/main" xmlns="" id="{DA2EBC1A-4030-4A04-A263-3B558F576964}"/>
              </a:ext>
            </a:extLst>
          </p:cNvPr>
          <p:cNvPicPr>
            <a:picLocks noChangeAspect="1"/>
          </p:cNvPicPr>
          <p:nvPr/>
        </p:nvPicPr>
        <p:blipFill>
          <a:blip r:embed="rId3"/>
          <a:stretch>
            <a:fillRect/>
          </a:stretch>
        </p:blipFill>
        <p:spPr>
          <a:xfrm>
            <a:off x="5083416" y="1717610"/>
            <a:ext cx="1117737" cy="1487747"/>
          </a:xfrm>
          <a:prstGeom prst="rect">
            <a:avLst/>
          </a:prstGeom>
        </p:spPr>
      </p:pic>
      <p:pic>
        <p:nvPicPr>
          <p:cNvPr id="49" name="図 48">
            <a:extLst>
              <a:ext uri="{FF2B5EF4-FFF2-40B4-BE49-F238E27FC236}">
                <a16:creationId xmlns:a16="http://schemas.microsoft.com/office/drawing/2014/main" xmlns="" id="{09B10909-D858-42F0-A4D7-B141296E336A}"/>
              </a:ext>
            </a:extLst>
          </p:cNvPr>
          <p:cNvPicPr>
            <a:picLocks noChangeAspect="1"/>
          </p:cNvPicPr>
          <p:nvPr/>
        </p:nvPicPr>
        <p:blipFill>
          <a:blip r:embed="rId3"/>
          <a:stretch>
            <a:fillRect/>
          </a:stretch>
        </p:blipFill>
        <p:spPr>
          <a:xfrm>
            <a:off x="5085240" y="3900778"/>
            <a:ext cx="1117737" cy="1487747"/>
          </a:xfrm>
          <a:prstGeom prst="rect">
            <a:avLst/>
          </a:prstGeom>
        </p:spPr>
      </p:pic>
      <p:pic>
        <p:nvPicPr>
          <p:cNvPr id="50" name="図 49">
            <a:extLst>
              <a:ext uri="{FF2B5EF4-FFF2-40B4-BE49-F238E27FC236}">
                <a16:creationId xmlns:a16="http://schemas.microsoft.com/office/drawing/2014/main" xmlns="" id="{69532DC7-828E-45D9-970F-692635548000}"/>
              </a:ext>
            </a:extLst>
          </p:cNvPr>
          <p:cNvPicPr>
            <a:picLocks noChangeAspect="1"/>
          </p:cNvPicPr>
          <p:nvPr/>
        </p:nvPicPr>
        <p:blipFill>
          <a:blip r:embed="rId3"/>
          <a:stretch>
            <a:fillRect/>
          </a:stretch>
        </p:blipFill>
        <p:spPr>
          <a:xfrm>
            <a:off x="5083416" y="6216730"/>
            <a:ext cx="1117737" cy="1487747"/>
          </a:xfrm>
          <a:prstGeom prst="rect">
            <a:avLst/>
          </a:prstGeom>
        </p:spPr>
      </p:pic>
    </p:spTree>
    <p:extLst>
      <p:ext uri="{BB962C8B-B14F-4D97-AF65-F5344CB8AC3E}">
        <p14:creationId xmlns:p14="http://schemas.microsoft.com/office/powerpoint/2010/main" val="636604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xmlns="" id="{1451F3E9-EA61-4023-9EC6-E813C58E6907}"/>
              </a:ext>
            </a:extLst>
          </p:cNvPr>
          <p:cNvGraphicFramePr>
            <a:graphicFrameLocks noGrp="1"/>
          </p:cNvGraphicFramePr>
          <p:nvPr>
            <p:extLst>
              <p:ext uri="{D42A27DB-BD31-4B8C-83A1-F6EECF244321}">
                <p14:modId xmlns:p14="http://schemas.microsoft.com/office/powerpoint/2010/main" val="1371876198"/>
              </p:ext>
            </p:extLst>
          </p:nvPr>
        </p:nvGraphicFramePr>
        <p:xfrm>
          <a:off x="1011238" y="3145250"/>
          <a:ext cx="5537200" cy="6767930"/>
        </p:xfrm>
        <a:graphic>
          <a:graphicData uri="http://schemas.openxmlformats.org/drawingml/2006/table">
            <a:tbl>
              <a:tblPr firstRow="1" firstCol="1" bandRow="1"/>
              <a:tblGrid>
                <a:gridCol w="535305">
                  <a:extLst>
                    <a:ext uri="{9D8B030D-6E8A-4147-A177-3AD203B41FA5}">
                      <a16:colId xmlns:a16="http://schemas.microsoft.com/office/drawing/2014/main" xmlns="" val="1423923875"/>
                    </a:ext>
                  </a:extLst>
                </a:gridCol>
                <a:gridCol w="1873885">
                  <a:extLst>
                    <a:ext uri="{9D8B030D-6E8A-4147-A177-3AD203B41FA5}">
                      <a16:colId xmlns:a16="http://schemas.microsoft.com/office/drawing/2014/main" xmlns="" val="2349072045"/>
                    </a:ext>
                  </a:extLst>
                </a:gridCol>
                <a:gridCol w="3128010">
                  <a:extLst>
                    <a:ext uri="{9D8B030D-6E8A-4147-A177-3AD203B41FA5}">
                      <a16:colId xmlns:a16="http://schemas.microsoft.com/office/drawing/2014/main" xmlns="" val="3298655682"/>
                    </a:ext>
                  </a:extLst>
                </a:gridCol>
              </a:tblGrid>
              <a:tr h="216000">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Ver.</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r>
                        <a:rPr lang="ja-JP" sz="1200" kern="10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改訂日</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r>
                        <a:rPr lang="ja-JP" sz="1200" kern="10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改定履歴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xmlns="" val="2242304495"/>
                  </a:ext>
                </a:extLst>
              </a:tr>
              <a:tr h="467995">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1.0</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200" kern="100" dirty="0">
                          <a:effectLst/>
                          <a:latin typeface="Century" panose="02040604050505020304" pitchFamily="18" charset="0"/>
                          <a:ea typeface="HG丸ｺﾞｼｯｸM-PRO" panose="020F0600000000000000" pitchFamily="50" charset="-128"/>
                          <a:cs typeface="Times New Roman" panose="02020603050405020304" pitchFamily="18" charset="0"/>
                        </a:rPr>
                        <a:t>令和４年〇月〇日</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200" kern="100" dirty="0">
                          <a:effectLst/>
                          <a:latin typeface="Century" panose="02040604050505020304" pitchFamily="18" charset="0"/>
                          <a:ea typeface="HG丸ｺﾞｼｯｸM-PRO" panose="020F0600000000000000" pitchFamily="50" charset="-128"/>
                          <a:cs typeface="Times New Roman" panose="02020603050405020304" pitchFamily="18" charset="0"/>
                        </a:rPr>
                        <a:t>全４回の検討会の成果を反映した、避難所開設・運営マニュアルの完成</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82249179"/>
                  </a:ext>
                </a:extLst>
              </a:tr>
              <a:tr h="467995">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57283852"/>
                  </a:ext>
                </a:extLst>
              </a:tr>
              <a:tr h="467995">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1293397"/>
                  </a:ext>
                </a:extLst>
              </a:tr>
              <a:tr h="467995">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8912228"/>
                  </a:ext>
                </a:extLst>
              </a:tr>
              <a:tr h="467995">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40587717"/>
                  </a:ext>
                </a:extLst>
              </a:tr>
              <a:tr h="467995">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74207793"/>
                  </a:ext>
                </a:extLst>
              </a:tr>
              <a:tr h="467995">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08192777"/>
                  </a:ext>
                </a:extLst>
              </a:tr>
              <a:tr h="467995">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4579763"/>
                  </a:ext>
                </a:extLst>
              </a:tr>
              <a:tr h="467995">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1914574"/>
                  </a:ext>
                </a:extLst>
              </a:tr>
              <a:tr h="467995">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9468409"/>
                  </a:ext>
                </a:extLst>
              </a:tr>
              <a:tr h="467995">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47475814"/>
                  </a:ext>
                </a:extLst>
              </a:tr>
              <a:tr h="467995">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79010218"/>
                  </a:ext>
                </a:extLst>
              </a:tr>
              <a:tr h="467995">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7767125"/>
                  </a:ext>
                </a:extLst>
              </a:tr>
              <a:tr h="467995">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17409096"/>
                  </a:ext>
                </a:extLst>
              </a:tr>
            </a:tbl>
          </a:graphicData>
        </a:graphic>
      </p:graphicFrame>
      <p:sp>
        <p:nvSpPr>
          <p:cNvPr id="4" name="Rectangle 2046">
            <a:extLst>
              <a:ext uri="{FF2B5EF4-FFF2-40B4-BE49-F238E27FC236}">
                <a16:creationId xmlns:a16="http://schemas.microsoft.com/office/drawing/2014/main" xmlns="" id="{CF6824F3-B228-480B-A9CB-14A67D073002}"/>
              </a:ext>
            </a:extLst>
          </p:cNvPr>
          <p:cNvSpPr>
            <a:spLocks noChangeArrowheads="1"/>
          </p:cNvSpPr>
          <p:nvPr/>
        </p:nvSpPr>
        <p:spPr bwMode="auto">
          <a:xfrm>
            <a:off x="1011238" y="778633"/>
            <a:ext cx="5534025" cy="1621595"/>
          </a:xfrm>
          <a:prstGeom prst="rect">
            <a:avLst/>
          </a:prstGeom>
          <a:solidFill>
            <a:srgbClr val="DEEAF6"/>
          </a:solidFill>
          <a:ln w="28575">
            <a:solidFill>
              <a:srgbClr val="5A5A5A"/>
            </a:solidFill>
            <a:miter lim="800000"/>
            <a:headEnd/>
            <a:tailEnd/>
          </a:ln>
        </p:spPr>
        <p:txBody>
          <a:bodyPr vert="horz" wrap="square" lIns="108000" tIns="43200" rIns="144000" bIns="8890" numCol="1" anchor="ctr" anchorCtr="0" compatLnSpc="1">
            <a:prstTxWarp prst="textNoShape">
              <a:avLst/>
            </a:prstTxWarp>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pPr>
            <a:r>
              <a:rPr kumimoji="0" lang="ja-JP" altLang="ja-JP" sz="1400" b="1"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マニュアルは、常に最新の情報に更新します。</a:t>
            </a:r>
            <a:endParaRPr kumimoji="0" lang="ja-JP" altLang="ja-JP" sz="400" b="1"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r>
              <a:rPr kumimoji="0" lang="ja-JP" altLang="ja-JP"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・運営委員メンバーの変更時等</a:t>
            </a:r>
            <a:endParaRPr kumimoji="0" lang="ja-JP" altLang="ja-JP" sz="4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pPr>
            <a:r>
              <a:rPr kumimoji="0" lang="ja-JP" altLang="ja-JP" sz="1400" b="1"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いざというときに動けるよう、訓練や話し合いを通じて</a:t>
            </a:r>
            <a:r>
              <a:rPr kumimoji="0" lang="en-US" altLang="ja-JP" sz="1400" b="1"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r>
            <a:br>
              <a:rPr kumimoji="0" lang="en-US" altLang="ja-JP" sz="1400" b="1"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br>
            <a:r>
              <a:rPr kumimoji="0" lang="ja-JP" altLang="ja-JP" sz="1400" b="1"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マニュアルを見直します。</a:t>
            </a:r>
            <a:endParaRPr kumimoji="0" lang="en-US" altLang="ja-JP" sz="1400" b="1"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pPr>
            <a:r>
              <a:rPr kumimoji="0" lang="ja-JP" altLang="en-US" sz="1400" b="1"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マニュアルの保管場所は、● ● ● ● 、 ●●●● 、 ●●●●です。</a:t>
            </a:r>
            <a:endParaRPr kumimoji="0" lang="en-US" altLang="ja-JP" sz="1400" b="1"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 name="Rectangle 9">
            <a:extLst>
              <a:ext uri="{FF2B5EF4-FFF2-40B4-BE49-F238E27FC236}">
                <a16:creationId xmlns:a16="http://schemas.microsoft.com/office/drawing/2014/main" xmlns="" id="{13DF0E5A-8F4D-448C-8C9C-B9A058150585}"/>
              </a:ext>
            </a:extLst>
          </p:cNvPr>
          <p:cNvSpPr>
            <a:spLocks noChangeArrowheads="1"/>
          </p:cNvSpPr>
          <p:nvPr/>
        </p:nvSpPr>
        <p:spPr bwMode="auto">
          <a:xfrm>
            <a:off x="1011238" y="32007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latin typeface="+mn-ea"/>
            </a:endParaRPr>
          </a:p>
        </p:txBody>
      </p:sp>
      <p:sp>
        <p:nvSpPr>
          <p:cNvPr id="6" name="Rectangle 12">
            <a:extLst>
              <a:ext uri="{FF2B5EF4-FFF2-40B4-BE49-F238E27FC236}">
                <a16:creationId xmlns:a16="http://schemas.microsoft.com/office/drawing/2014/main" xmlns="" id="{59501839-A07F-4DDD-BBBB-0F2F619F9D7E}"/>
              </a:ext>
            </a:extLst>
          </p:cNvPr>
          <p:cNvSpPr>
            <a:spLocks noChangeArrowheads="1"/>
          </p:cNvSpPr>
          <p:nvPr/>
        </p:nvSpPr>
        <p:spPr bwMode="auto">
          <a:xfrm>
            <a:off x="1011238" y="3121564"/>
            <a:ext cx="184731"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400" b="0" i="0" u="none" strike="noStrike" cap="none" normalizeH="0" baseline="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chemeClr val="tx1"/>
                </a:solidFill>
                <a:effectLst/>
                <a:latin typeface="+mn-ea"/>
              </a:rPr>
              <a:t/>
            </a:r>
            <a:br>
              <a:rPr kumimoji="0" lang="ja-JP" altLang="ja-JP" sz="1800" b="0" i="0" u="none" strike="noStrike" cap="none" normalizeH="0" baseline="0">
                <a:ln>
                  <a:noFill/>
                </a:ln>
                <a:solidFill>
                  <a:schemeClr val="tx1"/>
                </a:solidFill>
                <a:effectLst/>
                <a:latin typeface="+mn-ea"/>
              </a:rPr>
            </a:br>
            <a:endParaRPr kumimoji="0" lang="ja-JP" altLang="ja-JP" sz="1800" b="0" i="0" u="none" strike="noStrike" cap="none" normalizeH="0" baseline="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mn-ea"/>
            </a:endParaRPr>
          </a:p>
        </p:txBody>
      </p:sp>
      <p:sp>
        <p:nvSpPr>
          <p:cNvPr id="7" name="AutoShape 2040">
            <a:extLst>
              <a:ext uri="{FF2B5EF4-FFF2-40B4-BE49-F238E27FC236}">
                <a16:creationId xmlns:a16="http://schemas.microsoft.com/office/drawing/2014/main" xmlns="" id="{2F7B5BA9-FA57-4761-A908-664D843ED343}"/>
              </a:ext>
            </a:extLst>
          </p:cNvPr>
          <p:cNvSpPr>
            <a:spLocks noChangeArrowheads="1"/>
          </p:cNvSpPr>
          <p:nvPr/>
        </p:nvSpPr>
        <p:spPr bwMode="auto">
          <a:xfrm>
            <a:off x="1012825" y="2579064"/>
            <a:ext cx="5534025" cy="387350"/>
          </a:xfrm>
          <a:prstGeom prst="rect">
            <a:avLst/>
          </a:prstGeom>
          <a:solidFill>
            <a:schemeClr val="accent1">
              <a:lumMod val="50000"/>
            </a:schemeClr>
          </a:solidFill>
          <a:ln w="9525" algn="ctr">
            <a:solidFill>
              <a:srgbClr val="5A5A5A"/>
            </a:solidFill>
            <a:round/>
            <a:headEnd/>
            <a:tailEnd/>
          </a:ln>
          <a:effectLst/>
        </p:spPr>
        <p:txBody>
          <a:bodyPr rot="0" vert="horz" wrap="square" lIns="74295" tIns="9000" rIns="74295" bIns="8890" anchor="ctr" anchorCtr="0" upright="1">
            <a:noAutofit/>
          </a:bodyPr>
          <a:lstStyle/>
          <a:p>
            <a:pPr algn="ctr">
              <a:lnSpc>
                <a:spcPts val="2000"/>
              </a:lnSpc>
            </a:pPr>
            <a:r>
              <a:rPr lang="ja-JP" sz="1400" kern="0" spc="2800">
                <a:solidFill>
                  <a:schemeClr val="bg1"/>
                </a:solidFill>
                <a:effectLst/>
                <a:latin typeface="+mn-ea"/>
                <a:cs typeface="Times New Roman" panose="02020603050405020304" pitchFamily="18" charset="0"/>
              </a:rPr>
              <a:t>改訂履歴</a:t>
            </a:r>
            <a:endParaRPr lang="ja-JP" sz="1050" kern="100" spc="2800">
              <a:solidFill>
                <a:schemeClr val="bg1"/>
              </a:solidFill>
              <a:effectLst/>
              <a:latin typeface="+mn-ea"/>
              <a:cs typeface="Times New Roman" panose="02020603050405020304" pitchFamily="18" charset="0"/>
            </a:endParaRPr>
          </a:p>
        </p:txBody>
      </p:sp>
    </p:spTree>
    <p:extLst>
      <p:ext uri="{BB962C8B-B14F-4D97-AF65-F5344CB8AC3E}">
        <p14:creationId xmlns:p14="http://schemas.microsoft.com/office/powerpoint/2010/main" val="3623076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xmlns="" id="{011D442F-D7AF-4954-A482-D4D8FE538C0B}"/>
              </a:ext>
            </a:extLst>
          </p:cNvPr>
          <p:cNvSpPr/>
          <p:nvPr/>
        </p:nvSpPr>
        <p:spPr>
          <a:xfrm>
            <a:off x="535327" y="1906059"/>
            <a:ext cx="7701536" cy="1915622"/>
          </a:xfrm>
          <a:prstGeom prst="roundRect">
            <a:avLst>
              <a:gd name="adj" fmla="val 432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xmlns="" id="{37F9135B-80DB-4804-BAC1-F41EE3BF25C2}"/>
              </a:ext>
            </a:extLst>
          </p:cNvPr>
          <p:cNvSpPr/>
          <p:nvPr/>
        </p:nvSpPr>
        <p:spPr>
          <a:xfrm>
            <a:off x="857250" y="2111586"/>
            <a:ext cx="5649567" cy="56768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xmlns="" id="{E0920183-271B-4ABF-AC96-E1E830CB1CA7}"/>
              </a:ext>
            </a:extLst>
          </p:cNvPr>
          <p:cNvSpPr/>
          <p:nvPr/>
        </p:nvSpPr>
        <p:spPr>
          <a:xfrm>
            <a:off x="497508" y="6326923"/>
            <a:ext cx="7700342" cy="1890539"/>
          </a:xfrm>
          <a:prstGeom prst="roundRect">
            <a:avLst>
              <a:gd name="adj" fmla="val 714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xmlns="" id="{D2D11BF7-EA18-409D-A52C-05186CFFF3E2}"/>
              </a:ext>
            </a:extLst>
          </p:cNvPr>
          <p:cNvSpPr/>
          <p:nvPr/>
        </p:nvSpPr>
        <p:spPr>
          <a:xfrm>
            <a:off x="857250" y="6606420"/>
            <a:ext cx="5649567" cy="612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xmlns="" id="{09A3318A-9C9D-411C-865B-59197AAB565C}"/>
              </a:ext>
            </a:extLst>
          </p:cNvPr>
          <p:cNvSpPr txBox="1"/>
          <p:nvPr/>
        </p:nvSpPr>
        <p:spPr>
          <a:xfrm>
            <a:off x="1674587" y="6791903"/>
            <a:ext cx="4492990" cy="377026"/>
          </a:xfrm>
          <a:prstGeom prst="rect">
            <a:avLst/>
          </a:prstGeom>
          <a:noFill/>
        </p:spPr>
        <p:txBody>
          <a:bodyPr wrap="square">
            <a:spAutoFit/>
          </a:bodyPr>
          <a:lstStyle/>
          <a:p>
            <a:pPr algn="just">
              <a:lnSpc>
                <a:spcPts val="2000"/>
              </a:lnSpc>
              <a:spcAft>
                <a:spcPts val="600"/>
              </a:spcAft>
            </a:pPr>
            <a:r>
              <a:rPr lang="ja-JP" altLang="en-US" sz="2400" b="1" kern="100" dirty="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避難者状況の取りまとめと報告</a:t>
            </a:r>
            <a:endParaRPr lang="ja-JP" altLang="ja-JP" kern="100" dirty="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8" name="object 81">
            <a:extLst>
              <a:ext uri="{FF2B5EF4-FFF2-40B4-BE49-F238E27FC236}">
                <a16:creationId xmlns:a16="http://schemas.microsoft.com/office/drawing/2014/main" xmlns="" id="{B16C4F1F-44ED-4D5C-895D-D2CE8B372146}"/>
              </a:ext>
            </a:extLst>
          </p:cNvPr>
          <p:cNvSpPr/>
          <p:nvPr/>
        </p:nvSpPr>
        <p:spPr>
          <a:xfrm>
            <a:off x="1161032" y="6712095"/>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dirty="0"/>
          </a:p>
        </p:txBody>
      </p:sp>
      <p:sp>
        <p:nvSpPr>
          <p:cNvPr id="9" name="テキスト ボックス 8">
            <a:extLst>
              <a:ext uri="{FF2B5EF4-FFF2-40B4-BE49-F238E27FC236}">
                <a16:creationId xmlns:a16="http://schemas.microsoft.com/office/drawing/2014/main" xmlns="" id="{ADE9898B-3FCE-4FDB-8F82-4B433DC97A8D}"/>
              </a:ext>
            </a:extLst>
          </p:cNvPr>
          <p:cNvSpPr txBox="1"/>
          <p:nvPr/>
        </p:nvSpPr>
        <p:spPr>
          <a:xfrm>
            <a:off x="1111444" y="6712612"/>
            <a:ext cx="478048" cy="400110"/>
          </a:xfrm>
          <a:prstGeom prst="rect">
            <a:avLst/>
          </a:prstGeom>
          <a:noFill/>
        </p:spPr>
        <p:txBody>
          <a:bodyPr wrap="square">
            <a:spAutoFit/>
          </a:bodyPr>
          <a:lstStyle/>
          <a:p>
            <a:pPr algn="just">
              <a:spcAft>
                <a:spcPts val="600"/>
              </a:spcAft>
            </a:pPr>
            <a:r>
              <a:rPr lang="ja-JP" altLang="en-US" sz="2000" b="1" kern="100" dirty="0">
                <a:solidFill>
                  <a:srgbClr val="FF0000"/>
                </a:solidFill>
                <a:effectLst/>
                <a:latin typeface="Century" panose="02040604050505020304" pitchFamily="18" charset="0"/>
                <a:ea typeface="メイリオ" panose="020B0604030504040204" pitchFamily="50" charset="-128"/>
                <a:cs typeface="Times New Roman" panose="02020603050405020304" pitchFamily="18" charset="0"/>
              </a:rPr>
              <a:t>３</a:t>
            </a:r>
            <a:endParaRPr lang="ja-JP" altLang="ja-JP" sz="1600" kern="100" dirty="0">
              <a:solidFill>
                <a:srgbClr val="FF0000"/>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xmlns="" id="{52CB7450-D7DA-49D0-99CD-2E0C8025195F}"/>
              </a:ext>
            </a:extLst>
          </p:cNvPr>
          <p:cNvSpPr/>
          <p:nvPr/>
        </p:nvSpPr>
        <p:spPr>
          <a:xfrm>
            <a:off x="495301" y="4167442"/>
            <a:ext cx="7701536" cy="1799425"/>
          </a:xfrm>
          <a:prstGeom prst="roundRect">
            <a:avLst>
              <a:gd name="adj" fmla="val 847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xmlns="" id="{B8D7097A-E280-4FB8-8274-A30D1E16E990}"/>
              </a:ext>
            </a:extLst>
          </p:cNvPr>
          <p:cNvSpPr/>
          <p:nvPr/>
        </p:nvSpPr>
        <p:spPr>
          <a:xfrm>
            <a:off x="857250" y="4387872"/>
            <a:ext cx="5649567" cy="56768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xmlns="" id="{E50B2518-0E07-4D49-B663-59026655B16C}"/>
              </a:ext>
            </a:extLst>
          </p:cNvPr>
          <p:cNvSpPr txBox="1"/>
          <p:nvPr/>
        </p:nvSpPr>
        <p:spPr>
          <a:xfrm>
            <a:off x="1591582" y="4493513"/>
            <a:ext cx="2085068"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避難者の受入</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3" name="object 81">
            <a:extLst>
              <a:ext uri="{FF2B5EF4-FFF2-40B4-BE49-F238E27FC236}">
                <a16:creationId xmlns:a16="http://schemas.microsoft.com/office/drawing/2014/main" xmlns="" id="{83AFD3C5-2DB9-4BFA-B73D-3F21A43F780F}"/>
              </a:ext>
            </a:extLst>
          </p:cNvPr>
          <p:cNvSpPr/>
          <p:nvPr/>
        </p:nvSpPr>
        <p:spPr>
          <a:xfrm>
            <a:off x="1161032" y="4493343"/>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dirty="0"/>
          </a:p>
        </p:txBody>
      </p:sp>
      <p:sp>
        <p:nvSpPr>
          <p:cNvPr id="14" name="テキスト ボックス 13">
            <a:extLst>
              <a:ext uri="{FF2B5EF4-FFF2-40B4-BE49-F238E27FC236}">
                <a16:creationId xmlns:a16="http://schemas.microsoft.com/office/drawing/2014/main" xmlns="" id="{D4DD97A4-E631-40BE-A2C1-AE1BA7A9CF59}"/>
              </a:ext>
            </a:extLst>
          </p:cNvPr>
          <p:cNvSpPr txBox="1"/>
          <p:nvPr/>
        </p:nvSpPr>
        <p:spPr>
          <a:xfrm>
            <a:off x="1113560" y="4508374"/>
            <a:ext cx="525853" cy="400110"/>
          </a:xfrm>
          <a:prstGeom prst="rect">
            <a:avLst/>
          </a:prstGeom>
          <a:noFill/>
        </p:spPr>
        <p:txBody>
          <a:bodyPr wrap="square">
            <a:spAutoFit/>
          </a:bodyPr>
          <a:lstStyle/>
          <a:p>
            <a:pPr algn="just">
              <a:spcAft>
                <a:spcPts val="600"/>
              </a:spcAft>
            </a:pPr>
            <a:r>
              <a:rPr lang="ja-JP" altLang="en-US" sz="2000" b="1" kern="100" dirty="0">
                <a:solidFill>
                  <a:srgbClr val="FF0000"/>
                </a:solidFill>
                <a:effectLst/>
                <a:latin typeface="Century" panose="02040604050505020304" pitchFamily="18" charset="0"/>
                <a:ea typeface="メイリオ" panose="020B0604030504040204" pitchFamily="50" charset="-128"/>
                <a:cs typeface="Times New Roman" panose="02020603050405020304" pitchFamily="18" charset="0"/>
              </a:rPr>
              <a:t>２</a:t>
            </a:r>
            <a:endParaRPr lang="ja-JP" altLang="ja-JP" sz="1600" kern="100" dirty="0">
              <a:solidFill>
                <a:srgbClr val="FF0000"/>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5" name="四角形: 角を丸くする 14">
            <a:extLst>
              <a:ext uri="{FF2B5EF4-FFF2-40B4-BE49-F238E27FC236}">
                <a16:creationId xmlns:a16="http://schemas.microsoft.com/office/drawing/2014/main" xmlns="" id="{4A3F315A-5FFF-45AF-9126-769EB164F5D7}"/>
              </a:ext>
            </a:extLst>
          </p:cNvPr>
          <p:cNvSpPr/>
          <p:nvPr/>
        </p:nvSpPr>
        <p:spPr>
          <a:xfrm>
            <a:off x="535326" y="8603174"/>
            <a:ext cx="7679881" cy="1868806"/>
          </a:xfrm>
          <a:prstGeom prst="roundRect">
            <a:avLst>
              <a:gd name="adj" fmla="val 7561"/>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xmlns="" id="{211F2893-1E26-4ECA-9639-C22FC2ED80B8}"/>
              </a:ext>
            </a:extLst>
          </p:cNvPr>
          <p:cNvSpPr/>
          <p:nvPr/>
        </p:nvSpPr>
        <p:spPr>
          <a:xfrm>
            <a:off x="855089" y="8873685"/>
            <a:ext cx="5651728" cy="56768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xmlns="" id="{4C2444B1-8852-48C5-ADAD-AB0AF328AE57}"/>
              </a:ext>
            </a:extLst>
          </p:cNvPr>
          <p:cNvSpPr txBox="1"/>
          <p:nvPr/>
        </p:nvSpPr>
        <p:spPr>
          <a:xfrm>
            <a:off x="1665620" y="8979326"/>
            <a:ext cx="3223371" cy="461665"/>
          </a:xfrm>
          <a:prstGeom prst="rect">
            <a:avLst/>
          </a:prstGeom>
          <a:noFill/>
        </p:spPr>
        <p:txBody>
          <a:bodyPr wrap="square">
            <a:spAutoFit/>
          </a:bodyPr>
          <a:lstStyle/>
          <a:p>
            <a:pPr algn="just">
              <a:spcAft>
                <a:spcPts val="600"/>
              </a:spcAft>
            </a:pPr>
            <a:r>
              <a:rPr lang="ja-JP" altLang="en-US" sz="2400" b="1" kern="100" dirty="0">
                <a:solidFill>
                  <a:schemeClr val="bg1"/>
                </a:solidFill>
                <a:latin typeface="Century" panose="02040604050505020304" pitchFamily="18" charset="0"/>
                <a:ea typeface="メイリオ" panose="020B0604030504040204" pitchFamily="50" charset="-128"/>
                <a:cs typeface="Times New Roman" panose="02020603050405020304" pitchFamily="18" charset="0"/>
              </a:rPr>
              <a:t>備蓄物資の配布</a:t>
            </a:r>
            <a:endParaRPr lang="ja-JP" altLang="ja-JP" kern="100" dirty="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8" name="object 81">
            <a:extLst>
              <a:ext uri="{FF2B5EF4-FFF2-40B4-BE49-F238E27FC236}">
                <a16:creationId xmlns:a16="http://schemas.microsoft.com/office/drawing/2014/main" xmlns="" id="{BB4E578A-C3AE-4EFB-848D-92791A6BBB12}"/>
              </a:ext>
            </a:extLst>
          </p:cNvPr>
          <p:cNvSpPr/>
          <p:nvPr/>
        </p:nvSpPr>
        <p:spPr>
          <a:xfrm>
            <a:off x="1158871" y="8992603"/>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dirty="0"/>
          </a:p>
        </p:txBody>
      </p:sp>
      <p:sp>
        <p:nvSpPr>
          <p:cNvPr id="19" name="テキスト ボックス 18">
            <a:extLst>
              <a:ext uri="{FF2B5EF4-FFF2-40B4-BE49-F238E27FC236}">
                <a16:creationId xmlns:a16="http://schemas.microsoft.com/office/drawing/2014/main" xmlns="" id="{F1E56209-52F7-4C62-A07E-CA6D6CF71088}"/>
              </a:ext>
            </a:extLst>
          </p:cNvPr>
          <p:cNvSpPr txBox="1"/>
          <p:nvPr/>
        </p:nvSpPr>
        <p:spPr>
          <a:xfrm>
            <a:off x="1109283" y="8993120"/>
            <a:ext cx="478048" cy="400110"/>
          </a:xfrm>
          <a:prstGeom prst="rect">
            <a:avLst/>
          </a:prstGeom>
          <a:noFill/>
        </p:spPr>
        <p:txBody>
          <a:bodyPr wrap="square">
            <a:spAutoFit/>
          </a:bodyPr>
          <a:lstStyle/>
          <a:p>
            <a:pPr algn="just">
              <a:spcAft>
                <a:spcPts val="600"/>
              </a:spcAft>
            </a:pPr>
            <a:r>
              <a:rPr lang="ja-JP" altLang="en-US" sz="2000" b="1" kern="100" dirty="0">
                <a:solidFill>
                  <a:srgbClr val="FF0000"/>
                </a:solidFill>
                <a:effectLst/>
                <a:latin typeface="Century" panose="02040604050505020304" pitchFamily="18" charset="0"/>
                <a:ea typeface="メイリオ" panose="020B0604030504040204" pitchFamily="50" charset="-128"/>
                <a:cs typeface="Times New Roman" panose="02020603050405020304" pitchFamily="18" charset="0"/>
              </a:rPr>
              <a:t>４</a:t>
            </a:r>
            <a:endParaRPr lang="ja-JP" altLang="ja-JP" sz="1600" kern="100" dirty="0">
              <a:solidFill>
                <a:srgbClr val="FF0000"/>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20" name="矢印: 下 19">
            <a:extLst>
              <a:ext uri="{FF2B5EF4-FFF2-40B4-BE49-F238E27FC236}">
                <a16:creationId xmlns:a16="http://schemas.microsoft.com/office/drawing/2014/main" xmlns="" id="{F373AF64-AA5A-423C-9B3F-E8233FBC7AF1}"/>
              </a:ext>
            </a:extLst>
          </p:cNvPr>
          <p:cNvSpPr/>
          <p:nvPr/>
        </p:nvSpPr>
        <p:spPr>
          <a:xfrm>
            <a:off x="1898194" y="7988967"/>
            <a:ext cx="468000" cy="612000"/>
          </a:xfrm>
          <a:prstGeom prst="down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bg object 16">
            <a:extLst>
              <a:ext uri="{FF2B5EF4-FFF2-40B4-BE49-F238E27FC236}">
                <a16:creationId xmlns:a16="http://schemas.microsoft.com/office/drawing/2014/main" xmlns="" id="{E95A7338-805A-42E3-8565-855A345F9731}"/>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dirty="0"/>
          </a:p>
        </p:txBody>
      </p:sp>
      <p:sp>
        <p:nvSpPr>
          <p:cNvPr id="25" name="bg object 17">
            <a:extLst>
              <a:ext uri="{FF2B5EF4-FFF2-40B4-BE49-F238E27FC236}">
                <a16:creationId xmlns:a16="http://schemas.microsoft.com/office/drawing/2014/main" xmlns="" id="{3F075F62-6C3B-4FC9-BCF7-CF6FFF1EA7E4}"/>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dirty="0"/>
          </a:p>
        </p:txBody>
      </p:sp>
      <p:pic>
        <p:nvPicPr>
          <p:cNvPr id="26" name="bg object 18">
            <a:extLst>
              <a:ext uri="{FF2B5EF4-FFF2-40B4-BE49-F238E27FC236}">
                <a16:creationId xmlns:a16="http://schemas.microsoft.com/office/drawing/2014/main" xmlns="" id="{D2C9E2BD-E3B7-445A-BC05-047D138767D2}"/>
              </a:ext>
            </a:extLst>
          </p:cNvPr>
          <p:cNvPicPr/>
          <p:nvPr/>
        </p:nvPicPr>
        <p:blipFill>
          <a:blip r:embed="rId2" cstate="print"/>
          <a:stretch>
            <a:fillRect/>
          </a:stretch>
        </p:blipFill>
        <p:spPr>
          <a:xfrm>
            <a:off x="117745" y="0"/>
            <a:ext cx="174123" cy="208812"/>
          </a:xfrm>
          <a:prstGeom prst="rect">
            <a:avLst/>
          </a:prstGeom>
        </p:spPr>
      </p:pic>
      <p:grpSp>
        <p:nvGrpSpPr>
          <p:cNvPr id="27" name="object 9">
            <a:extLst>
              <a:ext uri="{FF2B5EF4-FFF2-40B4-BE49-F238E27FC236}">
                <a16:creationId xmlns:a16="http://schemas.microsoft.com/office/drawing/2014/main" xmlns="" id="{3503568A-C939-453C-8CD9-120B888DE6A8}"/>
              </a:ext>
            </a:extLst>
          </p:cNvPr>
          <p:cNvGrpSpPr/>
          <p:nvPr/>
        </p:nvGrpSpPr>
        <p:grpSpPr>
          <a:xfrm>
            <a:off x="466980" y="546100"/>
            <a:ext cx="14257400" cy="628997"/>
            <a:chOff x="540004" y="1688134"/>
            <a:chExt cx="6480175" cy="334010"/>
          </a:xfrm>
          <a:solidFill>
            <a:srgbClr val="172A88"/>
          </a:solidFill>
        </p:grpSpPr>
        <p:pic>
          <p:nvPicPr>
            <p:cNvPr id="28" name="object 10">
              <a:extLst>
                <a:ext uri="{FF2B5EF4-FFF2-40B4-BE49-F238E27FC236}">
                  <a16:creationId xmlns:a16="http://schemas.microsoft.com/office/drawing/2014/main" xmlns="" id="{DEDEDFBE-6A92-4EF3-BAEE-E7873C7E1900}"/>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29" name="object 11">
              <a:extLst>
                <a:ext uri="{FF2B5EF4-FFF2-40B4-BE49-F238E27FC236}">
                  <a16:creationId xmlns:a16="http://schemas.microsoft.com/office/drawing/2014/main" xmlns="" id="{02538852-0A54-4B27-817B-CFBCC2F69B8A}"/>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dirty="0"/>
            </a:p>
          </p:txBody>
        </p:sp>
      </p:grpSp>
      <p:sp>
        <p:nvSpPr>
          <p:cNvPr id="30" name="object 12">
            <a:extLst>
              <a:ext uri="{FF2B5EF4-FFF2-40B4-BE49-F238E27FC236}">
                <a16:creationId xmlns:a16="http://schemas.microsoft.com/office/drawing/2014/main" xmlns="" id="{24E7DC03-75F9-4050-9ED9-1D0FBAAEC3F5}"/>
              </a:ext>
            </a:extLst>
          </p:cNvPr>
          <p:cNvSpPr txBox="1"/>
          <p:nvPr/>
        </p:nvSpPr>
        <p:spPr>
          <a:xfrm>
            <a:off x="628649" y="688667"/>
            <a:ext cx="7089977"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dirty="0">
                <a:solidFill>
                  <a:schemeClr val="bg1"/>
                </a:solidFill>
                <a:latin typeface="游ゴシック" panose="020B0400000000000000" pitchFamily="50" charset="-128"/>
                <a:ea typeface="游ゴシック" panose="020B0400000000000000" pitchFamily="50" charset="-128"/>
                <a:cs typeface="YuGothic"/>
              </a:rPr>
              <a:t>２</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 </a:t>
            </a:r>
            <a:r>
              <a:rPr lang="ja-JP" altLang="en-US" sz="2400" b="1" dirty="0">
                <a:solidFill>
                  <a:schemeClr val="bg1"/>
                </a:solidFill>
                <a:latin typeface="游ゴシック" panose="020B0400000000000000" pitchFamily="50" charset="-128"/>
                <a:ea typeface="游ゴシック" panose="020B0400000000000000" pitchFamily="50" charset="-128"/>
                <a:cs typeface="YuGothic"/>
              </a:rPr>
              <a:t>避難所（指定避難所）開設の流れ（地震編）</a:t>
            </a:r>
          </a:p>
        </p:txBody>
      </p:sp>
      <p:sp>
        <p:nvSpPr>
          <p:cNvPr id="31" name="矢印: 下 30">
            <a:extLst>
              <a:ext uri="{FF2B5EF4-FFF2-40B4-BE49-F238E27FC236}">
                <a16:creationId xmlns:a16="http://schemas.microsoft.com/office/drawing/2014/main" xmlns="" id="{57B4E0B1-031A-4FBF-B898-C9F5B8972E5E}"/>
              </a:ext>
            </a:extLst>
          </p:cNvPr>
          <p:cNvSpPr/>
          <p:nvPr/>
        </p:nvSpPr>
        <p:spPr>
          <a:xfrm>
            <a:off x="1898194" y="5731837"/>
            <a:ext cx="468000" cy="612000"/>
          </a:xfrm>
          <a:prstGeom prst="down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下 31">
            <a:extLst>
              <a:ext uri="{FF2B5EF4-FFF2-40B4-BE49-F238E27FC236}">
                <a16:creationId xmlns:a16="http://schemas.microsoft.com/office/drawing/2014/main" xmlns="" id="{088C3C02-8983-4CB8-8E1D-27CE09638796}"/>
              </a:ext>
            </a:extLst>
          </p:cNvPr>
          <p:cNvSpPr/>
          <p:nvPr/>
        </p:nvSpPr>
        <p:spPr>
          <a:xfrm>
            <a:off x="1898194" y="3534971"/>
            <a:ext cx="468000" cy="612000"/>
          </a:xfrm>
          <a:prstGeom prst="down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xmlns="" id="{85C1504A-6030-47BE-AF15-EB836F77D62A}"/>
              </a:ext>
            </a:extLst>
          </p:cNvPr>
          <p:cNvSpPr txBox="1"/>
          <p:nvPr/>
        </p:nvSpPr>
        <p:spPr>
          <a:xfrm>
            <a:off x="1776903" y="2208504"/>
            <a:ext cx="1752600"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開設準備</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34" name="object 81">
            <a:extLst>
              <a:ext uri="{FF2B5EF4-FFF2-40B4-BE49-F238E27FC236}">
                <a16:creationId xmlns:a16="http://schemas.microsoft.com/office/drawing/2014/main" xmlns="" id="{8BD8C333-52D3-4614-A027-1B65BD4741CC}"/>
              </a:ext>
            </a:extLst>
          </p:cNvPr>
          <p:cNvSpPr/>
          <p:nvPr/>
        </p:nvSpPr>
        <p:spPr>
          <a:xfrm>
            <a:off x="1044552" y="2221951"/>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dirty="0"/>
          </a:p>
        </p:txBody>
      </p:sp>
      <p:sp>
        <p:nvSpPr>
          <p:cNvPr id="35" name="テキスト ボックス 34">
            <a:extLst>
              <a:ext uri="{FF2B5EF4-FFF2-40B4-BE49-F238E27FC236}">
                <a16:creationId xmlns:a16="http://schemas.microsoft.com/office/drawing/2014/main" xmlns="" id="{32E88867-E98B-495A-8556-5494CF271C88}"/>
              </a:ext>
            </a:extLst>
          </p:cNvPr>
          <p:cNvSpPr txBox="1"/>
          <p:nvPr/>
        </p:nvSpPr>
        <p:spPr>
          <a:xfrm>
            <a:off x="997080" y="2236982"/>
            <a:ext cx="525853" cy="400110"/>
          </a:xfrm>
          <a:prstGeom prst="rect">
            <a:avLst/>
          </a:prstGeom>
          <a:noFill/>
        </p:spPr>
        <p:txBody>
          <a:bodyPr wrap="square">
            <a:spAutoFit/>
          </a:bodyPr>
          <a:lstStyle/>
          <a:p>
            <a:pPr algn="just">
              <a:spcAft>
                <a:spcPts val="600"/>
              </a:spcAft>
            </a:pPr>
            <a:r>
              <a:rPr lang="ja-JP" altLang="en-US" sz="2000" b="1" kern="100" dirty="0">
                <a:solidFill>
                  <a:srgbClr val="FF0000"/>
                </a:solidFill>
                <a:effectLst/>
                <a:latin typeface="Century" panose="02040604050505020304" pitchFamily="18" charset="0"/>
                <a:ea typeface="メイリオ" panose="020B0604030504040204" pitchFamily="50" charset="-128"/>
                <a:cs typeface="Times New Roman" panose="02020603050405020304" pitchFamily="18" charset="0"/>
              </a:rPr>
              <a:t>１</a:t>
            </a:r>
            <a:endParaRPr lang="ja-JP" altLang="ja-JP" sz="1600" kern="100" dirty="0">
              <a:solidFill>
                <a:srgbClr val="FF0000"/>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41" name="object 5">
            <a:extLst>
              <a:ext uri="{FF2B5EF4-FFF2-40B4-BE49-F238E27FC236}">
                <a16:creationId xmlns:a16="http://schemas.microsoft.com/office/drawing/2014/main" xmlns="" id="{9486FC2D-ACF1-4D37-9A64-D5EC5F5703ED}"/>
              </a:ext>
            </a:extLst>
          </p:cNvPr>
          <p:cNvSpPr txBox="1"/>
          <p:nvPr/>
        </p:nvSpPr>
        <p:spPr>
          <a:xfrm>
            <a:off x="624305" y="1231900"/>
            <a:ext cx="12990436" cy="304892"/>
          </a:xfrm>
          <a:prstGeom prst="rect">
            <a:avLst/>
          </a:prstGeom>
        </p:spPr>
        <p:txBody>
          <a:bodyPr vert="horz" wrap="square" lIns="0" tIns="12700" rIns="0" bIns="0" rtlCol="0">
            <a:spAutoFit/>
          </a:bodyPr>
          <a:lstStyle/>
          <a:p>
            <a:pPr marL="72000" marR="5080" algn="just">
              <a:lnSpc>
                <a:spcPct val="150000"/>
              </a:lnSpc>
            </a:pPr>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地震時の指定避難所の開設は、落合学区自主防災会連合会が中心となって、市職員、施設管理者と協力して、次の４つの活動を行います。</a:t>
            </a:r>
          </a:p>
        </p:txBody>
      </p:sp>
      <p:sp>
        <p:nvSpPr>
          <p:cNvPr id="58" name="テキスト ボックス 57">
            <a:extLst>
              <a:ext uri="{FF2B5EF4-FFF2-40B4-BE49-F238E27FC236}">
                <a16:creationId xmlns:a16="http://schemas.microsoft.com/office/drawing/2014/main" xmlns="" id="{78A0FA05-4037-4052-9106-5E70065D1D20}"/>
              </a:ext>
            </a:extLst>
          </p:cNvPr>
          <p:cNvSpPr txBox="1"/>
          <p:nvPr/>
        </p:nvSpPr>
        <p:spPr>
          <a:xfrm>
            <a:off x="141513" y="10159448"/>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２４</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
        <p:nvSpPr>
          <p:cNvPr id="60" name="object 5">
            <a:extLst>
              <a:ext uri="{FF2B5EF4-FFF2-40B4-BE49-F238E27FC236}">
                <a16:creationId xmlns:a16="http://schemas.microsoft.com/office/drawing/2014/main" xmlns="" id="{0F5F9E53-B999-4CD2-B9F8-86EBE916BC12}"/>
              </a:ext>
            </a:extLst>
          </p:cNvPr>
          <p:cNvSpPr txBox="1"/>
          <p:nvPr/>
        </p:nvSpPr>
        <p:spPr>
          <a:xfrm>
            <a:off x="890395" y="2947266"/>
            <a:ext cx="5395278" cy="443711"/>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避難所の安全確認、開錠、施設の利用準備などを行い、避難者を受け入れる体制を整えます。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61" name="object 5">
            <a:extLst>
              <a:ext uri="{FF2B5EF4-FFF2-40B4-BE49-F238E27FC236}">
                <a16:creationId xmlns:a16="http://schemas.microsoft.com/office/drawing/2014/main" xmlns="" id="{18429546-59EE-45F3-A075-2388FE29B657}"/>
              </a:ext>
            </a:extLst>
          </p:cNvPr>
          <p:cNvSpPr txBox="1"/>
          <p:nvPr/>
        </p:nvSpPr>
        <p:spPr>
          <a:xfrm>
            <a:off x="890395" y="5242102"/>
            <a:ext cx="5277182" cy="228268"/>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避難者の受付を行い、居住スペースまで誘導を行います。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62" name="object 5">
            <a:extLst>
              <a:ext uri="{FF2B5EF4-FFF2-40B4-BE49-F238E27FC236}">
                <a16:creationId xmlns:a16="http://schemas.microsoft.com/office/drawing/2014/main" xmlns="" id="{D4B8263D-E7CB-4550-BF26-F155BE3CA4A8}"/>
              </a:ext>
            </a:extLst>
          </p:cNvPr>
          <p:cNvSpPr txBox="1"/>
          <p:nvPr/>
        </p:nvSpPr>
        <p:spPr>
          <a:xfrm>
            <a:off x="890868" y="7662712"/>
            <a:ext cx="5394805" cy="228268"/>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避難者状況を取りまとめて、区災害対策本部へ報告します。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63" name="object 5">
            <a:extLst>
              <a:ext uri="{FF2B5EF4-FFF2-40B4-BE49-F238E27FC236}">
                <a16:creationId xmlns:a16="http://schemas.microsoft.com/office/drawing/2014/main" xmlns="" id="{AEA62435-6703-4067-AE18-50FDEF0BCC61}"/>
              </a:ext>
            </a:extLst>
          </p:cNvPr>
          <p:cNvSpPr txBox="1"/>
          <p:nvPr/>
        </p:nvSpPr>
        <p:spPr>
          <a:xfrm>
            <a:off x="882321" y="9723469"/>
            <a:ext cx="4961888" cy="228268"/>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備蓄されている食糧や毛布などを避難者に配布します。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Tree>
    <p:extLst>
      <p:ext uri="{BB962C8B-B14F-4D97-AF65-F5344CB8AC3E}">
        <p14:creationId xmlns:p14="http://schemas.microsoft.com/office/powerpoint/2010/main" val="3850646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xmlns="" id="{B62EC5B0-1B55-4780-A637-8A37F54EA191}"/>
              </a:ext>
            </a:extLst>
          </p:cNvPr>
          <p:cNvSpPr/>
          <p:nvPr/>
        </p:nvSpPr>
        <p:spPr>
          <a:xfrm>
            <a:off x="-623273" y="1906059"/>
            <a:ext cx="7805788" cy="1915622"/>
          </a:xfrm>
          <a:prstGeom prst="roundRect">
            <a:avLst>
              <a:gd name="adj" fmla="val 432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xmlns="" id="{3440F4FE-17C1-4601-AA0C-DE62C49B9AF2}"/>
              </a:ext>
            </a:extLst>
          </p:cNvPr>
          <p:cNvSpPr txBox="1"/>
          <p:nvPr/>
        </p:nvSpPr>
        <p:spPr>
          <a:xfrm>
            <a:off x="279403" y="2107047"/>
            <a:ext cx="4792202" cy="1631216"/>
          </a:xfrm>
          <a:prstGeom prst="rect">
            <a:avLst/>
          </a:prstGeom>
          <a:noFill/>
        </p:spPr>
        <p:txBody>
          <a:bodyPr wrap="square">
            <a:spAutoFit/>
          </a:bodyPr>
          <a:lstStyle/>
          <a:p>
            <a:pPr algn="just"/>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a:t>
            </a:r>
            <a:r>
              <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建物の安全確認（外観チェック）</a:t>
            </a:r>
            <a:endPar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a:t>
            </a:r>
            <a:r>
              <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避難所の開錠</a:t>
            </a:r>
            <a:endPar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３</a:t>
            </a:r>
            <a:r>
              <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建物の安全確認（内</a:t>
            </a:r>
            <a:r>
              <a:rPr lang="ja-JP" altLang="en-US" sz="2000" b="1" kern="100" dirty="0">
                <a:solidFill>
                  <a:srgbClr val="221815"/>
                </a:solidFill>
                <a:latin typeface="游ゴシック" panose="020B0400000000000000" pitchFamily="50" charset="-128"/>
                <a:ea typeface="游ゴシック" panose="020B0400000000000000" pitchFamily="50" charset="-128"/>
                <a:cs typeface="Times New Roman" panose="02020603050405020304" pitchFamily="18" charset="0"/>
              </a:rPr>
              <a:t>部</a:t>
            </a:r>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チェック）</a:t>
            </a:r>
            <a:endPar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４</a:t>
            </a:r>
            <a:r>
              <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避難所開設の判断と連絡</a:t>
            </a:r>
            <a:endPar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５</a:t>
            </a:r>
            <a:r>
              <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避難所施設の利用準備</a:t>
            </a:r>
            <a:endParaRPr lang="ja-JP" altLang="ja-JP" sz="20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 name="四角形: 角を丸くする 4">
            <a:extLst>
              <a:ext uri="{FF2B5EF4-FFF2-40B4-BE49-F238E27FC236}">
                <a16:creationId xmlns:a16="http://schemas.microsoft.com/office/drawing/2014/main" xmlns="" id="{FB745B91-8EA0-46C0-B17A-52A10F5298CE}"/>
              </a:ext>
            </a:extLst>
          </p:cNvPr>
          <p:cNvSpPr/>
          <p:nvPr/>
        </p:nvSpPr>
        <p:spPr>
          <a:xfrm>
            <a:off x="-662088" y="6326923"/>
            <a:ext cx="7804578" cy="1890539"/>
          </a:xfrm>
          <a:prstGeom prst="roundRect">
            <a:avLst>
              <a:gd name="adj" fmla="val 714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xmlns="" id="{80AE6F5D-4BAA-4819-A0F2-2AC9F5CFA79E}"/>
              </a:ext>
            </a:extLst>
          </p:cNvPr>
          <p:cNvSpPr/>
          <p:nvPr/>
        </p:nvSpPr>
        <p:spPr>
          <a:xfrm>
            <a:off x="-663299" y="4167442"/>
            <a:ext cx="7805788" cy="1799425"/>
          </a:xfrm>
          <a:prstGeom prst="roundRect">
            <a:avLst>
              <a:gd name="adj" fmla="val 847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xmlns="" id="{63AF89FD-5138-48C5-B7FE-EAAF3F55428D}"/>
              </a:ext>
            </a:extLst>
          </p:cNvPr>
          <p:cNvSpPr/>
          <p:nvPr/>
        </p:nvSpPr>
        <p:spPr>
          <a:xfrm>
            <a:off x="-641350" y="8603174"/>
            <a:ext cx="7783840" cy="1868806"/>
          </a:xfrm>
          <a:prstGeom prst="roundRect">
            <a:avLst>
              <a:gd name="adj" fmla="val 7561"/>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xmlns="" id="{E92BD9D9-5AC5-4A87-87ED-05AE7C455CD8}"/>
              </a:ext>
            </a:extLst>
          </p:cNvPr>
          <p:cNvSpPr txBox="1"/>
          <p:nvPr/>
        </p:nvSpPr>
        <p:spPr>
          <a:xfrm>
            <a:off x="279403" y="4737181"/>
            <a:ext cx="3411316" cy="861774"/>
          </a:xfrm>
          <a:prstGeom prst="rect">
            <a:avLst/>
          </a:prstGeom>
          <a:noFill/>
        </p:spPr>
        <p:txBody>
          <a:bodyPr wrap="square">
            <a:spAutoFit/>
          </a:bodyPr>
          <a:lstStyle/>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a:t>
            </a:r>
            <a:r>
              <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避難者の受付</a:t>
            </a:r>
            <a:endPar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a:t>
            </a:r>
            <a:r>
              <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避難者の誘導</a:t>
            </a:r>
            <a:endParaRPr lang="ja-JP" altLang="ja-JP" sz="20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xmlns="" id="{2D77A264-511B-4BA6-BD5C-89623273AFD1}"/>
              </a:ext>
            </a:extLst>
          </p:cNvPr>
          <p:cNvSpPr txBox="1"/>
          <p:nvPr/>
        </p:nvSpPr>
        <p:spPr>
          <a:xfrm>
            <a:off x="279403" y="7073174"/>
            <a:ext cx="4509975" cy="861774"/>
          </a:xfrm>
          <a:prstGeom prst="rect">
            <a:avLst/>
          </a:prstGeom>
          <a:noFill/>
        </p:spPr>
        <p:txBody>
          <a:bodyPr wrap="square">
            <a:spAutoFit/>
          </a:bodyPr>
          <a:lstStyle/>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a:t>
            </a:r>
            <a:r>
              <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避難者状況の取りまとめ</a:t>
            </a:r>
            <a:endPar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a:t>
            </a:r>
            <a:r>
              <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避難者状況の報告</a:t>
            </a:r>
            <a:endParaRPr lang="ja-JP" altLang="ja-JP" sz="20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xmlns="" id="{7F47006B-95E7-436F-96DA-BB207F41BEF1}"/>
              </a:ext>
            </a:extLst>
          </p:cNvPr>
          <p:cNvSpPr txBox="1"/>
          <p:nvPr/>
        </p:nvSpPr>
        <p:spPr>
          <a:xfrm>
            <a:off x="276041" y="8884317"/>
            <a:ext cx="5312109" cy="1169551"/>
          </a:xfrm>
          <a:prstGeom prst="rect">
            <a:avLst/>
          </a:prstGeom>
          <a:noFill/>
        </p:spPr>
        <p:txBody>
          <a:bodyPr wrap="square">
            <a:spAutoFit/>
          </a:bodyPr>
          <a:lstStyle>
            <a:defPPr>
              <a:defRPr lang="ja-JP"/>
            </a:defPPr>
            <a:lvl1pPr algn="just">
              <a:spcAft>
                <a:spcPts val="600"/>
              </a:spcAft>
              <a:defRPr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defRPr>
            </a:lvl1pPr>
          </a:lstStyle>
          <a:p>
            <a:r>
              <a:rPr lang="ja-JP" altLang="en-US" dirty="0"/>
              <a:t>１</a:t>
            </a:r>
            <a:r>
              <a:rPr lang="en-US" altLang="ja-JP" dirty="0"/>
              <a:t>.</a:t>
            </a:r>
            <a:r>
              <a:rPr lang="ja-JP" altLang="en-US" dirty="0"/>
              <a:t> 備蓄物資の配布準備</a:t>
            </a:r>
            <a:endParaRPr lang="en-US" altLang="ja-JP" dirty="0"/>
          </a:p>
          <a:p>
            <a:r>
              <a:rPr lang="ja-JP" altLang="en-US" dirty="0"/>
              <a:t>２</a:t>
            </a:r>
            <a:r>
              <a:rPr lang="en-US" altLang="ja-JP" dirty="0"/>
              <a:t>.</a:t>
            </a:r>
            <a:r>
              <a:rPr lang="ja-JP" altLang="en-US" dirty="0"/>
              <a:t> 備蓄物資</a:t>
            </a:r>
            <a:r>
              <a:rPr lang="ja-JP" altLang="en-US" dirty="0">
                <a:solidFill>
                  <a:srgbClr val="221815"/>
                </a:solidFill>
              </a:rPr>
              <a:t>の配布</a:t>
            </a:r>
            <a:endParaRPr lang="en-US" altLang="ja-JP" dirty="0">
              <a:solidFill>
                <a:srgbClr val="221815"/>
              </a:solidFill>
            </a:endParaRPr>
          </a:p>
          <a:p>
            <a:r>
              <a:rPr lang="ja-JP" altLang="en-US" dirty="0">
                <a:solidFill>
                  <a:srgbClr val="221815"/>
                </a:solidFill>
              </a:rPr>
              <a:t>３</a:t>
            </a:r>
            <a:r>
              <a:rPr lang="en-US" altLang="ja-JP" dirty="0">
                <a:solidFill>
                  <a:srgbClr val="221815"/>
                </a:solidFill>
              </a:rPr>
              <a:t>.</a:t>
            </a:r>
            <a:r>
              <a:rPr lang="ja-JP" altLang="en-US" dirty="0">
                <a:solidFill>
                  <a:srgbClr val="221815"/>
                </a:solidFill>
              </a:rPr>
              <a:t> 区災害</a:t>
            </a:r>
            <a:r>
              <a:rPr lang="ja-JP" altLang="en-US" dirty="0"/>
              <a:t>対策本部への提供要請</a:t>
            </a:r>
            <a:endParaRPr lang="ja-JP" altLang="ja-JP" dirty="0"/>
          </a:p>
        </p:txBody>
      </p:sp>
      <p:grpSp>
        <p:nvGrpSpPr>
          <p:cNvPr id="27" name="object 9">
            <a:extLst>
              <a:ext uri="{FF2B5EF4-FFF2-40B4-BE49-F238E27FC236}">
                <a16:creationId xmlns:a16="http://schemas.microsoft.com/office/drawing/2014/main" xmlns="" id="{A75A3F6C-9A63-4EFB-A56B-02CE6D7C4569}"/>
              </a:ext>
            </a:extLst>
          </p:cNvPr>
          <p:cNvGrpSpPr/>
          <p:nvPr/>
        </p:nvGrpSpPr>
        <p:grpSpPr>
          <a:xfrm>
            <a:off x="-7120382" y="546100"/>
            <a:ext cx="14257400" cy="628997"/>
            <a:chOff x="540004" y="1688134"/>
            <a:chExt cx="6480175" cy="334010"/>
          </a:xfrm>
          <a:solidFill>
            <a:srgbClr val="172A88"/>
          </a:solidFill>
        </p:grpSpPr>
        <p:pic>
          <p:nvPicPr>
            <p:cNvPr id="28" name="object 10">
              <a:extLst>
                <a:ext uri="{FF2B5EF4-FFF2-40B4-BE49-F238E27FC236}">
                  <a16:creationId xmlns:a16="http://schemas.microsoft.com/office/drawing/2014/main" xmlns="" id="{57B96B29-F313-4F05-A738-437C5DF09BEB}"/>
                </a:ext>
              </a:extLst>
            </p:cNvPr>
            <p:cNvPicPr/>
            <p:nvPr/>
          </p:nvPicPr>
          <p:blipFill>
            <a:blip r:embed="rId2" cstate="print"/>
            <a:stretch>
              <a:fillRect/>
            </a:stretch>
          </p:blipFill>
          <p:spPr>
            <a:xfrm>
              <a:off x="4217036" y="1688134"/>
              <a:ext cx="2802965" cy="333693"/>
            </a:xfrm>
            <a:prstGeom prst="rect">
              <a:avLst/>
            </a:prstGeom>
            <a:grpFill/>
            <a:ln>
              <a:solidFill>
                <a:schemeClr val="bg1"/>
              </a:solidFill>
            </a:ln>
          </p:spPr>
        </p:pic>
        <p:sp>
          <p:nvSpPr>
            <p:cNvPr id="29" name="object 11">
              <a:extLst>
                <a:ext uri="{FF2B5EF4-FFF2-40B4-BE49-F238E27FC236}">
                  <a16:creationId xmlns:a16="http://schemas.microsoft.com/office/drawing/2014/main" xmlns="" id="{E063F8E3-A3E5-48B9-9B7B-BB8DD8880EF1}"/>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dirty="0"/>
            </a:p>
          </p:txBody>
        </p:sp>
      </p:grpSp>
      <p:sp>
        <p:nvSpPr>
          <p:cNvPr id="30" name="object 12">
            <a:extLst>
              <a:ext uri="{FF2B5EF4-FFF2-40B4-BE49-F238E27FC236}">
                <a16:creationId xmlns:a16="http://schemas.microsoft.com/office/drawing/2014/main" xmlns="" id="{EC1555A2-F6A2-4E8A-8EC7-A9F17CE60682}"/>
              </a:ext>
            </a:extLst>
          </p:cNvPr>
          <p:cNvSpPr txBox="1"/>
          <p:nvPr/>
        </p:nvSpPr>
        <p:spPr>
          <a:xfrm>
            <a:off x="-6958713" y="688667"/>
            <a:ext cx="7089977"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dirty="0">
                <a:solidFill>
                  <a:schemeClr val="bg1"/>
                </a:solidFill>
                <a:latin typeface="游ゴシック" panose="020B0400000000000000" pitchFamily="50" charset="-128"/>
                <a:ea typeface="游ゴシック" panose="020B0400000000000000" pitchFamily="50" charset="-128"/>
                <a:cs typeface="YuGothic"/>
              </a:rPr>
              <a:t>２</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 </a:t>
            </a:r>
            <a:r>
              <a:rPr lang="ja-JP" altLang="en-US" sz="2400" b="1" dirty="0">
                <a:solidFill>
                  <a:schemeClr val="bg1"/>
                </a:solidFill>
                <a:latin typeface="游ゴシック" panose="020B0400000000000000" pitchFamily="50" charset="-128"/>
                <a:ea typeface="游ゴシック" panose="020B0400000000000000" pitchFamily="50" charset="-128"/>
                <a:cs typeface="YuGothic"/>
              </a:rPr>
              <a:t>避難所（指定避難所）開設の流れ（地震編）</a:t>
            </a:r>
          </a:p>
        </p:txBody>
      </p:sp>
      <p:sp>
        <p:nvSpPr>
          <p:cNvPr id="37" name="テキスト ボックス 36">
            <a:extLst>
              <a:ext uri="{FF2B5EF4-FFF2-40B4-BE49-F238E27FC236}">
                <a16:creationId xmlns:a16="http://schemas.microsoft.com/office/drawing/2014/main" xmlns="" id="{06FC683E-D8F5-4735-A6DC-72D54B777928}"/>
              </a:ext>
            </a:extLst>
          </p:cNvPr>
          <p:cNvSpPr txBox="1"/>
          <p:nvPr/>
        </p:nvSpPr>
        <p:spPr>
          <a:xfrm>
            <a:off x="4496023" y="3509501"/>
            <a:ext cx="3016027" cy="276999"/>
          </a:xfrm>
          <a:prstGeom prst="rect">
            <a:avLst/>
          </a:prstGeom>
          <a:noFill/>
        </p:spPr>
        <p:txBody>
          <a:bodyPr wrap="square">
            <a:spAutoFit/>
          </a:bodyPr>
          <a:lstStyle/>
          <a:p>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２～６を参照</a:t>
            </a:r>
            <a:endParaRPr lang="ja-JP" altLang="en-US" sz="1200" dirty="0"/>
          </a:p>
        </p:txBody>
      </p:sp>
      <p:sp>
        <p:nvSpPr>
          <p:cNvPr id="38" name="テキスト ボックス 37">
            <a:extLst>
              <a:ext uri="{FF2B5EF4-FFF2-40B4-BE49-F238E27FC236}">
                <a16:creationId xmlns:a16="http://schemas.microsoft.com/office/drawing/2014/main" xmlns="" id="{6E014F0E-A05E-4B65-901D-E672885BF276}"/>
              </a:ext>
            </a:extLst>
          </p:cNvPr>
          <p:cNvSpPr txBox="1"/>
          <p:nvPr/>
        </p:nvSpPr>
        <p:spPr>
          <a:xfrm>
            <a:off x="4442550" y="5653954"/>
            <a:ext cx="3016027" cy="276999"/>
          </a:xfrm>
          <a:prstGeom prst="rect">
            <a:avLst/>
          </a:prstGeom>
          <a:noFill/>
        </p:spPr>
        <p:txBody>
          <a:bodyPr wrap="square">
            <a:spAutoFit/>
          </a:bodyPr>
          <a:lstStyle/>
          <a:p>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７～９を参照</a:t>
            </a:r>
            <a:endParaRPr lang="ja-JP" altLang="en-US" sz="1200" dirty="0"/>
          </a:p>
        </p:txBody>
      </p:sp>
      <p:sp>
        <p:nvSpPr>
          <p:cNvPr id="39" name="テキスト ボックス 38">
            <a:extLst>
              <a:ext uri="{FF2B5EF4-FFF2-40B4-BE49-F238E27FC236}">
                <a16:creationId xmlns:a16="http://schemas.microsoft.com/office/drawing/2014/main" xmlns="" id="{AAD09605-C7F0-4F5A-AE96-5E0D573A69C5}"/>
              </a:ext>
            </a:extLst>
          </p:cNvPr>
          <p:cNvSpPr txBox="1"/>
          <p:nvPr/>
        </p:nvSpPr>
        <p:spPr>
          <a:xfrm>
            <a:off x="4395089" y="8013732"/>
            <a:ext cx="3016027" cy="276999"/>
          </a:xfrm>
          <a:prstGeom prst="rect">
            <a:avLst/>
          </a:prstGeom>
          <a:noFill/>
        </p:spPr>
        <p:txBody>
          <a:bodyPr wrap="square">
            <a:spAutoFit/>
          </a:bodyPr>
          <a:lstStyle/>
          <a:p>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１０～１１を参照</a:t>
            </a:r>
            <a:endParaRPr lang="ja-JP" altLang="en-US" sz="1200" dirty="0"/>
          </a:p>
        </p:txBody>
      </p:sp>
      <p:sp>
        <p:nvSpPr>
          <p:cNvPr id="40" name="テキスト ボックス 39">
            <a:extLst>
              <a:ext uri="{FF2B5EF4-FFF2-40B4-BE49-F238E27FC236}">
                <a16:creationId xmlns:a16="http://schemas.microsoft.com/office/drawing/2014/main" xmlns="" id="{A8D571D6-1D75-4E28-9FA3-AC7514F8AD72}"/>
              </a:ext>
            </a:extLst>
          </p:cNvPr>
          <p:cNvSpPr txBox="1"/>
          <p:nvPr/>
        </p:nvSpPr>
        <p:spPr>
          <a:xfrm>
            <a:off x="4395088" y="10105568"/>
            <a:ext cx="3016027" cy="276999"/>
          </a:xfrm>
          <a:prstGeom prst="rect">
            <a:avLst/>
          </a:prstGeom>
          <a:noFill/>
        </p:spPr>
        <p:txBody>
          <a:bodyPr wrap="square">
            <a:spAutoFit/>
          </a:bodyPr>
          <a:lstStyle/>
          <a:p>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１２～１４を</a:t>
            </a:r>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1200" dirty="0"/>
          </a:p>
        </p:txBody>
      </p:sp>
      <p:sp>
        <p:nvSpPr>
          <p:cNvPr id="41" name="object 5">
            <a:extLst>
              <a:ext uri="{FF2B5EF4-FFF2-40B4-BE49-F238E27FC236}">
                <a16:creationId xmlns:a16="http://schemas.microsoft.com/office/drawing/2014/main" xmlns="" id="{2AEAE5D3-1140-468F-9EA3-A44DB6263203}"/>
              </a:ext>
            </a:extLst>
          </p:cNvPr>
          <p:cNvSpPr txBox="1"/>
          <p:nvPr/>
        </p:nvSpPr>
        <p:spPr>
          <a:xfrm>
            <a:off x="-6963057" y="1231900"/>
            <a:ext cx="12990436" cy="628057"/>
          </a:xfrm>
          <a:prstGeom prst="rect">
            <a:avLst/>
          </a:prstGeom>
        </p:spPr>
        <p:txBody>
          <a:bodyPr vert="horz" wrap="square" lIns="0" tIns="12700" rIns="0" bIns="0" rtlCol="0">
            <a:spAutoFit/>
          </a:bodyPr>
          <a:lstStyle/>
          <a:p>
            <a:pPr marL="72000" marR="5080" algn="just">
              <a:lnSpc>
                <a:spcPct val="150000"/>
              </a:lnSpc>
            </a:pPr>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　地震時の指定避難所の開設は、落合学区自主防災連合会が中心となって、市職員、施設管理者と協力して、次の４つの活動を行います。</a:t>
            </a:r>
          </a:p>
          <a:p>
            <a:pPr marL="72000" marR="5080" algn="just">
              <a:lnSpc>
                <a:spcPct val="150000"/>
              </a:lnSpc>
            </a:pP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grpSp>
        <p:nvGrpSpPr>
          <p:cNvPr id="42" name="グループ化 41">
            <a:extLst>
              <a:ext uri="{FF2B5EF4-FFF2-40B4-BE49-F238E27FC236}">
                <a16:creationId xmlns:a16="http://schemas.microsoft.com/office/drawing/2014/main" xmlns="" id="{97169CEB-1E9A-46C7-8465-A09237F58691}"/>
              </a:ext>
            </a:extLst>
          </p:cNvPr>
          <p:cNvGrpSpPr/>
          <p:nvPr/>
        </p:nvGrpSpPr>
        <p:grpSpPr>
          <a:xfrm>
            <a:off x="5274113" y="2024907"/>
            <a:ext cx="1063704" cy="1475028"/>
            <a:chOff x="12861475" y="1763651"/>
            <a:chExt cx="1063704" cy="1475028"/>
          </a:xfrm>
        </p:grpSpPr>
        <p:pic>
          <p:nvPicPr>
            <p:cNvPr id="43" name="図 42" descr="テキスト&#10;&#10;自動的に生成された説明">
              <a:extLst>
                <a:ext uri="{FF2B5EF4-FFF2-40B4-BE49-F238E27FC236}">
                  <a16:creationId xmlns:a16="http://schemas.microsoft.com/office/drawing/2014/main" xmlns="" id="{611F52F1-2130-434E-A59F-22AA94B30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23438" y="1763651"/>
              <a:ext cx="901741" cy="1275966"/>
            </a:xfrm>
            <a:prstGeom prst="rect">
              <a:avLst/>
            </a:prstGeom>
            <a:ln>
              <a:solidFill>
                <a:schemeClr val="bg1"/>
              </a:solidFill>
            </a:ln>
          </p:spPr>
        </p:pic>
        <p:pic>
          <p:nvPicPr>
            <p:cNvPr id="44" name="図 43" descr="テキスト&#10;&#10;自動的に生成された説明">
              <a:extLst>
                <a:ext uri="{FF2B5EF4-FFF2-40B4-BE49-F238E27FC236}">
                  <a16:creationId xmlns:a16="http://schemas.microsoft.com/office/drawing/2014/main" xmlns="" id="{690CE393-724B-456D-B499-3112B38417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5945" y="1876937"/>
              <a:ext cx="901741" cy="1275966"/>
            </a:xfrm>
            <a:prstGeom prst="rect">
              <a:avLst/>
            </a:prstGeom>
            <a:ln>
              <a:solidFill>
                <a:schemeClr val="bg1"/>
              </a:solidFill>
            </a:ln>
          </p:spPr>
        </p:pic>
        <p:pic>
          <p:nvPicPr>
            <p:cNvPr id="45" name="図 44" descr="テキスト&#10;&#10;自動的に生成された説明">
              <a:extLst>
                <a:ext uri="{FF2B5EF4-FFF2-40B4-BE49-F238E27FC236}">
                  <a16:creationId xmlns:a16="http://schemas.microsoft.com/office/drawing/2014/main" xmlns="" id="{477C3B19-617C-4839-BCBD-4962878E14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61475" y="1962713"/>
              <a:ext cx="901741" cy="1275966"/>
            </a:xfrm>
            <a:prstGeom prst="rect">
              <a:avLst/>
            </a:prstGeom>
            <a:ln>
              <a:solidFill>
                <a:schemeClr val="bg1"/>
              </a:solidFill>
            </a:ln>
          </p:spPr>
        </p:pic>
      </p:grpSp>
      <p:grpSp>
        <p:nvGrpSpPr>
          <p:cNvPr id="46" name="グループ化 45">
            <a:extLst>
              <a:ext uri="{FF2B5EF4-FFF2-40B4-BE49-F238E27FC236}">
                <a16:creationId xmlns:a16="http://schemas.microsoft.com/office/drawing/2014/main" xmlns="" id="{5D04F3F0-D53D-46CA-80D5-A68DDFBD4B9D}"/>
              </a:ext>
            </a:extLst>
          </p:cNvPr>
          <p:cNvGrpSpPr/>
          <p:nvPr/>
        </p:nvGrpSpPr>
        <p:grpSpPr>
          <a:xfrm>
            <a:off x="5206620" y="4222007"/>
            <a:ext cx="1063704" cy="1475028"/>
            <a:chOff x="12861475" y="1763651"/>
            <a:chExt cx="1063704" cy="1475028"/>
          </a:xfrm>
        </p:grpSpPr>
        <p:pic>
          <p:nvPicPr>
            <p:cNvPr id="47" name="図 46" descr="テキスト&#10;&#10;自動的に生成された説明">
              <a:extLst>
                <a:ext uri="{FF2B5EF4-FFF2-40B4-BE49-F238E27FC236}">
                  <a16:creationId xmlns:a16="http://schemas.microsoft.com/office/drawing/2014/main" xmlns="" id="{966D82FB-932D-43F4-9CB9-212BBC583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23438" y="1763651"/>
              <a:ext cx="901741" cy="1275966"/>
            </a:xfrm>
            <a:prstGeom prst="rect">
              <a:avLst/>
            </a:prstGeom>
            <a:ln>
              <a:solidFill>
                <a:schemeClr val="bg1"/>
              </a:solidFill>
            </a:ln>
          </p:spPr>
        </p:pic>
        <p:pic>
          <p:nvPicPr>
            <p:cNvPr id="48" name="図 47" descr="テキスト&#10;&#10;自動的に生成された説明">
              <a:extLst>
                <a:ext uri="{FF2B5EF4-FFF2-40B4-BE49-F238E27FC236}">
                  <a16:creationId xmlns:a16="http://schemas.microsoft.com/office/drawing/2014/main" xmlns="" id="{E9EB01C2-112A-4C13-ACFE-10DB7B7121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5945" y="1876937"/>
              <a:ext cx="901741" cy="1275966"/>
            </a:xfrm>
            <a:prstGeom prst="rect">
              <a:avLst/>
            </a:prstGeom>
            <a:ln>
              <a:solidFill>
                <a:schemeClr val="bg1"/>
              </a:solidFill>
            </a:ln>
          </p:spPr>
        </p:pic>
        <p:pic>
          <p:nvPicPr>
            <p:cNvPr id="49" name="図 48" descr="テキスト&#10;&#10;自動的に生成された説明">
              <a:extLst>
                <a:ext uri="{FF2B5EF4-FFF2-40B4-BE49-F238E27FC236}">
                  <a16:creationId xmlns:a16="http://schemas.microsoft.com/office/drawing/2014/main" xmlns="" id="{96B339B6-F726-41D8-95E1-CCFFD366EA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61475" y="1962713"/>
              <a:ext cx="901741" cy="1275966"/>
            </a:xfrm>
            <a:prstGeom prst="rect">
              <a:avLst/>
            </a:prstGeom>
            <a:ln>
              <a:solidFill>
                <a:schemeClr val="bg1"/>
              </a:solidFill>
            </a:ln>
          </p:spPr>
        </p:pic>
      </p:grpSp>
      <p:grpSp>
        <p:nvGrpSpPr>
          <p:cNvPr id="50" name="グループ化 49">
            <a:extLst>
              <a:ext uri="{FF2B5EF4-FFF2-40B4-BE49-F238E27FC236}">
                <a16:creationId xmlns:a16="http://schemas.microsoft.com/office/drawing/2014/main" xmlns="" id="{FDD09543-9AF1-495F-B75F-9A05A9E49AE6}"/>
              </a:ext>
            </a:extLst>
          </p:cNvPr>
          <p:cNvGrpSpPr/>
          <p:nvPr/>
        </p:nvGrpSpPr>
        <p:grpSpPr>
          <a:xfrm>
            <a:off x="5125638" y="6493542"/>
            <a:ext cx="1063704" cy="1475028"/>
            <a:chOff x="12861475" y="1763651"/>
            <a:chExt cx="1063704" cy="1475028"/>
          </a:xfrm>
        </p:grpSpPr>
        <p:pic>
          <p:nvPicPr>
            <p:cNvPr id="51" name="図 50" descr="テキスト&#10;&#10;自動的に生成された説明">
              <a:extLst>
                <a:ext uri="{FF2B5EF4-FFF2-40B4-BE49-F238E27FC236}">
                  <a16:creationId xmlns:a16="http://schemas.microsoft.com/office/drawing/2014/main" xmlns="" id="{8FE2661C-C824-4CBA-85E3-7F3B103BBB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23438" y="1763651"/>
              <a:ext cx="901741" cy="1275966"/>
            </a:xfrm>
            <a:prstGeom prst="rect">
              <a:avLst/>
            </a:prstGeom>
            <a:ln>
              <a:solidFill>
                <a:schemeClr val="bg1"/>
              </a:solidFill>
            </a:ln>
          </p:spPr>
        </p:pic>
        <p:pic>
          <p:nvPicPr>
            <p:cNvPr id="52" name="図 51" descr="テキスト&#10;&#10;自動的に生成された説明">
              <a:extLst>
                <a:ext uri="{FF2B5EF4-FFF2-40B4-BE49-F238E27FC236}">
                  <a16:creationId xmlns:a16="http://schemas.microsoft.com/office/drawing/2014/main" xmlns="" id="{7EFA16E4-90DB-4A15-8D1F-96BE79E3CE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5945" y="1876937"/>
              <a:ext cx="901741" cy="1275966"/>
            </a:xfrm>
            <a:prstGeom prst="rect">
              <a:avLst/>
            </a:prstGeom>
            <a:ln>
              <a:solidFill>
                <a:schemeClr val="bg1"/>
              </a:solidFill>
            </a:ln>
          </p:spPr>
        </p:pic>
        <p:pic>
          <p:nvPicPr>
            <p:cNvPr id="53" name="図 52" descr="テキスト&#10;&#10;自動的に生成された説明">
              <a:extLst>
                <a:ext uri="{FF2B5EF4-FFF2-40B4-BE49-F238E27FC236}">
                  <a16:creationId xmlns:a16="http://schemas.microsoft.com/office/drawing/2014/main" xmlns="" id="{DBDE7179-0371-41BF-9983-4DBE2555EE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61475" y="1962713"/>
              <a:ext cx="901741" cy="1275966"/>
            </a:xfrm>
            <a:prstGeom prst="rect">
              <a:avLst/>
            </a:prstGeom>
            <a:ln>
              <a:solidFill>
                <a:schemeClr val="bg1"/>
              </a:solidFill>
            </a:ln>
          </p:spPr>
        </p:pic>
      </p:grpSp>
      <p:grpSp>
        <p:nvGrpSpPr>
          <p:cNvPr id="54" name="グループ化 53">
            <a:extLst>
              <a:ext uri="{FF2B5EF4-FFF2-40B4-BE49-F238E27FC236}">
                <a16:creationId xmlns:a16="http://schemas.microsoft.com/office/drawing/2014/main" xmlns="" id="{540E3FCF-14D8-44B4-8BA9-BBB58FF97A1C}"/>
              </a:ext>
            </a:extLst>
          </p:cNvPr>
          <p:cNvGrpSpPr/>
          <p:nvPr/>
        </p:nvGrpSpPr>
        <p:grpSpPr>
          <a:xfrm>
            <a:off x="5206758" y="8597051"/>
            <a:ext cx="1063704" cy="1475028"/>
            <a:chOff x="12861475" y="1763651"/>
            <a:chExt cx="1063704" cy="1475028"/>
          </a:xfrm>
        </p:grpSpPr>
        <p:pic>
          <p:nvPicPr>
            <p:cNvPr id="55" name="図 54" descr="テキスト&#10;&#10;自動的に生成された説明">
              <a:extLst>
                <a:ext uri="{FF2B5EF4-FFF2-40B4-BE49-F238E27FC236}">
                  <a16:creationId xmlns:a16="http://schemas.microsoft.com/office/drawing/2014/main" xmlns="" id="{51BF9E1A-64AD-4238-9A1F-A4EE6AB600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23438" y="1763651"/>
              <a:ext cx="901741" cy="1275966"/>
            </a:xfrm>
            <a:prstGeom prst="rect">
              <a:avLst/>
            </a:prstGeom>
            <a:ln>
              <a:solidFill>
                <a:schemeClr val="bg1"/>
              </a:solidFill>
            </a:ln>
          </p:spPr>
        </p:pic>
        <p:pic>
          <p:nvPicPr>
            <p:cNvPr id="56" name="図 55" descr="テキスト&#10;&#10;自動的に生成された説明">
              <a:extLst>
                <a:ext uri="{FF2B5EF4-FFF2-40B4-BE49-F238E27FC236}">
                  <a16:creationId xmlns:a16="http://schemas.microsoft.com/office/drawing/2014/main" xmlns="" id="{215D1B45-FFDB-4A99-B47F-E353014A64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5945" y="1876937"/>
              <a:ext cx="901741" cy="1275966"/>
            </a:xfrm>
            <a:prstGeom prst="rect">
              <a:avLst/>
            </a:prstGeom>
            <a:ln>
              <a:solidFill>
                <a:schemeClr val="bg1"/>
              </a:solidFill>
            </a:ln>
          </p:spPr>
        </p:pic>
        <p:pic>
          <p:nvPicPr>
            <p:cNvPr id="57" name="図 56" descr="テキスト&#10;&#10;自動的に生成された説明">
              <a:extLst>
                <a:ext uri="{FF2B5EF4-FFF2-40B4-BE49-F238E27FC236}">
                  <a16:creationId xmlns:a16="http://schemas.microsoft.com/office/drawing/2014/main" xmlns="" id="{8447685F-9EB7-4453-BF3D-35344769D4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61475" y="1962713"/>
              <a:ext cx="901741" cy="1275966"/>
            </a:xfrm>
            <a:prstGeom prst="rect">
              <a:avLst/>
            </a:prstGeom>
            <a:ln>
              <a:solidFill>
                <a:schemeClr val="bg1"/>
              </a:solidFill>
            </a:ln>
          </p:spPr>
        </p:pic>
      </p:grpSp>
      <p:sp>
        <p:nvSpPr>
          <p:cNvPr id="59" name="テキスト ボックス 58">
            <a:extLst>
              <a:ext uri="{FF2B5EF4-FFF2-40B4-BE49-F238E27FC236}">
                <a16:creationId xmlns:a16="http://schemas.microsoft.com/office/drawing/2014/main" xmlns="" id="{1A9EA859-9DCB-49D4-87AB-F03691FC16E9}"/>
              </a:ext>
            </a:extLst>
          </p:cNvPr>
          <p:cNvSpPr txBox="1"/>
          <p:nvPr/>
        </p:nvSpPr>
        <p:spPr>
          <a:xfrm>
            <a:off x="6752751" y="10226418"/>
            <a:ext cx="61867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２５</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598672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テキスト ボックス 63">
            <a:extLst>
              <a:ext uri="{FF2B5EF4-FFF2-40B4-BE49-F238E27FC236}">
                <a16:creationId xmlns:a16="http://schemas.microsoft.com/office/drawing/2014/main" xmlns="" id="{F6957F90-8EF2-4B72-B250-EA50ED38D9C5}"/>
              </a:ext>
            </a:extLst>
          </p:cNvPr>
          <p:cNvSpPr txBox="1"/>
          <p:nvPr/>
        </p:nvSpPr>
        <p:spPr>
          <a:xfrm>
            <a:off x="141513" y="10172700"/>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２６</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4174847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45D8F0CC-DEFA-4D0D-90F2-040ADB6AC163}"/>
              </a:ext>
            </a:extLst>
          </p:cNvPr>
          <p:cNvSpPr>
            <a:spLocks noChangeArrowheads="1"/>
          </p:cNvSpPr>
          <p:nvPr/>
        </p:nvSpPr>
        <p:spPr bwMode="auto">
          <a:xfrm>
            <a:off x="882650" y="4769366"/>
            <a:ext cx="5791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dirty="0">
                <a:latin typeface="HG丸ｺﾞｼｯｸM-PRO" panose="020F0600000000000000" pitchFamily="50" charset="-128"/>
                <a:ea typeface="HG丸ｺﾞｼｯｸM-PRO" panose="020F0600000000000000" pitchFamily="50" charset="-128"/>
                <a:cs typeface="Times New Roman" panose="02020603050405020304" pitchFamily="18" charset="0"/>
              </a:rPr>
              <a:t>避難所運営マニュアル</a:t>
            </a:r>
            <a:endParaRPr kumimoji="0" lang="en-US" altLang="ja-JP" sz="4000" b="1"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 name="AutoShape 116">
            <a:extLst>
              <a:ext uri="{FF2B5EF4-FFF2-40B4-BE49-F238E27FC236}">
                <a16:creationId xmlns:a16="http://schemas.microsoft.com/office/drawing/2014/main" xmlns="" id="{1C0D6207-49F0-4D54-8590-6E84D7F16014}"/>
              </a:ext>
            </a:extLst>
          </p:cNvPr>
          <p:cNvSpPr>
            <a:spLocks noChangeArrowheads="1"/>
          </p:cNvSpPr>
          <p:nvPr/>
        </p:nvSpPr>
        <p:spPr bwMode="auto">
          <a:xfrm>
            <a:off x="1856581" y="3441700"/>
            <a:ext cx="3843338" cy="630238"/>
          </a:xfrm>
          <a:prstGeom prst="rect">
            <a:avLst/>
          </a:prstGeom>
          <a:solidFill>
            <a:srgbClr val="172A88"/>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400">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第４章</a:t>
            </a:r>
            <a:endParaRPr kumimoji="0" lang="en-US" altLang="ja-JP" sz="2400" b="0"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xmlns="" id="{F54221A6-7755-4C1C-915D-7E7044BB7330}"/>
              </a:ext>
            </a:extLst>
          </p:cNvPr>
          <p:cNvSpPr txBox="1"/>
          <p:nvPr/>
        </p:nvSpPr>
        <p:spPr>
          <a:xfrm>
            <a:off x="6745513" y="10199914"/>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２７</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1849925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xmlns="" id="{8E5FE24C-FA55-4014-AE69-A0D6BDFEAB88}"/>
              </a:ext>
            </a:extLst>
          </p:cNvPr>
          <p:cNvSpPr/>
          <p:nvPr/>
        </p:nvSpPr>
        <p:spPr>
          <a:xfrm>
            <a:off x="495300" y="4427430"/>
            <a:ext cx="7702549" cy="3401272"/>
          </a:xfrm>
          <a:prstGeom prst="roundRect">
            <a:avLst>
              <a:gd name="adj" fmla="val 46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a:extLst>
              <a:ext uri="{FF2B5EF4-FFF2-40B4-BE49-F238E27FC236}">
                <a16:creationId xmlns:a16="http://schemas.microsoft.com/office/drawing/2014/main" xmlns="" id="{F33855A7-DA33-446B-8CC1-142D646A37FD}"/>
              </a:ext>
            </a:extLst>
          </p:cNvPr>
          <p:cNvCxnSpPr/>
          <p:nvPr/>
        </p:nvCxnSpPr>
        <p:spPr>
          <a:xfrm>
            <a:off x="7562850" y="0"/>
            <a:ext cx="0" cy="10693400"/>
          </a:xfrm>
          <a:prstGeom prst="line">
            <a:avLst/>
          </a:prstGeom>
        </p:spPr>
        <p:style>
          <a:lnRef idx="1">
            <a:schemeClr val="dk1"/>
          </a:lnRef>
          <a:fillRef idx="0">
            <a:schemeClr val="dk1"/>
          </a:fillRef>
          <a:effectRef idx="0">
            <a:schemeClr val="dk1"/>
          </a:effectRef>
          <a:fontRef idx="minor">
            <a:schemeClr val="tx1"/>
          </a:fontRef>
        </p:style>
      </p:cxnSp>
      <p:sp>
        <p:nvSpPr>
          <p:cNvPr id="4" name="bg object 16">
            <a:extLst>
              <a:ext uri="{FF2B5EF4-FFF2-40B4-BE49-F238E27FC236}">
                <a16:creationId xmlns:a16="http://schemas.microsoft.com/office/drawing/2014/main" xmlns="" id="{0D5367EF-F0FA-4944-9B8D-DA1A113CA744}"/>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dirty="0"/>
          </a:p>
        </p:txBody>
      </p:sp>
      <p:sp>
        <p:nvSpPr>
          <p:cNvPr id="5" name="bg object 17">
            <a:extLst>
              <a:ext uri="{FF2B5EF4-FFF2-40B4-BE49-F238E27FC236}">
                <a16:creationId xmlns:a16="http://schemas.microsoft.com/office/drawing/2014/main" xmlns="" id="{A278F50A-0723-4406-A9C5-95CE16E79E92}"/>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dirty="0"/>
          </a:p>
        </p:txBody>
      </p:sp>
      <p:pic>
        <p:nvPicPr>
          <p:cNvPr id="6" name="bg object 18">
            <a:extLst>
              <a:ext uri="{FF2B5EF4-FFF2-40B4-BE49-F238E27FC236}">
                <a16:creationId xmlns:a16="http://schemas.microsoft.com/office/drawing/2014/main" xmlns="" id="{75BAF1E7-4040-4A31-B491-B0F081A1EA9F}"/>
              </a:ext>
            </a:extLst>
          </p:cNvPr>
          <p:cNvPicPr/>
          <p:nvPr/>
        </p:nvPicPr>
        <p:blipFill>
          <a:blip r:embed="rId2" cstate="print"/>
          <a:stretch>
            <a:fillRect/>
          </a:stretch>
        </p:blipFill>
        <p:spPr>
          <a:xfrm>
            <a:off x="117745" y="0"/>
            <a:ext cx="174123" cy="208812"/>
          </a:xfrm>
          <a:prstGeom prst="rect">
            <a:avLst/>
          </a:prstGeom>
        </p:spPr>
      </p:pic>
      <p:grpSp>
        <p:nvGrpSpPr>
          <p:cNvPr id="7" name="object 9">
            <a:extLst>
              <a:ext uri="{FF2B5EF4-FFF2-40B4-BE49-F238E27FC236}">
                <a16:creationId xmlns:a16="http://schemas.microsoft.com/office/drawing/2014/main" xmlns="" id="{7A20B8FF-C30E-4ECD-A7F2-60F7FDB55D27}"/>
              </a:ext>
            </a:extLst>
          </p:cNvPr>
          <p:cNvGrpSpPr/>
          <p:nvPr/>
        </p:nvGrpSpPr>
        <p:grpSpPr>
          <a:xfrm>
            <a:off x="567691" y="546100"/>
            <a:ext cx="7137614" cy="628997"/>
            <a:chOff x="540004" y="1688134"/>
            <a:chExt cx="6480175" cy="334010"/>
          </a:xfrm>
          <a:solidFill>
            <a:srgbClr val="172A88"/>
          </a:solidFill>
        </p:grpSpPr>
        <p:pic>
          <p:nvPicPr>
            <p:cNvPr id="8" name="object 10">
              <a:extLst>
                <a:ext uri="{FF2B5EF4-FFF2-40B4-BE49-F238E27FC236}">
                  <a16:creationId xmlns:a16="http://schemas.microsoft.com/office/drawing/2014/main" xmlns="" id="{925ED487-C618-4AE8-9B1C-74E3B1F60826}"/>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9" name="object 11">
              <a:extLst>
                <a:ext uri="{FF2B5EF4-FFF2-40B4-BE49-F238E27FC236}">
                  <a16:creationId xmlns:a16="http://schemas.microsoft.com/office/drawing/2014/main" xmlns="" id="{989FFDF0-C2ED-47B4-80D0-E52EF033F8AB}"/>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dirty="0"/>
            </a:p>
          </p:txBody>
        </p:sp>
      </p:grpSp>
      <p:sp>
        <p:nvSpPr>
          <p:cNvPr id="10" name="object 12">
            <a:extLst>
              <a:ext uri="{FF2B5EF4-FFF2-40B4-BE49-F238E27FC236}">
                <a16:creationId xmlns:a16="http://schemas.microsoft.com/office/drawing/2014/main" xmlns="" id="{70009B65-A9A2-4FA4-9527-43AE989E60BC}"/>
              </a:ext>
            </a:extLst>
          </p:cNvPr>
          <p:cNvSpPr txBox="1"/>
          <p:nvPr/>
        </p:nvSpPr>
        <p:spPr>
          <a:xfrm>
            <a:off x="729361" y="688667"/>
            <a:ext cx="502183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dirty="0">
                <a:solidFill>
                  <a:schemeClr val="bg1"/>
                </a:solidFill>
                <a:latin typeface="游ゴシック" panose="020B0400000000000000" pitchFamily="50" charset="-128"/>
                <a:ea typeface="游ゴシック" panose="020B0400000000000000" pitchFamily="50" charset="-128"/>
                <a:cs typeface="YuGothic"/>
              </a:rPr>
              <a:t>１</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a:t>
            </a:r>
            <a:r>
              <a:rPr lang="ja-JP" altLang="en-US" sz="2400" b="1" dirty="0">
                <a:solidFill>
                  <a:schemeClr val="bg1"/>
                </a:solidFill>
                <a:latin typeface="游ゴシック" panose="020B0400000000000000" pitchFamily="50" charset="-128"/>
                <a:ea typeface="游ゴシック" panose="020B0400000000000000" pitchFamily="50" charset="-128"/>
                <a:cs typeface="YuGothic"/>
              </a:rPr>
              <a:t>避難所運営の流れ</a:t>
            </a:r>
          </a:p>
        </p:txBody>
      </p:sp>
      <p:sp>
        <p:nvSpPr>
          <p:cNvPr id="11" name="テキスト ボックス 10">
            <a:extLst>
              <a:ext uri="{FF2B5EF4-FFF2-40B4-BE49-F238E27FC236}">
                <a16:creationId xmlns:a16="http://schemas.microsoft.com/office/drawing/2014/main" xmlns="" id="{7CB902F4-BBDB-400C-BE98-80BCECF633B8}"/>
              </a:ext>
            </a:extLst>
          </p:cNvPr>
          <p:cNvSpPr txBox="1"/>
          <p:nvPr/>
        </p:nvSpPr>
        <p:spPr>
          <a:xfrm>
            <a:off x="579429" y="1407304"/>
            <a:ext cx="6837331" cy="514949"/>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dirty="0"/>
              <a:t>避難所での避難生活が、長期化する見込みがある場合、避難所運営本部を立ち上げ、次の３つの流れで避難所運営を行います。</a:t>
            </a:r>
          </a:p>
        </p:txBody>
      </p:sp>
      <p:sp>
        <p:nvSpPr>
          <p:cNvPr id="12" name="四角形: 角を丸くする 11">
            <a:extLst>
              <a:ext uri="{FF2B5EF4-FFF2-40B4-BE49-F238E27FC236}">
                <a16:creationId xmlns:a16="http://schemas.microsoft.com/office/drawing/2014/main" xmlns="" id="{829929DC-4220-4FD2-B5A7-53CC8AF192C3}"/>
              </a:ext>
            </a:extLst>
          </p:cNvPr>
          <p:cNvSpPr/>
          <p:nvPr/>
        </p:nvSpPr>
        <p:spPr>
          <a:xfrm>
            <a:off x="535326" y="2350470"/>
            <a:ext cx="7663995" cy="1498195"/>
          </a:xfrm>
          <a:prstGeom prst="roundRect">
            <a:avLst>
              <a:gd name="adj" fmla="val 432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xmlns="" id="{AC70BAA4-49A4-4416-9625-D72BB5BE1014}"/>
              </a:ext>
            </a:extLst>
          </p:cNvPr>
          <p:cNvSpPr/>
          <p:nvPr/>
        </p:nvSpPr>
        <p:spPr>
          <a:xfrm>
            <a:off x="857250" y="2555997"/>
            <a:ext cx="5334000"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xmlns="" id="{520654C4-83E8-4B54-8A75-703E44453289}"/>
              </a:ext>
            </a:extLst>
          </p:cNvPr>
          <p:cNvSpPr/>
          <p:nvPr/>
        </p:nvSpPr>
        <p:spPr>
          <a:xfrm>
            <a:off x="857250" y="4610531"/>
            <a:ext cx="4134407"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xmlns="" id="{43A44C3B-2C87-4DB0-B7CA-5BF7A917A786}"/>
              </a:ext>
            </a:extLst>
          </p:cNvPr>
          <p:cNvSpPr txBox="1"/>
          <p:nvPr/>
        </p:nvSpPr>
        <p:spPr>
          <a:xfrm>
            <a:off x="1591582" y="4716172"/>
            <a:ext cx="3400075" cy="461665"/>
          </a:xfrm>
          <a:prstGeom prst="rect">
            <a:avLst/>
          </a:prstGeom>
          <a:noFill/>
        </p:spPr>
        <p:txBody>
          <a:bodyPr wrap="square">
            <a:spAutoFit/>
          </a:bodyPr>
          <a:lstStyle/>
          <a:p>
            <a:pPr algn="just">
              <a:spcAft>
                <a:spcPts val="600"/>
              </a:spcAft>
            </a:pPr>
            <a:r>
              <a:rPr lang="ja-JP" altLang="en-US" sz="2400" b="1" kern="100" dirty="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各班による避難所運営</a:t>
            </a:r>
            <a:endParaRPr lang="ja-JP" altLang="ja-JP" kern="100" dirty="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6" name="object 81">
            <a:extLst>
              <a:ext uri="{FF2B5EF4-FFF2-40B4-BE49-F238E27FC236}">
                <a16:creationId xmlns:a16="http://schemas.microsoft.com/office/drawing/2014/main" xmlns="" id="{0BA0197E-F197-4069-9F2D-4A57034EF305}"/>
              </a:ext>
            </a:extLst>
          </p:cNvPr>
          <p:cNvSpPr/>
          <p:nvPr/>
        </p:nvSpPr>
        <p:spPr>
          <a:xfrm>
            <a:off x="1161032" y="4716002"/>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dirty="0"/>
          </a:p>
        </p:txBody>
      </p:sp>
      <p:sp>
        <p:nvSpPr>
          <p:cNvPr id="17" name="テキスト ボックス 16">
            <a:extLst>
              <a:ext uri="{FF2B5EF4-FFF2-40B4-BE49-F238E27FC236}">
                <a16:creationId xmlns:a16="http://schemas.microsoft.com/office/drawing/2014/main" xmlns="" id="{23F1A607-124E-42C5-B844-0D7822B4FC4E}"/>
              </a:ext>
            </a:extLst>
          </p:cNvPr>
          <p:cNvSpPr txBox="1"/>
          <p:nvPr/>
        </p:nvSpPr>
        <p:spPr>
          <a:xfrm>
            <a:off x="1113560" y="4731033"/>
            <a:ext cx="525853"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２</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8" name="矢印: 下 17">
            <a:extLst>
              <a:ext uri="{FF2B5EF4-FFF2-40B4-BE49-F238E27FC236}">
                <a16:creationId xmlns:a16="http://schemas.microsoft.com/office/drawing/2014/main" xmlns="" id="{58A47136-BA11-413D-993F-7DC16BDDE500}"/>
              </a:ext>
            </a:extLst>
          </p:cNvPr>
          <p:cNvSpPr/>
          <p:nvPr/>
        </p:nvSpPr>
        <p:spPr>
          <a:xfrm>
            <a:off x="1898194" y="3831081"/>
            <a:ext cx="468000" cy="6120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xmlns="" id="{2500AFCA-430C-48D2-91F9-F36192C13441}"/>
              </a:ext>
            </a:extLst>
          </p:cNvPr>
          <p:cNvSpPr txBox="1"/>
          <p:nvPr/>
        </p:nvSpPr>
        <p:spPr>
          <a:xfrm>
            <a:off x="1619250" y="2652915"/>
            <a:ext cx="4506977" cy="461665"/>
          </a:xfrm>
          <a:prstGeom prst="rect">
            <a:avLst/>
          </a:prstGeom>
          <a:noFill/>
        </p:spPr>
        <p:txBody>
          <a:bodyPr wrap="square">
            <a:spAutoFit/>
          </a:bodyPr>
          <a:lstStyle/>
          <a:p>
            <a:pPr algn="just">
              <a:spcAft>
                <a:spcPts val="600"/>
              </a:spcAft>
            </a:pPr>
            <a:r>
              <a:rPr lang="ja-JP" altLang="en-US" sz="2400" b="1" kern="100" dirty="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避難所運営本部の立ち上げ</a:t>
            </a:r>
            <a:endParaRPr lang="ja-JP" altLang="ja-JP" kern="100" dirty="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20" name="object 81">
            <a:extLst>
              <a:ext uri="{FF2B5EF4-FFF2-40B4-BE49-F238E27FC236}">
                <a16:creationId xmlns:a16="http://schemas.microsoft.com/office/drawing/2014/main" xmlns="" id="{F9923BFD-9AE7-4FB8-9D02-E5744FA15FCF}"/>
              </a:ext>
            </a:extLst>
          </p:cNvPr>
          <p:cNvSpPr/>
          <p:nvPr/>
        </p:nvSpPr>
        <p:spPr>
          <a:xfrm>
            <a:off x="1044552" y="2666362"/>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dirty="0"/>
          </a:p>
        </p:txBody>
      </p:sp>
      <p:sp>
        <p:nvSpPr>
          <p:cNvPr id="21" name="テキスト ボックス 20">
            <a:extLst>
              <a:ext uri="{FF2B5EF4-FFF2-40B4-BE49-F238E27FC236}">
                <a16:creationId xmlns:a16="http://schemas.microsoft.com/office/drawing/2014/main" xmlns="" id="{964FB551-4C62-4D57-B7FD-7570ACFE1C4F}"/>
              </a:ext>
            </a:extLst>
          </p:cNvPr>
          <p:cNvSpPr txBox="1"/>
          <p:nvPr/>
        </p:nvSpPr>
        <p:spPr>
          <a:xfrm>
            <a:off x="997080" y="2681393"/>
            <a:ext cx="525853"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１</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24" name="object 5">
            <a:extLst>
              <a:ext uri="{FF2B5EF4-FFF2-40B4-BE49-F238E27FC236}">
                <a16:creationId xmlns:a16="http://schemas.microsoft.com/office/drawing/2014/main" xmlns="" id="{E9911DDC-6A0B-40AB-ABFA-103ED546F4A6}"/>
              </a:ext>
            </a:extLst>
          </p:cNvPr>
          <p:cNvSpPr txBox="1"/>
          <p:nvPr/>
        </p:nvSpPr>
        <p:spPr>
          <a:xfrm>
            <a:off x="927082" y="3264870"/>
            <a:ext cx="6254768" cy="228268"/>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事前に決めていた体制をもとにして、避難所運営本部を立ち上げます。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25" name="四角形: 角を丸くする 24">
            <a:extLst>
              <a:ext uri="{FF2B5EF4-FFF2-40B4-BE49-F238E27FC236}">
                <a16:creationId xmlns:a16="http://schemas.microsoft.com/office/drawing/2014/main" xmlns="" id="{62B1515A-962D-493D-A695-828B75C41638}"/>
              </a:ext>
            </a:extLst>
          </p:cNvPr>
          <p:cNvSpPr/>
          <p:nvPr/>
        </p:nvSpPr>
        <p:spPr>
          <a:xfrm>
            <a:off x="445574" y="8277382"/>
            <a:ext cx="7712318" cy="1555219"/>
          </a:xfrm>
          <a:prstGeom prst="roundRect">
            <a:avLst>
              <a:gd name="adj" fmla="val 84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xmlns="" id="{F87E3AA2-2540-439D-8F86-EABFE8C5A964}"/>
              </a:ext>
            </a:extLst>
          </p:cNvPr>
          <p:cNvSpPr/>
          <p:nvPr/>
        </p:nvSpPr>
        <p:spPr>
          <a:xfrm>
            <a:off x="807524" y="8421612"/>
            <a:ext cx="4134407"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xmlns="" id="{3FEA694D-BEA7-4944-BF60-59AE9D3B0871}"/>
              </a:ext>
            </a:extLst>
          </p:cNvPr>
          <p:cNvSpPr txBox="1"/>
          <p:nvPr/>
        </p:nvSpPr>
        <p:spPr>
          <a:xfrm>
            <a:off x="1541856" y="8527253"/>
            <a:ext cx="3400075" cy="461665"/>
          </a:xfrm>
          <a:prstGeom prst="rect">
            <a:avLst/>
          </a:prstGeom>
          <a:noFill/>
        </p:spPr>
        <p:txBody>
          <a:bodyPr wrap="square">
            <a:spAutoFit/>
          </a:bodyPr>
          <a:lstStyle/>
          <a:p>
            <a:pPr algn="just">
              <a:spcAft>
                <a:spcPts val="600"/>
              </a:spcAft>
            </a:pPr>
            <a:r>
              <a:rPr lang="ja-JP" altLang="en-US" sz="2400" b="1" kern="100" dirty="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避難所の閉鎖</a:t>
            </a:r>
            <a:endParaRPr lang="ja-JP" altLang="ja-JP" kern="100" dirty="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28" name="object 81">
            <a:extLst>
              <a:ext uri="{FF2B5EF4-FFF2-40B4-BE49-F238E27FC236}">
                <a16:creationId xmlns:a16="http://schemas.microsoft.com/office/drawing/2014/main" xmlns="" id="{08E9D21C-1DB9-4403-9050-93B3AFF02DF8}"/>
              </a:ext>
            </a:extLst>
          </p:cNvPr>
          <p:cNvSpPr/>
          <p:nvPr/>
        </p:nvSpPr>
        <p:spPr>
          <a:xfrm>
            <a:off x="1111306" y="8527083"/>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dirty="0"/>
          </a:p>
        </p:txBody>
      </p:sp>
      <p:sp>
        <p:nvSpPr>
          <p:cNvPr id="29" name="テキスト ボックス 28">
            <a:extLst>
              <a:ext uri="{FF2B5EF4-FFF2-40B4-BE49-F238E27FC236}">
                <a16:creationId xmlns:a16="http://schemas.microsoft.com/office/drawing/2014/main" xmlns="" id="{A45BF8FB-B5B8-4514-9670-FFA1C4AA0033}"/>
              </a:ext>
            </a:extLst>
          </p:cNvPr>
          <p:cNvSpPr txBox="1"/>
          <p:nvPr/>
        </p:nvSpPr>
        <p:spPr>
          <a:xfrm>
            <a:off x="1063834" y="8542114"/>
            <a:ext cx="525853"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３</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30" name="矢印: 下 29">
            <a:extLst>
              <a:ext uri="{FF2B5EF4-FFF2-40B4-BE49-F238E27FC236}">
                <a16:creationId xmlns:a16="http://schemas.microsoft.com/office/drawing/2014/main" xmlns="" id="{84AB932A-986A-4BBE-BA59-76B7C73E1AFF}"/>
              </a:ext>
            </a:extLst>
          </p:cNvPr>
          <p:cNvSpPr/>
          <p:nvPr/>
        </p:nvSpPr>
        <p:spPr>
          <a:xfrm>
            <a:off x="1848468" y="7696358"/>
            <a:ext cx="468000" cy="6120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object 5">
            <a:extLst>
              <a:ext uri="{FF2B5EF4-FFF2-40B4-BE49-F238E27FC236}">
                <a16:creationId xmlns:a16="http://schemas.microsoft.com/office/drawing/2014/main" xmlns="" id="{A0173D03-4316-4F32-9B27-E90113F0C973}"/>
              </a:ext>
            </a:extLst>
          </p:cNvPr>
          <p:cNvSpPr txBox="1"/>
          <p:nvPr/>
        </p:nvSpPr>
        <p:spPr>
          <a:xfrm>
            <a:off x="912876" y="5368802"/>
            <a:ext cx="6254768" cy="228268"/>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各班による避難所運営を行います。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32" name="object 5">
            <a:extLst>
              <a:ext uri="{FF2B5EF4-FFF2-40B4-BE49-F238E27FC236}">
                <a16:creationId xmlns:a16="http://schemas.microsoft.com/office/drawing/2014/main" xmlns="" id="{D8F3D08D-026B-4C4D-8DA2-BFFCAB6DCF71}"/>
              </a:ext>
            </a:extLst>
          </p:cNvPr>
          <p:cNvSpPr txBox="1"/>
          <p:nvPr/>
        </p:nvSpPr>
        <p:spPr>
          <a:xfrm>
            <a:off x="927082" y="9218068"/>
            <a:ext cx="6254768" cy="228268"/>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避難所の集約や統廃合により、施設本来の業務再開に向けた準備を行います。</a:t>
            </a:r>
          </a:p>
        </p:txBody>
      </p:sp>
      <p:sp>
        <p:nvSpPr>
          <p:cNvPr id="49" name="テキスト ボックス 48">
            <a:extLst>
              <a:ext uri="{FF2B5EF4-FFF2-40B4-BE49-F238E27FC236}">
                <a16:creationId xmlns:a16="http://schemas.microsoft.com/office/drawing/2014/main" xmlns="" id="{D43E1B63-94CE-4435-A1DC-015388634A2A}"/>
              </a:ext>
            </a:extLst>
          </p:cNvPr>
          <p:cNvSpPr txBox="1"/>
          <p:nvPr/>
        </p:nvSpPr>
        <p:spPr>
          <a:xfrm>
            <a:off x="141513" y="10172700"/>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２８</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
        <p:nvSpPr>
          <p:cNvPr id="55" name="正方形/長方形 54">
            <a:extLst>
              <a:ext uri="{FF2B5EF4-FFF2-40B4-BE49-F238E27FC236}">
                <a16:creationId xmlns:a16="http://schemas.microsoft.com/office/drawing/2014/main" xmlns="" id="{01071AA6-8787-4EB9-9679-E765AF573EB8}"/>
              </a:ext>
            </a:extLst>
          </p:cNvPr>
          <p:cNvSpPr/>
          <p:nvPr/>
        </p:nvSpPr>
        <p:spPr>
          <a:xfrm>
            <a:off x="685792" y="5709908"/>
            <a:ext cx="3471021" cy="1556576"/>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56" name="正方形/長方形 55">
            <a:extLst>
              <a:ext uri="{FF2B5EF4-FFF2-40B4-BE49-F238E27FC236}">
                <a16:creationId xmlns:a16="http://schemas.microsoft.com/office/drawing/2014/main" xmlns="" id="{6A771072-02D3-49B0-A217-3AB542816A5F}"/>
              </a:ext>
            </a:extLst>
          </p:cNvPr>
          <p:cNvSpPr/>
          <p:nvPr/>
        </p:nvSpPr>
        <p:spPr>
          <a:xfrm>
            <a:off x="649090" y="6352084"/>
            <a:ext cx="2472005" cy="530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a:solidFill>
                  <a:srgbClr val="221815"/>
                </a:solidFill>
                <a:latin typeface="游ゴシック" panose="020B0400000000000000" pitchFamily="50" charset="-128"/>
                <a:ea typeface="游ゴシック" panose="020B0400000000000000" pitchFamily="50" charset="-128"/>
              </a:rPr>
              <a:t>〇情報の収集と整理</a:t>
            </a:r>
            <a:endParaRPr lang="en-US" altLang="ja-JP" sz="1100" dirty="0">
              <a:solidFill>
                <a:srgbClr val="221815"/>
              </a:solidFill>
              <a:latin typeface="游ゴシック" panose="020B0400000000000000" pitchFamily="50" charset="-128"/>
              <a:ea typeface="游ゴシック" panose="020B0400000000000000" pitchFamily="50" charset="-128"/>
            </a:endParaRPr>
          </a:p>
          <a:p>
            <a:r>
              <a:rPr lang="ja-JP" altLang="en-US" sz="1100">
                <a:solidFill>
                  <a:srgbClr val="221815"/>
                </a:solidFill>
                <a:latin typeface="游ゴシック" panose="020B0400000000000000" pitchFamily="50" charset="-128"/>
                <a:ea typeface="游ゴシック" panose="020B0400000000000000" pitchFamily="50" charset="-128"/>
              </a:rPr>
              <a:t>〇情報・ルール等の周知・伝達</a:t>
            </a:r>
            <a:endParaRPr lang="en-US" altLang="ja-JP" sz="1100" dirty="0">
              <a:solidFill>
                <a:srgbClr val="221815"/>
              </a:solidFill>
              <a:latin typeface="游ゴシック" panose="020B0400000000000000" pitchFamily="50" charset="-128"/>
              <a:ea typeface="游ゴシック" panose="020B0400000000000000" pitchFamily="50" charset="-128"/>
            </a:endParaRPr>
          </a:p>
          <a:p>
            <a:r>
              <a:rPr lang="ja-JP" altLang="en-US" sz="1100">
                <a:solidFill>
                  <a:srgbClr val="221815"/>
                </a:solidFill>
                <a:latin typeface="游ゴシック" panose="020B0400000000000000" pitchFamily="50" charset="-128"/>
                <a:ea typeface="游ゴシック" panose="020B0400000000000000" pitchFamily="50" charset="-128"/>
              </a:rPr>
              <a:t>〇取材対応</a:t>
            </a:r>
          </a:p>
        </p:txBody>
      </p:sp>
      <p:sp>
        <p:nvSpPr>
          <p:cNvPr id="57" name="テキスト ボックス 56">
            <a:extLst>
              <a:ext uri="{FF2B5EF4-FFF2-40B4-BE49-F238E27FC236}">
                <a16:creationId xmlns:a16="http://schemas.microsoft.com/office/drawing/2014/main" xmlns="" id="{8161651D-5070-418A-9D42-629D140750EE}"/>
              </a:ext>
            </a:extLst>
          </p:cNvPr>
          <p:cNvSpPr txBox="1"/>
          <p:nvPr/>
        </p:nvSpPr>
        <p:spPr>
          <a:xfrm>
            <a:off x="577850" y="5982752"/>
            <a:ext cx="1633678" cy="369332"/>
          </a:xfrm>
          <a:prstGeom prst="rect">
            <a:avLst/>
          </a:prstGeom>
          <a:noFill/>
        </p:spPr>
        <p:txBody>
          <a:bodyPr wrap="square">
            <a:spAutoFit/>
          </a:bodyPr>
          <a:lstStyle/>
          <a:p>
            <a:pPr algn="ctr"/>
            <a:r>
              <a:rPr kumimoji="1" lang="ja-JP" altLang="en-US" sz="1800" b="1" dirty="0">
                <a:latin typeface="游ゴシック" panose="020B0400000000000000" pitchFamily="50" charset="-128"/>
                <a:ea typeface="游ゴシック" panose="020B0400000000000000" pitchFamily="50" charset="-128"/>
              </a:rPr>
              <a:t>情報</a:t>
            </a:r>
            <a:r>
              <a:rPr lang="ja-JP" altLang="en-US" b="1" dirty="0">
                <a:latin typeface="游ゴシック" panose="020B0400000000000000" pitchFamily="50" charset="-128"/>
                <a:ea typeface="游ゴシック" panose="020B0400000000000000" pitchFamily="50" charset="-128"/>
              </a:rPr>
              <a:t>広報班</a:t>
            </a:r>
            <a:endParaRPr kumimoji="1" lang="ja-JP" altLang="en-US" sz="1400" b="1" dirty="0">
              <a:latin typeface="游ゴシック" panose="020B0400000000000000" pitchFamily="50" charset="-128"/>
              <a:ea typeface="游ゴシック" panose="020B0400000000000000" pitchFamily="50" charset="-128"/>
            </a:endParaRPr>
          </a:p>
        </p:txBody>
      </p:sp>
      <p:sp>
        <p:nvSpPr>
          <p:cNvPr id="58" name="テキスト ボックス 57">
            <a:extLst>
              <a:ext uri="{FF2B5EF4-FFF2-40B4-BE49-F238E27FC236}">
                <a16:creationId xmlns:a16="http://schemas.microsoft.com/office/drawing/2014/main" xmlns="" id="{1605AA0C-268C-4E62-AF5B-912CB3703BBF}"/>
              </a:ext>
            </a:extLst>
          </p:cNvPr>
          <p:cNvSpPr txBox="1"/>
          <p:nvPr/>
        </p:nvSpPr>
        <p:spPr>
          <a:xfrm>
            <a:off x="2575387" y="7005368"/>
            <a:ext cx="1766346" cy="230832"/>
          </a:xfrm>
          <a:prstGeom prst="rect">
            <a:avLst/>
          </a:prstGeom>
          <a:noFill/>
        </p:spPr>
        <p:txBody>
          <a:bodyPr wrap="square">
            <a:spAutoFit/>
          </a:bodyPr>
          <a:lstStyle/>
          <a:p>
            <a:r>
              <a:rPr lang="ja-JP" altLang="en-US"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P31</a:t>
            </a:r>
            <a:r>
              <a:rPr lang="ja-JP" altLang="en-US"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36</a:t>
            </a:r>
            <a:r>
              <a:rPr lang="ja-JP" altLang="en-US"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900" dirty="0">
              <a:highlight>
                <a:srgbClr val="FFFF00"/>
              </a:highlight>
            </a:endParaRPr>
          </a:p>
        </p:txBody>
      </p:sp>
      <p:sp>
        <p:nvSpPr>
          <p:cNvPr id="59" name="正方形/長方形 58">
            <a:extLst>
              <a:ext uri="{FF2B5EF4-FFF2-40B4-BE49-F238E27FC236}">
                <a16:creationId xmlns:a16="http://schemas.microsoft.com/office/drawing/2014/main" xmlns="" id="{1870FFFA-621B-40CE-BB2B-F4C7386F4951}"/>
              </a:ext>
            </a:extLst>
          </p:cNvPr>
          <p:cNvSpPr/>
          <p:nvPr/>
        </p:nvSpPr>
        <p:spPr>
          <a:xfrm>
            <a:off x="4223640" y="5709908"/>
            <a:ext cx="3471021" cy="1556576"/>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60" name="正方形/長方形 59">
            <a:extLst>
              <a:ext uri="{FF2B5EF4-FFF2-40B4-BE49-F238E27FC236}">
                <a16:creationId xmlns:a16="http://schemas.microsoft.com/office/drawing/2014/main" xmlns="" id="{39D63423-1952-4D2C-B98E-44E5CC39C2A3}"/>
              </a:ext>
            </a:extLst>
          </p:cNvPr>
          <p:cNvSpPr/>
          <p:nvPr/>
        </p:nvSpPr>
        <p:spPr>
          <a:xfrm>
            <a:off x="4186938" y="6352084"/>
            <a:ext cx="2472005" cy="530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a:solidFill>
                  <a:schemeClr val="tx1"/>
                </a:solidFill>
                <a:latin typeface="游ゴシック" panose="020B0400000000000000" pitchFamily="50" charset="-128"/>
                <a:ea typeface="游ゴシック" panose="020B0400000000000000" pitchFamily="50" charset="-128"/>
              </a:rPr>
              <a:t>〇生活環境全般の整備</a:t>
            </a:r>
          </a:p>
          <a:p>
            <a:r>
              <a:rPr lang="ja-JP" altLang="en-US" sz="1100">
                <a:solidFill>
                  <a:schemeClr val="tx1"/>
                </a:solidFill>
                <a:latin typeface="游ゴシック" panose="020B0400000000000000" pitchFamily="50" charset="-128"/>
                <a:ea typeface="游ゴシック" panose="020B0400000000000000" pitchFamily="50" charset="-128"/>
              </a:rPr>
              <a:t>〇ペットの受け入れ環境整備</a:t>
            </a:r>
          </a:p>
          <a:p>
            <a:r>
              <a:rPr lang="ja-JP" altLang="en-US" sz="1100">
                <a:solidFill>
                  <a:schemeClr val="tx1"/>
                </a:solidFill>
                <a:latin typeface="游ゴシック" panose="020B0400000000000000" pitchFamily="50" charset="-128"/>
                <a:ea typeface="游ゴシック" panose="020B0400000000000000" pitchFamily="50" charset="-128"/>
              </a:rPr>
              <a:t>〇共有空間・居住空間の安全管理</a:t>
            </a:r>
          </a:p>
        </p:txBody>
      </p:sp>
      <p:sp>
        <p:nvSpPr>
          <p:cNvPr id="61" name="テキスト ボックス 60">
            <a:extLst>
              <a:ext uri="{FF2B5EF4-FFF2-40B4-BE49-F238E27FC236}">
                <a16:creationId xmlns:a16="http://schemas.microsoft.com/office/drawing/2014/main" xmlns="" id="{911337FA-FA63-4304-8E92-8A18E9FF509B}"/>
              </a:ext>
            </a:extLst>
          </p:cNvPr>
          <p:cNvSpPr txBox="1"/>
          <p:nvPr/>
        </p:nvSpPr>
        <p:spPr>
          <a:xfrm>
            <a:off x="4115697" y="5982752"/>
            <a:ext cx="1539269" cy="369332"/>
          </a:xfrm>
          <a:prstGeom prst="rect">
            <a:avLst/>
          </a:prstGeom>
          <a:noFill/>
        </p:spPr>
        <p:txBody>
          <a:bodyPr wrap="square">
            <a:spAutoFit/>
          </a:bodyPr>
          <a:lstStyle/>
          <a:p>
            <a:pPr algn="ctr"/>
            <a:r>
              <a:rPr kumimoji="1" lang="ja-JP" altLang="en-US" sz="1800" b="1">
                <a:latin typeface="游ゴシック" panose="020B0400000000000000" pitchFamily="50" charset="-128"/>
                <a:ea typeface="游ゴシック" panose="020B0400000000000000" pitchFamily="50" charset="-128"/>
              </a:rPr>
              <a:t>施設管理班</a:t>
            </a:r>
            <a:endParaRPr kumimoji="1" lang="ja-JP" altLang="en-US" sz="1400" b="1">
              <a:latin typeface="游ゴシック" panose="020B0400000000000000" pitchFamily="50" charset="-128"/>
              <a:ea typeface="游ゴシック" panose="020B0400000000000000" pitchFamily="50" charset="-128"/>
            </a:endParaRPr>
          </a:p>
        </p:txBody>
      </p:sp>
      <p:sp>
        <p:nvSpPr>
          <p:cNvPr id="62" name="テキスト ボックス 61">
            <a:extLst>
              <a:ext uri="{FF2B5EF4-FFF2-40B4-BE49-F238E27FC236}">
                <a16:creationId xmlns:a16="http://schemas.microsoft.com/office/drawing/2014/main" xmlns="" id="{320B7FAF-3C66-458D-82F2-88CA764D186D}"/>
              </a:ext>
            </a:extLst>
          </p:cNvPr>
          <p:cNvSpPr txBox="1"/>
          <p:nvPr/>
        </p:nvSpPr>
        <p:spPr>
          <a:xfrm>
            <a:off x="6158584" y="7005368"/>
            <a:ext cx="1766346" cy="230832"/>
          </a:xfrm>
          <a:prstGeom prst="rect">
            <a:avLst/>
          </a:prstGeom>
          <a:noFill/>
        </p:spPr>
        <p:txBody>
          <a:bodyPr wrap="square">
            <a:spAutoFit/>
          </a:bodyPr>
          <a:lstStyle/>
          <a:p>
            <a:r>
              <a:rPr lang="ja-JP" altLang="en-US"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P37</a:t>
            </a:r>
            <a:r>
              <a:rPr lang="ja-JP" altLang="en-US"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43</a:t>
            </a:r>
            <a:r>
              <a:rPr lang="ja-JP" altLang="en-US"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900" dirty="0">
              <a:highlight>
                <a:srgbClr val="FFFF00"/>
              </a:highlight>
            </a:endParaRPr>
          </a:p>
        </p:txBody>
      </p:sp>
      <p:pic>
        <p:nvPicPr>
          <p:cNvPr id="71" name="図 70">
            <a:extLst>
              <a:ext uri="{FF2B5EF4-FFF2-40B4-BE49-F238E27FC236}">
                <a16:creationId xmlns:a16="http://schemas.microsoft.com/office/drawing/2014/main" xmlns="" id="{BC9A6799-C7BC-47BC-B8BA-4252699EEF02}"/>
              </a:ext>
            </a:extLst>
          </p:cNvPr>
          <p:cNvPicPr>
            <a:picLocks noChangeAspect="1"/>
          </p:cNvPicPr>
          <p:nvPr/>
        </p:nvPicPr>
        <p:blipFill>
          <a:blip r:embed="rId4"/>
          <a:stretch>
            <a:fillRect/>
          </a:stretch>
        </p:blipFill>
        <p:spPr>
          <a:xfrm>
            <a:off x="2969033" y="5849768"/>
            <a:ext cx="834035" cy="1181920"/>
          </a:xfrm>
          <a:prstGeom prst="rect">
            <a:avLst/>
          </a:prstGeom>
        </p:spPr>
      </p:pic>
      <p:pic>
        <p:nvPicPr>
          <p:cNvPr id="72" name="図 71">
            <a:extLst>
              <a:ext uri="{FF2B5EF4-FFF2-40B4-BE49-F238E27FC236}">
                <a16:creationId xmlns:a16="http://schemas.microsoft.com/office/drawing/2014/main" xmlns="" id="{95F0D97F-F5F0-4614-B536-BF213B02212F}"/>
              </a:ext>
            </a:extLst>
          </p:cNvPr>
          <p:cNvPicPr>
            <a:picLocks noChangeAspect="1"/>
          </p:cNvPicPr>
          <p:nvPr/>
        </p:nvPicPr>
        <p:blipFill>
          <a:blip r:embed="rId5"/>
          <a:stretch>
            <a:fillRect/>
          </a:stretch>
        </p:blipFill>
        <p:spPr>
          <a:xfrm>
            <a:off x="6538268" y="5818279"/>
            <a:ext cx="833361" cy="1187089"/>
          </a:xfrm>
          <a:prstGeom prst="rect">
            <a:avLst/>
          </a:prstGeom>
        </p:spPr>
      </p:pic>
    </p:spTree>
    <p:extLst>
      <p:ext uri="{BB962C8B-B14F-4D97-AF65-F5344CB8AC3E}">
        <p14:creationId xmlns:p14="http://schemas.microsoft.com/office/powerpoint/2010/main" val="1418315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xmlns="" id="{D82EEA35-02C9-4D5E-B3CA-835144F1F6F5}"/>
              </a:ext>
            </a:extLst>
          </p:cNvPr>
          <p:cNvSpPr/>
          <p:nvPr/>
        </p:nvSpPr>
        <p:spPr>
          <a:xfrm>
            <a:off x="-7080251" y="4427430"/>
            <a:ext cx="14414194" cy="3401272"/>
          </a:xfrm>
          <a:prstGeom prst="roundRect">
            <a:avLst>
              <a:gd name="adj" fmla="val 46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bg object 16">
            <a:extLst>
              <a:ext uri="{FF2B5EF4-FFF2-40B4-BE49-F238E27FC236}">
                <a16:creationId xmlns:a16="http://schemas.microsoft.com/office/drawing/2014/main" xmlns="" id="{ADD2F424-FA8A-4C07-B9C6-73BA206C9446}"/>
              </a:ext>
            </a:extLst>
          </p:cNvPr>
          <p:cNvSpPr/>
          <p:nvPr/>
        </p:nvSpPr>
        <p:spPr>
          <a:xfrm>
            <a:off x="-7575550"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dirty="0"/>
          </a:p>
        </p:txBody>
      </p:sp>
      <p:sp>
        <p:nvSpPr>
          <p:cNvPr id="5" name="bg object 17">
            <a:extLst>
              <a:ext uri="{FF2B5EF4-FFF2-40B4-BE49-F238E27FC236}">
                <a16:creationId xmlns:a16="http://schemas.microsoft.com/office/drawing/2014/main" xmlns="" id="{40BF13D9-1887-4F09-A9DF-7569B30E69C9}"/>
              </a:ext>
            </a:extLst>
          </p:cNvPr>
          <p:cNvSpPr/>
          <p:nvPr/>
        </p:nvSpPr>
        <p:spPr>
          <a:xfrm>
            <a:off x="-7432650"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dirty="0"/>
          </a:p>
        </p:txBody>
      </p:sp>
      <p:pic>
        <p:nvPicPr>
          <p:cNvPr id="6" name="bg object 18">
            <a:extLst>
              <a:ext uri="{FF2B5EF4-FFF2-40B4-BE49-F238E27FC236}">
                <a16:creationId xmlns:a16="http://schemas.microsoft.com/office/drawing/2014/main" xmlns="" id="{6DC77F46-8A45-48B6-8A88-2A383794FDE4}"/>
              </a:ext>
            </a:extLst>
          </p:cNvPr>
          <p:cNvPicPr/>
          <p:nvPr/>
        </p:nvPicPr>
        <p:blipFill>
          <a:blip r:embed="rId2" cstate="print"/>
          <a:stretch>
            <a:fillRect/>
          </a:stretch>
        </p:blipFill>
        <p:spPr>
          <a:xfrm>
            <a:off x="-7457806" y="0"/>
            <a:ext cx="174123" cy="208812"/>
          </a:xfrm>
          <a:prstGeom prst="rect">
            <a:avLst/>
          </a:prstGeom>
        </p:spPr>
      </p:pic>
      <p:grpSp>
        <p:nvGrpSpPr>
          <p:cNvPr id="7" name="object 9">
            <a:extLst>
              <a:ext uri="{FF2B5EF4-FFF2-40B4-BE49-F238E27FC236}">
                <a16:creationId xmlns:a16="http://schemas.microsoft.com/office/drawing/2014/main" xmlns="" id="{E1DCAEC8-EB4A-4C84-A761-20420889FD3B}"/>
              </a:ext>
            </a:extLst>
          </p:cNvPr>
          <p:cNvGrpSpPr/>
          <p:nvPr/>
        </p:nvGrpSpPr>
        <p:grpSpPr>
          <a:xfrm>
            <a:off x="-7007861" y="546100"/>
            <a:ext cx="14234159" cy="628997"/>
            <a:chOff x="540004" y="1688134"/>
            <a:chExt cx="6480175" cy="334010"/>
          </a:xfrm>
          <a:solidFill>
            <a:srgbClr val="172A88"/>
          </a:solidFill>
        </p:grpSpPr>
        <p:pic>
          <p:nvPicPr>
            <p:cNvPr id="8" name="object 10">
              <a:extLst>
                <a:ext uri="{FF2B5EF4-FFF2-40B4-BE49-F238E27FC236}">
                  <a16:creationId xmlns:a16="http://schemas.microsoft.com/office/drawing/2014/main" xmlns="" id="{1D0306AD-B879-4C32-B4CD-B022A34ABA6B}"/>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9" name="object 11">
              <a:extLst>
                <a:ext uri="{FF2B5EF4-FFF2-40B4-BE49-F238E27FC236}">
                  <a16:creationId xmlns:a16="http://schemas.microsoft.com/office/drawing/2014/main" xmlns="" id="{298011CA-B738-4340-8F11-CD257FEE2B2E}"/>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dirty="0"/>
            </a:p>
          </p:txBody>
        </p:sp>
      </p:grpSp>
      <p:sp>
        <p:nvSpPr>
          <p:cNvPr id="10" name="object 12">
            <a:extLst>
              <a:ext uri="{FF2B5EF4-FFF2-40B4-BE49-F238E27FC236}">
                <a16:creationId xmlns:a16="http://schemas.microsoft.com/office/drawing/2014/main" xmlns="" id="{928E853F-BE8E-4A4B-B7E2-67239B7575FE}"/>
              </a:ext>
            </a:extLst>
          </p:cNvPr>
          <p:cNvSpPr txBox="1"/>
          <p:nvPr/>
        </p:nvSpPr>
        <p:spPr>
          <a:xfrm>
            <a:off x="-6846190" y="688667"/>
            <a:ext cx="502183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dirty="0">
                <a:solidFill>
                  <a:schemeClr val="bg1"/>
                </a:solidFill>
                <a:latin typeface="游ゴシック" panose="020B0400000000000000" pitchFamily="50" charset="-128"/>
                <a:ea typeface="游ゴシック" panose="020B0400000000000000" pitchFamily="50" charset="-128"/>
                <a:cs typeface="YuGothic"/>
              </a:rPr>
              <a:t>１</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a:t>
            </a:r>
            <a:r>
              <a:rPr lang="ja-JP" altLang="en-US" sz="2400" b="1" dirty="0">
                <a:solidFill>
                  <a:schemeClr val="bg1"/>
                </a:solidFill>
                <a:latin typeface="游ゴシック" panose="020B0400000000000000" pitchFamily="50" charset="-128"/>
                <a:ea typeface="游ゴシック" panose="020B0400000000000000" pitchFamily="50" charset="-128"/>
                <a:cs typeface="YuGothic"/>
              </a:rPr>
              <a:t>避難所運営の流れ</a:t>
            </a:r>
          </a:p>
        </p:txBody>
      </p:sp>
      <p:sp>
        <p:nvSpPr>
          <p:cNvPr id="11" name="テキスト ボックス 10">
            <a:extLst>
              <a:ext uri="{FF2B5EF4-FFF2-40B4-BE49-F238E27FC236}">
                <a16:creationId xmlns:a16="http://schemas.microsoft.com/office/drawing/2014/main" xmlns="" id="{F128718E-3BF0-4F7B-8940-C8B5079FCA93}"/>
              </a:ext>
            </a:extLst>
          </p:cNvPr>
          <p:cNvSpPr txBox="1"/>
          <p:nvPr/>
        </p:nvSpPr>
        <p:spPr>
          <a:xfrm>
            <a:off x="-6996122" y="1407304"/>
            <a:ext cx="6837331" cy="514949"/>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dirty="0"/>
              <a:t>避難所での避難生活が、長期化する見込みがある場合、避難所運営本部を立ち上げ、次の３つの流れで避難所運営を行います。</a:t>
            </a:r>
          </a:p>
        </p:txBody>
      </p:sp>
      <p:sp>
        <p:nvSpPr>
          <p:cNvPr id="12" name="四角形: 角を丸くする 11">
            <a:extLst>
              <a:ext uri="{FF2B5EF4-FFF2-40B4-BE49-F238E27FC236}">
                <a16:creationId xmlns:a16="http://schemas.microsoft.com/office/drawing/2014/main" xmlns="" id="{BD89E61C-1872-4302-AF42-6871004C9836}"/>
              </a:ext>
            </a:extLst>
          </p:cNvPr>
          <p:cNvSpPr/>
          <p:nvPr/>
        </p:nvSpPr>
        <p:spPr>
          <a:xfrm>
            <a:off x="-7040225" y="2350470"/>
            <a:ext cx="14342046" cy="1498195"/>
          </a:xfrm>
          <a:prstGeom prst="roundRect">
            <a:avLst>
              <a:gd name="adj" fmla="val 432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xmlns="" id="{19BEDB48-5D10-4D15-A88D-921638C8FC33}"/>
              </a:ext>
            </a:extLst>
          </p:cNvPr>
          <p:cNvSpPr/>
          <p:nvPr/>
        </p:nvSpPr>
        <p:spPr>
          <a:xfrm>
            <a:off x="-6718301" y="2555997"/>
            <a:ext cx="5334000"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xmlns="" id="{4147F150-1C0C-4968-8BF3-546A58B98EE0}"/>
              </a:ext>
            </a:extLst>
          </p:cNvPr>
          <p:cNvSpPr/>
          <p:nvPr/>
        </p:nvSpPr>
        <p:spPr>
          <a:xfrm>
            <a:off x="-6718301" y="4610531"/>
            <a:ext cx="4134407"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xmlns="" id="{FFB7E309-CAE4-4977-A19D-D3FB7A9A863C}"/>
              </a:ext>
            </a:extLst>
          </p:cNvPr>
          <p:cNvSpPr txBox="1"/>
          <p:nvPr/>
        </p:nvSpPr>
        <p:spPr>
          <a:xfrm>
            <a:off x="-5983969" y="4716172"/>
            <a:ext cx="3400075" cy="461665"/>
          </a:xfrm>
          <a:prstGeom prst="rect">
            <a:avLst/>
          </a:prstGeom>
          <a:noFill/>
        </p:spPr>
        <p:txBody>
          <a:bodyPr wrap="square">
            <a:spAutoFit/>
          </a:bodyPr>
          <a:lstStyle/>
          <a:p>
            <a:pPr algn="just">
              <a:spcAft>
                <a:spcPts val="600"/>
              </a:spcAft>
            </a:pPr>
            <a:r>
              <a:rPr lang="ja-JP" altLang="en-US" sz="2400" b="1" kern="100" dirty="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各班による避難所運営</a:t>
            </a:r>
            <a:endParaRPr lang="ja-JP" altLang="ja-JP" kern="100" dirty="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6" name="object 81">
            <a:extLst>
              <a:ext uri="{FF2B5EF4-FFF2-40B4-BE49-F238E27FC236}">
                <a16:creationId xmlns:a16="http://schemas.microsoft.com/office/drawing/2014/main" xmlns="" id="{ADC7E15B-0B15-4CBA-A897-0AFC1942F4EF}"/>
              </a:ext>
            </a:extLst>
          </p:cNvPr>
          <p:cNvSpPr/>
          <p:nvPr/>
        </p:nvSpPr>
        <p:spPr>
          <a:xfrm>
            <a:off x="-6414519" y="4716002"/>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dirty="0"/>
          </a:p>
        </p:txBody>
      </p:sp>
      <p:sp>
        <p:nvSpPr>
          <p:cNvPr id="17" name="テキスト ボックス 16">
            <a:extLst>
              <a:ext uri="{FF2B5EF4-FFF2-40B4-BE49-F238E27FC236}">
                <a16:creationId xmlns:a16="http://schemas.microsoft.com/office/drawing/2014/main" xmlns="" id="{54D75F48-8718-49AA-AF87-F5C6FA8C96FF}"/>
              </a:ext>
            </a:extLst>
          </p:cNvPr>
          <p:cNvSpPr txBox="1"/>
          <p:nvPr/>
        </p:nvSpPr>
        <p:spPr>
          <a:xfrm>
            <a:off x="-6461991" y="4731033"/>
            <a:ext cx="525853"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２</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8" name="矢印: 下 17">
            <a:extLst>
              <a:ext uri="{FF2B5EF4-FFF2-40B4-BE49-F238E27FC236}">
                <a16:creationId xmlns:a16="http://schemas.microsoft.com/office/drawing/2014/main" xmlns="" id="{9C5CCE96-4E86-4041-BE73-AECC57892E0A}"/>
              </a:ext>
            </a:extLst>
          </p:cNvPr>
          <p:cNvSpPr/>
          <p:nvPr/>
        </p:nvSpPr>
        <p:spPr>
          <a:xfrm>
            <a:off x="-5677357" y="3831081"/>
            <a:ext cx="468000" cy="6120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xmlns="" id="{C93071FF-44C8-48FB-B21D-242BB76A4F8A}"/>
              </a:ext>
            </a:extLst>
          </p:cNvPr>
          <p:cNvSpPr txBox="1"/>
          <p:nvPr/>
        </p:nvSpPr>
        <p:spPr>
          <a:xfrm>
            <a:off x="-5956301" y="2652915"/>
            <a:ext cx="4506977" cy="461665"/>
          </a:xfrm>
          <a:prstGeom prst="rect">
            <a:avLst/>
          </a:prstGeom>
          <a:noFill/>
        </p:spPr>
        <p:txBody>
          <a:bodyPr wrap="square">
            <a:spAutoFit/>
          </a:bodyPr>
          <a:lstStyle/>
          <a:p>
            <a:pPr algn="just">
              <a:spcAft>
                <a:spcPts val="600"/>
              </a:spcAft>
            </a:pPr>
            <a:r>
              <a:rPr lang="ja-JP" altLang="en-US" sz="2400" b="1" kern="100" dirty="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避難所運営本部の立ち上げ</a:t>
            </a:r>
            <a:endParaRPr lang="ja-JP" altLang="ja-JP" kern="100" dirty="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20" name="object 81">
            <a:extLst>
              <a:ext uri="{FF2B5EF4-FFF2-40B4-BE49-F238E27FC236}">
                <a16:creationId xmlns:a16="http://schemas.microsoft.com/office/drawing/2014/main" xmlns="" id="{097ABE63-6E2F-43E2-BFC7-C253EC605FCA}"/>
              </a:ext>
            </a:extLst>
          </p:cNvPr>
          <p:cNvSpPr/>
          <p:nvPr/>
        </p:nvSpPr>
        <p:spPr>
          <a:xfrm>
            <a:off x="-6530999" y="2666362"/>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dirty="0"/>
          </a:p>
        </p:txBody>
      </p:sp>
      <p:sp>
        <p:nvSpPr>
          <p:cNvPr id="21" name="テキスト ボックス 20">
            <a:extLst>
              <a:ext uri="{FF2B5EF4-FFF2-40B4-BE49-F238E27FC236}">
                <a16:creationId xmlns:a16="http://schemas.microsoft.com/office/drawing/2014/main" xmlns="" id="{8088A52B-F4B6-4AF0-8EB4-5A3CF12BC333}"/>
              </a:ext>
            </a:extLst>
          </p:cNvPr>
          <p:cNvSpPr txBox="1"/>
          <p:nvPr/>
        </p:nvSpPr>
        <p:spPr>
          <a:xfrm>
            <a:off x="-6578471" y="2681393"/>
            <a:ext cx="525853"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１</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xmlns="" id="{44AE2998-9DA8-4F23-9240-40F27E9854F0}"/>
              </a:ext>
            </a:extLst>
          </p:cNvPr>
          <p:cNvSpPr txBox="1"/>
          <p:nvPr/>
        </p:nvSpPr>
        <p:spPr>
          <a:xfrm>
            <a:off x="4104254" y="3729202"/>
            <a:ext cx="3016027" cy="276999"/>
          </a:xfrm>
          <a:prstGeom prst="rect">
            <a:avLst/>
          </a:prstGeom>
          <a:noFill/>
        </p:spPr>
        <p:txBody>
          <a:bodyPr wrap="square">
            <a:spAutoFit/>
          </a:bodyPr>
          <a:lstStyle/>
          <a:p>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１０を参照</a:t>
            </a:r>
            <a:endParaRPr lang="ja-JP" altLang="en-US" sz="1200" dirty="0"/>
          </a:p>
        </p:txBody>
      </p:sp>
      <p:pic>
        <p:nvPicPr>
          <p:cNvPr id="23" name="図 22">
            <a:extLst>
              <a:ext uri="{FF2B5EF4-FFF2-40B4-BE49-F238E27FC236}">
                <a16:creationId xmlns:a16="http://schemas.microsoft.com/office/drawing/2014/main" xmlns="" id="{03BC43D4-C81E-4F4E-8D0E-2EE686973E8F}"/>
              </a:ext>
            </a:extLst>
          </p:cNvPr>
          <p:cNvPicPr>
            <a:picLocks noChangeAspect="1"/>
          </p:cNvPicPr>
          <p:nvPr/>
        </p:nvPicPr>
        <p:blipFill>
          <a:blip r:embed="rId4"/>
          <a:stretch>
            <a:fillRect/>
          </a:stretch>
        </p:blipFill>
        <p:spPr>
          <a:xfrm>
            <a:off x="4377081" y="2331097"/>
            <a:ext cx="1341178" cy="1385191"/>
          </a:xfrm>
          <a:prstGeom prst="rect">
            <a:avLst/>
          </a:prstGeom>
        </p:spPr>
      </p:pic>
      <p:sp>
        <p:nvSpPr>
          <p:cNvPr id="24" name="object 5">
            <a:extLst>
              <a:ext uri="{FF2B5EF4-FFF2-40B4-BE49-F238E27FC236}">
                <a16:creationId xmlns:a16="http://schemas.microsoft.com/office/drawing/2014/main" xmlns="" id="{BB801EA6-F7AC-407C-A076-E0938E966DFC}"/>
              </a:ext>
            </a:extLst>
          </p:cNvPr>
          <p:cNvSpPr txBox="1"/>
          <p:nvPr/>
        </p:nvSpPr>
        <p:spPr>
          <a:xfrm>
            <a:off x="-6648469" y="3264870"/>
            <a:ext cx="6254768" cy="228268"/>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事前に決めていた体制をもとにして、避難所運営本部を立ち上げます。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25" name="四角形: 角を丸くする 24">
            <a:extLst>
              <a:ext uri="{FF2B5EF4-FFF2-40B4-BE49-F238E27FC236}">
                <a16:creationId xmlns:a16="http://schemas.microsoft.com/office/drawing/2014/main" xmlns="" id="{14168BE5-AF57-4FB1-B561-CB3B6D77E384}"/>
              </a:ext>
            </a:extLst>
          </p:cNvPr>
          <p:cNvSpPr/>
          <p:nvPr/>
        </p:nvSpPr>
        <p:spPr>
          <a:xfrm>
            <a:off x="-7129977" y="8277382"/>
            <a:ext cx="14432476" cy="1555219"/>
          </a:xfrm>
          <a:prstGeom prst="roundRect">
            <a:avLst>
              <a:gd name="adj" fmla="val 84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xmlns="" id="{A357DA10-324C-4EEC-A9B0-A5D1DBCBC31A}"/>
              </a:ext>
            </a:extLst>
          </p:cNvPr>
          <p:cNvSpPr/>
          <p:nvPr/>
        </p:nvSpPr>
        <p:spPr>
          <a:xfrm>
            <a:off x="-6768027" y="8421612"/>
            <a:ext cx="4134407"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xmlns="" id="{39F75B2B-568A-4972-8210-6948B2A4FFB2}"/>
              </a:ext>
            </a:extLst>
          </p:cNvPr>
          <p:cNvSpPr txBox="1"/>
          <p:nvPr/>
        </p:nvSpPr>
        <p:spPr>
          <a:xfrm>
            <a:off x="-6033695" y="8527253"/>
            <a:ext cx="3400075" cy="461665"/>
          </a:xfrm>
          <a:prstGeom prst="rect">
            <a:avLst/>
          </a:prstGeom>
          <a:noFill/>
        </p:spPr>
        <p:txBody>
          <a:bodyPr wrap="square">
            <a:spAutoFit/>
          </a:bodyPr>
          <a:lstStyle/>
          <a:p>
            <a:pPr algn="just">
              <a:spcAft>
                <a:spcPts val="600"/>
              </a:spcAft>
            </a:pPr>
            <a:r>
              <a:rPr lang="ja-JP" altLang="en-US" sz="2400" b="1" kern="100" dirty="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避難所の閉鎖</a:t>
            </a:r>
            <a:endParaRPr lang="ja-JP" altLang="ja-JP" kern="100" dirty="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28" name="object 81">
            <a:extLst>
              <a:ext uri="{FF2B5EF4-FFF2-40B4-BE49-F238E27FC236}">
                <a16:creationId xmlns:a16="http://schemas.microsoft.com/office/drawing/2014/main" xmlns="" id="{AE0FA001-A15C-4931-904E-54CB7F33DBEF}"/>
              </a:ext>
            </a:extLst>
          </p:cNvPr>
          <p:cNvSpPr/>
          <p:nvPr/>
        </p:nvSpPr>
        <p:spPr>
          <a:xfrm>
            <a:off x="-6464245" y="8527083"/>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dirty="0"/>
          </a:p>
        </p:txBody>
      </p:sp>
      <p:sp>
        <p:nvSpPr>
          <p:cNvPr id="29" name="テキスト ボックス 28">
            <a:extLst>
              <a:ext uri="{FF2B5EF4-FFF2-40B4-BE49-F238E27FC236}">
                <a16:creationId xmlns:a16="http://schemas.microsoft.com/office/drawing/2014/main" xmlns="" id="{2F1DF892-1CBF-40C9-BFE3-E2349C7A2FDC}"/>
              </a:ext>
            </a:extLst>
          </p:cNvPr>
          <p:cNvSpPr txBox="1"/>
          <p:nvPr/>
        </p:nvSpPr>
        <p:spPr>
          <a:xfrm>
            <a:off x="-6511717" y="8542114"/>
            <a:ext cx="525853"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３</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30" name="矢印: 下 29">
            <a:extLst>
              <a:ext uri="{FF2B5EF4-FFF2-40B4-BE49-F238E27FC236}">
                <a16:creationId xmlns:a16="http://schemas.microsoft.com/office/drawing/2014/main" xmlns="" id="{8AD6511E-12A9-42A2-9E9B-0133875154C4}"/>
              </a:ext>
            </a:extLst>
          </p:cNvPr>
          <p:cNvSpPr/>
          <p:nvPr/>
        </p:nvSpPr>
        <p:spPr>
          <a:xfrm>
            <a:off x="-5727083" y="7696358"/>
            <a:ext cx="468000" cy="6120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object 5">
            <a:extLst>
              <a:ext uri="{FF2B5EF4-FFF2-40B4-BE49-F238E27FC236}">
                <a16:creationId xmlns:a16="http://schemas.microsoft.com/office/drawing/2014/main" xmlns="" id="{4C891A84-02FA-4B6D-B880-2A979A7F9E70}"/>
              </a:ext>
            </a:extLst>
          </p:cNvPr>
          <p:cNvSpPr txBox="1"/>
          <p:nvPr/>
        </p:nvSpPr>
        <p:spPr>
          <a:xfrm>
            <a:off x="-6662675" y="5368802"/>
            <a:ext cx="6254768" cy="228268"/>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各班による避難所運営を行います。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32" name="object 5">
            <a:extLst>
              <a:ext uri="{FF2B5EF4-FFF2-40B4-BE49-F238E27FC236}">
                <a16:creationId xmlns:a16="http://schemas.microsoft.com/office/drawing/2014/main" xmlns="" id="{298BBCC0-E646-488A-808C-B661700A674E}"/>
              </a:ext>
            </a:extLst>
          </p:cNvPr>
          <p:cNvSpPr txBox="1"/>
          <p:nvPr/>
        </p:nvSpPr>
        <p:spPr>
          <a:xfrm>
            <a:off x="-6648469" y="9218068"/>
            <a:ext cx="6254768" cy="228268"/>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避難所の集約や統廃合により、施設本来の業務再開に向けた準備を行います。</a:t>
            </a:r>
          </a:p>
        </p:txBody>
      </p:sp>
      <p:sp>
        <p:nvSpPr>
          <p:cNvPr id="33" name="正方形/長方形 32">
            <a:extLst>
              <a:ext uri="{FF2B5EF4-FFF2-40B4-BE49-F238E27FC236}">
                <a16:creationId xmlns:a16="http://schemas.microsoft.com/office/drawing/2014/main" xmlns="" id="{12CAD747-A858-48F5-AF4D-CD98F0E3CBF4}"/>
              </a:ext>
            </a:extLst>
          </p:cNvPr>
          <p:cNvSpPr/>
          <p:nvPr/>
        </p:nvSpPr>
        <p:spPr>
          <a:xfrm>
            <a:off x="-6879115" y="5752625"/>
            <a:ext cx="3471021" cy="1556576"/>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34" name="正方形/長方形 33">
            <a:extLst>
              <a:ext uri="{FF2B5EF4-FFF2-40B4-BE49-F238E27FC236}">
                <a16:creationId xmlns:a16="http://schemas.microsoft.com/office/drawing/2014/main" xmlns="" id="{B9F04705-C9B1-4374-8B93-FE09D9D31089}"/>
              </a:ext>
            </a:extLst>
          </p:cNvPr>
          <p:cNvSpPr/>
          <p:nvPr/>
        </p:nvSpPr>
        <p:spPr>
          <a:xfrm>
            <a:off x="-6915817" y="6394801"/>
            <a:ext cx="2472005" cy="530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a:solidFill>
                  <a:srgbClr val="221815"/>
                </a:solidFill>
                <a:latin typeface="游ゴシック" panose="020B0400000000000000" pitchFamily="50" charset="-128"/>
                <a:ea typeface="游ゴシック" panose="020B0400000000000000" pitchFamily="50" charset="-128"/>
              </a:rPr>
              <a:t>〇情報の収集と整理</a:t>
            </a:r>
            <a:endParaRPr lang="en-US" altLang="ja-JP" sz="1100" dirty="0">
              <a:solidFill>
                <a:srgbClr val="221815"/>
              </a:solidFill>
              <a:latin typeface="游ゴシック" panose="020B0400000000000000" pitchFamily="50" charset="-128"/>
              <a:ea typeface="游ゴシック" panose="020B0400000000000000" pitchFamily="50" charset="-128"/>
            </a:endParaRPr>
          </a:p>
          <a:p>
            <a:r>
              <a:rPr lang="ja-JP" altLang="en-US" sz="1100">
                <a:solidFill>
                  <a:srgbClr val="221815"/>
                </a:solidFill>
                <a:latin typeface="游ゴシック" panose="020B0400000000000000" pitchFamily="50" charset="-128"/>
                <a:ea typeface="游ゴシック" panose="020B0400000000000000" pitchFamily="50" charset="-128"/>
              </a:rPr>
              <a:t>〇情報・ルール等の周知・伝達</a:t>
            </a:r>
            <a:endParaRPr lang="en-US" altLang="ja-JP" sz="1100" dirty="0">
              <a:solidFill>
                <a:srgbClr val="221815"/>
              </a:solidFill>
              <a:latin typeface="游ゴシック" panose="020B0400000000000000" pitchFamily="50" charset="-128"/>
              <a:ea typeface="游ゴシック" panose="020B0400000000000000" pitchFamily="50" charset="-128"/>
            </a:endParaRPr>
          </a:p>
          <a:p>
            <a:r>
              <a:rPr lang="ja-JP" altLang="en-US" sz="1100">
                <a:solidFill>
                  <a:srgbClr val="221815"/>
                </a:solidFill>
                <a:latin typeface="游ゴシック" panose="020B0400000000000000" pitchFamily="50" charset="-128"/>
                <a:ea typeface="游ゴシック" panose="020B0400000000000000" pitchFamily="50" charset="-128"/>
              </a:rPr>
              <a:t>〇取材対応</a:t>
            </a:r>
          </a:p>
        </p:txBody>
      </p:sp>
      <p:sp>
        <p:nvSpPr>
          <p:cNvPr id="35" name="テキスト ボックス 34">
            <a:extLst>
              <a:ext uri="{FF2B5EF4-FFF2-40B4-BE49-F238E27FC236}">
                <a16:creationId xmlns:a16="http://schemas.microsoft.com/office/drawing/2014/main" xmlns="" id="{358C295B-61DC-42DF-9928-DAFC54FE9862}"/>
              </a:ext>
            </a:extLst>
          </p:cNvPr>
          <p:cNvSpPr txBox="1"/>
          <p:nvPr/>
        </p:nvSpPr>
        <p:spPr>
          <a:xfrm>
            <a:off x="-6987057" y="6025469"/>
            <a:ext cx="1633678" cy="369332"/>
          </a:xfrm>
          <a:prstGeom prst="rect">
            <a:avLst/>
          </a:prstGeom>
          <a:noFill/>
        </p:spPr>
        <p:txBody>
          <a:bodyPr wrap="square">
            <a:spAutoFit/>
          </a:bodyPr>
          <a:lstStyle/>
          <a:p>
            <a:pPr algn="ctr"/>
            <a:r>
              <a:rPr kumimoji="1" lang="ja-JP" altLang="en-US" sz="1800" b="1" dirty="0">
                <a:latin typeface="游ゴシック" panose="020B0400000000000000" pitchFamily="50" charset="-128"/>
                <a:ea typeface="游ゴシック" panose="020B0400000000000000" pitchFamily="50" charset="-128"/>
              </a:rPr>
              <a:t>情報</a:t>
            </a:r>
            <a:r>
              <a:rPr lang="ja-JP" altLang="en-US" b="1" dirty="0">
                <a:latin typeface="游ゴシック" panose="020B0400000000000000" pitchFamily="50" charset="-128"/>
                <a:ea typeface="游ゴシック" panose="020B0400000000000000" pitchFamily="50" charset="-128"/>
              </a:rPr>
              <a:t>広報班</a:t>
            </a:r>
            <a:endParaRPr kumimoji="1" lang="ja-JP" altLang="en-US" sz="1400" b="1" dirty="0">
              <a:latin typeface="游ゴシック" panose="020B0400000000000000" pitchFamily="50" charset="-128"/>
              <a:ea typeface="游ゴシック" panose="020B0400000000000000" pitchFamily="50" charset="-128"/>
            </a:endParaRPr>
          </a:p>
        </p:txBody>
      </p:sp>
      <p:sp>
        <p:nvSpPr>
          <p:cNvPr id="36" name="テキスト ボックス 35">
            <a:extLst>
              <a:ext uri="{FF2B5EF4-FFF2-40B4-BE49-F238E27FC236}">
                <a16:creationId xmlns:a16="http://schemas.microsoft.com/office/drawing/2014/main" xmlns="" id="{3AD46470-62D0-4B93-9CA3-95CA1EFDC5FF}"/>
              </a:ext>
            </a:extLst>
          </p:cNvPr>
          <p:cNvSpPr txBox="1"/>
          <p:nvPr/>
        </p:nvSpPr>
        <p:spPr>
          <a:xfrm>
            <a:off x="-4989520" y="7048085"/>
            <a:ext cx="1766346" cy="230832"/>
          </a:xfrm>
          <a:prstGeom prst="rect">
            <a:avLst/>
          </a:prstGeom>
          <a:noFill/>
        </p:spPr>
        <p:txBody>
          <a:bodyPr wrap="square">
            <a:spAutoFit/>
          </a:bodyPr>
          <a:lstStyle/>
          <a:p>
            <a:r>
              <a:rPr lang="ja-JP" altLang="en-US"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P33</a:t>
            </a:r>
            <a:r>
              <a:rPr lang="ja-JP" altLang="en-US"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38</a:t>
            </a:r>
            <a:r>
              <a:rPr lang="ja-JP" altLang="en-US"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900" dirty="0">
              <a:highlight>
                <a:srgbClr val="FFFF00"/>
              </a:highlight>
            </a:endParaRPr>
          </a:p>
        </p:txBody>
      </p:sp>
      <p:sp>
        <p:nvSpPr>
          <p:cNvPr id="37" name="正方形/長方形 36">
            <a:extLst>
              <a:ext uri="{FF2B5EF4-FFF2-40B4-BE49-F238E27FC236}">
                <a16:creationId xmlns:a16="http://schemas.microsoft.com/office/drawing/2014/main" xmlns="" id="{A41C4DDB-BEB8-4552-8C6C-9E43926329EC}"/>
              </a:ext>
            </a:extLst>
          </p:cNvPr>
          <p:cNvSpPr/>
          <p:nvPr/>
        </p:nvSpPr>
        <p:spPr>
          <a:xfrm>
            <a:off x="-3341267" y="5752625"/>
            <a:ext cx="3471021" cy="1556576"/>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38" name="正方形/長方形 37">
            <a:extLst>
              <a:ext uri="{FF2B5EF4-FFF2-40B4-BE49-F238E27FC236}">
                <a16:creationId xmlns:a16="http://schemas.microsoft.com/office/drawing/2014/main" xmlns="" id="{73F97494-56BB-43A9-8FC7-43B284467CE1}"/>
              </a:ext>
            </a:extLst>
          </p:cNvPr>
          <p:cNvSpPr/>
          <p:nvPr/>
        </p:nvSpPr>
        <p:spPr>
          <a:xfrm>
            <a:off x="-3377969" y="6394801"/>
            <a:ext cx="2472005" cy="530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游ゴシック" panose="020B0400000000000000" pitchFamily="50" charset="-128"/>
                <a:ea typeface="游ゴシック" panose="020B0400000000000000" pitchFamily="50" charset="-128"/>
              </a:rPr>
              <a:t>〇生活環境全般の整備</a:t>
            </a:r>
          </a:p>
          <a:p>
            <a:r>
              <a:rPr lang="ja-JP" altLang="en-US" sz="1100" dirty="0">
                <a:solidFill>
                  <a:schemeClr val="tx1"/>
                </a:solidFill>
                <a:latin typeface="游ゴシック" panose="020B0400000000000000" pitchFamily="50" charset="-128"/>
                <a:ea typeface="游ゴシック" panose="020B0400000000000000" pitchFamily="50" charset="-128"/>
              </a:rPr>
              <a:t>〇ペットの受け入れ環境整備</a:t>
            </a:r>
          </a:p>
          <a:p>
            <a:r>
              <a:rPr lang="ja-JP" altLang="en-US" sz="1100" dirty="0">
                <a:solidFill>
                  <a:schemeClr val="tx1"/>
                </a:solidFill>
                <a:latin typeface="游ゴシック" panose="020B0400000000000000" pitchFamily="50" charset="-128"/>
                <a:ea typeface="游ゴシック" panose="020B0400000000000000" pitchFamily="50" charset="-128"/>
              </a:rPr>
              <a:t>〇共有空間・居住空間の安全管理</a:t>
            </a:r>
          </a:p>
        </p:txBody>
      </p:sp>
      <p:sp>
        <p:nvSpPr>
          <p:cNvPr id="39" name="テキスト ボックス 38">
            <a:extLst>
              <a:ext uri="{FF2B5EF4-FFF2-40B4-BE49-F238E27FC236}">
                <a16:creationId xmlns:a16="http://schemas.microsoft.com/office/drawing/2014/main" xmlns="" id="{ADA47EF7-D778-42CD-BC29-564C84224B3B}"/>
              </a:ext>
            </a:extLst>
          </p:cNvPr>
          <p:cNvSpPr txBox="1"/>
          <p:nvPr/>
        </p:nvSpPr>
        <p:spPr>
          <a:xfrm>
            <a:off x="-3449210" y="6025469"/>
            <a:ext cx="1539269" cy="369332"/>
          </a:xfrm>
          <a:prstGeom prst="rect">
            <a:avLst/>
          </a:prstGeom>
          <a:noFill/>
        </p:spPr>
        <p:txBody>
          <a:bodyPr wrap="square">
            <a:spAutoFit/>
          </a:bodyPr>
          <a:lstStyle/>
          <a:p>
            <a:pPr algn="ctr"/>
            <a:r>
              <a:rPr kumimoji="1" lang="ja-JP" altLang="en-US" sz="1800" b="1">
                <a:latin typeface="游ゴシック" panose="020B0400000000000000" pitchFamily="50" charset="-128"/>
                <a:ea typeface="游ゴシック" panose="020B0400000000000000" pitchFamily="50" charset="-128"/>
              </a:rPr>
              <a:t>施設管理班</a:t>
            </a:r>
            <a:endParaRPr kumimoji="1" lang="ja-JP" altLang="en-US" sz="1400" b="1">
              <a:latin typeface="游ゴシック" panose="020B0400000000000000" pitchFamily="50" charset="-128"/>
              <a:ea typeface="游ゴシック" panose="020B0400000000000000" pitchFamily="50" charset="-128"/>
            </a:endParaRPr>
          </a:p>
        </p:txBody>
      </p:sp>
      <p:sp>
        <p:nvSpPr>
          <p:cNvPr id="40" name="テキスト ボックス 39">
            <a:extLst>
              <a:ext uri="{FF2B5EF4-FFF2-40B4-BE49-F238E27FC236}">
                <a16:creationId xmlns:a16="http://schemas.microsoft.com/office/drawing/2014/main" xmlns="" id="{366DACF0-6022-4876-9105-D62BBF558285}"/>
              </a:ext>
            </a:extLst>
          </p:cNvPr>
          <p:cNvSpPr txBox="1"/>
          <p:nvPr/>
        </p:nvSpPr>
        <p:spPr>
          <a:xfrm>
            <a:off x="-1406323" y="7048085"/>
            <a:ext cx="1766346" cy="230832"/>
          </a:xfrm>
          <a:prstGeom prst="rect">
            <a:avLst/>
          </a:prstGeom>
          <a:noFill/>
        </p:spPr>
        <p:txBody>
          <a:bodyPr wrap="square">
            <a:spAutoFit/>
          </a:bodyPr>
          <a:lstStyle/>
          <a:p>
            <a:r>
              <a:rPr lang="ja-JP" altLang="en-US"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P39</a:t>
            </a:r>
            <a:r>
              <a:rPr lang="ja-JP" altLang="en-US"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45</a:t>
            </a:r>
            <a:r>
              <a:rPr lang="ja-JP" altLang="en-US"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900" dirty="0">
              <a:highlight>
                <a:srgbClr val="FFFF00"/>
              </a:highlight>
            </a:endParaRPr>
          </a:p>
        </p:txBody>
      </p:sp>
      <p:sp>
        <p:nvSpPr>
          <p:cNvPr id="41" name="正方形/長方形 40">
            <a:extLst>
              <a:ext uri="{FF2B5EF4-FFF2-40B4-BE49-F238E27FC236}">
                <a16:creationId xmlns:a16="http://schemas.microsoft.com/office/drawing/2014/main" xmlns="" id="{EC4DAD2A-6919-49E7-BD14-66F7356891D1}"/>
              </a:ext>
            </a:extLst>
          </p:cNvPr>
          <p:cNvSpPr/>
          <p:nvPr/>
        </p:nvSpPr>
        <p:spPr>
          <a:xfrm>
            <a:off x="199713" y="5752625"/>
            <a:ext cx="3471021" cy="1556576"/>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42" name="正方形/長方形 41">
            <a:extLst>
              <a:ext uri="{FF2B5EF4-FFF2-40B4-BE49-F238E27FC236}">
                <a16:creationId xmlns:a16="http://schemas.microsoft.com/office/drawing/2014/main" xmlns="" id="{2176626B-22EC-4CE3-B945-2F2824368256}"/>
              </a:ext>
            </a:extLst>
          </p:cNvPr>
          <p:cNvSpPr/>
          <p:nvPr/>
        </p:nvSpPr>
        <p:spPr>
          <a:xfrm>
            <a:off x="163011" y="6460593"/>
            <a:ext cx="2472005" cy="530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游ゴシック" panose="020B0400000000000000" pitchFamily="50" charset="-128"/>
                <a:ea typeface="游ゴシック" panose="020B0400000000000000" pitchFamily="50" charset="-128"/>
              </a:rPr>
              <a:t>〇物資等の受け入れ体制の整備</a:t>
            </a:r>
          </a:p>
          <a:p>
            <a:r>
              <a:rPr kumimoji="1" lang="ja-JP" altLang="en-US" sz="1100" dirty="0">
                <a:solidFill>
                  <a:schemeClr val="tx1"/>
                </a:solidFill>
                <a:latin typeface="游ゴシック" panose="020B0400000000000000" pitchFamily="50" charset="-128"/>
                <a:ea typeface="游ゴシック" panose="020B0400000000000000" pitchFamily="50" charset="-128"/>
              </a:rPr>
              <a:t>〇食糧・飲料水・生活用品の確保</a:t>
            </a:r>
            <a:endParaRPr kumimoji="1" lang="en-US" altLang="ja-JP" sz="1100" dirty="0">
              <a:solidFill>
                <a:schemeClr val="tx1"/>
              </a:solidFill>
              <a:latin typeface="游ゴシック" panose="020B0400000000000000" pitchFamily="50" charset="-128"/>
              <a:ea typeface="游ゴシック" panose="020B0400000000000000" pitchFamily="50" charset="-128"/>
            </a:endParaRPr>
          </a:p>
          <a:p>
            <a:r>
              <a:rPr lang="ja-JP" altLang="en-US" sz="1100" dirty="0">
                <a:solidFill>
                  <a:schemeClr val="tx1"/>
                </a:solidFill>
                <a:latin typeface="游ゴシック" panose="020B0400000000000000" pitchFamily="50" charset="-128"/>
                <a:ea typeface="游ゴシック" panose="020B0400000000000000" pitchFamily="50" charset="-128"/>
              </a:rPr>
              <a:t>　</a:t>
            </a:r>
            <a:r>
              <a:rPr kumimoji="1" lang="ja-JP" altLang="en-US" sz="1100" dirty="0">
                <a:solidFill>
                  <a:schemeClr val="tx1"/>
                </a:solidFill>
                <a:latin typeface="游ゴシック" panose="020B0400000000000000" pitchFamily="50" charset="-128"/>
                <a:ea typeface="游ゴシック" panose="020B0400000000000000" pitchFamily="50" charset="-128"/>
              </a:rPr>
              <a:t>調整と配布</a:t>
            </a:r>
          </a:p>
          <a:p>
            <a:r>
              <a:rPr kumimoji="1" lang="ja-JP" altLang="en-US" sz="1100" dirty="0">
                <a:solidFill>
                  <a:schemeClr val="tx1"/>
                </a:solidFill>
                <a:latin typeface="游ゴシック" panose="020B0400000000000000" pitchFamily="50" charset="-128"/>
                <a:ea typeface="游ゴシック" panose="020B0400000000000000" pitchFamily="50" charset="-128"/>
              </a:rPr>
              <a:t>〇炊き出し</a:t>
            </a:r>
          </a:p>
        </p:txBody>
      </p:sp>
      <p:sp>
        <p:nvSpPr>
          <p:cNvPr id="43" name="テキスト ボックス 42">
            <a:extLst>
              <a:ext uri="{FF2B5EF4-FFF2-40B4-BE49-F238E27FC236}">
                <a16:creationId xmlns:a16="http://schemas.microsoft.com/office/drawing/2014/main" xmlns="" id="{3460486D-D3FC-454E-8B1D-7B0EF3B6AD61}"/>
              </a:ext>
            </a:extLst>
          </p:cNvPr>
          <p:cNvSpPr txBox="1"/>
          <p:nvPr/>
        </p:nvSpPr>
        <p:spPr>
          <a:xfrm>
            <a:off x="91770" y="6025469"/>
            <a:ext cx="1766345" cy="369332"/>
          </a:xfrm>
          <a:prstGeom prst="rect">
            <a:avLst/>
          </a:prstGeom>
          <a:noFill/>
        </p:spPr>
        <p:txBody>
          <a:bodyPr wrap="square">
            <a:spAutoFit/>
          </a:bodyPr>
          <a:lstStyle/>
          <a:p>
            <a:pPr algn="ctr"/>
            <a:r>
              <a:rPr kumimoji="1" lang="ja-JP" altLang="en-US" sz="1800" b="1" dirty="0">
                <a:latin typeface="游ゴシック" panose="020B0400000000000000" pitchFamily="50" charset="-128"/>
                <a:ea typeface="游ゴシック" panose="020B0400000000000000" pitchFamily="50" charset="-128"/>
              </a:rPr>
              <a:t>食糧物資班</a:t>
            </a:r>
          </a:p>
        </p:txBody>
      </p:sp>
      <p:sp>
        <p:nvSpPr>
          <p:cNvPr id="44" name="テキスト ボックス 43">
            <a:extLst>
              <a:ext uri="{FF2B5EF4-FFF2-40B4-BE49-F238E27FC236}">
                <a16:creationId xmlns:a16="http://schemas.microsoft.com/office/drawing/2014/main" xmlns="" id="{FB952BD2-7A67-49A6-A538-9F27F7A6A39D}"/>
              </a:ext>
            </a:extLst>
          </p:cNvPr>
          <p:cNvSpPr txBox="1"/>
          <p:nvPr/>
        </p:nvSpPr>
        <p:spPr>
          <a:xfrm>
            <a:off x="2134657" y="7067961"/>
            <a:ext cx="1766346" cy="230832"/>
          </a:xfrm>
          <a:prstGeom prst="rect">
            <a:avLst/>
          </a:prstGeom>
          <a:noFill/>
        </p:spPr>
        <p:txBody>
          <a:bodyPr wrap="square">
            <a:spAutoFit/>
          </a:bodyPr>
          <a:lstStyle/>
          <a:p>
            <a:r>
              <a:rPr lang="ja-JP" altLang="en-US"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P45</a:t>
            </a:r>
            <a:r>
              <a:rPr lang="ja-JP" altLang="en-US"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49</a:t>
            </a:r>
            <a:r>
              <a:rPr lang="ja-JP" altLang="en-US"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900" dirty="0">
              <a:highlight>
                <a:srgbClr val="FFFF00"/>
              </a:highlight>
            </a:endParaRPr>
          </a:p>
        </p:txBody>
      </p:sp>
      <p:sp>
        <p:nvSpPr>
          <p:cNvPr id="45" name="正方形/長方形 44">
            <a:extLst>
              <a:ext uri="{FF2B5EF4-FFF2-40B4-BE49-F238E27FC236}">
                <a16:creationId xmlns:a16="http://schemas.microsoft.com/office/drawing/2014/main" xmlns="" id="{6ACA377B-ACAD-4064-AA87-CD9BDF6A80BB}"/>
              </a:ext>
            </a:extLst>
          </p:cNvPr>
          <p:cNvSpPr/>
          <p:nvPr/>
        </p:nvSpPr>
        <p:spPr>
          <a:xfrm>
            <a:off x="3749989" y="5752625"/>
            <a:ext cx="3471021" cy="1556576"/>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46" name="正方形/長方形 45">
            <a:extLst>
              <a:ext uri="{FF2B5EF4-FFF2-40B4-BE49-F238E27FC236}">
                <a16:creationId xmlns:a16="http://schemas.microsoft.com/office/drawing/2014/main" xmlns="" id="{3100D7EC-0EA4-4274-9E0B-02F82CAFA4FE}"/>
              </a:ext>
            </a:extLst>
          </p:cNvPr>
          <p:cNvSpPr/>
          <p:nvPr/>
        </p:nvSpPr>
        <p:spPr>
          <a:xfrm>
            <a:off x="3713287" y="6394801"/>
            <a:ext cx="2472005" cy="530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游ゴシック" panose="020B0400000000000000" pitchFamily="50" charset="-128"/>
                <a:ea typeface="游ゴシック" panose="020B0400000000000000" pitchFamily="50" charset="-128"/>
              </a:rPr>
              <a:t>〇応急処置・救護体制の整備</a:t>
            </a:r>
          </a:p>
          <a:p>
            <a:r>
              <a:rPr kumimoji="1" lang="ja-JP" altLang="en-US" sz="1100" dirty="0">
                <a:solidFill>
                  <a:schemeClr val="tx1"/>
                </a:solidFill>
                <a:latin typeface="游ゴシック" panose="020B0400000000000000" pitchFamily="50" charset="-128"/>
                <a:ea typeface="游ゴシック" panose="020B0400000000000000" pitchFamily="50" charset="-128"/>
              </a:rPr>
              <a:t>〇生活環境の衛生管理</a:t>
            </a:r>
          </a:p>
          <a:p>
            <a:r>
              <a:rPr kumimoji="1" lang="ja-JP" altLang="en-US" sz="1100" dirty="0">
                <a:solidFill>
                  <a:schemeClr val="tx1"/>
                </a:solidFill>
                <a:latin typeface="游ゴシック" panose="020B0400000000000000" pitchFamily="50" charset="-128"/>
                <a:ea typeface="游ゴシック" panose="020B0400000000000000" pitchFamily="50" charset="-128"/>
              </a:rPr>
              <a:t>〇避難者の健康管理</a:t>
            </a:r>
            <a:endParaRPr kumimoji="1" lang="en-US" altLang="ja-JP" sz="1100" dirty="0">
              <a:solidFill>
                <a:schemeClr val="tx1"/>
              </a:solidFill>
              <a:latin typeface="游ゴシック" panose="020B0400000000000000" pitchFamily="50" charset="-128"/>
              <a:ea typeface="游ゴシック" panose="020B0400000000000000" pitchFamily="50" charset="-128"/>
            </a:endParaRPr>
          </a:p>
          <a:p>
            <a:r>
              <a:rPr lang="ja-JP" altLang="en-US" sz="1100" dirty="0">
                <a:solidFill>
                  <a:schemeClr val="tx1"/>
                </a:solidFill>
                <a:latin typeface="游ゴシック" panose="020B0400000000000000" pitchFamily="50" charset="-128"/>
                <a:ea typeface="游ゴシック" panose="020B0400000000000000" pitchFamily="50" charset="-128"/>
              </a:rPr>
              <a:t>〇ボランティアの調整</a:t>
            </a:r>
            <a:endParaRPr kumimoji="1" lang="ja-JP" altLang="en-US" sz="1100" dirty="0">
              <a:solidFill>
                <a:schemeClr val="tx1"/>
              </a:solidFill>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xmlns="" id="{7A6B3411-9533-44AA-8F9D-DC7C28222302}"/>
              </a:ext>
            </a:extLst>
          </p:cNvPr>
          <p:cNvSpPr txBox="1"/>
          <p:nvPr/>
        </p:nvSpPr>
        <p:spPr>
          <a:xfrm>
            <a:off x="3642047" y="6025469"/>
            <a:ext cx="1774850" cy="369332"/>
          </a:xfrm>
          <a:prstGeom prst="rect">
            <a:avLst/>
          </a:prstGeom>
          <a:noFill/>
        </p:spPr>
        <p:txBody>
          <a:bodyPr wrap="square">
            <a:spAutoFit/>
          </a:bodyPr>
          <a:lstStyle/>
          <a:p>
            <a:pPr algn="ctr"/>
            <a:r>
              <a:rPr lang="ja-JP" altLang="en-US" b="1" dirty="0">
                <a:latin typeface="游ゴシック" panose="020B0400000000000000" pitchFamily="50" charset="-128"/>
                <a:ea typeface="游ゴシック" panose="020B0400000000000000" pitchFamily="50" charset="-128"/>
              </a:rPr>
              <a:t>救護救援</a:t>
            </a:r>
            <a:r>
              <a:rPr kumimoji="1" lang="ja-JP" altLang="en-US" sz="1800" b="1" dirty="0">
                <a:latin typeface="游ゴシック" panose="020B0400000000000000" pitchFamily="50" charset="-128"/>
                <a:ea typeface="游ゴシック" panose="020B0400000000000000" pitchFamily="50" charset="-128"/>
              </a:rPr>
              <a:t>班</a:t>
            </a:r>
          </a:p>
        </p:txBody>
      </p:sp>
      <p:sp>
        <p:nvSpPr>
          <p:cNvPr id="48" name="テキスト ボックス 47">
            <a:extLst>
              <a:ext uri="{FF2B5EF4-FFF2-40B4-BE49-F238E27FC236}">
                <a16:creationId xmlns:a16="http://schemas.microsoft.com/office/drawing/2014/main" xmlns="" id="{83847484-5580-4703-8FD3-57986EC72BA6}"/>
              </a:ext>
            </a:extLst>
          </p:cNvPr>
          <p:cNvSpPr txBox="1"/>
          <p:nvPr/>
        </p:nvSpPr>
        <p:spPr>
          <a:xfrm>
            <a:off x="5646852" y="7093642"/>
            <a:ext cx="1766346" cy="230832"/>
          </a:xfrm>
          <a:prstGeom prst="rect">
            <a:avLst/>
          </a:prstGeom>
          <a:noFill/>
        </p:spPr>
        <p:txBody>
          <a:bodyPr wrap="square">
            <a:spAutoFit/>
          </a:bodyPr>
          <a:lstStyle/>
          <a:p>
            <a:r>
              <a:rPr lang="ja-JP" altLang="en-US"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P51</a:t>
            </a:r>
            <a:r>
              <a:rPr lang="ja-JP" altLang="en-US"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56</a:t>
            </a:r>
            <a:r>
              <a:rPr lang="ja-JP" altLang="en-US" sz="900" b="1" kern="100" dirty="0">
                <a:solidFill>
                  <a:srgbClr val="000000"/>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900" dirty="0">
              <a:highlight>
                <a:srgbClr val="FFFF00"/>
              </a:highlight>
            </a:endParaRPr>
          </a:p>
        </p:txBody>
      </p:sp>
      <p:sp>
        <p:nvSpPr>
          <p:cNvPr id="49" name="テキスト ボックス 48">
            <a:extLst>
              <a:ext uri="{FF2B5EF4-FFF2-40B4-BE49-F238E27FC236}">
                <a16:creationId xmlns:a16="http://schemas.microsoft.com/office/drawing/2014/main" xmlns="" id="{E440AB41-36A3-4804-BD9A-0597FC3ED2E0}"/>
              </a:ext>
            </a:extLst>
          </p:cNvPr>
          <p:cNvSpPr txBox="1"/>
          <p:nvPr/>
        </p:nvSpPr>
        <p:spPr>
          <a:xfrm>
            <a:off x="-7434038" y="10172700"/>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３０</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
        <p:nvSpPr>
          <p:cNvPr id="50" name="テキスト ボックス 49">
            <a:extLst>
              <a:ext uri="{FF2B5EF4-FFF2-40B4-BE49-F238E27FC236}">
                <a16:creationId xmlns:a16="http://schemas.microsoft.com/office/drawing/2014/main" xmlns="" id="{1820273A-DF2D-40E0-B28A-AD89E46FA00B}"/>
              </a:ext>
            </a:extLst>
          </p:cNvPr>
          <p:cNvSpPr txBox="1"/>
          <p:nvPr/>
        </p:nvSpPr>
        <p:spPr>
          <a:xfrm>
            <a:off x="6764562" y="10199914"/>
            <a:ext cx="61867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２９</a:t>
            </a:r>
            <a:endParaRPr lang="ja-JP" altLang="en-US" dirty="0">
              <a:solidFill>
                <a:schemeClr val="tx1">
                  <a:lumMod val="50000"/>
                  <a:lumOff val="50000"/>
                </a:schemeClr>
              </a:solidFill>
              <a:latin typeface="+mj-ea"/>
              <a:ea typeface="+mj-ea"/>
            </a:endParaRPr>
          </a:p>
        </p:txBody>
      </p:sp>
      <p:pic>
        <p:nvPicPr>
          <p:cNvPr id="51" name="図 50">
            <a:extLst>
              <a:ext uri="{FF2B5EF4-FFF2-40B4-BE49-F238E27FC236}">
                <a16:creationId xmlns:a16="http://schemas.microsoft.com/office/drawing/2014/main" xmlns="" id="{AFC9FB4E-7933-4CF7-87B9-3E4CE9A55BE4}"/>
              </a:ext>
            </a:extLst>
          </p:cNvPr>
          <p:cNvPicPr>
            <a:picLocks noChangeAspect="1"/>
          </p:cNvPicPr>
          <p:nvPr/>
        </p:nvPicPr>
        <p:blipFill>
          <a:blip r:embed="rId5"/>
          <a:stretch>
            <a:fillRect/>
          </a:stretch>
        </p:blipFill>
        <p:spPr>
          <a:xfrm>
            <a:off x="-4595874" y="5892485"/>
            <a:ext cx="834035" cy="1181920"/>
          </a:xfrm>
          <a:prstGeom prst="rect">
            <a:avLst/>
          </a:prstGeom>
        </p:spPr>
      </p:pic>
      <p:pic>
        <p:nvPicPr>
          <p:cNvPr id="52" name="図 51">
            <a:extLst>
              <a:ext uri="{FF2B5EF4-FFF2-40B4-BE49-F238E27FC236}">
                <a16:creationId xmlns:a16="http://schemas.microsoft.com/office/drawing/2014/main" xmlns="" id="{8B29BCDB-ADE5-408F-BB17-2FBA13EF6083}"/>
              </a:ext>
            </a:extLst>
          </p:cNvPr>
          <p:cNvPicPr>
            <a:picLocks noChangeAspect="1"/>
          </p:cNvPicPr>
          <p:nvPr/>
        </p:nvPicPr>
        <p:blipFill>
          <a:blip r:embed="rId6"/>
          <a:stretch>
            <a:fillRect/>
          </a:stretch>
        </p:blipFill>
        <p:spPr>
          <a:xfrm>
            <a:off x="-1026639" y="5860996"/>
            <a:ext cx="833361" cy="1187089"/>
          </a:xfrm>
          <a:prstGeom prst="rect">
            <a:avLst/>
          </a:prstGeom>
        </p:spPr>
      </p:pic>
      <p:pic>
        <p:nvPicPr>
          <p:cNvPr id="53" name="図 52">
            <a:extLst>
              <a:ext uri="{FF2B5EF4-FFF2-40B4-BE49-F238E27FC236}">
                <a16:creationId xmlns:a16="http://schemas.microsoft.com/office/drawing/2014/main" xmlns="" id="{D0A01D0E-F333-4520-92C0-03CEF538422F}"/>
              </a:ext>
            </a:extLst>
          </p:cNvPr>
          <p:cNvPicPr>
            <a:picLocks noChangeAspect="1"/>
          </p:cNvPicPr>
          <p:nvPr/>
        </p:nvPicPr>
        <p:blipFill>
          <a:blip r:embed="rId7"/>
          <a:stretch>
            <a:fillRect/>
          </a:stretch>
        </p:blipFill>
        <p:spPr>
          <a:xfrm>
            <a:off x="2464091" y="5882087"/>
            <a:ext cx="840697" cy="1199051"/>
          </a:xfrm>
          <a:prstGeom prst="rect">
            <a:avLst/>
          </a:prstGeom>
        </p:spPr>
      </p:pic>
      <p:pic>
        <p:nvPicPr>
          <p:cNvPr id="54" name="図 53">
            <a:extLst>
              <a:ext uri="{FF2B5EF4-FFF2-40B4-BE49-F238E27FC236}">
                <a16:creationId xmlns:a16="http://schemas.microsoft.com/office/drawing/2014/main" xmlns="" id="{1C9B5F50-91FB-4CCB-AC85-24E3A626B2FC}"/>
              </a:ext>
            </a:extLst>
          </p:cNvPr>
          <p:cNvPicPr>
            <a:picLocks noChangeAspect="1"/>
          </p:cNvPicPr>
          <p:nvPr/>
        </p:nvPicPr>
        <p:blipFill>
          <a:blip r:embed="rId8"/>
          <a:stretch>
            <a:fillRect/>
          </a:stretch>
        </p:blipFill>
        <p:spPr>
          <a:xfrm>
            <a:off x="6038214" y="5849699"/>
            <a:ext cx="861334" cy="1222539"/>
          </a:xfrm>
          <a:prstGeom prst="rect">
            <a:avLst/>
          </a:prstGeom>
        </p:spPr>
      </p:pic>
    </p:spTree>
    <p:extLst>
      <p:ext uri="{BB962C8B-B14F-4D97-AF65-F5344CB8AC3E}">
        <p14:creationId xmlns:p14="http://schemas.microsoft.com/office/powerpoint/2010/main" val="72267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xmlns="" id="{E2EC4838-2CB6-40D0-8DCE-7872E22AC9A7}"/>
              </a:ext>
            </a:extLst>
          </p:cNvPr>
          <p:cNvCxnSpPr/>
          <p:nvPr/>
        </p:nvCxnSpPr>
        <p:spPr>
          <a:xfrm>
            <a:off x="7562850" y="0"/>
            <a:ext cx="0" cy="10693400"/>
          </a:xfrm>
          <a:prstGeom prst="line">
            <a:avLst/>
          </a:prstGeom>
        </p:spPr>
        <p:style>
          <a:lnRef idx="1">
            <a:schemeClr val="dk1"/>
          </a:lnRef>
          <a:fillRef idx="0">
            <a:schemeClr val="dk1"/>
          </a:fillRef>
          <a:effectRef idx="0">
            <a:schemeClr val="dk1"/>
          </a:effectRef>
          <a:fontRef idx="minor">
            <a:schemeClr val="tx1"/>
          </a:fontRef>
        </p:style>
      </p:cxnSp>
      <p:sp>
        <p:nvSpPr>
          <p:cNvPr id="3" name="テキスト ボックス 2">
            <a:extLst>
              <a:ext uri="{FF2B5EF4-FFF2-40B4-BE49-F238E27FC236}">
                <a16:creationId xmlns:a16="http://schemas.microsoft.com/office/drawing/2014/main" xmlns="" id="{9A115890-C5E4-4F36-B09F-94BF933C4A01}"/>
              </a:ext>
            </a:extLst>
          </p:cNvPr>
          <p:cNvSpPr txBox="1"/>
          <p:nvPr/>
        </p:nvSpPr>
        <p:spPr>
          <a:xfrm>
            <a:off x="141513" y="10172700"/>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３０</a:t>
            </a:r>
            <a:endParaRPr lang="ja-JP" altLang="en-US" dirty="0">
              <a:solidFill>
                <a:schemeClr val="tx1">
                  <a:lumMod val="50000"/>
                  <a:lumOff val="50000"/>
                </a:schemeClr>
              </a:solidFill>
              <a:latin typeface="+mj-ea"/>
              <a:ea typeface="+mj-ea"/>
            </a:endParaRPr>
          </a:p>
        </p:txBody>
      </p:sp>
      <p:sp>
        <p:nvSpPr>
          <p:cNvPr id="4" name="bg object 16">
            <a:extLst>
              <a:ext uri="{FF2B5EF4-FFF2-40B4-BE49-F238E27FC236}">
                <a16:creationId xmlns:a16="http://schemas.microsoft.com/office/drawing/2014/main" xmlns="" id="{AA4FA0FA-6251-4AB2-8746-3EC87D18D275}"/>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dirty="0"/>
          </a:p>
        </p:txBody>
      </p:sp>
      <p:sp>
        <p:nvSpPr>
          <p:cNvPr id="5" name="bg object 17">
            <a:extLst>
              <a:ext uri="{FF2B5EF4-FFF2-40B4-BE49-F238E27FC236}">
                <a16:creationId xmlns:a16="http://schemas.microsoft.com/office/drawing/2014/main" xmlns="" id="{3F55C03C-F9D9-42D5-8576-4BCF5F980841}"/>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dirty="0"/>
          </a:p>
        </p:txBody>
      </p:sp>
      <p:pic>
        <p:nvPicPr>
          <p:cNvPr id="6" name="bg object 18">
            <a:extLst>
              <a:ext uri="{FF2B5EF4-FFF2-40B4-BE49-F238E27FC236}">
                <a16:creationId xmlns:a16="http://schemas.microsoft.com/office/drawing/2014/main" xmlns="" id="{BB8D0D4D-08F0-4757-828D-7D42C51F3E33}"/>
              </a:ext>
            </a:extLst>
          </p:cNvPr>
          <p:cNvPicPr/>
          <p:nvPr/>
        </p:nvPicPr>
        <p:blipFill>
          <a:blip r:embed="rId2" cstate="print"/>
          <a:stretch>
            <a:fillRect/>
          </a:stretch>
        </p:blipFill>
        <p:spPr>
          <a:xfrm>
            <a:off x="117745" y="0"/>
            <a:ext cx="174123" cy="208812"/>
          </a:xfrm>
          <a:prstGeom prst="rect">
            <a:avLst/>
          </a:prstGeom>
        </p:spPr>
      </p:pic>
      <p:sp>
        <p:nvSpPr>
          <p:cNvPr id="7" name="正方形/長方形 6">
            <a:extLst>
              <a:ext uri="{FF2B5EF4-FFF2-40B4-BE49-F238E27FC236}">
                <a16:creationId xmlns:a16="http://schemas.microsoft.com/office/drawing/2014/main" xmlns="" id="{BBFB266B-E414-4327-8E38-78930676998B}"/>
              </a:ext>
            </a:extLst>
          </p:cNvPr>
          <p:cNvSpPr/>
          <p:nvPr/>
        </p:nvSpPr>
        <p:spPr>
          <a:xfrm>
            <a:off x="1248118" y="2375625"/>
            <a:ext cx="186555" cy="120001"/>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游ゴシック" panose="020B0400000000000000" pitchFamily="50" charset="-128"/>
              <a:ea typeface="游ゴシック" panose="020B0400000000000000" pitchFamily="50" charset="-128"/>
            </a:endParaRPr>
          </a:p>
        </p:txBody>
      </p:sp>
      <p:grpSp>
        <p:nvGrpSpPr>
          <p:cNvPr id="8" name="object 9">
            <a:extLst>
              <a:ext uri="{FF2B5EF4-FFF2-40B4-BE49-F238E27FC236}">
                <a16:creationId xmlns:a16="http://schemas.microsoft.com/office/drawing/2014/main" xmlns="" id="{4202BB50-6097-4C72-B87B-F30700A0D9E1}"/>
              </a:ext>
            </a:extLst>
          </p:cNvPr>
          <p:cNvGrpSpPr/>
          <p:nvPr/>
        </p:nvGrpSpPr>
        <p:grpSpPr>
          <a:xfrm>
            <a:off x="525425" y="527381"/>
            <a:ext cx="6553200" cy="628997"/>
            <a:chOff x="540004" y="1688134"/>
            <a:chExt cx="6480175" cy="334010"/>
          </a:xfrm>
          <a:solidFill>
            <a:srgbClr val="172A88"/>
          </a:solidFill>
        </p:grpSpPr>
        <p:pic>
          <p:nvPicPr>
            <p:cNvPr id="9" name="object 10">
              <a:extLst>
                <a:ext uri="{FF2B5EF4-FFF2-40B4-BE49-F238E27FC236}">
                  <a16:creationId xmlns:a16="http://schemas.microsoft.com/office/drawing/2014/main" xmlns="" id="{D0A8A46F-6073-4148-876A-E6C1B0C12A6E}"/>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10" name="object 11">
              <a:extLst>
                <a:ext uri="{FF2B5EF4-FFF2-40B4-BE49-F238E27FC236}">
                  <a16:creationId xmlns:a16="http://schemas.microsoft.com/office/drawing/2014/main" xmlns="" id="{300222E5-FBCC-44D7-867B-75D9DAB5FFCD}"/>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dirty="0"/>
            </a:p>
          </p:txBody>
        </p:sp>
      </p:grpSp>
      <p:sp>
        <p:nvSpPr>
          <p:cNvPr id="11" name="object 12">
            <a:extLst>
              <a:ext uri="{FF2B5EF4-FFF2-40B4-BE49-F238E27FC236}">
                <a16:creationId xmlns:a16="http://schemas.microsoft.com/office/drawing/2014/main" xmlns="" id="{D2DF5DD2-9300-4A68-A063-F6C53F5E3E2C}"/>
              </a:ext>
            </a:extLst>
          </p:cNvPr>
          <p:cNvSpPr txBox="1"/>
          <p:nvPr/>
        </p:nvSpPr>
        <p:spPr>
          <a:xfrm>
            <a:off x="687094" y="678890"/>
            <a:ext cx="6193329"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dirty="0">
                <a:solidFill>
                  <a:schemeClr val="bg1"/>
                </a:solidFill>
                <a:latin typeface="游ゴシック" panose="020B0400000000000000" pitchFamily="50" charset="-128"/>
                <a:ea typeface="游ゴシック" panose="020B0400000000000000" pitchFamily="50" charset="-128"/>
                <a:cs typeface="YuGothic"/>
              </a:rPr>
              <a:t>２</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a:t>
            </a:r>
            <a:r>
              <a:rPr lang="ja-JP" altLang="en-US" sz="2400" b="1" dirty="0">
                <a:solidFill>
                  <a:schemeClr val="bg1"/>
                </a:solidFill>
                <a:latin typeface="游ゴシック" panose="020B0400000000000000" pitchFamily="50" charset="-128"/>
                <a:ea typeface="游ゴシック" panose="020B0400000000000000" pitchFamily="50" charset="-128"/>
                <a:cs typeface="YuGothic"/>
              </a:rPr>
              <a:t>各班による避難所運営</a:t>
            </a:r>
            <a:endParaRPr lang="en-US" altLang="ja-JP" sz="2400" b="1" dirty="0">
              <a:solidFill>
                <a:schemeClr val="bg1"/>
              </a:solidFill>
              <a:latin typeface="游ゴシック" panose="020B0400000000000000" pitchFamily="50" charset="-128"/>
              <a:ea typeface="游ゴシック" panose="020B0400000000000000" pitchFamily="50" charset="-128"/>
              <a:cs typeface="YuGothic"/>
            </a:endParaRPr>
          </a:p>
        </p:txBody>
      </p:sp>
      <p:sp>
        <p:nvSpPr>
          <p:cNvPr id="12" name="テキスト ボックス 11">
            <a:extLst>
              <a:ext uri="{FF2B5EF4-FFF2-40B4-BE49-F238E27FC236}">
                <a16:creationId xmlns:a16="http://schemas.microsoft.com/office/drawing/2014/main" xmlns="" id="{B0511D57-ECB4-49C3-B2AC-29892DE4CC0D}"/>
              </a:ext>
            </a:extLst>
          </p:cNvPr>
          <p:cNvSpPr txBox="1"/>
          <p:nvPr/>
        </p:nvSpPr>
        <p:spPr>
          <a:xfrm>
            <a:off x="687095" y="1329670"/>
            <a:ext cx="5975984" cy="514949"/>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dirty="0"/>
              <a:t>避難所の運営期では、避難所運営本部で決められた各班がそれぞれ業務を行うことになります。それぞれの班の主な役割は以下のとおりです。</a:t>
            </a:r>
          </a:p>
        </p:txBody>
      </p:sp>
      <p:sp>
        <p:nvSpPr>
          <p:cNvPr id="13" name="正方形/長方形 12">
            <a:extLst>
              <a:ext uri="{FF2B5EF4-FFF2-40B4-BE49-F238E27FC236}">
                <a16:creationId xmlns:a16="http://schemas.microsoft.com/office/drawing/2014/main" xmlns="" id="{B4954E6D-EC11-4082-9E80-672B1587979E}"/>
              </a:ext>
            </a:extLst>
          </p:cNvPr>
          <p:cNvSpPr/>
          <p:nvPr/>
        </p:nvSpPr>
        <p:spPr>
          <a:xfrm>
            <a:off x="2731925" y="2119295"/>
            <a:ext cx="3278720" cy="53008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latin typeface="游ゴシック" panose="020B0400000000000000" pitchFamily="50" charset="-128"/>
                <a:ea typeface="游ゴシック" panose="020B0400000000000000" pitchFamily="50" charset="-128"/>
              </a:rPr>
              <a:t>〇運営体制整備（避難者主体）</a:t>
            </a:r>
          </a:p>
          <a:p>
            <a:r>
              <a:rPr kumimoji="1" lang="ja-JP" altLang="en-US" sz="1100">
                <a:solidFill>
                  <a:schemeClr val="tx1"/>
                </a:solidFill>
                <a:latin typeface="游ゴシック" panose="020B0400000000000000" pitchFamily="50" charset="-128"/>
                <a:ea typeface="游ゴシック" panose="020B0400000000000000" pitchFamily="50" charset="-128"/>
              </a:rPr>
              <a:t>〇状況確認と問題解決</a:t>
            </a:r>
          </a:p>
          <a:p>
            <a:r>
              <a:rPr kumimoji="1" lang="ja-JP" altLang="en-US" sz="1100">
                <a:solidFill>
                  <a:schemeClr val="tx1"/>
                </a:solidFill>
                <a:latin typeface="游ゴシック" panose="020B0400000000000000" pitchFamily="50" charset="-128"/>
                <a:ea typeface="游ゴシック" panose="020B0400000000000000" pitchFamily="50" charset="-128"/>
              </a:rPr>
              <a:t>〇運営ルールの作成</a:t>
            </a:r>
          </a:p>
        </p:txBody>
      </p:sp>
      <p:sp>
        <p:nvSpPr>
          <p:cNvPr id="14" name="正方形/長方形 13">
            <a:extLst>
              <a:ext uri="{FF2B5EF4-FFF2-40B4-BE49-F238E27FC236}">
                <a16:creationId xmlns:a16="http://schemas.microsoft.com/office/drawing/2014/main" xmlns="" id="{A1568351-0A57-4AB8-B6B0-9623F7674F2D}"/>
              </a:ext>
            </a:extLst>
          </p:cNvPr>
          <p:cNvSpPr/>
          <p:nvPr/>
        </p:nvSpPr>
        <p:spPr>
          <a:xfrm>
            <a:off x="1793397" y="2870219"/>
            <a:ext cx="1505632" cy="530084"/>
          </a:xfrm>
          <a:prstGeom prst="rect">
            <a:avLst/>
          </a:prstGeom>
          <a:solidFill>
            <a:schemeClr val="accent1">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游ゴシック" panose="020B0400000000000000" pitchFamily="50" charset="-128"/>
                <a:ea typeface="游ゴシック" panose="020B0400000000000000" pitchFamily="50" charset="-128"/>
              </a:rPr>
              <a:t>情報</a:t>
            </a:r>
            <a:r>
              <a:rPr lang="ja-JP" altLang="en-US" sz="1200" b="1" dirty="0">
                <a:solidFill>
                  <a:schemeClr val="tx1"/>
                </a:solidFill>
                <a:latin typeface="游ゴシック" panose="020B0400000000000000" pitchFamily="50" charset="-128"/>
                <a:ea typeface="游ゴシック" panose="020B0400000000000000" pitchFamily="50" charset="-128"/>
              </a:rPr>
              <a:t>広報</a:t>
            </a:r>
            <a:r>
              <a:rPr kumimoji="1" lang="ja-JP" altLang="en-US" sz="1200" b="1" dirty="0">
                <a:solidFill>
                  <a:schemeClr val="tx1"/>
                </a:solidFill>
                <a:latin typeface="游ゴシック" panose="020B0400000000000000" pitchFamily="50" charset="-128"/>
                <a:ea typeface="游ゴシック" panose="020B0400000000000000" pitchFamily="50" charset="-128"/>
              </a:rPr>
              <a:t>班</a:t>
            </a:r>
            <a:endParaRPr kumimoji="1" lang="ja-JP" altLang="en-US" sz="1100" b="1" dirty="0">
              <a:solidFill>
                <a:schemeClr val="tx1"/>
              </a:solidFill>
              <a:latin typeface="游ゴシック" panose="020B0400000000000000" pitchFamily="50" charset="-128"/>
              <a:ea typeface="游ゴシック" panose="020B0400000000000000" pitchFamily="50" charset="-128"/>
            </a:endParaRPr>
          </a:p>
        </p:txBody>
      </p:sp>
      <p:sp>
        <p:nvSpPr>
          <p:cNvPr id="15" name="正方形/長方形 14">
            <a:extLst>
              <a:ext uri="{FF2B5EF4-FFF2-40B4-BE49-F238E27FC236}">
                <a16:creationId xmlns:a16="http://schemas.microsoft.com/office/drawing/2014/main" xmlns="" id="{F04F29FF-1486-4435-89C6-BA545D768C23}"/>
              </a:ext>
            </a:extLst>
          </p:cNvPr>
          <p:cNvSpPr/>
          <p:nvPr/>
        </p:nvSpPr>
        <p:spPr>
          <a:xfrm>
            <a:off x="3266523" y="2870219"/>
            <a:ext cx="3239415" cy="53008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latin typeface="游ゴシック" panose="020B0400000000000000" pitchFamily="50" charset="-128"/>
                <a:ea typeface="游ゴシック" panose="020B0400000000000000" pitchFamily="50" charset="-128"/>
              </a:rPr>
              <a:t>〇情報の収集と整理</a:t>
            </a:r>
            <a:endParaRPr kumimoji="1" lang="en-US" altLang="ja-JP" sz="1100" dirty="0">
              <a:solidFill>
                <a:schemeClr val="tx1"/>
              </a:solidFill>
              <a:latin typeface="游ゴシック" panose="020B0400000000000000" pitchFamily="50" charset="-128"/>
              <a:ea typeface="游ゴシック" panose="020B0400000000000000" pitchFamily="50" charset="-128"/>
            </a:endParaRPr>
          </a:p>
          <a:p>
            <a:r>
              <a:rPr lang="ja-JP" altLang="en-US" sz="1100">
                <a:solidFill>
                  <a:schemeClr val="tx1"/>
                </a:solidFill>
                <a:latin typeface="游ゴシック" panose="020B0400000000000000" pitchFamily="50" charset="-128"/>
                <a:ea typeface="游ゴシック" panose="020B0400000000000000" pitchFamily="50" charset="-128"/>
              </a:rPr>
              <a:t>〇</a:t>
            </a:r>
            <a:r>
              <a:rPr kumimoji="1" lang="ja-JP" altLang="en-US" sz="1100">
                <a:solidFill>
                  <a:schemeClr val="tx1"/>
                </a:solidFill>
                <a:latin typeface="游ゴシック" panose="020B0400000000000000" pitchFamily="50" charset="-128"/>
                <a:ea typeface="游ゴシック" panose="020B0400000000000000" pitchFamily="50" charset="-128"/>
              </a:rPr>
              <a:t>情報・ルール等の周知・伝達</a:t>
            </a:r>
            <a:endParaRPr kumimoji="1" lang="en-US" altLang="ja-JP" sz="1100" dirty="0">
              <a:solidFill>
                <a:schemeClr val="tx1"/>
              </a:solidFill>
              <a:latin typeface="游ゴシック" panose="020B0400000000000000" pitchFamily="50" charset="-128"/>
              <a:ea typeface="游ゴシック" panose="020B0400000000000000" pitchFamily="50" charset="-128"/>
            </a:endParaRPr>
          </a:p>
          <a:p>
            <a:r>
              <a:rPr lang="ja-JP" altLang="en-US" sz="1100">
                <a:solidFill>
                  <a:schemeClr val="tx1"/>
                </a:solidFill>
                <a:latin typeface="游ゴシック" panose="020B0400000000000000" pitchFamily="50" charset="-128"/>
                <a:ea typeface="游ゴシック" panose="020B0400000000000000" pitchFamily="50" charset="-128"/>
              </a:rPr>
              <a:t>〇</a:t>
            </a:r>
            <a:r>
              <a:rPr kumimoji="1" lang="ja-JP" altLang="en-US" sz="1100">
                <a:solidFill>
                  <a:schemeClr val="tx1"/>
                </a:solidFill>
                <a:latin typeface="游ゴシック" panose="020B0400000000000000" pitchFamily="50" charset="-128"/>
                <a:ea typeface="游ゴシック" panose="020B0400000000000000" pitchFamily="50" charset="-128"/>
              </a:rPr>
              <a:t>取材対応</a:t>
            </a:r>
          </a:p>
        </p:txBody>
      </p:sp>
      <p:cxnSp>
        <p:nvCxnSpPr>
          <p:cNvPr id="16" name="コネクタ: カギ線 15">
            <a:extLst>
              <a:ext uri="{FF2B5EF4-FFF2-40B4-BE49-F238E27FC236}">
                <a16:creationId xmlns:a16="http://schemas.microsoft.com/office/drawing/2014/main" xmlns="" id="{9E2BC4FE-D536-4841-8A4F-3CED0E3AEAF4}"/>
              </a:ext>
            </a:extLst>
          </p:cNvPr>
          <p:cNvCxnSpPr>
            <a:cxnSpLocks/>
            <a:stCxn id="7" idx="2"/>
            <a:endCxn id="14" idx="1"/>
          </p:cNvCxnSpPr>
          <p:nvPr/>
        </p:nvCxnSpPr>
        <p:spPr>
          <a:xfrm rot="16200000" flipH="1">
            <a:off x="1247579" y="2589442"/>
            <a:ext cx="639635" cy="452001"/>
          </a:xfrm>
          <a:prstGeom prst="bentConnector2">
            <a:avLst/>
          </a:prstGeom>
          <a:ln w="19050"/>
        </p:spPr>
        <p:style>
          <a:lnRef idx="1">
            <a:schemeClr val="dk1"/>
          </a:lnRef>
          <a:fillRef idx="0">
            <a:schemeClr val="dk1"/>
          </a:fillRef>
          <a:effectRef idx="0">
            <a:schemeClr val="dk1"/>
          </a:effectRef>
          <a:fontRef idx="minor">
            <a:schemeClr val="tx1"/>
          </a:fontRef>
        </p:style>
      </p:cxnSp>
      <p:sp>
        <p:nvSpPr>
          <p:cNvPr id="17" name="正方形/長方形 16">
            <a:extLst>
              <a:ext uri="{FF2B5EF4-FFF2-40B4-BE49-F238E27FC236}">
                <a16:creationId xmlns:a16="http://schemas.microsoft.com/office/drawing/2014/main" xmlns="" id="{CF113C58-E7D8-45AB-8F58-81C6B0FB6D3D}"/>
              </a:ext>
            </a:extLst>
          </p:cNvPr>
          <p:cNvSpPr/>
          <p:nvPr/>
        </p:nvSpPr>
        <p:spPr>
          <a:xfrm>
            <a:off x="1794702" y="3514777"/>
            <a:ext cx="1505632" cy="530084"/>
          </a:xfrm>
          <a:prstGeom prst="rect">
            <a:avLst/>
          </a:prstGeom>
          <a:solidFill>
            <a:srgbClr val="BBE0D4"/>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游ゴシック" panose="020B0400000000000000" pitchFamily="50" charset="-128"/>
                <a:ea typeface="游ゴシック" panose="020B0400000000000000" pitchFamily="50" charset="-128"/>
              </a:rPr>
              <a:t>施設管理班</a:t>
            </a:r>
            <a:endParaRPr kumimoji="1" lang="ja-JP" altLang="en-US" sz="1100" b="1" dirty="0">
              <a:solidFill>
                <a:schemeClr val="tx1"/>
              </a:solidFill>
              <a:latin typeface="游ゴシック" panose="020B0400000000000000" pitchFamily="50" charset="-128"/>
              <a:ea typeface="游ゴシック" panose="020B0400000000000000" pitchFamily="50" charset="-128"/>
            </a:endParaRPr>
          </a:p>
        </p:txBody>
      </p:sp>
      <p:sp>
        <p:nvSpPr>
          <p:cNvPr id="18" name="正方形/長方形 17">
            <a:extLst>
              <a:ext uri="{FF2B5EF4-FFF2-40B4-BE49-F238E27FC236}">
                <a16:creationId xmlns:a16="http://schemas.microsoft.com/office/drawing/2014/main" xmlns="" id="{B0F7942A-AC91-4832-90D8-FE19ECC1AC84}"/>
              </a:ext>
            </a:extLst>
          </p:cNvPr>
          <p:cNvSpPr/>
          <p:nvPr/>
        </p:nvSpPr>
        <p:spPr>
          <a:xfrm>
            <a:off x="3267828" y="3514777"/>
            <a:ext cx="3239415" cy="53008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游ゴシック" panose="020B0400000000000000" pitchFamily="50" charset="-128"/>
                <a:ea typeface="游ゴシック" panose="020B0400000000000000" pitchFamily="50" charset="-128"/>
              </a:rPr>
              <a:t>〇生活環境全般の整備</a:t>
            </a:r>
          </a:p>
          <a:p>
            <a:r>
              <a:rPr kumimoji="1" lang="ja-JP" altLang="en-US" sz="1100" dirty="0">
                <a:solidFill>
                  <a:schemeClr val="tx1"/>
                </a:solidFill>
                <a:latin typeface="游ゴシック" panose="020B0400000000000000" pitchFamily="50" charset="-128"/>
                <a:ea typeface="游ゴシック" panose="020B0400000000000000" pitchFamily="50" charset="-128"/>
              </a:rPr>
              <a:t>〇ペットの受け入れ環境整備</a:t>
            </a:r>
          </a:p>
          <a:p>
            <a:r>
              <a:rPr kumimoji="1" lang="ja-JP" altLang="en-US" sz="1100" dirty="0">
                <a:solidFill>
                  <a:schemeClr val="tx1"/>
                </a:solidFill>
                <a:latin typeface="游ゴシック" panose="020B0400000000000000" pitchFamily="50" charset="-128"/>
                <a:ea typeface="游ゴシック" panose="020B0400000000000000" pitchFamily="50" charset="-128"/>
              </a:rPr>
              <a:t>〇共有空間・居住空間の安全管理</a:t>
            </a:r>
          </a:p>
        </p:txBody>
      </p:sp>
      <p:sp>
        <p:nvSpPr>
          <p:cNvPr id="19" name="正方形/長方形 18">
            <a:extLst>
              <a:ext uri="{FF2B5EF4-FFF2-40B4-BE49-F238E27FC236}">
                <a16:creationId xmlns:a16="http://schemas.microsoft.com/office/drawing/2014/main" xmlns="" id="{4001BB66-2E38-4316-9EB3-B19AF0F07679}"/>
              </a:ext>
            </a:extLst>
          </p:cNvPr>
          <p:cNvSpPr/>
          <p:nvPr/>
        </p:nvSpPr>
        <p:spPr>
          <a:xfrm>
            <a:off x="1776957" y="4164710"/>
            <a:ext cx="1505632" cy="530084"/>
          </a:xfrm>
          <a:prstGeom prst="rect">
            <a:avLst/>
          </a:prstGeom>
          <a:solidFill>
            <a:srgbClr val="F9F0BD"/>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游ゴシック" panose="020B0400000000000000" pitchFamily="50" charset="-128"/>
                <a:ea typeface="游ゴシック" panose="020B0400000000000000" pitchFamily="50" charset="-128"/>
              </a:rPr>
              <a:t>食糧物資班</a:t>
            </a:r>
            <a:endParaRPr kumimoji="1" lang="ja-JP" altLang="en-US" sz="1100" b="1" dirty="0">
              <a:solidFill>
                <a:schemeClr val="tx1"/>
              </a:solidFill>
              <a:latin typeface="游ゴシック" panose="020B0400000000000000" pitchFamily="50" charset="-128"/>
              <a:ea typeface="游ゴシック" panose="020B0400000000000000" pitchFamily="50" charset="-128"/>
            </a:endParaRPr>
          </a:p>
        </p:txBody>
      </p:sp>
      <p:sp>
        <p:nvSpPr>
          <p:cNvPr id="20" name="正方形/長方形 19">
            <a:extLst>
              <a:ext uri="{FF2B5EF4-FFF2-40B4-BE49-F238E27FC236}">
                <a16:creationId xmlns:a16="http://schemas.microsoft.com/office/drawing/2014/main" xmlns="" id="{E537A0B7-BB0F-4760-B213-D6627C6BBEFE}"/>
              </a:ext>
            </a:extLst>
          </p:cNvPr>
          <p:cNvSpPr/>
          <p:nvPr/>
        </p:nvSpPr>
        <p:spPr>
          <a:xfrm>
            <a:off x="3250084" y="4164710"/>
            <a:ext cx="3254714" cy="53008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游ゴシック" panose="020B0400000000000000" pitchFamily="50" charset="-128"/>
                <a:ea typeface="游ゴシック" panose="020B0400000000000000" pitchFamily="50" charset="-128"/>
              </a:rPr>
              <a:t>〇物資等の受け入れ体制の整備</a:t>
            </a:r>
          </a:p>
          <a:p>
            <a:r>
              <a:rPr kumimoji="1" lang="ja-JP" altLang="en-US" sz="1100" dirty="0">
                <a:solidFill>
                  <a:schemeClr val="tx1"/>
                </a:solidFill>
                <a:latin typeface="游ゴシック" panose="020B0400000000000000" pitchFamily="50" charset="-128"/>
                <a:ea typeface="游ゴシック" panose="020B0400000000000000" pitchFamily="50" charset="-128"/>
              </a:rPr>
              <a:t>〇食糧・飲料水・生活用品の確保調整と配布</a:t>
            </a:r>
          </a:p>
          <a:p>
            <a:r>
              <a:rPr kumimoji="1" lang="ja-JP" altLang="en-US" sz="1100" dirty="0">
                <a:solidFill>
                  <a:schemeClr val="tx1"/>
                </a:solidFill>
                <a:latin typeface="游ゴシック" panose="020B0400000000000000" pitchFamily="50" charset="-128"/>
                <a:ea typeface="游ゴシック" panose="020B0400000000000000" pitchFamily="50" charset="-128"/>
              </a:rPr>
              <a:t>〇炊き出し</a:t>
            </a:r>
          </a:p>
        </p:txBody>
      </p:sp>
      <p:sp>
        <p:nvSpPr>
          <p:cNvPr id="21" name="正方形/長方形 20">
            <a:extLst>
              <a:ext uri="{FF2B5EF4-FFF2-40B4-BE49-F238E27FC236}">
                <a16:creationId xmlns:a16="http://schemas.microsoft.com/office/drawing/2014/main" xmlns="" id="{723A5377-89EC-4C32-A94E-3AD0CAE0B629}"/>
              </a:ext>
            </a:extLst>
          </p:cNvPr>
          <p:cNvSpPr/>
          <p:nvPr/>
        </p:nvSpPr>
        <p:spPr>
          <a:xfrm>
            <a:off x="1776957" y="4794225"/>
            <a:ext cx="1505632" cy="781499"/>
          </a:xfrm>
          <a:prstGeom prst="rect">
            <a:avLst/>
          </a:prstGeom>
          <a:solidFill>
            <a:schemeClr val="accent6">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游ゴシック" panose="020B0400000000000000" pitchFamily="50" charset="-128"/>
                <a:ea typeface="游ゴシック" panose="020B0400000000000000" pitchFamily="50" charset="-128"/>
              </a:rPr>
              <a:t>救護救援</a:t>
            </a:r>
            <a:r>
              <a:rPr kumimoji="1" lang="ja-JP" altLang="en-US" sz="1200" b="1" dirty="0">
                <a:solidFill>
                  <a:schemeClr val="tx1"/>
                </a:solidFill>
                <a:latin typeface="游ゴシック" panose="020B0400000000000000" pitchFamily="50" charset="-128"/>
                <a:ea typeface="游ゴシック" panose="020B0400000000000000" pitchFamily="50" charset="-128"/>
              </a:rPr>
              <a:t>班</a:t>
            </a:r>
            <a:endParaRPr kumimoji="1" lang="ja-JP" altLang="en-US" sz="1100" b="1" dirty="0">
              <a:solidFill>
                <a:schemeClr val="tx1"/>
              </a:solidFill>
              <a:latin typeface="游ゴシック" panose="020B0400000000000000" pitchFamily="50" charset="-128"/>
              <a:ea typeface="游ゴシック" panose="020B0400000000000000" pitchFamily="50" charset="-128"/>
            </a:endParaRPr>
          </a:p>
        </p:txBody>
      </p:sp>
      <p:sp>
        <p:nvSpPr>
          <p:cNvPr id="22" name="正方形/長方形 21">
            <a:extLst>
              <a:ext uri="{FF2B5EF4-FFF2-40B4-BE49-F238E27FC236}">
                <a16:creationId xmlns:a16="http://schemas.microsoft.com/office/drawing/2014/main" xmlns="" id="{53DF2582-2552-4160-8CAB-BFF8C84138E3}"/>
              </a:ext>
            </a:extLst>
          </p:cNvPr>
          <p:cNvSpPr/>
          <p:nvPr/>
        </p:nvSpPr>
        <p:spPr>
          <a:xfrm>
            <a:off x="3250084" y="4794225"/>
            <a:ext cx="3254714" cy="781499"/>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游ゴシック" panose="020B0400000000000000" pitchFamily="50" charset="-128"/>
                <a:ea typeface="游ゴシック" panose="020B0400000000000000" pitchFamily="50" charset="-128"/>
              </a:rPr>
              <a:t>〇応急処置・救護体制の整備</a:t>
            </a:r>
          </a:p>
          <a:p>
            <a:r>
              <a:rPr lang="ja-JP" altLang="en-US" sz="1100" dirty="0">
                <a:solidFill>
                  <a:schemeClr val="tx1"/>
                </a:solidFill>
                <a:latin typeface="游ゴシック" panose="020B0400000000000000" pitchFamily="50" charset="-128"/>
                <a:ea typeface="游ゴシック" panose="020B0400000000000000" pitchFamily="50" charset="-128"/>
              </a:rPr>
              <a:t>〇生活環境の衛生管理</a:t>
            </a:r>
          </a:p>
          <a:p>
            <a:r>
              <a:rPr lang="ja-JP" altLang="en-US" sz="1100" dirty="0">
                <a:solidFill>
                  <a:schemeClr val="tx1"/>
                </a:solidFill>
                <a:latin typeface="游ゴシック" panose="020B0400000000000000" pitchFamily="50" charset="-128"/>
                <a:ea typeface="游ゴシック" panose="020B0400000000000000" pitchFamily="50" charset="-128"/>
              </a:rPr>
              <a:t>〇避難者の健康管理</a:t>
            </a:r>
            <a:endParaRPr lang="en-US" altLang="ja-JP" sz="1100" dirty="0">
              <a:solidFill>
                <a:schemeClr val="tx1"/>
              </a:solidFill>
              <a:latin typeface="游ゴシック" panose="020B0400000000000000" pitchFamily="50" charset="-128"/>
              <a:ea typeface="游ゴシック" panose="020B0400000000000000" pitchFamily="50" charset="-128"/>
            </a:endParaRPr>
          </a:p>
          <a:p>
            <a:r>
              <a:rPr lang="ja-JP" altLang="en-US" sz="1100" dirty="0">
                <a:solidFill>
                  <a:schemeClr val="tx1"/>
                </a:solidFill>
                <a:latin typeface="游ゴシック" panose="020B0400000000000000" pitchFamily="50" charset="-128"/>
                <a:ea typeface="游ゴシック" panose="020B0400000000000000" pitchFamily="50" charset="-128"/>
              </a:rPr>
              <a:t>〇ボランティアの調整</a:t>
            </a:r>
          </a:p>
        </p:txBody>
      </p:sp>
      <p:cxnSp>
        <p:nvCxnSpPr>
          <p:cNvPr id="23" name="コネクタ: カギ線 22">
            <a:extLst>
              <a:ext uri="{FF2B5EF4-FFF2-40B4-BE49-F238E27FC236}">
                <a16:creationId xmlns:a16="http://schemas.microsoft.com/office/drawing/2014/main" xmlns="" id="{8483BE30-36A9-48C6-B8D2-57FA6C1AC610}"/>
              </a:ext>
            </a:extLst>
          </p:cNvPr>
          <p:cNvCxnSpPr>
            <a:cxnSpLocks/>
            <a:stCxn id="7" idx="2"/>
            <a:endCxn id="17" idx="1"/>
          </p:cNvCxnSpPr>
          <p:nvPr/>
        </p:nvCxnSpPr>
        <p:spPr>
          <a:xfrm rot="16200000" flipH="1">
            <a:off x="925953" y="2911069"/>
            <a:ext cx="1284193" cy="453306"/>
          </a:xfrm>
          <a:prstGeom prst="bentConnector2">
            <a:avLst/>
          </a:prstGeom>
          <a:ln w="19050"/>
        </p:spPr>
        <p:style>
          <a:lnRef idx="1">
            <a:schemeClr val="dk1"/>
          </a:lnRef>
          <a:fillRef idx="0">
            <a:schemeClr val="dk1"/>
          </a:fillRef>
          <a:effectRef idx="0">
            <a:schemeClr val="dk1"/>
          </a:effectRef>
          <a:fontRef idx="minor">
            <a:schemeClr val="tx1"/>
          </a:fontRef>
        </p:style>
      </p:cxnSp>
      <p:cxnSp>
        <p:nvCxnSpPr>
          <p:cNvPr id="24" name="コネクタ: カギ線 23">
            <a:extLst>
              <a:ext uri="{FF2B5EF4-FFF2-40B4-BE49-F238E27FC236}">
                <a16:creationId xmlns:a16="http://schemas.microsoft.com/office/drawing/2014/main" xmlns="" id="{4F144B8F-8A0B-4BDB-97BB-EF21AC3D0A61}"/>
              </a:ext>
            </a:extLst>
          </p:cNvPr>
          <p:cNvCxnSpPr>
            <a:cxnSpLocks/>
            <a:stCxn id="7" idx="2"/>
            <a:endCxn id="19" idx="1"/>
          </p:cNvCxnSpPr>
          <p:nvPr/>
        </p:nvCxnSpPr>
        <p:spPr>
          <a:xfrm rot="16200000" flipH="1">
            <a:off x="592113" y="3244908"/>
            <a:ext cx="1934126" cy="435561"/>
          </a:xfrm>
          <a:prstGeom prst="bentConnector2">
            <a:avLst/>
          </a:prstGeom>
          <a:ln w="19050"/>
        </p:spPr>
        <p:style>
          <a:lnRef idx="1">
            <a:schemeClr val="dk1"/>
          </a:lnRef>
          <a:fillRef idx="0">
            <a:schemeClr val="dk1"/>
          </a:fillRef>
          <a:effectRef idx="0">
            <a:schemeClr val="dk1"/>
          </a:effectRef>
          <a:fontRef idx="minor">
            <a:schemeClr val="tx1"/>
          </a:fontRef>
        </p:style>
      </p:cxnSp>
      <p:cxnSp>
        <p:nvCxnSpPr>
          <p:cNvPr id="25" name="コネクタ: カギ線 24">
            <a:extLst>
              <a:ext uri="{FF2B5EF4-FFF2-40B4-BE49-F238E27FC236}">
                <a16:creationId xmlns:a16="http://schemas.microsoft.com/office/drawing/2014/main" xmlns="" id="{2516D7F1-112F-451B-9299-98C7E850F234}"/>
              </a:ext>
            </a:extLst>
          </p:cNvPr>
          <p:cNvCxnSpPr>
            <a:cxnSpLocks/>
            <a:stCxn id="7" idx="2"/>
            <a:endCxn id="21" idx="1"/>
          </p:cNvCxnSpPr>
          <p:nvPr/>
        </p:nvCxnSpPr>
        <p:spPr>
          <a:xfrm rot="16200000" flipH="1">
            <a:off x="214502" y="3622519"/>
            <a:ext cx="2689349" cy="435561"/>
          </a:xfrm>
          <a:prstGeom prst="bentConnector2">
            <a:avLst/>
          </a:prstGeom>
          <a:ln w="19050"/>
        </p:spPr>
        <p:style>
          <a:lnRef idx="1">
            <a:schemeClr val="dk1"/>
          </a:lnRef>
          <a:fillRef idx="0">
            <a:schemeClr val="dk1"/>
          </a:fillRef>
          <a:effectRef idx="0">
            <a:schemeClr val="dk1"/>
          </a:effectRef>
          <a:fontRef idx="minor">
            <a:schemeClr val="tx1"/>
          </a:fontRef>
        </p:style>
      </p:cxnSp>
      <p:sp>
        <p:nvSpPr>
          <p:cNvPr id="26" name="正方形/長方形 25">
            <a:extLst>
              <a:ext uri="{FF2B5EF4-FFF2-40B4-BE49-F238E27FC236}">
                <a16:creationId xmlns:a16="http://schemas.microsoft.com/office/drawing/2014/main" xmlns="" id="{1363BBA6-CA1F-498C-9AC5-32482895BD8B}"/>
              </a:ext>
            </a:extLst>
          </p:cNvPr>
          <p:cNvSpPr/>
          <p:nvPr/>
        </p:nvSpPr>
        <p:spPr>
          <a:xfrm>
            <a:off x="1026438" y="2119295"/>
            <a:ext cx="1714226" cy="530084"/>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游ゴシック" panose="020B0400000000000000" pitchFamily="50" charset="-128"/>
                <a:ea typeface="游ゴシック" panose="020B0400000000000000" pitchFamily="50" charset="-128"/>
              </a:rPr>
              <a:t>避難所運営本部</a:t>
            </a:r>
            <a:endParaRPr lang="en-US" altLang="ja-JP" sz="1200" b="1" dirty="0">
              <a:latin typeface="游ゴシック" panose="020B0400000000000000" pitchFamily="50" charset="-128"/>
              <a:ea typeface="游ゴシック" panose="020B0400000000000000" pitchFamily="50" charset="-128"/>
            </a:endParaRPr>
          </a:p>
        </p:txBody>
      </p:sp>
      <p:pic>
        <p:nvPicPr>
          <p:cNvPr id="27" name="図 26" descr="テキスト, 手紙&#10;&#10;自動的に生成された説明">
            <a:extLst>
              <a:ext uri="{FF2B5EF4-FFF2-40B4-BE49-F238E27FC236}">
                <a16:creationId xmlns:a16="http://schemas.microsoft.com/office/drawing/2014/main" xmlns="" id="{5B8263E7-76C3-4504-9CAE-535F6DEE41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7528" y="6600004"/>
            <a:ext cx="1302202" cy="1841505"/>
          </a:xfrm>
          <a:prstGeom prst="rect">
            <a:avLst/>
          </a:prstGeom>
        </p:spPr>
      </p:pic>
      <p:pic>
        <p:nvPicPr>
          <p:cNvPr id="28" name="図 27" descr="テキスト, 手紙&#10;&#10;自動的に生成された説明">
            <a:extLst>
              <a:ext uri="{FF2B5EF4-FFF2-40B4-BE49-F238E27FC236}">
                <a16:creationId xmlns:a16="http://schemas.microsoft.com/office/drawing/2014/main" xmlns="" id="{2EE5246B-E0BE-42A5-8B5E-4CF1EA7802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6421" y="6690363"/>
            <a:ext cx="1302202" cy="1841505"/>
          </a:xfrm>
          <a:prstGeom prst="rect">
            <a:avLst/>
          </a:prstGeom>
        </p:spPr>
      </p:pic>
      <p:pic>
        <p:nvPicPr>
          <p:cNvPr id="29" name="図 28" descr="テキスト, 手紙&#10;&#10;自動的に生成された説明">
            <a:extLst>
              <a:ext uri="{FF2B5EF4-FFF2-40B4-BE49-F238E27FC236}">
                <a16:creationId xmlns:a16="http://schemas.microsoft.com/office/drawing/2014/main" xmlns="" id="{4857E101-F7D2-4B18-BAF1-D3BBAF1449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877" y="6787812"/>
            <a:ext cx="1302202" cy="1841505"/>
          </a:xfrm>
          <a:prstGeom prst="rect">
            <a:avLst/>
          </a:prstGeom>
        </p:spPr>
      </p:pic>
      <p:sp>
        <p:nvSpPr>
          <p:cNvPr id="30" name="矢印: 下 29">
            <a:extLst>
              <a:ext uri="{FF2B5EF4-FFF2-40B4-BE49-F238E27FC236}">
                <a16:creationId xmlns:a16="http://schemas.microsoft.com/office/drawing/2014/main" xmlns="" id="{E059123C-6813-4D83-A876-17B078205FEB}"/>
              </a:ext>
            </a:extLst>
          </p:cNvPr>
          <p:cNvSpPr/>
          <p:nvPr/>
        </p:nvSpPr>
        <p:spPr>
          <a:xfrm rot="16200000">
            <a:off x="3592875" y="7326026"/>
            <a:ext cx="526611" cy="980993"/>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xmlns="" id="{21DB7F82-D813-4954-933A-A7F6959EE23C}"/>
              </a:ext>
            </a:extLst>
          </p:cNvPr>
          <p:cNvSpPr txBox="1"/>
          <p:nvPr/>
        </p:nvSpPr>
        <p:spPr>
          <a:xfrm>
            <a:off x="2536589" y="6779358"/>
            <a:ext cx="2648288"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b="1">
                <a:solidFill>
                  <a:srgbClr val="FF0000"/>
                </a:solidFill>
                <a:latin typeface="游ゴシック" panose="020B0400000000000000" pitchFamily="50" charset="-128"/>
                <a:ea typeface="游ゴシック" panose="020B04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400"/>
              <a:t>対象となる班のマニュアル</a:t>
            </a:r>
            <a:endParaRPr lang="en-US" altLang="ja-JP" sz="1400" dirty="0"/>
          </a:p>
          <a:p>
            <a:r>
              <a:rPr lang="ja-JP" altLang="en-US" sz="1400"/>
              <a:t>シートを抜き出す</a:t>
            </a:r>
          </a:p>
        </p:txBody>
      </p:sp>
      <p:pic>
        <p:nvPicPr>
          <p:cNvPr id="32" name="図 31" descr="グラフィカル ユーザー インターフェイス, テキスト, アプリケーション&#10;&#10;自動的に生成された説明">
            <a:extLst>
              <a:ext uri="{FF2B5EF4-FFF2-40B4-BE49-F238E27FC236}">
                <a16:creationId xmlns:a16="http://schemas.microsoft.com/office/drawing/2014/main" xmlns="" id="{767BE5A1-883C-4A20-842B-143ED7822A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6694" y="6522359"/>
            <a:ext cx="871913" cy="1142686"/>
          </a:xfrm>
          <a:prstGeom prst="rect">
            <a:avLst/>
          </a:prstGeom>
        </p:spPr>
      </p:pic>
      <p:pic>
        <p:nvPicPr>
          <p:cNvPr id="33" name="図 32" descr="グラフィカル ユーザー インターフェイス, テキスト, アプリケーション&#10;&#10;自動的に生成された説明">
            <a:extLst>
              <a:ext uri="{FF2B5EF4-FFF2-40B4-BE49-F238E27FC236}">
                <a16:creationId xmlns:a16="http://schemas.microsoft.com/office/drawing/2014/main" xmlns="" id="{668C549C-0D10-4BFE-BABC-0A916E30E9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8101" y="6522359"/>
            <a:ext cx="871913" cy="1142686"/>
          </a:xfrm>
          <a:prstGeom prst="rect">
            <a:avLst/>
          </a:prstGeom>
        </p:spPr>
      </p:pic>
      <p:pic>
        <p:nvPicPr>
          <p:cNvPr id="34" name="図 33" descr="テキスト, アプリケーション&#10;&#10;自動的に生成された説明">
            <a:extLst>
              <a:ext uri="{FF2B5EF4-FFF2-40B4-BE49-F238E27FC236}">
                <a16:creationId xmlns:a16="http://schemas.microsoft.com/office/drawing/2014/main" xmlns="" id="{F1C390B5-9886-46EB-B5AD-F9A287A23D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4354" y="7786173"/>
            <a:ext cx="871913" cy="1142686"/>
          </a:xfrm>
          <a:prstGeom prst="rect">
            <a:avLst/>
          </a:prstGeom>
        </p:spPr>
      </p:pic>
      <p:pic>
        <p:nvPicPr>
          <p:cNvPr id="35" name="図 34" descr="ダイアグラム&#10;&#10;自動的に生成された説明">
            <a:extLst>
              <a:ext uri="{FF2B5EF4-FFF2-40B4-BE49-F238E27FC236}">
                <a16:creationId xmlns:a16="http://schemas.microsoft.com/office/drawing/2014/main" xmlns="" id="{3652B1D9-E17A-4F81-A76F-38FA1EDFD1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41763" y="7775028"/>
            <a:ext cx="871914" cy="1143175"/>
          </a:xfrm>
          <a:prstGeom prst="rect">
            <a:avLst/>
          </a:prstGeom>
        </p:spPr>
      </p:pic>
      <p:sp>
        <p:nvSpPr>
          <p:cNvPr id="36" name="テキスト ボックス 35">
            <a:extLst>
              <a:ext uri="{FF2B5EF4-FFF2-40B4-BE49-F238E27FC236}">
                <a16:creationId xmlns:a16="http://schemas.microsoft.com/office/drawing/2014/main" xmlns="" id="{613C240C-0189-4858-B934-22264FC0B199}"/>
              </a:ext>
            </a:extLst>
          </p:cNvPr>
          <p:cNvSpPr txBox="1"/>
          <p:nvPr/>
        </p:nvSpPr>
        <p:spPr>
          <a:xfrm>
            <a:off x="953645" y="8960759"/>
            <a:ext cx="6124799" cy="514949"/>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t>以降のマニュアルでは、各班ごとに実施することがシートとしてまとめられていますので、対象となる班のシートを抜き出して使用してください。</a:t>
            </a:r>
          </a:p>
        </p:txBody>
      </p:sp>
      <p:sp>
        <p:nvSpPr>
          <p:cNvPr id="37" name="正方形/長方形 36">
            <a:extLst>
              <a:ext uri="{FF2B5EF4-FFF2-40B4-BE49-F238E27FC236}">
                <a16:creationId xmlns:a16="http://schemas.microsoft.com/office/drawing/2014/main" xmlns="" id="{0F9842D7-F1CF-483B-9656-D4AFEFF03797}"/>
              </a:ext>
            </a:extLst>
          </p:cNvPr>
          <p:cNvSpPr/>
          <p:nvPr/>
        </p:nvSpPr>
        <p:spPr>
          <a:xfrm>
            <a:off x="400051" y="6137199"/>
            <a:ext cx="6987032" cy="3583952"/>
          </a:xfrm>
          <a:prstGeom prst="rect">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74489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xmlns="" id="{BE005E80-B908-4499-84A2-3884B16C66F3}"/>
              </a:ext>
            </a:extLst>
          </p:cNvPr>
          <p:cNvCxnSpPr/>
          <p:nvPr/>
        </p:nvCxnSpPr>
        <p:spPr>
          <a:xfrm>
            <a:off x="14458" y="4185"/>
            <a:ext cx="0" cy="10693400"/>
          </a:xfrm>
          <a:prstGeom prst="line">
            <a:avLst/>
          </a:prstGeom>
        </p:spPr>
        <p:style>
          <a:lnRef idx="1">
            <a:schemeClr val="dk1"/>
          </a:lnRef>
          <a:fillRef idx="0">
            <a:schemeClr val="dk1"/>
          </a:fillRef>
          <a:effectRef idx="0">
            <a:schemeClr val="dk1"/>
          </a:effectRef>
          <a:fontRef idx="minor">
            <a:schemeClr val="tx1"/>
          </a:fontRef>
        </p:style>
      </p:cxnSp>
      <p:sp>
        <p:nvSpPr>
          <p:cNvPr id="3" name="テキスト ボックス 2">
            <a:extLst>
              <a:ext uri="{FF2B5EF4-FFF2-40B4-BE49-F238E27FC236}">
                <a16:creationId xmlns:a16="http://schemas.microsoft.com/office/drawing/2014/main" xmlns="" id="{3C258C2B-5F39-47DD-AFE1-D42C9F14C8AF}"/>
              </a:ext>
            </a:extLst>
          </p:cNvPr>
          <p:cNvSpPr txBox="1"/>
          <p:nvPr/>
        </p:nvSpPr>
        <p:spPr>
          <a:xfrm>
            <a:off x="6791721" y="10204099"/>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３３</a:t>
            </a:r>
            <a:endParaRPr lang="ja-JP" altLang="en-US">
              <a:solidFill>
                <a:schemeClr val="tx1">
                  <a:lumMod val="50000"/>
                  <a:lumOff val="50000"/>
                </a:schemeClr>
              </a:solidFill>
              <a:latin typeface="+mj-ea"/>
              <a:ea typeface="+mj-ea"/>
            </a:endParaRPr>
          </a:p>
        </p:txBody>
      </p:sp>
      <p:sp>
        <p:nvSpPr>
          <p:cNvPr id="4" name="bg object 16">
            <a:extLst>
              <a:ext uri="{FF2B5EF4-FFF2-40B4-BE49-F238E27FC236}">
                <a16:creationId xmlns:a16="http://schemas.microsoft.com/office/drawing/2014/main" xmlns="" id="{42AA6B01-6CA1-431A-B3FF-79F047D222EE}"/>
              </a:ext>
            </a:extLst>
          </p:cNvPr>
          <p:cNvSpPr/>
          <p:nvPr/>
        </p:nvSpPr>
        <p:spPr>
          <a:xfrm>
            <a:off x="0" y="127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chemeClr val="accent1">
              <a:lumMod val="20000"/>
              <a:lumOff val="80000"/>
            </a:schemeClr>
          </a:solidFill>
        </p:spPr>
        <p:txBody>
          <a:bodyPr wrap="square" lIns="0" tIns="0" rIns="0" bIns="0" rtlCol="0"/>
          <a:lstStyle/>
          <a:p>
            <a:endParaRPr dirty="0"/>
          </a:p>
        </p:txBody>
      </p:sp>
      <p:sp>
        <p:nvSpPr>
          <p:cNvPr id="5" name="bg object 17">
            <a:extLst>
              <a:ext uri="{FF2B5EF4-FFF2-40B4-BE49-F238E27FC236}">
                <a16:creationId xmlns:a16="http://schemas.microsoft.com/office/drawing/2014/main" xmlns="" id="{8C1F3747-BE44-4DBA-8D09-FA04E5E0D828}"/>
              </a:ext>
            </a:extLst>
          </p:cNvPr>
          <p:cNvSpPr/>
          <p:nvPr/>
        </p:nvSpPr>
        <p:spPr>
          <a:xfrm>
            <a:off x="377656" y="235186"/>
            <a:ext cx="6874792" cy="10192037"/>
          </a:xfrm>
          <a:prstGeom prst="roundRect">
            <a:avLst>
              <a:gd name="adj" fmla="val 3045"/>
            </a:avLst>
          </a:prstGeom>
          <a:solidFill>
            <a:srgbClr val="FFFFFF"/>
          </a:solidFill>
        </p:spPr>
        <p:txBody>
          <a:bodyPr wrap="square" lIns="0" tIns="0" rIns="0" bIns="0" rtlCol="0"/>
          <a:lstStyle/>
          <a:p>
            <a:endParaRPr dirty="0"/>
          </a:p>
        </p:txBody>
      </p:sp>
      <p:sp>
        <p:nvSpPr>
          <p:cNvPr id="6" name="object 2">
            <a:extLst>
              <a:ext uri="{FF2B5EF4-FFF2-40B4-BE49-F238E27FC236}">
                <a16:creationId xmlns:a16="http://schemas.microsoft.com/office/drawing/2014/main" xmlns="" id="{A5B2D89F-2706-46CC-B3B7-8B08340FCC9D}"/>
              </a:ext>
            </a:extLst>
          </p:cNvPr>
          <p:cNvSpPr txBox="1">
            <a:spLocks/>
          </p:cNvSpPr>
          <p:nvPr/>
        </p:nvSpPr>
        <p:spPr>
          <a:xfrm>
            <a:off x="685337" y="777336"/>
            <a:ext cx="5785523" cy="62837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6000" b="1" kern="0" baseline="-4166" dirty="0">
                <a:solidFill>
                  <a:schemeClr val="tx2"/>
                </a:solidFill>
                <a:latin typeface="Yu Gothic" panose="020B0400000000000000" pitchFamily="34" charset="-128"/>
                <a:ea typeface="Yu Gothic" panose="020B0400000000000000" pitchFamily="34" charset="-128"/>
              </a:rPr>
              <a:t>①情報広報</a:t>
            </a:r>
            <a:r>
              <a:rPr kumimoji="0" lang="ja-JP" altLang="en-US" sz="6000" b="1" kern="0" spc="480" baseline="-4166" dirty="0">
                <a:solidFill>
                  <a:schemeClr val="tx2"/>
                </a:solidFill>
                <a:latin typeface="Yu Gothic" panose="020B0400000000000000" pitchFamily="34" charset="-128"/>
                <a:ea typeface="Yu Gothic" panose="020B0400000000000000" pitchFamily="34" charset="-128"/>
              </a:rPr>
              <a:t>班</a:t>
            </a:r>
            <a:r>
              <a:rPr kumimoji="0" lang="ja-JP" altLang="en-US" sz="3200" b="1" kern="0" dirty="0">
                <a:solidFill>
                  <a:schemeClr val="tx2"/>
                </a:solidFill>
                <a:latin typeface="Yu Gothic" panose="020B0400000000000000" pitchFamily="34" charset="-128"/>
                <a:ea typeface="Yu Gothic" panose="020B0400000000000000" pitchFamily="34" charset="-128"/>
              </a:rPr>
              <a:t>がすること</a:t>
            </a:r>
          </a:p>
        </p:txBody>
      </p:sp>
      <p:sp>
        <p:nvSpPr>
          <p:cNvPr id="7" name="object 3">
            <a:extLst>
              <a:ext uri="{FF2B5EF4-FFF2-40B4-BE49-F238E27FC236}">
                <a16:creationId xmlns:a16="http://schemas.microsoft.com/office/drawing/2014/main" xmlns="" id="{4353C610-2E7A-42BB-A29D-4D19047D3C1D}"/>
              </a:ext>
            </a:extLst>
          </p:cNvPr>
          <p:cNvSpPr/>
          <p:nvPr/>
        </p:nvSpPr>
        <p:spPr>
          <a:xfrm>
            <a:off x="714400" y="3739624"/>
            <a:ext cx="6120130" cy="0"/>
          </a:xfrm>
          <a:custGeom>
            <a:avLst/>
            <a:gdLst/>
            <a:ahLst/>
            <a:cxnLst/>
            <a:rect l="l" t="t" r="r" b="b"/>
            <a:pathLst>
              <a:path w="6120130">
                <a:moveTo>
                  <a:pt x="0" y="0"/>
                </a:moveTo>
                <a:lnTo>
                  <a:pt x="6120003" y="0"/>
                </a:lnTo>
              </a:path>
            </a:pathLst>
          </a:custGeom>
          <a:ln w="13195">
            <a:solidFill>
              <a:schemeClr val="accent1"/>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8" name="object 4">
            <a:extLst>
              <a:ext uri="{FF2B5EF4-FFF2-40B4-BE49-F238E27FC236}">
                <a16:creationId xmlns:a16="http://schemas.microsoft.com/office/drawing/2014/main" xmlns="" id="{8F6DE720-91B1-4613-8171-579FFDCE0B4E}"/>
              </a:ext>
            </a:extLst>
          </p:cNvPr>
          <p:cNvSpPr/>
          <p:nvPr/>
        </p:nvSpPr>
        <p:spPr>
          <a:xfrm>
            <a:off x="714400" y="4350525"/>
            <a:ext cx="6120130" cy="0"/>
          </a:xfrm>
          <a:custGeom>
            <a:avLst/>
            <a:gdLst/>
            <a:ahLst/>
            <a:cxnLst/>
            <a:rect l="l" t="t" r="r" b="b"/>
            <a:pathLst>
              <a:path w="6120130">
                <a:moveTo>
                  <a:pt x="0" y="0"/>
                </a:moveTo>
                <a:lnTo>
                  <a:pt x="6120003" y="0"/>
                </a:lnTo>
              </a:path>
            </a:pathLst>
          </a:custGeom>
          <a:ln w="13195">
            <a:solidFill>
              <a:schemeClr val="accent1"/>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9" name="object 5">
            <a:extLst>
              <a:ext uri="{FF2B5EF4-FFF2-40B4-BE49-F238E27FC236}">
                <a16:creationId xmlns:a16="http://schemas.microsoft.com/office/drawing/2014/main" xmlns="" id="{B5D0637D-D032-41CC-95FE-2CE69A46F5EE}"/>
              </a:ext>
            </a:extLst>
          </p:cNvPr>
          <p:cNvSpPr/>
          <p:nvPr/>
        </p:nvSpPr>
        <p:spPr>
          <a:xfrm>
            <a:off x="714400" y="4961429"/>
            <a:ext cx="6120130" cy="0"/>
          </a:xfrm>
          <a:custGeom>
            <a:avLst/>
            <a:gdLst/>
            <a:ahLst/>
            <a:cxnLst/>
            <a:rect l="l" t="t" r="r" b="b"/>
            <a:pathLst>
              <a:path w="6120130">
                <a:moveTo>
                  <a:pt x="0" y="0"/>
                </a:moveTo>
                <a:lnTo>
                  <a:pt x="6120003" y="0"/>
                </a:lnTo>
              </a:path>
            </a:pathLst>
          </a:custGeom>
          <a:ln w="13195">
            <a:solidFill>
              <a:schemeClr val="accent1"/>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10" name="object 6">
            <a:extLst>
              <a:ext uri="{FF2B5EF4-FFF2-40B4-BE49-F238E27FC236}">
                <a16:creationId xmlns:a16="http://schemas.microsoft.com/office/drawing/2014/main" xmlns="" id="{2353040B-7976-475E-B09E-DCD685FA6A95}"/>
              </a:ext>
            </a:extLst>
          </p:cNvPr>
          <p:cNvSpPr/>
          <p:nvPr/>
        </p:nvSpPr>
        <p:spPr>
          <a:xfrm>
            <a:off x="714400" y="5572329"/>
            <a:ext cx="6120130" cy="0"/>
          </a:xfrm>
          <a:custGeom>
            <a:avLst/>
            <a:gdLst/>
            <a:ahLst/>
            <a:cxnLst/>
            <a:rect l="l" t="t" r="r" b="b"/>
            <a:pathLst>
              <a:path w="6120130">
                <a:moveTo>
                  <a:pt x="0" y="0"/>
                </a:moveTo>
                <a:lnTo>
                  <a:pt x="6120003" y="0"/>
                </a:lnTo>
              </a:path>
            </a:pathLst>
          </a:custGeom>
          <a:ln w="13195">
            <a:solidFill>
              <a:schemeClr val="accent1"/>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11" name="object 10">
            <a:extLst>
              <a:ext uri="{FF2B5EF4-FFF2-40B4-BE49-F238E27FC236}">
                <a16:creationId xmlns:a16="http://schemas.microsoft.com/office/drawing/2014/main" xmlns="" id="{5A72BC99-3806-4C69-A896-5F5FFE1E8128}"/>
              </a:ext>
            </a:extLst>
          </p:cNvPr>
          <p:cNvSpPr txBox="1"/>
          <p:nvPr/>
        </p:nvSpPr>
        <p:spPr>
          <a:xfrm>
            <a:off x="712855" y="3405030"/>
            <a:ext cx="3280314" cy="320601"/>
          </a:xfrm>
          <a:prstGeom prst="rect">
            <a:avLst/>
          </a:prstGeom>
        </p:spPr>
        <p:txBody>
          <a:bodyPr vert="horz" wrap="square" lIns="0" tIns="12700" rIns="0" bIns="0" rtlCol="0">
            <a:spAutoFit/>
          </a:bodyPr>
          <a:lstStyle/>
          <a:p>
            <a:pPr marL="272415" indent="-260350">
              <a:lnSpc>
                <a:spcPct val="100000"/>
              </a:lnSpc>
              <a:spcBef>
                <a:spcPts val="100"/>
              </a:spcBef>
              <a:buAutoNum type="arabicPeriod"/>
              <a:tabLst>
                <a:tab pos="273050" algn="l"/>
              </a:tabLst>
            </a:pPr>
            <a:r>
              <a:rPr lang="ja-JP" altLang="en-US" sz="2000" b="1" dirty="0">
                <a:latin typeface="Yu Gothic" panose="020B0400000000000000" pitchFamily="34" charset="-128"/>
                <a:ea typeface="Yu Gothic" panose="020B0400000000000000" pitchFamily="34" charset="-128"/>
                <a:cs typeface="YuGothic"/>
              </a:rPr>
              <a:t>情報収集・整理</a:t>
            </a:r>
            <a:endParaRPr sz="2000" b="1" dirty="0">
              <a:latin typeface="Yu Gothic" panose="020B0400000000000000" pitchFamily="34" charset="-128"/>
              <a:ea typeface="Yu Gothic" panose="020B0400000000000000" pitchFamily="34" charset="-128"/>
              <a:cs typeface="YuGothic"/>
            </a:endParaRPr>
          </a:p>
        </p:txBody>
      </p:sp>
      <p:sp>
        <p:nvSpPr>
          <p:cNvPr id="12" name="object 10">
            <a:extLst>
              <a:ext uri="{FF2B5EF4-FFF2-40B4-BE49-F238E27FC236}">
                <a16:creationId xmlns:a16="http://schemas.microsoft.com/office/drawing/2014/main" xmlns="" id="{12928027-C3DD-4407-8C37-4ECDACE54757}"/>
              </a:ext>
            </a:extLst>
          </p:cNvPr>
          <p:cNvSpPr txBox="1"/>
          <p:nvPr/>
        </p:nvSpPr>
        <p:spPr>
          <a:xfrm>
            <a:off x="723438" y="3985010"/>
            <a:ext cx="5132010" cy="320601"/>
          </a:xfrm>
          <a:prstGeom prst="rect">
            <a:avLst/>
          </a:prstGeom>
        </p:spPr>
        <p:txBody>
          <a:bodyPr vert="horz" wrap="square" lIns="0" tIns="12700" rIns="0" bIns="0" rtlCol="0">
            <a:spAutoFit/>
          </a:bodyPr>
          <a:lstStyle/>
          <a:p>
            <a:pPr marL="12065">
              <a:lnSpc>
                <a:spcPct val="100000"/>
              </a:lnSpc>
              <a:tabLst>
                <a:tab pos="273050" algn="l"/>
              </a:tabLst>
            </a:pPr>
            <a:r>
              <a:rPr lang="en-US" sz="2000" b="1" dirty="0">
                <a:latin typeface="Yu Gothic" panose="020B0400000000000000" pitchFamily="34" charset="-128"/>
                <a:ea typeface="Yu Gothic" panose="020B0400000000000000" pitchFamily="34" charset="-128"/>
                <a:cs typeface="YuGothic"/>
              </a:rPr>
              <a:t>2.</a:t>
            </a:r>
            <a:r>
              <a:rPr lang="ja-JP" altLang="en-US" sz="2000" b="1" dirty="0">
                <a:latin typeface="Yu Gothic" panose="020B0400000000000000" pitchFamily="34" charset="-128"/>
                <a:ea typeface="Yu Gothic" panose="020B0400000000000000" pitchFamily="34" charset="-128"/>
                <a:cs typeface="YuGothic"/>
              </a:rPr>
              <a:t>避難者への情報伝達</a:t>
            </a:r>
            <a:endParaRPr sz="2000" b="1" dirty="0">
              <a:latin typeface="Yu Gothic" panose="020B0400000000000000" pitchFamily="34" charset="-128"/>
              <a:ea typeface="Yu Gothic" panose="020B0400000000000000" pitchFamily="34" charset="-128"/>
              <a:cs typeface="YuGothic"/>
            </a:endParaRPr>
          </a:p>
        </p:txBody>
      </p:sp>
      <p:sp>
        <p:nvSpPr>
          <p:cNvPr id="13" name="object 10">
            <a:extLst>
              <a:ext uri="{FF2B5EF4-FFF2-40B4-BE49-F238E27FC236}">
                <a16:creationId xmlns:a16="http://schemas.microsoft.com/office/drawing/2014/main" xmlns="" id="{0D2D0A4B-22D0-4C63-89FC-5C91C0E719C0}"/>
              </a:ext>
            </a:extLst>
          </p:cNvPr>
          <p:cNvSpPr txBox="1"/>
          <p:nvPr/>
        </p:nvSpPr>
        <p:spPr>
          <a:xfrm>
            <a:off x="723438" y="4604378"/>
            <a:ext cx="3280314" cy="320601"/>
          </a:xfrm>
          <a:prstGeom prst="rect">
            <a:avLst/>
          </a:prstGeom>
        </p:spPr>
        <p:txBody>
          <a:bodyPr vert="horz" wrap="square" lIns="0" tIns="12700" rIns="0" bIns="0" rtlCol="0">
            <a:spAutoFit/>
          </a:bodyPr>
          <a:lstStyle/>
          <a:p>
            <a:pPr marL="12065">
              <a:lnSpc>
                <a:spcPct val="100000"/>
              </a:lnSpc>
              <a:spcBef>
                <a:spcPts val="5"/>
              </a:spcBef>
              <a:tabLst>
                <a:tab pos="273050" algn="l"/>
              </a:tabLst>
            </a:pPr>
            <a:r>
              <a:rPr lang="en-US" sz="2000" b="1" dirty="0">
                <a:latin typeface="Yu Gothic" panose="020B0400000000000000" pitchFamily="34" charset="-128"/>
                <a:ea typeface="Yu Gothic" panose="020B0400000000000000" pitchFamily="34" charset="-128"/>
                <a:cs typeface="YuGothic"/>
              </a:rPr>
              <a:t>3.</a:t>
            </a:r>
            <a:r>
              <a:rPr lang="ja-JP" altLang="en-US" sz="2000" b="1" dirty="0">
                <a:latin typeface="Yu Gothic" panose="020B0400000000000000" pitchFamily="34" charset="-128"/>
                <a:ea typeface="Yu Gothic" panose="020B0400000000000000" pitchFamily="34" charset="-128"/>
                <a:cs typeface="YuGothic"/>
              </a:rPr>
              <a:t>被災・避難状況の整理</a:t>
            </a:r>
            <a:endParaRPr sz="2000" b="1" dirty="0">
              <a:latin typeface="Yu Gothic" panose="020B0400000000000000" pitchFamily="34" charset="-128"/>
              <a:ea typeface="Yu Gothic" panose="020B0400000000000000" pitchFamily="34" charset="-128"/>
              <a:cs typeface="YuGothic"/>
            </a:endParaRPr>
          </a:p>
        </p:txBody>
      </p:sp>
      <p:sp>
        <p:nvSpPr>
          <p:cNvPr id="14" name="object 10">
            <a:extLst>
              <a:ext uri="{FF2B5EF4-FFF2-40B4-BE49-F238E27FC236}">
                <a16:creationId xmlns:a16="http://schemas.microsoft.com/office/drawing/2014/main" xmlns="" id="{C021CA92-9762-47A3-B484-F2CB34796891}"/>
              </a:ext>
            </a:extLst>
          </p:cNvPr>
          <p:cNvSpPr txBox="1"/>
          <p:nvPr/>
        </p:nvSpPr>
        <p:spPr>
          <a:xfrm>
            <a:off x="723438" y="5207920"/>
            <a:ext cx="3889914" cy="320601"/>
          </a:xfrm>
          <a:prstGeom prst="rect">
            <a:avLst/>
          </a:prstGeom>
        </p:spPr>
        <p:txBody>
          <a:bodyPr vert="horz" wrap="square" lIns="0" tIns="12700" rIns="0" bIns="0" rtlCol="0">
            <a:spAutoFit/>
          </a:bodyPr>
          <a:lstStyle/>
          <a:p>
            <a:pPr marL="12065">
              <a:lnSpc>
                <a:spcPct val="100000"/>
              </a:lnSpc>
              <a:tabLst>
                <a:tab pos="273050" algn="l"/>
              </a:tabLst>
            </a:pPr>
            <a:r>
              <a:rPr lang="en-US" sz="2000" b="1" dirty="0">
                <a:latin typeface="Yu Gothic" panose="020B0400000000000000" pitchFamily="34" charset="-128"/>
                <a:ea typeface="Yu Gothic" panose="020B0400000000000000" pitchFamily="34" charset="-128"/>
                <a:cs typeface="YuGothic"/>
              </a:rPr>
              <a:t>4.</a:t>
            </a:r>
            <a:r>
              <a:rPr lang="ja-JP" altLang="en-US" sz="2000" b="1" dirty="0">
                <a:latin typeface="Yu Gothic" panose="020B0400000000000000" pitchFamily="34" charset="-128"/>
                <a:ea typeface="Yu Gothic" panose="020B0400000000000000" pitchFamily="34" charset="-128"/>
                <a:cs typeface="YuGothic"/>
              </a:rPr>
              <a:t>避難者からの相談・要望対応</a:t>
            </a:r>
            <a:endParaRPr sz="2000" b="1" dirty="0">
              <a:latin typeface="Yu Gothic" panose="020B0400000000000000" pitchFamily="34" charset="-128"/>
              <a:ea typeface="Yu Gothic" panose="020B0400000000000000" pitchFamily="34" charset="-128"/>
              <a:cs typeface="YuGothic"/>
            </a:endParaRPr>
          </a:p>
        </p:txBody>
      </p:sp>
      <p:sp>
        <p:nvSpPr>
          <p:cNvPr id="15" name="object 14">
            <a:extLst>
              <a:ext uri="{FF2B5EF4-FFF2-40B4-BE49-F238E27FC236}">
                <a16:creationId xmlns:a16="http://schemas.microsoft.com/office/drawing/2014/main" xmlns="" id="{8297FA54-93D4-4BBD-B963-1F8EC7407E6A}"/>
              </a:ext>
            </a:extLst>
          </p:cNvPr>
          <p:cNvSpPr/>
          <p:nvPr/>
        </p:nvSpPr>
        <p:spPr>
          <a:xfrm>
            <a:off x="733016" y="6639543"/>
            <a:ext cx="6120130" cy="1009513"/>
          </a:xfrm>
          <a:custGeom>
            <a:avLst/>
            <a:gdLst/>
            <a:ahLst/>
            <a:cxnLst/>
            <a:rect l="l" t="t" r="r" b="b"/>
            <a:pathLst>
              <a:path w="6120130" h="1391920">
                <a:moveTo>
                  <a:pt x="6120003" y="0"/>
                </a:moveTo>
                <a:lnTo>
                  <a:pt x="0" y="0"/>
                </a:lnTo>
                <a:lnTo>
                  <a:pt x="0" y="1391526"/>
                </a:lnTo>
                <a:lnTo>
                  <a:pt x="6120003" y="1391526"/>
                </a:lnTo>
                <a:lnTo>
                  <a:pt x="6120003" y="0"/>
                </a:lnTo>
                <a:close/>
              </a:path>
            </a:pathLst>
          </a:custGeom>
          <a:solidFill>
            <a:schemeClr val="accent1">
              <a:lumMod val="20000"/>
              <a:lumOff val="80000"/>
            </a:schemeClr>
          </a:solidFill>
        </p:spPr>
        <p:txBody>
          <a:bodyPr wrap="square" lIns="0" tIns="0" rIns="0" bIns="0" rtlCol="0"/>
          <a:lstStyle/>
          <a:p>
            <a:endParaRPr dirty="0"/>
          </a:p>
        </p:txBody>
      </p:sp>
      <p:sp>
        <p:nvSpPr>
          <p:cNvPr id="16" name="object 15">
            <a:extLst>
              <a:ext uri="{FF2B5EF4-FFF2-40B4-BE49-F238E27FC236}">
                <a16:creationId xmlns:a16="http://schemas.microsoft.com/office/drawing/2014/main" xmlns="" id="{1B226FBE-2D58-4D12-A363-9F1860F1C69F}"/>
              </a:ext>
            </a:extLst>
          </p:cNvPr>
          <p:cNvSpPr txBox="1"/>
          <p:nvPr/>
        </p:nvSpPr>
        <p:spPr>
          <a:xfrm>
            <a:off x="1000926" y="6789871"/>
            <a:ext cx="5641304" cy="651653"/>
          </a:xfrm>
          <a:prstGeom prst="rect">
            <a:avLst/>
          </a:prstGeom>
        </p:spPr>
        <p:txBody>
          <a:bodyPr vert="horz" wrap="square" lIns="0" tIns="12700" rIns="0" bIns="0" rtlCol="0">
            <a:spAutoFit/>
          </a:bodyPr>
          <a:lstStyle/>
          <a:p>
            <a:pPr marL="12700" marR="5080">
              <a:lnSpc>
                <a:spcPct val="135400"/>
              </a:lnSpc>
              <a:spcBef>
                <a:spcPts val="100"/>
              </a:spcBef>
            </a:pPr>
            <a:r>
              <a:rPr lang="ja-JP" altLang="en-US" sz="1600" b="1" dirty="0">
                <a:solidFill>
                  <a:srgbClr val="221815"/>
                </a:solidFill>
                <a:latin typeface="Yu Gothic" panose="020B0400000000000000" pitchFamily="34" charset="-128"/>
                <a:ea typeface="Yu Gothic" panose="020B0400000000000000" pitchFamily="34" charset="-128"/>
                <a:cs typeface="YuGothic"/>
              </a:rPr>
              <a:t>定期的な班会議を行うなどして、情報広報班内での情報共有をしっかりと行いましょう！</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p:txBody>
      </p:sp>
      <p:sp>
        <p:nvSpPr>
          <p:cNvPr id="17" name="テキスト ボックス 16">
            <a:extLst>
              <a:ext uri="{FF2B5EF4-FFF2-40B4-BE49-F238E27FC236}">
                <a16:creationId xmlns:a16="http://schemas.microsoft.com/office/drawing/2014/main" xmlns="" id="{0BD0B067-962D-4E20-8BC5-8E6B8C2219BE}"/>
              </a:ext>
            </a:extLst>
          </p:cNvPr>
          <p:cNvSpPr txBox="1"/>
          <p:nvPr/>
        </p:nvSpPr>
        <p:spPr>
          <a:xfrm>
            <a:off x="608347" y="1544637"/>
            <a:ext cx="6214805" cy="1031629"/>
          </a:xfrm>
          <a:prstGeom prst="rect">
            <a:avLst/>
          </a:prstGeom>
          <a:noFill/>
        </p:spPr>
        <p:txBody>
          <a:bodyPr wrap="square">
            <a:spAutoFit/>
          </a:bodyPr>
          <a:lstStyle/>
          <a:p>
            <a:pPr indent="133350" algn="just">
              <a:lnSpc>
                <a:spcPct val="110000"/>
              </a:lnSpc>
            </a:pP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情報広報班は避難所運営において、</a:t>
            </a:r>
            <a:r>
              <a:rPr lang="ja-JP" altLang="en-US" sz="14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「情報の収集と整理」「情報・ルール等の周知・伝達」「被災・避難状況の整理」「避難者の状況の管理及び報告」「取材対応」</a:t>
            </a: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を行うことが主要な役割になります。</a:t>
            </a:r>
            <a:endParaRPr lang="en-US" altLang="ja-JP" sz="14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indent="133350" algn="just">
              <a:lnSpc>
                <a:spcPct val="110000"/>
              </a:lnSpc>
            </a:pP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そのために、具体的には下記</a:t>
            </a:r>
            <a:r>
              <a:rPr lang="en-US" altLang="ja-JP"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5</a:t>
            </a: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つの業務を実施します。</a:t>
            </a:r>
            <a:endParaRPr lang="en-US" altLang="ja-JP"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xmlns="" id="{C2E8E125-4566-44EC-8A2B-9A463E4B839A}"/>
              </a:ext>
            </a:extLst>
          </p:cNvPr>
          <p:cNvSpPr txBox="1"/>
          <p:nvPr/>
        </p:nvSpPr>
        <p:spPr>
          <a:xfrm>
            <a:off x="6742415" y="10163244"/>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３１</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
        <p:nvSpPr>
          <p:cNvPr id="19" name="object 5">
            <a:extLst>
              <a:ext uri="{FF2B5EF4-FFF2-40B4-BE49-F238E27FC236}">
                <a16:creationId xmlns:a16="http://schemas.microsoft.com/office/drawing/2014/main" xmlns="" id="{FF57E3E0-DCD7-4BA7-ACDE-46CB2CEF3192}"/>
              </a:ext>
            </a:extLst>
          </p:cNvPr>
          <p:cNvSpPr/>
          <p:nvPr/>
        </p:nvSpPr>
        <p:spPr>
          <a:xfrm>
            <a:off x="723978" y="6147606"/>
            <a:ext cx="6120130" cy="0"/>
          </a:xfrm>
          <a:custGeom>
            <a:avLst/>
            <a:gdLst/>
            <a:ahLst/>
            <a:cxnLst/>
            <a:rect l="l" t="t" r="r" b="b"/>
            <a:pathLst>
              <a:path w="6120130">
                <a:moveTo>
                  <a:pt x="0" y="0"/>
                </a:moveTo>
                <a:lnTo>
                  <a:pt x="6120003" y="0"/>
                </a:lnTo>
              </a:path>
            </a:pathLst>
          </a:custGeom>
          <a:ln w="13195">
            <a:solidFill>
              <a:schemeClr val="accent1"/>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20" name="object 10">
            <a:extLst>
              <a:ext uri="{FF2B5EF4-FFF2-40B4-BE49-F238E27FC236}">
                <a16:creationId xmlns:a16="http://schemas.microsoft.com/office/drawing/2014/main" xmlns="" id="{2BC03ECD-21EE-4A79-AD26-DEDA090C3756}"/>
              </a:ext>
            </a:extLst>
          </p:cNvPr>
          <p:cNvSpPr txBox="1"/>
          <p:nvPr/>
        </p:nvSpPr>
        <p:spPr>
          <a:xfrm>
            <a:off x="733016" y="5790555"/>
            <a:ext cx="3880336" cy="320601"/>
          </a:xfrm>
          <a:prstGeom prst="rect">
            <a:avLst/>
          </a:prstGeom>
        </p:spPr>
        <p:txBody>
          <a:bodyPr vert="horz" wrap="square" lIns="0" tIns="12700" rIns="0" bIns="0" rtlCol="0">
            <a:spAutoFit/>
          </a:bodyPr>
          <a:lstStyle/>
          <a:p>
            <a:pPr marL="12065">
              <a:lnSpc>
                <a:spcPct val="100000"/>
              </a:lnSpc>
              <a:spcBef>
                <a:spcPts val="5"/>
              </a:spcBef>
              <a:tabLst>
                <a:tab pos="273050" algn="l"/>
              </a:tabLst>
            </a:pPr>
            <a:r>
              <a:rPr lang="en-US" altLang="ja-JP" sz="2000" b="1" dirty="0">
                <a:latin typeface="Yu Gothic" panose="020B0400000000000000" pitchFamily="34" charset="-128"/>
                <a:ea typeface="Yu Gothic" panose="020B0400000000000000" pitchFamily="34" charset="-128"/>
                <a:cs typeface="YuGothic"/>
              </a:rPr>
              <a:t>5.</a:t>
            </a:r>
            <a:r>
              <a:rPr lang="ja-JP" altLang="en-US" sz="2000" b="1" dirty="0">
                <a:latin typeface="Yu Gothic" panose="020B0400000000000000" pitchFamily="34" charset="-128"/>
                <a:ea typeface="Yu Gothic" panose="020B0400000000000000" pitchFamily="34" charset="-128"/>
                <a:cs typeface="YuGothic"/>
              </a:rPr>
              <a:t>取材対応</a:t>
            </a:r>
          </a:p>
        </p:txBody>
      </p:sp>
    </p:spTree>
    <p:extLst>
      <p:ext uri="{BB962C8B-B14F-4D97-AF65-F5344CB8AC3E}">
        <p14:creationId xmlns:p14="http://schemas.microsoft.com/office/powerpoint/2010/main" val="3715281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841AA447-D319-47F8-A153-F8791A5ABE8E}"/>
              </a:ext>
            </a:extLst>
          </p:cNvPr>
          <p:cNvSpPr/>
          <p:nvPr/>
        </p:nvSpPr>
        <p:spPr>
          <a:xfrm>
            <a:off x="1136" y="-10431"/>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chemeClr val="accent1">
              <a:lumMod val="20000"/>
              <a:lumOff val="80000"/>
            </a:schemeClr>
          </a:solidFill>
        </p:spPr>
        <p:txBody>
          <a:bodyPr wrap="square" lIns="0" tIns="0" rIns="0" bIns="0" rtlCol="0"/>
          <a:lstStyle/>
          <a:p>
            <a:endParaRPr dirty="0"/>
          </a:p>
        </p:txBody>
      </p:sp>
      <p:sp>
        <p:nvSpPr>
          <p:cNvPr id="3" name="bg object 17">
            <a:extLst>
              <a:ext uri="{FF2B5EF4-FFF2-40B4-BE49-F238E27FC236}">
                <a16:creationId xmlns:a16="http://schemas.microsoft.com/office/drawing/2014/main" xmlns="" id="{F25F2022-45C1-4DA1-A25F-5AD42D2D7AA1}"/>
              </a:ext>
            </a:extLst>
          </p:cNvPr>
          <p:cNvSpPr/>
          <p:nvPr/>
        </p:nvSpPr>
        <p:spPr>
          <a:xfrm>
            <a:off x="392239" y="236932"/>
            <a:ext cx="6874792" cy="10192037"/>
          </a:xfrm>
          <a:prstGeom prst="roundRect">
            <a:avLst>
              <a:gd name="adj" fmla="val 3045"/>
            </a:avLst>
          </a:prstGeom>
          <a:solidFill>
            <a:srgbClr val="FFFFFF"/>
          </a:solidFill>
        </p:spPr>
        <p:txBody>
          <a:bodyPr wrap="square" lIns="0" tIns="0" rIns="0" bIns="0" rtlCol="0"/>
          <a:lstStyle/>
          <a:p>
            <a:endParaRPr dirty="0"/>
          </a:p>
        </p:txBody>
      </p:sp>
      <p:sp>
        <p:nvSpPr>
          <p:cNvPr id="4" name="object 2">
            <a:extLst>
              <a:ext uri="{FF2B5EF4-FFF2-40B4-BE49-F238E27FC236}">
                <a16:creationId xmlns:a16="http://schemas.microsoft.com/office/drawing/2014/main" xmlns="" id="{B4B8FCFC-598E-47D2-9633-4DE5B4EA38EF}"/>
              </a:ext>
            </a:extLst>
          </p:cNvPr>
          <p:cNvSpPr txBox="1">
            <a:spLocks/>
          </p:cNvSpPr>
          <p:nvPr/>
        </p:nvSpPr>
        <p:spPr>
          <a:xfrm>
            <a:off x="648499" y="922601"/>
            <a:ext cx="6281142"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dirty="0">
                <a:solidFill>
                  <a:schemeClr val="tx2"/>
                </a:solidFill>
                <a:latin typeface="Yu Gothic" panose="020B0400000000000000" pitchFamily="34" charset="-128"/>
                <a:ea typeface="Yu Gothic" panose="020B0400000000000000" pitchFamily="34" charset="-128"/>
              </a:rPr>
              <a:t>１</a:t>
            </a:r>
            <a:r>
              <a:rPr kumimoji="0" lang="en-US" altLang="ja-JP" sz="3200" b="1" kern="0" dirty="0">
                <a:solidFill>
                  <a:schemeClr val="tx2"/>
                </a:solidFill>
                <a:latin typeface="Yu Gothic" panose="020B0400000000000000" pitchFamily="34" charset="-128"/>
                <a:ea typeface="Yu Gothic" panose="020B0400000000000000" pitchFamily="34" charset="-128"/>
              </a:rPr>
              <a:t>. </a:t>
            </a:r>
            <a:r>
              <a:rPr kumimoji="0" lang="ja-JP" altLang="en-US" sz="3200" b="1" kern="0" dirty="0">
                <a:solidFill>
                  <a:schemeClr val="tx2"/>
                </a:solidFill>
                <a:latin typeface="Yu Gothic" panose="020B0400000000000000" pitchFamily="34" charset="-128"/>
                <a:ea typeface="Yu Gothic" panose="020B0400000000000000" pitchFamily="34" charset="-128"/>
              </a:rPr>
              <a:t>情報収集・整理</a:t>
            </a:r>
          </a:p>
        </p:txBody>
      </p:sp>
      <p:grpSp>
        <p:nvGrpSpPr>
          <p:cNvPr id="5" name="グループ化 4">
            <a:extLst>
              <a:ext uri="{FF2B5EF4-FFF2-40B4-BE49-F238E27FC236}">
                <a16:creationId xmlns:a16="http://schemas.microsoft.com/office/drawing/2014/main" xmlns="" id="{3B475684-5E8D-4CB3-A5C9-41A5798F3DD6}"/>
              </a:ext>
            </a:extLst>
          </p:cNvPr>
          <p:cNvGrpSpPr/>
          <p:nvPr/>
        </p:nvGrpSpPr>
        <p:grpSpPr>
          <a:xfrm>
            <a:off x="639762" y="2445386"/>
            <a:ext cx="6357742" cy="504190"/>
            <a:chOff x="728646" y="1851740"/>
            <a:chExt cx="6120130" cy="504190"/>
          </a:xfrm>
        </p:grpSpPr>
        <p:sp>
          <p:nvSpPr>
            <p:cNvPr id="6" name="object 20">
              <a:extLst>
                <a:ext uri="{FF2B5EF4-FFF2-40B4-BE49-F238E27FC236}">
                  <a16:creationId xmlns:a16="http://schemas.microsoft.com/office/drawing/2014/main" xmlns="" id="{6B0D19B9-DCF4-4395-94AE-5B6B00C6FBD9}"/>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tx2"/>
            </a:solidFill>
          </p:spPr>
          <p:txBody>
            <a:bodyPr wrap="square" lIns="0" tIns="0" rIns="0" bIns="0" rtlCol="0"/>
            <a:lstStyle/>
            <a:p>
              <a:endParaRPr b="1" dirty="0">
                <a:solidFill>
                  <a:srgbClr val="296654"/>
                </a:solidFill>
                <a:latin typeface="Yu Gothic" panose="020B0400000000000000" pitchFamily="34" charset="-128"/>
                <a:ea typeface="Yu Gothic" panose="020B0400000000000000" pitchFamily="34" charset="-128"/>
              </a:endParaRPr>
            </a:p>
          </p:txBody>
        </p:sp>
        <p:sp>
          <p:nvSpPr>
            <p:cNvPr id="7" name="object 21">
              <a:extLst>
                <a:ext uri="{FF2B5EF4-FFF2-40B4-BE49-F238E27FC236}">
                  <a16:creationId xmlns:a16="http://schemas.microsoft.com/office/drawing/2014/main" xmlns="" id="{B1AEA6A2-BC9C-40CB-AEA0-9D328B34B791}"/>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情報のとりまとめと連絡</a:t>
              </a:r>
            </a:p>
          </p:txBody>
        </p:sp>
        <p:sp>
          <p:nvSpPr>
            <p:cNvPr id="8" name="object 22">
              <a:extLst>
                <a:ext uri="{FF2B5EF4-FFF2-40B4-BE49-F238E27FC236}">
                  <a16:creationId xmlns:a16="http://schemas.microsoft.com/office/drawing/2014/main" xmlns="" id="{F404913F-787F-4F30-9D6E-4957C8DAF886}"/>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9" name="object 23">
              <a:extLst>
                <a:ext uri="{FF2B5EF4-FFF2-40B4-BE49-F238E27FC236}">
                  <a16:creationId xmlns:a16="http://schemas.microsoft.com/office/drawing/2014/main" xmlns="" id="{D1AF01FA-DD5F-4BFC-B77B-5985D812833C}"/>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chemeClr val="tx2"/>
                  </a:solidFill>
                  <a:latin typeface="Yu Gothic" panose="020B0400000000000000" pitchFamily="34" charset="-128"/>
                  <a:ea typeface="Yu Gothic" panose="020B0400000000000000" pitchFamily="34" charset="-128"/>
                  <a:cs typeface="YuGothic"/>
                </a:rPr>
                <a:t>１</a:t>
              </a:r>
              <a:endParaRPr sz="2100" b="1" dirty="0">
                <a:solidFill>
                  <a:schemeClr val="tx2"/>
                </a:solidFill>
                <a:latin typeface="Yu Gothic" panose="020B0400000000000000" pitchFamily="34" charset="-128"/>
                <a:ea typeface="Yu Gothic" panose="020B0400000000000000" pitchFamily="34" charset="-128"/>
                <a:cs typeface="YuGothic"/>
              </a:endParaRPr>
            </a:p>
          </p:txBody>
        </p:sp>
      </p:grpSp>
      <p:grpSp>
        <p:nvGrpSpPr>
          <p:cNvPr id="10" name="グループ化 9">
            <a:extLst>
              <a:ext uri="{FF2B5EF4-FFF2-40B4-BE49-F238E27FC236}">
                <a16:creationId xmlns:a16="http://schemas.microsoft.com/office/drawing/2014/main" xmlns="" id="{2849AFA3-BEB6-4BF7-A3BB-CB91463F8F58}"/>
              </a:ext>
            </a:extLst>
          </p:cNvPr>
          <p:cNvGrpSpPr/>
          <p:nvPr/>
        </p:nvGrpSpPr>
        <p:grpSpPr>
          <a:xfrm>
            <a:off x="701029" y="1589448"/>
            <a:ext cx="6283775" cy="648000"/>
            <a:chOff x="689917" y="1624372"/>
            <a:chExt cx="6283775" cy="648000"/>
          </a:xfrm>
        </p:grpSpPr>
        <p:pic>
          <p:nvPicPr>
            <p:cNvPr id="11" name="グラフィックス 10" descr="ドキュメント 枠線">
              <a:extLst>
                <a:ext uri="{FF2B5EF4-FFF2-40B4-BE49-F238E27FC236}">
                  <a16:creationId xmlns:a16="http://schemas.microsoft.com/office/drawing/2014/main" xmlns="" id="{8AA540DC-D5FB-498B-B8AC-56B48DFD39D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2" name="正方形/長方形 11">
              <a:extLst>
                <a:ext uri="{FF2B5EF4-FFF2-40B4-BE49-F238E27FC236}">
                  <a16:creationId xmlns:a16="http://schemas.microsoft.com/office/drawing/2014/main" xmlns="" id="{0F67B6FD-9D2D-480A-811E-40A7D9F95B55}"/>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object 9">
            <a:extLst>
              <a:ext uri="{FF2B5EF4-FFF2-40B4-BE49-F238E27FC236}">
                <a16:creationId xmlns:a16="http://schemas.microsoft.com/office/drawing/2014/main" xmlns="" id="{86735101-B4FF-4F72-9C20-FEB21A16C8AB}"/>
              </a:ext>
            </a:extLst>
          </p:cNvPr>
          <p:cNvSpPr txBox="1"/>
          <p:nvPr/>
        </p:nvSpPr>
        <p:spPr>
          <a:xfrm>
            <a:off x="715477" y="3196939"/>
            <a:ext cx="6186293" cy="1590372"/>
          </a:xfrm>
          <a:prstGeom prst="rect">
            <a:avLst/>
          </a:prstGeom>
        </p:spPr>
        <p:txBody>
          <a:bodyPr vert="horz" wrap="square" lIns="0" tIns="12700" rIns="0" bIns="0" rtlCol="0">
            <a:spAutoFit/>
          </a:bodyPr>
          <a:lstStyle/>
          <a:p>
            <a:pPr marL="298450" marR="5080" indent="-285750" algn="just">
              <a:lnSpc>
                <a:spcPct val="130000"/>
              </a:lnSpc>
              <a:spcAft>
                <a:spcPts val="1200"/>
              </a:spcAft>
              <a:buClr>
                <a:schemeClr val="tx2"/>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次の内容を自ら又は各班から聴取し、各様式にとりまとめ、区災害対策本部へ報告する。第１報は状況がある程度まとまった段階とし、第２報以後は、区災害対策本部の指示に従う。ラジオ、新聞、テレビ、パソコン（インターネットやＳＮＳ）など、メディアを通じて、地域に関する情報を収集する。</a:t>
            </a:r>
            <a:endParaRPr lang="en-US" altLang="ja-JP" sz="1600" b="1" dirty="0">
              <a:latin typeface="Yu Gothic" panose="020B0400000000000000" pitchFamily="34" charset="-128"/>
              <a:ea typeface="Yu Gothic" panose="020B0400000000000000" pitchFamily="34" charset="-128"/>
              <a:cs typeface="YuGothic"/>
            </a:endParaRPr>
          </a:p>
        </p:txBody>
      </p:sp>
      <p:sp>
        <p:nvSpPr>
          <p:cNvPr id="14" name="object 5">
            <a:extLst>
              <a:ext uri="{FF2B5EF4-FFF2-40B4-BE49-F238E27FC236}">
                <a16:creationId xmlns:a16="http://schemas.microsoft.com/office/drawing/2014/main" xmlns="" id="{13E81F6E-83FE-404E-AC95-870E4045C1C6}"/>
              </a:ext>
            </a:extLst>
          </p:cNvPr>
          <p:cNvSpPr txBox="1"/>
          <p:nvPr/>
        </p:nvSpPr>
        <p:spPr>
          <a:xfrm>
            <a:off x="1361923" y="506599"/>
            <a:ext cx="1730092"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dirty="0">
                <a:solidFill>
                  <a:schemeClr val="tx2"/>
                </a:solidFill>
                <a:latin typeface="Yu Gothic" panose="020B0400000000000000" pitchFamily="34" charset="-128"/>
                <a:ea typeface="Yu Gothic" panose="020B0400000000000000" pitchFamily="34" charset="-128"/>
                <a:cs typeface="YuGothic"/>
              </a:rPr>
              <a:t>①情報広報班がすること</a:t>
            </a:r>
          </a:p>
        </p:txBody>
      </p:sp>
      <p:sp>
        <p:nvSpPr>
          <p:cNvPr id="15" name="object 5">
            <a:extLst>
              <a:ext uri="{FF2B5EF4-FFF2-40B4-BE49-F238E27FC236}">
                <a16:creationId xmlns:a16="http://schemas.microsoft.com/office/drawing/2014/main" xmlns="" id="{00F4220E-865C-4E8D-BCC9-4E6D7F12AD50}"/>
              </a:ext>
            </a:extLst>
          </p:cNvPr>
          <p:cNvSpPr txBox="1"/>
          <p:nvPr/>
        </p:nvSpPr>
        <p:spPr>
          <a:xfrm>
            <a:off x="1387260" y="1798201"/>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solidFill>
                  <a:srgbClr val="221815"/>
                </a:solidFill>
                <a:latin typeface="Yu Gothic" panose="020B0400000000000000" pitchFamily="34" charset="-128"/>
                <a:ea typeface="Yu Gothic" panose="020B0400000000000000" pitchFamily="34" charset="-128"/>
                <a:cs typeface="YuGothic"/>
              </a:rPr>
              <a:t>別紙</a:t>
            </a:r>
            <a:r>
              <a:rPr lang="en-US" altLang="ja-JP" sz="1400" b="1" dirty="0">
                <a:solidFill>
                  <a:srgbClr val="221815"/>
                </a:solidFill>
                <a:latin typeface="Yu Gothic" panose="020B0400000000000000" pitchFamily="34" charset="-128"/>
                <a:ea typeface="Yu Gothic" panose="020B0400000000000000" pitchFamily="34" charset="-128"/>
                <a:cs typeface="YuGothic"/>
              </a:rPr>
              <a:t>03</a:t>
            </a:r>
            <a:r>
              <a:rPr lang="ja-JP" altLang="en-US" sz="1400" b="1" dirty="0">
                <a:solidFill>
                  <a:srgbClr val="221815"/>
                </a:solidFill>
                <a:latin typeface="Yu Gothic" panose="020B0400000000000000" pitchFamily="34" charset="-128"/>
                <a:ea typeface="Yu Gothic" panose="020B0400000000000000" pitchFamily="34" charset="-128"/>
                <a:cs typeface="YuGothic"/>
              </a:rPr>
              <a:t>：</a:t>
            </a:r>
            <a:r>
              <a:rPr lang="zh-TW" altLang="en-US" sz="1400" b="1" dirty="0">
                <a:solidFill>
                  <a:srgbClr val="221815"/>
                </a:solidFill>
                <a:latin typeface="Yu Gothic" panose="020B0400000000000000" pitchFamily="34" charset="-128"/>
                <a:ea typeface="Yu Gothic" panose="020B0400000000000000" pitchFamily="34" charset="-128"/>
                <a:cs typeface="YuGothic"/>
              </a:rPr>
              <a:t>緊急連絡先一覧表</a:t>
            </a:r>
          </a:p>
        </p:txBody>
      </p:sp>
      <p:sp>
        <p:nvSpPr>
          <p:cNvPr id="16" name="object 6">
            <a:extLst>
              <a:ext uri="{FF2B5EF4-FFF2-40B4-BE49-F238E27FC236}">
                <a16:creationId xmlns:a16="http://schemas.microsoft.com/office/drawing/2014/main" xmlns="" id="{BB38800A-BC41-49EB-BD4A-914A566AE386}"/>
              </a:ext>
            </a:extLst>
          </p:cNvPr>
          <p:cNvSpPr/>
          <p:nvPr/>
        </p:nvSpPr>
        <p:spPr>
          <a:xfrm>
            <a:off x="536182" y="625982"/>
            <a:ext cx="720090" cy="0"/>
          </a:xfrm>
          <a:custGeom>
            <a:avLst/>
            <a:gdLst/>
            <a:ahLst/>
            <a:cxnLst/>
            <a:rect l="l" t="t" r="r" b="b"/>
            <a:pathLst>
              <a:path w="720090">
                <a:moveTo>
                  <a:pt x="0" y="0"/>
                </a:moveTo>
                <a:lnTo>
                  <a:pt x="720001" y="0"/>
                </a:lnTo>
              </a:path>
            </a:pathLst>
          </a:custGeom>
          <a:ln w="12700">
            <a:solidFill>
              <a:schemeClr val="accent1"/>
            </a:solidFill>
          </a:ln>
        </p:spPr>
        <p:txBody>
          <a:bodyPr wrap="square" lIns="0" tIns="0" rIns="0" bIns="0" rtlCol="0"/>
          <a:lstStyle/>
          <a:p>
            <a:endParaRPr b="1" dirty="0">
              <a:solidFill>
                <a:schemeClr val="accent6">
                  <a:lumMod val="75000"/>
                </a:schemeClr>
              </a:solidFill>
              <a:latin typeface="Yu Gothic" panose="020B0400000000000000" pitchFamily="34" charset="-128"/>
              <a:ea typeface="Yu Gothic" panose="020B0400000000000000" pitchFamily="34" charset="-128"/>
            </a:endParaRPr>
          </a:p>
        </p:txBody>
      </p:sp>
      <p:sp>
        <p:nvSpPr>
          <p:cNvPr id="18" name="テキスト ボックス 17">
            <a:extLst>
              <a:ext uri="{FF2B5EF4-FFF2-40B4-BE49-F238E27FC236}">
                <a16:creationId xmlns:a16="http://schemas.microsoft.com/office/drawing/2014/main" xmlns="" id="{E27BBCE7-794F-4B8D-8AD1-C4D757F70925}"/>
              </a:ext>
            </a:extLst>
          </p:cNvPr>
          <p:cNvSpPr txBox="1"/>
          <p:nvPr/>
        </p:nvSpPr>
        <p:spPr>
          <a:xfrm>
            <a:off x="152625" y="10137776"/>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３２</a:t>
            </a:r>
            <a:endParaRPr lang="ja-JP" altLang="en-US" dirty="0">
              <a:solidFill>
                <a:schemeClr val="tx1">
                  <a:lumMod val="50000"/>
                  <a:lumOff val="50000"/>
                </a:schemeClr>
              </a:solidFill>
              <a:latin typeface="+mj-ea"/>
              <a:ea typeface="+mj-ea"/>
            </a:endParaRPr>
          </a:p>
        </p:txBody>
      </p:sp>
      <p:sp>
        <p:nvSpPr>
          <p:cNvPr id="19" name="Rectangle 2">
            <a:extLst>
              <a:ext uri="{FF2B5EF4-FFF2-40B4-BE49-F238E27FC236}">
                <a16:creationId xmlns:a16="http://schemas.microsoft.com/office/drawing/2014/main" xmlns="" id="{CC38D0C9-5A15-4C48-880E-A800410160EF}"/>
              </a:ext>
            </a:extLst>
          </p:cNvPr>
          <p:cNvSpPr>
            <a:spLocks noChangeArrowheads="1"/>
          </p:cNvSpPr>
          <p:nvPr/>
        </p:nvSpPr>
        <p:spPr bwMode="auto">
          <a:xfrm>
            <a:off x="694582" y="5311976"/>
            <a:ext cx="6324782" cy="2308324"/>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60388" algn="l"/>
              </a:tabLst>
              <a:defRPr>
                <a:solidFill>
                  <a:schemeClr val="tx1"/>
                </a:solidFill>
                <a:latin typeface="Arial" panose="020B0604020202020204" pitchFamily="34" charset="0"/>
              </a:defRPr>
            </a:lvl1pPr>
            <a:lvl2pPr eaLnBrk="0" fontAlgn="base" hangingPunct="0">
              <a:spcBef>
                <a:spcPct val="0"/>
              </a:spcBef>
              <a:spcAft>
                <a:spcPct val="0"/>
              </a:spcAft>
              <a:tabLst>
                <a:tab pos="560388" algn="l"/>
              </a:tabLst>
              <a:defRPr>
                <a:solidFill>
                  <a:schemeClr val="tx1"/>
                </a:solidFill>
                <a:latin typeface="Arial" panose="020B0604020202020204" pitchFamily="34" charset="0"/>
              </a:defRPr>
            </a:lvl2pPr>
            <a:lvl3pPr eaLnBrk="0" fontAlgn="base" hangingPunct="0">
              <a:spcBef>
                <a:spcPct val="0"/>
              </a:spcBef>
              <a:spcAft>
                <a:spcPct val="0"/>
              </a:spcAft>
              <a:tabLst>
                <a:tab pos="560388" algn="l"/>
              </a:tabLst>
              <a:defRPr>
                <a:solidFill>
                  <a:schemeClr val="tx1"/>
                </a:solidFill>
                <a:latin typeface="Arial" panose="020B0604020202020204" pitchFamily="34" charset="0"/>
              </a:defRPr>
            </a:lvl3pPr>
            <a:lvl4pPr eaLnBrk="0" fontAlgn="base" hangingPunct="0">
              <a:spcBef>
                <a:spcPct val="0"/>
              </a:spcBef>
              <a:spcAft>
                <a:spcPct val="0"/>
              </a:spcAft>
              <a:tabLst>
                <a:tab pos="560388" algn="l"/>
              </a:tabLst>
              <a:defRPr>
                <a:solidFill>
                  <a:schemeClr val="tx1"/>
                </a:solidFill>
                <a:latin typeface="Arial" panose="020B0604020202020204" pitchFamily="34" charset="0"/>
              </a:defRPr>
            </a:lvl4pPr>
            <a:lvl5pPr eaLnBrk="0" fontAlgn="base" hangingPunct="0">
              <a:spcBef>
                <a:spcPct val="0"/>
              </a:spcBef>
              <a:spcAft>
                <a:spcPct val="0"/>
              </a:spcAft>
              <a:tabLst>
                <a:tab pos="560388" algn="l"/>
              </a:tabLst>
              <a:defRPr>
                <a:solidFill>
                  <a:schemeClr val="tx1"/>
                </a:solidFill>
                <a:latin typeface="Arial" panose="020B0604020202020204" pitchFamily="34" charset="0"/>
              </a:defRPr>
            </a:lvl5pPr>
            <a:lvl6pPr eaLnBrk="0" fontAlgn="base" hangingPunct="0">
              <a:spcBef>
                <a:spcPct val="0"/>
              </a:spcBef>
              <a:spcAft>
                <a:spcPct val="0"/>
              </a:spcAft>
              <a:tabLst>
                <a:tab pos="560388" algn="l"/>
              </a:tabLst>
              <a:defRPr>
                <a:solidFill>
                  <a:schemeClr val="tx1"/>
                </a:solidFill>
                <a:latin typeface="Arial" panose="020B0604020202020204" pitchFamily="34" charset="0"/>
              </a:defRPr>
            </a:lvl6pPr>
            <a:lvl7pPr eaLnBrk="0" fontAlgn="base" hangingPunct="0">
              <a:spcBef>
                <a:spcPct val="0"/>
              </a:spcBef>
              <a:spcAft>
                <a:spcPct val="0"/>
              </a:spcAft>
              <a:tabLst>
                <a:tab pos="560388" algn="l"/>
              </a:tabLst>
              <a:defRPr>
                <a:solidFill>
                  <a:schemeClr val="tx1"/>
                </a:solidFill>
                <a:latin typeface="Arial" panose="020B0604020202020204" pitchFamily="34" charset="0"/>
              </a:defRPr>
            </a:lvl7pPr>
            <a:lvl8pPr eaLnBrk="0" fontAlgn="base" hangingPunct="0">
              <a:spcBef>
                <a:spcPct val="0"/>
              </a:spcBef>
              <a:spcAft>
                <a:spcPct val="0"/>
              </a:spcAft>
              <a:tabLst>
                <a:tab pos="560388" algn="l"/>
              </a:tabLst>
              <a:defRPr>
                <a:solidFill>
                  <a:schemeClr val="tx1"/>
                </a:solidFill>
                <a:latin typeface="Arial" panose="020B0604020202020204" pitchFamily="34" charset="0"/>
              </a:defRPr>
            </a:lvl8pPr>
            <a:lvl9pPr eaLnBrk="0" fontAlgn="base" hangingPunct="0">
              <a:spcBef>
                <a:spcPct val="0"/>
              </a:spcBef>
              <a:spcAft>
                <a:spcPct val="0"/>
              </a:spcAft>
              <a:tabLst>
                <a:tab pos="560388"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tab pos="560388" algn="l"/>
              </a:tabLst>
            </a:pP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kumimoji="0" lang="ja-JP" altLang="en-US" sz="1600" dirty="0">
                <a:latin typeface="游ゴシック" panose="020B0400000000000000" pitchFamily="50" charset="-128"/>
                <a:ea typeface="游ゴシック" panose="020B0400000000000000" pitchFamily="50" charset="-128"/>
                <a:cs typeface="Times New Roman" panose="02020603050405020304" pitchFamily="18" charset="0"/>
              </a:rPr>
              <a:t>収集する情報の内容</a:t>
            </a: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kumimoji="0"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tab pos="560388" algn="l"/>
              </a:tabLst>
            </a:pP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「組」ごとの避難状況（情報広報班～様式</a:t>
            </a:r>
            <a:r>
              <a:rPr kumimoji="0"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a:t>
            </a: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「避難者集計表」</a:t>
            </a:r>
            <a:endParaRPr kumimoji="0"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tab pos="560388" algn="l"/>
              </a:tabLst>
            </a:pP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指定避難所の状況（施設管理班～様式</a:t>
            </a:r>
            <a:r>
              <a:rPr kumimoji="0"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a:t>
            </a: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「施設被害状況確認票」</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tab pos="560388" algn="l"/>
              </a:tabLst>
            </a:pP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ケガ人、病人（感染症等の疑いのある人を含む）、要介護者の状況（</a:t>
            </a:r>
            <a:r>
              <a:rPr kumimoji="0" lang="ja-JP" altLang="en-US" sz="1600" dirty="0">
                <a:latin typeface="游ゴシック" panose="020B0400000000000000" pitchFamily="50" charset="-128"/>
                <a:ea typeface="游ゴシック" panose="020B0400000000000000" pitchFamily="50" charset="-128"/>
                <a:cs typeface="Times New Roman" panose="02020603050405020304" pitchFamily="18" charset="0"/>
              </a:rPr>
              <a:t>救護救援</a:t>
            </a: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班）～ 様式</a:t>
            </a:r>
            <a:r>
              <a:rPr kumimoji="0"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a:t>
            </a: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「傷病者連絡票」</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tab pos="560388" algn="l"/>
              </a:tabLst>
            </a:pP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水、食糧、生活必需品等の状況（食糧物資班）～様式</a:t>
            </a:r>
            <a:r>
              <a:rPr kumimoji="0"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6</a:t>
            </a: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「必要な応援・物資連絡票」</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tab pos="560388" algn="l"/>
              </a:tabLst>
            </a:pP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外国人避難者への対応（情報広報班）～ 別冊「外国人避難者対応シート」</a:t>
            </a:r>
          </a:p>
        </p:txBody>
      </p:sp>
    </p:spTree>
    <p:extLst>
      <p:ext uri="{BB962C8B-B14F-4D97-AF65-F5344CB8AC3E}">
        <p14:creationId xmlns:p14="http://schemas.microsoft.com/office/powerpoint/2010/main" val="4066167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4DCE4BFD-6CE8-427C-AF50-34812FB94F3E}"/>
              </a:ext>
            </a:extLst>
          </p:cNvPr>
          <p:cNvSpPr/>
          <p:nvPr/>
        </p:nvSpPr>
        <p:spPr>
          <a:xfrm>
            <a:off x="-16791" y="-4083"/>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chemeClr val="accent1">
              <a:lumMod val="20000"/>
              <a:lumOff val="80000"/>
            </a:schemeClr>
          </a:solidFill>
        </p:spPr>
        <p:txBody>
          <a:bodyPr wrap="square" lIns="0" tIns="0" rIns="0" bIns="0" rtlCol="0"/>
          <a:lstStyle/>
          <a:p>
            <a:endParaRPr dirty="0"/>
          </a:p>
        </p:txBody>
      </p:sp>
      <p:sp>
        <p:nvSpPr>
          <p:cNvPr id="3" name="bg object 17">
            <a:extLst>
              <a:ext uri="{FF2B5EF4-FFF2-40B4-BE49-F238E27FC236}">
                <a16:creationId xmlns:a16="http://schemas.microsoft.com/office/drawing/2014/main" xmlns="" id="{4C094FFB-2C0A-4A0B-85A7-8ABC5B8048D2}"/>
              </a:ext>
            </a:extLst>
          </p:cNvPr>
          <p:cNvSpPr/>
          <p:nvPr/>
        </p:nvSpPr>
        <p:spPr>
          <a:xfrm>
            <a:off x="374312" y="243280"/>
            <a:ext cx="6874792" cy="10192037"/>
          </a:xfrm>
          <a:prstGeom prst="roundRect">
            <a:avLst>
              <a:gd name="adj" fmla="val 3045"/>
            </a:avLst>
          </a:prstGeom>
          <a:solidFill>
            <a:srgbClr val="FFFFFF"/>
          </a:solidFill>
        </p:spPr>
        <p:txBody>
          <a:bodyPr wrap="square" lIns="0" tIns="0" rIns="0" bIns="0" rtlCol="0"/>
          <a:lstStyle/>
          <a:p>
            <a:endParaRPr dirty="0"/>
          </a:p>
        </p:txBody>
      </p:sp>
      <p:sp>
        <p:nvSpPr>
          <p:cNvPr id="4" name="object 2">
            <a:extLst>
              <a:ext uri="{FF2B5EF4-FFF2-40B4-BE49-F238E27FC236}">
                <a16:creationId xmlns:a16="http://schemas.microsoft.com/office/drawing/2014/main" xmlns="" id="{DA21936E-D95F-41EE-8C8B-E3CC71B3FAA7}"/>
              </a:ext>
            </a:extLst>
          </p:cNvPr>
          <p:cNvSpPr txBox="1">
            <a:spLocks/>
          </p:cNvSpPr>
          <p:nvPr/>
        </p:nvSpPr>
        <p:spPr>
          <a:xfrm>
            <a:off x="409151" y="915947"/>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dirty="0">
                <a:solidFill>
                  <a:schemeClr val="tx2"/>
                </a:solidFill>
                <a:latin typeface="Yu Gothic" panose="020B0400000000000000" pitchFamily="34" charset="-128"/>
                <a:ea typeface="Yu Gothic" panose="020B0400000000000000" pitchFamily="34" charset="-128"/>
              </a:rPr>
              <a:t>２</a:t>
            </a:r>
            <a:r>
              <a:rPr kumimoji="0" lang="en-US" altLang="ja-JP" sz="3200" b="1" kern="0" dirty="0">
                <a:solidFill>
                  <a:schemeClr val="tx2"/>
                </a:solidFill>
                <a:latin typeface="Yu Gothic" panose="020B0400000000000000" pitchFamily="34" charset="-128"/>
                <a:ea typeface="Yu Gothic" panose="020B0400000000000000" pitchFamily="34" charset="-128"/>
              </a:rPr>
              <a:t>.</a:t>
            </a:r>
            <a:r>
              <a:rPr kumimoji="0" lang="ja-JP" altLang="en-US" sz="3200" b="1" kern="0" dirty="0">
                <a:solidFill>
                  <a:schemeClr val="tx2"/>
                </a:solidFill>
                <a:latin typeface="Yu Gothic" panose="020B0400000000000000" pitchFamily="34" charset="-128"/>
                <a:ea typeface="Yu Gothic" panose="020B0400000000000000" pitchFamily="34" charset="-128"/>
              </a:rPr>
              <a:t>避難者への情報伝達</a:t>
            </a:r>
          </a:p>
        </p:txBody>
      </p:sp>
      <p:grpSp>
        <p:nvGrpSpPr>
          <p:cNvPr id="5" name="グループ化 4">
            <a:extLst>
              <a:ext uri="{FF2B5EF4-FFF2-40B4-BE49-F238E27FC236}">
                <a16:creationId xmlns:a16="http://schemas.microsoft.com/office/drawing/2014/main" xmlns="" id="{575EADB0-2F63-4377-BD61-C7CC274D7F7E}"/>
              </a:ext>
            </a:extLst>
          </p:cNvPr>
          <p:cNvGrpSpPr/>
          <p:nvPr/>
        </p:nvGrpSpPr>
        <p:grpSpPr>
          <a:xfrm>
            <a:off x="550966" y="1639519"/>
            <a:ext cx="6283775" cy="648000"/>
            <a:chOff x="689917" y="1624372"/>
            <a:chExt cx="6283775" cy="648000"/>
          </a:xfrm>
        </p:grpSpPr>
        <p:pic>
          <p:nvPicPr>
            <p:cNvPr id="6" name="グラフィックス 5" descr="ドキュメント 枠線">
              <a:extLst>
                <a:ext uri="{FF2B5EF4-FFF2-40B4-BE49-F238E27FC236}">
                  <a16:creationId xmlns:a16="http://schemas.microsoft.com/office/drawing/2014/main" xmlns="" id="{A608887A-658F-4D3F-A0D7-5A615A924D7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7" name="正方形/長方形 6">
              <a:extLst>
                <a:ext uri="{FF2B5EF4-FFF2-40B4-BE49-F238E27FC236}">
                  <a16:creationId xmlns:a16="http://schemas.microsoft.com/office/drawing/2014/main" xmlns="" id="{97E4BA0D-A2CF-4A86-98BE-CDDD8D2D3292}"/>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object 5">
            <a:extLst>
              <a:ext uri="{FF2B5EF4-FFF2-40B4-BE49-F238E27FC236}">
                <a16:creationId xmlns:a16="http://schemas.microsoft.com/office/drawing/2014/main" xmlns="" id="{C0856BF6-4F1D-41E7-9751-6CC8484E16A2}"/>
              </a:ext>
            </a:extLst>
          </p:cNvPr>
          <p:cNvSpPr txBox="1"/>
          <p:nvPr/>
        </p:nvSpPr>
        <p:spPr>
          <a:xfrm>
            <a:off x="1340737" y="499945"/>
            <a:ext cx="2381749"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dirty="0">
                <a:solidFill>
                  <a:schemeClr val="tx2"/>
                </a:solidFill>
                <a:latin typeface="Yu Gothic" panose="020B0400000000000000" pitchFamily="34" charset="-128"/>
                <a:ea typeface="Yu Gothic" panose="020B0400000000000000" pitchFamily="34" charset="-128"/>
                <a:cs typeface="YuGothic"/>
              </a:rPr>
              <a:t>①情報広報班がすること</a:t>
            </a:r>
          </a:p>
        </p:txBody>
      </p:sp>
      <p:sp>
        <p:nvSpPr>
          <p:cNvPr id="9" name="object 5">
            <a:extLst>
              <a:ext uri="{FF2B5EF4-FFF2-40B4-BE49-F238E27FC236}">
                <a16:creationId xmlns:a16="http://schemas.microsoft.com/office/drawing/2014/main" xmlns="" id="{ECC843E3-F2C6-4F8B-A1F1-092BA233D201}"/>
              </a:ext>
            </a:extLst>
          </p:cNvPr>
          <p:cNvSpPr txBox="1"/>
          <p:nvPr/>
        </p:nvSpPr>
        <p:spPr>
          <a:xfrm>
            <a:off x="1237197" y="1750623"/>
            <a:ext cx="5031002" cy="456535"/>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latin typeface="Yu Gothic" panose="020B0400000000000000" pitchFamily="34" charset="-128"/>
                <a:ea typeface="Yu Gothic" panose="020B0400000000000000" pitchFamily="34" charset="-128"/>
                <a:cs typeface="YuGothic"/>
              </a:rPr>
              <a:t>別紙</a:t>
            </a:r>
            <a:r>
              <a:rPr lang="en-US" altLang="ja-JP" sz="1400" b="1" dirty="0">
                <a:latin typeface="Yu Gothic" panose="020B0400000000000000" pitchFamily="34" charset="-128"/>
                <a:ea typeface="Yu Gothic" panose="020B0400000000000000" pitchFamily="34" charset="-128"/>
                <a:cs typeface="YuGothic"/>
              </a:rPr>
              <a:t>01</a:t>
            </a:r>
            <a:r>
              <a:rPr lang="ja-JP" altLang="en-US" sz="1400" b="1" dirty="0">
                <a:latin typeface="Yu Gothic" panose="020B0400000000000000" pitchFamily="34" charset="-128"/>
                <a:ea typeface="Yu Gothic" panose="020B0400000000000000" pitchFamily="34" charset="-128"/>
                <a:cs typeface="YuGothic"/>
              </a:rPr>
              <a:t>：指定避難所の運営に関するルール</a:t>
            </a:r>
            <a:endParaRPr lang="en-US" altLang="zh-TW" sz="1400" b="1" dirty="0">
              <a:latin typeface="Yu Gothic" panose="020B0400000000000000" pitchFamily="34" charset="-128"/>
              <a:ea typeface="Yu Gothic" panose="020B0400000000000000" pitchFamily="34" charset="-128"/>
              <a:cs typeface="YuGothic"/>
            </a:endParaRPr>
          </a:p>
          <a:p>
            <a:pPr marL="12700">
              <a:lnSpc>
                <a:spcPct val="100000"/>
              </a:lnSpc>
              <a:spcBef>
                <a:spcPts val="100"/>
              </a:spcBef>
            </a:pPr>
            <a:r>
              <a:rPr lang="zh-TW" altLang="en-US" sz="1400" b="1" dirty="0">
                <a:latin typeface="Yu Gothic" panose="020B0400000000000000" pitchFamily="34" charset="-128"/>
                <a:ea typeface="Yu Gothic" panose="020B0400000000000000" pitchFamily="34" charset="-128"/>
                <a:cs typeface="YuGothic"/>
              </a:rPr>
              <a:t>様式</a:t>
            </a:r>
            <a:r>
              <a:rPr lang="en-US" altLang="zh-TW" sz="1400" b="1" dirty="0">
                <a:latin typeface="Yu Gothic" panose="020B0400000000000000" pitchFamily="34" charset="-128"/>
                <a:ea typeface="Yu Gothic" panose="020B0400000000000000" pitchFamily="34" charset="-128"/>
                <a:cs typeface="YuGothic"/>
              </a:rPr>
              <a:t>07</a:t>
            </a:r>
            <a:r>
              <a:rPr lang="zh-TW" altLang="en-US" sz="1400" b="1" dirty="0">
                <a:latin typeface="Yu Gothic" panose="020B0400000000000000" pitchFamily="34" charset="-128"/>
                <a:ea typeface="Yu Gothic" panose="020B0400000000000000" pitchFamily="34" charset="-128"/>
                <a:cs typeface="YuGothic"/>
              </a:rPr>
              <a:t>：避難所状況報告書</a:t>
            </a:r>
          </a:p>
        </p:txBody>
      </p:sp>
      <p:sp>
        <p:nvSpPr>
          <p:cNvPr id="10" name="object 6">
            <a:extLst>
              <a:ext uri="{FF2B5EF4-FFF2-40B4-BE49-F238E27FC236}">
                <a16:creationId xmlns:a16="http://schemas.microsoft.com/office/drawing/2014/main" xmlns="" id="{F000FDAD-32D4-4352-902B-7AF563056742}"/>
              </a:ext>
            </a:extLst>
          </p:cNvPr>
          <p:cNvSpPr/>
          <p:nvPr/>
        </p:nvSpPr>
        <p:spPr>
          <a:xfrm>
            <a:off x="514997" y="619328"/>
            <a:ext cx="720090" cy="0"/>
          </a:xfrm>
          <a:custGeom>
            <a:avLst/>
            <a:gdLst/>
            <a:ahLst/>
            <a:cxnLst/>
            <a:rect l="l" t="t" r="r" b="b"/>
            <a:pathLst>
              <a:path w="720090">
                <a:moveTo>
                  <a:pt x="0" y="0"/>
                </a:moveTo>
                <a:lnTo>
                  <a:pt x="720001" y="0"/>
                </a:lnTo>
              </a:path>
            </a:pathLst>
          </a:custGeom>
          <a:ln w="12700">
            <a:solidFill>
              <a:schemeClr val="accent1"/>
            </a:solidFill>
          </a:ln>
        </p:spPr>
        <p:txBody>
          <a:bodyPr wrap="square" lIns="0" tIns="0" rIns="0" bIns="0" rtlCol="0"/>
          <a:lstStyle/>
          <a:p>
            <a:endParaRPr b="1" dirty="0">
              <a:solidFill>
                <a:schemeClr val="accent6">
                  <a:lumMod val="75000"/>
                </a:schemeClr>
              </a:solidFill>
              <a:latin typeface="Yu Gothic" panose="020B0400000000000000" pitchFamily="34" charset="-128"/>
              <a:ea typeface="Yu Gothic" panose="020B0400000000000000" pitchFamily="34" charset="-128"/>
            </a:endParaRPr>
          </a:p>
        </p:txBody>
      </p:sp>
      <p:sp>
        <p:nvSpPr>
          <p:cNvPr id="12" name="テキスト ボックス 11">
            <a:extLst>
              <a:ext uri="{FF2B5EF4-FFF2-40B4-BE49-F238E27FC236}">
                <a16:creationId xmlns:a16="http://schemas.microsoft.com/office/drawing/2014/main" xmlns="" id="{D80A4266-7AF0-421F-90AC-9FA97832A113}"/>
              </a:ext>
            </a:extLst>
          </p:cNvPr>
          <p:cNvSpPr txBox="1"/>
          <p:nvPr/>
        </p:nvSpPr>
        <p:spPr>
          <a:xfrm>
            <a:off x="6739071" y="10171338"/>
            <a:ext cx="61867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３３</a:t>
            </a:r>
            <a:endParaRPr lang="ja-JP" altLang="en-US" dirty="0">
              <a:solidFill>
                <a:schemeClr val="tx1">
                  <a:lumMod val="50000"/>
                  <a:lumOff val="50000"/>
                </a:schemeClr>
              </a:solidFill>
              <a:latin typeface="+mj-ea"/>
              <a:ea typeface="+mj-ea"/>
            </a:endParaRPr>
          </a:p>
        </p:txBody>
      </p:sp>
      <p:sp>
        <p:nvSpPr>
          <p:cNvPr id="13" name="object 9">
            <a:extLst>
              <a:ext uri="{FF2B5EF4-FFF2-40B4-BE49-F238E27FC236}">
                <a16:creationId xmlns:a16="http://schemas.microsoft.com/office/drawing/2014/main" xmlns="" id="{2B7C86C8-2DD8-48FE-8BB8-138DF19FEC46}"/>
              </a:ext>
            </a:extLst>
          </p:cNvPr>
          <p:cNvSpPr txBox="1"/>
          <p:nvPr/>
        </p:nvSpPr>
        <p:spPr>
          <a:xfrm>
            <a:off x="650535" y="3152962"/>
            <a:ext cx="6186293" cy="3960251"/>
          </a:xfrm>
          <a:prstGeom prst="rect">
            <a:avLst/>
          </a:prstGeom>
        </p:spPr>
        <p:txBody>
          <a:bodyPr vert="horz" wrap="square" lIns="0" tIns="12700" rIns="0" bIns="0" rtlCol="0">
            <a:spAutoFit/>
          </a:bodyPr>
          <a:lstStyle/>
          <a:p>
            <a:pPr marL="298450" marR="5080" indent="-285750" algn="just">
              <a:lnSpc>
                <a:spcPct val="130000"/>
              </a:lnSpc>
              <a:spcAft>
                <a:spcPts val="1200"/>
              </a:spcAft>
              <a:buClr>
                <a:schemeClr val="tx2"/>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区災害対策本部からの伝達事項は、すべて本部長に伝えるとともに、次により避難者へ伝達する。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chemeClr val="tx2"/>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安否情報などを伝達するための伝言板を設置する。</a:t>
            </a:r>
          </a:p>
          <a:p>
            <a:pPr marL="298450" marR="5080" indent="-285750" algn="just">
              <a:lnSpc>
                <a:spcPct val="130000"/>
              </a:lnSpc>
              <a:spcAft>
                <a:spcPts val="1200"/>
              </a:spcAft>
              <a:buClr>
                <a:schemeClr val="tx2"/>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運営協議会で決定した、別紙</a:t>
            </a:r>
            <a:r>
              <a:rPr lang="en-US" altLang="ja-JP" sz="1600" b="1" dirty="0">
                <a:latin typeface="Yu Gothic" panose="020B0400000000000000" pitchFamily="34" charset="-128"/>
                <a:ea typeface="Yu Gothic" panose="020B0400000000000000" pitchFamily="34" charset="-128"/>
                <a:cs typeface="YuGothic"/>
              </a:rPr>
              <a:t>01</a:t>
            </a:r>
            <a:r>
              <a:rPr lang="ja-JP" altLang="en-US" sz="1600" b="1" dirty="0">
                <a:latin typeface="Yu Gothic" panose="020B0400000000000000" pitchFamily="34" charset="-128"/>
                <a:ea typeface="Yu Gothic" panose="020B0400000000000000" pitchFamily="34" charset="-128"/>
                <a:cs typeface="YuGothic"/>
              </a:rPr>
              <a:t>「指定避難所の運営に関するルール」を周知させる。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chemeClr val="tx2"/>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在宅避難者及び車中泊避難者のために避難所の入口付近に情報掲示の場所を確保して、在宅避難者用の掲示板を設置する。</a:t>
            </a:r>
          </a:p>
          <a:p>
            <a:pPr marL="298450" marR="5080" indent="-285750" algn="just">
              <a:lnSpc>
                <a:spcPct val="130000"/>
              </a:lnSpc>
              <a:spcAft>
                <a:spcPts val="1200"/>
              </a:spcAft>
              <a:buClr>
                <a:schemeClr val="tx2"/>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在宅避難者向けに掲示板を設置しているため、自ら情報収集に来るよう、在宅避難者に伝える。</a:t>
            </a:r>
          </a:p>
          <a:p>
            <a:pPr marL="298450" marR="5080" indent="-285750" algn="just">
              <a:lnSpc>
                <a:spcPct val="130000"/>
              </a:lnSpc>
              <a:spcAft>
                <a:spcPts val="1200"/>
              </a:spcAft>
              <a:buClr>
                <a:schemeClr val="tx2"/>
              </a:buClr>
              <a:buSzPct val="120000"/>
              <a:buFont typeface="Wingdings" panose="05000000000000000000" pitchFamily="2" charset="2"/>
              <a:buChar char="p"/>
            </a:pPr>
            <a:endParaRPr lang="en-US" altLang="ja-JP" sz="1600" b="1" dirty="0">
              <a:latin typeface="Yu Gothic" panose="020B0400000000000000" pitchFamily="34" charset="-128"/>
              <a:ea typeface="Yu Gothic" panose="020B0400000000000000" pitchFamily="34" charset="-128"/>
              <a:cs typeface="YuGothic"/>
            </a:endParaRPr>
          </a:p>
        </p:txBody>
      </p:sp>
      <p:grpSp>
        <p:nvGrpSpPr>
          <p:cNvPr id="14" name="グループ化 13">
            <a:extLst>
              <a:ext uri="{FF2B5EF4-FFF2-40B4-BE49-F238E27FC236}">
                <a16:creationId xmlns:a16="http://schemas.microsoft.com/office/drawing/2014/main" xmlns="" id="{FB31930B-73AF-450A-BB18-DEB555BF0B1B}"/>
              </a:ext>
            </a:extLst>
          </p:cNvPr>
          <p:cNvGrpSpPr/>
          <p:nvPr/>
        </p:nvGrpSpPr>
        <p:grpSpPr>
          <a:xfrm>
            <a:off x="540709" y="2491009"/>
            <a:ext cx="6357742" cy="504190"/>
            <a:chOff x="728646" y="1851740"/>
            <a:chExt cx="6120130" cy="504190"/>
          </a:xfrm>
        </p:grpSpPr>
        <p:sp>
          <p:nvSpPr>
            <p:cNvPr id="15" name="object 20">
              <a:extLst>
                <a:ext uri="{FF2B5EF4-FFF2-40B4-BE49-F238E27FC236}">
                  <a16:creationId xmlns:a16="http://schemas.microsoft.com/office/drawing/2014/main" xmlns="" id="{608E9F64-4A40-4B90-B5DB-A125F9D086E2}"/>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tx2"/>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16" name="object 21">
              <a:extLst>
                <a:ext uri="{FF2B5EF4-FFF2-40B4-BE49-F238E27FC236}">
                  <a16:creationId xmlns:a16="http://schemas.microsoft.com/office/drawing/2014/main" xmlns="" id="{209F7E0F-0B44-4241-82DD-4F7F17C90ECE}"/>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避難者への情報伝達</a:t>
              </a:r>
            </a:p>
          </p:txBody>
        </p:sp>
        <p:sp>
          <p:nvSpPr>
            <p:cNvPr id="17" name="object 22">
              <a:extLst>
                <a:ext uri="{FF2B5EF4-FFF2-40B4-BE49-F238E27FC236}">
                  <a16:creationId xmlns:a16="http://schemas.microsoft.com/office/drawing/2014/main" xmlns="" id="{F8C690F1-C592-442F-825A-E9D673FB7245}"/>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 name="object 23">
              <a:extLst>
                <a:ext uri="{FF2B5EF4-FFF2-40B4-BE49-F238E27FC236}">
                  <a16:creationId xmlns:a16="http://schemas.microsoft.com/office/drawing/2014/main" xmlns="" id="{53BF0539-DAE7-408C-87F5-2CA569900E74}"/>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chemeClr val="tx2"/>
                  </a:solidFill>
                  <a:latin typeface="Yu Gothic" panose="020B0400000000000000" pitchFamily="34" charset="-128"/>
                  <a:ea typeface="Yu Gothic" panose="020B0400000000000000" pitchFamily="34" charset="-128"/>
                  <a:cs typeface="YuGothic"/>
                </a:rPr>
                <a:t>１</a:t>
              </a:r>
              <a:endParaRPr sz="2100" b="1" dirty="0">
                <a:solidFill>
                  <a:schemeClr val="tx2"/>
                </a:solidFill>
                <a:latin typeface="Yu Gothic" panose="020B0400000000000000" pitchFamily="34" charset="-128"/>
                <a:ea typeface="Yu Gothic" panose="020B0400000000000000" pitchFamily="34" charset="-128"/>
                <a:cs typeface="YuGothic"/>
              </a:endParaRPr>
            </a:p>
          </p:txBody>
        </p:sp>
      </p:grpSp>
      <p:sp>
        <p:nvSpPr>
          <p:cNvPr id="19" name="Rectangle 2">
            <a:extLst>
              <a:ext uri="{FF2B5EF4-FFF2-40B4-BE49-F238E27FC236}">
                <a16:creationId xmlns:a16="http://schemas.microsoft.com/office/drawing/2014/main" xmlns="" id="{F002CAA5-F39B-4451-80DF-7725517786A6}"/>
              </a:ext>
            </a:extLst>
          </p:cNvPr>
          <p:cNvSpPr>
            <a:spLocks noChangeArrowheads="1"/>
          </p:cNvSpPr>
          <p:nvPr/>
        </p:nvSpPr>
        <p:spPr bwMode="auto">
          <a:xfrm>
            <a:off x="641476" y="6913122"/>
            <a:ext cx="6122647" cy="255454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60388" algn="l"/>
              </a:tabLst>
              <a:defRPr>
                <a:solidFill>
                  <a:schemeClr val="tx1"/>
                </a:solidFill>
                <a:latin typeface="Arial" panose="020B0604020202020204" pitchFamily="34" charset="0"/>
              </a:defRPr>
            </a:lvl1pPr>
            <a:lvl2pPr eaLnBrk="0" fontAlgn="base" hangingPunct="0">
              <a:spcBef>
                <a:spcPct val="0"/>
              </a:spcBef>
              <a:spcAft>
                <a:spcPct val="0"/>
              </a:spcAft>
              <a:tabLst>
                <a:tab pos="560388" algn="l"/>
              </a:tabLst>
              <a:defRPr>
                <a:solidFill>
                  <a:schemeClr val="tx1"/>
                </a:solidFill>
                <a:latin typeface="Arial" panose="020B0604020202020204" pitchFamily="34" charset="0"/>
              </a:defRPr>
            </a:lvl2pPr>
            <a:lvl3pPr eaLnBrk="0" fontAlgn="base" hangingPunct="0">
              <a:spcBef>
                <a:spcPct val="0"/>
              </a:spcBef>
              <a:spcAft>
                <a:spcPct val="0"/>
              </a:spcAft>
              <a:tabLst>
                <a:tab pos="560388" algn="l"/>
              </a:tabLst>
              <a:defRPr>
                <a:solidFill>
                  <a:schemeClr val="tx1"/>
                </a:solidFill>
                <a:latin typeface="Arial" panose="020B0604020202020204" pitchFamily="34" charset="0"/>
              </a:defRPr>
            </a:lvl3pPr>
            <a:lvl4pPr eaLnBrk="0" fontAlgn="base" hangingPunct="0">
              <a:spcBef>
                <a:spcPct val="0"/>
              </a:spcBef>
              <a:spcAft>
                <a:spcPct val="0"/>
              </a:spcAft>
              <a:tabLst>
                <a:tab pos="560388" algn="l"/>
              </a:tabLst>
              <a:defRPr>
                <a:solidFill>
                  <a:schemeClr val="tx1"/>
                </a:solidFill>
                <a:latin typeface="Arial" panose="020B0604020202020204" pitchFamily="34" charset="0"/>
              </a:defRPr>
            </a:lvl4pPr>
            <a:lvl5pPr eaLnBrk="0" fontAlgn="base" hangingPunct="0">
              <a:spcBef>
                <a:spcPct val="0"/>
              </a:spcBef>
              <a:spcAft>
                <a:spcPct val="0"/>
              </a:spcAft>
              <a:tabLst>
                <a:tab pos="560388" algn="l"/>
              </a:tabLst>
              <a:defRPr>
                <a:solidFill>
                  <a:schemeClr val="tx1"/>
                </a:solidFill>
                <a:latin typeface="Arial" panose="020B0604020202020204" pitchFamily="34" charset="0"/>
              </a:defRPr>
            </a:lvl5pPr>
            <a:lvl6pPr eaLnBrk="0" fontAlgn="base" hangingPunct="0">
              <a:spcBef>
                <a:spcPct val="0"/>
              </a:spcBef>
              <a:spcAft>
                <a:spcPct val="0"/>
              </a:spcAft>
              <a:tabLst>
                <a:tab pos="560388" algn="l"/>
              </a:tabLst>
              <a:defRPr>
                <a:solidFill>
                  <a:schemeClr val="tx1"/>
                </a:solidFill>
                <a:latin typeface="Arial" panose="020B0604020202020204" pitchFamily="34" charset="0"/>
              </a:defRPr>
            </a:lvl6pPr>
            <a:lvl7pPr eaLnBrk="0" fontAlgn="base" hangingPunct="0">
              <a:spcBef>
                <a:spcPct val="0"/>
              </a:spcBef>
              <a:spcAft>
                <a:spcPct val="0"/>
              </a:spcAft>
              <a:tabLst>
                <a:tab pos="560388" algn="l"/>
              </a:tabLst>
              <a:defRPr>
                <a:solidFill>
                  <a:schemeClr val="tx1"/>
                </a:solidFill>
                <a:latin typeface="Arial" panose="020B0604020202020204" pitchFamily="34" charset="0"/>
              </a:defRPr>
            </a:lvl7pPr>
            <a:lvl8pPr eaLnBrk="0" fontAlgn="base" hangingPunct="0">
              <a:spcBef>
                <a:spcPct val="0"/>
              </a:spcBef>
              <a:spcAft>
                <a:spcPct val="0"/>
              </a:spcAft>
              <a:tabLst>
                <a:tab pos="560388" algn="l"/>
              </a:tabLst>
              <a:defRPr>
                <a:solidFill>
                  <a:schemeClr val="tx1"/>
                </a:solidFill>
                <a:latin typeface="Arial" panose="020B0604020202020204" pitchFamily="34" charset="0"/>
              </a:defRPr>
            </a:lvl8pPr>
            <a:lvl9pPr eaLnBrk="0" fontAlgn="base" hangingPunct="0">
              <a:spcBef>
                <a:spcPct val="0"/>
              </a:spcBef>
              <a:spcAft>
                <a:spcPct val="0"/>
              </a:spcAft>
              <a:tabLst>
                <a:tab pos="560388"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tab pos="560388" algn="l"/>
              </a:tabLst>
            </a:pP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＜情報の伝達方法＞</a:t>
            </a:r>
            <a:endParaRPr kumimoji="0"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tab pos="560388" algn="l"/>
              </a:tabLst>
            </a:pP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校内放送で伝えるとともに、掲示板に貼り出す。</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tab pos="560388" algn="l"/>
              </a:tabLst>
            </a:pP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ハンドマイクの場合は、巡回して確実に伝える。</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tab pos="560388" algn="l"/>
              </a:tabLst>
            </a:pP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状況に応じて「組」の代表者に伝える。</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tab pos="560388" algn="l"/>
              </a:tabLst>
            </a:pP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視聴覚障害者や外国人などへの伝達に配慮する。</a:t>
            </a:r>
            <a:endParaRPr kumimoji="0"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tab pos="560388" algn="l"/>
              </a:tabLst>
            </a:pPr>
            <a:r>
              <a:rPr kumimoji="0" lang="en-US" altLang="ja-JP" sz="1600" dirty="0">
                <a:latin typeface="游ゴシック" panose="020B0400000000000000" pitchFamily="50" charset="-128"/>
                <a:ea typeface="游ゴシック" panose="020B0400000000000000" pitchFamily="50" charset="-128"/>
                <a:cs typeface="Times New Roman" panose="02020603050405020304" pitchFamily="18" charset="0"/>
              </a:rPr>
              <a:t>※</a:t>
            </a:r>
            <a:r>
              <a:rPr kumimoji="0" lang="ja-JP" altLang="en-US" sz="1600" dirty="0">
                <a:latin typeface="游ゴシック" panose="020B0400000000000000" pitchFamily="50" charset="-128"/>
                <a:ea typeface="游ゴシック" panose="020B0400000000000000" pitchFamily="50" charset="-128"/>
                <a:cs typeface="Times New Roman" panose="02020603050405020304" pitchFamily="18" charset="0"/>
              </a:rPr>
              <a:t>情報提供は、ジャンル別に整理するほか、子どもや外国人等にもわかりやすい平易な表現で行います。また視覚障害者には音声手段、聴覚障害者には文字手段等の配慮をします。通訳の確保や多言語（外国人避難者対応シートの活用）による情報提供も考慮が必要です。</a:t>
            </a:r>
          </a:p>
        </p:txBody>
      </p:sp>
    </p:spTree>
    <p:extLst>
      <p:ext uri="{BB962C8B-B14F-4D97-AF65-F5344CB8AC3E}">
        <p14:creationId xmlns:p14="http://schemas.microsoft.com/office/powerpoint/2010/main" val="241750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4371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335303AF-DFF5-4B0F-B6A0-0657A7C68726}"/>
              </a:ext>
            </a:extLst>
          </p:cNvPr>
          <p:cNvSpPr/>
          <p:nvPr/>
        </p:nvSpPr>
        <p:spPr>
          <a:xfrm>
            <a:off x="-9976" y="-4083"/>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chemeClr val="accent1">
              <a:lumMod val="20000"/>
              <a:lumOff val="80000"/>
            </a:schemeClr>
          </a:solidFill>
        </p:spPr>
        <p:txBody>
          <a:bodyPr wrap="square" lIns="0" tIns="0" rIns="0" bIns="0" rtlCol="0"/>
          <a:lstStyle/>
          <a:p>
            <a:endParaRPr dirty="0"/>
          </a:p>
        </p:txBody>
      </p:sp>
      <p:sp>
        <p:nvSpPr>
          <p:cNvPr id="3" name="bg object 17">
            <a:extLst>
              <a:ext uri="{FF2B5EF4-FFF2-40B4-BE49-F238E27FC236}">
                <a16:creationId xmlns:a16="http://schemas.microsoft.com/office/drawing/2014/main" xmlns="" id="{673B2716-69B2-4175-B9E4-3DE44201F341}"/>
              </a:ext>
            </a:extLst>
          </p:cNvPr>
          <p:cNvSpPr/>
          <p:nvPr/>
        </p:nvSpPr>
        <p:spPr>
          <a:xfrm>
            <a:off x="381127" y="243280"/>
            <a:ext cx="6874792" cy="10192037"/>
          </a:xfrm>
          <a:prstGeom prst="roundRect">
            <a:avLst>
              <a:gd name="adj" fmla="val 3045"/>
            </a:avLst>
          </a:prstGeom>
          <a:solidFill>
            <a:srgbClr val="FFFFFF"/>
          </a:solidFill>
        </p:spPr>
        <p:txBody>
          <a:bodyPr wrap="square" lIns="0" tIns="0" rIns="0" bIns="0" rtlCol="0"/>
          <a:lstStyle/>
          <a:p>
            <a:endParaRPr dirty="0"/>
          </a:p>
        </p:txBody>
      </p:sp>
      <p:sp>
        <p:nvSpPr>
          <p:cNvPr id="4" name="object 2">
            <a:extLst>
              <a:ext uri="{FF2B5EF4-FFF2-40B4-BE49-F238E27FC236}">
                <a16:creationId xmlns:a16="http://schemas.microsoft.com/office/drawing/2014/main" xmlns="" id="{1D5FADB4-A158-4EE5-9F56-E6E736204570}"/>
              </a:ext>
            </a:extLst>
          </p:cNvPr>
          <p:cNvSpPr txBox="1">
            <a:spLocks/>
          </p:cNvSpPr>
          <p:nvPr/>
        </p:nvSpPr>
        <p:spPr>
          <a:xfrm>
            <a:off x="637386" y="941302"/>
            <a:ext cx="635774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dirty="0">
                <a:solidFill>
                  <a:schemeClr val="tx2"/>
                </a:solidFill>
                <a:latin typeface="Yu Gothic" panose="020B0400000000000000" pitchFamily="34" charset="-128"/>
                <a:ea typeface="Yu Gothic" panose="020B0400000000000000" pitchFamily="34" charset="-128"/>
              </a:rPr>
              <a:t>３</a:t>
            </a:r>
            <a:r>
              <a:rPr kumimoji="0" lang="en-US" altLang="ja-JP" sz="3200" b="1" kern="0" dirty="0">
                <a:solidFill>
                  <a:schemeClr val="tx2"/>
                </a:solidFill>
                <a:latin typeface="Yu Gothic" panose="020B0400000000000000" pitchFamily="34" charset="-128"/>
                <a:ea typeface="Yu Gothic" panose="020B0400000000000000" pitchFamily="34" charset="-128"/>
              </a:rPr>
              <a:t>. </a:t>
            </a:r>
            <a:r>
              <a:rPr kumimoji="0" lang="ja-JP" altLang="en-US" sz="3200" b="1" kern="0" dirty="0">
                <a:solidFill>
                  <a:schemeClr val="tx2"/>
                </a:solidFill>
                <a:latin typeface="Yu Gothic" panose="020B0400000000000000" pitchFamily="34" charset="-128"/>
                <a:ea typeface="Yu Gothic" panose="020B0400000000000000" pitchFamily="34" charset="-128"/>
              </a:rPr>
              <a:t>被災・避難状況の整理</a:t>
            </a:r>
          </a:p>
        </p:txBody>
      </p:sp>
      <p:sp>
        <p:nvSpPr>
          <p:cNvPr id="5" name="object 9">
            <a:extLst>
              <a:ext uri="{FF2B5EF4-FFF2-40B4-BE49-F238E27FC236}">
                <a16:creationId xmlns:a16="http://schemas.microsoft.com/office/drawing/2014/main" xmlns="" id="{AA403068-92C5-4AD9-884E-7D8A6D14429A}"/>
              </a:ext>
            </a:extLst>
          </p:cNvPr>
          <p:cNvSpPr txBox="1"/>
          <p:nvPr/>
        </p:nvSpPr>
        <p:spPr>
          <a:xfrm>
            <a:off x="738476" y="3133812"/>
            <a:ext cx="6186293" cy="630109"/>
          </a:xfrm>
          <a:prstGeom prst="rect">
            <a:avLst/>
          </a:prstGeom>
        </p:spPr>
        <p:txBody>
          <a:bodyPr vert="horz" wrap="square" lIns="0" tIns="12700" rIns="0" bIns="0" rtlCol="0">
            <a:spAutoFit/>
          </a:bodyPr>
          <a:lstStyle/>
          <a:p>
            <a:pPr marL="298450" marR="5080" indent="-285750" algn="just">
              <a:lnSpc>
                <a:spcPct val="130000"/>
              </a:lnSpc>
              <a:spcAft>
                <a:spcPts val="1200"/>
              </a:spcAft>
              <a:buClr>
                <a:schemeClr val="tx2"/>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避難者が落ちついてきた段階で、様式</a:t>
            </a:r>
            <a:r>
              <a:rPr lang="en-US" altLang="ja-JP" sz="1600" b="1" dirty="0">
                <a:latin typeface="Yu Gothic" panose="020B0400000000000000" pitchFamily="34" charset="-128"/>
                <a:ea typeface="Yu Gothic" panose="020B0400000000000000" pitchFamily="34" charset="-128"/>
                <a:cs typeface="YuGothic"/>
              </a:rPr>
              <a:t>7</a:t>
            </a:r>
            <a:r>
              <a:rPr lang="ja-JP" altLang="en-US" sz="1600" b="1" dirty="0">
                <a:latin typeface="Yu Gothic" panose="020B0400000000000000" pitchFamily="34" charset="-128"/>
                <a:ea typeface="Yu Gothic" panose="020B0400000000000000" pitchFamily="34" charset="-128"/>
                <a:cs typeface="YuGothic"/>
              </a:rPr>
              <a:t>「避難者名簿」を作成する。</a:t>
            </a:r>
            <a:endParaRPr lang="ja-JP" altLang="en-US" sz="1600" b="1" dirty="0">
              <a:solidFill>
                <a:srgbClr val="FF0000"/>
              </a:solidFill>
              <a:latin typeface="Yu Gothic" panose="020B0400000000000000" pitchFamily="34" charset="-128"/>
              <a:ea typeface="Yu Gothic" panose="020B0400000000000000" pitchFamily="34" charset="-128"/>
              <a:cs typeface="YuGothic"/>
            </a:endParaRPr>
          </a:p>
        </p:txBody>
      </p:sp>
      <p:grpSp>
        <p:nvGrpSpPr>
          <p:cNvPr id="6" name="グループ化 5">
            <a:extLst>
              <a:ext uri="{FF2B5EF4-FFF2-40B4-BE49-F238E27FC236}">
                <a16:creationId xmlns:a16="http://schemas.microsoft.com/office/drawing/2014/main" xmlns="" id="{BBCFDD92-FC78-4BA1-B3CF-9863921350F7}"/>
              </a:ext>
            </a:extLst>
          </p:cNvPr>
          <p:cNvGrpSpPr/>
          <p:nvPr/>
        </p:nvGrpSpPr>
        <p:grpSpPr>
          <a:xfrm>
            <a:off x="628650" y="2471859"/>
            <a:ext cx="6357742" cy="504190"/>
            <a:chOff x="728646" y="1851740"/>
            <a:chExt cx="6120130" cy="504190"/>
          </a:xfrm>
        </p:grpSpPr>
        <p:sp>
          <p:nvSpPr>
            <p:cNvPr id="7" name="object 20">
              <a:extLst>
                <a:ext uri="{FF2B5EF4-FFF2-40B4-BE49-F238E27FC236}">
                  <a16:creationId xmlns:a16="http://schemas.microsoft.com/office/drawing/2014/main" xmlns="" id="{E7728C3B-7744-4213-AC54-020D674A05A1}"/>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tx2"/>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8" name="object 21">
              <a:extLst>
                <a:ext uri="{FF2B5EF4-FFF2-40B4-BE49-F238E27FC236}">
                  <a16:creationId xmlns:a16="http://schemas.microsoft.com/office/drawing/2014/main" xmlns="" id="{C6455FB8-D250-4405-8E45-C7855686DAE1}"/>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被災・避難状況の整理</a:t>
              </a:r>
            </a:p>
          </p:txBody>
        </p:sp>
        <p:sp>
          <p:nvSpPr>
            <p:cNvPr id="9" name="object 22">
              <a:extLst>
                <a:ext uri="{FF2B5EF4-FFF2-40B4-BE49-F238E27FC236}">
                  <a16:creationId xmlns:a16="http://schemas.microsoft.com/office/drawing/2014/main" xmlns="" id="{892DAAE5-EF95-42FA-BC9F-04FA9A6D6DD8}"/>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0" name="object 23">
              <a:extLst>
                <a:ext uri="{FF2B5EF4-FFF2-40B4-BE49-F238E27FC236}">
                  <a16:creationId xmlns:a16="http://schemas.microsoft.com/office/drawing/2014/main" xmlns="" id="{146DA112-319C-4071-AB36-BD4614B8D6A7}"/>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chemeClr val="tx2"/>
                  </a:solidFill>
                  <a:latin typeface="Yu Gothic" panose="020B0400000000000000" pitchFamily="34" charset="-128"/>
                  <a:ea typeface="Yu Gothic" panose="020B0400000000000000" pitchFamily="34" charset="-128"/>
                  <a:cs typeface="YuGothic"/>
                </a:rPr>
                <a:t>１</a:t>
              </a:r>
              <a:endParaRPr sz="2100" b="1" dirty="0">
                <a:solidFill>
                  <a:schemeClr val="tx2"/>
                </a:solidFill>
                <a:latin typeface="Yu Gothic" panose="020B0400000000000000" pitchFamily="34" charset="-128"/>
                <a:ea typeface="Yu Gothic" panose="020B0400000000000000" pitchFamily="34" charset="-128"/>
                <a:cs typeface="YuGothic"/>
              </a:endParaRPr>
            </a:p>
          </p:txBody>
        </p:sp>
      </p:grpSp>
      <p:sp>
        <p:nvSpPr>
          <p:cNvPr id="11" name="object 5">
            <a:extLst>
              <a:ext uri="{FF2B5EF4-FFF2-40B4-BE49-F238E27FC236}">
                <a16:creationId xmlns:a16="http://schemas.microsoft.com/office/drawing/2014/main" xmlns="" id="{7C947990-FA49-4047-BE04-99D706B47602}"/>
              </a:ext>
            </a:extLst>
          </p:cNvPr>
          <p:cNvSpPr txBox="1"/>
          <p:nvPr/>
        </p:nvSpPr>
        <p:spPr>
          <a:xfrm>
            <a:off x="1350811" y="525300"/>
            <a:ext cx="2261880"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dirty="0">
                <a:solidFill>
                  <a:schemeClr val="tx2"/>
                </a:solidFill>
                <a:latin typeface="Yu Gothic" panose="020B0400000000000000" pitchFamily="34" charset="-128"/>
                <a:ea typeface="Yu Gothic" panose="020B0400000000000000" pitchFamily="34" charset="-128"/>
                <a:cs typeface="YuGothic"/>
              </a:rPr>
              <a:t>①情報広報班がすること</a:t>
            </a:r>
          </a:p>
        </p:txBody>
      </p:sp>
      <p:sp>
        <p:nvSpPr>
          <p:cNvPr id="12" name="object 6">
            <a:extLst>
              <a:ext uri="{FF2B5EF4-FFF2-40B4-BE49-F238E27FC236}">
                <a16:creationId xmlns:a16="http://schemas.microsoft.com/office/drawing/2014/main" xmlns="" id="{1879CB80-7F19-4D60-8ED1-0324FE86F300}"/>
              </a:ext>
            </a:extLst>
          </p:cNvPr>
          <p:cNvSpPr/>
          <p:nvPr/>
        </p:nvSpPr>
        <p:spPr>
          <a:xfrm>
            <a:off x="525070" y="632330"/>
            <a:ext cx="720090" cy="0"/>
          </a:xfrm>
          <a:custGeom>
            <a:avLst/>
            <a:gdLst/>
            <a:ahLst/>
            <a:cxnLst/>
            <a:rect l="l" t="t" r="r" b="b"/>
            <a:pathLst>
              <a:path w="720090">
                <a:moveTo>
                  <a:pt x="0" y="0"/>
                </a:moveTo>
                <a:lnTo>
                  <a:pt x="720001" y="0"/>
                </a:lnTo>
              </a:path>
            </a:pathLst>
          </a:custGeom>
          <a:ln w="12700">
            <a:solidFill>
              <a:schemeClr val="accent1"/>
            </a:solidFill>
          </a:ln>
        </p:spPr>
        <p:txBody>
          <a:bodyPr wrap="square" lIns="0" tIns="0" rIns="0" bIns="0" rtlCol="0"/>
          <a:lstStyle/>
          <a:p>
            <a:endParaRPr b="1" dirty="0">
              <a:solidFill>
                <a:schemeClr val="accent6">
                  <a:lumMod val="75000"/>
                </a:schemeClr>
              </a:solidFill>
              <a:latin typeface="Yu Gothic" panose="020B0400000000000000" pitchFamily="34" charset="-128"/>
              <a:ea typeface="Yu Gothic" panose="020B0400000000000000" pitchFamily="34" charset="-128"/>
            </a:endParaRPr>
          </a:p>
        </p:txBody>
      </p:sp>
      <p:sp>
        <p:nvSpPr>
          <p:cNvPr id="13" name="object 9">
            <a:extLst>
              <a:ext uri="{FF2B5EF4-FFF2-40B4-BE49-F238E27FC236}">
                <a16:creationId xmlns:a16="http://schemas.microsoft.com/office/drawing/2014/main" xmlns="" id="{BCD9DAF7-47C3-436B-860E-285CD883814E}"/>
              </a:ext>
            </a:extLst>
          </p:cNvPr>
          <p:cNvSpPr txBox="1"/>
          <p:nvPr/>
        </p:nvSpPr>
        <p:spPr>
          <a:xfrm>
            <a:off x="732236" y="4625667"/>
            <a:ext cx="6186293" cy="1257973"/>
          </a:xfrm>
          <a:prstGeom prst="rect">
            <a:avLst/>
          </a:prstGeom>
        </p:spPr>
        <p:txBody>
          <a:bodyPr vert="horz" wrap="square" lIns="0" tIns="12700" rIns="0" bIns="0" rtlCol="0">
            <a:spAutoFit/>
          </a:bodyPr>
          <a:lstStyle/>
          <a:p>
            <a:pPr marL="298450" marR="5080" indent="-285750" algn="just">
              <a:lnSpc>
                <a:spcPct val="130000"/>
              </a:lnSpc>
              <a:spcAft>
                <a:spcPts val="1200"/>
              </a:spcAft>
              <a:buClr>
                <a:schemeClr val="tx2"/>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避難者の出入り確認用の受付を設置する。</a:t>
            </a:r>
            <a:endParaRPr lang="en-US" altLang="ja-JP" sz="12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chemeClr val="tx2"/>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出入り管理表を用いた受付担当者の出入り管理方法を伝える。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chemeClr val="tx2"/>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外泊される避難者の方がいた場合には、外泊届を記載いただく。</a:t>
            </a:r>
            <a:endParaRPr lang="en-US" altLang="ja-JP" sz="1600" b="1" dirty="0">
              <a:latin typeface="Yu Gothic" panose="020B0400000000000000" pitchFamily="34" charset="-128"/>
              <a:ea typeface="Yu Gothic" panose="020B0400000000000000" pitchFamily="34" charset="-128"/>
              <a:cs typeface="YuGothic"/>
            </a:endParaRPr>
          </a:p>
        </p:txBody>
      </p:sp>
      <p:grpSp>
        <p:nvGrpSpPr>
          <p:cNvPr id="14" name="グループ化 13">
            <a:extLst>
              <a:ext uri="{FF2B5EF4-FFF2-40B4-BE49-F238E27FC236}">
                <a16:creationId xmlns:a16="http://schemas.microsoft.com/office/drawing/2014/main" xmlns="" id="{D2CCF0A4-C234-4104-8363-079CD8DC33F6}"/>
              </a:ext>
            </a:extLst>
          </p:cNvPr>
          <p:cNvGrpSpPr/>
          <p:nvPr/>
        </p:nvGrpSpPr>
        <p:grpSpPr>
          <a:xfrm>
            <a:off x="622410" y="3963714"/>
            <a:ext cx="6357742" cy="504190"/>
            <a:chOff x="728646" y="1851740"/>
            <a:chExt cx="6120130" cy="504190"/>
          </a:xfrm>
        </p:grpSpPr>
        <p:sp>
          <p:nvSpPr>
            <p:cNvPr id="15" name="object 20">
              <a:extLst>
                <a:ext uri="{FF2B5EF4-FFF2-40B4-BE49-F238E27FC236}">
                  <a16:creationId xmlns:a16="http://schemas.microsoft.com/office/drawing/2014/main" xmlns="" id="{99615707-A3F4-4C5E-9CEE-5E43284289FB}"/>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tx2"/>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16" name="object 21">
              <a:extLst>
                <a:ext uri="{FF2B5EF4-FFF2-40B4-BE49-F238E27FC236}">
                  <a16:creationId xmlns:a16="http://schemas.microsoft.com/office/drawing/2014/main" xmlns="" id="{6C36A796-BA7C-4BAD-9BF5-F857E7A92A52}"/>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受付管理</a:t>
              </a:r>
            </a:p>
          </p:txBody>
        </p:sp>
        <p:sp>
          <p:nvSpPr>
            <p:cNvPr id="17" name="object 22">
              <a:extLst>
                <a:ext uri="{FF2B5EF4-FFF2-40B4-BE49-F238E27FC236}">
                  <a16:creationId xmlns:a16="http://schemas.microsoft.com/office/drawing/2014/main" xmlns="" id="{688D3F0D-EE16-4C4E-880D-3D9158669835}"/>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 name="object 23">
              <a:extLst>
                <a:ext uri="{FF2B5EF4-FFF2-40B4-BE49-F238E27FC236}">
                  <a16:creationId xmlns:a16="http://schemas.microsoft.com/office/drawing/2014/main" xmlns="" id="{D9A2FD89-97EC-46E6-8618-1F6DCC33FA49}"/>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chemeClr val="tx2"/>
                  </a:solidFill>
                  <a:latin typeface="Yu Gothic" panose="020B0400000000000000" pitchFamily="34" charset="-128"/>
                  <a:ea typeface="Yu Gothic" panose="020B0400000000000000" pitchFamily="34" charset="-128"/>
                  <a:cs typeface="YuGothic"/>
                </a:rPr>
                <a:t>２</a:t>
              </a:r>
              <a:endParaRPr sz="2100" b="1" dirty="0">
                <a:solidFill>
                  <a:schemeClr val="tx2"/>
                </a:solidFill>
                <a:latin typeface="Yu Gothic" panose="020B0400000000000000" pitchFamily="34" charset="-128"/>
                <a:ea typeface="Yu Gothic" panose="020B0400000000000000" pitchFamily="34" charset="-128"/>
                <a:cs typeface="YuGothic"/>
              </a:endParaRPr>
            </a:p>
          </p:txBody>
        </p:sp>
      </p:grpSp>
      <p:sp>
        <p:nvSpPr>
          <p:cNvPr id="19" name="object 9">
            <a:extLst>
              <a:ext uri="{FF2B5EF4-FFF2-40B4-BE49-F238E27FC236}">
                <a16:creationId xmlns:a16="http://schemas.microsoft.com/office/drawing/2014/main" xmlns="" id="{5394E4E7-F65C-4223-BDC6-2A6A4D505AA2}"/>
              </a:ext>
            </a:extLst>
          </p:cNvPr>
          <p:cNvSpPr txBox="1"/>
          <p:nvPr/>
        </p:nvSpPr>
        <p:spPr>
          <a:xfrm>
            <a:off x="757692" y="6928624"/>
            <a:ext cx="6186293" cy="630109"/>
          </a:xfrm>
          <a:prstGeom prst="rect">
            <a:avLst/>
          </a:prstGeom>
        </p:spPr>
        <p:txBody>
          <a:bodyPr vert="horz" wrap="square" lIns="0" tIns="12700" rIns="0" bIns="0" rtlCol="0">
            <a:spAutoFit/>
          </a:bodyPr>
          <a:lstStyle/>
          <a:p>
            <a:pPr marL="298450" marR="5080" indent="-285750" algn="just">
              <a:lnSpc>
                <a:spcPct val="130000"/>
              </a:lnSpc>
              <a:spcAft>
                <a:spcPts val="1200"/>
              </a:spcAft>
              <a:buClr>
                <a:schemeClr val="tx2"/>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避難所の利用者数、避難所以外の場所に滞在する被災者の数、避難者の出入り状況を確認し、避難所状況報告書に整理する。</a:t>
            </a:r>
          </a:p>
        </p:txBody>
      </p:sp>
      <p:grpSp>
        <p:nvGrpSpPr>
          <p:cNvPr id="20" name="グループ化 19">
            <a:extLst>
              <a:ext uri="{FF2B5EF4-FFF2-40B4-BE49-F238E27FC236}">
                <a16:creationId xmlns:a16="http://schemas.microsoft.com/office/drawing/2014/main" xmlns="" id="{9EBBA26A-0829-41BA-A9FF-978D5B8562C6}"/>
              </a:ext>
            </a:extLst>
          </p:cNvPr>
          <p:cNvGrpSpPr/>
          <p:nvPr/>
        </p:nvGrpSpPr>
        <p:grpSpPr>
          <a:xfrm>
            <a:off x="647866" y="6266671"/>
            <a:ext cx="6357742" cy="504190"/>
            <a:chOff x="728646" y="1851740"/>
            <a:chExt cx="6120130" cy="504190"/>
          </a:xfrm>
        </p:grpSpPr>
        <p:sp>
          <p:nvSpPr>
            <p:cNvPr id="21" name="object 20">
              <a:extLst>
                <a:ext uri="{FF2B5EF4-FFF2-40B4-BE49-F238E27FC236}">
                  <a16:creationId xmlns:a16="http://schemas.microsoft.com/office/drawing/2014/main" xmlns="" id="{CD189D17-41A4-4D07-BF01-64217DD84043}"/>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tx2"/>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22" name="object 21">
              <a:extLst>
                <a:ext uri="{FF2B5EF4-FFF2-40B4-BE49-F238E27FC236}">
                  <a16:creationId xmlns:a16="http://schemas.microsoft.com/office/drawing/2014/main" xmlns="" id="{4B547929-3EEC-46BC-86E9-4ACC3115C797}"/>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避難者状況のとりまとめ（毎日）と報告</a:t>
              </a:r>
            </a:p>
          </p:txBody>
        </p:sp>
        <p:sp>
          <p:nvSpPr>
            <p:cNvPr id="23" name="object 22">
              <a:extLst>
                <a:ext uri="{FF2B5EF4-FFF2-40B4-BE49-F238E27FC236}">
                  <a16:creationId xmlns:a16="http://schemas.microsoft.com/office/drawing/2014/main" xmlns="" id="{950BC266-78DB-4781-91B1-A55E23526D5E}"/>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4" name="object 23">
              <a:extLst>
                <a:ext uri="{FF2B5EF4-FFF2-40B4-BE49-F238E27FC236}">
                  <a16:creationId xmlns:a16="http://schemas.microsoft.com/office/drawing/2014/main" xmlns="" id="{6E0EBA1E-5C31-4C42-8EE7-64C78269DABB}"/>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chemeClr val="tx2"/>
                  </a:solidFill>
                  <a:latin typeface="Yu Gothic" panose="020B0400000000000000" pitchFamily="34" charset="-128"/>
                  <a:ea typeface="Yu Gothic" panose="020B0400000000000000" pitchFamily="34" charset="-128"/>
                  <a:cs typeface="YuGothic"/>
                </a:rPr>
                <a:t>３</a:t>
              </a:r>
              <a:endParaRPr sz="2100" b="1" dirty="0">
                <a:solidFill>
                  <a:schemeClr val="tx2"/>
                </a:solidFill>
                <a:latin typeface="Yu Gothic" panose="020B0400000000000000" pitchFamily="34" charset="-128"/>
                <a:ea typeface="Yu Gothic" panose="020B0400000000000000" pitchFamily="34" charset="-128"/>
                <a:cs typeface="YuGothic"/>
              </a:endParaRPr>
            </a:p>
          </p:txBody>
        </p:sp>
      </p:grpSp>
      <p:sp>
        <p:nvSpPr>
          <p:cNvPr id="26" name="テキスト ボックス 25">
            <a:extLst>
              <a:ext uri="{FF2B5EF4-FFF2-40B4-BE49-F238E27FC236}">
                <a16:creationId xmlns:a16="http://schemas.microsoft.com/office/drawing/2014/main" xmlns="" id="{BD8F2BD2-C203-4DBD-A858-9827A5BC5ACE}"/>
              </a:ext>
            </a:extLst>
          </p:cNvPr>
          <p:cNvSpPr txBox="1"/>
          <p:nvPr/>
        </p:nvSpPr>
        <p:spPr>
          <a:xfrm>
            <a:off x="141513" y="10144124"/>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３４</a:t>
            </a:r>
            <a:endParaRPr lang="ja-JP" altLang="en-US" dirty="0">
              <a:solidFill>
                <a:schemeClr val="tx1">
                  <a:lumMod val="50000"/>
                  <a:lumOff val="50000"/>
                </a:schemeClr>
              </a:solidFill>
              <a:latin typeface="+mj-ea"/>
              <a:ea typeface="+mj-ea"/>
            </a:endParaRPr>
          </a:p>
        </p:txBody>
      </p:sp>
      <p:grpSp>
        <p:nvGrpSpPr>
          <p:cNvPr id="27" name="グループ化 26">
            <a:extLst>
              <a:ext uri="{FF2B5EF4-FFF2-40B4-BE49-F238E27FC236}">
                <a16:creationId xmlns:a16="http://schemas.microsoft.com/office/drawing/2014/main" xmlns="" id="{C2AF34FA-6570-4830-AF6B-6F041C05923A}"/>
              </a:ext>
            </a:extLst>
          </p:cNvPr>
          <p:cNvGrpSpPr/>
          <p:nvPr/>
        </p:nvGrpSpPr>
        <p:grpSpPr>
          <a:xfrm>
            <a:off x="675435" y="1639519"/>
            <a:ext cx="6283775" cy="648000"/>
            <a:chOff x="689917" y="1624372"/>
            <a:chExt cx="6283775" cy="648000"/>
          </a:xfrm>
        </p:grpSpPr>
        <p:pic>
          <p:nvPicPr>
            <p:cNvPr id="28" name="グラフィックス 27" descr="ドキュメント 枠線">
              <a:extLst>
                <a:ext uri="{FF2B5EF4-FFF2-40B4-BE49-F238E27FC236}">
                  <a16:creationId xmlns:a16="http://schemas.microsoft.com/office/drawing/2014/main" xmlns="" id="{17BB16EC-AC2A-415F-86BC-E4C6C00DDC5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9" name="正方形/長方形 28">
              <a:extLst>
                <a:ext uri="{FF2B5EF4-FFF2-40B4-BE49-F238E27FC236}">
                  <a16:creationId xmlns:a16="http://schemas.microsoft.com/office/drawing/2014/main" xmlns="" id="{F641DFCB-AFA4-4CAF-8987-FCE5886F9E7A}"/>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object 5">
            <a:extLst>
              <a:ext uri="{FF2B5EF4-FFF2-40B4-BE49-F238E27FC236}">
                <a16:creationId xmlns:a16="http://schemas.microsoft.com/office/drawing/2014/main" xmlns="" id="{AFBCBCFD-F3AB-4D82-BDBA-DF0CCBFD0357}"/>
              </a:ext>
            </a:extLst>
          </p:cNvPr>
          <p:cNvSpPr txBox="1"/>
          <p:nvPr/>
        </p:nvSpPr>
        <p:spPr>
          <a:xfrm>
            <a:off x="1361666" y="1750623"/>
            <a:ext cx="5031002" cy="456535"/>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latin typeface="Yu Gothic" panose="020B0400000000000000" pitchFamily="34" charset="-128"/>
                <a:ea typeface="Yu Gothic" panose="020B0400000000000000" pitchFamily="34" charset="-128"/>
                <a:cs typeface="YuGothic"/>
              </a:rPr>
              <a:t>別紙</a:t>
            </a:r>
            <a:r>
              <a:rPr lang="en-US" altLang="ja-JP" sz="1400" b="1" dirty="0">
                <a:latin typeface="Yu Gothic" panose="020B0400000000000000" pitchFamily="34" charset="-128"/>
                <a:ea typeface="Yu Gothic" panose="020B0400000000000000" pitchFamily="34" charset="-128"/>
                <a:cs typeface="YuGothic"/>
              </a:rPr>
              <a:t>01</a:t>
            </a:r>
            <a:r>
              <a:rPr lang="ja-JP" altLang="en-US" sz="1400" b="1" dirty="0">
                <a:latin typeface="Yu Gothic" panose="020B0400000000000000" pitchFamily="34" charset="-128"/>
                <a:ea typeface="Yu Gothic" panose="020B0400000000000000" pitchFamily="34" charset="-128"/>
                <a:cs typeface="YuGothic"/>
              </a:rPr>
              <a:t>：指定避難所の運営に関するルール</a:t>
            </a:r>
            <a:endParaRPr lang="en-US" altLang="zh-TW" sz="1400" b="1" dirty="0">
              <a:latin typeface="Yu Gothic" panose="020B0400000000000000" pitchFamily="34" charset="-128"/>
              <a:ea typeface="Yu Gothic" panose="020B0400000000000000" pitchFamily="34" charset="-128"/>
              <a:cs typeface="YuGothic"/>
            </a:endParaRPr>
          </a:p>
          <a:p>
            <a:pPr marL="12700">
              <a:lnSpc>
                <a:spcPct val="100000"/>
              </a:lnSpc>
              <a:spcBef>
                <a:spcPts val="100"/>
              </a:spcBef>
            </a:pPr>
            <a:r>
              <a:rPr lang="zh-TW" altLang="en-US" sz="1400" b="1" dirty="0">
                <a:latin typeface="Yu Gothic" panose="020B0400000000000000" pitchFamily="34" charset="-128"/>
                <a:ea typeface="Yu Gothic" panose="020B0400000000000000" pitchFamily="34" charset="-128"/>
                <a:cs typeface="YuGothic"/>
              </a:rPr>
              <a:t>様式</a:t>
            </a:r>
            <a:r>
              <a:rPr lang="en-US" altLang="zh-TW" sz="1400" b="1" dirty="0">
                <a:latin typeface="Yu Gothic" panose="020B0400000000000000" pitchFamily="34" charset="-128"/>
                <a:ea typeface="Yu Gothic" panose="020B0400000000000000" pitchFamily="34" charset="-128"/>
                <a:cs typeface="YuGothic"/>
              </a:rPr>
              <a:t>07</a:t>
            </a:r>
            <a:r>
              <a:rPr lang="zh-TW" altLang="en-US" sz="1400" b="1" dirty="0">
                <a:latin typeface="Yu Gothic" panose="020B0400000000000000" pitchFamily="34" charset="-128"/>
                <a:ea typeface="Yu Gothic" panose="020B0400000000000000" pitchFamily="34" charset="-128"/>
                <a:cs typeface="YuGothic"/>
              </a:rPr>
              <a:t>：避難所状況報告書</a:t>
            </a:r>
          </a:p>
        </p:txBody>
      </p:sp>
    </p:spTree>
    <p:extLst>
      <p:ext uri="{BB962C8B-B14F-4D97-AF65-F5344CB8AC3E}">
        <p14:creationId xmlns:p14="http://schemas.microsoft.com/office/powerpoint/2010/main" val="2949663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583B19E7-E741-4D3D-9D72-6D5A402B9A17}"/>
              </a:ext>
            </a:extLst>
          </p:cNvPr>
          <p:cNvSpPr/>
          <p:nvPr/>
        </p:nvSpPr>
        <p:spPr>
          <a:xfrm>
            <a:off x="0" y="5395"/>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chemeClr val="accent1">
              <a:lumMod val="20000"/>
              <a:lumOff val="80000"/>
            </a:schemeClr>
          </a:solidFill>
        </p:spPr>
        <p:txBody>
          <a:bodyPr wrap="square" lIns="0" tIns="0" rIns="0" bIns="0" rtlCol="0"/>
          <a:lstStyle/>
          <a:p>
            <a:endParaRPr dirty="0"/>
          </a:p>
        </p:txBody>
      </p:sp>
      <p:sp>
        <p:nvSpPr>
          <p:cNvPr id="3" name="bg object 17">
            <a:extLst>
              <a:ext uri="{FF2B5EF4-FFF2-40B4-BE49-F238E27FC236}">
                <a16:creationId xmlns:a16="http://schemas.microsoft.com/office/drawing/2014/main" xmlns="" id="{F8DC71EC-9AD7-4512-BECD-29BAEBCE72CF}"/>
              </a:ext>
            </a:extLst>
          </p:cNvPr>
          <p:cNvSpPr/>
          <p:nvPr/>
        </p:nvSpPr>
        <p:spPr>
          <a:xfrm>
            <a:off x="391103" y="252758"/>
            <a:ext cx="6874792" cy="10192037"/>
          </a:xfrm>
          <a:prstGeom prst="roundRect">
            <a:avLst>
              <a:gd name="adj" fmla="val 3045"/>
            </a:avLst>
          </a:prstGeom>
          <a:solidFill>
            <a:srgbClr val="FFFFFF"/>
          </a:solidFill>
        </p:spPr>
        <p:txBody>
          <a:bodyPr wrap="square" lIns="0" tIns="0" rIns="0" bIns="0" rtlCol="0"/>
          <a:lstStyle/>
          <a:p>
            <a:endParaRPr dirty="0"/>
          </a:p>
        </p:txBody>
      </p:sp>
      <p:sp>
        <p:nvSpPr>
          <p:cNvPr id="4" name="object 6">
            <a:extLst>
              <a:ext uri="{FF2B5EF4-FFF2-40B4-BE49-F238E27FC236}">
                <a16:creationId xmlns:a16="http://schemas.microsoft.com/office/drawing/2014/main" xmlns="" id="{9E093A4C-55A3-481A-A599-7B50E1C8057E}"/>
              </a:ext>
            </a:extLst>
          </p:cNvPr>
          <p:cNvSpPr/>
          <p:nvPr/>
        </p:nvSpPr>
        <p:spPr>
          <a:xfrm>
            <a:off x="531788" y="628806"/>
            <a:ext cx="720090" cy="0"/>
          </a:xfrm>
          <a:custGeom>
            <a:avLst/>
            <a:gdLst/>
            <a:ahLst/>
            <a:cxnLst/>
            <a:rect l="l" t="t" r="r" b="b"/>
            <a:pathLst>
              <a:path w="720090">
                <a:moveTo>
                  <a:pt x="0" y="0"/>
                </a:moveTo>
                <a:lnTo>
                  <a:pt x="720001" y="0"/>
                </a:lnTo>
              </a:path>
            </a:pathLst>
          </a:custGeom>
          <a:ln w="12700">
            <a:solidFill>
              <a:schemeClr val="accent1"/>
            </a:solidFill>
          </a:ln>
        </p:spPr>
        <p:txBody>
          <a:bodyPr wrap="square" lIns="0" tIns="0" rIns="0" bIns="0" rtlCol="0"/>
          <a:lstStyle/>
          <a:p>
            <a:endParaRPr b="1" dirty="0">
              <a:solidFill>
                <a:schemeClr val="accent6">
                  <a:lumMod val="75000"/>
                </a:schemeClr>
              </a:solidFill>
              <a:latin typeface="Yu Gothic" panose="020B0400000000000000" pitchFamily="34" charset="-128"/>
              <a:ea typeface="Yu Gothic" panose="020B0400000000000000" pitchFamily="34" charset="-128"/>
            </a:endParaRPr>
          </a:p>
        </p:txBody>
      </p:sp>
      <p:sp>
        <p:nvSpPr>
          <p:cNvPr id="6" name="object 2">
            <a:extLst>
              <a:ext uri="{FF2B5EF4-FFF2-40B4-BE49-F238E27FC236}">
                <a16:creationId xmlns:a16="http://schemas.microsoft.com/office/drawing/2014/main" xmlns="" id="{65A4F0F1-95BF-4BDC-AD64-2343DDB3A149}"/>
              </a:ext>
            </a:extLst>
          </p:cNvPr>
          <p:cNvSpPr txBox="1">
            <a:spLocks/>
          </p:cNvSpPr>
          <p:nvPr/>
        </p:nvSpPr>
        <p:spPr>
          <a:xfrm>
            <a:off x="425942" y="937778"/>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dirty="0">
                <a:solidFill>
                  <a:schemeClr val="tx2"/>
                </a:solidFill>
                <a:latin typeface="Yu Gothic" panose="020B0400000000000000" pitchFamily="34" charset="-128"/>
                <a:ea typeface="Yu Gothic" panose="020B0400000000000000" pitchFamily="34" charset="-128"/>
              </a:rPr>
              <a:t>４</a:t>
            </a:r>
            <a:r>
              <a:rPr kumimoji="0" lang="en-US" altLang="ja-JP" sz="3200" b="1" kern="0" dirty="0">
                <a:solidFill>
                  <a:schemeClr val="tx2"/>
                </a:solidFill>
                <a:latin typeface="Yu Gothic" panose="020B0400000000000000" pitchFamily="34" charset="-128"/>
                <a:ea typeface="Yu Gothic" panose="020B0400000000000000" pitchFamily="34" charset="-128"/>
              </a:rPr>
              <a:t>. </a:t>
            </a:r>
            <a:r>
              <a:rPr kumimoji="0" lang="ja-JP" altLang="en-US" sz="3200" b="1" kern="0" dirty="0">
                <a:solidFill>
                  <a:schemeClr val="tx2"/>
                </a:solidFill>
                <a:latin typeface="Yu Gothic" panose="020B0400000000000000" pitchFamily="34" charset="-128"/>
                <a:ea typeface="Yu Gothic" panose="020B0400000000000000" pitchFamily="34" charset="-128"/>
              </a:rPr>
              <a:t>避難者からの相談・要望対応</a:t>
            </a:r>
          </a:p>
        </p:txBody>
      </p:sp>
      <p:grpSp>
        <p:nvGrpSpPr>
          <p:cNvPr id="7" name="グループ化 6">
            <a:extLst>
              <a:ext uri="{FF2B5EF4-FFF2-40B4-BE49-F238E27FC236}">
                <a16:creationId xmlns:a16="http://schemas.microsoft.com/office/drawing/2014/main" xmlns="" id="{4AAC9966-B4C9-42E7-897C-867A4FCE45F8}"/>
              </a:ext>
            </a:extLst>
          </p:cNvPr>
          <p:cNvGrpSpPr/>
          <p:nvPr/>
        </p:nvGrpSpPr>
        <p:grpSpPr>
          <a:xfrm>
            <a:off x="567757" y="1648997"/>
            <a:ext cx="6283775" cy="648000"/>
            <a:chOff x="689917" y="1624372"/>
            <a:chExt cx="6283775" cy="648000"/>
          </a:xfrm>
        </p:grpSpPr>
        <p:pic>
          <p:nvPicPr>
            <p:cNvPr id="8" name="グラフィックス 7" descr="ドキュメント 枠線">
              <a:extLst>
                <a:ext uri="{FF2B5EF4-FFF2-40B4-BE49-F238E27FC236}">
                  <a16:creationId xmlns:a16="http://schemas.microsoft.com/office/drawing/2014/main" xmlns="" id="{0B6432E7-16D2-4D06-BAE8-6C3B905DD25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9" name="正方形/長方形 8">
              <a:extLst>
                <a:ext uri="{FF2B5EF4-FFF2-40B4-BE49-F238E27FC236}">
                  <a16:creationId xmlns:a16="http://schemas.microsoft.com/office/drawing/2014/main" xmlns="" id="{1899ED2F-E66D-4439-A20C-72B4587E2613}"/>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object 9">
            <a:extLst>
              <a:ext uri="{FF2B5EF4-FFF2-40B4-BE49-F238E27FC236}">
                <a16:creationId xmlns:a16="http://schemas.microsoft.com/office/drawing/2014/main" xmlns="" id="{CFB4C928-EBAA-46FF-AC69-FB6B4ADE3790}"/>
              </a:ext>
            </a:extLst>
          </p:cNvPr>
          <p:cNvSpPr txBox="1"/>
          <p:nvPr/>
        </p:nvSpPr>
        <p:spPr>
          <a:xfrm>
            <a:off x="622920" y="3123165"/>
            <a:ext cx="6186293" cy="1424172"/>
          </a:xfrm>
          <a:prstGeom prst="rect">
            <a:avLst/>
          </a:prstGeom>
        </p:spPr>
        <p:txBody>
          <a:bodyPr vert="horz" wrap="square" lIns="0" tIns="12700" rIns="0" bIns="0" rtlCol="0">
            <a:spAutoFit/>
          </a:bodyPr>
          <a:lstStyle/>
          <a:p>
            <a:pPr marL="298450" marR="5080" indent="-285750" algn="just">
              <a:lnSpc>
                <a:spcPct val="130000"/>
              </a:lnSpc>
              <a:spcAft>
                <a:spcPts val="1200"/>
              </a:spcAft>
              <a:buClr>
                <a:schemeClr val="tx2"/>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相談・要望受付の時間と場所、受付の担当を決める。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chemeClr val="tx2"/>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避難者からの苦情・相談・要望などを聞く「相談コーナー」と直接相談しづらい人向けの「意見箱」を設置し、避難所内に周知する。</a:t>
            </a:r>
          </a:p>
        </p:txBody>
      </p:sp>
      <p:grpSp>
        <p:nvGrpSpPr>
          <p:cNvPr id="11" name="グループ化 10">
            <a:extLst>
              <a:ext uri="{FF2B5EF4-FFF2-40B4-BE49-F238E27FC236}">
                <a16:creationId xmlns:a16="http://schemas.microsoft.com/office/drawing/2014/main" xmlns="" id="{922F2B35-036D-4AEA-953F-8336B3E5CF59}"/>
              </a:ext>
            </a:extLst>
          </p:cNvPr>
          <p:cNvGrpSpPr/>
          <p:nvPr/>
        </p:nvGrpSpPr>
        <p:grpSpPr>
          <a:xfrm>
            <a:off x="513094" y="2461212"/>
            <a:ext cx="6357742" cy="504190"/>
            <a:chOff x="728646" y="1851740"/>
            <a:chExt cx="6120130" cy="504190"/>
          </a:xfrm>
        </p:grpSpPr>
        <p:sp>
          <p:nvSpPr>
            <p:cNvPr id="12" name="object 20">
              <a:extLst>
                <a:ext uri="{FF2B5EF4-FFF2-40B4-BE49-F238E27FC236}">
                  <a16:creationId xmlns:a16="http://schemas.microsoft.com/office/drawing/2014/main" xmlns="" id="{E3BB2D25-FE92-4416-8D71-DE4B85BE74CE}"/>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tx2"/>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13" name="object 21">
              <a:extLst>
                <a:ext uri="{FF2B5EF4-FFF2-40B4-BE49-F238E27FC236}">
                  <a16:creationId xmlns:a16="http://schemas.microsoft.com/office/drawing/2014/main" xmlns="" id="{D8C9EDDC-BA20-47A0-8BDF-8BEDF8ADC829}"/>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相談・要望受付の準備</a:t>
              </a:r>
            </a:p>
          </p:txBody>
        </p:sp>
        <p:sp>
          <p:nvSpPr>
            <p:cNvPr id="14" name="object 22">
              <a:extLst>
                <a:ext uri="{FF2B5EF4-FFF2-40B4-BE49-F238E27FC236}">
                  <a16:creationId xmlns:a16="http://schemas.microsoft.com/office/drawing/2014/main" xmlns="" id="{0795ABC3-842C-44D6-8057-87005B14E52C}"/>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5" name="object 23">
              <a:extLst>
                <a:ext uri="{FF2B5EF4-FFF2-40B4-BE49-F238E27FC236}">
                  <a16:creationId xmlns:a16="http://schemas.microsoft.com/office/drawing/2014/main" xmlns="" id="{22985ADC-DD95-47C8-A7E5-9459A25B3422}"/>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chemeClr val="tx2"/>
                  </a:solidFill>
                  <a:latin typeface="Yu Gothic" panose="020B0400000000000000" pitchFamily="34" charset="-128"/>
                  <a:ea typeface="Yu Gothic" panose="020B0400000000000000" pitchFamily="34" charset="-128"/>
                  <a:cs typeface="YuGothic"/>
                </a:rPr>
                <a:t>１</a:t>
              </a:r>
              <a:endParaRPr sz="2100" b="1" dirty="0">
                <a:solidFill>
                  <a:schemeClr val="tx2"/>
                </a:solidFill>
                <a:latin typeface="Yu Gothic" panose="020B0400000000000000" pitchFamily="34" charset="-128"/>
                <a:ea typeface="Yu Gothic" panose="020B0400000000000000" pitchFamily="34" charset="-128"/>
                <a:cs typeface="YuGothic"/>
              </a:endParaRPr>
            </a:p>
          </p:txBody>
        </p:sp>
      </p:grpSp>
      <p:sp>
        <p:nvSpPr>
          <p:cNvPr id="16" name="object 9">
            <a:extLst>
              <a:ext uri="{FF2B5EF4-FFF2-40B4-BE49-F238E27FC236}">
                <a16:creationId xmlns:a16="http://schemas.microsoft.com/office/drawing/2014/main" xmlns="" id="{499FDDEB-C252-4325-BEE9-AAE2110757B5}"/>
              </a:ext>
            </a:extLst>
          </p:cNvPr>
          <p:cNvSpPr txBox="1"/>
          <p:nvPr/>
        </p:nvSpPr>
        <p:spPr>
          <a:xfrm>
            <a:off x="616680" y="5379955"/>
            <a:ext cx="6186293" cy="652999"/>
          </a:xfrm>
          <a:prstGeom prst="rect">
            <a:avLst/>
          </a:prstGeom>
        </p:spPr>
        <p:txBody>
          <a:bodyPr vert="horz" wrap="square" lIns="0" tIns="12700" rIns="0" bIns="0" rtlCol="0">
            <a:spAutoFit/>
          </a:bodyPr>
          <a:lstStyle/>
          <a:p>
            <a:pPr marL="298450" marR="5080" indent="-285750" algn="just">
              <a:lnSpc>
                <a:spcPct val="130000"/>
              </a:lnSpc>
              <a:spcAft>
                <a:spcPts val="1200"/>
              </a:spcAft>
              <a:buClr>
                <a:schemeClr val="tx2"/>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対面により、相談にのり、要望を聞き、メモ等に記録し、保管する。</a:t>
            </a:r>
            <a:endParaRPr lang="ja-JP" altLang="en-US" sz="1200" b="1" dirty="0">
              <a:latin typeface="Yu Gothic" panose="020B0400000000000000" pitchFamily="34" charset="-128"/>
              <a:ea typeface="Yu Gothic" panose="020B0400000000000000" pitchFamily="34" charset="-128"/>
              <a:cs typeface="YuGothic"/>
            </a:endParaRPr>
          </a:p>
        </p:txBody>
      </p:sp>
      <p:grpSp>
        <p:nvGrpSpPr>
          <p:cNvPr id="17" name="グループ化 16">
            <a:extLst>
              <a:ext uri="{FF2B5EF4-FFF2-40B4-BE49-F238E27FC236}">
                <a16:creationId xmlns:a16="http://schemas.microsoft.com/office/drawing/2014/main" xmlns="" id="{90BEE6B6-A69E-40CB-9618-41A868856D2C}"/>
              </a:ext>
            </a:extLst>
          </p:cNvPr>
          <p:cNvGrpSpPr/>
          <p:nvPr/>
        </p:nvGrpSpPr>
        <p:grpSpPr>
          <a:xfrm>
            <a:off x="506854" y="4718002"/>
            <a:ext cx="6357742" cy="504190"/>
            <a:chOff x="728646" y="1851740"/>
            <a:chExt cx="6120130" cy="504190"/>
          </a:xfrm>
        </p:grpSpPr>
        <p:sp>
          <p:nvSpPr>
            <p:cNvPr id="18" name="object 20">
              <a:extLst>
                <a:ext uri="{FF2B5EF4-FFF2-40B4-BE49-F238E27FC236}">
                  <a16:creationId xmlns:a16="http://schemas.microsoft.com/office/drawing/2014/main" xmlns="" id="{51F29BB5-4943-442B-99C3-9D2CC5923FAE}"/>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tx2"/>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19" name="object 21">
              <a:extLst>
                <a:ext uri="{FF2B5EF4-FFF2-40B4-BE49-F238E27FC236}">
                  <a16:creationId xmlns:a16="http://schemas.microsoft.com/office/drawing/2014/main" xmlns="" id="{4AA2F8A6-BF28-4BDF-B7E9-293631D77C13}"/>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相談者等からの相談・要望の受付</a:t>
              </a:r>
            </a:p>
          </p:txBody>
        </p:sp>
        <p:sp>
          <p:nvSpPr>
            <p:cNvPr id="20" name="object 22">
              <a:extLst>
                <a:ext uri="{FF2B5EF4-FFF2-40B4-BE49-F238E27FC236}">
                  <a16:creationId xmlns:a16="http://schemas.microsoft.com/office/drawing/2014/main" xmlns="" id="{2641A3C4-87BD-4245-A570-97C4E2A7822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1" name="object 23">
              <a:extLst>
                <a:ext uri="{FF2B5EF4-FFF2-40B4-BE49-F238E27FC236}">
                  <a16:creationId xmlns:a16="http://schemas.microsoft.com/office/drawing/2014/main" xmlns="" id="{1DAEEE7A-9D53-470F-9EF1-FA422D7797FC}"/>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chemeClr val="tx2"/>
                  </a:solidFill>
                  <a:latin typeface="Yu Gothic" panose="020B0400000000000000" pitchFamily="34" charset="-128"/>
                  <a:ea typeface="Yu Gothic" panose="020B0400000000000000" pitchFamily="34" charset="-128"/>
                  <a:cs typeface="YuGothic"/>
                </a:rPr>
                <a:t>２</a:t>
              </a:r>
              <a:endParaRPr sz="2100" b="1" dirty="0">
                <a:solidFill>
                  <a:schemeClr val="tx2"/>
                </a:solidFill>
                <a:latin typeface="Yu Gothic" panose="020B0400000000000000" pitchFamily="34" charset="-128"/>
                <a:ea typeface="Yu Gothic" panose="020B0400000000000000" pitchFamily="34" charset="-128"/>
                <a:cs typeface="YuGothic"/>
              </a:endParaRPr>
            </a:p>
          </p:txBody>
        </p:sp>
      </p:grpSp>
      <p:sp>
        <p:nvSpPr>
          <p:cNvPr id="22" name="object 9">
            <a:extLst>
              <a:ext uri="{FF2B5EF4-FFF2-40B4-BE49-F238E27FC236}">
                <a16:creationId xmlns:a16="http://schemas.microsoft.com/office/drawing/2014/main" xmlns="" id="{8B0B25AB-E40E-45A1-B341-A237A2F3FF87}"/>
              </a:ext>
            </a:extLst>
          </p:cNvPr>
          <p:cNvSpPr txBox="1"/>
          <p:nvPr/>
        </p:nvSpPr>
        <p:spPr>
          <a:xfrm>
            <a:off x="616680" y="6789655"/>
            <a:ext cx="6186293" cy="2881302"/>
          </a:xfrm>
          <a:prstGeom prst="rect">
            <a:avLst/>
          </a:prstGeom>
        </p:spPr>
        <p:txBody>
          <a:bodyPr vert="horz" wrap="square" lIns="0" tIns="12700" rIns="0" bIns="0" rtlCol="0">
            <a:spAutoFit/>
          </a:bodyPr>
          <a:lstStyle/>
          <a:p>
            <a:pPr marL="298450" marR="5080" indent="-285750" algn="just">
              <a:lnSpc>
                <a:spcPct val="130000"/>
              </a:lnSpc>
              <a:spcAft>
                <a:spcPts val="1200"/>
              </a:spcAft>
              <a:buClr>
                <a:schemeClr val="tx2"/>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相談や要望で緊急的に対応が必要で、対応が可能と思われる場合は、内容に応じて</a:t>
            </a:r>
            <a:r>
              <a:rPr lang="ja-JP" altLang="en-US" sz="1600" b="1" dirty="0">
                <a:latin typeface="游ゴシック" panose="020B0400000000000000" pitchFamily="50" charset="-128"/>
                <a:ea typeface="游ゴシック" panose="020B0400000000000000" pitchFamily="50" charset="-128"/>
                <a:cs typeface="YuGothic"/>
              </a:rPr>
              <a:t>関係者（</a:t>
            </a:r>
            <a:r>
              <a:rPr lang="ja-JP" altLang="en-US" sz="1600" b="1" dirty="0">
                <a:latin typeface="游ゴシック" panose="020B0400000000000000" pitchFamily="50" charset="-128"/>
                <a:ea typeface="游ゴシック" panose="020B0400000000000000" pitchFamily="50" charset="-128"/>
              </a:rPr>
              <a:t>市職員</a:t>
            </a:r>
            <a:r>
              <a:rPr lang="ja-JP" altLang="en-US" sz="1600" b="1" dirty="0">
                <a:latin typeface="游ゴシック" panose="020B0400000000000000" pitchFamily="50" charset="-128"/>
                <a:ea typeface="游ゴシック" panose="020B0400000000000000" pitchFamily="50" charset="-128"/>
                <a:cs typeface="YuGothic"/>
              </a:rPr>
              <a:t>、施設管理者、</a:t>
            </a:r>
            <a:r>
              <a:rPr lang="zh-TW" altLang="en-US" sz="1600" b="1" dirty="0">
                <a:latin typeface="游ゴシック" panose="020B0400000000000000" pitchFamily="50" charset="-128"/>
                <a:ea typeface="游ゴシック" panose="020B0400000000000000" pitchFamily="50" charset="-128"/>
                <a:cs typeface="YuGothic"/>
              </a:rPr>
              <a:t>避難所運営協議会</a:t>
            </a:r>
            <a:r>
              <a:rPr lang="ja-JP" altLang="en-US" sz="1600" b="1" dirty="0">
                <a:latin typeface="游ゴシック" panose="020B0400000000000000" pitchFamily="50" charset="-128"/>
                <a:ea typeface="游ゴシック" panose="020B0400000000000000" pitchFamily="50" charset="-128"/>
                <a:cs typeface="YuGothic"/>
              </a:rPr>
              <a:t>等）に伝え、解決策を検討して対応にあたる。</a:t>
            </a:r>
          </a:p>
          <a:p>
            <a:pPr marL="298450" marR="5080" indent="-285750" algn="just">
              <a:lnSpc>
                <a:spcPct val="130000"/>
              </a:lnSpc>
              <a:spcAft>
                <a:spcPts val="1200"/>
              </a:spcAft>
              <a:buClr>
                <a:schemeClr val="tx2"/>
              </a:buClr>
              <a:buSzPct val="120000"/>
              <a:buFont typeface="Wingdings" panose="05000000000000000000" pitchFamily="2" charset="2"/>
              <a:buChar char="p"/>
            </a:pPr>
            <a:r>
              <a:rPr lang="ja-JP" altLang="en-US" sz="1600" b="1" dirty="0">
                <a:latin typeface="游ゴシック" panose="020B0400000000000000" pitchFamily="50" charset="-128"/>
                <a:ea typeface="游ゴシック" panose="020B0400000000000000" pitchFamily="50" charset="-128"/>
                <a:cs typeface="YuGothic"/>
              </a:rPr>
              <a:t>相談を受けた内容のうち、身近にいる専門職能などを持つ専門家で解決できそうなものは、専門家に相談し、解決を図る。</a:t>
            </a:r>
            <a:endParaRPr lang="en-US" altLang="ja-JP" sz="1600" b="1" dirty="0">
              <a:latin typeface="游ゴシック" panose="020B0400000000000000" pitchFamily="50" charset="-128"/>
              <a:ea typeface="游ゴシック" panose="020B0400000000000000" pitchFamily="50" charset="-128"/>
              <a:cs typeface="YuGothic"/>
            </a:endParaRPr>
          </a:p>
          <a:p>
            <a:pPr marL="298450" marR="5080" indent="-285750" algn="just">
              <a:lnSpc>
                <a:spcPct val="130000"/>
              </a:lnSpc>
              <a:spcAft>
                <a:spcPts val="1200"/>
              </a:spcAft>
              <a:buClr>
                <a:schemeClr val="tx2"/>
              </a:buClr>
              <a:buSzPct val="120000"/>
              <a:buFont typeface="Wingdings" panose="05000000000000000000" pitchFamily="2" charset="2"/>
              <a:buChar char="p"/>
            </a:pPr>
            <a:r>
              <a:rPr lang="ja-JP" altLang="en-US" sz="1600" b="1" dirty="0">
                <a:latin typeface="游ゴシック" panose="020B0400000000000000" pitchFamily="50" charset="-128"/>
                <a:ea typeface="游ゴシック" panose="020B0400000000000000" pitchFamily="50" charset="-128"/>
                <a:cs typeface="YuGothic"/>
              </a:rPr>
              <a:t>相談を受けた内容のうち、避難所運営本部でも解決できない問題については、</a:t>
            </a:r>
            <a:r>
              <a:rPr lang="ja-JP" altLang="en-US" sz="1600" b="1" dirty="0">
                <a:latin typeface="游ゴシック" panose="020B0400000000000000" pitchFamily="50" charset="-128"/>
                <a:ea typeface="游ゴシック" panose="020B0400000000000000" pitchFamily="50" charset="-128"/>
              </a:rPr>
              <a:t>市職員</a:t>
            </a:r>
            <a:r>
              <a:rPr lang="ja-JP" altLang="en-US" sz="1600" b="1" dirty="0">
                <a:latin typeface="游ゴシック" panose="020B0400000000000000" pitchFamily="50" charset="-128"/>
                <a:ea typeface="游ゴシック" panose="020B0400000000000000" pitchFamily="50" charset="-128"/>
                <a:cs typeface="YuGothic"/>
              </a:rPr>
              <a:t>を通して区災害対策本部へ報告し、対応を要請する。</a:t>
            </a:r>
          </a:p>
        </p:txBody>
      </p:sp>
      <p:grpSp>
        <p:nvGrpSpPr>
          <p:cNvPr id="23" name="グループ化 22">
            <a:extLst>
              <a:ext uri="{FF2B5EF4-FFF2-40B4-BE49-F238E27FC236}">
                <a16:creationId xmlns:a16="http://schemas.microsoft.com/office/drawing/2014/main" xmlns="" id="{3F22AE8C-B45B-478F-9146-CAE66E5BDB99}"/>
              </a:ext>
            </a:extLst>
          </p:cNvPr>
          <p:cNvGrpSpPr/>
          <p:nvPr/>
        </p:nvGrpSpPr>
        <p:grpSpPr>
          <a:xfrm>
            <a:off x="506854" y="6127702"/>
            <a:ext cx="6357742" cy="504190"/>
            <a:chOff x="728646" y="1851740"/>
            <a:chExt cx="6120130" cy="504190"/>
          </a:xfrm>
        </p:grpSpPr>
        <p:sp>
          <p:nvSpPr>
            <p:cNvPr id="24" name="object 20">
              <a:extLst>
                <a:ext uri="{FF2B5EF4-FFF2-40B4-BE49-F238E27FC236}">
                  <a16:creationId xmlns:a16="http://schemas.microsoft.com/office/drawing/2014/main" xmlns="" id="{BF40BA90-8D37-46D5-9762-67A10562FB5C}"/>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tx2"/>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25" name="object 21">
              <a:extLst>
                <a:ext uri="{FF2B5EF4-FFF2-40B4-BE49-F238E27FC236}">
                  <a16:creationId xmlns:a16="http://schemas.microsoft.com/office/drawing/2014/main" xmlns="" id="{D9A7FD78-5EC7-46EC-84AE-64738D1C2DE6}"/>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相談・要望への対応、専門家への相談</a:t>
              </a:r>
            </a:p>
          </p:txBody>
        </p:sp>
        <p:sp>
          <p:nvSpPr>
            <p:cNvPr id="26" name="object 22">
              <a:extLst>
                <a:ext uri="{FF2B5EF4-FFF2-40B4-BE49-F238E27FC236}">
                  <a16:creationId xmlns:a16="http://schemas.microsoft.com/office/drawing/2014/main" xmlns="" id="{67B65833-9E69-40C0-8FE1-1805D571B548}"/>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7" name="object 23">
              <a:extLst>
                <a:ext uri="{FF2B5EF4-FFF2-40B4-BE49-F238E27FC236}">
                  <a16:creationId xmlns:a16="http://schemas.microsoft.com/office/drawing/2014/main" xmlns="" id="{9110E9A9-2BFB-4C4B-AA1A-64144CE4C26C}"/>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chemeClr val="tx2"/>
                  </a:solidFill>
                  <a:latin typeface="Yu Gothic" panose="020B0400000000000000" pitchFamily="34" charset="-128"/>
                  <a:ea typeface="Yu Gothic" panose="020B0400000000000000" pitchFamily="34" charset="-128"/>
                  <a:cs typeface="YuGothic"/>
                </a:rPr>
                <a:t>３</a:t>
              </a:r>
              <a:endParaRPr sz="2100" b="1" dirty="0">
                <a:solidFill>
                  <a:schemeClr val="tx2"/>
                </a:solidFill>
                <a:latin typeface="Yu Gothic" panose="020B0400000000000000" pitchFamily="34" charset="-128"/>
                <a:ea typeface="Yu Gothic" panose="020B0400000000000000" pitchFamily="34" charset="-128"/>
                <a:cs typeface="YuGothic"/>
              </a:endParaRPr>
            </a:p>
          </p:txBody>
        </p:sp>
      </p:grpSp>
      <p:sp>
        <p:nvSpPr>
          <p:cNvPr id="28" name="object 5">
            <a:extLst>
              <a:ext uri="{FF2B5EF4-FFF2-40B4-BE49-F238E27FC236}">
                <a16:creationId xmlns:a16="http://schemas.microsoft.com/office/drawing/2014/main" xmlns="" id="{7AB25625-1EDC-40A9-A7D0-1D5033773D26}"/>
              </a:ext>
            </a:extLst>
          </p:cNvPr>
          <p:cNvSpPr txBox="1"/>
          <p:nvPr/>
        </p:nvSpPr>
        <p:spPr>
          <a:xfrm>
            <a:off x="1357529" y="521776"/>
            <a:ext cx="3170888"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dirty="0">
                <a:solidFill>
                  <a:schemeClr val="tx2"/>
                </a:solidFill>
                <a:latin typeface="Yu Gothic" panose="020B0400000000000000" pitchFamily="34" charset="-128"/>
                <a:ea typeface="Yu Gothic" panose="020B0400000000000000" pitchFamily="34" charset="-128"/>
                <a:cs typeface="YuGothic"/>
              </a:rPr>
              <a:t>①情報広報班がすること</a:t>
            </a:r>
          </a:p>
        </p:txBody>
      </p:sp>
      <p:sp>
        <p:nvSpPr>
          <p:cNvPr id="29" name="object 5">
            <a:extLst>
              <a:ext uri="{FF2B5EF4-FFF2-40B4-BE49-F238E27FC236}">
                <a16:creationId xmlns:a16="http://schemas.microsoft.com/office/drawing/2014/main" xmlns="" id="{5B2CAD12-B3B7-4600-BEAD-1C8665B86BA0}"/>
              </a:ext>
            </a:extLst>
          </p:cNvPr>
          <p:cNvSpPr txBox="1"/>
          <p:nvPr/>
        </p:nvSpPr>
        <p:spPr>
          <a:xfrm>
            <a:off x="1253988" y="1857750"/>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solidFill>
                  <a:srgbClr val="221815"/>
                </a:solidFill>
                <a:latin typeface="Yu Gothic" panose="020B0400000000000000" pitchFamily="34" charset="-128"/>
                <a:ea typeface="Yu Gothic" panose="020B0400000000000000" pitchFamily="34" charset="-128"/>
                <a:cs typeface="YuGothic"/>
              </a:rPr>
              <a:t>様式</a:t>
            </a:r>
            <a:r>
              <a:rPr lang="en-US" altLang="ja-JP" sz="1400" b="1" dirty="0">
                <a:solidFill>
                  <a:srgbClr val="221815"/>
                </a:solidFill>
                <a:latin typeface="Yu Gothic" panose="020B0400000000000000" pitchFamily="34" charset="-128"/>
                <a:ea typeface="Yu Gothic" panose="020B0400000000000000" pitchFamily="34" charset="-128"/>
                <a:cs typeface="YuGothic"/>
              </a:rPr>
              <a:t>12</a:t>
            </a:r>
            <a:r>
              <a:rPr lang="ja-JP" altLang="en-US" sz="1400" b="1" dirty="0">
                <a:solidFill>
                  <a:srgbClr val="221815"/>
                </a:solidFill>
                <a:latin typeface="Yu Gothic" panose="020B0400000000000000" pitchFamily="34" charset="-128"/>
                <a:ea typeface="Yu Gothic" panose="020B0400000000000000" pitchFamily="34" charset="-128"/>
                <a:cs typeface="YuGothic"/>
              </a:rPr>
              <a:t>：相談・要望受付メモ</a:t>
            </a:r>
            <a:endParaRPr lang="zh-TW" altLang="en-US" sz="1400" b="1" dirty="0">
              <a:solidFill>
                <a:srgbClr val="221815"/>
              </a:solidFill>
              <a:latin typeface="Yu Gothic" panose="020B0400000000000000" pitchFamily="34" charset="-128"/>
              <a:ea typeface="Yu Gothic" panose="020B0400000000000000" pitchFamily="34" charset="-128"/>
              <a:cs typeface="YuGothic"/>
            </a:endParaRPr>
          </a:p>
        </p:txBody>
      </p:sp>
      <p:sp>
        <p:nvSpPr>
          <p:cNvPr id="30" name="テキスト ボックス 29">
            <a:extLst>
              <a:ext uri="{FF2B5EF4-FFF2-40B4-BE49-F238E27FC236}">
                <a16:creationId xmlns:a16="http://schemas.microsoft.com/office/drawing/2014/main" xmlns="" id="{7D3D2B65-2E00-44C3-B8EF-911D38086C07}"/>
              </a:ext>
            </a:extLst>
          </p:cNvPr>
          <p:cNvSpPr txBox="1"/>
          <p:nvPr/>
        </p:nvSpPr>
        <p:spPr>
          <a:xfrm>
            <a:off x="6755862" y="10180816"/>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３５</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3229619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5F37C34B-F34A-4109-9465-ECD5FA794D7F}"/>
              </a:ext>
            </a:extLst>
          </p:cNvPr>
          <p:cNvSpPr/>
          <p:nvPr/>
        </p:nvSpPr>
        <p:spPr>
          <a:xfrm>
            <a:off x="4312" y="-4083"/>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chemeClr val="accent1">
              <a:lumMod val="20000"/>
              <a:lumOff val="80000"/>
            </a:schemeClr>
          </a:solidFill>
        </p:spPr>
        <p:txBody>
          <a:bodyPr wrap="square" lIns="0" tIns="0" rIns="0" bIns="0" rtlCol="0"/>
          <a:lstStyle/>
          <a:p>
            <a:endParaRPr dirty="0"/>
          </a:p>
        </p:txBody>
      </p:sp>
      <p:sp>
        <p:nvSpPr>
          <p:cNvPr id="3" name="bg object 17">
            <a:extLst>
              <a:ext uri="{FF2B5EF4-FFF2-40B4-BE49-F238E27FC236}">
                <a16:creationId xmlns:a16="http://schemas.microsoft.com/office/drawing/2014/main" xmlns="" id="{74EC0B7C-F177-4FBD-A821-9F6F5252F72D}"/>
              </a:ext>
            </a:extLst>
          </p:cNvPr>
          <p:cNvSpPr/>
          <p:nvPr/>
        </p:nvSpPr>
        <p:spPr>
          <a:xfrm>
            <a:off x="395415" y="243280"/>
            <a:ext cx="6874792" cy="10192037"/>
          </a:xfrm>
          <a:prstGeom prst="roundRect">
            <a:avLst>
              <a:gd name="adj" fmla="val 3045"/>
            </a:avLst>
          </a:prstGeom>
          <a:solidFill>
            <a:srgbClr val="FFFFFF"/>
          </a:solidFill>
          <a:ln>
            <a:noFill/>
          </a:ln>
        </p:spPr>
        <p:txBody>
          <a:bodyPr wrap="square" lIns="0" tIns="0" rIns="0" bIns="0" rtlCol="0"/>
          <a:lstStyle/>
          <a:p>
            <a:endParaRPr dirty="0"/>
          </a:p>
        </p:txBody>
      </p:sp>
      <p:sp>
        <p:nvSpPr>
          <p:cNvPr id="4" name="object 2">
            <a:extLst>
              <a:ext uri="{FF2B5EF4-FFF2-40B4-BE49-F238E27FC236}">
                <a16:creationId xmlns:a16="http://schemas.microsoft.com/office/drawing/2014/main" xmlns="" id="{F90AEBE0-8339-41DE-BBF3-07A56F22600B}"/>
              </a:ext>
            </a:extLst>
          </p:cNvPr>
          <p:cNvSpPr txBox="1">
            <a:spLocks/>
          </p:cNvSpPr>
          <p:nvPr/>
        </p:nvSpPr>
        <p:spPr>
          <a:xfrm>
            <a:off x="651674" y="941302"/>
            <a:ext cx="635774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dirty="0">
                <a:solidFill>
                  <a:schemeClr val="tx2"/>
                </a:solidFill>
                <a:latin typeface="Yu Gothic" panose="020B0400000000000000" pitchFamily="34" charset="-128"/>
                <a:ea typeface="Yu Gothic" panose="020B0400000000000000" pitchFamily="34" charset="-128"/>
              </a:rPr>
              <a:t>５</a:t>
            </a:r>
            <a:r>
              <a:rPr kumimoji="0" lang="en-US" altLang="ja-JP" sz="3200" b="1" kern="0" dirty="0">
                <a:solidFill>
                  <a:schemeClr val="tx2"/>
                </a:solidFill>
                <a:latin typeface="Yu Gothic" panose="020B0400000000000000" pitchFamily="34" charset="-128"/>
                <a:ea typeface="Yu Gothic" panose="020B0400000000000000" pitchFamily="34" charset="-128"/>
              </a:rPr>
              <a:t>. </a:t>
            </a:r>
            <a:r>
              <a:rPr kumimoji="0" lang="ja-JP" altLang="en-US" sz="3200" b="1" kern="0" dirty="0">
                <a:solidFill>
                  <a:schemeClr val="tx2"/>
                </a:solidFill>
                <a:latin typeface="Yu Gothic" panose="020B0400000000000000" pitchFamily="34" charset="-128"/>
                <a:ea typeface="Yu Gothic" panose="020B0400000000000000" pitchFamily="34" charset="-128"/>
              </a:rPr>
              <a:t>取材対応</a:t>
            </a:r>
          </a:p>
        </p:txBody>
      </p:sp>
      <p:sp>
        <p:nvSpPr>
          <p:cNvPr id="5" name="object 9">
            <a:extLst>
              <a:ext uri="{FF2B5EF4-FFF2-40B4-BE49-F238E27FC236}">
                <a16:creationId xmlns:a16="http://schemas.microsoft.com/office/drawing/2014/main" xmlns="" id="{2972CA71-0829-455B-B6A5-D3F18BFF5748}"/>
              </a:ext>
            </a:extLst>
          </p:cNvPr>
          <p:cNvSpPr txBox="1"/>
          <p:nvPr/>
        </p:nvSpPr>
        <p:spPr>
          <a:xfrm>
            <a:off x="752764" y="3113687"/>
            <a:ext cx="6186293" cy="1447063"/>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chemeClr val="tx2"/>
              </a:buClr>
            </a:pPr>
            <a:r>
              <a:rPr lang="ja-JP" altLang="en-US" dirty="0"/>
              <a:t>受付などを通じて、取材や調査の申し込みを把握した場合、申し込みの内容について把握する。</a:t>
            </a:r>
            <a:endParaRPr lang="en-US" altLang="ja-JP" dirty="0"/>
          </a:p>
          <a:p>
            <a:pPr>
              <a:buClr>
                <a:schemeClr val="tx2"/>
              </a:buClr>
            </a:pPr>
            <a:r>
              <a:rPr lang="ja-JP" altLang="en-US" dirty="0"/>
              <a:t>取材の申し込み、調査の内容について、</a:t>
            </a:r>
            <a:r>
              <a:rPr lang="zh-TW" altLang="en-US" dirty="0"/>
              <a:t>避難所運営協議会</a:t>
            </a:r>
            <a:r>
              <a:rPr lang="ja-JP" altLang="en-US" dirty="0"/>
              <a:t>に報告する。</a:t>
            </a:r>
          </a:p>
        </p:txBody>
      </p:sp>
      <p:grpSp>
        <p:nvGrpSpPr>
          <p:cNvPr id="6" name="グループ化 5">
            <a:extLst>
              <a:ext uri="{FF2B5EF4-FFF2-40B4-BE49-F238E27FC236}">
                <a16:creationId xmlns:a16="http://schemas.microsoft.com/office/drawing/2014/main" xmlns="" id="{D60AE47D-0458-4B3E-81D8-E1D7E9B27661}"/>
              </a:ext>
            </a:extLst>
          </p:cNvPr>
          <p:cNvGrpSpPr/>
          <p:nvPr/>
        </p:nvGrpSpPr>
        <p:grpSpPr>
          <a:xfrm>
            <a:off x="642938" y="2451734"/>
            <a:ext cx="6357742" cy="504190"/>
            <a:chOff x="728646" y="1851740"/>
            <a:chExt cx="6120130" cy="504190"/>
          </a:xfrm>
        </p:grpSpPr>
        <p:sp>
          <p:nvSpPr>
            <p:cNvPr id="7" name="object 20">
              <a:extLst>
                <a:ext uri="{FF2B5EF4-FFF2-40B4-BE49-F238E27FC236}">
                  <a16:creationId xmlns:a16="http://schemas.microsoft.com/office/drawing/2014/main" xmlns="" id="{8E745612-78D1-4CDA-B631-8B9AAC2DE9EE}"/>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tx2"/>
            </a:solidFill>
          </p:spPr>
          <p:txBody>
            <a:bodyPr wrap="square" lIns="0" tIns="0" rIns="0" bIns="0" rtlCol="0"/>
            <a:lstStyle/>
            <a:p>
              <a:endParaRPr b="1" dirty="0">
                <a:highlight>
                  <a:srgbClr val="D9BD15"/>
                </a:highlight>
                <a:latin typeface="Yu Gothic" panose="020B0400000000000000" pitchFamily="34" charset="-128"/>
                <a:ea typeface="Yu Gothic" panose="020B0400000000000000" pitchFamily="34" charset="-128"/>
              </a:endParaRPr>
            </a:p>
          </p:txBody>
        </p:sp>
        <p:sp>
          <p:nvSpPr>
            <p:cNvPr id="8" name="object 21">
              <a:extLst>
                <a:ext uri="{FF2B5EF4-FFF2-40B4-BE49-F238E27FC236}">
                  <a16:creationId xmlns:a16="http://schemas.microsoft.com/office/drawing/2014/main" xmlns="" id="{80FCF06F-867B-4F29-B738-CC20AFE75CC0}"/>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取材等の申し込み内容の整理と報告</a:t>
              </a:r>
            </a:p>
          </p:txBody>
        </p:sp>
        <p:sp>
          <p:nvSpPr>
            <p:cNvPr id="9" name="object 22">
              <a:extLst>
                <a:ext uri="{FF2B5EF4-FFF2-40B4-BE49-F238E27FC236}">
                  <a16:creationId xmlns:a16="http://schemas.microsoft.com/office/drawing/2014/main" xmlns="" id="{06FC239C-4420-4D01-90E2-6FCAA2E539E6}"/>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0" name="object 23">
              <a:extLst>
                <a:ext uri="{FF2B5EF4-FFF2-40B4-BE49-F238E27FC236}">
                  <a16:creationId xmlns:a16="http://schemas.microsoft.com/office/drawing/2014/main" xmlns="" id="{577F7E74-A9AF-4305-8529-0F802B31E7BA}"/>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chemeClr val="tx2"/>
                  </a:solidFill>
                  <a:latin typeface="Yu Gothic" panose="020B0400000000000000" pitchFamily="34" charset="-128"/>
                  <a:ea typeface="Yu Gothic" panose="020B0400000000000000" pitchFamily="34" charset="-128"/>
                  <a:cs typeface="YuGothic"/>
                </a:rPr>
                <a:t>１</a:t>
              </a:r>
              <a:endParaRPr sz="2100" b="1" dirty="0">
                <a:solidFill>
                  <a:schemeClr val="tx2"/>
                </a:solidFill>
                <a:latin typeface="Yu Gothic" panose="020B0400000000000000" pitchFamily="34" charset="-128"/>
                <a:ea typeface="Yu Gothic" panose="020B0400000000000000" pitchFamily="34" charset="-128"/>
                <a:cs typeface="YuGothic"/>
              </a:endParaRPr>
            </a:p>
          </p:txBody>
        </p:sp>
      </p:grpSp>
      <p:grpSp>
        <p:nvGrpSpPr>
          <p:cNvPr id="11" name="グループ化 10">
            <a:extLst>
              <a:ext uri="{FF2B5EF4-FFF2-40B4-BE49-F238E27FC236}">
                <a16:creationId xmlns:a16="http://schemas.microsoft.com/office/drawing/2014/main" xmlns="" id="{B9887FB3-32A0-47A6-A0F1-D6C0386A6A5B}"/>
              </a:ext>
            </a:extLst>
          </p:cNvPr>
          <p:cNvGrpSpPr/>
          <p:nvPr/>
        </p:nvGrpSpPr>
        <p:grpSpPr>
          <a:xfrm>
            <a:off x="704205" y="1595796"/>
            <a:ext cx="6283775" cy="648000"/>
            <a:chOff x="689917" y="1624372"/>
            <a:chExt cx="6283775" cy="648000"/>
          </a:xfrm>
        </p:grpSpPr>
        <p:pic>
          <p:nvPicPr>
            <p:cNvPr id="12" name="グラフィックス 11" descr="ドキュメント 枠線">
              <a:extLst>
                <a:ext uri="{FF2B5EF4-FFF2-40B4-BE49-F238E27FC236}">
                  <a16:creationId xmlns:a16="http://schemas.microsoft.com/office/drawing/2014/main" xmlns="" id="{8B38F630-BAD5-4522-B3BF-067D698F710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3" name="正方形/長方形 12">
              <a:extLst>
                <a:ext uri="{FF2B5EF4-FFF2-40B4-BE49-F238E27FC236}">
                  <a16:creationId xmlns:a16="http://schemas.microsoft.com/office/drawing/2014/main" xmlns="" id="{14310E75-641C-4141-A9B8-CAF0F0CD1A5C}"/>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object 9">
            <a:extLst>
              <a:ext uri="{FF2B5EF4-FFF2-40B4-BE49-F238E27FC236}">
                <a16:creationId xmlns:a16="http://schemas.microsoft.com/office/drawing/2014/main" xmlns="" id="{1541AA96-2729-4C7B-93DE-3D38366B18FB}"/>
              </a:ext>
            </a:extLst>
          </p:cNvPr>
          <p:cNvSpPr txBox="1"/>
          <p:nvPr/>
        </p:nvSpPr>
        <p:spPr>
          <a:xfrm>
            <a:off x="746524" y="5278840"/>
            <a:ext cx="6186293" cy="1744260"/>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chemeClr val="tx2"/>
              </a:buClr>
            </a:pPr>
            <a:r>
              <a:rPr lang="ja-JP" altLang="en-US" dirty="0"/>
              <a:t>取材や調査団の受け入れが決定した場合は、受入対応者、受入可能時間や立ち入り可能範囲など、受け入れの考え方を検討する。</a:t>
            </a:r>
            <a:endParaRPr lang="en-US" altLang="ja-JP" dirty="0"/>
          </a:p>
          <a:p>
            <a:pPr>
              <a:buClr>
                <a:schemeClr val="tx2"/>
              </a:buClr>
            </a:pPr>
            <a:r>
              <a:rPr lang="ja-JP" altLang="en-US" dirty="0"/>
              <a:t>受け入れの考え方について、再度、</a:t>
            </a:r>
            <a:r>
              <a:rPr lang="zh-TW" altLang="en-US" dirty="0"/>
              <a:t>避難所運営協議会</a:t>
            </a:r>
            <a:r>
              <a:rPr lang="ja-JP" altLang="en-US" dirty="0"/>
              <a:t>で協議を行い、承諾を得る。</a:t>
            </a:r>
          </a:p>
        </p:txBody>
      </p:sp>
      <p:grpSp>
        <p:nvGrpSpPr>
          <p:cNvPr id="15" name="グループ化 14">
            <a:extLst>
              <a:ext uri="{FF2B5EF4-FFF2-40B4-BE49-F238E27FC236}">
                <a16:creationId xmlns:a16="http://schemas.microsoft.com/office/drawing/2014/main" xmlns="" id="{CF5272BA-B223-4BE4-8CCA-47353BD3EE8A}"/>
              </a:ext>
            </a:extLst>
          </p:cNvPr>
          <p:cNvGrpSpPr/>
          <p:nvPr/>
        </p:nvGrpSpPr>
        <p:grpSpPr>
          <a:xfrm>
            <a:off x="636698" y="4738298"/>
            <a:ext cx="6357742" cy="504190"/>
            <a:chOff x="728646" y="1851740"/>
            <a:chExt cx="6120130" cy="504190"/>
          </a:xfrm>
        </p:grpSpPr>
        <p:sp>
          <p:nvSpPr>
            <p:cNvPr id="16" name="object 20">
              <a:extLst>
                <a:ext uri="{FF2B5EF4-FFF2-40B4-BE49-F238E27FC236}">
                  <a16:creationId xmlns:a16="http://schemas.microsoft.com/office/drawing/2014/main" xmlns="" id="{FE9C0258-453E-47F5-96A0-9E90ACC9C07D}"/>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tx2"/>
            </a:solidFill>
          </p:spPr>
          <p:txBody>
            <a:bodyPr wrap="square" lIns="0" tIns="0" rIns="0" bIns="0" rtlCol="0"/>
            <a:lstStyle/>
            <a:p>
              <a:endParaRPr b="1" dirty="0">
                <a:highlight>
                  <a:srgbClr val="D9BD15"/>
                </a:highlight>
                <a:latin typeface="Yu Gothic" panose="020B0400000000000000" pitchFamily="34" charset="-128"/>
                <a:ea typeface="Yu Gothic" panose="020B0400000000000000" pitchFamily="34" charset="-128"/>
              </a:endParaRPr>
            </a:p>
          </p:txBody>
        </p:sp>
        <p:sp>
          <p:nvSpPr>
            <p:cNvPr id="17" name="object 21">
              <a:extLst>
                <a:ext uri="{FF2B5EF4-FFF2-40B4-BE49-F238E27FC236}">
                  <a16:creationId xmlns:a16="http://schemas.microsoft.com/office/drawing/2014/main" xmlns="" id="{8E4CFA40-E05F-4C83-AD94-5724C6532121}"/>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取材受け入れ準備・調整、応対</a:t>
              </a:r>
            </a:p>
          </p:txBody>
        </p:sp>
        <p:sp>
          <p:nvSpPr>
            <p:cNvPr id="18" name="object 22">
              <a:extLst>
                <a:ext uri="{FF2B5EF4-FFF2-40B4-BE49-F238E27FC236}">
                  <a16:creationId xmlns:a16="http://schemas.microsoft.com/office/drawing/2014/main" xmlns="" id="{5F884C6C-DD33-476C-A0E8-A79CD5BFC56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9" name="object 23">
              <a:extLst>
                <a:ext uri="{FF2B5EF4-FFF2-40B4-BE49-F238E27FC236}">
                  <a16:creationId xmlns:a16="http://schemas.microsoft.com/office/drawing/2014/main" xmlns="" id="{0EA6D28B-E806-4B81-A6FD-F3E7A7EB2FF8}"/>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chemeClr val="tx2"/>
                  </a:solidFill>
                  <a:latin typeface="Yu Gothic" panose="020B0400000000000000" pitchFamily="34" charset="-128"/>
                  <a:ea typeface="Yu Gothic" panose="020B0400000000000000" pitchFamily="34" charset="-128"/>
                  <a:cs typeface="YuGothic"/>
                </a:rPr>
                <a:t>２</a:t>
              </a:r>
              <a:endParaRPr sz="2100" b="1" dirty="0">
                <a:solidFill>
                  <a:schemeClr val="tx2"/>
                </a:solidFill>
                <a:latin typeface="Yu Gothic" panose="020B0400000000000000" pitchFamily="34" charset="-128"/>
                <a:ea typeface="Yu Gothic" panose="020B0400000000000000" pitchFamily="34" charset="-128"/>
                <a:cs typeface="YuGothic"/>
              </a:endParaRPr>
            </a:p>
          </p:txBody>
        </p:sp>
      </p:grpSp>
      <p:sp>
        <p:nvSpPr>
          <p:cNvPr id="20" name="object 5">
            <a:extLst>
              <a:ext uri="{FF2B5EF4-FFF2-40B4-BE49-F238E27FC236}">
                <a16:creationId xmlns:a16="http://schemas.microsoft.com/office/drawing/2014/main" xmlns="" id="{612B645B-C2A3-4960-8332-409A209170D0}"/>
              </a:ext>
            </a:extLst>
          </p:cNvPr>
          <p:cNvSpPr txBox="1"/>
          <p:nvPr/>
        </p:nvSpPr>
        <p:spPr>
          <a:xfrm>
            <a:off x="1365098" y="525301"/>
            <a:ext cx="3070877"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dirty="0">
                <a:solidFill>
                  <a:schemeClr val="tx2"/>
                </a:solidFill>
                <a:latin typeface="Yu Gothic" panose="020B0400000000000000" pitchFamily="34" charset="-128"/>
                <a:ea typeface="Yu Gothic" panose="020B0400000000000000" pitchFamily="34" charset="-128"/>
                <a:cs typeface="YuGothic"/>
              </a:rPr>
              <a:t>①情報広報班がすること</a:t>
            </a:r>
          </a:p>
        </p:txBody>
      </p:sp>
      <p:sp>
        <p:nvSpPr>
          <p:cNvPr id="21" name="object 9">
            <a:extLst>
              <a:ext uri="{FF2B5EF4-FFF2-40B4-BE49-F238E27FC236}">
                <a16:creationId xmlns:a16="http://schemas.microsoft.com/office/drawing/2014/main" xmlns="" id="{F687E050-04EA-4F6E-B256-ED3D0133AD7E}"/>
              </a:ext>
            </a:extLst>
          </p:cNvPr>
          <p:cNvSpPr txBox="1"/>
          <p:nvPr/>
        </p:nvSpPr>
        <p:spPr>
          <a:xfrm>
            <a:off x="746524" y="7732677"/>
            <a:ext cx="6186293" cy="189814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chemeClr val="tx2"/>
              </a:buClr>
            </a:pPr>
            <a:r>
              <a:rPr lang="ja-JP" altLang="en-US" dirty="0"/>
              <a:t>マスコミや調査団など、申し込み者（団体）に、受入可能時間や立ち入り可能範囲など、受け入れの考え方を説明する。</a:t>
            </a:r>
          </a:p>
          <a:p>
            <a:pPr>
              <a:buClr>
                <a:schemeClr val="tx2"/>
              </a:buClr>
            </a:pPr>
            <a:r>
              <a:rPr lang="ja-JP" altLang="en-US" dirty="0"/>
              <a:t>取材等の受け入れ当日は、受付票への必要事項の記入を求め、取材等にあたっての留意事項を確認する。</a:t>
            </a:r>
            <a:endParaRPr lang="en-US" altLang="ja-JP" sz="1200" dirty="0"/>
          </a:p>
          <a:p>
            <a:pPr>
              <a:buClr>
                <a:schemeClr val="tx2"/>
              </a:buClr>
            </a:pPr>
            <a:r>
              <a:rPr lang="ja-JP" altLang="en-US" dirty="0"/>
              <a:t>取材等に立ち会い、必要に応じて応対する。</a:t>
            </a:r>
          </a:p>
        </p:txBody>
      </p:sp>
      <p:grpSp>
        <p:nvGrpSpPr>
          <p:cNvPr id="22" name="グループ化 21">
            <a:extLst>
              <a:ext uri="{FF2B5EF4-FFF2-40B4-BE49-F238E27FC236}">
                <a16:creationId xmlns:a16="http://schemas.microsoft.com/office/drawing/2014/main" xmlns="" id="{765404E8-73E3-4EF4-9C1C-2455251EDE72}"/>
              </a:ext>
            </a:extLst>
          </p:cNvPr>
          <p:cNvGrpSpPr/>
          <p:nvPr/>
        </p:nvGrpSpPr>
        <p:grpSpPr>
          <a:xfrm>
            <a:off x="636698" y="7070724"/>
            <a:ext cx="6357742" cy="504190"/>
            <a:chOff x="728646" y="1851740"/>
            <a:chExt cx="6120130" cy="504190"/>
          </a:xfrm>
        </p:grpSpPr>
        <p:sp>
          <p:nvSpPr>
            <p:cNvPr id="23" name="object 20">
              <a:extLst>
                <a:ext uri="{FF2B5EF4-FFF2-40B4-BE49-F238E27FC236}">
                  <a16:creationId xmlns:a16="http://schemas.microsoft.com/office/drawing/2014/main" xmlns="" id="{CCF2EB76-1F0C-45BA-B626-C8D308D987C3}"/>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tx2"/>
            </a:solidFill>
          </p:spPr>
          <p:txBody>
            <a:bodyPr wrap="square" lIns="0" tIns="0" rIns="0" bIns="0" rtlCol="0"/>
            <a:lstStyle/>
            <a:p>
              <a:endParaRPr b="1" dirty="0">
                <a:highlight>
                  <a:srgbClr val="D9BD15"/>
                </a:highlight>
                <a:latin typeface="Yu Gothic" panose="020B0400000000000000" pitchFamily="34" charset="-128"/>
                <a:ea typeface="Yu Gothic" panose="020B0400000000000000" pitchFamily="34" charset="-128"/>
              </a:endParaRPr>
            </a:p>
          </p:txBody>
        </p:sp>
        <p:sp>
          <p:nvSpPr>
            <p:cNvPr id="24" name="object 21">
              <a:extLst>
                <a:ext uri="{FF2B5EF4-FFF2-40B4-BE49-F238E27FC236}">
                  <a16:creationId xmlns:a16="http://schemas.microsoft.com/office/drawing/2014/main" xmlns="" id="{C20DF0DC-41BE-4E2A-9BF0-1FF472603BEF}"/>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受け入れに関する調整、応対</a:t>
              </a:r>
            </a:p>
          </p:txBody>
        </p:sp>
        <p:sp>
          <p:nvSpPr>
            <p:cNvPr id="25" name="object 22">
              <a:extLst>
                <a:ext uri="{FF2B5EF4-FFF2-40B4-BE49-F238E27FC236}">
                  <a16:creationId xmlns:a16="http://schemas.microsoft.com/office/drawing/2014/main" xmlns="" id="{B0E110B4-60BB-4C38-80D9-B3EFF412C1B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6" name="object 23">
              <a:extLst>
                <a:ext uri="{FF2B5EF4-FFF2-40B4-BE49-F238E27FC236}">
                  <a16:creationId xmlns:a16="http://schemas.microsoft.com/office/drawing/2014/main" xmlns="" id="{444072F2-7073-47AB-9B5D-51E1B3838274}"/>
                </a:ext>
              </a:extLst>
            </p:cNvPr>
            <p:cNvSpPr txBox="1"/>
            <p:nvPr/>
          </p:nvSpPr>
          <p:spPr>
            <a:xfrm>
              <a:off x="846620" y="1957134"/>
              <a:ext cx="165735" cy="335989"/>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chemeClr val="tx2"/>
                  </a:solidFill>
                  <a:latin typeface="Yu Gothic" panose="020B0400000000000000" pitchFamily="34" charset="-128"/>
                  <a:ea typeface="Yu Gothic" panose="020B0400000000000000" pitchFamily="34" charset="-128"/>
                  <a:cs typeface="YuGothic"/>
                </a:rPr>
                <a:t>３</a:t>
              </a:r>
              <a:endParaRPr sz="2100" b="1" dirty="0">
                <a:solidFill>
                  <a:schemeClr val="tx2"/>
                </a:solidFill>
                <a:latin typeface="Yu Gothic" panose="020B0400000000000000" pitchFamily="34" charset="-128"/>
                <a:ea typeface="Yu Gothic" panose="020B0400000000000000" pitchFamily="34" charset="-128"/>
                <a:cs typeface="YuGothic"/>
              </a:endParaRPr>
            </a:p>
          </p:txBody>
        </p:sp>
      </p:grpSp>
      <p:sp>
        <p:nvSpPr>
          <p:cNvPr id="27" name="object 5">
            <a:extLst>
              <a:ext uri="{FF2B5EF4-FFF2-40B4-BE49-F238E27FC236}">
                <a16:creationId xmlns:a16="http://schemas.microsoft.com/office/drawing/2014/main" xmlns="" id="{8B3E33A5-CD0E-4850-BC88-643A1DAC0E38}"/>
              </a:ext>
            </a:extLst>
          </p:cNvPr>
          <p:cNvSpPr txBox="1"/>
          <p:nvPr/>
        </p:nvSpPr>
        <p:spPr>
          <a:xfrm>
            <a:off x="1390436" y="1804549"/>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latin typeface="Yu Gothic" panose="020B0400000000000000" pitchFamily="34" charset="-128"/>
                <a:ea typeface="Yu Gothic" panose="020B0400000000000000" pitchFamily="34" charset="-128"/>
                <a:cs typeface="YuGothic"/>
              </a:rPr>
              <a:t>様式</a:t>
            </a:r>
            <a:r>
              <a:rPr lang="en-US" altLang="ja-JP" sz="1400" b="1" dirty="0">
                <a:latin typeface="Yu Gothic" panose="020B0400000000000000" pitchFamily="34" charset="-128"/>
                <a:ea typeface="Yu Gothic" panose="020B0400000000000000" pitchFamily="34" charset="-128"/>
                <a:cs typeface="YuGothic"/>
              </a:rPr>
              <a:t>15</a:t>
            </a:r>
            <a:r>
              <a:rPr lang="ja-JP" altLang="en-US" sz="1400" b="1" dirty="0">
                <a:latin typeface="Yu Gothic" panose="020B0400000000000000" pitchFamily="34" charset="-128"/>
                <a:ea typeface="Yu Gothic" panose="020B0400000000000000" pitchFamily="34" charset="-128"/>
                <a:cs typeface="YuGothic"/>
              </a:rPr>
              <a:t>：取材・調査受付票</a:t>
            </a:r>
          </a:p>
        </p:txBody>
      </p:sp>
      <p:sp>
        <p:nvSpPr>
          <p:cNvPr id="28" name="object 6">
            <a:extLst>
              <a:ext uri="{FF2B5EF4-FFF2-40B4-BE49-F238E27FC236}">
                <a16:creationId xmlns:a16="http://schemas.microsoft.com/office/drawing/2014/main" xmlns="" id="{114F4C66-C700-4210-9800-AB17C014AD04}"/>
              </a:ext>
            </a:extLst>
          </p:cNvPr>
          <p:cNvSpPr/>
          <p:nvPr/>
        </p:nvSpPr>
        <p:spPr>
          <a:xfrm>
            <a:off x="539358" y="632330"/>
            <a:ext cx="720090" cy="0"/>
          </a:xfrm>
          <a:custGeom>
            <a:avLst/>
            <a:gdLst/>
            <a:ahLst/>
            <a:cxnLst/>
            <a:rect l="l" t="t" r="r" b="b"/>
            <a:pathLst>
              <a:path w="720090">
                <a:moveTo>
                  <a:pt x="0" y="0"/>
                </a:moveTo>
                <a:lnTo>
                  <a:pt x="720001" y="0"/>
                </a:lnTo>
              </a:path>
            </a:pathLst>
          </a:custGeom>
          <a:ln w="12700">
            <a:solidFill>
              <a:schemeClr val="accent1"/>
            </a:solidFill>
          </a:ln>
        </p:spPr>
        <p:txBody>
          <a:bodyPr wrap="square" lIns="0" tIns="0" rIns="0" bIns="0" rtlCol="0"/>
          <a:lstStyle/>
          <a:p>
            <a:endParaRPr b="1" dirty="0">
              <a:solidFill>
                <a:schemeClr val="accent6">
                  <a:lumMod val="75000"/>
                </a:schemeClr>
              </a:solidFill>
              <a:latin typeface="Yu Gothic" panose="020B0400000000000000" pitchFamily="34" charset="-128"/>
              <a:ea typeface="Yu Gothic" panose="020B0400000000000000" pitchFamily="34" charset="-128"/>
            </a:endParaRPr>
          </a:p>
        </p:txBody>
      </p:sp>
      <p:sp>
        <p:nvSpPr>
          <p:cNvPr id="29" name="テキスト ボックス 28">
            <a:extLst>
              <a:ext uri="{FF2B5EF4-FFF2-40B4-BE49-F238E27FC236}">
                <a16:creationId xmlns:a16="http://schemas.microsoft.com/office/drawing/2014/main" xmlns="" id="{AC55DC58-1307-4D5F-BD8E-529757298018}"/>
              </a:ext>
            </a:extLst>
          </p:cNvPr>
          <p:cNvSpPr txBox="1"/>
          <p:nvPr/>
        </p:nvSpPr>
        <p:spPr>
          <a:xfrm>
            <a:off x="155801" y="10144124"/>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３６</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1501435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2E732243-C321-4DCF-B889-9D3D7012AAE1}"/>
              </a:ext>
            </a:extLst>
          </p:cNvPr>
          <p:cNvSpPr/>
          <p:nvPr/>
        </p:nvSpPr>
        <p:spPr>
          <a:xfrm>
            <a:off x="-7937" y="-4114"/>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BBE0D4"/>
          </a:solidFill>
        </p:spPr>
        <p:txBody>
          <a:bodyPr wrap="square" lIns="0" tIns="0" rIns="0" bIns="0" rtlCol="0"/>
          <a:lstStyle/>
          <a:p>
            <a:endParaRPr dirty="0">
              <a:solidFill>
                <a:srgbClr val="BBE0D4"/>
              </a:solidFill>
            </a:endParaRPr>
          </a:p>
        </p:txBody>
      </p:sp>
      <p:sp>
        <p:nvSpPr>
          <p:cNvPr id="3" name="bg object 17">
            <a:extLst>
              <a:ext uri="{FF2B5EF4-FFF2-40B4-BE49-F238E27FC236}">
                <a16:creationId xmlns:a16="http://schemas.microsoft.com/office/drawing/2014/main" xmlns="" id="{985D8839-C6E5-4867-AF45-DD108054113E}"/>
              </a:ext>
            </a:extLst>
          </p:cNvPr>
          <p:cNvSpPr/>
          <p:nvPr/>
        </p:nvSpPr>
        <p:spPr>
          <a:xfrm>
            <a:off x="383166" y="255441"/>
            <a:ext cx="6874792" cy="10192037"/>
          </a:xfrm>
          <a:prstGeom prst="roundRect">
            <a:avLst>
              <a:gd name="adj" fmla="val 3045"/>
            </a:avLst>
          </a:prstGeom>
          <a:solidFill>
            <a:srgbClr val="FFFFFF"/>
          </a:solidFill>
        </p:spPr>
        <p:txBody>
          <a:bodyPr wrap="square" lIns="0" tIns="0" rIns="0" bIns="0" rtlCol="0"/>
          <a:lstStyle/>
          <a:p>
            <a:endParaRPr dirty="0"/>
          </a:p>
        </p:txBody>
      </p:sp>
      <p:sp>
        <p:nvSpPr>
          <p:cNvPr id="4" name="object 2">
            <a:extLst>
              <a:ext uri="{FF2B5EF4-FFF2-40B4-BE49-F238E27FC236}">
                <a16:creationId xmlns:a16="http://schemas.microsoft.com/office/drawing/2014/main" xmlns="" id="{82DAA3C2-599E-442B-BCF3-E7D273AE643C}"/>
              </a:ext>
            </a:extLst>
          </p:cNvPr>
          <p:cNvSpPr txBox="1">
            <a:spLocks/>
          </p:cNvSpPr>
          <p:nvPr/>
        </p:nvSpPr>
        <p:spPr>
          <a:xfrm>
            <a:off x="690847" y="797591"/>
            <a:ext cx="6205279" cy="62837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6000" b="1" kern="0" baseline="-4166" dirty="0">
                <a:solidFill>
                  <a:srgbClr val="296654"/>
                </a:solidFill>
                <a:latin typeface="Yu Gothic" panose="020B0400000000000000" pitchFamily="34" charset="-128"/>
                <a:ea typeface="Yu Gothic" panose="020B0400000000000000" pitchFamily="34" charset="-128"/>
              </a:rPr>
              <a:t>②施設管理</a:t>
            </a:r>
            <a:r>
              <a:rPr kumimoji="0" lang="ja-JP" altLang="en-US" sz="6000" b="1" kern="0" spc="480" baseline="-4166" dirty="0">
                <a:solidFill>
                  <a:srgbClr val="296654"/>
                </a:solidFill>
                <a:latin typeface="Yu Gothic" panose="020B0400000000000000" pitchFamily="34" charset="-128"/>
                <a:ea typeface="Yu Gothic" panose="020B0400000000000000" pitchFamily="34" charset="-128"/>
              </a:rPr>
              <a:t>班</a:t>
            </a:r>
            <a:r>
              <a:rPr kumimoji="0" lang="ja-JP" altLang="en-US" sz="3200" b="1" kern="0" dirty="0">
                <a:solidFill>
                  <a:srgbClr val="296654"/>
                </a:solidFill>
                <a:latin typeface="Yu Gothic" panose="020B0400000000000000" pitchFamily="34" charset="-128"/>
                <a:ea typeface="Yu Gothic" panose="020B0400000000000000" pitchFamily="34" charset="-128"/>
              </a:rPr>
              <a:t>がすること</a:t>
            </a:r>
          </a:p>
        </p:txBody>
      </p:sp>
      <p:sp>
        <p:nvSpPr>
          <p:cNvPr id="5" name="object 4">
            <a:extLst>
              <a:ext uri="{FF2B5EF4-FFF2-40B4-BE49-F238E27FC236}">
                <a16:creationId xmlns:a16="http://schemas.microsoft.com/office/drawing/2014/main" xmlns="" id="{850A045C-3D02-42FD-A514-5F9881DA243F}"/>
              </a:ext>
            </a:extLst>
          </p:cNvPr>
          <p:cNvSpPr/>
          <p:nvPr/>
        </p:nvSpPr>
        <p:spPr>
          <a:xfrm>
            <a:off x="719910" y="3363615"/>
            <a:ext cx="6120130" cy="0"/>
          </a:xfrm>
          <a:custGeom>
            <a:avLst/>
            <a:gdLst/>
            <a:ahLst/>
            <a:cxnLst/>
            <a:rect l="l" t="t" r="r" b="b"/>
            <a:pathLst>
              <a:path w="6120130">
                <a:moveTo>
                  <a:pt x="0" y="0"/>
                </a:moveTo>
                <a:lnTo>
                  <a:pt x="6120003" y="0"/>
                </a:lnTo>
              </a:path>
            </a:pathLst>
          </a:custGeom>
          <a:ln w="13195">
            <a:solidFill>
              <a:srgbClr val="296654"/>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6" name="object 5">
            <a:extLst>
              <a:ext uri="{FF2B5EF4-FFF2-40B4-BE49-F238E27FC236}">
                <a16:creationId xmlns:a16="http://schemas.microsoft.com/office/drawing/2014/main" xmlns="" id="{7A04DC57-A572-4C1D-ACF3-77235B9019BB}"/>
              </a:ext>
            </a:extLst>
          </p:cNvPr>
          <p:cNvSpPr/>
          <p:nvPr/>
        </p:nvSpPr>
        <p:spPr>
          <a:xfrm>
            <a:off x="719910" y="3974519"/>
            <a:ext cx="6120130" cy="0"/>
          </a:xfrm>
          <a:custGeom>
            <a:avLst/>
            <a:gdLst/>
            <a:ahLst/>
            <a:cxnLst/>
            <a:rect l="l" t="t" r="r" b="b"/>
            <a:pathLst>
              <a:path w="6120130">
                <a:moveTo>
                  <a:pt x="0" y="0"/>
                </a:moveTo>
                <a:lnTo>
                  <a:pt x="6120003" y="0"/>
                </a:lnTo>
              </a:path>
            </a:pathLst>
          </a:custGeom>
          <a:ln w="13195">
            <a:solidFill>
              <a:srgbClr val="296654"/>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7" name="object 6">
            <a:extLst>
              <a:ext uri="{FF2B5EF4-FFF2-40B4-BE49-F238E27FC236}">
                <a16:creationId xmlns:a16="http://schemas.microsoft.com/office/drawing/2014/main" xmlns="" id="{90AA7074-4921-4708-8FD8-4F3E624E910C}"/>
              </a:ext>
            </a:extLst>
          </p:cNvPr>
          <p:cNvSpPr/>
          <p:nvPr/>
        </p:nvSpPr>
        <p:spPr>
          <a:xfrm>
            <a:off x="719910" y="4585419"/>
            <a:ext cx="6120130" cy="0"/>
          </a:xfrm>
          <a:custGeom>
            <a:avLst/>
            <a:gdLst/>
            <a:ahLst/>
            <a:cxnLst/>
            <a:rect l="l" t="t" r="r" b="b"/>
            <a:pathLst>
              <a:path w="6120130">
                <a:moveTo>
                  <a:pt x="0" y="0"/>
                </a:moveTo>
                <a:lnTo>
                  <a:pt x="6120003" y="0"/>
                </a:lnTo>
              </a:path>
            </a:pathLst>
          </a:custGeom>
          <a:ln w="13195">
            <a:solidFill>
              <a:srgbClr val="296654"/>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8" name="object 10">
            <a:extLst>
              <a:ext uri="{FF2B5EF4-FFF2-40B4-BE49-F238E27FC236}">
                <a16:creationId xmlns:a16="http://schemas.microsoft.com/office/drawing/2014/main" xmlns="" id="{851BE625-7479-4395-9797-8D6E9DFA7C62}"/>
              </a:ext>
            </a:extLst>
          </p:cNvPr>
          <p:cNvSpPr txBox="1"/>
          <p:nvPr/>
        </p:nvSpPr>
        <p:spPr>
          <a:xfrm>
            <a:off x="728948" y="2998100"/>
            <a:ext cx="5132010" cy="320601"/>
          </a:xfrm>
          <a:prstGeom prst="rect">
            <a:avLst/>
          </a:prstGeom>
        </p:spPr>
        <p:txBody>
          <a:bodyPr vert="horz" wrap="square" lIns="0" tIns="12700" rIns="0" bIns="0" rtlCol="0">
            <a:spAutoFit/>
          </a:bodyPr>
          <a:lstStyle/>
          <a:p>
            <a:pPr marL="12065">
              <a:lnSpc>
                <a:spcPct val="100000"/>
              </a:lnSpc>
              <a:tabLst>
                <a:tab pos="273050" algn="l"/>
              </a:tabLst>
            </a:pPr>
            <a:r>
              <a:rPr lang="en-US" sz="2000" b="1" dirty="0">
                <a:latin typeface="Yu Gothic" panose="020B0400000000000000" pitchFamily="34" charset="-128"/>
                <a:ea typeface="Yu Gothic" panose="020B0400000000000000" pitchFamily="34" charset="-128"/>
                <a:cs typeface="YuGothic"/>
              </a:rPr>
              <a:t>1.</a:t>
            </a:r>
            <a:r>
              <a:rPr lang="ja-JP" altLang="en-US" sz="2000" b="1" dirty="0">
                <a:latin typeface="Yu Gothic" panose="020B0400000000000000" pitchFamily="34" charset="-128"/>
                <a:ea typeface="Yu Gothic" panose="020B0400000000000000" pitchFamily="34" charset="-128"/>
                <a:cs typeface="YuGothic"/>
              </a:rPr>
              <a:t>生活場所及び「組」の指定</a:t>
            </a:r>
            <a:endParaRPr sz="2000" b="1" dirty="0">
              <a:latin typeface="Yu Gothic" panose="020B0400000000000000" pitchFamily="34" charset="-128"/>
              <a:ea typeface="Yu Gothic" panose="020B0400000000000000" pitchFamily="34" charset="-128"/>
              <a:cs typeface="YuGothic"/>
            </a:endParaRPr>
          </a:p>
        </p:txBody>
      </p:sp>
      <p:sp>
        <p:nvSpPr>
          <p:cNvPr id="9" name="object 10">
            <a:extLst>
              <a:ext uri="{FF2B5EF4-FFF2-40B4-BE49-F238E27FC236}">
                <a16:creationId xmlns:a16="http://schemas.microsoft.com/office/drawing/2014/main" xmlns="" id="{0DEFD57D-3EB2-4FD0-850C-5B8DFB247906}"/>
              </a:ext>
            </a:extLst>
          </p:cNvPr>
          <p:cNvSpPr txBox="1"/>
          <p:nvPr/>
        </p:nvSpPr>
        <p:spPr>
          <a:xfrm>
            <a:off x="728948" y="3617468"/>
            <a:ext cx="4042314" cy="320601"/>
          </a:xfrm>
          <a:prstGeom prst="rect">
            <a:avLst/>
          </a:prstGeom>
        </p:spPr>
        <p:txBody>
          <a:bodyPr vert="horz" wrap="square" lIns="0" tIns="12700" rIns="0" bIns="0" rtlCol="0">
            <a:spAutoFit/>
          </a:bodyPr>
          <a:lstStyle/>
          <a:p>
            <a:pPr marL="12065">
              <a:lnSpc>
                <a:spcPct val="100000"/>
              </a:lnSpc>
              <a:spcBef>
                <a:spcPts val="5"/>
              </a:spcBef>
              <a:tabLst>
                <a:tab pos="273050" algn="l"/>
              </a:tabLst>
            </a:pPr>
            <a:r>
              <a:rPr lang="en-US" sz="2000" b="1" dirty="0">
                <a:latin typeface="Yu Gothic" panose="020B0400000000000000" pitchFamily="34" charset="-128"/>
                <a:ea typeface="Yu Gothic" panose="020B0400000000000000" pitchFamily="34" charset="-128"/>
                <a:cs typeface="YuGothic"/>
              </a:rPr>
              <a:t>2.</a:t>
            </a:r>
            <a:r>
              <a:rPr lang="ja-JP" altLang="en-US" sz="2000" b="1" dirty="0">
                <a:latin typeface="Yu Gothic" panose="020B0400000000000000" pitchFamily="34" charset="-128"/>
                <a:ea typeface="Yu Gothic" panose="020B0400000000000000" pitchFamily="34" charset="-128"/>
                <a:cs typeface="YuGothic"/>
              </a:rPr>
              <a:t>トイレ対策</a:t>
            </a:r>
            <a:endParaRPr sz="2000" b="1" dirty="0">
              <a:latin typeface="Yu Gothic" panose="020B0400000000000000" pitchFamily="34" charset="-128"/>
              <a:ea typeface="Yu Gothic" panose="020B0400000000000000" pitchFamily="34" charset="-128"/>
              <a:cs typeface="YuGothic"/>
            </a:endParaRPr>
          </a:p>
        </p:txBody>
      </p:sp>
      <p:sp>
        <p:nvSpPr>
          <p:cNvPr id="10" name="object 10">
            <a:extLst>
              <a:ext uri="{FF2B5EF4-FFF2-40B4-BE49-F238E27FC236}">
                <a16:creationId xmlns:a16="http://schemas.microsoft.com/office/drawing/2014/main" xmlns="" id="{569841E6-3084-43FE-AE7B-872EF0635F12}"/>
              </a:ext>
            </a:extLst>
          </p:cNvPr>
          <p:cNvSpPr txBox="1"/>
          <p:nvPr/>
        </p:nvSpPr>
        <p:spPr>
          <a:xfrm>
            <a:off x="728948" y="4221010"/>
            <a:ext cx="3889914" cy="320601"/>
          </a:xfrm>
          <a:prstGeom prst="rect">
            <a:avLst/>
          </a:prstGeom>
        </p:spPr>
        <p:txBody>
          <a:bodyPr vert="horz" wrap="square" lIns="0" tIns="12700" rIns="0" bIns="0" rtlCol="0">
            <a:spAutoFit/>
          </a:bodyPr>
          <a:lstStyle/>
          <a:p>
            <a:pPr marL="12065">
              <a:lnSpc>
                <a:spcPct val="100000"/>
              </a:lnSpc>
              <a:tabLst>
                <a:tab pos="273050" algn="l"/>
              </a:tabLst>
            </a:pPr>
            <a:r>
              <a:rPr lang="en-US" sz="2000" b="1" dirty="0">
                <a:latin typeface="Yu Gothic" panose="020B0400000000000000" pitchFamily="34" charset="-128"/>
                <a:ea typeface="Yu Gothic" panose="020B0400000000000000" pitchFamily="34" charset="-128"/>
                <a:cs typeface="YuGothic"/>
              </a:rPr>
              <a:t>3.</a:t>
            </a:r>
            <a:r>
              <a:rPr lang="ja-JP" altLang="en-US" sz="2000" b="1" dirty="0">
                <a:latin typeface="Yu Gothic" panose="020B0400000000000000" pitchFamily="34" charset="-128"/>
                <a:ea typeface="Yu Gothic" panose="020B0400000000000000" pitchFamily="34" charset="-128"/>
                <a:cs typeface="YuGothic"/>
              </a:rPr>
              <a:t>ごみ処理</a:t>
            </a:r>
            <a:endParaRPr sz="2000" b="1" dirty="0">
              <a:latin typeface="Yu Gothic" panose="020B0400000000000000" pitchFamily="34" charset="-128"/>
              <a:ea typeface="Yu Gothic" panose="020B0400000000000000" pitchFamily="34" charset="-128"/>
              <a:cs typeface="YuGothic"/>
            </a:endParaRPr>
          </a:p>
        </p:txBody>
      </p:sp>
      <p:sp>
        <p:nvSpPr>
          <p:cNvPr id="11" name="object 14">
            <a:extLst>
              <a:ext uri="{FF2B5EF4-FFF2-40B4-BE49-F238E27FC236}">
                <a16:creationId xmlns:a16="http://schemas.microsoft.com/office/drawing/2014/main" xmlns="" id="{1574A6E3-6B07-4FEC-A8D9-AEE4BE23578F}"/>
              </a:ext>
            </a:extLst>
          </p:cNvPr>
          <p:cNvSpPr/>
          <p:nvPr/>
        </p:nvSpPr>
        <p:spPr>
          <a:xfrm>
            <a:off x="690848" y="6655501"/>
            <a:ext cx="6120130" cy="1031626"/>
          </a:xfrm>
          <a:custGeom>
            <a:avLst/>
            <a:gdLst/>
            <a:ahLst/>
            <a:cxnLst/>
            <a:rect l="l" t="t" r="r" b="b"/>
            <a:pathLst>
              <a:path w="6120130" h="1391920">
                <a:moveTo>
                  <a:pt x="6120003" y="0"/>
                </a:moveTo>
                <a:lnTo>
                  <a:pt x="0" y="0"/>
                </a:lnTo>
                <a:lnTo>
                  <a:pt x="0" y="1391526"/>
                </a:lnTo>
                <a:lnTo>
                  <a:pt x="6120003" y="1391526"/>
                </a:lnTo>
                <a:lnTo>
                  <a:pt x="6120003" y="0"/>
                </a:lnTo>
                <a:close/>
              </a:path>
            </a:pathLst>
          </a:custGeom>
          <a:solidFill>
            <a:srgbClr val="BBE0D4"/>
          </a:solidFill>
        </p:spPr>
        <p:txBody>
          <a:bodyPr wrap="square" lIns="0" tIns="0" rIns="0" bIns="0" rtlCol="0"/>
          <a:lstStyle/>
          <a:p>
            <a:endParaRPr dirty="0"/>
          </a:p>
        </p:txBody>
      </p:sp>
      <p:sp>
        <p:nvSpPr>
          <p:cNvPr id="12" name="object 15">
            <a:extLst>
              <a:ext uri="{FF2B5EF4-FFF2-40B4-BE49-F238E27FC236}">
                <a16:creationId xmlns:a16="http://schemas.microsoft.com/office/drawing/2014/main" xmlns="" id="{3AC96F9B-1689-455B-B2D7-965500E16ED2}"/>
              </a:ext>
            </a:extLst>
          </p:cNvPr>
          <p:cNvSpPr txBox="1"/>
          <p:nvPr/>
        </p:nvSpPr>
        <p:spPr>
          <a:xfrm>
            <a:off x="837789" y="6805829"/>
            <a:ext cx="5789167" cy="651653"/>
          </a:xfrm>
          <a:prstGeom prst="rect">
            <a:avLst/>
          </a:prstGeom>
        </p:spPr>
        <p:txBody>
          <a:bodyPr vert="horz" wrap="square" lIns="0" tIns="12700" rIns="0" bIns="0" rtlCol="0">
            <a:spAutoFit/>
          </a:bodyPr>
          <a:lstStyle/>
          <a:p>
            <a:pPr marL="12700" marR="5080">
              <a:lnSpc>
                <a:spcPct val="135400"/>
              </a:lnSpc>
              <a:spcBef>
                <a:spcPts val="100"/>
              </a:spcBef>
            </a:pPr>
            <a:r>
              <a:rPr lang="ja-JP" altLang="en-US" sz="1600" b="1">
                <a:solidFill>
                  <a:srgbClr val="221815"/>
                </a:solidFill>
                <a:latin typeface="Yu Gothic" panose="020B0400000000000000" pitchFamily="34" charset="-128"/>
                <a:ea typeface="Yu Gothic" panose="020B0400000000000000" pitchFamily="34" charset="-128"/>
                <a:cs typeface="YuGothic"/>
              </a:rPr>
              <a:t>定期的な班会議を行うなどして、施設管理班内での情報共有をしっかりと行いましょう！</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p:txBody>
      </p:sp>
      <p:sp>
        <p:nvSpPr>
          <p:cNvPr id="13" name="テキスト ボックス 12">
            <a:extLst>
              <a:ext uri="{FF2B5EF4-FFF2-40B4-BE49-F238E27FC236}">
                <a16:creationId xmlns:a16="http://schemas.microsoft.com/office/drawing/2014/main" xmlns="" id="{DA7A2AB7-64A3-4288-BCA8-8BC5D06B1350}"/>
              </a:ext>
            </a:extLst>
          </p:cNvPr>
          <p:cNvSpPr txBox="1"/>
          <p:nvPr/>
        </p:nvSpPr>
        <p:spPr>
          <a:xfrm>
            <a:off x="6747925" y="10183499"/>
            <a:ext cx="61867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３７</a:t>
            </a:r>
            <a:endParaRPr lang="ja-JP" altLang="en-US" dirty="0">
              <a:solidFill>
                <a:schemeClr val="tx1">
                  <a:lumMod val="50000"/>
                  <a:lumOff val="50000"/>
                </a:schemeClr>
              </a:solidFill>
              <a:latin typeface="+mj-ea"/>
              <a:ea typeface="+mj-ea"/>
            </a:endParaRPr>
          </a:p>
        </p:txBody>
      </p:sp>
      <p:sp>
        <p:nvSpPr>
          <p:cNvPr id="14" name="テキスト ボックス 13">
            <a:extLst>
              <a:ext uri="{FF2B5EF4-FFF2-40B4-BE49-F238E27FC236}">
                <a16:creationId xmlns:a16="http://schemas.microsoft.com/office/drawing/2014/main" xmlns="" id="{9D067794-35D7-4BC4-A764-2F41FA298584}"/>
              </a:ext>
            </a:extLst>
          </p:cNvPr>
          <p:cNvSpPr txBox="1"/>
          <p:nvPr/>
        </p:nvSpPr>
        <p:spPr>
          <a:xfrm>
            <a:off x="613857" y="1564892"/>
            <a:ext cx="6214805" cy="1031629"/>
          </a:xfrm>
          <a:prstGeom prst="rect">
            <a:avLst/>
          </a:prstGeom>
          <a:noFill/>
        </p:spPr>
        <p:txBody>
          <a:bodyPr wrap="square">
            <a:spAutoFit/>
          </a:bodyPr>
          <a:lstStyle/>
          <a:p>
            <a:pPr indent="133350" algn="just">
              <a:lnSpc>
                <a:spcPct val="110000"/>
              </a:lnSpc>
            </a:pP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施設管理班は避難所運営において、</a:t>
            </a:r>
            <a:r>
              <a:rPr lang="ja-JP" altLang="en-US" sz="14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「生活環境全般の整備」「ペットの受け入れ環境整備」「共有空間・居住空間の安全管理」</a:t>
            </a: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を行うことが主要な役割になります。</a:t>
            </a:r>
            <a:endParaRPr lang="en-US" altLang="ja-JP" sz="14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indent="133350" algn="just">
              <a:lnSpc>
                <a:spcPct val="110000"/>
              </a:lnSpc>
            </a:pP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そのために、具体的には下記</a:t>
            </a:r>
            <a:r>
              <a:rPr lang="en-US" altLang="ja-JP"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6</a:t>
            </a: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つの業務を実施します。</a:t>
            </a:r>
            <a:endParaRPr lang="en-US" altLang="ja-JP"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5" name="object 5">
            <a:extLst>
              <a:ext uri="{FF2B5EF4-FFF2-40B4-BE49-F238E27FC236}">
                <a16:creationId xmlns:a16="http://schemas.microsoft.com/office/drawing/2014/main" xmlns="" id="{7B54112F-9BAB-46F2-AA71-9E90AAE3A7B2}"/>
              </a:ext>
            </a:extLst>
          </p:cNvPr>
          <p:cNvSpPr/>
          <p:nvPr/>
        </p:nvSpPr>
        <p:spPr>
          <a:xfrm>
            <a:off x="726538" y="5107579"/>
            <a:ext cx="6120130" cy="0"/>
          </a:xfrm>
          <a:custGeom>
            <a:avLst/>
            <a:gdLst/>
            <a:ahLst/>
            <a:cxnLst/>
            <a:rect l="l" t="t" r="r" b="b"/>
            <a:pathLst>
              <a:path w="6120130">
                <a:moveTo>
                  <a:pt x="0" y="0"/>
                </a:moveTo>
                <a:lnTo>
                  <a:pt x="6120003" y="0"/>
                </a:lnTo>
              </a:path>
            </a:pathLst>
          </a:custGeom>
          <a:ln w="13195">
            <a:solidFill>
              <a:srgbClr val="296654"/>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16" name="object 6">
            <a:extLst>
              <a:ext uri="{FF2B5EF4-FFF2-40B4-BE49-F238E27FC236}">
                <a16:creationId xmlns:a16="http://schemas.microsoft.com/office/drawing/2014/main" xmlns="" id="{4BE66CF6-0A07-481C-8AC3-5F3AEAF6011F}"/>
              </a:ext>
            </a:extLst>
          </p:cNvPr>
          <p:cNvSpPr/>
          <p:nvPr/>
        </p:nvSpPr>
        <p:spPr>
          <a:xfrm>
            <a:off x="726538" y="5718479"/>
            <a:ext cx="6120130" cy="0"/>
          </a:xfrm>
          <a:custGeom>
            <a:avLst/>
            <a:gdLst/>
            <a:ahLst/>
            <a:cxnLst/>
            <a:rect l="l" t="t" r="r" b="b"/>
            <a:pathLst>
              <a:path w="6120130">
                <a:moveTo>
                  <a:pt x="0" y="0"/>
                </a:moveTo>
                <a:lnTo>
                  <a:pt x="6120003" y="0"/>
                </a:lnTo>
              </a:path>
            </a:pathLst>
          </a:custGeom>
          <a:ln w="13195">
            <a:solidFill>
              <a:srgbClr val="296654"/>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17" name="object 10">
            <a:extLst>
              <a:ext uri="{FF2B5EF4-FFF2-40B4-BE49-F238E27FC236}">
                <a16:creationId xmlns:a16="http://schemas.microsoft.com/office/drawing/2014/main" xmlns="" id="{0642013A-CA44-4859-A8FA-3AD1924CFEAF}"/>
              </a:ext>
            </a:extLst>
          </p:cNvPr>
          <p:cNvSpPr txBox="1"/>
          <p:nvPr/>
        </p:nvSpPr>
        <p:spPr>
          <a:xfrm>
            <a:off x="735576" y="4750528"/>
            <a:ext cx="4042314" cy="320601"/>
          </a:xfrm>
          <a:prstGeom prst="rect">
            <a:avLst/>
          </a:prstGeom>
        </p:spPr>
        <p:txBody>
          <a:bodyPr vert="horz" wrap="square" lIns="0" tIns="12700" rIns="0" bIns="0" rtlCol="0">
            <a:spAutoFit/>
          </a:bodyPr>
          <a:lstStyle/>
          <a:p>
            <a:pPr marL="12065">
              <a:lnSpc>
                <a:spcPct val="100000"/>
              </a:lnSpc>
              <a:spcBef>
                <a:spcPts val="5"/>
              </a:spcBef>
              <a:tabLst>
                <a:tab pos="273050" algn="l"/>
              </a:tabLst>
            </a:pPr>
            <a:r>
              <a:rPr lang="en-US" sz="2000" b="1" dirty="0">
                <a:latin typeface="Yu Gothic" panose="020B0400000000000000" pitchFamily="34" charset="-128"/>
                <a:ea typeface="Yu Gothic" panose="020B0400000000000000" pitchFamily="34" charset="-128"/>
                <a:cs typeface="YuGothic"/>
              </a:rPr>
              <a:t>4.</a:t>
            </a:r>
            <a:r>
              <a:rPr lang="ja-JP" altLang="en-US" sz="2000" b="1" dirty="0">
                <a:latin typeface="Yu Gothic" panose="020B0400000000000000" pitchFamily="34" charset="-128"/>
                <a:ea typeface="Yu Gothic" panose="020B0400000000000000" pitchFamily="34" charset="-128"/>
                <a:cs typeface="YuGothic"/>
              </a:rPr>
              <a:t>ペットの受け入れ環境整備</a:t>
            </a:r>
            <a:endParaRPr sz="2000" b="1" dirty="0">
              <a:latin typeface="Yu Gothic" panose="020B0400000000000000" pitchFamily="34" charset="-128"/>
              <a:ea typeface="Yu Gothic" panose="020B0400000000000000" pitchFamily="34" charset="-128"/>
              <a:cs typeface="YuGothic"/>
            </a:endParaRPr>
          </a:p>
        </p:txBody>
      </p:sp>
      <p:sp>
        <p:nvSpPr>
          <p:cNvPr id="18" name="object 10">
            <a:extLst>
              <a:ext uri="{FF2B5EF4-FFF2-40B4-BE49-F238E27FC236}">
                <a16:creationId xmlns:a16="http://schemas.microsoft.com/office/drawing/2014/main" xmlns="" id="{4998CCD5-BF55-424D-BDE8-3E9323577B04}"/>
              </a:ext>
            </a:extLst>
          </p:cNvPr>
          <p:cNvSpPr txBox="1"/>
          <p:nvPr/>
        </p:nvSpPr>
        <p:spPr>
          <a:xfrm>
            <a:off x="735576" y="5354070"/>
            <a:ext cx="3889914" cy="320601"/>
          </a:xfrm>
          <a:prstGeom prst="rect">
            <a:avLst/>
          </a:prstGeom>
        </p:spPr>
        <p:txBody>
          <a:bodyPr vert="horz" wrap="square" lIns="0" tIns="12700" rIns="0" bIns="0" rtlCol="0">
            <a:spAutoFit/>
          </a:bodyPr>
          <a:lstStyle/>
          <a:p>
            <a:pPr marL="12065">
              <a:lnSpc>
                <a:spcPct val="100000"/>
              </a:lnSpc>
              <a:tabLst>
                <a:tab pos="273050" algn="l"/>
              </a:tabLst>
            </a:pPr>
            <a:r>
              <a:rPr lang="en-US" sz="2000" b="1" dirty="0">
                <a:latin typeface="Yu Gothic" panose="020B0400000000000000" pitchFamily="34" charset="-128"/>
                <a:ea typeface="Yu Gothic" panose="020B0400000000000000" pitchFamily="34" charset="-128"/>
                <a:cs typeface="YuGothic"/>
              </a:rPr>
              <a:t>5.</a:t>
            </a:r>
            <a:r>
              <a:rPr lang="ja-JP" altLang="en-US" sz="2000" b="1" dirty="0">
                <a:latin typeface="Yu Gothic" panose="020B0400000000000000" pitchFamily="34" charset="-128"/>
                <a:ea typeface="Yu Gothic" panose="020B0400000000000000" pitchFamily="34" charset="-128"/>
                <a:cs typeface="YuGothic"/>
              </a:rPr>
              <a:t>共有空間、居住空間の安全管理</a:t>
            </a:r>
            <a:endParaRPr sz="2000" b="1" dirty="0">
              <a:latin typeface="Yu Gothic" panose="020B0400000000000000" pitchFamily="34" charset="-128"/>
              <a:ea typeface="Yu Gothic" panose="020B0400000000000000" pitchFamily="34" charset="-128"/>
              <a:cs typeface="YuGothic"/>
            </a:endParaRPr>
          </a:p>
        </p:txBody>
      </p:sp>
      <p:sp>
        <p:nvSpPr>
          <p:cNvPr id="19" name="object 6">
            <a:extLst>
              <a:ext uri="{FF2B5EF4-FFF2-40B4-BE49-F238E27FC236}">
                <a16:creationId xmlns:a16="http://schemas.microsoft.com/office/drawing/2014/main" xmlns="" id="{CC955D1E-E5B9-4766-A0E5-03BC4D6664AE}"/>
              </a:ext>
            </a:extLst>
          </p:cNvPr>
          <p:cNvSpPr/>
          <p:nvPr/>
        </p:nvSpPr>
        <p:spPr>
          <a:xfrm>
            <a:off x="719910" y="6321940"/>
            <a:ext cx="6120130" cy="0"/>
          </a:xfrm>
          <a:custGeom>
            <a:avLst/>
            <a:gdLst/>
            <a:ahLst/>
            <a:cxnLst/>
            <a:rect l="l" t="t" r="r" b="b"/>
            <a:pathLst>
              <a:path w="6120130">
                <a:moveTo>
                  <a:pt x="0" y="0"/>
                </a:moveTo>
                <a:lnTo>
                  <a:pt x="6120003" y="0"/>
                </a:lnTo>
              </a:path>
            </a:pathLst>
          </a:custGeom>
          <a:ln w="13195">
            <a:solidFill>
              <a:srgbClr val="296654"/>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20" name="object 10">
            <a:extLst>
              <a:ext uri="{FF2B5EF4-FFF2-40B4-BE49-F238E27FC236}">
                <a16:creationId xmlns:a16="http://schemas.microsoft.com/office/drawing/2014/main" xmlns="" id="{050C2705-CCCE-44BF-BEB9-BF1FF4865337}"/>
              </a:ext>
            </a:extLst>
          </p:cNvPr>
          <p:cNvSpPr txBox="1"/>
          <p:nvPr/>
        </p:nvSpPr>
        <p:spPr>
          <a:xfrm>
            <a:off x="728948" y="5957531"/>
            <a:ext cx="3889914" cy="320601"/>
          </a:xfrm>
          <a:prstGeom prst="rect">
            <a:avLst/>
          </a:prstGeom>
        </p:spPr>
        <p:txBody>
          <a:bodyPr vert="horz" wrap="square" lIns="0" tIns="12700" rIns="0" bIns="0" rtlCol="0">
            <a:spAutoFit/>
          </a:bodyPr>
          <a:lstStyle/>
          <a:p>
            <a:pPr marL="12065">
              <a:lnSpc>
                <a:spcPct val="100000"/>
              </a:lnSpc>
              <a:tabLst>
                <a:tab pos="273050" algn="l"/>
              </a:tabLst>
            </a:pPr>
            <a:r>
              <a:rPr lang="en-US" sz="2000" b="1" dirty="0">
                <a:latin typeface="Yu Gothic" panose="020B0400000000000000" pitchFamily="34" charset="-128"/>
                <a:ea typeface="Yu Gothic" panose="020B0400000000000000" pitchFamily="34" charset="-128"/>
                <a:cs typeface="YuGothic"/>
              </a:rPr>
              <a:t>6.</a:t>
            </a:r>
            <a:r>
              <a:rPr lang="ja-JP" altLang="en-US" sz="2000" b="1" dirty="0">
                <a:latin typeface="Yu Gothic" panose="020B0400000000000000" pitchFamily="34" charset="-128"/>
                <a:ea typeface="Yu Gothic" panose="020B0400000000000000" pitchFamily="34" charset="-128"/>
                <a:cs typeface="YuGothic"/>
              </a:rPr>
              <a:t>その他</a:t>
            </a:r>
            <a:endParaRPr sz="2000" b="1" dirty="0">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556015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9FFC78D1-6EAC-45F8-9687-CAB594D3297B}"/>
              </a:ext>
            </a:extLst>
          </p:cNvPr>
          <p:cNvSpPr/>
          <p:nvPr/>
        </p:nvSpPr>
        <p:spPr>
          <a:xfrm>
            <a:off x="2963" y="-4083"/>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BBE0D4"/>
          </a:solidFill>
        </p:spPr>
        <p:txBody>
          <a:bodyPr wrap="square" lIns="0" tIns="0" rIns="0" bIns="0" rtlCol="0"/>
          <a:lstStyle/>
          <a:p>
            <a:endParaRPr dirty="0"/>
          </a:p>
        </p:txBody>
      </p:sp>
      <p:sp>
        <p:nvSpPr>
          <p:cNvPr id="3" name="bg object 17">
            <a:extLst>
              <a:ext uri="{FF2B5EF4-FFF2-40B4-BE49-F238E27FC236}">
                <a16:creationId xmlns:a16="http://schemas.microsoft.com/office/drawing/2014/main" xmlns="" id="{3385B99B-EBB8-487F-B018-79A68DBE263A}"/>
              </a:ext>
            </a:extLst>
          </p:cNvPr>
          <p:cNvSpPr/>
          <p:nvPr/>
        </p:nvSpPr>
        <p:spPr>
          <a:xfrm>
            <a:off x="394066" y="243280"/>
            <a:ext cx="6874792" cy="10192037"/>
          </a:xfrm>
          <a:prstGeom prst="roundRect">
            <a:avLst>
              <a:gd name="adj" fmla="val 3045"/>
            </a:avLst>
          </a:prstGeom>
          <a:solidFill>
            <a:srgbClr val="FFFFFF"/>
          </a:solidFill>
        </p:spPr>
        <p:txBody>
          <a:bodyPr wrap="square" lIns="0" tIns="0" rIns="0" bIns="0" rtlCol="0"/>
          <a:lstStyle/>
          <a:p>
            <a:endParaRPr dirty="0"/>
          </a:p>
        </p:txBody>
      </p:sp>
      <p:sp>
        <p:nvSpPr>
          <p:cNvPr id="4" name="object 2">
            <a:extLst>
              <a:ext uri="{FF2B5EF4-FFF2-40B4-BE49-F238E27FC236}">
                <a16:creationId xmlns:a16="http://schemas.microsoft.com/office/drawing/2014/main" xmlns="" id="{D024A736-FA28-44A1-B068-DCAEB8255BB6}"/>
              </a:ext>
            </a:extLst>
          </p:cNvPr>
          <p:cNvSpPr txBox="1">
            <a:spLocks/>
          </p:cNvSpPr>
          <p:nvPr/>
        </p:nvSpPr>
        <p:spPr>
          <a:xfrm>
            <a:off x="619643" y="928300"/>
            <a:ext cx="6887783"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6">
                    <a:lumMod val="75000"/>
                  </a:schemeClr>
                </a:solidFill>
                <a:latin typeface="Yu Gothic" panose="020B0400000000000000" pitchFamily="34" charset="-128"/>
                <a:ea typeface="Yu Gothic" panose="020B0400000000000000" pitchFamily="34" charset="-128"/>
                <a:cs typeface="+mj-cs"/>
              </a:defRPr>
            </a:lvl1pPr>
          </a:lstStyle>
          <a:p>
            <a:r>
              <a:rPr lang="ja-JP" altLang="en-US" dirty="0">
                <a:solidFill>
                  <a:srgbClr val="296654"/>
                </a:solidFill>
              </a:rPr>
              <a:t>１</a:t>
            </a:r>
            <a:r>
              <a:rPr lang="en-US" altLang="ja-JP" dirty="0">
                <a:solidFill>
                  <a:srgbClr val="296654"/>
                </a:solidFill>
              </a:rPr>
              <a:t>.</a:t>
            </a:r>
            <a:r>
              <a:rPr lang="ja-JP" altLang="en-US" dirty="0">
                <a:solidFill>
                  <a:srgbClr val="296654"/>
                </a:solidFill>
              </a:rPr>
              <a:t>生活場所及び「組」の指定</a:t>
            </a:r>
          </a:p>
        </p:txBody>
      </p:sp>
      <p:grpSp>
        <p:nvGrpSpPr>
          <p:cNvPr id="5" name="グループ化 4">
            <a:extLst>
              <a:ext uri="{FF2B5EF4-FFF2-40B4-BE49-F238E27FC236}">
                <a16:creationId xmlns:a16="http://schemas.microsoft.com/office/drawing/2014/main" xmlns="" id="{21A371BD-A441-45D6-8947-1F01148BA9AA}"/>
              </a:ext>
            </a:extLst>
          </p:cNvPr>
          <p:cNvGrpSpPr/>
          <p:nvPr/>
        </p:nvGrpSpPr>
        <p:grpSpPr>
          <a:xfrm>
            <a:off x="570720" y="1639519"/>
            <a:ext cx="6283775" cy="648000"/>
            <a:chOff x="689917" y="1624372"/>
            <a:chExt cx="6283775" cy="648000"/>
          </a:xfrm>
        </p:grpSpPr>
        <p:sp>
          <p:nvSpPr>
            <p:cNvPr id="6" name="object 5">
              <a:extLst>
                <a:ext uri="{FF2B5EF4-FFF2-40B4-BE49-F238E27FC236}">
                  <a16:creationId xmlns:a16="http://schemas.microsoft.com/office/drawing/2014/main" xmlns="" id="{3B8C3663-2D30-4A73-BF3E-B844C63CB3BC}"/>
                </a:ext>
              </a:extLst>
            </p:cNvPr>
            <p:cNvSpPr txBox="1"/>
            <p:nvPr/>
          </p:nvSpPr>
          <p:spPr>
            <a:xfrm>
              <a:off x="1376148" y="1829605"/>
              <a:ext cx="5031002" cy="228268"/>
            </a:xfrm>
            <a:prstGeom prst="rect">
              <a:avLst/>
            </a:prstGeom>
          </p:spPr>
          <p:txBody>
            <a:bodyPr vert="horz" wrap="square" lIns="0" tIns="12700" rIns="0" bIns="0" rtlCol="0">
              <a:spAutoFit/>
            </a:bodyPr>
            <a:lstStyle/>
            <a:p>
              <a:pPr marL="12700">
                <a:lnSpc>
                  <a:spcPct val="100000"/>
                </a:lnSpc>
                <a:spcBef>
                  <a:spcPts val="100"/>
                </a:spcBef>
              </a:pPr>
              <a:r>
                <a:rPr lang="zh-TW" altLang="en-US" sz="1400" b="1" dirty="0">
                  <a:latin typeface="Yu Gothic" panose="020B0400000000000000" pitchFamily="34" charset="-128"/>
                  <a:ea typeface="Yu Gothic" panose="020B0400000000000000" pitchFamily="34" charset="-128"/>
                  <a:cs typeface="YuGothic"/>
                </a:rPr>
                <a:t>別図</a:t>
              </a:r>
              <a:r>
                <a:rPr lang="en-US" altLang="zh-TW" sz="1400" b="1" dirty="0">
                  <a:latin typeface="Yu Gothic" panose="020B0400000000000000" pitchFamily="34" charset="-128"/>
                  <a:ea typeface="Yu Gothic" panose="020B0400000000000000" pitchFamily="34" charset="-128"/>
                  <a:cs typeface="YuGothic"/>
                </a:rPr>
                <a:t>2</a:t>
              </a:r>
              <a:r>
                <a:rPr lang="ja-JP" altLang="en-US" sz="1400" b="1" dirty="0">
                  <a:latin typeface="Yu Gothic" panose="020B0400000000000000" pitchFamily="34" charset="-128"/>
                  <a:ea typeface="Yu Gothic" panose="020B0400000000000000" pitchFamily="34" charset="-128"/>
                  <a:cs typeface="YuGothic"/>
                </a:rPr>
                <a:t>：</a:t>
              </a:r>
              <a:r>
                <a:rPr lang="zh-TW" altLang="en-US" sz="1400" b="1" dirty="0">
                  <a:latin typeface="Yu Gothic" panose="020B0400000000000000" pitchFamily="34" charset="-128"/>
                  <a:ea typeface="Yu Gothic" panose="020B0400000000000000" pitchFamily="34" charset="-128"/>
                  <a:cs typeface="YuGothic"/>
                </a:rPr>
                <a:t>指定避難所平面図</a:t>
              </a:r>
            </a:p>
          </p:txBody>
        </p:sp>
        <p:pic>
          <p:nvPicPr>
            <p:cNvPr id="7" name="グラフィックス 6" descr="ドキュメント 枠線">
              <a:extLst>
                <a:ext uri="{FF2B5EF4-FFF2-40B4-BE49-F238E27FC236}">
                  <a16:creationId xmlns:a16="http://schemas.microsoft.com/office/drawing/2014/main" xmlns="" id="{ABD91F79-5FA1-46F4-B485-AD66E4C1085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8" name="正方形/長方形 7">
              <a:extLst>
                <a:ext uri="{FF2B5EF4-FFF2-40B4-BE49-F238E27FC236}">
                  <a16:creationId xmlns:a16="http://schemas.microsoft.com/office/drawing/2014/main" xmlns="" id="{ABE619C5-6FA7-4492-AAA2-CD8D80C4F21E}"/>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object 9">
            <a:extLst>
              <a:ext uri="{FF2B5EF4-FFF2-40B4-BE49-F238E27FC236}">
                <a16:creationId xmlns:a16="http://schemas.microsoft.com/office/drawing/2014/main" xmlns="" id="{E571454D-91E1-45E4-84DB-88920A4387A0}"/>
              </a:ext>
            </a:extLst>
          </p:cNvPr>
          <p:cNvSpPr txBox="1"/>
          <p:nvPr/>
        </p:nvSpPr>
        <p:spPr>
          <a:xfrm>
            <a:off x="625883" y="3113687"/>
            <a:ext cx="6186293" cy="1898148"/>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居住スペースをブロック割りし、「組」を組織する。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「組」ごとに代表者（正副）を決め、登録する。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乳幼児の泣き声などで、両親や家族が心理的プレッシャーを感じないよう、育児室の確保などの配慮を行う。（その他、授乳室や更衣室の配置など女性への配慮も必要）</a:t>
            </a:r>
          </a:p>
        </p:txBody>
      </p:sp>
      <p:grpSp>
        <p:nvGrpSpPr>
          <p:cNvPr id="10" name="グループ化 9">
            <a:extLst>
              <a:ext uri="{FF2B5EF4-FFF2-40B4-BE49-F238E27FC236}">
                <a16:creationId xmlns:a16="http://schemas.microsoft.com/office/drawing/2014/main" xmlns="" id="{9F4B9BBB-FE28-42C8-9D71-90898C3CFED9}"/>
              </a:ext>
            </a:extLst>
          </p:cNvPr>
          <p:cNvGrpSpPr/>
          <p:nvPr/>
        </p:nvGrpSpPr>
        <p:grpSpPr>
          <a:xfrm>
            <a:off x="516057" y="2451734"/>
            <a:ext cx="6357742" cy="504190"/>
            <a:chOff x="728646" y="1851740"/>
            <a:chExt cx="6120130" cy="504190"/>
          </a:xfrm>
        </p:grpSpPr>
        <p:sp>
          <p:nvSpPr>
            <p:cNvPr id="11" name="object 20">
              <a:extLst>
                <a:ext uri="{FF2B5EF4-FFF2-40B4-BE49-F238E27FC236}">
                  <a16:creationId xmlns:a16="http://schemas.microsoft.com/office/drawing/2014/main" xmlns="" id="{97FB0EA4-F108-4C9F-B2B3-B069E55B621F}"/>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solidFill>
                  <a:srgbClr val="E4660A"/>
                </a:solidFill>
                <a:latin typeface="Yu Gothic" panose="020B0400000000000000" pitchFamily="34" charset="-128"/>
                <a:ea typeface="Yu Gothic" panose="020B0400000000000000" pitchFamily="34" charset="-128"/>
              </a:endParaRPr>
            </a:p>
          </p:txBody>
        </p:sp>
        <p:sp>
          <p:nvSpPr>
            <p:cNvPr id="12" name="object 21">
              <a:extLst>
                <a:ext uri="{FF2B5EF4-FFF2-40B4-BE49-F238E27FC236}">
                  <a16:creationId xmlns:a16="http://schemas.microsoft.com/office/drawing/2014/main" xmlns="" id="{63FFC254-AED3-4E32-811B-228AD728F3EC}"/>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生活場所及び「組」の指定</a:t>
              </a:r>
            </a:p>
          </p:txBody>
        </p:sp>
        <p:sp>
          <p:nvSpPr>
            <p:cNvPr id="13" name="object 22">
              <a:extLst>
                <a:ext uri="{FF2B5EF4-FFF2-40B4-BE49-F238E27FC236}">
                  <a16:creationId xmlns:a16="http://schemas.microsoft.com/office/drawing/2014/main" xmlns="" id="{A2A5468D-66BE-4B15-B025-B9CDB1B264D2}"/>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4" name="object 23">
              <a:extLst>
                <a:ext uri="{FF2B5EF4-FFF2-40B4-BE49-F238E27FC236}">
                  <a16:creationId xmlns:a16="http://schemas.microsoft.com/office/drawing/2014/main" xmlns="" id="{F2C234BF-8754-4BEC-B010-A598B1788E78}"/>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296654"/>
                  </a:solidFill>
                  <a:latin typeface="Yu Gothic" panose="020B0400000000000000" pitchFamily="34" charset="-128"/>
                  <a:ea typeface="Yu Gothic" panose="020B0400000000000000" pitchFamily="34" charset="-128"/>
                  <a:cs typeface="YuGothic"/>
                </a:rPr>
                <a:t>１</a:t>
              </a:r>
              <a:endParaRPr sz="2100" b="1" dirty="0">
                <a:solidFill>
                  <a:srgbClr val="296654"/>
                </a:solidFill>
                <a:latin typeface="Yu Gothic" panose="020B0400000000000000" pitchFamily="34" charset="-128"/>
                <a:ea typeface="Yu Gothic" panose="020B0400000000000000" pitchFamily="34" charset="-128"/>
                <a:cs typeface="YuGothic"/>
              </a:endParaRPr>
            </a:p>
          </p:txBody>
        </p:sp>
      </p:grpSp>
      <p:sp>
        <p:nvSpPr>
          <p:cNvPr id="15" name="object 5">
            <a:extLst>
              <a:ext uri="{FF2B5EF4-FFF2-40B4-BE49-F238E27FC236}">
                <a16:creationId xmlns:a16="http://schemas.microsoft.com/office/drawing/2014/main" xmlns="" id="{4E8465D8-AFDC-4306-8C5C-5544E8CD8B84}"/>
              </a:ext>
            </a:extLst>
          </p:cNvPr>
          <p:cNvSpPr txBox="1"/>
          <p:nvPr/>
        </p:nvSpPr>
        <p:spPr>
          <a:xfrm>
            <a:off x="1360492" y="512299"/>
            <a:ext cx="1711706"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dirty="0">
                <a:solidFill>
                  <a:srgbClr val="296654"/>
                </a:solidFill>
                <a:latin typeface="Yu Gothic" panose="020B0400000000000000" pitchFamily="34" charset="-128"/>
                <a:ea typeface="Yu Gothic" panose="020B0400000000000000" pitchFamily="34" charset="-128"/>
                <a:cs typeface="YuGothic"/>
              </a:rPr>
              <a:t>②施設管理班がすること</a:t>
            </a:r>
          </a:p>
        </p:txBody>
      </p:sp>
      <p:sp>
        <p:nvSpPr>
          <p:cNvPr id="16" name="object 6">
            <a:extLst>
              <a:ext uri="{FF2B5EF4-FFF2-40B4-BE49-F238E27FC236}">
                <a16:creationId xmlns:a16="http://schemas.microsoft.com/office/drawing/2014/main" xmlns="" id="{43BD7E31-1A8C-48A0-9159-A2A2948A9914}"/>
              </a:ext>
            </a:extLst>
          </p:cNvPr>
          <p:cNvSpPr/>
          <p:nvPr/>
        </p:nvSpPr>
        <p:spPr>
          <a:xfrm>
            <a:off x="534751" y="619328"/>
            <a:ext cx="720090" cy="0"/>
          </a:xfrm>
          <a:custGeom>
            <a:avLst/>
            <a:gdLst/>
            <a:ahLst/>
            <a:cxnLst/>
            <a:rect l="l" t="t" r="r" b="b"/>
            <a:pathLst>
              <a:path w="720090">
                <a:moveTo>
                  <a:pt x="0" y="0"/>
                </a:moveTo>
                <a:lnTo>
                  <a:pt x="720001" y="0"/>
                </a:lnTo>
              </a:path>
            </a:pathLst>
          </a:custGeom>
          <a:ln w="12700">
            <a:solidFill>
              <a:srgbClr val="296654"/>
            </a:solidFill>
          </a:ln>
        </p:spPr>
        <p:txBody>
          <a:bodyPr wrap="square" lIns="0" tIns="0" rIns="0" bIns="0" rtlCol="0"/>
          <a:lstStyle/>
          <a:p>
            <a:endParaRPr b="1" dirty="0">
              <a:solidFill>
                <a:srgbClr val="296654"/>
              </a:solidFill>
              <a:latin typeface="Yu Gothic" panose="020B0400000000000000" pitchFamily="34" charset="-128"/>
              <a:ea typeface="Yu Gothic" panose="020B0400000000000000" pitchFamily="34" charset="-128"/>
            </a:endParaRPr>
          </a:p>
        </p:txBody>
      </p:sp>
      <p:sp>
        <p:nvSpPr>
          <p:cNvPr id="17" name="Rectangle 2">
            <a:extLst>
              <a:ext uri="{FF2B5EF4-FFF2-40B4-BE49-F238E27FC236}">
                <a16:creationId xmlns:a16="http://schemas.microsoft.com/office/drawing/2014/main" xmlns="" id="{CADD420A-9CAB-43F8-9E1A-C02B964225F7}"/>
              </a:ext>
            </a:extLst>
          </p:cNvPr>
          <p:cNvSpPr>
            <a:spLocks noChangeArrowheads="1"/>
          </p:cNvSpPr>
          <p:nvPr/>
        </p:nvSpPr>
        <p:spPr bwMode="auto">
          <a:xfrm>
            <a:off x="670289" y="5455074"/>
            <a:ext cx="6357743" cy="3046988"/>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60388" algn="l"/>
              </a:tabLst>
              <a:defRPr>
                <a:solidFill>
                  <a:schemeClr val="tx1"/>
                </a:solidFill>
                <a:latin typeface="Arial" panose="020B0604020202020204" pitchFamily="34" charset="0"/>
              </a:defRPr>
            </a:lvl1pPr>
            <a:lvl2pPr eaLnBrk="0" fontAlgn="base" hangingPunct="0">
              <a:spcBef>
                <a:spcPct val="0"/>
              </a:spcBef>
              <a:spcAft>
                <a:spcPct val="0"/>
              </a:spcAft>
              <a:tabLst>
                <a:tab pos="560388" algn="l"/>
              </a:tabLst>
              <a:defRPr>
                <a:solidFill>
                  <a:schemeClr val="tx1"/>
                </a:solidFill>
                <a:latin typeface="Arial" panose="020B0604020202020204" pitchFamily="34" charset="0"/>
              </a:defRPr>
            </a:lvl2pPr>
            <a:lvl3pPr eaLnBrk="0" fontAlgn="base" hangingPunct="0">
              <a:spcBef>
                <a:spcPct val="0"/>
              </a:spcBef>
              <a:spcAft>
                <a:spcPct val="0"/>
              </a:spcAft>
              <a:tabLst>
                <a:tab pos="560388" algn="l"/>
              </a:tabLst>
              <a:defRPr>
                <a:solidFill>
                  <a:schemeClr val="tx1"/>
                </a:solidFill>
                <a:latin typeface="Arial" panose="020B0604020202020204" pitchFamily="34" charset="0"/>
              </a:defRPr>
            </a:lvl3pPr>
            <a:lvl4pPr eaLnBrk="0" fontAlgn="base" hangingPunct="0">
              <a:spcBef>
                <a:spcPct val="0"/>
              </a:spcBef>
              <a:spcAft>
                <a:spcPct val="0"/>
              </a:spcAft>
              <a:tabLst>
                <a:tab pos="560388" algn="l"/>
              </a:tabLst>
              <a:defRPr>
                <a:solidFill>
                  <a:schemeClr val="tx1"/>
                </a:solidFill>
                <a:latin typeface="Arial" panose="020B0604020202020204" pitchFamily="34" charset="0"/>
              </a:defRPr>
            </a:lvl4pPr>
            <a:lvl5pPr eaLnBrk="0" fontAlgn="base" hangingPunct="0">
              <a:spcBef>
                <a:spcPct val="0"/>
              </a:spcBef>
              <a:spcAft>
                <a:spcPct val="0"/>
              </a:spcAft>
              <a:tabLst>
                <a:tab pos="560388" algn="l"/>
              </a:tabLst>
              <a:defRPr>
                <a:solidFill>
                  <a:schemeClr val="tx1"/>
                </a:solidFill>
                <a:latin typeface="Arial" panose="020B0604020202020204" pitchFamily="34" charset="0"/>
              </a:defRPr>
            </a:lvl5pPr>
            <a:lvl6pPr eaLnBrk="0" fontAlgn="base" hangingPunct="0">
              <a:spcBef>
                <a:spcPct val="0"/>
              </a:spcBef>
              <a:spcAft>
                <a:spcPct val="0"/>
              </a:spcAft>
              <a:tabLst>
                <a:tab pos="560388" algn="l"/>
              </a:tabLst>
              <a:defRPr>
                <a:solidFill>
                  <a:schemeClr val="tx1"/>
                </a:solidFill>
                <a:latin typeface="Arial" panose="020B0604020202020204" pitchFamily="34" charset="0"/>
              </a:defRPr>
            </a:lvl6pPr>
            <a:lvl7pPr eaLnBrk="0" fontAlgn="base" hangingPunct="0">
              <a:spcBef>
                <a:spcPct val="0"/>
              </a:spcBef>
              <a:spcAft>
                <a:spcPct val="0"/>
              </a:spcAft>
              <a:tabLst>
                <a:tab pos="560388" algn="l"/>
              </a:tabLst>
              <a:defRPr>
                <a:solidFill>
                  <a:schemeClr val="tx1"/>
                </a:solidFill>
                <a:latin typeface="Arial" panose="020B0604020202020204" pitchFamily="34" charset="0"/>
              </a:defRPr>
            </a:lvl7pPr>
            <a:lvl8pPr eaLnBrk="0" fontAlgn="base" hangingPunct="0">
              <a:spcBef>
                <a:spcPct val="0"/>
              </a:spcBef>
              <a:spcAft>
                <a:spcPct val="0"/>
              </a:spcAft>
              <a:tabLst>
                <a:tab pos="560388" algn="l"/>
              </a:tabLst>
              <a:defRPr>
                <a:solidFill>
                  <a:schemeClr val="tx1"/>
                </a:solidFill>
                <a:latin typeface="Arial" panose="020B0604020202020204" pitchFamily="34" charset="0"/>
              </a:defRPr>
            </a:lvl8pPr>
            <a:lvl9pPr eaLnBrk="0" fontAlgn="base" hangingPunct="0">
              <a:spcBef>
                <a:spcPct val="0"/>
              </a:spcBef>
              <a:spcAft>
                <a:spcPct val="0"/>
              </a:spcAft>
              <a:tabLst>
                <a:tab pos="560388"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tab pos="560388" algn="l"/>
              </a:tabLst>
            </a:pP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＜組の決め方等＞</a:t>
            </a:r>
            <a:endParaRPr kumimoji="0"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tab pos="560388" algn="l"/>
              </a:tabLst>
            </a:pPr>
            <a:r>
              <a:rPr kumimoji="0" lang="ja-JP"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町内単位でまとまった配置に配慮する。</a:t>
            </a:r>
            <a:endParaRPr kumimoji="0" lang="ja-JP"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tab pos="560388" algn="l"/>
              </a:tabLst>
            </a:pPr>
            <a:r>
              <a:rPr kumimoji="0"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a:t>
            </a: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人当たり</a:t>
            </a:r>
            <a:r>
              <a:rPr kumimoji="0" lang="ja-JP" altLang="en-US" sz="16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のスペースを、「安佐北区自主防災会説明会資料（避難場所開設・運営マニュアル）」を参考</a:t>
            </a: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として割り振る。（可能な限り仕切り等でプライバシーを確保する。）</a:t>
            </a:r>
            <a:endPar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tab pos="560388" algn="l"/>
              </a:tabLst>
            </a:pP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要配慮者の避難位置に配慮する。（和室や保健室の隣、トイレの近くなどへ優先避難や動線段差の解消等）</a:t>
            </a:r>
            <a:endPar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tab pos="560388" algn="l"/>
              </a:tabLst>
            </a:pP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避難者が分散しないように配慮する</a:t>
            </a:r>
            <a:r>
              <a:rPr kumimoji="0" lang="ja-JP" altLang="en-US" sz="16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とともに感染症等予防の観点から、密室、密接にならないように配置する。</a:t>
            </a:r>
            <a:endPar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tab pos="560388" algn="l"/>
              </a:tabLst>
            </a:pPr>
            <a:r>
              <a:rPr kumimoji="0" lang="ja-JP" altLang="en-US" sz="16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通路（１ｍ程度）を確保する。</a:t>
            </a:r>
            <a:endParaRPr kumimoji="0" lang="en-US" altLang="ja-JP" sz="1600" dirty="0">
              <a:latin typeface="游ゴシック" panose="020B0400000000000000" pitchFamily="50" charset="-128"/>
              <a:ea typeface="游ゴシック" panose="020B0400000000000000" pitchFamily="50"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tab pos="560388" algn="l"/>
              </a:tabLst>
            </a:pP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避難者数が多く、避難所が過密状態になる場合は、区災害対策本部に追加の避難所の開設を要請する。</a:t>
            </a:r>
          </a:p>
        </p:txBody>
      </p:sp>
      <p:sp>
        <p:nvSpPr>
          <p:cNvPr id="19" name="テキスト ボックス 18">
            <a:extLst>
              <a:ext uri="{FF2B5EF4-FFF2-40B4-BE49-F238E27FC236}">
                <a16:creationId xmlns:a16="http://schemas.microsoft.com/office/drawing/2014/main" xmlns="" id="{43FDCF74-5AC7-4B3A-BE98-FF0C047DCD55}"/>
              </a:ext>
            </a:extLst>
          </p:cNvPr>
          <p:cNvSpPr txBox="1"/>
          <p:nvPr/>
        </p:nvSpPr>
        <p:spPr>
          <a:xfrm>
            <a:off x="127225" y="10144124"/>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３８</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3094101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6A08C1A6-DAFC-4E14-8DCD-7E7D0F7E784D}"/>
              </a:ext>
            </a:extLst>
          </p:cNvPr>
          <p:cNvSpPr/>
          <p:nvPr/>
        </p:nvSpPr>
        <p:spPr>
          <a:xfrm>
            <a:off x="-18380" y="5395"/>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BBE0D4"/>
          </a:solidFill>
        </p:spPr>
        <p:txBody>
          <a:bodyPr wrap="square" lIns="0" tIns="0" rIns="0" bIns="0" rtlCol="0"/>
          <a:lstStyle/>
          <a:p>
            <a:endParaRPr dirty="0"/>
          </a:p>
        </p:txBody>
      </p:sp>
      <p:sp>
        <p:nvSpPr>
          <p:cNvPr id="3" name="bg object 17">
            <a:extLst>
              <a:ext uri="{FF2B5EF4-FFF2-40B4-BE49-F238E27FC236}">
                <a16:creationId xmlns:a16="http://schemas.microsoft.com/office/drawing/2014/main" xmlns="" id="{E7B5CB2D-3F36-4DC2-8FEB-3B59F0D8E842}"/>
              </a:ext>
            </a:extLst>
          </p:cNvPr>
          <p:cNvSpPr/>
          <p:nvPr/>
        </p:nvSpPr>
        <p:spPr>
          <a:xfrm>
            <a:off x="372723" y="252758"/>
            <a:ext cx="6874792" cy="10192037"/>
          </a:xfrm>
          <a:prstGeom prst="roundRect">
            <a:avLst>
              <a:gd name="adj" fmla="val 3045"/>
            </a:avLst>
          </a:prstGeom>
          <a:solidFill>
            <a:srgbClr val="FFFFFF"/>
          </a:solidFill>
        </p:spPr>
        <p:txBody>
          <a:bodyPr wrap="square" lIns="0" tIns="0" rIns="0" bIns="0" rtlCol="0"/>
          <a:lstStyle/>
          <a:p>
            <a:endParaRPr dirty="0"/>
          </a:p>
        </p:txBody>
      </p:sp>
      <p:sp>
        <p:nvSpPr>
          <p:cNvPr id="4" name="object 2">
            <a:extLst>
              <a:ext uri="{FF2B5EF4-FFF2-40B4-BE49-F238E27FC236}">
                <a16:creationId xmlns:a16="http://schemas.microsoft.com/office/drawing/2014/main" xmlns="" id="{A4B706BD-E214-4F84-8255-04CB8C471F0E}"/>
              </a:ext>
            </a:extLst>
          </p:cNvPr>
          <p:cNvSpPr txBox="1">
            <a:spLocks/>
          </p:cNvSpPr>
          <p:nvPr/>
        </p:nvSpPr>
        <p:spPr>
          <a:xfrm>
            <a:off x="628982" y="950780"/>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r>
              <a:rPr lang="ja-JP" altLang="en-US" dirty="0">
                <a:solidFill>
                  <a:srgbClr val="296654"/>
                </a:solidFill>
              </a:rPr>
              <a:t>２</a:t>
            </a:r>
            <a:r>
              <a:rPr lang="en-US" altLang="ja-JP" dirty="0">
                <a:solidFill>
                  <a:srgbClr val="296654"/>
                </a:solidFill>
              </a:rPr>
              <a:t>.</a:t>
            </a:r>
            <a:r>
              <a:rPr lang="ja-JP" altLang="en-US" dirty="0">
                <a:solidFill>
                  <a:srgbClr val="296654"/>
                </a:solidFill>
              </a:rPr>
              <a:t>トイレ対策</a:t>
            </a:r>
          </a:p>
        </p:txBody>
      </p:sp>
      <p:sp>
        <p:nvSpPr>
          <p:cNvPr id="5" name="object 9">
            <a:extLst>
              <a:ext uri="{FF2B5EF4-FFF2-40B4-BE49-F238E27FC236}">
                <a16:creationId xmlns:a16="http://schemas.microsoft.com/office/drawing/2014/main" xmlns="" id="{4BE689E2-31C5-4487-8033-60C472536F64}"/>
              </a:ext>
            </a:extLst>
          </p:cNvPr>
          <p:cNvSpPr txBox="1"/>
          <p:nvPr/>
        </p:nvSpPr>
        <p:spPr>
          <a:xfrm>
            <a:off x="730072" y="3123165"/>
            <a:ext cx="6186293" cy="7302705"/>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296654"/>
              </a:buClr>
            </a:pPr>
            <a:r>
              <a:rPr lang="ja-JP" altLang="en-US" dirty="0"/>
              <a:t>施設内のトイレが利用できるか点検する。</a:t>
            </a:r>
          </a:p>
          <a:p>
            <a:pPr>
              <a:buClr>
                <a:srgbClr val="296654"/>
              </a:buClr>
            </a:pPr>
            <a:r>
              <a:rPr lang="ja-JP" altLang="en-US" dirty="0"/>
              <a:t>トイレが使用可能で水が出ても、極力節約する。（プールの水などを汲み置き、利用する。使用した紙は流さず、段ボールなどに入れて廃棄する。）</a:t>
            </a:r>
          </a:p>
          <a:p>
            <a:pPr>
              <a:buClr>
                <a:srgbClr val="296654"/>
              </a:buClr>
            </a:pPr>
            <a:r>
              <a:rPr lang="ja-JP" altLang="en-US" dirty="0"/>
              <a:t>トイレが使用不能な場合、次により、備蓄してある目隠しテント及び災害用簡易トイレを使用する。</a:t>
            </a:r>
          </a:p>
          <a:p>
            <a:pPr>
              <a:buClr>
                <a:srgbClr val="296654"/>
              </a:buClr>
            </a:pPr>
            <a:r>
              <a:rPr lang="ja-JP" altLang="en-US" dirty="0"/>
              <a:t>備蓄がない場合は、区災害対策本部から簡易トイレが届けられるまでの間、段ボールなどにより代用する。</a:t>
            </a:r>
          </a:p>
          <a:p>
            <a:pPr>
              <a:buClr>
                <a:srgbClr val="296654"/>
              </a:buClr>
            </a:pPr>
            <a:r>
              <a:rPr lang="ja-JP" altLang="en-US" dirty="0"/>
              <a:t>仮設トイレの設置を区災害対策本部へ要請するとともに、設置位置を決めておく。なお、避難者の中に車椅子使用者がいるときは、障害者用仮設トイレの設置を要請する。</a:t>
            </a:r>
          </a:p>
          <a:p>
            <a:pPr>
              <a:buClr>
                <a:srgbClr val="296654"/>
              </a:buClr>
            </a:pPr>
            <a:r>
              <a:rPr lang="ja-JP" altLang="en-US" dirty="0"/>
              <a:t>し尿処理を区災害対策本部へ依頼する。なお、処理が間に合わない場合は校庭などの隅に穴を掘り、処理する。</a:t>
            </a:r>
          </a:p>
          <a:p>
            <a:pPr>
              <a:buClr>
                <a:srgbClr val="296654"/>
              </a:buClr>
            </a:pPr>
            <a:r>
              <a:rPr lang="ja-JP" altLang="en-US" dirty="0"/>
              <a:t>トイレの清掃は当番制とし、「組」に割り当てる。また必ずトイレの消毒を行う。</a:t>
            </a:r>
            <a:endParaRPr lang="en-US" altLang="ja-JP" dirty="0"/>
          </a:p>
          <a:p>
            <a:pPr>
              <a:buClr>
                <a:srgbClr val="296654"/>
              </a:buClr>
            </a:pPr>
            <a:r>
              <a:rPr lang="ja-JP" altLang="en-US" dirty="0"/>
              <a:t>仮設トイレは、男女別（</a:t>
            </a:r>
            <a:r>
              <a:rPr lang="en-US" altLang="ja-JP" dirty="0"/>
              <a:t>1</a:t>
            </a:r>
            <a:r>
              <a:rPr lang="ja-JP" altLang="en-US" dirty="0"/>
              <a:t>：</a:t>
            </a:r>
            <a:r>
              <a:rPr lang="en-US" altLang="ja-JP" dirty="0"/>
              <a:t>3</a:t>
            </a:r>
            <a:r>
              <a:rPr lang="ja-JP" altLang="en-US" dirty="0"/>
              <a:t>の割合が望ましい）とするとともに、明るい場所に設置するなど、女性や子供の安全にも配慮する。</a:t>
            </a:r>
          </a:p>
          <a:p>
            <a:pPr>
              <a:buClr>
                <a:srgbClr val="296654"/>
              </a:buClr>
            </a:pPr>
            <a:endParaRPr lang="ja-JP" altLang="en-US" dirty="0"/>
          </a:p>
        </p:txBody>
      </p:sp>
      <p:grpSp>
        <p:nvGrpSpPr>
          <p:cNvPr id="6" name="グループ化 5">
            <a:extLst>
              <a:ext uri="{FF2B5EF4-FFF2-40B4-BE49-F238E27FC236}">
                <a16:creationId xmlns:a16="http://schemas.microsoft.com/office/drawing/2014/main" xmlns="" id="{D2AB6BC2-D0A3-4669-B885-96F7581F6ABD}"/>
              </a:ext>
            </a:extLst>
          </p:cNvPr>
          <p:cNvGrpSpPr/>
          <p:nvPr/>
        </p:nvGrpSpPr>
        <p:grpSpPr>
          <a:xfrm>
            <a:off x="620246" y="2461212"/>
            <a:ext cx="6357742" cy="504190"/>
            <a:chOff x="728646" y="1851740"/>
            <a:chExt cx="6120130" cy="504190"/>
          </a:xfrm>
        </p:grpSpPr>
        <p:sp>
          <p:nvSpPr>
            <p:cNvPr id="7" name="object 20">
              <a:extLst>
                <a:ext uri="{FF2B5EF4-FFF2-40B4-BE49-F238E27FC236}">
                  <a16:creationId xmlns:a16="http://schemas.microsoft.com/office/drawing/2014/main" xmlns="" id="{76E64E5A-0710-4213-8359-48A946230D6A}"/>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8" name="object 21">
              <a:extLst>
                <a:ext uri="{FF2B5EF4-FFF2-40B4-BE49-F238E27FC236}">
                  <a16:creationId xmlns:a16="http://schemas.microsoft.com/office/drawing/2014/main" xmlns="" id="{82C6E3FB-1D1F-4E29-AB1F-AAD1EC160412}"/>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トイレ対策</a:t>
              </a:r>
            </a:p>
          </p:txBody>
        </p:sp>
        <p:sp>
          <p:nvSpPr>
            <p:cNvPr id="9" name="object 22">
              <a:extLst>
                <a:ext uri="{FF2B5EF4-FFF2-40B4-BE49-F238E27FC236}">
                  <a16:creationId xmlns:a16="http://schemas.microsoft.com/office/drawing/2014/main" xmlns="" id="{167EC081-945D-4ACE-91DE-2D61148FDF95}"/>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0" name="object 23">
              <a:extLst>
                <a:ext uri="{FF2B5EF4-FFF2-40B4-BE49-F238E27FC236}">
                  <a16:creationId xmlns:a16="http://schemas.microsoft.com/office/drawing/2014/main" xmlns="" id="{2F5ED479-FCA0-4394-AB6D-C9A4514F2AE0}"/>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296654"/>
                  </a:solidFill>
                  <a:latin typeface="Yu Gothic" panose="020B0400000000000000" pitchFamily="34" charset="-128"/>
                  <a:ea typeface="Yu Gothic" panose="020B0400000000000000" pitchFamily="34" charset="-128"/>
                  <a:cs typeface="YuGothic"/>
                </a:rPr>
                <a:t>１</a:t>
              </a:r>
              <a:endParaRPr sz="2100" b="1" dirty="0">
                <a:solidFill>
                  <a:srgbClr val="296654"/>
                </a:solidFill>
                <a:latin typeface="Yu Gothic" panose="020B0400000000000000" pitchFamily="34" charset="-128"/>
                <a:ea typeface="Yu Gothic" panose="020B0400000000000000" pitchFamily="34" charset="-128"/>
                <a:cs typeface="YuGothic"/>
              </a:endParaRPr>
            </a:p>
          </p:txBody>
        </p:sp>
      </p:grpSp>
      <p:grpSp>
        <p:nvGrpSpPr>
          <p:cNvPr id="11" name="グループ化 10">
            <a:extLst>
              <a:ext uri="{FF2B5EF4-FFF2-40B4-BE49-F238E27FC236}">
                <a16:creationId xmlns:a16="http://schemas.microsoft.com/office/drawing/2014/main" xmlns="" id="{0F88235D-65A4-43A7-9F3A-0A680BBE0C03}"/>
              </a:ext>
            </a:extLst>
          </p:cNvPr>
          <p:cNvGrpSpPr/>
          <p:nvPr/>
        </p:nvGrpSpPr>
        <p:grpSpPr>
          <a:xfrm>
            <a:off x="681513" y="1605274"/>
            <a:ext cx="6283775" cy="648000"/>
            <a:chOff x="689917" y="1624372"/>
            <a:chExt cx="6283775" cy="648000"/>
          </a:xfrm>
        </p:grpSpPr>
        <p:pic>
          <p:nvPicPr>
            <p:cNvPr id="12" name="グラフィックス 11" descr="ドキュメント 枠線">
              <a:extLst>
                <a:ext uri="{FF2B5EF4-FFF2-40B4-BE49-F238E27FC236}">
                  <a16:creationId xmlns:a16="http://schemas.microsoft.com/office/drawing/2014/main" xmlns="" id="{BD356212-FB7E-497A-8E0E-8733F7751F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3" name="正方形/長方形 12">
              <a:extLst>
                <a:ext uri="{FF2B5EF4-FFF2-40B4-BE49-F238E27FC236}">
                  <a16:creationId xmlns:a16="http://schemas.microsoft.com/office/drawing/2014/main" xmlns="" id="{E3049182-9813-4B4A-8B79-01380EB36769}"/>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object 5">
            <a:extLst>
              <a:ext uri="{FF2B5EF4-FFF2-40B4-BE49-F238E27FC236}">
                <a16:creationId xmlns:a16="http://schemas.microsoft.com/office/drawing/2014/main" xmlns="" id="{44E3B4AB-7AB1-4A65-B7D0-B10CECDA0E2F}"/>
              </a:ext>
            </a:extLst>
          </p:cNvPr>
          <p:cNvSpPr txBox="1"/>
          <p:nvPr/>
        </p:nvSpPr>
        <p:spPr>
          <a:xfrm>
            <a:off x="1342407" y="534779"/>
            <a:ext cx="1842332" cy="394980"/>
          </a:xfrm>
          <a:prstGeom prst="rect">
            <a:avLst/>
          </a:prstGeom>
        </p:spPr>
        <p:txBody>
          <a:bodyPr vert="horz" wrap="square" lIns="0" tIns="12700" rIns="0" bIns="0" rtlCol="0">
            <a:spAutoFit/>
          </a:bodyPr>
          <a:lstStyle>
            <a:defPPr>
              <a:defRPr lang="ja-JP"/>
            </a:defPPr>
            <a:lvl1pPr marL="12700">
              <a:lnSpc>
                <a:spcPct val="100000"/>
              </a:lnSpc>
              <a:spcBef>
                <a:spcPts val="100"/>
              </a:spcBef>
              <a:defRPr sz="1200" b="1">
                <a:solidFill>
                  <a:schemeClr val="accent1"/>
                </a:solidFill>
                <a:latin typeface="Yu Gothic" panose="020B0400000000000000" pitchFamily="34" charset="-128"/>
                <a:ea typeface="Yu Gothic" panose="020B0400000000000000" pitchFamily="34" charset="-128"/>
                <a:cs typeface="YuGothic"/>
              </a:defRPr>
            </a:lvl1pPr>
          </a:lstStyle>
          <a:p>
            <a:pPr marL="12700">
              <a:lnSpc>
                <a:spcPct val="100000"/>
              </a:lnSpc>
              <a:spcBef>
                <a:spcPts val="100"/>
              </a:spcBef>
            </a:pPr>
            <a:r>
              <a:rPr lang="ja-JP" altLang="en-US" dirty="0">
                <a:solidFill>
                  <a:srgbClr val="296654"/>
                </a:solidFill>
              </a:rPr>
              <a:t>②</a:t>
            </a:r>
            <a:r>
              <a:rPr lang="ja-JP" altLang="en-US" sz="1200" b="1" dirty="0">
                <a:solidFill>
                  <a:srgbClr val="296654"/>
                </a:solidFill>
                <a:latin typeface="Yu Gothic" panose="020B0400000000000000" pitchFamily="34" charset="-128"/>
                <a:ea typeface="Yu Gothic" panose="020B0400000000000000" pitchFamily="34" charset="-128"/>
                <a:cs typeface="YuGothic"/>
              </a:rPr>
              <a:t>施設管理班がすること</a:t>
            </a:r>
          </a:p>
          <a:p>
            <a:pPr marL="12700">
              <a:lnSpc>
                <a:spcPct val="100000"/>
              </a:lnSpc>
              <a:spcBef>
                <a:spcPts val="100"/>
              </a:spcBef>
            </a:pPr>
            <a:endParaRPr lang="ja-JP" altLang="en-US" sz="1200" b="1" dirty="0">
              <a:solidFill>
                <a:srgbClr val="296654"/>
              </a:solidFill>
              <a:latin typeface="Yu Gothic" panose="020B0400000000000000" pitchFamily="34" charset="-128"/>
              <a:ea typeface="Yu Gothic" panose="020B0400000000000000" pitchFamily="34" charset="-128"/>
              <a:cs typeface="YuGothic"/>
            </a:endParaRPr>
          </a:p>
        </p:txBody>
      </p:sp>
      <p:sp>
        <p:nvSpPr>
          <p:cNvPr id="15" name="object 5">
            <a:extLst>
              <a:ext uri="{FF2B5EF4-FFF2-40B4-BE49-F238E27FC236}">
                <a16:creationId xmlns:a16="http://schemas.microsoft.com/office/drawing/2014/main" xmlns="" id="{A53C0A57-17DB-4A6D-8BC5-44299A038090}"/>
              </a:ext>
            </a:extLst>
          </p:cNvPr>
          <p:cNvSpPr txBox="1"/>
          <p:nvPr/>
        </p:nvSpPr>
        <p:spPr>
          <a:xfrm>
            <a:off x="1411255" y="1841319"/>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
        <p:nvSpPr>
          <p:cNvPr id="16" name="object 6">
            <a:extLst>
              <a:ext uri="{FF2B5EF4-FFF2-40B4-BE49-F238E27FC236}">
                <a16:creationId xmlns:a16="http://schemas.microsoft.com/office/drawing/2014/main" xmlns="" id="{595A3BFF-E1C5-4D8B-A2A5-029B1D6575D4}"/>
              </a:ext>
            </a:extLst>
          </p:cNvPr>
          <p:cNvSpPr/>
          <p:nvPr/>
        </p:nvSpPr>
        <p:spPr>
          <a:xfrm>
            <a:off x="516666" y="641808"/>
            <a:ext cx="720090" cy="0"/>
          </a:xfrm>
          <a:custGeom>
            <a:avLst/>
            <a:gdLst/>
            <a:ahLst/>
            <a:cxnLst/>
            <a:rect l="l" t="t" r="r" b="b"/>
            <a:pathLst>
              <a:path w="720090">
                <a:moveTo>
                  <a:pt x="0" y="0"/>
                </a:moveTo>
                <a:lnTo>
                  <a:pt x="720001" y="0"/>
                </a:lnTo>
              </a:path>
            </a:pathLst>
          </a:custGeom>
          <a:ln w="12700">
            <a:solidFill>
              <a:srgbClr val="296654"/>
            </a:solidFill>
          </a:ln>
        </p:spPr>
        <p:txBody>
          <a:bodyPr wrap="square" lIns="0" tIns="0" rIns="0" bIns="0" rtlCol="0"/>
          <a:lstStyle/>
          <a:p>
            <a:endParaRPr b="1" dirty="0">
              <a:solidFill>
                <a:srgbClr val="296654"/>
              </a:solidFill>
              <a:latin typeface="Yu Gothic" panose="020B0400000000000000" pitchFamily="34" charset="-128"/>
              <a:ea typeface="Yu Gothic" panose="020B0400000000000000" pitchFamily="34" charset="-128"/>
            </a:endParaRPr>
          </a:p>
        </p:txBody>
      </p:sp>
      <p:sp>
        <p:nvSpPr>
          <p:cNvPr id="18" name="テキスト ボックス 17">
            <a:extLst>
              <a:ext uri="{FF2B5EF4-FFF2-40B4-BE49-F238E27FC236}">
                <a16:creationId xmlns:a16="http://schemas.microsoft.com/office/drawing/2014/main" xmlns="" id="{A4477396-B181-45DE-A92A-9F62EA4124B5}"/>
              </a:ext>
            </a:extLst>
          </p:cNvPr>
          <p:cNvSpPr txBox="1"/>
          <p:nvPr/>
        </p:nvSpPr>
        <p:spPr>
          <a:xfrm>
            <a:off x="6724947" y="10180816"/>
            <a:ext cx="61867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３９</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9409432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F4964EAC-02CC-443A-84CF-FD73D8E057BA}"/>
              </a:ext>
            </a:extLst>
          </p:cNvPr>
          <p:cNvSpPr/>
          <p:nvPr/>
        </p:nvSpPr>
        <p:spPr>
          <a:xfrm>
            <a:off x="2966" y="10205"/>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BBE0D4"/>
          </a:solidFill>
        </p:spPr>
        <p:txBody>
          <a:bodyPr wrap="square" lIns="0" tIns="0" rIns="0" bIns="0" rtlCol="0"/>
          <a:lstStyle/>
          <a:p>
            <a:endParaRPr dirty="0"/>
          </a:p>
        </p:txBody>
      </p:sp>
      <p:sp>
        <p:nvSpPr>
          <p:cNvPr id="3" name="bg object 17">
            <a:extLst>
              <a:ext uri="{FF2B5EF4-FFF2-40B4-BE49-F238E27FC236}">
                <a16:creationId xmlns:a16="http://schemas.microsoft.com/office/drawing/2014/main" xmlns="" id="{93F2C6B1-DD94-43B6-AD4E-5C1AB3DDD018}"/>
              </a:ext>
            </a:extLst>
          </p:cNvPr>
          <p:cNvSpPr/>
          <p:nvPr/>
        </p:nvSpPr>
        <p:spPr>
          <a:xfrm>
            <a:off x="394069" y="257568"/>
            <a:ext cx="6874792" cy="10192037"/>
          </a:xfrm>
          <a:prstGeom prst="roundRect">
            <a:avLst>
              <a:gd name="adj" fmla="val 3045"/>
            </a:avLst>
          </a:prstGeom>
          <a:solidFill>
            <a:srgbClr val="FFFFFF"/>
          </a:solidFill>
        </p:spPr>
        <p:txBody>
          <a:bodyPr wrap="square" lIns="0" tIns="0" rIns="0" bIns="0" rtlCol="0"/>
          <a:lstStyle/>
          <a:p>
            <a:endParaRPr dirty="0"/>
          </a:p>
        </p:txBody>
      </p:sp>
      <p:sp>
        <p:nvSpPr>
          <p:cNvPr id="4" name="object 2">
            <a:extLst>
              <a:ext uri="{FF2B5EF4-FFF2-40B4-BE49-F238E27FC236}">
                <a16:creationId xmlns:a16="http://schemas.microsoft.com/office/drawing/2014/main" xmlns="" id="{25071767-0FF9-4B85-97F9-8796A5177AC3}"/>
              </a:ext>
            </a:extLst>
          </p:cNvPr>
          <p:cNvSpPr txBox="1">
            <a:spLocks/>
          </p:cNvSpPr>
          <p:nvPr/>
        </p:nvSpPr>
        <p:spPr>
          <a:xfrm>
            <a:off x="428908" y="942588"/>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r>
              <a:rPr lang="ja-JP" altLang="en-US" dirty="0">
                <a:solidFill>
                  <a:srgbClr val="296654"/>
                </a:solidFill>
              </a:rPr>
              <a:t>３</a:t>
            </a:r>
            <a:r>
              <a:rPr lang="en-US" altLang="ja-JP" dirty="0">
                <a:solidFill>
                  <a:srgbClr val="296654"/>
                </a:solidFill>
              </a:rPr>
              <a:t>. </a:t>
            </a:r>
            <a:r>
              <a:rPr lang="ja-JP" altLang="en-US" dirty="0">
                <a:solidFill>
                  <a:srgbClr val="296654"/>
                </a:solidFill>
              </a:rPr>
              <a:t>ごみ処理</a:t>
            </a:r>
          </a:p>
        </p:txBody>
      </p:sp>
      <p:grpSp>
        <p:nvGrpSpPr>
          <p:cNvPr id="5" name="グループ化 4">
            <a:extLst>
              <a:ext uri="{FF2B5EF4-FFF2-40B4-BE49-F238E27FC236}">
                <a16:creationId xmlns:a16="http://schemas.microsoft.com/office/drawing/2014/main" xmlns="" id="{FB5C725A-6EE4-47C1-8297-699051E6D3D3}"/>
              </a:ext>
            </a:extLst>
          </p:cNvPr>
          <p:cNvGrpSpPr/>
          <p:nvPr/>
        </p:nvGrpSpPr>
        <p:grpSpPr>
          <a:xfrm>
            <a:off x="570723" y="1653807"/>
            <a:ext cx="6283775" cy="648000"/>
            <a:chOff x="689917" y="1624372"/>
            <a:chExt cx="6283775" cy="648000"/>
          </a:xfrm>
        </p:grpSpPr>
        <p:pic>
          <p:nvPicPr>
            <p:cNvPr id="6" name="グラフィックス 5" descr="ドキュメント 枠線">
              <a:extLst>
                <a:ext uri="{FF2B5EF4-FFF2-40B4-BE49-F238E27FC236}">
                  <a16:creationId xmlns:a16="http://schemas.microsoft.com/office/drawing/2014/main" xmlns="" id="{494E854E-F8B3-4B93-86CB-BA1154254E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7" name="正方形/長方形 6">
              <a:extLst>
                <a:ext uri="{FF2B5EF4-FFF2-40B4-BE49-F238E27FC236}">
                  <a16:creationId xmlns:a16="http://schemas.microsoft.com/office/drawing/2014/main" xmlns="" id="{09B1EFC6-926B-467F-88C1-DB73AA4E6330}"/>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object 9">
            <a:extLst>
              <a:ext uri="{FF2B5EF4-FFF2-40B4-BE49-F238E27FC236}">
                <a16:creationId xmlns:a16="http://schemas.microsoft.com/office/drawing/2014/main" xmlns="" id="{ADE0FE7D-8790-4402-8575-1D26723436C0}"/>
              </a:ext>
            </a:extLst>
          </p:cNvPr>
          <p:cNvSpPr txBox="1"/>
          <p:nvPr/>
        </p:nvSpPr>
        <p:spPr>
          <a:xfrm>
            <a:off x="625886" y="3127975"/>
            <a:ext cx="6186293" cy="1257973"/>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296654"/>
              </a:buClr>
            </a:pPr>
            <a:r>
              <a:rPr lang="ja-JP" altLang="en-US" dirty="0"/>
              <a:t>搬出に便利な、ごみの集積場所を指定する。</a:t>
            </a:r>
          </a:p>
          <a:p>
            <a:pPr>
              <a:buClr>
                <a:srgbClr val="296654"/>
              </a:buClr>
            </a:pPr>
            <a:r>
              <a:rPr lang="ja-JP" altLang="en-US" dirty="0"/>
              <a:t>ごみ集積場所の清掃は当番制とし、「組」に割り当てる。</a:t>
            </a:r>
          </a:p>
          <a:p>
            <a:pPr>
              <a:buClr>
                <a:srgbClr val="296654"/>
              </a:buClr>
            </a:pPr>
            <a:r>
              <a:rPr lang="ja-JP" altLang="en-US" dirty="0"/>
              <a:t>ごみを分別して出す。</a:t>
            </a:r>
          </a:p>
        </p:txBody>
      </p:sp>
      <p:grpSp>
        <p:nvGrpSpPr>
          <p:cNvPr id="9" name="グループ化 8">
            <a:extLst>
              <a:ext uri="{FF2B5EF4-FFF2-40B4-BE49-F238E27FC236}">
                <a16:creationId xmlns:a16="http://schemas.microsoft.com/office/drawing/2014/main" xmlns="" id="{6DB10402-ADD1-4961-83A2-E03F507B3032}"/>
              </a:ext>
            </a:extLst>
          </p:cNvPr>
          <p:cNvGrpSpPr/>
          <p:nvPr/>
        </p:nvGrpSpPr>
        <p:grpSpPr>
          <a:xfrm>
            <a:off x="516060" y="2466022"/>
            <a:ext cx="6357742" cy="504190"/>
            <a:chOff x="728646" y="1851740"/>
            <a:chExt cx="6120130" cy="504190"/>
          </a:xfrm>
        </p:grpSpPr>
        <p:sp>
          <p:nvSpPr>
            <p:cNvPr id="10" name="object 20">
              <a:extLst>
                <a:ext uri="{FF2B5EF4-FFF2-40B4-BE49-F238E27FC236}">
                  <a16:creationId xmlns:a16="http://schemas.microsoft.com/office/drawing/2014/main" xmlns="" id="{D8657BBE-ADFD-4D2D-BB43-81B17E9BC76C}"/>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11" name="object 21">
              <a:extLst>
                <a:ext uri="{FF2B5EF4-FFF2-40B4-BE49-F238E27FC236}">
                  <a16:creationId xmlns:a16="http://schemas.microsoft.com/office/drawing/2014/main" xmlns="" id="{EEFB0003-6DD2-4B7B-87E8-5189CB169EFB}"/>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ごみ処理</a:t>
              </a:r>
              <a:endParaRPr lang="en-US" altLang="ja-JP" sz="2000" b="1" dirty="0">
                <a:solidFill>
                  <a:srgbClr val="FFFFFF"/>
                </a:solidFill>
                <a:latin typeface="Yu Gothic" panose="020B0400000000000000" pitchFamily="34" charset="-128"/>
                <a:ea typeface="Yu Gothic" panose="020B0400000000000000" pitchFamily="34" charset="-128"/>
                <a:cs typeface="YuGothic"/>
              </a:endParaRPr>
            </a:p>
          </p:txBody>
        </p:sp>
        <p:sp>
          <p:nvSpPr>
            <p:cNvPr id="12" name="object 22">
              <a:extLst>
                <a:ext uri="{FF2B5EF4-FFF2-40B4-BE49-F238E27FC236}">
                  <a16:creationId xmlns:a16="http://schemas.microsoft.com/office/drawing/2014/main" xmlns="" id="{CFA06584-5678-41D8-ACE6-63DB0DE2B12E}"/>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3" name="object 23">
              <a:extLst>
                <a:ext uri="{FF2B5EF4-FFF2-40B4-BE49-F238E27FC236}">
                  <a16:creationId xmlns:a16="http://schemas.microsoft.com/office/drawing/2014/main" xmlns="" id="{050019AA-515E-4B04-9CEB-F7004BD21060}"/>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296654"/>
                  </a:solidFill>
                  <a:latin typeface="Yu Gothic" panose="020B0400000000000000" pitchFamily="34" charset="-128"/>
                  <a:ea typeface="Yu Gothic" panose="020B0400000000000000" pitchFamily="34" charset="-128"/>
                  <a:cs typeface="YuGothic"/>
                </a:rPr>
                <a:t>１</a:t>
              </a:r>
              <a:endParaRPr sz="2100" b="1" dirty="0">
                <a:solidFill>
                  <a:srgbClr val="296654"/>
                </a:solidFill>
                <a:latin typeface="Yu Gothic" panose="020B0400000000000000" pitchFamily="34" charset="-128"/>
                <a:ea typeface="Yu Gothic" panose="020B0400000000000000" pitchFamily="34" charset="-128"/>
                <a:cs typeface="YuGothic"/>
              </a:endParaRPr>
            </a:p>
          </p:txBody>
        </p:sp>
      </p:grpSp>
      <p:sp>
        <p:nvSpPr>
          <p:cNvPr id="14" name="object 5">
            <a:extLst>
              <a:ext uri="{FF2B5EF4-FFF2-40B4-BE49-F238E27FC236}">
                <a16:creationId xmlns:a16="http://schemas.microsoft.com/office/drawing/2014/main" xmlns="" id="{79BAB8F2-A4EE-4062-81E4-BBCE38061724}"/>
              </a:ext>
            </a:extLst>
          </p:cNvPr>
          <p:cNvSpPr txBox="1"/>
          <p:nvPr/>
        </p:nvSpPr>
        <p:spPr>
          <a:xfrm>
            <a:off x="1360495" y="526587"/>
            <a:ext cx="1842332" cy="394980"/>
          </a:xfrm>
          <a:prstGeom prst="rect">
            <a:avLst/>
          </a:prstGeom>
        </p:spPr>
        <p:txBody>
          <a:bodyPr vert="horz" wrap="square" lIns="0" tIns="12700" rIns="0" bIns="0" rtlCol="0">
            <a:spAutoFit/>
          </a:bodyPr>
          <a:lstStyle>
            <a:defPPr>
              <a:defRPr lang="ja-JP"/>
            </a:defPPr>
            <a:lvl1pPr marL="12700">
              <a:lnSpc>
                <a:spcPct val="100000"/>
              </a:lnSpc>
              <a:spcBef>
                <a:spcPts val="100"/>
              </a:spcBef>
              <a:defRPr sz="1200" b="1">
                <a:solidFill>
                  <a:schemeClr val="accent1"/>
                </a:solidFill>
                <a:latin typeface="Yu Gothic" panose="020B0400000000000000" pitchFamily="34" charset="-128"/>
                <a:ea typeface="Yu Gothic" panose="020B0400000000000000" pitchFamily="34" charset="-128"/>
                <a:cs typeface="YuGothic"/>
              </a:defRPr>
            </a:lvl1pPr>
          </a:lstStyle>
          <a:p>
            <a:pPr marL="12700">
              <a:lnSpc>
                <a:spcPct val="100000"/>
              </a:lnSpc>
              <a:spcBef>
                <a:spcPts val="100"/>
              </a:spcBef>
            </a:pPr>
            <a:r>
              <a:rPr lang="ja-JP" altLang="en-US" dirty="0">
                <a:solidFill>
                  <a:srgbClr val="296654"/>
                </a:solidFill>
              </a:rPr>
              <a:t>②</a:t>
            </a:r>
            <a:r>
              <a:rPr lang="ja-JP" altLang="en-US" sz="1200" b="1" dirty="0">
                <a:solidFill>
                  <a:srgbClr val="296654"/>
                </a:solidFill>
                <a:latin typeface="Yu Gothic" panose="020B0400000000000000" pitchFamily="34" charset="-128"/>
                <a:ea typeface="Yu Gothic" panose="020B0400000000000000" pitchFamily="34" charset="-128"/>
                <a:cs typeface="YuGothic"/>
              </a:rPr>
              <a:t>施設管理班がすること</a:t>
            </a:r>
          </a:p>
          <a:p>
            <a:pPr marL="12700">
              <a:lnSpc>
                <a:spcPct val="100000"/>
              </a:lnSpc>
              <a:spcBef>
                <a:spcPts val="100"/>
              </a:spcBef>
            </a:pPr>
            <a:endParaRPr lang="ja-JP" altLang="en-US" sz="1200" b="1" dirty="0">
              <a:solidFill>
                <a:srgbClr val="296654"/>
              </a:solidFill>
              <a:latin typeface="Yu Gothic" panose="020B0400000000000000" pitchFamily="34" charset="-128"/>
              <a:ea typeface="Yu Gothic" panose="020B0400000000000000" pitchFamily="34" charset="-128"/>
              <a:cs typeface="YuGothic"/>
            </a:endParaRPr>
          </a:p>
        </p:txBody>
      </p:sp>
      <p:sp>
        <p:nvSpPr>
          <p:cNvPr id="15" name="object 5">
            <a:extLst>
              <a:ext uri="{FF2B5EF4-FFF2-40B4-BE49-F238E27FC236}">
                <a16:creationId xmlns:a16="http://schemas.microsoft.com/office/drawing/2014/main" xmlns="" id="{456C6817-2990-4559-A9AA-AB78BF6FC002}"/>
              </a:ext>
            </a:extLst>
          </p:cNvPr>
          <p:cNvSpPr txBox="1"/>
          <p:nvPr/>
        </p:nvSpPr>
        <p:spPr>
          <a:xfrm>
            <a:off x="1256954" y="1859040"/>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latin typeface="Yu Gothic" panose="020B0400000000000000" pitchFamily="34" charset="-128"/>
                <a:ea typeface="Yu Gothic" panose="020B0400000000000000" pitchFamily="34" charset="-128"/>
                <a:cs typeface="YuGothic"/>
              </a:rPr>
              <a:t>必要な様式なし</a:t>
            </a:r>
            <a:endParaRPr lang="zh-TW" altLang="en-US" sz="1400" b="1" dirty="0">
              <a:latin typeface="Yu Gothic" panose="020B0400000000000000" pitchFamily="34" charset="-128"/>
              <a:ea typeface="Yu Gothic" panose="020B0400000000000000" pitchFamily="34" charset="-128"/>
              <a:cs typeface="YuGothic"/>
            </a:endParaRPr>
          </a:p>
        </p:txBody>
      </p:sp>
      <p:sp>
        <p:nvSpPr>
          <p:cNvPr id="16" name="object 6">
            <a:extLst>
              <a:ext uri="{FF2B5EF4-FFF2-40B4-BE49-F238E27FC236}">
                <a16:creationId xmlns:a16="http://schemas.microsoft.com/office/drawing/2014/main" xmlns="" id="{5118FE65-5AFA-46CC-B591-E150160179CF}"/>
              </a:ext>
            </a:extLst>
          </p:cNvPr>
          <p:cNvSpPr/>
          <p:nvPr/>
        </p:nvSpPr>
        <p:spPr>
          <a:xfrm>
            <a:off x="534754" y="633616"/>
            <a:ext cx="720090" cy="0"/>
          </a:xfrm>
          <a:custGeom>
            <a:avLst/>
            <a:gdLst/>
            <a:ahLst/>
            <a:cxnLst/>
            <a:rect l="l" t="t" r="r" b="b"/>
            <a:pathLst>
              <a:path w="720090">
                <a:moveTo>
                  <a:pt x="0" y="0"/>
                </a:moveTo>
                <a:lnTo>
                  <a:pt x="720001" y="0"/>
                </a:lnTo>
              </a:path>
            </a:pathLst>
          </a:custGeom>
          <a:ln w="12700">
            <a:solidFill>
              <a:srgbClr val="296654"/>
            </a:solidFill>
          </a:ln>
        </p:spPr>
        <p:txBody>
          <a:bodyPr wrap="square" lIns="0" tIns="0" rIns="0" bIns="0" rtlCol="0"/>
          <a:lstStyle/>
          <a:p>
            <a:endParaRPr b="1" dirty="0">
              <a:solidFill>
                <a:srgbClr val="296654"/>
              </a:solidFill>
              <a:latin typeface="Yu Gothic" panose="020B0400000000000000" pitchFamily="34" charset="-128"/>
              <a:ea typeface="Yu Gothic" panose="020B0400000000000000" pitchFamily="34" charset="-128"/>
            </a:endParaRPr>
          </a:p>
        </p:txBody>
      </p:sp>
      <p:sp>
        <p:nvSpPr>
          <p:cNvPr id="18" name="テキスト ボックス 17">
            <a:extLst>
              <a:ext uri="{FF2B5EF4-FFF2-40B4-BE49-F238E27FC236}">
                <a16:creationId xmlns:a16="http://schemas.microsoft.com/office/drawing/2014/main" xmlns="" id="{410FB404-37F4-4505-BB51-254470D85362}"/>
              </a:ext>
            </a:extLst>
          </p:cNvPr>
          <p:cNvSpPr txBox="1"/>
          <p:nvPr/>
        </p:nvSpPr>
        <p:spPr>
          <a:xfrm>
            <a:off x="127225" y="10158412"/>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４０</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626136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3D5F73D2-26EC-4969-98E1-781A5E1BAFF6}"/>
              </a:ext>
            </a:extLst>
          </p:cNvPr>
          <p:cNvSpPr/>
          <p:nvPr/>
        </p:nvSpPr>
        <p:spPr>
          <a:xfrm>
            <a:off x="6350" y="3318"/>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BBE0D4"/>
          </a:solidFill>
        </p:spPr>
        <p:txBody>
          <a:bodyPr wrap="square" lIns="0" tIns="0" rIns="0" bIns="0" rtlCol="0"/>
          <a:lstStyle/>
          <a:p>
            <a:endParaRPr dirty="0"/>
          </a:p>
        </p:txBody>
      </p:sp>
      <p:sp>
        <p:nvSpPr>
          <p:cNvPr id="3" name="bg object 17">
            <a:extLst>
              <a:ext uri="{FF2B5EF4-FFF2-40B4-BE49-F238E27FC236}">
                <a16:creationId xmlns:a16="http://schemas.microsoft.com/office/drawing/2014/main" xmlns="" id="{FAEB075F-11B2-4FE5-8F2B-7B055F3C2604}"/>
              </a:ext>
            </a:extLst>
          </p:cNvPr>
          <p:cNvSpPr/>
          <p:nvPr/>
        </p:nvSpPr>
        <p:spPr>
          <a:xfrm>
            <a:off x="397453" y="250681"/>
            <a:ext cx="6874792" cy="10192037"/>
          </a:xfrm>
          <a:prstGeom prst="roundRect">
            <a:avLst>
              <a:gd name="adj" fmla="val 3045"/>
            </a:avLst>
          </a:prstGeom>
          <a:solidFill>
            <a:srgbClr val="FFFFFF"/>
          </a:solidFill>
        </p:spPr>
        <p:txBody>
          <a:bodyPr wrap="square" lIns="0" tIns="0" rIns="0" bIns="0" rtlCol="0"/>
          <a:lstStyle/>
          <a:p>
            <a:endParaRPr dirty="0"/>
          </a:p>
        </p:txBody>
      </p:sp>
      <p:sp>
        <p:nvSpPr>
          <p:cNvPr id="4" name="object 2">
            <a:extLst>
              <a:ext uri="{FF2B5EF4-FFF2-40B4-BE49-F238E27FC236}">
                <a16:creationId xmlns:a16="http://schemas.microsoft.com/office/drawing/2014/main" xmlns="" id="{011C2B9F-CB26-49FC-BDA1-130DE82591E9}"/>
              </a:ext>
            </a:extLst>
          </p:cNvPr>
          <p:cNvSpPr txBox="1">
            <a:spLocks/>
          </p:cNvSpPr>
          <p:nvPr/>
        </p:nvSpPr>
        <p:spPr>
          <a:xfrm>
            <a:off x="653713" y="948703"/>
            <a:ext cx="6126270"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6">
                    <a:lumMod val="75000"/>
                  </a:schemeClr>
                </a:solidFill>
                <a:latin typeface="Yu Gothic" panose="020B0400000000000000" pitchFamily="34" charset="-128"/>
                <a:ea typeface="Yu Gothic" panose="020B0400000000000000" pitchFamily="34" charset="-128"/>
                <a:cs typeface="+mj-cs"/>
              </a:defRPr>
            </a:lvl1pPr>
          </a:lstStyle>
          <a:p>
            <a:r>
              <a:rPr lang="ja-JP" altLang="en-US" dirty="0">
                <a:solidFill>
                  <a:srgbClr val="296654"/>
                </a:solidFill>
              </a:rPr>
              <a:t>４</a:t>
            </a:r>
            <a:r>
              <a:rPr lang="en-US" altLang="ja-JP" dirty="0">
                <a:solidFill>
                  <a:srgbClr val="296654"/>
                </a:solidFill>
              </a:rPr>
              <a:t>. </a:t>
            </a:r>
            <a:r>
              <a:rPr lang="ja-JP" altLang="en-US" dirty="0">
                <a:solidFill>
                  <a:srgbClr val="296654"/>
                </a:solidFill>
              </a:rPr>
              <a:t>ペットの受け入れ環境整備</a:t>
            </a:r>
          </a:p>
        </p:txBody>
      </p:sp>
      <p:sp>
        <p:nvSpPr>
          <p:cNvPr id="5" name="object 9">
            <a:extLst>
              <a:ext uri="{FF2B5EF4-FFF2-40B4-BE49-F238E27FC236}">
                <a16:creationId xmlns:a16="http://schemas.microsoft.com/office/drawing/2014/main" xmlns="" id="{138B74F8-7869-4443-875C-CF501ABB9207}"/>
              </a:ext>
            </a:extLst>
          </p:cNvPr>
          <p:cNvSpPr txBox="1"/>
          <p:nvPr/>
        </p:nvSpPr>
        <p:spPr>
          <a:xfrm>
            <a:off x="754802" y="3121088"/>
            <a:ext cx="6186293" cy="2538324"/>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ペットの管理は飼い主が行うことを基本とし、避難所に受け入れたペットの飼い主全員と、ペットを飼っていない人の代表者の参加を求め、「仮称：飼い主</a:t>
            </a:r>
            <a:r>
              <a:rPr lang="en-US" altLang="ja-JP" sz="1600" b="1" dirty="0">
                <a:latin typeface="Yu Gothic" panose="020B0400000000000000" pitchFamily="34" charset="-128"/>
                <a:ea typeface="Yu Gothic" panose="020B0400000000000000" pitchFamily="34" charset="-128"/>
              </a:rPr>
              <a:t>(</a:t>
            </a:r>
            <a:r>
              <a:rPr lang="ja-JP" altLang="en-US" sz="1600" b="1" dirty="0">
                <a:latin typeface="Yu Gothic" panose="020B0400000000000000" pitchFamily="34" charset="-128"/>
                <a:ea typeface="Yu Gothic" panose="020B0400000000000000" pitchFamily="34" charset="-128"/>
              </a:rPr>
              <a:t>飼養者</a:t>
            </a:r>
            <a:r>
              <a:rPr lang="en-US" altLang="ja-JP" sz="1600" b="1" dirty="0">
                <a:latin typeface="Yu Gothic" panose="020B0400000000000000" pitchFamily="34" charset="-128"/>
                <a:ea typeface="Yu Gothic" panose="020B0400000000000000" pitchFamily="34" charset="-128"/>
              </a:rPr>
              <a:t>)</a:t>
            </a:r>
            <a:r>
              <a:rPr lang="ja-JP" altLang="en-US" sz="1600" b="1" dirty="0">
                <a:latin typeface="Yu Gothic" panose="020B0400000000000000" pitchFamily="34" charset="-128"/>
                <a:ea typeface="Yu Gothic" panose="020B0400000000000000" pitchFamily="34" charset="-128"/>
              </a:rPr>
              <a:t>の会」を設立する。</a:t>
            </a:r>
            <a:endParaRPr lang="en-US" altLang="ja-JP" sz="12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飼い主</a:t>
            </a:r>
            <a:r>
              <a:rPr lang="en-US" altLang="ja-JP" sz="1600" b="1" dirty="0">
                <a:latin typeface="Yu Gothic" panose="020B0400000000000000" pitchFamily="34" charset="-128"/>
                <a:ea typeface="Yu Gothic" panose="020B0400000000000000" pitchFamily="34" charset="-128"/>
              </a:rPr>
              <a:t>(</a:t>
            </a:r>
            <a:r>
              <a:rPr lang="ja-JP" altLang="en-US" sz="1600" b="1" dirty="0">
                <a:latin typeface="Yu Gothic" panose="020B0400000000000000" pitchFamily="34" charset="-128"/>
                <a:ea typeface="Yu Gothic" panose="020B0400000000000000" pitchFamily="34" charset="-128"/>
              </a:rPr>
              <a:t>飼養者</a:t>
            </a:r>
            <a:r>
              <a:rPr lang="en-US" altLang="ja-JP" sz="1600" b="1" dirty="0">
                <a:latin typeface="Yu Gothic" panose="020B0400000000000000" pitchFamily="34" charset="-128"/>
                <a:ea typeface="Yu Gothic" panose="020B0400000000000000" pitchFamily="34" charset="-128"/>
              </a:rPr>
              <a:t>)</a:t>
            </a:r>
            <a:r>
              <a:rPr lang="ja-JP" altLang="en-US" sz="1600" b="1" dirty="0">
                <a:latin typeface="Yu Gothic" panose="020B0400000000000000" pitchFamily="34" charset="-128"/>
                <a:ea typeface="Yu Gothic" panose="020B0400000000000000" pitchFamily="34" charset="-128"/>
              </a:rPr>
              <a:t>の会を中心に、避難所でのペットの飼育場所の整備の方法、飼育ルールや衛生管理方法を検討する。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避難所でのペットの飼育ルールや衛生管理方法について、避難所運営協議会で協議し、承認を得る。</a:t>
            </a:r>
            <a:endParaRPr lang="ja-JP" altLang="en-US" sz="1200" b="1" dirty="0">
              <a:latin typeface="Yu Gothic" panose="020B0400000000000000" pitchFamily="34" charset="-128"/>
              <a:ea typeface="Yu Gothic" panose="020B0400000000000000" pitchFamily="34" charset="-128"/>
            </a:endParaRPr>
          </a:p>
        </p:txBody>
      </p:sp>
      <p:grpSp>
        <p:nvGrpSpPr>
          <p:cNvPr id="6" name="グループ化 5">
            <a:extLst>
              <a:ext uri="{FF2B5EF4-FFF2-40B4-BE49-F238E27FC236}">
                <a16:creationId xmlns:a16="http://schemas.microsoft.com/office/drawing/2014/main" xmlns="" id="{6A4418A3-EBA4-4449-8AE4-D757B5554C7F}"/>
              </a:ext>
            </a:extLst>
          </p:cNvPr>
          <p:cNvGrpSpPr/>
          <p:nvPr/>
        </p:nvGrpSpPr>
        <p:grpSpPr>
          <a:xfrm>
            <a:off x="644976" y="2459135"/>
            <a:ext cx="6357742" cy="504190"/>
            <a:chOff x="728646" y="1851740"/>
            <a:chExt cx="6120130" cy="504190"/>
          </a:xfrm>
        </p:grpSpPr>
        <p:sp>
          <p:nvSpPr>
            <p:cNvPr id="7" name="object 20">
              <a:extLst>
                <a:ext uri="{FF2B5EF4-FFF2-40B4-BE49-F238E27FC236}">
                  <a16:creationId xmlns:a16="http://schemas.microsoft.com/office/drawing/2014/main" xmlns="" id="{340D5D5E-B4E2-4283-A653-32E73E95CE3A}"/>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solidFill>
                  <a:srgbClr val="E4660A"/>
                </a:solidFill>
                <a:latin typeface="Yu Gothic" panose="020B0400000000000000" pitchFamily="34" charset="-128"/>
                <a:ea typeface="Yu Gothic" panose="020B0400000000000000" pitchFamily="34" charset="-128"/>
              </a:endParaRPr>
            </a:p>
          </p:txBody>
        </p:sp>
        <p:sp>
          <p:nvSpPr>
            <p:cNvPr id="8" name="object 21">
              <a:extLst>
                <a:ext uri="{FF2B5EF4-FFF2-40B4-BE49-F238E27FC236}">
                  <a16:creationId xmlns:a16="http://schemas.microsoft.com/office/drawing/2014/main" xmlns="" id="{EFF6272C-F93F-4A75-A821-6F1AC8E70106}"/>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ペット同行避難者主体の管理体制づくり</a:t>
              </a:r>
            </a:p>
          </p:txBody>
        </p:sp>
        <p:sp>
          <p:nvSpPr>
            <p:cNvPr id="9" name="object 22">
              <a:extLst>
                <a:ext uri="{FF2B5EF4-FFF2-40B4-BE49-F238E27FC236}">
                  <a16:creationId xmlns:a16="http://schemas.microsoft.com/office/drawing/2014/main" xmlns="" id="{0FCE3EDB-7DC7-4BC2-99FC-D8343D22E990}"/>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0" name="object 23">
              <a:extLst>
                <a:ext uri="{FF2B5EF4-FFF2-40B4-BE49-F238E27FC236}">
                  <a16:creationId xmlns:a16="http://schemas.microsoft.com/office/drawing/2014/main" xmlns="" id="{43FA77D5-8D94-4A3E-9A53-A5C00E420253}"/>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296654"/>
                  </a:solidFill>
                  <a:latin typeface="Yu Gothic" panose="020B0400000000000000" pitchFamily="34" charset="-128"/>
                  <a:ea typeface="Yu Gothic" panose="020B0400000000000000" pitchFamily="34" charset="-128"/>
                  <a:cs typeface="YuGothic"/>
                </a:rPr>
                <a:t>１</a:t>
              </a:r>
              <a:endParaRPr sz="2100" b="1" dirty="0">
                <a:solidFill>
                  <a:srgbClr val="296654"/>
                </a:solidFill>
                <a:latin typeface="Yu Gothic" panose="020B0400000000000000" pitchFamily="34" charset="-128"/>
                <a:ea typeface="Yu Gothic" panose="020B0400000000000000" pitchFamily="34" charset="-128"/>
                <a:cs typeface="YuGothic"/>
              </a:endParaRPr>
            </a:p>
          </p:txBody>
        </p:sp>
      </p:grpSp>
      <p:grpSp>
        <p:nvGrpSpPr>
          <p:cNvPr id="11" name="グループ化 10">
            <a:extLst>
              <a:ext uri="{FF2B5EF4-FFF2-40B4-BE49-F238E27FC236}">
                <a16:creationId xmlns:a16="http://schemas.microsoft.com/office/drawing/2014/main" xmlns="" id="{EC731449-97EE-4072-A8F3-310A72196A00}"/>
              </a:ext>
            </a:extLst>
          </p:cNvPr>
          <p:cNvGrpSpPr/>
          <p:nvPr/>
        </p:nvGrpSpPr>
        <p:grpSpPr>
          <a:xfrm>
            <a:off x="706243" y="1603197"/>
            <a:ext cx="6283775" cy="648000"/>
            <a:chOff x="689917" y="1624372"/>
            <a:chExt cx="6283775" cy="648000"/>
          </a:xfrm>
        </p:grpSpPr>
        <p:pic>
          <p:nvPicPr>
            <p:cNvPr id="12" name="グラフィックス 11" descr="ドキュメント 枠線">
              <a:extLst>
                <a:ext uri="{FF2B5EF4-FFF2-40B4-BE49-F238E27FC236}">
                  <a16:creationId xmlns:a16="http://schemas.microsoft.com/office/drawing/2014/main" xmlns="" id="{E3F8751A-902D-481D-8926-98DA199947D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3" name="正方形/長方形 12">
              <a:extLst>
                <a:ext uri="{FF2B5EF4-FFF2-40B4-BE49-F238E27FC236}">
                  <a16:creationId xmlns:a16="http://schemas.microsoft.com/office/drawing/2014/main" xmlns="" id="{8029765E-B43C-417B-B985-E9FD5BA936B9}"/>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object 5">
            <a:extLst>
              <a:ext uri="{FF2B5EF4-FFF2-40B4-BE49-F238E27FC236}">
                <a16:creationId xmlns:a16="http://schemas.microsoft.com/office/drawing/2014/main" xmlns="" id="{486CB221-3051-475A-8F61-2D9210654791}"/>
              </a:ext>
            </a:extLst>
          </p:cNvPr>
          <p:cNvSpPr txBox="1"/>
          <p:nvPr/>
        </p:nvSpPr>
        <p:spPr>
          <a:xfrm>
            <a:off x="1367137" y="532702"/>
            <a:ext cx="1842332" cy="394980"/>
          </a:xfrm>
          <a:prstGeom prst="rect">
            <a:avLst/>
          </a:prstGeom>
        </p:spPr>
        <p:txBody>
          <a:bodyPr vert="horz" wrap="square" lIns="0" tIns="12700" rIns="0" bIns="0" rtlCol="0">
            <a:spAutoFit/>
          </a:bodyPr>
          <a:lstStyle>
            <a:defPPr>
              <a:defRPr lang="ja-JP"/>
            </a:defPPr>
            <a:lvl1pPr marL="12700">
              <a:lnSpc>
                <a:spcPct val="100000"/>
              </a:lnSpc>
              <a:spcBef>
                <a:spcPts val="100"/>
              </a:spcBef>
              <a:defRPr sz="1200" b="1">
                <a:solidFill>
                  <a:schemeClr val="accent6">
                    <a:lumMod val="75000"/>
                  </a:schemeClr>
                </a:solidFill>
                <a:latin typeface="Yu Gothic" panose="020B0400000000000000" pitchFamily="34" charset="-128"/>
                <a:ea typeface="Yu Gothic" panose="020B0400000000000000" pitchFamily="34" charset="-128"/>
                <a:cs typeface="YuGothic"/>
              </a:defRPr>
            </a:lvl1pPr>
          </a:lstStyle>
          <a:p>
            <a:r>
              <a:rPr lang="ja-JP" altLang="en-US" dirty="0">
                <a:solidFill>
                  <a:srgbClr val="296654"/>
                </a:solidFill>
              </a:rPr>
              <a:t>②施設管理班がすること</a:t>
            </a:r>
          </a:p>
          <a:p>
            <a:endParaRPr dirty="0">
              <a:solidFill>
                <a:srgbClr val="296654"/>
              </a:solidFill>
            </a:endParaRPr>
          </a:p>
        </p:txBody>
      </p:sp>
      <p:sp>
        <p:nvSpPr>
          <p:cNvPr id="15" name="object 5">
            <a:extLst>
              <a:ext uri="{FF2B5EF4-FFF2-40B4-BE49-F238E27FC236}">
                <a16:creationId xmlns:a16="http://schemas.microsoft.com/office/drawing/2014/main" xmlns="" id="{58FE721B-DD63-42F4-918C-ADBA80B8BAEC}"/>
              </a:ext>
            </a:extLst>
          </p:cNvPr>
          <p:cNvSpPr txBox="1"/>
          <p:nvPr/>
        </p:nvSpPr>
        <p:spPr>
          <a:xfrm>
            <a:off x="1435985" y="1839242"/>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latin typeface="Yu Gothic" panose="020B0400000000000000" pitchFamily="34" charset="-128"/>
                <a:ea typeface="Yu Gothic" panose="020B0400000000000000" pitchFamily="34" charset="-128"/>
                <a:cs typeface="YuGothic"/>
              </a:rPr>
              <a:t>様式</a:t>
            </a:r>
            <a:r>
              <a:rPr lang="en-US" altLang="ja-JP" sz="1400" b="1" dirty="0">
                <a:latin typeface="Yu Gothic" panose="020B0400000000000000" pitchFamily="34" charset="-128"/>
                <a:ea typeface="Yu Gothic" panose="020B0400000000000000" pitchFamily="34" charset="-128"/>
                <a:cs typeface="YuGothic"/>
              </a:rPr>
              <a:t>21</a:t>
            </a:r>
            <a:r>
              <a:rPr lang="ja-JP" altLang="en-US" sz="1400" b="1" dirty="0">
                <a:latin typeface="Yu Gothic" panose="020B0400000000000000" pitchFamily="34" charset="-128"/>
                <a:ea typeface="Yu Gothic" panose="020B0400000000000000" pitchFamily="34" charset="-128"/>
                <a:cs typeface="YuGothic"/>
              </a:rPr>
              <a:t>：飼い主</a:t>
            </a:r>
            <a:r>
              <a:rPr lang="en-US" altLang="ja-JP" sz="1400" b="1" dirty="0">
                <a:latin typeface="Yu Gothic" panose="020B0400000000000000" pitchFamily="34" charset="-128"/>
                <a:ea typeface="Yu Gothic" panose="020B0400000000000000" pitchFamily="34" charset="-128"/>
                <a:cs typeface="YuGothic"/>
              </a:rPr>
              <a:t>(</a:t>
            </a:r>
            <a:r>
              <a:rPr lang="ja-JP" altLang="en-US" sz="1400" b="1" dirty="0">
                <a:latin typeface="Yu Gothic" panose="020B0400000000000000" pitchFamily="34" charset="-128"/>
                <a:ea typeface="Yu Gothic" panose="020B0400000000000000" pitchFamily="34" charset="-128"/>
                <a:cs typeface="YuGothic"/>
              </a:rPr>
              <a:t>飼養者</a:t>
            </a:r>
            <a:r>
              <a:rPr lang="en-US" altLang="ja-JP" sz="1400" b="1" dirty="0">
                <a:latin typeface="Yu Gothic" panose="020B0400000000000000" pitchFamily="34" charset="-128"/>
                <a:ea typeface="Yu Gothic" panose="020B0400000000000000" pitchFamily="34" charset="-128"/>
                <a:cs typeface="YuGothic"/>
              </a:rPr>
              <a:t>)</a:t>
            </a:r>
            <a:r>
              <a:rPr lang="ja-JP" altLang="en-US" sz="1400" b="1">
                <a:latin typeface="Yu Gothic" panose="020B0400000000000000" pitchFamily="34" charset="-128"/>
                <a:ea typeface="Yu Gothic" panose="020B0400000000000000" pitchFamily="34" charset="-128"/>
                <a:cs typeface="YuGothic"/>
              </a:rPr>
              <a:t>の会の運営</a:t>
            </a:r>
            <a:endParaRPr lang="zh-TW" altLang="en-US" sz="1400" b="1" dirty="0">
              <a:latin typeface="Yu Gothic" panose="020B0400000000000000" pitchFamily="34" charset="-128"/>
              <a:ea typeface="Yu Gothic" panose="020B0400000000000000" pitchFamily="34" charset="-128"/>
              <a:cs typeface="YuGothic"/>
            </a:endParaRPr>
          </a:p>
        </p:txBody>
      </p:sp>
      <p:sp>
        <p:nvSpPr>
          <p:cNvPr id="16" name="object 9">
            <a:extLst>
              <a:ext uri="{FF2B5EF4-FFF2-40B4-BE49-F238E27FC236}">
                <a16:creationId xmlns:a16="http://schemas.microsoft.com/office/drawing/2014/main" xmlns="" id="{847CAAB3-E0AF-46CD-974E-E21CEE4CCB82}"/>
              </a:ext>
            </a:extLst>
          </p:cNvPr>
          <p:cNvSpPr txBox="1"/>
          <p:nvPr/>
        </p:nvSpPr>
        <p:spPr>
          <a:xfrm>
            <a:off x="748562" y="7046728"/>
            <a:ext cx="6186293" cy="1424172"/>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「飼い主</a:t>
            </a:r>
            <a:r>
              <a:rPr lang="en-US" altLang="ja-JP" sz="1600" b="1" dirty="0">
                <a:latin typeface="Yu Gothic" panose="020B0400000000000000" pitchFamily="34" charset="-128"/>
                <a:ea typeface="Yu Gothic" panose="020B0400000000000000" pitchFamily="34" charset="-128"/>
              </a:rPr>
              <a:t>(</a:t>
            </a:r>
            <a:r>
              <a:rPr lang="ja-JP" altLang="en-US" sz="1600" b="1" dirty="0">
                <a:latin typeface="Yu Gothic" panose="020B0400000000000000" pitchFamily="34" charset="-128"/>
                <a:ea typeface="Yu Gothic" panose="020B0400000000000000" pitchFamily="34" charset="-128"/>
              </a:rPr>
              <a:t>飼養者</a:t>
            </a:r>
            <a:r>
              <a:rPr lang="en-US" altLang="ja-JP" sz="1600" b="1" dirty="0">
                <a:latin typeface="Yu Gothic" panose="020B0400000000000000" pitchFamily="34" charset="-128"/>
                <a:ea typeface="Yu Gothic" panose="020B0400000000000000" pitchFamily="34" charset="-128"/>
              </a:rPr>
              <a:t>)</a:t>
            </a:r>
            <a:r>
              <a:rPr lang="ja-JP" altLang="en-US" sz="1600" b="1" dirty="0">
                <a:latin typeface="Yu Gothic" panose="020B0400000000000000" pitchFamily="34" charset="-128"/>
                <a:ea typeface="Yu Gothic" panose="020B0400000000000000" pitchFamily="34" charset="-128"/>
              </a:rPr>
              <a:t>の会」が行う、ペットの飼育場所の整備の支援を行う。</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「飼い主</a:t>
            </a:r>
            <a:r>
              <a:rPr lang="en-US" altLang="ja-JP" sz="1600" b="1" dirty="0">
                <a:latin typeface="Yu Gothic" panose="020B0400000000000000" pitchFamily="34" charset="-128"/>
                <a:ea typeface="Yu Gothic" panose="020B0400000000000000" pitchFamily="34" charset="-128"/>
              </a:rPr>
              <a:t>(</a:t>
            </a:r>
            <a:r>
              <a:rPr lang="ja-JP" altLang="en-US" sz="1600" b="1" dirty="0">
                <a:latin typeface="Yu Gothic" panose="020B0400000000000000" pitchFamily="34" charset="-128"/>
                <a:ea typeface="Yu Gothic" panose="020B0400000000000000" pitchFamily="34" charset="-128"/>
              </a:rPr>
              <a:t>飼養者</a:t>
            </a:r>
            <a:r>
              <a:rPr lang="en-US" altLang="ja-JP" sz="1600" b="1" dirty="0">
                <a:latin typeface="Yu Gothic" panose="020B0400000000000000" pitchFamily="34" charset="-128"/>
                <a:ea typeface="Yu Gothic" panose="020B0400000000000000" pitchFamily="34" charset="-128"/>
              </a:rPr>
              <a:t>)</a:t>
            </a:r>
            <a:r>
              <a:rPr lang="ja-JP" altLang="en-US" sz="1600" b="1" dirty="0">
                <a:latin typeface="Yu Gothic" panose="020B0400000000000000" pitchFamily="34" charset="-128"/>
                <a:ea typeface="Yu Gothic" panose="020B0400000000000000" pitchFamily="34" charset="-128"/>
              </a:rPr>
              <a:t>の会」が行う、ペットの管理状況を定期的に確認し、問題が生じていないか確認する。</a:t>
            </a:r>
          </a:p>
        </p:txBody>
      </p:sp>
      <p:grpSp>
        <p:nvGrpSpPr>
          <p:cNvPr id="17" name="グループ化 16">
            <a:extLst>
              <a:ext uri="{FF2B5EF4-FFF2-40B4-BE49-F238E27FC236}">
                <a16:creationId xmlns:a16="http://schemas.microsoft.com/office/drawing/2014/main" xmlns="" id="{3F4657AF-635B-4557-84F4-C3E0CF233135}"/>
              </a:ext>
            </a:extLst>
          </p:cNvPr>
          <p:cNvGrpSpPr/>
          <p:nvPr/>
        </p:nvGrpSpPr>
        <p:grpSpPr>
          <a:xfrm>
            <a:off x="638736" y="6384775"/>
            <a:ext cx="6357742" cy="504190"/>
            <a:chOff x="728646" y="1851740"/>
            <a:chExt cx="6120130" cy="504190"/>
          </a:xfrm>
        </p:grpSpPr>
        <p:sp>
          <p:nvSpPr>
            <p:cNvPr id="18" name="object 20">
              <a:extLst>
                <a:ext uri="{FF2B5EF4-FFF2-40B4-BE49-F238E27FC236}">
                  <a16:creationId xmlns:a16="http://schemas.microsoft.com/office/drawing/2014/main" xmlns="" id="{86EC1A32-81CE-493E-867B-44E4ECEC5A79}"/>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solidFill>
                  <a:srgbClr val="E4660A"/>
                </a:solidFill>
                <a:latin typeface="Yu Gothic" panose="020B0400000000000000" pitchFamily="34" charset="-128"/>
                <a:ea typeface="Yu Gothic" panose="020B0400000000000000" pitchFamily="34" charset="-128"/>
              </a:endParaRPr>
            </a:p>
          </p:txBody>
        </p:sp>
        <p:sp>
          <p:nvSpPr>
            <p:cNvPr id="19" name="object 21">
              <a:extLst>
                <a:ext uri="{FF2B5EF4-FFF2-40B4-BE49-F238E27FC236}">
                  <a16:creationId xmlns:a16="http://schemas.microsoft.com/office/drawing/2014/main" xmlns="" id="{FA62A81A-F1CA-4527-8ABB-03235F4DE10C}"/>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受け入れ環境整備・管理の支援</a:t>
              </a:r>
            </a:p>
          </p:txBody>
        </p:sp>
        <p:sp>
          <p:nvSpPr>
            <p:cNvPr id="20" name="object 22">
              <a:extLst>
                <a:ext uri="{FF2B5EF4-FFF2-40B4-BE49-F238E27FC236}">
                  <a16:creationId xmlns:a16="http://schemas.microsoft.com/office/drawing/2014/main" xmlns="" id="{FB326E7E-B37F-43F0-AB5D-719AE69D47B1}"/>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1" name="object 23">
              <a:extLst>
                <a:ext uri="{FF2B5EF4-FFF2-40B4-BE49-F238E27FC236}">
                  <a16:creationId xmlns:a16="http://schemas.microsoft.com/office/drawing/2014/main" xmlns="" id="{5FB01536-1CA4-46C0-A60B-2B7E23FDEF87}"/>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296654"/>
                  </a:solidFill>
                  <a:latin typeface="Yu Gothic" panose="020B0400000000000000" pitchFamily="34" charset="-128"/>
                  <a:ea typeface="Yu Gothic" panose="020B0400000000000000" pitchFamily="34" charset="-128"/>
                  <a:cs typeface="YuGothic"/>
                </a:rPr>
                <a:t>２</a:t>
              </a:r>
              <a:endParaRPr sz="2100" b="1" dirty="0">
                <a:solidFill>
                  <a:srgbClr val="296654"/>
                </a:solidFill>
                <a:latin typeface="Yu Gothic" panose="020B0400000000000000" pitchFamily="34" charset="-128"/>
                <a:ea typeface="Yu Gothic" panose="020B0400000000000000" pitchFamily="34" charset="-128"/>
                <a:cs typeface="YuGothic"/>
              </a:endParaRPr>
            </a:p>
          </p:txBody>
        </p:sp>
      </p:grpSp>
      <p:sp>
        <p:nvSpPr>
          <p:cNvPr id="23" name="object 6">
            <a:extLst>
              <a:ext uri="{FF2B5EF4-FFF2-40B4-BE49-F238E27FC236}">
                <a16:creationId xmlns:a16="http://schemas.microsoft.com/office/drawing/2014/main" xmlns="" id="{D169E98E-9BA1-44D3-A11A-C2DC047437C8}"/>
              </a:ext>
            </a:extLst>
          </p:cNvPr>
          <p:cNvSpPr/>
          <p:nvPr/>
        </p:nvSpPr>
        <p:spPr>
          <a:xfrm>
            <a:off x="541396" y="639731"/>
            <a:ext cx="720090" cy="0"/>
          </a:xfrm>
          <a:custGeom>
            <a:avLst/>
            <a:gdLst/>
            <a:ahLst/>
            <a:cxnLst/>
            <a:rect l="l" t="t" r="r" b="b"/>
            <a:pathLst>
              <a:path w="720090">
                <a:moveTo>
                  <a:pt x="0" y="0"/>
                </a:moveTo>
                <a:lnTo>
                  <a:pt x="720001" y="0"/>
                </a:lnTo>
              </a:path>
            </a:pathLst>
          </a:custGeom>
          <a:ln w="12700">
            <a:solidFill>
              <a:srgbClr val="296654"/>
            </a:solidFill>
          </a:ln>
        </p:spPr>
        <p:txBody>
          <a:bodyPr wrap="square" lIns="0" tIns="0" rIns="0" bIns="0" rtlCol="0"/>
          <a:lstStyle/>
          <a:p>
            <a:endParaRPr b="1" dirty="0">
              <a:solidFill>
                <a:srgbClr val="296654"/>
              </a:solidFill>
              <a:latin typeface="Yu Gothic" panose="020B0400000000000000" pitchFamily="34" charset="-128"/>
              <a:ea typeface="Yu Gothic" panose="020B0400000000000000" pitchFamily="34" charset="-128"/>
            </a:endParaRPr>
          </a:p>
        </p:txBody>
      </p:sp>
      <p:sp>
        <p:nvSpPr>
          <p:cNvPr id="24" name="テキスト ボックス 23">
            <a:extLst>
              <a:ext uri="{FF2B5EF4-FFF2-40B4-BE49-F238E27FC236}">
                <a16:creationId xmlns:a16="http://schemas.microsoft.com/office/drawing/2014/main" xmlns="" id="{EAB8935F-99FC-4E7C-B9D1-E9E47AA9AC43}"/>
              </a:ext>
            </a:extLst>
          </p:cNvPr>
          <p:cNvSpPr txBox="1"/>
          <p:nvPr/>
        </p:nvSpPr>
        <p:spPr>
          <a:xfrm>
            <a:off x="6736429" y="10178739"/>
            <a:ext cx="61867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４１</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13374600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90FFD751-C65D-4092-80B3-25C191B32120}"/>
              </a:ext>
            </a:extLst>
          </p:cNvPr>
          <p:cNvSpPr/>
          <p:nvPr/>
        </p:nvSpPr>
        <p:spPr>
          <a:xfrm>
            <a:off x="2961" y="-4083"/>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BBE0D4"/>
          </a:solidFill>
        </p:spPr>
        <p:txBody>
          <a:bodyPr wrap="square" lIns="0" tIns="0" rIns="0" bIns="0" rtlCol="0"/>
          <a:lstStyle/>
          <a:p>
            <a:endParaRPr dirty="0"/>
          </a:p>
        </p:txBody>
      </p:sp>
      <p:sp>
        <p:nvSpPr>
          <p:cNvPr id="3" name="bg object 17">
            <a:extLst>
              <a:ext uri="{FF2B5EF4-FFF2-40B4-BE49-F238E27FC236}">
                <a16:creationId xmlns:a16="http://schemas.microsoft.com/office/drawing/2014/main" xmlns="" id="{6AF2B161-8F5F-4EDA-B80F-B2E2988CA7F5}"/>
              </a:ext>
            </a:extLst>
          </p:cNvPr>
          <p:cNvSpPr/>
          <p:nvPr/>
        </p:nvSpPr>
        <p:spPr>
          <a:xfrm>
            <a:off x="394064" y="243280"/>
            <a:ext cx="6874792" cy="10192037"/>
          </a:xfrm>
          <a:prstGeom prst="roundRect">
            <a:avLst>
              <a:gd name="adj" fmla="val 3045"/>
            </a:avLst>
          </a:prstGeom>
          <a:solidFill>
            <a:srgbClr val="FFFFFF"/>
          </a:solidFill>
        </p:spPr>
        <p:txBody>
          <a:bodyPr wrap="square" lIns="0" tIns="0" rIns="0" bIns="0" rtlCol="0"/>
          <a:lstStyle/>
          <a:p>
            <a:endParaRPr dirty="0"/>
          </a:p>
        </p:txBody>
      </p:sp>
      <p:sp>
        <p:nvSpPr>
          <p:cNvPr id="4" name="object 2">
            <a:extLst>
              <a:ext uri="{FF2B5EF4-FFF2-40B4-BE49-F238E27FC236}">
                <a16:creationId xmlns:a16="http://schemas.microsoft.com/office/drawing/2014/main" xmlns="" id="{2F723A85-8B1F-4435-A1BD-8EA3B322691E}"/>
              </a:ext>
            </a:extLst>
          </p:cNvPr>
          <p:cNvSpPr txBox="1">
            <a:spLocks/>
          </p:cNvSpPr>
          <p:nvPr/>
        </p:nvSpPr>
        <p:spPr>
          <a:xfrm>
            <a:off x="428903" y="928300"/>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6">
                    <a:lumMod val="75000"/>
                  </a:schemeClr>
                </a:solidFill>
                <a:latin typeface="Yu Gothic" panose="020B0400000000000000" pitchFamily="34" charset="-128"/>
                <a:ea typeface="Yu Gothic" panose="020B0400000000000000" pitchFamily="34" charset="-128"/>
                <a:cs typeface="+mj-cs"/>
              </a:defRPr>
            </a:lvl1pPr>
          </a:lstStyle>
          <a:p>
            <a:r>
              <a:rPr lang="ja-JP" altLang="en-US" dirty="0">
                <a:solidFill>
                  <a:srgbClr val="296654"/>
                </a:solidFill>
              </a:rPr>
              <a:t>５</a:t>
            </a:r>
            <a:r>
              <a:rPr lang="en-US" altLang="ja-JP" dirty="0">
                <a:solidFill>
                  <a:srgbClr val="296654"/>
                </a:solidFill>
              </a:rPr>
              <a:t>. </a:t>
            </a:r>
            <a:r>
              <a:rPr lang="ja-JP" altLang="en-US" dirty="0">
                <a:solidFill>
                  <a:srgbClr val="296654"/>
                </a:solidFill>
              </a:rPr>
              <a:t>共有空間・居住空間の安全管理</a:t>
            </a:r>
          </a:p>
        </p:txBody>
      </p:sp>
      <p:grpSp>
        <p:nvGrpSpPr>
          <p:cNvPr id="5" name="グループ化 4">
            <a:extLst>
              <a:ext uri="{FF2B5EF4-FFF2-40B4-BE49-F238E27FC236}">
                <a16:creationId xmlns:a16="http://schemas.microsoft.com/office/drawing/2014/main" xmlns="" id="{715F6AFE-8D7F-486C-BAB2-009AB814CF3D}"/>
              </a:ext>
            </a:extLst>
          </p:cNvPr>
          <p:cNvGrpSpPr/>
          <p:nvPr/>
        </p:nvGrpSpPr>
        <p:grpSpPr>
          <a:xfrm>
            <a:off x="570718" y="1639519"/>
            <a:ext cx="6283775" cy="648000"/>
            <a:chOff x="689917" y="1624372"/>
            <a:chExt cx="6283775" cy="648000"/>
          </a:xfrm>
        </p:grpSpPr>
        <p:pic>
          <p:nvPicPr>
            <p:cNvPr id="6" name="グラフィックス 5" descr="ドキュメント 枠線">
              <a:extLst>
                <a:ext uri="{FF2B5EF4-FFF2-40B4-BE49-F238E27FC236}">
                  <a16:creationId xmlns:a16="http://schemas.microsoft.com/office/drawing/2014/main" xmlns="" id="{EA671E3F-64A0-4C6A-827B-9C80B24DA71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7" name="正方形/長方形 6">
              <a:extLst>
                <a:ext uri="{FF2B5EF4-FFF2-40B4-BE49-F238E27FC236}">
                  <a16:creationId xmlns:a16="http://schemas.microsoft.com/office/drawing/2014/main" xmlns="" id="{E08E0239-8641-4883-AB21-6D70F0AFE76A}"/>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object 9">
            <a:extLst>
              <a:ext uri="{FF2B5EF4-FFF2-40B4-BE49-F238E27FC236}">
                <a16:creationId xmlns:a16="http://schemas.microsoft.com/office/drawing/2014/main" xmlns="" id="{70B42BC8-9363-4F05-B810-0A40EAA871CC}"/>
              </a:ext>
            </a:extLst>
          </p:cNvPr>
          <p:cNvSpPr txBox="1"/>
          <p:nvPr/>
        </p:nvSpPr>
        <p:spPr>
          <a:xfrm>
            <a:off x="625881" y="3113687"/>
            <a:ext cx="6186293" cy="301229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調理場など火気使用をする場所を特定し、使用できる時間などを決めるなど、火気使用のルールを決める。</a:t>
            </a:r>
            <a:endParaRPr lang="en-US" altLang="ja-JP" sz="12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避難者のいない昼間に閉鎖する部屋や夜間に防犯上で閉める扉など防犯のための対応ルールを検討し、防火・防犯の措置担当を決める。</a:t>
            </a:r>
            <a:endParaRPr lang="en-US" altLang="ja-JP" sz="12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火気使用や防犯のための対応ルールについて、情報広報班を通じて、避難者に周知を図る。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296654"/>
              </a:buClr>
              <a:buSzPct val="120000"/>
              <a:buFont typeface="Wingdings" panose="05000000000000000000" pitchFamily="2" charset="2"/>
              <a:buChar char="p"/>
            </a:pPr>
            <a:endParaRPr lang="ja-JP" altLang="en-US" sz="1600" b="1" dirty="0">
              <a:latin typeface="Yu Gothic" panose="020B0400000000000000" pitchFamily="34" charset="-128"/>
              <a:ea typeface="Yu Gothic" panose="020B0400000000000000" pitchFamily="34" charset="-128"/>
              <a:cs typeface="YuGothic"/>
            </a:endParaRPr>
          </a:p>
        </p:txBody>
      </p:sp>
      <p:grpSp>
        <p:nvGrpSpPr>
          <p:cNvPr id="9" name="グループ化 8">
            <a:extLst>
              <a:ext uri="{FF2B5EF4-FFF2-40B4-BE49-F238E27FC236}">
                <a16:creationId xmlns:a16="http://schemas.microsoft.com/office/drawing/2014/main" xmlns="" id="{F4007213-55E8-4D2E-84FE-1EF8765688C6}"/>
              </a:ext>
            </a:extLst>
          </p:cNvPr>
          <p:cNvGrpSpPr/>
          <p:nvPr/>
        </p:nvGrpSpPr>
        <p:grpSpPr>
          <a:xfrm>
            <a:off x="516055" y="2451734"/>
            <a:ext cx="6357742" cy="504190"/>
            <a:chOff x="728646" y="1851740"/>
            <a:chExt cx="6120130" cy="504190"/>
          </a:xfrm>
        </p:grpSpPr>
        <p:sp>
          <p:nvSpPr>
            <p:cNvPr id="10" name="object 20">
              <a:extLst>
                <a:ext uri="{FF2B5EF4-FFF2-40B4-BE49-F238E27FC236}">
                  <a16:creationId xmlns:a16="http://schemas.microsoft.com/office/drawing/2014/main" xmlns="" id="{750755B5-B574-44C2-9E44-D2D29B4F384C}"/>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solidFill>
                  <a:srgbClr val="E4660A"/>
                </a:solidFill>
                <a:latin typeface="Yu Gothic" panose="020B0400000000000000" pitchFamily="34" charset="-128"/>
                <a:ea typeface="Yu Gothic" panose="020B0400000000000000" pitchFamily="34" charset="-128"/>
              </a:endParaRPr>
            </a:p>
          </p:txBody>
        </p:sp>
        <p:sp>
          <p:nvSpPr>
            <p:cNvPr id="11" name="object 21">
              <a:extLst>
                <a:ext uri="{FF2B5EF4-FFF2-40B4-BE49-F238E27FC236}">
                  <a16:creationId xmlns:a16="http://schemas.microsoft.com/office/drawing/2014/main" xmlns="" id="{749E0B5D-106F-4B62-8379-2B4625E14D18}"/>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防火・防犯等の管理ルールの検討、措置</a:t>
              </a:r>
            </a:p>
          </p:txBody>
        </p:sp>
        <p:sp>
          <p:nvSpPr>
            <p:cNvPr id="12" name="object 22">
              <a:extLst>
                <a:ext uri="{FF2B5EF4-FFF2-40B4-BE49-F238E27FC236}">
                  <a16:creationId xmlns:a16="http://schemas.microsoft.com/office/drawing/2014/main" xmlns="" id="{853E8953-E68D-4955-83D6-6614138C23E5}"/>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3" name="object 23">
              <a:extLst>
                <a:ext uri="{FF2B5EF4-FFF2-40B4-BE49-F238E27FC236}">
                  <a16:creationId xmlns:a16="http://schemas.microsoft.com/office/drawing/2014/main" xmlns="" id="{7EF1067F-A3C6-45E9-A42A-25AB6B94F5C7}"/>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296654"/>
                  </a:solidFill>
                  <a:latin typeface="Yu Gothic" panose="020B0400000000000000" pitchFamily="34" charset="-128"/>
                  <a:ea typeface="Yu Gothic" panose="020B0400000000000000" pitchFamily="34" charset="-128"/>
                  <a:cs typeface="YuGothic"/>
                </a:rPr>
                <a:t>１</a:t>
              </a:r>
              <a:endParaRPr sz="2100" b="1" dirty="0">
                <a:solidFill>
                  <a:srgbClr val="296654"/>
                </a:solidFill>
                <a:latin typeface="Yu Gothic" panose="020B0400000000000000" pitchFamily="34" charset="-128"/>
                <a:ea typeface="Yu Gothic" panose="020B0400000000000000" pitchFamily="34" charset="-128"/>
                <a:cs typeface="YuGothic"/>
              </a:endParaRPr>
            </a:p>
          </p:txBody>
        </p:sp>
      </p:grpSp>
      <p:sp>
        <p:nvSpPr>
          <p:cNvPr id="14" name="object 9">
            <a:extLst>
              <a:ext uri="{FF2B5EF4-FFF2-40B4-BE49-F238E27FC236}">
                <a16:creationId xmlns:a16="http://schemas.microsoft.com/office/drawing/2014/main" xmlns="" id="{695C18AC-B9B4-43D6-BD89-F2AD6D07362A}"/>
              </a:ext>
            </a:extLst>
          </p:cNvPr>
          <p:cNvSpPr txBox="1"/>
          <p:nvPr/>
        </p:nvSpPr>
        <p:spPr>
          <a:xfrm>
            <a:off x="619641" y="6599962"/>
            <a:ext cx="6186293" cy="783997"/>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E46C0A"/>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defRPr>
            </a:lvl1pPr>
          </a:lstStyle>
          <a:p>
            <a:pPr>
              <a:buClr>
                <a:srgbClr val="296654"/>
              </a:buClr>
            </a:pPr>
            <a:r>
              <a:rPr lang="ja-JP" altLang="en-US" dirty="0"/>
              <a:t>部屋ごとに防火・防犯責任者を決めて管理を依頼する。</a:t>
            </a:r>
            <a:endParaRPr lang="en-US" altLang="ja-JP" sz="1200" dirty="0"/>
          </a:p>
          <a:p>
            <a:pPr>
              <a:buClr>
                <a:srgbClr val="296654"/>
              </a:buClr>
            </a:pPr>
            <a:r>
              <a:rPr lang="ja-JP" altLang="en-US" dirty="0"/>
              <a:t>各部屋の検査状況を毎日確認する。</a:t>
            </a:r>
          </a:p>
        </p:txBody>
      </p:sp>
      <p:grpSp>
        <p:nvGrpSpPr>
          <p:cNvPr id="15" name="グループ化 14">
            <a:extLst>
              <a:ext uri="{FF2B5EF4-FFF2-40B4-BE49-F238E27FC236}">
                <a16:creationId xmlns:a16="http://schemas.microsoft.com/office/drawing/2014/main" xmlns="" id="{5EC18F76-CFCC-4809-AD03-3C78F8288068}"/>
              </a:ext>
            </a:extLst>
          </p:cNvPr>
          <p:cNvGrpSpPr/>
          <p:nvPr/>
        </p:nvGrpSpPr>
        <p:grpSpPr>
          <a:xfrm>
            <a:off x="509815" y="5938009"/>
            <a:ext cx="6357742" cy="504190"/>
            <a:chOff x="728646" y="1851740"/>
            <a:chExt cx="6120130" cy="504190"/>
          </a:xfrm>
        </p:grpSpPr>
        <p:sp>
          <p:nvSpPr>
            <p:cNvPr id="16" name="object 20">
              <a:extLst>
                <a:ext uri="{FF2B5EF4-FFF2-40B4-BE49-F238E27FC236}">
                  <a16:creationId xmlns:a16="http://schemas.microsoft.com/office/drawing/2014/main" xmlns="" id="{FE19948B-AEF0-4EC3-A335-6A3A506FBB16}"/>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solidFill>
                  <a:srgbClr val="E4660A"/>
                </a:solidFill>
                <a:latin typeface="Yu Gothic" panose="020B0400000000000000" pitchFamily="34" charset="-128"/>
                <a:ea typeface="Yu Gothic" panose="020B0400000000000000" pitchFamily="34" charset="-128"/>
              </a:endParaRPr>
            </a:p>
          </p:txBody>
        </p:sp>
        <p:sp>
          <p:nvSpPr>
            <p:cNvPr id="17" name="object 21">
              <a:extLst>
                <a:ext uri="{FF2B5EF4-FFF2-40B4-BE49-F238E27FC236}">
                  <a16:creationId xmlns:a16="http://schemas.microsoft.com/office/drawing/2014/main" xmlns="" id="{1311766E-2DB8-4181-A09B-BB5469D31CCF}"/>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居住空間の防火・防犯措置</a:t>
              </a:r>
            </a:p>
          </p:txBody>
        </p:sp>
        <p:sp>
          <p:nvSpPr>
            <p:cNvPr id="18" name="object 22">
              <a:extLst>
                <a:ext uri="{FF2B5EF4-FFF2-40B4-BE49-F238E27FC236}">
                  <a16:creationId xmlns:a16="http://schemas.microsoft.com/office/drawing/2014/main" xmlns="" id="{D9C0AF21-4F10-4FC3-80BB-27B929179EE2}"/>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9" name="object 23">
              <a:extLst>
                <a:ext uri="{FF2B5EF4-FFF2-40B4-BE49-F238E27FC236}">
                  <a16:creationId xmlns:a16="http://schemas.microsoft.com/office/drawing/2014/main" xmlns="" id="{DE97BE82-B6F1-4804-9C14-15FBDF4E7067}"/>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296654"/>
                  </a:solidFill>
                  <a:latin typeface="Yu Gothic" panose="020B0400000000000000" pitchFamily="34" charset="-128"/>
                  <a:ea typeface="Yu Gothic" panose="020B0400000000000000" pitchFamily="34" charset="-128"/>
                  <a:cs typeface="YuGothic"/>
                </a:rPr>
                <a:t>２</a:t>
              </a:r>
              <a:endParaRPr sz="2100" b="1" dirty="0">
                <a:solidFill>
                  <a:srgbClr val="296654"/>
                </a:solidFill>
                <a:latin typeface="Yu Gothic" panose="020B0400000000000000" pitchFamily="34" charset="-128"/>
                <a:ea typeface="Yu Gothic" panose="020B0400000000000000" pitchFamily="34" charset="-128"/>
                <a:cs typeface="YuGothic"/>
              </a:endParaRPr>
            </a:p>
          </p:txBody>
        </p:sp>
      </p:grpSp>
      <p:sp>
        <p:nvSpPr>
          <p:cNvPr id="20" name="object 5">
            <a:extLst>
              <a:ext uri="{FF2B5EF4-FFF2-40B4-BE49-F238E27FC236}">
                <a16:creationId xmlns:a16="http://schemas.microsoft.com/office/drawing/2014/main" xmlns="" id="{D1A29D84-E8BE-42E7-B6E5-F9E5CE5A4363}"/>
              </a:ext>
            </a:extLst>
          </p:cNvPr>
          <p:cNvSpPr txBox="1"/>
          <p:nvPr/>
        </p:nvSpPr>
        <p:spPr>
          <a:xfrm>
            <a:off x="1360490" y="512299"/>
            <a:ext cx="1711706" cy="197490"/>
          </a:xfrm>
          <a:prstGeom prst="rect">
            <a:avLst/>
          </a:prstGeom>
        </p:spPr>
        <p:txBody>
          <a:bodyPr vert="horz" wrap="square" lIns="0" tIns="12700" rIns="0" bIns="0" rtlCol="0">
            <a:spAutoFit/>
          </a:bodyPr>
          <a:lstStyle>
            <a:defPPr>
              <a:defRPr lang="ja-JP"/>
            </a:defPPr>
            <a:lvl1pPr marL="12700">
              <a:lnSpc>
                <a:spcPct val="100000"/>
              </a:lnSpc>
              <a:spcBef>
                <a:spcPts val="100"/>
              </a:spcBef>
              <a:defRPr sz="1200" b="1">
                <a:solidFill>
                  <a:schemeClr val="accent6">
                    <a:lumMod val="75000"/>
                  </a:schemeClr>
                </a:solidFill>
                <a:latin typeface="Yu Gothic" panose="020B0400000000000000" pitchFamily="34" charset="-128"/>
                <a:ea typeface="Yu Gothic" panose="020B0400000000000000" pitchFamily="34" charset="-128"/>
                <a:cs typeface="YuGothic"/>
              </a:defRPr>
            </a:lvl1pPr>
          </a:lstStyle>
          <a:p>
            <a:r>
              <a:rPr lang="ja-JP" altLang="en-US" dirty="0">
                <a:solidFill>
                  <a:srgbClr val="296654"/>
                </a:solidFill>
              </a:rPr>
              <a:t>②施設管理班がすること</a:t>
            </a:r>
          </a:p>
        </p:txBody>
      </p:sp>
      <p:sp>
        <p:nvSpPr>
          <p:cNvPr id="21" name="object 5">
            <a:extLst>
              <a:ext uri="{FF2B5EF4-FFF2-40B4-BE49-F238E27FC236}">
                <a16:creationId xmlns:a16="http://schemas.microsoft.com/office/drawing/2014/main" xmlns="" id="{BE59FE21-6CB3-4A31-A4EE-64D03A2D5259}"/>
              </a:ext>
            </a:extLst>
          </p:cNvPr>
          <p:cNvSpPr txBox="1"/>
          <p:nvPr/>
        </p:nvSpPr>
        <p:spPr>
          <a:xfrm>
            <a:off x="1256949" y="1754072"/>
            <a:ext cx="5031002" cy="456535"/>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solidFill>
                  <a:srgbClr val="221815"/>
                </a:solidFill>
                <a:latin typeface="Yu Gothic" panose="020B0400000000000000" pitchFamily="34" charset="-128"/>
                <a:ea typeface="Yu Gothic" panose="020B0400000000000000" pitchFamily="34" charset="-128"/>
                <a:cs typeface="YuGothic"/>
              </a:rPr>
              <a:t>別紙</a:t>
            </a:r>
            <a:r>
              <a:rPr lang="en-US" altLang="ja-JP" sz="1400" b="1" dirty="0">
                <a:solidFill>
                  <a:srgbClr val="221815"/>
                </a:solidFill>
                <a:latin typeface="Yu Gothic" panose="020B0400000000000000" pitchFamily="34" charset="-128"/>
                <a:ea typeface="Yu Gothic" panose="020B0400000000000000" pitchFamily="34" charset="-128"/>
                <a:cs typeface="YuGothic"/>
              </a:rPr>
              <a:t>01</a:t>
            </a:r>
            <a:r>
              <a:rPr lang="ja-JP" altLang="en-US" sz="1400" b="1" dirty="0">
                <a:solidFill>
                  <a:srgbClr val="221815"/>
                </a:solidFill>
                <a:latin typeface="Yu Gothic" panose="020B0400000000000000" pitchFamily="34" charset="-128"/>
                <a:ea typeface="Yu Gothic" panose="020B0400000000000000" pitchFamily="34" charset="-128"/>
                <a:cs typeface="YuGothic"/>
              </a:rPr>
              <a:t>：避難所ルール</a:t>
            </a:r>
            <a:endParaRPr lang="en-US" altLang="ja-JP" sz="1400" b="1" dirty="0">
              <a:solidFill>
                <a:srgbClr val="221815"/>
              </a:solidFill>
              <a:latin typeface="Yu Gothic" panose="020B0400000000000000" pitchFamily="34" charset="-128"/>
              <a:ea typeface="Yu Gothic" panose="020B0400000000000000" pitchFamily="34" charset="-128"/>
              <a:cs typeface="YuGothic"/>
            </a:endParaRPr>
          </a:p>
          <a:p>
            <a:pPr marL="12700">
              <a:lnSpc>
                <a:spcPct val="100000"/>
              </a:lnSpc>
              <a:spcBef>
                <a:spcPts val="100"/>
              </a:spcBef>
            </a:pPr>
            <a:r>
              <a:rPr lang="ja-JP" altLang="en-US" sz="1400" b="1" dirty="0">
                <a:solidFill>
                  <a:srgbClr val="221815"/>
                </a:solidFill>
                <a:latin typeface="Yu Gothic" panose="020B0400000000000000" pitchFamily="34" charset="-128"/>
                <a:ea typeface="Yu Gothic" panose="020B0400000000000000" pitchFamily="34" charset="-128"/>
                <a:cs typeface="YuGothic"/>
              </a:rPr>
              <a:t>様式</a:t>
            </a:r>
            <a:r>
              <a:rPr lang="en-US" altLang="ja-JP" sz="1400" b="1" dirty="0">
                <a:solidFill>
                  <a:srgbClr val="221815"/>
                </a:solidFill>
                <a:latin typeface="Yu Gothic" panose="020B0400000000000000" pitchFamily="34" charset="-128"/>
                <a:ea typeface="Yu Gothic" panose="020B0400000000000000" pitchFamily="34" charset="-128"/>
                <a:cs typeface="YuGothic"/>
              </a:rPr>
              <a:t>16</a:t>
            </a:r>
            <a:r>
              <a:rPr lang="ja-JP" altLang="en-US" sz="1400" b="1" dirty="0">
                <a:solidFill>
                  <a:srgbClr val="221815"/>
                </a:solidFill>
                <a:latin typeface="Yu Gothic" panose="020B0400000000000000" pitchFamily="34" charset="-128"/>
                <a:ea typeface="Yu Gothic" panose="020B0400000000000000" pitchFamily="34" charset="-128"/>
                <a:cs typeface="YuGothic"/>
              </a:rPr>
              <a:t>：火災予防のための自主検査表</a:t>
            </a:r>
          </a:p>
        </p:txBody>
      </p:sp>
      <p:sp>
        <p:nvSpPr>
          <p:cNvPr id="22" name="object 6">
            <a:extLst>
              <a:ext uri="{FF2B5EF4-FFF2-40B4-BE49-F238E27FC236}">
                <a16:creationId xmlns:a16="http://schemas.microsoft.com/office/drawing/2014/main" xmlns="" id="{5A2812E9-BAE7-46A0-83C4-6C6B1E7E19FE}"/>
              </a:ext>
            </a:extLst>
          </p:cNvPr>
          <p:cNvSpPr/>
          <p:nvPr/>
        </p:nvSpPr>
        <p:spPr>
          <a:xfrm>
            <a:off x="534749" y="619328"/>
            <a:ext cx="720090" cy="0"/>
          </a:xfrm>
          <a:custGeom>
            <a:avLst/>
            <a:gdLst/>
            <a:ahLst/>
            <a:cxnLst/>
            <a:rect l="l" t="t" r="r" b="b"/>
            <a:pathLst>
              <a:path w="720090">
                <a:moveTo>
                  <a:pt x="0" y="0"/>
                </a:moveTo>
                <a:lnTo>
                  <a:pt x="720001" y="0"/>
                </a:lnTo>
              </a:path>
            </a:pathLst>
          </a:custGeom>
          <a:ln w="12700">
            <a:solidFill>
              <a:srgbClr val="296654"/>
            </a:solidFill>
          </a:ln>
        </p:spPr>
        <p:txBody>
          <a:bodyPr wrap="square" lIns="0" tIns="0" rIns="0" bIns="0" rtlCol="0"/>
          <a:lstStyle/>
          <a:p>
            <a:endParaRPr b="1" dirty="0">
              <a:solidFill>
                <a:srgbClr val="296654"/>
              </a:solidFill>
              <a:latin typeface="Yu Gothic" panose="020B0400000000000000" pitchFamily="34" charset="-128"/>
              <a:ea typeface="Yu Gothic" panose="020B0400000000000000" pitchFamily="34" charset="-128"/>
            </a:endParaRPr>
          </a:p>
        </p:txBody>
      </p:sp>
      <p:sp>
        <p:nvSpPr>
          <p:cNvPr id="23" name="object 9">
            <a:extLst>
              <a:ext uri="{FF2B5EF4-FFF2-40B4-BE49-F238E27FC236}">
                <a16:creationId xmlns:a16="http://schemas.microsoft.com/office/drawing/2014/main" xmlns="" id="{CFEB756F-C392-426D-A04E-CD1760AE41E1}"/>
              </a:ext>
            </a:extLst>
          </p:cNvPr>
          <p:cNvSpPr txBox="1"/>
          <p:nvPr/>
        </p:nvSpPr>
        <p:spPr>
          <a:xfrm>
            <a:off x="658731" y="8243095"/>
            <a:ext cx="6186293" cy="1424172"/>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毎日の見回り体制、見回るルート、見回りで確認すべき事項を確認する。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見回りを担当した人から、見回り状況と問題の発生有無があったかどうかを確認する。</a:t>
            </a:r>
          </a:p>
        </p:txBody>
      </p:sp>
      <p:grpSp>
        <p:nvGrpSpPr>
          <p:cNvPr id="24" name="グループ化 23">
            <a:extLst>
              <a:ext uri="{FF2B5EF4-FFF2-40B4-BE49-F238E27FC236}">
                <a16:creationId xmlns:a16="http://schemas.microsoft.com/office/drawing/2014/main" xmlns="" id="{61B721ED-B900-4B78-8B4D-9130257C2715}"/>
              </a:ext>
            </a:extLst>
          </p:cNvPr>
          <p:cNvGrpSpPr/>
          <p:nvPr/>
        </p:nvGrpSpPr>
        <p:grpSpPr>
          <a:xfrm>
            <a:off x="548905" y="7581142"/>
            <a:ext cx="6357742" cy="504190"/>
            <a:chOff x="728646" y="1851740"/>
            <a:chExt cx="6120130" cy="504190"/>
          </a:xfrm>
        </p:grpSpPr>
        <p:sp>
          <p:nvSpPr>
            <p:cNvPr id="25" name="object 20">
              <a:extLst>
                <a:ext uri="{FF2B5EF4-FFF2-40B4-BE49-F238E27FC236}">
                  <a16:creationId xmlns:a16="http://schemas.microsoft.com/office/drawing/2014/main" xmlns="" id="{4A114B20-9D45-4A36-A641-4566179A4E9C}"/>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solidFill>
                  <a:srgbClr val="E4660A"/>
                </a:solidFill>
                <a:latin typeface="Yu Gothic" panose="020B0400000000000000" pitchFamily="34" charset="-128"/>
                <a:ea typeface="Yu Gothic" panose="020B0400000000000000" pitchFamily="34" charset="-128"/>
              </a:endParaRPr>
            </a:p>
          </p:txBody>
        </p:sp>
        <p:sp>
          <p:nvSpPr>
            <p:cNvPr id="26" name="object 21">
              <a:extLst>
                <a:ext uri="{FF2B5EF4-FFF2-40B4-BE49-F238E27FC236}">
                  <a16:creationId xmlns:a16="http://schemas.microsoft.com/office/drawing/2014/main" xmlns="" id="{48A755F9-E90A-4F51-8BC5-A807E423A904}"/>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防火・防犯のための見回り・声掛け協力</a:t>
              </a:r>
            </a:p>
          </p:txBody>
        </p:sp>
        <p:sp>
          <p:nvSpPr>
            <p:cNvPr id="27" name="object 22">
              <a:extLst>
                <a:ext uri="{FF2B5EF4-FFF2-40B4-BE49-F238E27FC236}">
                  <a16:creationId xmlns:a16="http://schemas.microsoft.com/office/drawing/2014/main" xmlns="" id="{D25D0851-0795-4CDE-B1BC-0E1ED9E3451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8" name="object 23">
              <a:extLst>
                <a:ext uri="{FF2B5EF4-FFF2-40B4-BE49-F238E27FC236}">
                  <a16:creationId xmlns:a16="http://schemas.microsoft.com/office/drawing/2014/main" xmlns="" id="{88F72D93-9476-4DF4-80DB-B9130CE13584}"/>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296654"/>
                  </a:solidFill>
                  <a:latin typeface="Yu Gothic" panose="020B0400000000000000" pitchFamily="34" charset="-128"/>
                  <a:ea typeface="Yu Gothic" panose="020B0400000000000000" pitchFamily="34" charset="-128"/>
                  <a:cs typeface="YuGothic"/>
                </a:rPr>
                <a:t>３</a:t>
              </a:r>
              <a:endParaRPr sz="2100" b="1" dirty="0">
                <a:solidFill>
                  <a:srgbClr val="296654"/>
                </a:solidFill>
                <a:latin typeface="Yu Gothic" panose="020B0400000000000000" pitchFamily="34" charset="-128"/>
                <a:ea typeface="Yu Gothic" panose="020B0400000000000000" pitchFamily="34" charset="-128"/>
                <a:cs typeface="YuGothic"/>
              </a:endParaRPr>
            </a:p>
          </p:txBody>
        </p:sp>
      </p:grpSp>
      <p:sp>
        <p:nvSpPr>
          <p:cNvPr id="30" name="テキスト ボックス 29">
            <a:extLst>
              <a:ext uri="{FF2B5EF4-FFF2-40B4-BE49-F238E27FC236}">
                <a16:creationId xmlns:a16="http://schemas.microsoft.com/office/drawing/2014/main" xmlns="" id="{466B9F76-E8F6-4106-A1FE-1334CA81D778}"/>
              </a:ext>
            </a:extLst>
          </p:cNvPr>
          <p:cNvSpPr txBox="1"/>
          <p:nvPr/>
        </p:nvSpPr>
        <p:spPr>
          <a:xfrm>
            <a:off x="127225" y="10144124"/>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４２</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916527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A860C2F3-A80C-4CAB-B811-65CD69482439}"/>
              </a:ext>
            </a:extLst>
          </p:cNvPr>
          <p:cNvSpPr/>
          <p:nvPr/>
        </p:nvSpPr>
        <p:spPr>
          <a:xfrm>
            <a:off x="-3757" y="3318"/>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BBE0D4"/>
          </a:solidFill>
        </p:spPr>
        <p:txBody>
          <a:bodyPr wrap="square" lIns="0" tIns="0" rIns="0" bIns="0" rtlCol="0"/>
          <a:lstStyle/>
          <a:p>
            <a:endParaRPr dirty="0"/>
          </a:p>
        </p:txBody>
      </p:sp>
      <p:sp>
        <p:nvSpPr>
          <p:cNvPr id="3" name="bg object 17">
            <a:extLst>
              <a:ext uri="{FF2B5EF4-FFF2-40B4-BE49-F238E27FC236}">
                <a16:creationId xmlns:a16="http://schemas.microsoft.com/office/drawing/2014/main" xmlns="" id="{8D9B586E-6E48-47EA-9BE2-ADCF076D5538}"/>
              </a:ext>
            </a:extLst>
          </p:cNvPr>
          <p:cNvSpPr/>
          <p:nvPr/>
        </p:nvSpPr>
        <p:spPr>
          <a:xfrm>
            <a:off x="387346" y="250681"/>
            <a:ext cx="6874792" cy="10192037"/>
          </a:xfrm>
          <a:prstGeom prst="roundRect">
            <a:avLst>
              <a:gd name="adj" fmla="val 3045"/>
            </a:avLst>
          </a:prstGeom>
          <a:solidFill>
            <a:srgbClr val="FFFFFF"/>
          </a:solidFill>
        </p:spPr>
        <p:txBody>
          <a:bodyPr wrap="square" lIns="0" tIns="0" rIns="0" bIns="0" rtlCol="0"/>
          <a:lstStyle/>
          <a:p>
            <a:endParaRPr dirty="0"/>
          </a:p>
        </p:txBody>
      </p:sp>
      <p:sp>
        <p:nvSpPr>
          <p:cNvPr id="4" name="object 2">
            <a:extLst>
              <a:ext uri="{FF2B5EF4-FFF2-40B4-BE49-F238E27FC236}">
                <a16:creationId xmlns:a16="http://schemas.microsoft.com/office/drawing/2014/main" xmlns="" id="{07AE943E-D441-49C8-BF51-5C08FA698892}"/>
              </a:ext>
            </a:extLst>
          </p:cNvPr>
          <p:cNvSpPr txBox="1">
            <a:spLocks/>
          </p:cNvSpPr>
          <p:nvPr/>
        </p:nvSpPr>
        <p:spPr>
          <a:xfrm>
            <a:off x="643605" y="948703"/>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r>
              <a:rPr lang="ja-JP" altLang="en-US" dirty="0">
                <a:solidFill>
                  <a:srgbClr val="296654"/>
                </a:solidFill>
              </a:rPr>
              <a:t>６</a:t>
            </a:r>
            <a:r>
              <a:rPr lang="en-US" altLang="ja-JP" dirty="0">
                <a:solidFill>
                  <a:srgbClr val="296654"/>
                </a:solidFill>
              </a:rPr>
              <a:t>.</a:t>
            </a:r>
            <a:r>
              <a:rPr lang="ja-JP" altLang="en-US" dirty="0">
                <a:solidFill>
                  <a:srgbClr val="296654"/>
                </a:solidFill>
              </a:rPr>
              <a:t>その他</a:t>
            </a:r>
          </a:p>
        </p:txBody>
      </p:sp>
      <p:sp>
        <p:nvSpPr>
          <p:cNvPr id="5" name="object 9">
            <a:extLst>
              <a:ext uri="{FF2B5EF4-FFF2-40B4-BE49-F238E27FC236}">
                <a16:creationId xmlns:a16="http://schemas.microsoft.com/office/drawing/2014/main" xmlns="" id="{F7F136AA-5379-44EA-890B-3A80EEA7C39D}"/>
              </a:ext>
            </a:extLst>
          </p:cNvPr>
          <p:cNvSpPr txBox="1"/>
          <p:nvPr/>
        </p:nvSpPr>
        <p:spPr>
          <a:xfrm>
            <a:off x="744695" y="3041576"/>
            <a:ext cx="6186293" cy="4920514"/>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296654"/>
              </a:buClr>
            </a:pPr>
            <a:r>
              <a:rPr lang="ja-JP" altLang="en-US" dirty="0"/>
              <a:t>着替えや授乳スペース、洗濯物を干す場所等を確保する（プライバシーに配慮する。）</a:t>
            </a:r>
          </a:p>
          <a:p>
            <a:pPr>
              <a:buClr>
                <a:srgbClr val="296654"/>
              </a:buClr>
            </a:pPr>
            <a:r>
              <a:rPr lang="ja-JP" altLang="en-US" dirty="0"/>
              <a:t>指定避難所内は敷地を含め、禁酒・禁煙とする。</a:t>
            </a:r>
          </a:p>
          <a:p>
            <a:pPr>
              <a:buClr>
                <a:srgbClr val="296654"/>
              </a:buClr>
            </a:pPr>
            <a:r>
              <a:rPr lang="ja-JP" altLang="en-US" dirty="0"/>
              <a:t>避難所内で感染症等が蔓延しないよう感染症拡大防止に係るチラシ等を掲示するとともに、手洗い、咳エチケット等の基本的な対策の徹底、避難所の衛生環境の確保、十分な換気の実施、スペースの確保等に努める。</a:t>
            </a:r>
          </a:p>
          <a:p>
            <a:pPr>
              <a:buClr>
                <a:srgbClr val="296654"/>
              </a:buClr>
            </a:pPr>
            <a:r>
              <a:rPr lang="ja-JP" altLang="en-US" dirty="0"/>
              <a:t>避難者等の施設内への入退室について管理を行い、避難者が外出から帰還した際には体調を確認する。体調不良者がいる場合は、救護救援班に情報提供する。</a:t>
            </a:r>
          </a:p>
          <a:p>
            <a:pPr>
              <a:buClr>
                <a:srgbClr val="296654"/>
              </a:buClr>
            </a:pPr>
            <a:r>
              <a:rPr lang="ja-JP" altLang="en-US" dirty="0"/>
              <a:t>女性への暴力等の防止のため、注意喚起のチラシ配布等を行う。</a:t>
            </a:r>
          </a:p>
          <a:p>
            <a:pPr>
              <a:buClr>
                <a:srgbClr val="296654"/>
              </a:buClr>
            </a:pPr>
            <a:r>
              <a:rPr lang="ja-JP" altLang="en-US" dirty="0"/>
              <a:t>防犯ブザーの配布や避難所内の見回りを行うなど、異常の有無の把握も考慮します。</a:t>
            </a:r>
            <a:endParaRPr lang="ja-JP" altLang="en-US" sz="1600" b="1" strike="sngStrike" dirty="0">
              <a:latin typeface="Yu Gothic" panose="020B0400000000000000" pitchFamily="34" charset="-128"/>
              <a:ea typeface="Yu Gothic" panose="020B0400000000000000" pitchFamily="34" charset="-128"/>
              <a:cs typeface="YuGothic"/>
            </a:endParaRPr>
          </a:p>
        </p:txBody>
      </p:sp>
      <p:grpSp>
        <p:nvGrpSpPr>
          <p:cNvPr id="6" name="グループ化 5">
            <a:extLst>
              <a:ext uri="{FF2B5EF4-FFF2-40B4-BE49-F238E27FC236}">
                <a16:creationId xmlns:a16="http://schemas.microsoft.com/office/drawing/2014/main" xmlns="" id="{69FBA325-0369-4F23-9A36-F4CC64F1B12E}"/>
              </a:ext>
            </a:extLst>
          </p:cNvPr>
          <p:cNvGrpSpPr/>
          <p:nvPr/>
        </p:nvGrpSpPr>
        <p:grpSpPr>
          <a:xfrm>
            <a:off x="634869" y="2459135"/>
            <a:ext cx="6357742" cy="504190"/>
            <a:chOff x="728646" y="1851740"/>
            <a:chExt cx="6120130" cy="504190"/>
          </a:xfrm>
        </p:grpSpPr>
        <p:sp>
          <p:nvSpPr>
            <p:cNvPr id="7" name="object 20">
              <a:extLst>
                <a:ext uri="{FF2B5EF4-FFF2-40B4-BE49-F238E27FC236}">
                  <a16:creationId xmlns:a16="http://schemas.microsoft.com/office/drawing/2014/main" xmlns="" id="{2FA712A1-782C-458B-8DBE-030B9CD8506F}"/>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8" name="object 21">
              <a:extLst>
                <a:ext uri="{FF2B5EF4-FFF2-40B4-BE49-F238E27FC236}">
                  <a16:creationId xmlns:a16="http://schemas.microsoft.com/office/drawing/2014/main" xmlns="" id="{C03C0C4D-FC26-453C-9E0E-985EC218077E}"/>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その他</a:t>
              </a:r>
            </a:p>
          </p:txBody>
        </p:sp>
        <p:sp>
          <p:nvSpPr>
            <p:cNvPr id="9" name="object 22">
              <a:extLst>
                <a:ext uri="{FF2B5EF4-FFF2-40B4-BE49-F238E27FC236}">
                  <a16:creationId xmlns:a16="http://schemas.microsoft.com/office/drawing/2014/main" xmlns="" id="{FED0134B-4BC8-454D-9316-572CB60DEE16}"/>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0" name="object 23">
              <a:extLst>
                <a:ext uri="{FF2B5EF4-FFF2-40B4-BE49-F238E27FC236}">
                  <a16:creationId xmlns:a16="http://schemas.microsoft.com/office/drawing/2014/main" xmlns="" id="{0975C710-CC5E-4A52-88EE-4D777035335D}"/>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296654"/>
                  </a:solidFill>
                  <a:latin typeface="Yu Gothic" panose="020B0400000000000000" pitchFamily="34" charset="-128"/>
                  <a:ea typeface="Yu Gothic" panose="020B0400000000000000" pitchFamily="34" charset="-128"/>
                  <a:cs typeface="YuGothic"/>
                </a:rPr>
                <a:t>１</a:t>
              </a:r>
              <a:endParaRPr sz="2100" b="1" dirty="0">
                <a:solidFill>
                  <a:srgbClr val="296654"/>
                </a:solidFill>
                <a:latin typeface="Yu Gothic" panose="020B0400000000000000" pitchFamily="34" charset="-128"/>
                <a:ea typeface="Yu Gothic" panose="020B0400000000000000" pitchFamily="34" charset="-128"/>
                <a:cs typeface="YuGothic"/>
              </a:endParaRPr>
            </a:p>
          </p:txBody>
        </p:sp>
      </p:grpSp>
      <p:grpSp>
        <p:nvGrpSpPr>
          <p:cNvPr id="11" name="グループ化 10">
            <a:extLst>
              <a:ext uri="{FF2B5EF4-FFF2-40B4-BE49-F238E27FC236}">
                <a16:creationId xmlns:a16="http://schemas.microsoft.com/office/drawing/2014/main" xmlns="" id="{E4F9FE0F-72DE-410A-90B8-52D1756DC988}"/>
              </a:ext>
            </a:extLst>
          </p:cNvPr>
          <p:cNvGrpSpPr/>
          <p:nvPr/>
        </p:nvGrpSpPr>
        <p:grpSpPr>
          <a:xfrm>
            <a:off x="696136" y="1603197"/>
            <a:ext cx="6283775" cy="648000"/>
            <a:chOff x="689917" y="1624372"/>
            <a:chExt cx="6283775" cy="648000"/>
          </a:xfrm>
        </p:grpSpPr>
        <p:pic>
          <p:nvPicPr>
            <p:cNvPr id="12" name="グラフィックス 11" descr="ドキュメント 枠線">
              <a:extLst>
                <a:ext uri="{FF2B5EF4-FFF2-40B4-BE49-F238E27FC236}">
                  <a16:creationId xmlns:a16="http://schemas.microsoft.com/office/drawing/2014/main" xmlns="" id="{CD335A3A-0FB4-4182-8512-C491D369FE9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3" name="正方形/長方形 12">
              <a:extLst>
                <a:ext uri="{FF2B5EF4-FFF2-40B4-BE49-F238E27FC236}">
                  <a16:creationId xmlns:a16="http://schemas.microsoft.com/office/drawing/2014/main" xmlns="" id="{ECDE485D-3534-421B-8168-A691DA0DBED6}"/>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object 5">
            <a:extLst>
              <a:ext uri="{FF2B5EF4-FFF2-40B4-BE49-F238E27FC236}">
                <a16:creationId xmlns:a16="http://schemas.microsoft.com/office/drawing/2014/main" xmlns="" id="{7564139A-581F-4188-A30D-6F1C98E39A64}"/>
              </a:ext>
            </a:extLst>
          </p:cNvPr>
          <p:cNvSpPr txBox="1"/>
          <p:nvPr/>
        </p:nvSpPr>
        <p:spPr>
          <a:xfrm>
            <a:off x="1357030" y="532702"/>
            <a:ext cx="1842332" cy="394980"/>
          </a:xfrm>
          <a:prstGeom prst="rect">
            <a:avLst/>
          </a:prstGeom>
        </p:spPr>
        <p:txBody>
          <a:bodyPr vert="horz" wrap="square" lIns="0" tIns="12700" rIns="0" bIns="0" rtlCol="0">
            <a:spAutoFit/>
          </a:bodyPr>
          <a:lstStyle>
            <a:defPPr>
              <a:defRPr lang="ja-JP"/>
            </a:defPPr>
            <a:lvl1pPr marL="12700">
              <a:lnSpc>
                <a:spcPct val="100000"/>
              </a:lnSpc>
              <a:spcBef>
                <a:spcPts val="100"/>
              </a:spcBef>
              <a:defRPr sz="1200" b="1">
                <a:solidFill>
                  <a:schemeClr val="accent1"/>
                </a:solidFill>
                <a:latin typeface="Yu Gothic" panose="020B0400000000000000" pitchFamily="34" charset="-128"/>
                <a:ea typeface="Yu Gothic" panose="020B0400000000000000" pitchFamily="34" charset="-128"/>
                <a:cs typeface="YuGothic"/>
              </a:defRPr>
            </a:lvl1pPr>
          </a:lstStyle>
          <a:p>
            <a:r>
              <a:rPr lang="ja-JP" altLang="en-US" dirty="0">
                <a:solidFill>
                  <a:srgbClr val="296654"/>
                </a:solidFill>
              </a:rPr>
              <a:t>②施設管理班がすること</a:t>
            </a:r>
          </a:p>
          <a:p>
            <a:endParaRPr lang="ja-JP" altLang="en-US" dirty="0">
              <a:solidFill>
                <a:srgbClr val="296654"/>
              </a:solidFill>
            </a:endParaRPr>
          </a:p>
        </p:txBody>
      </p:sp>
      <p:sp>
        <p:nvSpPr>
          <p:cNvPr id="15" name="object 5">
            <a:extLst>
              <a:ext uri="{FF2B5EF4-FFF2-40B4-BE49-F238E27FC236}">
                <a16:creationId xmlns:a16="http://schemas.microsoft.com/office/drawing/2014/main" xmlns="" id="{18435C3F-59EB-4383-84B3-070CF562E584}"/>
              </a:ext>
            </a:extLst>
          </p:cNvPr>
          <p:cNvSpPr txBox="1"/>
          <p:nvPr/>
        </p:nvSpPr>
        <p:spPr>
          <a:xfrm>
            <a:off x="1425878" y="1839242"/>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
        <p:nvSpPr>
          <p:cNvPr id="16" name="object 6">
            <a:extLst>
              <a:ext uri="{FF2B5EF4-FFF2-40B4-BE49-F238E27FC236}">
                <a16:creationId xmlns:a16="http://schemas.microsoft.com/office/drawing/2014/main" xmlns="" id="{08130D1F-04E1-4966-980B-11393339C84F}"/>
              </a:ext>
            </a:extLst>
          </p:cNvPr>
          <p:cNvSpPr/>
          <p:nvPr/>
        </p:nvSpPr>
        <p:spPr>
          <a:xfrm>
            <a:off x="531289" y="639731"/>
            <a:ext cx="720090" cy="0"/>
          </a:xfrm>
          <a:custGeom>
            <a:avLst/>
            <a:gdLst/>
            <a:ahLst/>
            <a:cxnLst/>
            <a:rect l="l" t="t" r="r" b="b"/>
            <a:pathLst>
              <a:path w="720090">
                <a:moveTo>
                  <a:pt x="0" y="0"/>
                </a:moveTo>
                <a:lnTo>
                  <a:pt x="720001" y="0"/>
                </a:lnTo>
              </a:path>
            </a:pathLst>
          </a:custGeom>
          <a:ln w="12700">
            <a:solidFill>
              <a:srgbClr val="296654"/>
            </a:solidFill>
          </a:ln>
        </p:spPr>
        <p:txBody>
          <a:bodyPr wrap="square" lIns="0" tIns="0" rIns="0" bIns="0" rtlCol="0"/>
          <a:lstStyle/>
          <a:p>
            <a:endParaRPr b="1" dirty="0">
              <a:solidFill>
                <a:srgbClr val="296654"/>
              </a:solidFill>
              <a:latin typeface="Yu Gothic" panose="020B0400000000000000" pitchFamily="34" charset="-128"/>
              <a:ea typeface="Yu Gothic" panose="020B0400000000000000" pitchFamily="34" charset="-128"/>
            </a:endParaRPr>
          </a:p>
        </p:txBody>
      </p:sp>
      <p:sp>
        <p:nvSpPr>
          <p:cNvPr id="18" name="テキスト ボックス 17">
            <a:extLst>
              <a:ext uri="{FF2B5EF4-FFF2-40B4-BE49-F238E27FC236}">
                <a16:creationId xmlns:a16="http://schemas.microsoft.com/office/drawing/2014/main" xmlns="" id="{50C9EF6C-77C9-4CCB-A750-EF62F95F9E80}"/>
              </a:ext>
            </a:extLst>
          </p:cNvPr>
          <p:cNvSpPr txBox="1"/>
          <p:nvPr/>
        </p:nvSpPr>
        <p:spPr>
          <a:xfrm>
            <a:off x="6792583" y="10191991"/>
            <a:ext cx="61867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４３</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54722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D168D938-F34D-4955-89BC-47169F3BAE43}"/>
              </a:ext>
            </a:extLst>
          </p:cNvPr>
          <p:cNvSpPr txBox="1"/>
          <p:nvPr/>
        </p:nvSpPr>
        <p:spPr>
          <a:xfrm>
            <a:off x="1758950" y="1155700"/>
            <a:ext cx="4038600" cy="461665"/>
          </a:xfrm>
          <a:prstGeom prst="rect">
            <a:avLst/>
          </a:prstGeom>
          <a:noFill/>
        </p:spPr>
        <p:txBody>
          <a:bodyPr wrap="square">
            <a:spAutoFit/>
          </a:bodyPr>
          <a:lstStyle/>
          <a:p>
            <a:pPr marL="266700" algn="ctr"/>
            <a:r>
              <a:rPr lang="ja-JP" altLang="ja-JP" sz="2400" kern="100">
                <a:effectLst/>
                <a:latin typeface="Century" panose="02040604050505020304" pitchFamily="18" charset="0"/>
                <a:ea typeface="HG丸ｺﾞｼｯｸM-PRO" panose="020F0600000000000000" pitchFamily="50" charset="-128"/>
                <a:cs typeface="Times New Roman" panose="02020603050405020304" pitchFamily="18" charset="0"/>
              </a:rPr>
              <a:t>目　　次</a:t>
            </a:r>
            <a:endParaRPr lang="ja-JP" altLang="ja-JP" sz="11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object 3">
            <a:extLst>
              <a:ext uri="{FF2B5EF4-FFF2-40B4-BE49-F238E27FC236}">
                <a16:creationId xmlns:a16="http://schemas.microsoft.com/office/drawing/2014/main" xmlns="" id="{8762E36D-CD56-4931-B1EF-E0B84CA5D848}"/>
              </a:ext>
            </a:extLst>
          </p:cNvPr>
          <p:cNvSpPr txBox="1"/>
          <p:nvPr/>
        </p:nvSpPr>
        <p:spPr>
          <a:xfrm>
            <a:off x="1347623" y="2298700"/>
            <a:ext cx="4876800" cy="259045"/>
          </a:xfrm>
          <a:prstGeom prst="rect">
            <a:avLst/>
          </a:prstGeom>
        </p:spPr>
        <p:txBody>
          <a:bodyPr vert="horz" wrap="square" lIns="0" tIns="12700" rIns="0" bIns="0" rtlCol="0">
            <a:spAutoFit/>
          </a:bodyPr>
          <a:lstStyle/>
          <a:p>
            <a:pPr marL="12700">
              <a:lnSpc>
                <a:spcPct val="100000"/>
              </a:lnSpc>
              <a:spcBef>
                <a:spcPts val="100"/>
              </a:spcBef>
              <a:tabLst>
                <a:tab pos="708025" algn="l"/>
              </a:tabLst>
            </a:pPr>
            <a:r>
              <a:rPr lang="ja-JP" altLang="en-US" sz="1600" dirty="0">
                <a:solidFill>
                  <a:srgbClr val="221815"/>
                </a:solidFill>
                <a:latin typeface="HG丸ｺﾞｼｯｸM-PRO" panose="020F0600000000000000" pitchFamily="50" charset="-128"/>
                <a:ea typeface="HG丸ｺﾞｼｯｸM-PRO" panose="020F0600000000000000" pitchFamily="50" charset="-128"/>
                <a:cs typeface="YuGo-Medium"/>
              </a:rPr>
              <a:t>第１章	避難所開設・運営マニュアルの使い方</a:t>
            </a:r>
          </a:p>
        </p:txBody>
      </p:sp>
      <p:sp>
        <p:nvSpPr>
          <p:cNvPr id="4" name="object 4">
            <a:extLst>
              <a:ext uri="{FF2B5EF4-FFF2-40B4-BE49-F238E27FC236}">
                <a16:creationId xmlns:a16="http://schemas.microsoft.com/office/drawing/2014/main" xmlns="" id="{9CBDA20D-4524-4B1D-9754-E21D16D5FA0C}"/>
              </a:ext>
            </a:extLst>
          </p:cNvPr>
          <p:cNvSpPr/>
          <p:nvPr/>
        </p:nvSpPr>
        <p:spPr>
          <a:xfrm flipV="1">
            <a:off x="1229450" y="2579752"/>
            <a:ext cx="5292000" cy="45719"/>
          </a:xfrm>
          <a:custGeom>
            <a:avLst/>
            <a:gdLst/>
            <a:ahLst/>
            <a:cxnLst/>
            <a:rect l="l" t="t" r="r" b="b"/>
            <a:pathLst>
              <a:path w="6120130">
                <a:moveTo>
                  <a:pt x="0" y="0"/>
                </a:moveTo>
                <a:lnTo>
                  <a:pt x="6120003" y="0"/>
                </a:lnTo>
              </a:path>
            </a:pathLst>
          </a:custGeom>
          <a:ln w="12700">
            <a:solidFill>
              <a:srgbClr val="221815"/>
            </a:solidFill>
          </a:ln>
        </p:spPr>
        <p:txBody>
          <a:bodyPr wrap="square" lIns="0" tIns="0" rIns="0" bIns="0" rtlCol="0"/>
          <a:lstStyle/>
          <a:p>
            <a:endParaRPr sz="2000" dirty="0"/>
          </a:p>
        </p:txBody>
      </p:sp>
      <p:sp>
        <p:nvSpPr>
          <p:cNvPr id="5" name="object 5">
            <a:extLst>
              <a:ext uri="{FF2B5EF4-FFF2-40B4-BE49-F238E27FC236}">
                <a16:creationId xmlns:a16="http://schemas.microsoft.com/office/drawing/2014/main" xmlns="" id="{754500CB-09A2-4EDF-9D18-CDAE404798DD}"/>
              </a:ext>
            </a:extLst>
          </p:cNvPr>
          <p:cNvSpPr txBox="1"/>
          <p:nvPr/>
        </p:nvSpPr>
        <p:spPr>
          <a:xfrm>
            <a:off x="1492251" y="2797942"/>
            <a:ext cx="5029199" cy="990015"/>
          </a:xfrm>
          <a:prstGeom prst="rect">
            <a:avLst/>
          </a:prstGeom>
        </p:spPr>
        <p:txBody>
          <a:bodyPr vert="horz" wrap="square" lIns="0" tIns="12700" rIns="0" bIns="0" rtlCol="0">
            <a:spAutoFit/>
          </a:bodyPr>
          <a:lstStyle/>
          <a:p>
            <a:pPr marL="12700" algn="dist">
              <a:lnSpc>
                <a:spcPct val="100000"/>
              </a:lnSpc>
              <a:spcAft>
                <a:spcPts val="300"/>
              </a:spcAft>
            </a:pPr>
            <a:r>
              <a:rPr lang="en-US" altLang="ja-JP" sz="1400" spc="254" dirty="0">
                <a:latin typeface="HG丸ｺﾞｼｯｸM-PRO" panose="020F0600000000000000" pitchFamily="50" charset="-128"/>
                <a:ea typeface="HG丸ｺﾞｼｯｸM-PRO" panose="020F0600000000000000" pitchFamily="50" charset="-128"/>
                <a:cs typeface="YuGo-Medium"/>
              </a:rPr>
              <a:t>1.</a:t>
            </a:r>
            <a:r>
              <a:rPr lang="ja-JP" altLang="en-US" sz="1400" spc="254" dirty="0">
                <a:latin typeface="HG丸ｺﾞｼｯｸM-PRO" panose="020F0600000000000000" pitchFamily="50" charset="-128"/>
                <a:ea typeface="HG丸ｺﾞｼｯｸM-PRO" panose="020F0600000000000000" pitchFamily="50" charset="-128"/>
                <a:cs typeface="YuGo-Medium"/>
              </a:rPr>
              <a:t>落合小学校避難所マニュアルについて・・・・２</a:t>
            </a:r>
            <a:endParaRPr lang="en-US" altLang="ja-JP" sz="1400" spc="254" dirty="0">
              <a:latin typeface="HG丸ｺﾞｼｯｸM-PRO" panose="020F0600000000000000" pitchFamily="50" charset="-128"/>
              <a:ea typeface="HG丸ｺﾞｼｯｸM-PRO" panose="020F0600000000000000" pitchFamily="50" charset="-128"/>
              <a:cs typeface="YuGo-Medium"/>
            </a:endParaRPr>
          </a:p>
          <a:p>
            <a:pPr marL="12700" algn="dist">
              <a:spcAft>
                <a:spcPts val="300"/>
              </a:spcAft>
            </a:pPr>
            <a:r>
              <a:rPr lang="en-US" altLang="ja-JP" sz="1400" dirty="0">
                <a:latin typeface="HG丸ｺﾞｼｯｸM-PRO" panose="020F0600000000000000" pitchFamily="50" charset="-128"/>
                <a:ea typeface="HG丸ｺﾞｼｯｸM-PRO" panose="020F0600000000000000" pitchFamily="50" charset="-128"/>
                <a:cs typeface="YuGo-Medium"/>
              </a:rPr>
              <a:t>2.</a:t>
            </a:r>
            <a:r>
              <a:rPr lang="ja-JP" altLang="en-US" sz="1400" dirty="0">
                <a:latin typeface="HG丸ｺﾞｼｯｸM-PRO" panose="020F0600000000000000" pitchFamily="50" charset="-128"/>
                <a:ea typeface="HG丸ｺﾞｼｯｸM-PRO" panose="020F0600000000000000" pitchFamily="50" charset="-128"/>
                <a:cs typeface="YuGo-Medium"/>
              </a:rPr>
              <a:t> マニュアルの見方</a:t>
            </a:r>
            <a:r>
              <a:rPr lang="ja-JP" altLang="en-US" sz="1400" spc="254" dirty="0">
                <a:latin typeface="HG丸ｺﾞｼｯｸM-PRO" panose="020F0600000000000000" pitchFamily="50" charset="-128"/>
                <a:ea typeface="HG丸ｺﾞｼｯｸM-PRO" panose="020F0600000000000000" pitchFamily="50" charset="-128"/>
                <a:cs typeface="YuGo-Medium"/>
              </a:rPr>
              <a:t>・・・・・・・・・・・・・・・２</a:t>
            </a:r>
            <a:endParaRPr lang="en-US" altLang="ja-JP" sz="1400" spc="254" dirty="0">
              <a:latin typeface="HG丸ｺﾞｼｯｸM-PRO" panose="020F0600000000000000" pitchFamily="50" charset="-128"/>
              <a:ea typeface="HG丸ｺﾞｼｯｸM-PRO" panose="020F0600000000000000" pitchFamily="50" charset="-128"/>
              <a:cs typeface="YuGo-Medium"/>
            </a:endParaRPr>
          </a:p>
          <a:p>
            <a:pPr marL="12700" algn="dist">
              <a:spcAft>
                <a:spcPts val="300"/>
              </a:spcAft>
            </a:pPr>
            <a:r>
              <a:rPr lang="en-US" altLang="ja-JP" sz="1400" spc="254" dirty="0">
                <a:latin typeface="HG丸ｺﾞｼｯｸM-PRO" panose="020F0600000000000000" pitchFamily="50" charset="-128"/>
                <a:ea typeface="HG丸ｺﾞｼｯｸM-PRO" panose="020F0600000000000000" pitchFamily="50" charset="-128"/>
                <a:cs typeface="YuGo-Medium"/>
              </a:rPr>
              <a:t>3.</a:t>
            </a:r>
            <a:r>
              <a:rPr lang="ja-JP" altLang="en-US" sz="1400" dirty="0">
                <a:latin typeface="HG丸ｺﾞｼｯｸM-PRO" panose="020F0600000000000000" pitchFamily="50" charset="-128"/>
                <a:ea typeface="HG丸ｺﾞｼｯｸM-PRO" panose="020F0600000000000000" pitchFamily="50" charset="-128"/>
                <a:cs typeface="YuGo-Medium"/>
              </a:rPr>
              <a:t>災害時のマニュアルの活用・・・・・・・・・・・・・３</a:t>
            </a:r>
            <a:endParaRPr lang="en-US" altLang="ja-JP" sz="1400" dirty="0">
              <a:latin typeface="HG丸ｺﾞｼｯｸM-PRO" panose="020F0600000000000000" pitchFamily="50" charset="-128"/>
              <a:ea typeface="HG丸ｺﾞｼｯｸM-PRO" panose="020F0600000000000000" pitchFamily="50" charset="-128"/>
              <a:cs typeface="YuGo-Medium"/>
            </a:endParaRPr>
          </a:p>
          <a:p>
            <a:pPr marL="12700" algn="dist">
              <a:spcAft>
                <a:spcPts val="300"/>
              </a:spcAft>
            </a:pPr>
            <a:r>
              <a:rPr lang="en-US" altLang="ja-JP" sz="1400" spc="254" dirty="0">
                <a:latin typeface="HG丸ｺﾞｼｯｸM-PRO" panose="020F0600000000000000" pitchFamily="50" charset="-128"/>
                <a:ea typeface="HG丸ｺﾞｼｯｸM-PRO" panose="020F0600000000000000" pitchFamily="50" charset="-128"/>
                <a:cs typeface="YuGo-Medium"/>
              </a:rPr>
              <a:t>4.</a:t>
            </a:r>
            <a:r>
              <a:rPr lang="ja-JP" altLang="en-US" sz="1400" spc="254" dirty="0">
                <a:latin typeface="HG丸ｺﾞｼｯｸM-PRO" panose="020F0600000000000000" pitchFamily="50" charset="-128"/>
                <a:ea typeface="HG丸ｺﾞｼｯｸM-PRO" panose="020F0600000000000000" pitchFamily="50" charset="-128"/>
                <a:cs typeface="YuGo-Medium"/>
              </a:rPr>
              <a:t>基本方針・・・・・・・・・・・・・・・・・</a:t>
            </a:r>
            <a:r>
              <a:rPr lang="en-US" altLang="ja-JP" sz="1400" spc="254" dirty="0">
                <a:latin typeface="HG丸ｺﾞｼｯｸM-PRO" panose="020F0600000000000000" pitchFamily="50" charset="-128"/>
                <a:ea typeface="HG丸ｺﾞｼｯｸM-PRO" panose="020F0600000000000000" pitchFamily="50" charset="-128"/>
                <a:cs typeface="YuGo-Medium"/>
              </a:rPr>
              <a:t>4</a:t>
            </a:r>
          </a:p>
        </p:txBody>
      </p:sp>
      <p:sp>
        <p:nvSpPr>
          <p:cNvPr id="6" name="object 3">
            <a:extLst>
              <a:ext uri="{FF2B5EF4-FFF2-40B4-BE49-F238E27FC236}">
                <a16:creationId xmlns:a16="http://schemas.microsoft.com/office/drawing/2014/main" xmlns="" id="{45ED0E4E-C801-40AA-A2E2-8E3BE51435CB}"/>
              </a:ext>
            </a:extLst>
          </p:cNvPr>
          <p:cNvSpPr txBox="1"/>
          <p:nvPr/>
        </p:nvSpPr>
        <p:spPr>
          <a:xfrm>
            <a:off x="1347623" y="5880100"/>
            <a:ext cx="4876800" cy="259045"/>
          </a:xfrm>
          <a:prstGeom prst="rect">
            <a:avLst/>
          </a:prstGeom>
        </p:spPr>
        <p:txBody>
          <a:bodyPr vert="horz" wrap="square" lIns="0" tIns="12700" rIns="0" bIns="0" rtlCol="0">
            <a:spAutoFit/>
          </a:bodyPr>
          <a:lstStyle/>
          <a:p>
            <a:pPr marL="12700">
              <a:lnSpc>
                <a:spcPct val="100000"/>
              </a:lnSpc>
              <a:spcBef>
                <a:spcPts val="100"/>
              </a:spcBef>
              <a:tabLst>
                <a:tab pos="708025" algn="l"/>
              </a:tabLst>
            </a:pPr>
            <a:r>
              <a:rPr lang="ja-JP" altLang="en-US" sz="1600" dirty="0">
                <a:solidFill>
                  <a:srgbClr val="221815"/>
                </a:solidFill>
                <a:latin typeface="HG丸ｺﾞｼｯｸM-PRO" panose="020F0600000000000000" pitchFamily="50" charset="-128"/>
                <a:ea typeface="HG丸ｺﾞｼｯｸM-PRO" panose="020F0600000000000000" pitchFamily="50" charset="-128"/>
                <a:cs typeface="YuGo-Medium"/>
              </a:rPr>
              <a:t>第３章	避難所開設マニュアル</a:t>
            </a:r>
          </a:p>
        </p:txBody>
      </p:sp>
      <p:sp>
        <p:nvSpPr>
          <p:cNvPr id="7" name="object 4">
            <a:extLst>
              <a:ext uri="{FF2B5EF4-FFF2-40B4-BE49-F238E27FC236}">
                <a16:creationId xmlns:a16="http://schemas.microsoft.com/office/drawing/2014/main" xmlns="" id="{989E4602-BB81-4155-97B2-41A7C6C31AB8}"/>
              </a:ext>
            </a:extLst>
          </p:cNvPr>
          <p:cNvSpPr/>
          <p:nvPr/>
        </p:nvSpPr>
        <p:spPr>
          <a:xfrm flipV="1">
            <a:off x="1229450" y="6161152"/>
            <a:ext cx="5292000" cy="45719"/>
          </a:xfrm>
          <a:custGeom>
            <a:avLst/>
            <a:gdLst/>
            <a:ahLst/>
            <a:cxnLst/>
            <a:rect l="l" t="t" r="r" b="b"/>
            <a:pathLst>
              <a:path w="6120130">
                <a:moveTo>
                  <a:pt x="0" y="0"/>
                </a:moveTo>
                <a:lnTo>
                  <a:pt x="6120003" y="0"/>
                </a:lnTo>
              </a:path>
            </a:pathLst>
          </a:custGeom>
          <a:ln w="12700">
            <a:solidFill>
              <a:srgbClr val="221815"/>
            </a:solidFill>
          </a:ln>
        </p:spPr>
        <p:txBody>
          <a:bodyPr wrap="square" lIns="0" tIns="0" rIns="0" bIns="0" rtlCol="0"/>
          <a:lstStyle/>
          <a:p>
            <a:endParaRPr sz="2000" dirty="0"/>
          </a:p>
        </p:txBody>
      </p:sp>
      <p:sp>
        <p:nvSpPr>
          <p:cNvPr id="8" name="object 5">
            <a:extLst>
              <a:ext uri="{FF2B5EF4-FFF2-40B4-BE49-F238E27FC236}">
                <a16:creationId xmlns:a16="http://schemas.microsoft.com/office/drawing/2014/main" xmlns="" id="{E3B02FB7-B816-45BC-9E5B-81239E3CCA81}"/>
              </a:ext>
            </a:extLst>
          </p:cNvPr>
          <p:cNvSpPr txBox="1"/>
          <p:nvPr/>
        </p:nvSpPr>
        <p:spPr>
          <a:xfrm>
            <a:off x="1452398" y="6365107"/>
            <a:ext cx="5069052" cy="482183"/>
          </a:xfrm>
          <a:prstGeom prst="rect">
            <a:avLst/>
          </a:prstGeom>
        </p:spPr>
        <p:txBody>
          <a:bodyPr vert="horz" wrap="square" lIns="0" tIns="12700" rIns="0" bIns="0" rtlCol="0">
            <a:spAutoFit/>
          </a:bodyPr>
          <a:lstStyle/>
          <a:p>
            <a:pPr marL="12700" algn="dist">
              <a:lnSpc>
                <a:spcPct val="100000"/>
              </a:lnSpc>
              <a:spcAft>
                <a:spcPts val="300"/>
              </a:spcAft>
            </a:pPr>
            <a:r>
              <a:rPr sz="1400" dirty="0">
                <a:solidFill>
                  <a:srgbClr val="221815"/>
                </a:solidFill>
                <a:latin typeface="HG丸ｺﾞｼｯｸM-PRO" panose="020F0600000000000000" pitchFamily="50" charset="-128"/>
                <a:ea typeface="HG丸ｺﾞｼｯｸM-PRO" panose="020F0600000000000000" pitchFamily="50" charset="-128"/>
                <a:cs typeface="YuGo-Medium"/>
              </a:rPr>
              <a:t>1.</a:t>
            </a:r>
            <a:r>
              <a:rPr lang="en-US" sz="1400" dirty="0">
                <a:solidFill>
                  <a:srgbClr val="221815"/>
                </a:solidFill>
                <a:latin typeface="HG丸ｺﾞｼｯｸM-PRO" panose="020F0600000000000000" pitchFamily="50" charset="-128"/>
                <a:ea typeface="HG丸ｺﾞｼｯｸM-PRO" panose="020F0600000000000000" pitchFamily="50" charset="-128"/>
                <a:cs typeface="YuGo-Medium"/>
              </a:rPr>
              <a:t> </a:t>
            </a:r>
            <a:r>
              <a:rPr lang="ja-JP" altLang="en-US" sz="1400" spc="254" dirty="0">
                <a:solidFill>
                  <a:srgbClr val="221815"/>
                </a:solidFill>
                <a:latin typeface="HG丸ｺﾞｼｯｸM-PRO" panose="020F0600000000000000" pitchFamily="50" charset="-128"/>
                <a:ea typeface="HG丸ｺﾞｼｯｸM-PRO" panose="020F0600000000000000" pitchFamily="50" charset="-128"/>
                <a:cs typeface="YuGo-Medium"/>
              </a:rPr>
              <a:t>避難所開設の流れ（大雨時編）・・・・・・２２</a:t>
            </a:r>
            <a:endParaRPr lang="en-US" altLang="ja-JP" sz="1400" spc="254" dirty="0">
              <a:solidFill>
                <a:srgbClr val="221815"/>
              </a:solidFill>
              <a:latin typeface="HG丸ｺﾞｼｯｸM-PRO" panose="020F0600000000000000" pitchFamily="50" charset="-128"/>
              <a:ea typeface="HG丸ｺﾞｼｯｸM-PRO" panose="020F0600000000000000" pitchFamily="50" charset="-128"/>
              <a:cs typeface="YuGo-Medium"/>
            </a:endParaRPr>
          </a:p>
          <a:p>
            <a:pPr marL="12700" algn="dist">
              <a:spcAft>
                <a:spcPts val="300"/>
              </a:spcAft>
            </a:pPr>
            <a:r>
              <a:rPr lang="en-US" altLang="ja-JP" sz="1400" dirty="0">
                <a:solidFill>
                  <a:srgbClr val="221815"/>
                </a:solidFill>
                <a:latin typeface="HG丸ｺﾞｼｯｸM-PRO" panose="020F0600000000000000" pitchFamily="50" charset="-128"/>
                <a:ea typeface="HG丸ｺﾞｼｯｸM-PRO" panose="020F0600000000000000" pitchFamily="50" charset="-128"/>
                <a:cs typeface="YuGo-Medium"/>
              </a:rPr>
              <a:t>2.</a:t>
            </a:r>
            <a:r>
              <a:rPr lang="ja-JP" altLang="en-US" sz="1400" dirty="0">
                <a:solidFill>
                  <a:srgbClr val="221815"/>
                </a:solidFill>
                <a:latin typeface="HG丸ｺﾞｼｯｸM-PRO" panose="020F0600000000000000" pitchFamily="50" charset="-128"/>
                <a:ea typeface="HG丸ｺﾞｼｯｸM-PRO" panose="020F0600000000000000" pitchFamily="50" charset="-128"/>
                <a:cs typeface="YuGo-Medium"/>
              </a:rPr>
              <a:t> </a:t>
            </a:r>
            <a:r>
              <a:rPr lang="ja-JP" altLang="en-US" sz="1400" spc="254" dirty="0">
                <a:solidFill>
                  <a:srgbClr val="221815"/>
                </a:solidFill>
                <a:latin typeface="HG丸ｺﾞｼｯｸM-PRO" panose="020F0600000000000000" pitchFamily="50" charset="-128"/>
                <a:ea typeface="HG丸ｺﾞｼｯｸM-PRO" panose="020F0600000000000000" pitchFamily="50" charset="-128"/>
                <a:cs typeface="YuGo-Medium"/>
              </a:rPr>
              <a:t>避難所開設の流れ（地震編）・・・・・・・２４</a:t>
            </a:r>
            <a:endParaRPr lang="ja-JP" altLang="en-US" sz="1400" dirty="0">
              <a:solidFill>
                <a:srgbClr val="221815"/>
              </a:solidFill>
              <a:latin typeface="HG丸ｺﾞｼｯｸM-PRO" panose="020F0600000000000000" pitchFamily="50" charset="-128"/>
              <a:ea typeface="HG丸ｺﾞｼｯｸM-PRO" panose="020F0600000000000000" pitchFamily="50" charset="-128"/>
              <a:cs typeface="YuGo-Medium"/>
            </a:endParaRPr>
          </a:p>
        </p:txBody>
      </p:sp>
      <p:sp>
        <p:nvSpPr>
          <p:cNvPr id="9" name="object 3">
            <a:extLst>
              <a:ext uri="{FF2B5EF4-FFF2-40B4-BE49-F238E27FC236}">
                <a16:creationId xmlns:a16="http://schemas.microsoft.com/office/drawing/2014/main" xmlns="" id="{2A9F2387-7A99-4031-B325-4728F654AE0F}"/>
              </a:ext>
            </a:extLst>
          </p:cNvPr>
          <p:cNvSpPr txBox="1"/>
          <p:nvPr/>
        </p:nvSpPr>
        <p:spPr>
          <a:xfrm>
            <a:off x="1347623" y="7251700"/>
            <a:ext cx="4876800" cy="259045"/>
          </a:xfrm>
          <a:prstGeom prst="rect">
            <a:avLst/>
          </a:prstGeom>
        </p:spPr>
        <p:txBody>
          <a:bodyPr vert="horz" wrap="square" lIns="0" tIns="12700" rIns="0" bIns="0" rtlCol="0">
            <a:spAutoFit/>
          </a:bodyPr>
          <a:lstStyle/>
          <a:p>
            <a:pPr marL="12700">
              <a:lnSpc>
                <a:spcPct val="100000"/>
              </a:lnSpc>
              <a:spcBef>
                <a:spcPts val="100"/>
              </a:spcBef>
              <a:tabLst>
                <a:tab pos="708025" algn="l"/>
              </a:tabLst>
            </a:pPr>
            <a:r>
              <a:rPr lang="ja-JP" altLang="en-US" sz="1600" dirty="0">
                <a:solidFill>
                  <a:srgbClr val="221815"/>
                </a:solidFill>
                <a:latin typeface="HG丸ｺﾞｼｯｸM-PRO" panose="020F0600000000000000" pitchFamily="50" charset="-128"/>
                <a:ea typeface="HG丸ｺﾞｼｯｸM-PRO" panose="020F0600000000000000" pitchFamily="50" charset="-128"/>
                <a:cs typeface="YuGo-Medium"/>
              </a:rPr>
              <a:t>第４章	避難所運営マニュアル</a:t>
            </a:r>
          </a:p>
        </p:txBody>
      </p:sp>
      <p:sp>
        <p:nvSpPr>
          <p:cNvPr id="10" name="object 4">
            <a:extLst>
              <a:ext uri="{FF2B5EF4-FFF2-40B4-BE49-F238E27FC236}">
                <a16:creationId xmlns:a16="http://schemas.microsoft.com/office/drawing/2014/main" xmlns="" id="{B6795DD7-5A6B-428E-98DE-4408BD30A7D2}"/>
              </a:ext>
            </a:extLst>
          </p:cNvPr>
          <p:cNvSpPr/>
          <p:nvPr/>
        </p:nvSpPr>
        <p:spPr>
          <a:xfrm flipV="1">
            <a:off x="1229450" y="7532752"/>
            <a:ext cx="5292000" cy="45719"/>
          </a:xfrm>
          <a:custGeom>
            <a:avLst/>
            <a:gdLst/>
            <a:ahLst/>
            <a:cxnLst/>
            <a:rect l="l" t="t" r="r" b="b"/>
            <a:pathLst>
              <a:path w="6120130">
                <a:moveTo>
                  <a:pt x="0" y="0"/>
                </a:moveTo>
                <a:lnTo>
                  <a:pt x="6120003" y="0"/>
                </a:lnTo>
              </a:path>
            </a:pathLst>
          </a:custGeom>
          <a:ln w="12700">
            <a:solidFill>
              <a:srgbClr val="221815"/>
            </a:solidFill>
          </a:ln>
        </p:spPr>
        <p:txBody>
          <a:bodyPr wrap="square" lIns="0" tIns="0" rIns="0" bIns="0" rtlCol="0"/>
          <a:lstStyle/>
          <a:p>
            <a:endParaRPr sz="2000" dirty="0"/>
          </a:p>
        </p:txBody>
      </p:sp>
      <p:sp>
        <p:nvSpPr>
          <p:cNvPr id="11" name="object 5">
            <a:extLst>
              <a:ext uri="{FF2B5EF4-FFF2-40B4-BE49-F238E27FC236}">
                <a16:creationId xmlns:a16="http://schemas.microsoft.com/office/drawing/2014/main" xmlns="" id="{D963243A-D49A-4F0D-B00E-C8D0BC0D0DF4}"/>
              </a:ext>
            </a:extLst>
          </p:cNvPr>
          <p:cNvSpPr txBox="1"/>
          <p:nvPr/>
        </p:nvSpPr>
        <p:spPr>
          <a:xfrm>
            <a:off x="1452398" y="7736707"/>
            <a:ext cx="5069052" cy="736099"/>
          </a:xfrm>
          <a:prstGeom prst="rect">
            <a:avLst/>
          </a:prstGeom>
        </p:spPr>
        <p:txBody>
          <a:bodyPr vert="horz" wrap="square" lIns="0" tIns="12700" rIns="0" bIns="0" rtlCol="0">
            <a:spAutoFit/>
          </a:bodyPr>
          <a:lstStyle/>
          <a:p>
            <a:pPr marL="12700" algn="dist">
              <a:lnSpc>
                <a:spcPct val="100000"/>
              </a:lnSpc>
              <a:spcAft>
                <a:spcPts val="300"/>
              </a:spcAft>
            </a:pPr>
            <a:r>
              <a:rPr sz="1400" dirty="0">
                <a:latin typeface="HG丸ｺﾞｼｯｸM-PRO" panose="020F0600000000000000" pitchFamily="50" charset="-128"/>
                <a:ea typeface="HG丸ｺﾞｼｯｸM-PRO" panose="020F0600000000000000" pitchFamily="50" charset="-128"/>
                <a:cs typeface="YuGo-Medium"/>
              </a:rPr>
              <a:t>1.</a:t>
            </a:r>
            <a:r>
              <a:rPr lang="en-US" sz="1400" dirty="0">
                <a:latin typeface="HG丸ｺﾞｼｯｸM-PRO" panose="020F0600000000000000" pitchFamily="50" charset="-128"/>
                <a:ea typeface="HG丸ｺﾞｼｯｸM-PRO" panose="020F0600000000000000" pitchFamily="50" charset="-128"/>
                <a:cs typeface="YuGo-Medium"/>
              </a:rPr>
              <a:t> </a:t>
            </a:r>
            <a:r>
              <a:rPr lang="ja-JP" altLang="en-US" sz="1400" spc="254" dirty="0">
                <a:latin typeface="HG丸ｺﾞｼｯｸM-PRO" panose="020F0600000000000000" pitchFamily="50" charset="-128"/>
                <a:ea typeface="HG丸ｺﾞｼｯｸM-PRO" panose="020F0600000000000000" pitchFamily="50" charset="-128"/>
                <a:cs typeface="YuGo-Medium"/>
              </a:rPr>
              <a:t>避難所運営の流れ・・・・・・・・・・・・２８</a:t>
            </a:r>
            <a:endParaRPr lang="en-US" altLang="ja-JP" sz="1400" spc="254" dirty="0">
              <a:latin typeface="HG丸ｺﾞｼｯｸM-PRO" panose="020F0600000000000000" pitchFamily="50" charset="-128"/>
              <a:ea typeface="HG丸ｺﾞｼｯｸM-PRO" panose="020F0600000000000000" pitchFamily="50" charset="-128"/>
              <a:cs typeface="YuGo-Medium"/>
            </a:endParaRPr>
          </a:p>
          <a:p>
            <a:pPr marL="12700" algn="dist">
              <a:spcAft>
                <a:spcPts val="300"/>
              </a:spcAft>
            </a:pPr>
            <a:r>
              <a:rPr lang="en-US" altLang="ja-JP" sz="1400" dirty="0">
                <a:latin typeface="HG丸ｺﾞｼｯｸM-PRO" panose="020F0600000000000000" pitchFamily="50" charset="-128"/>
                <a:ea typeface="HG丸ｺﾞｼｯｸM-PRO" panose="020F0600000000000000" pitchFamily="50" charset="-128"/>
                <a:cs typeface="YuGo-Medium"/>
              </a:rPr>
              <a:t>2.</a:t>
            </a:r>
            <a:r>
              <a:rPr lang="ja-JP" altLang="en-US" sz="1400" dirty="0">
                <a:latin typeface="HG丸ｺﾞｼｯｸM-PRO" panose="020F0600000000000000" pitchFamily="50" charset="-128"/>
                <a:ea typeface="HG丸ｺﾞｼｯｸM-PRO" panose="020F0600000000000000" pitchFamily="50" charset="-128"/>
                <a:cs typeface="YuGo-Medium"/>
              </a:rPr>
              <a:t> 各班による避難所運営・・・・・・・・・・・・・・３０</a:t>
            </a:r>
            <a:endParaRPr lang="en-US" altLang="ja-JP" sz="1400" dirty="0">
              <a:latin typeface="HG丸ｺﾞｼｯｸM-PRO" panose="020F0600000000000000" pitchFamily="50" charset="-128"/>
              <a:ea typeface="HG丸ｺﾞｼｯｸM-PRO" panose="020F0600000000000000" pitchFamily="50" charset="-128"/>
              <a:cs typeface="YuGo-Medium"/>
            </a:endParaRPr>
          </a:p>
          <a:p>
            <a:pPr marL="12700" algn="dist">
              <a:spcAft>
                <a:spcPts val="300"/>
              </a:spcAft>
            </a:pPr>
            <a:r>
              <a:rPr lang="en-US" altLang="ja-JP" sz="1400" dirty="0">
                <a:latin typeface="HG丸ｺﾞｼｯｸM-PRO" panose="020F0600000000000000" pitchFamily="50" charset="-128"/>
                <a:ea typeface="HG丸ｺﾞｼｯｸM-PRO" panose="020F0600000000000000" pitchFamily="50" charset="-128"/>
                <a:cs typeface="YuGo-Medium"/>
              </a:rPr>
              <a:t>3. </a:t>
            </a:r>
            <a:r>
              <a:rPr lang="ja-JP" altLang="en-US" sz="1400" dirty="0">
                <a:latin typeface="HG丸ｺﾞｼｯｸM-PRO" panose="020F0600000000000000" pitchFamily="50" charset="-128"/>
                <a:ea typeface="HG丸ｺﾞｼｯｸM-PRO" panose="020F0600000000000000" pitchFamily="50" charset="-128"/>
                <a:cs typeface="YuGo-Medium"/>
              </a:rPr>
              <a:t>避難所の閉鎖（撤収期）・・・・・・・・・・・・・・５７</a:t>
            </a:r>
            <a:endParaRPr lang="en-US" altLang="ja-JP" sz="1400" dirty="0">
              <a:latin typeface="HG丸ｺﾞｼｯｸM-PRO" panose="020F0600000000000000" pitchFamily="50" charset="-128"/>
              <a:ea typeface="HG丸ｺﾞｼｯｸM-PRO" panose="020F0600000000000000" pitchFamily="50" charset="-128"/>
              <a:cs typeface="YuGo-Medium"/>
            </a:endParaRPr>
          </a:p>
        </p:txBody>
      </p:sp>
      <p:sp>
        <p:nvSpPr>
          <p:cNvPr id="12" name="object 3">
            <a:extLst>
              <a:ext uri="{FF2B5EF4-FFF2-40B4-BE49-F238E27FC236}">
                <a16:creationId xmlns:a16="http://schemas.microsoft.com/office/drawing/2014/main" xmlns="" id="{55E140A5-E8DD-4B71-8D4E-DBA802A4CD82}"/>
              </a:ext>
            </a:extLst>
          </p:cNvPr>
          <p:cNvSpPr txBox="1"/>
          <p:nvPr/>
        </p:nvSpPr>
        <p:spPr>
          <a:xfrm>
            <a:off x="1279043" y="4127500"/>
            <a:ext cx="4876800" cy="259045"/>
          </a:xfrm>
          <a:prstGeom prst="rect">
            <a:avLst/>
          </a:prstGeom>
        </p:spPr>
        <p:txBody>
          <a:bodyPr vert="horz" wrap="square" lIns="0" tIns="12700" rIns="0" bIns="0" rtlCol="0">
            <a:spAutoFit/>
          </a:bodyPr>
          <a:lstStyle/>
          <a:p>
            <a:pPr marL="12700">
              <a:lnSpc>
                <a:spcPct val="100000"/>
              </a:lnSpc>
              <a:spcBef>
                <a:spcPts val="100"/>
              </a:spcBef>
              <a:tabLst>
                <a:tab pos="708025" algn="l"/>
              </a:tabLst>
            </a:pPr>
            <a:r>
              <a:rPr lang="ja-JP" altLang="en-US" sz="1600" dirty="0">
                <a:latin typeface="HG丸ｺﾞｼｯｸM-PRO" panose="020F0600000000000000" pitchFamily="50" charset="-128"/>
                <a:ea typeface="HG丸ｺﾞｼｯｸM-PRO" panose="020F0600000000000000" pitchFamily="50" charset="-128"/>
                <a:cs typeface="YuGo-Medium"/>
              </a:rPr>
              <a:t>第２章	本避難所に関する基本条件</a:t>
            </a:r>
          </a:p>
        </p:txBody>
      </p:sp>
      <p:sp>
        <p:nvSpPr>
          <p:cNvPr id="13" name="object 5">
            <a:extLst>
              <a:ext uri="{FF2B5EF4-FFF2-40B4-BE49-F238E27FC236}">
                <a16:creationId xmlns:a16="http://schemas.microsoft.com/office/drawing/2014/main" xmlns="" id="{F00A10F1-D014-4E76-A2D1-039A9D9BA1D5}"/>
              </a:ext>
            </a:extLst>
          </p:cNvPr>
          <p:cNvSpPr txBox="1"/>
          <p:nvPr/>
        </p:nvSpPr>
        <p:spPr>
          <a:xfrm>
            <a:off x="1442721" y="4561508"/>
            <a:ext cx="5010149" cy="990015"/>
          </a:xfrm>
          <a:prstGeom prst="rect">
            <a:avLst/>
          </a:prstGeom>
        </p:spPr>
        <p:txBody>
          <a:bodyPr vert="horz" wrap="square" lIns="0" tIns="12700" rIns="0" bIns="0" rtlCol="0">
            <a:spAutoFit/>
          </a:bodyPr>
          <a:lstStyle/>
          <a:p>
            <a:pPr marL="12700" algn="dist">
              <a:lnSpc>
                <a:spcPct val="100000"/>
              </a:lnSpc>
              <a:spcAft>
                <a:spcPts val="300"/>
              </a:spcAft>
            </a:pPr>
            <a:r>
              <a:rPr lang="en-US" altLang="ja-JP" sz="1400" dirty="0">
                <a:latin typeface="HG丸ｺﾞｼｯｸM-PRO" panose="020F0600000000000000" pitchFamily="50" charset="-128"/>
                <a:ea typeface="HG丸ｺﾞｼｯｸM-PRO" panose="020F0600000000000000" pitchFamily="50" charset="-128"/>
                <a:cs typeface="YuGo-Medium"/>
              </a:rPr>
              <a:t>1. </a:t>
            </a:r>
            <a:r>
              <a:rPr lang="ja-JP" altLang="en-US" sz="1400" dirty="0">
                <a:latin typeface="HG丸ｺﾞｼｯｸM-PRO" panose="020F0600000000000000" pitchFamily="50" charset="-128"/>
                <a:ea typeface="HG丸ｺﾞｼｯｸM-PRO" panose="020F0600000000000000" pitchFamily="50" charset="-128"/>
                <a:cs typeface="YuGo-Medium"/>
              </a:rPr>
              <a:t>落合小学校に関する基本情報</a:t>
            </a:r>
            <a:r>
              <a:rPr lang="ja-JP" altLang="en-US" sz="1400" spc="254" dirty="0">
                <a:latin typeface="HG丸ｺﾞｼｯｸM-PRO" panose="020F0600000000000000" pitchFamily="50" charset="-128"/>
                <a:ea typeface="HG丸ｺﾞｼｯｸM-PRO" panose="020F0600000000000000" pitchFamily="50" charset="-128"/>
                <a:cs typeface="YuGo-Medium"/>
              </a:rPr>
              <a:t>・・・・・・・・・・８</a:t>
            </a:r>
            <a:endParaRPr lang="en-US" altLang="ja-JP" sz="1400" spc="254" dirty="0">
              <a:latin typeface="HG丸ｺﾞｼｯｸM-PRO" panose="020F0600000000000000" pitchFamily="50" charset="-128"/>
              <a:ea typeface="HG丸ｺﾞｼｯｸM-PRO" panose="020F0600000000000000" pitchFamily="50" charset="-128"/>
              <a:cs typeface="YuGo-Medium"/>
            </a:endParaRPr>
          </a:p>
          <a:p>
            <a:pPr marL="12700" algn="dist">
              <a:lnSpc>
                <a:spcPct val="100000"/>
              </a:lnSpc>
              <a:spcAft>
                <a:spcPts val="300"/>
              </a:spcAft>
            </a:pPr>
            <a:r>
              <a:rPr lang="en-US" altLang="ja-JP" sz="1400" dirty="0">
                <a:latin typeface="HG丸ｺﾞｼｯｸM-PRO" panose="020F0600000000000000" pitchFamily="50" charset="-128"/>
                <a:ea typeface="HG丸ｺﾞｼｯｸM-PRO" panose="020F0600000000000000" pitchFamily="50" charset="-128"/>
                <a:cs typeface="YuGo-Medium"/>
              </a:rPr>
              <a:t>2. </a:t>
            </a:r>
            <a:r>
              <a:rPr lang="ja-JP" altLang="en-US" sz="1400" dirty="0">
                <a:latin typeface="HG丸ｺﾞｼｯｸM-PRO" panose="020F0600000000000000" pitchFamily="50" charset="-128"/>
                <a:ea typeface="HG丸ｺﾞｼｯｸM-PRO" panose="020F0600000000000000" pitchFamily="50" charset="-128"/>
                <a:cs typeface="YuGo-Medium"/>
              </a:rPr>
              <a:t>避難所開設・運営体制・・・・・・・・・・・・・・・９</a:t>
            </a:r>
            <a:endParaRPr lang="en-US" altLang="ja-JP" sz="1400" dirty="0">
              <a:latin typeface="HG丸ｺﾞｼｯｸM-PRO" panose="020F0600000000000000" pitchFamily="50" charset="-128"/>
              <a:ea typeface="HG丸ｺﾞｼｯｸM-PRO" panose="020F0600000000000000" pitchFamily="50" charset="-128"/>
              <a:cs typeface="YuGo-Medium"/>
            </a:endParaRPr>
          </a:p>
          <a:p>
            <a:pPr marL="12700" algn="dist">
              <a:lnSpc>
                <a:spcPct val="100000"/>
              </a:lnSpc>
              <a:spcAft>
                <a:spcPts val="300"/>
              </a:spcAft>
            </a:pPr>
            <a:r>
              <a:rPr lang="en-US" altLang="ja-JP" sz="1400" dirty="0">
                <a:latin typeface="HG丸ｺﾞｼｯｸM-PRO" panose="020F0600000000000000" pitchFamily="50" charset="-128"/>
                <a:ea typeface="HG丸ｺﾞｼｯｸM-PRO" panose="020F0600000000000000" pitchFamily="50" charset="-128"/>
                <a:cs typeface="YuGo-Medium"/>
              </a:rPr>
              <a:t>3. </a:t>
            </a:r>
            <a:r>
              <a:rPr lang="ja-JP" altLang="en-US" sz="1400" dirty="0">
                <a:latin typeface="HG丸ｺﾞｼｯｸM-PRO" panose="020F0600000000000000" pitchFamily="50" charset="-128"/>
                <a:ea typeface="HG丸ｺﾞｼｯｸM-PRO" panose="020F0600000000000000" pitchFamily="50" charset="-128"/>
                <a:cs typeface="YuGo-Medium"/>
              </a:rPr>
              <a:t>避難所開設・運営における役割分担・・・・・・・・１０</a:t>
            </a:r>
            <a:endParaRPr lang="en-US" altLang="ja-JP" sz="1400" dirty="0">
              <a:latin typeface="HG丸ｺﾞｼｯｸM-PRO" panose="020F0600000000000000" pitchFamily="50" charset="-128"/>
              <a:ea typeface="HG丸ｺﾞｼｯｸM-PRO" panose="020F0600000000000000" pitchFamily="50" charset="-128"/>
              <a:cs typeface="YuGo-Medium"/>
            </a:endParaRPr>
          </a:p>
          <a:p>
            <a:pPr marL="12700" algn="dist">
              <a:lnSpc>
                <a:spcPct val="100000"/>
              </a:lnSpc>
              <a:spcAft>
                <a:spcPts val="300"/>
              </a:spcAft>
            </a:pPr>
            <a:r>
              <a:rPr lang="en-US" altLang="ja-JP" sz="1400" dirty="0">
                <a:latin typeface="HG丸ｺﾞｼｯｸM-PRO" panose="020F0600000000000000" pitchFamily="50" charset="-128"/>
                <a:ea typeface="HG丸ｺﾞｼｯｸM-PRO" panose="020F0600000000000000" pitchFamily="50" charset="-128"/>
                <a:cs typeface="YuGo-Medium"/>
              </a:rPr>
              <a:t>4. </a:t>
            </a:r>
            <a:r>
              <a:rPr lang="ja-JP" altLang="en-US" sz="1400" dirty="0">
                <a:latin typeface="HG丸ｺﾞｼｯｸM-PRO" panose="020F0600000000000000" pitchFamily="50" charset="-128"/>
                <a:ea typeface="HG丸ｺﾞｼｯｸM-PRO" panose="020F0600000000000000" pitchFamily="50" charset="-128"/>
                <a:cs typeface="YuGo-Medium"/>
              </a:rPr>
              <a:t>施設の利用・・・・・・・・・・・・・・・・・・・１４</a:t>
            </a:r>
            <a:endParaRPr lang="en-US" altLang="ja-JP" sz="1400" dirty="0">
              <a:latin typeface="HG丸ｺﾞｼｯｸM-PRO" panose="020F0600000000000000" pitchFamily="50" charset="-128"/>
              <a:ea typeface="HG丸ｺﾞｼｯｸM-PRO" panose="020F0600000000000000" pitchFamily="50" charset="-128"/>
              <a:cs typeface="YuGo-Medium"/>
            </a:endParaRPr>
          </a:p>
        </p:txBody>
      </p:sp>
      <p:sp>
        <p:nvSpPr>
          <p:cNvPr id="14" name="object 4">
            <a:extLst>
              <a:ext uri="{FF2B5EF4-FFF2-40B4-BE49-F238E27FC236}">
                <a16:creationId xmlns:a16="http://schemas.microsoft.com/office/drawing/2014/main" xmlns="" id="{544876CD-12EA-48D5-8FF6-C3D786F288C7}"/>
              </a:ext>
            </a:extLst>
          </p:cNvPr>
          <p:cNvSpPr/>
          <p:nvPr/>
        </p:nvSpPr>
        <p:spPr>
          <a:xfrm flipV="1">
            <a:off x="1225550" y="4407449"/>
            <a:ext cx="5292000" cy="45719"/>
          </a:xfrm>
          <a:custGeom>
            <a:avLst/>
            <a:gdLst/>
            <a:ahLst/>
            <a:cxnLst/>
            <a:rect l="l" t="t" r="r" b="b"/>
            <a:pathLst>
              <a:path w="6120130">
                <a:moveTo>
                  <a:pt x="0" y="0"/>
                </a:moveTo>
                <a:lnTo>
                  <a:pt x="6120003" y="0"/>
                </a:lnTo>
              </a:path>
            </a:pathLst>
          </a:custGeom>
          <a:ln w="12700">
            <a:solidFill>
              <a:srgbClr val="221815"/>
            </a:solidFill>
          </a:ln>
        </p:spPr>
        <p:txBody>
          <a:bodyPr wrap="square" lIns="0" tIns="0" rIns="0" bIns="0" rtlCol="0"/>
          <a:lstStyle/>
          <a:p>
            <a:endParaRPr sz="2000" dirty="0"/>
          </a:p>
        </p:txBody>
      </p:sp>
    </p:spTree>
    <p:extLst>
      <p:ext uri="{BB962C8B-B14F-4D97-AF65-F5344CB8AC3E}">
        <p14:creationId xmlns:p14="http://schemas.microsoft.com/office/powerpoint/2010/main" val="13402856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CAD386C7-5A49-4ACC-B876-C378B23FB014}"/>
              </a:ext>
            </a:extLst>
          </p:cNvPr>
          <p:cNvSpPr txBox="1"/>
          <p:nvPr/>
        </p:nvSpPr>
        <p:spPr>
          <a:xfrm>
            <a:off x="141513" y="10172700"/>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４４</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14279970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6BF0ECCF-31D8-4EF9-A21A-FF9A29C800AD}"/>
              </a:ext>
            </a:extLst>
          </p:cNvPr>
          <p:cNvSpPr/>
          <p:nvPr/>
        </p:nvSpPr>
        <p:spPr>
          <a:xfrm>
            <a:off x="-917" y="-24719"/>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9F0BD"/>
          </a:solidFill>
        </p:spPr>
        <p:txBody>
          <a:bodyPr wrap="square" lIns="0" tIns="0" rIns="0" bIns="0" rtlCol="0"/>
          <a:lstStyle/>
          <a:p>
            <a:endParaRPr dirty="0"/>
          </a:p>
        </p:txBody>
      </p:sp>
      <p:sp>
        <p:nvSpPr>
          <p:cNvPr id="3" name="bg object 17">
            <a:extLst>
              <a:ext uri="{FF2B5EF4-FFF2-40B4-BE49-F238E27FC236}">
                <a16:creationId xmlns:a16="http://schemas.microsoft.com/office/drawing/2014/main" xmlns="" id="{E5DD2E6B-47FB-48D9-9B17-68A7DF61E34B}"/>
              </a:ext>
            </a:extLst>
          </p:cNvPr>
          <p:cNvSpPr/>
          <p:nvPr/>
        </p:nvSpPr>
        <p:spPr>
          <a:xfrm>
            <a:off x="358682" y="300783"/>
            <a:ext cx="6874792" cy="10192037"/>
          </a:xfrm>
          <a:prstGeom prst="roundRect">
            <a:avLst>
              <a:gd name="adj" fmla="val 3045"/>
            </a:avLst>
          </a:prstGeom>
          <a:solidFill>
            <a:srgbClr val="FFFFFF"/>
          </a:solidFill>
        </p:spPr>
        <p:txBody>
          <a:bodyPr wrap="square" lIns="0" tIns="0" rIns="0" bIns="0" rtlCol="0"/>
          <a:lstStyle/>
          <a:p>
            <a:endParaRPr dirty="0"/>
          </a:p>
        </p:txBody>
      </p:sp>
      <p:sp>
        <p:nvSpPr>
          <p:cNvPr id="4" name="object 2">
            <a:extLst>
              <a:ext uri="{FF2B5EF4-FFF2-40B4-BE49-F238E27FC236}">
                <a16:creationId xmlns:a16="http://schemas.microsoft.com/office/drawing/2014/main" xmlns="" id="{DF452FC8-F733-4752-8E83-29D7CCAAAFFB}"/>
              </a:ext>
            </a:extLst>
          </p:cNvPr>
          <p:cNvSpPr txBox="1">
            <a:spLocks/>
          </p:cNvSpPr>
          <p:nvPr/>
        </p:nvSpPr>
        <p:spPr>
          <a:xfrm>
            <a:off x="697867" y="764794"/>
            <a:ext cx="5833015" cy="62837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6000" b="1" kern="0" baseline="-4166" dirty="0">
                <a:solidFill>
                  <a:srgbClr val="FFCC00"/>
                </a:solidFill>
                <a:latin typeface="Yu Gothic" panose="020B0400000000000000" pitchFamily="34" charset="-128"/>
                <a:ea typeface="Yu Gothic" panose="020B0400000000000000" pitchFamily="34" charset="-128"/>
              </a:rPr>
              <a:t>③食糧物資班</a:t>
            </a:r>
            <a:r>
              <a:rPr kumimoji="0" lang="ja-JP" altLang="en-US" sz="3200" b="1" kern="0" dirty="0">
                <a:solidFill>
                  <a:srgbClr val="FFCC00"/>
                </a:solidFill>
                <a:latin typeface="Yu Gothic" panose="020B0400000000000000" pitchFamily="34" charset="-128"/>
                <a:ea typeface="Yu Gothic" panose="020B0400000000000000" pitchFamily="34" charset="-128"/>
              </a:rPr>
              <a:t>がすること</a:t>
            </a:r>
          </a:p>
        </p:txBody>
      </p:sp>
      <p:sp>
        <p:nvSpPr>
          <p:cNvPr id="5" name="object 3">
            <a:extLst>
              <a:ext uri="{FF2B5EF4-FFF2-40B4-BE49-F238E27FC236}">
                <a16:creationId xmlns:a16="http://schemas.microsoft.com/office/drawing/2014/main" xmlns="" id="{7A0BA763-B94F-405C-A430-DD9EAC0ADCB4}"/>
              </a:ext>
            </a:extLst>
          </p:cNvPr>
          <p:cNvSpPr/>
          <p:nvPr/>
        </p:nvSpPr>
        <p:spPr>
          <a:xfrm>
            <a:off x="726930" y="3727082"/>
            <a:ext cx="6120130" cy="0"/>
          </a:xfrm>
          <a:custGeom>
            <a:avLst/>
            <a:gdLst/>
            <a:ahLst/>
            <a:cxnLst/>
            <a:rect l="l" t="t" r="r" b="b"/>
            <a:pathLst>
              <a:path w="6120130">
                <a:moveTo>
                  <a:pt x="0" y="0"/>
                </a:moveTo>
                <a:lnTo>
                  <a:pt x="6120003" y="0"/>
                </a:lnTo>
              </a:path>
            </a:pathLst>
          </a:custGeom>
          <a:ln w="13195">
            <a:solidFill>
              <a:srgbClr val="FFC000"/>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6" name="object 4">
            <a:extLst>
              <a:ext uri="{FF2B5EF4-FFF2-40B4-BE49-F238E27FC236}">
                <a16:creationId xmlns:a16="http://schemas.microsoft.com/office/drawing/2014/main" xmlns="" id="{F6CDB52D-0A31-4B04-B78E-ADDB4446CC33}"/>
              </a:ext>
            </a:extLst>
          </p:cNvPr>
          <p:cNvSpPr/>
          <p:nvPr/>
        </p:nvSpPr>
        <p:spPr>
          <a:xfrm>
            <a:off x="726930" y="4337983"/>
            <a:ext cx="6120130" cy="0"/>
          </a:xfrm>
          <a:custGeom>
            <a:avLst/>
            <a:gdLst/>
            <a:ahLst/>
            <a:cxnLst/>
            <a:rect l="l" t="t" r="r" b="b"/>
            <a:pathLst>
              <a:path w="6120130">
                <a:moveTo>
                  <a:pt x="0" y="0"/>
                </a:moveTo>
                <a:lnTo>
                  <a:pt x="6120003" y="0"/>
                </a:lnTo>
              </a:path>
            </a:pathLst>
          </a:custGeom>
          <a:ln w="13195">
            <a:solidFill>
              <a:srgbClr val="FFC000"/>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7" name="object 5">
            <a:extLst>
              <a:ext uri="{FF2B5EF4-FFF2-40B4-BE49-F238E27FC236}">
                <a16:creationId xmlns:a16="http://schemas.microsoft.com/office/drawing/2014/main" xmlns="" id="{AE02B5EB-D50F-4A7D-A170-64D81345D7BC}"/>
              </a:ext>
            </a:extLst>
          </p:cNvPr>
          <p:cNvSpPr/>
          <p:nvPr/>
        </p:nvSpPr>
        <p:spPr>
          <a:xfrm>
            <a:off x="726930" y="4948887"/>
            <a:ext cx="6120130" cy="0"/>
          </a:xfrm>
          <a:custGeom>
            <a:avLst/>
            <a:gdLst/>
            <a:ahLst/>
            <a:cxnLst/>
            <a:rect l="l" t="t" r="r" b="b"/>
            <a:pathLst>
              <a:path w="6120130">
                <a:moveTo>
                  <a:pt x="0" y="0"/>
                </a:moveTo>
                <a:lnTo>
                  <a:pt x="6120003" y="0"/>
                </a:lnTo>
              </a:path>
            </a:pathLst>
          </a:custGeom>
          <a:ln w="13195">
            <a:solidFill>
              <a:srgbClr val="FFC000"/>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8" name="object 6">
            <a:extLst>
              <a:ext uri="{FF2B5EF4-FFF2-40B4-BE49-F238E27FC236}">
                <a16:creationId xmlns:a16="http://schemas.microsoft.com/office/drawing/2014/main" xmlns="" id="{AF88F9F0-7518-42B9-B216-ACD8B81F238B}"/>
              </a:ext>
            </a:extLst>
          </p:cNvPr>
          <p:cNvSpPr/>
          <p:nvPr/>
        </p:nvSpPr>
        <p:spPr>
          <a:xfrm>
            <a:off x="726930" y="5559787"/>
            <a:ext cx="6120130" cy="0"/>
          </a:xfrm>
          <a:custGeom>
            <a:avLst/>
            <a:gdLst/>
            <a:ahLst/>
            <a:cxnLst/>
            <a:rect l="l" t="t" r="r" b="b"/>
            <a:pathLst>
              <a:path w="6120130">
                <a:moveTo>
                  <a:pt x="0" y="0"/>
                </a:moveTo>
                <a:lnTo>
                  <a:pt x="6120003" y="0"/>
                </a:lnTo>
              </a:path>
            </a:pathLst>
          </a:custGeom>
          <a:ln w="13195">
            <a:solidFill>
              <a:srgbClr val="FFC000"/>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9" name="object 10">
            <a:extLst>
              <a:ext uri="{FF2B5EF4-FFF2-40B4-BE49-F238E27FC236}">
                <a16:creationId xmlns:a16="http://schemas.microsoft.com/office/drawing/2014/main" xmlns="" id="{A6952161-5F9B-47AD-A61B-2E0213504A26}"/>
              </a:ext>
            </a:extLst>
          </p:cNvPr>
          <p:cNvSpPr txBox="1"/>
          <p:nvPr/>
        </p:nvSpPr>
        <p:spPr>
          <a:xfrm>
            <a:off x="725384" y="3392488"/>
            <a:ext cx="4052897" cy="320601"/>
          </a:xfrm>
          <a:prstGeom prst="rect">
            <a:avLst/>
          </a:prstGeom>
        </p:spPr>
        <p:txBody>
          <a:bodyPr vert="horz" wrap="square" lIns="0" tIns="12700" rIns="0" bIns="0" rtlCol="0">
            <a:spAutoFit/>
          </a:bodyPr>
          <a:lstStyle/>
          <a:p>
            <a:pPr marL="12065">
              <a:lnSpc>
                <a:spcPct val="100000"/>
              </a:lnSpc>
              <a:spcBef>
                <a:spcPts val="100"/>
              </a:spcBef>
              <a:tabLst>
                <a:tab pos="273050" algn="l"/>
              </a:tabLst>
            </a:pPr>
            <a:r>
              <a:rPr lang="ja-JP" altLang="en-US" sz="2000" b="1" dirty="0">
                <a:latin typeface="Yu Gothic" panose="020B0400000000000000" pitchFamily="34" charset="-128"/>
                <a:ea typeface="Yu Gothic" panose="020B0400000000000000" pitchFamily="34" charset="-128"/>
                <a:cs typeface="YuGothic"/>
              </a:rPr>
              <a:t>１</a:t>
            </a:r>
            <a:r>
              <a:rPr lang="en-US" altLang="ja-JP" sz="2000" b="1" dirty="0">
                <a:latin typeface="Yu Gothic" panose="020B0400000000000000" pitchFamily="34" charset="-128"/>
                <a:ea typeface="Yu Gothic" panose="020B0400000000000000" pitchFamily="34" charset="-128"/>
                <a:cs typeface="YuGothic"/>
              </a:rPr>
              <a:t>. </a:t>
            </a:r>
            <a:r>
              <a:rPr lang="ja-JP" altLang="en-US" sz="2000" b="1" dirty="0">
                <a:latin typeface="Yu Gothic" panose="020B0400000000000000" pitchFamily="34" charset="-128"/>
                <a:ea typeface="Yu Gothic" panose="020B0400000000000000" pitchFamily="34" charset="-128"/>
                <a:cs typeface="YuGothic"/>
              </a:rPr>
              <a:t>水の調査・管理</a:t>
            </a:r>
          </a:p>
        </p:txBody>
      </p:sp>
      <p:sp>
        <p:nvSpPr>
          <p:cNvPr id="10" name="object 10">
            <a:extLst>
              <a:ext uri="{FF2B5EF4-FFF2-40B4-BE49-F238E27FC236}">
                <a16:creationId xmlns:a16="http://schemas.microsoft.com/office/drawing/2014/main" xmlns="" id="{4A22174D-A473-4FE5-9BF6-A1CAB61A5B5A}"/>
              </a:ext>
            </a:extLst>
          </p:cNvPr>
          <p:cNvSpPr txBox="1"/>
          <p:nvPr/>
        </p:nvSpPr>
        <p:spPr>
          <a:xfrm>
            <a:off x="735968" y="3972468"/>
            <a:ext cx="5132010" cy="320601"/>
          </a:xfrm>
          <a:prstGeom prst="rect">
            <a:avLst/>
          </a:prstGeom>
        </p:spPr>
        <p:txBody>
          <a:bodyPr vert="horz" wrap="square" lIns="0" tIns="12700" rIns="0" bIns="0" rtlCol="0">
            <a:spAutoFit/>
          </a:bodyPr>
          <a:lstStyle/>
          <a:p>
            <a:pPr marL="12065">
              <a:lnSpc>
                <a:spcPct val="100000"/>
              </a:lnSpc>
              <a:tabLst>
                <a:tab pos="273050" algn="l"/>
              </a:tabLst>
            </a:pPr>
            <a:r>
              <a:rPr lang="ja-JP" altLang="en-US" sz="2000" b="1" dirty="0">
                <a:latin typeface="Yu Gothic" panose="020B0400000000000000" pitchFamily="34" charset="-128"/>
                <a:ea typeface="Yu Gothic" panose="020B0400000000000000" pitchFamily="34" charset="-128"/>
                <a:cs typeface="YuGothic"/>
              </a:rPr>
              <a:t>２</a:t>
            </a:r>
            <a:r>
              <a:rPr lang="en-US" altLang="ja-JP" sz="2000" b="1" dirty="0">
                <a:latin typeface="Yu Gothic" panose="020B0400000000000000" pitchFamily="34" charset="-128"/>
                <a:ea typeface="Yu Gothic" panose="020B0400000000000000" pitchFamily="34" charset="-128"/>
                <a:cs typeface="YuGothic"/>
              </a:rPr>
              <a:t>. </a:t>
            </a:r>
            <a:r>
              <a:rPr lang="ja-JP" altLang="en-US" sz="2000" b="1" dirty="0">
                <a:latin typeface="Yu Gothic" panose="020B0400000000000000" pitchFamily="34" charset="-128"/>
                <a:ea typeface="Yu Gothic" panose="020B0400000000000000" pitchFamily="34" charset="-128"/>
                <a:cs typeface="YuGothic"/>
              </a:rPr>
              <a:t>食糧の調達と配布</a:t>
            </a:r>
          </a:p>
        </p:txBody>
      </p:sp>
      <p:sp>
        <p:nvSpPr>
          <p:cNvPr id="11" name="object 10">
            <a:extLst>
              <a:ext uri="{FF2B5EF4-FFF2-40B4-BE49-F238E27FC236}">
                <a16:creationId xmlns:a16="http://schemas.microsoft.com/office/drawing/2014/main" xmlns="" id="{DDFC126F-4014-4B2A-87BD-D7D47038D46B}"/>
              </a:ext>
            </a:extLst>
          </p:cNvPr>
          <p:cNvSpPr txBox="1"/>
          <p:nvPr/>
        </p:nvSpPr>
        <p:spPr>
          <a:xfrm>
            <a:off x="735968" y="4591836"/>
            <a:ext cx="3585114" cy="320601"/>
          </a:xfrm>
          <a:prstGeom prst="rect">
            <a:avLst/>
          </a:prstGeom>
        </p:spPr>
        <p:txBody>
          <a:bodyPr vert="horz" wrap="square" lIns="0" tIns="12700" rIns="0" bIns="0" rtlCol="0">
            <a:spAutoFit/>
          </a:bodyPr>
          <a:lstStyle/>
          <a:p>
            <a:pPr marL="12065">
              <a:lnSpc>
                <a:spcPct val="100000"/>
              </a:lnSpc>
              <a:spcBef>
                <a:spcPts val="5"/>
              </a:spcBef>
              <a:tabLst>
                <a:tab pos="273050" algn="l"/>
              </a:tabLst>
            </a:pPr>
            <a:r>
              <a:rPr lang="ja-JP" altLang="en-US" sz="2000" b="1" dirty="0">
                <a:latin typeface="Yu Gothic" panose="020B0400000000000000" pitchFamily="34" charset="-128"/>
                <a:ea typeface="Yu Gothic" panose="020B0400000000000000" pitchFamily="34" charset="-128"/>
                <a:cs typeface="YuGothic"/>
              </a:rPr>
              <a:t>３</a:t>
            </a:r>
            <a:r>
              <a:rPr lang="en-US" altLang="ja-JP" sz="2000" b="1" dirty="0">
                <a:latin typeface="Yu Gothic" panose="020B0400000000000000" pitchFamily="34" charset="-128"/>
                <a:ea typeface="Yu Gothic" panose="020B0400000000000000" pitchFamily="34" charset="-128"/>
                <a:cs typeface="YuGothic"/>
              </a:rPr>
              <a:t>. </a:t>
            </a:r>
            <a:r>
              <a:rPr lang="ja-JP" altLang="en-US" sz="2000" b="1" dirty="0">
                <a:latin typeface="Yu Gothic" panose="020B0400000000000000" pitchFamily="34" charset="-128"/>
                <a:ea typeface="Yu Gothic" panose="020B0400000000000000" pitchFamily="34" charset="-128"/>
                <a:cs typeface="YuGothic"/>
              </a:rPr>
              <a:t>生活必需品の調達と配布</a:t>
            </a:r>
          </a:p>
        </p:txBody>
      </p:sp>
      <p:sp>
        <p:nvSpPr>
          <p:cNvPr id="12" name="object 10">
            <a:extLst>
              <a:ext uri="{FF2B5EF4-FFF2-40B4-BE49-F238E27FC236}">
                <a16:creationId xmlns:a16="http://schemas.microsoft.com/office/drawing/2014/main" xmlns="" id="{F5CF7C29-74BA-4995-8F61-67CC73CCC5D2}"/>
              </a:ext>
            </a:extLst>
          </p:cNvPr>
          <p:cNvSpPr txBox="1"/>
          <p:nvPr/>
        </p:nvSpPr>
        <p:spPr>
          <a:xfrm>
            <a:off x="735968" y="5195378"/>
            <a:ext cx="3889914" cy="320601"/>
          </a:xfrm>
          <a:prstGeom prst="rect">
            <a:avLst/>
          </a:prstGeom>
        </p:spPr>
        <p:txBody>
          <a:bodyPr vert="horz" wrap="square" lIns="0" tIns="12700" rIns="0" bIns="0" rtlCol="0">
            <a:spAutoFit/>
          </a:bodyPr>
          <a:lstStyle/>
          <a:p>
            <a:pPr marL="12065">
              <a:lnSpc>
                <a:spcPct val="100000"/>
              </a:lnSpc>
              <a:tabLst>
                <a:tab pos="273050" algn="l"/>
              </a:tabLst>
            </a:pPr>
            <a:r>
              <a:rPr lang="ja-JP" altLang="en-US" sz="2000" b="1" dirty="0">
                <a:latin typeface="Yu Gothic" panose="020B0400000000000000" pitchFamily="34" charset="-128"/>
                <a:ea typeface="Yu Gothic" panose="020B0400000000000000" pitchFamily="34" charset="-128"/>
                <a:cs typeface="YuGothic"/>
              </a:rPr>
              <a:t>４</a:t>
            </a:r>
            <a:r>
              <a:rPr lang="en-US" altLang="ja-JP" sz="2000" b="1" dirty="0">
                <a:latin typeface="Yu Gothic" panose="020B0400000000000000" pitchFamily="34" charset="-128"/>
                <a:ea typeface="Yu Gothic" panose="020B0400000000000000" pitchFamily="34" charset="-128"/>
                <a:cs typeface="YuGothic"/>
              </a:rPr>
              <a:t>. </a:t>
            </a:r>
            <a:r>
              <a:rPr lang="ja-JP" altLang="en-US" sz="2000" b="1" dirty="0">
                <a:latin typeface="Yu Gothic" panose="020B0400000000000000" pitchFamily="34" charset="-128"/>
                <a:ea typeface="Yu Gothic" panose="020B0400000000000000" pitchFamily="34" charset="-128"/>
                <a:cs typeface="YuGothic"/>
              </a:rPr>
              <a:t>炊き出し等の実施</a:t>
            </a:r>
          </a:p>
        </p:txBody>
      </p:sp>
      <p:sp>
        <p:nvSpPr>
          <p:cNvPr id="13" name="object 14">
            <a:extLst>
              <a:ext uri="{FF2B5EF4-FFF2-40B4-BE49-F238E27FC236}">
                <a16:creationId xmlns:a16="http://schemas.microsoft.com/office/drawing/2014/main" xmlns="" id="{A4486DAD-646D-467D-84D2-71B4917C1B45}"/>
              </a:ext>
            </a:extLst>
          </p:cNvPr>
          <p:cNvSpPr/>
          <p:nvPr/>
        </p:nvSpPr>
        <p:spPr>
          <a:xfrm>
            <a:off x="697868" y="7126288"/>
            <a:ext cx="6120130" cy="1009514"/>
          </a:xfrm>
          <a:custGeom>
            <a:avLst/>
            <a:gdLst/>
            <a:ahLst/>
            <a:cxnLst/>
            <a:rect l="l" t="t" r="r" b="b"/>
            <a:pathLst>
              <a:path w="6120130" h="1391920">
                <a:moveTo>
                  <a:pt x="6120003" y="0"/>
                </a:moveTo>
                <a:lnTo>
                  <a:pt x="0" y="0"/>
                </a:lnTo>
                <a:lnTo>
                  <a:pt x="0" y="1391526"/>
                </a:lnTo>
                <a:lnTo>
                  <a:pt x="6120003" y="1391526"/>
                </a:lnTo>
                <a:lnTo>
                  <a:pt x="6120003" y="0"/>
                </a:lnTo>
                <a:close/>
              </a:path>
            </a:pathLst>
          </a:custGeom>
          <a:solidFill>
            <a:srgbClr val="F9F0BD"/>
          </a:solidFill>
        </p:spPr>
        <p:txBody>
          <a:bodyPr wrap="square" lIns="0" tIns="0" rIns="0" bIns="0" rtlCol="0"/>
          <a:lstStyle/>
          <a:p>
            <a:endParaRPr dirty="0"/>
          </a:p>
        </p:txBody>
      </p:sp>
      <p:sp>
        <p:nvSpPr>
          <p:cNvPr id="14" name="object 15">
            <a:extLst>
              <a:ext uri="{FF2B5EF4-FFF2-40B4-BE49-F238E27FC236}">
                <a16:creationId xmlns:a16="http://schemas.microsoft.com/office/drawing/2014/main" xmlns="" id="{FA9351B3-C6B6-4429-88C3-965164A8A854}"/>
              </a:ext>
            </a:extLst>
          </p:cNvPr>
          <p:cNvSpPr txBox="1"/>
          <p:nvPr/>
        </p:nvSpPr>
        <p:spPr>
          <a:xfrm>
            <a:off x="965778" y="7276616"/>
            <a:ext cx="5336504" cy="651653"/>
          </a:xfrm>
          <a:prstGeom prst="rect">
            <a:avLst/>
          </a:prstGeom>
        </p:spPr>
        <p:txBody>
          <a:bodyPr vert="horz" wrap="square" lIns="0" tIns="12700" rIns="0" bIns="0" rtlCol="0">
            <a:spAutoFit/>
          </a:bodyPr>
          <a:lstStyle/>
          <a:p>
            <a:pPr marL="12700" marR="5080">
              <a:lnSpc>
                <a:spcPct val="135400"/>
              </a:lnSpc>
              <a:spcBef>
                <a:spcPts val="100"/>
              </a:spcBef>
            </a:pPr>
            <a:r>
              <a:rPr lang="ja-JP" altLang="en-US" sz="1600" b="1" dirty="0">
                <a:solidFill>
                  <a:srgbClr val="221815"/>
                </a:solidFill>
                <a:latin typeface="Yu Gothic" panose="020B0400000000000000" pitchFamily="34" charset="-128"/>
                <a:ea typeface="Yu Gothic" panose="020B0400000000000000" pitchFamily="34" charset="-128"/>
                <a:cs typeface="YuGothic"/>
              </a:rPr>
              <a:t>定期的な班会議を行うなどして、食糧物資班内での情報共有をしっかりと行いましょう！</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p:txBody>
      </p:sp>
      <p:sp>
        <p:nvSpPr>
          <p:cNvPr id="16" name="テキスト ボックス 15">
            <a:extLst>
              <a:ext uri="{FF2B5EF4-FFF2-40B4-BE49-F238E27FC236}">
                <a16:creationId xmlns:a16="http://schemas.microsoft.com/office/drawing/2014/main" xmlns="" id="{C6147EA2-30B4-4FE9-9069-29B4DF81D337}"/>
              </a:ext>
            </a:extLst>
          </p:cNvPr>
          <p:cNvSpPr txBox="1"/>
          <p:nvPr/>
        </p:nvSpPr>
        <p:spPr>
          <a:xfrm>
            <a:off x="620877" y="1532095"/>
            <a:ext cx="6214805" cy="1031629"/>
          </a:xfrm>
          <a:prstGeom prst="rect">
            <a:avLst/>
          </a:prstGeom>
          <a:noFill/>
        </p:spPr>
        <p:txBody>
          <a:bodyPr wrap="square">
            <a:spAutoFit/>
          </a:bodyPr>
          <a:lstStyle/>
          <a:p>
            <a:pPr indent="133350" algn="just">
              <a:lnSpc>
                <a:spcPct val="110000"/>
              </a:lnSpc>
            </a:pP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食糧物資班は避難所運営において、</a:t>
            </a:r>
            <a:r>
              <a:rPr lang="ja-JP" altLang="en-US" sz="14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「物資等の受け入れ体制の整備」「食糧・飲料水・生活用品の確保調整と配布」「炊き出し」</a:t>
            </a: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を行うことが主要な役割になります。</a:t>
            </a:r>
            <a:endParaRPr lang="en-US" altLang="ja-JP" sz="14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indent="133350" algn="just">
              <a:lnSpc>
                <a:spcPct val="110000"/>
              </a:lnSpc>
            </a:pP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そのために、具体的には下記</a:t>
            </a:r>
            <a:r>
              <a:rPr lang="en-US" altLang="ja-JP"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4</a:t>
            </a: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つの業務を実施します。</a:t>
            </a:r>
            <a:endParaRPr lang="en-US" altLang="ja-JP"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xmlns="" id="{4396C4FB-A7C2-4B98-BACA-FAA6E2420F1B}"/>
              </a:ext>
            </a:extLst>
          </p:cNvPr>
          <p:cNvSpPr txBox="1"/>
          <p:nvPr/>
        </p:nvSpPr>
        <p:spPr>
          <a:xfrm>
            <a:off x="6754945" y="10150702"/>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４５</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17044666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8FCA20AD-F956-4664-A3A2-78A84B61DEBE}"/>
              </a:ext>
            </a:extLst>
          </p:cNvPr>
          <p:cNvSpPr/>
          <p:nvPr/>
        </p:nvSpPr>
        <p:spPr>
          <a:xfrm>
            <a:off x="-9976" y="-4083"/>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9F0BD"/>
          </a:solidFill>
        </p:spPr>
        <p:txBody>
          <a:bodyPr wrap="square" lIns="0" tIns="0" rIns="0" bIns="0" rtlCol="0"/>
          <a:lstStyle/>
          <a:p>
            <a:endParaRPr dirty="0"/>
          </a:p>
        </p:txBody>
      </p:sp>
      <p:sp>
        <p:nvSpPr>
          <p:cNvPr id="3" name="bg object 17">
            <a:extLst>
              <a:ext uri="{FF2B5EF4-FFF2-40B4-BE49-F238E27FC236}">
                <a16:creationId xmlns:a16="http://schemas.microsoft.com/office/drawing/2014/main" xmlns="" id="{AFAAF920-EF82-4840-AC92-7D784D40082D}"/>
              </a:ext>
            </a:extLst>
          </p:cNvPr>
          <p:cNvSpPr/>
          <p:nvPr/>
        </p:nvSpPr>
        <p:spPr>
          <a:xfrm>
            <a:off x="381127" y="243280"/>
            <a:ext cx="6874792" cy="10192037"/>
          </a:xfrm>
          <a:prstGeom prst="roundRect">
            <a:avLst>
              <a:gd name="adj" fmla="val 3045"/>
            </a:avLst>
          </a:prstGeom>
          <a:solidFill>
            <a:srgbClr val="FFFFFF"/>
          </a:solidFill>
        </p:spPr>
        <p:txBody>
          <a:bodyPr wrap="square" lIns="0" tIns="0" rIns="0" bIns="0" rtlCol="0"/>
          <a:lstStyle/>
          <a:p>
            <a:endParaRPr dirty="0"/>
          </a:p>
        </p:txBody>
      </p:sp>
      <p:sp>
        <p:nvSpPr>
          <p:cNvPr id="4" name="object 2">
            <a:extLst>
              <a:ext uri="{FF2B5EF4-FFF2-40B4-BE49-F238E27FC236}">
                <a16:creationId xmlns:a16="http://schemas.microsoft.com/office/drawing/2014/main" xmlns="" id="{A452486D-7E6F-4B92-A135-033EB40B0B61}"/>
              </a:ext>
            </a:extLst>
          </p:cNvPr>
          <p:cNvSpPr txBox="1">
            <a:spLocks/>
          </p:cNvSpPr>
          <p:nvPr/>
        </p:nvSpPr>
        <p:spPr>
          <a:xfrm>
            <a:off x="637386" y="941302"/>
            <a:ext cx="64781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dirty="0">
                <a:solidFill>
                  <a:srgbClr val="FFCC00"/>
                </a:solidFill>
                <a:latin typeface="Yu Gothic" panose="020B0400000000000000" pitchFamily="34" charset="-128"/>
                <a:ea typeface="Yu Gothic" panose="020B0400000000000000" pitchFamily="34" charset="-128"/>
              </a:rPr>
              <a:t>１</a:t>
            </a:r>
            <a:r>
              <a:rPr kumimoji="0" lang="en-US" altLang="ja-JP" sz="3200" b="1" kern="0" dirty="0">
                <a:solidFill>
                  <a:srgbClr val="FFCC00"/>
                </a:solidFill>
                <a:latin typeface="Yu Gothic" panose="020B0400000000000000" pitchFamily="34" charset="-128"/>
                <a:ea typeface="Yu Gothic" panose="020B0400000000000000" pitchFamily="34" charset="-128"/>
              </a:rPr>
              <a:t>. </a:t>
            </a:r>
            <a:r>
              <a:rPr kumimoji="0" lang="ja-JP" altLang="en-US" sz="3200" b="1" kern="0" dirty="0">
                <a:solidFill>
                  <a:srgbClr val="FFCC00"/>
                </a:solidFill>
                <a:latin typeface="Yu Gothic" panose="020B0400000000000000" pitchFamily="34" charset="-128"/>
                <a:ea typeface="Yu Gothic" panose="020B0400000000000000" pitchFamily="34" charset="-128"/>
              </a:rPr>
              <a:t>水の調査・管理</a:t>
            </a:r>
          </a:p>
        </p:txBody>
      </p:sp>
      <p:sp>
        <p:nvSpPr>
          <p:cNvPr id="5" name="object 9">
            <a:extLst>
              <a:ext uri="{FF2B5EF4-FFF2-40B4-BE49-F238E27FC236}">
                <a16:creationId xmlns:a16="http://schemas.microsoft.com/office/drawing/2014/main" xmlns="" id="{EAF6B6C4-3F67-4700-B055-A7CFD541FCA1}"/>
              </a:ext>
            </a:extLst>
          </p:cNvPr>
          <p:cNvSpPr txBox="1"/>
          <p:nvPr/>
        </p:nvSpPr>
        <p:spPr>
          <a:xfrm>
            <a:off x="738476" y="3113687"/>
            <a:ext cx="6186293" cy="2372124"/>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CC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水道の状況、建物の受水槽、高架水槽、プールの点検を行い、貯水量を把握する。</a:t>
            </a:r>
          </a:p>
          <a:p>
            <a:pPr marL="298450" marR="5080" indent="-285750" algn="just">
              <a:lnSpc>
                <a:spcPct val="130000"/>
              </a:lnSpc>
              <a:spcAft>
                <a:spcPts val="1200"/>
              </a:spcAft>
              <a:buClr>
                <a:srgbClr val="FFCC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水の使用方法を次により割り振り、管理する。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FFCC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リヤカー、トラック等を調達し、最寄りの飲料水兼用型耐震性防火水槽から水を運ぶ。</a:t>
            </a:r>
          </a:p>
          <a:p>
            <a:pPr marL="298450" marR="5080" indent="-285750" algn="just">
              <a:lnSpc>
                <a:spcPct val="130000"/>
              </a:lnSpc>
              <a:spcAft>
                <a:spcPts val="1200"/>
              </a:spcAft>
              <a:buClr>
                <a:srgbClr val="FFCC00"/>
              </a:buClr>
              <a:buSzPct val="120000"/>
              <a:buFont typeface="Wingdings" panose="05000000000000000000" pitchFamily="2" charset="2"/>
              <a:buChar char="p"/>
            </a:pPr>
            <a:endParaRPr lang="ja-JP" altLang="en-US" sz="1600" b="1" dirty="0">
              <a:latin typeface="Yu Gothic" panose="020B0400000000000000" pitchFamily="34" charset="-128"/>
              <a:ea typeface="Yu Gothic" panose="020B0400000000000000" pitchFamily="34" charset="-128"/>
              <a:cs typeface="YuGothic"/>
            </a:endParaRPr>
          </a:p>
        </p:txBody>
      </p:sp>
      <p:grpSp>
        <p:nvGrpSpPr>
          <p:cNvPr id="6" name="グループ化 5">
            <a:extLst>
              <a:ext uri="{FF2B5EF4-FFF2-40B4-BE49-F238E27FC236}">
                <a16:creationId xmlns:a16="http://schemas.microsoft.com/office/drawing/2014/main" xmlns="" id="{614B3C24-AE63-4AAE-BB82-E2A484402762}"/>
              </a:ext>
            </a:extLst>
          </p:cNvPr>
          <p:cNvGrpSpPr/>
          <p:nvPr/>
        </p:nvGrpSpPr>
        <p:grpSpPr>
          <a:xfrm>
            <a:off x="628650" y="2451734"/>
            <a:ext cx="6357742" cy="504190"/>
            <a:chOff x="728646" y="1851740"/>
            <a:chExt cx="6120130" cy="504190"/>
          </a:xfrm>
        </p:grpSpPr>
        <p:sp>
          <p:nvSpPr>
            <p:cNvPr id="7" name="object 20">
              <a:extLst>
                <a:ext uri="{FF2B5EF4-FFF2-40B4-BE49-F238E27FC236}">
                  <a16:creationId xmlns:a16="http://schemas.microsoft.com/office/drawing/2014/main" xmlns="" id="{5457D969-C7D0-471B-A8BD-D3EE83E852E7}"/>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C000"/>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8" name="object 21">
              <a:extLst>
                <a:ext uri="{FF2B5EF4-FFF2-40B4-BE49-F238E27FC236}">
                  <a16:creationId xmlns:a16="http://schemas.microsoft.com/office/drawing/2014/main" xmlns="" id="{3772721A-CD28-4A66-96FB-3D902EBB540E}"/>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水の調査・管理</a:t>
              </a:r>
            </a:p>
          </p:txBody>
        </p:sp>
        <p:sp>
          <p:nvSpPr>
            <p:cNvPr id="9" name="object 22">
              <a:extLst>
                <a:ext uri="{FF2B5EF4-FFF2-40B4-BE49-F238E27FC236}">
                  <a16:creationId xmlns:a16="http://schemas.microsoft.com/office/drawing/2014/main" xmlns="" id="{F93884A0-3F00-43D0-B1E2-E487B0FB394A}"/>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0" name="object 23">
              <a:extLst>
                <a:ext uri="{FF2B5EF4-FFF2-40B4-BE49-F238E27FC236}">
                  <a16:creationId xmlns:a16="http://schemas.microsoft.com/office/drawing/2014/main" xmlns="" id="{0C81DBE4-41BD-4271-8ED8-71B1D7FEA1CA}"/>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FFCC00"/>
                  </a:solidFill>
                  <a:latin typeface="Yu Gothic" panose="020B0400000000000000" pitchFamily="34" charset="-128"/>
                  <a:ea typeface="Yu Gothic" panose="020B0400000000000000" pitchFamily="34" charset="-128"/>
                  <a:cs typeface="YuGothic"/>
                </a:rPr>
                <a:t>１</a:t>
              </a:r>
              <a:endParaRPr sz="2100" b="1" dirty="0">
                <a:solidFill>
                  <a:srgbClr val="FFCC00"/>
                </a:solidFill>
                <a:latin typeface="Yu Gothic" panose="020B0400000000000000" pitchFamily="34" charset="-128"/>
                <a:ea typeface="Yu Gothic" panose="020B0400000000000000" pitchFamily="34" charset="-128"/>
                <a:cs typeface="YuGothic"/>
              </a:endParaRPr>
            </a:p>
          </p:txBody>
        </p:sp>
      </p:grpSp>
      <p:grpSp>
        <p:nvGrpSpPr>
          <p:cNvPr id="11" name="グループ化 10">
            <a:extLst>
              <a:ext uri="{FF2B5EF4-FFF2-40B4-BE49-F238E27FC236}">
                <a16:creationId xmlns:a16="http://schemas.microsoft.com/office/drawing/2014/main" xmlns="" id="{AEC0E1C6-7D8F-4613-8639-E245A189C3BC}"/>
              </a:ext>
            </a:extLst>
          </p:cNvPr>
          <p:cNvGrpSpPr/>
          <p:nvPr/>
        </p:nvGrpSpPr>
        <p:grpSpPr>
          <a:xfrm>
            <a:off x="689917" y="1595796"/>
            <a:ext cx="6283775" cy="648000"/>
            <a:chOff x="689917" y="1624372"/>
            <a:chExt cx="6283775" cy="648000"/>
          </a:xfrm>
        </p:grpSpPr>
        <p:pic>
          <p:nvPicPr>
            <p:cNvPr id="12" name="グラフィックス 11" descr="ドキュメント 枠線">
              <a:extLst>
                <a:ext uri="{FF2B5EF4-FFF2-40B4-BE49-F238E27FC236}">
                  <a16:creationId xmlns:a16="http://schemas.microsoft.com/office/drawing/2014/main" xmlns="" id="{0ACE698C-2F9F-4903-897B-E534FEA1DF1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3" name="正方形/長方形 12">
              <a:extLst>
                <a:ext uri="{FF2B5EF4-FFF2-40B4-BE49-F238E27FC236}">
                  <a16:creationId xmlns:a16="http://schemas.microsoft.com/office/drawing/2014/main" xmlns="" id="{D39F523C-7038-474B-A654-37D792A08E5C}"/>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object 5">
            <a:extLst>
              <a:ext uri="{FF2B5EF4-FFF2-40B4-BE49-F238E27FC236}">
                <a16:creationId xmlns:a16="http://schemas.microsoft.com/office/drawing/2014/main" xmlns="" id="{C1E86CE7-E4AC-47AA-80BC-3469F4580CE5}"/>
              </a:ext>
            </a:extLst>
          </p:cNvPr>
          <p:cNvSpPr txBox="1"/>
          <p:nvPr/>
        </p:nvSpPr>
        <p:spPr>
          <a:xfrm>
            <a:off x="1350811" y="525301"/>
            <a:ext cx="1842332"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dirty="0">
                <a:solidFill>
                  <a:srgbClr val="FFCC00"/>
                </a:solidFill>
                <a:latin typeface="Yu Gothic" panose="020B0400000000000000" pitchFamily="34" charset="-128"/>
                <a:ea typeface="Yu Gothic" panose="020B0400000000000000" pitchFamily="34" charset="-128"/>
                <a:cs typeface="YuGothic"/>
              </a:rPr>
              <a:t>③食糧物資班がすること</a:t>
            </a:r>
          </a:p>
        </p:txBody>
      </p:sp>
      <p:sp>
        <p:nvSpPr>
          <p:cNvPr id="15" name="object 5">
            <a:extLst>
              <a:ext uri="{FF2B5EF4-FFF2-40B4-BE49-F238E27FC236}">
                <a16:creationId xmlns:a16="http://schemas.microsoft.com/office/drawing/2014/main" xmlns="" id="{DA03CEB5-D048-4212-AD33-D98E4A4DD913}"/>
              </a:ext>
            </a:extLst>
          </p:cNvPr>
          <p:cNvSpPr txBox="1"/>
          <p:nvPr/>
        </p:nvSpPr>
        <p:spPr>
          <a:xfrm>
            <a:off x="1419659" y="1831841"/>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
        <p:nvSpPr>
          <p:cNvPr id="16" name="object 6">
            <a:extLst>
              <a:ext uri="{FF2B5EF4-FFF2-40B4-BE49-F238E27FC236}">
                <a16:creationId xmlns:a16="http://schemas.microsoft.com/office/drawing/2014/main" xmlns="" id="{8C643A00-E052-4E13-902F-E730B3B94381}"/>
              </a:ext>
            </a:extLst>
          </p:cNvPr>
          <p:cNvSpPr/>
          <p:nvPr/>
        </p:nvSpPr>
        <p:spPr>
          <a:xfrm>
            <a:off x="525070" y="632330"/>
            <a:ext cx="720090" cy="0"/>
          </a:xfrm>
          <a:custGeom>
            <a:avLst/>
            <a:gdLst/>
            <a:ahLst/>
            <a:cxnLst/>
            <a:rect l="l" t="t" r="r" b="b"/>
            <a:pathLst>
              <a:path w="720090">
                <a:moveTo>
                  <a:pt x="0" y="0"/>
                </a:moveTo>
                <a:lnTo>
                  <a:pt x="720001" y="0"/>
                </a:lnTo>
              </a:path>
            </a:pathLst>
          </a:custGeom>
          <a:ln w="12700">
            <a:solidFill>
              <a:srgbClr val="FFC000"/>
            </a:solidFill>
          </a:ln>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17" name="Rectangle 2">
            <a:extLst>
              <a:ext uri="{FF2B5EF4-FFF2-40B4-BE49-F238E27FC236}">
                <a16:creationId xmlns:a16="http://schemas.microsoft.com/office/drawing/2014/main" xmlns="" id="{7A47F7CA-C7D5-43A9-8527-18213983CA89}"/>
              </a:ext>
            </a:extLst>
          </p:cNvPr>
          <p:cNvSpPr>
            <a:spLocks noChangeArrowheads="1"/>
          </p:cNvSpPr>
          <p:nvPr/>
        </p:nvSpPr>
        <p:spPr bwMode="auto">
          <a:xfrm>
            <a:off x="615949" y="5885534"/>
            <a:ext cx="6357743" cy="1323439"/>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60388" algn="l"/>
              </a:tabLst>
              <a:defRPr>
                <a:solidFill>
                  <a:schemeClr val="tx1"/>
                </a:solidFill>
                <a:latin typeface="Arial" panose="020B0604020202020204" pitchFamily="34" charset="0"/>
              </a:defRPr>
            </a:lvl1pPr>
            <a:lvl2pPr eaLnBrk="0" fontAlgn="base" hangingPunct="0">
              <a:spcBef>
                <a:spcPct val="0"/>
              </a:spcBef>
              <a:spcAft>
                <a:spcPct val="0"/>
              </a:spcAft>
              <a:tabLst>
                <a:tab pos="560388" algn="l"/>
              </a:tabLst>
              <a:defRPr>
                <a:solidFill>
                  <a:schemeClr val="tx1"/>
                </a:solidFill>
                <a:latin typeface="Arial" panose="020B0604020202020204" pitchFamily="34" charset="0"/>
              </a:defRPr>
            </a:lvl2pPr>
            <a:lvl3pPr eaLnBrk="0" fontAlgn="base" hangingPunct="0">
              <a:spcBef>
                <a:spcPct val="0"/>
              </a:spcBef>
              <a:spcAft>
                <a:spcPct val="0"/>
              </a:spcAft>
              <a:tabLst>
                <a:tab pos="560388" algn="l"/>
              </a:tabLst>
              <a:defRPr>
                <a:solidFill>
                  <a:schemeClr val="tx1"/>
                </a:solidFill>
                <a:latin typeface="Arial" panose="020B0604020202020204" pitchFamily="34" charset="0"/>
              </a:defRPr>
            </a:lvl3pPr>
            <a:lvl4pPr eaLnBrk="0" fontAlgn="base" hangingPunct="0">
              <a:spcBef>
                <a:spcPct val="0"/>
              </a:spcBef>
              <a:spcAft>
                <a:spcPct val="0"/>
              </a:spcAft>
              <a:tabLst>
                <a:tab pos="560388" algn="l"/>
              </a:tabLst>
              <a:defRPr>
                <a:solidFill>
                  <a:schemeClr val="tx1"/>
                </a:solidFill>
                <a:latin typeface="Arial" panose="020B0604020202020204" pitchFamily="34" charset="0"/>
              </a:defRPr>
            </a:lvl4pPr>
            <a:lvl5pPr eaLnBrk="0" fontAlgn="base" hangingPunct="0">
              <a:spcBef>
                <a:spcPct val="0"/>
              </a:spcBef>
              <a:spcAft>
                <a:spcPct val="0"/>
              </a:spcAft>
              <a:tabLst>
                <a:tab pos="560388" algn="l"/>
              </a:tabLst>
              <a:defRPr>
                <a:solidFill>
                  <a:schemeClr val="tx1"/>
                </a:solidFill>
                <a:latin typeface="Arial" panose="020B0604020202020204" pitchFamily="34" charset="0"/>
              </a:defRPr>
            </a:lvl5pPr>
            <a:lvl6pPr eaLnBrk="0" fontAlgn="base" hangingPunct="0">
              <a:spcBef>
                <a:spcPct val="0"/>
              </a:spcBef>
              <a:spcAft>
                <a:spcPct val="0"/>
              </a:spcAft>
              <a:tabLst>
                <a:tab pos="560388" algn="l"/>
              </a:tabLst>
              <a:defRPr>
                <a:solidFill>
                  <a:schemeClr val="tx1"/>
                </a:solidFill>
                <a:latin typeface="Arial" panose="020B0604020202020204" pitchFamily="34" charset="0"/>
              </a:defRPr>
            </a:lvl6pPr>
            <a:lvl7pPr eaLnBrk="0" fontAlgn="base" hangingPunct="0">
              <a:spcBef>
                <a:spcPct val="0"/>
              </a:spcBef>
              <a:spcAft>
                <a:spcPct val="0"/>
              </a:spcAft>
              <a:tabLst>
                <a:tab pos="560388" algn="l"/>
              </a:tabLst>
              <a:defRPr>
                <a:solidFill>
                  <a:schemeClr val="tx1"/>
                </a:solidFill>
                <a:latin typeface="Arial" panose="020B0604020202020204" pitchFamily="34" charset="0"/>
              </a:defRPr>
            </a:lvl7pPr>
            <a:lvl8pPr eaLnBrk="0" fontAlgn="base" hangingPunct="0">
              <a:spcBef>
                <a:spcPct val="0"/>
              </a:spcBef>
              <a:spcAft>
                <a:spcPct val="0"/>
              </a:spcAft>
              <a:tabLst>
                <a:tab pos="560388" algn="l"/>
              </a:tabLst>
              <a:defRPr>
                <a:solidFill>
                  <a:schemeClr val="tx1"/>
                </a:solidFill>
                <a:latin typeface="Arial" panose="020B0604020202020204" pitchFamily="34" charset="0"/>
              </a:defRPr>
            </a:lvl8pPr>
            <a:lvl9pPr eaLnBrk="0" fontAlgn="base" hangingPunct="0">
              <a:spcBef>
                <a:spcPct val="0"/>
              </a:spcBef>
              <a:spcAft>
                <a:spcPct val="0"/>
              </a:spcAft>
              <a:tabLst>
                <a:tab pos="560388"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tab pos="560388" algn="l"/>
              </a:tabLst>
            </a:pPr>
            <a:r>
              <a:rPr kumimoji="0" lang="ja-JP" altLang="en-US" sz="16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kumimoji="0" lang="ja-JP" altLang="en-US" sz="1600">
                <a:latin typeface="游ゴシック" panose="020B0400000000000000" pitchFamily="50" charset="-128"/>
                <a:ea typeface="游ゴシック" panose="020B0400000000000000" pitchFamily="50" charset="-128"/>
                <a:cs typeface="Times New Roman" panose="02020603050405020304" pitchFamily="18" charset="0"/>
              </a:rPr>
              <a:t>水の使用方法</a:t>
            </a:r>
            <a:r>
              <a:rPr kumimoji="0" lang="ja-JP" altLang="en-US" sz="16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kumimoji="0"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tab pos="560388" algn="l"/>
              </a:tabLst>
            </a:pPr>
            <a:r>
              <a:rPr kumimoji="0"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kumimoji="0" lang="ja-JP" altLang="en-US" sz="16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受水槽･高架水槽</a:t>
            </a:r>
            <a:r>
              <a:rPr kumimoji="0"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kumimoji="0" lang="ja-JP" altLang="en-US" sz="16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～飲料、医療用</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tab pos="560388" algn="l"/>
              </a:tabLst>
            </a:pPr>
            <a:r>
              <a:rPr kumimoji="0" lang="ja-JP" altLang="en-US" sz="16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r>
              <a:rPr kumimoji="0"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kumimoji="0" lang="ja-JP" altLang="en-US" sz="16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プールの水</a:t>
            </a:r>
            <a:r>
              <a:rPr kumimoji="0"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kumimoji="0" lang="ja-JP" altLang="en-US" sz="16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～生活用水、雑用水、防火用水</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tab pos="560388" algn="l"/>
              </a:tabLst>
            </a:pPr>
            <a:r>
              <a:rPr kumimoji="0" lang="ja-JP" altLang="en-US" sz="16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汲み置いた水は、誤飲を避けるため、飲料水かそれ以外かを容器に明示する。</a:t>
            </a:r>
            <a:endPar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xmlns="" id="{77BE4FFC-2777-4F48-828B-CE6E5BD86790}"/>
              </a:ext>
            </a:extLst>
          </p:cNvPr>
          <p:cNvSpPr txBox="1"/>
          <p:nvPr/>
        </p:nvSpPr>
        <p:spPr>
          <a:xfrm>
            <a:off x="141513" y="10144124"/>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４６</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1978340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EDBD350A-8A3A-4741-9086-C8866AC3A5DB}"/>
              </a:ext>
            </a:extLst>
          </p:cNvPr>
          <p:cNvSpPr/>
          <p:nvPr/>
        </p:nvSpPr>
        <p:spPr>
          <a:xfrm>
            <a:off x="-7385" y="3175"/>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9F0BD"/>
          </a:solidFill>
        </p:spPr>
        <p:txBody>
          <a:bodyPr wrap="square" lIns="0" tIns="0" rIns="0" bIns="0" rtlCol="0"/>
          <a:lstStyle/>
          <a:p>
            <a:endParaRPr dirty="0"/>
          </a:p>
        </p:txBody>
      </p:sp>
      <p:sp>
        <p:nvSpPr>
          <p:cNvPr id="3" name="bg object 17">
            <a:extLst>
              <a:ext uri="{FF2B5EF4-FFF2-40B4-BE49-F238E27FC236}">
                <a16:creationId xmlns:a16="http://schemas.microsoft.com/office/drawing/2014/main" xmlns="" id="{6928771E-C13F-4261-8D19-0E9B3E4AC01B}"/>
              </a:ext>
            </a:extLst>
          </p:cNvPr>
          <p:cNvSpPr/>
          <p:nvPr/>
        </p:nvSpPr>
        <p:spPr>
          <a:xfrm>
            <a:off x="383718" y="250538"/>
            <a:ext cx="6874792" cy="10192037"/>
          </a:xfrm>
          <a:prstGeom prst="roundRect">
            <a:avLst>
              <a:gd name="adj" fmla="val 3045"/>
            </a:avLst>
          </a:prstGeom>
          <a:solidFill>
            <a:srgbClr val="FFFFFF"/>
          </a:solidFill>
        </p:spPr>
        <p:txBody>
          <a:bodyPr wrap="square" lIns="0" tIns="0" rIns="0" bIns="0" rtlCol="0"/>
          <a:lstStyle/>
          <a:p>
            <a:endParaRPr lang="ja-JP" altLang="en-US" dirty="0"/>
          </a:p>
        </p:txBody>
      </p:sp>
      <p:sp>
        <p:nvSpPr>
          <p:cNvPr id="4" name="object 2">
            <a:extLst>
              <a:ext uri="{FF2B5EF4-FFF2-40B4-BE49-F238E27FC236}">
                <a16:creationId xmlns:a16="http://schemas.microsoft.com/office/drawing/2014/main" xmlns="" id="{E0B45CAE-9774-41C1-BF35-2655C8021106}"/>
              </a:ext>
            </a:extLst>
          </p:cNvPr>
          <p:cNvSpPr txBox="1">
            <a:spLocks/>
          </p:cNvSpPr>
          <p:nvPr/>
        </p:nvSpPr>
        <p:spPr>
          <a:xfrm>
            <a:off x="418557" y="935558"/>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dirty="0">
                <a:solidFill>
                  <a:srgbClr val="FFCC00"/>
                </a:solidFill>
                <a:latin typeface="Yu Gothic" panose="020B0400000000000000" pitchFamily="34" charset="-128"/>
                <a:ea typeface="Yu Gothic" panose="020B0400000000000000" pitchFamily="34" charset="-128"/>
              </a:rPr>
              <a:t>２</a:t>
            </a:r>
            <a:r>
              <a:rPr kumimoji="0" lang="en-US" altLang="ja-JP" sz="3200" b="1" kern="0" dirty="0">
                <a:solidFill>
                  <a:srgbClr val="FFCC00"/>
                </a:solidFill>
                <a:latin typeface="Yu Gothic" panose="020B0400000000000000" pitchFamily="34" charset="-128"/>
                <a:ea typeface="Yu Gothic" panose="020B0400000000000000" pitchFamily="34" charset="-128"/>
              </a:rPr>
              <a:t>.</a:t>
            </a:r>
            <a:r>
              <a:rPr kumimoji="0" lang="ja-JP" altLang="en-US" sz="3200" b="1" kern="0" dirty="0">
                <a:solidFill>
                  <a:srgbClr val="FFCC00"/>
                </a:solidFill>
                <a:latin typeface="Yu Gothic" panose="020B0400000000000000" pitchFamily="34" charset="-128"/>
                <a:ea typeface="Yu Gothic" panose="020B0400000000000000" pitchFamily="34" charset="-128"/>
              </a:rPr>
              <a:t> 食糧の調達と配布</a:t>
            </a:r>
          </a:p>
        </p:txBody>
      </p:sp>
      <p:grpSp>
        <p:nvGrpSpPr>
          <p:cNvPr id="5" name="グループ化 4">
            <a:extLst>
              <a:ext uri="{FF2B5EF4-FFF2-40B4-BE49-F238E27FC236}">
                <a16:creationId xmlns:a16="http://schemas.microsoft.com/office/drawing/2014/main" xmlns="" id="{3459CBB9-94C4-4A1F-B48C-9354670AEAB1}"/>
              </a:ext>
            </a:extLst>
          </p:cNvPr>
          <p:cNvGrpSpPr/>
          <p:nvPr/>
        </p:nvGrpSpPr>
        <p:grpSpPr>
          <a:xfrm>
            <a:off x="560372" y="1646777"/>
            <a:ext cx="6283775" cy="648000"/>
            <a:chOff x="689917" y="1624372"/>
            <a:chExt cx="6283775" cy="648000"/>
          </a:xfrm>
        </p:grpSpPr>
        <p:pic>
          <p:nvPicPr>
            <p:cNvPr id="6" name="グラフィックス 5" descr="ドキュメント 枠線">
              <a:extLst>
                <a:ext uri="{FF2B5EF4-FFF2-40B4-BE49-F238E27FC236}">
                  <a16:creationId xmlns:a16="http://schemas.microsoft.com/office/drawing/2014/main" xmlns="" id="{C195E1F5-4CF2-43B6-BB66-3060B6726B1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7" name="正方形/長方形 6">
              <a:extLst>
                <a:ext uri="{FF2B5EF4-FFF2-40B4-BE49-F238E27FC236}">
                  <a16:creationId xmlns:a16="http://schemas.microsoft.com/office/drawing/2014/main" xmlns="" id="{8520DF87-A9FB-48A6-91CF-45DEC374B459}"/>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object 9">
            <a:extLst>
              <a:ext uri="{FF2B5EF4-FFF2-40B4-BE49-F238E27FC236}">
                <a16:creationId xmlns:a16="http://schemas.microsoft.com/office/drawing/2014/main" xmlns="" id="{DBF36D3D-A363-4580-9E17-B979202CC8B4}"/>
              </a:ext>
            </a:extLst>
          </p:cNvPr>
          <p:cNvSpPr txBox="1"/>
          <p:nvPr/>
        </p:nvSpPr>
        <p:spPr>
          <a:xfrm>
            <a:off x="615535" y="3120945"/>
            <a:ext cx="6186293" cy="3166188"/>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CC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避難者の人数から食糧の必要量を、様式</a:t>
            </a:r>
            <a:r>
              <a:rPr lang="en-US" altLang="ja-JP" sz="1600" b="1" dirty="0">
                <a:latin typeface="Yu Gothic" panose="020B0400000000000000" pitchFamily="34" charset="-128"/>
                <a:ea typeface="Yu Gothic" panose="020B0400000000000000" pitchFamily="34" charset="-128"/>
                <a:cs typeface="YuGothic"/>
              </a:rPr>
              <a:t>5</a:t>
            </a:r>
            <a:r>
              <a:rPr lang="ja-JP" altLang="en-US" sz="1600" b="1" dirty="0">
                <a:latin typeface="Yu Gothic" panose="020B0400000000000000" pitchFamily="34" charset="-128"/>
                <a:ea typeface="Yu Gothic" panose="020B0400000000000000" pitchFamily="34" charset="-128"/>
                <a:cs typeface="YuGothic"/>
              </a:rPr>
              <a:t>「食糧処理票」により把握し、情報広報班を通じて安佐北区災害対策本部へ調達要請を行う。</a:t>
            </a:r>
          </a:p>
          <a:p>
            <a:pPr marL="298450" marR="5080" indent="-285750" algn="just">
              <a:lnSpc>
                <a:spcPct val="130000"/>
              </a:lnSpc>
              <a:spcAft>
                <a:spcPts val="1200"/>
              </a:spcAft>
              <a:buClr>
                <a:srgbClr val="FFCC00"/>
              </a:buClr>
              <a:buSzPct val="120000"/>
              <a:buFont typeface="Wingdings" panose="05000000000000000000" pitchFamily="2" charset="2"/>
              <a:buChar char="p"/>
            </a:pPr>
            <a:r>
              <a:rPr lang="en-US" altLang="ja-JP" sz="1600" b="1" dirty="0">
                <a:latin typeface="Yu Gothic" panose="020B0400000000000000" pitchFamily="34" charset="-128"/>
                <a:ea typeface="Yu Gothic" panose="020B0400000000000000" pitchFamily="34" charset="-128"/>
                <a:cs typeface="YuGothic"/>
              </a:rPr>
              <a:t> </a:t>
            </a:r>
            <a:r>
              <a:rPr lang="ja-JP" altLang="en-US" sz="1600" b="1" dirty="0">
                <a:latin typeface="Yu Gothic" panose="020B0400000000000000" pitchFamily="34" charset="-128"/>
                <a:ea typeface="Yu Gothic" panose="020B0400000000000000" pitchFamily="34" charset="-128"/>
                <a:cs typeface="YuGothic"/>
              </a:rPr>
              <a:t>別紙</a:t>
            </a:r>
            <a:r>
              <a:rPr lang="en-US" altLang="ja-JP" sz="1600" b="1" dirty="0">
                <a:latin typeface="Yu Gothic" panose="020B0400000000000000" pitchFamily="34" charset="-128"/>
                <a:ea typeface="Yu Gothic" panose="020B0400000000000000" pitchFamily="34" charset="-128"/>
                <a:cs typeface="YuGothic"/>
              </a:rPr>
              <a:t>2</a:t>
            </a:r>
            <a:r>
              <a:rPr lang="ja-JP" altLang="en-US" sz="1600" b="1" dirty="0">
                <a:latin typeface="Yu Gothic" panose="020B0400000000000000" pitchFamily="34" charset="-128"/>
                <a:ea typeface="Yu Gothic" panose="020B0400000000000000" pitchFamily="34" charset="-128"/>
                <a:cs typeface="YuGothic"/>
              </a:rPr>
              <a:t>「落合小学校防災備蓄倉庫収納一覧表」の活用。</a:t>
            </a:r>
          </a:p>
          <a:p>
            <a:pPr marL="298450" marR="5080" indent="-285750" algn="just">
              <a:lnSpc>
                <a:spcPct val="130000"/>
              </a:lnSpc>
              <a:spcAft>
                <a:spcPts val="1200"/>
              </a:spcAft>
              <a:buClr>
                <a:srgbClr val="FFCC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炊き出しを行う場合は、火災と衛生に注意する。</a:t>
            </a:r>
          </a:p>
          <a:p>
            <a:pPr marL="298450" marR="5080" indent="-285750" algn="just">
              <a:lnSpc>
                <a:spcPct val="130000"/>
              </a:lnSpc>
              <a:spcAft>
                <a:spcPts val="1200"/>
              </a:spcAft>
              <a:buClr>
                <a:srgbClr val="FFCC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支援食糧品等の配布時に避難者の体調を確認し、体調不良者がいる場合は、救護救援班に情報提供する。</a:t>
            </a:r>
          </a:p>
          <a:p>
            <a:pPr marL="298450" marR="5080" indent="-285750" algn="just">
              <a:lnSpc>
                <a:spcPct val="130000"/>
              </a:lnSpc>
              <a:spcAft>
                <a:spcPts val="1200"/>
              </a:spcAft>
              <a:buClr>
                <a:srgbClr val="FFCC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支援食糧品等は、次により公平に配布する。</a:t>
            </a:r>
            <a:endParaRPr lang="en-US" altLang="ja-JP" sz="1600" b="1" dirty="0">
              <a:latin typeface="Yu Gothic" panose="020B0400000000000000" pitchFamily="34" charset="-128"/>
              <a:ea typeface="Yu Gothic" panose="020B0400000000000000" pitchFamily="34" charset="-128"/>
              <a:cs typeface="YuGothic"/>
            </a:endParaRPr>
          </a:p>
        </p:txBody>
      </p:sp>
      <p:grpSp>
        <p:nvGrpSpPr>
          <p:cNvPr id="9" name="グループ化 8">
            <a:extLst>
              <a:ext uri="{FF2B5EF4-FFF2-40B4-BE49-F238E27FC236}">
                <a16:creationId xmlns:a16="http://schemas.microsoft.com/office/drawing/2014/main" xmlns="" id="{22448D73-F3E8-4B7A-99A4-E95CF93ABF41}"/>
              </a:ext>
            </a:extLst>
          </p:cNvPr>
          <p:cNvGrpSpPr/>
          <p:nvPr/>
        </p:nvGrpSpPr>
        <p:grpSpPr>
          <a:xfrm>
            <a:off x="505709" y="2458992"/>
            <a:ext cx="6357742" cy="504190"/>
            <a:chOff x="728646" y="1851740"/>
            <a:chExt cx="6120130" cy="504190"/>
          </a:xfrm>
        </p:grpSpPr>
        <p:sp>
          <p:nvSpPr>
            <p:cNvPr id="10" name="object 20">
              <a:extLst>
                <a:ext uri="{FF2B5EF4-FFF2-40B4-BE49-F238E27FC236}">
                  <a16:creationId xmlns:a16="http://schemas.microsoft.com/office/drawing/2014/main" xmlns="" id="{61A6887F-DA37-4E54-8ABD-44F72FE7B544}"/>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C000"/>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11" name="object 21">
              <a:extLst>
                <a:ext uri="{FF2B5EF4-FFF2-40B4-BE49-F238E27FC236}">
                  <a16:creationId xmlns:a16="http://schemas.microsoft.com/office/drawing/2014/main" xmlns="" id="{70F8AB00-D3E9-4AAB-B157-DAF199C692F0}"/>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食糧の調達と配布</a:t>
              </a:r>
            </a:p>
          </p:txBody>
        </p:sp>
        <p:sp>
          <p:nvSpPr>
            <p:cNvPr id="12" name="object 22">
              <a:extLst>
                <a:ext uri="{FF2B5EF4-FFF2-40B4-BE49-F238E27FC236}">
                  <a16:creationId xmlns:a16="http://schemas.microsoft.com/office/drawing/2014/main" xmlns="" id="{76E11F06-347A-4CF4-A25E-5C7CB8199A1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3" name="object 23">
              <a:extLst>
                <a:ext uri="{FF2B5EF4-FFF2-40B4-BE49-F238E27FC236}">
                  <a16:creationId xmlns:a16="http://schemas.microsoft.com/office/drawing/2014/main" xmlns="" id="{83A9ACC3-0EB2-49FB-8577-CCF6396674C9}"/>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FFCC00"/>
                  </a:solidFill>
                  <a:latin typeface="Yu Gothic" panose="020B0400000000000000" pitchFamily="34" charset="-128"/>
                  <a:ea typeface="Yu Gothic" panose="020B0400000000000000" pitchFamily="34" charset="-128"/>
                  <a:cs typeface="YuGothic"/>
                </a:rPr>
                <a:t>１</a:t>
              </a:r>
              <a:endParaRPr sz="2100" b="1" dirty="0">
                <a:solidFill>
                  <a:srgbClr val="FFCC00"/>
                </a:solidFill>
                <a:latin typeface="Yu Gothic" panose="020B0400000000000000" pitchFamily="34" charset="-128"/>
                <a:ea typeface="Yu Gothic" panose="020B0400000000000000" pitchFamily="34" charset="-128"/>
                <a:cs typeface="YuGothic"/>
              </a:endParaRPr>
            </a:p>
          </p:txBody>
        </p:sp>
      </p:grpSp>
      <p:sp>
        <p:nvSpPr>
          <p:cNvPr id="14" name="object 5">
            <a:extLst>
              <a:ext uri="{FF2B5EF4-FFF2-40B4-BE49-F238E27FC236}">
                <a16:creationId xmlns:a16="http://schemas.microsoft.com/office/drawing/2014/main" xmlns="" id="{96DE8767-5DFB-497B-9266-1B7947BEDCF3}"/>
              </a:ext>
            </a:extLst>
          </p:cNvPr>
          <p:cNvSpPr txBox="1"/>
          <p:nvPr/>
        </p:nvSpPr>
        <p:spPr>
          <a:xfrm>
            <a:off x="1246603" y="1757881"/>
            <a:ext cx="5031002" cy="456535"/>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latin typeface="Yu Gothic" panose="020B0400000000000000" pitchFamily="34" charset="-128"/>
                <a:ea typeface="Yu Gothic" panose="020B0400000000000000" pitchFamily="34" charset="-128"/>
                <a:cs typeface="YuGothic"/>
              </a:rPr>
              <a:t>様式</a:t>
            </a:r>
            <a:r>
              <a:rPr lang="en-US" altLang="ja-JP" sz="1400" b="1" dirty="0">
                <a:latin typeface="Yu Gothic" panose="020B0400000000000000" pitchFamily="34" charset="-128"/>
                <a:ea typeface="Yu Gothic" panose="020B0400000000000000" pitchFamily="34" charset="-128"/>
                <a:cs typeface="YuGothic"/>
              </a:rPr>
              <a:t>05</a:t>
            </a:r>
            <a:r>
              <a:rPr lang="ja-JP" altLang="en-US" sz="1400" b="1" dirty="0">
                <a:latin typeface="Yu Gothic" panose="020B0400000000000000" pitchFamily="34" charset="-128"/>
                <a:ea typeface="Yu Gothic" panose="020B0400000000000000" pitchFamily="34" charset="-128"/>
                <a:cs typeface="YuGothic"/>
              </a:rPr>
              <a:t>：食糧処理票</a:t>
            </a:r>
            <a:endParaRPr lang="en-US" altLang="ja-JP" sz="1400" b="1" dirty="0">
              <a:latin typeface="Yu Gothic" panose="020B0400000000000000" pitchFamily="34" charset="-128"/>
              <a:ea typeface="Yu Gothic" panose="020B0400000000000000" pitchFamily="34" charset="-128"/>
              <a:cs typeface="YuGothic"/>
            </a:endParaRPr>
          </a:p>
          <a:p>
            <a:pPr marL="12700">
              <a:lnSpc>
                <a:spcPct val="100000"/>
              </a:lnSpc>
              <a:spcBef>
                <a:spcPts val="100"/>
              </a:spcBef>
            </a:pPr>
            <a:r>
              <a:rPr lang="zh-TW" altLang="en-US" sz="1400" b="1" dirty="0">
                <a:latin typeface="Yu Gothic" panose="020B0400000000000000" pitchFamily="34" charset="-128"/>
                <a:ea typeface="Yu Gothic" panose="020B0400000000000000" pitchFamily="34" charset="-128"/>
                <a:cs typeface="YuGothic"/>
              </a:rPr>
              <a:t>別紙</a:t>
            </a:r>
            <a:r>
              <a:rPr lang="en-US" altLang="zh-TW" sz="1400" b="1" dirty="0">
                <a:latin typeface="Yu Gothic" panose="020B0400000000000000" pitchFamily="34" charset="-128"/>
                <a:ea typeface="Yu Gothic" panose="020B0400000000000000" pitchFamily="34" charset="-128"/>
                <a:cs typeface="YuGothic"/>
              </a:rPr>
              <a:t>02</a:t>
            </a:r>
            <a:r>
              <a:rPr lang="ja-JP" altLang="en-US" sz="1400" b="1" dirty="0">
                <a:latin typeface="Yu Gothic" panose="020B0400000000000000" pitchFamily="34" charset="-128"/>
                <a:ea typeface="Yu Gothic" panose="020B0400000000000000" pitchFamily="34" charset="-128"/>
                <a:cs typeface="YuGothic"/>
              </a:rPr>
              <a:t>：</a:t>
            </a:r>
            <a:r>
              <a:rPr lang="zh-TW" altLang="en-US" sz="1400" b="1" dirty="0">
                <a:latin typeface="Yu Gothic" panose="020B0400000000000000" pitchFamily="34" charset="-128"/>
                <a:ea typeface="Yu Gothic" panose="020B0400000000000000" pitchFamily="34" charset="-128"/>
                <a:cs typeface="YuGothic"/>
              </a:rPr>
              <a:t>落合小学校防災備蓄倉庫収納一覧表</a:t>
            </a:r>
            <a:endParaRPr lang="en-US" altLang="ja-JP" sz="1400" b="1" dirty="0">
              <a:latin typeface="Yu Gothic" panose="020B0400000000000000" pitchFamily="34" charset="-128"/>
              <a:ea typeface="Yu Gothic" panose="020B0400000000000000" pitchFamily="34" charset="-128"/>
              <a:cs typeface="YuGothic"/>
            </a:endParaRPr>
          </a:p>
        </p:txBody>
      </p:sp>
      <p:sp>
        <p:nvSpPr>
          <p:cNvPr id="15" name="object 5">
            <a:extLst>
              <a:ext uri="{FF2B5EF4-FFF2-40B4-BE49-F238E27FC236}">
                <a16:creationId xmlns:a16="http://schemas.microsoft.com/office/drawing/2014/main" xmlns="" id="{E26388E6-22F7-4034-AFF2-8BB03A0C509F}"/>
              </a:ext>
            </a:extLst>
          </p:cNvPr>
          <p:cNvSpPr txBox="1"/>
          <p:nvPr/>
        </p:nvSpPr>
        <p:spPr>
          <a:xfrm>
            <a:off x="1350144" y="519557"/>
            <a:ext cx="1943934"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dirty="0">
                <a:solidFill>
                  <a:srgbClr val="FFCC00"/>
                </a:solidFill>
                <a:latin typeface="Yu Gothic" panose="020B0400000000000000" pitchFamily="34" charset="-128"/>
                <a:ea typeface="Yu Gothic" panose="020B0400000000000000" pitchFamily="34" charset="-128"/>
                <a:cs typeface="YuGothic"/>
              </a:rPr>
              <a:t>③食糧物資班がすること</a:t>
            </a:r>
          </a:p>
        </p:txBody>
      </p:sp>
      <p:sp>
        <p:nvSpPr>
          <p:cNvPr id="17" name="object 6">
            <a:extLst>
              <a:ext uri="{FF2B5EF4-FFF2-40B4-BE49-F238E27FC236}">
                <a16:creationId xmlns:a16="http://schemas.microsoft.com/office/drawing/2014/main" xmlns="" id="{D60DCF35-B872-4978-BB1E-1F0D1267ADFC}"/>
              </a:ext>
            </a:extLst>
          </p:cNvPr>
          <p:cNvSpPr/>
          <p:nvPr/>
        </p:nvSpPr>
        <p:spPr>
          <a:xfrm>
            <a:off x="524403" y="626586"/>
            <a:ext cx="720090" cy="0"/>
          </a:xfrm>
          <a:custGeom>
            <a:avLst/>
            <a:gdLst/>
            <a:ahLst/>
            <a:cxnLst/>
            <a:rect l="l" t="t" r="r" b="b"/>
            <a:pathLst>
              <a:path w="720090">
                <a:moveTo>
                  <a:pt x="0" y="0"/>
                </a:moveTo>
                <a:lnTo>
                  <a:pt x="720001" y="0"/>
                </a:lnTo>
              </a:path>
            </a:pathLst>
          </a:custGeom>
          <a:ln w="12700">
            <a:solidFill>
              <a:srgbClr val="FFC000"/>
            </a:solidFill>
          </a:ln>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18" name="Rectangle 2">
            <a:extLst>
              <a:ext uri="{FF2B5EF4-FFF2-40B4-BE49-F238E27FC236}">
                <a16:creationId xmlns:a16="http://schemas.microsoft.com/office/drawing/2014/main" xmlns="" id="{BF2A41CA-6780-4BF6-873D-779CEDC8D540}"/>
              </a:ext>
            </a:extLst>
          </p:cNvPr>
          <p:cNvSpPr>
            <a:spLocks noChangeArrowheads="1"/>
          </p:cNvSpPr>
          <p:nvPr/>
        </p:nvSpPr>
        <p:spPr bwMode="auto">
          <a:xfrm>
            <a:off x="581424" y="6955237"/>
            <a:ext cx="6357743" cy="156966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60388" algn="l"/>
              </a:tabLst>
              <a:defRPr>
                <a:solidFill>
                  <a:schemeClr val="tx1"/>
                </a:solidFill>
                <a:latin typeface="Arial" panose="020B0604020202020204" pitchFamily="34" charset="0"/>
              </a:defRPr>
            </a:lvl1pPr>
            <a:lvl2pPr eaLnBrk="0" fontAlgn="base" hangingPunct="0">
              <a:spcBef>
                <a:spcPct val="0"/>
              </a:spcBef>
              <a:spcAft>
                <a:spcPct val="0"/>
              </a:spcAft>
              <a:tabLst>
                <a:tab pos="560388" algn="l"/>
              </a:tabLst>
              <a:defRPr>
                <a:solidFill>
                  <a:schemeClr val="tx1"/>
                </a:solidFill>
                <a:latin typeface="Arial" panose="020B0604020202020204" pitchFamily="34" charset="0"/>
              </a:defRPr>
            </a:lvl2pPr>
            <a:lvl3pPr eaLnBrk="0" fontAlgn="base" hangingPunct="0">
              <a:spcBef>
                <a:spcPct val="0"/>
              </a:spcBef>
              <a:spcAft>
                <a:spcPct val="0"/>
              </a:spcAft>
              <a:tabLst>
                <a:tab pos="560388" algn="l"/>
              </a:tabLst>
              <a:defRPr>
                <a:solidFill>
                  <a:schemeClr val="tx1"/>
                </a:solidFill>
                <a:latin typeface="Arial" panose="020B0604020202020204" pitchFamily="34" charset="0"/>
              </a:defRPr>
            </a:lvl3pPr>
            <a:lvl4pPr eaLnBrk="0" fontAlgn="base" hangingPunct="0">
              <a:spcBef>
                <a:spcPct val="0"/>
              </a:spcBef>
              <a:spcAft>
                <a:spcPct val="0"/>
              </a:spcAft>
              <a:tabLst>
                <a:tab pos="560388" algn="l"/>
              </a:tabLst>
              <a:defRPr>
                <a:solidFill>
                  <a:schemeClr val="tx1"/>
                </a:solidFill>
                <a:latin typeface="Arial" panose="020B0604020202020204" pitchFamily="34" charset="0"/>
              </a:defRPr>
            </a:lvl4pPr>
            <a:lvl5pPr eaLnBrk="0" fontAlgn="base" hangingPunct="0">
              <a:spcBef>
                <a:spcPct val="0"/>
              </a:spcBef>
              <a:spcAft>
                <a:spcPct val="0"/>
              </a:spcAft>
              <a:tabLst>
                <a:tab pos="560388" algn="l"/>
              </a:tabLst>
              <a:defRPr>
                <a:solidFill>
                  <a:schemeClr val="tx1"/>
                </a:solidFill>
                <a:latin typeface="Arial" panose="020B0604020202020204" pitchFamily="34" charset="0"/>
              </a:defRPr>
            </a:lvl5pPr>
            <a:lvl6pPr eaLnBrk="0" fontAlgn="base" hangingPunct="0">
              <a:spcBef>
                <a:spcPct val="0"/>
              </a:spcBef>
              <a:spcAft>
                <a:spcPct val="0"/>
              </a:spcAft>
              <a:tabLst>
                <a:tab pos="560388" algn="l"/>
              </a:tabLst>
              <a:defRPr>
                <a:solidFill>
                  <a:schemeClr val="tx1"/>
                </a:solidFill>
                <a:latin typeface="Arial" panose="020B0604020202020204" pitchFamily="34" charset="0"/>
              </a:defRPr>
            </a:lvl6pPr>
            <a:lvl7pPr eaLnBrk="0" fontAlgn="base" hangingPunct="0">
              <a:spcBef>
                <a:spcPct val="0"/>
              </a:spcBef>
              <a:spcAft>
                <a:spcPct val="0"/>
              </a:spcAft>
              <a:tabLst>
                <a:tab pos="560388" algn="l"/>
              </a:tabLst>
              <a:defRPr>
                <a:solidFill>
                  <a:schemeClr val="tx1"/>
                </a:solidFill>
                <a:latin typeface="Arial" panose="020B0604020202020204" pitchFamily="34" charset="0"/>
              </a:defRPr>
            </a:lvl7pPr>
            <a:lvl8pPr eaLnBrk="0" fontAlgn="base" hangingPunct="0">
              <a:spcBef>
                <a:spcPct val="0"/>
              </a:spcBef>
              <a:spcAft>
                <a:spcPct val="0"/>
              </a:spcAft>
              <a:tabLst>
                <a:tab pos="560388" algn="l"/>
              </a:tabLst>
              <a:defRPr>
                <a:solidFill>
                  <a:schemeClr val="tx1"/>
                </a:solidFill>
                <a:latin typeface="Arial" panose="020B0604020202020204" pitchFamily="34" charset="0"/>
              </a:defRPr>
            </a:lvl8pPr>
            <a:lvl9pPr eaLnBrk="0" fontAlgn="base" hangingPunct="0">
              <a:spcBef>
                <a:spcPct val="0"/>
              </a:spcBef>
              <a:spcAft>
                <a:spcPct val="0"/>
              </a:spcAft>
              <a:tabLst>
                <a:tab pos="560388"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tab pos="560388" algn="l"/>
              </a:tabLst>
            </a:pP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kumimoji="0" lang="ja-JP" altLang="en-US" sz="1600" dirty="0">
                <a:latin typeface="游ゴシック" panose="020B0400000000000000" pitchFamily="50" charset="-128"/>
                <a:ea typeface="游ゴシック" panose="020B0400000000000000" pitchFamily="50" charset="-128"/>
                <a:cs typeface="Times New Roman" panose="02020603050405020304" pitchFamily="18" charset="0"/>
              </a:rPr>
              <a:t>食糧の配布方法</a:t>
            </a: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kumimoji="0"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tab pos="560388" algn="l"/>
              </a:tabLst>
            </a:pP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受取り作業等は、ボランティアや避難者に手伝ってもらう。</a:t>
            </a:r>
            <a:endParaRPr kumimoji="0"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tab pos="560388" algn="l"/>
              </a:tabLst>
            </a:pP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要配慮者を優先する。</a:t>
            </a:r>
            <a:endParaRPr kumimoji="0"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tab pos="560388" algn="l"/>
              </a:tabLst>
            </a:pP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食糧の提供は、「避難所にいなければ損をする」という状況にならないよう、避難所内外にかかわらず、公平に行えるよう配慮が必要です。</a:t>
            </a:r>
          </a:p>
        </p:txBody>
      </p:sp>
      <p:sp>
        <p:nvSpPr>
          <p:cNvPr id="19" name="テキスト ボックス 18">
            <a:extLst>
              <a:ext uri="{FF2B5EF4-FFF2-40B4-BE49-F238E27FC236}">
                <a16:creationId xmlns:a16="http://schemas.microsoft.com/office/drawing/2014/main" xmlns="" id="{A475E077-9839-4474-8BA2-DC8C6A094F8F}"/>
              </a:ext>
            </a:extLst>
          </p:cNvPr>
          <p:cNvSpPr txBox="1"/>
          <p:nvPr/>
        </p:nvSpPr>
        <p:spPr>
          <a:xfrm>
            <a:off x="6748477" y="10178596"/>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４７</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3771112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g object 16">
            <a:extLst>
              <a:ext uri="{FF2B5EF4-FFF2-40B4-BE49-F238E27FC236}">
                <a16:creationId xmlns:a16="http://schemas.microsoft.com/office/drawing/2014/main" xmlns="" id="{E3BBE67C-EA4A-4855-ADCD-1B26EF2CA940}"/>
              </a:ext>
            </a:extLst>
          </p:cNvPr>
          <p:cNvSpPr/>
          <p:nvPr/>
        </p:nvSpPr>
        <p:spPr>
          <a:xfrm>
            <a:off x="-9976" y="-4083"/>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9F0BD"/>
          </a:solidFill>
        </p:spPr>
        <p:txBody>
          <a:bodyPr wrap="square" lIns="0" tIns="0" rIns="0" bIns="0" rtlCol="0"/>
          <a:lstStyle/>
          <a:p>
            <a:endParaRPr dirty="0"/>
          </a:p>
        </p:txBody>
      </p:sp>
      <p:sp>
        <p:nvSpPr>
          <p:cNvPr id="4" name="bg object 17">
            <a:extLst>
              <a:ext uri="{FF2B5EF4-FFF2-40B4-BE49-F238E27FC236}">
                <a16:creationId xmlns:a16="http://schemas.microsoft.com/office/drawing/2014/main" xmlns="" id="{D208C179-45DC-4EFB-AA97-58CDC4B20A82}"/>
              </a:ext>
            </a:extLst>
          </p:cNvPr>
          <p:cNvSpPr/>
          <p:nvPr/>
        </p:nvSpPr>
        <p:spPr>
          <a:xfrm>
            <a:off x="381127" y="243280"/>
            <a:ext cx="6874792" cy="10192037"/>
          </a:xfrm>
          <a:prstGeom prst="roundRect">
            <a:avLst>
              <a:gd name="adj" fmla="val 3045"/>
            </a:avLst>
          </a:prstGeom>
          <a:solidFill>
            <a:srgbClr val="FFFFFF"/>
          </a:solidFill>
        </p:spPr>
        <p:txBody>
          <a:bodyPr wrap="square" lIns="0" tIns="0" rIns="0" bIns="0" rtlCol="0"/>
          <a:lstStyle/>
          <a:p>
            <a:endParaRPr dirty="0"/>
          </a:p>
        </p:txBody>
      </p:sp>
      <p:sp>
        <p:nvSpPr>
          <p:cNvPr id="5" name="object 2">
            <a:extLst>
              <a:ext uri="{FF2B5EF4-FFF2-40B4-BE49-F238E27FC236}">
                <a16:creationId xmlns:a16="http://schemas.microsoft.com/office/drawing/2014/main" xmlns="" id="{65DDC76E-4B87-49F7-9AC4-529A8F001A71}"/>
              </a:ext>
            </a:extLst>
          </p:cNvPr>
          <p:cNvSpPr txBox="1">
            <a:spLocks/>
          </p:cNvSpPr>
          <p:nvPr/>
        </p:nvSpPr>
        <p:spPr>
          <a:xfrm>
            <a:off x="637386" y="941302"/>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rgbClr val="FF0000"/>
                </a:solidFill>
                <a:latin typeface="Yu Gothic" panose="020B0400000000000000" pitchFamily="34" charset="-128"/>
                <a:ea typeface="Yu Gothic" panose="020B0400000000000000" pitchFamily="34" charset="-128"/>
                <a:cs typeface="+mj-cs"/>
              </a:defRPr>
            </a:lvl1pPr>
          </a:lstStyle>
          <a:p>
            <a:r>
              <a:rPr lang="ja-JP" altLang="en-US" dirty="0">
                <a:solidFill>
                  <a:srgbClr val="FFCC00"/>
                </a:solidFill>
              </a:rPr>
              <a:t>３</a:t>
            </a:r>
            <a:r>
              <a:rPr lang="en-US" altLang="ja-JP" dirty="0">
                <a:solidFill>
                  <a:srgbClr val="FFCC00"/>
                </a:solidFill>
              </a:rPr>
              <a:t>. </a:t>
            </a:r>
            <a:r>
              <a:rPr lang="ja-JP" altLang="en-US" dirty="0">
                <a:solidFill>
                  <a:srgbClr val="FFCC00"/>
                </a:solidFill>
              </a:rPr>
              <a:t>生活必需品の調達と配布</a:t>
            </a:r>
          </a:p>
        </p:txBody>
      </p:sp>
      <p:sp>
        <p:nvSpPr>
          <p:cNvPr id="6" name="object 9">
            <a:extLst>
              <a:ext uri="{FF2B5EF4-FFF2-40B4-BE49-F238E27FC236}">
                <a16:creationId xmlns:a16="http://schemas.microsoft.com/office/drawing/2014/main" xmlns="" id="{A4A6ECCA-8AB5-4D6E-AA42-D74D66B0F659}"/>
              </a:ext>
            </a:extLst>
          </p:cNvPr>
          <p:cNvSpPr txBox="1"/>
          <p:nvPr/>
        </p:nvSpPr>
        <p:spPr>
          <a:xfrm>
            <a:off x="738476" y="3113687"/>
            <a:ext cx="6186293" cy="2372124"/>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CC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避難者の人数から毛布、衣類などの必要量を、様式</a:t>
            </a:r>
            <a:r>
              <a:rPr lang="en-US" altLang="ja-JP" sz="1600" b="1" dirty="0">
                <a:latin typeface="Yu Gothic" panose="020B0400000000000000" pitchFamily="34" charset="-128"/>
                <a:ea typeface="Yu Gothic" panose="020B0400000000000000" pitchFamily="34" charset="-128"/>
              </a:rPr>
              <a:t>6</a:t>
            </a:r>
            <a:r>
              <a:rPr lang="ja-JP" altLang="en-US" sz="1600" b="1" dirty="0">
                <a:latin typeface="Yu Gothic" panose="020B0400000000000000" pitchFamily="34" charset="-128"/>
                <a:ea typeface="Yu Gothic" panose="020B0400000000000000" pitchFamily="34" charset="-128"/>
              </a:rPr>
              <a:t>「必要な応援・物資連絡票」により把握し、情報広報班を通じて、安佐北区災害対策本部へ調達要請する。</a:t>
            </a:r>
          </a:p>
          <a:p>
            <a:pPr marL="298450" marR="5080" indent="-285750" algn="just">
              <a:lnSpc>
                <a:spcPct val="130000"/>
              </a:lnSpc>
              <a:spcAft>
                <a:spcPts val="1200"/>
              </a:spcAft>
              <a:buClr>
                <a:srgbClr val="FFCC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別紙</a:t>
            </a:r>
            <a:r>
              <a:rPr lang="en-US" altLang="ja-JP" sz="1600" b="1" dirty="0">
                <a:latin typeface="Yu Gothic" panose="020B0400000000000000" pitchFamily="34" charset="-128"/>
                <a:ea typeface="Yu Gothic" panose="020B0400000000000000" pitchFamily="34" charset="-128"/>
              </a:rPr>
              <a:t>2</a:t>
            </a:r>
            <a:r>
              <a:rPr lang="ja-JP" altLang="en-US" sz="1600" b="1" dirty="0">
                <a:latin typeface="Yu Gothic" panose="020B0400000000000000" pitchFamily="34" charset="-128"/>
                <a:ea typeface="Yu Gothic" panose="020B0400000000000000" pitchFamily="34" charset="-128"/>
              </a:rPr>
              <a:t>「落合小学校防災備蓄倉庫収納一覧」の活用。</a:t>
            </a:r>
          </a:p>
          <a:p>
            <a:pPr marL="298450" marR="5080" indent="-285750" algn="just">
              <a:lnSpc>
                <a:spcPct val="130000"/>
              </a:lnSpc>
              <a:spcAft>
                <a:spcPts val="1200"/>
              </a:spcAft>
              <a:buClr>
                <a:srgbClr val="FFCC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支援物資の保管、配布場所を決める。</a:t>
            </a:r>
          </a:p>
          <a:p>
            <a:pPr marL="298450" marR="5080" indent="-285750" algn="just">
              <a:lnSpc>
                <a:spcPct val="130000"/>
              </a:lnSpc>
              <a:spcAft>
                <a:spcPts val="1200"/>
              </a:spcAft>
              <a:buClr>
                <a:srgbClr val="FFCC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支援物資等は、次によりできるだけ公平に配布する。</a:t>
            </a:r>
          </a:p>
        </p:txBody>
      </p:sp>
      <p:grpSp>
        <p:nvGrpSpPr>
          <p:cNvPr id="7" name="グループ化 6">
            <a:extLst>
              <a:ext uri="{FF2B5EF4-FFF2-40B4-BE49-F238E27FC236}">
                <a16:creationId xmlns:a16="http://schemas.microsoft.com/office/drawing/2014/main" xmlns="" id="{DBE7CABE-784B-4DDD-8EB4-17A83D50211B}"/>
              </a:ext>
            </a:extLst>
          </p:cNvPr>
          <p:cNvGrpSpPr/>
          <p:nvPr/>
        </p:nvGrpSpPr>
        <p:grpSpPr>
          <a:xfrm>
            <a:off x="628650" y="2451734"/>
            <a:ext cx="6357742" cy="504190"/>
            <a:chOff x="728646" y="1851740"/>
            <a:chExt cx="6120130" cy="504190"/>
          </a:xfrm>
        </p:grpSpPr>
        <p:sp>
          <p:nvSpPr>
            <p:cNvPr id="8" name="object 20">
              <a:extLst>
                <a:ext uri="{FF2B5EF4-FFF2-40B4-BE49-F238E27FC236}">
                  <a16:creationId xmlns:a16="http://schemas.microsoft.com/office/drawing/2014/main" xmlns="" id="{69465BBC-C877-4296-B98C-B04E0A868FB9}"/>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CC00"/>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9" name="object 21">
              <a:extLst>
                <a:ext uri="{FF2B5EF4-FFF2-40B4-BE49-F238E27FC236}">
                  <a16:creationId xmlns:a16="http://schemas.microsoft.com/office/drawing/2014/main" xmlns="" id="{DCF9A2D4-537C-4638-B201-23381255ECA2}"/>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救援物資等の配布ルール確認</a:t>
              </a:r>
            </a:p>
          </p:txBody>
        </p:sp>
        <p:sp>
          <p:nvSpPr>
            <p:cNvPr id="10" name="object 22">
              <a:extLst>
                <a:ext uri="{FF2B5EF4-FFF2-40B4-BE49-F238E27FC236}">
                  <a16:creationId xmlns:a16="http://schemas.microsoft.com/office/drawing/2014/main" xmlns="" id="{4F619788-ACA7-4903-9DA2-2E341FDDFA46}"/>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1" name="object 23">
              <a:extLst>
                <a:ext uri="{FF2B5EF4-FFF2-40B4-BE49-F238E27FC236}">
                  <a16:creationId xmlns:a16="http://schemas.microsoft.com/office/drawing/2014/main" xmlns="" id="{79841232-06E6-488F-A45F-A0113024E787}"/>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FFCC00"/>
                  </a:solidFill>
                  <a:latin typeface="Yu Gothic" panose="020B0400000000000000" pitchFamily="34" charset="-128"/>
                  <a:ea typeface="Yu Gothic" panose="020B0400000000000000" pitchFamily="34" charset="-128"/>
                  <a:cs typeface="YuGothic"/>
                </a:rPr>
                <a:t>１</a:t>
              </a:r>
              <a:endParaRPr sz="2100" b="1" dirty="0">
                <a:solidFill>
                  <a:srgbClr val="FFCC00"/>
                </a:solidFill>
                <a:latin typeface="Yu Gothic" panose="020B0400000000000000" pitchFamily="34" charset="-128"/>
                <a:ea typeface="Yu Gothic" panose="020B0400000000000000" pitchFamily="34" charset="-128"/>
                <a:cs typeface="YuGothic"/>
              </a:endParaRPr>
            </a:p>
          </p:txBody>
        </p:sp>
      </p:grpSp>
      <p:grpSp>
        <p:nvGrpSpPr>
          <p:cNvPr id="12" name="グループ化 11">
            <a:extLst>
              <a:ext uri="{FF2B5EF4-FFF2-40B4-BE49-F238E27FC236}">
                <a16:creationId xmlns:a16="http://schemas.microsoft.com/office/drawing/2014/main" xmlns="" id="{5EC7BC07-4F23-4708-B7F7-9582B2E4123C}"/>
              </a:ext>
            </a:extLst>
          </p:cNvPr>
          <p:cNvGrpSpPr/>
          <p:nvPr/>
        </p:nvGrpSpPr>
        <p:grpSpPr>
          <a:xfrm>
            <a:off x="689917" y="1595796"/>
            <a:ext cx="6283775" cy="648000"/>
            <a:chOff x="689917" y="1624372"/>
            <a:chExt cx="6283775" cy="648000"/>
          </a:xfrm>
        </p:grpSpPr>
        <p:pic>
          <p:nvPicPr>
            <p:cNvPr id="13" name="グラフィックス 12" descr="ドキュメント 枠線">
              <a:extLst>
                <a:ext uri="{FF2B5EF4-FFF2-40B4-BE49-F238E27FC236}">
                  <a16:creationId xmlns:a16="http://schemas.microsoft.com/office/drawing/2014/main" xmlns="" id="{CEC23FBD-567A-4CB5-AC1C-D3A657B6C48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4" name="正方形/長方形 13">
              <a:extLst>
                <a:ext uri="{FF2B5EF4-FFF2-40B4-BE49-F238E27FC236}">
                  <a16:creationId xmlns:a16="http://schemas.microsoft.com/office/drawing/2014/main" xmlns="" id="{7F432CA6-5B6B-4E6A-A16B-B45FDF1AFCCC}"/>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object 5">
            <a:extLst>
              <a:ext uri="{FF2B5EF4-FFF2-40B4-BE49-F238E27FC236}">
                <a16:creationId xmlns:a16="http://schemas.microsoft.com/office/drawing/2014/main" xmlns="" id="{8D6B6058-328A-4B79-A6A3-E63E0447D898}"/>
              </a:ext>
            </a:extLst>
          </p:cNvPr>
          <p:cNvSpPr txBox="1"/>
          <p:nvPr/>
        </p:nvSpPr>
        <p:spPr>
          <a:xfrm>
            <a:off x="1350811" y="525301"/>
            <a:ext cx="1842332" cy="197490"/>
          </a:xfrm>
          <a:prstGeom prst="rect">
            <a:avLst/>
          </a:prstGeom>
        </p:spPr>
        <p:txBody>
          <a:bodyPr vert="horz" wrap="square" lIns="0" tIns="12700" rIns="0" bIns="0" rtlCol="0">
            <a:spAutoFit/>
          </a:bodyPr>
          <a:lstStyle>
            <a:defPPr>
              <a:defRPr lang="ja-JP"/>
            </a:defPPr>
            <a:lvl1pPr marL="12700">
              <a:lnSpc>
                <a:spcPct val="100000"/>
              </a:lnSpc>
              <a:spcBef>
                <a:spcPts val="100"/>
              </a:spcBef>
              <a:defRPr sz="1200" b="1">
                <a:solidFill>
                  <a:srgbClr val="FF0000"/>
                </a:solidFill>
                <a:latin typeface="Yu Gothic" panose="020B0400000000000000" pitchFamily="34" charset="-128"/>
                <a:ea typeface="Yu Gothic" panose="020B0400000000000000" pitchFamily="34" charset="-128"/>
                <a:cs typeface="YuGothic"/>
              </a:defRPr>
            </a:lvl1pPr>
          </a:lstStyle>
          <a:p>
            <a:r>
              <a:rPr lang="ja-JP" altLang="en-US" dirty="0">
                <a:solidFill>
                  <a:srgbClr val="FFCC00"/>
                </a:solidFill>
              </a:rPr>
              <a:t>③食糧物資班がすること</a:t>
            </a:r>
          </a:p>
        </p:txBody>
      </p:sp>
      <p:sp>
        <p:nvSpPr>
          <p:cNvPr id="16" name="object 5">
            <a:extLst>
              <a:ext uri="{FF2B5EF4-FFF2-40B4-BE49-F238E27FC236}">
                <a16:creationId xmlns:a16="http://schemas.microsoft.com/office/drawing/2014/main" xmlns="" id="{1373B344-391C-474D-83ED-8652140896D8}"/>
              </a:ext>
            </a:extLst>
          </p:cNvPr>
          <p:cNvSpPr txBox="1"/>
          <p:nvPr/>
        </p:nvSpPr>
        <p:spPr>
          <a:xfrm>
            <a:off x="1419659" y="1724265"/>
            <a:ext cx="5031002" cy="456535"/>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latin typeface="Yu Gothic" panose="020B0400000000000000" pitchFamily="34" charset="-128"/>
                <a:ea typeface="Yu Gothic" panose="020B0400000000000000" pitchFamily="34" charset="-128"/>
                <a:cs typeface="YuGothic"/>
              </a:rPr>
              <a:t>様式</a:t>
            </a:r>
            <a:r>
              <a:rPr lang="en-US" altLang="ja-JP" sz="1400" b="1" dirty="0">
                <a:latin typeface="Yu Gothic" panose="020B0400000000000000" pitchFamily="34" charset="-128"/>
                <a:ea typeface="Yu Gothic" panose="020B0400000000000000" pitchFamily="34" charset="-128"/>
                <a:cs typeface="YuGothic"/>
              </a:rPr>
              <a:t>06</a:t>
            </a:r>
            <a:r>
              <a:rPr lang="ja-JP" altLang="en-US" sz="1400" b="1" dirty="0">
                <a:latin typeface="Yu Gothic" panose="020B0400000000000000" pitchFamily="34" charset="-128"/>
                <a:ea typeface="Yu Gothic" panose="020B0400000000000000" pitchFamily="34" charset="-128"/>
                <a:cs typeface="YuGothic"/>
              </a:rPr>
              <a:t>：必要な応援・物資連絡票</a:t>
            </a:r>
            <a:endParaRPr lang="en-US" altLang="ja-JP" sz="1400" b="1" dirty="0">
              <a:latin typeface="Yu Gothic" panose="020B0400000000000000" pitchFamily="34" charset="-128"/>
              <a:ea typeface="Yu Gothic" panose="020B0400000000000000" pitchFamily="34" charset="-128"/>
              <a:cs typeface="YuGothic"/>
            </a:endParaRPr>
          </a:p>
          <a:p>
            <a:pPr marL="12700">
              <a:lnSpc>
                <a:spcPct val="100000"/>
              </a:lnSpc>
              <a:spcBef>
                <a:spcPts val="100"/>
              </a:spcBef>
            </a:pPr>
            <a:r>
              <a:rPr lang="zh-TW" altLang="en-US" sz="1400" b="1" dirty="0">
                <a:latin typeface="Yu Gothic" panose="020B0400000000000000" pitchFamily="34" charset="-128"/>
                <a:ea typeface="Yu Gothic" panose="020B0400000000000000" pitchFamily="34" charset="-128"/>
                <a:cs typeface="YuGothic"/>
              </a:rPr>
              <a:t>別紙</a:t>
            </a:r>
            <a:r>
              <a:rPr lang="en-US" altLang="zh-TW" sz="1400" b="1" dirty="0">
                <a:latin typeface="Yu Gothic" panose="020B0400000000000000" pitchFamily="34" charset="-128"/>
                <a:ea typeface="Yu Gothic" panose="020B0400000000000000" pitchFamily="34" charset="-128"/>
                <a:cs typeface="YuGothic"/>
              </a:rPr>
              <a:t>02</a:t>
            </a:r>
            <a:r>
              <a:rPr lang="ja-JP" altLang="en-US" sz="1400" b="1" dirty="0">
                <a:latin typeface="Yu Gothic" panose="020B0400000000000000" pitchFamily="34" charset="-128"/>
                <a:ea typeface="Yu Gothic" panose="020B0400000000000000" pitchFamily="34" charset="-128"/>
                <a:cs typeface="YuGothic"/>
              </a:rPr>
              <a:t>：</a:t>
            </a:r>
            <a:r>
              <a:rPr lang="zh-TW" altLang="en-US" sz="1400" b="1" dirty="0">
                <a:latin typeface="Yu Gothic" panose="020B0400000000000000" pitchFamily="34" charset="-128"/>
                <a:ea typeface="Yu Gothic" panose="020B0400000000000000" pitchFamily="34" charset="-128"/>
                <a:cs typeface="YuGothic"/>
              </a:rPr>
              <a:t>落合小学校防災備蓄倉庫収納一覧表</a:t>
            </a:r>
            <a:endParaRPr lang="en-US" altLang="ja-JP" sz="1400" b="1" dirty="0">
              <a:latin typeface="Yu Gothic" panose="020B0400000000000000" pitchFamily="34" charset="-128"/>
              <a:ea typeface="Yu Gothic" panose="020B0400000000000000" pitchFamily="34" charset="-128"/>
              <a:cs typeface="YuGothic"/>
            </a:endParaRPr>
          </a:p>
        </p:txBody>
      </p:sp>
      <p:sp>
        <p:nvSpPr>
          <p:cNvPr id="17" name="object 6">
            <a:extLst>
              <a:ext uri="{FF2B5EF4-FFF2-40B4-BE49-F238E27FC236}">
                <a16:creationId xmlns:a16="http://schemas.microsoft.com/office/drawing/2014/main" xmlns="" id="{79A6115E-BEAC-41F8-AE53-086C45C7481C}"/>
              </a:ext>
            </a:extLst>
          </p:cNvPr>
          <p:cNvSpPr/>
          <p:nvPr/>
        </p:nvSpPr>
        <p:spPr>
          <a:xfrm>
            <a:off x="525070" y="632330"/>
            <a:ext cx="720090" cy="0"/>
          </a:xfrm>
          <a:custGeom>
            <a:avLst/>
            <a:gdLst/>
            <a:ahLst/>
            <a:cxnLst/>
            <a:rect l="l" t="t" r="r" b="b"/>
            <a:pathLst>
              <a:path w="720090">
                <a:moveTo>
                  <a:pt x="0" y="0"/>
                </a:moveTo>
                <a:lnTo>
                  <a:pt x="720001" y="0"/>
                </a:lnTo>
              </a:path>
            </a:pathLst>
          </a:custGeom>
          <a:ln w="12700">
            <a:solidFill>
              <a:srgbClr val="FFC000"/>
            </a:solidFill>
          </a:ln>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18" name="Rectangle 2">
            <a:extLst>
              <a:ext uri="{FF2B5EF4-FFF2-40B4-BE49-F238E27FC236}">
                <a16:creationId xmlns:a16="http://schemas.microsoft.com/office/drawing/2014/main" xmlns="" id="{5CC669EC-9292-4B73-B54A-BB149DD4C955}"/>
              </a:ext>
            </a:extLst>
          </p:cNvPr>
          <p:cNvSpPr>
            <a:spLocks noChangeArrowheads="1"/>
          </p:cNvSpPr>
          <p:nvPr/>
        </p:nvSpPr>
        <p:spPr bwMode="auto">
          <a:xfrm>
            <a:off x="615949" y="6154419"/>
            <a:ext cx="6357743" cy="1077218"/>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60388" algn="l"/>
              </a:tabLst>
              <a:defRPr>
                <a:solidFill>
                  <a:schemeClr val="tx1"/>
                </a:solidFill>
                <a:latin typeface="Arial" panose="020B0604020202020204" pitchFamily="34" charset="0"/>
              </a:defRPr>
            </a:lvl1pPr>
            <a:lvl2pPr eaLnBrk="0" fontAlgn="base" hangingPunct="0">
              <a:spcBef>
                <a:spcPct val="0"/>
              </a:spcBef>
              <a:spcAft>
                <a:spcPct val="0"/>
              </a:spcAft>
              <a:tabLst>
                <a:tab pos="560388" algn="l"/>
              </a:tabLst>
              <a:defRPr>
                <a:solidFill>
                  <a:schemeClr val="tx1"/>
                </a:solidFill>
                <a:latin typeface="Arial" panose="020B0604020202020204" pitchFamily="34" charset="0"/>
              </a:defRPr>
            </a:lvl2pPr>
            <a:lvl3pPr eaLnBrk="0" fontAlgn="base" hangingPunct="0">
              <a:spcBef>
                <a:spcPct val="0"/>
              </a:spcBef>
              <a:spcAft>
                <a:spcPct val="0"/>
              </a:spcAft>
              <a:tabLst>
                <a:tab pos="560388" algn="l"/>
              </a:tabLst>
              <a:defRPr>
                <a:solidFill>
                  <a:schemeClr val="tx1"/>
                </a:solidFill>
                <a:latin typeface="Arial" panose="020B0604020202020204" pitchFamily="34" charset="0"/>
              </a:defRPr>
            </a:lvl3pPr>
            <a:lvl4pPr eaLnBrk="0" fontAlgn="base" hangingPunct="0">
              <a:spcBef>
                <a:spcPct val="0"/>
              </a:spcBef>
              <a:spcAft>
                <a:spcPct val="0"/>
              </a:spcAft>
              <a:tabLst>
                <a:tab pos="560388" algn="l"/>
              </a:tabLst>
              <a:defRPr>
                <a:solidFill>
                  <a:schemeClr val="tx1"/>
                </a:solidFill>
                <a:latin typeface="Arial" panose="020B0604020202020204" pitchFamily="34" charset="0"/>
              </a:defRPr>
            </a:lvl4pPr>
            <a:lvl5pPr eaLnBrk="0" fontAlgn="base" hangingPunct="0">
              <a:spcBef>
                <a:spcPct val="0"/>
              </a:spcBef>
              <a:spcAft>
                <a:spcPct val="0"/>
              </a:spcAft>
              <a:tabLst>
                <a:tab pos="560388" algn="l"/>
              </a:tabLst>
              <a:defRPr>
                <a:solidFill>
                  <a:schemeClr val="tx1"/>
                </a:solidFill>
                <a:latin typeface="Arial" panose="020B0604020202020204" pitchFamily="34" charset="0"/>
              </a:defRPr>
            </a:lvl5pPr>
            <a:lvl6pPr eaLnBrk="0" fontAlgn="base" hangingPunct="0">
              <a:spcBef>
                <a:spcPct val="0"/>
              </a:spcBef>
              <a:spcAft>
                <a:spcPct val="0"/>
              </a:spcAft>
              <a:tabLst>
                <a:tab pos="560388" algn="l"/>
              </a:tabLst>
              <a:defRPr>
                <a:solidFill>
                  <a:schemeClr val="tx1"/>
                </a:solidFill>
                <a:latin typeface="Arial" panose="020B0604020202020204" pitchFamily="34" charset="0"/>
              </a:defRPr>
            </a:lvl6pPr>
            <a:lvl7pPr eaLnBrk="0" fontAlgn="base" hangingPunct="0">
              <a:spcBef>
                <a:spcPct val="0"/>
              </a:spcBef>
              <a:spcAft>
                <a:spcPct val="0"/>
              </a:spcAft>
              <a:tabLst>
                <a:tab pos="560388" algn="l"/>
              </a:tabLst>
              <a:defRPr>
                <a:solidFill>
                  <a:schemeClr val="tx1"/>
                </a:solidFill>
                <a:latin typeface="Arial" panose="020B0604020202020204" pitchFamily="34" charset="0"/>
              </a:defRPr>
            </a:lvl7pPr>
            <a:lvl8pPr eaLnBrk="0" fontAlgn="base" hangingPunct="0">
              <a:spcBef>
                <a:spcPct val="0"/>
              </a:spcBef>
              <a:spcAft>
                <a:spcPct val="0"/>
              </a:spcAft>
              <a:tabLst>
                <a:tab pos="560388" algn="l"/>
              </a:tabLst>
              <a:defRPr>
                <a:solidFill>
                  <a:schemeClr val="tx1"/>
                </a:solidFill>
                <a:latin typeface="Arial" panose="020B0604020202020204" pitchFamily="34" charset="0"/>
              </a:defRPr>
            </a:lvl8pPr>
            <a:lvl9pPr eaLnBrk="0" fontAlgn="base" hangingPunct="0">
              <a:spcBef>
                <a:spcPct val="0"/>
              </a:spcBef>
              <a:spcAft>
                <a:spcPct val="0"/>
              </a:spcAft>
              <a:tabLst>
                <a:tab pos="560388"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tab pos="560388" algn="l"/>
              </a:tabLst>
            </a:pP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＜生活必需品の配布方法＞</a:t>
            </a:r>
            <a:endParaRPr kumimoji="0"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tab pos="560388" algn="l"/>
              </a:tabLst>
            </a:pP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受取り作業等は、ボランティアや避難者に手伝ってもらう。</a:t>
            </a:r>
            <a:endParaRPr kumimoji="0"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tab pos="560388" algn="l"/>
              </a:tabLst>
            </a:pP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要配慮者を優先する。</a:t>
            </a:r>
            <a:endParaRPr kumimoji="0"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tab pos="560388" algn="l"/>
              </a:tabLst>
            </a:pPr>
            <a:r>
              <a:rPr kumimoji="0"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女性用品（生理用品、下着等）の配布は、女性担当者が行う。</a:t>
            </a:r>
          </a:p>
        </p:txBody>
      </p:sp>
      <p:sp>
        <p:nvSpPr>
          <p:cNvPr id="19" name="テキスト ボックス 18">
            <a:extLst>
              <a:ext uri="{FF2B5EF4-FFF2-40B4-BE49-F238E27FC236}">
                <a16:creationId xmlns:a16="http://schemas.microsoft.com/office/drawing/2014/main" xmlns="" id="{9D2412FF-3267-473F-BE5D-EE2AA2C73B03}"/>
              </a:ext>
            </a:extLst>
          </p:cNvPr>
          <p:cNvSpPr txBox="1"/>
          <p:nvPr/>
        </p:nvSpPr>
        <p:spPr>
          <a:xfrm>
            <a:off x="141513" y="10144124"/>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４８</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805893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A7E6FD5C-B2BA-4079-B824-9EF4912727BB}"/>
              </a:ext>
            </a:extLst>
          </p:cNvPr>
          <p:cNvSpPr/>
          <p:nvPr/>
        </p:nvSpPr>
        <p:spPr>
          <a:xfrm>
            <a:off x="-8855" y="3318"/>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9F0BD"/>
          </a:solidFill>
        </p:spPr>
        <p:txBody>
          <a:bodyPr wrap="square" lIns="0" tIns="0" rIns="0" bIns="0" rtlCol="0"/>
          <a:lstStyle/>
          <a:p>
            <a:endParaRPr dirty="0"/>
          </a:p>
        </p:txBody>
      </p:sp>
      <p:sp>
        <p:nvSpPr>
          <p:cNvPr id="3" name="bg object 17">
            <a:extLst>
              <a:ext uri="{FF2B5EF4-FFF2-40B4-BE49-F238E27FC236}">
                <a16:creationId xmlns:a16="http://schemas.microsoft.com/office/drawing/2014/main" xmlns="" id="{680D65F2-4540-4244-B00F-470A408A67E1}"/>
              </a:ext>
            </a:extLst>
          </p:cNvPr>
          <p:cNvSpPr/>
          <p:nvPr/>
        </p:nvSpPr>
        <p:spPr>
          <a:xfrm>
            <a:off x="382248" y="250681"/>
            <a:ext cx="6874792" cy="10192037"/>
          </a:xfrm>
          <a:prstGeom prst="roundRect">
            <a:avLst>
              <a:gd name="adj" fmla="val 3045"/>
            </a:avLst>
          </a:prstGeom>
          <a:solidFill>
            <a:srgbClr val="FFFFFF"/>
          </a:solidFill>
        </p:spPr>
        <p:txBody>
          <a:bodyPr wrap="square" lIns="0" tIns="0" rIns="0" bIns="0" rtlCol="0"/>
          <a:lstStyle/>
          <a:p>
            <a:endParaRPr dirty="0"/>
          </a:p>
        </p:txBody>
      </p:sp>
      <p:sp>
        <p:nvSpPr>
          <p:cNvPr id="4" name="object 2">
            <a:extLst>
              <a:ext uri="{FF2B5EF4-FFF2-40B4-BE49-F238E27FC236}">
                <a16:creationId xmlns:a16="http://schemas.microsoft.com/office/drawing/2014/main" xmlns="" id="{7DABEDE0-86A3-4F47-80F8-7671B6FF5515}"/>
              </a:ext>
            </a:extLst>
          </p:cNvPr>
          <p:cNvSpPr txBox="1">
            <a:spLocks/>
          </p:cNvSpPr>
          <p:nvPr/>
        </p:nvSpPr>
        <p:spPr>
          <a:xfrm>
            <a:off x="417087" y="935701"/>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rgbClr val="FF0000"/>
                </a:solidFill>
                <a:latin typeface="Yu Gothic" panose="020B0400000000000000" pitchFamily="34" charset="-128"/>
                <a:ea typeface="Yu Gothic" panose="020B0400000000000000" pitchFamily="34" charset="-128"/>
                <a:cs typeface="+mj-cs"/>
              </a:defRPr>
            </a:lvl1pPr>
          </a:lstStyle>
          <a:p>
            <a:r>
              <a:rPr lang="ja-JP" altLang="en-US" dirty="0">
                <a:solidFill>
                  <a:srgbClr val="FFCC00"/>
                </a:solidFill>
              </a:rPr>
              <a:t>４</a:t>
            </a:r>
            <a:r>
              <a:rPr lang="en-US" altLang="ja-JP" dirty="0">
                <a:solidFill>
                  <a:srgbClr val="FFCC00"/>
                </a:solidFill>
              </a:rPr>
              <a:t>. </a:t>
            </a:r>
            <a:r>
              <a:rPr lang="ja-JP" altLang="en-US" dirty="0">
                <a:solidFill>
                  <a:srgbClr val="FFCC00"/>
                </a:solidFill>
              </a:rPr>
              <a:t>炊き出し等の実施</a:t>
            </a:r>
          </a:p>
        </p:txBody>
      </p:sp>
      <p:grpSp>
        <p:nvGrpSpPr>
          <p:cNvPr id="5" name="グループ化 4">
            <a:extLst>
              <a:ext uri="{FF2B5EF4-FFF2-40B4-BE49-F238E27FC236}">
                <a16:creationId xmlns:a16="http://schemas.microsoft.com/office/drawing/2014/main" xmlns="" id="{70FF5072-76DD-4DA4-AC7B-53B1E8A23F2C}"/>
              </a:ext>
            </a:extLst>
          </p:cNvPr>
          <p:cNvGrpSpPr/>
          <p:nvPr/>
        </p:nvGrpSpPr>
        <p:grpSpPr>
          <a:xfrm>
            <a:off x="558902" y="1646920"/>
            <a:ext cx="6283775" cy="648000"/>
            <a:chOff x="689917" y="1624372"/>
            <a:chExt cx="6283775" cy="648000"/>
          </a:xfrm>
        </p:grpSpPr>
        <p:pic>
          <p:nvPicPr>
            <p:cNvPr id="6" name="グラフィックス 5" descr="ドキュメント 枠線">
              <a:extLst>
                <a:ext uri="{FF2B5EF4-FFF2-40B4-BE49-F238E27FC236}">
                  <a16:creationId xmlns:a16="http://schemas.microsoft.com/office/drawing/2014/main" xmlns="" id="{6EF2E661-E53E-4A13-8401-DA446FF394C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7" name="正方形/長方形 6">
              <a:extLst>
                <a:ext uri="{FF2B5EF4-FFF2-40B4-BE49-F238E27FC236}">
                  <a16:creationId xmlns:a16="http://schemas.microsoft.com/office/drawing/2014/main" xmlns="" id="{DD70B66D-68E4-4209-A040-A1642A1BDF5F}"/>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object 9">
            <a:extLst>
              <a:ext uri="{FF2B5EF4-FFF2-40B4-BE49-F238E27FC236}">
                <a16:creationId xmlns:a16="http://schemas.microsoft.com/office/drawing/2014/main" xmlns="" id="{FECD54D9-8345-4E9B-8303-0F3210277F0A}"/>
              </a:ext>
            </a:extLst>
          </p:cNvPr>
          <p:cNvSpPr txBox="1"/>
          <p:nvPr/>
        </p:nvSpPr>
        <p:spPr>
          <a:xfrm>
            <a:off x="614065" y="3121088"/>
            <a:ext cx="6186293" cy="1898148"/>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CC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炊き出しの実施要否、場所を検討する。</a:t>
            </a:r>
          </a:p>
          <a:p>
            <a:pPr marL="298450" marR="5080" indent="-285750" algn="just">
              <a:lnSpc>
                <a:spcPct val="130000"/>
              </a:lnSpc>
              <a:spcAft>
                <a:spcPts val="1200"/>
              </a:spcAft>
              <a:buClr>
                <a:srgbClr val="FFCC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炊き出しの実施が決まったら、アレルギーの有無を確認し、献立メニューを検討するとともに、調理に必要な食材の種類と内容、量を整理する。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CC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献立メニューの調理をするために必要な食材を調達する。</a:t>
            </a:r>
          </a:p>
        </p:txBody>
      </p:sp>
      <p:grpSp>
        <p:nvGrpSpPr>
          <p:cNvPr id="9" name="グループ化 8">
            <a:extLst>
              <a:ext uri="{FF2B5EF4-FFF2-40B4-BE49-F238E27FC236}">
                <a16:creationId xmlns:a16="http://schemas.microsoft.com/office/drawing/2014/main" xmlns="" id="{C4C22764-8518-4815-A399-4DD1EE41DF3B}"/>
              </a:ext>
            </a:extLst>
          </p:cNvPr>
          <p:cNvGrpSpPr/>
          <p:nvPr/>
        </p:nvGrpSpPr>
        <p:grpSpPr>
          <a:xfrm>
            <a:off x="504239" y="2459135"/>
            <a:ext cx="6357742" cy="504190"/>
            <a:chOff x="728646" y="1851740"/>
            <a:chExt cx="6120130" cy="504190"/>
          </a:xfrm>
        </p:grpSpPr>
        <p:sp>
          <p:nvSpPr>
            <p:cNvPr id="10" name="object 20">
              <a:extLst>
                <a:ext uri="{FF2B5EF4-FFF2-40B4-BE49-F238E27FC236}">
                  <a16:creationId xmlns:a16="http://schemas.microsoft.com/office/drawing/2014/main" xmlns="" id="{43BEA575-D42F-4C89-8BD0-665D3DF3183F}"/>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CC00"/>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11" name="object 21">
              <a:extLst>
                <a:ext uri="{FF2B5EF4-FFF2-40B4-BE49-F238E27FC236}">
                  <a16:creationId xmlns:a16="http://schemas.microsoft.com/office/drawing/2014/main" xmlns="" id="{ADC9C97F-F525-470C-95A4-7D386AD94145}"/>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材料の確保</a:t>
              </a:r>
            </a:p>
          </p:txBody>
        </p:sp>
        <p:sp>
          <p:nvSpPr>
            <p:cNvPr id="12" name="object 22">
              <a:extLst>
                <a:ext uri="{FF2B5EF4-FFF2-40B4-BE49-F238E27FC236}">
                  <a16:creationId xmlns:a16="http://schemas.microsoft.com/office/drawing/2014/main" xmlns="" id="{7769B3E6-69D5-4787-BF1C-42A5AAF6FA86}"/>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3" name="object 23">
              <a:extLst>
                <a:ext uri="{FF2B5EF4-FFF2-40B4-BE49-F238E27FC236}">
                  <a16:creationId xmlns:a16="http://schemas.microsoft.com/office/drawing/2014/main" xmlns="" id="{5BC86EA2-66B0-4613-908B-FE828695B56C}"/>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FFCC00"/>
                  </a:solidFill>
                  <a:latin typeface="Yu Gothic" panose="020B0400000000000000" pitchFamily="34" charset="-128"/>
                  <a:ea typeface="Yu Gothic" panose="020B0400000000000000" pitchFamily="34" charset="-128"/>
                  <a:cs typeface="YuGothic"/>
                </a:rPr>
                <a:t>１</a:t>
              </a:r>
              <a:endParaRPr sz="2100" b="1" dirty="0">
                <a:solidFill>
                  <a:srgbClr val="FFCC00"/>
                </a:solidFill>
                <a:latin typeface="Yu Gothic" panose="020B0400000000000000" pitchFamily="34" charset="-128"/>
                <a:ea typeface="Yu Gothic" panose="020B0400000000000000" pitchFamily="34" charset="-128"/>
                <a:cs typeface="YuGothic"/>
              </a:endParaRPr>
            </a:p>
          </p:txBody>
        </p:sp>
      </p:grpSp>
      <p:sp>
        <p:nvSpPr>
          <p:cNvPr id="14" name="object 9">
            <a:extLst>
              <a:ext uri="{FF2B5EF4-FFF2-40B4-BE49-F238E27FC236}">
                <a16:creationId xmlns:a16="http://schemas.microsoft.com/office/drawing/2014/main" xmlns="" id="{B254BB18-5F74-4C75-908B-B8F1D5C5422F}"/>
              </a:ext>
            </a:extLst>
          </p:cNvPr>
          <p:cNvSpPr txBox="1"/>
          <p:nvPr/>
        </p:nvSpPr>
        <p:spPr>
          <a:xfrm>
            <a:off x="607825" y="6008653"/>
            <a:ext cx="6186293" cy="2372124"/>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CC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避難者への呼びかけを通じて、炊き出しや調理、配布を行う協力者を募る。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CC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調理をする人の健康チェックを行う。（下痢、嘔吐の症状など体調不良がないか。手指に傷がないかなど）</a:t>
            </a:r>
          </a:p>
          <a:p>
            <a:pPr marL="298450" marR="5080" indent="-285750" algn="just">
              <a:lnSpc>
                <a:spcPct val="130000"/>
              </a:lnSpc>
              <a:spcAft>
                <a:spcPts val="1200"/>
              </a:spcAft>
              <a:buClr>
                <a:srgbClr val="FFCC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炊き出し・調理の準備、炊き出し・調理の補助及び配布を行う。</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CC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調理後、配布後の片付けを行う。</a:t>
            </a:r>
            <a:endParaRPr lang="ja-JP" altLang="en-US" sz="1200" b="1">
              <a:latin typeface="Yu Gothic" panose="020B0400000000000000" pitchFamily="34" charset="-128"/>
              <a:ea typeface="Yu Gothic" panose="020B0400000000000000" pitchFamily="34" charset="-128"/>
            </a:endParaRPr>
          </a:p>
        </p:txBody>
      </p:sp>
      <p:grpSp>
        <p:nvGrpSpPr>
          <p:cNvPr id="15" name="グループ化 14">
            <a:extLst>
              <a:ext uri="{FF2B5EF4-FFF2-40B4-BE49-F238E27FC236}">
                <a16:creationId xmlns:a16="http://schemas.microsoft.com/office/drawing/2014/main" xmlns="" id="{B29F9857-B85B-443D-9401-8013500161BC}"/>
              </a:ext>
            </a:extLst>
          </p:cNvPr>
          <p:cNvGrpSpPr/>
          <p:nvPr/>
        </p:nvGrpSpPr>
        <p:grpSpPr>
          <a:xfrm>
            <a:off x="497999" y="5346700"/>
            <a:ext cx="6357742" cy="504190"/>
            <a:chOff x="728646" y="1851740"/>
            <a:chExt cx="6120130" cy="504190"/>
          </a:xfrm>
        </p:grpSpPr>
        <p:sp>
          <p:nvSpPr>
            <p:cNvPr id="16" name="object 20">
              <a:extLst>
                <a:ext uri="{FF2B5EF4-FFF2-40B4-BE49-F238E27FC236}">
                  <a16:creationId xmlns:a16="http://schemas.microsoft.com/office/drawing/2014/main" xmlns="" id="{D82BC57E-2E34-4ED7-9AC6-82407DEF0676}"/>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CC00"/>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17" name="object 21">
              <a:extLst>
                <a:ext uri="{FF2B5EF4-FFF2-40B4-BE49-F238E27FC236}">
                  <a16:creationId xmlns:a16="http://schemas.microsoft.com/office/drawing/2014/main" xmlns="" id="{32A17692-5681-4A33-B0AD-A87DFCC05E0A}"/>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調理、配分</a:t>
              </a:r>
            </a:p>
          </p:txBody>
        </p:sp>
        <p:sp>
          <p:nvSpPr>
            <p:cNvPr id="18" name="object 22">
              <a:extLst>
                <a:ext uri="{FF2B5EF4-FFF2-40B4-BE49-F238E27FC236}">
                  <a16:creationId xmlns:a16="http://schemas.microsoft.com/office/drawing/2014/main" xmlns="" id="{B8DF22EA-0DEE-437F-9B5C-532458D19C40}"/>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9" name="object 23">
              <a:extLst>
                <a:ext uri="{FF2B5EF4-FFF2-40B4-BE49-F238E27FC236}">
                  <a16:creationId xmlns:a16="http://schemas.microsoft.com/office/drawing/2014/main" xmlns="" id="{CBCD419D-729E-4F68-8CD5-CE60AB16601D}"/>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FFCC00"/>
                  </a:solidFill>
                  <a:latin typeface="Yu Gothic" panose="020B0400000000000000" pitchFamily="34" charset="-128"/>
                  <a:ea typeface="Yu Gothic" panose="020B0400000000000000" pitchFamily="34" charset="-128"/>
                  <a:cs typeface="YuGothic"/>
                </a:rPr>
                <a:t>２</a:t>
              </a:r>
              <a:endParaRPr sz="2100" b="1" dirty="0">
                <a:solidFill>
                  <a:srgbClr val="FFCC00"/>
                </a:solidFill>
                <a:latin typeface="Yu Gothic" panose="020B0400000000000000" pitchFamily="34" charset="-128"/>
                <a:ea typeface="Yu Gothic" panose="020B0400000000000000" pitchFamily="34" charset="-128"/>
                <a:cs typeface="YuGothic"/>
              </a:endParaRPr>
            </a:p>
          </p:txBody>
        </p:sp>
      </p:grpSp>
      <p:sp>
        <p:nvSpPr>
          <p:cNvPr id="20" name="object 5">
            <a:extLst>
              <a:ext uri="{FF2B5EF4-FFF2-40B4-BE49-F238E27FC236}">
                <a16:creationId xmlns:a16="http://schemas.microsoft.com/office/drawing/2014/main" xmlns="" id="{974CC31F-33D8-44A5-831C-D471D755AF0B}"/>
              </a:ext>
            </a:extLst>
          </p:cNvPr>
          <p:cNvSpPr txBox="1"/>
          <p:nvPr/>
        </p:nvSpPr>
        <p:spPr>
          <a:xfrm>
            <a:off x="1348674" y="519700"/>
            <a:ext cx="1943934" cy="197490"/>
          </a:xfrm>
          <a:prstGeom prst="rect">
            <a:avLst/>
          </a:prstGeom>
        </p:spPr>
        <p:txBody>
          <a:bodyPr vert="horz" wrap="square" lIns="0" tIns="12700" rIns="0" bIns="0" rtlCol="0">
            <a:spAutoFit/>
          </a:bodyPr>
          <a:lstStyle>
            <a:defPPr>
              <a:defRPr lang="ja-JP"/>
            </a:defPPr>
            <a:lvl1pPr marL="12700">
              <a:lnSpc>
                <a:spcPct val="100000"/>
              </a:lnSpc>
              <a:spcBef>
                <a:spcPts val="100"/>
              </a:spcBef>
              <a:defRPr sz="1200" b="1">
                <a:solidFill>
                  <a:srgbClr val="FF0000"/>
                </a:solidFill>
                <a:latin typeface="Yu Gothic" panose="020B0400000000000000" pitchFamily="34" charset="-128"/>
                <a:ea typeface="Yu Gothic" panose="020B0400000000000000" pitchFamily="34" charset="-128"/>
                <a:cs typeface="YuGothic"/>
              </a:defRPr>
            </a:lvl1pPr>
          </a:lstStyle>
          <a:p>
            <a:r>
              <a:rPr lang="ja-JP" altLang="en-US" dirty="0">
                <a:solidFill>
                  <a:srgbClr val="FFCC00"/>
                </a:solidFill>
              </a:rPr>
              <a:t>③食糧物資班がすること</a:t>
            </a:r>
          </a:p>
        </p:txBody>
      </p:sp>
      <p:sp>
        <p:nvSpPr>
          <p:cNvPr id="21" name="object 5">
            <a:extLst>
              <a:ext uri="{FF2B5EF4-FFF2-40B4-BE49-F238E27FC236}">
                <a16:creationId xmlns:a16="http://schemas.microsoft.com/office/drawing/2014/main" xmlns="" id="{C8EDCD5E-576F-4B10-845E-9A991BA0FB30}"/>
              </a:ext>
            </a:extLst>
          </p:cNvPr>
          <p:cNvSpPr txBox="1"/>
          <p:nvPr/>
        </p:nvSpPr>
        <p:spPr>
          <a:xfrm>
            <a:off x="1245133" y="1852153"/>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
        <p:nvSpPr>
          <p:cNvPr id="23" name="object 6">
            <a:extLst>
              <a:ext uri="{FF2B5EF4-FFF2-40B4-BE49-F238E27FC236}">
                <a16:creationId xmlns:a16="http://schemas.microsoft.com/office/drawing/2014/main" xmlns="" id="{5D1AED3B-A1E6-4BCA-A70F-C44CD4D28E39}"/>
              </a:ext>
            </a:extLst>
          </p:cNvPr>
          <p:cNvSpPr/>
          <p:nvPr/>
        </p:nvSpPr>
        <p:spPr>
          <a:xfrm>
            <a:off x="522933" y="626729"/>
            <a:ext cx="720090" cy="0"/>
          </a:xfrm>
          <a:custGeom>
            <a:avLst/>
            <a:gdLst/>
            <a:ahLst/>
            <a:cxnLst/>
            <a:rect l="l" t="t" r="r" b="b"/>
            <a:pathLst>
              <a:path w="720090">
                <a:moveTo>
                  <a:pt x="0" y="0"/>
                </a:moveTo>
                <a:lnTo>
                  <a:pt x="720001" y="0"/>
                </a:lnTo>
              </a:path>
            </a:pathLst>
          </a:custGeom>
          <a:ln w="12700">
            <a:solidFill>
              <a:srgbClr val="FFC000"/>
            </a:solidFill>
          </a:ln>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24" name="テキスト ボックス 23">
            <a:extLst>
              <a:ext uri="{FF2B5EF4-FFF2-40B4-BE49-F238E27FC236}">
                <a16:creationId xmlns:a16="http://schemas.microsoft.com/office/drawing/2014/main" xmlns="" id="{F1ADA4AA-0273-4B33-AFDB-D950F9FA58B3}"/>
              </a:ext>
            </a:extLst>
          </p:cNvPr>
          <p:cNvSpPr txBox="1"/>
          <p:nvPr/>
        </p:nvSpPr>
        <p:spPr>
          <a:xfrm>
            <a:off x="6747007" y="10178739"/>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４９</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3032719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6E72A2B-FC0E-4BF4-ADDC-72FC4485E752}"/>
              </a:ext>
            </a:extLst>
          </p:cNvPr>
          <p:cNvSpPr txBox="1"/>
          <p:nvPr/>
        </p:nvSpPr>
        <p:spPr>
          <a:xfrm>
            <a:off x="141513" y="10172700"/>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５０</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9143617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028F22CA-8467-4BC9-B481-46D36EF566F0}"/>
              </a:ext>
            </a:extLst>
          </p:cNvPr>
          <p:cNvSpPr/>
          <p:nvPr/>
        </p:nvSpPr>
        <p:spPr>
          <a:xfrm>
            <a:off x="-3176" y="-508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chemeClr val="accent6">
              <a:lumMod val="20000"/>
              <a:lumOff val="80000"/>
            </a:schemeClr>
          </a:solidFill>
        </p:spPr>
        <p:txBody>
          <a:bodyPr wrap="square" lIns="0" tIns="0" rIns="0" bIns="0" rtlCol="0"/>
          <a:lstStyle/>
          <a:p>
            <a:endParaRPr dirty="0"/>
          </a:p>
        </p:txBody>
      </p:sp>
      <p:sp>
        <p:nvSpPr>
          <p:cNvPr id="3" name="bg object 17">
            <a:extLst>
              <a:ext uri="{FF2B5EF4-FFF2-40B4-BE49-F238E27FC236}">
                <a16:creationId xmlns:a16="http://schemas.microsoft.com/office/drawing/2014/main" xmlns="" id="{C0F3D6FF-2CE6-40E3-A67A-2BB30D3D97BC}"/>
              </a:ext>
            </a:extLst>
          </p:cNvPr>
          <p:cNvSpPr/>
          <p:nvPr/>
        </p:nvSpPr>
        <p:spPr>
          <a:xfrm>
            <a:off x="387927" y="242283"/>
            <a:ext cx="6874792" cy="10192037"/>
          </a:xfrm>
          <a:prstGeom prst="roundRect">
            <a:avLst>
              <a:gd name="adj" fmla="val 3045"/>
            </a:avLst>
          </a:prstGeom>
          <a:solidFill>
            <a:srgbClr val="FFFFFF"/>
          </a:solidFill>
        </p:spPr>
        <p:txBody>
          <a:bodyPr wrap="square" lIns="0" tIns="0" rIns="0" bIns="0" rtlCol="0"/>
          <a:lstStyle/>
          <a:p>
            <a:endParaRPr dirty="0"/>
          </a:p>
        </p:txBody>
      </p:sp>
      <p:sp>
        <p:nvSpPr>
          <p:cNvPr id="4" name="object 2">
            <a:extLst>
              <a:ext uri="{FF2B5EF4-FFF2-40B4-BE49-F238E27FC236}">
                <a16:creationId xmlns:a16="http://schemas.microsoft.com/office/drawing/2014/main" xmlns="" id="{6FCFC87A-E2FD-4DD1-AA1D-DE760EB29E6A}"/>
              </a:ext>
            </a:extLst>
          </p:cNvPr>
          <p:cNvSpPr txBox="1">
            <a:spLocks/>
          </p:cNvSpPr>
          <p:nvPr/>
        </p:nvSpPr>
        <p:spPr>
          <a:xfrm>
            <a:off x="695608" y="784433"/>
            <a:ext cx="5833015" cy="62837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6000" b="1" kern="0" baseline="-4166" dirty="0">
                <a:solidFill>
                  <a:schemeClr val="accent6">
                    <a:lumMod val="75000"/>
                  </a:schemeClr>
                </a:solidFill>
                <a:latin typeface="Yu Gothic" panose="020B0400000000000000" pitchFamily="34" charset="-128"/>
                <a:ea typeface="Yu Gothic" panose="020B0400000000000000" pitchFamily="34" charset="-128"/>
              </a:rPr>
              <a:t>④救護救援班</a:t>
            </a:r>
            <a:r>
              <a:rPr kumimoji="0" lang="ja-JP" altLang="en-US" sz="3200" b="1" kern="0" dirty="0">
                <a:solidFill>
                  <a:schemeClr val="accent6">
                    <a:lumMod val="75000"/>
                  </a:schemeClr>
                </a:solidFill>
                <a:latin typeface="Yu Gothic" panose="020B0400000000000000" pitchFamily="34" charset="-128"/>
                <a:ea typeface="Yu Gothic" panose="020B0400000000000000" pitchFamily="34" charset="-128"/>
              </a:rPr>
              <a:t>がすること</a:t>
            </a:r>
          </a:p>
        </p:txBody>
      </p:sp>
      <p:sp>
        <p:nvSpPr>
          <p:cNvPr id="5" name="object 3">
            <a:extLst>
              <a:ext uri="{FF2B5EF4-FFF2-40B4-BE49-F238E27FC236}">
                <a16:creationId xmlns:a16="http://schemas.microsoft.com/office/drawing/2014/main" xmlns="" id="{DBF9CAF1-9ADA-408D-878F-29A253FB793C}"/>
              </a:ext>
            </a:extLst>
          </p:cNvPr>
          <p:cNvSpPr/>
          <p:nvPr/>
        </p:nvSpPr>
        <p:spPr>
          <a:xfrm>
            <a:off x="724671" y="3746721"/>
            <a:ext cx="6120130" cy="0"/>
          </a:xfrm>
          <a:custGeom>
            <a:avLst/>
            <a:gdLst/>
            <a:ahLst/>
            <a:cxnLst/>
            <a:rect l="l" t="t" r="r" b="b"/>
            <a:pathLst>
              <a:path w="6120130">
                <a:moveTo>
                  <a:pt x="0" y="0"/>
                </a:moveTo>
                <a:lnTo>
                  <a:pt x="6120003" y="0"/>
                </a:lnTo>
              </a:path>
            </a:pathLst>
          </a:custGeom>
          <a:ln w="13195">
            <a:solidFill>
              <a:schemeClr val="accent6">
                <a:lumMod val="75000"/>
              </a:schemeClr>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6" name="object 4">
            <a:extLst>
              <a:ext uri="{FF2B5EF4-FFF2-40B4-BE49-F238E27FC236}">
                <a16:creationId xmlns:a16="http://schemas.microsoft.com/office/drawing/2014/main" xmlns="" id="{9123E9FD-33A8-4F59-AE52-47C743B7C58B}"/>
              </a:ext>
            </a:extLst>
          </p:cNvPr>
          <p:cNvSpPr/>
          <p:nvPr/>
        </p:nvSpPr>
        <p:spPr>
          <a:xfrm>
            <a:off x="724671" y="4357622"/>
            <a:ext cx="6120130" cy="0"/>
          </a:xfrm>
          <a:custGeom>
            <a:avLst/>
            <a:gdLst/>
            <a:ahLst/>
            <a:cxnLst/>
            <a:rect l="l" t="t" r="r" b="b"/>
            <a:pathLst>
              <a:path w="6120130">
                <a:moveTo>
                  <a:pt x="0" y="0"/>
                </a:moveTo>
                <a:lnTo>
                  <a:pt x="6120003" y="0"/>
                </a:lnTo>
              </a:path>
            </a:pathLst>
          </a:custGeom>
          <a:ln w="13195">
            <a:solidFill>
              <a:schemeClr val="accent6">
                <a:lumMod val="75000"/>
              </a:schemeClr>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7" name="object 10">
            <a:extLst>
              <a:ext uri="{FF2B5EF4-FFF2-40B4-BE49-F238E27FC236}">
                <a16:creationId xmlns:a16="http://schemas.microsoft.com/office/drawing/2014/main" xmlns="" id="{8DD9607E-9B0F-4D70-9AE7-7FA0DBD3181C}"/>
              </a:ext>
            </a:extLst>
          </p:cNvPr>
          <p:cNvSpPr txBox="1"/>
          <p:nvPr/>
        </p:nvSpPr>
        <p:spPr>
          <a:xfrm>
            <a:off x="723125" y="3412127"/>
            <a:ext cx="4052897" cy="320601"/>
          </a:xfrm>
          <a:prstGeom prst="rect">
            <a:avLst/>
          </a:prstGeom>
        </p:spPr>
        <p:txBody>
          <a:bodyPr vert="horz" wrap="square" lIns="0" tIns="12700" rIns="0" bIns="0" rtlCol="0">
            <a:spAutoFit/>
          </a:bodyPr>
          <a:lstStyle/>
          <a:p>
            <a:pPr marL="272415" indent="-260350">
              <a:lnSpc>
                <a:spcPct val="100000"/>
              </a:lnSpc>
              <a:spcBef>
                <a:spcPts val="100"/>
              </a:spcBef>
              <a:buAutoNum type="arabicPeriod"/>
              <a:tabLst>
                <a:tab pos="273050" algn="l"/>
              </a:tabLst>
            </a:pPr>
            <a:r>
              <a:rPr lang="ja-JP" altLang="en-US" sz="2000" b="1" dirty="0">
                <a:latin typeface="Yu Gothic" panose="020B0400000000000000" pitchFamily="34" charset="-128"/>
                <a:ea typeface="Yu Gothic" panose="020B0400000000000000" pitchFamily="34" charset="-128"/>
                <a:cs typeface="YuGothic"/>
              </a:rPr>
              <a:t>救援救護</a:t>
            </a:r>
            <a:endParaRPr sz="2000" b="1" dirty="0">
              <a:latin typeface="Yu Gothic" panose="020B0400000000000000" pitchFamily="34" charset="-128"/>
              <a:ea typeface="Yu Gothic" panose="020B0400000000000000" pitchFamily="34" charset="-128"/>
              <a:cs typeface="YuGothic"/>
            </a:endParaRPr>
          </a:p>
        </p:txBody>
      </p:sp>
      <p:sp>
        <p:nvSpPr>
          <p:cNvPr id="8" name="object 10">
            <a:extLst>
              <a:ext uri="{FF2B5EF4-FFF2-40B4-BE49-F238E27FC236}">
                <a16:creationId xmlns:a16="http://schemas.microsoft.com/office/drawing/2014/main" xmlns="" id="{10F4D7C0-07AB-4618-BC7E-5F01E6F11254}"/>
              </a:ext>
            </a:extLst>
          </p:cNvPr>
          <p:cNvSpPr txBox="1"/>
          <p:nvPr/>
        </p:nvSpPr>
        <p:spPr>
          <a:xfrm>
            <a:off x="733709" y="3992107"/>
            <a:ext cx="5132010" cy="320601"/>
          </a:xfrm>
          <a:prstGeom prst="rect">
            <a:avLst/>
          </a:prstGeom>
        </p:spPr>
        <p:txBody>
          <a:bodyPr vert="horz" wrap="square" lIns="0" tIns="12700" rIns="0" bIns="0" rtlCol="0">
            <a:spAutoFit/>
          </a:bodyPr>
          <a:lstStyle/>
          <a:p>
            <a:pPr marL="12065">
              <a:lnSpc>
                <a:spcPct val="100000"/>
              </a:lnSpc>
              <a:tabLst>
                <a:tab pos="273050" algn="l"/>
              </a:tabLst>
            </a:pPr>
            <a:r>
              <a:rPr lang="en-US" sz="2000" b="1" dirty="0">
                <a:latin typeface="Yu Gothic" panose="020B0400000000000000" pitchFamily="34" charset="-128"/>
                <a:ea typeface="Yu Gothic" panose="020B0400000000000000" pitchFamily="34" charset="-128"/>
                <a:cs typeface="YuGothic"/>
              </a:rPr>
              <a:t>2.</a:t>
            </a:r>
            <a:r>
              <a:rPr lang="ja-JP" altLang="en-US" sz="2000" b="1" dirty="0">
                <a:latin typeface="Yu Gothic" panose="020B0400000000000000" pitchFamily="34" charset="-128"/>
                <a:ea typeface="Yu Gothic" panose="020B0400000000000000" pitchFamily="34" charset="-128"/>
                <a:cs typeface="YuGothic"/>
              </a:rPr>
              <a:t>障害者、高齢者、傷病者などの保護</a:t>
            </a:r>
            <a:endParaRPr sz="2000" b="1" dirty="0">
              <a:latin typeface="Yu Gothic" panose="020B0400000000000000" pitchFamily="34" charset="-128"/>
              <a:ea typeface="Yu Gothic" panose="020B0400000000000000" pitchFamily="34" charset="-128"/>
              <a:cs typeface="YuGothic"/>
            </a:endParaRPr>
          </a:p>
        </p:txBody>
      </p:sp>
      <p:sp>
        <p:nvSpPr>
          <p:cNvPr id="9" name="object 14">
            <a:extLst>
              <a:ext uri="{FF2B5EF4-FFF2-40B4-BE49-F238E27FC236}">
                <a16:creationId xmlns:a16="http://schemas.microsoft.com/office/drawing/2014/main" xmlns="" id="{127A92B9-3A69-4FA4-B9DD-3EC072C9ED36}"/>
              </a:ext>
            </a:extLst>
          </p:cNvPr>
          <p:cNvSpPr/>
          <p:nvPr/>
        </p:nvSpPr>
        <p:spPr>
          <a:xfrm>
            <a:off x="695609" y="6117934"/>
            <a:ext cx="6120130" cy="1009514"/>
          </a:xfrm>
          <a:custGeom>
            <a:avLst/>
            <a:gdLst/>
            <a:ahLst/>
            <a:cxnLst/>
            <a:rect l="l" t="t" r="r" b="b"/>
            <a:pathLst>
              <a:path w="6120130" h="1391920">
                <a:moveTo>
                  <a:pt x="6120003" y="0"/>
                </a:moveTo>
                <a:lnTo>
                  <a:pt x="0" y="0"/>
                </a:lnTo>
                <a:lnTo>
                  <a:pt x="0" y="1391526"/>
                </a:lnTo>
                <a:lnTo>
                  <a:pt x="6120003" y="1391526"/>
                </a:lnTo>
                <a:lnTo>
                  <a:pt x="6120003" y="0"/>
                </a:lnTo>
                <a:close/>
              </a:path>
            </a:pathLst>
          </a:custGeom>
          <a:solidFill>
            <a:schemeClr val="accent6">
              <a:lumMod val="20000"/>
              <a:lumOff val="80000"/>
            </a:schemeClr>
          </a:solidFill>
        </p:spPr>
        <p:txBody>
          <a:bodyPr wrap="square" lIns="0" tIns="0" rIns="0" bIns="0" rtlCol="0"/>
          <a:lstStyle/>
          <a:p>
            <a:endParaRPr dirty="0"/>
          </a:p>
        </p:txBody>
      </p:sp>
      <p:sp>
        <p:nvSpPr>
          <p:cNvPr id="10" name="object 15">
            <a:extLst>
              <a:ext uri="{FF2B5EF4-FFF2-40B4-BE49-F238E27FC236}">
                <a16:creationId xmlns:a16="http://schemas.microsoft.com/office/drawing/2014/main" xmlns="" id="{0AAFC1A2-6E6E-4362-8789-1CF606D57AFA}"/>
              </a:ext>
            </a:extLst>
          </p:cNvPr>
          <p:cNvSpPr txBox="1"/>
          <p:nvPr/>
        </p:nvSpPr>
        <p:spPr>
          <a:xfrm>
            <a:off x="963519" y="6268262"/>
            <a:ext cx="5336504" cy="651653"/>
          </a:xfrm>
          <a:prstGeom prst="rect">
            <a:avLst/>
          </a:prstGeom>
        </p:spPr>
        <p:txBody>
          <a:bodyPr vert="horz" wrap="square" lIns="0" tIns="12700" rIns="0" bIns="0" rtlCol="0">
            <a:spAutoFit/>
          </a:bodyPr>
          <a:lstStyle/>
          <a:p>
            <a:pPr marL="12700" marR="5080">
              <a:lnSpc>
                <a:spcPct val="135400"/>
              </a:lnSpc>
              <a:spcBef>
                <a:spcPts val="100"/>
              </a:spcBef>
            </a:pPr>
            <a:r>
              <a:rPr lang="ja-JP" altLang="en-US" sz="1600" b="1" dirty="0">
                <a:solidFill>
                  <a:srgbClr val="221815"/>
                </a:solidFill>
                <a:latin typeface="Yu Gothic" panose="020B0400000000000000" pitchFamily="34" charset="-128"/>
                <a:ea typeface="Yu Gothic" panose="020B0400000000000000" pitchFamily="34" charset="-128"/>
                <a:cs typeface="YuGothic"/>
              </a:rPr>
              <a:t>定期的な班会議を行うなどして、救護救援班内での情報共有をしっかりと行いましょう！</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p:txBody>
      </p:sp>
      <p:sp>
        <p:nvSpPr>
          <p:cNvPr id="11" name="テキスト ボックス 10">
            <a:extLst>
              <a:ext uri="{FF2B5EF4-FFF2-40B4-BE49-F238E27FC236}">
                <a16:creationId xmlns:a16="http://schemas.microsoft.com/office/drawing/2014/main" xmlns="" id="{97562D4C-5AEF-4D0B-8D3A-FB65C778C5F9}"/>
              </a:ext>
            </a:extLst>
          </p:cNvPr>
          <p:cNvSpPr txBox="1"/>
          <p:nvPr/>
        </p:nvSpPr>
        <p:spPr>
          <a:xfrm>
            <a:off x="618618" y="1551734"/>
            <a:ext cx="6214805" cy="1031629"/>
          </a:xfrm>
          <a:prstGeom prst="rect">
            <a:avLst/>
          </a:prstGeom>
          <a:noFill/>
        </p:spPr>
        <p:txBody>
          <a:bodyPr wrap="square">
            <a:spAutoFit/>
          </a:bodyPr>
          <a:lstStyle/>
          <a:p>
            <a:pPr indent="133350" algn="just">
              <a:lnSpc>
                <a:spcPct val="110000"/>
              </a:lnSpc>
            </a:pP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救護救援班は避難所運営において、</a:t>
            </a:r>
            <a:r>
              <a:rPr lang="ja-JP" altLang="en-US" sz="14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「救援救護体制の整備」「救援救護の実施」「要配慮者への支援」「ボランティアの調整」</a:t>
            </a: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を行うことが主要な役割になります。</a:t>
            </a:r>
            <a:endParaRPr lang="en-US" altLang="ja-JP" sz="14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indent="133350" algn="just">
              <a:lnSpc>
                <a:spcPct val="110000"/>
              </a:lnSpc>
            </a:pP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そのために、具体的には下記</a:t>
            </a:r>
            <a:r>
              <a:rPr lang="en-US" altLang="ja-JP"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4</a:t>
            </a: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つの業務を実施します。</a:t>
            </a:r>
            <a:endParaRPr lang="en-US" altLang="ja-JP"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3" name="object 4">
            <a:extLst>
              <a:ext uri="{FF2B5EF4-FFF2-40B4-BE49-F238E27FC236}">
                <a16:creationId xmlns:a16="http://schemas.microsoft.com/office/drawing/2014/main" xmlns="" id="{B777936E-2CF7-4354-98EE-C64FAF2D5729}"/>
              </a:ext>
            </a:extLst>
          </p:cNvPr>
          <p:cNvSpPr/>
          <p:nvPr/>
        </p:nvSpPr>
        <p:spPr>
          <a:xfrm>
            <a:off x="714087" y="4941000"/>
            <a:ext cx="6120130" cy="0"/>
          </a:xfrm>
          <a:custGeom>
            <a:avLst/>
            <a:gdLst/>
            <a:ahLst/>
            <a:cxnLst/>
            <a:rect l="l" t="t" r="r" b="b"/>
            <a:pathLst>
              <a:path w="6120130">
                <a:moveTo>
                  <a:pt x="0" y="0"/>
                </a:moveTo>
                <a:lnTo>
                  <a:pt x="6120003" y="0"/>
                </a:lnTo>
              </a:path>
            </a:pathLst>
          </a:custGeom>
          <a:ln w="13195">
            <a:solidFill>
              <a:schemeClr val="accent6">
                <a:lumMod val="75000"/>
              </a:schemeClr>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14" name="object 10">
            <a:extLst>
              <a:ext uri="{FF2B5EF4-FFF2-40B4-BE49-F238E27FC236}">
                <a16:creationId xmlns:a16="http://schemas.microsoft.com/office/drawing/2014/main" xmlns="" id="{188759A3-CCDB-47D4-9441-F3E74B2657F4}"/>
              </a:ext>
            </a:extLst>
          </p:cNvPr>
          <p:cNvSpPr txBox="1"/>
          <p:nvPr/>
        </p:nvSpPr>
        <p:spPr>
          <a:xfrm>
            <a:off x="723125" y="4575485"/>
            <a:ext cx="5132010" cy="320601"/>
          </a:xfrm>
          <a:prstGeom prst="rect">
            <a:avLst/>
          </a:prstGeom>
        </p:spPr>
        <p:txBody>
          <a:bodyPr vert="horz" wrap="square" lIns="0" tIns="12700" rIns="0" bIns="0" rtlCol="0">
            <a:spAutoFit/>
          </a:bodyPr>
          <a:lstStyle/>
          <a:p>
            <a:pPr marL="12065">
              <a:lnSpc>
                <a:spcPct val="100000"/>
              </a:lnSpc>
              <a:tabLst>
                <a:tab pos="273050" algn="l"/>
              </a:tabLst>
            </a:pPr>
            <a:r>
              <a:rPr lang="en-US" sz="2000" b="1" dirty="0">
                <a:latin typeface="Yu Gothic" panose="020B0400000000000000" pitchFamily="34" charset="-128"/>
                <a:ea typeface="Yu Gothic" panose="020B0400000000000000" pitchFamily="34" charset="-128"/>
                <a:cs typeface="YuGothic"/>
              </a:rPr>
              <a:t>3.</a:t>
            </a:r>
            <a:r>
              <a:rPr lang="ja-JP" altLang="en-US" sz="2000" b="1" dirty="0">
                <a:latin typeface="Yu Gothic" panose="020B0400000000000000" pitchFamily="34" charset="-128"/>
                <a:ea typeface="Yu Gothic" panose="020B0400000000000000" pitchFamily="34" charset="-128"/>
                <a:cs typeface="YuGothic"/>
              </a:rPr>
              <a:t>要配慮者への支援</a:t>
            </a:r>
            <a:endParaRPr sz="2000" b="1" dirty="0">
              <a:latin typeface="Yu Gothic" panose="020B0400000000000000" pitchFamily="34" charset="-128"/>
              <a:ea typeface="Yu Gothic" panose="020B0400000000000000" pitchFamily="34" charset="-128"/>
              <a:cs typeface="YuGothic"/>
            </a:endParaRPr>
          </a:p>
        </p:txBody>
      </p:sp>
      <p:sp>
        <p:nvSpPr>
          <p:cNvPr id="15" name="テキスト ボックス 14">
            <a:extLst>
              <a:ext uri="{FF2B5EF4-FFF2-40B4-BE49-F238E27FC236}">
                <a16:creationId xmlns:a16="http://schemas.microsoft.com/office/drawing/2014/main" xmlns="" id="{8B8D8F71-DD1D-4412-AD7F-ADBA1856BDCC}"/>
              </a:ext>
            </a:extLst>
          </p:cNvPr>
          <p:cNvSpPr txBox="1"/>
          <p:nvPr/>
        </p:nvSpPr>
        <p:spPr>
          <a:xfrm>
            <a:off x="6752686" y="10170341"/>
            <a:ext cx="61867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５１</a:t>
            </a:r>
            <a:endParaRPr lang="ja-JP" altLang="en-US" dirty="0">
              <a:solidFill>
                <a:schemeClr val="tx1">
                  <a:lumMod val="50000"/>
                  <a:lumOff val="50000"/>
                </a:schemeClr>
              </a:solidFill>
              <a:latin typeface="+mj-ea"/>
              <a:ea typeface="+mj-ea"/>
            </a:endParaRPr>
          </a:p>
        </p:txBody>
      </p:sp>
      <p:sp>
        <p:nvSpPr>
          <p:cNvPr id="16" name="object 4">
            <a:extLst>
              <a:ext uri="{FF2B5EF4-FFF2-40B4-BE49-F238E27FC236}">
                <a16:creationId xmlns:a16="http://schemas.microsoft.com/office/drawing/2014/main" xmlns="" id="{FAEA5DC1-0495-427C-BE1A-2A4E39675B63}"/>
              </a:ext>
            </a:extLst>
          </p:cNvPr>
          <p:cNvSpPr/>
          <p:nvPr/>
        </p:nvSpPr>
        <p:spPr>
          <a:xfrm>
            <a:off x="719563" y="5547836"/>
            <a:ext cx="6120130" cy="0"/>
          </a:xfrm>
          <a:custGeom>
            <a:avLst/>
            <a:gdLst/>
            <a:ahLst/>
            <a:cxnLst/>
            <a:rect l="l" t="t" r="r" b="b"/>
            <a:pathLst>
              <a:path w="6120130">
                <a:moveTo>
                  <a:pt x="0" y="0"/>
                </a:moveTo>
                <a:lnTo>
                  <a:pt x="6120003" y="0"/>
                </a:lnTo>
              </a:path>
            </a:pathLst>
          </a:custGeom>
          <a:ln w="13195">
            <a:solidFill>
              <a:schemeClr val="accent6">
                <a:lumMod val="75000"/>
              </a:schemeClr>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17" name="object 10">
            <a:extLst>
              <a:ext uri="{FF2B5EF4-FFF2-40B4-BE49-F238E27FC236}">
                <a16:creationId xmlns:a16="http://schemas.microsoft.com/office/drawing/2014/main" xmlns="" id="{E71AE0C0-6062-4DB1-96BD-4F2ABB56B9A2}"/>
              </a:ext>
            </a:extLst>
          </p:cNvPr>
          <p:cNvSpPr txBox="1"/>
          <p:nvPr/>
        </p:nvSpPr>
        <p:spPr>
          <a:xfrm>
            <a:off x="728601" y="5182321"/>
            <a:ext cx="5132010" cy="320601"/>
          </a:xfrm>
          <a:prstGeom prst="rect">
            <a:avLst/>
          </a:prstGeom>
        </p:spPr>
        <p:txBody>
          <a:bodyPr vert="horz" wrap="square" lIns="0" tIns="12700" rIns="0" bIns="0" rtlCol="0">
            <a:spAutoFit/>
          </a:bodyPr>
          <a:lstStyle/>
          <a:p>
            <a:pPr marL="12065">
              <a:lnSpc>
                <a:spcPct val="100000"/>
              </a:lnSpc>
              <a:tabLst>
                <a:tab pos="273050" algn="l"/>
              </a:tabLst>
            </a:pPr>
            <a:r>
              <a:rPr lang="en-US" sz="2000" b="1" dirty="0">
                <a:latin typeface="Yu Gothic" panose="020B0400000000000000" pitchFamily="34" charset="-128"/>
                <a:ea typeface="Yu Gothic" panose="020B0400000000000000" pitchFamily="34" charset="-128"/>
                <a:cs typeface="YuGothic"/>
              </a:rPr>
              <a:t>4.</a:t>
            </a:r>
            <a:r>
              <a:rPr lang="ja-JP" altLang="en-US" sz="2000" b="1" dirty="0">
                <a:latin typeface="Yu Gothic" panose="020B0400000000000000" pitchFamily="34" charset="-128"/>
                <a:ea typeface="Yu Gothic" panose="020B0400000000000000" pitchFamily="34" charset="-128"/>
                <a:cs typeface="YuGothic"/>
              </a:rPr>
              <a:t>ボランティアの調整</a:t>
            </a:r>
            <a:endParaRPr sz="2000" b="1" dirty="0">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21042806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29DE69DC-03F1-441F-B089-7037ED505126}"/>
              </a:ext>
            </a:extLst>
          </p:cNvPr>
          <p:cNvSpPr/>
          <p:nvPr/>
        </p:nvSpPr>
        <p:spPr>
          <a:xfrm>
            <a:off x="-9976" y="-4083"/>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chemeClr val="accent6">
              <a:lumMod val="20000"/>
              <a:lumOff val="80000"/>
            </a:schemeClr>
          </a:solidFill>
        </p:spPr>
        <p:txBody>
          <a:bodyPr wrap="square" lIns="0" tIns="0" rIns="0" bIns="0" rtlCol="0"/>
          <a:lstStyle/>
          <a:p>
            <a:endParaRPr dirty="0"/>
          </a:p>
        </p:txBody>
      </p:sp>
      <p:sp>
        <p:nvSpPr>
          <p:cNvPr id="3" name="bg object 17">
            <a:extLst>
              <a:ext uri="{FF2B5EF4-FFF2-40B4-BE49-F238E27FC236}">
                <a16:creationId xmlns:a16="http://schemas.microsoft.com/office/drawing/2014/main" xmlns="" id="{C3481441-5601-4C3A-9E6B-61B56D034078}"/>
              </a:ext>
            </a:extLst>
          </p:cNvPr>
          <p:cNvSpPr/>
          <p:nvPr/>
        </p:nvSpPr>
        <p:spPr>
          <a:xfrm>
            <a:off x="381127" y="243280"/>
            <a:ext cx="6874792" cy="10192037"/>
          </a:xfrm>
          <a:prstGeom prst="roundRect">
            <a:avLst>
              <a:gd name="adj" fmla="val 3045"/>
            </a:avLst>
          </a:prstGeom>
          <a:solidFill>
            <a:srgbClr val="FFFFFF"/>
          </a:solidFill>
        </p:spPr>
        <p:txBody>
          <a:bodyPr wrap="square" lIns="0" tIns="0" rIns="0" bIns="0" rtlCol="0"/>
          <a:lstStyle/>
          <a:p>
            <a:endParaRPr dirty="0"/>
          </a:p>
        </p:txBody>
      </p:sp>
      <p:sp>
        <p:nvSpPr>
          <p:cNvPr id="4" name="object 2">
            <a:extLst>
              <a:ext uri="{FF2B5EF4-FFF2-40B4-BE49-F238E27FC236}">
                <a16:creationId xmlns:a16="http://schemas.microsoft.com/office/drawing/2014/main" xmlns="" id="{ED0B5A9C-6A6F-48A8-A620-80CB5A509550}"/>
              </a:ext>
            </a:extLst>
          </p:cNvPr>
          <p:cNvSpPr txBox="1">
            <a:spLocks/>
          </p:cNvSpPr>
          <p:nvPr/>
        </p:nvSpPr>
        <p:spPr>
          <a:xfrm>
            <a:off x="637386" y="941302"/>
            <a:ext cx="64781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dirty="0">
                <a:solidFill>
                  <a:schemeClr val="accent6">
                    <a:lumMod val="75000"/>
                  </a:schemeClr>
                </a:solidFill>
                <a:latin typeface="Yu Gothic" panose="020B0400000000000000" pitchFamily="34" charset="-128"/>
                <a:ea typeface="Yu Gothic" panose="020B0400000000000000" pitchFamily="34" charset="-128"/>
              </a:rPr>
              <a:t>１</a:t>
            </a:r>
            <a:r>
              <a:rPr kumimoji="0" lang="en-US" altLang="ja-JP" sz="3200" b="1" kern="0" dirty="0">
                <a:solidFill>
                  <a:schemeClr val="accent6">
                    <a:lumMod val="75000"/>
                  </a:schemeClr>
                </a:solidFill>
                <a:latin typeface="Yu Gothic" panose="020B0400000000000000" pitchFamily="34" charset="-128"/>
                <a:ea typeface="Yu Gothic" panose="020B0400000000000000" pitchFamily="34" charset="-128"/>
              </a:rPr>
              <a:t>.</a:t>
            </a:r>
            <a:r>
              <a:rPr kumimoji="0" lang="ja-JP" altLang="en-US" sz="3200" b="1" kern="0" dirty="0">
                <a:solidFill>
                  <a:schemeClr val="accent6">
                    <a:lumMod val="75000"/>
                  </a:schemeClr>
                </a:solidFill>
                <a:latin typeface="Yu Gothic" panose="020B0400000000000000" pitchFamily="34" charset="-128"/>
                <a:ea typeface="Yu Gothic" panose="020B0400000000000000" pitchFamily="34" charset="-128"/>
              </a:rPr>
              <a:t>救援救護</a:t>
            </a:r>
          </a:p>
        </p:txBody>
      </p:sp>
      <p:sp>
        <p:nvSpPr>
          <p:cNvPr id="5" name="object 9">
            <a:extLst>
              <a:ext uri="{FF2B5EF4-FFF2-40B4-BE49-F238E27FC236}">
                <a16:creationId xmlns:a16="http://schemas.microsoft.com/office/drawing/2014/main" xmlns="" id="{D0478E89-EC64-42BC-ACB4-18EC3DECFA8F}"/>
              </a:ext>
            </a:extLst>
          </p:cNvPr>
          <p:cNvSpPr txBox="1"/>
          <p:nvPr/>
        </p:nvSpPr>
        <p:spPr>
          <a:xfrm>
            <a:off x="738476" y="3113687"/>
            <a:ext cx="6186293" cy="7007239"/>
          </a:xfrm>
          <a:prstGeom prst="rect">
            <a:avLst/>
          </a:prstGeom>
        </p:spPr>
        <p:txBody>
          <a:bodyPr vert="horz" wrap="square" lIns="0" tIns="12700" rIns="0" bIns="0" rtlCol="0">
            <a:spAutoFit/>
          </a:bodyPr>
          <a:lstStyle/>
          <a:p>
            <a:pPr marL="298450" marR="5080" indent="-285750" algn="just">
              <a:lnSpc>
                <a:spcPct val="130000"/>
              </a:lnSpc>
              <a:spcAft>
                <a:spcPts val="1200"/>
              </a:spcAft>
              <a:buClr>
                <a:schemeClr val="accent6">
                  <a:lumMod val="75000"/>
                </a:schemeClr>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避難者の中に、医師や歯科医師、薬剤師、保健師、看護師、栄養士、介護士、理学療法士、作業療法士等の医療や福祉の有資格者がいる場合は協力を求める。</a:t>
            </a:r>
          </a:p>
          <a:p>
            <a:pPr marL="298450" marR="5080" indent="-285750" algn="just">
              <a:lnSpc>
                <a:spcPct val="130000"/>
              </a:lnSpc>
              <a:spcAft>
                <a:spcPts val="1200"/>
              </a:spcAft>
              <a:buClr>
                <a:schemeClr val="accent6">
                  <a:lumMod val="75000"/>
                </a:schemeClr>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者の中に負傷者や病気の人がいるかどうかを確認し、ケガや病気が軽い人に対しては、保健室の消毒液、包帯などにより応急手当を実施する。発熱、咳等の症状のある感染症等（特に新型コロナウイルス）が疑われる人には施設管理班と連携して、専用スペース（原則、別室）、専用のトイレ等を確保し、一般の避難者とは動線を分ける。</a:t>
            </a:r>
          </a:p>
          <a:p>
            <a:pPr marL="298450" marR="5080" indent="-285750" algn="just">
              <a:lnSpc>
                <a:spcPct val="130000"/>
              </a:lnSpc>
              <a:spcAft>
                <a:spcPts val="1200"/>
              </a:spcAft>
              <a:buClr>
                <a:schemeClr val="accent6">
                  <a:lumMod val="75000"/>
                </a:schemeClr>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負傷者のうち重傷者、重い病気の人、感染症等が疑われる人については区災害対策本部と協力して病院へ搬送し、ケガや病気が軽い人については、最寄りの救護所にいくように指示する。特に新型コロナウイルス感染症が疑われる人については、コールセンター（積極ガードダイヤル </a:t>
            </a:r>
            <a:r>
              <a:rPr lang="en-US" altLang="ja-JP" sz="1600" b="1" dirty="0">
                <a:latin typeface="Yu Gothic" panose="020B0400000000000000" pitchFamily="34" charset="-128"/>
                <a:ea typeface="Yu Gothic" panose="020B0400000000000000" pitchFamily="34" charset="-128"/>
                <a:cs typeface="YuGothic"/>
              </a:rPr>
              <a:t>082-241-4566</a:t>
            </a:r>
            <a:r>
              <a:rPr lang="ja-JP" altLang="en-US" sz="1600" b="1" dirty="0">
                <a:latin typeface="Yu Gothic" panose="020B0400000000000000" pitchFamily="34" charset="-128"/>
                <a:ea typeface="Yu Gothic" panose="020B0400000000000000" pitchFamily="34" charset="-128"/>
                <a:cs typeface="YuGothic"/>
              </a:rPr>
              <a:t>）に連絡し、その指示に従う。また、必要に応じて介添人の手配をする。</a:t>
            </a:r>
          </a:p>
          <a:p>
            <a:pPr marL="298450" marR="5080" indent="-285750" algn="just">
              <a:lnSpc>
                <a:spcPct val="130000"/>
              </a:lnSpc>
              <a:spcAft>
                <a:spcPts val="1200"/>
              </a:spcAft>
              <a:buClr>
                <a:schemeClr val="accent6">
                  <a:lumMod val="75000"/>
                </a:schemeClr>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重い傷病者、感染症等が疑われる人の対応については、様式</a:t>
            </a:r>
            <a:r>
              <a:rPr lang="en-US" altLang="ja-JP" sz="1600" b="1" dirty="0">
                <a:latin typeface="Yu Gothic" panose="020B0400000000000000" pitchFamily="34" charset="-128"/>
                <a:ea typeface="Yu Gothic" panose="020B0400000000000000" pitchFamily="34" charset="-128"/>
                <a:cs typeface="YuGothic"/>
              </a:rPr>
              <a:t>2</a:t>
            </a:r>
            <a:r>
              <a:rPr lang="ja-JP" altLang="en-US" sz="1600" b="1" dirty="0">
                <a:latin typeface="Yu Gothic" panose="020B0400000000000000" pitchFamily="34" charset="-128"/>
                <a:ea typeface="Yu Gothic" panose="020B0400000000000000" pitchFamily="34" charset="-128"/>
                <a:cs typeface="YuGothic"/>
              </a:rPr>
              <a:t>「傷病者連絡票」に記入して管理する。</a:t>
            </a:r>
          </a:p>
          <a:p>
            <a:pPr marL="298450" marR="5080" indent="-285750" algn="just">
              <a:lnSpc>
                <a:spcPct val="130000"/>
              </a:lnSpc>
              <a:spcAft>
                <a:spcPts val="1200"/>
              </a:spcAft>
              <a:buClr>
                <a:schemeClr val="accent6">
                  <a:lumMod val="75000"/>
                </a:schemeClr>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救護所が設置される指定避難所については、保健室を整え、清水を確保するとともに、救護所の設置準備を行い、軽傷者を待機させる。</a:t>
            </a:r>
          </a:p>
        </p:txBody>
      </p:sp>
      <p:grpSp>
        <p:nvGrpSpPr>
          <p:cNvPr id="6" name="グループ化 5">
            <a:extLst>
              <a:ext uri="{FF2B5EF4-FFF2-40B4-BE49-F238E27FC236}">
                <a16:creationId xmlns:a16="http://schemas.microsoft.com/office/drawing/2014/main" xmlns="" id="{AF5E2995-7513-4447-BDA6-26764589BDBA}"/>
              </a:ext>
            </a:extLst>
          </p:cNvPr>
          <p:cNvGrpSpPr/>
          <p:nvPr/>
        </p:nvGrpSpPr>
        <p:grpSpPr>
          <a:xfrm>
            <a:off x="628650" y="2451734"/>
            <a:ext cx="6357742" cy="504190"/>
            <a:chOff x="728646" y="1851740"/>
            <a:chExt cx="6120130" cy="504190"/>
          </a:xfrm>
        </p:grpSpPr>
        <p:sp>
          <p:nvSpPr>
            <p:cNvPr id="7" name="object 20">
              <a:extLst>
                <a:ext uri="{FF2B5EF4-FFF2-40B4-BE49-F238E27FC236}">
                  <a16:creationId xmlns:a16="http://schemas.microsoft.com/office/drawing/2014/main" xmlns="" id="{CC0FDF28-7256-425A-AC45-C90F9D83B5AE}"/>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6">
                <a:lumMod val="75000"/>
              </a:schemeClr>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8" name="object 21">
              <a:extLst>
                <a:ext uri="{FF2B5EF4-FFF2-40B4-BE49-F238E27FC236}">
                  <a16:creationId xmlns:a16="http://schemas.microsoft.com/office/drawing/2014/main" xmlns="" id="{B305B347-8D02-4997-B33E-D1C85C8207BF}"/>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救援救護</a:t>
              </a:r>
            </a:p>
          </p:txBody>
        </p:sp>
        <p:sp>
          <p:nvSpPr>
            <p:cNvPr id="9" name="object 22">
              <a:extLst>
                <a:ext uri="{FF2B5EF4-FFF2-40B4-BE49-F238E27FC236}">
                  <a16:creationId xmlns:a16="http://schemas.microsoft.com/office/drawing/2014/main" xmlns="" id="{8E444D39-5864-4215-99C0-A8AACF437C8F}"/>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0" name="object 23">
              <a:extLst>
                <a:ext uri="{FF2B5EF4-FFF2-40B4-BE49-F238E27FC236}">
                  <a16:creationId xmlns:a16="http://schemas.microsoft.com/office/drawing/2014/main" xmlns="" id="{764E877A-EE64-4185-914D-9D790AEDC3D4}"/>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chemeClr val="accent6">
                      <a:lumMod val="75000"/>
                    </a:schemeClr>
                  </a:solidFill>
                  <a:latin typeface="Yu Gothic" panose="020B0400000000000000" pitchFamily="34" charset="-128"/>
                  <a:ea typeface="Yu Gothic" panose="020B0400000000000000" pitchFamily="34" charset="-128"/>
                  <a:cs typeface="YuGothic"/>
                </a:rPr>
                <a:t>１</a:t>
              </a:r>
              <a:endParaRPr sz="2100" b="1" dirty="0">
                <a:solidFill>
                  <a:schemeClr val="accent6">
                    <a:lumMod val="75000"/>
                  </a:schemeClr>
                </a:solidFill>
                <a:latin typeface="Yu Gothic" panose="020B0400000000000000" pitchFamily="34" charset="-128"/>
                <a:ea typeface="Yu Gothic" panose="020B0400000000000000" pitchFamily="34" charset="-128"/>
                <a:cs typeface="YuGothic"/>
              </a:endParaRPr>
            </a:p>
          </p:txBody>
        </p:sp>
      </p:grpSp>
      <p:grpSp>
        <p:nvGrpSpPr>
          <p:cNvPr id="11" name="グループ化 10">
            <a:extLst>
              <a:ext uri="{FF2B5EF4-FFF2-40B4-BE49-F238E27FC236}">
                <a16:creationId xmlns:a16="http://schemas.microsoft.com/office/drawing/2014/main" xmlns="" id="{A8EAABFD-190F-4B40-8B29-FCAF365F029D}"/>
              </a:ext>
            </a:extLst>
          </p:cNvPr>
          <p:cNvGrpSpPr/>
          <p:nvPr/>
        </p:nvGrpSpPr>
        <p:grpSpPr>
          <a:xfrm>
            <a:off x="689917" y="1595796"/>
            <a:ext cx="6283775" cy="648000"/>
            <a:chOff x="689917" y="1624372"/>
            <a:chExt cx="6283775" cy="648000"/>
          </a:xfrm>
        </p:grpSpPr>
        <p:pic>
          <p:nvPicPr>
            <p:cNvPr id="12" name="グラフィックス 11" descr="ドキュメント 枠線">
              <a:extLst>
                <a:ext uri="{FF2B5EF4-FFF2-40B4-BE49-F238E27FC236}">
                  <a16:creationId xmlns:a16="http://schemas.microsoft.com/office/drawing/2014/main" xmlns="" id="{5BCB464D-033D-4866-9F51-8C4899FC3C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3" name="正方形/長方形 12">
              <a:extLst>
                <a:ext uri="{FF2B5EF4-FFF2-40B4-BE49-F238E27FC236}">
                  <a16:creationId xmlns:a16="http://schemas.microsoft.com/office/drawing/2014/main" xmlns="" id="{7B774136-9C49-4665-8544-EC48E09C1CD5}"/>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object 5">
            <a:extLst>
              <a:ext uri="{FF2B5EF4-FFF2-40B4-BE49-F238E27FC236}">
                <a16:creationId xmlns:a16="http://schemas.microsoft.com/office/drawing/2014/main" xmlns="" id="{190C7275-F6A4-4BDC-98C6-309E623A5EE8}"/>
              </a:ext>
            </a:extLst>
          </p:cNvPr>
          <p:cNvSpPr txBox="1"/>
          <p:nvPr/>
        </p:nvSpPr>
        <p:spPr>
          <a:xfrm>
            <a:off x="1350811" y="525301"/>
            <a:ext cx="1842332"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dirty="0">
                <a:solidFill>
                  <a:schemeClr val="accent6">
                    <a:lumMod val="75000"/>
                  </a:schemeClr>
                </a:solidFill>
                <a:latin typeface="Yu Gothic" panose="020B0400000000000000" pitchFamily="34" charset="-128"/>
                <a:ea typeface="Yu Gothic" panose="020B0400000000000000" pitchFamily="34" charset="-128"/>
                <a:cs typeface="YuGothic"/>
              </a:rPr>
              <a:t>④救護救援班がすること</a:t>
            </a:r>
          </a:p>
        </p:txBody>
      </p:sp>
      <p:sp>
        <p:nvSpPr>
          <p:cNvPr id="15" name="object 5">
            <a:extLst>
              <a:ext uri="{FF2B5EF4-FFF2-40B4-BE49-F238E27FC236}">
                <a16:creationId xmlns:a16="http://schemas.microsoft.com/office/drawing/2014/main" xmlns="" id="{189917AB-9104-44C1-B320-54D680C66A06}"/>
              </a:ext>
            </a:extLst>
          </p:cNvPr>
          <p:cNvSpPr txBox="1"/>
          <p:nvPr/>
        </p:nvSpPr>
        <p:spPr>
          <a:xfrm>
            <a:off x="1419659" y="1831841"/>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latin typeface="Yu Gothic" panose="020B0400000000000000" pitchFamily="34" charset="-128"/>
                <a:ea typeface="Yu Gothic" panose="020B0400000000000000" pitchFamily="34" charset="-128"/>
                <a:cs typeface="YuGothic"/>
              </a:rPr>
              <a:t>様式</a:t>
            </a:r>
            <a:r>
              <a:rPr lang="en-US" altLang="ja-JP" sz="1400" b="1" dirty="0">
                <a:latin typeface="Yu Gothic" panose="020B0400000000000000" pitchFamily="34" charset="-128"/>
                <a:ea typeface="Yu Gothic" panose="020B0400000000000000" pitchFamily="34" charset="-128"/>
                <a:cs typeface="YuGothic"/>
              </a:rPr>
              <a:t>02</a:t>
            </a:r>
            <a:r>
              <a:rPr lang="ja-JP" altLang="en-US" sz="1400" b="1" dirty="0">
                <a:latin typeface="Yu Gothic" panose="020B0400000000000000" pitchFamily="34" charset="-128"/>
                <a:ea typeface="Yu Gothic" panose="020B0400000000000000" pitchFamily="34" charset="-128"/>
                <a:cs typeface="YuGothic"/>
              </a:rPr>
              <a:t>：</a:t>
            </a:r>
            <a:r>
              <a:rPr lang="zh-TW" altLang="en-US" sz="1400" b="1" dirty="0">
                <a:latin typeface="Yu Gothic" panose="020B0400000000000000" pitchFamily="34" charset="-128"/>
                <a:ea typeface="Yu Gothic" panose="020B0400000000000000" pitchFamily="34" charset="-128"/>
                <a:cs typeface="YuGothic"/>
              </a:rPr>
              <a:t>傷病者連絡票</a:t>
            </a:r>
          </a:p>
        </p:txBody>
      </p:sp>
      <p:sp>
        <p:nvSpPr>
          <p:cNvPr id="17" name="object 6">
            <a:extLst>
              <a:ext uri="{FF2B5EF4-FFF2-40B4-BE49-F238E27FC236}">
                <a16:creationId xmlns:a16="http://schemas.microsoft.com/office/drawing/2014/main" xmlns="" id="{E1D01414-BFB8-4B01-938C-A1FB3A0AC106}"/>
              </a:ext>
            </a:extLst>
          </p:cNvPr>
          <p:cNvSpPr/>
          <p:nvPr/>
        </p:nvSpPr>
        <p:spPr>
          <a:xfrm>
            <a:off x="525070" y="632330"/>
            <a:ext cx="720090" cy="0"/>
          </a:xfrm>
          <a:custGeom>
            <a:avLst/>
            <a:gdLst/>
            <a:ahLst/>
            <a:cxnLst/>
            <a:rect l="l" t="t" r="r" b="b"/>
            <a:pathLst>
              <a:path w="720090">
                <a:moveTo>
                  <a:pt x="0" y="0"/>
                </a:moveTo>
                <a:lnTo>
                  <a:pt x="720001" y="0"/>
                </a:lnTo>
              </a:path>
            </a:pathLst>
          </a:custGeom>
          <a:ln w="12700">
            <a:solidFill>
              <a:schemeClr val="accent6">
                <a:lumMod val="75000"/>
              </a:schemeClr>
            </a:solidFill>
          </a:ln>
        </p:spPr>
        <p:txBody>
          <a:bodyPr wrap="square" lIns="0" tIns="0" rIns="0" bIns="0" rtlCol="0"/>
          <a:lstStyle/>
          <a:p>
            <a:endParaRPr b="1" dirty="0">
              <a:solidFill>
                <a:schemeClr val="accent1"/>
              </a:solidFill>
              <a:latin typeface="Yu Gothic" panose="020B0400000000000000" pitchFamily="34" charset="-128"/>
              <a:ea typeface="Yu Gothic" panose="020B0400000000000000" pitchFamily="34" charset="-128"/>
            </a:endParaRPr>
          </a:p>
        </p:txBody>
      </p:sp>
      <p:sp>
        <p:nvSpPr>
          <p:cNvPr id="18" name="テキスト ボックス 17">
            <a:extLst>
              <a:ext uri="{FF2B5EF4-FFF2-40B4-BE49-F238E27FC236}">
                <a16:creationId xmlns:a16="http://schemas.microsoft.com/office/drawing/2014/main" xmlns="" id="{117BD99D-8B27-404B-89E4-FABB41F0AD32}"/>
              </a:ext>
            </a:extLst>
          </p:cNvPr>
          <p:cNvSpPr txBox="1"/>
          <p:nvPr/>
        </p:nvSpPr>
        <p:spPr>
          <a:xfrm>
            <a:off x="141513" y="10144124"/>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５２</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8279726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07904948-762C-4637-8264-18C5FE3CECFD}"/>
              </a:ext>
            </a:extLst>
          </p:cNvPr>
          <p:cNvSpPr/>
          <p:nvPr/>
        </p:nvSpPr>
        <p:spPr>
          <a:xfrm>
            <a:off x="-7937" y="-621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chemeClr val="accent6">
              <a:lumMod val="20000"/>
              <a:lumOff val="80000"/>
            </a:schemeClr>
          </a:solidFill>
        </p:spPr>
        <p:txBody>
          <a:bodyPr wrap="square" lIns="0" tIns="0" rIns="0" bIns="0" rtlCol="0"/>
          <a:lstStyle/>
          <a:p>
            <a:endParaRPr dirty="0"/>
          </a:p>
        </p:txBody>
      </p:sp>
      <p:sp>
        <p:nvSpPr>
          <p:cNvPr id="3" name="bg object 17">
            <a:extLst>
              <a:ext uri="{FF2B5EF4-FFF2-40B4-BE49-F238E27FC236}">
                <a16:creationId xmlns:a16="http://schemas.microsoft.com/office/drawing/2014/main" xmlns="" id="{840680A3-DD35-4B43-8382-6BC632732B2A}"/>
              </a:ext>
            </a:extLst>
          </p:cNvPr>
          <p:cNvSpPr/>
          <p:nvPr/>
        </p:nvSpPr>
        <p:spPr>
          <a:xfrm>
            <a:off x="383166" y="241153"/>
            <a:ext cx="6874792" cy="10192037"/>
          </a:xfrm>
          <a:prstGeom prst="roundRect">
            <a:avLst>
              <a:gd name="adj" fmla="val 3045"/>
            </a:avLst>
          </a:prstGeom>
          <a:solidFill>
            <a:srgbClr val="FFFFFF"/>
          </a:solidFill>
        </p:spPr>
        <p:txBody>
          <a:bodyPr wrap="square" lIns="0" tIns="0" rIns="0" bIns="0" rtlCol="0"/>
          <a:lstStyle/>
          <a:p>
            <a:endParaRPr dirty="0"/>
          </a:p>
        </p:txBody>
      </p:sp>
      <p:sp>
        <p:nvSpPr>
          <p:cNvPr id="4" name="object 2">
            <a:extLst>
              <a:ext uri="{FF2B5EF4-FFF2-40B4-BE49-F238E27FC236}">
                <a16:creationId xmlns:a16="http://schemas.microsoft.com/office/drawing/2014/main" xmlns="" id="{BCD5086D-59B5-44AB-B9F3-3929F06A45A6}"/>
              </a:ext>
            </a:extLst>
          </p:cNvPr>
          <p:cNvSpPr txBox="1">
            <a:spLocks/>
          </p:cNvSpPr>
          <p:nvPr/>
        </p:nvSpPr>
        <p:spPr>
          <a:xfrm>
            <a:off x="418005" y="926173"/>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dirty="0">
                <a:solidFill>
                  <a:schemeClr val="accent6">
                    <a:lumMod val="75000"/>
                  </a:schemeClr>
                </a:solidFill>
                <a:latin typeface="Yu Gothic" panose="020B0400000000000000" pitchFamily="34" charset="-128"/>
                <a:ea typeface="Yu Gothic" panose="020B0400000000000000" pitchFamily="34" charset="-128"/>
              </a:rPr>
              <a:t>１</a:t>
            </a:r>
            <a:r>
              <a:rPr kumimoji="0" lang="en-US" altLang="ja-JP" sz="3200" b="1" kern="0" dirty="0">
                <a:solidFill>
                  <a:schemeClr val="accent6">
                    <a:lumMod val="75000"/>
                  </a:schemeClr>
                </a:solidFill>
                <a:latin typeface="Yu Gothic" panose="020B0400000000000000" pitchFamily="34" charset="-128"/>
                <a:ea typeface="Yu Gothic" panose="020B0400000000000000" pitchFamily="34" charset="-128"/>
              </a:rPr>
              <a:t>.</a:t>
            </a:r>
            <a:r>
              <a:rPr kumimoji="0" lang="ja-JP" altLang="en-US" sz="3200" b="1" kern="0" dirty="0">
                <a:solidFill>
                  <a:schemeClr val="accent6">
                    <a:lumMod val="75000"/>
                  </a:schemeClr>
                </a:solidFill>
                <a:latin typeface="Yu Gothic" panose="020B0400000000000000" pitchFamily="34" charset="-128"/>
                <a:ea typeface="Yu Gothic" panose="020B0400000000000000" pitchFamily="34" charset="-128"/>
              </a:rPr>
              <a:t>救援救護</a:t>
            </a:r>
          </a:p>
        </p:txBody>
      </p:sp>
      <p:grpSp>
        <p:nvGrpSpPr>
          <p:cNvPr id="5" name="グループ化 4">
            <a:extLst>
              <a:ext uri="{FF2B5EF4-FFF2-40B4-BE49-F238E27FC236}">
                <a16:creationId xmlns:a16="http://schemas.microsoft.com/office/drawing/2014/main" xmlns="" id="{53406F85-9690-46E3-8EE3-0FC012109BBA}"/>
              </a:ext>
            </a:extLst>
          </p:cNvPr>
          <p:cNvGrpSpPr/>
          <p:nvPr/>
        </p:nvGrpSpPr>
        <p:grpSpPr>
          <a:xfrm>
            <a:off x="559820" y="1611225"/>
            <a:ext cx="6283775" cy="648000"/>
            <a:chOff x="689917" y="1624372"/>
            <a:chExt cx="6283775" cy="648000"/>
          </a:xfrm>
        </p:grpSpPr>
        <p:pic>
          <p:nvPicPr>
            <p:cNvPr id="6" name="グラフィックス 5" descr="ドキュメント 枠線">
              <a:extLst>
                <a:ext uri="{FF2B5EF4-FFF2-40B4-BE49-F238E27FC236}">
                  <a16:creationId xmlns:a16="http://schemas.microsoft.com/office/drawing/2014/main" xmlns="" id="{AD1CC474-AAEF-4B9A-A9C7-347933AAA21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7" name="正方形/長方形 6">
              <a:extLst>
                <a:ext uri="{FF2B5EF4-FFF2-40B4-BE49-F238E27FC236}">
                  <a16:creationId xmlns:a16="http://schemas.microsoft.com/office/drawing/2014/main" xmlns="" id="{C18841F1-332D-49EE-B39B-EEE8134742EC}"/>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object 5">
            <a:extLst>
              <a:ext uri="{FF2B5EF4-FFF2-40B4-BE49-F238E27FC236}">
                <a16:creationId xmlns:a16="http://schemas.microsoft.com/office/drawing/2014/main" xmlns="" id="{E61DB7EB-1D9E-426F-9C49-6409BA7CBA20}"/>
              </a:ext>
            </a:extLst>
          </p:cNvPr>
          <p:cNvSpPr txBox="1"/>
          <p:nvPr/>
        </p:nvSpPr>
        <p:spPr>
          <a:xfrm>
            <a:off x="1349592" y="510172"/>
            <a:ext cx="1842332"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dirty="0">
                <a:solidFill>
                  <a:schemeClr val="accent6">
                    <a:lumMod val="75000"/>
                  </a:schemeClr>
                </a:solidFill>
                <a:latin typeface="Yu Gothic" panose="020B0400000000000000" pitchFamily="34" charset="-128"/>
                <a:ea typeface="Yu Gothic" panose="020B0400000000000000" pitchFamily="34" charset="-128"/>
                <a:cs typeface="YuGothic"/>
              </a:rPr>
              <a:t>④救護救援班がすること</a:t>
            </a:r>
          </a:p>
        </p:txBody>
      </p:sp>
      <p:sp>
        <p:nvSpPr>
          <p:cNvPr id="9" name="object 9">
            <a:extLst>
              <a:ext uri="{FF2B5EF4-FFF2-40B4-BE49-F238E27FC236}">
                <a16:creationId xmlns:a16="http://schemas.microsoft.com/office/drawing/2014/main" xmlns="" id="{9C08858D-AC94-4645-BB5E-BD74EE0DE97C}"/>
              </a:ext>
            </a:extLst>
          </p:cNvPr>
          <p:cNvSpPr txBox="1"/>
          <p:nvPr/>
        </p:nvSpPr>
        <p:spPr>
          <a:xfrm>
            <a:off x="669646" y="3154920"/>
            <a:ext cx="6186293" cy="3652475"/>
          </a:xfrm>
          <a:prstGeom prst="rect">
            <a:avLst/>
          </a:prstGeom>
        </p:spPr>
        <p:txBody>
          <a:bodyPr vert="horz" wrap="square" lIns="0" tIns="12700" rIns="0" bIns="0" rtlCol="0">
            <a:spAutoFit/>
          </a:bodyPr>
          <a:lstStyle/>
          <a:p>
            <a:pPr marL="298450" marR="5080" indent="-285750" algn="just">
              <a:lnSpc>
                <a:spcPct val="130000"/>
              </a:lnSpc>
              <a:spcAft>
                <a:spcPts val="1200"/>
              </a:spcAft>
              <a:buClr>
                <a:schemeClr val="accent6">
                  <a:lumMod val="75000"/>
                </a:schemeClr>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医師、看護師などの医療救護班が到着したら、その指示に従い手伝う。</a:t>
            </a:r>
          </a:p>
          <a:p>
            <a:pPr marL="298450" marR="5080" indent="-285750" algn="just">
              <a:lnSpc>
                <a:spcPct val="130000"/>
              </a:lnSpc>
              <a:spcAft>
                <a:spcPts val="1200"/>
              </a:spcAft>
              <a:buClr>
                <a:schemeClr val="accent6">
                  <a:lumMod val="75000"/>
                </a:schemeClr>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避難者の中から救出チーム（</a:t>
            </a:r>
            <a:r>
              <a:rPr lang="en-US" altLang="ja-JP" sz="1600" b="1" dirty="0">
                <a:latin typeface="Yu Gothic" panose="020B0400000000000000" pitchFamily="34" charset="-128"/>
                <a:ea typeface="Yu Gothic" panose="020B0400000000000000" pitchFamily="34" charset="-128"/>
                <a:cs typeface="YuGothic"/>
              </a:rPr>
              <a:t>1</a:t>
            </a:r>
            <a:r>
              <a:rPr lang="ja-JP" altLang="en-US" sz="1600" b="1" dirty="0">
                <a:latin typeface="Yu Gothic" panose="020B0400000000000000" pitchFamily="34" charset="-128"/>
                <a:ea typeface="Yu Gothic" panose="020B0400000000000000" pitchFamily="34" charset="-128"/>
                <a:cs typeface="YuGothic"/>
              </a:rPr>
              <a:t>チーム</a:t>
            </a:r>
            <a:r>
              <a:rPr lang="en-US" altLang="ja-JP" sz="1600" b="1" dirty="0">
                <a:latin typeface="Yu Gothic" panose="020B0400000000000000" pitchFamily="34" charset="-128"/>
                <a:ea typeface="Yu Gothic" panose="020B0400000000000000" pitchFamily="34" charset="-128"/>
                <a:cs typeface="YuGothic"/>
              </a:rPr>
              <a:t>4</a:t>
            </a:r>
            <a:r>
              <a:rPr lang="ja-JP" altLang="en-US" sz="1600" b="1" dirty="0">
                <a:latin typeface="Yu Gothic" panose="020B0400000000000000" pitchFamily="34" charset="-128"/>
                <a:ea typeface="Yu Gothic" panose="020B0400000000000000" pitchFamily="34" charset="-128"/>
                <a:cs typeface="YuGothic"/>
              </a:rPr>
              <a:t>～</a:t>
            </a:r>
            <a:r>
              <a:rPr lang="en-US" altLang="ja-JP" sz="1600" b="1" dirty="0">
                <a:latin typeface="Yu Gothic" panose="020B0400000000000000" pitchFamily="34" charset="-128"/>
                <a:ea typeface="Yu Gothic" panose="020B0400000000000000" pitchFamily="34" charset="-128"/>
                <a:cs typeface="YuGothic"/>
              </a:rPr>
              <a:t>5</a:t>
            </a:r>
            <a:r>
              <a:rPr lang="ja-JP" altLang="en-US" sz="1600" b="1" dirty="0">
                <a:latin typeface="Yu Gothic" panose="020B0400000000000000" pitchFamily="34" charset="-128"/>
                <a:ea typeface="Yu Gothic" panose="020B0400000000000000" pitchFamily="34" charset="-128"/>
                <a:cs typeface="YuGothic"/>
              </a:rPr>
              <a:t>人程度）を編成して地域の倒れた建物の下敷きや生き埋めになっている人の捜索や救出活動を行う。なお、一見元気そうでも建物の下敷きになっていた人は医師の診断を受けさせる。</a:t>
            </a:r>
          </a:p>
          <a:p>
            <a:pPr marL="298450" marR="5080" indent="-285750" algn="just">
              <a:lnSpc>
                <a:spcPct val="130000"/>
              </a:lnSpc>
              <a:spcAft>
                <a:spcPts val="1200"/>
              </a:spcAft>
              <a:buClr>
                <a:schemeClr val="accent6">
                  <a:lumMod val="75000"/>
                </a:schemeClr>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負傷者等への指示要領は、別表</a:t>
            </a:r>
            <a:r>
              <a:rPr lang="en-US" altLang="ja-JP" sz="1600" b="1" dirty="0">
                <a:latin typeface="Yu Gothic" panose="020B0400000000000000" pitchFamily="34" charset="-128"/>
                <a:ea typeface="Yu Gothic" panose="020B0400000000000000" pitchFamily="34" charset="-128"/>
                <a:cs typeface="YuGothic"/>
              </a:rPr>
              <a:t>2</a:t>
            </a:r>
            <a:r>
              <a:rPr lang="ja-JP" altLang="en-US" sz="1600" b="1" dirty="0">
                <a:latin typeface="Yu Gothic" panose="020B0400000000000000" pitchFamily="34" charset="-128"/>
                <a:ea typeface="Yu Gothic" panose="020B0400000000000000" pitchFamily="34" charset="-128"/>
                <a:cs typeface="YuGothic"/>
              </a:rPr>
              <a:t>「連絡、宣言、指示要領」に示すとおりである。</a:t>
            </a:r>
          </a:p>
          <a:p>
            <a:pPr marL="298450" marR="5080" indent="-285750" algn="just">
              <a:lnSpc>
                <a:spcPct val="130000"/>
              </a:lnSpc>
              <a:spcAft>
                <a:spcPts val="1200"/>
              </a:spcAft>
              <a:buClr>
                <a:schemeClr val="accent6">
                  <a:lumMod val="75000"/>
                </a:schemeClr>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エコノミークラス症候群の予防のため、避難者へ運動や水分補給を行うよう呼びかけるほか、定期的に体操を実施する。</a:t>
            </a:r>
            <a:endParaRPr lang="ja-JP" altLang="en-US" sz="1600" b="1" dirty="0">
              <a:solidFill>
                <a:schemeClr val="accent1"/>
              </a:solidFill>
              <a:latin typeface="Yu Gothic" panose="020B0400000000000000" pitchFamily="34" charset="-128"/>
              <a:ea typeface="Yu Gothic" panose="020B0400000000000000" pitchFamily="34" charset="-128"/>
              <a:cs typeface="YuGothic"/>
            </a:endParaRPr>
          </a:p>
        </p:txBody>
      </p:sp>
      <p:grpSp>
        <p:nvGrpSpPr>
          <p:cNvPr id="10" name="グループ化 9">
            <a:extLst>
              <a:ext uri="{FF2B5EF4-FFF2-40B4-BE49-F238E27FC236}">
                <a16:creationId xmlns:a16="http://schemas.microsoft.com/office/drawing/2014/main" xmlns="" id="{43DE2806-37D5-43BC-B038-0BA10D825452}"/>
              </a:ext>
            </a:extLst>
          </p:cNvPr>
          <p:cNvGrpSpPr/>
          <p:nvPr/>
        </p:nvGrpSpPr>
        <p:grpSpPr>
          <a:xfrm>
            <a:off x="559820" y="2492967"/>
            <a:ext cx="6357742" cy="504190"/>
            <a:chOff x="728646" y="1851740"/>
            <a:chExt cx="6120130" cy="504190"/>
          </a:xfrm>
        </p:grpSpPr>
        <p:sp>
          <p:nvSpPr>
            <p:cNvPr id="11" name="object 20">
              <a:extLst>
                <a:ext uri="{FF2B5EF4-FFF2-40B4-BE49-F238E27FC236}">
                  <a16:creationId xmlns:a16="http://schemas.microsoft.com/office/drawing/2014/main" xmlns="" id="{E33A869D-3201-45C0-896B-0577C8FF80FD}"/>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6">
                <a:lumMod val="75000"/>
              </a:schemeClr>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12" name="object 21">
              <a:extLst>
                <a:ext uri="{FF2B5EF4-FFF2-40B4-BE49-F238E27FC236}">
                  <a16:creationId xmlns:a16="http://schemas.microsoft.com/office/drawing/2014/main" xmlns="" id="{CBFC40C2-8B3A-4EFE-B1BF-8DB6B85BB257}"/>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救援救護</a:t>
              </a:r>
            </a:p>
          </p:txBody>
        </p:sp>
        <p:sp>
          <p:nvSpPr>
            <p:cNvPr id="13" name="object 22">
              <a:extLst>
                <a:ext uri="{FF2B5EF4-FFF2-40B4-BE49-F238E27FC236}">
                  <a16:creationId xmlns:a16="http://schemas.microsoft.com/office/drawing/2014/main" xmlns="" id="{690AEA12-86CB-4287-9A17-B4D8EDAE38A9}"/>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4" name="object 23">
              <a:extLst>
                <a:ext uri="{FF2B5EF4-FFF2-40B4-BE49-F238E27FC236}">
                  <a16:creationId xmlns:a16="http://schemas.microsoft.com/office/drawing/2014/main" xmlns="" id="{2CEDEF30-12BD-4551-A1E9-7F8AE477F394}"/>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chemeClr val="accent6">
                      <a:lumMod val="75000"/>
                    </a:schemeClr>
                  </a:solidFill>
                  <a:latin typeface="Yu Gothic" panose="020B0400000000000000" pitchFamily="34" charset="-128"/>
                  <a:ea typeface="Yu Gothic" panose="020B0400000000000000" pitchFamily="34" charset="-128"/>
                  <a:cs typeface="YuGothic"/>
                </a:rPr>
                <a:t>１</a:t>
              </a:r>
              <a:endParaRPr sz="2100" b="1" dirty="0">
                <a:solidFill>
                  <a:schemeClr val="accent6">
                    <a:lumMod val="75000"/>
                  </a:schemeClr>
                </a:solidFill>
                <a:latin typeface="Yu Gothic" panose="020B0400000000000000" pitchFamily="34" charset="-128"/>
                <a:ea typeface="Yu Gothic" panose="020B0400000000000000" pitchFamily="34" charset="-128"/>
                <a:cs typeface="YuGothic"/>
              </a:endParaRPr>
            </a:p>
          </p:txBody>
        </p:sp>
      </p:grpSp>
      <p:sp>
        <p:nvSpPr>
          <p:cNvPr id="15" name="object 5">
            <a:extLst>
              <a:ext uri="{FF2B5EF4-FFF2-40B4-BE49-F238E27FC236}">
                <a16:creationId xmlns:a16="http://schemas.microsoft.com/office/drawing/2014/main" xmlns="" id="{E94A3A09-D381-44F5-8C4A-11415ED238D5}"/>
              </a:ext>
            </a:extLst>
          </p:cNvPr>
          <p:cNvSpPr txBox="1"/>
          <p:nvPr/>
        </p:nvSpPr>
        <p:spPr>
          <a:xfrm>
            <a:off x="1246051" y="1816458"/>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
        <p:nvSpPr>
          <p:cNvPr id="17" name="object 6">
            <a:extLst>
              <a:ext uri="{FF2B5EF4-FFF2-40B4-BE49-F238E27FC236}">
                <a16:creationId xmlns:a16="http://schemas.microsoft.com/office/drawing/2014/main" xmlns="" id="{390C9AD5-7F54-43EA-A0E8-FE227E815B65}"/>
              </a:ext>
            </a:extLst>
          </p:cNvPr>
          <p:cNvSpPr/>
          <p:nvPr/>
        </p:nvSpPr>
        <p:spPr>
          <a:xfrm>
            <a:off x="523851" y="617201"/>
            <a:ext cx="720090" cy="0"/>
          </a:xfrm>
          <a:custGeom>
            <a:avLst/>
            <a:gdLst/>
            <a:ahLst/>
            <a:cxnLst/>
            <a:rect l="l" t="t" r="r" b="b"/>
            <a:pathLst>
              <a:path w="720090">
                <a:moveTo>
                  <a:pt x="0" y="0"/>
                </a:moveTo>
                <a:lnTo>
                  <a:pt x="720001" y="0"/>
                </a:lnTo>
              </a:path>
            </a:pathLst>
          </a:custGeom>
          <a:ln w="12700">
            <a:solidFill>
              <a:schemeClr val="accent6">
                <a:lumMod val="75000"/>
              </a:schemeClr>
            </a:solidFill>
          </a:ln>
        </p:spPr>
        <p:txBody>
          <a:bodyPr wrap="square" lIns="0" tIns="0" rIns="0" bIns="0" rtlCol="0"/>
          <a:lstStyle/>
          <a:p>
            <a:endParaRPr b="1" dirty="0">
              <a:solidFill>
                <a:schemeClr val="accent1"/>
              </a:solidFill>
              <a:latin typeface="Yu Gothic" panose="020B0400000000000000" pitchFamily="34" charset="-128"/>
              <a:ea typeface="Yu Gothic" panose="020B0400000000000000" pitchFamily="34" charset="-128"/>
            </a:endParaRPr>
          </a:p>
        </p:txBody>
      </p:sp>
      <p:sp>
        <p:nvSpPr>
          <p:cNvPr id="18" name="テキスト ボックス 17">
            <a:extLst>
              <a:ext uri="{FF2B5EF4-FFF2-40B4-BE49-F238E27FC236}">
                <a16:creationId xmlns:a16="http://schemas.microsoft.com/office/drawing/2014/main" xmlns="" id="{A3B4BF19-6CC0-48E5-9AF2-16E0711612AE}"/>
              </a:ext>
            </a:extLst>
          </p:cNvPr>
          <p:cNvSpPr txBox="1"/>
          <p:nvPr/>
        </p:nvSpPr>
        <p:spPr>
          <a:xfrm>
            <a:off x="6747925" y="10169211"/>
            <a:ext cx="61867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５３</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1374652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7898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F7494003-A3CD-47A4-97DA-CC8C5CE9E30C}"/>
              </a:ext>
            </a:extLst>
          </p:cNvPr>
          <p:cNvSpPr/>
          <p:nvPr/>
        </p:nvSpPr>
        <p:spPr>
          <a:xfrm>
            <a:off x="-9976" y="-4083"/>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chemeClr val="accent6">
              <a:lumMod val="20000"/>
              <a:lumOff val="80000"/>
            </a:schemeClr>
          </a:solidFill>
        </p:spPr>
        <p:txBody>
          <a:bodyPr wrap="square" lIns="0" tIns="0" rIns="0" bIns="0" rtlCol="0"/>
          <a:lstStyle/>
          <a:p>
            <a:endParaRPr dirty="0"/>
          </a:p>
        </p:txBody>
      </p:sp>
      <p:sp>
        <p:nvSpPr>
          <p:cNvPr id="3" name="bg object 17">
            <a:extLst>
              <a:ext uri="{FF2B5EF4-FFF2-40B4-BE49-F238E27FC236}">
                <a16:creationId xmlns:a16="http://schemas.microsoft.com/office/drawing/2014/main" xmlns="" id="{DE85990C-5CF2-4C2D-89D2-F21AB8FF6300}"/>
              </a:ext>
            </a:extLst>
          </p:cNvPr>
          <p:cNvSpPr/>
          <p:nvPr/>
        </p:nvSpPr>
        <p:spPr>
          <a:xfrm>
            <a:off x="381127" y="243280"/>
            <a:ext cx="6874792" cy="10192037"/>
          </a:xfrm>
          <a:prstGeom prst="roundRect">
            <a:avLst>
              <a:gd name="adj" fmla="val 3045"/>
            </a:avLst>
          </a:prstGeom>
          <a:solidFill>
            <a:srgbClr val="FFFFFF"/>
          </a:solidFill>
        </p:spPr>
        <p:txBody>
          <a:bodyPr wrap="square" lIns="0" tIns="0" rIns="0" bIns="0" rtlCol="0"/>
          <a:lstStyle/>
          <a:p>
            <a:endParaRPr dirty="0"/>
          </a:p>
        </p:txBody>
      </p:sp>
      <p:sp>
        <p:nvSpPr>
          <p:cNvPr id="4" name="object 2">
            <a:extLst>
              <a:ext uri="{FF2B5EF4-FFF2-40B4-BE49-F238E27FC236}">
                <a16:creationId xmlns:a16="http://schemas.microsoft.com/office/drawing/2014/main" xmlns="" id="{7D7F5A2E-2691-40A4-B87C-60F516D26A45}"/>
              </a:ext>
            </a:extLst>
          </p:cNvPr>
          <p:cNvSpPr txBox="1">
            <a:spLocks/>
          </p:cNvSpPr>
          <p:nvPr/>
        </p:nvSpPr>
        <p:spPr>
          <a:xfrm>
            <a:off x="637386" y="941302"/>
            <a:ext cx="6478121" cy="443711"/>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r>
              <a:rPr lang="ja-JP" altLang="en-US" sz="2800" dirty="0">
                <a:solidFill>
                  <a:schemeClr val="accent6">
                    <a:lumMod val="75000"/>
                  </a:schemeClr>
                </a:solidFill>
              </a:rPr>
              <a:t>２</a:t>
            </a:r>
            <a:r>
              <a:rPr lang="en-US" altLang="ja-JP" sz="2800" dirty="0">
                <a:solidFill>
                  <a:schemeClr val="accent6">
                    <a:lumMod val="75000"/>
                  </a:schemeClr>
                </a:solidFill>
              </a:rPr>
              <a:t>.</a:t>
            </a:r>
            <a:r>
              <a:rPr lang="ja-JP" altLang="en-US" sz="2800" dirty="0">
                <a:solidFill>
                  <a:schemeClr val="accent6">
                    <a:lumMod val="75000"/>
                  </a:schemeClr>
                </a:solidFill>
              </a:rPr>
              <a:t>障害者、高齢者、傷病者などの保護</a:t>
            </a:r>
          </a:p>
        </p:txBody>
      </p:sp>
      <p:sp>
        <p:nvSpPr>
          <p:cNvPr id="5" name="object 9">
            <a:extLst>
              <a:ext uri="{FF2B5EF4-FFF2-40B4-BE49-F238E27FC236}">
                <a16:creationId xmlns:a16="http://schemas.microsoft.com/office/drawing/2014/main" xmlns="" id="{1DED5D68-D581-43DF-932A-95052521C943}"/>
              </a:ext>
            </a:extLst>
          </p:cNvPr>
          <p:cNvSpPr txBox="1"/>
          <p:nvPr/>
        </p:nvSpPr>
        <p:spPr>
          <a:xfrm>
            <a:off x="738476" y="3113687"/>
            <a:ext cx="6186293" cy="3652475"/>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chemeClr val="accent6">
                  <a:lumMod val="75000"/>
                </a:schemeClr>
              </a:buClr>
            </a:pPr>
            <a:r>
              <a:rPr lang="ja-JP" altLang="en-US" dirty="0"/>
              <a:t>避難者の中で、介護を必要とする障害者、高齢者、傷病者などがいる場合は、情報広報班へ連絡する。</a:t>
            </a:r>
          </a:p>
          <a:p>
            <a:pPr>
              <a:buClr>
                <a:schemeClr val="accent6">
                  <a:lumMod val="75000"/>
                </a:schemeClr>
              </a:buClr>
            </a:pPr>
            <a:r>
              <a:rPr lang="ja-JP" altLang="en-US" dirty="0"/>
              <a:t>介護の必要な人には、介護人をつけ、介護が可能な部屋へ移動させる。</a:t>
            </a:r>
            <a:endParaRPr lang="en-US" altLang="ja-JP" dirty="0"/>
          </a:p>
          <a:p>
            <a:pPr>
              <a:buClr>
                <a:schemeClr val="accent6">
                  <a:lumMod val="75000"/>
                </a:schemeClr>
              </a:buClr>
            </a:pPr>
            <a:r>
              <a:rPr lang="ja-JP" altLang="en-US" dirty="0"/>
              <a:t>指定避難所に来ていない要配慮者の安否確認を、民生委員などの情報を基に実施する。</a:t>
            </a:r>
          </a:p>
          <a:p>
            <a:pPr>
              <a:buClr>
                <a:schemeClr val="accent6">
                  <a:lumMod val="75000"/>
                </a:schemeClr>
              </a:buClr>
            </a:pPr>
            <a:r>
              <a:rPr lang="ja-JP" altLang="en-US" dirty="0"/>
              <a:t>被災者等のニーズ把握、ボランティアの受け入れ誘導被災者がどのような支援を望んでいるか、支援物資等では何が不足しているか把握するとともに、区災害ボランティアセンター等に対し、ボランティアの派遣要請や被災地内の誘導を行う。</a:t>
            </a:r>
          </a:p>
        </p:txBody>
      </p:sp>
      <p:grpSp>
        <p:nvGrpSpPr>
          <p:cNvPr id="6" name="グループ化 5">
            <a:extLst>
              <a:ext uri="{FF2B5EF4-FFF2-40B4-BE49-F238E27FC236}">
                <a16:creationId xmlns:a16="http://schemas.microsoft.com/office/drawing/2014/main" xmlns="" id="{ADE2DF6D-1F63-4F7E-9F86-79B44A07F8EB}"/>
              </a:ext>
            </a:extLst>
          </p:cNvPr>
          <p:cNvGrpSpPr/>
          <p:nvPr/>
        </p:nvGrpSpPr>
        <p:grpSpPr>
          <a:xfrm>
            <a:off x="628650" y="2451734"/>
            <a:ext cx="6357742" cy="504190"/>
            <a:chOff x="728646" y="1851740"/>
            <a:chExt cx="6120130" cy="504190"/>
          </a:xfrm>
        </p:grpSpPr>
        <p:sp>
          <p:nvSpPr>
            <p:cNvPr id="7" name="object 20">
              <a:extLst>
                <a:ext uri="{FF2B5EF4-FFF2-40B4-BE49-F238E27FC236}">
                  <a16:creationId xmlns:a16="http://schemas.microsoft.com/office/drawing/2014/main" xmlns="" id="{69446B37-D32D-411B-8E58-EB0E639B6BE8}"/>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6">
                <a:lumMod val="75000"/>
              </a:schemeClr>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8" name="object 21">
              <a:extLst>
                <a:ext uri="{FF2B5EF4-FFF2-40B4-BE49-F238E27FC236}">
                  <a16:creationId xmlns:a16="http://schemas.microsoft.com/office/drawing/2014/main" xmlns="" id="{C4F90F11-A6BE-4CCD-B489-8EC77E5EE00F}"/>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障害者、高齢者、傷病者などの保護</a:t>
              </a:r>
            </a:p>
          </p:txBody>
        </p:sp>
        <p:sp>
          <p:nvSpPr>
            <p:cNvPr id="9" name="object 22">
              <a:extLst>
                <a:ext uri="{FF2B5EF4-FFF2-40B4-BE49-F238E27FC236}">
                  <a16:creationId xmlns:a16="http://schemas.microsoft.com/office/drawing/2014/main" xmlns="" id="{84A5C983-0B23-44F1-B1E5-2AD688EFF00E}"/>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0" name="object 23">
              <a:extLst>
                <a:ext uri="{FF2B5EF4-FFF2-40B4-BE49-F238E27FC236}">
                  <a16:creationId xmlns:a16="http://schemas.microsoft.com/office/drawing/2014/main" xmlns="" id="{C4DCD9F5-506D-487F-AD73-71B21858DC69}"/>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chemeClr val="accent6">
                      <a:lumMod val="75000"/>
                    </a:schemeClr>
                  </a:solidFill>
                  <a:latin typeface="Yu Gothic" panose="020B0400000000000000" pitchFamily="34" charset="-128"/>
                  <a:ea typeface="Yu Gothic" panose="020B0400000000000000" pitchFamily="34" charset="-128"/>
                  <a:cs typeface="YuGothic"/>
                </a:rPr>
                <a:t>１</a:t>
              </a:r>
              <a:endParaRPr sz="2100" b="1" dirty="0">
                <a:solidFill>
                  <a:schemeClr val="accent6">
                    <a:lumMod val="75000"/>
                  </a:schemeClr>
                </a:solidFill>
                <a:latin typeface="Yu Gothic" panose="020B0400000000000000" pitchFamily="34" charset="-128"/>
                <a:ea typeface="Yu Gothic" panose="020B0400000000000000" pitchFamily="34" charset="-128"/>
                <a:cs typeface="YuGothic"/>
              </a:endParaRPr>
            </a:p>
          </p:txBody>
        </p:sp>
      </p:grpSp>
      <p:grpSp>
        <p:nvGrpSpPr>
          <p:cNvPr id="11" name="グループ化 10">
            <a:extLst>
              <a:ext uri="{FF2B5EF4-FFF2-40B4-BE49-F238E27FC236}">
                <a16:creationId xmlns:a16="http://schemas.microsoft.com/office/drawing/2014/main" xmlns="" id="{1D44E3F2-B6C6-4798-945E-147B6350BECC}"/>
              </a:ext>
            </a:extLst>
          </p:cNvPr>
          <p:cNvGrpSpPr/>
          <p:nvPr/>
        </p:nvGrpSpPr>
        <p:grpSpPr>
          <a:xfrm>
            <a:off x="689917" y="1595796"/>
            <a:ext cx="6283775" cy="648000"/>
            <a:chOff x="689917" y="1624372"/>
            <a:chExt cx="6283775" cy="648000"/>
          </a:xfrm>
        </p:grpSpPr>
        <p:pic>
          <p:nvPicPr>
            <p:cNvPr id="12" name="グラフィックス 11" descr="ドキュメント 枠線">
              <a:extLst>
                <a:ext uri="{FF2B5EF4-FFF2-40B4-BE49-F238E27FC236}">
                  <a16:creationId xmlns:a16="http://schemas.microsoft.com/office/drawing/2014/main" xmlns="" id="{807CC235-5C0B-4470-AAF1-ECC57087F12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3" name="正方形/長方形 12">
              <a:extLst>
                <a:ext uri="{FF2B5EF4-FFF2-40B4-BE49-F238E27FC236}">
                  <a16:creationId xmlns:a16="http://schemas.microsoft.com/office/drawing/2014/main" xmlns="" id="{A5A8D34B-1FD8-48C0-BA7B-DAB00344EFAE}"/>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object 5">
            <a:extLst>
              <a:ext uri="{FF2B5EF4-FFF2-40B4-BE49-F238E27FC236}">
                <a16:creationId xmlns:a16="http://schemas.microsoft.com/office/drawing/2014/main" xmlns="" id="{E1CEE0BF-2847-4D90-928A-40D06BAFB25D}"/>
              </a:ext>
            </a:extLst>
          </p:cNvPr>
          <p:cNvSpPr txBox="1"/>
          <p:nvPr/>
        </p:nvSpPr>
        <p:spPr>
          <a:xfrm>
            <a:off x="1420554" y="1811066"/>
            <a:ext cx="5497975"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latin typeface="Yu Gothic" panose="020B0400000000000000" pitchFamily="34" charset="-128"/>
                <a:ea typeface="Yu Gothic" panose="020B0400000000000000" pitchFamily="34" charset="-128"/>
                <a:cs typeface="YuGothic"/>
              </a:rPr>
              <a:t>必要な様式なし</a:t>
            </a:r>
            <a:endParaRPr lang="zh-TW" altLang="en-US" sz="1400" b="1" dirty="0">
              <a:latin typeface="Yu Gothic" panose="020B0400000000000000" pitchFamily="34" charset="-128"/>
              <a:ea typeface="Yu Gothic" panose="020B0400000000000000" pitchFamily="34" charset="-128"/>
              <a:cs typeface="YuGothic"/>
            </a:endParaRPr>
          </a:p>
        </p:txBody>
      </p:sp>
      <p:sp>
        <p:nvSpPr>
          <p:cNvPr id="15" name="object 6">
            <a:extLst>
              <a:ext uri="{FF2B5EF4-FFF2-40B4-BE49-F238E27FC236}">
                <a16:creationId xmlns:a16="http://schemas.microsoft.com/office/drawing/2014/main" xmlns="" id="{E01106CC-6303-42FB-A8D2-9E5C4EBD4B93}"/>
              </a:ext>
            </a:extLst>
          </p:cNvPr>
          <p:cNvSpPr/>
          <p:nvPr/>
        </p:nvSpPr>
        <p:spPr>
          <a:xfrm>
            <a:off x="525070" y="632330"/>
            <a:ext cx="720090" cy="0"/>
          </a:xfrm>
          <a:custGeom>
            <a:avLst/>
            <a:gdLst/>
            <a:ahLst/>
            <a:cxnLst/>
            <a:rect l="l" t="t" r="r" b="b"/>
            <a:pathLst>
              <a:path w="720090">
                <a:moveTo>
                  <a:pt x="0" y="0"/>
                </a:moveTo>
                <a:lnTo>
                  <a:pt x="720001" y="0"/>
                </a:lnTo>
              </a:path>
            </a:pathLst>
          </a:custGeom>
          <a:ln w="12700">
            <a:solidFill>
              <a:schemeClr val="accent6">
                <a:lumMod val="75000"/>
              </a:schemeClr>
            </a:solidFill>
          </a:ln>
        </p:spPr>
        <p:txBody>
          <a:bodyPr wrap="square" lIns="0" tIns="0" rIns="0" bIns="0" rtlCol="0"/>
          <a:lstStyle/>
          <a:p>
            <a:endParaRPr b="1" dirty="0">
              <a:solidFill>
                <a:schemeClr val="accent1"/>
              </a:solidFill>
              <a:latin typeface="Yu Gothic" panose="020B0400000000000000" pitchFamily="34" charset="-128"/>
              <a:ea typeface="Yu Gothic" panose="020B0400000000000000" pitchFamily="34" charset="-128"/>
            </a:endParaRPr>
          </a:p>
        </p:txBody>
      </p:sp>
      <p:sp>
        <p:nvSpPr>
          <p:cNvPr id="16" name="object 5">
            <a:extLst>
              <a:ext uri="{FF2B5EF4-FFF2-40B4-BE49-F238E27FC236}">
                <a16:creationId xmlns:a16="http://schemas.microsoft.com/office/drawing/2014/main" xmlns="" id="{FE4ABF50-04BA-4622-8D3A-73147345FC03}"/>
              </a:ext>
            </a:extLst>
          </p:cNvPr>
          <p:cNvSpPr txBox="1"/>
          <p:nvPr/>
        </p:nvSpPr>
        <p:spPr>
          <a:xfrm>
            <a:off x="1350811" y="525301"/>
            <a:ext cx="1842332" cy="197490"/>
          </a:xfrm>
          <a:prstGeom prst="rect">
            <a:avLst/>
          </a:prstGeom>
        </p:spPr>
        <p:txBody>
          <a:bodyPr vert="horz" wrap="square" lIns="0" tIns="12700" rIns="0" bIns="0" rtlCol="0">
            <a:spAutoFit/>
          </a:bodyPr>
          <a:lstStyle>
            <a:defPPr>
              <a:defRPr lang="ja-JP"/>
            </a:defPPr>
            <a:lvl1pPr marL="12700">
              <a:lnSpc>
                <a:spcPct val="100000"/>
              </a:lnSpc>
              <a:spcBef>
                <a:spcPts val="100"/>
              </a:spcBef>
              <a:defRPr sz="1200" b="1">
                <a:solidFill>
                  <a:schemeClr val="accent1"/>
                </a:solidFill>
                <a:latin typeface="Yu Gothic" panose="020B0400000000000000" pitchFamily="34" charset="-128"/>
                <a:ea typeface="Yu Gothic" panose="020B0400000000000000" pitchFamily="34" charset="-128"/>
                <a:cs typeface="YuGothic"/>
              </a:defRPr>
            </a:lvl1pPr>
          </a:lstStyle>
          <a:p>
            <a:r>
              <a:rPr lang="ja-JP" altLang="en-US" sz="1200" b="1" dirty="0">
                <a:solidFill>
                  <a:schemeClr val="accent6">
                    <a:lumMod val="75000"/>
                  </a:schemeClr>
                </a:solidFill>
                <a:latin typeface="Yu Gothic" panose="020B0400000000000000" pitchFamily="34" charset="-128"/>
                <a:ea typeface="Yu Gothic" panose="020B0400000000000000" pitchFamily="34" charset="-128"/>
                <a:cs typeface="YuGothic"/>
              </a:rPr>
              <a:t>④救護救援班</a:t>
            </a:r>
            <a:r>
              <a:rPr lang="ja-JP" altLang="en-US" dirty="0">
                <a:solidFill>
                  <a:schemeClr val="accent6">
                    <a:lumMod val="75000"/>
                  </a:schemeClr>
                </a:solidFill>
              </a:rPr>
              <a:t>がすること</a:t>
            </a:r>
          </a:p>
        </p:txBody>
      </p:sp>
      <p:sp>
        <p:nvSpPr>
          <p:cNvPr id="17" name="テキスト ボックス 16">
            <a:extLst>
              <a:ext uri="{FF2B5EF4-FFF2-40B4-BE49-F238E27FC236}">
                <a16:creationId xmlns:a16="http://schemas.microsoft.com/office/drawing/2014/main" xmlns="" id="{E52CBD8C-0CF0-44D7-AE26-B3AE9C4B238A}"/>
              </a:ext>
            </a:extLst>
          </p:cNvPr>
          <p:cNvSpPr txBox="1"/>
          <p:nvPr/>
        </p:nvSpPr>
        <p:spPr>
          <a:xfrm>
            <a:off x="141513" y="10144124"/>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５４</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11973472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C019D428-B765-4272-844E-164459937CEB}"/>
              </a:ext>
            </a:extLst>
          </p:cNvPr>
          <p:cNvSpPr/>
          <p:nvPr/>
        </p:nvSpPr>
        <p:spPr>
          <a:xfrm>
            <a:off x="-17463" y="-621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chemeClr val="accent6">
              <a:lumMod val="20000"/>
              <a:lumOff val="80000"/>
            </a:schemeClr>
          </a:solidFill>
        </p:spPr>
        <p:txBody>
          <a:bodyPr wrap="square" lIns="0" tIns="0" rIns="0" bIns="0" rtlCol="0"/>
          <a:lstStyle/>
          <a:p>
            <a:endParaRPr dirty="0"/>
          </a:p>
        </p:txBody>
      </p:sp>
      <p:sp>
        <p:nvSpPr>
          <p:cNvPr id="3" name="bg object 17">
            <a:extLst>
              <a:ext uri="{FF2B5EF4-FFF2-40B4-BE49-F238E27FC236}">
                <a16:creationId xmlns:a16="http://schemas.microsoft.com/office/drawing/2014/main" xmlns="" id="{DD61801F-68EC-4B55-9887-B6BC3DDD984F}"/>
              </a:ext>
            </a:extLst>
          </p:cNvPr>
          <p:cNvSpPr/>
          <p:nvPr/>
        </p:nvSpPr>
        <p:spPr>
          <a:xfrm>
            <a:off x="373640" y="241153"/>
            <a:ext cx="6874792" cy="10192037"/>
          </a:xfrm>
          <a:prstGeom prst="roundRect">
            <a:avLst>
              <a:gd name="adj" fmla="val 3045"/>
            </a:avLst>
          </a:prstGeom>
          <a:solidFill>
            <a:srgbClr val="FFFFFF"/>
          </a:solidFill>
        </p:spPr>
        <p:txBody>
          <a:bodyPr wrap="square" lIns="0" tIns="0" rIns="0" bIns="0" rtlCol="0"/>
          <a:lstStyle/>
          <a:p>
            <a:endParaRPr dirty="0"/>
          </a:p>
        </p:txBody>
      </p:sp>
      <p:sp>
        <p:nvSpPr>
          <p:cNvPr id="4" name="object 2">
            <a:extLst>
              <a:ext uri="{FF2B5EF4-FFF2-40B4-BE49-F238E27FC236}">
                <a16:creationId xmlns:a16="http://schemas.microsoft.com/office/drawing/2014/main" xmlns="" id="{773B8201-748D-4601-A0C1-396DFEF5C9C2}"/>
              </a:ext>
            </a:extLst>
          </p:cNvPr>
          <p:cNvSpPr txBox="1">
            <a:spLocks/>
          </p:cNvSpPr>
          <p:nvPr/>
        </p:nvSpPr>
        <p:spPr>
          <a:xfrm>
            <a:off x="629899" y="939175"/>
            <a:ext cx="64781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dirty="0">
                <a:solidFill>
                  <a:schemeClr val="accent6">
                    <a:lumMod val="75000"/>
                  </a:schemeClr>
                </a:solidFill>
                <a:latin typeface="Yu Gothic" panose="020B0400000000000000" pitchFamily="34" charset="-128"/>
                <a:ea typeface="Yu Gothic" panose="020B0400000000000000" pitchFamily="34" charset="-128"/>
              </a:rPr>
              <a:t>３</a:t>
            </a:r>
            <a:r>
              <a:rPr kumimoji="0" lang="en-US" altLang="ja-JP" sz="3200" b="1" kern="0" dirty="0">
                <a:solidFill>
                  <a:schemeClr val="accent6">
                    <a:lumMod val="75000"/>
                  </a:schemeClr>
                </a:solidFill>
                <a:latin typeface="Yu Gothic" panose="020B0400000000000000" pitchFamily="34" charset="-128"/>
                <a:ea typeface="Yu Gothic" panose="020B0400000000000000" pitchFamily="34" charset="-128"/>
              </a:rPr>
              <a:t>. </a:t>
            </a:r>
            <a:r>
              <a:rPr kumimoji="0" lang="ja-JP" altLang="en-US" sz="3200" b="1" kern="0" dirty="0">
                <a:solidFill>
                  <a:schemeClr val="accent6">
                    <a:lumMod val="75000"/>
                  </a:schemeClr>
                </a:solidFill>
                <a:latin typeface="Yu Gothic" panose="020B0400000000000000" pitchFamily="34" charset="-128"/>
                <a:ea typeface="Yu Gothic" panose="020B0400000000000000" pitchFamily="34" charset="-128"/>
              </a:rPr>
              <a:t>要配慮者への支援</a:t>
            </a:r>
          </a:p>
        </p:txBody>
      </p:sp>
      <p:sp>
        <p:nvSpPr>
          <p:cNvPr id="5" name="object 9">
            <a:extLst>
              <a:ext uri="{FF2B5EF4-FFF2-40B4-BE49-F238E27FC236}">
                <a16:creationId xmlns:a16="http://schemas.microsoft.com/office/drawing/2014/main" xmlns="" id="{53CE4C80-03C2-4F8E-9FFA-A82FC0CA3DCD}"/>
              </a:ext>
            </a:extLst>
          </p:cNvPr>
          <p:cNvSpPr txBox="1"/>
          <p:nvPr/>
        </p:nvSpPr>
        <p:spPr>
          <a:xfrm>
            <a:off x="730989" y="3111560"/>
            <a:ext cx="6186293" cy="2372124"/>
          </a:xfrm>
          <a:prstGeom prst="rect">
            <a:avLst/>
          </a:prstGeom>
        </p:spPr>
        <p:txBody>
          <a:bodyPr vert="horz" wrap="square" lIns="0" tIns="12700" rIns="0" bIns="0" rtlCol="0">
            <a:spAutoFit/>
          </a:bodyPr>
          <a:lstStyle/>
          <a:p>
            <a:pPr marL="298450" marR="5080" indent="-285750" algn="just">
              <a:lnSpc>
                <a:spcPct val="130000"/>
              </a:lnSpc>
              <a:spcAft>
                <a:spcPts val="1200"/>
              </a:spcAft>
              <a:buClr>
                <a:schemeClr val="accent6">
                  <a:lumMod val="75000"/>
                </a:schemeClr>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避難者名簿に書かれた「特に配慮が必要なこと」欄を確認して、避難所内の要配慮者を把握する。</a:t>
            </a:r>
          </a:p>
          <a:p>
            <a:pPr marL="298450" marR="5080" indent="-285750" algn="just">
              <a:lnSpc>
                <a:spcPct val="130000"/>
              </a:lnSpc>
              <a:spcAft>
                <a:spcPts val="1200"/>
              </a:spcAft>
              <a:buClr>
                <a:schemeClr val="accent6">
                  <a:lumMod val="75000"/>
                </a:schemeClr>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本人や家族などから支援に必要な情報を詳しく聞き取る。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chemeClr val="accent6">
                  <a:lumMod val="75000"/>
                </a:schemeClr>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配慮が必要な人に関する情報を、その人の支援のために必要な範囲で、医師や保健師、民生委員などの支援者と共有する。</a:t>
            </a:r>
            <a:endParaRPr lang="ja-JP" altLang="en-US" sz="12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chemeClr val="accent6">
                  <a:lumMod val="75000"/>
                </a:schemeClr>
              </a:buClr>
              <a:buSzPct val="120000"/>
              <a:buFont typeface="Wingdings" panose="05000000000000000000" pitchFamily="2" charset="2"/>
              <a:buChar char="p"/>
            </a:pPr>
            <a:endParaRPr lang="en-US" altLang="ja-JP" sz="1600" b="1" dirty="0">
              <a:latin typeface="Yu Gothic" panose="020B0400000000000000" pitchFamily="34" charset="-128"/>
              <a:ea typeface="Yu Gothic" panose="020B0400000000000000" pitchFamily="34" charset="-128"/>
              <a:cs typeface="YuGothic"/>
            </a:endParaRPr>
          </a:p>
        </p:txBody>
      </p:sp>
      <p:grpSp>
        <p:nvGrpSpPr>
          <p:cNvPr id="6" name="グループ化 5">
            <a:extLst>
              <a:ext uri="{FF2B5EF4-FFF2-40B4-BE49-F238E27FC236}">
                <a16:creationId xmlns:a16="http://schemas.microsoft.com/office/drawing/2014/main" xmlns="" id="{97172C50-9256-4306-B53F-5AE506C9774F}"/>
              </a:ext>
            </a:extLst>
          </p:cNvPr>
          <p:cNvGrpSpPr/>
          <p:nvPr/>
        </p:nvGrpSpPr>
        <p:grpSpPr>
          <a:xfrm>
            <a:off x="621163" y="2449607"/>
            <a:ext cx="6357742" cy="504190"/>
            <a:chOff x="728646" y="1851740"/>
            <a:chExt cx="6120130" cy="504190"/>
          </a:xfrm>
        </p:grpSpPr>
        <p:sp>
          <p:nvSpPr>
            <p:cNvPr id="7" name="object 20">
              <a:extLst>
                <a:ext uri="{FF2B5EF4-FFF2-40B4-BE49-F238E27FC236}">
                  <a16:creationId xmlns:a16="http://schemas.microsoft.com/office/drawing/2014/main" xmlns="" id="{16BDF24E-EEF5-444D-96FE-C3F0B0549BD4}"/>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6">
                <a:lumMod val="75000"/>
              </a:schemeClr>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8" name="object 21">
              <a:extLst>
                <a:ext uri="{FF2B5EF4-FFF2-40B4-BE49-F238E27FC236}">
                  <a16:creationId xmlns:a16="http://schemas.microsoft.com/office/drawing/2014/main" xmlns="" id="{F4FB7A01-9D1D-4093-B082-903206CFF2FA}"/>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要配慮者の把握、共有</a:t>
              </a:r>
            </a:p>
          </p:txBody>
        </p:sp>
        <p:sp>
          <p:nvSpPr>
            <p:cNvPr id="9" name="object 22">
              <a:extLst>
                <a:ext uri="{FF2B5EF4-FFF2-40B4-BE49-F238E27FC236}">
                  <a16:creationId xmlns:a16="http://schemas.microsoft.com/office/drawing/2014/main" xmlns="" id="{0F0EC6A3-425B-479B-BA3C-4FBABCE7E5E9}"/>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0" name="object 23">
              <a:extLst>
                <a:ext uri="{FF2B5EF4-FFF2-40B4-BE49-F238E27FC236}">
                  <a16:creationId xmlns:a16="http://schemas.microsoft.com/office/drawing/2014/main" xmlns="" id="{7E39583E-91D8-4C28-81A6-941D3B43E924}"/>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chemeClr val="accent6">
                      <a:lumMod val="75000"/>
                    </a:schemeClr>
                  </a:solidFill>
                  <a:latin typeface="Yu Gothic" panose="020B0400000000000000" pitchFamily="34" charset="-128"/>
                  <a:ea typeface="Yu Gothic" panose="020B0400000000000000" pitchFamily="34" charset="-128"/>
                  <a:cs typeface="YuGothic"/>
                </a:rPr>
                <a:t>１</a:t>
              </a:r>
              <a:endParaRPr sz="2100" b="1" dirty="0">
                <a:solidFill>
                  <a:schemeClr val="accent6">
                    <a:lumMod val="75000"/>
                  </a:schemeClr>
                </a:solidFill>
                <a:latin typeface="Yu Gothic" panose="020B0400000000000000" pitchFamily="34" charset="-128"/>
                <a:ea typeface="Yu Gothic" panose="020B0400000000000000" pitchFamily="34" charset="-128"/>
                <a:cs typeface="YuGothic"/>
              </a:endParaRPr>
            </a:p>
          </p:txBody>
        </p:sp>
      </p:grpSp>
      <p:grpSp>
        <p:nvGrpSpPr>
          <p:cNvPr id="11" name="グループ化 10">
            <a:extLst>
              <a:ext uri="{FF2B5EF4-FFF2-40B4-BE49-F238E27FC236}">
                <a16:creationId xmlns:a16="http://schemas.microsoft.com/office/drawing/2014/main" xmlns="" id="{457D8943-C2BD-4A08-B023-14F418E67731}"/>
              </a:ext>
            </a:extLst>
          </p:cNvPr>
          <p:cNvGrpSpPr/>
          <p:nvPr/>
        </p:nvGrpSpPr>
        <p:grpSpPr>
          <a:xfrm>
            <a:off x="682430" y="1593669"/>
            <a:ext cx="6283775" cy="648000"/>
            <a:chOff x="689917" y="1624372"/>
            <a:chExt cx="6283775" cy="648000"/>
          </a:xfrm>
        </p:grpSpPr>
        <p:pic>
          <p:nvPicPr>
            <p:cNvPr id="12" name="グラフィックス 11" descr="ドキュメント 枠線">
              <a:extLst>
                <a:ext uri="{FF2B5EF4-FFF2-40B4-BE49-F238E27FC236}">
                  <a16:creationId xmlns:a16="http://schemas.microsoft.com/office/drawing/2014/main" xmlns="" id="{4E525BA8-6053-4005-8C3F-FA8FCDDEBA1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3" name="正方形/長方形 12">
              <a:extLst>
                <a:ext uri="{FF2B5EF4-FFF2-40B4-BE49-F238E27FC236}">
                  <a16:creationId xmlns:a16="http://schemas.microsoft.com/office/drawing/2014/main" xmlns="" id="{69D95575-16E8-480F-AC82-921CEBA15E06}"/>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object 5">
            <a:extLst>
              <a:ext uri="{FF2B5EF4-FFF2-40B4-BE49-F238E27FC236}">
                <a16:creationId xmlns:a16="http://schemas.microsoft.com/office/drawing/2014/main" xmlns="" id="{3F8F5B97-333E-4344-926A-BE54365DE7C1}"/>
              </a:ext>
            </a:extLst>
          </p:cNvPr>
          <p:cNvSpPr txBox="1"/>
          <p:nvPr/>
        </p:nvSpPr>
        <p:spPr>
          <a:xfrm>
            <a:off x="1343323" y="523174"/>
            <a:ext cx="2205189"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dirty="0">
                <a:solidFill>
                  <a:schemeClr val="accent6">
                    <a:lumMod val="75000"/>
                  </a:schemeClr>
                </a:solidFill>
                <a:latin typeface="Yu Gothic" panose="020B0400000000000000" pitchFamily="34" charset="-128"/>
                <a:ea typeface="Yu Gothic" panose="020B0400000000000000" pitchFamily="34" charset="-128"/>
                <a:cs typeface="YuGothic"/>
              </a:rPr>
              <a:t>④救護救援班がすること</a:t>
            </a:r>
          </a:p>
        </p:txBody>
      </p:sp>
      <p:sp>
        <p:nvSpPr>
          <p:cNvPr id="15" name="object 5">
            <a:extLst>
              <a:ext uri="{FF2B5EF4-FFF2-40B4-BE49-F238E27FC236}">
                <a16:creationId xmlns:a16="http://schemas.microsoft.com/office/drawing/2014/main" xmlns="" id="{F7A99970-41E5-48C2-8181-94B70CC1CAD1}"/>
              </a:ext>
            </a:extLst>
          </p:cNvPr>
          <p:cNvSpPr txBox="1"/>
          <p:nvPr/>
        </p:nvSpPr>
        <p:spPr>
          <a:xfrm>
            <a:off x="1412172" y="1829714"/>
            <a:ext cx="5031002" cy="228268"/>
          </a:xfrm>
          <a:prstGeom prst="rect">
            <a:avLst/>
          </a:prstGeom>
        </p:spPr>
        <p:txBody>
          <a:bodyPr vert="horz" wrap="square" lIns="0" tIns="12700" rIns="0" bIns="0" rtlCol="0">
            <a:spAutoFit/>
          </a:bodyPr>
          <a:lstStyle/>
          <a:p>
            <a:pPr marL="12700">
              <a:lnSpc>
                <a:spcPct val="100000"/>
              </a:lnSpc>
              <a:spcBef>
                <a:spcPts val="100"/>
              </a:spcBef>
            </a:pPr>
            <a:r>
              <a:rPr lang="zh-TW" altLang="en-US" sz="1400" b="1" dirty="0">
                <a:latin typeface="Yu Gothic" panose="020B0400000000000000" pitchFamily="34" charset="-128"/>
                <a:ea typeface="Yu Gothic" panose="020B0400000000000000" pitchFamily="34" charset="-128"/>
                <a:cs typeface="YuGothic"/>
              </a:rPr>
              <a:t>様式</a:t>
            </a:r>
            <a:r>
              <a:rPr lang="en-US" altLang="zh-TW" sz="1400" b="1" dirty="0">
                <a:latin typeface="Yu Gothic" panose="020B0400000000000000" pitchFamily="34" charset="-128"/>
                <a:ea typeface="Yu Gothic" panose="020B0400000000000000" pitchFamily="34" charset="-128"/>
                <a:cs typeface="YuGothic"/>
              </a:rPr>
              <a:t>07</a:t>
            </a:r>
            <a:r>
              <a:rPr lang="zh-TW" altLang="en-US" sz="1400" b="1" dirty="0">
                <a:latin typeface="Yu Gothic" panose="020B0400000000000000" pitchFamily="34" charset="-128"/>
                <a:ea typeface="Yu Gothic" panose="020B0400000000000000" pitchFamily="34" charset="-128"/>
                <a:cs typeface="YuGothic"/>
              </a:rPr>
              <a:t>：避難</a:t>
            </a:r>
            <a:r>
              <a:rPr lang="ja-JP" altLang="en-US" sz="1400" b="1" dirty="0">
                <a:latin typeface="Yu Gothic" panose="020B0400000000000000" pitchFamily="34" charset="-128"/>
                <a:ea typeface="Yu Gothic" panose="020B0400000000000000" pitchFamily="34" charset="-128"/>
                <a:cs typeface="YuGothic"/>
              </a:rPr>
              <a:t>者名簿</a:t>
            </a:r>
            <a:endParaRPr lang="zh-TW" altLang="en-US" sz="1400" b="1" dirty="0">
              <a:latin typeface="Yu Gothic" panose="020B0400000000000000" pitchFamily="34" charset="-128"/>
              <a:ea typeface="Yu Gothic" panose="020B0400000000000000" pitchFamily="34" charset="-128"/>
              <a:cs typeface="YuGothic"/>
            </a:endParaRPr>
          </a:p>
        </p:txBody>
      </p:sp>
      <p:sp>
        <p:nvSpPr>
          <p:cNvPr id="16" name="object 6">
            <a:extLst>
              <a:ext uri="{FF2B5EF4-FFF2-40B4-BE49-F238E27FC236}">
                <a16:creationId xmlns:a16="http://schemas.microsoft.com/office/drawing/2014/main" xmlns="" id="{88CECD20-0D5C-450A-99AF-05831CC7BE6F}"/>
              </a:ext>
            </a:extLst>
          </p:cNvPr>
          <p:cNvSpPr/>
          <p:nvPr/>
        </p:nvSpPr>
        <p:spPr>
          <a:xfrm>
            <a:off x="517583" y="630203"/>
            <a:ext cx="720090" cy="0"/>
          </a:xfrm>
          <a:custGeom>
            <a:avLst/>
            <a:gdLst/>
            <a:ahLst/>
            <a:cxnLst/>
            <a:rect l="l" t="t" r="r" b="b"/>
            <a:pathLst>
              <a:path w="720090">
                <a:moveTo>
                  <a:pt x="0" y="0"/>
                </a:moveTo>
                <a:lnTo>
                  <a:pt x="720001" y="0"/>
                </a:lnTo>
              </a:path>
            </a:pathLst>
          </a:custGeom>
          <a:ln w="12700">
            <a:solidFill>
              <a:schemeClr val="accent6">
                <a:lumMod val="75000"/>
              </a:schemeClr>
            </a:solidFill>
          </a:ln>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17" name="object 9">
            <a:extLst>
              <a:ext uri="{FF2B5EF4-FFF2-40B4-BE49-F238E27FC236}">
                <a16:creationId xmlns:a16="http://schemas.microsoft.com/office/drawing/2014/main" xmlns="" id="{CA535FDA-C8B3-422A-9358-A77F602957BE}"/>
              </a:ext>
            </a:extLst>
          </p:cNvPr>
          <p:cNvSpPr txBox="1"/>
          <p:nvPr/>
        </p:nvSpPr>
        <p:spPr>
          <a:xfrm>
            <a:off x="749438" y="5865326"/>
            <a:ext cx="6186293" cy="1424172"/>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4"/>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chemeClr val="accent6">
                  <a:lumMod val="75000"/>
                </a:schemeClr>
              </a:buClr>
            </a:pPr>
            <a:r>
              <a:rPr lang="ja-JP" altLang="en-US" dirty="0"/>
              <a:t>避難所内で要配慮者が利用するスペースを確保し、配慮特性に応じ、利用しやすい場や生活しやすい環境づくりを行う。</a:t>
            </a:r>
            <a:endParaRPr lang="en-US" altLang="ja-JP" dirty="0"/>
          </a:p>
          <a:p>
            <a:pPr>
              <a:buClr>
                <a:schemeClr val="accent6">
                  <a:lumMod val="75000"/>
                </a:schemeClr>
              </a:buClr>
            </a:pPr>
            <a:r>
              <a:rPr lang="ja-JP" altLang="en-US" dirty="0"/>
              <a:t>民生委員や保健師の協力を得て、配慮が必要な人</a:t>
            </a:r>
            <a:r>
              <a:rPr lang="en-US" altLang="ja-JP" dirty="0"/>
              <a:t>(</a:t>
            </a:r>
            <a:r>
              <a:rPr lang="ja-JP" altLang="en-US" dirty="0"/>
              <a:t>避難所以外の場所に滞在する人を含む</a:t>
            </a:r>
            <a:r>
              <a:rPr lang="en-US" altLang="ja-JP" dirty="0"/>
              <a:t>)</a:t>
            </a:r>
            <a:r>
              <a:rPr lang="ja-JP" altLang="en-US" dirty="0"/>
              <a:t>の見守り体制づくりを行う。</a:t>
            </a:r>
            <a:endParaRPr lang="ja-JP" altLang="en-US" sz="1100" dirty="0">
              <a:cs typeface="+mn-cs"/>
            </a:endParaRPr>
          </a:p>
        </p:txBody>
      </p:sp>
      <p:grpSp>
        <p:nvGrpSpPr>
          <p:cNvPr id="18" name="グループ化 17">
            <a:extLst>
              <a:ext uri="{FF2B5EF4-FFF2-40B4-BE49-F238E27FC236}">
                <a16:creationId xmlns:a16="http://schemas.microsoft.com/office/drawing/2014/main" xmlns="" id="{3C9313DC-3365-4E8C-992A-D32D70D506B8}"/>
              </a:ext>
            </a:extLst>
          </p:cNvPr>
          <p:cNvGrpSpPr/>
          <p:nvPr/>
        </p:nvGrpSpPr>
        <p:grpSpPr>
          <a:xfrm>
            <a:off x="639612" y="5203373"/>
            <a:ext cx="6357742" cy="504190"/>
            <a:chOff x="728646" y="1851740"/>
            <a:chExt cx="6120130" cy="504190"/>
          </a:xfrm>
        </p:grpSpPr>
        <p:sp>
          <p:nvSpPr>
            <p:cNvPr id="19" name="object 20">
              <a:extLst>
                <a:ext uri="{FF2B5EF4-FFF2-40B4-BE49-F238E27FC236}">
                  <a16:creationId xmlns:a16="http://schemas.microsoft.com/office/drawing/2014/main" xmlns="" id="{6BEB4E87-D939-404C-BBD3-0E76B7F55A98}"/>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6">
                <a:lumMod val="75000"/>
              </a:schemeClr>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20" name="object 21">
              <a:extLst>
                <a:ext uri="{FF2B5EF4-FFF2-40B4-BE49-F238E27FC236}">
                  <a16:creationId xmlns:a16="http://schemas.microsoft.com/office/drawing/2014/main" xmlns="" id="{93BD46E4-3321-4242-BAB6-46FDF6F43994}"/>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要配慮者への支援</a:t>
              </a:r>
            </a:p>
          </p:txBody>
        </p:sp>
        <p:sp>
          <p:nvSpPr>
            <p:cNvPr id="21" name="object 22">
              <a:extLst>
                <a:ext uri="{FF2B5EF4-FFF2-40B4-BE49-F238E27FC236}">
                  <a16:creationId xmlns:a16="http://schemas.microsoft.com/office/drawing/2014/main" xmlns="" id="{B3A57732-5B56-490D-8632-64D8665E09DA}"/>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2" name="object 23">
              <a:extLst>
                <a:ext uri="{FF2B5EF4-FFF2-40B4-BE49-F238E27FC236}">
                  <a16:creationId xmlns:a16="http://schemas.microsoft.com/office/drawing/2014/main" xmlns="" id="{4EEBC03A-394D-4818-BEE3-6D9A01958BAD}"/>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chemeClr val="accent6">
                      <a:lumMod val="75000"/>
                    </a:schemeClr>
                  </a:solidFill>
                  <a:latin typeface="Yu Gothic" panose="020B0400000000000000" pitchFamily="34" charset="-128"/>
                  <a:ea typeface="Yu Gothic" panose="020B0400000000000000" pitchFamily="34" charset="-128"/>
                  <a:cs typeface="YuGothic"/>
                </a:rPr>
                <a:t>２</a:t>
              </a:r>
              <a:endParaRPr sz="2100" b="1" dirty="0">
                <a:solidFill>
                  <a:schemeClr val="accent6">
                    <a:lumMod val="75000"/>
                  </a:schemeClr>
                </a:solidFill>
                <a:latin typeface="Yu Gothic" panose="020B0400000000000000" pitchFamily="34" charset="-128"/>
                <a:ea typeface="Yu Gothic" panose="020B0400000000000000" pitchFamily="34" charset="-128"/>
                <a:cs typeface="YuGothic"/>
              </a:endParaRPr>
            </a:p>
          </p:txBody>
        </p:sp>
      </p:grpSp>
      <p:sp>
        <p:nvSpPr>
          <p:cNvPr id="23" name="object 9">
            <a:extLst>
              <a:ext uri="{FF2B5EF4-FFF2-40B4-BE49-F238E27FC236}">
                <a16:creationId xmlns:a16="http://schemas.microsoft.com/office/drawing/2014/main" xmlns="" id="{26D3D382-D70A-4393-9A9E-BE1B5B93F415}"/>
              </a:ext>
            </a:extLst>
          </p:cNvPr>
          <p:cNvSpPr txBox="1"/>
          <p:nvPr/>
        </p:nvSpPr>
        <p:spPr>
          <a:xfrm>
            <a:off x="739725" y="8416877"/>
            <a:ext cx="6186293" cy="950197"/>
          </a:xfrm>
          <a:prstGeom prst="rect">
            <a:avLst/>
          </a:prstGeom>
        </p:spPr>
        <p:txBody>
          <a:bodyPr vert="horz" wrap="square" lIns="0" tIns="12700" rIns="0" bIns="0" rtlCol="0">
            <a:spAutoFit/>
          </a:bodyPr>
          <a:lstStyle/>
          <a:p>
            <a:pPr marL="298450" marR="5080" indent="-285750" algn="just">
              <a:lnSpc>
                <a:spcPct val="130000"/>
              </a:lnSpc>
              <a:spcAft>
                <a:spcPts val="1200"/>
              </a:spcAft>
              <a:buClr>
                <a:schemeClr val="accent6">
                  <a:lumMod val="75000"/>
                </a:schemeClr>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福祉避難所での対応が必要な配慮者が避難所内にいる場合には、市職員を通して区災害対策本部に相談し、福祉避難所での受け入れの検討、介護等の専門家への支援につなぐ。</a:t>
            </a:r>
          </a:p>
        </p:txBody>
      </p:sp>
      <p:grpSp>
        <p:nvGrpSpPr>
          <p:cNvPr id="24" name="グループ化 23">
            <a:extLst>
              <a:ext uri="{FF2B5EF4-FFF2-40B4-BE49-F238E27FC236}">
                <a16:creationId xmlns:a16="http://schemas.microsoft.com/office/drawing/2014/main" xmlns="" id="{B6A8445C-36DD-4E1C-9959-09153A385881}"/>
              </a:ext>
            </a:extLst>
          </p:cNvPr>
          <p:cNvGrpSpPr/>
          <p:nvPr/>
        </p:nvGrpSpPr>
        <p:grpSpPr>
          <a:xfrm>
            <a:off x="629899" y="7754924"/>
            <a:ext cx="6357742" cy="504190"/>
            <a:chOff x="728646" y="1851740"/>
            <a:chExt cx="6120130" cy="504190"/>
          </a:xfrm>
        </p:grpSpPr>
        <p:sp>
          <p:nvSpPr>
            <p:cNvPr id="25" name="object 20">
              <a:extLst>
                <a:ext uri="{FF2B5EF4-FFF2-40B4-BE49-F238E27FC236}">
                  <a16:creationId xmlns:a16="http://schemas.microsoft.com/office/drawing/2014/main" xmlns="" id="{37D49B33-D8ED-4A9A-83DC-F1FEA73C4C3C}"/>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6">
                <a:lumMod val="75000"/>
              </a:schemeClr>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26" name="object 21">
              <a:extLst>
                <a:ext uri="{FF2B5EF4-FFF2-40B4-BE49-F238E27FC236}">
                  <a16:creationId xmlns:a16="http://schemas.microsoft.com/office/drawing/2014/main" xmlns="" id="{43AB5370-DC98-4D20-8932-B7FFAF357725}"/>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福祉避難所での対応が必要な配慮者への対応</a:t>
              </a:r>
            </a:p>
          </p:txBody>
        </p:sp>
        <p:sp>
          <p:nvSpPr>
            <p:cNvPr id="27" name="object 22">
              <a:extLst>
                <a:ext uri="{FF2B5EF4-FFF2-40B4-BE49-F238E27FC236}">
                  <a16:creationId xmlns:a16="http://schemas.microsoft.com/office/drawing/2014/main" xmlns="" id="{189EF970-CE63-4488-B30D-67E6AD21A4FC}"/>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8" name="object 23">
              <a:extLst>
                <a:ext uri="{FF2B5EF4-FFF2-40B4-BE49-F238E27FC236}">
                  <a16:creationId xmlns:a16="http://schemas.microsoft.com/office/drawing/2014/main" xmlns="" id="{47E7B9FA-97FA-42BF-9199-05B9E1BA2235}"/>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chemeClr val="accent6">
                      <a:lumMod val="75000"/>
                    </a:schemeClr>
                  </a:solidFill>
                  <a:latin typeface="Yu Gothic" panose="020B0400000000000000" pitchFamily="34" charset="-128"/>
                  <a:ea typeface="Yu Gothic" panose="020B0400000000000000" pitchFamily="34" charset="-128"/>
                  <a:cs typeface="YuGothic"/>
                </a:rPr>
                <a:t>３</a:t>
              </a:r>
              <a:endParaRPr sz="2100" b="1" dirty="0">
                <a:solidFill>
                  <a:schemeClr val="accent6">
                    <a:lumMod val="75000"/>
                  </a:schemeClr>
                </a:solidFill>
                <a:latin typeface="Yu Gothic" panose="020B0400000000000000" pitchFamily="34" charset="-128"/>
                <a:ea typeface="Yu Gothic" panose="020B0400000000000000" pitchFamily="34" charset="-128"/>
                <a:cs typeface="YuGothic"/>
              </a:endParaRPr>
            </a:p>
          </p:txBody>
        </p:sp>
      </p:grpSp>
      <p:sp>
        <p:nvSpPr>
          <p:cNvPr id="30" name="テキスト ボックス 29">
            <a:extLst>
              <a:ext uri="{FF2B5EF4-FFF2-40B4-BE49-F238E27FC236}">
                <a16:creationId xmlns:a16="http://schemas.microsoft.com/office/drawing/2014/main" xmlns="" id="{F30A9B0C-E81E-4D37-BC5F-255F77965F43}"/>
              </a:ext>
            </a:extLst>
          </p:cNvPr>
          <p:cNvSpPr txBox="1"/>
          <p:nvPr/>
        </p:nvSpPr>
        <p:spPr>
          <a:xfrm>
            <a:off x="6760921" y="10169211"/>
            <a:ext cx="61867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５５</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2161325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B1CA03B0-94BA-473A-81CF-29A2FCC4DBCE}"/>
              </a:ext>
            </a:extLst>
          </p:cNvPr>
          <p:cNvSpPr/>
          <p:nvPr/>
        </p:nvSpPr>
        <p:spPr>
          <a:xfrm>
            <a:off x="4312" y="10205"/>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chemeClr val="accent6">
              <a:lumMod val="20000"/>
              <a:lumOff val="80000"/>
            </a:schemeClr>
          </a:solidFill>
        </p:spPr>
        <p:txBody>
          <a:bodyPr wrap="square" lIns="0" tIns="0" rIns="0" bIns="0" rtlCol="0"/>
          <a:lstStyle/>
          <a:p>
            <a:endParaRPr dirty="0"/>
          </a:p>
        </p:txBody>
      </p:sp>
      <p:sp>
        <p:nvSpPr>
          <p:cNvPr id="3" name="bg object 17">
            <a:extLst>
              <a:ext uri="{FF2B5EF4-FFF2-40B4-BE49-F238E27FC236}">
                <a16:creationId xmlns:a16="http://schemas.microsoft.com/office/drawing/2014/main" xmlns="" id="{BE953B3D-EB57-4013-AA35-BFF23E16C6F0}"/>
              </a:ext>
            </a:extLst>
          </p:cNvPr>
          <p:cNvSpPr/>
          <p:nvPr/>
        </p:nvSpPr>
        <p:spPr>
          <a:xfrm>
            <a:off x="395415" y="257568"/>
            <a:ext cx="6874792" cy="10192037"/>
          </a:xfrm>
          <a:prstGeom prst="roundRect">
            <a:avLst>
              <a:gd name="adj" fmla="val 3045"/>
            </a:avLst>
          </a:prstGeom>
          <a:solidFill>
            <a:srgbClr val="FFFFFF"/>
          </a:solidFill>
        </p:spPr>
        <p:txBody>
          <a:bodyPr wrap="square" lIns="0" tIns="0" rIns="0" bIns="0" rtlCol="0"/>
          <a:lstStyle/>
          <a:p>
            <a:endParaRPr dirty="0"/>
          </a:p>
        </p:txBody>
      </p:sp>
      <p:sp>
        <p:nvSpPr>
          <p:cNvPr id="4" name="object 2">
            <a:extLst>
              <a:ext uri="{FF2B5EF4-FFF2-40B4-BE49-F238E27FC236}">
                <a16:creationId xmlns:a16="http://schemas.microsoft.com/office/drawing/2014/main" xmlns="" id="{04CFD02A-7BE9-473E-B838-A9522AE07F63}"/>
              </a:ext>
            </a:extLst>
          </p:cNvPr>
          <p:cNvSpPr txBox="1">
            <a:spLocks/>
          </p:cNvSpPr>
          <p:nvPr/>
        </p:nvSpPr>
        <p:spPr>
          <a:xfrm>
            <a:off x="651674" y="955590"/>
            <a:ext cx="6478121" cy="443711"/>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r>
              <a:rPr lang="ja-JP" altLang="en-US" sz="2800" dirty="0">
                <a:solidFill>
                  <a:schemeClr val="accent6">
                    <a:lumMod val="75000"/>
                  </a:schemeClr>
                </a:solidFill>
              </a:rPr>
              <a:t>４</a:t>
            </a:r>
            <a:r>
              <a:rPr lang="en-US" altLang="ja-JP" sz="2800" dirty="0">
                <a:solidFill>
                  <a:schemeClr val="accent6">
                    <a:lumMod val="75000"/>
                  </a:schemeClr>
                </a:solidFill>
              </a:rPr>
              <a:t>.</a:t>
            </a:r>
            <a:r>
              <a:rPr lang="ja-JP" altLang="en-US" sz="2800" dirty="0">
                <a:solidFill>
                  <a:schemeClr val="accent6">
                    <a:lumMod val="75000"/>
                  </a:schemeClr>
                </a:solidFill>
              </a:rPr>
              <a:t>ボランティアの調整</a:t>
            </a:r>
          </a:p>
        </p:txBody>
      </p:sp>
      <p:sp>
        <p:nvSpPr>
          <p:cNvPr id="5" name="object 9">
            <a:extLst>
              <a:ext uri="{FF2B5EF4-FFF2-40B4-BE49-F238E27FC236}">
                <a16:creationId xmlns:a16="http://schemas.microsoft.com/office/drawing/2014/main" xmlns="" id="{644C8D57-501B-44DB-B61B-98364B4B9DDF}"/>
              </a:ext>
            </a:extLst>
          </p:cNvPr>
          <p:cNvSpPr txBox="1"/>
          <p:nvPr/>
        </p:nvSpPr>
        <p:spPr>
          <a:xfrm>
            <a:off x="752764" y="3127975"/>
            <a:ext cx="6186293" cy="2218236"/>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chemeClr val="accent6">
                  <a:lumMod val="75000"/>
                </a:schemeClr>
              </a:buClr>
            </a:pPr>
            <a:r>
              <a:rPr lang="ja-JP" altLang="en-US" dirty="0"/>
              <a:t>各班長に、班の活動にあたり支援・協力してほしいこと、専門家派遣やボランティアのニーズを確認する。</a:t>
            </a:r>
            <a:endParaRPr lang="en-US" altLang="ja-JP" dirty="0"/>
          </a:p>
          <a:p>
            <a:pPr>
              <a:buClr>
                <a:schemeClr val="accent6">
                  <a:lumMod val="75000"/>
                </a:schemeClr>
              </a:buClr>
            </a:pPr>
            <a:r>
              <a:rPr lang="ja-JP" altLang="en-US" dirty="0"/>
              <a:t>避難者への呼びかけを通じ、相談したいことや、支援・協力してほしいことなど、専門家の派遣やボランティア支援のニーズがないか確認して、ニーズを把握する。</a:t>
            </a:r>
          </a:p>
          <a:p>
            <a:pPr>
              <a:buClr>
                <a:schemeClr val="accent6">
                  <a:lumMod val="75000"/>
                </a:schemeClr>
              </a:buClr>
            </a:pPr>
            <a:endParaRPr lang="ja-JP" altLang="en-US" dirty="0"/>
          </a:p>
        </p:txBody>
      </p:sp>
      <p:grpSp>
        <p:nvGrpSpPr>
          <p:cNvPr id="6" name="グループ化 5">
            <a:extLst>
              <a:ext uri="{FF2B5EF4-FFF2-40B4-BE49-F238E27FC236}">
                <a16:creationId xmlns:a16="http://schemas.microsoft.com/office/drawing/2014/main" xmlns="" id="{CEAAAA64-9507-4B8B-BDBC-ACAAC9CE39AC}"/>
              </a:ext>
            </a:extLst>
          </p:cNvPr>
          <p:cNvGrpSpPr/>
          <p:nvPr/>
        </p:nvGrpSpPr>
        <p:grpSpPr>
          <a:xfrm>
            <a:off x="642938" y="2466022"/>
            <a:ext cx="6357742" cy="504190"/>
            <a:chOff x="728646" y="1851740"/>
            <a:chExt cx="6120130" cy="504190"/>
          </a:xfrm>
        </p:grpSpPr>
        <p:sp>
          <p:nvSpPr>
            <p:cNvPr id="7" name="object 20">
              <a:extLst>
                <a:ext uri="{FF2B5EF4-FFF2-40B4-BE49-F238E27FC236}">
                  <a16:creationId xmlns:a16="http://schemas.microsoft.com/office/drawing/2014/main" xmlns="" id="{0440F7A4-3AD4-44F9-98AC-28DE35235188}"/>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6">
                <a:lumMod val="75000"/>
              </a:schemeClr>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8" name="object 21">
              <a:extLst>
                <a:ext uri="{FF2B5EF4-FFF2-40B4-BE49-F238E27FC236}">
                  <a16:creationId xmlns:a16="http://schemas.microsoft.com/office/drawing/2014/main" xmlns="" id="{505FC524-2A1A-412C-91BD-7D8328218487}"/>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ニーズ把握</a:t>
              </a:r>
            </a:p>
          </p:txBody>
        </p:sp>
        <p:sp>
          <p:nvSpPr>
            <p:cNvPr id="9" name="object 22">
              <a:extLst>
                <a:ext uri="{FF2B5EF4-FFF2-40B4-BE49-F238E27FC236}">
                  <a16:creationId xmlns:a16="http://schemas.microsoft.com/office/drawing/2014/main" xmlns="" id="{A0B0F8E9-CD37-4019-BFB3-4AEF2626A2E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0" name="object 23">
              <a:extLst>
                <a:ext uri="{FF2B5EF4-FFF2-40B4-BE49-F238E27FC236}">
                  <a16:creationId xmlns:a16="http://schemas.microsoft.com/office/drawing/2014/main" xmlns="" id="{2B60D09D-B484-467B-A947-CEE7A1DDD9C8}"/>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chemeClr val="accent6">
                      <a:lumMod val="75000"/>
                    </a:schemeClr>
                  </a:solidFill>
                  <a:latin typeface="Yu Gothic" panose="020B0400000000000000" pitchFamily="34" charset="-128"/>
                  <a:ea typeface="Yu Gothic" panose="020B0400000000000000" pitchFamily="34" charset="-128"/>
                  <a:cs typeface="YuGothic"/>
                </a:rPr>
                <a:t>１</a:t>
              </a:r>
              <a:endParaRPr sz="2100" b="1" dirty="0">
                <a:solidFill>
                  <a:schemeClr val="accent6">
                    <a:lumMod val="75000"/>
                  </a:schemeClr>
                </a:solidFill>
                <a:latin typeface="Yu Gothic" panose="020B0400000000000000" pitchFamily="34" charset="-128"/>
                <a:ea typeface="Yu Gothic" panose="020B0400000000000000" pitchFamily="34" charset="-128"/>
                <a:cs typeface="YuGothic"/>
              </a:endParaRPr>
            </a:p>
          </p:txBody>
        </p:sp>
      </p:grpSp>
      <p:grpSp>
        <p:nvGrpSpPr>
          <p:cNvPr id="11" name="グループ化 10">
            <a:extLst>
              <a:ext uri="{FF2B5EF4-FFF2-40B4-BE49-F238E27FC236}">
                <a16:creationId xmlns:a16="http://schemas.microsoft.com/office/drawing/2014/main" xmlns="" id="{B88C78DC-67D2-4148-8C73-E51C460683E0}"/>
              </a:ext>
            </a:extLst>
          </p:cNvPr>
          <p:cNvGrpSpPr/>
          <p:nvPr/>
        </p:nvGrpSpPr>
        <p:grpSpPr>
          <a:xfrm>
            <a:off x="704205" y="1610084"/>
            <a:ext cx="6283775" cy="648000"/>
            <a:chOff x="689917" y="1624372"/>
            <a:chExt cx="6283775" cy="648000"/>
          </a:xfrm>
        </p:grpSpPr>
        <p:pic>
          <p:nvPicPr>
            <p:cNvPr id="12" name="グラフィックス 11" descr="ドキュメント 枠線">
              <a:extLst>
                <a:ext uri="{FF2B5EF4-FFF2-40B4-BE49-F238E27FC236}">
                  <a16:creationId xmlns:a16="http://schemas.microsoft.com/office/drawing/2014/main" xmlns="" id="{267A26D6-11ED-487A-90AF-9433D58547D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3" name="正方形/長方形 12">
              <a:extLst>
                <a:ext uri="{FF2B5EF4-FFF2-40B4-BE49-F238E27FC236}">
                  <a16:creationId xmlns:a16="http://schemas.microsoft.com/office/drawing/2014/main" xmlns="" id="{E3FB7DFF-8114-4E43-AA29-8E3501E78A78}"/>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object 5">
            <a:extLst>
              <a:ext uri="{FF2B5EF4-FFF2-40B4-BE49-F238E27FC236}">
                <a16:creationId xmlns:a16="http://schemas.microsoft.com/office/drawing/2014/main" xmlns="" id="{11E6034E-D716-4A4B-BA40-A0C9D099A376}"/>
              </a:ext>
            </a:extLst>
          </p:cNvPr>
          <p:cNvSpPr txBox="1"/>
          <p:nvPr/>
        </p:nvSpPr>
        <p:spPr>
          <a:xfrm>
            <a:off x="1434842" y="1825354"/>
            <a:ext cx="5497975"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latin typeface="Yu Gothic" panose="020B0400000000000000" pitchFamily="34" charset="-128"/>
                <a:ea typeface="Yu Gothic" panose="020B0400000000000000" pitchFamily="34" charset="-128"/>
                <a:cs typeface="YuGothic"/>
              </a:rPr>
              <a:t>必要な様式なし</a:t>
            </a:r>
            <a:endParaRPr lang="zh-TW" altLang="en-US" sz="1400" b="1" dirty="0">
              <a:latin typeface="Yu Gothic" panose="020B0400000000000000" pitchFamily="34" charset="-128"/>
              <a:ea typeface="Yu Gothic" panose="020B0400000000000000" pitchFamily="34" charset="-128"/>
              <a:cs typeface="YuGothic"/>
            </a:endParaRPr>
          </a:p>
        </p:txBody>
      </p:sp>
      <p:sp>
        <p:nvSpPr>
          <p:cNvPr id="15" name="object 6">
            <a:extLst>
              <a:ext uri="{FF2B5EF4-FFF2-40B4-BE49-F238E27FC236}">
                <a16:creationId xmlns:a16="http://schemas.microsoft.com/office/drawing/2014/main" xmlns="" id="{2C658074-9C16-4B52-9C89-86DDDBA66648}"/>
              </a:ext>
            </a:extLst>
          </p:cNvPr>
          <p:cNvSpPr/>
          <p:nvPr/>
        </p:nvSpPr>
        <p:spPr>
          <a:xfrm>
            <a:off x="539358" y="646618"/>
            <a:ext cx="720090" cy="0"/>
          </a:xfrm>
          <a:custGeom>
            <a:avLst/>
            <a:gdLst/>
            <a:ahLst/>
            <a:cxnLst/>
            <a:rect l="l" t="t" r="r" b="b"/>
            <a:pathLst>
              <a:path w="720090">
                <a:moveTo>
                  <a:pt x="0" y="0"/>
                </a:moveTo>
                <a:lnTo>
                  <a:pt x="720001" y="0"/>
                </a:lnTo>
              </a:path>
            </a:pathLst>
          </a:custGeom>
          <a:ln w="12700">
            <a:solidFill>
              <a:schemeClr val="accent6">
                <a:lumMod val="75000"/>
              </a:schemeClr>
            </a:solidFill>
          </a:ln>
        </p:spPr>
        <p:txBody>
          <a:bodyPr wrap="square" lIns="0" tIns="0" rIns="0" bIns="0" rtlCol="0"/>
          <a:lstStyle/>
          <a:p>
            <a:endParaRPr b="1" dirty="0">
              <a:solidFill>
                <a:schemeClr val="accent1"/>
              </a:solidFill>
              <a:latin typeface="Yu Gothic" panose="020B0400000000000000" pitchFamily="34" charset="-128"/>
              <a:ea typeface="Yu Gothic" panose="020B0400000000000000" pitchFamily="34" charset="-128"/>
            </a:endParaRPr>
          </a:p>
        </p:txBody>
      </p:sp>
      <p:sp>
        <p:nvSpPr>
          <p:cNvPr id="16" name="object 5">
            <a:extLst>
              <a:ext uri="{FF2B5EF4-FFF2-40B4-BE49-F238E27FC236}">
                <a16:creationId xmlns:a16="http://schemas.microsoft.com/office/drawing/2014/main" xmlns="" id="{F06546F9-8912-4D9D-9CAF-E9C6B5F1EF44}"/>
              </a:ext>
            </a:extLst>
          </p:cNvPr>
          <p:cNvSpPr txBox="1"/>
          <p:nvPr/>
        </p:nvSpPr>
        <p:spPr>
          <a:xfrm>
            <a:off x="1365099" y="539589"/>
            <a:ext cx="1842332" cy="197490"/>
          </a:xfrm>
          <a:prstGeom prst="rect">
            <a:avLst/>
          </a:prstGeom>
        </p:spPr>
        <p:txBody>
          <a:bodyPr vert="horz" wrap="square" lIns="0" tIns="12700" rIns="0" bIns="0" rtlCol="0">
            <a:spAutoFit/>
          </a:bodyPr>
          <a:lstStyle>
            <a:defPPr>
              <a:defRPr lang="ja-JP"/>
            </a:defPPr>
            <a:lvl1pPr marL="12700">
              <a:lnSpc>
                <a:spcPct val="100000"/>
              </a:lnSpc>
              <a:spcBef>
                <a:spcPts val="100"/>
              </a:spcBef>
              <a:defRPr sz="1200" b="1">
                <a:solidFill>
                  <a:schemeClr val="accent1"/>
                </a:solidFill>
                <a:latin typeface="Yu Gothic" panose="020B0400000000000000" pitchFamily="34" charset="-128"/>
                <a:ea typeface="Yu Gothic" panose="020B0400000000000000" pitchFamily="34" charset="-128"/>
                <a:cs typeface="YuGothic"/>
              </a:defRPr>
            </a:lvl1pPr>
          </a:lstStyle>
          <a:p>
            <a:r>
              <a:rPr lang="ja-JP" altLang="en-US" sz="1200" b="1" dirty="0">
                <a:solidFill>
                  <a:schemeClr val="accent6">
                    <a:lumMod val="75000"/>
                  </a:schemeClr>
                </a:solidFill>
                <a:latin typeface="Yu Gothic" panose="020B0400000000000000" pitchFamily="34" charset="-128"/>
                <a:ea typeface="Yu Gothic" panose="020B0400000000000000" pitchFamily="34" charset="-128"/>
                <a:cs typeface="YuGothic"/>
              </a:rPr>
              <a:t>④救護救援班</a:t>
            </a:r>
            <a:r>
              <a:rPr lang="ja-JP" altLang="en-US" dirty="0">
                <a:solidFill>
                  <a:schemeClr val="accent6">
                    <a:lumMod val="75000"/>
                  </a:schemeClr>
                </a:solidFill>
              </a:rPr>
              <a:t>がすること</a:t>
            </a:r>
          </a:p>
        </p:txBody>
      </p:sp>
      <p:sp>
        <p:nvSpPr>
          <p:cNvPr id="17" name="テキスト ボックス 16">
            <a:extLst>
              <a:ext uri="{FF2B5EF4-FFF2-40B4-BE49-F238E27FC236}">
                <a16:creationId xmlns:a16="http://schemas.microsoft.com/office/drawing/2014/main" xmlns="" id="{B56EB3E1-0F8D-4887-8084-00FA9029A31C}"/>
              </a:ext>
            </a:extLst>
          </p:cNvPr>
          <p:cNvSpPr txBox="1"/>
          <p:nvPr/>
        </p:nvSpPr>
        <p:spPr>
          <a:xfrm>
            <a:off x="155801" y="10158412"/>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５６</a:t>
            </a:r>
            <a:endParaRPr lang="ja-JP" altLang="en-US" dirty="0">
              <a:solidFill>
                <a:schemeClr val="tx1">
                  <a:lumMod val="50000"/>
                  <a:lumOff val="50000"/>
                </a:schemeClr>
              </a:solidFill>
              <a:latin typeface="+mj-ea"/>
              <a:ea typeface="+mj-ea"/>
            </a:endParaRPr>
          </a:p>
        </p:txBody>
      </p:sp>
      <p:sp>
        <p:nvSpPr>
          <p:cNvPr id="19" name="object 9">
            <a:extLst>
              <a:ext uri="{FF2B5EF4-FFF2-40B4-BE49-F238E27FC236}">
                <a16:creationId xmlns:a16="http://schemas.microsoft.com/office/drawing/2014/main" xmlns="" id="{4011F97F-2E26-48B4-8294-FF47CF0FB8C7}"/>
              </a:ext>
            </a:extLst>
          </p:cNvPr>
          <p:cNvSpPr txBox="1"/>
          <p:nvPr/>
        </p:nvSpPr>
        <p:spPr>
          <a:xfrm>
            <a:off x="771678" y="5780718"/>
            <a:ext cx="6186293" cy="950197"/>
          </a:xfrm>
          <a:prstGeom prst="rect">
            <a:avLst/>
          </a:prstGeom>
        </p:spPr>
        <p:txBody>
          <a:bodyPr vert="horz" wrap="square" lIns="0" tIns="12700" rIns="0" bIns="0" rtlCol="0">
            <a:spAutoFit/>
          </a:bodyPr>
          <a:lstStyle/>
          <a:p>
            <a:pPr marL="298450" marR="5080" indent="-285750" algn="just">
              <a:lnSpc>
                <a:spcPct val="130000"/>
              </a:lnSpc>
              <a:spcAft>
                <a:spcPts val="1200"/>
              </a:spcAft>
              <a:buClr>
                <a:schemeClr val="accent6">
                  <a:lumMod val="75000"/>
                </a:schemeClr>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専門家派遣やボランティア支援に対するニーズを踏まえ、避難所内で対応できない分について依頼書を作成し、市</a:t>
            </a:r>
            <a:r>
              <a:rPr lang="ja-JP" altLang="en-US" sz="1600" b="1" dirty="0">
                <a:solidFill>
                  <a:srgbClr val="221815"/>
                </a:solidFill>
                <a:latin typeface="游ゴシック" panose="020B0400000000000000" pitchFamily="50" charset="-128"/>
                <a:ea typeface="游ゴシック" panose="020B0400000000000000" pitchFamily="50" charset="-128"/>
              </a:rPr>
              <a:t>職員を通じて区災害対策本部に</a:t>
            </a:r>
            <a:r>
              <a:rPr lang="ja-JP" altLang="en-US" sz="1600" b="1" dirty="0">
                <a:solidFill>
                  <a:srgbClr val="221815"/>
                </a:solidFill>
                <a:latin typeface="Yu Gothic" panose="020B0400000000000000" pitchFamily="34" charset="-128"/>
                <a:ea typeface="Yu Gothic" panose="020B0400000000000000" pitchFamily="34" charset="-128"/>
                <a:cs typeface="YuGothic"/>
              </a:rPr>
              <a:t>要請する。</a:t>
            </a:r>
            <a:endParaRPr lang="ja-JP" altLang="en-US" sz="1600" b="1" strike="sngStrike" dirty="0">
              <a:solidFill>
                <a:srgbClr val="221815"/>
              </a:solidFill>
              <a:latin typeface="Yu Gothic" panose="020B0400000000000000" pitchFamily="34" charset="-128"/>
              <a:ea typeface="Yu Gothic" panose="020B0400000000000000" pitchFamily="34" charset="-128"/>
              <a:cs typeface="YuGothic"/>
            </a:endParaRPr>
          </a:p>
        </p:txBody>
      </p:sp>
      <p:grpSp>
        <p:nvGrpSpPr>
          <p:cNvPr id="20" name="グループ化 19">
            <a:extLst>
              <a:ext uri="{FF2B5EF4-FFF2-40B4-BE49-F238E27FC236}">
                <a16:creationId xmlns:a16="http://schemas.microsoft.com/office/drawing/2014/main" xmlns="" id="{0649988C-F045-4EA1-897B-8353C497D0C3}"/>
              </a:ext>
            </a:extLst>
          </p:cNvPr>
          <p:cNvGrpSpPr/>
          <p:nvPr/>
        </p:nvGrpSpPr>
        <p:grpSpPr>
          <a:xfrm>
            <a:off x="661852" y="5118765"/>
            <a:ext cx="6357742" cy="504190"/>
            <a:chOff x="728646" y="1851740"/>
            <a:chExt cx="6120130" cy="504190"/>
          </a:xfrm>
        </p:grpSpPr>
        <p:sp>
          <p:nvSpPr>
            <p:cNvPr id="21" name="object 20">
              <a:extLst>
                <a:ext uri="{FF2B5EF4-FFF2-40B4-BE49-F238E27FC236}">
                  <a16:creationId xmlns:a16="http://schemas.microsoft.com/office/drawing/2014/main" xmlns="" id="{99258F41-3DA4-401A-ADE2-AB4972CDF8B3}"/>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6">
                <a:lumMod val="75000"/>
              </a:schemeClr>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22" name="object 21">
              <a:extLst>
                <a:ext uri="{FF2B5EF4-FFF2-40B4-BE49-F238E27FC236}">
                  <a16:creationId xmlns:a16="http://schemas.microsoft.com/office/drawing/2014/main" xmlns="" id="{83E742F0-8673-4D02-8B6E-75A50FA4181C}"/>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（区災対本部を通じた）ボランティアの依頼</a:t>
              </a:r>
            </a:p>
          </p:txBody>
        </p:sp>
        <p:sp>
          <p:nvSpPr>
            <p:cNvPr id="23" name="object 22">
              <a:extLst>
                <a:ext uri="{FF2B5EF4-FFF2-40B4-BE49-F238E27FC236}">
                  <a16:creationId xmlns:a16="http://schemas.microsoft.com/office/drawing/2014/main" xmlns="" id="{5D5FFF48-BBA5-4DB8-908B-632A10ECEA56}"/>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4" name="object 23">
              <a:extLst>
                <a:ext uri="{FF2B5EF4-FFF2-40B4-BE49-F238E27FC236}">
                  <a16:creationId xmlns:a16="http://schemas.microsoft.com/office/drawing/2014/main" xmlns="" id="{A75833F4-933A-467E-8FA8-434F1CDCBD62}"/>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chemeClr val="accent6">
                      <a:lumMod val="75000"/>
                    </a:schemeClr>
                  </a:solidFill>
                  <a:latin typeface="Yu Gothic" panose="020B0400000000000000" pitchFamily="34" charset="-128"/>
                  <a:ea typeface="Yu Gothic" panose="020B0400000000000000" pitchFamily="34" charset="-128"/>
                  <a:cs typeface="YuGothic"/>
                </a:rPr>
                <a:t>２</a:t>
              </a:r>
              <a:endParaRPr sz="2100" b="1" dirty="0">
                <a:solidFill>
                  <a:schemeClr val="accent6">
                    <a:lumMod val="75000"/>
                  </a:schemeClr>
                </a:solidFill>
                <a:latin typeface="Yu Gothic" panose="020B0400000000000000" pitchFamily="34" charset="-128"/>
                <a:ea typeface="Yu Gothic" panose="020B0400000000000000" pitchFamily="34" charset="-128"/>
                <a:cs typeface="YuGothic"/>
              </a:endParaRPr>
            </a:p>
          </p:txBody>
        </p:sp>
      </p:grpSp>
      <p:sp>
        <p:nvSpPr>
          <p:cNvPr id="25" name="object 9">
            <a:extLst>
              <a:ext uri="{FF2B5EF4-FFF2-40B4-BE49-F238E27FC236}">
                <a16:creationId xmlns:a16="http://schemas.microsoft.com/office/drawing/2014/main" xmlns="" id="{D928BF25-77B8-4DD0-A1D8-9AF3A5BB1A3D}"/>
              </a:ext>
            </a:extLst>
          </p:cNvPr>
          <p:cNvSpPr txBox="1"/>
          <p:nvPr/>
        </p:nvSpPr>
        <p:spPr>
          <a:xfrm>
            <a:off x="765438" y="7835803"/>
            <a:ext cx="6186293" cy="950197"/>
          </a:xfrm>
          <a:prstGeom prst="rect">
            <a:avLst/>
          </a:prstGeom>
        </p:spPr>
        <p:txBody>
          <a:bodyPr vert="horz" wrap="square" lIns="0" tIns="12700" rIns="0" bIns="0" rtlCol="0">
            <a:spAutoFit/>
          </a:bodyPr>
          <a:lstStyle/>
          <a:p>
            <a:pPr marL="298450" marR="5080" indent="-285750" algn="just">
              <a:lnSpc>
                <a:spcPct val="130000"/>
              </a:lnSpc>
              <a:spcAft>
                <a:spcPts val="1200"/>
              </a:spcAft>
              <a:buClr>
                <a:schemeClr val="accent6">
                  <a:lumMod val="75000"/>
                </a:schemeClr>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ボランティアセンターや地元ボランティアとの連絡・調整を通じて、どの活動や業務に、何人のボランティアを割り当てるのか調整する。</a:t>
            </a:r>
            <a:endParaRPr lang="ja-JP" altLang="en-US" sz="1600" b="1" dirty="0">
              <a:solidFill>
                <a:schemeClr val="accent2"/>
              </a:solidFill>
              <a:latin typeface="Yu Gothic" panose="020B0400000000000000" pitchFamily="34" charset="-128"/>
              <a:ea typeface="Yu Gothic" panose="020B0400000000000000" pitchFamily="34" charset="-128"/>
              <a:cs typeface="YuGothic"/>
            </a:endParaRPr>
          </a:p>
        </p:txBody>
      </p:sp>
      <p:grpSp>
        <p:nvGrpSpPr>
          <p:cNvPr id="26" name="グループ化 25">
            <a:extLst>
              <a:ext uri="{FF2B5EF4-FFF2-40B4-BE49-F238E27FC236}">
                <a16:creationId xmlns:a16="http://schemas.microsoft.com/office/drawing/2014/main" xmlns="" id="{00F6B3CD-14DE-41AE-B5AA-55806CC9AC8B}"/>
              </a:ext>
            </a:extLst>
          </p:cNvPr>
          <p:cNvGrpSpPr/>
          <p:nvPr/>
        </p:nvGrpSpPr>
        <p:grpSpPr>
          <a:xfrm>
            <a:off x="655612" y="7173850"/>
            <a:ext cx="6357742" cy="504190"/>
            <a:chOff x="728646" y="1851740"/>
            <a:chExt cx="6120130" cy="504190"/>
          </a:xfrm>
        </p:grpSpPr>
        <p:sp>
          <p:nvSpPr>
            <p:cNvPr id="27" name="object 20">
              <a:extLst>
                <a:ext uri="{FF2B5EF4-FFF2-40B4-BE49-F238E27FC236}">
                  <a16:creationId xmlns:a16="http://schemas.microsoft.com/office/drawing/2014/main" xmlns="" id="{72404AAC-62E0-454A-AF23-AFF5BA2DD365}"/>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6">
                <a:lumMod val="75000"/>
              </a:schemeClr>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28" name="object 21">
              <a:extLst>
                <a:ext uri="{FF2B5EF4-FFF2-40B4-BE49-F238E27FC236}">
                  <a16:creationId xmlns:a16="http://schemas.microsoft.com/office/drawing/2014/main" xmlns="" id="{83A3E611-2176-4C85-8332-991D1D016F49}"/>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受け入れ調整と受け入れ</a:t>
              </a:r>
            </a:p>
          </p:txBody>
        </p:sp>
        <p:sp>
          <p:nvSpPr>
            <p:cNvPr id="29" name="object 22">
              <a:extLst>
                <a:ext uri="{FF2B5EF4-FFF2-40B4-BE49-F238E27FC236}">
                  <a16:creationId xmlns:a16="http://schemas.microsoft.com/office/drawing/2014/main" xmlns="" id="{69183AB8-FC8C-4DB8-9AB0-8DA7CAC70BB9}"/>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30" name="object 23">
              <a:extLst>
                <a:ext uri="{FF2B5EF4-FFF2-40B4-BE49-F238E27FC236}">
                  <a16:creationId xmlns:a16="http://schemas.microsoft.com/office/drawing/2014/main" xmlns="" id="{28E46E01-7838-4E9A-8230-3FD23868410E}"/>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chemeClr val="accent6">
                      <a:lumMod val="75000"/>
                    </a:schemeClr>
                  </a:solidFill>
                  <a:latin typeface="Yu Gothic" panose="020B0400000000000000" pitchFamily="34" charset="-128"/>
                  <a:ea typeface="Yu Gothic" panose="020B0400000000000000" pitchFamily="34" charset="-128"/>
                  <a:cs typeface="YuGothic"/>
                </a:rPr>
                <a:t>３</a:t>
              </a:r>
              <a:endParaRPr sz="2100" b="1" dirty="0">
                <a:solidFill>
                  <a:schemeClr val="accent6">
                    <a:lumMod val="75000"/>
                  </a:schemeClr>
                </a:solidFill>
                <a:latin typeface="Yu Gothic" panose="020B0400000000000000" pitchFamily="34" charset="-128"/>
                <a:ea typeface="Yu Gothic" panose="020B0400000000000000" pitchFamily="34" charset="-128"/>
                <a:cs typeface="YuGothic"/>
              </a:endParaRPr>
            </a:p>
          </p:txBody>
        </p:sp>
      </p:grpSp>
    </p:spTree>
    <p:extLst>
      <p:ext uri="{BB962C8B-B14F-4D97-AF65-F5344CB8AC3E}">
        <p14:creationId xmlns:p14="http://schemas.microsoft.com/office/powerpoint/2010/main" val="31149533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xmlns="" id="{9FF20ED8-A288-4FB8-99AF-D5F907F2AD99}"/>
              </a:ext>
            </a:extLst>
          </p:cNvPr>
          <p:cNvCxnSpPr/>
          <p:nvPr/>
        </p:nvCxnSpPr>
        <p:spPr>
          <a:xfrm>
            <a:off x="7562850" y="0"/>
            <a:ext cx="0" cy="10693400"/>
          </a:xfrm>
          <a:prstGeom prst="line">
            <a:avLst/>
          </a:prstGeom>
        </p:spPr>
        <p:style>
          <a:lnRef idx="1">
            <a:schemeClr val="dk1"/>
          </a:lnRef>
          <a:fillRef idx="0">
            <a:schemeClr val="dk1"/>
          </a:fillRef>
          <a:effectRef idx="0">
            <a:schemeClr val="dk1"/>
          </a:effectRef>
          <a:fontRef idx="minor">
            <a:schemeClr val="tx1"/>
          </a:fontRef>
        </p:style>
      </p:cxnSp>
      <p:sp>
        <p:nvSpPr>
          <p:cNvPr id="3" name="bg object 16">
            <a:extLst>
              <a:ext uri="{FF2B5EF4-FFF2-40B4-BE49-F238E27FC236}">
                <a16:creationId xmlns:a16="http://schemas.microsoft.com/office/drawing/2014/main" xmlns="" id="{7212DC30-F141-4CEF-AE81-ED9BDE6B8B55}"/>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dirty="0"/>
          </a:p>
        </p:txBody>
      </p:sp>
      <p:sp>
        <p:nvSpPr>
          <p:cNvPr id="4" name="bg object 17">
            <a:extLst>
              <a:ext uri="{FF2B5EF4-FFF2-40B4-BE49-F238E27FC236}">
                <a16:creationId xmlns:a16="http://schemas.microsoft.com/office/drawing/2014/main" xmlns="" id="{EFF922F0-D73A-45E0-AAE5-E2C51BBCB9EB}"/>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dirty="0"/>
          </a:p>
        </p:txBody>
      </p:sp>
      <p:pic>
        <p:nvPicPr>
          <p:cNvPr id="5" name="bg object 18">
            <a:extLst>
              <a:ext uri="{FF2B5EF4-FFF2-40B4-BE49-F238E27FC236}">
                <a16:creationId xmlns:a16="http://schemas.microsoft.com/office/drawing/2014/main" xmlns="" id="{C9D3EBDB-496F-4C0E-9516-D508EE24DC7E}"/>
              </a:ext>
            </a:extLst>
          </p:cNvPr>
          <p:cNvPicPr/>
          <p:nvPr/>
        </p:nvPicPr>
        <p:blipFill>
          <a:blip r:embed="rId2" cstate="print"/>
          <a:stretch>
            <a:fillRect/>
          </a:stretch>
        </p:blipFill>
        <p:spPr>
          <a:xfrm>
            <a:off x="117745" y="0"/>
            <a:ext cx="174123" cy="208812"/>
          </a:xfrm>
          <a:prstGeom prst="rect">
            <a:avLst/>
          </a:prstGeom>
        </p:spPr>
      </p:pic>
      <p:grpSp>
        <p:nvGrpSpPr>
          <p:cNvPr id="6" name="object 9">
            <a:extLst>
              <a:ext uri="{FF2B5EF4-FFF2-40B4-BE49-F238E27FC236}">
                <a16:creationId xmlns:a16="http://schemas.microsoft.com/office/drawing/2014/main" xmlns="" id="{6EFEAAAE-C528-4F21-9DD7-3AD2BCC68611}"/>
              </a:ext>
            </a:extLst>
          </p:cNvPr>
          <p:cNvGrpSpPr/>
          <p:nvPr/>
        </p:nvGrpSpPr>
        <p:grpSpPr>
          <a:xfrm>
            <a:off x="567691" y="694868"/>
            <a:ext cx="6553200" cy="628997"/>
            <a:chOff x="540004" y="1688134"/>
            <a:chExt cx="6480175" cy="334010"/>
          </a:xfrm>
          <a:solidFill>
            <a:srgbClr val="172A88"/>
          </a:solidFill>
        </p:grpSpPr>
        <p:pic>
          <p:nvPicPr>
            <p:cNvPr id="7" name="object 10">
              <a:extLst>
                <a:ext uri="{FF2B5EF4-FFF2-40B4-BE49-F238E27FC236}">
                  <a16:creationId xmlns:a16="http://schemas.microsoft.com/office/drawing/2014/main" xmlns="" id="{50B91C1D-0520-493A-97C0-2B90A109C463}"/>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8" name="object 11">
              <a:extLst>
                <a:ext uri="{FF2B5EF4-FFF2-40B4-BE49-F238E27FC236}">
                  <a16:creationId xmlns:a16="http://schemas.microsoft.com/office/drawing/2014/main" xmlns="" id="{CEDE153F-4B8E-4729-BEFA-D677F9E24383}"/>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dirty="0"/>
            </a:p>
          </p:txBody>
        </p:sp>
      </p:grpSp>
      <p:sp>
        <p:nvSpPr>
          <p:cNvPr id="9" name="object 12">
            <a:extLst>
              <a:ext uri="{FF2B5EF4-FFF2-40B4-BE49-F238E27FC236}">
                <a16:creationId xmlns:a16="http://schemas.microsoft.com/office/drawing/2014/main" xmlns="" id="{545557CE-CCB9-4FF5-B0E5-BE47D5D1ABDD}"/>
              </a:ext>
            </a:extLst>
          </p:cNvPr>
          <p:cNvSpPr txBox="1"/>
          <p:nvPr/>
        </p:nvSpPr>
        <p:spPr>
          <a:xfrm>
            <a:off x="729361" y="837435"/>
            <a:ext cx="502183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dirty="0">
                <a:solidFill>
                  <a:schemeClr val="bg1"/>
                </a:solidFill>
                <a:latin typeface="游ゴシック" panose="020B0400000000000000" pitchFamily="50" charset="-128"/>
                <a:ea typeface="游ゴシック" panose="020B0400000000000000" pitchFamily="50" charset="-128"/>
                <a:cs typeface="YuGothic"/>
              </a:rPr>
              <a:t>３</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a:t>
            </a:r>
            <a:r>
              <a:rPr lang="ja-JP" altLang="en-US" sz="2400" b="1" dirty="0">
                <a:solidFill>
                  <a:schemeClr val="bg1"/>
                </a:solidFill>
                <a:latin typeface="游ゴシック" panose="020B0400000000000000" pitchFamily="50" charset="-128"/>
                <a:ea typeface="游ゴシック" panose="020B0400000000000000" pitchFamily="50" charset="-128"/>
                <a:cs typeface="YuGothic"/>
              </a:rPr>
              <a:t>避難所の閉鎖（撤収期）</a:t>
            </a:r>
          </a:p>
        </p:txBody>
      </p:sp>
      <p:sp>
        <p:nvSpPr>
          <p:cNvPr id="10" name="テキスト ボックス 9">
            <a:extLst>
              <a:ext uri="{FF2B5EF4-FFF2-40B4-BE49-F238E27FC236}">
                <a16:creationId xmlns:a16="http://schemas.microsoft.com/office/drawing/2014/main" xmlns="" id="{B88D5B7F-FDC2-4EA4-A13A-7F2695C63076}"/>
              </a:ext>
            </a:extLst>
          </p:cNvPr>
          <p:cNvSpPr txBox="1"/>
          <p:nvPr/>
        </p:nvSpPr>
        <p:spPr>
          <a:xfrm>
            <a:off x="807596" y="1476788"/>
            <a:ext cx="5975984" cy="1046953"/>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dirty="0"/>
              <a:t>ライフライン機能が復活することにより、地域の本来の生活を再開することができる期間です。住居をなくした人は、より生活環境の整った応急仮設住宅などに移動してもらい、避難所を段階的に統合・閉鎖することで、施設本来業務を再開させる準備を行います。</a:t>
            </a:r>
          </a:p>
        </p:txBody>
      </p:sp>
      <p:sp>
        <p:nvSpPr>
          <p:cNvPr id="11" name="object 2">
            <a:extLst>
              <a:ext uri="{FF2B5EF4-FFF2-40B4-BE49-F238E27FC236}">
                <a16:creationId xmlns:a16="http://schemas.microsoft.com/office/drawing/2014/main" xmlns="" id="{4D2D7E91-1394-4F88-97C0-164791356119}"/>
              </a:ext>
            </a:extLst>
          </p:cNvPr>
          <p:cNvSpPr txBox="1">
            <a:spLocks/>
          </p:cNvSpPr>
          <p:nvPr/>
        </p:nvSpPr>
        <p:spPr>
          <a:xfrm>
            <a:off x="803462" y="2801725"/>
            <a:ext cx="4066533"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en-US" altLang="ja-JP" sz="2400" b="1" kern="0" dirty="0">
                <a:solidFill>
                  <a:srgbClr val="172A88"/>
                </a:solidFill>
                <a:latin typeface="Yu Gothic" panose="020B0400000000000000" pitchFamily="34" charset="-128"/>
                <a:ea typeface="Yu Gothic" panose="020B0400000000000000" pitchFamily="34" charset="-128"/>
              </a:rPr>
              <a:t>1.</a:t>
            </a:r>
            <a:r>
              <a:rPr kumimoji="0" lang="ja-JP" altLang="en-US" sz="2400" b="1" kern="0">
                <a:solidFill>
                  <a:srgbClr val="172A88"/>
                </a:solidFill>
                <a:latin typeface="Yu Gothic" panose="020B0400000000000000" pitchFamily="34" charset="-128"/>
                <a:ea typeface="Yu Gothic" panose="020B0400000000000000" pitchFamily="34" charset="-128"/>
              </a:rPr>
              <a:t> 閉鎖準備</a:t>
            </a:r>
          </a:p>
        </p:txBody>
      </p:sp>
      <p:grpSp>
        <p:nvGrpSpPr>
          <p:cNvPr id="12" name="グループ化 11">
            <a:extLst>
              <a:ext uri="{FF2B5EF4-FFF2-40B4-BE49-F238E27FC236}">
                <a16:creationId xmlns:a16="http://schemas.microsoft.com/office/drawing/2014/main" xmlns="" id="{0EC4218D-54FC-4485-97CB-375E84C65E43}"/>
              </a:ext>
            </a:extLst>
          </p:cNvPr>
          <p:cNvGrpSpPr/>
          <p:nvPr/>
        </p:nvGrpSpPr>
        <p:grpSpPr>
          <a:xfrm>
            <a:off x="803462" y="3314700"/>
            <a:ext cx="6120130" cy="328706"/>
            <a:chOff x="719999" y="6776611"/>
            <a:chExt cx="6120130" cy="328706"/>
          </a:xfrm>
        </p:grpSpPr>
        <p:sp>
          <p:nvSpPr>
            <p:cNvPr id="13" name="object 14">
              <a:extLst>
                <a:ext uri="{FF2B5EF4-FFF2-40B4-BE49-F238E27FC236}">
                  <a16:creationId xmlns:a16="http://schemas.microsoft.com/office/drawing/2014/main" xmlns="" id="{F6C4028E-23FF-4675-A11E-A80BD0FAEB93}"/>
                </a:ext>
              </a:extLst>
            </p:cNvPr>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14" name="object 15">
              <a:extLst>
                <a:ext uri="{FF2B5EF4-FFF2-40B4-BE49-F238E27FC236}">
                  <a16:creationId xmlns:a16="http://schemas.microsoft.com/office/drawing/2014/main" xmlns="" id="{6AA1213C-13E7-481D-9A03-92C1594A88A5}"/>
                </a:ext>
              </a:extLst>
            </p:cNvPr>
            <p:cNvSpPr txBox="1"/>
            <p:nvPr/>
          </p:nvSpPr>
          <p:spPr>
            <a:xfrm>
              <a:off x="810225" y="6776611"/>
              <a:ext cx="4687962"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dirty="0">
                  <a:solidFill>
                    <a:srgbClr val="172A88"/>
                  </a:solidFill>
                  <a:latin typeface="Yu Gothic" panose="020B0400000000000000" pitchFamily="34" charset="-128"/>
                  <a:ea typeface="Yu Gothic" panose="020B0400000000000000" pitchFamily="34" charset="-128"/>
                  <a:cs typeface="YuGothic"/>
                </a:rPr>
                <a:t>① 避難所の統合・閉鎖に向けた準備</a:t>
              </a:r>
              <a:endParaRPr sz="2000" b="1" dirty="0">
                <a:solidFill>
                  <a:srgbClr val="172A88"/>
                </a:solidFill>
                <a:latin typeface="Yu Gothic" panose="020B0400000000000000" pitchFamily="34" charset="-128"/>
                <a:ea typeface="Yu Gothic" panose="020B0400000000000000" pitchFamily="34" charset="-128"/>
                <a:cs typeface="YuGothic"/>
              </a:endParaRPr>
            </a:p>
          </p:txBody>
        </p:sp>
      </p:grpSp>
      <p:sp>
        <p:nvSpPr>
          <p:cNvPr id="15" name="object 8">
            <a:extLst>
              <a:ext uri="{FF2B5EF4-FFF2-40B4-BE49-F238E27FC236}">
                <a16:creationId xmlns:a16="http://schemas.microsoft.com/office/drawing/2014/main" xmlns="" id="{E795D9AB-2C0B-4D34-9470-6997FCB9BAA8}"/>
              </a:ext>
            </a:extLst>
          </p:cNvPr>
          <p:cNvSpPr txBox="1"/>
          <p:nvPr/>
        </p:nvSpPr>
        <p:spPr>
          <a:xfrm>
            <a:off x="1006661" y="3828457"/>
            <a:ext cx="6120129" cy="954620"/>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避難者の意向を把握するため意向調査表を配布し回収する。</a:t>
            </a:r>
            <a:endParaRPr lang="en-US" altLang="ja-JP" sz="1600" b="1" dirty="0">
              <a:solidFill>
                <a:srgbClr val="221815"/>
              </a:solidFill>
              <a:latin typeface="游ゴシック" panose="020B0400000000000000" pitchFamily="50" charset="-128"/>
              <a:ea typeface="游ゴシック" panose="020B0400000000000000" pitchFamily="50"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避難所の統合・閉鎖の時期、閉鎖後の対応などについて、</a:t>
            </a:r>
            <a:r>
              <a:rPr lang="ja-JP" altLang="en-US" sz="1600" b="1" dirty="0">
                <a:solidFill>
                  <a:srgbClr val="221815"/>
                </a:solidFill>
                <a:latin typeface="游ゴシック" panose="020B0400000000000000" pitchFamily="50" charset="-128"/>
                <a:ea typeface="游ゴシック" panose="020B0400000000000000" pitchFamily="50" charset="-128"/>
              </a:rPr>
              <a:t>市職員</a:t>
            </a: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を通して、区災害対策本部と協議する。</a:t>
            </a:r>
            <a:endParaRPr sz="1600" b="1" dirty="0">
              <a:solidFill>
                <a:srgbClr val="221815"/>
              </a:solidFill>
              <a:latin typeface="游ゴシック" panose="020B0400000000000000" pitchFamily="50" charset="-128"/>
              <a:ea typeface="游ゴシック" panose="020B0400000000000000" pitchFamily="50" charset="-128"/>
              <a:cs typeface="YuGothic"/>
            </a:endParaRPr>
          </a:p>
        </p:txBody>
      </p:sp>
      <p:grpSp>
        <p:nvGrpSpPr>
          <p:cNvPr id="16" name="グループ化 15">
            <a:extLst>
              <a:ext uri="{FF2B5EF4-FFF2-40B4-BE49-F238E27FC236}">
                <a16:creationId xmlns:a16="http://schemas.microsoft.com/office/drawing/2014/main" xmlns="" id="{3A263BDE-A88C-4406-B8F2-96FB24DD353F}"/>
              </a:ext>
            </a:extLst>
          </p:cNvPr>
          <p:cNvGrpSpPr/>
          <p:nvPr/>
        </p:nvGrpSpPr>
        <p:grpSpPr>
          <a:xfrm>
            <a:off x="832423" y="5651500"/>
            <a:ext cx="6120130" cy="328706"/>
            <a:chOff x="719999" y="6776611"/>
            <a:chExt cx="6120130" cy="328706"/>
          </a:xfrm>
        </p:grpSpPr>
        <p:sp>
          <p:nvSpPr>
            <p:cNvPr id="17" name="object 14">
              <a:extLst>
                <a:ext uri="{FF2B5EF4-FFF2-40B4-BE49-F238E27FC236}">
                  <a16:creationId xmlns:a16="http://schemas.microsoft.com/office/drawing/2014/main" xmlns="" id="{057BD71C-620B-416C-8CE7-6841CFBAA079}"/>
                </a:ext>
              </a:extLst>
            </p:cNvPr>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18" name="object 15">
              <a:extLst>
                <a:ext uri="{FF2B5EF4-FFF2-40B4-BE49-F238E27FC236}">
                  <a16:creationId xmlns:a16="http://schemas.microsoft.com/office/drawing/2014/main" xmlns="" id="{0F8D5804-F652-463C-877E-2ADB47EC6047}"/>
                </a:ext>
              </a:extLst>
            </p:cNvPr>
            <p:cNvSpPr txBox="1"/>
            <p:nvPr/>
          </p:nvSpPr>
          <p:spPr>
            <a:xfrm>
              <a:off x="810225" y="6776611"/>
              <a:ext cx="4828541"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② 統合・閉鎖に向けた説明会の開催協力</a:t>
              </a:r>
              <a:endParaRPr sz="2000" b="1" dirty="0">
                <a:solidFill>
                  <a:srgbClr val="172A88"/>
                </a:solidFill>
                <a:latin typeface="Yu Gothic" panose="020B0400000000000000" pitchFamily="34" charset="-128"/>
                <a:ea typeface="Yu Gothic" panose="020B0400000000000000" pitchFamily="34" charset="-128"/>
                <a:cs typeface="YuGothic"/>
              </a:endParaRPr>
            </a:p>
          </p:txBody>
        </p:sp>
      </p:grpSp>
      <p:sp>
        <p:nvSpPr>
          <p:cNvPr id="19" name="object 8">
            <a:extLst>
              <a:ext uri="{FF2B5EF4-FFF2-40B4-BE49-F238E27FC236}">
                <a16:creationId xmlns:a16="http://schemas.microsoft.com/office/drawing/2014/main" xmlns="" id="{4E58BFB9-4215-4692-A306-1AF4B809E1AF}"/>
              </a:ext>
            </a:extLst>
          </p:cNvPr>
          <p:cNvSpPr txBox="1"/>
          <p:nvPr/>
        </p:nvSpPr>
        <p:spPr>
          <a:xfrm>
            <a:off x="1006661" y="6165257"/>
            <a:ext cx="6120129" cy="587020"/>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Yu Gothic" panose="020B0400000000000000" pitchFamily="34" charset="-128"/>
                <a:ea typeface="Yu Gothic" panose="020B0400000000000000" pitchFamily="34" charset="-128"/>
                <a:cs typeface="YuGothic"/>
              </a:rPr>
              <a:t>避難所の統合・閉鎖にあたり、市が開催する説明会の開催に協力するなどして、避難所利用者全員に伝える。</a:t>
            </a:r>
            <a:endParaRPr sz="1600" b="1" dirty="0">
              <a:latin typeface="Yu Gothic" panose="020B0400000000000000" pitchFamily="34" charset="-128"/>
              <a:ea typeface="Yu Gothic" panose="020B0400000000000000" pitchFamily="34" charset="-128"/>
              <a:cs typeface="YuGothic"/>
            </a:endParaRPr>
          </a:p>
        </p:txBody>
      </p:sp>
      <p:sp>
        <p:nvSpPr>
          <p:cNvPr id="20" name="object 72">
            <a:extLst>
              <a:ext uri="{FF2B5EF4-FFF2-40B4-BE49-F238E27FC236}">
                <a16:creationId xmlns:a16="http://schemas.microsoft.com/office/drawing/2014/main" xmlns="" id="{95EB61EF-6E12-44AD-92D4-57F61BCDE795}"/>
              </a:ext>
            </a:extLst>
          </p:cNvPr>
          <p:cNvSpPr/>
          <p:nvPr/>
        </p:nvSpPr>
        <p:spPr>
          <a:xfrm>
            <a:off x="1032062" y="8093932"/>
            <a:ext cx="3315725" cy="300768"/>
          </a:xfrm>
          <a:custGeom>
            <a:avLst/>
            <a:gdLst/>
            <a:ahLst/>
            <a:cxnLst/>
            <a:rect l="l" t="t" r="r" b="b"/>
            <a:pathLst>
              <a:path w="1464945" h="173354">
                <a:moveTo>
                  <a:pt x="1423022" y="0"/>
                </a:moveTo>
                <a:lnTo>
                  <a:pt x="41643" y="0"/>
                </a:lnTo>
                <a:lnTo>
                  <a:pt x="25428" y="2830"/>
                </a:lnTo>
                <a:lnTo>
                  <a:pt x="12191" y="10547"/>
                </a:lnTo>
                <a:lnTo>
                  <a:pt x="3270" y="21988"/>
                </a:lnTo>
                <a:lnTo>
                  <a:pt x="0" y="35991"/>
                </a:lnTo>
                <a:lnTo>
                  <a:pt x="0" y="137045"/>
                </a:lnTo>
                <a:lnTo>
                  <a:pt x="3270" y="151063"/>
                </a:lnTo>
                <a:lnTo>
                  <a:pt x="12191" y="162512"/>
                </a:lnTo>
                <a:lnTo>
                  <a:pt x="25428" y="170231"/>
                </a:lnTo>
                <a:lnTo>
                  <a:pt x="41643" y="173062"/>
                </a:lnTo>
                <a:lnTo>
                  <a:pt x="1423022" y="173062"/>
                </a:lnTo>
                <a:lnTo>
                  <a:pt x="1439226" y="170231"/>
                </a:lnTo>
                <a:lnTo>
                  <a:pt x="1452464" y="162512"/>
                </a:lnTo>
                <a:lnTo>
                  <a:pt x="1461391" y="151063"/>
                </a:lnTo>
                <a:lnTo>
                  <a:pt x="1464665" y="137045"/>
                </a:lnTo>
                <a:lnTo>
                  <a:pt x="1464665" y="35991"/>
                </a:lnTo>
                <a:lnTo>
                  <a:pt x="1461391" y="21988"/>
                </a:lnTo>
                <a:lnTo>
                  <a:pt x="1452464" y="10547"/>
                </a:lnTo>
                <a:lnTo>
                  <a:pt x="1439226" y="2830"/>
                </a:lnTo>
                <a:lnTo>
                  <a:pt x="1423022" y="0"/>
                </a:lnTo>
                <a:close/>
              </a:path>
            </a:pathLst>
          </a:custGeom>
          <a:solidFill>
            <a:srgbClr val="595857"/>
          </a:solidFill>
        </p:spPr>
        <p:txBody>
          <a:bodyPr wrap="square" lIns="0" tIns="0" rIns="0" bIns="0" rtlCol="0"/>
          <a:lstStyle/>
          <a:p>
            <a:endParaRPr sz="1200" dirty="0"/>
          </a:p>
        </p:txBody>
      </p:sp>
      <p:sp>
        <p:nvSpPr>
          <p:cNvPr id="21" name="object 73">
            <a:extLst>
              <a:ext uri="{FF2B5EF4-FFF2-40B4-BE49-F238E27FC236}">
                <a16:creationId xmlns:a16="http://schemas.microsoft.com/office/drawing/2014/main" xmlns="" id="{61D07BFF-7D4C-46E2-A9B7-2C5F9063AA77}"/>
              </a:ext>
            </a:extLst>
          </p:cNvPr>
          <p:cNvSpPr txBox="1"/>
          <p:nvPr/>
        </p:nvSpPr>
        <p:spPr>
          <a:xfrm>
            <a:off x="1147980" y="8155771"/>
            <a:ext cx="3115152" cy="184666"/>
          </a:xfrm>
          <a:prstGeom prst="rect">
            <a:avLst/>
          </a:prstGeom>
        </p:spPr>
        <p:txBody>
          <a:bodyPr vert="horz" wrap="square" lIns="0" tIns="0" rIns="0" bIns="0" rtlCol="0">
            <a:spAutoFit/>
          </a:bodyPr>
          <a:lstStyle/>
          <a:p>
            <a:pPr marL="12700">
              <a:lnSpc>
                <a:spcPct val="100000"/>
              </a:lnSpc>
            </a:pPr>
            <a:r>
              <a:rPr lang="ja-JP" altLang="en-US" sz="1200" b="1" spc="60" dirty="0">
                <a:solidFill>
                  <a:srgbClr val="FFFFFF"/>
                </a:solidFill>
                <a:latin typeface="游ゴシック" panose="020B0400000000000000" pitchFamily="50" charset="-128"/>
                <a:ea typeface="游ゴシック" panose="020B0400000000000000" pitchFamily="50" charset="-128"/>
                <a:cs typeface="BIZ UDゴシック"/>
              </a:rPr>
              <a:t>様式</a:t>
            </a:r>
            <a:r>
              <a:rPr lang="en-US" altLang="ja-JP" sz="1200" b="1" spc="60" dirty="0">
                <a:solidFill>
                  <a:srgbClr val="FFFFFF"/>
                </a:solidFill>
                <a:latin typeface="游ゴシック" panose="020B0400000000000000" pitchFamily="50" charset="-128"/>
                <a:ea typeface="游ゴシック" panose="020B0400000000000000" pitchFamily="50" charset="-128"/>
                <a:cs typeface="BIZ UDゴシック"/>
              </a:rPr>
              <a:t>09</a:t>
            </a:r>
            <a:r>
              <a:rPr lang="ja-JP" altLang="en-US" sz="1200" b="1" spc="60" dirty="0">
                <a:solidFill>
                  <a:srgbClr val="FFFFFF"/>
                </a:solidFill>
                <a:latin typeface="游ゴシック" panose="020B0400000000000000" pitchFamily="50" charset="-128"/>
                <a:ea typeface="游ゴシック" panose="020B0400000000000000" pitchFamily="50" charset="-128"/>
                <a:cs typeface="BIZ UDゴシック"/>
              </a:rPr>
              <a:t>：</a:t>
            </a:r>
            <a:r>
              <a:rPr lang="zh-TW" altLang="en-US" sz="1200" b="1" spc="60" dirty="0">
                <a:solidFill>
                  <a:srgbClr val="FFFFFF"/>
                </a:solidFill>
                <a:latin typeface="游ゴシック" panose="020B0400000000000000" pitchFamily="50" charset="-128"/>
                <a:ea typeface="游ゴシック" panose="020B0400000000000000" pitchFamily="50" charset="-128"/>
                <a:cs typeface="BIZ UDゴシック"/>
              </a:rPr>
              <a:t>避難所運営協議会規約（案）</a:t>
            </a:r>
            <a:endParaRPr sz="1200" dirty="0">
              <a:latin typeface="游ゴシック" panose="020B0400000000000000" pitchFamily="50" charset="-128"/>
              <a:ea typeface="游ゴシック" panose="020B0400000000000000" pitchFamily="50" charset="-128"/>
              <a:cs typeface="BIZ UDゴシック"/>
            </a:endParaRPr>
          </a:p>
        </p:txBody>
      </p:sp>
      <p:sp>
        <p:nvSpPr>
          <p:cNvPr id="22" name="object 74">
            <a:extLst>
              <a:ext uri="{FF2B5EF4-FFF2-40B4-BE49-F238E27FC236}">
                <a16:creationId xmlns:a16="http://schemas.microsoft.com/office/drawing/2014/main" xmlns="" id="{C614A56B-B0F9-415A-BD1C-B83AA95C86E3}"/>
              </a:ext>
            </a:extLst>
          </p:cNvPr>
          <p:cNvSpPr/>
          <p:nvPr/>
        </p:nvSpPr>
        <p:spPr>
          <a:xfrm>
            <a:off x="3998690" y="8146773"/>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dirty="0"/>
          </a:p>
        </p:txBody>
      </p:sp>
      <p:sp>
        <p:nvSpPr>
          <p:cNvPr id="23" name="object 5">
            <a:extLst>
              <a:ext uri="{FF2B5EF4-FFF2-40B4-BE49-F238E27FC236}">
                <a16:creationId xmlns:a16="http://schemas.microsoft.com/office/drawing/2014/main" xmlns="" id="{CD230741-D71E-4A73-A7FF-55D4FC9C31C2}"/>
              </a:ext>
            </a:extLst>
          </p:cNvPr>
          <p:cNvSpPr txBox="1"/>
          <p:nvPr/>
        </p:nvSpPr>
        <p:spPr>
          <a:xfrm>
            <a:off x="1182732" y="7125865"/>
            <a:ext cx="5841862" cy="495007"/>
          </a:xfrm>
          <a:prstGeom prst="rect">
            <a:avLst/>
          </a:prstGeom>
        </p:spPr>
        <p:txBody>
          <a:bodyPr vert="horz" wrap="square" lIns="0" tIns="12700" rIns="0" bIns="0" rtlCol="0">
            <a:spAutoFit/>
          </a:bodyPr>
          <a:lstStyle/>
          <a:p>
            <a:pPr marL="180000" indent="-180000">
              <a:lnSpc>
                <a:spcPct val="100000"/>
              </a:lnSpc>
              <a:spcBef>
                <a:spcPts val="100"/>
              </a:spcBef>
              <a:spcAft>
                <a:spcPts val="300"/>
              </a:spcAft>
              <a:buFont typeface="Wingdings" panose="05000000000000000000" pitchFamily="2" charset="2"/>
              <a:buChar char="l"/>
            </a:pPr>
            <a:r>
              <a:rPr lang="ja-JP" altLang="en-US" sz="1400" b="1">
                <a:solidFill>
                  <a:srgbClr val="221815"/>
                </a:solidFill>
                <a:latin typeface="Yu Gothic" panose="020B0400000000000000" pitchFamily="34" charset="-128"/>
                <a:ea typeface="Yu Gothic" panose="020B0400000000000000" pitchFamily="34" charset="-128"/>
                <a:cs typeface="YuGothic"/>
              </a:rPr>
              <a:t>避難者と十分な話合いを行い、理解を得ることが重要。</a:t>
            </a:r>
          </a:p>
          <a:p>
            <a:pPr marL="180000" indent="-180000">
              <a:lnSpc>
                <a:spcPct val="100000"/>
              </a:lnSpc>
              <a:spcBef>
                <a:spcPts val="100"/>
              </a:spcBef>
              <a:spcAft>
                <a:spcPts val="300"/>
              </a:spcAft>
              <a:buFont typeface="Wingdings" panose="05000000000000000000" pitchFamily="2" charset="2"/>
              <a:buChar char="l"/>
            </a:pPr>
            <a:r>
              <a:rPr lang="ja-JP" altLang="en-US" sz="1400" b="1">
                <a:solidFill>
                  <a:srgbClr val="221815"/>
                </a:solidFill>
                <a:latin typeface="Yu Gothic" panose="020B0400000000000000" pitchFamily="34" charset="-128"/>
                <a:ea typeface="Yu Gothic" panose="020B0400000000000000" pitchFamily="34" charset="-128"/>
                <a:cs typeface="YuGothic"/>
              </a:rPr>
              <a:t>できるだけ、代表者だけでなく、多くの避難者と話し合う必要がある。</a:t>
            </a:r>
          </a:p>
        </p:txBody>
      </p:sp>
      <p:sp>
        <p:nvSpPr>
          <p:cNvPr id="24" name="object 6">
            <a:extLst>
              <a:ext uri="{FF2B5EF4-FFF2-40B4-BE49-F238E27FC236}">
                <a16:creationId xmlns:a16="http://schemas.microsoft.com/office/drawing/2014/main" xmlns="" id="{361B03FC-547A-496C-9846-46B00B99F3D5}"/>
              </a:ext>
            </a:extLst>
          </p:cNvPr>
          <p:cNvSpPr/>
          <p:nvPr/>
        </p:nvSpPr>
        <p:spPr>
          <a:xfrm>
            <a:off x="955862" y="6946900"/>
            <a:ext cx="6128784" cy="838198"/>
          </a:xfrm>
          <a:custGeom>
            <a:avLst/>
            <a:gdLst/>
            <a:ahLst/>
            <a:cxnLst/>
            <a:rect l="l" t="t" r="r" b="b"/>
            <a:pathLst>
              <a:path w="6120130" h="777240">
                <a:moveTo>
                  <a:pt x="6120015" y="0"/>
                </a:moveTo>
                <a:lnTo>
                  <a:pt x="0" y="0"/>
                </a:lnTo>
                <a:lnTo>
                  <a:pt x="0" y="17780"/>
                </a:lnTo>
                <a:lnTo>
                  <a:pt x="0" y="759460"/>
                </a:lnTo>
                <a:lnTo>
                  <a:pt x="0" y="777240"/>
                </a:lnTo>
                <a:lnTo>
                  <a:pt x="6120015" y="777240"/>
                </a:lnTo>
                <a:lnTo>
                  <a:pt x="6120015" y="759510"/>
                </a:lnTo>
                <a:lnTo>
                  <a:pt x="6120015" y="18402"/>
                </a:lnTo>
                <a:lnTo>
                  <a:pt x="6102045" y="18402"/>
                </a:lnTo>
                <a:lnTo>
                  <a:pt x="6102045" y="759460"/>
                </a:lnTo>
                <a:lnTo>
                  <a:pt x="17970" y="759460"/>
                </a:lnTo>
                <a:lnTo>
                  <a:pt x="17970" y="17780"/>
                </a:lnTo>
                <a:lnTo>
                  <a:pt x="6120015" y="17780"/>
                </a:lnTo>
                <a:lnTo>
                  <a:pt x="6120015" y="0"/>
                </a:lnTo>
                <a:close/>
              </a:path>
            </a:pathLst>
          </a:custGeom>
          <a:solidFill>
            <a:srgbClr val="172A88"/>
          </a:solidFill>
          <a:ln w="6350">
            <a:solidFill>
              <a:srgbClr val="172A88"/>
            </a:solidFill>
          </a:ln>
        </p:spPr>
        <p:txBody>
          <a:bodyPr wrap="square" lIns="0" tIns="0" rIns="0" bIns="0" rtlCol="0"/>
          <a:lstStyle/>
          <a:p>
            <a:endParaRPr dirty="0"/>
          </a:p>
        </p:txBody>
      </p:sp>
      <p:sp>
        <p:nvSpPr>
          <p:cNvPr id="25" name="object 72">
            <a:extLst>
              <a:ext uri="{FF2B5EF4-FFF2-40B4-BE49-F238E27FC236}">
                <a16:creationId xmlns:a16="http://schemas.microsoft.com/office/drawing/2014/main" xmlns="" id="{7CF86543-E599-45D6-AEE4-8C515676F205}"/>
              </a:ext>
            </a:extLst>
          </p:cNvPr>
          <p:cNvSpPr/>
          <p:nvPr/>
        </p:nvSpPr>
        <p:spPr>
          <a:xfrm>
            <a:off x="1032062" y="4965700"/>
            <a:ext cx="2052000" cy="300768"/>
          </a:xfrm>
          <a:custGeom>
            <a:avLst/>
            <a:gdLst/>
            <a:ahLst/>
            <a:cxnLst/>
            <a:rect l="l" t="t" r="r" b="b"/>
            <a:pathLst>
              <a:path w="1464945" h="173354">
                <a:moveTo>
                  <a:pt x="1423022" y="0"/>
                </a:moveTo>
                <a:lnTo>
                  <a:pt x="41643" y="0"/>
                </a:lnTo>
                <a:lnTo>
                  <a:pt x="25428" y="2830"/>
                </a:lnTo>
                <a:lnTo>
                  <a:pt x="12191" y="10547"/>
                </a:lnTo>
                <a:lnTo>
                  <a:pt x="3270" y="21988"/>
                </a:lnTo>
                <a:lnTo>
                  <a:pt x="0" y="35991"/>
                </a:lnTo>
                <a:lnTo>
                  <a:pt x="0" y="137045"/>
                </a:lnTo>
                <a:lnTo>
                  <a:pt x="3270" y="151063"/>
                </a:lnTo>
                <a:lnTo>
                  <a:pt x="12191" y="162512"/>
                </a:lnTo>
                <a:lnTo>
                  <a:pt x="25428" y="170231"/>
                </a:lnTo>
                <a:lnTo>
                  <a:pt x="41643" y="173062"/>
                </a:lnTo>
                <a:lnTo>
                  <a:pt x="1423022" y="173062"/>
                </a:lnTo>
                <a:lnTo>
                  <a:pt x="1439226" y="170231"/>
                </a:lnTo>
                <a:lnTo>
                  <a:pt x="1452464" y="162512"/>
                </a:lnTo>
                <a:lnTo>
                  <a:pt x="1461391" y="151063"/>
                </a:lnTo>
                <a:lnTo>
                  <a:pt x="1464665" y="137045"/>
                </a:lnTo>
                <a:lnTo>
                  <a:pt x="1464665" y="35991"/>
                </a:lnTo>
                <a:lnTo>
                  <a:pt x="1461391" y="21988"/>
                </a:lnTo>
                <a:lnTo>
                  <a:pt x="1452464" y="10547"/>
                </a:lnTo>
                <a:lnTo>
                  <a:pt x="1439226" y="2830"/>
                </a:lnTo>
                <a:lnTo>
                  <a:pt x="1423022" y="0"/>
                </a:lnTo>
                <a:close/>
              </a:path>
            </a:pathLst>
          </a:custGeom>
          <a:solidFill>
            <a:srgbClr val="595857"/>
          </a:solidFill>
        </p:spPr>
        <p:txBody>
          <a:bodyPr wrap="square" lIns="0" tIns="0" rIns="0" bIns="0" rtlCol="0"/>
          <a:lstStyle/>
          <a:p>
            <a:endParaRPr sz="1200" dirty="0"/>
          </a:p>
        </p:txBody>
      </p:sp>
      <p:sp>
        <p:nvSpPr>
          <p:cNvPr id="26" name="object 73">
            <a:extLst>
              <a:ext uri="{FF2B5EF4-FFF2-40B4-BE49-F238E27FC236}">
                <a16:creationId xmlns:a16="http://schemas.microsoft.com/office/drawing/2014/main" xmlns="" id="{A44E10AB-107B-4950-9968-991ED363C0B5}"/>
              </a:ext>
            </a:extLst>
          </p:cNvPr>
          <p:cNvSpPr txBox="1"/>
          <p:nvPr/>
        </p:nvSpPr>
        <p:spPr>
          <a:xfrm>
            <a:off x="1147980" y="5027539"/>
            <a:ext cx="3115152" cy="184666"/>
          </a:xfrm>
          <a:prstGeom prst="rect">
            <a:avLst/>
          </a:prstGeom>
        </p:spPr>
        <p:txBody>
          <a:bodyPr vert="horz" wrap="square" lIns="0" tIns="0" rIns="0" bIns="0" rtlCol="0">
            <a:spAutoFit/>
          </a:bodyPr>
          <a:lstStyle/>
          <a:p>
            <a:pPr marL="12700">
              <a:lnSpc>
                <a:spcPct val="100000"/>
              </a:lnSpc>
            </a:pPr>
            <a:r>
              <a:rPr lang="ja-JP" altLang="en-US" sz="1200" b="1" spc="60">
                <a:solidFill>
                  <a:srgbClr val="FFFFFF"/>
                </a:solidFill>
                <a:latin typeface="游ゴシック" panose="020B0400000000000000" pitchFamily="50" charset="-128"/>
                <a:ea typeface="游ゴシック" panose="020B0400000000000000" pitchFamily="50" charset="-128"/>
                <a:cs typeface="BIZ UDゴシック"/>
              </a:rPr>
              <a:t>様式</a:t>
            </a:r>
            <a:r>
              <a:rPr lang="en-US" altLang="ja-JP" sz="1200" b="1" spc="60" dirty="0">
                <a:solidFill>
                  <a:srgbClr val="FFFFFF"/>
                </a:solidFill>
                <a:latin typeface="游ゴシック" panose="020B0400000000000000" pitchFamily="50" charset="-128"/>
                <a:ea typeface="游ゴシック" panose="020B0400000000000000" pitchFamily="50" charset="-128"/>
                <a:cs typeface="BIZ UDゴシック"/>
              </a:rPr>
              <a:t>30</a:t>
            </a:r>
            <a:r>
              <a:rPr lang="ja-JP" altLang="en-US" sz="1200" b="1" spc="60">
                <a:solidFill>
                  <a:srgbClr val="FFFFFF"/>
                </a:solidFill>
                <a:latin typeface="游ゴシック" panose="020B0400000000000000" pitchFamily="50" charset="-128"/>
                <a:ea typeface="游ゴシック" panose="020B0400000000000000" pitchFamily="50" charset="-128"/>
                <a:cs typeface="BIZ UDゴシック"/>
              </a:rPr>
              <a:t>：意向調査表</a:t>
            </a:r>
            <a:endParaRPr sz="1200" dirty="0">
              <a:latin typeface="游ゴシック" panose="020B0400000000000000" pitchFamily="50" charset="-128"/>
              <a:ea typeface="游ゴシック" panose="020B0400000000000000" pitchFamily="50" charset="-128"/>
              <a:cs typeface="BIZ UDゴシック"/>
            </a:endParaRPr>
          </a:p>
        </p:txBody>
      </p:sp>
      <p:sp>
        <p:nvSpPr>
          <p:cNvPr id="27" name="object 74">
            <a:extLst>
              <a:ext uri="{FF2B5EF4-FFF2-40B4-BE49-F238E27FC236}">
                <a16:creationId xmlns:a16="http://schemas.microsoft.com/office/drawing/2014/main" xmlns="" id="{9B9D7003-CEC6-458A-BDCE-36DCEB932DFF}"/>
              </a:ext>
            </a:extLst>
          </p:cNvPr>
          <p:cNvSpPr/>
          <p:nvPr/>
        </p:nvSpPr>
        <p:spPr>
          <a:xfrm>
            <a:off x="2756029" y="5018541"/>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dirty="0"/>
          </a:p>
        </p:txBody>
      </p:sp>
      <p:sp>
        <p:nvSpPr>
          <p:cNvPr id="30" name="テキスト ボックス 29">
            <a:extLst>
              <a:ext uri="{FF2B5EF4-FFF2-40B4-BE49-F238E27FC236}">
                <a16:creationId xmlns:a16="http://schemas.microsoft.com/office/drawing/2014/main" xmlns="" id="{DCE6C372-A137-4D0A-A1A1-4CECEDF75BCA}"/>
              </a:ext>
            </a:extLst>
          </p:cNvPr>
          <p:cNvSpPr txBox="1"/>
          <p:nvPr/>
        </p:nvSpPr>
        <p:spPr>
          <a:xfrm>
            <a:off x="6760921" y="10169211"/>
            <a:ext cx="61867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５７</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12715680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1F2B2124-0EC2-43D9-A2DE-019D4B796D52}"/>
              </a:ext>
            </a:extLst>
          </p:cNvPr>
          <p:cNvSpPr/>
          <p:nvPr/>
        </p:nvSpPr>
        <p:spPr>
          <a:xfrm>
            <a:off x="-17462" y="-6349"/>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dirty="0"/>
          </a:p>
        </p:txBody>
      </p:sp>
      <p:sp>
        <p:nvSpPr>
          <p:cNvPr id="3" name="bg object 17">
            <a:extLst>
              <a:ext uri="{FF2B5EF4-FFF2-40B4-BE49-F238E27FC236}">
                <a16:creationId xmlns:a16="http://schemas.microsoft.com/office/drawing/2014/main" xmlns="" id="{D0B9DA0A-F147-4393-8982-5A914FE5528A}"/>
              </a:ext>
            </a:extLst>
          </p:cNvPr>
          <p:cNvSpPr/>
          <p:nvPr/>
        </p:nvSpPr>
        <p:spPr>
          <a:xfrm>
            <a:off x="125438" y="-6348"/>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dirty="0"/>
          </a:p>
        </p:txBody>
      </p:sp>
      <p:pic>
        <p:nvPicPr>
          <p:cNvPr id="4" name="bg object 18">
            <a:extLst>
              <a:ext uri="{FF2B5EF4-FFF2-40B4-BE49-F238E27FC236}">
                <a16:creationId xmlns:a16="http://schemas.microsoft.com/office/drawing/2014/main" xmlns="" id="{59651AD9-5C3D-4472-94A2-54EBE96F3A8C}"/>
              </a:ext>
            </a:extLst>
          </p:cNvPr>
          <p:cNvPicPr/>
          <p:nvPr/>
        </p:nvPicPr>
        <p:blipFill>
          <a:blip r:embed="rId2" cstate="print"/>
          <a:stretch>
            <a:fillRect/>
          </a:stretch>
        </p:blipFill>
        <p:spPr>
          <a:xfrm>
            <a:off x="100282" y="-6349"/>
            <a:ext cx="174123" cy="208812"/>
          </a:xfrm>
          <a:prstGeom prst="rect">
            <a:avLst/>
          </a:prstGeom>
        </p:spPr>
      </p:pic>
      <p:sp>
        <p:nvSpPr>
          <p:cNvPr id="5" name="object 2">
            <a:extLst>
              <a:ext uri="{FF2B5EF4-FFF2-40B4-BE49-F238E27FC236}">
                <a16:creationId xmlns:a16="http://schemas.microsoft.com/office/drawing/2014/main" xmlns="" id="{AF8820FF-91AE-49C9-92A9-F2A1D4D61B2A}"/>
              </a:ext>
            </a:extLst>
          </p:cNvPr>
          <p:cNvSpPr txBox="1">
            <a:spLocks/>
          </p:cNvSpPr>
          <p:nvPr/>
        </p:nvSpPr>
        <p:spPr>
          <a:xfrm>
            <a:off x="668338" y="1438615"/>
            <a:ext cx="4066533"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dirty="0">
                <a:solidFill>
                  <a:srgbClr val="172A88"/>
                </a:solidFill>
                <a:latin typeface="Yu Gothic" panose="020B0400000000000000" pitchFamily="34" charset="-128"/>
                <a:ea typeface="Yu Gothic" panose="020B0400000000000000" pitchFamily="34" charset="-128"/>
              </a:rPr>
              <a:t>２</a:t>
            </a:r>
            <a:r>
              <a:rPr kumimoji="0" lang="en-US" altLang="ja-JP" sz="2400" b="1" kern="0" dirty="0">
                <a:solidFill>
                  <a:srgbClr val="172A88"/>
                </a:solidFill>
                <a:latin typeface="Yu Gothic" panose="020B0400000000000000" pitchFamily="34" charset="-128"/>
                <a:ea typeface="Yu Gothic" panose="020B0400000000000000" pitchFamily="34" charset="-128"/>
              </a:rPr>
              <a:t>.</a:t>
            </a:r>
            <a:r>
              <a:rPr kumimoji="0" lang="ja-JP" altLang="en-US" sz="2400" b="1" kern="0" dirty="0">
                <a:solidFill>
                  <a:srgbClr val="172A88"/>
                </a:solidFill>
                <a:latin typeface="Yu Gothic" panose="020B0400000000000000" pitchFamily="34" charset="-128"/>
                <a:ea typeface="Yu Gothic" panose="020B0400000000000000" pitchFamily="34" charset="-128"/>
              </a:rPr>
              <a:t> </a:t>
            </a:r>
            <a:r>
              <a:rPr kumimoji="0" lang="ja-JP" altLang="en-US" sz="2400" b="1" kern="0" spc="-235" dirty="0">
                <a:solidFill>
                  <a:srgbClr val="172A88"/>
                </a:solidFill>
                <a:latin typeface="Yu Gothic" panose="020B0400000000000000" pitchFamily="34" charset="-128"/>
                <a:ea typeface="Yu Gothic" panose="020B0400000000000000" pitchFamily="34" charset="-128"/>
              </a:rPr>
              <a:t>避難所の閉鎖</a:t>
            </a:r>
            <a:endParaRPr kumimoji="0" lang="ja-JP" altLang="en-US" sz="2400" b="1" kern="0" dirty="0">
              <a:solidFill>
                <a:srgbClr val="172A88"/>
              </a:solidFill>
              <a:latin typeface="Yu Gothic" panose="020B0400000000000000" pitchFamily="34" charset="-128"/>
              <a:ea typeface="Yu Gothic" panose="020B0400000000000000" pitchFamily="34" charset="-128"/>
            </a:endParaRPr>
          </a:p>
        </p:txBody>
      </p:sp>
      <p:grpSp>
        <p:nvGrpSpPr>
          <p:cNvPr id="6" name="グループ化 5">
            <a:extLst>
              <a:ext uri="{FF2B5EF4-FFF2-40B4-BE49-F238E27FC236}">
                <a16:creationId xmlns:a16="http://schemas.microsoft.com/office/drawing/2014/main" xmlns="" id="{1BC8152E-2953-409E-91FF-664DED588052}"/>
              </a:ext>
            </a:extLst>
          </p:cNvPr>
          <p:cNvGrpSpPr/>
          <p:nvPr/>
        </p:nvGrpSpPr>
        <p:grpSpPr>
          <a:xfrm>
            <a:off x="668338" y="1951590"/>
            <a:ext cx="6120130" cy="328706"/>
            <a:chOff x="719999" y="6776611"/>
            <a:chExt cx="6120130" cy="328706"/>
          </a:xfrm>
        </p:grpSpPr>
        <p:sp>
          <p:nvSpPr>
            <p:cNvPr id="7" name="object 14">
              <a:extLst>
                <a:ext uri="{FF2B5EF4-FFF2-40B4-BE49-F238E27FC236}">
                  <a16:creationId xmlns:a16="http://schemas.microsoft.com/office/drawing/2014/main" xmlns="" id="{DFF7B082-7926-4FF2-BE46-C3F13C119271}"/>
                </a:ext>
              </a:extLst>
            </p:cNvPr>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8" name="object 15">
              <a:extLst>
                <a:ext uri="{FF2B5EF4-FFF2-40B4-BE49-F238E27FC236}">
                  <a16:creationId xmlns:a16="http://schemas.microsoft.com/office/drawing/2014/main" xmlns="" id="{F5773EC0-1CFA-4448-9BC5-09520DBC26FE}"/>
                </a:ext>
              </a:extLst>
            </p:cNvPr>
            <p:cNvSpPr txBox="1"/>
            <p:nvPr/>
          </p:nvSpPr>
          <p:spPr>
            <a:xfrm>
              <a:off x="810225" y="6776611"/>
              <a:ext cx="2118441"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① 片付け</a:t>
              </a:r>
              <a:endParaRPr sz="2000" b="1" dirty="0">
                <a:solidFill>
                  <a:srgbClr val="172A88"/>
                </a:solidFill>
                <a:latin typeface="Yu Gothic" panose="020B0400000000000000" pitchFamily="34" charset="-128"/>
                <a:ea typeface="Yu Gothic" panose="020B0400000000000000" pitchFamily="34" charset="-128"/>
                <a:cs typeface="YuGothic"/>
              </a:endParaRPr>
            </a:p>
          </p:txBody>
        </p:sp>
      </p:grpSp>
      <p:sp>
        <p:nvSpPr>
          <p:cNvPr id="9" name="object 8">
            <a:extLst>
              <a:ext uri="{FF2B5EF4-FFF2-40B4-BE49-F238E27FC236}">
                <a16:creationId xmlns:a16="http://schemas.microsoft.com/office/drawing/2014/main" xmlns="" id="{B917C6B6-2A53-469C-AE25-4FB22F3143BD}"/>
              </a:ext>
            </a:extLst>
          </p:cNvPr>
          <p:cNvSpPr txBox="1"/>
          <p:nvPr/>
        </p:nvSpPr>
        <p:spPr>
          <a:xfrm>
            <a:off x="871537" y="2465347"/>
            <a:ext cx="6120129" cy="3181577"/>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Yu Gothic" panose="020B0400000000000000" pitchFamily="34" charset="-128"/>
                <a:ea typeface="Yu Gothic" panose="020B0400000000000000" pitchFamily="34" charset="-128"/>
                <a:cs typeface="YuGothic"/>
              </a:rPr>
              <a:t>避難所の統合・閉鎖にあたり、避難所利用者の情報などを円滑に引き継ぎすることができるよう</a:t>
            </a:r>
            <a:r>
              <a:rPr lang="zh-TW" altLang="en-US" sz="1600" b="1" dirty="0">
                <a:solidFill>
                  <a:srgbClr val="221815"/>
                </a:solidFill>
                <a:latin typeface="Yu Gothic" panose="020B0400000000000000" pitchFamily="34" charset="-128"/>
                <a:ea typeface="Yu Gothic" panose="020B0400000000000000" pitchFamily="34" charset="-128"/>
                <a:cs typeface="YuGothic"/>
              </a:rPr>
              <a:t>避難所運営協議会</a:t>
            </a:r>
            <a:r>
              <a:rPr lang="ja-JP" altLang="en-US" sz="1600" b="1" dirty="0">
                <a:solidFill>
                  <a:srgbClr val="221815"/>
                </a:solidFill>
                <a:latin typeface="Yu Gothic" panose="020B0400000000000000" pitchFamily="34" charset="-128"/>
                <a:ea typeface="Yu Gothic" panose="020B0400000000000000" pitchFamily="34" charset="-128"/>
                <a:cs typeface="YuGothic"/>
              </a:rPr>
              <a:t>、各運営班などの協力を得て、避難所の運営・管理に関する情報や書類を集約する。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latin typeface="Yu Gothic" panose="020B0400000000000000" pitchFamily="34" charset="-128"/>
                <a:ea typeface="Yu Gothic" panose="020B0400000000000000" pitchFamily="34" charset="-128"/>
                <a:cs typeface="YuGothic"/>
              </a:rPr>
              <a:t>集約した情報や書類などは、区災害対策本部に提出する。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zh-TW" altLang="en-US" sz="1600" b="1" dirty="0">
                <a:latin typeface="Yu Gothic" panose="020B0400000000000000" pitchFamily="34" charset="-128"/>
                <a:ea typeface="Yu Gothic" panose="020B0400000000000000" pitchFamily="34" charset="-128"/>
                <a:cs typeface="YuGothic"/>
              </a:rPr>
              <a:t>避難所運営協議会</a:t>
            </a:r>
            <a:r>
              <a:rPr lang="ja-JP" altLang="en-US" sz="1600" b="1" dirty="0">
                <a:latin typeface="Yu Gothic" panose="020B0400000000000000" pitchFamily="34" charset="-128"/>
                <a:ea typeface="Yu Gothic" panose="020B0400000000000000" pitchFamily="34" charset="-128"/>
                <a:cs typeface="YuGothic"/>
              </a:rPr>
              <a:t>、各運営班、避難所利用者、</a:t>
            </a:r>
            <a:r>
              <a:rPr lang="ja-JP" altLang="en-US" sz="1600" b="1" dirty="0">
                <a:solidFill>
                  <a:srgbClr val="221815"/>
                </a:solidFill>
                <a:latin typeface="游ゴシック" panose="020B0400000000000000" pitchFamily="50" charset="-128"/>
                <a:ea typeface="游ゴシック" panose="020B0400000000000000" pitchFamily="50" charset="-128"/>
              </a:rPr>
              <a:t>市職員</a:t>
            </a: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a:t>
            </a:r>
            <a:r>
              <a:rPr lang="ja-JP" altLang="en-US" sz="1600" b="1" dirty="0">
                <a:latin typeface="Yu Gothic" panose="020B0400000000000000" pitchFamily="34" charset="-128"/>
                <a:ea typeface="Yu Gothic" panose="020B0400000000000000" pitchFamily="34" charset="-128"/>
                <a:cs typeface="YuGothic"/>
              </a:rPr>
              <a:t>施設管理者は協力して、施設全体の清掃や使用した設備の返却、整理整頓を行う。</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latin typeface="Yu Gothic" panose="020B0400000000000000" pitchFamily="34" charset="-128"/>
                <a:ea typeface="Yu Gothic" panose="020B0400000000000000" pitchFamily="34" charset="-128"/>
                <a:cs typeface="YuGothic"/>
              </a:rPr>
              <a:t>片付けのための人手が足りない場合は、区災害対策本部に対し、職員やボランティアの派遣を要請する。</a:t>
            </a:r>
            <a:endParaRPr sz="1600" b="1" dirty="0">
              <a:latin typeface="Yu Gothic" panose="020B0400000000000000" pitchFamily="34" charset="-128"/>
              <a:ea typeface="Yu Gothic" panose="020B0400000000000000" pitchFamily="34" charset="-128"/>
              <a:cs typeface="YuGothic"/>
            </a:endParaRPr>
          </a:p>
        </p:txBody>
      </p:sp>
      <p:grpSp>
        <p:nvGrpSpPr>
          <p:cNvPr id="10" name="グループ化 9">
            <a:extLst>
              <a:ext uri="{FF2B5EF4-FFF2-40B4-BE49-F238E27FC236}">
                <a16:creationId xmlns:a16="http://schemas.microsoft.com/office/drawing/2014/main" xmlns="" id="{D55BF21B-021E-495A-976B-AB8C56F914C4}"/>
              </a:ext>
            </a:extLst>
          </p:cNvPr>
          <p:cNvGrpSpPr/>
          <p:nvPr/>
        </p:nvGrpSpPr>
        <p:grpSpPr>
          <a:xfrm>
            <a:off x="697299" y="6421990"/>
            <a:ext cx="6120130" cy="328706"/>
            <a:chOff x="719999" y="6776611"/>
            <a:chExt cx="6120130" cy="328706"/>
          </a:xfrm>
        </p:grpSpPr>
        <p:sp>
          <p:nvSpPr>
            <p:cNvPr id="11" name="object 14">
              <a:extLst>
                <a:ext uri="{FF2B5EF4-FFF2-40B4-BE49-F238E27FC236}">
                  <a16:creationId xmlns:a16="http://schemas.microsoft.com/office/drawing/2014/main" xmlns="" id="{5A992BB1-A38A-471E-B978-AF3E42FA0924}"/>
                </a:ext>
              </a:extLst>
            </p:cNvPr>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12" name="object 15">
              <a:extLst>
                <a:ext uri="{FF2B5EF4-FFF2-40B4-BE49-F238E27FC236}">
                  <a16:creationId xmlns:a16="http://schemas.microsoft.com/office/drawing/2014/main" xmlns="" id="{A714626D-40E3-4717-BD51-41B58107D260}"/>
                </a:ext>
              </a:extLst>
            </p:cNvPr>
            <p:cNvSpPr txBox="1"/>
            <p:nvPr/>
          </p:nvSpPr>
          <p:spPr>
            <a:xfrm>
              <a:off x="810226" y="6776611"/>
              <a:ext cx="2699080"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dirty="0">
                  <a:solidFill>
                    <a:srgbClr val="172A88"/>
                  </a:solidFill>
                  <a:latin typeface="Yu Gothic" panose="020B0400000000000000" pitchFamily="34" charset="-128"/>
                  <a:ea typeface="Yu Gothic" panose="020B0400000000000000" pitchFamily="34" charset="-128"/>
                  <a:cs typeface="YuGothic"/>
                </a:rPr>
                <a:t>② 避難所の閉鎖</a:t>
              </a:r>
              <a:endParaRPr sz="2000" b="1" dirty="0">
                <a:solidFill>
                  <a:srgbClr val="172A88"/>
                </a:solidFill>
                <a:latin typeface="Yu Gothic" panose="020B0400000000000000" pitchFamily="34" charset="-128"/>
                <a:ea typeface="Yu Gothic" panose="020B0400000000000000" pitchFamily="34" charset="-128"/>
                <a:cs typeface="YuGothic"/>
              </a:endParaRPr>
            </a:p>
          </p:txBody>
        </p:sp>
      </p:grpSp>
      <p:sp>
        <p:nvSpPr>
          <p:cNvPr id="13" name="object 8">
            <a:extLst>
              <a:ext uri="{FF2B5EF4-FFF2-40B4-BE49-F238E27FC236}">
                <a16:creationId xmlns:a16="http://schemas.microsoft.com/office/drawing/2014/main" xmlns="" id="{C8F4258A-9515-40A8-9C62-40DFB0FCEF6C}"/>
              </a:ext>
            </a:extLst>
          </p:cNvPr>
          <p:cNvSpPr txBox="1"/>
          <p:nvPr/>
        </p:nvSpPr>
        <p:spPr>
          <a:xfrm>
            <a:off x="871537" y="6935747"/>
            <a:ext cx="6120129" cy="2218236"/>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Yu Gothic" panose="020B0400000000000000" pitchFamily="34" charset="-128"/>
                <a:ea typeface="Yu Gothic" panose="020B0400000000000000" pitchFamily="34" charset="-128"/>
                <a:cs typeface="YuGothic"/>
              </a:rPr>
              <a:t>避難所は、避難所外避難者の支援拠点でもあるため、避難所閉鎖後の支援をどのように行うかについて、検討する。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latin typeface="Yu Gothic" panose="020B0400000000000000" pitchFamily="34" charset="-128"/>
                <a:ea typeface="Yu Gothic" panose="020B0400000000000000" pitchFamily="34" charset="-128"/>
                <a:cs typeface="YuGothic"/>
              </a:rPr>
              <a:t>避難施設の備品等を毀損していないかを確認する。時間が経過すると、責任の所在があいまいになるなど、毀損の原因等が不明瞭になりがちなため、毀損している場合には、区災害対策本部及び管理者にすぐ連絡し対応す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latin typeface="Yu Gothic" panose="020B0400000000000000" pitchFamily="34" charset="-128"/>
                <a:ea typeface="Yu Gothic" panose="020B0400000000000000" pitchFamily="34" charset="-128"/>
                <a:cs typeface="YuGothic"/>
              </a:rPr>
              <a:t>避難所運営本部は、避難所閉鎖の日に解散する。</a:t>
            </a:r>
            <a:endParaRPr sz="1600" b="1" dirty="0">
              <a:latin typeface="Yu Gothic" panose="020B0400000000000000" pitchFamily="34" charset="-128"/>
              <a:ea typeface="Yu Gothic" panose="020B0400000000000000" pitchFamily="34" charset="-128"/>
              <a:cs typeface="YuGothic"/>
            </a:endParaRPr>
          </a:p>
        </p:txBody>
      </p:sp>
      <p:sp>
        <p:nvSpPr>
          <p:cNvPr id="14" name="object 72">
            <a:extLst>
              <a:ext uri="{FF2B5EF4-FFF2-40B4-BE49-F238E27FC236}">
                <a16:creationId xmlns:a16="http://schemas.microsoft.com/office/drawing/2014/main" xmlns="" id="{60568652-D5D8-4211-8A7C-B2B22954A40B}"/>
              </a:ext>
            </a:extLst>
          </p:cNvPr>
          <p:cNvSpPr/>
          <p:nvPr/>
        </p:nvSpPr>
        <p:spPr>
          <a:xfrm>
            <a:off x="913810" y="5770135"/>
            <a:ext cx="2368447" cy="306045"/>
          </a:xfrm>
          <a:custGeom>
            <a:avLst/>
            <a:gdLst/>
            <a:ahLst/>
            <a:cxnLst/>
            <a:rect l="l" t="t" r="r" b="b"/>
            <a:pathLst>
              <a:path w="1464945" h="173354">
                <a:moveTo>
                  <a:pt x="1423022" y="0"/>
                </a:moveTo>
                <a:lnTo>
                  <a:pt x="41643" y="0"/>
                </a:lnTo>
                <a:lnTo>
                  <a:pt x="25428" y="2830"/>
                </a:lnTo>
                <a:lnTo>
                  <a:pt x="12191" y="10547"/>
                </a:lnTo>
                <a:lnTo>
                  <a:pt x="3270" y="21988"/>
                </a:lnTo>
                <a:lnTo>
                  <a:pt x="0" y="35991"/>
                </a:lnTo>
                <a:lnTo>
                  <a:pt x="0" y="137045"/>
                </a:lnTo>
                <a:lnTo>
                  <a:pt x="3270" y="151063"/>
                </a:lnTo>
                <a:lnTo>
                  <a:pt x="12191" y="162512"/>
                </a:lnTo>
                <a:lnTo>
                  <a:pt x="25428" y="170231"/>
                </a:lnTo>
                <a:lnTo>
                  <a:pt x="41643" y="173062"/>
                </a:lnTo>
                <a:lnTo>
                  <a:pt x="1423022" y="173062"/>
                </a:lnTo>
                <a:lnTo>
                  <a:pt x="1439226" y="170231"/>
                </a:lnTo>
                <a:lnTo>
                  <a:pt x="1452464" y="162512"/>
                </a:lnTo>
                <a:lnTo>
                  <a:pt x="1461391" y="151063"/>
                </a:lnTo>
                <a:lnTo>
                  <a:pt x="1464665" y="137045"/>
                </a:lnTo>
                <a:lnTo>
                  <a:pt x="1464665" y="35991"/>
                </a:lnTo>
                <a:lnTo>
                  <a:pt x="1461391" y="21988"/>
                </a:lnTo>
                <a:lnTo>
                  <a:pt x="1452464" y="10547"/>
                </a:lnTo>
                <a:lnTo>
                  <a:pt x="1439226" y="2830"/>
                </a:lnTo>
                <a:lnTo>
                  <a:pt x="1423022" y="0"/>
                </a:lnTo>
                <a:close/>
              </a:path>
            </a:pathLst>
          </a:custGeom>
          <a:solidFill>
            <a:srgbClr val="595857"/>
          </a:solidFill>
        </p:spPr>
        <p:txBody>
          <a:bodyPr wrap="square" lIns="0" tIns="0" rIns="0" bIns="0" rtlCol="0"/>
          <a:lstStyle/>
          <a:p>
            <a:endParaRPr sz="1200" dirty="0"/>
          </a:p>
        </p:txBody>
      </p:sp>
      <p:sp>
        <p:nvSpPr>
          <p:cNvPr id="15" name="object 73">
            <a:extLst>
              <a:ext uri="{FF2B5EF4-FFF2-40B4-BE49-F238E27FC236}">
                <a16:creationId xmlns:a16="http://schemas.microsoft.com/office/drawing/2014/main" xmlns="" id="{5AF5023C-E3B0-4525-9D0C-B188CA40A1C7}"/>
              </a:ext>
            </a:extLst>
          </p:cNvPr>
          <p:cNvSpPr txBox="1"/>
          <p:nvPr/>
        </p:nvSpPr>
        <p:spPr>
          <a:xfrm>
            <a:off x="1029728" y="5831974"/>
            <a:ext cx="2167874" cy="184666"/>
          </a:xfrm>
          <a:prstGeom prst="rect">
            <a:avLst/>
          </a:prstGeom>
        </p:spPr>
        <p:txBody>
          <a:bodyPr vert="horz" wrap="square" lIns="0" tIns="0" rIns="0" bIns="0" rtlCol="0">
            <a:spAutoFit/>
          </a:bodyPr>
          <a:lstStyle/>
          <a:p>
            <a:pPr marL="12700">
              <a:lnSpc>
                <a:spcPct val="100000"/>
              </a:lnSpc>
            </a:pPr>
            <a:r>
              <a:rPr lang="ja-JP" altLang="en-US" sz="1200" b="1" spc="60">
                <a:solidFill>
                  <a:srgbClr val="FFFFFF"/>
                </a:solidFill>
                <a:latin typeface="游ゴシック" panose="020B0400000000000000" pitchFamily="50" charset="-128"/>
                <a:ea typeface="游ゴシック" panose="020B0400000000000000" pitchFamily="50" charset="-128"/>
                <a:cs typeface="BIZ UDゴシック"/>
              </a:rPr>
              <a:t>様式</a:t>
            </a:r>
            <a:r>
              <a:rPr lang="en-US" altLang="ja-JP" sz="1200" b="1" spc="60" dirty="0">
                <a:solidFill>
                  <a:srgbClr val="FFFFFF"/>
                </a:solidFill>
                <a:latin typeface="游ゴシック" panose="020B0400000000000000" pitchFamily="50" charset="-128"/>
                <a:ea typeface="游ゴシック" panose="020B0400000000000000" pitchFamily="50" charset="-128"/>
                <a:cs typeface="BIZ UDゴシック"/>
              </a:rPr>
              <a:t>22</a:t>
            </a:r>
            <a:r>
              <a:rPr lang="ja-JP" altLang="en-US" sz="1200" b="1" spc="60">
                <a:solidFill>
                  <a:srgbClr val="FFFFFF"/>
                </a:solidFill>
                <a:latin typeface="游ゴシック" panose="020B0400000000000000" pitchFamily="50" charset="-128"/>
                <a:ea typeface="游ゴシック" panose="020B0400000000000000" pitchFamily="50" charset="-128"/>
                <a:cs typeface="BIZ UDゴシック"/>
              </a:rPr>
              <a:t>：職員派遣依頼書</a:t>
            </a:r>
            <a:endParaRPr sz="1200" dirty="0">
              <a:latin typeface="游ゴシック" panose="020B0400000000000000" pitchFamily="50" charset="-128"/>
              <a:ea typeface="游ゴシック" panose="020B0400000000000000" pitchFamily="50" charset="-128"/>
              <a:cs typeface="BIZ UDゴシック"/>
            </a:endParaRPr>
          </a:p>
        </p:txBody>
      </p:sp>
      <p:sp>
        <p:nvSpPr>
          <p:cNvPr id="16" name="object 74">
            <a:extLst>
              <a:ext uri="{FF2B5EF4-FFF2-40B4-BE49-F238E27FC236}">
                <a16:creationId xmlns:a16="http://schemas.microsoft.com/office/drawing/2014/main" xmlns="" id="{53877F88-4132-43E5-BA24-9B0227B1EBF8}"/>
              </a:ext>
            </a:extLst>
          </p:cNvPr>
          <p:cNvSpPr/>
          <p:nvPr/>
        </p:nvSpPr>
        <p:spPr>
          <a:xfrm>
            <a:off x="2954338" y="5822976"/>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dirty="0"/>
          </a:p>
        </p:txBody>
      </p:sp>
      <p:sp>
        <p:nvSpPr>
          <p:cNvPr id="18" name="テキスト ボックス 17">
            <a:extLst>
              <a:ext uri="{FF2B5EF4-FFF2-40B4-BE49-F238E27FC236}">
                <a16:creationId xmlns:a16="http://schemas.microsoft.com/office/drawing/2014/main" xmlns="" id="{DC0DE103-1F94-41D8-B039-9A79EF679665}"/>
              </a:ext>
            </a:extLst>
          </p:cNvPr>
          <p:cNvSpPr txBox="1"/>
          <p:nvPr/>
        </p:nvSpPr>
        <p:spPr>
          <a:xfrm>
            <a:off x="155801" y="10158412"/>
            <a:ext cx="618674"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５８</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13050655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0579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xmlns="" id="{E34B2CD7-F981-4C7C-97E1-C4729AAC1473}"/>
              </a:ext>
            </a:extLst>
          </p:cNvPr>
          <p:cNvCxnSpPr/>
          <p:nvPr/>
        </p:nvCxnSpPr>
        <p:spPr>
          <a:xfrm>
            <a:off x="1771650" y="7480300"/>
            <a:ext cx="419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xmlns="" id="{6EDC4EA9-BD48-4BE1-8C97-38A8714C549A}"/>
              </a:ext>
            </a:extLst>
          </p:cNvPr>
          <p:cNvSpPr txBox="1"/>
          <p:nvPr/>
        </p:nvSpPr>
        <p:spPr>
          <a:xfrm>
            <a:off x="1771650" y="7632700"/>
            <a:ext cx="4191000" cy="754053"/>
          </a:xfrm>
          <a:prstGeom prst="rect">
            <a:avLst/>
          </a:prstGeom>
          <a:noFill/>
        </p:spPr>
        <p:txBody>
          <a:bodyPr wrap="square">
            <a:spAutoFit/>
          </a:bodyPr>
          <a:lstStyle/>
          <a:p>
            <a:pPr algn="ctr"/>
            <a:endParaRPr lang="en-US" altLang="ja-JP" sz="1100" b="1" dirty="0">
              <a:latin typeface="游ゴシック" panose="020B0400000000000000" pitchFamily="50" charset="-128"/>
              <a:ea typeface="游ゴシック" panose="020B0400000000000000" pitchFamily="50" charset="-128"/>
            </a:endParaRPr>
          </a:p>
          <a:p>
            <a:pPr algn="ctr"/>
            <a:r>
              <a:rPr kumimoji="1" lang="ja-JP" altLang="en-US" sz="1600" b="1" dirty="0">
                <a:latin typeface="游ゴシック" panose="020B0400000000000000" pitchFamily="50" charset="-128"/>
                <a:ea typeface="游ゴシック" panose="020B0400000000000000" pitchFamily="50" charset="-128"/>
              </a:rPr>
              <a:t>避難所開設・運営マニュアル</a:t>
            </a:r>
            <a:endParaRPr kumimoji="1" lang="en-US" altLang="ja-JP" sz="1600" b="1" dirty="0">
              <a:latin typeface="游ゴシック" panose="020B0400000000000000" pitchFamily="50" charset="-128"/>
              <a:ea typeface="游ゴシック" panose="020B0400000000000000" pitchFamily="50" charset="-128"/>
            </a:endParaRPr>
          </a:p>
          <a:p>
            <a:pPr algn="ctr"/>
            <a:r>
              <a:rPr lang="ja-JP" altLang="en-US" sz="1600" b="1" dirty="0">
                <a:latin typeface="游ゴシック" panose="020B0400000000000000" pitchFamily="50" charset="-128"/>
                <a:ea typeface="游ゴシック" panose="020B0400000000000000" pitchFamily="50" charset="-128"/>
              </a:rPr>
              <a:t>落合小学校 避難所</a:t>
            </a:r>
            <a:endParaRPr lang="en-US" altLang="ja-JP" sz="1400" b="1" dirty="0">
              <a:latin typeface="游ゴシック" panose="020B0400000000000000" pitchFamily="50" charset="-128"/>
              <a:ea typeface="游ゴシック" panose="020B0400000000000000" pitchFamily="50" charset="-128"/>
            </a:endParaRPr>
          </a:p>
        </p:txBody>
      </p:sp>
      <p:cxnSp>
        <p:nvCxnSpPr>
          <p:cNvPr id="4" name="直線コネクタ 3">
            <a:extLst>
              <a:ext uri="{FF2B5EF4-FFF2-40B4-BE49-F238E27FC236}">
                <a16:creationId xmlns:a16="http://schemas.microsoft.com/office/drawing/2014/main" xmlns="" id="{3F801530-D757-458E-9643-705FAC541B3B}"/>
              </a:ext>
            </a:extLst>
          </p:cNvPr>
          <p:cNvCxnSpPr/>
          <p:nvPr/>
        </p:nvCxnSpPr>
        <p:spPr>
          <a:xfrm>
            <a:off x="1771650" y="9232900"/>
            <a:ext cx="419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xmlns="" id="{48353635-68A8-4006-AA93-DD05164A40E2}"/>
              </a:ext>
            </a:extLst>
          </p:cNvPr>
          <p:cNvSpPr txBox="1"/>
          <p:nvPr/>
        </p:nvSpPr>
        <p:spPr>
          <a:xfrm>
            <a:off x="1744756" y="8775700"/>
            <a:ext cx="4191000" cy="276999"/>
          </a:xfrm>
          <a:prstGeom prst="rect">
            <a:avLst/>
          </a:prstGeom>
          <a:noFill/>
        </p:spPr>
        <p:txBody>
          <a:bodyPr wrap="square">
            <a:spAutoFit/>
          </a:bodyPr>
          <a:lstStyle/>
          <a:p>
            <a:pPr algn="ctr"/>
            <a:r>
              <a:rPr lang="ja-JP" altLang="en-US" sz="1200" b="1" dirty="0">
                <a:latin typeface="游ゴシック" panose="020B0400000000000000" pitchFamily="50" charset="-128"/>
                <a:ea typeface="游ゴシック" panose="020B0400000000000000" pitchFamily="50" charset="-128"/>
              </a:rPr>
              <a:t>発行</a:t>
            </a:r>
            <a:r>
              <a:rPr kumimoji="1" lang="ja-JP" altLang="en-US" sz="1200" b="1" dirty="0">
                <a:latin typeface="游ゴシック" panose="020B0400000000000000" pitchFamily="50" charset="-128"/>
                <a:ea typeface="游ゴシック" panose="020B0400000000000000" pitchFamily="50" charset="-128"/>
              </a:rPr>
              <a:t>日　令和４年</a:t>
            </a:r>
            <a:r>
              <a:rPr lang="ja-JP" altLang="en-US" sz="1200" b="1" dirty="0">
                <a:latin typeface="游ゴシック" panose="020B0400000000000000" pitchFamily="50" charset="-128"/>
                <a:ea typeface="游ゴシック" panose="020B0400000000000000" pitchFamily="50" charset="-128"/>
              </a:rPr>
              <a:t>３</a:t>
            </a:r>
            <a:r>
              <a:rPr kumimoji="1" lang="ja-JP" altLang="en-US" sz="1200" b="1" dirty="0">
                <a:latin typeface="游ゴシック" panose="020B0400000000000000" pitchFamily="50" charset="-128"/>
                <a:ea typeface="游ゴシック" panose="020B0400000000000000" pitchFamily="50" charset="-128"/>
              </a:rPr>
              <a:t>月</a:t>
            </a:r>
            <a:endParaRPr lang="en-US" altLang="ja-JP" sz="11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07908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0ECA5C43-4783-4AA9-AA23-FFAF0DC40AB3}"/>
              </a:ext>
            </a:extLst>
          </p:cNvPr>
          <p:cNvSpPr>
            <a:spLocks noChangeArrowheads="1"/>
          </p:cNvSpPr>
          <p:nvPr/>
        </p:nvSpPr>
        <p:spPr bwMode="auto">
          <a:xfrm>
            <a:off x="654050" y="4785261"/>
            <a:ext cx="6248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dirty="0">
                <a:latin typeface="HG丸ｺﾞｼｯｸM-PRO" panose="020F0600000000000000" pitchFamily="50" charset="-128"/>
                <a:ea typeface="HG丸ｺﾞｼｯｸM-PRO" panose="020F0600000000000000" pitchFamily="50" charset="-128"/>
                <a:cs typeface="Times New Roman" panose="02020603050405020304" pitchFamily="18" charset="0"/>
              </a:rPr>
              <a:t>避難所開設・運営</a:t>
            </a:r>
            <a:endParaRPr kumimoji="0" lang="en-US" altLang="ja-JP" sz="4000" b="1"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dirty="0">
                <a:latin typeface="HG丸ｺﾞｼｯｸM-PRO" panose="020F0600000000000000" pitchFamily="50" charset="-128"/>
                <a:ea typeface="HG丸ｺﾞｼｯｸM-PRO" panose="020F0600000000000000" pitchFamily="50" charset="-128"/>
                <a:cs typeface="Times New Roman" panose="02020603050405020304" pitchFamily="18" charset="0"/>
              </a:rPr>
              <a:t>マニュアルの使い方</a:t>
            </a:r>
            <a:endParaRPr kumimoji="0" lang="en-US" altLang="ja-JP" sz="4000" b="1"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 name="AutoShape 116">
            <a:extLst>
              <a:ext uri="{FF2B5EF4-FFF2-40B4-BE49-F238E27FC236}">
                <a16:creationId xmlns:a16="http://schemas.microsoft.com/office/drawing/2014/main" xmlns="" id="{00301A78-158D-4522-B88A-BAF4440F8FB7}"/>
              </a:ext>
            </a:extLst>
          </p:cNvPr>
          <p:cNvSpPr>
            <a:spLocks noChangeArrowheads="1"/>
          </p:cNvSpPr>
          <p:nvPr/>
        </p:nvSpPr>
        <p:spPr bwMode="auto">
          <a:xfrm>
            <a:off x="1856581" y="3917771"/>
            <a:ext cx="3843338" cy="477838"/>
          </a:xfrm>
          <a:prstGeom prst="rect">
            <a:avLst/>
          </a:prstGeom>
          <a:solidFill>
            <a:srgbClr val="172A88"/>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400" b="1">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第１章</a:t>
            </a:r>
            <a:endParaRPr kumimoji="0" lang="en-US" altLang="ja-JP" sz="24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xmlns="" id="{B894949C-D4DF-4F2A-9B15-BF6E649A05C6}"/>
              </a:ext>
            </a:extLst>
          </p:cNvPr>
          <p:cNvSpPr txBox="1"/>
          <p:nvPr/>
        </p:nvSpPr>
        <p:spPr>
          <a:xfrm>
            <a:off x="6759348" y="10128199"/>
            <a:ext cx="61867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１</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130263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6EC070AD-4F3C-48CB-A0BB-7BBB0F96AFB8}"/>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dirty="0"/>
          </a:p>
        </p:txBody>
      </p:sp>
      <p:sp>
        <p:nvSpPr>
          <p:cNvPr id="3" name="bg object 17">
            <a:extLst>
              <a:ext uri="{FF2B5EF4-FFF2-40B4-BE49-F238E27FC236}">
                <a16:creationId xmlns:a16="http://schemas.microsoft.com/office/drawing/2014/main" xmlns="" id="{BF4ABB4E-3726-4AB0-BC3F-4978294EEFEB}"/>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dirty="0"/>
          </a:p>
        </p:txBody>
      </p:sp>
      <p:pic>
        <p:nvPicPr>
          <p:cNvPr id="4" name="bg object 18">
            <a:extLst>
              <a:ext uri="{FF2B5EF4-FFF2-40B4-BE49-F238E27FC236}">
                <a16:creationId xmlns:a16="http://schemas.microsoft.com/office/drawing/2014/main" xmlns="" id="{AAE1FFFB-80BF-4C3F-B363-984B9869609F}"/>
              </a:ext>
            </a:extLst>
          </p:cNvPr>
          <p:cNvPicPr/>
          <p:nvPr/>
        </p:nvPicPr>
        <p:blipFill>
          <a:blip r:embed="rId2" cstate="print"/>
          <a:stretch>
            <a:fillRect/>
          </a:stretch>
        </p:blipFill>
        <p:spPr>
          <a:xfrm>
            <a:off x="117745" y="0"/>
            <a:ext cx="174123" cy="208812"/>
          </a:xfrm>
          <a:prstGeom prst="rect">
            <a:avLst/>
          </a:prstGeom>
        </p:spPr>
      </p:pic>
      <p:sp>
        <p:nvSpPr>
          <p:cNvPr id="5" name="テキスト ボックス 4">
            <a:extLst>
              <a:ext uri="{FF2B5EF4-FFF2-40B4-BE49-F238E27FC236}">
                <a16:creationId xmlns:a16="http://schemas.microsoft.com/office/drawing/2014/main" xmlns="" id="{E53C8212-676A-459F-99F8-564568B9F6D5}"/>
              </a:ext>
            </a:extLst>
          </p:cNvPr>
          <p:cNvSpPr txBox="1"/>
          <p:nvPr/>
        </p:nvSpPr>
        <p:spPr>
          <a:xfrm>
            <a:off x="141513" y="10172700"/>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２</a:t>
            </a:r>
            <a:endParaRPr lang="ja-JP" altLang="en-US">
              <a:solidFill>
                <a:schemeClr val="tx1">
                  <a:lumMod val="50000"/>
                  <a:lumOff val="50000"/>
                </a:schemeClr>
              </a:solidFill>
              <a:latin typeface="+mj-ea"/>
              <a:ea typeface="+mj-ea"/>
            </a:endParaRPr>
          </a:p>
        </p:txBody>
      </p:sp>
      <p:grpSp>
        <p:nvGrpSpPr>
          <p:cNvPr id="6" name="グループ化 5">
            <a:extLst>
              <a:ext uri="{FF2B5EF4-FFF2-40B4-BE49-F238E27FC236}">
                <a16:creationId xmlns:a16="http://schemas.microsoft.com/office/drawing/2014/main" xmlns="" id="{AD25695F-B71F-4A80-8AA9-F8FFC70F7B57}"/>
              </a:ext>
            </a:extLst>
          </p:cNvPr>
          <p:cNvGrpSpPr/>
          <p:nvPr/>
        </p:nvGrpSpPr>
        <p:grpSpPr>
          <a:xfrm>
            <a:off x="581774" y="1631484"/>
            <a:ext cx="2781566" cy="289823"/>
            <a:chOff x="721321" y="3930483"/>
            <a:chExt cx="2781566" cy="289823"/>
          </a:xfrm>
        </p:grpSpPr>
        <p:sp>
          <p:nvSpPr>
            <p:cNvPr id="7" name="object 2">
              <a:extLst>
                <a:ext uri="{FF2B5EF4-FFF2-40B4-BE49-F238E27FC236}">
                  <a16:creationId xmlns:a16="http://schemas.microsoft.com/office/drawing/2014/main" xmlns="" id="{9FBCC4CE-CE02-4688-BC1F-5D5337C8F233}"/>
                </a:ext>
              </a:extLst>
            </p:cNvPr>
            <p:cNvSpPr txBox="1"/>
            <p:nvPr/>
          </p:nvSpPr>
          <p:spPr>
            <a:xfrm>
              <a:off x="1152894" y="3930483"/>
              <a:ext cx="2349993" cy="289823"/>
            </a:xfrm>
            <a:prstGeom prst="rect">
              <a:avLst/>
            </a:prstGeom>
          </p:spPr>
          <p:txBody>
            <a:bodyPr vert="horz" wrap="square" lIns="0" tIns="12700" rIns="0" bIns="0" rtlCol="0">
              <a:spAutoFit/>
            </a:bodyPr>
            <a:lstStyle/>
            <a:p>
              <a:pPr marL="12700">
                <a:lnSpc>
                  <a:spcPct val="100000"/>
                </a:lnSpc>
                <a:spcBef>
                  <a:spcPts val="100"/>
                </a:spcBef>
              </a:pPr>
              <a:r>
                <a:rPr lang="ja-JP" altLang="en-US" b="1" dirty="0">
                  <a:solidFill>
                    <a:srgbClr val="212121"/>
                  </a:solidFill>
                  <a:latin typeface="游ゴシック" panose="020B0400000000000000" pitchFamily="50" charset="-128"/>
                  <a:ea typeface="游ゴシック" panose="020B0400000000000000" pitchFamily="50" charset="-128"/>
                  <a:cs typeface="YuGothic"/>
                </a:rPr>
                <a:t>マニュアル</a:t>
              </a:r>
              <a:r>
                <a:rPr lang="ja-JP" altLang="en-US" b="1" dirty="0">
                  <a:latin typeface="游ゴシック" panose="020B0400000000000000" pitchFamily="50" charset="-128"/>
                  <a:ea typeface="游ゴシック" panose="020B0400000000000000" pitchFamily="50" charset="-128"/>
                  <a:cs typeface="YuGothic"/>
                </a:rPr>
                <a:t>について</a:t>
              </a:r>
              <a:endParaRPr b="1" dirty="0">
                <a:latin typeface="游ゴシック" panose="020B0400000000000000" pitchFamily="50" charset="-128"/>
                <a:ea typeface="游ゴシック" panose="020B0400000000000000" pitchFamily="50" charset="-128"/>
                <a:cs typeface="YuGothic"/>
              </a:endParaRPr>
            </a:p>
          </p:txBody>
        </p:sp>
        <p:sp>
          <p:nvSpPr>
            <p:cNvPr id="8" name="object 3">
              <a:extLst>
                <a:ext uri="{FF2B5EF4-FFF2-40B4-BE49-F238E27FC236}">
                  <a16:creationId xmlns:a16="http://schemas.microsoft.com/office/drawing/2014/main" xmlns="" id="{8A134078-D33A-45E5-A8A2-D8E96C85F1C8}"/>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dirty="0"/>
            </a:p>
          </p:txBody>
        </p:sp>
      </p:grpSp>
      <p:grpSp>
        <p:nvGrpSpPr>
          <p:cNvPr id="9" name="object 9">
            <a:extLst>
              <a:ext uri="{FF2B5EF4-FFF2-40B4-BE49-F238E27FC236}">
                <a16:creationId xmlns:a16="http://schemas.microsoft.com/office/drawing/2014/main" xmlns="" id="{D4F08E19-E41A-4435-B56B-4A0BE2596E8C}"/>
              </a:ext>
            </a:extLst>
          </p:cNvPr>
          <p:cNvGrpSpPr/>
          <p:nvPr/>
        </p:nvGrpSpPr>
        <p:grpSpPr>
          <a:xfrm>
            <a:off x="466980" y="698500"/>
            <a:ext cx="6553200" cy="628997"/>
            <a:chOff x="540004" y="1688134"/>
            <a:chExt cx="6480175" cy="334010"/>
          </a:xfrm>
          <a:solidFill>
            <a:srgbClr val="172A88"/>
          </a:solidFill>
        </p:grpSpPr>
        <p:pic>
          <p:nvPicPr>
            <p:cNvPr id="10" name="object 10">
              <a:extLst>
                <a:ext uri="{FF2B5EF4-FFF2-40B4-BE49-F238E27FC236}">
                  <a16:creationId xmlns:a16="http://schemas.microsoft.com/office/drawing/2014/main" xmlns="" id="{2EAD7562-4E84-4641-9DD5-3FEA08390946}"/>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11" name="object 11">
              <a:extLst>
                <a:ext uri="{FF2B5EF4-FFF2-40B4-BE49-F238E27FC236}">
                  <a16:creationId xmlns:a16="http://schemas.microsoft.com/office/drawing/2014/main" xmlns="" id="{BB77F444-BBFE-4681-8657-DBB2E2CB4F05}"/>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dirty="0"/>
            </a:p>
          </p:txBody>
        </p:sp>
      </p:grpSp>
      <p:sp>
        <p:nvSpPr>
          <p:cNvPr id="12" name="object 12">
            <a:extLst>
              <a:ext uri="{FF2B5EF4-FFF2-40B4-BE49-F238E27FC236}">
                <a16:creationId xmlns:a16="http://schemas.microsoft.com/office/drawing/2014/main" xmlns="" id="{0A7337AE-863F-4020-9DD3-C1E25B31121C}"/>
              </a:ext>
            </a:extLst>
          </p:cNvPr>
          <p:cNvSpPr txBox="1"/>
          <p:nvPr/>
        </p:nvSpPr>
        <p:spPr>
          <a:xfrm>
            <a:off x="628650" y="841067"/>
            <a:ext cx="6047982"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dirty="0">
                <a:solidFill>
                  <a:schemeClr val="bg1"/>
                </a:solidFill>
                <a:latin typeface="游ゴシック" panose="020B0400000000000000" pitchFamily="50" charset="-128"/>
                <a:ea typeface="游ゴシック" panose="020B0400000000000000" pitchFamily="50" charset="-128"/>
                <a:cs typeface="YuGothic"/>
              </a:rPr>
              <a:t>１</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 </a:t>
            </a:r>
            <a:r>
              <a:rPr lang="ja-JP" altLang="en-US" sz="2400" b="1" dirty="0">
                <a:solidFill>
                  <a:schemeClr val="bg1"/>
                </a:solidFill>
                <a:latin typeface="游ゴシック" panose="020B0400000000000000" pitchFamily="50" charset="-128"/>
                <a:ea typeface="游ゴシック" panose="020B0400000000000000" pitchFamily="50" charset="-128"/>
                <a:cs typeface="YuGothic"/>
              </a:rPr>
              <a:t>落合小学校避難所マニュアルについて</a:t>
            </a:r>
          </a:p>
        </p:txBody>
      </p:sp>
      <p:sp>
        <p:nvSpPr>
          <p:cNvPr id="13" name="object 5">
            <a:extLst>
              <a:ext uri="{FF2B5EF4-FFF2-40B4-BE49-F238E27FC236}">
                <a16:creationId xmlns:a16="http://schemas.microsoft.com/office/drawing/2014/main" xmlns="" id="{721C4814-B418-40E1-863B-583EE59D5681}"/>
              </a:ext>
            </a:extLst>
          </p:cNvPr>
          <p:cNvSpPr txBox="1"/>
          <p:nvPr/>
        </p:nvSpPr>
        <p:spPr>
          <a:xfrm>
            <a:off x="661136" y="2021878"/>
            <a:ext cx="4466477" cy="2233112"/>
          </a:xfrm>
          <a:prstGeom prst="rect">
            <a:avLst/>
          </a:prstGeom>
        </p:spPr>
        <p:txBody>
          <a:bodyPr vert="horz" wrap="square" lIns="0" tIns="12700" rIns="0" bIns="0" rtlCol="0">
            <a:spAutoFit/>
          </a:bodyPr>
          <a:lstStyle/>
          <a:p>
            <a:pPr marL="72000" marR="5080" algn="just">
              <a:lnSpc>
                <a:spcPct val="130000"/>
              </a:lnSpc>
            </a:pPr>
            <a:r>
              <a:rPr lang="ja-JP" altLang="en-US" sz="1400" dirty="0">
                <a:solidFill>
                  <a:srgbClr val="212121"/>
                </a:solidFill>
                <a:latin typeface="Yu Gothic Medium" panose="020B0400000000000000" pitchFamily="34" charset="-128"/>
                <a:ea typeface="Yu Gothic Medium" panose="020B0400000000000000" pitchFamily="34" charset="-128"/>
                <a:cs typeface="YuGo-Medium"/>
              </a:rPr>
              <a:t>このマニュアルは、災害時に設置する「落合小学校避難所」の特徴を示すとともに開設・運営時の体制と主な活動内容についてまとめたものです。</a:t>
            </a:r>
          </a:p>
          <a:p>
            <a:pPr marL="72000" marR="5080" algn="just">
              <a:lnSpc>
                <a:spcPct val="130000"/>
              </a:lnSpc>
            </a:pPr>
            <a:r>
              <a:rPr lang="ja-JP" altLang="en-US" sz="1400" dirty="0">
                <a:solidFill>
                  <a:srgbClr val="212121"/>
                </a:solidFill>
                <a:latin typeface="Yu Gothic Medium" panose="020B0400000000000000" pitchFamily="34" charset="-128"/>
                <a:ea typeface="Yu Gothic Medium" panose="020B0400000000000000" pitchFamily="34" charset="-128"/>
                <a:cs typeface="YuGo-Medium"/>
              </a:rPr>
              <a:t>　</a:t>
            </a:r>
            <a:r>
              <a:rPr lang="ja-JP" altLang="en-US" sz="1400" dirty="0">
                <a:latin typeface="Yu Gothic Medium" panose="020B0400000000000000" pitchFamily="34" charset="-128"/>
                <a:ea typeface="Yu Gothic Medium" panose="020B0400000000000000" pitchFamily="34" charset="-128"/>
                <a:cs typeface="YuGo-Medium"/>
              </a:rPr>
              <a:t>避難所の開設・運営に携わる落合学区自主防災会連合会</a:t>
            </a:r>
            <a:r>
              <a:rPr lang="ja-JP" altLang="en-US" sz="1400" dirty="0">
                <a:solidFill>
                  <a:srgbClr val="212121"/>
                </a:solidFill>
                <a:latin typeface="Yu Gothic Medium" panose="020B0400000000000000" pitchFamily="34" charset="-128"/>
                <a:ea typeface="Yu Gothic Medium" panose="020B0400000000000000" pitchFamily="34" charset="-128"/>
                <a:cs typeface="YuGo-Medium"/>
              </a:rPr>
              <a:t>と施設管理者および市職員の</a:t>
            </a:r>
            <a:r>
              <a:rPr lang="en-US" altLang="ja-JP" sz="1400" dirty="0">
                <a:solidFill>
                  <a:srgbClr val="212121"/>
                </a:solidFill>
                <a:latin typeface="Yu Gothic Medium" panose="020B0400000000000000" pitchFamily="34" charset="-128"/>
                <a:ea typeface="Yu Gothic Medium" panose="020B0400000000000000" pitchFamily="34" charset="-128"/>
                <a:cs typeface="YuGo-Medium"/>
              </a:rPr>
              <a:t>3</a:t>
            </a:r>
            <a:r>
              <a:rPr lang="ja-JP" altLang="en-US" sz="1400" dirty="0">
                <a:solidFill>
                  <a:srgbClr val="212121"/>
                </a:solidFill>
                <a:latin typeface="Yu Gothic Medium" panose="020B0400000000000000" pitchFamily="34" charset="-128"/>
                <a:ea typeface="Yu Gothic Medium" panose="020B0400000000000000" pitchFamily="34" charset="-128"/>
                <a:cs typeface="YuGo-Medium"/>
              </a:rPr>
              <a:t>者が協働して、この避難所の開設・運営を行う際の手がかりとなるよう、「だれが、いつ、なにを、どうやればよいか」をなるべくわかりやすく示しています。</a:t>
            </a:r>
          </a:p>
        </p:txBody>
      </p:sp>
      <p:grpSp>
        <p:nvGrpSpPr>
          <p:cNvPr id="14" name="object 9">
            <a:extLst>
              <a:ext uri="{FF2B5EF4-FFF2-40B4-BE49-F238E27FC236}">
                <a16:creationId xmlns:a16="http://schemas.microsoft.com/office/drawing/2014/main" xmlns="" id="{42582DEF-FCCD-494A-8272-D6ADF750D2AA}"/>
              </a:ext>
            </a:extLst>
          </p:cNvPr>
          <p:cNvGrpSpPr/>
          <p:nvPr/>
        </p:nvGrpSpPr>
        <p:grpSpPr>
          <a:xfrm>
            <a:off x="524447" y="4783776"/>
            <a:ext cx="6553200" cy="628997"/>
            <a:chOff x="540004" y="1688134"/>
            <a:chExt cx="6480175" cy="334010"/>
          </a:xfrm>
          <a:solidFill>
            <a:srgbClr val="172A88"/>
          </a:solidFill>
        </p:grpSpPr>
        <p:pic>
          <p:nvPicPr>
            <p:cNvPr id="15" name="object 10">
              <a:extLst>
                <a:ext uri="{FF2B5EF4-FFF2-40B4-BE49-F238E27FC236}">
                  <a16:creationId xmlns:a16="http://schemas.microsoft.com/office/drawing/2014/main" xmlns="" id="{6D1E3E60-5FA6-41B4-B93C-E5468D6E8B0E}"/>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16" name="object 11">
              <a:extLst>
                <a:ext uri="{FF2B5EF4-FFF2-40B4-BE49-F238E27FC236}">
                  <a16:creationId xmlns:a16="http://schemas.microsoft.com/office/drawing/2014/main" xmlns="" id="{0FCE365D-C87D-46E2-A5ED-D75CCCED54C9}"/>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dirty="0"/>
            </a:p>
          </p:txBody>
        </p:sp>
      </p:grpSp>
      <p:sp>
        <p:nvSpPr>
          <p:cNvPr id="17" name="object 12">
            <a:extLst>
              <a:ext uri="{FF2B5EF4-FFF2-40B4-BE49-F238E27FC236}">
                <a16:creationId xmlns:a16="http://schemas.microsoft.com/office/drawing/2014/main" xmlns="" id="{430F582E-5093-4AA5-9BC3-E5B53C0541BB}"/>
              </a:ext>
            </a:extLst>
          </p:cNvPr>
          <p:cNvSpPr txBox="1"/>
          <p:nvPr/>
        </p:nvSpPr>
        <p:spPr>
          <a:xfrm>
            <a:off x="686116" y="4926343"/>
            <a:ext cx="4971733"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dirty="0">
                <a:solidFill>
                  <a:schemeClr val="bg1"/>
                </a:solidFill>
                <a:latin typeface="游ゴシック" panose="020B0400000000000000" pitchFamily="50" charset="-128"/>
                <a:ea typeface="游ゴシック" panose="020B0400000000000000" pitchFamily="50" charset="-128"/>
                <a:cs typeface="YuGothic"/>
              </a:rPr>
              <a:t>２</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 </a:t>
            </a:r>
            <a:r>
              <a:rPr lang="ja-JP" altLang="en-US" sz="2400" b="1" dirty="0">
                <a:solidFill>
                  <a:schemeClr val="bg1"/>
                </a:solidFill>
                <a:latin typeface="游ゴシック" panose="020B0400000000000000" pitchFamily="50" charset="-128"/>
                <a:ea typeface="游ゴシック" panose="020B0400000000000000" pitchFamily="50" charset="-128"/>
                <a:cs typeface="YuGothic"/>
              </a:rPr>
              <a:t>マニュアルの見方</a:t>
            </a:r>
          </a:p>
        </p:txBody>
      </p:sp>
      <p:grpSp>
        <p:nvGrpSpPr>
          <p:cNvPr id="18" name="グループ化 17">
            <a:extLst>
              <a:ext uri="{FF2B5EF4-FFF2-40B4-BE49-F238E27FC236}">
                <a16:creationId xmlns:a16="http://schemas.microsoft.com/office/drawing/2014/main" xmlns="" id="{33659DC4-2A0A-4EF7-AF77-1F0CEED5D8F6}"/>
              </a:ext>
            </a:extLst>
          </p:cNvPr>
          <p:cNvGrpSpPr/>
          <p:nvPr/>
        </p:nvGrpSpPr>
        <p:grpSpPr>
          <a:xfrm>
            <a:off x="586490" y="5654589"/>
            <a:ext cx="4832371" cy="289823"/>
            <a:chOff x="721321" y="3930483"/>
            <a:chExt cx="4832371" cy="289823"/>
          </a:xfrm>
        </p:grpSpPr>
        <p:sp>
          <p:nvSpPr>
            <p:cNvPr id="19" name="object 2">
              <a:extLst>
                <a:ext uri="{FF2B5EF4-FFF2-40B4-BE49-F238E27FC236}">
                  <a16:creationId xmlns:a16="http://schemas.microsoft.com/office/drawing/2014/main" xmlns="" id="{F9292CB9-FEEF-45D7-8A5B-A727BE158FBB}"/>
                </a:ext>
              </a:extLst>
            </p:cNvPr>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212121"/>
                  </a:solidFill>
                  <a:latin typeface="游ゴシック" panose="020B0400000000000000" pitchFamily="50" charset="-128"/>
                  <a:ea typeface="游ゴシック" panose="020B0400000000000000" pitchFamily="50" charset="-128"/>
                  <a:cs typeface="YuGothic"/>
                </a:rPr>
                <a:t>マニュアルの見方</a:t>
              </a:r>
              <a:endParaRPr b="1" dirty="0">
                <a:latin typeface="游ゴシック" panose="020B0400000000000000" pitchFamily="50" charset="-128"/>
                <a:ea typeface="游ゴシック" panose="020B0400000000000000" pitchFamily="50" charset="-128"/>
                <a:cs typeface="YuGothic"/>
              </a:endParaRPr>
            </a:p>
          </p:txBody>
        </p:sp>
        <p:sp>
          <p:nvSpPr>
            <p:cNvPr id="20" name="object 3">
              <a:extLst>
                <a:ext uri="{FF2B5EF4-FFF2-40B4-BE49-F238E27FC236}">
                  <a16:creationId xmlns:a16="http://schemas.microsoft.com/office/drawing/2014/main" xmlns="" id="{A8334F5C-5BFF-407F-8EEA-20E42DF7F77C}"/>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dirty="0"/>
            </a:p>
          </p:txBody>
        </p:sp>
      </p:grpSp>
      <p:sp>
        <p:nvSpPr>
          <p:cNvPr id="21" name="object 5">
            <a:extLst>
              <a:ext uri="{FF2B5EF4-FFF2-40B4-BE49-F238E27FC236}">
                <a16:creationId xmlns:a16="http://schemas.microsoft.com/office/drawing/2014/main" xmlns="" id="{03884160-ED29-46D4-8B0C-3DF16961290E}"/>
              </a:ext>
            </a:extLst>
          </p:cNvPr>
          <p:cNvSpPr txBox="1"/>
          <p:nvPr/>
        </p:nvSpPr>
        <p:spPr>
          <a:xfrm>
            <a:off x="680379" y="6180449"/>
            <a:ext cx="3365962" cy="832728"/>
          </a:xfrm>
          <a:prstGeom prst="rect">
            <a:avLst/>
          </a:prstGeom>
        </p:spPr>
        <p:txBody>
          <a:bodyPr vert="horz" wrap="square" lIns="0" tIns="12700" rIns="0" bIns="0" rtlCol="0">
            <a:spAutoFit/>
          </a:bodyPr>
          <a:lstStyle/>
          <a:p>
            <a:pPr marL="72000" marR="5080" algn="just">
              <a:lnSpc>
                <a:spcPct val="130000"/>
              </a:lnSpc>
            </a:pPr>
            <a:r>
              <a:rPr lang="ja-JP" altLang="en-US" sz="1400" dirty="0">
                <a:solidFill>
                  <a:srgbClr val="212121"/>
                </a:solidFill>
                <a:latin typeface="Yu Gothic Medium" panose="020B0400000000000000" pitchFamily="34" charset="-128"/>
                <a:ea typeface="Yu Gothic Medium" panose="020B0400000000000000" pitchFamily="34" charset="-128"/>
                <a:cs typeface="YuGo-Medium"/>
              </a:rPr>
              <a:t>落合小学校避難所の利用条件、体制、施設の利用に関することなど、落合小学校避難所がどんな避難所なのか知りたい！</a:t>
            </a:r>
            <a:endParaRPr sz="1400" dirty="0">
              <a:solidFill>
                <a:srgbClr val="212121"/>
              </a:solidFill>
              <a:latin typeface="Yu Gothic Medium" panose="020B0400000000000000" pitchFamily="34" charset="-128"/>
              <a:ea typeface="Yu Gothic Medium" panose="020B0400000000000000" pitchFamily="34" charset="-128"/>
              <a:cs typeface="YuGo-Medium"/>
            </a:endParaRPr>
          </a:p>
        </p:txBody>
      </p:sp>
      <p:sp>
        <p:nvSpPr>
          <p:cNvPr id="22" name="テキスト ボックス 21">
            <a:extLst>
              <a:ext uri="{FF2B5EF4-FFF2-40B4-BE49-F238E27FC236}">
                <a16:creationId xmlns:a16="http://schemas.microsoft.com/office/drawing/2014/main" xmlns="" id="{112BECFD-6EA1-4A53-894B-B1391DCF9887}"/>
              </a:ext>
            </a:extLst>
          </p:cNvPr>
          <p:cNvSpPr txBox="1"/>
          <p:nvPr/>
        </p:nvSpPr>
        <p:spPr>
          <a:xfrm>
            <a:off x="4627858" y="6108700"/>
            <a:ext cx="1872787" cy="1077218"/>
          </a:xfrm>
          <a:prstGeom prst="rect">
            <a:avLst/>
          </a:prstGeom>
          <a:noFill/>
        </p:spPr>
        <p:txBody>
          <a:bodyPr wrap="square">
            <a:spAutoFit/>
          </a:bodyPr>
          <a:lstStyle/>
          <a:p>
            <a:r>
              <a:rPr lang="ja-JP" altLang="en-US" sz="1600" b="1" dirty="0">
                <a:solidFill>
                  <a:srgbClr val="212121"/>
                </a:solidFill>
                <a:latin typeface="Yu Gothic Medium" panose="020B0400000000000000" pitchFamily="34" charset="-128"/>
                <a:ea typeface="Yu Gothic Medium" panose="020B0400000000000000" pitchFamily="34" charset="-128"/>
                <a:cs typeface="YuGo-Medium"/>
              </a:rPr>
              <a:t>第２章 </a:t>
            </a:r>
            <a:endParaRPr lang="en-US" altLang="ja-JP" sz="1600" b="1" dirty="0">
              <a:solidFill>
                <a:srgbClr val="212121"/>
              </a:solidFill>
              <a:latin typeface="Yu Gothic Medium" panose="020B0400000000000000" pitchFamily="34" charset="-128"/>
              <a:ea typeface="Yu Gothic Medium" panose="020B0400000000000000" pitchFamily="34" charset="-128"/>
              <a:cs typeface="YuGo-Medium"/>
            </a:endParaRPr>
          </a:p>
          <a:p>
            <a:r>
              <a:rPr lang="ja-JP" altLang="en-US" sz="1600" b="1" dirty="0">
                <a:solidFill>
                  <a:srgbClr val="212121"/>
                </a:solidFill>
                <a:latin typeface="Yu Gothic Medium" panose="020B0400000000000000" pitchFamily="34" charset="-128"/>
                <a:ea typeface="Yu Gothic Medium" panose="020B0400000000000000" pitchFamily="34" charset="-128"/>
                <a:cs typeface="YuGo-Medium"/>
              </a:rPr>
              <a:t>本避難所に関する基本条件</a:t>
            </a:r>
            <a:endParaRPr lang="en-US" altLang="ja-JP" sz="1600" b="1" dirty="0">
              <a:solidFill>
                <a:srgbClr val="212121"/>
              </a:solidFill>
              <a:latin typeface="Yu Gothic Medium" panose="020B0400000000000000" pitchFamily="34" charset="-128"/>
              <a:ea typeface="Yu Gothic Medium" panose="020B0400000000000000" pitchFamily="34" charset="-128"/>
              <a:cs typeface="YuGo-Medium"/>
            </a:endParaRPr>
          </a:p>
          <a:p>
            <a:r>
              <a:rPr lang="ja-JP" altLang="en-US" sz="1600" dirty="0">
                <a:solidFill>
                  <a:srgbClr val="212121"/>
                </a:solidFill>
                <a:latin typeface="Yu Gothic Medium" panose="020B0400000000000000" pitchFamily="34" charset="-128"/>
                <a:ea typeface="Yu Gothic Medium" panose="020B0400000000000000" pitchFamily="34" charset="-128"/>
                <a:cs typeface="YuGo-Medium"/>
              </a:rPr>
              <a:t>（</a:t>
            </a:r>
            <a:r>
              <a:rPr lang="en-US" altLang="ja-JP" sz="1600" dirty="0">
                <a:solidFill>
                  <a:srgbClr val="212121"/>
                </a:solidFill>
                <a:latin typeface="Yu Gothic Medium" panose="020B0400000000000000" pitchFamily="34" charset="-128"/>
                <a:ea typeface="Yu Gothic Medium" panose="020B0400000000000000" pitchFamily="34" charset="-128"/>
                <a:cs typeface="YuGo-Medium"/>
              </a:rPr>
              <a:t>P.</a:t>
            </a:r>
            <a:r>
              <a:rPr lang="ja-JP" altLang="en-US" sz="1600" dirty="0">
                <a:solidFill>
                  <a:srgbClr val="212121"/>
                </a:solidFill>
                <a:latin typeface="Yu Gothic Medium" panose="020B0400000000000000" pitchFamily="34" charset="-128"/>
                <a:ea typeface="Yu Gothic Medium" panose="020B0400000000000000" pitchFamily="34" charset="-128"/>
                <a:cs typeface="YuGo-Medium"/>
              </a:rPr>
              <a:t>７～２０） </a:t>
            </a:r>
            <a:endParaRPr lang="ja-JP" altLang="en-US" sz="1600" dirty="0">
              <a:solidFill>
                <a:srgbClr val="212121"/>
              </a:solidFill>
            </a:endParaRPr>
          </a:p>
        </p:txBody>
      </p:sp>
      <p:sp>
        <p:nvSpPr>
          <p:cNvPr id="23" name="object 5">
            <a:extLst>
              <a:ext uri="{FF2B5EF4-FFF2-40B4-BE49-F238E27FC236}">
                <a16:creationId xmlns:a16="http://schemas.microsoft.com/office/drawing/2014/main" xmlns="" id="{DEC22CC7-DBB5-4E89-9CE2-673839A1FEBE}"/>
              </a:ext>
            </a:extLst>
          </p:cNvPr>
          <p:cNvSpPr txBox="1"/>
          <p:nvPr/>
        </p:nvSpPr>
        <p:spPr>
          <a:xfrm>
            <a:off x="680378" y="7606524"/>
            <a:ext cx="3365963" cy="1112805"/>
          </a:xfrm>
          <a:prstGeom prst="rect">
            <a:avLst/>
          </a:prstGeom>
        </p:spPr>
        <p:txBody>
          <a:bodyPr vert="horz" wrap="square" lIns="0" tIns="12700" rIns="0" bIns="0" rtlCol="0">
            <a:spAutoFit/>
          </a:bodyPr>
          <a:lstStyle/>
          <a:p>
            <a:pPr marL="72000" marR="5080" algn="just">
              <a:lnSpc>
                <a:spcPct val="130000"/>
              </a:lnSpc>
            </a:pPr>
            <a:r>
              <a:rPr lang="ja-JP" altLang="en-US" sz="1400" dirty="0">
                <a:latin typeface="Yu Gothic Medium" panose="020B0400000000000000" pitchFamily="34" charset="-128"/>
                <a:ea typeface="Yu Gothic Medium" panose="020B0400000000000000" pitchFamily="34" charset="-128"/>
                <a:cs typeface="YuGo-Medium"/>
              </a:rPr>
              <a:t>大雨等による災害発生前後や、地震の発生後に避難所を開設する場合、具体的に何をどのようにすればよいのか知りたい！</a:t>
            </a:r>
            <a:r>
              <a:rPr lang="ja-JP" altLang="en-US" sz="1400" dirty="0">
                <a:solidFill>
                  <a:srgbClr val="212121"/>
                </a:solidFill>
                <a:latin typeface="Yu Gothic Medium" panose="020B0400000000000000" pitchFamily="34" charset="-128"/>
                <a:ea typeface="Yu Gothic Medium" panose="020B0400000000000000" pitchFamily="34" charset="-128"/>
                <a:cs typeface="YuGo-Medium"/>
              </a:rPr>
              <a:t>（</a:t>
            </a:r>
            <a:r>
              <a:rPr lang="ja-JP" altLang="en-US" sz="1400" dirty="0">
                <a:solidFill>
                  <a:srgbClr val="0033CC"/>
                </a:solidFill>
                <a:latin typeface="Yu Gothic Medium" panose="020B0400000000000000" pitchFamily="34" charset="-128"/>
                <a:ea typeface="Yu Gothic Medium" panose="020B0400000000000000" pitchFamily="34" charset="-128"/>
                <a:cs typeface="YuGo-Medium"/>
              </a:rPr>
              <a:t>大雨時編</a:t>
            </a:r>
            <a:r>
              <a:rPr lang="ja-JP" altLang="en-US" sz="1400" dirty="0">
                <a:solidFill>
                  <a:srgbClr val="212121"/>
                </a:solidFill>
                <a:latin typeface="Yu Gothic Medium" panose="020B0400000000000000" pitchFamily="34" charset="-128"/>
                <a:ea typeface="Yu Gothic Medium" panose="020B0400000000000000" pitchFamily="34" charset="-128"/>
                <a:cs typeface="YuGo-Medium"/>
              </a:rPr>
              <a:t>＝</a:t>
            </a:r>
            <a:r>
              <a:rPr lang="ja-JP" altLang="en-US" sz="1400" dirty="0">
                <a:solidFill>
                  <a:srgbClr val="0033CC"/>
                </a:solidFill>
                <a:latin typeface="Yu Gothic Medium" panose="020B0400000000000000" pitchFamily="34" charset="-128"/>
                <a:ea typeface="Yu Gothic Medium" panose="020B0400000000000000" pitchFamily="34" charset="-128"/>
                <a:cs typeface="YuGo-Medium"/>
              </a:rPr>
              <a:t>青</a:t>
            </a:r>
            <a:r>
              <a:rPr lang="ja-JP" altLang="en-US" sz="1400" dirty="0">
                <a:solidFill>
                  <a:srgbClr val="212121"/>
                </a:solidFill>
                <a:latin typeface="Yu Gothic Medium" panose="020B0400000000000000" pitchFamily="34" charset="-128"/>
                <a:ea typeface="Yu Gothic Medium" panose="020B0400000000000000" pitchFamily="34" charset="-128"/>
                <a:cs typeface="YuGo-Medium"/>
              </a:rPr>
              <a:t>、</a:t>
            </a:r>
            <a:r>
              <a:rPr lang="ja-JP" altLang="en-US" sz="1400" dirty="0">
                <a:solidFill>
                  <a:srgbClr val="FF0000"/>
                </a:solidFill>
                <a:latin typeface="Yu Gothic Medium" panose="020B0400000000000000" pitchFamily="34" charset="-128"/>
                <a:ea typeface="Yu Gothic Medium" panose="020B0400000000000000" pitchFamily="34" charset="-128"/>
                <a:cs typeface="YuGo-Medium"/>
              </a:rPr>
              <a:t>地震編</a:t>
            </a:r>
            <a:r>
              <a:rPr lang="ja-JP" altLang="en-US" sz="1400" dirty="0">
                <a:solidFill>
                  <a:srgbClr val="212121"/>
                </a:solidFill>
                <a:latin typeface="Yu Gothic Medium" panose="020B0400000000000000" pitchFamily="34" charset="-128"/>
                <a:ea typeface="Yu Gothic Medium" panose="020B0400000000000000" pitchFamily="34" charset="-128"/>
                <a:cs typeface="YuGo-Medium"/>
              </a:rPr>
              <a:t>＝</a:t>
            </a:r>
            <a:r>
              <a:rPr lang="ja-JP" altLang="en-US" sz="1400" dirty="0">
                <a:solidFill>
                  <a:srgbClr val="FF0000"/>
                </a:solidFill>
                <a:latin typeface="Yu Gothic Medium" panose="020B0400000000000000" pitchFamily="34" charset="-128"/>
                <a:ea typeface="Yu Gothic Medium" panose="020B0400000000000000" pitchFamily="34" charset="-128"/>
                <a:cs typeface="YuGo-Medium"/>
              </a:rPr>
              <a:t>赤</a:t>
            </a:r>
            <a:r>
              <a:rPr lang="ja-JP" altLang="en-US" sz="1400" dirty="0">
                <a:solidFill>
                  <a:srgbClr val="212121"/>
                </a:solidFill>
                <a:latin typeface="Yu Gothic Medium" panose="020B0400000000000000" pitchFamily="34" charset="-128"/>
                <a:ea typeface="Yu Gothic Medium" panose="020B0400000000000000" pitchFamily="34" charset="-128"/>
                <a:cs typeface="YuGo-Medium"/>
              </a:rPr>
              <a:t>）</a:t>
            </a:r>
            <a:endParaRPr sz="1400" dirty="0">
              <a:solidFill>
                <a:srgbClr val="212121"/>
              </a:solidFill>
              <a:latin typeface="Yu Gothic Medium" panose="020B0400000000000000" pitchFamily="34" charset="-128"/>
              <a:ea typeface="Yu Gothic Medium" panose="020B0400000000000000" pitchFamily="34" charset="-128"/>
              <a:cs typeface="YuGo-Medium"/>
            </a:endParaRPr>
          </a:p>
        </p:txBody>
      </p:sp>
      <p:sp>
        <p:nvSpPr>
          <p:cNvPr id="24" name="テキスト ボックス 23">
            <a:extLst>
              <a:ext uri="{FF2B5EF4-FFF2-40B4-BE49-F238E27FC236}">
                <a16:creationId xmlns:a16="http://schemas.microsoft.com/office/drawing/2014/main" xmlns="" id="{347F4B58-39F8-4970-A392-839BF99AFED3}"/>
              </a:ext>
            </a:extLst>
          </p:cNvPr>
          <p:cNvSpPr txBox="1"/>
          <p:nvPr/>
        </p:nvSpPr>
        <p:spPr>
          <a:xfrm>
            <a:off x="4637881" y="7505145"/>
            <a:ext cx="1872787" cy="1077218"/>
          </a:xfrm>
          <a:prstGeom prst="rect">
            <a:avLst/>
          </a:prstGeom>
          <a:noFill/>
        </p:spPr>
        <p:txBody>
          <a:bodyPr wrap="square">
            <a:spAutoFit/>
          </a:bodyPr>
          <a:lstStyle/>
          <a:p>
            <a:r>
              <a:rPr lang="ja-JP" altLang="en-US" sz="1600" b="1" dirty="0">
                <a:solidFill>
                  <a:srgbClr val="212121"/>
                </a:solidFill>
                <a:latin typeface="Yu Gothic Medium" panose="020B0400000000000000" pitchFamily="34" charset="-128"/>
                <a:ea typeface="Yu Gothic Medium" panose="020B0400000000000000" pitchFamily="34" charset="-128"/>
                <a:cs typeface="YuGo-Medium"/>
              </a:rPr>
              <a:t>第３章 </a:t>
            </a:r>
            <a:endParaRPr lang="en-US" altLang="ja-JP" sz="1600" b="1" dirty="0">
              <a:solidFill>
                <a:srgbClr val="212121"/>
              </a:solidFill>
              <a:latin typeface="Yu Gothic Medium" panose="020B0400000000000000" pitchFamily="34" charset="-128"/>
              <a:ea typeface="Yu Gothic Medium" panose="020B0400000000000000" pitchFamily="34" charset="-128"/>
              <a:cs typeface="YuGo-Medium"/>
            </a:endParaRPr>
          </a:p>
          <a:p>
            <a:r>
              <a:rPr lang="ja-JP" altLang="en-US" sz="1600" b="1" dirty="0">
                <a:solidFill>
                  <a:srgbClr val="212121"/>
                </a:solidFill>
                <a:latin typeface="Yu Gothic Medium" panose="020B0400000000000000" pitchFamily="34" charset="-128"/>
                <a:ea typeface="Yu Gothic Medium" panose="020B0400000000000000" pitchFamily="34" charset="-128"/>
                <a:cs typeface="YuGo-Medium"/>
              </a:rPr>
              <a:t>避難所開設</a:t>
            </a:r>
            <a:endParaRPr lang="en-US" altLang="ja-JP" sz="1600" b="1" dirty="0">
              <a:solidFill>
                <a:srgbClr val="212121"/>
              </a:solidFill>
              <a:latin typeface="Yu Gothic Medium" panose="020B0400000000000000" pitchFamily="34" charset="-128"/>
              <a:ea typeface="Yu Gothic Medium" panose="020B0400000000000000" pitchFamily="34" charset="-128"/>
              <a:cs typeface="YuGo-Medium"/>
            </a:endParaRPr>
          </a:p>
          <a:p>
            <a:r>
              <a:rPr lang="ja-JP" altLang="en-US" sz="1600" b="1" dirty="0">
                <a:solidFill>
                  <a:srgbClr val="212121"/>
                </a:solidFill>
                <a:latin typeface="Yu Gothic Medium" panose="020B0400000000000000" pitchFamily="34" charset="-128"/>
                <a:ea typeface="Yu Gothic Medium" panose="020B0400000000000000" pitchFamily="34" charset="-128"/>
                <a:cs typeface="YuGo-Medium"/>
              </a:rPr>
              <a:t>アクションカード</a:t>
            </a:r>
            <a:endParaRPr lang="en-US" altLang="ja-JP" sz="1600" b="1" dirty="0">
              <a:solidFill>
                <a:srgbClr val="212121"/>
              </a:solidFill>
              <a:latin typeface="Yu Gothic Medium" panose="020B0400000000000000" pitchFamily="34" charset="-128"/>
              <a:ea typeface="Yu Gothic Medium" panose="020B0400000000000000" pitchFamily="34" charset="-128"/>
              <a:cs typeface="YuGo-Medium"/>
            </a:endParaRPr>
          </a:p>
          <a:p>
            <a:r>
              <a:rPr lang="ja-JP" altLang="en-US" sz="1600" b="1" dirty="0">
                <a:solidFill>
                  <a:srgbClr val="212121"/>
                </a:solidFill>
                <a:latin typeface="Yu Gothic Medium" panose="020B0400000000000000" pitchFamily="34" charset="-128"/>
                <a:ea typeface="Yu Gothic Medium" panose="020B0400000000000000" pitchFamily="34" charset="-128"/>
                <a:cs typeface="YuGo-Medium"/>
              </a:rPr>
              <a:t> </a:t>
            </a:r>
            <a:r>
              <a:rPr lang="ja-JP" altLang="en-US" sz="1600" dirty="0">
                <a:solidFill>
                  <a:srgbClr val="212121"/>
                </a:solidFill>
                <a:latin typeface="Yu Gothic Medium" panose="020B0400000000000000" pitchFamily="34" charset="-128"/>
                <a:ea typeface="Yu Gothic Medium" panose="020B0400000000000000" pitchFamily="34" charset="-128"/>
                <a:cs typeface="YuGo-Medium"/>
              </a:rPr>
              <a:t>（別添） </a:t>
            </a:r>
            <a:endParaRPr lang="ja-JP" altLang="en-US" sz="1600" dirty="0">
              <a:solidFill>
                <a:srgbClr val="212121"/>
              </a:solidFill>
            </a:endParaRPr>
          </a:p>
        </p:txBody>
      </p:sp>
      <p:sp>
        <p:nvSpPr>
          <p:cNvPr id="25" name="矢印: 右 24">
            <a:extLst>
              <a:ext uri="{FF2B5EF4-FFF2-40B4-BE49-F238E27FC236}">
                <a16:creationId xmlns:a16="http://schemas.microsoft.com/office/drawing/2014/main" xmlns="" id="{1EBBF9A9-52C8-4B74-8A21-790FC8CB1428}"/>
              </a:ext>
            </a:extLst>
          </p:cNvPr>
          <p:cNvSpPr/>
          <p:nvPr/>
        </p:nvSpPr>
        <p:spPr>
          <a:xfrm>
            <a:off x="4210050" y="6440267"/>
            <a:ext cx="300661" cy="408883"/>
          </a:xfrm>
          <a:prstGeom prst="rightArrow">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6" name="矢印: 右 25">
            <a:extLst>
              <a:ext uri="{FF2B5EF4-FFF2-40B4-BE49-F238E27FC236}">
                <a16:creationId xmlns:a16="http://schemas.microsoft.com/office/drawing/2014/main" xmlns="" id="{822B52CD-5200-4BC6-A581-3D3BA6FBEF8F}"/>
              </a:ext>
            </a:extLst>
          </p:cNvPr>
          <p:cNvSpPr/>
          <p:nvPr/>
        </p:nvSpPr>
        <p:spPr>
          <a:xfrm>
            <a:off x="4210050" y="7820246"/>
            <a:ext cx="300661" cy="408883"/>
          </a:xfrm>
          <a:prstGeom prst="rightArrow">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7" name="矢印: 右 26">
            <a:extLst>
              <a:ext uri="{FF2B5EF4-FFF2-40B4-BE49-F238E27FC236}">
                <a16:creationId xmlns:a16="http://schemas.microsoft.com/office/drawing/2014/main" xmlns="" id="{78A2C330-55D5-4807-BC43-C3E47FBDF612}"/>
              </a:ext>
            </a:extLst>
          </p:cNvPr>
          <p:cNvSpPr/>
          <p:nvPr/>
        </p:nvSpPr>
        <p:spPr>
          <a:xfrm>
            <a:off x="4210050" y="9385300"/>
            <a:ext cx="300661" cy="408883"/>
          </a:xfrm>
          <a:prstGeom prst="rightArrow">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pic>
        <p:nvPicPr>
          <p:cNvPr id="28" name="object 47">
            <a:extLst>
              <a:ext uri="{FF2B5EF4-FFF2-40B4-BE49-F238E27FC236}">
                <a16:creationId xmlns:a16="http://schemas.microsoft.com/office/drawing/2014/main" xmlns="" id="{F5E162DC-838C-4E4D-868C-41F485FA11C1}"/>
              </a:ext>
            </a:extLst>
          </p:cNvPr>
          <p:cNvPicPr/>
          <p:nvPr/>
        </p:nvPicPr>
        <p:blipFill>
          <a:blip r:embed="rId4" cstate="print"/>
          <a:stretch>
            <a:fillRect/>
          </a:stretch>
        </p:blipFill>
        <p:spPr>
          <a:xfrm>
            <a:off x="6368953" y="7336239"/>
            <a:ext cx="849993" cy="1091211"/>
          </a:xfrm>
          <a:prstGeom prst="rect">
            <a:avLst/>
          </a:prstGeom>
        </p:spPr>
      </p:pic>
      <p:sp>
        <p:nvSpPr>
          <p:cNvPr id="29" name="テキスト ボックス 28">
            <a:extLst>
              <a:ext uri="{FF2B5EF4-FFF2-40B4-BE49-F238E27FC236}">
                <a16:creationId xmlns:a16="http://schemas.microsoft.com/office/drawing/2014/main" xmlns="" id="{6C20B5C7-9034-4C6A-B98F-9CE618846028}"/>
              </a:ext>
            </a:extLst>
          </p:cNvPr>
          <p:cNvSpPr txBox="1"/>
          <p:nvPr/>
        </p:nvSpPr>
        <p:spPr>
          <a:xfrm>
            <a:off x="4623263" y="9029402"/>
            <a:ext cx="1872787" cy="1077218"/>
          </a:xfrm>
          <a:prstGeom prst="rect">
            <a:avLst/>
          </a:prstGeom>
          <a:noFill/>
        </p:spPr>
        <p:txBody>
          <a:bodyPr wrap="square">
            <a:spAutoFit/>
          </a:bodyPr>
          <a:lstStyle/>
          <a:p>
            <a:r>
              <a:rPr lang="ja-JP" altLang="en-US" sz="1600" b="1" dirty="0">
                <a:solidFill>
                  <a:srgbClr val="212121"/>
                </a:solidFill>
                <a:latin typeface="Yu Gothic Medium" panose="020B0400000000000000" pitchFamily="34" charset="-128"/>
                <a:ea typeface="Yu Gothic Medium" panose="020B0400000000000000" pitchFamily="34" charset="-128"/>
                <a:cs typeface="YuGo-Medium"/>
              </a:rPr>
              <a:t>第４章 </a:t>
            </a:r>
            <a:endParaRPr lang="en-US" altLang="ja-JP" sz="1600" b="1" dirty="0">
              <a:solidFill>
                <a:srgbClr val="212121"/>
              </a:solidFill>
              <a:latin typeface="Yu Gothic Medium" panose="020B0400000000000000" pitchFamily="34" charset="-128"/>
              <a:ea typeface="Yu Gothic Medium" panose="020B0400000000000000" pitchFamily="34" charset="-128"/>
              <a:cs typeface="YuGo-Medium"/>
            </a:endParaRPr>
          </a:p>
          <a:p>
            <a:r>
              <a:rPr lang="ja-JP" altLang="en-US" sz="1600" b="1" dirty="0">
                <a:solidFill>
                  <a:srgbClr val="212121"/>
                </a:solidFill>
                <a:latin typeface="Yu Gothic Medium" panose="020B0400000000000000" pitchFamily="34" charset="-128"/>
                <a:ea typeface="Yu Gothic Medium" panose="020B0400000000000000" pitchFamily="34" charset="-128"/>
                <a:cs typeface="YuGo-Medium"/>
              </a:rPr>
              <a:t>避難所運営</a:t>
            </a:r>
            <a:endParaRPr lang="en-US" altLang="ja-JP" sz="1600" b="1" dirty="0">
              <a:solidFill>
                <a:srgbClr val="212121"/>
              </a:solidFill>
              <a:latin typeface="Yu Gothic Medium" panose="020B0400000000000000" pitchFamily="34" charset="-128"/>
              <a:ea typeface="Yu Gothic Medium" panose="020B0400000000000000" pitchFamily="34" charset="-128"/>
              <a:cs typeface="YuGo-Medium"/>
            </a:endParaRPr>
          </a:p>
          <a:p>
            <a:r>
              <a:rPr lang="ja-JP" altLang="en-US" sz="1600" b="1" dirty="0">
                <a:solidFill>
                  <a:srgbClr val="212121"/>
                </a:solidFill>
                <a:latin typeface="Yu Gothic Medium" panose="020B0400000000000000" pitchFamily="34" charset="-128"/>
                <a:ea typeface="Yu Gothic Medium" panose="020B0400000000000000" pitchFamily="34" charset="-128"/>
                <a:cs typeface="YuGo-Medium"/>
              </a:rPr>
              <a:t>マニュアル</a:t>
            </a:r>
            <a:endParaRPr lang="en-US" altLang="ja-JP" sz="1600" b="1" dirty="0">
              <a:solidFill>
                <a:srgbClr val="212121"/>
              </a:solidFill>
              <a:latin typeface="Yu Gothic Medium" panose="020B0400000000000000" pitchFamily="34" charset="-128"/>
              <a:ea typeface="Yu Gothic Medium" panose="020B0400000000000000" pitchFamily="34" charset="-128"/>
              <a:cs typeface="YuGo-Medium"/>
            </a:endParaRPr>
          </a:p>
          <a:p>
            <a:r>
              <a:rPr lang="ja-JP" altLang="en-US" sz="1600" dirty="0">
                <a:solidFill>
                  <a:srgbClr val="212121"/>
                </a:solidFill>
                <a:latin typeface="Yu Gothic Medium" panose="020B0400000000000000" pitchFamily="34" charset="-128"/>
                <a:ea typeface="Yu Gothic Medium" panose="020B0400000000000000" pitchFamily="34" charset="-128"/>
                <a:cs typeface="YuGo-Medium"/>
              </a:rPr>
              <a:t>（</a:t>
            </a:r>
            <a:r>
              <a:rPr lang="en-US" altLang="ja-JP" sz="1600" dirty="0">
                <a:solidFill>
                  <a:srgbClr val="212121"/>
                </a:solidFill>
                <a:latin typeface="Yu Gothic Medium" panose="020B0400000000000000" pitchFamily="34" charset="-128"/>
                <a:ea typeface="Yu Gothic Medium" panose="020B0400000000000000" pitchFamily="34" charset="-128"/>
                <a:cs typeface="YuGo-Medium"/>
              </a:rPr>
              <a:t>P.</a:t>
            </a:r>
            <a:r>
              <a:rPr lang="ja-JP" altLang="en-US" sz="1600" dirty="0">
                <a:solidFill>
                  <a:srgbClr val="212121"/>
                </a:solidFill>
                <a:latin typeface="Yu Gothic Medium" panose="020B0400000000000000" pitchFamily="34" charset="-128"/>
                <a:ea typeface="Yu Gothic Medium" panose="020B0400000000000000" pitchFamily="34" charset="-128"/>
                <a:cs typeface="YuGo-Medium"/>
              </a:rPr>
              <a:t>２７～５８） </a:t>
            </a:r>
            <a:endParaRPr lang="ja-JP" altLang="en-US" sz="1600" dirty="0">
              <a:solidFill>
                <a:srgbClr val="212121"/>
              </a:solidFill>
            </a:endParaRPr>
          </a:p>
        </p:txBody>
      </p:sp>
      <p:sp>
        <p:nvSpPr>
          <p:cNvPr id="30" name="object 5">
            <a:extLst>
              <a:ext uri="{FF2B5EF4-FFF2-40B4-BE49-F238E27FC236}">
                <a16:creationId xmlns:a16="http://schemas.microsoft.com/office/drawing/2014/main" xmlns="" id="{F1F41F2A-F8A4-4095-95C0-EF6560C667F3}"/>
              </a:ext>
            </a:extLst>
          </p:cNvPr>
          <p:cNvSpPr txBox="1"/>
          <p:nvPr/>
        </p:nvSpPr>
        <p:spPr>
          <a:xfrm>
            <a:off x="680379" y="9004300"/>
            <a:ext cx="3365963" cy="832728"/>
          </a:xfrm>
          <a:prstGeom prst="rect">
            <a:avLst/>
          </a:prstGeom>
        </p:spPr>
        <p:txBody>
          <a:bodyPr vert="horz" wrap="square" lIns="0" tIns="12700" rIns="0" bIns="0" rtlCol="0">
            <a:spAutoFit/>
          </a:bodyPr>
          <a:lstStyle/>
          <a:p>
            <a:pPr marL="72000" marR="5080" algn="just">
              <a:lnSpc>
                <a:spcPct val="130000"/>
              </a:lnSpc>
            </a:pPr>
            <a:r>
              <a:rPr lang="ja-JP" altLang="en-US" sz="1400" dirty="0">
                <a:solidFill>
                  <a:srgbClr val="212121"/>
                </a:solidFill>
                <a:latin typeface="Yu Gothic Medium" panose="020B0400000000000000" pitchFamily="34" charset="-128"/>
                <a:ea typeface="Yu Gothic Medium" panose="020B0400000000000000" pitchFamily="34" charset="-128"/>
                <a:cs typeface="YuGo-Medium"/>
              </a:rPr>
              <a:t>避難所の本格的な運営が必要になったときに、誰が、何を、どのようにして運営すればよいか知りたい！</a:t>
            </a:r>
            <a:endParaRPr sz="1400" dirty="0">
              <a:solidFill>
                <a:srgbClr val="212121"/>
              </a:solidFill>
              <a:latin typeface="Yu Gothic Medium" panose="020B0400000000000000" pitchFamily="34" charset="-128"/>
              <a:ea typeface="Yu Gothic Medium" panose="020B0400000000000000" pitchFamily="34" charset="-128"/>
              <a:cs typeface="YuGo-Medium"/>
            </a:endParaRPr>
          </a:p>
        </p:txBody>
      </p:sp>
      <p:pic>
        <p:nvPicPr>
          <p:cNvPr id="31" name="図 30">
            <a:extLst>
              <a:ext uri="{FF2B5EF4-FFF2-40B4-BE49-F238E27FC236}">
                <a16:creationId xmlns:a16="http://schemas.microsoft.com/office/drawing/2014/main" xmlns="" id="{B2D4F94E-B2EF-467F-AF52-B16E07E35B34}"/>
              </a:ext>
            </a:extLst>
          </p:cNvPr>
          <p:cNvPicPr>
            <a:picLocks noChangeAspect="1"/>
          </p:cNvPicPr>
          <p:nvPr/>
        </p:nvPicPr>
        <p:blipFill>
          <a:blip r:embed="rId5"/>
          <a:stretch>
            <a:fillRect/>
          </a:stretch>
        </p:blipFill>
        <p:spPr>
          <a:xfrm>
            <a:off x="5418861" y="2052606"/>
            <a:ext cx="1502355" cy="21258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 name="図 31">
            <a:extLst>
              <a:ext uri="{FF2B5EF4-FFF2-40B4-BE49-F238E27FC236}">
                <a16:creationId xmlns:a16="http://schemas.microsoft.com/office/drawing/2014/main" xmlns="" id="{76B2835F-22C6-4AD9-87C4-CCA1C2218A6D}"/>
              </a:ext>
            </a:extLst>
          </p:cNvPr>
          <p:cNvPicPr>
            <a:picLocks noChangeAspect="1"/>
          </p:cNvPicPr>
          <p:nvPr/>
        </p:nvPicPr>
        <p:blipFill>
          <a:blip r:embed="rId6"/>
          <a:stretch>
            <a:fillRect/>
          </a:stretch>
        </p:blipFill>
        <p:spPr>
          <a:xfrm>
            <a:off x="6489655" y="8952511"/>
            <a:ext cx="768395" cy="1084140"/>
          </a:xfrm>
          <a:prstGeom prst="rect">
            <a:avLst/>
          </a:prstGeom>
        </p:spPr>
      </p:pic>
      <p:pic>
        <p:nvPicPr>
          <p:cNvPr id="33" name="図 32">
            <a:extLst>
              <a:ext uri="{FF2B5EF4-FFF2-40B4-BE49-F238E27FC236}">
                <a16:creationId xmlns:a16="http://schemas.microsoft.com/office/drawing/2014/main" xmlns="" id="{6A3A6F7D-136A-4E0A-8F96-CAE088628D12}"/>
              </a:ext>
            </a:extLst>
          </p:cNvPr>
          <p:cNvPicPr>
            <a:picLocks noChangeAspect="1"/>
          </p:cNvPicPr>
          <p:nvPr/>
        </p:nvPicPr>
        <p:blipFill>
          <a:blip r:embed="rId7"/>
          <a:stretch>
            <a:fillRect/>
          </a:stretch>
        </p:blipFill>
        <p:spPr>
          <a:xfrm>
            <a:off x="6489655" y="6159888"/>
            <a:ext cx="780749" cy="939412"/>
          </a:xfrm>
          <a:prstGeom prst="rect">
            <a:avLst/>
          </a:prstGeom>
        </p:spPr>
      </p:pic>
      <p:pic>
        <p:nvPicPr>
          <p:cNvPr id="34" name="図 33">
            <a:extLst>
              <a:ext uri="{FF2B5EF4-FFF2-40B4-BE49-F238E27FC236}">
                <a16:creationId xmlns:a16="http://schemas.microsoft.com/office/drawing/2014/main" xmlns="" id="{D0E4EA25-DEC8-49A5-AAC4-FBAA6D05CD9D}"/>
              </a:ext>
            </a:extLst>
          </p:cNvPr>
          <p:cNvPicPr>
            <a:picLocks noChangeAspect="1"/>
          </p:cNvPicPr>
          <p:nvPr/>
        </p:nvPicPr>
        <p:blipFill>
          <a:blip r:embed="rId8"/>
          <a:stretch>
            <a:fillRect/>
          </a:stretch>
        </p:blipFill>
        <p:spPr>
          <a:xfrm>
            <a:off x="6564135" y="7606524"/>
            <a:ext cx="806760" cy="1141826"/>
          </a:xfrm>
          <a:prstGeom prst="rect">
            <a:avLst/>
          </a:prstGeom>
        </p:spPr>
      </p:pic>
    </p:spTree>
    <p:extLst>
      <p:ext uri="{BB962C8B-B14F-4D97-AF65-F5344CB8AC3E}">
        <p14:creationId xmlns:p14="http://schemas.microsoft.com/office/powerpoint/2010/main" val="643284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1A2069BD-73C8-4854-B368-75C25A081B30}"/>
              </a:ext>
            </a:extLst>
          </p:cNvPr>
          <p:cNvSpPr txBox="1"/>
          <p:nvPr/>
        </p:nvSpPr>
        <p:spPr>
          <a:xfrm>
            <a:off x="6759348" y="10128199"/>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３</a:t>
            </a:r>
            <a:endParaRPr lang="ja-JP" altLang="en-US">
              <a:solidFill>
                <a:schemeClr val="tx1">
                  <a:lumMod val="50000"/>
                  <a:lumOff val="50000"/>
                </a:schemeClr>
              </a:solidFill>
              <a:latin typeface="+mj-ea"/>
              <a:ea typeface="+mj-ea"/>
            </a:endParaRPr>
          </a:p>
        </p:txBody>
      </p:sp>
      <p:sp>
        <p:nvSpPr>
          <p:cNvPr id="3" name="bg object 16">
            <a:extLst>
              <a:ext uri="{FF2B5EF4-FFF2-40B4-BE49-F238E27FC236}">
                <a16:creationId xmlns:a16="http://schemas.microsoft.com/office/drawing/2014/main" xmlns="" id="{2FAD36E1-7DAE-4983-AEE7-DED392B836B2}"/>
              </a:ext>
            </a:extLst>
          </p:cNvPr>
          <p:cNvSpPr/>
          <p:nvPr/>
        </p:nvSpPr>
        <p:spPr>
          <a:xfrm>
            <a:off x="11114" y="10277"/>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dirty="0"/>
          </a:p>
        </p:txBody>
      </p:sp>
      <p:sp>
        <p:nvSpPr>
          <p:cNvPr id="4" name="bg object 17">
            <a:extLst>
              <a:ext uri="{FF2B5EF4-FFF2-40B4-BE49-F238E27FC236}">
                <a16:creationId xmlns:a16="http://schemas.microsoft.com/office/drawing/2014/main" xmlns="" id="{E72835E5-32D5-4BE7-ABCD-B53E15169853}"/>
              </a:ext>
            </a:extLst>
          </p:cNvPr>
          <p:cNvSpPr/>
          <p:nvPr/>
        </p:nvSpPr>
        <p:spPr>
          <a:xfrm>
            <a:off x="154014" y="10278"/>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dirty="0"/>
          </a:p>
        </p:txBody>
      </p:sp>
      <p:pic>
        <p:nvPicPr>
          <p:cNvPr id="5" name="bg object 18">
            <a:extLst>
              <a:ext uri="{FF2B5EF4-FFF2-40B4-BE49-F238E27FC236}">
                <a16:creationId xmlns:a16="http://schemas.microsoft.com/office/drawing/2014/main" xmlns="" id="{64D62522-D623-4869-A391-E9B9089C7FE0}"/>
              </a:ext>
            </a:extLst>
          </p:cNvPr>
          <p:cNvPicPr/>
          <p:nvPr/>
        </p:nvPicPr>
        <p:blipFill>
          <a:blip r:embed="rId2" cstate="print"/>
          <a:stretch>
            <a:fillRect/>
          </a:stretch>
        </p:blipFill>
        <p:spPr>
          <a:xfrm>
            <a:off x="128858" y="10277"/>
            <a:ext cx="174123" cy="208812"/>
          </a:xfrm>
          <a:prstGeom prst="rect">
            <a:avLst/>
          </a:prstGeom>
        </p:spPr>
      </p:pic>
      <p:pic>
        <p:nvPicPr>
          <p:cNvPr id="6" name="object 40">
            <a:extLst>
              <a:ext uri="{FF2B5EF4-FFF2-40B4-BE49-F238E27FC236}">
                <a16:creationId xmlns:a16="http://schemas.microsoft.com/office/drawing/2014/main" xmlns="" id="{30816508-AA68-4FD3-A9BD-C9A1F705AD46}"/>
              </a:ext>
            </a:extLst>
          </p:cNvPr>
          <p:cNvPicPr/>
          <p:nvPr/>
        </p:nvPicPr>
        <p:blipFill>
          <a:blip r:embed="rId3" cstate="print"/>
          <a:stretch>
            <a:fillRect/>
          </a:stretch>
        </p:blipFill>
        <p:spPr>
          <a:xfrm>
            <a:off x="2801485" y="7856815"/>
            <a:ext cx="1444361" cy="2061885"/>
          </a:xfrm>
          <a:prstGeom prst="rect">
            <a:avLst/>
          </a:prstGeom>
        </p:spPr>
      </p:pic>
      <p:pic>
        <p:nvPicPr>
          <p:cNvPr id="7" name="object 43">
            <a:extLst>
              <a:ext uri="{FF2B5EF4-FFF2-40B4-BE49-F238E27FC236}">
                <a16:creationId xmlns:a16="http://schemas.microsoft.com/office/drawing/2014/main" xmlns="" id="{F466700A-B912-444E-8180-6A1A701EEF52}"/>
              </a:ext>
            </a:extLst>
          </p:cNvPr>
          <p:cNvPicPr/>
          <p:nvPr/>
        </p:nvPicPr>
        <p:blipFill>
          <a:blip r:embed="rId4" cstate="print"/>
          <a:stretch>
            <a:fillRect/>
          </a:stretch>
        </p:blipFill>
        <p:spPr>
          <a:xfrm>
            <a:off x="2395222" y="3121612"/>
            <a:ext cx="877831" cy="1230657"/>
          </a:xfrm>
          <a:prstGeom prst="rect">
            <a:avLst/>
          </a:prstGeom>
        </p:spPr>
      </p:pic>
      <p:sp>
        <p:nvSpPr>
          <p:cNvPr id="8" name="object 44">
            <a:extLst>
              <a:ext uri="{FF2B5EF4-FFF2-40B4-BE49-F238E27FC236}">
                <a16:creationId xmlns:a16="http://schemas.microsoft.com/office/drawing/2014/main" xmlns="" id="{9BBF0460-79ED-4B6F-966F-BE9B51220FE1}"/>
              </a:ext>
            </a:extLst>
          </p:cNvPr>
          <p:cNvSpPr/>
          <p:nvPr/>
        </p:nvSpPr>
        <p:spPr>
          <a:xfrm>
            <a:off x="2392130" y="3127161"/>
            <a:ext cx="877933" cy="1230847"/>
          </a:xfrm>
          <a:custGeom>
            <a:avLst/>
            <a:gdLst/>
            <a:ahLst/>
            <a:cxnLst/>
            <a:rect l="l" t="t" r="r" b="b"/>
            <a:pathLst>
              <a:path w="1153160" h="1616709">
                <a:moveTo>
                  <a:pt x="1153020" y="0"/>
                </a:moveTo>
                <a:lnTo>
                  <a:pt x="0" y="0"/>
                </a:lnTo>
                <a:lnTo>
                  <a:pt x="0" y="1616455"/>
                </a:lnTo>
                <a:lnTo>
                  <a:pt x="1153020" y="1616455"/>
                </a:lnTo>
                <a:lnTo>
                  <a:pt x="1153020" y="0"/>
                </a:lnTo>
                <a:close/>
              </a:path>
            </a:pathLst>
          </a:custGeom>
          <a:solidFill>
            <a:srgbClr val="040000">
              <a:alpha val="11997"/>
            </a:srgbClr>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pic>
        <p:nvPicPr>
          <p:cNvPr id="9" name="object 45">
            <a:extLst>
              <a:ext uri="{FF2B5EF4-FFF2-40B4-BE49-F238E27FC236}">
                <a16:creationId xmlns:a16="http://schemas.microsoft.com/office/drawing/2014/main" xmlns="" id="{93CAD171-3DAF-471F-8077-E5EC47CB9DCD}"/>
              </a:ext>
            </a:extLst>
          </p:cNvPr>
          <p:cNvPicPr/>
          <p:nvPr/>
        </p:nvPicPr>
        <p:blipFill>
          <a:blip r:embed="rId5" cstate="print"/>
          <a:stretch>
            <a:fillRect/>
          </a:stretch>
        </p:blipFill>
        <p:spPr>
          <a:xfrm>
            <a:off x="2040717" y="3315337"/>
            <a:ext cx="962721" cy="1349667"/>
          </a:xfrm>
          <a:prstGeom prst="rect">
            <a:avLst/>
          </a:prstGeom>
        </p:spPr>
      </p:pic>
      <p:sp>
        <p:nvSpPr>
          <p:cNvPr id="10" name="object 46">
            <a:extLst>
              <a:ext uri="{FF2B5EF4-FFF2-40B4-BE49-F238E27FC236}">
                <a16:creationId xmlns:a16="http://schemas.microsoft.com/office/drawing/2014/main" xmlns="" id="{51EFA0FF-08EE-486A-94ED-941D8BF66BD2}"/>
              </a:ext>
            </a:extLst>
          </p:cNvPr>
          <p:cNvSpPr/>
          <p:nvPr/>
        </p:nvSpPr>
        <p:spPr>
          <a:xfrm>
            <a:off x="2040814" y="3315337"/>
            <a:ext cx="963019" cy="1349773"/>
          </a:xfrm>
          <a:custGeom>
            <a:avLst/>
            <a:gdLst/>
            <a:ahLst/>
            <a:cxnLst/>
            <a:rect l="l" t="t" r="r" b="b"/>
            <a:pathLst>
              <a:path w="1264920" h="1772920">
                <a:moveTo>
                  <a:pt x="1264526" y="0"/>
                </a:moveTo>
                <a:lnTo>
                  <a:pt x="0" y="0"/>
                </a:lnTo>
                <a:lnTo>
                  <a:pt x="0" y="1772780"/>
                </a:lnTo>
                <a:lnTo>
                  <a:pt x="1264526" y="1772780"/>
                </a:lnTo>
                <a:lnTo>
                  <a:pt x="1264526" y="0"/>
                </a:lnTo>
                <a:close/>
              </a:path>
            </a:pathLst>
          </a:custGeom>
          <a:solidFill>
            <a:srgbClr val="040000">
              <a:alpha val="5999"/>
            </a:srgbClr>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pic>
        <p:nvPicPr>
          <p:cNvPr id="11" name="object 47">
            <a:extLst>
              <a:ext uri="{FF2B5EF4-FFF2-40B4-BE49-F238E27FC236}">
                <a16:creationId xmlns:a16="http://schemas.microsoft.com/office/drawing/2014/main" xmlns="" id="{212C02E4-4A13-484D-AE22-9FFBC19DB2DA}"/>
              </a:ext>
            </a:extLst>
          </p:cNvPr>
          <p:cNvPicPr/>
          <p:nvPr/>
        </p:nvPicPr>
        <p:blipFill>
          <a:blip r:embed="rId6" cstate="print"/>
          <a:stretch>
            <a:fillRect/>
          </a:stretch>
        </p:blipFill>
        <p:spPr>
          <a:xfrm>
            <a:off x="1545954" y="3518619"/>
            <a:ext cx="1088595" cy="1526133"/>
          </a:xfrm>
          <a:prstGeom prst="rect">
            <a:avLst/>
          </a:prstGeom>
        </p:spPr>
      </p:pic>
      <p:sp>
        <p:nvSpPr>
          <p:cNvPr id="12" name="object 48">
            <a:extLst>
              <a:ext uri="{FF2B5EF4-FFF2-40B4-BE49-F238E27FC236}">
                <a16:creationId xmlns:a16="http://schemas.microsoft.com/office/drawing/2014/main" xmlns="" id="{4C1F1DDA-F9EF-4DDF-A6B1-13BB3FDB9B89}"/>
              </a:ext>
            </a:extLst>
          </p:cNvPr>
          <p:cNvSpPr/>
          <p:nvPr/>
        </p:nvSpPr>
        <p:spPr>
          <a:xfrm>
            <a:off x="1318627" y="3304119"/>
            <a:ext cx="303601" cy="213198"/>
          </a:xfrm>
          <a:custGeom>
            <a:avLst/>
            <a:gdLst/>
            <a:ahLst/>
            <a:cxnLst/>
            <a:rect l="l" t="t" r="r" b="b"/>
            <a:pathLst>
              <a:path w="398779" h="280034">
                <a:moveTo>
                  <a:pt x="0" y="279514"/>
                </a:moveTo>
                <a:lnTo>
                  <a:pt x="60580" y="114291"/>
                </a:lnTo>
                <a:lnTo>
                  <a:pt x="122264" y="30100"/>
                </a:lnTo>
                <a:lnTo>
                  <a:pt x="222393" y="738"/>
                </a:lnTo>
                <a:lnTo>
                  <a:pt x="398310" y="0"/>
                </a:lnTo>
              </a:path>
            </a:pathLst>
          </a:custGeom>
          <a:ln w="28003">
            <a:solidFill>
              <a:srgbClr val="E71F19"/>
            </a:solidFill>
          </a:ln>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13" name="object 49">
            <a:extLst>
              <a:ext uri="{FF2B5EF4-FFF2-40B4-BE49-F238E27FC236}">
                <a16:creationId xmlns:a16="http://schemas.microsoft.com/office/drawing/2014/main" xmlns="" id="{C1C5DBD1-D38F-4BBF-B6AD-842FFE3AEF8D}"/>
              </a:ext>
            </a:extLst>
          </p:cNvPr>
          <p:cNvSpPr/>
          <p:nvPr/>
        </p:nvSpPr>
        <p:spPr>
          <a:xfrm>
            <a:off x="1623372" y="3206531"/>
            <a:ext cx="137781" cy="147933"/>
          </a:xfrm>
          <a:custGeom>
            <a:avLst/>
            <a:gdLst/>
            <a:ahLst/>
            <a:cxnLst/>
            <a:rect l="l" t="t" r="r" b="b"/>
            <a:pathLst>
              <a:path w="180975" h="194309">
                <a:moveTo>
                  <a:pt x="25603" y="0"/>
                </a:moveTo>
                <a:lnTo>
                  <a:pt x="0" y="193827"/>
                </a:lnTo>
                <a:lnTo>
                  <a:pt x="180632" y="119087"/>
                </a:lnTo>
                <a:lnTo>
                  <a:pt x="25603" y="0"/>
                </a:lnTo>
                <a:close/>
              </a:path>
            </a:pathLst>
          </a:custGeom>
          <a:solidFill>
            <a:srgbClr val="E71F19"/>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14" name="object 50">
            <a:extLst>
              <a:ext uri="{FF2B5EF4-FFF2-40B4-BE49-F238E27FC236}">
                <a16:creationId xmlns:a16="http://schemas.microsoft.com/office/drawing/2014/main" xmlns="" id="{4BBBB608-7862-4DB0-B3CE-514B885DFA9F}"/>
              </a:ext>
            </a:extLst>
          </p:cNvPr>
          <p:cNvSpPr/>
          <p:nvPr/>
        </p:nvSpPr>
        <p:spPr>
          <a:xfrm>
            <a:off x="1963200" y="3103478"/>
            <a:ext cx="267344" cy="154702"/>
          </a:xfrm>
          <a:custGeom>
            <a:avLst/>
            <a:gdLst/>
            <a:ahLst/>
            <a:cxnLst/>
            <a:rect l="l" t="t" r="r" b="b"/>
            <a:pathLst>
              <a:path w="351154" h="203200">
                <a:moveTo>
                  <a:pt x="0" y="203173"/>
                </a:moveTo>
                <a:lnTo>
                  <a:pt x="65855" y="75517"/>
                </a:lnTo>
                <a:lnTo>
                  <a:pt x="124367" y="13602"/>
                </a:lnTo>
                <a:lnTo>
                  <a:pt x="208440" y="0"/>
                </a:lnTo>
                <a:lnTo>
                  <a:pt x="350977" y="17283"/>
                </a:lnTo>
              </a:path>
            </a:pathLst>
          </a:custGeom>
          <a:ln w="22860">
            <a:solidFill>
              <a:srgbClr val="E71F19"/>
            </a:solidFill>
          </a:ln>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15" name="object 51">
            <a:extLst>
              <a:ext uri="{FF2B5EF4-FFF2-40B4-BE49-F238E27FC236}">
                <a16:creationId xmlns:a16="http://schemas.microsoft.com/office/drawing/2014/main" xmlns="" id="{A81D653C-86A8-4C07-98B0-D2A9F4C10EA8}"/>
              </a:ext>
            </a:extLst>
          </p:cNvPr>
          <p:cNvSpPr/>
          <p:nvPr/>
        </p:nvSpPr>
        <p:spPr>
          <a:xfrm>
            <a:off x="2223740" y="3066272"/>
            <a:ext cx="117477" cy="117960"/>
          </a:xfrm>
          <a:custGeom>
            <a:avLst/>
            <a:gdLst/>
            <a:ahLst/>
            <a:cxnLst/>
            <a:rect l="l" t="t" r="r" b="b"/>
            <a:pathLst>
              <a:path w="154304" h="154940">
                <a:moveTo>
                  <a:pt x="40424" y="0"/>
                </a:moveTo>
                <a:lnTo>
                  <a:pt x="0" y="154368"/>
                </a:lnTo>
                <a:lnTo>
                  <a:pt x="153873" y="112191"/>
                </a:lnTo>
                <a:lnTo>
                  <a:pt x="40424" y="0"/>
                </a:lnTo>
                <a:close/>
              </a:path>
            </a:pathLst>
          </a:custGeom>
          <a:solidFill>
            <a:srgbClr val="E71F19"/>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16" name="object 20">
            <a:extLst>
              <a:ext uri="{FF2B5EF4-FFF2-40B4-BE49-F238E27FC236}">
                <a16:creationId xmlns:a16="http://schemas.microsoft.com/office/drawing/2014/main" xmlns="" id="{6710E379-4199-4EA7-A7A4-4BC179B9F5E2}"/>
              </a:ext>
            </a:extLst>
          </p:cNvPr>
          <p:cNvSpPr txBox="1"/>
          <p:nvPr/>
        </p:nvSpPr>
        <p:spPr>
          <a:xfrm>
            <a:off x="3721522" y="3285412"/>
            <a:ext cx="2667000" cy="259045"/>
          </a:xfrm>
          <a:prstGeom prst="rect">
            <a:avLst/>
          </a:prstGeom>
        </p:spPr>
        <p:txBody>
          <a:bodyPr vert="horz" wrap="square" lIns="0" tIns="12700" rIns="0" bIns="0" rtlCol="0">
            <a:spAutoFit/>
          </a:bodyPr>
          <a:lstStyle/>
          <a:p>
            <a:pPr marL="12700">
              <a:lnSpc>
                <a:spcPct val="100000"/>
              </a:lnSpc>
              <a:spcBef>
                <a:spcPts val="100"/>
              </a:spcBef>
            </a:pPr>
            <a:r>
              <a:rPr sz="1600" b="1" dirty="0" err="1">
                <a:solidFill>
                  <a:srgbClr val="212121"/>
                </a:solidFill>
                <a:latin typeface="Yu Gothic" panose="020B0400000000000000" pitchFamily="34" charset="-128"/>
                <a:ea typeface="Yu Gothic" panose="020B0400000000000000" pitchFamily="34" charset="-128"/>
                <a:cs typeface="YuGothic"/>
              </a:rPr>
              <a:t>避難所開設アクションカード</a:t>
            </a:r>
            <a:endParaRPr sz="1600" b="1" dirty="0">
              <a:solidFill>
                <a:srgbClr val="212121"/>
              </a:solidFill>
              <a:latin typeface="Yu Gothic" panose="020B0400000000000000" pitchFamily="34" charset="-128"/>
              <a:ea typeface="Yu Gothic" panose="020B0400000000000000" pitchFamily="34" charset="-128"/>
              <a:cs typeface="YuGothic"/>
            </a:endParaRPr>
          </a:p>
        </p:txBody>
      </p:sp>
      <p:sp>
        <p:nvSpPr>
          <p:cNvPr id="17" name="object 22">
            <a:extLst>
              <a:ext uri="{FF2B5EF4-FFF2-40B4-BE49-F238E27FC236}">
                <a16:creationId xmlns:a16="http://schemas.microsoft.com/office/drawing/2014/main" xmlns="" id="{A31BBCE1-13B3-43B1-8871-DFD0C9378987}"/>
              </a:ext>
            </a:extLst>
          </p:cNvPr>
          <p:cNvSpPr txBox="1"/>
          <p:nvPr/>
        </p:nvSpPr>
        <p:spPr>
          <a:xfrm>
            <a:off x="3767820" y="3698754"/>
            <a:ext cx="2865835" cy="1090042"/>
          </a:xfrm>
          <a:prstGeom prst="rect">
            <a:avLst/>
          </a:prstGeom>
        </p:spPr>
        <p:txBody>
          <a:bodyPr vert="horz" wrap="square" lIns="0" tIns="12700" rIns="0" bIns="0" rtlCol="0">
            <a:spAutoFit/>
          </a:bodyPr>
          <a:lstStyle/>
          <a:p>
            <a:r>
              <a:rPr lang="ja-JP" altLang="en-US" sz="1400" b="1" dirty="0">
                <a:solidFill>
                  <a:srgbClr val="212121"/>
                </a:solidFill>
                <a:latin typeface="Yu Gothic" panose="020B0400000000000000" pitchFamily="34" charset="-128"/>
                <a:ea typeface="Yu Gothic" panose="020B0400000000000000" pitchFamily="34" charset="-128"/>
                <a:cs typeface="YuGo-Medium"/>
              </a:rPr>
              <a:t>アクションカードは、カードを受け取った誰でも、迷うことなく必要な活動ができるように、「なにを、どうすればよいか」について、その手順と内容が書かれています。</a:t>
            </a:r>
            <a:endParaRPr lang="en-US" altLang="ja-JP" sz="1400" b="1" dirty="0">
              <a:solidFill>
                <a:srgbClr val="212121"/>
              </a:solidFill>
              <a:latin typeface="Yu Gothic" panose="020B0400000000000000" pitchFamily="34" charset="-128"/>
              <a:ea typeface="Yu Gothic" panose="020B0400000000000000" pitchFamily="34" charset="-128"/>
              <a:cs typeface="YuGo-Medium"/>
            </a:endParaRPr>
          </a:p>
        </p:txBody>
      </p:sp>
      <p:sp>
        <p:nvSpPr>
          <p:cNvPr id="18" name="テキスト ボックス 17">
            <a:extLst>
              <a:ext uri="{FF2B5EF4-FFF2-40B4-BE49-F238E27FC236}">
                <a16:creationId xmlns:a16="http://schemas.microsoft.com/office/drawing/2014/main" xmlns="" id="{8662D4F2-1667-4987-8C79-592882541EB3}"/>
              </a:ext>
            </a:extLst>
          </p:cNvPr>
          <p:cNvSpPr txBox="1"/>
          <p:nvPr/>
        </p:nvSpPr>
        <p:spPr>
          <a:xfrm>
            <a:off x="1470427" y="2020608"/>
            <a:ext cx="5656202" cy="692882"/>
          </a:xfrm>
          <a:prstGeom prst="rect">
            <a:avLst/>
          </a:prstGeom>
          <a:noFill/>
        </p:spPr>
        <p:txBody>
          <a:bodyPr wrap="square">
            <a:spAutoFit/>
          </a:bodyPr>
          <a:lstStyle/>
          <a:p>
            <a:pPr marL="12700" marR="5080">
              <a:lnSpc>
                <a:spcPct val="145800"/>
              </a:lnSpc>
              <a:spcBef>
                <a:spcPts val="100"/>
              </a:spcBef>
            </a:pPr>
            <a:r>
              <a:rPr lang="ja-JP" altLang="en-US" sz="1400" b="1" dirty="0">
                <a:solidFill>
                  <a:srgbClr val="212121"/>
                </a:solidFill>
                <a:latin typeface="Yu Gothic" panose="020B0400000000000000" pitchFamily="34" charset="-128"/>
                <a:ea typeface="Yu Gothic" panose="020B0400000000000000" pitchFamily="34" charset="-128"/>
                <a:cs typeface="YuGo-Medium"/>
              </a:rPr>
              <a:t>避難所開設に必要な４つの仕事の活動方法が示されているアクションカードを取り出し、関係者で協力して対応します。</a:t>
            </a:r>
          </a:p>
        </p:txBody>
      </p:sp>
      <p:sp>
        <p:nvSpPr>
          <p:cNvPr id="19" name="正方形/長方形 18">
            <a:extLst>
              <a:ext uri="{FF2B5EF4-FFF2-40B4-BE49-F238E27FC236}">
                <a16:creationId xmlns:a16="http://schemas.microsoft.com/office/drawing/2014/main" xmlns="" id="{AF132A9E-9AAF-4FF6-8E98-7593266CE1E1}"/>
              </a:ext>
            </a:extLst>
          </p:cNvPr>
          <p:cNvSpPr/>
          <p:nvPr/>
        </p:nvSpPr>
        <p:spPr>
          <a:xfrm>
            <a:off x="531210" y="1974277"/>
            <a:ext cx="6514712" cy="804517"/>
          </a:xfrm>
          <a:prstGeom prst="rect">
            <a:avLst/>
          </a:prstGeom>
          <a:no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0" name="object 16">
            <a:extLst>
              <a:ext uri="{FF2B5EF4-FFF2-40B4-BE49-F238E27FC236}">
                <a16:creationId xmlns:a16="http://schemas.microsoft.com/office/drawing/2014/main" xmlns="" id="{E2935AFB-9400-48A0-8847-B21D09489A65}"/>
              </a:ext>
            </a:extLst>
          </p:cNvPr>
          <p:cNvSpPr/>
          <p:nvPr/>
        </p:nvSpPr>
        <p:spPr>
          <a:xfrm>
            <a:off x="844085" y="2052133"/>
            <a:ext cx="432000" cy="432000"/>
          </a:xfrm>
          <a:custGeom>
            <a:avLst/>
            <a:gdLst/>
            <a:ahLst/>
            <a:cxnLst/>
            <a:rect l="l" t="t" r="r" b="b"/>
            <a:pathLst>
              <a:path w="549910" h="549909">
                <a:moveTo>
                  <a:pt x="430606" y="202006"/>
                </a:moveTo>
                <a:lnTo>
                  <a:pt x="391731" y="163131"/>
                </a:lnTo>
                <a:lnTo>
                  <a:pt x="245960" y="308914"/>
                </a:lnTo>
                <a:lnTo>
                  <a:pt x="171792" y="234746"/>
                </a:lnTo>
                <a:lnTo>
                  <a:pt x="132918" y="273621"/>
                </a:lnTo>
                <a:lnTo>
                  <a:pt x="245948" y="386676"/>
                </a:lnTo>
                <a:lnTo>
                  <a:pt x="430606" y="202006"/>
                </a:lnTo>
                <a:close/>
              </a:path>
              <a:path w="549910" h="549909">
                <a:moveTo>
                  <a:pt x="549783" y="274891"/>
                </a:moveTo>
                <a:lnTo>
                  <a:pt x="545338" y="225552"/>
                </a:lnTo>
                <a:lnTo>
                  <a:pt x="532549" y="179070"/>
                </a:lnTo>
                <a:lnTo>
                  <a:pt x="529170" y="171970"/>
                </a:lnTo>
                <a:lnTo>
                  <a:pt x="529170" y="274891"/>
                </a:lnTo>
                <a:lnTo>
                  <a:pt x="525068"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58"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58"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68"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58"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58" y="512216"/>
                </a:lnTo>
                <a:lnTo>
                  <a:pt x="179070" y="532574"/>
                </a:lnTo>
                <a:lnTo>
                  <a:pt x="225539" y="545363"/>
                </a:lnTo>
                <a:lnTo>
                  <a:pt x="274891" y="549795"/>
                </a:lnTo>
                <a:lnTo>
                  <a:pt x="324231" y="545363"/>
                </a:lnTo>
                <a:lnTo>
                  <a:pt x="370713"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rgbClr val="221815"/>
          </a:solidFill>
        </p:spPr>
        <p:txBody>
          <a:bodyPr wrap="square" lIns="0" tIns="0" rIns="0" bIns="0" rtlCol="0"/>
          <a:lstStyle/>
          <a:p>
            <a:endParaRPr dirty="0"/>
          </a:p>
        </p:txBody>
      </p:sp>
      <p:sp>
        <p:nvSpPr>
          <p:cNvPr id="21" name="テキスト ボックス 20">
            <a:extLst>
              <a:ext uri="{FF2B5EF4-FFF2-40B4-BE49-F238E27FC236}">
                <a16:creationId xmlns:a16="http://schemas.microsoft.com/office/drawing/2014/main" xmlns="" id="{420FE96D-C5E1-415A-9237-67A07F4B306C}"/>
              </a:ext>
            </a:extLst>
          </p:cNvPr>
          <p:cNvSpPr txBox="1"/>
          <p:nvPr/>
        </p:nvSpPr>
        <p:spPr>
          <a:xfrm>
            <a:off x="742810" y="2467860"/>
            <a:ext cx="788769" cy="276999"/>
          </a:xfrm>
          <a:prstGeom prst="rect">
            <a:avLst/>
          </a:prstGeom>
          <a:noFill/>
        </p:spPr>
        <p:txBody>
          <a:bodyPr wrap="square">
            <a:spAutoFit/>
          </a:bodyPr>
          <a:lstStyle/>
          <a:p>
            <a:pPr>
              <a:lnSpc>
                <a:spcPct val="100000"/>
              </a:lnSpc>
            </a:pPr>
            <a:r>
              <a:rPr lang="ja-JP" altLang="en-US" sz="1200" b="1">
                <a:solidFill>
                  <a:srgbClr val="221815"/>
                </a:solidFill>
                <a:latin typeface="Yu Gothic" panose="020B0400000000000000" pitchFamily="34" charset="-128"/>
                <a:ea typeface="Yu Gothic" panose="020B0400000000000000" pitchFamily="34" charset="-128"/>
                <a:cs typeface="YuGothic"/>
              </a:rPr>
              <a:t>使い方</a:t>
            </a:r>
            <a:endParaRPr lang="en-US" altLang="ja-JP" sz="1200" b="1" dirty="0">
              <a:solidFill>
                <a:srgbClr val="221815"/>
              </a:solidFill>
              <a:latin typeface="Yu Gothic" panose="020B0400000000000000" pitchFamily="34" charset="-128"/>
              <a:ea typeface="Yu Gothic" panose="020B0400000000000000" pitchFamily="34" charset="-128"/>
              <a:cs typeface="YuGothic"/>
            </a:endParaRPr>
          </a:p>
        </p:txBody>
      </p:sp>
      <p:pic>
        <p:nvPicPr>
          <p:cNvPr id="22" name="図 21">
            <a:extLst>
              <a:ext uri="{FF2B5EF4-FFF2-40B4-BE49-F238E27FC236}">
                <a16:creationId xmlns:a16="http://schemas.microsoft.com/office/drawing/2014/main" xmlns="" id="{F868870B-1C03-4940-8FC2-B439795EDE64}"/>
              </a:ext>
            </a:extLst>
          </p:cNvPr>
          <p:cNvPicPr>
            <a:picLocks noChangeAspect="1"/>
          </p:cNvPicPr>
          <p:nvPr/>
        </p:nvPicPr>
        <p:blipFill>
          <a:blip r:embed="rId7"/>
          <a:stretch>
            <a:fillRect/>
          </a:stretch>
        </p:blipFill>
        <p:spPr>
          <a:xfrm>
            <a:off x="515485" y="8192783"/>
            <a:ext cx="1042628" cy="1426753"/>
          </a:xfrm>
          <a:prstGeom prst="rect">
            <a:avLst/>
          </a:prstGeom>
        </p:spPr>
      </p:pic>
      <p:sp>
        <p:nvSpPr>
          <p:cNvPr id="23" name="テキスト ボックス 22">
            <a:extLst>
              <a:ext uri="{FF2B5EF4-FFF2-40B4-BE49-F238E27FC236}">
                <a16:creationId xmlns:a16="http://schemas.microsoft.com/office/drawing/2014/main" xmlns="" id="{9EE84E02-14B9-47D2-8321-26B09094A4BD}"/>
              </a:ext>
            </a:extLst>
          </p:cNvPr>
          <p:cNvSpPr txBox="1"/>
          <p:nvPr/>
        </p:nvSpPr>
        <p:spPr>
          <a:xfrm>
            <a:off x="1506085" y="8495923"/>
            <a:ext cx="1308370" cy="430887"/>
          </a:xfrm>
          <a:prstGeom prst="rect">
            <a:avLst/>
          </a:prstGeom>
          <a:noFill/>
        </p:spPr>
        <p:txBody>
          <a:bodyPr wrap="square">
            <a:spAutoFit/>
          </a:bodyPr>
          <a:lstStyle/>
          <a:p>
            <a:pPr algn="ctr"/>
            <a:r>
              <a:rPr lang="ja-JP" altLang="en-US" sz="1100" b="1">
                <a:solidFill>
                  <a:srgbClr val="E71F19"/>
                </a:solidFill>
                <a:latin typeface="Yu Gothic" panose="020B0400000000000000" pitchFamily="34" charset="-128"/>
                <a:ea typeface="Yu Gothic" panose="020B0400000000000000" pitchFamily="34" charset="-128"/>
                <a:cs typeface="YuGothic"/>
              </a:rPr>
              <a:t>対象となる班を</a:t>
            </a:r>
            <a:endParaRPr lang="en-US" altLang="ja-JP" sz="1100" b="1" dirty="0">
              <a:solidFill>
                <a:srgbClr val="E71F19"/>
              </a:solidFill>
              <a:latin typeface="Yu Gothic" panose="020B0400000000000000" pitchFamily="34" charset="-128"/>
              <a:ea typeface="Yu Gothic" panose="020B0400000000000000" pitchFamily="34" charset="-128"/>
              <a:cs typeface="YuGothic"/>
            </a:endParaRPr>
          </a:p>
          <a:p>
            <a:pPr algn="ctr"/>
            <a:r>
              <a:rPr lang="ja-JP" altLang="en-US" sz="1100" b="1">
                <a:solidFill>
                  <a:srgbClr val="E71F19"/>
                </a:solidFill>
                <a:latin typeface="Yu Gothic" panose="020B0400000000000000" pitchFamily="34" charset="-128"/>
                <a:ea typeface="Yu Gothic" panose="020B0400000000000000" pitchFamily="34" charset="-128"/>
                <a:cs typeface="YuGothic"/>
              </a:rPr>
              <a:t>抜き出す</a:t>
            </a:r>
            <a:endParaRPr lang="ja-JP" altLang="en-US" sz="1100"/>
          </a:p>
        </p:txBody>
      </p:sp>
      <p:sp>
        <p:nvSpPr>
          <p:cNvPr id="24" name="テキスト ボックス 23">
            <a:extLst>
              <a:ext uri="{FF2B5EF4-FFF2-40B4-BE49-F238E27FC236}">
                <a16:creationId xmlns:a16="http://schemas.microsoft.com/office/drawing/2014/main" xmlns="" id="{C17F33C0-965F-4B3A-BAAE-69DF0BBEC0CD}"/>
              </a:ext>
            </a:extLst>
          </p:cNvPr>
          <p:cNvSpPr txBox="1"/>
          <p:nvPr/>
        </p:nvSpPr>
        <p:spPr>
          <a:xfrm>
            <a:off x="544219" y="2883796"/>
            <a:ext cx="1308370" cy="430887"/>
          </a:xfrm>
          <a:prstGeom prst="rect">
            <a:avLst/>
          </a:prstGeom>
          <a:noFill/>
        </p:spPr>
        <p:txBody>
          <a:bodyPr wrap="square">
            <a:spAutoFit/>
          </a:bodyPr>
          <a:lstStyle/>
          <a:p>
            <a:r>
              <a:rPr lang="ja-JP" altLang="en-US" sz="1100" b="1">
                <a:solidFill>
                  <a:srgbClr val="E71F19"/>
                </a:solidFill>
                <a:latin typeface="Yu Gothic" panose="020B0400000000000000" pitchFamily="34" charset="-128"/>
                <a:ea typeface="Yu Gothic" panose="020B0400000000000000" pitchFamily="34" charset="-128"/>
                <a:cs typeface="YuGothic"/>
              </a:rPr>
              <a:t>手分けして上から順番に実施する</a:t>
            </a:r>
            <a:endParaRPr lang="ja-JP" altLang="en-US" sz="1100"/>
          </a:p>
        </p:txBody>
      </p:sp>
      <p:sp>
        <p:nvSpPr>
          <p:cNvPr id="25" name="object 20">
            <a:extLst>
              <a:ext uri="{FF2B5EF4-FFF2-40B4-BE49-F238E27FC236}">
                <a16:creationId xmlns:a16="http://schemas.microsoft.com/office/drawing/2014/main" xmlns="" id="{6AB4E9A7-A342-46D3-8C6A-3BF59630DB61}"/>
              </a:ext>
            </a:extLst>
          </p:cNvPr>
          <p:cNvSpPr txBox="1"/>
          <p:nvPr/>
        </p:nvSpPr>
        <p:spPr>
          <a:xfrm>
            <a:off x="4482784" y="8150240"/>
            <a:ext cx="2667000" cy="259045"/>
          </a:xfrm>
          <a:prstGeom prst="rect">
            <a:avLst/>
          </a:prstGeom>
        </p:spPr>
        <p:txBody>
          <a:bodyPr vert="horz" wrap="square" lIns="0" tIns="12700" rIns="0" bIns="0" rtlCol="0">
            <a:spAutoFit/>
          </a:bodyPr>
          <a:lstStyle/>
          <a:p>
            <a:pPr marL="12700">
              <a:lnSpc>
                <a:spcPct val="100000"/>
              </a:lnSpc>
              <a:spcBef>
                <a:spcPts val="100"/>
              </a:spcBef>
            </a:pPr>
            <a:r>
              <a:rPr sz="1600" b="1" dirty="0" err="1">
                <a:solidFill>
                  <a:srgbClr val="212121"/>
                </a:solidFill>
                <a:latin typeface="Yu Gothic" panose="020B0400000000000000" pitchFamily="34" charset="-128"/>
                <a:ea typeface="Yu Gothic" panose="020B0400000000000000" pitchFamily="34" charset="-128"/>
                <a:cs typeface="YuGothic"/>
              </a:rPr>
              <a:t>避難所</a:t>
            </a:r>
            <a:r>
              <a:rPr lang="ja-JP" altLang="en-US" sz="1600" b="1" dirty="0">
                <a:solidFill>
                  <a:srgbClr val="212121"/>
                </a:solidFill>
                <a:latin typeface="Yu Gothic" panose="020B0400000000000000" pitchFamily="34" charset="-128"/>
                <a:ea typeface="Yu Gothic" panose="020B0400000000000000" pitchFamily="34" charset="-128"/>
                <a:cs typeface="YuGothic"/>
              </a:rPr>
              <a:t>運営マニュアル</a:t>
            </a:r>
            <a:endParaRPr sz="1600" b="1" dirty="0">
              <a:solidFill>
                <a:srgbClr val="212121"/>
              </a:solidFill>
              <a:latin typeface="Yu Gothic" panose="020B0400000000000000" pitchFamily="34" charset="-128"/>
              <a:ea typeface="Yu Gothic" panose="020B0400000000000000" pitchFamily="34" charset="-128"/>
              <a:cs typeface="YuGothic"/>
            </a:endParaRPr>
          </a:p>
        </p:txBody>
      </p:sp>
      <p:sp>
        <p:nvSpPr>
          <p:cNvPr id="26" name="テキスト ボックス 25">
            <a:extLst>
              <a:ext uri="{FF2B5EF4-FFF2-40B4-BE49-F238E27FC236}">
                <a16:creationId xmlns:a16="http://schemas.microsoft.com/office/drawing/2014/main" xmlns="" id="{02EE7C53-9DD8-4AC9-B0F9-C289BBFD2A03}"/>
              </a:ext>
            </a:extLst>
          </p:cNvPr>
          <p:cNvSpPr txBox="1"/>
          <p:nvPr/>
        </p:nvSpPr>
        <p:spPr>
          <a:xfrm>
            <a:off x="1712930" y="6866215"/>
            <a:ext cx="5099759" cy="705706"/>
          </a:xfrm>
          <a:prstGeom prst="rect">
            <a:avLst/>
          </a:prstGeom>
          <a:noFill/>
        </p:spPr>
        <p:txBody>
          <a:bodyPr wrap="square">
            <a:spAutoFit/>
          </a:bodyPr>
          <a:lstStyle>
            <a:defPPr>
              <a:defRPr lang="ja-JP"/>
            </a:defPPr>
            <a:lvl1pPr marL="12700" marR="5080">
              <a:lnSpc>
                <a:spcPct val="145800"/>
              </a:lnSpc>
              <a:spcBef>
                <a:spcPts val="100"/>
              </a:spcBef>
              <a:defRPr sz="1400" b="1">
                <a:solidFill>
                  <a:srgbClr val="221815"/>
                </a:solidFill>
                <a:latin typeface="Yu Gothic" panose="020B0400000000000000" pitchFamily="34" charset="-128"/>
                <a:ea typeface="Yu Gothic" panose="020B0400000000000000" pitchFamily="34" charset="-128"/>
                <a:cs typeface="YuGo-Medium"/>
              </a:defRPr>
            </a:lvl1pPr>
          </a:lstStyle>
          <a:p>
            <a:r>
              <a:rPr lang="ja-JP" altLang="en-US" dirty="0">
                <a:solidFill>
                  <a:srgbClr val="212121"/>
                </a:solidFill>
              </a:rPr>
              <a:t>運営班ごとに、担当となる班のマニュアルを抜き出し、</a:t>
            </a:r>
            <a:endParaRPr lang="en-US" altLang="ja-JP" dirty="0">
              <a:solidFill>
                <a:srgbClr val="212121"/>
              </a:solidFill>
            </a:endParaRPr>
          </a:p>
          <a:p>
            <a:r>
              <a:rPr lang="ja-JP" altLang="en-US" dirty="0">
                <a:solidFill>
                  <a:srgbClr val="212121"/>
                </a:solidFill>
              </a:rPr>
              <a:t>各班が協力して避難所運営を行います。</a:t>
            </a:r>
          </a:p>
        </p:txBody>
      </p:sp>
      <p:sp>
        <p:nvSpPr>
          <p:cNvPr id="27" name="正方形/長方形 26">
            <a:extLst>
              <a:ext uri="{FF2B5EF4-FFF2-40B4-BE49-F238E27FC236}">
                <a16:creationId xmlns:a16="http://schemas.microsoft.com/office/drawing/2014/main" xmlns="" id="{7CD33E1E-F6B8-4B20-A48E-3495EEAC6C45}"/>
              </a:ext>
            </a:extLst>
          </p:cNvPr>
          <p:cNvSpPr/>
          <p:nvPr/>
        </p:nvSpPr>
        <p:spPr>
          <a:xfrm>
            <a:off x="577421" y="6838526"/>
            <a:ext cx="6514712" cy="804517"/>
          </a:xfrm>
          <a:prstGeom prst="rect">
            <a:avLst/>
          </a:prstGeom>
          <a:no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8" name="object 16">
            <a:extLst>
              <a:ext uri="{FF2B5EF4-FFF2-40B4-BE49-F238E27FC236}">
                <a16:creationId xmlns:a16="http://schemas.microsoft.com/office/drawing/2014/main" xmlns="" id="{DF2EC31C-D05D-4FD1-B6DC-BC22FFA7B760}"/>
              </a:ext>
            </a:extLst>
          </p:cNvPr>
          <p:cNvSpPr/>
          <p:nvPr/>
        </p:nvSpPr>
        <p:spPr>
          <a:xfrm>
            <a:off x="890296" y="6916382"/>
            <a:ext cx="432000" cy="432000"/>
          </a:xfrm>
          <a:custGeom>
            <a:avLst/>
            <a:gdLst/>
            <a:ahLst/>
            <a:cxnLst/>
            <a:rect l="l" t="t" r="r" b="b"/>
            <a:pathLst>
              <a:path w="549910" h="549909">
                <a:moveTo>
                  <a:pt x="430606" y="202006"/>
                </a:moveTo>
                <a:lnTo>
                  <a:pt x="391731" y="163131"/>
                </a:lnTo>
                <a:lnTo>
                  <a:pt x="245960" y="308914"/>
                </a:lnTo>
                <a:lnTo>
                  <a:pt x="171792" y="234746"/>
                </a:lnTo>
                <a:lnTo>
                  <a:pt x="132918" y="273621"/>
                </a:lnTo>
                <a:lnTo>
                  <a:pt x="245948" y="386676"/>
                </a:lnTo>
                <a:lnTo>
                  <a:pt x="430606" y="202006"/>
                </a:lnTo>
                <a:close/>
              </a:path>
              <a:path w="549910" h="549909">
                <a:moveTo>
                  <a:pt x="549783" y="274891"/>
                </a:moveTo>
                <a:lnTo>
                  <a:pt x="545338" y="225552"/>
                </a:lnTo>
                <a:lnTo>
                  <a:pt x="532549" y="179070"/>
                </a:lnTo>
                <a:lnTo>
                  <a:pt x="529170" y="171970"/>
                </a:lnTo>
                <a:lnTo>
                  <a:pt x="529170" y="274891"/>
                </a:lnTo>
                <a:lnTo>
                  <a:pt x="525068"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58"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58"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68"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58"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58" y="512216"/>
                </a:lnTo>
                <a:lnTo>
                  <a:pt x="179070" y="532574"/>
                </a:lnTo>
                <a:lnTo>
                  <a:pt x="225539" y="545363"/>
                </a:lnTo>
                <a:lnTo>
                  <a:pt x="274891" y="549795"/>
                </a:lnTo>
                <a:lnTo>
                  <a:pt x="324231" y="545363"/>
                </a:lnTo>
                <a:lnTo>
                  <a:pt x="370713"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rgbClr val="221815"/>
          </a:solidFill>
        </p:spPr>
        <p:txBody>
          <a:bodyPr wrap="square" lIns="0" tIns="0" rIns="0" bIns="0" rtlCol="0"/>
          <a:lstStyle/>
          <a:p>
            <a:endParaRPr dirty="0"/>
          </a:p>
        </p:txBody>
      </p:sp>
      <p:sp>
        <p:nvSpPr>
          <p:cNvPr id="29" name="テキスト ボックス 28">
            <a:extLst>
              <a:ext uri="{FF2B5EF4-FFF2-40B4-BE49-F238E27FC236}">
                <a16:creationId xmlns:a16="http://schemas.microsoft.com/office/drawing/2014/main" xmlns="" id="{4746DA23-D75A-4A35-AF57-25E4E28F1F07}"/>
              </a:ext>
            </a:extLst>
          </p:cNvPr>
          <p:cNvSpPr txBox="1"/>
          <p:nvPr/>
        </p:nvSpPr>
        <p:spPr>
          <a:xfrm>
            <a:off x="789021" y="7351216"/>
            <a:ext cx="788769" cy="276999"/>
          </a:xfrm>
          <a:prstGeom prst="rect">
            <a:avLst/>
          </a:prstGeom>
          <a:noFill/>
        </p:spPr>
        <p:txBody>
          <a:bodyPr wrap="square">
            <a:spAutoFit/>
          </a:bodyPr>
          <a:lstStyle/>
          <a:p>
            <a:pPr>
              <a:lnSpc>
                <a:spcPct val="100000"/>
              </a:lnSpc>
            </a:pPr>
            <a:r>
              <a:rPr lang="ja-JP" altLang="en-US" sz="1200" b="1">
                <a:solidFill>
                  <a:srgbClr val="221815"/>
                </a:solidFill>
                <a:latin typeface="Yu Gothic" panose="020B0400000000000000" pitchFamily="34" charset="-128"/>
                <a:ea typeface="Yu Gothic" panose="020B0400000000000000" pitchFamily="34" charset="-128"/>
                <a:cs typeface="YuGothic"/>
              </a:rPr>
              <a:t>使い方</a:t>
            </a:r>
            <a:endParaRPr lang="en-US" altLang="ja-JP" sz="1200" b="1" dirty="0">
              <a:solidFill>
                <a:srgbClr val="221815"/>
              </a:solidFill>
              <a:latin typeface="Yu Gothic" panose="020B0400000000000000" pitchFamily="34" charset="-128"/>
              <a:ea typeface="Yu Gothic" panose="020B0400000000000000" pitchFamily="34" charset="-128"/>
              <a:cs typeface="YuGothic"/>
            </a:endParaRPr>
          </a:p>
        </p:txBody>
      </p:sp>
      <p:cxnSp>
        <p:nvCxnSpPr>
          <p:cNvPr id="30" name="直線矢印コネクタ 29">
            <a:extLst>
              <a:ext uri="{FF2B5EF4-FFF2-40B4-BE49-F238E27FC236}">
                <a16:creationId xmlns:a16="http://schemas.microsoft.com/office/drawing/2014/main" xmlns="" id="{19E67A7F-8378-4C76-B79F-A1F953E03095}"/>
              </a:ext>
            </a:extLst>
          </p:cNvPr>
          <p:cNvCxnSpPr/>
          <p:nvPr/>
        </p:nvCxnSpPr>
        <p:spPr>
          <a:xfrm>
            <a:off x="1656724" y="8992188"/>
            <a:ext cx="101232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31" name="object 9">
            <a:extLst>
              <a:ext uri="{FF2B5EF4-FFF2-40B4-BE49-F238E27FC236}">
                <a16:creationId xmlns:a16="http://schemas.microsoft.com/office/drawing/2014/main" xmlns="" id="{4B69ACE3-6E74-4957-A0CD-C151F5A930D8}"/>
              </a:ext>
            </a:extLst>
          </p:cNvPr>
          <p:cNvGrpSpPr/>
          <p:nvPr/>
        </p:nvGrpSpPr>
        <p:grpSpPr>
          <a:xfrm>
            <a:off x="515485" y="730980"/>
            <a:ext cx="6553200" cy="628997"/>
            <a:chOff x="540004" y="1688134"/>
            <a:chExt cx="6480175" cy="334010"/>
          </a:xfrm>
          <a:solidFill>
            <a:srgbClr val="172A88"/>
          </a:solidFill>
        </p:grpSpPr>
        <p:pic>
          <p:nvPicPr>
            <p:cNvPr id="32" name="object 10">
              <a:extLst>
                <a:ext uri="{FF2B5EF4-FFF2-40B4-BE49-F238E27FC236}">
                  <a16:creationId xmlns:a16="http://schemas.microsoft.com/office/drawing/2014/main" xmlns="" id="{614AA171-D48D-406B-B7CD-873706CD4CB9}"/>
                </a:ext>
              </a:extLst>
            </p:cNvPr>
            <p:cNvPicPr/>
            <p:nvPr/>
          </p:nvPicPr>
          <p:blipFill>
            <a:blip r:embed="rId8" cstate="print"/>
            <a:stretch>
              <a:fillRect/>
            </a:stretch>
          </p:blipFill>
          <p:spPr>
            <a:xfrm>
              <a:off x="4217036" y="1688134"/>
              <a:ext cx="2802965" cy="333693"/>
            </a:xfrm>
            <a:prstGeom prst="rect">
              <a:avLst/>
            </a:prstGeom>
            <a:grpFill/>
            <a:ln>
              <a:solidFill>
                <a:schemeClr val="bg1"/>
              </a:solidFill>
            </a:ln>
          </p:spPr>
        </p:pic>
        <p:sp>
          <p:nvSpPr>
            <p:cNvPr id="33" name="object 11">
              <a:extLst>
                <a:ext uri="{FF2B5EF4-FFF2-40B4-BE49-F238E27FC236}">
                  <a16:creationId xmlns:a16="http://schemas.microsoft.com/office/drawing/2014/main" xmlns="" id="{C4EE028C-945A-4C13-9F7F-0E3BBA3E6974}"/>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dirty="0"/>
            </a:p>
          </p:txBody>
        </p:sp>
      </p:grpSp>
      <p:sp>
        <p:nvSpPr>
          <p:cNvPr id="34" name="object 12">
            <a:extLst>
              <a:ext uri="{FF2B5EF4-FFF2-40B4-BE49-F238E27FC236}">
                <a16:creationId xmlns:a16="http://schemas.microsoft.com/office/drawing/2014/main" xmlns="" id="{E7D6FD5F-2113-4FA2-A074-040D15F8A013}"/>
              </a:ext>
            </a:extLst>
          </p:cNvPr>
          <p:cNvSpPr txBox="1"/>
          <p:nvPr/>
        </p:nvSpPr>
        <p:spPr>
          <a:xfrm>
            <a:off x="677154" y="873547"/>
            <a:ext cx="4971733"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３</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 </a:t>
            </a:r>
            <a:r>
              <a:rPr lang="ja-JP" altLang="en-US" sz="2400" b="1">
                <a:solidFill>
                  <a:schemeClr val="bg1"/>
                </a:solidFill>
                <a:latin typeface="游ゴシック" panose="020B0400000000000000" pitchFamily="50" charset="-128"/>
                <a:ea typeface="游ゴシック" panose="020B0400000000000000" pitchFamily="50" charset="-128"/>
                <a:cs typeface="YuGothic"/>
              </a:rPr>
              <a:t>災害時のマニュアルの活用</a:t>
            </a:r>
          </a:p>
        </p:txBody>
      </p:sp>
      <p:grpSp>
        <p:nvGrpSpPr>
          <p:cNvPr id="35" name="グループ化 34">
            <a:extLst>
              <a:ext uri="{FF2B5EF4-FFF2-40B4-BE49-F238E27FC236}">
                <a16:creationId xmlns:a16="http://schemas.microsoft.com/office/drawing/2014/main" xmlns="" id="{3FEBB9FD-80AC-4798-8435-20C1B419B83D}"/>
              </a:ext>
            </a:extLst>
          </p:cNvPr>
          <p:cNvGrpSpPr/>
          <p:nvPr/>
        </p:nvGrpSpPr>
        <p:grpSpPr>
          <a:xfrm>
            <a:off x="635193" y="1536700"/>
            <a:ext cx="4832371" cy="289823"/>
            <a:chOff x="721321" y="3930483"/>
            <a:chExt cx="4832371" cy="289823"/>
          </a:xfrm>
        </p:grpSpPr>
        <p:sp>
          <p:nvSpPr>
            <p:cNvPr id="36" name="object 2">
              <a:extLst>
                <a:ext uri="{FF2B5EF4-FFF2-40B4-BE49-F238E27FC236}">
                  <a16:creationId xmlns:a16="http://schemas.microsoft.com/office/drawing/2014/main" xmlns="" id="{1E21F5D1-D018-4602-8545-53F3673BC804}"/>
                </a:ext>
              </a:extLst>
            </p:cNvPr>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dirty="0">
                  <a:solidFill>
                    <a:srgbClr val="212121"/>
                  </a:solidFill>
                  <a:latin typeface="游ゴシック" panose="020B0400000000000000" pitchFamily="50" charset="-128"/>
                  <a:ea typeface="游ゴシック" panose="020B0400000000000000" pitchFamily="50" charset="-128"/>
                  <a:cs typeface="YuGothic"/>
                </a:rPr>
                <a:t>開設時：アクションカードの活用</a:t>
              </a:r>
              <a:endParaRPr b="1" dirty="0">
                <a:solidFill>
                  <a:srgbClr val="212121"/>
                </a:solidFill>
                <a:latin typeface="游ゴシック" panose="020B0400000000000000" pitchFamily="50" charset="-128"/>
                <a:ea typeface="游ゴシック" panose="020B0400000000000000" pitchFamily="50" charset="-128"/>
                <a:cs typeface="YuGothic"/>
              </a:endParaRPr>
            </a:p>
          </p:txBody>
        </p:sp>
        <p:sp>
          <p:nvSpPr>
            <p:cNvPr id="37" name="object 3">
              <a:extLst>
                <a:ext uri="{FF2B5EF4-FFF2-40B4-BE49-F238E27FC236}">
                  <a16:creationId xmlns:a16="http://schemas.microsoft.com/office/drawing/2014/main" xmlns="" id="{C37F2AF2-3895-4530-B09B-0E3107E02E66}"/>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dirty="0">
                <a:solidFill>
                  <a:srgbClr val="212121"/>
                </a:solidFill>
              </a:endParaRPr>
            </a:p>
          </p:txBody>
        </p:sp>
      </p:grpSp>
      <p:sp>
        <p:nvSpPr>
          <p:cNvPr id="38" name="テキスト ボックス 37">
            <a:extLst>
              <a:ext uri="{FF2B5EF4-FFF2-40B4-BE49-F238E27FC236}">
                <a16:creationId xmlns:a16="http://schemas.microsoft.com/office/drawing/2014/main" xmlns="" id="{C1A91F11-6E3F-414B-8919-40DF5C901419}"/>
              </a:ext>
            </a:extLst>
          </p:cNvPr>
          <p:cNvSpPr txBox="1"/>
          <p:nvPr/>
        </p:nvSpPr>
        <p:spPr>
          <a:xfrm>
            <a:off x="1761153" y="5232730"/>
            <a:ext cx="5467233" cy="738664"/>
          </a:xfrm>
          <a:prstGeom prst="rect">
            <a:avLst/>
          </a:prstGeom>
          <a:noFill/>
        </p:spPr>
        <p:txBody>
          <a:bodyPr wrap="square">
            <a:spAutoFit/>
          </a:bodyPr>
          <a:lstStyle/>
          <a:p>
            <a:pPr>
              <a:lnSpc>
                <a:spcPct val="100000"/>
              </a:lnSpc>
            </a:pPr>
            <a:r>
              <a:rPr lang="ja-JP" altLang="en-US" sz="1400" b="1" dirty="0">
                <a:solidFill>
                  <a:srgbClr val="0033CC"/>
                </a:solidFill>
                <a:latin typeface="Yu Gothic" panose="020B0400000000000000" pitchFamily="34" charset="-128"/>
                <a:ea typeface="Yu Gothic" panose="020B0400000000000000" pitchFamily="34" charset="-128"/>
                <a:cs typeface="YuGothic"/>
              </a:rPr>
              <a:t>大雨時編</a:t>
            </a:r>
            <a:r>
              <a:rPr lang="ja-JP" altLang="en-US" sz="1400" b="1" dirty="0">
                <a:latin typeface="Yu Gothic" panose="020B0400000000000000" pitchFamily="34" charset="-128"/>
                <a:ea typeface="Yu Gothic" panose="020B0400000000000000" pitchFamily="34" charset="-128"/>
                <a:cs typeface="YuGothic"/>
              </a:rPr>
              <a:t>は</a:t>
            </a:r>
            <a:r>
              <a:rPr lang="ja-JP" altLang="en-US" sz="1400" b="1" dirty="0">
                <a:solidFill>
                  <a:srgbClr val="0033CC"/>
                </a:solidFill>
                <a:latin typeface="Yu Gothic" panose="020B0400000000000000" pitchFamily="34" charset="-128"/>
                <a:ea typeface="Yu Gothic" panose="020B0400000000000000" pitchFamily="34" charset="-128"/>
                <a:cs typeface="YuGothic"/>
              </a:rPr>
              <a:t>青</a:t>
            </a:r>
            <a:r>
              <a:rPr lang="ja-JP" altLang="en-US" sz="1400" b="1" dirty="0">
                <a:solidFill>
                  <a:srgbClr val="212121"/>
                </a:solidFill>
                <a:latin typeface="Yu Gothic" panose="020B0400000000000000" pitchFamily="34" charset="-128"/>
                <a:ea typeface="Yu Gothic" panose="020B0400000000000000" pitchFamily="34" charset="-128"/>
                <a:cs typeface="YuGothic"/>
              </a:rPr>
              <a:t>色のデザインで、</a:t>
            </a:r>
            <a:r>
              <a:rPr lang="ja-JP" altLang="en-US" sz="1400" b="1" dirty="0">
                <a:solidFill>
                  <a:srgbClr val="FF0000"/>
                </a:solidFill>
                <a:latin typeface="Yu Gothic" panose="020B0400000000000000" pitchFamily="34" charset="-128"/>
                <a:ea typeface="Yu Gothic" panose="020B0400000000000000" pitchFamily="34" charset="-128"/>
                <a:cs typeface="YuGothic"/>
              </a:rPr>
              <a:t>地震編</a:t>
            </a:r>
            <a:r>
              <a:rPr lang="ja-JP" altLang="en-US" sz="1400" b="1" dirty="0">
                <a:solidFill>
                  <a:srgbClr val="212121"/>
                </a:solidFill>
                <a:latin typeface="Yu Gothic" panose="020B0400000000000000" pitchFamily="34" charset="-128"/>
                <a:ea typeface="Yu Gothic" panose="020B0400000000000000" pitchFamily="34" charset="-128"/>
                <a:cs typeface="YuGothic"/>
              </a:rPr>
              <a:t>は、</a:t>
            </a:r>
            <a:r>
              <a:rPr lang="ja-JP" altLang="en-US" sz="1400" b="1" dirty="0">
                <a:solidFill>
                  <a:srgbClr val="FF0000"/>
                </a:solidFill>
                <a:latin typeface="Yu Gothic" panose="020B0400000000000000" pitchFamily="34" charset="-128"/>
                <a:ea typeface="Yu Gothic" panose="020B0400000000000000" pitchFamily="34" charset="-128"/>
                <a:cs typeface="YuGothic"/>
              </a:rPr>
              <a:t>赤</a:t>
            </a:r>
            <a:r>
              <a:rPr lang="ja-JP" altLang="en-US" sz="1400" b="1" dirty="0">
                <a:solidFill>
                  <a:srgbClr val="212121"/>
                </a:solidFill>
                <a:latin typeface="Yu Gothic" panose="020B0400000000000000" pitchFamily="34" charset="-128"/>
                <a:ea typeface="Yu Gothic" panose="020B0400000000000000" pitchFamily="34" charset="-128"/>
                <a:cs typeface="YuGothic"/>
              </a:rPr>
              <a:t>色のデザインでカードが作成されています。</a:t>
            </a:r>
            <a:endParaRPr lang="en-US" altLang="ja-JP" sz="1400" b="1" dirty="0">
              <a:solidFill>
                <a:srgbClr val="212121"/>
              </a:solidFill>
              <a:latin typeface="Yu Gothic" panose="020B0400000000000000" pitchFamily="34" charset="-128"/>
              <a:ea typeface="Yu Gothic" panose="020B0400000000000000" pitchFamily="34" charset="-128"/>
              <a:cs typeface="YuGothic"/>
            </a:endParaRPr>
          </a:p>
          <a:p>
            <a:pPr>
              <a:lnSpc>
                <a:spcPct val="100000"/>
              </a:lnSpc>
            </a:pPr>
            <a:r>
              <a:rPr lang="ja-JP" altLang="en-US" sz="1400" b="1" dirty="0">
                <a:solidFill>
                  <a:srgbClr val="212121"/>
                </a:solidFill>
                <a:latin typeface="Yu Gothic" panose="020B0400000000000000" pitchFamily="34" charset="-128"/>
                <a:ea typeface="Yu Gothic" panose="020B0400000000000000" pitchFamily="34" charset="-128"/>
                <a:cs typeface="YuGothic"/>
              </a:rPr>
              <a:t>関係者で手分け（カードを分担）して避難所を開設しましょう！</a:t>
            </a:r>
          </a:p>
        </p:txBody>
      </p:sp>
      <p:sp>
        <p:nvSpPr>
          <p:cNvPr id="39" name="テキスト ボックス 38">
            <a:extLst>
              <a:ext uri="{FF2B5EF4-FFF2-40B4-BE49-F238E27FC236}">
                <a16:creationId xmlns:a16="http://schemas.microsoft.com/office/drawing/2014/main" xmlns="" id="{716FD7D3-3D27-4E51-A5A2-3F6487B318F8}"/>
              </a:ext>
            </a:extLst>
          </p:cNvPr>
          <p:cNvSpPr txBox="1"/>
          <p:nvPr/>
        </p:nvSpPr>
        <p:spPr>
          <a:xfrm>
            <a:off x="807714" y="5333864"/>
            <a:ext cx="790601" cy="369332"/>
          </a:xfrm>
          <a:prstGeom prst="rect">
            <a:avLst/>
          </a:prstGeom>
          <a:noFill/>
        </p:spPr>
        <p:txBody>
          <a:bodyPr wrap="none" rtlCol="0">
            <a:spAutoFit/>
          </a:bodyPr>
          <a:lstStyle/>
          <a:p>
            <a:r>
              <a:rPr kumimoji="1" lang="en-US" altLang="ja-JP" b="1" dirty="0"/>
              <a:t>POINT</a:t>
            </a:r>
            <a:endParaRPr kumimoji="1" lang="ja-JP" altLang="en-US" b="1"/>
          </a:p>
        </p:txBody>
      </p:sp>
      <p:grpSp>
        <p:nvGrpSpPr>
          <p:cNvPr id="40" name="グループ化 39">
            <a:extLst>
              <a:ext uri="{FF2B5EF4-FFF2-40B4-BE49-F238E27FC236}">
                <a16:creationId xmlns:a16="http://schemas.microsoft.com/office/drawing/2014/main" xmlns="" id="{DEDDA702-FA15-4D80-9876-4D83E76A2591}"/>
              </a:ext>
            </a:extLst>
          </p:cNvPr>
          <p:cNvGrpSpPr/>
          <p:nvPr/>
        </p:nvGrpSpPr>
        <p:grpSpPr>
          <a:xfrm>
            <a:off x="672249" y="6357193"/>
            <a:ext cx="4832371" cy="289823"/>
            <a:chOff x="721321" y="3930483"/>
            <a:chExt cx="4832371" cy="289823"/>
          </a:xfrm>
        </p:grpSpPr>
        <p:sp>
          <p:nvSpPr>
            <p:cNvPr id="41" name="object 2">
              <a:extLst>
                <a:ext uri="{FF2B5EF4-FFF2-40B4-BE49-F238E27FC236}">
                  <a16:creationId xmlns:a16="http://schemas.microsoft.com/office/drawing/2014/main" xmlns="" id="{21AB9A4E-4A70-4B04-8F00-8795D3BEA68C}"/>
                </a:ext>
              </a:extLst>
            </p:cNvPr>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dirty="0">
                  <a:solidFill>
                    <a:srgbClr val="212121"/>
                  </a:solidFill>
                  <a:latin typeface="游ゴシック" panose="020B0400000000000000" pitchFamily="50" charset="-128"/>
                  <a:ea typeface="游ゴシック" panose="020B0400000000000000" pitchFamily="50" charset="-128"/>
                  <a:cs typeface="YuGothic"/>
                </a:rPr>
                <a:t>運営時：各運営班マニュアルの活用</a:t>
              </a:r>
              <a:endParaRPr b="1" dirty="0">
                <a:solidFill>
                  <a:srgbClr val="212121"/>
                </a:solidFill>
                <a:latin typeface="游ゴシック" panose="020B0400000000000000" pitchFamily="50" charset="-128"/>
                <a:ea typeface="游ゴシック" panose="020B0400000000000000" pitchFamily="50" charset="-128"/>
                <a:cs typeface="YuGothic"/>
              </a:endParaRPr>
            </a:p>
          </p:txBody>
        </p:sp>
        <p:sp>
          <p:nvSpPr>
            <p:cNvPr id="42" name="object 3">
              <a:extLst>
                <a:ext uri="{FF2B5EF4-FFF2-40B4-BE49-F238E27FC236}">
                  <a16:creationId xmlns:a16="http://schemas.microsoft.com/office/drawing/2014/main" xmlns="" id="{A518CAB3-9EA4-4B03-A681-06D4652B8CE4}"/>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dirty="0">
                <a:solidFill>
                  <a:srgbClr val="212121"/>
                </a:solidFill>
              </a:endParaRPr>
            </a:p>
          </p:txBody>
        </p:sp>
      </p:grpSp>
      <p:sp>
        <p:nvSpPr>
          <p:cNvPr id="43" name="object 22">
            <a:extLst>
              <a:ext uri="{FF2B5EF4-FFF2-40B4-BE49-F238E27FC236}">
                <a16:creationId xmlns:a16="http://schemas.microsoft.com/office/drawing/2014/main" xmlns="" id="{8429AB26-9136-45D7-B49B-A5D091232C35}"/>
              </a:ext>
            </a:extLst>
          </p:cNvPr>
          <p:cNvSpPr txBox="1"/>
          <p:nvPr/>
        </p:nvSpPr>
        <p:spPr>
          <a:xfrm>
            <a:off x="4518731" y="8582417"/>
            <a:ext cx="2527191" cy="1090042"/>
          </a:xfrm>
          <a:prstGeom prst="rect">
            <a:avLst/>
          </a:prstGeom>
        </p:spPr>
        <p:txBody>
          <a:bodyPr vert="horz" wrap="square" lIns="0" tIns="12700" rIns="0" bIns="0" rtlCol="0">
            <a:spAutoFit/>
          </a:bodyPr>
          <a:lstStyle/>
          <a:p>
            <a:r>
              <a:rPr lang="ja-JP" altLang="en-US" sz="1400" b="1" dirty="0">
                <a:solidFill>
                  <a:srgbClr val="212121"/>
                </a:solidFill>
                <a:latin typeface="Yu Gothic" panose="020B0400000000000000" pitchFamily="34" charset="-128"/>
                <a:ea typeface="Yu Gothic" panose="020B0400000000000000" pitchFamily="34" charset="-128"/>
                <a:cs typeface="YuGo-Medium"/>
              </a:rPr>
              <a:t>避難所運営マニュアルは、各運営班が「なにを、どうすればよいか」その手順、使用する様式、実施する際のコツ・ポイントが書かれています。</a:t>
            </a:r>
            <a:endParaRPr lang="en-US" altLang="ja-JP" sz="1400" b="1" dirty="0">
              <a:solidFill>
                <a:srgbClr val="212121"/>
              </a:solidFill>
              <a:latin typeface="Yu Gothic" panose="020B0400000000000000" pitchFamily="34" charset="-128"/>
              <a:ea typeface="Yu Gothic" panose="020B0400000000000000" pitchFamily="34" charset="-128"/>
              <a:cs typeface="YuGo-Medium"/>
            </a:endParaRPr>
          </a:p>
        </p:txBody>
      </p:sp>
    </p:spTree>
    <p:extLst>
      <p:ext uri="{BB962C8B-B14F-4D97-AF65-F5344CB8AC3E}">
        <p14:creationId xmlns:p14="http://schemas.microsoft.com/office/powerpoint/2010/main" val="2010641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9566576EE7716479B276B366FE8E779" ma:contentTypeVersion="13" ma:contentTypeDescription="新しいドキュメントを作成します。" ma:contentTypeScope="" ma:versionID="6b609480f43f145ac7221c1065cde41d">
  <xsd:schema xmlns:xsd="http://www.w3.org/2001/XMLSchema" xmlns:xs="http://www.w3.org/2001/XMLSchema" xmlns:p="http://schemas.microsoft.com/office/2006/metadata/properties" xmlns:ns2="c7986456-94c4-43e3-a5cd-23faf3e50be4" xmlns:ns3="87e92068-5d1b-4b37-b84f-05171d1d989c" targetNamespace="http://schemas.microsoft.com/office/2006/metadata/properties" ma:root="true" ma:fieldsID="f6feae562aa0b2846cbe332cced2810c" ns2:_="" ns3:_="">
    <xsd:import namespace="c7986456-94c4-43e3-a5cd-23faf3e50be4"/>
    <xsd:import namespace="87e92068-5d1b-4b37-b84f-05171d1d98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986456-94c4-43e3-a5cd-23faf3e50b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7e92068-5d1b-4b37-b84f-05171d1d989c"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E35539-4BF3-424E-8A2F-DEDC03442067}">
  <ds:schemaRefs>
    <ds:schemaRef ds:uri="http://schemas.microsoft.com/sharepoint/v3/contenttype/forms"/>
  </ds:schemaRefs>
</ds:datastoreItem>
</file>

<file path=customXml/itemProps2.xml><?xml version="1.0" encoding="utf-8"?>
<ds:datastoreItem xmlns:ds="http://schemas.openxmlformats.org/officeDocument/2006/customXml" ds:itemID="{CC67A303-925B-45E6-9B8C-B596B894487B}">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87e92068-5d1b-4b37-b84f-05171d1d989c"/>
    <ds:schemaRef ds:uri="http://schemas.microsoft.com/office/2006/documentManagement/types"/>
    <ds:schemaRef ds:uri="c7986456-94c4-43e3-a5cd-23faf3e50be4"/>
    <ds:schemaRef ds:uri="http://www.w3.org/XML/1998/namespace"/>
    <ds:schemaRef ds:uri="http://purl.org/dc/terms/"/>
  </ds:schemaRefs>
</ds:datastoreItem>
</file>

<file path=customXml/itemProps3.xml><?xml version="1.0" encoding="utf-8"?>
<ds:datastoreItem xmlns:ds="http://schemas.openxmlformats.org/officeDocument/2006/customXml" ds:itemID="{257A9955-001E-4768-ACBF-689B03DC81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986456-94c4-43e3-a5cd-23faf3e50be4"/>
    <ds:schemaRef ds:uri="87e92068-5d1b-4b37-b84f-05171d1d98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1188</TotalTime>
  <Words>9053</Words>
  <Application>Microsoft Office PowerPoint</Application>
  <PresentationFormat>ユーザー設定</PresentationFormat>
  <Paragraphs>1097</Paragraphs>
  <Slides>66</Slides>
  <Notes>0</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66</vt:i4>
      </vt:variant>
    </vt:vector>
  </HeadingPairs>
  <TitlesOfParts>
    <vt:vector size="83" baseType="lpstr">
      <vt:lpstr>BIZ UDゴシック</vt:lpstr>
      <vt:lpstr>HG丸ｺﾞｼｯｸM-PRO</vt:lpstr>
      <vt:lpstr>ＭＳ Ｐゴシック</vt:lpstr>
      <vt:lpstr>ＭＳ 明朝</vt:lpstr>
      <vt:lpstr>Yu Gothic Medium</vt:lpstr>
      <vt:lpstr>YuGo-Medium</vt:lpstr>
      <vt:lpstr>YuGothic</vt:lpstr>
      <vt:lpstr>メイリオ</vt:lpstr>
      <vt:lpstr>Yu Gothic</vt:lpstr>
      <vt:lpstr>Yu Gothic</vt:lpstr>
      <vt:lpstr>游ゴシック Medium</vt:lpstr>
      <vt:lpstr>Arial</vt:lpstr>
      <vt:lpstr>Calibri</vt:lpstr>
      <vt:lpstr>Century</vt:lpstr>
      <vt:lpstr>Times New Roman</vt:lpstr>
      <vt:lpstr>Wingdings</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アートボード 20 のコピー</dc:title>
  <dc:creator>元谷 豊</dc:creator>
  <cp:lastModifiedBy>鳥越 俊明</cp:lastModifiedBy>
  <cp:revision>89</cp:revision>
  <cp:lastPrinted>2022-07-13T05:32:27Z</cp:lastPrinted>
  <dcterms:created xsi:type="dcterms:W3CDTF">2022-01-09T09:13:07Z</dcterms:created>
  <dcterms:modified xsi:type="dcterms:W3CDTF">2022-08-25T07:09:48Z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2022-01-09T00:00:00Z</vt:filetime>
  </property>
  <property fmtid="{D5CDD505-2E9C-101B-9397-08002B2CF9AE}" pid="3" name="Creator">
    <vt:lpwstr>Adobe Illustrator 26.0 (Macintosh)</vt:lpwstr>
  </property>
  <property fmtid="{D5CDD505-2E9C-101B-9397-08002B2CF9AE}" pid="4" name="LastSaved">
    <vt:filetime>2022-01-09T00:00:00Z</vt:filetime>
  </property>
  <property fmtid="{D5CDD505-2E9C-101B-9397-08002B2CF9AE}" pid="5" name="ContentTypeId">
    <vt:lpwstr>0x01010059566576EE7716479B276B366FE8E779</vt:lpwstr>
  </property>
</Properties>
</file>