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5"/>
  </p:notesMasterIdLst>
  <p:sldIdLst>
    <p:sldId id="256" r:id="rId5"/>
    <p:sldId id="257" r:id="rId6"/>
    <p:sldId id="258" r:id="rId7"/>
    <p:sldId id="270" r:id="rId8"/>
    <p:sldId id="259" r:id="rId9"/>
    <p:sldId id="415" r:id="rId10"/>
    <p:sldId id="260" r:id="rId11"/>
    <p:sldId id="265" r:id="rId12"/>
    <p:sldId id="262" r:id="rId13"/>
    <p:sldId id="263" r:id="rId14"/>
    <p:sldId id="269" r:id="rId15"/>
    <p:sldId id="264" r:id="rId16"/>
    <p:sldId id="266" r:id="rId17"/>
    <p:sldId id="271" r:id="rId18"/>
    <p:sldId id="276" r:id="rId19"/>
    <p:sldId id="349" r:id="rId20"/>
    <p:sldId id="274" r:id="rId21"/>
    <p:sldId id="412" r:id="rId22"/>
    <p:sldId id="411" r:id="rId23"/>
    <p:sldId id="414" r:id="rId24"/>
    <p:sldId id="413" r:id="rId25"/>
    <p:sldId id="272" r:id="rId26"/>
    <p:sldId id="278" r:id="rId27"/>
    <p:sldId id="287" r:id="rId28"/>
    <p:sldId id="286" r:id="rId29"/>
    <p:sldId id="285" r:id="rId30"/>
    <p:sldId id="284" r:id="rId31"/>
    <p:sldId id="282" r:id="rId32"/>
    <p:sldId id="283" r:id="rId33"/>
    <p:sldId id="281" r:id="rId34"/>
    <p:sldId id="279" r:id="rId35"/>
    <p:sldId id="288" r:id="rId36"/>
    <p:sldId id="289" r:id="rId37"/>
    <p:sldId id="292" r:id="rId38"/>
    <p:sldId id="293" r:id="rId39"/>
    <p:sldId id="294" r:id="rId40"/>
    <p:sldId id="354" r:id="rId41"/>
    <p:sldId id="358" r:id="rId42"/>
    <p:sldId id="379" r:id="rId43"/>
    <p:sldId id="360" r:id="rId44"/>
    <p:sldId id="361" r:id="rId45"/>
    <p:sldId id="362" r:id="rId46"/>
    <p:sldId id="363" r:id="rId47"/>
    <p:sldId id="364" r:id="rId48"/>
    <p:sldId id="369" r:id="rId49"/>
    <p:sldId id="370" r:id="rId50"/>
    <p:sldId id="371" r:id="rId51"/>
    <p:sldId id="372" r:id="rId52"/>
    <p:sldId id="365" r:id="rId53"/>
    <p:sldId id="366" r:id="rId54"/>
    <p:sldId id="367" r:id="rId55"/>
    <p:sldId id="368" r:id="rId56"/>
    <p:sldId id="373" r:id="rId57"/>
    <p:sldId id="374" r:id="rId58"/>
    <p:sldId id="375" r:id="rId59"/>
    <p:sldId id="376" r:id="rId60"/>
    <p:sldId id="38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346" r:id="rId92"/>
    <p:sldId id="347" r:id="rId93"/>
    <p:sldId id="348" r:id="rId94"/>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F4D6D6"/>
    <a:srgbClr val="C0504D"/>
    <a:srgbClr val="8064A2"/>
    <a:srgbClr val="E6E0EC"/>
    <a:srgbClr val="E46C0A"/>
    <a:srgbClr val="FCD5B5"/>
    <a:srgbClr val="F79646"/>
    <a:srgbClr val="DDD9C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06C9F-CC4C-49D6-816B-37D7BC9E027A}" v="23" dt="2022-06-13T00:33:07.2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2130" y="66"/>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E75936DD-9271-433C-9684-153ED0D94F57}" type="datetimeFigureOut">
              <a:rPr kumimoji="1" lang="ja-JP" altLang="en-US" smtClean="0"/>
              <a:t>2022/7/1</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632A51BB-CADF-42B7-BC83-67D64BD50291}" type="slidenum">
              <a:rPr kumimoji="1" lang="ja-JP" altLang="en-US" smtClean="0"/>
              <a:t>‹#›</a:t>
            </a:fld>
            <a:endParaRPr kumimoji="1" lang="ja-JP" altLang="en-US"/>
          </a:p>
        </p:txBody>
      </p:sp>
    </p:spTree>
    <p:extLst>
      <p:ext uri="{BB962C8B-B14F-4D97-AF65-F5344CB8AC3E}">
        <p14:creationId xmlns:p14="http://schemas.microsoft.com/office/powerpoint/2010/main" val="35345395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114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5D013C6F-80DD-4762-971F-A7F0573B6958}"/>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459FE8DA-7A00-456E-A045-3D53DBF359C1}"/>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F7F208C7-B0B0-4270-A4E4-F9B2C1B1EC21}"/>
              </a:ext>
            </a:extLst>
          </p:cNvPr>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6E663E"/>
                </a:solidFill>
                <a:latin typeface="Yu Gothic" panose="020B0400000000000000" pitchFamily="34" charset="-128"/>
                <a:ea typeface="Yu Gothic" panose="020B0400000000000000" pitchFamily="34" charset="-128"/>
                <a:cs typeface="YuGothic"/>
              </a:rPr>
              <a:t>➁情報班がすること</a:t>
            </a:r>
          </a:p>
        </p:txBody>
      </p:sp>
      <p:sp>
        <p:nvSpPr>
          <p:cNvPr id="8" name="object 6">
            <a:extLst>
              <a:ext uri="{FF2B5EF4-FFF2-40B4-BE49-F238E27FC236}">
                <a16:creationId xmlns:a16="http://schemas.microsoft.com/office/drawing/2014/main" xmlns="" id="{ABB741CC-7471-4A7D-86A3-3F6A01784CAC}"/>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6E663E"/>
            </a:solidFill>
          </a:ln>
        </p:spPr>
        <p:txBody>
          <a:bodyPr wrap="square" lIns="0" tIns="0" rIns="0" bIns="0" rtlCol="0"/>
          <a:lstStyle/>
          <a:p>
            <a:endParaRPr b="1">
              <a:solidFill>
                <a:schemeClr val="accent6">
                  <a:lumMod val="7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088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AA44A093-95E4-486C-98E9-F5C1F960A089}"/>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B22EC7B4-B8FA-4F04-8C6D-3AA8B15FC0EB}"/>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83997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AA44A093-95E4-486C-98E9-F5C1F960A089}"/>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B22EC7B4-B8FA-4F04-8C6D-3AA8B15FC0EB}"/>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9" name="object 5">
            <a:extLst>
              <a:ext uri="{FF2B5EF4-FFF2-40B4-BE49-F238E27FC236}">
                <a16:creationId xmlns:a16="http://schemas.microsoft.com/office/drawing/2014/main" xmlns="" id="{90B697E5-6DAD-4378-B9CC-7C55DA767154}"/>
              </a:ext>
            </a:extLst>
          </p:cNvPr>
          <p:cNvSpPr txBox="1"/>
          <p:nvPr userDrawn="1"/>
        </p:nvSpPr>
        <p:spPr>
          <a:xfrm>
            <a:off x="1350810" y="553877"/>
            <a:ext cx="2192489" cy="39498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79646">
                    <a:lumMod val="75000"/>
                  </a:srgbClr>
                </a:solidFill>
                <a:latin typeface="Yu Gothic" panose="020B0400000000000000" pitchFamily="34" charset="-128"/>
                <a:cs typeface="YuGothic"/>
              </a:rPr>
              <a:t>③施設管理班がすること</a:t>
            </a:r>
          </a:p>
          <a:p>
            <a:pPr marL="12700" defTabSz="914400">
              <a:spcBef>
                <a:spcPts val="100"/>
              </a:spcBef>
            </a:pPr>
            <a:endParaRPr kumimoji="1" sz="1200" b="1">
              <a:solidFill>
                <a:srgbClr val="F79646">
                  <a:lumMod val="75000"/>
                </a:srgbClr>
              </a:solidFill>
              <a:latin typeface="Yu Gothic" panose="020B0400000000000000" pitchFamily="34" charset="-128"/>
              <a:ea typeface="Yu Gothic" panose="020B0400000000000000" pitchFamily="34" charset="-128"/>
              <a:cs typeface="YuGothic"/>
            </a:endParaRPr>
          </a:p>
        </p:txBody>
      </p:sp>
      <p:sp>
        <p:nvSpPr>
          <p:cNvPr id="10" name="object 6">
            <a:extLst>
              <a:ext uri="{FF2B5EF4-FFF2-40B4-BE49-F238E27FC236}">
                <a16:creationId xmlns:a16="http://schemas.microsoft.com/office/drawing/2014/main" xmlns="" id="{0620DE8D-C057-4962-B3F6-7E968DCFAB00}"/>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1393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4C338D47-6A70-4EC7-87ED-11258C3016CF}"/>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1867311F-2423-44CE-BD37-407A5352911F}"/>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98035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4C338D47-6A70-4EC7-87ED-11258C3016CF}"/>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1867311F-2423-44CE-BD37-407A5352911F}"/>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B5E9A3EA-C0C6-4A8C-8951-0AC09368F8CF}"/>
              </a:ext>
            </a:extLst>
          </p:cNvPr>
          <p:cNvSpPr txBox="1"/>
          <p:nvPr userDrawn="1"/>
        </p:nvSpPr>
        <p:spPr>
          <a:xfrm>
            <a:off x="1350811" y="553877"/>
            <a:ext cx="1842332"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F0000"/>
                </a:solidFill>
                <a:latin typeface="Yu Gothic" panose="020B0400000000000000" pitchFamily="34" charset="-128"/>
                <a:cs typeface="YuGothic"/>
              </a:rPr>
              <a:t>➃食料・物資班がすること</a:t>
            </a:r>
          </a:p>
        </p:txBody>
      </p:sp>
      <p:sp>
        <p:nvSpPr>
          <p:cNvPr id="8" name="object 6">
            <a:extLst>
              <a:ext uri="{FF2B5EF4-FFF2-40B4-BE49-F238E27FC236}">
                <a16:creationId xmlns:a16="http://schemas.microsoft.com/office/drawing/2014/main" xmlns="" id="{44685FD1-31D7-438D-860B-DE37109D493F}"/>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F0000"/>
            </a:solidFill>
          </a:ln>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8373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04F4F385-A766-4AEE-BD60-1DDE5446B96D}"/>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D9288A8B-233C-4A61-8033-DA69BD26C51A}"/>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84700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04F4F385-A766-4AEE-BD60-1DDE5446B96D}"/>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D9288A8B-233C-4A61-8033-DA69BD26C51A}"/>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438AC53F-DF41-44B0-9859-3A082D32C8D9}"/>
              </a:ext>
            </a:extLst>
          </p:cNvPr>
          <p:cNvSpPr txBox="1"/>
          <p:nvPr userDrawn="1"/>
        </p:nvSpPr>
        <p:spPr>
          <a:xfrm>
            <a:off x="1350811" y="553877"/>
            <a:ext cx="3035452"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accent1"/>
                </a:solidFill>
                <a:latin typeface="Yu Gothic" panose="020B0400000000000000" pitchFamily="34" charset="-128"/>
                <a:ea typeface="Yu Gothic" panose="020B0400000000000000" pitchFamily="34" charset="-128"/>
                <a:cs typeface="YuGothic"/>
              </a:rPr>
              <a:t>➄健康・衛生管理班がすること</a:t>
            </a:r>
          </a:p>
        </p:txBody>
      </p:sp>
      <p:sp>
        <p:nvSpPr>
          <p:cNvPr id="8" name="object 6">
            <a:extLst>
              <a:ext uri="{FF2B5EF4-FFF2-40B4-BE49-F238E27FC236}">
                <a16:creationId xmlns:a16="http://schemas.microsoft.com/office/drawing/2014/main" xmlns="" id="{F9ED7BE8-8A55-42F5-BC7A-81E5F32AE219}"/>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a:solidFill>
                <a:schemeClr val="accent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836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CEAF22AB-7FB9-49A2-B66E-14C045A89D3E}"/>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F8873017-5AD7-4B44-BB3E-277E1F1C2BA1}"/>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9385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3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CEAF22AB-7FB9-49A2-B66E-14C045A89D3E}"/>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F8873017-5AD7-4B44-BB3E-277E1F1C2BA1}"/>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9" name="object 5">
            <a:extLst>
              <a:ext uri="{FF2B5EF4-FFF2-40B4-BE49-F238E27FC236}">
                <a16:creationId xmlns:a16="http://schemas.microsoft.com/office/drawing/2014/main" xmlns="" id="{B5FDC586-5CF7-42E0-B486-49E2B9A24E0A}"/>
              </a:ext>
            </a:extLst>
          </p:cNvPr>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8064A2"/>
                </a:solidFill>
                <a:latin typeface="Yu Gothic" panose="020B0400000000000000" pitchFamily="34" charset="-128"/>
                <a:cs typeface="YuGothic"/>
              </a:rPr>
              <a:t>⑥要配慮者支援班がすること</a:t>
            </a:r>
          </a:p>
        </p:txBody>
      </p:sp>
      <p:sp>
        <p:nvSpPr>
          <p:cNvPr id="10" name="object 6">
            <a:extLst>
              <a:ext uri="{FF2B5EF4-FFF2-40B4-BE49-F238E27FC236}">
                <a16:creationId xmlns:a16="http://schemas.microsoft.com/office/drawing/2014/main" xmlns="" id="{09391F9A-5E27-4A51-BD4D-6499C43C4BC8}"/>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759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6A4CD0DE-7146-40F3-A576-C111B3A22775}"/>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37283A2-9769-49D7-9D27-ED8815438172}"/>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38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80788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6A4CD0DE-7146-40F3-A576-C111B3A22775}"/>
              </a:ext>
            </a:extLst>
          </p:cNvPr>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37283A2-9769-49D7-9D27-ED8815438172}"/>
              </a:ext>
            </a:extLst>
          </p:cNvPr>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7E1E4731-7492-42E9-A578-C26BFDDA6716}"/>
              </a:ext>
            </a:extLst>
          </p:cNvPr>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C0504D"/>
                </a:solidFill>
                <a:latin typeface="Yu Gothic" panose="020B0400000000000000" pitchFamily="34" charset="-128"/>
                <a:cs typeface="YuGothic"/>
              </a:rPr>
              <a:t>➆ボランティア班がすること</a:t>
            </a:r>
          </a:p>
        </p:txBody>
      </p:sp>
      <p:sp>
        <p:nvSpPr>
          <p:cNvPr id="8" name="object 6">
            <a:extLst>
              <a:ext uri="{FF2B5EF4-FFF2-40B4-BE49-F238E27FC236}">
                <a16:creationId xmlns:a16="http://schemas.microsoft.com/office/drawing/2014/main" xmlns="" id="{F1B8FD55-435D-4AB5-8CE6-57736CF3D909}"/>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6800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37812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39816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4685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1710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710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977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62732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20986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74461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39742AA9-804C-4525-8CE5-AAE0F009FF0A}"/>
              </a:ext>
            </a:extLst>
          </p:cNvPr>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9923D4C9-3A31-420D-B4B7-C02CF7DC31F1}"/>
              </a:ext>
            </a:extLst>
          </p:cNvPr>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0674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39742AA9-804C-4525-8CE5-AAE0F009FF0A}"/>
              </a:ext>
            </a:extLst>
          </p:cNvPr>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9923D4C9-3A31-420D-B4B7-C02CF7DC31F1}"/>
              </a:ext>
            </a:extLst>
          </p:cNvPr>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
        <p:nvSpPr>
          <p:cNvPr id="7" name="object 5">
            <a:extLst>
              <a:ext uri="{FF2B5EF4-FFF2-40B4-BE49-F238E27FC236}">
                <a16:creationId xmlns:a16="http://schemas.microsoft.com/office/drawing/2014/main" xmlns="" id="{FC468C25-8B6B-49DD-A1E5-19A90FB3C89C}"/>
              </a:ext>
            </a:extLst>
          </p:cNvPr>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296654"/>
                </a:solidFill>
                <a:latin typeface="Yu Gothic" panose="020B0400000000000000" pitchFamily="34" charset="-128"/>
                <a:ea typeface="Yu Gothic" panose="020B0400000000000000" pitchFamily="34" charset="-128"/>
                <a:cs typeface="YuGothic"/>
              </a:rPr>
              <a:t>①</a:t>
            </a:r>
            <a:r>
              <a:rPr sz="1200" b="1" err="1">
                <a:solidFill>
                  <a:srgbClr val="296654"/>
                </a:solidFill>
                <a:latin typeface="Yu Gothic" panose="020B0400000000000000" pitchFamily="34" charset="-128"/>
                <a:ea typeface="Yu Gothic" panose="020B0400000000000000" pitchFamily="34" charset="-128"/>
                <a:cs typeface="YuGothic"/>
              </a:rPr>
              <a:t>総務班がすること</a:t>
            </a:r>
            <a:endParaRPr sz="1200" b="1">
              <a:solidFill>
                <a:srgbClr val="296654"/>
              </a:solidFill>
              <a:latin typeface="Yu Gothic" panose="020B0400000000000000" pitchFamily="34" charset="-128"/>
              <a:ea typeface="Yu Gothic" panose="020B0400000000000000" pitchFamily="34" charset="-128"/>
              <a:cs typeface="YuGothic"/>
            </a:endParaRPr>
          </a:p>
        </p:txBody>
      </p:sp>
      <p:sp>
        <p:nvSpPr>
          <p:cNvPr id="8" name="object 6">
            <a:extLst>
              <a:ext uri="{FF2B5EF4-FFF2-40B4-BE49-F238E27FC236}">
                <a16:creationId xmlns:a16="http://schemas.microsoft.com/office/drawing/2014/main" xmlns="" id="{421C0078-8EE2-45A7-A086-D61B4CC9B48F}"/>
              </a:ext>
            </a:extLst>
          </p:cNvPr>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4C967E"/>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255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EF471-A41E-4514-B75B-DB7832277A4C}" type="datetimeFigureOut">
              <a:rPr kumimoji="1" lang="ja-JP" altLang="en-US" smtClean="0"/>
              <a:t>2022/7/1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5" name="bg object 16">
            <a:extLst>
              <a:ext uri="{FF2B5EF4-FFF2-40B4-BE49-F238E27FC236}">
                <a16:creationId xmlns:a16="http://schemas.microsoft.com/office/drawing/2014/main" xmlns="" id="{5D013C6F-80DD-4762-971F-A7F0573B6958}"/>
              </a:ext>
            </a:extLst>
          </p:cNvPr>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459FE8DA-7A00-456E-A045-3D53DBF359C1}"/>
              </a:ext>
            </a:extLst>
          </p:cNvPr>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86101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C1EF471-A41E-4514-B75B-DB7832277A4C}" type="datetimeFigureOut">
              <a:rPr kumimoji="1" lang="ja-JP" altLang="en-US" smtClean="0"/>
              <a:t>2022/7/1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5379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1" r:id="rId8"/>
    <p:sldLayoutId id="2147483684" r:id="rId9"/>
    <p:sldLayoutId id="2147483692" r:id="rId10"/>
    <p:sldLayoutId id="2147483685" r:id="rId11"/>
    <p:sldLayoutId id="2147483693" r:id="rId12"/>
    <p:sldLayoutId id="2147483688" r:id="rId13"/>
    <p:sldLayoutId id="2147483694" r:id="rId14"/>
    <p:sldLayoutId id="2147483687" r:id="rId15"/>
    <p:sldLayoutId id="2147483695" r:id="rId16"/>
    <p:sldLayoutId id="2147483686" r:id="rId17"/>
    <p:sldLayoutId id="2147483696" r:id="rId18"/>
    <p:sldLayoutId id="2147483690" r:id="rId19"/>
    <p:sldLayoutId id="2147483697" r:id="rId20"/>
    <p:sldLayoutId id="2147483689" r:id="rId21"/>
    <p:sldLayoutId id="2147483680" r:id="rId22"/>
    <p:sldLayoutId id="2147483681" r:id="rId23"/>
    <p:sldLayoutId id="2147483682" r:id="rId24"/>
    <p:sldLayoutId id="2147483683" r:id="rId25"/>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xmlns="" id="{8E898BEF-37D5-4A06-86C4-511D78D6F704}"/>
              </a:ext>
            </a:extLst>
          </p:cNvPr>
          <p:cNvSpPr>
            <a:spLocks noChangeArrowheads="1"/>
          </p:cNvSpPr>
          <p:nvPr/>
        </p:nvSpPr>
        <p:spPr bwMode="auto">
          <a:xfrm>
            <a:off x="704850" y="3582938"/>
            <a:ext cx="6324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避難所開設・運営マニュアル</a:t>
            </a:r>
            <a:endParaRPr kumimoji="0" lang="ja-JP" altLang="ja-JP" sz="10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endParaRPr>
          </a:p>
        </p:txBody>
      </p:sp>
      <p:sp>
        <p:nvSpPr>
          <p:cNvPr id="10" name="Rectangle 4">
            <a:extLst>
              <a:ext uri="{FF2B5EF4-FFF2-40B4-BE49-F238E27FC236}">
                <a16:creationId xmlns:a16="http://schemas.microsoft.com/office/drawing/2014/main" xmlns="" id="{BCF5CC1E-1901-4E47-9992-17CD75E65313}"/>
              </a:ext>
            </a:extLst>
          </p:cNvPr>
          <p:cNvSpPr>
            <a:spLocks noChangeArrowheads="1"/>
          </p:cNvSpPr>
          <p:nvPr/>
        </p:nvSpPr>
        <p:spPr bwMode="auto">
          <a:xfrm>
            <a:off x="933450" y="877570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kumimoji="0" lang="ja-JP" altLang="en-US" sz="2000">
                <a:latin typeface="HG丸ｺﾞｼｯｸM-PRO" panose="020F0600000000000000" pitchFamily="50" charset="-128"/>
                <a:ea typeface="HG丸ｺﾞｼｯｸM-PRO" panose="020F0600000000000000" pitchFamily="50" charset="-128"/>
                <a:cs typeface="Times New Roman" panose="02020603050405020304" pitchFamily="18" charset="0"/>
              </a:rPr>
              <a:t>４</a:t>
            </a: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kumimoji="0" lang="ja-JP" altLang="en-US" sz="200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ja-JP" altLang="en-US"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Ver.</a:t>
            </a:r>
            <a:r>
              <a:rPr kumimoji="0" lang="ja-JP" altLang="en-US" sz="2000" b="0" i="0" u="none" strike="noStrike" cap="none" normalizeH="0" baseline="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endParaRPr kumimoji="0" lang="ja-JP" altLang="ja-JP" sz="2000" b="0" i="0" u="none" strike="noStrike" cap="none" normalizeH="0" baseline="0">
              <a:ln>
                <a:noFill/>
              </a:ln>
              <a:effectLst/>
            </a:endParaRPr>
          </a:p>
        </p:txBody>
      </p:sp>
      <p:sp>
        <p:nvSpPr>
          <p:cNvPr id="7" name="AutoShape 116">
            <a:extLst>
              <a:ext uri="{FF2B5EF4-FFF2-40B4-BE49-F238E27FC236}">
                <a16:creationId xmlns:a16="http://schemas.microsoft.com/office/drawing/2014/main" xmlns="" id="{784BFE42-4090-4063-93FD-A28E9DE61EA8}"/>
              </a:ext>
            </a:extLst>
          </p:cNvPr>
          <p:cNvSpPr>
            <a:spLocks noChangeArrowheads="1"/>
          </p:cNvSpPr>
          <p:nvPr/>
        </p:nvSpPr>
        <p:spPr bwMode="auto">
          <a:xfrm>
            <a:off x="1357312" y="5107780"/>
            <a:ext cx="5138738" cy="504250"/>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8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熊野東防災交流センター</a:t>
            </a:r>
            <a:endParaRPr kumimoji="0" lang="ja-JP" altLang="ja-JP" sz="2800" b="1"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48737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83D44EC-C3F6-4964-A89D-5E2F41D575CF}"/>
              </a:ext>
            </a:extLst>
          </p:cNvPr>
          <p:cNvSpPr txBox="1"/>
          <p:nvPr/>
        </p:nvSpPr>
        <p:spPr>
          <a:xfrm>
            <a:off x="141513" y="10172700"/>
            <a:ext cx="618674" cy="369332"/>
          </a:xfrm>
          <a:prstGeom prst="rect">
            <a:avLst/>
          </a:prstGeom>
          <a:noFill/>
        </p:spPr>
        <p:txBody>
          <a:bodyPr wrap="square">
            <a:spAutoFit/>
          </a:bodyPr>
          <a:lstStyle/>
          <a:p>
            <a:pPr algn="ctr"/>
            <a:r>
              <a:rPr lang="ja-JP" altLang="en-US">
                <a:solidFill>
                  <a:schemeClr val="tx1">
                    <a:lumMod val="50000"/>
                    <a:lumOff val="50000"/>
                  </a:schemeClr>
                </a:solidFill>
                <a:latin typeface="+mj-ea"/>
                <a:ea typeface="+mj-ea"/>
              </a:rPr>
              <a:t>４</a:t>
            </a:r>
          </a:p>
        </p:txBody>
      </p:sp>
    </p:spTree>
    <p:extLst>
      <p:ext uri="{BB962C8B-B14F-4D97-AF65-F5344CB8AC3E}">
        <p14:creationId xmlns:p14="http://schemas.microsoft.com/office/powerpoint/2010/main" val="35580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xmlns="" id="{BEFDD5E9-E387-4553-9073-CA485380D234}"/>
              </a:ext>
            </a:extLst>
          </p:cNvPr>
          <p:cNvGrpSpPr/>
          <p:nvPr/>
        </p:nvGrpSpPr>
        <p:grpSpPr>
          <a:xfrm>
            <a:off x="889337" y="3425658"/>
            <a:ext cx="6481537" cy="7127546"/>
            <a:chOff x="8477250" y="3441700"/>
            <a:chExt cx="6481537" cy="7127546"/>
          </a:xfrm>
        </p:grpSpPr>
        <p:sp>
          <p:nvSpPr>
            <p:cNvPr id="6" name="Rectangle 4">
              <a:extLst>
                <a:ext uri="{FF2B5EF4-FFF2-40B4-BE49-F238E27FC236}">
                  <a16:creationId xmlns:a16="http://schemas.microsoft.com/office/drawing/2014/main" xmlns="" id="{FE08815E-1DC9-4187-BDE1-F5EF50E0BA09}"/>
                </a:ext>
              </a:extLst>
            </p:cNvPr>
            <p:cNvSpPr>
              <a:spLocks noChangeArrowheads="1"/>
            </p:cNvSpPr>
            <p:nvPr/>
          </p:nvSpPr>
          <p:spPr bwMode="auto">
            <a:xfrm>
              <a:off x="8477250" y="4461590"/>
              <a:ext cx="579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本避難所に関する</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基本条件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AutoShape 116">
              <a:extLst>
                <a:ext uri="{FF2B5EF4-FFF2-40B4-BE49-F238E27FC236}">
                  <a16:creationId xmlns:a16="http://schemas.microsoft.com/office/drawing/2014/main" xmlns="" id="{FE3C831B-0634-42FC-B305-430FFDE9CF3F}"/>
                </a:ext>
              </a:extLst>
            </p:cNvPr>
            <p:cNvSpPr>
              <a:spLocks noChangeArrowheads="1"/>
            </p:cNvSpPr>
            <p:nvPr/>
          </p:nvSpPr>
          <p:spPr bwMode="auto">
            <a:xfrm>
              <a:off x="9451181"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第２章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xmlns="" id="{7AF27DF4-B091-43B0-8353-AC670AE30F7B}"/>
                </a:ext>
              </a:extLst>
            </p:cNvPr>
            <p:cNvSpPr txBox="1"/>
            <p:nvPr/>
          </p:nvSpPr>
          <p:spPr>
            <a:xfrm>
              <a:off x="1434011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154181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8B1D75BA-BF3A-4CCB-9CCF-4A7829AA63E1}"/>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B847D42E-34B0-4ACF-BBCD-31DBBABB365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63470D61-C3EE-4B11-8231-7643D3C41DEF}"/>
              </a:ext>
            </a:extLst>
          </p:cNvPr>
          <p:cNvPicPr/>
          <p:nvPr/>
        </p:nvPicPr>
        <p:blipFill>
          <a:blip r:embed="rId2" cstate="print"/>
          <a:stretch>
            <a:fillRect/>
          </a:stretch>
        </p:blipFill>
        <p:spPr>
          <a:xfrm>
            <a:off x="117745" y="0"/>
            <a:ext cx="174123" cy="208812"/>
          </a:xfrm>
          <a:prstGeom prst="rect">
            <a:avLst/>
          </a:prstGeom>
        </p:spPr>
      </p:pic>
      <p:cxnSp>
        <p:nvCxnSpPr>
          <p:cNvPr id="5" name="直線コネクタ 4">
            <a:extLst>
              <a:ext uri="{FF2B5EF4-FFF2-40B4-BE49-F238E27FC236}">
                <a16:creationId xmlns:a16="http://schemas.microsoft.com/office/drawing/2014/main" xmlns="" id="{07CACCA6-1FA2-4F64-8552-66EFC4E65251}"/>
              </a:ext>
            </a:extLst>
          </p:cNvPr>
          <p:cNvCxnSpPr/>
          <p:nvPr/>
        </p:nvCxnSpPr>
        <p:spPr>
          <a:xfrm>
            <a:off x="7562850"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object 9">
            <a:extLst>
              <a:ext uri="{FF2B5EF4-FFF2-40B4-BE49-F238E27FC236}">
                <a16:creationId xmlns:a16="http://schemas.microsoft.com/office/drawing/2014/main" xmlns="" id="{7A079F9E-AA71-40CC-AFCD-950E73592FBA}"/>
              </a:ext>
            </a:extLst>
          </p:cNvPr>
          <p:cNvGrpSpPr/>
          <p:nvPr/>
        </p:nvGrpSpPr>
        <p:grpSpPr>
          <a:xfrm>
            <a:off x="466980" y="698500"/>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1027A050-74AE-4D12-8319-A810D6C5E8C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583EA5F9-E758-462A-BB3E-AD97BA84D291}"/>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xmlns="" id="{E68BC997-8968-41A2-A192-61BB7A527B9B}"/>
              </a:ext>
            </a:extLst>
          </p:cNvPr>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避難所に関する基本情報</a:t>
            </a:r>
          </a:p>
        </p:txBody>
      </p:sp>
      <p:sp>
        <p:nvSpPr>
          <p:cNvPr id="13" name="object 5">
            <a:extLst>
              <a:ext uri="{FF2B5EF4-FFF2-40B4-BE49-F238E27FC236}">
                <a16:creationId xmlns:a16="http://schemas.microsoft.com/office/drawing/2014/main" xmlns="" id="{821D8444-0A9E-4C19-9D37-66B8D46560DD}"/>
              </a:ext>
            </a:extLst>
          </p:cNvPr>
          <p:cNvSpPr txBox="1"/>
          <p:nvPr/>
        </p:nvSpPr>
        <p:spPr>
          <a:xfrm>
            <a:off x="2533650" y="2070008"/>
            <a:ext cx="3095479" cy="304892"/>
          </a:xfrm>
          <a:prstGeom prst="rect">
            <a:avLst/>
          </a:prstGeom>
        </p:spPr>
        <p:txBody>
          <a:bodyPr vert="horz" wrap="square" lIns="0" tIns="12700" rIns="0" bIns="0" rtlCol="0">
            <a:spAutoFit/>
          </a:bodyPr>
          <a:lstStyle/>
          <a:p>
            <a:pPr marL="72000" marR="5080" algn="ctr">
              <a:lnSpc>
                <a:spcPct val="150000"/>
              </a:lnSpc>
            </a:pPr>
            <a:r>
              <a:rPr lang="ja-JP" altLang="en-US" sz="1400" b="1">
                <a:solidFill>
                  <a:srgbClr val="221815"/>
                </a:solidFill>
                <a:latin typeface="+mj-ea"/>
                <a:ea typeface="+mj-ea"/>
                <a:cs typeface="YuGo-Medium"/>
              </a:rPr>
              <a:t>表　避難所基本情報シート</a:t>
            </a:r>
            <a:endParaRPr sz="1400" b="1">
              <a:latin typeface="+mj-ea"/>
              <a:ea typeface="+mj-ea"/>
              <a:cs typeface="YuGo-Medium"/>
            </a:endParaRPr>
          </a:p>
        </p:txBody>
      </p:sp>
      <p:sp>
        <p:nvSpPr>
          <p:cNvPr id="30" name="object 5">
            <a:extLst>
              <a:ext uri="{FF2B5EF4-FFF2-40B4-BE49-F238E27FC236}">
                <a16:creationId xmlns:a16="http://schemas.microsoft.com/office/drawing/2014/main" xmlns="" id="{5EDFF1A2-4729-473F-8F02-57B067DDE2B1}"/>
              </a:ext>
            </a:extLst>
          </p:cNvPr>
          <p:cNvSpPr txBox="1"/>
          <p:nvPr/>
        </p:nvSpPr>
        <p:spPr>
          <a:xfrm>
            <a:off x="5272390" y="2056752"/>
            <a:ext cx="2125530" cy="285527"/>
          </a:xfrm>
          <a:prstGeom prst="rect">
            <a:avLst/>
          </a:prstGeom>
        </p:spPr>
        <p:txBody>
          <a:bodyPr vert="horz" wrap="square" lIns="0" tIns="12700" rIns="0" bIns="0" rtlCol="0">
            <a:spAutoFit/>
          </a:bodyPr>
          <a:lstStyle/>
          <a:p>
            <a:pPr marL="72000" marR="508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YuGo-Medium"/>
              </a:rPr>
              <a:t>（令和４年３月１日現在）</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YuGo-Medium"/>
            </a:endParaRPr>
          </a:p>
        </p:txBody>
      </p:sp>
      <p:sp>
        <p:nvSpPr>
          <p:cNvPr id="18" name="object 5">
            <a:extLst>
              <a:ext uri="{FF2B5EF4-FFF2-40B4-BE49-F238E27FC236}">
                <a16:creationId xmlns:a16="http://schemas.microsoft.com/office/drawing/2014/main" xmlns="" id="{D9980A49-2710-4F94-AD87-E85C3049AB89}"/>
              </a:ext>
            </a:extLst>
          </p:cNvPr>
          <p:cNvSpPr txBox="1"/>
          <p:nvPr/>
        </p:nvSpPr>
        <p:spPr>
          <a:xfrm>
            <a:off x="579896" y="1466827"/>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a:latin typeface="Yu Gothic Medium" panose="020B0400000000000000" pitchFamily="34" charset="-128"/>
                <a:ea typeface="Yu Gothic Medium" panose="020B0400000000000000" pitchFamily="34" charset="-128"/>
                <a:cs typeface="YuGo-Medium"/>
              </a:rPr>
              <a:t>熊野東防災交流センターに</a:t>
            </a:r>
            <a:r>
              <a:rPr lang="ja-JP" altLang="en-US" sz="1400">
                <a:solidFill>
                  <a:srgbClr val="221815"/>
                </a:solidFill>
                <a:latin typeface="Yu Gothic Medium" panose="020B0400000000000000" pitchFamily="34" charset="-128"/>
                <a:ea typeface="Yu Gothic Medium" panose="020B0400000000000000" pitchFamily="34" charset="-128"/>
                <a:cs typeface="YuGo-Medium"/>
              </a:rPr>
              <a:t>関する、利用の条件、範囲、耐災性、利用上の留意点などの基本情報は下表のとおりです。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9" name="テキスト ボックス 18">
            <a:extLst>
              <a:ext uri="{FF2B5EF4-FFF2-40B4-BE49-F238E27FC236}">
                <a16:creationId xmlns:a16="http://schemas.microsoft.com/office/drawing/2014/main" xmlns="" id="{CDC0B8B2-FD1A-45B3-A065-6B3FAF4EB8C2}"/>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a:t>
            </a:r>
            <a:endParaRPr lang="ja-JP" altLang="en-US">
              <a:solidFill>
                <a:schemeClr val="tx1">
                  <a:lumMod val="50000"/>
                  <a:lumOff val="50000"/>
                </a:schemeClr>
              </a:solidFill>
              <a:latin typeface="+mj-ea"/>
              <a:ea typeface="+mj-ea"/>
            </a:endParaRPr>
          </a:p>
        </p:txBody>
      </p:sp>
      <p:graphicFrame>
        <p:nvGraphicFramePr>
          <p:cNvPr id="20" name="表 5">
            <a:extLst>
              <a:ext uri="{FF2B5EF4-FFF2-40B4-BE49-F238E27FC236}">
                <a16:creationId xmlns:a16="http://schemas.microsoft.com/office/drawing/2014/main" xmlns="" id="{1D6A389C-CD8E-4394-84F5-B12084B8E6F1}"/>
              </a:ext>
            </a:extLst>
          </p:cNvPr>
          <p:cNvGraphicFramePr>
            <a:graphicFrameLocks noGrp="1"/>
          </p:cNvGraphicFramePr>
          <p:nvPr>
            <p:extLst>
              <p:ext uri="{D42A27DB-BD31-4B8C-83A1-F6EECF244321}">
                <p14:modId xmlns:p14="http://schemas.microsoft.com/office/powerpoint/2010/main" val="1573963043"/>
              </p:ext>
            </p:extLst>
          </p:nvPr>
        </p:nvGraphicFramePr>
        <p:xfrm>
          <a:off x="579896" y="2381568"/>
          <a:ext cx="6553200" cy="8025628"/>
        </p:xfrm>
        <a:graphic>
          <a:graphicData uri="http://schemas.openxmlformats.org/drawingml/2006/table">
            <a:tbl>
              <a:tblPr firstRow="1" bandRow="1">
                <a:tableStyleId>{5C22544A-7EE6-4342-B048-85BDC9FD1C3A}</a:tableStyleId>
              </a:tblPr>
              <a:tblGrid>
                <a:gridCol w="810754">
                  <a:extLst>
                    <a:ext uri="{9D8B030D-6E8A-4147-A177-3AD203B41FA5}">
                      <a16:colId xmlns:a16="http://schemas.microsoft.com/office/drawing/2014/main" xmlns="" val="2483474179"/>
                    </a:ext>
                  </a:extLst>
                </a:gridCol>
                <a:gridCol w="2306786">
                  <a:extLst>
                    <a:ext uri="{9D8B030D-6E8A-4147-A177-3AD203B41FA5}">
                      <a16:colId xmlns:a16="http://schemas.microsoft.com/office/drawing/2014/main" xmlns="" val="504898853"/>
                    </a:ext>
                  </a:extLst>
                </a:gridCol>
                <a:gridCol w="3435660">
                  <a:extLst>
                    <a:ext uri="{9D8B030D-6E8A-4147-A177-3AD203B41FA5}">
                      <a16:colId xmlns:a16="http://schemas.microsoft.com/office/drawing/2014/main" xmlns="" val="713060038"/>
                    </a:ext>
                  </a:extLst>
                </a:gridCol>
              </a:tblGrid>
              <a:tr h="359471">
                <a:tc gridSpan="2">
                  <a:txBody>
                    <a:bodyPr/>
                    <a:lstStyle/>
                    <a:p>
                      <a:pPr algn="ctr"/>
                      <a:r>
                        <a:rPr kumimoji="1" lang="ja-JP" altLang="en-US" sz="160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pPr algn="ctr"/>
                      <a:r>
                        <a:rPr kumimoji="1" lang="ja-JP" altLang="en-US" sz="160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a:latin typeface="游ゴシック" panose="020B0400000000000000" pitchFamily="50" charset="-128"/>
                          <a:ea typeface="游ゴシック" panose="020B0400000000000000" pitchFamily="50" charset="-128"/>
                        </a:rPr>
                        <a:t>内容</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4193891622"/>
                  </a:ext>
                </a:extLst>
              </a:tr>
              <a:tr h="1662567">
                <a:tc rowSpan="8">
                  <a:txBody>
                    <a:bodyPr/>
                    <a:lstStyle/>
                    <a:p>
                      <a:pPr algn="ctr"/>
                      <a:r>
                        <a:rPr kumimoji="1" lang="ja-JP" altLang="en-US" sz="1600">
                          <a:solidFill>
                            <a:srgbClr val="221815"/>
                          </a:solidFill>
                          <a:latin typeface="游ゴシック Medium" panose="020B0500000000000000" pitchFamily="50" charset="-128"/>
                          <a:ea typeface="游ゴシック Medium" panose="020B0500000000000000" pitchFamily="50" charset="-128"/>
                        </a:rPr>
                        <a:t>施設</a:t>
                      </a:r>
                      <a:endParaRPr kumimoji="1" lang="en-US" altLang="ja-JP" sz="1600">
                        <a:solidFill>
                          <a:srgbClr val="221815"/>
                        </a:solidFill>
                        <a:latin typeface="游ゴシック Medium" panose="020B0500000000000000" pitchFamily="50" charset="-128"/>
                        <a:ea typeface="游ゴシック Medium" panose="020B0500000000000000" pitchFamily="50" charset="-128"/>
                      </a:endParaRPr>
                    </a:p>
                    <a:p>
                      <a:pPr algn="ctr"/>
                      <a:r>
                        <a:rPr kumimoji="1" lang="ja-JP" altLang="en-US" sz="1600">
                          <a:solidFill>
                            <a:srgbClr val="221815"/>
                          </a:solidFill>
                          <a:latin typeface="游ゴシック Medium" panose="020B0500000000000000" pitchFamily="50" charset="-128"/>
                          <a:ea typeface="游ゴシック Medium" panose="020B0500000000000000" pitchFamily="50" charset="-128"/>
                        </a:rPr>
                        <a:t>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避難所の写真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kumimoji="1" lang="ja-JP" altLang="en-US" sz="1600">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298307"/>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施設名称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熊野東防災交流センター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7218248"/>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a:solidFill>
                            <a:schemeClr val="tx1"/>
                          </a:solidFill>
                          <a:latin typeface="游ゴシック Medium" panose="020B0500000000000000" pitchFamily="50" charset="-128"/>
                          <a:ea typeface="游ゴシック Medium" panose="020B0500000000000000" pitchFamily="50" charset="-128"/>
                        </a:rPr>
                        <a:t>広島県安芸郡熊野町初神</a:t>
                      </a:r>
                      <a:r>
                        <a:rPr kumimoji="1" lang="en-US" altLang="ja-JP" sz="1400">
                          <a:solidFill>
                            <a:schemeClr val="tx1"/>
                          </a:solidFill>
                          <a:latin typeface="游ゴシック Medium" panose="020B0500000000000000" pitchFamily="50" charset="-128"/>
                          <a:ea typeface="游ゴシック Medium" panose="020B0500000000000000" pitchFamily="50" charset="-128"/>
                        </a:rPr>
                        <a:t>3</a:t>
                      </a:r>
                      <a:r>
                        <a:rPr kumimoji="1" lang="ja-JP" altLang="en-US" sz="1400">
                          <a:solidFill>
                            <a:schemeClr val="tx1"/>
                          </a:solidFill>
                          <a:latin typeface="游ゴシック Medium" panose="020B0500000000000000" pitchFamily="50" charset="-128"/>
                          <a:ea typeface="游ゴシック Medium" panose="020B0500000000000000" pitchFamily="50" charset="-128"/>
                        </a:rPr>
                        <a:t>丁目</a:t>
                      </a:r>
                      <a:r>
                        <a:rPr kumimoji="1" lang="en-US" altLang="ja-JP" sz="1400">
                          <a:solidFill>
                            <a:schemeClr val="tx1"/>
                          </a:solidFill>
                          <a:latin typeface="游ゴシック Medium" panose="020B0500000000000000" pitchFamily="50" charset="-128"/>
                          <a:ea typeface="游ゴシック Medium" panose="020B0500000000000000" pitchFamily="50" charset="-128"/>
                        </a:rPr>
                        <a:t>11-13</a:t>
                      </a:r>
                      <a:endParaRPr kumimoji="1" lang="ja-JP" altLang="en-US" sz="140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2486344"/>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a:solidFill>
                            <a:schemeClr val="tx1"/>
                          </a:solidFill>
                          <a:latin typeface="游ゴシック Medium" panose="020B0500000000000000" pitchFamily="50" charset="-128"/>
                          <a:ea typeface="游ゴシック Medium" panose="020B0500000000000000" pitchFamily="50" charset="-128"/>
                        </a:rPr>
                        <a:t>082-854-4138</a:t>
                      </a:r>
                      <a:endParaRPr kumimoji="1" lang="ja-JP" altLang="en-US" sz="160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0057703"/>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避難所タイプ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学校・体育館・公民館・その他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8800146"/>
                  </a:ext>
                </a:extLst>
              </a:tr>
              <a:tr h="459857">
                <a:tc vMerge="1">
                  <a:txBody>
                    <a:bodyPr/>
                    <a:lstStyle/>
                    <a:p>
                      <a:pPr algn="ctr"/>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施設の構造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600">
                          <a:solidFill>
                            <a:schemeClr val="tx1"/>
                          </a:solidFill>
                          <a:latin typeface="游ゴシック Medium" panose="020B0500000000000000" pitchFamily="50" charset="-128"/>
                          <a:ea typeface="游ゴシック Medium" panose="020B0500000000000000" pitchFamily="50" charset="-128"/>
                        </a:rPr>
                        <a:t>RC</a:t>
                      </a:r>
                      <a:r>
                        <a:rPr kumimoji="1" lang="ja-JP" altLang="en-US" sz="1600">
                          <a:solidFill>
                            <a:schemeClr val="tx1"/>
                          </a:solidFill>
                          <a:latin typeface="游ゴシック Medium" panose="020B0500000000000000" pitchFamily="50" charset="-128"/>
                          <a:ea typeface="游ゴシック Medium" panose="020B0500000000000000" pitchFamily="50" charset="-128"/>
                        </a:rPr>
                        <a:t>造・</a:t>
                      </a:r>
                      <a:r>
                        <a:rPr kumimoji="1" lang="en-US" altLang="ja-JP" sz="1600">
                          <a:solidFill>
                            <a:schemeClr val="tx1"/>
                          </a:solidFill>
                          <a:latin typeface="游ゴシック Medium" panose="020B0500000000000000" pitchFamily="50" charset="-128"/>
                          <a:ea typeface="游ゴシック Medium" panose="020B0500000000000000" pitchFamily="50" charset="-128"/>
                        </a:rPr>
                        <a:t>SRC</a:t>
                      </a:r>
                      <a:r>
                        <a:rPr kumimoji="1" lang="ja-JP" altLang="en-US" sz="1600">
                          <a:solidFill>
                            <a:schemeClr val="tx1"/>
                          </a:solidFill>
                          <a:latin typeface="游ゴシック Medium" panose="020B0500000000000000" pitchFamily="50" charset="-128"/>
                          <a:ea typeface="游ゴシック Medium" panose="020B0500000000000000" pitchFamily="50" charset="-128"/>
                        </a:rPr>
                        <a:t>造・</a:t>
                      </a:r>
                      <a:r>
                        <a:rPr kumimoji="1" lang="en-US" altLang="ja-JP" sz="1600">
                          <a:solidFill>
                            <a:schemeClr val="tx1"/>
                          </a:solidFill>
                          <a:latin typeface="游ゴシック Medium" panose="020B0500000000000000" pitchFamily="50" charset="-128"/>
                          <a:ea typeface="游ゴシック Medium" panose="020B0500000000000000" pitchFamily="50" charset="-128"/>
                        </a:rPr>
                        <a:t>S</a:t>
                      </a:r>
                      <a:r>
                        <a:rPr kumimoji="1" lang="ja-JP" altLang="en-US" sz="1600">
                          <a:solidFill>
                            <a:schemeClr val="tx1"/>
                          </a:solidFill>
                          <a:latin typeface="游ゴシック Medium" panose="020B0500000000000000" pitchFamily="50" charset="-128"/>
                          <a:ea typeface="游ゴシック Medium" panose="020B0500000000000000" pitchFamily="50" charset="-128"/>
                        </a:rPr>
                        <a:t>造・木造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1288256"/>
                  </a:ext>
                </a:extLst>
              </a:tr>
              <a:tr h="457200">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耐震性能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旧耐震基準・新耐震基準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58036143"/>
                  </a:ext>
                </a:extLst>
              </a:tr>
              <a:tr h="404586">
                <a:tc vMerge="1">
                  <a:txBody>
                    <a:bodyPr/>
                    <a:lstStyle/>
                    <a:p>
                      <a:endParaRPr kumimoji="1" lang="ja-JP" altLang="en-US"/>
                    </a:p>
                  </a:txBody>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災害対策設備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自家発電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59471">
                <a:tc rowSpan="3">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災害リスク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浸水害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想定最大規模降雨により、浸水の可能性あり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05034130"/>
                  </a:ext>
                </a:extLst>
              </a:tr>
              <a:tr h="336035">
                <a:tc vMerge="1">
                  <a:txBody>
                    <a:bodyPr/>
                    <a:lstStyle/>
                    <a:p>
                      <a:endParaRPr kumimoji="1" lang="ja-JP" altLang="en-US"/>
                    </a:p>
                  </a:txBody>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土砂災害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なし　</a:t>
                      </a:r>
                      <a:r>
                        <a:rPr kumimoji="1" lang="en-US" altLang="ja-JP" sz="1600">
                          <a:solidFill>
                            <a:schemeClr val="tx1"/>
                          </a:solidFill>
                          <a:latin typeface="游ゴシック Medium" panose="020B0500000000000000" pitchFamily="50" charset="-128"/>
                          <a:ea typeface="游ゴシック Medium" panose="020B0500000000000000" pitchFamily="50" charset="-128"/>
                        </a:rPr>
                        <a:t>※</a:t>
                      </a:r>
                      <a:r>
                        <a:rPr kumimoji="1" lang="ja-JP" altLang="en-US" sz="1600">
                          <a:solidFill>
                            <a:schemeClr val="tx1"/>
                          </a:solidFill>
                          <a:latin typeface="游ゴシック Medium" panose="020B0500000000000000" pitchFamily="50" charset="-128"/>
                          <a:ea typeface="游ゴシック Medium" panose="020B0500000000000000" pitchFamily="50" charset="-128"/>
                        </a:rPr>
                        <a:t>周辺が土砂災害警戒区域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1974086"/>
                  </a:ext>
                </a:extLst>
              </a:tr>
              <a:tr h="35947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地震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震度６弱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64148635"/>
                  </a:ext>
                </a:extLst>
              </a:tr>
              <a:tr h="359471">
                <a:tc rowSpan="3">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使用</a:t>
                      </a:r>
                      <a:endParaRPr kumimoji="1" lang="en-US" altLang="ja-JP" sz="160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a:solidFill>
                            <a:srgbClr val="221815"/>
                          </a:solidFill>
                          <a:latin typeface="游ゴシック Medium" panose="020B0500000000000000" pitchFamily="50" charset="-128"/>
                          <a:ea typeface="游ゴシック Medium" panose="020B0500000000000000" pitchFamily="50" charset="-128"/>
                        </a:rPr>
                        <a:t>条件</a:t>
                      </a:r>
                    </a:p>
                    <a:p>
                      <a:endParaRPr kumimoji="1" lang="ja-JP" altLang="en-US" sz="1600">
                        <a:solidFill>
                          <a:srgbClr val="221815"/>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指定緊急避難場所の</a:t>
                      </a:r>
                      <a:endParaRPr kumimoji="1" lang="en-US" altLang="ja-JP" sz="160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a:solidFill>
                            <a:srgbClr val="221815"/>
                          </a:solidFill>
                          <a:latin typeface="游ゴシック Medium" panose="020B0500000000000000" pitchFamily="50" charset="-128"/>
                          <a:ea typeface="游ゴシック Medium" panose="020B0500000000000000" pitchFamily="50" charset="-128"/>
                        </a:rPr>
                        <a:t>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地震・風水害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3945918"/>
                  </a:ext>
                </a:extLst>
              </a:tr>
              <a:tr h="35947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rgbClr val="221815"/>
                          </a:solidFill>
                          <a:latin typeface="游ゴシック Medium" panose="020B0500000000000000" pitchFamily="50" charset="-128"/>
                          <a:ea typeface="游ゴシック Medium" panose="020B0500000000000000" pitchFamily="50" charset="-128"/>
                        </a:rPr>
                        <a:t>指定避難所の指定状況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地震・風水害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509979"/>
                  </a:ext>
                </a:extLst>
              </a:tr>
              <a:tr h="1030846">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a:solidFill>
                            <a:srgbClr val="221815"/>
                          </a:solidFill>
                          <a:latin typeface="游ゴシック Medium" panose="020B0500000000000000" pitchFamily="50" charset="-128"/>
                          <a:ea typeface="游ゴシック Medium" panose="020B05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buFont typeface="Wingdings" panose="05000000000000000000" pitchFamily="2" charset="2"/>
                        <a:buChar char="l"/>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特になし</a:t>
                      </a:r>
                      <a:endParaRPr kumimoji="1" lang="en-US" altLang="ja-JP" sz="160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7528497"/>
                  </a:ext>
                </a:extLst>
              </a:tr>
            </a:tbl>
          </a:graphicData>
        </a:graphic>
      </p:graphicFrame>
      <p:sp>
        <p:nvSpPr>
          <p:cNvPr id="21" name="楕円 20">
            <a:extLst>
              <a:ext uri="{FF2B5EF4-FFF2-40B4-BE49-F238E27FC236}">
                <a16:creationId xmlns:a16="http://schemas.microsoft.com/office/drawing/2014/main" xmlns="" id="{F2D3E79E-48F1-4747-90C8-E612911DF6D3}"/>
              </a:ext>
            </a:extLst>
          </p:cNvPr>
          <p:cNvSpPr/>
          <p:nvPr/>
        </p:nvSpPr>
        <p:spPr>
          <a:xfrm>
            <a:off x="3733648" y="5882843"/>
            <a:ext cx="574176"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2" name="楕円 21">
            <a:extLst>
              <a:ext uri="{FF2B5EF4-FFF2-40B4-BE49-F238E27FC236}">
                <a16:creationId xmlns:a16="http://schemas.microsoft.com/office/drawing/2014/main" xmlns="" id="{519CCF07-48EC-4929-8D57-D4DB740191B0}"/>
              </a:ext>
            </a:extLst>
          </p:cNvPr>
          <p:cNvSpPr/>
          <p:nvPr/>
        </p:nvSpPr>
        <p:spPr>
          <a:xfrm>
            <a:off x="4897614" y="6351756"/>
            <a:ext cx="1248905"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3" name="楕円 22">
            <a:extLst>
              <a:ext uri="{FF2B5EF4-FFF2-40B4-BE49-F238E27FC236}">
                <a16:creationId xmlns:a16="http://schemas.microsoft.com/office/drawing/2014/main" xmlns="" id="{3241C51C-78CB-40A7-9126-BA484E6420CE}"/>
              </a:ext>
            </a:extLst>
          </p:cNvPr>
          <p:cNvSpPr/>
          <p:nvPr/>
        </p:nvSpPr>
        <p:spPr>
          <a:xfrm>
            <a:off x="5835866" y="5486601"/>
            <a:ext cx="957363" cy="3475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pic>
        <p:nvPicPr>
          <p:cNvPr id="24" name="図 23">
            <a:extLst>
              <a:ext uri="{FF2B5EF4-FFF2-40B4-BE49-F238E27FC236}">
                <a16:creationId xmlns:a16="http://schemas.microsoft.com/office/drawing/2014/main" xmlns="" id="{058E6DAF-042A-4638-A1DA-A62D9992A475}"/>
              </a:ext>
            </a:extLst>
          </p:cNvPr>
          <p:cNvPicPr>
            <a:picLocks noChangeAspect="1"/>
          </p:cNvPicPr>
          <p:nvPr/>
        </p:nvPicPr>
        <p:blipFill>
          <a:blip r:embed="rId4"/>
          <a:stretch>
            <a:fillRect/>
          </a:stretch>
        </p:blipFill>
        <p:spPr>
          <a:xfrm>
            <a:off x="5790099" y="3304314"/>
            <a:ext cx="1163151" cy="883047"/>
          </a:xfrm>
          <a:prstGeom prst="rect">
            <a:avLst/>
          </a:prstGeom>
        </p:spPr>
      </p:pic>
      <p:pic>
        <p:nvPicPr>
          <p:cNvPr id="29" name="図 28">
            <a:extLst>
              <a:ext uri="{FF2B5EF4-FFF2-40B4-BE49-F238E27FC236}">
                <a16:creationId xmlns:a16="http://schemas.microsoft.com/office/drawing/2014/main" xmlns="" id="{4D861532-C1B3-476B-A5AC-5B61C4F4DA61}"/>
              </a:ext>
            </a:extLst>
          </p:cNvPr>
          <p:cNvPicPr>
            <a:picLocks noChangeAspect="1"/>
          </p:cNvPicPr>
          <p:nvPr/>
        </p:nvPicPr>
        <p:blipFill>
          <a:blip r:embed="rId5"/>
          <a:stretch>
            <a:fillRect/>
          </a:stretch>
        </p:blipFill>
        <p:spPr>
          <a:xfrm>
            <a:off x="3877702" y="2981298"/>
            <a:ext cx="1829107" cy="1206063"/>
          </a:xfrm>
          <a:prstGeom prst="rect">
            <a:avLst/>
          </a:prstGeom>
        </p:spPr>
      </p:pic>
    </p:spTree>
    <p:extLst>
      <p:ext uri="{BB962C8B-B14F-4D97-AF65-F5344CB8AC3E}">
        <p14:creationId xmlns:p14="http://schemas.microsoft.com/office/powerpoint/2010/main" val="256544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コネクタ 17">
            <a:extLst>
              <a:ext uri="{FF2B5EF4-FFF2-40B4-BE49-F238E27FC236}">
                <a16:creationId xmlns:a16="http://schemas.microsoft.com/office/drawing/2014/main" xmlns="" id="{6E3AD5BB-4DB5-4D2D-AB03-D8D389FC2ECA}"/>
              </a:ext>
            </a:extLst>
          </p:cNvPr>
          <p:cNvCxnSpPr/>
          <p:nvPr/>
        </p:nvCxnSpPr>
        <p:spPr>
          <a:xfrm>
            <a:off x="-29029" y="-10277"/>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xmlns="" id="{0295240F-AC57-466A-8576-45F616AB3297}"/>
              </a:ext>
            </a:extLst>
          </p:cNvPr>
          <p:cNvSpPr txBox="1"/>
          <p:nvPr/>
        </p:nvSpPr>
        <p:spPr>
          <a:xfrm>
            <a:off x="6748234" y="10189637"/>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a:t>
            </a:r>
            <a:endParaRPr lang="ja-JP" altLang="en-US">
              <a:solidFill>
                <a:schemeClr val="tx1">
                  <a:lumMod val="50000"/>
                  <a:lumOff val="50000"/>
                </a:schemeClr>
              </a:solidFill>
              <a:latin typeface="+mj-ea"/>
              <a:ea typeface="+mj-ea"/>
            </a:endParaRPr>
          </a:p>
        </p:txBody>
      </p:sp>
      <p:graphicFrame>
        <p:nvGraphicFramePr>
          <p:cNvPr id="36" name="表 35">
            <a:extLst>
              <a:ext uri="{FF2B5EF4-FFF2-40B4-BE49-F238E27FC236}">
                <a16:creationId xmlns:a16="http://schemas.microsoft.com/office/drawing/2014/main" xmlns="" id="{E1D03568-1A4B-4EDD-AD0A-097D7E85CAB0}"/>
              </a:ext>
            </a:extLst>
          </p:cNvPr>
          <p:cNvGraphicFramePr>
            <a:graphicFrameLocks noGrp="1"/>
          </p:cNvGraphicFramePr>
          <p:nvPr>
            <p:extLst>
              <p:ext uri="{D42A27DB-BD31-4B8C-83A1-F6EECF244321}">
                <p14:modId xmlns:p14="http://schemas.microsoft.com/office/powerpoint/2010/main" val="1319900174"/>
              </p:ext>
            </p:extLst>
          </p:nvPr>
        </p:nvGraphicFramePr>
        <p:xfrm>
          <a:off x="578779" y="6037812"/>
          <a:ext cx="6486937" cy="4355097"/>
        </p:xfrm>
        <a:graphic>
          <a:graphicData uri="http://schemas.openxmlformats.org/drawingml/2006/table">
            <a:tbl>
              <a:tblPr firstRow="1" bandRow="1">
                <a:tableStyleId>{5C22544A-7EE6-4342-B048-85BDC9FD1C3A}</a:tableStyleId>
              </a:tblPr>
              <a:tblGrid>
                <a:gridCol w="2978798">
                  <a:extLst>
                    <a:ext uri="{9D8B030D-6E8A-4147-A177-3AD203B41FA5}">
                      <a16:colId xmlns:a16="http://schemas.microsoft.com/office/drawing/2014/main" xmlns="" val="1027119341"/>
                    </a:ext>
                  </a:extLst>
                </a:gridCol>
                <a:gridCol w="3508139">
                  <a:extLst>
                    <a:ext uri="{9D8B030D-6E8A-4147-A177-3AD203B41FA5}">
                      <a16:colId xmlns:a16="http://schemas.microsoft.com/office/drawing/2014/main" xmlns="" val="2013676229"/>
                    </a:ext>
                  </a:extLst>
                </a:gridCol>
              </a:tblGrid>
              <a:tr h="385458">
                <a:tc>
                  <a:txBody>
                    <a:bodyPr/>
                    <a:lstStyle/>
                    <a:p>
                      <a:pPr algn="ctr"/>
                      <a:r>
                        <a:rPr kumimoji="1" lang="ja-JP" altLang="en-US" sz="1600">
                          <a:latin typeface="游ゴシック" panose="020B0400000000000000" pitchFamily="50" charset="-128"/>
                          <a:ea typeface="游ゴシック" panose="020B0400000000000000" pitchFamily="50" charset="-128"/>
                        </a:rPr>
                        <a:t>参加組織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a:latin typeface="游ゴシック" panose="020B0400000000000000" pitchFamily="50" charset="-128"/>
                          <a:ea typeface="游ゴシック" panose="020B0400000000000000" pitchFamily="50" charset="-128"/>
                        </a:rPr>
                        <a:t>担当者・団体名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16:rowId xmlns:a16="http://schemas.microsoft.com/office/drawing/2014/main" xmlns="" val="816063679"/>
                  </a:ext>
                </a:extLst>
              </a:tr>
              <a:tr h="578876">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熊野町職員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latin typeface="Yu Gothic Medium"/>
                          <a:ea typeface="Yu Gothic Medium"/>
                          <a:cs typeface="YuGo-Medium"/>
                        </a:rPr>
                        <a:t>　避難所当番員</a:t>
                      </a:r>
                      <a:endParaRPr lang="ja-JP" altLang="en-US" sz="1600">
                        <a:solidFill>
                          <a:schemeClr val="tx1"/>
                        </a:solidFill>
                        <a:latin typeface="Yu Gothic Medium"/>
                        <a:ea typeface="Yu Gothic Mediu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10029301"/>
                  </a:ext>
                </a:extLst>
              </a:tr>
              <a:tr h="606103">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熊野東防災交流センター</a:t>
                      </a:r>
                      <a:endParaRPr kumimoji="1" lang="en-US" altLang="ja-JP" sz="1600">
                        <a:solidFill>
                          <a:schemeClr val="tx1"/>
                        </a:solidFill>
                        <a:latin typeface="游ゴシック" panose="020B0400000000000000" pitchFamily="50" charset="-128"/>
                        <a:ea typeface="游ゴシック" panose="020B0400000000000000" pitchFamily="50" charset="-128"/>
                      </a:endParaRPr>
                    </a:p>
                    <a:p>
                      <a:r>
                        <a:rPr kumimoji="1" lang="ja-JP" altLang="en-US" sz="1600">
                          <a:solidFill>
                            <a:schemeClr val="tx1"/>
                          </a:solidFill>
                          <a:latin typeface="游ゴシック" panose="020B0400000000000000" pitchFamily="50" charset="-128"/>
                          <a:ea typeface="游ゴシック" panose="020B0400000000000000" pitchFamily="50" charset="-128"/>
                        </a:rPr>
                        <a:t>管理者・職員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latin typeface="Yu Gothic Medium"/>
                          <a:ea typeface="Yu Gothic Medium"/>
                          <a:cs typeface="YuGo-Medium"/>
                        </a:rPr>
                        <a:t>　防災交流センター管理者・職員</a:t>
                      </a:r>
                      <a:endParaRPr lang="ja-JP" alt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84337537"/>
                  </a:ext>
                </a:extLst>
              </a:tr>
              <a:tr h="578876">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避難所の対象地域・地区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latin typeface="Yu Gothic Medium" panose="020B0400000000000000" pitchFamily="34" charset="-128"/>
                          <a:ea typeface="Yu Gothic Medium" panose="020B0400000000000000" pitchFamily="34" charset="-128"/>
                          <a:cs typeface="YuGo-Medium"/>
                        </a:rPr>
                        <a:t>　新宮、初神、萩原、城之堀</a:t>
                      </a:r>
                      <a:endParaRPr lang="ja-JP" alt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1344166"/>
                  </a:ext>
                </a:extLst>
              </a:tr>
              <a:tr h="1626908">
                <a:tc>
                  <a:txBody>
                    <a:bodyPr/>
                    <a:lstStyle/>
                    <a:p>
                      <a:r>
                        <a:rPr kumimoji="1" lang="ja-JP" altLang="en-US" sz="1600">
                          <a:solidFill>
                            <a:schemeClr val="tx1"/>
                          </a:solidFill>
                          <a:latin typeface="游ゴシック" panose="020B0400000000000000" pitchFamily="50" charset="-128"/>
                          <a:ea typeface="游ゴシック" panose="020B0400000000000000" pitchFamily="50" charset="-128"/>
                        </a:rPr>
                        <a:t>地域の団体名</a:t>
                      </a:r>
                      <a:endParaRPr kumimoji="1" lang="en-US" altLang="ja-JP" sz="1600">
                        <a:solidFill>
                          <a:schemeClr val="tx1"/>
                        </a:solidFill>
                        <a:latin typeface="游ゴシック" panose="020B0400000000000000" pitchFamily="50" charset="-128"/>
                        <a:ea typeface="游ゴシック" panose="020B0400000000000000" pitchFamily="50" charset="-128"/>
                      </a:endParaRPr>
                    </a:p>
                    <a:p>
                      <a:r>
                        <a:rPr kumimoji="1" lang="ja-JP" altLang="en-US" sz="1600">
                          <a:solidFill>
                            <a:schemeClr val="tx1"/>
                          </a:solidFill>
                          <a:latin typeface="游ゴシック" panose="020B0400000000000000" pitchFamily="50" charset="-128"/>
                          <a:ea typeface="游ゴシック" panose="020B0400000000000000" pitchFamily="50" charset="-128"/>
                        </a:rPr>
                        <a:t>（自治会・自主防災組織等）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24000" indent="-180000">
                        <a:buFont typeface="Wingdings" panose="05000000000000000000" pitchFamily="2" charset="2"/>
                        <a:buChar char="l"/>
                      </a:pPr>
                      <a:r>
                        <a:rPr kumimoji="1" lang="ja-JP" altLang="en-US" sz="1600">
                          <a:solidFill>
                            <a:schemeClr val="tx1"/>
                          </a:solidFill>
                          <a:latin typeface="游ゴシック" panose="020B0400000000000000" pitchFamily="50" charset="-128"/>
                          <a:ea typeface="游ゴシック" panose="020B0400000000000000" pitchFamily="50" charset="-128"/>
                        </a:rPr>
                        <a:t>初神自治会</a:t>
                      </a:r>
                      <a:endParaRPr kumimoji="1" lang="en-US" altLang="ja-JP" sz="160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a:solidFill>
                            <a:schemeClr val="tx1"/>
                          </a:solidFill>
                          <a:latin typeface="游ゴシック" panose="020B0400000000000000" pitchFamily="50" charset="-128"/>
                          <a:ea typeface="游ゴシック" panose="020B0400000000000000" pitchFamily="50" charset="-128"/>
                        </a:rPr>
                        <a:t>桃ヶ台団地自治会</a:t>
                      </a:r>
                      <a:endParaRPr kumimoji="1" lang="en-US" altLang="ja-JP" sz="160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a:solidFill>
                            <a:schemeClr val="tx1"/>
                          </a:solidFill>
                          <a:latin typeface="游ゴシック" panose="020B0400000000000000" pitchFamily="50" charset="-128"/>
                          <a:ea typeface="游ゴシック" panose="020B0400000000000000" pitchFamily="50" charset="-128"/>
                        </a:rPr>
                        <a:t>初神三丁目</a:t>
                      </a:r>
                      <a:r>
                        <a:rPr kumimoji="1" lang="en-US" altLang="ja-JP" sz="1600">
                          <a:solidFill>
                            <a:schemeClr val="tx1"/>
                          </a:solidFill>
                          <a:latin typeface="游ゴシック" panose="020B0400000000000000" pitchFamily="50" charset="-128"/>
                          <a:ea typeface="游ゴシック" panose="020B0400000000000000" pitchFamily="50" charset="-128"/>
                        </a:rPr>
                        <a:t>13</a:t>
                      </a:r>
                      <a:r>
                        <a:rPr kumimoji="1" lang="ja-JP" altLang="en-US" sz="1600">
                          <a:solidFill>
                            <a:schemeClr val="tx1"/>
                          </a:solidFill>
                          <a:latin typeface="游ゴシック" panose="020B0400000000000000" pitchFamily="50" charset="-128"/>
                          <a:ea typeface="游ゴシック" panose="020B0400000000000000" pitchFamily="50" charset="-128"/>
                        </a:rPr>
                        <a:t>番地待てない会</a:t>
                      </a:r>
                      <a:endParaRPr kumimoji="1" lang="en-US" altLang="ja-JP" sz="160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a:solidFill>
                            <a:schemeClr val="tx1"/>
                          </a:solidFill>
                          <a:latin typeface="游ゴシック" panose="020B0400000000000000" pitchFamily="50" charset="-128"/>
                          <a:ea typeface="游ゴシック" panose="020B0400000000000000" pitchFamily="50" charset="-128"/>
                        </a:rPr>
                        <a:t>土岐の城団地自主防災組織</a:t>
                      </a:r>
                      <a:endParaRPr kumimoji="1" lang="en-US" altLang="ja-JP" sz="160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a:solidFill>
                            <a:schemeClr val="tx1"/>
                          </a:solidFill>
                          <a:latin typeface="游ゴシック" panose="020B0400000000000000" pitchFamily="50" charset="-128"/>
                          <a:ea typeface="游ゴシック" panose="020B0400000000000000" pitchFamily="50" charset="-128"/>
                        </a:rPr>
                        <a:t>葵団地自主防災組織</a:t>
                      </a:r>
                      <a:endParaRPr kumimoji="1" lang="en-US" altLang="ja-JP" sz="1600">
                        <a:solidFill>
                          <a:schemeClr val="tx1"/>
                        </a:solidFill>
                        <a:latin typeface="游ゴシック" panose="020B0400000000000000" pitchFamily="50" charset="-128"/>
                        <a:ea typeface="游ゴシック" panose="020B0400000000000000" pitchFamily="50" charset="-128"/>
                      </a:endParaRPr>
                    </a:p>
                    <a:p>
                      <a:pPr marL="324000" indent="-180000">
                        <a:buFont typeface="Wingdings" panose="05000000000000000000" pitchFamily="2" charset="2"/>
                        <a:buChar char="l"/>
                      </a:pPr>
                      <a:r>
                        <a:rPr kumimoji="1" lang="ja-JP" altLang="en-US" sz="1600">
                          <a:solidFill>
                            <a:schemeClr val="tx1"/>
                          </a:solidFill>
                          <a:latin typeface="游ゴシック" panose="020B0400000000000000" pitchFamily="50" charset="-128"/>
                          <a:ea typeface="游ゴシック" panose="020B0400000000000000" pitchFamily="50" charset="-128"/>
                        </a:rPr>
                        <a:t>若宮地区自主防災組織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9488116"/>
                  </a:ext>
                </a:extLst>
              </a:tr>
              <a:tr h="578876">
                <a:tc>
                  <a:txBody>
                    <a:bodyPr/>
                    <a:lstStyle/>
                    <a:p>
                      <a:r>
                        <a:rPr kumimoji="1" lang="ja-JP" altLang="en-US" sz="1600">
                          <a:latin typeface="游ゴシック" panose="020B0400000000000000" pitchFamily="50" charset="-128"/>
                          <a:ea typeface="游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None/>
                        <a:tabLst/>
                        <a:defRPr/>
                      </a:pPr>
                      <a:r>
                        <a:rPr lang="ja-JP" altLang="en-US" sz="1600">
                          <a:solidFill>
                            <a:srgbClr val="FF0000"/>
                          </a:solidFill>
                          <a:latin typeface="Yu Gothic Medium"/>
                          <a:ea typeface="Yu Gothic Medium"/>
                          <a:cs typeface="YuGo-Medium"/>
                        </a:rPr>
                        <a:t>　</a:t>
                      </a:r>
                      <a:r>
                        <a:rPr lang="ja-JP" altLang="en-US" sz="1600">
                          <a:solidFill>
                            <a:schemeClr val="tx1"/>
                          </a:solidFill>
                          <a:latin typeface="Yu Gothic Medium"/>
                          <a:ea typeface="Yu Gothic Medium"/>
                          <a:cs typeface="YuGo-Medium"/>
                        </a:rPr>
                        <a:t>その他の避難者</a:t>
                      </a:r>
                      <a:endParaRPr lang="ja-JP" altLang="en-US" sz="1600">
                        <a:solidFill>
                          <a:schemeClr val="tx1"/>
                        </a:solidFill>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6840914"/>
                  </a:ext>
                </a:extLst>
              </a:tr>
            </a:tbl>
          </a:graphicData>
        </a:graphic>
      </p:graphicFrame>
      <p:cxnSp>
        <p:nvCxnSpPr>
          <p:cNvPr id="40" name="直線コネクタ 39">
            <a:extLst>
              <a:ext uri="{FF2B5EF4-FFF2-40B4-BE49-F238E27FC236}">
                <a16:creationId xmlns:a16="http://schemas.microsoft.com/office/drawing/2014/main" xmlns="" id="{6567A5CD-EA80-400F-8EB9-CEE45BD6EEEE}"/>
              </a:ext>
            </a:extLst>
          </p:cNvPr>
          <p:cNvCxnSpPr/>
          <p:nvPr/>
        </p:nvCxnSpPr>
        <p:spPr>
          <a:xfrm>
            <a:off x="-23823" y="-14288"/>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xmlns="" id="{D465567A-21D4-4F22-B271-431B895B2DB5}"/>
              </a:ext>
            </a:extLst>
          </p:cNvPr>
          <p:cNvSpPr txBox="1"/>
          <p:nvPr/>
        </p:nvSpPr>
        <p:spPr>
          <a:xfrm>
            <a:off x="6753440" y="10185626"/>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a:t>
            </a:r>
            <a:endParaRPr lang="ja-JP" altLang="en-US">
              <a:solidFill>
                <a:schemeClr val="tx1">
                  <a:lumMod val="50000"/>
                  <a:lumOff val="50000"/>
                </a:schemeClr>
              </a:solidFill>
              <a:latin typeface="+mj-ea"/>
              <a:ea typeface="+mj-ea"/>
            </a:endParaRPr>
          </a:p>
        </p:txBody>
      </p:sp>
      <p:sp>
        <p:nvSpPr>
          <p:cNvPr id="42" name="bg object 16">
            <a:extLst>
              <a:ext uri="{FF2B5EF4-FFF2-40B4-BE49-F238E27FC236}">
                <a16:creationId xmlns:a16="http://schemas.microsoft.com/office/drawing/2014/main" xmlns="" id="{4D19446A-1569-4001-9975-4FD1261959CA}"/>
              </a:ext>
            </a:extLst>
          </p:cNvPr>
          <p:cNvSpPr/>
          <p:nvPr/>
        </p:nvSpPr>
        <p:spPr>
          <a:xfrm>
            <a:off x="5206" y="-4011"/>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3" name="bg object 17">
            <a:extLst>
              <a:ext uri="{FF2B5EF4-FFF2-40B4-BE49-F238E27FC236}">
                <a16:creationId xmlns:a16="http://schemas.microsoft.com/office/drawing/2014/main" xmlns="" id="{6C47CFAC-F6BB-46F4-A0F3-83228DDB386F}"/>
              </a:ext>
            </a:extLst>
          </p:cNvPr>
          <p:cNvSpPr/>
          <p:nvPr/>
        </p:nvSpPr>
        <p:spPr>
          <a:xfrm>
            <a:off x="148106" y="-4010"/>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4" name="bg object 18">
            <a:extLst>
              <a:ext uri="{FF2B5EF4-FFF2-40B4-BE49-F238E27FC236}">
                <a16:creationId xmlns:a16="http://schemas.microsoft.com/office/drawing/2014/main" xmlns="" id="{2106DCE1-5BEF-4E74-BEA6-D6FB022136F8}"/>
              </a:ext>
            </a:extLst>
          </p:cNvPr>
          <p:cNvPicPr/>
          <p:nvPr/>
        </p:nvPicPr>
        <p:blipFill>
          <a:blip r:embed="rId2" cstate="print"/>
          <a:stretch>
            <a:fillRect/>
          </a:stretch>
        </p:blipFill>
        <p:spPr>
          <a:xfrm>
            <a:off x="122950" y="-4011"/>
            <a:ext cx="174123" cy="208812"/>
          </a:xfrm>
          <a:prstGeom prst="rect">
            <a:avLst/>
          </a:prstGeom>
        </p:spPr>
      </p:pic>
      <p:grpSp>
        <p:nvGrpSpPr>
          <p:cNvPr id="45" name="object 9">
            <a:extLst>
              <a:ext uri="{FF2B5EF4-FFF2-40B4-BE49-F238E27FC236}">
                <a16:creationId xmlns:a16="http://schemas.microsoft.com/office/drawing/2014/main" xmlns="" id="{DDE664D7-6CF8-4C5F-940C-3DB58B633665}"/>
              </a:ext>
            </a:extLst>
          </p:cNvPr>
          <p:cNvGrpSpPr/>
          <p:nvPr/>
        </p:nvGrpSpPr>
        <p:grpSpPr>
          <a:xfrm>
            <a:off x="512696" y="684212"/>
            <a:ext cx="6553200" cy="628997"/>
            <a:chOff x="540004" y="1688134"/>
            <a:chExt cx="6480175" cy="334010"/>
          </a:xfrm>
          <a:solidFill>
            <a:srgbClr val="172A88"/>
          </a:solidFill>
        </p:grpSpPr>
        <p:pic>
          <p:nvPicPr>
            <p:cNvPr id="46" name="object 10">
              <a:extLst>
                <a:ext uri="{FF2B5EF4-FFF2-40B4-BE49-F238E27FC236}">
                  <a16:creationId xmlns:a16="http://schemas.microsoft.com/office/drawing/2014/main" xmlns="" id="{26CECD18-99A9-4BBE-A7A8-07F333082FC6}"/>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47" name="object 11">
              <a:extLst>
                <a:ext uri="{FF2B5EF4-FFF2-40B4-BE49-F238E27FC236}">
                  <a16:creationId xmlns:a16="http://schemas.microsoft.com/office/drawing/2014/main" xmlns="" id="{912DBB67-FF1D-428A-A155-443936FEFB01}"/>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48" name="object 12">
            <a:extLst>
              <a:ext uri="{FF2B5EF4-FFF2-40B4-BE49-F238E27FC236}">
                <a16:creationId xmlns:a16="http://schemas.microsoft.com/office/drawing/2014/main" xmlns="" id="{AC1DE266-50CB-4CA4-8758-971B1471C57D}"/>
              </a:ext>
            </a:extLst>
          </p:cNvPr>
          <p:cNvSpPr txBox="1"/>
          <p:nvPr/>
        </p:nvSpPr>
        <p:spPr>
          <a:xfrm>
            <a:off x="674366" y="826779"/>
            <a:ext cx="513394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避難所開設・運営における体制</a:t>
            </a:r>
          </a:p>
        </p:txBody>
      </p:sp>
      <p:sp>
        <p:nvSpPr>
          <p:cNvPr id="49" name="テキスト ボックス 48">
            <a:extLst>
              <a:ext uri="{FF2B5EF4-FFF2-40B4-BE49-F238E27FC236}">
                <a16:creationId xmlns:a16="http://schemas.microsoft.com/office/drawing/2014/main" xmlns="" id="{4E5A0E61-D05F-46D6-95B9-1D24E1E09DB8}"/>
              </a:ext>
            </a:extLst>
          </p:cNvPr>
          <p:cNvSpPr txBox="1"/>
          <p:nvPr/>
        </p:nvSpPr>
        <p:spPr>
          <a:xfrm>
            <a:off x="743965" y="2177764"/>
            <a:ext cx="6179247" cy="77380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a:solidFill>
                  <a:schemeClr val="tx1"/>
                </a:solidFill>
                <a:latin typeface="游ゴシック" panose="020B0400000000000000" pitchFamily="50" charset="-128"/>
                <a:ea typeface="游ゴシック" panose="020B0400000000000000" pitchFamily="50" charset="-128"/>
              </a:rPr>
              <a:t>熊野町</a:t>
            </a:r>
            <a:r>
              <a:rPr lang="ja-JP" altLang="en-US" sz="1400" b="1">
                <a:solidFill>
                  <a:schemeClr val="tx1"/>
                </a:solidFill>
                <a:latin typeface="游ゴシック" panose="020B0400000000000000" pitchFamily="50" charset="-128"/>
                <a:ea typeface="游ゴシック" panose="020B0400000000000000" pitchFamily="50" charset="-128"/>
              </a:rPr>
              <a:t>の職員（＝行政）、</a:t>
            </a:r>
            <a:r>
              <a:rPr kumimoji="1" lang="ja-JP" altLang="en-US" sz="1400" b="1">
                <a:solidFill>
                  <a:schemeClr val="tx1"/>
                </a:solidFill>
                <a:latin typeface="游ゴシック" panose="020B0400000000000000" pitchFamily="50" charset="-128"/>
                <a:ea typeface="游ゴシック" panose="020B0400000000000000" pitchFamily="50" charset="-128"/>
              </a:rPr>
              <a:t>避難所対象の</a:t>
            </a:r>
            <a:r>
              <a:rPr lang="ja-JP" altLang="en-US" b="1">
                <a:solidFill>
                  <a:schemeClr val="tx1"/>
                </a:solidFill>
                <a:latin typeface="游ゴシック" panose="020B0400000000000000" pitchFamily="50" charset="-128"/>
                <a:ea typeface="游ゴシック" panose="020B0400000000000000" pitchFamily="50" charset="-128"/>
              </a:rPr>
              <a:t>熊野東防災交流センター</a:t>
            </a:r>
            <a:r>
              <a:rPr kumimoji="1" lang="ja-JP" altLang="en-US" sz="1400" b="1">
                <a:solidFill>
                  <a:schemeClr val="tx1"/>
                </a:solidFill>
                <a:latin typeface="游ゴシック" panose="020B0400000000000000" pitchFamily="50" charset="-128"/>
                <a:ea typeface="游ゴシック" panose="020B0400000000000000" pitchFamily="50" charset="-128"/>
              </a:rPr>
              <a:t>の管理者（＝施設管理者）、</a:t>
            </a:r>
            <a:r>
              <a:rPr lang="ja-JP" altLang="en-US" b="1">
                <a:solidFill>
                  <a:schemeClr val="tx1"/>
                </a:solidFill>
                <a:latin typeface="游ゴシック" panose="020B0400000000000000" pitchFamily="50" charset="-128"/>
                <a:ea typeface="游ゴシック" panose="020B0400000000000000" pitchFamily="50" charset="-128"/>
              </a:rPr>
              <a:t>熊野東防災交流センター</a:t>
            </a:r>
            <a:r>
              <a:rPr kumimoji="1" lang="ja-JP" altLang="en-US" sz="1400" b="1">
                <a:solidFill>
                  <a:schemeClr val="tx1"/>
                </a:solidFill>
                <a:latin typeface="游ゴシック" panose="020B0400000000000000" pitchFamily="50" charset="-128"/>
                <a:ea typeface="游ゴシック" panose="020B0400000000000000" pitchFamily="50" charset="-128"/>
              </a:rPr>
              <a:t>周辺の地域住民及び避難者で、開設・運営することを原則とします。</a:t>
            </a:r>
            <a:endParaRPr kumimoji="1" lang="en-US" altLang="ja-JP" sz="1400" b="1">
              <a:solidFill>
                <a:schemeClr val="tx1"/>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xmlns="" id="{55FD53F6-DE1A-4A52-8573-22B102001040}"/>
              </a:ext>
            </a:extLst>
          </p:cNvPr>
          <p:cNvSpPr/>
          <p:nvPr/>
        </p:nvSpPr>
        <p:spPr>
          <a:xfrm>
            <a:off x="576232" y="2082914"/>
            <a:ext cx="6514712" cy="100037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xmlns="" id="{B28676B3-5E4B-4373-8D27-B975209BF5B2}"/>
              </a:ext>
            </a:extLst>
          </p:cNvPr>
          <p:cNvSpPr txBox="1"/>
          <p:nvPr/>
        </p:nvSpPr>
        <p:spPr>
          <a:xfrm>
            <a:off x="626882" y="3180001"/>
            <a:ext cx="3083095" cy="2324675"/>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solidFill>
                  <a:schemeClr val="tx1"/>
                </a:solidFill>
                <a:latin typeface="游ゴシック" panose="020B0400000000000000" pitchFamily="50" charset="-128"/>
                <a:ea typeface="游ゴシック" panose="020B0400000000000000" pitchFamily="50" charset="-128"/>
              </a:rPr>
              <a:t>熊野東防災交流センター</a:t>
            </a:r>
            <a:r>
              <a:rPr lang="ja-JP" altLang="en-US">
                <a:latin typeface="游ゴシック" panose="020B0400000000000000" pitchFamily="50" charset="-128"/>
                <a:ea typeface="游ゴシック" panose="020B0400000000000000" pitchFamily="50" charset="-128"/>
              </a:rPr>
              <a:t>は、災害により</a:t>
            </a:r>
            <a:r>
              <a:rPr lang="ja-JP" altLang="en-US"/>
              <a:t>被災した方が、災害から身を守るために、一時的に避難したり、一定期間生活を送る場所となります。</a:t>
            </a:r>
            <a:endParaRPr lang="en-US" altLang="ja-JP"/>
          </a:p>
          <a:p>
            <a:pPr>
              <a:lnSpc>
                <a:spcPct val="120000"/>
              </a:lnSpc>
            </a:pPr>
            <a:r>
              <a:rPr lang="ja-JP" altLang="en-US"/>
              <a:t>　この避難所を開設・運営するための体制として、町職員、施設管理者・地域住民（避難者含む）の３者が協働し、助け合いながら避難所を開設し、運営します。</a:t>
            </a:r>
            <a:endParaRPr lang="en-US" altLang="ja-JP"/>
          </a:p>
        </p:txBody>
      </p:sp>
      <p:grpSp>
        <p:nvGrpSpPr>
          <p:cNvPr id="52" name="グループ化 51">
            <a:extLst>
              <a:ext uri="{FF2B5EF4-FFF2-40B4-BE49-F238E27FC236}">
                <a16:creationId xmlns:a16="http://schemas.microsoft.com/office/drawing/2014/main" xmlns="" id="{1DF02EAF-0E67-4460-9854-5A9F88E2F2B9}"/>
              </a:ext>
            </a:extLst>
          </p:cNvPr>
          <p:cNvGrpSpPr/>
          <p:nvPr/>
        </p:nvGrpSpPr>
        <p:grpSpPr>
          <a:xfrm>
            <a:off x="666341" y="5632836"/>
            <a:ext cx="4832371" cy="289823"/>
            <a:chOff x="721321" y="3930483"/>
            <a:chExt cx="4832371" cy="289823"/>
          </a:xfrm>
        </p:grpSpPr>
        <p:sp>
          <p:nvSpPr>
            <p:cNvPr id="53" name="object 2">
              <a:extLst>
                <a:ext uri="{FF2B5EF4-FFF2-40B4-BE49-F238E27FC236}">
                  <a16:creationId xmlns:a16="http://schemas.microsoft.com/office/drawing/2014/main" xmlns="" id="{964DC448-928E-4872-B7F5-0A681751B69B}"/>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参加する組織・担当</a:t>
              </a:r>
              <a:endParaRPr b="1">
                <a:latin typeface="游ゴシック" panose="020B0400000000000000" pitchFamily="50" charset="-128"/>
                <a:ea typeface="游ゴシック" panose="020B0400000000000000" pitchFamily="50" charset="-128"/>
                <a:cs typeface="YuGothic"/>
              </a:endParaRPr>
            </a:p>
          </p:txBody>
        </p:sp>
        <p:sp>
          <p:nvSpPr>
            <p:cNvPr id="54" name="object 3">
              <a:extLst>
                <a:ext uri="{FF2B5EF4-FFF2-40B4-BE49-F238E27FC236}">
                  <a16:creationId xmlns:a16="http://schemas.microsoft.com/office/drawing/2014/main" xmlns="" id="{1A54B533-FA66-4192-969B-B842C595D897}"/>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grpSp>
        <p:nvGrpSpPr>
          <p:cNvPr id="55" name="グループ化 54">
            <a:extLst>
              <a:ext uri="{FF2B5EF4-FFF2-40B4-BE49-F238E27FC236}">
                <a16:creationId xmlns:a16="http://schemas.microsoft.com/office/drawing/2014/main" xmlns="" id="{55F40F1C-A197-48BF-A934-C0A1A4B30581}"/>
              </a:ext>
            </a:extLst>
          </p:cNvPr>
          <p:cNvGrpSpPr/>
          <p:nvPr/>
        </p:nvGrpSpPr>
        <p:grpSpPr>
          <a:xfrm>
            <a:off x="626882" y="1587358"/>
            <a:ext cx="4832371" cy="289823"/>
            <a:chOff x="721321" y="3930483"/>
            <a:chExt cx="4832371" cy="289823"/>
          </a:xfrm>
        </p:grpSpPr>
        <p:sp>
          <p:nvSpPr>
            <p:cNvPr id="56" name="object 2">
              <a:extLst>
                <a:ext uri="{FF2B5EF4-FFF2-40B4-BE49-F238E27FC236}">
                  <a16:creationId xmlns:a16="http://schemas.microsoft.com/office/drawing/2014/main" xmlns="" id="{69C30687-2BF7-4EF0-B783-F7ECEE633B72}"/>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避難所開設・運営体制の</a:t>
              </a:r>
              <a:r>
                <a:rPr lang="ja-JP" altLang="en-US" b="1">
                  <a:solidFill>
                    <a:srgbClr val="221815"/>
                  </a:solidFill>
                  <a:latin typeface="游ゴシック" panose="020B0400000000000000" pitchFamily="50" charset="-128"/>
                  <a:ea typeface="游ゴシック" panose="020B0400000000000000" pitchFamily="50" charset="-128"/>
                  <a:cs typeface="YuGothic"/>
                </a:rPr>
                <a:t>原則</a:t>
              </a:r>
              <a:endParaRPr b="1">
                <a:solidFill>
                  <a:srgbClr val="221815"/>
                </a:solidFill>
                <a:latin typeface="游ゴシック" panose="020B0400000000000000" pitchFamily="50" charset="-128"/>
                <a:ea typeface="游ゴシック" panose="020B0400000000000000" pitchFamily="50" charset="-128"/>
                <a:cs typeface="YuGothic"/>
              </a:endParaRPr>
            </a:p>
          </p:txBody>
        </p:sp>
        <p:sp>
          <p:nvSpPr>
            <p:cNvPr id="57" name="object 3">
              <a:extLst>
                <a:ext uri="{FF2B5EF4-FFF2-40B4-BE49-F238E27FC236}">
                  <a16:creationId xmlns:a16="http://schemas.microsoft.com/office/drawing/2014/main" xmlns="" id="{7C202D2F-DD37-4937-9C00-9ED95A5F7F57}"/>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58" name="object 5">
            <a:extLst>
              <a:ext uri="{FF2B5EF4-FFF2-40B4-BE49-F238E27FC236}">
                <a16:creationId xmlns:a16="http://schemas.microsoft.com/office/drawing/2014/main" xmlns="" id="{AFE9E350-72FD-4BEC-B452-3786CC391B5D}"/>
              </a:ext>
            </a:extLst>
          </p:cNvPr>
          <p:cNvSpPr txBox="1"/>
          <p:nvPr/>
        </p:nvSpPr>
        <p:spPr>
          <a:xfrm>
            <a:off x="5002306" y="5735222"/>
            <a:ext cx="2287411" cy="305084"/>
          </a:xfrm>
          <a:prstGeom prst="rect">
            <a:avLst/>
          </a:prstGeom>
        </p:spPr>
        <p:txBody>
          <a:bodyPr vert="horz" wrap="square" lIns="0" tIns="12700" rIns="0" bIns="0" rtlCol="0">
            <a:spAutoFit/>
          </a:bodyPr>
          <a:lstStyle/>
          <a:p>
            <a:pPr marL="72000" marR="5080" algn="ctr">
              <a:lnSpc>
                <a:spcPct val="150000"/>
              </a:lnSpc>
            </a:pPr>
            <a:r>
              <a:rPr lang="ja-JP" altLang="en-US" sz="1400">
                <a:latin typeface="+mj-ea"/>
                <a:ea typeface="+mj-ea"/>
                <a:cs typeface="YuGo-Medium"/>
              </a:rPr>
              <a:t>（令和４年４月１日現在）</a:t>
            </a:r>
            <a:endParaRPr lang="en-US" altLang="ja-JP" sz="1400">
              <a:latin typeface="+mj-ea"/>
              <a:ea typeface="+mj-ea"/>
              <a:cs typeface="YuGo-Medium"/>
            </a:endParaRPr>
          </a:p>
        </p:txBody>
      </p:sp>
      <p:pic>
        <p:nvPicPr>
          <p:cNvPr id="59" name="図 58">
            <a:extLst>
              <a:ext uri="{FF2B5EF4-FFF2-40B4-BE49-F238E27FC236}">
                <a16:creationId xmlns:a16="http://schemas.microsoft.com/office/drawing/2014/main" xmlns="" id="{A44CE037-4983-4E06-A779-39C08ECABFCA}"/>
              </a:ext>
            </a:extLst>
          </p:cNvPr>
          <p:cNvPicPr>
            <a:picLocks noChangeAspect="1"/>
          </p:cNvPicPr>
          <p:nvPr/>
        </p:nvPicPr>
        <p:blipFill>
          <a:blip r:embed="rId4"/>
          <a:stretch>
            <a:fillRect/>
          </a:stretch>
        </p:blipFill>
        <p:spPr>
          <a:xfrm>
            <a:off x="4153673" y="3185670"/>
            <a:ext cx="2611159" cy="2324675"/>
          </a:xfrm>
          <a:prstGeom prst="rect">
            <a:avLst/>
          </a:prstGeom>
        </p:spPr>
      </p:pic>
    </p:spTree>
    <p:extLst>
      <p:ext uri="{BB962C8B-B14F-4D97-AF65-F5344CB8AC3E}">
        <p14:creationId xmlns:p14="http://schemas.microsoft.com/office/powerpoint/2010/main" val="161949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7764BFC-2E11-4807-B157-43EF601BA2C5}"/>
              </a:ext>
            </a:extLst>
          </p:cNvPr>
          <p:cNvSpPr txBox="1"/>
          <p:nvPr/>
        </p:nvSpPr>
        <p:spPr>
          <a:xfrm>
            <a:off x="141513" y="10172700"/>
            <a:ext cx="618674"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８</a:t>
            </a:r>
            <a:endParaRPr lang="ja-JP" altLang="en-US">
              <a:solidFill>
                <a:schemeClr val="tx1">
                  <a:lumMod val="50000"/>
                  <a:lumOff val="50000"/>
                </a:schemeClr>
              </a:solidFill>
              <a:latin typeface="+mj-ea"/>
              <a:ea typeface="+mj-ea"/>
            </a:endParaRPr>
          </a:p>
        </p:txBody>
      </p:sp>
      <p:sp>
        <p:nvSpPr>
          <p:cNvPr id="5" name="bg object 16">
            <a:extLst>
              <a:ext uri="{FF2B5EF4-FFF2-40B4-BE49-F238E27FC236}">
                <a16:creationId xmlns:a16="http://schemas.microsoft.com/office/drawing/2014/main" xmlns="" id="{A4014DD6-4892-4892-ABB7-9881C7AB1D24}"/>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6" name="bg object 17">
            <a:extLst>
              <a:ext uri="{FF2B5EF4-FFF2-40B4-BE49-F238E27FC236}">
                <a16:creationId xmlns:a16="http://schemas.microsoft.com/office/drawing/2014/main" xmlns="" id="{5B69CA20-5D07-461D-A98F-6AD809DD6391}"/>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7" name="bg object 18">
            <a:extLst>
              <a:ext uri="{FF2B5EF4-FFF2-40B4-BE49-F238E27FC236}">
                <a16:creationId xmlns:a16="http://schemas.microsoft.com/office/drawing/2014/main" xmlns="" id="{E0EDF6AF-24C9-4F10-9E4B-21D3BBB51C8B}"/>
              </a:ext>
            </a:extLst>
          </p:cNvPr>
          <p:cNvPicPr/>
          <p:nvPr/>
        </p:nvPicPr>
        <p:blipFill>
          <a:blip r:embed="rId2" cstate="print"/>
          <a:stretch>
            <a:fillRect/>
          </a:stretch>
        </p:blipFill>
        <p:spPr>
          <a:xfrm>
            <a:off x="117745" y="0"/>
            <a:ext cx="174123" cy="208812"/>
          </a:xfrm>
          <a:prstGeom prst="rect">
            <a:avLst/>
          </a:prstGeom>
        </p:spPr>
      </p:pic>
      <p:grpSp>
        <p:nvGrpSpPr>
          <p:cNvPr id="10" name="object 9">
            <a:extLst>
              <a:ext uri="{FF2B5EF4-FFF2-40B4-BE49-F238E27FC236}">
                <a16:creationId xmlns:a16="http://schemas.microsoft.com/office/drawing/2014/main" xmlns="" id="{DAB51759-4533-49F3-BEB8-01C59612DBAE}"/>
              </a:ext>
            </a:extLst>
          </p:cNvPr>
          <p:cNvGrpSpPr/>
          <p:nvPr/>
        </p:nvGrpSpPr>
        <p:grpSpPr>
          <a:xfrm>
            <a:off x="434046" y="625366"/>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81DAE0A1-E783-43E9-B347-5871E2642549}"/>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CC3C67CF-4FC2-4BA3-A0A0-D2B17CED9B74}"/>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xmlns="" id="{44E9E6CF-4817-4B50-80D8-021891CE0A05}"/>
              </a:ext>
            </a:extLst>
          </p:cNvPr>
          <p:cNvSpPr txBox="1"/>
          <p:nvPr/>
        </p:nvSpPr>
        <p:spPr>
          <a:xfrm>
            <a:off x="595716"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避難所開設・運営における役割分担</a:t>
            </a:r>
          </a:p>
        </p:txBody>
      </p:sp>
      <p:cxnSp>
        <p:nvCxnSpPr>
          <p:cNvPr id="40" name="直線コネクタ 39">
            <a:extLst>
              <a:ext uri="{FF2B5EF4-FFF2-40B4-BE49-F238E27FC236}">
                <a16:creationId xmlns:a16="http://schemas.microsoft.com/office/drawing/2014/main" xmlns="" id="{5C710E99-49BF-4EAB-B03E-DDBAD3FD41B1}"/>
              </a:ext>
            </a:extLst>
          </p:cNvPr>
          <p:cNvCxnSpPr/>
          <p:nvPr/>
        </p:nvCxnSpPr>
        <p:spPr>
          <a:xfrm flipH="1">
            <a:off x="3895938" y="8681206"/>
            <a:ext cx="3099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xmlns="" id="{6DF285E9-6EE2-45A0-9CEE-888E5FFD5B7C}"/>
              </a:ext>
            </a:extLst>
          </p:cNvPr>
          <p:cNvCxnSpPr>
            <a:cxnSpLocks/>
            <a:endCxn id="96" idx="3"/>
          </p:cNvCxnSpPr>
          <p:nvPr/>
        </p:nvCxnSpPr>
        <p:spPr>
          <a:xfrm flipH="1">
            <a:off x="2031688" y="8567744"/>
            <a:ext cx="25583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xmlns="" id="{B649E254-BEC8-4E8A-9D1C-5FE97702530F}"/>
              </a:ext>
            </a:extLst>
          </p:cNvPr>
          <p:cNvSpPr txBox="1"/>
          <p:nvPr/>
        </p:nvSpPr>
        <p:spPr>
          <a:xfrm>
            <a:off x="557407" y="199102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a:t>開設は、集まることのできた熊野町職員、施設管理者と地域住民の代表の</a:t>
            </a:r>
            <a:r>
              <a:rPr lang="en-US" altLang="ja-JP" b="1"/>
              <a:t>3</a:t>
            </a:r>
            <a:r>
              <a:rPr lang="ja-JP" altLang="en-US" b="1"/>
              <a:t>者の体制で行います。役割分担は、下表のとおり熊野町職員、施設管理者が主体で、住民代表が協力することを基本とします。</a:t>
            </a:r>
            <a:endParaRPr lang="en-US" altLang="ja-JP">
              <a:solidFill>
                <a:srgbClr val="FF0000"/>
              </a:solidFill>
            </a:endParaRPr>
          </a:p>
        </p:txBody>
      </p:sp>
      <p:sp>
        <p:nvSpPr>
          <p:cNvPr id="43" name="正方形/長方形 42">
            <a:extLst>
              <a:ext uri="{FF2B5EF4-FFF2-40B4-BE49-F238E27FC236}">
                <a16:creationId xmlns:a16="http://schemas.microsoft.com/office/drawing/2014/main" xmlns="" id="{4BDD1073-6A8A-4DE6-AF10-77127832A8FB}"/>
              </a:ext>
            </a:extLst>
          </p:cNvPr>
          <p:cNvSpPr/>
          <p:nvPr/>
        </p:nvSpPr>
        <p:spPr>
          <a:xfrm>
            <a:off x="434046" y="1955873"/>
            <a:ext cx="6514712" cy="89467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grpSp>
        <p:nvGrpSpPr>
          <p:cNvPr id="44" name="グループ化 43">
            <a:extLst>
              <a:ext uri="{FF2B5EF4-FFF2-40B4-BE49-F238E27FC236}">
                <a16:creationId xmlns:a16="http://schemas.microsoft.com/office/drawing/2014/main" xmlns="" id="{461BBF44-1075-442D-A457-7DA19570D6CB}"/>
              </a:ext>
            </a:extLst>
          </p:cNvPr>
          <p:cNvGrpSpPr/>
          <p:nvPr/>
        </p:nvGrpSpPr>
        <p:grpSpPr>
          <a:xfrm>
            <a:off x="472240" y="1515241"/>
            <a:ext cx="4832371" cy="289823"/>
            <a:chOff x="721321" y="3930483"/>
            <a:chExt cx="4832371" cy="289823"/>
          </a:xfrm>
        </p:grpSpPr>
        <p:sp>
          <p:nvSpPr>
            <p:cNvPr id="49" name="object 2">
              <a:extLst>
                <a:ext uri="{FF2B5EF4-FFF2-40B4-BE49-F238E27FC236}">
                  <a16:creationId xmlns:a16="http://schemas.microsoft.com/office/drawing/2014/main" xmlns="" id="{E0C211EC-ED09-4C37-955B-CD7DBCA5A1CE}"/>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開設時の体制と役割分担</a:t>
              </a:r>
              <a:endParaRPr b="1">
                <a:latin typeface="游ゴシック" panose="020B0400000000000000" pitchFamily="50" charset="-128"/>
                <a:ea typeface="游ゴシック" panose="020B0400000000000000" pitchFamily="50" charset="-128"/>
                <a:cs typeface="YuGothic"/>
              </a:endParaRPr>
            </a:p>
          </p:txBody>
        </p:sp>
        <p:sp>
          <p:nvSpPr>
            <p:cNvPr id="73" name="object 3">
              <a:extLst>
                <a:ext uri="{FF2B5EF4-FFF2-40B4-BE49-F238E27FC236}">
                  <a16:creationId xmlns:a16="http://schemas.microsoft.com/office/drawing/2014/main" xmlns="" id="{7FBF4BBB-953C-4C6C-B8C1-92E79FA7341C}"/>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graphicFrame>
        <p:nvGraphicFramePr>
          <p:cNvPr id="74" name="表 7">
            <a:extLst>
              <a:ext uri="{FF2B5EF4-FFF2-40B4-BE49-F238E27FC236}">
                <a16:creationId xmlns:a16="http://schemas.microsoft.com/office/drawing/2014/main" xmlns="" id="{F27472C9-0F07-48DE-A9A1-3D6366B3630C}"/>
              </a:ext>
            </a:extLst>
          </p:cNvPr>
          <p:cNvGraphicFramePr>
            <a:graphicFrameLocks noGrp="1"/>
          </p:cNvGraphicFramePr>
          <p:nvPr>
            <p:extLst>
              <p:ext uri="{D42A27DB-BD31-4B8C-83A1-F6EECF244321}">
                <p14:modId xmlns:p14="http://schemas.microsoft.com/office/powerpoint/2010/main" val="446065048"/>
              </p:ext>
            </p:extLst>
          </p:nvPr>
        </p:nvGraphicFramePr>
        <p:xfrm>
          <a:off x="438537" y="3245758"/>
          <a:ext cx="6514713" cy="2439302"/>
        </p:xfrm>
        <a:graphic>
          <a:graphicData uri="http://schemas.openxmlformats.org/drawingml/2006/table">
            <a:tbl>
              <a:tblPr firstRow="1" bandRow="1">
                <a:tableStyleId>{5C22544A-7EE6-4342-B048-85BDC9FD1C3A}</a:tableStyleId>
              </a:tblPr>
              <a:tblGrid>
                <a:gridCol w="3211383">
                  <a:extLst>
                    <a:ext uri="{9D8B030D-6E8A-4147-A177-3AD203B41FA5}">
                      <a16:colId xmlns:a16="http://schemas.microsoft.com/office/drawing/2014/main" xmlns="" val="4055568304"/>
                    </a:ext>
                  </a:extLst>
                </a:gridCol>
                <a:gridCol w="1101110">
                  <a:extLst>
                    <a:ext uri="{9D8B030D-6E8A-4147-A177-3AD203B41FA5}">
                      <a16:colId xmlns:a16="http://schemas.microsoft.com/office/drawing/2014/main" xmlns="" val="510836279"/>
                    </a:ext>
                  </a:extLst>
                </a:gridCol>
                <a:gridCol w="1101110">
                  <a:extLst>
                    <a:ext uri="{9D8B030D-6E8A-4147-A177-3AD203B41FA5}">
                      <a16:colId xmlns:a16="http://schemas.microsoft.com/office/drawing/2014/main" xmlns="" val="262690745"/>
                    </a:ext>
                  </a:extLst>
                </a:gridCol>
                <a:gridCol w="1101110">
                  <a:extLst>
                    <a:ext uri="{9D8B030D-6E8A-4147-A177-3AD203B41FA5}">
                      <a16:colId xmlns:a16="http://schemas.microsoft.com/office/drawing/2014/main" xmlns="" val="2137842469"/>
                    </a:ext>
                  </a:extLst>
                </a:gridCol>
              </a:tblGrid>
              <a:tr h="393714">
                <a:tc rowSpan="2">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06079485"/>
                  </a:ext>
                </a:extLst>
              </a:tr>
              <a:tr h="393714">
                <a:tc v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熊野町</a:t>
                      </a:r>
                      <a:r>
                        <a:rPr kumimoji="1" lang="ja-JP" altLang="en-US" sz="1400" b="1">
                          <a:solidFill>
                            <a:srgbClr val="221815"/>
                          </a:solidFill>
                          <a:latin typeface="游ゴシック" panose="020B0400000000000000" pitchFamily="50" charset="-128"/>
                          <a:ea typeface="游ゴシック" panose="020B0400000000000000" pitchFamily="50" charset="-128"/>
                        </a:rPr>
                        <a:t>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地域住民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35990632"/>
                  </a:ext>
                </a:extLst>
              </a:tr>
              <a:tr h="4100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a:latin typeface="游ゴシック" panose="020B0400000000000000" pitchFamily="50" charset="-128"/>
                          <a:ea typeface="游ゴシック" panose="020B0400000000000000" pitchFamily="50" charset="-128"/>
                          <a:cs typeface="YuGothic"/>
                        </a:rPr>
                        <a:t>1</a:t>
                      </a:r>
                      <a:r>
                        <a:rPr lang="ja-JP" altLang="en-US" sz="1400">
                          <a:latin typeface="游ゴシック" panose="020B0400000000000000" pitchFamily="50" charset="-128"/>
                          <a:ea typeface="游ゴシック" panose="020B0400000000000000" pitchFamily="50" charset="-128"/>
                          <a:cs typeface="YuGothic"/>
                        </a:rPr>
                        <a:t> 開設準備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7527214"/>
                  </a:ext>
                </a:extLst>
              </a:tr>
              <a:tr h="410016">
                <a:tc>
                  <a:txBody>
                    <a:bodyPr/>
                    <a:lstStyle/>
                    <a:p>
                      <a:r>
                        <a:rPr kumimoji="1" lang="en-US" altLang="ja-JP" sz="1400">
                          <a:latin typeface="游ゴシック" panose="020B0400000000000000" pitchFamily="50" charset="-128"/>
                          <a:ea typeface="游ゴシック" panose="020B0400000000000000" pitchFamily="50" charset="-128"/>
                        </a:rPr>
                        <a:t>2</a:t>
                      </a:r>
                      <a:r>
                        <a:rPr kumimoji="1" lang="ja-JP" altLang="en-US" sz="1400">
                          <a:latin typeface="游ゴシック" panose="020B0400000000000000" pitchFamily="50" charset="-128"/>
                          <a:ea typeface="游ゴシック" panose="020B0400000000000000" pitchFamily="50" charset="-128"/>
                        </a:rPr>
                        <a:t> 避難者の受入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10628611"/>
                  </a:ext>
                </a:extLst>
              </a:tr>
              <a:tr h="421826">
                <a:tc>
                  <a:txBody>
                    <a:bodyPr/>
                    <a:lstStyle/>
                    <a:p>
                      <a:r>
                        <a:rPr kumimoji="1" lang="en-US" altLang="ja-JP" sz="1400">
                          <a:latin typeface="游ゴシック" panose="020B0400000000000000" pitchFamily="50" charset="-128"/>
                          <a:ea typeface="游ゴシック" panose="020B0400000000000000" pitchFamily="50" charset="-128"/>
                        </a:rPr>
                        <a:t>3</a:t>
                      </a:r>
                      <a:r>
                        <a:rPr kumimoji="1" lang="ja-JP" altLang="en-US" sz="1400">
                          <a:latin typeface="游ゴシック" panose="020B0400000000000000" pitchFamily="50" charset="-128"/>
                          <a:ea typeface="游ゴシック" panose="020B0400000000000000" pitchFamily="50" charset="-128"/>
                        </a:rPr>
                        <a:t> 避難者状況の取りまとめと報告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a:latin typeface="游ゴシック" panose="020B0400000000000000" pitchFamily="50" charset="-128"/>
                          <a:ea typeface="游ゴシック" panose="020B0400000000000000" pitchFamily="50" charset="-128"/>
                        </a:rPr>
                        <a:t>-</a:t>
                      </a:r>
                      <a:endParaRPr kumimoji="1" lang="ja-JP" altLang="en-US" sz="20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1163130"/>
                  </a:ext>
                </a:extLst>
              </a:tr>
              <a:tr h="410016">
                <a:tc>
                  <a:txBody>
                    <a:bodyPr/>
                    <a:lstStyle/>
                    <a:p>
                      <a:r>
                        <a:rPr kumimoji="1" lang="en-US" altLang="ja-JP" sz="1400">
                          <a:latin typeface="游ゴシック" panose="020B0400000000000000" pitchFamily="50" charset="-128"/>
                          <a:ea typeface="游ゴシック" panose="020B0400000000000000" pitchFamily="50" charset="-128"/>
                        </a:rPr>
                        <a:t>4</a:t>
                      </a:r>
                      <a:r>
                        <a:rPr kumimoji="1" lang="ja-JP" altLang="en-US" sz="1400">
                          <a:latin typeface="游ゴシック" panose="020B0400000000000000" pitchFamily="50" charset="-128"/>
                          <a:ea typeface="游ゴシック" panose="020B0400000000000000" pitchFamily="50" charset="-128"/>
                        </a:rPr>
                        <a:t> 食料等の配布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1989826"/>
                  </a:ext>
                </a:extLst>
              </a:tr>
            </a:tbl>
          </a:graphicData>
        </a:graphic>
      </p:graphicFrame>
      <p:grpSp>
        <p:nvGrpSpPr>
          <p:cNvPr id="75" name="グループ化 74">
            <a:extLst>
              <a:ext uri="{FF2B5EF4-FFF2-40B4-BE49-F238E27FC236}">
                <a16:creationId xmlns:a16="http://schemas.microsoft.com/office/drawing/2014/main" xmlns="" id="{6C662939-66D2-40B7-BED1-4BC897BB42C3}"/>
              </a:ext>
            </a:extLst>
          </p:cNvPr>
          <p:cNvGrpSpPr/>
          <p:nvPr/>
        </p:nvGrpSpPr>
        <p:grpSpPr>
          <a:xfrm>
            <a:off x="475197" y="5956300"/>
            <a:ext cx="4832371" cy="289823"/>
            <a:chOff x="721321" y="3930483"/>
            <a:chExt cx="4832371" cy="289823"/>
          </a:xfrm>
        </p:grpSpPr>
        <p:sp>
          <p:nvSpPr>
            <p:cNvPr id="76" name="object 2">
              <a:extLst>
                <a:ext uri="{FF2B5EF4-FFF2-40B4-BE49-F238E27FC236}">
                  <a16:creationId xmlns:a16="http://schemas.microsoft.com/office/drawing/2014/main" xmlns="" id="{52A667A0-3981-4902-8666-E009AA7F898A}"/>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避難所運営時の体制と役割分担</a:t>
              </a:r>
              <a:endParaRPr b="1">
                <a:latin typeface="游ゴシック" panose="020B0400000000000000" pitchFamily="50" charset="-128"/>
                <a:ea typeface="游ゴシック" panose="020B0400000000000000" pitchFamily="50" charset="-128"/>
                <a:cs typeface="YuGothic"/>
              </a:endParaRPr>
            </a:p>
          </p:txBody>
        </p:sp>
        <p:sp>
          <p:nvSpPr>
            <p:cNvPr id="77" name="object 3">
              <a:extLst>
                <a:ext uri="{FF2B5EF4-FFF2-40B4-BE49-F238E27FC236}">
                  <a16:creationId xmlns:a16="http://schemas.microsoft.com/office/drawing/2014/main" xmlns="" id="{467980DC-74D3-48DB-98C7-CAD544ABABA6}"/>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78" name="テキスト ボックス 77">
            <a:extLst>
              <a:ext uri="{FF2B5EF4-FFF2-40B4-BE49-F238E27FC236}">
                <a16:creationId xmlns:a16="http://schemas.microsoft.com/office/drawing/2014/main" xmlns="" id="{F33315FD-DCB2-43DA-849E-6747565E17BB}"/>
              </a:ext>
            </a:extLst>
          </p:cNvPr>
          <p:cNvSpPr txBox="1"/>
          <p:nvPr/>
        </p:nvSpPr>
        <p:spPr>
          <a:xfrm>
            <a:off x="575143" y="6441306"/>
            <a:ext cx="6266918" cy="773481"/>
          </a:xfrm>
          <a:prstGeom prst="rect">
            <a:avLst/>
          </a:prstGeom>
        </p:spPr>
        <p:txBody>
          <a:bodyPr vert="horz" wrap="square" lIns="0" tIns="12700" rIns="0" bIns="0" rtlCol="0" anchor="t">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1755">
              <a:lnSpc>
                <a:spcPct val="120000"/>
              </a:lnSpc>
            </a:pPr>
            <a:r>
              <a:rPr lang="ja-JP" altLang="en-US" b="1">
                <a:latin typeface="Yu Gothic Medium"/>
                <a:ea typeface="Yu Gothic Medium"/>
              </a:rPr>
              <a:t>避難所の運営は、避難所を利用する避難者も交えた地域住民が主体となり、　熊野町職員・施設管理者との協力のもとで、下図のような、避難所運営委員会を設置し、各班体制を組織（下図）して行います。</a:t>
            </a:r>
            <a:endParaRPr lang="en-US" altLang="ja-JP" b="1">
              <a:latin typeface="Yu Gothic Medium"/>
              <a:ea typeface="Yu Gothic Medium"/>
            </a:endParaRPr>
          </a:p>
        </p:txBody>
      </p:sp>
      <p:sp>
        <p:nvSpPr>
          <p:cNvPr id="79" name="正方形/長方形 78">
            <a:extLst>
              <a:ext uri="{FF2B5EF4-FFF2-40B4-BE49-F238E27FC236}">
                <a16:creationId xmlns:a16="http://schemas.microsoft.com/office/drawing/2014/main" xmlns="" id="{C3C9F582-34F9-4E4F-91C0-240903444D29}"/>
              </a:ext>
            </a:extLst>
          </p:cNvPr>
          <p:cNvSpPr/>
          <p:nvPr/>
        </p:nvSpPr>
        <p:spPr>
          <a:xfrm>
            <a:off x="513365" y="6360381"/>
            <a:ext cx="6514712" cy="9948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80" name="テキスト ボックス 79">
            <a:extLst>
              <a:ext uri="{FF2B5EF4-FFF2-40B4-BE49-F238E27FC236}">
                <a16:creationId xmlns:a16="http://schemas.microsoft.com/office/drawing/2014/main" xmlns="" id="{99BD7642-0957-42E5-A01B-0AEC1541A724}"/>
              </a:ext>
            </a:extLst>
          </p:cNvPr>
          <p:cNvSpPr txBox="1"/>
          <p:nvPr/>
        </p:nvSpPr>
        <p:spPr>
          <a:xfrm>
            <a:off x="5169412" y="2942691"/>
            <a:ext cx="1786399" cy="307777"/>
          </a:xfrm>
          <a:prstGeom prst="rect">
            <a:avLst/>
          </a:prstGeom>
          <a:noFill/>
        </p:spPr>
        <p:txBody>
          <a:bodyPr wrap="square">
            <a:spAutoFit/>
          </a:bodyPr>
          <a:lstStyle/>
          <a:p>
            <a:r>
              <a:rPr lang="ja-JP" altLang="en-US" sz="1400"/>
              <a:t>◎：主体　〇：協力</a:t>
            </a:r>
          </a:p>
        </p:txBody>
      </p:sp>
      <p:sp>
        <p:nvSpPr>
          <p:cNvPr id="81" name="正方形/長方形 80">
            <a:extLst>
              <a:ext uri="{FF2B5EF4-FFF2-40B4-BE49-F238E27FC236}">
                <a16:creationId xmlns:a16="http://schemas.microsoft.com/office/drawing/2014/main" xmlns="" id="{7E139C0E-7C3A-43BF-BE6D-DEBABA96B640}"/>
              </a:ext>
            </a:extLst>
          </p:cNvPr>
          <p:cNvSpPr/>
          <p:nvPr/>
        </p:nvSpPr>
        <p:spPr>
          <a:xfrm>
            <a:off x="4103267" y="8401002"/>
            <a:ext cx="2516178" cy="530084"/>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a:solidFill>
                  <a:schemeClr val="tx1"/>
                </a:solidFill>
                <a:latin typeface="游ゴシック"/>
                <a:ea typeface="游ゴシック"/>
              </a:rPr>
              <a:t>副委員長</a:t>
            </a:r>
            <a:endParaRPr kumimoji="1" lang="ja-JP" altLang="en-US" sz="1400" b="1">
              <a:solidFill>
                <a:schemeClr val="tx1"/>
              </a:solidFill>
              <a:highlight>
                <a:srgbClr val="FFFF00"/>
              </a:highlight>
              <a:latin typeface="游ゴシック"/>
              <a:ea typeface="游ゴシック"/>
            </a:endParaRPr>
          </a:p>
        </p:txBody>
      </p:sp>
      <p:sp>
        <p:nvSpPr>
          <p:cNvPr id="82" name="正方形/長方形 81">
            <a:extLst>
              <a:ext uri="{FF2B5EF4-FFF2-40B4-BE49-F238E27FC236}">
                <a16:creationId xmlns:a16="http://schemas.microsoft.com/office/drawing/2014/main" xmlns="" id="{CEBC06B3-1A94-4718-B680-53A4C7666C0D}"/>
              </a:ext>
            </a:extLst>
          </p:cNvPr>
          <p:cNvSpPr/>
          <p:nvPr/>
        </p:nvSpPr>
        <p:spPr>
          <a:xfrm>
            <a:off x="578124" y="9432197"/>
            <a:ext cx="1224201" cy="653007"/>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221815"/>
                </a:solidFill>
                <a:latin typeface="游ゴシック" panose="020B0400000000000000" pitchFamily="50" charset="-128"/>
                <a:ea typeface="游ゴシック" panose="020B0400000000000000" pitchFamily="50" charset="-128"/>
              </a:rPr>
              <a:t>総務班</a:t>
            </a:r>
            <a:endParaRPr kumimoji="1" lang="en-US" altLang="ja-JP" sz="1200" b="1">
              <a:solidFill>
                <a:srgbClr val="221815"/>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xmlns="" id="{354AA116-C221-40AD-8EB3-FA0613E34021}"/>
              </a:ext>
            </a:extLst>
          </p:cNvPr>
          <p:cNvSpPr/>
          <p:nvPr/>
        </p:nvSpPr>
        <p:spPr>
          <a:xfrm>
            <a:off x="1930981" y="9432197"/>
            <a:ext cx="1224201"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221815"/>
                </a:solidFill>
                <a:latin typeface="游ゴシック" panose="020B0400000000000000" pitchFamily="50" charset="-128"/>
                <a:ea typeface="游ゴシック" panose="020B0400000000000000" pitchFamily="50" charset="-128"/>
              </a:rPr>
              <a:t>情報班</a:t>
            </a:r>
            <a:endParaRPr kumimoji="1" lang="en-US" altLang="ja-JP" sz="1200" b="1">
              <a:solidFill>
                <a:srgbClr val="221815"/>
              </a:solidFill>
              <a:latin typeface="游ゴシック" panose="020B0400000000000000" pitchFamily="50" charset="-128"/>
              <a:ea typeface="游ゴシック" panose="020B0400000000000000" pitchFamily="50" charset="-128"/>
            </a:endParaRPr>
          </a:p>
        </p:txBody>
      </p:sp>
      <p:sp>
        <p:nvSpPr>
          <p:cNvPr id="84" name="正方形/長方形 83">
            <a:extLst>
              <a:ext uri="{FF2B5EF4-FFF2-40B4-BE49-F238E27FC236}">
                <a16:creationId xmlns:a16="http://schemas.microsoft.com/office/drawing/2014/main" xmlns="" id="{10C166EE-BCB7-48B3-983D-ABC2CAFBB086}"/>
              </a:ext>
            </a:extLst>
          </p:cNvPr>
          <p:cNvSpPr/>
          <p:nvPr/>
        </p:nvSpPr>
        <p:spPr>
          <a:xfrm>
            <a:off x="3283838" y="9408636"/>
            <a:ext cx="1224201"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rgbClr val="221815"/>
                </a:solidFill>
                <a:latin typeface="游ゴシック" panose="020B0400000000000000" pitchFamily="50" charset="-128"/>
                <a:ea typeface="游ゴシック" panose="020B0400000000000000" pitchFamily="50" charset="-128"/>
              </a:rPr>
              <a:t>施設管理</a:t>
            </a:r>
            <a:r>
              <a:rPr kumimoji="1" lang="ja-JP" altLang="en-US" sz="1100" b="1">
                <a:solidFill>
                  <a:srgbClr val="221815"/>
                </a:solidFill>
                <a:latin typeface="游ゴシック" panose="020B0400000000000000" pitchFamily="50" charset="-128"/>
                <a:ea typeface="游ゴシック" panose="020B0400000000000000" pitchFamily="50" charset="-128"/>
              </a:rPr>
              <a:t>班</a:t>
            </a:r>
            <a:endParaRPr kumimoji="1" lang="en-US" altLang="ja-JP" sz="1400" b="1">
              <a:solidFill>
                <a:srgbClr val="221815"/>
              </a:solidFill>
              <a:latin typeface="游ゴシック" panose="020B0400000000000000" pitchFamily="50" charset="-128"/>
              <a:ea typeface="游ゴシック" panose="020B0400000000000000" pitchFamily="50" charset="-128"/>
            </a:endParaRPr>
          </a:p>
        </p:txBody>
      </p:sp>
      <p:sp>
        <p:nvSpPr>
          <p:cNvPr id="85" name="正方形/長方形 84">
            <a:extLst>
              <a:ext uri="{FF2B5EF4-FFF2-40B4-BE49-F238E27FC236}">
                <a16:creationId xmlns:a16="http://schemas.microsoft.com/office/drawing/2014/main" xmlns="" id="{CDBD2FCB-7876-489B-8751-9218B2B6F770}"/>
              </a:ext>
            </a:extLst>
          </p:cNvPr>
          <p:cNvSpPr/>
          <p:nvPr/>
        </p:nvSpPr>
        <p:spPr>
          <a:xfrm>
            <a:off x="4636696" y="9402382"/>
            <a:ext cx="1224201"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rgbClr val="221815"/>
                </a:solidFill>
                <a:latin typeface="游ゴシック" panose="020B0400000000000000" pitchFamily="50" charset="-128"/>
                <a:ea typeface="游ゴシック" panose="020B0400000000000000" pitchFamily="50" charset="-128"/>
              </a:rPr>
              <a:t>食料・物資班</a:t>
            </a:r>
            <a:endParaRPr kumimoji="1" lang="en-US" altLang="ja-JP" sz="1100" b="1">
              <a:solidFill>
                <a:srgbClr val="221815"/>
              </a:solidFill>
              <a:latin typeface="游ゴシック" panose="020B0400000000000000" pitchFamily="50" charset="-128"/>
              <a:ea typeface="游ゴシック" panose="020B0400000000000000" pitchFamily="50" charset="-128"/>
            </a:endParaRPr>
          </a:p>
        </p:txBody>
      </p:sp>
      <p:sp>
        <p:nvSpPr>
          <p:cNvPr id="86" name="正方形/長方形 85">
            <a:extLst>
              <a:ext uri="{FF2B5EF4-FFF2-40B4-BE49-F238E27FC236}">
                <a16:creationId xmlns:a16="http://schemas.microsoft.com/office/drawing/2014/main" xmlns="" id="{403E2A8A-8A51-4958-A7A8-080BCA9A206E}"/>
              </a:ext>
            </a:extLst>
          </p:cNvPr>
          <p:cNvSpPr/>
          <p:nvPr/>
        </p:nvSpPr>
        <p:spPr>
          <a:xfrm>
            <a:off x="550866" y="7667736"/>
            <a:ext cx="1480822" cy="530083"/>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游ゴシック" panose="020B0400000000000000" pitchFamily="50" charset="-128"/>
                <a:ea typeface="游ゴシック" panose="020B0400000000000000" pitchFamily="50" charset="-128"/>
              </a:rPr>
              <a:t>熊野町職員</a:t>
            </a:r>
            <a:endParaRPr kumimoji="1" lang="en-US" altLang="ja-JP" sz="1400" b="1">
              <a:solidFill>
                <a:schemeClr val="tx1"/>
              </a:solidFill>
              <a:latin typeface="游ゴシック" panose="020B0400000000000000" pitchFamily="50" charset="-128"/>
              <a:ea typeface="游ゴシック" panose="020B0400000000000000" pitchFamily="50" charset="-128"/>
            </a:endParaRPr>
          </a:p>
        </p:txBody>
      </p:sp>
      <p:cxnSp>
        <p:nvCxnSpPr>
          <p:cNvPr id="87" name="直線コネクタ 86">
            <a:extLst>
              <a:ext uri="{FF2B5EF4-FFF2-40B4-BE49-F238E27FC236}">
                <a16:creationId xmlns:a16="http://schemas.microsoft.com/office/drawing/2014/main" xmlns="" id="{C4B04945-188D-46A8-A742-88639458778D}"/>
              </a:ext>
            </a:extLst>
          </p:cNvPr>
          <p:cNvCxnSpPr>
            <a:cxnSpLocks/>
            <a:stCxn id="95" idx="2"/>
            <a:endCxn id="84" idx="0"/>
          </p:cNvCxnSpPr>
          <p:nvPr/>
        </p:nvCxnSpPr>
        <p:spPr>
          <a:xfrm>
            <a:off x="3895939" y="8193922"/>
            <a:ext cx="0" cy="12147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xmlns="" id="{288285AE-EDB2-4137-8AA5-6D7D0E3E5F89}"/>
              </a:ext>
            </a:extLst>
          </p:cNvPr>
          <p:cNvCxnSpPr>
            <a:cxnSpLocks/>
          </p:cNvCxnSpPr>
          <p:nvPr/>
        </p:nvCxnSpPr>
        <p:spPr>
          <a:xfrm flipH="1">
            <a:off x="1172434" y="9116231"/>
            <a:ext cx="54149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xmlns="" id="{E9D0A9FE-6FB3-49C2-A616-864A4AC6B289}"/>
              </a:ext>
            </a:extLst>
          </p:cNvPr>
          <p:cNvCxnSpPr>
            <a:cxnSpLocks/>
            <a:endCxn id="82" idx="0"/>
          </p:cNvCxnSpPr>
          <p:nvPr/>
        </p:nvCxnSpPr>
        <p:spPr>
          <a:xfrm>
            <a:off x="1186722" y="9134310"/>
            <a:ext cx="3503" cy="297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xmlns="" id="{692092D0-B4CF-416A-893E-0D0E05765B14}"/>
              </a:ext>
            </a:extLst>
          </p:cNvPr>
          <p:cNvCxnSpPr>
            <a:cxnSpLocks/>
            <a:endCxn id="83" idx="0"/>
          </p:cNvCxnSpPr>
          <p:nvPr/>
        </p:nvCxnSpPr>
        <p:spPr>
          <a:xfrm>
            <a:off x="2543082" y="9134310"/>
            <a:ext cx="0" cy="297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xmlns="" id="{65DBE4AD-05A7-4975-85C8-E117A06A5FEE}"/>
              </a:ext>
            </a:extLst>
          </p:cNvPr>
          <p:cNvCxnSpPr>
            <a:cxnSpLocks/>
            <a:endCxn id="85" idx="0"/>
          </p:cNvCxnSpPr>
          <p:nvPr/>
        </p:nvCxnSpPr>
        <p:spPr>
          <a:xfrm>
            <a:off x="5241792" y="9110178"/>
            <a:ext cx="7005" cy="292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xmlns="" id="{7B4620E9-D743-4F9C-9DCA-BFC794596665}"/>
              </a:ext>
            </a:extLst>
          </p:cNvPr>
          <p:cNvCxnSpPr>
            <a:cxnSpLocks/>
          </p:cNvCxnSpPr>
          <p:nvPr/>
        </p:nvCxnSpPr>
        <p:spPr>
          <a:xfrm>
            <a:off x="6601653" y="9098153"/>
            <a:ext cx="0" cy="3185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xmlns="" id="{69023CC6-3BCC-4FCF-AEFC-D34DD464FE59}"/>
              </a:ext>
            </a:extLst>
          </p:cNvPr>
          <p:cNvCxnSpPr>
            <a:cxnSpLocks/>
            <a:stCxn id="95" idx="1"/>
            <a:endCxn id="86" idx="3"/>
          </p:cNvCxnSpPr>
          <p:nvPr/>
        </p:nvCxnSpPr>
        <p:spPr>
          <a:xfrm flipH="1">
            <a:off x="2031688" y="7928880"/>
            <a:ext cx="521303" cy="3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bject 5">
            <a:extLst>
              <a:ext uri="{FF2B5EF4-FFF2-40B4-BE49-F238E27FC236}">
                <a16:creationId xmlns:a16="http://schemas.microsoft.com/office/drawing/2014/main" xmlns="" id="{D58A5B8D-EEEB-4D94-A7C7-C046D45967E6}"/>
              </a:ext>
            </a:extLst>
          </p:cNvPr>
          <p:cNvSpPr txBox="1"/>
          <p:nvPr/>
        </p:nvSpPr>
        <p:spPr>
          <a:xfrm>
            <a:off x="5138871" y="6023812"/>
            <a:ext cx="2125530" cy="285527"/>
          </a:xfrm>
          <a:prstGeom prst="rect">
            <a:avLst/>
          </a:prstGeom>
        </p:spPr>
        <p:txBody>
          <a:bodyPr vert="horz" wrap="square" lIns="0" tIns="12700" rIns="0" bIns="0" rtlCol="0">
            <a:spAutoFit/>
          </a:bodyPr>
          <a:lstStyle/>
          <a:p>
            <a:pPr marL="72000" marR="5080" algn="ctr">
              <a:lnSpc>
                <a:spcPct val="150000"/>
              </a:lnSpc>
            </a:pPr>
            <a:r>
              <a:rPr lang="ja-JP" altLang="en-US" sz="1400">
                <a:latin typeface="+mj-ea"/>
                <a:ea typeface="+mj-ea"/>
                <a:cs typeface="YuGo-Medium"/>
              </a:rPr>
              <a:t>（令和</a:t>
            </a:r>
            <a:r>
              <a:rPr lang="en-US" altLang="ja-JP" sz="1400">
                <a:latin typeface="+mj-ea"/>
                <a:ea typeface="+mj-ea"/>
                <a:cs typeface="YuGo-Medium"/>
              </a:rPr>
              <a:t>4</a:t>
            </a:r>
            <a:r>
              <a:rPr lang="ja-JP" altLang="en-US" sz="1400">
                <a:latin typeface="+mj-ea"/>
                <a:ea typeface="+mj-ea"/>
                <a:cs typeface="YuGo-Medium"/>
              </a:rPr>
              <a:t>年</a:t>
            </a:r>
            <a:r>
              <a:rPr lang="en-US" altLang="ja-JP" sz="1400">
                <a:latin typeface="+mj-ea"/>
                <a:ea typeface="+mj-ea"/>
                <a:cs typeface="YuGo-Medium"/>
              </a:rPr>
              <a:t>3</a:t>
            </a:r>
            <a:r>
              <a:rPr lang="ja-JP" altLang="en-US" sz="1400">
                <a:latin typeface="+mj-ea"/>
                <a:ea typeface="+mj-ea"/>
                <a:cs typeface="YuGo-Medium"/>
              </a:rPr>
              <a:t>月</a:t>
            </a:r>
            <a:r>
              <a:rPr lang="en-US" altLang="ja-JP" sz="1400">
                <a:latin typeface="+mj-ea"/>
                <a:ea typeface="+mj-ea"/>
                <a:cs typeface="YuGo-Medium"/>
              </a:rPr>
              <a:t>1</a:t>
            </a:r>
            <a:r>
              <a:rPr lang="ja-JP" altLang="en-US" sz="1400">
                <a:latin typeface="+mj-ea"/>
                <a:ea typeface="+mj-ea"/>
                <a:cs typeface="YuGo-Medium"/>
              </a:rPr>
              <a:t>日現在）</a:t>
            </a:r>
            <a:endParaRPr lang="en-US" altLang="ja-JP" sz="1400">
              <a:latin typeface="+mj-ea"/>
              <a:ea typeface="+mj-ea"/>
              <a:cs typeface="YuGo-Medium"/>
            </a:endParaRPr>
          </a:p>
        </p:txBody>
      </p:sp>
      <p:sp>
        <p:nvSpPr>
          <p:cNvPr id="95" name="正方形/長方形 94">
            <a:extLst>
              <a:ext uri="{FF2B5EF4-FFF2-40B4-BE49-F238E27FC236}">
                <a16:creationId xmlns:a16="http://schemas.microsoft.com/office/drawing/2014/main" xmlns="" id="{02FCDD6D-A576-4FCB-B788-74526DC87C89}"/>
              </a:ext>
            </a:extLst>
          </p:cNvPr>
          <p:cNvSpPr/>
          <p:nvPr/>
        </p:nvSpPr>
        <p:spPr>
          <a:xfrm>
            <a:off x="2552991" y="7663838"/>
            <a:ext cx="2685896" cy="530084"/>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400" b="1" dirty="0">
                <a:solidFill>
                  <a:schemeClr val="tx1"/>
                </a:solidFill>
                <a:latin typeface="游ゴシック"/>
                <a:ea typeface="游ゴシック"/>
              </a:rPr>
              <a:t>委員長</a:t>
            </a:r>
            <a:endParaRPr lang="ja-JP" altLang="en-US"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lang="ja-JP" altLang="en-US" sz="1400" b="1" dirty="0">
                <a:solidFill>
                  <a:schemeClr val="tx1"/>
                </a:solidFill>
                <a:latin typeface="游ゴシック" panose="020B0400000000000000" pitchFamily="50" charset="-128"/>
                <a:ea typeface="游ゴシック" panose="020B0400000000000000" pitchFamily="50" charset="-128"/>
              </a:rPr>
              <a:t>住民代表</a:t>
            </a:r>
            <a:r>
              <a:rPr lang="ja-JP" altLang="en-US" sz="1400" b="1" dirty="0" smtClean="0">
                <a:solidFill>
                  <a:schemeClr val="tx1"/>
                </a:solidFill>
                <a:latin typeface="游ゴシック" panose="020B0400000000000000" pitchFamily="50" charset="-128"/>
                <a:ea typeface="游ゴシック" panose="020B0400000000000000" pitchFamily="50" charset="-128"/>
              </a:rPr>
              <a:t>：〇〇〇〇</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96" name="正方形/長方形 95">
            <a:extLst>
              <a:ext uri="{FF2B5EF4-FFF2-40B4-BE49-F238E27FC236}">
                <a16:creationId xmlns:a16="http://schemas.microsoft.com/office/drawing/2014/main" xmlns="" id="{36E23157-3A02-4C7D-99B7-0F2DCDD38DA6}"/>
              </a:ext>
            </a:extLst>
          </p:cNvPr>
          <p:cNvSpPr/>
          <p:nvPr/>
        </p:nvSpPr>
        <p:spPr>
          <a:xfrm>
            <a:off x="551938" y="8293393"/>
            <a:ext cx="1479750" cy="548703"/>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latin typeface="游ゴシック" panose="020B0400000000000000" pitchFamily="50" charset="-128"/>
                <a:ea typeface="游ゴシック" panose="020B0400000000000000" pitchFamily="50" charset="-128"/>
              </a:rPr>
              <a:t>施設管理者</a:t>
            </a:r>
            <a:endParaRPr kumimoji="1" lang="en-US" altLang="ja-JP" sz="1400" b="1">
              <a:solidFill>
                <a:schemeClr val="tx1"/>
              </a:solidFill>
              <a:latin typeface="游ゴシック" panose="020B0400000000000000" pitchFamily="50" charset="-128"/>
              <a:ea typeface="游ゴシック" panose="020B0400000000000000" pitchFamily="50" charset="-128"/>
            </a:endParaRPr>
          </a:p>
        </p:txBody>
      </p:sp>
      <p:cxnSp>
        <p:nvCxnSpPr>
          <p:cNvPr id="97" name="直線コネクタ 96">
            <a:extLst>
              <a:ext uri="{FF2B5EF4-FFF2-40B4-BE49-F238E27FC236}">
                <a16:creationId xmlns:a16="http://schemas.microsoft.com/office/drawing/2014/main" xmlns="" id="{767C304F-7E31-41BA-9812-DE8DB7AE0D64}"/>
              </a:ext>
            </a:extLst>
          </p:cNvPr>
          <p:cNvCxnSpPr>
            <a:cxnSpLocks/>
          </p:cNvCxnSpPr>
          <p:nvPr/>
        </p:nvCxnSpPr>
        <p:spPr>
          <a:xfrm>
            <a:off x="2282699" y="7947413"/>
            <a:ext cx="4820" cy="643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a:extLst>
              <a:ext uri="{FF2B5EF4-FFF2-40B4-BE49-F238E27FC236}">
                <a16:creationId xmlns:a16="http://schemas.microsoft.com/office/drawing/2014/main" xmlns="" id="{6B48413B-3FE0-454F-8F9E-B53FC4F87298}"/>
              </a:ext>
            </a:extLst>
          </p:cNvPr>
          <p:cNvSpPr/>
          <p:nvPr/>
        </p:nvSpPr>
        <p:spPr>
          <a:xfrm>
            <a:off x="5989552" y="9402382"/>
            <a:ext cx="1224201" cy="653007"/>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a:solidFill>
                  <a:srgbClr val="221815"/>
                </a:solidFill>
                <a:latin typeface="游ゴシック" panose="020B0400000000000000" pitchFamily="50" charset="-128"/>
                <a:ea typeface="游ゴシック" panose="020B0400000000000000" pitchFamily="50" charset="-128"/>
              </a:rPr>
              <a:t>要配慮者支援・</a:t>
            </a:r>
            <a:endParaRPr lang="en-US" altLang="ja-JP" sz="1100" b="1">
              <a:solidFill>
                <a:srgbClr val="221815"/>
              </a:solidFill>
              <a:latin typeface="游ゴシック" panose="020B0400000000000000" pitchFamily="50" charset="-128"/>
              <a:ea typeface="游ゴシック" panose="020B0400000000000000" pitchFamily="50" charset="-128"/>
            </a:endParaRPr>
          </a:p>
          <a:p>
            <a:pPr algn="ctr"/>
            <a:r>
              <a:rPr lang="ja-JP" altLang="en-US" sz="1100" b="1">
                <a:solidFill>
                  <a:srgbClr val="221815"/>
                </a:solidFill>
                <a:latin typeface="游ゴシック" panose="020B0400000000000000" pitchFamily="50" charset="-128"/>
                <a:ea typeface="游ゴシック" panose="020B0400000000000000" pitchFamily="50" charset="-128"/>
              </a:rPr>
              <a:t>健康管理</a:t>
            </a:r>
            <a:r>
              <a:rPr kumimoji="1" lang="ja-JP" altLang="en-US" sz="1100" b="1">
                <a:solidFill>
                  <a:srgbClr val="221815"/>
                </a:solidFill>
                <a:latin typeface="游ゴシック" panose="020B0400000000000000" pitchFamily="50" charset="-128"/>
                <a:ea typeface="游ゴシック" panose="020B0400000000000000" pitchFamily="50" charset="-128"/>
              </a:rPr>
              <a:t>班</a:t>
            </a:r>
            <a:endParaRPr kumimoji="1" lang="en-US" altLang="ja-JP" sz="1100" b="1">
              <a:solidFill>
                <a:srgbClr val="221815"/>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56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3CE4B04B-2912-4FE1-BEE9-D4F8461F6124}"/>
              </a:ext>
            </a:extLst>
          </p:cNvPr>
          <p:cNvSpPr/>
          <p:nvPr/>
        </p:nvSpPr>
        <p:spPr>
          <a:xfrm>
            <a:off x="7020" y="-3632"/>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6C189570-C8A7-4E6A-8653-CB05364BC22C}"/>
              </a:ext>
            </a:extLst>
          </p:cNvPr>
          <p:cNvSpPr/>
          <p:nvPr/>
        </p:nvSpPr>
        <p:spPr>
          <a:xfrm>
            <a:off x="149920" y="-363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076B32A9-9D70-4481-BCB4-C418B1D1316E}"/>
              </a:ext>
            </a:extLst>
          </p:cNvPr>
          <p:cNvPicPr/>
          <p:nvPr/>
        </p:nvPicPr>
        <p:blipFill>
          <a:blip r:embed="rId2" cstate="print"/>
          <a:stretch>
            <a:fillRect/>
          </a:stretch>
        </p:blipFill>
        <p:spPr>
          <a:xfrm>
            <a:off x="124764" y="-3632"/>
            <a:ext cx="174123" cy="208812"/>
          </a:xfrm>
          <a:prstGeom prst="rect">
            <a:avLst/>
          </a:prstGeom>
        </p:spPr>
      </p:pic>
      <p:sp>
        <p:nvSpPr>
          <p:cNvPr id="5" name="テキスト ボックス 4">
            <a:extLst>
              <a:ext uri="{FF2B5EF4-FFF2-40B4-BE49-F238E27FC236}">
                <a16:creationId xmlns:a16="http://schemas.microsoft.com/office/drawing/2014/main" xmlns="" id="{0B813A24-68B5-4018-A871-90FCB5D44D52}"/>
              </a:ext>
            </a:extLst>
          </p:cNvPr>
          <p:cNvSpPr txBox="1"/>
          <p:nvPr/>
        </p:nvSpPr>
        <p:spPr>
          <a:xfrm>
            <a:off x="678428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９</a:t>
            </a:r>
            <a:endParaRPr lang="ja-JP" altLang="en-US">
              <a:solidFill>
                <a:schemeClr val="tx1">
                  <a:lumMod val="50000"/>
                  <a:lumOff val="50000"/>
                </a:schemeClr>
              </a:solidFill>
              <a:latin typeface="+mj-ea"/>
              <a:ea typeface="+mj-ea"/>
            </a:endParaRPr>
          </a:p>
        </p:txBody>
      </p:sp>
      <p:sp>
        <p:nvSpPr>
          <p:cNvPr id="21" name="object 12">
            <a:extLst>
              <a:ext uri="{FF2B5EF4-FFF2-40B4-BE49-F238E27FC236}">
                <a16:creationId xmlns:a16="http://schemas.microsoft.com/office/drawing/2014/main" xmlns="" id="{E3D1EBA0-9491-4193-B8BB-9739A5D223A1}"/>
              </a:ext>
            </a:extLst>
          </p:cNvPr>
          <p:cNvSpPr txBox="1"/>
          <p:nvPr/>
        </p:nvSpPr>
        <p:spPr>
          <a:xfrm>
            <a:off x="625545"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避難所運営の体制</a:t>
            </a:r>
          </a:p>
        </p:txBody>
      </p:sp>
      <p:sp>
        <p:nvSpPr>
          <p:cNvPr id="22" name="テキスト ボックス 21">
            <a:extLst>
              <a:ext uri="{FF2B5EF4-FFF2-40B4-BE49-F238E27FC236}">
                <a16:creationId xmlns:a16="http://schemas.microsoft.com/office/drawing/2014/main" xmlns="" id="{4EBA5007-5107-43D6-BD6A-283C2804DCAA}"/>
              </a:ext>
            </a:extLst>
          </p:cNvPr>
          <p:cNvSpPr txBox="1"/>
          <p:nvPr/>
        </p:nvSpPr>
        <p:spPr>
          <a:xfrm>
            <a:off x="568680" y="1292656"/>
            <a:ext cx="4097741" cy="256417"/>
          </a:xfrm>
          <a:prstGeom prst="rect">
            <a:avLst/>
          </a:prstGeom>
        </p:spPr>
        <p:txBody>
          <a:bodyPr vert="horz" wrap="square" lIns="0" tIns="12700" rIns="0" bIns="0" rtlCol="0" anchor="t">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1755">
              <a:lnSpc>
                <a:spcPct val="120000"/>
              </a:lnSpc>
            </a:pPr>
            <a:r>
              <a:rPr lang="ja-JP" altLang="en-US">
                <a:latin typeface="Yu Gothic Medium"/>
                <a:ea typeface="Yu Gothic Medium"/>
              </a:rPr>
              <a:t>役割分担は、下表のとおりです。</a:t>
            </a:r>
            <a:endParaRPr lang="en-US" altLang="ja-JP">
              <a:latin typeface="Yu Gothic Medium"/>
              <a:ea typeface="Yu Gothic Medium"/>
            </a:endParaRPr>
          </a:p>
        </p:txBody>
      </p:sp>
      <p:sp>
        <p:nvSpPr>
          <p:cNvPr id="24" name="テキスト ボックス 23">
            <a:extLst>
              <a:ext uri="{FF2B5EF4-FFF2-40B4-BE49-F238E27FC236}">
                <a16:creationId xmlns:a16="http://schemas.microsoft.com/office/drawing/2014/main" xmlns="" id="{A1B2C71E-2E6B-44D5-B888-EE29D7C6AC98}"/>
              </a:ext>
            </a:extLst>
          </p:cNvPr>
          <p:cNvSpPr txBox="1"/>
          <p:nvPr/>
        </p:nvSpPr>
        <p:spPr>
          <a:xfrm>
            <a:off x="171913" y="900798"/>
            <a:ext cx="7212453" cy="326051"/>
          </a:xfrm>
          <a:prstGeom prst="rect">
            <a:avLst/>
          </a:prstGeom>
        </p:spPr>
        <p:txBody>
          <a:bodyPr vert="horz" wrap="square" lIns="0" tIns="12700" rIns="0" bIns="0" rtlCol="0" anchor="t">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1755" algn="ctr">
              <a:lnSpc>
                <a:spcPct val="120000"/>
              </a:lnSpc>
            </a:pPr>
            <a:r>
              <a:rPr lang="en-US" altLang="ja-JP" sz="1800" b="1">
                <a:latin typeface="Yu Gothic Medium"/>
                <a:ea typeface="Yu Gothic Medium"/>
              </a:rPr>
              <a:t>〈</a:t>
            </a:r>
            <a:r>
              <a:rPr lang="ja-JP" altLang="en-US" sz="1800" b="1">
                <a:latin typeface="Yu Gothic Medium"/>
                <a:ea typeface="Yu Gothic Medium"/>
              </a:rPr>
              <a:t>熊野東防災交流センター避難所　避難所運営委員会　組織体制案</a:t>
            </a:r>
            <a:r>
              <a:rPr lang="en-US" altLang="ja-JP" sz="1800" b="1">
                <a:latin typeface="Yu Gothic Medium"/>
                <a:ea typeface="Yu Gothic Medium"/>
              </a:rPr>
              <a:t>〉</a:t>
            </a:r>
            <a:endParaRPr lang="ja-JP" altLang="en-US">
              <a:latin typeface="Yu Gothic Medium"/>
              <a:ea typeface="Yu Gothic Medium"/>
            </a:endParaRPr>
          </a:p>
        </p:txBody>
      </p:sp>
      <p:graphicFrame>
        <p:nvGraphicFramePr>
          <p:cNvPr id="13" name="表 194">
            <a:extLst>
              <a:ext uri="{FF2B5EF4-FFF2-40B4-BE49-F238E27FC236}">
                <a16:creationId xmlns:a16="http://schemas.microsoft.com/office/drawing/2014/main" xmlns="" id="{078BFD41-6A00-4487-8BB3-D3F797E473FF}"/>
              </a:ext>
            </a:extLst>
          </p:cNvPr>
          <p:cNvGraphicFramePr>
            <a:graphicFrameLocks noGrp="1"/>
          </p:cNvGraphicFramePr>
          <p:nvPr>
            <p:extLst>
              <p:ext uri="{D42A27DB-BD31-4B8C-83A1-F6EECF244321}">
                <p14:modId xmlns:p14="http://schemas.microsoft.com/office/powerpoint/2010/main" val="1530589523"/>
              </p:ext>
            </p:extLst>
          </p:nvPr>
        </p:nvGraphicFramePr>
        <p:xfrm>
          <a:off x="343615" y="1660150"/>
          <a:ext cx="7028702" cy="8593026"/>
        </p:xfrm>
        <a:graphic>
          <a:graphicData uri="http://schemas.openxmlformats.org/drawingml/2006/table">
            <a:tbl>
              <a:tblPr firstRow="1" bandRow="1">
                <a:tableStyleId>{5C22544A-7EE6-4342-B048-85BDC9FD1C3A}</a:tableStyleId>
              </a:tblPr>
              <a:tblGrid>
                <a:gridCol w="290054">
                  <a:extLst>
                    <a:ext uri="{9D8B030D-6E8A-4147-A177-3AD203B41FA5}">
                      <a16:colId xmlns:a16="http://schemas.microsoft.com/office/drawing/2014/main" xmlns="" val="133191857"/>
                    </a:ext>
                  </a:extLst>
                </a:gridCol>
                <a:gridCol w="1266535">
                  <a:extLst>
                    <a:ext uri="{9D8B030D-6E8A-4147-A177-3AD203B41FA5}">
                      <a16:colId xmlns:a16="http://schemas.microsoft.com/office/drawing/2014/main" xmlns="" val="4069249239"/>
                    </a:ext>
                  </a:extLst>
                </a:gridCol>
                <a:gridCol w="2528888">
                  <a:extLst>
                    <a:ext uri="{9D8B030D-6E8A-4147-A177-3AD203B41FA5}">
                      <a16:colId xmlns:a16="http://schemas.microsoft.com/office/drawing/2014/main" xmlns="" val="486545340"/>
                    </a:ext>
                  </a:extLst>
                </a:gridCol>
                <a:gridCol w="2943225">
                  <a:extLst>
                    <a:ext uri="{9D8B030D-6E8A-4147-A177-3AD203B41FA5}">
                      <a16:colId xmlns:a16="http://schemas.microsoft.com/office/drawing/2014/main" xmlns="" val="2121633354"/>
                    </a:ext>
                  </a:extLst>
                </a:gridCol>
              </a:tblGrid>
              <a:tr h="385338">
                <a:tc gridSpan="2">
                  <a:txBody>
                    <a:body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所属・氏名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219732083"/>
                  </a:ext>
                </a:extLst>
              </a:tr>
              <a:tr h="578006">
                <a:tc gridSpan="2">
                  <a:txBody>
                    <a:bodyPr/>
                    <a:lstStyle/>
                    <a:p>
                      <a:r>
                        <a:rPr lang="ja-JP" altLang="en-US" sz="1200">
                          <a:solidFill>
                            <a:srgbClr val="221815"/>
                          </a:solidFill>
                          <a:latin typeface="游ゴシック"/>
                          <a:ea typeface="游ゴシック"/>
                        </a:rPr>
                        <a:t>委員長</a:t>
                      </a:r>
                      <a:endParaRPr kumimoji="1" lang="ja-JP" altLang="en-US" sz="1200">
                        <a:solidFill>
                          <a:srgbClr val="221815"/>
                        </a:solidFill>
                        <a:latin typeface="游ゴシック"/>
                        <a:ea typeface="游ゴシック"/>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kumimoji="1" lang="ja-JP" altLang="en-US" sz="1600">
                          <a:latin typeface="游ゴシック" panose="020B0400000000000000" pitchFamily="50" charset="-128"/>
                          <a:ea typeface="游ゴシック" panose="020B0400000000000000" pitchFamily="50" charset="-128"/>
                        </a:rPr>
                        <a:t>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705" indent="-179705">
                        <a:buFont typeface="Wingdings" panose="05000000000000000000" pitchFamily="2" charset="2"/>
                        <a:buChar char="l"/>
                      </a:pPr>
                      <a:r>
                        <a:rPr kumimoji="1" lang="ja-JP" altLang="en-US" sz="1200">
                          <a:solidFill>
                            <a:srgbClr val="221815"/>
                          </a:solidFill>
                          <a:latin typeface="游ゴシック"/>
                          <a:ea typeface="游ゴシック"/>
                        </a:rPr>
                        <a:t>避難所運営</a:t>
                      </a:r>
                      <a:r>
                        <a:rPr lang="ja-JP" altLang="en-US" sz="1200">
                          <a:solidFill>
                            <a:srgbClr val="221815"/>
                          </a:solidFill>
                          <a:latin typeface="游ゴシック"/>
                          <a:ea typeface="游ゴシック"/>
                        </a:rPr>
                        <a:t>委員</a:t>
                      </a:r>
                      <a:r>
                        <a:rPr kumimoji="1" lang="ja-JP" altLang="en-US" sz="1200">
                          <a:solidFill>
                            <a:srgbClr val="221815"/>
                          </a:solidFill>
                          <a:latin typeface="游ゴシック"/>
                          <a:ea typeface="游ゴシック"/>
                        </a:rPr>
                        <a:t>の統括</a:t>
                      </a:r>
                      <a:endParaRPr kumimoji="1" lang="en-US" altLang="ja-JP" sz="1200">
                        <a:solidFill>
                          <a:srgbClr val="221815"/>
                        </a:solidFill>
                        <a:latin typeface="游ゴシック" panose="020B0400000000000000" pitchFamily="50" charset="-128"/>
                        <a:ea typeface="游ゴシック" panose="020B0400000000000000" pitchFamily="50" charset="-128"/>
                      </a:endParaRPr>
                    </a:p>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避難所運営委員会の会長</a:t>
                      </a:r>
                      <a:endParaRPr kumimoji="1" lang="ja-JP" altLang="en-US" sz="1200" strike="sngStrike">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solidFill>
                            <a:schemeClr val="tx1"/>
                          </a:solidFill>
                          <a:latin typeface="游ゴシック" panose="020B0400000000000000" pitchFamily="50" charset="-128"/>
                          <a:ea typeface="游ゴシック" panose="020B0400000000000000" pitchFamily="50" charset="-128"/>
                        </a:rPr>
                        <a:t>初神自治会　</a:t>
                      </a:r>
                      <a:r>
                        <a:rPr kumimoji="1" lang="ja-JP" altLang="en-US" sz="1200" dirty="0" smtClean="0">
                          <a:solidFill>
                            <a:schemeClr val="tx1"/>
                          </a:solidFill>
                          <a:latin typeface="游ゴシック" panose="020B0400000000000000" pitchFamily="50" charset="-128"/>
                          <a:ea typeface="游ゴシック" panose="020B0400000000000000" pitchFamily="50" charset="-128"/>
                        </a:rPr>
                        <a:t>〇〇〇〇</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4914275"/>
                  </a:ext>
                </a:extLst>
              </a:tr>
              <a:tr h="1502816">
                <a:tc gridSpan="2">
                  <a:txBody>
                    <a:bodyPr/>
                    <a:lstStyle/>
                    <a:p>
                      <a:r>
                        <a:rPr kumimoji="1" lang="ja-JP" altLang="en-US" sz="1200">
                          <a:solidFill>
                            <a:srgbClr val="221815"/>
                          </a:solidFill>
                          <a:latin typeface="游ゴシック"/>
                          <a:ea typeface="游ゴシック"/>
                        </a:rPr>
                        <a:t>副</a:t>
                      </a:r>
                      <a:r>
                        <a:rPr lang="ja-JP" altLang="en-US" sz="1200">
                          <a:solidFill>
                            <a:srgbClr val="221815"/>
                          </a:solidFill>
                          <a:latin typeface="游ゴシック"/>
                          <a:ea typeface="游ゴシック"/>
                        </a:rPr>
                        <a:t>委員</a:t>
                      </a:r>
                      <a:r>
                        <a:rPr kumimoji="1" lang="ja-JP" altLang="en-US" sz="1200">
                          <a:solidFill>
                            <a:srgbClr val="221815"/>
                          </a:solidFill>
                          <a:latin typeface="游ゴシック"/>
                          <a:ea typeface="游ゴシック"/>
                        </a:rPr>
                        <a:t>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kumimoji="1" lang="ja-JP" altLang="en-US" sz="1600">
                          <a:latin typeface="游ゴシック" panose="020B0400000000000000" pitchFamily="50" charset="-128"/>
                          <a:ea typeface="游ゴシック" panose="020B0400000000000000" pitchFamily="50" charset="-128"/>
                        </a:rPr>
                        <a:t>副本部長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705" indent="-179705">
                        <a:buFont typeface="Wingdings" panose="05000000000000000000" pitchFamily="2" charset="2"/>
                        <a:buChar char="l"/>
                      </a:pPr>
                      <a:r>
                        <a:rPr lang="ja-JP" altLang="en-US" sz="1200">
                          <a:solidFill>
                            <a:srgbClr val="221815"/>
                          </a:solidFill>
                          <a:latin typeface="游ゴシック"/>
                          <a:ea typeface="游ゴシック"/>
                        </a:rPr>
                        <a:t>委員</a:t>
                      </a:r>
                      <a:r>
                        <a:rPr kumimoji="1" lang="ja-JP" altLang="en-US" sz="1200">
                          <a:solidFill>
                            <a:srgbClr val="221815"/>
                          </a:solidFill>
                          <a:latin typeface="游ゴシック"/>
                          <a:ea typeface="游ゴシック"/>
                        </a:rPr>
                        <a:t>長の補佐</a:t>
                      </a:r>
                      <a:endParaRPr kumimoji="1" lang="en-US" altLang="ja-JP" sz="1200">
                        <a:solidFill>
                          <a:srgbClr val="221815"/>
                        </a:solidFill>
                        <a:latin typeface="游ゴシック"/>
                        <a:ea typeface="游ゴシック"/>
                      </a:endParaRPr>
                    </a:p>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避難所運営委員会の副会長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solidFill>
                            <a:schemeClr val="tx1"/>
                          </a:solidFill>
                          <a:latin typeface="游ゴシック" panose="020B0400000000000000" pitchFamily="50" charset="-128"/>
                          <a:ea typeface="游ゴシック" panose="020B0400000000000000" pitchFamily="50" charset="-128"/>
                        </a:rPr>
                        <a:t>町議会議員　</a:t>
                      </a:r>
                      <a:r>
                        <a:rPr kumimoji="1" lang="ja-JP" altLang="en-US" sz="1200" dirty="0" smtClean="0">
                          <a:solidFill>
                            <a:schemeClr val="tx1"/>
                          </a:solidFill>
                          <a:latin typeface="游ゴシック" panose="020B0400000000000000" pitchFamily="50" charset="-128"/>
                          <a:ea typeface="+mn-ea"/>
                        </a:rPr>
                        <a:t>□□□□</a:t>
                      </a:r>
                      <a:endParaRPr kumimoji="1" lang="en-US" altLang="ja-JP" sz="1200" dirty="0" smtClean="0">
                        <a:solidFill>
                          <a:schemeClr val="tx1"/>
                        </a:solidFill>
                        <a:latin typeface="游ゴシック" panose="020B0400000000000000" pitchFamily="50" charset="-128"/>
                        <a:ea typeface="+mn-ea"/>
                      </a:endParaRPr>
                    </a:p>
                    <a:p>
                      <a:pPr algn="l"/>
                      <a:r>
                        <a:rPr kumimoji="1" lang="ja-JP" altLang="en-US" sz="1200" dirty="0" smtClean="0">
                          <a:solidFill>
                            <a:schemeClr val="tx1"/>
                          </a:solidFill>
                          <a:latin typeface="游ゴシック" panose="020B0400000000000000" pitchFamily="50" charset="-128"/>
                          <a:ea typeface="+mn-ea"/>
                        </a:rPr>
                        <a:t>土岐</a:t>
                      </a:r>
                      <a:r>
                        <a:rPr kumimoji="1" lang="ja-JP" altLang="en-US" sz="1200" dirty="0">
                          <a:solidFill>
                            <a:schemeClr val="tx1"/>
                          </a:solidFill>
                          <a:latin typeface="游ゴシック" panose="020B0400000000000000" pitchFamily="50" charset="-128"/>
                          <a:ea typeface="游ゴシック" panose="020B0400000000000000" pitchFamily="50" charset="-128"/>
                        </a:rPr>
                        <a:t>の城団地自主防災　</a:t>
                      </a:r>
                      <a:r>
                        <a:rPr kumimoji="1" lang="ja-JP" altLang="en-US" sz="1200"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dirty="0">
                          <a:solidFill>
                            <a:schemeClr val="tx1"/>
                          </a:solidFill>
                          <a:latin typeface="游ゴシック" panose="020B0400000000000000" pitchFamily="50" charset="-128"/>
                          <a:ea typeface="游ゴシック" panose="020B0400000000000000" pitchFamily="50" charset="-128"/>
                        </a:rPr>
                        <a:t>初神自治会　</a:t>
                      </a:r>
                      <a:r>
                        <a:rPr kumimoji="1" lang="ja-JP" altLang="en-US" sz="1200" dirty="0" smtClean="0">
                          <a:solidFill>
                            <a:schemeClr val="tx1"/>
                          </a:solidFill>
                          <a:latin typeface="游ゴシック" panose="020B0400000000000000" pitchFamily="50" charset="-128"/>
                          <a:ea typeface="+mn-ea"/>
                        </a:rPr>
                        <a:t>◇◇◇◇</a:t>
                      </a:r>
                      <a:endParaRPr kumimoji="1" lang="en-US" altLang="ja-JP" sz="1200" dirty="0" smtClean="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dirty="0" smtClean="0">
                          <a:solidFill>
                            <a:schemeClr val="tx1"/>
                          </a:solidFill>
                          <a:latin typeface="游ゴシック" panose="020B0400000000000000" pitchFamily="50" charset="-128"/>
                          <a:ea typeface="游ゴシック" panose="020B0400000000000000" pitchFamily="50" charset="-128"/>
                        </a:rPr>
                        <a:t>葵</a:t>
                      </a:r>
                      <a:r>
                        <a:rPr kumimoji="1" lang="ja-JP" altLang="en-US" sz="1200" dirty="0">
                          <a:solidFill>
                            <a:schemeClr val="tx1"/>
                          </a:solidFill>
                          <a:latin typeface="游ゴシック" panose="020B0400000000000000" pitchFamily="50" charset="-128"/>
                          <a:ea typeface="游ゴシック" panose="020B0400000000000000" pitchFamily="50" charset="-128"/>
                        </a:rPr>
                        <a:t>団地自主防災組織　</a:t>
                      </a:r>
                      <a:r>
                        <a:rPr kumimoji="1" lang="ja-JP" altLang="en-US" sz="1200"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dirty="0">
                          <a:solidFill>
                            <a:schemeClr val="tx1"/>
                          </a:solidFill>
                          <a:latin typeface="游ゴシック" panose="020B0400000000000000" pitchFamily="50" charset="-128"/>
                          <a:ea typeface="游ゴシック" panose="020B0400000000000000" pitchFamily="50" charset="-128"/>
                        </a:rPr>
                        <a:t>若宮団地自主防災組織　</a:t>
                      </a:r>
                      <a:r>
                        <a:rPr kumimoji="1" lang="ja-JP" altLang="en-US" sz="1200" dirty="0" smtClean="0">
                          <a:solidFill>
                            <a:schemeClr val="tx1"/>
                          </a:solidFill>
                          <a:latin typeface="游ゴシック" panose="020B0400000000000000" pitchFamily="50" charset="-128"/>
                          <a:ea typeface="+mn-ea"/>
                        </a:rPr>
                        <a:t>■■■■</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dirty="0">
                          <a:solidFill>
                            <a:schemeClr val="tx1"/>
                          </a:solidFill>
                          <a:latin typeface="游ゴシック" panose="020B0400000000000000" pitchFamily="50" charset="-128"/>
                          <a:ea typeface="游ゴシック" panose="020B0400000000000000" pitchFamily="50" charset="-128"/>
                        </a:rPr>
                        <a:t>初神三丁目</a:t>
                      </a:r>
                      <a:r>
                        <a:rPr kumimoji="1" lang="en-US" altLang="ja-JP" sz="1200" dirty="0">
                          <a:solidFill>
                            <a:schemeClr val="tx1"/>
                          </a:solidFill>
                          <a:latin typeface="游ゴシック" panose="020B0400000000000000" pitchFamily="50" charset="-128"/>
                          <a:ea typeface="游ゴシック" panose="020B0400000000000000" pitchFamily="50" charset="-128"/>
                        </a:rPr>
                        <a:t>13</a:t>
                      </a:r>
                      <a:r>
                        <a:rPr kumimoji="1" lang="ja-JP" altLang="en-US" sz="1200" dirty="0">
                          <a:solidFill>
                            <a:schemeClr val="tx1"/>
                          </a:solidFill>
                          <a:latin typeface="游ゴシック" panose="020B0400000000000000" pitchFamily="50" charset="-128"/>
                          <a:ea typeface="游ゴシック" panose="020B0400000000000000" pitchFamily="50" charset="-128"/>
                        </a:rPr>
                        <a:t>番地待てない会　</a:t>
                      </a:r>
                      <a:r>
                        <a:rPr kumimoji="1" lang="ja-JP" altLang="en-US" sz="1200"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5954804"/>
                  </a:ext>
                </a:extLst>
              </a:tr>
              <a:tr h="578006">
                <a:tc gridSpan="2">
                  <a:txBody>
                    <a:bodyPr/>
                    <a:lstStyle/>
                    <a:p>
                      <a:r>
                        <a:rPr kumimoji="1" lang="ja-JP" altLang="en-US" sz="1200">
                          <a:solidFill>
                            <a:srgbClr val="221815"/>
                          </a:solidFill>
                          <a:latin typeface="游ゴシック" panose="020B0400000000000000" pitchFamily="50" charset="-128"/>
                          <a:ea typeface="游ゴシック" panose="020B0400000000000000" pitchFamily="50" charset="-128"/>
                        </a:rPr>
                        <a:t>熊野町職員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80000" indent="-180000">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避難所運営委員会への参加</a:t>
                      </a:r>
                      <a:endParaRPr kumimoji="1" lang="en-US" altLang="ja-JP" sz="120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災害対策本部との連絡調整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dirty="0">
                          <a:solidFill>
                            <a:schemeClr val="tx1"/>
                          </a:solidFill>
                          <a:latin typeface="游ゴシック" panose="020B0400000000000000" pitchFamily="50" charset="-128"/>
                          <a:ea typeface="游ゴシック" panose="020B0400000000000000" pitchFamily="50" charset="-128"/>
                        </a:rPr>
                        <a:t>熊野町　</a:t>
                      </a:r>
                      <a:r>
                        <a:rPr kumimoji="1" lang="ja-JP" altLang="en-US" sz="1200" dirty="0" smtClean="0">
                          <a:solidFill>
                            <a:schemeClr val="tx1"/>
                          </a:solidFill>
                          <a:latin typeface="游ゴシック" panose="020B0400000000000000" pitchFamily="50" charset="-128"/>
                          <a:ea typeface="+mn-ea"/>
                        </a:rPr>
                        <a:t>▲▲▲▲</a:t>
                      </a:r>
                      <a:endParaRPr kumimoji="1" lang="en-US" altLang="ja-JP" sz="1200" dirty="0" smtClean="0">
                        <a:solidFill>
                          <a:schemeClr val="tx1"/>
                        </a:solidFill>
                        <a:latin typeface="游ゴシック" panose="020B0400000000000000" pitchFamily="50" charset="-128"/>
                        <a:ea typeface="游ゴシック" panose="020B0400000000000000" pitchFamily="50" charset="-128"/>
                      </a:endParaRPr>
                    </a:p>
                    <a:p>
                      <a:pPr algn="l"/>
                      <a:r>
                        <a:rPr kumimoji="1" lang="ja-JP" altLang="en-US" sz="1200" dirty="0" smtClean="0">
                          <a:solidFill>
                            <a:schemeClr val="tx1"/>
                          </a:solidFill>
                          <a:latin typeface="游ゴシック" panose="020B0400000000000000" pitchFamily="50" charset="-128"/>
                          <a:ea typeface="游ゴシック" panose="020B0400000000000000" pitchFamily="50" charset="-128"/>
                        </a:rPr>
                        <a:t>熊野町</a:t>
                      </a:r>
                      <a:r>
                        <a:rPr kumimoji="1" lang="ja-JP" altLang="en-US" sz="1200" dirty="0">
                          <a:solidFill>
                            <a:schemeClr val="tx1"/>
                          </a:solidFill>
                          <a:latin typeface="游ゴシック" panose="020B0400000000000000" pitchFamily="50" charset="-128"/>
                          <a:ea typeface="游ゴシック" panose="020B0400000000000000" pitchFamily="50" charset="-128"/>
                        </a:rPr>
                        <a:t>　</a:t>
                      </a:r>
                      <a:r>
                        <a:rPr kumimoji="1" lang="ja-JP" altLang="en-US" sz="1200" dirty="0" smtClean="0">
                          <a:solidFill>
                            <a:schemeClr val="tx1"/>
                          </a:solidFill>
                          <a:latin typeface="游ゴシック" panose="020B0400000000000000" pitchFamily="50" charset="-128"/>
                          <a:ea typeface="+mn-ea"/>
                        </a:rPr>
                        <a:t>▽▽▽▽</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809209">
                <a:tc gridSpan="2">
                  <a:txBody>
                    <a:bodyPr/>
                    <a:lstStyle/>
                    <a:p>
                      <a:r>
                        <a:rPr kumimoji="1" lang="ja-JP" altLang="en-US" sz="1200">
                          <a:solidFill>
                            <a:srgbClr val="221815"/>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避難所運営委員会への参加</a:t>
                      </a:r>
                      <a:endParaRPr kumimoji="1" lang="en-US" altLang="ja-JP" sz="1200">
                        <a:solidFill>
                          <a:srgbClr val="221815"/>
                        </a:solidFill>
                        <a:latin typeface="游ゴシック" panose="020B0400000000000000" pitchFamily="50" charset="-128"/>
                        <a:ea typeface="游ゴシック" panose="020B0400000000000000" pitchFamily="50" charset="-128"/>
                      </a:endParaRPr>
                    </a:p>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施設利用に関することを中心に避難所運営の支援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游ゴシック" panose="020B0400000000000000" pitchFamily="50" charset="-128"/>
                          <a:ea typeface="游ゴシック" panose="020B0400000000000000" pitchFamily="50" charset="-128"/>
                        </a:rPr>
                        <a:t>センター長　</a:t>
                      </a:r>
                      <a:r>
                        <a:rPr kumimoji="1" lang="ja-JP" altLang="en-US" sz="1200" dirty="0" smtClean="0">
                          <a:solidFill>
                            <a:schemeClr val="tx1"/>
                          </a:solidFill>
                          <a:latin typeface="游ゴシック" panose="020B0400000000000000" pitchFamily="50" charset="-128"/>
                          <a:ea typeface="+mn-ea"/>
                        </a:rPr>
                        <a:t>▼▼▼▼</a:t>
                      </a:r>
                      <a:endParaRPr kumimoji="1" lang="en-US" altLang="ja-JP" sz="1200" dirty="0" smtClean="0">
                        <a:solidFill>
                          <a:schemeClr val="tx1"/>
                        </a:solidFill>
                        <a:latin typeface="游ゴシック" panose="020B0400000000000000" pitchFamily="50" charset="-128"/>
                        <a:ea typeface="游ゴシック" panose="020B04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游ゴシック" panose="020B0400000000000000" pitchFamily="50" charset="-128"/>
                          <a:ea typeface="游ゴシック" panose="020B0400000000000000" pitchFamily="50" charset="-128"/>
                        </a:rPr>
                        <a:t>　　　職員　◎◎◎◎</a:t>
                      </a:r>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40411">
                <a:tc rowSpan="5">
                  <a:txBody>
                    <a:bodyPr/>
                    <a:lstStyle/>
                    <a:p>
                      <a:pPr algn="ctr"/>
                      <a:r>
                        <a:rPr kumimoji="1" lang="ja-JP" altLang="en-US" sz="1200">
                          <a:latin typeface="游ゴシック" panose="020B0400000000000000" pitchFamily="50" charset="-128"/>
                          <a:ea typeface="游ゴシック" panose="020B0400000000000000" pitchFamily="50" charset="-128"/>
                        </a:rPr>
                        <a:t>各 活 動 班</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a:latin typeface="游ゴシック" panose="020B0400000000000000" pitchFamily="50" charset="-128"/>
                          <a:ea typeface="游ゴシック" panose="020B0400000000000000" pitchFamily="50" charset="-128"/>
                        </a:rPr>
                        <a:t>総務班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175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避難者状況の全般管理</a:t>
                      </a:r>
                    </a:p>
                    <a:p>
                      <a:pPr marL="7175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避難者からの相談・要望対応</a:t>
                      </a:r>
                    </a:p>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避難所運営委員会の運営サポート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3659608"/>
                  </a:ext>
                </a:extLst>
              </a:tr>
              <a:tr h="104041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a:latin typeface="游ゴシック" panose="020B0400000000000000" pitchFamily="50" charset="-128"/>
                          <a:ea typeface="游ゴシック" panose="020B0400000000000000" pitchFamily="50" charset="-128"/>
                        </a:rPr>
                        <a:t>情報班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情報の収集と整理</a:t>
                      </a:r>
                      <a:endParaRPr kumimoji="1" lang="en-US" altLang="ja-JP" sz="1200">
                        <a:solidFill>
                          <a:srgbClr val="221815"/>
                        </a:solidFill>
                        <a:latin typeface="游ゴシック" panose="020B0400000000000000" pitchFamily="50" charset="-128"/>
                        <a:ea typeface="游ゴシック" panose="020B0400000000000000" pitchFamily="50" charset="-128"/>
                      </a:endParaRPr>
                    </a:p>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情報・ルール等の周知・伝達</a:t>
                      </a:r>
                      <a:endParaRPr kumimoji="1" lang="en-US" altLang="ja-JP" sz="1200">
                        <a:solidFill>
                          <a:srgbClr val="221815"/>
                        </a:solidFill>
                        <a:latin typeface="游ゴシック" panose="020B0400000000000000" pitchFamily="50" charset="-128"/>
                        <a:ea typeface="游ゴシック" panose="020B0400000000000000" pitchFamily="50" charset="-128"/>
                      </a:endParaRPr>
                    </a:p>
                    <a:p>
                      <a:pPr marL="179705" indent="-179705">
                        <a:buFont typeface="Wingdings" panose="05000000000000000000" pitchFamily="2" charset="2"/>
                        <a:buChar char="l"/>
                      </a:pPr>
                      <a:r>
                        <a:rPr kumimoji="1" lang="ja-JP" altLang="en-US" sz="1200">
                          <a:solidFill>
                            <a:srgbClr val="221815"/>
                          </a:solidFill>
                          <a:latin typeface="游ゴシック" panose="020B0400000000000000" pitchFamily="50" charset="-128"/>
                          <a:ea typeface="游ゴシック" panose="020B0400000000000000" pitchFamily="50" charset="-128"/>
                        </a:rPr>
                        <a:t>町職員への情報提供</a:t>
                      </a:r>
                      <a:endParaRPr kumimoji="1" lang="en-US" altLang="ja-JP" sz="1200">
                        <a:solidFill>
                          <a:srgbClr val="221815"/>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72635841"/>
                  </a:ext>
                </a:extLst>
              </a:tr>
              <a:tr h="809209">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a:latin typeface="游ゴシック" panose="020B0400000000000000" pitchFamily="50" charset="-128"/>
                          <a:ea typeface="游ゴシック" panose="020B0400000000000000" pitchFamily="50" charset="-128"/>
                        </a:rPr>
                        <a:t>施設管理班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生活環境全般の整備</a:t>
                      </a:r>
                    </a:p>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ペットの受け入れ環境整備</a:t>
                      </a:r>
                    </a:p>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共有空間・居住空間の安全管理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2392024"/>
                  </a:ext>
                </a:extLst>
              </a:tr>
              <a:tr h="104041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a:latin typeface="游ゴシック" panose="020B0400000000000000" pitchFamily="50" charset="-128"/>
                          <a:ea typeface="游ゴシック" panose="020B0400000000000000" pitchFamily="50" charset="-128"/>
                        </a:rPr>
                        <a:t>食料・物資班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物資等の受け入れ体制の整備</a:t>
                      </a:r>
                    </a:p>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食料・飲料水等の確保調整と配布</a:t>
                      </a:r>
                    </a:p>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炊き出し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13600189"/>
                  </a:ext>
                </a:extLst>
              </a:tr>
              <a:tr h="809209">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a:latin typeface="游ゴシック"/>
                          <a:ea typeface="游ゴシック"/>
                        </a:rPr>
                        <a:t>健康</a:t>
                      </a:r>
                      <a:r>
                        <a:rPr lang="ja-JP" altLang="en-US" sz="1200">
                          <a:latin typeface="游ゴシック"/>
                          <a:ea typeface="游ゴシック"/>
                        </a:rPr>
                        <a:t>・衛生</a:t>
                      </a:r>
                      <a:r>
                        <a:rPr kumimoji="1" lang="ja-JP" altLang="en-US" sz="1200">
                          <a:latin typeface="游ゴシック"/>
                          <a:ea typeface="游ゴシック"/>
                        </a:rPr>
                        <a:t>管理班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応急処置・救護体制の整備</a:t>
                      </a:r>
                    </a:p>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生活環境の衛生管理</a:t>
                      </a:r>
                    </a:p>
                    <a:p>
                      <a:pPr marL="179705" indent="-179705">
                        <a:buFont typeface="Wingdings" panose="05000000000000000000" pitchFamily="2" charset="2"/>
                        <a:buChar char="l"/>
                      </a:pPr>
                      <a:r>
                        <a:rPr kumimoji="1" lang="ja-JP" altLang="en-US" sz="1200">
                          <a:latin typeface="游ゴシック" panose="020B0400000000000000" pitchFamily="50" charset="-128"/>
                          <a:ea typeface="游ゴシック" panose="020B0400000000000000" pitchFamily="50" charset="-128"/>
                        </a:rPr>
                        <a:t>避難者の健康管理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6641557"/>
                  </a:ext>
                </a:extLst>
              </a:tr>
            </a:tbl>
          </a:graphicData>
        </a:graphic>
      </p:graphicFrame>
      <p:sp>
        <p:nvSpPr>
          <p:cNvPr id="14" name="object 5">
            <a:extLst>
              <a:ext uri="{FF2B5EF4-FFF2-40B4-BE49-F238E27FC236}">
                <a16:creationId xmlns:a16="http://schemas.microsoft.com/office/drawing/2014/main" xmlns="" id="{3875A9BA-7E78-46FC-9177-7CA3A8B4CE16}"/>
              </a:ext>
            </a:extLst>
          </p:cNvPr>
          <p:cNvSpPr txBox="1"/>
          <p:nvPr/>
        </p:nvSpPr>
        <p:spPr>
          <a:xfrm>
            <a:off x="5294186" y="1349224"/>
            <a:ext cx="2125530" cy="285527"/>
          </a:xfrm>
          <a:prstGeom prst="rect">
            <a:avLst/>
          </a:prstGeom>
        </p:spPr>
        <p:txBody>
          <a:bodyPr vert="horz" wrap="square" lIns="0" tIns="12700" rIns="0" bIns="0" rtlCol="0">
            <a:spAutoFit/>
          </a:bodyPr>
          <a:lstStyle/>
          <a:p>
            <a:pPr marL="72000" marR="5080" algn="ctr">
              <a:lnSpc>
                <a:spcPct val="150000"/>
              </a:lnSpc>
            </a:pPr>
            <a:r>
              <a:rPr lang="ja-JP" altLang="en-US" sz="1400">
                <a:latin typeface="+mj-ea"/>
                <a:ea typeface="+mj-ea"/>
                <a:cs typeface="YuGo-Medium"/>
              </a:rPr>
              <a:t>（令和</a:t>
            </a:r>
            <a:r>
              <a:rPr lang="en-US" altLang="ja-JP" sz="1400">
                <a:latin typeface="+mj-ea"/>
                <a:ea typeface="+mj-ea"/>
                <a:cs typeface="YuGo-Medium"/>
              </a:rPr>
              <a:t>4</a:t>
            </a:r>
            <a:r>
              <a:rPr lang="ja-JP" altLang="en-US" sz="1400">
                <a:latin typeface="+mj-ea"/>
                <a:ea typeface="+mj-ea"/>
                <a:cs typeface="YuGo-Medium"/>
              </a:rPr>
              <a:t>年</a:t>
            </a:r>
            <a:r>
              <a:rPr lang="en-US" altLang="ja-JP" sz="1400">
                <a:latin typeface="+mj-ea"/>
                <a:ea typeface="+mj-ea"/>
                <a:cs typeface="YuGo-Medium"/>
              </a:rPr>
              <a:t>4</a:t>
            </a:r>
            <a:r>
              <a:rPr lang="ja-JP" altLang="en-US" sz="1400">
                <a:latin typeface="+mj-ea"/>
                <a:ea typeface="+mj-ea"/>
                <a:cs typeface="YuGo-Medium"/>
              </a:rPr>
              <a:t>月</a:t>
            </a:r>
            <a:r>
              <a:rPr lang="en-US" altLang="ja-JP" sz="1400">
                <a:latin typeface="+mj-ea"/>
                <a:ea typeface="+mj-ea"/>
                <a:cs typeface="YuGo-Medium"/>
              </a:rPr>
              <a:t>1</a:t>
            </a:r>
            <a:r>
              <a:rPr lang="ja-JP" altLang="en-US" sz="1400">
                <a:latin typeface="+mj-ea"/>
                <a:ea typeface="+mj-ea"/>
                <a:cs typeface="YuGo-Medium"/>
              </a:rPr>
              <a:t>日現在）</a:t>
            </a:r>
            <a:endParaRPr lang="en-US" altLang="ja-JP" sz="1400">
              <a:latin typeface="+mj-ea"/>
              <a:ea typeface="+mj-ea"/>
              <a:cs typeface="YuGo-Medium"/>
            </a:endParaRPr>
          </a:p>
        </p:txBody>
      </p:sp>
      <p:cxnSp>
        <p:nvCxnSpPr>
          <p:cNvPr id="7" name="直線矢印コネクタ 6">
            <a:extLst>
              <a:ext uri="{FF2B5EF4-FFF2-40B4-BE49-F238E27FC236}">
                <a16:creationId xmlns:a16="http://schemas.microsoft.com/office/drawing/2014/main" xmlns="" id="{A3D54425-B2E1-4354-BC77-5E2F0AF6B30A}"/>
              </a:ext>
            </a:extLst>
          </p:cNvPr>
          <p:cNvCxnSpPr/>
          <p:nvPr/>
        </p:nvCxnSpPr>
        <p:spPr>
          <a:xfrm>
            <a:off x="1443038" y="6143625"/>
            <a:ext cx="0" cy="800100"/>
          </a:xfrm>
          <a:prstGeom prst="straightConnector1">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xmlns="" id="{82BB7827-C457-49EE-9D1E-B999364E8A95}"/>
              </a:ext>
            </a:extLst>
          </p:cNvPr>
          <p:cNvCxnSpPr>
            <a:cxnSpLocks/>
          </p:cNvCxnSpPr>
          <p:nvPr/>
        </p:nvCxnSpPr>
        <p:spPr>
          <a:xfrm>
            <a:off x="1785938" y="8258175"/>
            <a:ext cx="0" cy="1314450"/>
          </a:xfrm>
          <a:prstGeom prst="straightConnector1">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38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D3621A5E-DB39-837C-B0FE-DAD80ACD6994}"/>
              </a:ext>
            </a:extLst>
          </p:cNvPr>
          <p:cNvPicPr>
            <a:picLocks noChangeAspect="1"/>
          </p:cNvPicPr>
          <p:nvPr/>
        </p:nvPicPr>
        <p:blipFill rotWithShape="1">
          <a:blip r:embed="rId2"/>
          <a:srcRect l="1252" t="13100" r="3639" b="12697"/>
          <a:stretch/>
        </p:blipFill>
        <p:spPr>
          <a:xfrm>
            <a:off x="3101238" y="6958012"/>
            <a:ext cx="3900487" cy="3206751"/>
          </a:xfrm>
          <a:prstGeom prst="rect">
            <a:avLst/>
          </a:prstGeom>
        </p:spPr>
      </p:pic>
      <p:pic>
        <p:nvPicPr>
          <p:cNvPr id="3" name="図 2">
            <a:extLst>
              <a:ext uri="{FF2B5EF4-FFF2-40B4-BE49-F238E27FC236}">
                <a16:creationId xmlns:a16="http://schemas.microsoft.com/office/drawing/2014/main" xmlns="" id="{4F70FDB5-89B4-FEE0-499A-20A3E02413DA}"/>
              </a:ext>
            </a:extLst>
          </p:cNvPr>
          <p:cNvPicPr>
            <a:picLocks noChangeAspect="1"/>
          </p:cNvPicPr>
          <p:nvPr/>
        </p:nvPicPr>
        <p:blipFill rotWithShape="1">
          <a:blip r:embed="rId3"/>
          <a:srcRect l="1466" t="10483" r="6481" b="8507"/>
          <a:stretch/>
        </p:blipFill>
        <p:spPr>
          <a:xfrm>
            <a:off x="457200" y="3870174"/>
            <a:ext cx="3944206" cy="3893918"/>
          </a:xfrm>
          <a:prstGeom prst="rect">
            <a:avLst/>
          </a:prstGeom>
        </p:spPr>
      </p:pic>
      <p:sp>
        <p:nvSpPr>
          <p:cNvPr id="17" name="bg object 16">
            <a:extLst>
              <a:ext uri="{FF2B5EF4-FFF2-40B4-BE49-F238E27FC236}">
                <a16:creationId xmlns:a16="http://schemas.microsoft.com/office/drawing/2014/main" xmlns="" id="{A1D1D572-D107-458B-9979-56D8BAA4D1B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8" name="bg object 17">
            <a:extLst>
              <a:ext uri="{FF2B5EF4-FFF2-40B4-BE49-F238E27FC236}">
                <a16:creationId xmlns:a16="http://schemas.microsoft.com/office/drawing/2014/main" xmlns="" id="{2E4D105B-0578-49E8-87EC-202FF13F370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9" name="bg object 18">
            <a:extLst>
              <a:ext uri="{FF2B5EF4-FFF2-40B4-BE49-F238E27FC236}">
                <a16:creationId xmlns:a16="http://schemas.microsoft.com/office/drawing/2014/main" xmlns="" id="{B67EE9F8-AE0B-4373-A50D-A0268D1D56B5}"/>
              </a:ext>
            </a:extLst>
          </p:cNvPr>
          <p:cNvPicPr/>
          <p:nvPr/>
        </p:nvPicPr>
        <p:blipFill>
          <a:blip r:embed="rId4" cstate="print"/>
          <a:stretch>
            <a:fillRect/>
          </a:stretch>
        </p:blipFill>
        <p:spPr>
          <a:xfrm>
            <a:off x="117745" y="0"/>
            <a:ext cx="174123" cy="208812"/>
          </a:xfrm>
          <a:prstGeom prst="rect">
            <a:avLst/>
          </a:prstGeom>
        </p:spPr>
      </p:pic>
      <p:sp>
        <p:nvSpPr>
          <p:cNvPr id="20" name="テキスト ボックス 19">
            <a:extLst>
              <a:ext uri="{FF2B5EF4-FFF2-40B4-BE49-F238E27FC236}">
                <a16:creationId xmlns:a16="http://schemas.microsoft.com/office/drawing/2014/main" xmlns="" id="{D66F3863-9901-4552-B57F-D3BB8E336E50}"/>
              </a:ext>
            </a:extLst>
          </p:cNvPr>
          <p:cNvSpPr txBox="1"/>
          <p:nvPr/>
        </p:nvSpPr>
        <p:spPr>
          <a:xfrm>
            <a:off x="117745" y="10172700"/>
            <a:ext cx="642442"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１０</a:t>
            </a:r>
            <a:endParaRPr lang="ja-JP" altLang="en-US">
              <a:solidFill>
                <a:schemeClr val="tx1">
                  <a:lumMod val="50000"/>
                  <a:lumOff val="50000"/>
                </a:schemeClr>
              </a:solidFill>
              <a:latin typeface="+mj-ea"/>
              <a:ea typeface="+mj-ea"/>
            </a:endParaRPr>
          </a:p>
        </p:txBody>
      </p:sp>
      <p:sp>
        <p:nvSpPr>
          <p:cNvPr id="21" name="object 11">
            <a:extLst>
              <a:ext uri="{FF2B5EF4-FFF2-40B4-BE49-F238E27FC236}">
                <a16:creationId xmlns:a16="http://schemas.microsoft.com/office/drawing/2014/main" xmlns="" id="{215CFE17-C4A4-4937-8467-F5AE907D24F3}"/>
              </a:ext>
            </a:extLst>
          </p:cNvPr>
          <p:cNvSpPr/>
          <p:nvPr/>
        </p:nvSpPr>
        <p:spPr>
          <a:xfrm>
            <a:off x="466980" y="698500"/>
            <a:ext cx="709587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2" name="object 12">
            <a:extLst>
              <a:ext uri="{FF2B5EF4-FFF2-40B4-BE49-F238E27FC236}">
                <a16:creationId xmlns:a16="http://schemas.microsoft.com/office/drawing/2014/main" xmlns="" id="{E60BC85C-61F9-474D-A443-0D33FE4B7939}"/>
              </a:ext>
            </a:extLst>
          </p:cNvPr>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施設の利用</a:t>
            </a:r>
          </a:p>
        </p:txBody>
      </p:sp>
      <p:sp>
        <p:nvSpPr>
          <p:cNvPr id="14" name="object 2">
            <a:extLst>
              <a:ext uri="{FF2B5EF4-FFF2-40B4-BE49-F238E27FC236}">
                <a16:creationId xmlns:a16="http://schemas.microsoft.com/office/drawing/2014/main" xmlns="" id="{E46E062D-2DCF-472B-AEFC-E73059FC1575}"/>
              </a:ext>
            </a:extLst>
          </p:cNvPr>
          <p:cNvSpPr txBox="1">
            <a:spLocks/>
          </p:cNvSpPr>
          <p:nvPr/>
        </p:nvSpPr>
        <p:spPr>
          <a:xfrm>
            <a:off x="400050" y="2268516"/>
            <a:ext cx="552994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（１）</a:t>
            </a:r>
            <a:r>
              <a:rPr kumimoji="0" lang="ja-JP" altLang="en-US" sz="2400" b="1" kern="0" spc="-235">
                <a:solidFill>
                  <a:srgbClr val="172A88"/>
                </a:solidFill>
                <a:latin typeface="Yu Gothic" panose="020B0400000000000000" pitchFamily="34" charset="-128"/>
                <a:ea typeface="Yu Gothic" panose="020B0400000000000000" pitchFamily="34" charset="-128"/>
              </a:rPr>
              <a:t>避難所レイアウト</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sp>
        <p:nvSpPr>
          <p:cNvPr id="15" name="object 5">
            <a:extLst>
              <a:ext uri="{FF2B5EF4-FFF2-40B4-BE49-F238E27FC236}">
                <a16:creationId xmlns:a16="http://schemas.microsoft.com/office/drawing/2014/main" xmlns="" id="{040AADAF-E1B7-41A1-9EBF-00E73BE833BF}"/>
              </a:ext>
            </a:extLst>
          </p:cNvPr>
          <p:cNvSpPr txBox="1"/>
          <p:nvPr/>
        </p:nvSpPr>
        <p:spPr>
          <a:xfrm>
            <a:off x="619125" y="1486729"/>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避難所としての部屋割り、使用できる備品や備蓄物資など、施設を避難所として利用する場合の利用できる場所、物品について記載しています。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6" name="テキスト ボックス 15">
            <a:extLst>
              <a:ext uri="{FF2B5EF4-FFF2-40B4-BE49-F238E27FC236}">
                <a16:creationId xmlns:a16="http://schemas.microsoft.com/office/drawing/2014/main" xmlns="" id="{E5479AAE-F677-4CBF-8090-1D82432F3601}"/>
              </a:ext>
            </a:extLst>
          </p:cNvPr>
          <p:cNvSpPr txBox="1"/>
          <p:nvPr/>
        </p:nvSpPr>
        <p:spPr>
          <a:xfrm>
            <a:off x="621603" y="2669123"/>
            <a:ext cx="6179247"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この施設は、次のような部屋割での利用を想定しています。また施設の避難者の収容人数、ライフラインの代替設備、その他の設備は下表のとおりです。</a:t>
            </a:r>
            <a:endParaRPr lang="en-US" altLang="ja-JP">
              <a:latin typeface="游ゴシック" panose="020B0400000000000000" pitchFamily="50" charset="-128"/>
              <a:ea typeface="游ゴシック" panose="020B0400000000000000" pitchFamily="50" charset="-128"/>
            </a:endParaRPr>
          </a:p>
          <a:p>
            <a:pPr>
              <a:lnSpc>
                <a:spcPct val="120000"/>
              </a:lnSpc>
            </a:pPr>
            <a:endParaRPr lang="en-US" altLang="ja-JP"/>
          </a:p>
        </p:txBody>
      </p:sp>
      <p:sp>
        <p:nvSpPr>
          <p:cNvPr id="26" name="テキスト ボックス 25">
            <a:extLst>
              <a:ext uri="{FF2B5EF4-FFF2-40B4-BE49-F238E27FC236}">
                <a16:creationId xmlns:a16="http://schemas.microsoft.com/office/drawing/2014/main" xmlns="" id="{9DCB0C15-C9F9-47F7-A1C5-FA3E2547A95F}"/>
              </a:ext>
            </a:extLst>
          </p:cNvPr>
          <p:cNvSpPr txBox="1"/>
          <p:nvPr/>
        </p:nvSpPr>
        <p:spPr>
          <a:xfrm>
            <a:off x="861763" y="3311847"/>
            <a:ext cx="4507515" cy="271356"/>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dirty="0"/>
              <a:t>【</a:t>
            </a:r>
            <a:r>
              <a:rPr lang="ja-JP" altLang="en-US" b="1" dirty="0"/>
              <a:t>避難所レイアウト</a:t>
            </a:r>
            <a:r>
              <a:rPr lang="ja-JP" altLang="en-US" b="1" dirty="0" smtClean="0"/>
              <a:t>（その他施設タイプ</a:t>
            </a:r>
            <a:r>
              <a:rPr lang="ja-JP" altLang="en-US" b="1" dirty="0"/>
              <a:t>）</a:t>
            </a:r>
            <a:r>
              <a:rPr lang="en-US" altLang="ja-JP" b="1" dirty="0"/>
              <a:t>】</a:t>
            </a:r>
          </a:p>
        </p:txBody>
      </p:sp>
      <p:sp>
        <p:nvSpPr>
          <p:cNvPr id="5" name="正方形/長方形 4">
            <a:extLst>
              <a:ext uri="{FF2B5EF4-FFF2-40B4-BE49-F238E27FC236}">
                <a16:creationId xmlns:a16="http://schemas.microsoft.com/office/drawing/2014/main" xmlns="" id="{798B1771-5472-F22F-D917-8D552EAC846A}"/>
              </a:ext>
            </a:extLst>
          </p:cNvPr>
          <p:cNvSpPr/>
          <p:nvPr/>
        </p:nvSpPr>
        <p:spPr>
          <a:xfrm>
            <a:off x="661136" y="4582729"/>
            <a:ext cx="545432" cy="37174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a:t>
            </a:r>
            <a:r>
              <a:rPr kumimoji="1" lang="ja-JP" altLang="en-US" dirty="0">
                <a:solidFill>
                  <a:schemeClr val="tx1"/>
                </a:solidFill>
              </a:rPr>
              <a:t>階</a:t>
            </a:r>
          </a:p>
        </p:txBody>
      </p:sp>
      <p:sp>
        <p:nvSpPr>
          <p:cNvPr id="24" name="正方形/長方形 23">
            <a:extLst>
              <a:ext uri="{FF2B5EF4-FFF2-40B4-BE49-F238E27FC236}">
                <a16:creationId xmlns:a16="http://schemas.microsoft.com/office/drawing/2014/main" xmlns="" id="{123326C4-7879-2092-8C78-B6542FF139CC}"/>
              </a:ext>
            </a:extLst>
          </p:cNvPr>
          <p:cNvSpPr/>
          <p:nvPr/>
        </p:nvSpPr>
        <p:spPr>
          <a:xfrm>
            <a:off x="6456293" y="9948524"/>
            <a:ext cx="545432" cy="37174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a:t>
            </a:r>
            <a:r>
              <a:rPr kumimoji="1" lang="ja-JP" altLang="en-US" dirty="0">
                <a:solidFill>
                  <a:schemeClr val="tx1"/>
                </a:solidFill>
              </a:rPr>
              <a:t>階</a:t>
            </a:r>
          </a:p>
        </p:txBody>
      </p:sp>
    </p:spTree>
    <p:extLst>
      <p:ext uri="{BB962C8B-B14F-4D97-AF65-F5344CB8AC3E}">
        <p14:creationId xmlns:p14="http://schemas.microsoft.com/office/powerpoint/2010/main" val="3789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xmlns="" id="{3E445D95-06A6-4534-B396-BEAB41B21E65}"/>
              </a:ext>
            </a:extLst>
          </p:cNvPr>
          <p:cNvSpPr txBox="1"/>
          <p:nvPr/>
        </p:nvSpPr>
        <p:spPr>
          <a:xfrm>
            <a:off x="981579" y="1615186"/>
            <a:ext cx="6197761" cy="1036053"/>
          </a:xfrm>
          <a:prstGeom prst="rect">
            <a:avLst/>
          </a:prstGeom>
          <a:noFill/>
        </p:spPr>
        <p:txBody>
          <a:bodyPr wrap="square">
            <a:spAutoFit/>
          </a:bodyPr>
          <a:lstStyle/>
          <a:p>
            <a:pPr marL="12700" marR="5080">
              <a:lnSpc>
                <a:spcPct val="145800"/>
              </a:lnSpc>
              <a:spcBef>
                <a:spcPts val="100"/>
              </a:spcBef>
            </a:pPr>
            <a:r>
              <a:rPr lang="ja-JP" altLang="en-US" sz="1400" b="1">
                <a:solidFill>
                  <a:srgbClr val="212121"/>
                </a:solidFill>
                <a:latin typeface="Yu Gothic" panose="020B0400000000000000" pitchFamily="34" charset="-128"/>
                <a:ea typeface="Yu Gothic" panose="020B0400000000000000" pitchFamily="34" charset="-128"/>
                <a:cs typeface="YuGo-Medium"/>
              </a:rPr>
              <a:t>地震の揺れや浸水などの影響により、災害時には部屋の一部が使えなくなることも考えられます。被災の状況をふまえ，安全が確認できた部屋を活用します。</a:t>
            </a:r>
          </a:p>
        </p:txBody>
      </p:sp>
      <p:sp>
        <p:nvSpPr>
          <p:cNvPr id="18" name="正方形/長方形 17">
            <a:extLst>
              <a:ext uri="{FF2B5EF4-FFF2-40B4-BE49-F238E27FC236}">
                <a16:creationId xmlns:a16="http://schemas.microsoft.com/office/drawing/2014/main" xmlns="" id="{6278A61A-3DFE-4304-BD60-1C2D259CF145}"/>
              </a:ext>
            </a:extLst>
          </p:cNvPr>
          <p:cNvSpPr/>
          <p:nvPr/>
        </p:nvSpPr>
        <p:spPr>
          <a:xfrm>
            <a:off x="67179" y="1554341"/>
            <a:ext cx="7031454" cy="1080289"/>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xmlns="" id="{87490559-97F0-4947-BD77-0C5C3634E835}"/>
              </a:ext>
            </a:extLst>
          </p:cNvPr>
          <p:cNvSpPr txBox="1"/>
          <p:nvPr/>
        </p:nvSpPr>
        <p:spPr>
          <a:xfrm>
            <a:off x="250866" y="2234259"/>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20" name="object 17">
            <a:extLst>
              <a:ext uri="{FF2B5EF4-FFF2-40B4-BE49-F238E27FC236}">
                <a16:creationId xmlns:a16="http://schemas.microsoft.com/office/drawing/2014/main" xmlns="" id="{7E40E632-A586-49E5-AF36-4FCA8A44FDDA}"/>
              </a:ext>
            </a:extLst>
          </p:cNvPr>
          <p:cNvSpPr/>
          <p:nvPr/>
        </p:nvSpPr>
        <p:spPr>
          <a:xfrm>
            <a:off x="371979" y="177445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grpSp>
        <p:nvGrpSpPr>
          <p:cNvPr id="26" name="object 9">
            <a:extLst>
              <a:ext uri="{FF2B5EF4-FFF2-40B4-BE49-F238E27FC236}">
                <a16:creationId xmlns:a16="http://schemas.microsoft.com/office/drawing/2014/main" xmlns="" id="{88EF573B-41E6-4678-8170-5746325C74ED}"/>
              </a:ext>
            </a:extLst>
          </p:cNvPr>
          <p:cNvGrpSpPr/>
          <p:nvPr/>
        </p:nvGrpSpPr>
        <p:grpSpPr>
          <a:xfrm>
            <a:off x="-15172" y="682458"/>
            <a:ext cx="7095870" cy="628997"/>
            <a:chOff x="540004" y="1688134"/>
            <a:chExt cx="6480175" cy="334010"/>
          </a:xfrm>
          <a:solidFill>
            <a:srgbClr val="172A88"/>
          </a:solidFill>
        </p:grpSpPr>
        <p:pic>
          <p:nvPicPr>
            <p:cNvPr id="27" name="object 10">
              <a:extLst>
                <a:ext uri="{FF2B5EF4-FFF2-40B4-BE49-F238E27FC236}">
                  <a16:creationId xmlns:a16="http://schemas.microsoft.com/office/drawing/2014/main" xmlns="" id="{644809CC-D9BF-4F9E-B9D2-4DEDBD387D4E}"/>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28" name="object 11">
              <a:extLst>
                <a:ext uri="{FF2B5EF4-FFF2-40B4-BE49-F238E27FC236}">
                  <a16:creationId xmlns:a16="http://schemas.microsoft.com/office/drawing/2014/main" xmlns="" id="{585265E4-9EEA-419B-9B0C-1CB8F5ED7A59}"/>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7" name="テキスト ボックス 36">
            <a:extLst>
              <a:ext uri="{FF2B5EF4-FFF2-40B4-BE49-F238E27FC236}">
                <a16:creationId xmlns:a16="http://schemas.microsoft.com/office/drawing/2014/main" xmlns="" id="{F470470E-A5A7-4AEC-9438-6165CCE28834}"/>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１１</a:t>
            </a:r>
            <a:endParaRPr lang="ja-JP" altLang="en-US" dirty="0">
              <a:solidFill>
                <a:schemeClr val="tx1">
                  <a:lumMod val="50000"/>
                  <a:lumOff val="50000"/>
                </a:schemeClr>
              </a:solidFill>
              <a:latin typeface="+mj-ea"/>
              <a:ea typeface="+mj-ea"/>
            </a:endParaRPr>
          </a:p>
        </p:txBody>
      </p:sp>
      <p:graphicFrame>
        <p:nvGraphicFramePr>
          <p:cNvPr id="25" name="表 24">
            <a:extLst>
              <a:ext uri="{FF2B5EF4-FFF2-40B4-BE49-F238E27FC236}">
                <a16:creationId xmlns:a16="http://schemas.microsoft.com/office/drawing/2014/main" xmlns="" id="{2D15329D-E01D-4997-B09C-966771BF2B00}"/>
              </a:ext>
            </a:extLst>
          </p:cNvPr>
          <p:cNvGraphicFramePr>
            <a:graphicFrameLocks noGrp="1"/>
          </p:cNvGraphicFramePr>
          <p:nvPr>
            <p:extLst>
              <p:ext uri="{D42A27DB-BD31-4B8C-83A1-F6EECF244321}">
                <p14:modId xmlns:p14="http://schemas.microsoft.com/office/powerpoint/2010/main" val="2789336909"/>
              </p:ext>
            </p:extLst>
          </p:nvPr>
        </p:nvGraphicFramePr>
        <p:xfrm>
          <a:off x="1076095" y="5479850"/>
          <a:ext cx="5482375" cy="4764759"/>
        </p:xfrm>
        <a:graphic>
          <a:graphicData uri="http://schemas.openxmlformats.org/drawingml/2006/table">
            <a:tbl>
              <a:tblPr firstRow="1" bandRow="1"/>
              <a:tblGrid>
                <a:gridCol w="1833535">
                  <a:extLst>
                    <a:ext uri="{9D8B030D-6E8A-4147-A177-3AD203B41FA5}">
                      <a16:colId xmlns:a16="http://schemas.microsoft.com/office/drawing/2014/main" xmlns="" val="1027119341"/>
                    </a:ext>
                  </a:extLst>
                </a:gridCol>
                <a:gridCol w="795375">
                  <a:extLst>
                    <a:ext uri="{9D8B030D-6E8A-4147-A177-3AD203B41FA5}">
                      <a16:colId xmlns:a16="http://schemas.microsoft.com/office/drawing/2014/main" xmlns="" val="2710431230"/>
                    </a:ext>
                  </a:extLst>
                </a:gridCol>
                <a:gridCol w="2853465">
                  <a:extLst>
                    <a:ext uri="{9D8B030D-6E8A-4147-A177-3AD203B41FA5}">
                      <a16:colId xmlns:a16="http://schemas.microsoft.com/office/drawing/2014/main" xmlns="" val="2013676229"/>
                    </a:ext>
                  </a:extLst>
                </a:gridCol>
              </a:tblGrid>
              <a:tr h="352795">
                <a:tc gridSpan="2">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a:latin typeface="游ゴシック" panose="020B0400000000000000" pitchFamily="50" charset="-128"/>
                          <a:ea typeface="游ゴシック" panose="020B0400000000000000" pitchFamily="50" charset="-128"/>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tc hMerge="1">
                  <a:txBody>
                    <a:bodyPr/>
                    <a:lstStyle/>
                    <a:p>
                      <a:endParaRPr kumimoji="1" lang="ja-JP" altLang="en-US"/>
                    </a:p>
                  </a:txBody>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a:latin typeface="游ゴシック" panose="020B0400000000000000" pitchFamily="50" charset="-128"/>
                          <a:ea typeface="游ゴシック" panose="020B0400000000000000" pitchFamily="50" charset="-128"/>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extLst>
                  <a:ext uri="{0D108BD9-81ED-4DB2-BD59-A6C34878D82A}">
                    <a16:rowId xmlns:a16="http://schemas.microsoft.com/office/drawing/2014/main" xmlns="" val="816063679"/>
                  </a:ext>
                </a:extLst>
              </a:tr>
              <a:tr h="372203">
                <a:tc rowSpan="5">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ライフラインの</a:t>
                      </a:r>
                      <a:endParaRPr kumimoji="1" lang="en-US" altLang="ja-JP" sz="1600">
                        <a:solidFill>
                          <a:schemeClr val="tx1"/>
                        </a:solidFill>
                        <a:latin typeface="游ゴシック Medium" panose="020B0500000000000000" pitchFamily="50" charset="-128"/>
                        <a:ea typeface="游ゴシック Medium" panose="020B0500000000000000" pitchFamily="50" charset="-128"/>
                      </a:endParaRPr>
                    </a:p>
                    <a:p>
                      <a:r>
                        <a:rPr kumimoji="1" lang="ja-JP" altLang="en-US" sz="1600">
                          <a:solidFill>
                            <a:schemeClr val="tx1"/>
                          </a:solidFill>
                          <a:latin typeface="游ゴシック Medium" panose="020B0500000000000000" pitchFamily="50" charset="-128"/>
                          <a:ea typeface="游ゴシック Medium" panose="020B0500000000000000" pitchFamily="50" charset="-128"/>
                        </a:rPr>
                        <a:t>代替設備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電気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rPr>
                        <a:t>自家発電機（１００ｖ機器）</a:t>
                      </a:r>
                      <a:endParaRPr lang="en-US" altLang="ja-JP" sz="160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a:solidFill>
                            <a:schemeClr val="tx1"/>
                          </a:solidFill>
                        </a:rPr>
                        <a:t>72</a:t>
                      </a:r>
                      <a:r>
                        <a:rPr lang="ja-JP" altLang="en-US" sz="1600">
                          <a:solidFill>
                            <a:schemeClr val="tx1"/>
                          </a:solidFill>
                        </a:rPr>
                        <a:t>時間使用可能</a:t>
                      </a:r>
                      <a:endParaRPr lang="en-US" altLang="ja-JP" sz="160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784337537"/>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水道</a:t>
                      </a:r>
                      <a:endParaRPr kumimoji="1" lang="ja-JP" altLang="en-US">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rPr>
                        <a:t>貯水タンク（</a:t>
                      </a:r>
                      <a:r>
                        <a:rPr lang="en-US" altLang="ja-JP" sz="1600">
                          <a:solidFill>
                            <a:schemeClr val="tx1"/>
                          </a:solidFill>
                        </a:rPr>
                        <a:t>6㎥</a:t>
                      </a:r>
                      <a:r>
                        <a:rPr lang="ja-JP" altLang="en-US" sz="1600">
                          <a:solidFill>
                            <a:schemeClr val="tx1"/>
                          </a:solidFill>
                        </a:rPr>
                        <a:t>）</a:t>
                      </a:r>
                      <a:endParaRPr lang="en-US" altLang="ja-JP" sz="160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rPr>
                        <a:t>お風呂</a:t>
                      </a:r>
                      <a:r>
                        <a:rPr lang="en-US" altLang="ja-JP" sz="1600">
                          <a:solidFill>
                            <a:schemeClr val="tx1"/>
                          </a:solidFill>
                        </a:rPr>
                        <a:t>200</a:t>
                      </a:r>
                      <a:r>
                        <a:rPr lang="ja-JP" altLang="en-US" sz="1600">
                          <a:solidFill>
                            <a:schemeClr val="tx1"/>
                          </a:solidFill>
                        </a:rPr>
                        <a:t>杯分</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266141881"/>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ガス</a:t>
                      </a:r>
                      <a:endParaRPr kumimoji="1" lang="ja-JP" altLang="en-US">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rPr>
                        <a:t>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955555130"/>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通信</a:t>
                      </a:r>
                      <a:endParaRPr kumimoji="1" lang="ja-JP" altLang="en-US">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a:solidFill>
                            <a:schemeClr val="tx1"/>
                          </a:solidFill>
                        </a:rPr>
                        <a:t>MCA</a:t>
                      </a:r>
                      <a:endParaRPr lang="ja-JP" altLang="en-US" sz="160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428826655"/>
                  </a:ext>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トイレ</a:t>
                      </a:r>
                      <a:endParaRPr kumimoji="1" lang="ja-JP" altLang="en-US">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rPr>
                        <a:t>簡易トイレ（ラップポン）</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022376027"/>
                  </a:ext>
                </a:extLst>
              </a:tr>
              <a:tr h="2137115">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その他の設備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rPr>
                        <a:t>空調設備、調理設備（カフェキッチン、調理実習室）、シャワー室、授乳室、ランドリー、多目的トイレ、子どもトイレ、外部トイレ、ゴミ庫、駐車場（一般車用３８台、身障者用２台、臨時駐車場６台、駐輪場１０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5857121"/>
                  </a:ext>
                </a:extLst>
              </a:tr>
            </a:tbl>
          </a:graphicData>
        </a:graphic>
      </p:graphicFrame>
      <p:graphicFrame>
        <p:nvGraphicFramePr>
          <p:cNvPr id="29" name="表 28">
            <a:extLst>
              <a:ext uri="{FF2B5EF4-FFF2-40B4-BE49-F238E27FC236}">
                <a16:creationId xmlns:a16="http://schemas.microsoft.com/office/drawing/2014/main" xmlns="" id="{54A16C9C-2E61-4B26-8AE2-CABD1D146594}"/>
              </a:ext>
            </a:extLst>
          </p:cNvPr>
          <p:cNvGraphicFramePr>
            <a:graphicFrameLocks noGrp="1"/>
          </p:cNvGraphicFramePr>
          <p:nvPr>
            <p:extLst>
              <p:ext uri="{D42A27DB-BD31-4B8C-83A1-F6EECF244321}">
                <p14:modId xmlns:p14="http://schemas.microsoft.com/office/powerpoint/2010/main" val="892093820"/>
              </p:ext>
            </p:extLst>
          </p:nvPr>
        </p:nvGraphicFramePr>
        <p:xfrm>
          <a:off x="1076096" y="3133944"/>
          <a:ext cx="5429259" cy="2011680"/>
        </p:xfrm>
        <a:graphic>
          <a:graphicData uri="http://schemas.openxmlformats.org/drawingml/2006/table">
            <a:tbl>
              <a:tblPr firstRow="1" bandRow="1"/>
              <a:tblGrid>
                <a:gridCol w="2657484">
                  <a:extLst>
                    <a:ext uri="{9D8B030D-6E8A-4147-A177-3AD203B41FA5}">
                      <a16:colId xmlns:a16="http://schemas.microsoft.com/office/drawing/2014/main" xmlns="" val="1027119341"/>
                    </a:ext>
                  </a:extLst>
                </a:gridCol>
                <a:gridCol w="2771775">
                  <a:extLst>
                    <a:ext uri="{9D8B030D-6E8A-4147-A177-3AD203B41FA5}">
                      <a16:colId xmlns:a16="http://schemas.microsoft.com/office/drawing/2014/main" xmlns="" val="2013676229"/>
                    </a:ext>
                  </a:extLst>
                </a:gridCol>
              </a:tblGrid>
              <a:tr h="298276">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a:latin typeface="游ゴシック" panose="020B0400000000000000" pitchFamily="50" charset="-128"/>
                          <a:ea typeface="游ゴシック" panose="020B0400000000000000" pitchFamily="50" charset="-128"/>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a:latin typeface="游ゴシック" panose="020B0400000000000000" pitchFamily="50" charset="-128"/>
                          <a:ea typeface="游ゴシック" panose="020B0400000000000000" pitchFamily="50" charset="-128"/>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extLst>
                  <a:ext uri="{0D108BD9-81ED-4DB2-BD59-A6C34878D82A}">
                    <a16:rowId xmlns:a16="http://schemas.microsoft.com/office/drawing/2014/main" xmlns="" val="816063679"/>
                  </a:ext>
                </a:extLst>
              </a:tr>
              <a:tr h="351483">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収容人数</a:t>
                      </a:r>
                      <a:r>
                        <a:rPr kumimoji="1" lang="en-US" altLang="ja-JP" sz="1600" spc="-130">
                          <a:solidFill>
                            <a:schemeClr val="tx1"/>
                          </a:solidFill>
                          <a:latin typeface="游ゴシック Medium" panose="020B0500000000000000" pitchFamily="50" charset="-128"/>
                          <a:ea typeface="游ゴシック Medium" panose="020B0500000000000000" pitchFamily="50" charset="-128"/>
                        </a:rPr>
                        <a:t/>
                      </a:r>
                      <a:br>
                        <a:rPr kumimoji="1" lang="en-US" altLang="ja-JP" sz="1600" spc="-130">
                          <a:solidFill>
                            <a:schemeClr val="tx1"/>
                          </a:solidFill>
                          <a:latin typeface="游ゴシック Medium" panose="020B0500000000000000" pitchFamily="50" charset="-128"/>
                          <a:ea typeface="游ゴシック Medium" panose="020B0500000000000000" pitchFamily="50" charset="-128"/>
                        </a:rPr>
                      </a:br>
                      <a:r>
                        <a:rPr kumimoji="1" lang="en-US" altLang="ja-JP" sz="1200" spc="-130">
                          <a:solidFill>
                            <a:schemeClr val="tx1"/>
                          </a:solidFill>
                          <a:latin typeface="游ゴシック Medium" panose="020B0500000000000000" pitchFamily="50" charset="-128"/>
                          <a:ea typeface="游ゴシック Medium" panose="020B0500000000000000" pitchFamily="50" charset="-128"/>
                        </a:rPr>
                        <a:t>(</a:t>
                      </a:r>
                      <a:r>
                        <a:rPr kumimoji="1" lang="ja-JP" altLang="en-US" sz="1200" spc="-130" baseline="0">
                          <a:solidFill>
                            <a:schemeClr val="tx1"/>
                          </a:solidFill>
                          <a:latin typeface="游ゴシック Medium" panose="020B0500000000000000" pitchFamily="50" charset="-128"/>
                          <a:ea typeface="游ゴシック Medium" panose="020B0500000000000000" pitchFamily="50" charset="-128"/>
                        </a:rPr>
                        <a:t>最低限の１人あたり</a:t>
                      </a:r>
                      <a:r>
                        <a:rPr kumimoji="1" lang="en-US" altLang="ja-JP" sz="1200" spc="-130" baseline="0">
                          <a:solidFill>
                            <a:schemeClr val="tx1"/>
                          </a:solidFill>
                          <a:latin typeface="游ゴシック Medium" panose="020B0500000000000000" pitchFamily="50" charset="-128"/>
                          <a:ea typeface="游ゴシック Medium" panose="020B0500000000000000" pitchFamily="50" charset="-128"/>
                        </a:rPr>
                        <a:t>1.65</a:t>
                      </a:r>
                      <a:r>
                        <a:rPr kumimoji="1" lang="ja-JP" altLang="en-US" sz="1200" spc="-130" baseline="0">
                          <a:solidFill>
                            <a:schemeClr val="tx1"/>
                          </a:solidFill>
                          <a:latin typeface="游ゴシック Medium" panose="020B0500000000000000" pitchFamily="50" charset="-128"/>
                          <a:ea typeface="游ゴシック Medium" panose="020B0500000000000000" pitchFamily="50" charset="-128"/>
                        </a:rPr>
                        <a:t>㎡で算出</a:t>
                      </a:r>
                      <a:r>
                        <a:rPr kumimoji="1" lang="en-US" altLang="ja-JP" sz="1200" spc="-130" baseline="0">
                          <a:solidFill>
                            <a:schemeClr val="tx1"/>
                          </a:solidFill>
                          <a:latin typeface="游ゴシック Medium" panose="020B0500000000000000" pitchFamily="50" charset="-128"/>
                          <a:ea typeface="游ゴシック Medium" panose="020B0500000000000000" pitchFamily="50" charset="-128"/>
                        </a:rPr>
                        <a:t>)</a:t>
                      </a:r>
                      <a:endParaRPr kumimoji="1" lang="ja-JP" altLang="en-US" sz="1300" spc="-130" baseline="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a:t>507</a:t>
                      </a:r>
                      <a:r>
                        <a:rPr lang="ja-JP" altLang="en-US" sz="1600"/>
                        <a:t>人</a:t>
                      </a:r>
                      <a:endParaRPr lang="en-US" altLang="ja-JP" sz="1600"/>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a:t>※</a:t>
                      </a:r>
                      <a:r>
                        <a:rPr lang="ja-JP" altLang="en-US" sz="1600"/>
                        <a:t>発災</a:t>
                      </a:r>
                      <a:r>
                        <a:rPr lang="en-US" altLang="ja-JP" sz="1600"/>
                        <a:t>3</a:t>
                      </a:r>
                      <a:r>
                        <a:rPr lang="ja-JP" altLang="en-US" sz="1600"/>
                        <a:t>日頃まで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210029301"/>
                  </a:ext>
                </a:extLst>
              </a:tr>
              <a:tr h="407875">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収容人数</a:t>
                      </a:r>
                      <a:r>
                        <a:rPr kumimoji="1" lang="en-US" altLang="ja-JP" sz="1600">
                          <a:solidFill>
                            <a:schemeClr val="tx1"/>
                          </a:solidFill>
                          <a:latin typeface="游ゴシック Medium" panose="020B0500000000000000" pitchFamily="50" charset="-128"/>
                          <a:ea typeface="游ゴシック Medium" panose="020B0500000000000000" pitchFamily="50" charset="-128"/>
                        </a:rPr>
                        <a:t/>
                      </a:r>
                      <a:br>
                        <a:rPr kumimoji="1" lang="en-US" altLang="ja-JP" sz="1600">
                          <a:solidFill>
                            <a:schemeClr val="tx1"/>
                          </a:solidFill>
                          <a:latin typeface="游ゴシック Medium" panose="020B0500000000000000" pitchFamily="50" charset="-128"/>
                          <a:ea typeface="游ゴシック Medium" panose="020B0500000000000000" pitchFamily="50" charset="-128"/>
                        </a:rPr>
                      </a:br>
                      <a:r>
                        <a:rPr kumimoji="1" lang="ja-JP" altLang="en-US" sz="1200">
                          <a:solidFill>
                            <a:schemeClr val="tx1"/>
                          </a:solidFill>
                          <a:latin typeface="游ゴシック Medium" panose="020B0500000000000000" pitchFamily="50" charset="-128"/>
                          <a:ea typeface="游ゴシック Medium" panose="020B0500000000000000" pitchFamily="50" charset="-128"/>
                        </a:rPr>
                        <a:t>（</a:t>
                      </a:r>
                      <a:r>
                        <a:rPr kumimoji="1" lang="en-US" altLang="ja-JP" sz="1200">
                          <a:solidFill>
                            <a:schemeClr val="tx1"/>
                          </a:solidFill>
                          <a:latin typeface="游ゴシック Medium" panose="020B0500000000000000" pitchFamily="50" charset="-128"/>
                          <a:ea typeface="游ゴシック Medium" panose="020B0500000000000000" pitchFamily="50" charset="-128"/>
                        </a:rPr>
                        <a:t>1</a:t>
                      </a:r>
                      <a:r>
                        <a:rPr kumimoji="1" lang="ja-JP" altLang="en-US" sz="1200">
                          <a:solidFill>
                            <a:schemeClr val="tx1"/>
                          </a:solidFill>
                          <a:latin typeface="游ゴシック Medium" panose="020B0500000000000000" pitchFamily="50" charset="-128"/>
                          <a:ea typeface="游ゴシック Medium" panose="020B0500000000000000" pitchFamily="50" charset="-128"/>
                        </a:rPr>
                        <a:t>人あたり</a:t>
                      </a:r>
                      <a:r>
                        <a:rPr kumimoji="1" lang="en-US" altLang="ja-JP" sz="1200">
                          <a:solidFill>
                            <a:schemeClr val="tx1"/>
                          </a:solidFill>
                          <a:latin typeface="游ゴシック Medium" panose="020B0500000000000000" pitchFamily="50" charset="-128"/>
                          <a:ea typeface="游ゴシック Medium" panose="020B0500000000000000" pitchFamily="50" charset="-128"/>
                        </a:rPr>
                        <a:t>3.30</a:t>
                      </a:r>
                      <a:r>
                        <a:rPr kumimoji="1" lang="ja-JP" altLang="en-US" sz="1200">
                          <a:solidFill>
                            <a:schemeClr val="tx1"/>
                          </a:solidFill>
                          <a:latin typeface="游ゴシック Medium" panose="020B0500000000000000" pitchFamily="50" charset="-128"/>
                          <a:ea typeface="游ゴシック Medium" panose="020B0500000000000000" pitchFamily="50" charset="-128"/>
                        </a:rPr>
                        <a:t>㎡で算出）</a:t>
                      </a:r>
                      <a:endParaRPr kumimoji="1" lang="ja-JP" altLang="en-US" sz="160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a:t>161</a:t>
                      </a:r>
                      <a:r>
                        <a:rPr lang="ja-JP" altLang="en-US" sz="1600"/>
                        <a:t>人</a:t>
                      </a:r>
                      <a:endParaRPr lang="en-US" altLang="ja-JP" sz="1600"/>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a:t>※</a:t>
                      </a:r>
                      <a:r>
                        <a:rPr lang="ja-JP" altLang="en-US" sz="1600"/>
                        <a:t>発災</a:t>
                      </a:r>
                      <a:r>
                        <a:rPr lang="en-US" altLang="ja-JP" sz="1600"/>
                        <a:t>3</a:t>
                      </a:r>
                      <a:r>
                        <a:rPr lang="ja-JP" altLang="en-US" sz="1600"/>
                        <a:t>日目以降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675276176"/>
                  </a:ext>
                </a:extLst>
              </a:tr>
              <a:tr h="407875">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収容人数</a:t>
                      </a:r>
                      <a:endParaRPr kumimoji="1" lang="en-US" altLang="ja-JP" sz="1600">
                        <a:solidFill>
                          <a:schemeClr val="tx1"/>
                        </a:solidFill>
                        <a:latin typeface="游ゴシック Medium" panose="020B0500000000000000" pitchFamily="50" charset="-128"/>
                        <a:ea typeface="游ゴシック Medium" panose="020B0500000000000000" pitchFamily="50" charset="-128"/>
                      </a:endParaRPr>
                    </a:p>
                    <a:p>
                      <a:r>
                        <a:rPr kumimoji="1" lang="ja-JP" altLang="en-US" sz="1200">
                          <a:solidFill>
                            <a:schemeClr val="tx1"/>
                          </a:solidFill>
                          <a:latin typeface="游ゴシック Medium" panose="020B0500000000000000" pitchFamily="50" charset="-128"/>
                          <a:ea typeface="游ゴシック Medium" panose="020B0500000000000000" pitchFamily="50" charset="-128"/>
                        </a:rPr>
                        <a:t>（感染症対策を考慮した場合）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rPr>
                        <a:t>53</a:t>
                      </a:r>
                      <a:r>
                        <a:rPr lang="ja-JP" altLang="en-US" sz="1600" dirty="0">
                          <a:solidFill>
                            <a:schemeClr val="tx1"/>
                          </a:solidFill>
                        </a:rPr>
                        <a:t>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948286832"/>
                  </a:ext>
                </a:extLst>
              </a:tr>
            </a:tbl>
          </a:graphicData>
        </a:graphic>
      </p:graphicFrame>
      <p:sp>
        <p:nvSpPr>
          <p:cNvPr id="30" name="テキスト ボックス 29">
            <a:extLst>
              <a:ext uri="{FF2B5EF4-FFF2-40B4-BE49-F238E27FC236}">
                <a16:creationId xmlns:a16="http://schemas.microsoft.com/office/drawing/2014/main" xmlns="" id="{DAA477A5-6068-4320-9D19-B70455CB6C7C}"/>
              </a:ext>
            </a:extLst>
          </p:cNvPr>
          <p:cNvSpPr txBox="1"/>
          <p:nvPr/>
        </p:nvSpPr>
        <p:spPr>
          <a:xfrm>
            <a:off x="964845" y="2812481"/>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en-US" altLang="ja-JP" sz="1400" b="1"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a:t>
            </a:r>
            <a:r>
              <a:rPr kumimoji="1" lang="ja-JP" altLang="en-US" sz="1400" b="1"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収容人数</a:t>
            </a:r>
            <a:r>
              <a:rPr kumimoji="1" lang="en-US" altLang="ja-JP" sz="1400" b="1"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a:t>
            </a:r>
          </a:p>
        </p:txBody>
      </p:sp>
      <p:sp>
        <p:nvSpPr>
          <p:cNvPr id="31" name="テキスト ボックス 30">
            <a:extLst>
              <a:ext uri="{FF2B5EF4-FFF2-40B4-BE49-F238E27FC236}">
                <a16:creationId xmlns:a16="http://schemas.microsoft.com/office/drawing/2014/main" xmlns="" id="{3ED71B6C-B78D-4292-B11C-B7B56368DB06}"/>
              </a:ext>
            </a:extLst>
          </p:cNvPr>
          <p:cNvSpPr txBox="1"/>
          <p:nvPr/>
        </p:nvSpPr>
        <p:spPr>
          <a:xfrm>
            <a:off x="1009202" y="5198489"/>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en-US" altLang="ja-JP" sz="1400" b="1"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a:t>
            </a:r>
            <a:r>
              <a:rPr kumimoji="1" lang="ja-JP" altLang="en-US" sz="1400" b="1"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設備一覧</a:t>
            </a:r>
            <a:r>
              <a:rPr kumimoji="1" lang="en-US" altLang="ja-JP" sz="1400" b="1"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a:t>
            </a:r>
          </a:p>
        </p:txBody>
      </p:sp>
    </p:spTree>
    <p:extLst>
      <p:ext uri="{BB962C8B-B14F-4D97-AF65-F5344CB8AC3E}">
        <p14:creationId xmlns:p14="http://schemas.microsoft.com/office/powerpoint/2010/main" val="83385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4CE86649-E17F-F928-8144-0296F24E2715}"/>
              </a:ext>
            </a:extLst>
          </p:cNvPr>
          <p:cNvPicPr>
            <a:picLocks noChangeAspect="1"/>
          </p:cNvPicPr>
          <p:nvPr/>
        </p:nvPicPr>
        <p:blipFill rotWithShape="1">
          <a:blip r:embed="rId2"/>
          <a:srcRect b="6269"/>
          <a:stretch/>
        </p:blipFill>
        <p:spPr>
          <a:xfrm>
            <a:off x="704850" y="2810986"/>
            <a:ext cx="6274918" cy="6985646"/>
          </a:xfrm>
          <a:prstGeom prst="rect">
            <a:avLst/>
          </a:prstGeom>
          <a:solidFill>
            <a:schemeClr val="bg1"/>
          </a:solidFill>
        </p:spPr>
      </p:pic>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3"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2FE817DD-4F0F-40F0-B9C6-C8A79042BB86}"/>
              </a:ext>
            </a:extLst>
          </p:cNvPr>
          <p:cNvSpPr txBox="1"/>
          <p:nvPr/>
        </p:nvSpPr>
        <p:spPr>
          <a:xfrm>
            <a:off x="64168" y="10172700"/>
            <a:ext cx="68981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１２</a:t>
            </a:r>
            <a:endParaRPr lang="ja-JP" altLang="en-US">
              <a:solidFill>
                <a:schemeClr val="tx1">
                  <a:lumMod val="50000"/>
                  <a:lumOff val="50000"/>
                </a:schemeClr>
              </a:solidFill>
              <a:latin typeface="+mj-ea"/>
              <a:ea typeface="+mj-ea"/>
            </a:endParaRPr>
          </a:p>
        </p:txBody>
      </p:sp>
      <p:sp>
        <p:nvSpPr>
          <p:cNvPr id="18" name="object 15">
            <a:extLst>
              <a:ext uri="{FF2B5EF4-FFF2-40B4-BE49-F238E27FC236}">
                <a16:creationId xmlns:a16="http://schemas.microsoft.com/office/drawing/2014/main" xmlns="" id="{57C81073-8B40-4371-A583-DEB50CE728A9}"/>
              </a:ext>
            </a:extLst>
          </p:cNvPr>
          <p:cNvSpPr txBox="1"/>
          <p:nvPr/>
        </p:nvSpPr>
        <p:spPr>
          <a:xfrm>
            <a:off x="609179" y="19968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xmlns="" id="{8366D972-7F85-4F3A-B8D5-9ACC24CCD622}"/>
              </a:ext>
            </a:extLst>
          </p:cNvPr>
          <p:cNvSpPr txBox="1"/>
          <p:nvPr/>
        </p:nvSpPr>
        <p:spPr>
          <a:xfrm>
            <a:off x="609179" y="2425882"/>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避難所内にある備品は下記の通りです。</a:t>
            </a:r>
            <a:endParaRPr lang="en-US" altLang="ja-JP"/>
          </a:p>
        </p:txBody>
      </p:sp>
      <p:sp>
        <p:nvSpPr>
          <p:cNvPr id="21" name="object 2">
            <a:extLst>
              <a:ext uri="{FF2B5EF4-FFF2-40B4-BE49-F238E27FC236}">
                <a16:creationId xmlns:a16="http://schemas.microsoft.com/office/drawing/2014/main" xmlns="" id="{77ED907D-7955-422E-92A4-5200DFBAED1A}"/>
              </a:ext>
            </a:extLst>
          </p:cNvPr>
          <p:cNvSpPr txBox="1">
            <a:spLocks/>
          </p:cNvSpPr>
          <p:nvPr/>
        </p:nvSpPr>
        <p:spPr>
          <a:xfrm>
            <a:off x="385638" y="850900"/>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（２）備品・備蓄</a:t>
            </a:r>
          </a:p>
        </p:txBody>
      </p:sp>
      <p:sp>
        <p:nvSpPr>
          <p:cNvPr id="22" name="テキスト ボックス 21">
            <a:extLst>
              <a:ext uri="{FF2B5EF4-FFF2-40B4-BE49-F238E27FC236}">
                <a16:creationId xmlns:a16="http://schemas.microsoft.com/office/drawing/2014/main" xmlns="" id="{AFB86467-6B11-49DA-9D11-70390EDDE1B1}"/>
              </a:ext>
            </a:extLst>
          </p:cNvPr>
          <p:cNvSpPr txBox="1"/>
          <p:nvPr/>
        </p:nvSpPr>
        <p:spPr>
          <a:xfrm>
            <a:off x="704850" y="1308100"/>
            <a:ext cx="6179247" cy="51565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この施設では、避難所の開設・運営にあたり、次のような備品・備蓄が用意されています。</a:t>
            </a:r>
            <a:endParaRPr lang="en-US" altLang="ja-JP"/>
          </a:p>
        </p:txBody>
      </p:sp>
    </p:spTree>
    <p:extLst>
      <p:ext uri="{BB962C8B-B14F-4D97-AF65-F5344CB8AC3E}">
        <p14:creationId xmlns:p14="http://schemas.microsoft.com/office/powerpoint/2010/main" val="115442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FF810B19-A4DC-2F62-B4B6-88104A546183}"/>
              </a:ext>
            </a:extLst>
          </p:cNvPr>
          <p:cNvPicPr>
            <a:picLocks noChangeAspect="1"/>
          </p:cNvPicPr>
          <p:nvPr/>
        </p:nvPicPr>
        <p:blipFill>
          <a:blip r:embed="rId2"/>
          <a:stretch>
            <a:fillRect/>
          </a:stretch>
        </p:blipFill>
        <p:spPr>
          <a:xfrm>
            <a:off x="648549" y="1436849"/>
            <a:ext cx="6258565" cy="8064339"/>
          </a:xfrm>
          <a:prstGeom prst="rect">
            <a:avLst/>
          </a:prstGeom>
        </p:spPr>
      </p:pic>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3" cstate="print"/>
          <a:stretch>
            <a:fillRect/>
          </a:stretch>
        </p:blipFill>
        <p:spPr>
          <a:xfrm>
            <a:off x="117745" y="0"/>
            <a:ext cx="174123" cy="208812"/>
          </a:xfrm>
          <a:prstGeom prst="rect">
            <a:avLst/>
          </a:prstGeom>
        </p:spPr>
      </p:pic>
      <p:sp>
        <p:nvSpPr>
          <p:cNvPr id="18" name="object 15">
            <a:extLst>
              <a:ext uri="{FF2B5EF4-FFF2-40B4-BE49-F238E27FC236}">
                <a16:creationId xmlns:a16="http://schemas.microsoft.com/office/drawing/2014/main" xmlns="" id="{57C81073-8B40-4371-A583-DEB50CE728A9}"/>
              </a:ext>
            </a:extLst>
          </p:cNvPr>
          <p:cNvSpPr txBox="1"/>
          <p:nvPr/>
        </p:nvSpPr>
        <p:spPr>
          <a:xfrm>
            <a:off x="609179" y="92530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27" name="テキスト ボックス 26">
            <a:extLst>
              <a:ext uri="{FF2B5EF4-FFF2-40B4-BE49-F238E27FC236}">
                <a16:creationId xmlns:a16="http://schemas.microsoft.com/office/drawing/2014/main" xmlns="" id="{3B95B5A5-5723-5ED2-F2C3-933F1AB39191}"/>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83508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35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1DC872D9-A846-2250-0B2A-ED87A378213B}"/>
              </a:ext>
            </a:extLst>
          </p:cNvPr>
          <p:cNvPicPr>
            <a:picLocks noChangeAspect="1"/>
          </p:cNvPicPr>
          <p:nvPr/>
        </p:nvPicPr>
        <p:blipFill>
          <a:blip r:embed="rId2"/>
          <a:stretch>
            <a:fillRect/>
          </a:stretch>
        </p:blipFill>
        <p:spPr>
          <a:xfrm>
            <a:off x="661136" y="1464174"/>
            <a:ext cx="6248168" cy="8702547"/>
          </a:xfrm>
          <a:prstGeom prst="rect">
            <a:avLst/>
          </a:prstGeom>
        </p:spPr>
      </p:pic>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3"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2FE817DD-4F0F-40F0-B9C6-C8A79042BB86}"/>
              </a:ext>
            </a:extLst>
          </p:cNvPr>
          <p:cNvSpPr txBox="1"/>
          <p:nvPr/>
        </p:nvSpPr>
        <p:spPr>
          <a:xfrm>
            <a:off x="64168" y="10172700"/>
            <a:ext cx="68981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１４</a:t>
            </a:r>
            <a:endParaRPr lang="ja-JP" altLang="en-US" dirty="0">
              <a:solidFill>
                <a:schemeClr val="tx1">
                  <a:lumMod val="50000"/>
                  <a:lumOff val="50000"/>
                </a:schemeClr>
              </a:solidFill>
              <a:latin typeface="+mj-ea"/>
              <a:ea typeface="+mj-ea"/>
            </a:endParaRPr>
          </a:p>
        </p:txBody>
      </p:sp>
      <p:sp>
        <p:nvSpPr>
          <p:cNvPr id="18" name="object 15">
            <a:extLst>
              <a:ext uri="{FF2B5EF4-FFF2-40B4-BE49-F238E27FC236}">
                <a16:creationId xmlns:a16="http://schemas.microsoft.com/office/drawing/2014/main" xmlns="" id="{57C81073-8B40-4371-A583-DEB50CE728A9}"/>
              </a:ext>
            </a:extLst>
          </p:cNvPr>
          <p:cNvSpPr txBox="1"/>
          <p:nvPr/>
        </p:nvSpPr>
        <p:spPr>
          <a:xfrm>
            <a:off x="609179" y="92530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97094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336B631C-CF3E-886E-01F7-457CF2CA93AA}"/>
              </a:ext>
            </a:extLst>
          </p:cNvPr>
          <p:cNvPicPr>
            <a:picLocks noChangeAspect="1"/>
          </p:cNvPicPr>
          <p:nvPr/>
        </p:nvPicPr>
        <p:blipFill>
          <a:blip r:embed="rId2"/>
          <a:stretch>
            <a:fillRect/>
          </a:stretch>
        </p:blipFill>
        <p:spPr>
          <a:xfrm>
            <a:off x="765547" y="1465074"/>
            <a:ext cx="5936656" cy="3109349"/>
          </a:xfrm>
          <a:prstGeom prst="rect">
            <a:avLst/>
          </a:prstGeom>
        </p:spPr>
      </p:pic>
      <p:sp>
        <p:nvSpPr>
          <p:cNvPr id="3" name="bg object 16">
            <a:extLst>
              <a:ext uri="{FF2B5EF4-FFF2-40B4-BE49-F238E27FC236}">
                <a16:creationId xmlns:a16="http://schemas.microsoft.com/office/drawing/2014/main" xmlns="" id="{B32C6042-318A-4447-A9CE-73402ACD129D}"/>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053D3349-6040-44EA-B483-115944E986D0}"/>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9425656E-40CD-49AD-B9D4-277CB31EC293}"/>
              </a:ext>
            </a:extLst>
          </p:cNvPr>
          <p:cNvPicPr/>
          <p:nvPr/>
        </p:nvPicPr>
        <p:blipFill>
          <a:blip r:embed="rId3" cstate="print"/>
          <a:stretch>
            <a:fillRect/>
          </a:stretch>
        </p:blipFill>
        <p:spPr>
          <a:xfrm>
            <a:off x="117745" y="0"/>
            <a:ext cx="174123" cy="208812"/>
          </a:xfrm>
          <a:prstGeom prst="rect">
            <a:avLst/>
          </a:prstGeom>
        </p:spPr>
      </p:pic>
      <p:sp>
        <p:nvSpPr>
          <p:cNvPr id="18" name="object 15">
            <a:extLst>
              <a:ext uri="{FF2B5EF4-FFF2-40B4-BE49-F238E27FC236}">
                <a16:creationId xmlns:a16="http://schemas.microsoft.com/office/drawing/2014/main" xmlns="" id="{57C81073-8B40-4371-A583-DEB50CE728A9}"/>
              </a:ext>
            </a:extLst>
          </p:cNvPr>
          <p:cNvSpPr txBox="1"/>
          <p:nvPr/>
        </p:nvSpPr>
        <p:spPr>
          <a:xfrm>
            <a:off x="609179" y="9173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sp>
        <p:nvSpPr>
          <p:cNvPr id="23" name="テキスト ボックス 22">
            <a:extLst>
              <a:ext uri="{FF2B5EF4-FFF2-40B4-BE49-F238E27FC236}">
                <a16:creationId xmlns:a16="http://schemas.microsoft.com/office/drawing/2014/main" xmlns="" id="{F314094E-5B6A-4E12-8E64-84F0159253AF}"/>
              </a:ext>
            </a:extLst>
          </p:cNvPr>
          <p:cNvSpPr txBox="1"/>
          <p:nvPr/>
        </p:nvSpPr>
        <p:spPr>
          <a:xfrm>
            <a:off x="1645186" y="9249370"/>
            <a:ext cx="5045449"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備品については一覧化する過程で、新たに追加すべき資機材はないか、数量を補充すべき資機材はないかを確認します。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24" name="正方形/長方形 23">
            <a:extLst>
              <a:ext uri="{FF2B5EF4-FFF2-40B4-BE49-F238E27FC236}">
                <a16:creationId xmlns:a16="http://schemas.microsoft.com/office/drawing/2014/main" xmlns="" id="{3643A79C-F9CD-4611-9F08-0799FA4182CE}"/>
              </a:ext>
            </a:extLst>
          </p:cNvPr>
          <p:cNvSpPr/>
          <p:nvPr/>
        </p:nvSpPr>
        <p:spPr>
          <a:xfrm>
            <a:off x="665586" y="9190383"/>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xmlns="" id="{16BB3C7A-04D1-48B5-A2E3-9E7039BC5644}"/>
              </a:ext>
            </a:extLst>
          </p:cNvPr>
          <p:cNvSpPr txBox="1"/>
          <p:nvPr/>
        </p:nvSpPr>
        <p:spPr>
          <a:xfrm>
            <a:off x="877186" y="971299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26" name="object 17">
            <a:extLst>
              <a:ext uri="{FF2B5EF4-FFF2-40B4-BE49-F238E27FC236}">
                <a16:creationId xmlns:a16="http://schemas.microsoft.com/office/drawing/2014/main" xmlns="" id="{64D2BF89-AA33-4834-9E23-8F08E855004C}"/>
              </a:ext>
            </a:extLst>
          </p:cNvPr>
          <p:cNvSpPr/>
          <p:nvPr/>
        </p:nvSpPr>
        <p:spPr>
          <a:xfrm>
            <a:off x="995500" y="929892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
        <p:nvSpPr>
          <p:cNvPr id="19" name="テキスト ボックス 18">
            <a:extLst>
              <a:ext uri="{FF2B5EF4-FFF2-40B4-BE49-F238E27FC236}">
                <a16:creationId xmlns:a16="http://schemas.microsoft.com/office/drawing/2014/main" xmlns="" id="{DF3AD514-FC2E-AF96-4AF1-5E214ECD8698}"/>
              </a:ext>
            </a:extLst>
          </p:cNvPr>
          <p:cNvSpPr txBox="1"/>
          <p:nvPr/>
        </p:nvSpPr>
        <p:spPr>
          <a:xfrm>
            <a:off x="6768241" y="10183872"/>
            <a:ext cx="659253"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１５</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9205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xmlns="" id="{E335E257-A63B-401B-A66E-6FD2677084BE}"/>
              </a:ext>
            </a:extLst>
          </p:cNvPr>
          <p:cNvSpPr/>
          <p:nvPr/>
        </p:nvSpPr>
        <p:spPr>
          <a:xfrm>
            <a:off x="3963" y="-5765"/>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2D6B16A2-736E-436C-A469-A65E9030ACEF}"/>
              </a:ext>
            </a:extLst>
          </p:cNvPr>
          <p:cNvSpPr/>
          <p:nvPr/>
        </p:nvSpPr>
        <p:spPr>
          <a:xfrm>
            <a:off x="146863" y="-5764"/>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CD68ECD7-CC87-4366-A51F-8FF6C41BC4BF}"/>
              </a:ext>
            </a:extLst>
          </p:cNvPr>
          <p:cNvPicPr/>
          <p:nvPr/>
        </p:nvPicPr>
        <p:blipFill>
          <a:blip r:embed="rId2" cstate="print"/>
          <a:stretch>
            <a:fillRect/>
          </a:stretch>
        </p:blipFill>
        <p:spPr>
          <a:xfrm>
            <a:off x="121707" y="-5765"/>
            <a:ext cx="174123" cy="208812"/>
          </a:xfrm>
          <a:prstGeom prst="rect">
            <a:avLst/>
          </a:prstGeom>
        </p:spPr>
      </p:pic>
      <p:sp>
        <p:nvSpPr>
          <p:cNvPr id="7" name="object 2">
            <a:extLst>
              <a:ext uri="{FF2B5EF4-FFF2-40B4-BE49-F238E27FC236}">
                <a16:creationId xmlns:a16="http://schemas.microsoft.com/office/drawing/2014/main" xmlns="" id="{96729AF8-CB27-4D2C-85B3-EB361907CE96}"/>
              </a:ext>
            </a:extLst>
          </p:cNvPr>
          <p:cNvSpPr txBox="1">
            <a:spLocks/>
          </p:cNvSpPr>
          <p:nvPr/>
        </p:nvSpPr>
        <p:spPr>
          <a:xfrm>
            <a:off x="493922" y="843105"/>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備蓄</a:t>
            </a:r>
          </a:p>
        </p:txBody>
      </p:sp>
      <p:sp>
        <p:nvSpPr>
          <p:cNvPr id="8" name="テキスト ボックス 7">
            <a:extLst>
              <a:ext uri="{FF2B5EF4-FFF2-40B4-BE49-F238E27FC236}">
                <a16:creationId xmlns:a16="http://schemas.microsoft.com/office/drawing/2014/main" xmlns="" id="{8959D5A0-6F2D-4B3D-B5FF-FFAFB185D72B}"/>
              </a:ext>
            </a:extLst>
          </p:cNvPr>
          <p:cNvSpPr txBox="1"/>
          <p:nvPr/>
        </p:nvSpPr>
        <p:spPr>
          <a:xfrm>
            <a:off x="451370" y="1324558"/>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避難所に備えられている備蓄と目安量は下記の通りです。</a:t>
            </a:r>
            <a:endParaRPr lang="en-US" altLang="ja-JP"/>
          </a:p>
        </p:txBody>
      </p:sp>
      <p:sp>
        <p:nvSpPr>
          <p:cNvPr id="15" name="テキスト ボックス 14">
            <a:extLst>
              <a:ext uri="{FF2B5EF4-FFF2-40B4-BE49-F238E27FC236}">
                <a16:creationId xmlns:a16="http://schemas.microsoft.com/office/drawing/2014/main" xmlns="" id="{0BD950CE-8F9B-4374-88B3-7149AB438CF9}"/>
              </a:ext>
            </a:extLst>
          </p:cNvPr>
          <p:cNvSpPr txBox="1"/>
          <p:nvPr/>
        </p:nvSpPr>
        <p:spPr>
          <a:xfrm>
            <a:off x="1493647" y="8983002"/>
            <a:ext cx="5045449" cy="1036053"/>
          </a:xfrm>
          <a:prstGeom prst="rect">
            <a:avLst/>
          </a:prstGeom>
          <a:noFill/>
        </p:spPr>
        <p:txBody>
          <a:bodyPr wrap="square">
            <a:spAutoFit/>
          </a:bodyPr>
          <a:lstStyle/>
          <a:p>
            <a:pPr marL="12700" marR="5080">
              <a:lnSpc>
                <a:spcPct val="1458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Medium"/>
              </a:rPr>
              <a:t>確認した備蓄品の数量が足りない場合には、足りない備蓄品の確保に努めます。（例：平時から必要な量を購入して確保する、又は災害時の物資の調達・連絡体制を確認するなど）</a:t>
            </a:r>
          </a:p>
        </p:txBody>
      </p:sp>
      <p:sp>
        <p:nvSpPr>
          <p:cNvPr id="16" name="正方形/長方形 15">
            <a:extLst>
              <a:ext uri="{FF2B5EF4-FFF2-40B4-BE49-F238E27FC236}">
                <a16:creationId xmlns:a16="http://schemas.microsoft.com/office/drawing/2014/main" xmlns="" id="{26E91327-14C9-472A-A5A3-288444AF3D78}"/>
              </a:ext>
            </a:extLst>
          </p:cNvPr>
          <p:cNvSpPr/>
          <p:nvPr/>
        </p:nvSpPr>
        <p:spPr>
          <a:xfrm>
            <a:off x="514047" y="8924015"/>
            <a:ext cx="6514712" cy="1095040"/>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xmlns="" id="{CAC30285-5618-4F0F-A883-9E1A17B0A519}"/>
              </a:ext>
            </a:extLst>
          </p:cNvPr>
          <p:cNvSpPr txBox="1"/>
          <p:nvPr/>
        </p:nvSpPr>
        <p:spPr>
          <a:xfrm>
            <a:off x="725647" y="9577535"/>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8" name="object 17">
            <a:extLst>
              <a:ext uri="{FF2B5EF4-FFF2-40B4-BE49-F238E27FC236}">
                <a16:creationId xmlns:a16="http://schemas.microsoft.com/office/drawing/2014/main" xmlns="" id="{F281698B-750D-43B2-9036-2347AE18F86F}"/>
              </a:ext>
            </a:extLst>
          </p:cNvPr>
          <p:cNvSpPr/>
          <p:nvPr/>
        </p:nvSpPr>
        <p:spPr>
          <a:xfrm>
            <a:off x="843961" y="916346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pic>
        <p:nvPicPr>
          <p:cNvPr id="19" name="図 18">
            <a:extLst>
              <a:ext uri="{FF2B5EF4-FFF2-40B4-BE49-F238E27FC236}">
                <a16:creationId xmlns:a16="http://schemas.microsoft.com/office/drawing/2014/main" xmlns="" id="{99511F94-738E-4AC8-93D5-89E7E5F93C07}"/>
              </a:ext>
            </a:extLst>
          </p:cNvPr>
          <p:cNvPicPr>
            <a:picLocks noChangeAspect="1"/>
          </p:cNvPicPr>
          <p:nvPr/>
        </p:nvPicPr>
        <p:blipFill>
          <a:blip r:embed="rId3"/>
          <a:stretch>
            <a:fillRect/>
          </a:stretch>
        </p:blipFill>
        <p:spPr>
          <a:xfrm>
            <a:off x="851231" y="1709719"/>
            <a:ext cx="5840343" cy="7113439"/>
          </a:xfrm>
          <a:prstGeom prst="rect">
            <a:avLst/>
          </a:prstGeom>
        </p:spPr>
      </p:pic>
      <p:sp>
        <p:nvSpPr>
          <p:cNvPr id="13" name="テキスト ボックス 12">
            <a:extLst>
              <a:ext uri="{FF2B5EF4-FFF2-40B4-BE49-F238E27FC236}">
                <a16:creationId xmlns:a16="http://schemas.microsoft.com/office/drawing/2014/main" xmlns="" id="{C1005911-1C5A-8B2E-7682-2280A9C0B3D3}"/>
              </a:ext>
            </a:extLst>
          </p:cNvPr>
          <p:cNvSpPr txBox="1"/>
          <p:nvPr/>
        </p:nvSpPr>
        <p:spPr>
          <a:xfrm>
            <a:off x="141513" y="10172699"/>
            <a:ext cx="64455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86910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D593A3C-6CB0-488F-BA84-4D3841605F82}"/>
              </a:ext>
            </a:extLst>
          </p:cNvPr>
          <p:cNvSpPr>
            <a:spLocks noChangeArrowheads="1"/>
          </p:cNvSpPr>
          <p:nvPr/>
        </p:nvSpPr>
        <p:spPr bwMode="auto">
          <a:xfrm>
            <a:off x="889339" y="4753324"/>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BF97FF23-00CA-4CB4-9F14-EBDCC274EF85}"/>
              </a:ext>
            </a:extLst>
          </p:cNvPr>
          <p:cNvSpPr>
            <a:spLocks noChangeArrowheads="1"/>
          </p:cNvSpPr>
          <p:nvPr/>
        </p:nvSpPr>
        <p:spPr bwMode="auto">
          <a:xfrm>
            <a:off x="1863270" y="3425658"/>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kumimoji="0" lang="en-US" altLang="ja-JP"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79AF961B-4CD1-4813-BF9E-E9A57DF2B834}"/>
              </a:ext>
            </a:extLst>
          </p:cNvPr>
          <p:cNvSpPr txBox="1"/>
          <p:nvPr/>
        </p:nvSpPr>
        <p:spPr>
          <a:xfrm>
            <a:off x="6680539" y="10183871"/>
            <a:ext cx="69033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１７</a:t>
            </a:r>
            <a:endParaRPr lang="ja-JP" altLang="en-US" dirty="0">
              <a:solidFill>
                <a:schemeClr val="tx1">
                  <a:lumMod val="50000"/>
                  <a:lumOff val="50000"/>
                </a:schemeClr>
              </a:solidFill>
              <a:latin typeface="+mj-ea"/>
              <a:ea typeface="+mj-ea"/>
            </a:endParaRPr>
          </a:p>
        </p:txBody>
      </p:sp>
      <p:sp>
        <p:nvSpPr>
          <p:cNvPr id="5" name="object 5">
            <a:extLst>
              <a:ext uri="{FF2B5EF4-FFF2-40B4-BE49-F238E27FC236}">
                <a16:creationId xmlns:a16="http://schemas.microsoft.com/office/drawing/2014/main" xmlns="" id="{C8CD47CC-B006-48D9-83B7-7CF3515384EE}"/>
              </a:ext>
            </a:extLst>
          </p:cNvPr>
          <p:cNvSpPr txBox="1"/>
          <p:nvPr/>
        </p:nvSpPr>
        <p:spPr>
          <a:xfrm>
            <a:off x="1303934" y="5984966"/>
            <a:ext cx="4951806" cy="1346522"/>
          </a:xfrm>
          <a:prstGeom prst="rect">
            <a:avLst/>
          </a:prstGeom>
        </p:spPr>
        <p:txBody>
          <a:bodyPr vert="horz" wrap="square" lIns="0" tIns="12700" rIns="0" bIns="0" rtlCol="0">
            <a:spAutoFit/>
          </a:bodyPr>
          <a:lstStyle/>
          <a:p>
            <a:pPr>
              <a:lnSpc>
                <a:spcPct val="100000"/>
              </a:lnSpc>
              <a:spcBef>
                <a:spcPts val="100"/>
              </a:spcBef>
              <a:spcAft>
                <a:spcPts val="300"/>
              </a:spcAft>
            </a:pPr>
            <a:r>
              <a:rPr lang="en-US" altLang="ja-JP" sz="1600" b="1">
                <a:latin typeface="Yu Gothic" panose="020B0400000000000000" pitchFamily="34" charset="-128"/>
                <a:ea typeface="Yu Gothic" panose="020B0400000000000000" pitchFamily="34" charset="-128"/>
                <a:cs typeface="YuGothic"/>
              </a:rPr>
              <a:t>P.</a:t>
            </a:r>
            <a:r>
              <a:rPr lang="ja-JP" altLang="en-US" sz="1600" b="1">
                <a:latin typeface="Yu Gothic" panose="020B0400000000000000" pitchFamily="34" charset="-128"/>
                <a:ea typeface="Yu Gothic" panose="020B0400000000000000" pitchFamily="34" charset="-128"/>
                <a:cs typeface="YuGothic"/>
              </a:rPr>
              <a:t>１６～１７では、</a:t>
            </a:r>
            <a:r>
              <a:rPr lang="ja-JP" altLang="en-US" sz="1600" b="1">
                <a:solidFill>
                  <a:srgbClr val="0033CC"/>
                </a:solidFill>
                <a:latin typeface="Yu Gothic" panose="020B0400000000000000" pitchFamily="34" charset="-128"/>
                <a:ea typeface="Yu Gothic" panose="020B0400000000000000" pitchFamily="34" charset="-128"/>
                <a:cs typeface="YuGothic"/>
              </a:rPr>
              <a:t>大雨時（災害発生前）の指定緊急避難場所開設の流れ</a:t>
            </a:r>
            <a:r>
              <a:rPr lang="ja-JP" altLang="en-US" sz="1600" b="1">
                <a:latin typeface="Yu Gothic" panose="020B0400000000000000" pitchFamily="34" charset="-128"/>
                <a:ea typeface="Yu Gothic" panose="020B0400000000000000" pitchFamily="34" charset="-128"/>
                <a:cs typeface="YuGothic"/>
              </a:rPr>
              <a:t>について</a:t>
            </a:r>
            <a:r>
              <a:rPr lang="ja-JP" altLang="en-US" sz="1600" b="1">
                <a:solidFill>
                  <a:srgbClr val="0033CC"/>
                </a:solidFill>
                <a:latin typeface="Yu Gothic" panose="020B0400000000000000" pitchFamily="34" charset="-128"/>
                <a:ea typeface="Yu Gothic" panose="020B0400000000000000" pitchFamily="34" charset="-128"/>
                <a:cs typeface="YuGothic"/>
              </a:rPr>
              <a:t>青色</a:t>
            </a:r>
            <a:r>
              <a:rPr lang="ja-JP" altLang="en-US" sz="1600" b="1">
                <a:latin typeface="Yu Gothic" panose="020B0400000000000000" pitchFamily="34" charset="-128"/>
                <a:ea typeface="Yu Gothic" panose="020B0400000000000000" pitchFamily="34" charset="-128"/>
                <a:cs typeface="YuGothic"/>
              </a:rPr>
              <a:t>で示しています。</a:t>
            </a:r>
            <a:endParaRPr lang="en-US" altLang="ja-JP" sz="1600" b="1">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endParaRPr lang="en-US" altLang="ja-JP" sz="1600" b="1">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r>
              <a:rPr lang="en-US" altLang="ja-JP" sz="1600" b="1">
                <a:latin typeface="Yu Gothic" panose="020B0400000000000000" pitchFamily="34" charset="-128"/>
                <a:ea typeface="Yu Gothic" panose="020B0400000000000000" pitchFamily="34" charset="-128"/>
                <a:cs typeface="YuGothic"/>
              </a:rPr>
              <a:t>P.</a:t>
            </a:r>
            <a:r>
              <a:rPr lang="ja-JP" altLang="en-US" sz="1600" b="1">
                <a:latin typeface="Yu Gothic" panose="020B0400000000000000" pitchFamily="34" charset="-128"/>
                <a:ea typeface="Yu Gothic" panose="020B0400000000000000" pitchFamily="34" charset="-128"/>
                <a:cs typeface="YuGothic"/>
              </a:rPr>
              <a:t>１８～１９では、</a:t>
            </a:r>
            <a:r>
              <a:rPr lang="ja-JP" altLang="en-US" sz="1600" b="1">
                <a:solidFill>
                  <a:srgbClr val="FF0000"/>
                </a:solidFill>
                <a:latin typeface="Yu Gothic" panose="020B0400000000000000" pitchFamily="34" charset="-128"/>
                <a:ea typeface="Yu Gothic" panose="020B0400000000000000" pitchFamily="34" charset="-128"/>
                <a:cs typeface="YuGothic"/>
              </a:rPr>
              <a:t>地震後の指定避難所の開設の流れ</a:t>
            </a:r>
            <a:r>
              <a:rPr lang="ja-JP" altLang="en-US" sz="1600" b="1">
                <a:latin typeface="Yu Gothic" panose="020B0400000000000000" pitchFamily="34" charset="-128"/>
                <a:ea typeface="Yu Gothic" panose="020B0400000000000000" pitchFamily="34" charset="-128"/>
                <a:cs typeface="YuGothic"/>
              </a:rPr>
              <a:t>について</a:t>
            </a:r>
            <a:r>
              <a:rPr lang="ja-JP" altLang="en-US" sz="1600" b="1">
                <a:solidFill>
                  <a:srgbClr val="FF0000"/>
                </a:solidFill>
                <a:latin typeface="Yu Gothic" panose="020B0400000000000000" pitchFamily="34" charset="-128"/>
                <a:ea typeface="Yu Gothic" panose="020B0400000000000000" pitchFamily="34" charset="-128"/>
                <a:cs typeface="YuGothic"/>
              </a:rPr>
              <a:t>赤色</a:t>
            </a:r>
            <a:r>
              <a:rPr lang="ja-JP" altLang="en-US" sz="1600" b="1">
                <a:latin typeface="Yu Gothic" panose="020B0400000000000000" pitchFamily="34" charset="-128"/>
                <a:ea typeface="Yu Gothic" panose="020B0400000000000000" pitchFamily="34" charset="-128"/>
                <a:cs typeface="YuGothic"/>
              </a:rPr>
              <a:t>で示しています。</a:t>
            </a:r>
            <a:endParaRPr lang="en-US" altLang="ja-JP" sz="16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39076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グループ化 116">
            <a:extLst>
              <a:ext uri="{FF2B5EF4-FFF2-40B4-BE49-F238E27FC236}">
                <a16:creationId xmlns:a16="http://schemas.microsoft.com/office/drawing/2014/main" xmlns="" id="{836FF8F8-BA69-4C75-9A4A-945A717614C7}"/>
              </a:ext>
            </a:extLst>
          </p:cNvPr>
          <p:cNvGrpSpPr/>
          <p:nvPr/>
        </p:nvGrpSpPr>
        <p:grpSpPr>
          <a:xfrm>
            <a:off x="495301" y="1920574"/>
            <a:ext cx="7066563" cy="8590600"/>
            <a:chOff x="495301" y="1920574"/>
            <a:chExt cx="7066563" cy="8590600"/>
          </a:xfrm>
        </p:grpSpPr>
        <p:sp>
          <p:nvSpPr>
            <p:cNvPr id="75" name="四角形: 角を丸くする 74">
              <a:extLst>
                <a:ext uri="{FF2B5EF4-FFF2-40B4-BE49-F238E27FC236}">
                  <a16:creationId xmlns:a16="http://schemas.microsoft.com/office/drawing/2014/main" xmlns="" id="{B27D107A-BA92-4C42-89FC-5A7F62DBF0AC}"/>
                </a:ext>
              </a:extLst>
            </p:cNvPr>
            <p:cNvSpPr/>
            <p:nvPr/>
          </p:nvSpPr>
          <p:spPr>
            <a:xfrm>
              <a:off x="535327" y="1920574"/>
              <a:ext cx="7004798"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xmlns="" id="{CD0D5B9A-0BAA-4B85-944D-6D47C4B52801}"/>
                </a:ext>
              </a:extLst>
            </p:cNvPr>
            <p:cNvSpPr/>
            <p:nvPr/>
          </p:nvSpPr>
          <p:spPr>
            <a:xfrm>
              <a:off x="497508" y="6254351"/>
              <a:ext cx="7043731"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xmlns="" id="{78938326-CBF8-495D-9E57-BB3A871ABB0A}"/>
                </a:ext>
              </a:extLst>
            </p:cNvPr>
            <p:cNvSpPr/>
            <p:nvPr/>
          </p:nvSpPr>
          <p:spPr>
            <a:xfrm>
              <a:off x="495301" y="4123896"/>
              <a:ext cx="7044824"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xmlns="" id="{811FA49F-FD70-4951-91D6-D900520E25FE}"/>
                </a:ext>
              </a:extLst>
            </p:cNvPr>
            <p:cNvSpPr/>
            <p:nvPr/>
          </p:nvSpPr>
          <p:spPr>
            <a:xfrm>
              <a:off x="535327" y="8603174"/>
              <a:ext cx="7004798"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xmlns="" id="{78E5AED1-E4D7-46DA-B3D7-7BA2697CF3DC}"/>
                </a:ext>
              </a:extLst>
            </p:cNvPr>
            <p:cNvSpPr/>
            <p:nvPr/>
          </p:nvSpPr>
          <p:spPr>
            <a:xfrm>
              <a:off x="6908067" y="1920574"/>
              <a:ext cx="638216"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109">
              <a:extLst>
                <a:ext uri="{FF2B5EF4-FFF2-40B4-BE49-F238E27FC236}">
                  <a16:creationId xmlns:a16="http://schemas.microsoft.com/office/drawing/2014/main" xmlns="" id="{E027B501-F032-4044-ADA2-A997A3C14C19}"/>
                </a:ext>
              </a:extLst>
            </p:cNvPr>
            <p:cNvSpPr/>
            <p:nvPr/>
          </p:nvSpPr>
          <p:spPr>
            <a:xfrm>
              <a:off x="6921613" y="6254351"/>
              <a:ext cx="638117"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四角形: 角を丸くする 110">
              <a:extLst>
                <a:ext uri="{FF2B5EF4-FFF2-40B4-BE49-F238E27FC236}">
                  <a16:creationId xmlns:a16="http://schemas.microsoft.com/office/drawing/2014/main" xmlns="" id="{AB0DD054-9B6B-4143-9396-90067EB0B4C7}"/>
                </a:ext>
              </a:extLst>
            </p:cNvPr>
            <p:cNvSpPr/>
            <p:nvPr/>
          </p:nvSpPr>
          <p:spPr>
            <a:xfrm>
              <a:off x="6921514" y="4123896"/>
              <a:ext cx="638216"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四角形: 角を丸くする 111">
              <a:extLst>
                <a:ext uri="{FF2B5EF4-FFF2-40B4-BE49-F238E27FC236}">
                  <a16:creationId xmlns:a16="http://schemas.microsoft.com/office/drawing/2014/main" xmlns="" id="{96C521B4-62FC-4EDC-BEF3-E1A3F3F533EE}"/>
                </a:ext>
              </a:extLst>
            </p:cNvPr>
            <p:cNvSpPr/>
            <p:nvPr/>
          </p:nvSpPr>
          <p:spPr>
            <a:xfrm>
              <a:off x="6922686" y="8603174"/>
              <a:ext cx="63917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四角形: 角を丸くする 75">
            <a:extLst>
              <a:ext uri="{FF2B5EF4-FFF2-40B4-BE49-F238E27FC236}">
                <a16:creationId xmlns:a16="http://schemas.microsoft.com/office/drawing/2014/main" xmlns="" id="{C6A8FE25-E0CC-45F7-B6DA-FAE825D91FBA}"/>
              </a:ext>
            </a:extLst>
          </p:cNvPr>
          <p:cNvSpPr/>
          <p:nvPr/>
        </p:nvSpPr>
        <p:spPr>
          <a:xfrm>
            <a:off x="857250" y="2126101"/>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xmlns="" id="{D9C6062F-E633-4FB5-AC2A-A57CE062E318}"/>
              </a:ext>
            </a:extLst>
          </p:cNvPr>
          <p:cNvSpPr/>
          <p:nvPr/>
        </p:nvSpPr>
        <p:spPr>
          <a:xfrm>
            <a:off x="857250" y="6533848"/>
            <a:ext cx="5649567" cy="612000"/>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xmlns="" id="{81E2B941-5DDB-41EE-AA8C-DCE2BF73869A}"/>
              </a:ext>
            </a:extLst>
          </p:cNvPr>
          <p:cNvSpPr txBox="1"/>
          <p:nvPr/>
        </p:nvSpPr>
        <p:spPr>
          <a:xfrm>
            <a:off x="1674587" y="6719331"/>
            <a:ext cx="4492990" cy="377026"/>
          </a:xfrm>
          <a:prstGeom prst="rect">
            <a:avLst/>
          </a:prstGeom>
          <a:noFill/>
        </p:spPr>
        <p:txBody>
          <a:bodyPr wrap="square">
            <a:spAutoFit/>
          </a:bodyPr>
          <a:lstStyle/>
          <a:p>
            <a:pPr algn="just">
              <a:lnSpc>
                <a:spcPts val="2000"/>
              </a:lnSpc>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0" name="object 81">
            <a:extLst>
              <a:ext uri="{FF2B5EF4-FFF2-40B4-BE49-F238E27FC236}">
                <a16:creationId xmlns:a16="http://schemas.microsoft.com/office/drawing/2014/main" xmlns="" id="{486F14EA-F667-4340-BDE1-732044D2A78D}"/>
              </a:ext>
            </a:extLst>
          </p:cNvPr>
          <p:cNvSpPr/>
          <p:nvPr/>
        </p:nvSpPr>
        <p:spPr>
          <a:xfrm>
            <a:off x="1161032" y="663952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1" name="テキスト ボックス 80">
            <a:extLst>
              <a:ext uri="{FF2B5EF4-FFF2-40B4-BE49-F238E27FC236}">
                <a16:creationId xmlns:a16="http://schemas.microsoft.com/office/drawing/2014/main" xmlns="" id="{8DDA4289-E10B-42B1-8808-AD1C963130C9}"/>
              </a:ext>
            </a:extLst>
          </p:cNvPr>
          <p:cNvSpPr txBox="1"/>
          <p:nvPr/>
        </p:nvSpPr>
        <p:spPr>
          <a:xfrm>
            <a:off x="1111444" y="664004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3" name="四角形: 角を丸くする 82">
            <a:extLst>
              <a:ext uri="{FF2B5EF4-FFF2-40B4-BE49-F238E27FC236}">
                <a16:creationId xmlns:a16="http://schemas.microsoft.com/office/drawing/2014/main" xmlns="" id="{AEBF7BD4-6144-4C0F-9DE1-E20A11C500D6}"/>
              </a:ext>
            </a:extLst>
          </p:cNvPr>
          <p:cNvSpPr/>
          <p:nvPr/>
        </p:nvSpPr>
        <p:spPr>
          <a:xfrm>
            <a:off x="857250" y="4344326"/>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xmlns="" id="{87921408-3581-474E-AD65-D691D0AD90F8}"/>
              </a:ext>
            </a:extLst>
          </p:cNvPr>
          <p:cNvSpPr txBox="1"/>
          <p:nvPr/>
        </p:nvSpPr>
        <p:spPr>
          <a:xfrm>
            <a:off x="1591582" y="4449967"/>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5" name="object 81">
            <a:extLst>
              <a:ext uri="{FF2B5EF4-FFF2-40B4-BE49-F238E27FC236}">
                <a16:creationId xmlns:a16="http://schemas.microsoft.com/office/drawing/2014/main" xmlns="" id="{E05B3E96-A3DA-4053-A1C1-A96872C9B8E3}"/>
              </a:ext>
            </a:extLst>
          </p:cNvPr>
          <p:cNvSpPr/>
          <p:nvPr/>
        </p:nvSpPr>
        <p:spPr>
          <a:xfrm>
            <a:off x="1161032" y="4449797"/>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6" name="テキスト ボックス 85">
            <a:extLst>
              <a:ext uri="{FF2B5EF4-FFF2-40B4-BE49-F238E27FC236}">
                <a16:creationId xmlns:a16="http://schemas.microsoft.com/office/drawing/2014/main" xmlns="" id="{22235259-D458-4498-8693-6DB08D67E618}"/>
              </a:ext>
            </a:extLst>
          </p:cNvPr>
          <p:cNvSpPr txBox="1"/>
          <p:nvPr/>
        </p:nvSpPr>
        <p:spPr>
          <a:xfrm>
            <a:off x="1113560" y="4464828"/>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88" name="四角形: 角を丸くする 87">
            <a:extLst>
              <a:ext uri="{FF2B5EF4-FFF2-40B4-BE49-F238E27FC236}">
                <a16:creationId xmlns:a16="http://schemas.microsoft.com/office/drawing/2014/main" xmlns="" id="{96D9042F-E450-4B3D-AD7C-D67AF7FDB4E4}"/>
              </a:ext>
            </a:extLst>
          </p:cNvPr>
          <p:cNvSpPr/>
          <p:nvPr/>
        </p:nvSpPr>
        <p:spPr>
          <a:xfrm>
            <a:off x="855089" y="8873685"/>
            <a:ext cx="5651728"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xmlns="" id="{9415AFED-AF0A-4847-A3B4-0450682B6A00}"/>
              </a:ext>
            </a:extLst>
          </p:cNvPr>
          <p:cNvSpPr txBox="1"/>
          <p:nvPr/>
        </p:nvSpPr>
        <p:spPr>
          <a:xfrm>
            <a:off x="1665620" y="8979326"/>
            <a:ext cx="2808843" cy="461665"/>
          </a:xfrm>
          <a:prstGeom prst="rect">
            <a:avLst/>
          </a:prstGeom>
          <a:noFill/>
        </p:spPr>
        <p:txBody>
          <a:bodyPr wrap="square">
            <a:spAutoFit/>
          </a:bodyPr>
          <a:lstStyle/>
          <a:p>
            <a:pPr algn="just">
              <a:spcAft>
                <a:spcPts val="600"/>
              </a:spcAft>
            </a:pPr>
            <a:r>
              <a:rPr lang="ja-JP" altLang="en-US" sz="2400" b="1" kern="10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備蓄物資の配布</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90" name="object 81">
            <a:extLst>
              <a:ext uri="{FF2B5EF4-FFF2-40B4-BE49-F238E27FC236}">
                <a16:creationId xmlns:a16="http://schemas.microsoft.com/office/drawing/2014/main" xmlns="" id="{3B1DE9F2-683E-4719-A474-A01553801753}"/>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91" name="テキスト ボックス 90">
            <a:extLst>
              <a:ext uri="{FF2B5EF4-FFF2-40B4-BE49-F238E27FC236}">
                <a16:creationId xmlns:a16="http://schemas.microsoft.com/office/drawing/2014/main" xmlns="" id="{80B6CDFE-585A-483B-ABC4-BED447D4B5BE}"/>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92" name="矢印: 下 91">
            <a:extLst>
              <a:ext uri="{FF2B5EF4-FFF2-40B4-BE49-F238E27FC236}">
                <a16:creationId xmlns:a16="http://schemas.microsoft.com/office/drawing/2014/main" xmlns="" id="{B8FFAF99-D9C8-4ADF-9012-535FEA951B11}"/>
              </a:ext>
            </a:extLst>
          </p:cNvPr>
          <p:cNvSpPr/>
          <p:nvPr/>
        </p:nvSpPr>
        <p:spPr>
          <a:xfrm>
            <a:off x="1898194" y="798896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bg object 16">
            <a:extLst>
              <a:ext uri="{FF2B5EF4-FFF2-40B4-BE49-F238E27FC236}">
                <a16:creationId xmlns:a16="http://schemas.microsoft.com/office/drawing/2014/main" xmlns="" id="{977B67F2-33E4-4D3B-92A8-745A82C895E7}"/>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94" name="bg object 17">
            <a:extLst>
              <a:ext uri="{FF2B5EF4-FFF2-40B4-BE49-F238E27FC236}">
                <a16:creationId xmlns:a16="http://schemas.microsoft.com/office/drawing/2014/main" xmlns="" id="{057E1BAC-40C9-4E85-A20A-3CA43484A44B}"/>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95" name="bg object 18">
            <a:extLst>
              <a:ext uri="{FF2B5EF4-FFF2-40B4-BE49-F238E27FC236}">
                <a16:creationId xmlns:a16="http://schemas.microsoft.com/office/drawing/2014/main" xmlns="" id="{C19AAE64-C331-4ACF-AAAA-B3B968A3A311}"/>
              </a:ext>
            </a:extLst>
          </p:cNvPr>
          <p:cNvPicPr/>
          <p:nvPr/>
        </p:nvPicPr>
        <p:blipFill>
          <a:blip r:embed="rId2" cstate="print"/>
          <a:stretch>
            <a:fillRect/>
          </a:stretch>
        </p:blipFill>
        <p:spPr>
          <a:xfrm>
            <a:off x="117745" y="0"/>
            <a:ext cx="174123" cy="208812"/>
          </a:xfrm>
          <a:prstGeom prst="rect">
            <a:avLst/>
          </a:prstGeom>
        </p:spPr>
      </p:pic>
      <p:sp>
        <p:nvSpPr>
          <p:cNvPr id="96" name="object 11">
            <a:extLst>
              <a:ext uri="{FF2B5EF4-FFF2-40B4-BE49-F238E27FC236}">
                <a16:creationId xmlns:a16="http://schemas.microsoft.com/office/drawing/2014/main" xmlns="" id="{0EF31B49-E311-46C5-A502-4CE0E76EFEC0}"/>
              </a:ext>
            </a:extLst>
          </p:cNvPr>
          <p:cNvSpPr/>
          <p:nvPr/>
        </p:nvSpPr>
        <p:spPr>
          <a:xfrm>
            <a:off x="466980" y="546100"/>
            <a:ext cx="7073145"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97" name="object 12">
            <a:extLst>
              <a:ext uri="{FF2B5EF4-FFF2-40B4-BE49-F238E27FC236}">
                <a16:creationId xmlns:a16="http://schemas.microsoft.com/office/drawing/2014/main" xmlns="" id="{4E712BDD-D4FC-48C1-A76C-A52EF05C6717}"/>
              </a:ext>
            </a:extLst>
          </p:cNvPr>
          <p:cNvSpPr txBox="1"/>
          <p:nvPr/>
        </p:nvSpPr>
        <p:spPr>
          <a:xfrm>
            <a:off x="628649" y="688667"/>
            <a:ext cx="6957925" cy="382156"/>
          </a:xfrm>
          <a:prstGeom prst="rect">
            <a:avLst/>
          </a:prstGeom>
        </p:spPr>
        <p:txBody>
          <a:bodyPr vert="horz" wrap="square" lIns="0" tIns="12700" rIns="0" bIns="0" rtlCol="0">
            <a:spAutoFit/>
          </a:bodyPr>
          <a:lstStyle/>
          <a:p>
            <a:pPr marL="12700">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避難所開設の流れ（大雨時編）</a:t>
            </a:r>
          </a:p>
        </p:txBody>
      </p:sp>
      <p:sp>
        <p:nvSpPr>
          <p:cNvPr id="98" name="矢印: 下 97">
            <a:extLst>
              <a:ext uri="{FF2B5EF4-FFF2-40B4-BE49-F238E27FC236}">
                <a16:creationId xmlns:a16="http://schemas.microsoft.com/office/drawing/2014/main" xmlns="" id="{4654B53D-B14E-4BC8-803F-4CB9E81B479F}"/>
              </a:ext>
            </a:extLst>
          </p:cNvPr>
          <p:cNvSpPr/>
          <p:nvPr/>
        </p:nvSpPr>
        <p:spPr>
          <a:xfrm>
            <a:off x="1898194" y="567377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下 98">
            <a:extLst>
              <a:ext uri="{FF2B5EF4-FFF2-40B4-BE49-F238E27FC236}">
                <a16:creationId xmlns:a16="http://schemas.microsoft.com/office/drawing/2014/main" xmlns="" id="{22C830EB-BDAB-4469-BCDF-59B68D217191}"/>
              </a:ext>
            </a:extLst>
          </p:cNvPr>
          <p:cNvSpPr/>
          <p:nvPr/>
        </p:nvSpPr>
        <p:spPr>
          <a:xfrm>
            <a:off x="1898194" y="3520458"/>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xmlns="" id="{478E6809-48B1-49FE-8EFF-2242B465E4D1}"/>
              </a:ext>
            </a:extLst>
          </p:cNvPr>
          <p:cNvSpPr txBox="1"/>
          <p:nvPr/>
        </p:nvSpPr>
        <p:spPr>
          <a:xfrm>
            <a:off x="1776903" y="2223019"/>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1" name="object 81">
            <a:extLst>
              <a:ext uri="{FF2B5EF4-FFF2-40B4-BE49-F238E27FC236}">
                <a16:creationId xmlns:a16="http://schemas.microsoft.com/office/drawing/2014/main" xmlns="" id="{B0EC857D-7492-4D0C-AA31-E6FFF239BF75}"/>
              </a:ext>
            </a:extLst>
          </p:cNvPr>
          <p:cNvSpPr/>
          <p:nvPr/>
        </p:nvSpPr>
        <p:spPr>
          <a:xfrm>
            <a:off x="1044552" y="2236466"/>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02" name="テキスト ボックス 101">
            <a:extLst>
              <a:ext uri="{FF2B5EF4-FFF2-40B4-BE49-F238E27FC236}">
                <a16:creationId xmlns:a16="http://schemas.microsoft.com/office/drawing/2014/main" xmlns="" id="{3B64BE32-B30A-4653-A887-36A1FB07CA64}"/>
              </a:ext>
            </a:extLst>
          </p:cNvPr>
          <p:cNvSpPr txBox="1"/>
          <p:nvPr/>
        </p:nvSpPr>
        <p:spPr>
          <a:xfrm>
            <a:off x="997080" y="2251497"/>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xmlns="" id="{D09612A0-45F0-423D-AE6E-32EFDB65DE1D}"/>
              </a:ext>
            </a:extLst>
          </p:cNvPr>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05" name="object 5">
            <a:extLst>
              <a:ext uri="{FF2B5EF4-FFF2-40B4-BE49-F238E27FC236}">
                <a16:creationId xmlns:a16="http://schemas.microsoft.com/office/drawing/2014/main" xmlns="" id="{A3A8CA15-C2A2-4EDE-8DC0-3C7F7AAEA307}"/>
              </a:ext>
            </a:extLst>
          </p:cNvPr>
          <p:cNvSpPr txBox="1"/>
          <p:nvPr/>
        </p:nvSpPr>
        <p:spPr>
          <a:xfrm>
            <a:off x="890395" y="2961781"/>
            <a:ext cx="5395278" cy="443711"/>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6" name="object 5">
            <a:extLst>
              <a:ext uri="{FF2B5EF4-FFF2-40B4-BE49-F238E27FC236}">
                <a16:creationId xmlns:a16="http://schemas.microsoft.com/office/drawing/2014/main" xmlns="" id="{B2114897-299E-4283-ABF7-3AAC459D04E9}"/>
              </a:ext>
            </a:extLst>
          </p:cNvPr>
          <p:cNvSpPr txBox="1"/>
          <p:nvPr/>
        </p:nvSpPr>
        <p:spPr>
          <a:xfrm>
            <a:off x="890395" y="5198556"/>
            <a:ext cx="5277182"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7" name="object 5">
            <a:extLst>
              <a:ext uri="{FF2B5EF4-FFF2-40B4-BE49-F238E27FC236}">
                <a16:creationId xmlns:a16="http://schemas.microsoft.com/office/drawing/2014/main" xmlns="" id="{83B539B8-EAA2-4A75-ABBD-FE11304EBFC3}"/>
              </a:ext>
            </a:extLst>
          </p:cNvPr>
          <p:cNvSpPr txBox="1"/>
          <p:nvPr/>
        </p:nvSpPr>
        <p:spPr>
          <a:xfrm>
            <a:off x="890868" y="7590140"/>
            <a:ext cx="5394805"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避難者状況を取りまとめて、町災害対策本部へ報告します。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08" name="object 5">
            <a:extLst>
              <a:ext uri="{FF2B5EF4-FFF2-40B4-BE49-F238E27FC236}">
                <a16:creationId xmlns:a16="http://schemas.microsoft.com/office/drawing/2014/main" xmlns="" id="{5B4DDB0D-2559-4FB2-B9DC-EE1AAD298DA2}"/>
              </a:ext>
            </a:extLst>
          </p:cNvPr>
          <p:cNvSpPr txBox="1"/>
          <p:nvPr/>
        </p:nvSpPr>
        <p:spPr>
          <a:xfrm>
            <a:off x="882321" y="9723469"/>
            <a:ext cx="4961888" cy="443711"/>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非常食や毛布を持参されていない避難者へ、備蓄されている食料や毛布などを配布します。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1" name="object 5">
            <a:extLst>
              <a:ext uri="{FF2B5EF4-FFF2-40B4-BE49-F238E27FC236}">
                <a16:creationId xmlns:a16="http://schemas.microsoft.com/office/drawing/2014/main" xmlns="" id="{772706D9-A182-4082-BE91-BD0DF559C015}"/>
              </a:ext>
            </a:extLst>
          </p:cNvPr>
          <p:cNvSpPr txBox="1"/>
          <p:nvPr/>
        </p:nvSpPr>
        <p:spPr>
          <a:xfrm>
            <a:off x="487145" y="1231900"/>
            <a:ext cx="6915820"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大雨時（災害発生前）の指定避難所の開設は、地域住民が中心となって、町職員、施設管理者と協力して、次の４つの活動を行います。</a:t>
            </a:r>
          </a:p>
        </p:txBody>
      </p:sp>
    </p:spTree>
    <p:extLst>
      <p:ext uri="{BB962C8B-B14F-4D97-AF65-F5344CB8AC3E}">
        <p14:creationId xmlns:p14="http://schemas.microsoft.com/office/powerpoint/2010/main" val="3628205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xmlns="" id="{C351B65C-13D6-4924-88C4-5B7AFFB35012}"/>
              </a:ext>
            </a:extLst>
          </p:cNvPr>
          <p:cNvGrpSpPr/>
          <p:nvPr/>
        </p:nvGrpSpPr>
        <p:grpSpPr>
          <a:xfrm>
            <a:off x="-6359" y="1910297"/>
            <a:ext cx="7252585" cy="8590600"/>
            <a:chOff x="-6359" y="1910297"/>
            <a:chExt cx="7252585" cy="8590600"/>
          </a:xfrm>
        </p:grpSpPr>
        <p:sp>
          <p:nvSpPr>
            <p:cNvPr id="26" name="四角形: 角を丸くする 25">
              <a:extLst>
                <a:ext uri="{FF2B5EF4-FFF2-40B4-BE49-F238E27FC236}">
                  <a16:creationId xmlns:a16="http://schemas.microsoft.com/office/drawing/2014/main" xmlns="" id="{B548C496-A25F-430A-B1F2-D74C19FA4F83}"/>
                </a:ext>
              </a:extLst>
            </p:cNvPr>
            <p:cNvSpPr/>
            <p:nvPr/>
          </p:nvSpPr>
          <p:spPr>
            <a:xfrm>
              <a:off x="44217" y="1910297"/>
              <a:ext cx="7180560"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xmlns="" id="{F5DE7C95-5BEB-4E46-A3A9-E98791FE2189}"/>
                </a:ext>
              </a:extLst>
            </p:cNvPr>
            <p:cNvSpPr/>
            <p:nvPr/>
          </p:nvSpPr>
          <p:spPr>
            <a:xfrm>
              <a:off x="5304" y="6244074"/>
              <a:ext cx="7179447"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xmlns="" id="{1F1703AE-D853-447C-B290-367C3EB0501C}"/>
                </a:ext>
              </a:extLst>
            </p:cNvPr>
            <p:cNvSpPr/>
            <p:nvPr/>
          </p:nvSpPr>
          <p:spPr>
            <a:xfrm>
              <a:off x="4191" y="4113619"/>
              <a:ext cx="7180560"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xmlns="" id="{25618009-8473-4EEE-A08A-CABD63695364}"/>
                </a:ext>
              </a:extLst>
            </p:cNvPr>
            <p:cNvSpPr/>
            <p:nvPr/>
          </p:nvSpPr>
          <p:spPr>
            <a:xfrm>
              <a:off x="54846" y="8592897"/>
              <a:ext cx="7191380"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xmlns="" id="{5C617B4C-3087-423C-B196-602D44E7E150}"/>
                </a:ext>
              </a:extLst>
            </p:cNvPr>
            <p:cNvSpPr/>
            <p:nvPr/>
          </p:nvSpPr>
          <p:spPr>
            <a:xfrm>
              <a:off x="-1624" y="1910297"/>
              <a:ext cx="342292"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xmlns="" id="{938CBA10-42B9-48BF-ABA0-089121E8B893}"/>
                </a:ext>
              </a:extLst>
            </p:cNvPr>
            <p:cNvSpPr/>
            <p:nvPr/>
          </p:nvSpPr>
          <p:spPr>
            <a:xfrm>
              <a:off x="1" y="6244074"/>
              <a:ext cx="342239"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xmlns="" id="{5D896528-7BEC-4E3E-8AED-8287D034AF4F}"/>
                </a:ext>
              </a:extLst>
            </p:cNvPr>
            <p:cNvSpPr/>
            <p:nvPr/>
          </p:nvSpPr>
          <p:spPr>
            <a:xfrm>
              <a:off x="-1309" y="4113619"/>
              <a:ext cx="342292"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xmlns="" id="{00350F1D-56AC-44D1-AB40-68B5F0CA8646}"/>
                </a:ext>
              </a:extLst>
            </p:cNvPr>
            <p:cNvSpPr/>
            <p:nvPr/>
          </p:nvSpPr>
          <p:spPr>
            <a:xfrm>
              <a:off x="-6359" y="8592897"/>
              <a:ext cx="34280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xmlns="" id="{75B5E6A0-795D-4F8A-BFB3-56A5A1CF94BB}"/>
              </a:ext>
            </a:extLst>
          </p:cNvPr>
          <p:cNvSpPr txBox="1"/>
          <p:nvPr/>
        </p:nvSpPr>
        <p:spPr>
          <a:xfrm>
            <a:off x="280191" y="2163044"/>
            <a:ext cx="4792202" cy="1554272"/>
          </a:xfrm>
          <a:prstGeom prst="rect">
            <a:avLst/>
          </a:prstGeom>
          <a:noFill/>
        </p:spPr>
        <p:txBody>
          <a:bodyPr wrap="square">
            <a:spAutoFit/>
          </a:bodyPr>
          <a:lstStyle/>
          <a:p>
            <a:pPr algn="just">
              <a:spcAft>
                <a:spcPts val="6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ビブス（又は腕章等）の着用</a:t>
            </a:r>
          </a:p>
          <a:p>
            <a:pPr algn="just">
              <a:spcAft>
                <a:spcPts val="6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6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避難所開設の連絡</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6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４</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p>
        </p:txBody>
      </p:sp>
      <p:sp>
        <p:nvSpPr>
          <p:cNvPr id="31" name="テキスト ボックス 30">
            <a:extLst>
              <a:ext uri="{FF2B5EF4-FFF2-40B4-BE49-F238E27FC236}">
                <a16:creationId xmlns:a16="http://schemas.microsoft.com/office/drawing/2014/main" xmlns="" id="{172ABDF9-CDF7-438C-B938-7059947B6F72}"/>
              </a:ext>
            </a:extLst>
          </p:cNvPr>
          <p:cNvSpPr txBox="1"/>
          <p:nvPr/>
        </p:nvSpPr>
        <p:spPr>
          <a:xfrm>
            <a:off x="280191" y="4683358"/>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xmlns="" id="{A41D9F22-E61B-41EE-8EC4-FD01573DE7C5}"/>
              </a:ext>
            </a:extLst>
          </p:cNvPr>
          <p:cNvSpPr txBox="1"/>
          <p:nvPr/>
        </p:nvSpPr>
        <p:spPr>
          <a:xfrm>
            <a:off x="280191" y="6990325"/>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xmlns="" id="{8F77C996-0B6C-4092-9409-EC4315FD2E23}"/>
              </a:ext>
            </a:extLst>
          </p:cNvPr>
          <p:cNvSpPr txBox="1"/>
          <p:nvPr/>
        </p:nvSpPr>
        <p:spPr>
          <a:xfrm>
            <a:off x="276829" y="8783132"/>
            <a:ext cx="5312109" cy="1554272"/>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a:t>１</a:t>
            </a:r>
            <a:r>
              <a:rPr lang="en-US" altLang="ja-JP"/>
              <a:t>.</a:t>
            </a:r>
            <a:r>
              <a:rPr lang="ja-JP" altLang="en-US"/>
              <a:t> 備蓄物資の配布準備</a:t>
            </a:r>
            <a:endParaRPr lang="en-US" altLang="ja-JP"/>
          </a:p>
          <a:p>
            <a:r>
              <a:rPr lang="ja-JP" altLang="en-US"/>
              <a:t>２</a:t>
            </a:r>
            <a:r>
              <a:rPr lang="en-US" altLang="ja-JP"/>
              <a:t>.</a:t>
            </a:r>
            <a:r>
              <a:rPr lang="ja-JP" altLang="en-US"/>
              <a:t> 備蓄物資</a:t>
            </a:r>
            <a:r>
              <a:rPr lang="ja-JP" altLang="en-US">
                <a:solidFill>
                  <a:srgbClr val="221815"/>
                </a:solidFill>
              </a:rPr>
              <a:t>の配布</a:t>
            </a:r>
            <a:endParaRPr lang="en-US" altLang="ja-JP">
              <a:solidFill>
                <a:srgbClr val="221815"/>
              </a:solidFill>
            </a:endParaRPr>
          </a:p>
          <a:p>
            <a:r>
              <a:rPr lang="ja-JP" altLang="en-US">
                <a:solidFill>
                  <a:srgbClr val="221815"/>
                </a:solidFill>
              </a:rPr>
              <a:t>３</a:t>
            </a:r>
            <a:r>
              <a:rPr lang="en-US" altLang="ja-JP">
                <a:solidFill>
                  <a:srgbClr val="221815"/>
                </a:solidFill>
              </a:rPr>
              <a:t>. </a:t>
            </a:r>
            <a:r>
              <a:rPr lang="ja-JP" altLang="en-US">
                <a:solidFill>
                  <a:srgbClr val="221815"/>
                </a:solidFill>
              </a:rPr>
              <a:t>町災害</a:t>
            </a:r>
            <a:r>
              <a:rPr lang="ja-JP" altLang="en-US"/>
              <a:t>対策本部に備蓄物資の</a:t>
            </a:r>
            <a:endParaRPr lang="en-US" altLang="ja-JP"/>
          </a:p>
          <a:p>
            <a:r>
              <a:rPr lang="en-US" altLang="ja-JP"/>
              <a:t>      </a:t>
            </a:r>
            <a:r>
              <a:rPr lang="ja-JP" altLang="en-US"/>
              <a:t>補充を要請</a:t>
            </a:r>
            <a:endParaRPr lang="ja-JP" altLang="ja-JP"/>
          </a:p>
        </p:txBody>
      </p:sp>
      <p:pic>
        <p:nvPicPr>
          <p:cNvPr id="34" name="object 10">
            <a:extLst>
              <a:ext uri="{FF2B5EF4-FFF2-40B4-BE49-F238E27FC236}">
                <a16:creationId xmlns:a16="http://schemas.microsoft.com/office/drawing/2014/main" xmlns="" id="{866E978E-FFD7-434F-B979-E1AF5AA79300}"/>
              </a:ext>
            </a:extLst>
          </p:cNvPr>
          <p:cNvPicPr/>
          <p:nvPr/>
        </p:nvPicPr>
        <p:blipFill>
          <a:blip r:embed="rId2" cstate="print"/>
          <a:stretch>
            <a:fillRect/>
          </a:stretch>
        </p:blipFill>
        <p:spPr>
          <a:xfrm>
            <a:off x="970452" y="535823"/>
            <a:ext cx="6166962" cy="628400"/>
          </a:xfrm>
          <a:prstGeom prst="rect">
            <a:avLst/>
          </a:prstGeom>
          <a:solidFill>
            <a:srgbClr val="172A88"/>
          </a:solidFill>
          <a:ln>
            <a:solidFill>
              <a:schemeClr val="bg1"/>
            </a:solidFill>
          </a:ln>
        </p:spPr>
      </p:pic>
      <p:sp>
        <p:nvSpPr>
          <p:cNvPr id="35" name="object 11">
            <a:extLst>
              <a:ext uri="{FF2B5EF4-FFF2-40B4-BE49-F238E27FC236}">
                <a16:creationId xmlns:a16="http://schemas.microsoft.com/office/drawing/2014/main" xmlns="" id="{C19D47FB-202F-4B8C-9F72-08B84CD003DF}"/>
              </a:ext>
            </a:extLst>
          </p:cNvPr>
          <p:cNvSpPr/>
          <p:nvPr/>
        </p:nvSpPr>
        <p:spPr>
          <a:xfrm>
            <a:off x="0" y="535823"/>
            <a:ext cx="7137414"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noFill/>
          </a:ln>
        </p:spPr>
        <p:txBody>
          <a:bodyPr wrap="square" lIns="0" tIns="0" rIns="0" bIns="0" rtlCol="0"/>
          <a:lstStyle/>
          <a:p>
            <a:endParaRPr/>
          </a:p>
        </p:txBody>
      </p:sp>
      <p:sp>
        <p:nvSpPr>
          <p:cNvPr id="36" name="テキスト ボックス 35">
            <a:extLst>
              <a:ext uri="{FF2B5EF4-FFF2-40B4-BE49-F238E27FC236}">
                <a16:creationId xmlns:a16="http://schemas.microsoft.com/office/drawing/2014/main" xmlns="" id="{2907258E-CEB5-40CF-A8BA-72C38BD8C44F}"/>
              </a:ext>
            </a:extLst>
          </p:cNvPr>
          <p:cNvSpPr txBox="1"/>
          <p:nvPr/>
        </p:nvSpPr>
        <p:spPr>
          <a:xfrm>
            <a:off x="4496811" y="3513739"/>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２～８を参照</a:t>
            </a:r>
            <a:endParaRPr lang="ja-JP" altLang="en-US" sz="1200"/>
          </a:p>
        </p:txBody>
      </p:sp>
      <p:sp>
        <p:nvSpPr>
          <p:cNvPr id="37" name="テキスト ボックス 36">
            <a:extLst>
              <a:ext uri="{FF2B5EF4-FFF2-40B4-BE49-F238E27FC236}">
                <a16:creationId xmlns:a16="http://schemas.microsoft.com/office/drawing/2014/main" xmlns="" id="{3E25B5E6-9524-4032-9B93-04F928522C69}"/>
              </a:ext>
            </a:extLst>
          </p:cNvPr>
          <p:cNvSpPr txBox="1"/>
          <p:nvPr/>
        </p:nvSpPr>
        <p:spPr>
          <a:xfrm>
            <a:off x="4443338" y="5600131"/>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９～１０を参照</a:t>
            </a:r>
            <a:endParaRPr lang="ja-JP" altLang="en-US" sz="1200"/>
          </a:p>
        </p:txBody>
      </p:sp>
      <p:sp>
        <p:nvSpPr>
          <p:cNvPr id="38" name="テキスト ボックス 37">
            <a:extLst>
              <a:ext uri="{FF2B5EF4-FFF2-40B4-BE49-F238E27FC236}">
                <a16:creationId xmlns:a16="http://schemas.microsoft.com/office/drawing/2014/main" xmlns="" id="{F8A36A62-7E15-4F23-9CEF-114CD92952AE}"/>
              </a:ext>
            </a:extLst>
          </p:cNvPr>
          <p:cNvSpPr txBox="1"/>
          <p:nvPr/>
        </p:nvSpPr>
        <p:spPr>
          <a:xfrm>
            <a:off x="4395877" y="7959911"/>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１１～１２を参照</a:t>
            </a:r>
            <a:endParaRPr lang="ja-JP" altLang="en-US" sz="1200"/>
          </a:p>
        </p:txBody>
      </p:sp>
      <p:sp>
        <p:nvSpPr>
          <p:cNvPr id="39" name="テキスト ボックス 38">
            <a:extLst>
              <a:ext uri="{FF2B5EF4-FFF2-40B4-BE49-F238E27FC236}">
                <a16:creationId xmlns:a16="http://schemas.microsoft.com/office/drawing/2014/main" xmlns="" id="{C5CCBFCF-E1B8-4B3F-AC76-367C294507FE}"/>
              </a:ext>
            </a:extLst>
          </p:cNvPr>
          <p:cNvSpPr txBox="1"/>
          <p:nvPr/>
        </p:nvSpPr>
        <p:spPr>
          <a:xfrm>
            <a:off x="4395876" y="10095291"/>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１３～１５を参照</a:t>
            </a:r>
            <a:endParaRPr lang="ja-JP" altLang="en-US" sz="1200"/>
          </a:p>
        </p:txBody>
      </p:sp>
      <p:pic>
        <p:nvPicPr>
          <p:cNvPr id="41" name="図 40">
            <a:extLst>
              <a:ext uri="{FF2B5EF4-FFF2-40B4-BE49-F238E27FC236}">
                <a16:creationId xmlns:a16="http://schemas.microsoft.com/office/drawing/2014/main" xmlns="" id="{5FD2FD77-8351-4F10-89A9-ADD54AE8D28E}"/>
              </a:ext>
            </a:extLst>
          </p:cNvPr>
          <p:cNvPicPr>
            <a:picLocks noChangeAspect="1"/>
          </p:cNvPicPr>
          <p:nvPr/>
        </p:nvPicPr>
        <p:blipFill>
          <a:blip r:embed="rId3"/>
          <a:stretch>
            <a:fillRect/>
          </a:stretch>
        </p:blipFill>
        <p:spPr>
          <a:xfrm>
            <a:off x="5072394" y="2091268"/>
            <a:ext cx="1036474" cy="1379583"/>
          </a:xfrm>
          <a:prstGeom prst="rect">
            <a:avLst/>
          </a:prstGeom>
        </p:spPr>
      </p:pic>
      <p:pic>
        <p:nvPicPr>
          <p:cNvPr id="42" name="図 41">
            <a:extLst>
              <a:ext uri="{FF2B5EF4-FFF2-40B4-BE49-F238E27FC236}">
                <a16:creationId xmlns:a16="http://schemas.microsoft.com/office/drawing/2014/main" xmlns="" id="{4D8F0205-1C06-4005-8B73-3E9716603ED5}"/>
              </a:ext>
            </a:extLst>
          </p:cNvPr>
          <p:cNvPicPr>
            <a:picLocks noChangeAspect="1"/>
          </p:cNvPicPr>
          <p:nvPr/>
        </p:nvPicPr>
        <p:blipFill>
          <a:blip r:embed="rId3"/>
          <a:stretch>
            <a:fillRect/>
          </a:stretch>
        </p:blipFill>
        <p:spPr>
          <a:xfrm>
            <a:off x="5074218" y="4216375"/>
            <a:ext cx="1036474" cy="1379583"/>
          </a:xfrm>
          <a:prstGeom prst="rect">
            <a:avLst/>
          </a:prstGeom>
        </p:spPr>
      </p:pic>
      <p:pic>
        <p:nvPicPr>
          <p:cNvPr id="43" name="図 42">
            <a:extLst>
              <a:ext uri="{FF2B5EF4-FFF2-40B4-BE49-F238E27FC236}">
                <a16:creationId xmlns:a16="http://schemas.microsoft.com/office/drawing/2014/main" xmlns="" id="{ACDFDCC6-6573-4587-A531-C220B6A46CFD}"/>
              </a:ext>
            </a:extLst>
          </p:cNvPr>
          <p:cNvPicPr>
            <a:picLocks noChangeAspect="1"/>
          </p:cNvPicPr>
          <p:nvPr/>
        </p:nvPicPr>
        <p:blipFill>
          <a:blip r:embed="rId3"/>
          <a:stretch>
            <a:fillRect/>
          </a:stretch>
        </p:blipFill>
        <p:spPr>
          <a:xfrm>
            <a:off x="5072394" y="6445245"/>
            <a:ext cx="1036474" cy="1379583"/>
          </a:xfrm>
          <a:prstGeom prst="rect">
            <a:avLst/>
          </a:prstGeom>
        </p:spPr>
      </p:pic>
      <p:pic>
        <p:nvPicPr>
          <p:cNvPr id="44" name="図 43">
            <a:extLst>
              <a:ext uri="{FF2B5EF4-FFF2-40B4-BE49-F238E27FC236}">
                <a16:creationId xmlns:a16="http://schemas.microsoft.com/office/drawing/2014/main" xmlns="" id="{52279F04-47D1-4A4A-B5E2-BA40DDB52BD6}"/>
              </a:ext>
            </a:extLst>
          </p:cNvPr>
          <p:cNvPicPr>
            <a:picLocks noChangeAspect="1"/>
          </p:cNvPicPr>
          <p:nvPr/>
        </p:nvPicPr>
        <p:blipFill>
          <a:blip r:embed="rId3"/>
          <a:stretch>
            <a:fillRect/>
          </a:stretch>
        </p:blipFill>
        <p:spPr>
          <a:xfrm>
            <a:off x="5082064" y="8677861"/>
            <a:ext cx="1036474" cy="1379583"/>
          </a:xfrm>
          <a:prstGeom prst="rect">
            <a:avLst/>
          </a:prstGeom>
        </p:spPr>
      </p:pic>
      <p:sp>
        <p:nvSpPr>
          <p:cNvPr id="45" name="テキスト ボックス 44">
            <a:extLst>
              <a:ext uri="{FF2B5EF4-FFF2-40B4-BE49-F238E27FC236}">
                <a16:creationId xmlns:a16="http://schemas.microsoft.com/office/drawing/2014/main" xmlns="" id="{55639BDF-49DE-464F-9D6B-93EC00233383}"/>
              </a:ext>
            </a:extLst>
          </p:cNvPr>
          <p:cNvSpPr txBox="1"/>
          <p:nvPr/>
        </p:nvSpPr>
        <p:spPr>
          <a:xfrm>
            <a:off x="6680539" y="10183871"/>
            <a:ext cx="690337" cy="371833"/>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0155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xmlns="" id="{34056B96-3411-4299-9E0B-F87A28979C88}"/>
              </a:ext>
            </a:extLst>
          </p:cNvPr>
          <p:cNvGrpSpPr/>
          <p:nvPr/>
        </p:nvGrpSpPr>
        <p:grpSpPr>
          <a:xfrm>
            <a:off x="495299" y="1906059"/>
            <a:ext cx="7068538" cy="1908000"/>
            <a:chOff x="495299" y="1906059"/>
            <a:chExt cx="7068538" cy="1908000"/>
          </a:xfrm>
          <a:solidFill>
            <a:schemeClr val="accent2">
              <a:lumMod val="20000"/>
              <a:lumOff val="80000"/>
            </a:schemeClr>
          </a:solidFill>
        </p:grpSpPr>
        <p:sp>
          <p:nvSpPr>
            <p:cNvPr id="2" name="四角形: 角を丸くする 1">
              <a:extLst>
                <a:ext uri="{FF2B5EF4-FFF2-40B4-BE49-F238E27FC236}">
                  <a16:creationId xmlns:a16="http://schemas.microsoft.com/office/drawing/2014/main" xmlns="" id="{C1F5270B-2053-4AEB-984B-434215F8DAFA}"/>
                </a:ext>
              </a:extLst>
            </p:cNvPr>
            <p:cNvSpPr/>
            <p:nvPr/>
          </p:nvSpPr>
          <p:spPr>
            <a:xfrm>
              <a:off x="495299" y="1906059"/>
              <a:ext cx="7064375" cy="1908000"/>
            </a:xfrm>
            <a:prstGeom prst="roundRect">
              <a:avLst>
                <a:gd name="adj" fmla="val 43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xmlns="" id="{3E3A38AF-FF67-42FB-9C63-3A2D220E4DA5}"/>
                </a:ext>
              </a:extLst>
            </p:cNvPr>
            <p:cNvSpPr/>
            <p:nvPr/>
          </p:nvSpPr>
          <p:spPr>
            <a:xfrm>
              <a:off x="6618369" y="1906059"/>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xmlns="" id="{DF049D2B-410B-4E2F-B7EE-0FB4998539F0}"/>
              </a:ext>
            </a:extLst>
          </p:cNvPr>
          <p:cNvGrpSpPr/>
          <p:nvPr/>
        </p:nvGrpSpPr>
        <p:grpSpPr>
          <a:xfrm>
            <a:off x="495300" y="6359006"/>
            <a:ext cx="7064376" cy="1908000"/>
            <a:chOff x="495299" y="6359006"/>
            <a:chExt cx="7095601" cy="1908000"/>
          </a:xfrm>
          <a:solidFill>
            <a:schemeClr val="accent2">
              <a:lumMod val="20000"/>
              <a:lumOff val="80000"/>
            </a:schemeClr>
          </a:solidFill>
        </p:grpSpPr>
        <p:sp>
          <p:nvSpPr>
            <p:cNvPr id="4" name="四角形: 角を丸くする 3">
              <a:extLst>
                <a:ext uri="{FF2B5EF4-FFF2-40B4-BE49-F238E27FC236}">
                  <a16:creationId xmlns:a16="http://schemas.microsoft.com/office/drawing/2014/main" xmlns="" id="{F32E1C2D-16AB-43B2-86CC-348C484104FA}"/>
                </a:ext>
              </a:extLst>
            </p:cNvPr>
            <p:cNvSpPr/>
            <p:nvPr/>
          </p:nvSpPr>
          <p:spPr>
            <a:xfrm>
              <a:off x="495299" y="6359006"/>
              <a:ext cx="7095600" cy="1908000"/>
            </a:xfrm>
            <a:prstGeom prst="roundRect">
              <a:avLst>
                <a:gd name="adj" fmla="val 7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xmlns="" id="{F433C2E0-F0D2-46BC-81E1-9CFA75660765}"/>
                </a:ext>
              </a:extLst>
            </p:cNvPr>
            <p:cNvSpPr/>
            <p:nvPr/>
          </p:nvSpPr>
          <p:spPr>
            <a:xfrm>
              <a:off x="6645432" y="6359006"/>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xmlns="" id="{557D4407-0B76-4D13-856E-AF1D506BB6D5}"/>
              </a:ext>
            </a:extLst>
          </p:cNvPr>
          <p:cNvGrpSpPr/>
          <p:nvPr/>
        </p:nvGrpSpPr>
        <p:grpSpPr>
          <a:xfrm>
            <a:off x="495299" y="4151399"/>
            <a:ext cx="7068538" cy="1908000"/>
            <a:chOff x="495299" y="4151399"/>
            <a:chExt cx="7068538" cy="1908000"/>
          </a:xfrm>
          <a:solidFill>
            <a:schemeClr val="accent2">
              <a:lumMod val="20000"/>
              <a:lumOff val="80000"/>
            </a:schemeClr>
          </a:solidFill>
        </p:grpSpPr>
        <p:sp>
          <p:nvSpPr>
            <p:cNvPr id="9" name="四角形: 角を丸くする 8">
              <a:extLst>
                <a:ext uri="{FF2B5EF4-FFF2-40B4-BE49-F238E27FC236}">
                  <a16:creationId xmlns:a16="http://schemas.microsoft.com/office/drawing/2014/main" xmlns="" id="{2CAB91E2-4A3D-49ED-8D93-7E91495B9141}"/>
                </a:ext>
              </a:extLst>
            </p:cNvPr>
            <p:cNvSpPr/>
            <p:nvPr/>
          </p:nvSpPr>
          <p:spPr>
            <a:xfrm>
              <a:off x="495299" y="4151399"/>
              <a:ext cx="7064375" cy="1908000"/>
            </a:xfrm>
            <a:prstGeom prst="roundRect">
              <a:avLst>
                <a:gd name="adj" fmla="val 84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xmlns="" id="{802F1A90-48E4-41FD-9037-A6C16C9237A2}"/>
                </a:ext>
              </a:extLst>
            </p:cNvPr>
            <p:cNvSpPr/>
            <p:nvPr/>
          </p:nvSpPr>
          <p:spPr>
            <a:xfrm>
              <a:off x="6618369" y="4151399"/>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xmlns="" id="{B5E36415-73E2-4C93-8045-64684CDDB956}"/>
              </a:ext>
            </a:extLst>
          </p:cNvPr>
          <p:cNvGrpSpPr/>
          <p:nvPr/>
        </p:nvGrpSpPr>
        <p:grpSpPr>
          <a:xfrm>
            <a:off x="495299" y="8603174"/>
            <a:ext cx="7069900" cy="1908000"/>
            <a:chOff x="495299" y="8603174"/>
            <a:chExt cx="7069900" cy="1908000"/>
          </a:xfrm>
          <a:solidFill>
            <a:schemeClr val="accent2">
              <a:lumMod val="20000"/>
              <a:lumOff val="80000"/>
            </a:schemeClr>
          </a:solidFill>
        </p:grpSpPr>
        <p:sp>
          <p:nvSpPr>
            <p:cNvPr id="14" name="四角形: 角を丸くする 13">
              <a:extLst>
                <a:ext uri="{FF2B5EF4-FFF2-40B4-BE49-F238E27FC236}">
                  <a16:creationId xmlns:a16="http://schemas.microsoft.com/office/drawing/2014/main" xmlns="" id="{A2BCE244-9346-480B-B208-71A6332D4FE7}"/>
                </a:ext>
              </a:extLst>
            </p:cNvPr>
            <p:cNvSpPr/>
            <p:nvPr/>
          </p:nvSpPr>
          <p:spPr>
            <a:xfrm>
              <a:off x="495299" y="8603174"/>
              <a:ext cx="7064376" cy="1908000"/>
            </a:xfrm>
            <a:prstGeom prst="roundRect">
              <a:avLst>
                <a:gd name="adj" fmla="val 7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09045B7D-BABA-4EC7-909F-5A28AD4D4264}"/>
                </a:ext>
              </a:extLst>
            </p:cNvPr>
            <p:cNvSpPr/>
            <p:nvPr/>
          </p:nvSpPr>
          <p:spPr>
            <a:xfrm>
              <a:off x="6619731" y="8603174"/>
              <a:ext cx="945468" cy="19080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xmlns="" id="{81BC95E7-87FE-41BB-ABE9-886C91014035}"/>
              </a:ext>
            </a:extLst>
          </p:cNvPr>
          <p:cNvSpPr/>
          <p:nvPr/>
        </p:nvSpPr>
        <p:spPr>
          <a:xfrm>
            <a:off x="855089" y="2111586"/>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xmlns="" id="{0B5F5D97-4A1A-46CE-AF51-2A209EEE6B55}"/>
              </a:ext>
            </a:extLst>
          </p:cNvPr>
          <p:cNvSpPr/>
          <p:nvPr/>
        </p:nvSpPr>
        <p:spPr>
          <a:xfrm>
            <a:off x="855089" y="6638504"/>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C82CC162-29C2-4461-B48E-8C5438C4F682}"/>
              </a:ext>
            </a:extLst>
          </p:cNvPr>
          <p:cNvSpPr txBox="1"/>
          <p:nvPr/>
        </p:nvSpPr>
        <p:spPr>
          <a:xfrm>
            <a:off x="1674587" y="6823987"/>
            <a:ext cx="4492990" cy="377026"/>
          </a:xfrm>
          <a:prstGeom prst="rect">
            <a:avLst/>
          </a:prstGeom>
          <a:noFill/>
        </p:spPr>
        <p:txBody>
          <a:bodyPr wrap="square">
            <a:spAutoFit/>
          </a:bodyPr>
          <a:lstStyle/>
          <a:p>
            <a:pPr algn="just">
              <a:lnSpc>
                <a:spcPts val="2000"/>
              </a:lnSpc>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7" name="object 81">
            <a:extLst>
              <a:ext uri="{FF2B5EF4-FFF2-40B4-BE49-F238E27FC236}">
                <a16:creationId xmlns:a16="http://schemas.microsoft.com/office/drawing/2014/main" xmlns="" id="{3FCE6C27-1078-43FD-B7A9-E3EDC7FE3347}"/>
              </a:ext>
            </a:extLst>
          </p:cNvPr>
          <p:cNvSpPr/>
          <p:nvPr/>
        </p:nvSpPr>
        <p:spPr>
          <a:xfrm>
            <a:off x="1161032" y="674417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8" name="テキスト ボックス 7">
            <a:extLst>
              <a:ext uri="{FF2B5EF4-FFF2-40B4-BE49-F238E27FC236}">
                <a16:creationId xmlns:a16="http://schemas.microsoft.com/office/drawing/2014/main" xmlns="" id="{753B5244-3F80-4906-A5C7-A0B1C7C782D4}"/>
              </a:ext>
            </a:extLst>
          </p:cNvPr>
          <p:cNvSpPr txBox="1"/>
          <p:nvPr/>
        </p:nvSpPr>
        <p:spPr>
          <a:xfrm>
            <a:off x="1111444" y="6744696"/>
            <a:ext cx="478048" cy="400110"/>
          </a:xfrm>
          <a:prstGeom prst="rect">
            <a:avLst/>
          </a:prstGeom>
          <a:noFill/>
        </p:spPr>
        <p:txBody>
          <a:bodyPr wrap="square">
            <a:spAutoFit/>
          </a:bodyPr>
          <a:lstStyle/>
          <a:p>
            <a:pPr algn="just">
              <a:spcAft>
                <a:spcPts val="600"/>
              </a:spcAft>
            </a:pPr>
            <a:r>
              <a:rPr lang="ja-JP" altLang="en-US" sz="2000" b="1" kern="10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xmlns="" id="{5205C645-7BCE-4F40-8EAB-F6FC2EA54715}"/>
              </a:ext>
            </a:extLst>
          </p:cNvPr>
          <p:cNvSpPr/>
          <p:nvPr/>
        </p:nvSpPr>
        <p:spPr>
          <a:xfrm>
            <a:off x="855089" y="4371830"/>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xmlns="" id="{EDD9245D-2861-4479-9FB2-8DECC72332F0}"/>
              </a:ext>
            </a:extLst>
          </p:cNvPr>
          <p:cNvSpPr txBox="1"/>
          <p:nvPr/>
        </p:nvSpPr>
        <p:spPr>
          <a:xfrm>
            <a:off x="1591582" y="4477471"/>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2" name="object 81">
            <a:extLst>
              <a:ext uri="{FF2B5EF4-FFF2-40B4-BE49-F238E27FC236}">
                <a16:creationId xmlns:a16="http://schemas.microsoft.com/office/drawing/2014/main" xmlns="" id="{896BA75A-5430-4861-B8CB-5715D81B9E89}"/>
              </a:ext>
            </a:extLst>
          </p:cNvPr>
          <p:cNvSpPr/>
          <p:nvPr/>
        </p:nvSpPr>
        <p:spPr>
          <a:xfrm>
            <a:off x="1161032" y="447730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3" name="テキスト ボックス 12">
            <a:extLst>
              <a:ext uri="{FF2B5EF4-FFF2-40B4-BE49-F238E27FC236}">
                <a16:creationId xmlns:a16="http://schemas.microsoft.com/office/drawing/2014/main" xmlns="" id="{24C5823D-688F-4A44-BB99-BA1C5766B7E5}"/>
              </a:ext>
            </a:extLst>
          </p:cNvPr>
          <p:cNvSpPr txBox="1"/>
          <p:nvPr/>
        </p:nvSpPr>
        <p:spPr>
          <a:xfrm>
            <a:off x="1113560" y="4492332"/>
            <a:ext cx="525853" cy="400110"/>
          </a:xfrm>
          <a:prstGeom prst="rect">
            <a:avLst/>
          </a:prstGeom>
          <a:noFill/>
        </p:spPr>
        <p:txBody>
          <a:bodyPr wrap="square">
            <a:spAutoFit/>
          </a:bodyPr>
          <a:lstStyle/>
          <a:p>
            <a:pPr algn="just">
              <a:spcAft>
                <a:spcPts val="600"/>
              </a:spcAft>
            </a:pPr>
            <a:r>
              <a:rPr lang="ja-JP" altLang="en-US" sz="2000" b="1" kern="10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xmlns="" id="{302094FC-1473-4A86-AED3-8AC9B0ED66DE}"/>
              </a:ext>
            </a:extLst>
          </p:cNvPr>
          <p:cNvSpPr/>
          <p:nvPr/>
        </p:nvSpPr>
        <p:spPr>
          <a:xfrm>
            <a:off x="855089" y="8873685"/>
            <a:ext cx="5652000" cy="57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BC7019AE-369B-4824-AA5C-158298FFD818}"/>
              </a:ext>
            </a:extLst>
          </p:cNvPr>
          <p:cNvSpPr txBox="1"/>
          <p:nvPr/>
        </p:nvSpPr>
        <p:spPr>
          <a:xfrm>
            <a:off x="1665620" y="8979326"/>
            <a:ext cx="3223371" cy="461665"/>
          </a:xfrm>
          <a:prstGeom prst="rect">
            <a:avLst/>
          </a:prstGeom>
          <a:noFill/>
        </p:spPr>
        <p:txBody>
          <a:bodyPr wrap="square">
            <a:spAutoFit/>
          </a:bodyPr>
          <a:lstStyle/>
          <a:p>
            <a:pPr algn="just">
              <a:spcAft>
                <a:spcPts val="600"/>
              </a:spcAft>
            </a:pPr>
            <a:r>
              <a:rPr lang="ja-JP" altLang="en-US" sz="2400" b="1" kern="10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備蓄物資の配布</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7" name="object 81">
            <a:extLst>
              <a:ext uri="{FF2B5EF4-FFF2-40B4-BE49-F238E27FC236}">
                <a16:creationId xmlns:a16="http://schemas.microsoft.com/office/drawing/2014/main" xmlns="" id="{C9969971-C6F3-4DA1-BF7A-736F293847A1}"/>
              </a:ext>
            </a:extLst>
          </p:cNvPr>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8" name="テキスト ボックス 17">
            <a:extLst>
              <a:ext uri="{FF2B5EF4-FFF2-40B4-BE49-F238E27FC236}">
                <a16:creationId xmlns:a16="http://schemas.microsoft.com/office/drawing/2014/main" xmlns="" id="{2A4C7251-C48E-4AEE-8939-B01992C46ABE}"/>
              </a:ext>
            </a:extLst>
          </p:cNvPr>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9" name="矢印: 下 18">
            <a:extLst>
              <a:ext uri="{FF2B5EF4-FFF2-40B4-BE49-F238E27FC236}">
                <a16:creationId xmlns:a16="http://schemas.microsoft.com/office/drawing/2014/main" xmlns="" id="{AB7A065E-A084-455A-9875-0142FE8DB907}"/>
              </a:ext>
            </a:extLst>
          </p:cNvPr>
          <p:cNvSpPr/>
          <p:nvPr/>
        </p:nvSpPr>
        <p:spPr>
          <a:xfrm>
            <a:off x="1898194" y="8021051"/>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bg object 16">
            <a:extLst>
              <a:ext uri="{FF2B5EF4-FFF2-40B4-BE49-F238E27FC236}">
                <a16:creationId xmlns:a16="http://schemas.microsoft.com/office/drawing/2014/main" xmlns="" id="{14ED5F55-6A56-46EC-B4F2-02B54130CDA6}"/>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21" name="bg object 17">
            <a:extLst>
              <a:ext uri="{FF2B5EF4-FFF2-40B4-BE49-F238E27FC236}">
                <a16:creationId xmlns:a16="http://schemas.microsoft.com/office/drawing/2014/main" xmlns="" id="{40D87B07-358C-4895-87C2-86BDAEEEEB98}"/>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2" name="bg object 18">
            <a:extLst>
              <a:ext uri="{FF2B5EF4-FFF2-40B4-BE49-F238E27FC236}">
                <a16:creationId xmlns:a16="http://schemas.microsoft.com/office/drawing/2014/main" xmlns="" id="{ACEA9B81-C1DE-4672-9113-31C7158A7D1F}"/>
              </a:ext>
            </a:extLst>
          </p:cNvPr>
          <p:cNvPicPr/>
          <p:nvPr/>
        </p:nvPicPr>
        <p:blipFill>
          <a:blip r:embed="rId2" cstate="print"/>
          <a:stretch>
            <a:fillRect/>
          </a:stretch>
        </p:blipFill>
        <p:spPr>
          <a:xfrm>
            <a:off x="117745" y="0"/>
            <a:ext cx="174123" cy="208812"/>
          </a:xfrm>
          <a:prstGeom prst="rect">
            <a:avLst/>
          </a:prstGeom>
        </p:spPr>
      </p:pic>
      <p:sp>
        <p:nvSpPr>
          <p:cNvPr id="23" name="object 11">
            <a:extLst>
              <a:ext uri="{FF2B5EF4-FFF2-40B4-BE49-F238E27FC236}">
                <a16:creationId xmlns:a16="http://schemas.microsoft.com/office/drawing/2014/main" xmlns="" id="{60A1BD4C-4763-4F0E-8E9B-631413853F4C}"/>
              </a:ext>
            </a:extLst>
          </p:cNvPr>
          <p:cNvSpPr/>
          <p:nvPr/>
        </p:nvSpPr>
        <p:spPr>
          <a:xfrm>
            <a:off x="466980" y="546100"/>
            <a:ext cx="709560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4" name="object 12">
            <a:extLst>
              <a:ext uri="{FF2B5EF4-FFF2-40B4-BE49-F238E27FC236}">
                <a16:creationId xmlns:a16="http://schemas.microsoft.com/office/drawing/2014/main" xmlns="" id="{7E863E36-6464-4416-BA52-74C695C1A01A}"/>
              </a:ext>
            </a:extLst>
          </p:cNvPr>
          <p:cNvSpPr txBox="1"/>
          <p:nvPr/>
        </p:nvSpPr>
        <p:spPr>
          <a:xfrm>
            <a:off x="628649" y="688667"/>
            <a:ext cx="7089977"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避難所開設の流れ（地震編）</a:t>
            </a:r>
          </a:p>
        </p:txBody>
      </p:sp>
      <p:sp>
        <p:nvSpPr>
          <p:cNvPr id="25" name="矢印: 下 24">
            <a:extLst>
              <a:ext uri="{FF2B5EF4-FFF2-40B4-BE49-F238E27FC236}">
                <a16:creationId xmlns:a16="http://schemas.microsoft.com/office/drawing/2014/main" xmlns="" id="{E3848712-99C1-4763-91D4-FFEC8888D16B}"/>
              </a:ext>
            </a:extLst>
          </p:cNvPr>
          <p:cNvSpPr/>
          <p:nvPr/>
        </p:nvSpPr>
        <p:spPr>
          <a:xfrm>
            <a:off x="1898194" y="5779963"/>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xmlns="" id="{91D97F0A-972F-4AC0-9A0B-A10F1627B1B2}"/>
              </a:ext>
            </a:extLst>
          </p:cNvPr>
          <p:cNvSpPr/>
          <p:nvPr/>
        </p:nvSpPr>
        <p:spPr>
          <a:xfrm>
            <a:off x="1898194" y="3534971"/>
            <a:ext cx="468000" cy="61200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xmlns="" id="{8D874DAF-461F-41DB-A1EC-CB128036F338}"/>
              </a:ext>
            </a:extLst>
          </p:cNvPr>
          <p:cNvSpPr txBox="1"/>
          <p:nvPr/>
        </p:nvSpPr>
        <p:spPr>
          <a:xfrm>
            <a:off x="1776903" y="2208504"/>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8" name="object 81">
            <a:extLst>
              <a:ext uri="{FF2B5EF4-FFF2-40B4-BE49-F238E27FC236}">
                <a16:creationId xmlns:a16="http://schemas.microsoft.com/office/drawing/2014/main" xmlns="" id="{0C41277F-FE65-4635-8B21-BD0C03257D9B}"/>
              </a:ext>
            </a:extLst>
          </p:cNvPr>
          <p:cNvSpPr/>
          <p:nvPr/>
        </p:nvSpPr>
        <p:spPr>
          <a:xfrm>
            <a:off x="1044552" y="2221951"/>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29" name="テキスト ボックス 28">
            <a:extLst>
              <a:ext uri="{FF2B5EF4-FFF2-40B4-BE49-F238E27FC236}">
                <a16:creationId xmlns:a16="http://schemas.microsoft.com/office/drawing/2014/main" xmlns="" id="{C4EFAB20-3850-4F0D-AA73-188A2F4B8851}"/>
              </a:ext>
            </a:extLst>
          </p:cNvPr>
          <p:cNvSpPr txBox="1"/>
          <p:nvPr/>
        </p:nvSpPr>
        <p:spPr>
          <a:xfrm>
            <a:off x="997080" y="2236982"/>
            <a:ext cx="525853" cy="400110"/>
          </a:xfrm>
          <a:prstGeom prst="rect">
            <a:avLst/>
          </a:prstGeom>
          <a:noFill/>
        </p:spPr>
        <p:txBody>
          <a:bodyPr wrap="square">
            <a:spAutoFit/>
          </a:bodyPr>
          <a:lstStyle/>
          <a:p>
            <a:pPr algn="just">
              <a:spcAft>
                <a:spcPts val="600"/>
              </a:spcAft>
            </a:pPr>
            <a:r>
              <a:rPr lang="ja-JP" altLang="en-US" sz="2000" b="1" kern="100">
                <a:solidFill>
                  <a:srgbClr val="FF0000"/>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FF0000"/>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xmlns="" id="{32B2A5BD-C8A0-41BA-B712-63B98C4F7444}"/>
              </a:ext>
            </a:extLst>
          </p:cNvPr>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２０</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32" name="object 5">
            <a:extLst>
              <a:ext uri="{FF2B5EF4-FFF2-40B4-BE49-F238E27FC236}">
                <a16:creationId xmlns:a16="http://schemas.microsoft.com/office/drawing/2014/main" xmlns="" id="{F109C24D-0731-4643-8442-B3082A194C61}"/>
              </a:ext>
            </a:extLst>
          </p:cNvPr>
          <p:cNvSpPr txBox="1"/>
          <p:nvPr/>
        </p:nvSpPr>
        <p:spPr>
          <a:xfrm>
            <a:off x="882321" y="2947266"/>
            <a:ext cx="5395278" cy="443711"/>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3" name="object 5">
            <a:extLst>
              <a:ext uri="{FF2B5EF4-FFF2-40B4-BE49-F238E27FC236}">
                <a16:creationId xmlns:a16="http://schemas.microsoft.com/office/drawing/2014/main" xmlns="" id="{95D22F22-2358-4F7E-975D-2768183B2E9B}"/>
              </a:ext>
            </a:extLst>
          </p:cNvPr>
          <p:cNvSpPr txBox="1"/>
          <p:nvPr/>
        </p:nvSpPr>
        <p:spPr>
          <a:xfrm>
            <a:off x="882321" y="5226060"/>
            <a:ext cx="5277182"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4" name="object 5">
            <a:extLst>
              <a:ext uri="{FF2B5EF4-FFF2-40B4-BE49-F238E27FC236}">
                <a16:creationId xmlns:a16="http://schemas.microsoft.com/office/drawing/2014/main" xmlns="" id="{7132E837-5501-472B-AA13-507CEDBEDA7D}"/>
              </a:ext>
            </a:extLst>
          </p:cNvPr>
          <p:cNvSpPr txBox="1"/>
          <p:nvPr/>
        </p:nvSpPr>
        <p:spPr>
          <a:xfrm>
            <a:off x="882321" y="7511916"/>
            <a:ext cx="5394805"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避難者状況を取りまとめて、町災害対策本部へ報告します。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35" name="object 5">
            <a:extLst>
              <a:ext uri="{FF2B5EF4-FFF2-40B4-BE49-F238E27FC236}">
                <a16:creationId xmlns:a16="http://schemas.microsoft.com/office/drawing/2014/main" xmlns="" id="{0A1677B8-835D-4CFC-994B-5F831477CC2A}"/>
              </a:ext>
            </a:extLst>
          </p:cNvPr>
          <p:cNvSpPr txBox="1"/>
          <p:nvPr/>
        </p:nvSpPr>
        <p:spPr>
          <a:xfrm>
            <a:off x="882321" y="9723469"/>
            <a:ext cx="4961888" cy="443711"/>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非常食や毛布を持参されていない避難者へ、備蓄されている食料や毛布などを配布します。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4" name="object 5">
            <a:extLst>
              <a:ext uri="{FF2B5EF4-FFF2-40B4-BE49-F238E27FC236}">
                <a16:creationId xmlns:a16="http://schemas.microsoft.com/office/drawing/2014/main" xmlns="" id="{7D879FC1-B3F1-4E78-80C9-C89520B05FCF}"/>
              </a:ext>
            </a:extLst>
          </p:cNvPr>
          <p:cNvSpPr txBox="1"/>
          <p:nvPr/>
        </p:nvSpPr>
        <p:spPr>
          <a:xfrm>
            <a:off x="471905" y="1231900"/>
            <a:ext cx="7011569" cy="628057"/>
          </a:xfrm>
          <a:prstGeom prst="rect">
            <a:avLst/>
          </a:prstGeom>
        </p:spPr>
        <p:txBody>
          <a:bodyPr vert="horz" wrap="square" lIns="0" tIns="12700" rIns="0" bIns="0" rtlCol="0">
            <a:spAutoFit/>
          </a:bodyPr>
          <a:lstStyle/>
          <a:p>
            <a:pPr marL="72000" marR="5080" algn="just">
              <a:lnSpc>
                <a:spcPct val="15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地震時（災害発生後）の指定緊急避難場所や指定避難所の開設は、地域住民が中心となって、町職員、施設管理者と協力して、次の４つの活動を行います。</a:t>
            </a:r>
          </a:p>
        </p:txBody>
      </p:sp>
    </p:spTree>
    <p:extLst>
      <p:ext uri="{BB962C8B-B14F-4D97-AF65-F5344CB8AC3E}">
        <p14:creationId xmlns:p14="http://schemas.microsoft.com/office/powerpoint/2010/main" val="232151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xmlns="" id="{53683AFB-62DE-4655-9057-E0F0E42622A0}"/>
              </a:ext>
            </a:extLst>
          </p:cNvPr>
          <p:cNvGrpSpPr/>
          <p:nvPr/>
        </p:nvGrpSpPr>
        <p:grpSpPr>
          <a:xfrm>
            <a:off x="0" y="1895782"/>
            <a:ext cx="7159420" cy="1908000"/>
            <a:chOff x="0" y="1895782"/>
            <a:chExt cx="7159420" cy="1908000"/>
          </a:xfrm>
        </p:grpSpPr>
        <p:sp>
          <p:nvSpPr>
            <p:cNvPr id="2" name="四角形: 角を丸くする 1">
              <a:extLst>
                <a:ext uri="{FF2B5EF4-FFF2-40B4-BE49-F238E27FC236}">
                  <a16:creationId xmlns:a16="http://schemas.microsoft.com/office/drawing/2014/main" xmlns="" id="{C9784D8A-8A36-4FFD-946A-B8483EAB6811}"/>
                </a:ext>
              </a:extLst>
            </p:cNvPr>
            <p:cNvSpPr/>
            <p:nvPr/>
          </p:nvSpPr>
          <p:spPr>
            <a:xfrm>
              <a:off x="0" y="1895782"/>
              <a:ext cx="7159420" cy="1908000"/>
            </a:xfrm>
            <a:prstGeom prst="roundRect">
              <a:avLst>
                <a:gd name="adj" fmla="val 432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40009757-7147-4F4E-895A-7170C7B22FB0}"/>
                </a:ext>
              </a:extLst>
            </p:cNvPr>
            <p:cNvSpPr/>
            <p:nvPr/>
          </p:nvSpPr>
          <p:spPr>
            <a:xfrm>
              <a:off x="0" y="1895782"/>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a:extLst>
              <a:ext uri="{FF2B5EF4-FFF2-40B4-BE49-F238E27FC236}">
                <a16:creationId xmlns:a16="http://schemas.microsoft.com/office/drawing/2014/main" xmlns="" id="{82AEC06B-73A0-405C-B995-497C409D55C9}"/>
              </a:ext>
            </a:extLst>
          </p:cNvPr>
          <p:cNvGrpSpPr/>
          <p:nvPr/>
        </p:nvGrpSpPr>
        <p:grpSpPr>
          <a:xfrm>
            <a:off x="0" y="4141122"/>
            <a:ext cx="7159420" cy="1908000"/>
            <a:chOff x="0" y="4141122"/>
            <a:chExt cx="7159420" cy="1908000"/>
          </a:xfrm>
        </p:grpSpPr>
        <p:sp>
          <p:nvSpPr>
            <p:cNvPr id="5" name="四角形: 角を丸くする 4">
              <a:extLst>
                <a:ext uri="{FF2B5EF4-FFF2-40B4-BE49-F238E27FC236}">
                  <a16:creationId xmlns:a16="http://schemas.microsoft.com/office/drawing/2014/main" xmlns="" id="{B7610A8A-CE3E-43B1-B87D-0891E2FA5CA6}"/>
                </a:ext>
              </a:extLst>
            </p:cNvPr>
            <p:cNvSpPr/>
            <p:nvPr/>
          </p:nvSpPr>
          <p:spPr>
            <a:xfrm>
              <a:off x="0" y="4141122"/>
              <a:ext cx="7159420" cy="1908000"/>
            </a:xfrm>
            <a:prstGeom prst="roundRect">
              <a:avLst>
                <a:gd name="adj" fmla="val 847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xmlns="" id="{2B74C480-26E2-4F51-9A42-0D9B725AC134}"/>
                </a:ext>
              </a:extLst>
            </p:cNvPr>
            <p:cNvSpPr/>
            <p:nvPr/>
          </p:nvSpPr>
          <p:spPr>
            <a:xfrm>
              <a:off x="0" y="4141122"/>
              <a:ext cx="193689" cy="1908000"/>
            </a:xfrm>
            <a:prstGeom prst="roundRect">
              <a:avLst>
                <a:gd name="adj" fmla="val 27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xmlns="" id="{9A6F7A19-1E34-469E-B7C9-9DDFF411D387}"/>
              </a:ext>
            </a:extLst>
          </p:cNvPr>
          <p:cNvGrpSpPr/>
          <p:nvPr/>
        </p:nvGrpSpPr>
        <p:grpSpPr>
          <a:xfrm>
            <a:off x="0" y="6348729"/>
            <a:ext cx="7159420" cy="1908000"/>
            <a:chOff x="0" y="6348729"/>
            <a:chExt cx="7159420" cy="1908000"/>
          </a:xfrm>
        </p:grpSpPr>
        <p:sp>
          <p:nvSpPr>
            <p:cNvPr id="4" name="四角形: 角を丸くする 3">
              <a:extLst>
                <a:ext uri="{FF2B5EF4-FFF2-40B4-BE49-F238E27FC236}">
                  <a16:creationId xmlns:a16="http://schemas.microsoft.com/office/drawing/2014/main" xmlns="" id="{AD4948CF-E2F8-47C1-8E1B-40967E7C8896}"/>
                </a:ext>
              </a:extLst>
            </p:cNvPr>
            <p:cNvSpPr/>
            <p:nvPr/>
          </p:nvSpPr>
          <p:spPr>
            <a:xfrm>
              <a:off x="0" y="6348729"/>
              <a:ext cx="7159420" cy="1908000"/>
            </a:xfrm>
            <a:prstGeom prst="roundRect">
              <a:avLst>
                <a:gd name="adj" fmla="val 714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xmlns="" id="{5A95F2DB-49B2-4C24-8287-49FC0EC951F1}"/>
                </a:ext>
              </a:extLst>
            </p:cNvPr>
            <p:cNvSpPr/>
            <p:nvPr/>
          </p:nvSpPr>
          <p:spPr>
            <a:xfrm>
              <a:off x="0" y="6348729"/>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xmlns="" id="{D6FA0C7B-9C93-46F9-9DEC-488DC63E4955}"/>
              </a:ext>
            </a:extLst>
          </p:cNvPr>
          <p:cNvGrpSpPr/>
          <p:nvPr/>
        </p:nvGrpSpPr>
        <p:grpSpPr>
          <a:xfrm>
            <a:off x="0" y="8592897"/>
            <a:ext cx="7159420" cy="1908000"/>
            <a:chOff x="0" y="8592897"/>
            <a:chExt cx="7159420" cy="1908000"/>
          </a:xfrm>
        </p:grpSpPr>
        <p:sp>
          <p:nvSpPr>
            <p:cNvPr id="6" name="四角形: 角を丸くする 5">
              <a:extLst>
                <a:ext uri="{FF2B5EF4-FFF2-40B4-BE49-F238E27FC236}">
                  <a16:creationId xmlns:a16="http://schemas.microsoft.com/office/drawing/2014/main" xmlns="" id="{1026DEF3-FF65-4634-8DCA-4594B654C5D7}"/>
                </a:ext>
              </a:extLst>
            </p:cNvPr>
            <p:cNvSpPr/>
            <p:nvPr/>
          </p:nvSpPr>
          <p:spPr>
            <a:xfrm>
              <a:off x="0" y="8592897"/>
              <a:ext cx="7159420" cy="1908000"/>
            </a:xfrm>
            <a:prstGeom prst="roundRect">
              <a:avLst>
                <a:gd name="adj" fmla="val 756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xmlns="" id="{5C92D122-CA9E-4162-AC48-556BAE7AFFC6}"/>
                </a:ext>
              </a:extLst>
            </p:cNvPr>
            <p:cNvSpPr/>
            <p:nvPr/>
          </p:nvSpPr>
          <p:spPr>
            <a:xfrm>
              <a:off x="0" y="8592897"/>
              <a:ext cx="193689" cy="1908000"/>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xmlns="" id="{D6C55121-9D2C-4532-A126-11C3D2CCB0EB}"/>
              </a:ext>
            </a:extLst>
          </p:cNvPr>
          <p:cNvSpPr txBox="1"/>
          <p:nvPr/>
        </p:nvSpPr>
        <p:spPr>
          <a:xfrm>
            <a:off x="271524" y="1896740"/>
            <a:ext cx="4792202" cy="1938992"/>
          </a:xfrm>
          <a:prstGeom prst="rect">
            <a:avLst/>
          </a:prstGeom>
          <a:noFill/>
        </p:spPr>
        <p:txBody>
          <a:bodyPr wrap="square">
            <a:spAutoFit/>
          </a:bodyPr>
          <a:lstStyle/>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ビブス（又は腕章等）の着用</a:t>
            </a: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建物の安全確認（外観チェック）</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４</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建物の安全確認（内</a:t>
            </a:r>
            <a:r>
              <a:rPr lang="ja-JP" altLang="en-US" sz="2000" b="1" kern="100">
                <a:solidFill>
                  <a:srgbClr val="221815"/>
                </a:solidFill>
                <a:latin typeface="游ゴシック" panose="020B0400000000000000" pitchFamily="50" charset="-128"/>
                <a:ea typeface="游ゴシック" panose="020B0400000000000000" pitchFamily="50" charset="-128"/>
                <a:cs typeface="Times New Roman" panose="02020603050405020304" pitchFamily="18" charset="0"/>
              </a:rPr>
              <a:t>部</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チェック）</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５</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避難所開設の判断と連絡</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６</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xmlns="" id="{67170C93-AAD4-4A27-A8C5-3524FEF30290}"/>
              </a:ext>
            </a:extLst>
          </p:cNvPr>
          <p:cNvSpPr txBox="1"/>
          <p:nvPr/>
        </p:nvSpPr>
        <p:spPr>
          <a:xfrm>
            <a:off x="271524" y="4665142"/>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xmlns="" id="{3C288D47-8EB1-473E-B9F3-00FED80601CD}"/>
              </a:ext>
            </a:extLst>
          </p:cNvPr>
          <p:cNvSpPr txBox="1"/>
          <p:nvPr/>
        </p:nvSpPr>
        <p:spPr>
          <a:xfrm>
            <a:off x="271524" y="6896861"/>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xmlns="" id="{669C6543-A9AA-4AFE-9CB4-6250C65AABFD}"/>
              </a:ext>
            </a:extLst>
          </p:cNvPr>
          <p:cNvSpPr txBox="1"/>
          <p:nvPr/>
        </p:nvSpPr>
        <p:spPr>
          <a:xfrm>
            <a:off x="271524" y="8812125"/>
            <a:ext cx="5312109" cy="1554272"/>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a:t>１</a:t>
            </a:r>
            <a:r>
              <a:rPr lang="en-US" altLang="ja-JP"/>
              <a:t>.</a:t>
            </a:r>
            <a:r>
              <a:rPr lang="ja-JP" altLang="en-US"/>
              <a:t> 備蓄物資の配布準備</a:t>
            </a:r>
            <a:endParaRPr lang="en-US" altLang="ja-JP"/>
          </a:p>
          <a:p>
            <a:r>
              <a:rPr lang="ja-JP" altLang="en-US"/>
              <a:t>２</a:t>
            </a:r>
            <a:r>
              <a:rPr lang="en-US" altLang="ja-JP"/>
              <a:t>.</a:t>
            </a:r>
            <a:r>
              <a:rPr lang="ja-JP" altLang="en-US"/>
              <a:t> 備蓄物資</a:t>
            </a:r>
            <a:r>
              <a:rPr lang="ja-JP" altLang="en-US">
                <a:solidFill>
                  <a:srgbClr val="221815"/>
                </a:solidFill>
              </a:rPr>
              <a:t>の配布</a:t>
            </a:r>
            <a:endParaRPr lang="en-US" altLang="ja-JP">
              <a:solidFill>
                <a:srgbClr val="221815"/>
              </a:solidFill>
            </a:endParaRPr>
          </a:p>
          <a:p>
            <a:r>
              <a:rPr lang="ja-JP" altLang="en-US">
                <a:solidFill>
                  <a:srgbClr val="221815"/>
                </a:solidFill>
              </a:rPr>
              <a:t>３</a:t>
            </a:r>
            <a:r>
              <a:rPr lang="en-US" altLang="ja-JP">
                <a:solidFill>
                  <a:srgbClr val="221815"/>
                </a:solidFill>
              </a:rPr>
              <a:t>.</a:t>
            </a:r>
            <a:r>
              <a:rPr lang="ja-JP" altLang="en-US">
                <a:solidFill>
                  <a:srgbClr val="221815"/>
                </a:solidFill>
              </a:rPr>
              <a:t> 町災害</a:t>
            </a:r>
            <a:r>
              <a:rPr lang="ja-JP" altLang="en-US"/>
              <a:t>対策本部に備蓄物資の</a:t>
            </a:r>
            <a:endParaRPr lang="en-US" altLang="ja-JP"/>
          </a:p>
          <a:p>
            <a:r>
              <a:rPr lang="ja-JP" altLang="en-US"/>
              <a:t>　  提供を要請</a:t>
            </a:r>
            <a:endParaRPr lang="ja-JP" altLang="ja-JP"/>
          </a:p>
        </p:txBody>
      </p:sp>
      <p:sp>
        <p:nvSpPr>
          <p:cNvPr id="10" name="テキスト ボックス 9">
            <a:extLst>
              <a:ext uri="{FF2B5EF4-FFF2-40B4-BE49-F238E27FC236}">
                <a16:creationId xmlns:a16="http://schemas.microsoft.com/office/drawing/2014/main" xmlns="" id="{B82843FD-EF69-4391-B631-802B0EB09F66}"/>
              </a:ext>
            </a:extLst>
          </p:cNvPr>
          <p:cNvSpPr txBox="1"/>
          <p:nvPr/>
        </p:nvSpPr>
        <p:spPr>
          <a:xfrm>
            <a:off x="4491506" y="3499224"/>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２～１０を参照</a:t>
            </a:r>
            <a:endParaRPr lang="ja-JP" altLang="en-US" sz="1200"/>
          </a:p>
        </p:txBody>
      </p:sp>
      <p:sp>
        <p:nvSpPr>
          <p:cNvPr id="11" name="テキスト ボックス 10">
            <a:extLst>
              <a:ext uri="{FF2B5EF4-FFF2-40B4-BE49-F238E27FC236}">
                <a16:creationId xmlns:a16="http://schemas.microsoft.com/office/drawing/2014/main" xmlns="" id="{8DE5B2F2-59E8-4A70-A4B6-95421C49E7F7}"/>
              </a:ext>
            </a:extLst>
          </p:cNvPr>
          <p:cNvSpPr txBox="1"/>
          <p:nvPr/>
        </p:nvSpPr>
        <p:spPr>
          <a:xfrm>
            <a:off x="4438033" y="5643677"/>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１１～１２を参照</a:t>
            </a:r>
            <a:endParaRPr lang="ja-JP" altLang="en-US" sz="1200"/>
          </a:p>
        </p:txBody>
      </p:sp>
      <p:sp>
        <p:nvSpPr>
          <p:cNvPr id="12" name="テキスト ボックス 11">
            <a:extLst>
              <a:ext uri="{FF2B5EF4-FFF2-40B4-BE49-F238E27FC236}">
                <a16:creationId xmlns:a16="http://schemas.microsoft.com/office/drawing/2014/main" xmlns="" id="{82FB1800-BCE4-40FC-BDCA-CA6214F3BF77}"/>
              </a:ext>
            </a:extLst>
          </p:cNvPr>
          <p:cNvSpPr txBox="1"/>
          <p:nvPr/>
        </p:nvSpPr>
        <p:spPr>
          <a:xfrm>
            <a:off x="4390572" y="7939287"/>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１３～１４を参照</a:t>
            </a:r>
            <a:endParaRPr lang="ja-JP" altLang="en-US" sz="1200"/>
          </a:p>
        </p:txBody>
      </p:sp>
      <p:sp>
        <p:nvSpPr>
          <p:cNvPr id="13" name="テキスト ボックス 12">
            <a:extLst>
              <a:ext uri="{FF2B5EF4-FFF2-40B4-BE49-F238E27FC236}">
                <a16:creationId xmlns:a16="http://schemas.microsoft.com/office/drawing/2014/main" xmlns="" id="{05931329-DDB5-45EF-A64C-13C2B9C9928A}"/>
              </a:ext>
            </a:extLst>
          </p:cNvPr>
          <p:cNvSpPr txBox="1"/>
          <p:nvPr/>
        </p:nvSpPr>
        <p:spPr>
          <a:xfrm>
            <a:off x="4390571" y="10076182"/>
            <a:ext cx="3016027" cy="276999"/>
          </a:xfrm>
          <a:prstGeom prst="rect">
            <a:avLst/>
          </a:prstGeom>
          <a:noFill/>
        </p:spPr>
        <p:txBody>
          <a:bodyPr wrap="square">
            <a:spAutoFit/>
          </a:bodyPr>
          <a:lstStyle/>
          <a:p>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１５～１７を参照</a:t>
            </a:r>
            <a:endParaRPr lang="ja-JP" altLang="en-US" sz="1200"/>
          </a:p>
        </p:txBody>
      </p:sp>
      <p:grpSp>
        <p:nvGrpSpPr>
          <p:cNvPr id="14" name="グループ化 13">
            <a:extLst>
              <a:ext uri="{FF2B5EF4-FFF2-40B4-BE49-F238E27FC236}">
                <a16:creationId xmlns:a16="http://schemas.microsoft.com/office/drawing/2014/main" xmlns="" id="{E9AFA2A0-1861-451B-9735-1AC36BDAEFB5}"/>
              </a:ext>
            </a:extLst>
          </p:cNvPr>
          <p:cNvGrpSpPr/>
          <p:nvPr/>
        </p:nvGrpSpPr>
        <p:grpSpPr>
          <a:xfrm>
            <a:off x="5169247" y="2136166"/>
            <a:ext cx="976059" cy="1353492"/>
            <a:chOff x="12861475" y="1763651"/>
            <a:chExt cx="1063704" cy="1475028"/>
          </a:xfrm>
        </p:grpSpPr>
        <p:pic>
          <p:nvPicPr>
            <p:cNvPr id="15" name="図 14" descr="テキスト&#10;&#10;自動的に生成された説明">
              <a:extLst>
                <a:ext uri="{FF2B5EF4-FFF2-40B4-BE49-F238E27FC236}">
                  <a16:creationId xmlns:a16="http://schemas.microsoft.com/office/drawing/2014/main" xmlns="" id="{634EE4A0-AE5F-434C-A19A-F03795A4E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16" name="図 15" descr="テキスト&#10;&#10;自動的に生成された説明">
              <a:extLst>
                <a:ext uri="{FF2B5EF4-FFF2-40B4-BE49-F238E27FC236}">
                  <a16:creationId xmlns:a16="http://schemas.microsoft.com/office/drawing/2014/main" xmlns="" id="{140DB271-28DF-4969-9181-2E8F01379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17" name="図 16" descr="テキスト&#10;&#10;自動的に生成された説明">
              <a:extLst>
                <a:ext uri="{FF2B5EF4-FFF2-40B4-BE49-F238E27FC236}">
                  <a16:creationId xmlns:a16="http://schemas.microsoft.com/office/drawing/2014/main" xmlns="" id="{EA68FFA3-0413-4698-9699-921FF77BC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18" name="グループ化 17">
            <a:extLst>
              <a:ext uri="{FF2B5EF4-FFF2-40B4-BE49-F238E27FC236}">
                <a16:creationId xmlns:a16="http://schemas.microsoft.com/office/drawing/2014/main" xmlns="" id="{E5304F45-CAAE-48F5-BCEF-B5B280D7DFE2}"/>
              </a:ext>
            </a:extLst>
          </p:cNvPr>
          <p:cNvGrpSpPr/>
          <p:nvPr/>
        </p:nvGrpSpPr>
        <p:grpSpPr>
          <a:xfrm>
            <a:off x="5169247" y="4317224"/>
            <a:ext cx="976059" cy="1353492"/>
            <a:chOff x="12861475" y="1763651"/>
            <a:chExt cx="1063704" cy="1475028"/>
          </a:xfrm>
        </p:grpSpPr>
        <p:pic>
          <p:nvPicPr>
            <p:cNvPr id="19" name="図 18" descr="テキスト&#10;&#10;自動的に生成された説明">
              <a:extLst>
                <a:ext uri="{FF2B5EF4-FFF2-40B4-BE49-F238E27FC236}">
                  <a16:creationId xmlns:a16="http://schemas.microsoft.com/office/drawing/2014/main" xmlns="" id="{A391EF69-0B17-4043-9486-2ED0030022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0" name="図 19" descr="テキスト&#10;&#10;自動的に生成された説明">
              <a:extLst>
                <a:ext uri="{FF2B5EF4-FFF2-40B4-BE49-F238E27FC236}">
                  <a16:creationId xmlns:a16="http://schemas.microsoft.com/office/drawing/2014/main" xmlns="" id="{6ED7EF6B-DAFB-44F0-A366-46138A988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1" name="図 20" descr="テキスト&#10;&#10;自動的に生成された説明">
              <a:extLst>
                <a:ext uri="{FF2B5EF4-FFF2-40B4-BE49-F238E27FC236}">
                  <a16:creationId xmlns:a16="http://schemas.microsoft.com/office/drawing/2014/main" xmlns="" id="{ACF0144D-65A2-4DDE-AE59-FAC547D4A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22" name="グループ化 21">
            <a:extLst>
              <a:ext uri="{FF2B5EF4-FFF2-40B4-BE49-F238E27FC236}">
                <a16:creationId xmlns:a16="http://schemas.microsoft.com/office/drawing/2014/main" xmlns="" id="{C66A1689-1CBD-49B2-BE9E-B208A78C70C2}"/>
              </a:ext>
            </a:extLst>
          </p:cNvPr>
          <p:cNvGrpSpPr/>
          <p:nvPr/>
        </p:nvGrpSpPr>
        <p:grpSpPr>
          <a:xfrm>
            <a:off x="5169247" y="6540633"/>
            <a:ext cx="976059" cy="1353492"/>
            <a:chOff x="12861475" y="1763651"/>
            <a:chExt cx="1063704" cy="1475028"/>
          </a:xfrm>
        </p:grpSpPr>
        <p:pic>
          <p:nvPicPr>
            <p:cNvPr id="23" name="図 22" descr="テキスト&#10;&#10;自動的に生成された説明">
              <a:extLst>
                <a:ext uri="{FF2B5EF4-FFF2-40B4-BE49-F238E27FC236}">
                  <a16:creationId xmlns:a16="http://schemas.microsoft.com/office/drawing/2014/main" xmlns="" id="{48EB7D0B-2370-41D4-9001-8559097037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4" name="図 23" descr="テキスト&#10;&#10;自動的に生成された説明">
              <a:extLst>
                <a:ext uri="{FF2B5EF4-FFF2-40B4-BE49-F238E27FC236}">
                  <a16:creationId xmlns:a16="http://schemas.microsoft.com/office/drawing/2014/main" xmlns="" id="{2B5CE624-D484-45C4-9B26-D271C955B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5" name="図 24" descr="テキスト&#10;&#10;自動的に生成された説明">
              <a:extLst>
                <a:ext uri="{FF2B5EF4-FFF2-40B4-BE49-F238E27FC236}">
                  <a16:creationId xmlns:a16="http://schemas.microsoft.com/office/drawing/2014/main" xmlns="" id="{3DC9502B-44D3-47AB-8612-4F056E34B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grpSp>
        <p:nvGrpSpPr>
          <p:cNvPr id="26" name="グループ化 25">
            <a:extLst>
              <a:ext uri="{FF2B5EF4-FFF2-40B4-BE49-F238E27FC236}">
                <a16:creationId xmlns:a16="http://schemas.microsoft.com/office/drawing/2014/main" xmlns="" id="{6C1395B3-23AA-40EE-9405-80648C1691FB}"/>
              </a:ext>
            </a:extLst>
          </p:cNvPr>
          <p:cNvGrpSpPr/>
          <p:nvPr/>
        </p:nvGrpSpPr>
        <p:grpSpPr>
          <a:xfrm>
            <a:off x="5169247" y="8689201"/>
            <a:ext cx="976059" cy="1353492"/>
            <a:chOff x="12861475" y="1763651"/>
            <a:chExt cx="1063704" cy="1475028"/>
          </a:xfrm>
        </p:grpSpPr>
        <p:pic>
          <p:nvPicPr>
            <p:cNvPr id="27" name="図 26" descr="テキスト&#10;&#10;自動的に生成された説明">
              <a:extLst>
                <a:ext uri="{FF2B5EF4-FFF2-40B4-BE49-F238E27FC236}">
                  <a16:creationId xmlns:a16="http://schemas.microsoft.com/office/drawing/2014/main" xmlns="" id="{259D0F32-F33F-4BD5-822A-C5B52D6D4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438" y="1763651"/>
              <a:ext cx="901741" cy="1275966"/>
            </a:xfrm>
            <a:prstGeom prst="rect">
              <a:avLst/>
            </a:prstGeom>
            <a:ln>
              <a:solidFill>
                <a:schemeClr val="bg1"/>
              </a:solidFill>
            </a:ln>
          </p:spPr>
        </p:pic>
        <p:pic>
          <p:nvPicPr>
            <p:cNvPr id="28" name="図 27" descr="テキスト&#10;&#10;自動的に生成された説明">
              <a:extLst>
                <a:ext uri="{FF2B5EF4-FFF2-40B4-BE49-F238E27FC236}">
                  <a16:creationId xmlns:a16="http://schemas.microsoft.com/office/drawing/2014/main" xmlns="" id="{32FA0600-393E-4DC8-90B1-C63C5C057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945" y="1876937"/>
              <a:ext cx="901741" cy="1275966"/>
            </a:xfrm>
            <a:prstGeom prst="rect">
              <a:avLst/>
            </a:prstGeom>
            <a:ln>
              <a:solidFill>
                <a:schemeClr val="bg1"/>
              </a:solidFill>
            </a:ln>
          </p:spPr>
        </p:pic>
        <p:pic>
          <p:nvPicPr>
            <p:cNvPr id="29" name="図 28" descr="テキスト&#10;&#10;自動的に生成された説明">
              <a:extLst>
                <a:ext uri="{FF2B5EF4-FFF2-40B4-BE49-F238E27FC236}">
                  <a16:creationId xmlns:a16="http://schemas.microsoft.com/office/drawing/2014/main" xmlns="" id="{E8A05A74-5A75-4B83-BF95-783823CAF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475" y="1962713"/>
              <a:ext cx="901741" cy="1275966"/>
            </a:xfrm>
            <a:prstGeom prst="rect">
              <a:avLst/>
            </a:prstGeom>
            <a:ln>
              <a:solidFill>
                <a:schemeClr val="bg1"/>
              </a:solidFill>
            </a:ln>
          </p:spPr>
        </p:pic>
      </p:grpSp>
      <p:sp>
        <p:nvSpPr>
          <p:cNvPr id="30" name="テキスト ボックス 29">
            <a:extLst>
              <a:ext uri="{FF2B5EF4-FFF2-40B4-BE49-F238E27FC236}">
                <a16:creationId xmlns:a16="http://schemas.microsoft.com/office/drawing/2014/main" xmlns="" id="{FB28C124-0615-42C3-9DA1-76AE47912325}"/>
              </a:ext>
            </a:extLst>
          </p:cNvPr>
          <p:cNvSpPr txBox="1"/>
          <p:nvPr/>
        </p:nvSpPr>
        <p:spPr>
          <a:xfrm>
            <a:off x="6748234" y="10216141"/>
            <a:ext cx="65836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２１</a:t>
            </a:r>
            <a:endParaRPr lang="ja-JP" altLang="en-US" dirty="0">
              <a:solidFill>
                <a:schemeClr val="tx1">
                  <a:lumMod val="50000"/>
                  <a:lumOff val="50000"/>
                </a:schemeClr>
              </a:solidFill>
              <a:latin typeface="+mj-ea"/>
              <a:ea typeface="+mj-ea"/>
            </a:endParaRPr>
          </a:p>
        </p:txBody>
      </p:sp>
      <p:grpSp>
        <p:nvGrpSpPr>
          <p:cNvPr id="32" name="object 9">
            <a:extLst>
              <a:ext uri="{FF2B5EF4-FFF2-40B4-BE49-F238E27FC236}">
                <a16:creationId xmlns:a16="http://schemas.microsoft.com/office/drawing/2014/main" xmlns="" id="{0682A356-9838-4716-AC8E-4C088469E630}"/>
              </a:ext>
            </a:extLst>
          </p:cNvPr>
          <p:cNvGrpSpPr/>
          <p:nvPr/>
        </p:nvGrpSpPr>
        <p:grpSpPr>
          <a:xfrm>
            <a:off x="0" y="535823"/>
            <a:ext cx="7159420" cy="628997"/>
            <a:chOff x="540004" y="1688134"/>
            <a:chExt cx="6570788" cy="334010"/>
          </a:xfrm>
          <a:solidFill>
            <a:srgbClr val="172A88"/>
          </a:solidFill>
        </p:grpSpPr>
        <p:pic>
          <p:nvPicPr>
            <p:cNvPr id="33" name="object 10">
              <a:extLst>
                <a:ext uri="{FF2B5EF4-FFF2-40B4-BE49-F238E27FC236}">
                  <a16:creationId xmlns:a16="http://schemas.microsoft.com/office/drawing/2014/main" xmlns="" id="{6AC18D36-EE46-4EB3-B50D-63C2CBFAD74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4" name="object 11">
              <a:extLst>
                <a:ext uri="{FF2B5EF4-FFF2-40B4-BE49-F238E27FC236}">
                  <a16:creationId xmlns:a16="http://schemas.microsoft.com/office/drawing/2014/main" xmlns="" id="{ED313C29-795A-4DD0-826A-A1FF4F77BA65}"/>
                </a:ext>
              </a:extLst>
            </p:cNvPr>
            <p:cNvSpPr/>
            <p:nvPr/>
          </p:nvSpPr>
          <p:spPr>
            <a:xfrm>
              <a:off x="540004" y="1688134"/>
              <a:ext cx="6570788"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Tree>
    <p:extLst>
      <p:ext uri="{BB962C8B-B14F-4D97-AF65-F5344CB8AC3E}">
        <p14:creationId xmlns:p14="http://schemas.microsoft.com/office/powerpoint/2010/main" val="210158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DE74ED5-CDBC-4153-A70F-46339ECE4D38}"/>
              </a:ext>
            </a:extLst>
          </p:cNvPr>
          <p:cNvSpPr txBox="1"/>
          <p:nvPr/>
        </p:nvSpPr>
        <p:spPr>
          <a:xfrm>
            <a:off x="141513" y="10172700"/>
            <a:ext cx="75944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9695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BEB5225-D462-4A38-A9B6-A0EFA5949EAB}"/>
              </a:ext>
            </a:extLst>
          </p:cNvPr>
          <p:cNvSpPr>
            <a:spLocks noChangeArrowheads="1"/>
          </p:cNvSpPr>
          <p:nvPr/>
        </p:nvSpPr>
        <p:spPr bwMode="auto">
          <a:xfrm>
            <a:off x="885371" y="4769366"/>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避難所運営マニュアル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AutoShape 116">
            <a:extLst>
              <a:ext uri="{FF2B5EF4-FFF2-40B4-BE49-F238E27FC236}">
                <a16:creationId xmlns:a16="http://schemas.microsoft.com/office/drawing/2014/main" xmlns="" id="{9086098E-72BE-4C96-BE4D-CA4BE9076D9D}"/>
              </a:ext>
            </a:extLst>
          </p:cNvPr>
          <p:cNvSpPr>
            <a:spLocks noChangeArrowheads="1"/>
          </p:cNvSpPr>
          <p:nvPr/>
        </p:nvSpPr>
        <p:spPr bwMode="auto">
          <a:xfrm>
            <a:off x="1859302"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第４章</a:t>
            </a:r>
            <a:endParaRPr kumimoji="0" lang="en-US" altLang="ja-JP" sz="2400" b="0"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E3914139-D05C-41F0-A55C-3E788F9F52C3}"/>
              </a:ext>
            </a:extLst>
          </p:cNvPr>
          <p:cNvSpPr txBox="1"/>
          <p:nvPr/>
        </p:nvSpPr>
        <p:spPr>
          <a:xfrm>
            <a:off x="6748233" y="10199914"/>
            <a:ext cx="81144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44099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xmlns="" id="{3F3D640F-0234-46CD-BBFD-0D83C84A5DB2}"/>
              </a:ext>
            </a:extLst>
          </p:cNvPr>
          <p:cNvGraphicFramePr>
            <a:graphicFrameLocks noGrp="1"/>
          </p:cNvGraphicFramePr>
          <p:nvPr>
            <p:extLst>
              <p:ext uri="{D42A27DB-BD31-4B8C-83A1-F6EECF244321}">
                <p14:modId xmlns:p14="http://schemas.microsoft.com/office/powerpoint/2010/main" val="543671753"/>
              </p:ext>
            </p:extLst>
          </p:nvPr>
        </p:nvGraphicFramePr>
        <p:xfrm>
          <a:off x="1011238" y="3344417"/>
          <a:ext cx="5537200" cy="6767930"/>
        </p:xfrm>
        <a:graphic>
          <a:graphicData uri="http://schemas.openxmlformats.org/drawingml/2006/table">
            <a:tbl>
              <a:tblPr firstRow="1" firstCol="1" bandRow="1"/>
              <a:tblGrid>
                <a:gridCol w="535305">
                  <a:extLst>
                    <a:ext uri="{9D8B030D-6E8A-4147-A177-3AD203B41FA5}">
                      <a16:colId xmlns:a16="http://schemas.microsoft.com/office/drawing/2014/main" xmlns="" val="1423923875"/>
                    </a:ext>
                  </a:extLst>
                </a:gridCol>
                <a:gridCol w="1873885">
                  <a:extLst>
                    <a:ext uri="{9D8B030D-6E8A-4147-A177-3AD203B41FA5}">
                      <a16:colId xmlns:a16="http://schemas.microsoft.com/office/drawing/2014/main" xmlns="" val="2349072045"/>
                    </a:ext>
                  </a:extLst>
                </a:gridCol>
                <a:gridCol w="3128010">
                  <a:extLst>
                    <a:ext uri="{9D8B030D-6E8A-4147-A177-3AD203B41FA5}">
                      <a16:colId xmlns:a16="http://schemas.microsoft.com/office/drawing/2014/main" xmlns="" val="3298655682"/>
                    </a:ext>
                  </a:extLst>
                </a:gridCol>
              </a:tblGrid>
              <a:tr h="216000">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Ver.</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改訂日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改定履歴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242304495"/>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1.0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a:effectLst/>
                          <a:latin typeface="Century" panose="02040604050505020304" pitchFamily="18" charset="0"/>
                          <a:ea typeface="HG丸ｺﾞｼｯｸM-PRO" panose="020F0600000000000000" pitchFamily="50" charset="-128"/>
                          <a:cs typeface="Times New Roman" panose="02020603050405020304" pitchFamily="18" charset="0"/>
                        </a:rPr>
                        <a:t>令和４年〇月〇日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200" kern="100">
                          <a:effectLst/>
                          <a:latin typeface="Century" panose="02040604050505020304" pitchFamily="18" charset="0"/>
                          <a:ea typeface="HG丸ｺﾞｼｯｸM-PRO" panose="020F0600000000000000" pitchFamily="50" charset="-128"/>
                          <a:cs typeface="Times New Roman" panose="02020603050405020304" pitchFamily="18" charset="0"/>
                        </a:rPr>
                        <a:t>全４回の検討会の成果を反映した、避難所開設・運営マニュアルの完成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2249179"/>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7283852"/>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29339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8912228"/>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058771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207793"/>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8192777"/>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579763"/>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1914574"/>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9468409"/>
                  </a:ext>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7475814"/>
                  </a:ext>
                </a:extLst>
              </a:tr>
              <a:tr h="467995">
                <a:tc>
                  <a:txBody>
                    <a:bodyPr/>
                    <a:lstStyle/>
                    <a:p>
                      <a:pPr algn="ct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5542669"/>
                  </a:ext>
                </a:extLst>
              </a:tr>
              <a:tr h="467995">
                <a:tc>
                  <a:txBody>
                    <a:bodyPr/>
                    <a:lstStyle/>
                    <a:p>
                      <a:pPr algn="ct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6725167"/>
                  </a:ext>
                </a:extLst>
              </a:tr>
              <a:tr h="467995">
                <a:tc>
                  <a:txBody>
                    <a:bodyPr/>
                    <a:lstStyle/>
                    <a:p>
                      <a:pPr algn="ct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259856"/>
                  </a:ext>
                </a:extLst>
              </a:tr>
            </a:tbl>
          </a:graphicData>
        </a:graphic>
      </p:graphicFrame>
      <p:sp>
        <p:nvSpPr>
          <p:cNvPr id="18" name="Rectangle 2046">
            <a:extLst>
              <a:ext uri="{FF2B5EF4-FFF2-40B4-BE49-F238E27FC236}">
                <a16:creationId xmlns:a16="http://schemas.microsoft.com/office/drawing/2014/main" xmlns="" id="{4E467233-D6CA-4F44-A6DA-155D0F249E99}"/>
              </a:ext>
            </a:extLst>
          </p:cNvPr>
          <p:cNvSpPr>
            <a:spLocks noChangeArrowheads="1"/>
          </p:cNvSpPr>
          <p:nvPr/>
        </p:nvSpPr>
        <p:spPr bwMode="auto">
          <a:xfrm>
            <a:off x="1012825" y="639082"/>
            <a:ext cx="5534025" cy="1732643"/>
          </a:xfrm>
          <a:prstGeom prst="rect">
            <a:avLst/>
          </a:prstGeom>
          <a:solidFill>
            <a:srgbClr val="DEEAF6"/>
          </a:solidFill>
          <a:ln w="28575">
            <a:solidFill>
              <a:srgbClr val="5A5A5A"/>
            </a:solidFill>
            <a:miter lim="800000"/>
            <a:headEnd/>
            <a:tailEnd/>
          </a:ln>
        </p:spPr>
        <p:txBody>
          <a:bodyPr vert="horz" wrap="square" lIns="108000" tIns="43200" rIns="144000" bIns="889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a:ln>
                  <a:noFill/>
                </a:ln>
                <a:solidFill>
                  <a:schemeClr val="tx1"/>
                </a:solidFill>
                <a:effectLst/>
                <a:latin typeface="+mn-ea"/>
                <a:cs typeface="Times New Roman" panose="02020603050405020304" pitchFamily="18" charset="0"/>
              </a:rPr>
              <a:t>マニュアルは、常に最新の情報に更新します。</a:t>
            </a:r>
            <a:endParaRPr kumimoji="0" lang="ja-JP" altLang="ja-JP" sz="400" b="1"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a:ln>
                  <a:noFill/>
                </a:ln>
                <a:solidFill>
                  <a:schemeClr val="tx1"/>
                </a:solidFill>
                <a:effectLst/>
                <a:latin typeface="+mn-ea"/>
                <a:cs typeface="Times New Roman" panose="02020603050405020304" pitchFamily="18" charset="0"/>
              </a:rPr>
              <a:t>　　　</a:t>
            </a:r>
            <a:r>
              <a:rPr kumimoji="0" lang="ja-JP" altLang="ja-JP" sz="1200" b="0" i="0" u="none" strike="noStrike" cap="none" normalizeH="0" baseline="0">
                <a:ln>
                  <a:noFill/>
                </a:ln>
                <a:solidFill>
                  <a:schemeClr val="tx1"/>
                </a:solidFill>
                <a:effectLst/>
                <a:latin typeface="+mn-ea"/>
                <a:cs typeface="Times New Roman" panose="02020603050405020304" pitchFamily="18" charset="0"/>
              </a:rPr>
              <a:t>・運営委員メンバーの変更時等</a:t>
            </a:r>
            <a:endParaRPr kumimoji="0" lang="ja-JP" altLang="ja-JP" sz="400" b="0" i="0" u="none" strike="noStrike" cap="none" normalizeH="0" baseline="0">
              <a:ln>
                <a:noFill/>
              </a:ln>
              <a:solidFill>
                <a:schemeClr val="tx1"/>
              </a:solidFill>
              <a:effectLst/>
              <a:latin typeface="+mn-ea"/>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a:ln>
                  <a:noFill/>
                </a:ln>
                <a:solidFill>
                  <a:schemeClr val="tx1"/>
                </a:solidFill>
                <a:effectLst/>
                <a:latin typeface="+mn-ea"/>
                <a:cs typeface="Times New Roman" panose="02020603050405020304" pitchFamily="18" charset="0"/>
              </a:rPr>
              <a:t>いざというときに動けるよう、訓練や話し合いを通じて</a:t>
            </a:r>
            <a:r>
              <a:rPr kumimoji="0" lang="en-US" altLang="ja-JP" sz="1400" b="1" i="0" u="none" strike="noStrike" cap="none" normalizeH="0" baseline="0">
                <a:ln>
                  <a:noFill/>
                </a:ln>
                <a:solidFill>
                  <a:schemeClr val="tx1"/>
                </a:solidFill>
                <a:effectLst/>
                <a:latin typeface="+mn-ea"/>
                <a:cs typeface="Times New Roman" panose="02020603050405020304" pitchFamily="18" charset="0"/>
              </a:rPr>
              <a:t/>
            </a:r>
            <a:br>
              <a:rPr kumimoji="0" lang="en-US" altLang="ja-JP" sz="1400" b="1" i="0" u="none" strike="noStrike" cap="none" normalizeH="0" baseline="0">
                <a:ln>
                  <a:noFill/>
                </a:ln>
                <a:solidFill>
                  <a:schemeClr val="tx1"/>
                </a:solidFill>
                <a:effectLst/>
                <a:latin typeface="+mn-ea"/>
                <a:cs typeface="Times New Roman" panose="02020603050405020304" pitchFamily="18" charset="0"/>
              </a:rPr>
            </a:br>
            <a:r>
              <a:rPr kumimoji="0" lang="ja-JP" altLang="ja-JP" sz="1400" b="1" i="0" u="none" strike="noStrike" cap="none" normalizeH="0" baseline="0">
                <a:ln>
                  <a:noFill/>
                </a:ln>
                <a:solidFill>
                  <a:schemeClr val="tx1"/>
                </a:solidFill>
                <a:effectLst/>
                <a:latin typeface="+mn-ea"/>
                <a:cs typeface="Times New Roman" panose="02020603050405020304" pitchFamily="18" charset="0"/>
              </a:rPr>
              <a:t>マニュアルを見直します。</a:t>
            </a:r>
            <a:endParaRPr kumimoji="0" lang="en-US" altLang="ja-JP" sz="1400" b="1" i="0" u="none" strike="noStrike" cap="none" normalizeH="0" baseline="0">
              <a:ln>
                <a:noFill/>
              </a:ln>
              <a:solidFill>
                <a:schemeClr val="tx1"/>
              </a:solidFill>
              <a:effectLst/>
              <a:latin typeface="+mn-ea"/>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lang="ja-JP" altLang="en-US" sz="1400" b="1">
                <a:latin typeface="游ゴシック"/>
                <a:ea typeface="游ゴシック"/>
                <a:cs typeface="Times New Roman"/>
              </a:rPr>
              <a:t>アクションカードは屋根付きの車庫、備蓄倉庫などに、マニュアルは●●●●に保管しておきましょう。</a:t>
            </a:r>
            <a:endParaRPr kumimoji="0" lang="ja-JP" altLang="ja-JP" sz="1800" b="1" i="0" u="none" strike="noStrike" cap="none" normalizeH="0" baseline="0">
              <a:ln>
                <a:noFill/>
              </a:ln>
              <a:solidFill>
                <a:schemeClr val="tx1"/>
              </a:solidFill>
              <a:effectLst/>
              <a:latin typeface="游ゴシック"/>
              <a:ea typeface="游ゴシック"/>
              <a:cs typeface="Times New Roman"/>
            </a:endParaRPr>
          </a:p>
        </p:txBody>
      </p:sp>
      <p:sp>
        <p:nvSpPr>
          <p:cNvPr id="19" name="Rectangle 9">
            <a:extLst>
              <a:ext uri="{FF2B5EF4-FFF2-40B4-BE49-F238E27FC236}">
                <a16:creationId xmlns:a16="http://schemas.microsoft.com/office/drawing/2014/main" xmlns="" id="{34F72354-919F-4F1E-9BD1-B9A9CF252C40}"/>
              </a:ext>
            </a:extLst>
          </p:cNvPr>
          <p:cNvSpPr>
            <a:spLocks noChangeArrowheads="1"/>
          </p:cNvSpPr>
          <p:nvPr/>
        </p:nvSpPr>
        <p:spPr bwMode="auto">
          <a:xfrm>
            <a:off x="1011238" y="33999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20" name="Rectangle 12">
            <a:extLst>
              <a:ext uri="{FF2B5EF4-FFF2-40B4-BE49-F238E27FC236}">
                <a16:creationId xmlns:a16="http://schemas.microsoft.com/office/drawing/2014/main" xmlns="" id="{9FA53909-7A1A-4DF8-8C37-C084758042D1}"/>
              </a:ext>
            </a:extLst>
          </p:cNvPr>
          <p:cNvSpPr>
            <a:spLocks noChangeArrowheads="1"/>
          </p:cNvSpPr>
          <p:nvPr/>
        </p:nvSpPr>
        <p:spPr bwMode="auto">
          <a:xfrm>
            <a:off x="1011238" y="3320731"/>
            <a:ext cx="184731"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n-ea"/>
              </a:rPr>
              <a:t/>
            </a:r>
            <a:br>
              <a:rPr kumimoji="0" lang="ja-JP" altLang="ja-JP" sz="1800" b="0" i="0" u="none" strike="noStrike" cap="none" normalizeH="0" baseline="0">
                <a:ln>
                  <a:noFill/>
                </a:ln>
                <a:solidFill>
                  <a:schemeClr val="tx1"/>
                </a:solidFill>
                <a:effectLst/>
                <a:latin typeface="+mn-ea"/>
              </a:rPr>
            </a:br>
            <a:endParaRPr kumimoji="0" lang="ja-JP" altLang="ja-JP" sz="18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mn-ea"/>
            </a:endParaRPr>
          </a:p>
        </p:txBody>
      </p:sp>
      <p:sp>
        <p:nvSpPr>
          <p:cNvPr id="21" name="AutoShape 2040">
            <a:extLst>
              <a:ext uri="{FF2B5EF4-FFF2-40B4-BE49-F238E27FC236}">
                <a16:creationId xmlns:a16="http://schemas.microsoft.com/office/drawing/2014/main" xmlns="" id="{95F44FC2-1F07-4A77-8762-DEEBD4B95D11}"/>
              </a:ext>
            </a:extLst>
          </p:cNvPr>
          <p:cNvSpPr>
            <a:spLocks noChangeArrowheads="1"/>
          </p:cNvSpPr>
          <p:nvPr/>
        </p:nvSpPr>
        <p:spPr bwMode="auto">
          <a:xfrm>
            <a:off x="1012825" y="2778231"/>
            <a:ext cx="5534025" cy="387350"/>
          </a:xfrm>
          <a:prstGeom prst="rect">
            <a:avLst/>
          </a:prstGeom>
          <a:solidFill>
            <a:schemeClr val="accent1">
              <a:lumMod val="50000"/>
            </a:schemeClr>
          </a:solidFill>
          <a:ln w="9525" algn="ctr">
            <a:solidFill>
              <a:srgbClr val="5A5A5A"/>
            </a:solidFill>
            <a:round/>
            <a:headEnd/>
            <a:tailEnd/>
          </a:ln>
          <a:effectLst/>
        </p:spPr>
        <p:txBody>
          <a:bodyPr rot="0" vert="horz" wrap="square" lIns="74295" tIns="9000" rIns="74295" bIns="8890" anchor="ctr" anchorCtr="0" upright="1">
            <a:noAutofit/>
          </a:bodyPr>
          <a:lstStyle/>
          <a:p>
            <a:pPr algn="ctr">
              <a:lnSpc>
                <a:spcPts val="2000"/>
              </a:lnSpc>
            </a:pPr>
            <a:r>
              <a:rPr lang="ja-JP" sz="1400" kern="0" spc="2800">
                <a:solidFill>
                  <a:schemeClr val="bg1"/>
                </a:solidFill>
                <a:effectLst/>
                <a:latin typeface="+mn-ea"/>
                <a:cs typeface="Times New Roman" panose="02020603050405020304" pitchFamily="18" charset="0"/>
              </a:rPr>
              <a:t>改訂履歴</a:t>
            </a:r>
            <a:endParaRPr lang="ja-JP" sz="1050" kern="100" spc="2800">
              <a:solidFill>
                <a:schemeClr val="bg1"/>
              </a:solidFill>
              <a:effectLst/>
              <a:latin typeface="+mn-ea"/>
              <a:cs typeface="Times New Roman" panose="02020603050405020304" pitchFamily="18" charset="0"/>
            </a:endParaRPr>
          </a:p>
        </p:txBody>
      </p:sp>
    </p:spTree>
    <p:extLst>
      <p:ext uri="{BB962C8B-B14F-4D97-AF65-F5344CB8AC3E}">
        <p14:creationId xmlns:p14="http://schemas.microsoft.com/office/powerpoint/2010/main" val="2681525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6980894F-6DB4-469C-BA8D-1A5B363D207E}"/>
              </a:ext>
            </a:extLst>
          </p:cNvPr>
          <p:cNvSpPr/>
          <p:nvPr/>
        </p:nvSpPr>
        <p:spPr>
          <a:xfrm>
            <a:off x="7052340" y="3897345"/>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6B8BDF25-DE40-49AD-AA6F-673EFD764202}"/>
              </a:ext>
            </a:extLst>
          </p:cNvPr>
          <p:cNvSpPr/>
          <p:nvPr/>
        </p:nvSpPr>
        <p:spPr>
          <a:xfrm>
            <a:off x="495300" y="3897345"/>
            <a:ext cx="7063071"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object 12">
            <a:extLst>
              <a:ext uri="{FF2B5EF4-FFF2-40B4-BE49-F238E27FC236}">
                <a16:creationId xmlns:a16="http://schemas.microsoft.com/office/drawing/2014/main" xmlns="" id="{BF4C4EBE-2471-4C29-8347-51503CD9C7D4}"/>
              </a:ext>
            </a:extLst>
          </p:cNvPr>
          <p:cNvSpPr txBox="1"/>
          <p:nvPr/>
        </p:nvSpPr>
        <p:spPr>
          <a:xfrm>
            <a:off x="729361" y="688667"/>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9" name="テキスト ボックス 8">
            <a:extLst>
              <a:ext uri="{FF2B5EF4-FFF2-40B4-BE49-F238E27FC236}">
                <a16:creationId xmlns:a16="http://schemas.microsoft.com/office/drawing/2014/main" xmlns="" id="{838A69BC-C8A2-4A8B-8AD5-F267DE85FA6D}"/>
              </a:ext>
            </a:extLst>
          </p:cNvPr>
          <p:cNvSpPr txBox="1"/>
          <p:nvPr/>
        </p:nvSpPr>
        <p:spPr>
          <a:xfrm>
            <a:off x="579429" y="1221775"/>
            <a:ext cx="6837331"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避難所での避難生活が、長期化する見込みがある場合、事前に決めていた避難所運営本部内に地域住民を中心にした避難所運営委員会を立ち上げ、次の３つの流れで避難所運営を行います。</a:t>
            </a:r>
          </a:p>
        </p:txBody>
      </p:sp>
      <p:sp>
        <p:nvSpPr>
          <p:cNvPr id="10" name="四角形: 角を丸くする 9">
            <a:extLst>
              <a:ext uri="{FF2B5EF4-FFF2-40B4-BE49-F238E27FC236}">
                <a16:creationId xmlns:a16="http://schemas.microsoft.com/office/drawing/2014/main" xmlns="" id="{E59926B3-1FC2-4724-B2B6-52DE4C868715}"/>
              </a:ext>
            </a:extLst>
          </p:cNvPr>
          <p:cNvSpPr/>
          <p:nvPr/>
        </p:nvSpPr>
        <p:spPr>
          <a:xfrm>
            <a:off x="535326" y="2072177"/>
            <a:ext cx="7023045"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xmlns="" id="{21D8CD98-E561-48E4-81B4-2542E471BE5F}"/>
              </a:ext>
            </a:extLst>
          </p:cNvPr>
          <p:cNvSpPr/>
          <p:nvPr/>
        </p:nvSpPr>
        <p:spPr>
          <a:xfrm>
            <a:off x="857250" y="2277704"/>
            <a:ext cx="5334000"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xmlns="" id="{87036DE5-28D8-4D20-A4AD-0A2D1A8A2875}"/>
              </a:ext>
            </a:extLst>
          </p:cNvPr>
          <p:cNvSpPr/>
          <p:nvPr/>
        </p:nvSpPr>
        <p:spPr>
          <a:xfrm>
            <a:off x="857250" y="4080447"/>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xmlns="" id="{3AFB3BC9-37A2-44CC-9EE5-50930D6E7D0F}"/>
              </a:ext>
            </a:extLst>
          </p:cNvPr>
          <p:cNvSpPr txBox="1"/>
          <p:nvPr/>
        </p:nvSpPr>
        <p:spPr>
          <a:xfrm>
            <a:off x="1591582" y="4186088"/>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各班による避難所運営</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 name="object 81">
            <a:extLst>
              <a:ext uri="{FF2B5EF4-FFF2-40B4-BE49-F238E27FC236}">
                <a16:creationId xmlns:a16="http://schemas.microsoft.com/office/drawing/2014/main" xmlns="" id="{AB324482-E80D-4CE3-ADE8-80AB86001DCA}"/>
              </a:ext>
            </a:extLst>
          </p:cNvPr>
          <p:cNvSpPr/>
          <p:nvPr/>
        </p:nvSpPr>
        <p:spPr>
          <a:xfrm>
            <a:off x="1161032" y="4185918"/>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5" name="テキスト ボックス 14">
            <a:extLst>
              <a:ext uri="{FF2B5EF4-FFF2-40B4-BE49-F238E27FC236}">
                <a16:creationId xmlns:a16="http://schemas.microsoft.com/office/drawing/2014/main" xmlns="" id="{960D2FDD-7FA0-4811-9C75-3913C1088DA8}"/>
              </a:ext>
            </a:extLst>
          </p:cNvPr>
          <p:cNvSpPr txBox="1"/>
          <p:nvPr/>
        </p:nvSpPr>
        <p:spPr>
          <a:xfrm>
            <a:off x="1113560" y="4200949"/>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6" name="矢印: 下 15">
            <a:extLst>
              <a:ext uri="{FF2B5EF4-FFF2-40B4-BE49-F238E27FC236}">
                <a16:creationId xmlns:a16="http://schemas.microsoft.com/office/drawing/2014/main" xmlns="" id="{E8D5E01B-D796-48CB-A30A-8253584C2F62}"/>
              </a:ext>
            </a:extLst>
          </p:cNvPr>
          <p:cNvSpPr/>
          <p:nvPr/>
        </p:nvSpPr>
        <p:spPr>
          <a:xfrm>
            <a:off x="1898194" y="3287745"/>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1ADB2E5F-D80E-44EC-B12D-6E9816D0CA55}"/>
              </a:ext>
            </a:extLst>
          </p:cNvPr>
          <p:cNvSpPr txBox="1"/>
          <p:nvPr/>
        </p:nvSpPr>
        <p:spPr>
          <a:xfrm>
            <a:off x="1619250" y="2374622"/>
            <a:ext cx="4506977"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避難所運営委員会の立ち上げ</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object 81">
            <a:extLst>
              <a:ext uri="{FF2B5EF4-FFF2-40B4-BE49-F238E27FC236}">
                <a16:creationId xmlns:a16="http://schemas.microsoft.com/office/drawing/2014/main" xmlns="" id="{F343422C-5648-4533-BCB8-0D4C4C98D5B2}"/>
              </a:ext>
            </a:extLst>
          </p:cNvPr>
          <p:cNvSpPr/>
          <p:nvPr/>
        </p:nvSpPr>
        <p:spPr>
          <a:xfrm>
            <a:off x="1044552" y="238806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9" name="テキスト ボックス 18">
            <a:extLst>
              <a:ext uri="{FF2B5EF4-FFF2-40B4-BE49-F238E27FC236}">
                <a16:creationId xmlns:a16="http://schemas.microsoft.com/office/drawing/2014/main" xmlns="" id="{ED53825B-0A0D-4364-B8B1-C2402D11544F}"/>
              </a:ext>
            </a:extLst>
          </p:cNvPr>
          <p:cNvSpPr txBox="1"/>
          <p:nvPr/>
        </p:nvSpPr>
        <p:spPr>
          <a:xfrm>
            <a:off x="997080" y="2403100"/>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0" name="object 5">
            <a:extLst>
              <a:ext uri="{FF2B5EF4-FFF2-40B4-BE49-F238E27FC236}">
                <a16:creationId xmlns:a16="http://schemas.microsoft.com/office/drawing/2014/main" xmlns="" id="{008570FF-8A9E-4057-B08E-20BFB6AA3B33}"/>
              </a:ext>
            </a:extLst>
          </p:cNvPr>
          <p:cNvSpPr txBox="1"/>
          <p:nvPr/>
        </p:nvSpPr>
        <p:spPr>
          <a:xfrm>
            <a:off x="927082" y="2986577"/>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事前に決めていた体制をもとにして、避難所運営委員会を立ち上げます。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1" name="四角形: 角を丸くする 20">
            <a:extLst>
              <a:ext uri="{FF2B5EF4-FFF2-40B4-BE49-F238E27FC236}">
                <a16:creationId xmlns:a16="http://schemas.microsoft.com/office/drawing/2014/main" xmlns="" id="{167BD869-A2A3-4801-A523-C783DD3097BF}"/>
              </a:ext>
            </a:extLst>
          </p:cNvPr>
          <p:cNvSpPr/>
          <p:nvPr/>
        </p:nvSpPr>
        <p:spPr>
          <a:xfrm>
            <a:off x="445574" y="8902309"/>
            <a:ext cx="7112797"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xmlns="" id="{0E909D83-3239-4C09-BB33-268DA7E2BFDF}"/>
              </a:ext>
            </a:extLst>
          </p:cNvPr>
          <p:cNvSpPr/>
          <p:nvPr/>
        </p:nvSpPr>
        <p:spPr>
          <a:xfrm>
            <a:off x="807524" y="9046539"/>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xmlns="" id="{80DFBDEA-A90B-4118-B9A8-C6C1A58E1536}"/>
              </a:ext>
            </a:extLst>
          </p:cNvPr>
          <p:cNvSpPr txBox="1"/>
          <p:nvPr/>
        </p:nvSpPr>
        <p:spPr>
          <a:xfrm>
            <a:off x="1541856" y="9152180"/>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避難所の閉鎖</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4" name="object 81">
            <a:extLst>
              <a:ext uri="{FF2B5EF4-FFF2-40B4-BE49-F238E27FC236}">
                <a16:creationId xmlns:a16="http://schemas.microsoft.com/office/drawing/2014/main" xmlns="" id="{8049FF42-32E9-4054-91B4-B8AE0F59BE1C}"/>
              </a:ext>
            </a:extLst>
          </p:cNvPr>
          <p:cNvSpPr/>
          <p:nvPr/>
        </p:nvSpPr>
        <p:spPr>
          <a:xfrm>
            <a:off x="1111306" y="9152010"/>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25" name="テキスト ボックス 24">
            <a:extLst>
              <a:ext uri="{FF2B5EF4-FFF2-40B4-BE49-F238E27FC236}">
                <a16:creationId xmlns:a16="http://schemas.microsoft.com/office/drawing/2014/main" xmlns="" id="{414F0FDC-35B7-4B6B-9F9E-043BF28FBE91}"/>
              </a:ext>
            </a:extLst>
          </p:cNvPr>
          <p:cNvSpPr txBox="1"/>
          <p:nvPr/>
        </p:nvSpPr>
        <p:spPr>
          <a:xfrm>
            <a:off x="1063834" y="9167041"/>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6" name="矢印: 下 25">
            <a:extLst>
              <a:ext uri="{FF2B5EF4-FFF2-40B4-BE49-F238E27FC236}">
                <a16:creationId xmlns:a16="http://schemas.microsoft.com/office/drawing/2014/main" xmlns="" id="{FD037C5B-6137-4BDB-AD73-86175C836ECD}"/>
              </a:ext>
            </a:extLst>
          </p:cNvPr>
          <p:cNvSpPr/>
          <p:nvPr/>
        </p:nvSpPr>
        <p:spPr>
          <a:xfrm>
            <a:off x="1848468" y="8292709"/>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5">
            <a:extLst>
              <a:ext uri="{FF2B5EF4-FFF2-40B4-BE49-F238E27FC236}">
                <a16:creationId xmlns:a16="http://schemas.microsoft.com/office/drawing/2014/main" xmlns="" id="{A9344564-C7D0-4609-AFBF-C0C478262A29}"/>
              </a:ext>
            </a:extLst>
          </p:cNvPr>
          <p:cNvSpPr txBox="1"/>
          <p:nvPr/>
        </p:nvSpPr>
        <p:spPr>
          <a:xfrm>
            <a:off x="912876" y="4781566"/>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各班による避難所運営を行います。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28" name="object 5">
            <a:extLst>
              <a:ext uri="{FF2B5EF4-FFF2-40B4-BE49-F238E27FC236}">
                <a16:creationId xmlns:a16="http://schemas.microsoft.com/office/drawing/2014/main" xmlns="" id="{C509D7CD-42A5-4FFC-B6E1-3FCA712A6C46}"/>
              </a:ext>
            </a:extLst>
          </p:cNvPr>
          <p:cNvSpPr txBox="1"/>
          <p:nvPr/>
        </p:nvSpPr>
        <p:spPr>
          <a:xfrm>
            <a:off x="927082" y="9842995"/>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避難所の集約や統廃合により、施設本来の業務再開に向けた準備を行います。</a:t>
            </a:r>
          </a:p>
        </p:txBody>
      </p:sp>
      <p:sp>
        <p:nvSpPr>
          <p:cNvPr id="45" name="テキスト ボックス 44">
            <a:extLst>
              <a:ext uri="{FF2B5EF4-FFF2-40B4-BE49-F238E27FC236}">
                <a16:creationId xmlns:a16="http://schemas.microsoft.com/office/drawing/2014/main" xmlns="" id="{54FA5336-4AA3-4D55-80A6-360082855D48}"/>
              </a:ext>
            </a:extLst>
          </p:cNvPr>
          <p:cNvSpPr txBox="1"/>
          <p:nvPr/>
        </p:nvSpPr>
        <p:spPr>
          <a:xfrm>
            <a:off x="141512" y="10172700"/>
            <a:ext cx="66601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２４</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50" name="四角形: 角を丸くする 49">
            <a:extLst>
              <a:ext uri="{FF2B5EF4-FFF2-40B4-BE49-F238E27FC236}">
                <a16:creationId xmlns:a16="http://schemas.microsoft.com/office/drawing/2014/main" xmlns="" id="{69D6378C-8C35-47AF-B4B0-6364D86DC450}"/>
              </a:ext>
            </a:extLst>
          </p:cNvPr>
          <p:cNvSpPr/>
          <p:nvPr/>
        </p:nvSpPr>
        <p:spPr>
          <a:xfrm>
            <a:off x="7034766" y="2072177"/>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xmlns="" id="{C5522A0C-C6DC-4B1F-A017-A7E3F5E5A8AB}"/>
              </a:ext>
            </a:extLst>
          </p:cNvPr>
          <p:cNvSpPr/>
          <p:nvPr/>
        </p:nvSpPr>
        <p:spPr>
          <a:xfrm>
            <a:off x="7324193" y="8902309"/>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bg object 16">
            <a:extLst>
              <a:ext uri="{FF2B5EF4-FFF2-40B4-BE49-F238E27FC236}">
                <a16:creationId xmlns:a16="http://schemas.microsoft.com/office/drawing/2014/main" xmlns="" id="{D23074FC-E7AF-4808-8695-5F9669A79C9C}"/>
              </a:ext>
            </a:extLst>
          </p:cNvPr>
          <p:cNvSpPr/>
          <p:nvPr/>
        </p:nvSpPr>
        <p:spPr>
          <a:xfrm>
            <a:off x="-1388" y="4846"/>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59" name="bg object 17">
            <a:extLst>
              <a:ext uri="{FF2B5EF4-FFF2-40B4-BE49-F238E27FC236}">
                <a16:creationId xmlns:a16="http://schemas.microsoft.com/office/drawing/2014/main" xmlns="" id="{852C1EA9-EA34-4D63-A843-ED179C79A3BC}"/>
              </a:ext>
            </a:extLst>
          </p:cNvPr>
          <p:cNvSpPr/>
          <p:nvPr/>
        </p:nvSpPr>
        <p:spPr>
          <a:xfrm>
            <a:off x="141512" y="4847"/>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60" name="bg object 18">
            <a:extLst>
              <a:ext uri="{FF2B5EF4-FFF2-40B4-BE49-F238E27FC236}">
                <a16:creationId xmlns:a16="http://schemas.microsoft.com/office/drawing/2014/main" xmlns="" id="{F3EC10CD-41B3-46EB-9360-8EDD8EDEC74C}"/>
              </a:ext>
            </a:extLst>
          </p:cNvPr>
          <p:cNvPicPr/>
          <p:nvPr/>
        </p:nvPicPr>
        <p:blipFill>
          <a:blip r:embed="rId2" cstate="print"/>
          <a:stretch>
            <a:fillRect/>
          </a:stretch>
        </p:blipFill>
        <p:spPr>
          <a:xfrm>
            <a:off x="116356" y="4846"/>
            <a:ext cx="174123" cy="208812"/>
          </a:xfrm>
          <a:prstGeom prst="rect">
            <a:avLst/>
          </a:prstGeom>
        </p:spPr>
      </p:pic>
      <p:sp>
        <p:nvSpPr>
          <p:cNvPr id="61" name="object 11">
            <a:extLst>
              <a:ext uri="{FF2B5EF4-FFF2-40B4-BE49-F238E27FC236}">
                <a16:creationId xmlns:a16="http://schemas.microsoft.com/office/drawing/2014/main" xmlns="" id="{853A0DCC-446B-4410-BB11-BD52965D363E}"/>
              </a:ext>
            </a:extLst>
          </p:cNvPr>
          <p:cNvSpPr/>
          <p:nvPr/>
        </p:nvSpPr>
        <p:spPr>
          <a:xfrm>
            <a:off x="566301" y="550946"/>
            <a:ext cx="6987127"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62" name="object 12">
            <a:extLst>
              <a:ext uri="{FF2B5EF4-FFF2-40B4-BE49-F238E27FC236}">
                <a16:creationId xmlns:a16="http://schemas.microsoft.com/office/drawing/2014/main" xmlns="" id="{E0E6869A-2059-4FFD-BE9C-C562DDB4EABA}"/>
              </a:ext>
            </a:extLst>
          </p:cNvPr>
          <p:cNvSpPr txBox="1"/>
          <p:nvPr/>
        </p:nvSpPr>
        <p:spPr>
          <a:xfrm>
            <a:off x="727972" y="693513"/>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72" name="正方形/長方形 71">
            <a:extLst>
              <a:ext uri="{FF2B5EF4-FFF2-40B4-BE49-F238E27FC236}">
                <a16:creationId xmlns:a16="http://schemas.microsoft.com/office/drawing/2014/main" xmlns="" id="{868A3293-DC6B-4E34-8301-F056D5E0AC43}"/>
              </a:ext>
            </a:extLst>
          </p:cNvPr>
          <p:cNvSpPr/>
          <p:nvPr/>
        </p:nvSpPr>
        <p:spPr>
          <a:xfrm>
            <a:off x="603466" y="5014542"/>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xmlns="" id="{BDBC2A98-31D0-475F-B1ED-C38D55A7B7AF}"/>
              </a:ext>
            </a:extLst>
          </p:cNvPr>
          <p:cNvSpPr/>
          <p:nvPr/>
        </p:nvSpPr>
        <p:spPr>
          <a:xfrm>
            <a:off x="4090301"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xmlns="" id="{E8323B06-D423-4BC8-BDC5-0CF8623C3586}"/>
              </a:ext>
            </a:extLst>
          </p:cNvPr>
          <p:cNvSpPr/>
          <p:nvPr/>
        </p:nvSpPr>
        <p:spPr>
          <a:xfrm>
            <a:off x="603466" y="6796321"/>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xmlns="" id="{089D2161-DAE2-4FB0-B76C-26FA60ADCE79}"/>
              </a:ext>
            </a:extLst>
          </p:cNvPr>
          <p:cNvSpPr/>
          <p:nvPr/>
        </p:nvSpPr>
        <p:spPr>
          <a:xfrm>
            <a:off x="566764" y="5413826"/>
            <a:ext cx="2472005" cy="107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〇避難所運営委員会の運営サポート</a:t>
            </a:r>
          </a:p>
        </p:txBody>
      </p:sp>
      <p:sp>
        <p:nvSpPr>
          <p:cNvPr id="76" name="テキスト ボックス 75">
            <a:extLst>
              <a:ext uri="{FF2B5EF4-FFF2-40B4-BE49-F238E27FC236}">
                <a16:creationId xmlns:a16="http://schemas.microsoft.com/office/drawing/2014/main" xmlns="" id="{FD34824F-3CB9-41BA-A01D-2F69F8DFE3E5}"/>
              </a:ext>
            </a:extLst>
          </p:cNvPr>
          <p:cNvSpPr txBox="1"/>
          <p:nvPr/>
        </p:nvSpPr>
        <p:spPr>
          <a:xfrm>
            <a:off x="495524" y="5287387"/>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xmlns="" id="{F07F0570-51DE-4E3A-873B-F1265A2FBBA9}"/>
              </a:ext>
            </a:extLst>
          </p:cNvPr>
          <p:cNvSpPr txBox="1"/>
          <p:nvPr/>
        </p:nvSpPr>
        <p:spPr>
          <a:xfrm>
            <a:off x="2685313" y="6324517"/>
            <a:ext cx="1300352" cy="369332"/>
          </a:xfrm>
          <a:prstGeom prst="rect">
            <a:avLst/>
          </a:prstGeom>
          <a:noFill/>
        </p:spPr>
        <p:txBody>
          <a:bodyPr wrap="square">
            <a:spAutoFit/>
          </a:bodyPr>
          <a:lstStyle/>
          <a:p>
            <a:pPr algn="ct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b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P29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39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a:p>
        </p:txBody>
      </p:sp>
      <p:sp>
        <p:nvSpPr>
          <p:cNvPr id="78" name="正方形/長方形 77">
            <a:extLst>
              <a:ext uri="{FF2B5EF4-FFF2-40B4-BE49-F238E27FC236}">
                <a16:creationId xmlns:a16="http://schemas.microsoft.com/office/drawing/2014/main" xmlns="" id="{4AB1E619-EB9A-4A39-B55E-A358CE70F3A2}"/>
              </a:ext>
            </a:extLst>
          </p:cNvPr>
          <p:cNvSpPr/>
          <p:nvPr/>
        </p:nvSpPr>
        <p:spPr>
          <a:xfrm>
            <a:off x="4060161" y="562278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a:solidFill>
                  <a:srgbClr val="221815"/>
                </a:solidFill>
                <a:latin typeface="游ゴシック" panose="020B0400000000000000" pitchFamily="50" charset="-128"/>
                <a:ea typeface="游ゴシック" panose="020B0400000000000000" pitchFamily="50" charset="-128"/>
              </a:rPr>
              <a:t>〇情報の収集と整理</a:t>
            </a:r>
          </a:p>
          <a:p>
            <a:r>
              <a:rPr lang="ja-JP" altLang="en-US" sz="1100" b="1">
                <a:solidFill>
                  <a:srgbClr val="221815"/>
                </a:solidFill>
                <a:latin typeface="游ゴシック" panose="020B0400000000000000" pitchFamily="50" charset="-128"/>
                <a:ea typeface="游ゴシック" panose="020B0400000000000000" pitchFamily="50" charset="-128"/>
              </a:rPr>
              <a:t>〇情報・ルール等の周知・伝達</a:t>
            </a:r>
          </a:p>
          <a:p>
            <a:r>
              <a:rPr lang="ja-JP" altLang="en-US" sz="1100" b="1">
                <a:solidFill>
                  <a:srgbClr val="221815"/>
                </a:solidFill>
                <a:latin typeface="游ゴシック" panose="020B0400000000000000" pitchFamily="50" charset="-128"/>
                <a:ea typeface="游ゴシック" panose="020B0400000000000000" pitchFamily="50" charset="-128"/>
              </a:rPr>
              <a:t>〇取材対応</a:t>
            </a:r>
          </a:p>
        </p:txBody>
      </p:sp>
      <p:sp>
        <p:nvSpPr>
          <p:cNvPr id="79" name="テキスト ボックス 78">
            <a:extLst>
              <a:ext uri="{FF2B5EF4-FFF2-40B4-BE49-F238E27FC236}">
                <a16:creationId xmlns:a16="http://schemas.microsoft.com/office/drawing/2014/main" xmlns="" id="{077B2D62-5FB8-4856-8858-BA6544070840}"/>
              </a:ext>
            </a:extLst>
          </p:cNvPr>
          <p:cNvSpPr txBox="1"/>
          <p:nvPr/>
        </p:nvSpPr>
        <p:spPr>
          <a:xfrm>
            <a:off x="3988921" y="5253449"/>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情報班</a:t>
            </a:r>
            <a:endParaRPr kumimoji="1" lang="ja-JP" altLang="en-US" sz="1400" b="1">
              <a:latin typeface="游ゴシック" panose="020B0400000000000000" pitchFamily="50" charset="-128"/>
              <a:ea typeface="游ゴシック" panose="020B0400000000000000" pitchFamily="50" charset="-128"/>
            </a:endParaRPr>
          </a:p>
        </p:txBody>
      </p:sp>
      <p:sp>
        <p:nvSpPr>
          <p:cNvPr id="80" name="正方形/長方形 79">
            <a:extLst>
              <a:ext uri="{FF2B5EF4-FFF2-40B4-BE49-F238E27FC236}">
                <a16:creationId xmlns:a16="http://schemas.microsoft.com/office/drawing/2014/main" xmlns="" id="{2B55E1E2-E7FE-47EE-AEEF-B6DA1EBD6716}"/>
              </a:ext>
            </a:extLst>
          </p:cNvPr>
          <p:cNvSpPr/>
          <p:nvPr/>
        </p:nvSpPr>
        <p:spPr>
          <a:xfrm>
            <a:off x="579229" y="7486155"/>
            <a:ext cx="2472005" cy="93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〇避難者の健康管理</a:t>
            </a:r>
          </a:p>
        </p:txBody>
      </p:sp>
      <p:sp>
        <p:nvSpPr>
          <p:cNvPr id="81" name="テキスト ボックス 80">
            <a:extLst>
              <a:ext uri="{FF2B5EF4-FFF2-40B4-BE49-F238E27FC236}">
                <a16:creationId xmlns:a16="http://schemas.microsoft.com/office/drawing/2014/main" xmlns="" id="{BEA88D6B-22BB-45D9-870B-92EAF125E29D}"/>
              </a:ext>
            </a:extLst>
          </p:cNvPr>
          <p:cNvSpPr txBox="1"/>
          <p:nvPr/>
        </p:nvSpPr>
        <p:spPr>
          <a:xfrm>
            <a:off x="650866" y="7031102"/>
            <a:ext cx="3420000" cy="646331"/>
          </a:xfrm>
          <a:prstGeom prst="rect">
            <a:avLst/>
          </a:prstGeom>
          <a:noFill/>
        </p:spPr>
        <p:txBody>
          <a:bodyPr wrap="square">
            <a:spAutoFit/>
          </a:bodyPr>
          <a:lstStyle/>
          <a:p>
            <a:r>
              <a:rPr kumimoji="1" lang="ja-JP" altLang="en-US" sz="1800" b="1">
                <a:latin typeface="游ゴシック" panose="020B0400000000000000" pitchFamily="50" charset="-128"/>
                <a:ea typeface="游ゴシック" panose="020B0400000000000000" pitchFamily="50" charset="-128"/>
              </a:rPr>
              <a:t>要配慮者支援・</a:t>
            </a:r>
            <a:endParaRPr kumimoji="1" lang="en-US" altLang="ja-JP" sz="1800" b="1">
              <a:latin typeface="游ゴシック" panose="020B0400000000000000" pitchFamily="50" charset="-128"/>
              <a:ea typeface="游ゴシック" panose="020B0400000000000000" pitchFamily="50" charset="-128"/>
            </a:endParaRPr>
          </a:p>
          <a:p>
            <a:r>
              <a:rPr kumimoji="1" lang="ja-JP" altLang="en-US" sz="1800" b="1">
                <a:latin typeface="游ゴシック" panose="020B0400000000000000" pitchFamily="50" charset="-128"/>
                <a:ea typeface="游ゴシック" panose="020B0400000000000000" pitchFamily="50" charset="-128"/>
              </a:rPr>
              <a:t>健康管理班</a:t>
            </a:r>
          </a:p>
        </p:txBody>
      </p:sp>
      <p:sp>
        <p:nvSpPr>
          <p:cNvPr id="82" name="テキスト ボックス 81">
            <a:extLst>
              <a:ext uri="{FF2B5EF4-FFF2-40B4-BE49-F238E27FC236}">
                <a16:creationId xmlns:a16="http://schemas.microsoft.com/office/drawing/2014/main" xmlns="" id="{1F3629B1-82F6-4DF6-93D4-4ACD78AE2DAE}"/>
              </a:ext>
            </a:extLst>
          </p:cNvPr>
          <p:cNvSpPr txBox="1"/>
          <p:nvPr/>
        </p:nvSpPr>
        <p:spPr>
          <a:xfrm>
            <a:off x="2836642" y="8142510"/>
            <a:ext cx="1077685"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P65</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79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a:p>
        </p:txBody>
      </p:sp>
      <p:sp>
        <p:nvSpPr>
          <p:cNvPr id="86" name="テキスト ボックス 85">
            <a:extLst>
              <a:ext uri="{FF2B5EF4-FFF2-40B4-BE49-F238E27FC236}">
                <a16:creationId xmlns:a16="http://schemas.microsoft.com/office/drawing/2014/main" xmlns="" id="{616B2AFC-33A6-4AC2-8658-570E1DFA961F}"/>
              </a:ext>
            </a:extLst>
          </p:cNvPr>
          <p:cNvSpPr txBox="1"/>
          <p:nvPr/>
        </p:nvSpPr>
        <p:spPr>
          <a:xfrm>
            <a:off x="6337014" y="6286316"/>
            <a:ext cx="1048040"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P41</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48</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a:p>
        </p:txBody>
      </p:sp>
      <p:pic>
        <p:nvPicPr>
          <p:cNvPr id="57" name="図 56">
            <a:extLst>
              <a:ext uri="{FF2B5EF4-FFF2-40B4-BE49-F238E27FC236}">
                <a16:creationId xmlns:a16="http://schemas.microsoft.com/office/drawing/2014/main" xmlns="" id="{C17FC9B2-E010-43B1-8E69-C0E58361CD0A}"/>
              </a:ext>
            </a:extLst>
          </p:cNvPr>
          <p:cNvPicPr>
            <a:picLocks noChangeAspect="1"/>
          </p:cNvPicPr>
          <p:nvPr/>
        </p:nvPicPr>
        <p:blipFill>
          <a:blip r:embed="rId3"/>
          <a:stretch>
            <a:fillRect/>
          </a:stretch>
        </p:blipFill>
        <p:spPr>
          <a:xfrm>
            <a:off x="2936476" y="5158782"/>
            <a:ext cx="839529" cy="1180686"/>
          </a:xfrm>
          <a:prstGeom prst="rect">
            <a:avLst/>
          </a:prstGeom>
        </p:spPr>
      </p:pic>
      <p:pic>
        <p:nvPicPr>
          <p:cNvPr id="63" name="図 62">
            <a:extLst>
              <a:ext uri="{FF2B5EF4-FFF2-40B4-BE49-F238E27FC236}">
                <a16:creationId xmlns:a16="http://schemas.microsoft.com/office/drawing/2014/main" xmlns="" id="{904B5848-711D-4703-A608-215DEA0FDEE7}"/>
              </a:ext>
            </a:extLst>
          </p:cNvPr>
          <p:cNvPicPr>
            <a:picLocks noChangeAspect="1"/>
          </p:cNvPicPr>
          <p:nvPr/>
        </p:nvPicPr>
        <p:blipFill>
          <a:blip r:embed="rId4"/>
          <a:stretch>
            <a:fillRect/>
          </a:stretch>
        </p:blipFill>
        <p:spPr>
          <a:xfrm>
            <a:off x="6390498" y="5129333"/>
            <a:ext cx="825304" cy="1156983"/>
          </a:xfrm>
          <a:prstGeom prst="rect">
            <a:avLst/>
          </a:prstGeom>
        </p:spPr>
      </p:pic>
      <p:pic>
        <p:nvPicPr>
          <p:cNvPr id="64" name="図 63">
            <a:extLst>
              <a:ext uri="{FF2B5EF4-FFF2-40B4-BE49-F238E27FC236}">
                <a16:creationId xmlns:a16="http://schemas.microsoft.com/office/drawing/2014/main" xmlns="" id="{7196EB78-803E-47E1-9E3B-65C8A329EFAC}"/>
              </a:ext>
            </a:extLst>
          </p:cNvPr>
          <p:cNvPicPr>
            <a:picLocks noChangeAspect="1"/>
          </p:cNvPicPr>
          <p:nvPr/>
        </p:nvPicPr>
        <p:blipFill>
          <a:blip r:embed="rId5"/>
          <a:stretch>
            <a:fillRect/>
          </a:stretch>
        </p:blipFill>
        <p:spPr>
          <a:xfrm>
            <a:off x="2912296" y="6962699"/>
            <a:ext cx="863709" cy="1229632"/>
          </a:xfrm>
          <a:prstGeom prst="rect">
            <a:avLst/>
          </a:prstGeom>
        </p:spPr>
      </p:pic>
    </p:spTree>
    <p:extLst>
      <p:ext uri="{BB962C8B-B14F-4D97-AF65-F5344CB8AC3E}">
        <p14:creationId xmlns:p14="http://schemas.microsoft.com/office/powerpoint/2010/main" val="3704571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xmlns="" id="{EA4D4C4F-5CD3-41D0-95F9-242C40EC3D3F}"/>
              </a:ext>
            </a:extLst>
          </p:cNvPr>
          <p:cNvSpPr/>
          <p:nvPr/>
        </p:nvSpPr>
        <p:spPr>
          <a:xfrm>
            <a:off x="-33508" y="8892032"/>
            <a:ext cx="7319001"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xmlns="" id="{5C67F76D-C491-4F77-A584-A9742AA501FA}"/>
              </a:ext>
            </a:extLst>
          </p:cNvPr>
          <p:cNvSpPr/>
          <p:nvPr/>
        </p:nvSpPr>
        <p:spPr>
          <a:xfrm>
            <a:off x="-6797" y="3887068"/>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xmlns="" id="{D80236EB-CA20-44EC-AE5B-7040B7D3575B}"/>
              </a:ext>
            </a:extLst>
          </p:cNvPr>
          <p:cNvSpPr/>
          <p:nvPr/>
        </p:nvSpPr>
        <p:spPr>
          <a:xfrm>
            <a:off x="-6796" y="3887068"/>
            <a:ext cx="7292290"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xmlns="" id="{DE709832-4B0D-4C46-8519-7EA254403D7A}"/>
              </a:ext>
            </a:extLst>
          </p:cNvPr>
          <p:cNvSpPr/>
          <p:nvPr/>
        </p:nvSpPr>
        <p:spPr>
          <a:xfrm>
            <a:off x="-33508" y="2061900"/>
            <a:ext cx="7319002"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object 10">
            <a:extLst>
              <a:ext uri="{FF2B5EF4-FFF2-40B4-BE49-F238E27FC236}">
                <a16:creationId xmlns:a16="http://schemas.microsoft.com/office/drawing/2014/main" xmlns="" id="{FE1ACA26-AFD0-4CB1-B894-EF3EB04F49DE}"/>
              </a:ext>
            </a:extLst>
          </p:cNvPr>
          <p:cNvPicPr/>
          <p:nvPr/>
        </p:nvPicPr>
        <p:blipFill>
          <a:blip r:embed="rId2" cstate="print"/>
          <a:stretch>
            <a:fillRect/>
          </a:stretch>
        </p:blipFill>
        <p:spPr>
          <a:xfrm>
            <a:off x="1052670" y="535823"/>
            <a:ext cx="6156909" cy="628400"/>
          </a:xfrm>
          <a:prstGeom prst="rect">
            <a:avLst/>
          </a:prstGeom>
          <a:solidFill>
            <a:srgbClr val="172A88"/>
          </a:solidFill>
          <a:ln>
            <a:solidFill>
              <a:schemeClr val="bg1"/>
            </a:solidFill>
          </a:ln>
        </p:spPr>
      </p:pic>
      <p:sp>
        <p:nvSpPr>
          <p:cNvPr id="6" name="テキスト ボックス 5">
            <a:extLst>
              <a:ext uri="{FF2B5EF4-FFF2-40B4-BE49-F238E27FC236}">
                <a16:creationId xmlns:a16="http://schemas.microsoft.com/office/drawing/2014/main" xmlns="" id="{44DB6A6B-B794-47EA-95C1-2EF20B15E3FF}"/>
              </a:ext>
            </a:extLst>
          </p:cNvPr>
          <p:cNvSpPr txBox="1"/>
          <p:nvPr/>
        </p:nvSpPr>
        <p:spPr>
          <a:xfrm>
            <a:off x="4467016" y="3264163"/>
            <a:ext cx="3016027" cy="276999"/>
          </a:xfrm>
          <a:prstGeom prst="rect">
            <a:avLst/>
          </a:prstGeom>
          <a:noFill/>
        </p:spPr>
        <p:txBody>
          <a:bodyPr wrap="square">
            <a:spAutoFit/>
          </a:bodyPr>
          <a:lstStyle/>
          <a:p>
            <a:pPr algn="ct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９を参照</a:t>
            </a:r>
            <a:endParaRPr lang="ja-JP" altLang="en-US" sz="1200"/>
          </a:p>
        </p:txBody>
      </p:sp>
      <p:pic>
        <p:nvPicPr>
          <p:cNvPr id="7" name="図 6">
            <a:extLst>
              <a:ext uri="{FF2B5EF4-FFF2-40B4-BE49-F238E27FC236}">
                <a16:creationId xmlns:a16="http://schemas.microsoft.com/office/drawing/2014/main" xmlns="" id="{25CEEC7A-8A34-46C4-8ACA-6B73EDBEA7B8}"/>
              </a:ext>
            </a:extLst>
          </p:cNvPr>
          <p:cNvPicPr>
            <a:picLocks noChangeAspect="1"/>
          </p:cNvPicPr>
          <p:nvPr/>
        </p:nvPicPr>
        <p:blipFill>
          <a:blip r:embed="rId3"/>
          <a:stretch>
            <a:fillRect/>
          </a:stretch>
        </p:blipFill>
        <p:spPr>
          <a:xfrm>
            <a:off x="5413317" y="2117463"/>
            <a:ext cx="1123424" cy="1160291"/>
          </a:xfrm>
          <a:prstGeom prst="rect">
            <a:avLst/>
          </a:prstGeom>
        </p:spPr>
      </p:pic>
      <p:sp>
        <p:nvSpPr>
          <p:cNvPr id="20" name="テキスト ボックス 19">
            <a:extLst>
              <a:ext uri="{FF2B5EF4-FFF2-40B4-BE49-F238E27FC236}">
                <a16:creationId xmlns:a16="http://schemas.microsoft.com/office/drawing/2014/main" xmlns="" id="{D62D3235-0769-4A8D-8336-6B9DF905954C}"/>
              </a:ext>
            </a:extLst>
          </p:cNvPr>
          <p:cNvSpPr txBox="1"/>
          <p:nvPr/>
        </p:nvSpPr>
        <p:spPr>
          <a:xfrm>
            <a:off x="6748234" y="10189637"/>
            <a:ext cx="647648"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２５</a:t>
            </a:r>
            <a:endParaRPr lang="ja-JP" altLang="en-US" dirty="0">
              <a:solidFill>
                <a:schemeClr val="tx1">
                  <a:lumMod val="50000"/>
                  <a:lumOff val="50000"/>
                </a:schemeClr>
              </a:solidFill>
              <a:latin typeface="+mj-ea"/>
              <a:ea typeface="+mj-ea"/>
            </a:endParaRPr>
          </a:p>
        </p:txBody>
      </p:sp>
      <p:sp>
        <p:nvSpPr>
          <p:cNvPr id="25" name="object 11">
            <a:extLst>
              <a:ext uri="{FF2B5EF4-FFF2-40B4-BE49-F238E27FC236}">
                <a16:creationId xmlns:a16="http://schemas.microsoft.com/office/drawing/2014/main" xmlns="" id="{9A2BE288-3993-49A2-A52F-D01AC3BD638F}"/>
              </a:ext>
            </a:extLst>
          </p:cNvPr>
          <p:cNvSpPr/>
          <p:nvPr/>
        </p:nvSpPr>
        <p:spPr>
          <a:xfrm>
            <a:off x="0" y="535823"/>
            <a:ext cx="7285493"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26" name="四角形: 角を丸くする 25">
            <a:extLst>
              <a:ext uri="{FF2B5EF4-FFF2-40B4-BE49-F238E27FC236}">
                <a16:creationId xmlns:a16="http://schemas.microsoft.com/office/drawing/2014/main" xmlns="" id="{277A7ADC-FBC7-468B-984E-E3961651AC31}"/>
              </a:ext>
            </a:extLst>
          </p:cNvPr>
          <p:cNvSpPr/>
          <p:nvPr/>
        </p:nvSpPr>
        <p:spPr>
          <a:xfrm>
            <a:off x="-33508" y="2061900"/>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xmlns="" id="{19BB8F19-F057-44AD-A144-9D3A233BA951}"/>
              </a:ext>
            </a:extLst>
          </p:cNvPr>
          <p:cNvSpPr/>
          <p:nvPr/>
        </p:nvSpPr>
        <p:spPr>
          <a:xfrm>
            <a:off x="104145" y="8892032"/>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xmlns="" id="{8A059C4F-671E-422E-A3CE-8D6B2693BF37}"/>
              </a:ext>
            </a:extLst>
          </p:cNvPr>
          <p:cNvSpPr/>
          <p:nvPr/>
        </p:nvSpPr>
        <p:spPr>
          <a:xfrm>
            <a:off x="-12645" y="8892032"/>
            <a:ext cx="347104"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xmlns="" id="{F6E9B136-6979-4E3B-830D-48E124B57BCC}"/>
              </a:ext>
            </a:extLst>
          </p:cNvPr>
          <p:cNvSpPr/>
          <p:nvPr/>
        </p:nvSpPr>
        <p:spPr>
          <a:xfrm>
            <a:off x="80543"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xmlns="" id="{8AA1D26C-812C-4EB3-B72D-EFDDFED994BC}"/>
              </a:ext>
            </a:extLst>
          </p:cNvPr>
          <p:cNvSpPr/>
          <p:nvPr/>
        </p:nvSpPr>
        <p:spPr>
          <a:xfrm>
            <a:off x="3612299" y="4995456"/>
            <a:ext cx="3420000" cy="1712199"/>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xmlns="" id="{4AD17182-D00A-4F2D-9987-9A81007C789E}"/>
              </a:ext>
            </a:extLst>
          </p:cNvPr>
          <p:cNvSpPr/>
          <p:nvPr/>
        </p:nvSpPr>
        <p:spPr>
          <a:xfrm>
            <a:off x="3589863" y="5594205"/>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a:solidFill>
                  <a:schemeClr val="tx1"/>
                </a:solidFill>
                <a:latin typeface="游ゴシック" panose="020B0400000000000000" pitchFamily="50" charset="-128"/>
                <a:ea typeface="游ゴシック" panose="020B0400000000000000" pitchFamily="50" charset="-128"/>
              </a:rPr>
              <a:t>〇物資等の受け入れ体制の整備</a:t>
            </a:r>
          </a:p>
          <a:p>
            <a:r>
              <a:rPr lang="ja-JP" altLang="en-US" sz="1100" b="1">
                <a:solidFill>
                  <a:schemeClr val="tx1"/>
                </a:solidFill>
                <a:latin typeface="游ゴシック" panose="020B0400000000000000" pitchFamily="50" charset="-128"/>
                <a:ea typeface="游ゴシック" panose="020B0400000000000000" pitchFamily="50" charset="-128"/>
              </a:rPr>
              <a:t>〇食料・飲料水・生活用品の確保</a:t>
            </a:r>
          </a:p>
          <a:p>
            <a:r>
              <a:rPr lang="ja-JP" altLang="en-US" sz="1100" b="1">
                <a:solidFill>
                  <a:schemeClr val="tx1"/>
                </a:solidFill>
                <a:latin typeface="游ゴシック" panose="020B0400000000000000" pitchFamily="50" charset="-128"/>
                <a:ea typeface="游ゴシック" panose="020B0400000000000000" pitchFamily="50" charset="-128"/>
              </a:rPr>
              <a:t>　調整と配布</a:t>
            </a:r>
          </a:p>
          <a:p>
            <a:r>
              <a:rPr lang="ja-JP" altLang="en-US" sz="1100" b="1">
                <a:solidFill>
                  <a:schemeClr val="tx1"/>
                </a:solidFill>
                <a:latin typeface="游ゴシック" panose="020B0400000000000000" pitchFamily="50" charset="-128"/>
                <a:ea typeface="游ゴシック" panose="020B0400000000000000" pitchFamily="50" charset="-128"/>
              </a:rPr>
              <a:t>〇炊き出し</a:t>
            </a:r>
          </a:p>
        </p:txBody>
      </p:sp>
      <p:sp>
        <p:nvSpPr>
          <p:cNvPr id="43" name="テキスト ボックス 42">
            <a:extLst>
              <a:ext uri="{FF2B5EF4-FFF2-40B4-BE49-F238E27FC236}">
                <a16:creationId xmlns:a16="http://schemas.microsoft.com/office/drawing/2014/main" xmlns="" id="{FB948C76-1DD3-4BB8-B5F1-852FA98A0A11}"/>
              </a:ext>
            </a:extLst>
          </p:cNvPr>
          <p:cNvSpPr txBox="1"/>
          <p:nvPr/>
        </p:nvSpPr>
        <p:spPr>
          <a:xfrm>
            <a:off x="3473337" y="5282025"/>
            <a:ext cx="1801895"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食料・物資班</a:t>
            </a:r>
          </a:p>
        </p:txBody>
      </p:sp>
      <p:sp>
        <p:nvSpPr>
          <p:cNvPr id="44" name="テキスト ボックス 43">
            <a:extLst>
              <a:ext uri="{FF2B5EF4-FFF2-40B4-BE49-F238E27FC236}">
                <a16:creationId xmlns:a16="http://schemas.microsoft.com/office/drawing/2014/main" xmlns="" id="{FA44E8CD-450A-4906-9DB1-F128D1ED9BC3}"/>
              </a:ext>
            </a:extLst>
          </p:cNvPr>
          <p:cNvSpPr txBox="1"/>
          <p:nvPr/>
        </p:nvSpPr>
        <p:spPr>
          <a:xfrm>
            <a:off x="5918704" y="6304640"/>
            <a:ext cx="975232"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P57</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63</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a:p>
        </p:txBody>
      </p:sp>
      <p:sp>
        <p:nvSpPr>
          <p:cNvPr id="46" name="正方形/長方形 45">
            <a:extLst>
              <a:ext uri="{FF2B5EF4-FFF2-40B4-BE49-F238E27FC236}">
                <a16:creationId xmlns:a16="http://schemas.microsoft.com/office/drawing/2014/main" xmlns="" id="{E83FF7A3-ED36-4ACC-8971-E865464354B3}"/>
              </a:ext>
            </a:extLst>
          </p:cNvPr>
          <p:cNvSpPr/>
          <p:nvPr/>
        </p:nvSpPr>
        <p:spPr>
          <a:xfrm>
            <a:off x="51801" y="5717149"/>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〇ペットの受け入れ空間環境整備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〇共有空間・居住の安全管理</a:t>
            </a:r>
          </a:p>
        </p:txBody>
      </p:sp>
      <p:sp>
        <p:nvSpPr>
          <p:cNvPr id="47" name="テキスト ボックス 46">
            <a:extLst>
              <a:ext uri="{FF2B5EF4-FFF2-40B4-BE49-F238E27FC236}">
                <a16:creationId xmlns:a16="http://schemas.microsoft.com/office/drawing/2014/main" xmlns="" id="{431D2B1B-3CAB-42E2-B593-DA198AE8570C}"/>
              </a:ext>
            </a:extLst>
          </p:cNvPr>
          <p:cNvSpPr txBox="1"/>
          <p:nvPr/>
        </p:nvSpPr>
        <p:spPr>
          <a:xfrm>
            <a:off x="-148032" y="5282025"/>
            <a:ext cx="1766345"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施設管理班</a:t>
            </a:r>
          </a:p>
        </p:txBody>
      </p:sp>
      <p:sp>
        <p:nvSpPr>
          <p:cNvPr id="48" name="テキスト ボックス 47">
            <a:extLst>
              <a:ext uri="{FF2B5EF4-FFF2-40B4-BE49-F238E27FC236}">
                <a16:creationId xmlns:a16="http://schemas.microsoft.com/office/drawing/2014/main" xmlns="" id="{107DD05A-3482-4E90-80D8-2F056C45D149}"/>
              </a:ext>
            </a:extLst>
          </p:cNvPr>
          <p:cNvSpPr txBox="1"/>
          <p:nvPr/>
        </p:nvSpPr>
        <p:spPr>
          <a:xfrm>
            <a:off x="2337778" y="6324517"/>
            <a:ext cx="1034078"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55</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a:p>
        </p:txBody>
      </p:sp>
      <p:pic>
        <p:nvPicPr>
          <p:cNvPr id="32" name="図 31">
            <a:extLst>
              <a:ext uri="{FF2B5EF4-FFF2-40B4-BE49-F238E27FC236}">
                <a16:creationId xmlns:a16="http://schemas.microsoft.com/office/drawing/2014/main" xmlns="" id="{F91D6B96-307F-4093-A871-D891DE2DF141}"/>
              </a:ext>
            </a:extLst>
          </p:cNvPr>
          <p:cNvPicPr>
            <a:picLocks noChangeAspect="1"/>
          </p:cNvPicPr>
          <p:nvPr/>
        </p:nvPicPr>
        <p:blipFill>
          <a:blip r:embed="rId4"/>
          <a:stretch>
            <a:fillRect/>
          </a:stretch>
        </p:blipFill>
        <p:spPr>
          <a:xfrm>
            <a:off x="2364028" y="5157698"/>
            <a:ext cx="829550" cy="1166994"/>
          </a:xfrm>
          <a:prstGeom prst="rect">
            <a:avLst/>
          </a:prstGeom>
        </p:spPr>
      </p:pic>
      <p:pic>
        <p:nvPicPr>
          <p:cNvPr id="33" name="図 32">
            <a:extLst>
              <a:ext uri="{FF2B5EF4-FFF2-40B4-BE49-F238E27FC236}">
                <a16:creationId xmlns:a16="http://schemas.microsoft.com/office/drawing/2014/main" xmlns="" id="{3B99D7A6-3BB2-443C-8D0A-25707B9C307E}"/>
              </a:ext>
            </a:extLst>
          </p:cNvPr>
          <p:cNvPicPr>
            <a:picLocks noChangeAspect="1"/>
          </p:cNvPicPr>
          <p:nvPr/>
        </p:nvPicPr>
        <p:blipFill>
          <a:blip r:embed="rId5"/>
          <a:stretch>
            <a:fillRect/>
          </a:stretch>
        </p:blipFill>
        <p:spPr>
          <a:xfrm>
            <a:off x="5975029" y="5159296"/>
            <a:ext cx="822051" cy="1165222"/>
          </a:xfrm>
          <a:prstGeom prst="rect">
            <a:avLst/>
          </a:prstGeom>
        </p:spPr>
      </p:pic>
    </p:spTree>
    <p:extLst>
      <p:ext uri="{BB962C8B-B14F-4D97-AF65-F5344CB8AC3E}">
        <p14:creationId xmlns:p14="http://schemas.microsoft.com/office/powerpoint/2010/main" val="83862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xmlns="" id="{9F741FA0-9287-4DCA-99EB-B21A9963E829}"/>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1" name="bg object 17">
            <a:extLst>
              <a:ext uri="{FF2B5EF4-FFF2-40B4-BE49-F238E27FC236}">
                <a16:creationId xmlns:a16="http://schemas.microsoft.com/office/drawing/2014/main" xmlns="" id="{1A37C24D-3ECA-4136-8E89-307DBD9078B5}"/>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32" name="bg object 18">
            <a:extLst>
              <a:ext uri="{FF2B5EF4-FFF2-40B4-BE49-F238E27FC236}">
                <a16:creationId xmlns:a16="http://schemas.microsoft.com/office/drawing/2014/main" xmlns="" id="{9E090552-5FCC-48A2-9CCB-4437664927EE}"/>
              </a:ext>
            </a:extLst>
          </p:cNvPr>
          <p:cNvPicPr/>
          <p:nvPr/>
        </p:nvPicPr>
        <p:blipFill>
          <a:blip r:embed="rId2" cstate="print"/>
          <a:stretch>
            <a:fillRect/>
          </a:stretch>
        </p:blipFill>
        <p:spPr>
          <a:xfrm>
            <a:off x="117745" y="0"/>
            <a:ext cx="174123" cy="208812"/>
          </a:xfrm>
          <a:prstGeom prst="rect">
            <a:avLst/>
          </a:prstGeom>
        </p:spPr>
      </p:pic>
      <p:grpSp>
        <p:nvGrpSpPr>
          <p:cNvPr id="33" name="object 9">
            <a:extLst>
              <a:ext uri="{FF2B5EF4-FFF2-40B4-BE49-F238E27FC236}">
                <a16:creationId xmlns:a16="http://schemas.microsoft.com/office/drawing/2014/main" xmlns="" id="{C6815240-5E74-40DD-A27B-506DE75D8B47}"/>
              </a:ext>
            </a:extLst>
          </p:cNvPr>
          <p:cNvGrpSpPr/>
          <p:nvPr/>
        </p:nvGrpSpPr>
        <p:grpSpPr>
          <a:xfrm>
            <a:off x="525425" y="527381"/>
            <a:ext cx="6553200" cy="628997"/>
            <a:chOff x="540004" y="1688134"/>
            <a:chExt cx="6480175" cy="334010"/>
          </a:xfrm>
          <a:solidFill>
            <a:srgbClr val="172A88"/>
          </a:solidFill>
        </p:grpSpPr>
        <p:pic>
          <p:nvPicPr>
            <p:cNvPr id="34" name="object 10">
              <a:extLst>
                <a:ext uri="{FF2B5EF4-FFF2-40B4-BE49-F238E27FC236}">
                  <a16:creationId xmlns:a16="http://schemas.microsoft.com/office/drawing/2014/main" xmlns="" id="{7E31DED8-AD5A-49DF-B01F-1D9554ACA423}"/>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35" name="object 11">
              <a:extLst>
                <a:ext uri="{FF2B5EF4-FFF2-40B4-BE49-F238E27FC236}">
                  <a16:creationId xmlns:a16="http://schemas.microsoft.com/office/drawing/2014/main" xmlns="" id="{F990EA1B-EBE3-487B-9B4F-DBB72CEE1E03}"/>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6" name="object 12">
            <a:extLst>
              <a:ext uri="{FF2B5EF4-FFF2-40B4-BE49-F238E27FC236}">
                <a16:creationId xmlns:a16="http://schemas.microsoft.com/office/drawing/2014/main" xmlns="" id="{22BE363D-C999-49BB-BCFA-CFE89668F350}"/>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避難所運営委員会の立上げ・運営</a:t>
            </a:r>
          </a:p>
        </p:txBody>
      </p:sp>
      <p:sp>
        <p:nvSpPr>
          <p:cNvPr id="53" name="テキスト ボックス 52">
            <a:extLst>
              <a:ext uri="{FF2B5EF4-FFF2-40B4-BE49-F238E27FC236}">
                <a16:creationId xmlns:a16="http://schemas.microsoft.com/office/drawing/2014/main" xmlns="" id="{0220A340-EE74-4D87-8EC9-8E386B74C4DE}"/>
              </a:ext>
            </a:extLst>
          </p:cNvPr>
          <p:cNvSpPr txBox="1"/>
          <p:nvPr/>
        </p:nvSpPr>
        <p:spPr>
          <a:xfrm>
            <a:off x="141512" y="10172700"/>
            <a:ext cx="640809"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２６</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28" name="テキスト ボックス 27">
            <a:extLst>
              <a:ext uri="{FF2B5EF4-FFF2-40B4-BE49-F238E27FC236}">
                <a16:creationId xmlns:a16="http://schemas.microsoft.com/office/drawing/2014/main" xmlns="" id="{DA11BE70-3988-4959-81B9-34E29EAE3C01}"/>
              </a:ext>
            </a:extLst>
          </p:cNvPr>
          <p:cNvSpPr txBox="1"/>
          <p:nvPr/>
        </p:nvSpPr>
        <p:spPr>
          <a:xfrm>
            <a:off x="807596" y="1308100"/>
            <a:ext cx="5975984"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避難所開設後には、避難所利用者の自主運営の原則に基づき、避難所を利用する人を主体とした避難所運営委員会や運営班を組織し、避難所を運営します。</a:t>
            </a:r>
          </a:p>
        </p:txBody>
      </p:sp>
      <p:sp>
        <p:nvSpPr>
          <p:cNvPr id="29" name="object 2">
            <a:extLst>
              <a:ext uri="{FF2B5EF4-FFF2-40B4-BE49-F238E27FC236}">
                <a16:creationId xmlns:a16="http://schemas.microsoft.com/office/drawing/2014/main" xmlns="" id="{E12F4FEB-95EA-4752-A35E-85B7F3EA98E6}"/>
              </a:ext>
            </a:extLst>
          </p:cNvPr>
          <p:cNvSpPr txBox="1">
            <a:spLocks/>
          </p:cNvSpPr>
          <p:nvPr/>
        </p:nvSpPr>
        <p:spPr>
          <a:xfrm>
            <a:off x="803462" y="227623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避難所運営委員会の設置</a:t>
            </a:r>
          </a:p>
        </p:txBody>
      </p:sp>
      <p:grpSp>
        <p:nvGrpSpPr>
          <p:cNvPr id="56" name="グループ化 55">
            <a:extLst>
              <a:ext uri="{FF2B5EF4-FFF2-40B4-BE49-F238E27FC236}">
                <a16:creationId xmlns:a16="http://schemas.microsoft.com/office/drawing/2014/main" xmlns="" id="{39DD6CF4-21D8-4F85-AAEB-E19725D8AB8A}"/>
              </a:ext>
            </a:extLst>
          </p:cNvPr>
          <p:cNvGrpSpPr/>
          <p:nvPr/>
        </p:nvGrpSpPr>
        <p:grpSpPr>
          <a:xfrm>
            <a:off x="782322" y="4977559"/>
            <a:ext cx="6120130" cy="328706"/>
            <a:chOff x="719999" y="6776611"/>
            <a:chExt cx="6120130" cy="328706"/>
          </a:xfrm>
        </p:grpSpPr>
        <p:sp>
          <p:nvSpPr>
            <p:cNvPr id="57" name="object 14">
              <a:extLst>
                <a:ext uri="{FF2B5EF4-FFF2-40B4-BE49-F238E27FC236}">
                  <a16:creationId xmlns:a16="http://schemas.microsoft.com/office/drawing/2014/main" xmlns="" id="{F3909475-3711-4991-A676-1B252187AD41}"/>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8" name="object 15">
              <a:extLst>
                <a:ext uri="{FF2B5EF4-FFF2-40B4-BE49-F238E27FC236}">
                  <a16:creationId xmlns:a16="http://schemas.microsoft.com/office/drawing/2014/main" xmlns="" id="{087D17E1-8E27-4DD9-A79B-3CC8D18CDE6F}"/>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構成員の選出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59" name="object 8">
            <a:extLst>
              <a:ext uri="{FF2B5EF4-FFF2-40B4-BE49-F238E27FC236}">
                <a16:creationId xmlns:a16="http://schemas.microsoft.com/office/drawing/2014/main" xmlns="" id="{544F6326-5712-447E-9D97-ADD51B2AC2D1}"/>
              </a:ext>
            </a:extLst>
          </p:cNvPr>
          <p:cNvSpPr txBox="1"/>
          <p:nvPr/>
        </p:nvSpPr>
        <p:spPr>
          <a:xfrm>
            <a:off x="985521" y="5491316"/>
            <a:ext cx="6120129" cy="6037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自治会</a:t>
            </a:r>
            <a:r>
              <a:rPr lang="ja-JP" altLang="en-US" sz="1600" b="1">
                <a:solidFill>
                  <a:srgbClr val="221815"/>
                </a:solidFill>
                <a:latin typeface="游ゴシック" panose="020B0400000000000000" pitchFamily="50" charset="-128"/>
                <a:ea typeface="游ゴシック" panose="020B0400000000000000" pitchFamily="50" charset="-128"/>
                <a:cs typeface="YuGothic"/>
              </a:rPr>
              <a:t>、自主防災組織、熊野</a:t>
            </a:r>
            <a:r>
              <a:rPr lang="ja-JP" altLang="en-US" sz="1600" b="1">
                <a:solidFill>
                  <a:srgbClr val="221815"/>
                </a:solidFill>
                <a:latin typeface="游ゴシック" panose="020B0400000000000000" pitchFamily="50" charset="-128"/>
                <a:ea typeface="游ゴシック" panose="020B0400000000000000" pitchFamily="50" charset="-128"/>
              </a:rPr>
              <a:t>町職員</a:t>
            </a:r>
            <a:r>
              <a:rPr lang="ja-JP" altLang="en-US" sz="1600" b="1">
                <a:solidFill>
                  <a:srgbClr val="221815"/>
                </a:solidFill>
                <a:latin typeface="游ゴシック" panose="020B0400000000000000" pitchFamily="50" charset="-128"/>
                <a:ea typeface="游ゴシック" panose="020B0400000000000000" pitchFamily="50" charset="-128"/>
                <a:cs typeface="YuGothic"/>
              </a:rPr>
              <a:t>、施設管理者が集まり、避難所運営委員会の構成員を選出する。</a:t>
            </a:r>
            <a:endParaRPr sz="1600" b="1">
              <a:solidFill>
                <a:srgbClr val="221815"/>
              </a:solidFill>
              <a:latin typeface="游ゴシック" panose="020B0400000000000000" pitchFamily="50" charset="-128"/>
              <a:ea typeface="游ゴシック" panose="020B0400000000000000" pitchFamily="50" charset="-128"/>
              <a:cs typeface="YuGothic"/>
            </a:endParaRPr>
          </a:p>
        </p:txBody>
      </p:sp>
      <p:grpSp>
        <p:nvGrpSpPr>
          <p:cNvPr id="60" name="グループ化 59">
            <a:extLst>
              <a:ext uri="{FF2B5EF4-FFF2-40B4-BE49-F238E27FC236}">
                <a16:creationId xmlns:a16="http://schemas.microsoft.com/office/drawing/2014/main" xmlns="" id="{2ADBCCF9-D80B-4173-B445-4F1A33E88C16}"/>
              </a:ext>
            </a:extLst>
          </p:cNvPr>
          <p:cNvGrpSpPr/>
          <p:nvPr/>
        </p:nvGrpSpPr>
        <p:grpSpPr>
          <a:xfrm>
            <a:off x="832423" y="2892248"/>
            <a:ext cx="6120130" cy="328706"/>
            <a:chOff x="719999" y="6776611"/>
            <a:chExt cx="6120130" cy="328706"/>
          </a:xfrm>
        </p:grpSpPr>
        <p:sp>
          <p:nvSpPr>
            <p:cNvPr id="61" name="object 14">
              <a:extLst>
                <a:ext uri="{FF2B5EF4-FFF2-40B4-BE49-F238E27FC236}">
                  <a16:creationId xmlns:a16="http://schemas.microsoft.com/office/drawing/2014/main" xmlns="" id="{EBAA18F6-1043-4664-AA86-664A669ADBA0}"/>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2" name="object 15">
              <a:extLst>
                <a:ext uri="{FF2B5EF4-FFF2-40B4-BE49-F238E27FC236}">
                  <a16:creationId xmlns:a16="http://schemas.microsoft.com/office/drawing/2014/main" xmlns="" id="{EE229A38-C124-45E4-A28D-8CFE93F33792}"/>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会長、副会長の選出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63" name="object 8">
            <a:extLst>
              <a:ext uri="{FF2B5EF4-FFF2-40B4-BE49-F238E27FC236}">
                <a16:creationId xmlns:a16="http://schemas.microsoft.com/office/drawing/2014/main" xmlns="" id="{8F41A3CB-132B-4E79-9B52-BBB409662FA7}"/>
              </a:ext>
            </a:extLst>
          </p:cNvPr>
          <p:cNvSpPr txBox="1"/>
          <p:nvPr/>
        </p:nvSpPr>
        <p:spPr>
          <a:xfrm>
            <a:off x="1006661" y="3406005"/>
            <a:ext cx="6120129" cy="125489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被災時の状況などにより、事前に定めた代表の方に、避難所運営委員会の会長、副会長に就任していただく。</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事前に定めた代表が避難所運営に携われない場合には、避難所運営委員会の構成員の中から、会長、副会長を選出する。</a:t>
            </a:r>
            <a:endParaRPr sz="1600" b="1">
              <a:latin typeface="Yu Gothic" panose="020B0400000000000000" pitchFamily="34" charset="-128"/>
              <a:ea typeface="Yu Gothic" panose="020B0400000000000000" pitchFamily="34" charset="-128"/>
              <a:cs typeface="YuGothic"/>
            </a:endParaRPr>
          </a:p>
        </p:txBody>
      </p:sp>
      <p:sp>
        <p:nvSpPr>
          <p:cNvPr id="64" name="object 74">
            <a:extLst>
              <a:ext uri="{FF2B5EF4-FFF2-40B4-BE49-F238E27FC236}">
                <a16:creationId xmlns:a16="http://schemas.microsoft.com/office/drawing/2014/main" xmlns="" id="{60F76B43-A193-41E1-ACF5-ECB0D3CDE13B}"/>
              </a:ext>
            </a:extLst>
          </p:cNvPr>
          <p:cNvSpPr/>
          <p:nvPr/>
        </p:nvSpPr>
        <p:spPr>
          <a:xfrm>
            <a:off x="4117562" y="4922707"/>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65" name="object 5">
            <a:extLst>
              <a:ext uri="{FF2B5EF4-FFF2-40B4-BE49-F238E27FC236}">
                <a16:creationId xmlns:a16="http://schemas.microsoft.com/office/drawing/2014/main" xmlns="" id="{3B37E2DA-2F62-4565-B47E-18AB6C7D1FF5}"/>
              </a:ext>
            </a:extLst>
          </p:cNvPr>
          <p:cNvSpPr txBox="1"/>
          <p:nvPr/>
        </p:nvSpPr>
        <p:spPr>
          <a:xfrm>
            <a:off x="1603371" y="6397814"/>
            <a:ext cx="5388010" cy="710451"/>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事前に避難所運営の協議に関わっていた人は積極的に参加すること。</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構成員のうち女性の割合が少なくとも３割以上となるよう努める。</a:t>
            </a:r>
            <a:endParaRPr lang="en-US" altLang="ja-JP" sz="1400" b="1">
              <a:solidFill>
                <a:srgbClr val="221815"/>
              </a:solidFill>
              <a:latin typeface="Yu Gothic" panose="020B0400000000000000" pitchFamily="34" charset="-128"/>
              <a:ea typeface="Yu Gothic" panose="020B0400000000000000" pitchFamily="34" charset="-128"/>
              <a:cs typeface="YuGothic"/>
            </a:endParaRPr>
          </a:p>
        </p:txBody>
      </p:sp>
      <p:sp>
        <p:nvSpPr>
          <p:cNvPr id="66" name="object 6">
            <a:extLst>
              <a:ext uri="{FF2B5EF4-FFF2-40B4-BE49-F238E27FC236}">
                <a16:creationId xmlns:a16="http://schemas.microsoft.com/office/drawing/2014/main" xmlns="" id="{221231C4-6F00-41E3-895B-77E2728A1AB1}"/>
              </a:ext>
            </a:extLst>
          </p:cNvPr>
          <p:cNvSpPr/>
          <p:nvPr/>
        </p:nvSpPr>
        <p:spPr>
          <a:xfrm>
            <a:off x="832423" y="6230736"/>
            <a:ext cx="6219010" cy="1054495"/>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67" name="object 72">
            <a:extLst>
              <a:ext uri="{FF2B5EF4-FFF2-40B4-BE49-F238E27FC236}">
                <a16:creationId xmlns:a16="http://schemas.microsoft.com/office/drawing/2014/main" xmlns="" id="{62C4482D-3DAD-49FE-B5FD-32B6279ACCEB}"/>
              </a:ext>
            </a:extLst>
          </p:cNvPr>
          <p:cNvSpPr/>
          <p:nvPr/>
        </p:nvSpPr>
        <p:spPr>
          <a:xfrm>
            <a:off x="1032062" y="7484332"/>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68" name="object 73">
            <a:extLst>
              <a:ext uri="{FF2B5EF4-FFF2-40B4-BE49-F238E27FC236}">
                <a16:creationId xmlns:a16="http://schemas.microsoft.com/office/drawing/2014/main" xmlns="" id="{2150B063-CB67-44AE-9C78-D0EB7A7AAB92}"/>
              </a:ext>
            </a:extLst>
          </p:cNvPr>
          <p:cNvSpPr txBox="1"/>
          <p:nvPr/>
        </p:nvSpPr>
        <p:spPr>
          <a:xfrm>
            <a:off x="1147980" y="7537173"/>
            <a:ext cx="296958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避難所開設・運営マニュアル </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P.8</a:t>
            </a:r>
            <a:endParaRPr sz="1200">
              <a:latin typeface="游ゴシック" panose="020B0400000000000000" pitchFamily="50" charset="-128"/>
              <a:ea typeface="游ゴシック" panose="020B0400000000000000" pitchFamily="50" charset="-128"/>
              <a:cs typeface="BIZ UDゴシック"/>
            </a:endParaRPr>
          </a:p>
        </p:txBody>
      </p:sp>
      <p:sp>
        <p:nvSpPr>
          <p:cNvPr id="69" name="object 74">
            <a:extLst>
              <a:ext uri="{FF2B5EF4-FFF2-40B4-BE49-F238E27FC236}">
                <a16:creationId xmlns:a16="http://schemas.microsoft.com/office/drawing/2014/main" xmlns="" id="{AFD8E1AC-DD81-4C44-B6D5-219D3FA76D74}"/>
              </a:ext>
            </a:extLst>
          </p:cNvPr>
          <p:cNvSpPr/>
          <p:nvPr/>
        </p:nvSpPr>
        <p:spPr>
          <a:xfrm>
            <a:off x="3829050" y="75371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70" name="テキスト ボックス 69">
            <a:extLst>
              <a:ext uri="{FF2B5EF4-FFF2-40B4-BE49-F238E27FC236}">
                <a16:creationId xmlns:a16="http://schemas.microsoft.com/office/drawing/2014/main" xmlns="" id="{96D5E4C5-B5C8-41B2-BC7C-FE2DB800DA4C}"/>
              </a:ext>
            </a:extLst>
          </p:cNvPr>
          <p:cNvSpPr txBox="1"/>
          <p:nvPr/>
        </p:nvSpPr>
        <p:spPr>
          <a:xfrm>
            <a:off x="942655" y="6926480"/>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71" name="object 17">
            <a:extLst>
              <a:ext uri="{FF2B5EF4-FFF2-40B4-BE49-F238E27FC236}">
                <a16:creationId xmlns:a16="http://schemas.microsoft.com/office/drawing/2014/main" xmlns="" id="{6756982E-DD69-4BA5-B9B2-CB21C4DE359A}"/>
              </a:ext>
            </a:extLst>
          </p:cNvPr>
          <p:cNvSpPr/>
          <p:nvPr/>
        </p:nvSpPr>
        <p:spPr>
          <a:xfrm>
            <a:off x="1063768" y="646667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17873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xmlns="" id="{20C8A951-28B3-4AB1-B096-A44003142D2E}"/>
              </a:ext>
            </a:extLst>
          </p:cNvPr>
          <p:cNvSpPr txBox="1"/>
          <p:nvPr/>
        </p:nvSpPr>
        <p:spPr>
          <a:xfrm>
            <a:off x="6748234" y="10189637"/>
            <a:ext cx="687990"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２７</a:t>
            </a:r>
            <a:endParaRPr lang="ja-JP" altLang="en-US" dirty="0">
              <a:solidFill>
                <a:schemeClr val="tx1">
                  <a:lumMod val="50000"/>
                  <a:lumOff val="50000"/>
                </a:schemeClr>
              </a:solidFill>
              <a:latin typeface="+mj-ea"/>
              <a:ea typeface="+mj-ea"/>
            </a:endParaRPr>
          </a:p>
        </p:txBody>
      </p:sp>
      <p:sp>
        <p:nvSpPr>
          <p:cNvPr id="29" name="object 2">
            <a:extLst>
              <a:ext uri="{FF2B5EF4-FFF2-40B4-BE49-F238E27FC236}">
                <a16:creationId xmlns:a16="http://schemas.microsoft.com/office/drawing/2014/main" xmlns="" id="{FDFBCDE9-23E5-4275-BDE7-6900A81020FC}"/>
              </a:ext>
            </a:extLst>
          </p:cNvPr>
          <p:cNvSpPr txBox="1">
            <a:spLocks/>
          </p:cNvSpPr>
          <p:nvPr/>
        </p:nvSpPr>
        <p:spPr>
          <a:xfrm>
            <a:off x="526453" y="764423"/>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各運営班の設置</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56" name="グループ化 55">
            <a:extLst>
              <a:ext uri="{FF2B5EF4-FFF2-40B4-BE49-F238E27FC236}">
                <a16:creationId xmlns:a16="http://schemas.microsoft.com/office/drawing/2014/main" xmlns="" id="{54FFD8B0-D234-477D-9957-BF4AB12FD411}"/>
              </a:ext>
            </a:extLst>
          </p:cNvPr>
          <p:cNvGrpSpPr/>
          <p:nvPr/>
        </p:nvGrpSpPr>
        <p:grpSpPr>
          <a:xfrm>
            <a:off x="526453" y="1375896"/>
            <a:ext cx="6120130" cy="328706"/>
            <a:chOff x="719999" y="6776611"/>
            <a:chExt cx="6120130" cy="328706"/>
          </a:xfrm>
        </p:grpSpPr>
        <p:sp>
          <p:nvSpPr>
            <p:cNvPr id="57" name="object 14">
              <a:extLst>
                <a:ext uri="{FF2B5EF4-FFF2-40B4-BE49-F238E27FC236}">
                  <a16:creationId xmlns:a16="http://schemas.microsoft.com/office/drawing/2014/main" xmlns="" id="{C069DD4E-36D1-4E8E-BCB6-6C19BC8F1C21}"/>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8" name="object 15">
              <a:extLst>
                <a:ext uri="{FF2B5EF4-FFF2-40B4-BE49-F238E27FC236}">
                  <a16:creationId xmlns:a16="http://schemas.microsoft.com/office/drawing/2014/main" xmlns="" id="{8A84B94B-02B6-4269-AE40-36B561AF4B1A}"/>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班員の選出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59" name="object 8">
            <a:extLst>
              <a:ext uri="{FF2B5EF4-FFF2-40B4-BE49-F238E27FC236}">
                <a16:creationId xmlns:a16="http://schemas.microsoft.com/office/drawing/2014/main" xmlns="" id="{477C20A7-3104-41C3-B0D5-C2BEE325E158}"/>
              </a:ext>
            </a:extLst>
          </p:cNvPr>
          <p:cNvSpPr txBox="1"/>
          <p:nvPr/>
        </p:nvSpPr>
        <p:spPr>
          <a:xfrm>
            <a:off x="729652" y="1889653"/>
            <a:ext cx="6120129" cy="192277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運営班の班員は、本人の意思を確認した上で、避難者の中から選出する。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避難者への呼びかけを通じて、</a:t>
            </a:r>
            <a:r>
              <a:rPr lang="ja-JP" altLang="en-US" sz="1600" b="1">
                <a:latin typeface="Yu Gothic" panose="020B0400000000000000" pitchFamily="34" charset="-128"/>
                <a:ea typeface="Yu Gothic" panose="020B0400000000000000" pitchFamily="34" charset="-128"/>
                <a:cs typeface="YuGothic"/>
              </a:rPr>
              <a:t>避難所運営に</a:t>
            </a:r>
            <a:r>
              <a:rPr lang="ja-JP" altLang="en-US" sz="1600" b="1">
                <a:solidFill>
                  <a:srgbClr val="221815"/>
                </a:solidFill>
                <a:latin typeface="Yu Gothic" panose="020B0400000000000000" pitchFamily="34" charset="-128"/>
                <a:ea typeface="Yu Gothic" panose="020B0400000000000000" pitchFamily="34" charset="-128"/>
                <a:cs typeface="YuGothic"/>
              </a:rPr>
              <a:t>協力できる支援者を確保する。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自宅などに戻った避難者の中でも専門職能を有する方など避難所運営に協力してもらえる人には、協力を依頼する。</a:t>
            </a:r>
            <a:endParaRPr lang="ja-JP" altLang="en-US" sz="1600" b="1">
              <a:latin typeface="Yu Gothic" panose="020B0400000000000000" pitchFamily="34" charset="-128"/>
              <a:ea typeface="Yu Gothic" panose="020B0400000000000000" pitchFamily="34" charset="-128"/>
              <a:cs typeface="YuGothic"/>
            </a:endParaRPr>
          </a:p>
        </p:txBody>
      </p:sp>
      <p:sp>
        <p:nvSpPr>
          <p:cNvPr id="60" name="object 5">
            <a:extLst>
              <a:ext uri="{FF2B5EF4-FFF2-40B4-BE49-F238E27FC236}">
                <a16:creationId xmlns:a16="http://schemas.microsoft.com/office/drawing/2014/main" xmlns="" id="{4B7BD5FF-91CE-42D6-8E9A-1B1D3475379F}"/>
              </a:ext>
            </a:extLst>
          </p:cNvPr>
          <p:cNvSpPr txBox="1"/>
          <p:nvPr/>
        </p:nvSpPr>
        <p:spPr>
          <a:xfrm>
            <a:off x="1331419" y="4116841"/>
            <a:ext cx="5544136"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避難所利用者登録票の特技・免許欄などを参考に、子どもから高齢者まで、可能な限り役割を分担し、より多くの人が運営に参加できるようにする。</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本人の意思を尊重し、強制はしないようにする。</a:t>
            </a:r>
          </a:p>
        </p:txBody>
      </p:sp>
      <p:sp>
        <p:nvSpPr>
          <p:cNvPr id="61" name="object 6">
            <a:extLst>
              <a:ext uri="{FF2B5EF4-FFF2-40B4-BE49-F238E27FC236}">
                <a16:creationId xmlns:a16="http://schemas.microsoft.com/office/drawing/2014/main" xmlns="" id="{86467C8F-63FE-4CE6-8F87-26EA6A60247A}"/>
              </a:ext>
            </a:extLst>
          </p:cNvPr>
          <p:cNvSpPr/>
          <p:nvPr/>
        </p:nvSpPr>
        <p:spPr>
          <a:xfrm>
            <a:off x="721329" y="3951634"/>
            <a:ext cx="6214278" cy="1254896"/>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grpSp>
        <p:nvGrpSpPr>
          <p:cNvPr id="62" name="グループ化 61">
            <a:extLst>
              <a:ext uri="{FF2B5EF4-FFF2-40B4-BE49-F238E27FC236}">
                <a16:creationId xmlns:a16="http://schemas.microsoft.com/office/drawing/2014/main" xmlns="" id="{BD910482-5138-4061-8F82-7A4C6894E4DD}"/>
              </a:ext>
            </a:extLst>
          </p:cNvPr>
          <p:cNvGrpSpPr/>
          <p:nvPr/>
        </p:nvGrpSpPr>
        <p:grpSpPr>
          <a:xfrm>
            <a:off x="571277" y="5717041"/>
            <a:ext cx="6120130" cy="328706"/>
            <a:chOff x="719999" y="6776611"/>
            <a:chExt cx="6120130" cy="328706"/>
          </a:xfrm>
        </p:grpSpPr>
        <p:sp>
          <p:nvSpPr>
            <p:cNvPr id="63" name="object 14">
              <a:extLst>
                <a:ext uri="{FF2B5EF4-FFF2-40B4-BE49-F238E27FC236}">
                  <a16:creationId xmlns:a16="http://schemas.microsoft.com/office/drawing/2014/main" xmlns="" id="{09C4FE01-6FBD-46B2-9552-130C4AD2D4D2}"/>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4" name="object 15">
              <a:extLst>
                <a:ext uri="{FF2B5EF4-FFF2-40B4-BE49-F238E27FC236}">
                  <a16:creationId xmlns:a16="http://schemas.microsoft.com/office/drawing/2014/main" xmlns="" id="{1B479F8A-77A0-4D20-A153-361C90108CA6}"/>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班長の決定</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65" name="object 8">
            <a:extLst>
              <a:ext uri="{FF2B5EF4-FFF2-40B4-BE49-F238E27FC236}">
                <a16:creationId xmlns:a16="http://schemas.microsoft.com/office/drawing/2014/main" xmlns="" id="{8414BB16-DD8E-43D8-B180-0FE0683E9AD6}"/>
              </a:ext>
            </a:extLst>
          </p:cNvPr>
          <p:cNvSpPr txBox="1"/>
          <p:nvPr/>
        </p:nvSpPr>
        <p:spPr>
          <a:xfrm>
            <a:off x="774476" y="6230798"/>
            <a:ext cx="6120129" cy="2915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班員の互選により、各運営班の班長を決める。</a:t>
            </a:r>
            <a:endParaRPr sz="1600" b="1">
              <a:latin typeface="Yu Gothic" panose="020B0400000000000000" pitchFamily="34" charset="-128"/>
              <a:ea typeface="Yu Gothic" panose="020B0400000000000000" pitchFamily="34" charset="-128"/>
              <a:cs typeface="YuGothic"/>
            </a:endParaRPr>
          </a:p>
        </p:txBody>
      </p:sp>
      <p:sp>
        <p:nvSpPr>
          <p:cNvPr id="66" name="object 5">
            <a:extLst>
              <a:ext uri="{FF2B5EF4-FFF2-40B4-BE49-F238E27FC236}">
                <a16:creationId xmlns:a16="http://schemas.microsoft.com/office/drawing/2014/main" xmlns="" id="{0FB798ED-BEDF-4F5C-BA03-E6255B9186CE}"/>
              </a:ext>
            </a:extLst>
          </p:cNvPr>
          <p:cNvSpPr txBox="1"/>
          <p:nvPr/>
        </p:nvSpPr>
        <p:spPr>
          <a:xfrm>
            <a:off x="1331419" y="6886990"/>
            <a:ext cx="5458641"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班長は避難所運営委員会の構成員にもなるため、委員会への出席を負担に感じない人を選ぶ。</a:t>
            </a:r>
            <a:endParaRPr lang="en-US" altLang="ja-JP" sz="1400" b="1">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特定の人に業務が集中しないよう、定期的に交替する。交替時には確実に引継ぎを行う。</a:t>
            </a:r>
          </a:p>
        </p:txBody>
      </p:sp>
      <p:sp>
        <p:nvSpPr>
          <p:cNvPr id="67" name="object 6">
            <a:extLst>
              <a:ext uri="{FF2B5EF4-FFF2-40B4-BE49-F238E27FC236}">
                <a16:creationId xmlns:a16="http://schemas.microsoft.com/office/drawing/2014/main" xmlns="" id="{D3F8EB17-A351-4873-A5D0-BC86BBE6DBFD}"/>
              </a:ext>
            </a:extLst>
          </p:cNvPr>
          <p:cNvSpPr/>
          <p:nvPr/>
        </p:nvSpPr>
        <p:spPr>
          <a:xfrm>
            <a:off x="721329" y="6708025"/>
            <a:ext cx="6214278" cy="12953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68" name="テキスト ボックス 67">
            <a:extLst>
              <a:ext uri="{FF2B5EF4-FFF2-40B4-BE49-F238E27FC236}">
                <a16:creationId xmlns:a16="http://schemas.microsoft.com/office/drawing/2014/main" xmlns="" id="{DCD61022-95E2-4AA7-A3AE-B4BE8DE98CFA}"/>
              </a:ext>
            </a:extLst>
          </p:cNvPr>
          <p:cNvSpPr txBox="1"/>
          <p:nvPr/>
        </p:nvSpPr>
        <p:spPr>
          <a:xfrm>
            <a:off x="732971" y="472466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69" name="object 17">
            <a:extLst>
              <a:ext uri="{FF2B5EF4-FFF2-40B4-BE49-F238E27FC236}">
                <a16:creationId xmlns:a16="http://schemas.microsoft.com/office/drawing/2014/main" xmlns="" id="{C0AA0500-C660-4273-9D91-CA4F2E3C3308}"/>
              </a:ext>
            </a:extLst>
          </p:cNvPr>
          <p:cNvSpPr/>
          <p:nvPr/>
        </p:nvSpPr>
        <p:spPr>
          <a:xfrm>
            <a:off x="854084" y="426486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
        <p:nvSpPr>
          <p:cNvPr id="70" name="テキスト ボックス 69">
            <a:extLst>
              <a:ext uri="{FF2B5EF4-FFF2-40B4-BE49-F238E27FC236}">
                <a16:creationId xmlns:a16="http://schemas.microsoft.com/office/drawing/2014/main" xmlns="" id="{368A3795-5DED-4CF3-B17D-F13EC6AD9923}"/>
              </a:ext>
            </a:extLst>
          </p:cNvPr>
          <p:cNvSpPr txBox="1"/>
          <p:nvPr/>
        </p:nvSpPr>
        <p:spPr>
          <a:xfrm>
            <a:off x="707818" y="7512630"/>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71" name="object 17">
            <a:extLst>
              <a:ext uri="{FF2B5EF4-FFF2-40B4-BE49-F238E27FC236}">
                <a16:creationId xmlns:a16="http://schemas.microsoft.com/office/drawing/2014/main" xmlns="" id="{9CB83E7E-E1F9-4C64-BCEF-06FADF01A894}"/>
              </a:ext>
            </a:extLst>
          </p:cNvPr>
          <p:cNvSpPr/>
          <p:nvPr/>
        </p:nvSpPr>
        <p:spPr>
          <a:xfrm>
            <a:off x="828931" y="705282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692396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xmlns="" id="{E1E38666-F5C1-4B0B-A5E6-86D3BAA800C1}"/>
              </a:ext>
            </a:extLst>
          </p:cNvPr>
          <p:cNvSpPr txBox="1"/>
          <p:nvPr/>
        </p:nvSpPr>
        <p:spPr>
          <a:xfrm>
            <a:off x="141512" y="10172700"/>
            <a:ext cx="750997"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0" name="object 2">
            <a:extLst>
              <a:ext uri="{FF2B5EF4-FFF2-40B4-BE49-F238E27FC236}">
                <a16:creationId xmlns:a16="http://schemas.microsoft.com/office/drawing/2014/main" xmlns="" id="{07498781-DF2A-463A-A4F8-9516C67C7041}"/>
              </a:ext>
            </a:extLst>
          </p:cNvPr>
          <p:cNvSpPr txBox="1">
            <a:spLocks/>
          </p:cNvSpPr>
          <p:nvPr/>
        </p:nvSpPr>
        <p:spPr>
          <a:xfrm>
            <a:off x="689311" y="515780"/>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３</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避難所ルールの作成・周知</a:t>
            </a:r>
          </a:p>
        </p:txBody>
      </p:sp>
      <p:sp>
        <p:nvSpPr>
          <p:cNvPr id="11" name="object 8">
            <a:extLst>
              <a:ext uri="{FF2B5EF4-FFF2-40B4-BE49-F238E27FC236}">
                <a16:creationId xmlns:a16="http://schemas.microsoft.com/office/drawing/2014/main" xmlns="" id="{C4F1C07B-7E3E-40DD-B232-B22017FD1FD7}"/>
              </a:ext>
            </a:extLst>
          </p:cNvPr>
          <p:cNvSpPr txBox="1"/>
          <p:nvPr/>
        </p:nvSpPr>
        <p:spPr>
          <a:xfrm>
            <a:off x="892510" y="927100"/>
            <a:ext cx="6120129" cy="127163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事前に決めた避難所のルールをもとに、実際の避難所生活状況を踏まえて、照明時間、飲酒・喫煙などのルールを修正する。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新たなルールについては、情報班を通して掲示板に掲示するなどして、避難所利用者全員に確実に伝わるようにする。</a:t>
            </a:r>
            <a:endParaRPr sz="1600" b="1">
              <a:latin typeface="Yu Gothic" panose="020B0400000000000000" pitchFamily="34" charset="-128"/>
              <a:ea typeface="Yu Gothic" panose="020B0400000000000000" pitchFamily="34" charset="-128"/>
              <a:cs typeface="YuGothic"/>
            </a:endParaRPr>
          </a:p>
        </p:txBody>
      </p:sp>
      <p:sp>
        <p:nvSpPr>
          <p:cNvPr id="12" name="object 2">
            <a:extLst>
              <a:ext uri="{FF2B5EF4-FFF2-40B4-BE49-F238E27FC236}">
                <a16:creationId xmlns:a16="http://schemas.microsoft.com/office/drawing/2014/main" xmlns="" id="{D694B31C-9E38-4EDC-809C-9E0623FB8F22}"/>
              </a:ext>
            </a:extLst>
          </p:cNvPr>
          <p:cNvSpPr txBox="1">
            <a:spLocks/>
          </p:cNvSpPr>
          <p:nvPr/>
        </p:nvSpPr>
        <p:spPr>
          <a:xfrm>
            <a:off x="689311" y="2453254"/>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４</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避難所運営委員会の開催</a:t>
            </a:r>
          </a:p>
        </p:txBody>
      </p:sp>
      <p:sp>
        <p:nvSpPr>
          <p:cNvPr id="13" name="object 8">
            <a:extLst>
              <a:ext uri="{FF2B5EF4-FFF2-40B4-BE49-F238E27FC236}">
                <a16:creationId xmlns:a16="http://schemas.microsoft.com/office/drawing/2014/main" xmlns="" id="{0704D974-72A4-4654-8C94-4FD454A95B46}"/>
              </a:ext>
            </a:extLst>
          </p:cNvPr>
          <p:cNvSpPr txBox="1"/>
          <p:nvPr/>
        </p:nvSpPr>
        <p:spPr>
          <a:xfrm>
            <a:off x="892510" y="2864574"/>
            <a:ext cx="6120129" cy="2886111"/>
          </a:xfrm>
          <a:prstGeom prst="rect">
            <a:avLst/>
          </a:prstGeom>
        </p:spPr>
        <p:txBody>
          <a:bodyPr vert="horz" wrap="square" lIns="0" tIns="12700" rIns="0" bIns="0" rtlCol="0" anchor="t">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定例の避難所運営委員会において，各班の班長が，避難者の活動情報や各班の活動状況について報告し，相互に情報を共有する。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a:ea typeface="Yu Gothic"/>
                <a:cs typeface="YuGothic"/>
              </a:rPr>
              <a:t>避難所ルールが守られているか確認し、またルールの順守を徹底するよう周知する。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意見交換を行いながら、課題発生などへの対応や、避難所の運営に協力をしてもらえる人には、協力を依頼する。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a:ea typeface="Yu Gothic"/>
                <a:cs typeface="YuGothic"/>
              </a:rPr>
              <a:t>避難所運営委員会によって決定した事項は、記録用紙に記入して、各班の班長に渡し、共有する。</a:t>
            </a:r>
            <a:endParaRPr sz="1600" b="1">
              <a:solidFill>
                <a:srgbClr val="221815"/>
              </a:solidFill>
              <a:latin typeface="Yu Gothic" panose="020B0400000000000000" pitchFamily="34" charset="-128"/>
              <a:ea typeface="Yu Gothic" panose="020B0400000000000000" pitchFamily="34" charset="-128"/>
              <a:cs typeface="YuGothic"/>
            </a:endParaRPr>
          </a:p>
        </p:txBody>
      </p:sp>
      <p:sp>
        <p:nvSpPr>
          <p:cNvPr id="14" name="object 72">
            <a:extLst>
              <a:ext uri="{FF2B5EF4-FFF2-40B4-BE49-F238E27FC236}">
                <a16:creationId xmlns:a16="http://schemas.microsoft.com/office/drawing/2014/main" xmlns="" id="{7BAD49FE-4E2A-4B82-83C6-2B86C65FB91A}"/>
              </a:ext>
            </a:extLst>
          </p:cNvPr>
          <p:cNvSpPr/>
          <p:nvPr/>
        </p:nvSpPr>
        <p:spPr>
          <a:xfrm>
            <a:off x="1162050" y="6052787"/>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15" name="object 73">
            <a:extLst>
              <a:ext uri="{FF2B5EF4-FFF2-40B4-BE49-F238E27FC236}">
                <a16:creationId xmlns:a16="http://schemas.microsoft.com/office/drawing/2014/main" xmlns="" id="{43119E80-5866-4340-BBB8-734883B016D8}"/>
              </a:ext>
            </a:extLst>
          </p:cNvPr>
          <p:cNvSpPr txBox="1"/>
          <p:nvPr/>
        </p:nvSpPr>
        <p:spPr>
          <a:xfrm>
            <a:off x="1277968" y="6105628"/>
            <a:ext cx="2969582" cy="184666"/>
          </a:xfrm>
          <a:prstGeom prst="rect">
            <a:avLst/>
          </a:prstGeom>
        </p:spPr>
        <p:txBody>
          <a:bodyPr vert="horz" wrap="square" lIns="0" tIns="0" rIns="0" bIns="0" rtlCol="0">
            <a:spAutoFit/>
          </a:bodyPr>
          <a:lstStyle/>
          <a:p>
            <a:pPr marL="12700">
              <a:lnSpc>
                <a:spcPct val="100000"/>
              </a:lnSpc>
            </a:pP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zh-TW" sz="1200" b="1" spc="60">
                <a:solidFill>
                  <a:srgbClr val="FFFFFF"/>
                </a:solidFill>
                <a:latin typeface="游ゴシック" panose="020B0400000000000000" pitchFamily="50" charset="-128"/>
                <a:ea typeface="游ゴシック" panose="020B0400000000000000" pitchFamily="50" charset="-128"/>
                <a:cs typeface="BIZ UDゴシック"/>
              </a:rPr>
              <a:t>10</a:t>
            </a: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避難所運営委員会記録用紙</a:t>
            </a:r>
            <a:endParaRPr lang="zh-TW" altLang="en-US" sz="1200">
              <a:latin typeface="游ゴシック" panose="020B0400000000000000" pitchFamily="50" charset="-128"/>
              <a:ea typeface="游ゴシック" panose="020B0400000000000000" pitchFamily="50" charset="-128"/>
              <a:cs typeface="BIZ UDゴシック"/>
            </a:endParaRPr>
          </a:p>
        </p:txBody>
      </p:sp>
      <p:sp>
        <p:nvSpPr>
          <p:cNvPr id="16" name="object 74">
            <a:extLst>
              <a:ext uri="{FF2B5EF4-FFF2-40B4-BE49-F238E27FC236}">
                <a16:creationId xmlns:a16="http://schemas.microsoft.com/office/drawing/2014/main" xmlns="" id="{96F764B5-2A33-4E44-8E82-CD85E5B5DCC1}"/>
              </a:ext>
            </a:extLst>
          </p:cNvPr>
          <p:cNvSpPr/>
          <p:nvPr/>
        </p:nvSpPr>
        <p:spPr>
          <a:xfrm>
            <a:off x="3923587" y="6550128"/>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928821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287EA1B-8D34-421F-86D1-25296C0ED6DE}"/>
              </a:ext>
            </a:extLst>
          </p:cNvPr>
          <p:cNvSpPr txBox="1"/>
          <p:nvPr/>
        </p:nvSpPr>
        <p:spPr>
          <a:xfrm>
            <a:off x="6748233" y="10189637"/>
            <a:ext cx="661095"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２９</a:t>
            </a:r>
            <a:endParaRPr lang="ja-JP" altLang="en-US" dirty="0">
              <a:solidFill>
                <a:schemeClr val="tx1">
                  <a:lumMod val="50000"/>
                  <a:lumOff val="50000"/>
                </a:schemeClr>
              </a:solidFill>
              <a:latin typeface="+mj-ea"/>
              <a:ea typeface="+mj-ea"/>
            </a:endParaRPr>
          </a:p>
        </p:txBody>
      </p:sp>
      <p:grpSp>
        <p:nvGrpSpPr>
          <p:cNvPr id="3" name="object 9">
            <a:extLst>
              <a:ext uri="{FF2B5EF4-FFF2-40B4-BE49-F238E27FC236}">
                <a16:creationId xmlns:a16="http://schemas.microsoft.com/office/drawing/2014/main" xmlns="" id="{D5899158-2EBB-4C5F-A381-02DDBA5E584E}"/>
              </a:ext>
            </a:extLst>
          </p:cNvPr>
          <p:cNvGrpSpPr/>
          <p:nvPr/>
        </p:nvGrpSpPr>
        <p:grpSpPr>
          <a:xfrm>
            <a:off x="428171" y="469954"/>
            <a:ext cx="6553200" cy="628997"/>
            <a:chOff x="540004" y="1688134"/>
            <a:chExt cx="6480175" cy="334010"/>
          </a:xfrm>
          <a:solidFill>
            <a:srgbClr val="172A88"/>
          </a:solidFill>
        </p:grpSpPr>
        <p:pic>
          <p:nvPicPr>
            <p:cNvPr id="4" name="object 10">
              <a:extLst>
                <a:ext uri="{FF2B5EF4-FFF2-40B4-BE49-F238E27FC236}">
                  <a16:creationId xmlns:a16="http://schemas.microsoft.com/office/drawing/2014/main" xmlns="" id="{39BF9BD8-17CD-447D-910D-854398454DAA}"/>
                </a:ext>
              </a:extLst>
            </p:cNvPr>
            <p:cNvPicPr/>
            <p:nvPr/>
          </p:nvPicPr>
          <p:blipFill>
            <a:blip r:embed="rId2" cstate="print"/>
            <a:stretch>
              <a:fillRect/>
            </a:stretch>
          </p:blipFill>
          <p:spPr>
            <a:xfrm>
              <a:off x="4217036" y="1688134"/>
              <a:ext cx="2802965" cy="333693"/>
            </a:xfrm>
            <a:prstGeom prst="rect">
              <a:avLst/>
            </a:prstGeom>
            <a:grpFill/>
            <a:ln>
              <a:solidFill>
                <a:schemeClr val="bg1"/>
              </a:solidFill>
            </a:ln>
          </p:spPr>
        </p:pic>
        <p:sp>
          <p:nvSpPr>
            <p:cNvPr id="5" name="object 11">
              <a:extLst>
                <a:ext uri="{FF2B5EF4-FFF2-40B4-BE49-F238E27FC236}">
                  <a16:creationId xmlns:a16="http://schemas.microsoft.com/office/drawing/2014/main" xmlns="" id="{B079249E-F493-408E-95C5-BDDB8B3F7240}"/>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6" name="object 12">
            <a:extLst>
              <a:ext uri="{FF2B5EF4-FFF2-40B4-BE49-F238E27FC236}">
                <a16:creationId xmlns:a16="http://schemas.microsoft.com/office/drawing/2014/main" xmlns="" id="{79B95F81-1130-4A50-9E2D-D1E1389A9CC4}"/>
              </a:ext>
            </a:extLst>
          </p:cNvPr>
          <p:cNvSpPr txBox="1"/>
          <p:nvPr/>
        </p:nvSpPr>
        <p:spPr>
          <a:xfrm>
            <a:off x="589840" y="621463"/>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避難所開設担当者からの引継ぎ</a:t>
            </a:r>
          </a:p>
        </p:txBody>
      </p:sp>
      <p:sp>
        <p:nvSpPr>
          <p:cNvPr id="7" name="テキスト ボックス 6">
            <a:extLst>
              <a:ext uri="{FF2B5EF4-FFF2-40B4-BE49-F238E27FC236}">
                <a16:creationId xmlns:a16="http://schemas.microsoft.com/office/drawing/2014/main" xmlns="" id="{4EC4F227-8264-4BA5-8F36-B9C8BC3D0F9D}"/>
              </a:ext>
            </a:extLst>
          </p:cNvPr>
          <p:cNvSpPr txBox="1"/>
          <p:nvPr/>
        </p:nvSpPr>
        <p:spPr>
          <a:xfrm>
            <a:off x="710342" y="1250673"/>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避難所開設時に行った業務内容は、避難所運営委員会の関連する運営班に対して適切に引継ぐ。</a:t>
            </a:r>
          </a:p>
        </p:txBody>
      </p:sp>
      <p:sp>
        <p:nvSpPr>
          <p:cNvPr id="8" name="正方形/長方形 7">
            <a:extLst>
              <a:ext uri="{FF2B5EF4-FFF2-40B4-BE49-F238E27FC236}">
                <a16:creationId xmlns:a16="http://schemas.microsoft.com/office/drawing/2014/main" xmlns="" id="{AAE3C76A-E22F-499C-86F2-205247B20C2E}"/>
              </a:ext>
            </a:extLst>
          </p:cNvPr>
          <p:cNvSpPr/>
          <p:nvPr/>
        </p:nvSpPr>
        <p:spPr>
          <a:xfrm>
            <a:off x="631686" y="289802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xmlns="" id="{8EE6C1C4-D9F2-4A4D-A55C-79742B8DC7A8}"/>
              </a:ext>
            </a:extLst>
          </p:cNvPr>
          <p:cNvSpPr txBox="1"/>
          <p:nvPr/>
        </p:nvSpPr>
        <p:spPr>
          <a:xfrm>
            <a:off x="792132" y="3017215"/>
            <a:ext cx="2226839" cy="1404808"/>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避難者の受け入れ、取りまとめに関すること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２避難者の受け入れ</a:t>
            </a: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３避難者状況の取りまとめと報告</a:t>
            </a:r>
          </a:p>
        </p:txBody>
      </p:sp>
      <p:sp>
        <p:nvSpPr>
          <p:cNvPr id="10" name="矢印: 右 9">
            <a:extLst>
              <a:ext uri="{FF2B5EF4-FFF2-40B4-BE49-F238E27FC236}">
                <a16:creationId xmlns:a16="http://schemas.microsoft.com/office/drawing/2014/main" xmlns="" id="{EEB9E2EE-8A69-49FD-AA19-3A9870400D42}"/>
              </a:ext>
            </a:extLst>
          </p:cNvPr>
          <p:cNvSpPr/>
          <p:nvPr/>
        </p:nvSpPr>
        <p:spPr>
          <a:xfrm>
            <a:off x="3638097" y="3321091"/>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xmlns="" id="{7F81B19F-33F3-4599-A636-0B4596EFCFF1}"/>
              </a:ext>
            </a:extLst>
          </p:cNvPr>
          <p:cNvSpPr/>
          <p:nvPr/>
        </p:nvSpPr>
        <p:spPr>
          <a:xfrm>
            <a:off x="5026410" y="3126623"/>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xmlns="" id="{845A897F-96A8-44E2-ABE8-954A2724A4C7}"/>
              </a:ext>
            </a:extLst>
          </p:cNvPr>
          <p:cNvSpPr/>
          <p:nvPr/>
        </p:nvSpPr>
        <p:spPr>
          <a:xfrm>
            <a:off x="637492" y="493765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xmlns="" id="{22B83BA1-3C6F-499D-811F-0971A5BC612D}"/>
              </a:ext>
            </a:extLst>
          </p:cNvPr>
          <p:cNvSpPr txBox="1"/>
          <p:nvPr/>
        </p:nvSpPr>
        <p:spPr>
          <a:xfrm>
            <a:off x="797938" y="5134564"/>
            <a:ext cx="2226839" cy="1201676"/>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避難所施設の安全確認に関すること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１開設準備（避難所の安全確認）</a:t>
            </a:r>
          </a:p>
        </p:txBody>
      </p:sp>
      <p:sp>
        <p:nvSpPr>
          <p:cNvPr id="14" name="矢印: 右 13">
            <a:extLst>
              <a:ext uri="{FF2B5EF4-FFF2-40B4-BE49-F238E27FC236}">
                <a16:creationId xmlns:a16="http://schemas.microsoft.com/office/drawing/2014/main" xmlns="" id="{721E4103-D04A-49C6-87EF-29FB19346428}"/>
              </a:ext>
            </a:extLst>
          </p:cNvPr>
          <p:cNvSpPr/>
          <p:nvPr/>
        </p:nvSpPr>
        <p:spPr>
          <a:xfrm>
            <a:off x="3643903" y="5454691"/>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xmlns="" id="{570ECA81-A88F-4B97-9D56-381757FD68A8}"/>
              </a:ext>
            </a:extLst>
          </p:cNvPr>
          <p:cNvSpPr/>
          <p:nvPr/>
        </p:nvSpPr>
        <p:spPr>
          <a:xfrm>
            <a:off x="5032216" y="5260223"/>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施設管理班</a:t>
            </a:r>
            <a:endParaRPr kumimoji="1" lang="ja-JP" altLang="en-US" sz="1400" b="1">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xmlns="" id="{FAD97440-2F92-4452-9A9E-188446BF6916}"/>
              </a:ext>
            </a:extLst>
          </p:cNvPr>
          <p:cNvSpPr/>
          <p:nvPr/>
        </p:nvSpPr>
        <p:spPr>
          <a:xfrm>
            <a:off x="631686" y="6995053"/>
            <a:ext cx="2615885" cy="161797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xmlns="" id="{9BC2F3E3-C73B-4605-8F4E-8598D7640608}"/>
              </a:ext>
            </a:extLst>
          </p:cNvPr>
          <p:cNvSpPr txBox="1"/>
          <p:nvPr/>
        </p:nvSpPr>
        <p:spPr>
          <a:xfrm>
            <a:off x="792132" y="7325813"/>
            <a:ext cx="2376982" cy="906210"/>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a:lnSpc>
                <a:spcPct val="120000"/>
              </a:lnSpc>
            </a:pPr>
            <a:r>
              <a:rPr lang="ja-JP" altLang="en-US" sz="1600" b="1">
                <a:solidFill>
                  <a:srgbClr val="1F497D"/>
                </a:solidFill>
                <a:latin typeface="游ゴシック" panose="020B0400000000000000" pitchFamily="50" charset="-128"/>
                <a:ea typeface="游ゴシック" panose="020B0400000000000000" pitchFamily="50" charset="-128"/>
              </a:rPr>
              <a:t>食料・物資に関すること</a:t>
            </a:r>
            <a:endParaRPr lang="en-US" altLang="ja-JP" sz="1600" b="1">
              <a:solidFill>
                <a:srgbClr val="1F497D"/>
              </a:solidFill>
              <a:latin typeface="游ゴシック" panose="020B0400000000000000" pitchFamily="50" charset="-128"/>
              <a:ea typeface="游ゴシック" panose="020B0400000000000000" pitchFamily="50" charset="-128"/>
            </a:endParaRPr>
          </a:p>
          <a:p>
            <a:pPr algn="l">
              <a:lnSpc>
                <a:spcPct val="120000"/>
              </a:lnSpc>
            </a:pPr>
            <a:endParaRPr lang="en-US" altLang="ja-JP" sz="1100" b="1">
              <a:solidFill>
                <a:srgbClr val="1F497D"/>
              </a:solidFill>
              <a:latin typeface="游ゴシック" panose="020B0400000000000000" pitchFamily="50" charset="-128"/>
              <a:ea typeface="游ゴシック" panose="020B0400000000000000" pitchFamily="50" charset="-128"/>
            </a:endParaRPr>
          </a:p>
          <a:p>
            <a:pPr algn="l">
              <a:lnSpc>
                <a:spcPct val="120000"/>
              </a:lnSpc>
            </a:pPr>
            <a:r>
              <a:rPr lang="en-US" altLang="ja-JP" sz="1100" b="1">
                <a:solidFill>
                  <a:srgbClr val="1F497D"/>
                </a:solidFill>
                <a:latin typeface="游ゴシック" panose="020B0400000000000000" pitchFamily="50" charset="-128"/>
                <a:ea typeface="游ゴシック" panose="020B0400000000000000" pitchFamily="50" charset="-128"/>
              </a:rPr>
              <a:t>【</a:t>
            </a:r>
            <a:r>
              <a:rPr lang="ja-JP" altLang="en-US" sz="1100" b="1">
                <a:solidFill>
                  <a:srgbClr val="1F497D"/>
                </a:solidFill>
                <a:latin typeface="游ゴシック" panose="020B0400000000000000" pitchFamily="50" charset="-128"/>
                <a:ea typeface="游ゴシック" panose="020B0400000000000000" pitchFamily="50" charset="-128"/>
              </a:rPr>
              <a:t>避難所開設アクションカード</a:t>
            </a:r>
            <a:r>
              <a:rPr lang="en-US" altLang="ja-JP" sz="1100" b="1">
                <a:solidFill>
                  <a:srgbClr val="1F497D"/>
                </a:solidFill>
                <a:latin typeface="游ゴシック" panose="020B0400000000000000" pitchFamily="50" charset="-128"/>
                <a:ea typeface="游ゴシック" panose="020B0400000000000000" pitchFamily="50" charset="-128"/>
              </a:rPr>
              <a:t>】</a:t>
            </a:r>
          </a:p>
          <a:p>
            <a:pPr algn="l">
              <a:lnSpc>
                <a:spcPct val="120000"/>
              </a:lnSpc>
            </a:pPr>
            <a:r>
              <a:rPr lang="ja-JP" altLang="en-US" sz="1100" b="1">
                <a:solidFill>
                  <a:srgbClr val="1F497D"/>
                </a:solidFill>
                <a:latin typeface="游ゴシック" panose="020B0400000000000000" pitchFamily="50" charset="-128"/>
                <a:ea typeface="游ゴシック" panose="020B0400000000000000" pitchFamily="50" charset="-128"/>
              </a:rPr>
              <a:t>４食料等の配布</a:t>
            </a:r>
          </a:p>
        </p:txBody>
      </p:sp>
      <p:sp>
        <p:nvSpPr>
          <p:cNvPr id="18" name="矢印: 右 17">
            <a:extLst>
              <a:ext uri="{FF2B5EF4-FFF2-40B4-BE49-F238E27FC236}">
                <a16:creationId xmlns:a16="http://schemas.microsoft.com/office/drawing/2014/main" xmlns="" id="{FCFE46C4-ED2E-4833-BC41-47F28F249D0E}"/>
              </a:ext>
            </a:extLst>
          </p:cNvPr>
          <p:cNvSpPr/>
          <p:nvPr/>
        </p:nvSpPr>
        <p:spPr>
          <a:xfrm>
            <a:off x="3638097" y="7393823"/>
            <a:ext cx="899068" cy="381000"/>
          </a:xfrm>
          <a:prstGeom prst="rightArrow">
            <a:avLst/>
          </a:prstGeom>
          <a:solidFill>
            <a:srgbClr val="1F497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xmlns="" id="{F5C41809-2091-455C-85C8-E35491A3651C}"/>
              </a:ext>
            </a:extLst>
          </p:cNvPr>
          <p:cNvSpPr/>
          <p:nvPr/>
        </p:nvSpPr>
        <p:spPr>
          <a:xfrm>
            <a:off x="5026410" y="7199355"/>
            <a:ext cx="1658811" cy="804068"/>
          </a:xfrm>
          <a:prstGeom prst="rect">
            <a:avLst/>
          </a:prstGeom>
          <a:solidFill>
            <a:srgbClr val="1F497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游ゴシック" panose="020B0400000000000000" pitchFamily="50" charset="-128"/>
                <a:ea typeface="游ゴシック" panose="020B0400000000000000" pitchFamily="50" charset="-128"/>
              </a:rPr>
              <a:t>食料・物資班</a:t>
            </a:r>
            <a:endParaRPr kumimoji="1" lang="ja-JP" altLang="en-US" sz="1400" b="1">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xmlns="" id="{A27CC11D-2F17-4FA2-A76C-ADC330140877}"/>
              </a:ext>
            </a:extLst>
          </p:cNvPr>
          <p:cNvSpPr txBox="1"/>
          <p:nvPr/>
        </p:nvSpPr>
        <p:spPr>
          <a:xfrm>
            <a:off x="3620186" y="2938855"/>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1" name="テキスト ボックス 20">
            <a:extLst>
              <a:ext uri="{FF2B5EF4-FFF2-40B4-BE49-F238E27FC236}">
                <a16:creationId xmlns:a16="http://schemas.microsoft.com/office/drawing/2014/main" xmlns="" id="{212EC3D9-0D83-4016-80F6-A9E837EF4E59}"/>
              </a:ext>
            </a:extLst>
          </p:cNvPr>
          <p:cNvSpPr txBox="1"/>
          <p:nvPr/>
        </p:nvSpPr>
        <p:spPr>
          <a:xfrm>
            <a:off x="3620186" y="5065112"/>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2" name="テキスト ボックス 21">
            <a:extLst>
              <a:ext uri="{FF2B5EF4-FFF2-40B4-BE49-F238E27FC236}">
                <a16:creationId xmlns:a16="http://schemas.microsoft.com/office/drawing/2014/main" xmlns="" id="{EC1E42A7-7248-428C-B990-6F47C6FDA8DC}"/>
              </a:ext>
            </a:extLst>
          </p:cNvPr>
          <p:cNvSpPr txBox="1"/>
          <p:nvPr/>
        </p:nvSpPr>
        <p:spPr>
          <a:xfrm>
            <a:off x="3620186" y="7014689"/>
            <a:ext cx="922785"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a:t>
            </a:r>
          </a:p>
        </p:txBody>
      </p:sp>
      <p:sp>
        <p:nvSpPr>
          <p:cNvPr id="23" name="正方形/長方形 22">
            <a:extLst>
              <a:ext uri="{FF2B5EF4-FFF2-40B4-BE49-F238E27FC236}">
                <a16:creationId xmlns:a16="http://schemas.microsoft.com/office/drawing/2014/main" xmlns="" id="{E722C76E-991F-4DEB-B80D-9E769D8D65A3}"/>
              </a:ext>
            </a:extLst>
          </p:cNvPr>
          <p:cNvSpPr/>
          <p:nvPr/>
        </p:nvSpPr>
        <p:spPr>
          <a:xfrm>
            <a:off x="428171" y="2162135"/>
            <a:ext cx="3006224" cy="6908087"/>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xmlns="" id="{51ED3962-CF66-4389-BA32-BB02F676ED98}"/>
              </a:ext>
            </a:extLst>
          </p:cNvPr>
          <p:cNvSpPr txBox="1"/>
          <p:nvPr/>
        </p:nvSpPr>
        <p:spPr>
          <a:xfrm>
            <a:off x="744465" y="2267433"/>
            <a:ext cx="2620939"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避難所開設時の業務</a:t>
            </a:r>
          </a:p>
        </p:txBody>
      </p:sp>
      <p:sp>
        <p:nvSpPr>
          <p:cNvPr id="25" name="正方形/長方形 24">
            <a:extLst>
              <a:ext uri="{FF2B5EF4-FFF2-40B4-BE49-F238E27FC236}">
                <a16:creationId xmlns:a16="http://schemas.microsoft.com/office/drawing/2014/main" xmlns="" id="{0DD5B8B9-450D-4908-9FBE-27E6FE8EA2BA}"/>
              </a:ext>
            </a:extLst>
          </p:cNvPr>
          <p:cNvSpPr/>
          <p:nvPr/>
        </p:nvSpPr>
        <p:spPr>
          <a:xfrm>
            <a:off x="4729938" y="2171718"/>
            <a:ext cx="2271517" cy="6908087"/>
          </a:xfrm>
          <a:prstGeom prst="rect">
            <a:avLst/>
          </a:prstGeom>
          <a:no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xmlns="" id="{42E9A90D-A29B-42F2-8BF7-B6BE58F5D67F}"/>
              </a:ext>
            </a:extLst>
          </p:cNvPr>
          <p:cNvSpPr txBox="1"/>
          <p:nvPr/>
        </p:nvSpPr>
        <p:spPr>
          <a:xfrm>
            <a:off x="5268683" y="2318636"/>
            <a:ext cx="1447800" cy="369332"/>
          </a:xfrm>
          <a:prstGeom prst="rect">
            <a:avLst/>
          </a:prstGeom>
          <a:noFill/>
        </p:spPr>
        <p:txBody>
          <a:bodyPr wrap="square">
            <a:spAutoFit/>
          </a:bodyPr>
          <a:lstStyle/>
          <a:p>
            <a:r>
              <a:rPr lang="ja-JP" altLang="en-US" b="1">
                <a:solidFill>
                  <a:srgbClr val="1F497D"/>
                </a:solidFill>
                <a:latin typeface="游ゴシック" panose="020B0400000000000000" pitchFamily="50" charset="-128"/>
                <a:ea typeface="游ゴシック" panose="020B0400000000000000" pitchFamily="50" charset="-128"/>
              </a:rPr>
              <a:t>引継ぎ先</a:t>
            </a:r>
          </a:p>
        </p:txBody>
      </p:sp>
    </p:spTree>
    <p:extLst>
      <p:ext uri="{BB962C8B-B14F-4D97-AF65-F5344CB8AC3E}">
        <p14:creationId xmlns:p14="http://schemas.microsoft.com/office/powerpoint/2010/main" val="207908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35DEE881-8C86-440B-959E-26E6F3E739D7}"/>
              </a:ext>
            </a:extLst>
          </p:cNvPr>
          <p:cNvSpPr txBox="1"/>
          <p:nvPr/>
        </p:nvSpPr>
        <p:spPr>
          <a:xfrm>
            <a:off x="141513" y="10172700"/>
            <a:ext cx="740808"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３０</a:t>
            </a:r>
            <a:endParaRPr lang="ja-JP" altLang="en-US" dirty="0">
              <a:solidFill>
                <a:schemeClr val="tx1">
                  <a:lumMod val="50000"/>
                  <a:lumOff val="50000"/>
                </a:schemeClr>
              </a:solidFill>
              <a:latin typeface="+mj-ea"/>
              <a:ea typeface="+mj-ea"/>
            </a:endParaRPr>
          </a:p>
        </p:txBody>
      </p:sp>
      <p:sp>
        <p:nvSpPr>
          <p:cNvPr id="3" name="bg object 16">
            <a:extLst>
              <a:ext uri="{FF2B5EF4-FFF2-40B4-BE49-F238E27FC236}">
                <a16:creationId xmlns:a16="http://schemas.microsoft.com/office/drawing/2014/main" xmlns="" id="{FC0C58D9-9E5C-47E6-9746-DE707F1069AB}"/>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4" name="bg object 17">
            <a:extLst>
              <a:ext uri="{FF2B5EF4-FFF2-40B4-BE49-F238E27FC236}">
                <a16:creationId xmlns:a16="http://schemas.microsoft.com/office/drawing/2014/main" xmlns="" id="{D4685E49-E590-4719-80FA-55BAAB222F9E}"/>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5" name="bg object 18">
            <a:extLst>
              <a:ext uri="{FF2B5EF4-FFF2-40B4-BE49-F238E27FC236}">
                <a16:creationId xmlns:a16="http://schemas.microsoft.com/office/drawing/2014/main" xmlns="" id="{E8A044D9-2CCA-4C16-BCEE-050E171DC3B0}"/>
              </a:ext>
            </a:extLst>
          </p:cNvPr>
          <p:cNvPicPr/>
          <p:nvPr/>
        </p:nvPicPr>
        <p:blipFill>
          <a:blip r:embed="rId2" cstate="print"/>
          <a:stretch>
            <a:fillRect/>
          </a:stretch>
        </p:blipFill>
        <p:spPr>
          <a:xfrm>
            <a:off x="117745" y="0"/>
            <a:ext cx="174123" cy="208812"/>
          </a:xfrm>
          <a:prstGeom prst="rect">
            <a:avLst/>
          </a:prstGeom>
        </p:spPr>
      </p:pic>
      <p:grpSp>
        <p:nvGrpSpPr>
          <p:cNvPr id="7" name="object 9">
            <a:extLst>
              <a:ext uri="{FF2B5EF4-FFF2-40B4-BE49-F238E27FC236}">
                <a16:creationId xmlns:a16="http://schemas.microsoft.com/office/drawing/2014/main" xmlns="" id="{1150056E-FCC2-4AF1-9046-76AFF8FEDD0D}"/>
              </a:ext>
            </a:extLst>
          </p:cNvPr>
          <p:cNvGrpSpPr/>
          <p:nvPr/>
        </p:nvGrpSpPr>
        <p:grpSpPr>
          <a:xfrm>
            <a:off x="525425" y="527381"/>
            <a:ext cx="6553200" cy="628997"/>
            <a:chOff x="540004" y="1688134"/>
            <a:chExt cx="6480175" cy="334010"/>
          </a:xfrm>
          <a:solidFill>
            <a:srgbClr val="172A88"/>
          </a:solidFill>
        </p:grpSpPr>
        <p:pic>
          <p:nvPicPr>
            <p:cNvPr id="8" name="object 10">
              <a:extLst>
                <a:ext uri="{FF2B5EF4-FFF2-40B4-BE49-F238E27FC236}">
                  <a16:creationId xmlns:a16="http://schemas.microsoft.com/office/drawing/2014/main" xmlns="" id="{63D3DE47-99A8-42D7-A43E-604AD080285A}"/>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9" name="object 11">
              <a:extLst>
                <a:ext uri="{FF2B5EF4-FFF2-40B4-BE49-F238E27FC236}">
                  <a16:creationId xmlns:a16="http://schemas.microsoft.com/office/drawing/2014/main" xmlns="" id="{61AD6FA9-75B8-419D-90F7-092559F7C835}"/>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0" name="object 12">
            <a:extLst>
              <a:ext uri="{FF2B5EF4-FFF2-40B4-BE49-F238E27FC236}">
                <a16:creationId xmlns:a16="http://schemas.microsoft.com/office/drawing/2014/main" xmlns="" id="{16BED1F2-243C-4446-859A-3EC233887C06}"/>
              </a:ext>
            </a:extLst>
          </p:cNvPr>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各班による避難所運営</a:t>
            </a:r>
            <a:endParaRPr lang="en-US" altLang="ja-JP" sz="2400" b="1">
              <a:solidFill>
                <a:schemeClr val="bg1"/>
              </a:solidFill>
              <a:latin typeface="游ゴシック" panose="020B0400000000000000" pitchFamily="50" charset="-128"/>
              <a:ea typeface="游ゴシック" panose="020B0400000000000000" pitchFamily="50" charset="-128"/>
              <a:cs typeface="YuGothic"/>
            </a:endParaRPr>
          </a:p>
        </p:txBody>
      </p:sp>
      <p:sp>
        <p:nvSpPr>
          <p:cNvPr id="69" name="矢印: 下 68">
            <a:extLst>
              <a:ext uri="{FF2B5EF4-FFF2-40B4-BE49-F238E27FC236}">
                <a16:creationId xmlns:a16="http://schemas.microsoft.com/office/drawing/2014/main" xmlns="" id="{9A528F75-0657-4498-9D32-345DE918436B}"/>
              </a:ext>
            </a:extLst>
          </p:cNvPr>
          <p:cNvSpPr/>
          <p:nvPr/>
        </p:nvSpPr>
        <p:spPr>
          <a:xfrm rot="16200000">
            <a:off x="3592875" y="8045242"/>
            <a:ext cx="526611" cy="980993"/>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xmlns="" id="{0DA4E1AC-E050-4EB6-B580-D38168652A6C}"/>
              </a:ext>
            </a:extLst>
          </p:cNvPr>
          <p:cNvSpPr txBox="1"/>
          <p:nvPr/>
        </p:nvSpPr>
        <p:spPr>
          <a:xfrm>
            <a:off x="2536589" y="7498574"/>
            <a:ext cx="264828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rgbClr val="FF0000"/>
                </a:solidFill>
                <a:latin typeface="游ゴシック" panose="020B0400000000000000" pitchFamily="50" charset="-128"/>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a:t>対象となる班のマニュアル</a:t>
            </a:r>
            <a:endParaRPr lang="en-US" altLang="ja-JP" sz="1400"/>
          </a:p>
          <a:p>
            <a:r>
              <a:rPr lang="ja-JP" altLang="en-US" sz="1400"/>
              <a:t>シートを抜き出す</a:t>
            </a:r>
          </a:p>
        </p:txBody>
      </p:sp>
      <p:pic>
        <p:nvPicPr>
          <p:cNvPr id="71" name="図 70" descr="グラフィカル ユーザー インターフェイス, テキスト, アプリケーション&#10;&#10;自動的に生成された説明">
            <a:extLst>
              <a:ext uri="{FF2B5EF4-FFF2-40B4-BE49-F238E27FC236}">
                <a16:creationId xmlns:a16="http://schemas.microsoft.com/office/drawing/2014/main" xmlns="" id="{035CE795-FFD9-4F4F-A08A-EFD44949B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694" y="7241575"/>
            <a:ext cx="871913" cy="1142686"/>
          </a:xfrm>
          <a:prstGeom prst="rect">
            <a:avLst/>
          </a:prstGeom>
        </p:spPr>
      </p:pic>
      <p:pic>
        <p:nvPicPr>
          <p:cNvPr id="72" name="図 71" descr="グラフィカル ユーザー インターフェイス, テキスト, アプリケーション&#10;&#10;自動的に生成された説明">
            <a:extLst>
              <a:ext uri="{FF2B5EF4-FFF2-40B4-BE49-F238E27FC236}">
                <a16:creationId xmlns:a16="http://schemas.microsoft.com/office/drawing/2014/main" xmlns="" id="{7D894066-2BD7-4AE0-9874-101DAC27A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8101" y="7241575"/>
            <a:ext cx="871913" cy="1142686"/>
          </a:xfrm>
          <a:prstGeom prst="rect">
            <a:avLst/>
          </a:prstGeom>
        </p:spPr>
      </p:pic>
      <p:pic>
        <p:nvPicPr>
          <p:cNvPr id="73" name="図 72" descr="テキスト, アプリケーション&#10;&#10;自動的に生成された説明">
            <a:extLst>
              <a:ext uri="{FF2B5EF4-FFF2-40B4-BE49-F238E27FC236}">
                <a16:creationId xmlns:a16="http://schemas.microsoft.com/office/drawing/2014/main" xmlns="" id="{489C414F-AD00-4031-AD00-308C4F648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4354" y="8505389"/>
            <a:ext cx="871913" cy="1142686"/>
          </a:xfrm>
          <a:prstGeom prst="rect">
            <a:avLst/>
          </a:prstGeom>
        </p:spPr>
      </p:pic>
      <p:pic>
        <p:nvPicPr>
          <p:cNvPr id="74" name="図 73" descr="ダイアグラム&#10;&#10;自動的に生成された説明">
            <a:extLst>
              <a:ext uri="{FF2B5EF4-FFF2-40B4-BE49-F238E27FC236}">
                <a16:creationId xmlns:a16="http://schemas.microsoft.com/office/drawing/2014/main" xmlns="" id="{42222AFD-8D06-46FD-8510-5D6BD596B7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763" y="8494244"/>
            <a:ext cx="871914" cy="1143175"/>
          </a:xfrm>
          <a:prstGeom prst="rect">
            <a:avLst/>
          </a:prstGeom>
        </p:spPr>
      </p:pic>
      <p:sp>
        <p:nvSpPr>
          <p:cNvPr id="75" name="テキスト ボックス 74">
            <a:extLst>
              <a:ext uri="{FF2B5EF4-FFF2-40B4-BE49-F238E27FC236}">
                <a16:creationId xmlns:a16="http://schemas.microsoft.com/office/drawing/2014/main" xmlns="" id="{8D454E0D-DF60-4CF6-A675-1342D3A2F7F2}"/>
              </a:ext>
            </a:extLst>
          </p:cNvPr>
          <p:cNvSpPr txBox="1"/>
          <p:nvPr/>
        </p:nvSpPr>
        <p:spPr>
          <a:xfrm>
            <a:off x="953645" y="9679975"/>
            <a:ext cx="6124799"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以降のマニュアルでは、各班ごとに実施することがシートとしてまとめられていますので、対象となる班のシートを抜き出して使用してください。</a:t>
            </a:r>
          </a:p>
        </p:txBody>
      </p:sp>
      <p:sp>
        <p:nvSpPr>
          <p:cNvPr id="76" name="正方形/長方形 75">
            <a:extLst>
              <a:ext uri="{FF2B5EF4-FFF2-40B4-BE49-F238E27FC236}">
                <a16:creationId xmlns:a16="http://schemas.microsoft.com/office/drawing/2014/main" xmlns="" id="{841C506A-3E3E-491D-91DC-716C9C79E310}"/>
              </a:ext>
            </a:extLst>
          </p:cNvPr>
          <p:cNvSpPr/>
          <p:nvPr/>
        </p:nvSpPr>
        <p:spPr>
          <a:xfrm>
            <a:off x="400051" y="7175500"/>
            <a:ext cx="6987032" cy="3039138"/>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pic>
        <p:nvPicPr>
          <p:cNvPr id="77" name="図 76" descr="テキスト, 手紙&#10;&#10;自動的に生成された説明">
            <a:extLst>
              <a:ext uri="{FF2B5EF4-FFF2-40B4-BE49-F238E27FC236}">
                <a16:creationId xmlns:a16="http://schemas.microsoft.com/office/drawing/2014/main" xmlns="" id="{0AB67718-EF02-4CCC-A60B-F4DE6B791A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7528" y="7432187"/>
            <a:ext cx="1302202" cy="1841505"/>
          </a:xfrm>
          <a:prstGeom prst="rect">
            <a:avLst/>
          </a:prstGeom>
          <a:ln>
            <a:solidFill>
              <a:schemeClr val="tx1"/>
            </a:solidFill>
          </a:ln>
        </p:spPr>
      </p:pic>
      <p:pic>
        <p:nvPicPr>
          <p:cNvPr id="78" name="図 77" descr="テキスト, 手紙&#10;&#10;自動的に生成された説明">
            <a:extLst>
              <a:ext uri="{FF2B5EF4-FFF2-40B4-BE49-F238E27FC236}">
                <a16:creationId xmlns:a16="http://schemas.microsoft.com/office/drawing/2014/main" xmlns="" id="{DC7C09AB-2536-41BF-8BFC-40FF663902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2050" y="7522546"/>
            <a:ext cx="1302202" cy="1841505"/>
          </a:xfrm>
          <a:prstGeom prst="rect">
            <a:avLst/>
          </a:prstGeom>
          <a:ln>
            <a:solidFill>
              <a:schemeClr val="tx1"/>
            </a:solidFill>
          </a:ln>
        </p:spPr>
      </p:pic>
      <p:pic>
        <p:nvPicPr>
          <p:cNvPr id="79" name="図 78" descr="テキスト, 手紙&#10;&#10;自動的に生成された説明">
            <a:extLst>
              <a:ext uri="{FF2B5EF4-FFF2-40B4-BE49-F238E27FC236}">
                <a16:creationId xmlns:a16="http://schemas.microsoft.com/office/drawing/2014/main" xmlns="" id="{55790B83-CD55-47A7-9545-7804C46022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77" y="7619995"/>
            <a:ext cx="1302202" cy="1841505"/>
          </a:xfrm>
          <a:prstGeom prst="rect">
            <a:avLst/>
          </a:prstGeom>
          <a:ln>
            <a:solidFill>
              <a:schemeClr val="tx1"/>
            </a:solidFill>
          </a:ln>
        </p:spPr>
      </p:pic>
      <p:sp>
        <p:nvSpPr>
          <p:cNvPr id="45" name="正方形/長方形 44">
            <a:extLst>
              <a:ext uri="{FF2B5EF4-FFF2-40B4-BE49-F238E27FC236}">
                <a16:creationId xmlns:a16="http://schemas.microsoft.com/office/drawing/2014/main" xmlns="" id="{5CC81415-3DC8-45D2-B818-005636A526E6}"/>
              </a:ext>
            </a:extLst>
          </p:cNvPr>
          <p:cNvSpPr/>
          <p:nvPr/>
        </p:nvSpPr>
        <p:spPr>
          <a:xfrm>
            <a:off x="1248118" y="2503965"/>
            <a:ext cx="186555" cy="120001"/>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游ゴシック" panose="020B0400000000000000" pitchFamily="50" charset="-128"/>
              <a:ea typeface="游ゴシック" panose="020B0400000000000000" pitchFamily="50" charset="-128"/>
            </a:endParaRPr>
          </a:p>
        </p:txBody>
      </p:sp>
      <p:sp>
        <p:nvSpPr>
          <p:cNvPr id="80" name="テキスト ボックス 79">
            <a:extLst>
              <a:ext uri="{FF2B5EF4-FFF2-40B4-BE49-F238E27FC236}">
                <a16:creationId xmlns:a16="http://schemas.microsoft.com/office/drawing/2014/main" xmlns="" id="{0881922A-93B9-45EF-8333-8EC73288E785}"/>
              </a:ext>
            </a:extLst>
          </p:cNvPr>
          <p:cNvSpPr txBox="1"/>
          <p:nvPr/>
        </p:nvSpPr>
        <p:spPr>
          <a:xfrm>
            <a:off x="687095" y="1329670"/>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避難所の運営期では、避難所運営委員会で決められた各班がそれぞれ業務を行うことになります。それぞれの班の主な役割は以下の通りです。</a:t>
            </a:r>
          </a:p>
        </p:txBody>
      </p:sp>
      <p:sp>
        <p:nvSpPr>
          <p:cNvPr id="81" name="正方形/長方形 80">
            <a:extLst>
              <a:ext uri="{FF2B5EF4-FFF2-40B4-BE49-F238E27FC236}">
                <a16:creationId xmlns:a16="http://schemas.microsoft.com/office/drawing/2014/main" xmlns="" id="{96834A96-E853-4E6A-9E88-01082A462098}"/>
              </a:ext>
            </a:extLst>
          </p:cNvPr>
          <p:cNvSpPr/>
          <p:nvPr/>
        </p:nvSpPr>
        <p:spPr>
          <a:xfrm>
            <a:off x="2731924" y="2119295"/>
            <a:ext cx="3772873"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〇運営体制整備（避難者主体）</a:t>
            </a:r>
          </a:p>
          <a:p>
            <a:r>
              <a:rPr kumimoji="1" lang="ja-JP" altLang="en-US" sz="1100">
                <a:solidFill>
                  <a:schemeClr val="tx1"/>
                </a:solidFill>
                <a:latin typeface="游ゴシック" panose="020B0400000000000000" pitchFamily="50" charset="-128"/>
                <a:ea typeface="游ゴシック" panose="020B0400000000000000" pitchFamily="50" charset="-128"/>
              </a:rPr>
              <a:t>〇状況確認と問題解決</a:t>
            </a:r>
          </a:p>
          <a:p>
            <a:r>
              <a:rPr kumimoji="1" lang="ja-JP" altLang="en-US" sz="1100">
                <a:solidFill>
                  <a:schemeClr val="tx1"/>
                </a:solidFill>
                <a:latin typeface="游ゴシック" panose="020B0400000000000000" pitchFamily="50" charset="-128"/>
                <a:ea typeface="游ゴシック" panose="020B0400000000000000" pitchFamily="50" charset="-128"/>
              </a:rPr>
              <a:t>〇運営ルールの作成</a:t>
            </a:r>
          </a:p>
        </p:txBody>
      </p:sp>
      <p:sp>
        <p:nvSpPr>
          <p:cNvPr id="82" name="正方形/長方形 81">
            <a:extLst>
              <a:ext uri="{FF2B5EF4-FFF2-40B4-BE49-F238E27FC236}">
                <a16:creationId xmlns:a16="http://schemas.microsoft.com/office/drawing/2014/main" xmlns="" id="{ACA8A6B3-9906-4619-BF09-BB685F46DD80}"/>
              </a:ext>
            </a:extLst>
          </p:cNvPr>
          <p:cNvSpPr/>
          <p:nvPr/>
        </p:nvSpPr>
        <p:spPr>
          <a:xfrm>
            <a:off x="1781208" y="2930110"/>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総務班</a:t>
            </a:r>
            <a:endParaRPr kumimoji="1" lang="ja-JP" altLang="en-US" sz="1100" b="1">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xmlns="" id="{0FBC94F8-6BE4-401A-BE99-F698A8C98E92}"/>
              </a:ext>
            </a:extLst>
          </p:cNvPr>
          <p:cNvSpPr/>
          <p:nvPr/>
        </p:nvSpPr>
        <p:spPr>
          <a:xfrm>
            <a:off x="3254334" y="2930110"/>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a:solidFill>
                  <a:schemeClr val="tx1"/>
                </a:solidFill>
                <a:latin typeface="游ゴシック" panose="020B0400000000000000" pitchFamily="50" charset="-128"/>
                <a:ea typeface="游ゴシック" panose="020B0400000000000000" pitchFamily="50" charset="-128"/>
              </a:rPr>
              <a:t>〇避難所運営委員会の運営サポート</a:t>
            </a:r>
          </a:p>
        </p:txBody>
      </p:sp>
      <p:sp>
        <p:nvSpPr>
          <p:cNvPr id="84" name="正方形/長方形 83">
            <a:extLst>
              <a:ext uri="{FF2B5EF4-FFF2-40B4-BE49-F238E27FC236}">
                <a16:creationId xmlns:a16="http://schemas.microsoft.com/office/drawing/2014/main" xmlns="" id="{A68198B2-9B2A-4730-9AC6-3829F860E2BE}"/>
              </a:ext>
            </a:extLst>
          </p:cNvPr>
          <p:cNvSpPr/>
          <p:nvPr/>
        </p:nvSpPr>
        <p:spPr>
          <a:xfrm>
            <a:off x="1793397" y="3735994"/>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情報班</a:t>
            </a:r>
            <a:endParaRPr kumimoji="1" lang="ja-JP" altLang="en-US" sz="1100" b="1">
              <a:latin typeface="游ゴシック" panose="020B0400000000000000" pitchFamily="50" charset="-128"/>
              <a:ea typeface="游ゴシック" panose="020B0400000000000000" pitchFamily="50" charset="-128"/>
            </a:endParaRPr>
          </a:p>
        </p:txBody>
      </p:sp>
      <p:sp>
        <p:nvSpPr>
          <p:cNvPr id="85" name="正方形/長方形 84">
            <a:extLst>
              <a:ext uri="{FF2B5EF4-FFF2-40B4-BE49-F238E27FC236}">
                <a16:creationId xmlns:a16="http://schemas.microsoft.com/office/drawing/2014/main" xmlns="" id="{D0595159-A580-4DF0-B1E1-7812506BA877}"/>
              </a:ext>
            </a:extLst>
          </p:cNvPr>
          <p:cNvSpPr/>
          <p:nvPr/>
        </p:nvSpPr>
        <p:spPr>
          <a:xfrm>
            <a:off x="3266523" y="3735994"/>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〇情報の収集と整理</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情報・ルール等の周知・伝達</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取材対応</a:t>
            </a:r>
          </a:p>
        </p:txBody>
      </p:sp>
      <p:cxnSp>
        <p:nvCxnSpPr>
          <p:cNvPr id="86" name="コネクタ: カギ線 85">
            <a:extLst>
              <a:ext uri="{FF2B5EF4-FFF2-40B4-BE49-F238E27FC236}">
                <a16:creationId xmlns:a16="http://schemas.microsoft.com/office/drawing/2014/main" xmlns="" id="{6DDC0F12-2DB9-4818-8FB5-4E21EEA38F8C}"/>
              </a:ext>
            </a:extLst>
          </p:cNvPr>
          <p:cNvCxnSpPr>
            <a:cxnSpLocks/>
            <a:stCxn id="45" idx="2"/>
            <a:endCxn id="82" idx="1"/>
          </p:cNvCxnSpPr>
          <p:nvPr/>
        </p:nvCxnSpPr>
        <p:spPr>
          <a:xfrm rot="16200000" flipH="1">
            <a:off x="1275709" y="2689653"/>
            <a:ext cx="571186" cy="439812"/>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87" name="コネクタ: カギ線 86">
            <a:extLst>
              <a:ext uri="{FF2B5EF4-FFF2-40B4-BE49-F238E27FC236}">
                <a16:creationId xmlns:a16="http://schemas.microsoft.com/office/drawing/2014/main" xmlns="" id="{B382AD63-1B5A-4C55-8C82-6E13217F0D3B}"/>
              </a:ext>
            </a:extLst>
          </p:cNvPr>
          <p:cNvCxnSpPr>
            <a:cxnSpLocks/>
            <a:stCxn id="45" idx="2"/>
            <a:endCxn id="84" idx="1"/>
          </p:cNvCxnSpPr>
          <p:nvPr/>
        </p:nvCxnSpPr>
        <p:spPr>
          <a:xfrm rot="16200000" flipH="1">
            <a:off x="878861" y="3086500"/>
            <a:ext cx="1377070" cy="45200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88" name="正方形/長方形 87">
            <a:extLst>
              <a:ext uri="{FF2B5EF4-FFF2-40B4-BE49-F238E27FC236}">
                <a16:creationId xmlns:a16="http://schemas.microsoft.com/office/drawing/2014/main" xmlns="" id="{D74149C0-D78B-4AF6-98F4-78A8F693567F}"/>
              </a:ext>
            </a:extLst>
          </p:cNvPr>
          <p:cNvSpPr/>
          <p:nvPr/>
        </p:nvSpPr>
        <p:spPr>
          <a:xfrm>
            <a:off x="1794702" y="4532939"/>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施設管理班</a:t>
            </a:r>
            <a:endParaRPr kumimoji="1" lang="ja-JP" altLang="en-US" sz="1100" b="1">
              <a:latin typeface="游ゴシック" panose="020B0400000000000000" pitchFamily="50" charset="-128"/>
              <a:ea typeface="游ゴシック" panose="020B0400000000000000" pitchFamily="50" charset="-128"/>
            </a:endParaRPr>
          </a:p>
        </p:txBody>
      </p:sp>
      <p:sp>
        <p:nvSpPr>
          <p:cNvPr id="89" name="正方形/長方形 88">
            <a:extLst>
              <a:ext uri="{FF2B5EF4-FFF2-40B4-BE49-F238E27FC236}">
                <a16:creationId xmlns:a16="http://schemas.microsoft.com/office/drawing/2014/main" xmlns="" id="{8A4318FB-8EF0-40C5-9D71-257D3E903A91}"/>
              </a:ext>
            </a:extLst>
          </p:cNvPr>
          <p:cNvSpPr/>
          <p:nvPr/>
        </p:nvSpPr>
        <p:spPr>
          <a:xfrm>
            <a:off x="3267828" y="4532939"/>
            <a:ext cx="3239415"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〇ペットの受け入れ環境整備</a:t>
            </a:r>
          </a:p>
          <a:p>
            <a:r>
              <a:rPr kumimoji="1" lang="ja-JP" altLang="en-US" sz="1100">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90" name="正方形/長方形 89">
            <a:extLst>
              <a:ext uri="{FF2B5EF4-FFF2-40B4-BE49-F238E27FC236}">
                <a16:creationId xmlns:a16="http://schemas.microsoft.com/office/drawing/2014/main" xmlns="" id="{C217BD13-338F-4BD7-937A-B3C762E16CE5}"/>
              </a:ext>
            </a:extLst>
          </p:cNvPr>
          <p:cNvSpPr/>
          <p:nvPr/>
        </p:nvSpPr>
        <p:spPr>
          <a:xfrm>
            <a:off x="1776957" y="5335844"/>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食料・物資班</a:t>
            </a:r>
            <a:endParaRPr kumimoji="1" lang="ja-JP" altLang="en-US" sz="1100" b="1">
              <a:latin typeface="游ゴシック" panose="020B0400000000000000" pitchFamily="50" charset="-128"/>
              <a:ea typeface="游ゴシック" panose="020B0400000000000000" pitchFamily="50" charset="-128"/>
            </a:endParaRPr>
          </a:p>
        </p:txBody>
      </p:sp>
      <p:sp>
        <p:nvSpPr>
          <p:cNvPr id="91" name="正方形/長方形 90">
            <a:extLst>
              <a:ext uri="{FF2B5EF4-FFF2-40B4-BE49-F238E27FC236}">
                <a16:creationId xmlns:a16="http://schemas.microsoft.com/office/drawing/2014/main" xmlns="" id="{40E4A988-D09E-4690-A523-D7264886C590}"/>
              </a:ext>
            </a:extLst>
          </p:cNvPr>
          <p:cNvSpPr/>
          <p:nvPr/>
        </p:nvSpPr>
        <p:spPr>
          <a:xfrm>
            <a:off x="3250084" y="5335844"/>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〇食料・飲料水・生活用品の確保調整と配布</a:t>
            </a:r>
          </a:p>
          <a:p>
            <a:r>
              <a:rPr kumimoji="1" lang="ja-JP" altLang="en-US" sz="1100">
                <a:solidFill>
                  <a:schemeClr val="tx1"/>
                </a:solidFill>
                <a:latin typeface="游ゴシック" panose="020B0400000000000000" pitchFamily="50" charset="-128"/>
                <a:ea typeface="游ゴシック" panose="020B0400000000000000" pitchFamily="50" charset="-128"/>
              </a:rPr>
              <a:t>〇炊き出し</a:t>
            </a:r>
          </a:p>
        </p:txBody>
      </p:sp>
      <p:sp>
        <p:nvSpPr>
          <p:cNvPr id="92" name="正方形/長方形 91">
            <a:extLst>
              <a:ext uri="{FF2B5EF4-FFF2-40B4-BE49-F238E27FC236}">
                <a16:creationId xmlns:a16="http://schemas.microsoft.com/office/drawing/2014/main" xmlns="" id="{D8F863B5-C31E-4EE9-A4C2-45C40F31113B}"/>
              </a:ext>
            </a:extLst>
          </p:cNvPr>
          <p:cNvSpPr/>
          <p:nvPr/>
        </p:nvSpPr>
        <p:spPr>
          <a:xfrm>
            <a:off x="1776957" y="6127864"/>
            <a:ext cx="1505632" cy="530084"/>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latin typeface="游ゴシック" panose="020B0400000000000000" pitchFamily="50" charset="-128"/>
                <a:ea typeface="游ゴシック" panose="020B0400000000000000" pitchFamily="50" charset="-128"/>
              </a:rPr>
              <a:t>要配慮者支援・</a:t>
            </a:r>
            <a:endParaRPr lang="en-US" altLang="ja-JP" sz="1200" b="1">
              <a:latin typeface="游ゴシック" panose="020B0400000000000000" pitchFamily="50" charset="-128"/>
              <a:ea typeface="游ゴシック" panose="020B0400000000000000" pitchFamily="50" charset="-128"/>
            </a:endParaRPr>
          </a:p>
          <a:p>
            <a:pPr algn="ctr"/>
            <a:r>
              <a:rPr kumimoji="1" lang="ja-JP" altLang="en-US" sz="1200" b="1">
                <a:latin typeface="游ゴシック" panose="020B0400000000000000" pitchFamily="50" charset="-128"/>
                <a:ea typeface="游ゴシック" panose="020B0400000000000000" pitchFamily="50" charset="-128"/>
              </a:rPr>
              <a:t>健康管理班</a:t>
            </a:r>
            <a:endParaRPr kumimoji="1" lang="ja-JP" altLang="en-US" sz="1100" b="1">
              <a:latin typeface="游ゴシック" panose="020B0400000000000000" pitchFamily="50" charset="-128"/>
              <a:ea typeface="游ゴシック" panose="020B0400000000000000" pitchFamily="50" charset="-128"/>
            </a:endParaRPr>
          </a:p>
        </p:txBody>
      </p:sp>
      <p:sp>
        <p:nvSpPr>
          <p:cNvPr id="93" name="正方形/長方形 92">
            <a:extLst>
              <a:ext uri="{FF2B5EF4-FFF2-40B4-BE49-F238E27FC236}">
                <a16:creationId xmlns:a16="http://schemas.microsoft.com/office/drawing/2014/main" xmlns="" id="{1038173C-C6B0-4F80-9B7C-4D85D6E5DE18}"/>
              </a:ext>
            </a:extLst>
          </p:cNvPr>
          <p:cNvSpPr/>
          <p:nvPr/>
        </p:nvSpPr>
        <p:spPr>
          <a:xfrm>
            <a:off x="3250084" y="6127864"/>
            <a:ext cx="3254714"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a:solidFill>
                  <a:schemeClr val="tx1"/>
                </a:solidFill>
                <a:latin typeface="游ゴシック" panose="020B0400000000000000" pitchFamily="50" charset="-128"/>
                <a:ea typeface="游ゴシック" panose="020B0400000000000000" pitchFamily="50" charset="-128"/>
              </a:rPr>
              <a:t>〇避難者の健康管理</a:t>
            </a:r>
          </a:p>
        </p:txBody>
      </p:sp>
      <p:cxnSp>
        <p:nvCxnSpPr>
          <p:cNvPr id="94" name="コネクタ: カギ線 93">
            <a:extLst>
              <a:ext uri="{FF2B5EF4-FFF2-40B4-BE49-F238E27FC236}">
                <a16:creationId xmlns:a16="http://schemas.microsoft.com/office/drawing/2014/main" xmlns="" id="{4E4728A9-DB29-42D5-8C97-D77BD1B16321}"/>
              </a:ext>
            </a:extLst>
          </p:cNvPr>
          <p:cNvCxnSpPr>
            <a:cxnSpLocks/>
            <a:stCxn id="45" idx="2"/>
            <a:endCxn id="88" idx="1"/>
          </p:cNvCxnSpPr>
          <p:nvPr/>
        </p:nvCxnSpPr>
        <p:spPr>
          <a:xfrm rot="16200000" flipH="1">
            <a:off x="481042" y="3484320"/>
            <a:ext cx="2174015" cy="453306"/>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95" name="コネクタ: カギ線 94">
            <a:extLst>
              <a:ext uri="{FF2B5EF4-FFF2-40B4-BE49-F238E27FC236}">
                <a16:creationId xmlns:a16="http://schemas.microsoft.com/office/drawing/2014/main" xmlns="" id="{0BBCFC4F-C37A-40A1-9079-043A987F0833}"/>
              </a:ext>
            </a:extLst>
          </p:cNvPr>
          <p:cNvCxnSpPr>
            <a:cxnSpLocks/>
            <a:stCxn id="45" idx="2"/>
            <a:endCxn id="90" idx="1"/>
          </p:cNvCxnSpPr>
          <p:nvPr/>
        </p:nvCxnSpPr>
        <p:spPr>
          <a:xfrm rot="16200000" flipH="1">
            <a:off x="70716" y="3894645"/>
            <a:ext cx="2976920"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xmlns="" id="{C5B0C282-DCDC-4C56-B12F-7BB82FFD7B0D}"/>
              </a:ext>
            </a:extLst>
          </p:cNvPr>
          <p:cNvCxnSpPr>
            <a:cxnSpLocks/>
            <a:stCxn id="45" idx="2"/>
            <a:endCxn id="92" idx="1"/>
          </p:cNvCxnSpPr>
          <p:nvPr/>
        </p:nvCxnSpPr>
        <p:spPr>
          <a:xfrm rot="16200000" flipH="1">
            <a:off x="-325294" y="4290655"/>
            <a:ext cx="3768940" cy="43556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97" name="正方形/長方形 96">
            <a:extLst>
              <a:ext uri="{FF2B5EF4-FFF2-40B4-BE49-F238E27FC236}">
                <a16:creationId xmlns:a16="http://schemas.microsoft.com/office/drawing/2014/main" xmlns="" id="{78A09F37-036D-4973-8CBF-3B82C44594D4}"/>
              </a:ext>
            </a:extLst>
          </p:cNvPr>
          <p:cNvSpPr/>
          <p:nvPr/>
        </p:nvSpPr>
        <p:spPr>
          <a:xfrm>
            <a:off x="1026438" y="2119295"/>
            <a:ext cx="1714226" cy="53008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避難所運営委員会</a:t>
            </a:r>
            <a:endParaRPr kumimoji="1" lang="en-US" altLang="ja-JP" sz="1200" b="1">
              <a:latin typeface="游ゴシック" panose="020B0400000000000000" pitchFamily="50" charset="-128"/>
              <a:ea typeface="游ゴシック" panose="020B0400000000000000" pitchFamily="50" charset="-128"/>
            </a:endParaRPr>
          </a:p>
          <a:p>
            <a:pPr algn="ctr"/>
            <a:r>
              <a:rPr lang="en-US" altLang="ja-JP" sz="1200" b="1">
                <a:latin typeface="游ゴシック" panose="020B0400000000000000" pitchFamily="50" charset="-128"/>
                <a:ea typeface="游ゴシック" panose="020B0400000000000000" pitchFamily="50" charset="-128"/>
              </a:rPr>
              <a:t>(P24</a:t>
            </a: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27)</a:t>
            </a:r>
          </a:p>
        </p:txBody>
      </p:sp>
    </p:spTree>
    <p:extLst>
      <p:ext uri="{BB962C8B-B14F-4D97-AF65-F5344CB8AC3E}">
        <p14:creationId xmlns:p14="http://schemas.microsoft.com/office/powerpoint/2010/main" val="3320317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xmlns="" id="{027CFE3D-B9DF-43FE-B586-8F55643C22E5}"/>
              </a:ext>
            </a:extLst>
          </p:cNvPr>
          <p:cNvSpPr txBox="1"/>
          <p:nvPr/>
        </p:nvSpPr>
        <p:spPr>
          <a:xfrm>
            <a:off x="6755862" y="10175104"/>
            <a:ext cx="680362"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３１</a:t>
            </a:r>
            <a:endParaRPr lang="ja-JP" altLang="en-US" dirty="0">
              <a:solidFill>
                <a:schemeClr val="tx1">
                  <a:lumMod val="50000"/>
                  <a:lumOff val="50000"/>
                </a:schemeClr>
              </a:solidFill>
              <a:latin typeface="+mj-ea"/>
              <a:ea typeface="+mj-ea"/>
            </a:endParaRPr>
          </a:p>
        </p:txBody>
      </p:sp>
      <p:sp>
        <p:nvSpPr>
          <p:cNvPr id="25" name="object 2">
            <a:extLst>
              <a:ext uri="{FF2B5EF4-FFF2-40B4-BE49-F238E27FC236}">
                <a16:creationId xmlns:a16="http://schemas.microsoft.com/office/drawing/2014/main" xmlns="" id="{A7081CC9-7CD8-4A14-B4EE-F08A15CE77EC}"/>
              </a:ext>
            </a:extLst>
          </p:cNvPr>
          <p:cNvSpPr txBox="1">
            <a:spLocks/>
          </p:cNvSpPr>
          <p:nvPr/>
        </p:nvSpPr>
        <p:spPr>
          <a:xfrm>
            <a:off x="753515" y="814006"/>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296654"/>
                </a:solidFill>
                <a:latin typeface="Yu Gothic" panose="020B0400000000000000" pitchFamily="34" charset="-128"/>
                <a:ea typeface="Yu Gothic" panose="020B0400000000000000" pitchFamily="34" charset="-128"/>
              </a:rPr>
              <a:t>①総務</a:t>
            </a:r>
            <a:r>
              <a:rPr kumimoji="0" lang="ja-JP" altLang="en-US" sz="6000" b="1" kern="0" spc="480" baseline="-4166">
                <a:solidFill>
                  <a:srgbClr val="296654"/>
                </a:solidFill>
                <a:latin typeface="Yu Gothic" panose="020B0400000000000000" pitchFamily="34" charset="-128"/>
                <a:ea typeface="Yu Gothic" panose="020B0400000000000000" pitchFamily="34" charset="-128"/>
              </a:rPr>
              <a:t>班</a:t>
            </a:r>
            <a:r>
              <a:rPr kumimoji="0" lang="ja-JP" altLang="en-US" sz="3200" b="1" kern="0">
                <a:solidFill>
                  <a:srgbClr val="296654"/>
                </a:solidFill>
                <a:latin typeface="Yu Gothic" panose="020B0400000000000000" pitchFamily="34" charset="-128"/>
                <a:ea typeface="Yu Gothic" panose="020B0400000000000000" pitchFamily="34" charset="-128"/>
              </a:rPr>
              <a:t>がすること</a:t>
            </a:r>
          </a:p>
        </p:txBody>
      </p:sp>
      <p:sp>
        <p:nvSpPr>
          <p:cNvPr id="26" name="object 3">
            <a:extLst>
              <a:ext uri="{FF2B5EF4-FFF2-40B4-BE49-F238E27FC236}">
                <a16:creationId xmlns:a16="http://schemas.microsoft.com/office/drawing/2014/main" xmlns="" id="{10EBAEC0-C817-4E9E-9FEB-75EAA1F2A9C1}"/>
              </a:ext>
            </a:extLst>
          </p:cNvPr>
          <p:cNvSpPr/>
          <p:nvPr/>
        </p:nvSpPr>
        <p:spPr>
          <a:xfrm>
            <a:off x="782578" y="313039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7" name="object 4">
            <a:extLst>
              <a:ext uri="{FF2B5EF4-FFF2-40B4-BE49-F238E27FC236}">
                <a16:creationId xmlns:a16="http://schemas.microsoft.com/office/drawing/2014/main" xmlns="" id="{7501CFA9-0C3A-4965-A279-DE873C413598}"/>
              </a:ext>
            </a:extLst>
          </p:cNvPr>
          <p:cNvSpPr/>
          <p:nvPr/>
        </p:nvSpPr>
        <p:spPr>
          <a:xfrm>
            <a:off x="782578" y="3741293"/>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8" name="object 5">
            <a:extLst>
              <a:ext uri="{FF2B5EF4-FFF2-40B4-BE49-F238E27FC236}">
                <a16:creationId xmlns:a16="http://schemas.microsoft.com/office/drawing/2014/main" xmlns="" id="{B2CA4725-6E70-4005-926E-2B2BE5EC596C}"/>
              </a:ext>
            </a:extLst>
          </p:cNvPr>
          <p:cNvSpPr/>
          <p:nvPr/>
        </p:nvSpPr>
        <p:spPr>
          <a:xfrm>
            <a:off x="782578" y="4352197"/>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9" name="object 6">
            <a:extLst>
              <a:ext uri="{FF2B5EF4-FFF2-40B4-BE49-F238E27FC236}">
                <a16:creationId xmlns:a16="http://schemas.microsoft.com/office/drawing/2014/main" xmlns="" id="{6B7D6AC1-193F-45B8-B56E-EB267455C67F}"/>
              </a:ext>
            </a:extLst>
          </p:cNvPr>
          <p:cNvSpPr/>
          <p:nvPr/>
        </p:nvSpPr>
        <p:spPr>
          <a:xfrm>
            <a:off x="782578" y="4963097"/>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0" name="object 7">
            <a:extLst>
              <a:ext uri="{FF2B5EF4-FFF2-40B4-BE49-F238E27FC236}">
                <a16:creationId xmlns:a16="http://schemas.microsoft.com/office/drawing/2014/main" xmlns="" id="{95E9E919-1240-4D69-BE89-A3626594B6C9}"/>
              </a:ext>
            </a:extLst>
          </p:cNvPr>
          <p:cNvSpPr/>
          <p:nvPr/>
        </p:nvSpPr>
        <p:spPr>
          <a:xfrm>
            <a:off x="782578" y="557400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1" name="object 8">
            <a:extLst>
              <a:ext uri="{FF2B5EF4-FFF2-40B4-BE49-F238E27FC236}">
                <a16:creationId xmlns:a16="http://schemas.microsoft.com/office/drawing/2014/main" xmlns="" id="{34EC24E0-D192-4729-BCCA-36D10070ED21}"/>
              </a:ext>
            </a:extLst>
          </p:cNvPr>
          <p:cNvSpPr/>
          <p:nvPr/>
        </p:nvSpPr>
        <p:spPr>
          <a:xfrm>
            <a:off x="782578" y="618490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2" name="object 10">
            <a:extLst>
              <a:ext uri="{FF2B5EF4-FFF2-40B4-BE49-F238E27FC236}">
                <a16:creationId xmlns:a16="http://schemas.microsoft.com/office/drawing/2014/main" xmlns="" id="{33AB04BA-11B8-46A9-B6E5-26B8FB23BC1E}"/>
              </a:ext>
            </a:extLst>
          </p:cNvPr>
          <p:cNvSpPr txBox="1"/>
          <p:nvPr/>
        </p:nvSpPr>
        <p:spPr>
          <a:xfrm>
            <a:off x="781033" y="2795798"/>
            <a:ext cx="3956702"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避難者の状況の管理及び報告</a:t>
            </a:r>
            <a:endParaRPr sz="2000" b="1">
              <a:latin typeface="Yu Gothic" panose="020B0400000000000000" pitchFamily="34" charset="-128"/>
              <a:ea typeface="Yu Gothic" panose="020B0400000000000000" pitchFamily="34" charset="-128"/>
              <a:cs typeface="YuGothic"/>
            </a:endParaRPr>
          </a:p>
        </p:txBody>
      </p:sp>
      <p:sp>
        <p:nvSpPr>
          <p:cNvPr id="33" name="object 10">
            <a:extLst>
              <a:ext uri="{FF2B5EF4-FFF2-40B4-BE49-F238E27FC236}">
                <a16:creationId xmlns:a16="http://schemas.microsoft.com/office/drawing/2014/main" xmlns="" id="{83E71B7D-C84F-43AB-804D-266C359EA0A8}"/>
              </a:ext>
            </a:extLst>
          </p:cNvPr>
          <p:cNvSpPr txBox="1"/>
          <p:nvPr/>
        </p:nvSpPr>
        <p:spPr>
          <a:xfrm>
            <a:off x="791616" y="3375778"/>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避難者配置状況図の作成・管理</a:t>
            </a:r>
            <a:endParaRPr sz="2000" b="1">
              <a:latin typeface="Yu Gothic" panose="020B0400000000000000" pitchFamily="34" charset="-128"/>
              <a:ea typeface="Yu Gothic" panose="020B0400000000000000" pitchFamily="34" charset="-128"/>
              <a:cs typeface="YuGothic"/>
            </a:endParaRPr>
          </a:p>
        </p:txBody>
      </p:sp>
      <p:sp>
        <p:nvSpPr>
          <p:cNvPr id="34" name="object 10">
            <a:extLst>
              <a:ext uri="{FF2B5EF4-FFF2-40B4-BE49-F238E27FC236}">
                <a16:creationId xmlns:a16="http://schemas.microsoft.com/office/drawing/2014/main" xmlns="" id="{D6F11768-ABB4-4F90-990A-5CDDFF18209A}"/>
              </a:ext>
            </a:extLst>
          </p:cNvPr>
          <p:cNvSpPr txBox="1"/>
          <p:nvPr/>
        </p:nvSpPr>
        <p:spPr>
          <a:xfrm>
            <a:off x="791616" y="3995146"/>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避難者の出入り管理・報告</a:t>
            </a:r>
            <a:endParaRPr sz="2000" b="1">
              <a:latin typeface="Yu Gothic" panose="020B0400000000000000" pitchFamily="34" charset="-128"/>
              <a:ea typeface="Yu Gothic" panose="020B0400000000000000" pitchFamily="34" charset="-128"/>
              <a:cs typeface="YuGothic"/>
            </a:endParaRPr>
          </a:p>
        </p:txBody>
      </p:sp>
      <p:sp>
        <p:nvSpPr>
          <p:cNvPr id="35" name="object 10">
            <a:extLst>
              <a:ext uri="{FF2B5EF4-FFF2-40B4-BE49-F238E27FC236}">
                <a16:creationId xmlns:a16="http://schemas.microsoft.com/office/drawing/2014/main" xmlns="" id="{F295E8B4-201D-46EB-9794-A8F437BE9F8C}"/>
              </a:ext>
            </a:extLst>
          </p:cNvPr>
          <p:cNvSpPr txBox="1"/>
          <p:nvPr/>
        </p:nvSpPr>
        <p:spPr>
          <a:xfrm>
            <a:off x="791616" y="4583835"/>
            <a:ext cx="37375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a:latin typeface="Yu Gothic" panose="020B0400000000000000" pitchFamily="34" charset="-128"/>
                <a:ea typeface="Yu Gothic" panose="020B0400000000000000" pitchFamily="34" charset="-128"/>
                <a:cs typeface="YuGothic"/>
              </a:rPr>
              <a:t>4</a:t>
            </a:r>
            <a:r>
              <a:rPr lang="en-US" sz="2000" b="1">
                <a:latin typeface="Yu Gothic" panose="020B0400000000000000" pitchFamily="34" charset="-128"/>
                <a:ea typeface="Yu Gothic" panose="020B0400000000000000" pitchFamily="34" charset="-128"/>
                <a:cs typeface="YuGothic"/>
              </a:rPr>
              <a:t>.</a:t>
            </a:r>
            <a:r>
              <a:rPr lang="ja-JP" altLang="en-US" sz="2000" b="1">
                <a:latin typeface="Yu Gothic" panose="020B0400000000000000" pitchFamily="34" charset="-128"/>
                <a:ea typeface="Yu Gothic" panose="020B0400000000000000" pitchFamily="34" charset="-128"/>
                <a:cs typeface="YuGothic"/>
              </a:rPr>
              <a:t>避難者からの相談・要望対応</a:t>
            </a:r>
            <a:endParaRPr sz="2000" b="1">
              <a:latin typeface="Yu Gothic" panose="020B0400000000000000" pitchFamily="34" charset="-128"/>
              <a:ea typeface="Yu Gothic" panose="020B0400000000000000" pitchFamily="34" charset="-128"/>
              <a:cs typeface="YuGothic"/>
            </a:endParaRPr>
          </a:p>
        </p:txBody>
      </p:sp>
      <p:sp>
        <p:nvSpPr>
          <p:cNvPr id="36" name="object 10">
            <a:extLst>
              <a:ext uri="{FF2B5EF4-FFF2-40B4-BE49-F238E27FC236}">
                <a16:creationId xmlns:a16="http://schemas.microsoft.com/office/drawing/2014/main" xmlns="" id="{896FB797-F546-4AB9-B47F-F45F0FE0D171}"/>
              </a:ext>
            </a:extLst>
          </p:cNvPr>
          <p:cNvSpPr txBox="1"/>
          <p:nvPr/>
        </p:nvSpPr>
        <p:spPr>
          <a:xfrm>
            <a:off x="791616" y="5194734"/>
            <a:ext cx="4423314"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a:latin typeface="Yu Gothic" panose="020B0400000000000000" pitchFamily="34" charset="-128"/>
                <a:ea typeface="Yu Gothic" panose="020B0400000000000000" pitchFamily="34" charset="-128"/>
                <a:cs typeface="YuGothic"/>
              </a:rPr>
              <a:t>5</a:t>
            </a:r>
            <a:r>
              <a:rPr lang="en-US" sz="2000" b="1">
                <a:latin typeface="Yu Gothic" panose="020B0400000000000000" pitchFamily="34" charset="-128"/>
                <a:ea typeface="Yu Gothic" panose="020B0400000000000000" pitchFamily="34" charset="-128"/>
                <a:cs typeface="YuGothic"/>
              </a:rPr>
              <a:t>.</a:t>
            </a:r>
            <a:r>
              <a:rPr lang="ja-JP" altLang="en-US" sz="2000" b="1">
                <a:latin typeface="Yu Gothic" panose="020B0400000000000000" pitchFamily="34" charset="-128"/>
                <a:ea typeface="Yu Gothic" panose="020B0400000000000000" pitchFamily="34" charset="-128"/>
                <a:cs typeface="YuGothic"/>
              </a:rPr>
              <a:t>避難所運営本部の運営サポート</a:t>
            </a:r>
            <a:endParaRPr sz="2000" b="1">
              <a:latin typeface="Yu Gothic" panose="020B0400000000000000" pitchFamily="34" charset="-128"/>
              <a:ea typeface="Yu Gothic" panose="020B0400000000000000" pitchFamily="34" charset="-128"/>
              <a:cs typeface="YuGothic"/>
            </a:endParaRPr>
          </a:p>
        </p:txBody>
      </p:sp>
      <p:sp>
        <p:nvSpPr>
          <p:cNvPr id="37" name="object 14">
            <a:extLst>
              <a:ext uri="{FF2B5EF4-FFF2-40B4-BE49-F238E27FC236}">
                <a16:creationId xmlns:a16="http://schemas.microsoft.com/office/drawing/2014/main" xmlns="" id="{22D6ED58-DA31-48D9-B8EF-8527CB8DDC0C}"/>
              </a:ext>
            </a:extLst>
          </p:cNvPr>
          <p:cNvSpPr/>
          <p:nvPr/>
        </p:nvSpPr>
        <p:spPr>
          <a:xfrm>
            <a:off x="753516" y="8967937"/>
            <a:ext cx="6120130" cy="1031627"/>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FF0EB"/>
          </a:solidFill>
        </p:spPr>
        <p:txBody>
          <a:bodyPr wrap="square" lIns="0" tIns="0" rIns="0" bIns="0" rtlCol="0"/>
          <a:lstStyle/>
          <a:p>
            <a:endParaRPr/>
          </a:p>
        </p:txBody>
      </p:sp>
      <p:sp>
        <p:nvSpPr>
          <p:cNvPr id="38" name="object 15">
            <a:extLst>
              <a:ext uri="{FF2B5EF4-FFF2-40B4-BE49-F238E27FC236}">
                <a16:creationId xmlns:a16="http://schemas.microsoft.com/office/drawing/2014/main" xmlns="" id="{4B6F5279-45A2-4236-8E3D-364947E58ABA}"/>
              </a:ext>
            </a:extLst>
          </p:cNvPr>
          <p:cNvSpPr txBox="1"/>
          <p:nvPr/>
        </p:nvSpPr>
        <p:spPr>
          <a:xfrm>
            <a:off x="1021425" y="9118265"/>
            <a:ext cx="5660201"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定期的な班会議を行うなどして、総務班内での情報共有をしっかりと行いましょう！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sp>
        <p:nvSpPr>
          <p:cNvPr id="39" name="テキスト ボックス 38">
            <a:extLst>
              <a:ext uri="{FF2B5EF4-FFF2-40B4-BE49-F238E27FC236}">
                <a16:creationId xmlns:a16="http://schemas.microsoft.com/office/drawing/2014/main" xmlns="" id="{45FE7C06-4B6E-4260-9A25-03439F1E3D94}"/>
              </a:ext>
            </a:extLst>
          </p:cNvPr>
          <p:cNvSpPr txBox="1"/>
          <p:nvPr/>
        </p:nvSpPr>
        <p:spPr>
          <a:xfrm>
            <a:off x="676525" y="1581307"/>
            <a:ext cx="6214805" cy="1031629"/>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総務班は避難所運営において、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「避難者状況の全般管理」、「避難者からの相談・要望対応」、「避難所運営委員会の運営サポート」「ボランティアの調整・対応」</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そのために、具体的には下記８つの業務を実施します。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0" name="object 3">
            <a:extLst>
              <a:ext uri="{FF2B5EF4-FFF2-40B4-BE49-F238E27FC236}">
                <a16:creationId xmlns:a16="http://schemas.microsoft.com/office/drawing/2014/main" xmlns="" id="{0A1B5082-6905-43DF-9002-C1014BAE4E21}"/>
              </a:ext>
            </a:extLst>
          </p:cNvPr>
          <p:cNvSpPr/>
          <p:nvPr/>
        </p:nvSpPr>
        <p:spPr>
          <a:xfrm>
            <a:off x="814679" y="6745181"/>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41" name="object 4">
            <a:extLst>
              <a:ext uri="{FF2B5EF4-FFF2-40B4-BE49-F238E27FC236}">
                <a16:creationId xmlns:a16="http://schemas.microsoft.com/office/drawing/2014/main" xmlns="" id="{34DF76C0-9F4A-4374-A06D-83036611A17B}"/>
              </a:ext>
            </a:extLst>
          </p:cNvPr>
          <p:cNvSpPr/>
          <p:nvPr/>
        </p:nvSpPr>
        <p:spPr>
          <a:xfrm>
            <a:off x="814679" y="7356082"/>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42" name="object 10">
            <a:extLst>
              <a:ext uri="{FF2B5EF4-FFF2-40B4-BE49-F238E27FC236}">
                <a16:creationId xmlns:a16="http://schemas.microsoft.com/office/drawing/2014/main" xmlns="" id="{28C4F9AC-D506-43FD-8183-BDA0D88D3475}"/>
              </a:ext>
            </a:extLst>
          </p:cNvPr>
          <p:cNvSpPr txBox="1"/>
          <p:nvPr/>
        </p:nvSpPr>
        <p:spPr>
          <a:xfrm>
            <a:off x="813133" y="5781933"/>
            <a:ext cx="4052897" cy="320601"/>
          </a:xfrm>
          <a:prstGeom prst="rect">
            <a:avLst/>
          </a:prstGeom>
        </p:spPr>
        <p:txBody>
          <a:bodyPr vert="horz" wrap="square" lIns="0" tIns="12700" rIns="0" bIns="0" rtlCol="0">
            <a:spAutoFit/>
          </a:bodyPr>
          <a:lstStyle/>
          <a:p>
            <a:pPr marL="12065">
              <a:lnSpc>
                <a:spcPct val="100000"/>
              </a:lnSpc>
              <a:spcBef>
                <a:spcPts val="100"/>
              </a:spcBef>
              <a:tabLst>
                <a:tab pos="273050" algn="l"/>
              </a:tabLst>
            </a:pPr>
            <a:r>
              <a:rPr lang="en-US" altLang="ja-JP" sz="2000" b="1">
                <a:latin typeface="Yu Gothic" panose="020B0400000000000000" pitchFamily="34" charset="-128"/>
                <a:ea typeface="Yu Gothic" panose="020B0400000000000000" pitchFamily="34" charset="-128"/>
                <a:cs typeface="YuGothic"/>
              </a:rPr>
              <a:t>6.</a:t>
            </a:r>
            <a:r>
              <a:rPr lang="ja-JP" altLang="en-US" sz="2000" b="1">
                <a:latin typeface="Yu Gothic" panose="020B0400000000000000" pitchFamily="34" charset="-128"/>
                <a:ea typeface="Yu Gothic" panose="020B0400000000000000" pitchFamily="34" charset="-128"/>
                <a:cs typeface="YuGothic"/>
              </a:rPr>
              <a:t>ボランティアニーズの把握</a:t>
            </a:r>
            <a:endParaRPr sz="2000" b="1">
              <a:latin typeface="Yu Gothic" panose="020B0400000000000000" pitchFamily="34" charset="-128"/>
              <a:ea typeface="Yu Gothic" panose="020B0400000000000000" pitchFamily="34" charset="-128"/>
              <a:cs typeface="YuGothic"/>
            </a:endParaRPr>
          </a:p>
        </p:txBody>
      </p:sp>
      <p:sp>
        <p:nvSpPr>
          <p:cNvPr id="43" name="object 10">
            <a:extLst>
              <a:ext uri="{FF2B5EF4-FFF2-40B4-BE49-F238E27FC236}">
                <a16:creationId xmlns:a16="http://schemas.microsoft.com/office/drawing/2014/main" xmlns="" id="{28B4EC4F-17FB-4EE9-94DA-E8342F4E8B70}"/>
              </a:ext>
            </a:extLst>
          </p:cNvPr>
          <p:cNvSpPr txBox="1"/>
          <p:nvPr/>
        </p:nvSpPr>
        <p:spPr>
          <a:xfrm>
            <a:off x="823717" y="6361913"/>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a:latin typeface="Yu Gothic" panose="020B0400000000000000" pitchFamily="34" charset="-128"/>
                <a:ea typeface="Yu Gothic" panose="020B0400000000000000" pitchFamily="34" charset="-128"/>
                <a:cs typeface="YuGothic"/>
              </a:rPr>
              <a:t>7.</a:t>
            </a:r>
            <a:r>
              <a:rPr lang="ja-JP" altLang="en-US" sz="2000" b="1">
                <a:latin typeface="Yu Gothic" panose="020B0400000000000000" pitchFamily="34" charset="-128"/>
                <a:ea typeface="Yu Gothic" panose="020B0400000000000000" pitchFamily="34" charset="-128"/>
                <a:cs typeface="YuGothic"/>
              </a:rPr>
              <a:t>ボランティアの依頼と受入れ</a:t>
            </a:r>
            <a:endParaRPr sz="2000" b="1">
              <a:latin typeface="Yu Gothic" panose="020B0400000000000000" pitchFamily="34" charset="-128"/>
              <a:ea typeface="Yu Gothic" panose="020B0400000000000000" pitchFamily="34" charset="-128"/>
              <a:cs typeface="YuGothic"/>
            </a:endParaRPr>
          </a:p>
        </p:txBody>
      </p:sp>
      <p:sp>
        <p:nvSpPr>
          <p:cNvPr id="44" name="object 10">
            <a:extLst>
              <a:ext uri="{FF2B5EF4-FFF2-40B4-BE49-F238E27FC236}">
                <a16:creationId xmlns:a16="http://schemas.microsoft.com/office/drawing/2014/main" xmlns="" id="{CDA7A47D-0740-497F-9D0E-2D7E068B5552}"/>
              </a:ext>
            </a:extLst>
          </p:cNvPr>
          <p:cNvSpPr txBox="1"/>
          <p:nvPr/>
        </p:nvSpPr>
        <p:spPr>
          <a:xfrm>
            <a:off x="823717" y="6981281"/>
            <a:ext cx="45757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a:latin typeface="Yu Gothic" panose="020B0400000000000000" pitchFamily="34" charset="-128"/>
                <a:ea typeface="Yu Gothic" panose="020B0400000000000000" pitchFamily="34" charset="-128"/>
                <a:cs typeface="YuGothic"/>
              </a:rPr>
              <a:t>8.</a:t>
            </a:r>
            <a:r>
              <a:rPr lang="ja-JP" altLang="en-US" sz="2000" b="1">
                <a:latin typeface="Yu Gothic" panose="020B0400000000000000" pitchFamily="34" charset="-128"/>
                <a:ea typeface="Yu Gothic" panose="020B0400000000000000" pitchFamily="34" charset="-128"/>
                <a:cs typeface="YuGothic"/>
              </a:rPr>
              <a:t>活動への立ち</a:t>
            </a:r>
            <a:r>
              <a:rPr lang="ja-JP" altLang="en-US" sz="2000" b="1">
                <a:solidFill>
                  <a:srgbClr val="221815"/>
                </a:solidFill>
                <a:latin typeface="Yu Gothic" panose="020B0400000000000000" pitchFamily="34" charset="-128"/>
                <a:ea typeface="Yu Gothic" panose="020B0400000000000000" pitchFamily="34" charset="-128"/>
                <a:cs typeface="YuGothic"/>
              </a:rPr>
              <a:t>会</a:t>
            </a:r>
            <a:r>
              <a:rPr lang="ja-JP" altLang="en-US" sz="2000" b="1">
                <a:latin typeface="Yu Gothic" panose="020B0400000000000000" pitchFamily="34" charset="-128"/>
                <a:ea typeface="Yu Gothic" panose="020B0400000000000000" pitchFamily="34" charset="-128"/>
                <a:cs typeface="YuGothic"/>
              </a:rPr>
              <a:t>い</a:t>
            </a:r>
            <a:endParaRPr sz="20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99756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xmlns="" id="{D3E8CF97-BD50-4CC5-90C5-79C08C491251}"/>
              </a:ext>
            </a:extLst>
          </p:cNvPr>
          <p:cNvSpPr txBox="1"/>
          <p:nvPr/>
        </p:nvSpPr>
        <p:spPr>
          <a:xfrm>
            <a:off x="151488" y="10148207"/>
            <a:ext cx="647973"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３２</a:t>
            </a:r>
          </a:p>
        </p:txBody>
      </p:sp>
      <p:sp>
        <p:nvSpPr>
          <p:cNvPr id="30" name="object 2">
            <a:extLst>
              <a:ext uri="{FF2B5EF4-FFF2-40B4-BE49-F238E27FC236}">
                <a16:creationId xmlns:a16="http://schemas.microsoft.com/office/drawing/2014/main" xmlns="" id="{87E6B0ED-A55C-4421-8449-19CBAE0C053A}"/>
              </a:ext>
            </a:extLst>
          </p:cNvPr>
          <p:cNvSpPr txBox="1">
            <a:spLocks/>
          </p:cNvSpPr>
          <p:nvPr/>
        </p:nvSpPr>
        <p:spPr>
          <a:xfrm>
            <a:off x="448697" y="948425"/>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１</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避難者の状況の管理及び報告</a:t>
            </a:r>
          </a:p>
        </p:txBody>
      </p:sp>
      <p:grpSp>
        <p:nvGrpSpPr>
          <p:cNvPr id="31" name="グループ化 30">
            <a:extLst>
              <a:ext uri="{FF2B5EF4-FFF2-40B4-BE49-F238E27FC236}">
                <a16:creationId xmlns:a16="http://schemas.microsoft.com/office/drawing/2014/main" xmlns="" id="{933EA3D6-8CBF-4B98-B59A-9D09F30B5527}"/>
              </a:ext>
            </a:extLst>
          </p:cNvPr>
          <p:cNvGrpSpPr/>
          <p:nvPr/>
        </p:nvGrpSpPr>
        <p:grpSpPr>
          <a:xfrm>
            <a:off x="590512" y="1659644"/>
            <a:ext cx="6283775" cy="648000"/>
            <a:chOff x="689917" y="1624372"/>
            <a:chExt cx="6283775" cy="648000"/>
          </a:xfrm>
        </p:grpSpPr>
        <p:pic>
          <p:nvPicPr>
            <p:cNvPr id="32" name="グラフィックス 31" descr="ドキュメント 枠線">
              <a:extLst>
                <a:ext uri="{FF2B5EF4-FFF2-40B4-BE49-F238E27FC236}">
                  <a16:creationId xmlns:a16="http://schemas.microsoft.com/office/drawing/2014/main" xmlns="" id="{AAA208B2-7B10-4AE5-B704-6329523199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3" name="正方形/長方形 32">
              <a:extLst>
                <a:ext uri="{FF2B5EF4-FFF2-40B4-BE49-F238E27FC236}">
                  <a16:creationId xmlns:a16="http://schemas.microsoft.com/office/drawing/2014/main" xmlns="" id="{9056ECCA-5B0B-44EF-B2B0-916CA50FFAE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object 9">
            <a:extLst>
              <a:ext uri="{FF2B5EF4-FFF2-40B4-BE49-F238E27FC236}">
                <a16:creationId xmlns:a16="http://schemas.microsoft.com/office/drawing/2014/main" xmlns="" id="{1658E4C2-BF96-4E56-BD26-1BA42C60ECEF}"/>
              </a:ext>
            </a:extLst>
          </p:cNvPr>
          <p:cNvSpPr txBox="1"/>
          <p:nvPr/>
        </p:nvSpPr>
        <p:spPr>
          <a:xfrm>
            <a:off x="645675" y="3133812"/>
            <a:ext cx="6186293"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手指消毒と体温測定を行い、受付前に健康チェックを行う。</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登録票を配布し、世帯ごとに記入・提出してもらうよう案内する。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登録票の記載内容に漏れがないか確認し、受領する。</a:t>
            </a:r>
            <a:endParaRPr lang="ja-JP" altLang="en-US" sz="12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登録票を避難者名簿の管理担当に受け渡す。</a:t>
            </a:r>
            <a:endParaRPr lang="ja-JP" altLang="en-US" sz="1200" b="1">
              <a:solidFill>
                <a:srgbClr val="296654"/>
              </a:solidFill>
              <a:latin typeface="Yu Gothic" panose="020B0400000000000000" pitchFamily="34" charset="-128"/>
              <a:ea typeface="Yu Gothic" panose="020B0400000000000000" pitchFamily="34" charset="-128"/>
              <a:cs typeface="YuGothic"/>
            </a:endParaRPr>
          </a:p>
        </p:txBody>
      </p:sp>
      <p:grpSp>
        <p:nvGrpSpPr>
          <p:cNvPr id="35" name="グループ化 34">
            <a:extLst>
              <a:ext uri="{FF2B5EF4-FFF2-40B4-BE49-F238E27FC236}">
                <a16:creationId xmlns:a16="http://schemas.microsoft.com/office/drawing/2014/main" xmlns="" id="{CFFBDCE3-74AF-46A5-B302-13A202A1C530}"/>
              </a:ext>
            </a:extLst>
          </p:cNvPr>
          <p:cNvGrpSpPr/>
          <p:nvPr/>
        </p:nvGrpSpPr>
        <p:grpSpPr>
          <a:xfrm>
            <a:off x="535849" y="2471859"/>
            <a:ext cx="6357742" cy="504190"/>
            <a:chOff x="728646" y="1851740"/>
            <a:chExt cx="6120130" cy="504190"/>
          </a:xfrm>
        </p:grpSpPr>
        <p:sp>
          <p:nvSpPr>
            <p:cNvPr id="36" name="object 20">
              <a:extLst>
                <a:ext uri="{FF2B5EF4-FFF2-40B4-BE49-F238E27FC236}">
                  <a16:creationId xmlns:a16="http://schemas.microsoft.com/office/drawing/2014/main" xmlns="" id="{83ECC7D6-B7C8-41AA-9687-BFC65F1087D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7" name="object 21">
              <a:extLst>
                <a:ext uri="{FF2B5EF4-FFF2-40B4-BE49-F238E27FC236}">
                  <a16:creationId xmlns:a16="http://schemas.microsoft.com/office/drawing/2014/main" xmlns="" id="{0CB49882-C580-47B2-9FDC-612A6F848579}"/>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新規の入所者手続き</a:t>
              </a:r>
            </a:p>
          </p:txBody>
        </p:sp>
        <p:sp>
          <p:nvSpPr>
            <p:cNvPr id="38" name="object 22">
              <a:extLst>
                <a:ext uri="{FF2B5EF4-FFF2-40B4-BE49-F238E27FC236}">
                  <a16:creationId xmlns:a16="http://schemas.microsoft.com/office/drawing/2014/main" xmlns="" id="{51B2CBCB-E6B9-4429-870F-703168835F2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9" name="object 23">
              <a:extLst>
                <a:ext uri="{FF2B5EF4-FFF2-40B4-BE49-F238E27FC236}">
                  <a16:creationId xmlns:a16="http://schemas.microsoft.com/office/drawing/2014/main" xmlns="" id="{9A835FAE-7EFA-44FB-B135-6B10FE3F427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40" name="object 9">
            <a:extLst>
              <a:ext uri="{FF2B5EF4-FFF2-40B4-BE49-F238E27FC236}">
                <a16:creationId xmlns:a16="http://schemas.microsoft.com/office/drawing/2014/main" xmlns="" id="{2ACC4307-6E39-4CD4-8148-041C4ABC3E87}"/>
              </a:ext>
            </a:extLst>
          </p:cNvPr>
          <p:cNvSpPr txBox="1"/>
          <p:nvPr/>
        </p:nvSpPr>
        <p:spPr>
          <a:xfrm>
            <a:off x="639435" y="7020012"/>
            <a:ext cx="6357742"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退所の申し出者に、退所届を記載してもらう。</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退所届を受領する。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退所当日に、申し出者（世帯）が滞在していた場所・部屋に同行し、掃除の状況、忘れ物がないか確認して、退所を確定する。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退所届を避難者名簿の管理担当に渡す。</a:t>
            </a:r>
          </a:p>
        </p:txBody>
      </p:sp>
      <p:grpSp>
        <p:nvGrpSpPr>
          <p:cNvPr id="41" name="グループ化 40">
            <a:extLst>
              <a:ext uri="{FF2B5EF4-FFF2-40B4-BE49-F238E27FC236}">
                <a16:creationId xmlns:a16="http://schemas.microsoft.com/office/drawing/2014/main" xmlns="" id="{342E0581-9E6F-4B53-831B-A3BA74B3BAF2}"/>
              </a:ext>
            </a:extLst>
          </p:cNvPr>
          <p:cNvGrpSpPr/>
          <p:nvPr/>
        </p:nvGrpSpPr>
        <p:grpSpPr>
          <a:xfrm>
            <a:off x="529609" y="6358059"/>
            <a:ext cx="6357742" cy="504190"/>
            <a:chOff x="728646" y="1851740"/>
            <a:chExt cx="6120130" cy="504190"/>
          </a:xfrm>
        </p:grpSpPr>
        <p:sp>
          <p:nvSpPr>
            <p:cNvPr id="42" name="object 20">
              <a:extLst>
                <a:ext uri="{FF2B5EF4-FFF2-40B4-BE49-F238E27FC236}">
                  <a16:creationId xmlns:a16="http://schemas.microsoft.com/office/drawing/2014/main" xmlns="" id="{1A03C8CD-7426-48BC-9AAC-B16AFDD599A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3" name="object 21">
              <a:extLst>
                <a:ext uri="{FF2B5EF4-FFF2-40B4-BE49-F238E27FC236}">
                  <a16:creationId xmlns:a16="http://schemas.microsoft.com/office/drawing/2014/main" xmlns="" id="{BF0B2BB3-DD75-4511-8D72-2604C984B42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退所者手続き</a:t>
              </a:r>
            </a:p>
          </p:txBody>
        </p:sp>
        <p:sp>
          <p:nvSpPr>
            <p:cNvPr id="44" name="object 22">
              <a:extLst>
                <a:ext uri="{FF2B5EF4-FFF2-40B4-BE49-F238E27FC236}">
                  <a16:creationId xmlns:a16="http://schemas.microsoft.com/office/drawing/2014/main" xmlns="" id="{B5035C14-20CC-4A3D-B51C-37813DF2EA3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5" name="object 23">
              <a:extLst>
                <a:ext uri="{FF2B5EF4-FFF2-40B4-BE49-F238E27FC236}">
                  <a16:creationId xmlns:a16="http://schemas.microsoft.com/office/drawing/2014/main" xmlns="" id="{F7387DF4-D486-483C-9A25-2D8D67A73FE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46" name="object 5">
            <a:extLst>
              <a:ext uri="{FF2B5EF4-FFF2-40B4-BE49-F238E27FC236}">
                <a16:creationId xmlns:a16="http://schemas.microsoft.com/office/drawing/2014/main" xmlns="" id="{96A3D4C2-9CF3-4322-A018-5AE3A2C6CA81}"/>
              </a:ext>
            </a:extLst>
          </p:cNvPr>
          <p:cNvSpPr txBox="1"/>
          <p:nvPr/>
        </p:nvSpPr>
        <p:spPr>
          <a:xfrm>
            <a:off x="1276743" y="1868397"/>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02</a:t>
            </a:r>
            <a:r>
              <a:rPr lang="zh-TW" altLang="en-US" sz="1400" b="1">
                <a:latin typeface="Yu Gothic" panose="020B0400000000000000" pitchFamily="34" charset="-128"/>
                <a:ea typeface="Yu Gothic" panose="020B0400000000000000" pitchFamily="34" charset="-128"/>
                <a:cs typeface="YuGothic"/>
              </a:rPr>
              <a:t>：避難所利用者登録票</a:t>
            </a:r>
            <a:r>
              <a:rPr lang="ja-JP" altLang="en-US" sz="1400" b="1">
                <a:latin typeface="Yu Gothic" panose="020B0400000000000000" pitchFamily="34" charset="-128"/>
                <a:ea typeface="Yu Gothic" panose="020B0400000000000000" pitchFamily="34" charset="-128"/>
                <a:cs typeface="YuGothic"/>
              </a:rPr>
              <a:t>、</a:t>
            </a:r>
            <a:r>
              <a:rPr lang="zh-CN" altLang="en-US" sz="1400" b="1">
                <a:latin typeface="Yu Gothic" panose="020B0400000000000000" pitchFamily="34" charset="-128"/>
                <a:ea typeface="Yu Gothic" panose="020B0400000000000000" pitchFamily="34" charset="-128"/>
                <a:cs typeface="YuGothic"/>
              </a:rPr>
              <a:t>様式</a:t>
            </a:r>
            <a:r>
              <a:rPr lang="en-US" altLang="zh-CN" sz="1400" b="1">
                <a:latin typeface="Yu Gothic" panose="020B0400000000000000" pitchFamily="34" charset="-128"/>
                <a:ea typeface="Yu Gothic" panose="020B0400000000000000" pitchFamily="34" charset="-128"/>
                <a:cs typeface="YuGothic"/>
              </a:rPr>
              <a:t>06</a:t>
            </a:r>
            <a:r>
              <a:rPr lang="zh-CN" altLang="en-US" sz="1400" b="1">
                <a:latin typeface="Yu Gothic" panose="020B0400000000000000" pitchFamily="34" charset="-128"/>
                <a:ea typeface="Yu Gothic" panose="020B0400000000000000" pitchFamily="34" charset="-128"/>
                <a:cs typeface="YuGothic"/>
              </a:rPr>
              <a:t>：退所届</a:t>
            </a:r>
            <a:endParaRPr lang="zh-TW" altLang="en-US" sz="1400" b="1">
              <a:latin typeface="Yu Gothic" panose="020B0400000000000000" pitchFamily="34" charset="-128"/>
              <a:ea typeface="Yu Gothic" panose="020B0400000000000000" pitchFamily="34" charset="-128"/>
              <a:cs typeface="YuGothic"/>
            </a:endParaRPr>
          </a:p>
        </p:txBody>
      </p:sp>
      <p:sp>
        <p:nvSpPr>
          <p:cNvPr id="47" name="テキスト ボックス 46">
            <a:extLst>
              <a:ext uri="{FF2B5EF4-FFF2-40B4-BE49-F238E27FC236}">
                <a16:creationId xmlns:a16="http://schemas.microsoft.com/office/drawing/2014/main" xmlns="" id="{4D2F91E0-9AC2-4301-9837-C33F9BBF17B0}"/>
              </a:ext>
            </a:extLst>
          </p:cNvPr>
          <p:cNvSpPr txBox="1"/>
          <p:nvPr/>
        </p:nvSpPr>
        <p:spPr>
          <a:xfrm>
            <a:off x="639435" y="5265144"/>
            <a:ext cx="5529610" cy="584775"/>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コツ・ポイント１</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避難者利用者登録票の作成・管理</a:t>
            </a:r>
            <a:endParaRPr lang="en-US" altLang="ja-JP" sz="1600" b="1" u="sng">
              <a:solidFill>
                <a:srgbClr val="172A88"/>
              </a:solidFill>
              <a:latin typeface="Yu Gothic" panose="020B0400000000000000" pitchFamily="34" charset="-128"/>
              <a:ea typeface="Yu Gothic" panose="020B0400000000000000" pitchFamily="34" charset="-128"/>
              <a:cs typeface="YuGothic"/>
            </a:endParaRPr>
          </a:p>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コツ・ポイント５</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入所・退所の手続き</a:t>
            </a:r>
            <a:endParaRPr lang="ja-JP" altLang="en-US" sz="1600" u="sng">
              <a:solidFill>
                <a:srgbClr val="172A88"/>
              </a:solidFill>
            </a:endParaRPr>
          </a:p>
        </p:txBody>
      </p:sp>
    </p:spTree>
    <p:extLst>
      <p:ext uri="{BB962C8B-B14F-4D97-AF65-F5344CB8AC3E}">
        <p14:creationId xmlns:p14="http://schemas.microsoft.com/office/powerpoint/2010/main" val="1878606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2CD77078-0E02-4AC0-9503-1E45CDF137A7}"/>
              </a:ext>
            </a:extLst>
          </p:cNvPr>
          <p:cNvSpPr txBox="1"/>
          <p:nvPr/>
        </p:nvSpPr>
        <p:spPr>
          <a:xfrm>
            <a:off x="6755861" y="10175104"/>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３３</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B6171371-536C-430A-91A8-2B1DCA423DD6}"/>
              </a:ext>
            </a:extLst>
          </p:cNvPr>
          <p:cNvSpPr txBox="1">
            <a:spLocks/>
          </p:cNvSpPr>
          <p:nvPr/>
        </p:nvSpPr>
        <p:spPr>
          <a:xfrm>
            <a:off x="642219" y="962697"/>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１</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避難者の状況の管理及び報告</a:t>
            </a:r>
            <a:endParaRPr kumimoji="0" lang="en-US" altLang="ja-JP" sz="3200" b="1" kern="0">
              <a:solidFill>
                <a:srgbClr val="296654"/>
              </a:solidFill>
              <a:latin typeface="Yu Gothic" panose="020B0400000000000000" pitchFamily="34" charset="-128"/>
              <a:ea typeface="Yu Gothic" panose="020B0400000000000000" pitchFamily="34" charset="-128"/>
            </a:endParaRPr>
          </a:p>
        </p:txBody>
      </p:sp>
      <p:sp>
        <p:nvSpPr>
          <p:cNvPr id="40" name="object 9">
            <a:extLst>
              <a:ext uri="{FF2B5EF4-FFF2-40B4-BE49-F238E27FC236}">
                <a16:creationId xmlns:a16="http://schemas.microsoft.com/office/drawing/2014/main" xmlns="" id="{93B8A399-6367-4562-817F-4D948E070FEC}"/>
              </a:ext>
            </a:extLst>
          </p:cNvPr>
          <p:cNvSpPr txBox="1"/>
          <p:nvPr/>
        </p:nvSpPr>
        <p:spPr>
          <a:xfrm>
            <a:off x="743308" y="3135082"/>
            <a:ext cx="6186293" cy="412645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情報班と協力して、避難所の利用者数、避難所以外の場所に滞在する被災者の数、避難者の出入り状況を確認し、避難所状況報告書に整理する。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避難者状況の整理結果は、毎日、定時に避難所運営委員会に報告する。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避難所運営委員会に各班から報告のあった対応状況、要望について整理し、避難所状況報告書に記入する。</a:t>
            </a:r>
            <a:endParaRPr lang="ja-JP" altLang="en-US" sz="12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避難所運営委員会で確認した避難者状況について、熊野町担当者を通じて、熊野町災害対策本部へ報告する。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その他、随時、各班から熊野町災害対策本部へ報告・要請の依頼があった場合には、取りまとめて連絡する。</a:t>
            </a:r>
          </a:p>
        </p:txBody>
      </p:sp>
      <p:grpSp>
        <p:nvGrpSpPr>
          <p:cNvPr id="41" name="グループ化 40">
            <a:extLst>
              <a:ext uri="{FF2B5EF4-FFF2-40B4-BE49-F238E27FC236}">
                <a16:creationId xmlns:a16="http://schemas.microsoft.com/office/drawing/2014/main" xmlns="" id="{F0FA685D-A9BC-47E5-8D1A-BBCC2AE078A5}"/>
              </a:ext>
            </a:extLst>
          </p:cNvPr>
          <p:cNvGrpSpPr/>
          <p:nvPr/>
        </p:nvGrpSpPr>
        <p:grpSpPr>
          <a:xfrm>
            <a:off x="633482" y="2473129"/>
            <a:ext cx="6357742" cy="504190"/>
            <a:chOff x="728646" y="1851740"/>
            <a:chExt cx="6120130" cy="504190"/>
          </a:xfrm>
        </p:grpSpPr>
        <p:sp>
          <p:nvSpPr>
            <p:cNvPr id="42" name="object 20">
              <a:extLst>
                <a:ext uri="{FF2B5EF4-FFF2-40B4-BE49-F238E27FC236}">
                  <a16:creationId xmlns:a16="http://schemas.microsoft.com/office/drawing/2014/main" xmlns="" id="{54999D42-CA47-4462-AE52-FCACEE18D1E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3" name="object 21">
              <a:extLst>
                <a:ext uri="{FF2B5EF4-FFF2-40B4-BE49-F238E27FC236}">
                  <a16:creationId xmlns:a16="http://schemas.microsoft.com/office/drawing/2014/main" xmlns="" id="{46C0468C-E4CC-4160-9CFD-B9819781F75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避難者状況のとりまとめ（毎日）と報告</a:t>
              </a:r>
            </a:p>
          </p:txBody>
        </p:sp>
        <p:sp>
          <p:nvSpPr>
            <p:cNvPr id="44" name="object 22">
              <a:extLst>
                <a:ext uri="{FF2B5EF4-FFF2-40B4-BE49-F238E27FC236}">
                  <a16:creationId xmlns:a16="http://schemas.microsoft.com/office/drawing/2014/main" xmlns="" id="{782F3E49-EFC5-43F4-90C0-A991614C953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5" name="object 23">
              <a:extLst>
                <a:ext uri="{FF2B5EF4-FFF2-40B4-BE49-F238E27FC236}">
                  <a16:creationId xmlns:a16="http://schemas.microsoft.com/office/drawing/2014/main" xmlns="" id="{CF2EABF0-F94F-4ED6-8593-D3CA8241AE3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grpSp>
        <p:nvGrpSpPr>
          <p:cNvPr id="46" name="グループ化 45">
            <a:extLst>
              <a:ext uri="{FF2B5EF4-FFF2-40B4-BE49-F238E27FC236}">
                <a16:creationId xmlns:a16="http://schemas.microsoft.com/office/drawing/2014/main" xmlns="" id="{70AC15B8-33BA-4024-A76A-2BB1FC6F0B8F}"/>
              </a:ext>
            </a:extLst>
          </p:cNvPr>
          <p:cNvGrpSpPr/>
          <p:nvPr/>
        </p:nvGrpSpPr>
        <p:grpSpPr>
          <a:xfrm>
            <a:off x="694749" y="1617191"/>
            <a:ext cx="6283775" cy="648000"/>
            <a:chOff x="689917" y="1624372"/>
            <a:chExt cx="6283775" cy="648000"/>
          </a:xfrm>
        </p:grpSpPr>
        <p:pic>
          <p:nvPicPr>
            <p:cNvPr id="47" name="グラフィックス 46" descr="ドキュメント 枠線">
              <a:extLst>
                <a:ext uri="{FF2B5EF4-FFF2-40B4-BE49-F238E27FC236}">
                  <a16:creationId xmlns:a16="http://schemas.microsoft.com/office/drawing/2014/main" xmlns="" id="{48B4EE7B-D938-4DCE-9151-081CC7A937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8" name="正方形/長方形 47">
              <a:extLst>
                <a:ext uri="{FF2B5EF4-FFF2-40B4-BE49-F238E27FC236}">
                  <a16:creationId xmlns:a16="http://schemas.microsoft.com/office/drawing/2014/main" xmlns="" id="{40B869C4-3F73-4450-819F-B9D9A79F76B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object 5">
            <a:extLst>
              <a:ext uri="{FF2B5EF4-FFF2-40B4-BE49-F238E27FC236}">
                <a16:creationId xmlns:a16="http://schemas.microsoft.com/office/drawing/2014/main" xmlns="" id="{6F9C2391-612B-40B9-89C8-A8F66987BAF5}"/>
              </a:ext>
            </a:extLst>
          </p:cNvPr>
          <p:cNvSpPr txBox="1"/>
          <p:nvPr/>
        </p:nvSpPr>
        <p:spPr>
          <a:xfrm>
            <a:off x="1380980" y="1825944"/>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07</a:t>
            </a:r>
            <a:r>
              <a:rPr lang="ja-JP" altLang="en-US" sz="1400" b="1">
                <a:solidFill>
                  <a:srgbClr val="221815"/>
                </a:solidFill>
                <a:latin typeface="Yu Gothic" panose="020B0400000000000000" pitchFamily="34" charset="-128"/>
                <a:ea typeface="Yu Gothic" panose="020B0400000000000000" pitchFamily="34" charset="-128"/>
                <a:cs typeface="YuGothic"/>
              </a:rPr>
              <a:t>：避難所状況報告書</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04311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8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B74DA1A3-748D-457A-BA5F-669FBFC98944}"/>
              </a:ext>
            </a:extLst>
          </p:cNvPr>
          <p:cNvSpPr txBox="1"/>
          <p:nvPr/>
        </p:nvSpPr>
        <p:spPr>
          <a:xfrm>
            <a:off x="151488" y="10148207"/>
            <a:ext cx="64797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３４</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2C923980-506C-4814-B5EF-DF3F17E1C6EA}"/>
              </a:ext>
            </a:extLst>
          </p:cNvPr>
          <p:cNvSpPr txBox="1">
            <a:spLocks/>
          </p:cNvSpPr>
          <p:nvPr/>
        </p:nvSpPr>
        <p:spPr>
          <a:xfrm>
            <a:off x="621547" y="961427"/>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１</a:t>
            </a:r>
            <a:r>
              <a:rPr kumimoji="0" lang="en-US" altLang="ja-JP" sz="3200" b="1" kern="0">
                <a:solidFill>
                  <a:srgbClr val="296654"/>
                </a:solidFill>
                <a:latin typeface="Yu Gothic" panose="020B0400000000000000" pitchFamily="34" charset="-128"/>
                <a:ea typeface="Yu Gothic" panose="020B0400000000000000" pitchFamily="34" charset="-128"/>
              </a:rPr>
              <a:t>.</a:t>
            </a:r>
            <a:r>
              <a:rPr kumimoji="0" lang="ja-JP" altLang="en-US" sz="3200" b="1" kern="0">
                <a:solidFill>
                  <a:srgbClr val="296654"/>
                </a:solidFill>
                <a:latin typeface="Yu Gothic" panose="020B0400000000000000" pitchFamily="34" charset="-128"/>
                <a:ea typeface="Yu Gothic" panose="020B0400000000000000" pitchFamily="34" charset="-128"/>
              </a:rPr>
              <a:t>避難者の状況の管理及び報告</a:t>
            </a:r>
          </a:p>
        </p:txBody>
      </p:sp>
      <p:sp>
        <p:nvSpPr>
          <p:cNvPr id="40" name="object 9">
            <a:extLst>
              <a:ext uri="{FF2B5EF4-FFF2-40B4-BE49-F238E27FC236}">
                <a16:creationId xmlns:a16="http://schemas.microsoft.com/office/drawing/2014/main" xmlns="" id="{35A0661E-7F96-47F1-BD36-2B067B453BBF}"/>
              </a:ext>
            </a:extLst>
          </p:cNvPr>
          <p:cNvSpPr txBox="1"/>
          <p:nvPr/>
        </p:nvSpPr>
        <p:spPr>
          <a:xfrm>
            <a:off x="722636" y="3133812"/>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避難所開設時に受付をした担当者から避難</a:t>
            </a:r>
            <a:r>
              <a:rPr lang="ja-JP" altLang="en-US" sz="1600" b="1">
                <a:solidFill>
                  <a:srgbClr val="221815"/>
                </a:solidFill>
                <a:latin typeface="Yu Gothic" panose="020B0400000000000000" pitchFamily="34" charset="-128"/>
                <a:ea typeface="Yu Gothic" panose="020B0400000000000000" pitchFamily="34" charset="-128"/>
                <a:cs typeface="YuGothic"/>
              </a:rPr>
              <a:t>所利用者登録票を受け取り、管理番号及び入所日時を付記する</a:t>
            </a:r>
            <a:r>
              <a:rPr lang="ja-JP" altLang="en-US" sz="1600" b="1">
                <a:latin typeface="Yu Gothic" panose="020B0400000000000000" pitchFamily="34" charset="-128"/>
                <a:ea typeface="Yu Gothic" panose="020B0400000000000000" pitchFamily="34" charset="-128"/>
                <a:cs typeface="YuGothic"/>
              </a:rPr>
              <a:t>。</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避難所利用者登録票の情報と管理番号を、避難者名簿に記入する。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安否確認などの問い合わせ用に、公開用の名簿を作成する。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登録票を管理番号順にファイルに綴じ、名簿と一緒に保管する。</a:t>
            </a:r>
            <a:endParaRPr lang="en-US" altLang="ja-JP" sz="1100" b="1">
              <a:solidFill>
                <a:srgbClr val="296654"/>
              </a:solidFill>
              <a:latin typeface="Yu Gothic" panose="020B0400000000000000" pitchFamily="34" charset="-128"/>
              <a:ea typeface="Yu Gothic" panose="020B0400000000000000" pitchFamily="34" charset="-128"/>
              <a:cs typeface="YuGothic"/>
            </a:endParaRPr>
          </a:p>
        </p:txBody>
      </p:sp>
      <p:grpSp>
        <p:nvGrpSpPr>
          <p:cNvPr id="41" name="グループ化 40">
            <a:extLst>
              <a:ext uri="{FF2B5EF4-FFF2-40B4-BE49-F238E27FC236}">
                <a16:creationId xmlns:a16="http://schemas.microsoft.com/office/drawing/2014/main" xmlns="" id="{EB7D98B5-D550-497B-83C9-1B5E64C3E67B}"/>
              </a:ext>
            </a:extLst>
          </p:cNvPr>
          <p:cNvGrpSpPr/>
          <p:nvPr/>
        </p:nvGrpSpPr>
        <p:grpSpPr>
          <a:xfrm>
            <a:off x="612810" y="2471859"/>
            <a:ext cx="6357742" cy="504190"/>
            <a:chOff x="728646" y="1851740"/>
            <a:chExt cx="6120130" cy="504190"/>
          </a:xfrm>
        </p:grpSpPr>
        <p:sp>
          <p:nvSpPr>
            <p:cNvPr id="42" name="object 20">
              <a:extLst>
                <a:ext uri="{FF2B5EF4-FFF2-40B4-BE49-F238E27FC236}">
                  <a16:creationId xmlns:a16="http://schemas.microsoft.com/office/drawing/2014/main" xmlns="" id="{4B2D1639-79DA-41C5-B3D6-AB3F37A109E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3" name="object 21">
              <a:extLst>
                <a:ext uri="{FF2B5EF4-FFF2-40B4-BE49-F238E27FC236}">
                  <a16:creationId xmlns:a16="http://schemas.microsoft.com/office/drawing/2014/main" xmlns="" id="{0D921EAF-AAFA-4C57-8268-D7657253714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避難者名簿の作成・管理</a:t>
              </a:r>
              <a:endParaRPr lang="ja-JP" altLang="en-US" sz="800" b="1">
                <a:solidFill>
                  <a:srgbClr val="FFFFFF"/>
                </a:solidFill>
                <a:latin typeface="Yu Gothic" panose="020B0400000000000000" pitchFamily="34" charset="-128"/>
                <a:ea typeface="Yu Gothic" panose="020B0400000000000000" pitchFamily="34" charset="-128"/>
                <a:cs typeface="YuGothic"/>
              </a:endParaRPr>
            </a:p>
          </p:txBody>
        </p:sp>
        <p:sp>
          <p:nvSpPr>
            <p:cNvPr id="44" name="object 22">
              <a:extLst>
                <a:ext uri="{FF2B5EF4-FFF2-40B4-BE49-F238E27FC236}">
                  <a16:creationId xmlns:a16="http://schemas.microsoft.com/office/drawing/2014/main" xmlns="" id="{06549202-5D21-4E6C-9A82-AF7074F3A62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5" name="object 23">
              <a:extLst>
                <a:ext uri="{FF2B5EF4-FFF2-40B4-BE49-F238E27FC236}">
                  <a16:creationId xmlns:a16="http://schemas.microsoft.com/office/drawing/2014/main" xmlns="" id="{2B85F303-2083-4904-9B63-26EAC914009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４</a:t>
              </a:r>
              <a:endParaRPr sz="2100" b="1">
                <a:latin typeface="Yu Gothic" panose="020B0400000000000000" pitchFamily="34" charset="-128"/>
                <a:ea typeface="Yu Gothic" panose="020B0400000000000000" pitchFamily="34" charset="-128"/>
                <a:cs typeface="YuGothic"/>
              </a:endParaRPr>
            </a:p>
          </p:txBody>
        </p:sp>
      </p:grpSp>
      <p:grpSp>
        <p:nvGrpSpPr>
          <p:cNvPr id="46" name="グループ化 45">
            <a:extLst>
              <a:ext uri="{FF2B5EF4-FFF2-40B4-BE49-F238E27FC236}">
                <a16:creationId xmlns:a16="http://schemas.microsoft.com/office/drawing/2014/main" xmlns="" id="{94864EA0-732F-462B-9ECB-7210E67DAF0F}"/>
              </a:ext>
            </a:extLst>
          </p:cNvPr>
          <p:cNvGrpSpPr/>
          <p:nvPr/>
        </p:nvGrpSpPr>
        <p:grpSpPr>
          <a:xfrm>
            <a:off x="674077" y="1615921"/>
            <a:ext cx="6283775" cy="648000"/>
            <a:chOff x="689917" y="1624372"/>
            <a:chExt cx="6283775" cy="648000"/>
          </a:xfrm>
        </p:grpSpPr>
        <p:sp>
          <p:nvSpPr>
            <p:cNvPr id="47" name="object 5">
              <a:extLst>
                <a:ext uri="{FF2B5EF4-FFF2-40B4-BE49-F238E27FC236}">
                  <a16:creationId xmlns:a16="http://schemas.microsoft.com/office/drawing/2014/main" xmlns="" id="{0D522C91-9D6D-4FB4-ADB3-04EBACE269B0}"/>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03</a:t>
              </a:r>
              <a:r>
                <a:rPr lang="zh-TW" altLang="en-US" sz="1400" b="1">
                  <a:solidFill>
                    <a:srgbClr val="221815"/>
                  </a:solidFill>
                  <a:latin typeface="Yu Gothic" panose="020B0400000000000000" pitchFamily="34" charset="-128"/>
                  <a:ea typeface="Yu Gothic" panose="020B0400000000000000" pitchFamily="34" charset="-128"/>
                  <a:cs typeface="YuGothic"/>
                </a:rPr>
                <a:t>：避難者名簿</a:t>
              </a:r>
              <a:endParaRPr lang="en-US" altLang="zh-TW" sz="1400" b="1">
                <a:solidFill>
                  <a:srgbClr val="221815"/>
                </a:solidFill>
                <a:latin typeface="Yu Gothic" panose="020B0400000000000000" pitchFamily="34" charset="-128"/>
                <a:ea typeface="Yu Gothic" panose="020B0400000000000000" pitchFamily="34" charset="-128"/>
                <a:cs typeface="YuGothic"/>
              </a:endParaRPr>
            </a:p>
          </p:txBody>
        </p:sp>
        <p:pic>
          <p:nvPicPr>
            <p:cNvPr id="48" name="グラフィックス 47" descr="ドキュメント 枠線">
              <a:extLst>
                <a:ext uri="{FF2B5EF4-FFF2-40B4-BE49-F238E27FC236}">
                  <a16:creationId xmlns:a16="http://schemas.microsoft.com/office/drawing/2014/main" xmlns="" id="{4ACE712E-78E6-4A9D-A9D5-523A54B663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9" name="正方形/長方形 48">
              <a:extLst>
                <a:ext uri="{FF2B5EF4-FFF2-40B4-BE49-F238E27FC236}">
                  <a16:creationId xmlns:a16="http://schemas.microsoft.com/office/drawing/2014/main" xmlns="" id="{E4E0596A-806B-4FF5-8250-C21670A0E621}"/>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object 9">
            <a:extLst>
              <a:ext uri="{FF2B5EF4-FFF2-40B4-BE49-F238E27FC236}">
                <a16:creationId xmlns:a16="http://schemas.microsoft.com/office/drawing/2014/main" xmlns="" id="{C19B0493-1BA5-48BA-BD2A-4ACF0A2B3701}"/>
              </a:ext>
            </a:extLst>
          </p:cNvPr>
          <p:cNvSpPr txBox="1"/>
          <p:nvPr/>
        </p:nvSpPr>
        <p:spPr>
          <a:xfrm>
            <a:off x="716396" y="7038277"/>
            <a:ext cx="6186293" cy="269221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新たな入居者発生時、受付担当から避難所利用者登録票を受け取り、管理番号及び入所日時を付記し、避難者名簿に避難所利用者登録票の情報と管理番号を追記する。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安否確認などの問い合わせ用に、公開用の名簿に追記する。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退所者発生時、受付担当から退所届を受領し、退所日時を付記する。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避難者名簿に退所日時を記入する。</a:t>
            </a:r>
          </a:p>
        </p:txBody>
      </p:sp>
      <p:grpSp>
        <p:nvGrpSpPr>
          <p:cNvPr id="51" name="グループ化 50">
            <a:extLst>
              <a:ext uri="{FF2B5EF4-FFF2-40B4-BE49-F238E27FC236}">
                <a16:creationId xmlns:a16="http://schemas.microsoft.com/office/drawing/2014/main" xmlns="" id="{5435722B-B593-4762-ABF4-B576A82957CE}"/>
              </a:ext>
            </a:extLst>
          </p:cNvPr>
          <p:cNvGrpSpPr/>
          <p:nvPr/>
        </p:nvGrpSpPr>
        <p:grpSpPr>
          <a:xfrm>
            <a:off x="606570" y="6376324"/>
            <a:ext cx="6357742" cy="504190"/>
            <a:chOff x="728646" y="1851740"/>
            <a:chExt cx="6120130" cy="504190"/>
          </a:xfrm>
        </p:grpSpPr>
        <p:sp>
          <p:nvSpPr>
            <p:cNvPr id="52" name="object 20">
              <a:extLst>
                <a:ext uri="{FF2B5EF4-FFF2-40B4-BE49-F238E27FC236}">
                  <a16:creationId xmlns:a16="http://schemas.microsoft.com/office/drawing/2014/main" xmlns="" id="{8FEC39A1-CC85-4A2E-ACF0-A34697D06E0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3" name="object 21">
              <a:extLst>
                <a:ext uri="{FF2B5EF4-FFF2-40B4-BE49-F238E27FC236}">
                  <a16:creationId xmlns:a16="http://schemas.microsoft.com/office/drawing/2014/main" xmlns="" id="{0D874081-5357-4DAD-B356-75312E7A037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名簿の更新</a:t>
              </a:r>
            </a:p>
          </p:txBody>
        </p:sp>
        <p:sp>
          <p:nvSpPr>
            <p:cNvPr id="54" name="object 22">
              <a:extLst>
                <a:ext uri="{FF2B5EF4-FFF2-40B4-BE49-F238E27FC236}">
                  <a16:creationId xmlns:a16="http://schemas.microsoft.com/office/drawing/2014/main" xmlns="" id="{1968E9CB-9BBC-415A-87D9-F9C7FC26C27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55" name="object 23">
              <a:extLst>
                <a:ext uri="{FF2B5EF4-FFF2-40B4-BE49-F238E27FC236}">
                  <a16:creationId xmlns:a16="http://schemas.microsoft.com/office/drawing/2014/main" xmlns="" id="{CAF12AC0-77A1-4D50-9BED-86547933562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５</a:t>
              </a:r>
              <a:endParaRPr sz="2100" b="1">
                <a:latin typeface="Yu Gothic" panose="020B0400000000000000" pitchFamily="34" charset="-128"/>
                <a:ea typeface="Yu Gothic" panose="020B0400000000000000" pitchFamily="34" charset="-128"/>
                <a:cs typeface="YuGothic"/>
              </a:endParaRPr>
            </a:p>
          </p:txBody>
        </p:sp>
      </p:grpSp>
      <p:sp>
        <p:nvSpPr>
          <p:cNvPr id="56" name="テキスト ボックス 55">
            <a:extLst>
              <a:ext uri="{FF2B5EF4-FFF2-40B4-BE49-F238E27FC236}">
                <a16:creationId xmlns:a16="http://schemas.microsoft.com/office/drawing/2014/main" xmlns="" id="{85BD77D9-C813-49C4-A33F-E3F72896D90C}"/>
              </a:ext>
            </a:extLst>
          </p:cNvPr>
          <p:cNvSpPr txBox="1"/>
          <p:nvPr/>
        </p:nvSpPr>
        <p:spPr>
          <a:xfrm>
            <a:off x="674077" y="5609914"/>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コツ・ポイント２</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避難者名簿の作成・管理</a:t>
            </a:r>
            <a:endParaRPr lang="ja-JP" altLang="en-US" sz="1600" u="sng">
              <a:solidFill>
                <a:srgbClr val="172A88"/>
              </a:solidFill>
            </a:endParaRPr>
          </a:p>
        </p:txBody>
      </p:sp>
    </p:spTree>
    <p:extLst>
      <p:ext uri="{BB962C8B-B14F-4D97-AF65-F5344CB8AC3E}">
        <p14:creationId xmlns:p14="http://schemas.microsoft.com/office/powerpoint/2010/main" val="848359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45C8B682-1CDF-4AC9-9943-D993FA5F64F0}"/>
              </a:ext>
            </a:extLst>
          </p:cNvPr>
          <p:cNvSpPr txBox="1"/>
          <p:nvPr/>
        </p:nvSpPr>
        <p:spPr>
          <a:xfrm>
            <a:off x="6755861" y="10175421"/>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３５</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609819CC-78F5-4817-B98F-20CB747B69F4}"/>
              </a:ext>
            </a:extLst>
          </p:cNvPr>
          <p:cNvSpPr txBox="1">
            <a:spLocks/>
          </p:cNvSpPr>
          <p:nvPr/>
        </p:nvSpPr>
        <p:spPr>
          <a:xfrm>
            <a:off x="552114"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２</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避難者配置状況図の作成・管理</a:t>
            </a:r>
          </a:p>
        </p:txBody>
      </p:sp>
      <p:grpSp>
        <p:nvGrpSpPr>
          <p:cNvPr id="22" name="グループ化 21">
            <a:extLst>
              <a:ext uri="{FF2B5EF4-FFF2-40B4-BE49-F238E27FC236}">
                <a16:creationId xmlns:a16="http://schemas.microsoft.com/office/drawing/2014/main" xmlns="" id="{67A2FC89-A5C2-40B9-9A23-78DF55E97F19}"/>
              </a:ext>
            </a:extLst>
          </p:cNvPr>
          <p:cNvGrpSpPr/>
          <p:nvPr/>
        </p:nvGrpSpPr>
        <p:grpSpPr>
          <a:xfrm>
            <a:off x="693929" y="1668095"/>
            <a:ext cx="6283775" cy="648000"/>
            <a:chOff x="689917" y="1624372"/>
            <a:chExt cx="6283775" cy="648000"/>
          </a:xfrm>
        </p:grpSpPr>
        <p:sp>
          <p:nvSpPr>
            <p:cNvPr id="23" name="object 5">
              <a:extLst>
                <a:ext uri="{FF2B5EF4-FFF2-40B4-BE49-F238E27FC236}">
                  <a16:creationId xmlns:a16="http://schemas.microsoft.com/office/drawing/2014/main" xmlns="" id="{6E7AB83A-F5B8-4CA3-8C2D-B147E79DFBA0}"/>
                </a:ext>
              </a:extLst>
            </p:cNvPr>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pic>
          <p:nvPicPr>
            <p:cNvPr id="24" name="グラフィックス 23" descr="ドキュメント 枠線">
              <a:extLst>
                <a:ext uri="{FF2B5EF4-FFF2-40B4-BE49-F238E27FC236}">
                  <a16:creationId xmlns:a16="http://schemas.microsoft.com/office/drawing/2014/main" xmlns="" id="{A549A4F3-04EC-4881-8DFD-3E461B8FF3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5" name="正方形/長方形 24">
              <a:extLst>
                <a:ext uri="{FF2B5EF4-FFF2-40B4-BE49-F238E27FC236}">
                  <a16:creationId xmlns:a16="http://schemas.microsoft.com/office/drawing/2014/main" xmlns="" id="{6EDA1C86-65A1-4305-AE5A-9A40C5BCCD8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object 9">
            <a:extLst>
              <a:ext uri="{FF2B5EF4-FFF2-40B4-BE49-F238E27FC236}">
                <a16:creationId xmlns:a16="http://schemas.microsoft.com/office/drawing/2014/main" xmlns="" id="{A9807183-C553-4FF8-8954-D8BEAD8A9EE1}"/>
              </a:ext>
            </a:extLst>
          </p:cNvPr>
          <p:cNvSpPr txBox="1"/>
          <p:nvPr/>
        </p:nvSpPr>
        <p:spPr>
          <a:xfrm>
            <a:off x="749092" y="3142263"/>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避難所内の一般避難エリアや特別配慮避難エリアなど、避難者が滞在するスペースに、誰が滞在しているか確認し整理する。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滞在状況を踏まえ、避難者配置状況図を作成する。</a:t>
            </a:r>
            <a:endParaRPr lang="ja-JP" altLang="en-US" sz="1200" b="1">
              <a:solidFill>
                <a:srgbClr val="296654"/>
              </a:solidFill>
              <a:latin typeface="Yu Gothic" panose="020B0400000000000000" pitchFamily="34" charset="-128"/>
              <a:ea typeface="Yu Gothic" panose="020B0400000000000000" pitchFamily="34" charset="-128"/>
              <a:cs typeface="YuGothic"/>
            </a:endParaRPr>
          </a:p>
        </p:txBody>
      </p:sp>
      <p:grpSp>
        <p:nvGrpSpPr>
          <p:cNvPr id="27" name="グループ化 26">
            <a:extLst>
              <a:ext uri="{FF2B5EF4-FFF2-40B4-BE49-F238E27FC236}">
                <a16:creationId xmlns:a16="http://schemas.microsoft.com/office/drawing/2014/main" xmlns="" id="{DD9C8433-169E-4EF9-BCFF-364675ACC215}"/>
              </a:ext>
            </a:extLst>
          </p:cNvPr>
          <p:cNvGrpSpPr/>
          <p:nvPr/>
        </p:nvGrpSpPr>
        <p:grpSpPr>
          <a:xfrm>
            <a:off x="639266" y="2480310"/>
            <a:ext cx="6357742" cy="504190"/>
            <a:chOff x="728646" y="1851740"/>
            <a:chExt cx="6120130" cy="504190"/>
          </a:xfrm>
        </p:grpSpPr>
        <p:sp>
          <p:nvSpPr>
            <p:cNvPr id="28" name="object 20">
              <a:extLst>
                <a:ext uri="{FF2B5EF4-FFF2-40B4-BE49-F238E27FC236}">
                  <a16:creationId xmlns:a16="http://schemas.microsoft.com/office/drawing/2014/main" xmlns="" id="{34758EA3-30E4-47CB-B093-B5E0E227257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4C151516-0C7B-43EE-88EA-4600C512B60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避難者配置状況図の作成</a:t>
              </a:r>
            </a:p>
          </p:txBody>
        </p:sp>
        <p:sp>
          <p:nvSpPr>
            <p:cNvPr id="30" name="object 22">
              <a:extLst>
                <a:ext uri="{FF2B5EF4-FFF2-40B4-BE49-F238E27FC236}">
                  <a16:creationId xmlns:a16="http://schemas.microsoft.com/office/drawing/2014/main" xmlns="" id="{5BC99C51-72B1-4965-9708-08EEA86F80A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1" name="object 23">
              <a:extLst>
                <a:ext uri="{FF2B5EF4-FFF2-40B4-BE49-F238E27FC236}">
                  <a16:creationId xmlns:a16="http://schemas.microsoft.com/office/drawing/2014/main" xmlns="" id="{AF62CE13-0B4D-4129-93E7-2794805C957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32" name="object 9">
            <a:extLst>
              <a:ext uri="{FF2B5EF4-FFF2-40B4-BE49-F238E27FC236}">
                <a16:creationId xmlns:a16="http://schemas.microsoft.com/office/drawing/2014/main" xmlns="" id="{9331DAB8-D7DF-42FE-8209-106E1287DAB2}"/>
              </a:ext>
            </a:extLst>
          </p:cNvPr>
          <p:cNvSpPr txBox="1"/>
          <p:nvPr/>
        </p:nvSpPr>
        <p:spPr>
          <a:xfrm>
            <a:off x="742852" y="5727788"/>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退所者の発生や施設の本来業務の再開に伴うレイアウトの変更に応じて、レイアウトや配置状況を見直す。</a:t>
            </a:r>
            <a:endParaRPr lang="en-US" altLang="ja-JP" sz="12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レイアウトや配置の見直しに応じ居住者配置状況図を更新する。</a:t>
            </a:r>
          </a:p>
        </p:txBody>
      </p:sp>
      <p:grpSp>
        <p:nvGrpSpPr>
          <p:cNvPr id="33" name="グループ化 32">
            <a:extLst>
              <a:ext uri="{FF2B5EF4-FFF2-40B4-BE49-F238E27FC236}">
                <a16:creationId xmlns:a16="http://schemas.microsoft.com/office/drawing/2014/main" xmlns="" id="{973EBC2F-154C-494B-8F5C-B5534065BD59}"/>
              </a:ext>
            </a:extLst>
          </p:cNvPr>
          <p:cNvGrpSpPr/>
          <p:nvPr/>
        </p:nvGrpSpPr>
        <p:grpSpPr>
          <a:xfrm>
            <a:off x="633026" y="5065835"/>
            <a:ext cx="6357742" cy="504190"/>
            <a:chOff x="728646" y="1851740"/>
            <a:chExt cx="6120130" cy="504190"/>
          </a:xfrm>
        </p:grpSpPr>
        <p:sp>
          <p:nvSpPr>
            <p:cNvPr id="34" name="object 20">
              <a:extLst>
                <a:ext uri="{FF2B5EF4-FFF2-40B4-BE49-F238E27FC236}">
                  <a16:creationId xmlns:a16="http://schemas.microsoft.com/office/drawing/2014/main" xmlns="" id="{4693054B-6786-4766-ABCE-8E33168482C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5" name="object 21">
              <a:extLst>
                <a:ext uri="{FF2B5EF4-FFF2-40B4-BE49-F238E27FC236}">
                  <a16:creationId xmlns:a16="http://schemas.microsoft.com/office/drawing/2014/main" xmlns="" id="{83E1B1D5-43FC-42D8-8773-AAF98C4E5F7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避難者配置レイアウトの見直しと更新</a:t>
              </a:r>
            </a:p>
          </p:txBody>
        </p:sp>
        <p:sp>
          <p:nvSpPr>
            <p:cNvPr id="36" name="object 22">
              <a:extLst>
                <a:ext uri="{FF2B5EF4-FFF2-40B4-BE49-F238E27FC236}">
                  <a16:creationId xmlns:a16="http://schemas.microsoft.com/office/drawing/2014/main" xmlns="" id="{95EE63AB-F68E-4088-BEC2-D4F5EE3407E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7" name="object 23">
              <a:extLst>
                <a:ext uri="{FF2B5EF4-FFF2-40B4-BE49-F238E27FC236}">
                  <a16:creationId xmlns:a16="http://schemas.microsoft.com/office/drawing/2014/main" xmlns="" id="{24452170-5B7C-491E-A59A-DF37E48BEB0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38" name="テキスト ボックス 37">
            <a:extLst>
              <a:ext uri="{FF2B5EF4-FFF2-40B4-BE49-F238E27FC236}">
                <a16:creationId xmlns:a16="http://schemas.microsoft.com/office/drawing/2014/main" xmlns="" id="{82DFFF7D-16A5-4256-AED7-3773BEEC2F17}"/>
              </a:ext>
            </a:extLst>
          </p:cNvPr>
          <p:cNvSpPr txBox="1"/>
          <p:nvPr/>
        </p:nvSpPr>
        <p:spPr>
          <a:xfrm>
            <a:off x="742852" y="436892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コツ・ポイント３</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避難者の配置</a:t>
            </a:r>
            <a:endParaRPr lang="ja-JP" altLang="en-US" sz="1600" u="sng">
              <a:solidFill>
                <a:srgbClr val="172A88"/>
              </a:solidFill>
            </a:endParaRPr>
          </a:p>
        </p:txBody>
      </p:sp>
    </p:spTree>
    <p:extLst>
      <p:ext uri="{BB962C8B-B14F-4D97-AF65-F5344CB8AC3E}">
        <p14:creationId xmlns:p14="http://schemas.microsoft.com/office/powerpoint/2010/main" val="105881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xmlns="" id="{E0CBD607-87B1-44E2-AB27-6C811788A37D}"/>
              </a:ext>
            </a:extLst>
          </p:cNvPr>
          <p:cNvSpPr txBox="1"/>
          <p:nvPr/>
        </p:nvSpPr>
        <p:spPr>
          <a:xfrm>
            <a:off x="151488" y="10148207"/>
            <a:ext cx="64797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３６</a:t>
            </a:r>
            <a:endParaRPr lang="ja-JP" altLang="en-US" dirty="0">
              <a:solidFill>
                <a:schemeClr val="tx1">
                  <a:lumMod val="50000"/>
                  <a:lumOff val="50000"/>
                </a:schemeClr>
              </a:solidFill>
              <a:latin typeface="+mj-ea"/>
              <a:ea typeface="+mj-ea"/>
            </a:endParaRPr>
          </a:p>
        </p:txBody>
      </p:sp>
      <p:sp>
        <p:nvSpPr>
          <p:cNvPr id="14" name="object 2">
            <a:extLst>
              <a:ext uri="{FF2B5EF4-FFF2-40B4-BE49-F238E27FC236}">
                <a16:creationId xmlns:a16="http://schemas.microsoft.com/office/drawing/2014/main" xmlns="" id="{96A617C2-03B0-4222-89BA-55A29EBFAB20}"/>
              </a:ext>
            </a:extLst>
          </p:cNvPr>
          <p:cNvSpPr txBox="1">
            <a:spLocks/>
          </p:cNvSpPr>
          <p:nvPr/>
        </p:nvSpPr>
        <p:spPr>
          <a:xfrm>
            <a:off x="637387" y="96987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３</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避難者の出入り管理・報告</a:t>
            </a:r>
          </a:p>
        </p:txBody>
      </p:sp>
      <p:sp>
        <p:nvSpPr>
          <p:cNvPr id="15" name="object 9">
            <a:extLst>
              <a:ext uri="{FF2B5EF4-FFF2-40B4-BE49-F238E27FC236}">
                <a16:creationId xmlns:a16="http://schemas.microsoft.com/office/drawing/2014/main" xmlns="" id="{C385D230-009B-44FD-9443-3669ACBB71CB}"/>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受付の担当時間帯と体制をを検討し、誰が、いつ、避難所の受付を行うのか役割分担を行う。</a:t>
            </a:r>
          </a:p>
        </p:txBody>
      </p:sp>
      <p:grpSp>
        <p:nvGrpSpPr>
          <p:cNvPr id="16" name="グループ化 15">
            <a:extLst>
              <a:ext uri="{FF2B5EF4-FFF2-40B4-BE49-F238E27FC236}">
                <a16:creationId xmlns:a16="http://schemas.microsoft.com/office/drawing/2014/main" xmlns="" id="{AB2962B5-87FE-48C6-9B82-EA72D5686A15}"/>
              </a:ext>
            </a:extLst>
          </p:cNvPr>
          <p:cNvGrpSpPr/>
          <p:nvPr/>
        </p:nvGrpSpPr>
        <p:grpSpPr>
          <a:xfrm>
            <a:off x="628650" y="2480310"/>
            <a:ext cx="6357742" cy="504190"/>
            <a:chOff x="728646" y="1851740"/>
            <a:chExt cx="6120130" cy="504190"/>
          </a:xfrm>
        </p:grpSpPr>
        <p:sp>
          <p:nvSpPr>
            <p:cNvPr id="17" name="object 20">
              <a:extLst>
                <a:ext uri="{FF2B5EF4-FFF2-40B4-BE49-F238E27FC236}">
                  <a16:creationId xmlns:a16="http://schemas.microsoft.com/office/drawing/2014/main" xmlns="" id="{8C7510F3-EF93-4DE1-9D71-DA203DACF33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 name="object 21">
              <a:extLst>
                <a:ext uri="{FF2B5EF4-FFF2-40B4-BE49-F238E27FC236}">
                  <a16:creationId xmlns:a16="http://schemas.microsoft.com/office/drawing/2014/main" xmlns="" id="{A98C8E29-BA80-414C-9AF0-19A1228A01B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体制づくり</a:t>
              </a:r>
              <a:r>
                <a:rPr lang="en-US" altLang="ja-JP" sz="2000" b="1">
                  <a:solidFill>
                    <a:srgbClr val="FFFFFF"/>
                  </a:solidFill>
                  <a:latin typeface="Yu Gothic" panose="020B0400000000000000" pitchFamily="34" charset="-128"/>
                  <a:ea typeface="Yu Gothic" panose="020B0400000000000000" pitchFamily="34" charset="-128"/>
                  <a:cs typeface="YuGothic"/>
                </a:rPr>
                <a:t>(</a:t>
              </a:r>
              <a:r>
                <a:rPr lang="ja-JP" altLang="en-US" sz="2000" b="1">
                  <a:solidFill>
                    <a:srgbClr val="FFFFFF"/>
                  </a:solidFill>
                  <a:latin typeface="Yu Gothic" panose="020B0400000000000000" pitchFamily="34" charset="-128"/>
                  <a:ea typeface="Yu Gothic" panose="020B0400000000000000" pitchFamily="34" charset="-128"/>
                  <a:cs typeface="YuGothic"/>
                </a:rPr>
                <a:t>役割分担</a:t>
              </a:r>
              <a:r>
                <a:rPr lang="en-US" altLang="ja-JP" sz="2000" b="1">
                  <a:solidFill>
                    <a:srgbClr val="FFFFFF"/>
                  </a:solidFill>
                  <a:latin typeface="Yu Gothic" panose="020B0400000000000000" pitchFamily="34" charset="-128"/>
                  <a:ea typeface="Yu Gothic" panose="020B0400000000000000" pitchFamily="34" charset="-128"/>
                  <a:cs typeface="YuGothic"/>
                </a:rPr>
                <a:t>)</a:t>
              </a:r>
            </a:p>
          </p:txBody>
        </p:sp>
        <p:sp>
          <p:nvSpPr>
            <p:cNvPr id="19" name="object 22">
              <a:extLst>
                <a:ext uri="{FF2B5EF4-FFF2-40B4-BE49-F238E27FC236}">
                  <a16:creationId xmlns:a16="http://schemas.microsoft.com/office/drawing/2014/main" xmlns="" id="{651457CF-FFC6-41D9-9CCC-E4282FBD2D6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 name="object 23">
              <a:extLst>
                <a:ext uri="{FF2B5EF4-FFF2-40B4-BE49-F238E27FC236}">
                  <a16:creationId xmlns:a16="http://schemas.microsoft.com/office/drawing/2014/main" xmlns="" id="{E92B6938-2152-4DEB-92B0-ADBDE475581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grpSp>
        <p:nvGrpSpPr>
          <p:cNvPr id="21" name="グループ化 20">
            <a:extLst>
              <a:ext uri="{FF2B5EF4-FFF2-40B4-BE49-F238E27FC236}">
                <a16:creationId xmlns:a16="http://schemas.microsoft.com/office/drawing/2014/main" xmlns="" id="{CADB1784-863A-4E39-BB48-D694C8F82996}"/>
              </a:ext>
            </a:extLst>
          </p:cNvPr>
          <p:cNvGrpSpPr/>
          <p:nvPr/>
        </p:nvGrpSpPr>
        <p:grpSpPr>
          <a:xfrm>
            <a:off x="689917" y="1624372"/>
            <a:ext cx="6283775" cy="648000"/>
            <a:chOff x="689917" y="1624372"/>
            <a:chExt cx="6283775" cy="648000"/>
          </a:xfrm>
        </p:grpSpPr>
        <p:sp>
          <p:nvSpPr>
            <p:cNvPr id="22" name="object 5">
              <a:extLst>
                <a:ext uri="{FF2B5EF4-FFF2-40B4-BE49-F238E27FC236}">
                  <a16:creationId xmlns:a16="http://schemas.microsoft.com/office/drawing/2014/main" xmlns="" id="{C61ABBA0-9A68-4313-9910-D9DC5F9AA55C}"/>
                </a:ext>
              </a:extLst>
            </p:cNvPr>
            <p:cNvSpPr txBox="1"/>
            <p:nvPr/>
          </p:nvSpPr>
          <p:spPr>
            <a:xfrm>
              <a:off x="1376148" y="1747397"/>
              <a:ext cx="5523662"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04</a:t>
              </a:r>
              <a:r>
                <a:rPr lang="ja-JP" altLang="en-US" sz="1400" b="1">
                  <a:latin typeface="Yu Gothic" panose="020B0400000000000000" pitchFamily="34" charset="-128"/>
                  <a:ea typeface="Yu Gothic" panose="020B0400000000000000" pitchFamily="34" charset="-128"/>
                  <a:cs typeface="YuGothic"/>
                </a:rPr>
                <a:t>：避難者出入り管理表、様式</a:t>
              </a:r>
              <a:r>
                <a:rPr lang="en-US" altLang="ja-JP" sz="1400" b="1">
                  <a:latin typeface="Yu Gothic" panose="020B0400000000000000" pitchFamily="34" charset="-128"/>
                  <a:ea typeface="Yu Gothic" panose="020B0400000000000000" pitchFamily="34" charset="-128"/>
                  <a:cs typeface="YuGothic"/>
                </a:rPr>
                <a:t>05</a:t>
              </a:r>
              <a:r>
                <a:rPr lang="ja-JP" altLang="en-US" sz="1400" b="1">
                  <a:latin typeface="Yu Gothic" panose="020B0400000000000000" pitchFamily="34" charset="-128"/>
                  <a:ea typeface="Yu Gothic" panose="020B0400000000000000" pitchFamily="34" charset="-128"/>
                  <a:cs typeface="YuGothic"/>
                </a:rPr>
                <a:t>：来訪者受付簿、様式</a:t>
              </a:r>
              <a:r>
                <a:rPr lang="en-US" altLang="ja-JP" sz="1400" b="1">
                  <a:latin typeface="Yu Gothic" panose="020B0400000000000000" pitchFamily="34" charset="-128"/>
                  <a:ea typeface="Yu Gothic" panose="020B0400000000000000" pitchFamily="34" charset="-128"/>
                  <a:cs typeface="YuGothic"/>
                </a:rPr>
                <a:t>31</a:t>
              </a:r>
              <a:r>
                <a:rPr lang="ja-JP" altLang="en-US" sz="1400" b="1">
                  <a:latin typeface="Yu Gothic" panose="020B0400000000000000" pitchFamily="34" charset="-128"/>
                  <a:ea typeface="Yu Gothic" panose="020B0400000000000000" pitchFamily="34" charset="-128"/>
                  <a:cs typeface="YuGothic"/>
                </a:rPr>
                <a:t>：避難者出入り管理表</a:t>
              </a:r>
              <a:endParaRPr lang="en-US" altLang="ja-JP" sz="1400" b="1">
                <a:latin typeface="Yu Gothic" panose="020B0400000000000000" pitchFamily="34" charset="-128"/>
                <a:ea typeface="Yu Gothic" panose="020B0400000000000000" pitchFamily="34" charset="-128"/>
                <a:cs typeface="YuGothic"/>
              </a:endParaRPr>
            </a:p>
          </p:txBody>
        </p:sp>
        <p:pic>
          <p:nvPicPr>
            <p:cNvPr id="23" name="グラフィックス 22" descr="ドキュメント 枠線">
              <a:extLst>
                <a:ext uri="{FF2B5EF4-FFF2-40B4-BE49-F238E27FC236}">
                  <a16:creationId xmlns:a16="http://schemas.microsoft.com/office/drawing/2014/main" xmlns="" id="{A9F92FE9-025C-434F-B686-7B8DEA9ECA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E46A8641-70A2-4284-8DEB-7C712A82221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9">
            <a:extLst>
              <a:ext uri="{FF2B5EF4-FFF2-40B4-BE49-F238E27FC236}">
                <a16:creationId xmlns:a16="http://schemas.microsoft.com/office/drawing/2014/main" xmlns="" id="{E3FFED2A-1BCA-4BC6-9F16-A55EC159AF06}"/>
              </a:ext>
            </a:extLst>
          </p:cNvPr>
          <p:cNvSpPr txBox="1"/>
          <p:nvPr/>
        </p:nvSpPr>
        <p:spPr>
          <a:xfrm>
            <a:off x="732236" y="4889948"/>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避難者の出入り確認用の受付を設置する。</a:t>
            </a:r>
            <a:endParaRPr lang="en-US" altLang="ja-JP" sz="1200" b="1">
              <a:solidFill>
                <a:srgbClr val="296654"/>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出入り管理表を用いた受付担当者の出入り管理方法を伝える。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外泊される避難者の方（避難所居住者で、避難所以外に</a:t>
            </a:r>
            <a:r>
              <a:rPr lang="en-US" altLang="ja-JP" sz="1600" b="1">
                <a:latin typeface="Yu Gothic" panose="020B0400000000000000" pitchFamily="34" charset="-128"/>
                <a:ea typeface="Yu Gothic" panose="020B0400000000000000" pitchFamily="34" charset="-128"/>
                <a:cs typeface="YuGothic"/>
              </a:rPr>
              <a:t>1</a:t>
            </a:r>
            <a:r>
              <a:rPr lang="ja-JP" altLang="en-US" sz="1600" b="1">
                <a:latin typeface="Yu Gothic" panose="020B0400000000000000" pitchFamily="34" charset="-128"/>
                <a:ea typeface="Yu Gothic" panose="020B0400000000000000" pitchFamily="34" charset="-128"/>
                <a:cs typeface="YuGothic"/>
              </a:rPr>
              <a:t>泊以上される方）がいた場合には、避難者出入り管理表を記載いただく。</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受付担当者の出入りの管理状況を確認する。</a:t>
            </a:r>
            <a:endParaRPr lang="ja-JP" altLang="en-US" sz="1600" b="1">
              <a:solidFill>
                <a:srgbClr val="296654"/>
              </a:solidFill>
              <a:latin typeface="Yu Gothic" panose="020B0400000000000000" pitchFamily="34" charset="-128"/>
              <a:ea typeface="Yu Gothic" panose="020B0400000000000000" pitchFamily="34" charset="-128"/>
              <a:cs typeface="YuGothic"/>
            </a:endParaRPr>
          </a:p>
        </p:txBody>
      </p:sp>
      <p:grpSp>
        <p:nvGrpSpPr>
          <p:cNvPr id="26" name="グループ化 25">
            <a:extLst>
              <a:ext uri="{FF2B5EF4-FFF2-40B4-BE49-F238E27FC236}">
                <a16:creationId xmlns:a16="http://schemas.microsoft.com/office/drawing/2014/main" xmlns="" id="{AF389AD9-ECAC-473E-A8A9-FC5E71B12661}"/>
              </a:ext>
            </a:extLst>
          </p:cNvPr>
          <p:cNvGrpSpPr/>
          <p:nvPr/>
        </p:nvGrpSpPr>
        <p:grpSpPr>
          <a:xfrm>
            <a:off x="622410" y="4227995"/>
            <a:ext cx="6357742" cy="504190"/>
            <a:chOff x="728646" y="1851740"/>
            <a:chExt cx="6120130" cy="504190"/>
          </a:xfrm>
        </p:grpSpPr>
        <p:sp>
          <p:nvSpPr>
            <p:cNvPr id="27" name="object 20">
              <a:extLst>
                <a:ext uri="{FF2B5EF4-FFF2-40B4-BE49-F238E27FC236}">
                  <a16:creationId xmlns:a16="http://schemas.microsoft.com/office/drawing/2014/main" xmlns="" id="{8E04C60E-6002-4CEC-A728-9E2AD81290F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DFFC5B4E-B9BF-4E8F-97B1-FB7275D2161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受付管理</a:t>
              </a:r>
            </a:p>
          </p:txBody>
        </p:sp>
        <p:sp>
          <p:nvSpPr>
            <p:cNvPr id="29" name="object 22">
              <a:extLst>
                <a:ext uri="{FF2B5EF4-FFF2-40B4-BE49-F238E27FC236}">
                  <a16:creationId xmlns:a16="http://schemas.microsoft.com/office/drawing/2014/main" xmlns="" id="{63260D1D-8086-4A2B-B9D4-E5946FCFA2C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0" name="object 23">
              <a:extLst>
                <a:ext uri="{FF2B5EF4-FFF2-40B4-BE49-F238E27FC236}">
                  <a16:creationId xmlns:a16="http://schemas.microsoft.com/office/drawing/2014/main" xmlns="" id="{331A927A-F03F-431D-BB22-304E896868A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31" name="テキスト ボックス 30">
            <a:extLst>
              <a:ext uri="{FF2B5EF4-FFF2-40B4-BE49-F238E27FC236}">
                <a16:creationId xmlns:a16="http://schemas.microsoft.com/office/drawing/2014/main" xmlns="" id="{31FD04B5-826E-4743-8286-F23873D28FF4}"/>
              </a:ext>
            </a:extLst>
          </p:cNvPr>
          <p:cNvSpPr txBox="1"/>
          <p:nvPr/>
        </p:nvSpPr>
        <p:spPr>
          <a:xfrm>
            <a:off x="650556" y="7270253"/>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コツ・ポイント４</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避難所の出入り管理・報告</a:t>
            </a:r>
            <a:endParaRPr lang="ja-JP" altLang="en-US" sz="1600" u="sng" dirty="0">
              <a:solidFill>
                <a:srgbClr val="172A88"/>
              </a:solidFill>
            </a:endParaRPr>
          </a:p>
        </p:txBody>
      </p:sp>
    </p:spTree>
    <p:extLst>
      <p:ext uri="{BB962C8B-B14F-4D97-AF65-F5344CB8AC3E}">
        <p14:creationId xmlns:p14="http://schemas.microsoft.com/office/powerpoint/2010/main" val="2340340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xmlns="" id="{FBEA6ED0-CC44-4AE0-9DED-E61E3D9D8F48}"/>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３７</a:t>
            </a:r>
            <a:endParaRPr lang="ja-JP" altLang="en-US" dirty="0">
              <a:solidFill>
                <a:schemeClr val="tx1">
                  <a:lumMod val="50000"/>
                  <a:lumOff val="50000"/>
                </a:schemeClr>
              </a:solidFill>
              <a:latin typeface="+mj-ea"/>
              <a:ea typeface="+mj-ea"/>
            </a:endParaRPr>
          </a:p>
        </p:txBody>
      </p:sp>
      <p:sp>
        <p:nvSpPr>
          <p:cNvPr id="27" name="object 2">
            <a:extLst>
              <a:ext uri="{FF2B5EF4-FFF2-40B4-BE49-F238E27FC236}">
                <a16:creationId xmlns:a16="http://schemas.microsoft.com/office/drawing/2014/main" xmlns="" id="{80E3F874-5E33-4267-8689-66B4F03C9E47}"/>
              </a:ext>
            </a:extLst>
          </p:cNvPr>
          <p:cNvSpPr txBox="1">
            <a:spLocks/>
          </p:cNvSpPr>
          <p:nvPr/>
        </p:nvSpPr>
        <p:spPr>
          <a:xfrm>
            <a:off x="55211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４</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避難者からの相談・要望対応</a:t>
            </a:r>
          </a:p>
        </p:txBody>
      </p:sp>
      <p:grpSp>
        <p:nvGrpSpPr>
          <p:cNvPr id="28" name="グループ化 27">
            <a:extLst>
              <a:ext uri="{FF2B5EF4-FFF2-40B4-BE49-F238E27FC236}">
                <a16:creationId xmlns:a16="http://schemas.microsoft.com/office/drawing/2014/main" xmlns="" id="{FB49F7F3-34E2-43BC-9956-7FAE6A3F43C5}"/>
              </a:ext>
            </a:extLst>
          </p:cNvPr>
          <p:cNvGrpSpPr/>
          <p:nvPr/>
        </p:nvGrpSpPr>
        <p:grpSpPr>
          <a:xfrm>
            <a:off x="693930" y="1668095"/>
            <a:ext cx="6283775" cy="648000"/>
            <a:chOff x="689917" y="1624372"/>
            <a:chExt cx="6283775" cy="648000"/>
          </a:xfrm>
        </p:grpSpPr>
        <p:pic>
          <p:nvPicPr>
            <p:cNvPr id="29" name="グラフィックス 28" descr="ドキュメント 枠線">
              <a:extLst>
                <a:ext uri="{FF2B5EF4-FFF2-40B4-BE49-F238E27FC236}">
                  <a16:creationId xmlns:a16="http://schemas.microsoft.com/office/drawing/2014/main" xmlns="" id="{052EABA0-A044-4632-A2F7-6A7E1EB3AB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07AB2153-3BC2-41F5-801D-072D9B9E835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object 9">
            <a:extLst>
              <a:ext uri="{FF2B5EF4-FFF2-40B4-BE49-F238E27FC236}">
                <a16:creationId xmlns:a16="http://schemas.microsoft.com/office/drawing/2014/main" xmlns="" id="{1652EB90-6952-4A03-9162-F8C9EEEA74D1}"/>
              </a:ext>
            </a:extLst>
          </p:cNvPr>
          <p:cNvSpPr txBox="1"/>
          <p:nvPr/>
        </p:nvSpPr>
        <p:spPr>
          <a:xfrm>
            <a:off x="749093"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相談・要望受付の時間と場所、受付の担当を決める。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避難者からの苦情・相談・要望などを聞く「相談コーナー」と直接相談しづらい人向けの「意見箱」を設置し、避難所内に周知する。</a:t>
            </a:r>
          </a:p>
        </p:txBody>
      </p:sp>
      <p:grpSp>
        <p:nvGrpSpPr>
          <p:cNvPr id="32" name="グループ化 31">
            <a:extLst>
              <a:ext uri="{FF2B5EF4-FFF2-40B4-BE49-F238E27FC236}">
                <a16:creationId xmlns:a16="http://schemas.microsoft.com/office/drawing/2014/main" xmlns="" id="{3B41521D-A86F-4A67-832C-20807246586B}"/>
              </a:ext>
            </a:extLst>
          </p:cNvPr>
          <p:cNvGrpSpPr/>
          <p:nvPr/>
        </p:nvGrpSpPr>
        <p:grpSpPr>
          <a:xfrm>
            <a:off x="639267" y="2480310"/>
            <a:ext cx="6357742" cy="504190"/>
            <a:chOff x="728646" y="1851740"/>
            <a:chExt cx="6120130" cy="504190"/>
          </a:xfrm>
        </p:grpSpPr>
        <p:sp>
          <p:nvSpPr>
            <p:cNvPr id="33" name="object 20">
              <a:extLst>
                <a:ext uri="{FF2B5EF4-FFF2-40B4-BE49-F238E27FC236}">
                  <a16:creationId xmlns:a16="http://schemas.microsoft.com/office/drawing/2014/main" xmlns="" id="{EA7B645B-F891-4BC8-B157-E593648E722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82FD2D11-6E74-4C0F-A237-C0B1D5286D4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相談・要望受付の準備</a:t>
              </a:r>
            </a:p>
          </p:txBody>
        </p:sp>
        <p:sp>
          <p:nvSpPr>
            <p:cNvPr id="35" name="object 22">
              <a:extLst>
                <a:ext uri="{FF2B5EF4-FFF2-40B4-BE49-F238E27FC236}">
                  <a16:creationId xmlns:a16="http://schemas.microsoft.com/office/drawing/2014/main" xmlns="" id="{DC6A74C1-8CE1-40C8-A7FF-76CB0FE231B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6" name="object 23">
              <a:extLst>
                <a:ext uri="{FF2B5EF4-FFF2-40B4-BE49-F238E27FC236}">
                  <a16:creationId xmlns:a16="http://schemas.microsoft.com/office/drawing/2014/main" xmlns="" id="{6BDFD2A7-B3D7-4963-AC3E-53596CCA256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37" name="object 9">
            <a:extLst>
              <a:ext uri="{FF2B5EF4-FFF2-40B4-BE49-F238E27FC236}">
                <a16:creationId xmlns:a16="http://schemas.microsoft.com/office/drawing/2014/main" xmlns="" id="{2ED3A145-79CD-4425-A047-A72391B31808}"/>
              </a:ext>
            </a:extLst>
          </p:cNvPr>
          <p:cNvSpPr txBox="1"/>
          <p:nvPr/>
        </p:nvSpPr>
        <p:spPr>
          <a:xfrm>
            <a:off x="742853" y="539905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直接相談があった場合は、要望を聞き、記録用紙に記入し、保管する。また、意見箱に当初された場合は原本を保管する。</a:t>
            </a:r>
            <a:endParaRPr lang="ja-JP" altLang="en-US" sz="1200" b="1" dirty="0">
              <a:solidFill>
                <a:srgbClr val="221815"/>
              </a:solidFill>
              <a:latin typeface="Yu Gothic" panose="020B0400000000000000" pitchFamily="34" charset="-128"/>
              <a:ea typeface="Yu Gothic" panose="020B0400000000000000" pitchFamily="34" charset="-128"/>
              <a:cs typeface="YuGothic"/>
            </a:endParaRPr>
          </a:p>
        </p:txBody>
      </p:sp>
      <p:grpSp>
        <p:nvGrpSpPr>
          <p:cNvPr id="38" name="グループ化 37">
            <a:extLst>
              <a:ext uri="{FF2B5EF4-FFF2-40B4-BE49-F238E27FC236}">
                <a16:creationId xmlns:a16="http://schemas.microsoft.com/office/drawing/2014/main" xmlns="" id="{6E7B1FED-5D1E-4750-A1B1-3D41349C8F26}"/>
              </a:ext>
            </a:extLst>
          </p:cNvPr>
          <p:cNvGrpSpPr/>
          <p:nvPr/>
        </p:nvGrpSpPr>
        <p:grpSpPr>
          <a:xfrm>
            <a:off x="633027" y="4737100"/>
            <a:ext cx="6357742" cy="504190"/>
            <a:chOff x="728646" y="1851740"/>
            <a:chExt cx="6120130" cy="504190"/>
          </a:xfrm>
        </p:grpSpPr>
        <p:sp>
          <p:nvSpPr>
            <p:cNvPr id="39" name="object 20">
              <a:extLst>
                <a:ext uri="{FF2B5EF4-FFF2-40B4-BE49-F238E27FC236}">
                  <a16:creationId xmlns:a16="http://schemas.microsoft.com/office/drawing/2014/main" xmlns="" id="{4A1039E9-8562-4573-A668-DDD22CAD24A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0" name="object 21">
              <a:extLst>
                <a:ext uri="{FF2B5EF4-FFF2-40B4-BE49-F238E27FC236}">
                  <a16:creationId xmlns:a16="http://schemas.microsoft.com/office/drawing/2014/main" xmlns="" id="{B541D1F0-353E-4F4C-AACE-F3AB510A524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相談者等からの相談・要望の受付</a:t>
              </a:r>
            </a:p>
          </p:txBody>
        </p:sp>
        <p:sp>
          <p:nvSpPr>
            <p:cNvPr id="41" name="object 22">
              <a:extLst>
                <a:ext uri="{FF2B5EF4-FFF2-40B4-BE49-F238E27FC236}">
                  <a16:creationId xmlns:a16="http://schemas.microsoft.com/office/drawing/2014/main" xmlns="" id="{3398B369-D635-4763-945B-2FABF005842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2" name="object 23">
              <a:extLst>
                <a:ext uri="{FF2B5EF4-FFF2-40B4-BE49-F238E27FC236}">
                  <a16:creationId xmlns:a16="http://schemas.microsoft.com/office/drawing/2014/main" xmlns="" id="{59F1DB87-D9A1-4237-BA65-9DEC390CD8F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43" name="object 9">
            <a:extLst>
              <a:ext uri="{FF2B5EF4-FFF2-40B4-BE49-F238E27FC236}">
                <a16:creationId xmlns:a16="http://schemas.microsoft.com/office/drawing/2014/main" xmlns="" id="{31CAAB5C-378A-4DD3-9C36-3B2033F28D58}"/>
              </a:ext>
            </a:extLst>
          </p:cNvPr>
          <p:cNvSpPr txBox="1"/>
          <p:nvPr/>
        </p:nvSpPr>
        <p:spPr>
          <a:xfrm>
            <a:off x="742853" y="6808753"/>
            <a:ext cx="6186293" cy="285841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相談や要望で緊急的に対応が必要で、対応が可能と思わる場合は、内容に応じて</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関係者（熊野</a:t>
            </a:r>
            <a:r>
              <a:rPr lang="ja-JP" altLang="en-US" sz="1600" b="1" dirty="0">
                <a:solidFill>
                  <a:srgbClr val="221815"/>
                </a:solidFill>
                <a:latin typeface="游ゴシック" panose="020B0400000000000000" pitchFamily="50" charset="-128"/>
                <a:ea typeface="游ゴシック" panose="020B0400000000000000" pitchFamily="50" charset="-128"/>
              </a:rPr>
              <a:t>町職員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、施設管理者、避難所運営委員会等）に伝え、解決策を検討して対応にあたる。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相談を受けた内容のうち、身近にいる専門職能などを持つ専門家で解決できそうなものは、専門家に相談し、解決を図る。</a:t>
            </a:r>
            <a:endParaRPr lang="en-US" altLang="ja-JP" sz="1600" b="1" dirty="0">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相談を受けた内容のうち、避難所運営委員会でも解決できない問題については、熊野</a:t>
            </a:r>
            <a:r>
              <a:rPr lang="ja-JP" altLang="en-US" sz="1600" b="1" dirty="0">
                <a:solidFill>
                  <a:srgbClr val="221815"/>
                </a:solidFill>
                <a:latin typeface="游ゴシック" panose="020B0400000000000000" pitchFamily="50" charset="-128"/>
                <a:ea typeface="游ゴシック" panose="020B0400000000000000" pitchFamily="50" charset="-128"/>
              </a:rPr>
              <a:t>町職員（熊野町職員がいない場合は総務班）</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を通して熊野町災害対策本部へ報告し、対応を要請する。</a:t>
            </a:r>
          </a:p>
        </p:txBody>
      </p:sp>
      <p:grpSp>
        <p:nvGrpSpPr>
          <p:cNvPr id="44" name="グループ化 43">
            <a:extLst>
              <a:ext uri="{FF2B5EF4-FFF2-40B4-BE49-F238E27FC236}">
                <a16:creationId xmlns:a16="http://schemas.microsoft.com/office/drawing/2014/main" xmlns="" id="{E8426927-F520-4EC6-8A70-FE7AE8F00E90}"/>
              </a:ext>
            </a:extLst>
          </p:cNvPr>
          <p:cNvGrpSpPr/>
          <p:nvPr/>
        </p:nvGrpSpPr>
        <p:grpSpPr>
          <a:xfrm>
            <a:off x="633027" y="6146800"/>
            <a:ext cx="6357742" cy="504190"/>
            <a:chOff x="728646" y="1851740"/>
            <a:chExt cx="6120130" cy="504190"/>
          </a:xfrm>
        </p:grpSpPr>
        <p:sp>
          <p:nvSpPr>
            <p:cNvPr id="45" name="object 20">
              <a:extLst>
                <a:ext uri="{FF2B5EF4-FFF2-40B4-BE49-F238E27FC236}">
                  <a16:creationId xmlns:a16="http://schemas.microsoft.com/office/drawing/2014/main" xmlns="" id="{FBB72AE5-D123-453A-A65B-21FDA3DF147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E757D748-CE81-4BF6-BF03-5949188E774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相談・要望への対応、専門家への相談</a:t>
              </a:r>
            </a:p>
          </p:txBody>
        </p:sp>
        <p:sp>
          <p:nvSpPr>
            <p:cNvPr id="47" name="object 22">
              <a:extLst>
                <a:ext uri="{FF2B5EF4-FFF2-40B4-BE49-F238E27FC236}">
                  <a16:creationId xmlns:a16="http://schemas.microsoft.com/office/drawing/2014/main" xmlns="" id="{FD482C68-38E0-4265-9A38-2DE2FCEBE5E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8" name="object 23">
              <a:extLst>
                <a:ext uri="{FF2B5EF4-FFF2-40B4-BE49-F238E27FC236}">
                  <a16:creationId xmlns:a16="http://schemas.microsoft.com/office/drawing/2014/main" xmlns="" id="{A78E633D-6753-48B8-8E27-097D072B9DF5}"/>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sp>
        <p:nvSpPr>
          <p:cNvPr id="49" name="object 5">
            <a:extLst>
              <a:ext uri="{FF2B5EF4-FFF2-40B4-BE49-F238E27FC236}">
                <a16:creationId xmlns:a16="http://schemas.microsoft.com/office/drawing/2014/main" xmlns="" id="{1C03466C-550C-41DA-8DC5-136F0E0F08B8}"/>
              </a:ext>
            </a:extLst>
          </p:cNvPr>
          <p:cNvSpPr txBox="1"/>
          <p:nvPr/>
        </p:nvSpPr>
        <p:spPr>
          <a:xfrm>
            <a:off x="1380161"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08</a:t>
            </a:r>
            <a:r>
              <a:rPr lang="ja-JP" altLang="en-US" sz="1400" b="1">
                <a:solidFill>
                  <a:srgbClr val="221815"/>
                </a:solidFill>
                <a:latin typeface="Yu Gothic" panose="020B0400000000000000" pitchFamily="34" charset="-128"/>
                <a:ea typeface="Yu Gothic" panose="020B0400000000000000" pitchFamily="34" charset="-128"/>
                <a:cs typeface="YuGothic"/>
              </a:rPr>
              <a:t>：相談・要望受付メモ</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50" name="テキスト ボックス 49">
            <a:extLst>
              <a:ext uri="{FF2B5EF4-FFF2-40B4-BE49-F238E27FC236}">
                <a16:creationId xmlns:a16="http://schemas.microsoft.com/office/drawing/2014/main" xmlns="" id="{6A3C49FF-CACE-4B9E-8DBF-10DF93D52E09}"/>
              </a:ext>
            </a:extLst>
          </p:cNvPr>
          <p:cNvSpPr txBox="1"/>
          <p:nvPr/>
        </p:nvSpPr>
        <p:spPr>
          <a:xfrm>
            <a:off x="718827" y="9824927"/>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コツ・ポイント６</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避難者からの相談・要望対応</a:t>
            </a:r>
            <a:endParaRPr lang="ja-JP" altLang="en-US" sz="1600" u="sng">
              <a:solidFill>
                <a:srgbClr val="172A88"/>
              </a:solidFill>
            </a:endParaRPr>
          </a:p>
        </p:txBody>
      </p:sp>
    </p:spTree>
    <p:extLst>
      <p:ext uri="{BB962C8B-B14F-4D97-AF65-F5344CB8AC3E}">
        <p14:creationId xmlns:p14="http://schemas.microsoft.com/office/powerpoint/2010/main" val="205081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xmlns="" id="{EA45D28C-2971-4536-9053-8169BC012380}"/>
              </a:ext>
            </a:extLst>
          </p:cNvPr>
          <p:cNvSpPr txBox="1"/>
          <p:nvPr/>
        </p:nvSpPr>
        <p:spPr>
          <a:xfrm>
            <a:off x="141512" y="10155068"/>
            <a:ext cx="660065"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26" name="object 2">
            <a:extLst>
              <a:ext uri="{FF2B5EF4-FFF2-40B4-BE49-F238E27FC236}">
                <a16:creationId xmlns:a16="http://schemas.microsoft.com/office/drawing/2014/main" xmlns="" id="{5E14E84F-F4A9-4627-BCC7-97536C5E8E69}"/>
              </a:ext>
            </a:extLst>
          </p:cNvPr>
          <p:cNvSpPr txBox="1">
            <a:spLocks/>
          </p:cNvSpPr>
          <p:nvPr/>
        </p:nvSpPr>
        <p:spPr>
          <a:xfrm>
            <a:off x="425942" y="950015"/>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５</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避難所運営委員会の運営サポート</a:t>
            </a:r>
          </a:p>
        </p:txBody>
      </p:sp>
      <p:grpSp>
        <p:nvGrpSpPr>
          <p:cNvPr id="27" name="グループ化 26">
            <a:extLst>
              <a:ext uri="{FF2B5EF4-FFF2-40B4-BE49-F238E27FC236}">
                <a16:creationId xmlns:a16="http://schemas.microsoft.com/office/drawing/2014/main" xmlns="" id="{8AB60133-3536-4F71-A263-344E68D04391}"/>
              </a:ext>
            </a:extLst>
          </p:cNvPr>
          <p:cNvGrpSpPr/>
          <p:nvPr/>
        </p:nvGrpSpPr>
        <p:grpSpPr>
          <a:xfrm>
            <a:off x="567757" y="1661234"/>
            <a:ext cx="6283775" cy="648000"/>
            <a:chOff x="689917" y="1624372"/>
            <a:chExt cx="6283775" cy="648000"/>
          </a:xfrm>
        </p:grpSpPr>
        <p:sp>
          <p:nvSpPr>
            <p:cNvPr id="28" name="object 5">
              <a:extLst>
                <a:ext uri="{FF2B5EF4-FFF2-40B4-BE49-F238E27FC236}">
                  <a16:creationId xmlns:a16="http://schemas.microsoft.com/office/drawing/2014/main" xmlns="" id="{6DA0DC5F-02B1-4B7B-A54B-F1E26EBD8B98}"/>
                </a:ext>
              </a:extLst>
            </p:cNvPr>
            <p:cNvSpPr txBox="1"/>
            <p:nvPr/>
          </p:nvSpPr>
          <p:spPr>
            <a:xfrm>
              <a:off x="1376148" y="18296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10</a:t>
              </a:r>
              <a:r>
                <a:rPr lang="zh-TW" altLang="en-US" sz="1400" b="1">
                  <a:latin typeface="Yu Gothic" panose="020B0400000000000000" pitchFamily="34" charset="-128"/>
                  <a:ea typeface="Yu Gothic" panose="020B0400000000000000" pitchFamily="34" charset="-128"/>
                  <a:cs typeface="YuGothic"/>
                </a:rPr>
                <a:t>：避難所運営委員会記録用紙</a:t>
              </a:r>
            </a:p>
          </p:txBody>
        </p:sp>
        <p:pic>
          <p:nvPicPr>
            <p:cNvPr id="29" name="グラフィックス 28" descr="ドキュメント 枠線">
              <a:extLst>
                <a:ext uri="{FF2B5EF4-FFF2-40B4-BE49-F238E27FC236}">
                  <a16:creationId xmlns:a16="http://schemas.microsoft.com/office/drawing/2014/main" xmlns="" id="{78331161-680B-4C16-BE6F-A34175ED76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29B6A8AC-055F-4ACB-B109-F84C17B759D3}"/>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object 9">
            <a:extLst>
              <a:ext uri="{FF2B5EF4-FFF2-40B4-BE49-F238E27FC236}">
                <a16:creationId xmlns:a16="http://schemas.microsoft.com/office/drawing/2014/main" xmlns="" id="{138E2DD2-CA35-45C0-9F6C-EF728B22C66B}"/>
              </a:ext>
            </a:extLst>
          </p:cNvPr>
          <p:cNvSpPr txBox="1"/>
          <p:nvPr/>
        </p:nvSpPr>
        <p:spPr>
          <a:xfrm>
            <a:off x="622920" y="3135402"/>
            <a:ext cx="6186293" cy="2241126"/>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避難所運営委員会を開催するための場所（会場）を確保し、開催前に、机や椅子などの設営を行う。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避難所運営委員会の資料の作成、開催案内を参加予定者（各班長等）に通知する。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避難所運営委員会の決定事項については、情報班と連携し、情報掲示板に掲示するなどして避難者に伝える。</a:t>
            </a:r>
          </a:p>
        </p:txBody>
      </p:sp>
      <p:grpSp>
        <p:nvGrpSpPr>
          <p:cNvPr id="32" name="グループ化 31">
            <a:extLst>
              <a:ext uri="{FF2B5EF4-FFF2-40B4-BE49-F238E27FC236}">
                <a16:creationId xmlns:a16="http://schemas.microsoft.com/office/drawing/2014/main" xmlns="" id="{D5BF6C6A-1D86-4E89-90FE-E43B75C100CB}"/>
              </a:ext>
            </a:extLst>
          </p:cNvPr>
          <p:cNvGrpSpPr/>
          <p:nvPr/>
        </p:nvGrpSpPr>
        <p:grpSpPr>
          <a:xfrm>
            <a:off x="513093" y="2473449"/>
            <a:ext cx="6475905" cy="504190"/>
            <a:chOff x="728646" y="1851740"/>
            <a:chExt cx="6165219" cy="504190"/>
          </a:xfrm>
        </p:grpSpPr>
        <p:sp>
          <p:nvSpPr>
            <p:cNvPr id="33" name="object 20">
              <a:extLst>
                <a:ext uri="{FF2B5EF4-FFF2-40B4-BE49-F238E27FC236}">
                  <a16:creationId xmlns:a16="http://schemas.microsoft.com/office/drawing/2014/main" xmlns="" id="{44E7AC99-CC76-4A9E-8700-974615B0E49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42B37F3B-B17A-443D-9466-23E97A56BAC1}"/>
                </a:ext>
              </a:extLst>
            </p:cNvPr>
            <p:cNvSpPr txBox="1"/>
            <p:nvPr/>
          </p:nvSpPr>
          <p:spPr>
            <a:xfrm>
              <a:off x="1331702" y="1962758"/>
              <a:ext cx="5562163"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chemeClr val="bg1"/>
                  </a:solidFill>
                  <a:latin typeface="Yu Gothic" panose="020B0400000000000000" pitchFamily="34" charset="-128"/>
                  <a:ea typeface="Yu Gothic" panose="020B0400000000000000" pitchFamily="34" charset="-128"/>
                  <a:cs typeface="YuGothic"/>
                </a:rPr>
                <a:t>避難所運営委員会</a:t>
              </a:r>
              <a:r>
                <a:rPr lang="ja-JP" altLang="en-US" sz="2000" b="1">
                  <a:solidFill>
                    <a:srgbClr val="FFFFFF"/>
                  </a:solidFill>
                  <a:latin typeface="Yu Gothic" panose="020B0400000000000000" pitchFamily="34" charset="-128"/>
                  <a:ea typeface="Yu Gothic" panose="020B0400000000000000" pitchFamily="34" charset="-128"/>
                  <a:cs typeface="YuGothic"/>
                </a:rPr>
                <a:t>開催準備（議事事項の把握含む）</a:t>
              </a:r>
            </a:p>
          </p:txBody>
        </p:sp>
        <p:sp>
          <p:nvSpPr>
            <p:cNvPr id="35" name="object 22">
              <a:extLst>
                <a:ext uri="{FF2B5EF4-FFF2-40B4-BE49-F238E27FC236}">
                  <a16:creationId xmlns:a16="http://schemas.microsoft.com/office/drawing/2014/main" xmlns="" id="{D7796EDF-C75F-4CA5-8F1A-809736C3617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6" name="object 23">
              <a:extLst>
                <a:ext uri="{FF2B5EF4-FFF2-40B4-BE49-F238E27FC236}">
                  <a16:creationId xmlns:a16="http://schemas.microsoft.com/office/drawing/2014/main" xmlns="" id="{4CF387DE-6D03-46E2-9BFE-791A2EAF048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37" name="object 9">
            <a:extLst>
              <a:ext uri="{FF2B5EF4-FFF2-40B4-BE49-F238E27FC236}">
                <a16:creationId xmlns:a16="http://schemas.microsoft.com/office/drawing/2014/main" xmlns="" id="{7F47C46D-7786-4E42-931E-AEADC684B924}"/>
              </a:ext>
            </a:extLst>
          </p:cNvPr>
          <p:cNvSpPr txBox="1"/>
          <p:nvPr/>
        </p:nvSpPr>
        <p:spPr>
          <a:xfrm>
            <a:off x="616680" y="6301590"/>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避難所運営委員会の会議の内容、決まったことなどを記録用紙に記録する。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避難所運営委員会の決定事項については、情報班と連携し、情報掲示板に掲示するなどして避難者に伝える。</a:t>
            </a:r>
          </a:p>
        </p:txBody>
      </p:sp>
      <p:grpSp>
        <p:nvGrpSpPr>
          <p:cNvPr id="38" name="グループ化 37">
            <a:extLst>
              <a:ext uri="{FF2B5EF4-FFF2-40B4-BE49-F238E27FC236}">
                <a16:creationId xmlns:a16="http://schemas.microsoft.com/office/drawing/2014/main" xmlns="" id="{DFAB237F-C257-46C8-85C0-162212DC046A}"/>
              </a:ext>
            </a:extLst>
          </p:cNvPr>
          <p:cNvGrpSpPr/>
          <p:nvPr/>
        </p:nvGrpSpPr>
        <p:grpSpPr>
          <a:xfrm>
            <a:off x="506854" y="5639637"/>
            <a:ext cx="6357742" cy="504190"/>
            <a:chOff x="728646" y="1851740"/>
            <a:chExt cx="6120130" cy="504190"/>
          </a:xfrm>
        </p:grpSpPr>
        <p:sp>
          <p:nvSpPr>
            <p:cNvPr id="39" name="object 20">
              <a:extLst>
                <a:ext uri="{FF2B5EF4-FFF2-40B4-BE49-F238E27FC236}">
                  <a16:creationId xmlns:a16="http://schemas.microsoft.com/office/drawing/2014/main" xmlns="" id="{14718A48-7DB7-477B-8216-4BD90CE1B81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0" name="object 21">
              <a:extLst>
                <a:ext uri="{FF2B5EF4-FFF2-40B4-BE49-F238E27FC236}">
                  <a16:creationId xmlns:a16="http://schemas.microsoft.com/office/drawing/2014/main" xmlns="" id="{C5812991-C279-42F9-8689-50F933B32F7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会議内容の記録及び決定事項の通知</a:t>
              </a:r>
            </a:p>
          </p:txBody>
        </p:sp>
        <p:sp>
          <p:nvSpPr>
            <p:cNvPr id="41" name="object 22">
              <a:extLst>
                <a:ext uri="{FF2B5EF4-FFF2-40B4-BE49-F238E27FC236}">
                  <a16:creationId xmlns:a16="http://schemas.microsoft.com/office/drawing/2014/main" xmlns="" id="{4476ED23-D3F1-4A38-8821-AC64857A57C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2" name="object 23">
              <a:extLst>
                <a:ext uri="{FF2B5EF4-FFF2-40B4-BE49-F238E27FC236}">
                  <a16:creationId xmlns:a16="http://schemas.microsoft.com/office/drawing/2014/main" xmlns="" id="{37DC7E2D-59F5-4329-BEE5-194BC6DC512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833449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xmlns="" id="{BA9C319C-249B-42E5-9A5D-ED56D3049D9D}"/>
              </a:ext>
            </a:extLst>
          </p:cNvPr>
          <p:cNvSpPr txBox="1"/>
          <p:nvPr/>
        </p:nvSpPr>
        <p:spPr>
          <a:xfrm>
            <a:off x="6742415" y="10161657"/>
            <a:ext cx="66798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３９</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26" name="object 2">
            <a:extLst>
              <a:ext uri="{FF2B5EF4-FFF2-40B4-BE49-F238E27FC236}">
                <a16:creationId xmlns:a16="http://schemas.microsoft.com/office/drawing/2014/main" xmlns="" id="{A98C7677-D5BB-4B54-9013-6D0AACFF02FE}"/>
              </a:ext>
            </a:extLst>
          </p:cNvPr>
          <p:cNvSpPr txBox="1">
            <a:spLocks/>
          </p:cNvSpPr>
          <p:nvPr/>
        </p:nvSpPr>
        <p:spPr>
          <a:xfrm>
            <a:off x="651000" y="948703"/>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６</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ボランティアニーズの把握</a:t>
            </a:r>
          </a:p>
        </p:txBody>
      </p:sp>
      <p:sp>
        <p:nvSpPr>
          <p:cNvPr id="27" name="object 9">
            <a:extLst>
              <a:ext uri="{FF2B5EF4-FFF2-40B4-BE49-F238E27FC236}">
                <a16:creationId xmlns:a16="http://schemas.microsoft.com/office/drawing/2014/main" xmlns="" id="{6B906DE9-F82D-4CAF-85A6-8A992C0D8948}"/>
              </a:ext>
            </a:extLst>
          </p:cNvPr>
          <p:cNvSpPr txBox="1"/>
          <p:nvPr/>
        </p:nvSpPr>
        <p:spPr>
          <a:xfrm>
            <a:off x="752090" y="3121088"/>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避難所運営委員会の各班長に、班の活動にあたり支援・協力してほしいこと、専門家派遣やボランティアのニーズを確認する。</a:t>
            </a:r>
          </a:p>
        </p:txBody>
      </p:sp>
      <p:grpSp>
        <p:nvGrpSpPr>
          <p:cNvPr id="28" name="グループ化 27">
            <a:extLst>
              <a:ext uri="{FF2B5EF4-FFF2-40B4-BE49-F238E27FC236}">
                <a16:creationId xmlns:a16="http://schemas.microsoft.com/office/drawing/2014/main" xmlns="" id="{4BF8F221-1488-45B3-901E-E9BEBAC78CE2}"/>
              </a:ext>
            </a:extLst>
          </p:cNvPr>
          <p:cNvGrpSpPr/>
          <p:nvPr/>
        </p:nvGrpSpPr>
        <p:grpSpPr>
          <a:xfrm>
            <a:off x="642264" y="2459135"/>
            <a:ext cx="6357742" cy="504190"/>
            <a:chOff x="728646" y="1851740"/>
            <a:chExt cx="6120130" cy="504190"/>
          </a:xfrm>
        </p:grpSpPr>
        <p:sp>
          <p:nvSpPr>
            <p:cNvPr id="29" name="object 20">
              <a:extLst>
                <a:ext uri="{FF2B5EF4-FFF2-40B4-BE49-F238E27FC236}">
                  <a16:creationId xmlns:a16="http://schemas.microsoft.com/office/drawing/2014/main" xmlns="" id="{70CB7408-F4CB-43AD-9DFF-A4B77F7975A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0" name="object 21">
              <a:extLst>
                <a:ext uri="{FF2B5EF4-FFF2-40B4-BE49-F238E27FC236}">
                  <a16:creationId xmlns:a16="http://schemas.microsoft.com/office/drawing/2014/main" xmlns="" id="{6A4896CC-AA2A-4C80-A611-EEC0EC99C08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避難所運営委員会各班からのニーズ把握</a:t>
              </a:r>
            </a:p>
          </p:txBody>
        </p:sp>
        <p:sp>
          <p:nvSpPr>
            <p:cNvPr id="31" name="object 22">
              <a:extLst>
                <a:ext uri="{FF2B5EF4-FFF2-40B4-BE49-F238E27FC236}">
                  <a16:creationId xmlns:a16="http://schemas.microsoft.com/office/drawing/2014/main" xmlns="" id="{8AD3FD61-39E3-47A9-9655-B61D0B8987A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2" name="object 23">
              <a:extLst>
                <a:ext uri="{FF2B5EF4-FFF2-40B4-BE49-F238E27FC236}">
                  <a16:creationId xmlns:a16="http://schemas.microsoft.com/office/drawing/2014/main" xmlns="" id="{5A2E8ABC-BFA0-45F2-B99F-912F31DD194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solidFill>
                  <a:srgbClr val="296654"/>
                </a:solidFill>
                <a:latin typeface="Yu Gothic" panose="020B0400000000000000" pitchFamily="34" charset="-128"/>
                <a:ea typeface="Yu Gothic" panose="020B0400000000000000" pitchFamily="34" charset="-128"/>
                <a:cs typeface="YuGothic"/>
              </a:endParaRPr>
            </a:p>
          </p:txBody>
        </p:sp>
      </p:grpSp>
      <p:grpSp>
        <p:nvGrpSpPr>
          <p:cNvPr id="33" name="グループ化 32">
            <a:extLst>
              <a:ext uri="{FF2B5EF4-FFF2-40B4-BE49-F238E27FC236}">
                <a16:creationId xmlns:a16="http://schemas.microsoft.com/office/drawing/2014/main" xmlns="" id="{D379A04F-D1C2-4F3D-985F-31CEF444DFE0}"/>
              </a:ext>
            </a:extLst>
          </p:cNvPr>
          <p:cNvGrpSpPr/>
          <p:nvPr/>
        </p:nvGrpSpPr>
        <p:grpSpPr>
          <a:xfrm>
            <a:off x="703531" y="1603197"/>
            <a:ext cx="6283775" cy="648000"/>
            <a:chOff x="689917" y="1624372"/>
            <a:chExt cx="6283775" cy="648000"/>
          </a:xfrm>
        </p:grpSpPr>
        <p:pic>
          <p:nvPicPr>
            <p:cNvPr id="34" name="グラフィックス 33" descr="ドキュメント 枠線">
              <a:extLst>
                <a:ext uri="{FF2B5EF4-FFF2-40B4-BE49-F238E27FC236}">
                  <a16:creationId xmlns:a16="http://schemas.microsoft.com/office/drawing/2014/main" xmlns="" id="{26CA1EF7-3232-45B3-926A-29784599C7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5" name="正方形/長方形 34">
              <a:extLst>
                <a:ext uri="{FF2B5EF4-FFF2-40B4-BE49-F238E27FC236}">
                  <a16:creationId xmlns:a16="http://schemas.microsoft.com/office/drawing/2014/main" xmlns="" id="{165F945C-7FFE-404A-B362-36769D5A7C61}"/>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object 9">
            <a:extLst>
              <a:ext uri="{FF2B5EF4-FFF2-40B4-BE49-F238E27FC236}">
                <a16:creationId xmlns:a16="http://schemas.microsoft.com/office/drawing/2014/main" xmlns="" id="{F1FA45E5-C2D5-41A1-91E3-BA1AB5A4CB51}"/>
              </a:ext>
            </a:extLst>
          </p:cNvPr>
          <p:cNvSpPr txBox="1"/>
          <p:nvPr/>
        </p:nvSpPr>
        <p:spPr>
          <a:xfrm>
            <a:off x="752090" y="4764348"/>
            <a:ext cx="6186293" cy="2064348"/>
          </a:xfrm>
          <a:prstGeom prst="rect">
            <a:avLst/>
          </a:prstGeom>
        </p:spPr>
        <p:txBody>
          <a:bodyPr vert="horz" wrap="square" lIns="0" tIns="12700" rIns="0" bIns="0" rtlCol="0" anchor="t">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避難者への呼びかけを通じ、相談したいことや、支援・協力してほしいことなど、専門家の派遣やボランティア支援のニーズがないか確認して、ニーズを把握する。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a:ea typeface="Yu Gothic"/>
                <a:cs typeface="YuGothic"/>
              </a:rPr>
              <a:t>在宅避難者に対しても、掲示板での呼びかけを通じ相談したいことや、支援・協力してほしいことなど専門家の派遣やボランティア支援のニーズがある場合は、申し出てもらう。</a:t>
            </a:r>
            <a:endParaRPr lang="ja-JP" altLang="en-US" sz="1600" b="1">
              <a:solidFill>
                <a:srgbClr val="000000"/>
              </a:solidFill>
              <a:latin typeface="Yu Gothic"/>
              <a:ea typeface="Yu Gothic"/>
              <a:cs typeface="YuGothic"/>
            </a:endParaRPr>
          </a:p>
        </p:txBody>
      </p:sp>
      <p:grpSp>
        <p:nvGrpSpPr>
          <p:cNvPr id="37" name="グループ化 36">
            <a:extLst>
              <a:ext uri="{FF2B5EF4-FFF2-40B4-BE49-F238E27FC236}">
                <a16:creationId xmlns:a16="http://schemas.microsoft.com/office/drawing/2014/main" xmlns="" id="{0FDB4D4D-B9C0-4B31-A5B7-870879709535}"/>
              </a:ext>
            </a:extLst>
          </p:cNvPr>
          <p:cNvGrpSpPr/>
          <p:nvPr/>
        </p:nvGrpSpPr>
        <p:grpSpPr>
          <a:xfrm>
            <a:off x="642264" y="4102395"/>
            <a:ext cx="6357742" cy="504190"/>
            <a:chOff x="728646" y="1851740"/>
            <a:chExt cx="6120130" cy="504190"/>
          </a:xfrm>
        </p:grpSpPr>
        <p:sp>
          <p:nvSpPr>
            <p:cNvPr id="38" name="object 20">
              <a:extLst>
                <a:ext uri="{FF2B5EF4-FFF2-40B4-BE49-F238E27FC236}">
                  <a16:creationId xmlns:a16="http://schemas.microsoft.com/office/drawing/2014/main" xmlns="" id="{D3FFDBA8-4647-4A15-8AC1-4A18A7A7E52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9" name="object 21">
              <a:extLst>
                <a:ext uri="{FF2B5EF4-FFF2-40B4-BE49-F238E27FC236}">
                  <a16:creationId xmlns:a16="http://schemas.microsoft.com/office/drawing/2014/main" xmlns="" id="{4A2D6798-7883-48AA-80CA-33D9CA5BE9B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避難者からのニーズ把握</a:t>
              </a:r>
            </a:p>
          </p:txBody>
        </p:sp>
        <p:sp>
          <p:nvSpPr>
            <p:cNvPr id="40" name="object 22">
              <a:extLst>
                <a:ext uri="{FF2B5EF4-FFF2-40B4-BE49-F238E27FC236}">
                  <a16:creationId xmlns:a16="http://schemas.microsoft.com/office/drawing/2014/main" xmlns="" id="{04A3A1F9-5EBE-4160-97B0-C9C9ABDB391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1" name="object 23">
              <a:extLst>
                <a:ext uri="{FF2B5EF4-FFF2-40B4-BE49-F238E27FC236}">
                  <a16:creationId xmlns:a16="http://schemas.microsoft.com/office/drawing/2014/main" xmlns="" id="{00C9AC9B-18BA-4584-9600-B6A739DA66D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42" name="object 5">
            <a:extLst>
              <a:ext uri="{FF2B5EF4-FFF2-40B4-BE49-F238E27FC236}">
                <a16:creationId xmlns:a16="http://schemas.microsoft.com/office/drawing/2014/main" xmlns="" id="{C089A815-EE7A-4860-BE79-22F692192347}"/>
              </a:ext>
            </a:extLst>
          </p:cNvPr>
          <p:cNvSpPr txBox="1"/>
          <p:nvPr/>
        </p:nvSpPr>
        <p:spPr>
          <a:xfrm>
            <a:off x="1433273" y="183924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p>
        </p:txBody>
      </p:sp>
      <p:sp>
        <p:nvSpPr>
          <p:cNvPr id="43" name="object 9">
            <a:extLst>
              <a:ext uri="{FF2B5EF4-FFF2-40B4-BE49-F238E27FC236}">
                <a16:creationId xmlns:a16="http://schemas.microsoft.com/office/drawing/2014/main" xmlns="" id="{D09DFCA4-842B-41CD-AD45-968A2A3BF8BD}"/>
              </a:ext>
            </a:extLst>
          </p:cNvPr>
          <p:cNvSpPr txBox="1"/>
          <p:nvPr/>
        </p:nvSpPr>
        <p:spPr>
          <a:xfrm>
            <a:off x="764818" y="7975913"/>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各班及び避難者からの専門家派遣やボランティア支援に対するニーズを、その種類と内容、必要な人数といった観点から整理し、とりまとめる。</a:t>
            </a:r>
            <a:endParaRPr lang="ja-JP" altLang="en-US" sz="1600" b="1">
              <a:solidFill>
                <a:schemeClr val="accent2"/>
              </a:solidFill>
              <a:latin typeface="Yu Gothic" panose="020B0400000000000000" pitchFamily="34" charset="-128"/>
              <a:ea typeface="Yu Gothic" panose="020B0400000000000000" pitchFamily="34" charset="-128"/>
              <a:cs typeface="YuGothic"/>
            </a:endParaRPr>
          </a:p>
        </p:txBody>
      </p:sp>
      <p:grpSp>
        <p:nvGrpSpPr>
          <p:cNvPr id="44" name="グループ化 43">
            <a:extLst>
              <a:ext uri="{FF2B5EF4-FFF2-40B4-BE49-F238E27FC236}">
                <a16:creationId xmlns:a16="http://schemas.microsoft.com/office/drawing/2014/main" xmlns="" id="{1999CE93-58E3-4DA1-8797-7C5E9083B957}"/>
              </a:ext>
            </a:extLst>
          </p:cNvPr>
          <p:cNvGrpSpPr/>
          <p:nvPr/>
        </p:nvGrpSpPr>
        <p:grpSpPr>
          <a:xfrm>
            <a:off x="654992" y="7313960"/>
            <a:ext cx="6357742" cy="504190"/>
            <a:chOff x="728646" y="1851740"/>
            <a:chExt cx="6120130" cy="504190"/>
          </a:xfrm>
        </p:grpSpPr>
        <p:sp>
          <p:nvSpPr>
            <p:cNvPr id="45" name="object 20">
              <a:extLst>
                <a:ext uri="{FF2B5EF4-FFF2-40B4-BE49-F238E27FC236}">
                  <a16:creationId xmlns:a16="http://schemas.microsoft.com/office/drawing/2014/main" xmlns="" id="{FAC15B3F-664D-4E37-9CBB-2F7252AF3A7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0BB5FA02-E768-46F0-A416-6976E61D464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ニーズの取りまとめ（種類・内容、規模）</a:t>
              </a:r>
            </a:p>
          </p:txBody>
        </p:sp>
        <p:sp>
          <p:nvSpPr>
            <p:cNvPr id="47" name="object 22">
              <a:extLst>
                <a:ext uri="{FF2B5EF4-FFF2-40B4-BE49-F238E27FC236}">
                  <a16:creationId xmlns:a16="http://schemas.microsoft.com/office/drawing/2014/main" xmlns="" id="{4B098CBF-FA01-4C9C-B18C-80011DB2CCB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8" name="object 23">
              <a:extLst>
                <a:ext uri="{FF2B5EF4-FFF2-40B4-BE49-F238E27FC236}">
                  <a16:creationId xmlns:a16="http://schemas.microsoft.com/office/drawing/2014/main" xmlns="" id="{05D63F79-9404-43F2-AA29-23B3A9B1EF5F}"/>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solidFill>
                  <a:srgbClr val="296654"/>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404352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xmlns="" id="{BEA95135-80E0-409A-8E99-18C542FF9730}"/>
              </a:ext>
            </a:extLst>
          </p:cNvPr>
          <p:cNvSpPr txBox="1"/>
          <p:nvPr/>
        </p:nvSpPr>
        <p:spPr>
          <a:xfrm>
            <a:off x="151489" y="10147890"/>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４０</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4DB657F6-913B-49BC-A563-D7A00277348C}"/>
              </a:ext>
            </a:extLst>
          </p:cNvPr>
          <p:cNvSpPr txBox="1">
            <a:spLocks/>
          </p:cNvSpPr>
          <p:nvPr/>
        </p:nvSpPr>
        <p:spPr>
          <a:xfrm>
            <a:off x="425942" y="93365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７</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ボランティアの依頼と受入れ</a:t>
            </a:r>
          </a:p>
        </p:txBody>
      </p:sp>
      <p:grpSp>
        <p:nvGrpSpPr>
          <p:cNvPr id="22" name="グループ化 21">
            <a:extLst>
              <a:ext uri="{FF2B5EF4-FFF2-40B4-BE49-F238E27FC236}">
                <a16:creationId xmlns:a16="http://schemas.microsoft.com/office/drawing/2014/main" xmlns="" id="{0DD97A3C-DC73-42BC-A79D-43BDA0B850F6}"/>
              </a:ext>
            </a:extLst>
          </p:cNvPr>
          <p:cNvGrpSpPr/>
          <p:nvPr/>
        </p:nvGrpSpPr>
        <p:grpSpPr>
          <a:xfrm>
            <a:off x="567757" y="1644872"/>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65FE029F-6996-41AD-B556-3D8E61CBF9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0EDA3A99-01C4-4B43-BB2F-8BFCA306D39B}"/>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9">
            <a:extLst>
              <a:ext uri="{FF2B5EF4-FFF2-40B4-BE49-F238E27FC236}">
                <a16:creationId xmlns:a16="http://schemas.microsoft.com/office/drawing/2014/main" xmlns="" id="{9D0BCD0B-D22D-4BD6-9138-686606B8DE40}"/>
              </a:ext>
            </a:extLst>
          </p:cNvPr>
          <p:cNvSpPr txBox="1"/>
          <p:nvPr/>
        </p:nvSpPr>
        <p:spPr>
          <a:xfrm>
            <a:off x="622920" y="3119040"/>
            <a:ext cx="6186293" cy="127028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専門家派遣やボランティア支援に対するニーズを踏まえ、避難所内で対応できない分について依頼書を作成し、</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熊野</a:t>
            </a:r>
            <a:r>
              <a:rPr lang="ja-JP" altLang="en-US" sz="1600" b="1" dirty="0">
                <a:solidFill>
                  <a:srgbClr val="221815"/>
                </a:solidFill>
                <a:latin typeface="游ゴシック" panose="020B0400000000000000" pitchFamily="50" charset="-128"/>
                <a:ea typeface="游ゴシック" panose="020B0400000000000000" pitchFamily="50" charset="-128"/>
              </a:rPr>
              <a:t>町職員を通じて熊野町災害対策本部に報告し、社会福祉協議会に</a:t>
            </a:r>
            <a:r>
              <a:rPr lang="ja-JP" altLang="en-US" sz="1600" b="1" dirty="0">
                <a:solidFill>
                  <a:srgbClr val="221815"/>
                </a:solidFill>
                <a:latin typeface="Yu Gothic" panose="020B0400000000000000" pitchFamily="34" charset="-128"/>
                <a:ea typeface="Yu Gothic" panose="020B0400000000000000" pitchFamily="34" charset="-128"/>
                <a:cs typeface="YuGothic"/>
              </a:rPr>
              <a:t>要請する。</a:t>
            </a:r>
            <a:endParaRPr lang="ja-JP" altLang="en-US" sz="1600" b="1" strike="sngStrike" dirty="0">
              <a:solidFill>
                <a:srgbClr val="221815"/>
              </a:solidFill>
              <a:latin typeface="Yu Gothic" panose="020B0400000000000000" pitchFamily="34" charset="-128"/>
              <a:ea typeface="Yu Gothic" panose="020B0400000000000000" pitchFamily="34" charset="-128"/>
              <a:cs typeface="YuGothic"/>
            </a:endParaRPr>
          </a:p>
        </p:txBody>
      </p:sp>
      <p:grpSp>
        <p:nvGrpSpPr>
          <p:cNvPr id="26" name="グループ化 25">
            <a:extLst>
              <a:ext uri="{FF2B5EF4-FFF2-40B4-BE49-F238E27FC236}">
                <a16:creationId xmlns:a16="http://schemas.microsoft.com/office/drawing/2014/main" xmlns="" id="{A100DBBF-D3F7-4260-94E2-E8378D8E4D51}"/>
              </a:ext>
            </a:extLst>
          </p:cNvPr>
          <p:cNvGrpSpPr/>
          <p:nvPr/>
        </p:nvGrpSpPr>
        <p:grpSpPr>
          <a:xfrm>
            <a:off x="513094" y="2457087"/>
            <a:ext cx="6357742" cy="504190"/>
            <a:chOff x="728646" y="1851740"/>
            <a:chExt cx="6120130" cy="504190"/>
          </a:xfrm>
        </p:grpSpPr>
        <p:sp>
          <p:nvSpPr>
            <p:cNvPr id="27" name="object 20">
              <a:extLst>
                <a:ext uri="{FF2B5EF4-FFF2-40B4-BE49-F238E27FC236}">
                  <a16:creationId xmlns:a16="http://schemas.microsoft.com/office/drawing/2014/main" xmlns="" id="{9059FB67-0AFD-499E-9288-D5ED70A75AA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5ECE9496-797C-406C-9706-ADD85E59165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（熊野町災対本部を通じた）ボランティアの依頼</a:t>
              </a:r>
            </a:p>
          </p:txBody>
        </p:sp>
        <p:sp>
          <p:nvSpPr>
            <p:cNvPr id="29" name="object 22">
              <a:extLst>
                <a:ext uri="{FF2B5EF4-FFF2-40B4-BE49-F238E27FC236}">
                  <a16:creationId xmlns:a16="http://schemas.microsoft.com/office/drawing/2014/main" xmlns="" id="{DFF63552-D1CD-445D-9EDD-720E32853EA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0" name="object 23">
              <a:extLst>
                <a:ext uri="{FF2B5EF4-FFF2-40B4-BE49-F238E27FC236}">
                  <a16:creationId xmlns:a16="http://schemas.microsoft.com/office/drawing/2014/main" xmlns="" id="{E6716C94-102B-461C-AE17-6AEA87E01E6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31" name="object 9">
            <a:extLst>
              <a:ext uri="{FF2B5EF4-FFF2-40B4-BE49-F238E27FC236}">
                <a16:creationId xmlns:a16="http://schemas.microsoft.com/office/drawing/2014/main" xmlns="" id="{207D1166-EA51-4BB3-B48D-5C6CD433E2A0}"/>
              </a:ext>
            </a:extLst>
          </p:cNvPr>
          <p:cNvSpPr txBox="1"/>
          <p:nvPr/>
        </p:nvSpPr>
        <p:spPr>
          <a:xfrm>
            <a:off x="616680" y="5375830"/>
            <a:ext cx="6186293" cy="95019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ボランティアセンターや地元ボランティアとの連絡・調整を通じて、どの活動や業務に、何人のボランティアを割り当てるのか調整する。</a:t>
            </a:r>
            <a:endParaRPr lang="ja-JP" altLang="en-US" sz="1600" b="1">
              <a:solidFill>
                <a:schemeClr val="accent2"/>
              </a:solidFill>
              <a:latin typeface="Yu Gothic" panose="020B0400000000000000" pitchFamily="34" charset="-128"/>
              <a:ea typeface="Yu Gothic" panose="020B0400000000000000" pitchFamily="34" charset="-128"/>
              <a:cs typeface="YuGothic"/>
            </a:endParaRPr>
          </a:p>
        </p:txBody>
      </p:sp>
      <p:grpSp>
        <p:nvGrpSpPr>
          <p:cNvPr id="32" name="グループ化 31">
            <a:extLst>
              <a:ext uri="{FF2B5EF4-FFF2-40B4-BE49-F238E27FC236}">
                <a16:creationId xmlns:a16="http://schemas.microsoft.com/office/drawing/2014/main" xmlns="" id="{46ED15CD-E2F5-4D22-AF40-4BBF07CCE08D}"/>
              </a:ext>
            </a:extLst>
          </p:cNvPr>
          <p:cNvGrpSpPr/>
          <p:nvPr/>
        </p:nvGrpSpPr>
        <p:grpSpPr>
          <a:xfrm>
            <a:off x="506854" y="4713877"/>
            <a:ext cx="6357742" cy="504190"/>
            <a:chOff x="728646" y="1851740"/>
            <a:chExt cx="6120130" cy="504190"/>
          </a:xfrm>
        </p:grpSpPr>
        <p:sp>
          <p:nvSpPr>
            <p:cNvPr id="33" name="object 20">
              <a:extLst>
                <a:ext uri="{FF2B5EF4-FFF2-40B4-BE49-F238E27FC236}">
                  <a16:creationId xmlns:a16="http://schemas.microsoft.com/office/drawing/2014/main" xmlns="" id="{25031A53-09C9-43F3-99D1-C94D994FE04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B7705676-B67C-4A28-A193-0726B087720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受け入れ調整と受け入れ</a:t>
              </a:r>
            </a:p>
          </p:txBody>
        </p:sp>
        <p:sp>
          <p:nvSpPr>
            <p:cNvPr id="35" name="object 22">
              <a:extLst>
                <a:ext uri="{FF2B5EF4-FFF2-40B4-BE49-F238E27FC236}">
                  <a16:creationId xmlns:a16="http://schemas.microsoft.com/office/drawing/2014/main" xmlns="" id="{44F87C22-A54D-486B-ABDD-E733BCDFCC2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6" name="object 23">
              <a:extLst>
                <a:ext uri="{FF2B5EF4-FFF2-40B4-BE49-F238E27FC236}">
                  <a16:creationId xmlns:a16="http://schemas.microsoft.com/office/drawing/2014/main" xmlns="" id="{CCF41AA7-3B53-4280-970F-EF07273AC75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5009D4C3-D1ED-46AE-8260-3035802C9169}"/>
              </a:ext>
            </a:extLst>
          </p:cNvPr>
          <p:cNvSpPr txBox="1"/>
          <p:nvPr/>
        </p:nvSpPr>
        <p:spPr>
          <a:xfrm>
            <a:off x="1253988" y="18501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solidFill>
                  <a:srgbClr val="221815"/>
                </a:solidFill>
                <a:latin typeface="Yu Gothic" panose="020B0400000000000000" pitchFamily="34" charset="-128"/>
                <a:ea typeface="Yu Gothic" panose="020B0400000000000000" pitchFamily="34" charset="-128"/>
                <a:cs typeface="YuGothic"/>
              </a:rPr>
              <a:t>様式</a:t>
            </a:r>
            <a:r>
              <a:rPr lang="en-US" altLang="zh-TW" sz="1400" b="1">
                <a:solidFill>
                  <a:srgbClr val="221815"/>
                </a:solidFill>
                <a:latin typeface="Yu Gothic" panose="020B0400000000000000" pitchFamily="34" charset="-128"/>
                <a:ea typeface="Yu Gothic" panose="020B0400000000000000" pitchFamily="34" charset="-128"/>
                <a:cs typeface="YuGothic"/>
              </a:rPr>
              <a:t>22</a:t>
            </a:r>
            <a:r>
              <a:rPr lang="zh-TW" altLang="en-US" sz="1400" b="1">
                <a:solidFill>
                  <a:srgbClr val="221815"/>
                </a:solidFill>
                <a:latin typeface="Yu Gothic" panose="020B0400000000000000" pitchFamily="34" charset="-128"/>
                <a:ea typeface="Yu Gothic" panose="020B0400000000000000" pitchFamily="34" charset="-128"/>
                <a:cs typeface="YuGothic"/>
              </a:rPr>
              <a:t>：職員</a:t>
            </a:r>
            <a:r>
              <a:rPr lang="ja-JP" altLang="en-US" sz="1400" b="1">
                <a:solidFill>
                  <a:srgbClr val="221815"/>
                </a:solidFill>
                <a:latin typeface="Yu Gothic" panose="020B0400000000000000" pitchFamily="34" charset="-128"/>
                <a:ea typeface="Yu Gothic" panose="020B0400000000000000" pitchFamily="34" charset="-128"/>
                <a:cs typeface="YuGothic"/>
              </a:rPr>
              <a:t>派遣</a:t>
            </a:r>
            <a:r>
              <a:rPr lang="zh-TW" altLang="en-US" sz="1400" b="1">
                <a:solidFill>
                  <a:srgbClr val="221815"/>
                </a:solidFill>
                <a:latin typeface="Yu Gothic" panose="020B0400000000000000" pitchFamily="34" charset="-128"/>
                <a:ea typeface="Yu Gothic" panose="020B0400000000000000" pitchFamily="34" charset="-128"/>
                <a:cs typeface="YuGothic"/>
              </a:rPr>
              <a:t>依頼書</a:t>
            </a:r>
            <a:r>
              <a:rPr lang="ja-JP" altLang="en-US" sz="1400" b="1">
                <a:solidFill>
                  <a:srgbClr val="221815"/>
                </a:solidFill>
                <a:latin typeface="Yu Gothic" panose="020B0400000000000000" pitchFamily="34" charset="-128"/>
                <a:ea typeface="Yu Gothic" panose="020B0400000000000000" pitchFamily="34" charset="-128"/>
                <a:cs typeface="YuGothic"/>
              </a:rPr>
              <a:t>、</a:t>
            </a: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23</a:t>
            </a:r>
            <a:r>
              <a:rPr lang="ja-JP" altLang="en-US" sz="1400" b="1">
                <a:latin typeface="Yu Gothic" panose="020B0400000000000000" pitchFamily="34" charset="-128"/>
                <a:ea typeface="Yu Gothic" panose="020B0400000000000000" pitchFamily="34" charset="-128"/>
                <a:cs typeface="YuGothic"/>
              </a:rPr>
              <a:t>：ボランティア受付票</a:t>
            </a:r>
          </a:p>
        </p:txBody>
      </p:sp>
      <p:sp>
        <p:nvSpPr>
          <p:cNvPr id="38" name="テキスト ボックス 37">
            <a:extLst>
              <a:ext uri="{FF2B5EF4-FFF2-40B4-BE49-F238E27FC236}">
                <a16:creationId xmlns:a16="http://schemas.microsoft.com/office/drawing/2014/main" xmlns="" id="{9F6EFB7A-64F6-40C3-8354-8D63B3EE10EC}"/>
              </a:ext>
            </a:extLst>
          </p:cNvPr>
          <p:cNvSpPr txBox="1"/>
          <p:nvPr/>
        </p:nvSpPr>
        <p:spPr>
          <a:xfrm>
            <a:off x="531788" y="7309542"/>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25】</a:t>
            </a:r>
            <a:r>
              <a:rPr lang="ja-JP" altLang="en-US" sz="1600" b="1" u="sng">
                <a:solidFill>
                  <a:srgbClr val="172A88"/>
                </a:solidFill>
                <a:latin typeface="Yu Gothic" panose="020B0400000000000000" pitchFamily="34" charset="-128"/>
                <a:ea typeface="Yu Gothic" panose="020B0400000000000000" pitchFamily="34" charset="-128"/>
                <a:cs typeface="YuGothic"/>
              </a:rPr>
              <a:t>ボランティアの依頼と調整</a:t>
            </a:r>
            <a:endParaRPr lang="ja-JP" altLang="en-US" sz="1600" u="sng">
              <a:solidFill>
                <a:srgbClr val="172A88"/>
              </a:solidFill>
            </a:endParaRPr>
          </a:p>
        </p:txBody>
      </p:sp>
      <p:sp>
        <p:nvSpPr>
          <p:cNvPr id="39" name="object 9">
            <a:extLst>
              <a:ext uri="{FF2B5EF4-FFF2-40B4-BE49-F238E27FC236}">
                <a16:creationId xmlns:a16="http://schemas.microsoft.com/office/drawing/2014/main" xmlns="" id="{0EE477C0-0035-42E8-811F-15288AAC8B1F}"/>
              </a:ext>
            </a:extLst>
          </p:cNvPr>
          <p:cNvSpPr txBox="1"/>
          <p:nvPr/>
        </p:nvSpPr>
        <p:spPr>
          <a:xfrm>
            <a:off x="592578" y="6432070"/>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避難所に来たボランティアに、ボランティア受付票に必要事項を記載するよう依頼する。</a:t>
            </a:r>
          </a:p>
        </p:txBody>
      </p:sp>
    </p:spTree>
    <p:extLst>
      <p:ext uri="{BB962C8B-B14F-4D97-AF65-F5344CB8AC3E}">
        <p14:creationId xmlns:p14="http://schemas.microsoft.com/office/powerpoint/2010/main" val="2425448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xmlns="" id="{16A8DBFB-C0DB-4D30-BEE8-77541C5B3CAE}"/>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４１</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EBA76B85-65DF-4772-8CB7-846AC6BF849B}"/>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tx1">
                    <a:lumMod val="50000"/>
                    <a:lumOff val="50000"/>
                  </a:schemeClr>
                </a:solidFill>
                <a:latin typeface="Yu Gothic" panose="020B0400000000000000" pitchFamily="34" charset="-128"/>
                <a:ea typeface="Yu Gothic" panose="020B0400000000000000" pitchFamily="34" charset="-128"/>
                <a:cs typeface="+mj-cs"/>
              </a:defRPr>
            </a:lvl1pPr>
          </a:lstStyle>
          <a:p>
            <a:r>
              <a:rPr lang="ja-JP" altLang="en-US">
                <a:solidFill>
                  <a:srgbClr val="296654"/>
                </a:solidFill>
              </a:rPr>
              <a:t>８</a:t>
            </a:r>
            <a:r>
              <a:rPr lang="en-US" altLang="ja-JP">
                <a:solidFill>
                  <a:srgbClr val="296654"/>
                </a:solidFill>
              </a:rPr>
              <a:t>. </a:t>
            </a:r>
            <a:r>
              <a:rPr lang="ja-JP" altLang="en-US">
                <a:solidFill>
                  <a:srgbClr val="296654"/>
                </a:solidFill>
              </a:rPr>
              <a:t>活動への立ち会い</a:t>
            </a:r>
          </a:p>
        </p:txBody>
      </p:sp>
      <p:grpSp>
        <p:nvGrpSpPr>
          <p:cNvPr id="21" name="グループ化 20">
            <a:extLst>
              <a:ext uri="{FF2B5EF4-FFF2-40B4-BE49-F238E27FC236}">
                <a16:creationId xmlns:a16="http://schemas.microsoft.com/office/drawing/2014/main" xmlns="" id="{A4CB44DE-23D8-4459-97B4-E193AFDED019}"/>
              </a:ext>
            </a:extLst>
          </p:cNvPr>
          <p:cNvGrpSpPr/>
          <p:nvPr/>
        </p:nvGrpSpPr>
        <p:grpSpPr>
          <a:xfrm>
            <a:off x="693930" y="1668095"/>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E500FFD3-9AC5-4B34-8D79-91F2E26C2D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C8237558-A8F9-420D-89CA-41A3A69E780D}"/>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object 9">
            <a:extLst>
              <a:ext uri="{FF2B5EF4-FFF2-40B4-BE49-F238E27FC236}">
                <a16:creationId xmlns:a16="http://schemas.microsoft.com/office/drawing/2014/main" xmlns="" id="{8F64805B-3506-494D-8475-D0DBE8591E78}"/>
              </a:ext>
            </a:extLst>
          </p:cNvPr>
          <p:cNvSpPr txBox="1"/>
          <p:nvPr/>
        </p:nvSpPr>
        <p:spPr>
          <a:xfrm>
            <a:off x="749093" y="3142263"/>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tx1">
                  <a:lumMod val="50000"/>
                  <a:lumOff val="50000"/>
                </a:schemeClr>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dirty="0"/>
              <a:t>ボランティア</a:t>
            </a:r>
            <a:r>
              <a:rPr lang="ja-JP" altLang="en-US" dirty="0">
                <a:solidFill>
                  <a:srgbClr val="221815"/>
                </a:solidFill>
              </a:rPr>
              <a:t>等の</a:t>
            </a:r>
            <a:r>
              <a:rPr lang="ja-JP" altLang="en-US" dirty="0"/>
              <a:t>支援者の活動中は、活動の内容に関わる各班員が可能な限り一緒に活動する。</a:t>
            </a:r>
            <a:endParaRPr lang="ja-JP" altLang="en-US" sz="1200" dirty="0">
              <a:solidFill>
                <a:schemeClr val="accent2"/>
              </a:solidFill>
            </a:endParaRPr>
          </a:p>
        </p:txBody>
      </p:sp>
      <p:grpSp>
        <p:nvGrpSpPr>
          <p:cNvPr id="25" name="グループ化 24">
            <a:extLst>
              <a:ext uri="{FF2B5EF4-FFF2-40B4-BE49-F238E27FC236}">
                <a16:creationId xmlns:a16="http://schemas.microsoft.com/office/drawing/2014/main" xmlns="" id="{3E940FE0-C080-40B0-A0DA-E1A51E489A89}"/>
              </a:ext>
            </a:extLst>
          </p:cNvPr>
          <p:cNvGrpSpPr/>
          <p:nvPr/>
        </p:nvGrpSpPr>
        <p:grpSpPr>
          <a:xfrm>
            <a:off x="639267" y="2480310"/>
            <a:ext cx="6357742" cy="504190"/>
            <a:chOff x="728646" y="1851740"/>
            <a:chExt cx="6120130" cy="504190"/>
          </a:xfrm>
        </p:grpSpPr>
        <p:sp>
          <p:nvSpPr>
            <p:cNvPr id="26" name="object 20">
              <a:extLst>
                <a:ext uri="{FF2B5EF4-FFF2-40B4-BE49-F238E27FC236}">
                  <a16:creationId xmlns:a16="http://schemas.microsoft.com/office/drawing/2014/main" xmlns="" id="{C5627CAA-FCA4-4FD6-A22A-8312707FFFC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88CA9138-C657-4483-B015-953E5FAA2B5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派遣先・活動内容の確認</a:t>
              </a:r>
            </a:p>
          </p:txBody>
        </p:sp>
        <p:sp>
          <p:nvSpPr>
            <p:cNvPr id="28" name="object 22">
              <a:extLst>
                <a:ext uri="{FF2B5EF4-FFF2-40B4-BE49-F238E27FC236}">
                  <a16:creationId xmlns:a16="http://schemas.microsoft.com/office/drawing/2014/main" xmlns="" id="{58D9A97B-ED80-45FE-825C-72A15CC5400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9" name="object 23">
              <a:extLst>
                <a:ext uri="{FF2B5EF4-FFF2-40B4-BE49-F238E27FC236}">
                  <a16:creationId xmlns:a16="http://schemas.microsoft.com/office/drawing/2014/main" xmlns="" id="{8AEED66B-5DE2-4557-AF16-6EF44B03D1C7}"/>
                </a:ext>
              </a:extLst>
            </p:cNvPr>
            <p:cNvSpPr txBox="1"/>
            <p:nvPr/>
          </p:nvSpPr>
          <p:spPr>
            <a:xfrm>
              <a:off x="846620" y="1957134"/>
              <a:ext cx="165735" cy="345440"/>
            </a:xfrm>
            <a:prstGeom prst="rect">
              <a:avLst/>
            </a:prstGeom>
          </p:spPr>
          <p:txBody>
            <a:bodyPr vert="horz" wrap="square" lIns="0" tIns="12700" rIns="0" bIns="0" rtlCol="0">
              <a:spAutoFit/>
            </a:bodyPr>
            <a:lstStyle>
              <a:defPPr>
                <a:defRPr lang="ja-JP"/>
              </a:defPPr>
              <a:lvl1pPr>
                <a:lnSpc>
                  <a:spcPct val="100000"/>
                </a:lnSpc>
                <a:spcBef>
                  <a:spcPts val="100"/>
                </a:spcBef>
                <a:defRPr sz="2100" b="1">
                  <a:solidFill>
                    <a:schemeClr val="tx1">
                      <a:lumMod val="50000"/>
                      <a:lumOff val="50000"/>
                    </a:schemeClr>
                  </a:solidFill>
                  <a:latin typeface="Yu Gothic" panose="020B0400000000000000" pitchFamily="34" charset="-128"/>
                  <a:ea typeface="Yu Gothic" panose="020B0400000000000000" pitchFamily="34" charset="-128"/>
                  <a:cs typeface="YuGothic"/>
                </a:defRPr>
              </a:lvl1pPr>
            </a:lstStyle>
            <a:p>
              <a:r>
                <a:rPr lang="ja-JP" altLang="en-US">
                  <a:solidFill>
                    <a:srgbClr val="296654"/>
                  </a:solidFill>
                </a:rPr>
                <a:t>１</a:t>
              </a:r>
              <a:endParaRPr>
                <a:solidFill>
                  <a:srgbClr val="296654"/>
                </a:solidFill>
              </a:endParaRPr>
            </a:p>
          </p:txBody>
        </p:sp>
      </p:grpSp>
      <p:sp>
        <p:nvSpPr>
          <p:cNvPr id="30" name="object 9">
            <a:extLst>
              <a:ext uri="{FF2B5EF4-FFF2-40B4-BE49-F238E27FC236}">
                <a16:creationId xmlns:a16="http://schemas.microsoft.com/office/drawing/2014/main" xmlns="" id="{387BF6E4-D8ED-4C9A-BB8E-84DAE3E1CBA1}"/>
              </a:ext>
            </a:extLst>
          </p:cNvPr>
          <p:cNvSpPr txBox="1"/>
          <p:nvPr/>
        </p:nvSpPr>
        <p:spPr>
          <a:xfrm>
            <a:off x="742853" y="4886115"/>
            <a:ext cx="6186293" cy="63010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tx1">
                  <a:lumMod val="50000"/>
                  <a:lumOff val="50000"/>
                </a:schemeClr>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a:t>ボランティア</a:t>
            </a:r>
            <a:r>
              <a:rPr lang="ja-JP" altLang="en-US">
                <a:solidFill>
                  <a:srgbClr val="221815"/>
                </a:solidFill>
              </a:rPr>
              <a:t>等の支援者の方に</a:t>
            </a:r>
            <a:r>
              <a:rPr lang="ja-JP" altLang="en-US"/>
              <a:t>作業していただいた内容を避難所運営日誌に記録する。</a:t>
            </a:r>
            <a:endParaRPr lang="ja-JP" altLang="en-US" sz="1200">
              <a:solidFill>
                <a:schemeClr val="accent2"/>
              </a:solidFill>
            </a:endParaRPr>
          </a:p>
        </p:txBody>
      </p:sp>
      <p:grpSp>
        <p:nvGrpSpPr>
          <p:cNvPr id="31" name="グループ化 30">
            <a:extLst>
              <a:ext uri="{FF2B5EF4-FFF2-40B4-BE49-F238E27FC236}">
                <a16:creationId xmlns:a16="http://schemas.microsoft.com/office/drawing/2014/main" xmlns="" id="{FF2E8625-A208-4E55-8E1F-39226A734AC4}"/>
              </a:ext>
            </a:extLst>
          </p:cNvPr>
          <p:cNvGrpSpPr/>
          <p:nvPr/>
        </p:nvGrpSpPr>
        <p:grpSpPr>
          <a:xfrm>
            <a:off x="633027" y="4224162"/>
            <a:ext cx="6357742" cy="504190"/>
            <a:chOff x="728646" y="1851740"/>
            <a:chExt cx="6120130" cy="504190"/>
          </a:xfrm>
        </p:grpSpPr>
        <p:sp>
          <p:nvSpPr>
            <p:cNvPr id="32" name="object 20">
              <a:extLst>
                <a:ext uri="{FF2B5EF4-FFF2-40B4-BE49-F238E27FC236}">
                  <a16:creationId xmlns:a16="http://schemas.microsoft.com/office/drawing/2014/main" xmlns="" id="{9C1A8358-596C-47EC-8F7A-62AA6D74238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5E421DAB-3880-4767-AB61-CD236BC9C68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活動状況の把握、記録</a:t>
              </a:r>
            </a:p>
          </p:txBody>
        </p:sp>
        <p:sp>
          <p:nvSpPr>
            <p:cNvPr id="34" name="object 22">
              <a:extLst>
                <a:ext uri="{FF2B5EF4-FFF2-40B4-BE49-F238E27FC236}">
                  <a16:creationId xmlns:a16="http://schemas.microsoft.com/office/drawing/2014/main" xmlns="" id="{61013C5F-A345-4458-AEDC-6C23969FF237}"/>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35" name="object 23">
              <a:extLst>
                <a:ext uri="{FF2B5EF4-FFF2-40B4-BE49-F238E27FC236}">
                  <a16:creationId xmlns:a16="http://schemas.microsoft.com/office/drawing/2014/main" xmlns="" id="{5EBBF34B-FA27-4044-915F-FBE7A097D362}"/>
                </a:ext>
              </a:extLst>
            </p:cNvPr>
            <p:cNvSpPr txBox="1"/>
            <p:nvPr/>
          </p:nvSpPr>
          <p:spPr>
            <a:xfrm>
              <a:off x="846620" y="1957134"/>
              <a:ext cx="165735" cy="345440"/>
            </a:xfrm>
            <a:prstGeom prst="rect">
              <a:avLst/>
            </a:prstGeom>
          </p:spPr>
          <p:txBody>
            <a:bodyPr vert="horz" wrap="square" lIns="0" tIns="12700" rIns="0" bIns="0" rtlCol="0">
              <a:spAutoFit/>
            </a:bodyPr>
            <a:lstStyle>
              <a:defPPr>
                <a:defRPr lang="ja-JP"/>
              </a:defPPr>
              <a:lvl1pPr>
                <a:lnSpc>
                  <a:spcPct val="100000"/>
                </a:lnSpc>
                <a:spcBef>
                  <a:spcPts val="100"/>
                </a:spcBef>
                <a:defRPr sz="2100" b="1">
                  <a:solidFill>
                    <a:schemeClr val="tx1">
                      <a:lumMod val="50000"/>
                      <a:lumOff val="50000"/>
                    </a:schemeClr>
                  </a:solidFill>
                  <a:latin typeface="Yu Gothic" panose="020B0400000000000000" pitchFamily="34" charset="-128"/>
                  <a:ea typeface="Yu Gothic" panose="020B0400000000000000" pitchFamily="34" charset="-128"/>
                  <a:cs typeface="YuGothic"/>
                </a:defRPr>
              </a:lvl1pPr>
            </a:lstStyle>
            <a:p>
              <a:r>
                <a:rPr lang="ja-JP" altLang="en-US">
                  <a:solidFill>
                    <a:srgbClr val="296654"/>
                  </a:solidFill>
                </a:rPr>
                <a:t>２</a:t>
              </a:r>
              <a:endParaRPr>
                <a:solidFill>
                  <a:srgbClr val="296654"/>
                </a:solidFill>
              </a:endParaRPr>
            </a:p>
          </p:txBody>
        </p:sp>
      </p:grpSp>
      <p:sp>
        <p:nvSpPr>
          <p:cNvPr id="36" name="object 5">
            <a:extLst>
              <a:ext uri="{FF2B5EF4-FFF2-40B4-BE49-F238E27FC236}">
                <a16:creationId xmlns:a16="http://schemas.microsoft.com/office/drawing/2014/main" xmlns="" id="{D24185DB-3C3F-46F0-91E9-C821A609917C}"/>
              </a:ext>
            </a:extLst>
          </p:cNvPr>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09</a:t>
            </a:r>
            <a:r>
              <a:rPr lang="zh-TW" altLang="en-US" sz="1400" b="1">
                <a:latin typeface="Yu Gothic" panose="020B0400000000000000" pitchFamily="34" charset="-128"/>
                <a:ea typeface="Yu Gothic" panose="020B0400000000000000" pitchFamily="34" charset="-128"/>
                <a:cs typeface="YuGothic"/>
              </a:rPr>
              <a:t>：避難所運営日誌</a:t>
            </a:r>
          </a:p>
        </p:txBody>
      </p:sp>
      <p:sp>
        <p:nvSpPr>
          <p:cNvPr id="37" name="object 9">
            <a:extLst>
              <a:ext uri="{FF2B5EF4-FFF2-40B4-BE49-F238E27FC236}">
                <a16:creationId xmlns:a16="http://schemas.microsoft.com/office/drawing/2014/main" xmlns="" id="{75E36618-BAE2-490B-A200-E6DAD0CFE474}"/>
              </a:ext>
            </a:extLst>
          </p:cNvPr>
          <p:cNvSpPr txBox="1"/>
          <p:nvPr/>
        </p:nvSpPr>
        <p:spPr>
          <a:xfrm>
            <a:off x="742853" y="6907169"/>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tx1">
                  <a:lumMod val="50000"/>
                  <a:lumOff val="50000"/>
                </a:schemeClr>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296654"/>
              </a:buClr>
            </a:pPr>
            <a:r>
              <a:rPr lang="ja-JP" altLang="en-US">
                <a:solidFill>
                  <a:srgbClr val="221815"/>
                </a:solidFill>
              </a:rPr>
              <a:t>ボランティア等の支援者の方の支援</a:t>
            </a:r>
            <a:r>
              <a:rPr lang="ja-JP" altLang="en-US"/>
              <a:t>状況を踏まえ、今後の支援の必要性や支援を求める内容・期間等業務について再整理する。</a:t>
            </a:r>
          </a:p>
        </p:txBody>
      </p:sp>
      <p:grpSp>
        <p:nvGrpSpPr>
          <p:cNvPr id="38" name="グループ化 37">
            <a:extLst>
              <a:ext uri="{FF2B5EF4-FFF2-40B4-BE49-F238E27FC236}">
                <a16:creationId xmlns:a16="http://schemas.microsoft.com/office/drawing/2014/main" xmlns="" id="{C9B65ED6-C75D-4CCD-A741-0DBCFF5AA9C7}"/>
              </a:ext>
            </a:extLst>
          </p:cNvPr>
          <p:cNvGrpSpPr/>
          <p:nvPr/>
        </p:nvGrpSpPr>
        <p:grpSpPr>
          <a:xfrm>
            <a:off x="633027" y="6245216"/>
            <a:ext cx="6357742" cy="504190"/>
            <a:chOff x="728646" y="1851740"/>
            <a:chExt cx="6120130" cy="504190"/>
          </a:xfrm>
        </p:grpSpPr>
        <p:sp>
          <p:nvSpPr>
            <p:cNvPr id="39" name="object 20">
              <a:extLst>
                <a:ext uri="{FF2B5EF4-FFF2-40B4-BE49-F238E27FC236}">
                  <a16:creationId xmlns:a16="http://schemas.microsoft.com/office/drawing/2014/main" xmlns="" id="{5AE09A2C-0156-4603-AD2E-BF73C14DC8C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40" name="object 21">
              <a:extLst>
                <a:ext uri="{FF2B5EF4-FFF2-40B4-BE49-F238E27FC236}">
                  <a16:creationId xmlns:a16="http://schemas.microsoft.com/office/drawing/2014/main" xmlns="" id="{C8343B1D-43A9-4D6C-AF0B-2FBCE4F8582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活動の整理・とりまとめ</a:t>
              </a:r>
            </a:p>
          </p:txBody>
        </p:sp>
        <p:sp>
          <p:nvSpPr>
            <p:cNvPr id="41" name="object 22">
              <a:extLst>
                <a:ext uri="{FF2B5EF4-FFF2-40B4-BE49-F238E27FC236}">
                  <a16:creationId xmlns:a16="http://schemas.microsoft.com/office/drawing/2014/main" xmlns="" id="{F880F6F4-36B4-46FA-95C8-2BBFA23D1F4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42" name="object 23">
              <a:extLst>
                <a:ext uri="{FF2B5EF4-FFF2-40B4-BE49-F238E27FC236}">
                  <a16:creationId xmlns:a16="http://schemas.microsoft.com/office/drawing/2014/main" xmlns="" id="{E7BCAF33-3FAA-4E58-A2E5-30060946E46E}"/>
                </a:ext>
              </a:extLst>
            </p:cNvPr>
            <p:cNvSpPr txBox="1"/>
            <p:nvPr/>
          </p:nvSpPr>
          <p:spPr>
            <a:xfrm>
              <a:off x="846620" y="1957134"/>
              <a:ext cx="165735" cy="345440"/>
            </a:xfrm>
            <a:prstGeom prst="rect">
              <a:avLst/>
            </a:prstGeom>
          </p:spPr>
          <p:txBody>
            <a:bodyPr vert="horz" wrap="square" lIns="0" tIns="12700" rIns="0" bIns="0" rtlCol="0">
              <a:spAutoFit/>
            </a:bodyPr>
            <a:lstStyle>
              <a:defPPr>
                <a:defRPr lang="ja-JP"/>
              </a:defPPr>
              <a:lvl1pPr>
                <a:lnSpc>
                  <a:spcPct val="100000"/>
                </a:lnSpc>
                <a:spcBef>
                  <a:spcPts val="100"/>
                </a:spcBef>
                <a:defRPr sz="2100" b="1">
                  <a:solidFill>
                    <a:schemeClr val="tx1">
                      <a:lumMod val="50000"/>
                      <a:lumOff val="50000"/>
                    </a:schemeClr>
                  </a:solidFill>
                  <a:latin typeface="Yu Gothic" panose="020B0400000000000000" pitchFamily="34" charset="-128"/>
                  <a:ea typeface="Yu Gothic" panose="020B0400000000000000" pitchFamily="34" charset="-128"/>
                  <a:cs typeface="YuGothic"/>
                </a:defRPr>
              </a:lvl1pPr>
            </a:lstStyle>
            <a:p>
              <a:r>
                <a:rPr lang="ja-JP" altLang="en-US">
                  <a:solidFill>
                    <a:srgbClr val="296654"/>
                  </a:solidFill>
                </a:rPr>
                <a:t>３</a:t>
              </a:r>
              <a:endParaRPr>
                <a:solidFill>
                  <a:srgbClr val="296654"/>
                </a:solidFill>
              </a:endParaRPr>
            </a:p>
          </p:txBody>
        </p:sp>
      </p:grpSp>
    </p:spTree>
    <p:extLst>
      <p:ext uri="{BB962C8B-B14F-4D97-AF65-F5344CB8AC3E}">
        <p14:creationId xmlns:p14="http://schemas.microsoft.com/office/powerpoint/2010/main" val="407866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xmlns="" id="{28A773D6-7BF0-41E6-94B2-BC20EB77637F}"/>
              </a:ext>
            </a:extLst>
          </p:cNvPr>
          <p:cNvSpPr txBox="1"/>
          <p:nvPr/>
        </p:nvSpPr>
        <p:spPr>
          <a:xfrm>
            <a:off x="151488" y="10147890"/>
            <a:ext cx="74609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727551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
            <a:extLst>
              <a:ext uri="{FF2B5EF4-FFF2-40B4-BE49-F238E27FC236}">
                <a16:creationId xmlns:a16="http://schemas.microsoft.com/office/drawing/2014/main" xmlns="" id="{47419E50-21C7-45FB-B7E2-AEF563E70EDC}"/>
              </a:ext>
            </a:extLst>
          </p:cNvPr>
          <p:cNvSpPr txBox="1">
            <a:spLocks/>
          </p:cNvSpPr>
          <p:nvPr/>
        </p:nvSpPr>
        <p:spPr>
          <a:xfrm>
            <a:off x="785353" y="775749"/>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6E663E"/>
                </a:solidFill>
                <a:latin typeface="Yu Gothic" panose="020B0400000000000000" pitchFamily="34" charset="-128"/>
                <a:ea typeface="Yu Gothic" panose="020B0400000000000000" pitchFamily="34" charset="-128"/>
              </a:rPr>
              <a:t>②情報</a:t>
            </a:r>
            <a:r>
              <a:rPr kumimoji="0" lang="ja-JP" altLang="en-US" sz="6000" b="1" kern="0" spc="480" baseline="-4166">
                <a:solidFill>
                  <a:srgbClr val="6E663E"/>
                </a:solidFill>
                <a:latin typeface="Yu Gothic" panose="020B0400000000000000" pitchFamily="34" charset="-128"/>
                <a:ea typeface="Yu Gothic" panose="020B0400000000000000" pitchFamily="34" charset="-128"/>
              </a:rPr>
              <a:t>班</a:t>
            </a:r>
            <a:r>
              <a:rPr kumimoji="0" lang="ja-JP" altLang="en-US" sz="3200" b="1" kern="0">
                <a:solidFill>
                  <a:srgbClr val="6E663E"/>
                </a:solidFill>
                <a:latin typeface="Yu Gothic" panose="020B0400000000000000" pitchFamily="34" charset="-128"/>
                <a:ea typeface="Yu Gothic" panose="020B0400000000000000" pitchFamily="34" charset="-128"/>
              </a:rPr>
              <a:t>がすること</a:t>
            </a:r>
          </a:p>
        </p:txBody>
      </p:sp>
      <p:sp>
        <p:nvSpPr>
          <p:cNvPr id="28" name="object 3">
            <a:extLst>
              <a:ext uri="{FF2B5EF4-FFF2-40B4-BE49-F238E27FC236}">
                <a16:creationId xmlns:a16="http://schemas.microsoft.com/office/drawing/2014/main" xmlns="" id="{39657293-30D2-455B-873A-9045E3B229C1}"/>
              </a:ext>
            </a:extLst>
          </p:cNvPr>
          <p:cNvSpPr/>
          <p:nvPr/>
        </p:nvSpPr>
        <p:spPr>
          <a:xfrm>
            <a:off x="814416" y="3738037"/>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9" name="object 4">
            <a:extLst>
              <a:ext uri="{FF2B5EF4-FFF2-40B4-BE49-F238E27FC236}">
                <a16:creationId xmlns:a16="http://schemas.microsoft.com/office/drawing/2014/main" xmlns="" id="{A2509D07-5FB7-43F6-9640-2123EEEA39E2}"/>
              </a:ext>
            </a:extLst>
          </p:cNvPr>
          <p:cNvSpPr/>
          <p:nvPr/>
        </p:nvSpPr>
        <p:spPr>
          <a:xfrm>
            <a:off x="814416" y="4348938"/>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0" name="object 5">
            <a:extLst>
              <a:ext uri="{FF2B5EF4-FFF2-40B4-BE49-F238E27FC236}">
                <a16:creationId xmlns:a16="http://schemas.microsoft.com/office/drawing/2014/main" xmlns="" id="{DA780EB3-1B72-438D-8D66-C7FF05AAE98B}"/>
              </a:ext>
            </a:extLst>
          </p:cNvPr>
          <p:cNvSpPr/>
          <p:nvPr/>
        </p:nvSpPr>
        <p:spPr>
          <a:xfrm>
            <a:off x="814416" y="49598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32" name="object 10">
            <a:extLst>
              <a:ext uri="{FF2B5EF4-FFF2-40B4-BE49-F238E27FC236}">
                <a16:creationId xmlns:a16="http://schemas.microsoft.com/office/drawing/2014/main" xmlns="" id="{AC24A5DC-C87D-4A15-9027-483174DBB2C5}"/>
              </a:ext>
            </a:extLst>
          </p:cNvPr>
          <p:cNvSpPr txBox="1"/>
          <p:nvPr/>
        </p:nvSpPr>
        <p:spPr>
          <a:xfrm>
            <a:off x="812871" y="3403443"/>
            <a:ext cx="3280314"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情報収集・整理</a:t>
            </a:r>
            <a:endParaRPr sz="2000" b="1">
              <a:latin typeface="Yu Gothic" panose="020B0400000000000000" pitchFamily="34" charset="-128"/>
              <a:ea typeface="Yu Gothic" panose="020B0400000000000000" pitchFamily="34" charset="-128"/>
              <a:cs typeface="YuGothic"/>
            </a:endParaRPr>
          </a:p>
        </p:txBody>
      </p:sp>
      <p:sp>
        <p:nvSpPr>
          <p:cNvPr id="33" name="object 10">
            <a:extLst>
              <a:ext uri="{FF2B5EF4-FFF2-40B4-BE49-F238E27FC236}">
                <a16:creationId xmlns:a16="http://schemas.microsoft.com/office/drawing/2014/main" xmlns="" id="{24F94E5A-3636-4D31-BA7F-72F13FDD96F5}"/>
              </a:ext>
            </a:extLst>
          </p:cNvPr>
          <p:cNvSpPr txBox="1"/>
          <p:nvPr/>
        </p:nvSpPr>
        <p:spPr>
          <a:xfrm>
            <a:off x="823454" y="3983423"/>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各種情報やルールの周知・伝達</a:t>
            </a:r>
            <a:endParaRPr sz="2000" b="1">
              <a:latin typeface="Yu Gothic" panose="020B0400000000000000" pitchFamily="34" charset="-128"/>
              <a:ea typeface="Yu Gothic" panose="020B0400000000000000" pitchFamily="34" charset="-128"/>
              <a:cs typeface="YuGothic"/>
            </a:endParaRPr>
          </a:p>
        </p:txBody>
      </p:sp>
      <p:sp>
        <p:nvSpPr>
          <p:cNvPr id="34" name="object 10">
            <a:extLst>
              <a:ext uri="{FF2B5EF4-FFF2-40B4-BE49-F238E27FC236}">
                <a16:creationId xmlns:a16="http://schemas.microsoft.com/office/drawing/2014/main" xmlns="" id="{74295A99-5982-42FA-9F6A-E81738BA09D6}"/>
              </a:ext>
            </a:extLst>
          </p:cNvPr>
          <p:cNvSpPr txBox="1"/>
          <p:nvPr/>
        </p:nvSpPr>
        <p:spPr>
          <a:xfrm>
            <a:off x="823454" y="4602791"/>
            <a:ext cx="422780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車中泊・在宅避難者への情報提供</a:t>
            </a:r>
          </a:p>
        </p:txBody>
      </p:sp>
      <p:sp>
        <p:nvSpPr>
          <p:cNvPr id="36" name="object 14">
            <a:extLst>
              <a:ext uri="{FF2B5EF4-FFF2-40B4-BE49-F238E27FC236}">
                <a16:creationId xmlns:a16="http://schemas.microsoft.com/office/drawing/2014/main" xmlns="" id="{DD7FCA0F-7B87-462E-BBCE-DF9FF8A9C49A}"/>
              </a:ext>
            </a:extLst>
          </p:cNvPr>
          <p:cNvSpPr/>
          <p:nvPr/>
        </p:nvSpPr>
        <p:spPr>
          <a:xfrm>
            <a:off x="785354" y="7137243"/>
            <a:ext cx="6120130" cy="1009513"/>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DD9C3"/>
          </a:solidFill>
        </p:spPr>
        <p:txBody>
          <a:bodyPr wrap="square" lIns="0" tIns="0" rIns="0" bIns="0" rtlCol="0"/>
          <a:lstStyle/>
          <a:p>
            <a:endParaRPr/>
          </a:p>
        </p:txBody>
      </p:sp>
      <p:sp>
        <p:nvSpPr>
          <p:cNvPr id="37" name="object 15">
            <a:extLst>
              <a:ext uri="{FF2B5EF4-FFF2-40B4-BE49-F238E27FC236}">
                <a16:creationId xmlns:a16="http://schemas.microsoft.com/office/drawing/2014/main" xmlns="" id="{309C827A-C3E3-44D1-A247-8FE8EAE871E3}"/>
              </a:ext>
            </a:extLst>
          </p:cNvPr>
          <p:cNvSpPr txBox="1"/>
          <p:nvPr/>
        </p:nvSpPr>
        <p:spPr>
          <a:xfrm>
            <a:off x="1053264" y="7287571"/>
            <a:ext cx="56413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定期的な班会議を行うなどして、情報班内での情報共有をしっかりと行いましょう！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sp>
        <p:nvSpPr>
          <p:cNvPr id="38" name="テキスト ボックス 37">
            <a:extLst>
              <a:ext uri="{FF2B5EF4-FFF2-40B4-BE49-F238E27FC236}">
                <a16:creationId xmlns:a16="http://schemas.microsoft.com/office/drawing/2014/main" xmlns="" id="{D5617EDC-AEC9-4BED-87BB-95C80442ACE9}"/>
              </a:ext>
            </a:extLst>
          </p:cNvPr>
          <p:cNvSpPr txBox="1"/>
          <p:nvPr/>
        </p:nvSpPr>
        <p:spPr>
          <a:xfrm>
            <a:off x="708363" y="1543050"/>
            <a:ext cx="6214805" cy="794641"/>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「情報の収集と整理」「情報・ルール等の周知・伝達」</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そのために、具体的には下記３つの業務を実施します。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xmlns="" id="{B1E699C6-416F-49EB-B423-2FEA4AF51D67}"/>
              </a:ext>
            </a:extLst>
          </p:cNvPr>
          <p:cNvSpPr txBox="1"/>
          <p:nvPr/>
        </p:nvSpPr>
        <p:spPr>
          <a:xfrm>
            <a:off x="6755861" y="10175421"/>
            <a:ext cx="653467"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8901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EC8F4F3-AD7F-46FA-A149-4F6BE64D1020}"/>
              </a:ext>
            </a:extLst>
          </p:cNvPr>
          <p:cNvSpPr txBox="1"/>
          <p:nvPr/>
        </p:nvSpPr>
        <p:spPr>
          <a:xfrm>
            <a:off x="1785937" y="825500"/>
            <a:ext cx="4038600" cy="461665"/>
          </a:xfrm>
          <a:prstGeom prst="rect">
            <a:avLst/>
          </a:prstGeom>
          <a:noFill/>
        </p:spPr>
        <p:txBody>
          <a:bodyPr wrap="square">
            <a:spAutoFit/>
          </a:bodyPr>
          <a:lstStyle/>
          <a:p>
            <a:pPr marL="266700" algn="ctr"/>
            <a:r>
              <a:rPr lang="ja-JP" alt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目　　次</a:t>
            </a:r>
            <a:endParaRPr lang="ja-JP" alt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object 3">
            <a:extLst>
              <a:ext uri="{FF2B5EF4-FFF2-40B4-BE49-F238E27FC236}">
                <a16:creationId xmlns:a16="http://schemas.microsoft.com/office/drawing/2014/main" xmlns="" id="{A4BB8AC3-C09B-4804-84AD-C0FA94985520}"/>
              </a:ext>
            </a:extLst>
          </p:cNvPr>
          <p:cNvSpPr txBox="1"/>
          <p:nvPr/>
        </p:nvSpPr>
        <p:spPr>
          <a:xfrm>
            <a:off x="1260289" y="1864459"/>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第１章	避難所開設・運営マニュアルの使い方</a:t>
            </a:r>
          </a:p>
        </p:txBody>
      </p:sp>
      <p:sp>
        <p:nvSpPr>
          <p:cNvPr id="17" name="object 4">
            <a:extLst>
              <a:ext uri="{FF2B5EF4-FFF2-40B4-BE49-F238E27FC236}">
                <a16:creationId xmlns:a16="http://schemas.microsoft.com/office/drawing/2014/main" xmlns="" id="{349F2913-4358-427C-BFB1-0CEE3B38A761}"/>
              </a:ext>
            </a:extLst>
          </p:cNvPr>
          <p:cNvSpPr/>
          <p:nvPr/>
        </p:nvSpPr>
        <p:spPr>
          <a:xfrm flipV="1">
            <a:off x="1142116" y="2145511"/>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18" name="object 3">
            <a:extLst>
              <a:ext uri="{FF2B5EF4-FFF2-40B4-BE49-F238E27FC236}">
                <a16:creationId xmlns:a16="http://schemas.microsoft.com/office/drawing/2014/main" xmlns="" id="{AEB2CD7B-962E-46AF-8BE8-BB4D587CC512}"/>
              </a:ext>
            </a:extLst>
          </p:cNvPr>
          <p:cNvSpPr txBox="1"/>
          <p:nvPr/>
        </p:nvSpPr>
        <p:spPr>
          <a:xfrm>
            <a:off x="1260289" y="5081656"/>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第３章	避難所開設マニュアル</a:t>
            </a:r>
          </a:p>
        </p:txBody>
      </p:sp>
      <p:sp>
        <p:nvSpPr>
          <p:cNvPr id="19" name="object 4">
            <a:extLst>
              <a:ext uri="{FF2B5EF4-FFF2-40B4-BE49-F238E27FC236}">
                <a16:creationId xmlns:a16="http://schemas.microsoft.com/office/drawing/2014/main" xmlns="" id="{A45E1120-F08A-40BC-95EE-757909EC80ED}"/>
              </a:ext>
            </a:extLst>
          </p:cNvPr>
          <p:cNvSpPr/>
          <p:nvPr/>
        </p:nvSpPr>
        <p:spPr>
          <a:xfrm flipV="1">
            <a:off x="1142116" y="5362708"/>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20" name="object 3">
            <a:extLst>
              <a:ext uri="{FF2B5EF4-FFF2-40B4-BE49-F238E27FC236}">
                <a16:creationId xmlns:a16="http://schemas.microsoft.com/office/drawing/2014/main" xmlns="" id="{2A58749A-8573-45FC-91A7-A105A35213C7}"/>
              </a:ext>
            </a:extLst>
          </p:cNvPr>
          <p:cNvSpPr txBox="1"/>
          <p:nvPr/>
        </p:nvSpPr>
        <p:spPr>
          <a:xfrm>
            <a:off x="1260289" y="63373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第４章	避難所運営マニュアル</a:t>
            </a:r>
          </a:p>
        </p:txBody>
      </p:sp>
      <p:sp>
        <p:nvSpPr>
          <p:cNvPr id="21" name="object 4">
            <a:extLst>
              <a:ext uri="{FF2B5EF4-FFF2-40B4-BE49-F238E27FC236}">
                <a16:creationId xmlns:a16="http://schemas.microsoft.com/office/drawing/2014/main" xmlns="" id="{1F166313-E388-401E-8E27-3F2E717C1508}"/>
              </a:ext>
            </a:extLst>
          </p:cNvPr>
          <p:cNvSpPr/>
          <p:nvPr/>
        </p:nvSpPr>
        <p:spPr>
          <a:xfrm flipV="1">
            <a:off x="1142116" y="66183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22" name="object 3">
            <a:extLst>
              <a:ext uri="{FF2B5EF4-FFF2-40B4-BE49-F238E27FC236}">
                <a16:creationId xmlns:a16="http://schemas.microsoft.com/office/drawing/2014/main" xmlns="" id="{6D534179-386A-453E-B1C6-7BFA3BAFFC84}"/>
              </a:ext>
            </a:extLst>
          </p:cNvPr>
          <p:cNvSpPr txBox="1"/>
          <p:nvPr/>
        </p:nvSpPr>
        <p:spPr>
          <a:xfrm>
            <a:off x="1260289" y="33655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latin typeface="HG丸ｺﾞｼｯｸM-PRO" panose="020F0600000000000000" pitchFamily="50" charset="-128"/>
                <a:ea typeface="HG丸ｺﾞｼｯｸM-PRO" panose="020F0600000000000000" pitchFamily="50" charset="-128"/>
                <a:cs typeface="YuGo-Medium"/>
              </a:rPr>
              <a:t>第２章	本避難所に関する基本条件</a:t>
            </a:r>
          </a:p>
        </p:txBody>
      </p:sp>
      <p:sp>
        <p:nvSpPr>
          <p:cNvPr id="23" name="object 4">
            <a:extLst>
              <a:ext uri="{FF2B5EF4-FFF2-40B4-BE49-F238E27FC236}">
                <a16:creationId xmlns:a16="http://schemas.microsoft.com/office/drawing/2014/main" xmlns="" id="{4B5604BC-EFFA-41AF-B4B2-28C81845BD05}"/>
              </a:ext>
            </a:extLst>
          </p:cNvPr>
          <p:cNvSpPr/>
          <p:nvPr/>
        </p:nvSpPr>
        <p:spPr>
          <a:xfrm flipV="1">
            <a:off x="1206796" y="3645449"/>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graphicFrame>
        <p:nvGraphicFramePr>
          <p:cNvPr id="24" name="表 4">
            <a:extLst>
              <a:ext uri="{FF2B5EF4-FFF2-40B4-BE49-F238E27FC236}">
                <a16:creationId xmlns:a16="http://schemas.microsoft.com/office/drawing/2014/main" xmlns="" id="{92C0528D-0678-45FA-BCDA-06CF757BF2DA}"/>
              </a:ext>
            </a:extLst>
          </p:cNvPr>
          <p:cNvGraphicFramePr>
            <a:graphicFrameLocks noGrp="1"/>
          </p:cNvGraphicFramePr>
          <p:nvPr>
            <p:extLst>
              <p:ext uri="{D42A27DB-BD31-4B8C-83A1-F6EECF244321}">
                <p14:modId xmlns:p14="http://schemas.microsoft.com/office/powerpoint/2010/main" val="3988072847"/>
              </p:ext>
            </p:extLst>
          </p:nvPr>
        </p:nvGraphicFramePr>
        <p:xfrm>
          <a:off x="1341130" y="3689348"/>
          <a:ext cx="5421720" cy="1241904"/>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避難所に関する基本情報・・・・・・・・・・・・・ </a:t>
                      </a:r>
                      <a:r>
                        <a:rPr lang="ja-JP" altLang="en-US" sz="1400" b="0">
                          <a:solidFill>
                            <a:srgbClr val="221815"/>
                          </a:solidFill>
                          <a:latin typeface="HG丸ｺﾞｼｯｸM-PRO" panose="020F0600000000000000" pitchFamily="50" charset="-128"/>
                          <a:ea typeface="HG丸ｺﾞｼｯｸM-PRO" panose="020F0600000000000000" pitchFamily="50" charset="-128"/>
                        </a:rPr>
                        <a:t>６</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a:t>
                      </a:r>
                      <a:r>
                        <a:rPr lang="ja-JP" altLang="en-US" sz="1400" b="0">
                          <a:solidFill>
                            <a:srgbClr val="221815"/>
                          </a:solidFill>
                          <a:latin typeface="HG丸ｺﾞｼｯｸM-PRO" panose="020F0600000000000000" pitchFamily="50" charset="-128"/>
                          <a:ea typeface="HG丸ｺﾞｼｯｸM-PRO" panose="020F0600000000000000" pitchFamily="50" charset="-128"/>
                        </a:rPr>
                        <a:t> 避難所開設・運営における体制・・・・・・・・・・ 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避難所開設・運営における役割分担・・・・・・・・ </a:t>
                      </a:r>
                      <a:r>
                        <a:rPr lang="ja-JP" altLang="en-US" sz="1400" b="0">
                          <a:solidFill>
                            <a:srgbClr val="221815"/>
                          </a:solidFill>
                          <a:latin typeface="HG丸ｺﾞｼｯｸM-PRO" panose="020F0600000000000000" pitchFamily="50" charset="-128"/>
                          <a:ea typeface="HG丸ｺﾞｼｯｸM-PRO" panose="020F0600000000000000" pitchFamily="50" charset="-128"/>
                        </a:rPr>
                        <a:t>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施設の利用・・・・・・・・・・・・・・・・・・・１０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bl>
          </a:graphicData>
        </a:graphic>
      </p:graphicFrame>
      <p:graphicFrame>
        <p:nvGraphicFramePr>
          <p:cNvPr id="25" name="表 4">
            <a:extLst>
              <a:ext uri="{FF2B5EF4-FFF2-40B4-BE49-F238E27FC236}">
                <a16:creationId xmlns:a16="http://schemas.microsoft.com/office/drawing/2014/main" xmlns="" id="{90910EC9-314A-4B31-B6F7-8451756DC9F9}"/>
              </a:ext>
            </a:extLst>
          </p:cNvPr>
          <p:cNvGraphicFramePr>
            <a:graphicFrameLocks noGrp="1"/>
          </p:cNvGraphicFramePr>
          <p:nvPr>
            <p:extLst>
              <p:ext uri="{D42A27DB-BD31-4B8C-83A1-F6EECF244321}">
                <p14:modId xmlns:p14="http://schemas.microsoft.com/office/powerpoint/2010/main" val="1697666928"/>
              </p:ext>
            </p:extLst>
          </p:nvPr>
        </p:nvGraphicFramePr>
        <p:xfrm>
          <a:off x="1341130" y="5419792"/>
          <a:ext cx="4981171" cy="556260"/>
        </p:xfrm>
        <a:graphic>
          <a:graphicData uri="http://schemas.openxmlformats.org/drawingml/2006/table">
            <a:tbl>
              <a:tblPr firstRow="1" bandRow="1">
                <a:tableStyleId>{5C22544A-7EE6-4342-B048-85BDC9FD1C3A}</a:tableStyleId>
              </a:tblPr>
              <a:tblGrid>
                <a:gridCol w="4981171">
                  <a:extLst>
                    <a:ext uri="{9D8B030D-6E8A-4147-A177-3AD203B41FA5}">
                      <a16:colId xmlns:a16="http://schemas.microsoft.com/office/drawing/2014/main" xmlns="" val="308000394"/>
                    </a:ext>
                  </a:extLst>
                </a:gridCol>
              </a:tblGrid>
              <a:tr h="310476">
                <a:tc>
                  <a:txBody>
                    <a:bodyPr/>
                    <a:lstStyle/>
                    <a:p>
                      <a:pPr marL="12700" marR="0" lvl="0" indent="0" algn="dist" defTabSz="914400" rtl="0" eaLnBrk="1" fontAlgn="auto" latinLnBrk="0" hangingPunct="1">
                        <a:lnSpc>
                          <a:spcPct val="100000"/>
                        </a:lnSpc>
                        <a:spcBef>
                          <a:spcPts val="0"/>
                        </a:spcBef>
                        <a:spcAft>
                          <a:spcPts val="300"/>
                        </a:spcAft>
                        <a:buClrTx/>
                        <a:buSzTx/>
                        <a:buFontTx/>
                        <a:buNone/>
                        <a:tabLst/>
                        <a:defRPr/>
                      </a:pPr>
                      <a:r>
                        <a:rPr kumimoji="1" lang="en-US" altLang="ja-JP" sz="1400" b="0" i="0" u="none" strike="noStrike" kern="1200" cap="none" spc="0"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1.</a:t>
                      </a:r>
                      <a:r>
                        <a:rPr kumimoji="1" lang="ja-JP" altLang="en-US" sz="1400" b="0" i="0" u="none" strike="noStrike" kern="1200" cap="none" spc="0"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 </a:t>
                      </a:r>
                      <a:r>
                        <a:rPr kumimoji="1" lang="ja-JP" altLang="en-US" sz="1400" b="0" i="0" u="none" strike="noStrike" kern="1200" cap="none" spc="254"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避難所開設の流れ（大雨時編）・・・・・１６</a:t>
                      </a:r>
                    </a:p>
                    <a:p>
                      <a:pPr marL="12700" marR="0" lvl="0" indent="0" algn="dist" defTabSz="914400" rtl="0" eaLnBrk="1" fontAlgn="auto" latinLnBrk="0" hangingPunct="1">
                        <a:lnSpc>
                          <a:spcPct val="100000"/>
                        </a:lnSpc>
                        <a:spcBef>
                          <a:spcPts val="0"/>
                        </a:spcBef>
                        <a:spcAft>
                          <a:spcPts val="300"/>
                        </a:spcAft>
                        <a:buClrTx/>
                        <a:buSzTx/>
                        <a:buFontTx/>
                        <a:buNone/>
                        <a:tabLst/>
                        <a:defRPr/>
                      </a:pPr>
                      <a:r>
                        <a:rPr kumimoji="1" lang="en-US" altLang="ja-JP" sz="1400" b="0" i="0" u="none" strike="noStrike" kern="1200" cap="none" spc="0"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2.</a:t>
                      </a:r>
                      <a:r>
                        <a:rPr kumimoji="1" lang="ja-JP" altLang="en-US" sz="1400" b="0" i="0" u="none" strike="noStrike" kern="1200" cap="none" spc="0"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 </a:t>
                      </a:r>
                      <a:r>
                        <a:rPr kumimoji="1" lang="ja-JP" altLang="en-US" sz="1400" b="0" i="0" u="none" strike="noStrike" kern="1200" cap="none" spc="254"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rPr>
                        <a:t>避難所開設の流れ（地震編）・・・・・・１８</a:t>
                      </a:r>
                      <a:endParaRPr kumimoji="1" lang="ja-JP" altLang="en-US" sz="1400" b="0" i="0" u="none" strike="noStrike" kern="1200" cap="none" spc="0" normalizeH="0" baseline="0" noProof="0">
                        <a:ln>
                          <a:noFill/>
                        </a:ln>
                        <a:solidFill>
                          <a:srgbClr val="221815"/>
                        </a:solidFill>
                        <a:effectLst/>
                        <a:uLnTx/>
                        <a:uFillTx/>
                        <a:latin typeface="HG丸ｺﾞｼｯｸM-PRO" panose="020F0600000000000000" pitchFamily="50" charset="-128"/>
                        <a:ea typeface="HG丸ｺﾞｼｯｸM-PRO" panose="020F0600000000000000" pitchFamily="50" charset="-128"/>
                        <a:cs typeface="YuGo-Medium"/>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bl>
          </a:graphicData>
        </a:graphic>
      </p:graphicFrame>
      <p:graphicFrame>
        <p:nvGraphicFramePr>
          <p:cNvPr id="26" name="表 4">
            <a:extLst>
              <a:ext uri="{FF2B5EF4-FFF2-40B4-BE49-F238E27FC236}">
                <a16:creationId xmlns:a16="http://schemas.microsoft.com/office/drawing/2014/main" xmlns="" id="{298E651B-FF43-49D7-9A56-63241391493E}"/>
              </a:ext>
            </a:extLst>
          </p:cNvPr>
          <p:cNvGraphicFramePr>
            <a:graphicFrameLocks noGrp="1"/>
          </p:cNvGraphicFramePr>
          <p:nvPr>
            <p:extLst>
              <p:ext uri="{D42A27DB-BD31-4B8C-83A1-F6EECF244321}">
                <p14:modId xmlns:p14="http://schemas.microsoft.com/office/powerpoint/2010/main" val="3927898161"/>
              </p:ext>
            </p:extLst>
          </p:nvPr>
        </p:nvGraphicFramePr>
        <p:xfrm>
          <a:off x="1341130" y="6661148"/>
          <a:ext cx="5421720" cy="1552380"/>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避難所運営の流れ・・・・・・・・・・・・・・・・２２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避難所運営委員会の立上げ・運営・・・・・・・・・２４</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３</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避難所開設担当者からの引継ぎ・・・・・・・・・・２７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各班による避難所運営・・・・・・・・・・・・・・２８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５</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避難所の閉鎖（撤収期）・・・・・・・・・・・・・８０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42061597"/>
                  </a:ext>
                </a:extLst>
              </a:tr>
            </a:tbl>
          </a:graphicData>
        </a:graphic>
      </p:graphicFrame>
      <p:graphicFrame>
        <p:nvGraphicFramePr>
          <p:cNvPr id="27" name="表 4">
            <a:extLst>
              <a:ext uri="{FF2B5EF4-FFF2-40B4-BE49-F238E27FC236}">
                <a16:creationId xmlns:a16="http://schemas.microsoft.com/office/drawing/2014/main" xmlns="" id="{46E8DEA5-5CA5-4162-8288-843AD49231C2}"/>
              </a:ext>
            </a:extLst>
          </p:cNvPr>
          <p:cNvGraphicFramePr>
            <a:graphicFrameLocks noGrp="1"/>
          </p:cNvGraphicFramePr>
          <p:nvPr>
            <p:extLst>
              <p:ext uri="{D42A27DB-BD31-4B8C-83A1-F6EECF244321}">
                <p14:modId xmlns:p14="http://schemas.microsoft.com/office/powerpoint/2010/main" val="2259836747"/>
              </p:ext>
            </p:extLst>
          </p:nvPr>
        </p:nvGraphicFramePr>
        <p:xfrm>
          <a:off x="1341130" y="2193924"/>
          <a:ext cx="5421720" cy="1241904"/>
        </p:xfrm>
        <a:graphic>
          <a:graphicData uri="http://schemas.openxmlformats.org/drawingml/2006/table">
            <a:tbl>
              <a:tblPr firstRow="1" bandRow="1">
                <a:tableStyleId>{5C22544A-7EE6-4342-B048-85BDC9FD1C3A}</a:tableStyleId>
              </a:tblPr>
              <a:tblGrid>
                <a:gridCol w="5421720">
                  <a:extLst>
                    <a:ext uri="{9D8B030D-6E8A-4147-A177-3AD203B41FA5}">
                      <a16:colId xmlns:a16="http://schemas.microsoft.com/office/drawing/2014/main" xmlns="" val="308000394"/>
                    </a:ext>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熊野東防災交流センター避難所マニュアルについて・ </a:t>
                      </a:r>
                      <a:r>
                        <a:rPr lang="ja-JP" altLang="en-US" sz="1400" b="0">
                          <a:solidFill>
                            <a:srgbClr val="221815"/>
                          </a:solidFill>
                          <a:latin typeface="HG丸ｺﾞｼｯｸM-PRO" panose="020F0600000000000000" pitchFamily="50" charset="-128"/>
                          <a:ea typeface="HG丸ｺﾞｼｯｸM-PRO" panose="020F0600000000000000" pitchFamily="50" charset="-128"/>
                        </a:rPr>
                        <a:t>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7904656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マニュアルの見方・・・・・・・・・・・・・・・・ ２</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4692128"/>
                  </a:ext>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災害時のマニュアルの活用・・・・・・・・・・・・ </a:t>
                      </a:r>
                      <a:r>
                        <a:rPr lang="ja-JP" altLang="en-US" sz="1400" b="0">
                          <a:solidFill>
                            <a:srgbClr val="221815"/>
                          </a:solidFill>
                          <a:latin typeface="HG丸ｺﾞｼｯｸM-PRO" panose="020F0600000000000000" pitchFamily="50" charset="-128"/>
                          <a:ea typeface="HG丸ｺﾞｼｯｸM-PRO" panose="020F0600000000000000" pitchFamily="50" charset="-128"/>
                        </a:rPr>
                        <a:t>３</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44960467"/>
                  </a:ext>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738854"/>
                  </a:ext>
                </a:extLst>
              </a:tr>
            </a:tbl>
          </a:graphicData>
        </a:graphic>
      </p:graphicFrame>
    </p:spTree>
    <p:extLst>
      <p:ext uri="{BB962C8B-B14F-4D97-AF65-F5344CB8AC3E}">
        <p14:creationId xmlns:p14="http://schemas.microsoft.com/office/powerpoint/2010/main" val="2889485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AFCF64F-C597-42D5-90A7-DDD94B945E5C}"/>
              </a:ext>
            </a:extLst>
          </p:cNvPr>
          <p:cNvSpPr txBox="1">
            <a:spLocks/>
          </p:cNvSpPr>
          <p:nvPr/>
        </p:nvSpPr>
        <p:spPr>
          <a:xfrm>
            <a:off x="647363" y="94506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sp>
        <p:nvSpPr>
          <p:cNvPr id="4" name="object 9">
            <a:extLst>
              <a:ext uri="{FF2B5EF4-FFF2-40B4-BE49-F238E27FC236}">
                <a16:creationId xmlns:a16="http://schemas.microsoft.com/office/drawing/2014/main" xmlns="" id="{EA79AAF7-C55D-4769-A1C4-A7DAAFC24B35}"/>
              </a:ext>
            </a:extLst>
          </p:cNvPr>
          <p:cNvSpPr txBox="1"/>
          <p:nvPr/>
        </p:nvSpPr>
        <p:spPr>
          <a:xfrm>
            <a:off x="748452"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避難所に既に整備されている情報機器について確認し、情報収集する上で必要な機器等を確保する。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避難所内で入手できない場合は、食料・物資班への物資等依頼票を使用して食料・物資班に調達を依頼し、必要な機器等を確保する。</a:t>
            </a:r>
          </a:p>
        </p:txBody>
      </p:sp>
      <p:grpSp>
        <p:nvGrpSpPr>
          <p:cNvPr id="5" name="グループ化 4">
            <a:extLst>
              <a:ext uri="{FF2B5EF4-FFF2-40B4-BE49-F238E27FC236}">
                <a16:creationId xmlns:a16="http://schemas.microsoft.com/office/drawing/2014/main" xmlns="" id="{ABF8CFB8-B8CC-49EE-B963-116F1F139482}"/>
              </a:ext>
            </a:extLst>
          </p:cNvPr>
          <p:cNvGrpSpPr/>
          <p:nvPr/>
        </p:nvGrpSpPr>
        <p:grpSpPr>
          <a:xfrm>
            <a:off x="638626" y="2455500"/>
            <a:ext cx="6357742" cy="504190"/>
            <a:chOff x="728646" y="1851740"/>
            <a:chExt cx="6120130" cy="504190"/>
          </a:xfrm>
        </p:grpSpPr>
        <p:sp>
          <p:nvSpPr>
            <p:cNvPr id="6" name="object 20">
              <a:extLst>
                <a:ext uri="{FF2B5EF4-FFF2-40B4-BE49-F238E27FC236}">
                  <a16:creationId xmlns:a16="http://schemas.microsoft.com/office/drawing/2014/main" xmlns="" id="{A6697197-3F0B-4751-8B96-34A35120523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08648291-1FC4-4D49-ABB7-F1FF086A51A5}"/>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必要な機器の確保</a:t>
              </a:r>
            </a:p>
          </p:txBody>
        </p:sp>
        <p:sp>
          <p:nvSpPr>
            <p:cNvPr id="8" name="object 22">
              <a:extLst>
                <a:ext uri="{FF2B5EF4-FFF2-40B4-BE49-F238E27FC236}">
                  <a16:creationId xmlns:a16="http://schemas.microsoft.com/office/drawing/2014/main" xmlns="" id="{1E33452A-453C-47AC-9049-AC4C52D3E40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B2D33FBE-EDF9-4C50-A70B-9E0BE629D7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8CB216B5-1DE5-4CAA-A922-66C3A2462A78}"/>
              </a:ext>
            </a:extLst>
          </p:cNvPr>
          <p:cNvGrpSpPr/>
          <p:nvPr/>
        </p:nvGrpSpPr>
        <p:grpSpPr>
          <a:xfrm>
            <a:off x="699893" y="159956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16DAD410-BBA1-44E7-A05F-E431810A5C0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E0E9DE9F-01EE-47E8-BF24-969CA732983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C7D5F069-6260-43A0-9317-CC557B5174D3}"/>
              </a:ext>
            </a:extLst>
          </p:cNvPr>
          <p:cNvSpPr txBox="1"/>
          <p:nvPr/>
        </p:nvSpPr>
        <p:spPr>
          <a:xfrm>
            <a:off x="742212" y="6119591"/>
            <a:ext cx="6186293" cy="30122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熊野町災害対策本部から避難所に関係する情報、地域に関係する被害やライフライン等の情報を収集する。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ラジオ、新聞、テレビ、パソコン（インターネットやＳＮＳ）など、メディアを通じて、地域に関する情報を収集する。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避難所周辺や地域の状況確認（情報収集）を行い、地域の情報を収集する。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収集した情報は種類や分類ごとに整理する。避難所に関係する機関等の連絡先は、関係機関連絡先一覧表に整理する。</a:t>
            </a:r>
          </a:p>
        </p:txBody>
      </p:sp>
      <p:grpSp>
        <p:nvGrpSpPr>
          <p:cNvPr id="14" name="グループ化 13">
            <a:extLst>
              <a:ext uri="{FF2B5EF4-FFF2-40B4-BE49-F238E27FC236}">
                <a16:creationId xmlns:a16="http://schemas.microsoft.com/office/drawing/2014/main" xmlns="" id="{EAE5DBEC-360D-4519-A84A-4818F1B97E00}"/>
              </a:ext>
            </a:extLst>
          </p:cNvPr>
          <p:cNvGrpSpPr/>
          <p:nvPr/>
        </p:nvGrpSpPr>
        <p:grpSpPr>
          <a:xfrm>
            <a:off x="632386" y="5457638"/>
            <a:ext cx="6357742" cy="504190"/>
            <a:chOff x="728646" y="1851740"/>
            <a:chExt cx="6120130" cy="504190"/>
          </a:xfrm>
        </p:grpSpPr>
        <p:sp>
          <p:nvSpPr>
            <p:cNvPr id="15" name="object 20">
              <a:extLst>
                <a:ext uri="{FF2B5EF4-FFF2-40B4-BE49-F238E27FC236}">
                  <a16:creationId xmlns:a16="http://schemas.microsoft.com/office/drawing/2014/main" xmlns="" id="{DC8F7FE6-3C06-416B-9CB6-CDEC2756EE7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81FAEBA6-FD90-4CCE-8CEF-F02257B2DC4E}"/>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17" name="object 22">
              <a:extLst>
                <a:ext uri="{FF2B5EF4-FFF2-40B4-BE49-F238E27FC236}">
                  <a16:creationId xmlns:a16="http://schemas.microsoft.com/office/drawing/2014/main" xmlns="" id="{D29C8DC0-7EB6-4DC6-BD43-35B3F7FEB8B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8FC2384F-13D1-434C-8AD5-41959C7459F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85891CBD-366A-4EF0-941A-EEE1BD048D45}"/>
              </a:ext>
            </a:extLst>
          </p:cNvPr>
          <p:cNvSpPr txBox="1"/>
          <p:nvPr/>
        </p:nvSpPr>
        <p:spPr>
          <a:xfrm>
            <a:off x="1386123" y="1708299"/>
            <a:ext cx="5338977"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24</a:t>
            </a:r>
            <a:r>
              <a:rPr lang="ja-JP" altLang="en-US" sz="1400" b="1">
                <a:solidFill>
                  <a:srgbClr val="221815"/>
                </a:solidFill>
                <a:latin typeface="Yu Gothic" panose="020B0400000000000000" pitchFamily="34" charset="-128"/>
                <a:ea typeface="Yu Gothic" panose="020B0400000000000000" pitchFamily="34" charset="-128"/>
                <a:cs typeface="YuGothic"/>
              </a:rPr>
              <a:t>：関係機関連絡先一覧表、様式</a:t>
            </a:r>
            <a:r>
              <a:rPr lang="en-US" altLang="ja-JP" sz="1400" b="1">
                <a:solidFill>
                  <a:srgbClr val="221815"/>
                </a:solidFill>
                <a:latin typeface="Yu Gothic" panose="020B0400000000000000" pitchFamily="34" charset="-128"/>
                <a:ea typeface="Yu Gothic" panose="020B0400000000000000" pitchFamily="34" charset="-128"/>
                <a:cs typeface="YuGothic"/>
              </a:rPr>
              <a:t>32</a:t>
            </a:r>
            <a:r>
              <a:rPr lang="ja-JP" altLang="en-US" sz="1400" b="1">
                <a:solidFill>
                  <a:srgbClr val="221815"/>
                </a:solidFill>
                <a:latin typeface="Yu Gothic" panose="020B0400000000000000" pitchFamily="34" charset="-128"/>
                <a:ea typeface="Yu Gothic" panose="020B0400000000000000" pitchFamily="34" charset="-128"/>
                <a:cs typeface="YuGothic"/>
              </a:rPr>
              <a:t>：食料・物資班への物資等依頼票</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xmlns="" id="{E6C51FD1-D576-40B5-A099-361FE5359552}"/>
              </a:ext>
            </a:extLst>
          </p:cNvPr>
          <p:cNvSpPr txBox="1"/>
          <p:nvPr/>
        </p:nvSpPr>
        <p:spPr>
          <a:xfrm>
            <a:off x="699893" y="4980034"/>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コツ・ポイント７</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情報機器の確保</a:t>
            </a:r>
            <a:endParaRPr lang="ja-JP" altLang="en-US" sz="1600" u="sng">
              <a:solidFill>
                <a:srgbClr val="172A88"/>
              </a:solidFill>
            </a:endParaRPr>
          </a:p>
        </p:txBody>
      </p:sp>
      <p:sp>
        <p:nvSpPr>
          <p:cNvPr id="21" name="テキスト ボックス 20">
            <a:extLst>
              <a:ext uri="{FF2B5EF4-FFF2-40B4-BE49-F238E27FC236}">
                <a16:creationId xmlns:a16="http://schemas.microsoft.com/office/drawing/2014/main" xmlns="" id="{DA75977E-7B53-4F77-8F8B-2A9C13E31C6D}"/>
              </a:ext>
            </a:extLst>
          </p:cNvPr>
          <p:cNvSpPr txBox="1"/>
          <p:nvPr/>
        </p:nvSpPr>
        <p:spPr>
          <a:xfrm>
            <a:off x="708101" y="950453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コツ・ポイント８</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収集する情報</a:t>
            </a:r>
            <a:endParaRPr lang="ja-JP" altLang="en-US" sz="1600" u="sng">
              <a:solidFill>
                <a:srgbClr val="172A88"/>
              </a:solidFill>
            </a:endParaRPr>
          </a:p>
        </p:txBody>
      </p:sp>
      <p:sp>
        <p:nvSpPr>
          <p:cNvPr id="22" name="テキスト ボックス 21">
            <a:extLst>
              <a:ext uri="{FF2B5EF4-FFF2-40B4-BE49-F238E27FC236}">
                <a16:creationId xmlns:a16="http://schemas.microsoft.com/office/drawing/2014/main" xmlns="" id="{4BDF5139-0DD9-4952-9259-12CF4FB3A541}"/>
              </a:ext>
            </a:extLst>
          </p:cNvPr>
          <p:cNvSpPr txBox="1"/>
          <p:nvPr/>
        </p:nvSpPr>
        <p:spPr>
          <a:xfrm>
            <a:off x="151488" y="10148207"/>
            <a:ext cx="66732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４４</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177851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B9CAD0C6-CCE3-4BDA-B8BA-136B98071479}"/>
              </a:ext>
            </a:extLst>
          </p:cNvPr>
          <p:cNvSpPr txBox="1">
            <a:spLocks/>
          </p:cNvSpPr>
          <p:nvPr/>
        </p:nvSpPr>
        <p:spPr>
          <a:xfrm>
            <a:off x="397366"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grpSp>
        <p:nvGrpSpPr>
          <p:cNvPr id="4" name="グループ化 3">
            <a:extLst>
              <a:ext uri="{FF2B5EF4-FFF2-40B4-BE49-F238E27FC236}">
                <a16:creationId xmlns:a16="http://schemas.microsoft.com/office/drawing/2014/main" xmlns="" id="{5E3B7F17-6EFD-4544-879B-F6F468E4E7B5}"/>
              </a:ext>
            </a:extLst>
          </p:cNvPr>
          <p:cNvGrpSpPr/>
          <p:nvPr/>
        </p:nvGrpSpPr>
        <p:grpSpPr>
          <a:xfrm>
            <a:off x="539181" y="1643602"/>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63BEE342-FB02-4509-972E-1471709AA8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BF30ED17-C454-4D47-85BF-1B474502393E}"/>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xmlns="" id="{EA617A98-AD4F-4DC4-9D2D-39814D61F451}"/>
              </a:ext>
            </a:extLst>
          </p:cNvPr>
          <p:cNvGrpSpPr/>
          <p:nvPr/>
        </p:nvGrpSpPr>
        <p:grpSpPr>
          <a:xfrm>
            <a:off x="484518" y="2455817"/>
            <a:ext cx="6357742" cy="504190"/>
            <a:chOff x="728646" y="1851740"/>
            <a:chExt cx="6120130" cy="504190"/>
          </a:xfrm>
        </p:grpSpPr>
        <p:sp>
          <p:nvSpPr>
            <p:cNvPr id="8" name="object 20">
              <a:extLst>
                <a:ext uri="{FF2B5EF4-FFF2-40B4-BE49-F238E27FC236}">
                  <a16:creationId xmlns:a16="http://schemas.microsoft.com/office/drawing/2014/main" xmlns="" id="{3CA3D92E-CA53-4A17-8394-8AA662067B1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37C2977E-15CB-4EAE-B33D-AC004109AE2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10" name="object 22">
              <a:extLst>
                <a:ext uri="{FF2B5EF4-FFF2-40B4-BE49-F238E27FC236}">
                  <a16:creationId xmlns:a16="http://schemas.microsoft.com/office/drawing/2014/main" xmlns="" id="{0D53D652-5433-41D0-87BC-1D80D2E2CB6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EB2DAA39-CDDF-46A3-8900-C8102B9B391A}"/>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p>
          </p:txBody>
        </p:sp>
      </p:grpSp>
      <p:sp>
        <p:nvSpPr>
          <p:cNvPr id="12" name="object 5">
            <a:extLst>
              <a:ext uri="{FF2B5EF4-FFF2-40B4-BE49-F238E27FC236}">
                <a16:creationId xmlns:a16="http://schemas.microsoft.com/office/drawing/2014/main" xmlns="" id="{104BC4F8-0C04-4807-967B-AC4EB247477A}"/>
              </a:ext>
            </a:extLst>
          </p:cNvPr>
          <p:cNvSpPr txBox="1"/>
          <p:nvPr/>
        </p:nvSpPr>
        <p:spPr>
          <a:xfrm>
            <a:off x="1225412" y="184883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graphicFrame>
        <p:nvGraphicFramePr>
          <p:cNvPr id="13" name="表 5">
            <a:extLst>
              <a:ext uri="{FF2B5EF4-FFF2-40B4-BE49-F238E27FC236}">
                <a16:creationId xmlns:a16="http://schemas.microsoft.com/office/drawing/2014/main" xmlns="" id="{B7D00B48-54BE-41E4-A278-A70281943E97}"/>
              </a:ext>
            </a:extLst>
          </p:cNvPr>
          <p:cNvGraphicFramePr>
            <a:graphicFrameLocks noGrp="1"/>
          </p:cNvGraphicFramePr>
          <p:nvPr>
            <p:extLst>
              <p:ext uri="{D42A27DB-BD31-4B8C-83A1-F6EECF244321}">
                <p14:modId xmlns:p14="http://schemas.microsoft.com/office/powerpoint/2010/main" val="1693008251"/>
              </p:ext>
            </p:extLst>
          </p:nvPr>
        </p:nvGraphicFramePr>
        <p:xfrm>
          <a:off x="460012" y="3469724"/>
          <a:ext cx="6629709" cy="6731000"/>
        </p:xfrm>
        <a:graphic>
          <a:graphicData uri="http://schemas.openxmlformats.org/drawingml/2006/table">
            <a:tbl>
              <a:tblPr firstRow="1" bandRow="1">
                <a:tableStyleId>{5C22544A-7EE6-4342-B048-85BDC9FD1C3A}</a:tableStyleId>
              </a:tblPr>
              <a:tblGrid>
                <a:gridCol w="472934">
                  <a:extLst>
                    <a:ext uri="{9D8B030D-6E8A-4147-A177-3AD203B41FA5}">
                      <a16:colId xmlns:a16="http://schemas.microsoft.com/office/drawing/2014/main" xmlns="" val="839396736"/>
                    </a:ext>
                  </a:extLst>
                </a:gridCol>
                <a:gridCol w="3204775">
                  <a:extLst>
                    <a:ext uri="{9D8B030D-6E8A-4147-A177-3AD203B41FA5}">
                      <a16:colId xmlns:a16="http://schemas.microsoft.com/office/drawing/2014/main" xmlns="" val="593367569"/>
                    </a:ext>
                  </a:extLst>
                </a:gridCol>
                <a:gridCol w="2952000">
                  <a:extLst>
                    <a:ext uri="{9D8B030D-6E8A-4147-A177-3AD203B41FA5}">
                      <a16:colId xmlns:a16="http://schemas.microsoft.com/office/drawing/2014/main" xmlns="" val="3549584412"/>
                    </a:ext>
                  </a:extLst>
                </a:gridCol>
              </a:tblGrid>
              <a:tr h="324000">
                <a:tc>
                  <a:txBody>
                    <a:bodyPr/>
                    <a:lstStyle/>
                    <a:p>
                      <a:pPr algn="ctr"/>
                      <a:r>
                        <a:rPr kumimoji="1" lang="en-US" altLang="ja-JP" sz="1600">
                          <a:solidFill>
                            <a:schemeClr val="bg1"/>
                          </a:solidFill>
                          <a:latin typeface="游ゴシック" panose="020B0400000000000000" pitchFamily="50" charset="-128"/>
                          <a:ea typeface="游ゴシック" panose="020B0400000000000000" pitchFamily="50" charset="-128"/>
                        </a:rPr>
                        <a:t>No</a:t>
                      </a:r>
                      <a:endParaRPr kumimoji="1" lang="ja-JP" altLang="en-US" sz="1600">
                        <a:solidFill>
                          <a:schemeClr val="bg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a:solidFill>
                            <a:schemeClr val="bg1"/>
                          </a:solidFill>
                          <a:latin typeface="游ゴシック" panose="020B0400000000000000" pitchFamily="50" charset="-128"/>
                          <a:ea typeface="游ゴシック" panose="020B0400000000000000" pitchFamily="50" charset="-128"/>
                        </a:rPr>
                        <a:t>必要な情報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a:solidFill>
                            <a:schemeClr val="bg1"/>
                          </a:solidFill>
                          <a:latin typeface="游ゴシック" panose="020B0400000000000000" pitchFamily="50" charset="-128"/>
                          <a:ea typeface="游ゴシック" panose="020B0400000000000000" pitchFamily="50" charset="-128"/>
                        </a:rPr>
                        <a:t>情報の入手手段（例）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extLst>
                  <a:ext uri="{0D108BD9-81ED-4DB2-BD59-A6C34878D82A}">
                    <a16:rowId xmlns:a16="http://schemas.microsoft.com/office/drawing/2014/main" xmlns="" val="1584029240"/>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1</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安否情報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4426830"/>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2</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被害情報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24839755"/>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3</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救護所の設置状況や医療対応できる避難所の状況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77236770"/>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4</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近くの病院など医療機関の開業状況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近隣の医療機関への</a:t>
                      </a:r>
                      <a:r>
                        <a:rPr kumimoji="1" lang="en-US" altLang="ja-JP" sz="1600" b="1">
                          <a:solidFill>
                            <a:schemeClr val="tx1"/>
                          </a:solidFill>
                          <a:latin typeface="游ゴシック" panose="020B0400000000000000" pitchFamily="50" charset="-128"/>
                          <a:ea typeface="游ゴシック" panose="020B0400000000000000" pitchFamily="50" charset="-128"/>
                        </a:rPr>
                        <a:t>HP</a:t>
                      </a:r>
                      <a:r>
                        <a:rPr kumimoji="1" lang="ja-JP" altLang="en-US" sz="1600" b="1">
                          <a:solidFill>
                            <a:schemeClr val="tx1"/>
                          </a:solidFill>
                          <a:latin typeface="游ゴシック" panose="020B0400000000000000" pitchFamily="50" charset="-128"/>
                          <a:ea typeface="游ゴシック" panose="020B0400000000000000" pitchFamily="50" charset="-128"/>
                        </a:rPr>
                        <a:t>や</a:t>
                      </a:r>
                      <a:r>
                        <a:rPr kumimoji="1" lang="en-US" altLang="ja-JP" sz="1600" b="1">
                          <a:solidFill>
                            <a:schemeClr val="tx1"/>
                          </a:solidFill>
                          <a:latin typeface="游ゴシック" panose="020B0400000000000000" pitchFamily="50" charset="-128"/>
                          <a:ea typeface="游ゴシック" panose="020B0400000000000000" pitchFamily="50" charset="-128"/>
                        </a:rPr>
                        <a:t>SNS</a:t>
                      </a:r>
                      <a:r>
                        <a:rPr kumimoji="1" lang="ja-JP" altLang="en-US" sz="1600" b="1">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0436152"/>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5</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福祉避難所の受け入れ状況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3845190"/>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6</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新たな避難所の開設状況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6505076"/>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7</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医療チームや保健師、</a:t>
                      </a:r>
                      <a:r>
                        <a:rPr kumimoji="1" lang="en-US" altLang="ja-JP" sz="1600" b="1">
                          <a:solidFill>
                            <a:schemeClr val="tx1"/>
                          </a:solidFill>
                          <a:latin typeface="游ゴシック" panose="020B0400000000000000" pitchFamily="50" charset="-128"/>
                          <a:ea typeface="游ゴシック" panose="020B0400000000000000" pitchFamily="50" charset="-128"/>
                        </a:rPr>
                        <a:t>DCAT</a:t>
                      </a:r>
                      <a:r>
                        <a:rPr kumimoji="1" lang="ja-JP" altLang="en-US" sz="1600" b="1">
                          <a:solidFill>
                            <a:schemeClr val="tx1"/>
                          </a:solidFill>
                          <a:latin typeface="游ゴシック" panose="020B0400000000000000" pitchFamily="50" charset="-128"/>
                          <a:ea typeface="游ゴシック" panose="020B0400000000000000" pitchFamily="50" charset="-128"/>
                        </a:rPr>
                        <a:t>（災害派遣福祉チーム）など医療、保健や福祉の専門家の巡回状況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9711288"/>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8</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ライフラインなどの復旧情報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電気、水道、ガスの事業者の</a:t>
                      </a:r>
                      <a:r>
                        <a:rPr kumimoji="1" lang="en-US" altLang="ja-JP" sz="1600" b="1">
                          <a:solidFill>
                            <a:schemeClr val="tx1"/>
                          </a:solidFill>
                          <a:latin typeface="游ゴシック" panose="020B0400000000000000" pitchFamily="50" charset="-128"/>
                          <a:ea typeface="游ゴシック" panose="020B0400000000000000" pitchFamily="50" charset="-128"/>
                        </a:rPr>
                        <a:t>HP</a:t>
                      </a:r>
                      <a:r>
                        <a:rPr kumimoji="1" lang="ja-JP" altLang="en-US" sz="1600" b="1">
                          <a:solidFill>
                            <a:schemeClr val="tx1"/>
                          </a:solidFill>
                          <a:latin typeface="游ゴシック" panose="020B0400000000000000" pitchFamily="50" charset="-128"/>
                          <a:ea typeface="游ゴシック" panose="020B0400000000000000" pitchFamily="50" charset="-128"/>
                        </a:rPr>
                        <a:t>や</a:t>
                      </a:r>
                      <a:r>
                        <a:rPr kumimoji="1" lang="en-US" altLang="ja-JP" sz="1600" b="1">
                          <a:solidFill>
                            <a:schemeClr val="tx1"/>
                          </a:solidFill>
                          <a:latin typeface="游ゴシック" panose="020B0400000000000000" pitchFamily="50" charset="-128"/>
                          <a:ea typeface="游ゴシック" panose="020B0400000000000000" pitchFamily="50" charset="-128"/>
                        </a:rPr>
                        <a:t>SNS</a:t>
                      </a:r>
                      <a:r>
                        <a:rPr kumimoji="1" lang="ja-JP" altLang="en-US" sz="1600" b="1">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17225582"/>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9</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水・食料など生活物資供給情報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a:solidFill>
                            <a:schemeClr val="tx1"/>
                          </a:solidFill>
                          <a:latin typeface="游ゴシック" panose="020B0400000000000000" pitchFamily="50" charset="-128"/>
                          <a:ea typeface="游ゴシック" panose="020B0400000000000000" pitchFamily="50" charset="-128"/>
                        </a:rPr>
                        <a:t>町災害対策本部への問合せ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8212397"/>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10</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葬儀・埋葬に関する情報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534160"/>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11</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鉄道、道路など交通機関の復旧状況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鉄道会社や町の</a:t>
                      </a:r>
                      <a:r>
                        <a:rPr kumimoji="1" lang="en-US" altLang="ja-JP" sz="1600" b="1">
                          <a:solidFill>
                            <a:schemeClr val="tx1"/>
                          </a:solidFill>
                          <a:latin typeface="游ゴシック" panose="020B0400000000000000" pitchFamily="50" charset="-128"/>
                          <a:ea typeface="游ゴシック" panose="020B0400000000000000" pitchFamily="50" charset="-128"/>
                        </a:rPr>
                        <a:t>HP</a:t>
                      </a:r>
                      <a:r>
                        <a:rPr kumimoji="1" lang="ja-JP" altLang="en-US" sz="1600" b="1">
                          <a:solidFill>
                            <a:schemeClr val="tx1"/>
                          </a:solidFill>
                          <a:latin typeface="游ゴシック" panose="020B0400000000000000" pitchFamily="50" charset="-128"/>
                          <a:ea typeface="游ゴシック" panose="020B0400000000000000" pitchFamily="50" charset="-128"/>
                        </a:rPr>
                        <a:t>や</a:t>
                      </a:r>
                      <a:r>
                        <a:rPr kumimoji="1" lang="en-US" altLang="ja-JP" sz="1600" b="1">
                          <a:solidFill>
                            <a:schemeClr val="tx1"/>
                          </a:solidFill>
                          <a:latin typeface="游ゴシック" panose="020B0400000000000000" pitchFamily="50" charset="-128"/>
                          <a:ea typeface="游ゴシック" panose="020B0400000000000000" pitchFamily="50" charset="-128"/>
                        </a:rPr>
                        <a:t>SNS</a:t>
                      </a:r>
                      <a:r>
                        <a:rPr kumimoji="1" lang="ja-JP" altLang="en-US" sz="1600" b="1">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92527589"/>
                  </a:ext>
                </a:extLst>
              </a:tr>
              <a:tr h="370840">
                <a:tc>
                  <a:txBody>
                    <a:bodyPr/>
                    <a:lstStyle/>
                    <a:p>
                      <a:pPr algn="ctr"/>
                      <a:r>
                        <a:rPr kumimoji="1" lang="en-US" altLang="ja-JP" sz="1600" b="1">
                          <a:solidFill>
                            <a:schemeClr val="tx1"/>
                          </a:solidFill>
                          <a:latin typeface="游ゴシック" panose="020B0400000000000000" pitchFamily="50" charset="-128"/>
                          <a:ea typeface="游ゴシック" panose="020B0400000000000000" pitchFamily="50" charset="-128"/>
                        </a:rPr>
                        <a:t>12</a:t>
                      </a:r>
                      <a:endParaRPr kumimoji="1" lang="ja-JP" altLang="en-US" sz="1600" b="1">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生活関連情報（商業施設、銭湯の開店状況など）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a:solidFill>
                            <a:schemeClr val="tx1"/>
                          </a:solidFill>
                          <a:latin typeface="游ゴシック" panose="020B0400000000000000" pitchFamily="50" charset="-128"/>
                          <a:ea typeface="游ゴシック" panose="020B0400000000000000" pitchFamily="50" charset="-128"/>
                        </a:rPr>
                        <a:t>地域での情報収集、</a:t>
                      </a:r>
                      <a:endParaRPr kumimoji="1" lang="en-US" altLang="ja-JP" sz="1600" b="1">
                        <a:solidFill>
                          <a:schemeClr val="tx1"/>
                        </a:solidFill>
                        <a:latin typeface="游ゴシック" panose="020B0400000000000000" pitchFamily="50" charset="-128"/>
                        <a:ea typeface="游ゴシック" panose="020B0400000000000000" pitchFamily="50" charset="-128"/>
                      </a:endParaRPr>
                    </a:p>
                    <a:p>
                      <a:r>
                        <a:rPr kumimoji="1" lang="ja-JP" altLang="en-US" sz="1600" b="1">
                          <a:solidFill>
                            <a:schemeClr val="tx1"/>
                          </a:solidFill>
                          <a:latin typeface="游ゴシック" panose="020B0400000000000000" pitchFamily="50" charset="-128"/>
                          <a:ea typeface="游ゴシック" panose="020B0400000000000000" pitchFamily="50" charset="-128"/>
                        </a:rPr>
                        <a:t>店舗等の</a:t>
                      </a:r>
                      <a:r>
                        <a:rPr kumimoji="1" lang="en-US" altLang="ja-JP" sz="1600" b="1">
                          <a:solidFill>
                            <a:schemeClr val="tx1"/>
                          </a:solidFill>
                          <a:latin typeface="游ゴシック" panose="020B0400000000000000" pitchFamily="50" charset="-128"/>
                          <a:ea typeface="游ゴシック" panose="020B0400000000000000" pitchFamily="50" charset="-128"/>
                        </a:rPr>
                        <a:t>HP</a:t>
                      </a:r>
                      <a:r>
                        <a:rPr kumimoji="1" lang="ja-JP" altLang="en-US" sz="1600" b="1">
                          <a:solidFill>
                            <a:schemeClr val="tx1"/>
                          </a:solidFill>
                          <a:latin typeface="游ゴシック" panose="020B0400000000000000" pitchFamily="50" charset="-128"/>
                          <a:ea typeface="游ゴシック" panose="020B0400000000000000" pitchFamily="50" charset="-128"/>
                        </a:rPr>
                        <a:t>や</a:t>
                      </a:r>
                      <a:r>
                        <a:rPr kumimoji="1" lang="en-US" altLang="ja-JP" sz="1600" b="1">
                          <a:solidFill>
                            <a:schemeClr val="tx1"/>
                          </a:solidFill>
                          <a:latin typeface="游ゴシック" panose="020B0400000000000000" pitchFamily="50" charset="-128"/>
                          <a:ea typeface="游ゴシック" panose="020B0400000000000000" pitchFamily="50" charset="-128"/>
                        </a:rPr>
                        <a:t>SNS</a:t>
                      </a:r>
                      <a:r>
                        <a:rPr kumimoji="1" lang="ja-JP" altLang="en-US" sz="1600" b="1">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1763560"/>
                  </a:ext>
                </a:extLst>
              </a:tr>
            </a:tbl>
          </a:graphicData>
        </a:graphic>
      </p:graphicFrame>
      <p:sp>
        <p:nvSpPr>
          <p:cNvPr id="14" name="object 9">
            <a:extLst>
              <a:ext uri="{FF2B5EF4-FFF2-40B4-BE49-F238E27FC236}">
                <a16:creationId xmlns:a16="http://schemas.microsoft.com/office/drawing/2014/main" xmlns="" id="{B614996C-797F-4EE5-AE32-4C52453B8567}"/>
              </a:ext>
            </a:extLst>
          </p:cNvPr>
          <p:cNvSpPr txBox="1"/>
          <p:nvPr/>
        </p:nvSpPr>
        <p:spPr>
          <a:xfrm>
            <a:off x="681720" y="3098462"/>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a:solidFill>
                  <a:srgbClr val="221815"/>
                </a:solidFill>
                <a:latin typeface="Yu Gothic" panose="020B0400000000000000" pitchFamily="34" charset="-128"/>
                <a:ea typeface="Yu Gothic" panose="020B0400000000000000" pitchFamily="34" charset="-128"/>
                <a:cs typeface="YuGothic"/>
              </a:rPr>
              <a:t>避難所運営に必要な情報一覧表（例）</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sp>
        <p:nvSpPr>
          <p:cNvPr id="15" name="テキスト ボックス 14">
            <a:extLst>
              <a:ext uri="{FF2B5EF4-FFF2-40B4-BE49-F238E27FC236}">
                <a16:creationId xmlns:a16="http://schemas.microsoft.com/office/drawing/2014/main" xmlns="" id="{76E12ABD-9BFD-4963-A080-AF323E409AFF}"/>
              </a:ext>
            </a:extLst>
          </p:cNvPr>
          <p:cNvSpPr txBox="1"/>
          <p:nvPr/>
        </p:nvSpPr>
        <p:spPr>
          <a:xfrm>
            <a:off x="6755861" y="10175421"/>
            <a:ext cx="748601"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４５</a:t>
            </a:r>
          </a:p>
        </p:txBody>
      </p:sp>
    </p:spTree>
    <p:extLst>
      <p:ext uri="{BB962C8B-B14F-4D97-AF65-F5344CB8AC3E}">
        <p14:creationId xmlns:p14="http://schemas.microsoft.com/office/powerpoint/2010/main" val="2003581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7900F96E-F430-4442-BB94-AE8B305ABBB9}"/>
              </a:ext>
            </a:extLst>
          </p:cNvPr>
          <p:cNvSpPr txBox="1">
            <a:spLocks/>
          </p:cNvSpPr>
          <p:nvPr/>
        </p:nvSpPr>
        <p:spPr>
          <a:xfrm>
            <a:off x="515706" y="93206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grpSp>
        <p:nvGrpSpPr>
          <p:cNvPr id="3" name="グループ化 2">
            <a:extLst>
              <a:ext uri="{FF2B5EF4-FFF2-40B4-BE49-F238E27FC236}">
                <a16:creationId xmlns:a16="http://schemas.microsoft.com/office/drawing/2014/main" xmlns="" id="{0F855727-7832-4C11-BC0E-30777D1A24E9}"/>
              </a:ext>
            </a:extLst>
          </p:cNvPr>
          <p:cNvGrpSpPr/>
          <p:nvPr/>
        </p:nvGrpSpPr>
        <p:grpSpPr>
          <a:xfrm>
            <a:off x="657521" y="1643285"/>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68D7B2DD-4F45-41D6-87D4-5138B5B9F1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080AE7D1-9589-470A-B0A0-083FCADE3F5A}"/>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7F078CD4-AAFA-4191-B8D7-D5F83761F969}"/>
              </a:ext>
            </a:extLst>
          </p:cNvPr>
          <p:cNvSpPr txBox="1"/>
          <p:nvPr/>
        </p:nvSpPr>
        <p:spPr>
          <a:xfrm>
            <a:off x="712684"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総務班と協力して、避難所の利用者数、避難所以外の場所に滞在する被災者の数、避難者の出入り状況を確認し、避難所状況報告書に整理する。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避難所状況報告書の記載事項のうち、避難者に周知・伝達すべき事項を整理する。</a:t>
            </a:r>
          </a:p>
        </p:txBody>
      </p:sp>
      <p:grpSp>
        <p:nvGrpSpPr>
          <p:cNvPr id="7" name="グループ化 6">
            <a:extLst>
              <a:ext uri="{FF2B5EF4-FFF2-40B4-BE49-F238E27FC236}">
                <a16:creationId xmlns:a16="http://schemas.microsoft.com/office/drawing/2014/main" xmlns="" id="{8FB27261-B497-4096-894A-C9397FAD9D38}"/>
              </a:ext>
            </a:extLst>
          </p:cNvPr>
          <p:cNvGrpSpPr/>
          <p:nvPr/>
        </p:nvGrpSpPr>
        <p:grpSpPr>
          <a:xfrm>
            <a:off x="602858" y="2455500"/>
            <a:ext cx="6357742" cy="504190"/>
            <a:chOff x="728646" y="1851740"/>
            <a:chExt cx="6120130" cy="504190"/>
          </a:xfrm>
        </p:grpSpPr>
        <p:sp>
          <p:nvSpPr>
            <p:cNvPr id="8" name="object 20">
              <a:extLst>
                <a:ext uri="{FF2B5EF4-FFF2-40B4-BE49-F238E27FC236}">
                  <a16:creationId xmlns:a16="http://schemas.microsoft.com/office/drawing/2014/main" xmlns="" id="{A57514E2-007A-4F42-9852-C64C1104B7B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8F2F4CA2-E132-4966-81F8-6A671AD3B9E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避難者状況のとりまとめ</a:t>
              </a:r>
            </a:p>
          </p:txBody>
        </p:sp>
        <p:sp>
          <p:nvSpPr>
            <p:cNvPr id="10" name="object 22">
              <a:extLst>
                <a:ext uri="{FF2B5EF4-FFF2-40B4-BE49-F238E27FC236}">
                  <a16:creationId xmlns:a16="http://schemas.microsoft.com/office/drawing/2014/main" xmlns="" id="{8F9397CD-E762-47AA-853D-9F0816292C4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87F127BA-917C-45F6-9508-831B947A81F6}"/>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p>
          </p:txBody>
        </p:sp>
      </p:grpSp>
      <p:sp>
        <p:nvSpPr>
          <p:cNvPr id="12" name="object 5">
            <a:extLst>
              <a:ext uri="{FF2B5EF4-FFF2-40B4-BE49-F238E27FC236}">
                <a16:creationId xmlns:a16="http://schemas.microsoft.com/office/drawing/2014/main" xmlns="" id="{E46183DE-EAC6-4CA5-BC49-0C4711DED697}"/>
              </a:ext>
            </a:extLst>
          </p:cNvPr>
          <p:cNvSpPr txBox="1"/>
          <p:nvPr/>
        </p:nvSpPr>
        <p:spPr>
          <a:xfrm>
            <a:off x="1343752" y="184851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sp>
        <p:nvSpPr>
          <p:cNvPr id="16" name="テキスト ボックス 15">
            <a:extLst>
              <a:ext uri="{FF2B5EF4-FFF2-40B4-BE49-F238E27FC236}">
                <a16:creationId xmlns:a16="http://schemas.microsoft.com/office/drawing/2014/main" xmlns="" id="{E97C095C-4918-44F6-9719-21280EDCE010}"/>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544081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A0D5FAD2-051F-4735-B852-7FEB8647D34C}"/>
              </a:ext>
            </a:extLst>
          </p:cNvPr>
          <p:cNvSpPr txBox="1">
            <a:spLocks/>
          </p:cNvSpPr>
          <p:nvPr/>
        </p:nvSpPr>
        <p:spPr>
          <a:xfrm>
            <a:off x="520996"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sp>
        <p:nvSpPr>
          <p:cNvPr id="3" name="object 9">
            <a:extLst>
              <a:ext uri="{FF2B5EF4-FFF2-40B4-BE49-F238E27FC236}">
                <a16:creationId xmlns:a16="http://schemas.microsoft.com/office/drawing/2014/main" xmlns="" id="{05292300-4448-4D72-B155-10438B8677CC}"/>
              </a:ext>
            </a:extLst>
          </p:cNvPr>
          <p:cNvSpPr txBox="1"/>
          <p:nvPr/>
        </p:nvSpPr>
        <p:spPr>
          <a:xfrm>
            <a:off x="607798" y="3393388"/>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外部から収集・整理した情報と、避難者状況のとりまとめ情報のうち、避難者に周知・伝達すべき事項について整理する。</a:t>
            </a:r>
          </a:p>
        </p:txBody>
      </p:sp>
      <p:grpSp>
        <p:nvGrpSpPr>
          <p:cNvPr id="4" name="グループ化 3">
            <a:extLst>
              <a:ext uri="{FF2B5EF4-FFF2-40B4-BE49-F238E27FC236}">
                <a16:creationId xmlns:a16="http://schemas.microsoft.com/office/drawing/2014/main" xmlns="" id="{7F311FE6-B068-4F6B-85B4-C8F80CF2E63C}"/>
              </a:ext>
            </a:extLst>
          </p:cNvPr>
          <p:cNvGrpSpPr/>
          <p:nvPr/>
        </p:nvGrpSpPr>
        <p:grpSpPr>
          <a:xfrm>
            <a:off x="497972" y="2731435"/>
            <a:ext cx="6357742" cy="504190"/>
            <a:chOff x="728646" y="1851740"/>
            <a:chExt cx="6120130" cy="504190"/>
          </a:xfrm>
        </p:grpSpPr>
        <p:sp>
          <p:nvSpPr>
            <p:cNvPr id="5" name="object 20">
              <a:extLst>
                <a:ext uri="{FF2B5EF4-FFF2-40B4-BE49-F238E27FC236}">
                  <a16:creationId xmlns:a16="http://schemas.microsoft.com/office/drawing/2014/main" xmlns="" id="{15133580-F632-4331-9A71-EE5047AF32D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6D597CBF-35DA-48B0-85EB-86A1F2E80AC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伝達事項の整理（避難所内へ）</a:t>
              </a:r>
            </a:p>
          </p:txBody>
        </p:sp>
        <p:sp>
          <p:nvSpPr>
            <p:cNvPr id="7" name="object 22">
              <a:extLst>
                <a:ext uri="{FF2B5EF4-FFF2-40B4-BE49-F238E27FC236}">
                  <a16:creationId xmlns:a16="http://schemas.microsoft.com/office/drawing/2014/main" xmlns="" id="{61F8517E-284B-45BF-9AEE-EDD0E4D4547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2F47DE0E-AA87-4340-B9ED-35DADFA23DB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7EDA2828-E7AA-4663-88B3-0C468F4B12DC}"/>
              </a:ext>
            </a:extLst>
          </p:cNvPr>
          <p:cNvGrpSpPr/>
          <p:nvPr/>
        </p:nvGrpSpPr>
        <p:grpSpPr>
          <a:xfrm>
            <a:off x="559239" y="1599879"/>
            <a:ext cx="6283775" cy="950898"/>
            <a:chOff x="689917" y="1624372"/>
            <a:chExt cx="6283775" cy="648000"/>
          </a:xfrm>
        </p:grpSpPr>
        <p:pic>
          <p:nvPicPr>
            <p:cNvPr id="10" name="グラフィックス 9" descr="ドキュメント 枠線">
              <a:extLst>
                <a:ext uri="{FF2B5EF4-FFF2-40B4-BE49-F238E27FC236}">
                  <a16:creationId xmlns:a16="http://schemas.microsoft.com/office/drawing/2014/main" xmlns="" id="{AD09BCB1-3AE7-4652-996E-CA58722F73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720409"/>
              <a:ext cx="530604" cy="430228"/>
            </a:xfrm>
            <a:prstGeom prst="rect">
              <a:avLst/>
            </a:prstGeom>
          </p:spPr>
        </p:pic>
        <p:sp>
          <p:nvSpPr>
            <p:cNvPr id="11" name="正方形/長方形 10">
              <a:extLst>
                <a:ext uri="{FF2B5EF4-FFF2-40B4-BE49-F238E27FC236}">
                  <a16:creationId xmlns:a16="http://schemas.microsoft.com/office/drawing/2014/main" xmlns="" id="{964B0FF3-B8E1-4686-AFC9-29FC345FCA1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2FC75C84-1FA0-45E3-B62C-161F2CEA8607}"/>
              </a:ext>
            </a:extLst>
          </p:cNvPr>
          <p:cNvSpPr txBox="1"/>
          <p:nvPr/>
        </p:nvSpPr>
        <p:spPr>
          <a:xfrm>
            <a:off x="601558" y="4964378"/>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整理した情報について、定時に館内放送（使用できない場合には拡声器）を利用して、周知を図る。</a:t>
            </a:r>
          </a:p>
        </p:txBody>
      </p:sp>
      <p:grpSp>
        <p:nvGrpSpPr>
          <p:cNvPr id="13" name="グループ化 12">
            <a:extLst>
              <a:ext uri="{FF2B5EF4-FFF2-40B4-BE49-F238E27FC236}">
                <a16:creationId xmlns:a16="http://schemas.microsoft.com/office/drawing/2014/main" xmlns="" id="{D36998F3-ABCD-45C2-9311-A12BAA39CD21}"/>
              </a:ext>
            </a:extLst>
          </p:cNvPr>
          <p:cNvGrpSpPr/>
          <p:nvPr/>
        </p:nvGrpSpPr>
        <p:grpSpPr>
          <a:xfrm>
            <a:off x="491732" y="4302425"/>
            <a:ext cx="6357742" cy="504190"/>
            <a:chOff x="728646" y="1851740"/>
            <a:chExt cx="6120130" cy="504190"/>
          </a:xfrm>
        </p:grpSpPr>
        <p:sp>
          <p:nvSpPr>
            <p:cNvPr id="14" name="object 20">
              <a:extLst>
                <a:ext uri="{FF2B5EF4-FFF2-40B4-BE49-F238E27FC236}">
                  <a16:creationId xmlns:a16="http://schemas.microsoft.com/office/drawing/2014/main" xmlns="" id="{845F372F-B538-475A-9446-EEE3EBE943C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solidFill>
                  <a:srgbClr val="D9BD15"/>
                </a:solidFill>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CAC733DC-8329-41D7-95A9-737C1692894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放送等を通じた提示の情報提供</a:t>
              </a:r>
            </a:p>
          </p:txBody>
        </p:sp>
        <p:sp>
          <p:nvSpPr>
            <p:cNvPr id="16" name="object 22">
              <a:extLst>
                <a:ext uri="{FF2B5EF4-FFF2-40B4-BE49-F238E27FC236}">
                  <a16:creationId xmlns:a16="http://schemas.microsoft.com/office/drawing/2014/main" xmlns="" id="{6C5B5A5B-0A9F-4AAB-8D3E-CB5F067049D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035B65BC-0647-4611-A96E-8F981A4FAB0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AE9C569B-3EEA-4D3A-A834-23D67288BFCF}"/>
              </a:ext>
            </a:extLst>
          </p:cNvPr>
          <p:cNvSpPr txBox="1"/>
          <p:nvPr/>
        </p:nvSpPr>
        <p:spPr>
          <a:xfrm>
            <a:off x="601558" y="6550549"/>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避難所内部での情報交換も含め、避難者に周知・伝達すべき情報を掲示するための情報掲示板を設置する。</a:t>
            </a:r>
          </a:p>
          <a:p>
            <a:pPr>
              <a:buClr>
                <a:srgbClr val="6E663E"/>
              </a:buClr>
            </a:pPr>
            <a:r>
              <a:rPr lang="ja-JP" altLang="en-US"/>
              <a:t>行政等から避難者に周知・伝達すべき事項がある場合は、掲示用の資料を確保する。</a:t>
            </a:r>
          </a:p>
          <a:p>
            <a:pPr>
              <a:buClr>
                <a:srgbClr val="6E663E"/>
              </a:buClr>
            </a:pPr>
            <a:r>
              <a:rPr lang="ja-JP" altLang="en-US"/>
              <a:t>避難者に周知・伝達すべき事項について、掲示用の資料やチラシがない場合は、必要に応じてその作成を行う。</a:t>
            </a:r>
          </a:p>
          <a:p>
            <a:pPr>
              <a:buClr>
                <a:srgbClr val="6E663E"/>
              </a:buClr>
            </a:pPr>
            <a:r>
              <a:rPr lang="ja-JP" altLang="en-US"/>
              <a:t>周知・伝達すべき情報を、情報の種類によって分類し掲示する。</a:t>
            </a:r>
          </a:p>
        </p:txBody>
      </p:sp>
      <p:grpSp>
        <p:nvGrpSpPr>
          <p:cNvPr id="19" name="グループ化 18">
            <a:extLst>
              <a:ext uri="{FF2B5EF4-FFF2-40B4-BE49-F238E27FC236}">
                <a16:creationId xmlns:a16="http://schemas.microsoft.com/office/drawing/2014/main" xmlns="" id="{47862AD7-75BE-4EFD-8A63-223369A57934}"/>
              </a:ext>
            </a:extLst>
          </p:cNvPr>
          <p:cNvGrpSpPr/>
          <p:nvPr/>
        </p:nvGrpSpPr>
        <p:grpSpPr>
          <a:xfrm>
            <a:off x="491732" y="5888596"/>
            <a:ext cx="6357742" cy="504190"/>
            <a:chOff x="728646" y="1851740"/>
            <a:chExt cx="6120130" cy="504190"/>
          </a:xfrm>
        </p:grpSpPr>
        <p:sp>
          <p:nvSpPr>
            <p:cNvPr id="20" name="object 20">
              <a:extLst>
                <a:ext uri="{FF2B5EF4-FFF2-40B4-BE49-F238E27FC236}">
                  <a16:creationId xmlns:a16="http://schemas.microsoft.com/office/drawing/2014/main" xmlns="" id="{760D7AED-89CE-40A0-8DDF-5F3776EA3A4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999BC5EE-AC4B-4941-A3A6-89C2819E76C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22" name="object 22">
              <a:extLst>
                <a:ext uri="{FF2B5EF4-FFF2-40B4-BE49-F238E27FC236}">
                  <a16:creationId xmlns:a16="http://schemas.microsoft.com/office/drawing/2014/main" xmlns="" id="{08C40D9F-E83D-463B-8E3B-BEBDC28608A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EB177926-818A-4790-B94B-8BEA59D1B19B}"/>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BC858245-53CF-4B50-B3D5-6A40A244F410}"/>
              </a:ext>
            </a:extLst>
          </p:cNvPr>
          <p:cNvSpPr txBox="1"/>
          <p:nvPr/>
        </p:nvSpPr>
        <p:spPr>
          <a:xfrm>
            <a:off x="1245470"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5" name="テキスト ボックス 24">
            <a:extLst>
              <a:ext uri="{FF2B5EF4-FFF2-40B4-BE49-F238E27FC236}">
                <a16:creationId xmlns:a16="http://schemas.microsoft.com/office/drawing/2014/main" xmlns="" id="{F1CAF5C1-776C-4912-9680-CCB7F60D5176}"/>
              </a:ext>
            </a:extLst>
          </p:cNvPr>
          <p:cNvSpPr txBox="1"/>
          <p:nvPr/>
        </p:nvSpPr>
        <p:spPr>
          <a:xfrm>
            <a:off x="588512" y="9403253"/>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コツ・ポイント９</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避難所で伝えるべき情報</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96329498-9397-41F6-B604-E500D235E885}"/>
              </a:ext>
            </a:extLst>
          </p:cNvPr>
          <p:cNvSpPr txBox="1"/>
          <p:nvPr/>
        </p:nvSpPr>
        <p:spPr>
          <a:xfrm>
            <a:off x="6755862" y="10175421"/>
            <a:ext cx="66691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４７</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62159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6AA7C4E6-5188-4EC6-9C2E-51C830140B1E}"/>
              </a:ext>
            </a:extLst>
          </p:cNvPr>
          <p:cNvSpPr txBox="1">
            <a:spLocks/>
          </p:cNvSpPr>
          <p:nvPr/>
        </p:nvSpPr>
        <p:spPr>
          <a:xfrm>
            <a:off x="64736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grpSp>
        <p:nvGrpSpPr>
          <p:cNvPr id="3" name="グループ化 2">
            <a:extLst>
              <a:ext uri="{FF2B5EF4-FFF2-40B4-BE49-F238E27FC236}">
                <a16:creationId xmlns:a16="http://schemas.microsoft.com/office/drawing/2014/main" xmlns="" id="{C25BB809-DA54-4FEC-B901-60139C9385DC}"/>
              </a:ext>
            </a:extLst>
          </p:cNvPr>
          <p:cNvGrpSpPr/>
          <p:nvPr/>
        </p:nvGrpSpPr>
        <p:grpSpPr>
          <a:xfrm>
            <a:off x="638626" y="2731435"/>
            <a:ext cx="6357742" cy="504190"/>
            <a:chOff x="728646" y="1851740"/>
            <a:chExt cx="6120130" cy="504190"/>
          </a:xfrm>
        </p:grpSpPr>
        <p:sp>
          <p:nvSpPr>
            <p:cNvPr id="4" name="object 20">
              <a:extLst>
                <a:ext uri="{FF2B5EF4-FFF2-40B4-BE49-F238E27FC236}">
                  <a16:creationId xmlns:a16="http://schemas.microsoft.com/office/drawing/2014/main" xmlns="" id="{EF18B394-7A06-4DDC-A989-11FEFA5E9A3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5" name="object 21">
              <a:extLst>
                <a:ext uri="{FF2B5EF4-FFF2-40B4-BE49-F238E27FC236}">
                  <a16:creationId xmlns:a16="http://schemas.microsoft.com/office/drawing/2014/main" xmlns="" id="{5D2102E0-43DC-498A-8DD2-BC7CE13EB52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掲示板への掲示（つづき）</a:t>
              </a:r>
            </a:p>
          </p:txBody>
        </p:sp>
        <p:sp>
          <p:nvSpPr>
            <p:cNvPr id="6" name="object 22">
              <a:extLst>
                <a:ext uri="{FF2B5EF4-FFF2-40B4-BE49-F238E27FC236}">
                  <a16:creationId xmlns:a16="http://schemas.microsoft.com/office/drawing/2014/main" xmlns="" id="{70879AD7-3650-44E3-9C3B-D057FDCB530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7" name="object 23">
              <a:extLst>
                <a:ext uri="{FF2B5EF4-FFF2-40B4-BE49-F238E27FC236}">
                  <a16:creationId xmlns:a16="http://schemas.microsoft.com/office/drawing/2014/main" xmlns="" id="{FA4DF920-2913-4C27-84B3-93180F8CAFE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8" name="グループ化 7">
            <a:extLst>
              <a:ext uri="{FF2B5EF4-FFF2-40B4-BE49-F238E27FC236}">
                <a16:creationId xmlns:a16="http://schemas.microsoft.com/office/drawing/2014/main" xmlns="" id="{B1403FBA-E56B-48C8-B8DF-892C0051B2D6}"/>
              </a:ext>
            </a:extLst>
          </p:cNvPr>
          <p:cNvGrpSpPr/>
          <p:nvPr/>
        </p:nvGrpSpPr>
        <p:grpSpPr>
          <a:xfrm>
            <a:off x="699893" y="1599879"/>
            <a:ext cx="6283775" cy="950898"/>
            <a:chOff x="689917" y="1624372"/>
            <a:chExt cx="6283775" cy="648000"/>
          </a:xfrm>
        </p:grpSpPr>
        <p:pic>
          <p:nvPicPr>
            <p:cNvPr id="9" name="グラフィックス 8" descr="ドキュメント 枠線">
              <a:extLst>
                <a:ext uri="{FF2B5EF4-FFF2-40B4-BE49-F238E27FC236}">
                  <a16:creationId xmlns:a16="http://schemas.microsoft.com/office/drawing/2014/main" xmlns="" id="{38B41DFF-FD2F-471C-96E9-A541D01BB2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720409"/>
              <a:ext cx="530604" cy="430228"/>
            </a:xfrm>
            <a:prstGeom prst="rect">
              <a:avLst/>
            </a:prstGeom>
          </p:spPr>
        </p:pic>
        <p:sp>
          <p:nvSpPr>
            <p:cNvPr id="10" name="正方形/長方形 9">
              <a:extLst>
                <a:ext uri="{FF2B5EF4-FFF2-40B4-BE49-F238E27FC236}">
                  <a16:creationId xmlns:a16="http://schemas.microsoft.com/office/drawing/2014/main" xmlns="" id="{BF6E823C-E6BE-4ACE-90F0-11D10B3D985F}"/>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object 5">
            <a:extLst>
              <a:ext uri="{FF2B5EF4-FFF2-40B4-BE49-F238E27FC236}">
                <a16:creationId xmlns:a16="http://schemas.microsoft.com/office/drawing/2014/main" xmlns="" id="{664A8AAF-1558-4819-AA95-9F5B627EE15A}"/>
              </a:ext>
            </a:extLst>
          </p:cNvPr>
          <p:cNvSpPr txBox="1"/>
          <p:nvPr/>
        </p:nvSpPr>
        <p:spPr>
          <a:xfrm>
            <a:off x="1386124"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3" name="object 9">
            <a:extLst>
              <a:ext uri="{FF2B5EF4-FFF2-40B4-BE49-F238E27FC236}">
                <a16:creationId xmlns:a16="http://schemas.microsoft.com/office/drawing/2014/main" xmlns="" id="{BAD964AF-F020-4109-B5BF-1A4B4C0D822B}"/>
              </a:ext>
            </a:extLst>
          </p:cNvPr>
          <p:cNvSpPr txBox="1"/>
          <p:nvPr/>
        </p:nvSpPr>
        <p:spPr>
          <a:xfrm>
            <a:off x="818810" y="3639216"/>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a:solidFill>
                  <a:srgbClr val="221815"/>
                </a:solidFill>
                <a:latin typeface="Yu Gothic" panose="020B0400000000000000" pitchFamily="34" charset="-128"/>
                <a:ea typeface="Yu Gothic" panose="020B0400000000000000" pitchFamily="34" charset="-128"/>
                <a:cs typeface="YuGothic"/>
              </a:rPr>
              <a:t>掲示板への掲示（例）</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sp>
        <p:nvSpPr>
          <p:cNvPr id="24" name="テキスト ボックス 23">
            <a:extLst>
              <a:ext uri="{FF2B5EF4-FFF2-40B4-BE49-F238E27FC236}">
                <a16:creationId xmlns:a16="http://schemas.microsoft.com/office/drawing/2014/main" xmlns="" id="{11F9A4C0-F3E2-4419-907C-0E041B38BBC9}"/>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４８</a:t>
            </a:r>
            <a:endParaRPr lang="ja-JP" altLang="en-US" dirty="0">
              <a:solidFill>
                <a:schemeClr val="tx1">
                  <a:lumMod val="50000"/>
                  <a:lumOff val="50000"/>
                </a:schemeClr>
              </a:solidFill>
              <a:latin typeface="+mj-ea"/>
              <a:ea typeface="+mj-ea"/>
            </a:endParaRPr>
          </a:p>
        </p:txBody>
      </p:sp>
      <p:grpSp>
        <p:nvGrpSpPr>
          <p:cNvPr id="25" name="グループ化 24">
            <a:extLst>
              <a:ext uri="{FF2B5EF4-FFF2-40B4-BE49-F238E27FC236}">
                <a16:creationId xmlns:a16="http://schemas.microsoft.com/office/drawing/2014/main" xmlns="" id="{E2B4AA48-79D7-45F5-8355-5B81D5AA56B4}"/>
              </a:ext>
            </a:extLst>
          </p:cNvPr>
          <p:cNvGrpSpPr>
            <a:grpSpLocks/>
          </p:cNvGrpSpPr>
          <p:nvPr/>
        </p:nvGrpSpPr>
        <p:grpSpPr bwMode="auto">
          <a:xfrm>
            <a:off x="789486" y="4118532"/>
            <a:ext cx="5993315" cy="4482971"/>
            <a:chOff x="0" y="0"/>
            <a:chExt cx="4454525" cy="3115310"/>
          </a:xfrm>
        </p:grpSpPr>
        <p:grpSp>
          <p:nvGrpSpPr>
            <p:cNvPr id="26" name="グループ化 25">
              <a:extLst>
                <a:ext uri="{FF2B5EF4-FFF2-40B4-BE49-F238E27FC236}">
                  <a16:creationId xmlns:a16="http://schemas.microsoft.com/office/drawing/2014/main" xmlns="" id="{97CC8D68-5BE9-4661-95F4-FF6A1393779F}"/>
                </a:ext>
              </a:extLst>
            </p:cNvPr>
            <p:cNvGrpSpPr>
              <a:grpSpLocks/>
            </p:cNvGrpSpPr>
            <p:nvPr/>
          </p:nvGrpSpPr>
          <p:grpSpPr bwMode="auto">
            <a:xfrm>
              <a:off x="0" y="0"/>
              <a:ext cx="4454525" cy="3115310"/>
              <a:chOff x="0" y="0"/>
              <a:chExt cx="4455042" cy="3115340"/>
            </a:xfrm>
          </p:grpSpPr>
          <p:sp>
            <p:nvSpPr>
              <p:cNvPr id="28" name="正方形/長方形 27">
                <a:extLst>
                  <a:ext uri="{FF2B5EF4-FFF2-40B4-BE49-F238E27FC236}">
                    <a16:creationId xmlns:a16="http://schemas.microsoft.com/office/drawing/2014/main" xmlns="" id="{327400D0-91E3-4AC3-85C9-C19FB6080B62}"/>
                  </a:ext>
                </a:extLst>
              </p:cNvPr>
              <p:cNvSpPr>
                <a:spLocks noChangeArrowheads="1"/>
              </p:cNvSpPr>
              <p:nvPr/>
            </p:nvSpPr>
            <p:spPr bwMode="auto">
              <a:xfrm>
                <a:off x="0" y="0"/>
                <a:ext cx="4455042" cy="3115340"/>
              </a:xfrm>
              <a:prstGeom prst="rect">
                <a:avLst/>
              </a:prstGeom>
              <a:solidFill>
                <a:srgbClr val="FFFFFF"/>
              </a:solidFill>
              <a:ln w="12700" algn="ctr">
                <a:solidFill>
                  <a:srgbClr val="000000"/>
                </a:solidFill>
                <a:miter lim="800000"/>
                <a:headEnd/>
                <a:tailEnd/>
              </a:ln>
            </p:spPr>
            <p:txBody>
              <a:bodyPr rot="0" vert="horz" wrap="square" lIns="91440" tIns="45720" rIns="91440" bIns="45720" anchor="t" anchorCtr="0" upright="1">
                <a:noAutofit/>
              </a:bodyPr>
              <a:lstStyle/>
              <a:p>
                <a:pPr algn="ctr"/>
                <a:r>
                  <a:rPr lang="ja-JP" altLang="en-US" sz="1600" b="1" kern="100">
                    <a:latin typeface="游ゴシック"/>
                    <a:ea typeface="游ゴシック"/>
                    <a:cs typeface="Times New Roman"/>
                  </a:rPr>
                  <a:t>○</a:t>
                </a:r>
                <a:r>
                  <a:rPr lang="ja-JP" sz="1600" b="1" kern="100">
                    <a:latin typeface="游ゴシック"/>
                    <a:ea typeface="游ゴシック"/>
                    <a:cs typeface="Times New Roman"/>
                  </a:rPr>
                  <a:t>○</a:t>
                </a:r>
                <a:r>
                  <a:rPr lang="ja-JP" altLang="en-US" sz="1600" b="1" kern="100">
                    <a:latin typeface="游ゴシック"/>
                    <a:ea typeface="游ゴシック"/>
                    <a:cs typeface="Times New Roman"/>
                  </a:rPr>
                  <a:t>避難所</a:t>
                </a:r>
                <a:r>
                  <a:rPr lang="ja-JP" sz="1600" b="1" kern="100">
                    <a:effectLst/>
                    <a:latin typeface="游ゴシック"/>
                    <a:ea typeface="游ゴシック"/>
                    <a:cs typeface="Times New Roman"/>
                  </a:rPr>
                  <a:t>　情報掲示板</a:t>
                </a:r>
                <a:endParaRPr lang="ja-JP" sz="1200" b="1" kern="100">
                  <a:effectLst/>
                  <a:latin typeface="游ゴシック"/>
                  <a:ea typeface="游ゴシック"/>
                  <a:cs typeface="Times New Roman"/>
                </a:endParaRPr>
              </a:p>
            </p:txBody>
          </p:sp>
          <p:sp>
            <p:nvSpPr>
              <p:cNvPr id="29" name="正方形/長方形 28">
                <a:extLst>
                  <a:ext uri="{FF2B5EF4-FFF2-40B4-BE49-F238E27FC236}">
                    <a16:creationId xmlns:a16="http://schemas.microsoft.com/office/drawing/2014/main" xmlns="" id="{79C5D29B-6F1A-4213-A831-FF051F6E9138}"/>
                  </a:ext>
                </a:extLst>
              </p:cNvPr>
              <p:cNvSpPr>
                <a:spLocks noChangeArrowheads="1"/>
              </p:cNvSpPr>
              <p:nvPr/>
            </p:nvSpPr>
            <p:spPr bwMode="auto">
              <a:xfrm>
                <a:off x="69011"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最新情報</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xmlns="" id="{ACC5BC46-61DD-4398-8745-4FB1A28E1C6A}"/>
                  </a:ext>
                </a:extLst>
              </p:cNvPr>
              <p:cNvSpPr>
                <a:spLocks noChangeArrowheads="1"/>
              </p:cNvSpPr>
              <p:nvPr/>
            </p:nvSpPr>
            <p:spPr bwMode="auto">
              <a:xfrm>
                <a:off x="116456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町からの</a:t>
                </a:r>
                <a:r>
                  <a:rPr lang="en-US" alt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お知らせ</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xmlns="" id="{D9B75074-3D4A-4CD2-A325-82EF3B80251B}"/>
                  </a:ext>
                </a:extLst>
              </p:cNvPr>
              <p:cNvSpPr>
                <a:spLocks noChangeArrowheads="1"/>
              </p:cNvSpPr>
              <p:nvPr/>
            </p:nvSpPr>
            <p:spPr bwMode="auto">
              <a:xfrm>
                <a:off x="2242868"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生活情報</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（風呂、給水車、</a:t>
                </a:r>
                <a:r>
                  <a:rPr lang="en-US" alt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病院情報など）</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xmlns="" id="{C7AA26F3-808D-4071-AF25-E99B376340BB}"/>
                  </a:ext>
                </a:extLst>
              </p:cNvPr>
              <p:cNvSpPr>
                <a:spLocks noChangeArrowheads="1"/>
              </p:cNvSpPr>
              <p:nvPr/>
            </p:nvSpPr>
            <p:spPr bwMode="auto">
              <a:xfrm>
                <a:off x="332979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水道、ガス、電気、交通機関などの復旧状況</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xmlns="" id="{EF6D55D6-6134-4AB4-A323-DAFDEA8B6077}"/>
                  </a:ext>
                </a:extLst>
              </p:cNvPr>
              <p:cNvSpPr>
                <a:spLocks noChangeArrowheads="1"/>
              </p:cNvSpPr>
              <p:nvPr/>
            </p:nvSpPr>
            <p:spPr bwMode="auto">
              <a:xfrm>
                <a:off x="69011"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献立表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4" name="正方形/長方形 33">
                <a:extLst>
                  <a:ext uri="{FF2B5EF4-FFF2-40B4-BE49-F238E27FC236}">
                    <a16:creationId xmlns:a16="http://schemas.microsoft.com/office/drawing/2014/main" xmlns="" id="{16310D2A-1B5D-42D3-8C82-928DD628BC48}"/>
                  </a:ext>
                </a:extLst>
              </p:cNvPr>
              <p:cNvSpPr>
                <a:spLocks noChangeArrowheads="1"/>
              </p:cNvSpPr>
              <p:nvPr/>
            </p:nvSpPr>
            <p:spPr bwMode="auto">
              <a:xfrm>
                <a:off x="1164566"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伝言板</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（避難所利用者が自由に使用）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xmlns="" id="{96285924-F3F2-42EE-AFE0-56212566C2A4}"/>
                  </a:ext>
                </a:extLst>
              </p:cNvPr>
              <p:cNvSpPr>
                <a:spLocks noChangeArrowheads="1"/>
              </p:cNvSpPr>
              <p:nvPr/>
            </p:nvSpPr>
            <p:spPr bwMode="auto">
              <a:xfrm>
                <a:off x="2251494"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共通理解</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ルール</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7" name="正方形/長方形 26">
              <a:extLst>
                <a:ext uri="{FF2B5EF4-FFF2-40B4-BE49-F238E27FC236}">
                  <a16:creationId xmlns:a16="http://schemas.microsoft.com/office/drawing/2014/main" xmlns="" id="{1D61FB9A-BE09-4C0A-8FCE-2F77DD68AD7F}"/>
                </a:ext>
              </a:extLst>
            </p:cNvPr>
            <p:cNvSpPr>
              <a:spLocks noChangeArrowheads="1"/>
            </p:cNvSpPr>
            <p:nvPr/>
          </p:nvSpPr>
          <p:spPr bwMode="auto">
            <a:xfrm>
              <a:off x="3338423"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避難所運営委員会・運営班の組織図</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621752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0562070-F610-46D4-8605-E227A86B28A8}"/>
              </a:ext>
            </a:extLst>
          </p:cNvPr>
          <p:cNvSpPr txBox="1">
            <a:spLocks/>
          </p:cNvSpPr>
          <p:nvPr/>
        </p:nvSpPr>
        <p:spPr>
          <a:xfrm>
            <a:off x="397366"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３</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車中泊・在宅避難者への情報提供</a:t>
            </a:r>
          </a:p>
        </p:txBody>
      </p:sp>
      <p:grpSp>
        <p:nvGrpSpPr>
          <p:cNvPr id="3" name="グループ化 2">
            <a:extLst>
              <a:ext uri="{FF2B5EF4-FFF2-40B4-BE49-F238E27FC236}">
                <a16:creationId xmlns:a16="http://schemas.microsoft.com/office/drawing/2014/main" xmlns="" id="{97ED98AA-481E-467D-B00B-22394B92118F}"/>
              </a:ext>
            </a:extLst>
          </p:cNvPr>
          <p:cNvGrpSpPr/>
          <p:nvPr/>
        </p:nvGrpSpPr>
        <p:grpSpPr>
          <a:xfrm>
            <a:off x="539181" y="1643602"/>
            <a:ext cx="6283775" cy="648000"/>
            <a:chOff x="689917" y="1624372"/>
            <a:chExt cx="6283775" cy="648000"/>
          </a:xfrm>
        </p:grpSpPr>
        <p:pic>
          <p:nvPicPr>
            <p:cNvPr id="4" name="グラフィックス 3" descr="ドキュメント 枠線">
              <a:extLst>
                <a:ext uri="{FF2B5EF4-FFF2-40B4-BE49-F238E27FC236}">
                  <a16:creationId xmlns:a16="http://schemas.microsoft.com/office/drawing/2014/main" xmlns="" id="{A5D16A45-F64F-4889-926B-834ACB92CF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5" name="正方形/長方形 4">
              <a:extLst>
                <a:ext uri="{FF2B5EF4-FFF2-40B4-BE49-F238E27FC236}">
                  <a16:creationId xmlns:a16="http://schemas.microsoft.com/office/drawing/2014/main" xmlns="" id="{3F5B01C9-2F58-4918-A387-2ED7D531B735}"/>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object 9">
            <a:extLst>
              <a:ext uri="{FF2B5EF4-FFF2-40B4-BE49-F238E27FC236}">
                <a16:creationId xmlns:a16="http://schemas.microsoft.com/office/drawing/2014/main" xmlns="" id="{95101A93-A31D-4C38-93DA-ECD30A7023E7}"/>
              </a:ext>
            </a:extLst>
          </p:cNvPr>
          <p:cNvSpPr txBox="1"/>
          <p:nvPr/>
        </p:nvSpPr>
        <p:spPr>
          <a:xfrm>
            <a:off x="594344" y="3117770"/>
            <a:ext cx="6186293" cy="2218236"/>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車中泊避難者及び在宅避難者のために、ホームページ当で情報提供をするとともに、避難所の入口付近に情報掲示の場所を確保して、在宅避難者用の掲示板を設置する。</a:t>
            </a:r>
            <a:endParaRPr lang="en-US" altLang="ja-JP" dirty="0"/>
          </a:p>
          <a:p>
            <a:pPr>
              <a:buClr>
                <a:srgbClr val="6E663E"/>
              </a:buClr>
            </a:pPr>
            <a:r>
              <a:rPr lang="ja-JP" altLang="en-US" dirty="0">
                <a:latin typeface="Yu Gothic"/>
                <a:ea typeface="Yu Gothic"/>
              </a:rPr>
              <a:t>車中泊避難者向けに、受付を促す張り紙等を掲示する。</a:t>
            </a:r>
          </a:p>
          <a:p>
            <a:pPr>
              <a:buClr>
                <a:srgbClr val="6E663E"/>
              </a:buClr>
            </a:pPr>
            <a:r>
              <a:rPr lang="ja-JP" altLang="en-US" dirty="0"/>
              <a:t>在宅避難者向けに掲示板を設置しているため、自ら情報収集に来るよう、在宅避難者に伝える。</a:t>
            </a:r>
          </a:p>
        </p:txBody>
      </p:sp>
      <p:grpSp>
        <p:nvGrpSpPr>
          <p:cNvPr id="7" name="グループ化 6">
            <a:extLst>
              <a:ext uri="{FF2B5EF4-FFF2-40B4-BE49-F238E27FC236}">
                <a16:creationId xmlns:a16="http://schemas.microsoft.com/office/drawing/2014/main" xmlns="" id="{08A26850-164A-490C-B5E7-42A8CB511A5C}"/>
              </a:ext>
            </a:extLst>
          </p:cNvPr>
          <p:cNvGrpSpPr/>
          <p:nvPr/>
        </p:nvGrpSpPr>
        <p:grpSpPr>
          <a:xfrm>
            <a:off x="484518" y="2455817"/>
            <a:ext cx="6357742" cy="504190"/>
            <a:chOff x="728646" y="1851740"/>
            <a:chExt cx="6120130" cy="504190"/>
          </a:xfrm>
        </p:grpSpPr>
        <p:sp>
          <p:nvSpPr>
            <p:cNvPr id="8" name="object 20">
              <a:extLst>
                <a:ext uri="{FF2B5EF4-FFF2-40B4-BE49-F238E27FC236}">
                  <a16:creationId xmlns:a16="http://schemas.microsoft.com/office/drawing/2014/main" xmlns="" id="{569646C4-11C4-4EE4-BF79-1C0ECE4394C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9" name="object 21">
              <a:extLst>
                <a:ext uri="{FF2B5EF4-FFF2-40B4-BE49-F238E27FC236}">
                  <a16:creationId xmlns:a16="http://schemas.microsoft.com/office/drawing/2014/main" xmlns="" id="{2925623C-9AC2-43C4-B19C-0277D59D1B9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（在宅避難者用）掲示板の設定</a:t>
              </a:r>
            </a:p>
          </p:txBody>
        </p:sp>
        <p:sp>
          <p:nvSpPr>
            <p:cNvPr id="10" name="object 22">
              <a:extLst>
                <a:ext uri="{FF2B5EF4-FFF2-40B4-BE49-F238E27FC236}">
                  <a16:creationId xmlns:a16="http://schemas.microsoft.com/office/drawing/2014/main" xmlns="" id="{01109216-DFBC-4C41-BC17-6255054E9C6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1" name="object 23">
              <a:extLst>
                <a:ext uri="{FF2B5EF4-FFF2-40B4-BE49-F238E27FC236}">
                  <a16:creationId xmlns:a16="http://schemas.microsoft.com/office/drawing/2014/main" xmlns="" id="{FFBB8CE0-A5C3-4C5E-878C-6B0363C2A4E7}"/>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2" name="object 9">
            <a:extLst>
              <a:ext uri="{FF2B5EF4-FFF2-40B4-BE49-F238E27FC236}">
                <a16:creationId xmlns:a16="http://schemas.microsoft.com/office/drawing/2014/main" xmlns="" id="{24C539A2-BD8E-4E1B-B031-84AE85E16F4F}"/>
              </a:ext>
            </a:extLst>
          </p:cNvPr>
          <p:cNvSpPr txBox="1"/>
          <p:nvPr/>
        </p:nvSpPr>
        <p:spPr>
          <a:xfrm>
            <a:off x="588104" y="6317472"/>
            <a:ext cx="6357742" cy="2218236"/>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latin typeface="Yu Gothic"/>
                <a:ea typeface="Yu Gothic"/>
              </a:rPr>
              <a:t>行政等から車中泊避難者、在宅避難者に周知・伝達すべき事項がある場合は、掲示用の資料も確保する。</a:t>
            </a:r>
          </a:p>
          <a:p>
            <a:pPr>
              <a:buClr>
                <a:srgbClr val="6E663E"/>
              </a:buClr>
            </a:pPr>
            <a:r>
              <a:rPr lang="ja-JP" altLang="en-US" dirty="0">
                <a:latin typeface="Yu Gothic"/>
                <a:ea typeface="Yu Gothic"/>
              </a:rPr>
              <a:t>車中泊避難者、在宅避難者に周知・伝達すべき事項について、掲示用の資料やチラシがない場合は、必要に応じてその作成を行う。</a:t>
            </a:r>
          </a:p>
          <a:p>
            <a:pPr>
              <a:buClr>
                <a:srgbClr val="6E663E"/>
              </a:buClr>
            </a:pPr>
            <a:r>
              <a:rPr lang="ja-JP" dirty="0">
                <a:latin typeface="Yu Gothic"/>
                <a:ea typeface="Yu Gothic"/>
              </a:rPr>
              <a:t>やむを得ず避難所に来れない在宅避難者</a:t>
            </a:r>
            <a:r>
              <a:rPr lang="ja-JP" altLang="en-US" dirty="0">
                <a:latin typeface="Yu Gothic"/>
                <a:ea typeface="Yu Gothic"/>
              </a:rPr>
              <a:t>及び車中泊避難者</a:t>
            </a:r>
            <a:r>
              <a:rPr lang="ja-JP" dirty="0">
                <a:latin typeface="Yu Gothic"/>
                <a:ea typeface="Yu Gothic"/>
              </a:rPr>
              <a:t>には、作成したチラシ等を配布する。</a:t>
            </a:r>
            <a:endParaRPr lang="ja-JP" altLang="en-US" dirty="0">
              <a:latin typeface="Yu Gothic"/>
              <a:ea typeface="Yu Gothic"/>
            </a:endParaRPr>
          </a:p>
        </p:txBody>
      </p:sp>
      <p:grpSp>
        <p:nvGrpSpPr>
          <p:cNvPr id="13" name="グループ化 12">
            <a:extLst>
              <a:ext uri="{FF2B5EF4-FFF2-40B4-BE49-F238E27FC236}">
                <a16:creationId xmlns:a16="http://schemas.microsoft.com/office/drawing/2014/main" xmlns="" id="{E5D898DD-97D8-4D58-B3E7-D58EC4C077F7}"/>
              </a:ext>
            </a:extLst>
          </p:cNvPr>
          <p:cNvGrpSpPr/>
          <p:nvPr/>
        </p:nvGrpSpPr>
        <p:grpSpPr>
          <a:xfrm>
            <a:off x="478278" y="5655519"/>
            <a:ext cx="6357742" cy="504190"/>
            <a:chOff x="728646" y="1851740"/>
            <a:chExt cx="6120130" cy="504190"/>
          </a:xfrm>
        </p:grpSpPr>
        <p:sp>
          <p:nvSpPr>
            <p:cNvPr id="14" name="object 20">
              <a:extLst>
                <a:ext uri="{FF2B5EF4-FFF2-40B4-BE49-F238E27FC236}">
                  <a16:creationId xmlns:a16="http://schemas.microsoft.com/office/drawing/2014/main" xmlns="" id="{230A9AA4-07D0-419A-81A9-36540E3CC57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05DB63BC-8F4B-4EEE-B673-EFC2F3EDC732}"/>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16" name="object 22">
              <a:extLst>
                <a:ext uri="{FF2B5EF4-FFF2-40B4-BE49-F238E27FC236}">
                  <a16:creationId xmlns:a16="http://schemas.microsoft.com/office/drawing/2014/main" xmlns="" id="{FB535E38-D8D5-4CF9-B6C4-D448634EE1B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6FA21FEF-B5D1-490F-9708-4ADB69B88FA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FE41424D-0F74-4F57-A266-A1B592DB9C25}"/>
              </a:ext>
            </a:extLst>
          </p:cNvPr>
          <p:cNvSpPr txBox="1"/>
          <p:nvPr/>
        </p:nvSpPr>
        <p:spPr>
          <a:xfrm>
            <a:off x="1225412" y="185235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9" name="テキスト ボックス 18">
            <a:extLst>
              <a:ext uri="{FF2B5EF4-FFF2-40B4-BE49-F238E27FC236}">
                <a16:creationId xmlns:a16="http://schemas.microsoft.com/office/drawing/2014/main" xmlns="" id="{4611665E-BB86-4C75-B6A3-C034D919CDD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４９</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7895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E7395C8E-0B42-4C3D-9D16-656057F5A78F}"/>
              </a:ext>
            </a:extLst>
          </p:cNvPr>
          <p:cNvSpPr txBox="1">
            <a:spLocks/>
          </p:cNvSpPr>
          <p:nvPr/>
        </p:nvSpPr>
        <p:spPr>
          <a:xfrm>
            <a:off x="63533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４</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取材対応</a:t>
            </a:r>
          </a:p>
        </p:txBody>
      </p:sp>
      <p:sp>
        <p:nvSpPr>
          <p:cNvPr id="3" name="object 9">
            <a:extLst>
              <a:ext uri="{FF2B5EF4-FFF2-40B4-BE49-F238E27FC236}">
                <a16:creationId xmlns:a16="http://schemas.microsoft.com/office/drawing/2014/main" xmlns="" id="{75B5E84D-21BA-42A5-89EE-78062E349A69}"/>
              </a:ext>
            </a:extLst>
          </p:cNvPr>
          <p:cNvSpPr txBox="1"/>
          <p:nvPr/>
        </p:nvSpPr>
        <p:spPr>
          <a:xfrm>
            <a:off x="736422" y="3117770"/>
            <a:ext cx="6186293" cy="1447063"/>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solidFill>
                  <a:srgbClr val="221815"/>
                </a:solidFill>
              </a:rPr>
              <a:t>受付などを通じて、取材や調査の申し込みを把握した場合、申し込みの内容について把握する。</a:t>
            </a:r>
          </a:p>
          <a:p>
            <a:pPr>
              <a:buClr>
                <a:srgbClr val="6E663E"/>
              </a:buClr>
            </a:pPr>
            <a:r>
              <a:rPr lang="ja-JP" altLang="en-US" dirty="0">
                <a:solidFill>
                  <a:srgbClr val="221815"/>
                </a:solidFill>
                <a:latin typeface="Yu Gothic"/>
                <a:ea typeface="Yu Gothic"/>
              </a:rPr>
              <a:t>取材の申し込み、調査の内容について、町職員または町災害対策本部に報告する。</a:t>
            </a:r>
          </a:p>
        </p:txBody>
      </p:sp>
      <p:grpSp>
        <p:nvGrpSpPr>
          <p:cNvPr id="4" name="グループ化 3">
            <a:extLst>
              <a:ext uri="{FF2B5EF4-FFF2-40B4-BE49-F238E27FC236}">
                <a16:creationId xmlns:a16="http://schemas.microsoft.com/office/drawing/2014/main" xmlns="" id="{C6191D82-D598-4995-B9A2-36F969B2C0FF}"/>
              </a:ext>
            </a:extLst>
          </p:cNvPr>
          <p:cNvGrpSpPr/>
          <p:nvPr/>
        </p:nvGrpSpPr>
        <p:grpSpPr>
          <a:xfrm>
            <a:off x="626596" y="2455817"/>
            <a:ext cx="6357742" cy="504190"/>
            <a:chOff x="728646" y="1851740"/>
            <a:chExt cx="6120130" cy="504190"/>
          </a:xfrm>
        </p:grpSpPr>
        <p:sp>
          <p:nvSpPr>
            <p:cNvPr id="5" name="object 20">
              <a:extLst>
                <a:ext uri="{FF2B5EF4-FFF2-40B4-BE49-F238E27FC236}">
                  <a16:creationId xmlns:a16="http://schemas.microsoft.com/office/drawing/2014/main" xmlns="" id="{C5E14102-DEA2-467C-A427-55C2927B836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84330D30-E1ED-49AD-A224-ED4814320CE3}"/>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取材等の申し込み内容の整理と報告</a:t>
              </a:r>
            </a:p>
          </p:txBody>
        </p:sp>
        <p:sp>
          <p:nvSpPr>
            <p:cNvPr id="7" name="object 22">
              <a:extLst>
                <a:ext uri="{FF2B5EF4-FFF2-40B4-BE49-F238E27FC236}">
                  <a16:creationId xmlns:a16="http://schemas.microsoft.com/office/drawing/2014/main" xmlns="" id="{6ED44BDF-548C-45B9-86F5-6D90D0B26D4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3BA65FF5-E525-4CBA-AAD4-5C8227C38E5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CBCABEDC-D26B-460C-BF29-B89DD648A9FE}"/>
              </a:ext>
            </a:extLst>
          </p:cNvPr>
          <p:cNvGrpSpPr/>
          <p:nvPr/>
        </p:nvGrpSpPr>
        <p:grpSpPr>
          <a:xfrm>
            <a:off x="687863" y="1599879"/>
            <a:ext cx="6283775" cy="648000"/>
            <a:chOff x="689917" y="1624372"/>
            <a:chExt cx="6283775" cy="648000"/>
          </a:xfrm>
        </p:grpSpPr>
        <p:pic>
          <p:nvPicPr>
            <p:cNvPr id="10" name="グラフィックス 9" descr="ドキュメント 枠線">
              <a:extLst>
                <a:ext uri="{FF2B5EF4-FFF2-40B4-BE49-F238E27FC236}">
                  <a16:creationId xmlns:a16="http://schemas.microsoft.com/office/drawing/2014/main" xmlns="" id="{AEF5E1C4-881B-4CAC-98DD-5BBB96CBDE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1" name="正方形/長方形 10">
              <a:extLst>
                <a:ext uri="{FF2B5EF4-FFF2-40B4-BE49-F238E27FC236}">
                  <a16:creationId xmlns:a16="http://schemas.microsoft.com/office/drawing/2014/main" xmlns="" id="{8BF6CE3D-1774-4AD4-8ABD-1C52D90AEFB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9B1A9379-E82C-4D83-8968-65E09569CDBC}"/>
              </a:ext>
            </a:extLst>
          </p:cNvPr>
          <p:cNvSpPr txBox="1"/>
          <p:nvPr/>
        </p:nvSpPr>
        <p:spPr>
          <a:xfrm>
            <a:off x="730182" y="5404334"/>
            <a:ext cx="6186293" cy="1104085"/>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取材や調査団の受け入れが決定した場合は、受入対応者、受入可能時間や立ち入り可能範囲など、取材のルールを確認する。</a:t>
            </a:r>
          </a:p>
          <a:p>
            <a:pPr>
              <a:buClr>
                <a:srgbClr val="6E663E"/>
              </a:buClr>
            </a:pPr>
            <a:r>
              <a:rPr lang="ja-JP" altLang="en-US" dirty="0"/>
              <a:t>受入れは、原則、屋外での取材とする。</a:t>
            </a:r>
          </a:p>
        </p:txBody>
      </p:sp>
      <p:grpSp>
        <p:nvGrpSpPr>
          <p:cNvPr id="13" name="グループ化 12">
            <a:extLst>
              <a:ext uri="{FF2B5EF4-FFF2-40B4-BE49-F238E27FC236}">
                <a16:creationId xmlns:a16="http://schemas.microsoft.com/office/drawing/2014/main" xmlns="" id="{4C5C9CDF-A6C0-4EC7-96C5-6BF25498EC34}"/>
              </a:ext>
            </a:extLst>
          </p:cNvPr>
          <p:cNvGrpSpPr/>
          <p:nvPr/>
        </p:nvGrpSpPr>
        <p:grpSpPr>
          <a:xfrm>
            <a:off x="620356" y="4742381"/>
            <a:ext cx="6357742" cy="504190"/>
            <a:chOff x="728646" y="1851740"/>
            <a:chExt cx="6120130" cy="504190"/>
          </a:xfrm>
        </p:grpSpPr>
        <p:sp>
          <p:nvSpPr>
            <p:cNvPr id="14" name="object 20">
              <a:extLst>
                <a:ext uri="{FF2B5EF4-FFF2-40B4-BE49-F238E27FC236}">
                  <a16:creationId xmlns:a16="http://schemas.microsoft.com/office/drawing/2014/main" xmlns="" id="{A512A6D9-F5E4-4BDB-A998-8EB59D7112D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CAD18D47-BC76-439F-8D8A-FECB59968ECB}"/>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取材受け入れ準備・調整、応対</a:t>
              </a:r>
            </a:p>
          </p:txBody>
        </p:sp>
        <p:sp>
          <p:nvSpPr>
            <p:cNvPr id="16" name="object 22">
              <a:extLst>
                <a:ext uri="{FF2B5EF4-FFF2-40B4-BE49-F238E27FC236}">
                  <a16:creationId xmlns:a16="http://schemas.microsoft.com/office/drawing/2014/main" xmlns="" id="{001AD57A-9D00-4BF0-9324-90D1C4D9D08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FA230A46-13BC-4183-AAC5-2EC38EBAD4C1}"/>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18" name="object 9">
            <a:extLst>
              <a:ext uri="{FF2B5EF4-FFF2-40B4-BE49-F238E27FC236}">
                <a16:creationId xmlns:a16="http://schemas.microsoft.com/office/drawing/2014/main" xmlns="" id="{68403255-3E05-4DB0-9D00-795043826088}"/>
              </a:ext>
            </a:extLst>
          </p:cNvPr>
          <p:cNvSpPr txBox="1"/>
          <p:nvPr/>
        </p:nvSpPr>
        <p:spPr>
          <a:xfrm>
            <a:off x="730182" y="773676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マスコミや調査団など、申し込み者（団体）に、受入可能時間や立ち入り可能範囲など、受入れの考え方を説明する。</a:t>
            </a:r>
          </a:p>
          <a:p>
            <a:pPr>
              <a:buClr>
                <a:srgbClr val="6E663E"/>
              </a:buClr>
            </a:pPr>
            <a:r>
              <a:rPr lang="ja-JP" altLang="en-US" dirty="0"/>
              <a:t>取材等の受け入れ当日は、受付票への必要事項の記入を求め、取材等にあたっての留意事項を確認する。</a:t>
            </a:r>
          </a:p>
          <a:p>
            <a:pPr>
              <a:buClr>
                <a:srgbClr val="6E663E"/>
              </a:buClr>
            </a:pPr>
            <a:r>
              <a:rPr lang="ja-JP" altLang="en-US" dirty="0"/>
              <a:t>原則として、町職員が取材等に立会い、必要に応じて応対する。</a:t>
            </a:r>
          </a:p>
        </p:txBody>
      </p:sp>
      <p:grpSp>
        <p:nvGrpSpPr>
          <p:cNvPr id="19" name="グループ化 18">
            <a:extLst>
              <a:ext uri="{FF2B5EF4-FFF2-40B4-BE49-F238E27FC236}">
                <a16:creationId xmlns:a16="http://schemas.microsoft.com/office/drawing/2014/main" xmlns="" id="{66B87548-64D7-455D-A589-C5E7255C825D}"/>
              </a:ext>
            </a:extLst>
          </p:cNvPr>
          <p:cNvGrpSpPr/>
          <p:nvPr/>
        </p:nvGrpSpPr>
        <p:grpSpPr>
          <a:xfrm>
            <a:off x="620356" y="7074807"/>
            <a:ext cx="6357742" cy="504190"/>
            <a:chOff x="728646" y="1851740"/>
            <a:chExt cx="6120130" cy="504190"/>
          </a:xfrm>
        </p:grpSpPr>
        <p:sp>
          <p:nvSpPr>
            <p:cNvPr id="20" name="object 20">
              <a:extLst>
                <a:ext uri="{FF2B5EF4-FFF2-40B4-BE49-F238E27FC236}">
                  <a16:creationId xmlns:a16="http://schemas.microsoft.com/office/drawing/2014/main" xmlns="" id="{DB4D0BF6-CB1B-4E30-9567-884B378873D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21" name="object 21">
              <a:extLst>
                <a:ext uri="{FF2B5EF4-FFF2-40B4-BE49-F238E27FC236}">
                  <a16:creationId xmlns:a16="http://schemas.microsoft.com/office/drawing/2014/main" xmlns="" id="{74B2A578-E755-4BD8-8CF5-432AAF41848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受け入れに関する調整、応対</a:t>
              </a:r>
            </a:p>
          </p:txBody>
        </p:sp>
        <p:sp>
          <p:nvSpPr>
            <p:cNvPr id="22" name="object 22">
              <a:extLst>
                <a:ext uri="{FF2B5EF4-FFF2-40B4-BE49-F238E27FC236}">
                  <a16:creationId xmlns:a16="http://schemas.microsoft.com/office/drawing/2014/main" xmlns="" id="{87DAABEC-FE24-41A0-8315-71AA8E1300E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 name="object 23">
              <a:extLst>
                <a:ext uri="{FF2B5EF4-FFF2-40B4-BE49-F238E27FC236}">
                  <a16:creationId xmlns:a16="http://schemas.microsoft.com/office/drawing/2014/main" xmlns="" id="{CF3FE5DC-61F8-4D28-9014-1EE83B996761}"/>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4" name="object 5">
            <a:extLst>
              <a:ext uri="{FF2B5EF4-FFF2-40B4-BE49-F238E27FC236}">
                <a16:creationId xmlns:a16="http://schemas.microsoft.com/office/drawing/2014/main" xmlns="" id="{9C357C71-80DF-493A-860F-49E677B4E41B}"/>
              </a:ext>
            </a:extLst>
          </p:cNvPr>
          <p:cNvSpPr txBox="1"/>
          <p:nvPr/>
        </p:nvSpPr>
        <p:spPr>
          <a:xfrm>
            <a:off x="1374094" y="180863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11</a:t>
            </a:r>
            <a:r>
              <a:rPr lang="ja-JP" altLang="en-US" sz="1400" b="1">
                <a:latin typeface="Yu Gothic" panose="020B0400000000000000" pitchFamily="34" charset="-128"/>
                <a:ea typeface="Yu Gothic" panose="020B0400000000000000" pitchFamily="34" charset="-128"/>
                <a:cs typeface="YuGothic"/>
              </a:rPr>
              <a:t>：取材・調査受付票</a:t>
            </a:r>
          </a:p>
        </p:txBody>
      </p:sp>
      <p:sp>
        <p:nvSpPr>
          <p:cNvPr id="25" name="テキスト ボックス 24">
            <a:extLst>
              <a:ext uri="{FF2B5EF4-FFF2-40B4-BE49-F238E27FC236}">
                <a16:creationId xmlns:a16="http://schemas.microsoft.com/office/drawing/2014/main" xmlns="" id="{11DB269F-007F-48E2-9960-EF2EA518E01F}"/>
              </a:ext>
            </a:extLst>
          </p:cNvPr>
          <p:cNvSpPr txBox="1"/>
          <p:nvPr/>
        </p:nvSpPr>
        <p:spPr>
          <a:xfrm>
            <a:off x="696071" y="9746428"/>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10】</a:t>
            </a:r>
            <a:r>
              <a:rPr lang="ja-JP" altLang="en-US" sz="1600" b="1" u="sng">
                <a:solidFill>
                  <a:srgbClr val="172A88"/>
                </a:solidFill>
                <a:latin typeface="Yu Gothic" panose="020B0400000000000000" pitchFamily="34" charset="-128"/>
                <a:ea typeface="Yu Gothic" panose="020B0400000000000000" pitchFamily="34" charset="-128"/>
                <a:cs typeface="YuGothic"/>
              </a:rPr>
              <a:t>取材対応</a:t>
            </a:r>
            <a:endParaRPr lang="ja-JP" altLang="en-US" sz="1600" u="sng">
              <a:solidFill>
                <a:srgbClr val="172A88"/>
              </a:solidFill>
            </a:endParaRPr>
          </a:p>
        </p:txBody>
      </p:sp>
      <p:sp>
        <p:nvSpPr>
          <p:cNvPr id="26" name="テキスト ボックス 25">
            <a:extLst>
              <a:ext uri="{FF2B5EF4-FFF2-40B4-BE49-F238E27FC236}">
                <a16:creationId xmlns:a16="http://schemas.microsoft.com/office/drawing/2014/main" xmlns="" id="{797B1235-601C-43E8-ABD7-3FCD89B9FD10}"/>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５０</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86046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D79F37F7-BC34-4CB2-A421-CF7F64F7EF6C}"/>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５１</a:t>
            </a:r>
            <a:endParaRPr lang="ja-JP" altLang="en-US" dirty="0">
              <a:solidFill>
                <a:schemeClr val="tx1">
                  <a:lumMod val="50000"/>
                  <a:lumOff val="50000"/>
                </a:schemeClr>
              </a:solidFill>
              <a:latin typeface="+mj-ea"/>
              <a:ea typeface="+mj-ea"/>
            </a:endParaRPr>
          </a:p>
        </p:txBody>
      </p:sp>
      <p:sp>
        <p:nvSpPr>
          <p:cNvPr id="15" name="object 2">
            <a:extLst>
              <a:ext uri="{FF2B5EF4-FFF2-40B4-BE49-F238E27FC236}">
                <a16:creationId xmlns:a16="http://schemas.microsoft.com/office/drawing/2014/main" xmlns="" id="{C4E68092-47F7-43F8-9465-55666AB603E0}"/>
              </a:ext>
            </a:extLst>
          </p:cNvPr>
          <p:cNvSpPr txBox="1">
            <a:spLocks/>
          </p:cNvSpPr>
          <p:nvPr/>
        </p:nvSpPr>
        <p:spPr>
          <a:xfrm>
            <a:off x="753522" y="814006"/>
            <a:ext cx="6205279" cy="62837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6000" b="1" kern="0" baseline="-4166">
                <a:solidFill>
                  <a:srgbClr val="F79646">
                    <a:lumMod val="75000"/>
                  </a:srgbClr>
                </a:solidFill>
                <a:latin typeface="Yu Gothic" panose="020B0400000000000000" pitchFamily="34" charset="-128"/>
                <a:ea typeface="Yu Gothic" panose="020B0400000000000000" pitchFamily="34" charset="-128"/>
              </a:rPr>
              <a:t>③施設管理</a:t>
            </a:r>
            <a:r>
              <a:rPr lang="ja-JP" altLang="en-US" sz="6000" b="1" kern="0" spc="480" baseline="-4166">
                <a:solidFill>
                  <a:srgbClr val="F79646">
                    <a:lumMod val="75000"/>
                  </a:srgbClr>
                </a:solidFill>
                <a:latin typeface="Yu Gothic" panose="020B0400000000000000" pitchFamily="34" charset="-128"/>
                <a:ea typeface="Yu Gothic" panose="020B0400000000000000" pitchFamily="34" charset="-128"/>
              </a:rPr>
              <a:t>班</a:t>
            </a:r>
            <a:r>
              <a:rPr lang="ja-JP" altLang="en-US" sz="3200" b="1" kern="0">
                <a:solidFill>
                  <a:srgbClr val="F79646">
                    <a:lumMod val="75000"/>
                  </a:srgbClr>
                </a:solidFill>
                <a:latin typeface="Yu Gothic" panose="020B0400000000000000" pitchFamily="34" charset="-128"/>
                <a:ea typeface="Yu Gothic" panose="020B0400000000000000" pitchFamily="34" charset="-128"/>
              </a:rPr>
              <a:t>がすること</a:t>
            </a:r>
          </a:p>
        </p:txBody>
      </p:sp>
      <p:sp>
        <p:nvSpPr>
          <p:cNvPr id="16" name="object 3">
            <a:extLst>
              <a:ext uri="{FF2B5EF4-FFF2-40B4-BE49-F238E27FC236}">
                <a16:creationId xmlns:a16="http://schemas.microsoft.com/office/drawing/2014/main" xmlns="" id="{229A1349-4ADB-4856-BFF0-2DE51BA469A0}"/>
              </a:ext>
            </a:extLst>
          </p:cNvPr>
          <p:cNvSpPr/>
          <p:nvPr/>
        </p:nvSpPr>
        <p:spPr>
          <a:xfrm>
            <a:off x="782585" y="3776294"/>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7" name="object 4">
            <a:extLst>
              <a:ext uri="{FF2B5EF4-FFF2-40B4-BE49-F238E27FC236}">
                <a16:creationId xmlns:a16="http://schemas.microsoft.com/office/drawing/2014/main" xmlns="" id="{3F1FD4DA-8495-440A-9878-F8E9CB8B8C90}"/>
              </a:ext>
            </a:extLst>
          </p:cNvPr>
          <p:cNvSpPr/>
          <p:nvPr/>
        </p:nvSpPr>
        <p:spPr>
          <a:xfrm>
            <a:off x="782585" y="4387195"/>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8" name="object 5">
            <a:extLst>
              <a:ext uri="{FF2B5EF4-FFF2-40B4-BE49-F238E27FC236}">
                <a16:creationId xmlns:a16="http://schemas.microsoft.com/office/drawing/2014/main" xmlns="" id="{7542F78E-9316-4F96-851A-4E9192900EE6}"/>
              </a:ext>
            </a:extLst>
          </p:cNvPr>
          <p:cNvSpPr/>
          <p:nvPr/>
        </p:nvSpPr>
        <p:spPr>
          <a:xfrm>
            <a:off x="782585" y="499809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9" name="object 6">
            <a:extLst>
              <a:ext uri="{FF2B5EF4-FFF2-40B4-BE49-F238E27FC236}">
                <a16:creationId xmlns:a16="http://schemas.microsoft.com/office/drawing/2014/main" xmlns="" id="{2A8480CA-DFD1-4BBA-924E-6F3062C805EF}"/>
              </a:ext>
            </a:extLst>
          </p:cNvPr>
          <p:cNvSpPr/>
          <p:nvPr/>
        </p:nvSpPr>
        <p:spPr>
          <a:xfrm>
            <a:off x="782585" y="5608999"/>
            <a:ext cx="6120130" cy="0"/>
          </a:xfrm>
          <a:custGeom>
            <a:avLst/>
            <a:gdLst/>
            <a:ahLst/>
            <a:cxnLst/>
            <a:rect l="l" t="t" r="r" b="b"/>
            <a:pathLst>
              <a:path w="6120130">
                <a:moveTo>
                  <a:pt x="0" y="0"/>
                </a:moveTo>
                <a:lnTo>
                  <a:pt x="6120003" y="0"/>
                </a:lnTo>
              </a:path>
            </a:pathLst>
          </a:custGeom>
          <a:ln w="13195">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0" name="object 10">
            <a:extLst>
              <a:ext uri="{FF2B5EF4-FFF2-40B4-BE49-F238E27FC236}">
                <a16:creationId xmlns:a16="http://schemas.microsoft.com/office/drawing/2014/main" xmlns="" id="{09969D45-1086-43E0-904C-0A9A5C25031C}"/>
              </a:ext>
            </a:extLst>
          </p:cNvPr>
          <p:cNvSpPr txBox="1"/>
          <p:nvPr/>
        </p:nvSpPr>
        <p:spPr>
          <a:xfrm>
            <a:off x="781040" y="3441700"/>
            <a:ext cx="3280314" cy="320601"/>
          </a:xfrm>
          <a:prstGeom prst="rect">
            <a:avLst/>
          </a:prstGeom>
        </p:spPr>
        <p:txBody>
          <a:bodyPr vert="horz" wrap="square" lIns="0" tIns="12700" rIns="0" bIns="0" rtlCol="0">
            <a:spAutoFit/>
          </a:bodyPr>
          <a:lstStyle/>
          <a:p>
            <a:pPr marL="272415" indent="-260350" defTabSz="914400">
              <a:spcBef>
                <a:spcPts val="100"/>
              </a:spcBef>
              <a:buFontTx/>
              <a:buAutoNum type="arabicPeriod"/>
              <a:tabLst>
                <a:tab pos="273050" algn="l"/>
              </a:tabLst>
            </a:pPr>
            <a:r>
              <a:rPr kumimoji="1" lang="ja-JP" altLang="en-US" sz="2000" b="1">
                <a:solidFill>
                  <a:prstClr val="black"/>
                </a:solidFill>
                <a:latin typeface="Yu Gothic" panose="020B0400000000000000" pitchFamily="34" charset="-128"/>
                <a:cs typeface="YuGothic"/>
              </a:rPr>
              <a:t>生活環境全般の整備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1" name="object 10">
            <a:extLst>
              <a:ext uri="{FF2B5EF4-FFF2-40B4-BE49-F238E27FC236}">
                <a16:creationId xmlns:a16="http://schemas.microsoft.com/office/drawing/2014/main" xmlns="" id="{52AF08A5-3193-4EDB-9189-9C693B952E6C}"/>
              </a:ext>
            </a:extLst>
          </p:cNvPr>
          <p:cNvSpPr txBox="1"/>
          <p:nvPr/>
        </p:nvSpPr>
        <p:spPr>
          <a:xfrm>
            <a:off x="791623" y="4021680"/>
            <a:ext cx="5132010"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2.</a:t>
            </a:r>
            <a:r>
              <a:rPr kumimoji="1" lang="ja-JP" altLang="en-US" sz="2000" b="1">
                <a:solidFill>
                  <a:prstClr val="black"/>
                </a:solidFill>
                <a:latin typeface="Yu Gothic" panose="020B0400000000000000" pitchFamily="34" charset="-128"/>
                <a:cs typeface="YuGothic"/>
              </a:rPr>
              <a:t>ペットの受け入れ環境整備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2" name="object 10">
            <a:extLst>
              <a:ext uri="{FF2B5EF4-FFF2-40B4-BE49-F238E27FC236}">
                <a16:creationId xmlns:a16="http://schemas.microsoft.com/office/drawing/2014/main" xmlns="" id="{6739E2D8-4F02-4BFB-BAB1-B33CD126E77E}"/>
              </a:ext>
            </a:extLst>
          </p:cNvPr>
          <p:cNvSpPr txBox="1"/>
          <p:nvPr/>
        </p:nvSpPr>
        <p:spPr>
          <a:xfrm>
            <a:off x="791623" y="4641048"/>
            <a:ext cx="40423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3.</a:t>
            </a:r>
            <a:r>
              <a:rPr kumimoji="1" lang="ja-JP" altLang="en-US" sz="2000" b="1">
                <a:solidFill>
                  <a:prstClr val="black"/>
                </a:solidFill>
                <a:latin typeface="Yu Gothic" panose="020B0400000000000000" pitchFamily="34" charset="-128"/>
                <a:cs typeface="YuGothic"/>
              </a:rPr>
              <a:t>居住空間、共有空間の安全確保</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3" name="object 10">
            <a:extLst>
              <a:ext uri="{FF2B5EF4-FFF2-40B4-BE49-F238E27FC236}">
                <a16:creationId xmlns:a16="http://schemas.microsoft.com/office/drawing/2014/main" xmlns="" id="{4CD010EB-12CA-4C4C-B434-A21BFB390F86}"/>
              </a:ext>
            </a:extLst>
          </p:cNvPr>
          <p:cNvSpPr txBox="1"/>
          <p:nvPr/>
        </p:nvSpPr>
        <p:spPr>
          <a:xfrm>
            <a:off x="791623" y="5244590"/>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4.</a:t>
            </a:r>
            <a:r>
              <a:rPr kumimoji="1" lang="ja-JP" altLang="en-US" sz="2000" b="1">
                <a:solidFill>
                  <a:prstClr val="black"/>
                </a:solidFill>
                <a:latin typeface="Yu Gothic" panose="020B0400000000000000" pitchFamily="34" charset="-128"/>
                <a:cs typeface="YuGothic"/>
              </a:rPr>
              <a:t>防火・防犯のための見回り</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24" name="object 14">
            <a:extLst>
              <a:ext uri="{FF2B5EF4-FFF2-40B4-BE49-F238E27FC236}">
                <a16:creationId xmlns:a16="http://schemas.microsoft.com/office/drawing/2014/main" xmlns="" id="{F933A3FF-8E1D-4554-AEC4-DADD011D84F2}"/>
              </a:ext>
            </a:extLst>
          </p:cNvPr>
          <p:cNvSpPr/>
          <p:nvPr/>
        </p:nvSpPr>
        <p:spPr>
          <a:xfrm>
            <a:off x="753523" y="7175500"/>
            <a:ext cx="6120130" cy="1031626"/>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79646">
              <a:lumMod val="40000"/>
              <a:lumOff val="6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25" name="object 15">
            <a:extLst>
              <a:ext uri="{FF2B5EF4-FFF2-40B4-BE49-F238E27FC236}">
                <a16:creationId xmlns:a16="http://schemas.microsoft.com/office/drawing/2014/main" xmlns="" id="{84C987CE-6289-477F-A9CD-006C3A77A683}"/>
              </a:ext>
            </a:extLst>
          </p:cNvPr>
          <p:cNvSpPr txBox="1"/>
          <p:nvPr/>
        </p:nvSpPr>
        <p:spPr>
          <a:xfrm>
            <a:off x="900464" y="7325828"/>
            <a:ext cx="5789167" cy="651653"/>
          </a:xfrm>
          <a:prstGeom prst="rect">
            <a:avLst/>
          </a:prstGeom>
        </p:spPr>
        <p:txBody>
          <a:bodyPr vert="horz" wrap="square" lIns="0" tIns="12700" rIns="0" bIns="0" rtlCol="0">
            <a:spAutoFit/>
          </a:bodyPr>
          <a:lstStyle/>
          <a:p>
            <a:pPr marL="12700" marR="5080" defTabSz="914400">
              <a:lnSpc>
                <a:spcPct val="135400"/>
              </a:lnSpc>
              <a:spcBef>
                <a:spcPts val="100"/>
              </a:spcBef>
            </a:pPr>
            <a:r>
              <a:rPr kumimoji="1" lang="ja-JP" altLang="en-US" sz="1600" b="1">
                <a:solidFill>
                  <a:srgbClr val="221815"/>
                </a:solidFill>
                <a:latin typeface="Yu Gothic" panose="020B0400000000000000" pitchFamily="34" charset="-128"/>
                <a:cs typeface="YuGothic"/>
              </a:rPr>
              <a:t>定期的な班会議を行うなどして、施設管理班内での情報共有をしっかりと行いましょう！</a:t>
            </a:r>
            <a:endParaRPr kumimoji="1" lang="en-US" altLang="ja-JP" sz="1600" b="1">
              <a:solidFill>
                <a:srgbClr val="221815"/>
              </a:solidFill>
              <a:latin typeface="Yu Gothic" panose="020B0400000000000000" pitchFamily="34" charset="-128"/>
              <a:cs typeface="YuGothic"/>
            </a:endParaRPr>
          </a:p>
        </p:txBody>
      </p:sp>
      <p:sp>
        <p:nvSpPr>
          <p:cNvPr id="26" name="テキスト ボックス 25">
            <a:extLst>
              <a:ext uri="{FF2B5EF4-FFF2-40B4-BE49-F238E27FC236}">
                <a16:creationId xmlns:a16="http://schemas.microsoft.com/office/drawing/2014/main" xmlns="" id="{4E97C5AB-BF27-40A5-8825-D5FCB7B2A8B7}"/>
              </a:ext>
            </a:extLst>
          </p:cNvPr>
          <p:cNvSpPr txBox="1"/>
          <p:nvPr/>
        </p:nvSpPr>
        <p:spPr>
          <a:xfrm>
            <a:off x="676532" y="1581307"/>
            <a:ext cx="6214805" cy="1031629"/>
          </a:xfrm>
          <a:prstGeom prst="rect">
            <a:avLst/>
          </a:prstGeom>
          <a:noFill/>
        </p:spPr>
        <p:txBody>
          <a:bodyPr wrap="square">
            <a:spAutoFit/>
          </a:bodyPr>
          <a:lstStyle/>
          <a:p>
            <a:pPr indent="133350" algn="just" defTabSz="914400">
              <a:lnSpc>
                <a:spcPct val="110000"/>
              </a:lnSpc>
            </a:pPr>
            <a:r>
              <a:rPr kumimoji="1" lang="ja-JP" altLang="en-US" sz="1400" kern="100">
                <a:solidFill>
                  <a:srgbClr val="000000"/>
                </a:solidFill>
                <a:latin typeface="游ゴシック" panose="020B0400000000000000" pitchFamily="50" charset="-128"/>
                <a:cs typeface="Times New Roman" panose="02020603050405020304" pitchFamily="18" charset="0"/>
              </a:rPr>
              <a:t>施設・管理班は避難所運営において、</a:t>
            </a:r>
            <a:r>
              <a:rPr kumimoji="1" lang="ja-JP" altLang="en-US" sz="1400" b="1" kern="100">
                <a:solidFill>
                  <a:srgbClr val="000000"/>
                </a:solidFill>
                <a:latin typeface="游ゴシック" panose="020B0400000000000000" pitchFamily="50" charset="-128"/>
                <a:cs typeface="Times New Roman" panose="02020603050405020304" pitchFamily="18" charset="0"/>
              </a:rPr>
              <a:t>「生活環境全般の整備」「ペットの受け入れ環境整備」「共有空間・居住空間の安全管理（防火・防犯）」</a:t>
            </a:r>
            <a:r>
              <a:rPr kumimoji="1" lang="ja-JP" altLang="en-US" sz="1400" kern="100">
                <a:solidFill>
                  <a:srgbClr val="000000"/>
                </a:solidFill>
                <a:latin typeface="游ゴシック" panose="020B0400000000000000" pitchFamily="50" charset="-128"/>
                <a:cs typeface="Times New Roman" panose="02020603050405020304" pitchFamily="18" charset="0"/>
              </a:rPr>
              <a:t>を行うことが主要な役割になります。</a:t>
            </a:r>
            <a:endParaRPr kumimoji="1" lang="en-US" altLang="ja-JP" sz="1400" b="1" kern="100">
              <a:solidFill>
                <a:srgbClr val="000000"/>
              </a:solidFill>
              <a:latin typeface="游ゴシック" panose="020B0400000000000000" pitchFamily="50" charset="-128"/>
              <a:cs typeface="Times New Roman" panose="02020603050405020304" pitchFamily="18" charset="0"/>
            </a:endParaRPr>
          </a:p>
          <a:p>
            <a:pPr indent="133350" algn="just" defTabSz="914400">
              <a:lnSpc>
                <a:spcPct val="110000"/>
              </a:lnSpc>
            </a:pPr>
            <a:r>
              <a:rPr kumimoji="1" lang="ja-JP" altLang="en-US" sz="1400" kern="100">
                <a:solidFill>
                  <a:srgbClr val="000000"/>
                </a:solidFill>
                <a:latin typeface="游ゴシック" panose="020B0400000000000000" pitchFamily="50" charset="-128"/>
                <a:cs typeface="Times New Roman" panose="02020603050405020304" pitchFamily="18" charset="0"/>
              </a:rPr>
              <a:t>そのために、具体的には下記４つの業務を実施します。</a:t>
            </a:r>
            <a:endParaRPr kumimoji="1" lang="en-US" altLang="ja-JP" sz="1400" kern="100">
              <a:solidFill>
                <a:srgbClr val="000000"/>
              </a:solidFill>
              <a:latin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47930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５２</a:t>
            </a:r>
            <a:endParaRPr lang="ja-JP" altLang="en-US" dirty="0">
              <a:solidFill>
                <a:schemeClr val="tx1">
                  <a:lumMod val="50000"/>
                  <a:lumOff val="50000"/>
                </a:schemeClr>
              </a:solidFill>
              <a:latin typeface="+mj-ea"/>
              <a:ea typeface="+mj-ea"/>
            </a:endParaRPr>
          </a:p>
        </p:txBody>
      </p:sp>
      <p:sp>
        <p:nvSpPr>
          <p:cNvPr id="15" name="object 2">
            <a:extLst>
              <a:ext uri="{FF2B5EF4-FFF2-40B4-BE49-F238E27FC236}">
                <a16:creationId xmlns:a16="http://schemas.microsoft.com/office/drawing/2014/main" xmlns="" id="{2724E9D5-00A0-49F9-BA1B-636CBB7EE073}"/>
              </a:ext>
            </a:extLst>
          </p:cNvPr>
          <p:cNvSpPr txBox="1">
            <a:spLocks/>
          </p:cNvSpPr>
          <p:nvPr/>
        </p:nvSpPr>
        <p:spPr>
          <a:xfrm>
            <a:off x="637387"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F79646">
                    <a:lumMod val="75000"/>
                  </a:srgbClr>
                </a:solidFill>
                <a:latin typeface="Yu Gothic" panose="020B0400000000000000" pitchFamily="34" charset="-128"/>
                <a:ea typeface="Yu Gothic" panose="020B0400000000000000" pitchFamily="34" charset="-128"/>
              </a:rPr>
              <a:t>１</a:t>
            </a:r>
            <a:r>
              <a:rPr lang="en-US" altLang="ja-JP" sz="3200" b="1" kern="0">
                <a:solidFill>
                  <a:srgbClr val="F79646">
                    <a:lumMod val="75000"/>
                  </a:srgbClr>
                </a:solidFill>
                <a:latin typeface="Yu Gothic" panose="020B0400000000000000" pitchFamily="34" charset="-128"/>
                <a:ea typeface="Yu Gothic" panose="020B0400000000000000" pitchFamily="34" charset="-128"/>
              </a:rPr>
              <a:t>. </a:t>
            </a:r>
            <a:r>
              <a:rPr lang="ja-JP" altLang="en-US" sz="3200" b="1" kern="0">
                <a:solidFill>
                  <a:srgbClr val="F79646">
                    <a:lumMod val="75000"/>
                  </a:srgbClr>
                </a:solidFill>
                <a:latin typeface="Yu Gothic" panose="020B0400000000000000" pitchFamily="34" charset="-128"/>
                <a:ea typeface="Yu Gothic" panose="020B0400000000000000" pitchFamily="34" charset="-128"/>
              </a:rPr>
              <a:t>生活環境全般の整備</a:t>
            </a:r>
          </a:p>
        </p:txBody>
      </p:sp>
      <p:sp>
        <p:nvSpPr>
          <p:cNvPr id="16" name="object 9">
            <a:extLst>
              <a:ext uri="{FF2B5EF4-FFF2-40B4-BE49-F238E27FC236}">
                <a16:creationId xmlns:a16="http://schemas.microsoft.com/office/drawing/2014/main" xmlns="" id="{C7474CF8-BE0C-4C3A-8D12-D57A1F1362D1}"/>
              </a:ext>
            </a:extLst>
          </p:cNvPr>
          <p:cNvSpPr txBox="1"/>
          <p:nvPr/>
        </p:nvSpPr>
        <p:spPr>
          <a:xfrm>
            <a:off x="738476" y="3242279"/>
            <a:ext cx="6186293" cy="3972562"/>
          </a:xfrm>
          <a:prstGeom prst="rect">
            <a:avLst/>
          </a:prstGeom>
        </p:spPr>
        <p:txBody>
          <a:bodyPr vert="horz" wrap="square" lIns="0" tIns="12700" rIns="0" bIns="0" rtlCol="0" anchor="t">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施設管理者と協力して、手洗い場、調理場など出水場所を定期的に点検し、水の使用に問題がないかを確認する。出水・排水に問題が生じている場合は、利用の禁止措置を行う。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latin typeface="Yu Gothic"/>
                <a:ea typeface="游ゴシック"/>
              </a:rPr>
              <a:t>施設管理者と協力して、施設全体及び特に特別配慮避難エリアや一般避難者エリアに電気が通じているか、電力が使えているかどうか、定期的に確認する。</a:t>
            </a:r>
            <a:endParaRPr lang="ja-JP" altLang="en-US" sz="1600" b="1" dirty="0">
              <a:latin typeface="Yu Gothic"/>
              <a:ea typeface="游ゴシック"/>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latin typeface="Yu Gothic"/>
                <a:ea typeface="游ゴシック"/>
              </a:rPr>
              <a:t>施設管理者と協力して、施設全体及び特に特別配慮避難エリアや一般避難者エリア等で空調が使えているかどうか、定期的に確認する。</a:t>
            </a:r>
            <a:endParaRPr lang="ja-JP" altLang="en-US" sz="1600" b="1" dirty="0">
              <a:latin typeface="Yu Gothic"/>
              <a:ea typeface="游ゴシック"/>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latin typeface="Yu Gothic"/>
                <a:ea typeface="游ゴシック"/>
              </a:rPr>
              <a:t>施設管理者と協力して、放送</a:t>
            </a:r>
            <a:r>
              <a:rPr kumimoji="1" lang="ja-JP" altLang="en-US" sz="1600" b="1">
                <a:latin typeface="Yu Gothic"/>
                <a:ea typeface="游ゴシック"/>
              </a:rPr>
              <a:t>設備を定期的に点検</a:t>
            </a:r>
            <a:r>
              <a:rPr kumimoji="1" lang="ja-JP" altLang="en-US" sz="1600" b="1" dirty="0">
                <a:latin typeface="Yu Gothic"/>
                <a:ea typeface="游ゴシック"/>
              </a:rPr>
              <a:t>し</a:t>
            </a:r>
            <a:r>
              <a:rPr kumimoji="1" lang="ja-JP" altLang="en-US" sz="1600" b="1">
                <a:latin typeface="Yu Gothic"/>
                <a:ea typeface="游ゴシック"/>
              </a:rPr>
              <a:t>、使えるているかどうか、確認</a:t>
            </a:r>
            <a:r>
              <a:rPr kumimoji="1" lang="ja-JP" altLang="en-US" sz="1600" b="1" dirty="0">
                <a:latin typeface="Yu Gothic"/>
                <a:ea typeface="游ゴシック"/>
              </a:rPr>
              <a:t>する。</a:t>
            </a:r>
            <a:endParaRPr lang="ja-JP" altLang="en-US" sz="1600" b="1" dirty="0">
              <a:latin typeface="Yu Gothic"/>
              <a:ea typeface="游ゴシック"/>
            </a:endParaRPr>
          </a:p>
        </p:txBody>
      </p:sp>
      <p:grpSp>
        <p:nvGrpSpPr>
          <p:cNvPr id="17" name="グループ化 16">
            <a:extLst>
              <a:ext uri="{FF2B5EF4-FFF2-40B4-BE49-F238E27FC236}">
                <a16:creationId xmlns:a16="http://schemas.microsoft.com/office/drawing/2014/main" xmlns="" id="{8E09DF66-A435-4529-834E-39CB5AD7E6CD}"/>
              </a:ext>
            </a:extLst>
          </p:cNvPr>
          <p:cNvGrpSpPr/>
          <p:nvPr/>
        </p:nvGrpSpPr>
        <p:grpSpPr>
          <a:xfrm>
            <a:off x="628650" y="2480310"/>
            <a:ext cx="6357742" cy="504190"/>
            <a:chOff x="728646" y="1851740"/>
            <a:chExt cx="6120130" cy="504190"/>
          </a:xfrm>
        </p:grpSpPr>
        <p:sp>
          <p:nvSpPr>
            <p:cNvPr id="18" name="object 20">
              <a:extLst>
                <a:ext uri="{FF2B5EF4-FFF2-40B4-BE49-F238E27FC236}">
                  <a16:creationId xmlns:a16="http://schemas.microsoft.com/office/drawing/2014/main" xmlns="" id="{D40548E9-B6E3-4C03-A52F-C213002F90F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9" name="object 21">
              <a:extLst>
                <a:ext uri="{FF2B5EF4-FFF2-40B4-BE49-F238E27FC236}">
                  <a16:creationId xmlns:a16="http://schemas.microsoft.com/office/drawing/2014/main" xmlns="" id="{DCAA828F-B1B7-4958-97ED-1A3235410AA5}"/>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施設・設備の定期的な点検</a:t>
              </a:r>
            </a:p>
          </p:txBody>
        </p:sp>
        <p:sp>
          <p:nvSpPr>
            <p:cNvPr id="20" name="object 22">
              <a:extLst>
                <a:ext uri="{FF2B5EF4-FFF2-40B4-BE49-F238E27FC236}">
                  <a16:creationId xmlns:a16="http://schemas.microsoft.com/office/drawing/2014/main" xmlns="" id="{373F0BCC-5E49-4864-8F0F-B344B2F586C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1" name="object 23">
              <a:extLst>
                <a:ext uri="{FF2B5EF4-FFF2-40B4-BE49-F238E27FC236}">
                  <a16:creationId xmlns:a16="http://schemas.microsoft.com/office/drawing/2014/main" xmlns="" id="{11AECD06-9E66-460E-A219-DB164F0DB5AF}"/>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F79646">
                      <a:lumMod val="75000"/>
                    </a:srgbClr>
                  </a:solidFill>
                  <a:latin typeface="Yu Gothic" panose="020B0400000000000000" pitchFamily="34" charset="-128"/>
                  <a:cs typeface="YuGothic"/>
                </a:rPr>
                <a:t>１</a:t>
              </a:r>
              <a:endParaRPr kumimoji="1" sz="2100" b="1">
                <a:solidFill>
                  <a:srgbClr val="F79646">
                    <a:lumMod val="75000"/>
                  </a:srgbClr>
                </a:solidFill>
                <a:latin typeface="Yu Gothic" panose="020B0400000000000000" pitchFamily="34" charset="-128"/>
                <a:ea typeface="Yu Gothic" panose="020B0400000000000000" pitchFamily="34" charset="-128"/>
                <a:cs typeface="YuGothic"/>
              </a:endParaRPr>
            </a:p>
          </p:txBody>
        </p:sp>
      </p:grpSp>
      <p:grpSp>
        <p:nvGrpSpPr>
          <p:cNvPr id="22" name="グループ化 21">
            <a:extLst>
              <a:ext uri="{FF2B5EF4-FFF2-40B4-BE49-F238E27FC236}">
                <a16:creationId xmlns:a16="http://schemas.microsoft.com/office/drawing/2014/main" xmlns="" id="{8566696E-854C-4C83-A426-3B81409D7B74}"/>
              </a:ext>
            </a:extLst>
          </p:cNvPr>
          <p:cNvGrpSpPr/>
          <p:nvPr/>
        </p:nvGrpSpPr>
        <p:grpSpPr>
          <a:xfrm>
            <a:off x="689917" y="1624372"/>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02AF704A-4504-436B-BF14-694EAD9713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D5A9C37F-C678-4066-9FEB-AA6D02121FDC}"/>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5" name="object 5">
            <a:extLst>
              <a:ext uri="{FF2B5EF4-FFF2-40B4-BE49-F238E27FC236}">
                <a16:creationId xmlns:a16="http://schemas.microsoft.com/office/drawing/2014/main" xmlns="" id="{296CE51C-5375-46C8-910D-6623CA6BCDB9}"/>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26" name="テキスト ボックス 25">
            <a:extLst>
              <a:ext uri="{FF2B5EF4-FFF2-40B4-BE49-F238E27FC236}">
                <a16:creationId xmlns:a16="http://schemas.microsoft.com/office/drawing/2014/main" xmlns="" id="{88829EEF-1E38-45AB-8A29-980DCFC638B8}"/>
              </a:ext>
            </a:extLst>
          </p:cNvPr>
          <p:cNvSpPr txBox="1"/>
          <p:nvPr/>
        </p:nvSpPr>
        <p:spPr>
          <a:xfrm>
            <a:off x="637387" y="7707313"/>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11】</a:t>
            </a:r>
            <a:r>
              <a:rPr kumimoji="1" lang="ja-JP" altLang="en-US" sz="1600" b="1" u="sng" dirty="0">
                <a:solidFill>
                  <a:srgbClr val="172A88"/>
                </a:solidFill>
                <a:latin typeface="Yu Gothic" panose="020B0400000000000000" pitchFamily="34" charset="-128"/>
                <a:cs typeface="YuGothic"/>
              </a:rPr>
              <a:t>設備が使えない場合の対処</a:t>
            </a:r>
            <a:endParaRPr kumimoji="1" lang="ja-JP" altLang="en-US" sz="1600" u="sng" dirty="0">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2290446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５３</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7541F298-3C92-4A38-9519-3544634EF9C3}"/>
              </a:ext>
            </a:extLst>
          </p:cNvPr>
          <p:cNvSpPr txBox="1">
            <a:spLocks/>
          </p:cNvSpPr>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１</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生活環境全般の整備</a:t>
            </a:r>
          </a:p>
        </p:txBody>
      </p:sp>
      <p:grpSp>
        <p:nvGrpSpPr>
          <p:cNvPr id="21" name="グループ化 20">
            <a:extLst>
              <a:ext uri="{FF2B5EF4-FFF2-40B4-BE49-F238E27FC236}">
                <a16:creationId xmlns:a16="http://schemas.microsoft.com/office/drawing/2014/main" xmlns="" id="{1041A4AB-9244-4C7F-A0ED-DC7228BC1312}"/>
              </a:ext>
            </a:extLst>
          </p:cNvPr>
          <p:cNvGrpSpPr/>
          <p:nvPr/>
        </p:nvGrpSpPr>
        <p:grpSpPr>
          <a:xfrm>
            <a:off x="693931" y="1668095"/>
            <a:ext cx="6283775" cy="648000"/>
            <a:chOff x="689917" y="1624372"/>
            <a:chExt cx="6283775" cy="648000"/>
          </a:xfrm>
        </p:grpSpPr>
        <p:sp>
          <p:nvSpPr>
            <p:cNvPr id="22" name="object 5">
              <a:extLst>
                <a:ext uri="{FF2B5EF4-FFF2-40B4-BE49-F238E27FC236}">
                  <a16:creationId xmlns:a16="http://schemas.microsoft.com/office/drawing/2014/main" xmlns="" id="{59702FD7-5D56-4D2C-93B0-0E2021B42B0D}"/>
                </a:ext>
              </a:extLst>
            </p:cNvPr>
            <p:cNvSpPr txBox="1"/>
            <p:nvPr/>
          </p:nvSpPr>
          <p:spPr>
            <a:xfrm>
              <a:off x="1376148" y="1829605"/>
              <a:ext cx="5031002" cy="22826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400" b="1" i="0" u="none" strike="noStrike" kern="0" cap="none" spc="0" normalizeH="0" baseline="0" noProof="0">
                  <a:ln>
                    <a:noFill/>
                  </a:ln>
                  <a:solidFill>
                    <a:prstClr val="black"/>
                  </a:solidFill>
                  <a:effectLst/>
                  <a:uLnTx/>
                  <a:uFillTx/>
                  <a:latin typeface="Yu Gothic" panose="020B0400000000000000" pitchFamily="34" charset="-128"/>
                  <a:cs typeface="YuGothic"/>
                </a:rPr>
                <a:t>様式</a:t>
              </a:r>
              <a:r>
                <a:rPr kumimoji="1" lang="en-US" altLang="ja-JP" sz="1400" b="1" i="0" u="none" strike="noStrike" kern="0" cap="none" spc="0" normalizeH="0" baseline="0" noProof="0">
                  <a:ln>
                    <a:noFill/>
                  </a:ln>
                  <a:solidFill>
                    <a:prstClr val="black"/>
                  </a:solidFill>
                  <a:effectLst/>
                  <a:uLnTx/>
                  <a:uFillTx/>
                  <a:latin typeface="Yu Gothic" panose="020B0400000000000000" pitchFamily="34" charset="-128"/>
                  <a:cs typeface="YuGothic"/>
                </a:rPr>
                <a:t>32</a:t>
              </a:r>
              <a:r>
                <a:rPr kumimoji="1" lang="ja-JP" altLang="en-US" sz="1400" b="1" i="0" u="none" strike="noStrike" kern="0" cap="none" spc="0" normalizeH="0" baseline="0" noProof="0">
                  <a:ln>
                    <a:noFill/>
                  </a:ln>
                  <a:solidFill>
                    <a:prstClr val="black"/>
                  </a:solidFill>
                  <a:effectLst/>
                  <a:uLnTx/>
                  <a:uFillTx/>
                  <a:latin typeface="Yu Gothic" panose="020B0400000000000000" pitchFamily="34" charset="-128"/>
                  <a:cs typeface="YuGothic"/>
                </a:rPr>
                <a:t>：食料・物資班への物資等依頼票</a:t>
              </a:r>
            </a:p>
          </p:txBody>
        </p:sp>
        <p:pic>
          <p:nvPicPr>
            <p:cNvPr id="23" name="グラフィックス 22" descr="ドキュメント 枠線">
              <a:extLst>
                <a:ext uri="{FF2B5EF4-FFF2-40B4-BE49-F238E27FC236}">
                  <a16:creationId xmlns:a16="http://schemas.microsoft.com/office/drawing/2014/main" xmlns="" id="{D4285696-B6AA-439A-B070-43E9AD0996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9F0F5A04-F92D-4612-BB43-7FA4BE532954}"/>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5" name="object 9">
            <a:extLst>
              <a:ext uri="{FF2B5EF4-FFF2-40B4-BE49-F238E27FC236}">
                <a16:creationId xmlns:a16="http://schemas.microsoft.com/office/drawing/2014/main" xmlns="" id="{725C8087-503B-4928-AA2D-677ACDE386C1}"/>
              </a:ext>
            </a:extLst>
          </p:cNvPr>
          <p:cNvSpPr txBox="1"/>
          <p:nvPr/>
        </p:nvSpPr>
        <p:spPr>
          <a:xfrm>
            <a:off x="749094" y="3142263"/>
            <a:ext cx="6186293" cy="1767150"/>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水道・電気・通信・空調・放送設備など避難生活に必要な機能の状況、設備の利用可否と利用範囲を整理する。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避難生活に必要な機能に被害が生じ、修繕等による回復が必要な場合は、</a:t>
            </a:r>
            <a:r>
              <a:rPr kumimoji="1" lang="ja-JP" altLang="en-US" sz="1600" b="1">
                <a:solidFill>
                  <a:srgbClr val="221815"/>
                </a:solidFill>
                <a:latin typeface="游ゴシック" panose="020B0400000000000000" pitchFamily="50" charset="-128"/>
              </a:rPr>
              <a:t>熊野町職員（</a:t>
            </a:r>
            <a:r>
              <a:rPr kumimoji="1" lang="ja-JP" altLang="en-US" sz="1600" b="1">
                <a:solidFill>
                  <a:srgbClr val="221815"/>
                </a:solidFill>
                <a:latin typeface="Yu Gothic" panose="020B0400000000000000" pitchFamily="34" charset="-128"/>
              </a:rPr>
              <a:t>熊野町職員が</a:t>
            </a:r>
            <a:r>
              <a:rPr kumimoji="1" lang="ja-JP" altLang="en-US" sz="1600" b="1">
                <a:solidFill>
                  <a:prstClr val="black"/>
                </a:solidFill>
                <a:latin typeface="Yu Gothic" panose="020B0400000000000000" pitchFamily="34" charset="-128"/>
              </a:rPr>
              <a:t>いない場合は総務班）を通じて、熊野町災害対策本部に修繕を依頼する。</a:t>
            </a:r>
            <a:endParaRPr kumimoji="1" lang="ja-JP" altLang="en-US" sz="1200" b="1">
              <a:solidFill>
                <a:srgbClr val="E46C0A"/>
              </a:solidFill>
              <a:latin typeface="Yu Gothic" panose="020B0400000000000000" pitchFamily="34" charset="-128"/>
            </a:endParaRPr>
          </a:p>
        </p:txBody>
      </p:sp>
      <p:grpSp>
        <p:nvGrpSpPr>
          <p:cNvPr id="26" name="グループ化 25">
            <a:extLst>
              <a:ext uri="{FF2B5EF4-FFF2-40B4-BE49-F238E27FC236}">
                <a16:creationId xmlns:a16="http://schemas.microsoft.com/office/drawing/2014/main" xmlns="" id="{0F9B5DD3-3AD9-46B1-AE24-46A4F9142AFB}"/>
              </a:ext>
            </a:extLst>
          </p:cNvPr>
          <p:cNvGrpSpPr/>
          <p:nvPr/>
        </p:nvGrpSpPr>
        <p:grpSpPr>
          <a:xfrm>
            <a:off x="639268" y="2480310"/>
            <a:ext cx="6357742" cy="504190"/>
            <a:chOff x="728646" y="1851740"/>
            <a:chExt cx="6120130" cy="504190"/>
          </a:xfrm>
        </p:grpSpPr>
        <p:sp>
          <p:nvSpPr>
            <p:cNvPr id="27" name="object 20">
              <a:extLst>
                <a:ext uri="{FF2B5EF4-FFF2-40B4-BE49-F238E27FC236}">
                  <a16:creationId xmlns:a16="http://schemas.microsoft.com/office/drawing/2014/main" xmlns="" id="{0DB6BFE5-D14D-437C-B54C-D145F3A3BC5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80A45B46-3251-4BAF-B0B5-C34A6C764D24}"/>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利用できる設備等の整理と復旧に向けた相談</a:t>
              </a:r>
            </a:p>
          </p:txBody>
        </p:sp>
        <p:sp>
          <p:nvSpPr>
            <p:cNvPr id="29" name="object 22">
              <a:extLst>
                <a:ext uri="{FF2B5EF4-FFF2-40B4-BE49-F238E27FC236}">
                  <a16:creationId xmlns:a16="http://schemas.microsoft.com/office/drawing/2014/main" xmlns="" id="{6F6C9DBC-8CD4-434E-9575-6C97829F6A8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0" name="object 23">
              <a:extLst>
                <a:ext uri="{FF2B5EF4-FFF2-40B4-BE49-F238E27FC236}">
                  <a16:creationId xmlns:a16="http://schemas.microsoft.com/office/drawing/2014/main" xmlns="" id="{6A377CF8-239B-4A58-85FE-2BBB899802B5}"/>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60A"/>
                  </a:solidFill>
                  <a:latin typeface="Yu Gothic" panose="020B0400000000000000" pitchFamily="34" charset="-128"/>
                  <a:cs typeface="YuGothic"/>
                </a:rPr>
                <a:t>２</a:t>
              </a:r>
              <a:endParaRPr kumimoji="1" sz="2100" b="1">
                <a:solidFill>
                  <a:srgbClr val="E4660A"/>
                </a:solidFill>
                <a:latin typeface="Yu Gothic" panose="020B0400000000000000" pitchFamily="34" charset="-128"/>
                <a:ea typeface="Yu Gothic" panose="020B0400000000000000" pitchFamily="34" charset="-128"/>
                <a:cs typeface="YuGothic"/>
              </a:endParaRPr>
            </a:p>
          </p:txBody>
        </p:sp>
      </p:grpSp>
      <p:sp>
        <p:nvSpPr>
          <p:cNvPr id="31" name="object 9">
            <a:extLst>
              <a:ext uri="{FF2B5EF4-FFF2-40B4-BE49-F238E27FC236}">
                <a16:creationId xmlns:a16="http://schemas.microsoft.com/office/drawing/2014/main" xmlns="" id="{75E63D7E-D7C1-4704-A128-736E1FB60131}"/>
              </a:ext>
            </a:extLst>
          </p:cNvPr>
          <p:cNvSpPr txBox="1"/>
          <p:nvPr/>
        </p:nvSpPr>
        <p:spPr>
          <a:xfrm>
            <a:off x="742854" y="5780053"/>
            <a:ext cx="6186293" cy="2064348"/>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発電機や照明機器など、生活に必要となる最低限の機能を確保するための備蓄等がある場合は、備蓄倉庫から取り出し、その利用準備を行う。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生活に必要となる最低限の機能を確保するための備蓄等が不足している場合は、食料・物資班の調査に基づき避難所運営委員長から熊野町災害対策本部へ連絡し、その確保を行う。</a:t>
            </a:r>
          </a:p>
        </p:txBody>
      </p:sp>
      <p:grpSp>
        <p:nvGrpSpPr>
          <p:cNvPr id="32" name="グループ化 31">
            <a:extLst>
              <a:ext uri="{FF2B5EF4-FFF2-40B4-BE49-F238E27FC236}">
                <a16:creationId xmlns:a16="http://schemas.microsoft.com/office/drawing/2014/main" xmlns="" id="{73158980-EF45-4030-B729-9683659F8593}"/>
              </a:ext>
            </a:extLst>
          </p:cNvPr>
          <p:cNvGrpSpPr/>
          <p:nvPr/>
        </p:nvGrpSpPr>
        <p:grpSpPr>
          <a:xfrm>
            <a:off x="633028" y="5118100"/>
            <a:ext cx="6357742" cy="504190"/>
            <a:chOff x="728646" y="1851740"/>
            <a:chExt cx="6120130" cy="504190"/>
          </a:xfrm>
        </p:grpSpPr>
        <p:sp>
          <p:nvSpPr>
            <p:cNvPr id="33" name="object 20">
              <a:extLst>
                <a:ext uri="{FF2B5EF4-FFF2-40B4-BE49-F238E27FC236}">
                  <a16:creationId xmlns:a16="http://schemas.microsoft.com/office/drawing/2014/main" xmlns="" id="{27168024-2DD0-452D-A0E7-A3837049EC6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93747822-A05D-4504-BA3D-17C8E68F650C}"/>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代替手段の確保</a:t>
              </a:r>
            </a:p>
          </p:txBody>
        </p:sp>
        <p:sp>
          <p:nvSpPr>
            <p:cNvPr id="35" name="object 22">
              <a:extLst>
                <a:ext uri="{FF2B5EF4-FFF2-40B4-BE49-F238E27FC236}">
                  <a16:creationId xmlns:a16="http://schemas.microsoft.com/office/drawing/2014/main" xmlns="" id="{6E97A53B-8BDB-4452-A3D8-3D1E4329C17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6" name="object 23">
              <a:extLst>
                <a:ext uri="{FF2B5EF4-FFF2-40B4-BE49-F238E27FC236}">
                  <a16:creationId xmlns:a16="http://schemas.microsoft.com/office/drawing/2014/main" xmlns="" id="{502B238D-9E90-44AC-B89D-2B4F933EA348}"/>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60A"/>
                  </a:solidFill>
                  <a:latin typeface="Yu Gothic" panose="020B0400000000000000" pitchFamily="34" charset="-128"/>
                  <a:cs typeface="YuGothic"/>
                </a:rPr>
                <a:t>３</a:t>
              </a:r>
              <a:endParaRPr kumimoji="1" sz="2100" b="1">
                <a:solidFill>
                  <a:srgbClr val="E4660A"/>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82382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41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５４</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F8B7F85D-A304-4E3F-8495-4594586AE942}"/>
              </a:ext>
            </a:extLst>
          </p:cNvPr>
          <p:cNvSpPr txBox="1">
            <a:spLocks/>
          </p:cNvSpPr>
          <p:nvPr/>
        </p:nvSpPr>
        <p:spPr>
          <a:xfrm>
            <a:off x="637387" y="969878"/>
            <a:ext cx="6126270"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ペットの受け入れ環境整備</a:t>
            </a:r>
          </a:p>
        </p:txBody>
      </p:sp>
      <p:sp>
        <p:nvSpPr>
          <p:cNvPr id="22" name="object 9">
            <a:extLst>
              <a:ext uri="{FF2B5EF4-FFF2-40B4-BE49-F238E27FC236}">
                <a16:creationId xmlns:a16="http://schemas.microsoft.com/office/drawing/2014/main" xmlns="" id="{E97371D0-402D-4C6F-99F7-7D2528CA3CAC}"/>
              </a:ext>
            </a:extLst>
          </p:cNvPr>
          <p:cNvSpPr txBox="1"/>
          <p:nvPr/>
        </p:nvSpPr>
        <p:spPr>
          <a:xfrm>
            <a:off x="738476" y="3142263"/>
            <a:ext cx="6186293" cy="2858411"/>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ペットの管理は飼い主が行うことを基本とし、避難所に受け入れたペットの飼い主全員と、ペットを飼っていない人の代表者の参加を求め、「仮称：飼い主</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飼養者</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の会」を設立する。</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飼い主</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飼養者</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の会を中心に、総務班を交え、避難所でのペットの飼育場所の整備の方法、飼育ルールや衛生管理方法を検討する。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避難所での</a:t>
            </a:r>
            <a:r>
              <a:rPr kumimoji="1" lang="ja-JP" altLang="en-US" sz="1600" b="1" dirty="0">
                <a:solidFill>
                  <a:srgbClr val="221815"/>
                </a:solidFill>
                <a:latin typeface="Yu Gothic" panose="020B0400000000000000" pitchFamily="34" charset="-128"/>
              </a:rPr>
              <a:t>ペットの飼育ルールや衛生管理方法について、避難所におけるペット対応マニュアルを参考に対応する</a:t>
            </a:r>
            <a:r>
              <a:rPr kumimoji="1" lang="ja-JP" altLang="en-US" sz="1600" b="1" dirty="0">
                <a:solidFill>
                  <a:prstClr val="black"/>
                </a:solidFill>
                <a:latin typeface="Yu Gothic" panose="020B0400000000000000" pitchFamily="34" charset="-128"/>
              </a:rPr>
              <a:t>。</a:t>
            </a:r>
            <a:endParaRPr kumimoji="1" lang="ja-JP" altLang="en-US" sz="1200" b="1" dirty="0">
              <a:solidFill>
                <a:srgbClr val="E46C0A"/>
              </a:solidFill>
              <a:latin typeface="Yu Gothic" panose="020B0400000000000000" pitchFamily="34" charset="-128"/>
            </a:endParaRPr>
          </a:p>
        </p:txBody>
      </p:sp>
      <p:grpSp>
        <p:nvGrpSpPr>
          <p:cNvPr id="23" name="グループ化 22">
            <a:extLst>
              <a:ext uri="{FF2B5EF4-FFF2-40B4-BE49-F238E27FC236}">
                <a16:creationId xmlns:a16="http://schemas.microsoft.com/office/drawing/2014/main" xmlns="" id="{DBCA207D-F59E-4208-9BBE-E791FB323F6D}"/>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27905255-B0DD-4B99-A324-3B4865F5ED5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BCA6281B-5147-4DC7-ADC3-DFCFBDAEF8A1}"/>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ペット同行避難者主体の管理体制づくり</a:t>
              </a:r>
            </a:p>
          </p:txBody>
        </p:sp>
        <p:sp>
          <p:nvSpPr>
            <p:cNvPr id="26" name="object 22">
              <a:extLst>
                <a:ext uri="{FF2B5EF4-FFF2-40B4-BE49-F238E27FC236}">
                  <a16:creationId xmlns:a16="http://schemas.microsoft.com/office/drawing/2014/main" xmlns="" id="{950C21EE-B89B-4F62-B460-75DA8B51F90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7" name="object 23">
              <a:extLst>
                <a:ext uri="{FF2B5EF4-FFF2-40B4-BE49-F238E27FC236}">
                  <a16:creationId xmlns:a16="http://schemas.microsoft.com/office/drawing/2014/main" xmlns="" id="{A0BED589-5AA5-475E-95A6-4B795FFEAD46}"/>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09538CFD-E58E-4438-A129-907C27C96DA7}"/>
              </a:ext>
            </a:extLst>
          </p:cNvPr>
          <p:cNvGrpSpPr/>
          <p:nvPr/>
        </p:nvGrpSpPr>
        <p:grpSpPr>
          <a:xfrm>
            <a:off x="689917" y="1624372"/>
            <a:ext cx="6283775" cy="648000"/>
            <a:chOff x="689917" y="1624372"/>
            <a:chExt cx="6283775" cy="648000"/>
          </a:xfrm>
        </p:grpSpPr>
        <p:pic>
          <p:nvPicPr>
            <p:cNvPr id="29" name="グラフィックス 28" descr="ドキュメント 枠線">
              <a:extLst>
                <a:ext uri="{FF2B5EF4-FFF2-40B4-BE49-F238E27FC236}">
                  <a16:creationId xmlns:a16="http://schemas.microsoft.com/office/drawing/2014/main" xmlns="" id="{4707ADDB-6B57-4E4D-8684-F8B8D7726B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2D9C4C6E-9FC3-4F5B-A11B-CFDB2F66FF36}"/>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1" name="object 5">
            <a:extLst>
              <a:ext uri="{FF2B5EF4-FFF2-40B4-BE49-F238E27FC236}">
                <a16:creationId xmlns:a16="http://schemas.microsoft.com/office/drawing/2014/main" xmlns="" id="{836C56B8-B6AE-4DDC-8856-994B11D5DA33}"/>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25</a:t>
            </a:r>
            <a:r>
              <a:rPr kumimoji="1" lang="ja-JP" altLang="en-US" sz="1400" b="1">
                <a:solidFill>
                  <a:srgbClr val="221815"/>
                </a:solidFill>
                <a:latin typeface="Yu Gothic" panose="020B0400000000000000" pitchFamily="34" charset="-128"/>
                <a:cs typeface="YuGothic"/>
              </a:rPr>
              <a:t>：ペット登録台帳、様式</a:t>
            </a:r>
            <a:r>
              <a:rPr kumimoji="1" lang="en-US" altLang="ja-JP" sz="1400" b="1">
                <a:solidFill>
                  <a:srgbClr val="221815"/>
                </a:solidFill>
                <a:latin typeface="Yu Gothic" panose="020B0400000000000000" pitchFamily="34" charset="-128"/>
                <a:cs typeface="YuGothic"/>
              </a:rPr>
              <a:t>31</a:t>
            </a:r>
            <a:r>
              <a:rPr kumimoji="1" lang="ja-JP" altLang="en-US" sz="1400" b="1">
                <a:solidFill>
                  <a:srgbClr val="221815"/>
                </a:solidFill>
                <a:latin typeface="Yu Gothic" panose="020B0400000000000000" pitchFamily="34" charset="-128"/>
                <a:cs typeface="YuGothic"/>
              </a:rPr>
              <a:t>：飼い主</a:t>
            </a:r>
            <a:r>
              <a:rPr kumimoji="1" lang="en-US" altLang="ja-JP" sz="1400" b="1">
                <a:solidFill>
                  <a:srgbClr val="221815"/>
                </a:solidFill>
                <a:latin typeface="Yu Gothic" panose="020B0400000000000000" pitchFamily="34" charset="-128"/>
                <a:cs typeface="YuGothic"/>
              </a:rPr>
              <a:t>(</a:t>
            </a:r>
            <a:r>
              <a:rPr kumimoji="1" lang="ja-JP" altLang="en-US" sz="1400" b="1">
                <a:solidFill>
                  <a:srgbClr val="221815"/>
                </a:solidFill>
                <a:latin typeface="Yu Gothic" panose="020B0400000000000000" pitchFamily="34" charset="-128"/>
                <a:cs typeface="YuGothic"/>
              </a:rPr>
              <a:t>飼養者</a:t>
            </a:r>
            <a:r>
              <a:rPr kumimoji="1" lang="en-US" altLang="ja-JP" sz="1400" b="1">
                <a:solidFill>
                  <a:srgbClr val="221815"/>
                </a:solidFill>
                <a:latin typeface="Yu Gothic" panose="020B0400000000000000" pitchFamily="34" charset="-128"/>
                <a:cs typeface="YuGothic"/>
              </a:rPr>
              <a:t>)</a:t>
            </a:r>
            <a:r>
              <a:rPr kumimoji="1" lang="ja-JP" altLang="en-US" sz="1400" b="1">
                <a:solidFill>
                  <a:srgbClr val="221815"/>
                </a:solidFill>
                <a:latin typeface="Yu Gothic" panose="020B0400000000000000" pitchFamily="34" charset="-128"/>
                <a:cs typeface="YuGothic"/>
              </a:rPr>
              <a:t>の会の運営</a:t>
            </a:r>
          </a:p>
        </p:txBody>
      </p:sp>
      <p:sp>
        <p:nvSpPr>
          <p:cNvPr id="32" name="object 9">
            <a:extLst>
              <a:ext uri="{FF2B5EF4-FFF2-40B4-BE49-F238E27FC236}">
                <a16:creationId xmlns:a16="http://schemas.microsoft.com/office/drawing/2014/main" xmlns="" id="{7A080170-9714-4FD0-91CD-A4788179D751}"/>
              </a:ext>
            </a:extLst>
          </p:cNvPr>
          <p:cNvSpPr txBox="1"/>
          <p:nvPr/>
        </p:nvSpPr>
        <p:spPr>
          <a:xfrm>
            <a:off x="732236" y="7334752"/>
            <a:ext cx="6186293" cy="1424172"/>
          </a:xfrm>
          <a:prstGeom prst="rect">
            <a:avLst/>
          </a:prstGeom>
        </p:spPr>
        <p:txBody>
          <a:bodyPr vert="horz" wrap="square" lIns="0" tIns="12700" rIns="0" bIns="0" rtlCol="0" anchor="t">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「飼い主</a:t>
            </a:r>
            <a:r>
              <a:rPr kumimoji="1" lang="en-US" altLang="ja-JP" sz="1600" b="1">
                <a:solidFill>
                  <a:prstClr val="black"/>
                </a:solidFill>
                <a:latin typeface="Yu Gothic" panose="020B0400000000000000" pitchFamily="34" charset="-128"/>
              </a:rPr>
              <a:t>(</a:t>
            </a:r>
            <a:r>
              <a:rPr kumimoji="1" lang="ja-JP" altLang="en-US" sz="1600" b="1">
                <a:solidFill>
                  <a:prstClr val="black"/>
                </a:solidFill>
                <a:latin typeface="Yu Gothic" panose="020B0400000000000000" pitchFamily="34" charset="-128"/>
              </a:rPr>
              <a:t>飼養者</a:t>
            </a:r>
            <a:r>
              <a:rPr kumimoji="1" lang="en-US" altLang="ja-JP" sz="1600" b="1">
                <a:solidFill>
                  <a:prstClr val="black"/>
                </a:solidFill>
                <a:latin typeface="Yu Gothic" panose="020B0400000000000000" pitchFamily="34" charset="-128"/>
              </a:rPr>
              <a:t>)</a:t>
            </a:r>
            <a:r>
              <a:rPr kumimoji="1" lang="ja-JP" altLang="en-US" sz="1600" b="1">
                <a:solidFill>
                  <a:prstClr val="black"/>
                </a:solidFill>
                <a:latin typeface="Yu Gothic" panose="020B0400000000000000" pitchFamily="34" charset="-128"/>
              </a:rPr>
              <a:t>の会」が行う、ペットの飼育場所の整備の支援を行う。</a:t>
            </a:r>
            <a:endParaRPr kumimoji="1" lang="en-US" altLang="ja-JP" sz="1600" b="1">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latin typeface="Yu Gothic"/>
                <a:ea typeface="游ゴシック"/>
              </a:rPr>
              <a:t>「飼い主</a:t>
            </a:r>
            <a:r>
              <a:rPr kumimoji="1" lang="en-US" altLang="ja-JP" sz="1600" b="1">
                <a:latin typeface="Yu Gothic"/>
                <a:ea typeface="游ゴシック"/>
              </a:rPr>
              <a:t>(</a:t>
            </a:r>
            <a:r>
              <a:rPr kumimoji="1" lang="ja-JP" altLang="en-US" sz="1600" b="1">
                <a:latin typeface="Yu Gothic"/>
                <a:ea typeface="游ゴシック"/>
              </a:rPr>
              <a:t>飼養者</a:t>
            </a:r>
            <a:r>
              <a:rPr kumimoji="1" lang="en-US" altLang="ja-JP" sz="1600" b="1">
                <a:latin typeface="Yu Gothic"/>
                <a:ea typeface="游ゴシック"/>
              </a:rPr>
              <a:t>)</a:t>
            </a:r>
            <a:r>
              <a:rPr kumimoji="1" lang="ja-JP" altLang="en-US" sz="1600" b="1">
                <a:latin typeface="Yu Gothic"/>
                <a:ea typeface="游ゴシック"/>
              </a:rPr>
              <a:t>の会」が行う、ペットの管理状況を定期的に確認し、問題が生じていないか確認する。</a:t>
            </a:r>
            <a:endParaRPr lang="ja-JP" altLang="en-US" sz="1600" b="1">
              <a:latin typeface="Yu Gothic"/>
              <a:ea typeface="游ゴシック"/>
            </a:endParaRPr>
          </a:p>
        </p:txBody>
      </p:sp>
      <p:grpSp>
        <p:nvGrpSpPr>
          <p:cNvPr id="33" name="グループ化 32">
            <a:extLst>
              <a:ext uri="{FF2B5EF4-FFF2-40B4-BE49-F238E27FC236}">
                <a16:creationId xmlns:a16="http://schemas.microsoft.com/office/drawing/2014/main" xmlns="" id="{47F68323-98B6-448C-8A60-2558C15D5624}"/>
              </a:ext>
            </a:extLst>
          </p:cNvPr>
          <p:cNvGrpSpPr/>
          <p:nvPr/>
        </p:nvGrpSpPr>
        <p:grpSpPr>
          <a:xfrm>
            <a:off x="622410" y="6672799"/>
            <a:ext cx="6357742" cy="504190"/>
            <a:chOff x="728646" y="1851740"/>
            <a:chExt cx="6120130" cy="504190"/>
          </a:xfrm>
        </p:grpSpPr>
        <p:sp>
          <p:nvSpPr>
            <p:cNvPr id="34" name="object 20">
              <a:extLst>
                <a:ext uri="{FF2B5EF4-FFF2-40B4-BE49-F238E27FC236}">
                  <a16:creationId xmlns:a16="http://schemas.microsoft.com/office/drawing/2014/main" xmlns="" id="{DA6D9B5E-D1F5-44E6-A0CB-120CBAF1095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5" name="object 21">
              <a:extLst>
                <a:ext uri="{FF2B5EF4-FFF2-40B4-BE49-F238E27FC236}">
                  <a16:creationId xmlns:a16="http://schemas.microsoft.com/office/drawing/2014/main" xmlns="" id="{7ABAFF0E-842D-438A-9B12-FA05F753CEB5}"/>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受け入れ環境整備・管理の支援</a:t>
              </a:r>
            </a:p>
          </p:txBody>
        </p:sp>
        <p:sp>
          <p:nvSpPr>
            <p:cNvPr id="36" name="object 22">
              <a:extLst>
                <a:ext uri="{FF2B5EF4-FFF2-40B4-BE49-F238E27FC236}">
                  <a16:creationId xmlns:a16="http://schemas.microsoft.com/office/drawing/2014/main" xmlns="" id="{88AAEE7C-C7C8-464A-B674-ACB1467B83F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7" name="object 23">
              <a:extLst>
                <a:ext uri="{FF2B5EF4-FFF2-40B4-BE49-F238E27FC236}">
                  <a16:creationId xmlns:a16="http://schemas.microsoft.com/office/drawing/2014/main" xmlns="" id="{A6C76A64-1962-41DB-9E14-B261CD9E334E}"/>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8" name="テキスト ボックス 37">
            <a:extLst>
              <a:ext uri="{FF2B5EF4-FFF2-40B4-BE49-F238E27FC236}">
                <a16:creationId xmlns:a16="http://schemas.microsoft.com/office/drawing/2014/main" xmlns="" id="{84E7FF8D-4CB1-4DC3-A100-E84DEC714D4C}"/>
              </a:ext>
            </a:extLst>
          </p:cNvPr>
          <p:cNvSpPr txBox="1"/>
          <p:nvPr/>
        </p:nvSpPr>
        <p:spPr>
          <a:xfrm>
            <a:off x="743360" y="618490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12】</a:t>
            </a:r>
            <a:r>
              <a:rPr kumimoji="1" lang="ja-JP" altLang="en-US" sz="1600" b="1" u="sng">
                <a:solidFill>
                  <a:srgbClr val="172A88"/>
                </a:solidFill>
                <a:latin typeface="Yu Gothic" panose="020B0400000000000000" pitchFamily="34" charset="-128"/>
                <a:cs typeface="YuGothic"/>
              </a:rPr>
              <a:t>ペットの管理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3661808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５５</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77FFE959-C9E9-4D4D-9B88-7E364E52A57C}"/>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居住空間、共有空間の安全確保</a:t>
            </a:r>
          </a:p>
        </p:txBody>
      </p:sp>
      <p:grpSp>
        <p:nvGrpSpPr>
          <p:cNvPr id="21" name="グループ化 20">
            <a:extLst>
              <a:ext uri="{FF2B5EF4-FFF2-40B4-BE49-F238E27FC236}">
                <a16:creationId xmlns:a16="http://schemas.microsoft.com/office/drawing/2014/main" xmlns="" id="{58EEDB6F-2D1A-4E6C-AD02-98AEFCA60085}"/>
              </a:ext>
            </a:extLst>
          </p:cNvPr>
          <p:cNvGrpSpPr/>
          <p:nvPr/>
        </p:nvGrpSpPr>
        <p:grpSpPr>
          <a:xfrm>
            <a:off x="693930" y="1668095"/>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5C8B11B2-C8EE-4D31-8EB7-32EF0F42D0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8355D4A8-DFAB-406E-B5A6-4F6D6153218C}"/>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9">
            <a:extLst>
              <a:ext uri="{FF2B5EF4-FFF2-40B4-BE49-F238E27FC236}">
                <a16:creationId xmlns:a16="http://schemas.microsoft.com/office/drawing/2014/main" xmlns="" id="{6341C600-95D7-4C52-8A8F-D18CD1D5FB17}"/>
              </a:ext>
            </a:extLst>
          </p:cNvPr>
          <p:cNvSpPr txBox="1"/>
          <p:nvPr/>
        </p:nvSpPr>
        <p:spPr>
          <a:xfrm>
            <a:off x="749093" y="3142263"/>
            <a:ext cx="6186293" cy="3012299"/>
          </a:xfrm>
          <a:prstGeom prst="rect">
            <a:avLst/>
          </a:prstGeom>
        </p:spPr>
        <p:txBody>
          <a:bodyPr vert="horz" wrap="square" lIns="0" tIns="12700" rIns="0" bIns="0" rtlCol="0" anchor="t">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調理場など火気使用をする場所を特定し、使用できる時間などを決めるなど、火気使用のルールを決める。</a:t>
            </a:r>
            <a:endParaRPr kumimoji="1" lang="en-US" altLang="ja-JP" sz="1200" b="1">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避難者のいない昼間に閉鎖する部屋や夜間に防犯上で閉める扉など防犯のための対応ルールを検討し、防火・防犯の措置担当を決める。</a:t>
            </a:r>
            <a:endParaRPr kumimoji="1" lang="en-US" altLang="ja-JP" sz="1200" b="1">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latin typeface="Yu Gothic"/>
                <a:ea typeface="游ゴシック"/>
              </a:rPr>
              <a:t>火気使用や防犯のための対応ルールについて、情報班を通じて、避難者に周知を図る。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lang="ja-JP" altLang="en-US" sz="1600" b="1">
                <a:latin typeface="Yu Gothic"/>
                <a:ea typeface="游ゴシック"/>
                <a:cs typeface="YuGothic"/>
              </a:rPr>
              <a:t>貴重品は持ち歩くように声掛けを行う。</a:t>
            </a:r>
            <a:endParaRPr lang="ja-JP" altLang="en-US" sz="1600" b="1">
              <a:solidFill>
                <a:prstClr val="black"/>
              </a:solidFill>
              <a:latin typeface="Yu Gothic" panose="020B0400000000000000" pitchFamily="34" charset="-128"/>
              <a:ea typeface="游ゴシック"/>
              <a:cs typeface="YuGothic"/>
            </a:endParaRPr>
          </a:p>
        </p:txBody>
      </p:sp>
      <p:grpSp>
        <p:nvGrpSpPr>
          <p:cNvPr id="25" name="グループ化 24">
            <a:extLst>
              <a:ext uri="{FF2B5EF4-FFF2-40B4-BE49-F238E27FC236}">
                <a16:creationId xmlns:a16="http://schemas.microsoft.com/office/drawing/2014/main" xmlns="" id="{3D0CDD37-B279-4BC8-881E-7F15FBEBC066}"/>
              </a:ext>
            </a:extLst>
          </p:cNvPr>
          <p:cNvGrpSpPr/>
          <p:nvPr/>
        </p:nvGrpSpPr>
        <p:grpSpPr>
          <a:xfrm>
            <a:off x="639267" y="2480310"/>
            <a:ext cx="6357742" cy="504190"/>
            <a:chOff x="728646" y="1851740"/>
            <a:chExt cx="6120130" cy="504190"/>
          </a:xfrm>
        </p:grpSpPr>
        <p:sp>
          <p:nvSpPr>
            <p:cNvPr id="26" name="object 20">
              <a:extLst>
                <a:ext uri="{FF2B5EF4-FFF2-40B4-BE49-F238E27FC236}">
                  <a16:creationId xmlns:a16="http://schemas.microsoft.com/office/drawing/2014/main" xmlns="" id="{D915250D-FF0B-494A-8A18-09794E42002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7" name="object 21">
              <a:extLst>
                <a:ext uri="{FF2B5EF4-FFF2-40B4-BE49-F238E27FC236}">
                  <a16:creationId xmlns:a16="http://schemas.microsoft.com/office/drawing/2014/main" xmlns="" id="{82FDCA86-9062-4002-94E8-43AEBDEB4758}"/>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防火・防犯等の管理ルールの検討、措置</a:t>
              </a:r>
            </a:p>
          </p:txBody>
        </p:sp>
        <p:sp>
          <p:nvSpPr>
            <p:cNvPr id="28" name="object 22">
              <a:extLst>
                <a:ext uri="{FF2B5EF4-FFF2-40B4-BE49-F238E27FC236}">
                  <a16:creationId xmlns:a16="http://schemas.microsoft.com/office/drawing/2014/main" xmlns="" id="{3EAE5083-5CC4-4E75-A6F3-4FD1DD07B4B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9" name="object 23">
              <a:extLst>
                <a:ext uri="{FF2B5EF4-FFF2-40B4-BE49-F238E27FC236}">
                  <a16:creationId xmlns:a16="http://schemas.microsoft.com/office/drawing/2014/main" xmlns="" id="{B2B8F89E-4BE4-4E64-AA35-EC9CEB7EA958}"/>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0" name="object 9">
            <a:extLst>
              <a:ext uri="{FF2B5EF4-FFF2-40B4-BE49-F238E27FC236}">
                <a16:creationId xmlns:a16="http://schemas.microsoft.com/office/drawing/2014/main" xmlns="" id="{ACE950E0-15E2-41AD-B250-358D339BA21B}"/>
              </a:ext>
            </a:extLst>
          </p:cNvPr>
          <p:cNvSpPr txBox="1"/>
          <p:nvPr/>
        </p:nvSpPr>
        <p:spPr>
          <a:xfrm>
            <a:off x="742853" y="7246797"/>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E46C0A"/>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defRPr>
            </a:lvl1pPr>
          </a:lstStyle>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部屋ごとに防火・防犯責任者を決めて管理を依頼する。</a:t>
            </a:r>
            <a:endParaRPr kumimoji="1" lang="en-US" altLang="ja-JP" sz="1200" b="1" i="0" u="none" strike="noStrike" kern="0" cap="none" spc="0" normalizeH="0" baseline="0" noProof="0">
              <a:ln>
                <a:noFill/>
              </a:ln>
              <a:solidFill>
                <a:srgbClr val="E46C0A"/>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E46C0A"/>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各部屋の検査状況を毎日確認する。</a:t>
            </a:r>
          </a:p>
        </p:txBody>
      </p:sp>
      <p:grpSp>
        <p:nvGrpSpPr>
          <p:cNvPr id="31" name="グループ化 30">
            <a:extLst>
              <a:ext uri="{FF2B5EF4-FFF2-40B4-BE49-F238E27FC236}">
                <a16:creationId xmlns:a16="http://schemas.microsoft.com/office/drawing/2014/main" xmlns="" id="{92A4967D-4099-4767-ACCD-B77A2F88CABE}"/>
              </a:ext>
            </a:extLst>
          </p:cNvPr>
          <p:cNvGrpSpPr/>
          <p:nvPr/>
        </p:nvGrpSpPr>
        <p:grpSpPr>
          <a:xfrm>
            <a:off x="633027" y="6584844"/>
            <a:ext cx="6357742" cy="504190"/>
            <a:chOff x="728646" y="1851740"/>
            <a:chExt cx="6120130" cy="504190"/>
          </a:xfrm>
        </p:grpSpPr>
        <p:sp>
          <p:nvSpPr>
            <p:cNvPr id="32" name="object 20">
              <a:extLst>
                <a:ext uri="{FF2B5EF4-FFF2-40B4-BE49-F238E27FC236}">
                  <a16:creationId xmlns:a16="http://schemas.microsoft.com/office/drawing/2014/main" xmlns="" id="{57B5209E-7723-4305-9A31-2E9AFFCF65F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06089628-EB08-403B-96AA-7BC9066A8207}"/>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居住空間の防火・防犯措置</a:t>
              </a:r>
            </a:p>
          </p:txBody>
        </p:sp>
        <p:sp>
          <p:nvSpPr>
            <p:cNvPr id="34" name="object 22">
              <a:extLst>
                <a:ext uri="{FF2B5EF4-FFF2-40B4-BE49-F238E27FC236}">
                  <a16:creationId xmlns:a16="http://schemas.microsoft.com/office/drawing/2014/main" xmlns="" id="{0015EA9F-B2B7-407E-8A18-5531A80AE8A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5" name="object 23">
              <a:extLst>
                <a:ext uri="{FF2B5EF4-FFF2-40B4-BE49-F238E27FC236}">
                  <a16:creationId xmlns:a16="http://schemas.microsoft.com/office/drawing/2014/main" xmlns="" id="{ED65B770-B25A-446B-997B-E600C7AB4E33}"/>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18C27FB7-362E-4821-83F9-8BA77C08F666}"/>
              </a:ext>
            </a:extLst>
          </p:cNvPr>
          <p:cNvSpPr txBox="1"/>
          <p:nvPr/>
        </p:nvSpPr>
        <p:spPr>
          <a:xfrm>
            <a:off x="1380161" y="1796095"/>
            <a:ext cx="5031002" cy="456535"/>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12</a:t>
            </a:r>
            <a:r>
              <a:rPr kumimoji="1" lang="ja-JP" altLang="en-US" sz="1400" b="1">
                <a:solidFill>
                  <a:srgbClr val="221815"/>
                </a:solidFill>
                <a:latin typeface="Yu Gothic" panose="020B0400000000000000" pitchFamily="34" charset="-128"/>
                <a:cs typeface="YuGothic"/>
              </a:rPr>
              <a:t>：避難所ルール</a:t>
            </a:r>
            <a:endParaRPr kumimoji="1" lang="en-US" altLang="ja-JP" sz="1400" b="1">
              <a:solidFill>
                <a:srgbClr val="221815"/>
              </a:solidFill>
              <a:latin typeface="Yu Gothic" panose="020B0400000000000000" pitchFamily="34" charset="-128"/>
              <a:cs typeface="YuGothic"/>
            </a:endParaRPr>
          </a:p>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13</a:t>
            </a:r>
            <a:r>
              <a:rPr kumimoji="1" lang="ja-JP" altLang="en-US" sz="1400" b="1">
                <a:solidFill>
                  <a:srgbClr val="221815"/>
                </a:solidFill>
                <a:latin typeface="Yu Gothic" panose="020B0400000000000000" pitchFamily="34" charset="-128"/>
                <a:cs typeface="YuGothic"/>
              </a:rPr>
              <a:t>：火災予防のための自主検査表</a:t>
            </a:r>
          </a:p>
        </p:txBody>
      </p:sp>
    </p:spTree>
    <p:extLst>
      <p:ext uri="{BB962C8B-B14F-4D97-AF65-F5344CB8AC3E}">
        <p14:creationId xmlns:p14="http://schemas.microsoft.com/office/powerpoint/2010/main" val="471332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５６</a:t>
            </a:r>
            <a:endParaRPr lang="ja-JP" altLang="en-US" dirty="0">
              <a:solidFill>
                <a:schemeClr val="tx1">
                  <a:lumMod val="50000"/>
                  <a:lumOff val="50000"/>
                </a:schemeClr>
              </a:solidFill>
              <a:latin typeface="+mj-ea"/>
              <a:ea typeface="+mj-ea"/>
            </a:endParaRPr>
          </a:p>
        </p:txBody>
      </p:sp>
      <p:sp>
        <p:nvSpPr>
          <p:cNvPr id="14" name="object 2">
            <a:extLst>
              <a:ext uri="{FF2B5EF4-FFF2-40B4-BE49-F238E27FC236}">
                <a16:creationId xmlns:a16="http://schemas.microsoft.com/office/drawing/2014/main" xmlns="" id="{F4FC9BD9-4BBC-4FE1-BEBF-4C57FC475039}"/>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居住空間、共有空間の安全確保</a:t>
            </a:r>
          </a:p>
        </p:txBody>
      </p:sp>
      <p:sp>
        <p:nvSpPr>
          <p:cNvPr id="15" name="object 9">
            <a:extLst>
              <a:ext uri="{FF2B5EF4-FFF2-40B4-BE49-F238E27FC236}">
                <a16:creationId xmlns:a16="http://schemas.microsoft.com/office/drawing/2014/main" xmlns="" id="{7A3FE892-5FC6-4805-915F-672E13920738}"/>
              </a:ext>
            </a:extLst>
          </p:cNvPr>
          <p:cNvSpPr txBox="1"/>
          <p:nvPr/>
        </p:nvSpPr>
        <p:spPr>
          <a:xfrm>
            <a:off x="738476" y="3142263"/>
            <a:ext cx="6186293" cy="3332387"/>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トイレや更衣室、洗濯場や干場など共有空間の安全・防犯対策について、施設管理者や各班と情報交換するなど連携、協力して検討する。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仮設トイレが設置される場合は、適切な安全対策、防犯対策を実施する。特に女性や子どもに防犯ブザーを持たせるなどの対策を行う。</a:t>
            </a:r>
            <a:endParaRPr kumimoji="1" lang="en-US" altLang="ja-JP" sz="1200" b="1" dirty="0">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更衣室について、男女別に設置するなどの対策を行う。</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洗濯場について、避難者自らが洗濯できる環境を整備する。また、洗濯</a:t>
            </a:r>
            <a:r>
              <a:rPr kumimoji="1" lang="ja-JP" altLang="en-US" sz="1600" b="1" dirty="0">
                <a:solidFill>
                  <a:srgbClr val="221815"/>
                </a:solidFill>
                <a:latin typeface="Yu Gothic" panose="020B0400000000000000" pitchFamily="34" charset="-128"/>
              </a:rPr>
              <a:t>場や干</a:t>
            </a:r>
            <a:r>
              <a:rPr kumimoji="1" lang="ja-JP" altLang="en-US" sz="1600" b="1" dirty="0">
                <a:solidFill>
                  <a:prstClr val="black"/>
                </a:solidFill>
                <a:latin typeface="Yu Gothic" panose="020B0400000000000000" pitchFamily="34" charset="-128"/>
              </a:rPr>
              <a:t>場については、男女別にするなどの対策を行う。</a:t>
            </a:r>
          </a:p>
        </p:txBody>
      </p:sp>
      <p:grpSp>
        <p:nvGrpSpPr>
          <p:cNvPr id="16" name="グループ化 15">
            <a:extLst>
              <a:ext uri="{FF2B5EF4-FFF2-40B4-BE49-F238E27FC236}">
                <a16:creationId xmlns:a16="http://schemas.microsoft.com/office/drawing/2014/main" xmlns="" id="{1AC1189F-B79C-41E7-8E21-93E15AE69AAD}"/>
              </a:ext>
            </a:extLst>
          </p:cNvPr>
          <p:cNvGrpSpPr/>
          <p:nvPr/>
        </p:nvGrpSpPr>
        <p:grpSpPr>
          <a:xfrm>
            <a:off x="628650" y="2480310"/>
            <a:ext cx="6357742" cy="504190"/>
            <a:chOff x="728646" y="1851740"/>
            <a:chExt cx="6120130" cy="504190"/>
          </a:xfrm>
        </p:grpSpPr>
        <p:sp>
          <p:nvSpPr>
            <p:cNvPr id="17" name="object 20">
              <a:extLst>
                <a:ext uri="{FF2B5EF4-FFF2-40B4-BE49-F238E27FC236}">
                  <a16:creationId xmlns:a16="http://schemas.microsoft.com/office/drawing/2014/main" xmlns="" id="{C9427E29-85F0-4E86-B2D3-297DA626031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18" name="object 21">
              <a:extLst>
                <a:ext uri="{FF2B5EF4-FFF2-40B4-BE49-F238E27FC236}">
                  <a16:creationId xmlns:a16="http://schemas.microsoft.com/office/drawing/2014/main" xmlns="" id="{A83BCC31-F4F7-4176-827B-CEEA2C986D37}"/>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共有空間の安全・防犯対策</a:t>
              </a:r>
            </a:p>
          </p:txBody>
        </p:sp>
        <p:sp>
          <p:nvSpPr>
            <p:cNvPr id="19" name="object 22">
              <a:extLst>
                <a:ext uri="{FF2B5EF4-FFF2-40B4-BE49-F238E27FC236}">
                  <a16:creationId xmlns:a16="http://schemas.microsoft.com/office/drawing/2014/main" xmlns="" id="{0A9CBFA0-0516-4841-996B-27FD6F0046B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0" name="object 23">
              <a:extLst>
                <a:ext uri="{FF2B5EF4-FFF2-40B4-BE49-F238E27FC236}">
                  <a16:creationId xmlns:a16="http://schemas.microsoft.com/office/drawing/2014/main" xmlns="" id="{6C272968-E1C4-40E9-93B2-C36E5F8BFC58}"/>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３</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grpSp>
        <p:nvGrpSpPr>
          <p:cNvPr id="21" name="グループ化 20">
            <a:extLst>
              <a:ext uri="{FF2B5EF4-FFF2-40B4-BE49-F238E27FC236}">
                <a16:creationId xmlns:a16="http://schemas.microsoft.com/office/drawing/2014/main" xmlns="" id="{AB12C112-569A-4918-84FC-40EF236E7458}"/>
              </a:ext>
            </a:extLst>
          </p:cNvPr>
          <p:cNvGrpSpPr/>
          <p:nvPr/>
        </p:nvGrpSpPr>
        <p:grpSpPr>
          <a:xfrm>
            <a:off x="689917" y="1624372"/>
            <a:ext cx="6283775" cy="648000"/>
            <a:chOff x="689917" y="1624372"/>
            <a:chExt cx="6283775" cy="648000"/>
          </a:xfrm>
        </p:grpSpPr>
        <p:pic>
          <p:nvPicPr>
            <p:cNvPr id="22" name="グラフィックス 21" descr="ドキュメント 枠線">
              <a:extLst>
                <a:ext uri="{FF2B5EF4-FFF2-40B4-BE49-F238E27FC236}">
                  <a16:creationId xmlns:a16="http://schemas.microsoft.com/office/drawing/2014/main" xmlns="" id="{1DEB519F-0586-4BEF-86B6-726FEB40BD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3" name="正方形/長方形 22">
              <a:extLst>
                <a:ext uri="{FF2B5EF4-FFF2-40B4-BE49-F238E27FC236}">
                  <a16:creationId xmlns:a16="http://schemas.microsoft.com/office/drawing/2014/main" xmlns="" id="{0D4E136C-C2A6-4A31-8B5D-A5E78D19DEB1}"/>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4" name="object 5">
            <a:extLst>
              <a:ext uri="{FF2B5EF4-FFF2-40B4-BE49-F238E27FC236}">
                <a16:creationId xmlns:a16="http://schemas.microsoft.com/office/drawing/2014/main" xmlns="" id="{23998A4F-6C57-4CFC-B3EE-EEF6E41526D3}"/>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14</a:t>
            </a:r>
            <a:r>
              <a:rPr kumimoji="1" lang="ja-JP" altLang="en-US" sz="1400" b="1">
                <a:solidFill>
                  <a:prstClr val="black"/>
                </a:solidFill>
                <a:latin typeface="Yu Gothic" panose="020B0400000000000000" pitchFamily="34" charset="-128"/>
                <a:cs typeface="YuGothic"/>
              </a:rPr>
              <a:t>：避難所チェックシート</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473302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５７</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E4AAFB31-267B-42D8-AA11-5D5CBA58E864}"/>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6">
                    <a:lumMod val="75000"/>
                  </a:schemeClr>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４</a:t>
            </a:r>
            <a:r>
              <a:rPr kumimoji="0" lang="en-US" altLang="ja-JP"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F79646">
                    <a:lumMod val="75000"/>
                  </a:srgbClr>
                </a:solidFill>
                <a:effectLst/>
                <a:uLnTx/>
                <a:uFillTx/>
                <a:latin typeface="Yu Gothic" panose="020B0400000000000000" pitchFamily="34" charset="-128"/>
                <a:ea typeface="Yu Gothic" panose="020B0400000000000000" pitchFamily="34" charset="-128"/>
                <a:cs typeface="+mj-cs"/>
              </a:rPr>
              <a:t>防火・防犯のための見回り</a:t>
            </a:r>
          </a:p>
        </p:txBody>
      </p:sp>
      <p:grpSp>
        <p:nvGrpSpPr>
          <p:cNvPr id="22" name="グループ化 21">
            <a:extLst>
              <a:ext uri="{FF2B5EF4-FFF2-40B4-BE49-F238E27FC236}">
                <a16:creationId xmlns:a16="http://schemas.microsoft.com/office/drawing/2014/main" xmlns="" id="{7A0DD2F4-E4CF-40FD-A9B0-99464EDDBEC3}"/>
              </a:ext>
            </a:extLst>
          </p:cNvPr>
          <p:cNvGrpSpPr/>
          <p:nvPr/>
        </p:nvGrpSpPr>
        <p:grpSpPr>
          <a:xfrm>
            <a:off x="693930" y="1668095"/>
            <a:ext cx="6283775" cy="648000"/>
            <a:chOff x="689917" y="1624372"/>
            <a:chExt cx="6283775" cy="648000"/>
          </a:xfrm>
        </p:grpSpPr>
        <p:pic>
          <p:nvPicPr>
            <p:cNvPr id="23" name="グラフィックス 22" descr="ドキュメント 枠線">
              <a:extLst>
                <a:ext uri="{FF2B5EF4-FFF2-40B4-BE49-F238E27FC236}">
                  <a16:creationId xmlns:a16="http://schemas.microsoft.com/office/drawing/2014/main" xmlns="" id="{A96F6278-47FD-4E99-B0A3-446A8D3D1B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4" name="正方形/長方形 23">
              <a:extLst>
                <a:ext uri="{FF2B5EF4-FFF2-40B4-BE49-F238E27FC236}">
                  <a16:creationId xmlns:a16="http://schemas.microsoft.com/office/drawing/2014/main" xmlns="" id="{0DD41157-9A75-4C0E-9076-4607CCDF72C4}"/>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5" name="object 9">
            <a:extLst>
              <a:ext uri="{FF2B5EF4-FFF2-40B4-BE49-F238E27FC236}">
                <a16:creationId xmlns:a16="http://schemas.microsoft.com/office/drawing/2014/main" xmlns="" id="{64C47CD7-805B-4BD4-A8A0-14B8D54C5A87}"/>
              </a:ext>
            </a:extLst>
          </p:cNvPr>
          <p:cNvSpPr txBox="1"/>
          <p:nvPr/>
        </p:nvSpPr>
        <p:spPr>
          <a:xfrm>
            <a:off x="749093" y="3142263"/>
            <a:ext cx="6186293" cy="317849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見回るべき場所を検討するとともに、避難所敷地内にある危険な場所や死角になる場所などを確認し、見回りのルートを決める。</a:t>
            </a: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見回りのルート、実施時間帯、確認事項、見回り体制（避難者参加）を検討し、誰が、いつ、避難所の見回りを行うのか役割分担を整理する。</a:t>
            </a:r>
            <a:endParaRPr kumimoji="1" lang="en-US" altLang="ja-JP" sz="1200" b="1">
              <a:solidFill>
                <a:srgbClr val="E46C0A"/>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防火・防犯のための避難所内の見回り実施の必要性と方法（場所、時間）について、情報班を通じて避難者に説明し、協力依頼をする。</a:t>
            </a:r>
            <a:endParaRPr kumimoji="1" lang="ja-JP" altLang="en-US" sz="1600" b="1">
              <a:solidFill>
                <a:prstClr val="black"/>
              </a:solidFill>
              <a:latin typeface="Yu Gothic" panose="020B0400000000000000" pitchFamily="34" charset="-128"/>
              <a:cs typeface="YuGothic"/>
            </a:endParaRPr>
          </a:p>
        </p:txBody>
      </p:sp>
      <p:grpSp>
        <p:nvGrpSpPr>
          <p:cNvPr id="26" name="グループ化 25">
            <a:extLst>
              <a:ext uri="{FF2B5EF4-FFF2-40B4-BE49-F238E27FC236}">
                <a16:creationId xmlns:a16="http://schemas.microsoft.com/office/drawing/2014/main" xmlns="" id="{A0F72C25-EA65-4AF8-82B8-F084FE977266}"/>
              </a:ext>
            </a:extLst>
          </p:cNvPr>
          <p:cNvGrpSpPr/>
          <p:nvPr/>
        </p:nvGrpSpPr>
        <p:grpSpPr>
          <a:xfrm>
            <a:off x="639267" y="2480310"/>
            <a:ext cx="6357742" cy="504190"/>
            <a:chOff x="728646" y="1851740"/>
            <a:chExt cx="6120130" cy="504190"/>
          </a:xfrm>
        </p:grpSpPr>
        <p:sp>
          <p:nvSpPr>
            <p:cNvPr id="27" name="object 20">
              <a:extLst>
                <a:ext uri="{FF2B5EF4-FFF2-40B4-BE49-F238E27FC236}">
                  <a16:creationId xmlns:a16="http://schemas.microsoft.com/office/drawing/2014/main" xmlns="" id="{0083E372-21E4-4758-8E8B-BCDAC2A763A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28" name="object 21">
              <a:extLst>
                <a:ext uri="{FF2B5EF4-FFF2-40B4-BE49-F238E27FC236}">
                  <a16:creationId xmlns:a16="http://schemas.microsoft.com/office/drawing/2014/main" xmlns="" id="{EBD89F2C-833D-476F-AD7F-9277133C5B0E}"/>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体制づくり（避難者役割分担）</a:t>
              </a:r>
            </a:p>
          </p:txBody>
        </p:sp>
        <p:sp>
          <p:nvSpPr>
            <p:cNvPr id="29" name="object 22">
              <a:extLst>
                <a:ext uri="{FF2B5EF4-FFF2-40B4-BE49-F238E27FC236}">
                  <a16:creationId xmlns:a16="http://schemas.microsoft.com/office/drawing/2014/main" xmlns="" id="{FCCD1913-045C-4174-ABEC-83444EC621D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0" name="object 23">
              <a:extLst>
                <a:ext uri="{FF2B5EF4-FFF2-40B4-BE49-F238E27FC236}">
                  <a16:creationId xmlns:a16="http://schemas.microsoft.com/office/drawing/2014/main" xmlns="" id="{DEA0E9B7-A222-491F-A0CE-160AE80B410D}"/>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１</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1" name="object 9">
            <a:extLst>
              <a:ext uri="{FF2B5EF4-FFF2-40B4-BE49-F238E27FC236}">
                <a16:creationId xmlns:a16="http://schemas.microsoft.com/office/drawing/2014/main" xmlns="" id="{241B4E24-6998-4F62-B11C-41387411DFC6}"/>
              </a:ext>
            </a:extLst>
          </p:cNvPr>
          <p:cNvSpPr txBox="1"/>
          <p:nvPr/>
        </p:nvSpPr>
        <p:spPr>
          <a:xfrm>
            <a:off x="742853" y="7104256"/>
            <a:ext cx="6186293" cy="142417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毎日の見回り体制、見回るルート、見回りで確認すべき事項を確認する。</a:t>
            </a:r>
            <a:endParaRPr kumimoji="1" lang="en-US" altLang="ja-JP" sz="1600" b="1">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E46C0A"/>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rPr>
              <a:t>見回りを担当した人から、見回り状況と問題の発生有無があったかどうかを確認する。</a:t>
            </a:r>
          </a:p>
        </p:txBody>
      </p:sp>
      <p:grpSp>
        <p:nvGrpSpPr>
          <p:cNvPr id="32" name="グループ化 31">
            <a:extLst>
              <a:ext uri="{FF2B5EF4-FFF2-40B4-BE49-F238E27FC236}">
                <a16:creationId xmlns:a16="http://schemas.microsoft.com/office/drawing/2014/main" xmlns="" id="{80BA371F-D836-4418-AC55-37788B3B7F8D}"/>
              </a:ext>
            </a:extLst>
          </p:cNvPr>
          <p:cNvGrpSpPr/>
          <p:nvPr/>
        </p:nvGrpSpPr>
        <p:grpSpPr>
          <a:xfrm>
            <a:off x="633027" y="6442303"/>
            <a:ext cx="6357742" cy="504190"/>
            <a:chOff x="728646" y="1851740"/>
            <a:chExt cx="6120130" cy="504190"/>
          </a:xfrm>
        </p:grpSpPr>
        <p:sp>
          <p:nvSpPr>
            <p:cNvPr id="33" name="object 20">
              <a:extLst>
                <a:ext uri="{FF2B5EF4-FFF2-40B4-BE49-F238E27FC236}">
                  <a16:creationId xmlns:a16="http://schemas.microsoft.com/office/drawing/2014/main" xmlns="" id="{5268D057-891F-4D00-A0EC-EF44C7FDA18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E46C0A"/>
            </a:solidFill>
          </p:spPr>
          <p:txBody>
            <a:bodyPr wrap="square" lIns="0" tIns="0" rIns="0" bIns="0" rtlCol="0"/>
            <a:lstStyle/>
            <a:p>
              <a:pPr defTabSz="914400"/>
              <a:endParaRPr kumimoji="1" b="1">
                <a:solidFill>
                  <a:srgbClr val="E4660A"/>
                </a:solidFill>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6EC1A7F2-5F8B-43C9-9077-F368B9131E2C}"/>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見回り・声掛け協力</a:t>
              </a:r>
            </a:p>
          </p:txBody>
        </p:sp>
        <p:sp>
          <p:nvSpPr>
            <p:cNvPr id="35" name="object 22">
              <a:extLst>
                <a:ext uri="{FF2B5EF4-FFF2-40B4-BE49-F238E27FC236}">
                  <a16:creationId xmlns:a16="http://schemas.microsoft.com/office/drawing/2014/main" xmlns="" id="{D60F4025-B580-40A0-A643-BF6082E7E8F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36" name="object 23">
              <a:extLst>
                <a:ext uri="{FF2B5EF4-FFF2-40B4-BE49-F238E27FC236}">
                  <a16:creationId xmlns:a16="http://schemas.microsoft.com/office/drawing/2014/main" xmlns="" id="{024BD425-334C-4BB4-8E83-D0CE2D5831AB}"/>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E46C0A"/>
                  </a:solidFill>
                  <a:latin typeface="Yu Gothic" panose="020B0400000000000000" pitchFamily="34" charset="-128"/>
                  <a:cs typeface="YuGothic"/>
                </a:rPr>
                <a:t>２</a:t>
              </a:r>
              <a:endParaRPr kumimoji="1" sz="2100" b="1">
                <a:solidFill>
                  <a:srgbClr val="E46C0A"/>
                </a:solidFill>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F92A815A-9213-4A60-8683-1CE89C054A61}"/>
              </a:ext>
            </a:extLst>
          </p:cNvPr>
          <p:cNvSpPr txBox="1"/>
          <p:nvPr/>
        </p:nvSpPr>
        <p:spPr>
          <a:xfrm>
            <a:off x="138016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38" name="テキスト ボックス 37">
            <a:extLst>
              <a:ext uri="{FF2B5EF4-FFF2-40B4-BE49-F238E27FC236}">
                <a16:creationId xmlns:a16="http://schemas.microsoft.com/office/drawing/2014/main" xmlns="" id="{8D42AB91-11B8-4166-9F54-7BF2AB6CAE22}"/>
              </a:ext>
            </a:extLst>
          </p:cNvPr>
          <p:cNvSpPr txBox="1"/>
          <p:nvPr/>
        </p:nvSpPr>
        <p:spPr>
          <a:xfrm>
            <a:off x="766385" y="869275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13】</a:t>
            </a:r>
            <a:r>
              <a:rPr kumimoji="1" lang="ja-JP" altLang="en-US" sz="1600" b="1" u="sng">
                <a:solidFill>
                  <a:srgbClr val="172A88"/>
                </a:solidFill>
                <a:latin typeface="Yu Gothic" panose="020B0400000000000000" pitchFamily="34" charset="-128"/>
                <a:cs typeface="YuGothic"/>
              </a:rPr>
              <a:t>防火・防犯の取り組み</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1359099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５８</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485380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５９</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DA84DCE7-0E39-4F36-9682-9A1D35C76205}"/>
              </a:ext>
            </a:extLst>
          </p:cNvPr>
          <p:cNvSpPr txBox="1">
            <a:spLocks/>
          </p:cNvSpPr>
          <p:nvPr/>
        </p:nvSpPr>
        <p:spPr>
          <a:xfrm>
            <a:off x="767810" y="814006"/>
            <a:ext cx="583301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FF0000"/>
                </a:solidFill>
                <a:latin typeface="Yu Gothic" panose="020B0400000000000000" pitchFamily="34" charset="-128"/>
                <a:ea typeface="Yu Gothic" panose="020B0400000000000000" pitchFamily="34" charset="-128"/>
              </a:rPr>
              <a:t>④食料・物資班</a:t>
            </a:r>
            <a:r>
              <a:rPr kumimoji="0" lang="ja-JP" altLang="en-US" sz="3200" b="1" kern="0">
                <a:solidFill>
                  <a:srgbClr val="FF0000"/>
                </a:solidFill>
                <a:latin typeface="Yu Gothic" panose="020B0400000000000000" pitchFamily="34" charset="-128"/>
                <a:ea typeface="Yu Gothic" panose="020B0400000000000000" pitchFamily="34" charset="-128"/>
              </a:rPr>
              <a:t>がすること</a:t>
            </a:r>
          </a:p>
        </p:txBody>
      </p:sp>
      <p:sp>
        <p:nvSpPr>
          <p:cNvPr id="4" name="object 3">
            <a:extLst>
              <a:ext uri="{FF2B5EF4-FFF2-40B4-BE49-F238E27FC236}">
                <a16:creationId xmlns:a16="http://schemas.microsoft.com/office/drawing/2014/main" xmlns="" id="{71601AF0-B994-43AA-992C-2C2085A8ABD0}"/>
              </a:ext>
            </a:extLst>
          </p:cNvPr>
          <p:cNvSpPr/>
          <p:nvPr/>
        </p:nvSpPr>
        <p:spPr>
          <a:xfrm>
            <a:off x="796873" y="377629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5" name="object 4">
            <a:extLst>
              <a:ext uri="{FF2B5EF4-FFF2-40B4-BE49-F238E27FC236}">
                <a16:creationId xmlns:a16="http://schemas.microsoft.com/office/drawing/2014/main" xmlns="" id="{221320D3-F4BE-4287-B616-A5FD604CB1DE}"/>
              </a:ext>
            </a:extLst>
          </p:cNvPr>
          <p:cNvSpPr/>
          <p:nvPr/>
        </p:nvSpPr>
        <p:spPr>
          <a:xfrm>
            <a:off x="796873" y="4387195"/>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6" name="object 5">
            <a:extLst>
              <a:ext uri="{FF2B5EF4-FFF2-40B4-BE49-F238E27FC236}">
                <a16:creationId xmlns:a16="http://schemas.microsoft.com/office/drawing/2014/main" xmlns="" id="{56BA6AE8-6F72-4824-8886-4D574A86E90E}"/>
              </a:ext>
            </a:extLst>
          </p:cNvPr>
          <p:cNvSpPr/>
          <p:nvPr/>
        </p:nvSpPr>
        <p:spPr>
          <a:xfrm>
            <a:off x="796873" y="49980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7" name="object 6">
            <a:extLst>
              <a:ext uri="{FF2B5EF4-FFF2-40B4-BE49-F238E27FC236}">
                <a16:creationId xmlns:a16="http://schemas.microsoft.com/office/drawing/2014/main" xmlns="" id="{03184626-3A44-4950-9134-293F5464213F}"/>
              </a:ext>
            </a:extLst>
          </p:cNvPr>
          <p:cNvSpPr/>
          <p:nvPr/>
        </p:nvSpPr>
        <p:spPr>
          <a:xfrm>
            <a:off x="796873" y="56089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8" name="object 10">
            <a:extLst>
              <a:ext uri="{FF2B5EF4-FFF2-40B4-BE49-F238E27FC236}">
                <a16:creationId xmlns:a16="http://schemas.microsoft.com/office/drawing/2014/main" xmlns="" id="{65026FEA-2891-42BA-ADBB-A56BA04736F8}"/>
              </a:ext>
            </a:extLst>
          </p:cNvPr>
          <p:cNvSpPr txBox="1"/>
          <p:nvPr/>
        </p:nvSpPr>
        <p:spPr>
          <a:xfrm>
            <a:off x="795327" y="3441700"/>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緊急的に必要な物資把握と確保</a:t>
            </a:r>
            <a:endParaRPr sz="2000" b="1">
              <a:latin typeface="Yu Gothic" panose="020B0400000000000000" pitchFamily="34" charset="-128"/>
              <a:ea typeface="Yu Gothic" panose="020B0400000000000000" pitchFamily="34" charset="-128"/>
              <a:cs typeface="YuGothic"/>
            </a:endParaRPr>
          </a:p>
        </p:txBody>
      </p:sp>
      <p:sp>
        <p:nvSpPr>
          <p:cNvPr id="9" name="object 10">
            <a:extLst>
              <a:ext uri="{FF2B5EF4-FFF2-40B4-BE49-F238E27FC236}">
                <a16:creationId xmlns:a16="http://schemas.microsoft.com/office/drawing/2014/main" xmlns="" id="{DB233F71-43BE-4E0F-A607-CC4486A547E9}"/>
              </a:ext>
            </a:extLst>
          </p:cNvPr>
          <p:cNvSpPr txBox="1"/>
          <p:nvPr/>
        </p:nvSpPr>
        <p:spPr>
          <a:xfrm>
            <a:off x="805911" y="402168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物資等の受け入れ体制の整備</a:t>
            </a:r>
            <a:endParaRPr sz="2000" b="1">
              <a:latin typeface="Yu Gothic" panose="020B0400000000000000" pitchFamily="34" charset="-128"/>
              <a:ea typeface="Yu Gothic" panose="020B0400000000000000" pitchFamily="34" charset="-128"/>
              <a:cs typeface="YuGothic"/>
            </a:endParaRPr>
          </a:p>
        </p:txBody>
      </p:sp>
      <p:sp>
        <p:nvSpPr>
          <p:cNvPr id="10" name="object 10">
            <a:extLst>
              <a:ext uri="{FF2B5EF4-FFF2-40B4-BE49-F238E27FC236}">
                <a16:creationId xmlns:a16="http://schemas.microsoft.com/office/drawing/2014/main" xmlns="" id="{7E5247A0-A800-4107-A734-875A92BD3B91}"/>
              </a:ext>
            </a:extLst>
          </p:cNvPr>
          <p:cNvSpPr txBox="1"/>
          <p:nvPr/>
        </p:nvSpPr>
        <p:spPr>
          <a:xfrm>
            <a:off x="805911" y="4641048"/>
            <a:ext cx="35851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救援物資等の受け入れ・配分</a:t>
            </a:r>
            <a:endParaRPr sz="2000" b="1">
              <a:latin typeface="Yu Gothic" panose="020B0400000000000000" pitchFamily="34" charset="-128"/>
              <a:ea typeface="Yu Gothic" panose="020B0400000000000000" pitchFamily="34" charset="-128"/>
              <a:cs typeface="YuGothic"/>
            </a:endParaRPr>
          </a:p>
        </p:txBody>
      </p:sp>
      <p:sp>
        <p:nvSpPr>
          <p:cNvPr id="11" name="object 10">
            <a:extLst>
              <a:ext uri="{FF2B5EF4-FFF2-40B4-BE49-F238E27FC236}">
                <a16:creationId xmlns:a16="http://schemas.microsoft.com/office/drawing/2014/main" xmlns="" id="{2DD6BD90-F188-4536-AD8C-96007F0C28B8}"/>
              </a:ext>
            </a:extLst>
          </p:cNvPr>
          <p:cNvSpPr txBox="1"/>
          <p:nvPr/>
        </p:nvSpPr>
        <p:spPr>
          <a:xfrm>
            <a:off x="805911" y="524459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必要物資の調達と提供</a:t>
            </a:r>
            <a:endParaRPr sz="2000" b="1">
              <a:latin typeface="Yu Gothic" panose="020B0400000000000000" pitchFamily="34" charset="-128"/>
              <a:ea typeface="Yu Gothic" panose="020B0400000000000000" pitchFamily="34" charset="-128"/>
              <a:cs typeface="YuGothic"/>
            </a:endParaRPr>
          </a:p>
        </p:txBody>
      </p:sp>
      <p:sp>
        <p:nvSpPr>
          <p:cNvPr id="12" name="object 14">
            <a:extLst>
              <a:ext uri="{FF2B5EF4-FFF2-40B4-BE49-F238E27FC236}">
                <a16:creationId xmlns:a16="http://schemas.microsoft.com/office/drawing/2014/main" xmlns="" id="{9C0CB91A-E049-443F-8533-8E8227F6CB2C}"/>
              </a:ext>
            </a:extLst>
          </p:cNvPr>
          <p:cNvSpPr/>
          <p:nvPr/>
        </p:nvSpPr>
        <p:spPr>
          <a:xfrm>
            <a:off x="767811" y="7175500"/>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DEADA"/>
          </a:solidFill>
        </p:spPr>
        <p:txBody>
          <a:bodyPr wrap="square" lIns="0" tIns="0" rIns="0" bIns="0" rtlCol="0"/>
          <a:lstStyle/>
          <a:p>
            <a:endParaRPr/>
          </a:p>
        </p:txBody>
      </p:sp>
      <p:sp>
        <p:nvSpPr>
          <p:cNvPr id="13" name="object 15">
            <a:extLst>
              <a:ext uri="{FF2B5EF4-FFF2-40B4-BE49-F238E27FC236}">
                <a16:creationId xmlns:a16="http://schemas.microsoft.com/office/drawing/2014/main" xmlns="" id="{2565BD5D-9D66-445C-BCFF-34B025284647}"/>
              </a:ext>
            </a:extLst>
          </p:cNvPr>
          <p:cNvSpPr txBox="1"/>
          <p:nvPr/>
        </p:nvSpPr>
        <p:spPr>
          <a:xfrm>
            <a:off x="1035721" y="7325828"/>
            <a:ext cx="53365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a:solidFill>
                  <a:srgbClr val="221815"/>
                </a:solidFill>
                <a:latin typeface="Yu Gothic" panose="020B0400000000000000" pitchFamily="34" charset="-128"/>
                <a:ea typeface="Yu Gothic" panose="020B0400000000000000" pitchFamily="34" charset="-128"/>
                <a:cs typeface="YuGothic"/>
              </a:rPr>
              <a:t>定期的な班会議を行うなどして、食料・物資班内での情報共有をしっかりと行いましょう！</a:t>
            </a:r>
            <a:endParaRPr lang="en-US" altLang="ja-JP" sz="1600" b="1">
              <a:solidFill>
                <a:srgbClr val="221815"/>
              </a:solidFill>
              <a:latin typeface="Yu Gothic" panose="020B0400000000000000" pitchFamily="34" charset="-128"/>
              <a:ea typeface="Yu Gothic" panose="020B0400000000000000" pitchFamily="34" charset="-128"/>
              <a:cs typeface="YuGothic"/>
            </a:endParaRPr>
          </a:p>
        </p:txBody>
      </p:sp>
      <p:sp>
        <p:nvSpPr>
          <p:cNvPr id="14" name="テキスト ボックス 13">
            <a:extLst>
              <a:ext uri="{FF2B5EF4-FFF2-40B4-BE49-F238E27FC236}">
                <a16:creationId xmlns:a16="http://schemas.microsoft.com/office/drawing/2014/main" xmlns="" id="{7E960C96-D97C-4174-BEEB-4F058548E435}"/>
              </a:ext>
            </a:extLst>
          </p:cNvPr>
          <p:cNvSpPr txBox="1"/>
          <p:nvPr/>
        </p:nvSpPr>
        <p:spPr>
          <a:xfrm>
            <a:off x="690820" y="1581307"/>
            <a:ext cx="6214805" cy="1031629"/>
          </a:xfrm>
          <a:prstGeom prst="rect">
            <a:avLst/>
          </a:prstGeom>
          <a:noFill/>
        </p:spPr>
        <p:txBody>
          <a:bodyPr wrap="square">
            <a:spAutoFit/>
          </a:bodyPr>
          <a:lstStyle/>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食料・物資班は避難所運営において、</a:t>
            </a:r>
            <a:r>
              <a:rPr lang="ja-JP" altLang="en-US"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「物資等の受け入れ体制の整備」「食料・飲料水・生活用品の在庫管理と配布」など</a:t>
            </a: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そのために、具体的には下記５つの業務を実施します。</a:t>
            </a:r>
            <a:endParaRPr lang="en-US" altLang="ja-JP" sz="1400"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 name="object 6">
            <a:extLst>
              <a:ext uri="{FF2B5EF4-FFF2-40B4-BE49-F238E27FC236}">
                <a16:creationId xmlns:a16="http://schemas.microsoft.com/office/drawing/2014/main" xmlns="" id="{AA708952-6243-456D-BD7E-DEB5B3562C15}"/>
              </a:ext>
            </a:extLst>
          </p:cNvPr>
          <p:cNvSpPr/>
          <p:nvPr/>
        </p:nvSpPr>
        <p:spPr>
          <a:xfrm>
            <a:off x="786894" y="619514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6" name="object 10">
            <a:extLst>
              <a:ext uri="{FF2B5EF4-FFF2-40B4-BE49-F238E27FC236}">
                <a16:creationId xmlns:a16="http://schemas.microsoft.com/office/drawing/2014/main" xmlns="" id="{AEC303EC-592D-4010-A426-55B4336304E2}"/>
              </a:ext>
            </a:extLst>
          </p:cNvPr>
          <p:cNvSpPr txBox="1"/>
          <p:nvPr/>
        </p:nvSpPr>
        <p:spPr>
          <a:xfrm>
            <a:off x="795932" y="5830735"/>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5.</a:t>
            </a:r>
            <a:r>
              <a:rPr lang="ja-JP" altLang="en-US" sz="2000" b="1">
                <a:latin typeface="Yu Gothic" panose="020B0400000000000000" pitchFamily="34" charset="-128"/>
                <a:ea typeface="Yu Gothic" panose="020B0400000000000000" pitchFamily="34" charset="-128"/>
                <a:cs typeface="YuGothic"/>
              </a:rPr>
              <a:t>炊き出し等の実施</a:t>
            </a:r>
          </a:p>
        </p:txBody>
      </p:sp>
    </p:spTree>
    <p:extLst>
      <p:ext uri="{BB962C8B-B14F-4D97-AF65-F5344CB8AC3E}">
        <p14:creationId xmlns:p14="http://schemas.microsoft.com/office/powerpoint/2010/main" val="282040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６０</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1E5A6169-938F-4301-AB7A-13E2F726BE7C}"/>
              </a:ext>
            </a:extLst>
          </p:cNvPr>
          <p:cNvSpPr txBox="1">
            <a:spLocks/>
          </p:cNvSpPr>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１</a:t>
            </a:r>
            <a:r>
              <a:rPr kumimoji="0" lang="en-US" altLang="ja-JP" sz="3200" b="1" kern="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緊急的に必要な物資把握と確保</a:t>
            </a:r>
          </a:p>
        </p:txBody>
      </p:sp>
      <p:sp>
        <p:nvSpPr>
          <p:cNvPr id="4" name="object 9">
            <a:extLst>
              <a:ext uri="{FF2B5EF4-FFF2-40B4-BE49-F238E27FC236}">
                <a16:creationId xmlns:a16="http://schemas.microsoft.com/office/drawing/2014/main" xmlns="" id="{464070F7-355F-421B-A22F-897C11823930}"/>
              </a:ext>
            </a:extLst>
          </p:cNvPr>
          <p:cNvSpPr txBox="1"/>
          <p:nvPr/>
        </p:nvSpPr>
        <p:spPr>
          <a:xfrm>
            <a:off x="738476"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避難者からの要望を聞き取り、緊急的に確保が必要な食料や物資があるか、避難所運営委員会でその必要性を確認する。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要配慮者への対応にあたり、緊急的に確保が必要な食料や物資があるか、健康・衛生管理班を通じて確認する。</a:t>
            </a:r>
          </a:p>
        </p:txBody>
      </p:sp>
      <p:grpSp>
        <p:nvGrpSpPr>
          <p:cNvPr id="5" name="グループ化 4">
            <a:extLst>
              <a:ext uri="{FF2B5EF4-FFF2-40B4-BE49-F238E27FC236}">
                <a16:creationId xmlns:a16="http://schemas.microsoft.com/office/drawing/2014/main" xmlns="" id="{7EDE9178-0AE4-4CFE-87A5-BF64F999C79C}"/>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EE45BBB0-FB9E-4691-895B-DE9D00C58C9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1D8C85EE-E8C4-4EFA-B080-A25C08E7011C}"/>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緊急的に必要な物資の把握</a:t>
              </a:r>
            </a:p>
          </p:txBody>
        </p:sp>
        <p:sp>
          <p:nvSpPr>
            <p:cNvPr id="8" name="object 22">
              <a:extLst>
                <a:ext uri="{FF2B5EF4-FFF2-40B4-BE49-F238E27FC236}">
                  <a16:creationId xmlns:a16="http://schemas.microsoft.com/office/drawing/2014/main" xmlns="" id="{CE510235-934A-447C-B981-9D5AEAE53AD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EA5C5A6A-13C3-4D41-B99E-B82FC8AB8F8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35CA3616-A2CD-472A-B973-D211011B94CF}"/>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313944AF-1BCD-4BB6-AA6A-7B2F935A27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BA373E26-6DBE-4C7B-8122-606FE022C3E9}"/>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8DBB78CC-FE01-46A8-941A-36F833DD3E22}"/>
              </a:ext>
            </a:extLst>
          </p:cNvPr>
          <p:cNvSpPr txBox="1"/>
          <p:nvPr/>
        </p:nvSpPr>
        <p:spPr>
          <a:xfrm>
            <a:off x="732236" y="554735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緊急的に確保が必要な食料や物資がある場合は</a:t>
            </a:r>
            <a:r>
              <a:rPr lang="ja-JP" altLang="en-US" sz="1600" b="1" dirty="0">
                <a:solidFill>
                  <a:srgbClr val="221815"/>
                </a:solidFill>
                <a:latin typeface="Yu Gothic" panose="020B0400000000000000" pitchFamily="34" charset="-128"/>
                <a:ea typeface="Yu Gothic" panose="020B0400000000000000" pitchFamily="34" charset="-128"/>
                <a:cs typeface="YuGothic"/>
              </a:rPr>
              <a:t>、熊野町職員を通じて熊野町災害対策</a:t>
            </a:r>
            <a:r>
              <a:rPr lang="ja-JP" altLang="en-US" sz="1600" b="1" dirty="0">
                <a:latin typeface="Yu Gothic" panose="020B0400000000000000" pitchFamily="34" charset="-128"/>
                <a:ea typeface="Yu Gothic" panose="020B0400000000000000" pitchFamily="34" charset="-128"/>
                <a:cs typeface="YuGothic"/>
              </a:rPr>
              <a:t>本部に要請する。</a:t>
            </a:r>
          </a:p>
        </p:txBody>
      </p:sp>
      <p:grpSp>
        <p:nvGrpSpPr>
          <p:cNvPr id="14" name="グループ化 13">
            <a:extLst>
              <a:ext uri="{FF2B5EF4-FFF2-40B4-BE49-F238E27FC236}">
                <a16:creationId xmlns:a16="http://schemas.microsoft.com/office/drawing/2014/main" xmlns="" id="{18EB40D6-4B6D-49F6-BFA4-2172DBAC787F}"/>
              </a:ext>
            </a:extLst>
          </p:cNvPr>
          <p:cNvGrpSpPr/>
          <p:nvPr/>
        </p:nvGrpSpPr>
        <p:grpSpPr>
          <a:xfrm>
            <a:off x="622410" y="4885400"/>
            <a:ext cx="6357742" cy="504190"/>
            <a:chOff x="728646" y="1851740"/>
            <a:chExt cx="6120130" cy="504190"/>
          </a:xfrm>
        </p:grpSpPr>
        <p:sp>
          <p:nvSpPr>
            <p:cNvPr id="15" name="object 20">
              <a:extLst>
                <a:ext uri="{FF2B5EF4-FFF2-40B4-BE49-F238E27FC236}">
                  <a16:creationId xmlns:a16="http://schemas.microsoft.com/office/drawing/2014/main" xmlns="" id="{CD188278-79D0-4594-8E6F-AF6B7D80223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C35EE50F-3D70-4D35-92DF-301C4BC009D0}"/>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熊野町担当者からの災対本部依頼</a:t>
              </a:r>
            </a:p>
          </p:txBody>
        </p:sp>
        <p:sp>
          <p:nvSpPr>
            <p:cNvPr id="17" name="object 22">
              <a:extLst>
                <a:ext uri="{FF2B5EF4-FFF2-40B4-BE49-F238E27FC236}">
                  <a16:creationId xmlns:a16="http://schemas.microsoft.com/office/drawing/2014/main" xmlns="" id="{D99E2DE0-9ACC-4D7C-83B2-951C3AF90D93}"/>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1D77DE29-3C7B-40D8-BBDD-871912CC285C}"/>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D7F6CCAE-4D86-4F00-8EED-8BD079B57319}"/>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972858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６１</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24386DAD-A509-4754-A8A0-DBBCAD99FD69}"/>
              </a:ext>
            </a:extLst>
          </p:cNvPr>
          <p:cNvSpPr txBox="1">
            <a:spLocks/>
          </p:cNvSpPr>
          <p:nvPr/>
        </p:nvSpPr>
        <p:spPr>
          <a:xfrm>
            <a:off x="55211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２</a:t>
            </a:r>
            <a:r>
              <a:rPr kumimoji="0" lang="en-US" altLang="ja-JP" sz="3200" b="1" kern="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物資等の受け入れ体制の整備</a:t>
            </a:r>
          </a:p>
        </p:txBody>
      </p:sp>
      <p:grpSp>
        <p:nvGrpSpPr>
          <p:cNvPr id="4" name="グループ化 3">
            <a:extLst>
              <a:ext uri="{FF2B5EF4-FFF2-40B4-BE49-F238E27FC236}">
                <a16:creationId xmlns:a16="http://schemas.microsoft.com/office/drawing/2014/main" xmlns="" id="{4DDB5C7E-BE14-4B74-99F7-08EEBE8FCE67}"/>
              </a:ext>
            </a:extLst>
          </p:cNvPr>
          <p:cNvGrpSpPr/>
          <p:nvPr/>
        </p:nvGrpSpPr>
        <p:grpSpPr>
          <a:xfrm>
            <a:off x="693930"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29C2141E-0ED4-4E71-A2F1-CBA7D5AB4F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0B81E360-F5C0-47FC-B6B4-15132D87EDB7}"/>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C6C73AFF-199B-475F-9C9F-7278BAF27DDA}"/>
              </a:ext>
            </a:extLst>
          </p:cNvPr>
          <p:cNvSpPr txBox="1"/>
          <p:nvPr/>
        </p:nvSpPr>
        <p:spPr>
          <a:xfrm>
            <a:off x="749093" y="314226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あらかじめ定めておいた、食料や水、物資を一時的に保管する場所が使用可能かどうか確認する。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必要に応じて、物資を一時的に保管する場所を確保する。</a:t>
            </a:r>
            <a:endParaRPr lang="en-US" altLang="ja-JP" sz="1600" b="1">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道路から行き来がしやすく、備蓄倉庫出入口からも近い場所を荷下ろし場</a:t>
            </a:r>
            <a:r>
              <a:rPr lang="ja-JP" altLang="en-US" sz="1600" b="1">
                <a:solidFill>
                  <a:srgbClr val="221815"/>
                </a:solidFill>
                <a:latin typeface="Yu Gothic" panose="020B0400000000000000" pitchFamily="34" charset="-128"/>
                <a:ea typeface="Yu Gothic" panose="020B0400000000000000" pitchFamily="34" charset="-128"/>
                <a:cs typeface="YuGothic"/>
              </a:rPr>
              <a:t>として</a:t>
            </a:r>
            <a:r>
              <a:rPr lang="ja-JP" altLang="en-US" sz="1600" b="1">
                <a:latin typeface="Yu Gothic" panose="020B0400000000000000" pitchFamily="34" charset="-128"/>
                <a:ea typeface="Yu Gothic" panose="020B0400000000000000" pitchFamily="34" charset="-128"/>
                <a:cs typeface="YuGothic"/>
              </a:rPr>
              <a:t>確保する。</a:t>
            </a:r>
          </a:p>
        </p:txBody>
      </p:sp>
      <p:grpSp>
        <p:nvGrpSpPr>
          <p:cNvPr id="8" name="グループ化 7">
            <a:extLst>
              <a:ext uri="{FF2B5EF4-FFF2-40B4-BE49-F238E27FC236}">
                <a16:creationId xmlns:a16="http://schemas.microsoft.com/office/drawing/2014/main" xmlns="" id="{4D2A2A85-B0BC-49C9-8540-BB83A1B91CAF}"/>
              </a:ext>
            </a:extLst>
          </p:cNvPr>
          <p:cNvGrpSpPr/>
          <p:nvPr/>
        </p:nvGrpSpPr>
        <p:grpSpPr>
          <a:xfrm>
            <a:off x="639267" y="2480310"/>
            <a:ext cx="6357742" cy="504190"/>
            <a:chOff x="728646" y="1851740"/>
            <a:chExt cx="6120130" cy="504190"/>
          </a:xfrm>
        </p:grpSpPr>
        <p:sp>
          <p:nvSpPr>
            <p:cNvPr id="9" name="object 20">
              <a:extLst>
                <a:ext uri="{FF2B5EF4-FFF2-40B4-BE49-F238E27FC236}">
                  <a16:creationId xmlns:a16="http://schemas.microsoft.com/office/drawing/2014/main" xmlns="" id="{ED19F87A-79AE-42CD-AA42-56A70DC33DF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1B117311-19ED-4571-8318-4A14DDF4FEF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a:t>
              </a:r>
              <a:r>
                <a:rPr lang="ja-JP" altLang="en-US" sz="2000" b="1">
                  <a:solidFill>
                    <a:schemeClr val="bg1"/>
                  </a:solidFill>
                  <a:latin typeface="Yu Gothic" panose="020B0400000000000000" pitchFamily="34" charset="-128"/>
                  <a:ea typeface="Yu Gothic" panose="020B0400000000000000" pitchFamily="34" charset="-128"/>
                  <a:cs typeface="YuGothic"/>
                </a:rPr>
                <a:t>け</a:t>
              </a:r>
              <a:r>
                <a:rPr lang="ja-JP" altLang="en-US" sz="2000" b="1">
                  <a:solidFill>
                    <a:srgbClr val="FFFFFF"/>
                  </a:solidFill>
                  <a:latin typeface="Yu Gothic" panose="020B0400000000000000" pitchFamily="34" charset="-128"/>
                  <a:ea typeface="Yu Gothic" panose="020B0400000000000000" pitchFamily="34" charset="-128"/>
                  <a:cs typeface="YuGothic"/>
                </a:rPr>
                <a:t>入れ及び保管場所の確保</a:t>
              </a:r>
            </a:p>
          </p:txBody>
        </p:sp>
        <p:sp>
          <p:nvSpPr>
            <p:cNvPr id="11" name="object 22">
              <a:extLst>
                <a:ext uri="{FF2B5EF4-FFF2-40B4-BE49-F238E27FC236}">
                  <a16:creationId xmlns:a16="http://schemas.microsoft.com/office/drawing/2014/main" xmlns="" id="{D8AB709E-2D28-4FBC-812E-5AA0BCFB7E5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6319A5B2-DA17-486E-867E-9C6B100A32C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3" name="object 9">
            <a:extLst>
              <a:ext uri="{FF2B5EF4-FFF2-40B4-BE49-F238E27FC236}">
                <a16:creationId xmlns:a16="http://schemas.microsoft.com/office/drawing/2014/main" xmlns="" id="{2A90572D-CD92-4C20-89AA-62F864B88B94}"/>
              </a:ext>
            </a:extLst>
          </p:cNvPr>
          <p:cNvSpPr txBox="1"/>
          <p:nvPr/>
        </p:nvSpPr>
        <p:spPr>
          <a:xfrm>
            <a:off x="742853" y="6161053"/>
            <a:ext cx="6186293" cy="2538324"/>
          </a:xfrm>
          <a:prstGeom prst="rect">
            <a:avLst/>
          </a:prstGeom>
        </p:spPr>
        <p:txBody>
          <a:bodyPr vert="horz" wrap="square" lIns="0" tIns="12700" rIns="0" bIns="0" rtlCol="0" anchor="t">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a:ea typeface="Yu Gothic"/>
                <a:cs typeface="YuGothic"/>
              </a:rPr>
              <a:t>避難者に、物資の受け入れ・配分に関する活動協力を依頼し、また、情報班と連携し協力できる人の人数を把握し、人手を確保する。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協力できる避難者をとりまとめ、それぞれの役割を決める。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物資の受け入れ・配布に関する協力（</a:t>
            </a:r>
            <a:r>
              <a:rPr lang="ja-JP" altLang="en-US" sz="1600" b="1" dirty="0">
                <a:solidFill>
                  <a:srgbClr val="221815"/>
                </a:solidFill>
                <a:latin typeface="Yu Gothic" panose="020B0400000000000000" pitchFamily="34" charset="-128"/>
                <a:ea typeface="Yu Gothic" panose="020B0400000000000000" pitchFamily="34" charset="-128"/>
                <a:cs typeface="YuGothic"/>
              </a:rPr>
              <a:t>ボランティアのお願い）を熊野町職員</a:t>
            </a:r>
            <a:r>
              <a:rPr lang="ja-JP" altLang="en-US" sz="1600" b="1" dirty="0">
                <a:latin typeface="Yu Gothic" panose="020B0400000000000000" pitchFamily="34" charset="-128"/>
                <a:ea typeface="Yu Gothic" panose="020B0400000000000000" pitchFamily="34" charset="-128"/>
                <a:cs typeface="YuGothic"/>
              </a:rPr>
              <a:t>を通じて、熊野町災害対策本部に報告し、社会福祉協議会に要請する。</a:t>
            </a:r>
          </a:p>
        </p:txBody>
      </p:sp>
      <p:grpSp>
        <p:nvGrpSpPr>
          <p:cNvPr id="14" name="グループ化 13">
            <a:extLst>
              <a:ext uri="{FF2B5EF4-FFF2-40B4-BE49-F238E27FC236}">
                <a16:creationId xmlns:a16="http://schemas.microsoft.com/office/drawing/2014/main" xmlns="" id="{1CC5437E-119E-46F7-91C3-1E61F085E042}"/>
              </a:ext>
            </a:extLst>
          </p:cNvPr>
          <p:cNvGrpSpPr/>
          <p:nvPr/>
        </p:nvGrpSpPr>
        <p:grpSpPr>
          <a:xfrm>
            <a:off x="633027" y="5499100"/>
            <a:ext cx="6357742" cy="504190"/>
            <a:chOff x="728646" y="1851740"/>
            <a:chExt cx="6120130" cy="504190"/>
          </a:xfrm>
        </p:grpSpPr>
        <p:sp>
          <p:nvSpPr>
            <p:cNvPr id="15" name="object 20">
              <a:extLst>
                <a:ext uri="{FF2B5EF4-FFF2-40B4-BE49-F238E27FC236}">
                  <a16:creationId xmlns:a16="http://schemas.microsoft.com/office/drawing/2014/main" xmlns="" id="{295823FF-3FA5-49FE-B48F-51391E377C84}"/>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59FE6322-A705-479A-89F5-87480741896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協力体制の確保（避難者、ボランティアなど）</a:t>
              </a:r>
            </a:p>
          </p:txBody>
        </p:sp>
        <p:sp>
          <p:nvSpPr>
            <p:cNvPr id="17" name="object 22">
              <a:extLst>
                <a:ext uri="{FF2B5EF4-FFF2-40B4-BE49-F238E27FC236}">
                  <a16:creationId xmlns:a16="http://schemas.microsoft.com/office/drawing/2014/main" xmlns="" id="{718E522B-466E-4CDB-B5C0-D88E741B5D7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E8CB062D-063F-4245-B5D3-092397DFC79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63B17F0F-565A-4138-A767-562E7447762E}"/>
              </a:ext>
            </a:extLst>
          </p:cNvPr>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061701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６２</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28943F2E-2155-405E-9845-7050EC27091E}"/>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３</a:t>
            </a:r>
            <a:r>
              <a:rPr lang="en-US" altLang="ja-JP"/>
              <a:t>. </a:t>
            </a:r>
            <a:r>
              <a:rPr lang="ja-JP" altLang="en-US"/>
              <a:t>救援物資等の受け入れ・配分</a:t>
            </a:r>
          </a:p>
        </p:txBody>
      </p:sp>
      <p:sp>
        <p:nvSpPr>
          <p:cNvPr id="4" name="object 9">
            <a:extLst>
              <a:ext uri="{FF2B5EF4-FFF2-40B4-BE49-F238E27FC236}">
                <a16:creationId xmlns:a16="http://schemas.microsoft.com/office/drawing/2014/main" xmlns="" id="{E2888ECE-FD37-4D5B-AE17-D282980CDA3A}"/>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届いた救援物資の配布の範囲と配布の優先度や公平性を踏まえた配布の方法など配布ルールを確認する。</a:t>
            </a: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xmlns="" id="{778F4C4D-295A-4DAD-9776-91AFC6F82A12}"/>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432C455A-003A-4D49-9DD8-9C171F964EA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F2F7E048-AF13-4F7C-AB03-8B599B12533D}"/>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救援物資等の配布ルール確認</a:t>
              </a:r>
            </a:p>
          </p:txBody>
        </p:sp>
        <p:sp>
          <p:nvSpPr>
            <p:cNvPr id="8" name="object 22">
              <a:extLst>
                <a:ext uri="{FF2B5EF4-FFF2-40B4-BE49-F238E27FC236}">
                  <a16:creationId xmlns:a16="http://schemas.microsoft.com/office/drawing/2014/main" xmlns="" id="{C1155399-2BA5-4090-88A7-D3E80ECE61C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9" name="object 23">
              <a:extLst>
                <a:ext uri="{FF2B5EF4-FFF2-40B4-BE49-F238E27FC236}">
                  <a16:creationId xmlns:a16="http://schemas.microsoft.com/office/drawing/2014/main" xmlns="" id="{BBF4284E-7A48-4573-80A0-9FC8A8E85013}"/>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17FA60A0-41BA-4FC8-9B18-46CCE9856BB6}"/>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9C1CCB08-9331-41D7-BD68-97C376E428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999CBA50-53A5-4D9B-BC49-A439C9E58974}"/>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object 9">
            <a:extLst>
              <a:ext uri="{FF2B5EF4-FFF2-40B4-BE49-F238E27FC236}">
                <a16:creationId xmlns:a16="http://schemas.microsoft.com/office/drawing/2014/main" xmlns="" id="{CD291EB6-EEEB-4D5E-ABD4-F15D8B6D35CF}"/>
              </a:ext>
            </a:extLst>
          </p:cNvPr>
          <p:cNvSpPr txBox="1"/>
          <p:nvPr/>
        </p:nvSpPr>
        <p:spPr>
          <a:xfrm>
            <a:off x="732236" y="5102357"/>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協力できる避難者に対し、予め検討した役割分担を踏まえて、物資の受け入れ・配分に関する活動を依頼する。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配分・配布の場所に案内し、作業方法を伝える。</a:t>
            </a:r>
          </a:p>
        </p:txBody>
      </p:sp>
      <p:grpSp>
        <p:nvGrpSpPr>
          <p:cNvPr id="14" name="グループ化 13">
            <a:extLst>
              <a:ext uri="{FF2B5EF4-FFF2-40B4-BE49-F238E27FC236}">
                <a16:creationId xmlns:a16="http://schemas.microsoft.com/office/drawing/2014/main" xmlns="" id="{56A7000C-7DBA-4D6D-8271-4353DC50254E}"/>
              </a:ext>
            </a:extLst>
          </p:cNvPr>
          <p:cNvGrpSpPr/>
          <p:nvPr/>
        </p:nvGrpSpPr>
        <p:grpSpPr>
          <a:xfrm>
            <a:off x="622410" y="4440404"/>
            <a:ext cx="6357742" cy="504190"/>
            <a:chOff x="728646" y="1851740"/>
            <a:chExt cx="6120130" cy="504190"/>
          </a:xfrm>
        </p:grpSpPr>
        <p:sp>
          <p:nvSpPr>
            <p:cNvPr id="15" name="object 20">
              <a:extLst>
                <a:ext uri="{FF2B5EF4-FFF2-40B4-BE49-F238E27FC236}">
                  <a16:creationId xmlns:a16="http://schemas.microsoft.com/office/drawing/2014/main" xmlns="" id="{7C9F04E3-3AD4-466F-A73B-87CCD22B731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CB0F048D-A415-4063-974F-341A6241DDA8}"/>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zh-TW" altLang="en-US" sz="2000" b="1">
                  <a:solidFill>
                    <a:srgbClr val="FFFFFF"/>
                  </a:solidFill>
                  <a:latin typeface="Yu Gothic" panose="020B0400000000000000" pitchFamily="34" charset="-128"/>
                  <a:ea typeface="Yu Gothic" panose="020B0400000000000000" pitchFamily="34" charset="-128"/>
                  <a:cs typeface="YuGothic"/>
                </a:rPr>
                <a:t>協力要請（避難者）</a:t>
              </a:r>
            </a:p>
          </p:txBody>
        </p:sp>
        <p:sp>
          <p:nvSpPr>
            <p:cNvPr id="17" name="object 22">
              <a:extLst>
                <a:ext uri="{FF2B5EF4-FFF2-40B4-BE49-F238E27FC236}">
                  <a16:creationId xmlns:a16="http://schemas.microsoft.com/office/drawing/2014/main" xmlns="" id="{5CB02364-3717-4F7A-82EE-C08C85A4A35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12EE8F59-3F61-4A9E-A6E2-3B1EF595F1D4}"/>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6FC77739-F2D0-4428-93FD-EDC8BFE4F910}"/>
              </a:ext>
            </a:extLst>
          </p:cNvPr>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0" name="object 9">
            <a:extLst>
              <a:ext uri="{FF2B5EF4-FFF2-40B4-BE49-F238E27FC236}">
                <a16:creationId xmlns:a16="http://schemas.microsoft.com/office/drawing/2014/main" xmlns="" id="{2E6EA21E-30AB-4D22-A709-249CA8C164AC}"/>
              </a:ext>
            </a:extLst>
          </p:cNvPr>
          <p:cNvSpPr txBox="1"/>
          <p:nvPr/>
        </p:nvSpPr>
        <p:spPr>
          <a:xfrm>
            <a:off x="732236" y="7182292"/>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要配慮者への配布担当者を決め、配布場所に配置する。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自ら物資を取りに行くことが出来る要配慮者に対しては、個々に配布の時期と場所、方法を伝える。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自ら物資を取りに行くことが出来ない要配慮者に対しては、同一世帯の方、または支援者が取りに来るよう伝える。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要配慮者がいる世帯には、事前に状況を聞き取り対応を行う。</a:t>
            </a:r>
          </a:p>
        </p:txBody>
      </p:sp>
      <p:grpSp>
        <p:nvGrpSpPr>
          <p:cNvPr id="21" name="グループ化 20">
            <a:extLst>
              <a:ext uri="{FF2B5EF4-FFF2-40B4-BE49-F238E27FC236}">
                <a16:creationId xmlns:a16="http://schemas.microsoft.com/office/drawing/2014/main" xmlns="" id="{9D1A38A7-9CE3-4968-87E4-954CED8E9395}"/>
              </a:ext>
            </a:extLst>
          </p:cNvPr>
          <p:cNvGrpSpPr/>
          <p:nvPr/>
        </p:nvGrpSpPr>
        <p:grpSpPr>
          <a:xfrm>
            <a:off x="622410" y="6520339"/>
            <a:ext cx="6357742" cy="504190"/>
            <a:chOff x="728646" y="1851740"/>
            <a:chExt cx="6120130" cy="504190"/>
          </a:xfrm>
        </p:grpSpPr>
        <p:sp>
          <p:nvSpPr>
            <p:cNvPr id="22" name="object 20">
              <a:extLst>
                <a:ext uri="{FF2B5EF4-FFF2-40B4-BE49-F238E27FC236}">
                  <a16:creationId xmlns:a16="http://schemas.microsoft.com/office/drawing/2014/main" xmlns="" id="{9B950DA4-FFA6-4BF0-A709-580DE2E692F8}"/>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5325F9F4-1356-4EFE-94FD-654482066AEA}"/>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要配慮者への物資提供支援</a:t>
              </a:r>
            </a:p>
          </p:txBody>
        </p:sp>
        <p:sp>
          <p:nvSpPr>
            <p:cNvPr id="24" name="object 22">
              <a:extLst>
                <a:ext uri="{FF2B5EF4-FFF2-40B4-BE49-F238E27FC236}">
                  <a16:creationId xmlns:a16="http://schemas.microsoft.com/office/drawing/2014/main" xmlns="" id="{662FF2C5-8D46-4A59-AC7E-614D3EEC5C3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 name="object 23">
              <a:extLst>
                <a:ext uri="{FF2B5EF4-FFF2-40B4-BE49-F238E27FC236}">
                  <a16:creationId xmlns:a16="http://schemas.microsoft.com/office/drawing/2014/main" xmlns="" id="{10733339-9C52-4A41-AF4A-B03AB9EC88E5}"/>
                </a:ext>
              </a:extLst>
            </p:cNvPr>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３</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26" name="テキスト ボックス 25">
            <a:extLst>
              <a:ext uri="{FF2B5EF4-FFF2-40B4-BE49-F238E27FC236}">
                <a16:creationId xmlns:a16="http://schemas.microsoft.com/office/drawing/2014/main" xmlns="" id="{578CA63E-7A62-440F-A38F-AF08A933B4D7}"/>
              </a:ext>
            </a:extLst>
          </p:cNvPr>
          <p:cNvSpPr txBox="1"/>
          <p:nvPr/>
        </p:nvSpPr>
        <p:spPr>
          <a:xfrm>
            <a:off x="732236" y="389622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15】</a:t>
            </a:r>
            <a:r>
              <a:rPr kumimoji="1" lang="ja-JP" altLang="en-US" sz="1600" b="1" u="sng">
                <a:solidFill>
                  <a:srgbClr val="172A88"/>
                </a:solidFill>
                <a:latin typeface="Yu Gothic" panose="020B0400000000000000" pitchFamily="34" charset="-128"/>
                <a:cs typeface="YuGothic"/>
              </a:rPr>
              <a:t>食料・物資等の配布</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197360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６３</a:t>
            </a:r>
          </a:p>
        </p:txBody>
      </p:sp>
      <p:sp>
        <p:nvSpPr>
          <p:cNvPr id="3" name="object 2">
            <a:extLst>
              <a:ext uri="{FF2B5EF4-FFF2-40B4-BE49-F238E27FC236}">
                <a16:creationId xmlns:a16="http://schemas.microsoft.com/office/drawing/2014/main" xmlns="" id="{9DBAE4B5-AA4D-4A15-9199-B2BC8E0829AB}"/>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a:t>. </a:t>
            </a:r>
            <a:r>
              <a:rPr lang="ja-JP" altLang="en-US"/>
              <a:t>必要物資の調達と提供</a:t>
            </a:r>
          </a:p>
        </p:txBody>
      </p:sp>
      <p:grpSp>
        <p:nvGrpSpPr>
          <p:cNvPr id="4" name="グループ化 3">
            <a:extLst>
              <a:ext uri="{FF2B5EF4-FFF2-40B4-BE49-F238E27FC236}">
                <a16:creationId xmlns:a16="http://schemas.microsoft.com/office/drawing/2014/main" xmlns="" id="{07B98716-CD51-4D53-84A7-CDF8B9B3DE2E}"/>
              </a:ext>
            </a:extLst>
          </p:cNvPr>
          <p:cNvGrpSpPr/>
          <p:nvPr/>
        </p:nvGrpSpPr>
        <p:grpSpPr>
          <a:xfrm>
            <a:off x="693930"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033B6AFA-EE79-4C9C-B672-A0FB8D7AB9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CDF7E0B9-10CD-4F32-9AF8-8B90050AEE72}"/>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F3849288-804B-4464-B2E2-8F060A8F502A}"/>
              </a:ext>
            </a:extLst>
          </p:cNvPr>
          <p:cNvSpPr txBox="1"/>
          <p:nvPr/>
        </p:nvSpPr>
        <p:spPr>
          <a:xfrm>
            <a:off x="749093" y="3142263"/>
            <a:ext cx="6186293" cy="4126451"/>
          </a:xfrm>
          <a:prstGeom prst="rect">
            <a:avLst/>
          </a:prstGeom>
        </p:spPr>
        <p:txBody>
          <a:bodyPr vert="horz" wrap="square" lIns="0" tIns="12700" rIns="0" bIns="0" rtlCol="0" anchor="t">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避難所利用者数（避難所以外の場所に滞在する人を含む）を確認し、食料や水、物資の必要な数を把握する。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避難者への呼びかけや各運営班との連携により、食料・物資班への物資等依頼票をとりまとめ必要な生活物資等の数や内容を把握する。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a:ea typeface="Yu Gothic"/>
              </a:rPr>
              <a:t>要配慮者の方の特性や対応から確保が必要な食料や物資があるか、健康・衛生管理班を通じて確認する（汁物（インスタント）や仕切付段ボールベッドを調達するよう配慮する）。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調達が必要な水や食料、物資の内容と量を整理する。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要望のあった物資について、避難所運営委員かでその必要性を確認する。</a:t>
            </a:r>
          </a:p>
        </p:txBody>
      </p:sp>
      <p:grpSp>
        <p:nvGrpSpPr>
          <p:cNvPr id="8" name="グループ化 7">
            <a:extLst>
              <a:ext uri="{FF2B5EF4-FFF2-40B4-BE49-F238E27FC236}">
                <a16:creationId xmlns:a16="http://schemas.microsoft.com/office/drawing/2014/main" xmlns="" id="{AF6F1348-8B29-4CA9-8263-0009A36BF9D9}"/>
              </a:ext>
            </a:extLst>
          </p:cNvPr>
          <p:cNvGrpSpPr/>
          <p:nvPr/>
        </p:nvGrpSpPr>
        <p:grpSpPr>
          <a:xfrm>
            <a:off x="639267" y="2480310"/>
            <a:ext cx="6357742" cy="504190"/>
            <a:chOff x="728646" y="1851740"/>
            <a:chExt cx="6120130" cy="504190"/>
          </a:xfrm>
        </p:grpSpPr>
        <p:sp>
          <p:nvSpPr>
            <p:cNvPr id="9" name="object 20">
              <a:extLst>
                <a:ext uri="{FF2B5EF4-FFF2-40B4-BE49-F238E27FC236}">
                  <a16:creationId xmlns:a16="http://schemas.microsoft.com/office/drawing/2014/main" xmlns="" id="{ACA9A59A-9D22-429D-8696-0254AED67BE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68B0D206-2245-4B89-BC07-817A75CCB25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必要数・内容（ニーズ）の把握</a:t>
              </a:r>
            </a:p>
          </p:txBody>
        </p:sp>
        <p:sp>
          <p:nvSpPr>
            <p:cNvPr id="11" name="object 22">
              <a:extLst>
                <a:ext uri="{FF2B5EF4-FFF2-40B4-BE49-F238E27FC236}">
                  <a16:creationId xmlns:a16="http://schemas.microsoft.com/office/drawing/2014/main" xmlns="" id="{3C33FEFF-37C0-4CB0-B16C-457B0D1BD59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582B17FD-8D2C-417D-AED1-145D6EF80202}"/>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3" name="object 9">
            <a:extLst>
              <a:ext uri="{FF2B5EF4-FFF2-40B4-BE49-F238E27FC236}">
                <a16:creationId xmlns:a16="http://schemas.microsoft.com/office/drawing/2014/main" xmlns="" id="{9D143E68-37EA-4DA1-9D5F-1841FC3B75C0}"/>
              </a:ext>
            </a:extLst>
          </p:cNvPr>
          <p:cNvSpPr txBox="1"/>
          <p:nvPr/>
        </p:nvSpPr>
        <p:spPr>
          <a:xfrm>
            <a:off x="742853" y="8094552"/>
            <a:ext cx="6186293" cy="1447063"/>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調達が必要な水や食料、物資を伝票に記入する。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依頼伝票に発信日時、避難所名、発注依頼者な</a:t>
            </a:r>
            <a:r>
              <a:rPr lang="ja-JP" altLang="en-US" sz="1600" b="1">
                <a:solidFill>
                  <a:srgbClr val="221815"/>
                </a:solidFill>
                <a:latin typeface="Yu Gothic" panose="020B0400000000000000" pitchFamily="34" charset="-128"/>
                <a:ea typeface="Yu Gothic" panose="020B0400000000000000" pitchFamily="34" charset="-128"/>
              </a:rPr>
              <a:t>どを記入し、熊野</a:t>
            </a:r>
            <a:r>
              <a:rPr lang="ja-JP" altLang="en-US" sz="1600" b="1">
                <a:solidFill>
                  <a:srgbClr val="221815"/>
                </a:solidFill>
                <a:latin typeface="Yu Gothic" panose="020B0400000000000000" pitchFamily="34" charset="-128"/>
                <a:ea typeface="Yu Gothic" panose="020B0400000000000000" pitchFamily="34" charset="-128"/>
                <a:cs typeface="YuGothic"/>
              </a:rPr>
              <a:t>町職員（熊野町職員がいない場合は総務班）</a:t>
            </a:r>
            <a:r>
              <a:rPr lang="ja-JP" altLang="en-US" sz="1600" b="1">
                <a:solidFill>
                  <a:srgbClr val="221815"/>
                </a:solidFill>
                <a:latin typeface="Yu Gothic" panose="020B0400000000000000" pitchFamily="34" charset="-128"/>
                <a:ea typeface="Yu Gothic" panose="020B0400000000000000" pitchFamily="34" charset="-128"/>
              </a:rPr>
              <a:t>を通じて熊野</a:t>
            </a:r>
            <a:r>
              <a:rPr lang="ja-JP" altLang="en-US" sz="1600" b="1">
                <a:latin typeface="Yu Gothic" panose="020B0400000000000000" pitchFamily="34" charset="-128"/>
                <a:ea typeface="Yu Gothic" panose="020B0400000000000000" pitchFamily="34" charset="-128"/>
              </a:rPr>
              <a:t>町災害対策本部にＦＡＸで送信する。</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14" name="グループ化 13">
            <a:extLst>
              <a:ext uri="{FF2B5EF4-FFF2-40B4-BE49-F238E27FC236}">
                <a16:creationId xmlns:a16="http://schemas.microsoft.com/office/drawing/2014/main" xmlns="" id="{8F4D19D6-F762-4925-86F3-9191272BFC4C}"/>
              </a:ext>
            </a:extLst>
          </p:cNvPr>
          <p:cNvGrpSpPr/>
          <p:nvPr/>
        </p:nvGrpSpPr>
        <p:grpSpPr>
          <a:xfrm>
            <a:off x="633027" y="7432599"/>
            <a:ext cx="6357742" cy="504190"/>
            <a:chOff x="728646" y="1851740"/>
            <a:chExt cx="6120130" cy="504190"/>
          </a:xfrm>
        </p:grpSpPr>
        <p:sp>
          <p:nvSpPr>
            <p:cNvPr id="15" name="object 20">
              <a:extLst>
                <a:ext uri="{FF2B5EF4-FFF2-40B4-BE49-F238E27FC236}">
                  <a16:creationId xmlns:a16="http://schemas.microsoft.com/office/drawing/2014/main" xmlns="" id="{5F00672F-5E7A-4908-8EEE-2B999CF94EB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29BF1F36-76C7-4568-92AF-65E91BCD6456}"/>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災対本部依頼による調達</a:t>
              </a:r>
            </a:p>
          </p:txBody>
        </p:sp>
        <p:sp>
          <p:nvSpPr>
            <p:cNvPr id="17" name="object 22">
              <a:extLst>
                <a:ext uri="{FF2B5EF4-FFF2-40B4-BE49-F238E27FC236}">
                  <a16:creationId xmlns:a16="http://schemas.microsoft.com/office/drawing/2014/main" xmlns="" id="{4A3AC8ED-B591-428A-82C0-6C417CE1869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22FF2E74-CB09-423D-99E9-C8776D9B6588}"/>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12F98E4E-AA79-40FF-94C7-3FF569BE34A3}"/>
              </a:ext>
            </a:extLst>
          </p:cNvPr>
          <p:cNvSpPr txBox="1"/>
          <p:nvPr/>
        </p:nvSpPr>
        <p:spPr>
          <a:xfrm>
            <a:off x="1380161" y="1787600"/>
            <a:ext cx="5031002"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15</a:t>
            </a:r>
            <a:r>
              <a:rPr lang="ja-JP" altLang="en-US" sz="1400" b="1">
                <a:latin typeface="Yu Gothic" panose="020B0400000000000000" pitchFamily="34" charset="-128"/>
                <a:ea typeface="Yu Gothic" panose="020B0400000000000000" pitchFamily="34" charset="-128"/>
                <a:cs typeface="YuGothic"/>
              </a:rPr>
              <a:t>：食料依頼伝票、様式</a:t>
            </a:r>
            <a:r>
              <a:rPr lang="en-US" altLang="ja-JP" sz="1400" b="1">
                <a:latin typeface="Yu Gothic" panose="020B0400000000000000" pitchFamily="34" charset="-128"/>
                <a:ea typeface="Yu Gothic" panose="020B0400000000000000" pitchFamily="34" charset="-128"/>
                <a:cs typeface="YuGothic"/>
              </a:rPr>
              <a:t>16</a:t>
            </a:r>
            <a:r>
              <a:rPr lang="ja-JP" altLang="en-US" sz="1400" b="1">
                <a:latin typeface="Yu Gothic" panose="020B0400000000000000" pitchFamily="34" charset="-128"/>
                <a:ea typeface="Yu Gothic" panose="020B0400000000000000" pitchFamily="34" charset="-128"/>
                <a:cs typeface="YuGothic"/>
              </a:rPr>
              <a:t>：物資依頼伝票、様式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
        <p:nvSpPr>
          <p:cNvPr id="20" name="テキスト ボックス 19">
            <a:extLst>
              <a:ext uri="{FF2B5EF4-FFF2-40B4-BE49-F238E27FC236}">
                <a16:creationId xmlns:a16="http://schemas.microsoft.com/office/drawing/2014/main" xmlns="" id="{97E38F39-7D6A-486D-8EF9-9EC33280B74D}"/>
              </a:ext>
            </a:extLst>
          </p:cNvPr>
          <p:cNvSpPr txBox="1"/>
          <p:nvPr/>
        </p:nvSpPr>
        <p:spPr>
          <a:xfrm>
            <a:off x="742853" y="9684845"/>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14】</a:t>
            </a:r>
            <a:r>
              <a:rPr lang="ja-JP" altLang="en-US" sz="1600" b="1" u="sng">
                <a:solidFill>
                  <a:srgbClr val="172A88"/>
                </a:solidFill>
                <a:latin typeface="Yu Gothic" panose="020B0400000000000000" pitchFamily="34" charset="-128"/>
                <a:ea typeface="Yu Gothic" panose="020B0400000000000000" pitchFamily="34" charset="-128"/>
                <a:cs typeface="YuGothic"/>
              </a:rPr>
              <a:t>食料・物資等の確保調整</a:t>
            </a:r>
            <a:endParaRPr lang="ja-JP" altLang="en-US" sz="1600" u="sng">
              <a:solidFill>
                <a:srgbClr val="172A88"/>
              </a:solidFill>
            </a:endParaRPr>
          </a:p>
        </p:txBody>
      </p:sp>
    </p:spTree>
    <p:extLst>
      <p:ext uri="{BB962C8B-B14F-4D97-AF65-F5344CB8AC3E}">
        <p14:creationId xmlns:p14="http://schemas.microsoft.com/office/powerpoint/2010/main" val="40783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xmlns="" id="{9F49996D-8A31-443E-9163-3252B10B35D5}"/>
              </a:ext>
            </a:extLst>
          </p:cNvPr>
          <p:cNvGrpSpPr/>
          <p:nvPr/>
        </p:nvGrpSpPr>
        <p:grpSpPr>
          <a:xfrm>
            <a:off x="671724" y="3580452"/>
            <a:ext cx="6710137" cy="6975146"/>
            <a:chOff x="687766" y="3580452"/>
            <a:chExt cx="6710137" cy="6975146"/>
          </a:xfrm>
        </p:grpSpPr>
        <p:sp>
          <p:nvSpPr>
            <p:cNvPr id="3" name="Rectangle 4">
              <a:extLst>
                <a:ext uri="{FF2B5EF4-FFF2-40B4-BE49-F238E27FC236}">
                  <a16:creationId xmlns:a16="http://schemas.microsoft.com/office/drawing/2014/main" xmlns="" id="{2D4D020B-8E3B-41F0-B42D-1D242FD76FBD}"/>
                </a:ext>
              </a:extLst>
            </p:cNvPr>
            <p:cNvSpPr>
              <a:spLocks noChangeArrowheads="1"/>
            </p:cNvSpPr>
            <p:nvPr/>
          </p:nvSpPr>
          <p:spPr bwMode="auto">
            <a:xfrm>
              <a:off x="687766" y="4447942"/>
              <a:ext cx="624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マニュアルの使い方</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AutoShape 116">
              <a:extLst>
                <a:ext uri="{FF2B5EF4-FFF2-40B4-BE49-F238E27FC236}">
                  <a16:creationId xmlns:a16="http://schemas.microsoft.com/office/drawing/2014/main" xmlns="" id="{18244203-7BD7-47E9-B73F-9C6A8435D32D}"/>
                </a:ext>
              </a:extLst>
            </p:cNvPr>
            <p:cNvSpPr>
              <a:spLocks noChangeArrowheads="1"/>
            </p:cNvSpPr>
            <p:nvPr/>
          </p:nvSpPr>
          <p:spPr bwMode="auto">
            <a:xfrm>
              <a:off x="1890297" y="3580452"/>
              <a:ext cx="3843338" cy="4778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第１章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xmlns="" id="{AF0FD996-2EAF-4E4F-8898-72918E9EF4CE}"/>
                </a:ext>
              </a:extLst>
            </p:cNvPr>
            <p:cNvSpPr txBox="1"/>
            <p:nvPr/>
          </p:nvSpPr>
          <p:spPr>
            <a:xfrm>
              <a:off x="6779229" y="10186266"/>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25278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６４</a:t>
            </a:r>
            <a:endParaRPr lang="ja-JP" altLang="en-US" dirty="0">
              <a:solidFill>
                <a:schemeClr val="tx1">
                  <a:lumMod val="50000"/>
                  <a:lumOff val="50000"/>
                </a:schemeClr>
              </a:solidFill>
              <a:latin typeface="+mj-ea"/>
              <a:ea typeface="+mj-ea"/>
            </a:endParaRPr>
          </a:p>
        </p:txBody>
      </p:sp>
      <p:sp>
        <p:nvSpPr>
          <p:cNvPr id="3" name="object 9">
            <a:extLst>
              <a:ext uri="{FF2B5EF4-FFF2-40B4-BE49-F238E27FC236}">
                <a16:creationId xmlns:a16="http://schemas.microsoft.com/office/drawing/2014/main" xmlns="" id="{DA702C42-6775-4C4E-A623-355510E54792}"/>
              </a:ext>
            </a:extLst>
          </p:cNvPr>
          <p:cNvSpPr txBox="1"/>
          <p:nvPr/>
        </p:nvSpPr>
        <p:spPr>
          <a:xfrm>
            <a:off x="738476" y="3142263"/>
            <a:ext cx="6350359" cy="316618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調達した物資等が届いたら、協力できる避難者に対し、予め検討した役割分担を踏まえて、物資の受け入れに関する活動を依頼する。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運搬車両等より、荷下ろしする。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受け取った物資等の状況と「依頼状況（依頼伝票の写し）」を照らし合わせ、内容と数を確認する。</a:t>
            </a:r>
            <a:endParaRPr lang="en-US" altLang="ja-JP" sz="1200" b="1">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保管場所に搬入し、用途や種類ごとに分けて保管する。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保管状態については、定期的に確認すること。</a:t>
            </a:r>
            <a:endParaRPr lang="en-US" altLang="ja-JP" sz="1600" b="1">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xmlns="" id="{B90A4348-D875-4678-A214-EB9B93F7612C}"/>
              </a:ext>
            </a:extLst>
          </p:cNvPr>
          <p:cNvGrpSpPr/>
          <p:nvPr/>
        </p:nvGrpSpPr>
        <p:grpSpPr>
          <a:xfrm>
            <a:off x="628650" y="2480310"/>
            <a:ext cx="6357742" cy="504190"/>
            <a:chOff x="728646" y="1851740"/>
            <a:chExt cx="6120130" cy="504190"/>
          </a:xfrm>
        </p:grpSpPr>
        <p:sp>
          <p:nvSpPr>
            <p:cNvPr id="5" name="object 20">
              <a:extLst>
                <a:ext uri="{FF2B5EF4-FFF2-40B4-BE49-F238E27FC236}">
                  <a16:creationId xmlns:a16="http://schemas.microsoft.com/office/drawing/2014/main" xmlns="" id="{431874B3-6CEF-4E51-9A48-6789D450B94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 name="object 21">
              <a:extLst>
                <a:ext uri="{FF2B5EF4-FFF2-40B4-BE49-F238E27FC236}">
                  <a16:creationId xmlns:a16="http://schemas.microsoft.com/office/drawing/2014/main" xmlns="" id="{7FDF7EB7-8B07-40C2-8485-5BE0400598EF}"/>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受け取りと保管</a:t>
              </a:r>
            </a:p>
          </p:txBody>
        </p:sp>
        <p:sp>
          <p:nvSpPr>
            <p:cNvPr id="7" name="object 22">
              <a:extLst>
                <a:ext uri="{FF2B5EF4-FFF2-40B4-BE49-F238E27FC236}">
                  <a16:creationId xmlns:a16="http://schemas.microsoft.com/office/drawing/2014/main" xmlns="" id="{814A5F08-6B37-476E-894F-053147CD7A1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8" name="object 23">
              <a:extLst>
                <a:ext uri="{FF2B5EF4-FFF2-40B4-BE49-F238E27FC236}">
                  <a16:creationId xmlns:a16="http://schemas.microsoft.com/office/drawing/2014/main" xmlns="" id="{CB91A1E0-D19B-4962-9464-500FE3518AD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３</a:t>
              </a:r>
              <a:endParaRPr sz="2100" b="1">
                <a:solidFill>
                  <a:srgbClr val="FF0000"/>
                </a:solidFill>
                <a:latin typeface="Yu Gothic" panose="020B0400000000000000" pitchFamily="34" charset="-128"/>
                <a:ea typeface="Yu Gothic" panose="020B0400000000000000" pitchFamily="34" charset="-128"/>
                <a:cs typeface="YuGothic"/>
              </a:endParaRPr>
            </a:p>
          </p:txBody>
        </p:sp>
      </p:grpSp>
      <p:grpSp>
        <p:nvGrpSpPr>
          <p:cNvPr id="9" name="グループ化 8">
            <a:extLst>
              <a:ext uri="{FF2B5EF4-FFF2-40B4-BE49-F238E27FC236}">
                <a16:creationId xmlns:a16="http://schemas.microsoft.com/office/drawing/2014/main" xmlns="" id="{CB2C4210-C6C4-4E56-A95C-789ACF4DBD03}"/>
              </a:ext>
            </a:extLst>
          </p:cNvPr>
          <p:cNvGrpSpPr/>
          <p:nvPr/>
        </p:nvGrpSpPr>
        <p:grpSpPr>
          <a:xfrm>
            <a:off x="689917" y="1624372"/>
            <a:ext cx="6283775" cy="648000"/>
            <a:chOff x="689917" y="1624372"/>
            <a:chExt cx="6283775" cy="648000"/>
          </a:xfrm>
        </p:grpSpPr>
        <p:pic>
          <p:nvPicPr>
            <p:cNvPr id="10" name="グラフィックス 9" descr="ドキュメント 枠線">
              <a:extLst>
                <a:ext uri="{FF2B5EF4-FFF2-40B4-BE49-F238E27FC236}">
                  <a16:creationId xmlns:a16="http://schemas.microsoft.com/office/drawing/2014/main" xmlns="" id="{00256356-7CF8-4611-844A-9DACDA0EB7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1" name="正方形/長方形 10">
              <a:extLst>
                <a:ext uri="{FF2B5EF4-FFF2-40B4-BE49-F238E27FC236}">
                  <a16:creationId xmlns:a16="http://schemas.microsoft.com/office/drawing/2014/main" xmlns="" id="{06107C24-9F5E-4F40-BE62-67722CA34559}"/>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object 9">
            <a:extLst>
              <a:ext uri="{FF2B5EF4-FFF2-40B4-BE49-F238E27FC236}">
                <a16:creationId xmlns:a16="http://schemas.microsoft.com/office/drawing/2014/main" xmlns="" id="{291DB13F-D9C1-481D-8373-B0A947C7A261}"/>
              </a:ext>
            </a:extLst>
          </p:cNvPr>
          <p:cNvSpPr txBox="1"/>
          <p:nvPr/>
        </p:nvSpPr>
        <p:spPr>
          <a:xfrm>
            <a:off x="732236" y="7112707"/>
            <a:ext cx="6350358" cy="3245760"/>
          </a:xfrm>
          <a:prstGeom prst="rect">
            <a:avLst/>
          </a:prstGeom>
        </p:spPr>
        <p:txBody>
          <a:bodyPr vert="horz" wrap="square" lIns="0" tIns="12700" rIns="0" bIns="0" rtlCol="0" anchor="t">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水や食料、物資の提供時間と場所、方法を決める。</a:t>
            </a:r>
            <a:endParaRPr lang="en-US" altLang="ja-JP" sz="1200" b="1">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避難者に、水や食料、物資の提供時間と場所、方法を周知する。</a:t>
            </a:r>
            <a:endParaRPr lang="ja-JP" altLang="en-US" sz="1200" b="1">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a:ea typeface="Yu Gothic"/>
              </a:rPr>
              <a:t>協力できる避難者に対し、予め検討した役割分担を踏まえて、物資の配布に関する活動を依頼する。</a:t>
            </a:r>
            <a:endParaRPr lang="en-US" altLang="ja-JP" sz="1600" b="1">
              <a:latin typeface="Yu Gothic"/>
              <a:ea typeface="Yu 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a:ea typeface="Yu Gothic"/>
              </a:rPr>
              <a:t>物資の配布状況、在庫状況を管理し、整理とりまとめる。</a:t>
            </a:r>
            <a:endParaRPr lang="en-US" altLang="ja-JP" sz="1600" b="1">
              <a:latin typeface="Yu Gothic"/>
              <a:ea typeface="Yu 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a:ea typeface="Yu Gothic"/>
              </a:rPr>
              <a:t>配布する際には、賞味期限切れの食料等は配布しないよう注意すること。</a:t>
            </a:r>
            <a:endParaRPr lang="en-US" altLang="ja-JP" sz="1600" b="1">
              <a:latin typeface="Yu Gothic"/>
              <a:ea typeface="Yu 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13" name="グループ化 12">
            <a:extLst>
              <a:ext uri="{FF2B5EF4-FFF2-40B4-BE49-F238E27FC236}">
                <a16:creationId xmlns:a16="http://schemas.microsoft.com/office/drawing/2014/main" xmlns="" id="{999E3815-9D14-4FD4-B7CA-31E6ED2C8015}"/>
              </a:ext>
            </a:extLst>
          </p:cNvPr>
          <p:cNvGrpSpPr/>
          <p:nvPr/>
        </p:nvGrpSpPr>
        <p:grpSpPr>
          <a:xfrm>
            <a:off x="622410" y="6450754"/>
            <a:ext cx="6357742" cy="504190"/>
            <a:chOff x="728646" y="1851740"/>
            <a:chExt cx="6120130" cy="504190"/>
          </a:xfrm>
        </p:grpSpPr>
        <p:sp>
          <p:nvSpPr>
            <p:cNvPr id="14" name="object 20">
              <a:extLst>
                <a:ext uri="{FF2B5EF4-FFF2-40B4-BE49-F238E27FC236}">
                  <a16:creationId xmlns:a16="http://schemas.microsoft.com/office/drawing/2014/main" xmlns="" id="{8B606B7A-92EE-440A-8315-94DD4922F36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21">
              <a:extLst>
                <a:ext uri="{FF2B5EF4-FFF2-40B4-BE49-F238E27FC236}">
                  <a16:creationId xmlns:a16="http://schemas.microsoft.com/office/drawing/2014/main" xmlns="" id="{1BCBC2C1-1B25-49CE-9091-9C5BDD89F60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提供の呼びかけ（取りに来る）</a:t>
              </a:r>
            </a:p>
          </p:txBody>
        </p:sp>
        <p:sp>
          <p:nvSpPr>
            <p:cNvPr id="16" name="object 22">
              <a:extLst>
                <a:ext uri="{FF2B5EF4-FFF2-40B4-BE49-F238E27FC236}">
                  <a16:creationId xmlns:a16="http://schemas.microsoft.com/office/drawing/2014/main" xmlns="" id="{0DBD9017-DA62-4B19-9E73-0D9A5D7AB6E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xmlns="" id="{50F59637-0EF0-4A2D-A0A1-B56C87A4A37D}"/>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４</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8" name="object 5">
            <a:extLst>
              <a:ext uri="{FF2B5EF4-FFF2-40B4-BE49-F238E27FC236}">
                <a16:creationId xmlns:a16="http://schemas.microsoft.com/office/drawing/2014/main" xmlns="" id="{A06BD191-D38A-45B9-92B9-8E661B367769}"/>
              </a:ext>
            </a:extLst>
          </p:cNvPr>
          <p:cNvSpPr txBox="1"/>
          <p:nvPr/>
        </p:nvSpPr>
        <p:spPr>
          <a:xfrm>
            <a:off x="1420554" y="1745513"/>
            <a:ext cx="5497975" cy="456535"/>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17</a:t>
            </a:r>
            <a:r>
              <a:rPr lang="zh-TW" altLang="en-US" sz="1400" b="1">
                <a:latin typeface="Yu Gothic" panose="020B0400000000000000" pitchFamily="34" charset="-128"/>
                <a:ea typeface="Yu Gothic" panose="020B0400000000000000" pitchFamily="34" charset="-128"/>
                <a:cs typeface="YuGothic"/>
              </a:rPr>
              <a:t>：食料管理表</a:t>
            </a:r>
            <a:r>
              <a:rPr lang="ja-JP" altLang="en-US" sz="1400" b="1">
                <a:latin typeface="Yu Gothic" panose="020B0400000000000000" pitchFamily="34" charset="-128"/>
                <a:ea typeface="Yu Gothic" panose="020B0400000000000000" pitchFamily="34" charset="-128"/>
                <a:cs typeface="YuGothic"/>
              </a:rPr>
              <a:t>、</a:t>
            </a: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18</a:t>
            </a:r>
            <a:r>
              <a:rPr lang="zh-TW" altLang="en-US" sz="1400" b="1">
                <a:latin typeface="Yu Gothic" panose="020B0400000000000000" pitchFamily="34" charset="-128"/>
                <a:ea typeface="Yu Gothic" panose="020B0400000000000000" pitchFamily="34" charset="-128"/>
                <a:cs typeface="YuGothic"/>
              </a:rPr>
              <a:t>：物資管理表</a:t>
            </a:r>
            <a:r>
              <a:rPr lang="ja-JP" altLang="en-US" sz="1400" b="1">
                <a:latin typeface="Yu Gothic" panose="020B0400000000000000" pitchFamily="34" charset="-128"/>
                <a:ea typeface="Yu Gothic" panose="020B0400000000000000" pitchFamily="34" charset="-128"/>
                <a:cs typeface="YuGothic"/>
              </a:rPr>
              <a:t>、</a:t>
            </a:r>
            <a:endParaRPr lang="en-US" altLang="ja-JP" sz="1400" b="1">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19</a:t>
            </a:r>
            <a:r>
              <a:rPr lang="ja-JP" altLang="en-US" sz="1400" b="1">
                <a:latin typeface="Yu Gothic" panose="020B0400000000000000" pitchFamily="34" charset="-128"/>
                <a:ea typeface="Yu Gothic" panose="020B0400000000000000" pitchFamily="34" charset="-128"/>
                <a:cs typeface="YuGothic"/>
              </a:rPr>
              <a:t>：物資の配給状況</a:t>
            </a:r>
          </a:p>
        </p:txBody>
      </p:sp>
      <p:sp>
        <p:nvSpPr>
          <p:cNvPr id="19" name="テキスト ボックス 18">
            <a:extLst>
              <a:ext uri="{FF2B5EF4-FFF2-40B4-BE49-F238E27FC236}">
                <a16:creationId xmlns:a16="http://schemas.microsoft.com/office/drawing/2014/main" xmlns="" id="{941D2D6B-9549-4267-94D6-FE2457137684}"/>
              </a:ext>
            </a:extLst>
          </p:cNvPr>
          <p:cNvSpPr txBox="1"/>
          <p:nvPr/>
        </p:nvSpPr>
        <p:spPr>
          <a:xfrm>
            <a:off x="685510" y="9987349"/>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15】</a:t>
            </a:r>
            <a:r>
              <a:rPr lang="ja-JP" altLang="en-US" sz="1600" b="1" u="sng">
                <a:solidFill>
                  <a:srgbClr val="172A88"/>
                </a:solidFill>
                <a:latin typeface="Yu Gothic" panose="020B0400000000000000" pitchFamily="34" charset="-128"/>
                <a:ea typeface="Yu Gothic" panose="020B0400000000000000" pitchFamily="34" charset="-128"/>
                <a:cs typeface="YuGothic"/>
              </a:rPr>
              <a:t>食料・物資等の配布</a:t>
            </a:r>
            <a:endParaRPr lang="ja-JP" altLang="en-US" sz="1600" u="sng">
              <a:solidFill>
                <a:srgbClr val="172A88"/>
              </a:solidFill>
            </a:endParaRPr>
          </a:p>
        </p:txBody>
      </p:sp>
      <p:sp>
        <p:nvSpPr>
          <p:cNvPr id="20" name="object 2">
            <a:extLst>
              <a:ext uri="{FF2B5EF4-FFF2-40B4-BE49-F238E27FC236}">
                <a16:creationId xmlns:a16="http://schemas.microsoft.com/office/drawing/2014/main" xmlns="" id="{C54BB297-D707-4199-8FBD-77DA6AB1723A}"/>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a:t>. </a:t>
            </a:r>
            <a:r>
              <a:rPr lang="ja-JP" altLang="en-US"/>
              <a:t>必要物資の調達と提供</a:t>
            </a:r>
          </a:p>
        </p:txBody>
      </p:sp>
    </p:spTree>
    <p:extLst>
      <p:ext uri="{BB962C8B-B14F-4D97-AF65-F5344CB8AC3E}">
        <p14:creationId xmlns:p14="http://schemas.microsoft.com/office/powerpoint/2010/main" val="277705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６５</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901569A1-D93C-4E63-B097-721DDB393133}"/>
              </a:ext>
            </a:extLst>
          </p:cNvPr>
          <p:cNvSpPr txBox="1">
            <a:spLocks/>
          </p:cNvSpPr>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５</a:t>
            </a:r>
            <a:r>
              <a:rPr lang="en-US" altLang="ja-JP"/>
              <a:t>. </a:t>
            </a:r>
            <a:r>
              <a:rPr lang="ja-JP" altLang="en-US"/>
              <a:t>炊き出し等の実施</a:t>
            </a:r>
          </a:p>
        </p:txBody>
      </p:sp>
      <p:grpSp>
        <p:nvGrpSpPr>
          <p:cNvPr id="4" name="グループ化 3">
            <a:extLst>
              <a:ext uri="{FF2B5EF4-FFF2-40B4-BE49-F238E27FC236}">
                <a16:creationId xmlns:a16="http://schemas.microsoft.com/office/drawing/2014/main" xmlns="" id="{9AA32745-C698-42AA-A4AC-4B2685ED835D}"/>
              </a:ext>
            </a:extLst>
          </p:cNvPr>
          <p:cNvGrpSpPr/>
          <p:nvPr/>
        </p:nvGrpSpPr>
        <p:grpSpPr>
          <a:xfrm>
            <a:off x="693931"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53767364-5033-4F14-8EE1-EA8704E993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0C1C9EDB-D777-4D44-AF25-FAC665C48A26}"/>
                </a:ext>
              </a:extLst>
            </p:cNvPr>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object 9">
            <a:extLst>
              <a:ext uri="{FF2B5EF4-FFF2-40B4-BE49-F238E27FC236}">
                <a16:creationId xmlns:a16="http://schemas.microsoft.com/office/drawing/2014/main" xmlns="" id="{27AD425B-92A3-4722-B339-62E08C7DD452}"/>
              </a:ext>
            </a:extLst>
          </p:cNvPr>
          <p:cNvSpPr txBox="1"/>
          <p:nvPr/>
        </p:nvSpPr>
        <p:spPr>
          <a:xfrm>
            <a:off x="749094" y="3142263"/>
            <a:ext cx="6186293" cy="2218236"/>
          </a:xfrm>
          <a:prstGeom prst="rect">
            <a:avLst/>
          </a:prstGeom>
        </p:spPr>
        <p:txBody>
          <a:bodyPr vert="horz" wrap="square" lIns="0" tIns="12700" rIns="0" bIns="0" rtlCol="0" anchor="t">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炊き出しの実施要否について十分に検討する。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a:ea typeface="Yu Gothic"/>
              </a:rPr>
              <a:t>炊き出しの実施が決まったら、アレルギーの有無を確認し、献立メニューを検討するとともに、調理に必要な食材の種類と内容、量を整理する。</a:t>
            </a:r>
            <a:endParaRPr lang="en-US" altLang="ja-JP" sz="1600" b="1" dirty="0">
              <a:latin typeface="Yu Gothic"/>
              <a:ea typeface="Yu 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献立メニューの調理をするために必要な食材を調達するとともに、食物アレルギーには細心の注意を払う。</a:t>
            </a:r>
          </a:p>
        </p:txBody>
      </p:sp>
      <p:grpSp>
        <p:nvGrpSpPr>
          <p:cNvPr id="8" name="グループ化 7">
            <a:extLst>
              <a:ext uri="{FF2B5EF4-FFF2-40B4-BE49-F238E27FC236}">
                <a16:creationId xmlns:a16="http://schemas.microsoft.com/office/drawing/2014/main" xmlns="" id="{C4FFDB2A-B5CF-4AC7-9ECA-4CD9EBBB188F}"/>
              </a:ext>
            </a:extLst>
          </p:cNvPr>
          <p:cNvGrpSpPr/>
          <p:nvPr/>
        </p:nvGrpSpPr>
        <p:grpSpPr>
          <a:xfrm>
            <a:off x="639268" y="2480310"/>
            <a:ext cx="6357742" cy="504190"/>
            <a:chOff x="728646" y="1851740"/>
            <a:chExt cx="6120130" cy="504190"/>
          </a:xfrm>
        </p:grpSpPr>
        <p:sp>
          <p:nvSpPr>
            <p:cNvPr id="9" name="object 20">
              <a:extLst>
                <a:ext uri="{FF2B5EF4-FFF2-40B4-BE49-F238E27FC236}">
                  <a16:creationId xmlns:a16="http://schemas.microsoft.com/office/drawing/2014/main" xmlns="" id="{B67890BE-B0DE-4FA6-A40A-4A00947E875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DFDEAB18-030A-4AA0-9AAB-3012BCF7D4C1}"/>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炊き出しの必要性</a:t>
              </a:r>
            </a:p>
          </p:txBody>
        </p:sp>
        <p:sp>
          <p:nvSpPr>
            <p:cNvPr id="11" name="object 22">
              <a:extLst>
                <a:ext uri="{FF2B5EF4-FFF2-40B4-BE49-F238E27FC236}">
                  <a16:creationId xmlns:a16="http://schemas.microsoft.com/office/drawing/2014/main" xmlns="" id="{BAB1F92F-6615-4190-8B5C-26C2D6CD350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2" name="object 23">
              <a:extLst>
                <a:ext uri="{FF2B5EF4-FFF2-40B4-BE49-F238E27FC236}">
                  <a16:creationId xmlns:a16="http://schemas.microsoft.com/office/drawing/2014/main" xmlns="" id="{FAC962A8-7039-4654-A977-F2E584CCD580}"/>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１</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3" name="object 9">
            <a:extLst>
              <a:ext uri="{FF2B5EF4-FFF2-40B4-BE49-F238E27FC236}">
                <a16:creationId xmlns:a16="http://schemas.microsoft.com/office/drawing/2014/main" xmlns="" id="{DBBBC063-96F9-4ACD-9590-E5583C6CE6E9}"/>
              </a:ext>
            </a:extLst>
          </p:cNvPr>
          <p:cNvSpPr txBox="1"/>
          <p:nvPr/>
        </p:nvSpPr>
        <p:spPr>
          <a:xfrm>
            <a:off x="742854" y="648109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避難者への呼びかけを通じて、炊き出しや調理、配布を行う協力者を募る。</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調理をする人の健康チェックを行う。（下痢、嘔吐の症状など体調不良がないか。手指に傷がないかなど）</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炊き出し・調理の準備、炊き出し・調理補助及び配布を行う。</a:t>
            </a:r>
            <a:endParaRPr lang="en-US" altLang="ja-JP" sz="1600" b="1">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rPr>
              <a:t>調理後、配布後の片付けを行う。</a:t>
            </a:r>
            <a:endParaRPr lang="ja-JP" altLang="en-US" sz="1200" b="1">
              <a:solidFill>
                <a:srgbClr val="FF0000"/>
              </a:solidFill>
              <a:latin typeface="Yu Gothic" panose="020B0400000000000000" pitchFamily="34" charset="-128"/>
              <a:ea typeface="Yu Gothic" panose="020B0400000000000000" pitchFamily="34" charset="-128"/>
            </a:endParaRPr>
          </a:p>
        </p:txBody>
      </p:sp>
      <p:grpSp>
        <p:nvGrpSpPr>
          <p:cNvPr id="14" name="グループ化 13">
            <a:extLst>
              <a:ext uri="{FF2B5EF4-FFF2-40B4-BE49-F238E27FC236}">
                <a16:creationId xmlns:a16="http://schemas.microsoft.com/office/drawing/2014/main" xmlns="" id="{C5EDA76F-A9EE-4636-8D17-D9332136C017}"/>
              </a:ext>
            </a:extLst>
          </p:cNvPr>
          <p:cNvGrpSpPr/>
          <p:nvPr/>
        </p:nvGrpSpPr>
        <p:grpSpPr>
          <a:xfrm>
            <a:off x="633028" y="5819140"/>
            <a:ext cx="6357742" cy="504190"/>
            <a:chOff x="728646" y="1851740"/>
            <a:chExt cx="6120130" cy="504190"/>
          </a:xfrm>
        </p:grpSpPr>
        <p:sp>
          <p:nvSpPr>
            <p:cNvPr id="15" name="object 20">
              <a:extLst>
                <a:ext uri="{FF2B5EF4-FFF2-40B4-BE49-F238E27FC236}">
                  <a16:creationId xmlns:a16="http://schemas.microsoft.com/office/drawing/2014/main" xmlns="" id="{8F6EBD68-19A5-4662-8BB3-0D66B9D55F7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62D13206-816A-46FC-A4AA-8FA276F47C17}"/>
                </a:ext>
              </a:extLst>
            </p:cNvPr>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調理、配分</a:t>
              </a:r>
            </a:p>
          </p:txBody>
        </p:sp>
        <p:sp>
          <p:nvSpPr>
            <p:cNvPr id="17" name="object 22">
              <a:extLst>
                <a:ext uri="{FF2B5EF4-FFF2-40B4-BE49-F238E27FC236}">
                  <a16:creationId xmlns:a16="http://schemas.microsoft.com/office/drawing/2014/main" xmlns="" id="{9EE87188-FCA1-4EBD-9CF2-A260EE439B0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 name="object 23">
              <a:extLst>
                <a:ext uri="{FF2B5EF4-FFF2-40B4-BE49-F238E27FC236}">
                  <a16:creationId xmlns:a16="http://schemas.microsoft.com/office/drawing/2014/main" xmlns="" id="{733B6CFA-01DC-4F93-A9D9-E8AF509F973B}"/>
                </a:ext>
              </a:extLst>
            </p:cNvPr>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FF0000"/>
                  </a:solidFill>
                  <a:latin typeface="Yu Gothic" panose="020B0400000000000000" pitchFamily="34" charset="-128"/>
                  <a:ea typeface="Yu Gothic" panose="020B0400000000000000" pitchFamily="34" charset="-128"/>
                  <a:cs typeface="YuGothic"/>
                </a:rPr>
                <a:t>２</a:t>
              </a:r>
              <a:endParaRPr sz="2100" b="1">
                <a:solidFill>
                  <a:srgbClr val="FF0000"/>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ABBEAF48-F6FE-4094-BF82-CA4C5C1F9CD3}"/>
              </a:ext>
            </a:extLst>
          </p:cNvPr>
          <p:cNvSpPr txBox="1"/>
          <p:nvPr/>
        </p:nvSpPr>
        <p:spPr>
          <a:xfrm>
            <a:off x="1380162"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0" name="テキスト ボックス 19">
            <a:extLst>
              <a:ext uri="{FF2B5EF4-FFF2-40B4-BE49-F238E27FC236}">
                <a16:creationId xmlns:a16="http://schemas.microsoft.com/office/drawing/2014/main" xmlns="" id="{940B6A90-DF52-4209-9E93-4E0DBDBECD5C}"/>
              </a:ext>
            </a:extLst>
          </p:cNvPr>
          <p:cNvSpPr txBox="1"/>
          <p:nvPr/>
        </p:nvSpPr>
        <p:spPr>
          <a:xfrm>
            <a:off x="708743" y="906198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16】</a:t>
            </a:r>
            <a:r>
              <a:rPr lang="ja-JP" altLang="en-US" sz="1600" b="1" u="sng">
                <a:solidFill>
                  <a:srgbClr val="172A88"/>
                </a:solidFill>
                <a:latin typeface="Yu Gothic" panose="020B0400000000000000" pitchFamily="34" charset="-128"/>
                <a:ea typeface="Yu Gothic" panose="020B0400000000000000" pitchFamily="34" charset="-128"/>
                <a:cs typeface="YuGothic"/>
              </a:rPr>
              <a:t>炊き出し</a:t>
            </a:r>
            <a:endParaRPr lang="ja-JP" altLang="en-US" sz="1600" u="sng">
              <a:solidFill>
                <a:srgbClr val="172A88"/>
              </a:solidFill>
            </a:endParaRPr>
          </a:p>
        </p:txBody>
      </p:sp>
    </p:spTree>
    <p:extLst>
      <p:ext uri="{BB962C8B-B14F-4D97-AF65-F5344CB8AC3E}">
        <p14:creationId xmlns:p14="http://schemas.microsoft.com/office/powerpoint/2010/main" val="3672048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６６</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082384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６７</a:t>
            </a:r>
            <a:endParaRPr lang="ja-JP" altLang="en-US" dirty="0">
              <a:solidFill>
                <a:schemeClr val="tx1">
                  <a:lumMod val="50000"/>
                  <a:lumOff val="50000"/>
                </a:schemeClr>
              </a:solidFill>
              <a:latin typeface="+mj-ea"/>
              <a:ea typeface="+mj-ea"/>
            </a:endParaRPr>
          </a:p>
        </p:txBody>
      </p:sp>
      <p:sp>
        <p:nvSpPr>
          <p:cNvPr id="25" name="object 2">
            <a:extLst>
              <a:ext uri="{FF2B5EF4-FFF2-40B4-BE49-F238E27FC236}">
                <a16:creationId xmlns:a16="http://schemas.microsoft.com/office/drawing/2014/main" xmlns="" id="{D7D111E3-3702-4825-985C-9E3174F26870}"/>
              </a:ext>
            </a:extLst>
          </p:cNvPr>
          <p:cNvSpPr txBox="1">
            <a:spLocks/>
          </p:cNvSpPr>
          <p:nvPr/>
        </p:nvSpPr>
        <p:spPr>
          <a:xfrm>
            <a:off x="782097" y="814006"/>
            <a:ext cx="5833015" cy="1120820"/>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6000" b="1" kern="0" baseline="-4166" dirty="0">
                <a:solidFill>
                  <a:srgbClr val="4F81BD"/>
                </a:solidFill>
                <a:latin typeface="Yu Gothic" panose="020B0400000000000000" pitchFamily="34" charset="-128"/>
                <a:ea typeface="Yu Gothic" panose="020B0400000000000000" pitchFamily="34" charset="-128"/>
              </a:rPr>
              <a:t>⑤健康・衛生管理班</a:t>
            </a:r>
            <a:r>
              <a:rPr lang="ja-JP" altLang="en-US" sz="3200" b="1" kern="0" dirty="0">
                <a:solidFill>
                  <a:srgbClr val="4F81BD"/>
                </a:solidFill>
                <a:latin typeface="Yu Gothic" panose="020B0400000000000000" pitchFamily="34" charset="-128"/>
                <a:ea typeface="Yu Gothic" panose="020B0400000000000000" pitchFamily="34" charset="-128"/>
              </a:rPr>
              <a:t>がすること</a:t>
            </a:r>
          </a:p>
        </p:txBody>
      </p:sp>
      <p:sp>
        <p:nvSpPr>
          <p:cNvPr id="26" name="object 3">
            <a:extLst>
              <a:ext uri="{FF2B5EF4-FFF2-40B4-BE49-F238E27FC236}">
                <a16:creationId xmlns:a16="http://schemas.microsoft.com/office/drawing/2014/main" xmlns="" id="{700AFF8B-C9D4-40A2-8237-F5E6C99A678B}"/>
              </a:ext>
            </a:extLst>
          </p:cNvPr>
          <p:cNvSpPr/>
          <p:nvPr/>
        </p:nvSpPr>
        <p:spPr>
          <a:xfrm>
            <a:off x="811160" y="3712129"/>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7" name="object 4">
            <a:extLst>
              <a:ext uri="{FF2B5EF4-FFF2-40B4-BE49-F238E27FC236}">
                <a16:creationId xmlns:a16="http://schemas.microsoft.com/office/drawing/2014/main" xmlns="" id="{A50048FD-7FCB-455F-A75C-5536C912CB74}"/>
              </a:ext>
            </a:extLst>
          </p:cNvPr>
          <p:cNvSpPr/>
          <p:nvPr/>
        </p:nvSpPr>
        <p:spPr>
          <a:xfrm>
            <a:off x="811160" y="4323030"/>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8" name="object 5">
            <a:extLst>
              <a:ext uri="{FF2B5EF4-FFF2-40B4-BE49-F238E27FC236}">
                <a16:creationId xmlns:a16="http://schemas.microsoft.com/office/drawing/2014/main" xmlns="" id="{B90F14DB-2A91-4141-B232-DCA3FEA7B50C}"/>
              </a:ext>
            </a:extLst>
          </p:cNvPr>
          <p:cNvSpPr/>
          <p:nvPr/>
        </p:nvSpPr>
        <p:spPr>
          <a:xfrm>
            <a:off x="811160" y="4933934"/>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9" name="object 6">
            <a:extLst>
              <a:ext uri="{FF2B5EF4-FFF2-40B4-BE49-F238E27FC236}">
                <a16:creationId xmlns:a16="http://schemas.microsoft.com/office/drawing/2014/main" xmlns="" id="{FE172F7E-93F6-45D7-926E-AABF1E9FF884}"/>
              </a:ext>
            </a:extLst>
          </p:cNvPr>
          <p:cNvSpPr/>
          <p:nvPr/>
        </p:nvSpPr>
        <p:spPr>
          <a:xfrm>
            <a:off x="811160" y="5544834"/>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0" name="object 10">
            <a:extLst>
              <a:ext uri="{FF2B5EF4-FFF2-40B4-BE49-F238E27FC236}">
                <a16:creationId xmlns:a16="http://schemas.microsoft.com/office/drawing/2014/main" xmlns="" id="{B2EDD694-FD94-40AE-BB2F-56E0EA3388D1}"/>
              </a:ext>
            </a:extLst>
          </p:cNvPr>
          <p:cNvSpPr txBox="1"/>
          <p:nvPr/>
        </p:nvSpPr>
        <p:spPr>
          <a:xfrm>
            <a:off x="809614" y="3377535"/>
            <a:ext cx="4052897" cy="320601"/>
          </a:xfrm>
          <a:prstGeom prst="rect">
            <a:avLst/>
          </a:prstGeom>
        </p:spPr>
        <p:txBody>
          <a:bodyPr vert="horz" wrap="square" lIns="0" tIns="12700" rIns="0" bIns="0" rtlCol="0">
            <a:spAutoFit/>
          </a:bodyPr>
          <a:lstStyle/>
          <a:p>
            <a:pPr marL="272415" indent="-260350" defTabSz="914400">
              <a:spcBef>
                <a:spcPts val="100"/>
              </a:spcBef>
              <a:buFontTx/>
              <a:buAutoNum type="arabicPeriod"/>
              <a:tabLst>
                <a:tab pos="273050" algn="l"/>
              </a:tabLst>
            </a:pPr>
            <a:r>
              <a:rPr kumimoji="1" lang="ja-JP" altLang="en-US" sz="2000" b="1">
                <a:solidFill>
                  <a:prstClr val="black"/>
                </a:solidFill>
                <a:latin typeface="Yu Gothic" panose="020B0400000000000000" pitchFamily="34" charset="-128"/>
                <a:cs typeface="YuGothic"/>
              </a:rPr>
              <a:t>応急処置・救護体制の整備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1" name="object 10">
            <a:extLst>
              <a:ext uri="{FF2B5EF4-FFF2-40B4-BE49-F238E27FC236}">
                <a16:creationId xmlns:a16="http://schemas.microsoft.com/office/drawing/2014/main" xmlns="" id="{07DB6438-BA20-4D54-9643-11A5C45301C4}"/>
              </a:ext>
            </a:extLst>
          </p:cNvPr>
          <p:cNvSpPr txBox="1"/>
          <p:nvPr/>
        </p:nvSpPr>
        <p:spPr>
          <a:xfrm>
            <a:off x="820198" y="3957515"/>
            <a:ext cx="5132010"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2.</a:t>
            </a:r>
            <a:r>
              <a:rPr kumimoji="1" lang="ja-JP" altLang="en-US" sz="2000" b="1">
                <a:solidFill>
                  <a:prstClr val="black"/>
                </a:solidFill>
                <a:latin typeface="Yu Gothic" panose="020B0400000000000000" pitchFamily="34" charset="-128"/>
                <a:cs typeface="YuGothic"/>
              </a:rPr>
              <a:t>トイレの対策の体制整備</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2" name="object 10">
            <a:extLst>
              <a:ext uri="{FF2B5EF4-FFF2-40B4-BE49-F238E27FC236}">
                <a16:creationId xmlns:a16="http://schemas.microsoft.com/office/drawing/2014/main" xmlns="" id="{2279A560-D8C4-49C5-9435-F265B6141A70}"/>
              </a:ext>
            </a:extLst>
          </p:cNvPr>
          <p:cNvSpPr txBox="1"/>
          <p:nvPr/>
        </p:nvSpPr>
        <p:spPr>
          <a:xfrm>
            <a:off x="820198" y="4576883"/>
            <a:ext cx="35851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3.</a:t>
            </a:r>
            <a:r>
              <a:rPr kumimoji="1" lang="ja-JP" altLang="en-US" sz="2000" b="1">
                <a:solidFill>
                  <a:prstClr val="black"/>
                </a:solidFill>
                <a:latin typeface="Yu Gothic" panose="020B0400000000000000" pitchFamily="34" charset="-128"/>
                <a:cs typeface="YuGothic"/>
              </a:rPr>
              <a:t>他、共有空間の環境管理</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3" name="object 10">
            <a:extLst>
              <a:ext uri="{FF2B5EF4-FFF2-40B4-BE49-F238E27FC236}">
                <a16:creationId xmlns:a16="http://schemas.microsoft.com/office/drawing/2014/main" xmlns="" id="{9C465792-F644-4B66-BF8A-E0BCACDCE58E}"/>
              </a:ext>
            </a:extLst>
          </p:cNvPr>
          <p:cNvSpPr txBox="1"/>
          <p:nvPr/>
        </p:nvSpPr>
        <p:spPr>
          <a:xfrm>
            <a:off x="820198" y="5180425"/>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4.</a:t>
            </a:r>
            <a:r>
              <a:rPr kumimoji="1" lang="ja-JP" altLang="en-US" sz="2000" b="1">
                <a:solidFill>
                  <a:prstClr val="black"/>
                </a:solidFill>
                <a:latin typeface="Yu Gothic" panose="020B0400000000000000" pitchFamily="34" charset="-128"/>
                <a:cs typeface="YuGothic"/>
              </a:rPr>
              <a:t>居住空間の環境管理</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34" name="object 14">
            <a:extLst>
              <a:ext uri="{FF2B5EF4-FFF2-40B4-BE49-F238E27FC236}">
                <a16:creationId xmlns:a16="http://schemas.microsoft.com/office/drawing/2014/main" xmlns="" id="{4D446A03-3827-46B6-A4CF-80FBC3D341D3}"/>
              </a:ext>
            </a:extLst>
          </p:cNvPr>
          <p:cNvSpPr/>
          <p:nvPr/>
        </p:nvSpPr>
        <p:spPr>
          <a:xfrm>
            <a:off x="782098" y="8843878"/>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4F81BD">
              <a:lumMod val="20000"/>
              <a:lumOff val="8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35" name="object 15">
            <a:extLst>
              <a:ext uri="{FF2B5EF4-FFF2-40B4-BE49-F238E27FC236}">
                <a16:creationId xmlns:a16="http://schemas.microsoft.com/office/drawing/2014/main" xmlns="" id="{6F7F2F47-ACF1-4658-9033-BB756C36E11C}"/>
              </a:ext>
            </a:extLst>
          </p:cNvPr>
          <p:cNvSpPr txBox="1"/>
          <p:nvPr/>
        </p:nvSpPr>
        <p:spPr>
          <a:xfrm>
            <a:off x="1050008" y="8994206"/>
            <a:ext cx="5336504" cy="651653"/>
          </a:xfrm>
          <a:prstGeom prst="rect">
            <a:avLst/>
          </a:prstGeom>
        </p:spPr>
        <p:txBody>
          <a:bodyPr vert="horz" wrap="square" lIns="0" tIns="12700" rIns="0" bIns="0" rtlCol="0">
            <a:spAutoFit/>
          </a:bodyPr>
          <a:lstStyle/>
          <a:p>
            <a:pPr marL="12700" marR="5080" defTabSz="914400">
              <a:lnSpc>
                <a:spcPct val="135400"/>
              </a:lnSpc>
              <a:spcBef>
                <a:spcPts val="100"/>
              </a:spcBef>
            </a:pPr>
            <a:r>
              <a:rPr kumimoji="1" lang="ja-JP" altLang="en-US" sz="1600" b="1" dirty="0">
                <a:solidFill>
                  <a:srgbClr val="221815"/>
                </a:solidFill>
                <a:latin typeface="Yu Gothic" panose="020B0400000000000000" pitchFamily="34" charset="-128"/>
                <a:cs typeface="YuGothic"/>
              </a:rPr>
              <a:t>定期的な班会議を行うなどして、健康・衛生管理班内での情報共有をしっかりと行いましょう！</a:t>
            </a:r>
            <a:endParaRPr kumimoji="1" lang="en-US" altLang="ja-JP" sz="1600" b="1" dirty="0">
              <a:solidFill>
                <a:srgbClr val="221815"/>
              </a:solidFill>
              <a:latin typeface="Yu Gothic" panose="020B0400000000000000" pitchFamily="34" charset="-128"/>
              <a:cs typeface="YuGothic"/>
            </a:endParaRPr>
          </a:p>
        </p:txBody>
      </p:sp>
      <p:sp>
        <p:nvSpPr>
          <p:cNvPr id="36" name="テキスト ボックス 35">
            <a:extLst>
              <a:ext uri="{FF2B5EF4-FFF2-40B4-BE49-F238E27FC236}">
                <a16:creationId xmlns:a16="http://schemas.microsoft.com/office/drawing/2014/main" xmlns="" id="{945CFFCC-92B8-40CF-B0A6-8E7169506E7A}"/>
              </a:ext>
            </a:extLst>
          </p:cNvPr>
          <p:cNvSpPr txBox="1"/>
          <p:nvPr/>
        </p:nvSpPr>
        <p:spPr>
          <a:xfrm>
            <a:off x="705107" y="2142778"/>
            <a:ext cx="6214805" cy="1031629"/>
          </a:xfrm>
          <a:prstGeom prst="rect">
            <a:avLst/>
          </a:prstGeom>
          <a:noFill/>
        </p:spPr>
        <p:txBody>
          <a:bodyPr wrap="square">
            <a:spAutoFit/>
          </a:bodyPr>
          <a:lstStyle/>
          <a:p>
            <a:pPr indent="133350" algn="just" defTabSz="914400">
              <a:lnSpc>
                <a:spcPct val="110000"/>
              </a:lnSpc>
            </a:pPr>
            <a:r>
              <a:rPr kumimoji="1" lang="ja-JP" altLang="en-US" sz="1400" kern="100" dirty="0">
                <a:solidFill>
                  <a:srgbClr val="000000"/>
                </a:solidFill>
                <a:latin typeface="游ゴシック" panose="020B0400000000000000" pitchFamily="50" charset="-128"/>
                <a:cs typeface="Times New Roman" panose="02020603050405020304" pitchFamily="18" charset="0"/>
              </a:rPr>
              <a:t>健康・衛生管理班は避難所運営において、</a:t>
            </a:r>
            <a:r>
              <a:rPr kumimoji="1" lang="ja-JP" altLang="en-US" sz="1400" b="1" kern="100" dirty="0">
                <a:solidFill>
                  <a:srgbClr val="000000"/>
                </a:solidFill>
                <a:latin typeface="游ゴシック" panose="020B0400000000000000" pitchFamily="50" charset="-128"/>
                <a:cs typeface="Times New Roman" panose="02020603050405020304" pitchFamily="18" charset="0"/>
              </a:rPr>
              <a:t>「応急処置・救護体制の整備」「生活環境の衛生管理（環境整備と衛生管理）」「避難者の健康管理」「要配慮者の支援」</a:t>
            </a:r>
            <a:r>
              <a:rPr kumimoji="1" lang="ja-JP" altLang="en-US" sz="1400" kern="100" dirty="0">
                <a:solidFill>
                  <a:srgbClr val="000000"/>
                </a:solidFill>
                <a:latin typeface="游ゴシック" panose="020B0400000000000000" pitchFamily="50" charset="-128"/>
                <a:cs typeface="Times New Roman" panose="02020603050405020304" pitchFamily="18" charset="0"/>
              </a:rPr>
              <a:t>を行うことが主要な役割になります。</a:t>
            </a:r>
            <a:endParaRPr kumimoji="1" lang="en-US" altLang="ja-JP" sz="1400" b="1" kern="100" dirty="0">
              <a:solidFill>
                <a:srgbClr val="000000"/>
              </a:solidFill>
              <a:latin typeface="游ゴシック" panose="020B0400000000000000" pitchFamily="50" charset="-128"/>
              <a:cs typeface="Times New Roman" panose="02020603050405020304" pitchFamily="18" charset="0"/>
            </a:endParaRPr>
          </a:p>
          <a:p>
            <a:pPr indent="133350" algn="just" defTabSz="914400">
              <a:lnSpc>
                <a:spcPct val="110000"/>
              </a:lnSpc>
            </a:pPr>
            <a:r>
              <a:rPr kumimoji="1" lang="ja-JP" altLang="en-US" sz="1400" kern="100" dirty="0">
                <a:solidFill>
                  <a:srgbClr val="000000"/>
                </a:solidFill>
                <a:latin typeface="游ゴシック" panose="020B0400000000000000" pitchFamily="50" charset="-128"/>
                <a:cs typeface="Times New Roman" panose="02020603050405020304" pitchFamily="18" charset="0"/>
              </a:rPr>
              <a:t>そのために、具体的には下記９つの業務を実施します。</a:t>
            </a:r>
            <a:endParaRPr kumimoji="1" lang="en-US" altLang="ja-JP" sz="1400" kern="100" dirty="0">
              <a:solidFill>
                <a:srgbClr val="000000"/>
              </a:solidFill>
              <a:latin typeface="游ゴシック" panose="020B0400000000000000" pitchFamily="50" charset="-128"/>
              <a:cs typeface="Times New Roman" panose="02020603050405020304" pitchFamily="18" charset="0"/>
            </a:endParaRPr>
          </a:p>
        </p:txBody>
      </p:sp>
      <p:sp>
        <p:nvSpPr>
          <p:cNvPr id="37" name="object 6">
            <a:extLst>
              <a:ext uri="{FF2B5EF4-FFF2-40B4-BE49-F238E27FC236}">
                <a16:creationId xmlns:a16="http://schemas.microsoft.com/office/drawing/2014/main" xmlns="" id="{C0E4D0E2-73CD-42ED-9EF8-5948B85788C4}"/>
              </a:ext>
            </a:extLst>
          </p:cNvPr>
          <p:cNvSpPr/>
          <p:nvPr/>
        </p:nvSpPr>
        <p:spPr>
          <a:xfrm>
            <a:off x="801181" y="6130979"/>
            <a:ext cx="6120130" cy="0"/>
          </a:xfrm>
          <a:custGeom>
            <a:avLst/>
            <a:gdLst/>
            <a:ahLst/>
            <a:cxnLst/>
            <a:rect l="l" t="t" r="r" b="b"/>
            <a:pathLst>
              <a:path w="6120130">
                <a:moveTo>
                  <a:pt x="0" y="0"/>
                </a:moveTo>
                <a:lnTo>
                  <a:pt x="6120003" y="0"/>
                </a:lnTo>
              </a:path>
            </a:pathLst>
          </a:custGeom>
          <a:ln w="13195">
            <a:solidFill>
              <a:srgbClr val="4F81B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8" name="object 10">
            <a:extLst>
              <a:ext uri="{FF2B5EF4-FFF2-40B4-BE49-F238E27FC236}">
                <a16:creationId xmlns:a16="http://schemas.microsoft.com/office/drawing/2014/main" xmlns="" id="{62C1DA50-34C2-42E2-B009-A82C22ADBC64}"/>
              </a:ext>
            </a:extLst>
          </p:cNvPr>
          <p:cNvSpPr txBox="1"/>
          <p:nvPr/>
        </p:nvSpPr>
        <p:spPr>
          <a:xfrm>
            <a:off x="810219" y="5766570"/>
            <a:ext cx="3889914" cy="320601"/>
          </a:xfrm>
          <a:prstGeom prst="rect">
            <a:avLst/>
          </a:prstGeom>
        </p:spPr>
        <p:txBody>
          <a:bodyPr vert="horz" wrap="square" lIns="0" tIns="12700" rIns="0" bIns="0" rtlCol="0">
            <a:spAutoFit/>
          </a:bodyPr>
          <a:lstStyle/>
          <a:p>
            <a:pPr marL="12065" defTabSz="914400">
              <a:tabLst>
                <a:tab pos="273050" algn="l"/>
              </a:tabLst>
            </a:pPr>
            <a:r>
              <a:rPr kumimoji="1" lang="en-US" sz="2000" b="1">
                <a:solidFill>
                  <a:prstClr val="black"/>
                </a:solidFill>
                <a:latin typeface="Yu Gothic" panose="020B0400000000000000" pitchFamily="34" charset="-128"/>
                <a:ea typeface="Yu Gothic" panose="020B0400000000000000" pitchFamily="34" charset="-128"/>
                <a:cs typeface="YuGothic"/>
              </a:rPr>
              <a:t>5.</a:t>
            </a:r>
            <a:r>
              <a:rPr kumimoji="1" lang="ja-JP" altLang="en-US" sz="2000" b="1">
                <a:solidFill>
                  <a:prstClr val="black"/>
                </a:solidFill>
                <a:latin typeface="Yu Gothic" panose="020B0400000000000000" pitchFamily="34" charset="-128"/>
                <a:cs typeface="YuGothic"/>
              </a:rPr>
              <a:t>避難者の健康管理</a:t>
            </a:r>
          </a:p>
        </p:txBody>
      </p:sp>
      <p:sp>
        <p:nvSpPr>
          <p:cNvPr id="39" name="object 3">
            <a:extLst>
              <a:ext uri="{FF2B5EF4-FFF2-40B4-BE49-F238E27FC236}">
                <a16:creationId xmlns:a16="http://schemas.microsoft.com/office/drawing/2014/main" xmlns="" id="{6801C639-E897-40ED-9B74-12F6AEE7FFFB}"/>
              </a:ext>
            </a:extLst>
          </p:cNvPr>
          <p:cNvSpPr/>
          <p:nvPr/>
        </p:nvSpPr>
        <p:spPr>
          <a:xfrm>
            <a:off x="820198" y="6673314"/>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0" name="object 4">
            <a:extLst>
              <a:ext uri="{FF2B5EF4-FFF2-40B4-BE49-F238E27FC236}">
                <a16:creationId xmlns:a16="http://schemas.microsoft.com/office/drawing/2014/main" xmlns="" id="{1A39C073-B112-4D2C-972F-2CF1B6FEDEF7}"/>
              </a:ext>
            </a:extLst>
          </p:cNvPr>
          <p:cNvSpPr/>
          <p:nvPr/>
        </p:nvSpPr>
        <p:spPr>
          <a:xfrm>
            <a:off x="820198" y="7284215"/>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1" name="object 5">
            <a:extLst>
              <a:ext uri="{FF2B5EF4-FFF2-40B4-BE49-F238E27FC236}">
                <a16:creationId xmlns:a16="http://schemas.microsoft.com/office/drawing/2014/main" xmlns="" id="{806AAD61-B933-4D11-A614-3F0887B06F78}"/>
              </a:ext>
            </a:extLst>
          </p:cNvPr>
          <p:cNvSpPr/>
          <p:nvPr/>
        </p:nvSpPr>
        <p:spPr>
          <a:xfrm>
            <a:off x="820198" y="7895119"/>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2" name="object 6">
            <a:extLst>
              <a:ext uri="{FF2B5EF4-FFF2-40B4-BE49-F238E27FC236}">
                <a16:creationId xmlns:a16="http://schemas.microsoft.com/office/drawing/2014/main" xmlns="" id="{0B780560-66D3-4EAC-9782-141028AF776B}"/>
              </a:ext>
            </a:extLst>
          </p:cNvPr>
          <p:cNvSpPr/>
          <p:nvPr/>
        </p:nvSpPr>
        <p:spPr>
          <a:xfrm>
            <a:off x="820198" y="8506019"/>
            <a:ext cx="6120130" cy="0"/>
          </a:xfrm>
          <a:custGeom>
            <a:avLst/>
            <a:gdLst/>
            <a:ahLst/>
            <a:cxnLst/>
            <a:rect l="l" t="t" r="r" b="b"/>
            <a:pathLst>
              <a:path w="6120130">
                <a:moveTo>
                  <a:pt x="0" y="0"/>
                </a:moveTo>
                <a:lnTo>
                  <a:pt x="6120003" y="0"/>
                </a:lnTo>
              </a:path>
            </a:pathLst>
          </a:custGeom>
          <a:ln w="13195">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20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43" name="object 10">
            <a:extLst>
              <a:ext uri="{FF2B5EF4-FFF2-40B4-BE49-F238E27FC236}">
                <a16:creationId xmlns:a16="http://schemas.microsoft.com/office/drawing/2014/main" xmlns="" id="{F76AEB97-F461-458F-9E8E-7E4319C82AB5}"/>
              </a:ext>
            </a:extLst>
          </p:cNvPr>
          <p:cNvSpPr txBox="1"/>
          <p:nvPr/>
        </p:nvSpPr>
        <p:spPr>
          <a:xfrm>
            <a:off x="818652" y="6338720"/>
            <a:ext cx="4052897" cy="320601"/>
          </a:xfrm>
          <a:prstGeom prst="rect">
            <a:avLst/>
          </a:prstGeom>
        </p:spPr>
        <p:txBody>
          <a:bodyPr vert="horz" wrap="square" lIns="0" tIns="12700" rIns="0" bIns="0" rtlCol="0">
            <a:spAutoFit/>
          </a:bodyPr>
          <a:lstStyle/>
          <a:p>
            <a:pPr marL="12065" defTabSz="914400">
              <a:spcBef>
                <a:spcPts val="100"/>
              </a:spcBef>
              <a:tabLst>
                <a:tab pos="273050" algn="l"/>
              </a:tabLst>
            </a:pPr>
            <a:r>
              <a:rPr kumimoji="1" lang="en-US" altLang="ja-JP" sz="2000" b="1">
                <a:solidFill>
                  <a:prstClr val="black"/>
                </a:solidFill>
                <a:latin typeface="Yu Gothic" panose="020B0400000000000000" pitchFamily="34" charset="-128"/>
                <a:cs typeface="YuGothic"/>
              </a:rPr>
              <a:t>6.</a:t>
            </a:r>
            <a:r>
              <a:rPr kumimoji="1" lang="ja-JP" altLang="en-US" sz="2000" b="1">
                <a:solidFill>
                  <a:prstClr val="black"/>
                </a:solidFill>
                <a:latin typeface="Yu Gothic" panose="020B0400000000000000" pitchFamily="34" charset="-128"/>
                <a:cs typeface="YuGothic"/>
              </a:rPr>
              <a:t>要配慮者の確認</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44" name="object 10">
            <a:extLst>
              <a:ext uri="{FF2B5EF4-FFF2-40B4-BE49-F238E27FC236}">
                <a16:creationId xmlns:a16="http://schemas.microsoft.com/office/drawing/2014/main" xmlns="" id="{DA589C21-9AFB-4D1F-A826-E4565832E8E2}"/>
              </a:ext>
            </a:extLst>
          </p:cNvPr>
          <p:cNvSpPr txBox="1"/>
          <p:nvPr/>
        </p:nvSpPr>
        <p:spPr>
          <a:xfrm>
            <a:off x="829236" y="6918700"/>
            <a:ext cx="5132010"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a:solidFill>
                  <a:prstClr val="black"/>
                </a:solidFill>
                <a:latin typeface="Yu Gothic" panose="020B0400000000000000" pitchFamily="34" charset="-128"/>
                <a:cs typeface="YuGothic"/>
              </a:rPr>
              <a:t>7.</a:t>
            </a:r>
            <a:r>
              <a:rPr kumimoji="1" lang="ja-JP" altLang="en-US" sz="2000" b="1">
                <a:solidFill>
                  <a:prstClr val="black"/>
                </a:solidFill>
                <a:latin typeface="Yu Gothic" panose="020B0400000000000000" pitchFamily="34" charset="-128"/>
                <a:cs typeface="YuGothic"/>
              </a:rPr>
              <a:t>要配慮者への緊急的な対応</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45" name="object 10">
            <a:extLst>
              <a:ext uri="{FF2B5EF4-FFF2-40B4-BE49-F238E27FC236}">
                <a16:creationId xmlns:a16="http://schemas.microsoft.com/office/drawing/2014/main" xmlns="" id="{F4F79001-35B3-4881-A06D-AB63185726CA}"/>
              </a:ext>
            </a:extLst>
          </p:cNvPr>
          <p:cNvSpPr txBox="1"/>
          <p:nvPr/>
        </p:nvSpPr>
        <p:spPr>
          <a:xfrm>
            <a:off x="829236" y="7538068"/>
            <a:ext cx="4575714" cy="320601"/>
          </a:xfrm>
          <a:prstGeom prst="rect">
            <a:avLst/>
          </a:prstGeom>
        </p:spPr>
        <p:txBody>
          <a:bodyPr vert="horz" wrap="square" lIns="0" tIns="12700" rIns="0" bIns="0" rtlCol="0">
            <a:spAutoFit/>
          </a:bodyPr>
          <a:lstStyle/>
          <a:p>
            <a:pPr marL="12065" defTabSz="914400">
              <a:spcBef>
                <a:spcPts val="5"/>
              </a:spcBef>
              <a:tabLst>
                <a:tab pos="273050" algn="l"/>
              </a:tabLst>
            </a:pPr>
            <a:r>
              <a:rPr kumimoji="1" lang="en-US" altLang="ja-JP" sz="2000" b="1">
                <a:solidFill>
                  <a:prstClr val="black"/>
                </a:solidFill>
                <a:latin typeface="Yu Gothic" panose="020B0400000000000000" pitchFamily="34" charset="-128"/>
                <a:cs typeface="YuGothic"/>
              </a:rPr>
              <a:t>8.</a:t>
            </a:r>
            <a:r>
              <a:rPr kumimoji="1" lang="ja-JP" altLang="en-US" sz="2000" b="1">
                <a:solidFill>
                  <a:prstClr val="black"/>
                </a:solidFill>
                <a:latin typeface="Yu Gothic" panose="020B0400000000000000" pitchFamily="34" charset="-128"/>
                <a:cs typeface="YuGothic"/>
              </a:rPr>
              <a:t>要配慮者支援体制づくり</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
        <p:nvSpPr>
          <p:cNvPr id="46" name="object 10">
            <a:extLst>
              <a:ext uri="{FF2B5EF4-FFF2-40B4-BE49-F238E27FC236}">
                <a16:creationId xmlns:a16="http://schemas.microsoft.com/office/drawing/2014/main" xmlns="" id="{033281FE-0998-433A-A103-52C8A2716699}"/>
              </a:ext>
            </a:extLst>
          </p:cNvPr>
          <p:cNvSpPr txBox="1"/>
          <p:nvPr/>
        </p:nvSpPr>
        <p:spPr>
          <a:xfrm>
            <a:off x="829236" y="8141610"/>
            <a:ext cx="3889914" cy="320601"/>
          </a:xfrm>
          <a:prstGeom prst="rect">
            <a:avLst/>
          </a:prstGeom>
        </p:spPr>
        <p:txBody>
          <a:bodyPr vert="horz" wrap="square" lIns="0" tIns="12700" rIns="0" bIns="0" rtlCol="0">
            <a:spAutoFit/>
          </a:bodyPr>
          <a:lstStyle/>
          <a:p>
            <a:pPr marL="12065" defTabSz="914400">
              <a:tabLst>
                <a:tab pos="273050" algn="l"/>
              </a:tabLst>
            </a:pPr>
            <a:r>
              <a:rPr kumimoji="1" lang="en-US" altLang="ja-JP" sz="2000" b="1">
                <a:solidFill>
                  <a:prstClr val="black"/>
                </a:solidFill>
                <a:latin typeface="Yu Gothic" panose="020B0400000000000000" pitchFamily="34" charset="-128"/>
                <a:cs typeface="YuGothic"/>
              </a:rPr>
              <a:t>9.</a:t>
            </a:r>
            <a:r>
              <a:rPr kumimoji="1" lang="ja-JP" altLang="en-US" sz="2000" b="1">
                <a:solidFill>
                  <a:prstClr val="black"/>
                </a:solidFill>
                <a:latin typeface="Yu Gothic" panose="020B0400000000000000" pitchFamily="34" charset="-128"/>
                <a:cs typeface="YuGothic"/>
              </a:rPr>
              <a:t>ニーズの把握と支援</a:t>
            </a:r>
            <a:endParaRPr kumimoji="1" sz="20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982437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６８</a:t>
            </a:r>
            <a:endParaRPr lang="ja-JP" altLang="en-US" dirty="0">
              <a:solidFill>
                <a:schemeClr val="tx1">
                  <a:lumMod val="50000"/>
                  <a:lumOff val="50000"/>
                </a:schemeClr>
              </a:solidFill>
              <a:latin typeface="+mj-ea"/>
              <a:ea typeface="+mj-ea"/>
            </a:endParaRPr>
          </a:p>
        </p:txBody>
      </p:sp>
      <p:sp>
        <p:nvSpPr>
          <p:cNvPr id="20" name="object 2">
            <a:extLst>
              <a:ext uri="{FF2B5EF4-FFF2-40B4-BE49-F238E27FC236}">
                <a16:creationId xmlns:a16="http://schemas.microsoft.com/office/drawing/2014/main" xmlns="" id="{BED3CD30-64BE-4B1A-9E28-5E6524D75243}"/>
              </a:ext>
            </a:extLst>
          </p:cNvPr>
          <p:cNvSpPr txBox="1">
            <a:spLocks/>
          </p:cNvSpPr>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4F81BD"/>
                </a:solidFill>
                <a:latin typeface="Yu Gothic" panose="020B0400000000000000" pitchFamily="34" charset="-128"/>
                <a:ea typeface="Yu Gothic" panose="020B0400000000000000" pitchFamily="34" charset="-128"/>
              </a:rPr>
              <a:t>１</a:t>
            </a:r>
            <a:r>
              <a:rPr lang="en-US" altLang="ja-JP" sz="3200" b="1" kern="0">
                <a:solidFill>
                  <a:srgbClr val="4F81BD"/>
                </a:solidFill>
                <a:latin typeface="Yu Gothic" panose="020B0400000000000000" pitchFamily="34" charset="-128"/>
                <a:ea typeface="Yu Gothic" panose="020B0400000000000000" pitchFamily="34" charset="-128"/>
              </a:rPr>
              <a:t>. </a:t>
            </a:r>
            <a:r>
              <a:rPr lang="ja-JP" altLang="en-US" sz="3200" b="1" kern="0">
                <a:solidFill>
                  <a:srgbClr val="4F81BD"/>
                </a:solidFill>
                <a:latin typeface="Yu Gothic" panose="020B0400000000000000" pitchFamily="34" charset="-128"/>
                <a:ea typeface="Yu Gothic" panose="020B0400000000000000" pitchFamily="34" charset="-128"/>
              </a:rPr>
              <a:t>応急処置・救護体制の整備</a:t>
            </a:r>
          </a:p>
        </p:txBody>
      </p:sp>
      <p:sp>
        <p:nvSpPr>
          <p:cNvPr id="21" name="object 9">
            <a:extLst>
              <a:ext uri="{FF2B5EF4-FFF2-40B4-BE49-F238E27FC236}">
                <a16:creationId xmlns:a16="http://schemas.microsoft.com/office/drawing/2014/main" xmlns="" id="{715A1128-BE96-4EB5-A18A-5F48ADF8DF98}"/>
              </a:ext>
            </a:extLst>
          </p:cNvPr>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食料・物資班と協力して、避難者から緊急的に必要な物資依頼がないか確認する。ただし、過剰な要求は断る。</a:t>
            </a:r>
            <a:endParaRPr kumimoji="1" lang="ja-JP" altLang="en-US" sz="1600" b="1" dirty="0">
              <a:solidFill>
                <a:srgbClr val="4F81BD"/>
              </a:solidFill>
              <a:latin typeface="Yu Gothic" panose="020B0400000000000000" pitchFamily="34" charset="-128"/>
              <a:cs typeface="YuGothic"/>
            </a:endParaRPr>
          </a:p>
        </p:txBody>
      </p:sp>
      <p:grpSp>
        <p:nvGrpSpPr>
          <p:cNvPr id="22" name="グループ化 21">
            <a:extLst>
              <a:ext uri="{FF2B5EF4-FFF2-40B4-BE49-F238E27FC236}">
                <a16:creationId xmlns:a16="http://schemas.microsoft.com/office/drawing/2014/main" xmlns="" id="{0AA3F8AF-387C-4785-A156-05D0B303C13C}"/>
              </a:ext>
            </a:extLst>
          </p:cNvPr>
          <p:cNvGrpSpPr/>
          <p:nvPr/>
        </p:nvGrpSpPr>
        <p:grpSpPr>
          <a:xfrm>
            <a:off x="628650" y="2480310"/>
            <a:ext cx="6357742" cy="504190"/>
            <a:chOff x="728646" y="1851740"/>
            <a:chExt cx="6120130" cy="504190"/>
          </a:xfrm>
        </p:grpSpPr>
        <p:sp>
          <p:nvSpPr>
            <p:cNvPr id="23" name="object 20">
              <a:extLst>
                <a:ext uri="{FF2B5EF4-FFF2-40B4-BE49-F238E27FC236}">
                  <a16:creationId xmlns:a16="http://schemas.microsoft.com/office/drawing/2014/main" xmlns="" id="{C839A8C1-A3EB-4DC5-9709-372BD8BFE4A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4" name="object 21">
              <a:extLst>
                <a:ext uri="{FF2B5EF4-FFF2-40B4-BE49-F238E27FC236}">
                  <a16:creationId xmlns:a16="http://schemas.microsoft.com/office/drawing/2014/main" xmlns="" id="{AB439649-7BF6-4387-B118-A935C62A9528}"/>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緊急的に必要な物資の把握</a:t>
              </a:r>
            </a:p>
          </p:txBody>
        </p:sp>
        <p:sp>
          <p:nvSpPr>
            <p:cNvPr id="25" name="object 22">
              <a:extLst>
                <a:ext uri="{FF2B5EF4-FFF2-40B4-BE49-F238E27FC236}">
                  <a16:creationId xmlns:a16="http://schemas.microsoft.com/office/drawing/2014/main" xmlns="" id="{3BA50142-DF08-4090-AC77-08813A30A41D}"/>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6" name="object 23">
              <a:extLst>
                <a:ext uri="{FF2B5EF4-FFF2-40B4-BE49-F238E27FC236}">
                  <a16:creationId xmlns:a16="http://schemas.microsoft.com/office/drawing/2014/main" xmlns="" id="{AD58B791-9D4A-4F1A-B755-645B45E5FFDB}"/>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27" name="グループ化 26">
            <a:extLst>
              <a:ext uri="{FF2B5EF4-FFF2-40B4-BE49-F238E27FC236}">
                <a16:creationId xmlns:a16="http://schemas.microsoft.com/office/drawing/2014/main" xmlns="" id="{7BCFD77E-AE3D-4C4A-B673-BDEBF1D89211}"/>
              </a:ext>
            </a:extLst>
          </p:cNvPr>
          <p:cNvGrpSpPr/>
          <p:nvPr/>
        </p:nvGrpSpPr>
        <p:grpSpPr>
          <a:xfrm>
            <a:off x="689917" y="1624372"/>
            <a:ext cx="6283775" cy="648000"/>
            <a:chOff x="689917" y="1624372"/>
            <a:chExt cx="6283775" cy="648000"/>
          </a:xfrm>
        </p:grpSpPr>
        <p:pic>
          <p:nvPicPr>
            <p:cNvPr id="28" name="グラフィックス 27" descr="ドキュメント 枠線">
              <a:extLst>
                <a:ext uri="{FF2B5EF4-FFF2-40B4-BE49-F238E27FC236}">
                  <a16:creationId xmlns:a16="http://schemas.microsoft.com/office/drawing/2014/main" xmlns="" id="{802CA7D7-EC21-4617-8538-E9D034CC255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29" name="正方形/長方形 28">
              <a:extLst>
                <a:ext uri="{FF2B5EF4-FFF2-40B4-BE49-F238E27FC236}">
                  <a16:creationId xmlns:a16="http://schemas.microsoft.com/office/drawing/2014/main" xmlns="" id="{13C165EB-10DB-4E03-8F06-09DAB67C4EC2}"/>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0" name="object 9">
            <a:extLst>
              <a:ext uri="{FF2B5EF4-FFF2-40B4-BE49-F238E27FC236}">
                <a16:creationId xmlns:a16="http://schemas.microsoft.com/office/drawing/2014/main" xmlns="" id="{E5FDC0A3-5BD6-41F8-8897-321AB026DB0F}"/>
              </a:ext>
            </a:extLst>
          </p:cNvPr>
          <p:cNvSpPr txBox="1"/>
          <p:nvPr/>
        </p:nvSpPr>
        <p:spPr>
          <a:xfrm>
            <a:off x="704365" y="4676196"/>
            <a:ext cx="6186293" cy="5240602"/>
          </a:xfrm>
          <a:prstGeom prst="rect">
            <a:avLst/>
          </a:prstGeom>
        </p:spPr>
        <p:txBody>
          <a:bodyPr vert="horz" wrap="square" lIns="0" tIns="12700" rIns="0" bIns="0" rtlCol="0" anchor="t">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latin typeface="Yu Gothic"/>
                <a:ea typeface="游ゴシック"/>
                <a:cs typeface="YuGothic"/>
              </a:rPr>
              <a:t>避難者へ呼びかける担当を決め、避難者への呼びかけを通じて、医療、看護や介護などに関する有資格者など専門職能を有している人がいないか確認し、同意の上、協力を依頼する。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医療、看護や介護などに関する有資格者など専門職能を有している協力者を把握する。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病人・けが人への対応処置するための救護室を確保する。</a:t>
            </a:r>
            <a:endParaRPr kumimoji="1" lang="en-US" altLang="ja-JP" sz="1600" b="1">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応急的な措置の実施にあたり、活用できそうな医薬品や衛生用品などを確認する。</a:t>
            </a:r>
            <a:endParaRPr kumimoji="1" lang="en-US" altLang="ja-JP" sz="1600" b="1">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避難所に派遣される医療チームや看護・介護者などに、避難所の状況と医療救護所の場所、避難者の中にいる病人・けが人の状況、避難者の中にいる協力者（医療、看護や介護などに関する有資格者）を案内する。</a:t>
            </a:r>
            <a:endParaRPr kumimoji="1" lang="en-US" altLang="ja-JP" sz="1600" b="1">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救護所等で対応にあたる、医療チームや看護・介護者からの依頼・相談を受け、必要な対応、説明等を行う。</a:t>
            </a:r>
          </a:p>
        </p:txBody>
      </p:sp>
      <p:grpSp>
        <p:nvGrpSpPr>
          <p:cNvPr id="31" name="グループ化 30">
            <a:extLst>
              <a:ext uri="{FF2B5EF4-FFF2-40B4-BE49-F238E27FC236}">
                <a16:creationId xmlns:a16="http://schemas.microsoft.com/office/drawing/2014/main" xmlns="" id="{41B3CFF0-58F4-45BD-AD24-0340B2E90A1F}"/>
              </a:ext>
            </a:extLst>
          </p:cNvPr>
          <p:cNvGrpSpPr/>
          <p:nvPr/>
        </p:nvGrpSpPr>
        <p:grpSpPr>
          <a:xfrm>
            <a:off x="594539" y="4014243"/>
            <a:ext cx="6357742" cy="504190"/>
            <a:chOff x="728646" y="1851740"/>
            <a:chExt cx="6120130" cy="504190"/>
          </a:xfrm>
        </p:grpSpPr>
        <p:sp>
          <p:nvSpPr>
            <p:cNvPr id="32" name="object 20">
              <a:extLst>
                <a:ext uri="{FF2B5EF4-FFF2-40B4-BE49-F238E27FC236}">
                  <a16:creationId xmlns:a16="http://schemas.microsoft.com/office/drawing/2014/main" xmlns="" id="{C4154A06-9568-4428-963F-A38E20BB8DB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3" name="object 21">
              <a:extLst>
                <a:ext uri="{FF2B5EF4-FFF2-40B4-BE49-F238E27FC236}">
                  <a16:creationId xmlns:a16="http://schemas.microsoft.com/office/drawing/2014/main" xmlns="" id="{F57823BD-C32E-4641-81F9-99BC696FB210}"/>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応急処置・救護体制の確保</a:t>
              </a:r>
            </a:p>
          </p:txBody>
        </p:sp>
        <p:sp>
          <p:nvSpPr>
            <p:cNvPr id="34" name="object 22">
              <a:extLst>
                <a:ext uri="{FF2B5EF4-FFF2-40B4-BE49-F238E27FC236}">
                  <a16:creationId xmlns:a16="http://schemas.microsoft.com/office/drawing/2014/main" xmlns="" id="{9D3EE481-09C1-47F6-9878-08AA8D925A9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5" name="object 23">
              <a:extLst>
                <a:ext uri="{FF2B5EF4-FFF2-40B4-BE49-F238E27FC236}">
                  <a16:creationId xmlns:a16="http://schemas.microsoft.com/office/drawing/2014/main" xmlns="" id="{C9729AA4-C4CF-4632-9CE3-D12CF267B25C}"/>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6" name="object 5">
            <a:extLst>
              <a:ext uri="{FF2B5EF4-FFF2-40B4-BE49-F238E27FC236}">
                <a16:creationId xmlns:a16="http://schemas.microsoft.com/office/drawing/2014/main" xmlns="" id="{F436F773-5E24-4FDD-AD9B-B4C856E80795}"/>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29694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６９</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E10F67DC-4894-4D2F-BAAF-24F867938C49}"/>
              </a:ext>
            </a:extLst>
          </p:cNvPr>
          <p:cNvSpPr txBox="1">
            <a:spLocks/>
          </p:cNvSpPr>
          <p:nvPr/>
        </p:nvSpPr>
        <p:spPr>
          <a:xfrm>
            <a:off x="55211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4F81BD"/>
                </a:solidFill>
                <a:latin typeface="Yu Gothic" panose="020B0400000000000000" pitchFamily="34" charset="-128"/>
                <a:ea typeface="Yu Gothic" panose="020B0400000000000000" pitchFamily="34" charset="-128"/>
              </a:rPr>
              <a:t>１</a:t>
            </a:r>
            <a:r>
              <a:rPr lang="en-US" altLang="ja-JP" sz="3200" b="1" kern="0">
                <a:solidFill>
                  <a:srgbClr val="4F81BD"/>
                </a:solidFill>
                <a:latin typeface="Yu Gothic" panose="020B0400000000000000" pitchFamily="34" charset="-128"/>
                <a:ea typeface="Yu Gothic" panose="020B0400000000000000" pitchFamily="34" charset="-128"/>
              </a:rPr>
              <a:t>. </a:t>
            </a:r>
            <a:r>
              <a:rPr lang="ja-JP" altLang="en-US" sz="3200" b="1" kern="0">
                <a:solidFill>
                  <a:srgbClr val="4F81BD"/>
                </a:solidFill>
                <a:latin typeface="Yu Gothic" panose="020B0400000000000000" pitchFamily="34" charset="-128"/>
                <a:ea typeface="Yu Gothic" panose="020B0400000000000000" pitchFamily="34" charset="-128"/>
              </a:rPr>
              <a:t>応急処置・救護体制の整備</a:t>
            </a:r>
          </a:p>
        </p:txBody>
      </p:sp>
      <p:grpSp>
        <p:nvGrpSpPr>
          <p:cNvPr id="4" name="グループ化 3">
            <a:extLst>
              <a:ext uri="{FF2B5EF4-FFF2-40B4-BE49-F238E27FC236}">
                <a16:creationId xmlns:a16="http://schemas.microsoft.com/office/drawing/2014/main" xmlns="" id="{7A77C14D-638C-4A9B-A8E5-F073822440C3}"/>
              </a:ext>
            </a:extLst>
          </p:cNvPr>
          <p:cNvGrpSpPr/>
          <p:nvPr/>
        </p:nvGrpSpPr>
        <p:grpSpPr>
          <a:xfrm>
            <a:off x="693930" y="1641928"/>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E57B9D60-C2FF-4086-B07E-E3ED087F65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BEACD9CE-C8D3-4B57-BA40-C78652A5E007}"/>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 name="object 9">
            <a:extLst>
              <a:ext uri="{FF2B5EF4-FFF2-40B4-BE49-F238E27FC236}">
                <a16:creationId xmlns:a16="http://schemas.microsoft.com/office/drawing/2014/main" xmlns="" id="{C699B031-BD47-4C09-848C-4F55D5D39F10}"/>
              </a:ext>
            </a:extLst>
          </p:cNvPr>
          <p:cNvSpPr txBox="1"/>
          <p:nvPr/>
        </p:nvSpPr>
        <p:spPr>
          <a:xfrm>
            <a:off x="803756" y="3185623"/>
            <a:ext cx="6186293" cy="2692212"/>
          </a:xfrm>
          <a:prstGeom prst="rect">
            <a:avLst/>
          </a:prstGeom>
        </p:spPr>
        <p:txBody>
          <a:bodyPr vert="horz" wrap="square" lIns="0" tIns="12700" rIns="0" bIns="0" rtlCol="0" anchor="t">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避難者への呼びかけを通じて、けが、体調を崩している方の申し出をお願いする。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申し出を踏まえて、けが人や体調を崩している方の有無と状況を把握し、町災害対策本部へ報告する。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lang="ja-JP" altLang="en-US" sz="1600" b="1" dirty="0">
                <a:latin typeface="Yu Gothic"/>
                <a:ea typeface="游ゴシック"/>
                <a:cs typeface="YuGothic"/>
              </a:rPr>
              <a:t>町職員や病院などへ連絡する担当を決める。</a:t>
            </a:r>
            <a:endParaRPr kumimoji="1" lang="ja-JP" altLang="en-US" sz="1600" b="1" dirty="0">
              <a:latin typeface="Yu Gothic"/>
              <a:ea typeface="游ゴシック"/>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latin typeface="Yu Gothic"/>
                <a:ea typeface="游ゴシック"/>
                <a:cs typeface="YuGothic"/>
              </a:rPr>
              <a:t>本人や家族の希望を聞いて、医療対応のできる近隣の病院などへの受診を進める。必要に応じて移送を支援する。</a:t>
            </a:r>
            <a:endParaRPr kumimoji="1" lang="ja-JP" altLang="en-US" sz="1600" b="1" dirty="0">
              <a:latin typeface="Yu Gothic" panose="020B0400000000000000" pitchFamily="34" charset="-128"/>
              <a:cs typeface="YuGothic"/>
            </a:endParaRPr>
          </a:p>
        </p:txBody>
      </p:sp>
      <p:grpSp>
        <p:nvGrpSpPr>
          <p:cNvPr id="8" name="グループ化 7">
            <a:extLst>
              <a:ext uri="{FF2B5EF4-FFF2-40B4-BE49-F238E27FC236}">
                <a16:creationId xmlns:a16="http://schemas.microsoft.com/office/drawing/2014/main" xmlns="" id="{1ECBDE6D-A865-42EB-B677-D5DEC526572D}"/>
              </a:ext>
            </a:extLst>
          </p:cNvPr>
          <p:cNvGrpSpPr/>
          <p:nvPr/>
        </p:nvGrpSpPr>
        <p:grpSpPr>
          <a:xfrm>
            <a:off x="693930" y="2523670"/>
            <a:ext cx="6357742" cy="504190"/>
            <a:chOff x="728646" y="1851740"/>
            <a:chExt cx="6120130" cy="504190"/>
          </a:xfrm>
        </p:grpSpPr>
        <p:sp>
          <p:nvSpPr>
            <p:cNvPr id="9" name="object 20">
              <a:extLst>
                <a:ext uri="{FF2B5EF4-FFF2-40B4-BE49-F238E27FC236}">
                  <a16:creationId xmlns:a16="http://schemas.microsoft.com/office/drawing/2014/main" xmlns="" id="{B3CE6859-8F53-4654-B164-8A90F871FD9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F7921C94-3B6C-465C-A4DF-9A133CE29EBD}"/>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けが人、体調不良の人の把握、対応</a:t>
              </a:r>
            </a:p>
          </p:txBody>
        </p:sp>
        <p:sp>
          <p:nvSpPr>
            <p:cNvPr id="11" name="object 22">
              <a:extLst>
                <a:ext uri="{FF2B5EF4-FFF2-40B4-BE49-F238E27FC236}">
                  <a16:creationId xmlns:a16="http://schemas.microsoft.com/office/drawing/2014/main" xmlns="" id="{982F69E1-96BD-4EE9-AD0A-5FEE584513C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2" name="object 23">
              <a:extLst>
                <a:ext uri="{FF2B5EF4-FFF2-40B4-BE49-F238E27FC236}">
                  <a16:creationId xmlns:a16="http://schemas.microsoft.com/office/drawing/2014/main" xmlns="" id="{BB2C0D8D-0377-461E-8AEA-8CDF1AB90278}"/>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３</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717B28DD-A62A-466C-98BB-F680041F2A82}"/>
              </a:ext>
            </a:extLst>
          </p:cNvPr>
          <p:cNvSpPr txBox="1"/>
          <p:nvPr/>
        </p:nvSpPr>
        <p:spPr>
          <a:xfrm>
            <a:off x="1380161" y="1847161"/>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14" name="テキスト ボックス 13">
            <a:extLst>
              <a:ext uri="{FF2B5EF4-FFF2-40B4-BE49-F238E27FC236}">
                <a16:creationId xmlns:a16="http://schemas.microsoft.com/office/drawing/2014/main" xmlns="" id="{A025326D-4B7D-4A1E-A2AF-A1E5F01D2F98}"/>
              </a:ext>
            </a:extLst>
          </p:cNvPr>
          <p:cNvSpPr txBox="1"/>
          <p:nvPr/>
        </p:nvSpPr>
        <p:spPr>
          <a:xfrm>
            <a:off x="693930" y="6173615"/>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17】</a:t>
            </a:r>
            <a:r>
              <a:rPr kumimoji="1" lang="ja-JP" altLang="en-US" sz="1600" b="1" u="sng">
                <a:solidFill>
                  <a:srgbClr val="172A88"/>
                </a:solidFill>
                <a:latin typeface="Yu Gothic" panose="020B0400000000000000" pitchFamily="34" charset="-128"/>
                <a:cs typeface="YuGothic"/>
              </a:rPr>
              <a:t>応急手当</a:t>
            </a:r>
            <a:endParaRPr kumimoji="1" lang="ja-JP" altLang="en-US" sz="1600" u="sng">
              <a:solidFill>
                <a:srgbClr val="172A88"/>
              </a:solidFill>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xmlns="" id="{3BC64E1A-3182-47BA-97FB-EB3CB4787A3E}"/>
              </a:ext>
            </a:extLst>
          </p:cNvPr>
          <p:cNvSpPr txBox="1"/>
          <p:nvPr/>
        </p:nvSpPr>
        <p:spPr>
          <a:xfrm>
            <a:off x="693930" y="6565658"/>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18】</a:t>
            </a:r>
            <a:r>
              <a:rPr kumimoji="1" lang="ja-JP" altLang="en-US" sz="1600" b="1" u="sng">
                <a:solidFill>
                  <a:srgbClr val="172A88"/>
                </a:solidFill>
                <a:latin typeface="Yu Gothic" panose="020B0400000000000000" pitchFamily="34" charset="-128"/>
                <a:cs typeface="YuGothic"/>
              </a:rPr>
              <a:t>医薬品等の確保と処方</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4110731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７０</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D1623400-F1D7-4FC1-9EB1-04E91DC6272E}"/>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トイレの対策の体制整備</a:t>
            </a:r>
          </a:p>
        </p:txBody>
      </p:sp>
      <p:sp>
        <p:nvSpPr>
          <p:cNvPr id="22" name="object 9">
            <a:extLst>
              <a:ext uri="{FF2B5EF4-FFF2-40B4-BE49-F238E27FC236}">
                <a16:creationId xmlns:a16="http://schemas.microsoft.com/office/drawing/2014/main" xmlns="" id="{4A8A606D-2675-458C-BE0C-9DDFD500E8D3}"/>
              </a:ext>
            </a:extLst>
          </p:cNvPr>
          <p:cNvSpPr txBox="1"/>
          <p:nvPr/>
        </p:nvSpPr>
        <p:spPr>
          <a:xfrm>
            <a:off x="738476"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既存トイレの使用可否を確認し、使用しないと決めたトイレは、貼り紙などで使用禁止を表示する。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トイレの数が足りない場合には、災害用トイレ（携帯トイレ、簡易トイレ、仮設トイレなど）が備蓄物資にないか確認し、ない場合には食料・物資班への物資等依頼票を使用して食料・物資班に調達を依頼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23" name="グループ化 22">
            <a:extLst>
              <a:ext uri="{FF2B5EF4-FFF2-40B4-BE49-F238E27FC236}">
                <a16:creationId xmlns:a16="http://schemas.microsoft.com/office/drawing/2014/main" xmlns="" id="{230B151E-64C6-4E95-BAC6-8EC4B1FBA73B}"/>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6E76A9AE-D787-43A4-8223-F4ED01D0DD09}"/>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74B259F7-A661-4BB0-A1FE-B54786F683F3}"/>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トイレ状況の確認</a:t>
              </a:r>
            </a:p>
          </p:txBody>
        </p:sp>
        <p:sp>
          <p:nvSpPr>
            <p:cNvPr id="26" name="object 22">
              <a:extLst>
                <a:ext uri="{FF2B5EF4-FFF2-40B4-BE49-F238E27FC236}">
                  <a16:creationId xmlns:a16="http://schemas.microsoft.com/office/drawing/2014/main" xmlns="" id="{4FE093C8-F2C5-41CD-9DD2-56D83BA548F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7" name="object 23">
              <a:extLst>
                <a:ext uri="{FF2B5EF4-FFF2-40B4-BE49-F238E27FC236}">
                  <a16:creationId xmlns:a16="http://schemas.microsoft.com/office/drawing/2014/main" xmlns="" id="{92844FC7-1E5E-499F-BE05-C38774990EB5}"/>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F4C22CEC-A0F1-4E79-AF0F-671DFBBD753C}"/>
              </a:ext>
            </a:extLst>
          </p:cNvPr>
          <p:cNvGrpSpPr/>
          <p:nvPr/>
        </p:nvGrpSpPr>
        <p:grpSpPr>
          <a:xfrm>
            <a:off x="689917" y="1624372"/>
            <a:ext cx="6283775" cy="648000"/>
            <a:chOff x="689917" y="1624372"/>
            <a:chExt cx="6283775" cy="648000"/>
          </a:xfrm>
        </p:grpSpPr>
        <p:pic>
          <p:nvPicPr>
            <p:cNvPr id="29" name="グラフィックス 28" descr="ドキュメント 枠線">
              <a:extLst>
                <a:ext uri="{FF2B5EF4-FFF2-40B4-BE49-F238E27FC236}">
                  <a16:creationId xmlns:a16="http://schemas.microsoft.com/office/drawing/2014/main" xmlns="" id="{B7447263-25F4-473F-9CE5-A1467095D4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BED555D4-58F3-4BAF-821B-E35CF96D4536}"/>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1" name="object 9">
            <a:extLst>
              <a:ext uri="{FF2B5EF4-FFF2-40B4-BE49-F238E27FC236}">
                <a16:creationId xmlns:a16="http://schemas.microsoft.com/office/drawing/2014/main" xmlns="" id="{35162F9E-E5CD-488C-B516-3C9246A4943F}"/>
              </a:ext>
            </a:extLst>
          </p:cNvPr>
          <p:cNvSpPr txBox="1"/>
          <p:nvPr/>
        </p:nvSpPr>
        <p:spPr>
          <a:xfrm>
            <a:off x="732236" y="6069027"/>
            <a:ext cx="6186293" cy="2692212"/>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defTabSz="914400">
              <a:buClr>
                <a:srgbClr val="4F81BD"/>
              </a:buClr>
              <a:defRPr/>
            </a:pPr>
            <a:r>
              <a:rPr kumimoji="1" lang="ja-JP" altLang="en-US" sz="1600" b="1" i="0" u="none" strike="noStrike" kern="0" cap="none" spc="0" normalizeH="0" baseline="0" noProof="0" dirty="0">
                <a:ln>
                  <a:noFill/>
                </a:ln>
                <a:effectLst/>
                <a:uLnTx/>
                <a:uFillTx/>
                <a:latin typeface="Yu Gothic"/>
                <a:ea typeface="Yu Gothic"/>
              </a:rPr>
              <a:t>簡易トイレ等を設置する。</a:t>
            </a:r>
            <a:r>
              <a:rPr kumimoji="1" lang="ja-JP" kern="0" dirty="0">
                <a:latin typeface="Yu Gothic"/>
                <a:ea typeface="Yu Gothic"/>
              </a:rPr>
              <a:t>その際、女性用トイレの数が十分に確保できるよう配慮する。</a:t>
            </a:r>
            <a:endParaRPr kumimoji="1" lang="ja-JP" b="0" kern="0" dirty="0">
              <a:latin typeface="Yu Gothic"/>
              <a:ea typeface="Yu Gothic"/>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仮設トイレが必要</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であれば、熊野町職員を通して熊野</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町災害対策本部に調達を要請する。</a:t>
            </a:r>
          </a:p>
          <a:p>
            <a:pPr defTabSz="914400">
              <a:buClr>
                <a:srgbClr val="4F81BD"/>
              </a:buClr>
              <a:defRPr/>
            </a:pPr>
            <a:r>
              <a:rPr kumimoji="1" lang="ja-JP" altLang="en-US" sz="1600" b="1" i="0" u="none" strike="noStrike" kern="0" cap="none" spc="0" normalizeH="0" baseline="0" noProof="0" dirty="0">
                <a:ln>
                  <a:noFill/>
                </a:ln>
                <a:effectLst/>
                <a:uLnTx/>
                <a:uFillTx/>
                <a:latin typeface="Yu Gothic"/>
                <a:ea typeface="Yu Gothic"/>
              </a:rPr>
              <a:t>仮設トイレの設置場所について、施設管理班と協力して検討した上で、設置する。</a:t>
            </a:r>
          </a:p>
          <a:p>
            <a:pPr defTabSz="914400">
              <a:buClr>
                <a:srgbClr val="4F81BD"/>
              </a:buClr>
              <a:defRPr/>
            </a:pPr>
            <a:r>
              <a:rPr lang="ja-JP" kern="0" dirty="0">
                <a:latin typeface="Yu Gothic"/>
                <a:ea typeface="Yu Gothic"/>
              </a:rPr>
              <a:t>屋外にトイレを設置した場合は、仮設屋根を設置する。</a:t>
            </a:r>
            <a:endParaRPr lang="ja-JP" altLang="en-US" kern="0" dirty="0">
              <a:latin typeface="Yu Gothic"/>
              <a:ea typeface="Yu Gothic"/>
            </a:endParaRPr>
          </a:p>
        </p:txBody>
      </p:sp>
      <p:grpSp>
        <p:nvGrpSpPr>
          <p:cNvPr id="32" name="グループ化 31">
            <a:extLst>
              <a:ext uri="{FF2B5EF4-FFF2-40B4-BE49-F238E27FC236}">
                <a16:creationId xmlns:a16="http://schemas.microsoft.com/office/drawing/2014/main" xmlns="" id="{87EB9289-6CD2-47D1-9994-B54CE816FB07}"/>
              </a:ext>
            </a:extLst>
          </p:cNvPr>
          <p:cNvGrpSpPr/>
          <p:nvPr/>
        </p:nvGrpSpPr>
        <p:grpSpPr>
          <a:xfrm>
            <a:off x="622410" y="5407074"/>
            <a:ext cx="6357742" cy="504190"/>
            <a:chOff x="728646" y="1851740"/>
            <a:chExt cx="6120130" cy="504190"/>
          </a:xfrm>
        </p:grpSpPr>
        <p:sp>
          <p:nvSpPr>
            <p:cNvPr id="33" name="object 20">
              <a:extLst>
                <a:ext uri="{FF2B5EF4-FFF2-40B4-BE49-F238E27FC236}">
                  <a16:creationId xmlns:a16="http://schemas.microsoft.com/office/drawing/2014/main" xmlns="" id="{8E557632-B295-4FC1-BE0A-FD6D436C93C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6815C9CB-0576-472A-9FFB-82CB2E4BA181}"/>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簡易トイレ設置・仮設トイレ等確保</a:t>
              </a:r>
            </a:p>
          </p:txBody>
        </p:sp>
        <p:sp>
          <p:nvSpPr>
            <p:cNvPr id="35" name="object 22">
              <a:extLst>
                <a:ext uri="{FF2B5EF4-FFF2-40B4-BE49-F238E27FC236}">
                  <a16:creationId xmlns:a16="http://schemas.microsoft.com/office/drawing/2014/main" xmlns="" id="{6BA19DF7-5DB0-4AE4-A2F7-23822CF1CFB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6" name="object 23">
              <a:extLst>
                <a:ext uri="{FF2B5EF4-FFF2-40B4-BE49-F238E27FC236}">
                  <a16:creationId xmlns:a16="http://schemas.microsoft.com/office/drawing/2014/main" xmlns="" id="{66DBD721-D5CB-422E-ACA9-8B622E5671D6}"/>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ADD759EF-4190-4613-8BEB-1521BBC43EB3}"/>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38" name="テキスト ボックス 37">
            <a:extLst>
              <a:ext uri="{FF2B5EF4-FFF2-40B4-BE49-F238E27FC236}">
                <a16:creationId xmlns:a16="http://schemas.microsoft.com/office/drawing/2014/main" xmlns="" id="{65EB97A7-8287-409B-ACC7-642F89FE468E}"/>
              </a:ext>
            </a:extLst>
          </p:cNvPr>
          <p:cNvSpPr txBox="1"/>
          <p:nvPr/>
        </p:nvSpPr>
        <p:spPr>
          <a:xfrm>
            <a:off x="688996" y="9503602"/>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19】</a:t>
            </a:r>
            <a:r>
              <a:rPr kumimoji="1" lang="ja-JP" altLang="en-US" sz="1600" b="1" u="sng">
                <a:solidFill>
                  <a:srgbClr val="172A88"/>
                </a:solidFill>
                <a:latin typeface="Yu Gothic" panose="020B0400000000000000" pitchFamily="34" charset="-128"/>
                <a:cs typeface="YuGothic"/>
              </a:rPr>
              <a:t>トイレの対応</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3499630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７１</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B4AD5BFC-583A-4A55-8D19-BD31DE180E2A}"/>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トイレの対策の体制整備</a:t>
            </a:r>
          </a:p>
        </p:txBody>
      </p:sp>
      <p:grpSp>
        <p:nvGrpSpPr>
          <p:cNvPr id="4" name="グループ化 3">
            <a:extLst>
              <a:ext uri="{FF2B5EF4-FFF2-40B4-BE49-F238E27FC236}">
                <a16:creationId xmlns:a16="http://schemas.microsoft.com/office/drawing/2014/main" xmlns="" id="{11417BB8-E048-4F2B-B714-03285AE26F0E}"/>
              </a:ext>
            </a:extLst>
          </p:cNvPr>
          <p:cNvGrpSpPr/>
          <p:nvPr/>
        </p:nvGrpSpPr>
        <p:grpSpPr>
          <a:xfrm>
            <a:off x="693930"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34E4469D-91A8-4999-B73D-9FCB3369D8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70640AB0-483E-4A71-8F66-27D233B4AEC9}"/>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 name="object 9">
            <a:extLst>
              <a:ext uri="{FF2B5EF4-FFF2-40B4-BE49-F238E27FC236}">
                <a16:creationId xmlns:a16="http://schemas.microsoft.com/office/drawing/2014/main" xmlns="" id="{251A8268-70A7-45BA-8EC6-94D67FD56776}"/>
              </a:ext>
            </a:extLst>
          </p:cNvPr>
          <p:cNvSpPr txBox="1"/>
          <p:nvPr/>
        </p:nvSpPr>
        <p:spPr>
          <a:xfrm>
            <a:off x="749093"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消毒液、トイレットペーパーや、ペーパータオルなど、トイレ利用者に必要な物品の状況を確認し、不足分は食料・物資班を通じて確保する。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トイレ用衛生用品やスリッパをはじめ、清掃用品・用具など、トイレの対策に必要な物品の状況を確認し、不足分は食料・物資班を通じて確保する。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8" name="グループ化 7">
            <a:extLst>
              <a:ext uri="{FF2B5EF4-FFF2-40B4-BE49-F238E27FC236}">
                <a16:creationId xmlns:a16="http://schemas.microsoft.com/office/drawing/2014/main" xmlns="" id="{AA3F0A1A-8393-403B-B609-2745C7FEA875}"/>
              </a:ext>
            </a:extLst>
          </p:cNvPr>
          <p:cNvGrpSpPr/>
          <p:nvPr/>
        </p:nvGrpSpPr>
        <p:grpSpPr>
          <a:xfrm>
            <a:off x="639267" y="2480310"/>
            <a:ext cx="6357742" cy="504190"/>
            <a:chOff x="728646" y="1851740"/>
            <a:chExt cx="6120130" cy="504190"/>
          </a:xfrm>
        </p:grpSpPr>
        <p:sp>
          <p:nvSpPr>
            <p:cNvPr id="9" name="object 20">
              <a:extLst>
                <a:ext uri="{FF2B5EF4-FFF2-40B4-BE49-F238E27FC236}">
                  <a16:creationId xmlns:a16="http://schemas.microsoft.com/office/drawing/2014/main" xmlns="" id="{1D9E2017-0138-4DB9-B80F-B4B5FE770B7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228D1FC3-712E-41EF-8BEB-671F2733D9C5}"/>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トイレ用品の確保</a:t>
              </a:r>
            </a:p>
          </p:txBody>
        </p:sp>
        <p:sp>
          <p:nvSpPr>
            <p:cNvPr id="11" name="object 22">
              <a:extLst>
                <a:ext uri="{FF2B5EF4-FFF2-40B4-BE49-F238E27FC236}">
                  <a16:creationId xmlns:a16="http://schemas.microsoft.com/office/drawing/2014/main" xmlns="" id="{A52238D6-1A15-4902-997B-B93CCF867A1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2" name="object 23">
              <a:extLst>
                <a:ext uri="{FF2B5EF4-FFF2-40B4-BE49-F238E27FC236}">
                  <a16:creationId xmlns:a16="http://schemas.microsoft.com/office/drawing/2014/main" xmlns="" id="{5146B63E-6EC6-470E-88CC-68AEE02A7354}"/>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３</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71BF3040-F271-42FB-8449-56599C7FDD3C}"/>
              </a:ext>
            </a:extLst>
          </p:cNvPr>
          <p:cNvSpPr txBox="1"/>
          <p:nvPr/>
        </p:nvSpPr>
        <p:spPr>
          <a:xfrm>
            <a:off x="138016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14" name="object 9">
            <a:extLst>
              <a:ext uri="{FF2B5EF4-FFF2-40B4-BE49-F238E27FC236}">
                <a16:creationId xmlns:a16="http://schemas.microsoft.com/office/drawing/2014/main" xmlns="" id="{738B5C9A-7CEF-4A90-926D-9E7584A39F7E}"/>
              </a:ext>
            </a:extLst>
          </p:cNvPr>
          <p:cNvSpPr txBox="1"/>
          <p:nvPr/>
        </p:nvSpPr>
        <p:spPr>
          <a:xfrm>
            <a:off x="742853" y="6068568"/>
            <a:ext cx="6186293" cy="2218236"/>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使用するトイレの状況に応じて、使用上の注意点を確認し、使用ルールを定める。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施設内に、「トイレ使用注意チラシ</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」を張り出し、掲示板へ掲示するなどして、利用者に衛生的な使用</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を呼び掛ける。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kern="0" dirty="0">
                <a:solidFill>
                  <a:prstClr val="black"/>
                </a:solidFill>
              </a:rPr>
              <a:t>簡易トイレのラップポンを使用する場合には、説明要員を配置し、その使用方法を周知する。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7CE6DF44-A181-41C7-98CE-9D4C0D02DFFA}"/>
              </a:ext>
            </a:extLst>
          </p:cNvPr>
          <p:cNvGrpSpPr/>
          <p:nvPr/>
        </p:nvGrpSpPr>
        <p:grpSpPr>
          <a:xfrm>
            <a:off x="633027" y="5406615"/>
            <a:ext cx="6357742" cy="504190"/>
            <a:chOff x="728646" y="1851740"/>
            <a:chExt cx="6120130" cy="504190"/>
          </a:xfrm>
        </p:grpSpPr>
        <p:sp>
          <p:nvSpPr>
            <p:cNvPr id="16" name="object 20">
              <a:extLst>
                <a:ext uri="{FF2B5EF4-FFF2-40B4-BE49-F238E27FC236}">
                  <a16:creationId xmlns:a16="http://schemas.microsoft.com/office/drawing/2014/main" xmlns="" id="{E5712A01-9103-4D47-8400-9EC05A08FF9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70512DDE-2A78-48A5-84EA-4E2405F63088}"/>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トイレ使用ルールの周知</a:t>
              </a:r>
            </a:p>
          </p:txBody>
        </p:sp>
        <p:sp>
          <p:nvSpPr>
            <p:cNvPr id="18" name="object 22">
              <a:extLst>
                <a:ext uri="{FF2B5EF4-FFF2-40B4-BE49-F238E27FC236}">
                  <a16:creationId xmlns:a16="http://schemas.microsoft.com/office/drawing/2014/main" xmlns="" id="{C37D46C1-A7B4-4479-845D-EB7FDEBA674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9" name="object 23">
              <a:extLst>
                <a:ext uri="{FF2B5EF4-FFF2-40B4-BE49-F238E27FC236}">
                  <a16:creationId xmlns:a16="http://schemas.microsoft.com/office/drawing/2014/main" xmlns="" id="{DE069902-586F-47E4-BDB3-91BCB45534F2}"/>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４</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2770002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７２</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A19346E8-C44B-4D30-AB9F-AC66CEB9DDA0}"/>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２</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トイレの対策の体制整備</a:t>
            </a:r>
          </a:p>
        </p:txBody>
      </p:sp>
      <p:sp>
        <p:nvSpPr>
          <p:cNvPr id="4" name="object 9">
            <a:extLst>
              <a:ext uri="{FF2B5EF4-FFF2-40B4-BE49-F238E27FC236}">
                <a16:creationId xmlns:a16="http://schemas.microsoft.com/office/drawing/2014/main" xmlns="" id="{678B9166-2579-4C86-A60A-313FC26FDC3F}"/>
              </a:ext>
            </a:extLst>
          </p:cNvPr>
          <p:cNvSpPr txBox="1"/>
          <p:nvPr/>
        </p:nvSpPr>
        <p:spPr>
          <a:xfrm>
            <a:off x="738476" y="3142263"/>
            <a:ext cx="6186293" cy="2692212"/>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defTabSz="914400">
              <a:buClr>
                <a:srgbClr val="4F81BD"/>
              </a:buClr>
              <a:defRPr/>
            </a:pPr>
            <a:r>
              <a:rPr kumimoji="1" lang="ja-JP" altLang="en-US" sz="1600" b="1" i="0" u="none" strike="noStrike" kern="0" cap="none" spc="0" normalizeH="0" baseline="0" noProof="0" dirty="0">
                <a:ln>
                  <a:noFill/>
                </a:ln>
                <a:effectLst/>
                <a:uLnTx/>
                <a:uFillTx/>
                <a:latin typeface="Yu Gothic"/>
                <a:ea typeface="Yu Gothic"/>
              </a:rPr>
              <a:t>避難者への呼びかけを通じて、トイレの清掃体制を整備する。</a:t>
            </a:r>
            <a:endParaRPr kumimoji="1" lang="en-US" altLang="ja-JP" kern="0" dirty="0">
              <a:latin typeface="Yu Gothic"/>
              <a:ea typeface="Yu Gothic"/>
            </a:endParaRPr>
          </a:p>
          <a:p>
            <a:pPr marL="298450" marR="5080" lvl="0" indent="-285750" algn="just" defTabSz="914400">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kern="0" dirty="0">
                <a:latin typeface="Yu Gothic"/>
                <a:ea typeface="Yu Gothic"/>
              </a:rPr>
              <a:t>清掃体制は情報班を通じて避難所内に周知する。</a:t>
            </a:r>
            <a:endParaRPr lang="en-US" altLang="ja-JP" sz="1600" b="1" i="0" u="none" strike="noStrike" kern="0" cap="none" spc="0" normalizeH="0" baseline="0" noProof="0" dirty="0">
              <a:ln>
                <a:noFill/>
              </a:ln>
              <a:effectLst/>
              <a:uLnTx/>
              <a:uFillTx/>
              <a:latin typeface="Yu Gothic"/>
              <a:ea typeface="Yu Gothic"/>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避難者によるトイレの清掃が定着するまで、１日に数回見回りを行い、必要に応じて一緒に掃除を行う。</a:t>
            </a:r>
            <a:endParaRPr kumimoji="1" lang="en-US" altLang="ja-JP"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仮設トイレ等、汲取りが必要な場合には、できるだけ早</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めに熊野町職員（熊野町職員がいない場合は総務班の班長）を通し</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て熊野町災害対策本部に汲み取りを要請する。</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xmlns="" id="{49F215EC-2193-4DE9-AFF3-276BD7BCACFC}"/>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8D3A8263-343F-4C4C-8355-42C142C5743D}"/>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631C858E-C155-4075-8181-BE896D7116BE}"/>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清掃体制づくり</a:t>
              </a:r>
            </a:p>
          </p:txBody>
        </p:sp>
        <p:sp>
          <p:nvSpPr>
            <p:cNvPr id="8" name="object 22">
              <a:extLst>
                <a:ext uri="{FF2B5EF4-FFF2-40B4-BE49-F238E27FC236}">
                  <a16:creationId xmlns:a16="http://schemas.microsoft.com/office/drawing/2014/main" xmlns="" id="{CFC77696-4D53-44C0-BA6B-508E200E7EB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9" name="object 23">
              <a:extLst>
                <a:ext uri="{FF2B5EF4-FFF2-40B4-BE49-F238E27FC236}">
                  <a16:creationId xmlns:a16="http://schemas.microsoft.com/office/drawing/2014/main" xmlns="" id="{B01C87E2-8863-4AD1-BA42-CDFC81D41993}"/>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５</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181F0A8F-46B0-434F-95DC-D5223752ED7E}"/>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7DC2E84B-E7CA-4145-A88E-9D75D25E9A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870AEF65-C406-4042-A80A-93A2A6380D7A}"/>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 name="object 5">
            <a:extLst>
              <a:ext uri="{FF2B5EF4-FFF2-40B4-BE49-F238E27FC236}">
                <a16:creationId xmlns:a16="http://schemas.microsoft.com/office/drawing/2014/main" xmlns="" id="{3235CD28-1617-4E46-A748-9D20CA96D1F3}"/>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429371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７３</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4FF2FC7B-E1E2-4BDB-A9B6-14AE60E14C0A}"/>
              </a:ext>
            </a:extLst>
          </p:cNvPr>
          <p:cNvSpPr txBox="1">
            <a:spLocks/>
          </p:cNvSpPr>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その他、共有空間の環境管理</a:t>
            </a:r>
          </a:p>
        </p:txBody>
      </p:sp>
      <p:grpSp>
        <p:nvGrpSpPr>
          <p:cNvPr id="4" name="グループ化 3">
            <a:extLst>
              <a:ext uri="{FF2B5EF4-FFF2-40B4-BE49-F238E27FC236}">
                <a16:creationId xmlns:a16="http://schemas.microsoft.com/office/drawing/2014/main" xmlns="" id="{D7F513B3-12DC-4EF6-BB0A-8A3B893C8646}"/>
              </a:ext>
            </a:extLst>
          </p:cNvPr>
          <p:cNvGrpSpPr/>
          <p:nvPr/>
        </p:nvGrpSpPr>
        <p:grpSpPr>
          <a:xfrm>
            <a:off x="693931"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2F933340-583D-4DE5-A314-D3302DFDA2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11D4F7E5-85CB-4DFC-8B80-D5C10733DB13}"/>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 name="object 9">
            <a:extLst>
              <a:ext uri="{FF2B5EF4-FFF2-40B4-BE49-F238E27FC236}">
                <a16:creationId xmlns:a16="http://schemas.microsoft.com/office/drawing/2014/main" xmlns="" id="{8DA48531-FE8B-4C29-A2DA-9BF234EBC02A}"/>
              </a:ext>
            </a:extLst>
          </p:cNvPr>
          <p:cNvSpPr txBox="1"/>
          <p:nvPr/>
        </p:nvSpPr>
        <p:spPr>
          <a:xfrm>
            <a:off x="749094" y="3142263"/>
            <a:ext cx="6186293" cy="284610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総務班、施設管理班と連携し、敷地内にごみ集積所を決める。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ごみ集積所では、地域の規定に従い、分別の種類ごとに置き場を決めて表示する。</a:t>
            </a:r>
            <a:endParaRPr kumimoji="1" lang="en-US" altLang="ja-JP"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ごみ集積所の場所やごみの分別方法は情報掲示板に掲示するなどして避難所利用者全員に確実に伝わるようにして、周知する。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必要に応じて、ごみ集積場で適切に分別されているか確認する。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ごみの収集を、熊野町災害対策本部に要請する。</a:t>
            </a:r>
          </a:p>
        </p:txBody>
      </p:sp>
      <p:grpSp>
        <p:nvGrpSpPr>
          <p:cNvPr id="8" name="グループ化 7">
            <a:extLst>
              <a:ext uri="{FF2B5EF4-FFF2-40B4-BE49-F238E27FC236}">
                <a16:creationId xmlns:a16="http://schemas.microsoft.com/office/drawing/2014/main" xmlns="" id="{E8B091FA-5955-4EC4-B865-6EEF013644BB}"/>
              </a:ext>
            </a:extLst>
          </p:cNvPr>
          <p:cNvGrpSpPr/>
          <p:nvPr/>
        </p:nvGrpSpPr>
        <p:grpSpPr>
          <a:xfrm>
            <a:off x="639268" y="2480310"/>
            <a:ext cx="6357742" cy="504190"/>
            <a:chOff x="728646" y="1851740"/>
            <a:chExt cx="6120130" cy="504190"/>
          </a:xfrm>
        </p:grpSpPr>
        <p:sp>
          <p:nvSpPr>
            <p:cNvPr id="9" name="object 20">
              <a:extLst>
                <a:ext uri="{FF2B5EF4-FFF2-40B4-BE49-F238E27FC236}">
                  <a16:creationId xmlns:a16="http://schemas.microsoft.com/office/drawing/2014/main" xmlns="" id="{728DF2AC-41A2-4796-8946-7A9B7F7A304E}"/>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73445B6B-7951-40A1-B08A-2AC3F2851482}"/>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ごみ置き場（管理）</a:t>
              </a:r>
            </a:p>
          </p:txBody>
        </p:sp>
        <p:sp>
          <p:nvSpPr>
            <p:cNvPr id="11" name="object 22">
              <a:extLst>
                <a:ext uri="{FF2B5EF4-FFF2-40B4-BE49-F238E27FC236}">
                  <a16:creationId xmlns:a16="http://schemas.microsoft.com/office/drawing/2014/main" xmlns="" id="{07973FC8-9BC2-43BF-9293-FD888F3826D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2" name="object 23">
              <a:extLst>
                <a:ext uri="{FF2B5EF4-FFF2-40B4-BE49-F238E27FC236}">
                  <a16:creationId xmlns:a16="http://schemas.microsoft.com/office/drawing/2014/main" xmlns="" id="{A49BFDAD-E90D-4ECF-8581-D4BACA5CA790}"/>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FCDAE89A-EE41-4D31-9BCF-2DDFAE8118A0}"/>
              </a:ext>
            </a:extLst>
          </p:cNvPr>
          <p:cNvSpPr txBox="1"/>
          <p:nvPr/>
        </p:nvSpPr>
        <p:spPr>
          <a:xfrm>
            <a:off x="1380162"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必要な様式なし</a:t>
            </a:r>
            <a:endParaRPr kumimoji="1" lang="zh-TW" altLang="en-US" sz="1400" b="1">
              <a:solidFill>
                <a:prstClr val="black"/>
              </a:solidFill>
              <a:latin typeface="Yu Gothic" panose="020B0400000000000000" pitchFamily="34" charset="-128"/>
              <a:ea typeface="Yu Gothic" panose="020B0400000000000000" pitchFamily="34" charset="-128"/>
              <a:cs typeface="YuGothic"/>
            </a:endParaRPr>
          </a:p>
        </p:txBody>
      </p:sp>
      <p:sp>
        <p:nvSpPr>
          <p:cNvPr id="14" name="object 9">
            <a:extLst>
              <a:ext uri="{FF2B5EF4-FFF2-40B4-BE49-F238E27FC236}">
                <a16:creationId xmlns:a16="http://schemas.microsoft.com/office/drawing/2014/main" xmlns="" id="{A2A07BB5-7663-419A-A5B1-E411B919006F}"/>
              </a:ext>
            </a:extLst>
          </p:cNvPr>
          <p:cNvSpPr txBox="1"/>
          <p:nvPr/>
        </p:nvSpPr>
        <p:spPr>
          <a:xfrm>
            <a:off x="742854" y="7192336"/>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断水している場合は、飲料水、手洗い、洗顔、洗髪、洗濯などに使う生活用水やトイレ用の水を確保する。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断水時に、給水車などから生活用水が確保できたら、簡易の手洗い場（蛇口のあるタンクに水を入れたもの）を設置する。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77F821FC-EFD3-4EFD-9D90-150CD042541C}"/>
              </a:ext>
            </a:extLst>
          </p:cNvPr>
          <p:cNvGrpSpPr/>
          <p:nvPr/>
        </p:nvGrpSpPr>
        <p:grpSpPr>
          <a:xfrm>
            <a:off x="633028" y="6530383"/>
            <a:ext cx="6357742" cy="504190"/>
            <a:chOff x="728646" y="1851740"/>
            <a:chExt cx="6120130" cy="504190"/>
          </a:xfrm>
        </p:grpSpPr>
        <p:sp>
          <p:nvSpPr>
            <p:cNvPr id="16" name="object 20">
              <a:extLst>
                <a:ext uri="{FF2B5EF4-FFF2-40B4-BE49-F238E27FC236}">
                  <a16:creationId xmlns:a16="http://schemas.microsoft.com/office/drawing/2014/main" xmlns="" id="{987EC3A0-908B-42B8-9233-61DFF902A73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60538858-A67F-4F2D-BA7F-506701C0E889}"/>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zh-TW" altLang="en-US" sz="2000" b="1" i="0" u="none" strike="noStrike" kern="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YuGothic"/>
                </a:rPr>
                <a:t>水場（洗面等）</a:t>
              </a:r>
            </a:p>
          </p:txBody>
        </p:sp>
        <p:sp>
          <p:nvSpPr>
            <p:cNvPr id="18" name="object 22">
              <a:extLst>
                <a:ext uri="{FF2B5EF4-FFF2-40B4-BE49-F238E27FC236}">
                  <a16:creationId xmlns:a16="http://schemas.microsoft.com/office/drawing/2014/main" xmlns="" id="{042DA790-7028-4D16-9B54-69F07D201E60}"/>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9" name="object 23">
              <a:extLst>
                <a:ext uri="{FF2B5EF4-FFF2-40B4-BE49-F238E27FC236}">
                  <a16:creationId xmlns:a16="http://schemas.microsoft.com/office/drawing/2014/main" xmlns="" id="{2FE51623-6484-42F0-8ADE-0E9DF452C4E1}"/>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20" name="テキスト ボックス 19">
            <a:extLst>
              <a:ext uri="{FF2B5EF4-FFF2-40B4-BE49-F238E27FC236}">
                <a16:creationId xmlns:a16="http://schemas.microsoft.com/office/drawing/2014/main" xmlns="" id="{806DFF60-5D1C-4680-97FC-6C0EBC69E38A}"/>
              </a:ext>
            </a:extLst>
          </p:cNvPr>
          <p:cNvSpPr txBox="1"/>
          <p:nvPr/>
        </p:nvSpPr>
        <p:spPr>
          <a:xfrm>
            <a:off x="708743" y="6048228"/>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20】</a:t>
            </a:r>
            <a:r>
              <a:rPr kumimoji="1" lang="ja-JP" altLang="en-US" sz="1600" b="1" u="sng">
                <a:solidFill>
                  <a:srgbClr val="172A88"/>
                </a:solidFill>
                <a:latin typeface="Yu Gothic" panose="020B0400000000000000" pitchFamily="34" charset="-128"/>
                <a:cs typeface="YuGothic"/>
              </a:rPr>
              <a:t>ごみの対応</a:t>
            </a:r>
            <a:endParaRPr kumimoji="1" lang="ja-JP" altLang="en-US" sz="1600" u="sng">
              <a:solidFill>
                <a:srgbClr val="172A88"/>
              </a:solidFill>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xmlns="" id="{8DD85C4F-2F5B-48BE-87E5-23608D3A427B}"/>
              </a:ext>
            </a:extLst>
          </p:cNvPr>
          <p:cNvSpPr txBox="1"/>
          <p:nvPr/>
        </p:nvSpPr>
        <p:spPr>
          <a:xfrm>
            <a:off x="685977" y="8782053"/>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21】</a:t>
            </a:r>
            <a:r>
              <a:rPr kumimoji="1" lang="ja-JP" altLang="en-US" sz="1600" b="1" u="sng">
                <a:solidFill>
                  <a:srgbClr val="172A88"/>
                </a:solidFill>
                <a:latin typeface="Yu Gothic" panose="020B0400000000000000" pitchFamily="34" charset="-128"/>
                <a:cs typeface="YuGothic"/>
              </a:rPr>
              <a:t>生活用水の確保と排水処理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400285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6">
            <a:extLst>
              <a:ext uri="{FF2B5EF4-FFF2-40B4-BE49-F238E27FC236}">
                <a16:creationId xmlns:a16="http://schemas.microsoft.com/office/drawing/2014/main" xmlns="" id="{653B8236-6538-4798-9ABD-5C7648F6A7B2}"/>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 name="bg object 17">
            <a:extLst>
              <a:ext uri="{FF2B5EF4-FFF2-40B4-BE49-F238E27FC236}">
                <a16:creationId xmlns:a16="http://schemas.microsoft.com/office/drawing/2014/main" xmlns="" id="{5AC0E754-FE54-4CBB-BB23-EA302DC0692A}"/>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4" name="bg object 18">
            <a:extLst>
              <a:ext uri="{FF2B5EF4-FFF2-40B4-BE49-F238E27FC236}">
                <a16:creationId xmlns:a16="http://schemas.microsoft.com/office/drawing/2014/main" xmlns="" id="{5AB58D00-45DD-4CB0-AB24-3567B4BF544F}"/>
              </a:ext>
            </a:extLst>
          </p:cNvPr>
          <p:cNvPicPr/>
          <p:nvPr/>
        </p:nvPicPr>
        <p:blipFill>
          <a:blip r:embed="rId2" cstate="print"/>
          <a:stretch>
            <a:fillRect/>
          </a:stretch>
        </p:blipFill>
        <p:spPr>
          <a:xfrm>
            <a:off x="117745" y="0"/>
            <a:ext cx="174123" cy="208812"/>
          </a:xfrm>
          <a:prstGeom prst="rect">
            <a:avLst/>
          </a:prstGeom>
        </p:spPr>
      </p:pic>
      <p:sp>
        <p:nvSpPr>
          <p:cNvPr id="6" name="テキスト ボックス 5">
            <a:extLst>
              <a:ext uri="{FF2B5EF4-FFF2-40B4-BE49-F238E27FC236}">
                <a16:creationId xmlns:a16="http://schemas.microsoft.com/office/drawing/2014/main" xmlns="" id="{075922DF-A0B6-491C-8602-FEDF5CC58764}"/>
              </a:ext>
            </a:extLst>
          </p:cNvPr>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２</a:t>
            </a:r>
            <a:endParaRPr lang="ja-JP" altLang="en-US">
              <a:solidFill>
                <a:schemeClr val="tx1">
                  <a:lumMod val="50000"/>
                  <a:lumOff val="50000"/>
                </a:schemeClr>
              </a:solidFill>
              <a:latin typeface="+mj-ea"/>
              <a:ea typeface="+mj-ea"/>
            </a:endParaRPr>
          </a:p>
        </p:txBody>
      </p:sp>
      <p:grpSp>
        <p:nvGrpSpPr>
          <p:cNvPr id="10" name="object 9">
            <a:extLst>
              <a:ext uri="{FF2B5EF4-FFF2-40B4-BE49-F238E27FC236}">
                <a16:creationId xmlns:a16="http://schemas.microsoft.com/office/drawing/2014/main" xmlns="" id="{4369AAA1-9E75-4C1A-8167-E5269FCB9E7D}"/>
              </a:ext>
            </a:extLst>
          </p:cNvPr>
          <p:cNvGrpSpPr/>
          <p:nvPr/>
        </p:nvGrpSpPr>
        <p:grpSpPr>
          <a:xfrm>
            <a:off x="466980" y="698500"/>
            <a:ext cx="6553200" cy="628997"/>
            <a:chOff x="540004" y="1688134"/>
            <a:chExt cx="6480175" cy="334010"/>
          </a:xfrm>
          <a:solidFill>
            <a:srgbClr val="172A88"/>
          </a:solidFill>
        </p:grpSpPr>
        <p:pic>
          <p:nvPicPr>
            <p:cNvPr id="11" name="object 10">
              <a:extLst>
                <a:ext uri="{FF2B5EF4-FFF2-40B4-BE49-F238E27FC236}">
                  <a16:creationId xmlns:a16="http://schemas.microsoft.com/office/drawing/2014/main" xmlns="" id="{4A97F514-F243-4990-B695-D457E55A1FF0}"/>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2" name="object 11">
              <a:extLst>
                <a:ext uri="{FF2B5EF4-FFF2-40B4-BE49-F238E27FC236}">
                  <a16:creationId xmlns:a16="http://schemas.microsoft.com/office/drawing/2014/main" xmlns="" id="{EBD2B7C1-AED9-495E-A223-2C8787D2ACE6}"/>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xmlns="" id="{4843D889-AF68-4640-A735-A415EBB41E3E}"/>
              </a:ext>
            </a:extLst>
          </p:cNvPr>
          <p:cNvSpPr txBox="1"/>
          <p:nvPr/>
        </p:nvSpPr>
        <p:spPr>
          <a:xfrm>
            <a:off x="628650" y="841067"/>
            <a:ext cx="6292566"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a:solidFill>
                  <a:schemeClr val="bg1"/>
                </a:solidFill>
                <a:latin typeface="游ゴシック" panose="020B0400000000000000" pitchFamily="50" charset="-128"/>
                <a:ea typeface="游ゴシック" panose="020B0400000000000000" pitchFamily="50" charset="-128"/>
                <a:cs typeface="YuGothic"/>
              </a:rPr>
              <a:t>１</a:t>
            </a:r>
            <a:r>
              <a:rPr lang="en-US" altLang="ja-JP" sz="2000" b="1">
                <a:solidFill>
                  <a:schemeClr val="bg1"/>
                </a:solidFill>
                <a:latin typeface="游ゴシック" panose="020B0400000000000000" pitchFamily="50" charset="-128"/>
                <a:ea typeface="游ゴシック" panose="020B0400000000000000" pitchFamily="50" charset="-128"/>
                <a:cs typeface="YuGothic"/>
              </a:rPr>
              <a:t>.</a:t>
            </a:r>
            <a:r>
              <a:rPr lang="ja-JP" altLang="en-US" sz="2000" b="1">
                <a:solidFill>
                  <a:schemeClr val="bg1"/>
                </a:solidFill>
                <a:latin typeface="游ゴシック" panose="020B0400000000000000" pitchFamily="50" charset="-128"/>
                <a:ea typeface="游ゴシック" panose="020B0400000000000000" pitchFamily="50" charset="-128"/>
                <a:cs typeface="YuGothic"/>
              </a:rPr>
              <a:t>熊野東防災交流センター避難所マニュアルについて</a:t>
            </a:r>
          </a:p>
        </p:txBody>
      </p:sp>
      <p:grpSp>
        <p:nvGrpSpPr>
          <p:cNvPr id="15" name="object 9">
            <a:extLst>
              <a:ext uri="{FF2B5EF4-FFF2-40B4-BE49-F238E27FC236}">
                <a16:creationId xmlns:a16="http://schemas.microsoft.com/office/drawing/2014/main" xmlns="" id="{7845A9F9-9A6E-4B59-85DC-781258C776A6}"/>
              </a:ext>
            </a:extLst>
          </p:cNvPr>
          <p:cNvGrpSpPr/>
          <p:nvPr/>
        </p:nvGrpSpPr>
        <p:grpSpPr>
          <a:xfrm>
            <a:off x="524447" y="4783776"/>
            <a:ext cx="6553200" cy="628997"/>
            <a:chOff x="540004" y="1688134"/>
            <a:chExt cx="6480175" cy="334010"/>
          </a:xfrm>
          <a:solidFill>
            <a:srgbClr val="172A88"/>
          </a:solidFill>
        </p:grpSpPr>
        <p:pic>
          <p:nvPicPr>
            <p:cNvPr id="16" name="object 10">
              <a:extLst>
                <a:ext uri="{FF2B5EF4-FFF2-40B4-BE49-F238E27FC236}">
                  <a16:creationId xmlns:a16="http://schemas.microsoft.com/office/drawing/2014/main" xmlns="" id="{1469D4C7-65EB-400B-9563-FD187265AC57}"/>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17" name="object 11">
              <a:extLst>
                <a:ext uri="{FF2B5EF4-FFF2-40B4-BE49-F238E27FC236}">
                  <a16:creationId xmlns:a16="http://schemas.microsoft.com/office/drawing/2014/main" xmlns="" id="{CA899315-9ED0-4D3C-B5DB-A23C1BA8475D}"/>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18" name="object 12">
            <a:extLst>
              <a:ext uri="{FF2B5EF4-FFF2-40B4-BE49-F238E27FC236}">
                <a16:creationId xmlns:a16="http://schemas.microsoft.com/office/drawing/2014/main" xmlns="" id="{9FA651CA-DA34-4D90-A2B7-4636B544E5FC}"/>
              </a:ext>
            </a:extLst>
          </p:cNvPr>
          <p:cNvSpPr txBox="1"/>
          <p:nvPr/>
        </p:nvSpPr>
        <p:spPr>
          <a:xfrm>
            <a:off x="686116" y="4926343"/>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マニュアルの見方</a:t>
            </a:r>
          </a:p>
        </p:txBody>
      </p:sp>
      <p:grpSp>
        <p:nvGrpSpPr>
          <p:cNvPr id="19" name="グループ化 18">
            <a:extLst>
              <a:ext uri="{FF2B5EF4-FFF2-40B4-BE49-F238E27FC236}">
                <a16:creationId xmlns:a16="http://schemas.microsoft.com/office/drawing/2014/main" xmlns="" id="{329523AE-1E3F-4C15-9924-7FB6A863C3FF}"/>
              </a:ext>
            </a:extLst>
          </p:cNvPr>
          <p:cNvGrpSpPr/>
          <p:nvPr/>
        </p:nvGrpSpPr>
        <p:grpSpPr>
          <a:xfrm>
            <a:off x="586490" y="5654589"/>
            <a:ext cx="4832371" cy="289823"/>
            <a:chOff x="721321" y="3930483"/>
            <a:chExt cx="4832371" cy="289823"/>
          </a:xfrm>
        </p:grpSpPr>
        <p:sp>
          <p:nvSpPr>
            <p:cNvPr id="20" name="object 2">
              <a:extLst>
                <a:ext uri="{FF2B5EF4-FFF2-40B4-BE49-F238E27FC236}">
                  <a16:creationId xmlns:a16="http://schemas.microsoft.com/office/drawing/2014/main" xmlns="" id="{9B85DAF5-EA87-4693-AD83-808E01F9D9D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マニュアルの見方</a:t>
              </a:r>
              <a:endParaRPr b="1">
                <a:latin typeface="游ゴシック" panose="020B0400000000000000" pitchFamily="50" charset="-128"/>
                <a:ea typeface="游ゴシック" panose="020B0400000000000000" pitchFamily="50" charset="-128"/>
                <a:cs typeface="YuGothic"/>
              </a:endParaRPr>
            </a:p>
          </p:txBody>
        </p:sp>
        <p:sp>
          <p:nvSpPr>
            <p:cNvPr id="21" name="object 3">
              <a:extLst>
                <a:ext uri="{FF2B5EF4-FFF2-40B4-BE49-F238E27FC236}">
                  <a16:creationId xmlns:a16="http://schemas.microsoft.com/office/drawing/2014/main" xmlns="" id="{F1906D80-BAAF-4B66-8578-F80FFD7CD183}"/>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23" name="テキスト ボックス 22">
            <a:extLst>
              <a:ext uri="{FF2B5EF4-FFF2-40B4-BE49-F238E27FC236}">
                <a16:creationId xmlns:a16="http://schemas.microsoft.com/office/drawing/2014/main" xmlns="" id="{8C09C185-4EC1-4CCF-8CC2-48938FE3172B}"/>
              </a:ext>
            </a:extLst>
          </p:cNvPr>
          <p:cNvSpPr txBox="1"/>
          <p:nvPr/>
        </p:nvSpPr>
        <p:spPr>
          <a:xfrm>
            <a:off x="4627858" y="6108700"/>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第２章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本避難所に関する基本条件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５～１３） </a:t>
            </a:r>
            <a:endParaRPr lang="ja-JP" altLang="en-US" sz="1600"/>
          </a:p>
        </p:txBody>
      </p:sp>
      <p:sp>
        <p:nvSpPr>
          <p:cNvPr id="24" name="テキスト ボックス 23">
            <a:extLst>
              <a:ext uri="{FF2B5EF4-FFF2-40B4-BE49-F238E27FC236}">
                <a16:creationId xmlns:a16="http://schemas.microsoft.com/office/drawing/2014/main" xmlns="" id="{E1B478ED-2380-4568-B037-297594CCE775}"/>
              </a:ext>
            </a:extLst>
          </p:cNvPr>
          <p:cNvSpPr txBox="1"/>
          <p:nvPr/>
        </p:nvSpPr>
        <p:spPr>
          <a:xfrm>
            <a:off x="4637881" y="7505145"/>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第３章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避難所開設</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アクションカード</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 </a:t>
            </a:r>
            <a:r>
              <a:rPr lang="ja-JP" altLang="en-US" sz="1600">
                <a:solidFill>
                  <a:srgbClr val="221815"/>
                </a:solidFill>
                <a:latin typeface="Yu Gothic Medium" panose="020B0400000000000000" pitchFamily="34" charset="-128"/>
                <a:ea typeface="Yu Gothic Medium" panose="020B0400000000000000" pitchFamily="34" charset="-128"/>
                <a:cs typeface="YuGo-Medium"/>
              </a:rPr>
              <a:t>（別添） </a:t>
            </a:r>
            <a:endParaRPr lang="ja-JP" altLang="en-US" sz="1600"/>
          </a:p>
        </p:txBody>
      </p:sp>
      <p:sp>
        <p:nvSpPr>
          <p:cNvPr id="25" name="矢印: 右 24">
            <a:extLst>
              <a:ext uri="{FF2B5EF4-FFF2-40B4-BE49-F238E27FC236}">
                <a16:creationId xmlns:a16="http://schemas.microsoft.com/office/drawing/2014/main" xmlns="" id="{E5DEC297-6C39-4F69-AF9B-9AD446AC167F}"/>
              </a:ext>
            </a:extLst>
          </p:cNvPr>
          <p:cNvSpPr/>
          <p:nvPr/>
        </p:nvSpPr>
        <p:spPr>
          <a:xfrm>
            <a:off x="4210050" y="6440267"/>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6" name="矢印: 右 25">
            <a:extLst>
              <a:ext uri="{FF2B5EF4-FFF2-40B4-BE49-F238E27FC236}">
                <a16:creationId xmlns:a16="http://schemas.microsoft.com/office/drawing/2014/main" xmlns="" id="{F7648DE9-3089-46F1-BD0C-6CFF3A9691CF}"/>
              </a:ext>
            </a:extLst>
          </p:cNvPr>
          <p:cNvSpPr/>
          <p:nvPr/>
        </p:nvSpPr>
        <p:spPr>
          <a:xfrm>
            <a:off x="4210050" y="7820246"/>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7" name="矢印: 右 26">
            <a:extLst>
              <a:ext uri="{FF2B5EF4-FFF2-40B4-BE49-F238E27FC236}">
                <a16:creationId xmlns:a16="http://schemas.microsoft.com/office/drawing/2014/main" xmlns="" id="{87554513-0587-457A-B165-BE638F0C917D}"/>
              </a:ext>
            </a:extLst>
          </p:cNvPr>
          <p:cNvSpPr/>
          <p:nvPr/>
        </p:nvSpPr>
        <p:spPr>
          <a:xfrm>
            <a:off x="4210050" y="9385300"/>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xmlns="" id="{B7633DCE-ADE4-452F-A29D-9F27AF0B028B}"/>
              </a:ext>
            </a:extLst>
          </p:cNvPr>
          <p:cNvSpPr txBox="1"/>
          <p:nvPr/>
        </p:nvSpPr>
        <p:spPr>
          <a:xfrm>
            <a:off x="4623263" y="9029402"/>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第４章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避難所運営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マニュアル</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２１～８１） </a:t>
            </a:r>
            <a:endParaRPr lang="ja-JP" altLang="en-US" sz="1600"/>
          </a:p>
        </p:txBody>
      </p:sp>
      <p:pic>
        <p:nvPicPr>
          <p:cNvPr id="31" name="図 30">
            <a:extLst>
              <a:ext uri="{FF2B5EF4-FFF2-40B4-BE49-F238E27FC236}">
                <a16:creationId xmlns:a16="http://schemas.microsoft.com/office/drawing/2014/main" xmlns="" id="{2C3133D9-4B92-4BA3-8588-764EAFDBAA39}"/>
              </a:ext>
            </a:extLst>
          </p:cNvPr>
          <p:cNvPicPr>
            <a:picLocks noChangeAspect="1"/>
          </p:cNvPicPr>
          <p:nvPr/>
        </p:nvPicPr>
        <p:blipFill>
          <a:blip r:embed="rId4"/>
          <a:stretch>
            <a:fillRect/>
          </a:stretch>
        </p:blipFill>
        <p:spPr>
          <a:xfrm>
            <a:off x="6489655" y="8952511"/>
            <a:ext cx="768395" cy="1084140"/>
          </a:xfrm>
          <a:prstGeom prst="rect">
            <a:avLst/>
          </a:prstGeom>
        </p:spPr>
      </p:pic>
      <p:pic>
        <p:nvPicPr>
          <p:cNvPr id="32" name="図 31">
            <a:extLst>
              <a:ext uri="{FF2B5EF4-FFF2-40B4-BE49-F238E27FC236}">
                <a16:creationId xmlns:a16="http://schemas.microsoft.com/office/drawing/2014/main" xmlns="" id="{F62C053D-BE33-4B04-A875-525220FD9460}"/>
              </a:ext>
            </a:extLst>
          </p:cNvPr>
          <p:cNvPicPr>
            <a:picLocks noChangeAspect="1"/>
          </p:cNvPicPr>
          <p:nvPr/>
        </p:nvPicPr>
        <p:blipFill>
          <a:blip r:embed="rId5"/>
          <a:stretch>
            <a:fillRect/>
          </a:stretch>
        </p:blipFill>
        <p:spPr>
          <a:xfrm>
            <a:off x="6489655" y="6159888"/>
            <a:ext cx="780749" cy="939412"/>
          </a:xfrm>
          <a:prstGeom prst="rect">
            <a:avLst/>
          </a:prstGeom>
        </p:spPr>
      </p:pic>
      <p:pic>
        <p:nvPicPr>
          <p:cNvPr id="34" name="object 47">
            <a:extLst>
              <a:ext uri="{FF2B5EF4-FFF2-40B4-BE49-F238E27FC236}">
                <a16:creationId xmlns:a16="http://schemas.microsoft.com/office/drawing/2014/main" xmlns="" id="{09CF1878-2178-4A44-BF69-5ED09360D99F}"/>
              </a:ext>
            </a:extLst>
          </p:cNvPr>
          <p:cNvPicPr/>
          <p:nvPr/>
        </p:nvPicPr>
        <p:blipFill>
          <a:blip r:embed="rId6" cstate="print"/>
          <a:stretch>
            <a:fillRect/>
          </a:stretch>
        </p:blipFill>
        <p:spPr>
          <a:xfrm>
            <a:off x="6489655" y="7348382"/>
            <a:ext cx="729291" cy="1079068"/>
          </a:xfrm>
          <a:prstGeom prst="rect">
            <a:avLst/>
          </a:prstGeom>
        </p:spPr>
      </p:pic>
      <p:pic>
        <p:nvPicPr>
          <p:cNvPr id="35" name="図 34">
            <a:extLst>
              <a:ext uri="{FF2B5EF4-FFF2-40B4-BE49-F238E27FC236}">
                <a16:creationId xmlns:a16="http://schemas.microsoft.com/office/drawing/2014/main" xmlns="" id="{9550B550-CD92-4D12-B76D-DB45FA8415A4}"/>
              </a:ext>
            </a:extLst>
          </p:cNvPr>
          <p:cNvPicPr>
            <a:picLocks noChangeAspect="1"/>
          </p:cNvPicPr>
          <p:nvPr/>
        </p:nvPicPr>
        <p:blipFill>
          <a:blip r:embed="rId7"/>
          <a:stretch>
            <a:fillRect/>
          </a:stretch>
        </p:blipFill>
        <p:spPr>
          <a:xfrm>
            <a:off x="6573111" y="7619230"/>
            <a:ext cx="797783" cy="1129120"/>
          </a:xfrm>
          <a:prstGeom prst="rect">
            <a:avLst/>
          </a:prstGeom>
        </p:spPr>
      </p:pic>
      <p:grpSp>
        <p:nvGrpSpPr>
          <p:cNvPr id="36" name="グループ化 35">
            <a:extLst>
              <a:ext uri="{FF2B5EF4-FFF2-40B4-BE49-F238E27FC236}">
                <a16:creationId xmlns:a16="http://schemas.microsoft.com/office/drawing/2014/main" xmlns="" id="{D8673F41-C1C2-45C4-BF25-BDEC12EA3535}"/>
              </a:ext>
            </a:extLst>
          </p:cNvPr>
          <p:cNvGrpSpPr/>
          <p:nvPr/>
        </p:nvGrpSpPr>
        <p:grpSpPr>
          <a:xfrm>
            <a:off x="581774" y="1631484"/>
            <a:ext cx="2781566" cy="289823"/>
            <a:chOff x="721321" y="3930483"/>
            <a:chExt cx="2781566" cy="289823"/>
          </a:xfrm>
        </p:grpSpPr>
        <p:sp>
          <p:nvSpPr>
            <p:cNvPr id="37" name="object 2">
              <a:extLst>
                <a:ext uri="{FF2B5EF4-FFF2-40B4-BE49-F238E27FC236}">
                  <a16:creationId xmlns:a16="http://schemas.microsoft.com/office/drawing/2014/main" xmlns="" id="{A231D44B-6CBB-46C7-A1FD-CB875F28BBC0}"/>
                </a:ext>
              </a:extLst>
            </p:cNvPr>
            <p:cNvSpPr txBox="1"/>
            <p:nvPr/>
          </p:nvSpPr>
          <p:spPr>
            <a:xfrm>
              <a:off x="1152894" y="3930483"/>
              <a:ext cx="2349993"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a:t>
              </a:r>
              <a:r>
                <a:rPr lang="ja-JP" altLang="en-US" b="1">
                  <a:latin typeface="游ゴシック" panose="020B0400000000000000" pitchFamily="50" charset="-128"/>
                  <a:ea typeface="游ゴシック" panose="020B0400000000000000" pitchFamily="50" charset="-128"/>
                  <a:cs typeface="YuGothic"/>
                </a:rPr>
                <a:t>について</a:t>
              </a:r>
              <a:endParaRPr b="1">
                <a:latin typeface="游ゴシック" panose="020B0400000000000000" pitchFamily="50" charset="-128"/>
                <a:ea typeface="游ゴシック" panose="020B0400000000000000" pitchFamily="50" charset="-128"/>
                <a:cs typeface="YuGothic"/>
              </a:endParaRPr>
            </a:p>
          </p:txBody>
        </p:sp>
        <p:sp>
          <p:nvSpPr>
            <p:cNvPr id="38" name="object 3">
              <a:extLst>
                <a:ext uri="{FF2B5EF4-FFF2-40B4-BE49-F238E27FC236}">
                  <a16:creationId xmlns:a16="http://schemas.microsoft.com/office/drawing/2014/main" xmlns="" id="{7BAFA7CB-9BEF-4D1E-B373-E9D9A3AE907B}"/>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39" name="object 5">
            <a:extLst>
              <a:ext uri="{FF2B5EF4-FFF2-40B4-BE49-F238E27FC236}">
                <a16:creationId xmlns:a16="http://schemas.microsoft.com/office/drawing/2014/main" xmlns="" id="{F889BF3D-40ED-49E9-875F-69B589C16D37}"/>
              </a:ext>
            </a:extLst>
          </p:cNvPr>
          <p:cNvSpPr txBox="1"/>
          <p:nvPr/>
        </p:nvSpPr>
        <p:spPr>
          <a:xfrm>
            <a:off x="661136" y="2021878"/>
            <a:ext cx="4466477" cy="2233112"/>
          </a:xfrm>
          <a:prstGeom prst="rect">
            <a:avLst/>
          </a:prstGeom>
        </p:spPr>
        <p:txBody>
          <a:bodyPr vert="horz" wrap="square" lIns="0" tIns="12700" rIns="0" bIns="0" rtlCol="0">
            <a:spAutoFit/>
          </a:bodyPr>
          <a:lstStyle/>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このマニュアルは、災害時に設置する「熊野東防災交流センター」の特徴を示すとともに開設・運営時の体制と主な活動内容についてまとめたものです。</a:t>
            </a:r>
          </a:p>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　熊野町職員やこの施設の管理者とともに避難所の開設・運営に携わる住民の</a:t>
            </a:r>
            <a:r>
              <a:rPr lang="en-US" altLang="ja-JP" sz="1400">
                <a:solidFill>
                  <a:srgbClr val="221815"/>
                </a:solidFill>
                <a:latin typeface="Yu Gothic Medium" panose="020B0400000000000000" pitchFamily="34" charset="-128"/>
                <a:ea typeface="Yu Gothic Medium" panose="020B0400000000000000" pitchFamily="34" charset="-128"/>
                <a:cs typeface="YuGo-Medium"/>
              </a:rPr>
              <a:t>3</a:t>
            </a:r>
            <a:r>
              <a:rPr lang="ja-JP" altLang="en-US" sz="1400">
                <a:solidFill>
                  <a:srgbClr val="221815"/>
                </a:solidFill>
                <a:latin typeface="Yu Gothic Medium" panose="020B0400000000000000" pitchFamily="34" charset="-128"/>
                <a:ea typeface="Yu Gothic Medium" panose="020B0400000000000000" pitchFamily="34" charset="-128"/>
                <a:cs typeface="YuGo-Medium"/>
              </a:rPr>
              <a:t>者が協働して、この避難所の開設・運営を行う際の手がかりとなるよう、「だれが、いつ、なにを、どうやればよいか」をなるべくわかりやすく示しています。</a:t>
            </a:r>
          </a:p>
        </p:txBody>
      </p:sp>
      <p:pic>
        <p:nvPicPr>
          <p:cNvPr id="40" name="図 39">
            <a:extLst>
              <a:ext uri="{FF2B5EF4-FFF2-40B4-BE49-F238E27FC236}">
                <a16:creationId xmlns:a16="http://schemas.microsoft.com/office/drawing/2014/main" xmlns="" id="{DB059888-4760-4ECB-B308-CCEAA9880A51}"/>
              </a:ext>
            </a:extLst>
          </p:cNvPr>
          <p:cNvPicPr>
            <a:picLocks noChangeAspect="1"/>
          </p:cNvPicPr>
          <p:nvPr/>
        </p:nvPicPr>
        <p:blipFill>
          <a:blip r:embed="rId8"/>
          <a:stretch>
            <a:fillRect/>
          </a:stretch>
        </p:blipFill>
        <p:spPr>
          <a:xfrm>
            <a:off x="5418861" y="2052606"/>
            <a:ext cx="1502355" cy="212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object 5">
            <a:extLst>
              <a:ext uri="{FF2B5EF4-FFF2-40B4-BE49-F238E27FC236}">
                <a16:creationId xmlns:a16="http://schemas.microsoft.com/office/drawing/2014/main" xmlns="" id="{9571E050-1EFE-4EDE-852E-D6292572865D}"/>
              </a:ext>
            </a:extLst>
          </p:cNvPr>
          <p:cNvSpPr txBox="1"/>
          <p:nvPr/>
        </p:nvSpPr>
        <p:spPr>
          <a:xfrm>
            <a:off x="680379" y="6180449"/>
            <a:ext cx="3205939" cy="1112805"/>
          </a:xfrm>
          <a:prstGeom prst="rect">
            <a:avLst/>
          </a:prstGeom>
        </p:spPr>
        <p:txBody>
          <a:bodyPr vert="horz" wrap="square" lIns="0" tIns="12700" rIns="0" bIns="0" rtlCol="0">
            <a:spAutoFit/>
          </a:bodyPr>
          <a:lstStyle/>
          <a:p>
            <a:pPr marL="72000" marR="5080" algn="just">
              <a:lnSpc>
                <a:spcPct val="130000"/>
              </a:lnSpc>
            </a:pPr>
            <a:r>
              <a:rPr lang="ja-JP" altLang="en-US" sz="1400">
                <a:latin typeface="Yu Gothic Medium" panose="020B0400000000000000" pitchFamily="34" charset="-128"/>
                <a:ea typeface="Yu Gothic Medium" panose="020B0400000000000000" pitchFamily="34" charset="-128"/>
                <a:cs typeface="YuGo-Medium"/>
              </a:rPr>
              <a:t>熊野東防災交流センターの利用条件、体制、施設の利用に関することなど、熊野東防災交流センターがどんな避難所なのか知りたい！</a:t>
            </a:r>
            <a:endParaRPr sz="1400">
              <a:latin typeface="Yu Gothic Medium" panose="020B0400000000000000" pitchFamily="34" charset="-128"/>
              <a:ea typeface="Yu Gothic Medium" panose="020B0400000000000000" pitchFamily="34" charset="-128"/>
              <a:cs typeface="YuGo-Medium"/>
            </a:endParaRPr>
          </a:p>
        </p:txBody>
      </p:sp>
      <p:sp>
        <p:nvSpPr>
          <p:cNvPr id="42" name="object 5">
            <a:extLst>
              <a:ext uri="{FF2B5EF4-FFF2-40B4-BE49-F238E27FC236}">
                <a16:creationId xmlns:a16="http://schemas.microsoft.com/office/drawing/2014/main" xmlns="" id="{D0B58458-E43A-47EA-B8BF-2452F6129886}"/>
              </a:ext>
            </a:extLst>
          </p:cNvPr>
          <p:cNvSpPr txBox="1"/>
          <p:nvPr/>
        </p:nvSpPr>
        <p:spPr>
          <a:xfrm>
            <a:off x="680379" y="9004300"/>
            <a:ext cx="3365963" cy="832728"/>
          </a:xfrm>
          <a:prstGeom prst="rect">
            <a:avLst/>
          </a:prstGeom>
        </p:spPr>
        <p:txBody>
          <a:bodyPr vert="horz" wrap="square" lIns="0" tIns="12700" rIns="0" bIns="0" rtlCol="0">
            <a:spAutoFit/>
          </a:bodyPr>
          <a:lstStyle/>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避難所の本格的な運営が必要になったときに、誰が、何を、どのようにして運営すればよいか知りたい！</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43" name="object 5">
            <a:extLst>
              <a:ext uri="{FF2B5EF4-FFF2-40B4-BE49-F238E27FC236}">
                <a16:creationId xmlns:a16="http://schemas.microsoft.com/office/drawing/2014/main" xmlns="" id="{FE8B1D4A-A328-4042-A666-6AD9D36B3D69}"/>
              </a:ext>
            </a:extLst>
          </p:cNvPr>
          <p:cNvSpPr txBox="1"/>
          <p:nvPr/>
        </p:nvSpPr>
        <p:spPr>
          <a:xfrm>
            <a:off x="680379" y="7606524"/>
            <a:ext cx="3178544" cy="1112805"/>
          </a:xfrm>
          <a:prstGeom prst="rect">
            <a:avLst/>
          </a:prstGeom>
        </p:spPr>
        <p:txBody>
          <a:bodyPr vert="horz" wrap="square" lIns="0" tIns="12700" rIns="0" bIns="0" rtlCol="0">
            <a:spAutoFit/>
          </a:bodyPr>
          <a:lstStyle/>
          <a:p>
            <a:pPr marL="72000" marR="5080" algn="just">
              <a:lnSpc>
                <a:spcPct val="130000"/>
              </a:lnSpc>
            </a:pPr>
            <a:r>
              <a:rPr lang="ja-JP" altLang="en-US" sz="1400">
                <a:latin typeface="Yu Gothic Medium" panose="020B0400000000000000" pitchFamily="34" charset="-128"/>
                <a:ea typeface="Yu Gothic Medium" panose="020B0400000000000000" pitchFamily="34" charset="-128"/>
                <a:cs typeface="YuGo-Medium"/>
              </a:rPr>
              <a:t>大雨時や地震時などの災害発生前後に、避難所を開設する場合、具体的に何を、どのようにすればよいのか知りたい！</a:t>
            </a:r>
            <a:endParaRPr lang="en-US" altLang="ja-JP" sz="1400">
              <a:latin typeface="Yu Gothic Medium" panose="020B0400000000000000" pitchFamily="34" charset="-128"/>
              <a:ea typeface="Yu Gothic Medium" panose="020B0400000000000000" pitchFamily="34" charset="-128"/>
              <a:cs typeface="YuGo-Medium"/>
            </a:endParaRPr>
          </a:p>
          <a:p>
            <a:pPr marL="72000" marR="5080" algn="just">
              <a:lnSpc>
                <a:spcPct val="130000"/>
              </a:lnSpc>
            </a:pPr>
            <a:r>
              <a:rPr lang="ja-JP" altLang="en-US" sz="140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a:solidFill>
                  <a:srgbClr val="0033CC"/>
                </a:solidFill>
                <a:latin typeface="Yu Gothic Medium" panose="020B0400000000000000" pitchFamily="34" charset="-128"/>
                <a:ea typeface="Yu Gothic Medium" panose="020B0400000000000000" pitchFamily="34" charset="-128"/>
                <a:cs typeface="YuGo-Medium"/>
              </a:rPr>
              <a:t>大雨時編</a:t>
            </a:r>
            <a:r>
              <a:rPr lang="ja-JP" altLang="en-US" sz="140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a:solidFill>
                  <a:srgbClr val="0033CC"/>
                </a:solidFill>
                <a:latin typeface="Yu Gothic Medium" panose="020B0400000000000000" pitchFamily="34" charset="-128"/>
                <a:ea typeface="Yu Gothic Medium" panose="020B0400000000000000" pitchFamily="34" charset="-128"/>
                <a:cs typeface="YuGo-Medium"/>
              </a:rPr>
              <a:t>青</a:t>
            </a:r>
            <a:r>
              <a:rPr lang="ja-JP" altLang="en-US" sz="140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a:solidFill>
                  <a:srgbClr val="FF0000"/>
                </a:solidFill>
                <a:latin typeface="Yu Gothic Medium" panose="020B0400000000000000" pitchFamily="34" charset="-128"/>
                <a:ea typeface="Yu Gothic Medium" panose="020B0400000000000000" pitchFamily="34" charset="-128"/>
                <a:cs typeface="YuGo-Medium"/>
              </a:rPr>
              <a:t>地震編</a:t>
            </a:r>
            <a:r>
              <a:rPr lang="ja-JP" altLang="en-US" sz="1400">
                <a:solidFill>
                  <a:srgbClr val="212121"/>
                </a:solidFill>
                <a:latin typeface="Yu Gothic Medium" panose="020B0400000000000000" pitchFamily="34" charset="-128"/>
                <a:ea typeface="Yu Gothic Medium" panose="020B0400000000000000" pitchFamily="34" charset="-128"/>
                <a:cs typeface="YuGo-Medium"/>
              </a:rPr>
              <a:t>＝</a:t>
            </a:r>
            <a:r>
              <a:rPr lang="ja-JP" altLang="en-US" sz="1400">
                <a:solidFill>
                  <a:srgbClr val="FF0000"/>
                </a:solidFill>
                <a:latin typeface="Yu Gothic Medium" panose="020B0400000000000000" pitchFamily="34" charset="-128"/>
                <a:ea typeface="Yu Gothic Medium" panose="020B0400000000000000" pitchFamily="34" charset="-128"/>
                <a:cs typeface="YuGo-Medium"/>
              </a:rPr>
              <a:t>赤</a:t>
            </a:r>
            <a:r>
              <a:rPr lang="ja-JP" altLang="en-US" sz="1400">
                <a:solidFill>
                  <a:srgbClr val="212121"/>
                </a:solidFill>
                <a:latin typeface="Yu Gothic Medium" panose="020B0400000000000000" pitchFamily="34" charset="-128"/>
                <a:ea typeface="Yu Gothic Medium" panose="020B0400000000000000" pitchFamily="34" charset="-128"/>
                <a:cs typeface="YuGo-Medium"/>
              </a:rPr>
              <a:t>）</a:t>
            </a:r>
            <a:endParaRPr sz="1400">
              <a:solidFill>
                <a:srgbClr val="212121"/>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2796841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７４</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06B6A817-CCE6-4735-BBA2-002AD0A735BD}"/>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３</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その他、共有空間の環境管理</a:t>
            </a:r>
          </a:p>
        </p:txBody>
      </p:sp>
      <p:sp>
        <p:nvSpPr>
          <p:cNvPr id="4" name="object 9">
            <a:extLst>
              <a:ext uri="{FF2B5EF4-FFF2-40B4-BE49-F238E27FC236}">
                <a16:creationId xmlns:a16="http://schemas.microsoft.com/office/drawing/2014/main" xmlns="" id="{EBCE9B3F-C2AD-4095-822C-E38D7AA06CBF}"/>
              </a:ext>
            </a:extLst>
          </p:cNvPr>
          <p:cNvSpPr txBox="1"/>
          <p:nvPr/>
        </p:nvSpPr>
        <p:spPr>
          <a:xfrm>
            <a:off x="738476" y="3142263"/>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施設管理班と協力して、男女別の更衣室を整備する。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更衣室内の清掃・管理の当番を決め、定期的に行ってもらう。</a:t>
            </a:r>
          </a:p>
        </p:txBody>
      </p:sp>
      <p:grpSp>
        <p:nvGrpSpPr>
          <p:cNvPr id="5" name="グループ化 4">
            <a:extLst>
              <a:ext uri="{FF2B5EF4-FFF2-40B4-BE49-F238E27FC236}">
                <a16:creationId xmlns:a16="http://schemas.microsoft.com/office/drawing/2014/main" xmlns="" id="{CCF924AF-AFCC-4FBC-86B5-73BFCA8FB5A5}"/>
              </a:ext>
            </a:extLst>
          </p:cNvPr>
          <p:cNvGrpSpPr/>
          <p:nvPr/>
        </p:nvGrpSpPr>
        <p:grpSpPr>
          <a:xfrm>
            <a:off x="628650" y="2480310"/>
            <a:ext cx="6357742" cy="504190"/>
            <a:chOff x="728646" y="1851740"/>
            <a:chExt cx="6120130" cy="504190"/>
          </a:xfrm>
        </p:grpSpPr>
        <p:sp>
          <p:nvSpPr>
            <p:cNvPr id="6" name="object 20">
              <a:extLst>
                <a:ext uri="{FF2B5EF4-FFF2-40B4-BE49-F238E27FC236}">
                  <a16:creationId xmlns:a16="http://schemas.microsoft.com/office/drawing/2014/main" xmlns="" id="{72C04D9D-AAD9-4B39-BF16-BA2E8C27846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2FA70F9A-6A03-4194-8094-6CDAFA9F7F20}"/>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更衣室（管理）</a:t>
              </a:r>
            </a:p>
          </p:txBody>
        </p:sp>
        <p:sp>
          <p:nvSpPr>
            <p:cNvPr id="8" name="object 22">
              <a:extLst>
                <a:ext uri="{FF2B5EF4-FFF2-40B4-BE49-F238E27FC236}">
                  <a16:creationId xmlns:a16="http://schemas.microsoft.com/office/drawing/2014/main" xmlns="" id="{1C79A658-50D0-4436-B964-99DDE371103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9" name="object 23">
              <a:extLst>
                <a:ext uri="{FF2B5EF4-FFF2-40B4-BE49-F238E27FC236}">
                  <a16:creationId xmlns:a16="http://schemas.microsoft.com/office/drawing/2014/main" xmlns="" id="{F649B0F6-5E79-49BC-BEA5-38F964E57BF2}"/>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３</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B23D7EB2-364A-4670-9E15-4D4A56480F1B}"/>
              </a:ext>
            </a:extLst>
          </p:cNvPr>
          <p:cNvGrpSpPr/>
          <p:nvPr/>
        </p:nvGrpSpPr>
        <p:grpSpPr>
          <a:xfrm>
            <a:off x="689917" y="162437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CC1664C7-BE5F-4755-B95A-E788FBD9A8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C2ED1E74-7E07-457C-AAC7-127B24ABB62C}"/>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 name="object 5">
            <a:extLst>
              <a:ext uri="{FF2B5EF4-FFF2-40B4-BE49-F238E27FC236}">
                <a16:creationId xmlns:a16="http://schemas.microsoft.com/office/drawing/2014/main" xmlns="" id="{39F67784-FD88-4947-965F-4A2310975F86}"/>
              </a:ext>
            </a:extLst>
          </p:cNvPr>
          <p:cNvSpPr txBox="1"/>
          <p:nvPr/>
        </p:nvSpPr>
        <p:spPr>
          <a:xfrm>
            <a:off x="1419659" y="1860417"/>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14" name="object 9">
            <a:extLst>
              <a:ext uri="{FF2B5EF4-FFF2-40B4-BE49-F238E27FC236}">
                <a16:creationId xmlns:a16="http://schemas.microsoft.com/office/drawing/2014/main" xmlns="" id="{26FDE68E-611C-4C05-9A5E-B21CC18A4BA0}"/>
              </a:ext>
            </a:extLst>
          </p:cNvPr>
          <p:cNvSpPr txBox="1"/>
          <p:nvPr/>
        </p:nvSpPr>
        <p:spPr>
          <a:xfrm>
            <a:off x="732236" y="4888153"/>
            <a:ext cx="6186293" cy="950197"/>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effectLst/>
                <a:uLnTx/>
                <a:uFillTx/>
                <a:latin typeface="Yu Gothic"/>
                <a:ea typeface="Yu Gothic"/>
              </a:rPr>
              <a:t>生活用水が確保できるようになったら、総務班、施設管理班と連携し、洗濯場・物干し場を決める。</a:t>
            </a:r>
            <a:r>
              <a:rPr kumimoji="1" lang="ja-JP" altLang="en-US" kern="0">
                <a:latin typeface="Yu Gothic"/>
                <a:ea typeface="Yu Gothic"/>
              </a:rPr>
              <a:t>その</a:t>
            </a:r>
            <a:r>
              <a:rPr kumimoji="1" lang="ja-JP" kern="0">
                <a:latin typeface="Yu Gothic"/>
                <a:ea typeface="Yu Gothic"/>
              </a:rPr>
              <a:t>際、男女スペースを分けるなど配慮する。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99C51D7E-EA32-4332-B8D6-6BE3FE478F21}"/>
              </a:ext>
            </a:extLst>
          </p:cNvPr>
          <p:cNvGrpSpPr/>
          <p:nvPr/>
        </p:nvGrpSpPr>
        <p:grpSpPr>
          <a:xfrm>
            <a:off x="622410" y="4226200"/>
            <a:ext cx="6357742" cy="504190"/>
            <a:chOff x="728646" y="1851740"/>
            <a:chExt cx="6120130" cy="504190"/>
          </a:xfrm>
        </p:grpSpPr>
        <p:sp>
          <p:nvSpPr>
            <p:cNvPr id="16" name="object 20">
              <a:extLst>
                <a:ext uri="{FF2B5EF4-FFF2-40B4-BE49-F238E27FC236}">
                  <a16:creationId xmlns:a16="http://schemas.microsoft.com/office/drawing/2014/main" xmlns="" id="{785DD60E-6EA8-499D-8AC9-4A414AB891E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E8EC3E91-5B29-446D-BB1C-8E642268217B}"/>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洗濯場・干場</a:t>
              </a:r>
            </a:p>
          </p:txBody>
        </p:sp>
        <p:sp>
          <p:nvSpPr>
            <p:cNvPr id="18" name="object 22">
              <a:extLst>
                <a:ext uri="{FF2B5EF4-FFF2-40B4-BE49-F238E27FC236}">
                  <a16:creationId xmlns:a16="http://schemas.microsoft.com/office/drawing/2014/main" xmlns="" id="{00125348-CD5C-4405-ADB7-48C9603C058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9" name="object 23">
              <a:extLst>
                <a:ext uri="{FF2B5EF4-FFF2-40B4-BE49-F238E27FC236}">
                  <a16:creationId xmlns:a16="http://schemas.microsoft.com/office/drawing/2014/main" xmlns="" id="{4673A515-A00E-4BAD-82F3-B7BBFC084507}"/>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４</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20" name="object 9">
            <a:extLst>
              <a:ext uri="{FF2B5EF4-FFF2-40B4-BE49-F238E27FC236}">
                <a16:creationId xmlns:a16="http://schemas.microsoft.com/office/drawing/2014/main" xmlns="" id="{35D174D5-E224-4FA7-85A6-630D4413435F}"/>
              </a:ext>
            </a:extLst>
          </p:cNvPr>
          <p:cNvSpPr txBox="1"/>
          <p:nvPr/>
        </p:nvSpPr>
        <p:spPr>
          <a:xfrm>
            <a:off x="732236" y="6530704"/>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シャワー室が利用できる場合、その利用計画を作成する。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シャワー室が利用できる場合は、</a:t>
            </a:r>
            <a:r>
              <a:rPr kumimoji="1" lang="ja-JP" altLang="en-US" kern="0" dirty="0">
                <a:solidFill>
                  <a:prstClr val="black"/>
                </a:solidFill>
              </a:rPr>
              <a:t>清掃等の当番表を作成する。</a:t>
            </a:r>
            <a:endPar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21" name="グループ化 20">
            <a:extLst>
              <a:ext uri="{FF2B5EF4-FFF2-40B4-BE49-F238E27FC236}">
                <a16:creationId xmlns:a16="http://schemas.microsoft.com/office/drawing/2014/main" xmlns="" id="{6E6B78D5-FE6E-4AD5-996E-F3FC0CEC361A}"/>
              </a:ext>
            </a:extLst>
          </p:cNvPr>
          <p:cNvGrpSpPr/>
          <p:nvPr/>
        </p:nvGrpSpPr>
        <p:grpSpPr>
          <a:xfrm>
            <a:off x="622410" y="5868751"/>
            <a:ext cx="6357742" cy="504190"/>
            <a:chOff x="728646" y="1851740"/>
            <a:chExt cx="6120130" cy="504190"/>
          </a:xfrm>
        </p:grpSpPr>
        <p:sp>
          <p:nvSpPr>
            <p:cNvPr id="22" name="object 20">
              <a:extLst>
                <a:ext uri="{FF2B5EF4-FFF2-40B4-BE49-F238E27FC236}">
                  <a16:creationId xmlns:a16="http://schemas.microsoft.com/office/drawing/2014/main" xmlns="" id="{C7D32E2E-9DFE-4C29-8920-564CD566026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BE4352C3-927D-4049-BA7E-22FF6D786958}"/>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Yu Gothic" panose="020B0400000000000000" pitchFamily="34" charset="-128"/>
                  <a:cs typeface="YuGothic"/>
                </a:rPr>
                <a:t>シャワー</a:t>
              </a:r>
            </a:p>
          </p:txBody>
        </p:sp>
        <p:sp>
          <p:nvSpPr>
            <p:cNvPr id="24" name="object 22">
              <a:extLst>
                <a:ext uri="{FF2B5EF4-FFF2-40B4-BE49-F238E27FC236}">
                  <a16:creationId xmlns:a16="http://schemas.microsoft.com/office/drawing/2014/main" xmlns="" id="{40E187F6-843F-4285-A836-B5A8A2AEC689}"/>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5" name="object 23">
              <a:extLst>
                <a:ext uri="{FF2B5EF4-FFF2-40B4-BE49-F238E27FC236}">
                  <a16:creationId xmlns:a16="http://schemas.microsoft.com/office/drawing/2014/main" xmlns="" id="{F51AF405-51F3-490C-ADBB-4CEB46EF4AD2}"/>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５</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26" name="object 9">
            <a:extLst>
              <a:ext uri="{FF2B5EF4-FFF2-40B4-BE49-F238E27FC236}">
                <a16:creationId xmlns:a16="http://schemas.microsoft.com/office/drawing/2014/main" xmlns="" id="{C885280E-7FEB-424D-AF64-0A5CBC28714E}"/>
              </a:ext>
            </a:extLst>
          </p:cNvPr>
          <p:cNvSpPr txBox="1"/>
          <p:nvPr/>
        </p:nvSpPr>
        <p:spPr>
          <a:xfrm>
            <a:off x="744964" y="8222263"/>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清掃用具、消毒機材など、避難所の衛生的な環境整備に必要な物資状況を確認し、不足分は食料・物資班への物資等依頼票を使用して食料・物資班に調達を依頼し、確保する。</a:t>
            </a:r>
          </a:p>
        </p:txBody>
      </p:sp>
      <p:grpSp>
        <p:nvGrpSpPr>
          <p:cNvPr id="27" name="グループ化 26">
            <a:extLst>
              <a:ext uri="{FF2B5EF4-FFF2-40B4-BE49-F238E27FC236}">
                <a16:creationId xmlns:a16="http://schemas.microsoft.com/office/drawing/2014/main" xmlns="" id="{71902F3C-9E64-4CBE-A2F0-C45AA3A91C04}"/>
              </a:ext>
            </a:extLst>
          </p:cNvPr>
          <p:cNvGrpSpPr/>
          <p:nvPr/>
        </p:nvGrpSpPr>
        <p:grpSpPr>
          <a:xfrm>
            <a:off x="635138" y="7560310"/>
            <a:ext cx="6357742" cy="504190"/>
            <a:chOff x="728646" y="1851740"/>
            <a:chExt cx="6120130" cy="504190"/>
          </a:xfrm>
        </p:grpSpPr>
        <p:sp>
          <p:nvSpPr>
            <p:cNvPr id="28" name="object 20">
              <a:extLst>
                <a:ext uri="{FF2B5EF4-FFF2-40B4-BE49-F238E27FC236}">
                  <a16:creationId xmlns:a16="http://schemas.microsoft.com/office/drawing/2014/main" xmlns="" id="{81C68709-3071-49AE-8557-329181B80F8A}"/>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9" name="object 21">
              <a:extLst>
                <a:ext uri="{FF2B5EF4-FFF2-40B4-BE49-F238E27FC236}">
                  <a16:creationId xmlns:a16="http://schemas.microsoft.com/office/drawing/2014/main" xmlns="" id="{12493377-B5B2-4271-8427-8D7B0AB86CF2}"/>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その他（清掃、各種道具など）</a:t>
              </a:r>
            </a:p>
          </p:txBody>
        </p:sp>
        <p:sp>
          <p:nvSpPr>
            <p:cNvPr id="30" name="object 22">
              <a:extLst>
                <a:ext uri="{FF2B5EF4-FFF2-40B4-BE49-F238E27FC236}">
                  <a16:creationId xmlns:a16="http://schemas.microsoft.com/office/drawing/2014/main" xmlns="" id="{59F38CE8-C697-4749-B73A-DBA7E31E262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1" name="object 23">
              <a:extLst>
                <a:ext uri="{FF2B5EF4-FFF2-40B4-BE49-F238E27FC236}">
                  <a16:creationId xmlns:a16="http://schemas.microsoft.com/office/drawing/2014/main" xmlns="" id="{94CB64C6-F3AB-48CE-B1D7-C072886F5537}"/>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６</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2" name="テキスト ボックス 31">
            <a:extLst>
              <a:ext uri="{FF2B5EF4-FFF2-40B4-BE49-F238E27FC236}">
                <a16:creationId xmlns:a16="http://schemas.microsoft.com/office/drawing/2014/main" xmlns="" id="{D120EB36-B234-4D94-960B-EB70CF5D4BF1}"/>
              </a:ext>
            </a:extLst>
          </p:cNvPr>
          <p:cNvSpPr txBox="1"/>
          <p:nvPr/>
        </p:nvSpPr>
        <p:spPr>
          <a:xfrm>
            <a:off x="655918" y="9177150"/>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22】</a:t>
            </a:r>
            <a:r>
              <a:rPr kumimoji="1" lang="ja-JP" altLang="en-US" sz="1600" b="1" u="sng">
                <a:solidFill>
                  <a:srgbClr val="172A88"/>
                </a:solidFill>
                <a:latin typeface="Yu Gothic" panose="020B0400000000000000" pitchFamily="34" charset="-128"/>
                <a:cs typeface="YuGothic"/>
              </a:rPr>
              <a:t>その他生活環境の衛生管理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2423097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７５</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B007C272-DC60-49FE-A7E4-CDAE01E540F0}"/>
              </a:ext>
            </a:extLst>
          </p:cNvPr>
          <p:cNvSpPr txBox="1">
            <a:spLocks/>
          </p:cNvSpPr>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４</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居住空間の環境管理</a:t>
            </a:r>
          </a:p>
        </p:txBody>
      </p:sp>
      <p:grpSp>
        <p:nvGrpSpPr>
          <p:cNvPr id="4" name="グループ化 3">
            <a:extLst>
              <a:ext uri="{FF2B5EF4-FFF2-40B4-BE49-F238E27FC236}">
                <a16:creationId xmlns:a16="http://schemas.microsoft.com/office/drawing/2014/main" xmlns="" id="{BF1515D6-A43F-4CE8-85F8-A2D863393043}"/>
              </a:ext>
            </a:extLst>
          </p:cNvPr>
          <p:cNvGrpSpPr/>
          <p:nvPr/>
        </p:nvGrpSpPr>
        <p:grpSpPr>
          <a:xfrm>
            <a:off x="693930" y="1668095"/>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83413567-0F3E-4299-99E8-9EEB85AC7E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2C7152A4-2D10-453D-9B1E-90204A1003B9}"/>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 name="object 9">
            <a:extLst>
              <a:ext uri="{FF2B5EF4-FFF2-40B4-BE49-F238E27FC236}">
                <a16:creationId xmlns:a16="http://schemas.microsoft.com/office/drawing/2014/main" xmlns="" id="{DA15E8A3-D865-4B28-BA6A-5E5E98AB0771}"/>
              </a:ext>
            </a:extLst>
          </p:cNvPr>
          <p:cNvSpPr txBox="1"/>
          <p:nvPr/>
        </p:nvSpPr>
        <p:spPr>
          <a:xfrm>
            <a:off x="749093" y="3142263"/>
            <a:ext cx="6186293" cy="3189078"/>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町の避難所衛生班等の指示のもと、清掃・換気の実施時間と役割分担について検討し、清掃・換気ルールを定める。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effectLst/>
                <a:uLnTx/>
                <a:uFillTx/>
                <a:latin typeface="Yu Gothic"/>
                <a:ea typeface="Yu Gothic"/>
              </a:rPr>
              <a:t>避難者への呼びかけを通じて</a:t>
            </a:r>
            <a:r>
              <a:rPr kumimoji="1" lang="ja-JP" altLang="en-US" sz="1600" b="1" i="0" u="none" strike="noStrike" kern="0" cap="none" spc="0" normalizeH="0" baseline="0" noProof="0" dirty="0">
                <a:ln>
                  <a:noFill/>
                </a:ln>
                <a:solidFill>
                  <a:srgbClr val="221815"/>
                </a:solidFill>
                <a:effectLst/>
                <a:uLnTx/>
                <a:uFillTx/>
                <a:latin typeface="Yu Gothic"/>
                <a:ea typeface="Yu Gothic"/>
              </a:rPr>
              <a:t>、清掃・換気ルールを伝えるとともに、情報班を通じてチラシを掲示板に</a:t>
            </a:r>
            <a:r>
              <a:rPr kumimoji="1" lang="ja-JP" altLang="en-US" kern="0" dirty="0">
                <a:solidFill>
                  <a:srgbClr val="221815"/>
                </a:solidFill>
                <a:latin typeface="Yu Gothic"/>
                <a:ea typeface="Yu Gothic"/>
              </a:rPr>
              <a:t>大きく</a:t>
            </a:r>
            <a:r>
              <a:rPr kumimoji="1" lang="ja-JP" altLang="en-US" sz="1600" b="1" i="0" u="none" strike="noStrike" kern="0" cap="none" spc="0" normalizeH="0" baseline="0" noProof="0" dirty="0">
                <a:ln>
                  <a:noFill/>
                </a:ln>
                <a:solidFill>
                  <a:srgbClr val="221815"/>
                </a:solidFill>
                <a:effectLst/>
                <a:uLnTx/>
                <a:uFillTx/>
                <a:latin typeface="Yu Gothic"/>
                <a:ea typeface="Yu Gothic"/>
              </a:rPr>
              <a:t>貼り出すなどして、周知徹底を図る。</a:t>
            </a:r>
            <a:endParaRPr kumimoji="1" lang="en-US" altLang="ja-JP" sz="1600" b="1" i="0" u="none" strike="noStrike" kern="0" cap="none" spc="0" normalizeH="0" baseline="0" noProof="0" dirty="0">
              <a:ln>
                <a:noFill/>
              </a:ln>
              <a:solidFill>
                <a:srgbClr val="221815"/>
              </a:solidFill>
              <a:effectLst/>
              <a:uLnTx/>
              <a:uFillTx/>
              <a:latin typeface="Yu Gothic"/>
              <a:ea typeface="Yu Gothic"/>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毎日決まった時間に身近な部分の清掃を行うよう呼び掛ける。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毎日決まった時間に窓を開けて換気するよう呼び掛ける。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定期的に、部屋全体の清掃実施を行うよう呼び掛ける。</a:t>
            </a:r>
          </a:p>
        </p:txBody>
      </p:sp>
      <p:grpSp>
        <p:nvGrpSpPr>
          <p:cNvPr id="8" name="グループ化 7">
            <a:extLst>
              <a:ext uri="{FF2B5EF4-FFF2-40B4-BE49-F238E27FC236}">
                <a16:creationId xmlns:a16="http://schemas.microsoft.com/office/drawing/2014/main" xmlns="" id="{A89FBBD1-5339-4B8F-93CE-7456BDBB4C76}"/>
              </a:ext>
            </a:extLst>
          </p:cNvPr>
          <p:cNvGrpSpPr/>
          <p:nvPr/>
        </p:nvGrpSpPr>
        <p:grpSpPr>
          <a:xfrm>
            <a:off x="639267" y="2480310"/>
            <a:ext cx="6357742" cy="504190"/>
            <a:chOff x="728646" y="1851740"/>
            <a:chExt cx="6120130" cy="504190"/>
          </a:xfrm>
        </p:grpSpPr>
        <p:sp>
          <p:nvSpPr>
            <p:cNvPr id="9" name="object 20">
              <a:extLst>
                <a:ext uri="{FF2B5EF4-FFF2-40B4-BE49-F238E27FC236}">
                  <a16:creationId xmlns:a16="http://schemas.microsoft.com/office/drawing/2014/main" xmlns="" id="{3C3BFDBA-2623-463F-8E7D-C6ABC1E42CC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31162533-6BF5-420F-819C-692B46808D40}"/>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清掃・換気ルール（毎日）</a:t>
              </a:r>
            </a:p>
          </p:txBody>
        </p:sp>
        <p:sp>
          <p:nvSpPr>
            <p:cNvPr id="11" name="object 22">
              <a:extLst>
                <a:ext uri="{FF2B5EF4-FFF2-40B4-BE49-F238E27FC236}">
                  <a16:creationId xmlns:a16="http://schemas.microsoft.com/office/drawing/2014/main" xmlns="" id="{C313CCEE-6C3E-4185-9796-B0A43AB54081}"/>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2" name="object 23">
              <a:extLst>
                <a:ext uri="{FF2B5EF4-FFF2-40B4-BE49-F238E27FC236}">
                  <a16:creationId xmlns:a16="http://schemas.microsoft.com/office/drawing/2014/main" xmlns="" id="{93731453-6B33-4452-91BF-DD50D2397FD2}"/>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13" name="object 5">
            <a:extLst>
              <a:ext uri="{FF2B5EF4-FFF2-40B4-BE49-F238E27FC236}">
                <a16:creationId xmlns:a16="http://schemas.microsoft.com/office/drawing/2014/main" xmlns="" id="{812AD2F6-A9EF-40B5-A461-BE28A30DFFA3}"/>
              </a:ext>
            </a:extLst>
          </p:cNvPr>
          <p:cNvSpPr txBox="1"/>
          <p:nvPr/>
        </p:nvSpPr>
        <p:spPr>
          <a:xfrm>
            <a:off x="1380161" y="1873328"/>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14" name="object 9">
            <a:extLst>
              <a:ext uri="{FF2B5EF4-FFF2-40B4-BE49-F238E27FC236}">
                <a16:creationId xmlns:a16="http://schemas.microsoft.com/office/drawing/2014/main" xmlns="" id="{007D593F-17B1-4AF7-846D-0967F6280632}"/>
              </a:ext>
            </a:extLst>
          </p:cNvPr>
          <p:cNvSpPr txBox="1"/>
          <p:nvPr/>
        </p:nvSpPr>
        <p:spPr>
          <a:xfrm>
            <a:off x="742853" y="7197373"/>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清掃用具、消毒機材など、避難所の衛生的な環境確保に必要な物品の状況を確認し、不足分は食料・物資班への物資等依頼票を使用して食料・物資班に調達を依頼し、確保する。</a:t>
            </a:r>
            <a:endParaRPr kumimoji="1" lang="ja-JP" altLang="en-US" sz="1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xmlns="" id="{34DD8470-ED80-4E57-A7A7-FD870DCA7853}"/>
              </a:ext>
            </a:extLst>
          </p:cNvPr>
          <p:cNvGrpSpPr/>
          <p:nvPr/>
        </p:nvGrpSpPr>
        <p:grpSpPr>
          <a:xfrm>
            <a:off x="633027" y="6535420"/>
            <a:ext cx="6357742" cy="504190"/>
            <a:chOff x="728646" y="1851740"/>
            <a:chExt cx="6120130" cy="504190"/>
          </a:xfrm>
        </p:grpSpPr>
        <p:sp>
          <p:nvSpPr>
            <p:cNvPr id="16" name="object 20">
              <a:extLst>
                <a:ext uri="{FF2B5EF4-FFF2-40B4-BE49-F238E27FC236}">
                  <a16:creationId xmlns:a16="http://schemas.microsoft.com/office/drawing/2014/main" xmlns="" id="{94379EF6-E44C-44A2-BABE-C50545563E7B}"/>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17" name="object 21">
              <a:extLst>
                <a:ext uri="{FF2B5EF4-FFF2-40B4-BE49-F238E27FC236}">
                  <a16:creationId xmlns:a16="http://schemas.microsoft.com/office/drawing/2014/main" xmlns="" id="{2EF70114-897C-429D-9F9B-5891A238219B}"/>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衛生用品等の確保</a:t>
              </a:r>
            </a:p>
          </p:txBody>
        </p:sp>
        <p:sp>
          <p:nvSpPr>
            <p:cNvPr id="18" name="object 22">
              <a:extLst>
                <a:ext uri="{FF2B5EF4-FFF2-40B4-BE49-F238E27FC236}">
                  <a16:creationId xmlns:a16="http://schemas.microsoft.com/office/drawing/2014/main" xmlns="" id="{04C088C6-D746-4A3D-AA15-E22600BDE538}"/>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19" name="object 23">
              <a:extLst>
                <a:ext uri="{FF2B5EF4-FFF2-40B4-BE49-F238E27FC236}">
                  <a16:creationId xmlns:a16="http://schemas.microsoft.com/office/drawing/2014/main" xmlns="" id="{AB4511D0-B94F-48E7-A647-DD9C3053DF8A}"/>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3088072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７６</a:t>
            </a:r>
            <a:endParaRPr lang="ja-JP" altLang="en-US" dirty="0">
              <a:solidFill>
                <a:schemeClr val="tx1">
                  <a:lumMod val="50000"/>
                  <a:lumOff val="50000"/>
                </a:schemeClr>
              </a:solidFill>
              <a:latin typeface="+mj-ea"/>
              <a:ea typeface="+mj-ea"/>
            </a:endParaRPr>
          </a:p>
        </p:txBody>
      </p:sp>
      <p:sp>
        <p:nvSpPr>
          <p:cNvPr id="21" name="object 2">
            <a:extLst>
              <a:ext uri="{FF2B5EF4-FFF2-40B4-BE49-F238E27FC236}">
                <a16:creationId xmlns:a16="http://schemas.microsoft.com/office/drawing/2014/main" xmlns="" id="{E75663B0-1944-4A83-8728-0CEB66F36AB8}"/>
              </a:ext>
            </a:extLst>
          </p:cNvPr>
          <p:cNvSpPr txBox="1">
            <a:spLocks/>
          </p:cNvSpPr>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５</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避難者の健康管理</a:t>
            </a:r>
          </a:p>
        </p:txBody>
      </p:sp>
      <p:sp>
        <p:nvSpPr>
          <p:cNvPr id="22" name="object 9">
            <a:extLst>
              <a:ext uri="{FF2B5EF4-FFF2-40B4-BE49-F238E27FC236}">
                <a16:creationId xmlns:a16="http://schemas.microsoft.com/office/drawing/2014/main" xmlns="" id="{2DB549AF-11CB-4790-9AEC-1517920D0CD9}"/>
              </a:ext>
            </a:extLst>
          </p:cNvPr>
          <p:cNvSpPr txBox="1"/>
          <p:nvPr/>
        </p:nvSpPr>
        <p:spPr>
          <a:xfrm>
            <a:off x="738476" y="3142263"/>
            <a:ext cx="6186293" cy="23721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町の避難所衛生班等の巡回に協力する。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町職員や保健所と相談の上、避難所利用者の感染防止や健康維持のための行動ルールを検討する。</a:t>
            </a:r>
            <a:endParaRPr kumimoji="1" lang="en-US" altLang="ja-JP"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感染症対策や衛生確保のため、チラシを各所に掲示し、流水と石鹸での手洗いを徹底する。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健康管理のための各種活動や取り組みの支援を行う。</a:t>
            </a:r>
            <a:endParaRPr kumimoji="1" lang="ja-JP" altLang="en-US" sz="1200" b="1" i="0" u="none" strike="noStrike" kern="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endParaRPr>
          </a:p>
        </p:txBody>
      </p:sp>
      <p:grpSp>
        <p:nvGrpSpPr>
          <p:cNvPr id="23" name="グループ化 22">
            <a:extLst>
              <a:ext uri="{FF2B5EF4-FFF2-40B4-BE49-F238E27FC236}">
                <a16:creationId xmlns:a16="http://schemas.microsoft.com/office/drawing/2014/main" xmlns="" id="{272E87FF-0ED8-4F47-A937-C4EEA8249DC8}"/>
              </a:ext>
            </a:extLst>
          </p:cNvPr>
          <p:cNvGrpSpPr/>
          <p:nvPr/>
        </p:nvGrpSpPr>
        <p:grpSpPr>
          <a:xfrm>
            <a:off x="628650" y="2480310"/>
            <a:ext cx="6357742" cy="504190"/>
            <a:chOff x="728646" y="1851740"/>
            <a:chExt cx="6120130" cy="504190"/>
          </a:xfrm>
        </p:grpSpPr>
        <p:sp>
          <p:nvSpPr>
            <p:cNvPr id="24" name="object 20">
              <a:extLst>
                <a:ext uri="{FF2B5EF4-FFF2-40B4-BE49-F238E27FC236}">
                  <a16:creationId xmlns:a16="http://schemas.microsoft.com/office/drawing/2014/main" xmlns="" id="{AAFDDB74-5849-4E15-B790-A90E13EB724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25" name="object 21">
              <a:extLst>
                <a:ext uri="{FF2B5EF4-FFF2-40B4-BE49-F238E27FC236}">
                  <a16:creationId xmlns:a16="http://schemas.microsoft.com/office/drawing/2014/main" xmlns="" id="{D9792C11-E610-426A-AB11-F0737F44837B}"/>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感染防止・健康管理のための行動ルールの検討</a:t>
              </a:r>
            </a:p>
          </p:txBody>
        </p:sp>
        <p:sp>
          <p:nvSpPr>
            <p:cNvPr id="26" name="object 22">
              <a:extLst>
                <a:ext uri="{FF2B5EF4-FFF2-40B4-BE49-F238E27FC236}">
                  <a16:creationId xmlns:a16="http://schemas.microsoft.com/office/drawing/2014/main" xmlns="" id="{C6A55B92-69C8-4C36-BEA1-ED3C605FDF66}"/>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27" name="object 23">
              <a:extLst>
                <a:ext uri="{FF2B5EF4-FFF2-40B4-BE49-F238E27FC236}">
                  <a16:creationId xmlns:a16="http://schemas.microsoft.com/office/drawing/2014/main" xmlns="" id="{CBAE2571-6EA5-4FC9-8BB6-EF7859B602DF}"/>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１</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grpSp>
        <p:nvGrpSpPr>
          <p:cNvPr id="28" name="グループ化 27">
            <a:extLst>
              <a:ext uri="{FF2B5EF4-FFF2-40B4-BE49-F238E27FC236}">
                <a16:creationId xmlns:a16="http://schemas.microsoft.com/office/drawing/2014/main" xmlns="" id="{29A76E46-3986-44B7-B278-8DE95030A61C}"/>
              </a:ext>
            </a:extLst>
          </p:cNvPr>
          <p:cNvGrpSpPr/>
          <p:nvPr/>
        </p:nvGrpSpPr>
        <p:grpSpPr>
          <a:xfrm>
            <a:off x="689917" y="1624372"/>
            <a:ext cx="6283775" cy="648000"/>
            <a:chOff x="689917" y="1624372"/>
            <a:chExt cx="6283775" cy="648000"/>
          </a:xfrm>
        </p:grpSpPr>
        <p:pic>
          <p:nvPicPr>
            <p:cNvPr id="29" name="グラフィックス 28" descr="ドキュメント 枠線">
              <a:extLst>
                <a:ext uri="{FF2B5EF4-FFF2-40B4-BE49-F238E27FC236}">
                  <a16:creationId xmlns:a16="http://schemas.microsoft.com/office/drawing/2014/main" xmlns="" id="{A8E54C14-8C36-44BA-9B0D-A93848F9A95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30" name="正方形/長方形 29">
              <a:extLst>
                <a:ext uri="{FF2B5EF4-FFF2-40B4-BE49-F238E27FC236}">
                  <a16:creationId xmlns:a16="http://schemas.microsoft.com/office/drawing/2014/main" xmlns="" id="{95FD1051-24D2-4072-B432-8091ABF60E05}"/>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1" name="object 9">
            <a:extLst>
              <a:ext uri="{FF2B5EF4-FFF2-40B4-BE49-F238E27FC236}">
                <a16:creationId xmlns:a16="http://schemas.microsoft.com/office/drawing/2014/main" xmlns="" id="{D6269339-44C5-4896-8689-EBCE68AC3192}"/>
              </a:ext>
            </a:extLst>
          </p:cNvPr>
          <p:cNvSpPr txBox="1"/>
          <p:nvPr/>
        </p:nvSpPr>
        <p:spPr>
          <a:xfrm>
            <a:off x="732236" y="6405280"/>
            <a:ext cx="6186293" cy="1898148"/>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不眠やＰＴＳＤなど、こころのケアが必要と思われる人を把握する。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チラシを活用して、避難所利用者に注意を呼び掛ける。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effectLst/>
                <a:uLnTx/>
                <a:uFillTx/>
                <a:latin typeface="Yu Gothic"/>
                <a:ea typeface="Yu Gothic"/>
              </a:rPr>
              <a:t>必要に応じて</a:t>
            </a:r>
            <a:r>
              <a:rPr kumimoji="1" lang="ja-JP" altLang="en-US" kern="0" dirty="0">
                <a:latin typeface="Yu Gothic"/>
                <a:ea typeface="Yu Gothic"/>
              </a:rPr>
              <a:t>町災害対策本部</a:t>
            </a:r>
            <a:r>
              <a:rPr kumimoji="1" lang="ja-JP" altLang="en-US" sz="1600" b="1" i="0" u="none" strike="noStrike" kern="0" cap="none" spc="0" normalizeH="0" baseline="0" noProof="0" dirty="0">
                <a:ln>
                  <a:noFill/>
                </a:ln>
                <a:effectLst/>
                <a:uLnTx/>
                <a:uFillTx/>
                <a:latin typeface="Yu Gothic"/>
                <a:ea typeface="Yu Gothic"/>
              </a:rPr>
              <a:t>と連携し、</a:t>
            </a:r>
            <a:r>
              <a:rPr kumimoji="1" lang="ja-JP" altLang="en-US" kern="0" dirty="0">
                <a:latin typeface="Yu Gothic"/>
                <a:ea typeface="Yu Gothic"/>
              </a:rPr>
              <a:t>避難所衛生班</a:t>
            </a:r>
            <a:r>
              <a:rPr kumimoji="1" lang="ja-JP" altLang="en-US" sz="1600" b="1" i="0" u="none" strike="noStrike" kern="0" cap="none" spc="0" normalizeH="0" baseline="0" noProof="0" dirty="0">
                <a:ln>
                  <a:noFill/>
                </a:ln>
                <a:effectLst/>
                <a:uLnTx/>
                <a:uFillTx/>
                <a:latin typeface="Yu Gothic"/>
                <a:ea typeface="Yu Gothic"/>
              </a:rPr>
              <a:t>や</a:t>
            </a:r>
            <a:r>
              <a:rPr kumimoji="1" lang="en-US" altLang="ja-JP" sz="1600" b="1" i="0" u="none" strike="noStrike" kern="0" cap="none" spc="0" normalizeH="0" baseline="0" noProof="0" dirty="0">
                <a:ln>
                  <a:noFill/>
                </a:ln>
                <a:effectLst/>
                <a:uLnTx/>
                <a:uFillTx/>
                <a:latin typeface="Yu Gothic"/>
                <a:ea typeface="Yu Gothic"/>
              </a:rPr>
              <a:t>DPAT</a:t>
            </a:r>
            <a:r>
              <a:rPr kumimoji="1" lang="ja-JP" altLang="en-US" sz="1600" b="1" i="0" u="none" strike="noStrike" kern="0" cap="none" spc="0" normalizeH="0" baseline="0" noProof="0" dirty="0">
                <a:ln>
                  <a:noFill/>
                </a:ln>
                <a:effectLst/>
                <a:uLnTx/>
                <a:uFillTx/>
                <a:latin typeface="Yu Gothic"/>
                <a:ea typeface="Yu Gothic"/>
              </a:rPr>
              <a:t>など専門家の派遣を要請する。</a:t>
            </a:r>
            <a:endParaRPr kumimoji="1" lang="ja-JP" altLang="en-US" sz="1200" b="1" i="0" u="none" strike="noStrike" kern="0" cap="none" spc="0" normalizeH="0" baseline="0" noProof="0" dirty="0">
              <a:ln>
                <a:noFill/>
              </a:ln>
              <a:effectLst/>
              <a:uLnTx/>
              <a:uFillTx/>
              <a:latin typeface="Yu Gothic"/>
              <a:ea typeface="Yu Gothic"/>
            </a:endParaRPr>
          </a:p>
        </p:txBody>
      </p:sp>
      <p:grpSp>
        <p:nvGrpSpPr>
          <p:cNvPr id="32" name="グループ化 31">
            <a:extLst>
              <a:ext uri="{FF2B5EF4-FFF2-40B4-BE49-F238E27FC236}">
                <a16:creationId xmlns:a16="http://schemas.microsoft.com/office/drawing/2014/main" xmlns="" id="{B8FF69F2-2AB6-42E7-8421-71A450C2C582}"/>
              </a:ext>
            </a:extLst>
          </p:cNvPr>
          <p:cNvGrpSpPr/>
          <p:nvPr/>
        </p:nvGrpSpPr>
        <p:grpSpPr>
          <a:xfrm>
            <a:off x="622410" y="5743327"/>
            <a:ext cx="6357742" cy="504190"/>
            <a:chOff x="728646" y="1851740"/>
            <a:chExt cx="6120130" cy="504190"/>
          </a:xfrm>
        </p:grpSpPr>
        <p:sp>
          <p:nvSpPr>
            <p:cNvPr id="33" name="object 20">
              <a:extLst>
                <a:ext uri="{FF2B5EF4-FFF2-40B4-BE49-F238E27FC236}">
                  <a16:creationId xmlns:a16="http://schemas.microsoft.com/office/drawing/2014/main" xmlns="" id="{E3F17BA8-CD51-43CF-AB67-C8E9471597F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
          <p:nvSpPr>
            <p:cNvPr id="34" name="object 21">
              <a:extLst>
                <a:ext uri="{FF2B5EF4-FFF2-40B4-BE49-F238E27FC236}">
                  <a16:creationId xmlns:a16="http://schemas.microsoft.com/office/drawing/2014/main" xmlns="" id="{0C49E4FE-777C-4E83-848F-380B318DFAD9}"/>
                </a:ext>
              </a:extLst>
            </p:cNvPr>
            <p:cNvSpPr txBox="1"/>
            <p:nvPr/>
          </p:nvSpPr>
          <p:spPr>
            <a:xfrm>
              <a:off x="1331702" y="1962758"/>
              <a:ext cx="5439735" cy="320601"/>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000" b="1" i="0" u="none" strike="noStrike" kern="0" cap="none" spc="0" normalizeH="0" baseline="0" noProof="0">
                  <a:ln>
                    <a:noFill/>
                  </a:ln>
                  <a:solidFill>
                    <a:srgbClr val="FFFFFF"/>
                  </a:solidFill>
                  <a:effectLst/>
                  <a:uLnTx/>
                  <a:uFillTx/>
                  <a:latin typeface="Yu Gothic" panose="020B0400000000000000" pitchFamily="34" charset="-128"/>
                  <a:cs typeface="YuGothic"/>
                </a:rPr>
                <a:t>心のケア対策の取り組み</a:t>
              </a:r>
            </a:p>
          </p:txBody>
        </p:sp>
        <p:sp>
          <p:nvSpPr>
            <p:cNvPr id="35" name="object 22">
              <a:extLst>
                <a:ext uri="{FF2B5EF4-FFF2-40B4-BE49-F238E27FC236}">
                  <a16:creationId xmlns:a16="http://schemas.microsoft.com/office/drawing/2014/main" xmlns="" id="{7CDDEBE7-C923-45FD-AFA8-76BA1FE9AF5E}"/>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a:ln>
                  <a:noFill/>
                </a:ln>
                <a:solidFill>
                  <a:prstClr val="black"/>
                </a:solidFill>
                <a:effectLst/>
                <a:uLnTx/>
                <a:uFillTx/>
                <a:latin typeface="Yu Gothic" panose="020B0400000000000000" pitchFamily="34" charset="-128"/>
              </a:endParaRPr>
            </a:p>
          </p:txBody>
        </p:sp>
        <p:sp>
          <p:nvSpPr>
            <p:cNvPr id="36" name="object 23">
              <a:extLst>
                <a:ext uri="{FF2B5EF4-FFF2-40B4-BE49-F238E27FC236}">
                  <a16:creationId xmlns:a16="http://schemas.microsoft.com/office/drawing/2014/main" xmlns="" id="{4B3377A5-43AC-4DB6-88B0-660DA28CF72E}"/>
                </a:ext>
              </a:extLst>
            </p:cNvPr>
            <p:cNvSpPr txBox="1"/>
            <p:nvPr/>
          </p:nvSpPr>
          <p:spPr>
            <a:xfrm>
              <a:off x="846620" y="1957134"/>
              <a:ext cx="165735" cy="34544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1" lang="ja-JP" altLang="en-US" sz="2100" b="1" i="0" u="none" strike="noStrike" kern="0" cap="none" spc="0" normalizeH="0" baseline="0" noProof="0">
                  <a:ln>
                    <a:noFill/>
                  </a:ln>
                  <a:solidFill>
                    <a:srgbClr val="4F81BD"/>
                  </a:solidFill>
                  <a:effectLst/>
                  <a:uLnTx/>
                  <a:uFillTx/>
                  <a:latin typeface="Yu Gothic" panose="020B0400000000000000" pitchFamily="34" charset="-128"/>
                  <a:cs typeface="YuGothic"/>
                </a:rPr>
                <a:t>２</a:t>
              </a:r>
              <a:endParaRPr kumimoji="1" sz="21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YuGothic"/>
              </a:endParaRPr>
            </a:p>
          </p:txBody>
        </p:sp>
      </p:grpSp>
      <p:sp>
        <p:nvSpPr>
          <p:cNvPr id="37" name="object 5">
            <a:extLst>
              <a:ext uri="{FF2B5EF4-FFF2-40B4-BE49-F238E27FC236}">
                <a16:creationId xmlns:a16="http://schemas.microsoft.com/office/drawing/2014/main" xmlns="" id="{C0AF02E2-BC4F-4755-BC9F-0F60453F90AB}"/>
              </a:ext>
            </a:extLst>
          </p:cNvPr>
          <p:cNvSpPr txBox="1"/>
          <p:nvPr/>
        </p:nvSpPr>
        <p:spPr>
          <a:xfrm>
            <a:off x="1420554" y="1745513"/>
            <a:ext cx="5497975" cy="456535"/>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20</a:t>
            </a:r>
            <a:r>
              <a:rPr kumimoji="1" lang="ja-JP" altLang="en-US" sz="1400" b="1">
                <a:solidFill>
                  <a:prstClr val="black"/>
                </a:solidFill>
                <a:latin typeface="Yu Gothic" panose="020B0400000000000000" pitchFamily="34" charset="-128"/>
                <a:cs typeface="YuGothic"/>
              </a:rPr>
              <a:t>：手洗いチラシ、</a:t>
            </a:r>
          </a:p>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21</a:t>
            </a:r>
            <a:r>
              <a:rPr kumimoji="1" lang="ja-JP" altLang="en-US" sz="1400" b="1">
                <a:solidFill>
                  <a:prstClr val="black"/>
                </a:solidFill>
                <a:latin typeface="Yu Gothic" panose="020B0400000000000000" pitchFamily="34" charset="-128"/>
                <a:cs typeface="YuGothic"/>
              </a:rPr>
              <a:t>：災害のあとの気持ちの変化チラシ</a:t>
            </a:r>
          </a:p>
        </p:txBody>
      </p:sp>
      <p:sp>
        <p:nvSpPr>
          <p:cNvPr id="38" name="テキスト ボックス 37">
            <a:extLst>
              <a:ext uri="{FF2B5EF4-FFF2-40B4-BE49-F238E27FC236}">
                <a16:creationId xmlns:a16="http://schemas.microsoft.com/office/drawing/2014/main" xmlns="" id="{33327469-88CB-44D8-85F3-99C2FF053284}"/>
              </a:ext>
            </a:extLst>
          </p:cNvPr>
          <p:cNvSpPr txBox="1"/>
          <p:nvPr/>
        </p:nvSpPr>
        <p:spPr>
          <a:xfrm>
            <a:off x="645942" y="837618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23】</a:t>
            </a:r>
            <a:r>
              <a:rPr kumimoji="1" lang="ja-JP" altLang="en-US" sz="1600" b="1" u="sng">
                <a:solidFill>
                  <a:srgbClr val="172A88"/>
                </a:solidFill>
                <a:latin typeface="Yu Gothic" panose="020B0400000000000000" pitchFamily="34" charset="-128"/>
                <a:cs typeface="YuGothic"/>
              </a:rPr>
              <a:t>避難者の健康管理</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5793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７７</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5726ABC3-4BFE-42BE-BFBB-02B919D7610C}"/>
              </a:ext>
            </a:extLst>
          </p:cNvPr>
          <p:cNvSpPr txBox="1">
            <a:spLocks/>
          </p:cNvSpPr>
          <p:nvPr/>
        </p:nvSpPr>
        <p:spPr>
          <a:xfrm>
            <a:off x="640905" y="97028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4F81BD"/>
                </a:solidFill>
                <a:latin typeface="Yu Gothic" panose="020B0400000000000000" pitchFamily="34" charset="-128"/>
                <a:ea typeface="Yu Gothic" panose="020B0400000000000000" pitchFamily="34" charset="-128"/>
              </a:rPr>
              <a:t>６</a:t>
            </a:r>
            <a:r>
              <a:rPr lang="en-US" altLang="ja-JP" sz="3200" b="1" kern="0">
                <a:solidFill>
                  <a:srgbClr val="4F81BD"/>
                </a:solidFill>
                <a:latin typeface="Yu Gothic" panose="020B0400000000000000" pitchFamily="34" charset="-128"/>
                <a:ea typeface="Yu Gothic" panose="020B0400000000000000" pitchFamily="34" charset="-128"/>
              </a:rPr>
              <a:t>. </a:t>
            </a:r>
            <a:r>
              <a:rPr lang="ja-JP" altLang="en-US" sz="3200" b="1" kern="0">
                <a:solidFill>
                  <a:srgbClr val="4F81BD"/>
                </a:solidFill>
                <a:latin typeface="Yu Gothic" panose="020B0400000000000000" pitchFamily="34" charset="-128"/>
                <a:ea typeface="Yu Gothic" panose="020B0400000000000000" pitchFamily="34" charset="-128"/>
              </a:rPr>
              <a:t>要配慮者の確認</a:t>
            </a:r>
          </a:p>
        </p:txBody>
      </p:sp>
      <p:sp>
        <p:nvSpPr>
          <p:cNvPr id="4" name="object 9">
            <a:extLst>
              <a:ext uri="{FF2B5EF4-FFF2-40B4-BE49-F238E27FC236}">
                <a16:creationId xmlns:a16="http://schemas.microsoft.com/office/drawing/2014/main" xmlns="" id="{CA933167-4310-477B-A505-FF386D8B01D1}"/>
              </a:ext>
            </a:extLst>
          </p:cNvPr>
          <p:cNvSpPr txBox="1"/>
          <p:nvPr/>
        </p:nvSpPr>
        <p:spPr>
          <a:xfrm>
            <a:off x="741995" y="3142673"/>
            <a:ext cx="6186293" cy="4600427"/>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要配慮者のうち、補助者なしに通常生活を行うことが難しい単独世帯の避難者は、福祉避難所を案内する。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避難所利用者登録票に書かれた「特に配慮が必要なこと」欄を確認して、避難所内の要配慮者を把握する。</a:t>
            </a: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本人や家族などから支援に必要な情報を詳しく聞き取る。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聞き取った事項はメモしておき、名簿係が管理・保管している登録票に追記する。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配慮が必要な人に関する情報を、避難所運営のために必要な範囲で、関係する各運営班と共有する。</a:t>
            </a:r>
            <a:endParaRPr kumimoji="1" lang="en-US" altLang="ja-JP" sz="1600" b="1" dirty="0">
              <a:solidFill>
                <a:prstClr val="black"/>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cs typeface="YuGothic"/>
              </a:rPr>
              <a:t>配慮が必要な人やその家族からの意見・要望など、避難所運営のために必要な情報を避難所運営委員会の場で共有し、支援の方針を検討する。</a:t>
            </a:r>
          </a:p>
        </p:txBody>
      </p:sp>
      <p:grpSp>
        <p:nvGrpSpPr>
          <p:cNvPr id="5" name="グループ化 4">
            <a:extLst>
              <a:ext uri="{FF2B5EF4-FFF2-40B4-BE49-F238E27FC236}">
                <a16:creationId xmlns:a16="http://schemas.microsoft.com/office/drawing/2014/main" xmlns="" id="{C91FFB34-870C-4A95-9ACE-D6D1BA77F540}"/>
              </a:ext>
            </a:extLst>
          </p:cNvPr>
          <p:cNvGrpSpPr/>
          <p:nvPr/>
        </p:nvGrpSpPr>
        <p:grpSpPr>
          <a:xfrm>
            <a:off x="632169" y="2480720"/>
            <a:ext cx="6357742" cy="504190"/>
            <a:chOff x="728646" y="1851740"/>
            <a:chExt cx="6120130" cy="504190"/>
          </a:xfrm>
        </p:grpSpPr>
        <p:sp>
          <p:nvSpPr>
            <p:cNvPr id="6" name="object 20">
              <a:extLst>
                <a:ext uri="{FF2B5EF4-FFF2-40B4-BE49-F238E27FC236}">
                  <a16:creationId xmlns:a16="http://schemas.microsoft.com/office/drawing/2014/main" xmlns="" id="{DCA91032-65D8-46D0-9B5F-80243273AA96}"/>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A052F635-2B21-4D6A-A28D-8E46488C82AF}"/>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要配慮者の把握、共有</a:t>
              </a:r>
            </a:p>
          </p:txBody>
        </p:sp>
        <p:sp>
          <p:nvSpPr>
            <p:cNvPr id="8" name="object 22">
              <a:extLst>
                <a:ext uri="{FF2B5EF4-FFF2-40B4-BE49-F238E27FC236}">
                  <a16:creationId xmlns:a16="http://schemas.microsoft.com/office/drawing/2014/main" xmlns="" id="{196A4ED1-885E-479B-8A75-68EE1B498D7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9" name="object 23">
              <a:extLst>
                <a:ext uri="{FF2B5EF4-FFF2-40B4-BE49-F238E27FC236}">
                  <a16:creationId xmlns:a16="http://schemas.microsoft.com/office/drawing/2014/main" xmlns="" id="{7F8681C6-91E4-4154-B6A5-6A808B851812}"/>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１</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3AB7986E-CDAB-496C-8CFB-F2DF0899A597}"/>
              </a:ext>
            </a:extLst>
          </p:cNvPr>
          <p:cNvGrpSpPr/>
          <p:nvPr/>
        </p:nvGrpSpPr>
        <p:grpSpPr>
          <a:xfrm>
            <a:off x="693436" y="1624782"/>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2F3E1302-F108-46E9-84DC-528D78D1F5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F96A9E01-3178-43E1-9ED0-E95FC6501CC7}"/>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 name="object 9">
            <a:extLst>
              <a:ext uri="{FF2B5EF4-FFF2-40B4-BE49-F238E27FC236}">
                <a16:creationId xmlns:a16="http://schemas.microsoft.com/office/drawing/2014/main" xmlns="" id="{2EEF9930-DDFB-42BD-80CB-1ADB32788F1E}"/>
              </a:ext>
            </a:extLst>
          </p:cNvPr>
          <p:cNvSpPr txBox="1"/>
          <p:nvPr/>
        </p:nvSpPr>
        <p:spPr>
          <a:xfrm>
            <a:off x="735755" y="8554143"/>
            <a:ext cx="6186293" cy="630109"/>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a:solidFill>
                  <a:prstClr val="black"/>
                </a:solidFill>
                <a:latin typeface="Yu Gothic" panose="020B0400000000000000" pitchFamily="34" charset="-128"/>
                <a:cs typeface="YuGothic"/>
              </a:rPr>
              <a:t>配慮が必要な人に関する情報を、その人の支援のために必要な範囲で、医師や保健師、民生委員などの支援者と共有する。</a:t>
            </a:r>
            <a:endParaRPr kumimoji="1" lang="ja-JP" altLang="en-US" sz="1200" b="1">
              <a:solidFill>
                <a:srgbClr val="8064A2"/>
              </a:solidFill>
              <a:latin typeface="Yu Gothic" panose="020B0400000000000000" pitchFamily="34" charset="-128"/>
            </a:endParaRPr>
          </a:p>
        </p:txBody>
      </p:sp>
      <p:grpSp>
        <p:nvGrpSpPr>
          <p:cNvPr id="14" name="グループ化 13">
            <a:extLst>
              <a:ext uri="{FF2B5EF4-FFF2-40B4-BE49-F238E27FC236}">
                <a16:creationId xmlns:a16="http://schemas.microsoft.com/office/drawing/2014/main" xmlns="" id="{840377DB-ACBB-4051-AEAB-EE7002D09633}"/>
              </a:ext>
            </a:extLst>
          </p:cNvPr>
          <p:cNvGrpSpPr/>
          <p:nvPr/>
        </p:nvGrpSpPr>
        <p:grpSpPr>
          <a:xfrm>
            <a:off x="625929" y="7892190"/>
            <a:ext cx="6357742" cy="504190"/>
            <a:chOff x="728646" y="1851740"/>
            <a:chExt cx="6120130" cy="504190"/>
          </a:xfrm>
        </p:grpSpPr>
        <p:sp>
          <p:nvSpPr>
            <p:cNvPr id="15" name="object 20">
              <a:extLst>
                <a:ext uri="{FF2B5EF4-FFF2-40B4-BE49-F238E27FC236}">
                  <a16:creationId xmlns:a16="http://schemas.microsoft.com/office/drawing/2014/main" xmlns="" id="{D4F8C1D4-B2FD-40ED-973B-0A57133750CF}"/>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02125B2F-2B9C-451E-8553-55989F82FC01}"/>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要配慮者の状態確認</a:t>
              </a:r>
            </a:p>
          </p:txBody>
        </p:sp>
        <p:sp>
          <p:nvSpPr>
            <p:cNvPr id="17" name="object 22">
              <a:extLst>
                <a:ext uri="{FF2B5EF4-FFF2-40B4-BE49-F238E27FC236}">
                  <a16:creationId xmlns:a16="http://schemas.microsoft.com/office/drawing/2014/main" xmlns="" id="{EA3B0940-6944-44FC-9A13-39087BD7DBFA}"/>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8" name="object 23">
              <a:extLst>
                <a:ext uri="{FF2B5EF4-FFF2-40B4-BE49-F238E27FC236}">
                  <a16:creationId xmlns:a16="http://schemas.microsoft.com/office/drawing/2014/main" xmlns="" id="{AA125E31-3BFA-4B45-AA64-1E6C7F92840C}"/>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２</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3F75CB9B-A89E-4A4D-9DD2-015305F36834}"/>
              </a:ext>
            </a:extLst>
          </p:cNvPr>
          <p:cNvSpPr txBox="1"/>
          <p:nvPr/>
        </p:nvSpPr>
        <p:spPr>
          <a:xfrm>
            <a:off x="1423178" y="1860827"/>
            <a:ext cx="5031002" cy="228268"/>
          </a:xfrm>
          <a:prstGeom prst="rect">
            <a:avLst/>
          </a:prstGeom>
        </p:spPr>
        <p:txBody>
          <a:bodyPr vert="horz" wrap="square" lIns="0" tIns="12700" rIns="0" bIns="0" rtlCol="0">
            <a:spAutoFit/>
          </a:bodyPr>
          <a:lstStyle/>
          <a:p>
            <a:pPr marL="12700" defTabSz="914400">
              <a:spcBef>
                <a:spcPts val="100"/>
              </a:spcBef>
            </a:pPr>
            <a:r>
              <a:rPr kumimoji="1" lang="zh-TW" altLang="en-US" sz="1400" b="1">
                <a:solidFill>
                  <a:prstClr val="black"/>
                </a:solidFill>
                <a:latin typeface="Yu Gothic" panose="020B0400000000000000" pitchFamily="34" charset="-128"/>
                <a:ea typeface="Yu Gothic" panose="020B0400000000000000" pitchFamily="34" charset="-128"/>
                <a:cs typeface="YuGothic"/>
              </a:rPr>
              <a:t>様式</a:t>
            </a:r>
            <a:r>
              <a:rPr kumimoji="1" lang="en-US" altLang="zh-TW" sz="1400" b="1">
                <a:solidFill>
                  <a:prstClr val="black"/>
                </a:solidFill>
                <a:latin typeface="Yu Gothic" panose="020B0400000000000000" pitchFamily="34" charset="-128"/>
                <a:ea typeface="Yu Gothic" panose="020B0400000000000000" pitchFamily="34" charset="-128"/>
                <a:cs typeface="YuGothic"/>
              </a:rPr>
              <a:t>02</a:t>
            </a:r>
            <a:r>
              <a:rPr kumimoji="1" lang="zh-TW" altLang="en-US" sz="1400" b="1">
                <a:solidFill>
                  <a:prstClr val="black"/>
                </a:solidFill>
                <a:latin typeface="Yu Gothic" panose="020B0400000000000000" pitchFamily="34" charset="-128"/>
                <a:ea typeface="Yu Gothic" panose="020B0400000000000000" pitchFamily="34" charset="-128"/>
                <a:cs typeface="YuGothic"/>
              </a:rPr>
              <a:t>：避難所利用者登録票</a:t>
            </a:r>
          </a:p>
        </p:txBody>
      </p:sp>
      <p:sp>
        <p:nvSpPr>
          <p:cNvPr id="20" name="テキスト ボックス 19">
            <a:extLst>
              <a:ext uri="{FF2B5EF4-FFF2-40B4-BE49-F238E27FC236}">
                <a16:creationId xmlns:a16="http://schemas.microsoft.com/office/drawing/2014/main" xmlns="" id="{3FB0935B-7285-4CB8-A386-7C68EA9DCC77}"/>
              </a:ext>
            </a:extLst>
          </p:cNvPr>
          <p:cNvSpPr txBox="1"/>
          <p:nvPr/>
        </p:nvSpPr>
        <p:spPr>
          <a:xfrm>
            <a:off x="649461" y="9382436"/>
            <a:ext cx="5529610" cy="338554"/>
          </a:xfrm>
          <a:prstGeom prst="rect">
            <a:avLst/>
          </a:prstGeom>
          <a:noFill/>
        </p:spPr>
        <p:txBody>
          <a:bodyPr wrap="square">
            <a:spAutoFit/>
          </a:bodyPr>
          <a:lstStyle/>
          <a:p>
            <a:pPr defTabSz="914400"/>
            <a:r>
              <a:rPr kumimoji="1" lang="ja-JP" altLang="en-US" sz="1600" b="1" u="sng">
                <a:solidFill>
                  <a:srgbClr val="172A88"/>
                </a:solidFill>
                <a:latin typeface="Yu Gothic" panose="020B0400000000000000" pitchFamily="34" charset="-128"/>
                <a:cs typeface="YuGothic"/>
              </a:rPr>
              <a:t>⇒</a:t>
            </a:r>
            <a:r>
              <a:rPr kumimoji="1" lang="en-US" altLang="ja-JP" sz="1600" b="1" u="sng">
                <a:solidFill>
                  <a:srgbClr val="172A88"/>
                </a:solidFill>
                <a:latin typeface="Yu Gothic" panose="020B0400000000000000" pitchFamily="34" charset="-128"/>
                <a:cs typeface="YuGothic"/>
              </a:rPr>
              <a:t>【</a:t>
            </a:r>
            <a:r>
              <a:rPr kumimoji="1" lang="ja-JP" altLang="en-US" sz="1600" b="1" u="sng">
                <a:solidFill>
                  <a:srgbClr val="172A88"/>
                </a:solidFill>
                <a:latin typeface="Yu Gothic" panose="020B0400000000000000" pitchFamily="34" charset="-128"/>
                <a:cs typeface="YuGothic"/>
              </a:rPr>
              <a:t>コツ・ポイント</a:t>
            </a:r>
            <a:r>
              <a:rPr kumimoji="1" lang="en-US" altLang="ja-JP" sz="1600" b="1" u="sng">
                <a:solidFill>
                  <a:srgbClr val="172A88"/>
                </a:solidFill>
                <a:latin typeface="Yu Gothic" panose="020B0400000000000000" pitchFamily="34" charset="-128"/>
                <a:cs typeface="YuGothic"/>
              </a:rPr>
              <a:t>24】</a:t>
            </a:r>
            <a:r>
              <a:rPr kumimoji="1" lang="ja-JP" altLang="en-US" sz="1600" b="1" u="sng">
                <a:solidFill>
                  <a:srgbClr val="172A88"/>
                </a:solidFill>
                <a:latin typeface="Yu Gothic" panose="020B0400000000000000" pitchFamily="34" charset="-128"/>
                <a:cs typeface="YuGothic"/>
              </a:rPr>
              <a:t>要配慮者への支援</a:t>
            </a:r>
            <a:endParaRPr kumimoji="1" lang="ja-JP" altLang="en-US" sz="1600" u="sng">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602465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７８</a:t>
            </a:r>
            <a:endParaRPr lang="ja-JP" altLang="en-US" dirty="0">
              <a:solidFill>
                <a:schemeClr val="tx1">
                  <a:lumMod val="50000"/>
                  <a:lumOff val="50000"/>
                </a:schemeClr>
              </a:solidFill>
              <a:latin typeface="+mj-ea"/>
              <a:ea typeface="+mj-ea"/>
            </a:endParaRPr>
          </a:p>
        </p:txBody>
      </p:sp>
      <p:sp>
        <p:nvSpPr>
          <p:cNvPr id="39" name="object 2">
            <a:extLst>
              <a:ext uri="{FF2B5EF4-FFF2-40B4-BE49-F238E27FC236}">
                <a16:creationId xmlns:a16="http://schemas.microsoft.com/office/drawing/2014/main" xmlns="" id="{E52D2BA1-E848-4FFD-ADC8-D07410D713DA}"/>
              </a:ext>
            </a:extLst>
          </p:cNvPr>
          <p:cNvSpPr txBox="1">
            <a:spLocks/>
          </p:cNvSpPr>
          <p:nvPr/>
        </p:nvSpPr>
        <p:spPr>
          <a:xfrm>
            <a:off x="425942" y="93365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defTabSz="914400">
              <a:spcBef>
                <a:spcPts val="100"/>
              </a:spcBef>
            </a:pPr>
            <a:r>
              <a:rPr lang="ja-JP" altLang="en-US" sz="3200" b="1" kern="0">
                <a:solidFill>
                  <a:srgbClr val="4F81BD"/>
                </a:solidFill>
                <a:latin typeface="Yu Gothic" panose="020B0400000000000000" pitchFamily="34" charset="-128"/>
                <a:ea typeface="Yu Gothic" panose="020B0400000000000000" pitchFamily="34" charset="-128"/>
              </a:rPr>
              <a:t>７</a:t>
            </a:r>
            <a:r>
              <a:rPr lang="en-US" altLang="ja-JP" sz="3200" b="1" kern="0">
                <a:solidFill>
                  <a:srgbClr val="4F81BD"/>
                </a:solidFill>
                <a:latin typeface="Yu Gothic" panose="020B0400000000000000" pitchFamily="34" charset="-128"/>
                <a:ea typeface="Yu Gothic" panose="020B0400000000000000" pitchFamily="34" charset="-128"/>
              </a:rPr>
              <a:t>. </a:t>
            </a:r>
            <a:r>
              <a:rPr lang="ja-JP" altLang="en-US" sz="3200" b="1" kern="0">
                <a:solidFill>
                  <a:srgbClr val="4F81BD"/>
                </a:solidFill>
                <a:latin typeface="Yu Gothic" panose="020B0400000000000000" pitchFamily="34" charset="-128"/>
                <a:ea typeface="Yu Gothic" panose="020B0400000000000000" pitchFamily="34" charset="-128"/>
              </a:rPr>
              <a:t>要配慮者への緊急的な対応</a:t>
            </a:r>
          </a:p>
        </p:txBody>
      </p:sp>
      <p:grpSp>
        <p:nvGrpSpPr>
          <p:cNvPr id="40" name="グループ化 39">
            <a:extLst>
              <a:ext uri="{FF2B5EF4-FFF2-40B4-BE49-F238E27FC236}">
                <a16:creationId xmlns:a16="http://schemas.microsoft.com/office/drawing/2014/main" xmlns="" id="{03B44C21-38CD-44D9-9936-317631EF06C0}"/>
              </a:ext>
            </a:extLst>
          </p:cNvPr>
          <p:cNvGrpSpPr/>
          <p:nvPr/>
        </p:nvGrpSpPr>
        <p:grpSpPr>
          <a:xfrm>
            <a:off x="567757" y="1644872"/>
            <a:ext cx="6283775" cy="648000"/>
            <a:chOff x="689917" y="1624372"/>
            <a:chExt cx="6283775" cy="648000"/>
          </a:xfrm>
        </p:grpSpPr>
        <p:pic>
          <p:nvPicPr>
            <p:cNvPr id="41" name="グラフィックス 40" descr="ドキュメント 枠線">
              <a:extLst>
                <a:ext uri="{FF2B5EF4-FFF2-40B4-BE49-F238E27FC236}">
                  <a16:creationId xmlns:a16="http://schemas.microsoft.com/office/drawing/2014/main" xmlns="" id="{A63C534B-4C86-4560-8B3D-849DF18C3D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42" name="正方形/長方形 41">
              <a:extLst>
                <a:ext uri="{FF2B5EF4-FFF2-40B4-BE49-F238E27FC236}">
                  <a16:creationId xmlns:a16="http://schemas.microsoft.com/office/drawing/2014/main" xmlns="" id="{6C2F22BC-C8E8-40B4-A450-D903DDF78498}"/>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3" name="object 9">
            <a:extLst>
              <a:ext uri="{FF2B5EF4-FFF2-40B4-BE49-F238E27FC236}">
                <a16:creationId xmlns:a16="http://schemas.microsoft.com/office/drawing/2014/main" xmlns="" id="{87AC97C7-05BA-47C2-B799-307425CBFCD6}"/>
              </a:ext>
            </a:extLst>
          </p:cNvPr>
          <p:cNvSpPr txBox="1"/>
          <p:nvPr/>
        </p:nvSpPr>
        <p:spPr>
          <a:xfrm>
            <a:off x="622920" y="3119040"/>
            <a:ext cx="6186293" cy="1424172"/>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医療の必要な要配慮者が避難してきた場合には、熊野町職員を通して熊野町災害対策本部に相談し、福祉避難所を案内する。</a:t>
            </a:r>
            <a:endParaRPr kumimoji="1" lang="en-US" altLang="ja-JP" sz="1200" b="1" dirty="0">
              <a:solidFill>
                <a:srgbClr val="221815"/>
              </a:solidFill>
              <a:latin typeface="Yu Gothic" panose="020B0400000000000000" pitchFamily="34" charset="-128"/>
              <a:cs typeface="YuGothic"/>
            </a:endParaRPr>
          </a:p>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移送先や移送方法が決まったら、医療の必要な要配慮者の搬送支援を行う。</a:t>
            </a:r>
          </a:p>
        </p:txBody>
      </p:sp>
      <p:grpSp>
        <p:nvGrpSpPr>
          <p:cNvPr id="44" name="グループ化 43">
            <a:extLst>
              <a:ext uri="{FF2B5EF4-FFF2-40B4-BE49-F238E27FC236}">
                <a16:creationId xmlns:a16="http://schemas.microsoft.com/office/drawing/2014/main" xmlns="" id="{16A0C414-7D7B-4C0F-8DA6-A238B03A49FF}"/>
              </a:ext>
            </a:extLst>
          </p:cNvPr>
          <p:cNvGrpSpPr/>
          <p:nvPr/>
        </p:nvGrpSpPr>
        <p:grpSpPr>
          <a:xfrm>
            <a:off x="513094" y="2457087"/>
            <a:ext cx="6357742" cy="504190"/>
            <a:chOff x="728646" y="1851740"/>
            <a:chExt cx="6120130" cy="504190"/>
          </a:xfrm>
        </p:grpSpPr>
        <p:sp>
          <p:nvSpPr>
            <p:cNvPr id="45" name="object 20">
              <a:extLst>
                <a:ext uri="{FF2B5EF4-FFF2-40B4-BE49-F238E27FC236}">
                  <a16:creationId xmlns:a16="http://schemas.microsoft.com/office/drawing/2014/main" xmlns="" id="{0605A4E5-6104-4F4F-87C2-9F52DC9C9D77}"/>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46" name="object 21">
              <a:extLst>
                <a:ext uri="{FF2B5EF4-FFF2-40B4-BE49-F238E27FC236}">
                  <a16:creationId xmlns:a16="http://schemas.microsoft.com/office/drawing/2014/main" xmlns="" id="{99E1AFBC-1707-42AF-B377-F194925E6C2D}"/>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医療の必要な要配慮者への対応</a:t>
              </a:r>
            </a:p>
          </p:txBody>
        </p:sp>
        <p:sp>
          <p:nvSpPr>
            <p:cNvPr id="47" name="object 22">
              <a:extLst>
                <a:ext uri="{FF2B5EF4-FFF2-40B4-BE49-F238E27FC236}">
                  <a16:creationId xmlns:a16="http://schemas.microsoft.com/office/drawing/2014/main" xmlns="" id="{3C95BDED-C857-489A-8418-1026F77D4ADF}"/>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48" name="object 23">
              <a:extLst>
                <a:ext uri="{FF2B5EF4-FFF2-40B4-BE49-F238E27FC236}">
                  <a16:creationId xmlns:a16="http://schemas.microsoft.com/office/drawing/2014/main" xmlns="" id="{B4358B78-C796-46F0-A9C8-B15DD08AE571}"/>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１</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
        <p:nvSpPr>
          <p:cNvPr id="49" name="object 9">
            <a:extLst>
              <a:ext uri="{FF2B5EF4-FFF2-40B4-BE49-F238E27FC236}">
                <a16:creationId xmlns:a16="http://schemas.microsoft.com/office/drawing/2014/main" xmlns="" id="{18B799A0-CE28-4C66-BA30-19B3224D5C26}"/>
              </a:ext>
            </a:extLst>
          </p:cNvPr>
          <p:cNvSpPr txBox="1"/>
          <p:nvPr/>
        </p:nvSpPr>
        <p:spPr>
          <a:xfrm>
            <a:off x="616680" y="5825186"/>
            <a:ext cx="6186293" cy="950197"/>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4F81BD"/>
              </a:buClr>
              <a:buSzPct val="120000"/>
              <a:buFont typeface="Wingdings" panose="05000000000000000000" pitchFamily="2" charset="2"/>
              <a:buChar char="p"/>
            </a:pPr>
            <a:r>
              <a:rPr kumimoji="1" lang="ja-JP" altLang="en-US" sz="1600" b="1" dirty="0">
                <a:solidFill>
                  <a:srgbClr val="221815"/>
                </a:solidFill>
                <a:latin typeface="Yu Gothic" panose="020B0400000000000000" pitchFamily="34" charset="-128"/>
                <a:cs typeface="YuGothic"/>
              </a:rPr>
              <a:t>福祉避難所での対応が必要な配慮者が避難所内にいる場合には、熊野町職員を通して熊野町災害対策本部に相談し、福祉避難所への移動や、介護等の専門家への支援を検討する。</a:t>
            </a:r>
            <a:endParaRPr kumimoji="1" lang="en-US" altLang="ja-JP" sz="1600" b="1" dirty="0">
              <a:solidFill>
                <a:srgbClr val="221815"/>
              </a:solidFill>
              <a:latin typeface="Yu Gothic" panose="020B0400000000000000" pitchFamily="34" charset="-128"/>
              <a:cs typeface="YuGothic"/>
            </a:endParaRPr>
          </a:p>
        </p:txBody>
      </p:sp>
      <p:grpSp>
        <p:nvGrpSpPr>
          <p:cNvPr id="50" name="グループ化 49">
            <a:extLst>
              <a:ext uri="{FF2B5EF4-FFF2-40B4-BE49-F238E27FC236}">
                <a16:creationId xmlns:a16="http://schemas.microsoft.com/office/drawing/2014/main" xmlns="" id="{545C0817-8214-4B53-861F-AA8DCB390316}"/>
              </a:ext>
            </a:extLst>
          </p:cNvPr>
          <p:cNvGrpSpPr/>
          <p:nvPr/>
        </p:nvGrpSpPr>
        <p:grpSpPr>
          <a:xfrm>
            <a:off x="506854" y="5163233"/>
            <a:ext cx="6357742" cy="504190"/>
            <a:chOff x="728646" y="1851740"/>
            <a:chExt cx="6120130" cy="504190"/>
          </a:xfrm>
        </p:grpSpPr>
        <p:sp>
          <p:nvSpPr>
            <p:cNvPr id="51" name="object 20">
              <a:extLst>
                <a:ext uri="{FF2B5EF4-FFF2-40B4-BE49-F238E27FC236}">
                  <a16:creationId xmlns:a16="http://schemas.microsoft.com/office/drawing/2014/main" xmlns="" id="{4AAE2FCA-262D-40DC-8905-48C6418CD10C}"/>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52" name="object 21">
              <a:extLst>
                <a:ext uri="{FF2B5EF4-FFF2-40B4-BE49-F238E27FC236}">
                  <a16:creationId xmlns:a16="http://schemas.microsoft.com/office/drawing/2014/main" xmlns="" id="{A4F68BAB-FE6A-4D57-93C5-5728043E6459}"/>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福祉避難所での対応が必要な要配慮者への対応</a:t>
              </a:r>
            </a:p>
          </p:txBody>
        </p:sp>
        <p:sp>
          <p:nvSpPr>
            <p:cNvPr id="53" name="object 22">
              <a:extLst>
                <a:ext uri="{FF2B5EF4-FFF2-40B4-BE49-F238E27FC236}">
                  <a16:creationId xmlns:a16="http://schemas.microsoft.com/office/drawing/2014/main" xmlns="" id="{BEE09B3F-807E-4A55-BF17-E8D855D8B4BC}"/>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54" name="object 23">
              <a:extLst>
                <a:ext uri="{FF2B5EF4-FFF2-40B4-BE49-F238E27FC236}">
                  <a16:creationId xmlns:a16="http://schemas.microsoft.com/office/drawing/2014/main" xmlns="" id="{8B885483-0BB1-4236-BD05-D97AEECAADA8}"/>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２</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
        <p:nvSpPr>
          <p:cNvPr id="55" name="object 5">
            <a:extLst>
              <a:ext uri="{FF2B5EF4-FFF2-40B4-BE49-F238E27FC236}">
                <a16:creationId xmlns:a16="http://schemas.microsoft.com/office/drawing/2014/main" xmlns="" id="{FCB9D838-9758-4DD2-A561-CD1F778AAB9A}"/>
              </a:ext>
            </a:extLst>
          </p:cNvPr>
          <p:cNvSpPr txBox="1"/>
          <p:nvPr/>
        </p:nvSpPr>
        <p:spPr>
          <a:xfrm>
            <a:off x="1253988" y="1850105"/>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srgbClr val="221815"/>
                </a:solidFill>
                <a:latin typeface="Yu Gothic" panose="020B0400000000000000" pitchFamily="34" charset="-128"/>
                <a:cs typeface="YuGothic"/>
              </a:rPr>
              <a:t>様式</a:t>
            </a:r>
            <a:r>
              <a:rPr kumimoji="1" lang="en-US" altLang="ja-JP" sz="1400" b="1">
                <a:solidFill>
                  <a:srgbClr val="221815"/>
                </a:solidFill>
                <a:latin typeface="Yu Gothic" panose="020B0400000000000000" pitchFamily="34" charset="-128"/>
                <a:cs typeface="YuGothic"/>
              </a:rPr>
              <a:t>08</a:t>
            </a:r>
            <a:r>
              <a:rPr kumimoji="1" lang="ja-JP" altLang="en-US" sz="1400" b="1">
                <a:solidFill>
                  <a:srgbClr val="221815"/>
                </a:solidFill>
                <a:latin typeface="Yu Gothic" panose="020B0400000000000000" pitchFamily="34" charset="-128"/>
                <a:cs typeface="YuGothic"/>
              </a:rPr>
              <a:t>：相談・要望受付メモ</a:t>
            </a:r>
          </a:p>
        </p:txBody>
      </p:sp>
    </p:spTree>
    <p:extLst>
      <p:ext uri="{BB962C8B-B14F-4D97-AF65-F5344CB8AC3E}">
        <p14:creationId xmlns:p14="http://schemas.microsoft.com/office/powerpoint/2010/main" val="40428865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７９</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EF5BA0AC-BA6B-43A5-8594-04E1E2CF984E}"/>
              </a:ext>
            </a:extLst>
          </p:cNvPr>
          <p:cNvSpPr txBox="1">
            <a:spLocks/>
          </p:cNvSpPr>
          <p:nvPr/>
        </p:nvSpPr>
        <p:spPr>
          <a:xfrm>
            <a:off x="642862" y="946655"/>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4"/>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８</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要配慮者支援体制づくり</a:t>
            </a:r>
          </a:p>
        </p:txBody>
      </p:sp>
      <p:sp>
        <p:nvSpPr>
          <p:cNvPr id="4" name="object 9">
            <a:extLst>
              <a:ext uri="{FF2B5EF4-FFF2-40B4-BE49-F238E27FC236}">
                <a16:creationId xmlns:a16="http://schemas.microsoft.com/office/drawing/2014/main" xmlns="" id="{6A384A69-3F9F-499B-85F7-993499E4E7BB}"/>
              </a:ext>
            </a:extLst>
          </p:cNvPr>
          <p:cNvSpPr txBox="1"/>
          <p:nvPr/>
        </p:nvSpPr>
        <p:spPr>
          <a:xfrm>
            <a:off x="743952" y="3119040"/>
            <a:ext cx="6186293" cy="2218236"/>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避難所内で要配慮者が利用する特別配慮避難エリアを確保し、配慮特性に応じ、利用しやすい場や生活しやすい環境づくりを行う。</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要配慮者向けの空間づくりが必要な場合は、施設管理班と協力して、場づくり、環境づくりを行う。</a:t>
            </a:r>
          </a:p>
          <a:p>
            <a:pPr defTabSz="914400">
              <a:buClr>
                <a:srgbClr val="4F81BD"/>
              </a:buClr>
              <a:defRPr/>
            </a:pPr>
            <a:r>
              <a:rPr lang="ja-JP" altLang="en-US" kern="0">
                <a:latin typeface="Yu Gothic"/>
                <a:ea typeface="Yu Gothic"/>
              </a:rPr>
              <a:t>各班との定期的な連絡会を開催し、情報共有する。</a:t>
            </a:r>
            <a:endParaRPr lang="ja-JP" altLang="en-US" kern="0"/>
          </a:p>
        </p:txBody>
      </p:sp>
      <p:grpSp>
        <p:nvGrpSpPr>
          <p:cNvPr id="5" name="グループ化 4">
            <a:extLst>
              <a:ext uri="{FF2B5EF4-FFF2-40B4-BE49-F238E27FC236}">
                <a16:creationId xmlns:a16="http://schemas.microsoft.com/office/drawing/2014/main" xmlns="" id="{6955D3C2-A2A2-48E5-863D-6B5F413E3E72}"/>
              </a:ext>
            </a:extLst>
          </p:cNvPr>
          <p:cNvGrpSpPr/>
          <p:nvPr/>
        </p:nvGrpSpPr>
        <p:grpSpPr>
          <a:xfrm>
            <a:off x="634126" y="2457087"/>
            <a:ext cx="6357742" cy="504190"/>
            <a:chOff x="728646" y="1851740"/>
            <a:chExt cx="6120130" cy="504190"/>
          </a:xfrm>
        </p:grpSpPr>
        <p:sp>
          <p:nvSpPr>
            <p:cNvPr id="6" name="object 20">
              <a:extLst>
                <a:ext uri="{FF2B5EF4-FFF2-40B4-BE49-F238E27FC236}">
                  <a16:creationId xmlns:a16="http://schemas.microsoft.com/office/drawing/2014/main" xmlns="" id="{8D357136-266B-4CEF-B304-E0D2F95F4723}"/>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30F6D4CE-7CC8-4C97-9B03-1D4CA6D6FFB2}"/>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要配慮者スペースの環境整備</a:t>
              </a:r>
            </a:p>
          </p:txBody>
        </p:sp>
        <p:sp>
          <p:nvSpPr>
            <p:cNvPr id="8" name="object 22">
              <a:extLst>
                <a:ext uri="{FF2B5EF4-FFF2-40B4-BE49-F238E27FC236}">
                  <a16:creationId xmlns:a16="http://schemas.microsoft.com/office/drawing/2014/main" xmlns="" id="{DADCE6E0-3290-4BA1-88D7-9FB0788803F2}"/>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9" name="object 23">
              <a:extLst>
                <a:ext uri="{FF2B5EF4-FFF2-40B4-BE49-F238E27FC236}">
                  <a16:creationId xmlns:a16="http://schemas.microsoft.com/office/drawing/2014/main" xmlns="" id="{2ACC28EA-0049-4787-9568-442BF30EB87A}"/>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１</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D584B5DB-2F84-4B4B-800E-171D312BA1C1}"/>
              </a:ext>
            </a:extLst>
          </p:cNvPr>
          <p:cNvGrpSpPr/>
          <p:nvPr/>
        </p:nvGrpSpPr>
        <p:grpSpPr>
          <a:xfrm>
            <a:off x="695393" y="1601149"/>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50C17D04-EB4D-49D1-A08E-49014B4EB4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4C0F0E2C-56CE-4C13-B5D9-9255CAED5170}"/>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 name="object 9">
            <a:extLst>
              <a:ext uri="{FF2B5EF4-FFF2-40B4-BE49-F238E27FC236}">
                <a16:creationId xmlns:a16="http://schemas.microsoft.com/office/drawing/2014/main" xmlns="" id="{1F5DA338-2761-494A-A65C-D911BEDBEFF9}"/>
              </a:ext>
            </a:extLst>
          </p:cNvPr>
          <p:cNvSpPr txBox="1"/>
          <p:nvPr/>
        </p:nvSpPr>
        <p:spPr>
          <a:xfrm>
            <a:off x="743952" y="6166498"/>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食料・物資班と協力して、避難者・要配慮者への支援対策を行うために必要な物資を確保する。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不足分は、食料・物資班への物資等依頼票を使用して食料・物資班に調達を依頼し、確保する。</a:t>
            </a:r>
          </a:p>
        </p:txBody>
      </p:sp>
      <p:grpSp>
        <p:nvGrpSpPr>
          <p:cNvPr id="14" name="グループ化 13">
            <a:extLst>
              <a:ext uri="{FF2B5EF4-FFF2-40B4-BE49-F238E27FC236}">
                <a16:creationId xmlns:a16="http://schemas.microsoft.com/office/drawing/2014/main" xmlns="" id="{AF029BC2-F492-4B8C-A6E0-5B3D37396378}"/>
              </a:ext>
            </a:extLst>
          </p:cNvPr>
          <p:cNvGrpSpPr/>
          <p:nvPr/>
        </p:nvGrpSpPr>
        <p:grpSpPr>
          <a:xfrm>
            <a:off x="634126" y="5504545"/>
            <a:ext cx="6357742" cy="504190"/>
            <a:chOff x="728646" y="1851740"/>
            <a:chExt cx="6120130" cy="504190"/>
          </a:xfrm>
        </p:grpSpPr>
        <p:sp>
          <p:nvSpPr>
            <p:cNvPr id="15" name="object 20">
              <a:extLst>
                <a:ext uri="{FF2B5EF4-FFF2-40B4-BE49-F238E27FC236}">
                  <a16:creationId xmlns:a16="http://schemas.microsoft.com/office/drawing/2014/main" xmlns="" id="{9D087405-3707-47D6-8821-B2828E827E21}"/>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C0199B0E-3B92-4052-9CB5-2A87F4A28445}"/>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必要な道具や機材等の確保</a:t>
              </a:r>
            </a:p>
          </p:txBody>
        </p:sp>
        <p:sp>
          <p:nvSpPr>
            <p:cNvPr id="17" name="object 22">
              <a:extLst>
                <a:ext uri="{FF2B5EF4-FFF2-40B4-BE49-F238E27FC236}">
                  <a16:creationId xmlns:a16="http://schemas.microsoft.com/office/drawing/2014/main" xmlns="" id="{96AED955-B26B-4EE9-88D8-0C0A185E56E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8" name="object 23">
              <a:extLst>
                <a:ext uri="{FF2B5EF4-FFF2-40B4-BE49-F238E27FC236}">
                  <a16:creationId xmlns:a16="http://schemas.microsoft.com/office/drawing/2014/main" xmlns="" id="{22F715C4-9D5B-4E9A-8749-A32DE604B0E3}"/>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２</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2C3F44C2-CF18-4FCA-824B-540ABC59AC1E}"/>
              </a:ext>
            </a:extLst>
          </p:cNvPr>
          <p:cNvSpPr txBox="1"/>
          <p:nvPr/>
        </p:nvSpPr>
        <p:spPr>
          <a:xfrm>
            <a:off x="1425135" y="1837194"/>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
        <p:nvSpPr>
          <p:cNvPr id="20" name="object 9">
            <a:extLst>
              <a:ext uri="{FF2B5EF4-FFF2-40B4-BE49-F238E27FC236}">
                <a16:creationId xmlns:a16="http://schemas.microsoft.com/office/drawing/2014/main" xmlns="" id="{270F9B4C-81D9-4CB6-9946-A0DAFB2F2437}"/>
              </a:ext>
            </a:extLst>
          </p:cNvPr>
          <p:cNvSpPr txBox="1"/>
          <p:nvPr/>
        </p:nvSpPr>
        <p:spPr>
          <a:xfrm>
            <a:off x="756680" y="8471558"/>
            <a:ext cx="6186293" cy="310021"/>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lang="ja-JP" altLang="en-US" b="1" i="0" u="none" strike="noStrike" kern="0" cap="none" spc="0" normalizeH="0" baseline="0" noProof="0" dirty="0">
                <a:ln>
                  <a:noFill/>
                </a:ln>
                <a:effectLst/>
                <a:uLnTx/>
                <a:uFillTx/>
                <a:latin typeface="Yu Gothic" panose="020B0400000000000000" pitchFamily="34" charset="-128"/>
                <a:ea typeface="Yu Gothic" panose="020B0400000000000000" pitchFamily="34" charset="-128"/>
                <a:cs typeface="+mn-cs"/>
              </a:rPr>
              <a:t>見守り活動として町が実施する巡回に協力する。</a:t>
            </a:r>
          </a:p>
        </p:txBody>
      </p:sp>
      <p:grpSp>
        <p:nvGrpSpPr>
          <p:cNvPr id="21" name="グループ化 20">
            <a:extLst>
              <a:ext uri="{FF2B5EF4-FFF2-40B4-BE49-F238E27FC236}">
                <a16:creationId xmlns:a16="http://schemas.microsoft.com/office/drawing/2014/main" xmlns="" id="{CC1B4D30-3679-4A1E-89BB-932316E711A4}"/>
              </a:ext>
            </a:extLst>
          </p:cNvPr>
          <p:cNvGrpSpPr/>
          <p:nvPr/>
        </p:nvGrpSpPr>
        <p:grpSpPr>
          <a:xfrm>
            <a:off x="646854" y="7809605"/>
            <a:ext cx="6357742" cy="504190"/>
            <a:chOff x="728646" y="1851740"/>
            <a:chExt cx="6120130" cy="504190"/>
          </a:xfrm>
        </p:grpSpPr>
        <p:sp>
          <p:nvSpPr>
            <p:cNvPr id="22" name="object 20">
              <a:extLst>
                <a:ext uri="{FF2B5EF4-FFF2-40B4-BE49-F238E27FC236}">
                  <a16:creationId xmlns:a16="http://schemas.microsoft.com/office/drawing/2014/main" xmlns="" id="{CAE9FBEE-A9FA-4F51-B2AA-2E9D58FFEB15}"/>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23" name="object 21">
              <a:extLst>
                <a:ext uri="{FF2B5EF4-FFF2-40B4-BE49-F238E27FC236}">
                  <a16:creationId xmlns:a16="http://schemas.microsoft.com/office/drawing/2014/main" xmlns="" id="{52B9CDDA-D6FB-4421-84D7-E8B73B61AF75}"/>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見守り体制づくり（専門家との連携）</a:t>
              </a:r>
            </a:p>
          </p:txBody>
        </p:sp>
        <p:sp>
          <p:nvSpPr>
            <p:cNvPr id="24" name="object 22">
              <a:extLst>
                <a:ext uri="{FF2B5EF4-FFF2-40B4-BE49-F238E27FC236}">
                  <a16:creationId xmlns:a16="http://schemas.microsoft.com/office/drawing/2014/main" xmlns="" id="{3C520647-66E2-4DB9-B74F-B9C345B8EE64}"/>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5" name="object 23">
              <a:extLst>
                <a:ext uri="{FF2B5EF4-FFF2-40B4-BE49-F238E27FC236}">
                  <a16:creationId xmlns:a16="http://schemas.microsoft.com/office/drawing/2014/main" xmlns="" id="{1D1C6496-85D7-48CB-872A-A7008B1FE402}"/>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３</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660510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C94E0D4-88AE-4920-B224-8CB24D08E707}"/>
              </a:ext>
            </a:extLst>
          </p:cNvPr>
          <p:cNvSpPr txBox="1"/>
          <p:nvPr/>
        </p:nvSpPr>
        <p:spPr>
          <a:xfrm>
            <a:off x="151489" y="10148207"/>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８０</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4210383D-65FB-4594-94F0-618FA1F89653}"/>
              </a:ext>
            </a:extLst>
          </p:cNvPr>
          <p:cNvSpPr txBox="1">
            <a:spLocks/>
          </p:cNvSpPr>
          <p:nvPr/>
        </p:nvSpPr>
        <p:spPr>
          <a:xfrm>
            <a:off x="420429" y="932383"/>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4"/>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９</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ニーズの把握と支援</a:t>
            </a:r>
          </a:p>
        </p:txBody>
      </p:sp>
      <p:grpSp>
        <p:nvGrpSpPr>
          <p:cNvPr id="4" name="グループ化 3">
            <a:extLst>
              <a:ext uri="{FF2B5EF4-FFF2-40B4-BE49-F238E27FC236}">
                <a16:creationId xmlns:a16="http://schemas.microsoft.com/office/drawing/2014/main" xmlns="" id="{F0620EC4-7E4E-4BBA-849F-EEE5A00AA378}"/>
              </a:ext>
            </a:extLst>
          </p:cNvPr>
          <p:cNvGrpSpPr/>
          <p:nvPr/>
        </p:nvGrpSpPr>
        <p:grpSpPr>
          <a:xfrm>
            <a:off x="562244" y="1643602"/>
            <a:ext cx="6283775" cy="648000"/>
            <a:chOff x="689917" y="1624372"/>
            <a:chExt cx="6283775" cy="648000"/>
          </a:xfrm>
        </p:grpSpPr>
        <p:pic>
          <p:nvPicPr>
            <p:cNvPr id="5" name="グラフィックス 4" descr="ドキュメント 枠線">
              <a:extLst>
                <a:ext uri="{FF2B5EF4-FFF2-40B4-BE49-F238E27FC236}">
                  <a16:creationId xmlns:a16="http://schemas.microsoft.com/office/drawing/2014/main" xmlns="" id="{8053EFE8-5F58-471C-B881-4AA7EE4CAE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6" name="正方形/長方形 5">
              <a:extLst>
                <a:ext uri="{FF2B5EF4-FFF2-40B4-BE49-F238E27FC236}">
                  <a16:creationId xmlns:a16="http://schemas.microsoft.com/office/drawing/2014/main" xmlns="" id="{83D61736-7E8C-4149-92C3-DBD2C2D82327}"/>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7" name="object 9">
            <a:extLst>
              <a:ext uri="{FF2B5EF4-FFF2-40B4-BE49-F238E27FC236}">
                <a16:creationId xmlns:a16="http://schemas.microsoft.com/office/drawing/2014/main" xmlns="" id="{2A227312-2967-4150-92BF-362004BEA142}"/>
              </a:ext>
            </a:extLst>
          </p:cNvPr>
          <p:cNvSpPr txBox="1"/>
          <p:nvPr/>
        </p:nvSpPr>
        <p:spPr>
          <a:xfrm>
            <a:off x="617407" y="3117770"/>
            <a:ext cx="6186293" cy="3972562"/>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effectLst/>
                <a:uLnTx/>
                <a:uFillTx/>
                <a:latin typeface="Yu Gothic"/>
                <a:ea typeface="Yu Gothic"/>
              </a:rPr>
              <a:t>本人やご家族から、必要とするサービスや相談したいこと、必要となる物品等を聞き取る。</a:t>
            </a:r>
            <a:r>
              <a:rPr kumimoji="1" lang="ja-JP" kern="0" dirty="0">
                <a:latin typeface="Yu Gothic"/>
                <a:ea typeface="Yu Gothic"/>
              </a:rPr>
              <a:t>その際、アレルギー対応などに配慮する。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必要とするサービスや情報の提供にあたり、民生委員や介護等の専門職の方に相談するほか、状況に応じて</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熊野町職員</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に相談し、具体的な支援につなぐ。</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必要とする物資等の提供にあたり</a:t>
            </a:r>
            <a:r>
              <a:rPr kumimoji="1" lang="ja-JP" altLang="en-US" sz="1600" b="1" i="0" u="none" strike="noStrike" kern="0" cap="none" spc="0" normalizeH="0" baseline="0" noProof="0" dirty="0">
                <a:ln>
                  <a:noFill/>
                </a:ln>
                <a:solidFill>
                  <a:srgbClr val="221815"/>
                </a:solidFill>
                <a:effectLst/>
                <a:uLnTx/>
                <a:uFillTx/>
                <a:latin typeface="Yu Gothic" panose="020B0400000000000000" pitchFamily="34" charset="-128"/>
                <a:ea typeface="Yu Gothic" panose="020B0400000000000000" pitchFamily="34" charset="-128"/>
              </a:rPr>
              <a:t>、食料・物資班への物資等依頼票を使用して食料・物資班に調達を依頼し、</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熊野町災害対策本部に要請し、確保する。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各障がい者団体など要配慮者の支援を行う団体から情報提供を求められた場合は、直ちに町災害対策本部に連絡し指示を待つ。</a:t>
            </a:r>
          </a:p>
        </p:txBody>
      </p:sp>
      <p:grpSp>
        <p:nvGrpSpPr>
          <p:cNvPr id="8" name="グループ化 7">
            <a:extLst>
              <a:ext uri="{FF2B5EF4-FFF2-40B4-BE49-F238E27FC236}">
                <a16:creationId xmlns:a16="http://schemas.microsoft.com/office/drawing/2014/main" xmlns="" id="{B81E755F-A589-466E-8B01-1D165682F7A1}"/>
              </a:ext>
            </a:extLst>
          </p:cNvPr>
          <p:cNvGrpSpPr/>
          <p:nvPr/>
        </p:nvGrpSpPr>
        <p:grpSpPr>
          <a:xfrm>
            <a:off x="507581" y="2455817"/>
            <a:ext cx="6357742" cy="504190"/>
            <a:chOff x="728646" y="1851740"/>
            <a:chExt cx="6120130" cy="504190"/>
          </a:xfrm>
        </p:grpSpPr>
        <p:sp>
          <p:nvSpPr>
            <p:cNvPr id="9" name="object 20">
              <a:extLst>
                <a:ext uri="{FF2B5EF4-FFF2-40B4-BE49-F238E27FC236}">
                  <a16:creationId xmlns:a16="http://schemas.microsoft.com/office/drawing/2014/main" xmlns="" id="{2B57EECE-F82F-42DB-86A8-2FF3974B078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0" name="object 21">
              <a:extLst>
                <a:ext uri="{FF2B5EF4-FFF2-40B4-BE49-F238E27FC236}">
                  <a16:creationId xmlns:a16="http://schemas.microsoft.com/office/drawing/2014/main" xmlns="" id="{8F888B47-3023-4BA1-865A-B4860E452CB8}"/>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情報、物資等の提供支援</a:t>
              </a:r>
            </a:p>
          </p:txBody>
        </p:sp>
        <p:sp>
          <p:nvSpPr>
            <p:cNvPr id="11" name="object 22">
              <a:extLst>
                <a:ext uri="{FF2B5EF4-FFF2-40B4-BE49-F238E27FC236}">
                  <a16:creationId xmlns:a16="http://schemas.microsoft.com/office/drawing/2014/main" xmlns="" id="{906BC4B0-C594-496D-A631-0D13D128EF3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2" name="object 23">
              <a:extLst>
                <a:ext uri="{FF2B5EF4-FFF2-40B4-BE49-F238E27FC236}">
                  <a16:creationId xmlns:a16="http://schemas.microsoft.com/office/drawing/2014/main" xmlns="" id="{6BDC4E34-808D-48F2-8ADD-58FFF541A824}"/>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１</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3" name="object 9">
            <a:extLst>
              <a:ext uri="{FF2B5EF4-FFF2-40B4-BE49-F238E27FC236}">
                <a16:creationId xmlns:a16="http://schemas.microsoft.com/office/drawing/2014/main" xmlns="" id="{3E26736E-FD55-4517-BB43-FDC25F10A2D5}"/>
              </a:ext>
            </a:extLst>
          </p:cNvPr>
          <p:cNvSpPr txBox="1"/>
          <p:nvPr/>
        </p:nvSpPr>
        <p:spPr>
          <a:xfrm>
            <a:off x="611167" y="7796706"/>
            <a:ext cx="6186293" cy="2218236"/>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kern="0" dirty="0">
                <a:latin typeface="Yu Gothic"/>
                <a:ea typeface="Yu Gothic"/>
              </a:rPr>
              <a:t>避難所内</a:t>
            </a:r>
            <a:r>
              <a:rPr kumimoji="1" lang="ja-JP" altLang="en-US" sz="1600" b="1" i="0" u="none" strike="noStrike" kern="0" cap="none" spc="0" normalizeH="0" baseline="0" noProof="0" dirty="0">
                <a:ln>
                  <a:noFill/>
                </a:ln>
                <a:effectLst/>
                <a:uLnTx/>
                <a:uFillTx/>
                <a:latin typeface="Yu Gothic"/>
                <a:ea typeface="Yu Gothic"/>
              </a:rPr>
              <a:t>を定期的に巡回し、健康状態や意見、要望などを聞き取る。</a:t>
            </a: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聞き取った内容は、医療・福祉等の専門家と支援に必要な範囲内で共有する。</a:t>
            </a:r>
            <a:endParaRPr kumimoji="1" lang="en-US" altLang="ja-JP"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巡回の際</a:t>
            </a:r>
            <a:r>
              <a:rPr kumimoji="1" lang="ja-JP" altLang="en-US" kern="0" dirty="0">
                <a:solidFill>
                  <a:prstClr val="black"/>
                </a:solidFill>
              </a:rPr>
              <a:t>のコミュニケーションを大切にし、避難者との信頼関係を構築する</a:t>
            </a:r>
            <a:r>
              <a:rPr kumimoji="1" lang="ja-JP" altLang="en-US" sz="1600" b="1" i="0" u="none" strike="noStrike" kern="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rPr>
              <a:t>。</a:t>
            </a:r>
          </a:p>
        </p:txBody>
      </p:sp>
      <p:grpSp>
        <p:nvGrpSpPr>
          <p:cNvPr id="14" name="グループ化 13">
            <a:extLst>
              <a:ext uri="{FF2B5EF4-FFF2-40B4-BE49-F238E27FC236}">
                <a16:creationId xmlns:a16="http://schemas.microsoft.com/office/drawing/2014/main" xmlns="" id="{4370CC8F-0576-4004-82BC-F20E773A4907}"/>
              </a:ext>
            </a:extLst>
          </p:cNvPr>
          <p:cNvGrpSpPr/>
          <p:nvPr/>
        </p:nvGrpSpPr>
        <p:grpSpPr>
          <a:xfrm>
            <a:off x="501341" y="7134753"/>
            <a:ext cx="6357742" cy="504190"/>
            <a:chOff x="728646" y="1851740"/>
            <a:chExt cx="6120130" cy="504190"/>
          </a:xfrm>
        </p:grpSpPr>
        <p:sp>
          <p:nvSpPr>
            <p:cNvPr id="15" name="object 20">
              <a:extLst>
                <a:ext uri="{FF2B5EF4-FFF2-40B4-BE49-F238E27FC236}">
                  <a16:creationId xmlns:a16="http://schemas.microsoft.com/office/drawing/2014/main" xmlns="" id="{E32650AA-873A-4FB7-A19D-9B0CB2828180}"/>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16" name="object 21">
              <a:extLst>
                <a:ext uri="{FF2B5EF4-FFF2-40B4-BE49-F238E27FC236}">
                  <a16:creationId xmlns:a16="http://schemas.microsoft.com/office/drawing/2014/main" xmlns="" id="{A9C6C7F8-3694-49C0-B42E-6C6F583D9B4F}"/>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prstClr val="white"/>
                  </a:solidFill>
                  <a:latin typeface="Yu Gothic" panose="020B0400000000000000" pitchFamily="34" charset="-128"/>
                  <a:cs typeface="YuGothic"/>
                </a:rPr>
                <a:t>巡回による把握</a:t>
              </a:r>
            </a:p>
          </p:txBody>
        </p:sp>
        <p:sp>
          <p:nvSpPr>
            <p:cNvPr id="17" name="object 22">
              <a:extLst>
                <a:ext uri="{FF2B5EF4-FFF2-40B4-BE49-F238E27FC236}">
                  <a16:creationId xmlns:a16="http://schemas.microsoft.com/office/drawing/2014/main" xmlns="" id="{DAE0EA1D-822A-40C5-8124-02EE3268FE6B}"/>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18" name="object 23">
              <a:extLst>
                <a:ext uri="{FF2B5EF4-FFF2-40B4-BE49-F238E27FC236}">
                  <a16:creationId xmlns:a16="http://schemas.microsoft.com/office/drawing/2014/main" xmlns="" id="{7ECEA8F9-1DB1-4FD0-A395-0BB5CDF2A9EF}"/>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２</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sp>
        <p:nvSpPr>
          <p:cNvPr id="19" name="object 5">
            <a:extLst>
              <a:ext uri="{FF2B5EF4-FFF2-40B4-BE49-F238E27FC236}">
                <a16:creationId xmlns:a16="http://schemas.microsoft.com/office/drawing/2014/main" xmlns="" id="{7F162EEB-04F0-4DC1-A2FD-EFA8029F31B7}"/>
              </a:ext>
            </a:extLst>
          </p:cNvPr>
          <p:cNvSpPr txBox="1"/>
          <p:nvPr/>
        </p:nvSpPr>
        <p:spPr>
          <a:xfrm>
            <a:off x="1248475" y="1848835"/>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Tree>
    <p:extLst>
      <p:ext uri="{BB962C8B-B14F-4D97-AF65-F5344CB8AC3E}">
        <p14:creationId xmlns:p14="http://schemas.microsoft.com/office/powerpoint/2010/main" val="19882530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8D686D16-46D2-4DDB-835B-E5DE482A7881}"/>
              </a:ext>
            </a:extLst>
          </p:cNvPr>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８１</a:t>
            </a:r>
            <a:endParaRPr lang="ja-JP" altLang="en-US" dirty="0">
              <a:solidFill>
                <a:schemeClr val="tx1">
                  <a:lumMod val="50000"/>
                  <a:lumOff val="50000"/>
                </a:schemeClr>
              </a:solidFill>
              <a:latin typeface="+mj-ea"/>
              <a:ea typeface="+mj-ea"/>
            </a:endParaRPr>
          </a:p>
        </p:txBody>
      </p:sp>
      <p:sp>
        <p:nvSpPr>
          <p:cNvPr id="3" name="object 2">
            <a:extLst>
              <a:ext uri="{FF2B5EF4-FFF2-40B4-BE49-F238E27FC236}">
                <a16:creationId xmlns:a16="http://schemas.microsoft.com/office/drawing/2014/main" xmlns="" id="{D689208B-8126-4BFB-A4D4-213F648284E4}"/>
              </a:ext>
            </a:extLst>
          </p:cNvPr>
          <p:cNvSpPr txBox="1">
            <a:spLocks/>
          </p:cNvSpPr>
          <p:nvPr/>
        </p:nvSpPr>
        <p:spPr>
          <a:xfrm>
            <a:off x="646140" y="961427"/>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4"/>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９</a:t>
            </a:r>
            <a:r>
              <a:rPr kumimoji="0" lang="en-US" altLang="ja-JP"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a:ln>
                  <a:noFill/>
                </a:ln>
                <a:solidFill>
                  <a:srgbClr val="4F81BD"/>
                </a:solidFill>
                <a:effectLst/>
                <a:uLnTx/>
                <a:uFillTx/>
                <a:latin typeface="Yu Gothic" panose="020B0400000000000000" pitchFamily="34" charset="-128"/>
                <a:ea typeface="Yu Gothic" panose="020B0400000000000000" pitchFamily="34" charset="-128"/>
                <a:cs typeface="+mj-cs"/>
              </a:rPr>
              <a:t>ニーズの把握と支援</a:t>
            </a:r>
          </a:p>
        </p:txBody>
      </p:sp>
      <p:sp>
        <p:nvSpPr>
          <p:cNvPr id="4" name="object 9">
            <a:extLst>
              <a:ext uri="{FF2B5EF4-FFF2-40B4-BE49-F238E27FC236}">
                <a16:creationId xmlns:a16="http://schemas.microsoft.com/office/drawing/2014/main" xmlns="" id="{269A740D-7F2E-4908-B4B7-D8E5DDFED0C8}"/>
              </a:ext>
            </a:extLst>
          </p:cNvPr>
          <p:cNvSpPr txBox="1"/>
          <p:nvPr/>
        </p:nvSpPr>
        <p:spPr>
          <a:xfrm>
            <a:off x="747230" y="3133812"/>
            <a:ext cx="6186293" cy="4600427"/>
          </a:xfrm>
          <a:prstGeom prst="rect">
            <a:avLst/>
          </a:prstGeom>
        </p:spPr>
        <p:txBody>
          <a:bodyPr vert="horz" wrap="square" lIns="0" tIns="12700" rIns="0" bIns="0" rtlCol="0" anchor="t">
            <a:spAutoFit/>
          </a:bodyPr>
          <a:lstStyle>
            <a:defPPr>
              <a:defRPr lang="ja-JP"/>
            </a:defPPr>
            <a:lvl1pPr marL="298450" marR="5080" indent="-285750" algn="just">
              <a:lnSpc>
                <a:spcPct val="130000"/>
              </a:lnSpc>
              <a:spcAft>
                <a:spcPts val="1200"/>
              </a:spcAft>
              <a:buClr>
                <a:schemeClr val="accent4"/>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避難所での暴力を防ぐための対策を検討する。（女性や子供だけでなく、男性も被害者になり得るので注意をする）</a:t>
            </a:r>
          </a:p>
          <a:p>
            <a:pPr defTabSz="914400">
              <a:buClr>
                <a:srgbClr val="4F81BD"/>
              </a:buClr>
              <a:defRPr/>
            </a:pPr>
            <a:r>
              <a:rPr kumimoji="1" lang="ja-JP" altLang="en-US" sz="1600" b="1" i="0" u="none" strike="noStrike" kern="0" cap="none" spc="0" normalizeH="0" baseline="0" noProof="0">
                <a:ln>
                  <a:noFill/>
                </a:ln>
                <a:effectLst/>
                <a:uLnTx/>
                <a:uFillTx/>
                <a:latin typeface="Yu Gothic"/>
                <a:ea typeface="Yu Gothic"/>
              </a:rPr>
              <a:t>避難所での暴力や性的暴力の被害を防ぐため、防犯ブザーやホイッスルを配給し、携帯するよう呼びかける。</a:t>
            </a:r>
            <a:endParaRPr kumimoji="1" lang="en-US" altLang="ja-JP" kern="0">
              <a:latin typeface="Yu Gothic"/>
              <a:ea typeface="Yu Gothic"/>
            </a:endParaRPr>
          </a:p>
          <a:p>
            <a:pPr marL="298450" marR="5080" lvl="0" indent="-285750" algn="just" defTabSz="914400">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effectLst/>
                <a:uLnTx/>
                <a:uFillTx/>
                <a:latin typeface="Yu Gothic"/>
                <a:ea typeface="Yu Gothic"/>
              </a:rPr>
              <a:t>防犯ブザーやホイッスルがない場合は、食料・物資班への物資等依頼票を使用して食料・物資班に調達を依頼し、確保する。</a:t>
            </a:r>
            <a:endParaRPr lang="en-US" altLang="ja-JP" sz="1600" b="1" i="0" u="none" strike="noStrike" kern="0" cap="none" spc="0" normalizeH="0" baseline="0" noProof="0">
              <a:ln>
                <a:noFill/>
              </a:ln>
              <a:effectLst/>
              <a:uLnTx/>
              <a:uFillTx/>
              <a:latin typeface="Yu Gothic"/>
              <a:ea typeface="Yu Gothic"/>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kern="0">
                <a:latin typeface="Yu Gothic"/>
                <a:ea typeface="Yu Gothic"/>
              </a:rPr>
              <a:t>巡回の際に、特に女性や子どもは、</a:t>
            </a:r>
            <a:r>
              <a:rPr kumimoji="1" lang="ja-JP" altLang="en-US" sz="1600" b="1" i="0" u="none" strike="noStrike" kern="0" cap="none" spc="0" normalizeH="0" baseline="0" noProof="0">
                <a:ln>
                  <a:noFill/>
                </a:ln>
                <a:effectLst/>
                <a:uLnTx/>
                <a:uFillTx/>
                <a:latin typeface="Yu Gothic"/>
                <a:ea typeface="Yu Gothic"/>
              </a:rPr>
              <a:t>夜間は一人でトイレに行かないよう</a:t>
            </a:r>
            <a:r>
              <a:rPr kumimoji="1" lang="ja-JP" altLang="en-US" kern="0">
                <a:latin typeface="Yu Gothic"/>
                <a:ea typeface="Yu Gothic"/>
              </a:rPr>
              <a:t>に指導するなど、注意を呼びかけ</a:t>
            </a:r>
            <a:r>
              <a:rPr kumimoji="1" lang="ja-JP" altLang="en-US" sz="1600" b="1" i="0" u="none" strike="noStrike" kern="0" cap="none" spc="0" normalizeH="0" baseline="0" noProof="0">
                <a:ln>
                  <a:noFill/>
                </a:ln>
                <a:effectLst/>
                <a:uLnTx/>
                <a:uFillTx/>
                <a:latin typeface="Yu Gothic"/>
                <a:ea typeface="Yu Gothic"/>
              </a:rPr>
              <a:t>る。</a:t>
            </a:r>
            <a:endParaRPr lang="ja-JP" altLang="en-US" sz="1600" b="1" i="0" u="none" strike="noStrike" kern="0" cap="none" spc="0" normalizeH="0" baseline="0" noProof="0">
              <a:ln>
                <a:noFill/>
              </a:ln>
              <a:effectLst/>
              <a:uLnTx/>
              <a:uFillTx/>
              <a:latin typeface="Yu Gothic"/>
              <a:ea typeface="Yu Gothic"/>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総務班の相談窓口と連携し、避難所での暴力に関する情報を共有する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98450" marR="5080" lvl="0" indent="-285750" algn="just" defTabSz="914400" eaLnBrk="1" fontAlgn="auto" latinLnBrk="0" hangingPunct="1">
              <a:lnSpc>
                <a:spcPct val="130000"/>
              </a:lnSpc>
              <a:spcBef>
                <a:spcPts val="0"/>
              </a:spcBef>
              <a:spcAft>
                <a:spcPts val="1200"/>
              </a:spcAft>
              <a:buClr>
                <a:srgbClr val="4F81BD"/>
              </a:buClr>
              <a:buSzPct val="120000"/>
              <a:buFont typeface="Wingdings" panose="05000000000000000000" pitchFamily="2" charset="2"/>
              <a:buChar char="p"/>
              <a:tabLst/>
              <a:defRPr/>
            </a:pPr>
            <a:r>
              <a:rPr kumimoji="1" lang="ja-JP" altLang="en-US"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必要に応じて近隣の警察署に巡回や、女性警察官の派遣を依頼する。</a:t>
            </a:r>
            <a:endParaRPr kumimoji="1" lang="en-US" altLang="ja-JP" sz="16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xmlns="" id="{C0BDEDD6-FD90-4862-AE24-2927557B523A}"/>
              </a:ext>
            </a:extLst>
          </p:cNvPr>
          <p:cNvGrpSpPr/>
          <p:nvPr/>
        </p:nvGrpSpPr>
        <p:grpSpPr>
          <a:xfrm>
            <a:off x="637404" y="2471859"/>
            <a:ext cx="6357742" cy="504190"/>
            <a:chOff x="728646" y="1851740"/>
            <a:chExt cx="6120130" cy="504190"/>
          </a:xfrm>
        </p:grpSpPr>
        <p:sp>
          <p:nvSpPr>
            <p:cNvPr id="6" name="object 20">
              <a:extLst>
                <a:ext uri="{FF2B5EF4-FFF2-40B4-BE49-F238E27FC236}">
                  <a16:creationId xmlns:a16="http://schemas.microsoft.com/office/drawing/2014/main" xmlns="" id="{E06B0D5B-306C-47D3-BB6D-0ED11AD39D22}"/>
                </a:ext>
              </a:extLst>
            </p:cNvPr>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4F81BD"/>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7" name="object 21">
              <a:extLst>
                <a:ext uri="{FF2B5EF4-FFF2-40B4-BE49-F238E27FC236}">
                  <a16:creationId xmlns:a16="http://schemas.microsoft.com/office/drawing/2014/main" xmlns="" id="{0C411057-D274-43F2-80EF-D742913F7EFC}"/>
                </a:ext>
              </a:extLst>
            </p:cNvPr>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暴力防止対策</a:t>
              </a:r>
            </a:p>
          </p:txBody>
        </p:sp>
        <p:sp>
          <p:nvSpPr>
            <p:cNvPr id="8" name="object 22">
              <a:extLst>
                <a:ext uri="{FF2B5EF4-FFF2-40B4-BE49-F238E27FC236}">
                  <a16:creationId xmlns:a16="http://schemas.microsoft.com/office/drawing/2014/main" xmlns="" id="{DAD8E7F9-CF05-4610-8158-A6C8C4A44B55}"/>
                </a:ext>
              </a:extLst>
            </p:cNvPr>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9" name="object 23">
              <a:extLst>
                <a:ext uri="{FF2B5EF4-FFF2-40B4-BE49-F238E27FC236}">
                  <a16:creationId xmlns:a16="http://schemas.microsoft.com/office/drawing/2014/main" xmlns="" id="{78A0E3DF-AA78-49F5-8F3A-BA65DFCEB798}"/>
                </a:ext>
              </a:extLst>
            </p:cNvPr>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a:solidFill>
                    <a:srgbClr val="4F81BD"/>
                  </a:solidFill>
                  <a:latin typeface="Yu Gothic" panose="020B0400000000000000" pitchFamily="34" charset="-128"/>
                  <a:cs typeface="YuGothic"/>
                </a:rPr>
                <a:t>３</a:t>
              </a:r>
              <a:endParaRPr kumimoji="1"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10" name="グループ化 9">
            <a:extLst>
              <a:ext uri="{FF2B5EF4-FFF2-40B4-BE49-F238E27FC236}">
                <a16:creationId xmlns:a16="http://schemas.microsoft.com/office/drawing/2014/main" xmlns="" id="{4C68F040-BB22-414F-B62B-EF6859CABA71}"/>
              </a:ext>
            </a:extLst>
          </p:cNvPr>
          <p:cNvGrpSpPr/>
          <p:nvPr/>
        </p:nvGrpSpPr>
        <p:grpSpPr>
          <a:xfrm>
            <a:off x="698671" y="1615921"/>
            <a:ext cx="6283775" cy="648000"/>
            <a:chOff x="689917" y="1624372"/>
            <a:chExt cx="6283775" cy="648000"/>
          </a:xfrm>
        </p:grpSpPr>
        <p:pic>
          <p:nvPicPr>
            <p:cNvPr id="11" name="グラフィックス 10" descr="ドキュメント 枠線">
              <a:extLst>
                <a:ext uri="{FF2B5EF4-FFF2-40B4-BE49-F238E27FC236}">
                  <a16:creationId xmlns:a16="http://schemas.microsoft.com/office/drawing/2014/main" xmlns="" id="{1D194A0F-62BD-489F-84C3-86D27614B2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9486" y="1665526"/>
              <a:ext cx="530604" cy="530604"/>
            </a:xfrm>
            <a:prstGeom prst="rect">
              <a:avLst/>
            </a:prstGeom>
          </p:spPr>
        </p:pic>
        <p:sp>
          <p:nvSpPr>
            <p:cNvPr id="12" name="正方形/長方形 11">
              <a:extLst>
                <a:ext uri="{FF2B5EF4-FFF2-40B4-BE49-F238E27FC236}">
                  <a16:creationId xmlns:a16="http://schemas.microsoft.com/office/drawing/2014/main" xmlns="" id="{A8467783-5D9C-4859-91BE-C333E627F22F}"/>
                </a:ext>
              </a:extLst>
            </p:cNvPr>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 name="object 5">
            <a:extLst>
              <a:ext uri="{FF2B5EF4-FFF2-40B4-BE49-F238E27FC236}">
                <a16:creationId xmlns:a16="http://schemas.microsoft.com/office/drawing/2014/main" xmlns="" id="{2E11D82E-4FD7-4095-A410-E598F03A8476}"/>
              </a:ext>
            </a:extLst>
          </p:cNvPr>
          <p:cNvSpPr txBox="1"/>
          <p:nvPr/>
        </p:nvSpPr>
        <p:spPr>
          <a:xfrm>
            <a:off x="1428413" y="1851966"/>
            <a:ext cx="5031002" cy="228268"/>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p>
        </p:txBody>
      </p:sp>
    </p:spTree>
    <p:extLst>
      <p:ext uri="{BB962C8B-B14F-4D97-AF65-F5344CB8AC3E}">
        <p14:creationId xmlns:p14="http://schemas.microsoft.com/office/powerpoint/2010/main" val="2623182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xmlns="" id="{A2928CB7-7D53-4C1B-A102-A1E2DEDCFF49}"/>
              </a:ext>
            </a:extLst>
          </p:cNvPr>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31" name="bg object 17">
            <a:extLst>
              <a:ext uri="{FF2B5EF4-FFF2-40B4-BE49-F238E27FC236}">
                <a16:creationId xmlns:a16="http://schemas.microsoft.com/office/drawing/2014/main" xmlns="" id="{87E04819-83C8-486B-9B44-235BB1DC96CC}"/>
              </a:ext>
            </a:extLst>
          </p:cNvPr>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32" name="bg object 18">
            <a:extLst>
              <a:ext uri="{FF2B5EF4-FFF2-40B4-BE49-F238E27FC236}">
                <a16:creationId xmlns:a16="http://schemas.microsoft.com/office/drawing/2014/main" xmlns="" id="{8E4230CE-D955-409E-A28A-035AE9422505}"/>
              </a:ext>
            </a:extLst>
          </p:cNvPr>
          <p:cNvPicPr/>
          <p:nvPr/>
        </p:nvPicPr>
        <p:blipFill>
          <a:blip r:embed="rId2" cstate="print"/>
          <a:stretch>
            <a:fillRect/>
          </a:stretch>
        </p:blipFill>
        <p:spPr>
          <a:xfrm>
            <a:off x="117745" y="0"/>
            <a:ext cx="174123" cy="208812"/>
          </a:xfrm>
          <a:prstGeom prst="rect">
            <a:avLst/>
          </a:prstGeom>
        </p:spPr>
      </p:pic>
      <p:sp>
        <p:nvSpPr>
          <p:cNvPr id="55" name="テキスト ボックス 54">
            <a:extLst>
              <a:ext uri="{FF2B5EF4-FFF2-40B4-BE49-F238E27FC236}">
                <a16:creationId xmlns:a16="http://schemas.microsoft.com/office/drawing/2014/main" xmlns="" id="{F344A62E-1961-458E-BC06-C5F52E010BC5}"/>
              </a:ext>
            </a:extLst>
          </p:cNvPr>
          <p:cNvSpPr txBox="1"/>
          <p:nvPr/>
        </p:nvSpPr>
        <p:spPr>
          <a:xfrm>
            <a:off x="141513" y="10172700"/>
            <a:ext cx="740808"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８２</a:t>
            </a:r>
          </a:p>
        </p:txBody>
      </p:sp>
      <p:grpSp>
        <p:nvGrpSpPr>
          <p:cNvPr id="28" name="object 9">
            <a:extLst>
              <a:ext uri="{FF2B5EF4-FFF2-40B4-BE49-F238E27FC236}">
                <a16:creationId xmlns:a16="http://schemas.microsoft.com/office/drawing/2014/main" xmlns="" id="{C0C470D2-ED1A-40D7-AC71-CCDDFA850C21}"/>
              </a:ext>
            </a:extLst>
          </p:cNvPr>
          <p:cNvGrpSpPr/>
          <p:nvPr/>
        </p:nvGrpSpPr>
        <p:grpSpPr>
          <a:xfrm>
            <a:off x="567691" y="694868"/>
            <a:ext cx="6553200" cy="628997"/>
            <a:chOff x="540004" y="1688134"/>
            <a:chExt cx="6480175" cy="334010"/>
          </a:xfrm>
          <a:solidFill>
            <a:srgbClr val="172A88"/>
          </a:solidFill>
        </p:grpSpPr>
        <p:pic>
          <p:nvPicPr>
            <p:cNvPr id="29" name="object 10">
              <a:extLst>
                <a:ext uri="{FF2B5EF4-FFF2-40B4-BE49-F238E27FC236}">
                  <a16:creationId xmlns:a16="http://schemas.microsoft.com/office/drawing/2014/main" xmlns="" id="{13C2A3EC-4F04-4268-B7EE-0979FB9529DA}"/>
                </a:ext>
              </a:extLst>
            </p:cNvPr>
            <p:cNvPicPr/>
            <p:nvPr/>
          </p:nvPicPr>
          <p:blipFill>
            <a:blip r:embed="rId3" cstate="print"/>
            <a:stretch>
              <a:fillRect/>
            </a:stretch>
          </p:blipFill>
          <p:spPr>
            <a:xfrm>
              <a:off x="4217036" y="1688134"/>
              <a:ext cx="2802965" cy="333693"/>
            </a:xfrm>
            <a:prstGeom prst="rect">
              <a:avLst/>
            </a:prstGeom>
            <a:grpFill/>
            <a:ln>
              <a:solidFill>
                <a:schemeClr val="bg1"/>
              </a:solidFill>
            </a:ln>
          </p:spPr>
        </p:pic>
        <p:sp>
          <p:nvSpPr>
            <p:cNvPr id="56" name="object 11">
              <a:extLst>
                <a:ext uri="{FF2B5EF4-FFF2-40B4-BE49-F238E27FC236}">
                  <a16:creationId xmlns:a16="http://schemas.microsoft.com/office/drawing/2014/main" xmlns="" id="{512583C9-44E1-4C7C-A5D0-8FCFED29B39B}"/>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57" name="object 12">
            <a:extLst>
              <a:ext uri="{FF2B5EF4-FFF2-40B4-BE49-F238E27FC236}">
                <a16:creationId xmlns:a16="http://schemas.microsoft.com/office/drawing/2014/main" xmlns="" id="{D5D42C0B-E5A9-4B55-90A2-2B8DE5C97B65}"/>
              </a:ext>
            </a:extLst>
          </p:cNvPr>
          <p:cNvSpPr txBox="1"/>
          <p:nvPr/>
        </p:nvSpPr>
        <p:spPr>
          <a:xfrm>
            <a:off x="729361" y="837435"/>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５</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避難所の閉鎖（撤収期）</a:t>
            </a:r>
          </a:p>
        </p:txBody>
      </p:sp>
      <p:sp>
        <p:nvSpPr>
          <p:cNvPr id="58" name="テキスト ボックス 57">
            <a:extLst>
              <a:ext uri="{FF2B5EF4-FFF2-40B4-BE49-F238E27FC236}">
                <a16:creationId xmlns:a16="http://schemas.microsoft.com/office/drawing/2014/main" xmlns="" id="{BE1028FC-0953-4929-9853-A33AB539DACA}"/>
              </a:ext>
            </a:extLst>
          </p:cNvPr>
          <p:cNvSpPr txBox="1"/>
          <p:nvPr/>
        </p:nvSpPr>
        <p:spPr>
          <a:xfrm>
            <a:off x="807596" y="1476788"/>
            <a:ext cx="5975984" cy="104695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ライフライン機能が復活することにより、地域の本来の生活を再開することができる期間です。住居をなくした人は、より生活環境の整った応急仮設住宅などに移動してもらい、避難所を段階的に統合・閉鎖することで、施設本来業務を再開させる準備を行います。</a:t>
            </a:r>
          </a:p>
        </p:txBody>
      </p:sp>
      <p:sp>
        <p:nvSpPr>
          <p:cNvPr id="59" name="object 2">
            <a:extLst>
              <a:ext uri="{FF2B5EF4-FFF2-40B4-BE49-F238E27FC236}">
                <a16:creationId xmlns:a16="http://schemas.microsoft.com/office/drawing/2014/main" xmlns="" id="{3FC983A7-E779-45F6-B928-1E293045B7D1}"/>
              </a:ext>
            </a:extLst>
          </p:cNvPr>
          <p:cNvSpPr txBox="1">
            <a:spLocks/>
          </p:cNvSpPr>
          <p:nvPr/>
        </p:nvSpPr>
        <p:spPr>
          <a:xfrm>
            <a:off x="803462" y="2801725"/>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閉鎖準備</a:t>
            </a:r>
          </a:p>
        </p:txBody>
      </p:sp>
      <p:grpSp>
        <p:nvGrpSpPr>
          <p:cNvPr id="60" name="グループ化 59">
            <a:extLst>
              <a:ext uri="{FF2B5EF4-FFF2-40B4-BE49-F238E27FC236}">
                <a16:creationId xmlns:a16="http://schemas.microsoft.com/office/drawing/2014/main" xmlns="" id="{D18B3AEF-90A9-4F63-AC1B-F4F0BD5065DC}"/>
              </a:ext>
            </a:extLst>
          </p:cNvPr>
          <p:cNvGrpSpPr/>
          <p:nvPr/>
        </p:nvGrpSpPr>
        <p:grpSpPr>
          <a:xfrm>
            <a:off x="803462" y="3314700"/>
            <a:ext cx="6120130" cy="328706"/>
            <a:chOff x="719999" y="6776611"/>
            <a:chExt cx="6120130" cy="328706"/>
          </a:xfrm>
        </p:grpSpPr>
        <p:sp>
          <p:nvSpPr>
            <p:cNvPr id="61" name="object 14">
              <a:extLst>
                <a:ext uri="{FF2B5EF4-FFF2-40B4-BE49-F238E27FC236}">
                  <a16:creationId xmlns:a16="http://schemas.microsoft.com/office/drawing/2014/main" xmlns="" id="{EB33439D-006C-470A-BBF0-608835326290}"/>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2" name="object 15">
              <a:extLst>
                <a:ext uri="{FF2B5EF4-FFF2-40B4-BE49-F238E27FC236}">
                  <a16:creationId xmlns:a16="http://schemas.microsoft.com/office/drawing/2014/main" xmlns="" id="{A93E2C66-D16F-4204-95BC-56A9934755FD}"/>
                </a:ext>
              </a:extLst>
            </p:cNvPr>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避難所の統合・閉鎖に向けた準備</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63" name="object 8">
            <a:extLst>
              <a:ext uri="{FF2B5EF4-FFF2-40B4-BE49-F238E27FC236}">
                <a16:creationId xmlns:a16="http://schemas.microsoft.com/office/drawing/2014/main" xmlns="" id="{85913B28-098E-490D-9121-B0FAC4C1E9C2}"/>
              </a:ext>
            </a:extLst>
          </p:cNvPr>
          <p:cNvSpPr txBox="1"/>
          <p:nvPr/>
        </p:nvSpPr>
        <p:spPr>
          <a:xfrm>
            <a:off x="1006661" y="3828457"/>
            <a:ext cx="6120129" cy="9546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游ゴシック" panose="020B0400000000000000" pitchFamily="50" charset="-128"/>
                <a:ea typeface="游ゴシック" panose="020B0400000000000000" pitchFamily="50" charset="-128"/>
                <a:cs typeface="YuGothic"/>
              </a:rPr>
              <a:t>避難者の意向を把握するため意向調査表を配布し回収する。</a:t>
            </a:r>
            <a:endParaRPr lang="en-US" altLang="ja-JP" sz="1600" b="1">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游ゴシック" panose="020B0400000000000000" pitchFamily="50" charset="-128"/>
                <a:ea typeface="游ゴシック" panose="020B0400000000000000" pitchFamily="50" charset="-128"/>
                <a:cs typeface="YuGothic"/>
              </a:rPr>
              <a:t>避難所の統合・閉鎖の時期、閉鎖後の対応などについて、熊野</a:t>
            </a:r>
            <a:r>
              <a:rPr lang="ja-JP" altLang="en-US" sz="1600" b="1">
                <a:solidFill>
                  <a:srgbClr val="221815"/>
                </a:solidFill>
                <a:latin typeface="游ゴシック" panose="020B0400000000000000" pitchFamily="50" charset="-128"/>
                <a:ea typeface="游ゴシック" panose="020B0400000000000000" pitchFamily="50" charset="-128"/>
              </a:rPr>
              <a:t>町職員</a:t>
            </a:r>
            <a:r>
              <a:rPr lang="ja-JP" altLang="en-US" sz="1600" b="1">
                <a:solidFill>
                  <a:srgbClr val="221815"/>
                </a:solidFill>
                <a:latin typeface="游ゴシック" panose="020B0400000000000000" pitchFamily="50" charset="-128"/>
                <a:ea typeface="游ゴシック" panose="020B0400000000000000" pitchFamily="50" charset="-128"/>
                <a:cs typeface="YuGothic"/>
              </a:rPr>
              <a:t>を通して、熊野町災害対策本部と協議する。</a:t>
            </a:r>
            <a:endParaRPr sz="1600" b="1">
              <a:solidFill>
                <a:srgbClr val="221815"/>
              </a:solidFill>
              <a:latin typeface="游ゴシック" panose="020B0400000000000000" pitchFamily="50" charset="-128"/>
              <a:ea typeface="游ゴシック" panose="020B0400000000000000" pitchFamily="50" charset="-128"/>
              <a:cs typeface="YuGothic"/>
            </a:endParaRPr>
          </a:p>
        </p:txBody>
      </p:sp>
      <p:grpSp>
        <p:nvGrpSpPr>
          <p:cNvPr id="64" name="グループ化 63">
            <a:extLst>
              <a:ext uri="{FF2B5EF4-FFF2-40B4-BE49-F238E27FC236}">
                <a16:creationId xmlns:a16="http://schemas.microsoft.com/office/drawing/2014/main" xmlns="" id="{6D6482CC-0705-41DB-8A44-F888AEC87F34}"/>
              </a:ext>
            </a:extLst>
          </p:cNvPr>
          <p:cNvGrpSpPr/>
          <p:nvPr/>
        </p:nvGrpSpPr>
        <p:grpSpPr>
          <a:xfrm>
            <a:off x="832423" y="5651500"/>
            <a:ext cx="6120130" cy="328706"/>
            <a:chOff x="719999" y="6776611"/>
            <a:chExt cx="6120130" cy="328706"/>
          </a:xfrm>
        </p:grpSpPr>
        <p:sp>
          <p:nvSpPr>
            <p:cNvPr id="65" name="object 14">
              <a:extLst>
                <a:ext uri="{FF2B5EF4-FFF2-40B4-BE49-F238E27FC236}">
                  <a16:creationId xmlns:a16="http://schemas.microsoft.com/office/drawing/2014/main" xmlns="" id="{0D6D83D5-4491-4B69-8BEB-030D2C8DE6ED}"/>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66" name="object 15">
              <a:extLst>
                <a:ext uri="{FF2B5EF4-FFF2-40B4-BE49-F238E27FC236}">
                  <a16:creationId xmlns:a16="http://schemas.microsoft.com/office/drawing/2014/main" xmlns="" id="{B7C0B87C-F658-452F-A264-221DCFD19DF1}"/>
                </a:ext>
              </a:extLst>
            </p:cNvPr>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統合・閉鎖に向けた説明会の開催協力</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67" name="object 8">
            <a:extLst>
              <a:ext uri="{FF2B5EF4-FFF2-40B4-BE49-F238E27FC236}">
                <a16:creationId xmlns:a16="http://schemas.microsoft.com/office/drawing/2014/main" xmlns="" id="{96F723C1-B510-45FD-BA05-1FD14B73A36B}"/>
              </a:ext>
            </a:extLst>
          </p:cNvPr>
          <p:cNvSpPr txBox="1"/>
          <p:nvPr/>
        </p:nvSpPr>
        <p:spPr>
          <a:xfrm>
            <a:off x="1006661" y="6165257"/>
            <a:ext cx="6120129" cy="5870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避難所の統合・閉鎖にあたり、熊野町が開催する説明会の開催に協力するなどして、避難所利用者全員に伝える。</a:t>
            </a:r>
            <a:endParaRPr sz="1600" b="1">
              <a:latin typeface="Yu Gothic" panose="020B0400000000000000" pitchFamily="34" charset="-128"/>
              <a:ea typeface="Yu Gothic" panose="020B0400000000000000" pitchFamily="34" charset="-128"/>
              <a:cs typeface="YuGothic"/>
            </a:endParaRPr>
          </a:p>
        </p:txBody>
      </p:sp>
      <p:sp>
        <p:nvSpPr>
          <p:cNvPr id="68" name="object 72">
            <a:extLst>
              <a:ext uri="{FF2B5EF4-FFF2-40B4-BE49-F238E27FC236}">
                <a16:creationId xmlns:a16="http://schemas.microsoft.com/office/drawing/2014/main" xmlns="" id="{E2552B7B-A84C-4BF2-879D-D9D85CA652EE}"/>
              </a:ext>
            </a:extLst>
          </p:cNvPr>
          <p:cNvSpPr/>
          <p:nvPr/>
        </p:nvSpPr>
        <p:spPr>
          <a:xfrm>
            <a:off x="1032062" y="8093932"/>
            <a:ext cx="3315725"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69" name="object 73">
            <a:extLst>
              <a:ext uri="{FF2B5EF4-FFF2-40B4-BE49-F238E27FC236}">
                <a16:creationId xmlns:a16="http://schemas.microsoft.com/office/drawing/2014/main" xmlns="" id="{FA974081-93C3-4F6C-9F49-344CC9592EE9}"/>
              </a:ext>
            </a:extLst>
          </p:cNvPr>
          <p:cNvSpPr txBox="1"/>
          <p:nvPr/>
        </p:nvSpPr>
        <p:spPr>
          <a:xfrm>
            <a:off x="1147980" y="8155771"/>
            <a:ext cx="311515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28</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a:t>
            </a: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避難所運営委員会規約（案）</a:t>
            </a:r>
            <a:endParaRPr sz="1200">
              <a:latin typeface="游ゴシック" panose="020B0400000000000000" pitchFamily="50" charset="-128"/>
              <a:ea typeface="游ゴシック" panose="020B0400000000000000" pitchFamily="50" charset="-128"/>
              <a:cs typeface="BIZ UDゴシック"/>
            </a:endParaRPr>
          </a:p>
        </p:txBody>
      </p:sp>
      <p:sp>
        <p:nvSpPr>
          <p:cNvPr id="70" name="object 74">
            <a:extLst>
              <a:ext uri="{FF2B5EF4-FFF2-40B4-BE49-F238E27FC236}">
                <a16:creationId xmlns:a16="http://schemas.microsoft.com/office/drawing/2014/main" xmlns="" id="{1E33AE17-216E-4196-B284-008F6AB68413}"/>
              </a:ext>
            </a:extLst>
          </p:cNvPr>
          <p:cNvSpPr/>
          <p:nvPr/>
        </p:nvSpPr>
        <p:spPr>
          <a:xfrm>
            <a:off x="3998690" y="814677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71" name="object 5">
            <a:extLst>
              <a:ext uri="{FF2B5EF4-FFF2-40B4-BE49-F238E27FC236}">
                <a16:creationId xmlns:a16="http://schemas.microsoft.com/office/drawing/2014/main" xmlns="" id="{E32BBBCA-5A08-4E4A-8B97-8B45044BB1AC}"/>
              </a:ext>
            </a:extLst>
          </p:cNvPr>
          <p:cNvSpPr txBox="1"/>
          <p:nvPr/>
        </p:nvSpPr>
        <p:spPr>
          <a:xfrm>
            <a:off x="1182732" y="7125865"/>
            <a:ext cx="5841862" cy="495007"/>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避難者と十分な話合いを行い、理解を得ることが重要。</a:t>
            </a: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できるだけ、代表者だけでなく、多くの避難者と話し合う必要がある。</a:t>
            </a:r>
          </a:p>
        </p:txBody>
      </p:sp>
      <p:sp>
        <p:nvSpPr>
          <p:cNvPr id="72" name="object 6">
            <a:extLst>
              <a:ext uri="{FF2B5EF4-FFF2-40B4-BE49-F238E27FC236}">
                <a16:creationId xmlns:a16="http://schemas.microsoft.com/office/drawing/2014/main" xmlns="" id="{D31CAFFD-D7E9-4826-A36E-87F4D6739252}"/>
              </a:ext>
            </a:extLst>
          </p:cNvPr>
          <p:cNvSpPr/>
          <p:nvPr/>
        </p:nvSpPr>
        <p:spPr>
          <a:xfrm>
            <a:off x="955862" y="6946900"/>
            <a:ext cx="6128784" cy="8381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73" name="object 72">
            <a:extLst>
              <a:ext uri="{FF2B5EF4-FFF2-40B4-BE49-F238E27FC236}">
                <a16:creationId xmlns:a16="http://schemas.microsoft.com/office/drawing/2014/main" xmlns="" id="{CD9BCA59-DA32-4522-AEB1-D0B0F295C589}"/>
              </a:ext>
            </a:extLst>
          </p:cNvPr>
          <p:cNvSpPr/>
          <p:nvPr/>
        </p:nvSpPr>
        <p:spPr>
          <a:xfrm>
            <a:off x="1032062" y="4965700"/>
            <a:ext cx="2052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74" name="object 73">
            <a:extLst>
              <a:ext uri="{FF2B5EF4-FFF2-40B4-BE49-F238E27FC236}">
                <a16:creationId xmlns:a16="http://schemas.microsoft.com/office/drawing/2014/main" xmlns="" id="{6E55269F-B4FA-4431-972A-01BF083DCA44}"/>
              </a:ext>
            </a:extLst>
          </p:cNvPr>
          <p:cNvSpPr txBox="1"/>
          <p:nvPr/>
        </p:nvSpPr>
        <p:spPr>
          <a:xfrm>
            <a:off x="1147980" y="5027539"/>
            <a:ext cx="311515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30</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：意向調査表</a:t>
            </a:r>
            <a:endParaRPr sz="1200">
              <a:latin typeface="游ゴシック" panose="020B0400000000000000" pitchFamily="50" charset="-128"/>
              <a:ea typeface="游ゴシック" panose="020B0400000000000000" pitchFamily="50" charset="-128"/>
              <a:cs typeface="BIZ UDゴシック"/>
            </a:endParaRPr>
          </a:p>
        </p:txBody>
      </p:sp>
      <p:sp>
        <p:nvSpPr>
          <p:cNvPr id="75" name="object 74">
            <a:extLst>
              <a:ext uri="{FF2B5EF4-FFF2-40B4-BE49-F238E27FC236}">
                <a16:creationId xmlns:a16="http://schemas.microsoft.com/office/drawing/2014/main" xmlns="" id="{A5A5C650-8FDC-4767-BFAE-29C327581B60}"/>
              </a:ext>
            </a:extLst>
          </p:cNvPr>
          <p:cNvSpPr/>
          <p:nvPr/>
        </p:nvSpPr>
        <p:spPr>
          <a:xfrm>
            <a:off x="2756029" y="50185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865865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xmlns="" id="{60F50884-E906-4C0D-9D0B-CF62F54DECFF}"/>
              </a:ext>
            </a:extLst>
          </p:cNvPr>
          <p:cNvSpPr txBox="1"/>
          <p:nvPr/>
        </p:nvSpPr>
        <p:spPr>
          <a:xfrm>
            <a:off x="6777263" y="10203545"/>
            <a:ext cx="782412"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８３</a:t>
            </a:r>
            <a:endParaRPr lang="ja-JP" altLang="en-US" dirty="0">
              <a:solidFill>
                <a:schemeClr val="tx1">
                  <a:lumMod val="50000"/>
                  <a:lumOff val="50000"/>
                </a:schemeClr>
              </a:solidFill>
              <a:latin typeface="+mj-ea"/>
              <a:ea typeface="+mj-ea"/>
            </a:endParaRPr>
          </a:p>
        </p:txBody>
      </p:sp>
      <p:sp>
        <p:nvSpPr>
          <p:cNvPr id="18" name="bg object 16">
            <a:extLst>
              <a:ext uri="{FF2B5EF4-FFF2-40B4-BE49-F238E27FC236}">
                <a16:creationId xmlns:a16="http://schemas.microsoft.com/office/drawing/2014/main" xmlns="" id="{8EA686B8-41BD-4480-BEC3-5939F5D61873}"/>
              </a:ext>
            </a:extLst>
          </p:cNvPr>
          <p:cNvSpPr/>
          <p:nvPr/>
        </p:nvSpPr>
        <p:spPr>
          <a:xfrm>
            <a:off x="0" y="-1792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9" name="bg object 17">
            <a:extLst>
              <a:ext uri="{FF2B5EF4-FFF2-40B4-BE49-F238E27FC236}">
                <a16:creationId xmlns:a16="http://schemas.microsoft.com/office/drawing/2014/main" xmlns="" id="{DB72BE51-385E-4EDB-A8E5-DBB511960FAF}"/>
              </a:ext>
            </a:extLst>
          </p:cNvPr>
          <p:cNvSpPr/>
          <p:nvPr/>
        </p:nvSpPr>
        <p:spPr>
          <a:xfrm>
            <a:off x="142900" y="-17919"/>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0" name="bg object 18">
            <a:extLst>
              <a:ext uri="{FF2B5EF4-FFF2-40B4-BE49-F238E27FC236}">
                <a16:creationId xmlns:a16="http://schemas.microsoft.com/office/drawing/2014/main" xmlns="" id="{EA2BF0D1-D301-4DAD-B100-4251B5E67AB7}"/>
              </a:ext>
            </a:extLst>
          </p:cNvPr>
          <p:cNvPicPr/>
          <p:nvPr/>
        </p:nvPicPr>
        <p:blipFill>
          <a:blip r:embed="rId2" cstate="print"/>
          <a:stretch>
            <a:fillRect/>
          </a:stretch>
        </p:blipFill>
        <p:spPr>
          <a:xfrm>
            <a:off x="117744" y="-17920"/>
            <a:ext cx="174123" cy="208812"/>
          </a:xfrm>
          <a:prstGeom prst="rect">
            <a:avLst/>
          </a:prstGeom>
        </p:spPr>
      </p:pic>
      <p:sp>
        <p:nvSpPr>
          <p:cNvPr id="21" name="object 2">
            <a:extLst>
              <a:ext uri="{FF2B5EF4-FFF2-40B4-BE49-F238E27FC236}">
                <a16:creationId xmlns:a16="http://schemas.microsoft.com/office/drawing/2014/main" xmlns="" id="{808405A0-587A-4679-9866-6E717851AEFD}"/>
              </a:ext>
            </a:extLst>
          </p:cNvPr>
          <p:cNvSpPr txBox="1">
            <a:spLocks/>
          </p:cNvSpPr>
          <p:nvPr/>
        </p:nvSpPr>
        <p:spPr>
          <a:xfrm>
            <a:off x="685800" y="142704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避難所の閉鎖</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22" name="グループ化 21">
            <a:extLst>
              <a:ext uri="{FF2B5EF4-FFF2-40B4-BE49-F238E27FC236}">
                <a16:creationId xmlns:a16="http://schemas.microsoft.com/office/drawing/2014/main" xmlns="" id="{A17A9F7F-ED2D-44BB-A2FD-4CAEE4064D70}"/>
              </a:ext>
            </a:extLst>
          </p:cNvPr>
          <p:cNvGrpSpPr/>
          <p:nvPr/>
        </p:nvGrpSpPr>
        <p:grpSpPr>
          <a:xfrm>
            <a:off x="685800" y="1940019"/>
            <a:ext cx="6120130" cy="328706"/>
            <a:chOff x="719999" y="6776611"/>
            <a:chExt cx="6120130" cy="328706"/>
          </a:xfrm>
        </p:grpSpPr>
        <p:sp>
          <p:nvSpPr>
            <p:cNvPr id="23" name="object 14">
              <a:extLst>
                <a:ext uri="{FF2B5EF4-FFF2-40B4-BE49-F238E27FC236}">
                  <a16:creationId xmlns:a16="http://schemas.microsoft.com/office/drawing/2014/main" xmlns="" id="{3240EFBA-2A9B-41D4-B519-37E7C973C7AE}"/>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 name="object 15">
              <a:extLst>
                <a:ext uri="{FF2B5EF4-FFF2-40B4-BE49-F238E27FC236}">
                  <a16:creationId xmlns:a16="http://schemas.microsoft.com/office/drawing/2014/main" xmlns="" id="{E01F17DF-5E4A-4F01-982C-3454D558F4AD}"/>
                </a:ext>
              </a:extLst>
            </p:cNvPr>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片付け</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25" name="object 8">
            <a:extLst>
              <a:ext uri="{FF2B5EF4-FFF2-40B4-BE49-F238E27FC236}">
                <a16:creationId xmlns:a16="http://schemas.microsoft.com/office/drawing/2014/main" xmlns="" id="{507DD1E8-C955-47AF-8B2F-4CF3C22AAE5E}"/>
              </a:ext>
            </a:extLst>
          </p:cNvPr>
          <p:cNvSpPr txBox="1"/>
          <p:nvPr/>
        </p:nvSpPr>
        <p:spPr>
          <a:xfrm>
            <a:off x="888999" y="2453776"/>
            <a:ext cx="6120129" cy="3181577"/>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避難所の統合・閉鎖にあたり、避難所利用者の情報などを円滑に引き継ぎすることができるよう避難所運営委員会、各運営班などの協力を得て、避難所の運営・管理に関する情報や書類を集約する。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集約した情報や書類などは、熊野町災害対策本部に提出する。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避難所運営委員会、各運営班、避難所利用者、</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熊野</a:t>
            </a:r>
            <a:r>
              <a:rPr lang="ja-JP" altLang="en-US" sz="1600" b="1" dirty="0">
                <a:solidFill>
                  <a:srgbClr val="221815"/>
                </a:solidFill>
                <a:latin typeface="游ゴシック" panose="020B0400000000000000" pitchFamily="50" charset="-128"/>
                <a:ea typeface="游ゴシック" panose="020B0400000000000000" pitchFamily="50" charset="-128"/>
              </a:rPr>
              <a:t>町職員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a:t>
            </a:r>
            <a:r>
              <a:rPr lang="ja-JP" altLang="en-US" sz="1600" b="1" dirty="0">
                <a:latin typeface="Yu Gothic" panose="020B0400000000000000" pitchFamily="34" charset="-128"/>
                <a:ea typeface="Yu Gothic" panose="020B0400000000000000" pitchFamily="34" charset="-128"/>
                <a:cs typeface="YuGothic"/>
              </a:rPr>
              <a:t>施設管理者は協力して、施設全体の清掃や使用した設備の返却、整理整頓を行う。</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片付けのための人手が足りない場合は、熊野町災害対策本部に対し、職員やボランティア等の派遣を要請する。</a:t>
            </a:r>
            <a:endParaRPr sz="1600" b="1" dirty="0">
              <a:latin typeface="Yu Gothic" panose="020B0400000000000000" pitchFamily="34" charset="-128"/>
              <a:ea typeface="Yu Gothic" panose="020B0400000000000000" pitchFamily="34" charset="-128"/>
              <a:cs typeface="YuGothic"/>
            </a:endParaRPr>
          </a:p>
        </p:txBody>
      </p:sp>
      <p:grpSp>
        <p:nvGrpSpPr>
          <p:cNvPr id="26" name="グループ化 25">
            <a:extLst>
              <a:ext uri="{FF2B5EF4-FFF2-40B4-BE49-F238E27FC236}">
                <a16:creationId xmlns:a16="http://schemas.microsoft.com/office/drawing/2014/main" xmlns="" id="{3D2347E6-8280-4073-B6C8-C79386501089}"/>
              </a:ext>
            </a:extLst>
          </p:cNvPr>
          <p:cNvGrpSpPr/>
          <p:nvPr/>
        </p:nvGrpSpPr>
        <p:grpSpPr>
          <a:xfrm>
            <a:off x="714761" y="6410419"/>
            <a:ext cx="6120130" cy="328706"/>
            <a:chOff x="719999" y="6776611"/>
            <a:chExt cx="6120130" cy="328706"/>
          </a:xfrm>
        </p:grpSpPr>
        <p:sp>
          <p:nvSpPr>
            <p:cNvPr id="27" name="object 14">
              <a:extLst>
                <a:ext uri="{FF2B5EF4-FFF2-40B4-BE49-F238E27FC236}">
                  <a16:creationId xmlns:a16="http://schemas.microsoft.com/office/drawing/2014/main" xmlns="" id="{3A8B0171-55F6-457E-A1FC-C3A21DF89386}"/>
                </a:ext>
              </a:extLst>
            </p:cNvPr>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8" name="object 15">
              <a:extLst>
                <a:ext uri="{FF2B5EF4-FFF2-40B4-BE49-F238E27FC236}">
                  <a16:creationId xmlns:a16="http://schemas.microsoft.com/office/drawing/2014/main" xmlns="" id="{36268DB5-0D21-4767-B36A-F3DC7CE1D320}"/>
                </a:ext>
              </a:extLst>
            </p:cNvPr>
            <p:cNvSpPr txBox="1"/>
            <p:nvPr/>
          </p:nvSpPr>
          <p:spPr>
            <a:xfrm>
              <a:off x="810226" y="6776611"/>
              <a:ext cx="2699080"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避難所の閉鎖</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29" name="object 8">
            <a:extLst>
              <a:ext uri="{FF2B5EF4-FFF2-40B4-BE49-F238E27FC236}">
                <a16:creationId xmlns:a16="http://schemas.microsoft.com/office/drawing/2014/main" xmlns="" id="{DD105550-BEBD-46AF-AD4D-93CC9D7921E7}"/>
              </a:ext>
            </a:extLst>
          </p:cNvPr>
          <p:cNvSpPr txBox="1"/>
          <p:nvPr/>
        </p:nvSpPr>
        <p:spPr>
          <a:xfrm>
            <a:off x="888999" y="6924176"/>
            <a:ext cx="6120129" cy="2218236"/>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避難所は、避難所外避難者の支援拠点でもあるため、避難所閉鎖後の支援をどのように行うかについて、検討する。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避難施設の備品等を毀損していないかを確認する。時間が経過すると、責任の所在があいまいになるなど、毀損の原因等が不明瞭になりがちなため、毀損している場合には、管理者にすぐ連絡し対応する。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避難所運営委員会は、避難所閉鎖の日に解散する。</a:t>
            </a:r>
            <a:endParaRPr sz="1600" b="1">
              <a:latin typeface="Yu Gothic" panose="020B0400000000000000" pitchFamily="34" charset="-128"/>
              <a:ea typeface="Yu Gothic" panose="020B0400000000000000" pitchFamily="34" charset="-128"/>
              <a:cs typeface="YuGothic"/>
            </a:endParaRPr>
          </a:p>
        </p:txBody>
      </p:sp>
      <p:sp>
        <p:nvSpPr>
          <p:cNvPr id="30" name="object 72">
            <a:extLst>
              <a:ext uri="{FF2B5EF4-FFF2-40B4-BE49-F238E27FC236}">
                <a16:creationId xmlns:a16="http://schemas.microsoft.com/office/drawing/2014/main" xmlns="" id="{E493A3C2-75F9-442C-93C6-87AC571BB51E}"/>
              </a:ext>
            </a:extLst>
          </p:cNvPr>
          <p:cNvSpPr/>
          <p:nvPr/>
        </p:nvSpPr>
        <p:spPr>
          <a:xfrm>
            <a:off x="931272" y="5758564"/>
            <a:ext cx="2368447" cy="306045"/>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31" name="object 73">
            <a:extLst>
              <a:ext uri="{FF2B5EF4-FFF2-40B4-BE49-F238E27FC236}">
                <a16:creationId xmlns:a16="http://schemas.microsoft.com/office/drawing/2014/main" xmlns="" id="{70E22D5B-B8A4-4BF6-88EB-3BD9A84C673B}"/>
              </a:ext>
            </a:extLst>
          </p:cNvPr>
          <p:cNvSpPr txBox="1"/>
          <p:nvPr/>
        </p:nvSpPr>
        <p:spPr>
          <a:xfrm>
            <a:off x="1047190" y="5820403"/>
            <a:ext cx="2167874"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22</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：職員派遣依頼書</a:t>
            </a:r>
            <a:endParaRPr sz="1200">
              <a:latin typeface="游ゴシック" panose="020B0400000000000000" pitchFamily="50" charset="-128"/>
              <a:ea typeface="游ゴシック" panose="020B0400000000000000" pitchFamily="50" charset="-128"/>
              <a:cs typeface="BIZ UDゴシック"/>
            </a:endParaRPr>
          </a:p>
        </p:txBody>
      </p:sp>
      <p:sp>
        <p:nvSpPr>
          <p:cNvPr id="32" name="object 74">
            <a:extLst>
              <a:ext uri="{FF2B5EF4-FFF2-40B4-BE49-F238E27FC236}">
                <a16:creationId xmlns:a16="http://schemas.microsoft.com/office/drawing/2014/main" xmlns="" id="{D68833D5-5BA9-4CFB-BB04-CC278BC552AD}"/>
              </a:ext>
            </a:extLst>
          </p:cNvPr>
          <p:cNvSpPr/>
          <p:nvPr/>
        </p:nvSpPr>
        <p:spPr>
          <a:xfrm>
            <a:off x="2971800" y="5811405"/>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45801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5C26407D-5EF9-4C90-B322-80D7BAEA9996}"/>
              </a:ext>
            </a:extLst>
          </p:cNvPr>
          <p:cNvSpPr txBox="1"/>
          <p:nvPr/>
        </p:nvSpPr>
        <p:spPr>
          <a:xfrm>
            <a:off x="6751863" y="10128199"/>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a:t>
            </a:r>
            <a:endParaRPr lang="ja-JP" altLang="en-US">
              <a:solidFill>
                <a:schemeClr val="tx1">
                  <a:lumMod val="50000"/>
                  <a:lumOff val="50000"/>
                </a:schemeClr>
              </a:solidFill>
              <a:latin typeface="+mj-ea"/>
              <a:ea typeface="+mj-ea"/>
            </a:endParaRPr>
          </a:p>
        </p:txBody>
      </p:sp>
      <p:sp>
        <p:nvSpPr>
          <p:cNvPr id="4" name="bg object 16">
            <a:extLst>
              <a:ext uri="{FF2B5EF4-FFF2-40B4-BE49-F238E27FC236}">
                <a16:creationId xmlns:a16="http://schemas.microsoft.com/office/drawing/2014/main" xmlns="" id="{569A8ACB-C4C7-45A2-AF6C-57C00DA815CF}"/>
              </a:ext>
            </a:extLst>
          </p:cNvPr>
          <p:cNvSpPr/>
          <p:nvPr/>
        </p:nvSpPr>
        <p:spPr>
          <a:xfrm>
            <a:off x="3629" y="10277"/>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5" name="bg object 17">
            <a:extLst>
              <a:ext uri="{FF2B5EF4-FFF2-40B4-BE49-F238E27FC236}">
                <a16:creationId xmlns:a16="http://schemas.microsoft.com/office/drawing/2014/main" xmlns="" id="{023ED6AB-C699-4202-A5D1-162A8E961B6E}"/>
              </a:ext>
            </a:extLst>
          </p:cNvPr>
          <p:cNvSpPr/>
          <p:nvPr/>
        </p:nvSpPr>
        <p:spPr>
          <a:xfrm>
            <a:off x="146529" y="10278"/>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6" name="bg object 18">
            <a:extLst>
              <a:ext uri="{FF2B5EF4-FFF2-40B4-BE49-F238E27FC236}">
                <a16:creationId xmlns:a16="http://schemas.microsoft.com/office/drawing/2014/main" xmlns="" id="{63BABF63-B829-490D-97E5-99C65D821455}"/>
              </a:ext>
            </a:extLst>
          </p:cNvPr>
          <p:cNvPicPr/>
          <p:nvPr/>
        </p:nvPicPr>
        <p:blipFill>
          <a:blip r:embed="rId2" cstate="print"/>
          <a:stretch>
            <a:fillRect/>
          </a:stretch>
        </p:blipFill>
        <p:spPr>
          <a:xfrm>
            <a:off x="121373" y="10277"/>
            <a:ext cx="174123" cy="208812"/>
          </a:xfrm>
          <a:prstGeom prst="rect">
            <a:avLst/>
          </a:prstGeom>
        </p:spPr>
      </p:pic>
      <p:pic>
        <p:nvPicPr>
          <p:cNvPr id="7" name="object 40">
            <a:extLst>
              <a:ext uri="{FF2B5EF4-FFF2-40B4-BE49-F238E27FC236}">
                <a16:creationId xmlns:a16="http://schemas.microsoft.com/office/drawing/2014/main" xmlns="" id="{580AF39D-5248-4929-B77E-75422C8E5E4D}"/>
              </a:ext>
            </a:extLst>
          </p:cNvPr>
          <p:cNvPicPr/>
          <p:nvPr/>
        </p:nvPicPr>
        <p:blipFill>
          <a:blip r:embed="rId3" cstate="print"/>
          <a:stretch>
            <a:fillRect/>
          </a:stretch>
        </p:blipFill>
        <p:spPr>
          <a:xfrm>
            <a:off x="2794000" y="7856815"/>
            <a:ext cx="1444361" cy="2061885"/>
          </a:xfrm>
          <a:prstGeom prst="rect">
            <a:avLst/>
          </a:prstGeom>
        </p:spPr>
      </p:pic>
      <p:pic>
        <p:nvPicPr>
          <p:cNvPr id="8" name="object 43">
            <a:extLst>
              <a:ext uri="{FF2B5EF4-FFF2-40B4-BE49-F238E27FC236}">
                <a16:creationId xmlns:a16="http://schemas.microsoft.com/office/drawing/2014/main" xmlns="" id="{5A5B3D78-2BBA-4853-97A8-20EF3A8DF6FB}"/>
              </a:ext>
            </a:extLst>
          </p:cNvPr>
          <p:cNvPicPr/>
          <p:nvPr/>
        </p:nvPicPr>
        <p:blipFill>
          <a:blip r:embed="rId4" cstate="print"/>
          <a:stretch>
            <a:fillRect/>
          </a:stretch>
        </p:blipFill>
        <p:spPr>
          <a:xfrm>
            <a:off x="2387737" y="3121612"/>
            <a:ext cx="877831" cy="1230657"/>
          </a:xfrm>
          <a:prstGeom prst="rect">
            <a:avLst/>
          </a:prstGeom>
        </p:spPr>
      </p:pic>
      <p:sp>
        <p:nvSpPr>
          <p:cNvPr id="9" name="object 44">
            <a:extLst>
              <a:ext uri="{FF2B5EF4-FFF2-40B4-BE49-F238E27FC236}">
                <a16:creationId xmlns:a16="http://schemas.microsoft.com/office/drawing/2014/main" xmlns="" id="{938F9B1D-A796-43F7-A796-AFE263DB37C1}"/>
              </a:ext>
            </a:extLst>
          </p:cNvPr>
          <p:cNvSpPr/>
          <p:nvPr/>
        </p:nvSpPr>
        <p:spPr>
          <a:xfrm>
            <a:off x="2384645" y="3127161"/>
            <a:ext cx="877933" cy="1230847"/>
          </a:xfrm>
          <a:custGeom>
            <a:avLst/>
            <a:gdLst/>
            <a:ahLst/>
            <a:cxnLst/>
            <a:rect l="l" t="t" r="r" b="b"/>
            <a:pathLst>
              <a:path w="1153160" h="1616709">
                <a:moveTo>
                  <a:pt x="1153020" y="0"/>
                </a:moveTo>
                <a:lnTo>
                  <a:pt x="0" y="0"/>
                </a:lnTo>
                <a:lnTo>
                  <a:pt x="0" y="1616455"/>
                </a:lnTo>
                <a:lnTo>
                  <a:pt x="1153020" y="1616455"/>
                </a:lnTo>
                <a:lnTo>
                  <a:pt x="1153020" y="0"/>
                </a:lnTo>
                <a:close/>
              </a:path>
            </a:pathLst>
          </a:custGeom>
          <a:solidFill>
            <a:srgbClr val="040000">
              <a:alpha val="11997"/>
            </a:srgbClr>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0" name="object 45">
            <a:extLst>
              <a:ext uri="{FF2B5EF4-FFF2-40B4-BE49-F238E27FC236}">
                <a16:creationId xmlns:a16="http://schemas.microsoft.com/office/drawing/2014/main" xmlns="" id="{872119B9-5F46-4905-9C60-C91F066E1050}"/>
              </a:ext>
            </a:extLst>
          </p:cNvPr>
          <p:cNvPicPr/>
          <p:nvPr/>
        </p:nvPicPr>
        <p:blipFill>
          <a:blip r:embed="rId5" cstate="print"/>
          <a:stretch>
            <a:fillRect/>
          </a:stretch>
        </p:blipFill>
        <p:spPr>
          <a:xfrm>
            <a:off x="2033232" y="3315337"/>
            <a:ext cx="962721" cy="1349667"/>
          </a:xfrm>
          <a:prstGeom prst="rect">
            <a:avLst/>
          </a:prstGeom>
        </p:spPr>
      </p:pic>
      <p:sp>
        <p:nvSpPr>
          <p:cNvPr id="11" name="object 46">
            <a:extLst>
              <a:ext uri="{FF2B5EF4-FFF2-40B4-BE49-F238E27FC236}">
                <a16:creationId xmlns:a16="http://schemas.microsoft.com/office/drawing/2014/main" xmlns="" id="{C975D654-88EC-44A0-B7C5-1BF2463148C5}"/>
              </a:ext>
            </a:extLst>
          </p:cNvPr>
          <p:cNvSpPr/>
          <p:nvPr/>
        </p:nvSpPr>
        <p:spPr>
          <a:xfrm>
            <a:off x="2033329" y="3315337"/>
            <a:ext cx="963019" cy="1349773"/>
          </a:xfrm>
          <a:custGeom>
            <a:avLst/>
            <a:gdLst/>
            <a:ahLst/>
            <a:cxnLst/>
            <a:rect l="l" t="t" r="r" b="b"/>
            <a:pathLst>
              <a:path w="1264920" h="1772920">
                <a:moveTo>
                  <a:pt x="1264526" y="0"/>
                </a:moveTo>
                <a:lnTo>
                  <a:pt x="0" y="0"/>
                </a:lnTo>
                <a:lnTo>
                  <a:pt x="0" y="1772780"/>
                </a:lnTo>
                <a:lnTo>
                  <a:pt x="1264526" y="1772780"/>
                </a:lnTo>
                <a:lnTo>
                  <a:pt x="1264526" y="0"/>
                </a:lnTo>
                <a:close/>
              </a:path>
            </a:pathLst>
          </a:custGeom>
          <a:solidFill>
            <a:srgbClr val="040000">
              <a:alpha val="5999"/>
            </a:srgbClr>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pic>
        <p:nvPicPr>
          <p:cNvPr id="12" name="object 47">
            <a:extLst>
              <a:ext uri="{FF2B5EF4-FFF2-40B4-BE49-F238E27FC236}">
                <a16:creationId xmlns:a16="http://schemas.microsoft.com/office/drawing/2014/main" xmlns="" id="{92C1FF6B-566E-43A5-81C6-1AFA82F66DDD}"/>
              </a:ext>
            </a:extLst>
          </p:cNvPr>
          <p:cNvPicPr/>
          <p:nvPr/>
        </p:nvPicPr>
        <p:blipFill>
          <a:blip r:embed="rId6" cstate="print"/>
          <a:stretch>
            <a:fillRect/>
          </a:stretch>
        </p:blipFill>
        <p:spPr>
          <a:xfrm>
            <a:off x="1538469" y="3518619"/>
            <a:ext cx="1088595" cy="1526133"/>
          </a:xfrm>
          <a:prstGeom prst="rect">
            <a:avLst/>
          </a:prstGeom>
        </p:spPr>
      </p:pic>
      <p:sp>
        <p:nvSpPr>
          <p:cNvPr id="13" name="object 48">
            <a:extLst>
              <a:ext uri="{FF2B5EF4-FFF2-40B4-BE49-F238E27FC236}">
                <a16:creationId xmlns:a16="http://schemas.microsoft.com/office/drawing/2014/main" xmlns="" id="{6CED1240-82DD-418F-BB10-65301877BB69}"/>
              </a:ext>
            </a:extLst>
          </p:cNvPr>
          <p:cNvSpPr/>
          <p:nvPr/>
        </p:nvSpPr>
        <p:spPr>
          <a:xfrm>
            <a:off x="1311142" y="3304119"/>
            <a:ext cx="303601" cy="213198"/>
          </a:xfrm>
          <a:custGeom>
            <a:avLst/>
            <a:gdLst/>
            <a:ahLst/>
            <a:cxnLst/>
            <a:rect l="l" t="t" r="r" b="b"/>
            <a:pathLst>
              <a:path w="398779" h="280034">
                <a:moveTo>
                  <a:pt x="0" y="279514"/>
                </a:moveTo>
                <a:lnTo>
                  <a:pt x="60580" y="114291"/>
                </a:lnTo>
                <a:lnTo>
                  <a:pt x="122264" y="30100"/>
                </a:lnTo>
                <a:lnTo>
                  <a:pt x="222393" y="738"/>
                </a:lnTo>
                <a:lnTo>
                  <a:pt x="398310" y="0"/>
                </a:lnTo>
              </a:path>
            </a:pathLst>
          </a:custGeom>
          <a:ln w="28003">
            <a:solidFill>
              <a:srgbClr val="E71F19"/>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4" name="object 49">
            <a:extLst>
              <a:ext uri="{FF2B5EF4-FFF2-40B4-BE49-F238E27FC236}">
                <a16:creationId xmlns:a16="http://schemas.microsoft.com/office/drawing/2014/main" xmlns="" id="{C1536894-D923-447A-9559-433298849974}"/>
              </a:ext>
            </a:extLst>
          </p:cNvPr>
          <p:cNvSpPr/>
          <p:nvPr/>
        </p:nvSpPr>
        <p:spPr>
          <a:xfrm>
            <a:off x="1615887" y="3206531"/>
            <a:ext cx="137781" cy="147933"/>
          </a:xfrm>
          <a:custGeom>
            <a:avLst/>
            <a:gdLst/>
            <a:ahLst/>
            <a:cxnLst/>
            <a:rect l="l" t="t" r="r" b="b"/>
            <a:pathLst>
              <a:path w="180975" h="194309">
                <a:moveTo>
                  <a:pt x="25603" y="0"/>
                </a:moveTo>
                <a:lnTo>
                  <a:pt x="0" y="193827"/>
                </a:lnTo>
                <a:lnTo>
                  <a:pt x="180632" y="119087"/>
                </a:lnTo>
                <a:lnTo>
                  <a:pt x="25603" y="0"/>
                </a:lnTo>
                <a:close/>
              </a:path>
            </a:pathLst>
          </a:custGeom>
          <a:solidFill>
            <a:srgbClr val="E71F19"/>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5" name="object 50">
            <a:extLst>
              <a:ext uri="{FF2B5EF4-FFF2-40B4-BE49-F238E27FC236}">
                <a16:creationId xmlns:a16="http://schemas.microsoft.com/office/drawing/2014/main" xmlns="" id="{3E3B30E6-3F6B-409D-B4B5-13258498C50D}"/>
              </a:ext>
            </a:extLst>
          </p:cNvPr>
          <p:cNvSpPr/>
          <p:nvPr/>
        </p:nvSpPr>
        <p:spPr>
          <a:xfrm>
            <a:off x="1955715" y="3103478"/>
            <a:ext cx="267344" cy="154702"/>
          </a:xfrm>
          <a:custGeom>
            <a:avLst/>
            <a:gdLst/>
            <a:ahLst/>
            <a:cxnLst/>
            <a:rect l="l" t="t" r="r" b="b"/>
            <a:pathLst>
              <a:path w="351154" h="203200">
                <a:moveTo>
                  <a:pt x="0" y="203173"/>
                </a:moveTo>
                <a:lnTo>
                  <a:pt x="65855" y="75517"/>
                </a:lnTo>
                <a:lnTo>
                  <a:pt x="124367" y="13602"/>
                </a:lnTo>
                <a:lnTo>
                  <a:pt x="208440" y="0"/>
                </a:lnTo>
                <a:lnTo>
                  <a:pt x="350977" y="17283"/>
                </a:lnTo>
              </a:path>
            </a:pathLst>
          </a:custGeom>
          <a:ln w="22860">
            <a:solidFill>
              <a:srgbClr val="E71F19"/>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 name="object 51">
            <a:extLst>
              <a:ext uri="{FF2B5EF4-FFF2-40B4-BE49-F238E27FC236}">
                <a16:creationId xmlns:a16="http://schemas.microsoft.com/office/drawing/2014/main" xmlns="" id="{277685C1-A4EE-42CF-890F-A7CED201809A}"/>
              </a:ext>
            </a:extLst>
          </p:cNvPr>
          <p:cNvSpPr/>
          <p:nvPr/>
        </p:nvSpPr>
        <p:spPr>
          <a:xfrm>
            <a:off x="2216255" y="3066272"/>
            <a:ext cx="117477" cy="117960"/>
          </a:xfrm>
          <a:custGeom>
            <a:avLst/>
            <a:gdLst/>
            <a:ahLst/>
            <a:cxnLst/>
            <a:rect l="l" t="t" r="r" b="b"/>
            <a:pathLst>
              <a:path w="154304" h="154940">
                <a:moveTo>
                  <a:pt x="40424" y="0"/>
                </a:moveTo>
                <a:lnTo>
                  <a:pt x="0" y="154368"/>
                </a:lnTo>
                <a:lnTo>
                  <a:pt x="153873" y="112191"/>
                </a:lnTo>
                <a:lnTo>
                  <a:pt x="40424" y="0"/>
                </a:lnTo>
                <a:close/>
              </a:path>
            </a:pathLst>
          </a:custGeom>
          <a:solidFill>
            <a:srgbClr val="E71F19"/>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 name="object 20">
            <a:extLst>
              <a:ext uri="{FF2B5EF4-FFF2-40B4-BE49-F238E27FC236}">
                <a16:creationId xmlns:a16="http://schemas.microsoft.com/office/drawing/2014/main" xmlns="" id="{3A540FAE-D2DA-4937-B09F-1DB648C7B838}"/>
              </a:ext>
            </a:extLst>
          </p:cNvPr>
          <p:cNvSpPr txBox="1"/>
          <p:nvPr/>
        </p:nvSpPr>
        <p:spPr>
          <a:xfrm>
            <a:off x="3714037" y="3285412"/>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避難所開設アクションカード</a:t>
            </a:r>
            <a:endParaRPr sz="1600" b="1">
              <a:latin typeface="Yu Gothic" panose="020B0400000000000000" pitchFamily="34" charset="-128"/>
              <a:ea typeface="Yu Gothic" panose="020B0400000000000000" pitchFamily="34" charset="-128"/>
              <a:cs typeface="YuGothic"/>
            </a:endParaRPr>
          </a:p>
        </p:txBody>
      </p:sp>
      <p:sp>
        <p:nvSpPr>
          <p:cNvPr id="18" name="object 22">
            <a:extLst>
              <a:ext uri="{FF2B5EF4-FFF2-40B4-BE49-F238E27FC236}">
                <a16:creationId xmlns:a16="http://schemas.microsoft.com/office/drawing/2014/main" xmlns="" id="{2264402F-4C77-46D5-9652-2E2B34B6405A}"/>
              </a:ext>
            </a:extLst>
          </p:cNvPr>
          <p:cNvSpPr txBox="1"/>
          <p:nvPr/>
        </p:nvSpPr>
        <p:spPr>
          <a:xfrm>
            <a:off x="3760335" y="3698754"/>
            <a:ext cx="2865835" cy="1090042"/>
          </a:xfrm>
          <a:prstGeom prst="rect">
            <a:avLst/>
          </a:prstGeom>
        </p:spPr>
        <p:txBody>
          <a:bodyPr vert="horz" wrap="square" lIns="0" tIns="12700" rIns="0" bIns="0" rtlCol="0">
            <a:spAutoFit/>
          </a:bodyPr>
          <a:lstStyle/>
          <a:p>
            <a:r>
              <a:rPr lang="ja-JP" altLang="en-US" sz="1400" b="1">
                <a:latin typeface="Yu Gothic" panose="020B0400000000000000" pitchFamily="34" charset="-128"/>
                <a:ea typeface="Yu Gothic" panose="020B0400000000000000" pitchFamily="34" charset="-128"/>
                <a:cs typeface="YuGo-Medium"/>
              </a:rPr>
              <a:t>アクションカードは、このカードを受け取った誰でもが、迷うことなく必要な活動ができるように、「なにを、どうすればよいか」について，その手順と内容が書かれています。</a:t>
            </a:r>
            <a:endParaRPr lang="en-US" altLang="ja-JP" sz="1400" b="1">
              <a:latin typeface="Yu Gothic" panose="020B0400000000000000" pitchFamily="34" charset="-128"/>
              <a:ea typeface="Yu Gothic" panose="020B0400000000000000" pitchFamily="34" charset="-128"/>
              <a:cs typeface="YuGo-Medium"/>
            </a:endParaRPr>
          </a:p>
        </p:txBody>
      </p:sp>
      <p:sp>
        <p:nvSpPr>
          <p:cNvPr id="19" name="テキスト ボックス 18">
            <a:extLst>
              <a:ext uri="{FF2B5EF4-FFF2-40B4-BE49-F238E27FC236}">
                <a16:creationId xmlns:a16="http://schemas.microsoft.com/office/drawing/2014/main" xmlns="" id="{1A15356C-A0C3-431A-9954-94F20A98D23A}"/>
              </a:ext>
            </a:extLst>
          </p:cNvPr>
          <p:cNvSpPr txBox="1"/>
          <p:nvPr/>
        </p:nvSpPr>
        <p:spPr>
          <a:xfrm>
            <a:off x="1462942" y="2020608"/>
            <a:ext cx="5656202"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開設時、避難所開設に必要な４つの仕事の活動方法が示されているアクションカードを取り出し、関係者で協力して対応します。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20" name="正方形/長方形 19">
            <a:extLst>
              <a:ext uri="{FF2B5EF4-FFF2-40B4-BE49-F238E27FC236}">
                <a16:creationId xmlns:a16="http://schemas.microsoft.com/office/drawing/2014/main" xmlns="" id="{BF35F440-CCD4-45C7-9C32-60B67FC389AC}"/>
              </a:ext>
            </a:extLst>
          </p:cNvPr>
          <p:cNvSpPr/>
          <p:nvPr/>
        </p:nvSpPr>
        <p:spPr>
          <a:xfrm>
            <a:off x="523725" y="1974277"/>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1" name="object 16">
            <a:extLst>
              <a:ext uri="{FF2B5EF4-FFF2-40B4-BE49-F238E27FC236}">
                <a16:creationId xmlns:a16="http://schemas.microsoft.com/office/drawing/2014/main" xmlns="" id="{3E302E50-B6FF-48D3-8AAD-7D84BCDE4F96}"/>
              </a:ext>
            </a:extLst>
          </p:cNvPr>
          <p:cNvSpPr/>
          <p:nvPr/>
        </p:nvSpPr>
        <p:spPr>
          <a:xfrm>
            <a:off x="836600" y="2052133"/>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22" name="テキスト ボックス 21">
            <a:extLst>
              <a:ext uri="{FF2B5EF4-FFF2-40B4-BE49-F238E27FC236}">
                <a16:creationId xmlns:a16="http://schemas.microsoft.com/office/drawing/2014/main" xmlns="" id="{E39C1E5E-927B-4908-99D2-160A0666928E}"/>
              </a:ext>
            </a:extLst>
          </p:cNvPr>
          <p:cNvSpPr txBox="1"/>
          <p:nvPr/>
        </p:nvSpPr>
        <p:spPr>
          <a:xfrm>
            <a:off x="735325" y="2467860"/>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pic>
        <p:nvPicPr>
          <p:cNvPr id="23" name="図 22">
            <a:extLst>
              <a:ext uri="{FF2B5EF4-FFF2-40B4-BE49-F238E27FC236}">
                <a16:creationId xmlns:a16="http://schemas.microsoft.com/office/drawing/2014/main" xmlns="" id="{B3B2EE04-B9EF-4D24-8029-46EB6C8B0C98}"/>
              </a:ext>
            </a:extLst>
          </p:cNvPr>
          <p:cNvPicPr>
            <a:picLocks noChangeAspect="1"/>
          </p:cNvPicPr>
          <p:nvPr/>
        </p:nvPicPr>
        <p:blipFill>
          <a:blip r:embed="rId7"/>
          <a:stretch>
            <a:fillRect/>
          </a:stretch>
        </p:blipFill>
        <p:spPr>
          <a:xfrm>
            <a:off x="508000" y="8192783"/>
            <a:ext cx="1042628" cy="1426753"/>
          </a:xfrm>
          <a:prstGeom prst="rect">
            <a:avLst/>
          </a:prstGeom>
        </p:spPr>
      </p:pic>
      <p:sp>
        <p:nvSpPr>
          <p:cNvPr id="24" name="テキスト ボックス 23">
            <a:extLst>
              <a:ext uri="{FF2B5EF4-FFF2-40B4-BE49-F238E27FC236}">
                <a16:creationId xmlns:a16="http://schemas.microsoft.com/office/drawing/2014/main" xmlns="" id="{BB04480E-AD93-4A4A-AE73-50738E067A67}"/>
              </a:ext>
            </a:extLst>
          </p:cNvPr>
          <p:cNvSpPr txBox="1"/>
          <p:nvPr/>
        </p:nvSpPr>
        <p:spPr>
          <a:xfrm>
            <a:off x="1498600" y="8495923"/>
            <a:ext cx="1308370" cy="430887"/>
          </a:xfrm>
          <a:prstGeom prst="rect">
            <a:avLst/>
          </a:prstGeom>
          <a:noFill/>
        </p:spPr>
        <p:txBody>
          <a:bodyPr wrap="square">
            <a:spAutoFit/>
          </a:bodyPr>
          <a:lstStyle/>
          <a:p>
            <a:pPr algn="ctr"/>
            <a:r>
              <a:rPr lang="ja-JP" altLang="en-US" sz="1100" b="1">
                <a:solidFill>
                  <a:srgbClr val="E71F19"/>
                </a:solidFill>
                <a:latin typeface="Yu Gothic" panose="020B0400000000000000" pitchFamily="34" charset="-128"/>
                <a:ea typeface="Yu Gothic" panose="020B0400000000000000" pitchFamily="34" charset="-128"/>
                <a:cs typeface="YuGothic"/>
              </a:rPr>
              <a:t>対象となる班を</a:t>
            </a:r>
            <a:endParaRPr lang="en-US" altLang="ja-JP" sz="1100" b="1">
              <a:solidFill>
                <a:srgbClr val="E71F19"/>
              </a:solidFill>
              <a:latin typeface="Yu Gothic" panose="020B0400000000000000" pitchFamily="34" charset="-128"/>
              <a:ea typeface="Yu Gothic" panose="020B0400000000000000" pitchFamily="34" charset="-128"/>
              <a:cs typeface="YuGothic"/>
            </a:endParaRPr>
          </a:p>
          <a:p>
            <a:pPr algn="ctr"/>
            <a:r>
              <a:rPr lang="ja-JP" altLang="en-US" sz="1100" b="1">
                <a:solidFill>
                  <a:srgbClr val="E71F19"/>
                </a:solidFill>
                <a:latin typeface="Yu Gothic" panose="020B0400000000000000" pitchFamily="34" charset="-128"/>
                <a:ea typeface="Yu Gothic" panose="020B0400000000000000" pitchFamily="34" charset="-128"/>
                <a:cs typeface="YuGothic"/>
              </a:rPr>
              <a:t>抜き出す</a:t>
            </a:r>
            <a:endParaRPr lang="ja-JP" altLang="en-US" sz="1100"/>
          </a:p>
        </p:txBody>
      </p:sp>
      <p:sp>
        <p:nvSpPr>
          <p:cNvPr id="25" name="テキスト ボックス 24">
            <a:extLst>
              <a:ext uri="{FF2B5EF4-FFF2-40B4-BE49-F238E27FC236}">
                <a16:creationId xmlns:a16="http://schemas.microsoft.com/office/drawing/2014/main" xmlns="" id="{A607CE98-F519-47CF-9A11-3F8245FDF130}"/>
              </a:ext>
            </a:extLst>
          </p:cNvPr>
          <p:cNvSpPr txBox="1"/>
          <p:nvPr/>
        </p:nvSpPr>
        <p:spPr>
          <a:xfrm>
            <a:off x="536734" y="2883796"/>
            <a:ext cx="1308370" cy="430887"/>
          </a:xfrm>
          <a:prstGeom prst="rect">
            <a:avLst/>
          </a:prstGeom>
          <a:noFill/>
        </p:spPr>
        <p:txBody>
          <a:bodyPr wrap="square">
            <a:spAutoFit/>
          </a:bodyPr>
          <a:lstStyle/>
          <a:p>
            <a:r>
              <a:rPr lang="ja-JP" altLang="en-US" sz="1100" b="1">
                <a:solidFill>
                  <a:srgbClr val="E71F19"/>
                </a:solidFill>
                <a:latin typeface="Yu Gothic" panose="020B0400000000000000" pitchFamily="34" charset="-128"/>
                <a:ea typeface="Yu Gothic" panose="020B0400000000000000" pitchFamily="34" charset="-128"/>
                <a:cs typeface="YuGothic"/>
              </a:rPr>
              <a:t>手分けして上から順番に実施する</a:t>
            </a:r>
            <a:endParaRPr lang="ja-JP" altLang="en-US" sz="1100"/>
          </a:p>
        </p:txBody>
      </p:sp>
      <p:sp>
        <p:nvSpPr>
          <p:cNvPr id="26" name="object 20">
            <a:extLst>
              <a:ext uri="{FF2B5EF4-FFF2-40B4-BE49-F238E27FC236}">
                <a16:creationId xmlns:a16="http://schemas.microsoft.com/office/drawing/2014/main" xmlns="" id="{B504E829-5447-4C9E-8EB5-E117252E0A83}"/>
              </a:ext>
            </a:extLst>
          </p:cNvPr>
          <p:cNvSpPr txBox="1"/>
          <p:nvPr/>
        </p:nvSpPr>
        <p:spPr>
          <a:xfrm>
            <a:off x="4475299" y="8150240"/>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a:t>
            </a:r>
            <a:r>
              <a:rPr lang="ja-JP" altLang="en-US" sz="1600" b="1">
                <a:solidFill>
                  <a:srgbClr val="221815"/>
                </a:solidFill>
                <a:latin typeface="Yu Gothic" panose="020B0400000000000000" pitchFamily="34" charset="-128"/>
                <a:ea typeface="Yu Gothic" panose="020B0400000000000000" pitchFamily="34" charset="-128"/>
                <a:cs typeface="YuGothic"/>
              </a:rPr>
              <a:t>運営マニュアル</a:t>
            </a:r>
            <a:endParaRPr sz="1600" b="1">
              <a:latin typeface="Yu Gothic" panose="020B0400000000000000" pitchFamily="34" charset="-128"/>
              <a:ea typeface="Yu Gothic" panose="020B0400000000000000" pitchFamily="34" charset="-128"/>
              <a:cs typeface="YuGothic"/>
            </a:endParaRPr>
          </a:p>
        </p:txBody>
      </p:sp>
      <p:sp>
        <p:nvSpPr>
          <p:cNvPr id="27" name="テキスト ボックス 26">
            <a:extLst>
              <a:ext uri="{FF2B5EF4-FFF2-40B4-BE49-F238E27FC236}">
                <a16:creationId xmlns:a16="http://schemas.microsoft.com/office/drawing/2014/main" xmlns="" id="{B316E69B-10D3-4DCA-80D3-E139ED202A7A}"/>
              </a:ext>
            </a:extLst>
          </p:cNvPr>
          <p:cNvSpPr txBox="1"/>
          <p:nvPr/>
        </p:nvSpPr>
        <p:spPr>
          <a:xfrm>
            <a:off x="1705445" y="6866215"/>
            <a:ext cx="5099759" cy="705706"/>
          </a:xfrm>
          <a:prstGeom prst="rect">
            <a:avLst/>
          </a:prstGeom>
          <a:noFill/>
        </p:spPr>
        <p:txBody>
          <a:bodyPr wrap="square">
            <a:spAutoFit/>
          </a:bodyPr>
          <a:lstStyle>
            <a:defPPr>
              <a:defRPr lang="ja-JP"/>
            </a:defPPr>
            <a:lvl1pPr marL="12700" marR="5080">
              <a:lnSpc>
                <a:spcPct val="145800"/>
              </a:lnSpc>
              <a:spcBef>
                <a:spcPts val="100"/>
              </a:spcBef>
              <a:defRPr sz="1400" b="1">
                <a:solidFill>
                  <a:srgbClr val="221815"/>
                </a:solidFill>
                <a:latin typeface="Yu Gothic" panose="020B0400000000000000" pitchFamily="34" charset="-128"/>
                <a:ea typeface="Yu Gothic" panose="020B0400000000000000" pitchFamily="34" charset="-128"/>
                <a:cs typeface="YuGo-Medium"/>
              </a:defRPr>
            </a:lvl1pPr>
          </a:lstStyle>
          <a:p>
            <a:r>
              <a:rPr lang="ja-JP" altLang="en-US"/>
              <a:t>運営班</a:t>
            </a:r>
            <a:r>
              <a:rPr lang="ja-JP" altLang="en-US">
                <a:solidFill>
                  <a:schemeClr val="tx1"/>
                </a:solidFill>
              </a:rPr>
              <a:t>ごとに、担当となる班のマニュアルを抜き出し、</a:t>
            </a:r>
            <a:endParaRPr lang="en-US" altLang="ja-JP">
              <a:solidFill>
                <a:schemeClr val="tx1"/>
              </a:solidFill>
            </a:endParaRPr>
          </a:p>
          <a:p>
            <a:r>
              <a:rPr lang="ja-JP" altLang="en-US">
                <a:solidFill>
                  <a:schemeClr val="tx1"/>
                </a:solidFill>
              </a:rPr>
              <a:t>各班が</a:t>
            </a:r>
            <a:r>
              <a:rPr lang="ja-JP" altLang="en-US"/>
              <a:t>協力して避難所運営を行います。</a:t>
            </a:r>
          </a:p>
        </p:txBody>
      </p:sp>
      <p:sp>
        <p:nvSpPr>
          <p:cNvPr id="28" name="正方形/長方形 27">
            <a:extLst>
              <a:ext uri="{FF2B5EF4-FFF2-40B4-BE49-F238E27FC236}">
                <a16:creationId xmlns:a16="http://schemas.microsoft.com/office/drawing/2014/main" xmlns="" id="{ED9EB146-DC7F-4BC1-8529-0716AC2E43B6}"/>
              </a:ext>
            </a:extLst>
          </p:cNvPr>
          <p:cNvSpPr/>
          <p:nvPr/>
        </p:nvSpPr>
        <p:spPr>
          <a:xfrm>
            <a:off x="569936" y="6838526"/>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29" name="object 16">
            <a:extLst>
              <a:ext uri="{FF2B5EF4-FFF2-40B4-BE49-F238E27FC236}">
                <a16:creationId xmlns:a16="http://schemas.microsoft.com/office/drawing/2014/main" xmlns="" id="{B12199A7-853E-47E2-AFB1-682CA6C62A28}"/>
              </a:ext>
            </a:extLst>
          </p:cNvPr>
          <p:cNvSpPr/>
          <p:nvPr/>
        </p:nvSpPr>
        <p:spPr>
          <a:xfrm>
            <a:off x="882811" y="6916382"/>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30" name="テキスト ボックス 29">
            <a:extLst>
              <a:ext uri="{FF2B5EF4-FFF2-40B4-BE49-F238E27FC236}">
                <a16:creationId xmlns:a16="http://schemas.microsoft.com/office/drawing/2014/main" xmlns="" id="{58DB747E-5298-4024-A028-9804433EA71A}"/>
              </a:ext>
            </a:extLst>
          </p:cNvPr>
          <p:cNvSpPr txBox="1"/>
          <p:nvPr/>
        </p:nvSpPr>
        <p:spPr>
          <a:xfrm>
            <a:off x="781536" y="7351216"/>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cxnSp>
        <p:nvCxnSpPr>
          <p:cNvPr id="31" name="直線矢印コネクタ 30">
            <a:extLst>
              <a:ext uri="{FF2B5EF4-FFF2-40B4-BE49-F238E27FC236}">
                <a16:creationId xmlns:a16="http://schemas.microsoft.com/office/drawing/2014/main" xmlns="" id="{4D4E6D2F-E90F-407D-A305-800580555CC4}"/>
              </a:ext>
            </a:extLst>
          </p:cNvPr>
          <p:cNvCxnSpPr/>
          <p:nvPr/>
        </p:nvCxnSpPr>
        <p:spPr>
          <a:xfrm>
            <a:off x="1649239" y="8992188"/>
            <a:ext cx="101232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object 9">
            <a:extLst>
              <a:ext uri="{FF2B5EF4-FFF2-40B4-BE49-F238E27FC236}">
                <a16:creationId xmlns:a16="http://schemas.microsoft.com/office/drawing/2014/main" xmlns="" id="{DEC94723-9F36-4CC4-BD5A-16B63916536E}"/>
              </a:ext>
            </a:extLst>
          </p:cNvPr>
          <p:cNvGrpSpPr/>
          <p:nvPr/>
        </p:nvGrpSpPr>
        <p:grpSpPr>
          <a:xfrm>
            <a:off x="508000" y="730980"/>
            <a:ext cx="6553200" cy="628997"/>
            <a:chOff x="540004" y="1688134"/>
            <a:chExt cx="6480175" cy="334010"/>
          </a:xfrm>
          <a:solidFill>
            <a:srgbClr val="172A88"/>
          </a:solidFill>
        </p:grpSpPr>
        <p:pic>
          <p:nvPicPr>
            <p:cNvPr id="33" name="object 10">
              <a:extLst>
                <a:ext uri="{FF2B5EF4-FFF2-40B4-BE49-F238E27FC236}">
                  <a16:creationId xmlns:a16="http://schemas.microsoft.com/office/drawing/2014/main" xmlns="" id="{5A0AB812-1AAC-43DB-B79F-F0BF57A03448}"/>
                </a:ext>
              </a:extLst>
            </p:cNvPr>
            <p:cNvPicPr/>
            <p:nvPr/>
          </p:nvPicPr>
          <p:blipFill>
            <a:blip r:embed="rId8" cstate="print"/>
            <a:stretch>
              <a:fillRect/>
            </a:stretch>
          </p:blipFill>
          <p:spPr>
            <a:xfrm>
              <a:off x="4217036" y="1688134"/>
              <a:ext cx="2802965" cy="333693"/>
            </a:xfrm>
            <a:prstGeom prst="rect">
              <a:avLst/>
            </a:prstGeom>
            <a:grpFill/>
            <a:ln>
              <a:solidFill>
                <a:schemeClr val="bg1"/>
              </a:solidFill>
            </a:ln>
          </p:spPr>
        </p:pic>
        <p:sp>
          <p:nvSpPr>
            <p:cNvPr id="34" name="object 11">
              <a:extLst>
                <a:ext uri="{FF2B5EF4-FFF2-40B4-BE49-F238E27FC236}">
                  <a16:creationId xmlns:a16="http://schemas.microsoft.com/office/drawing/2014/main" xmlns="" id="{A021A737-F499-45FB-AA2F-789F8F650F37}"/>
                </a:ext>
              </a:extLst>
            </p:cNvPr>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grpFill/>
            <a:ln>
              <a:solidFill>
                <a:schemeClr val="bg1"/>
              </a:solidFill>
            </a:ln>
          </p:spPr>
          <p:txBody>
            <a:bodyPr wrap="square" lIns="0" tIns="0" rIns="0" bIns="0" rtlCol="0"/>
            <a:lstStyle/>
            <a:p>
              <a:endParaRPr/>
            </a:p>
          </p:txBody>
        </p:sp>
      </p:grpSp>
      <p:sp>
        <p:nvSpPr>
          <p:cNvPr id="35" name="object 12">
            <a:extLst>
              <a:ext uri="{FF2B5EF4-FFF2-40B4-BE49-F238E27FC236}">
                <a16:creationId xmlns:a16="http://schemas.microsoft.com/office/drawing/2014/main" xmlns="" id="{4C578682-6808-4F65-B061-08BD80C6D776}"/>
              </a:ext>
            </a:extLst>
          </p:cNvPr>
          <p:cNvSpPr txBox="1"/>
          <p:nvPr/>
        </p:nvSpPr>
        <p:spPr>
          <a:xfrm>
            <a:off x="669669" y="873547"/>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災害時のマニュアルの活用</a:t>
            </a:r>
          </a:p>
        </p:txBody>
      </p:sp>
      <p:grpSp>
        <p:nvGrpSpPr>
          <p:cNvPr id="36" name="グループ化 35">
            <a:extLst>
              <a:ext uri="{FF2B5EF4-FFF2-40B4-BE49-F238E27FC236}">
                <a16:creationId xmlns:a16="http://schemas.microsoft.com/office/drawing/2014/main" xmlns="" id="{05E13C67-AA9C-4002-9AF4-64A303194859}"/>
              </a:ext>
            </a:extLst>
          </p:cNvPr>
          <p:cNvGrpSpPr/>
          <p:nvPr/>
        </p:nvGrpSpPr>
        <p:grpSpPr>
          <a:xfrm>
            <a:off x="627708" y="1536700"/>
            <a:ext cx="4832371" cy="289823"/>
            <a:chOff x="721321" y="3930483"/>
            <a:chExt cx="4832371" cy="289823"/>
          </a:xfrm>
        </p:grpSpPr>
        <p:sp>
          <p:nvSpPr>
            <p:cNvPr id="37" name="object 2">
              <a:extLst>
                <a:ext uri="{FF2B5EF4-FFF2-40B4-BE49-F238E27FC236}">
                  <a16:creationId xmlns:a16="http://schemas.microsoft.com/office/drawing/2014/main" xmlns="" id="{8DE8863A-36A0-4FF3-A0E2-86F78868FC5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避難所開設時：アクションカードの活用</a:t>
              </a:r>
              <a:endParaRPr b="1">
                <a:latin typeface="游ゴシック" panose="020B0400000000000000" pitchFamily="50" charset="-128"/>
                <a:ea typeface="游ゴシック" panose="020B0400000000000000" pitchFamily="50" charset="-128"/>
                <a:cs typeface="YuGothic"/>
              </a:endParaRPr>
            </a:p>
          </p:txBody>
        </p:sp>
        <p:sp>
          <p:nvSpPr>
            <p:cNvPr id="38" name="object 3">
              <a:extLst>
                <a:ext uri="{FF2B5EF4-FFF2-40B4-BE49-F238E27FC236}">
                  <a16:creationId xmlns:a16="http://schemas.microsoft.com/office/drawing/2014/main" xmlns="" id="{7C821904-424B-4969-96C2-3D2D4F6D53B5}"/>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39" name="テキスト ボックス 38">
            <a:extLst>
              <a:ext uri="{FF2B5EF4-FFF2-40B4-BE49-F238E27FC236}">
                <a16:creationId xmlns:a16="http://schemas.microsoft.com/office/drawing/2014/main" xmlns="" id="{93BE1339-CBA5-49D0-9D84-471D69F913C4}"/>
              </a:ext>
            </a:extLst>
          </p:cNvPr>
          <p:cNvSpPr txBox="1"/>
          <p:nvPr/>
        </p:nvSpPr>
        <p:spPr>
          <a:xfrm>
            <a:off x="800229" y="5333864"/>
            <a:ext cx="790601" cy="369332"/>
          </a:xfrm>
          <a:prstGeom prst="rect">
            <a:avLst/>
          </a:prstGeom>
          <a:noFill/>
        </p:spPr>
        <p:txBody>
          <a:bodyPr wrap="none" rtlCol="0">
            <a:spAutoFit/>
          </a:bodyPr>
          <a:lstStyle/>
          <a:p>
            <a:r>
              <a:rPr kumimoji="1" lang="en-US" altLang="ja-JP" b="1"/>
              <a:t>POINT</a:t>
            </a:r>
            <a:endParaRPr kumimoji="1" lang="ja-JP" altLang="en-US" b="1"/>
          </a:p>
        </p:txBody>
      </p:sp>
      <p:grpSp>
        <p:nvGrpSpPr>
          <p:cNvPr id="40" name="グループ化 39">
            <a:extLst>
              <a:ext uri="{FF2B5EF4-FFF2-40B4-BE49-F238E27FC236}">
                <a16:creationId xmlns:a16="http://schemas.microsoft.com/office/drawing/2014/main" xmlns="" id="{2270CF83-5610-47E2-9AEB-F1E473B3CF1D}"/>
              </a:ext>
            </a:extLst>
          </p:cNvPr>
          <p:cNvGrpSpPr/>
          <p:nvPr/>
        </p:nvGrpSpPr>
        <p:grpSpPr>
          <a:xfrm>
            <a:off x="664764" y="6357193"/>
            <a:ext cx="4832371" cy="289823"/>
            <a:chOff x="721321" y="3930483"/>
            <a:chExt cx="4832371" cy="289823"/>
          </a:xfrm>
        </p:grpSpPr>
        <p:sp>
          <p:nvSpPr>
            <p:cNvPr id="41" name="object 2">
              <a:extLst>
                <a:ext uri="{FF2B5EF4-FFF2-40B4-BE49-F238E27FC236}">
                  <a16:creationId xmlns:a16="http://schemas.microsoft.com/office/drawing/2014/main" xmlns="" id="{B7A04A9C-232A-410D-A0FB-EF269BFCAB10}"/>
                </a:ext>
              </a:extLst>
            </p:cNvPr>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避難所運営時：各運営班マニュアルの活用</a:t>
              </a:r>
              <a:endParaRPr b="1">
                <a:latin typeface="游ゴシック" panose="020B0400000000000000" pitchFamily="50" charset="-128"/>
                <a:ea typeface="游ゴシック" panose="020B0400000000000000" pitchFamily="50" charset="-128"/>
                <a:cs typeface="YuGothic"/>
              </a:endParaRPr>
            </a:p>
          </p:txBody>
        </p:sp>
        <p:sp>
          <p:nvSpPr>
            <p:cNvPr id="42" name="object 3">
              <a:extLst>
                <a:ext uri="{FF2B5EF4-FFF2-40B4-BE49-F238E27FC236}">
                  <a16:creationId xmlns:a16="http://schemas.microsoft.com/office/drawing/2014/main" xmlns="" id="{26EFC5B6-9F2C-4524-8A28-0288FDDA2645}"/>
                </a:ext>
              </a:extLst>
            </p:cNvPr>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43" name="object 22">
            <a:extLst>
              <a:ext uri="{FF2B5EF4-FFF2-40B4-BE49-F238E27FC236}">
                <a16:creationId xmlns:a16="http://schemas.microsoft.com/office/drawing/2014/main" xmlns="" id="{5B4055EF-B939-4CB8-B9C7-A547721AEC71}"/>
              </a:ext>
            </a:extLst>
          </p:cNvPr>
          <p:cNvSpPr txBox="1"/>
          <p:nvPr/>
        </p:nvSpPr>
        <p:spPr>
          <a:xfrm>
            <a:off x="4511246" y="8582417"/>
            <a:ext cx="2527191" cy="1090042"/>
          </a:xfrm>
          <a:prstGeom prst="rect">
            <a:avLst/>
          </a:prstGeom>
        </p:spPr>
        <p:txBody>
          <a:bodyPr vert="horz" wrap="square" lIns="0" tIns="12700" rIns="0" bIns="0" rtlCol="0">
            <a:spAutoFit/>
          </a:bodyPr>
          <a:lstStyle/>
          <a:p>
            <a:r>
              <a:rPr lang="ja-JP" altLang="en-US" sz="1400" b="1">
                <a:solidFill>
                  <a:srgbClr val="221815"/>
                </a:solidFill>
                <a:latin typeface="Yu Gothic" panose="020B0400000000000000" pitchFamily="34" charset="-128"/>
                <a:ea typeface="Yu Gothic" panose="020B0400000000000000" pitchFamily="34" charset="-128"/>
                <a:cs typeface="YuGo-Medium"/>
              </a:rPr>
              <a:t>避難所運営マニュアルは、各運営班が「なにを、どうすればよいか」その手順、使用する様式、実施する際のコツ・ポイントが書かれています。</a:t>
            </a:r>
            <a:endParaRPr lang="en-US" altLang="ja-JP" sz="1400" b="1">
              <a:solidFill>
                <a:srgbClr val="221815"/>
              </a:solidFill>
              <a:latin typeface="Yu Gothic" panose="020B0400000000000000" pitchFamily="34" charset="-128"/>
              <a:ea typeface="Yu Gothic" panose="020B0400000000000000" pitchFamily="34" charset="-128"/>
              <a:cs typeface="YuGo-Medium"/>
            </a:endParaRPr>
          </a:p>
        </p:txBody>
      </p:sp>
      <p:sp>
        <p:nvSpPr>
          <p:cNvPr id="44" name="テキスト ボックス 43">
            <a:extLst>
              <a:ext uri="{FF2B5EF4-FFF2-40B4-BE49-F238E27FC236}">
                <a16:creationId xmlns:a16="http://schemas.microsoft.com/office/drawing/2014/main" xmlns="" id="{12A28321-2EFE-4DA0-854E-6A59F1839A8A}"/>
              </a:ext>
            </a:extLst>
          </p:cNvPr>
          <p:cNvSpPr txBox="1"/>
          <p:nvPr/>
        </p:nvSpPr>
        <p:spPr>
          <a:xfrm>
            <a:off x="1753668" y="5232730"/>
            <a:ext cx="5467233" cy="738664"/>
          </a:xfrm>
          <a:prstGeom prst="rect">
            <a:avLst/>
          </a:prstGeom>
          <a:noFill/>
        </p:spPr>
        <p:txBody>
          <a:bodyPr wrap="square">
            <a:spAutoFit/>
          </a:bodyPr>
          <a:lstStyle/>
          <a:p>
            <a:pPr>
              <a:lnSpc>
                <a:spcPct val="100000"/>
              </a:lnSpc>
            </a:pPr>
            <a:r>
              <a:rPr lang="ja-JP" altLang="en-US" sz="1400" b="1">
                <a:solidFill>
                  <a:srgbClr val="0033CC"/>
                </a:solidFill>
                <a:latin typeface="Yu Gothic" panose="020B0400000000000000" pitchFamily="34" charset="-128"/>
                <a:ea typeface="Yu Gothic" panose="020B0400000000000000" pitchFamily="34" charset="-128"/>
                <a:cs typeface="YuGothic"/>
              </a:rPr>
              <a:t>大雨時編</a:t>
            </a:r>
            <a:r>
              <a:rPr lang="ja-JP" altLang="en-US" sz="1400" b="1">
                <a:latin typeface="Yu Gothic" panose="020B0400000000000000" pitchFamily="34" charset="-128"/>
                <a:ea typeface="Yu Gothic" panose="020B0400000000000000" pitchFamily="34" charset="-128"/>
                <a:cs typeface="YuGothic"/>
              </a:rPr>
              <a:t>は</a:t>
            </a:r>
            <a:r>
              <a:rPr lang="ja-JP" altLang="en-US" sz="1400" b="1">
                <a:solidFill>
                  <a:srgbClr val="0033CC"/>
                </a:solidFill>
                <a:latin typeface="Yu Gothic" panose="020B0400000000000000" pitchFamily="34" charset="-128"/>
                <a:ea typeface="Yu Gothic" panose="020B0400000000000000" pitchFamily="34" charset="-128"/>
                <a:cs typeface="YuGothic"/>
              </a:rPr>
              <a:t>青</a:t>
            </a:r>
            <a:r>
              <a:rPr lang="ja-JP" altLang="en-US" sz="1400" b="1">
                <a:solidFill>
                  <a:srgbClr val="212121"/>
                </a:solidFill>
                <a:latin typeface="Yu Gothic" panose="020B0400000000000000" pitchFamily="34" charset="-128"/>
                <a:ea typeface="Yu Gothic" panose="020B0400000000000000" pitchFamily="34" charset="-128"/>
                <a:cs typeface="YuGothic"/>
              </a:rPr>
              <a:t>色のデザインで、</a:t>
            </a:r>
            <a:r>
              <a:rPr lang="ja-JP" altLang="en-US" sz="1400" b="1">
                <a:solidFill>
                  <a:srgbClr val="FF0000"/>
                </a:solidFill>
                <a:latin typeface="Yu Gothic" panose="020B0400000000000000" pitchFamily="34" charset="-128"/>
                <a:ea typeface="Yu Gothic" panose="020B0400000000000000" pitchFamily="34" charset="-128"/>
                <a:cs typeface="YuGothic"/>
              </a:rPr>
              <a:t>地震編</a:t>
            </a:r>
            <a:r>
              <a:rPr lang="ja-JP" altLang="en-US" sz="1400" b="1">
                <a:solidFill>
                  <a:srgbClr val="212121"/>
                </a:solidFill>
                <a:latin typeface="Yu Gothic" panose="020B0400000000000000" pitchFamily="34" charset="-128"/>
                <a:ea typeface="Yu Gothic" panose="020B0400000000000000" pitchFamily="34" charset="-128"/>
                <a:cs typeface="YuGothic"/>
              </a:rPr>
              <a:t>は</a:t>
            </a:r>
            <a:r>
              <a:rPr lang="ja-JP" altLang="en-US" sz="1400" b="1">
                <a:solidFill>
                  <a:srgbClr val="FF0000"/>
                </a:solidFill>
                <a:latin typeface="Yu Gothic" panose="020B0400000000000000" pitchFamily="34" charset="-128"/>
                <a:ea typeface="Yu Gothic" panose="020B0400000000000000" pitchFamily="34" charset="-128"/>
                <a:cs typeface="YuGothic"/>
              </a:rPr>
              <a:t>赤</a:t>
            </a:r>
            <a:r>
              <a:rPr lang="ja-JP" altLang="en-US" sz="1400" b="1">
                <a:solidFill>
                  <a:srgbClr val="212121"/>
                </a:solidFill>
                <a:latin typeface="Yu Gothic" panose="020B0400000000000000" pitchFamily="34" charset="-128"/>
                <a:ea typeface="Yu Gothic" panose="020B0400000000000000" pitchFamily="34" charset="-128"/>
                <a:cs typeface="YuGothic"/>
              </a:rPr>
              <a:t>色のデザインでカードが作成されています。</a:t>
            </a:r>
            <a:endParaRPr lang="en-US" altLang="ja-JP" sz="1400" b="1">
              <a:solidFill>
                <a:srgbClr val="212121"/>
              </a:solidFill>
              <a:latin typeface="Yu Gothic" panose="020B0400000000000000" pitchFamily="34" charset="-128"/>
              <a:ea typeface="Yu Gothic" panose="020B0400000000000000" pitchFamily="34" charset="-128"/>
              <a:cs typeface="YuGothic"/>
            </a:endParaRPr>
          </a:p>
          <a:p>
            <a:pPr>
              <a:lnSpc>
                <a:spcPct val="100000"/>
              </a:lnSpc>
            </a:pPr>
            <a:r>
              <a:rPr lang="ja-JP" altLang="en-US" sz="1400" b="1">
                <a:solidFill>
                  <a:srgbClr val="212121"/>
                </a:solidFill>
                <a:latin typeface="Yu Gothic" panose="020B0400000000000000" pitchFamily="34" charset="-128"/>
                <a:ea typeface="Yu Gothic" panose="020B0400000000000000" pitchFamily="34" charset="-128"/>
                <a:cs typeface="YuGothic"/>
              </a:rPr>
              <a:t>関係者で手分け（カードを分担）して避難所を開設しましょう！</a:t>
            </a:r>
          </a:p>
        </p:txBody>
      </p:sp>
    </p:spTree>
    <p:extLst>
      <p:ext uri="{BB962C8B-B14F-4D97-AF65-F5344CB8AC3E}">
        <p14:creationId xmlns:p14="http://schemas.microsoft.com/office/powerpoint/2010/main" val="2351513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xmlns="" id="{50685298-5B67-4EC5-B98C-5B64E4483868}"/>
              </a:ext>
            </a:extLst>
          </p:cNvPr>
          <p:cNvCxnSpPr/>
          <p:nvPr/>
        </p:nvCxnSpPr>
        <p:spPr>
          <a:xfrm>
            <a:off x="1771650" y="74803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xmlns="" id="{170C7E5B-3152-497B-8B8C-D081AFEEF146}"/>
              </a:ext>
            </a:extLst>
          </p:cNvPr>
          <p:cNvSpPr txBox="1"/>
          <p:nvPr/>
        </p:nvSpPr>
        <p:spPr>
          <a:xfrm>
            <a:off x="1771650" y="7632700"/>
            <a:ext cx="4191000" cy="754053"/>
          </a:xfrm>
          <a:prstGeom prst="rect">
            <a:avLst/>
          </a:prstGeom>
          <a:noFill/>
        </p:spPr>
        <p:txBody>
          <a:bodyPr wrap="square">
            <a:spAutoFit/>
          </a:bodyPr>
          <a:lstStyle/>
          <a:p>
            <a:pPr algn="ctr"/>
            <a:endParaRPr lang="en-US" altLang="ja-JP" sz="1100" b="1">
              <a:latin typeface="游ゴシック" panose="020B0400000000000000" pitchFamily="50" charset="-128"/>
              <a:ea typeface="游ゴシック" panose="020B0400000000000000" pitchFamily="50" charset="-128"/>
            </a:endParaRPr>
          </a:p>
          <a:p>
            <a:pPr algn="ctr"/>
            <a:r>
              <a:rPr kumimoji="1" lang="ja-JP" altLang="en-US" sz="1600" b="1">
                <a:latin typeface="游ゴシック" panose="020B0400000000000000" pitchFamily="50" charset="-128"/>
                <a:ea typeface="游ゴシック" panose="020B0400000000000000" pitchFamily="50" charset="-128"/>
              </a:rPr>
              <a:t>避難所開設・運営マニュアル</a:t>
            </a:r>
            <a:endParaRPr kumimoji="1" lang="en-US" altLang="ja-JP" sz="1600" b="1">
              <a:latin typeface="游ゴシック" panose="020B0400000000000000" pitchFamily="50" charset="-128"/>
              <a:ea typeface="游ゴシック" panose="020B0400000000000000" pitchFamily="50" charset="-128"/>
            </a:endParaRPr>
          </a:p>
          <a:p>
            <a:pPr algn="ctr"/>
            <a:r>
              <a:rPr lang="ja-JP" altLang="en-US" sz="1600" b="1">
                <a:latin typeface="游ゴシック" panose="020B0400000000000000" pitchFamily="50" charset="-128"/>
                <a:ea typeface="游ゴシック" panose="020B0400000000000000" pitchFamily="50" charset="-128"/>
              </a:rPr>
              <a:t>熊野東防災交流センター</a:t>
            </a:r>
            <a:endParaRPr lang="en-US" altLang="ja-JP" sz="1400" b="1">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xmlns="" id="{D71FE964-CFD4-409E-8DDE-C5142E77EFD0}"/>
              </a:ext>
            </a:extLst>
          </p:cNvPr>
          <p:cNvCxnSpPr/>
          <p:nvPr/>
        </p:nvCxnSpPr>
        <p:spPr>
          <a:xfrm>
            <a:off x="1771650" y="92329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xmlns="" id="{506160EB-C6BB-49F8-B143-405C04702377}"/>
              </a:ext>
            </a:extLst>
          </p:cNvPr>
          <p:cNvSpPr txBox="1"/>
          <p:nvPr/>
        </p:nvSpPr>
        <p:spPr>
          <a:xfrm>
            <a:off x="1744756" y="8775700"/>
            <a:ext cx="4191000" cy="276999"/>
          </a:xfrm>
          <a:prstGeom prst="rect">
            <a:avLst/>
          </a:prstGeom>
          <a:noFill/>
        </p:spPr>
        <p:txBody>
          <a:bodyPr wrap="square">
            <a:spAutoFit/>
          </a:bodyPr>
          <a:lstStyle/>
          <a:p>
            <a:pPr algn="ctr"/>
            <a:r>
              <a:rPr kumimoji="1" lang="ja-JP" altLang="en-US" sz="1200" b="1">
                <a:latin typeface="游ゴシック" panose="020B0400000000000000" pitchFamily="50" charset="-128"/>
                <a:ea typeface="游ゴシック" panose="020B0400000000000000" pitchFamily="50" charset="-128"/>
              </a:rPr>
              <a:t>発効日　令和４年３月</a:t>
            </a:r>
            <a:endParaRPr lang="en-US" altLang="ja-JP" sz="1100" b="1">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84346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4F4B61B30595E48A3B06B97F411709C" ma:contentTypeVersion="14" ma:contentTypeDescription="新しいドキュメントを作成します。" ma:contentTypeScope="" ma:versionID="1a9a3b819166a33a02bb0155a2db2627">
  <xsd:schema xmlns:xsd="http://www.w3.org/2001/XMLSchema" xmlns:xs="http://www.w3.org/2001/XMLSchema" xmlns:p="http://schemas.microsoft.com/office/2006/metadata/properties" xmlns:ns3="91f13e89-7654-4774-996d-3483852707da" xmlns:ns4="1c5a4bb5-c42c-473c-9901-9329db28b198" targetNamespace="http://schemas.microsoft.com/office/2006/metadata/properties" ma:root="true" ma:fieldsID="adf7940b5a985bb618745f21335fdaa3" ns3:_="" ns4:_="">
    <xsd:import namespace="91f13e89-7654-4774-996d-3483852707da"/>
    <xsd:import namespace="1c5a4bb5-c42c-473c-9901-9329db28b1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13e89-7654-4774-996d-3483852707d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5a4bb5-c42c-473c-9901-9329db28b198"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SharingHintHash" ma:index="2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4977ED-A566-4C6A-BBA5-411903FD8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13e89-7654-4774-996d-3483852707da"/>
    <ds:schemaRef ds:uri="1c5a4bb5-c42c-473c-9901-9329db28b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597CF-38DF-42FF-8CA3-1DC6708EB190}">
  <ds:schemaRefs>
    <ds:schemaRef ds:uri="http://schemas.microsoft.com/sharepoint/v3/contenttype/forms"/>
  </ds:schemaRefs>
</ds:datastoreItem>
</file>

<file path=customXml/itemProps3.xml><?xml version="1.0" encoding="utf-8"?>
<ds:datastoreItem xmlns:ds="http://schemas.openxmlformats.org/officeDocument/2006/customXml" ds:itemID="{5729E261-9C2B-4CB5-B3AC-FDDD37BC3B85}">
  <ds:schemaRefs>
    <ds:schemaRef ds:uri="http://purl.org/dc/dcmitype/"/>
    <ds:schemaRef ds:uri="http://schemas.openxmlformats.org/package/2006/metadata/core-properties"/>
    <ds:schemaRef ds:uri="http://purl.org/dc/elements/1.1/"/>
    <ds:schemaRef ds:uri="http://schemas.microsoft.com/office/2006/documentManagement/types"/>
    <ds:schemaRef ds:uri="91f13e89-7654-4774-996d-3483852707da"/>
    <ds:schemaRef ds:uri="1c5a4bb5-c42c-473c-9901-9329db28b198"/>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124</TotalTime>
  <Words>12584</Words>
  <Application>Microsoft Office PowerPoint</Application>
  <PresentationFormat>ユーザー設定</PresentationFormat>
  <Paragraphs>1246</Paragraphs>
  <Slides>90</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90</vt:i4>
      </vt:variant>
    </vt:vector>
  </HeadingPairs>
  <TitlesOfParts>
    <vt:vector size="109" baseType="lpstr">
      <vt:lpstr>BIZ UDゴシック</vt:lpstr>
      <vt:lpstr>HG丸ｺﾞｼｯｸM-PRO</vt:lpstr>
      <vt:lpstr>ＭＳ Ｐゴシック</vt:lpstr>
      <vt:lpstr>ＭＳ 明朝</vt:lpstr>
      <vt:lpstr>Yu Gothic Medium</vt:lpstr>
      <vt:lpstr>YuGo-Medium</vt:lpstr>
      <vt:lpstr>YuGothic</vt:lpstr>
      <vt:lpstr>メイリオ</vt:lpstr>
      <vt:lpstr>游ゴシック</vt:lpstr>
      <vt:lpstr>游ゴシック</vt:lpstr>
      <vt:lpstr>游ゴシック Light</vt:lpstr>
      <vt:lpstr>游ゴシック Medium</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井上 徹太郎</dc:creator>
  <cp:lastModifiedBy>鳥越 俊明</cp:lastModifiedBy>
  <cp:revision>9</cp:revision>
  <cp:lastPrinted>2022-07-01T00:13:51Z</cp:lastPrinted>
  <dcterms:created xsi:type="dcterms:W3CDTF">2022-04-04T00:43:16Z</dcterms:created>
  <dcterms:modified xsi:type="dcterms:W3CDTF">2022-07-01T00:58:26Z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0x010100D4F4B61B30595E48A3B06B97F411709C</vt:lpwstr>
  </property>
</Properties>
</file>