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59" r:id="rId3"/>
    <p:sldId id="316" r:id="rId4"/>
    <p:sldId id="317" r:id="rId5"/>
    <p:sldId id="318" r:id="rId6"/>
    <p:sldId id="319" r:id="rId7"/>
    <p:sldId id="320" r:id="rId8"/>
    <p:sldId id="333" r:id="rId9"/>
    <p:sldId id="334" r:id="rId10"/>
    <p:sldId id="357" r:id="rId11"/>
    <p:sldId id="321" r:id="rId12"/>
    <p:sldId id="322" r:id="rId13"/>
    <p:sldId id="323" r:id="rId14"/>
    <p:sldId id="324" r:id="rId15"/>
    <p:sldId id="325" r:id="rId16"/>
    <p:sldId id="326" r:id="rId17"/>
    <p:sldId id="327" r:id="rId18"/>
    <p:sldId id="328" r:id="rId19"/>
    <p:sldId id="330" r:id="rId20"/>
    <p:sldId id="358" r:id="rId21"/>
  </p:sldIdLst>
  <p:sldSz cx="9144000" cy="6858000" type="screen4x3"/>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EFFC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87624" autoAdjust="0"/>
  </p:normalViewPr>
  <p:slideViewPr>
    <p:cSldViewPr>
      <p:cViewPr varScale="1">
        <p:scale>
          <a:sx n="79" d="100"/>
          <a:sy n="79"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524"/>
    </p:cViewPr>
  </p:sorterViewPr>
  <p:notesViewPr>
    <p:cSldViewPr>
      <p:cViewPr varScale="1">
        <p:scale>
          <a:sx n="74" d="100"/>
          <a:sy n="74" d="100"/>
        </p:scale>
        <p:origin x="-2100" y="-99"/>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6"/>
            <a:ext cx="2921000" cy="493713"/>
          </a:xfrm>
          <a:prstGeom prst="rect">
            <a:avLst/>
          </a:prstGeom>
        </p:spPr>
        <p:txBody>
          <a:bodyPr vert="horz" lIns="91404" tIns="45702" rIns="91404" bIns="4570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9531" y="6"/>
            <a:ext cx="2921000" cy="493713"/>
          </a:xfrm>
          <a:prstGeom prst="rect">
            <a:avLst/>
          </a:prstGeom>
        </p:spPr>
        <p:txBody>
          <a:bodyPr vert="horz" lIns="91404" tIns="45702" rIns="91404" bIns="45702" rtlCol="0"/>
          <a:lstStyle>
            <a:lvl1pPr algn="r">
              <a:defRPr sz="1200"/>
            </a:lvl1pPr>
          </a:lstStyle>
          <a:p>
            <a:fld id="{BB7301C3-0FBC-420C-B486-7782B8044B02}" type="datetimeFigureOut">
              <a:rPr kumimoji="1" lang="ja-JP" altLang="en-US" smtClean="0"/>
              <a:t>2014/10/14</a:t>
            </a:fld>
            <a:endParaRPr kumimoji="1" lang="ja-JP" altLang="en-US"/>
          </a:p>
        </p:txBody>
      </p:sp>
      <p:sp>
        <p:nvSpPr>
          <p:cNvPr id="4" name="フッター プレースホルダー 3"/>
          <p:cNvSpPr>
            <a:spLocks noGrp="1"/>
          </p:cNvSpPr>
          <p:nvPr>
            <p:ph type="ftr" sz="quarter" idx="2"/>
          </p:nvPr>
        </p:nvSpPr>
        <p:spPr>
          <a:xfrm>
            <a:off x="6" y="9377363"/>
            <a:ext cx="2921000" cy="493712"/>
          </a:xfrm>
          <a:prstGeom prst="rect">
            <a:avLst/>
          </a:prstGeom>
        </p:spPr>
        <p:txBody>
          <a:bodyPr vert="horz" lIns="91404" tIns="45702" rIns="91404" bIns="4570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9531" y="9377363"/>
            <a:ext cx="2921000" cy="493712"/>
          </a:xfrm>
          <a:prstGeom prst="rect">
            <a:avLst/>
          </a:prstGeom>
        </p:spPr>
        <p:txBody>
          <a:bodyPr vert="horz" lIns="91404" tIns="45702" rIns="91404" bIns="45702" rtlCol="0" anchor="b"/>
          <a:lstStyle>
            <a:lvl1pPr algn="r">
              <a:defRPr sz="1200"/>
            </a:lvl1pPr>
          </a:lstStyle>
          <a:p>
            <a:fld id="{07E44571-DB7E-426B-98EA-7B6BED41ED85}" type="slidenum">
              <a:rPr kumimoji="1" lang="ja-JP" altLang="en-US" smtClean="0"/>
              <a:t>‹#›</a:t>
            </a:fld>
            <a:endParaRPr kumimoji="1" lang="ja-JP" altLang="en-US"/>
          </a:p>
        </p:txBody>
      </p:sp>
    </p:spTree>
    <p:extLst>
      <p:ext uri="{BB962C8B-B14F-4D97-AF65-F5344CB8AC3E}">
        <p14:creationId xmlns:p14="http://schemas.microsoft.com/office/powerpoint/2010/main" val="2644325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6"/>
            <a:ext cx="2921000" cy="493713"/>
          </a:xfrm>
          <a:prstGeom prst="rect">
            <a:avLst/>
          </a:prstGeom>
        </p:spPr>
        <p:txBody>
          <a:bodyPr vert="horz" lIns="91404" tIns="45702" rIns="91404" bIns="457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9531" y="6"/>
            <a:ext cx="2921000" cy="493713"/>
          </a:xfrm>
          <a:prstGeom prst="rect">
            <a:avLst/>
          </a:prstGeom>
        </p:spPr>
        <p:txBody>
          <a:bodyPr vert="horz" lIns="91404" tIns="45702" rIns="91404" bIns="45702" rtlCol="0"/>
          <a:lstStyle>
            <a:lvl1pPr algn="r">
              <a:defRPr sz="1200"/>
            </a:lvl1pPr>
          </a:lstStyle>
          <a:p>
            <a:fld id="{FE0D5ED0-067E-44BC-AE9F-80D091406C27}" type="datetimeFigureOut">
              <a:rPr kumimoji="1" lang="ja-JP" altLang="en-US" smtClean="0"/>
              <a:t>2014/10/14</a:t>
            </a:fld>
            <a:endParaRPr kumimoji="1" lang="ja-JP" altLang="en-US"/>
          </a:p>
        </p:txBody>
      </p:sp>
      <p:sp>
        <p:nvSpPr>
          <p:cNvPr id="4" name="スライド イメージ プレースホルダー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04" tIns="45702" rIns="91404" bIns="45702" rtlCol="0" anchor="ctr"/>
          <a:lstStyle/>
          <a:p>
            <a:endParaRPr lang="ja-JP" altLang="en-US"/>
          </a:p>
        </p:txBody>
      </p:sp>
      <p:sp>
        <p:nvSpPr>
          <p:cNvPr id="5" name="ノート プレースホルダー 4"/>
          <p:cNvSpPr>
            <a:spLocks noGrp="1"/>
          </p:cNvSpPr>
          <p:nvPr>
            <p:ph type="body" sz="quarter" idx="3"/>
          </p:nvPr>
        </p:nvSpPr>
        <p:spPr>
          <a:xfrm>
            <a:off x="674694" y="4689481"/>
            <a:ext cx="5392737" cy="4443413"/>
          </a:xfrm>
          <a:prstGeom prst="rect">
            <a:avLst/>
          </a:prstGeom>
        </p:spPr>
        <p:txBody>
          <a:bodyPr vert="horz" lIns="91404" tIns="45702" rIns="91404" bIns="4570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377363"/>
            <a:ext cx="2921000" cy="493712"/>
          </a:xfrm>
          <a:prstGeom prst="rect">
            <a:avLst/>
          </a:prstGeom>
        </p:spPr>
        <p:txBody>
          <a:bodyPr vert="horz" lIns="91404" tIns="45702" rIns="91404" bIns="457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9531" y="9377363"/>
            <a:ext cx="2921000" cy="493712"/>
          </a:xfrm>
          <a:prstGeom prst="rect">
            <a:avLst/>
          </a:prstGeom>
        </p:spPr>
        <p:txBody>
          <a:bodyPr vert="horz" lIns="91404" tIns="45702" rIns="91404" bIns="45702" rtlCol="0" anchor="b"/>
          <a:lstStyle>
            <a:lvl1pPr algn="r">
              <a:defRPr sz="1200"/>
            </a:lvl1pPr>
          </a:lstStyle>
          <a:p>
            <a:fld id="{99FEBF59-171E-4389-B6E3-97D2169D2BCA}" type="slidenum">
              <a:rPr kumimoji="1" lang="ja-JP" altLang="en-US" smtClean="0"/>
              <a:t>‹#›</a:t>
            </a:fld>
            <a:endParaRPr kumimoji="1" lang="ja-JP" altLang="en-US"/>
          </a:p>
        </p:txBody>
      </p:sp>
    </p:spTree>
    <p:extLst>
      <p:ext uri="{BB962C8B-B14F-4D97-AF65-F5344CB8AC3E}">
        <p14:creationId xmlns:p14="http://schemas.microsoft.com/office/powerpoint/2010/main" val="1189752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FEBF59-171E-4389-B6E3-97D2169D2BCA}" type="slidenum">
              <a:rPr kumimoji="1" lang="ja-JP" altLang="en-US" smtClean="0"/>
              <a:t>1</a:t>
            </a:fld>
            <a:endParaRPr kumimoji="1" lang="ja-JP" altLang="en-US"/>
          </a:p>
        </p:txBody>
      </p:sp>
    </p:spTree>
    <p:extLst>
      <p:ext uri="{BB962C8B-B14F-4D97-AF65-F5344CB8AC3E}">
        <p14:creationId xmlns:p14="http://schemas.microsoft.com/office/powerpoint/2010/main" val="1186999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2C20DA2-6A9E-4469-A63E-AAE0A9B8B22C}" type="datetime1">
              <a:rPr kumimoji="1" lang="ja-JP" altLang="en-US" smtClean="0"/>
              <a:t>2014/10/14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6471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0091211-55F2-414B-8A17-B28638E271C0}" type="datetime1">
              <a:rPr kumimoji="1" lang="ja-JP" altLang="en-US" smtClean="0"/>
              <a:t>2014/10/14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50389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3287B1-C648-4F61-A5F4-3804D44A7739}" type="datetime1">
              <a:rPr kumimoji="1" lang="ja-JP" altLang="en-US" smtClean="0"/>
              <a:t>2014/10/14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798129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3F3898-64EC-4A44-89ED-FE821B8C495E}" type="datetime1">
              <a:rPr kumimoji="1" lang="ja-JP" altLang="en-US" smtClean="0"/>
              <a:t>2014/10/14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25010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7F8B100-77F7-4606-AE1C-6E5DD3D99D19}" type="datetime1">
              <a:rPr kumimoji="1" lang="ja-JP" altLang="en-US" smtClean="0"/>
              <a:t>2014/10/14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96748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F4C576E-2A2D-49CA-9FC3-F660CB253FBE}" type="datetime1">
              <a:rPr kumimoji="1" lang="ja-JP" altLang="en-US" smtClean="0"/>
              <a:t>2014/10/14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003588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FDEF1C2-085D-464D-B456-9818141D5BED}" type="datetime1">
              <a:rPr kumimoji="1" lang="ja-JP" altLang="en-US" smtClean="0"/>
              <a:t>2014/10/14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97661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82EA235-8279-418A-8189-52DDC1F2F5DC}" type="datetime1">
              <a:rPr kumimoji="1" lang="ja-JP" altLang="en-US" smtClean="0"/>
              <a:t>2014/10/14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632833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327E5D-F8E4-4C3F-B9EB-77A024E4FBD4}" type="datetime1">
              <a:rPr kumimoji="1" lang="ja-JP" altLang="en-US" smtClean="0"/>
              <a:t>2014/10/14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17152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96913A2-1C3B-4FC0-8B33-5707C796BEE3}" type="datetime1">
              <a:rPr kumimoji="1" lang="ja-JP" altLang="en-US" smtClean="0"/>
              <a:t>2014/10/14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695064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789EA3B-E980-4D6A-8CDC-9620D80FC4CC}" type="datetime1">
              <a:rPr kumimoji="1" lang="ja-JP" altLang="en-US" smtClean="0"/>
              <a:t>2014/10/14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717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544B2-DE31-48DC-9F70-3A7433416792}" type="datetime1">
              <a:rPr kumimoji="1" lang="ja-JP" altLang="en-US" smtClean="0"/>
              <a:t>2014/10/14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357207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1556793"/>
            <a:ext cx="8928992" cy="2016223"/>
          </a:xfrm>
          <a:solidFill>
            <a:schemeClr val="tx2">
              <a:lumMod val="60000"/>
              <a:lumOff val="40000"/>
            </a:schemeClr>
          </a:solidFill>
          <a:ln w="38100">
            <a:noFill/>
          </a:ln>
          <a:effectLst>
            <a:outerShdw blurRad="50800" dist="38100" dir="2700000" algn="tl" rotWithShape="0">
              <a:prstClr val="black">
                <a:alpha val="40000"/>
              </a:prstClr>
            </a:outerShdw>
          </a:effectLst>
        </p:spPr>
        <p:txBody>
          <a:bodyPr>
            <a:normAutofit/>
          </a:bodyPr>
          <a:lstStyle/>
          <a:p>
            <a:pPr>
              <a:lnSpc>
                <a:spcPct val="150000"/>
              </a:lnSpc>
            </a:pPr>
            <a:r>
              <a:rPr kumimoji="1" lang="ja-JP" altLang="en-US" sz="3400" dirty="0" smtClean="0">
                <a:solidFill>
                  <a:schemeClr val="bg1"/>
                </a:solidFill>
              </a:rPr>
              <a:t>広島都市圏の医療に関する調査研究協議会</a:t>
            </a:r>
            <a:r>
              <a:rPr kumimoji="1" lang="en-US" altLang="ja-JP" dirty="0" smtClean="0">
                <a:solidFill>
                  <a:schemeClr val="bg1"/>
                </a:solidFill>
              </a:rPr>
              <a:t/>
            </a:r>
            <a:br>
              <a:rPr kumimoji="1" lang="en-US" altLang="ja-JP" dirty="0" smtClean="0">
                <a:solidFill>
                  <a:schemeClr val="bg1"/>
                </a:solidFill>
              </a:rPr>
            </a:br>
            <a:r>
              <a:rPr kumimoji="1" lang="ja-JP" altLang="en-US" sz="3200" dirty="0" smtClean="0">
                <a:solidFill>
                  <a:schemeClr val="bg1"/>
                </a:solidFill>
              </a:rPr>
              <a:t>～</a:t>
            </a:r>
            <a:r>
              <a:rPr lang="ja-JP" altLang="en-US" sz="3200" dirty="0" smtClean="0">
                <a:solidFill>
                  <a:schemeClr val="bg1"/>
                </a:solidFill>
              </a:rPr>
              <a:t>ワーキング・グループ 中間とりまとめ～</a:t>
            </a:r>
            <a:endParaRPr kumimoji="1" lang="ja-JP" altLang="en-US" sz="3200" dirty="0">
              <a:solidFill>
                <a:schemeClr val="bg1"/>
              </a:solidFill>
            </a:endParaRPr>
          </a:p>
        </p:txBody>
      </p:sp>
      <p:sp>
        <p:nvSpPr>
          <p:cNvPr id="3" name="サブタイトル 2"/>
          <p:cNvSpPr>
            <a:spLocks noGrp="1"/>
          </p:cNvSpPr>
          <p:nvPr>
            <p:ph type="subTitle" idx="1"/>
          </p:nvPr>
        </p:nvSpPr>
        <p:spPr>
          <a:xfrm>
            <a:off x="107504" y="5661248"/>
            <a:ext cx="8928992" cy="625624"/>
          </a:xfrm>
          <a:noFill/>
          <a:effectLst/>
        </p:spPr>
        <p:txBody>
          <a:bodyPr anchor="ctr" anchorCtr="0">
            <a:normAutofit/>
          </a:bodyPr>
          <a:lstStyle/>
          <a:p>
            <a:r>
              <a:rPr kumimoji="1" lang="ja-JP" altLang="en-US" sz="2800" dirty="0" smtClean="0">
                <a:solidFill>
                  <a:schemeClr val="tx1"/>
                </a:solidFill>
              </a:rPr>
              <a:t>平成２６年９月２９日</a:t>
            </a:r>
            <a:endParaRPr kumimoji="1" lang="ja-JP" altLang="en-US" sz="2800" dirty="0">
              <a:solidFill>
                <a:schemeClr val="tx1"/>
              </a:solidFill>
            </a:endParaRPr>
          </a:p>
        </p:txBody>
      </p:sp>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a:t>
            </a:fld>
            <a:endParaRPr kumimoji="1" lang="ja-JP" altLang="en-US"/>
          </a:p>
        </p:txBody>
      </p:sp>
    </p:spTree>
    <p:extLst>
      <p:ext uri="{BB962C8B-B14F-4D97-AF65-F5344CB8AC3E}">
        <p14:creationId xmlns:p14="http://schemas.microsoft.com/office/powerpoint/2010/main" val="3997836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10</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466538578"/>
              </p:ext>
            </p:extLst>
          </p:nvPr>
        </p:nvGraphicFramePr>
        <p:xfrm>
          <a:off x="179512" y="1268760"/>
          <a:ext cx="8856984" cy="2448272"/>
        </p:xfrm>
        <a:graphic>
          <a:graphicData uri="http://schemas.openxmlformats.org/drawingml/2006/table">
            <a:tbl>
              <a:tblPr firstRow="1" bandRow="1">
                <a:tableStyleId>{FABFCF23-3B69-468F-B69F-88F6DE6A72F2}</a:tableStyleId>
              </a:tblPr>
              <a:tblGrid>
                <a:gridCol w="4428492"/>
                <a:gridCol w="4428492"/>
              </a:tblGrid>
              <a:tr h="533521">
                <a:tc>
                  <a:txBody>
                    <a:bodyPr/>
                    <a:lstStyle/>
                    <a:p>
                      <a:pPr algn="ctr"/>
                      <a:r>
                        <a:rPr kumimoji="1" lang="ja-JP" altLang="en-US" sz="1400" dirty="0" smtClean="0"/>
                        <a:t>課　題</a:t>
                      </a:r>
                      <a:endParaRPr kumimoji="1" lang="ja-JP" altLang="en-US" sz="1400" dirty="0">
                        <a:solidFill>
                          <a:schemeClr val="tx1"/>
                        </a:solidFill>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c>
                  <a:txBody>
                    <a:bodyPr/>
                    <a:lstStyle/>
                    <a:p>
                      <a:pPr algn="ctr"/>
                      <a:r>
                        <a:rPr kumimoji="1" lang="ja-JP" altLang="en-US" sz="1400" dirty="0" smtClean="0"/>
                        <a:t>対応方針</a:t>
                      </a:r>
                      <a:endParaRPr kumimoji="1" lang="ja-JP" altLang="en-US" sz="1400" dirty="0">
                        <a:solidFill>
                          <a:schemeClr val="tx1"/>
                        </a:solidFill>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r>
              <a:tr h="6186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　退職金計算上の不利益</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20000"/>
                        <a:lumOff val="80000"/>
                      </a:schemeClr>
                    </a:solidFill>
                  </a:tcPr>
                </a:tc>
                <a:tc>
                  <a:txBody>
                    <a:bodyPr/>
                    <a:lstStyle/>
                    <a:p>
                      <a:endParaRPr kumimoji="1" lang="ja-JP" altLang="en-US" sz="1200" dirty="0">
                        <a:solidFill>
                          <a:schemeClr val="tx1"/>
                        </a:solidFill>
                        <a:latin typeface="+mn-ea"/>
                        <a:ea typeface="+mn-ea"/>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20000"/>
                        <a:lumOff val="80000"/>
                      </a:schemeClr>
                    </a:solidFill>
                  </a:tcPr>
                </a:tc>
              </a:tr>
              <a:tr h="12961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　「在籍出向型」ではなく，「退職・採用型」の異動の場合，退職金計算の基準となる在職期間の通算ができず，当事者にとって経済的不利益が生じる。</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　国と地方自治体の間では，退職手当の計算上，一定の要件を満たす場合，在職期間を引き継ぐ規定があるが，民間法人との間にはこうした救済措置がない。非営利ホールディングカンパニー型法人の検討等に際して国に法令上の救済措置を求めることを検討してはどうか。</a:t>
                      </a:r>
                      <a:endParaRPr kumimoji="1" lang="ja-JP" altLang="en-US" sz="1200" dirty="0">
                        <a:solidFill>
                          <a:schemeClr val="tx1"/>
                        </a:solidFill>
                        <a:latin typeface="+mn-ea"/>
                        <a:ea typeface="+mn-ea"/>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r>
            </a:tbl>
          </a:graphicData>
        </a:graphic>
      </p:graphicFrame>
      <p:sp>
        <p:nvSpPr>
          <p:cNvPr id="6" name="タイトル 1"/>
          <p:cNvSpPr>
            <a:spLocks noGrp="1"/>
          </p:cNvSpPr>
          <p:nvPr>
            <p:ph type="title"/>
          </p:nvPr>
        </p:nvSpPr>
        <p:spPr>
          <a:xfrm>
            <a:off x="288000" y="259200"/>
            <a:ext cx="8640000" cy="828000"/>
          </a:xfrm>
        </p:spPr>
        <p:txBody>
          <a:bodyPr>
            <a:normAutofit/>
          </a:bodyPr>
          <a:lstStyle/>
          <a:p>
            <a:r>
              <a:rPr kumimoji="1" lang="ja-JP" altLang="en-US" sz="2400" dirty="0" smtClean="0">
                <a:latin typeface="+mn-ea"/>
                <a:ea typeface="+mn-ea"/>
              </a:rPr>
              <a:t>人事交流に係る課題と対応方針</a:t>
            </a:r>
            <a:endParaRPr kumimoji="1" lang="ja-JP" altLang="en-US" sz="2400" dirty="0">
              <a:latin typeface="+mn-ea"/>
              <a:ea typeface="+mn-ea"/>
            </a:endParaRPr>
          </a:p>
        </p:txBody>
      </p:sp>
    </p:spTree>
    <p:extLst>
      <p:ext uri="{BB962C8B-B14F-4D97-AF65-F5344CB8AC3E}">
        <p14:creationId xmlns:p14="http://schemas.microsoft.com/office/powerpoint/2010/main" val="1349901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11</a:t>
            </a:fld>
            <a:endParaRPr kumimoji="1" lang="ja-JP" altLang="en-US"/>
          </a:p>
        </p:txBody>
      </p:sp>
      <p:sp>
        <p:nvSpPr>
          <p:cNvPr id="3" name="タイトル 1"/>
          <p:cNvSpPr>
            <a:spLocks noGrp="1"/>
          </p:cNvSpPr>
          <p:nvPr>
            <p:ph type="title"/>
          </p:nvPr>
        </p:nvSpPr>
        <p:spPr>
          <a:xfrm>
            <a:off x="457200" y="274638"/>
            <a:ext cx="8229600" cy="1143000"/>
          </a:xfrm>
          <a:solidFill>
            <a:srgbClr val="FEFFCD"/>
          </a:solidFill>
          <a:ln w="25400">
            <a:solidFill>
              <a:schemeClr val="tx1"/>
            </a:solidFill>
          </a:ln>
        </p:spPr>
        <p:txBody>
          <a:bodyPr lIns="180000" rIns="0">
            <a:normAutofit/>
          </a:bodyPr>
          <a:lstStyle/>
          <a:p>
            <a:pPr algn="l"/>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作業項目</a:t>
            </a:r>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２</a:t>
            </a:r>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イ</a:t>
            </a:r>
            <a:r>
              <a:rPr kumimoji="1" lang="en-US" altLang="ja-JP" sz="2000" dirty="0" smtClean="0">
                <a:latin typeface="ＭＳ Ｐ明朝" pitchFamily="18" charset="-128"/>
                <a:ea typeface="ＭＳ Ｐ明朝" pitchFamily="18" charset="-128"/>
              </a:rPr>
              <a:t>]</a:t>
            </a:r>
            <a:br>
              <a:rPr kumimoji="1" lang="en-US" altLang="ja-JP" sz="2000" dirty="0" smtClean="0">
                <a:latin typeface="ＭＳ Ｐ明朝" pitchFamily="18" charset="-128"/>
                <a:ea typeface="ＭＳ Ｐ明朝" pitchFamily="18" charset="-128"/>
              </a:rPr>
            </a:br>
            <a:r>
              <a:rPr lang="ja-JP" altLang="en-US" sz="3200" dirty="0" smtClean="0">
                <a:solidFill>
                  <a:schemeClr val="dk1"/>
                </a:solidFill>
                <a:latin typeface="ＭＳ Ｐゴシック" pitchFamily="50" charset="-128"/>
                <a:ea typeface="ＭＳ Ｐゴシック" pitchFamily="50" charset="-128"/>
              </a:rPr>
              <a:t>研修事業の共同化</a:t>
            </a:r>
            <a:endParaRPr kumimoji="1" lang="ja-JP" altLang="en-US" sz="3200" dirty="0">
              <a:latin typeface="ＭＳ Ｐゴシック" pitchFamily="50" charset="-128"/>
              <a:ea typeface="ＭＳ Ｐゴシック" pitchFamily="50" charset="-128"/>
            </a:endParaRPr>
          </a:p>
        </p:txBody>
      </p:sp>
      <p:sp>
        <p:nvSpPr>
          <p:cNvPr id="5" name="正方形/長方形 4"/>
          <p:cNvSpPr/>
          <p:nvPr/>
        </p:nvSpPr>
        <p:spPr>
          <a:xfrm>
            <a:off x="467544" y="1844824"/>
            <a:ext cx="8280920" cy="4896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3000"/>
              </a:lnSpc>
            </a:pPr>
            <a:r>
              <a:rPr kumimoji="1" lang="ja-JP" altLang="en-US" sz="2000" dirty="0" smtClean="0">
                <a:solidFill>
                  <a:schemeClr val="tx1"/>
                </a:solidFill>
                <a:latin typeface="+mn-ea"/>
              </a:rPr>
              <a:t>≪ねらい≫</a:t>
            </a:r>
            <a:endParaRPr kumimoji="1"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　各病院がそれぞれ実施している研修事業について，共同で実施することで事業の効率化や受講機会の拡大，人脈づくり</a:t>
            </a:r>
            <a:r>
              <a:rPr lang="ja-JP" altLang="en-US" sz="2000" dirty="0">
                <a:solidFill>
                  <a:prstClr val="black"/>
                </a:solidFill>
                <a:latin typeface="+mn-ea"/>
              </a:rPr>
              <a:t>など，相互メリットを生み出すのではないか</a:t>
            </a:r>
            <a:r>
              <a:rPr lang="ja-JP" altLang="en-US" sz="2000" dirty="0" smtClean="0">
                <a:solidFill>
                  <a:prstClr val="black"/>
                </a:solidFill>
                <a:latin typeface="+mn-ea"/>
              </a:rPr>
              <a:t>。</a:t>
            </a:r>
            <a:endParaRPr lang="en-US" altLang="ja-JP" sz="2000" dirty="0" smtClean="0">
              <a:solidFill>
                <a:schemeClr val="tx1"/>
              </a:solidFill>
              <a:latin typeface="+mn-ea"/>
            </a:endParaRPr>
          </a:p>
          <a:p>
            <a:pPr>
              <a:lnSpc>
                <a:spcPts val="3000"/>
              </a:lnSpc>
            </a:pPr>
            <a:endParaRPr lang="en-US" altLang="ja-JP" sz="2000" dirty="0" smtClean="0">
              <a:solidFill>
                <a:schemeClr val="tx1"/>
              </a:solidFill>
              <a:latin typeface="+mn-ea"/>
            </a:endParaRPr>
          </a:p>
          <a:p>
            <a:pPr lvl="0">
              <a:lnSpc>
                <a:spcPts val="3000"/>
              </a:lnSpc>
            </a:pPr>
            <a:r>
              <a:rPr lang="ja-JP" altLang="en-US" sz="2000" dirty="0" smtClean="0">
                <a:solidFill>
                  <a:prstClr val="black"/>
                </a:solidFill>
                <a:latin typeface="+mn-ea"/>
              </a:rPr>
              <a:t>≪ＷＧの到達目標≫</a:t>
            </a:r>
            <a:endParaRPr lang="en-US" altLang="ja-JP" sz="2000" dirty="0">
              <a:solidFill>
                <a:prstClr val="black"/>
              </a:solidFill>
              <a:latin typeface="+mn-ea"/>
            </a:endParaRPr>
          </a:p>
          <a:p>
            <a:pPr lvl="0">
              <a:lnSpc>
                <a:spcPts val="3000"/>
              </a:lnSpc>
            </a:pPr>
            <a:r>
              <a:rPr lang="ja-JP" altLang="en-US" sz="2000" dirty="0">
                <a:solidFill>
                  <a:prstClr val="black"/>
                </a:solidFill>
                <a:latin typeface="+mn-ea"/>
              </a:rPr>
              <a:t>　</a:t>
            </a:r>
            <a:r>
              <a:rPr lang="ja-JP" altLang="en-US" sz="2000" dirty="0">
                <a:solidFill>
                  <a:schemeClr val="tx1"/>
                </a:solidFill>
                <a:latin typeface="+mn-ea"/>
              </a:rPr>
              <a:t>共同研修の候補</a:t>
            </a:r>
            <a:r>
              <a:rPr lang="ja-JP" altLang="en-US" sz="2000" dirty="0" smtClean="0">
                <a:solidFill>
                  <a:schemeClr val="tx1"/>
                </a:solidFill>
                <a:latin typeface="+mn-ea"/>
              </a:rPr>
              <a:t>及び課題について整理する。</a:t>
            </a:r>
            <a:endParaRPr lang="ja-JP" altLang="en-US" sz="2000" dirty="0">
              <a:solidFill>
                <a:schemeClr val="tx1"/>
              </a:solidFill>
              <a:latin typeface="+mn-ea"/>
            </a:endParaRPr>
          </a:p>
          <a:p>
            <a:pPr>
              <a:lnSpc>
                <a:spcPts val="3000"/>
              </a:lnSpc>
            </a:pP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≪作業状況≫</a:t>
            </a:r>
            <a:endParaRPr lang="en-US" altLang="ja-JP" sz="2000" dirty="0">
              <a:solidFill>
                <a:schemeClr val="tx1"/>
              </a:solidFill>
              <a:latin typeface="+mn-ea"/>
            </a:endParaRPr>
          </a:p>
          <a:p>
            <a:pPr>
              <a:lnSpc>
                <a:spcPts val="3000"/>
              </a:lnSpc>
            </a:pPr>
            <a:r>
              <a:rPr kumimoji="1" lang="ja-JP" altLang="en-US" sz="2000" dirty="0" smtClean="0">
                <a:solidFill>
                  <a:schemeClr val="tx1"/>
                </a:solidFill>
                <a:latin typeface="+mn-ea"/>
              </a:rPr>
              <a:t>　共同研修の候補を検討するため，各病院における研修事業の実態について調査中。　</a:t>
            </a:r>
            <a:r>
              <a:rPr lang="ja-JP" altLang="en-US" sz="2000" dirty="0" smtClean="0">
                <a:solidFill>
                  <a:schemeClr val="tx1"/>
                </a:solidFill>
                <a:latin typeface="+mn-ea"/>
              </a:rPr>
              <a:t>⇒　継続検討</a:t>
            </a:r>
            <a:endParaRPr lang="en-US" altLang="ja-JP" sz="2000" dirty="0" smtClean="0">
              <a:solidFill>
                <a:schemeClr val="tx1"/>
              </a:solidFill>
              <a:latin typeface="+mn-ea"/>
            </a:endParaRPr>
          </a:p>
        </p:txBody>
      </p:sp>
      <p:sp>
        <p:nvSpPr>
          <p:cNvPr id="6" name="角丸四角形 5"/>
          <p:cNvSpPr/>
          <p:nvPr/>
        </p:nvSpPr>
        <p:spPr>
          <a:xfrm>
            <a:off x="2880000" y="3812400"/>
            <a:ext cx="822036" cy="332510"/>
          </a:xfrm>
          <a:prstGeom prst="roundRect">
            <a:avLst>
              <a:gd name="adj" fmla="val 33810"/>
            </a:avLst>
          </a:prstGeom>
          <a:noFill/>
          <a:ln cmpd="dbl">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b="1">
                <a:solidFill>
                  <a:schemeClr val="tx1"/>
                </a:solidFill>
              </a:rPr>
              <a:t>施策提案</a:t>
            </a:r>
          </a:p>
        </p:txBody>
      </p:sp>
    </p:spTree>
    <p:extLst>
      <p:ext uri="{BB962C8B-B14F-4D97-AF65-F5344CB8AC3E}">
        <p14:creationId xmlns:p14="http://schemas.microsoft.com/office/powerpoint/2010/main" val="38888483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12</a:t>
            </a:fld>
            <a:endParaRPr kumimoji="1" lang="ja-JP" altLang="en-US"/>
          </a:p>
        </p:txBody>
      </p:sp>
      <p:sp>
        <p:nvSpPr>
          <p:cNvPr id="3" name="タイトル 1"/>
          <p:cNvSpPr>
            <a:spLocks noGrp="1"/>
          </p:cNvSpPr>
          <p:nvPr>
            <p:ph type="title"/>
          </p:nvPr>
        </p:nvSpPr>
        <p:spPr>
          <a:xfrm>
            <a:off x="457200" y="274638"/>
            <a:ext cx="8229600" cy="1143000"/>
          </a:xfrm>
          <a:solidFill>
            <a:srgbClr val="FEFFCD"/>
          </a:solidFill>
          <a:ln w="25400">
            <a:solidFill>
              <a:schemeClr val="tx1"/>
            </a:solidFill>
          </a:ln>
        </p:spPr>
        <p:txBody>
          <a:bodyPr lIns="180000" rIns="0">
            <a:normAutofit/>
          </a:bodyPr>
          <a:lstStyle/>
          <a:p>
            <a:pPr algn="l"/>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作業項目</a:t>
            </a:r>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３</a:t>
            </a:r>
            <a:r>
              <a:rPr kumimoji="1" lang="en-US" altLang="ja-JP" sz="2000" dirty="0" smtClean="0">
                <a:latin typeface="ＭＳ Ｐ明朝" pitchFamily="18" charset="-128"/>
                <a:ea typeface="ＭＳ Ｐ明朝" pitchFamily="18" charset="-128"/>
              </a:rPr>
              <a:t>)]</a:t>
            </a:r>
            <a:br>
              <a:rPr kumimoji="1" lang="en-US" altLang="ja-JP" sz="2000" dirty="0" smtClean="0">
                <a:latin typeface="ＭＳ Ｐ明朝" pitchFamily="18" charset="-128"/>
                <a:ea typeface="ＭＳ Ｐ明朝" pitchFamily="18" charset="-128"/>
              </a:rPr>
            </a:br>
            <a:r>
              <a:rPr lang="ja-JP" altLang="ja-JP" sz="3200" dirty="0" smtClean="0">
                <a:solidFill>
                  <a:schemeClr val="dk1"/>
                </a:solidFill>
                <a:latin typeface="ＭＳ Ｐゴシック" pitchFamily="50" charset="-128"/>
                <a:ea typeface="ＭＳ Ｐゴシック" pitchFamily="50" charset="-128"/>
              </a:rPr>
              <a:t>医療</a:t>
            </a:r>
            <a:r>
              <a:rPr lang="ja-JP" altLang="ja-JP" sz="3200" dirty="0">
                <a:solidFill>
                  <a:schemeClr val="dk1"/>
                </a:solidFill>
                <a:latin typeface="ＭＳ Ｐゴシック" pitchFamily="50" charset="-128"/>
                <a:ea typeface="ＭＳ Ｐゴシック" pitchFamily="50" charset="-128"/>
              </a:rPr>
              <a:t>機器・設備の共同利用</a:t>
            </a:r>
            <a:r>
              <a:rPr lang="ja-JP" altLang="ja-JP" sz="3200" dirty="0" smtClean="0">
                <a:solidFill>
                  <a:schemeClr val="dk1"/>
                </a:solidFill>
                <a:latin typeface="ＭＳ Ｐゴシック" pitchFamily="50" charset="-128"/>
                <a:ea typeface="ＭＳ Ｐゴシック" pitchFamily="50" charset="-128"/>
              </a:rPr>
              <a:t>等</a:t>
            </a:r>
            <a:endParaRPr kumimoji="1" lang="ja-JP" altLang="en-US" sz="3200" dirty="0">
              <a:latin typeface="ＭＳ Ｐゴシック" pitchFamily="50" charset="-128"/>
              <a:ea typeface="ＭＳ Ｐゴシック" pitchFamily="50" charset="-128"/>
            </a:endParaRPr>
          </a:p>
        </p:txBody>
      </p:sp>
      <p:sp>
        <p:nvSpPr>
          <p:cNvPr id="5" name="正方形/長方形 4"/>
          <p:cNvSpPr/>
          <p:nvPr/>
        </p:nvSpPr>
        <p:spPr>
          <a:xfrm>
            <a:off x="467544" y="1844824"/>
            <a:ext cx="8280920" cy="4320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3000"/>
              </a:lnSpc>
            </a:pPr>
            <a:r>
              <a:rPr kumimoji="1" lang="ja-JP" altLang="en-US" sz="2000" dirty="0" smtClean="0">
                <a:solidFill>
                  <a:schemeClr val="tx1"/>
                </a:solidFill>
                <a:latin typeface="+mn-ea"/>
              </a:rPr>
              <a:t>≪ねらい≫</a:t>
            </a:r>
            <a:endParaRPr kumimoji="1"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　高額な医療機器・設備を共同利用することにより，夜間・土日の稼働率を高め，患者の待ち日数を短縮するとともに，機器等の投資効率の向上を図ることができないか。</a:t>
            </a:r>
            <a:endParaRPr lang="en-US" altLang="ja-JP" sz="2000" dirty="0" smtClean="0">
              <a:solidFill>
                <a:schemeClr val="tx1"/>
              </a:solidFill>
              <a:latin typeface="+mn-ea"/>
            </a:endParaRPr>
          </a:p>
          <a:p>
            <a:pPr lvl="0">
              <a:lnSpc>
                <a:spcPts val="2000"/>
              </a:lnSpc>
            </a:pPr>
            <a:endParaRPr lang="en-US" altLang="ja-JP" sz="2000" dirty="0" smtClean="0">
              <a:solidFill>
                <a:prstClr val="black"/>
              </a:solidFill>
              <a:latin typeface="ＭＳ Ｐゴシック"/>
            </a:endParaRPr>
          </a:p>
          <a:p>
            <a:pPr lvl="0">
              <a:lnSpc>
                <a:spcPts val="3000"/>
              </a:lnSpc>
            </a:pPr>
            <a:r>
              <a:rPr lang="ja-JP" altLang="en-US" sz="2000" dirty="0" smtClean="0">
                <a:solidFill>
                  <a:prstClr val="black"/>
                </a:solidFill>
                <a:latin typeface="ＭＳ Ｐゴシック"/>
              </a:rPr>
              <a:t>≪ＷＧの到達目標≫</a:t>
            </a:r>
            <a:endParaRPr lang="en-US" altLang="ja-JP" sz="2000" dirty="0">
              <a:solidFill>
                <a:prstClr val="black"/>
              </a:solidFill>
              <a:latin typeface="ＭＳ Ｐゴシック"/>
            </a:endParaRPr>
          </a:p>
          <a:p>
            <a:pPr lvl="0">
              <a:lnSpc>
                <a:spcPts val="3000"/>
              </a:lnSpc>
            </a:pPr>
            <a:r>
              <a:rPr lang="ja-JP" altLang="en-US" sz="2000" dirty="0">
                <a:solidFill>
                  <a:prstClr val="black"/>
                </a:solidFill>
                <a:latin typeface="ＭＳ Ｐゴシック"/>
              </a:rPr>
              <a:t>　</a:t>
            </a:r>
            <a:r>
              <a:rPr lang="ja-JP" altLang="en-US" sz="2000" dirty="0" smtClean="0">
                <a:solidFill>
                  <a:schemeClr val="tx1"/>
                </a:solidFill>
                <a:latin typeface="ＭＳ Ｐゴシック"/>
              </a:rPr>
              <a:t>ＭＲＩ等高額機器の稼働時間の拡大を</a:t>
            </a:r>
            <a:r>
              <a:rPr lang="ja-JP" altLang="en-US" sz="2000" dirty="0">
                <a:solidFill>
                  <a:schemeClr val="tx1"/>
                </a:solidFill>
                <a:latin typeface="ＭＳ Ｐゴシック"/>
              </a:rPr>
              <a:t>実現する</a:t>
            </a:r>
            <a:r>
              <a:rPr lang="ja-JP" altLang="en-US" sz="2000" dirty="0" smtClean="0">
                <a:solidFill>
                  <a:schemeClr val="tx1"/>
                </a:solidFill>
                <a:latin typeface="ＭＳ Ｐゴシック"/>
              </a:rPr>
              <a:t>体制について</a:t>
            </a:r>
            <a:r>
              <a:rPr lang="ja-JP" altLang="en-US" sz="2000" dirty="0">
                <a:solidFill>
                  <a:schemeClr val="tx1"/>
                </a:solidFill>
                <a:latin typeface="ＭＳ Ｐゴシック"/>
              </a:rPr>
              <a:t>提案する</a:t>
            </a:r>
            <a:r>
              <a:rPr lang="ja-JP" altLang="en-US" sz="2000" dirty="0" smtClean="0">
                <a:solidFill>
                  <a:schemeClr val="tx1"/>
                </a:solidFill>
                <a:latin typeface="ＭＳ Ｐゴシック"/>
              </a:rPr>
              <a:t>。</a:t>
            </a:r>
            <a:endParaRPr lang="en-US" altLang="ja-JP" sz="2000" dirty="0">
              <a:solidFill>
                <a:schemeClr val="tx1"/>
              </a:solidFill>
              <a:latin typeface="ＭＳ Ｐゴシック"/>
            </a:endParaRPr>
          </a:p>
          <a:p>
            <a:pPr>
              <a:lnSpc>
                <a:spcPts val="2000"/>
              </a:lnSpc>
            </a:pP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≪作業状況≫</a:t>
            </a: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　</a:t>
            </a:r>
            <a:r>
              <a:rPr lang="ja-JP" altLang="en-US" sz="2000" dirty="0" smtClean="0">
                <a:solidFill>
                  <a:schemeClr val="tx1"/>
                </a:solidFill>
                <a:latin typeface="ＭＳ Ｐゴシック"/>
              </a:rPr>
              <a:t>ＭＲＩの平日時間延長</a:t>
            </a:r>
            <a:r>
              <a:rPr lang="ja-JP" altLang="en-US" sz="2000" dirty="0">
                <a:solidFill>
                  <a:schemeClr val="tx1"/>
                </a:solidFill>
                <a:latin typeface="ＭＳ Ｐゴシック"/>
              </a:rPr>
              <a:t>・</a:t>
            </a:r>
            <a:r>
              <a:rPr lang="ja-JP" altLang="en-US" sz="2000" dirty="0" smtClean="0">
                <a:solidFill>
                  <a:schemeClr val="tx1"/>
                </a:solidFill>
                <a:latin typeface="ＭＳ Ｐゴシック"/>
              </a:rPr>
              <a:t>土曜日稼働の実例を提示し，そのノウハウを共有した。</a:t>
            </a:r>
            <a:endParaRPr lang="en-US" altLang="ja-JP" sz="2000" dirty="0" smtClean="0">
              <a:solidFill>
                <a:schemeClr val="tx1"/>
              </a:solidFill>
              <a:latin typeface="+mn-ea"/>
            </a:endParaRPr>
          </a:p>
        </p:txBody>
      </p:sp>
      <p:sp>
        <p:nvSpPr>
          <p:cNvPr id="6" name="角丸四角形 5"/>
          <p:cNvSpPr/>
          <p:nvPr/>
        </p:nvSpPr>
        <p:spPr>
          <a:xfrm>
            <a:off x="2880000" y="3686400"/>
            <a:ext cx="822036" cy="332510"/>
          </a:xfrm>
          <a:prstGeom prst="roundRect">
            <a:avLst>
              <a:gd name="adj" fmla="val 33810"/>
            </a:avLst>
          </a:prstGeom>
          <a:noFill/>
          <a:ln cmpd="dbl">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b="1">
                <a:solidFill>
                  <a:schemeClr val="tx1"/>
                </a:solidFill>
              </a:rPr>
              <a:t>施策提案</a:t>
            </a:r>
          </a:p>
        </p:txBody>
      </p:sp>
    </p:spTree>
    <p:extLst>
      <p:ext uri="{BB962C8B-B14F-4D97-AF65-F5344CB8AC3E}">
        <p14:creationId xmlns:p14="http://schemas.microsoft.com/office/powerpoint/2010/main" val="4193429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スライド番号プレースホルダー 42"/>
          <p:cNvSpPr>
            <a:spLocks noGrp="1"/>
          </p:cNvSpPr>
          <p:nvPr>
            <p:ph type="sldNum" sz="quarter" idx="12"/>
          </p:nvPr>
        </p:nvSpPr>
        <p:spPr/>
        <p:txBody>
          <a:bodyPr/>
          <a:lstStyle/>
          <a:p>
            <a:fld id="{DC768EE6-8590-4C35-BA5F-0BD088C856D2}" type="slidenum">
              <a:rPr kumimoji="1" lang="ja-JP" altLang="en-US" smtClean="0"/>
              <a:t>13</a:t>
            </a:fld>
            <a:endParaRPr kumimoji="1" lang="ja-JP" altLang="en-US"/>
          </a:p>
        </p:txBody>
      </p:sp>
      <p:sp>
        <p:nvSpPr>
          <p:cNvPr id="47" name="タイトル 1"/>
          <p:cNvSpPr>
            <a:spLocks noGrp="1"/>
          </p:cNvSpPr>
          <p:nvPr>
            <p:ph type="title"/>
          </p:nvPr>
        </p:nvSpPr>
        <p:spPr>
          <a:xfrm>
            <a:off x="288000" y="259200"/>
            <a:ext cx="8640000" cy="828000"/>
          </a:xfrm>
        </p:spPr>
        <p:txBody>
          <a:bodyPr>
            <a:normAutofit/>
          </a:bodyPr>
          <a:lstStyle/>
          <a:p>
            <a:r>
              <a:rPr kumimoji="1" lang="ja-JP" altLang="en-US" sz="2400" dirty="0" smtClean="0">
                <a:latin typeface="+mn-ea"/>
                <a:ea typeface="+mn-ea"/>
              </a:rPr>
              <a:t>高額医療機器の共同利用に係る考察</a:t>
            </a:r>
            <a:endParaRPr kumimoji="1" lang="ja-JP" altLang="en-US" sz="2400" dirty="0">
              <a:latin typeface="+mn-ea"/>
              <a:ea typeface="+mn-ea"/>
            </a:endParaRPr>
          </a:p>
        </p:txBody>
      </p:sp>
      <p:sp>
        <p:nvSpPr>
          <p:cNvPr id="48" name="タイトル 1"/>
          <p:cNvSpPr txBox="1">
            <a:spLocks/>
          </p:cNvSpPr>
          <p:nvPr/>
        </p:nvSpPr>
        <p:spPr>
          <a:xfrm>
            <a:off x="335560" y="1484784"/>
            <a:ext cx="8556920" cy="3600400"/>
          </a:xfrm>
          <a:prstGeom prst="rect">
            <a:avLst/>
          </a:prstGeom>
        </p:spPr>
        <p:txBody>
          <a:bodyPr vert="horz" lIns="91440" tIns="45720" rIns="91440" bIns="45720" rtlCol="0" anchor="t" anchorCtr="0">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indent="-360000" algn="l">
              <a:lnSpc>
                <a:spcPct val="200000"/>
              </a:lnSpc>
            </a:pPr>
            <a:r>
              <a:rPr lang="ja-JP" altLang="en-US" sz="1600" dirty="0">
                <a:latin typeface="+mn-ea"/>
                <a:ea typeface="+mn-ea"/>
              </a:rPr>
              <a:t>○</a:t>
            </a:r>
            <a:r>
              <a:rPr lang="ja-JP" altLang="en-US" sz="1600" dirty="0" smtClean="0">
                <a:latin typeface="+mn-ea"/>
                <a:ea typeface="+mn-ea"/>
              </a:rPr>
              <a:t>　術後の管理（病床）が必要な</a:t>
            </a:r>
            <a:r>
              <a:rPr lang="ja-JP" altLang="en-US" sz="1600" u="sng" dirty="0" smtClean="0">
                <a:latin typeface="+mn-ea"/>
                <a:ea typeface="+mn-ea"/>
              </a:rPr>
              <a:t>手術機器</a:t>
            </a:r>
            <a:r>
              <a:rPr lang="ja-JP" altLang="en-US" sz="1600" dirty="0" smtClean="0">
                <a:latin typeface="+mn-ea"/>
                <a:ea typeface="+mn-ea"/>
              </a:rPr>
              <a:t>（ダ・ヴィンチなど）は共同利用になじまない。</a:t>
            </a:r>
            <a:endParaRPr lang="en-US" altLang="ja-JP" sz="1600" dirty="0" smtClean="0">
              <a:latin typeface="+mn-ea"/>
              <a:ea typeface="+mn-ea"/>
            </a:endParaRPr>
          </a:p>
          <a:p>
            <a:pPr indent="-360000" algn="l">
              <a:lnSpc>
                <a:spcPct val="200000"/>
              </a:lnSpc>
            </a:pPr>
            <a:r>
              <a:rPr lang="ja-JP" altLang="en-US" sz="1600" dirty="0" smtClean="0">
                <a:latin typeface="+mn-ea"/>
                <a:ea typeface="+mn-ea"/>
              </a:rPr>
              <a:t>○　</a:t>
            </a:r>
            <a:r>
              <a:rPr lang="ja-JP" altLang="en-US" sz="1600" u="sng" dirty="0" smtClean="0">
                <a:latin typeface="+mn-ea"/>
                <a:ea typeface="+mn-ea"/>
              </a:rPr>
              <a:t>検査機器</a:t>
            </a:r>
            <a:r>
              <a:rPr lang="ja-JP" altLang="en-US" sz="1600" dirty="0" smtClean="0">
                <a:latin typeface="+mn-ea"/>
                <a:ea typeface="+mn-ea"/>
              </a:rPr>
              <a:t>については，</a:t>
            </a:r>
            <a:r>
              <a:rPr lang="en-US" altLang="ja-JP" sz="1600" dirty="0">
                <a:latin typeface="+mn-ea"/>
                <a:ea typeface="+mn-ea"/>
              </a:rPr>
              <a:t> </a:t>
            </a:r>
            <a:r>
              <a:rPr lang="ja-JP" altLang="en-US" sz="1600" dirty="0" smtClean="0">
                <a:latin typeface="+mn-ea"/>
                <a:ea typeface="+mn-ea"/>
              </a:rPr>
              <a:t>ＰＥＴを整備していない病院や</a:t>
            </a:r>
            <a:r>
              <a:rPr lang="en-US" altLang="ja-JP" sz="1600" dirty="0" smtClean="0">
                <a:latin typeface="+mn-ea"/>
                <a:ea typeface="+mn-ea"/>
              </a:rPr>
              <a:t>M</a:t>
            </a:r>
            <a:r>
              <a:rPr lang="ja-JP" altLang="en-US" sz="1600" dirty="0" smtClean="0">
                <a:latin typeface="+mn-ea"/>
                <a:ea typeface="+mn-ea"/>
              </a:rPr>
              <a:t>ＲＩの</a:t>
            </a:r>
            <a:r>
              <a:rPr lang="ja-JP" altLang="en-US" sz="1600" dirty="0">
                <a:latin typeface="+mn-ea"/>
                <a:ea typeface="+mn-ea"/>
              </a:rPr>
              <a:t>検査</a:t>
            </a:r>
            <a:r>
              <a:rPr lang="ja-JP" altLang="en-US" sz="1600" dirty="0" smtClean="0">
                <a:latin typeface="+mn-ea"/>
                <a:ea typeface="+mn-ea"/>
              </a:rPr>
              <a:t>待ち日数が２か月の病院</a:t>
            </a:r>
            <a:r>
              <a:rPr lang="ja-JP" altLang="en-US" sz="1600" dirty="0">
                <a:latin typeface="+mn-ea"/>
                <a:ea typeface="+mn-ea"/>
              </a:rPr>
              <a:t>も</a:t>
            </a:r>
            <a:r>
              <a:rPr lang="ja-JP" altLang="en-US" sz="1600" dirty="0" smtClean="0">
                <a:latin typeface="+mn-ea"/>
                <a:ea typeface="+mn-ea"/>
              </a:rPr>
              <a:t>あり，自</a:t>
            </a:r>
            <a:endParaRPr lang="en-US" altLang="ja-JP" sz="1600" dirty="0" smtClean="0">
              <a:latin typeface="+mn-ea"/>
              <a:ea typeface="+mn-ea"/>
            </a:endParaRPr>
          </a:p>
          <a:p>
            <a:pPr indent="-360000" algn="l">
              <a:lnSpc>
                <a:spcPct val="200000"/>
              </a:lnSpc>
            </a:pPr>
            <a:r>
              <a:rPr lang="ja-JP" altLang="en-US" sz="1600" dirty="0">
                <a:latin typeface="+mn-ea"/>
                <a:ea typeface="+mn-ea"/>
              </a:rPr>
              <a:t>　</a:t>
            </a:r>
            <a:r>
              <a:rPr lang="ja-JP" altLang="en-US" sz="1600" dirty="0" smtClean="0">
                <a:latin typeface="+mn-ea"/>
                <a:ea typeface="+mn-ea"/>
              </a:rPr>
              <a:t>院の患者を市中病院に紹介することも多い。</a:t>
            </a:r>
            <a:endParaRPr lang="en-US" altLang="ja-JP" sz="1600" dirty="0" smtClean="0">
              <a:latin typeface="+mn-ea"/>
              <a:ea typeface="+mn-ea"/>
            </a:endParaRPr>
          </a:p>
          <a:p>
            <a:pPr indent="-360000" algn="l">
              <a:lnSpc>
                <a:spcPct val="200000"/>
              </a:lnSpc>
            </a:pPr>
            <a:r>
              <a:rPr lang="ja-JP" altLang="en-US" sz="1400" dirty="0" smtClean="0">
                <a:latin typeface="ＭＳ Ｐ明朝" panose="02020600040205080304" pitchFamily="18" charset="-128"/>
                <a:ea typeface="ＭＳ Ｐ明朝" panose="02020600040205080304" pitchFamily="18" charset="-128"/>
              </a:rPr>
              <a:t>　　</a:t>
            </a:r>
            <a:r>
              <a:rPr lang="en-US" altLang="ja-JP" sz="1400" dirty="0" smtClean="0">
                <a:latin typeface="ＭＳ Ｐ明朝" panose="02020600040205080304" pitchFamily="18" charset="-128"/>
                <a:ea typeface="ＭＳ Ｐ明朝" panose="02020600040205080304" pitchFamily="18" charset="-128"/>
              </a:rPr>
              <a:t>※</a:t>
            </a:r>
            <a:r>
              <a:rPr lang="ja-JP" altLang="en-US" sz="1400" dirty="0" smtClean="0">
                <a:latin typeface="ＭＳ Ｐ明朝" panose="02020600040205080304" pitchFamily="18" charset="-128"/>
                <a:ea typeface="ＭＳ Ｐ明朝" panose="02020600040205080304" pitchFamily="18" charset="-128"/>
              </a:rPr>
              <a:t>　他院</a:t>
            </a:r>
            <a:r>
              <a:rPr lang="ja-JP" altLang="en-US" sz="1400" dirty="0">
                <a:latin typeface="ＭＳ Ｐ明朝" panose="02020600040205080304" pitchFamily="18" charset="-128"/>
                <a:ea typeface="ＭＳ Ｐ明朝" panose="02020600040205080304" pitchFamily="18" charset="-128"/>
              </a:rPr>
              <a:t>に患者を紹介した場合，患者には紹介元に支払う紹介料（診療情報提供料）と紹介先に支払う</a:t>
            </a:r>
            <a:r>
              <a:rPr lang="ja-JP" altLang="en-US" sz="1400" dirty="0" smtClean="0">
                <a:latin typeface="ＭＳ Ｐ明朝" panose="02020600040205080304" pitchFamily="18" charset="-128"/>
                <a:ea typeface="ＭＳ Ｐ明朝" panose="02020600040205080304" pitchFamily="18" charset="-128"/>
              </a:rPr>
              <a:t>初診料の二重</a:t>
            </a:r>
            <a:endParaRPr lang="en-US" altLang="ja-JP" sz="1400" dirty="0" smtClean="0">
              <a:latin typeface="ＭＳ Ｐ明朝" panose="02020600040205080304" pitchFamily="18" charset="-128"/>
              <a:ea typeface="ＭＳ Ｐ明朝" panose="02020600040205080304" pitchFamily="18" charset="-128"/>
            </a:endParaRPr>
          </a:p>
          <a:p>
            <a:pPr indent="-360000" algn="l"/>
            <a:r>
              <a:rPr lang="ja-JP" altLang="en-US" sz="1400" dirty="0">
                <a:latin typeface="ＭＳ Ｐ明朝" panose="02020600040205080304" pitchFamily="18" charset="-128"/>
                <a:ea typeface="ＭＳ Ｐ明朝" panose="02020600040205080304" pitchFamily="18" charset="-128"/>
              </a:rPr>
              <a:t>　</a:t>
            </a:r>
            <a:r>
              <a:rPr lang="ja-JP" altLang="en-US" sz="1400" dirty="0" smtClean="0">
                <a:latin typeface="ＭＳ Ｐ明朝" panose="02020600040205080304" pitchFamily="18" charset="-128"/>
                <a:ea typeface="ＭＳ Ｐ明朝" panose="02020600040205080304" pitchFamily="18" charset="-128"/>
              </a:rPr>
              <a:t>　　の</a:t>
            </a:r>
            <a:r>
              <a:rPr lang="ja-JP" altLang="en-US" sz="1400" dirty="0">
                <a:latin typeface="ＭＳ Ｐ明朝" panose="02020600040205080304" pitchFamily="18" charset="-128"/>
                <a:ea typeface="ＭＳ Ｐ明朝" panose="02020600040205080304" pitchFamily="18" charset="-128"/>
              </a:rPr>
              <a:t>負担が生じる。</a:t>
            </a:r>
            <a:endParaRPr lang="en-US" altLang="ja-JP" sz="1400" dirty="0">
              <a:latin typeface="ＭＳ Ｐ明朝" panose="02020600040205080304" pitchFamily="18" charset="-128"/>
              <a:ea typeface="ＭＳ Ｐ明朝" panose="02020600040205080304" pitchFamily="18" charset="-128"/>
            </a:endParaRPr>
          </a:p>
          <a:p>
            <a:pPr indent="-360000" algn="l">
              <a:lnSpc>
                <a:spcPct val="200000"/>
              </a:lnSpc>
            </a:pPr>
            <a:r>
              <a:rPr lang="ja-JP" altLang="en-US" sz="1600" dirty="0" smtClean="0">
                <a:latin typeface="+mn-ea"/>
                <a:ea typeface="+mn-ea"/>
              </a:rPr>
              <a:t>○</a:t>
            </a:r>
            <a:r>
              <a:rPr lang="ja-JP" altLang="en-US" sz="1600" dirty="0">
                <a:latin typeface="+mn-ea"/>
                <a:ea typeface="+mn-ea"/>
              </a:rPr>
              <a:t>　</a:t>
            </a:r>
            <a:r>
              <a:rPr lang="ja-JP" altLang="en-US" sz="1600" dirty="0" smtClean="0">
                <a:latin typeface="+mn-ea"/>
                <a:ea typeface="+mn-ea"/>
              </a:rPr>
              <a:t>検査</a:t>
            </a:r>
            <a:r>
              <a:rPr lang="ja-JP" altLang="en-US" sz="1600" dirty="0">
                <a:latin typeface="+mn-ea"/>
                <a:ea typeface="+mn-ea"/>
              </a:rPr>
              <a:t>待ち日数を短縮するためには，ＭＲＩ等の稼働時間を拡大すればよいが，</a:t>
            </a:r>
            <a:r>
              <a:rPr lang="ja-JP" altLang="en-US" sz="1600" dirty="0" smtClean="0">
                <a:latin typeface="+mn-ea"/>
                <a:ea typeface="+mn-ea"/>
              </a:rPr>
              <a:t>その</a:t>
            </a:r>
            <a:r>
              <a:rPr lang="ja-JP" altLang="en-US" sz="1600" dirty="0">
                <a:latin typeface="+mn-ea"/>
                <a:ea typeface="+mn-ea"/>
              </a:rPr>
              <a:t>体制づくり</a:t>
            </a:r>
            <a:r>
              <a:rPr lang="ja-JP" altLang="en-US" sz="1600" dirty="0" smtClean="0">
                <a:latin typeface="+mn-ea"/>
                <a:ea typeface="+mn-ea"/>
              </a:rPr>
              <a:t>が難しい。</a:t>
            </a:r>
            <a:endParaRPr lang="en-US" altLang="ja-JP" sz="1600" dirty="0" smtClean="0">
              <a:latin typeface="+mn-ea"/>
              <a:ea typeface="+mn-ea"/>
            </a:endParaRPr>
          </a:p>
          <a:p>
            <a:pPr indent="-360000" algn="l">
              <a:lnSpc>
                <a:spcPct val="200000"/>
              </a:lnSpc>
            </a:pPr>
            <a:r>
              <a:rPr lang="ja-JP" altLang="en-US" sz="1600" dirty="0">
                <a:latin typeface="+mn-ea"/>
                <a:ea typeface="+mn-ea"/>
              </a:rPr>
              <a:t>　</a:t>
            </a:r>
            <a:r>
              <a:rPr lang="ja-JP" altLang="en-US" sz="1600" dirty="0" smtClean="0">
                <a:latin typeface="+mn-ea"/>
                <a:ea typeface="+mn-ea"/>
              </a:rPr>
              <a:t>（現状</a:t>
            </a:r>
            <a:r>
              <a:rPr lang="ja-JP" altLang="en-US" sz="1600" dirty="0">
                <a:latin typeface="+mn-ea"/>
                <a:ea typeface="+mn-ea"/>
              </a:rPr>
              <a:t>のスタッフで時間延長や週末稼働を行おうとすれば，平日の勤務</a:t>
            </a:r>
            <a:r>
              <a:rPr lang="ja-JP" altLang="en-US" sz="1600" dirty="0" smtClean="0">
                <a:latin typeface="+mn-ea"/>
                <a:ea typeface="+mn-ea"/>
              </a:rPr>
              <a:t>シフト</a:t>
            </a:r>
            <a:r>
              <a:rPr lang="ja-JP" altLang="en-US" sz="1600" dirty="0">
                <a:latin typeface="+mn-ea"/>
                <a:ea typeface="+mn-ea"/>
              </a:rPr>
              <a:t>に影響が</a:t>
            </a:r>
            <a:r>
              <a:rPr lang="ja-JP" altLang="en-US" sz="1600" dirty="0" smtClean="0">
                <a:latin typeface="+mn-ea"/>
                <a:ea typeface="+mn-ea"/>
              </a:rPr>
              <a:t>生じる。）</a:t>
            </a:r>
          </a:p>
        </p:txBody>
      </p:sp>
    </p:spTree>
    <p:extLst>
      <p:ext uri="{BB962C8B-B14F-4D97-AF65-F5344CB8AC3E}">
        <p14:creationId xmlns:p14="http://schemas.microsoft.com/office/powerpoint/2010/main" val="3964095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14</a:t>
            </a:fld>
            <a:endParaRPr kumimoji="1" lang="ja-JP" altLang="en-US"/>
          </a:p>
        </p:txBody>
      </p:sp>
      <p:sp>
        <p:nvSpPr>
          <p:cNvPr id="3" name="タイトル 1"/>
          <p:cNvSpPr>
            <a:spLocks noGrp="1"/>
          </p:cNvSpPr>
          <p:nvPr>
            <p:ph type="title"/>
          </p:nvPr>
        </p:nvSpPr>
        <p:spPr>
          <a:xfrm>
            <a:off x="457200" y="274638"/>
            <a:ext cx="8229600" cy="1143000"/>
          </a:xfrm>
          <a:solidFill>
            <a:srgbClr val="FEFFCD"/>
          </a:solidFill>
          <a:ln w="25400">
            <a:solidFill>
              <a:schemeClr val="tx1"/>
            </a:solidFill>
          </a:ln>
        </p:spPr>
        <p:txBody>
          <a:bodyPr lIns="180000" rIns="0">
            <a:normAutofit/>
          </a:bodyPr>
          <a:lstStyle/>
          <a:p>
            <a:pPr algn="l"/>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作業項目</a:t>
            </a:r>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４</a:t>
            </a:r>
            <a:r>
              <a:rPr kumimoji="1" lang="en-US" altLang="ja-JP" sz="2000" dirty="0" smtClean="0">
                <a:latin typeface="ＭＳ Ｐ明朝" pitchFamily="18" charset="-128"/>
                <a:ea typeface="ＭＳ Ｐ明朝" pitchFamily="18" charset="-128"/>
              </a:rPr>
              <a:t>)]</a:t>
            </a:r>
            <a:br>
              <a:rPr kumimoji="1" lang="en-US" altLang="ja-JP" sz="2000" dirty="0" smtClean="0">
                <a:latin typeface="ＭＳ Ｐ明朝" pitchFamily="18" charset="-128"/>
                <a:ea typeface="ＭＳ Ｐ明朝" pitchFamily="18" charset="-128"/>
              </a:rPr>
            </a:br>
            <a:r>
              <a:rPr kumimoji="1" lang="ja-JP" altLang="en-US" sz="3200" dirty="0" smtClean="0">
                <a:latin typeface="+mn-ea"/>
                <a:ea typeface="+mn-ea"/>
              </a:rPr>
              <a:t>医薬品等の共同購買</a:t>
            </a:r>
            <a:endParaRPr kumimoji="1" lang="ja-JP" altLang="en-US" sz="3200" dirty="0">
              <a:latin typeface="+mn-ea"/>
              <a:ea typeface="+mn-ea"/>
            </a:endParaRPr>
          </a:p>
        </p:txBody>
      </p:sp>
      <p:sp>
        <p:nvSpPr>
          <p:cNvPr id="5" name="正方形/長方形 4"/>
          <p:cNvSpPr/>
          <p:nvPr/>
        </p:nvSpPr>
        <p:spPr>
          <a:xfrm>
            <a:off x="467544" y="1846800"/>
            <a:ext cx="8280920" cy="4896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3000"/>
              </a:lnSpc>
            </a:pPr>
            <a:r>
              <a:rPr kumimoji="1" lang="ja-JP" altLang="en-US" sz="2000" dirty="0" smtClean="0">
                <a:solidFill>
                  <a:schemeClr val="tx1"/>
                </a:solidFill>
                <a:latin typeface="+mn-ea"/>
              </a:rPr>
              <a:t>≪ねらい≫</a:t>
            </a:r>
            <a:endParaRPr kumimoji="1"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　医</a:t>
            </a:r>
            <a:r>
              <a:rPr lang="ja-JP" altLang="en-US" sz="2000" dirty="0">
                <a:solidFill>
                  <a:schemeClr val="tx1"/>
                </a:solidFill>
                <a:latin typeface="+mn-ea"/>
              </a:rPr>
              <a:t>薬品や診療材料等の購入に当たって，４基幹病院が共同で価格交渉すれば，スケールメリットを活かしたコスト削減につながるのではないか</a:t>
            </a:r>
            <a:r>
              <a:rPr lang="ja-JP" altLang="en-US" sz="2000" dirty="0" smtClean="0">
                <a:solidFill>
                  <a:schemeClr val="tx1"/>
                </a:solidFill>
                <a:latin typeface="+mn-ea"/>
              </a:rPr>
              <a:t>。</a:t>
            </a:r>
            <a:endParaRPr lang="en-US" altLang="ja-JP" sz="2000" dirty="0" smtClean="0">
              <a:solidFill>
                <a:schemeClr val="tx1"/>
              </a:solidFill>
              <a:latin typeface="+mn-ea"/>
            </a:endParaRPr>
          </a:p>
          <a:p>
            <a:pPr>
              <a:lnSpc>
                <a:spcPts val="3000"/>
              </a:lnSpc>
            </a:pPr>
            <a:endParaRPr lang="en-US" altLang="ja-JP" sz="2000" dirty="0" smtClean="0">
              <a:solidFill>
                <a:schemeClr val="tx1"/>
              </a:solidFill>
              <a:latin typeface="+mn-ea"/>
            </a:endParaRPr>
          </a:p>
          <a:p>
            <a:pPr lvl="0">
              <a:lnSpc>
                <a:spcPts val="3000"/>
              </a:lnSpc>
            </a:pPr>
            <a:r>
              <a:rPr lang="ja-JP" altLang="en-US" sz="2000" dirty="0" smtClean="0">
                <a:solidFill>
                  <a:prstClr val="black"/>
                </a:solidFill>
                <a:latin typeface="ＭＳ Ｐゴシック"/>
              </a:rPr>
              <a:t>≪ＷＧの到達目標≫</a:t>
            </a:r>
            <a:endParaRPr lang="ja-JP" altLang="en-US" sz="2000" dirty="0">
              <a:solidFill>
                <a:prstClr val="black"/>
              </a:solidFill>
              <a:latin typeface="ＭＳ Ｐゴシック"/>
            </a:endParaRPr>
          </a:p>
          <a:p>
            <a:pPr lvl="0">
              <a:lnSpc>
                <a:spcPts val="3000"/>
              </a:lnSpc>
            </a:pPr>
            <a:r>
              <a:rPr lang="ja-JP" altLang="en-US" sz="2000" dirty="0">
                <a:solidFill>
                  <a:prstClr val="black"/>
                </a:solidFill>
                <a:latin typeface="ＭＳ Ｐゴシック"/>
              </a:rPr>
              <a:t>　「購買担当者</a:t>
            </a:r>
            <a:r>
              <a:rPr lang="ja-JP" altLang="en-US" sz="2000" dirty="0" smtClean="0">
                <a:solidFill>
                  <a:prstClr val="black"/>
                </a:solidFill>
                <a:latin typeface="ＭＳ Ｐゴシック"/>
              </a:rPr>
              <a:t>連絡会」を設置し，</a:t>
            </a:r>
            <a:r>
              <a:rPr lang="ja-JP" altLang="en-US" sz="2000" dirty="0">
                <a:solidFill>
                  <a:prstClr val="black"/>
                </a:solidFill>
                <a:latin typeface="ＭＳ Ｐゴシック"/>
              </a:rPr>
              <a:t>ジェネリック医薬品の導入及び</a:t>
            </a:r>
            <a:r>
              <a:rPr lang="ja-JP" altLang="en-US" sz="2000" dirty="0" smtClean="0">
                <a:solidFill>
                  <a:prstClr val="black"/>
                </a:solidFill>
                <a:latin typeface="ＭＳ Ｐゴシック"/>
              </a:rPr>
              <a:t>地産地消をテーマにした給食食材</a:t>
            </a:r>
            <a:r>
              <a:rPr lang="ja-JP" altLang="en-US" sz="2000" dirty="0">
                <a:solidFill>
                  <a:prstClr val="black"/>
                </a:solidFill>
                <a:latin typeface="ＭＳ Ｐゴシック"/>
              </a:rPr>
              <a:t>の調達</a:t>
            </a:r>
            <a:r>
              <a:rPr lang="ja-JP" altLang="en-US" sz="2000" dirty="0" smtClean="0">
                <a:solidFill>
                  <a:prstClr val="black"/>
                </a:solidFill>
                <a:latin typeface="ＭＳ Ｐゴシック"/>
              </a:rPr>
              <a:t>に向けて４基幹病院間の情報を共有する</a:t>
            </a:r>
            <a:r>
              <a:rPr lang="ja-JP" altLang="en-US" sz="2000" dirty="0">
                <a:solidFill>
                  <a:prstClr val="black"/>
                </a:solidFill>
                <a:latin typeface="ＭＳ Ｐゴシック"/>
              </a:rPr>
              <a:t>。</a:t>
            </a:r>
          </a:p>
          <a:p>
            <a:pPr>
              <a:lnSpc>
                <a:spcPts val="3000"/>
              </a:lnSpc>
            </a:pP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≪作業状況≫</a:t>
            </a:r>
            <a:endParaRPr lang="en-US" altLang="ja-JP" sz="2000" dirty="0" smtClean="0">
              <a:solidFill>
                <a:schemeClr val="tx1"/>
              </a:solidFill>
              <a:latin typeface="+mn-ea"/>
            </a:endParaRPr>
          </a:p>
          <a:p>
            <a:pPr>
              <a:lnSpc>
                <a:spcPts val="3000"/>
              </a:lnSpc>
            </a:pPr>
            <a:r>
              <a:rPr lang="ja-JP" altLang="en-US" sz="2000" dirty="0">
                <a:solidFill>
                  <a:schemeClr val="tx1"/>
                </a:solidFill>
                <a:latin typeface="+mn-ea"/>
              </a:rPr>
              <a:t>　</a:t>
            </a:r>
            <a:r>
              <a:rPr lang="ja-JP" altLang="en-US" sz="2000" dirty="0" smtClean="0">
                <a:solidFill>
                  <a:schemeClr val="tx1"/>
                </a:solidFill>
                <a:latin typeface="+mn-ea"/>
              </a:rPr>
              <a:t>共同購買の課題とともに，</a:t>
            </a:r>
            <a:r>
              <a:rPr lang="ja-JP" altLang="en-US" sz="2000" dirty="0">
                <a:solidFill>
                  <a:schemeClr val="tx1"/>
                </a:solidFill>
                <a:latin typeface="+mn-ea"/>
              </a:rPr>
              <a:t>ゆるやかな連携</a:t>
            </a:r>
            <a:r>
              <a:rPr lang="ja-JP" altLang="en-US" sz="2000" dirty="0" smtClean="0">
                <a:solidFill>
                  <a:schemeClr val="tx1"/>
                </a:solidFill>
                <a:latin typeface="+mn-ea"/>
              </a:rPr>
              <a:t>からステップを踏んで連携</a:t>
            </a:r>
            <a:r>
              <a:rPr lang="ja-JP" altLang="en-US" sz="2000" dirty="0">
                <a:solidFill>
                  <a:schemeClr val="tx1"/>
                </a:solidFill>
                <a:latin typeface="+mn-ea"/>
              </a:rPr>
              <a:t>の密度を高めて</a:t>
            </a:r>
            <a:r>
              <a:rPr lang="ja-JP" altLang="en-US" sz="2000" dirty="0" smtClean="0">
                <a:solidFill>
                  <a:schemeClr val="tx1"/>
                </a:solidFill>
                <a:latin typeface="+mn-ea"/>
              </a:rPr>
              <a:t>いくロードマップを提示し，その最初の取組として，「購買担当者連絡会」を設置し，第１回を開催した</a:t>
            </a:r>
            <a:r>
              <a:rPr lang="ja-JP" altLang="en-US" sz="2000" dirty="0">
                <a:solidFill>
                  <a:schemeClr val="tx1"/>
                </a:solidFill>
                <a:latin typeface="+mn-ea"/>
              </a:rPr>
              <a:t>。　⇒　継続検討</a:t>
            </a:r>
            <a:endParaRPr lang="en-US" altLang="ja-JP" sz="2000" dirty="0" smtClean="0">
              <a:solidFill>
                <a:schemeClr val="tx1"/>
              </a:solidFill>
              <a:latin typeface="+mn-ea"/>
            </a:endParaRPr>
          </a:p>
        </p:txBody>
      </p:sp>
      <p:sp>
        <p:nvSpPr>
          <p:cNvPr id="6" name="角丸四角形 5"/>
          <p:cNvSpPr/>
          <p:nvPr/>
        </p:nvSpPr>
        <p:spPr>
          <a:xfrm>
            <a:off x="2880000" y="3434400"/>
            <a:ext cx="822036" cy="332509"/>
          </a:xfrm>
          <a:prstGeom prst="roundRect">
            <a:avLst>
              <a:gd name="adj" fmla="val 33810"/>
            </a:avLst>
          </a:prstGeom>
          <a:solidFill>
            <a:schemeClr val="bg1"/>
          </a:solidFill>
          <a:ln w="508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b="1">
                <a:solidFill>
                  <a:schemeClr val="tx1"/>
                </a:solidFill>
                <a:latin typeface="HG丸ｺﾞｼｯｸM-PRO" pitchFamily="50" charset="-128"/>
                <a:ea typeface="HG丸ｺﾞｼｯｸM-PRO" pitchFamily="50" charset="-128"/>
              </a:rPr>
              <a:t>連携実施</a:t>
            </a:r>
          </a:p>
        </p:txBody>
      </p:sp>
    </p:spTree>
    <p:extLst>
      <p:ext uri="{BB962C8B-B14F-4D97-AF65-F5344CB8AC3E}">
        <p14:creationId xmlns:p14="http://schemas.microsoft.com/office/powerpoint/2010/main" val="1673744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15</a:t>
            </a:fld>
            <a:endParaRPr kumimoji="1" lang="ja-JP" altLang="en-US"/>
          </a:p>
        </p:txBody>
      </p:sp>
      <p:sp>
        <p:nvSpPr>
          <p:cNvPr id="3" name="タイトル 1"/>
          <p:cNvSpPr>
            <a:spLocks noGrp="1"/>
          </p:cNvSpPr>
          <p:nvPr>
            <p:ph type="title"/>
          </p:nvPr>
        </p:nvSpPr>
        <p:spPr>
          <a:xfrm>
            <a:off x="288000" y="260648"/>
            <a:ext cx="8640000" cy="828000"/>
          </a:xfrm>
        </p:spPr>
        <p:txBody>
          <a:bodyPr>
            <a:normAutofit/>
          </a:bodyPr>
          <a:lstStyle/>
          <a:p>
            <a:r>
              <a:rPr kumimoji="1" lang="ja-JP" altLang="en-US" sz="2400" dirty="0" smtClean="0"/>
              <a:t>共同購買モデル</a:t>
            </a:r>
            <a:endParaRPr kumimoji="1" lang="ja-JP" altLang="en-US" sz="2400"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97" y="994029"/>
            <a:ext cx="8601273" cy="588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67698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16</a:t>
            </a:fld>
            <a:endParaRPr kumimoji="1" lang="ja-JP" altLang="en-US"/>
          </a:p>
        </p:txBody>
      </p:sp>
      <p:sp>
        <p:nvSpPr>
          <p:cNvPr id="3" name="タイトル 1"/>
          <p:cNvSpPr>
            <a:spLocks noGrp="1"/>
          </p:cNvSpPr>
          <p:nvPr>
            <p:ph type="title"/>
          </p:nvPr>
        </p:nvSpPr>
        <p:spPr>
          <a:xfrm>
            <a:off x="288000" y="260648"/>
            <a:ext cx="8640000" cy="828000"/>
          </a:xfrm>
        </p:spPr>
        <p:txBody>
          <a:bodyPr>
            <a:normAutofit/>
          </a:bodyPr>
          <a:lstStyle/>
          <a:p>
            <a:r>
              <a:rPr kumimoji="1" lang="ja-JP" altLang="en-US" sz="2400" dirty="0" smtClean="0"/>
              <a:t>共同購買</a:t>
            </a:r>
            <a:r>
              <a:rPr lang="ja-JP" altLang="en-US" sz="2400" dirty="0" smtClean="0"/>
              <a:t>の課題</a:t>
            </a:r>
            <a:endParaRPr kumimoji="1" lang="ja-JP" altLang="en-US" sz="2400" dirty="0"/>
          </a:p>
        </p:txBody>
      </p:sp>
      <p:sp>
        <p:nvSpPr>
          <p:cNvPr id="7" name="正方形/長方形 6"/>
          <p:cNvSpPr/>
          <p:nvPr/>
        </p:nvSpPr>
        <p:spPr>
          <a:xfrm>
            <a:off x="467544" y="1268760"/>
            <a:ext cx="8280920" cy="547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300"/>
              </a:lnSpc>
            </a:pPr>
            <a:r>
              <a:rPr lang="ja-JP" altLang="en-US" sz="1600" dirty="0" smtClean="0">
                <a:solidFill>
                  <a:schemeClr val="tx1"/>
                </a:solidFill>
                <a:latin typeface="+mn-ea"/>
              </a:rPr>
              <a:t>（１） 購入額の不明性</a:t>
            </a:r>
            <a:endParaRPr lang="en-US" altLang="ja-JP" sz="1600" dirty="0" smtClean="0">
              <a:solidFill>
                <a:schemeClr val="tx1"/>
              </a:solidFill>
              <a:latin typeface="+mn-ea"/>
            </a:endParaRPr>
          </a:p>
          <a:p>
            <a:pPr marL="180000">
              <a:lnSpc>
                <a:spcPts val="2300"/>
              </a:lnSpc>
            </a:pPr>
            <a:r>
              <a:rPr lang="ja-JP" altLang="en-US" sz="1600" dirty="0" smtClean="0">
                <a:solidFill>
                  <a:schemeClr val="tx1"/>
                </a:solidFill>
                <a:latin typeface="+mn-ea"/>
              </a:rPr>
              <a:t>　価格交渉に際して，契約金額の総額方式を採用している病院においては，購入単価の算出が難しく，他病院との（購入単価の）比較が難しい。</a:t>
            </a:r>
            <a:endParaRPr lang="en-US" altLang="ja-JP" sz="1600" dirty="0" smtClean="0">
              <a:solidFill>
                <a:schemeClr val="tx1"/>
              </a:solidFill>
              <a:latin typeface="+mn-ea"/>
            </a:endParaRPr>
          </a:p>
          <a:p>
            <a:pPr>
              <a:lnSpc>
                <a:spcPts val="2300"/>
              </a:lnSpc>
            </a:pPr>
            <a:endParaRPr lang="en-US" altLang="ja-JP" sz="1600" dirty="0" smtClean="0">
              <a:solidFill>
                <a:schemeClr val="tx1"/>
              </a:solidFill>
              <a:latin typeface="+mn-ea"/>
            </a:endParaRPr>
          </a:p>
          <a:p>
            <a:pPr>
              <a:lnSpc>
                <a:spcPts val="2300"/>
              </a:lnSpc>
            </a:pPr>
            <a:r>
              <a:rPr lang="ja-JP" altLang="en-US" sz="1600" dirty="0" smtClean="0">
                <a:solidFill>
                  <a:schemeClr val="tx1"/>
                </a:solidFill>
                <a:latin typeface="+mn-ea"/>
              </a:rPr>
              <a:t>（２） 売り手のインセンティブが生まれる対策</a:t>
            </a:r>
            <a:endParaRPr lang="en-US" altLang="ja-JP" sz="1600" dirty="0" smtClean="0">
              <a:solidFill>
                <a:schemeClr val="tx1"/>
              </a:solidFill>
              <a:latin typeface="+mn-ea"/>
            </a:endParaRPr>
          </a:p>
          <a:p>
            <a:pPr marL="180000">
              <a:lnSpc>
                <a:spcPts val="2300"/>
              </a:lnSpc>
            </a:pPr>
            <a:r>
              <a:rPr lang="ja-JP" altLang="en-US" sz="1600" dirty="0" smtClean="0">
                <a:solidFill>
                  <a:schemeClr val="tx1"/>
                </a:solidFill>
                <a:latin typeface="+mn-ea"/>
              </a:rPr>
              <a:t>　共同購買は病院合計の購入総量が増えるわけではないので，売り手に価格引き下げのインセンティブが生まれない。</a:t>
            </a:r>
            <a:endParaRPr lang="en-US" altLang="ja-JP" sz="1600" dirty="0" smtClean="0">
              <a:solidFill>
                <a:schemeClr val="tx1"/>
              </a:solidFill>
              <a:latin typeface="+mn-ea"/>
            </a:endParaRPr>
          </a:p>
          <a:p>
            <a:pPr>
              <a:lnSpc>
                <a:spcPts val="1200"/>
              </a:lnSpc>
            </a:pPr>
            <a:endParaRPr lang="en-US" altLang="ja-JP" sz="1600" dirty="0" smtClean="0">
              <a:solidFill>
                <a:schemeClr val="tx1"/>
              </a:solidFill>
              <a:latin typeface="+mn-ea"/>
            </a:endParaRPr>
          </a:p>
          <a:p>
            <a:pPr>
              <a:lnSpc>
                <a:spcPts val="2300"/>
              </a:lnSpc>
            </a:pPr>
            <a:r>
              <a:rPr lang="ja-JP" altLang="en-US" sz="1600" dirty="0" smtClean="0">
                <a:solidFill>
                  <a:schemeClr val="tx1"/>
                </a:solidFill>
                <a:latin typeface="+mn-ea"/>
              </a:rPr>
              <a:t>　　</a:t>
            </a:r>
            <a:r>
              <a:rPr lang="en-US" altLang="ja-JP" sz="1600" dirty="0" smtClean="0">
                <a:solidFill>
                  <a:schemeClr val="tx1"/>
                </a:solidFill>
                <a:latin typeface="+mn-ea"/>
              </a:rPr>
              <a:t>〔</a:t>
            </a:r>
            <a:r>
              <a:rPr lang="ja-JP" altLang="en-US" sz="1600" dirty="0" smtClean="0">
                <a:solidFill>
                  <a:prstClr val="black"/>
                </a:solidFill>
                <a:latin typeface="+mn-ea"/>
              </a:rPr>
              <a:t>インセンティブを与える対策</a:t>
            </a:r>
            <a:r>
              <a:rPr lang="en-US" altLang="ja-JP" sz="1600" dirty="0" smtClean="0">
                <a:solidFill>
                  <a:schemeClr val="tx1"/>
                </a:solidFill>
                <a:latin typeface="+mn-ea"/>
              </a:rPr>
              <a:t>〕</a:t>
            </a:r>
          </a:p>
          <a:p>
            <a:pPr>
              <a:lnSpc>
                <a:spcPts val="2300"/>
              </a:lnSpc>
            </a:pPr>
            <a:r>
              <a:rPr lang="ja-JP" altLang="en-US" sz="1600" dirty="0">
                <a:solidFill>
                  <a:schemeClr val="tx1"/>
                </a:solidFill>
                <a:latin typeface="+mn-ea"/>
              </a:rPr>
              <a:t>　</a:t>
            </a:r>
            <a:r>
              <a:rPr lang="ja-JP" altLang="en-US" sz="1600" dirty="0" smtClean="0">
                <a:solidFill>
                  <a:schemeClr val="tx1"/>
                </a:solidFill>
                <a:latin typeface="+mn-ea"/>
              </a:rPr>
              <a:t>　　①　同種同効品を競合させる。</a:t>
            </a:r>
            <a:endParaRPr lang="en-US" altLang="ja-JP" sz="1600" dirty="0" smtClean="0">
              <a:solidFill>
                <a:schemeClr val="tx1"/>
              </a:solidFill>
              <a:latin typeface="+mn-ea"/>
            </a:endParaRPr>
          </a:p>
          <a:p>
            <a:pPr>
              <a:lnSpc>
                <a:spcPts val="2300"/>
              </a:lnSpc>
            </a:pPr>
            <a:r>
              <a:rPr lang="ja-JP" altLang="en-US" sz="1600" dirty="0" smtClean="0">
                <a:solidFill>
                  <a:schemeClr val="tx1"/>
                </a:solidFill>
                <a:latin typeface="+mn-ea"/>
              </a:rPr>
              <a:t>　　　②　取扱品目を絞り込んで１品目当たりの取扱量を増やす。</a:t>
            </a:r>
            <a:endParaRPr lang="en-US" altLang="ja-JP" sz="1600" dirty="0" smtClean="0">
              <a:solidFill>
                <a:schemeClr val="tx1"/>
              </a:solidFill>
              <a:latin typeface="+mn-ea"/>
            </a:endParaRPr>
          </a:p>
          <a:p>
            <a:pPr>
              <a:lnSpc>
                <a:spcPts val="2300"/>
              </a:lnSpc>
            </a:pPr>
            <a:r>
              <a:rPr lang="ja-JP" altLang="en-US" sz="1600" dirty="0" smtClean="0">
                <a:solidFill>
                  <a:schemeClr val="tx1"/>
                </a:solidFill>
                <a:latin typeface="+mn-ea"/>
              </a:rPr>
              <a:t>　　　③　さらにメーカーまで絞り込んでメーカーからの購入量を増やす。</a:t>
            </a:r>
            <a:endParaRPr lang="en-US" altLang="ja-JP" sz="1600" dirty="0" smtClean="0">
              <a:solidFill>
                <a:schemeClr val="tx1"/>
              </a:solidFill>
              <a:latin typeface="+mn-ea"/>
            </a:endParaRPr>
          </a:p>
          <a:p>
            <a:pPr>
              <a:lnSpc>
                <a:spcPts val="2300"/>
              </a:lnSpc>
            </a:pPr>
            <a:r>
              <a:rPr lang="ja-JP" altLang="en-US" sz="1600" dirty="0" smtClean="0">
                <a:solidFill>
                  <a:schemeClr val="tx1"/>
                </a:solidFill>
                <a:latin typeface="+mn-ea"/>
              </a:rPr>
              <a:t>　　　④　年間購入計画を示してメーカーの製造計画を立てやすくする。</a:t>
            </a:r>
            <a:endParaRPr lang="en-US" altLang="ja-JP" sz="1600" dirty="0" smtClean="0">
              <a:solidFill>
                <a:schemeClr val="tx1"/>
              </a:solidFill>
              <a:latin typeface="+mn-ea"/>
            </a:endParaRPr>
          </a:p>
          <a:p>
            <a:pPr>
              <a:lnSpc>
                <a:spcPts val="2300"/>
              </a:lnSpc>
            </a:pPr>
            <a:endParaRPr lang="en-US" altLang="ja-JP" sz="1600" dirty="0" smtClean="0">
              <a:solidFill>
                <a:schemeClr val="tx1"/>
              </a:solidFill>
              <a:latin typeface="+mn-ea"/>
            </a:endParaRPr>
          </a:p>
          <a:p>
            <a:pPr>
              <a:lnSpc>
                <a:spcPts val="2300"/>
              </a:lnSpc>
            </a:pPr>
            <a:r>
              <a:rPr lang="ja-JP" altLang="en-US" sz="1600" dirty="0" smtClean="0">
                <a:solidFill>
                  <a:schemeClr val="tx1"/>
                </a:solidFill>
                <a:latin typeface="+mn-ea"/>
              </a:rPr>
              <a:t>（３） 経営陣のリーダーシップによる意識改革の徹底</a:t>
            </a:r>
            <a:endParaRPr lang="en-US" altLang="ja-JP" sz="1600" dirty="0" smtClean="0">
              <a:solidFill>
                <a:schemeClr val="tx1"/>
              </a:solidFill>
              <a:latin typeface="+mn-ea"/>
            </a:endParaRPr>
          </a:p>
          <a:p>
            <a:pPr marL="180000">
              <a:lnSpc>
                <a:spcPts val="2300"/>
              </a:lnSpc>
            </a:pPr>
            <a:r>
              <a:rPr lang="ja-JP" altLang="en-US" sz="1600" dirty="0">
                <a:solidFill>
                  <a:schemeClr val="tx1"/>
                </a:solidFill>
                <a:latin typeface="+mn-ea"/>
              </a:rPr>
              <a:t>　</a:t>
            </a:r>
            <a:r>
              <a:rPr lang="ja-JP" altLang="en-US" sz="1600" dirty="0" smtClean="0">
                <a:solidFill>
                  <a:schemeClr val="tx1"/>
                </a:solidFill>
                <a:latin typeface="+mn-ea"/>
              </a:rPr>
              <a:t>品目の絞り込みに向けて意識改革を促す院長・経営陣の強いリーダーシップが重要。</a:t>
            </a:r>
            <a:endParaRPr lang="en-US" altLang="ja-JP" sz="1600" dirty="0" smtClean="0">
              <a:solidFill>
                <a:schemeClr val="tx1"/>
              </a:solidFill>
              <a:latin typeface="+mn-ea"/>
            </a:endParaRPr>
          </a:p>
        </p:txBody>
      </p:sp>
    </p:spTree>
    <p:extLst>
      <p:ext uri="{BB962C8B-B14F-4D97-AF65-F5344CB8AC3E}">
        <p14:creationId xmlns:p14="http://schemas.microsoft.com/office/powerpoint/2010/main" val="1077566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96752"/>
            <a:ext cx="8529536" cy="5394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17</a:t>
            </a:fld>
            <a:endParaRPr kumimoji="1" lang="ja-JP" altLang="en-US"/>
          </a:p>
        </p:txBody>
      </p:sp>
      <p:sp>
        <p:nvSpPr>
          <p:cNvPr id="3" name="タイトル 1"/>
          <p:cNvSpPr>
            <a:spLocks noGrp="1"/>
          </p:cNvSpPr>
          <p:nvPr>
            <p:ph type="title"/>
          </p:nvPr>
        </p:nvSpPr>
        <p:spPr>
          <a:xfrm>
            <a:off x="288000" y="260648"/>
            <a:ext cx="8640000" cy="828000"/>
          </a:xfrm>
        </p:spPr>
        <p:txBody>
          <a:bodyPr>
            <a:normAutofit/>
          </a:bodyPr>
          <a:lstStyle/>
          <a:p>
            <a:r>
              <a:rPr kumimoji="1" lang="ja-JP" altLang="en-US" sz="2400" dirty="0" smtClean="0"/>
              <a:t>共同購買までの</a:t>
            </a:r>
            <a:r>
              <a:rPr lang="ja-JP" altLang="en-US" sz="2400" dirty="0" smtClean="0"/>
              <a:t>ロードマップ</a:t>
            </a:r>
            <a:endParaRPr kumimoji="1" lang="ja-JP" altLang="en-US" sz="2400" dirty="0"/>
          </a:p>
        </p:txBody>
      </p:sp>
      <p:sp>
        <p:nvSpPr>
          <p:cNvPr id="6" name="タイトル 1"/>
          <p:cNvSpPr txBox="1">
            <a:spLocks/>
          </p:cNvSpPr>
          <p:nvPr/>
        </p:nvSpPr>
        <p:spPr>
          <a:xfrm>
            <a:off x="323564" y="1196752"/>
            <a:ext cx="4320480" cy="1260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dirty="0" smtClean="0">
                <a:latin typeface="+mn-ea"/>
                <a:ea typeface="+mn-ea"/>
              </a:rPr>
              <a:t>ゆるやかな連携から始めて</a:t>
            </a:r>
            <a:endParaRPr lang="en-US" altLang="ja-JP" sz="2000" dirty="0" smtClean="0">
              <a:latin typeface="+mn-ea"/>
              <a:ea typeface="+mn-ea"/>
            </a:endParaRPr>
          </a:p>
          <a:p>
            <a:r>
              <a:rPr lang="ja-JP" altLang="en-US" sz="2000" dirty="0" smtClean="0">
                <a:latin typeface="+mn-ea"/>
                <a:ea typeface="+mn-ea"/>
              </a:rPr>
              <a:t>ステップごとに成果を検証しながら</a:t>
            </a:r>
            <a:endParaRPr lang="en-US" altLang="ja-JP" sz="2000" dirty="0" smtClean="0">
              <a:latin typeface="+mn-ea"/>
              <a:ea typeface="+mn-ea"/>
            </a:endParaRPr>
          </a:p>
          <a:p>
            <a:r>
              <a:rPr lang="ja-JP" altLang="en-US" sz="2000" dirty="0" smtClean="0">
                <a:latin typeface="+mn-ea"/>
                <a:ea typeface="+mn-ea"/>
              </a:rPr>
              <a:t>連携の密度を高めていく</a:t>
            </a:r>
            <a:endParaRPr lang="ja-JP" altLang="en-US" sz="2000" dirty="0">
              <a:latin typeface="+mn-ea"/>
              <a:ea typeface="+mn-ea"/>
            </a:endParaRPr>
          </a:p>
        </p:txBody>
      </p:sp>
      <p:sp>
        <p:nvSpPr>
          <p:cNvPr id="2" name="角丸四角形吹き出し 1"/>
          <p:cNvSpPr/>
          <p:nvPr/>
        </p:nvSpPr>
        <p:spPr>
          <a:xfrm>
            <a:off x="2483804" y="5359542"/>
            <a:ext cx="4752492" cy="1381825"/>
          </a:xfrm>
          <a:prstGeom prst="wedgeRoundRectCallout">
            <a:avLst>
              <a:gd name="adj1" fmla="val -68127"/>
              <a:gd name="adj2" fmla="val -59163"/>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n-ea"/>
              </a:rPr>
              <a:t>【</a:t>
            </a:r>
            <a:r>
              <a:rPr kumimoji="1" lang="ja-JP" altLang="en-US" sz="1400" dirty="0" smtClean="0">
                <a:solidFill>
                  <a:schemeClr val="tx1"/>
                </a:solidFill>
                <a:latin typeface="+mn-ea"/>
              </a:rPr>
              <a:t>当面の研究テーマ</a:t>
            </a:r>
            <a:r>
              <a:rPr kumimoji="1" lang="en-US" altLang="ja-JP" sz="1400" dirty="0" smtClean="0">
                <a:solidFill>
                  <a:schemeClr val="tx1"/>
                </a:solidFill>
                <a:latin typeface="+mn-ea"/>
              </a:rPr>
              <a:t>】</a:t>
            </a:r>
          </a:p>
          <a:p>
            <a:r>
              <a:rPr kumimoji="1" lang="ja-JP" altLang="en-US" sz="1400" dirty="0" smtClean="0">
                <a:solidFill>
                  <a:schemeClr val="tx1"/>
                </a:solidFill>
                <a:latin typeface="+mn-ea"/>
              </a:rPr>
              <a:t>  ● ジェネリック医薬品の導入に係る情報共有</a:t>
            </a:r>
            <a:endParaRPr kumimoji="1" lang="en-US" altLang="ja-JP" sz="1400" dirty="0" smtClean="0">
              <a:solidFill>
                <a:schemeClr val="tx1"/>
              </a:solidFill>
              <a:latin typeface="+mn-ea"/>
            </a:endParaRPr>
          </a:p>
          <a:p>
            <a:r>
              <a:rPr kumimoji="1" lang="ja-JP" altLang="en-US" sz="1400" dirty="0" smtClean="0">
                <a:solidFill>
                  <a:schemeClr val="tx1"/>
                </a:solidFill>
                <a:latin typeface="+mn-ea"/>
              </a:rPr>
              <a:t>  ● 地産地消をテーマにした給食食材の購買の研究</a:t>
            </a:r>
            <a:endParaRPr kumimoji="1" lang="en-US" altLang="ja-JP" sz="1400" dirty="0" smtClean="0">
              <a:solidFill>
                <a:schemeClr val="tx1"/>
              </a:solidFill>
              <a:latin typeface="+mn-ea"/>
            </a:endParaRPr>
          </a:p>
          <a:p>
            <a:r>
              <a:rPr lang="ja-JP" altLang="en-US" sz="1400" dirty="0" smtClean="0">
                <a:solidFill>
                  <a:schemeClr val="tx1"/>
                </a:solidFill>
                <a:latin typeface="+mn-ea"/>
              </a:rPr>
              <a:t>  ● エレベータ保守委託業務共同化の研究</a:t>
            </a:r>
            <a:endParaRPr lang="en-US" altLang="ja-JP" sz="1400" dirty="0" smtClean="0">
              <a:solidFill>
                <a:schemeClr val="tx1"/>
              </a:solidFill>
              <a:latin typeface="+mn-ea"/>
            </a:endParaRPr>
          </a:p>
          <a:p>
            <a:r>
              <a:rPr kumimoji="1" lang="ja-JP" altLang="en-US" sz="1400" dirty="0" smtClean="0">
                <a:solidFill>
                  <a:schemeClr val="tx1"/>
                </a:solidFill>
                <a:latin typeface="+mn-ea"/>
              </a:rPr>
              <a:t>  ● 放射線機器保守委託業務共同化の研究</a:t>
            </a:r>
            <a:endParaRPr kumimoji="1" lang="ja-JP" altLang="en-US" sz="1400" dirty="0">
              <a:solidFill>
                <a:schemeClr val="tx1"/>
              </a:solidFill>
              <a:latin typeface="+mn-ea"/>
            </a:endParaRPr>
          </a:p>
        </p:txBody>
      </p:sp>
      <p:sp>
        <p:nvSpPr>
          <p:cNvPr id="27" name="正方形/長方形 26"/>
          <p:cNvSpPr/>
          <p:nvPr/>
        </p:nvSpPr>
        <p:spPr>
          <a:xfrm>
            <a:off x="8748464" y="6237312"/>
            <a:ext cx="176608" cy="353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9321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18</a:t>
            </a:fld>
            <a:endParaRPr kumimoji="1" lang="ja-JP" altLang="en-US"/>
          </a:p>
        </p:txBody>
      </p:sp>
      <p:sp>
        <p:nvSpPr>
          <p:cNvPr id="3" name="タイトル 1"/>
          <p:cNvSpPr>
            <a:spLocks noGrp="1"/>
          </p:cNvSpPr>
          <p:nvPr>
            <p:ph type="title"/>
          </p:nvPr>
        </p:nvSpPr>
        <p:spPr>
          <a:xfrm>
            <a:off x="457200" y="274638"/>
            <a:ext cx="8229600" cy="1143000"/>
          </a:xfrm>
          <a:solidFill>
            <a:srgbClr val="FEFFCD"/>
          </a:solidFill>
          <a:ln w="25400">
            <a:solidFill>
              <a:schemeClr val="tx1"/>
            </a:solidFill>
          </a:ln>
        </p:spPr>
        <p:txBody>
          <a:bodyPr lIns="180000" rIns="0">
            <a:normAutofit/>
          </a:bodyPr>
          <a:lstStyle/>
          <a:p>
            <a:pPr algn="l"/>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作業項目</a:t>
            </a:r>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５</a:t>
            </a:r>
            <a:r>
              <a:rPr kumimoji="1" lang="en-US" altLang="ja-JP" sz="2000" dirty="0" smtClean="0">
                <a:latin typeface="ＭＳ Ｐ明朝" pitchFamily="18" charset="-128"/>
                <a:ea typeface="ＭＳ Ｐ明朝" pitchFamily="18" charset="-128"/>
              </a:rPr>
              <a:t>)]</a:t>
            </a:r>
            <a:br>
              <a:rPr kumimoji="1" lang="en-US" altLang="ja-JP" sz="2000" dirty="0" smtClean="0">
                <a:latin typeface="ＭＳ Ｐ明朝" pitchFamily="18" charset="-128"/>
                <a:ea typeface="ＭＳ Ｐ明朝" pitchFamily="18" charset="-128"/>
              </a:rPr>
            </a:br>
            <a:r>
              <a:rPr kumimoji="1" lang="ja-JP" altLang="en-US" sz="3200" dirty="0" smtClean="0">
                <a:latin typeface="+mn-ea"/>
                <a:ea typeface="+mn-ea"/>
              </a:rPr>
              <a:t>委託業務の共同化</a:t>
            </a:r>
            <a:endParaRPr kumimoji="1" lang="ja-JP" altLang="en-US" sz="3200" dirty="0">
              <a:latin typeface="+mn-ea"/>
              <a:ea typeface="+mn-ea"/>
            </a:endParaRPr>
          </a:p>
        </p:txBody>
      </p:sp>
      <p:sp>
        <p:nvSpPr>
          <p:cNvPr id="5" name="正方形/長方形 4"/>
          <p:cNvSpPr/>
          <p:nvPr/>
        </p:nvSpPr>
        <p:spPr>
          <a:xfrm>
            <a:off x="467544" y="1844824"/>
            <a:ext cx="8280920" cy="482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3000"/>
              </a:lnSpc>
            </a:pPr>
            <a:r>
              <a:rPr kumimoji="1" lang="ja-JP" altLang="en-US" sz="2000" dirty="0" smtClean="0">
                <a:solidFill>
                  <a:schemeClr val="tx1"/>
                </a:solidFill>
                <a:latin typeface="+mn-ea"/>
              </a:rPr>
              <a:t>≪ねらい≫</a:t>
            </a:r>
            <a:endParaRPr kumimoji="1"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　清掃，給食，警備などの委託業務について，</a:t>
            </a:r>
            <a:r>
              <a:rPr lang="ja-JP" altLang="en-US" sz="2000" dirty="0">
                <a:solidFill>
                  <a:prstClr val="black"/>
                </a:solidFill>
                <a:latin typeface="ＭＳ Ｐゴシック"/>
              </a:rPr>
              <a:t> ４基幹病院が共同で価格交渉すれば，スケールメリットを活かしたコスト削減につながるのではないか</a:t>
            </a:r>
            <a:r>
              <a:rPr lang="ja-JP" altLang="en-US" sz="2000" dirty="0" smtClean="0">
                <a:solidFill>
                  <a:prstClr val="black"/>
                </a:solidFill>
                <a:latin typeface="ＭＳ Ｐゴシック"/>
              </a:rPr>
              <a:t>。</a:t>
            </a:r>
            <a:endParaRPr lang="en-US" altLang="ja-JP" sz="2000" dirty="0" smtClean="0">
              <a:solidFill>
                <a:schemeClr val="tx1"/>
              </a:solidFill>
              <a:latin typeface="+mn-ea"/>
            </a:endParaRPr>
          </a:p>
          <a:p>
            <a:pPr>
              <a:lnSpc>
                <a:spcPts val="3000"/>
              </a:lnSpc>
            </a:pPr>
            <a:endParaRPr lang="en-US" altLang="ja-JP" sz="2000" dirty="0" smtClean="0">
              <a:solidFill>
                <a:schemeClr val="tx1"/>
              </a:solidFill>
              <a:latin typeface="+mn-ea"/>
            </a:endParaRPr>
          </a:p>
          <a:p>
            <a:pPr lvl="0">
              <a:lnSpc>
                <a:spcPts val="3000"/>
              </a:lnSpc>
            </a:pPr>
            <a:r>
              <a:rPr lang="ja-JP" altLang="en-US" sz="2000" dirty="0" smtClean="0">
                <a:solidFill>
                  <a:prstClr val="black"/>
                </a:solidFill>
                <a:latin typeface="ＭＳ Ｐゴシック"/>
              </a:rPr>
              <a:t>≪ＷＧの到達目標≫</a:t>
            </a:r>
            <a:endParaRPr lang="en-US" altLang="ja-JP" sz="2000" dirty="0">
              <a:solidFill>
                <a:prstClr val="black"/>
              </a:solidFill>
              <a:latin typeface="ＭＳ Ｐゴシック"/>
            </a:endParaRPr>
          </a:p>
          <a:p>
            <a:pPr lvl="0">
              <a:lnSpc>
                <a:spcPts val="3000"/>
              </a:lnSpc>
            </a:pPr>
            <a:r>
              <a:rPr lang="ja-JP" altLang="en-US" sz="2000" dirty="0">
                <a:solidFill>
                  <a:prstClr val="black"/>
                </a:solidFill>
                <a:latin typeface="ＭＳ Ｐゴシック"/>
              </a:rPr>
              <a:t>　「購買担当者</a:t>
            </a:r>
            <a:r>
              <a:rPr lang="ja-JP" altLang="en-US" sz="2000" dirty="0" smtClean="0">
                <a:solidFill>
                  <a:prstClr val="black"/>
                </a:solidFill>
                <a:latin typeface="ＭＳ Ｐゴシック"/>
              </a:rPr>
              <a:t>連絡会」を設置し，エレベータ保守及び放射</a:t>
            </a:r>
            <a:r>
              <a:rPr lang="ja-JP" altLang="en-US" sz="2000" dirty="0">
                <a:solidFill>
                  <a:prstClr val="black"/>
                </a:solidFill>
                <a:latin typeface="ＭＳ Ｐゴシック"/>
              </a:rPr>
              <a:t>線機器</a:t>
            </a:r>
            <a:r>
              <a:rPr lang="ja-JP" altLang="en-US" sz="2000" dirty="0" smtClean="0">
                <a:solidFill>
                  <a:prstClr val="black"/>
                </a:solidFill>
                <a:latin typeface="ＭＳ Ｐゴシック"/>
              </a:rPr>
              <a:t>保守等の委託業務の共同化に向けて４基幹病院間の情報を共有する</a:t>
            </a:r>
            <a:r>
              <a:rPr lang="ja-JP" altLang="en-US" sz="2000" dirty="0">
                <a:solidFill>
                  <a:prstClr val="black"/>
                </a:solidFill>
                <a:latin typeface="ＭＳ Ｐゴシック"/>
              </a:rPr>
              <a:t>。</a:t>
            </a:r>
          </a:p>
          <a:p>
            <a:pPr>
              <a:lnSpc>
                <a:spcPts val="3000"/>
              </a:lnSpc>
            </a:pP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≪作業状況≫</a:t>
            </a:r>
            <a:endParaRPr lang="en-US" altLang="ja-JP" sz="2000" dirty="0">
              <a:solidFill>
                <a:schemeClr val="tx1"/>
              </a:solidFill>
              <a:latin typeface="+mn-ea"/>
            </a:endParaRPr>
          </a:p>
          <a:p>
            <a:pPr>
              <a:lnSpc>
                <a:spcPts val="3000"/>
              </a:lnSpc>
            </a:pPr>
            <a:r>
              <a:rPr lang="ja-JP" altLang="en-US" sz="2000" dirty="0">
                <a:solidFill>
                  <a:schemeClr val="tx1"/>
                </a:solidFill>
                <a:latin typeface="+mn-ea"/>
              </a:rPr>
              <a:t>　</a:t>
            </a:r>
            <a:r>
              <a:rPr lang="ja-JP" altLang="en-US" sz="2000" dirty="0" smtClean="0">
                <a:solidFill>
                  <a:schemeClr val="tx1"/>
                </a:solidFill>
                <a:latin typeface="+mn-ea"/>
              </a:rPr>
              <a:t>４基幹病院における委託業務の実態について情報共有した。</a:t>
            </a:r>
            <a:endParaRPr lang="en-US" altLang="ja-JP" sz="2000" dirty="0" smtClean="0">
              <a:solidFill>
                <a:schemeClr val="tx1"/>
              </a:solidFill>
              <a:latin typeface="+mn-ea"/>
            </a:endParaRPr>
          </a:p>
          <a:p>
            <a:pPr>
              <a:lnSpc>
                <a:spcPts val="3000"/>
              </a:lnSpc>
            </a:pPr>
            <a:r>
              <a:rPr lang="ja-JP" altLang="en-US" sz="2000" dirty="0">
                <a:solidFill>
                  <a:schemeClr val="tx1"/>
                </a:solidFill>
                <a:latin typeface="+mn-ea"/>
              </a:rPr>
              <a:t>　</a:t>
            </a:r>
            <a:r>
              <a:rPr lang="ja-JP" altLang="en-US" sz="2000" dirty="0" smtClean="0">
                <a:solidFill>
                  <a:schemeClr val="tx1"/>
                </a:solidFill>
                <a:latin typeface="+mn-ea"/>
              </a:rPr>
              <a:t>「</a:t>
            </a:r>
            <a:r>
              <a:rPr lang="ja-JP" altLang="en-US" sz="2000" dirty="0">
                <a:solidFill>
                  <a:schemeClr val="tx1"/>
                </a:solidFill>
                <a:latin typeface="+mn-ea"/>
              </a:rPr>
              <a:t>購買担当者連絡会</a:t>
            </a:r>
            <a:r>
              <a:rPr lang="ja-JP" altLang="en-US" sz="2000" dirty="0" smtClean="0">
                <a:solidFill>
                  <a:schemeClr val="tx1"/>
                </a:solidFill>
                <a:latin typeface="+mn-ea"/>
              </a:rPr>
              <a:t>」において，委託業務の共同化について調査研究することとした</a:t>
            </a:r>
            <a:r>
              <a:rPr lang="ja-JP" altLang="en-US" sz="2000" dirty="0">
                <a:solidFill>
                  <a:schemeClr val="tx1"/>
                </a:solidFill>
                <a:latin typeface="+mn-ea"/>
              </a:rPr>
              <a:t>。　⇒　継続検討</a:t>
            </a:r>
            <a:endParaRPr lang="en-US" altLang="ja-JP" sz="2000" dirty="0" smtClean="0">
              <a:solidFill>
                <a:schemeClr val="tx1"/>
              </a:solidFill>
              <a:latin typeface="+mn-ea"/>
            </a:endParaRPr>
          </a:p>
        </p:txBody>
      </p:sp>
      <p:sp>
        <p:nvSpPr>
          <p:cNvPr id="6" name="角丸四角形 5"/>
          <p:cNvSpPr/>
          <p:nvPr/>
        </p:nvSpPr>
        <p:spPr>
          <a:xfrm>
            <a:off x="2880000" y="3428999"/>
            <a:ext cx="822036" cy="332509"/>
          </a:xfrm>
          <a:prstGeom prst="roundRect">
            <a:avLst>
              <a:gd name="adj" fmla="val 33810"/>
            </a:avLst>
          </a:prstGeom>
          <a:solidFill>
            <a:schemeClr val="bg1"/>
          </a:solidFill>
          <a:ln w="508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b="1">
                <a:solidFill>
                  <a:schemeClr val="tx1"/>
                </a:solidFill>
                <a:latin typeface="HG丸ｺﾞｼｯｸM-PRO" pitchFamily="50" charset="-128"/>
                <a:ea typeface="HG丸ｺﾞｼｯｸM-PRO" pitchFamily="50" charset="-128"/>
              </a:rPr>
              <a:t>連携実施</a:t>
            </a:r>
          </a:p>
        </p:txBody>
      </p:sp>
    </p:spTree>
    <p:extLst>
      <p:ext uri="{BB962C8B-B14F-4D97-AF65-F5344CB8AC3E}">
        <p14:creationId xmlns:p14="http://schemas.microsoft.com/office/powerpoint/2010/main" val="381989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19</a:t>
            </a:fld>
            <a:endParaRPr kumimoji="1" lang="ja-JP" altLang="en-US"/>
          </a:p>
        </p:txBody>
      </p:sp>
      <p:sp>
        <p:nvSpPr>
          <p:cNvPr id="3" name="タイトル 1"/>
          <p:cNvSpPr>
            <a:spLocks noGrp="1"/>
          </p:cNvSpPr>
          <p:nvPr>
            <p:ph type="title"/>
          </p:nvPr>
        </p:nvSpPr>
        <p:spPr>
          <a:xfrm>
            <a:off x="457200" y="274638"/>
            <a:ext cx="8229600" cy="1143000"/>
          </a:xfrm>
          <a:solidFill>
            <a:srgbClr val="FEFFCD"/>
          </a:solidFill>
          <a:ln w="25400">
            <a:solidFill>
              <a:schemeClr val="tx1"/>
            </a:solidFill>
          </a:ln>
        </p:spPr>
        <p:txBody>
          <a:bodyPr lIns="180000" rIns="0">
            <a:normAutofit/>
          </a:bodyPr>
          <a:lstStyle/>
          <a:p>
            <a:pPr algn="l"/>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作業項目</a:t>
            </a:r>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６</a:t>
            </a:r>
            <a:r>
              <a:rPr kumimoji="1" lang="en-US" altLang="ja-JP" sz="2000" dirty="0" smtClean="0">
                <a:latin typeface="ＭＳ Ｐ明朝" pitchFamily="18" charset="-128"/>
                <a:ea typeface="ＭＳ Ｐ明朝" pitchFamily="18" charset="-128"/>
              </a:rPr>
              <a:t>)]</a:t>
            </a:r>
            <a:br>
              <a:rPr kumimoji="1" lang="en-US" altLang="ja-JP" sz="2000" dirty="0" smtClean="0">
                <a:latin typeface="ＭＳ Ｐ明朝" pitchFamily="18" charset="-128"/>
                <a:ea typeface="ＭＳ Ｐ明朝" pitchFamily="18" charset="-128"/>
              </a:rPr>
            </a:br>
            <a:r>
              <a:rPr kumimoji="1" lang="ja-JP" altLang="en-US" sz="3200" dirty="0" smtClean="0">
                <a:latin typeface="+mn-ea"/>
                <a:ea typeface="+mn-ea"/>
              </a:rPr>
              <a:t>医工連携の場づくり</a:t>
            </a:r>
            <a:endParaRPr kumimoji="1" lang="ja-JP" altLang="en-US" sz="3200" dirty="0">
              <a:latin typeface="+mn-ea"/>
              <a:ea typeface="+mn-ea"/>
            </a:endParaRPr>
          </a:p>
        </p:txBody>
      </p:sp>
      <p:sp>
        <p:nvSpPr>
          <p:cNvPr id="5" name="正方形/長方形 4"/>
          <p:cNvSpPr/>
          <p:nvPr/>
        </p:nvSpPr>
        <p:spPr>
          <a:xfrm>
            <a:off x="467544" y="1700808"/>
            <a:ext cx="8208912" cy="49685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3000"/>
              </a:lnSpc>
            </a:pPr>
            <a:r>
              <a:rPr kumimoji="1" lang="ja-JP" altLang="en-US" sz="2000" dirty="0" smtClean="0">
                <a:solidFill>
                  <a:schemeClr val="tx1"/>
                </a:solidFill>
                <a:latin typeface="+mn-ea"/>
              </a:rPr>
              <a:t>≪ねらい≫</a:t>
            </a:r>
            <a:endParaRPr kumimoji="1"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　４基幹病院に医工連携を橋渡しする総合調整機能を整備することによって，医療現場のニーズと企業のシーズのマッチングを促し，製品開発→実証→医療の質の向上へと連鎖していくことが期待できるのではないか。</a:t>
            </a:r>
            <a:endParaRPr lang="en-US" altLang="ja-JP" sz="2000" dirty="0" smtClean="0">
              <a:solidFill>
                <a:schemeClr val="tx1"/>
              </a:solidFill>
              <a:latin typeface="+mn-ea"/>
            </a:endParaRPr>
          </a:p>
          <a:p>
            <a:pPr>
              <a:lnSpc>
                <a:spcPts val="3000"/>
              </a:lnSpc>
            </a:pPr>
            <a:endParaRPr lang="en-US" altLang="ja-JP" sz="2000" dirty="0" smtClean="0">
              <a:solidFill>
                <a:schemeClr val="tx1"/>
              </a:solidFill>
              <a:latin typeface="+mn-ea"/>
            </a:endParaRPr>
          </a:p>
          <a:p>
            <a:pPr lvl="0">
              <a:lnSpc>
                <a:spcPts val="3000"/>
              </a:lnSpc>
            </a:pPr>
            <a:r>
              <a:rPr lang="ja-JP" altLang="en-US" sz="2000" dirty="0" smtClean="0">
                <a:solidFill>
                  <a:prstClr val="black"/>
                </a:solidFill>
                <a:latin typeface="+mn-ea"/>
              </a:rPr>
              <a:t>≪ＷＧの到達目標≫</a:t>
            </a:r>
            <a:endParaRPr lang="en-US" altLang="ja-JP" sz="2000" dirty="0">
              <a:solidFill>
                <a:prstClr val="black"/>
              </a:solidFill>
              <a:latin typeface="+mn-ea"/>
            </a:endParaRPr>
          </a:p>
          <a:p>
            <a:pPr lvl="0">
              <a:lnSpc>
                <a:spcPts val="3000"/>
              </a:lnSpc>
            </a:pPr>
            <a:r>
              <a:rPr lang="ja-JP" altLang="en-US" sz="2000" dirty="0" smtClean="0">
                <a:solidFill>
                  <a:prstClr val="black"/>
                </a:solidFill>
                <a:latin typeface="+mn-ea"/>
              </a:rPr>
              <a:t>　 医工連携に係る４基幹病院の共同窓口の設置を提案する。</a:t>
            </a:r>
            <a:endParaRPr lang="ja-JP" altLang="en-US" sz="2000" dirty="0">
              <a:solidFill>
                <a:prstClr val="black"/>
              </a:solidFill>
              <a:latin typeface="+mn-ea"/>
            </a:endParaRPr>
          </a:p>
          <a:p>
            <a:pPr>
              <a:lnSpc>
                <a:spcPts val="3000"/>
              </a:lnSpc>
            </a:pP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≪作業状況≫</a:t>
            </a:r>
            <a:endParaRPr lang="en-US" altLang="ja-JP" sz="2000" dirty="0" smtClean="0">
              <a:solidFill>
                <a:schemeClr val="tx1"/>
              </a:solidFill>
              <a:latin typeface="+mn-ea"/>
            </a:endParaRPr>
          </a:p>
          <a:p>
            <a:pPr>
              <a:lnSpc>
                <a:spcPts val="3000"/>
              </a:lnSpc>
            </a:pPr>
            <a:r>
              <a:rPr lang="ja-JP" altLang="en-US" sz="2000" dirty="0">
                <a:solidFill>
                  <a:schemeClr val="tx1"/>
                </a:solidFill>
                <a:latin typeface="+mn-ea"/>
              </a:rPr>
              <a:t>　４基幹病院と企業（医療機器メーカー等</a:t>
            </a:r>
            <a:r>
              <a:rPr lang="ja-JP" altLang="en-US" sz="2000" dirty="0" smtClean="0">
                <a:solidFill>
                  <a:schemeClr val="tx1"/>
                </a:solidFill>
                <a:latin typeface="+mn-ea"/>
              </a:rPr>
              <a:t>）の</a:t>
            </a:r>
            <a:r>
              <a:rPr lang="ja-JP" altLang="en-US" sz="2000" dirty="0">
                <a:solidFill>
                  <a:schemeClr val="tx1"/>
                </a:solidFill>
                <a:latin typeface="+mn-ea"/>
              </a:rPr>
              <a:t>医工</a:t>
            </a:r>
            <a:r>
              <a:rPr lang="ja-JP" altLang="en-US" sz="2000" dirty="0" smtClean="0">
                <a:solidFill>
                  <a:schemeClr val="tx1"/>
                </a:solidFill>
                <a:latin typeface="+mn-ea"/>
              </a:rPr>
              <a:t>連携推進のための共同</a:t>
            </a:r>
            <a:r>
              <a:rPr lang="ja-JP" altLang="en-US" sz="2000" dirty="0">
                <a:solidFill>
                  <a:schemeClr val="tx1"/>
                </a:solidFill>
                <a:latin typeface="+mn-ea"/>
              </a:rPr>
              <a:t>窓口として 「基幹病院医工連携事務局</a:t>
            </a:r>
            <a:r>
              <a:rPr lang="ja-JP" altLang="en-US" sz="2000" dirty="0" smtClean="0">
                <a:solidFill>
                  <a:schemeClr val="tx1"/>
                </a:solidFill>
                <a:latin typeface="+mn-ea"/>
              </a:rPr>
              <a:t>」を提示した。　⇒　継続検討</a:t>
            </a:r>
            <a:endParaRPr kumimoji="1" lang="en-US" altLang="ja-JP" sz="2000" dirty="0">
              <a:solidFill>
                <a:schemeClr val="tx1"/>
              </a:solidFill>
              <a:latin typeface="+mn-ea"/>
            </a:endParaRPr>
          </a:p>
        </p:txBody>
      </p:sp>
      <p:sp>
        <p:nvSpPr>
          <p:cNvPr id="6" name="角丸四角形 5"/>
          <p:cNvSpPr/>
          <p:nvPr/>
        </p:nvSpPr>
        <p:spPr>
          <a:xfrm>
            <a:off x="2880000" y="3672000"/>
            <a:ext cx="822036" cy="332510"/>
          </a:xfrm>
          <a:prstGeom prst="roundRect">
            <a:avLst>
              <a:gd name="adj" fmla="val 33810"/>
            </a:avLst>
          </a:prstGeom>
          <a:noFill/>
          <a:ln cmpd="dbl">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b="1">
                <a:solidFill>
                  <a:schemeClr val="tx1"/>
                </a:solidFill>
              </a:rPr>
              <a:t>施策提案</a:t>
            </a:r>
          </a:p>
        </p:txBody>
      </p:sp>
    </p:spTree>
    <p:extLst>
      <p:ext uri="{BB962C8B-B14F-4D97-AF65-F5344CB8AC3E}">
        <p14:creationId xmlns:p14="http://schemas.microsoft.com/office/powerpoint/2010/main" val="4068862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2</a:t>
            </a:fld>
            <a:endParaRPr kumimoji="1" lang="ja-JP" altLang="en-US"/>
          </a:p>
        </p:txBody>
      </p:sp>
      <p:sp>
        <p:nvSpPr>
          <p:cNvPr id="3" name="タイトル 1"/>
          <p:cNvSpPr>
            <a:spLocks noGrp="1"/>
          </p:cNvSpPr>
          <p:nvPr>
            <p:ph type="title"/>
          </p:nvPr>
        </p:nvSpPr>
        <p:spPr>
          <a:xfrm>
            <a:off x="457200" y="274638"/>
            <a:ext cx="8229600" cy="1143000"/>
          </a:xfrm>
        </p:spPr>
        <p:txBody>
          <a:bodyPr>
            <a:normAutofit/>
          </a:bodyPr>
          <a:lstStyle/>
          <a:p>
            <a:r>
              <a:rPr kumimoji="1" lang="ja-JP" altLang="en-US" sz="2400" dirty="0" smtClean="0"/>
              <a:t>作業項目ごとの到達目標について</a:t>
            </a:r>
            <a:endParaRPr kumimoji="1" lang="ja-JP" altLang="en-US" sz="2400" dirty="0"/>
          </a:p>
        </p:txBody>
      </p:sp>
      <p:graphicFrame>
        <p:nvGraphicFramePr>
          <p:cNvPr id="5" name="表 4"/>
          <p:cNvGraphicFramePr>
            <a:graphicFrameLocks noGrp="1"/>
          </p:cNvGraphicFramePr>
          <p:nvPr>
            <p:extLst>
              <p:ext uri="{D42A27DB-BD31-4B8C-83A1-F6EECF244321}">
                <p14:modId xmlns:p14="http://schemas.microsoft.com/office/powerpoint/2010/main" val="5694447"/>
              </p:ext>
            </p:extLst>
          </p:nvPr>
        </p:nvGraphicFramePr>
        <p:xfrm>
          <a:off x="1115616" y="2780928"/>
          <a:ext cx="7200800" cy="3024336"/>
        </p:xfrm>
        <a:graphic>
          <a:graphicData uri="http://schemas.openxmlformats.org/drawingml/2006/table">
            <a:tbl>
              <a:tblPr firstRow="1" bandRow="1">
                <a:tableStyleId>{5C22544A-7EE6-4342-B048-85BDC9FD1C3A}</a:tableStyleId>
              </a:tblPr>
              <a:tblGrid>
                <a:gridCol w="2208300"/>
                <a:gridCol w="4992500"/>
              </a:tblGrid>
              <a:tr h="1008112">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mn-ea"/>
                        </a:rPr>
                        <a:t>ＷＧにおいて具体的な連携事業を進めるもの。</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8112">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n-ea"/>
                        </a:rPr>
                        <a:t>４基幹病院の連携による施策・事業・体制を提案するもの。</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8112">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mn-ea"/>
                        </a:rPr>
                        <a:t>ＷＧでは課題の整理にとどめるもの。</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角丸四角形 5"/>
          <p:cNvSpPr/>
          <p:nvPr/>
        </p:nvSpPr>
        <p:spPr>
          <a:xfrm>
            <a:off x="1619672" y="3068960"/>
            <a:ext cx="1152128" cy="504056"/>
          </a:xfrm>
          <a:prstGeom prst="roundRect">
            <a:avLst>
              <a:gd name="adj" fmla="val 33810"/>
            </a:avLst>
          </a:prstGeom>
          <a:solidFill>
            <a:schemeClr val="bg1"/>
          </a:solidFill>
          <a:ln w="508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a:solidFill>
                  <a:schemeClr val="tx1"/>
                </a:solidFill>
                <a:latin typeface="HG丸ｺﾞｼｯｸM-PRO" pitchFamily="50" charset="-128"/>
                <a:ea typeface="HG丸ｺﾞｼｯｸM-PRO" pitchFamily="50" charset="-128"/>
              </a:rPr>
              <a:t>連携実施</a:t>
            </a:r>
          </a:p>
        </p:txBody>
      </p:sp>
      <p:sp>
        <p:nvSpPr>
          <p:cNvPr id="7" name="角丸四角形 6"/>
          <p:cNvSpPr/>
          <p:nvPr/>
        </p:nvSpPr>
        <p:spPr>
          <a:xfrm>
            <a:off x="1619672" y="4005064"/>
            <a:ext cx="1152128" cy="504056"/>
          </a:xfrm>
          <a:prstGeom prst="roundRect">
            <a:avLst>
              <a:gd name="adj" fmla="val 33810"/>
            </a:avLst>
          </a:prstGeom>
          <a:noFill/>
          <a:ln cmpd="dbl">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a:solidFill>
                  <a:schemeClr val="tx1"/>
                </a:solidFill>
              </a:rPr>
              <a:t>施策提案</a:t>
            </a:r>
          </a:p>
        </p:txBody>
      </p:sp>
      <p:sp>
        <p:nvSpPr>
          <p:cNvPr id="8" name="角丸四角形 7"/>
          <p:cNvSpPr/>
          <p:nvPr/>
        </p:nvSpPr>
        <p:spPr>
          <a:xfrm>
            <a:off x="1619672" y="5085184"/>
            <a:ext cx="1152128" cy="504056"/>
          </a:xfrm>
          <a:prstGeom prst="roundRect">
            <a:avLst>
              <a:gd name="adj" fmla="val 3381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a:t>課題整理</a:t>
            </a:r>
          </a:p>
        </p:txBody>
      </p:sp>
      <p:sp>
        <p:nvSpPr>
          <p:cNvPr id="9" name="タイトル 1"/>
          <p:cNvSpPr txBox="1">
            <a:spLocks/>
          </p:cNvSpPr>
          <p:nvPr/>
        </p:nvSpPr>
        <p:spPr>
          <a:xfrm>
            <a:off x="1115616" y="1556792"/>
            <a:ext cx="712879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400" dirty="0" smtClean="0"/>
              <a:t>　ワーキング・グループ（ＷＧ）のメンバーの権限において実施が可能なものや課題の整理に</a:t>
            </a:r>
            <a:endParaRPr lang="en-US" altLang="ja-JP" sz="1400" dirty="0" smtClean="0"/>
          </a:p>
          <a:p>
            <a:pPr algn="l"/>
            <a:r>
              <a:rPr lang="ja-JP" altLang="en-US" sz="1400" dirty="0" smtClean="0"/>
              <a:t>とどめるものなど，作業項目ごとに到達目標のレベルを設定した。</a:t>
            </a:r>
            <a:endParaRPr lang="ja-JP" altLang="en-US" sz="1400" dirty="0"/>
          </a:p>
        </p:txBody>
      </p:sp>
    </p:spTree>
    <p:extLst>
      <p:ext uri="{BB962C8B-B14F-4D97-AF65-F5344CB8AC3E}">
        <p14:creationId xmlns:p14="http://schemas.microsoft.com/office/powerpoint/2010/main" val="2785285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20</a:t>
            </a:fld>
            <a:endParaRPr kumimoji="1" lang="ja-JP" altLang="en-US"/>
          </a:p>
        </p:txBody>
      </p:sp>
      <p:sp>
        <p:nvSpPr>
          <p:cNvPr id="5" name="タイトル 1"/>
          <p:cNvSpPr>
            <a:spLocks noGrp="1"/>
          </p:cNvSpPr>
          <p:nvPr>
            <p:ph type="title"/>
          </p:nvPr>
        </p:nvSpPr>
        <p:spPr>
          <a:xfrm>
            <a:off x="288000" y="259200"/>
            <a:ext cx="8640000" cy="828000"/>
          </a:xfrm>
        </p:spPr>
        <p:txBody>
          <a:bodyPr>
            <a:normAutofit/>
          </a:bodyPr>
          <a:lstStyle/>
          <a:p>
            <a:r>
              <a:rPr lang="ja-JP" altLang="en-US" sz="2400" dirty="0" smtClean="0">
                <a:latin typeface="+mn-ea"/>
                <a:ea typeface="+mn-ea"/>
              </a:rPr>
              <a:t>４</a:t>
            </a:r>
            <a:r>
              <a:rPr lang="ja-JP" altLang="en-US" sz="2400" dirty="0">
                <a:latin typeface="+mn-ea"/>
                <a:ea typeface="+mn-ea"/>
              </a:rPr>
              <a:t>基幹病院医工連携窓口機能の</a:t>
            </a:r>
            <a:r>
              <a:rPr lang="ja-JP" altLang="en-US" sz="2400" dirty="0" smtClean="0">
                <a:latin typeface="+mn-ea"/>
                <a:ea typeface="+mn-ea"/>
              </a:rPr>
              <a:t>設置</a:t>
            </a:r>
            <a:endParaRPr kumimoji="1" lang="ja-JP" altLang="en-US" sz="2400" dirty="0">
              <a:latin typeface="+mn-ea"/>
              <a:ea typeface="+mn-ea"/>
            </a:endParaRPr>
          </a:p>
        </p:txBody>
      </p:sp>
      <p:sp>
        <p:nvSpPr>
          <p:cNvPr id="6" name="コンテンツ プレースホルダー 2"/>
          <p:cNvSpPr>
            <a:spLocks noGrp="1"/>
          </p:cNvSpPr>
          <p:nvPr>
            <p:ph idx="1"/>
          </p:nvPr>
        </p:nvSpPr>
        <p:spPr>
          <a:xfrm>
            <a:off x="179512" y="1124744"/>
            <a:ext cx="8784084" cy="5589240"/>
          </a:xfrm>
          <a:noFill/>
        </p:spPr>
        <p:txBody>
          <a:bodyPr>
            <a:normAutofit/>
          </a:bodyPr>
          <a:lstStyle/>
          <a:p>
            <a:pPr marL="0" indent="0">
              <a:lnSpc>
                <a:spcPct val="110000"/>
              </a:lnSpc>
              <a:buFontTx/>
              <a:buNone/>
              <a:defRPr/>
            </a:pPr>
            <a:r>
              <a:rPr lang="ja-JP" altLang="en-US" sz="1900" dirty="0" smtClean="0">
                <a:latin typeface="+mn-ea"/>
              </a:rPr>
              <a:t>   </a:t>
            </a:r>
            <a:r>
              <a:rPr lang="ja-JP" altLang="en-US" sz="2000" dirty="0" smtClean="0">
                <a:latin typeface="+mn-ea"/>
              </a:rPr>
              <a:t>４基幹病院と企業（医療機器メーカー等）の医工連携推進のための共同窓口として </a:t>
            </a:r>
            <a:r>
              <a:rPr lang="ja-JP" altLang="en-US" sz="2000" u="sng" dirty="0" smtClean="0">
                <a:latin typeface="+mn-ea"/>
              </a:rPr>
              <a:t>基幹病院医工連携事務局</a:t>
            </a:r>
            <a:r>
              <a:rPr lang="ja-JP" altLang="en-US" sz="2000" dirty="0" smtClean="0">
                <a:latin typeface="+mn-ea"/>
              </a:rPr>
              <a:t>を設置し，</a:t>
            </a:r>
            <a:r>
              <a:rPr lang="ja-JP" altLang="en-US" sz="2000" u="sng" dirty="0" smtClean="0">
                <a:latin typeface="+mn-ea"/>
              </a:rPr>
              <a:t>医工連携推進員（仮称）</a:t>
            </a:r>
            <a:r>
              <a:rPr lang="ja-JP" altLang="en-US" sz="2000" dirty="0" smtClean="0">
                <a:latin typeface="+mn-ea"/>
              </a:rPr>
              <a:t>を配置してはどうか。</a:t>
            </a:r>
            <a:endParaRPr lang="en-US" altLang="ja-JP" sz="2000" dirty="0" smtClean="0">
              <a:latin typeface="+mn-ea"/>
            </a:endParaRPr>
          </a:p>
          <a:p>
            <a:pPr marL="0" lvl="0" indent="0">
              <a:buNone/>
              <a:defRPr/>
            </a:pPr>
            <a:endParaRPr lang="en-US" altLang="ja-JP" sz="1000" dirty="0">
              <a:solidFill>
                <a:prstClr val="black"/>
              </a:solidFill>
              <a:latin typeface="ＭＳ Ｐゴシック"/>
            </a:endParaRPr>
          </a:p>
          <a:p>
            <a:pPr marL="0" lvl="0" indent="0">
              <a:lnSpc>
                <a:spcPct val="110000"/>
              </a:lnSpc>
              <a:buNone/>
              <a:defRPr/>
            </a:pPr>
            <a:r>
              <a:rPr lang="ja-JP" altLang="en-US" sz="1300" dirty="0" smtClean="0">
                <a:solidFill>
                  <a:prstClr val="black"/>
                </a:solidFill>
                <a:latin typeface="+mn-ea"/>
              </a:rPr>
              <a:t>（１） ねらい</a:t>
            </a:r>
            <a:endParaRPr lang="en-US" altLang="ja-JP" sz="1300" dirty="0">
              <a:solidFill>
                <a:prstClr val="black"/>
              </a:solidFill>
              <a:latin typeface="+mn-ea"/>
            </a:endParaRPr>
          </a:p>
          <a:p>
            <a:pPr marL="180000" lvl="0" indent="0">
              <a:lnSpc>
                <a:spcPct val="110000"/>
              </a:lnSpc>
              <a:buNone/>
              <a:defRPr/>
            </a:pPr>
            <a:r>
              <a:rPr lang="ja-JP" altLang="en-US" sz="1300" dirty="0">
                <a:solidFill>
                  <a:prstClr val="black"/>
                </a:solidFill>
                <a:latin typeface="ＭＳ Ｐ明朝" pitchFamily="18" charset="-128"/>
                <a:ea typeface="ＭＳ Ｐ明朝" pitchFamily="18" charset="-128"/>
              </a:rPr>
              <a:t>　企業と連携した新たな取組を実施することにより，アンメット・メディカルニーズへの対応，医療安全の確保，医療経営の効率化など，医療の質の向上や課題解決などが期待できる。</a:t>
            </a:r>
            <a:endParaRPr lang="en-US" altLang="ja-JP" sz="1300" dirty="0">
              <a:solidFill>
                <a:prstClr val="black"/>
              </a:solidFill>
              <a:latin typeface="ＭＳ Ｐ明朝" pitchFamily="18" charset="-128"/>
              <a:ea typeface="ＭＳ Ｐ明朝" pitchFamily="18" charset="-128"/>
            </a:endParaRPr>
          </a:p>
          <a:p>
            <a:pPr marL="0" indent="0">
              <a:lnSpc>
                <a:spcPts val="1000"/>
              </a:lnSpc>
              <a:buFontTx/>
              <a:buNone/>
              <a:defRPr/>
            </a:pPr>
            <a:endParaRPr lang="en-US" altLang="ja-JP" sz="2400" dirty="0" smtClean="0">
              <a:latin typeface="+mn-ea"/>
            </a:endParaRPr>
          </a:p>
          <a:p>
            <a:pPr marL="0" indent="0">
              <a:lnSpc>
                <a:spcPct val="110000"/>
              </a:lnSpc>
              <a:buFontTx/>
              <a:buNone/>
              <a:defRPr/>
            </a:pPr>
            <a:r>
              <a:rPr lang="ja-JP" altLang="en-US" sz="1300" dirty="0" smtClean="0">
                <a:latin typeface="+mn-ea"/>
              </a:rPr>
              <a:t>（２） 基幹病院医工連携事務局（医工連携推進員（仮称））の役割</a:t>
            </a:r>
            <a:endParaRPr lang="en-US" altLang="ja-JP" sz="1300" dirty="0" smtClean="0">
              <a:latin typeface="+mn-ea"/>
            </a:endParaRPr>
          </a:p>
          <a:p>
            <a:pPr marL="0" indent="0">
              <a:lnSpc>
                <a:spcPct val="110000"/>
              </a:lnSpc>
              <a:buFontTx/>
              <a:buNone/>
              <a:defRPr/>
            </a:pPr>
            <a:r>
              <a:rPr lang="ja-JP" altLang="en-US" sz="1300" dirty="0" smtClean="0">
                <a:latin typeface="+mn-ea"/>
              </a:rPr>
              <a:t>　　① 医療現場のニーズ・課題の集約</a:t>
            </a:r>
            <a:endParaRPr lang="en-US" altLang="ja-JP" sz="1300" dirty="0" smtClean="0">
              <a:latin typeface="+mn-ea"/>
            </a:endParaRPr>
          </a:p>
          <a:p>
            <a:pPr marL="0" indent="0">
              <a:lnSpc>
                <a:spcPct val="110000"/>
              </a:lnSpc>
              <a:buFontTx/>
              <a:buNone/>
              <a:defRPr/>
            </a:pPr>
            <a:r>
              <a:rPr lang="ja-JP" altLang="en-US" sz="1300" dirty="0" smtClean="0">
                <a:latin typeface="ＭＳ Ｐ明朝" pitchFamily="18" charset="-128"/>
                <a:ea typeface="ＭＳ Ｐ明朝" pitchFamily="18" charset="-128"/>
              </a:rPr>
              <a:t>　　　　～医療機器等に関する医師，コメディカル及び患者等の臨床ニーズ，課題，要望を集約して企業へ届ける。</a:t>
            </a:r>
            <a:endParaRPr lang="en-US" altLang="ja-JP" sz="1300" dirty="0" smtClean="0">
              <a:latin typeface="ＭＳ Ｐ明朝" pitchFamily="18" charset="-128"/>
              <a:ea typeface="ＭＳ Ｐ明朝" pitchFamily="18" charset="-128"/>
            </a:endParaRPr>
          </a:p>
          <a:p>
            <a:pPr marL="0" indent="0">
              <a:lnSpc>
                <a:spcPct val="110000"/>
              </a:lnSpc>
              <a:buFontTx/>
              <a:buNone/>
              <a:defRPr/>
            </a:pPr>
            <a:r>
              <a:rPr lang="ja-JP" altLang="en-US" sz="1300" dirty="0" smtClean="0">
                <a:latin typeface="+mn-ea"/>
              </a:rPr>
              <a:t>　　② 企業と医療現場の仲介</a:t>
            </a:r>
            <a:endParaRPr lang="en-US" altLang="ja-JP" sz="1300" dirty="0">
              <a:latin typeface="+mn-ea"/>
            </a:endParaRPr>
          </a:p>
          <a:p>
            <a:pPr marL="0" indent="0">
              <a:lnSpc>
                <a:spcPct val="110000"/>
              </a:lnSpc>
              <a:buFontTx/>
              <a:buNone/>
              <a:defRPr/>
            </a:pPr>
            <a:r>
              <a:rPr lang="ja-JP" altLang="en-US" sz="1300" dirty="0" smtClean="0">
                <a:latin typeface="ＭＳ Ｐ明朝" pitchFamily="18" charset="-128"/>
                <a:ea typeface="ＭＳ Ｐ明朝" pitchFamily="18" charset="-128"/>
              </a:rPr>
              <a:t>　　　　～課題解決に向け，企業が有する製品や技術シーズと医療現場（医師やコメディカル等）の仲介を行う。</a:t>
            </a:r>
            <a:endParaRPr lang="ja-JP" altLang="en-US" sz="1300" dirty="0">
              <a:latin typeface="ＭＳ Ｐ明朝" pitchFamily="18" charset="-128"/>
              <a:ea typeface="ＭＳ Ｐ明朝" pitchFamily="18" charset="-128"/>
            </a:endParaRPr>
          </a:p>
          <a:p>
            <a:pPr marL="0" indent="0">
              <a:lnSpc>
                <a:spcPct val="110000"/>
              </a:lnSpc>
              <a:buFontTx/>
              <a:buNone/>
              <a:defRPr/>
            </a:pPr>
            <a:r>
              <a:rPr lang="ja-JP" altLang="en-US" sz="1300" dirty="0" smtClean="0">
                <a:latin typeface="+mn-ea"/>
              </a:rPr>
              <a:t>　　③ 実証フィールドでの広島モデルの創出</a:t>
            </a:r>
            <a:endParaRPr lang="en-US" altLang="ja-JP" sz="1300" dirty="0" smtClean="0">
              <a:latin typeface="+mn-ea"/>
            </a:endParaRPr>
          </a:p>
          <a:p>
            <a:pPr marL="542925" indent="-542925">
              <a:lnSpc>
                <a:spcPct val="110000"/>
              </a:lnSpc>
              <a:buFontTx/>
              <a:buNone/>
              <a:defRPr/>
            </a:pPr>
            <a:r>
              <a:rPr lang="ja-JP" altLang="en-US" sz="1300" dirty="0" smtClean="0">
                <a:latin typeface="ＭＳ Ｐ明朝" pitchFamily="18" charset="-128"/>
                <a:ea typeface="ＭＳ Ｐ明朝" pitchFamily="18" charset="-128"/>
              </a:rPr>
              <a:t>　　　　～４基幹病院が連携した多機能の実証フィールドを構築し，医療の</a:t>
            </a:r>
            <a:r>
              <a:rPr lang="ja-JP" altLang="en-US" sz="1300" dirty="0">
                <a:latin typeface="ＭＳ Ｐ明朝" pitchFamily="18" charset="-128"/>
                <a:ea typeface="ＭＳ Ｐ明朝" pitchFamily="18" charset="-128"/>
              </a:rPr>
              <a:t>質</a:t>
            </a:r>
            <a:r>
              <a:rPr lang="ja-JP" altLang="en-US" sz="1300" dirty="0" smtClean="0">
                <a:latin typeface="ＭＳ Ｐ明朝" pitchFamily="18" charset="-128"/>
                <a:ea typeface="ＭＳ Ｐ明朝" pitchFamily="18" charset="-128"/>
              </a:rPr>
              <a:t>の高度化，医療安全，経営効率化等に資する革新的機器，ＩＣＴ活用，高付加価値のサービスなど，医療に貢献する広島発のモデル</a:t>
            </a:r>
            <a:r>
              <a:rPr lang="ja-JP" altLang="en-US" sz="1300" dirty="0">
                <a:latin typeface="ＭＳ Ｐ明朝" pitchFamily="18" charset="-128"/>
                <a:ea typeface="ＭＳ Ｐ明朝" pitchFamily="18" charset="-128"/>
              </a:rPr>
              <a:t>の</a:t>
            </a:r>
            <a:r>
              <a:rPr lang="ja-JP" altLang="en-US" sz="1300" dirty="0" smtClean="0">
                <a:latin typeface="ＭＳ Ｐ明朝" pitchFamily="18" charset="-128"/>
                <a:ea typeface="ＭＳ Ｐ明朝" pitchFamily="18" charset="-128"/>
              </a:rPr>
              <a:t>創出，普及を図る。</a:t>
            </a:r>
            <a:endParaRPr lang="en-US" altLang="ja-JP" sz="1300" dirty="0" smtClean="0">
              <a:latin typeface="ＭＳ Ｐ明朝" pitchFamily="18" charset="-128"/>
              <a:ea typeface="ＭＳ Ｐ明朝" pitchFamily="18" charset="-128"/>
            </a:endParaRPr>
          </a:p>
          <a:p>
            <a:pPr marL="0" indent="0">
              <a:lnSpc>
                <a:spcPts val="1000"/>
              </a:lnSpc>
              <a:buFontTx/>
              <a:buNone/>
              <a:defRPr/>
            </a:pPr>
            <a:endParaRPr lang="en-US" altLang="ja-JP" sz="1600" dirty="0">
              <a:latin typeface="ＭＳ Ｐ明朝" pitchFamily="18" charset="-128"/>
              <a:ea typeface="ＭＳ Ｐ明朝" pitchFamily="18" charset="-128"/>
            </a:endParaRPr>
          </a:p>
          <a:p>
            <a:pPr marL="0" indent="0">
              <a:lnSpc>
                <a:spcPct val="110000"/>
              </a:lnSpc>
              <a:buFontTx/>
              <a:buNone/>
              <a:defRPr/>
            </a:pPr>
            <a:r>
              <a:rPr lang="ja-JP" altLang="en-US" sz="1300" dirty="0" smtClean="0">
                <a:latin typeface="+mn-ea"/>
              </a:rPr>
              <a:t>（３） 基幹病院医工連携事務局の設置場所等</a:t>
            </a:r>
            <a:endParaRPr lang="en-US" altLang="ja-JP" sz="1300" dirty="0" smtClean="0">
              <a:latin typeface="+mn-ea"/>
            </a:endParaRPr>
          </a:p>
          <a:p>
            <a:pPr marL="180000" indent="0">
              <a:lnSpc>
                <a:spcPct val="110000"/>
              </a:lnSpc>
              <a:buFontTx/>
              <a:buNone/>
              <a:defRPr/>
            </a:pPr>
            <a:r>
              <a:rPr lang="ja-JP" altLang="en-US" sz="1300" dirty="0" smtClean="0">
                <a:latin typeface="ＭＳ Ｐ明朝" pitchFamily="18" charset="-128"/>
                <a:ea typeface="ＭＳ Ｐ明朝" pitchFamily="18" charset="-128"/>
              </a:rPr>
              <a:t>　医工連携事務局は，４基幹病院のうちいずれかに設置し，その病院を拠点として，医工連携推進員（仮称）が，４基幹病院と企業との連絡調整を行う。その設置費用については，４基幹病院及び企業が負担する。（二葉の里地区の高度医療施設に併設することも想定。）</a:t>
            </a:r>
            <a:endParaRPr lang="en-US" altLang="ja-JP" sz="1300" dirty="0" smtClean="0">
              <a:latin typeface="ＭＳ Ｐ明朝" pitchFamily="18" charset="-128"/>
              <a:ea typeface="ＭＳ Ｐ明朝" pitchFamily="18" charset="-128"/>
            </a:endParaRPr>
          </a:p>
        </p:txBody>
      </p:sp>
    </p:spTree>
    <p:extLst>
      <p:ext uri="{BB962C8B-B14F-4D97-AF65-F5344CB8AC3E}">
        <p14:creationId xmlns:p14="http://schemas.microsoft.com/office/powerpoint/2010/main" val="2911848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3</a:t>
            </a:fld>
            <a:endParaRPr kumimoji="1" lang="ja-JP" altLang="en-US"/>
          </a:p>
        </p:txBody>
      </p:sp>
      <p:sp>
        <p:nvSpPr>
          <p:cNvPr id="3" name="タイトル 1"/>
          <p:cNvSpPr>
            <a:spLocks noGrp="1"/>
          </p:cNvSpPr>
          <p:nvPr>
            <p:ph type="title"/>
          </p:nvPr>
        </p:nvSpPr>
        <p:spPr>
          <a:xfrm>
            <a:off x="457200" y="274638"/>
            <a:ext cx="8229600" cy="1143000"/>
          </a:xfrm>
          <a:solidFill>
            <a:srgbClr val="FEFFCD"/>
          </a:solidFill>
          <a:ln w="25400">
            <a:solidFill>
              <a:schemeClr val="tx1"/>
            </a:solidFill>
          </a:ln>
        </p:spPr>
        <p:txBody>
          <a:bodyPr lIns="180000" rIns="0">
            <a:normAutofit/>
          </a:bodyPr>
          <a:lstStyle/>
          <a:p>
            <a:pPr algn="l"/>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作業項目</a:t>
            </a:r>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１</a:t>
            </a:r>
            <a:r>
              <a:rPr kumimoji="1" lang="en-US" altLang="ja-JP" sz="2000" dirty="0" smtClean="0">
                <a:latin typeface="ＭＳ Ｐ明朝" pitchFamily="18" charset="-128"/>
                <a:ea typeface="ＭＳ Ｐ明朝" pitchFamily="18" charset="-128"/>
              </a:rPr>
              <a:t>)]</a:t>
            </a:r>
            <a:br>
              <a:rPr kumimoji="1" lang="en-US" altLang="ja-JP" sz="2000" dirty="0" smtClean="0">
                <a:latin typeface="ＭＳ Ｐ明朝" pitchFamily="18" charset="-128"/>
                <a:ea typeface="ＭＳ Ｐ明朝" pitchFamily="18" charset="-128"/>
              </a:rPr>
            </a:br>
            <a:r>
              <a:rPr kumimoji="1" lang="ja-JP" altLang="en-US" sz="3200" dirty="0" smtClean="0">
                <a:latin typeface="+mn-ea"/>
                <a:ea typeface="+mn-ea"/>
              </a:rPr>
              <a:t>臨床研修医の“</a:t>
            </a:r>
            <a:r>
              <a:rPr kumimoji="1" lang="ja-JP" altLang="en-US" sz="3200" dirty="0" err="1" smtClean="0">
                <a:latin typeface="+mn-ea"/>
                <a:ea typeface="+mn-ea"/>
              </a:rPr>
              <a:t>た</a:t>
            </a:r>
            <a:r>
              <a:rPr kumimoji="1" lang="ja-JP" altLang="en-US" sz="3200" dirty="0" smtClean="0">
                <a:latin typeface="+mn-ea"/>
                <a:ea typeface="+mn-ea"/>
              </a:rPr>
              <a:t>すきがけ”</a:t>
            </a:r>
            <a:endParaRPr kumimoji="1" lang="ja-JP" altLang="en-US" sz="3200" dirty="0">
              <a:latin typeface="+mn-ea"/>
              <a:ea typeface="+mn-ea"/>
            </a:endParaRPr>
          </a:p>
        </p:txBody>
      </p:sp>
      <p:sp>
        <p:nvSpPr>
          <p:cNvPr id="5" name="正方形/長方形 4"/>
          <p:cNvSpPr/>
          <p:nvPr/>
        </p:nvSpPr>
        <p:spPr>
          <a:xfrm>
            <a:off x="467544" y="1772816"/>
            <a:ext cx="8280920" cy="4752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3000"/>
              </a:lnSpc>
            </a:pPr>
            <a:r>
              <a:rPr kumimoji="1" lang="ja-JP" altLang="en-US" sz="2000" dirty="0" smtClean="0">
                <a:solidFill>
                  <a:schemeClr val="tx1"/>
                </a:solidFill>
                <a:latin typeface="+mn-ea"/>
              </a:rPr>
              <a:t>≪ねらい≫</a:t>
            </a:r>
            <a:endParaRPr kumimoji="1"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　４基幹病院それぞれの特徴（強み）を研修できる</a:t>
            </a:r>
            <a:r>
              <a:rPr lang="ja-JP" altLang="ja-JP" sz="2000" dirty="0" smtClean="0">
                <a:solidFill>
                  <a:schemeClr val="tx1"/>
                </a:solidFill>
                <a:latin typeface="+mn-ea"/>
              </a:rPr>
              <a:t>たすき</a:t>
            </a:r>
            <a:r>
              <a:rPr lang="ja-JP" altLang="en-US" sz="2000" dirty="0" smtClean="0">
                <a:solidFill>
                  <a:schemeClr val="tx1"/>
                </a:solidFill>
                <a:latin typeface="+mn-ea"/>
              </a:rPr>
              <a:t>が</a:t>
            </a:r>
            <a:r>
              <a:rPr lang="ja-JP" altLang="ja-JP" sz="2000" dirty="0" smtClean="0">
                <a:solidFill>
                  <a:schemeClr val="tx1"/>
                </a:solidFill>
                <a:latin typeface="+mn-ea"/>
              </a:rPr>
              <a:t>け</a:t>
            </a:r>
            <a:r>
              <a:rPr lang="ja-JP" altLang="en-US" sz="2000" dirty="0" smtClean="0">
                <a:solidFill>
                  <a:schemeClr val="tx1"/>
                </a:solidFill>
                <a:latin typeface="+mn-ea"/>
              </a:rPr>
              <a:t>プログラム</a:t>
            </a:r>
            <a:r>
              <a:rPr lang="ja-JP" altLang="ja-JP" sz="2000" dirty="0" smtClean="0">
                <a:solidFill>
                  <a:schemeClr val="tx1"/>
                </a:solidFill>
                <a:latin typeface="+mn-ea"/>
              </a:rPr>
              <a:t>は，</a:t>
            </a:r>
            <a:r>
              <a:rPr lang="ja-JP" altLang="en-US" sz="2000" dirty="0" smtClean="0">
                <a:solidFill>
                  <a:schemeClr val="tx1"/>
                </a:solidFill>
                <a:latin typeface="+mn-ea"/>
              </a:rPr>
              <a:t>症例数の多さと相まって</a:t>
            </a:r>
            <a:r>
              <a:rPr lang="ja-JP" altLang="ja-JP" sz="2000" dirty="0" smtClean="0">
                <a:solidFill>
                  <a:schemeClr val="tx1"/>
                </a:solidFill>
                <a:latin typeface="+mn-ea"/>
              </a:rPr>
              <a:t>若手</a:t>
            </a:r>
            <a:r>
              <a:rPr lang="ja-JP" altLang="ja-JP" sz="2000" dirty="0">
                <a:solidFill>
                  <a:schemeClr val="tx1"/>
                </a:solidFill>
                <a:latin typeface="+mn-ea"/>
              </a:rPr>
              <a:t>医師を惹きつける魅力になるのではないか</a:t>
            </a:r>
            <a:r>
              <a:rPr lang="ja-JP" altLang="ja-JP" sz="2000" dirty="0" smtClean="0">
                <a:solidFill>
                  <a:schemeClr val="tx1"/>
                </a:solidFill>
                <a:latin typeface="+mn-ea"/>
              </a:rPr>
              <a:t>。</a:t>
            </a:r>
            <a:endParaRPr lang="en-US" altLang="ja-JP" sz="2000" dirty="0" smtClean="0">
              <a:solidFill>
                <a:schemeClr val="tx1"/>
              </a:solidFill>
              <a:latin typeface="+mn-ea"/>
            </a:endParaRPr>
          </a:p>
          <a:p>
            <a:pPr>
              <a:lnSpc>
                <a:spcPts val="3000"/>
              </a:lnSpc>
            </a:pP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a:t>
            </a:r>
            <a:r>
              <a:rPr lang="ja-JP" altLang="en-US" sz="2000" dirty="0">
                <a:solidFill>
                  <a:schemeClr val="tx1"/>
                </a:solidFill>
                <a:latin typeface="+mn-ea"/>
              </a:rPr>
              <a:t>ＷＧの到達目標≫</a:t>
            </a:r>
            <a:endParaRPr lang="en-US" altLang="ja-JP" sz="2000" dirty="0">
              <a:solidFill>
                <a:schemeClr val="tx1"/>
              </a:solidFill>
              <a:latin typeface="+mn-ea"/>
            </a:endParaRPr>
          </a:p>
          <a:p>
            <a:pPr>
              <a:lnSpc>
                <a:spcPts val="3000"/>
              </a:lnSpc>
            </a:pPr>
            <a:r>
              <a:rPr lang="ja-JP" altLang="en-US" sz="2000" dirty="0">
                <a:solidFill>
                  <a:schemeClr val="tx1"/>
                </a:solidFill>
                <a:latin typeface="+mn-ea"/>
              </a:rPr>
              <a:t>　たすきがけ研修のパターン及び課題を整理する</a:t>
            </a:r>
            <a:r>
              <a:rPr lang="ja-JP" altLang="en-US" sz="2000" dirty="0" smtClean="0">
                <a:solidFill>
                  <a:schemeClr val="tx1"/>
                </a:solidFill>
                <a:latin typeface="+mn-ea"/>
              </a:rPr>
              <a:t>。（たすきがけ研修の実施や具体的な進め方については別途議論する。）</a:t>
            </a:r>
            <a:endParaRPr lang="ja-JP" altLang="en-US" sz="2000" dirty="0">
              <a:solidFill>
                <a:schemeClr val="tx1"/>
              </a:solidFill>
              <a:latin typeface="+mn-ea"/>
            </a:endParaRPr>
          </a:p>
          <a:p>
            <a:pPr>
              <a:lnSpc>
                <a:spcPts val="3000"/>
              </a:lnSpc>
            </a:pP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≪作業状況≫</a:t>
            </a:r>
            <a:endParaRPr lang="en-US" altLang="ja-JP" sz="2000" dirty="0" smtClean="0">
              <a:solidFill>
                <a:schemeClr val="tx1"/>
              </a:solidFill>
              <a:latin typeface="+mn-ea"/>
            </a:endParaRPr>
          </a:p>
          <a:p>
            <a:pPr>
              <a:lnSpc>
                <a:spcPts val="3000"/>
              </a:lnSpc>
            </a:pPr>
            <a:r>
              <a:rPr lang="ja-JP" altLang="en-US" sz="2000" dirty="0">
                <a:solidFill>
                  <a:schemeClr val="tx1"/>
                </a:solidFill>
                <a:latin typeface="+mn-ea"/>
              </a:rPr>
              <a:t>　</a:t>
            </a:r>
            <a:r>
              <a:rPr lang="ja-JP" altLang="en-US" sz="2000" dirty="0" smtClean="0">
                <a:solidFill>
                  <a:schemeClr val="tx1"/>
                </a:solidFill>
                <a:latin typeface="+mn-ea"/>
              </a:rPr>
              <a:t>たすきがけプログラムの先行事例を調査し，たすきがけ研修のパターン及び課題について整理した。</a:t>
            </a:r>
            <a:endParaRPr lang="en-US" altLang="ja-JP" sz="2000" dirty="0" smtClean="0">
              <a:solidFill>
                <a:schemeClr val="tx1"/>
              </a:solidFill>
              <a:latin typeface="+mn-ea"/>
            </a:endParaRPr>
          </a:p>
        </p:txBody>
      </p:sp>
      <p:sp>
        <p:nvSpPr>
          <p:cNvPr id="6" name="角丸四角形 5"/>
          <p:cNvSpPr/>
          <p:nvPr/>
        </p:nvSpPr>
        <p:spPr>
          <a:xfrm>
            <a:off x="2880000" y="3356992"/>
            <a:ext cx="822036" cy="332509"/>
          </a:xfrm>
          <a:prstGeom prst="roundRect">
            <a:avLst>
              <a:gd name="adj" fmla="val 3381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b="1" dirty="0"/>
              <a:t>課題整理</a:t>
            </a:r>
          </a:p>
        </p:txBody>
      </p:sp>
    </p:spTree>
    <p:extLst>
      <p:ext uri="{BB962C8B-B14F-4D97-AF65-F5344CB8AC3E}">
        <p14:creationId xmlns:p14="http://schemas.microsoft.com/office/powerpoint/2010/main" val="754388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4</a:t>
            </a:fld>
            <a:endParaRPr kumimoji="1" lang="ja-JP" altLang="en-US"/>
          </a:p>
        </p:txBody>
      </p:sp>
      <p:pic>
        <p:nvPicPr>
          <p:cNvPr id="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0167" y="1475313"/>
            <a:ext cx="2944813" cy="32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736" y="1009067"/>
            <a:ext cx="8935789" cy="5175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タイトル 1"/>
          <p:cNvSpPr>
            <a:spLocks noGrp="1"/>
          </p:cNvSpPr>
          <p:nvPr>
            <p:ph type="title"/>
          </p:nvPr>
        </p:nvSpPr>
        <p:spPr>
          <a:xfrm>
            <a:off x="288000" y="259200"/>
            <a:ext cx="8640000" cy="828000"/>
          </a:xfrm>
        </p:spPr>
        <p:txBody>
          <a:bodyPr>
            <a:normAutofit/>
          </a:bodyPr>
          <a:lstStyle/>
          <a:p>
            <a:r>
              <a:rPr kumimoji="1" lang="ja-JP" altLang="en-US" sz="2400" dirty="0" smtClean="0"/>
              <a:t>４基幹病院の初期臨床研修の</a:t>
            </a:r>
            <a:r>
              <a:rPr kumimoji="1" lang="ja-JP" altLang="en-US" sz="2400" dirty="0" err="1" smtClean="0"/>
              <a:t>た</a:t>
            </a:r>
            <a:r>
              <a:rPr kumimoji="1" lang="ja-JP" altLang="en-US" sz="2400" dirty="0" smtClean="0"/>
              <a:t>すきがけ研修の現状</a:t>
            </a:r>
            <a:endParaRPr kumimoji="1" lang="ja-JP" altLang="en-US" sz="2400" dirty="0"/>
          </a:p>
        </p:txBody>
      </p:sp>
      <p:sp>
        <p:nvSpPr>
          <p:cNvPr id="7" name="正方形/長方形 6"/>
          <p:cNvSpPr/>
          <p:nvPr/>
        </p:nvSpPr>
        <p:spPr>
          <a:xfrm>
            <a:off x="1331640" y="1009067"/>
            <a:ext cx="5832648" cy="4662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95736" y="3987965"/>
            <a:ext cx="3196144" cy="599863"/>
          </a:xfrm>
          <a:prstGeom prst="roundRect">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5220072" y="1803926"/>
            <a:ext cx="2736304" cy="599863"/>
          </a:xfrm>
          <a:prstGeom prst="roundRect">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rot="12621307">
            <a:off x="2007236" y="3133481"/>
            <a:ext cx="3522302" cy="2331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5197554" y="3979159"/>
            <a:ext cx="2830830" cy="599863"/>
          </a:xfrm>
          <a:prstGeom prst="roundRect">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437764" y="1475313"/>
            <a:ext cx="2638292" cy="928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p:cNvCxnSpPr/>
          <p:nvPr/>
        </p:nvCxnSpPr>
        <p:spPr>
          <a:xfrm>
            <a:off x="2555776" y="2475797"/>
            <a:ext cx="2520280" cy="1512168"/>
          </a:xfrm>
          <a:prstGeom prst="straightConnector1">
            <a:avLst/>
          </a:prstGeom>
          <a:ln w="635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2555776" y="2103857"/>
            <a:ext cx="2520280" cy="0"/>
          </a:xfrm>
          <a:prstGeom prst="straightConnector1">
            <a:avLst/>
          </a:prstGeom>
          <a:ln w="63500">
            <a:headEnd type="none"/>
            <a:tailEnd type="triangle"/>
          </a:ln>
        </p:spPr>
        <p:style>
          <a:lnRef idx="1">
            <a:schemeClr val="accent1"/>
          </a:lnRef>
          <a:fillRef idx="0">
            <a:schemeClr val="accent1"/>
          </a:fillRef>
          <a:effectRef idx="0">
            <a:schemeClr val="accent1"/>
          </a:effectRef>
          <a:fontRef idx="minor">
            <a:schemeClr val="tx1"/>
          </a:fontRef>
        </p:style>
      </p:cxnSp>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1500029"/>
            <a:ext cx="2736304" cy="903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角丸四角形 15"/>
          <p:cNvSpPr/>
          <p:nvPr/>
        </p:nvSpPr>
        <p:spPr>
          <a:xfrm>
            <a:off x="295736" y="1803926"/>
            <a:ext cx="2188032" cy="599863"/>
          </a:xfrm>
          <a:prstGeom prst="roundRect">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39662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5</a:t>
            </a:fld>
            <a:endParaRPr kumimoji="1" lang="ja-JP" altLang="en-US"/>
          </a:p>
        </p:txBody>
      </p:sp>
      <p:sp>
        <p:nvSpPr>
          <p:cNvPr id="3" name="タイトル 1"/>
          <p:cNvSpPr>
            <a:spLocks noGrp="1"/>
          </p:cNvSpPr>
          <p:nvPr>
            <p:ph type="title"/>
          </p:nvPr>
        </p:nvSpPr>
        <p:spPr>
          <a:xfrm>
            <a:off x="288000" y="259200"/>
            <a:ext cx="8640000" cy="828000"/>
          </a:xfrm>
        </p:spPr>
        <p:txBody>
          <a:bodyPr>
            <a:normAutofit/>
          </a:bodyPr>
          <a:lstStyle/>
          <a:p>
            <a:r>
              <a:rPr kumimoji="1" lang="ja-JP" altLang="en-US" sz="2400" dirty="0" smtClean="0"/>
              <a:t>たすきがけ研修のパターン</a:t>
            </a:r>
            <a:endParaRPr kumimoji="1" lang="ja-JP" altLang="en-US" sz="2400" dirty="0"/>
          </a:p>
        </p:txBody>
      </p:sp>
      <p:sp>
        <p:nvSpPr>
          <p:cNvPr id="5" name="スライド番号プレースホルダー 1"/>
          <p:cNvSpPr txBox="1">
            <a:spLocks/>
          </p:cNvSpPr>
          <p:nvPr/>
        </p:nvSpPr>
        <p:spPr>
          <a:xfrm>
            <a:off x="6553200" y="63563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C768EE6-8590-4C35-BA5F-0BD088C856D2}" type="slidenum">
              <a:rPr lang="ja-JP" altLang="en-US" smtClean="0"/>
              <a:pPr/>
              <a:t>5</a:t>
            </a:fld>
            <a:endParaRPr lang="ja-JP" altLang="en-US"/>
          </a:p>
        </p:txBody>
      </p:sp>
      <p:grpSp>
        <p:nvGrpSpPr>
          <p:cNvPr id="6" name="グループ化 5"/>
          <p:cNvGrpSpPr/>
          <p:nvPr/>
        </p:nvGrpSpPr>
        <p:grpSpPr>
          <a:xfrm>
            <a:off x="554335" y="1121522"/>
            <a:ext cx="8406888" cy="5422736"/>
            <a:chOff x="213406" y="404664"/>
            <a:chExt cx="8406888" cy="5422736"/>
          </a:xfrm>
        </p:grpSpPr>
        <p:sp>
          <p:nvSpPr>
            <p:cNvPr id="7" name="正方形/長方形 6"/>
            <p:cNvSpPr/>
            <p:nvPr/>
          </p:nvSpPr>
          <p:spPr>
            <a:xfrm>
              <a:off x="251520" y="908720"/>
              <a:ext cx="2210589" cy="720080"/>
            </a:xfrm>
            <a:prstGeom prst="rect">
              <a:avLst/>
            </a:pr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（大学）病院</a:t>
              </a:r>
              <a:endParaRPr kumimoji="1" lang="ja-JP" altLang="en-US" b="1" dirty="0">
                <a:solidFill>
                  <a:schemeClr val="tx1"/>
                </a:solidFill>
              </a:endParaRPr>
            </a:p>
          </p:txBody>
        </p:sp>
        <p:sp>
          <p:nvSpPr>
            <p:cNvPr id="8" name="正方形/長方形 7"/>
            <p:cNvSpPr/>
            <p:nvPr/>
          </p:nvSpPr>
          <p:spPr>
            <a:xfrm>
              <a:off x="5220072" y="908720"/>
              <a:ext cx="2210589" cy="720080"/>
            </a:xfrm>
            <a:prstGeom prst="rect">
              <a:avLst/>
            </a:pr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協力病院</a:t>
              </a:r>
              <a:endParaRPr kumimoji="1" lang="ja-JP" altLang="en-US" b="1" dirty="0">
                <a:solidFill>
                  <a:schemeClr val="tx1"/>
                </a:solidFill>
              </a:endParaRPr>
            </a:p>
          </p:txBody>
        </p:sp>
        <p:cxnSp>
          <p:nvCxnSpPr>
            <p:cNvPr id="9" name="直線矢印コネクタ 8"/>
            <p:cNvCxnSpPr/>
            <p:nvPr/>
          </p:nvCxnSpPr>
          <p:spPr>
            <a:xfrm>
              <a:off x="2483768" y="1340768"/>
              <a:ext cx="2664296" cy="0"/>
            </a:xfrm>
            <a:prstGeom prst="straightConnector1">
              <a:avLst/>
            </a:prstGeom>
            <a:ln w="63500">
              <a:solidFill>
                <a:schemeClr val="accent1">
                  <a:shade val="95000"/>
                  <a:satMod val="105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48063" y="1628800"/>
              <a:ext cx="8280918" cy="1195199"/>
            </a:xfrm>
            <a:prstGeom prst="rect">
              <a:avLst/>
            </a:prstGeom>
            <a:noFill/>
          </p:spPr>
          <p:txBody>
            <a:bodyPr wrap="square" rtlCol="0">
              <a:spAutoFit/>
            </a:bodyPr>
            <a:lstStyle/>
            <a:p>
              <a:pPr marL="285750" indent="-285750">
                <a:buFont typeface="Wingdings" panose="05000000000000000000" pitchFamily="2" charset="2"/>
                <a:buChar char="l"/>
              </a:pPr>
              <a:r>
                <a:rPr lang="ja-JP" altLang="en-US" sz="1300" dirty="0" smtClean="0">
                  <a:latin typeface="+mn-ea"/>
                </a:rPr>
                <a:t>協定書などを締結し，大学病院に籍を残したまま出向。</a:t>
              </a:r>
              <a:endParaRPr lang="en-US" altLang="ja-JP" sz="1300" dirty="0">
                <a:latin typeface="+mn-ea"/>
              </a:endParaRPr>
            </a:p>
            <a:p>
              <a:pPr marL="285750" indent="-285750">
                <a:buFont typeface="Wingdings" panose="05000000000000000000" pitchFamily="2" charset="2"/>
                <a:buChar char="l"/>
              </a:pPr>
              <a:r>
                <a:rPr lang="ja-JP" altLang="en-US" sz="1300" dirty="0" smtClean="0">
                  <a:latin typeface="+mn-ea"/>
                </a:rPr>
                <a:t>「協力</a:t>
              </a:r>
              <a:r>
                <a:rPr lang="ja-JP" altLang="en-US" sz="1300" dirty="0">
                  <a:latin typeface="+mn-ea"/>
                </a:rPr>
                <a:t>病院</a:t>
              </a:r>
              <a:r>
                <a:rPr lang="ja-JP" altLang="en-US" sz="1300" dirty="0" smtClean="0">
                  <a:latin typeface="+mn-ea"/>
                </a:rPr>
                <a:t>が基本給と各種</a:t>
              </a:r>
              <a:r>
                <a:rPr lang="ja-JP" altLang="en-US" sz="1300" dirty="0">
                  <a:latin typeface="+mn-ea"/>
                </a:rPr>
                <a:t>手当を</a:t>
              </a:r>
              <a:r>
                <a:rPr lang="ja-JP" altLang="en-US" sz="1300" dirty="0" smtClean="0">
                  <a:latin typeface="+mn-ea"/>
                </a:rPr>
                <a:t>負担」，「</a:t>
              </a:r>
              <a:r>
                <a:rPr kumimoji="1" lang="ja-JP" altLang="en-US" sz="1300" dirty="0" smtClean="0">
                  <a:latin typeface="+mn-ea"/>
                </a:rPr>
                <a:t>基本給は出向元が負担し，各種手当は協力病院が負担」など様々なケースが想定される。</a:t>
              </a:r>
              <a:r>
                <a:rPr lang="ja-JP" altLang="en-US" sz="1300" dirty="0">
                  <a:latin typeface="+mn-ea"/>
                </a:rPr>
                <a:t>賠償責任保険については，出向元の病院が加入。（個人加入は任意</a:t>
              </a:r>
              <a:r>
                <a:rPr lang="ja-JP" altLang="en-US" sz="1300" dirty="0" smtClean="0">
                  <a:latin typeface="+mn-ea"/>
                </a:rPr>
                <a:t>）</a:t>
              </a:r>
              <a:endParaRPr kumimoji="1" lang="en-US" altLang="ja-JP" sz="1300" dirty="0" smtClean="0">
                <a:latin typeface="+mn-ea"/>
              </a:endParaRPr>
            </a:p>
            <a:p>
              <a:pPr marL="285750" indent="-285750">
                <a:buFont typeface="Wingdings" panose="05000000000000000000" pitchFamily="2" charset="2"/>
                <a:buChar char="l"/>
              </a:pPr>
              <a:r>
                <a:rPr lang="ja-JP" altLang="en-US" sz="1300" dirty="0" smtClean="0">
                  <a:latin typeface="+mn-ea"/>
                </a:rPr>
                <a:t>基本給や</a:t>
              </a:r>
              <a:r>
                <a:rPr lang="ja-JP" altLang="en-US" sz="1300" dirty="0">
                  <a:latin typeface="+mn-ea"/>
                </a:rPr>
                <a:t>各種手当の負担をどちらにするの</a:t>
              </a:r>
              <a:r>
                <a:rPr lang="ja-JP" altLang="en-US" sz="1300" dirty="0" smtClean="0">
                  <a:latin typeface="+mn-ea"/>
                </a:rPr>
                <a:t>か協定書策定に係る初期の調整が必要。</a:t>
              </a:r>
              <a:endParaRPr lang="en-US" altLang="ja-JP" sz="1300" dirty="0" smtClean="0">
                <a:latin typeface="+mn-ea"/>
              </a:endParaRPr>
            </a:p>
            <a:p>
              <a:pPr>
                <a:lnSpc>
                  <a:spcPts val="800"/>
                </a:lnSpc>
              </a:pPr>
              <a:r>
                <a:rPr lang="en-US" altLang="ja-JP" sz="1300" dirty="0" smtClean="0">
                  <a:latin typeface="+mn-ea"/>
                </a:rPr>
                <a:t>       </a:t>
              </a:r>
            </a:p>
            <a:p>
              <a:r>
                <a:rPr lang="ja-JP" altLang="en-US" sz="1300" dirty="0">
                  <a:latin typeface="+mn-ea"/>
                </a:rPr>
                <a:t>　</a:t>
              </a:r>
              <a:r>
                <a:rPr lang="ja-JP" altLang="en-US" sz="1300" dirty="0" smtClean="0">
                  <a:latin typeface="+mn-ea"/>
                </a:rPr>
                <a:t>　　　</a:t>
              </a:r>
              <a:r>
                <a:rPr lang="en-US" altLang="ja-JP" sz="1300" dirty="0" smtClean="0">
                  <a:latin typeface="+mn-ea"/>
                </a:rPr>
                <a:t>【</a:t>
              </a:r>
              <a:r>
                <a:rPr lang="ja-JP" altLang="en-US" sz="1300" dirty="0" smtClean="0">
                  <a:latin typeface="+mn-ea"/>
                </a:rPr>
                <a:t>事例</a:t>
              </a:r>
              <a:r>
                <a:rPr lang="en-US" altLang="ja-JP" sz="1300" dirty="0" smtClean="0">
                  <a:latin typeface="+mn-ea"/>
                </a:rPr>
                <a:t>】</a:t>
              </a:r>
              <a:r>
                <a:rPr lang="ja-JP" altLang="en-US" sz="1300" dirty="0" smtClean="0">
                  <a:latin typeface="+mn-ea"/>
                </a:rPr>
                <a:t>　広島</a:t>
              </a:r>
              <a:r>
                <a:rPr lang="ja-JP" altLang="en-US" sz="1300" dirty="0">
                  <a:latin typeface="+mn-ea"/>
                </a:rPr>
                <a:t>大学</a:t>
              </a:r>
              <a:r>
                <a:rPr lang="ja-JP" altLang="en-US" sz="1300" dirty="0" smtClean="0">
                  <a:latin typeface="+mn-ea"/>
                </a:rPr>
                <a:t>病院（⇔広島市民病院・県立広島病院），和歌山</a:t>
              </a:r>
              <a:r>
                <a:rPr lang="ja-JP" altLang="en-US" sz="1300" dirty="0">
                  <a:latin typeface="+mn-ea"/>
                </a:rPr>
                <a:t>県立医科</a:t>
              </a:r>
              <a:r>
                <a:rPr lang="ja-JP" altLang="en-US" sz="1300" dirty="0" smtClean="0">
                  <a:latin typeface="+mn-ea"/>
                </a:rPr>
                <a:t>大病院</a:t>
              </a:r>
              <a:endParaRPr kumimoji="1" lang="en-US" altLang="ja-JP" sz="1300" dirty="0" smtClean="0">
                <a:latin typeface="+mn-ea"/>
              </a:endParaRPr>
            </a:p>
          </p:txBody>
        </p:sp>
        <p:sp>
          <p:nvSpPr>
            <p:cNvPr id="11" name="テキスト ボックス 10"/>
            <p:cNvSpPr txBox="1"/>
            <p:nvPr/>
          </p:nvSpPr>
          <p:spPr>
            <a:xfrm>
              <a:off x="213406" y="404664"/>
              <a:ext cx="3535916" cy="400110"/>
            </a:xfrm>
            <a:prstGeom prst="rect">
              <a:avLst/>
            </a:prstGeom>
            <a:solidFill>
              <a:schemeClr val="accent1"/>
            </a:solidFill>
          </p:spPr>
          <p:txBody>
            <a:bodyPr wrap="square" rtlCol="0">
              <a:spAutoFit/>
            </a:bodyPr>
            <a:lstStyle/>
            <a:p>
              <a:pPr algn="ctr"/>
              <a:r>
                <a:rPr kumimoji="1" lang="ja-JP" altLang="en-US" sz="2000" b="1" dirty="0" smtClean="0">
                  <a:solidFill>
                    <a:schemeClr val="bg1"/>
                  </a:solidFill>
                </a:rPr>
                <a:t>パターン１（在籍出向</a:t>
              </a:r>
              <a:r>
                <a:rPr lang="ja-JP" altLang="en-US" sz="2000" b="1" dirty="0">
                  <a:solidFill>
                    <a:schemeClr val="bg1"/>
                  </a:solidFill>
                </a:rPr>
                <a:t>型</a:t>
              </a:r>
              <a:r>
                <a:rPr kumimoji="1" lang="ja-JP" altLang="en-US" sz="2000" b="1" dirty="0" smtClean="0">
                  <a:solidFill>
                    <a:schemeClr val="bg1"/>
                  </a:solidFill>
                </a:rPr>
                <a:t>）</a:t>
              </a:r>
              <a:endParaRPr kumimoji="1" lang="ja-JP" altLang="en-US" sz="2000" b="1" dirty="0">
                <a:solidFill>
                  <a:schemeClr val="bg1"/>
                </a:solidFill>
              </a:endParaRPr>
            </a:p>
          </p:txBody>
        </p:sp>
        <p:sp>
          <p:nvSpPr>
            <p:cNvPr id="12" name="正方形/長方形 11"/>
            <p:cNvSpPr/>
            <p:nvPr/>
          </p:nvSpPr>
          <p:spPr>
            <a:xfrm>
              <a:off x="251520" y="3683191"/>
              <a:ext cx="2210589" cy="720080"/>
            </a:xfrm>
            <a:prstGeom prst="rect">
              <a:avLst/>
            </a:pr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（大学）病院</a:t>
              </a:r>
              <a:endParaRPr kumimoji="1" lang="ja-JP" altLang="en-US" b="1" dirty="0">
                <a:solidFill>
                  <a:schemeClr val="tx1"/>
                </a:solidFill>
              </a:endParaRPr>
            </a:p>
          </p:txBody>
        </p:sp>
        <p:sp>
          <p:nvSpPr>
            <p:cNvPr id="13" name="正方形/長方形 12"/>
            <p:cNvSpPr/>
            <p:nvPr/>
          </p:nvSpPr>
          <p:spPr>
            <a:xfrm>
              <a:off x="5220072" y="3712066"/>
              <a:ext cx="2210589" cy="720080"/>
            </a:xfrm>
            <a:prstGeom prst="rect">
              <a:avLst/>
            </a:pr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協力病院</a:t>
              </a:r>
              <a:endParaRPr kumimoji="1" lang="ja-JP" altLang="en-US" b="1" dirty="0">
                <a:solidFill>
                  <a:schemeClr val="tx1"/>
                </a:solidFill>
              </a:endParaRPr>
            </a:p>
          </p:txBody>
        </p:sp>
        <p:cxnSp>
          <p:nvCxnSpPr>
            <p:cNvPr id="14" name="直線矢印コネクタ 13"/>
            <p:cNvCxnSpPr/>
            <p:nvPr/>
          </p:nvCxnSpPr>
          <p:spPr>
            <a:xfrm>
              <a:off x="2483768" y="4144114"/>
              <a:ext cx="2664296" cy="0"/>
            </a:xfrm>
            <a:prstGeom prst="straightConnector1">
              <a:avLst/>
            </a:prstGeom>
            <a:ln w="63500">
              <a:headEnd type="none"/>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248063" y="3165339"/>
              <a:ext cx="3535200" cy="400110"/>
            </a:xfrm>
            <a:prstGeom prst="rect">
              <a:avLst/>
            </a:prstGeom>
            <a:solidFill>
              <a:schemeClr val="accent1"/>
            </a:solidFill>
          </p:spPr>
          <p:txBody>
            <a:bodyPr wrap="square" rtlCol="0">
              <a:spAutoFit/>
            </a:bodyPr>
            <a:lstStyle/>
            <a:p>
              <a:pPr algn="ctr"/>
              <a:r>
                <a:rPr kumimoji="1" lang="ja-JP" altLang="en-US" sz="2000" b="1" dirty="0" smtClean="0">
                  <a:solidFill>
                    <a:schemeClr val="bg1"/>
                  </a:solidFill>
                </a:rPr>
                <a:t>パターン２（退職・採用型）</a:t>
              </a:r>
              <a:endParaRPr kumimoji="1" lang="ja-JP" altLang="en-US" sz="2000" b="1" dirty="0">
                <a:solidFill>
                  <a:schemeClr val="bg1"/>
                </a:solidFill>
              </a:endParaRPr>
            </a:p>
          </p:txBody>
        </p:sp>
        <p:sp>
          <p:nvSpPr>
            <p:cNvPr id="16" name="テキスト ボックス 15"/>
            <p:cNvSpPr txBox="1"/>
            <p:nvPr/>
          </p:nvSpPr>
          <p:spPr>
            <a:xfrm>
              <a:off x="267367" y="4432146"/>
              <a:ext cx="8352927" cy="1395254"/>
            </a:xfrm>
            <a:prstGeom prst="rect">
              <a:avLst/>
            </a:prstGeom>
            <a:noFill/>
          </p:spPr>
          <p:txBody>
            <a:bodyPr wrap="square" rtlCol="0">
              <a:spAutoFit/>
            </a:bodyPr>
            <a:lstStyle/>
            <a:p>
              <a:pPr marL="285750" indent="-285750">
                <a:buFont typeface="Wingdings" panose="05000000000000000000" pitchFamily="2" charset="2"/>
                <a:buChar char="l"/>
              </a:pPr>
              <a:r>
                <a:rPr lang="ja-JP" altLang="en-US" sz="1300" dirty="0" smtClean="0">
                  <a:latin typeface="+mn-ea"/>
                </a:rPr>
                <a:t>いったん退職し，協力病院で改めて採用。</a:t>
              </a:r>
              <a:endParaRPr lang="en-US" altLang="ja-JP" sz="1300" dirty="0" smtClean="0">
                <a:latin typeface="+mn-ea"/>
              </a:endParaRPr>
            </a:p>
            <a:p>
              <a:pPr marL="285750" indent="-285750">
                <a:buFont typeface="Wingdings" panose="05000000000000000000" pitchFamily="2" charset="2"/>
                <a:buChar char="l"/>
              </a:pPr>
              <a:r>
                <a:rPr kumimoji="1" lang="ja-JP" altLang="en-US" sz="1300" dirty="0" smtClean="0">
                  <a:latin typeface="+mn-ea"/>
                </a:rPr>
                <a:t>基本給や各種手当は協力病院が</a:t>
              </a:r>
              <a:r>
                <a:rPr lang="ja-JP" altLang="en-US" sz="1300" dirty="0" smtClean="0">
                  <a:latin typeface="+mn-ea"/>
                </a:rPr>
                <a:t>研修医に直接支払うため，現場の研修医同士では給与等の差はない。</a:t>
              </a:r>
              <a:endParaRPr lang="en-US" altLang="ja-JP" sz="1300" dirty="0" smtClean="0">
                <a:latin typeface="+mn-ea"/>
              </a:endParaRPr>
            </a:p>
            <a:p>
              <a:pPr marL="285750" indent="-285750">
                <a:buFont typeface="Wingdings" panose="05000000000000000000" pitchFamily="2" charset="2"/>
                <a:buChar char="l"/>
              </a:pPr>
              <a:r>
                <a:rPr lang="ja-JP" altLang="en-US" sz="1300" dirty="0" smtClean="0">
                  <a:latin typeface="+mn-ea"/>
                </a:rPr>
                <a:t>病院間</a:t>
              </a:r>
              <a:r>
                <a:rPr lang="ja-JP" altLang="en-US" sz="1300" dirty="0">
                  <a:latin typeface="+mn-ea"/>
                </a:rPr>
                <a:t>での金銭のやりとりがないため，協定書が</a:t>
              </a:r>
              <a:r>
                <a:rPr lang="ja-JP" altLang="en-US" sz="1300" dirty="0" smtClean="0">
                  <a:latin typeface="+mn-ea"/>
                </a:rPr>
                <a:t>ない場合も多い。</a:t>
              </a:r>
              <a:endParaRPr lang="en-US" altLang="ja-JP" sz="1300" dirty="0" smtClean="0">
                <a:latin typeface="+mn-ea"/>
              </a:endParaRPr>
            </a:p>
            <a:p>
              <a:pPr marL="285750" indent="-285750">
                <a:buFont typeface="Wingdings" panose="05000000000000000000" pitchFamily="2" charset="2"/>
                <a:buChar char="l"/>
              </a:pPr>
              <a:r>
                <a:rPr lang="ja-JP" altLang="en-US" sz="1300" dirty="0" smtClean="0">
                  <a:latin typeface="+mn-ea"/>
                </a:rPr>
                <a:t>協力病院とのローテーションが短期間（３か月）の場合</a:t>
              </a:r>
              <a:r>
                <a:rPr lang="ja-JP" altLang="en-US" sz="1300" dirty="0">
                  <a:latin typeface="+mn-ea"/>
                </a:rPr>
                <a:t>には</a:t>
              </a:r>
              <a:r>
                <a:rPr lang="ja-JP" altLang="en-US" sz="1300" dirty="0" smtClean="0">
                  <a:latin typeface="+mn-ea"/>
                </a:rPr>
                <a:t>，採用手続きなど事務手続きの頻度が高い。</a:t>
              </a:r>
              <a:endParaRPr lang="en-US" altLang="ja-JP" sz="1300" dirty="0" smtClean="0">
                <a:latin typeface="+mn-ea"/>
              </a:endParaRPr>
            </a:p>
            <a:p>
              <a:pPr marL="285750" indent="-285750">
                <a:lnSpc>
                  <a:spcPts val="800"/>
                </a:lnSpc>
                <a:buFont typeface="Wingdings" panose="05000000000000000000" pitchFamily="2" charset="2"/>
                <a:buChar char="l"/>
              </a:pPr>
              <a:endParaRPr lang="en-US" altLang="ja-JP" sz="1300" b="1" dirty="0">
                <a:latin typeface="+mn-ea"/>
              </a:endParaRPr>
            </a:p>
            <a:p>
              <a:r>
                <a:rPr lang="en-US" altLang="ja-JP" sz="1300" dirty="0" smtClean="0">
                  <a:latin typeface="+mn-ea"/>
                </a:rPr>
                <a:t>       【</a:t>
              </a:r>
              <a:r>
                <a:rPr lang="ja-JP" altLang="en-US" sz="1300" dirty="0" smtClean="0">
                  <a:latin typeface="+mn-ea"/>
                </a:rPr>
                <a:t>事例</a:t>
              </a:r>
              <a:r>
                <a:rPr lang="en-US" altLang="ja-JP" sz="1300" dirty="0" smtClean="0">
                  <a:latin typeface="+mn-ea"/>
                </a:rPr>
                <a:t>】</a:t>
              </a:r>
              <a:r>
                <a:rPr lang="ja-JP" altLang="en-US" sz="1300" dirty="0" smtClean="0">
                  <a:latin typeface="+mn-ea"/>
                </a:rPr>
                <a:t>　鹿児島大学病院</a:t>
              </a:r>
              <a:r>
                <a:rPr lang="ja-JP" altLang="en-US" sz="1300" dirty="0">
                  <a:latin typeface="+mn-ea"/>
                </a:rPr>
                <a:t>，京都大学病院，筑波</a:t>
              </a:r>
              <a:r>
                <a:rPr lang="ja-JP" altLang="en-US" sz="1300" dirty="0" smtClean="0">
                  <a:latin typeface="+mn-ea"/>
                </a:rPr>
                <a:t>大学病院，</a:t>
              </a:r>
              <a:r>
                <a:rPr lang="en-US" altLang="ja-JP" sz="1300" dirty="0">
                  <a:latin typeface="+mn-ea"/>
                </a:rPr>
                <a:t> </a:t>
              </a:r>
              <a:r>
                <a:rPr lang="ja-JP" altLang="en-US" sz="1300" dirty="0">
                  <a:latin typeface="+mn-ea"/>
                </a:rPr>
                <a:t>岡山大学病院</a:t>
              </a:r>
              <a:r>
                <a:rPr lang="ja-JP" altLang="en-US" sz="1300" dirty="0" smtClean="0">
                  <a:latin typeface="+mn-ea"/>
                </a:rPr>
                <a:t>（⇔広島</a:t>
              </a:r>
              <a:r>
                <a:rPr lang="ja-JP" altLang="en-US" sz="1300" dirty="0">
                  <a:latin typeface="+mn-ea"/>
                </a:rPr>
                <a:t>市民病院</a:t>
              </a:r>
              <a:r>
                <a:rPr lang="ja-JP" altLang="en-US" sz="1300" dirty="0" smtClean="0">
                  <a:latin typeface="+mn-ea"/>
                </a:rPr>
                <a:t>），</a:t>
              </a:r>
              <a:endParaRPr lang="en-US" altLang="ja-JP" sz="1300" dirty="0" smtClean="0">
                <a:latin typeface="+mn-ea"/>
              </a:endParaRPr>
            </a:p>
            <a:p>
              <a:r>
                <a:rPr lang="ja-JP" altLang="en-US" sz="1300" dirty="0">
                  <a:latin typeface="+mn-ea"/>
                </a:rPr>
                <a:t>　</a:t>
              </a:r>
              <a:r>
                <a:rPr lang="ja-JP" altLang="en-US" sz="1300" dirty="0" smtClean="0">
                  <a:latin typeface="+mn-ea"/>
                </a:rPr>
                <a:t>　　　　        九州大学病院（⇔広島赤十字原爆病院）</a:t>
              </a:r>
              <a:endParaRPr lang="en-US" altLang="ja-JP" sz="1300" dirty="0" smtClean="0">
                <a:latin typeface="+mn-ea"/>
              </a:endParaRPr>
            </a:p>
          </p:txBody>
        </p:sp>
      </p:grpSp>
      <p:sp>
        <p:nvSpPr>
          <p:cNvPr id="17" name="テキスト ボックス 16"/>
          <p:cNvSpPr txBox="1"/>
          <p:nvPr/>
        </p:nvSpPr>
        <p:spPr>
          <a:xfrm>
            <a:off x="2838742" y="1749849"/>
            <a:ext cx="2358615" cy="307777"/>
          </a:xfrm>
          <a:prstGeom prst="rect">
            <a:avLst/>
          </a:prstGeom>
          <a:noFill/>
        </p:spPr>
        <p:txBody>
          <a:bodyPr wrap="square" rtlCol="0">
            <a:spAutoFit/>
          </a:bodyPr>
          <a:lstStyle/>
          <a:p>
            <a:pPr algn="ctr"/>
            <a:r>
              <a:rPr lang="ja-JP" altLang="en-US" sz="1400" dirty="0" smtClean="0"/>
              <a:t>籍を残したまま出向</a:t>
            </a:r>
            <a:endParaRPr kumimoji="1" lang="ja-JP" altLang="en-US" sz="1400" dirty="0"/>
          </a:p>
        </p:txBody>
      </p:sp>
      <p:sp>
        <p:nvSpPr>
          <p:cNvPr id="18" name="テキスト ボックス 17"/>
          <p:cNvSpPr txBox="1"/>
          <p:nvPr/>
        </p:nvSpPr>
        <p:spPr>
          <a:xfrm>
            <a:off x="2910943" y="4553195"/>
            <a:ext cx="2358615" cy="307777"/>
          </a:xfrm>
          <a:prstGeom prst="rect">
            <a:avLst/>
          </a:prstGeom>
          <a:noFill/>
        </p:spPr>
        <p:txBody>
          <a:bodyPr wrap="square" rtlCol="0">
            <a:spAutoFit/>
          </a:bodyPr>
          <a:lstStyle/>
          <a:p>
            <a:pPr algn="ctr"/>
            <a:r>
              <a:rPr lang="ja-JP" altLang="en-US" sz="1400" dirty="0" smtClean="0"/>
              <a:t>退職して次の病院で採用</a:t>
            </a:r>
            <a:endParaRPr kumimoji="1" lang="ja-JP" altLang="en-US" sz="1400" dirty="0"/>
          </a:p>
        </p:txBody>
      </p:sp>
    </p:spTree>
    <p:extLst>
      <p:ext uri="{BB962C8B-B14F-4D97-AF65-F5344CB8AC3E}">
        <p14:creationId xmlns:p14="http://schemas.microsoft.com/office/powerpoint/2010/main" val="2086338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6</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2046261949"/>
              </p:ext>
            </p:extLst>
          </p:nvPr>
        </p:nvGraphicFramePr>
        <p:xfrm>
          <a:off x="179512" y="1268760"/>
          <a:ext cx="8856984" cy="4968550"/>
        </p:xfrm>
        <a:graphic>
          <a:graphicData uri="http://schemas.openxmlformats.org/drawingml/2006/table">
            <a:tbl>
              <a:tblPr firstRow="1" bandRow="1">
                <a:tableStyleId>{FABFCF23-3B69-468F-B69F-88F6DE6A72F2}</a:tableStyleId>
              </a:tblPr>
              <a:tblGrid>
                <a:gridCol w="4428492"/>
                <a:gridCol w="4428492"/>
              </a:tblGrid>
              <a:tr h="420302">
                <a:tc>
                  <a:txBody>
                    <a:bodyPr/>
                    <a:lstStyle/>
                    <a:p>
                      <a:pPr algn="ctr"/>
                      <a:r>
                        <a:rPr kumimoji="1" lang="ja-JP" altLang="en-US" sz="1400" dirty="0" smtClean="0"/>
                        <a:t>課　題</a:t>
                      </a:r>
                      <a:endParaRPr kumimoji="1" lang="ja-JP" altLang="en-US" sz="1400" dirty="0">
                        <a:solidFill>
                          <a:schemeClr val="tx1"/>
                        </a:solidFill>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c>
                  <a:txBody>
                    <a:bodyPr/>
                    <a:lstStyle/>
                    <a:p>
                      <a:pPr algn="ctr"/>
                      <a:r>
                        <a:rPr kumimoji="1" lang="ja-JP" altLang="en-US" sz="1400" u="none" dirty="0" smtClean="0">
                          <a:ln>
                            <a:noFill/>
                          </a:ln>
                          <a:solidFill>
                            <a:schemeClr val="bg1"/>
                          </a:solidFill>
                        </a:rPr>
                        <a:t>対応方針</a:t>
                      </a:r>
                      <a:endParaRPr kumimoji="1" lang="ja-JP" altLang="en-US" sz="1400" u="none" dirty="0">
                        <a:ln>
                          <a:noFill/>
                        </a:ln>
                        <a:solidFill>
                          <a:schemeClr val="bg1"/>
                        </a:solidFill>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r>
              <a:tr h="568531">
                <a:tc>
                  <a:txBody>
                    <a:bodyPr/>
                    <a:lstStyle/>
                    <a:p>
                      <a:r>
                        <a:rPr kumimoji="1" lang="ja-JP" altLang="en-US" sz="1200" dirty="0" smtClean="0">
                          <a:latin typeface="+mn-ea"/>
                          <a:ea typeface="+mn-ea"/>
                        </a:rPr>
                        <a:t>（１） 研修科目の選択自由度の確保</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20000"/>
                        <a:lumOff val="80000"/>
                      </a:schemeClr>
                    </a:solidFill>
                  </a:tcPr>
                </a:tc>
                <a:tc>
                  <a:txBody>
                    <a:bodyPr/>
                    <a:lstStyle/>
                    <a:p>
                      <a:endParaRPr kumimoji="1" lang="ja-JP" altLang="en-US" sz="1200" dirty="0">
                        <a:solidFill>
                          <a:schemeClr val="tx1"/>
                        </a:solidFill>
                        <a:latin typeface="+mn-ea"/>
                        <a:ea typeface="+mn-ea"/>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20000"/>
                        <a:lumOff val="80000"/>
                      </a:schemeClr>
                    </a:solidFill>
                  </a:tcPr>
                </a:tc>
              </a:tr>
              <a:tr h="5685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　</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臨床研修の第１希望学生数が多い研修プログラムでは，症例の多さとともに，自由に研修科目を選べる体制が人気を得ている。</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　各協力病院（診療科）の強みや実績を明らかにする</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とともに，研修科目を自由に選択できる体制づくりが必要</a:t>
                      </a:r>
                      <a:r>
                        <a:rPr kumimoji="1" lang="ja-JP" altLang="en-US" sz="1200" dirty="0" err="1" smtClean="0">
                          <a:latin typeface="+mn-ea"/>
                          <a:ea typeface="+mn-ea"/>
                        </a:rPr>
                        <a:t>。</a:t>
                      </a:r>
                      <a:endParaRPr kumimoji="1" lang="ja-JP" altLang="en-US" sz="1200" dirty="0">
                        <a:solidFill>
                          <a:schemeClr val="tx1"/>
                        </a:solidFill>
                        <a:latin typeface="+mn-ea"/>
                        <a:ea typeface="+mn-ea"/>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r>
              <a:tr h="5685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（２） 給与水準など処遇の差の解消</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20000"/>
                        <a:lumOff val="80000"/>
                      </a:schemeClr>
                    </a:solidFill>
                  </a:tcPr>
                </a:tc>
                <a:tc>
                  <a:txBody>
                    <a:bodyPr/>
                    <a:lstStyle/>
                    <a:p>
                      <a:endParaRPr kumimoji="1" lang="ja-JP" altLang="en-US" sz="1200" dirty="0">
                        <a:solidFill>
                          <a:schemeClr val="tx1"/>
                        </a:solidFill>
                        <a:latin typeface="+mn-ea"/>
                        <a:ea typeface="+mn-ea"/>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20000"/>
                        <a:lumOff val="80000"/>
                      </a:schemeClr>
                    </a:solidFill>
                  </a:tcPr>
                </a:tc>
              </a:tr>
              <a:tr h="568531">
                <a:tc>
                  <a:txBody>
                    <a:bodyPr/>
                    <a:lstStyle/>
                    <a:p>
                      <a:r>
                        <a:rPr kumimoji="1" lang="ja-JP" altLang="en-US" sz="1200" dirty="0" smtClean="0">
                          <a:latin typeface="+mn-ea"/>
                          <a:ea typeface="+mn-ea"/>
                        </a:rPr>
                        <a:t>　「在籍出向型」では，もともと協力病院で採用された研修医と比べて給与等の差がつく場合がある。</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c rowSpan="3">
                  <a:txBody>
                    <a:bodyPr/>
                    <a:lstStyle/>
                    <a:p>
                      <a:r>
                        <a:rPr kumimoji="1" lang="ja-JP" altLang="en-US" sz="1200" dirty="0" smtClean="0">
                          <a:latin typeface="+mn-ea"/>
                          <a:ea typeface="+mn-ea"/>
                        </a:rPr>
                        <a:t>　他の研修医と給与等に大きな差が発生し，研修科目の選択の障害となっているような場合には，給与補填の制度をつくるなどの工夫が必要ではないか。</a:t>
                      </a:r>
                      <a:endParaRPr kumimoji="1" lang="ja-JP" altLang="en-US" sz="1200" dirty="0">
                        <a:solidFill>
                          <a:schemeClr val="tx1"/>
                        </a:solidFill>
                        <a:latin typeface="+mn-ea"/>
                        <a:ea typeface="+mn-ea"/>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r>
              <a:tr h="568531">
                <a:tc>
                  <a:txBody>
                    <a:bodyPr/>
                    <a:lstStyle/>
                    <a:p>
                      <a:r>
                        <a:rPr kumimoji="1" lang="ja-JP" altLang="en-US" sz="1200" dirty="0" smtClean="0">
                          <a:latin typeface="+mn-ea"/>
                          <a:ea typeface="+mn-ea"/>
                        </a:rPr>
                        <a:t>　「退職・採用型」では，研修医本人の給与等が，研修先によって大きく変動する場合がある。</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noFill/>
                  </a:tcPr>
                </a:tc>
                <a:tc vMerge="1">
                  <a:txBody>
                    <a:bodyPr/>
                    <a:lstStyle/>
                    <a:p>
                      <a:endParaRPr kumimoji="1" lang="ja-JP" altLang="en-US" sz="1400" dirty="0">
                        <a:solidFill>
                          <a:schemeClr val="tx1"/>
                        </a:solidFill>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20000"/>
                        <a:lumOff val="80000"/>
                      </a:schemeClr>
                    </a:solidFill>
                  </a:tcPr>
                </a:tc>
              </a:tr>
              <a:tr h="568531">
                <a:tc>
                  <a:txBody>
                    <a:bodyPr/>
                    <a:lstStyle/>
                    <a:p>
                      <a:r>
                        <a:rPr kumimoji="1" lang="ja-JP" altLang="en-US" sz="1200" dirty="0" smtClean="0">
                          <a:latin typeface="+mn-ea"/>
                          <a:ea typeface="+mn-ea"/>
                        </a:rPr>
                        <a:t>　大学病院の研修医の給与等は，他学部も含めた全学的な給与規定と整合性を図る必要がある。</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c vMerge="1">
                  <a:txBody>
                    <a:bodyPr/>
                    <a:lstStyle/>
                    <a:p>
                      <a:endParaRPr kumimoji="1" lang="ja-JP" altLang="en-US" sz="1400" dirty="0">
                        <a:solidFill>
                          <a:schemeClr val="tx1"/>
                        </a:solidFill>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r>
              <a:tr h="5685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（３） 研修医の移動に伴う事務手続きの省力化</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20000"/>
                        <a:lumOff val="80000"/>
                      </a:schemeClr>
                    </a:solidFill>
                  </a:tcPr>
                </a:tc>
                <a:tc>
                  <a:txBody>
                    <a:bodyPr/>
                    <a:lstStyle/>
                    <a:p>
                      <a:endParaRPr kumimoji="1" lang="ja-JP" altLang="en-US" sz="1200" dirty="0">
                        <a:solidFill>
                          <a:schemeClr val="tx1"/>
                        </a:solidFill>
                        <a:latin typeface="+mn-ea"/>
                        <a:ea typeface="+mn-ea"/>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solidFill>
                      <a:schemeClr val="accent1">
                        <a:lumMod val="20000"/>
                        <a:lumOff val="80000"/>
                      </a:schemeClr>
                    </a:solidFill>
                  </a:tcPr>
                </a:tc>
              </a:tr>
              <a:tr h="568531">
                <a:tc>
                  <a:txBody>
                    <a:bodyPr/>
                    <a:lstStyle/>
                    <a:p>
                      <a:r>
                        <a:rPr kumimoji="1" lang="ja-JP" altLang="en-US" sz="1200" dirty="0" smtClean="0">
                          <a:solidFill>
                            <a:schemeClr val="tx1"/>
                          </a:solidFill>
                          <a:latin typeface="+mn-ea"/>
                          <a:ea typeface="+mn-ea"/>
                        </a:rPr>
                        <a:t>　研修医ごとのオーダーメイドのプログラムを実現するためには，研修医の希望と受入れ先病院との調整事務が煩雑となる。</a:t>
                      </a:r>
                      <a:endParaRPr kumimoji="1" lang="ja-JP" altLang="en-US" sz="1200" dirty="0">
                        <a:solidFill>
                          <a:schemeClr val="tx1"/>
                        </a:solidFill>
                        <a:latin typeface="+mn-ea"/>
                        <a:ea typeface="+mn-ea"/>
                      </a:endParaRPr>
                    </a:p>
                  </a:txBody>
                  <a:tcPr anchor="ctr">
                    <a:lnL w="6350" cap="flat" cmpd="sng" algn="ctr">
                      <a:no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c>
                  <a:txBody>
                    <a:bodyPr/>
                    <a:lstStyle/>
                    <a:p>
                      <a:r>
                        <a:rPr kumimoji="1" lang="ja-JP" altLang="en-US" sz="1200" dirty="0" smtClean="0">
                          <a:solidFill>
                            <a:schemeClr val="tx1"/>
                          </a:solidFill>
                          <a:latin typeface="+mn-ea"/>
                          <a:ea typeface="+mn-ea"/>
                        </a:rPr>
                        <a:t>　特定の病院に負担が集中しないよう，４基幹病院共同の事務局体制を整備を検討してはどうか。</a:t>
                      </a:r>
                      <a:endParaRPr kumimoji="1" lang="ja-JP" altLang="en-US" sz="1200" dirty="0">
                        <a:solidFill>
                          <a:schemeClr val="tx1"/>
                        </a:solidFill>
                        <a:latin typeface="+mn-ea"/>
                        <a:ea typeface="+mn-ea"/>
                      </a:endParaRPr>
                    </a:p>
                  </a:txBody>
                  <a:tcPr anchor="ctr">
                    <a:lnL w="6350" cap="flat" cmpd="sng" algn="ctr">
                      <a:solidFill>
                        <a:schemeClr val="tx2">
                          <a:lumMod val="40000"/>
                          <a:lumOff val="6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r>
            </a:tbl>
          </a:graphicData>
        </a:graphic>
      </p:graphicFrame>
      <p:sp>
        <p:nvSpPr>
          <p:cNvPr id="5" name="タイトル 1"/>
          <p:cNvSpPr>
            <a:spLocks noGrp="1"/>
          </p:cNvSpPr>
          <p:nvPr>
            <p:ph type="title"/>
          </p:nvPr>
        </p:nvSpPr>
        <p:spPr>
          <a:xfrm>
            <a:off x="288000" y="259200"/>
            <a:ext cx="8640000" cy="828000"/>
          </a:xfrm>
        </p:spPr>
        <p:txBody>
          <a:bodyPr>
            <a:normAutofit/>
          </a:bodyPr>
          <a:lstStyle/>
          <a:p>
            <a:r>
              <a:rPr kumimoji="1" lang="ja-JP" altLang="en-US" sz="2400" dirty="0" smtClean="0">
                <a:latin typeface="+mn-ea"/>
                <a:ea typeface="+mn-ea"/>
              </a:rPr>
              <a:t>たすきがけ研修に係る課題と対応方針</a:t>
            </a:r>
            <a:endParaRPr kumimoji="1" lang="ja-JP" altLang="en-US" sz="2400" dirty="0">
              <a:latin typeface="+mn-ea"/>
              <a:ea typeface="+mn-ea"/>
            </a:endParaRPr>
          </a:p>
        </p:txBody>
      </p:sp>
    </p:spTree>
    <p:extLst>
      <p:ext uri="{BB962C8B-B14F-4D97-AF65-F5344CB8AC3E}">
        <p14:creationId xmlns:p14="http://schemas.microsoft.com/office/powerpoint/2010/main" val="2431642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7</a:t>
            </a:fld>
            <a:endParaRPr kumimoji="1" lang="ja-JP" altLang="en-US"/>
          </a:p>
        </p:txBody>
      </p:sp>
      <p:sp>
        <p:nvSpPr>
          <p:cNvPr id="3" name="タイトル 1"/>
          <p:cNvSpPr>
            <a:spLocks noGrp="1"/>
          </p:cNvSpPr>
          <p:nvPr>
            <p:ph type="title"/>
          </p:nvPr>
        </p:nvSpPr>
        <p:spPr>
          <a:xfrm>
            <a:off x="457200" y="273600"/>
            <a:ext cx="8229600" cy="1143000"/>
          </a:xfrm>
          <a:solidFill>
            <a:srgbClr val="FEFFCD"/>
          </a:solidFill>
          <a:ln w="25400">
            <a:solidFill>
              <a:schemeClr val="tx1"/>
            </a:solidFill>
          </a:ln>
        </p:spPr>
        <p:txBody>
          <a:bodyPr lIns="180000" rIns="0">
            <a:normAutofit/>
          </a:bodyPr>
          <a:lstStyle/>
          <a:p>
            <a:pPr algn="l"/>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作業項目</a:t>
            </a:r>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２</a:t>
            </a:r>
            <a:r>
              <a:rPr kumimoji="1" lang="en-US" altLang="ja-JP" sz="2000" dirty="0" smtClean="0">
                <a:latin typeface="ＭＳ Ｐ明朝" pitchFamily="18" charset="-128"/>
                <a:ea typeface="ＭＳ Ｐ明朝" pitchFamily="18" charset="-128"/>
              </a:rPr>
              <a:t>)-</a:t>
            </a:r>
            <a:r>
              <a:rPr kumimoji="1" lang="ja-JP" altLang="en-US" sz="2000" dirty="0" smtClean="0">
                <a:latin typeface="ＭＳ Ｐ明朝" pitchFamily="18" charset="-128"/>
                <a:ea typeface="ＭＳ Ｐ明朝" pitchFamily="18" charset="-128"/>
              </a:rPr>
              <a:t>ア</a:t>
            </a:r>
            <a:r>
              <a:rPr kumimoji="1" lang="en-US" altLang="ja-JP" sz="2000" dirty="0" smtClean="0">
                <a:latin typeface="ＭＳ Ｐ明朝" pitchFamily="18" charset="-128"/>
                <a:ea typeface="ＭＳ Ｐ明朝" pitchFamily="18" charset="-128"/>
              </a:rPr>
              <a:t>]</a:t>
            </a:r>
            <a:br>
              <a:rPr kumimoji="1" lang="en-US" altLang="ja-JP" sz="2000" dirty="0" smtClean="0">
                <a:latin typeface="ＭＳ Ｐ明朝" pitchFamily="18" charset="-128"/>
                <a:ea typeface="ＭＳ Ｐ明朝" pitchFamily="18" charset="-128"/>
              </a:rPr>
            </a:br>
            <a:r>
              <a:rPr lang="ja-JP" altLang="ja-JP" sz="3200" dirty="0" smtClean="0">
                <a:solidFill>
                  <a:schemeClr val="dk1"/>
                </a:solidFill>
                <a:latin typeface="ＭＳ Ｐゴシック" pitchFamily="50" charset="-128"/>
                <a:ea typeface="ＭＳ Ｐゴシック" pitchFamily="50" charset="-128"/>
              </a:rPr>
              <a:t>医師</a:t>
            </a:r>
            <a:r>
              <a:rPr lang="ja-JP" altLang="ja-JP" sz="3200" dirty="0">
                <a:solidFill>
                  <a:schemeClr val="dk1"/>
                </a:solidFill>
                <a:latin typeface="ＭＳ Ｐゴシック" pitchFamily="50" charset="-128"/>
                <a:ea typeface="ＭＳ Ｐゴシック" pitchFamily="50" charset="-128"/>
              </a:rPr>
              <a:t>，看護師，技師，事務職の人事</a:t>
            </a:r>
            <a:r>
              <a:rPr lang="ja-JP" altLang="ja-JP" sz="3200" dirty="0" smtClean="0">
                <a:solidFill>
                  <a:schemeClr val="dk1"/>
                </a:solidFill>
                <a:latin typeface="ＭＳ Ｐゴシック" pitchFamily="50" charset="-128"/>
                <a:ea typeface="ＭＳ Ｐゴシック" pitchFamily="50" charset="-128"/>
              </a:rPr>
              <a:t>交流</a:t>
            </a:r>
            <a:endParaRPr kumimoji="1" lang="ja-JP" altLang="en-US" sz="3200" dirty="0">
              <a:latin typeface="ＭＳ Ｐゴシック" pitchFamily="50" charset="-128"/>
              <a:ea typeface="ＭＳ Ｐゴシック" pitchFamily="50" charset="-128"/>
            </a:endParaRPr>
          </a:p>
        </p:txBody>
      </p:sp>
      <p:sp>
        <p:nvSpPr>
          <p:cNvPr id="5" name="正方形/長方形 4"/>
          <p:cNvSpPr/>
          <p:nvPr/>
        </p:nvSpPr>
        <p:spPr>
          <a:xfrm>
            <a:off x="468000" y="1846800"/>
            <a:ext cx="8280920" cy="4822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3000"/>
              </a:lnSpc>
            </a:pPr>
            <a:r>
              <a:rPr kumimoji="1" lang="ja-JP" altLang="en-US" sz="2000" dirty="0" smtClean="0">
                <a:solidFill>
                  <a:schemeClr val="tx1"/>
                </a:solidFill>
                <a:latin typeface="+mn-ea"/>
              </a:rPr>
              <a:t>≪ねらい≫</a:t>
            </a:r>
            <a:endParaRPr kumimoji="1"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　病院間の人事交流は，症例経験や専門性の共有による医療の質の向上，視野の広がり，キャリアパスの充実強化，人脈づくりなど，相互メリットを生み出すのではないか。　</a:t>
            </a:r>
            <a:endParaRPr lang="en-US" altLang="ja-JP" sz="2000" dirty="0" smtClean="0">
              <a:solidFill>
                <a:schemeClr val="tx1"/>
              </a:solidFill>
              <a:latin typeface="+mn-ea"/>
            </a:endParaRPr>
          </a:p>
          <a:p>
            <a:pPr>
              <a:lnSpc>
                <a:spcPts val="3000"/>
              </a:lnSpc>
            </a:pPr>
            <a:r>
              <a:rPr lang="ja-JP" altLang="en-US" sz="2000" dirty="0">
                <a:solidFill>
                  <a:schemeClr val="tx1"/>
                </a:solidFill>
                <a:latin typeface="+mn-ea"/>
              </a:rPr>
              <a:t>　</a:t>
            </a: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≪ＷＧの到達目標≫</a:t>
            </a:r>
            <a:endParaRPr lang="en-US" altLang="ja-JP" sz="2000" dirty="0" smtClean="0">
              <a:solidFill>
                <a:schemeClr val="tx1"/>
              </a:solidFill>
              <a:latin typeface="+mn-ea"/>
            </a:endParaRPr>
          </a:p>
          <a:p>
            <a:pPr lvl="0">
              <a:lnSpc>
                <a:spcPts val="3000"/>
              </a:lnSpc>
            </a:pPr>
            <a:r>
              <a:rPr lang="ja-JP" altLang="en-US" sz="2000" dirty="0">
                <a:solidFill>
                  <a:prstClr val="black"/>
                </a:solidFill>
                <a:latin typeface="ＭＳ Ｐゴシック"/>
              </a:rPr>
              <a:t>　人事交流に</a:t>
            </a:r>
            <a:r>
              <a:rPr lang="ja-JP" altLang="en-US" sz="2000" dirty="0" smtClean="0">
                <a:solidFill>
                  <a:prstClr val="black"/>
                </a:solidFill>
                <a:latin typeface="ＭＳ Ｐゴシック"/>
              </a:rPr>
              <a:t>係る法的根拠及び課題を</a:t>
            </a:r>
            <a:r>
              <a:rPr lang="ja-JP" altLang="en-US" sz="2000" dirty="0">
                <a:solidFill>
                  <a:prstClr val="black"/>
                </a:solidFill>
                <a:latin typeface="ＭＳ Ｐゴシック"/>
              </a:rPr>
              <a:t>整理する</a:t>
            </a:r>
            <a:r>
              <a:rPr lang="ja-JP" altLang="en-US" sz="2000" dirty="0" smtClean="0">
                <a:solidFill>
                  <a:prstClr val="black"/>
                </a:solidFill>
                <a:latin typeface="ＭＳ Ｐゴシック"/>
              </a:rPr>
              <a:t>。（人事交流の実施や具体的な進め方については別途議論する。）</a:t>
            </a:r>
            <a:endParaRPr lang="ja-JP" altLang="en-US" sz="2000" dirty="0">
              <a:solidFill>
                <a:prstClr val="black"/>
              </a:solidFill>
              <a:latin typeface="ＭＳ Ｐゴシック"/>
            </a:endParaRPr>
          </a:p>
          <a:p>
            <a:pPr>
              <a:lnSpc>
                <a:spcPts val="3000"/>
              </a:lnSpc>
            </a:pPr>
            <a:endParaRPr lang="en-US" altLang="ja-JP" sz="2000" dirty="0" smtClean="0">
              <a:solidFill>
                <a:schemeClr val="tx1"/>
              </a:solidFill>
              <a:latin typeface="+mn-ea"/>
            </a:endParaRPr>
          </a:p>
          <a:p>
            <a:pPr>
              <a:lnSpc>
                <a:spcPts val="3000"/>
              </a:lnSpc>
            </a:pPr>
            <a:r>
              <a:rPr lang="ja-JP" altLang="en-US" sz="2000" dirty="0" smtClean="0">
                <a:solidFill>
                  <a:schemeClr val="tx1"/>
                </a:solidFill>
                <a:latin typeface="+mn-ea"/>
              </a:rPr>
              <a:t>≪作業状況≫</a:t>
            </a:r>
            <a:endParaRPr lang="en-US" altLang="ja-JP" sz="2000" dirty="0">
              <a:solidFill>
                <a:schemeClr val="tx1"/>
              </a:solidFill>
              <a:latin typeface="+mn-ea"/>
            </a:endParaRPr>
          </a:p>
          <a:p>
            <a:pPr>
              <a:lnSpc>
                <a:spcPts val="3000"/>
              </a:lnSpc>
            </a:pPr>
            <a:r>
              <a:rPr kumimoji="1" lang="ja-JP" altLang="en-US" sz="2000" dirty="0" smtClean="0">
                <a:solidFill>
                  <a:schemeClr val="tx1"/>
                </a:solidFill>
                <a:latin typeface="+mn-ea"/>
              </a:rPr>
              <a:t>　４基幹病院間の人事交流に係る法令上の根拠と課題について整理した。</a:t>
            </a:r>
            <a:endParaRPr lang="en-US" altLang="ja-JP" sz="2000" dirty="0" smtClean="0">
              <a:solidFill>
                <a:schemeClr val="tx1"/>
              </a:solidFill>
              <a:latin typeface="+mn-ea"/>
            </a:endParaRPr>
          </a:p>
        </p:txBody>
      </p:sp>
      <p:sp>
        <p:nvSpPr>
          <p:cNvPr id="7" name="角丸四角形 6"/>
          <p:cNvSpPr/>
          <p:nvPr/>
        </p:nvSpPr>
        <p:spPr>
          <a:xfrm>
            <a:off x="2880000" y="3818547"/>
            <a:ext cx="822036" cy="332509"/>
          </a:xfrm>
          <a:prstGeom prst="roundRect">
            <a:avLst>
              <a:gd name="adj" fmla="val 3381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b="1" dirty="0"/>
              <a:t>課題整理</a:t>
            </a:r>
          </a:p>
        </p:txBody>
      </p:sp>
    </p:spTree>
    <p:extLst>
      <p:ext uri="{BB962C8B-B14F-4D97-AF65-F5344CB8AC3E}">
        <p14:creationId xmlns:p14="http://schemas.microsoft.com/office/powerpoint/2010/main" val="4035673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3"/>
          <p:cNvSpPr>
            <a:spLocks noGrp="1"/>
          </p:cNvSpPr>
          <p:nvPr>
            <p:ph type="sldNum" sz="quarter" idx="12"/>
          </p:nvPr>
        </p:nvSpPr>
        <p:spPr>
          <a:xfrm>
            <a:off x="6553200" y="6356350"/>
            <a:ext cx="2133600" cy="365125"/>
          </a:xfrm>
        </p:spPr>
        <p:txBody>
          <a:bodyPr/>
          <a:lstStyle/>
          <a:p>
            <a:fld id="{DC768EE6-8590-4C35-BA5F-0BD088C856D2}" type="slidenum">
              <a:rPr kumimoji="1" lang="ja-JP" altLang="en-US" smtClean="0"/>
              <a:t>8</a:t>
            </a:fld>
            <a:endParaRPr kumimoji="1" lang="ja-JP" altLang="en-US"/>
          </a:p>
        </p:txBody>
      </p:sp>
      <p:sp>
        <p:nvSpPr>
          <p:cNvPr id="10" name="スライド番号プレースホルダー 3"/>
          <p:cNvSpPr txBox="1">
            <a:spLocks/>
          </p:cNvSpPr>
          <p:nvPr/>
        </p:nvSpPr>
        <p:spPr>
          <a:xfrm>
            <a:off x="6553200" y="63563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C768EE6-8590-4C35-BA5F-0BD088C856D2}" type="slidenum">
              <a:rPr lang="ja-JP" altLang="en-US" smtClean="0"/>
              <a:pPr/>
              <a:t>8</a:t>
            </a:fld>
            <a:endParaRPr lang="ja-JP" altLang="en-US"/>
          </a:p>
        </p:txBody>
      </p:sp>
      <p:sp>
        <p:nvSpPr>
          <p:cNvPr id="11" name="タイトル 1"/>
          <p:cNvSpPr>
            <a:spLocks noGrp="1"/>
          </p:cNvSpPr>
          <p:nvPr>
            <p:ph type="title"/>
          </p:nvPr>
        </p:nvSpPr>
        <p:spPr>
          <a:xfrm>
            <a:off x="288000" y="259200"/>
            <a:ext cx="8640000" cy="828000"/>
          </a:xfrm>
        </p:spPr>
        <p:txBody>
          <a:bodyPr>
            <a:normAutofit/>
          </a:bodyPr>
          <a:lstStyle/>
          <a:p>
            <a:r>
              <a:rPr kumimoji="1" lang="ja-JP" altLang="en-US" sz="2400" dirty="0" smtClean="0">
                <a:latin typeface="+mn-ea"/>
                <a:ea typeface="+mn-ea"/>
              </a:rPr>
              <a:t>人事交流の効果</a:t>
            </a:r>
            <a:endParaRPr kumimoji="1" lang="ja-JP" altLang="en-US" sz="2400" dirty="0">
              <a:latin typeface="+mn-ea"/>
              <a:ea typeface="+mn-ea"/>
            </a:endParaRPr>
          </a:p>
        </p:txBody>
      </p:sp>
      <p:sp>
        <p:nvSpPr>
          <p:cNvPr id="12" name="テキスト ボックス 11"/>
          <p:cNvSpPr txBox="1"/>
          <p:nvPr/>
        </p:nvSpPr>
        <p:spPr>
          <a:xfrm>
            <a:off x="467544" y="1628800"/>
            <a:ext cx="8347275" cy="4385816"/>
          </a:xfrm>
          <a:prstGeom prst="rect">
            <a:avLst/>
          </a:prstGeom>
          <a:noFill/>
        </p:spPr>
        <p:txBody>
          <a:bodyPr wrap="square">
            <a:spAutoFit/>
          </a:bodyPr>
          <a:lstStyle/>
          <a:p>
            <a:pPr marL="0" lvl="1">
              <a:lnSpc>
                <a:spcPct val="150000"/>
              </a:lnSpc>
              <a:defRPr/>
            </a:pPr>
            <a:r>
              <a:rPr lang="ja-JP" altLang="en-US" sz="2000" b="1" dirty="0" smtClean="0">
                <a:latin typeface="+mn-ea"/>
              </a:rPr>
              <a:t>（１）　専門性の共有（多様な治療方法の習得）</a:t>
            </a:r>
            <a:endParaRPr lang="en-US" altLang="ja-JP" sz="2000" b="1" dirty="0">
              <a:latin typeface="+mn-ea"/>
            </a:endParaRPr>
          </a:p>
          <a:p>
            <a:pPr marL="0" lvl="1">
              <a:lnSpc>
                <a:spcPct val="150000"/>
              </a:lnSpc>
              <a:defRPr/>
            </a:pPr>
            <a:r>
              <a:rPr lang="ja-JP" altLang="en-US" sz="2000" b="1" dirty="0" smtClean="0">
                <a:latin typeface="+mn-ea"/>
              </a:rPr>
              <a:t>（２）　特別な資格（認定医・専門医・指導医）を取得するための症例経験</a:t>
            </a:r>
            <a:endParaRPr lang="en-US" altLang="ja-JP" sz="2000" b="1" dirty="0" smtClean="0">
              <a:latin typeface="+mn-ea"/>
            </a:endParaRPr>
          </a:p>
          <a:p>
            <a:pPr marL="0" lvl="1">
              <a:lnSpc>
                <a:spcPct val="150000"/>
              </a:lnSpc>
              <a:defRPr/>
            </a:pPr>
            <a:r>
              <a:rPr lang="ja-JP" altLang="en-US" sz="2000" b="1" dirty="0" smtClean="0">
                <a:latin typeface="+mn-ea"/>
              </a:rPr>
              <a:t>（３）　最新医療機器の習熟</a:t>
            </a:r>
            <a:endParaRPr lang="en-US" altLang="ja-JP" sz="2000" b="1" dirty="0" smtClean="0">
              <a:latin typeface="+mn-ea"/>
            </a:endParaRPr>
          </a:p>
          <a:p>
            <a:pPr marL="0" lvl="1">
              <a:lnSpc>
                <a:spcPct val="150000"/>
              </a:lnSpc>
              <a:defRPr/>
            </a:pPr>
            <a:r>
              <a:rPr lang="ja-JP" altLang="en-US" sz="2000" b="1" dirty="0" smtClean="0">
                <a:latin typeface="+mn-ea"/>
              </a:rPr>
              <a:t>（４）　</a:t>
            </a:r>
            <a:r>
              <a:rPr lang="ja-JP" altLang="en-US" sz="2000" b="1" dirty="0">
                <a:latin typeface="+mn-ea"/>
              </a:rPr>
              <a:t>キャリアパスの提示によるモチベーションの</a:t>
            </a:r>
            <a:r>
              <a:rPr lang="ja-JP" altLang="en-US" sz="2000" b="1" dirty="0" smtClean="0">
                <a:latin typeface="+mn-ea"/>
              </a:rPr>
              <a:t>向上</a:t>
            </a:r>
            <a:endParaRPr lang="en-US" altLang="ja-JP" sz="2000" b="1" dirty="0" smtClean="0">
              <a:latin typeface="+mn-ea"/>
            </a:endParaRPr>
          </a:p>
          <a:p>
            <a:pPr marL="0" lvl="1">
              <a:lnSpc>
                <a:spcPct val="150000"/>
              </a:lnSpc>
              <a:defRPr/>
            </a:pPr>
            <a:r>
              <a:rPr lang="ja-JP" altLang="en-US" sz="2000" b="1" dirty="0" smtClean="0">
                <a:latin typeface="+mn-ea"/>
              </a:rPr>
              <a:t>（５）　視野の広がり</a:t>
            </a:r>
            <a:endParaRPr lang="ja-JP" altLang="en-US" sz="2000" b="1" dirty="0">
              <a:latin typeface="+mn-ea"/>
            </a:endParaRPr>
          </a:p>
          <a:p>
            <a:pPr marL="0" lvl="1">
              <a:lnSpc>
                <a:spcPct val="150000"/>
              </a:lnSpc>
              <a:defRPr/>
            </a:pPr>
            <a:r>
              <a:rPr lang="ja-JP" altLang="en-US" sz="2000" b="1" dirty="0" smtClean="0">
                <a:latin typeface="+mn-ea"/>
              </a:rPr>
              <a:t>（６）　人脈づくり</a:t>
            </a:r>
            <a:endParaRPr lang="en-US" altLang="ja-JP" sz="2000" dirty="0" smtClean="0">
              <a:latin typeface="+mn-ea"/>
            </a:endParaRPr>
          </a:p>
          <a:p>
            <a:pPr marL="0" lvl="1">
              <a:lnSpc>
                <a:spcPct val="150000"/>
              </a:lnSpc>
              <a:defRPr/>
            </a:pPr>
            <a:endParaRPr lang="en-US" altLang="ja-JP" dirty="0">
              <a:latin typeface="+mn-ea"/>
            </a:endParaRPr>
          </a:p>
          <a:p>
            <a:pPr marL="0" lvl="1">
              <a:lnSpc>
                <a:spcPct val="150000"/>
              </a:lnSpc>
              <a:defRPr/>
            </a:pPr>
            <a:r>
              <a:rPr lang="ja-JP" altLang="en-US" sz="1200" dirty="0" smtClean="0">
                <a:latin typeface="ＭＳ Ｐ明朝" panose="02020600040205080304" pitchFamily="18" charset="-128"/>
                <a:ea typeface="ＭＳ Ｐ明朝" panose="02020600040205080304" pitchFamily="18" charset="-128"/>
              </a:rPr>
              <a:t>　　（１）（２）</a:t>
            </a:r>
            <a:r>
              <a:rPr lang="en-US" altLang="ja-JP" sz="1200" dirty="0" smtClean="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主に医師やコメディカルを想定</a:t>
            </a:r>
            <a:endParaRPr lang="en-US" altLang="ja-JP" sz="1200" dirty="0" smtClean="0">
              <a:latin typeface="ＭＳ Ｐ明朝" panose="02020600040205080304" pitchFamily="18" charset="-128"/>
              <a:ea typeface="ＭＳ Ｐ明朝" panose="02020600040205080304" pitchFamily="18" charset="-128"/>
            </a:endParaRPr>
          </a:p>
          <a:p>
            <a:pPr marL="0" lvl="1">
              <a:lnSpc>
                <a:spcPct val="150000"/>
              </a:lnSpc>
              <a:defRPr/>
            </a:pPr>
            <a:r>
              <a:rPr lang="ja-JP" altLang="en-US" sz="1200" dirty="0" smtClean="0">
                <a:latin typeface="ＭＳ Ｐ明朝" panose="02020600040205080304" pitchFamily="18" charset="-128"/>
                <a:ea typeface="ＭＳ Ｐ明朝" panose="02020600040205080304" pitchFamily="18" charset="-128"/>
              </a:rPr>
              <a:t>　　（３）</a:t>
            </a:r>
            <a:r>
              <a:rPr lang="en-US" altLang="ja-JP" sz="1200" dirty="0" smtClean="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主に技師を想定</a:t>
            </a:r>
            <a:endParaRPr lang="en-US" altLang="ja-JP" sz="1200" dirty="0" smtClean="0">
              <a:latin typeface="ＭＳ Ｐ明朝" panose="02020600040205080304" pitchFamily="18" charset="-128"/>
              <a:ea typeface="ＭＳ Ｐ明朝" panose="02020600040205080304" pitchFamily="18" charset="-128"/>
            </a:endParaRPr>
          </a:p>
          <a:p>
            <a:pPr marL="0" lvl="1">
              <a:lnSpc>
                <a:spcPct val="150000"/>
              </a:lnSpc>
              <a:defRPr/>
            </a:pPr>
            <a:r>
              <a:rPr lang="ja-JP" altLang="en-US" sz="1200" dirty="0" smtClean="0">
                <a:latin typeface="ＭＳ Ｐ明朝" panose="02020600040205080304" pitchFamily="18" charset="-128"/>
                <a:ea typeface="ＭＳ Ｐ明朝" panose="02020600040205080304" pitchFamily="18" charset="-128"/>
              </a:rPr>
              <a:t>　　（４）</a:t>
            </a:r>
            <a:r>
              <a:rPr lang="en-US" altLang="ja-JP" sz="1200" dirty="0" smtClean="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主に事務職を想定</a:t>
            </a:r>
            <a:endParaRPr lang="en-US" altLang="ja-JP" sz="1200" dirty="0" smtClean="0">
              <a:latin typeface="ＭＳ Ｐ明朝" panose="02020600040205080304" pitchFamily="18" charset="-128"/>
              <a:ea typeface="ＭＳ Ｐ明朝" panose="02020600040205080304" pitchFamily="18" charset="-128"/>
            </a:endParaRPr>
          </a:p>
          <a:p>
            <a:pPr marL="0" lvl="1">
              <a:lnSpc>
                <a:spcPct val="150000"/>
              </a:lnSpc>
              <a:defRPr/>
            </a:pPr>
            <a:r>
              <a:rPr lang="ja-JP" altLang="en-US" sz="1200" dirty="0" smtClean="0">
                <a:latin typeface="ＭＳ Ｐ明朝" panose="02020600040205080304" pitchFamily="18" charset="-128"/>
                <a:ea typeface="ＭＳ Ｐ明朝" panose="02020600040205080304" pitchFamily="18" charset="-128"/>
              </a:rPr>
              <a:t>　　（５）（６）</a:t>
            </a:r>
            <a:r>
              <a:rPr lang="en-US" altLang="ja-JP" sz="1200" dirty="0" smtClean="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あらゆる職種に共通の効果</a:t>
            </a:r>
            <a:endParaRPr lang="en-US" altLang="ja-JP" sz="12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709430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9</a:t>
            </a:fld>
            <a:endParaRPr kumimoji="1" lang="ja-JP" altLang="en-US"/>
          </a:p>
        </p:txBody>
      </p:sp>
      <p:sp>
        <p:nvSpPr>
          <p:cNvPr id="5" name="タイトル 1"/>
          <p:cNvSpPr>
            <a:spLocks noGrp="1"/>
          </p:cNvSpPr>
          <p:nvPr>
            <p:ph type="title"/>
          </p:nvPr>
        </p:nvSpPr>
        <p:spPr>
          <a:xfrm>
            <a:off x="288000" y="259200"/>
            <a:ext cx="8640000" cy="828000"/>
          </a:xfrm>
        </p:spPr>
        <p:txBody>
          <a:bodyPr>
            <a:normAutofit/>
          </a:bodyPr>
          <a:lstStyle/>
          <a:p>
            <a:r>
              <a:rPr kumimoji="1" lang="ja-JP" altLang="en-US" sz="2400" dirty="0" smtClean="0">
                <a:latin typeface="+mn-ea"/>
                <a:ea typeface="+mn-ea"/>
              </a:rPr>
              <a:t>人事交流に係る法令上の整理</a:t>
            </a:r>
            <a:endParaRPr kumimoji="1" lang="ja-JP" altLang="en-US" sz="2400" dirty="0">
              <a:latin typeface="+mn-ea"/>
              <a:ea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235632040"/>
              </p:ext>
            </p:extLst>
          </p:nvPr>
        </p:nvGraphicFramePr>
        <p:xfrm>
          <a:off x="493786" y="2133392"/>
          <a:ext cx="8228020" cy="3456385"/>
        </p:xfrm>
        <a:graphic>
          <a:graphicData uri="http://schemas.openxmlformats.org/drawingml/2006/table">
            <a:tbl>
              <a:tblPr firstRow="1" bandRow="1">
                <a:tableStyleId>{073A0DAA-6AF3-43AB-8588-CEC1D06C72B9}</a:tableStyleId>
              </a:tblPr>
              <a:tblGrid>
                <a:gridCol w="1645604"/>
                <a:gridCol w="1645604"/>
                <a:gridCol w="1645604"/>
                <a:gridCol w="1645604"/>
                <a:gridCol w="1645604"/>
              </a:tblGrid>
              <a:tr h="658237">
                <a:tc>
                  <a:txBody>
                    <a:bodyPr/>
                    <a:lstStyle/>
                    <a:p>
                      <a:pPr algn="ctr"/>
                      <a:r>
                        <a:rPr kumimoji="1" lang="ja-JP" altLang="en-US" sz="1600" b="0" dirty="0" smtClean="0">
                          <a:solidFill>
                            <a:schemeClr val="tx1"/>
                          </a:solidFill>
                          <a:latin typeface="+mn-ea"/>
                          <a:ea typeface="+mn-ea"/>
                        </a:rPr>
                        <a:t>　　　　　　　Ｂ</a:t>
                      </a:r>
                      <a:endParaRPr kumimoji="1" lang="en-US" altLang="ja-JP" sz="1600" b="0" dirty="0" smtClean="0">
                        <a:solidFill>
                          <a:schemeClr val="tx1"/>
                        </a:solidFill>
                        <a:latin typeface="+mn-ea"/>
                        <a:ea typeface="+mn-ea"/>
                      </a:endParaRPr>
                    </a:p>
                    <a:p>
                      <a:pPr algn="l"/>
                      <a:r>
                        <a:rPr kumimoji="1" lang="ja-JP" altLang="en-US" sz="1600" b="0" dirty="0" smtClean="0">
                          <a:solidFill>
                            <a:schemeClr val="tx1"/>
                          </a:solidFill>
                          <a:latin typeface="+mn-ea"/>
                          <a:ea typeface="+mn-ea"/>
                        </a:rPr>
                        <a:t>　Ａ　　　　　</a:t>
                      </a:r>
                      <a:endParaRPr kumimoji="1" lang="en-US" altLang="ja-JP" sz="16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smtClean="0">
                          <a:solidFill>
                            <a:schemeClr val="tx1"/>
                          </a:solidFill>
                          <a:latin typeface="+mn-ea"/>
                          <a:ea typeface="+mn-ea"/>
                        </a:rPr>
                        <a:t>広島大学病院</a:t>
                      </a: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smtClean="0">
                          <a:solidFill>
                            <a:schemeClr val="tx1"/>
                          </a:solidFill>
                          <a:latin typeface="+mn-ea"/>
                          <a:ea typeface="+mn-ea"/>
                        </a:rPr>
                        <a:t>広島市民病院</a:t>
                      </a: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smtClean="0">
                          <a:solidFill>
                            <a:schemeClr val="tx1"/>
                          </a:solidFill>
                          <a:latin typeface="+mn-ea"/>
                          <a:ea typeface="+mn-ea"/>
                        </a:rPr>
                        <a:t>県立広島病院</a:t>
                      </a: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smtClean="0">
                          <a:solidFill>
                            <a:schemeClr val="tx1"/>
                          </a:solidFill>
                          <a:latin typeface="+mn-ea"/>
                          <a:ea typeface="+mn-ea"/>
                        </a:rPr>
                        <a:t>広島赤十字・</a:t>
                      </a:r>
                      <a:endParaRPr kumimoji="1" lang="en-US" altLang="ja-JP" sz="1600" b="0" dirty="0" smtClean="0">
                        <a:solidFill>
                          <a:schemeClr val="tx1"/>
                        </a:solidFill>
                        <a:latin typeface="+mn-ea"/>
                        <a:ea typeface="+mn-ea"/>
                      </a:endParaRPr>
                    </a:p>
                    <a:p>
                      <a:pPr algn="ctr"/>
                      <a:r>
                        <a:rPr kumimoji="1" lang="ja-JP" altLang="en-US" sz="1600" b="0" dirty="0" smtClean="0">
                          <a:solidFill>
                            <a:schemeClr val="tx1"/>
                          </a:solidFill>
                          <a:latin typeface="+mn-ea"/>
                          <a:ea typeface="+mn-ea"/>
                        </a:rPr>
                        <a:t>原爆病院</a:t>
                      </a: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9537">
                <a:tc>
                  <a:txBody>
                    <a:bodyPr/>
                    <a:lstStyle/>
                    <a:p>
                      <a:pPr algn="ctr"/>
                      <a:r>
                        <a:rPr kumimoji="1" lang="ja-JP" altLang="en-US" sz="1600" b="0" dirty="0" smtClean="0">
                          <a:solidFill>
                            <a:schemeClr val="tx1"/>
                          </a:solidFill>
                          <a:latin typeface="+mn-ea"/>
                          <a:ea typeface="+mn-ea"/>
                        </a:rPr>
                        <a:t>広島大学病院</a:t>
                      </a: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9537">
                <a:tc>
                  <a:txBody>
                    <a:bodyPr/>
                    <a:lstStyle/>
                    <a:p>
                      <a:pPr algn="ctr"/>
                      <a:r>
                        <a:rPr kumimoji="1" lang="ja-JP" altLang="en-US" sz="1600" b="0" dirty="0" smtClean="0">
                          <a:solidFill>
                            <a:schemeClr val="tx1"/>
                          </a:solidFill>
                          <a:latin typeface="+mn-ea"/>
                          <a:ea typeface="+mn-ea"/>
                        </a:rPr>
                        <a:t>広島市民病院</a:t>
                      </a: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en-US" altLang="ja-JP" sz="2400" b="0" dirty="0" smtClean="0">
                        <a:solidFill>
                          <a:schemeClr val="tx1"/>
                        </a:solidFill>
                        <a:latin typeface="+mn-ea"/>
                        <a:ea typeface="+mn-ea"/>
                      </a:endParaRPr>
                    </a:p>
                    <a:p>
                      <a:pPr algn="ctr"/>
                      <a:r>
                        <a:rPr kumimoji="1" lang="en-US" altLang="ja-JP" sz="1200" b="0" dirty="0" smtClean="0">
                          <a:solidFill>
                            <a:schemeClr val="tx1"/>
                          </a:solidFill>
                          <a:latin typeface="ＭＳ Ｐ明朝" panose="02020600040205080304" pitchFamily="18" charset="-128"/>
                          <a:ea typeface="ＭＳ Ｐ明朝" panose="02020600040205080304" pitchFamily="18" charset="-128"/>
                        </a:rPr>
                        <a:t>※</a:t>
                      </a:r>
                      <a:r>
                        <a:rPr kumimoji="1" lang="ja-JP" altLang="en-US" sz="1200" b="0" dirty="0" smtClean="0">
                          <a:solidFill>
                            <a:schemeClr val="tx1"/>
                          </a:solidFill>
                          <a:latin typeface="ＭＳ Ｐ明朝" panose="02020600040205080304" pitchFamily="18" charset="-128"/>
                          <a:ea typeface="ＭＳ Ｐ明朝" panose="02020600040205080304" pitchFamily="18" charset="-128"/>
                        </a:rPr>
                        <a:t>１ </a:t>
                      </a:r>
                      <a:r>
                        <a:rPr kumimoji="1" lang="ja-JP" altLang="en-US" sz="1200" b="0" dirty="0" smtClean="0">
                          <a:solidFill>
                            <a:schemeClr val="tx1"/>
                          </a:solidFill>
                          <a:latin typeface="+mn-ea"/>
                          <a:ea typeface="+mn-ea"/>
                        </a:rPr>
                        <a:t>事務職は</a:t>
                      </a:r>
                      <a:r>
                        <a:rPr kumimoji="1" lang="en-US" altLang="ja-JP"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en-US" altLang="ja-JP" sz="2400" b="0" dirty="0" smtClean="0">
                        <a:solidFill>
                          <a:schemeClr val="tx1"/>
                        </a:solidFill>
                        <a:latin typeface="+mn-ea"/>
                        <a:ea typeface="+mn-ea"/>
                      </a:endParaRPr>
                    </a:p>
                    <a:p>
                      <a:pPr algn="ctr"/>
                      <a:r>
                        <a:rPr kumimoji="1" lang="en-US" altLang="ja-JP" sz="1200" b="0" dirty="0" smtClean="0">
                          <a:solidFill>
                            <a:schemeClr val="tx1"/>
                          </a:solidFill>
                          <a:latin typeface="ＭＳ Ｐ明朝" panose="02020600040205080304" pitchFamily="18" charset="-128"/>
                          <a:ea typeface="ＭＳ Ｐ明朝" panose="02020600040205080304" pitchFamily="18" charset="-128"/>
                        </a:rPr>
                        <a:t>※</a:t>
                      </a:r>
                      <a:r>
                        <a:rPr kumimoji="1" lang="ja-JP" altLang="en-US" sz="1200" b="0" dirty="0" smtClean="0">
                          <a:solidFill>
                            <a:schemeClr val="tx1"/>
                          </a:solidFill>
                          <a:latin typeface="ＭＳ Ｐ明朝" panose="02020600040205080304" pitchFamily="18" charset="-128"/>
                          <a:ea typeface="ＭＳ Ｐ明朝" panose="02020600040205080304" pitchFamily="18" charset="-128"/>
                        </a:rPr>
                        <a:t>２</a:t>
                      </a:r>
                      <a:endParaRPr kumimoji="1" lang="ja-JP" altLang="en-US" sz="1200" b="0" dirty="0">
                        <a:solidFill>
                          <a:schemeClr val="tx1"/>
                        </a:solidFill>
                        <a:latin typeface="ＭＳ Ｐ明朝" panose="02020600040205080304" pitchFamily="18" charset="-128"/>
                        <a:ea typeface="ＭＳ Ｐ明朝" panose="02020600040205080304"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9537">
                <a:tc>
                  <a:txBody>
                    <a:bodyPr/>
                    <a:lstStyle/>
                    <a:p>
                      <a:pPr algn="ctr"/>
                      <a:r>
                        <a:rPr kumimoji="1" lang="ja-JP" altLang="en-US" sz="1600" b="0" dirty="0" smtClean="0">
                          <a:solidFill>
                            <a:schemeClr val="tx1"/>
                          </a:solidFill>
                          <a:latin typeface="+mn-ea"/>
                          <a:ea typeface="+mn-ea"/>
                        </a:rPr>
                        <a:t>県立広島病院</a:t>
                      </a: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400" b="0" dirty="0" smtClean="0">
                          <a:solidFill>
                            <a:schemeClr val="tx1"/>
                          </a:solidFill>
                          <a:latin typeface="+mn-ea"/>
                          <a:ea typeface="+mn-ea"/>
                        </a:rPr>
                        <a:t>×</a:t>
                      </a: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en-US" altLang="ja-JP" sz="2400" b="0" dirty="0" smtClean="0">
                        <a:solidFill>
                          <a:schemeClr val="tx1"/>
                        </a:solidFill>
                        <a:latin typeface="+mn-ea"/>
                        <a:ea typeface="+mn-ea"/>
                      </a:endParaRPr>
                    </a:p>
                    <a:p>
                      <a:pPr algn="ctr"/>
                      <a:r>
                        <a:rPr kumimoji="1" lang="en-US" altLang="ja-JP" sz="1200" b="0" dirty="0" smtClean="0">
                          <a:solidFill>
                            <a:schemeClr val="tx1"/>
                          </a:solidFill>
                          <a:latin typeface="ＭＳ Ｐ明朝" panose="02020600040205080304" pitchFamily="18" charset="-128"/>
                          <a:ea typeface="ＭＳ Ｐ明朝" panose="02020600040205080304" pitchFamily="18" charset="-128"/>
                        </a:rPr>
                        <a:t>※</a:t>
                      </a:r>
                      <a:r>
                        <a:rPr kumimoji="1" lang="ja-JP" altLang="en-US" sz="1200" b="0" dirty="0" smtClean="0">
                          <a:solidFill>
                            <a:schemeClr val="tx1"/>
                          </a:solidFill>
                          <a:latin typeface="ＭＳ Ｐ明朝" panose="02020600040205080304" pitchFamily="18" charset="-128"/>
                          <a:ea typeface="ＭＳ Ｐ明朝" panose="02020600040205080304" pitchFamily="18" charset="-128"/>
                        </a:rPr>
                        <a:t>３</a:t>
                      </a:r>
                      <a:endParaRPr kumimoji="1" lang="ja-JP" altLang="en-US" sz="1200" b="0" dirty="0">
                        <a:solidFill>
                          <a:schemeClr val="tx1"/>
                        </a:solidFill>
                        <a:latin typeface="ＭＳ Ｐ明朝" panose="02020600040205080304" pitchFamily="18" charset="-128"/>
                        <a:ea typeface="ＭＳ Ｐ明朝" panose="02020600040205080304"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9537">
                <a:tc>
                  <a:txBody>
                    <a:bodyPr/>
                    <a:lstStyle/>
                    <a:p>
                      <a:pPr algn="ctr"/>
                      <a:r>
                        <a:rPr kumimoji="1" lang="ja-JP" altLang="en-US" sz="1600" b="0" dirty="0" smtClean="0">
                          <a:solidFill>
                            <a:schemeClr val="tx1"/>
                          </a:solidFill>
                          <a:latin typeface="+mn-ea"/>
                          <a:ea typeface="+mn-ea"/>
                        </a:rPr>
                        <a:t>広島赤十字・</a:t>
                      </a:r>
                      <a:endParaRPr kumimoji="1" lang="en-US" altLang="ja-JP" sz="1600" b="0" dirty="0" smtClean="0">
                        <a:solidFill>
                          <a:schemeClr val="tx1"/>
                        </a:solidFill>
                        <a:latin typeface="+mn-ea"/>
                        <a:ea typeface="+mn-ea"/>
                      </a:endParaRPr>
                    </a:p>
                    <a:p>
                      <a:pPr algn="ctr"/>
                      <a:r>
                        <a:rPr kumimoji="1" lang="ja-JP" altLang="en-US" sz="1600" b="0" dirty="0" smtClean="0">
                          <a:solidFill>
                            <a:schemeClr val="tx1"/>
                          </a:solidFill>
                          <a:latin typeface="+mn-ea"/>
                          <a:ea typeface="+mn-ea"/>
                        </a:rPr>
                        <a:t>原爆病院</a:t>
                      </a:r>
                      <a:endParaRPr kumimoji="1" lang="ja-JP" altLang="en-US" sz="16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2400" b="0" dirty="0" smtClean="0">
                          <a:solidFill>
                            <a:schemeClr val="tx1"/>
                          </a:solidFill>
                          <a:latin typeface="+mn-ea"/>
                          <a:ea typeface="+mn-ea"/>
                        </a:rPr>
                        <a:t>○</a:t>
                      </a: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2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10" name="直線コネクタ 9"/>
          <p:cNvCxnSpPr/>
          <p:nvPr/>
        </p:nvCxnSpPr>
        <p:spPr>
          <a:xfrm>
            <a:off x="492414" y="2133392"/>
            <a:ext cx="8184043" cy="34149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タイトル 1"/>
          <p:cNvSpPr txBox="1">
            <a:spLocks/>
          </p:cNvSpPr>
          <p:nvPr/>
        </p:nvSpPr>
        <p:spPr>
          <a:xfrm>
            <a:off x="276870" y="1719392"/>
            <a:ext cx="8640000" cy="414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600" dirty="0" smtClean="0">
                <a:latin typeface="+mn-ea"/>
                <a:ea typeface="+mn-ea"/>
              </a:rPr>
              <a:t>Ａ病院からＢ病院への在籍出向が可能かどうか</a:t>
            </a:r>
            <a:endParaRPr lang="ja-JP" altLang="en-US" sz="1600" dirty="0">
              <a:latin typeface="+mn-ea"/>
              <a:ea typeface="+mn-ea"/>
            </a:endParaRPr>
          </a:p>
        </p:txBody>
      </p:sp>
      <p:sp>
        <p:nvSpPr>
          <p:cNvPr id="12" name="テキスト ボックス 11"/>
          <p:cNvSpPr txBox="1"/>
          <p:nvPr/>
        </p:nvSpPr>
        <p:spPr>
          <a:xfrm>
            <a:off x="675875" y="1032950"/>
            <a:ext cx="8000582" cy="686442"/>
          </a:xfrm>
          <a:prstGeom prst="rect">
            <a:avLst/>
          </a:prstGeom>
          <a:solidFill>
            <a:srgbClr val="FFFF00"/>
          </a:solidFill>
        </p:spPr>
        <p:txBody>
          <a:bodyPr wrap="square" lIns="144000" tIns="0" rIns="0" bIns="0" rtlCol="0" anchor="ctr" anchorCtr="0">
            <a:noAutofit/>
          </a:bodyPr>
          <a:lstStyle/>
          <a:p>
            <a:pPr>
              <a:lnSpc>
                <a:spcPts val="1600"/>
              </a:lnSpc>
            </a:pPr>
            <a:r>
              <a:rPr lang="ja-JP" altLang="en-US" sz="1400" dirty="0" smtClean="0">
                <a:latin typeface="+mn-ea"/>
              </a:rPr>
              <a:t>○</a:t>
            </a:r>
            <a:r>
              <a:rPr lang="ja-JP" altLang="en-US" sz="1400" dirty="0">
                <a:latin typeface="+mn-ea"/>
              </a:rPr>
              <a:t>　在籍出向が</a:t>
            </a:r>
            <a:r>
              <a:rPr lang="ja-JP" altLang="en-US" sz="1400" dirty="0" smtClean="0">
                <a:latin typeface="+mn-ea"/>
              </a:rPr>
              <a:t>可能</a:t>
            </a:r>
            <a:endParaRPr lang="en-US" altLang="ja-JP" sz="1400" dirty="0" smtClean="0">
              <a:latin typeface="+mn-ea"/>
            </a:endParaRPr>
          </a:p>
          <a:p>
            <a:pPr>
              <a:lnSpc>
                <a:spcPts val="1600"/>
              </a:lnSpc>
            </a:pPr>
            <a:r>
              <a:rPr lang="ja-JP" altLang="en-US" sz="1400" dirty="0" smtClean="0">
                <a:latin typeface="+mn-ea"/>
              </a:rPr>
              <a:t>△　県の規則を変更すれば在籍出向が可能</a:t>
            </a:r>
            <a:endParaRPr lang="en-US" altLang="ja-JP" sz="1400" dirty="0" smtClean="0">
              <a:latin typeface="+mn-ea"/>
            </a:endParaRPr>
          </a:p>
          <a:p>
            <a:pPr>
              <a:lnSpc>
                <a:spcPts val="1600"/>
              </a:lnSpc>
            </a:pPr>
            <a:r>
              <a:rPr kumimoji="1" lang="en-US" altLang="ja-JP" sz="1400" dirty="0" smtClean="0">
                <a:latin typeface="+mn-ea"/>
              </a:rPr>
              <a:t>×</a:t>
            </a:r>
            <a:r>
              <a:rPr lang="ja-JP" altLang="en-US" sz="1400" dirty="0" smtClean="0">
                <a:latin typeface="+mn-ea"/>
              </a:rPr>
              <a:t>　</a:t>
            </a:r>
            <a:r>
              <a:rPr lang="ja-JP" altLang="en-US" sz="1400" dirty="0">
                <a:latin typeface="+mn-ea"/>
              </a:rPr>
              <a:t>在籍</a:t>
            </a:r>
            <a:r>
              <a:rPr lang="ja-JP" altLang="en-US" sz="1400" dirty="0" smtClean="0">
                <a:latin typeface="+mn-ea"/>
              </a:rPr>
              <a:t>出向はできないので，別の方法（退職・採用や研修派遣）を選択する必要がある</a:t>
            </a:r>
            <a:endParaRPr lang="en-US" altLang="ja-JP" sz="1400" dirty="0" smtClean="0">
              <a:latin typeface="+mn-ea"/>
            </a:endParaRPr>
          </a:p>
        </p:txBody>
      </p:sp>
      <p:sp>
        <p:nvSpPr>
          <p:cNvPr id="13" name="テキスト ボックス 12"/>
          <p:cNvSpPr txBox="1"/>
          <p:nvPr/>
        </p:nvSpPr>
        <p:spPr>
          <a:xfrm>
            <a:off x="420405" y="5661248"/>
            <a:ext cx="8328059" cy="938719"/>
          </a:xfrm>
          <a:prstGeom prst="rect">
            <a:avLst/>
          </a:prstGeom>
          <a:noFill/>
        </p:spPr>
        <p:txBody>
          <a:bodyPr wrap="square" rtlCol="0">
            <a:spAutoFit/>
          </a:bodyPr>
          <a:lstStyle/>
          <a:p>
            <a:r>
              <a:rPr lang="en-US" altLang="ja-JP" sz="1100" dirty="0" smtClean="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１　市長</a:t>
            </a:r>
            <a:r>
              <a:rPr lang="ja-JP" altLang="en-US" sz="1100" dirty="0">
                <a:latin typeface="ＭＳ Ｐ明朝" panose="02020600040205080304" pitchFamily="18" charset="-128"/>
                <a:ea typeface="ＭＳ Ｐ明朝" panose="02020600040205080304" pitchFamily="18" charset="-128"/>
              </a:rPr>
              <a:t>部局</a:t>
            </a:r>
            <a:r>
              <a:rPr lang="ja-JP" altLang="en-US" sz="1100" dirty="0" smtClean="0">
                <a:latin typeface="ＭＳ Ｐ明朝" panose="02020600040205080304" pitchFamily="18" charset="-128"/>
                <a:ea typeface="ＭＳ Ｐ明朝" panose="02020600040205080304" pitchFamily="18" charset="-128"/>
              </a:rPr>
              <a:t>から地方行政独立法人に派遣された職員は，地方</a:t>
            </a:r>
            <a:r>
              <a:rPr lang="ja-JP" altLang="en-US" sz="1100" dirty="0">
                <a:latin typeface="ＭＳ Ｐ明朝" panose="02020600040205080304" pitchFamily="18" charset="-128"/>
                <a:ea typeface="ＭＳ Ｐ明朝" panose="02020600040205080304" pitchFamily="18" charset="-128"/>
              </a:rPr>
              <a:t>公務員</a:t>
            </a:r>
            <a:r>
              <a:rPr lang="ja-JP" altLang="en-US" sz="1100" dirty="0" smtClean="0">
                <a:latin typeface="ＭＳ Ｐ明朝" panose="02020600040205080304" pitchFamily="18" charset="-128"/>
                <a:ea typeface="ＭＳ Ｐ明朝" panose="02020600040205080304" pitchFamily="18" charset="-128"/>
              </a:rPr>
              <a:t>の派遣条例が適用されるため，「</a:t>
            </a:r>
            <a:r>
              <a:rPr lang="en-US" altLang="ja-JP" sz="1100"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。（「公益的法人等への一般</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職の地方公務員の派遣等に関する法律」第２条）</a:t>
            </a:r>
            <a:endParaRPr lang="ja-JP" altLang="en-US" sz="1100" dirty="0">
              <a:latin typeface="ＭＳ Ｐ明朝" panose="02020600040205080304" pitchFamily="18" charset="-128"/>
              <a:ea typeface="ＭＳ Ｐ明朝" panose="02020600040205080304" pitchFamily="18" charset="-128"/>
            </a:endParaRPr>
          </a:p>
          <a:p>
            <a:r>
              <a:rPr lang="en-US" altLang="ja-JP" sz="1100" dirty="0" smtClean="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２　職員</a:t>
            </a:r>
            <a:r>
              <a:rPr lang="ja-JP" altLang="en-US" sz="1100" dirty="0">
                <a:latin typeface="ＭＳ Ｐ明朝" panose="02020600040205080304" pitchFamily="18" charset="-128"/>
                <a:ea typeface="ＭＳ Ｐ明朝" panose="02020600040205080304" pitchFamily="18" charset="-128"/>
              </a:rPr>
              <a:t>をいったん病院</a:t>
            </a:r>
            <a:r>
              <a:rPr lang="ja-JP" altLang="en-US" sz="1100" dirty="0" smtClean="0">
                <a:latin typeface="ＭＳ Ｐ明朝" panose="02020600040205080304" pitchFamily="18" charset="-128"/>
                <a:ea typeface="ＭＳ Ｐ明朝" panose="02020600040205080304" pitchFamily="18" charset="-128"/>
              </a:rPr>
              <a:t>から市長部局</a:t>
            </a:r>
            <a:r>
              <a:rPr lang="ja-JP" altLang="en-US" sz="1100" dirty="0">
                <a:latin typeface="ＭＳ Ｐ明朝" panose="02020600040205080304" pitchFamily="18" charset="-128"/>
                <a:ea typeface="ＭＳ Ｐ明朝" panose="02020600040205080304" pitchFamily="18" charset="-128"/>
              </a:rPr>
              <a:t>へ出向</a:t>
            </a:r>
            <a:r>
              <a:rPr lang="ja-JP" altLang="en-US" sz="1100" dirty="0" smtClean="0">
                <a:latin typeface="ＭＳ Ｐ明朝" panose="02020600040205080304" pitchFamily="18" charset="-128"/>
                <a:ea typeface="ＭＳ Ｐ明朝" panose="02020600040205080304" pitchFamily="18" charset="-128"/>
              </a:rPr>
              <a:t>させた後，県（知事部局）へ</a:t>
            </a:r>
            <a:r>
              <a:rPr lang="ja-JP" altLang="en-US" sz="1100" dirty="0">
                <a:latin typeface="ＭＳ Ｐ明朝" panose="02020600040205080304" pitchFamily="18" charset="-128"/>
                <a:ea typeface="ＭＳ Ｐ明朝" panose="02020600040205080304" pitchFamily="18" charset="-128"/>
              </a:rPr>
              <a:t>派遣し，病院職員との併任発令をする</a:t>
            </a:r>
            <a:r>
              <a:rPr lang="ja-JP" altLang="en-US" sz="1100" dirty="0" smtClean="0">
                <a:latin typeface="ＭＳ Ｐ明朝" panose="02020600040205080304" pitchFamily="18" charset="-128"/>
                <a:ea typeface="ＭＳ Ｐ明朝" panose="02020600040205080304" pitchFamily="18" charset="-128"/>
              </a:rPr>
              <a:t>方法が考えられる。</a:t>
            </a:r>
            <a:endParaRPr lang="en-US" altLang="ja-JP" sz="1100" dirty="0" smtClean="0">
              <a:latin typeface="ＭＳ Ｐ明朝" panose="02020600040205080304" pitchFamily="18" charset="-128"/>
              <a:ea typeface="ＭＳ Ｐ明朝" panose="02020600040205080304" pitchFamily="18" charset="-128"/>
            </a:endParaRPr>
          </a:p>
          <a:p>
            <a:r>
              <a:rPr lang="en-US" altLang="ja-JP" sz="1100" dirty="0" smtClean="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３　「公益的法人等への職員の派遣等に関する規則」第２条（「派遣先団体」）に地方独立行政法人広島市立病院機構を加えることで派</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遣が可能となる。</a:t>
            </a:r>
            <a:endParaRPr kumimoji="1" lang="ja-JP" altLang="en-US" sz="11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04538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ワーキング・グループの作業状況 H26年7月末">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ワーキング・グループの作業状況 H26年7月末</Template>
  <TotalTime>4403</TotalTime>
  <Words>691</Words>
  <Application>Microsoft Office PowerPoint</Application>
  <PresentationFormat>画面に合わせる (4:3)</PresentationFormat>
  <Paragraphs>245</Paragraphs>
  <Slides>20</Slides>
  <Notes>1</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ワーキング・グループの作業状況 H26年7月末</vt:lpstr>
      <vt:lpstr>広島都市圏の医療に関する調査研究協議会 ～ワーキング・グループ 中間とりまとめ～</vt:lpstr>
      <vt:lpstr>作業項目ごとの到達目標について</vt:lpstr>
      <vt:lpstr>[作業項目(１)] 臨床研修医の“たすきがけ”</vt:lpstr>
      <vt:lpstr>４基幹病院の初期臨床研修のたすきがけ研修の現状</vt:lpstr>
      <vt:lpstr>たすきがけ研修のパターン</vt:lpstr>
      <vt:lpstr>たすきがけ研修に係る課題と対応方針</vt:lpstr>
      <vt:lpstr>[作業項目(２)-ア] 医師，看護師，技師，事務職の人事交流</vt:lpstr>
      <vt:lpstr>人事交流の効果</vt:lpstr>
      <vt:lpstr>人事交流に係る法令上の整理</vt:lpstr>
      <vt:lpstr>人事交流に係る課題と対応方針</vt:lpstr>
      <vt:lpstr>[作業項目(２)-イ] 研修事業の共同化</vt:lpstr>
      <vt:lpstr>[作業項目(３)] 医療機器・設備の共同利用等</vt:lpstr>
      <vt:lpstr>高額医療機器の共同利用に係る考察</vt:lpstr>
      <vt:lpstr>[作業項目(４)] 医薬品等の共同購買</vt:lpstr>
      <vt:lpstr>共同購買モデル</vt:lpstr>
      <vt:lpstr>共同購買の課題</vt:lpstr>
      <vt:lpstr>共同購買までのロードマップ</vt:lpstr>
      <vt:lpstr>[作業項目(５)] 委託業務の共同化</vt:lpstr>
      <vt:lpstr>[作業項目(６)] 医工連携の場づくり</vt:lpstr>
      <vt:lpstr>４基幹病院医工連携窓口機能の設置</vt:lpstr>
    </vt:vector>
  </TitlesOfParts>
  <Company>広島県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広島都市圏の医療に関する調査研究協議会 ～ワーキング・グループの作業状況～</dc:title>
  <dc:creator>福永 裕文</dc:creator>
  <cp:lastModifiedBy>広島県</cp:lastModifiedBy>
  <cp:revision>351</cp:revision>
  <cp:lastPrinted>2014-10-14T02:37:25Z</cp:lastPrinted>
  <dcterms:created xsi:type="dcterms:W3CDTF">2014-07-17T04:10:49Z</dcterms:created>
  <dcterms:modified xsi:type="dcterms:W3CDTF">2014-10-14T05:53:23Z</dcterms:modified>
</cp:coreProperties>
</file>