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56" r:id="rId4"/>
    <p:sldId id="260" r:id="rId5"/>
    <p:sldId id="261" r:id="rId6"/>
  </p:sldIdLst>
  <p:sldSz cx="9144000" cy="6858000" type="screen4x3"/>
  <p:notesSz cx="674211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05" y="-1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39036-9FD4-4FD3-AD9B-2ADBF8253C9F}" type="datetimeFigureOut">
              <a:rPr kumimoji="1" lang="ja-JP" altLang="en-US" smtClean="0"/>
              <a:pPr/>
              <a:t>2014/4/8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95F9C-6955-436E-9B76-5680482586C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39036-9FD4-4FD3-AD9B-2ADBF8253C9F}" type="datetimeFigureOut">
              <a:rPr kumimoji="1" lang="ja-JP" altLang="en-US" smtClean="0"/>
              <a:pPr/>
              <a:t>2014/4/8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95F9C-6955-436E-9B76-5680482586C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39036-9FD4-4FD3-AD9B-2ADBF8253C9F}" type="datetimeFigureOut">
              <a:rPr kumimoji="1" lang="ja-JP" altLang="en-US" smtClean="0"/>
              <a:pPr/>
              <a:t>2014/4/8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95F9C-6955-436E-9B76-5680482586C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3BEC-ACB6-477E-9390-5CB77416273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2014/4/8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B62EF-1AC5-4076-B1A1-CAAC07496F7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3BEC-ACB6-477E-9390-5CB77416273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2014/4/8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B62EF-1AC5-4076-B1A1-CAAC07496F7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3BEC-ACB6-477E-9390-5CB77416273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2014/4/8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B62EF-1AC5-4076-B1A1-CAAC07496F7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3BEC-ACB6-477E-9390-5CB77416273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2014/4/8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B62EF-1AC5-4076-B1A1-CAAC07496F7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3BEC-ACB6-477E-9390-5CB77416273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2014/4/8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B62EF-1AC5-4076-B1A1-CAAC07496F7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3BEC-ACB6-477E-9390-5CB77416273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2014/4/8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B62EF-1AC5-4076-B1A1-CAAC07496F7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3BEC-ACB6-477E-9390-5CB77416273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2014/4/8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B62EF-1AC5-4076-B1A1-CAAC07496F7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3BEC-ACB6-477E-9390-5CB77416273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2014/4/8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B62EF-1AC5-4076-B1A1-CAAC07496F7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39036-9FD4-4FD3-AD9B-2ADBF8253C9F}" type="datetimeFigureOut">
              <a:rPr kumimoji="1" lang="ja-JP" altLang="en-US" smtClean="0"/>
              <a:pPr/>
              <a:t>2014/4/8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95F9C-6955-436E-9B76-5680482586C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3BEC-ACB6-477E-9390-5CB77416273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2014/4/8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B62EF-1AC5-4076-B1A1-CAAC07496F7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3BEC-ACB6-477E-9390-5CB77416273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2014/4/8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B62EF-1AC5-4076-B1A1-CAAC07496F7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3BEC-ACB6-477E-9390-5CB77416273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2014/4/8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B62EF-1AC5-4076-B1A1-CAAC07496F7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39036-9FD4-4FD3-AD9B-2ADBF8253C9F}" type="datetimeFigureOut">
              <a:rPr kumimoji="1" lang="ja-JP" altLang="en-US" smtClean="0"/>
              <a:pPr/>
              <a:t>2014/4/8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95F9C-6955-436E-9B76-5680482586C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39036-9FD4-4FD3-AD9B-2ADBF8253C9F}" type="datetimeFigureOut">
              <a:rPr kumimoji="1" lang="ja-JP" altLang="en-US" smtClean="0"/>
              <a:pPr/>
              <a:t>2014/4/8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95F9C-6955-436E-9B76-5680482586C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39036-9FD4-4FD3-AD9B-2ADBF8253C9F}" type="datetimeFigureOut">
              <a:rPr kumimoji="1" lang="ja-JP" altLang="en-US" smtClean="0"/>
              <a:pPr/>
              <a:t>2014/4/8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95F9C-6955-436E-9B76-5680482586C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39036-9FD4-4FD3-AD9B-2ADBF8253C9F}" type="datetimeFigureOut">
              <a:rPr kumimoji="1" lang="ja-JP" altLang="en-US" smtClean="0"/>
              <a:pPr/>
              <a:t>2014/4/8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95F9C-6955-436E-9B76-5680482586C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39036-9FD4-4FD3-AD9B-2ADBF8253C9F}" type="datetimeFigureOut">
              <a:rPr kumimoji="1" lang="ja-JP" altLang="en-US" smtClean="0"/>
              <a:pPr/>
              <a:t>2014/4/8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95F9C-6955-436E-9B76-5680482586C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39036-9FD4-4FD3-AD9B-2ADBF8253C9F}" type="datetimeFigureOut">
              <a:rPr kumimoji="1" lang="ja-JP" altLang="en-US" smtClean="0"/>
              <a:pPr/>
              <a:t>2014/4/8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95F9C-6955-436E-9B76-5680482586C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39036-9FD4-4FD3-AD9B-2ADBF8253C9F}" type="datetimeFigureOut">
              <a:rPr kumimoji="1" lang="ja-JP" altLang="en-US" smtClean="0"/>
              <a:pPr/>
              <a:t>2014/4/8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95F9C-6955-436E-9B76-5680482586C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39036-9FD4-4FD3-AD9B-2ADBF8253C9F}" type="datetimeFigureOut">
              <a:rPr kumimoji="1" lang="ja-JP" altLang="en-US" smtClean="0"/>
              <a:pPr/>
              <a:t>2014/4/8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95F9C-6955-436E-9B76-5680482586C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E3BEC-ACB6-477E-9390-5CB77416273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2014/4/8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B62EF-1AC5-4076-B1A1-CAAC07496F7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/>
          <p:cNvSpPr txBox="1">
            <a:spLocks/>
          </p:cNvSpPr>
          <p:nvPr/>
        </p:nvSpPr>
        <p:spPr>
          <a:xfrm>
            <a:off x="755576" y="2204864"/>
            <a:ext cx="7772400" cy="1755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 smtClean="0"/>
              <a:t>ソフト連携事業の先行事例</a:t>
            </a:r>
            <a:endParaRPr lang="en-US" altLang="ja-JP" sz="3200" dirty="0" smtClean="0"/>
          </a:p>
          <a:p>
            <a:pPr>
              <a:lnSpc>
                <a:spcPct val="150000"/>
              </a:lnSpc>
            </a:pPr>
            <a:r>
              <a:rPr lang="ja-JP" altLang="en-US" sz="2400" dirty="0" smtClean="0"/>
              <a:t>～共同購入によるコスト削減の事例～</a:t>
            </a:r>
            <a:endParaRPr lang="ja-JP" altLang="en-US" sz="2400" dirty="0"/>
          </a:p>
        </p:txBody>
      </p:sp>
      <p:sp>
        <p:nvSpPr>
          <p:cNvPr id="14" name="正方形/長方形 13"/>
          <p:cNvSpPr/>
          <p:nvPr/>
        </p:nvSpPr>
        <p:spPr>
          <a:xfrm>
            <a:off x="8001561" y="116632"/>
            <a:ext cx="1052830" cy="470535"/>
          </a:xfrm>
          <a:prstGeom prst="rect">
            <a:avLst/>
          </a:prstGeom>
          <a:noFill/>
          <a:ln w="190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>
              <a:spcAft>
                <a:spcPts val="0"/>
              </a:spcAft>
            </a:pPr>
            <a:r>
              <a:rPr lang="ja-JP" sz="2000" smtClean="0">
                <a:solidFill>
                  <a:srgbClr val="000000"/>
                </a:solidFill>
                <a:effectLst/>
                <a:latin typeface="Calibri"/>
                <a:cs typeface="+mn-cs"/>
              </a:rPr>
              <a:t>資料</a:t>
            </a:r>
            <a:r>
              <a:rPr lang="ja-JP" altLang="en-US" sz="2000" dirty="0" smtClean="0">
                <a:solidFill>
                  <a:srgbClr val="000000"/>
                </a:solidFill>
                <a:latin typeface="Calibri"/>
              </a:rPr>
              <a:t>２</a:t>
            </a:r>
            <a:endParaRPr lang="ja-JP" sz="1200" dirty="0">
              <a:effectLst/>
              <a:latin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987824" y="116632"/>
            <a:ext cx="35413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共同購入によるコスト削減事例</a:t>
            </a:r>
            <a:endParaRPr lang="ja-JP" altLang="en-US" sz="2000" b="1" dirty="0">
              <a:solidFill>
                <a:prstClr val="black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4282" y="1357298"/>
            <a:ext cx="344196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厚生連（関東地区厚生連</a:t>
            </a:r>
            <a:r>
              <a:rPr lang="en-US" altLang="ja-JP" b="1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14</a:t>
            </a:r>
            <a:r>
              <a:rPr lang="ja-JP" altLang="en-US" b="1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病院）</a:t>
            </a:r>
            <a:endParaRPr lang="ja-JP" altLang="en-US" b="1" dirty="0">
              <a:solidFill>
                <a:prstClr val="black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14282" y="1714488"/>
            <a:ext cx="86871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ja-JP" altLang="en-US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医療収入における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医療材料費を</a:t>
            </a:r>
            <a:r>
              <a:rPr lang="en-US" altLang="ja-JP" sz="1600" b="1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2.91%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引き下げ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た。</a:t>
            </a:r>
            <a:endParaRPr lang="en-US" altLang="ja-JP" sz="1600" dirty="0" smtClean="0">
              <a:solidFill>
                <a:prstClr val="black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180975" indent="-180975">
              <a:buFont typeface="Wingdings" pitchFamily="2" charset="2"/>
              <a:buChar char="ü"/>
            </a:pPr>
            <a:r>
              <a:rPr lang="ja-JP" altLang="en-US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同種品（ディスポ電極，プラスチック手袋，ドレッシング材，メス対極版）は，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メーカーの統一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により</a:t>
            </a:r>
            <a:endParaRPr lang="en-US" altLang="ja-JP" sz="1600" dirty="0" smtClean="0">
              <a:solidFill>
                <a:prstClr val="black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1600" dirty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コストを</a:t>
            </a:r>
            <a:r>
              <a:rPr lang="en-US" altLang="ja-JP" sz="1600" b="1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44.1%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削減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した。</a:t>
            </a:r>
            <a:endParaRPr lang="en-US" altLang="ja-JP" sz="1600" dirty="0" smtClean="0">
              <a:solidFill>
                <a:prstClr val="black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180975" indent="-180975">
              <a:buFont typeface="Wingdings" pitchFamily="2" charset="2"/>
              <a:buChar char="ü"/>
            </a:pPr>
            <a:r>
              <a:rPr lang="ja-JP" altLang="en-US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同種費（マスク，キャップ）の統一によりコストを</a:t>
            </a:r>
            <a:r>
              <a:rPr lang="en-US" altLang="ja-JP" sz="1600" b="1" u="sng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21.0%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削減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した。</a:t>
            </a:r>
            <a:endParaRPr lang="ja-JP" altLang="en-US" sz="1600" dirty="0">
              <a:solidFill>
                <a:prstClr val="black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14282" y="2857496"/>
            <a:ext cx="157927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国立病院機構</a:t>
            </a:r>
            <a:endParaRPr lang="ja-JP" altLang="en-US" b="1" dirty="0">
              <a:solidFill>
                <a:prstClr val="black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14282" y="3286124"/>
            <a:ext cx="86871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Wingdings" pitchFamily="2" charset="2"/>
              <a:buChar char="ü"/>
            </a:pPr>
            <a:r>
              <a:rPr lang="ja-JP" altLang="en-US" sz="1600" dirty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医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薬品は共同入札を実施しており，使用医薬品の標準化に取り組んだ結果，</a:t>
            </a:r>
            <a:r>
              <a:rPr lang="en-US" altLang="ja-JP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2005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年以前に</a:t>
            </a:r>
            <a:r>
              <a:rPr lang="en-US" altLang="ja-JP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10,401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品目あったのが，</a:t>
            </a:r>
            <a:r>
              <a:rPr lang="en-US" altLang="ja-JP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2010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年度には</a:t>
            </a:r>
            <a:r>
              <a:rPr lang="en-US" altLang="ja-JP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2,584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品目に集約化されている。</a:t>
            </a:r>
            <a:endParaRPr lang="en-US" altLang="ja-JP" sz="1600" dirty="0" smtClean="0">
              <a:solidFill>
                <a:prstClr val="black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180975" indent="-180975">
              <a:buFont typeface="Wingdings" pitchFamily="2" charset="2"/>
              <a:buChar char="ü"/>
            </a:pPr>
            <a:r>
              <a:rPr lang="ja-JP" altLang="en-US" sz="1600" dirty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医療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機器の共同入札を実施しており，</a:t>
            </a:r>
            <a:r>
              <a:rPr lang="en-US" altLang="ja-JP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2011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年度の実績として通常単独病院では，</a:t>
            </a:r>
            <a:r>
              <a:rPr lang="en-US" altLang="ja-JP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CT64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列を</a:t>
            </a:r>
            <a:r>
              <a:rPr lang="en-US" altLang="ja-JP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6,000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万円で購入していたものが，共同入札により</a:t>
            </a:r>
            <a:r>
              <a:rPr lang="en-US" altLang="ja-JP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4,200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万円で購入し，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約</a:t>
            </a:r>
            <a:r>
              <a:rPr lang="en-US" altLang="ja-JP" sz="1600" b="1" u="sng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30%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の削減効果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があった。</a:t>
            </a:r>
            <a:endParaRPr lang="ja-JP" altLang="en-US" sz="1600" dirty="0">
              <a:solidFill>
                <a:prstClr val="black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14282" y="516742"/>
            <a:ext cx="88197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厚生連</a:t>
            </a:r>
            <a:endParaRPr lang="ja-JP" altLang="en-US" b="1" dirty="0">
              <a:solidFill>
                <a:prstClr val="black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14282" y="908720"/>
            <a:ext cx="8687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altLang="ja-JP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2005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年に共同購入で</a:t>
            </a:r>
            <a:r>
              <a:rPr lang="en-US" altLang="ja-JP" sz="1600" b="1" u="wavy" dirty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4</a:t>
            </a:r>
            <a:r>
              <a:rPr lang="ja-JP" altLang="en-US" sz="1600" b="1" u="wavy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年間に</a:t>
            </a:r>
            <a:r>
              <a:rPr lang="en-US" altLang="ja-JP" sz="1600" b="1" u="wavy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15</a:t>
            </a:r>
            <a:r>
              <a:rPr lang="ja-JP" altLang="en-US" sz="1600" b="1" u="wavy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億円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の経費削減した。（医療専門雑誌に掲載）</a:t>
            </a:r>
            <a:endParaRPr lang="ja-JP" altLang="en-US" sz="1600" dirty="0">
              <a:solidFill>
                <a:prstClr val="black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14282" y="4429132"/>
            <a:ext cx="157927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社会保険病院</a:t>
            </a:r>
            <a:endParaRPr lang="ja-JP" altLang="en-US" b="1" dirty="0">
              <a:solidFill>
                <a:prstClr val="black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14282" y="4786322"/>
            <a:ext cx="8687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Wingdings" pitchFamily="2" charset="2"/>
              <a:buChar char="ü"/>
            </a:pPr>
            <a:r>
              <a:rPr lang="en-US" altLang="ja-JP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2013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年から眼科材料，衛生材料・消耗品，透析材料，循環器材料など順次，標準品の共同購入を開始している。</a:t>
            </a:r>
            <a:endParaRPr lang="ja-JP" altLang="en-US" sz="1600" dirty="0">
              <a:solidFill>
                <a:prstClr val="black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97550" y="6526531"/>
            <a:ext cx="28937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>
                <a:latin typeface="ＭＳ Ｐゴシック" pitchFamily="50" charset="-128"/>
                <a:ea typeface="ＭＳ Ｐゴシック" pitchFamily="50" charset="-128"/>
              </a:rPr>
              <a:t>出所：医療材料マネジメント研究会</a:t>
            </a:r>
            <a:r>
              <a:rPr lang="ja-JP" altLang="en-US" sz="1050" dirty="0" smtClean="0">
                <a:latin typeface="ＭＳ Ｐゴシック" pitchFamily="50" charset="-128"/>
                <a:ea typeface="ＭＳ Ｐゴシック" pitchFamily="50" charset="-128"/>
              </a:rPr>
              <a:t>、内閣府</a:t>
            </a:r>
            <a:r>
              <a:rPr kumimoji="1" lang="ja-JP" altLang="en-US" sz="1050" dirty="0" smtClean="0">
                <a:latin typeface="ＭＳ Ｐゴシック" pitchFamily="50" charset="-128"/>
                <a:ea typeface="ＭＳ Ｐゴシック" pitchFamily="50" charset="-128"/>
              </a:rPr>
              <a:t>資料</a:t>
            </a:r>
            <a:endParaRPr kumimoji="1" lang="ja-JP" altLang="en-US" sz="105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14282" y="5429264"/>
            <a:ext cx="169629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大阪府・大阪市</a:t>
            </a:r>
            <a:endParaRPr lang="ja-JP" altLang="en-US" b="1" dirty="0">
              <a:solidFill>
                <a:prstClr val="black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14282" y="5786454"/>
            <a:ext cx="8687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Wingdings" pitchFamily="2" charset="2"/>
              <a:buChar char="ü"/>
            </a:pPr>
            <a:r>
              <a:rPr lang="ja-JP" altLang="en-US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各自治体でそれぞれ購入していて物品（災害備蓄用アルファ化米）を共同で調達することにより</a:t>
            </a:r>
            <a:endParaRPr lang="en-US" altLang="ja-JP" sz="1600" dirty="0" smtClean="0">
              <a:solidFill>
                <a:prstClr val="black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1600" b="1" dirty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約</a:t>
            </a:r>
            <a:r>
              <a:rPr lang="en-US" altLang="ja-JP" sz="1600" b="1" u="sng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1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割程度（約</a:t>
            </a:r>
            <a:r>
              <a:rPr lang="en-US" altLang="ja-JP" sz="1600" b="1" u="sng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400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万円）のコスト削減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が実現した。</a:t>
            </a:r>
            <a:endParaRPr lang="ja-JP" altLang="en-US" sz="1600" dirty="0">
              <a:solidFill>
                <a:prstClr val="black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8434320" y="6524436"/>
            <a:ext cx="686306" cy="3335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</a:rPr>
              <a:t>１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71472" y="125650"/>
            <a:ext cx="7752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 smtClean="0">
                <a:solidFill>
                  <a:prstClr val="black"/>
                </a:solidFill>
              </a:rPr>
              <a:t>共同購入によるコスト削減事例（全社連における共同購買実施フロー）</a:t>
            </a:r>
            <a:endParaRPr lang="ja-JP" altLang="en-US" sz="2000" b="1" dirty="0">
              <a:solidFill>
                <a:prstClr val="black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28596" y="1000108"/>
            <a:ext cx="1714512" cy="8572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+mn-ea"/>
              </a:rPr>
              <a:t>循環器委員会</a:t>
            </a:r>
            <a:endParaRPr kumimoji="1" lang="ja-JP" altLang="en-US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28596" y="2138794"/>
            <a:ext cx="1714512" cy="8572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+mn-ea"/>
              </a:rPr>
              <a:t>透析委員会</a:t>
            </a:r>
            <a:endParaRPr kumimoji="1" lang="ja-JP" altLang="en-US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28596" y="3277480"/>
            <a:ext cx="1714512" cy="8572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+mn-ea"/>
              </a:rPr>
              <a:t>眼科委員会</a:t>
            </a:r>
            <a:endParaRPr kumimoji="1" lang="ja-JP" altLang="en-US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28596" y="4416166"/>
            <a:ext cx="1714512" cy="8572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+mn-ea"/>
              </a:rPr>
              <a:t>整形委員会</a:t>
            </a:r>
            <a:endParaRPr kumimoji="1" lang="ja-JP" altLang="en-US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28596" y="5554852"/>
            <a:ext cx="1714512" cy="8572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+mn-ea"/>
              </a:rPr>
              <a:t>衛生材料</a:t>
            </a:r>
            <a:endParaRPr kumimoji="1" lang="en-US" altLang="ja-JP" sz="16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+mn-ea"/>
              </a:rPr>
              <a:t>・消耗品委員会</a:t>
            </a:r>
            <a:endParaRPr kumimoji="1" lang="ja-JP" altLang="en-US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853052" y="1000108"/>
            <a:ext cx="1714512" cy="40005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990308" y="1928802"/>
            <a:ext cx="1440000" cy="108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+mn-ea"/>
              </a:rPr>
              <a:t>事業部</a:t>
            </a:r>
            <a:endParaRPr kumimoji="1" lang="ja-JP" altLang="en-US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281680" y="1428736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+mn-ea"/>
              </a:rPr>
              <a:t>全社連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990308" y="3857628"/>
            <a:ext cx="1440000" cy="108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+mn-ea"/>
              </a:rPr>
              <a:t>外部専門</a:t>
            </a:r>
            <a:endParaRPr lang="en-US" altLang="ja-JP" sz="16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コンサルタント</a:t>
            </a:r>
            <a:endParaRPr kumimoji="1" lang="ja-JP" altLang="en-US" sz="16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17" name="直線矢印コネクタ 16"/>
          <p:cNvCxnSpPr>
            <a:stCxn id="13" idx="2"/>
            <a:endCxn id="15" idx="0"/>
          </p:cNvCxnSpPr>
          <p:nvPr/>
        </p:nvCxnSpPr>
        <p:spPr>
          <a:xfrm rot="5400000">
            <a:off x="4285895" y="3433215"/>
            <a:ext cx="848826" cy="1588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4646300" y="3143248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00" dirty="0" smtClean="0">
                <a:latin typeface="+mn-ea"/>
              </a:rPr>
              <a:t>業務委託</a:t>
            </a:r>
            <a:endParaRPr lang="en-US" altLang="ja-JP" sz="1600" dirty="0" smtClean="0">
              <a:latin typeface="+mn-ea"/>
            </a:endParaRPr>
          </a:p>
          <a:p>
            <a:pPr algn="ctr"/>
            <a:r>
              <a:rPr kumimoji="1" lang="ja-JP" altLang="en-US" sz="1600" dirty="0" smtClean="0">
                <a:latin typeface="+mn-ea"/>
              </a:rPr>
              <a:t>契約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21" name="右中かっこ 20"/>
          <p:cNvSpPr/>
          <p:nvPr/>
        </p:nvSpPr>
        <p:spPr>
          <a:xfrm>
            <a:off x="2214546" y="954388"/>
            <a:ext cx="428628" cy="5475008"/>
          </a:xfrm>
          <a:prstGeom prst="rightBrace">
            <a:avLst>
              <a:gd name="adj1" fmla="val 8333"/>
              <a:gd name="adj2" fmla="val 42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93178" y="525760"/>
            <a:ext cx="157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latin typeface="+mn-ea"/>
              </a:rPr>
              <a:t>分野別委員会</a:t>
            </a:r>
            <a:endParaRPr kumimoji="1" lang="ja-JP" altLang="en-US" b="1" dirty="0">
              <a:latin typeface="+mn-ea"/>
            </a:endParaRPr>
          </a:p>
        </p:txBody>
      </p:sp>
      <p:cxnSp>
        <p:nvCxnSpPr>
          <p:cNvPr id="23" name="直線矢印コネクタ 22"/>
          <p:cNvCxnSpPr/>
          <p:nvPr/>
        </p:nvCxnSpPr>
        <p:spPr>
          <a:xfrm rot="10800000" flipH="1">
            <a:off x="2756904" y="1428736"/>
            <a:ext cx="848826" cy="1588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rot="10800000" flipH="1">
            <a:off x="2756904" y="2500306"/>
            <a:ext cx="848826" cy="1588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rot="10800000" flipH="1">
            <a:off x="2756904" y="4071942"/>
            <a:ext cx="848826" cy="1588"/>
          </a:xfrm>
          <a:prstGeom prst="straightConnector1">
            <a:avLst/>
          </a:prstGeom>
          <a:ln w="635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2698627" y="928670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+mn-ea"/>
              </a:rPr>
              <a:t>分析結果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647330" y="1785926"/>
            <a:ext cx="11079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+mn-ea"/>
              </a:rPr>
              <a:t>商品情報・</a:t>
            </a:r>
            <a:endParaRPr kumimoji="1" lang="en-US" altLang="ja-JP" sz="1600" dirty="0" smtClean="0">
              <a:latin typeface="+mn-ea"/>
            </a:endParaRPr>
          </a:p>
          <a:p>
            <a:r>
              <a:rPr lang="ja-JP" altLang="en-US" sz="1600" dirty="0" smtClean="0">
                <a:latin typeface="+mn-ea"/>
              </a:rPr>
              <a:t>価格情報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493442" y="3357562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+mn-ea"/>
              </a:rPr>
              <a:t>標準品選定・</a:t>
            </a:r>
            <a:endParaRPr kumimoji="1" lang="en-US" altLang="ja-JP" sz="1600" dirty="0" smtClean="0">
              <a:latin typeface="+mn-ea"/>
            </a:endParaRPr>
          </a:p>
          <a:p>
            <a:r>
              <a:rPr lang="ja-JP" altLang="en-US" sz="1600" dirty="0" smtClean="0">
                <a:latin typeface="+mn-ea"/>
              </a:rPr>
              <a:t>使用基準策定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7006512" y="1000108"/>
            <a:ext cx="1714512" cy="40005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7143768" y="1928802"/>
            <a:ext cx="1440000" cy="108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+mn-ea"/>
              </a:rPr>
              <a:t>購買</a:t>
            </a:r>
            <a:endParaRPr kumimoji="1" lang="en-US" altLang="ja-JP" sz="16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担当者</a:t>
            </a:r>
            <a:endParaRPr kumimoji="1" lang="ja-JP" altLang="en-US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435140" y="1428736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+mn-ea"/>
              </a:rPr>
              <a:t>管理者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7143768" y="3857628"/>
            <a:ext cx="1440000" cy="108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+mn-ea"/>
              </a:rPr>
              <a:t>医師・</a:t>
            </a:r>
            <a:endParaRPr kumimoji="1" lang="en-US" altLang="ja-JP" sz="16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+mn-ea"/>
              </a:rPr>
              <a:t>看護師・</a:t>
            </a:r>
            <a:endParaRPr kumimoji="1" lang="en-US" altLang="ja-JP" sz="16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コメディカル</a:t>
            </a:r>
            <a:endParaRPr kumimoji="1" lang="ja-JP" altLang="en-US" sz="16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34" name="直線矢印コネクタ 33"/>
          <p:cNvCxnSpPr>
            <a:stCxn id="31" idx="2"/>
            <a:endCxn id="33" idx="0"/>
          </p:cNvCxnSpPr>
          <p:nvPr/>
        </p:nvCxnSpPr>
        <p:spPr>
          <a:xfrm rot="5400000">
            <a:off x="7439355" y="3433215"/>
            <a:ext cx="848826" cy="1588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7858148" y="3263938"/>
            <a:ext cx="5950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+mn-ea"/>
              </a:rPr>
              <a:t>連携</a:t>
            </a:r>
            <a:endParaRPr kumimoji="1" lang="ja-JP" altLang="en-US" sz="1600" dirty="0">
              <a:latin typeface="+mn-ea"/>
            </a:endParaRPr>
          </a:p>
        </p:txBody>
      </p:sp>
      <p:cxnSp>
        <p:nvCxnSpPr>
          <p:cNvPr id="41" name="直線矢印コネクタ 40"/>
          <p:cNvCxnSpPr/>
          <p:nvPr/>
        </p:nvCxnSpPr>
        <p:spPr>
          <a:xfrm rot="10800000" flipH="1">
            <a:off x="5813878" y="1428736"/>
            <a:ext cx="848826" cy="1588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 rot="10800000" flipH="1">
            <a:off x="5813878" y="2500306"/>
            <a:ext cx="848826" cy="1588"/>
          </a:xfrm>
          <a:prstGeom prst="straightConnector1">
            <a:avLst/>
          </a:prstGeom>
          <a:ln w="635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5755601" y="928670"/>
            <a:ext cx="11464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+mn-ea"/>
              </a:rPr>
              <a:t>購買データ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631152" y="1785926"/>
            <a:ext cx="13724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+mn-ea"/>
              </a:rPr>
              <a:t>選定標準品・</a:t>
            </a:r>
            <a:endParaRPr kumimoji="1" lang="en-US" altLang="ja-JP" sz="1600" dirty="0" smtClean="0">
              <a:latin typeface="+mn-ea"/>
            </a:endParaRPr>
          </a:p>
          <a:p>
            <a:r>
              <a:rPr kumimoji="1" lang="ja-JP" altLang="en-US" sz="1600" dirty="0" smtClean="0">
                <a:latin typeface="+mn-ea"/>
              </a:rPr>
              <a:t>価格情報など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791898" y="525760"/>
            <a:ext cx="1811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latin typeface="+mn-ea"/>
              </a:rPr>
              <a:t>共同購買事務局</a:t>
            </a:r>
            <a:endParaRPr kumimoji="1" lang="ja-JP" altLang="en-US" b="1" dirty="0">
              <a:latin typeface="+mn-ea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999178" y="525760"/>
            <a:ext cx="1696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latin typeface="+mn-ea"/>
              </a:rPr>
              <a:t>病院・老健施設</a:t>
            </a:r>
            <a:endParaRPr kumimoji="1" lang="ja-JP" altLang="en-US" b="1" dirty="0">
              <a:latin typeface="+mn-ea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964184" y="264318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 smtClean="0">
                <a:latin typeface="+mn-ea"/>
              </a:rPr>
              <a:t>通知</a:t>
            </a:r>
            <a:endParaRPr kumimoji="1" lang="ja-JP" altLang="en-US" sz="1600" dirty="0">
              <a:latin typeface="+mn-ea"/>
            </a:endParaRPr>
          </a:p>
        </p:txBody>
      </p:sp>
      <p:cxnSp>
        <p:nvCxnSpPr>
          <p:cNvPr id="50" name="直線矢印コネクタ 49"/>
          <p:cNvCxnSpPr/>
          <p:nvPr/>
        </p:nvCxnSpPr>
        <p:spPr>
          <a:xfrm rot="10800000" flipH="1">
            <a:off x="5813878" y="4000504"/>
            <a:ext cx="848826" cy="1588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 rot="10800000" flipH="1">
            <a:off x="5813878" y="4852618"/>
            <a:ext cx="848826" cy="1588"/>
          </a:xfrm>
          <a:prstGeom prst="straightConnector1">
            <a:avLst/>
          </a:prstGeom>
          <a:ln w="635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5755601" y="3527870"/>
            <a:ext cx="11464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+mn-ea"/>
              </a:rPr>
              <a:t>購買データ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631152" y="4138238"/>
            <a:ext cx="12394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+mn-ea"/>
              </a:rPr>
              <a:t>購買実績</a:t>
            </a:r>
            <a:endParaRPr kumimoji="1" lang="en-US" altLang="ja-JP" sz="1600" dirty="0" smtClean="0">
              <a:latin typeface="+mn-ea"/>
            </a:endParaRPr>
          </a:p>
          <a:p>
            <a:pPr algn="ctr"/>
            <a:r>
              <a:rPr lang="ja-JP" altLang="en-US" sz="1600" dirty="0" smtClean="0">
                <a:latin typeface="+mn-ea"/>
              </a:rPr>
              <a:t>モニタリング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3857620" y="5617860"/>
            <a:ext cx="4857784" cy="79424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299968" y="5857892"/>
            <a:ext cx="8963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+mn-ea"/>
              </a:rPr>
              <a:t>メーカー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7429520" y="5857892"/>
            <a:ext cx="10775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+mn-ea"/>
              </a:rPr>
              <a:t>ディーラー</a:t>
            </a:r>
            <a:endParaRPr kumimoji="1" lang="ja-JP" altLang="en-US" sz="1600" dirty="0">
              <a:latin typeface="+mn-ea"/>
            </a:endParaRPr>
          </a:p>
        </p:txBody>
      </p:sp>
      <p:cxnSp>
        <p:nvCxnSpPr>
          <p:cNvPr id="59" name="直線矢印コネクタ 58"/>
          <p:cNvCxnSpPr/>
          <p:nvPr/>
        </p:nvCxnSpPr>
        <p:spPr>
          <a:xfrm rot="5400000" flipH="1" flipV="1">
            <a:off x="4163248" y="5304676"/>
            <a:ext cx="571504" cy="1588"/>
          </a:xfrm>
          <a:prstGeom prst="straightConnector1">
            <a:avLst/>
          </a:prstGeom>
          <a:ln w="635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 rot="5400000" flipH="1" flipV="1">
            <a:off x="4697382" y="5304676"/>
            <a:ext cx="571504" cy="1588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3015224" y="5028068"/>
            <a:ext cx="14334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+mn-ea"/>
              </a:rPr>
              <a:t>商品プレゼン・</a:t>
            </a:r>
            <a:endParaRPr kumimoji="1" lang="en-US" altLang="ja-JP" sz="1600" dirty="0" smtClean="0">
              <a:latin typeface="+mn-ea"/>
            </a:endParaRPr>
          </a:p>
          <a:p>
            <a:r>
              <a:rPr lang="ja-JP" altLang="en-US" sz="1600" dirty="0" smtClean="0">
                <a:latin typeface="+mn-ea"/>
              </a:rPr>
              <a:t>情報提供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5000628" y="5137796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+mn-ea"/>
              </a:rPr>
              <a:t>価格交渉</a:t>
            </a:r>
            <a:endParaRPr kumimoji="1" lang="ja-JP" altLang="en-US" sz="1600" dirty="0">
              <a:latin typeface="+mn-ea"/>
            </a:endParaRPr>
          </a:p>
        </p:txBody>
      </p:sp>
      <p:cxnSp>
        <p:nvCxnSpPr>
          <p:cNvPr id="64" name="直線矢印コネクタ 63"/>
          <p:cNvCxnSpPr/>
          <p:nvPr/>
        </p:nvCxnSpPr>
        <p:spPr>
          <a:xfrm rot="5400000" flipH="1" flipV="1">
            <a:off x="7319505" y="5304676"/>
            <a:ext cx="571504" cy="1588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/>
          <p:nvPr/>
        </p:nvCxnSpPr>
        <p:spPr>
          <a:xfrm rot="5400000" flipH="1" flipV="1">
            <a:off x="7853639" y="5304676"/>
            <a:ext cx="571504" cy="1588"/>
          </a:xfrm>
          <a:prstGeom prst="straightConnector1">
            <a:avLst/>
          </a:prstGeom>
          <a:ln w="635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/>
          <p:cNvSpPr txBox="1"/>
          <p:nvPr/>
        </p:nvSpPr>
        <p:spPr>
          <a:xfrm>
            <a:off x="8156885" y="513779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+mn-ea"/>
              </a:rPr>
              <a:t>納品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7000318" y="513779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+mn-ea"/>
              </a:rPr>
              <a:t>契約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243158" y="6563106"/>
            <a:ext cx="240001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>
                <a:latin typeface="+mn-ea"/>
              </a:rPr>
              <a:t>出所：医療材料マネジメント研究会資料</a:t>
            </a:r>
            <a:endParaRPr kumimoji="1" lang="ja-JP" altLang="en-US" sz="1050" dirty="0">
              <a:latin typeface="+mn-ea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8434320" y="6524436"/>
            <a:ext cx="686306" cy="3335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</a:rPr>
              <a:t>２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8434320" y="6524436"/>
            <a:ext cx="686306" cy="3335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</a:rPr>
              <a:t>３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23872" y="152400"/>
            <a:ext cx="58304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 smtClean="0">
                <a:solidFill>
                  <a:prstClr val="black"/>
                </a:solidFill>
              </a:rPr>
              <a:t>共同購入によるコスト削減事例</a:t>
            </a:r>
            <a:endParaRPr lang="en-US" altLang="ja-JP" sz="2000" b="1" dirty="0" smtClean="0">
              <a:solidFill>
                <a:prstClr val="black"/>
              </a:solidFill>
            </a:endParaRPr>
          </a:p>
          <a:p>
            <a:r>
              <a:rPr lang="ja-JP" altLang="en-US" sz="2000" b="1" dirty="0" smtClean="0">
                <a:solidFill>
                  <a:prstClr val="black"/>
                </a:solidFill>
              </a:rPr>
              <a:t>（全社連における標準品選定状況　</a:t>
            </a:r>
            <a:r>
              <a:rPr lang="en-US" altLang="ja-JP" sz="2000" b="1" dirty="0" smtClean="0">
                <a:solidFill>
                  <a:prstClr val="black"/>
                </a:solidFill>
              </a:rPr>
              <a:t>2013</a:t>
            </a:r>
            <a:r>
              <a:rPr lang="ja-JP" altLang="en-US" sz="2000" b="1" dirty="0" smtClean="0">
                <a:solidFill>
                  <a:prstClr val="black"/>
                </a:solidFill>
              </a:rPr>
              <a:t>年</a:t>
            </a:r>
            <a:r>
              <a:rPr lang="en-US" altLang="ja-JP" sz="2000" b="1" dirty="0" smtClean="0">
                <a:solidFill>
                  <a:prstClr val="black"/>
                </a:solidFill>
              </a:rPr>
              <a:t>8</a:t>
            </a:r>
            <a:r>
              <a:rPr lang="ja-JP" altLang="en-US" sz="2000" b="1" dirty="0" smtClean="0">
                <a:solidFill>
                  <a:prstClr val="black"/>
                </a:solidFill>
              </a:rPr>
              <a:t>月現在）</a:t>
            </a:r>
            <a:endParaRPr lang="ja-JP" altLang="en-US" sz="2000" b="1" dirty="0">
              <a:solidFill>
                <a:prstClr val="black"/>
              </a:solidFill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126785"/>
              </p:ext>
            </p:extLst>
          </p:nvPr>
        </p:nvGraphicFramePr>
        <p:xfrm>
          <a:off x="539552" y="860286"/>
          <a:ext cx="8286806" cy="4786348"/>
        </p:xfrm>
        <a:graphic>
          <a:graphicData uri="http://schemas.openxmlformats.org/drawingml/2006/table">
            <a:tbl>
              <a:tblPr/>
              <a:tblGrid>
                <a:gridCol w="2337001"/>
                <a:gridCol w="1151688"/>
                <a:gridCol w="3053050"/>
                <a:gridCol w="1745067"/>
              </a:tblGrid>
              <a:tr h="38018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分野別委員会</a:t>
                      </a:r>
                    </a:p>
                  </a:txBody>
                  <a:tcPr marL="3192" marR="3192" marT="3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検討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品目数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（全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50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品目）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3192" marR="3192" marT="3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主な検討品目</a:t>
                      </a:r>
                    </a:p>
                  </a:txBody>
                  <a:tcPr marL="3192" marR="3192" marT="3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うち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標準品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選定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品目数</a:t>
                      </a:r>
                    </a:p>
                  </a:txBody>
                  <a:tcPr marL="3192" marR="3192" marT="3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106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循環器委員会</a:t>
                      </a:r>
                    </a:p>
                  </a:txBody>
                  <a:tcPr marL="3192" marR="3192" marT="3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9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品目</a:t>
                      </a:r>
                    </a:p>
                  </a:txBody>
                  <a:tcPr marL="3192" marR="3192" marT="3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冠動脈用ステント（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DES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・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BMS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）、末梢血管用ステント、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PTCA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バルーンカテーテル、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PTCA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ガイドワイヤー、ペースメーカー、ペースメーカー用リード、植込み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型除細動器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、血管内超音波プローブ</a:t>
                      </a:r>
                    </a:p>
                  </a:txBody>
                  <a:tcPr marL="3192" marR="3192" marT="3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品目</a:t>
                      </a:r>
                      <a:endParaRPr lang="en-US" altLang="zh-TW" sz="1200" b="0" i="0" u="none" strike="noStrike" dirty="0" smtClean="0">
                        <a:solidFill>
                          <a:srgbClr val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algn="ctr" fontAlgn="ctr"/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（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種類）</a:t>
                      </a:r>
                    </a:p>
                  </a:txBody>
                  <a:tcPr marL="3192" marR="3192" marT="3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708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透析委員会</a:t>
                      </a:r>
                    </a:p>
                  </a:txBody>
                  <a:tcPr marL="3192" marR="3192" marT="3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8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品目</a:t>
                      </a:r>
                    </a:p>
                  </a:txBody>
                  <a:tcPr marL="3192" marR="3192" marT="3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ダイアライザー（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Ⅳ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型・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Ⅴ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型）、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HF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フィルター、ヘモダイアフィルター、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CHDF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、透析回路、前後セット、留置針</a:t>
                      </a:r>
                    </a:p>
                  </a:txBody>
                  <a:tcPr marL="3192" marR="3192" marT="3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品目</a:t>
                      </a:r>
                      <a:endParaRPr lang="en-US" altLang="zh-TW" sz="1200" b="0" i="0" u="none" strike="noStrike" dirty="0" smtClean="0">
                        <a:solidFill>
                          <a:srgbClr val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algn="ctr" fontAlgn="ctr"/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（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種類）</a:t>
                      </a:r>
                    </a:p>
                  </a:txBody>
                  <a:tcPr marL="3192" marR="3192" marT="3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63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眼科委員会</a:t>
                      </a:r>
                    </a:p>
                  </a:txBody>
                  <a:tcPr marL="3192" marR="3192" marT="3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品目</a:t>
                      </a:r>
                    </a:p>
                  </a:txBody>
                  <a:tcPr marL="3192" marR="3192" marT="3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フォールダブルレンズ、フォールダブルレンズ・プリセットタイプ、トーリックレンズ</a:t>
                      </a:r>
                    </a:p>
                  </a:txBody>
                  <a:tcPr marL="3192" marR="3192" marT="3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品目</a:t>
                      </a:r>
                      <a:endParaRPr lang="en-US" altLang="zh-TW" sz="1200" b="0" i="0" u="none" strike="noStrike" dirty="0" smtClean="0">
                        <a:solidFill>
                          <a:srgbClr val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algn="ctr" fontAlgn="ctr"/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（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種類）</a:t>
                      </a:r>
                    </a:p>
                  </a:txBody>
                  <a:tcPr marL="3192" marR="3192" marT="3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51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整形委員会</a:t>
                      </a:r>
                    </a:p>
                  </a:txBody>
                  <a:tcPr marL="3192" marR="3192" marT="3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5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品目</a:t>
                      </a:r>
                    </a:p>
                  </a:txBody>
                  <a:tcPr marL="3192" marR="3192" marT="3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人工股関節、人工骨頭、人口膝関節、脊椎固定用材料、髄内釘</a:t>
                      </a:r>
                    </a:p>
                  </a:txBody>
                  <a:tcPr marL="3192" marR="3192" marT="3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討議中</a:t>
                      </a:r>
                    </a:p>
                  </a:txBody>
                  <a:tcPr marL="3192" marR="3192" marT="3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087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衛生材料・消耗品委員会</a:t>
                      </a:r>
                    </a:p>
                  </a:txBody>
                  <a:tcPr marL="3192" marR="3192" marT="3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25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品目</a:t>
                      </a:r>
                    </a:p>
                  </a:txBody>
                  <a:tcPr marL="3192" marR="3192" marT="3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輸液ポンプ、輸液セット、血糖測定器・チップ、エプロン、アイソレーションガウン、マスク、キャップ、処置用手袋（ニトリル・プラスチック・ラテックス）、ナースウェア、クリーニング業務、蛍光管、ペーパータオル、トイレットペーパー、石鹸液</a:t>
                      </a:r>
                    </a:p>
                  </a:txBody>
                  <a:tcPr marL="3192" marR="3192" marT="3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品目</a:t>
                      </a:r>
                      <a:endParaRPr lang="en-US" altLang="zh-TW" sz="1200" b="0" i="0" u="none" strike="noStrike" dirty="0" smtClean="0">
                        <a:solidFill>
                          <a:srgbClr val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algn="ctr" fontAlgn="ctr"/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（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種類）</a:t>
                      </a:r>
                    </a:p>
                  </a:txBody>
                  <a:tcPr marL="3192" marR="3192" marT="31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539552" y="6536948"/>
            <a:ext cx="27363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+mn-ea"/>
              </a:rPr>
              <a:t>出所：医療材料マネジメント研究会資料</a:t>
            </a:r>
            <a:endParaRPr kumimoji="1" lang="ja-JP" altLang="en-US" sz="1050" dirty="0">
              <a:latin typeface="+mn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5181" y="5686340"/>
            <a:ext cx="83872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Wingdings" pitchFamily="2" charset="2"/>
              <a:buChar char="ü"/>
            </a:pPr>
            <a:r>
              <a:rPr lang="ja-JP" altLang="en-US" sz="14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上記</a:t>
            </a:r>
            <a:r>
              <a:rPr lang="en-US" altLang="ja-JP" sz="14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50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品目の購買金額ベースでの網羅率は高く、医療材料購買金額の約</a:t>
            </a:r>
            <a:r>
              <a:rPr lang="en-US" altLang="ja-JP" sz="14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3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～</a:t>
            </a:r>
            <a:r>
              <a:rPr lang="en-US" altLang="ja-JP" sz="14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4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割に達すると計算している。</a:t>
            </a:r>
            <a:endParaRPr lang="en-US" altLang="ja-JP" sz="1400" dirty="0" smtClean="0">
              <a:solidFill>
                <a:prstClr val="black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180975" indent="-180975">
              <a:buFont typeface="Wingdings" pitchFamily="2" charset="2"/>
              <a:buChar char="ü"/>
            </a:pPr>
            <a:r>
              <a:rPr lang="ja-JP" altLang="en-US" sz="14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例えば、循環器材料では、全</a:t>
            </a:r>
            <a:r>
              <a:rPr lang="en-US" altLang="ja-JP" sz="14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64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品目のうち上位</a:t>
            </a:r>
            <a:r>
              <a:rPr lang="en-US" altLang="ja-JP" sz="14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5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品目で、購買金額の</a:t>
            </a:r>
            <a:r>
              <a:rPr lang="en-US" altLang="ja-JP" sz="14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50%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を超えている。</a:t>
            </a:r>
            <a:endParaRPr lang="en-US" altLang="ja-JP" sz="1400" dirty="0" smtClean="0">
              <a:solidFill>
                <a:prstClr val="black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marL="180975" indent="-180975">
              <a:buFont typeface="Wingdings" pitchFamily="2" charset="2"/>
              <a:buChar char="ü"/>
            </a:pPr>
            <a:r>
              <a:rPr lang="ja-JP" altLang="en-US" sz="14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医療材料では、上位品目に絞り込んで取り組むことで、大きな効果を得ることができる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。</a:t>
            </a:r>
            <a:endParaRPr lang="ja-JP" altLang="en-US" sz="1600" dirty="0">
              <a:solidFill>
                <a:prstClr val="black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639</Words>
  <Application>Microsoft Office PowerPoint</Application>
  <PresentationFormat>画面に合わせる (4:3)</PresentationFormat>
  <Paragraphs>102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6" baseType="lpstr">
      <vt:lpstr>Office テーマ</vt:lpstr>
      <vt:lpstr>1_Office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野村證券(株)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b9940043</dc:creator>
  <cp:lastModifiedBy>高祖 吉充</cp:lastModifiedBy>
  <cp:revision>73</cp:revision>
  <cp:lastPrinted>2014-03-07T06:25:36Z</cp:lastPrinted>
  <dcterms:created xsi:type="dcterms:W3CDTF">2014-02-25T10:39:42Z</dcterms:created>
  <dcterms:modified xsi:type="dcterms:W3CDTF">2014-04-08T02:02:08Z</dcterms:modified>
</cp:coreProperties>
</file>