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6" r:id="rId9"/>
    <p:sldId id="275" r:id="rId10"/>
    <p:sldId id="274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906000" cy="6858000" type="A4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600" y="-9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373" cy="493555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169" y="0"/>
            <a:ext cx="2921373" cy="493555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6E786333-4706-4D02-9579-BF6D0509974D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532"/>
            <a:ext cx="2921373" cy="49355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169" y="9377532"/>
            <a:ext cx="2921373" cy="49355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A57BC5C7-BCB4-4887-BCA1-A69D1FE7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097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165" cy="494031"/>
          </a:xfrm>
          <a:prstGeom prst="rect">
            <a:avLst/>
          </a:prstGeom>
        </p:spPr>
        <p:txBody>
          <a:bodyPr vert="horz" lIns="91507" tIns="45754" rIns="91507" bIns="457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359" y="1"/>
            <a:ext cx="2922164" cy="494031"/>
          </a:xfrm>
          <a:prstGeom prst="rect">
            <a:avLst/>
          </a:prstGeom>
        </p:spPr>
        <p:txBody>
          <a:bodyPr vert="horz" lIns="91507" tIns="45754" rIns="91507" bIns="45754" rtlCol="0"/>
          <a:lstStyle>
            <a:lvl1pPr algn="r">
              <a:defRPr sz="1200"/>
            </a:lvl1pPr>
          </a:lstStyle>
          <a:p>
            <a:fld id="{A937244B-003A-4E49-8C10-78DF088E48BF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82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7" tIns="45754" rIns="91507" bIns="457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5" y="4689316"/>
            <a:ext cx="5394644" cy="4443096"/>
          </a:xfrm>
          <a:prstGeom prst="rect">
            <a:avLst/>
          </a:prstGeom>
        </p:spPr>
        <p:txBody>
          <a:bodyPr vert="horz" lIns="91507" tIns="45754" rIns="91507" bIns="457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044"/>
            <a:ext cx="2922165" cy="494030"/>
          </a:xfrm>
          <a:prstGeom prst="rect">
            <a:avLst/>
          </a:prstGeom>
        </p:spPr>
        <p:txBody>
          <a:bodyPr vert="horz" lIns="91507" tIns="45754" rIns="91507" bIns="457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359" y="9377044"/>
            <a:ext cx="2922164" cy="494030"/>
          </a:xfrm>
          <a:prstGeom prst="rect">
            <a:avLst/>
          </a:prstGeom>
        </p:spPr>
        <p:txBody>
          <a:bodyPr vert="horz" lIns="91507" tIns="45754" rIns="91507" bIns="45754" rtlCol="0" anchor="b"/>
          <a:lstStyle>
            <a:lvl1pPr algn="r">
              <a:defRPr sz="1200"/>
            </a:lvl1pPr>
          </a:lstStyle>
          <a:p>
            <a:fld id="{79EA4402-2AAE-41ED-88D5-97436F540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27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75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AF4-A05F-4D33-8C34-2D9EC9FB4932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C5C2-7893-4056-BB46-9EDF250EB96C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CE5-5BB3-4B28-BF4E-44C208031323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4275-1349-4BCF-84F7-AA030210D31E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D904-D1D3-4243-859E-DC921079E244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5642-9C2C-4E1A-9934-BD54ED3439CE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54FB-23F5-42B0-8AF1-8328484FEFD7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282C-1CFC-444F-BE8B-7F8761942B11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81BB-C69A-473E-95B3-7A5F25092AAF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7D4A-7454-48A2-8708-A6B759CBDF8D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07EC-150A-4C70-BFEF-10A2A452A350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B888-0911-43EF-94C3-8952BD3EC4EE}" type="datetime1">
              <a:rPr kumimoji="1" lang="ja-JP" altLang="en-US" smtClean="0"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2436-0526-4E10-9A8F-8E215A92E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337376" y="260648"/>
            <a:ext cx="1191260" cy="5168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 dirty="0" smtClean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資料</a:t>
            </a:r>
            <a:r>
              <a:rPr lang="ja-JP" altLang="en-US" sz="2000" kern="100" dirty="0" smtClean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２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地域医療における医療の質評価_宮田裕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９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b9940043\desktop\広島県での資料\広島県での資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１０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32306"/>
              </p:ext>
            </p:extLst>
          </p:nvPr>
        </p:nvGraphicFramePr>
        <p:xfrm>
          <a:off x="625092" y="1091329"/>
          <a:ext cx="8680043" cy="5258205"/>
        </p:xfrm>
        <a:graphic>
          <a:graphicData uri="http://schemas.openxmlformats.org/drawingml/2006/table">
            <a:tbl>
              <a:tblPr/>
              <a:tblGrid>
                <a:gridCol w="2401696"/>
                <a:gridCol w="861478"/>
                <a:gridCol w="861478"/>
                <a:gridCol w="861478"/>
                <a:gridCol w="861478"/>
                <a:gridCol w="861478"/>
                <a:gridCol w="861478"/>
                <a:gridCol w="1109479"/>
              </a:tblGrid>
              <a:tr h="6206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症例数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30</a:t>
                      </a:r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日死亡数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30</a:t>
                      </a:r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日死亡率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手術関連死亡数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手術関連死亡率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実施施設数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領域全体死亡率との相関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食道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15836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581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食道切除再建術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10862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341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894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0.854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胃・十二指腸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142373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2047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4500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胃切除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72910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967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1986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0.706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胃全摘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39774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930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1841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0.508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小腸・結腸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325061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5721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10697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結腸右半切除術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38924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881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1937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0.352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直腸・肛門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92117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865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1494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低位前方切除術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37305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1880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0.489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肝臓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49018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618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1182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0591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肝切除（外側区域を除く区域以上）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15673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297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596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1192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0.732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胆嚢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220141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953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1888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膵臓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28893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815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膵頭十二指腸切除術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15673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519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1327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0.824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その他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62271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2545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4.1%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4149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6.7%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8211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急性汎発性腹膜炎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16930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1482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8.8%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2385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14.1%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1546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0.636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1346183" y="299918"/>
            <a:ext cx="75052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小塚ゴシック Pr6N M"/>
                <a:ea typeface="小塚ゴシック Pr6N M"/>
                <a:cs typeface="小塚ゴシック Pr6N M"/>
              </a:rPr>
              <a:t>消化器外科手術データ</a:t>
            </a:r>
            <a:r>
              <a:rPr lang="en-US" altLang="ja-JP" sz="3200" dirty="0" smtClean="0">
                <a:latin typeface="小塚ゴシック Pr6N M"/>
                <a:ea typeface="小塚ゴシック Pr6N M"/>
                <a:cs typeface="小塚ゴシック Pr6N M"/>
              </a:rPr>
              <a:t>2011-2012</a:t>
            </a:r>
            <a:r>
              <a:rPr lang="ja-JP" altLang="en-US" sz="3200" dirty="0" smtClean="0">
                <a:latin typeface="小塚ゴシック Pr6N M"/>
                <a:ea typeface="小塚ゴシック Pr6N M"/>
                <a:cs typeface="小塚ゴシック Pr6N M"/>
              </a:rPr>
              <a:t>　概要</a:t>
            </a:r>
            <a:endParaRPr lang="ja-JP" altLang="en-US" sz="3200" dirty="0"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１１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8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37645"/>
              </p:ext>
            </p:extLst>
          </p:nvPr>
        </p:nvGraphicFramePr>
        <p:xfrm>
          <a:off x="585406" y="1506111"/>
          <a:ext cx="8820768" cy="3761880"/>
        </p:xfrm>
        <a:graphic>
          <a:graphicData uri="http://schemas.openxmlformats.org/drawingml/2006/table">
            <a:tbl>
              <a:tblPr/>
              <a:tblGrid>
                <a:gridCol w="2842419"/>
                <a:gridCol w="1019562"/>
                <a:gridCol w="1019562"/>
                <a:gridCol w="1313075"/>
                <a:gridCol w="1313075"/>
                <a:gridCol w="1313075"/>
              </a:tblGrid>
              <a:tr h="66714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　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症例数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30</a:t>
                      </a:r>
                      <a:r>
                        <a:rPr lang="ja-JP" altLang="en-US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日死亡率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volume effect</a:t>
                      </a:r>
                      <a:br>
                        <a:rPr lang="en-US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30日死亡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手術関連死亡率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volume effect</a:t>
                      </a:r>
                      <a:br>
                        <a:rPr lang="en-US" altLang="ja-JP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</a:br>
                      <a:r>
                        <a:rPr lang="ja-JP" altLang="en-US" sz="14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手術関連死亡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食道切除再建術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10862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1.1%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3.1%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胃切除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72910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0.6%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胃全摘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39774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1.0%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2.3%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結腸右半切除術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38924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1.2%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2.3%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低位前方切除術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37305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0.4%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p=0.237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0.8%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p=0.083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1742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肝切除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（外側区域を除く区域以上）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15673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1.9%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3.8%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膵頭十二指腸切除術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15673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1.3%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2.9%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p&lt;0.001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8247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急性汎発性腹膜炎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16930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8.8%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p=0.053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14.1%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effectLst/>
                          <a:latin typeface="Times New Roman"/>
                          <a:ea typeface="ＭＳ ゴシック"/>
                          <a:cs typeface="Times New Roman"/>
                        </a:rPr>
                        <a:t>p&lt;0.05</a:t>
                      </a:r>
                    </a:p>
                  </a:txBody>
                  <a:tcPr marL="10882" marR="10882" marT="10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713301" y="428893"/>
            <a:ext cx="62741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latin typeface="小塚ゴシック Pr6N M"/>
                <a:ea typeface="小塚ゴシック Pr6N M"/>
                <a:cs typeface="小塚ゴシック Pr6N M"/>
              </a:rPr>
              <a:t>消化器外科手術データ</a:t>
            </a:r>
            <a:r>
              <a:rPr lang="en-US" altLang="ja-JP" sz="3200" dirty="0" smtClean="0">
                <a:latin typeface="小塚ゴシック Pr6N M"/>
                <a:ea typeface="小塚ゴシック Pr6N M"/>
                <a:cs typeface="小塚ゴシック Pr6N M"/>
              </a:rPr>
              <a:t>2011-2012</a:t>
            </a:r>
          </a:p>
          <a:p>
            <a:pPr algn="ctr"/>
            <a:r>
              <a:rPr lang="en-US" altLang="ja-JP" sz="3200" dirty="0" smtClean="0">
                <a:latin typeface="小塚ゴシック Pr6N M"/>
                <a:ea typeface="小塚ゴシック Pr6N M"/>
                <a:cs typeface="小塚ゴシック Pr6N M"/>
              </a:rPr>
              <a:t>Volume-outcome</a:t>
            </a:r>
            <a:r>
              <a:rPr lang="ja-JP" altLang="en-US" sz="3200" dirty="0" smtClean="0">
                <a:latin typeface="小塚ゴシック Pr6N M"/>
                <a:ea typeface="小塚ゴシック Pr6N M"/>
                <a:cs typeface="小塚ゴシック Pr6N M"/>
              </a:rPr>
              <a:t>分析</a:t>
            </a:r>
            <a:endParaRPr lang="en-US" altLang="ja-JP" sz="3200" dirty="0"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7618" y="5883246"/>
            <a:ext cx="752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消化器外科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年リスクモデルにより重症度を調整した分析．</a:t>
            </a:r>
            <a:endParaRPr kumimoji="1" lang="en-US" altLang="ja-JP" dirty="0" smtClean="0"/>
          </a:p>
          <a:p>
            <a:r>
              <a:rPr lang="ja-JP" altLang="en-US" dirty="0" smtClean="0"/>
              <a:t>重症度補正合併症分析や，階層モデルの考慮など，更なる分析が必要</a:t>
            </a:r>
            <a:endParaRPr kumimoji="1" lang="ja-JP" altLang="en-US" dirty="0"/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１２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5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１４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１５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１６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:\b9940043\desktop\広島県での資料\広島県での資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１７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１８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b9940043\desktop\広島県での資料\広島県での資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１９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b9940043\desktop\広島県での資料\地域医療における医療の質評価_宮田裕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２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４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５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６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b9940043\desktop\広島県での資料\地域医療における医療の質評価_宮田裕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７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b9940043\desktop\広島県での資料\スライド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57456" y="6381328"/>
            <a:ext cx="799232" cy="365125"/>
          </a:xfrm>
        </p:spPr>
        <p:txBody>
          <a:bodyPr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８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349</Words>
  <Application>Microsoft Office PowerPoint</Application>
  <PresentationFormat>A4 210 x 297 mm</PresentationFormat>
  <Paragraphs>215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野村證券(株)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b9940043</dc:creator>
  <cp:lastModifiedBy>福永 裕文</cp:lastModifiedBy>
  <cp:revision>13</cp:revision>
  <cp:lastPrinted>2014-01-09T09:19:33Z</cp:lastPrinted>
  <dcterms:created xsi:type="dcterms:W3CDTF">2013-12-27T06:14:17Z</dcterms:created>
  <dcterms:modified xsi:type="dcterms:W3CDTF">2014-01-31T01:50:25Z</dcterms:modified>
</cp:coreProperties>
</file>