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handoutMasterIdLst>
    <p:handoutMasterId r:id="rId9"/>
  </p:handoutMasterIdLst>
  <p:sldIdLst>
    <p:sldId id="373" r:id="rId2"/>
    <p:sldId id="552" r:id="rId3"/>
    <p:sldId id="553" r:id="rId4"/>
    <p:sldId id="554" r:id="rId5"/>
    <p:sldId id="492" r:id="rId6"/>
    <p:sldId id="496"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98CE"/>
    <a:srgbClr val="FFFF99"/>
    <a:srgbClr val="FEFF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437" autoAdjust="0"/>
    <p:restoredTop sz="97529" autoAdjust="0"/>
  </p:normalViewPr>
  <p:slideViewPr>
    <p:cSldViewPr>
      <p:cViewPr>
        <p:scale>
          <a:sx n="100" d="100"/>
          <a:sy n="100" d="100"/>
        </p:scale>
        <p:origin x="-185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628" y="108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49199" cy="497047"/>
          </a:xfrm>
          <a:prstGeom prst="rect">
            <a:avLst/>
          </a:prstGeom>
        </p:spPr>
        <p:txBody>
          <a:bodyPr vert="horz" lIns="92074" tIns="46036" rIns="92074" bIns="4603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413" y="16"/>
            <a:ext cx="2949199" cy="497047"/>
          </a:xfrm>
          <a:prstGeom prst="rect">
            <a:avLst/>
          </a:prstGeom>
        </p:spPr>
        <p:txBody>
          <a:bodyPr vert="horz" lIns="92074" tIns="46036" rIns="92074" bIns="46036"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13" y="9440693"/>
            <a:ext cx="2949199" cy="497046"/>
          </a:xfrm>
          <a:prstGeom prst="rect">
            <a:avLst/>
          </a:prstGeom>
        </p:spPr>
        <p:txBody>
          <a:bodyPr vert="horz" lIns="92074" tIns="46036" rIns="92074" bIns="4603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413" y="9440693"/>
            <a:ext cx="2949199" cy="497046"/>
          </a:xfrm>
          <a:prstGeom prst="rect">
            <a:avLst/>
          </a:prstGeom>
        </p:spPr>
        <p:txBody>
          <a:bodyPr vert="horz" lIns="92074" tIns="46036" rIns="92074" bIns="46036" rtlCol="0" anchor="b"/>
          <a:lstStyle>
            <a:lvl1pPr algn="r">
              <a:defRPr sz="1200"/>
            </a:lvl1pPr>
          </a:lstStyle>
          <a:p>
            <a:fld id="{07E44571-DB7E-426B-98EA-7B6BED41ED85}" type="slidenum">
              <a:rPr kumimoji="1" lang="ja-JP" altLang="en-US" smtClean="0"/>
              <a:t>‹#›</a:t>
            </a:fld>
            <a:endParaRPr kumimoji="1" lang="ja-JP" altLang="en-US"/>
          </a:p>
        </p:txBody>
      </p:sp>
    </p:spTree>
    <p:extLst>
      <p:ext uri="{BB962C8B-B14F-4D97-AF65-F5344CB8AC3E}">
        <p14:creationId xmlns:p14="http://schemas.microsoft.com/office/powerpoint/2010/main" val="2644325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49199" cy="497047"/>
          </a:xfrm>
          <a:prstGeom prst="rect">
            <a:avLst/>
          </a:prstGeom>
        </p:spPr>
        <p:txBody>
          <a:bodyPr vert="horz" lIns="92074" tIns="46036" rIns="92074" bIns="460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413" y="16"/>
            <a:ext cx="2949199" cy="497047"/>
          </a:xfrm>
          <a:prstGeom prst="rect">
            <a:avLst/>
          </a:prstGeom>
        </p:spPr>
        <p:txBody>
          <a:bodyPr vert="horz" lIns="92074" tIns="46036" rIns="92074" bIns="46036"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074" tIns="46036" rIns="92074" bIns="46036" rtlCol="0" anchor="ctr"/>
          <a:lstStyle/>
          <a:p>
            <a:endParaRPr lang="ja-JP" altLang="en-US"/>
          </a:p>
        </p:txBody>
      </p:sp>
      <p:sp>
        <p:nvSpPr>
          <p:cNvPr id="5" name="ノート プレースホルダー 4"/>
          <p:cNvSpPr>
            <a:spLocks noGrp="1"/>
          </p:cNvSpPr>
          <p:nvPr>
            <p:ph type="body" sz="quarter" idx="3"/>
          </p:nvPr>
        </p:nvSpPr>
        <p:spPr>
          <a:xfrm>
            <a:off x="681217" y="4721161"/>
            <a:ext cx="5444797" cy="4473422"/>
          </a:xfrm>
          <a:prstGeom prst="rect">
            <a:avLst/>
          </a:prstGeom>
        </p:spPr>
        <p:txBody>
          <a:bodyPr vert="horz" lIns="92074" tIns="46036" rIns="92074" bIns="460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3" y="9440693"/>
            <a:ext cx="2949199" cy="497046"/>
          </a:xfrm>
          <a:prstGeom prst="rect">
            <a:avLst/>
          </a:prstGeom>
        </p:spPr>
        <p:txBody>
          <a:bodyPr vert="horz" lIns="92074" tIns="46036" rIns="92074" bIns="460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413" y="9440693"/>
            <a:ext cx="2949199" cy="497046"/>
          </a:xfrm>
          <a:prstGeom prst="rect">
            <a:avLst/>
          </a:prstGeom>
        </p:spPr>
        <p:txBody>
          <a:bodyPr vert="horz" lIns="92074" tIns="46036" rIns="92074" bIns="46036" rtlCol="0" anchor="b"/>
          <a:lstStyle>
            <a:lvl1pPr algn="r">
              <a:defRPr sz="1200"/>
            </a:lvl1pPr>
          </a:lstStyle>
          <a:p>
            <a:fld id="{99FEBF59-171E-4389-B6E3-97D2169D2BCA}" type="slidenum">
              <a:rPr kumimoji="1" lang="ja-JP" altLang="en-US" smtClean="0"/>
              <a:t>‹#›</a:t>
            </a:fld>
            <a:endParaRPr kumimoji="1" lang="ja-JP" altLang="en-US"/>
          </a:p>
        </p:txBody>
      </p:sp>
    </p:spTree>
    <p:extLst>
      <p:ext uri="{BB962C8B-B14F-4D97-AF65-F5344CB8AC3E}">
        <p14:creationId xmlns:p14="http://schemas.microsoft.com/office/powerpoint/2010/main" val="1189752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83324" y="4721161"/>
            <a:ext cx="5040560" cy="4473422"/>
          </a:xfrm>
        </p:spPr>
        <p:txBody>
          <a:bodyPr/>
          <a:lstStyle/>
          <a:p>
            <a:r>
              <a:rPr kumimoji="1" lang="ja-JP" altLang="en-US" dirty="0" smtClean="0">
                <a:solidFill>
                  <a:schemeClr val="accent1">
                    <a:lumMod val="75000"/>
                  </a:schemeClr>
                </a:solidFill>
                <a:latin typeface="+mn-ea"/>
              </a:rPr>
              <a:t>○　本日は講演の機会をいただき，感謝する。</a:t>
            </a:r>
            <a:endParaRPr kumimoji="1" lang="en-US" altLang="ja-JP" dirty="0" smtClean="0">
              <a:solidFill>
                <a:schemeClr val="accent1">
                  <a:lumMod val="75000"/>
                </a:schemeClr>
              </a:solidFill>
              <a:latin typeface="+mn-ea"/>
            </a:endParaRPr>
          </a:p>
          <a:p>
            <a:endParaRPr lang="en-US" altLang="ja-JP" dirty="0" smtClean="0">
              <a:solidFill>
                <a:schemeClr val="accent1">
                  <a:lumMod val="75000"/>
                </a:schemeClr>
              </a:solidFill>
              <a:latin typeface="+mn-ea"/>
            </a:endParaRPr>
          </a:p>
          <a:p>
            <a:r>
              <a:rPr lang="ja-JP" altLang="en-US" dirty="0" smtClean="0">
                <a:solidFill>
                  <a:schemeClr val="accent1">
                    <a:lumMod val="75000"/>
                  </a:schemeClr>
                </a:solidFill>
                <a:latin typeface="+mn-ea"/>
              </a:rPr>
              <a:t>○　広仁会の事務局から「広島に於ける最適医療の構築について」という演　</a:t>
            </a:r>
            <a:endParaRPr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lang="ja-JP" altLang="en-US" dirty="0" smtClean="0">
                <a:solidFill>
                  <a:schemeClr val="accent1">
                    <a:lumMod val="75000"/>
                  </a:schemeClr>
                </a:solidFill>
                <a:latin typeface="+mn-ea"/>
              </a:rPr>
              <a:t>題をいただいたので，最近の国や他県の動向を紹介しながら本県の取組</a:t>
            </a:r>
            <a:endParaRPr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lang="ja-JP" altLang="en-US" dirty="0" smtClean="0">
                <a:solidFill>
                  <a:schemeClr val="accent1">
                    <a:lumMod val="75000"/>
                  </a:schemeClr>
                </a:solidFill>
                <a:latin typeface="+mn-ea"/>
              </a:rPr>
              <a:t>について説明して参りたい。</a:t>
            </a:r>
            <a:endParaRPr kumimoji="1" lang="ja-JP" altLang="en-US" dirty="0">
              <a:solidFill>
                <a:schemeClr val="accent1">
                  <a:lumMod val="75000"/>
                </a:schemeClr>
              </a:solidFill>
              <a:latin typeface="+mn-ea"/>
            </a:endParaRPr>
          </a:p>
        </p:txBody>
      </p:sp>
      <p:sp>
        <p:nvSpPr>
          <p:cNvPr id="4" name="スライド番号プレースホルダー 3"/>
          <p:cNvSpPr>
            <a:spLocks noGrp="1"/>
          </p:cNvSpPr>
          <p:nvPr>
            <p:ph type="sldNum" sz="quarter" idx="10"/>
          </p:nvPr>
        </p:nvSpPr>
        <p:spPr/>
        <p:txBody>
          <a:bodyPr/>
          <a:lstStyle/>
          <a:p>
            <a:fld id="{99FEBF59-171E-4389-B6E3-97D2169D2BCA}" type="slidenum">
              <a:rPr kumimoji="1" lang="ja-JP" altLang="en-US" smtClean="0"/>
              <a:t>0</a:t>
            </a:fld>
            <a:endParaRPr kumimoji="1" lang="ja-JP" altLang="en-US"/>
          </a:p>
        </p:txBody>
      </p:sp>
    </p:spTree>
    <p:extLst>
      <p:ext uri="{BB962C8B-B14F-4D97-AF65-F5344CB8AC3E}">
        <p14:creationId xmlns:p14="http://schemas.microsoft.com/office/powerpoint/2010/main" val="180576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83324" y="4721161"/>
            <a:ext cx="5040560" cy="4473422"/>
          </a:xfrm>
        </p:spPr>
        <p:txBody>
          <a:bodyPr/>
          <a:lstStyle/>
          <a:p>
            <a:r>
              <a:rPr kumimoji="1" lang="ja-JP" altLang="en-US" dirty="0" smtClean="0">
                <a:solidFill>
                  <a:schemeClr val="accent1">
                    <a:lumMod val="75000"/>
                  </a:schemeClr>
                </a:solidFill>
                <a:latin typeface="+mn-ea"/>
              </a:rPr>
              <a:t>○　メンバーは，浅原先生を座長に，４基幹病院の管理者的立場にある者と</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病院長，オブザーバーとして，県医師会と広島市医師会に参加していた</a:t>
            </a:r>
            <a:r>
              <a:rPr kumimoji="1" lang="ja-JP" altLang="en-US" dirty="0" err="1" smtClean="0">
                <a:solidFill>
                  <a:schemeClr val="accent1">
                    <a:lumMod val="75000"/>
                  </a:schemeClr>
                </a:solidFill>
                <a:latin typeface="+mn-ea"/>
              </a:rPr>
              <a:t>だ</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いている。</a:t>
            </a:r>
            <a:endParaRPr kumimoji="1" lang="ja-JP" altLang="en-US" dirty="0">
              <a:solidFill>
                <a:schemeClr val="accent1">
                  <a:lumMod val="75000"/>
                </a:schemeClr>
              </a:solidFill>
              <a:latin typeface="+mn-ea"/>
            </a:endParaRPr>
          </a:p>
        </p:txBody>
      </p:sp>
      <p:sp>
        <p:nvSpPr>
          <p:cNvPr id="4" name="スライド番号プレースホルダー 3"/>
          <p:cNvSpPr>
            <a:spLocks noGrp="1"/>
          </p:cNvSpPr>
          <p:nvPr>
            <p:ph type="sldNum" sz="quarter" idx="10"/>
          </p:nvPr>
        </p:nvSpPr>
        <p:spPr/>
        <p:txBody>
          <a:bodyPr/>
          <a:lstStyle/>
          <a:p>
            <a:fld id="{99FEBF59-171E-4389-B6E3-97D2169D2BCA}" type="slidenum">
              <a:rPr kumimoji="1" lang="ja-JP" altLang="en-US" smtClean="0"/>
              <a:t>4</a:t>
            </a:fld>
            <a:endParaRPr kumimoji="1" lang="ja-JP" altLang="en-US"/>
          </a:p>
        </p:txBody>
      </p:sp>
    </p:spTree>
    <p:extLst>
      <p:ext uri="{BB962C8B-B14F-4D97-AF65-F5344CB8AC3E}">
        <p14:creationId xmlns:p14="http://schemas.microsoft.com/office/powerpoint/2010/main" val="3889196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83320" y="4721161"/>
            <a:ext cx="5112568" cy="4473422"/>
          </a:xfrm>
        </p:spPr>
        <p:txBody>
          <a:bodyPr/>
          <a:lstStyle/>
          <a:p>
            <a:r>
              <a:rPr kumimoji="1" lang="ja-JP" altLang="en-US" dirty="0" smtClean="0">
                <a:solidFill>
                  <a:schemeClr val="accent1">
                    <a:lumMod val="75000"/>
                  </a:schemeClr>
                </a:solidFill>
                <a:latin typeface="+mn-ea"/>
              </a:rPr>
              <a:t>○　基幹病院連携強化会議はこれまで４回開催しており，第２回では，総務</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省や地域完結型医療の成功事例とされる熊本済生会病院などから有識者</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を招いて講演と意見交換会を行った。その主な内容は，３０ページ以降に載</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err="1" smtClean="0">
                <a:solidFill>
                  <a:schemeClr val="accent1">
                    <a:lumMod val="75000"/>
                  </a:schemeClr>
                </a:solidFill>
                <a:latin typeface="+mn-ea"/>
              </a:rPr>
              <a:t>せて</a:t>
            </a:r>
            <a:r>
              <a:rPr kumimoji="1" lang="ja-JP" altLang="en-US" dirty="0" smtClean="0">
                <a:solidFill>
                  <a:schemeClr val="accent1">
                    <a:lumMod val="75000"/>
                  </a:schemeClr>
                </a:solidFill>
                <a:latin typeface="+mn-ea"/>
              </a:rPr>
              <a:t>いるので後ほどご覧いただきたい。</a:t>
            </a:r>
            <a:endParaRPr kumimoji="1" lang="en-US" altLang="ja-JP" dirty="0" smtClean="0">
              <a:solidFill>
                <a:schemeClr val="accent1">
                  <a:lumMod val="75000"/>
                </a:schemeClr>
              </a:solidFill>
              <a:latin typeface="+mn-ea"/>
            </a:endParaRPr>
          </a:p>
          <a:p>
            <a:endParaRPr lang="en-US" altLang="ja-JP" dirty="0">
              <a:solidFill>
                <a:schemeClr val="accent1">
                  <a:lumMod val="75000"/>
                </a:schemeClr>
              </a:solidFill>
              <a:latin typeface="+mn-ea"/>
            </a:endParaRPr>
          </a:p>
          <a:p>
            <a:r>
              <a:rPr kumimoji="1" lang="ja-JP" altLang="en-US" dirty="0" smtClean="0">
                <a:solidFill>
                  <a:schemeClr val="accent1">
                    <a:lumMod val="75000"/>
                  </a:schemeClr>
                </a:solidFill>
                <a:latin typeface="+mn-ea"/>
              </a:rPr>
              <a:t>○　この会議には，経済界からも傍聴に来られ，マスコミにも取り上げられる</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など，我々の取組の意義を広くアピールすることができた。（新聞記事に</a:t>
            </a:r>
            <a:r>
              <a:rPr kumimoji="1" lang="ja-JP" altLang="en-US" dirty="0" err="1" smtClean="0">
                <a:solidFill>
                  <a:schemeClr val="accent1">
                    <a:lumMod val="75000"/>
                  </a:schemeClr>
                </a:solidFill>
                <a:latin typeface="+mn-ea"/>
              </a:rPr>
              <a:t>つ</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いては，３５ページ参照）</a:t>
            </a:r>
            <a:endParaRPr kumimoji="1" lang="en-US" altLang="ja-JP" dirty="0" smtClean="0">
              <a:solidFill>
                <a:schemeClr val="accent1">
                  <a:lumMod val="75000"/>
                </a:schemeClr>
              </a:solidFill>
              <a:latin typeface="+mn-ea"/>
            </a:endParaRPr>
          </a:p>
          <a:p>
            <a:endParaRPr lang="en-US" altLang="ja-JP" dirty="0">
              <a:solidFill>
                <a:schemeClr val="accent1">
                  <a:lumMod val="75000"/>
                </a:schemeClr>
              </a:solidFill>
              <a:latin typeface="+mn-ea"/>
            </a:endParaRPr>
          </a:p>
          <a:p>
            <a:r>
              <a:rPr kumimoji="1" lang="ja-JP" altLang="en-US" dirty="0" smtClean="0">
                <a:solidFill>
                  <a:schemeClr val="accent1">
                    <a:lumMod val="75000"/>
                  </a:schemeClr>
                </a:solidFill>
                <a:latin typeface="+mn-ea"/>
              </a:rPr>
              <a:t>○　第３回以降の会議は，将来の姿について具体策の議論に入っており，非</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公開で開催しているが，３月には４病院の将来のあり方について，一定のと</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err="1" smtClean="0">
                <a:solidFill>
                  <a:schemeClr val="accent1">
                    <a:lumMod val="75000"/>
                  </a:schemeClr>
                </a:solidFill>
                <a:latin typeface="+mn-ea"/>
              </a:rPr>
              <a:t>り</a:t>
            </a:r>
            <a:r>
              <a:rPr kumimoji="1" lang="ja-JP" altLang="en-US" dirty="0" smtClean="0">
                <a:solidFill>
                  <a:schemeClr val="accent1">
                    <a:lumMod val="75000"/>
                  </a:schemeClr>
                </a:solidFill>
                <a:latin typeface="+mn-ea"/>
              </a:rPr>
              <a:t>まとめをしたいと考えている。</a:t>
            </a:r>
            <a:endParaRPr kumimoji="1" lang="en-US" altLang="ja-JP" dirty="0" smtClean="0">
              <a:solidFill>
                <a:schemeClr val="accent1">
                  <a:lumMod val="75000"/>
                </a:schemeClr>
              </a:solidFill>
              <a:latin typeface="+mn-ea"/>
            </a:endParaRPr>
          </a:p>
          <a:p>
            <a:endParaRPr lang="en-US" altLang="ja-JP" dirty="0">
              <a:solidFill>
                <a:schemeClr val="accent1">
                  <a:lumMod val="75000"/>
                </a:schemeClr>
              </a:solidFill>
              <a:latin typeface="+mn-ea"/>
            </a:endParaRPr>
          </a:p>
          <a:p>
            <a:r>
              <a:rPr kumimoji="1" lang="ja-JP" altLang="en-US" dirty="0" smtClean="0">
                <a:solidFill>
                  <a:schemeClr val="accent1">
                    <a:lumMod val="75000"/>
                  </a:schemeClr>
                </a:solidFill>
                <a:latin typeface="+mn-ea"/>
              </a:rPr>
              <a:t>○　このとりまとめについて，４月頃にはなんらかの方向性を公表したいと考</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えており，その方向性に沿って，新年度はさらに精度の高いフィジビリティス</a:t>
            </a:r>
            <a:endParaRPr kumimoji="1" lang="en-US" altLang="ja-JP" dirty="0" smtClean="0">
              <a:solidFill>
                <a:schemeClr val="accent1">
                  <a:lumMod val="75000"/>
                </a:schemeClr>
              </a:solidFill>
              <a:latin typeface="+mn-ea"/>
            </a:endParaRPr>
          </a:p>
          <a:p>
            <a:r>
              <a:rPr lang="ja-JP" altLang="en-US" dirty="0">
                <a:solidFill>
                  <a:schemeClr val="accent1">
                    <a:lumMod val="75000"/>
                  </a:schemeClr>
                </a:solidFill>
                <a:latin typeface="+mn-ea"/>
              </a:rPr>
              <a:t>　</a:t>
            </a:r>
            <a:r>
              <a:rPr kumimoji="1" lang="ja-JP" altLang="en-US" dirty="0" smtClean="0">
                <a:solidFill>
                  <a:schemeClr val="accent1">
                    <a:lumMod val="75000"/>
                  </a:schemeClr>
                </a:solidFill>
                <a:latin typeface="+mn-ea"/>
              </a:rPr>
              <a:t>タディをやっていきたいと考えている。</a:t>
            </a:r>
            <a:endParaRPr kumimoji="1" lang="ja-JP" altLang="en-US" dirty="0">
              <a:solidFill>
                <a:schemeClr val="accent1">
                  <a:lumMod val="75000"/>
                </a:schemeClr>
              </a:solidFill>
              <a:latin typeface="+mn-ea"/>
            </a:endParaRPr>
          </a:p>
        </p:txBody>
      </p:sp>
      <p:sp>
        <p:nvSpPr>
          <p:cNvPr id="4" name="スライド番号プレースホルダー 3"/>
          <p:cNvSpPr>
            <a:spLocks noGrp="1"/>
          </p:cNvSpPr>
          <p:nvPr>
            <p:ph type="sldNum" sz="quarter" idx="10"/>
          </p:nvPr>
        </p:nvSpPr>
        <p:spPr/>
        <p:txBody>
          <a:bodyPr/>
          <a:lstStyle/>
          <a:p>
            <a:fld id="{99FEBF59-171E-4389-B6E3-97D2169D2BCA}" type="slidenum">
              <a:rPr kumimoji="1" lang="ja-JP" altLang="en-US" smtClean="0"/>
              <a:t>5</a:t>
            </a:fld>
            <a:endParaRPr kumimoji="1" lang="ja-JP" altLang="en-US"/>
          </a:p>
        </p:txBody>
      </p:sp>
    </p:spTree>
    <p:extLst>
      <p:ext uri="{BB962C8B-B14F-4D97-AF65-F5344CB8AC3E}">
        <p14:creationId xmlns:p14="http://schemas.microsoft.com/office/powerpoint/2010/main" val="16617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471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50389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7981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25010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96748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00358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97661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3283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1715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69506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717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357207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79995" y="5488632"/>
            <a:ext cx="8229600" cy="1152128"/>
          </a:xfrm>
        </p:spPr>
        <p:txBody>
          <a:bodyPr>
            <a:normAutofit/>
          </a:bodyPr>
          <a:lstStyle/>
          <a:p>
            <a:pPr marL="0" indent="0" algn="ctr">
              <a:buNone/>
            </a:pPr>
            <a:r>
              <a:rPr kumimoji="1" lang="ja-JP" altLang="en-US" sz="2800" dirty="0" smtClean="0">
                <a:latin typeface="+mn-ea"/>
              </a:rPr>
              <a:t>平成２８年６月２４日</a:t>
            </a:r>
            <a:endParaRPr kumimoji="1" lang="en-US" altLang="ja-JP" sz="2800" dirty="0" smtClean="0">
              <a:latin typeface="+mn-ea"/>
            </a:endParaRPr>
          </a:p>
          <a:p>
            <a:pPr marL="0" indent="0" algn="ctr">
              <a:buNone/>
            </a:pPr>
            <a:r>
              <a:rPr lang="ja-JP" altLang="en-US" sz="2800" dirty="0" smtClean="0">
                <a:latin typeface="+mn-ea"/>
              </a:rPr>
              <a:t>広島県健康</a:t>
            </a:r>
            <a:r>
              <a:rPr lang="ja-JP" altLang="en-US" sz="2800" dirty="0">
                <a:latin typeface="+mn-ea"/>
              </a:rPr>
              <a:t>福祉局</a:t>
            </a:r>
            <a:endParaRPr kumimoji="1" lang="ja-JP" altLang="en-US" sz="2800" dirty="0">
              <a:latin typeface="+mn-ea"/>
            </a:endParaRPr>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0</a:t>
            </a:fld>
            <a:endParaRPr kumimoji="1" lang="ja-JP" altLang="en-US"/>
          </a:p>
        </p:txBody>
      </p:sp>
      <p:sp>
        <p:nvSpPr>
          <p:cNvPr id="5" name="正方形/長方形 4"/>
          <p:cNvSpPr/>
          <p:nvPr/>
        </p:nvSpPr>
        <p:spPr>
          <a:xfrm>
            <a:off x="8460432" y="6381328"/>
            <a:ext cx="21602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107504" y="1700808"/>
            <a:ext cx="8928992" cy="1944216"/>
          </a:xfrm>
          <a:prstGeom prst="rect">
            <a:avLst/>
          </a:prstGeom>
          <a:blipFill>
            <a:blip r:embed="rId3"/>
            <a:tile tx="0" ty="0" sx="100000" sy="100000" flip="none" algn="tl"/>
          </a:blipFill>
          <a:effectLst>
            <a:outerShdw blurRad="50800" dist="38100" dir="2700000" algn="tl" rotWithShape="0">
              <a:prstClr val="black">
                <a:alpha val="40000"/>
              </a:prstClr>
            </a:outerShdw>
          </a:effectLst>
        </p:spPr>
        <p:txBody>
          <a:bodyPr vert="horz" lIns="0" tIns="0" rIns="0" bIns="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t>基幹病院等の連携に関する協定について</a:t>
            </a:r>
            <a:endParaRPr lang="ja-JP" altLang="en-US" sz="2400" dirty="0"/>
          </a:p>
        </p:txBody>
      </p:sp>
    </p:spTree>
    <p:extLst>
      <p:ext uri="{BB962C8B-B14F-4D97-AF65-F5344CB8AC3E}">
        <p14:creationId xmlns:p14="http://schemas.microsoft.com/office/powerpoint/2010/main" val="3142594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060848"/>
            <a:ext cx="8229600" cy="4065315"/>
          </a:xfrm>
        </p:spPr>
        <p:txBody>
          <a:bodyPr>
            <a:normAutofit/>
          </a:bodyPr>
          <a:lstStyle/>
          <a:p>
            <a:pPr marL="133350" indent="0" algn="just">
              <a:lnSpc>
                <a:spcPct val="150000"/>
              </a:lnSpc>
              <a:spcAft>
                <a:spcPts val="0"/>
              </a:spcAft>
              <a:buNone/>
            </a:pPr>
            <a:r>
              <a:rPr lang="ja-JP" altLang="en-US" sz="2800" kern="100" dirty="0" smtClean="0">
                <a:latin typeface="+mn-ea"/>
                <a:cs typeface="Times New Roman"/>
              </a:rPr>
              <a:t>　</a:t>
            </a:r>
            <a:r>
              <a:rPr lang="ja-JP" altLang="ja-JP" sz="2800" kern="100" dirty="0" smtClean="0">
                <a:latin typeface="+mn-ea"/>
                <a:cs typeface="Times New Roman"/>
              </a:rPr>
              <a:t>基幹</a:t>
            </a:r>
            <a:r>
              <a:rPr lang="ja-JP" altLang="ja-JP" sz="2800" kern="100" dirty="0">
                <a:latin typeface="+mn-ea"/>
                <a:cs typeface="Times New Roman"/>
              </a:rPr>
              <a:t>病院</a:t>
            </a:r>
            <a:r>
              <a:rPr lang="ja-JP" altLang="ja-JP" sz="2800" kern="100" dirty="0" smtClean="0">
                <a:latin typeface="+mn-ea"/>
                <a:cs typeface="Times New Roman"/>
              </a:rPr>
              <a:t>等</a:t>
            </a:r>
            <a:r>
              <a:rPr lang="ja-JP" altLang="ja-JP" sz="2800" kern="100" dirty="0" smtClean="0">
                <a:solidFill>
                  <a:srgbClr val="000000"/>
                </a:solidFill>
                <a:latin typeface="+mn-ea"/>
                <a:cs typeface="Times New Roman"/>
              </a:rPr>
              <a:t>が</a:t>
            </a:r>
            <a:r>
              <a:rPr lang="ja-JP" altLang="ja-JP" sz="2800" kern="100" dirty="0">
                <a:solidFill>
                  <a:srgbClr val="000000"/>
                </a:solidFill>
                <a:latin typeface="+mn-ea"/>
                <a:cs typeface="Times New Roman"/>
              </a:rPr>
              <a:t>連携して広島都市圏におけるより質の高い効果的・効率的な医療提供体制の構築を進めることを目的とする</a:t>
            </a:r>
            <a:r>
              <a:rPr lang="ja-JP" altLang="ja-JP" sz="2800" kern="100" dirty="0" smtClean="0">
                <a:solidFill>
                  <a:srgbClr val="000000"/>
                </a:solidFill>
                <a:latin typeface="+mn-ea"/>
                <a:cs typeface="Times New Roman"/>
              </a:rPr>
              <a:t>。</a:t>
            </a:r>
            <a:endParaRPr lang="en-US" altLang="ja-JP" sz="2800" kern="100" dirty="0" smtClean="0">
              <a:latin typeface="+mn-ea"/>
              <a:cs typeface="Times New Roman"/>
            </a:endParaRPr>
          </a:p>
          <a:p>
            <a:pPr marL="133350" indent="0" algn="just">
              <a:lnSpc>
                <a:spcPct val="200000"/>
              </a:lnSpc>
              <a:spcAft>
                <a:spcPts val="0"/>
              </a:spcAft>
              <a:buNone/>
            </a:pPr>
            <a:r>
              <a:rPr lang="ja-JP" altLang="en-US" sz="1200" kern="100" dirty="0" smtClean="0">
                <a:latin typeface="+mn-ea"/>
                <a:cs typeface="Times New Roman"/>
              </a:rPr>
              <a:t>　</a:t>
            </a:r>
            <a:r>
              <a:rPr lang="ja-JP" altLang="ja-JP" sz="1200" kern="100" dirty="0" smtClean="0">
                <a:latin typeface="+mn-ea"/>
                <a:cs typeface="Times New Roman"/>
              </a:rPr>
              <a:t>※ </a:t>
            </a:r>
            <a:r>
              <a:rPr lang="en-US" altLang="ja-JP" sz="1200" kern="100" dirty="0" smtClean="0">
                <a:latin typeface="+mn-ea"/>
                <a:cs typeface="Times New Roman"/>
              </a:rPr>
              <a:t> </a:t>
            </a:r>
            <a:r>
              <a:rPr lang="ja-JP" altLang="ja-JP" sz="1200" kern="100" dirty="0" smtClean="0">
                <a:latin typeface="+mn-ea"/>
                <a:cs typeface="Times New Roman"/>
              </a:rPr>
              <a:t>基幹</a:t>
            </a:r>
            <a:r>
              <a:rPr lang="ja-JP" altLang="ja-JP" sz="1200" kern="100" dirty="0">
                <a:latin typeface="+mn-ea"/>
                <a:cs typeface="Times New Roman"/>
              </a:rPr>
              <a:t>病院等…広島大学病院，県立広島病院，広島市民病院，広島赤十字・原爆病院，舟入市民病院</a:t>
            </a:r>
            <a:r>
              <a:rPr lang="ja-JP" altLang="ja-JP" sz="1200" kern="100" dirty="0" smtClean="0">
                <a:latin typeface="+mn-ea"/>
                <a:cs typeface="Times New Roman"/>
              </a:rPr>
              <a:t>等</a:t>
            </a:r>
            <a:endParaRPr kumimoji="1" lang="ja-JP" altLang="en-US" sz="1200" dirty="0">
              <a:latin typeface="+mn-ea"/>
            </a:endParaRPr>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DC768EE6-8590-4C35-BA5F-0BD088C856D2}" type="slidenum">
              <a:rPr kumimoji="1" lang="ja-JP" altLang="en-US" sz="2400" smtClean="0"/>
              <a:t>1</a:t>
            </a:fld>
            <a:endParaRPr kumimoji="1" lang="ja-JP" altLang="en-US" sz="2400" dirty="0"/>
          </a:p>
        </p:txBody>
      </p:sp>
      <p:sp>
        <p:nvSpPr>
          <p:cNvPr id="5" name="タイトル 1"/>
          <p:cNvSpPr txBox="1">
            <a:spLocks/>
          </p:cNvSpPr>
          <p:nvPr/>
        </p:nvSpPr>
        <p:spPr>
          <a:xfrm>
            <a:off x="108000" y="468000"/>
            <a:ext cx="8928992" cy="79208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latin typeface="+mn-ea"/>
                <a:ea typeface="+mn-ea"/>
              </a:rPr>
              <a:t>協定の目的</a:t>
            </a:r>
            <a:endParaRPr lang="ja-JP" altLang="en-US" sz="2800" dirty="0">
              <a:latin typeface="+mn-ea"/>
              <a:ea typeface="+mn-ea"/>
            </a:endParaRPr>
          </a:p>
        </p:txBody>
      </p:sp>
    </p:spTree>
    <p:extLst>
      <p:ext uri="{BB962C8B-B14F-4D97-AF65-F5344CB8AC3E}">
        <p14:creationId xmlns:p14="http://schemas.microsoft.com/office/powerpoint/2010/main" val="3987566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9512" y="1556792"/>
            <a:ext cx="8857480" cy="5301208"/>
          </a:xfrm>
        </p:spPr>
        <p:txBody>
          <a:bodyPr>
            <a:normAutofit/>
          </a:bodyPr>
          <a:lstStyle/>
          <a:p>
            <a:pPr marL="0" indent="0">
              <a:lnSpc>
                <a:spcPts val="2200"/>
              </a:lnSpc>
              <a:buNone/>
            </a:pPr>
            <a:r>
              <a:rPr lang="ja-JP" altLang="en-US" sz="1600" b="1" dirty="0" smtClean="0">
                <a:latin typeface="+mn-ea"/>
              </a:rPr>
              <a:t>（１） </a:t>
            </a:r>
            <a:r>
              <a:rPr lang="ja-JP" altLang="ja-JP" sz="1600" b="1" dirty="0" smtClean="0">
                <a:latin typeface="+mn-ea"/>
              </a:rPr>
              <a:t>医療</a:t>
            </a:r>
            <a:r>
              <a:rPr lang="ja-JP" altLang="ja-JP" sz="1600" b="1" dirty="0">
                <a:latin typeface="+mn-ea"/>
              </a:rPr>
              <a:t>機能の分化と病院間連携の推進</a:t>
            </a:r>
          </a:p>
          <a:p>
            <a:pPr marL="360000" indent="-457200">
              <a:lnSpc>
                <a:spcPts val="2200"/>
              </a:lnSpc>
              <a:buNone/>
            </a:pPr>
            <a:r>
              <a:rPr lang="ja-JP" altLang="en-US" sz="1600" dirty="0" smtClean="0">
                <a:latin typeface="+mn-ea"/>
              </a:rPr>
              <a:t>　　　　</a:t>
            </a:r>
            <a:r>
              <a:rPr lang="ja-JP" altLang="ja-JP" sz="1600" dirty="0" smtClean="0">
                <a:latin typeface="+mn-ea"/>
              </a:rPr>
              <a:t>基幹</a:t>
            </a:r>
            <a:r>
              <a:rPr lang="ja-JP" altLang="ja-JP" sz="1600" dirty="0">
                <a:latin typeface="+mn-ea"/>
              </a:rPr>
              <a:t>病院等の機能を基本的に維持</a:t>
            </a:r>
            <a:r>
              <a:rPr lang="ja-JP" altLang="ja-JP" sz="1600" dirty="0" smtClean="0">
                <a:latin typeface="+mn-ea"/>
              </a:rPr>
              <a:t>し</a:t>
            </a:r>
            <a:r>
              <a:rPr lang="ja-JP" altLang="en-US" sz="1600" dirty="0" smtClean="0">
                <a:latin typeface="+mn-ea"/>
              </a:rPr>
              <a:t>，</a:t>
            </a:r>
            <a:r>
              <a:rPr lang="ja-JP" altLang="ja-JP" sz="1600" dirty="0" smtClean="0">
                <a:latin typeface="+mn-ea"/>
              </a:rPr>
              <a:t>それぞれ</a:t>
            </a:r>
            <a:r>
              <a:rPr lang="ja-JP" altLang="ja-JP" sz="1600" dirty="0">
                <a:latin typeface="+mn-ea"/>
              </a:rPr>
              <a:t>の病院が将来にわたり安定的に運営できることを前提</a:t>
            </a:r>
            <a:r>
              <a:rPr lang="ja-JP" altLang="ja-JP" sz="1600" dirty="0" smtClean="0">
                <a:latin typeface="+mn-ea"/>
              </a:rPr>
              <a:t>に</a:t>
            </a:r>
            <a:r>
              <a:rPr lang="ja-JP" altLang="en-US" sz="1600" dirty="0" smtClean="0">
                <a:latin typeface="+mn-ea"/>
              </a:rPr>
              <a:t>，</a:t>
            </a:r>
            <a:r>
              <a:rPr lang="ja-JP" altLang="ja-JP" sz="1600" dirty="0" smtClean="0">
                <a:latin typeface="+mn-ea"/>
              </a:rPr>
              <a:t>それぞれ</a:t>
            </a:r>
            <a:r>
              <a:rPr lang="ja-JP" altLang="ja-JP" sz="1600" dirty="0">
                <a:latin typeface="+mn-ea"/>
              </a:rPr>
              <a:t>の病院の強みを</a:t>
            </a:r>
            <a:r>
              <a:rPr lang="ja-JP" altLang="ja-JP" sz="1600" dirty="0" smtClean="0">
                <a:latin typeface="+mn-ea"/>
              </a:rPr>
              <a:t>伸ばしたり</a:t>
            </a:r>
            <a:r>
              <a:rPr lang="ja-JP" altLang="en-US" sz="1600" dirty="0" smtClean="0">
                <a:latin typeface="+mn-ea"/>
              </a:rPr>
              <a:t>，</a:t>
            </a:r>
            <a:r>
              <a:rPr lang="ja-JP" altLang="ja-JP" sz="1600" dirty="0" smtClean="0">
                <a:latin typeface="+mn-ea"/>
              </a:rPr>
              <a:t>集約</a:t>
            </a:r>
            <a:r>
              <a:rPr lang="ja-JP" altLang="ja-JP" sz="1600" dirty="0">
                <a:latin typeface="+mn-ea"/>
              </a:rPr>
              <a:t>したりすること等に</a:t>
            </a:r>
            <a:r>
              <a:rPr lang="ja-JP" altLang="ja-JP" sz="1600" dirty="0" smtClean="0">
                <a:latin typeface="+mn-ea"/>
              </a:rPr>
              <a:t>より</a:t>
            </a:r>
            <a:r>
              <a:rPr lang="ja-JP" altLang="en-US" sz="1600" dirty="0" smtClean="0">
                <a:latin typeface="+mn-ea"/>
              </a:rPr>
              <a:t>，</a:t>
            </a:r>
            <a:r>
              <a:rPr lang="ja-JP" altLang="ja-JP" sz="1600" dirty="0" smtClean="0">
                <a:latin typeface="+mn-ea"/>
              </a:rPr>
              <a:t>効果的</a:t>
            </a:r>
            <a:r>
              <a:rPr lang="ja-JP" altLang="ja-JP" sz="1600" dirty="0">
                <a:latin typeface="+mn-ea"/>
              </a:rPr>
              <a:t>・効率的に医療を提供することのできる機能分化・連携を進める。</a:t>
            </a:r>
          </a:p>
          <a:p>
            <a:pPr marL="0" indent="0">
              <a:lnSpc>
                <a:spcPts val="1400"/>
              </a:lnSpc>
              <a:buNone/>
            </a:pPr>
            <a:endParaRPr lang="en-US" altLang="ja-JP" sz="1600" dirty="0" smtClean="0">
              <a:latin typeface="+mn-ea"/>
            </a:endParaRPr>
          </a:p>
          <a:p>
            <a:pPr marL="0" indent="0">
              <a:lnSpc>
                <a:spcPts val="2200"/>
              </a:lnSpc>
              <a:buNone/>
            </a:pPr>
            <a:r>
              <a:rPr lang="ja-JP" altLang="en-US" sz="1600" b="1" dirty="0" smtClean="0">
                <a:latin typeface="+mn-ea"/>
              </a:rPr>
              <a:t>（２） </a:t>
            </a:r>
            <a:r>
              <a:rPr lang="ja-JP" altLang="ja-JP" sz="1600" b="1" dirty="0" smtClean="0">
                <a:latin typeface="+mn-ea"/>
              </a:rPr>
              <a:t>民間</a:t>
            </a:r>
            <a:r>
              <a:rPr lang="ja-JP" altLang="ja-JP" sz="1600" b="1" dirty="0">
                <a:latin typeface="+mn-ea"/>
              </a:rPr>
              <a:t>病院の役割を尊重しながら、基幹病院等の役割を確実に果たすことができる仕組みづくり</a:t>
            </a:r>
          </a:p>
          <a:p>
            <a:pPr marL="360000" indent="-457200">
              <a:lnSpc>
                <a:spcPts val="2200"/>
              </a:lnSpc>
              <a:buNone/>
            </a:pPr>
            <a:r>
              <a:rPr lang="ja-JP" altLang="en-US" sz="1600" dirty="0" smtClean="0">
                <a:latin typeface="+mn-ea"/>
              </a:rPr>
              <a:t>　　　　</a:t>
            </a:r>
            <a:r>
              <a:rPr lang="ja-JP" altLang="ja-JP" sz="1600" dirty="0" smtClean="0">
                <a:latin typeface="+mn-ea"/>
              </a:rPr>
              <a:t>民間</a:t>
            </a:r>
            <a:r>
              <a:rPr lang="ja-JP" altLang="ja-JP" sz="1600" dirty="0">
                <a:latin typeface="+mn-ea"/>
              </a:rPr>
              <a:t>病院が多くの患者を受け入れている現状を</a:t>
            </a:r>
            <a:r>
              <a:rPr lang="ja-JP" altLang="ja-JP" sz="1600" dirty="0" smtClean="0">
                <a:latin typeface="+mn-ea"/>
              </a:rPr>
              <a:t>踏まえ</a:t>
            </a:r>
            <a:r>
              <a:rPr lang="ja-JP" altLang="en-US" sz="1600" dirty="0" smtClean="0">
                <a:latin typeface="+mn-ea"/>
              </a:rPr>
              <a:t>て，</a:t>
            </a:r>
            <a:r>
              <a:rPr lang="ja-JP" altLang="ja-JP" sz="1600" dirty="0" smtClean="0">
                <a:latin typeface="+mn-ea"/>
              </a:rPr>
              <a:t>民間</a:t>
            </a:r>
            <a:r>
              <a:rPr lang="ja-JP" altLang="ja-JP" sz="1600" dirty="0">
                <a:latin typeface="+mn-ea"/>
              </a:rPr>
              <a:t>病院と県立</a:t>
            </a:r>
            <a:r>
              <a:rPr lang="ja-JP" altLang="ja-JP" sz="1600" dirty="0" smtClean="0">
                <a:latin typeface="+mn-ea"/>
              </a:rPr>
              <a:t>病院</a:t>
            </a:r>
            <a:r>
              <a:rPr lang="ja-JP" altLang="en-US" sz="1600" dirty="0" smtClean="0">
                <a:latin typeface="+mn-ea"/>
              </a:rPr>
              <a:t>，</a:t>
            </a:r>
            <a:r>
              <a:rPr lang="ja-JP" altLang="ja-JP" sz="1600" dirty="0" smtClean="0">
                <a:latin typeface="+mn-ea"/>
              </a:rPr>
              <a:t>市立</a:t>
            </a:r>
            <a:r>
              <a:rPr lang="ja-JP" altLang="ja-JP" sz="1600" dirty="0">
                <a:latin typeface="+mn-ea"/>
              </a:rPr>
              <a:t>病院等との役割分担の</a:t>
            </a:r>
            <a:r>
              <a:rPr lang="ja-JP" altLang="ja-JP" sz="1600" dirty="0" smtClean="0">
                <a:latin typeface="+mn-ea"/>
              </a:rPr>
              <a:t>下</a:t>
            </a:r>
            <a:r>
              <a:rPr lang="ja-JP" altLang="en-US" sz="1600" dirty="0" smtClean="0">
                <a:latin typeface="+mn-ea"/>
              </a:rPr>
              <a:t>，</a:t>
            </a:r>
            <a:r>
              <a:rPr lang="ja-JP" altLang="ja-JP" sz="1600" dirty="0" smtClean="0">
                <a:latin typeface="+mn-ea"/>
              </a:rPr>
              <a:t>救急</a:t>
            </a:r>
            <a:r>
              <a:rPr lang="ja-JP" altLang="ja-JP" sz="1600" dirty="0">
                <a:latin typeface="+mn-ea"/>
              </a:rPr>
              <a:t>医療体制の充実強化等を図っていく。</a:t>
            </a:r>
          </a:p>
          <a:p>
            <a:pPr marL="0" indent="0">
              <a:lnSpc>
                <a:spcPts val="1400"/>
              </a:lnSpc>
              <a:buNone/>
            </a:pPr>
            <a:endParaRPr lang="en-US" altLang="ja-JP" sz="1600" dirty="0" smtClean="0">
              <a:latin typeface="+mn-ea"/>
            </a:endParaRPr>
          </a:p>
          <a:p>
            <a:pPr marL="0" indent="0">
              <a:lnSpc>
                <a:spcPts val="2200"/>
              </a:lnSpc>
              <a:buNone/>
            </a:pPr>
            <a:r>
              <a:rPr lang="ja-JP" altLang="en-US" sz="1600" b="1" dirty="0" smtClean="0">
                <a:latin typeface="+mn-ea"/>
              </a:rPr>
              <a:t>（３） </a:t>
            </a:r>
            <a:r>
              <a:rPr lang="ja-JP" altLang="ja-JP" sz="1600" b="1" dirty="0" smtClean="0">
                <a:latin typeface="+mn-ea"/>
              </a:rPr>
              <a:t>医療</a:t>
            </a:r>
            <a:r>
              <a:rPr lang="ja-JP" altLang="ja-JP" sz="1600" b="1" dirty="0">
                <a:latin typeface="+mn-ea"/>
              </a:rPr>
              <a:t>人材育成の仕組みづくり</a:t>
            </a:r>
          </a:p>
          <a:p>
            <a:pPr marL="360000" indent="-457200">
              <a:lnSpc>
                <a:spcPts val="2200"/>
              </a:lnSpc>
              <a:buNone/>
            </a:pPr>
            <a:r>
              <a:rPr lang="ja-JP" altLang="en-US" sz="1600" dirty="0" smtClean="0">
                <a:latin typeface="+mn-ea"/>
              </a:rPr>
              <a:t>　　　　</a:t>
            </a:r>
            <a:r>
              <a:rPr lang="ja-JP" altLang="ja-JP" sz="1600" dirty="0" smtClean="0">
                <a:latin typeface="+mn-ea"/>
              </a:rPr>
              <a:t>地域</a:t>
            </a:r>
            <a:r>
              <a:rPr lang="ja-JP" altLang="en-US" sz="1600" dirty="0" smtClean="0">
                <a:latin typeface="+mn-ea"/>
              </a:rPr>
              <a:t>医療</a:t>
            </a:r>
            <a:r>
              <a:rPr lang="ja-JP" altLang="ja-JP" sz="1600" dirty="0" smtClean="0">
                <a:latin typeface="+mn-ea"/>
              </a:rPr>
              <a:t>を</a:t>
            </a:r>
            <a:r>
              <a:rPr lang="ja-JP" altLang="ja-JP" sz="1600" dirty="0">
                <a:latin typeface="+mn-ea"/>
              </a:rPr>
              <a:t>支える医師を安定的に確保する</a:t>
            </a:r>
            <a:r>
              <a:rPr lang="ja-JP" altLang="ja-JP" sz="1600" dirty="0" smtClean="0">
                <a:latin typeface="+mn-ea"/>
              </a:rPr>
              <a:t>ため</a:t>
            </a:r>
            <a:r>
              <a:rPr lang="ja-JP" altLang="en-US" sz="1600" dirty="0" smtClean="0">
                <a:latin typeface="+mn-ea"/>
              </a:rPr>
              <a:t>，</a:t>
            </a:r>
            <a:r>
              <a:rPr lang="ja-JP" altLang="ja-JP" sz="1600" dirty="0" smtClean="0">
                <a:latin typeface="+mn-ea"/>
              </a:rPr>
              <a:t>若手</a:t>
            </a:r>
            <a:r>
              <a:rPr lang="ja-JP" altLang="ja-JP" sz="1600" dirty="0">
                <a:latin typeface="+mn-ea"/>
              </a:rPr>
              <a:t>医師にとって魅力のある環境づくり</a:t>
            </a:r>
            <a:r>
              <a:rPr lang="ja-JP" altLang="ja-JP" sz="1600" dirty="0" smtClean="0">
                <a:latin typeface="+mn-ea"/>
              </a:rPr>
              <a:t>や</a:t>
            </a:r>
            <a:r>
              <a:rPr lang="ja-JP" altLang="en-US" sz="1600" dirty="0" smtClean="0">
                <a:latin typeface="+mn-ea"/>
              </a:rPr>
              <a:t>多彩な</a:t>
            </a:r>
            <a:r>
              <a:rPr lang="ja-JP" altLang="ja-JP" sz="1600" dirty="0" smtClean="0">
                <a:latin typeface="+mn-ea"/>
              </a:rPr>
              <a:t>キャリアパス</a:t>
            </a:r>
            <a:r>
              <a:rPr lang="ja-JP" altLang="en-US" sz="1600" dirty="0" smtClean="0">
                <a:latin typeface="+mn-ea"/>
              </a:rPr>
              <a:t>など，人材</a:t>
            </a:r>
            <a:r>
              <a:rPr lang="ja-JP" altLang="en-US" sz="1600" dirty="0" smtClean="0">
                <a:latin typeface="+mn-ea"/>
              </a:rPr>
              <a:t>育成の</a:t>
            </a:r>
            <a:r>
              <a:rPr lang="ja-JP" altLang="ja-JP" sz="1600" dirty="0" smtClean="0">
                <a:latin typeface="+mn-ea"/>
              </a:rPr>
              <a:t>仕組みづくりの</a:t>
            </a:r>
            <a:r>
              <a:rPr lang="ja-JP" altLang="ja-JP" sz="1600" dirty="0">
                <a:latin typeface="+mn-ea"/>
              </a:rPr>
              <a:t>検討を行う。</a:t>
            </a:r>
          </a:p>
          <a:p>
            <a:pPr marL="0" indent="0">
              <a:lnSpc>
                <a:spcPts val="1400"/>
              </a:lnSpc>
              <a:buNone/>
            </a:pPr>
            <a:endParaRPr lang="en-US" altLang="ja-JP" sz="1600" dirty="0" smtClean="0">
              <a:latin typeface="+mn-ea"/>
            </a:endParaRPr>
          </a:p>
          <a:p>
            <a:pPr marL="0" indent="0">
              <a:lnSpc>
                <a:spcPts val="2200"/>
              </a:lnSpc>
              <a:buNone/>
            </a:pPr>
            <a:r>
              <a:rPr lang="ja-JP" altLang="en-US" sz="1600" b="1" dirty="0" smtClean="0">
                <a:latin typeface="+mn-ea"/>
              </a:rPr>
              <a:t>（４） </a:t>
            </a:r>
            <a:r>
              <a:rPr lang="ja-JP" altLang="ja-JP" sz="1600" b="1" dirty="0" smtClean="0">
                <a:latin typeface="+mn-ea"/>
              </a:rPr>
              <a:t>その他質</a:t>
            </a:r>
            <a:r>
              <a:rPr lang="ja-JP" altLang="ja-JP" sz="1600" b="1" dirty="0">
                <a:latin typeface="+mn-ea"/>
              </a:rPr>
              <a:t>の高い効果的・効率的な医療提供体制の構築に資する取組</a:t>
            </a:r>
          </a:p>
          <a:p>
            <a:pPr marL="360000" indent="0">
              <a:lnSpc>
                <a:spcPts val="2200"/>
              </a:lnSpc>
              <a:buNone/>
            </a:pPr>
            <a:r>
              <a:rPr lang="ja-JP" altLang="en-US" sz="1600" dirty="0" smtClean="0">
                <a:solidFill>
                  <a:srgbClr val="FF0000"/>
                </a:solidFill>
                <a:latin typeface="+mn-ea"/>
              </a:rPr>
              <a:t>　</a:t>
            </a:r>
            <a:r>
              <a:rPr lang="ja-JP" altLang="en-US" sz="1600" dirty="0" smtClean="0">
                <a:latin typeface="+mn-ea"/>
              </a:rPr>
              <a:t>治</a:t>
            </a:r>
            <a:r>
              <a:rPr lang="ja-JP" altLang="en-US" sz="1600" dirty="0" smtClean="0">
                <a:latin typeface="+mn-ea"/>
              </a:rPr>
              <a:t>験等活性化事業や</a:t>
            </a:r>
            <a:r>
              <a:rPr lang="ja-JP" altLang="ja-JP" sz="1600" dirty="0" smtClean="0">
                <a:latin typeface="+mn-ea"/>
              </a:rPr>
              <a:t>診療材料の</a:t>
            </a:r>
            <a:r>
              <a:rPr lang="ja-JP" altLang="ja-JP" sz="1600" dirty="0">
                <a:latin typeface="+mn-ea"/>
              </a:rPr>
              <a:t>購買</a:t>
            </a:r>
            <a:r>
              <a:rPr lang="ja-JP" altLang="ja-JP" sz="1600" dirty="0" smtClean="0">
                <a:latin typeface="+mn-ea"/>
              </a:rPr>
              <a:t>連携</a:t>
            </a:r>
            <a:r>
              <a:rPr lang="ja-JP" altLang="en-US" sz="1600" dirty="0" smtClean="0">
                <a:latin typeface="+mn-ea"/>
              </a:rPr>
              <a:t>など，共通</a:t>
            </a:r>
            <a:r>
              <a:rPr lang="ja-JP" altLang="en-US" sz="1600" dirty="0" smtClean="0">
                <a:latin typeface="+mn-ea"/>
              </a:rPr>
              <a:t>業務の</a:t>
            </a:r>
            <a:r>
              <a:rPr lang="ja-JP" altLang="en-US" sz="1600" dirty="0" smtClean="0">
                <a:latin typeface="+mn-ea"/>
              </a:rPr>
              <a:t>効率化等に</a:t>
            </a:r>
            <a:r>
              <a:rPr lang="ja-JP" altLang="en-US" sz="1600" dirty="0" smtClean="0">
                <a:latin typeface="+mn-ea"/>
              </a:rPr>
              <a:t>ついて検討</a:t>
            </a:r>
            <a:r>
              <a:rPr lang="ja-JP" altLang="ja-JP" sz="1600" dirty="0" smtClean="0">
                <a:latin typeface="+mn-ea"/>
              </a:rPr>
              <a:t>を</a:t>
            </a:r>
            <a:r>
              <a:rPr lang="ja-JP" altLang="ja-JP" sz="1600" dirty="0">
                <a:latin typeface="+mn-ea"/>
              </a:rPr>
              <a:t>行う。</a:t>
            </a:r>
          </a:p>
          <a:p>
            <a:pPr marL="0" indent="0">
              <a:lnSpc>
                <a:spcPts val="1400"/>
              </a:lnSpc>
              <a:buNone/>
            </a:pPr>
            <a:endParaRPr lang="en-US" altLang="ja-JP" sz="1300" dirty="0" smtClean="0">
              <a:latin typeface="+mn-ea"/>
            </a:endParaRPr>
          </a:p>
          <a:p>
            <a:pPr marL="0" indent="0">
              <a:lnSpc>
                <a:spcPts val="2200"/>
              </a:lnSpc>
              <a:buNone/>
            </a:pPr>
            <a:r>
              <a:rPr lang="ja-JP" altLang="en-US" sz="1100" dirty="0" smtClean="0">
                <a:latin typeface="+mn-ea"/>
              </a:rPr>
              <a:t>　</a:t>
            </a:r>
            <a:r>
              <a:rPr lang="ja-JP" altLang="ja-JP" sz="1100" dirty="0" smtClean="0">
                <a:latin typeface="+mn-ea"/>
              </a:rPr>
              <a:t>※</a:t>
            </a:r>
            <a:r>
              <a:rPr lang="ja-JP" altLang="ja-JP" sz="1100" dirty="0">
                <a:latin typeface="+mn-ea"/>
              </a:rPr>
              <a:t>　これらの取組を進めるに当たり、全体調整及び進行管理を行うための組織として、「基幹病院等連携強化実行会議（仮称）」を設置する予定。</a:t>
            </a:r>
            <a:endParaRPr kumimoji="1" lang="ja-JP" altLang="en-US" sz="1100" dirty="0">
              <a:latin typeface="+mn-ea"/>
            </a:endParaRPr>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DC768EE6-8590-4C35-BA5F-0BD088C856D2}" type="slidenum">
              <a:rPr kumimoji="1" lang="ja-JP" altLang="en-US" sz="2400" smtClean="0"/>
              <a:t>2</a:t>
            </a:fld>
            <a:endParaRPr kumimoji="1" lang="ja-JP" altLang="en-US" sz="2400" dirty="0"/>
          </a:p>
        </p:txBody>
      </p:sp>
      <p:sp>
        <p:nvSpPr>
          <p:cNvPr id="5" name="タイトル 1"/>
          <p:cNvSpPr txBox="1">
            <a:spLocks/>
          </p:cNvSpPr>
          <p:nvPr/>
        </p:nvSpPr>
        <p:spPr>
          <a:xfrm>
            <a:off x="108000" y="468000"/>
            <a:ext cx="8928992" cy="79208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latin typeface="+mn-ea"/>
                <a:ea typeface="+mn-ea"/>
              </a:rPr>
              <a:t>連携して取り組む事項</a:t>
            </a:r>
            <a:endParaRPr lang="ja-JP" altLang="en-US" sz="2800" dirty="0">
              <a:latin typeface="+mn-ea"/>
              <a:ea typeface="+mn-ea"/>
            </a:endParaRPr>
          </a:p>
        </p:txBody>
      </p:sp>
    </p:spTree>
    <p:extLst>
      <p:ext uri="{BB962C8B-B14F-4D97-AF65-F5344CB8AC3E}">
        <p14:creationId xmlns:p14="http://schemas.microsoft.com/office/powerpoint/2010/main" val="309436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412776"/>
            <a:ext cx="8640960" cy="5445224"/>
          </a:xfrm>
        </p:spPr>
        <p:txBody>
          <a:bodyPr>
            <a:normAutofit fontScale="25000" lnSpcReduction="20000"/>
          </a:bodyPr>
          <a:lstStyle/>
          <a:p>
            <a:pPr marL="0" indent="0" algn="ctr">
              <a:lnSpc>
                <a:spcPts val="1200"/>
              </a:lnSpc>
              <a:buNone/>
            </a:pPr>
            <a:r>
              <a:rPr lang="ja-JP" altLang="ja-JP" sz="4400" dirty="0">
                <a:latin typeface="ＭＳ ゴシック" panose="020B0609070205080204" pitchFamily="49" charset="-128"/>
                <a:ea typeface="ＭＳ ゴシック" panose="020B0609070205080204" pitchFamily="49" charset="-128"/>
              </a:rPr>
              <a:t>基幹病院等の連携に関する協定書</a:t>
            </a:r>
          </a:p>
          <a:p>
            <a:pPr marL="0" indent="0">
              <a:lnSpc>
                <a:spcPts val="1200"/>
              </a:lnSpc>
              <a:buNone/>
            </a:pPr>
            <a:endParaRPr lang="en-US" altLang="ja-JP" sz="4400" dirty="0" smtClean="0">
              <a:latin typeface="ＭＳ ゴシック" panose="020B0609070205080204" pitchFamily="49" charset="-128"/>
              <a:ea typeface="ＭＳ ゴシック" panose="020B0609070205080204" pitchFamily="49" charset="-128"/>
            </a:endParaRPr>
          </a:p>
          <a:p>
            <a:pPr marL="0" indent="0">
              <a:lnSpc>
                <a:spcPts val="1200"/>
              </a:lnSpc>
              <a:buNone/>
            </a:pPr>
            <a:r>
              <a:rPr lang="ja-JP" altLang="en-US" sz="4400" dirty="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広島</a:t>
            </a:r>
            <a:r>
              <a:rPr lang="ja-JP" altLang="ja-JP" sz="4400" dirty="0">
                <a:latin typeface="ＭＳ ゴシック" panose="020B0609070205080204" pitchFamily="49" charset="-128"/>
                <a:ea typeface="ＭＳ ゴシック" panose="020B0609070205080204" pitchFamily="49" charset="-128"/>
              </a:rPr>
              <a:t>大学病院，県立広島病院，地方独立行政法人広島市立病院機構，広島赤十字・原爆病院，一般社団法人広島県医師会，一般社団法人広島市医師会，広島市及び広島県（以下「８者」という。）は，広島大学病院，県立広島病院，広島市民病院，舟入市民病院，広島赤十字・原爆病院等（以下「基幹病院等」という。）の連携に関して，次のとおり協定（以下「本協定」という。）を締結する。</a:t>
            </a:r>
          </a:p>
          <a:p>
            <a:pPr marL="0" indent="0">
              <a:lnSpc>
                <a:spcPts val="1200"/>
              </a:lnSpc>
              <a:buNone/>
            </a:pPr>
            <a:r>
              <a:rPr lang="ja-JP" altLang="ja-JP" sz="4400" dirty="0" smtClean="0">
                <a:latin typeface="ＭＳ ゴシック" panose="020B0609070205080204" pitchFamily="49" charset="-128"/>
                <a:ea typeface="ＭＳ ゴシック" panose="020B0609070205080204" pitchFamily="49" charset="-128"/>
              </a:rPr>
              <a:t>（</a:t>
            </a:r>
            <a:r>
              <a:rPr lang="ja-JP" altLang="ja-JP" sz="4400" dirty="0">
                <a:latin typeface="ＭＳ ゴシック" panose="020B0609070205080204" pitchFamily="49" charset="-128"/>
                <a:ea typeface="ＭＳ ゴシック" panose="020B0609070205080204" pitchFamily="49" charset="-128"/>
              </a:rPr>
              <a:t>目的）</a:t>
            </a:r>
          </a:p>
          <a:p>
            <a:pPr marL="0" indent="0">
              <a:lnSpc>
                <a:spcPts val="1200"/>
              </a:lnSpc>
              <a:buNone/>
            </a:pPr>
            <a:r>
              <a:rPr lang="ja-JP" altLang="ja-JP" sz="4400" dirty="0">
                <a:latin typeface="ＭＳ ゴシック" panose="020B0609070205080204" pitchFamily="49" charset="-128"/>
                <a:ea typeface="ＭＳ ゴシック" panose="020B0609070205080204" pitchFamily="49" charset="-128"/>
              </a:rPr>
              <a:t>第１条　本協定は，基幹病院等が連携して広島市都市圏におけるより質の高い効果的・効率的な医療提供体制の構築を進めることについて，基幹病院等の運営に関わる８者が連携して取り組むことを確認することを目的とする。</a:t>
            </a:r>
          </a:p>
          <a:p>
            <a:pPr marL="0" indent="0">
              <a:lnSpc>
                <a:spcPts val="1200"/>
              </a:lnSpc>
              <a:buNone/>
            </a:pPr>
            <a:r>
              <a:rPr lang="ja-JP" altLang="ja-JP" sz="4400" dirty="0" smtClean="0">
                <a:latin typeface="ＭＳ ゴシック" panose="020B0609070205080204" pitchFamily="49" charset="-128"/>
                <a:ea typeface="ＭＳ ゴシック" panose="020B0609070205080204" pitchFamily="49" charset="-128"/>
              </a:rPr>
              <a:t>（</a:t>
            </a:r>
            <a:r>
              <a:rPr lang="ja-JP" altLang="ja-JP" sz="4400" dirty="0">
                <a:latin typeface="ＭＳ ゴシック" panose="020B0609070205080204" pitchFamily="49" charset="-128"/>
                <a:ea typeface="ＭＳ ゴシック" panose="020B0609070205080204" pitchFamily="49" charset="-128"/>
              </a:rPr>
              <a:t>取組事項）</a:t>
            </a:r>
          </a:p>
          <a:p>
            <a:pPr marL="0" indent="0">
              <a:lnSpc>
                <a:spcPts val="1200"/>
              </a:lnSpc>
              <a:buNone/>
            </a:pPr>
            <a:r>
              <a:rPr lang="ja-JP" altLang="ja-JP" sz="4400" dirty="0">
                <a:latin typeface="ＭＳ ゴシック" panose="020B0609070205080204" pitchFamily="49" charset="-128"/>
                <a:ea typeface="ＭＳ ゴシック" panose="020B0609070205080204" pitchFamily="49" charset="-128"/>
              </a:rPr>
              <a:t>第２条　８者が連携して取り組む事項は，「基幹病院連携強化会議」において検討した次の各号に掲げる事項とする。</a:t>
            </a:r>
          </a:p>
          <a:p>
            <a:pPr marL="0" indent="0">
              <a:lnSpc>
                <a:spcPts val="1200"/>
              </a:lnSpc>
              <a:buNone/>
            </a:pPr>
            <a:r>
              <a:rPr lang="en-US" altLang="ja-JP" sz="4400" dirty="0">
                <a:latin typeface="ＭＳ ゴシック" panose="020B0609070205080204" pitchFamily="49" charset="-128"/>
                <a:ea typeface="ＭＳ ゴシック" panose="020B0609070205080204" pitchFamily="49" charset="-128"/>
              </a:rPr>
              <a:t>(1)</a:t>
            </a:r>
            <a:r>
              <a:rPr lang="ja-JP" altLang="ja-JP" sz="4400" dirty="0">
                <a:latin typeface="ＭＳ ゴシック" panose="020B0609070205080204" pitchFamily="49" charset="-128"/>
                <a:ea typeface="ＭＳ ゴシック" panose="020B0609070205080204" pitchFamily="49" charset="-128"/>
              </a:rPr>
              <a:t>　医療機能の分化と病院間連携の推進</a:t>
            </a:r>
          </a:p>
          <a:p>
            <a:pPr marL="0" indent="0">
              <a:lnSpc>
                <a:spcPts val="1200"/>
              </a:lnSpc>
              <a:buNone/>
            </a:pPr>
            <a:r>
              <a:rPr lang="en-US" altLang="ja-JP" sz="4400" dirty="0">
                <a:latin typeface="ＭＳ ゴシック" panose="020B0609070205080204" pitchFamily="49" charset="-128"/>
                <a:ea typeface="ＭＳ ゴシック" panose="020B0609070205080204" pitchFamily="49" charset="-128"/>
              </a:rPr>
              <a:t>(2)</a:t>
            </a:r>
            <a:r>
              <a:rPr lang="ja-JP" altLang="ja-JP" sz="4400" dirty="0">
                <a:latin typeface="ＭＳ ゴシック" panose="020B0609070205080204" pitchFamily="49" charset="-128"/>
                <a:ea typeface="ＭＳ ゴシック" panose="020B0609070205080204" pitchFamily="49" charset="-128"/>
              </a:rPr>
              <a:t>　民間病院の役割を尊重しながら，基幹病院等の役割を確実に果たすことが</a:t>
            </a:r>
            <a:r>
              <a:rPr lang="ja-JP" altLang="ja-JP" sz="4400" dirty="0" smtClean="0">
                <a:latin typeface="ＭＳ ゴシック" panose="020B0609070205080204" pitchFamily="49" charset="-128"/>
                <a:ea typeface="ＭＳ ゴシック" panose="020B0609070205080204" pitchFamily="49" charset="-128"/>
              </a:rPr>
              <a:t>できる仕組みづくり</a:t>
            </a:r>
            <a:endParaRPr lang="ja-JP" altLang="ja-JP" sz="4400" dirty="0">
              <a:latin typeface="ＭＳ ゴシック" panose="020B0609070205080204" pitchFamily="49" charset="-128"/>
              <a:ea typeface="ＭＳ ゴシック" panose="020B0609070205080204" pitchFamily="49" charset="-128"/>
            </a:endParaRPr>
          </a:p>
          <a:p>
            <a:pPr marL="0" indent="0">
              <a:lnSpc>
                <a:spcPts val="1200"/>
              </a:lnSpc>
              <a:buNone/>
            </a:pPr>
            <a:r>
              <a:rPr lang="en-US" altLang="ja-JP" sz="4400" dirty="0">
                <a:latin typeface="ＭＳ ゴシック" panose="020B0609070205080204" pitchFamily="49" charset="-128"/>
                <a:ea typeface="ＭＳ ゴシック" panose="020B0609070205080204" pitchFamily="49" charset="-128"/>
              </a:rPr>
              <a:t>(3)</a:t>
            </a:r>
            <a:r>
              <a:rPr lang="ja-JP" altLang="ja-JP" sz="4400" dirty="0">
                <a:latin typeface="ＭＳ ゴシック" panose="020B0609070205080204" pitchFamily="49" charset="-128"/>
                <a:ea typeface="ＭＳ ゴシック" panose="020B0609070205080204" pitchFamily="49" charset="-128"/>
              </a:rPr>
              <a:t>　医療人材育成の仕組みづくり</a:t>
            </a:r>
          </a:p>
          <a:p>
            <a:pPr marL="0" indent="0">
              <a:lnSpc>
                <a:spcPts val="1200"/>
              </a:lnSpc>
              <a:buNone/>
            </a:pPr>
            <a:r>
              <a:rPr lang="en-US" altLang="ja-JP" sz="4400" dirty="0">
                <a:latin typeface="ＭＳ ゴシック" panose="020B0609070205080204" pitchFamily="49" charset="-128"/>
                <a:ea typeface="ＭＳ ゴシック" panose="020B0609070205080204" pitchFamily="49" charset="-128"/>
              </a:rPr>
              <a:t>(4)</a:t>
            </a:r>
            <a:r>
              <a:rPr lang="ja-JP" altLang="ja-JP" sz="4400" dirty="0">
                <a:latin typeface="ＭＳ ゴシック" panose="020B0609070205080204" pitchFamily="49" charset="-128"/>
                <a:ea typeface="ＭＳ ゴシック" panose="020B0609070205080204" pitchFamily="49" charset="-128"/>
              </a:rPr>
              <a:t>　その他質の高い効果的・効率的な医療提供体制の構築に資する取組</a:t>
            </a:r>
          </a:p>
          <a:p>
            <a:pPr marL="0" indent="0">
              <a:lnSpc>
                <a:spcPts val="1200"/>
              </a:lnSpc>
              <a:buNone/>
            </a:pPr>
            <a:r>
              <a:rPr lang="ja-JP" altLang="ja-JP" sz="4400" dirty="0">
                <a:latin typeface="ＭＳ ゴシック" panose="020B0609070205080204" pitchFamily="49" charset="-128"/>
                <a:ea typeface="ＭＳ ゴシック" panose="020B0609070205080204" pitchFamily="49" charset="-128"/>
              </a:rPr>
              <a:t>２　８者は，前項の取組を進めるに当たり，全体調整及び進行管理を行うための組織として，「基幹病院等連携強化実行会議（仮称）」を設置する。</a:t>
            </a:r>
          </a:p>
          <a:p>
            <a:pPr marL="0" indent="0">
              <a:lnSpc>
                <a:spcPts val="1200"/>
              </a:lnSpc>
              <a:buNone/>
            </a:pPr>
            <a:endParaRPr lang="ja-JP" altLang="ja-JP" sz="4400" dirty="0">
              <a:latin typeface="ＭＳ ゴシック" panose="020B0609070205080204" pitchFamily="49" charset="-128"/>
              <a:ea typeface="ＭＳ ゴシック" panose="020B0609070205080204" pitchFamily="49" charset="-128"/>
            </a:endParaRPr>
          </a:p>
          <a:p>
            <a:pPr marL="0" indent="0">
              <a:lnSpc>
                <a:spcPts val="1200"/>
              </a:lnSpc>
              <a:buNone/>
            </a:pPr>
            <a:r>
              <a:rPr lang="ja-JP" altLang="ja-JP" sz="4400" dirty="0">
                <a:latin typeface="ＭＳ ゴシック" panose="020B0609070205080204" pitchFamily="49" charset="-128"/>
                <a:ea typeface="ＭＳ ゴシック" panose="020B0609070205080204" pitchFamily="49" charset="-128"/>
              </a:rPr>
              <a:t>この協定書の締結を証するため，本協定書８通を作成し，８者が各１通を所持するものとする。</a:t>
            </a:r>
          </a:p>
          <a:p>
            <a:pPr marL="0" indent="0">
              <a:lnSpc>
                <a:spcPts val="1200"/>
              </a:lnSpc>
              <a:buNone/>
            </a:pPr>
            <a:endParaRPr lang="ja-JP" altLang="ja-JP" sz="4400" dirty="0">
              <a:latin typeface="ＭＳ ゴシック" panose="020B0609070205080204" pitchFamily="49" charset="-128"/>
              <a:ea typeface="ＭＳ ゴシック" panose="020B0609070205080204" pitchFamily="49" charset="-128"/>
            </a:endParaRPr>
          </a:p>
          <a:p>
            <a:pPr marL="0" indent="0">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平成</a:t>
            </a:r>
            <a:r>
              <a:rPr lang="ja-JP" altLang="ja-JP" sz="4400" dirty="0">
                <a:latin typeface="ＭＳ ゴシック" panose="020B0609070205080204" pitchFamily="49" charset="-128"/>
                <a:ea typeface="ＭＳ ゴシック" panose="020B0609070205080204" pitchFamily="49" charset="-128"/>
              </a:rPr>
              <a:t>２８年６月２４日</a:t>
            </a:r>
          </a:p>
          <a:p>
            <a:pPr marL="0" indent="0">
              <a:lnSpc>
                <a:spcPts val="1200"/>
              </a:lnSpc>
              <a:buNone/>
            </a:pPr>
            <a:r>
              <a:rPr lang="ja-JP" altLang="ja-JP" sz="4400" dirty="0">
                <a:latin typeface="ＭＳ ゴシック" panose="020B0609070205080204" pitchFamily="49" charset="-128"/>
                <a:ea typeface="ＭＳ ゴシック" panose="020B0609070205080204" pitchFamily="49" charset="-128"/>
              </a:rPr>
              <a:t>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広島</a:t>
            </a:r>
            <a:r>
              <a:rPr lang="ja-JP" altLang="ja-JP" sz="4400" dirty="0">
                <a:latin typeface="ＭＳ ゴシック" panose="020B0609070205080204" pitchFamily="49" charset="-128"/>
                <a:ea typeface="ＭＳ ゴシック" panose="020B0609070205080204" pitchFamily="49" charset="-128"/>
              </a:rPr>
              <a:t>大学病院病</a:t>
            </a:r>
            <a:r>
              <a:rPr lang="ja-JP" altLang="ja-JP" sz="4400" dirty="0" smtClean="0">
                <a:latin typeface="ＭＳ ゴシック" panose="020B0609070205080204" pitchFamily="49" charset="-128"/>
                <a:ea typeface="ＭＳ ゴシック" panose="020B0609070205080204" pitchFamily="49" charset="-128"/>
              </a:rPr>
              <a:t>院長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平川勝洋</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広島県</a:t>
            </a:r>
            <a:r>
              <a:rPr lang="ja-JP" altLang="ja-JP" sz="4400" dirty="0">
                <a:latin typeface="ＭＳ ゴシック" panose="020B0609070205080204" pitchFamily="49" charset="-128"/>
                <a:ea typeface="ＭＳ ゴシック" panose="020B0609070205080204" pitchFamily="49" charset="-128"/>
              </a:rPr>
              <a:t>病院事業</a:t>
            </a:r>
            <a:r>
              <a:rPr lang="ja-JP" altLang="ja-JP" sz="4400" dirty="0" smtClean="0">
                <a:latin typeface="ＭＳ ゴシック" panose="020B0609070205080204" pitchFamily="49" charset="-128"/>
                <a:ea typeface="ＭＳ ゴシック" panose="020B0609070205080204" pitchFamily="49" charset="-128"/>
              </a:rPr>
              <a:t>管理者</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浅原利正</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地方</a:t>
            </a:r>
            <a:r>
              <a:rPr lang="ja-JP" altLang="ja-JP" sz="4400" dirty="0">
                <a:latin typeface="ＭＳ ゴシック" panose="020B0609070205080204" pitchFamily="49" charset="-128"/>
                <a:ea typeface="ＭＳ ゴシック" panose="020B0609070205080204" pitchFamily="49" charset="-128"/>
              </a:rPr>
              <a:t>独立行政法人広島市立病院機構</a:t>
            </a:r>
            <a:r>
              <a:rPr lang="ja-JP" altLang="ja-JP" sz="4400" dirty="0" smtClean="0">
                <a:latin typeface="ＭＳ ゴシック" panose="020B0609070205080204" pitchFamily="49" charset="-128"/>
                <a:ea typeface="ＭＳ ゴシック" panose="020B0609070205080204" pitchFamily="49" charset="-128"/>
              </a:rPr>
              <a:t>理事長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影本正之</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広島</a:t>
            </a:r>
            <a:r>
              <a:rPr lang="ja-JP" altLang="ja-JP" sz="4400" dirty="0">
                <a:latin typeface="ＭＳ ゴシック" panose="020B0609070205080204" pitchFamily="49" charset="-128"/>
                <a:ea typeface="ＭＳ ゴシック" panose="020B0609070205080204" pitchFamily="49" charset="-128"/>
              </a:rPr>
              <a:t>赤十字・原爆病院</a:t>
            </a:r>
            <a:r>
              <a:rPr lang="ja-JP" altLang="ja-JP" sz="4400" dirty="0" smtClean="0">
                <a:latin typeface="ＭＳ ゴシック" panose="020B0609070205080204" pitchFamily="49" charset="-128"/>
                <a:ea typeface="ＭＳ ゴシック" panose="020B0609070205080204" pitchFamily="49" charset="-128"/>
              </a:rPr>
              <a:t>院長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古川善也</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一般</a:t>
            </a:r>
            <a:r>
              <a:rPr lang="ja-JP" altLang="ja-JP" sz="4400" dirty="0">
                <a:latin typeface="ＭＳ ゴシック" panose="020B0609070205080204" pitchFamily="49" charset="-128"/>
                <a:ea typeface="ＭＳ ゴシック" panose="020B0609070205080204" pitchFamily="49" charset="-128"/>
              </a:rPr>
              <a:t>社団法人広島県医師会</a:t>
            </a:r>
            <a:r>
              <a:rPr lang="ja-JP" altLang="ja-JP" sz="4400" dirty="0" smtClean="0">
                <a:latin typeface="ＭＳ ゴシック" panose="020B0609070205080204" pitchFamily="49" charset="-128"/>
                <a:ea typeface="ＭＳ ゴシック" panose="020B0609070205080204" pitchFamily="49" charset="-128"/>
              </a:rPr>
              <a:t>会長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平松惠一</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一般</a:t>
            </a:r>
            <a:r>
              <a:rPr lang="ja-JP" altLang="ja-JP" sz="4400" dirty="0">
                <a:latin typeface="ＭＳ ゴシック" panose="020B0609070205080204" pitchFamily="49" charset="-128"/>
                <a:ea typeface="ＭＳ ゴシック" panose="020B0609070205080204" pitchFamily="49" charset="-128"/>
              </a:rPr>
              <a:t>社団法人広島市医師会</a:t>
            </a:r>
            <a:r>
              <a:rPr lang="ja-JP" altLang="ja-JP" sz="4400" dirty="0" smtClean="0">
                <a:latin typeface="ＭＳ ゴシック" panose="020B0609070205080204" pitchFamily="49" charset="-128"/>
                <a:ea typeface="ＭＳ ゴシック" panose="020B0609070205080204" pitchFamily="49" charset="-128"/>
              </a:rPr>
              <a:t>会長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松村誠</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広島市長</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松井一實</a:t>
            </a:r>
            <a:r>
              <a:rPr lang="ja-JP" altLang="ja-JP" sz="4400" dirty="0">
                <a:latin typeface="ＭＳ ゴシック" panose="020B0609070205080204" pitchFamily="49" charset="-128"/>
                <a:ea typeface="ＭＳ ゴシック" panose="020B0609070205080204" pitchFamily="49" charset="-128"/>
              </a:rPr>
              <a:t>（自署）　　　　　</a:t>
            </a:r>
          </a:p>
          <a:p>
            <a:pPr marL="0" indent="0" latinLnBrk="1">
              <a:lnSpc>
                <a:spcPts val="1200"/>
              </a:lnSpc>
              <a:buNone/>
            </a:pPr>
            <a:r>
              <a:rPr lang="ja-JP" altLang="en-US" sz="4400" dirty="0" smtClean="0">
                <a:latin typeface="ＭＳ ゴシック" panose="020B0609070205080204" pitchFamily="49" charset="-128"/>
                <a:ea typeface="ＭＳ ゴシック" panose="020B0609070205080204" pitchFamily="49" charset="-128"/>
              </a:rPr>
              <a:t>　広島</a:t>
            </a:r>
            <a:r>
              <a:rPr lang="ja-JP" altLang="ja-JP" sz="4400" dirty="0" smtClean="0">
                <a:latin typeface="ＭＳ ゴシック" panose="020B0609070205080204" pitchFamily="49" charset="-128"/>
                <a:ea typeface="ＭＳ ゴシック" panose="020B0609070205080204" pitchFamily="49" charset="-128"/>
              </a:rPr>
              <a:t>県知事</a:t>
            </a:r>
            <a:r>
              <a:rPr lang="ja-JP" altLang="en-US" sz="4400" dirty="0" smtClean="0">
                <a:latin typeface="ＭＳ ゴシック" panose="020B0609070205080204" pitchFamily="49" charset="-128"/>
                <a:ea typeface="ＭＳ ゴシック" panose="020B0609070205080204" pitchFamily="49" charset="-128"/>
              </a:rPr>
              <a:t>　</a:t>
            </a:r>
            <a:r>
              <a:rPr lang="ja-JP" altLang="ja-JP" sz="4400" dirty="0" smtClean="0">
                <a:latin typeface="ＭＳ ゴシック" panose="020B0609070205080204" pitchFamily="49" charset="-128"/>
                <a:ea typeface="ＭＳ ゴシック" panose="020B0609070205080204" pitchFamily="49" charset="-128"/>
              </a:rPr>
              <a:t>湯﨑英彦</a:t>
            </a:r>
            <a:r>
              <a:rPr lang="ja-JP" altLang="ja-JP" sz="4400" dirty="0">
                <a:latin typeface="ＭＳ ゴシック" panose="020B0609070205080204" pitchFamily="49" charset="-128"/>
                <a:ea typeface="ＭＳ ゴシック" panose="020B0609070205080204" pitchFamily="49" charset="-128"/>
              </a:rPr>
              <a:t>（自署</a:t>
            </a:r>
            <a:r>
              <a:rPr lang="ja-JP" altLang="ja-JP" sz="4400" dirty="0" smtClean="0">
                <a:latin typeface="ＭＳ ゴシック" panose="020B0609070205080204" pitchFamily="49" charset="-128"/>
                <a:ea typeface="ＭＳ ゴシック" panose="020B0609070205080204" pitchFamily="49" charset="-128"/>
              </a:rPr>
              <a:t>）</a:t>
            </a:r>
            <a:endParaRPr lang="ja-JP" altLang="ja-JP" sz="4400" dirty="0">
              <a:latin typeface="ＭＳ ゴシック" panose="020B0609070205080204" pitchFamily="49" charset="-128"/>
              <a:ea typeface="ＭＳ ゴシック" panose="020B0609070205080204" pitchFamily="49" charset="-128"/>
            </a:endParaRPr>
          </a:p>
          <a:p>
            <a:pPr>
              <a:lnSpc>
                <a:spcPct val="120000"/>
              </a:lnSpc>
            </a:pPr>
            <a:endParaRPr kumimoji="1" lang="ja-JP" altLang="en-US" dirty="0">
              <a:latin typeface="+mn-ea"/>
            </a:endParaRPr>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DC768EE6-8590-4C35-BA5F-0BD088C856D2}" type="slidenum">
              <a:rPr kumimoji="1" lang="ja-JP" altLang="en-US" sz="2400" smtClean="0"/>
              <a:t>3</a:t>
            </a:fld>
            <a:endParaRPr kumimoji="1" lang="ja-JP" altLang="en-US" sz="2400" dirty="0"/>
          </a:p>
        </p:txBody>
      </p:sp>
      <p:sp>
        <p:nvSpPr>
          <p:cNvPr id="5" name="タイトル 1"/>
          <p:cNvSpPr txBox="1">
            <a:spLocks/>
          </p:cNvSpPr>
          <p:nvPr/>
        </p:nvSpPr>
        <p:spPr>
          <a:xfrm>
            <a:off x="108000" y="468000"/>
            <a:ext cx="8928992" cy="79208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latin typeface="+mn-ea"/>
                <a:ea typeface="+mn-ea"/>
              </a:rPr>
              <a:t>協定書</a:t>
            </a:r>
            <a:endParaRPr lang="ja-JP" altLang="en-US" sz="2800" dirty="0">
              <a:latin typeface="+mn-ea"/>
              <a:ea typeface="+mn-ea"/>
            </a:endParaRPr>
          </a:p>
        </p:txBody>
      </p:sp>
      <p:sp>
        <p:nvSpPr>
          <p:cNvPr id="6" name="メモ 5"/>
          <p:cNvSpPr/>
          <p:nvPr/>
        </p:nvSpPr>
        <p:spPr>
          <a:xfrm>
            <a:off x="179512" y="1368000"/>
            <a:ext cx="8857480" cy="5400000"/>
          </a:xfrm>
          <a:prstGeom prst="foldedCorner">
            <a:avLst>
              <a:gd name="adj" fmla="val 10947"/>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9718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197439032"/>
              </p:ext>
            </p:extLst>
          </p:nvPr>
        </p:nvGraphicFramePr>
        <p:xfrm>
          <a:off x="475928" y="1700808"/>
          <a:ext cx="8352928" cy="3462488"/>
        </p:xfrm>
        <a:graphic>
          <a:graphicData uri="http://schemas.openxmlformats.org/drawingml/2006/table">
            <a:tbl>
              <a:tblPr firstRow="1" bandRow="1">
                <a:tableStyleId>{5C22544A-7EE6-4342-B048-85BDC9FD1C3A}</a:tableStyleId>
              </a:tblPr>
              <a:tblGrid>
                <a:gridCol w="720080"/>
                <a:gridCol w="1728192"/>
                <a:gridCol w="4312096"/>
                <a:gridCol w="1592560"/>
              </a:tblGrid>
              <a:tr h="368041">
                <a:tc>
                  <a:txBody>
                    <a:bodyPr/>
                    <a:lstStyle/>
                    <a:p>
                      <a:pPr algn="ct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smtClean="0">
                          <a:solidFill>
                            <a:schemeClr val="tx1"/>
                          </a:solidFill>
                        </a:rPr>
                        <a:t>氏　　名</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smtClean="0">
                          <a:solidFill>
                            <a:schemeClr val="tx1"/>
                          </a:solidFill>
                        </a:rPr>
                        <a:t>所属・職名</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0" dirty="0" smtClean="0">
                          <a:solidFill>
                            <a:schemeClr val="tx1"/>
                          </a:solidFill>
                        </a:rPr>
                        <a:t>備考</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rowSpan="4">
                  <a:txBody>
                    <a:bodyPr/>
                    <a:lstStyle/>
                    <a:p>
                      <a:pPr algn="ctr"/>
                      <a:r>
                        <a:rPr kumimoji="1" lang="ja-JP" altLang="en-US" sz="1400" b="0" dirty="0" smtClean="0">
                          <a:solidFill>
                            <a:schemeClr val="tx1"/>
                          </a:solidFill>
                          <a:latin typeface="+mn-ea"/>
                          <a:ea typeface="+mn-ea"/>
                        </a:rPr>
                        <a:t>病</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院</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開</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設</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者</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等</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浅原利正</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広島県病院事業管理者・広島県参与</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0" dirty="0" smtClean="0">
                          <a:solidFill>
                            <a:schemeClr val="tx1"/>
                          </a:solidFill>
                        </a:rPr>
                        <a:t>座長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影本正之</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地方独立行政法人広島市立病院機構理事長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笠松淳也</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広島県健康福祉局長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川添泰宏</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広島市健康福祉局長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rowSpan="4">
                  <a:txBody>
                    <a:bodyPr/>
                    <a:lstStyle/>
                    <a:p>
                      <a:pPr algn="ctr"/>
                      <a:r>
                        <a:rPr kumimoji="1" lang="ja-JP" altLang="en-US" sz="1400" b="0" dirty="0" smtClean="0">
                          <a:solidFill>
                            <a:schemeClr val="tx1"/>
                          </a:solidFill>
                          <a:latin typeface="+mn-ea"/>
                          <a:ea typeface="+mn-ea"/>
                        </a:rPr>
                        <a:t>病</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院</a:t>
                      </a:r>
                      <a:endParaRPr kumimoji="1" lang="en-US" altLang="ja-JP" sz="1400" b="0" dirty="0" smtClean="0">
                        <a:solidFill>
                          <a:schemeClr val="tx1"/>
                        </a:solidFill>
                        <a:latin typeface="+mn-ea"/>
                        <a:ea typeface="+mn-ea"/>
                      </a:endParaRPr>
                    </a:p>
                    <a:p>
                      <a:pPr algn="ctr"/>
                      <a:r>
                        <a:rPr kumimoji="1" lang="ja-JP" altLang="en-US" sz="1400" b="0" dirty="0" smtClean="0">
                          <a:solidFill>
                            <a:schemeClr val="tx1"/>
                          </a:solidFill>
                          <a:latin typeface="+mn-ea"/>
                          <a:ea typeface="+mn-ea"/>
                        </a:rPr>
                        <a:t>長</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荒木康之</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広島市立広島市民病院病院長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石田照佳</a:t>
                      </a:r>
                      <a:endParaRPr kumimoji="1" lang="en-US" altLang="ja-JP" sz="1400" kern="1200" dirty="0" smtClean="0">
                        <a:solidFill>
                          <a:schemeClr val="dk1"/>
                        </a:solidFill>
                        <a:effectLst/>
                        <a:latin typeface="+mn-lt"/>
                        <a:ea typeface="+mn-ea"/>
                        <a:cs typeface="+mn-cs"/>
                      </a:endParaRPr>
                    </a:p>
                    <a:p>
                      <a:pPr algn="dist"/>
                      <a:r>
                        <a:rPr kumimoji="1" lang="ja-JP" altLang="en-US" sz="1400" b="0" kern="1200" dirty="0" smtClean="0">
                          <a:solidFill>
                            <a:schemeClr val="dk1"/>
                          </a:solidFill>
                          <a:effectLst/>
                          <a:latin typeface="+mn-lt"/>
                          <a:ea typeface="+mn-ea"/>
                          <a:cs typeface="+mn-cs"/>
                        </a:rPr>
                        <a:t>古川善也</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広島赤十字・原爆病院院長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dirty="0" smtClean="0">
                          <a:solidFill>
                            <a:schemeClr val="tx1"/>
                          </a:solidFill>
                          <a:latin typeface="+mn-ea"/>
                          <a:ea typeface="+mn-ea"/>
                        </a:rPr>
                        <a:t>H28.1</a:t>
                      </a:r>
                      <a:r>
                        <a:rPr kumimoji="1" lang="ja-JP" altLang="en-US" sz="1400" b="0" dirty="0" smtClean="0">
                          <a:solidFill>
                            <a:schemeClr val="tx1"/>
                          </a:solidFill>
                          <a:latin typeface="+mn-ea"/>
                          <a:ea typeface="+mn-ea"/>
                        </a:rPr>
                        <a:t>～古川院長</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木矢克造</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県立広島病院院長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平川勝洋</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広島大学病院病院長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正方形/長方形 3"/>
          <p:cNvSpPr/>
          <p:nvPr/>
        </p:nvSpPr>
        <p:spPr>
          <a:xfrm>
            <a:off x="6735613" y="1296000"/>
            <a:ext cx="208823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00" dirty="0" smtClean="0">
                <a:solidFill>
                  <a:schemeClr val="tx1"/>
                </a:solidFill>
              </a:rPr>
              <a:t>（敬称略，５０音順）</a:t>
            </a:r>
            <a:endParaRPr kumimoji="1" lang="ja-JP" altLang="en-US" sz="1000" dirty="0">
              <a:solidFill>
                <a:schemeClr val="tx1"/>
              </a:solidFill>
            </a:endParaRPr>
          </a:p>
        </p:txBody>
      </p:sp>
      <p:sp>
        <p:nvSpPr>
          <p:cNvPr id="5" name="正方形/長方形 4"/>
          <p:cNvSpPr/>
          <p:nvPr/>
        </p:nvSpPr>
        <p:spPr>
          <a:xfrm>
            <a:off x="467544" y="5076000"/>
            <a:ext cx="208823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mn-ea"/>
              </a:rPr>
              <a:t>【</a:t>
            </a:r>
            <a:r>
              <a:rPr kumimoji="1" lang="ja-JP" altLang="en-US" sz="1200" dirty="0" smtClean="0">
                <a:solidFill>
                  <a:schemeClr val="tx1"/>
                </a:solidFill>
                <a:latin typeface="+mn-ea"/>
              </a:rPr>
              <a:t>オブザーバー</a:t>
            </a:r>
            <a:r>
              <a:rPr kumimoji="1" lang="en-US" altLang="ja-JP" sz="1200" dirty="0" smtClean="0">
                <a:solidFill>
                  <a:schemeClr val="tx1"/>
                </a:solidFill>
                <a:latin typeface="+mn-ea"/>
              </a:rPr>
              <a:t>】</a:t>
            </a:r>
            <a:endParaRPr kumimoji="1" lang="ja-JP" altLang="en-US" sz="1200" dirty="0">
              <a:solidFill>
                <a:schemeClr val="tx1"/>
              </a:solidFill>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97275162"/>
              </p:ext>
            </p:extLst>
          </p:nvPr>
        </p:nvGraphicFramePr>
        <p:xfrm>
          <a:off x="467544" y="5517232"/>
          <a:ext cx="8352928" cy="1104123"/>
        </p:xfrm>
        <a:graphic>
          <a:graphicData uri="http://schemas.openxmlformats.org/drawingml/2006/table">
            <a:tbl>
              <a:tblPr firstRow="1" bandRow="1">
                <a:tableStyleId>{5C22544A-7EE6-4342-B048-85BDC9FD1C3A}</a:tableStyleId>
              </a:tblPr>
              <a:tblGrid>
                <a:gridCol w="720080"/>
                <a:gridCol w="1728192"/>
                <a:gridCol w="4320480"/>
                <a:gridCol w="1584176"/>
              </a:tblGrid>
              <a:tr h="368041">
                <a:tc rowSpan="2">
                  <a:txBody>
                    <a:bodyPr/>
                    <a:lstStyle/>
                    <a:p>
                      <a:pPr algn="ctr"/>
                      <a:r>
                        <a:rPr kumimoji="1" lang="ja-JP" altLang="en-US" sz="1400" b="0" dirty="0" smtClean="0">
                          <a:solidFill>
                            <a:schemeClr val="tx1"/>
                          </a:solidFill>
                          <a:latin typeface="+mn-ea"/>
                          <a:ea typeface="+mn-ea"/>
                        </a:rPr>
                        <a:t>医師会</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b="0" kern="1200" dirty="0" smtClean="0">
                          <a:solidFill>
                            <a:schemeClr val="tx1"/>
                          </a:solidFill>
                          <a:effectLst/>
                          <a:latin typeface="+mn-lt"/>
                          <a:ea typeface="+mn-ea"/>
                          <a:cs typeface="+mn-cs"/>
                        </a:rPr>
                        <a:t>檜谷義美</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b="0" kern="1200" dirty="0" smtClean="0">
                          <a:solidFill>
                            <a:schemeClr val="tx1"/>
                          </a:solidFill>
                          <a:effectLst/>
                          <a:latin typeface="+mn-lt"/>
                          <a:ea typeface="+mn-ea"/>
                          <a:cs typeface="+mn-cs"/>
                        </a:rPr>
                        <a:t>一般社団法人広島県医師会副会長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v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松村　誠</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一般社団法人広島市医師会会長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8041">
                <a:tc>
                  <a:txBody>
                    <a:bodyPr/>
                    <a:lstStyle/>
                    <a:p>
                      <a:pPr algn="ctr"/>
                      <a:r>
                        <a:rPr kumimoji="1" lang="ja-JP" altLang="en-US" sz="1400" b="0" dirty="0" smtClean="0">
                          <a:solidFill>
                            <a:schemeClr val="tx1"/>
                          </a:solidFill>
                          <a:latin typeface="+mn-ea"/>
                          <a:ea typeface="+mn-ea"/>
                        </a:rPr>
                        <a:t>有識者</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r>
                        <a:rPr kumimoji="1" lang="ja-JP" altLang="ja-JP" sz="1400" kern="1200" dirty="0" smtClean="0">
                          <a:solidFill>
                            <a:schemeClr val="dk1"/>
                          </a:solidFill>
                          <a:effectLst/>
                          <a:latin typeface="+mn-lt"/>
                          <a:ea typeface="+mn-ea"/>
                          <a:cs typeface="+mn-cs"/>
                        </a:rPr>
                        <a:t>門田守人</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400" kern="1200" dirty="0" smtClean="0">
                          <a:solidFill>
                            <a:schemeClr val="dk1"/>
                          </a:solidFill>
                          <a:effectLst/>
                          <a:latin typeface="+mn-lt"/>
                          <a:ea typeface="+mn-ea"/>
                          <a:cs typeface="+mn-cs"/>
                        </a:rPr>
                        <a:t>がん研有明病院名誉院長</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スライド番号プレースホルダー 6"/>
          <p:cNvSpPr>
            <a:spLocks noGrp="1"/>
          </p:cNvSpPr>
          <p:nvPr>
            <p:ph type="sldNum" sz="quarter" idx="12"/>
          </p:nvPr>
        </p:nvSpPr>
        <p:spPr>
          <a:xfrm>
            <a:off x="7010400" y="6509593"/>
            <a:ext cx="2133600" cy="365125"/>
          </a:xfrm>
        </p:spPr>
        <p:txBody>
          <a:bodyPr/>
          <a:lstStyle/>
          <a:p>
            <a:fld id="{DC768EE6-8590-4C35-BA5F-0BD088C856D2}" type="slidenum">
              <a:rPr kumimoji="1" lang="ja-JP" altLang="en-US" sz="2400" smtClean="0"/>
              <a:t>4</a:t>
            </a:fld>
            <a:endParaRPr kumimoji="1" lang="ja-JP" altLang="en-US" sz="2400" dirty="0"/>
          </a:p>
        </p:txBody>
      </p:sp>
      <p:sp>
        <p:nvSpPr>
          <p:cNvPr id="9" name="タイトル 1"/>
          <p:cNvSpPr txBox="1">
            <a:spLocks/>
          </p:cNvSpPr>
          <p:nvPr/>
        </p:nvSpPr>
        <p:spPr>
          <a:xfrm>
            <a:off x="108000" y="468000"/>
            <a:ext cx="8928992" cy="79208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dirty="0" smtClean="0">
                <a:latin typeface="+mn-ea"/>
                <a:ea typeface="+mn-ea"/>
              </a:rPr>
              <a:t>【</a:t>
            </a:r>
            <a:r>
              <a:rPr lang="ja-JP" altLang="en-US" sz="2800" dirty="0" smtClean="0">
                <a:latin typeface="+mn-ea"/>
                <a:ea typeface="+mn-ea"/>
              </a:rPr>
              <a:t>参考</a:t>
            </a:r>
            <a:r>
              <a:rPr lang="en-US" altLang="ja-JP" sz="2800" dirty="0" smtClean="0">
                <a:latin typeface="+mn-ea"/>
                <a:ea typeface="+mn-ea"/>
              </a:rPr>
              <a:t>】</a:t>
            </a:r>
            <a:r>
              <a:rPr lang="ja-JP" altLang="en-US" sz="2800" dirty="0">
                <a:latin typeface="+mn-ea"/>
                <a:ea typeface="+mn-ea"/>
              </a:rPr>
              <a:t> </a:t>
            </a:r>
            <a:r>
              <a:rPr lang="ja-JP" altLang="en-US" sz="2800" dirty="0" smtClean="0">
                <a:latin typeface="+mn-ea"/>
                <a:ea typeface="+mn-ea"/>
              </a:rPr>
              <a:t>基幹</a:t>
            </a:r>
            <a:r>
              <a:rPr lang="ja-JP" altLang="en-US" sz="2800" dirty="0">
                <a:latin typeface="+mn-ea"/>
                <a:ea typeface="+mn-ea"/>
              </a:rPr>
              <a:t>病院連携強化</a:t>
            </a:r>
            <a:r>
              <a:rPr lang="ja-JP" altLang="en-US" sz="2800" dirty="0" smtClean="0">
                <a:latin typeface="+mn-ea"/>
                <a:ea typeface="+mn-ea"/>
              </a:rPr>
              <a:t>会議のメンバー（</a:t>
            </a:r>
            <a:r>
              <a:rPr lang="en-US" altLang="ja-JP" sz="2800" dirty="0" smtClean="0">
                <a:latin typeface="+mn-ea"/>
                <a:ea typeface="+mn-ea"/>
              </a:rPr>
              <a:t>H27.7</a:t>
            </a:r>
            <a:r>
              <a:rPr lang="ja-JP" altLang="en-US" sz="2800" dirty="0" smtClean="0">
                <a:latin typeface="+mn-ea"/>
                <a:ea typeface="+mn-ea"/>
              </a:rPr>
              <a:t>～）</a:t>
            </a:r>
            <a:endParaRPr lang="ja-JP" altLang="en-US" sz="2800" dirty="0">
              <a:latin typeface="+mn-ea"/>
              <a:ea typeface="+mn-ea"/>
            </a:endParaRPr>
          </a:p>
        </p:txBody>
      </p:sp>
    </p:spTree>
    <p:extLst>
      <p:ext uri="{BB962C8B-B14F-4D97-AF65-F5344CB8AC3E}">
        <p14:creationId xmlns:p14="http://schemas.microsoft.com/office/powerpoint/2010/main" val="265125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5341762"/>
              </p:ext>
            </p:extLst>
          </p:nvPr>
        </p:nvGraphicFramePr>
        <p:xfrm>
          <a:off x="360028" y="1556792"/>
          <a:ext cx="8424936" cy="5114345"/>
        </p:xfrm>
        <a:graphic>
          <a:graphicData uri="http://schemas.openxmlformats.org/drawingml/2006/table">
            <a:tbl>
              <a:tblPr firstRow="1" bandRow="1">
                <a:tableStyleId>{5C22544A-7EE6-4342-B048-85BDC9FD1C3A}</a:tableStyleId>
              </a:tblPr>
              <a:tblGrid>
                <a:gridCol w="936104"/>
                <a:gridCol w="1728192"/>
                <a:gridCol w="5760640"/>
              </a:tblGrid>
              <a:tr h="0">
                <a:tc>
                  <a:txBody>
                    <a:bodyPr/>
                    <a:lstStyle/>
                    <a:p>
                      <a:pPr algn="ctr"/>
                      <a:r>
                        <a:rPr kumimoji="1" lang="ja-JP" altLang="en-US" sz="1100" b="0" dirty="0" smtClean="0">
                          <a:solidFill>
                            <a:schemeClr val="tx1"/>
                          </a:solidFill>
                          <a:latin typeface="+mn-ea"/>
                          <a:ea typeface="+mn-ea"/>
                        </a:rPr>
                        <a:t>回次　</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smtClean="0">
                          <a:solidFill>
                            <a:schemeClr val="tx1"/>
                          </a:solidFill>
                          <a:latin typeface="+mn-ea"/>
                          <a:ea typeface="+mn-ea"/>
                        </a:rPr>
                        <a:t>開催日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100" b="0" dirty="0" smtClean="0">
                          <a:solidFill>
                            <a:schemeClr val="tx1"/>
                          </a:solidFill>
                          <a:latin typeface="+mn-ea"/>
                          <a:ea typeface="+mn-ea"/>
                        </a:rPr>
                        <a:t>議    　　　　題</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1053">
                <a:tc>
                  <a:txBody>
                    <a:bodyPr/>
                    <a:lstStyle/>
                    <a:p>
                      <a:pPr algn="ctr"/>
                      <a:r>
                        <a:rPr kumimoji="1" lang="ja-JP" altLang="en-US" sz="1100" b="0" dirty="0" smtClean="0">
                          <a:solidFill>
                            <a:schemeClr val="tx1"/>
                          </a:solidFill>
                          <a:latin typeface="+mn-ea"/>
                          <a:ea typeface="+mn-ea"/>
                        </a:rPr>
                        <a:t>第１回</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b="0" dirty="0" smtClean="0">
                          <a:solidFill>
                            <a:schemeClr val="tx1"/>
                          </a:solidFill>
                          <a:latin typeface="+mn-ea"/>
                          <a:ea typeface="+mn-ea"/>
                        </a:rPr>
                        <a:t>H27</a:t>
                      </a:r>
                      <a:r>
                        <a:rPr kumimoji="1" lang="ja-JP" altLang="en-US" sz="1100" b="0" dirty="0" smtClean="0">
                          <a:solidFill>
                            <a:schemeClr val="tx1"/>
                          </a:solidFill>
                          <a:latin typeface="+mn-ea"/>
                          <a:ea typeface="+mn-ea"/>
                        </a:rPr>
                        <a:t>年</a:t>
                      </a:r>
                      <a:r>
                        <a:rPr kumimoji="1" lang="en-US" altLang="ja-JP" sz="1100" b="0" dirty="0" smtClean="0">
                          <a:solidFill>
                            <a:schemeClr val="tx1"/>
                          </a:solidFill>
                          <a:latin typeface="+mn-ea"/>
                          <a:ea typeface="+mn-ea"/>
                        </a:rPr>
                        <a:t>7</a:t>
                      </a:r>
                      <a:r>
                        <a:rPr kumimoji="1" lang="ja-JP" altLang="en-US" sz="1100" b="0" dirty="0" smtClean="0">
                          <a:solidFill>
                            <a:schemeClr val="tx1"/>
                          </a:solidFill>
                          <a:latin typeface="+mn-ea"/>
                          <a:ea typeface="+mn-ea"/>
                        </a:rPr>
                        <a:t>月</a:t>
                      </a:r>
                      <a:r>
                        <a:rPr kumimoji="1" lang="en-US" altLang="ja-JP" sz="1100" b="0" dirty="0" smtClean="0">
                          <a:solidFill>
                            <a:schemeClr val="tx1"/>
                          </a:solidFill>
                          <a:latin typeface="+mn-ea"/>
                          <a:ea typeface="+mn-ea"/>
                        </a:rPr>
                        <a:t>1</a:t>
                      </a:r>
                      <a:r>
                        <a:rPr kumimoji="1" lang="ja-JP" altLang="en-US" sz="1100" b="0" dirty="0" smtClean="0">
                          <a:solidFill>
                            <a:schemeClr val="tx1"/>
                          </a:solidFill>
                          <a:latin typeface="+mn-ea"/>
                          <a:ea typeface="+mn-ea"/>
                        </a:rPr>
                        <a:t>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Aft>
                          <a:spcPts val="0"/>
                        </a:spcAft>
                      </a:pPr>
                      <a:r>
                        <a:rPr lang="ja-JP" altLang="en-US" sz="1100" kern="100" dirty="0" smtClean="0">
                          <a:effectLst/>
                          <a:latin typeface="+mn-ea"/>
                          <a:ea typeface="+mn-ea"/>
                          <a:cs typeface="Times New Roman"/>
                        </a:rPr>
                        <a:t>（１）</a:t>
                      </a:r>
                      <a:r>
                        <a:rPr lang="en-US" altLang="ja-JP" sz="1100" kern="100" dirty="0" smtClean="0">
                          <a:effectLst/>
                          <a:latin typeface="+mn-ea"/>
                          <a:ea typeface="+mn-ea"/>
                          <a:cs typeface="Times New Roman"/>
                        </a:rPr>
                        <a:t> </a:t>
                      </a:r>
                      <a:r>
                        <a:rPr lang="ja-JP" altLang="ja-JP" sz="1100" kern="100" dirty="0" smtClean="0">
                          <a:effectLst/>
                          <a:latin typeface="+mn-ea"/>
                          <a:ea typeface="+mn-ea"/>
                          <a:cs typeface="Times New Roman"/>
                        </a:rPr>
                        <a:t>現状と将来推計から見えてくる課題の確認</a:t>
                      </a:r>
                      <a:r>
                        <a:rPr lang="ja-JP" altLang="en-US" sz="1100" kern="100" dirty="0" smtClean="0">
                          <a:effectLst/>
                          <a:latin typeface="+mn-ea"/>
                          <a:ea typeface="+mn-ea"/>
                          <a:cs typeface="Times New Roman"/>
                        </a:rPr>
                        <a:t>について</a:t>
                      </a:r>
                      <a:endParaRPr lang="ja-JP" altLang="ja-JP" sz="1100" kern="100" dirty="0" smtClean="0">
                        <a:effectLst/>
                        <a:latin typeface="+mn-ea"/>
                        <a:ea typeface="+mn-ea"/>
                        <a:cs typeface="Times New Roman"/>
                      </a:endParaRPr>
                    </a:p>
                    <a:p>
                      <a:pPr algn="l">
                        <a:lnSpc>
                          <a:spcPct val="100000"/>
                        </a:lnSpc>
                      </a:pPr>
                      <a:r>
                        <a:rPr lang="ja-JP" altLang="en-US" sz="1100" dirty="0" smtClean="0">
                          <a:effectLst/>
                          <a:latin typeface="+mn-ea"/>
                          <a:ea typeface="+mn-ea"/>
                          <a:cs typeface="Times New Roman"/>
                        </a:rPr>
                        <a:t>（２）</a:t>
                      </a:r>
                      <a:r>
                        <a:rPr lang="en-US" altLang="ja-JP" sz="1100" dirty="0" smtClean="0">
                          <a:effectLst/>
                          <a:latin typeface="+mn-ea"/>
                          <a:ea typeface="+mn-ea"/>
                          <a:cs typeface="Times New Roman"/>
                        </a:rPr>
                        <a:t> </a:t>
                      </a:r>
                      <a:r>
                        <a:rPr lang="ja-JP" altLang="ja-JP" sz="1100" dirty="0" smtClean="0">
                          <a:effectLst/>
                          <a:latin typeface="+mn-ea"/>
                          <a:ea typeface="+mn-ea"/>
                          <a:cs typeface="Times New Roman"/>
                        </a:rPr>
                        <a:t>論点整理の確認</a:t>
                      </a:r>
                      <a:r>
                        <a:rPr lang="ja-JP" altLang="en-US" sz="1100" dirty="0" smtClean="0">
                          <a:effectLst/>
                          <a:latin typeface="+mn-ea"/>
                          <a:ea typeface="+mn-ea"/>
                          <a:cs typeface="Times New Roman"/>
                        </a:rPr>
                        <a:t>について</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1053">
                <a:tc>
                  <a:txBody>
                    <a:bodyPr/>
                    <a:lstStyle/>
                    <a:p>
                      <a:pPr algn="ctr"/>
                      <a:r>
                        <a:rPr kumimoji="1" lang="ja-JP" altLang="en-US" sz="1100" b="0" dirty="0" smtClean="0">
                          <a:solidFill>
                            <a:schemeClr val="tx1"/>
                          </a:solidFill>
                          <a:latin typeface="+mn-ea"/>
                          <a:ea typeface="+mn-ea"/>
                        </a:rPr>
                        <a:t>第２回</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b="0" dirty="0" smtClean="0">
                          <a:solidFill>
                            <a:schemeClr val="tx1"/>
                          </a:solidFill>
                          <a:latin typeface="+mn-ea"/>
                          <a:ea typeface="+mn-ea"/>
                        </a:rPr>
                        <a:t>H27</a:t>
                      </a:r>
                      <a:r>
                        <a:rPr kumimoji="1" lang="ja-JP" altLang="en-US" sz="1100" b="0" dirty="0" smtClean="0">
                          <a:solidFill>
                            <a:schemeClr val="tx1"/>
                          </a:solidFill>
                          <a:latin typeface="+mn-ea"/>
                          <a:ea typeface="+mn-ea"/>
                        </a:rPr>
                        <a:t>年</a:t>
                      </a:r>
                      <a:r>
                        <a:rPr kumimoji="1" lang="en-US" altLang="ja-JP" sz="1100" b="0" dirty="0" smtClean="0">
                          <a:solidFill>
                            <a:schemeClr val="tx1"/>
                          </a:solidFill>
                          <a:latin typeface="+mn-ea"/>
                          <a:ea typeface="+mn-ea"/>
                        </a:rPr>
                        <a:t>9</a:t>
                      </a:r>
                      <a:r>
                        <a:rPr kumimoji="1" lang="ja-JP" altLang="en-US" sz="1100" b="0" dirty="0" smtClean="0">
                          <a:solidFill>
                            <a:schemeClr val="tx1"/>
                          </a:solidFill>
                          <a:latin typeface="+mn-ea"/>
                          <a:ea typeface="+mn-ea"/>
                        </a:rPr>
                        <a:t>月</a:t>
                      </a:r>
                      <a:r>
                        <a:rPr kumimoji="1" lang="en-US" altLang="ja-JP" sz="1100" b="0" dirty="0" smtClean="0">
                          <a:solidFill>
                            <a:schemeClr val="tx1"/>
                          </a:solidFill>
                          <a:latin typeface="+mn-ea"/>
                          <a:ea typeface="+mn-ea"/>
                        </a:rPr>
                        <a:t>14</a:t>
                      </a:r>
                      <a:r>
                        <a:rPr kumimoji="1" lang="ja-JP" altLang="en-US" sz="1100" b="0" dirty="0" smtClean="0">
                          <a:solidFill>
                            <a:schemeClr val="tx1"/>
                          </a:solidFill>
                          <a:latin typeface="+mn-ea"/>
                          <a:ea typeface="+mn-ea"/>
                        </a:rPr>
                        <a:t>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Aft>
                          <a:spcPts val="0"/>
                        </a:spcAft>
                      </a:pPr>
                      <a:r>
                        <a:rPr lang="ja-JP" altLang="ja-JP" sz="1100" kern="100" dirty="0" smtClean="0">
                          <a:effectLst/>
                          <a:latin typeface="+mn-ea"/>
                          <a:ea typeface="+mn-ea"/>
                          <a:cs typeface="Times New Roman"/>
                        </a:rPr>
                        <a:t>・</a:t>
                      </a:r>
                      <a:r>
                        <a:rPr lang="en-US" altLang="ja-JP" sz="1100" kern="100" dirty="0" smtClean="0">
                          <a:effectLst/>
                          <a:latin typeface="+mn-ea"/>
                          <a:ea typeface="+mn-ea"/>
                          <a:cs typeface="Times New Roman"/>
                        </a:rPr>
                        <a:t> </a:t>
                      </a:r>
                      <a:r>
                        <a:rPr lang="ja-JP" altLang="ja-JP" sz="1100" kern="100" dirty="0" smtClean="0">
                          <a:effectLst/>
                          <a:latin typeface="+mn-ea"/>
                          <a:ea typeface="+mn-ea"/>
                          <a:cs typeface="Times New Roman"/>
                        </a:rPr>
                        <a:t>有識者の講演と意見交換</a:t>
                      </a:r>
                      <a:endParaRPr lang="en-US" altLang="ja-JP" sz="1100" kern="100" dirty="0" smtClean="0">
                        <a:effectLst/>
                        <a:latin typeface="+mn-ea"/>
                        <a:ea typeface="+mn-ea"/>
                        <a:cs typeface="Times New Roman"/>
                      </a:endParaRPr>
                    </a:p>
                    <a:p>
                      <a:pPr algn="l">
                        <a:lnSpc>
                          <a:spcPct val="100000"/>
                        </a:lnSpc>
                        <a:spcAft>
                          <a:spcPts val="0"/>
                        </a:spcAft>
                      </a:pPr>
                      <a:r>
                        <a:rPr lang="ja-JP" altLang="en-US" sz="1100" kern="100" dirty="0" smtClean="0">
                          <a:effectLst/>
                          <a:latin typeface="+mn-ea"/>
                          <a:ea typeface="+mn-ea"/>
                          <a:cs typeface="Times New Roman"/>
                        </a:rPr>
                        <a:t>　　</a:t>
                      </a:r>
                      <a:r>
                        <a:rPr lang="ja-JP" altLang="ja-JP" sz="1100" kern="100" dirty="0" smtClean="0">
                          <a:effectLst/>
                          <a:latin typeface="+mn-ea"/>
                          <a:ea typeface="+mn-ea"/>
                          <a:cs typeface="Times New Roman"/>
                        </a:rPr>
                        <a:t>長谷川淳二氏（総務省自治財政局準公営企業室長）</a:t>
                      </a:r>
                      <a:r>
                        <a:rPr lang="ja-JP" altLang="en-US" sz="1100" kern="100" dirty="0" smtClean="0">
                          <a:effectLst/>
                          <a:latin typeface="+mn-ea"/>
                          <a:ea typeface="+mn-ea"/>
                          <a:cs typeface="Times New Roman"/>
                        </a:rPr>
                        <a:t>　「公立病院改革の取組について」</a:t>
                      </a:r>
                      <a:endParaRPr lang="en-US" altLang="ja-JP" sz="1100" kern="100" dirty="0" smtClean="0">
                        <a:effectLst/>
                        <a:latin typeface="+mn-ea"/>
                        <a:ea typeface="+mn-ea"/>
                        <a:cs typeface="Times New Roman"/>
                      </a:endParaRPr>
                    </a:p>
                    <a:p>
                      <a:pPr algn="l">
                        <a:lnSpc>
                          <a:spcPct val="100000"/>
                        </a:lnSpc>
                        <a:spcAft>
                          <a:spcPts val="0"/>
                        </a:spcAft>
                      </a:pPr>
                      <a:r>
                        <a:rPr lang="ja-JP" altLang="en-US" sz="1100" kern="100" dirty="0" smtClean="0">
                          <a:effectLst/>
                          <a:latin typeface="+mn-ea"/>
                          <a:ea typeface="+mn-ea"/>
                          <a:cs typeface="Times New Roman"/>
                        </a:rPr>
                        <a:t>　　</a:t>
                      </a:r>
                      <a:r>
                        <a:rPr lang="ja-JP" altLang="ja-JP" sz="1100" kern="100" dirty="0" smtClean="0">
                          <a:effectLst/>
                          <a:latin typeface="+mn-ea"/>
                          <a:ea typeface="+mn-ea"/>
                          <a:cs typeface="Times New Roman"/>
                        </a:rPr>
                        <a:t>町田二郎氏（済生会熊本病院副院長）</a:t>
                      </a:r>
                      <a:r>
                        <a:rPr lang="en-US" altLang="ja-JP" sz="1100" kern="100" dirty="0" smtClean="0">
                          <a:effectLst/>
                          <a:latin typeface="+mn-ea"/>
                          <a:ea typeface="+mn-ea"/>
                          <a:cs typeface="Times New Roman"/>
                        </a:rPr>
                        <a:t> </a:t>
                      </a:r>
                      <a:r>
                        <a:rPr lang="ja-JP" altLang="en-US" sz="1100" kern="100" dirty="0" smtClean="0">
                          <a:effectLst/>
                          <a:latin typeface="+mn-ea"/>
                          <a:ea typeface="+mn-ea"/>
                          <a:cs typeface="Times New Roman"/>
                        </a:rPr>
                        <a:t>「これからの地域医療連携について」</a:t>
                      </a:r>
                      <a:endParaRPr lang="ja-JP" altLang="ja-JP" sz="1100" kern="100" dirty="0" smtClean="0">
                        <a:effectLst/>
                        <a:latin typeface="+mn-ea"/>
                        <a:ea typeface="+mn-ea"/>
                        <a:cs typeface="Times New Roman"/>
                      </a:endParaRPr>
                    </a:p>
                    <a:p>
                      <a:pPr algn="l">
                        <a:lnSpc>
                          <a:spcPct val="100000"/>
                        </a:lnSpc>
                      </a:pPr>
                      <a:r>
                        <a:rPr lang="ja-JP" altLang="en-US" sz="1100" dirty="0" smtClean="0">
                          <a:effectLst/>
                          <a:latin typeface="+mn-ea"/>
                          <a:ea typeface="+mn-ea"/>
                          <a:cs typeface="Times New Roman"/>
                        </a:rPr>
                        <a:t>　　</a:t>
                      </a:r>
                      <a:r>
                        <a:rPr lang="ja-JP" altLang="ja-JP" sz="1100" dirty="0" smtClean="0">
                          <a:effectLst/>
                          <a:latin typeface="+mn-ea"/>
                          <a:ea typeface="+mn-ea"/>
                          <a:cs typeface="Times New Roman"/>
                        </a:rPr>
                        <a:t>宮田裕章氏（慶應義塾大学医学部教授）</a:t>
                      </a:r>
                      <a:r>
                        <a:rPr lang="en-US" altLang="ja-JP" sz="1100" dirty="0" smtClean="0">
                          <a:effectLst/>
                          <a:latin typeface="+mn-ea"/>
                          <a:ea typeface="+mn-ea"/>
                          <a:cs typeface="Times New Roman"/>
                        </a:rPr>
                        <a:t> </a:t>
                      </a:r>
                      <a:r>
                        <a:rPr lang="ja-JP" altLang="en-US" sz="1100" dirty="0" smtClean="0">
                          <a:effectLst/>
                          <a:latin typeface="+mn-ea"/>
                          <a:ea typeface="+mn-ea"/>
                          <a:cs typeface="Times New Roman"/>
                        </a:rPr>
                        <a:t>「症例集積と医療の質向上について」</a:t>
                      </a:r>
                      <a:endParaRPr lang="en-US" altLang="ja-JP" sz="1100" dirty="0" smtClean="0">
                        <a:effectLst/>
                        <a:latin typeface="+mn-ea"/>
                        <a:ea typeface="+mn-ea"/>
                        <a:cs typeface="Times New Roman"/>
                      </a:endParaRPr>
                    </a:p>
                    <a:p>
                      <a:pPr algn="l">
                        <a:lnSpc>
                          <a:spcPct val="100000"/>
                        </a:lnSpc>
                      </a:pPr>
                      <a:r>
                        <a:rPr kumimoji="1" lang="ja-JP" altLang="en-US" sz="1100" b="0" dirty="0" smtClean="0">
                          <a:solidFill>
                            <a:schemeClr val="tx1"/>
                          </a:solidFill>
                          <a:effectLst/>
                          <a:latin typeface="+mn-ea"/>
                          <a:ea typeface="+mn-ea"/>
                          <a:cs typeface="Times New Roman"/>
                        </a:rPr>
                        <a:t>　　ファシリテーター：平井敦子氏（中国新聞社論説委員）</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1053">
                <a:tc>
                  <a:txBody>
                    <a:bodyPr/>
                    <a:lstStyle/>
                    <a:p>
                      <a:pPr algn="ctr"/>
                      <a:r>
                        <a:rPr kumimoji="1" lang="ja-JP" altLang="en-US" sz="1100" b="0" dirty="0" smtClean="0">
                          <a:solidFill>
                            <a:schemeClr val="tx1"/>
                          </a:solidFill>
                          <a:latin typeface="+mn-ea"/>
                          <a:ea typeface="+mn-ea"/>
                        </a:rPr>
                        <a:t>第３回</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b="0" dirty="0" smtClean="0">
                          <a:solidFill>
                            <a:schemeClr val="tx1"/>
                          </a:solidFill>
                          <a:latin typeface="+mn-ea"/>
                          <a:ea typeface="+mn-ea"/>
                        </a:rPr>
                        <a:t>H27</a:t>
                      </a:r>
                      <a:r>
                        <a:rPr kumimoji="1" lang="ja-JP" altLang="en-US" sz="1100" b="0" dirty="0" smtClean="0">
                          <a:solidFill>
                            <a:schemeClr val="tx1"/>
                          </a:solidFill>
                          <a:latin typeface="+mn-ea"/>
                          <a:ea typeface="+mn-ea"/>
                        </a:rPr>
                        <a:t>年</a:t>
                      </a:r>
                      <a:r>
                        <a:rPr kumimoji="1" lang="en-US" altLang="ja-JP" sz="1100" b="0" dirty="0" smtClean="0">
                          <a:solidFill>
                            <a:schemeClr val="tx1"/>
                          </a:solidFill>
                          <a:latin typeface="+mn-ea"/>
                          <a:ea typeface="+mn-ea"/>
                        </a:rPr>
                        <a:t>10</a:t>
                      </a:r>
                      <a:r>
                        <a:rPr kumimoji="1" lang="ja-JP" altLang="en-US" sz="1100" b="0" dirty="0" smtClean="0">
                          <a:solidFill>
                            <a:schemeClr val="tx1"/>
                          </a:solidFill>
                          <a:latin typeface="+mn-ea"/>
                          <a:ea typeface="+mn-ea"/>
                        </a:rPr>
                        <a:t>月</a:t>
                      </a:r>
                      <a:r>
                        <a:rPr kumimoji="1" lang="en-US" altLang="ja-JP" sz="1100" b="0" dirty="0" smtClean="0">
                          <a:solidFill>
                            <a:schemeClr val="tx1"/>
                          </a:solidFill>
                          <a:latin typeface="+mn-ea"/>
                          <a:ea typeface="+mn-ea"/>
                        </a:rPr>
                        <a:t>5</a:t>
                      </a:r>
                      <a:r>
                        <a:rPr kumimoji="1" lang="ja-JP" altLang="en-US" sz="1100" b="0" dirty="0" smtClean="0">
                          <a:solidFill>
                            <a:schemeClr val="tx1"/>
                          </a:solidFill>
                          <a:latin typeface="+mn-ea"/>
                          <a:ea typeface="+mn-ea"/>
                        </a:rPr>
                        <a:t>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spcAft>
                          <a:spcPts val="0"/>
                        </a:spcAft>
                      </a:pPr>
                      <a:r>
                        <a:rPr lang="ja-JP" altLang="en-US" sz="1100" kern="100" dirty="0" smtClean="0">
                          <a:effectLst/>
                          <a:latin typeface="+mn-ea"/>
                          <a:ea typeface="+mn-ea"/>
                          <a:cs typeface="Times New Roman"/>
                        </a:rPr>
                        <a:t>（１）</a:t>
                      </a:r>
                      <a:r>
                        <a:rPr lang="en-US" altLang="ja-JP" sz="1100" kern="100" dirty="0" smtClean="0">
                          <a:effectLst/>
                          <a:latin typeface="+mn-ea"/>
                          <a:ea typeface="+mn-ea"/>
                          <a:cs typeface="Times New Roman"/>
                        </a:rPr>
                        <a:t> </a:t>
                      </a:r>
                      <a:r>
                        <a:rPr lang="ja-JP" altLang="en-US" sz="1100" kern="100" dirty="0" smtClean="0">
                          <a:effectLst/>
                          <a:latin typeface="+mn-ea"/>
                          <a:ea typeface="+mn-ea"/>
                          <a:cs typeface="Times New Roman"/>
                        </a:rPr>
                        <a:t>第２回基幹病院連携強化会議（有識者の講演と意見交換）のまとめについて</a:t>
                      </a:r>
                      <a:endParaRPr lang="en-US" altLang="ja-JP" sz="1100" kern="100" dirty="0" smtClean="0">
                        <a:effectLst/>
                        <a:latin typeface="+mn-ea"/>
                        <a:ea typeface="+mn-ea"/>
                        <a:cs typeface="Times New Roman"/>
                      </a:endParaRPr>
                    </a:p>
                    <a:p>
                      <a:pPr algn="l">
                        <a:lnSpc>
                          <a:spcPct val="100000"/>
                        </a:lnSpc>
                        <a:spcAft>
                          <a:spcPts val="0"/>
                        </a:spcAft>
                      </a:pPr>
                      <a:r>
                        <a:rPr lang="ja-JP" altLang="en-US" sz="1100" kern="100" dirty="0" smtClean="0">
                          <a:effectLst/>
                          <a:latin typeface="+mn-ea"/>
                          <a:ea typeface="+mn-ea"/>
                          <a:cs typeface="Times New Roman"/>
                        </a:rPr>
                        <a:t>（２）</a:t>
                      </a:r>
                      <a:r>
                        <a:rPr lang="en-US" altLang="ja-JP" sz="1100" kern="100" dirty="0" smtClean="0">
                          <a:effectLst/>
                          <a:latin typeface="+mn-ea"/>
                          <a:ea typeface="+mn-ea"/>
                          <a:cs typeface="Times New Roman"/>
                        </a:rPr>
                        <a:t> </a:t>
                      </a:r>
                      <a:r>
                        <a:rPr lang="ja-JP" altLang="ja-JP" sz="1100" kern="100" dirty="0" smtClean="0">
                          <a:effectLst/>
                          <a:latin typeface="+mn-ea"/>
                          <a:ea typeface="+mn-ea"/>
                          <a:cs typeface="Times New Roman"/>
                        </a:rPr>
                        <a:t>希少疾患の集約</a:t>
                      </a:r>
                      <a:r>
                        <a:rPr lang="ja-JP" altLang="en-US" sz="1100" kern="100" dirty="0" smtClean="0">
                          <a:effectLst/>
                          <a:latin typeface="+mn-ea"/>
                          <a:ea typeface="+mn-ea"/>
                          <a:cs typeface="Times New Roman"/>
                        </a:rPr>
                        <a:t>について</a:t>
                      </a:r>
                      <a:endParaRPr lang="ja-JP" altLang="ja-JP" sz="1100" kern="100" dirty="0" smtClean="0">
                        <a:effectLst/>
                        <a:latin typeface="+mn-ea"/>
                        <a:ea typeface="+mn-ea"/>
                        <a:cs typeface="Times New Roman"/>
                      </a:endParaRPr>
                    </a:p>
                    <a:p>
                      <a:pPr algn="l">
                        <a:lnSpc>
                          <a:spcPct val="100000"/>
                        </a:lnSpc>
                        <a:spcAft>
                          <a:spcPts val="0"/>
                        </a:spcAft>
                      </a:pPr>
                      <a:r>
                        <a:rPr lang="ja-JP" altLang="en-US" sz="1100" kern="100" dirty="0" smtClean="0">
                          <a:effectLst/>
                          <a:latin typeface="+mn-ea"/>
                          <a:ea typeface="+mn-ea"/>
                          <a:cs typeface="Times New Roman"/>
                        </a:rPr>
                        <a:t>（３）</a:t>
                      </a:r>
                      <a:r>
                        <a:rPr lang="en-US" altLang="ja-JP" sz="1100" kern="100" dirty="0" smtClean="0">
                          <a:effectLst/>
                          <a:latin typeface="+mn-ea"/>
                          <a:ea typeface="+mn-ea"/>
                          <a:cs typeface="Times New Roman"/>
                        </a:rPr>
                        <a:t> </a:t>
                      </a:r>
                      <a:r>
                        <a:rPr lang="ja-JP" altLang="ja-JP" sz="1100" kern="100" dirty="0" smtClean="0">
                          <a:effectLst/>
                          <a:latin typeface="+mn-ea"/>
                          <a:ea typeface="+mn-ea"/>
                          <a:cs typeface="Times New Roman"/>
                        </a:rPr>
                        <a:t>ソフト連携事業の進捗状況</a:t>
                      </a:r>
                      <a:r>
                        <a:rPr lang="ja-JP" altLang="en-US" sz="1100" kern="100" dirty="0" smtClean="0">
                          <a:effectLst/>
                          <a:latin typeface="+mn-ea"/>
                          <a:ea typeface="+mn-ea"/>
                          <a:cs typeface="Times New Roman"/>
                        </a:rPr>
                        <a:t>について</a:t>
                      </a:r>
                      <a:endParaRPr lang="ja-JP" altLang="ja-JP" sz="1100" kern="100" dirty="0" smtClean="0">
                        <a:effectLst/>
                        <a:latin typeface="+mn-ea"/>
                        <a:ea typeface="+mn-ea"/>
                        <a:cs typeface="Times New Roman"/>
                      </a:endParaRPr>
                    </a:p>
                    <a:p>
                      <a:pPr indent="254000" algn="l">
                        <a:lnSpc>
                          <a:spcPct val="100000"/>
                        </a:lnSpc>
                        <a:spcAft>
                          <a:spcPts val="0"/>
                        </a:spcAft>
                      </a:pPr>
                      <a:r>
                        <a:rPr lang="ja-JP" altLang="en-US" sz="1100" kern="100" dirty="0" smtClean="0">
                          <a:effectLst/>
                          <a:latin typeface="+mn-ea"/>
                          <a:ea typeface="+mn-ea"/>
                          <a:cs typeface="Times New Roman"/>
                        </a:rPr>
                        <a:t>～</a:t>
                      </a:r>
                      <a:r>
                        <a:rPr lang="ja-JP" altLang="ja-JP" sz="1100" kern="100" dirty="0" smtClean="0">
                          <a:effectLst/>
                          <a:latin typeface="+mn-ea"/>
                          <a:ea typeface="+mn-ea"/>
                          <a:cs typeface="Times New Roman"/>
                        </a:rPr>
                        <a:t>治験等活性化事業</a:t>
                      </a:r>
                      <a:r>
                        <a:rPr lang="ja-JP" altLang="en-US" sz="1100" kern="100" dirty="0" smtClean="0">
                          <a:effectLst/>
                          <a:latin typeface="+mn-ea"/>
                          <a:ea typeface="+mn-ea"/>
                          <a:cs typeface="Times New Roman"/>
                        </a:rPr>
                        <a:t>，</a:t>
                      </a:r>
                      <a:r>
                        <a:rPr lang="ja-JP" altLang="ja-JP" sz="1100" kern="100" dirty="0" smtClean="0">
                          <a:effectLst/>
                          <a:latin typeface="+mn-ea"/>
                          <a:ea typeface="+mn-ea"/>
                          <a:cs typeface="Times New Roman"/>
                        </a:rPr>
                        <a:t>診療材料等の共同購買</a:t>
                      </a:r>
                      <a:r>
                        <a:rPr lang="ja-JP" altLang="en-US" sz="1100" kern="100" dirty="0" smtClean="0">
                          <a:effectLst/>
                          <a:latin typeface="+mn-ea"/>
                          <a:ea typeface="+mn-ea"/>
                          <a:cs typeface="Times New Roman"/>
                        </a:rPr>
                        <a:t>，</a:t>
                      </a:r>
                      <a:r>
                        <a:rPr lang="ja-JP" altLang="ja-JP" sz="1100" dirty="0" smtClean="0">
                          <a:effectLst/>
                          <a:latin typeface="+mn-ea"/>
                          <a:ea typeface="+mn-ea"/>
                          <a:cs typeface="Times New Roman"/>
                        </a:rPr>
                        <a:t>病院給食に係る互助体制の構築</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1053">
                <a:tc>
                  <a:txBody>
                    <a:bodyPr/>
                    <a:lstStyle/>
                    <a:p>
                      <a:pPr algn="ctr"/>
                      <a:r>
                        <a:rPr kumimoji="1" lang="ja-JP" altLang="en-US" sz="1100" b="0" dirty="0" smtClean="0">
                          <a:solidFill>
                            <a:schemeClr val="tx1"/>
                          </a:solidFill>
                          <a:latin typeface="+mn-ea"/>
                          <a:ea typeface="+mn-ea"/>
                        </a:rPr>
                        <a:t>第４回</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b="0" dirty="0" smtClean="0">
                          <a:solidFill>
                            <a:schemeClr val="tx1"/>
                          </a:solidFill>
                          <a:latin typeface="+mn-ea"/>
                          <a:ea typeface="+mn-ea"/>
                        </a:rPr>
                        <a:t>H27</a:t>
                      </a:r>
                      <a:r>
                        <a:rPr kumimoji="1" lang="ja-JP" altLang="en-US" sz="1100" b="0" dirty="0" smtClean="0">
                          <a:solidFill>
                            <a:schemeClr val="tx1"/>
                          </a:solidFill>
                          <a:latin typeface="+mn-ea"/>
                          <a:ea typeface="+mn-ea"/>
                        </a:rPr>
                        <a:t>年</a:t>
                      </a:r>
                      <a:r>
                        <a:rPr kumimoji="1" lang="en-US" altLang="ja-JP" sz="1100" b="0" dirty="0" smtClean="0">
                          <a:solidFill>
                            <a:schemeClr val="tx1"/>
                          </a:solidFill>
                          <a:latin typeface="+mn-ea"/>
                          <a:ea typeface="+mn-ea"/>
                        </a:rPr>
                        <a:t>12</a:t>
                      </a:r>
                      <a:r>
                        <a:rPr kumimoji="1" lang="ja-JP" altLang="en-US" sz="1100" b="0" dirty="0" smtClean="0">
                          <a:solidFill>
                            <a:schemeClr val="tx1"/>
                          </a:solidFill>
                          <a:latin typeface="+mn-ea"/>
                          <a:ea typeface="+mn-ea"/>
                        </a:rPr>
                        <a:t>月</a:t>
                      </a:r>
                      <a:r>
                        <a:rPr kumimoji="1" lang="en-US" altLang="ja-JP" sz="1100" b="0" dirty="0" smtClean="0">
                          <a:solidFill>
                            <a:schemeClr val="tx1"/>
                          </a:solidFill>
                          <a:latin typeface="+mn-ea"/>
                          <a:ea typeface="+mn-ea"/>
                        </a:rPr>
                        <a:t>21</a:t>
                      </a:r>
                      <a:r>
                        <a:rPr kumimoji="1" lang="ja-JP" altLang="en-US" sz="1100" b="0" dirty="0" smtClean="0">
                          <a:solidFill>
                            <a:schemeClr val="tx1"/>
                          </a:solidFill>
                          <a:latin typeface="+mn-ea"/>
                          <a:ea typeface="+mn-ea"/>
                        </a:rPr>
                        <a:t>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kumimoji="1" lang="ja-JP" altLang="en-US" sz="1100" b="0" dirty="0" smtClean="0">
                          <a:solidFill>
                            <a:schemeClr val="tx1"/>
                          </a:solidFill>
                          <a:latin typeface="+mn-ea"/>
                          <a:ea typeface="+mn-ea"/>
                        </a:rPr>
                        <a:t>（１） 基幹病院の機能分化・連携のあり方について</a:t>
                      </a:r>
                      <a:endParaRPr kumimoji="1" lang="en-US" altLang="ja-JP" sz="1100" b="0" dirty="0" smtClean="0">
                        <a:solidFill>
                          <a:schemeClr val="tx1"/>
                        </a:solidFill>
                        <a:latin typeface="+mn-ea"/>
                        <a:ea typeface="+mn-ea"/>
                      </a:endParaRPr>
                    </a:p>
                    <a:p>
                      <a:pPr algn="l">
                        <a:lnSpc>
                          <a:spcPct val="100000"/>
                        </a:lnSpc>
                      </a:pPr>
                      <a:r>
                        <a:rPr kumimoji="1" lang="ja-JP" altLang="en-US" sz="1100" b="0" dirty="0" smtClean="0">
                          <a:solidFill>
                            <a:schemeClr val="tx1"/>
                          </a:solidFill>
                          <a:latin typeface="+mn-ea"/>
                          <a:ea typeface="+mn-ea"/>
                        </a:rPr>
                        <a:t>（２） 治験等活性化事業について</a:t>
                      </a:r>
                      <a:endParaRPr kumimoji="1" lang="en-US" altLang="ja-JP" sz="1100" b="0" dirty="0" smtClean="0">
                        <a:solidFill>
                          <a:schemeClr val="tx1"/>
                        </a:solidFill>
                        <a:latin typeface="+mn-ea"/>
                        <a:ea typeface="+mn-ea"/>
                      </a:endParaRPr>
                    </a:p>
                    <a:p>
                      <a:pPr algn="l">
                        <a:lnSpc>
                          <a:spcPct val="100000"/>
                        </a:lnSpc>
                      </a:pPr>
                      <a:r>
                        <a:rPr kumimoji="1" lang="ja-JP" altLang="en-US" sz="1100" b="0" dirty="0" smtClean="0">
                          <a:solidFill>
                            <a:schemeClr val="tx1"/>
                          </a:solidFill>
                          <a:latin typeface="+mn-ea"/>
                          <a:ea typeface="+mn-ea"/>
                        </a:rPr>
                        <a:t>（３） 今後のスケジュールについて</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1053">
                <a:tc>
                  <a:txBody>
                    <a:bodyPr/>
                    <a:lstStyle/>
                    <a:p>
                      <a:pPr algn="ctr"/>
                      <a:r>
                        <a:rPr kumimoji="1" lang="ja-JP" altLang="en-US" sz="1100" b="0" dirty="0" smtClean="0">
                          <a:solidFill>
                            <a:schemeClr val="tx1"/>
                          </a:solidFill>
                          <a:latin typeface="+mn-ea"/>
                          <a:ea typeface="+mn-ea"/>
                        </a:rPr>
                        <a:t>第５回</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b="0" dirty="0" smtClean="0">
                          <a:solidFill>
                            <a:schemeClr val="tx1"/>
                          </a:solidFill>
                          <a:latin typeface="+mn-ea"/>
                          <a:ea typeface="+mn-ea"/>
                        </a:rPr>
                        <a:t>H28</a:t>
                      </a:r>
                      <a:r>
                        <a:rPr kumimoji="1" lang="ja-JP" altLang="en-US" sz="1100" b="0" dirty="0" smtClean="0">
                          <a:solidFill>
                            <a:schemeClr val="tx1"/>
                          </a:solidFill>
                          <a:latin typeface="+mn-ea"/>
                          <a:ea typeface="+mn-ea"/>
                        </a:rPr>
                        <a:t>年</a:t>
                      </a:r>
                      <a:r>
                        <a:rPr kumimoji="1" lang="en-US" altLang="ja-JP" sz="1100" b="0" dirty="0" smtClean="0">
                          <a:solidFill>
                            <a:schemeClr val="tx1"/>
                          </a:solidFill>
                          <a:latin typeface="+mn-ea"/>
                          <a:ea typeface="+mn-ea"/>
                        </a:rPr>
                        <a:t>3</a:t>
                      </a:r>
                      <a:r>
                        <a:rPr kumimoji="1" lang="ja-JP" altLang="en-US" sz="1100" b="0" dirty="0" smtClean="0">
                          <a:solidFill>
                            <a:schemeClr val="tx1"/>
                          </a:solidFill>
                          <a:latin typeface="+mn-ea"/>
                          <a:ea typeface="+mn-ea"/>
                        </a:rPr>
                        <a:t>月</a:t>
                      </a:r>
                      <a:r>
                        <a:rPr kumimoji="1" lang="en-US" altLang="ja-JP" sz="1100" b="0" dirty="0" smtClean="0">
                          <a:solidFill>
                            <a:schemeClr val="tx1"/>
                          </a:solidFill>
                          <a:latin typeface="+mn-ea"/>
                          <a:ea typeface="+mn-ea"/>
                        </a:rPr>
                        <a:t>18</a:t>
                      </a:r>
                      <a:r>
                        <a:rPr kumimoji="1" lang="ja-JP" altLang="en-US" sz="1100" b="0" dirty="0" smtClean="0">
                          <a:solidFill>
                            <a:schemeClr val="tx1"/>
                          </a:solidFill>
                          <a:latin typeface="+mn-ea"/>
                          <a:ea typeface="+mn-ea"/>
                        </a:rPr>
                        <a:t>日</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ja-JP" sz="1100" kern="1200" dirty="0" smtClean="0">
                          <a:solidFill>
                            <a:schemeClr val="dk1"/>
                          </a:solidFill>
                          <a:effectLst/>
                          <a:latin typeface="+mn-ea"/>
                          <a:ea typeface="+mn-ea"/>
                          <a:cs typeface="+mn-cs"/>
                        </a:rPr>
                        <a:t>（１）</a:t>
                      </a:r>
                      <a:r>
                        <a:rPr kumimoji="1" lang="en-US" altLang="ja-JP" sz="1100" kern="1200" dirty="0" smtClean="0">
                          <a:solidFill>
                            <a:schemeClr val="dk1"/>
                          </a:solidFill>
                          <a:effectLst/>
                          <a:latin typeface="+mn-ea"/>
                          <a:ea typeface="+mn-ea"/>
                          <a:cs typeface="+mn-cs"/>
                        </a:rPr>
                        <a:t> </a:t>
                      </a:r>
                      <a:r>
                        <a:rPr kumimoji="1" lang="ja-JP" altLang="ja-JP" sz="1100" kern="1200" dirty="0" smtClean="0">
                          <a:solidFill>
                            <a:schemeClr val="dk1"/>
                          </a:solidFill>
                          <a:effectLst/>
                          <a:latin typeface="+mn-ea"/>
                          <a:ea typeface="+mn-ea"/>
                          <a:cs typeface="+mn-cs"/>
                        </a:rPr>
                        <a:t>基幹病院の機能分化・連携のあり方について</a:t>
                      </a:r>
                      <a:endParaRPr kumimoji="1" lang="en-US" altLang="ja-JP" sz="1100" kern="1200" dirty="0" smtClean="0">
                        <a:solidFill>
                          <a:schemeClr val="dk1"/>
                        </a:solidFill>
                        <a:effectLst/>
                        <a:latin typeface="+mn-ea"/>
                        <a:ea typeface="+mn-ea"/>
                        <a:cs typeface="+mn-cs"/>
                      </a:endParaRPr>
                    </a:p>
                    <a:p>
                      <a:r>
                        <a:rPr kumimoji="1" lang="ja-JP" altLang="en-US" sz="1100" kern="1200" dirty="0" smtClean="0">
                          <a:solidFill>
                            <a:schemeClr val="dk1"/>
                          </a:solidFill>
                          <a:effectLst/>
                          <a:latin typeface="+mn-ea"/>
                          <a:ea typeface="+mn-ea"/>
                          <a:cs typeface="+mn-cs"/>
                        </a:rPr>
                        <a:t>（２） 希少疾患の集約について</a:t>
                      </a:r>
                      <a:endParaRPr kumimoji="1" lang="ja-JP" altLang="ja-JP" sz="1100" kern="1200" dirty="0" smtClean="0">
                        <a:solidFill>
                          <a:schemeClr val="dk1"/>
                        </a:solidFill>
                        <a:effectLst/>
                        <a:latin typeface="+mn-ea"/>
                        <a:ea typeface="+mn-ea"/>
                        <a:cs typeface="+mn-cs"/>
                      </a:endParaRPr>
                    </a:p>
                    <a:p>
                      <a:r>
                        <a:rPr kumimoji="1" lang="ja-JP" altLang="ja-JP" sz="1100" kern="1200" dirty="0" smtClean="0">
                          <a:solidFill>
                            <a:schemeClr val="dk1"/>
                          </a:solidFill>
                          <a:effectLst/>
                          <a:latin typeface="+mn-ea"/>
                          <a:ea typeface="+mn-ea"/>
                          <a:cs typeface="+mn-cs"/>
                        </a:rPr>
                        <a:t>（</a:t>
                      </a:r>
                      <a:r>
                        <a:rPr kumimoji="1" lang="ja-JP" altLang="en-US" sz="1100" kern="1200" dirty="0" smtClean="0">
                          <a:solidFill>
                            <a:schemeClr val="dk1"/>
                          </a:solidFill>
                          <a:effectLst/>
                          <a:latin typeface="+mn-ea"/>
                          <a:ea typeface="+mn-ea"/>
                          <a:cs typeface="+mn-cs"/>
                        </a:rPr>
                        <a:t>３</a:t>
                      </a:r>
                      <a:r>
                        <a:rPr kumimoji="1" lang="ja-JP" altLang="ja-JP" sz="1100" kern="1200" dirty="0" smtClean="0">
                          <a:solidFill>
                            <a:schemeClr val="dk1"/>
                          </a:solidFill>
                          <a:effectLst/>
                          <a:latin typeface="+mn-ea"/>
                          <a:ea typeface="+mn-ea"/>
                          <a:cs typeface="+mn-cs"/>
                        </a:rPr>
                        <a:t>）</a:t>
                      </a:r>
                      <a:r>
                        <a:rPr kumimoji="1" lang="en-US" altLang="ja-JP" sz="1100" kern="1200" dirty="0" smtClean="0">
                          <a:solidFill>
                            <a:schemeClr val="dk1"/>
                          </a:solidFill>
                          <a:effectLst/>
                          <a:latin typeface="+mn-ea"/>
                          <a:ea typeface="+mn-ea"/>
                          <a:cs typeface="+mn-cs"/>
                        </a:rPr>
                        <a:t> </a:t>
                      </a:r>
                      <a:r>
                        <a:rPr kumimoji="1" lang="ja-JP" altLang="ja-JP" sz="1100" kern="1200" dirty="0" smtClean="0">
                          <a:solidFill>
                            <a:schemeClr val="dk1"/>
                          </a:solidFill>
                          <a:effectLst/>
                          <a:latin typeface="+mn-ea"/>
                          <a:ea typeface="+mn-ea"/>
                          <a:cs typeface="+mn-cs"/>
                        </a:rPr>
                        <a:t>ソフト連携事業（共通業務の効率化）の進捗状況について</a:t>
                      </a:r>
                      <a:endParaRPr kumimoji="1" lang="en-US" altLang="ja-JP" sz="1100" kern="1200" dirty="0" smtClean="0">
                        <a:solidFill>
                          <a:schemeClr val="dk1"/>
                        </a:solidFill>
                        <a:effectLst/>
                        <a:latin typeface="+mn-ea"/>
                        <a:ea typeface="+mn-ea"/>
                        <a:cs typeface="+mn-cs"/>
                      </a:endParaRPr>
                    </a:p>
                    <a:p>
                      <a:r>
                        <a:rPr kumimoji="1" lang="ja-JP" altLang="en-US" sz="1100" kern="1200" dirty="0" smtClean="0">
                          <a:solidFill>
                            <a:schemeClr val="dk1"/>
                          </a:solidFill>
                          <a:effectLst/>
                          <a:latin typeface="+mn-ea"/>
                          <a:ea typeface="+mn-ea"/>
                          <a:cs typeface="+mn-cs"/>
                        </a:rPr>
                        <a:t>（４） </a:t>
                      </a:r>
                      <a:r>
                        <a:rPr kumimoji="1" lang="ja-JP" altLang="ja-JP" sz="1100" kern="1200" dirty="0" smtClean="0">
                          <a:solidFill>
                            <a:schemeClr val="dk1"/>
                          </a:solidFill>
                          <a:effectLst/>
                          <a:latin typeface="+mn-ea"/>
                          <a:ea typeface="+mn-ea"/>
                          <a:cs typeface="+mn-cs"/>
                        </a:rPr>
                        <a:t>基幹病院連携協定について</a:t>
                      </a:r>
                      <a:endParaRPr kumimoji="1" lang="ja-JP" altLang="en-US" sz="11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スライド番号プレースホルダー 5"/>
          <p:cNvSpPr>
            <a:spLocks noGrp="1"/>
          </p:cNvSpPr>
          <p:nvPr>
            <p:ph type="sldNum" sz="quarter" idx="12"/>
          </p:nvPr>
        </p:nvSpPr>
        <p:spPr>
          <a:xfrm>
            <a:off x="7010400" y="6521028"/>
            <a:ext cx="2133600" cy="365125"/>
          </a:xfrm>
        </p:spPr>
        <p:txBody>
          <a:bodyPr/>
          <a:lstStyle/>
          <a:p>
            <a:fld id="{DC768EE6-8590-4C35-BA5F-0BD088C856D2}" type="slidenum">
              <a:rPr kumimoji="1" lang="ja-JP" altLang="en-US" sz="2400" smtClean="0"/>
              <a:t>5</a:t>
            </a:fld>
            <a:endParaRPr kumimoji="1" lang="ja-JP" altLang="en-US" sz="2400" dirty="0"/>
          </a:p>
        </p:txBody>
      </p:sp>
      <p:sp>
        <p:nvSpPr>
          <p:cNvPr id="7" name="タイトル 1"/>
          <p:cNvSpPr txBox="1">
            <a:spLocks/>
          </p:cNvSpPr>
          <p:nvPr/>
        </p:nvSpPr>
        <p:spPr>
          <a:xfrm>
            <a:off x="108000" y="468000"/>
            <a:ext cx="8928992" cy="792088"/>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dirty="0" smtClean="0"/>
              <a:t>【</a:t>
            </a:r>
            <a:r>
              <a:rPr lang="ja-JP" altLang="en-US" sz="2800" dirty="0" smtClean="0"/>
              <a:t>参考</a:t>
            </a:r>
            <a:r>
              <a:rPr lang="en-US" altLang="ja-JP" sz="2800" dirty="0" smtClean="0"/>
              <a:t>】 </a:t>
            </a:r>
            <a:r>
              <a:rPr lang="ja-JP" altLang="en-US" sz="2800" dirty="0" smtClean="0"/>
              <a:t>基幹病院連携強化会議の開催状況</a:t>
            </a:r>
            <a:endParaRPr lang="en-US" altLang="ja-JP" sz="2800" dirty="0" smtClean="0"/>
          </a:p>
        </p:txBody>
      </p:sp>
    </p:spTree>
    <p:extLst>
      <p:ext uri="{BB962C8B-B14F-4D97-AF65-F5344CB8AC3E}">
        <p14:creationId xmlns:p14="http://schemas.microsoft.com/office/powerpoint/2010/main" val="3675259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ワーキング・グループの作業状況 H26年7月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ワーキング・グループの作業状況 H26年7月末</Template>
  <TotalTime>9575</TotalTime>
  <Words>413</Words>
  <Application>Microsoft Office PowerPoint</Application>
  <PresentationFormat>画面に合わせる (4:3)</PresentationFormat>
  <Paragraphs>153</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ワーキング・グループの作業状況 H26年7月末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広島都市圏の医療に関する調査研究協議会 ～ワーキング・グループの作業状況～</dc:title>
  <dc:creator>福永 裕文</dc:creator>
  <cp:lastModifiedBy>Administrator</cp:lastModifiedBy>
  <cp:revision>777</cp:revision>
  <cp:lastPrinted>2016-06-22T03:03:31Z</cp:lastPrinted>
  <dcterms:created xsi:type="dcterms:W3CDTF">2014-07-17T04:10:49Z</dcterms:created>
  <dcterms:modified xsi:type="dcterms:W3CDTF">2016-06-22T03:03:49Z</dcterms:modified>
</cp:coreProperties>
</file>