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61" r:id="rId3"/>
    <p:sldId id="262" r:id="rId4"/>
  </p:sldIdLst>
  <p:sldSz cx="9144000" cy="6858000" type="screen4x3"/>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9525" y="0"/>
            <a:ext cx="2921000" cy="493713"/>
          </a:xfrm>
          <a:prstGeom prst="rect">
            <a:avLst/>
          </a:prstGeom>
        </p:spPr>
        <p:txBody>
          <a:bodyPr vert="horz" lIns="91440" tIns="45720" rIns="91440" bIns="45720" rtlCol="0"/>
          <a:lstStyle>
            <a:lvl1pPr algn="r">
              <a:defRPr sz="1200"/>
            </a:lvl1pPr>
          </a:lstStyle>
          <a:p>
            <a:fld id="{56FE67A8-A215-464F-A2B7-24AD0495DCC8}" type="datetimeFigureOut">
              <a:rPr kumimoji="1" lang="ja-JP" altLang="en-US" smtClean="0"/>
              <a:t>2015/12/17</a:t>
            </a:fld>
            <a:endParaRPr kumimoji="1" lang="ja-JP" altLang="en-US"/>
          </a:p>
        </p:txBody>
      </p:sp>
      <p:sp>
        <p:nvSpPr>
          <p:cNvPr id="4" name="スライド イメージ プレースホルダー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4688" y="4689475"/>
            <a:ext cx="5392737" cy="4443413"/>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9525" y="9377363"/>
            <a:ext cx="2921000" cy="493712"/>
          </a:xfrm>
          <a:prstGeom prst="rect">
            <a:avLst/>
          </a:prstGeom>
        </p:spPr>
        <p:txBody>
          <a:bodyPr vert="horz" lIns="91440" tIns="45720" rIns="91440" bIns="45720" rtlCol="0" anchor="b"/>
          <a:lstStyle>
            <a:lvl1pPr algn="r">
              <a:defRPr sz="1200"/>
            </a:lvl1pPr>
          </a:lstStyle>
          <a:p>
            <a:fld id="{12EB1382-0804-4630-9E60-BDBC79A8E903}" type="slidenum">
              <a:rPr kumimoji="1" lang="ja-JP" altLang="en-US" smtClean="0"/>
              <a:t>‹#›</a:t>
            </a:fld>
            <a:endParaRPr kumimoji="1" lang="ja-JP" altLang="en-US"/>
          </a:p>
        </p:txBody>
      </p:sp>
    </p:spTree>
    <p:extLst>
      <p:ext uri="{BB962C8B-B14F-4D97-AF65-F5344CB8AC3E}">
        <p14:creationId xmlns:p14="http://schemas.microsoft.com/office/powerpoint/2010/main" val="21939470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377592-ECF5-45FB-9625-9610EAF402C5}" type="datetime1">
              <a:rPr kumimoji="1" lang="ja-JP" altLang="en-US" smtClean="0"/>
              <a:t>2015/12/17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AFF0DA-0440-4765-89AF-23B230682686}" type="slidenum">
              <a:rPr kumimoji="1" lang="ja-JP" altLang="en-US" smtClean="0"/>
              <a:t>‹#›</a:t>
            </a:fld>
            <a:endParaRPr kumimoji="1" lang="ja-JP" altLang="en-US"/>
          </a:p>
        </p:txBody>
      </p:sp>
    </p:spTree>
    <p:extLst>
      <p:ext uri="{BB962C8B-B14F-4D97-AF65-F5344CB8AC3E}">
        <p14:creationId xmlns:p14="http://schemas.microsoft.com/office/powerpoint/2010/main" val="3255827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3DD1510-753C-4FD1-AE8F-1AB2A3EC234E}" type="datetime1">
              <a:rPr kumimoji="1" lang="ja-JP" altLang="en-US" smtClean="0"/>
              <a:t>2015/12/17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AFF0DA-0440-4765-89AF-23B230682686}" type="slidenum">
              <a:rPr kumimoji="1" lang="ja-JP" altLang="en-US" smtClean="0"/>
              <a:t>‹#›</a:t>
            </a:fld>
            <a:endParaRPr kumimoji="1" lang="ja-JP" altLang="en-US"/>
          </a:p>
        </p:txBody>
      </p:sp>
    </p:spTree>
    <p:extLst>
      <p:ext uri="{BB962C8B-B14F-4D97-AF65-F5344CB8AC3E}">
        <p14:creationId xmlns:p14="http://schemas.microsoft.com/office/powerpoint/2010/main" val="2415014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4CCC21-48CA-4D9C-86CD-951C1B2C27E2}" type="datetime1">
              <a:rPr kumimoji="1" lang="ja-JP" altLang="en-US" smtClean="0"/>
              <a:t>2015/12/17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AFF0DA-0440-4765-89AF-23B230682686}" type="slidenum">
              <a:rPr kumimoji="1" lang="ja-JP" altLang="en-US" smtClean="0"/>
              <a:t>‹#›</a:t>
            </a:fld>
            <a:endParaRPr kumimoji="1" lang="ja-JP" altLang="en-US"/>
          </a:p>
        </p:txBody>
      </p:sp>
    </p:spTree>
    <p:extLst>
      <p:ext uri="{BB962C8B-B14F-4D97-AF65-F5344CB8AC3E}">
        <p14:creationId xmlns:p14="http://schemas.microsoft.com/office/powerpoint/2010/main" val="513429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8DE2BCF-3F55-472A-A3F7-20B6D2782134}" type="datetime1">
              <a:rPr kumimoji="1" lang="ja-JP" altLang="en-US" smtClean="0"/>
              <a:t>2015/12/17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AFF0DA-0440-4765-89AF-23B230682686}" type="slidenum">
              <a:rPr kumimoji="1" lang="ja-JP" altLang="en-US" smtClean="0"/>
              <a:t>‹#›</a:t>
            </a:fld>
            <a:endParaRPr kumimoji="1" lang="ja-JP" altLang="en-US"/>
          </a:p>
        </p:txBody>
      </p:sp>
    </p:spTree>
    <p:extLst>
      <p:ext uri="{BB962C8B-B14F-4D97-AF65-F5344CB8AC3E}">
        <p14:creationId xmlns:p14="http://schemas.microsoft.com/office/powerpoint/2010/main" val="280145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5122BF2-2863-44F0-A731-B0AE389943DC}" type="datetime1">
              <a:rPr kumimoji="1" lang="ja-JP" altLang="en-US" smtClean="0"/>
              <a:t>2015/12/17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AFF0DA-0440-4765-89AF-23B230682686}" type="slidenum">
              <a:rPr kumimoji="1" lang="ja-JP" altLang="en-US" smtClean="0"/>
              <a:t>‹#›</a:t>
            </a:fld>
            <a:endParaRPr kumimoji="1" lang="ja-JP" altLang="en-US"/>
          </a:p>
        </p:txBody>
      </p:sp>
    </p:spTree>
    <p:extLst>
      <p:ext uri="{BB962C8B-B14F-4D97-AF65-F5344CB8AC3E}">
        <p14:creationId xmlns:p14="http://schemas.microsoft.com/office/powerpoint/2010/main" val="2585146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5642E66-8426-4149-B5DF-2A5A7F87E7D7}" type="datetime1">
              <a:rPr kumimoji="1" lang="ja-JP" altLang="en-US" smtClean="0"/>
              <a:t>2015/12/17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AFF0DA-0440-4765-89AF-23B230682686}" type="slidenum">
              <a:rPr kumimoji="1" lang="ja-JP" altLang="en-US" smtClean="0"/>
              <a:t>‹#›</a:t>
            </a:fld>
            <a:endParaRPr kumimoji="1" lang="ja-JP" altLang="en-US"/>
          </a:p>
        </p:txBody>
      </p:sp>
    </p:spTree>
    <p:extLst>
      <p:ext uri="{BB962C8B-B14F-4D97-AF65-F5344CB8AC3E}">
        <p14:creationId xmlns:p14="http://schemas.microsoft.com/office/powerpoint/2010/main" val="1355084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7F69DE8-E385-4A38-9DA8-0373923BB501}" type="datetime1">
              <a:rPr kumimoji="1" lang="ja-JP" altLang="en-US" smtClean="0"/>
              <a:t>2015/12/17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3AFF0DA-0440-4765-89AF-23B230682686}" type="slidenum">
              <a:rPr kumimoji="1" lang="ja-JP" altLang="en-US" smtClean="0"/>
              <a:t>‹#›</a:t>
            </a:fld>
            <a:endParaRPr kumimoji="1" lang="ja-JP" altLang="en-US"/>
          </a:p>
        </p:txBody>
      </p:sp>
    </p:spTree>
    <p:extLst>
      <p:ext uri="{BB962C8B-B14F-4D97-AF65-F5344CB8AC3E}">
        <p14:creationId xmlns:p14="http://schemas.microsoft.com/office/powerpoint/2010/main" val="3269910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015A77-C7A5-4E5D-8DE7-E52D01AEED5F}" type="datetime1">
              <a:rPr kumimoji="1" lang="ja-JP" altLang="en-US" smtClean="0"/>
              <a:t>2015/12/17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3AFF0DA-0440-4765-89AF-23B230682686}" type="slidenum">
              <a:rPr kumimoji="1" lang="ja-JP" altLang="en-US" smtClean="0"/>
              <a:t>‹#›</a:t>
            </a:fld>
            <a:endParaRPr kumimoji="1" lang="ja-JP" altLang="en-US"/>
          </a:p>
        </p:txBody>
      </p:sp>
    </p:spTree>
    <p:extLst>
      <p:ext uri="{BB962C8B-B14F-4D97-AF65-F5344CB8AC3E}">
        <p14:creationId xmlns:p14="http://schemas.microsoft.com/office/powerpoint/2010/main" val="1542126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BD99ADB-0450-48CB-ACF3-ED259A5F37DC}" type="datetime1">
              <a:rPr kumimoji="1" lang="ja-JP" altLang="en-US" smtClean="0"/>
              <a:t>2015/12/17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3AFF0DA-0440-4765-89AF-23B230682686}" type="slidenum">
              <a:rPr kumimoji="1" lang="ja-JP" altLang="en-US" smtClean="0"/>
              <a:t>‹#›</a:t>
            </a:fld>
            <a:endParaRPr kumimoji="1" lang="ja-JP" altLang="en-US"/>
          </a:p>
        </p:txBody>
      </p:sp>
    </p:spTree>
    <p:extLst>
      <p:ext uri="{BB962C8B-B14F-4D97-AF65-F5344CB8AC3E}">
        <p14:creationId xmlns:p14="http://schemas.microsoft.com/office/powerpoint/2010/main" val="22790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C81F2F6-9E7F-43C8-B9D0-48F480A69039}" type="datetime1">
              <a:rPr kumimoji="1" lang="ja-JP" altLang="en-US" smtClean="0"/>
              <a:t>2015/12/17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AFF0DA-0440-4765-89AF-23B230682686}" type="slidenum">
              <a:rPr kumimoji="1" lang="ja-JP" altLang="en-US" smtClean="0"/>
              <a:t>‹#›</a:t>
            </a:fld>
            <a:endParaRPr kumimoji="1" lang="ja-JP" altLang="en-US"/>
          </a:p>
        </p:txBody>
      </p:sp>
    </p:spTree>
    <p:extLst>
      <p:ext uri="{BB962C8B-B14F-4D97-AF65-F5344CB8AC3E}">
        <p14:creationId xmlns:p14="http://schemas.microsoft.com/office/powerpoint/2010/main" val="4092925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871E37E-40BC-4470-A1AA-1837CC8C1284}" type="datetime1">
              <a:rPr kumimoji="1" lang="ja-JP" altLang="en-US" smtClean="0"/>
              <a:t>2015/12/17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AFF0DA-0440-4765-89AF-23B230682686}" type="slidenum">
              <a:rPr kumimoji="1" lang="ja-JP" altLang="en-US" smtClean="0"/>
              <a:t>‹#›</a:t>
            </a:fld>
            <a:endParaRPr kumimoji="1" lang="ja-JP" altLang="en-US"/>
          </a:p>
        </p:txBody>
      </p:sp>
    </p:spTree>
    <p:extLst>
      <p:ext uri="{BB962C8B-B14F-4D97-AF65-F5344CB8AC3E}">
        <p14:creationId xmlns:p14="http://schemas.microsoft.com/office/powerpoint/2010/main" val="565126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9E723-A537-4DCB-9AD9-EF2AD640749F}" type="datetime1">
              <a:rPr kumimoji="1" lang="ja-JP" altLang="en-US" smtClean="0"/>
              <a:t>2015/12/17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AFF0DA-0440-4765-89AF-23B230682686}" type="slidenum">
              <a:rPr kumimoji="1" lang="ja-JP" altLang="en-US" smtClean="0"/>
              <a:t>‹#›</a:t>
            </a:fld>
            <a:endParaRPr kumimoji="1" lang="ja-JP" altLang="en-US"/>
          </a:p>
        </p:txBody>
      </p:sp>
    </p:spTree>
    <p:extLst>
      <p:ext uri="{BB962C8B-B14F-4D97-AF65-F5344CB8AC3E}">
        <p14:creationId xmlns:p14="http://schemas.microsoft.com/office/powerpoint/2010/main" val="3061496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562074"/>
          </a:xfrm>
          <a:solidFill>
            <a:schemeClr val="tx2">
              <a:lumMod val="50000"/>
            </a:schemeClr>
          </a:solidFill>
        </p:spPr>
        <p:txBody>
          <a:bodyPr>
            <a:normAutofit/>
          </a:bodyPr>
          <a:lstStyle/>
          <a:p>
            <a:r>
              <a:rPr kumimoji="1" lang="ja-JP" altLang="en-US" sz="2400" dirty="0" smtClean="0">
                <a:solidFill>
                  <a:schemeClr val="bg1"/>
                </a:solidFill>
              </a:rPr>
              <a:t>治験等活性化事業について</a:t>
            </a:r>
            <a:endParaRPr kumimoji="1" lang="ja-JP" altLang="en-US" sz="2400" dirty="0">
              <a:solidFill>
                <a:schemeClr val="bg1"/>
              </a:solidFill>
            </a:endParaRPr>
          </a:p>
        </p:txBody>
      </p:sp>
      <p:sp>
        <p:nvSpPr>
          <p:cNvPr id="4" name="テキスト ボックス 3"/>
          <p:cNvSpPr txBox="1"/>
          <p:nvPr/>
        </p:nvSpPr>
        <p:spPr>
          <a:xfrm>
            <a:off x="107504" y="548680"/>
            <a:ext cx="9036496" cy="1200329"/>
          </a:xfrm>
          <a:prstGeom prst="rect">
            <a:avLst/>
          </a:prstGeom>
          <a:noFill/>
        </p:spPr>
        <p:txBody>
          <a:bodyPr wrap="square" rtlCol="0">
            <a:spAutoFit/>
          </a:bodyPr>
          <a:lstStyle/>
          <a:p>
            <a:r>
              <a:rPr kumimoji="1" lang="en-US" altLang="ja-JP" dirty="0" smtClean="0"/>
              <a:t>【</a:t>
            </a:r>
            <a:r>
              <a:rPr kumimoji="1" lang="ja-JP" altLang="en-US" dirty="0" smtClean="0"/>
              <a:t>ねらい</a:t>
            </a:r>
            <a:r>
              <a:rPr kumimoji="1" lang="en-US" altLang="ja-JP" dirty="0" smtClean="0"/>
              <a:t>】</a:t>
            </a:r>
          </a:p>
          <a:p>
            <a:r>
              <a:rPr lang="ja-JP" altLang="en-US" dirty="0" smtClean="0"/>
              <a:t>　相互に連携及び協力して広島県治験等活性化事業を実施することにより，医薬品及び医療・福祉機器の臨床研究，治験並びに製造販売後臨床試験の一層の活性化及び医療の水準の維持・向上に資することを目的とする。</a:t>
            </a:r>
            <a:endParaRPr kumimoji="1" lang="ja-JP" altLang="en-US" dirty="0"/>
          </a:p>
        </p:txBody>
      </p:sp>
      <p:sp>
        <p:nvSpPr>
          <p:cNvPr id="9" name="角丸四角形 8"/>
          <p:cNvSpPr/>
          <p:nvPr/>
        </p:nvSpPr>
        <p:spPr>
          <a:xfrm>
            <a:off x="5957387" y="2060848"/>
            <a:ext cx="2575053" cy="134451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221083" y="2060848"/>
            <a:ext cx="2575053" cy="134451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415183" y="2060848"/>
            <a:ext cx="2644649" cy="134451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084168" y="2060848"/>
            <a:ext cx="2296669" cy="1217877"/>
          </a:xfrm>
          <a:prstGeom prst="rect">
            <a:avLst/>
          </a:prstGeom>
          <a:noFill/>
        </p:spPr>
        <p:txBody>
          <a:bodyPr wrap="square" rtlCol="0">
            <a:spAutoFit/>
          </a:bodyPr>
          <a:lstStyle/>
          <a:p>
            <a:r>
              <a:rPr kumimoji="1" lang="ja-JP" altLang="en-US" sz="1400" b="1" u="sng" dirty="0" smtClean="0"/>
              <a:t>依頼者のメリット</a:t>
            </a:r>
            <a:endParaRPr kumimoji="1" lang="en-US" altLang="ja-JP" sz="1400" b="1" u="sng" dirty="0" smtClean="0"/>
          </a:p>
          <a:p>
            <a:r>
              <a:rPr lang="ja-JP" altLang="en-US" sz="1400" dirty="0" smtClean="0">
                <a:solidFill>
                  <a:srgbClr val="0070C0"/>
                </a:solidFill>
              </a:rPr>
              <a:t>・希少疾患を含めた，治験</a:t>
            </a:r>
            <a:endParaRPr lang="en-US" altLang="ja-JP" sz="1400" dirty="0" smtClean="0">
              <a:solidFill>
                <a:srgbClr val="0070C0"/>
              </a:solidFill>
            </a:endParaRPr>
          </a:p>
          <a:p>
            <a:r>
              <a:rPr lang="ja-JP" altLang="en-US" sz="1400" dirty="0" smtClean="0">
                <a:solidFill>
                  <a:srgbClr val="0070C0"/>
                </a:solidFill>
              </a:rPr>
              <a:t>   の早期の</a:t>
            </a:r>
            <a:r>
              <a:rPr kumimoji="1" lang="ja-JP" altLang="en-US" sz="1400" dirty="0" smtClean="0">
                <a:solidFill>
                  <a:srgbClr val="0070C0"/>
                </a:solidFill>
              </a:rPr>
              <a:t>症例集積が可能</a:t>
            </a:r>
            <a:endParaRPr kumimoji="1" lang="en-US" altLang="ja-JP" sz="1400" dirty="0" smtClean="0">
              <a:solidFill>
                <a:srgbClr val="0070C0"/>
              </a:solidFill>
            </a:endParaRPr>
          </a:p>
          <a:p>
            <a:r>
              <a:rPr lang="ja-JP" altLang="en-US" sz="1400" dirty="0" smtClean="0">
                <a:solidFill>
                  <a:srgbClr val="0070C0"/>
                </a:solidFill>
              </a:rPr>
              <a:t>・エリア集中型</a:t>
            </a:r>
            <a:r>
              <a:rPr kumimoji="1" lang="ja-JP" altLang="en-US" sz="1400" dirty="0" smtClean="0">
                <a:solidFill>
                  <a:srgbClr val="0070C0"/>
                </a:solidFill>
              </a:rPr>
              <a:t>の好立地条</a:t>
            </a:r>
            <a:endParaRPr kumimoji="1" lang="en-US" altLang="ja-JP" sz="1400" dirty="0" smtClean="0">
              <a:solidFill>
                <a:srgbClr val="0070C0"/>
              </a:solidFill>
            </a:endParaRPr>
          </a:p>
          <a:p>
            <a:r>
              <a:rPr lang="ja-JP" altLang="en-US" sz="1400" dirty="0">
                <a:solidFill>
                  <a:srgbClr val="0070C0"/>
                </a:solidFill>
              </a:rPr>
              <a:t>　</a:t>
            </a:r>
            <a:r>
              <a:rPr kumimoji="1" lang="ja-JP" altLang="en-US" sz="1400" dirty="0" smtClean="0">
                <a:solidFill>
                  <a:srgbClr val="0070C0"/>
                </a:solidFill>
              </a:rPr>
              <a:t>件によるモニタリングの</a:t>
            </a:r>
            <a:endParaRPr kumimoji="1" lang="en-US" altLang="ja-JP" sz="1400" dirty="0" smtClean="0">
              <a:solidFill>
                <a:srgbClr val="0070C0"/>
              </a:solidFill>
            </a:endParaRPr>
          </a:p>
          <a:p>
            <a:r>
              <a:rPr lang="ja-JP" altLang="en-US" sz="1400" dirty="0">
                <a:solidFill>
                  <a:srgbClr val="0070C0"/>
                </a:solidFill>
              </a:rPr>
              <a:t>　</a:t>
            </a:r>
            <a:r>
              <a:rPr lang="ja-JP" altLang="en-US" sz="1400" dirty="0" smtClean="0">
                <a:solidFill>
                  <a:srgbClr val="0070C0"/>
                </a:solidFill>
              </a:rPr>
              <a:t>効率化</a:t>
            </a:r>
            <a:endParaRPr kumimoji="1" lang="ja-JP" altLang="en-US" sz="1400" dirty="0">
              <a:solidFill>
                <a:srgbClr val="0070C0"/>
              </a:solidFill>
            </a:endParaRPr>
          </a:p>
        </p:txBody>
      </p:sp>
      <p:sp>
        <p:nvSpPr>
          <p:cNvPr id="13" name="テキスト ボックス 12"/>
          <p:cNvSpPr txBox="1"/>
          <p:nvPr/>
        </p:nvSpPr>
        <p:spPr>
          <a:xfrm>
            <a:off x="3357863" y="2187060"/>
            <a:ext cx="2366265" cy="1118255"/>
          </a:xfrm>
          <a:prstGeom prst="rect">
            <a:avLst/>
          </a:prstGeom>
          <a:noFill/>
        </p:spPr>
        <p:txBody>
          <a:bodyPr wrap="square" rtlCol="0">
            <a:spAutoFit/>
          </a:bodyPr>
          <a:lstStyle/>
          <a:p>
            <a:pPr>
              <a:lnSpc>
                <a:spcPts val="2000"/>
              </a:lnSpc>
            </a:pPr>
            <a:r>
              <a:rPr kumimoji="1" lang="ja-JP" altLang="en-US" sz="1400" b="1" u="sng" dirty="0" smtClean="0"/>
              <a:t>患者・県民のメリット</a:t>
            </a:r>
            <a:endParaRPr kumimoji="1" lang="en-US" altLang="ja-JP" sz="1400" b="1" u="sng" dirty="0" smtClean="0"/>
          </a:p>
          <a:p>
            <a:pPr>
              <a:lnSpc>
                <a:spcPts val="2000"/>
              </a:lnSpc>
            </a:pPr>
            <a:r>
              <a:rPr lang="ja-JP" altLang="en-US" sz="1400" dirty="0" smtClean="0">
                <a:solidFill>
                  <a:srgbClr val="0070C0"/>
                </a:solidFill>
              </a:rPr>
              <a:t>・開発中である</a:t>
            </a:r>
            <a:r>
              <a:rPr lang="ja-JP" altLang="en-US" sz="1400" dirty="0">
                <a:solidFill>
                  <a:srgbClr val="0070C0"/>
                </a:solidFill>
              </a:rPr>
              <a:t>最新</a:t>
            </a:r>
            <a:r>
              <a:rPr lang="ja-JP" altLang="en-US" sz="1400" dirty="0" smtClean="0">
                <a:solidFill>
                  <a:srgbClr val="0070C0"/>
                </a:solidFill>
              </a:rPr>
              <a:t>の医薬</a:t>
            </a:r>
            <a:endParaRPr lang="en-US" altLang="ja-JP" sz="1400" dirty="0" smtClean="0">
              <a:solidFill>
                <a:srgbClr val="0070C0"/>
              </a:solidFill>
            </a:endParaRPr>
          </a:p>
          <a:p>
            <a:pPr>
              <a:lnSpc>
                <a:spcPts val="2000"/>
              </a:lnSpc>
            </a:pPr>
            <a:r>
              <a:rPr lang="ja-JP" altLang="en-US" sz="1400" dirty="0" smtClean="0">
                <a:solidFill>
                  <a:srgbClr val="0070C0"/>
                </a:solidFill>
              </a:rPr>
              <a:t>  品・医療機器等による治療</a:t>
            </a:r>
            <a:endParaRPr lang="en-US" altLang="ja-JP" sz="1400" dirty="0" smtClean="0">
              <a:solidFill>
                <a:srgbClr val="0070C0"/>
              </a:solidFill>
            </a:endParaRPr>
          </a:p>
          <a:p>
            <a:pPr>
              <a:lnSpc>
                <a:spcPts val="2000"/>
              </a:lnSpc>
            </a:pPr>
            <a:r>
              <a:rPr lang="ja-JP" altLang="en-US" sz="1400" dirty="0" smtClean="0">
                <a:solidFill>
                  <a:srgbClr val="0070C0"/>
                </a:solidFill>
              </a:rPr>
              <a:t>  の受療</a:t>
            </a:r>
            <a:endParaRPr lang="en-US" altLang="ja-JP" sz="1400" dirty="0" smtClean="0">
              <a:solidFill>
                <a:srgbClr val="0070C0"/>
              </a:solidFill>
            </a:endParaRPr>
          </a:p>
        </p:txBody>
      </p:sp>
      <p:sp>
        <p:nvSpPr>
          <p:cNvPr id="14" name="テキスト ボックス 13"/>
          <p:cNvSpPr txBox="1"/>
          <p:nvPr/>
        </p:nvSpPr>
        <p:spPr>
          <a:xfrm>
            <a:off x="551963" y="2060848"/>
            <a:ext cx="2435861" cy="1600438"/>
          </a:xfrm>
          <a:prstGeom prst="rect">
            <a:avLst/>
          </a:prstGeom>
          <a:noFill/>
        </p:spPr>
        <p:txBody>
          <a:bodyPr wrap="square" rtlCol="0">
            <a:spAutoFit/>
          </a:bodyPr>
          <a:lstStyle/>
          <a:p>
            <a:r>
              <a:rPr kumimoji="1" lang="ja-JP" altLang="en-US" sz="1400" b="1" u="sng" dirty="0" smtClean="0"/>
              <a:t>医療機関のメリット</a:t>
            </a:r>
            <a:endParaRPr kumimoji="1" lang="en-US" altLang="ja-JP" sz="1400" b="1" u="sng" dirty="0" smtClean="0"/>
          </a:p>
          <a:p>
            <a:r>
              <a:rPr lang="ja-JP" altLang="en-US" sz="1400" dirty="0">
                <a:solidFill>
                  <a:srgbClr val="0070C0"/>
                </a:solidFill>
              </a:rPr>
              <a:t>・臨床研究及び治験に携わる</a:t>
            </a:r>
            <a:endParaRPr lang="en-US" altLang="ja-JP" sz="1400" dirty="0">
              <a:solidFill>
                <a:srgbClr val="0070C0"/>
              </a:solidFill>
            </a:endParaRPr>
          </a:p>
          <a:p>
            <a:r>
              <a:rPr lang="ja-JP" altLang="en-US" sz="1400" dirty="0">
                <a:solidFill>
                  <a:srgbClr val="0070C0"/>
                </a:solidFill>
              </a:rPr>
              <a:t> </a:t>
            </a:r>
            <a:r>
              <a:rPr lang="ja-JP" altLang="en-US" sz="1400" dirty="0" smtClean="0">
                <a:solidFill>
                  <a:srgbClr val="0070C0"/>
                </a:solidFill>
              </a:rPr>
              <a:t>者のスキル</a:t>
            </a:r>
            <a:r>
              <a:rPr lang="ja-JP" altLang="en-US" sz="1400" dirty="0">
                <a:solidFill>
                  <a:srgbClr val="0070C0"/>
                </a:solidFill>
              </a:rPr>
              <a:t>アップ</a:t>
            </a:r>
            <a:endParaRPr lang="en-US" altLang="ja-JP" sz="1400" dirty="0">
              <a:solidFill>
                <a:srgbClr val="0070C0"/>
              </a:solidFill>
            </a:endParaRPr>
          </a:p>
          <a:p>
            <a:r>
              <a:rPr lang="ja-JP" altLang="en-US" sz="1400" dirty="0" smtClean="0">
                <a:solidFill>
                  <a:srgbClr val="0070C0"/>
                </a:solidFill>
              </a:rPr>
              <a:t>・新医薬品・医療機器等</a:t>
            </a:r>
            <a:r>
              <a:rPr kumimoji="1" lang="ja-JP" altLang="en-US" sz="1400" dirty="0" smtClean="0">
                <a:solidFill>
                  <a:srgbClr val="0070C0"/>
                </a:solidFill>
              </a:rPr>
              <a:t>開発</a:t>
            </a:r>
            <a:endParaRPr kumimoji="1" lang="en-US" altLang="ja-JP" sz="1400" dirty="0" smtClean="0">
              <a:solidFill>
                <a:srgbClr val="0070C0"/>
              </a:solidFill>
            </a:endParaRPr>
          </a:p>
          <a:p>
            <a:r>
              <a:rPr lang="en-US" altLang="ja-JP" sz="1400" dirty="0">
                <a:solidFill>
                  <a:srgbClr val="0070C0"/>
                </a:solidFill>
              </a:rPr>
              <a:t> </a:t>
            </a:r>
            <a:r>
              <a:rPr lang="en-US" altLang="ja-JP" sz="1400" dirty="0" smtClean="0">
                <a:solidFill>
                  <a:srgbClr val="0070C0"/>
                </a:solidFill>
              </a:rPr>
              <a:t> </a:t>
            </a:r>
            <a:r>
              <a:rPr kumimoji="1" lang="ja-JP" altLang="en-US" sz="1400" dirty="0" smtClean="0">
                <a:solidFill>
                  <a:srgbClr val="0070C0"/>
                </a:solidFill>
              </a:rPr>
              <a:t>支援への貢献</a:t>
            </a:r>
            <a:endParaRPr kumimoji="1" lang="en-US" altLang="ja-JP" sz="1400" dirty="0" smtClean="0">
              <a:solidFill>
                <a:srgbClr val="0070C0"/>
              </a:solidFill>
            </a:endParaRPr>
          </a:p>
          <a:p>
            <a:r>
              <a:rPr lang="ja-JP" altLang="en-US" sz="1400" dirty="0" smtClean="0">
                <a:solidFill>
                  <a:srgbClr val="0070C0"/>
                </a:solidFill>
              </a:rPr>
              <a:t>・</a:t>
            </a:r>
            <a:r>
              <a:rPr lang="ja-JP" altLang="en-US" sz="1400" dirty="0">
                <a:solidFill>
                  <a:srgbClr val="0070C0"/>
                </a:solidFill>
              </a:rPr>
              <a:t>治験受託件数の増加</a:t>
            </a:r>
            <a:endParaRPr lang="en-US" altLang="ja-JP" sz="1400" dirty="0">
              <a:solidFill>
                <a:srgbClr val="0070C0"/>
              </a:solidFill>
            </a:endParaRPr>
          </a:p>
          <a:p>
            <a:endParaRPr kumimoji="1" lang="ja-JP" altLang="en-US" sz="1400" dirty="0">
              <a:solidFill>
                <a:srgbClr val="0070C0"/>
              </a:solidFill>
            </a:endParaRPr>
          </a:p>
        </p:txBody>
      </p:sp>
      <p:sp>
        <p:nvSpPr>
          <p:cNvPr id="15" name="角丸四角形 14"/>
          <p:cNvSpPr/>
          <p:nvPr/>
        </p:nvSpPr>
        <p:spPr>
          <a:xfrm>
            <a:off x="181103" y="1700808"/>
            <a:ext cx="8650278" cy="311839"/>
          </a:xfrm>
          <a:prstGeom prst="round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治験等活性化事業の推進がもたらすメリット</a:t>
            </a:r>
            <a:endParaRPr kumimoji="1" lang="ja-JP" altLang="en-US" dirty="0"/>
          </a:p>
        </p:txBody>
      </p:sp>
      <p:sp>
        <p:nvSpPr>
          <p:cNvPr id="18" name="角丸四角形 17"/>
          <p:cNvSpPr/>
          <p:nvPr/>
        </p:nvSpPr>
        <p:spPr>
          <a:xfrm>
            <a:off x="408369" y="3933056"/>
            <a:ext cx="2120550" cy="4192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smtClean="0"/>
              <a:t>被験者相互紹介事業</a:t>
            </a:r>
            <a:endParaRPr kumimoji="1" lang="en-US" altLang="ja-JP" sz="1600" dirty="0" smtClean="0"/>
          </a:p>
        </p:txBody>
      </p:sp>
      <p:sp>
        <p:nvSpPr>
          <p:cNvPr id="19" name="角丸四角形 18"/>
          <p:cNvSpPr/>
          <p:nvPr/>
        </p:nvSpPr>
        <p:spPr>
          <a:xfrm>
            <a:off x="408369" y="5589240"/>
            <a:ext cx="2096793" cy="41927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600" dirty="0" smtClean="0"/>
              <a:t>臨床研究の支援</a:t>
            </a:r>
            <a:endParaRPr kumimoji="1" lang="en-US" altLang="ja-JP" sz="1600" dirty="0" smtClean="0"/>
          </a:p>
        </p:txBody>
      </p:sp>
      <p:sp>
        <p:nvSpPr>
          <p:cNvPr id="20" name="角丸四角形 19"/>
          <p:cNvSpPr/>
          <p:nvPr/>
        </p:nvSpPr>
        <p:spPr>
          <a:xfrm>
            <a:off x="451764" y="6237312"/>
            <a:ext cx="2067908" cy="4192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dirty="0" smtClean="0"/>
              <a:t>広報，人材育成等</a:t>
            </a:r>
            <a:endParaRPr kumimoji="1" lang="ja-JP" altLang="en-US" sz="1600" dirty="0"/>
          </a:p>
        </p:txBody>
      </p:sp>
      <p:sp>
        <p:nvSpPr>
          <p:cNvPr id="21" name="テキスト ボックス 20"/>
          <p:cNvSpPr txBox="1"/>
          <p:nvPr/>
        </p:nvSpPr>
        <p:spPr>
          <a:xfrm>
            <a:off x="2602460" y="3861048"/>
            <a:ext cx="6469532"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400" dirty="0" smtClean="0"/>
              <a:t>・病－病連携による患者相互紹介（Ｈ</a:t>
            </a:r>
            <a:r>
              <a:rPr kumimoji="1" lang="en-US" altLang="ja-JP" sz="1400" dirty="0" smtClean="0"/>
              <a:t>25</a:t>
            </a:r>
            <a:r>
              <a:rPr kumimoji="1" lang="ja-JP" altLang="en-US" sz="1400" dirty="0" smtClean="0"/>
              <a:t>～</a:t>
            </a:r>
            <a:r>
              <a:rPr kumimoji="1" lang="en-US" altLang="ja-JP" sz="1400" dirty="0" smtClean="0"/>
              <a:t>26</a:t>
            </a:r>
            <a:r>
              <a:rPr kumimoji="1" lang="ja-JP" altLang="en-US" sz="1400" dirty="0" smtClean="0"/>
              <a:t>年度から：</a:t>
            </a:r>
            <a:r>
              <a:rPr lang="en-US" altLang="ja-JP" sz="1400" dirty="0"/>
              <a:t>6</a:t>
            </a:r>
            <a:r>
              <a:rPr kumimoji="1" lang="ja-JP" altLang="en-US" sz="1400" dirty="0" smtClean="0"/>
              <a:t>件（転院までに至らず），</a:t>
            </a:r>
            <a:endParaRPr kumimoji="1" lang="en-US" altLang="ja-JP" sz="1400" dirty="0" smtClean="0"/>
          </a:p>
          <a:p>
            <a:r>
              <a:rPr lang="ja-JP" altLang="en-US" sz="1400" b="1" dirty="0"/>
              <a:t>　</a:t>
            </a:r>
            <a:r>
              <a:rPr kumimoji="1" lang="ja-JP" altLang="en-US" sz="1400" b="1" dirty="0" smtClean="0"/>
              <a:t>Ｈ</a:t>
            </a:r>
            <a:r>
              <a:rPr kumimoji="1" lang="en-US" altLang="ja-JP" sz="1400" b="1" dirty="0" smtClean="0"/>
              <a:t>27</a:t>
            </a:r>
            <a:r>
              <a:rPr kumimoji="1" lang="ja-JP" altLang="en-US" sz="1400" b="1" dirty="0" smtClean="0"/>
              <a:t>年度は</a:t>
            </a:r>
            <a:r>
              <a:rPr kumimoji="1" lang="en-US" altLang="ja-JP" sz="1400" b="1" dirty="0" smtClean="0"/>
              <a:t>2</a:t>
            </a:r>
            <a:r>
              <a:rPr kumimoji="1" lang="ja-JP" altLang="en-US" sz="1400" b="1" dirty="0" smtClean="0"/>
              <a:t>件を照会中</a:t>
            </a:r>
            <a:r>
              <a:rPr kumimoji="1" lang="ja-JP" altLang="en-US" sz="1400" dirty="0" smtClean="0"/>
              <a:t>）</a:t>
            </a:r>
            <a:endParaRPr kumimoji="1" lang="en-US" altLang="ja-JP" sz="1400" dirty="0" smtClean="0"/>
          </a:p>
        </p:txBody>
      </p:sp>
      <p:sp>
        <p:nvSpPr>
          <p:cNvPr id="22" name="テキスト ボックス 21"/>
          <p:cNvSpPr txBox="1"/>
          <p:nvPr/>
        </p:nvSpPr>
        <p:spPr>
          <a:xfrm>
            <a:off x="2581477" y="5517232"/>
            <a:ext cx="6469532" cy="553998"/>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kumimoji="1" lang="ja-JP" altLang="en-US" sz="1600" dirty="0" smtClean="0"/>
              <a:t>・</a:t>
            </a:r>
            <a:r>
              <a:rPr kumimoji="1" lang="ja-JP" altLang="en-US" sz="1400" dirty="0" smtClean="0"/>
              <a:t>新統合指針</a:t>
            </a:r>
            <a:r>
              <a:rPr lang="ja-JP" altLang="en-US" sz="1400" dirty="0"/>
              <a:t>へ</a:t>
            </a:r>
            <a:r>
              <a:rPr lang="ja-JP" altLang="en-US" sz="1400" dirty="0" smtClean="0"/>
              <a:t>の対応と人材（研究者）の教育研修の支援</a:t>
            </a:r>
            <a:endParaRPr lang="en-US" altLang="ja-JP" sz="1400" dirty="0" smtClean="0"/>
          </a:p>
          <a:p>
            <a:r>
              <a:rPr lang="ja-JP" altLang="en-US" sz="1400" dirty="0" smtClean="0"/>
              <a:t>・県内医療関連企業の新規参入の支援及び医工連携の推進</a:t>
            </a:r>
            <a:endParaRPr lang="en-US" altLang="ja-JP" sz="1400" dirty="0" smtClean="0"/>
          </a:p>
        </p:txBody>
      </p:sp>
      <p:sp>
        <p:nvSpPr>
          <p:cNvPr id="23" name="テキスト ボックス 22"/>
          <p:cNvSpPr txBox="1"/>
          <p:nvPr/>
        </p:nvSpPr>
        <p:spPr>
          <a:xfrm>
            <a:off x="2602460" y="6165304"/>
            <a:ext cx="6469532"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dirty="0" smtClean="0"/>
              <a:t>・ＣＲＣ研修会の開催（年</a:t>
            </a:r>
            <a:r>
              <a:rPr lang="en-US" altLang="ja-JP" sz="1400" dirty="0" smtClean="0"/>
              <a:t>1</a:t>
            </a:r>
            <a:r>
              <a:rPr lang="ja-JP" altLang="en-US" sz="1400" dirty="0" smtClean="0"/>
              <a:t>回）　　・関連学会にブース出展</a:t>
            </a:r>
            <a:endParaRPr lang="en-US" altLang="ja-JP" sz="1400" dirty="0" smtClean="0"/>
          </a:p>
          <a:p>
            <a:r>
              <a:rPr lang="ja-JP" altLang="en-US" sz="1400" dirty="0" smtClean="0"/>
              <a:t>・治験の効率化，標準化の検討</a:t>
            </a:r>
            <a:endParaRPr lang="en-US" altLang="ja-JP" sz="1400" dirty="0" smtClean="0"/>
          </a:p>
        </p:txBody>
      </p:sp>
      <p:sp>
        <p:nvSpPr>
          <p:cNvPr id="24" name="フローチャート : 順次アクセス記憶 23"/>
          <p:cNvSpPr/>
          <p:nvPr/>
        </p:nvSpPr>
        <p:spPr>
          <a:xfrm>
            <a:off x="44351" y="3933056"/>
            <a:ext cx="291214" cy="345611"/>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t>1</a:t>
            </a:r>
            <a:endParaRPr kumimoji="1" lang="ja-JP" altLang="en-US" dirty="0"/>
          </a:p>
        </p:txBody>
      </p:sp>
      <p:sp>
        <p:nvSpPr>
          <p:cNvPr id="25" name="フローチャート : 順次アクセス記憶 24"/>
          <p:cNvSpPr/>
          <p:nvPr/>
        </p:nvSpPr>
        <p:spPr>
          <a:xfrm>
            <a:off x="35496" y="4811581"/>
            <a:ext cx="291214" cy="345611"/>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2</a:t>
            </a:r>
            <a:endParaRPr kumimoji="1" lang="ja-JP" altLang="en-US" dirty="0"/>
          </a:p>
        </p:txBody>
      </p:sp>
      <p:sp>
        <p:nvSpPr>
          <p:cNvPr id="26" name="フローチャート : 順次アクセス記憶 25"/>
          <p:cNvSpPr/>
          <p:nvPr/>
        </p:nvSpPr>
        <p:spPr>
          <a:xfrm>
            <a:off x="74038" y="5608844"/>
            <a:ext cx="291214" cy="345611"/>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3</a:t>
            </a:r>
            <a:endParaRPr kumimoji="1" lang="ja-JP" altLang="en-US" dirty="0"/>
          </a:p>
        </p:txBody>
      </p:sp>
      <p:sp>
        <p:nvSpPr>
          <p:cNvPr id="27" name="フローチャート : 順次アクセス記憶 26"/>
          <p:cNvSpPr/>
          <p:nvPr/>
        </p:nvSpPr>
        <p:spPr>
          <a:xfrm>
            <a:off x="86713" y="6309320"/>
            <a:ext cx="291214" cy="345611"/>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4</a:t>
            </a:r>
            <a:endParaRPr kumimoji="1" lang="ja-JP" altLang="en-US" dirty="0"/>
          </a:p>
        </p:txBody>
      </p:sp>
      <p:sp>
        <p:nvSpPr>
          <p:cNvPr id="28" name="角丸四角形 27"/>
          <p:cNvSpPr/>
          <p:nvPr/>
        </p:nvSpPr>
        <p:spPr>
          <a:xfrm>
            <a:off x="408370" y="4737919"/>
            <a:ext cx="2120550" cy="4192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600" dirty="0" smtClean="0"/>
              <a:t>受託調整窓口事業</a:t>
            </a:r>
            <a:endParaRPr kumimoji="1" lang="ja-JP" altLang="en-US" sz="1600" dirty="0"/>
          </a:p>
        </p:txBody>
      </p:sp>
      <p:sp>
        <p:nvSpPr>
          <p:cNvPr id="29" name="テキスト ボックス 28"/>
          <p:cNvSpPr txBox="1"/>
          <p:nvPr/>
        </p:nvSpPr>
        <p:spPr>
          <a:xfrm>
            <a:off x="2602462" y="4491117"/>
            <a:ext cx="6469532"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dirty="0" smtClean="0"/>
              <a:t>・薬務課を窓口として治験等の案件照会事業を実施（Ｈ</a:t>
            </a:r>
            <a:r>
              <a:rPr lang="en-US" altLang="ja-JP" sz="1400" dirty="0" smtClean="0"/>
              <a:t>27</a:t>
            </a:r>
            <a:r>
              <a:rPr lang="ja-JP" altLang="en-US" sz="1400" dirty="0" smtClean="0"/>
              <a:t>年度から：</a:t>
            </a:r>
            <a:r>
              <a:rPr lang="en-US" altLang="ja-JP" sz="1400" dirty="0"/>
              <a:t>6</a:t>
            </a:r>
            <a:r>
              <a:rPr lang="ja-JP" altLang="en-US" sz="1400" dirty="0" smtClean="0"/>
              <a:t>件</a:t>
            </a:r>
            <a:r>
              <a:rPr lang="ja-JP" altLang="en-US" sz="1400" b="1" dirty="0" smtClean="0"/>
              <a:t>（内</a:t>
            </a:r>
            <a:r>
              <a:rPr lang="en-US" altLang="ja-JP" sz="1400" b="1" dirty="0"/>
              <a:t>1</a:t>
            </a:r>
            <a:r>
              <a:rPr lang="ja-JP" altLang="en-US" sz="1400" b="1" dirty="0" smtClean="0"/>
              <a:t>案件</a:t>
            </a:r>
            <a:r>
              <a:rPr lang="en-US" altLang="ja-JP" sz="1400" b="1" dirty="0" smtClean="0"/>
              <a:t>/1</a:t>
            </a:r>
            <a:r>
              <a:rPr lang="ja-JP" altLang="en-US" sz="1400" b="1" smtClean="0"/>
              <a:t>施設で要件調査結果待ち）</a:t>
            </a:r>
            <a:endParaRPr lang="en-US" altLang="ja-JP" sz="1400" b="1" dirty="0" smtClean="0"/>
          </a:p>
          <a:p>
            <a:r>
              <a:rPr lang="ja-JP" altLang="en-US" sz="1400" dirty="0" smtClean="0"/>
              <a:t>・</a:t>
            </a:r>
            <a:r>
              <a:rPr lang="ja-JP" altLang="en-US" sz="1400" dirty="0"/>
              <a:t>依頼者訪問による事業説明及び秘密保持契約の</a:t>
            </a:r>
            <a:r>
              <a:rPr lang="ja-JP" altLang="en-US" sz="1400" dirty="0" smtClean="0"/>
              <a:t>締結</a:t>
            </a:r>
            <a:endParaRPr lang="en-US" altLang="ja-JP" sz="1400" dirty="0" smtClean="0"/>
          </a:p>
          <a:p>
            <a:r>
              <a:rPr lang="ja-JP" altLang="en-US" sz="1400" dirty="0"/>
              <a:t>・各病院の治験実績の</a:t>
            </a:r>
            <a:r>
              <a:rPr lang="ja-JP" altLang="en-US" sz="1400" dirty="0" smtClean="0"/>
              <a:t>開示</a:t>
            </a:r>
            <a:endParaRPr lang="en-US" altLang="ja-JP" sz="1400" dirty="0"/>
          </a:p>
        </p:txBody>
      </p:sp>
      <p:sp>
        <p:nvSpPr>
          <p:cNvPr id="30" name="角丸四角形 29"/>
          <p:cNvSpPr/>
          <p:nvPr/>
        </p:nvSpPr>
        <p:spPr>
          <a:xfrm>
            <a:off x="232319" y="3447368"/>
            <a:ext cx="8599062" cy="341672"/>
          </a:xfrm>
          <a:prstGeom prst="round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治験等活性化事業の主な取組内容</a:t>
            </a:r>
            <a:endParaRPr kumimoji="1" lang="ja-JP" altLang="en-US" dirty="0"/>
          </a:p>
        </p:txBody>
      </p:sp>
      <p:sp>
        <p:nvSpPr>
          <p:cNvPr id="3" name="スライド番号プレースホルダー 2"/>
          <p:cNvSpPr>
            <a:spLocks noGrp="1"/>
          </p:cNvSpPr>
          <p:nvPr>
            <p:ph type="sldNum" sz="quarter" idx="12"/>
          </p:nvPr>
        </p:nvSpPr>
        <p:spPr/>
        <p:txBody>
          <a:bodyPr/>
          <a:lstStyle/>
          <a:p>
            <a:fld id="{13AFF0DA-0440-4765-89AF-23B230682686}" type="slidenum">
              <a:rPr kumimoji="1" lang="ja-JP" altLang="en-US" sz="2000" smtClean="0"/>
              <a:t>1</a:t>
            </a:fld>
            <a:endParaRPr kumimoji="1" lang="ja-JP" altLang="en-US" sz="2000" dirty="0"/>
          </a:p>
        </p:txBody>
      </p:sp>
      <p:sp>
        <p:nvSpPr>
          <p:cNvPr id="31" name="正方形/長方形 30"/>
          <p:cNvSpPr/>
          <p:nvPr/>
        </p:nvSpPr>
        <p:spPr>
          <a:xfrm>
            <a:off x="8006900" y="107224"/>
            <a:ext cx="1044000" cy="34650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600" dirty="0" smtClean="0">
                <a:solidFill>
                  <a:schemeClr val="tx1"/>
                </a:solidFill>
              </a:rPr>
              <a:t>資料５</a:t>
            </a:r>
            <a:endParaRPr kumimoji="1" lang="ja-JP" altLang="en-US" sz="1600" dirty="0">
              <a:solidFill>
                <a:schemeClr val="tx1"/>
              </a:solidFill>
            </a:endParaRPr>
          </a:p>
        </p:txBody>
      </p:sp>
    </p:spTree>
    <p:extLst>
      <p:ext uri="{BB962C8B-B14F-4D97-AF65-F5344CB8AC3E}">
        <p14:creationId xmlns:p14="http://schemas.microsoft.com/office/powerpoint/2010/main" val="55387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1520" y="44624"/>
            <a:ext cx="8640960" cy="576064"/>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bg1"/>
                </a:solidFill>
              </a:rPr>
              <a:t>臨床研究の支援</a:t>
            </a:r>
            <a:endParaRPr kumimoji="1" lang="ja-JP" altLang="en-US" sz="2400" dirty="0">
              <a:solidFill>
                <a:schemeClr val="bg1"/>
              </a:solidFill>
            </a:endParaRPr>
          </a:p>
        </p:txBody>
      </p:sp>
      <p:sp>
        <p:nvSpPr>
          <p:cNvPr id="4" name="角丸四角形 3"/>
          <p:cNvSpPr/>
          <p:nvPr/>
        </p:nvSpPr>
        <p:spPr>
          <a:xfrm>
            <a:off x="251520" y="692696"/>
            <a:ext cx="8640960" cy="457309"/>
          </a:xfrm>
          <a:prstGeom prst="roundRect">
            <a:avLst/>
          </a:prstGeom>
          <a:solidFill>
            <a:schemeClr val="accent2">
              <a:lumMod val="40000"/>
              <a:lumOff val="6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378933" y="692696"/>
            <a:ext cx="8280920" cy="369332"/>
          </a:xfrm>
          <a:prstGeom prst="rect">
            <a:avLst/>
          </a:prstGeom>
          <a:noFill/>
        </p:spPr>
        <p:txBody>
          <a:bodyPr wrap="square" rtlCol="0">
            <a:spAutoFit/>
          </a:bodyPr>
          <a:lstStyle/>
          <a:p>
            <a:pPr algn="ctr"/>
            <a:r>
              <a:rPr kumimoji="1" lang="ja-JP" altLang="en-US" b="1" dirty="0" smtClean="0">
                <a:solidFill>
                  <a:srgbClr val="0070C0"/>
                </a:solidFill>
              </a:rPr>
              <a:t>新統合指針への対応と人材（研究者）の教育研修</a:t>
            </a:r>
            <a:r>
              <a:rPr kumimoji="1" lang="ja-JP" altLang="en-US" b="1" smtClean="0">
                <a:solidFill>
                  <a:srgbClr val="0070C0"/>
                </a:solidFill>
              </a:rPr>
              <a:t>の支援</a:t>
            </a:r>
            <a:endParaRPr kumimoji="1" lang="ja-JP" altLang="en-US" sz="2000" b="1" u="sng" dirty="0">
              <a:solidFill>
                <a:srgbClr val="FF0000"/>
              </a:solidFill>
            </a:endParaRPr>
          </a:p>
        </p:txBody>
      </p:sp>
      <p:sp>
        <p:nvSpPr>
          <p:cNvPr id="6" name="テキスト ボックス 5"/>
          <p:cNvSpPr txBox="1"/>
          <p:nvPr/>
        </p:nvSpPr>
        <p:spPr>
          <a:xfrm>
            <a:off x="378933" y="1196752"/>
            <a:ext cx="8585555" cy="2862322"/>
          </a:xfrm>
          <a:prstGeom prst="rect">
            <a:avLst/>
          </a:prstGeom>
          <a:noFill/>
          <a:ln w="3175">
            <a:solidFill>
              <a:schemeClr val="accent1"/>
            </a:solidFill>
          </a:ln>
        </p:spPr>
        <p:txBody>
          <a:bodyPr wrap="square" rtlCol="0">
            <a:spAutoFit/>
          </a:bodyPr>
          <a:lstStyle/>
          <a:p>
            <a:r>
              <a:rPr kumimoji="1" lang="ja-JP" altLang="en-US" dirty="0" smtClean="0"/>
              <a:t>◇ 臨床研究</a:t>
            </a:r>
            <a:r>
              <a:rPr lang="ja-JP" altLang="en-US" dirty="0" smtClean="0"/>
              <a:t>を実施する研究者及び臨床研究に携わる関係者向け研修会の実施</a:t>
            </a:r>
            <a:endParaRPr lang="en-US" altLang="ja-JP" dirty="0" smtClean="0"/>
          </a:p>
          <a:p>
            <a:r>
              <a:rPr kumimoji="1" lang="ja-JP" altLang="en-US" dirty="0" smtClean="0"/>
              <a:t>　　（修了書の発行と更新にともなう受講証明書の発行）</a:t>
            </a:r>
            <a:endParaRPr kumimoji="1" lang="en-US" altLang="ja-JP" sz="900" dirty="0" smtClean="0"/>
          </a:p>
          <a:p>
            <a:endParaRPr lang="en-US" altLang="ja-JP" dirty="0" smtClean="0"/>
          </a:p>
          <a:p>
            <a:endParaRPr lang="en-US" altLang="ja-JP" dirty="0"/>
          </a:p>
          <a:p>
            <a:r>
              <a:rPr kumimoji="1" lang="en-US" altLang="ja-JP" dirty="0" smtClean="0"/>
              <a:t>   </a:t>
            </a:r>
          </a:p>
          <a:p>
            <a:endParaRPr kumimoji="1" lang="en-US" altLang="ja-JP" dirty="0" smtClean="0"/>
          </a:p>
          <a:p>
            <a:endParaRPr kumimoji="1" lang="en-US" altLang="ja-JP" dirty="0" smtClean="0">
              <a:latin typeface="+mj-ea"/>
              <a:ea typeface="+mj-ea"/>
            </a:endParaRPr>
          </a:p>
          <a:p>
            <a:r>
              <a:rPr kumimoji="1" lang="ja-JP" altLang="en-US" dirty="0" smtClean="0">
                <a:latin typeface="+mj-ea"/>
                <a:ea typeface="+mj-ea"/>
              </a:rPr>
              <a:t>◇主　　  催：基幹４病院，広島県</a:t>
            </a:r>
            <a:r>
              <a:rPr lang="ja-JP" altLang="en-US" dirty="0" smtClean="0">
                <a:latin typeface="+mj-ea"/>
                <a:ea typeface="+mj-ea"/>
              </a:rPr>
              <a:t>薬務課</a:t>
            </a:r>
            <a:endParaRPr kumimoji="1" lang="en-US" altLang="ja-JP" dirty="0" smtClean="0">
              <a:latin typeface="+mj-ea"/>
              <a:ea typeface="+mj-ea"/>
            </a:endParaRPr>
          </a:p>
          <a:p>
            <a:r>
              <a:rPr lang="ja-JP" altLang="en-US" dirty="0" smtClean="0">
                <a:latin typeface="+mj-ea"/>
                <a:ea typeface="+mj-ea"/>
              </a:rPr>
              <a:t>◇開催時期：平成</a:t>
            </a:r>
            <a:r>
              <a:rPr lang="en-US" altLang="ja-JP" dirty="0" smtClean="0">
                <a:latin typeface="+mj-ea"/>
                <a:ea typeface="+mj-ea"/>
              </a:rPr>
              <a:t>27</a:t>
            </a:r>
            <a:r>
              <a:rPr lang="ja-JP" altLang="en-US" dirty="0" smtClean="0">
                <a:latin typeface="+mj-ea"/>
                <a:ea typeface="+mj-ea"/>
              </a:rPr>
              <a:t>年度・・・平成</a:t>
            </a:r>
            <a:r>
              <a:rPr lang="en-US" altLang="ja-JP" dirty="0" smtClean="0">
                <a:latin typeface="+mj-ea"/>
                <a:ea typeface="+mj-ea"/>
              </a:rPr>
              <a:t>28</a:t>
            </a:r>
            <a:r>
              <a:rPr lang="ja-JP" altLang="en-US" dirty="0" smtClean="0">
                <a:latin typeface="+mj-ea"/>
                <a:ea typeface="+mj-ea"/>
              </a:rPr>
              <a:t>年</a:t>
            </a:r>
            <a:r>
              <a:rPr lang="en-US" altLang="ja-JP" dirty="0" smtClean="0">
                <a:latin typeface="+mj-ea"/>
                <a:ea typeface="+mj-ea"/>
              </a:rPr>
              <a:t>3</a:t>
            </a:r>
            <a:r>
              <a:rPr lang="ja-JP" altLang="en-US" dirty="0" smtClean="0">
                <a:latin typeface="+mj-ea"/>
                <a:ea typeface="+mj-ea"/>
              </a:rPr>
              <a:t>月（予定）</a:t>
            </a:r>
            <a:r>
              <a:rPr lang="ja-JP" altLang="en-US" dirty="0">
                <a:latin typeface="+mj-ea"/>
                <a:ea typeface="+mj-ea"/>
              </a:rPr>
              <a:t>，</a:t>
            </a:r>
            <a:r>
              <a:rPr kumimoji="1" lang="ja-JP" altLang="en-US" dirty="0" smtClean="0">
                <a:latin typeface="+mj-ea"/>
                <a:ea typeface="+mj-ea"/>
              </a:rPr>
              <a:t>平成</a:t>
            </a:r>
            <a:r>
              <a:rPr kumimoji="1" lang="en-US" altLang="ja-JP" dirty="0" smtClean="0">
                <a:latin typeface="+mj-ea"/>
                <a:ea typeface="+mj-ea"/>
              </a:rPr>
              <a:t>28</a:t>
            </a:r>
            <a:r>
              <a:rPr kumimoji="1" lang="ja-JP" altLang="en-US" dirty="0" smtClean="0">
                <a:latin typeface="+mj-ea"/>
                <a:ea typeface="+mj-ea"/>
              </a:rPr>
              <a:t>年度以降・・・</a:t>
            </a:r>
            <a:r>
              <a:rPr lang="ja-JP" altLang="en-US" dirty="0" smtClean="0">
                <a:latin typeface="+mj-ea"/>
                <a:ea typeface="+mj-ea"/>
              </a:rPr>
              <a:t>年</a:t>
            </a:r>
            <a:r>
              <a:rPr lang="en-US" altLang="ja-JP" dirty="0" smtClean="0">
                <a:latin typeface="+mj-ea"/>
                <a:ea typeface="+mj-ea"/>
              </a:rPr>
              <a:t>2</a:t>
            </a:r>
            <a:r>
              <a:rPr lang="ja-JP" altLang="en-US" dirty="0" smtClean="0">
                <a:latin typeface="+mj-ea"/>
                <a:ea typeface="+mj-ea"/>
              </a:rPr>
              <a:t>回程度開催</a:t>
            </a:r>
            <a:endParaRPr lang="en-US" altLang="ja-JP" dirty="0" smtClean="0"/>
          </a:p>
          <a:p>
            <a:r>
              <a:rPr lang="ja-JP" altLang="en-US" dirty="0" smtClean="0">
                <a:latin typeface="+mj-ea"/>
                <a:ea typeface="+mj-ea"/>
              </a:rPr>
              <a:t>◇今後の取組：教育システム及び受講管理システムの構築</a:t>
            </a:r>
            <a:endParaRPr kumimoji="1" lang="en-US" altLang="ja-JP" dirty="0" smtClean="0">
              <a:latin typeface="+mj-ea"/>
              <a:ea typeface="+mj-ea"/>
            </a:endParaRPr>
          </a:p>
        </p:txBody>
      </p:sp>
      <p:sp>
        <p:nvSpPr>
          <p:cNvPr id="11" name="角丸四角形 10"/>
          <p:cNvSpPr/>
          <p:nvPr/>
        </p:nvSpPr>
        <p:spPr>
          <a:xfrm>
            <a:off x="1506156" y="2060848"/>
            <a:ext cx="1656184"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t>広島大学病院</a:t>
            </a:r>
            <a:endParaRPr kumimoji="1" lang="ja-JP" altLang="en-US" sz="1600" dirty="0"/>
          </a:p>
        </p:txBody>
      </p:sp>
      <p:sp>
        <p:nvSpPr>
          <p:cNvPr id="14" name="角丸四角形 13"/>
          <p:cNvSpPr/>
          <p:nvPr/>
        </p:nvSpPr>
        <p:spPr>
          <a:xfrm>
            <a:off x="5090356" y="2060848"/>
            <a:ext cx="2736304"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t>市民病院・日赤病院・県立病院</a:t>
            </a:r>
            <a:endParaRPr kumimoji="1" lang="ja-JP" altLang="en-US" sz="1400" dirty="0"/>
          </a:p>
        </p:txBody>
      </p:sp>
      <p:sp>
        <p:nvSpPr>
          <p:cNvPr id="26" name="正方形/長方形 25"/>
          <p:cNvSpPr/>
          <p:nvPr/>
        </p:nvSpPr>
        <p:spPr>
          <a:xfrm>
            <a:off x="3563888" y="1988840"/>
            <a:ext cx="1224136" cy="2796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講座の受講</a:t>
            </a:r>
            <a:endParaRPr kumimoji="1" lang="ja-JP" altLang="en-US" sz="1200" dirty="0">
              <a:solidFill>
                <a:schemeClr val="tx1"/>
              </a:solidFill>
            </a:endParaRPr>
          </a:p>
        </p:txBody>
      </p:sp>
      <p:sp>
        <p:nvSpPr>
          <p:cNvPr id="33" name="正方形/長方形 32"/>
          <p:cNvSpPr/>
          <p:nvPr/>
        </p:nvSpPr>
        <p:spPr>
          <a:xfrm>
            <a:off x="1044669" y="2636912"/>
            <a:ext cx="1363856" cy="2784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修了書等の発行</a:t>
            </a:r>
            <a:endParaRPr kumimoji="1" lang="ja-JP" altLang="en-US" sz="1200" dirty="0">
              <a:solidFill>
                <a:srgbClr val="FF0000"/>
              </a:solidFill>
            </a:endParaRPr>
          </a:p>
        </p:txBody>
      </p:sp>
      <p:cxnSp>
        <p:nvCxnSpPr>
          <p:cNvPr id="35" name="直線矢印コネクタ 34"/>
          <p:cNvCxnSpPr/>
          <p:nvPr/>
        </p:nvCxnSpPr>
        <p:spPr>
          <a:xfrm flipH="1">
            <a:off x="3162340" y="2276872"/>
            <a:ext cx="1928016"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6" name="角丸四角形 35"/>
          <p:cNvSpPr/>
          <p:nvPr/>
        </p:nvSpPr>
        <p:spPr>
          <a:xfrm>
            <a:off x="3499030" y="2780928"/>
            <a:ext cx="1433010" cy="3347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県薬務課</a:t>
            </a:r>
            <a:endParaRPr kumimoji="1" lang="ja-JP" altLang="en-US" sz="1400" dirty="0"/>
          </a:p>
        </p:txBody>
      </p:sp>
      <p:sp>
        <p:nvSpPr>
          <p:cNvPr id="43" name="テキスト ボックス 42"/>
          <p:cNvSpPr txBox="1"/>
          <p:nvPr/>
        </p:nvSpPr>
        <p:spPr>
          <a:xfrm>
            <a:off x="1121562" y="2420888"/>
            <a:ext cx="1440160" cy="276999"/>
          </a:xfrm>
          <a:prstGeom prst="rect">
            <a:avLst/>
          </a:prstGeom>
          <a:noFill/>
        </p:spPr>
        <p:txBody>
          <a:bodyPr wrap="square" rtlCol="0">
            <a:spAutoFit/>
          </a:bodyPr>
          <a:lstStyle/>
          <a:p>
            <a:r>
              <a:rPr kumimoji="1" lang="ja-JP" altLang="en-US" sz="1200" dirty="0" smtClean="0"/>
              <a:t>開催案内・申込</a:t>
            </a:r>
            <a:endParaRPr kumimoji="1" lang="ja-JP" altLang="en-US" sz="1200" dirty="0"/>
          </a:p>
        </p:txBody>
      </p:sp>
      <p:cxnSp>
        <p:nvCxnSpPr>
          <p:cNvPr id="58" name="直線矢印コネクタ 57"/>
          <p:cNvCxnSpPr/>
          <p:nvPr/>
        </p:nvCxnSpPr>
        <p:spPr>
          <a:xfrm>
            <a:off x="2411760" y="2996952"/>
            <a:ext cx="1087270"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flipV="1">
            <a:off x="2411760" y="2420888"/>
            <a:ext cx="0" cy="57220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flipH="1">
            <a:off x="4932040" y="2924944"/>
            <a:ext cx="1526468"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flipV="1">
            <a:off x="6458508" y="2420888"/>
            <a:ext cx="0" cy="507107"/>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p:nvPr/>
        </p:nvSpPr>
        <p:spPr>
          <a:xfrm>
            <a:off x="6458508" y="2492896"/>
            <a:ext cx="1440160" cy="276999"/>
          </a:xfrm>
          <a:prstGeom prst="rect">
            <a:avLst/>
          </a:prstGeom>
          <a:noFill/>
        </p:spPr>
        <p:txBody>
          <a:bodyPr wrap="square" rtlCol="0">
            <a:spAutoFit/>
          </a:bodyPr>
          <a:lstStyle/>
          <a:p>
            <a:r>
              <a:rPr kumimoji="1" lang="ja-JP" altLang="en-US" sz="1200" dirty="0" smtClean="0"/>
              <a:t>開催案内・申込</a:t>
            </a:r>
            <a:endParaRPr kumimoji="1" lang="ja-JP" altLang="en-US" sz="1200" dirty="0"/>
          </a:p>
        </p:txBody>
      </p:sp>
      <p:sp>
        <p:nvSpPr>
          <p:cNvPr id="66" name="正方形/長方形 65"/>
          <p:cNvSpPr/>
          <p:nvPr/>
        </p:nvSpPr>
        <p:spPr>
          <a:xfrm>
            <a:off x="6387606" y="2708920"/>
            <a:ext cx="1363856" cy="2784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修了書等の発行</a:t>
            </a:r>
            <a:endParaRPr kumimoji="1" lang="ja-JP" altLang="en-US" sz="1200" dirty="0">
              <a:solidFill>
                <a:srgbClr val="FF0000"/>
              </a:solidFill>
            </a:endParaRPr>
          </a:p>
        </p:txBody>
      </p:sp>
      <p:sp>
        <p:nvSpPr>
          <p:cNvPr id="85" name="正方形/長方形 84"/>
          <p:cNvSpPr/>
          <p:nvPr/>
        </p:nvSpPr>
        <p:spPr>
          <a:xfrm>
            <a:off x="629399" y="1844824"/>
            <a:ext cx="1224136" cy="162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schemeClr val="tx1"/>
                </a:solidFill>
              </a:rPr>
              <a:t>【</a:t>
            </a:r>
            <a:r>
              <a:rPr kumimoji="1" lang="ja-JP" altLang="en-US" sz="1200" dirty="0" smtClean="0">
                <a:solidFill>
                  <a:schemeClr val="tx1"/>
                </a:solidFill>
              </a:rPr>
              <a:t>モデル案</a:t>
            </a:r>
            <a:r>
              <a:rPr kumimoji="1" lang="en-US" altLang="ja-JP" sz="1200" dirty="0" smtClean="0">
                <a:solidFill>
                  <a:schemeClr val="tx1"/>
                </a:solidFill>
              </a:rPr>
              <a:t>】</a:t>
            </a:r>
            <a:endParaRPr kumimoji="1" lang="ja-JP" altLang="en-US" sz="1200" dirty="0">
              <a:solidFill>
                <a:schemeClr val="tx1"/>
              </a:solidFill>
            </a:endParaRPr>
          </a:p>
        </p:txBody>
      </p:sp>
      <p:sp>
        <p:nvSpPr>
          <p:cNvPr id="22" name="テキスト ボックス 21"/>
          <p:cNvSpPr txBox="1"/>
          <p:nvPr/>
        </p:nvSpPr>
        <p:spPr>
          <a:xfrm>
            <a:off x="378932" y="4648487"/>
            <a:ext cx="8585555" cy="2092881"/>
          </a:xfrm>
          <a:prstGeom prst="rect">
            <a:avLst/>
          </a:prstGeom>
          <a:noFill/>
          <a:ln w="9525">
            <a:solidFill>
              <a:schemeClr val="accent1"/>
            </a:solidFill>
          </a:ln>
        </p:spPr>
        <p:txBody>
          <a:bodyPr wrap="square" rtlCol="0">
            <a:spAutoFit/>
          </a:bodyPr>
          <a:lstStyle/>
          <a:p>
            <a:r>
              <a:rPr kumimoji="1" lang="ja-JP" altLang="en-US" dirty="0" smtClean="0"/>
              <a:t>◇ </a:t>
            </a:r>
            <a:r>
              <a:rPr lang="ja-JP" altLang="en-US" dirty="0" smtClean="0"/>
              <a:t>県内医療関連企業の製品開発にともない，初めて臨床研究を実施する際の医療機関の紹介</a:t>
            </a:r>
            <a:endParaRPr lang="en-US" altLang="ja-JP" dirty="0" smtClean="0"/>
          </a:p>
          <a:p>
            <a:r>
              <a:rPr lang="ja-JP" altLang="en-US" dirty="0" smtClean="0"/>
              <a:t>◇ 製品開発にともなう医療現場（医師等）からのヒアリング等の仲介</a:t>
            </a:r>
            <a:endParaRPr lang="en-US" altLang="ja-JP" dirty="0" smtClean="0"/>
          </a:p>
          <a:p>
            <a:endParaRPr lang="en-US" altLang="ja-JP" dirty="0"/>
          </a:p>
          <a:p>
            <a:endParaRPr lang="en-US" altLang="ja-JP" dirty="0" smtClean="0"/>
          </a:p>
          <a:p>
            <a:endParaRPr lang="en-US" altLang="ja-JP" dirty="0" smtClean="0"/>
          </a:p>
          <a:p>
            <a:endParaRPr lang="en-US" altLang="ja-JP" sz="1100" dirty="0"/>
          </a:p>
          <a:p>
            <a:endParaRPr lang="en-US" altLang="ja-JP" sz="1100" dirty="0" smtClean="0"/>
          </a:p>
        </p:txBody>
      </p:sp>
      <p:sp>
        <p:nvSpPr>
          <p:cNvPr id="23" name="角丸四角形 22"/>
          <p:cNvSpPr/>
          <p:nvPr/>
        </p:nvSpPr>
        <p:spPr>
          <a:xfrm>
            <a:off x="1027006" y="5578578"/>
            <a:ext cx="1914756" cy="50405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県内の医療・健康</a:t>
            </a:r>
            <a:endParaRPr kumimoji="1" lang="en-US" altLang="ja-JP" sz="1600" dirty="0" smtClean="0"/>
          </a:p>
          <a:p>
            <a:pPr algn="ctr"/>
            <a:r>
              <a:rPr kumimoji="1" lang="ja-JP" altLang="en-US" sz="1600" dirty="0" smtClean="0"/>
              <a:t>福祉機器開発企業</a:t>
            </a:r>
            <a:endParaRPr kumimoji="1" lang="ja-JP" altLang="en-US" sz="1600" dirty="0"/>
          </a:p>
        </p:txBody>
      </p:sp>
      <p:sp>
        <p:nvSpPr>
          <p:cNvPr id="24" name="角丸四角形 23"/>
          <p:cNvSpPr/>
          <p:nvPr/>
        </p:nvSpPr>
        <p:spPr>
          <a:xfrm>
            <a:off x="3799313" y="6200078"/>
            <a:ext cx="1080120" cy="34098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県薬務課</a:t>
            </a:r>
            <a:endParaRPr kumimoji="1" lang="ja-JP" altLang="en-US" sz="1400" dirty="0"/>
          </a:p>
        </p:txBody>
      </p:sp>
      <p:sp>
        <p:nvSpPr>
          <p:cNvPr id="25" name="角丸四角形 24"/>
          <p:cNvSpPr/>
          <p:nvPr/>
        </p:nvSpPr>
        <p:spPr>
          <a:xfrm>
            <a:off x="5711635" y="5626778"/>
            <a:ext cx="1584176" cy="45585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4</a:t>
            </a:r>
            <a:r>
              <a:rPr kumimoji="1" lang="ja-JP" altLang="en-US" dirty="0" smtClean="0"/>
              <a:t>基幹病院</a:t>
            </a:r>
            <a:endParaRPr kumimoji="1" lang="ja-JP" altLang="en-US" dirty="0"/>
          </a:p>
        </p:txBody>
      </p:sp>
      <p:cxnSp>
        <p:nvCxnSpPr>
          <p:cNvPr id="27" name="直線矢印コネクタ 26"/>
          <p:cNvCxnSpPr/>
          <p:nvPr/>
        </p:nvCxnSpPr>
        <p:spPr>
          <a:xfrm>
            <a:off x="2941761" y="5794602"/>
            <a:ext cx="2769874" cy="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3187245" y="5538680"/>
            <a:ext cx="2232248" cy="225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ヒアリング・臨床研究の依頼</a:t>
            </a:r>
            <a:endParaRPr kumimoji="1" lang="ja-JP" altLang="en-US" sz="1200" dirty="0">
              <a:solidFill>
                <a:schemeClr val="tx1"/>
              </a:solidFill>
            </a:endParaRPr>
          </a:p>
        </p:txBody>
      </p:sp>
      <p:cxnSp>
        <p:nvCxnSpPr>
          <p:cNvPr id="29" name="直線矢印コネクタ 28"/>
          <p:cNvCxnSpPr/>
          <p:nvPr/>
        </p:nvCxnSpPr>
        <p:spPr>
          <a:xfrm flipV="1">
            <a:off x="2031882" y="6082634"/>
            <a:ext cx="0" cy="287938"/>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24" idx="1"/>
          </p:cNvCxnSpPr>
          <p:nvPr/>
        </p:nvCxnSpPr>
        <p:spPr>
          <a:xfrm>
            <a:off x="2035117" y="6370572"/>
            <a:ext cx="1764196" cy="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1099012" y="6333021"/>
            <a:ext cx="2448273" cy="340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施設紹介・研究の仲介・相談等</a:t>
            </a:r>
            <a:endParaRPr kumimoji="1" lang="ja-JP" altLang="en-US" sz="1200" dirty="0">
              <a:solidFill>
                <a:schemeClr val="tx1"/>
              </a:solidFill>
            </a:endParaRPr>
          </a:p>
        </p:txBody>
      </p:sp>
      <p:cxnSp>
        <p:nvCxnSpPr>
          <p:cNvPr id="32" name="直線矢印コネクタ 31"/>
          <p:cNvCxnSpPr/>
          <p:nvPr/>
        </p:nvCxnSpPr>
        <p:spPr>
          <a:xfrm>
            <a:off x="6503723" y="6333021"/>
            <a:ext cx="0" cy="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503723" y="6082635"/>
            <a:ext cx="0" cy="250387"/>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5131461" y="6525344"/>
            <a:ext cx="2390564" cy="1704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企業の紹介・研究の仲介等</a:t>
            </a:r>
            <a:endParaRPr kumimoji="1" lang="ja-JP" altLang="en-US" sz="1200" dirty="0">
              <a:solidFill>
                <a:schemeClr val="tx1"/>
              </a:solidFill>
            </a:endParaRPr>
          </a:p>
        </p:txBody>
      </p:sp>
      <p:sp>
        <p:nvSpPr>
          <p:cNvPr id="38" name="正方形/長方形 37"/>
          <p:cNvSpPr/>
          <p:nvPr/>
        </p:nvSpPr>
        <p:spPr>
          <a:xfrm>
            <a:off x="3838892" y="6005689"/>
            <a:ext cx="1004537" cy="153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調整窓口</a:t>
            </a:r>
            <a:endParaRPr kumimoji="1" lang="ja-JP" altLang="en-US" sz="1200" dirty="0">
              <a:solidFill>
                <a:schemeClr val="tx1"/>
              </a:solidFill>
            </a:endParaRPr>
          </a:p>
        </p:txBody>
      </p:sp>
      <p:grpSp>
        <p:nvGrpSpPr>
          <p:cNvPr id="40" name="グループ化 39"/>
          <p:cNvGrpSpPr/>
          <p:nvPr/>
        </p:nvGrpSpPr>
        <p:grpSpPr>
          <a:xfrm>
            <a:off x="251520" y="4107091"/>
            <a:ext cx="8640960" cy="474037"/>
            <a:chOff x="251520" y="3963074"/>
            <a:chExt cx="8640960" cy="474037"/>
          </a:xfrm>
        </p:grpSpPr>
        <p:sp>
          <p:nvSpPr>
            <p:cNvPr id="41" name="角丸四角形 40"/>
            <p:cNvSpPr/>
            <p:nvPr/>
          </p:nvSpPr>
          <p:spPr>
            <a:xfrm>
              <a:off x="251520" y="3963074"/>
              <a:ext cx="8640960" cy="474037"/>
            </a:xfrm>
            <a:prstGeom prst="roundRect">
              <a:avLst/>
            </a:prstGeom>
            <a:solidFill>
              <a:schemeClr val="accent2">
                <a:lumMod val="40000"/>
                <a:lumOff val="6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537618" y="4004930"/>
              <a:ext cx="8212779" cy="369332"/>
            </a:xfrm>
            <a:prstGeom prst="rect">
              <a:avLst/>
            </a:prstGeom>
            <a:noFill/>
          </p:spPr>
          <p:txBody>
            <a:bodyPr wrap="square" rtlCol="0">
              <a:spAutoFit/>
            </a:bodyPr>
            <a:lstStyle/>
            <a:p>
              <a:pPr algn="ctr"/>
              <a:r>
                <a:rPr kumimoji="1" lang="ja-JP" altLang="en-US" b="1" dirty="0" smtClean="0">
                  <a:solidFill>
                    <a:srgbClr val="0070C0"/>
                  </a:solidFill>
                </a:rPr>
                <a:t>県内医療関連企業の新規参入の支援及び医工連携の推進</a:t>
              </a:r>
              <a:endParaRPr kumimoji="1" lang="ja-JP" altLang="en-US" b="1" dirty="0">
                <a:solidFill>
                  <a:srgbClr val="0070C0"/>
                </a:solidFill>
              </a:endParaRPr>
            </a:p>
          </p:txBody>
        </p:sp>
      </p:grpSp>
      <p:cxnSp>
        <p:nvCxnSpPr>
          <p:cNvPr id="44" name="直線矢印コネクタ 43"/>
          <p:cNvCxnSpPr/>
          <p:nvPr/>
        </p:nvCxnSpPr>
        <p:spPr>
          <a:xfrm flipH="1">
            <a:off x="4899490" y="6309320"/>
            <a:ext cx="1624290" cy="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p:txBody>
          <a:bodyPr/>
          <a:lstStyle/>
          <a:p>
            <a:fld id="{13AFF0DA-0440-4765-89AF-23B230682686}" type="slidenum">
              <a:rPr kumimoji="1" lang="ja-JP" altLang="en-US" sz="2000" smtClean="0"/>
              <a:t>2</a:t>
            </a:fld>
            <a:endParaRPr kumimoji="1" lang="ja-JP" altLang="en-US" sz="2000" dirty="0"/>
          </a:p>
        </p:txBody>
      </p:sp>
    </p:spTree>
    <p:extLst>
      <p:ext uri="{BB962C8B-B14F-4D97-AF65-F5344CB8AC3E}">
        <p14:creationId xmlns:p14="http://schemas.microsoft.com/office/powerpoint/2010/main" val="903482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1520" y="44624"/>
            <a:ext cx="8640960" cy="576064"/>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bg1"/>
                </a:solidFill>
              </a:rPr>
              <a:t>被験者相互紹介事業・受託調整窓口事業</a:t>
            </a:r>
            <a:endParaRPr kumimoji="1" lang="ja-JP" altLang="en-US" sz="2400" dirty="0">
              <a:solidFill>
                <a:schemeClr val="bg1"/>
              </a:solidFill>
            </a:endParaRPr>
          </a:p>
        </p:txBody>
      </p:sp>
      <p:sp>
        <p:nvSpPr>
          <p:cNvPr id="3" name="角丸四角形 2"/>
          <p:cNvSpPr/>
          <p:nvPr/>
        </p:nvSpPr>
        <p:spPr>
          <a:xfrm>
            <a:off x="251520" y="692696"/>
            <a:ext cx="8640960" cy="457309"/>
          </a:xfrm>
          <a:prstGeom prst="roundRect">
            <a:avLst/>
          </a:prstGeom>
          <a:solidFill>
            <a:schemeClr val="accent2">
              <a:lumMod val="40000"/>
              <a:lumOff val="6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角丸四角形 3"/>
          <p:cNvSpPr/>
          <p:nvPr/>
        </p:nvSpPr>
        <p:spPr>
          <a:xfrm>
            <a:off x="109437" y="3621528"/>
            <a:ext cx="8640960" cy="457309"/>
          </a:xfrm>
          <a:prstGeom prst="roundRect">
            <a:avLst/>
          </a:prstGeom>
          <a:solidFill>
            <a:schemeClr val="accent2">
              <a:lumMod val="40000"/>
              <a:lumOff val="6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321594" y="692696"/>
            <a:ext cx="8212779" cy="369332"/>
          </a:xfrm>
          <a:prstGeom prst="rect">
            <a:avLst/>
          </a:prstGeom>
          <a:noFill/>
        </p:spPr>
        <p:txBody>
          <a:bodyPr wrap="square" rtlCol="0">
            <a:spAutoFit/>
          </a:bodyPr>
          <a:lstStyle/>
          <a:p>
            <a:pPr algn="ctr"/>
            <a:r>
              <a:rPr lang="ja-JP" altLang="en-US" b="1" dirty="0" smtClean="0">
                <a:solidFill>
                  <a:srgbClr val="0070C0"/>
                </a:solidFill>
              </a:rPr>
              <a:t>被験者相互紹介事業</a:t>
            </a:r>
            <a:endParaRPr kumimoji="1" lang="ja-JP" altLang="en-US" b="1" dirty="0">
              <a:solidFill>
                <a:srgbClr val="0070C0"/>
              </a:solidFill>
            </a:endParaRPr>
          </a:p>
        </p:txBody>
      </p:sp>
      <p:sp>
        <p:nvSpPr>
          <p:cNvPr id="6" name="テキスト ボックス 5"/>
          <p:cNvSpPr txBox="1"/>
          <p:nvPr/>
        </p:nvSpPr>
        <p:spPr>
          <a:xfrm>
            <a:off x="516459" y="3699211"/>
            <a:ext cx="8212779" cy="369332"/>
          </a:xfrm>
          <a:prstGeom prst="rect">
            <a:avLst/>
          </a:prstGeom>
          <a:noFill/>
        </p:spPr>
        <p:txBody>
          <a:bodyPr wrap="square" rtlCol="0">
            <a:spAutoFit/>
          </a:bodyPr>
          <a:lstStyle/>
          <a:p>
            <a:pPr algn="ctr"/>
            <a:r>
              <a:rPr lang="ja-JP" altLang="en-US" b="1" dirty="0" smtClean="0">
                <a:solidFill>
                  <a:srgbClr val="0070C0"/>
                </a:solidFill>
              </a:rPr>
              <a:t>受託調整窓口</a:t>
            </a:r>
            <a:r>
              <a:rPr lang="ja-JP" altLang="en-US" b="1" dirty="0">
                <a:solidFill>
                  <a:srgbClr val="0070C0"/>
                </a:solidFill>
              </a:rPr>
              <a:t>事業</a:t>
            </a:r>
            <a:endParaRPr kumimoji="1" lang="ja-JP" altLang="en-US" b="1" dirty="0">
              <a:solidFill>
                <a:srgbClr val="0070C0"/>
              </a:solidFill>
            </a:endParaRPr>
          </a:p>
        </p:txBody>
      </p:sp>
      <p:pic>
        <p:nvPicPr>
          <p:cNvPr id="103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196752"/>
            <a:ext cx="6867525" cy="226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4120136"/>
            <a:ext cx="6984776" cy="2621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線吹き出し 2 (枠付き) 6"/>
          <p:cNvSpPr/>
          <p:nvPr/>
        </p:nvSpPr>
        <p:spPr>
          <a:xfrm>
            <a:off x="7740352" y="4926696"/>
            <a:ext cx="1368152" cy="878568"/>
          </a:xfrm>
          <a:prstGeom prst="borderCallout2">
            <a:avLst>
              <a:gd name="adj1" fmla="val 18750"/>
              <a:gd name="adj2" fmla="val -8333"/>
              <a:gd name="adj3" fmla="val 18750"/>
              <a:gd name="adj4" fmla="val -16667"/>
              <a:gd name="adj5" fmla="val 44850"/>
              <a:gd name="adj6" fmla="val -57416"/>
            </a:avLst>
          </a:prstGeom>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400" dirty="0" smtClean="0"/>
              <a:t>各病院での案件調査体制の整備が必要</a:t>
            </a:r>
            <a:endParaRPr kumimoji="1" lang="ja-JP" altLang="en-US" sz="1400" dirty="0"/>
          </a:p>
        </p:txBody>
      </p:sp>
      <p:sp>
        <p:nvSpPr>
          <p:cNvPr id="8" name="スライド番号プレースホルダー 7"/>
          <p:cNvSpPr>
            <a:spLocks noGrp="1"/>
          </p:cNvSpPr>
          <p:nvPr>
            <p:ph type="sldNum" sz="quarter" idx="12"/>
          </p:nvPr>
        </p:nvSpPr>
        <p:spPr/>
        <p:txBody>
          <a:bodyPr/>
          <a:lstStyle/>
          <a:p>
            <a:fld id="{13AFF0DA-0440-4765-89AF-23B230682686}" type="slidenum">
              <a:rPr kumimoji="1" lang="ja-JP" altLang="en-US" sz="2000" smtClean="0"/>
              <a:t>3</a:t>
            </a:fld>
            <a:endParaRPr kumimoji="1" lang="ja-JP" altLang="en-US" sz="2000" dirty="0"/>
          </a:p>
        </p:txBody>
      </p:sp>
    </p:spTree>
    <p:extLst>
      <p:ext uri="{BB962C8B-B14F-4D97-AF65-F5344CB8AC3E}">
        <p14:creationId xmlns:p14="http://schemas.microsoft.com/office/powerpoint/2010/main" val="33581079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460</Words>
  <Application>Microsoft Office PowerPoint</Application>
  <PresentationFormat>画面に合わせる (4:3)</PresentationFormat>
  <Paragraphs>81</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治験等活性化事業について</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広島県</dc:creator>
  <cp:lastModifiedBy>広島県</cp:lastModifiedBy>
  <cp:revision>25</cp:revision>
  <cp:lastPrinted>2015-12-17T07:22:32Z</cp:lastPrinted>
  <dcterms:created xsi:type="dcterms:W3CDTF">2015-11-17T08:45:31Z</dcterms:created>
  <dcterms:modified xsi:type="dcterms:W3CDTF">2015-12-17T07:38:03Z</dcterms:modified>
</cp:coreProperties>
</file>