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19" r:id="rId2"/>
    <p:sldId id="347" r:id="rId3"/>
  </p:sldIdLst>
  <p:sldSz cx="9144000" cy="6858000" type="screen4x3"/>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22" autoAdjust="0"/>
  </p:normalViewPr>
  <p:slideViewPr>
    <p:cSldViewPr>
      <p:cViewPr varScale="1">
        <p:scale>
          <a:sx n="86" d="100"/>
          <a:sy n="86" d="100"/>
        </p:scale>
        <p:origin x="-149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4" d="100"/>
          <a:sy n="64" d="100"/>
        </p:scale>
        <p:origin x="-3402" y="-108"/>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4" y="14"/>
            <a:ext cx="2921373" cy="493555"/>
          </a:xfrm>
          <a:prstGeom prst="rect">
            <a:avLst/>
          </a:prstGeom>
        </p:spPr>
        <p:txBody>
          <a:bodyPr vert="horz" lIns="90639" tIns="45317" rIns="90639" bIns="453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9183" y="14"/>
            <a:ext cx="2921373" cy="493555"/>
          </a:xfrm>
          <a:prstGeom prst="rect">
            <a:avLst/>
          </a:prstGeom>
        </p:spPr>
        <p:txBody>
          <a:bodyPr vert="horz" lIns="90639" tIns="45317" rIns="90639" bIns="45317" rtlCol="0"/>
          <a:lstStyle>
            <a:lvl1pPr algn="r">
              <a:defRPr sz="1200"/>
            </a:lvl1pPr>
          </a:lstStyle>
          <a:p>
            <a:fld id="{A18D5FF3-E352-4784-8DF6-DB7AD9D5013F}" type="datetimeFigureOut">
              <a:rPr kumimoji="1" lang="ja-JP" altLang="en-US" smtClean="0"/>
              <a:t>2015/12/18</a:t>
            </a:fld>
            <a:endParaRPr kumimoji="1" lang="ja-JP" altLang="en-US"/>
          </a:p>
        </p:txBody>
      </p:sp>
      <p:sp>
        <p:nvSpPr>
          <p:cNvPr id="4" name="フッター プレースホルダー 3"/>
          <p:cNvSpPr>
            <a:spLocks noGrp="1"/>
          </p:cNvSpPr>
          <p:nvPr>
            <p:ph type="ftr" sz="quarter" idx="2"/>
          </p:nvPr>
        </p:nvSpPr>
        <p:spPr>
          <a:xfrm>
            <a:off x="14" y="9377532"/>
            <a:ext cx="2921373" cy="493554"/>
          </a:xfrm>
          <a:prstGeom prst="rect">
            <a:avLst/>
          </a:prstGeom>
        </p:spPr>
        <p:txBody>
          <a:bodyPr vert="horz" lIns="90639" tIns="45317" rIns="90639" bIns="453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9183" y="9377532"/>
            <a:ext cx="2921373" cy="493554"/>
          </a:xfrm>
          <a:prstGeom prst="rect">
            <a:avLst/>
          </a:prstGeom>
        </p:spPr>
        <p:txBody>
          <a:bodyPr vert="horz" lIns="90639" tIns="45317" rIns="90639" bIns="45317" rtlCol="0" anchor="b"/>
          <a:lstStyle>
            <a:lvl1pPr algn="r">
              <a:defRPr sz="1200"/>
            </a:lvl1pPr>
          </a:lstStyle>
          <a:p>
            <a:fld id="{3102E4F7-5AE1-4D05-A928-F2D95A1268D7}" type="slidenum">
              <a:rPr kumimoji="1" lang="ja-JP" altLang="en-US" smtClean="0"/>
              <a:t>‹#›</a:t>
            </a:fld>
            <a:endParaRPr kumimoji="1" lang="ja-JP" altLang="en-US"/>
          </a:p>
        </p:txBody>
      </p:sp>
    </p:spTree>
    <p:extLst>
      <p:ext uri="{BB962C8B-B14F-4D97-AF65-F5344CB8AC3E}">
        <p14:creationId xmlns:p14="http://schemas.microsoft.com/office/powerpoint/2010/main" val="4746372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6"/>
            <a:ext cx="2921582" cy="493633"/>
          </a:xfrm>
          <a:prstGeom prst="rect">
            <a:avLst/>
          </a:prstGeom>
        </p:spPr>
        <p:txBody>
          <a:bodyPr vert="horz" lIns="91347" tIns="45672" rIns="91347" bIns="4567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8971" y="16"/>
            <a:ext cx="2921582" cy="493633"/>
          </a:xfrm>
          <a:prstGeom prst="rect">
            <a:avLst/>
          </a:prstGeom>
        </p:spPr>
        <p:txBody>
          <a:bodyPr vert="horz" lIns="91347" tIns="45672" rIns="91347" bIns="45672" rtlCol="0"/>
          <a:lstStyle>
            <a:lvl1pPr algn="r">
              <a:defRPr sz="1200"/>
            </a:lvl1pPr>
          </a:lstStyle>
          <a:p>
            <a:fld id="{C31E1545-33BD-40BC-8AB4-4B8DE603182C}" type="datetimeFigureOut">
              <a:rPr kumimoji="1" lang="ja-JP" altLang="en-US" smtClean="0"/>
              <a:t>2015/12/18</a:t>
            </a:fld>
            <a:endParaRPr kumimoji="1" lang="ja-JP" altLang="en-US"/>
          </a:p>
        </p:txBody>
      </p:sp>
      <p:sp>
        <p:nvSpPr>
          <p:cNvPr id="4" name="スライド イメージ プレースホルダー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347" tIns="45672" rIns="91347" bIns="45672" rtlCol="0" anchor="ctr"/>
          <a:lstStyle/>
          <a:p>
            <a:endParaRPr lang="ja-JP" altLang="en-US"/>
          </a:p>
        </p:txBody>
      </p:sp>
      <p:sp>
        <p:nvSpPr>
          <p:cNvPr id="5" name="ノート プレースホルダー 4"/>
          <p:cNvSpPr>
            <a:spLocks noGrp="1"/>
          </p:cNvSpPr>
          <p:nvPr>
            <p:ph type="body" sz="quarter" idx="3"/>
          </p:nvPr>
        </p:nvSpPr>
        <p:spPr>
          <a:xfrm>
            <a:off x="674212" y="4689515"/>
            <a:ext cx="5393690" cy="4442698"/>
          </a:xfrm>
          <a:prstGeom prst="rect">
            <a:avLst/>
          </a:prstGeom>
        </p:spPr>
        <p:txBody>
          <a:bodyPr vert="horz" lIns="91347" tIns="45672" rIns="91347" bIns="4567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32"/>
            <a:ext cx="2921582" cy="493633"/>
          </a:xfrm>
          <a:prstGeom prst="rect">
            <a:avLst/>
          </a:prstGeom>
        </p:spPr>
        <p:txBody>
          <a:bodyPr vert="horz" lIns="91347" tIns="45672" rIns="91347" bIns="4567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8971" y="9377332"/>
            <a:ext cx="2921582" cy="493633"/>
          </a:xfrm>
          <a:prstGeom prst="rect">
            <a:avLst/>
          </a:prstGeom>
        </p:spPr>
        <p:txBody>
          <a:bodyPr vert="horz" lIns="91347" tIns="45672" rIns="91347" bIns="45672" rtlCol="0" anchor="b"/>
          <a:lstStyle>
            <a:lvl1pPr algn="r">
              <a:defRPr sz="1200"/>
            </a:lvl1pPr>
          </a:lstStyle>
          <a:p>
            <a:fld id="{7F48E454-6BDC-41A8-AEF8-A080A5DFC82F}" type="slidenum">
              <a:rPr kumimoji="1" lang="ja-JP" altLang="en-US" smtClean="0"/>
              <a:t>‹#›</a:t>
            </a:fld>
            <a:endParaRPr kumimoji="1" lang="ja-JP" altLang="en-US"/>
          </a:p>
        </p:txBody>
      </p:sp>
    </p:spTree>
    <p:extLst>
      <p:ext uri="{BB962C8B-B14F-4D97-AF65-F5344CB8AC3E}">
        <p14:creationId xmlns:p14="http://schemas.microsoft.com/office/powerpoint/2010/main" val="69525334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48E454-6BDC-41A8-AEF8-A080A5DFC82F}" type="slidenum">
              <a:rPr kumimoji="1" lang="ja-JP" altLang="en-US" smtClean="0"/>
              <a:t>1</a:t>
            </a:fld>
            <a:endParaRPr kumimoji="1" lang="ja-JP" altLang="en-US"/>
          </a:p>
        </p:txBody>
      </p:sp>
    </p:spTree>
    <p:extLst>
      <p:ext uri="{BB962C8B-B14F-4D97-AF65-F5344CB8AC3E}">
        <p14:creationId xmlns:p14="http://schemas.microsoft.com/office/powerpoint/2010/main" val="3280767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E468841-509D-4AE5-A01D-FF351EBF11C5}" type="datetime1">
              <a:rPr kumimoji="1" lang="ja-JP" altLang="en-US" smtClean="0"/>
              <a:t>2015/12/18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217611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1EF2BCC-C2A0-4371-98EA-FCC6384E316C}" type="datetime1">
              <a:rPr kumimoji="1" lang="ja-JP" altLang="en-US" smtClean="0"/>
              <a:t>2015/12/18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1367562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EE34F5-ACC8-42B3-87D6-CA06E288BED6}" type="datetime1">
              <a:rPr kumimoji="1" lang="ja-JP" altLang="en-US" smtClean="0"/>
              <a:t>2015/12/18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1335838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13ADA3-D5D4-4C97-811E-E89366732F8A}" type="datetime1">
              <a:rPr kumimoji="1" lang="ja-JP" altLang="en-US" smtClean="0"/>
              <a:t>2015/12/18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3021391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AD02E91-704E-4443-9D67-3D98C2C6F203}" type="datetime1">
              <a:rPr kumimoji="1" lang="ja-JP" altLang="en-US" smtClean="0"/>
              <a:t>2015/12/18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2801439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CE40725-EC55-4CEA-A197-C2FF1116970E}" type="datetime1">
              <a:rPr kumimoji="1" lang="ja-JP" altLang="en-US" smtClean="0"/>
              <a:t>2015/12/18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2122695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AE2B0BB-B558-4F9E-8AE1-C83DF5F4296B}" type="datetime1">
              <a:rPr kumimoji="1" lang="ja-JP" altLang="en-US" smtClean="0"/>
              <a:t>2015/12/18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9433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01060FC-8980-42B5-96F0-FF2705001155}" type="datetime1">
              <a:rPr kumimoji="1" lang="ja-JP" altLang="en-US" smtClean="0"/>
              <a:t>2015/12/18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279319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56DC95D-65C5-42B6-A4B7-14924CC66764}" type="datetime1">
              <a:rPr kumimoji="1" lang="ja-JP" altLang="en-US" smtClean="0"/>
              <a:t>2015/12/18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2861691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C8271BD-C0F9-4E80-AA74-B7B68E23B590}" type="datetime1">
              <a:rPr kumimoji="1" lang="ja-JP" altLang="en-US" smtClean="0"/>
              <a:t>2015/12/18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3572658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2E9C18-68FA-43EF-BB2D-561866C50F31}" type="datetime1">
              <a:rPr kumimoji="1" lang="ja-JP" altLang="en-US" smtClean="0"/>
              <a:t>2015/12/18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4039769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4F356-9182-408B-A2F9-BCA2FF981C87}" type="datetime1">
              <a:rPr kumimoji="1" lang="ja-JP" altLang="en-US" smtClean="0"/>
              <a:t>2015/12/18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8E3658-82F3-4A74-8605-E1DBEE71D232}" type="slidenum">
              <a:rPr kumimoji="1" lang="ja-JP" altLang="en-US" smtClean="0"/>
              <a:t>‹#›</a:t>
            </a:fld>
            <a:endParaRPr kumimoji="1" lang="ja-JP" altLang="en-US"/>
          </a:p>
        </p:txBody>
      </p:sp>
    </p:spTree>
    <p:extLst>
      <p:ext uri="{BB962C8B-B14F-4D97-AF65-F5344CB8AC3E}">
        <p14:creationId xmlns:p14="http://schemas.microsoft.com/office/powerpoint/2010/main" val="77815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40000" y="6480000"/>
            <a:ext cx="2133600" cy="365125"/>
          </a:xfrm>
        </p:spPr>
        <p:txBody>
          <a:bodyPr/>
          <a:lstStyle/>
          <a:p>
            <a:r>
              <a:rPr kumimoji="1" lang="en-US" altLang="ja-JP" sz="2000" dirty="0" smtClean="0"/>
              <a:t>1</a:t>
            </a:r>
            <a:endParaRPr kumimoji="1" lang="ja-JP" altLang="en-US" sz="2000" dirty="0"/>
          </a:p>
        </p:txBody>
      </p:sp>
      <p:graphicFrame>
        <p:nvGraphicFramePr>
          <p:cNvPr id="6" name="表 5"/>
          <p:cNvGraphicFramePr>
            <a:graphicFrameLocks noGrp="1"/>
          </p:cNvGraphicFramePr>
          <p:nvPr>
            <p:extLst>
              <p:ext uri="{D42A27DB-BD31-4B8C-83A1-F6EECF244321}">
                <p14:modId xmlns:p14="http://schemas.microsoft.com/office/powerpoint/2010/main" val="2451452796"/>
              </p:ext>
            </p:extLst>
          </p:nvPr>
        </p:nvGraphicFramePr>
        <p:xfrm>
          <a:off x="467544" y="1844824"/>
          <a:ext cx="8208912" cy="1224136"/>
        </p:xfrm>
        <a:graphic>
          <a:graphicData uri="http://schemas.openxmlformats.org/drawingml/2006/table">
            <a:tbl>
              <a:tblPr firstRow="1" bandRow="1">
                <a:tableStyleId>{5C22544A-7EE6-4342-B048-85BDC9FD1C3A}</a:tableStyleId>
              </a:tblPr>
              <a:tblGrid>
                <a:gridCol w="8208912"/>
              </a:tblGrid>
              <a:tr h="12241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mn-ea"/>
                          <a:ea typeface="+mn-ea"/>
                        </a:rPr>
                        <a:t>　広島都市圏においては，今後急速に高齢化が進み，現状の医師数や未分化の医療提供体制のままでは，将来的に医療需要に対応できなくなるおそれがある。</a:t>
                      </a:r>
                      <a:endParaRPr kumimoji="1" lang="ja-JP" altLang="en-US" sz="2000" b="0" dirty="0">
                        <a:solidFill>
                          <a:schemeClr val="tx1"/>
                        </a:solidFill>
                        <a:latin typeface="ＭＳ Ｐ明朝" panose="02020600040205080304" pitchFamily="18" charset="-128"/>
                        <a:ea typeface="ＭＳ Ｐ明朝" panose="02020600040205080304"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224208836"/>
              </p:ext>
            </p:extLst>
          </p:nvPr>
        </p:nvGraphicFramePr>
        <p:xfrm>
          <a:off x="581367" y="3068960"/>
          <a:ext cx="8136904" cy="2520280"/>
        </p:xfrm>
        <a:graphic>
          <a:graphicData uri="http://schemas.openxmlformats.org/drawingml/2006/table">
            <a:tbl>
              <a:tblPr firstRow="1" bandRow="1">
                <a:tableStyleId>{5C22544A-7EE6-4342-B048-85BDC9FD1C3A}</a:tableStyleId>
              </a:tblPr>
              <a:tblGrid>
                <a:gridCol w="3168352"/>
                <a:gridCol w="4968552"/>
              </a:tblGrid>
              <a:tr h="216024">
                <a:tc>
                  <a:txBody>
                    <a:bodyPr/>
                    <a:lstStyle/>
                    <a:p>
                      <a:pPr algn="ctr"/>
                      <a:r>
                        <a:rPr kumimoji="1" lang="ja-JP" altLang="en-US" sz="1400" b="0" dirty="0" smtClean="0">
                          <a:solidFill>
                            <a:schemeClr val="tx1"/>
                          </a:solidFill>
                          <a:latin typeface="+mn-ea"/>
                          <a:ea typeface="+mn-ea"/>
                        </a:rPr>
                        <a:t>課　　　　題</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0" dirty="0" smtClean="0">
                          <a:solidFill>
                            <a:schemeClr val="tx1"/>
                          </a:solidFill>
                          <a:latin typeface="+mn-ea"/>
                          <a:ea typeface="+mn-ea"/>
                        </a:rPr>
                        <a:t>方　　向　　性</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107740">
                <a:tc>
                  <a:txBody>
                    <a:bodyPr/>
                    <a:lstStyle/>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dirty="0" smtClean="0">
                          <a:solidFill>
                            <a:schemeClr val="tx1"/>
                          </a:solidFill>
                          <a:latin typeface="+mn-ea"/>
                          <a:ea typeface="+mn-ea"/>
                        </a:rPr>
                        <a:t>急増する医療需要にどう対応するか</a:t>
                      </a:r>
                      <a:endParaRPr kumimoji="1" lang="en-US" altLang="ja-JP" sz="1400" b="0" dirty="0" smtClean="0">
                        <a:solidFill>
                          <a:schemeClr val="tx1"/>
                        </a:solidFill>
                        <a:latin typeface="+mn-ea"/>
                        <a:ea typeface="+mn-ea"/>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a:ea typeface="+mn-ea"/>
                        </a:rPr>
                        <a:t>⇒　</a:t>
                      </a:r>
                      <a:r>
                        <a:rPr kumimoji="1" lang="ja-JP" altLang="en-US" sz="1400" b="1" i="0" u="none" strike="noStrike" kern="1200" cap="none" spc="0" normalizeH="0" baseline="0" noProof="0" dirty="0" smtClean="0">
                          <a:ln>
                            <a:noFill/>
                          </a:ln>
                          <a:solidFill>
                            <a:schemeClr val="tx2">
                              <a:lumMod val="60000"/>
                              <a:lumOff val="40000"/>
                            </a:schemeClr>
                          </a:solidFill>
                          <a:effectLst/>
                          <a:uLnTx/>
                          <a:uFillTx/>
                          <a:latin typeface="ＭＳ Ｐゴシック"/>
                          <a:ea typeface="+mn-ea"/>
                        </a:rPr>
                        <a:t>地域完結型医療の実現</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200"/>
                        </a:lnSpc>
                      </a:pPr>
                      <a:r>
                        <a:rPr kumimoji="1" lang="ja-JP" altLang="en-US" sz="1400" b="0" u="none" dirty="0" smtClean="0">
                          <a:solidFill>
                            <a:schemeClr val="tx1"/>
                          </a:solidFill>
                          <a:latin typeface="+mn-ea"/>
                          <a:ea typeface="+mn-ea"/>
                        </a:rPr>
                        <a:t>○　医療機関の機能分化と水平連携</a:t>
                      </a:r>
                      <a:endParaRPr kumimoji="1" lang="en-US" altLang="ja-JP" sz="1400" b="0" u="none" dirty="0" smtClean="0">
                        <a:solidFill>
                          <a:schemeClr val="tx1"/>
                        </a:solidFill>
                        <a:latin typeface="+mn-ea"/>
                        <a:ea typeface="+mn-ea"/>
                      </a:endParaRPr>
                    </a:p>
                    <a:p>
                      <a:pPr>
                        <a:lnSpc>
                          <a:spcPts val="2200"/>
                        </a:lnSpc>
                      </a:pPr>
                      <a:r>
                        <a:rPr kumimoji="1" lang="ja-JP" altLang="en-US" sz="1400" b="0" u="none" dirty="0" smtClean="0">
                          <a:solidFill>
                            <a:schemeClr val="tx1"/>
                          </a:solidFill>
                          <a:latin typeface="+mn-ea"/>
                          <a:ea typeface="+mn-ea"/>
                        </a:rPr>
                        <a:t>○　垂直連携の強化</a:t>
                      </a:r>
                      <a:endParaRPr kumimoji="1" lang="en-US" altLang="ja-JP" sz="1400" b="0" u="none"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107740">
                <a:tc>
                  <a:txBody>
                    <a:bodyPr/>
                    <a:lstStyle/>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dirty="0" smtClean="0">
                          <a:solidFill>
                            <a:schemeClr val="tx1"/>
                          </a:solidFill>
                          <a:latin typeface="+mn-ea"/>
                          <a:ea typeface="+mn-ea"/>
                        </a:rPr>
                        <a:t>医師をどうやって増やすか</a:t>
                      </a:r>
                      <a:endParaRPr kumimoji="1" lang="en-US" altLang="ja-JP" sz="1400" b="0" dirty="0" smtClean="0">
                        <a:solidFill>
                          <a:schemeClr val="tx1"/>
                        </a:solidFill>
                        <a:latin typeface="+mn-ea"/>
                        <a:ea typeface="+mn-ea"/>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a:ea typeface="+mn-ea"/>
                        </a:rPr>
                        <a:t>⇒　</a:t>
                      </a:r>
                      <a:r>
                        <a:rPr kumimoji="1" lang="ja-JP" altLang="en-US" sz="1400" b="1" i="0" u="none" strike="noStrike" kern="1200" cap="none" spc="0" normalizeH="0" baseline="0" noProof="0" dirty="0" smtClean="0">
                          <a:ln>
                            <a:noFill/>
                          </a:ln>
                          <a:solidFill>
                            <a:schemeClr val="tx2">
                              <a:lumMod val="60000"/>
                              <a:lumOff val="40000"/>
                            </a:schemeClr>
                          </a:solidFill>
                          <a:effectLst/>
                          <a:uLnTx/>
                          <a:uFillTx/>
                          <a:latin typeface="ＭＳ Ｐゴシック"/>
                          <a:ea typeface="+mn-ea"/>
                        </a:rPr>
                        <a:t>医師を惹きつける魅力づくり</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200"/>
                        </a:lnSpc>
                      </a:pPr>
                      <a:r>
                        <a:rPr kumimoji="1" lang="ja-JP" altLang="en-US" sz="1400" b="0" u="none" dirty="0" smtClean="0">
                          <a:solidFill>
                            <a:schemeClr val="tx1"/>
                          </a:solidFill>
                          <a:latin typeface="+mn-ea"/>
                          <a:ea typeface="+mn-ea"/>
                        </a:rPr>
                        <a:t>○　症例の集積</a:t>
                      </a:r>
                      <a:endParaRPr kumimoji="1" lang="en-US" altLang="ja-JP" sz="1400" b="0" u="none" dirty="0" smtClean="0">
                        <a:solidFill>
                          <a:schemeClr val="tx1"/>
                        </a:solidFill>
                        <a:latin typeface="+mn-ea"/>
                        <a:ea typeface="+mn-ea"/>
                      </a:endParaRPr>
                    </a:p>
                    <a:p>
                      <a:pPr>
                        <a:lnSpc>
                          <a:spcPts val="2200"/>
                        </a:lnSpc>
                      </a:pPr>
                      <a:r>
                        <a:rPr kumimoji="1" lang="ja-JP" altLang="en-US" sz="1400" b="0" u="none" dirty="0" smtClean="0">
                          <a:solidFill>
                            <a:schemeClr val="tx1"/>
                          </a:solidFill>
                          <a:latin typeface="+mn-ea"/>
                          <a:ea typeface="+mn-ea"/>
                        </a:rPr>
                        <a:t>○　高度・先端医療の提供</a:t>
                      </a:r>
                      <a:endParaRPr kumimoji="1" lang="en-US" altLang="ja-JP" sz="1400" b="0" u="none" dirty="0" smtClean="0">
                        <a:solidFill>
                          <a:schemeClr val="tx1"/>
                        </a:solidFill>
                        <a:latin typeface="+mn-ea"/>
                        <a:ea typeface="+mn-ea"/>
                      </a:endParaRPr>
                    </a:p>
                    <a:p>
                      <a:pPr>
                        <a:lnSpc>
                          <a:spcPts val="2200"/>
                        </a:lnSpc>
                      </a:pPr>
                      <a:r>
                        <a:rPr kumimoji="1" lang="ja-JP" altLang="en-US" sz="1400" b="0" u="none" dirty="0" smtClean="0">
                          <a:solidFill>
                            <a:schemeClr val="tx1"/>
                          </a:solidFill>
                          <a:latin typeface="+mn-ea"/>
                          <a:ea typeface="+mn-ea"/>
                        </a:rPr>
                        <a:t>○　労働環境の改善</a:t>
                      </a:r>
                      <a:endParaRPr kumimoji="1" lang="en-US" altLang="ja-JP" sz="1400" b="0" u="none"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正方形/長方形 4"/>
          <p:cNvSpPr/>
          <p:nvPr/>
        </p:nvSpPr>
        <p:spPr>
          <a:xfrm>
            <a:off x="503548" y="6301896"/>
            <a:ext cx="8136904" cy="476672"/>
          </a:xfrm>
          <a:prstGeom prst="rect">
            <a:avLst/>
          </a:prstGeom>
          <a:noFill/>
          <a:ln w="317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医療資源の最適配置を実現する仕組みづくり</a:t>
            </a:r>
            <a:endParaRPr kumimoji="1" lang="ja-JP" altLang="en-US" sz="1200" dirty="0">
              <a:solidFill>
                <a:schemeClr val="tx1"/>
              </a:solidFill>
              <a:latin typeface="ＭＳ Ｐ明朝" panose="02020600040205080304" pitchFamily="18" charset="-128"/>
              <a:ea typeface="ＭＳ Ｐ明朝" panose="02020600040205080304" pitchFamily="18" charset="-128"/>
            </a:endParaRPr>
          </a:p>
        </p:txBody>
      </p:sp>
      <p:sp>
        <p:nvSpPr>
          <p:cNvPr id="9" name="上矢印 8"/>
          <p:cNvSpPr/>
          <p:nvPr/>
        </p:nvSpPr>
        <p:spPr>
          <a:xfrm>
            <a:off x="3635896" y="5733256"/>
            <a:ext cx="1872208" cy="504056"/>
          </a:xfrm>
          <a:prstGeom prst="upArrow">
            <a:avLst>
              <a:gd name="adj1" fmla="val 50000"/>
              <a:gd name="adj2" fmla="val 62240"/>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a:spLocks noGrp="1"/>
          </p:cNvSpPr>
          <p:nvPr>
            <p:ph idx="1"/>
          </p:nvPr>
        </p:nvSpPr>
        <p:spPr>
          <a:xfrm>
            <a:off x="460880" y="764704"/>
            <a:ext cx="8229600" cy="936104"/>
          </a:xfrm>
          <a:solidFill>
            <a:schemeClr val="accent1"/>
          </a:solidFill>
          <a:ln w="38100">
            <a:noFill/>
          </a:ln>
        </p:spPr>
        <p:txBody>
          <a:bodyPr lIns="144000" tIns="0" bIns="0" anchor="ctr" anchorCtr="0">
            <a:normAutofit/>
          </a:bodyPr>
          <a:lstStyle/>
          <a:p>
            <a:pPr marL="0" indent="0" algn="ctr">
              <a:buNone/>
            </a:pPr>
            <a:r>
              <a:rPr kumimoji="1" lang="ja-JP" altLang="en-US" sz="2400" b="1" dirty="0" smtClean="0">
                <a:solidFill>
                  <a:schemeClr val="bg1"/>
                </a:solidFill>
                <a:latin typeface="+mn-ea"/>
              </a:rPr>
              <a:t>現状と将来推計から見えてくる課題　　</a:t>
            </a:r>
            <a:endParaRPr kumimoji="1" lang="ja-JP" altLang="en-US" sz="2400" b="1" dirty="0">
              <a:solidFill>
                <a:schemeClr val="bg1"/>
              </a:solidFill>
              <a:latin typeface="+mn-ea"/>
            </a:endParaRPr>
          </a:p>
        </p:txBody>
      </p:sp>
      <p:sp>
        <p:nvSpPr>
          <p:cNvPr id="8" name="正方形/長方形 7"/>
          <p:cNvSpPr/>
          <p:nvPr/>
        </p:nvSpPr>
        <p:spPr>
          <a:xfrm>
            <a:off x="7740352" y="116632"/>
            <a:ext cx="1008112" cy="32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dirty="0" smtClean="0">
                <a:solidFill>
                  <a:schemeClr val="tx1"/>
                </a:solidFill>
                <a:latin typeface="+mn-ea"/>
              </a:rPr>
              <a:t>資料１</a:t>
            </a:r>
            <a:endParaRPr kumimoji="1" lang="ja-JP" altLang="en-US" sz="1600" dirty="0">
              <a:solidFill>
                <a:schemeClr val="tx1"/>
              </a:solidFill>
              <a:latin typeface="+mn-ea"/>
            </a:endParaRPr>
          </a:p>
        </p:txBody>
      </p:sp>
      <p:sp>
        <p:nvSpPr>
          <p:cNvPr id="10" name="正方形/長方形 9"/>
          <p:cNvSpPr/>
          <p:nvPr/>
        </p:nvSpPr>
        <p:spPr>
          <a:xfrm>
            <a:off x="448462" y="332656"/>
            <a:ext cx="53352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altLang="ja-JP" sz="1200" dirty="0" smtClean="0">
                <a:solidFill>
                  <a:schemeClr val="tx1"/>
                </a:solidFill>
                <a:latin typeface="+mn-ea"/>
              </a:rPr>
              <a:t>H27.7.1 </a:t>
            </a:r>
            <a:r>
              <a:rPr lang="ja-JP" altLang="en-US" sz="1200" dirty="0" smtClean="0">
                <a:solidFill>
                  <a:schemeClr val="tx1"/>
                </a:solidFill>
                <a:latin typeface="+mn-ea"/>
              </a:rPr>
              <a:t>第１回基幹病院連携強化会議資料１から抜粋</a:t>
            </a:r>
            <a:r>
              <a:rPr kumimoji="1" lang="en-US" altLang="ja-JP" sz="1200" dirty="0" smtClean="0">
                <a:solidFill>
                  <a:schemeClr val="tx1"/>
                </a:solidFill>
                <a:latin typeface="+mn-ea"/>
              </a:rPr>
              <a:t> </a:t>
            </a:r>
            <a:endParaRPr kumimoji="1" lang="ja-JP" altLang="en-US" sz="1200" dirty="0">
              <a:solidFill>
                <a:schemeClr val="tx1"/>
              </a:solidFill>
              <a:latin typeface="+mn-ea"/>
            </a:endParaRPr>
          </a:p>
        </p:txBody>
      </p:sp>
    </p:spTree>
    <p:extLst>
      <p:ext uri="{BB962C8B-B14F-4D97-AF65-F5344CB8AC3E}">
        <p14:creationId xmlns:p14="http://schemas.microsoft.com/office/powerpoint/2010/main" val="1561368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40000" y="6480000"/>
            <a:ext cx="2133600" cy="365125"/>
          </a:xfrm>
        </p:spPr>
        <p:txBody>
          <a:bodyPr/>
          <a:lstStyle/>
          <a:p>
            <a:fld id="{2D8E3658-82F3-4A74-8605-E1DBEE71D232}" type="slidenum">
              <a:rPr kumimoji="1" lang="ja-JP" altLang="en-US" sz="2000" smtClean="0"/>
              <a:t>2</a:t>
            </a:fld>
            <a:endParaRPr kumimoji="1" lang="ja-JP" altLang="en-US" sz="2000" dirty="0"/>
          </a:p>
        </p:txBody>
      </p:sp>
      <p:sp>
        <p:nvSpPr>
          <p:cNvPr id="5" name="タイトル 1"/>
          <p:cNvSpPr>
            <a:spLocks noGrp="1"/>
          </p:cNvSpPr>
          <p:nvPr>
            <p:ph type="title"/>
          </p:nvPr>
        </p:nvSpPr>
        <p:spPr>
          <a:xfrm>
            <a:off x="457200" y="404664"/>
            <a:ext cx="8347510" cy="994122"/>
          </a:xfrm>
        </p:spPr>
        <p:txBody>
          <a:bodyPr>
            <a:normAutofit/>
          </a:bodyPr>
          <a:lstStyle/>
          <a:p>
            <a:r>
              <a:rPr lang="ja-JP" altLang="en-US" sz="3200" dirty="0" smtClean="0"/>
              <a:t>基幹病院の連携強化によるメリット（想定）</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2647399826"/>
              </p:ext>
            </p:extLst>
          </p:nvPr>
        </p:nvGraphicFramePr>
        <p:xfrm>
          <a:off x="179512" y="1610072"/>
          <a:ext cx="8784976" cy="4402832"/>
        </p:xfrm>
        <a:graphic>
          <a:graphicData uri="http://schemas.openxmlformats.org/drawingml/2006/table">
            <a:tbl>
              <a:tblPr firstRow="1" bandRow="1">
                <a:tableStyleId>{5C22544A-7EE6-4342-B048-85BDC9FD1C3A}</a:tableStyleId>
              </a:tblPr>
              <a:tblGrid>
                <a:gridCol w="1296144"/>
                <a:gridCol w="5976664"/>
                <a:gridCol w="756084"/>
                <a:gridCol w="756084"/>
              </a:tblGrid>
              <a:tr h="288032">
                <a:tc gridSpan="2">
                  <a:txBody>
                    <a:bodyPr/>
                    <a:lstStyle/>
                    <a:p>
                      <a:pPr algn="ctr"/>
                      <a:r>
                        <a:rPr kumimoji="1" lang="ja-JP" altLang="en-US" sz="1100" b="0" dirty="0" smtClean="0">
                          <a:solidFill>
                            <a:schemeClr val="tx1"/>
                          </a:solidFill>
                          <a:latin typeface="+mn-ea"/>
                          <a:ea typeface="+mn-ea"/>
                        </a:rPr>
                        <a:t>メ　リ　ッ　ト</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kumimoji="1" lang="ja-JP" altLang="en-US"/>
                    </a:p>
                  </a:txBody>
                  <a:tcPr/>
                </a:tc>
                <a:tc>
                  <a:txBody>
                    <a:bodyPr/>
                    <a:lstStyle/>
                    <a:p>
                      <a:pPr algn="ctr"/>
                      <a:r>
                        <a:rPr kumimoji="1" lang="ja-JP" altLang="en-US" sz="1000" b="0" dirty="0" smtClean="0">
                          <a:solidFill>
                            <a:schemeClr val="tx1"/>
                          </a:solidFill>
                          <a:latin typeface="+mn-ea"/>
                          <a:ea typeface="+mn-ea"/>
                        </a:rPr>
                        <a:t>患者</a:t>
                      </a:r>
                      <a:endParaRPr kumimoji="1" lang="ja-JP" altLang="en-US" sz="10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ja-JP" altLang="en-US" sz="800" b="0" dirty="0" smtClean="0">
                          <a:solidFill>
                            <a:schemeClr val="tx1"/>
                          </a:solidFill>
                          <a:latin typeface="+mn-ea"/>
                          <a:ea typeface="+mn-ea"/>
                        </a:rPr>
                        <a:t>医療関係者</a:t>
                      </a:r>
                      <a:endParaRPr kumimoji="1" lang="ja-JP" altLang="en-US" sz="8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274320">
                <a:tc rowSpan="3">
                  <a:txBody>
                    <a:bodyPr/>
                    <a:lstStyle/>
                    <a:p>
                      <a:pPr algn="ctr"/>
                      <a:r>
                        <a:rPr kumimoji="1" lang="ja-JP" altLang="en-US" sz="1100" b="0" dirty="0" smtClean="0">
                          <a:solidFill>
                            <a:schemeClr val="tx1"/>
                          </a:solidFill>
                          <a:latin typeface="+mn-ea"/>
                          <a:ea typeface="+mn-ea"/>
                        </a:rPr>
                        <a:t>役割分担を明確に</a:t>
                      </a:r>
                      <a:endParaRPr kumimoji="1" lang="en-US" altLang="ja-JP" sz="1100" b="0" dirty="0" smtClean="0">
                        <a:solidFill>
                          <a:schemeClr val="tx1"/>
                        </a:solidFill>
                        <a:latin typeface="+mn-ea"/>
                        <a:ea typeface="+mn-ea"/>
                      </a:endParaRPr>
                    </a:p>
                    <a:p>
                      <a:pPr algn="ctr"/>
                      <a:r>
                        <a:rPr kumimoji="1" lang="ja-JP" altLang="en-US" sz="1100" b="0" dirty="0" smtClean="0">
                          <a:solidFill>
                            <a:schemeClr val="tx1"/>
                          </a:solidFill>
                          <a:latin typeface="+mn-ea"/>
                          <a:ea typeface="+mn-ea"/>
                        </a:rPr>
                        <a:t>することで</a:t>
                      </a:r>
                      <a:r>
                        <a:rPr kumimoji="1" lang="en-US" altLang="ja-JP" sz="1100" b="0" dirty="0" smtClean="0">
                          <a:solidFill>
                            <a:schemeClr val="tx1"/>
                          </a:solidFill>
                          <a:latin typeface="+mn-ea"/>
                          <a:ea typeface="+mn-ea"/>
                        </a:rPr>
                        <a:t>…</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n-ea"/>
                          <a:ea typeface="+mn-ea"/>
                        </a:rPr>
                        <a:t>医療機能（高度急性期や回復期など）に応じて効率的に資源を投入をすることができる。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a:p>
                  </a:txBody>
                  <a:tcPr/>
                </a:tc>
                <a:tc>
                  <a:txBody>
                    <a:bodyPr/>
                    <a:lstStyle/>
                    <a:p>
                      <a:r>
                        <a:rPr kumimoji="1" lang="ja-JP" altLang="en-US" sz="1100" b="0" dirty="0" smtClean="0">
                          <a:solidFill>
                            <a:schemeClr val="tx1"/>
                          </a:solidFill>
                          <a:latin typeface="+mn-ea"/>
                          <a:ea typeface="+mn-ea"/>
                        </a:rPr>
                        <a:t>各病院の強みに資源を集中投入することで，より高度な医療を提供することができる。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n-ea"/>
                          <a:ea typeface="+mn-ea"/>
                        </a:rPr>
                        <a:t>患者を状態に応じた病床へ紹介することが</a:t>
                      </a:r>
                      <a:r>
                        <a:rPr kumimoji="1" lang="ja-JP" altLang="en-US" sz="1100" b="0" dirty="0" smtClean="0">
                          <a:solidFill>
                            <a:schemeClr val="tx1"/>
                          </a:solidFill>
                          <a:latin typeface="+mn-ea"/>
                          <a:ea typeface="+mn-ea"/>
                        </a:rPr>
                        <a:t>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rowSpan="5">
                  <a:txBody>
                    <a:bodyPr/>
                    <a:lstStyle/>
                    <a:p>
                      <a:pPr algn="ctr"/>
                      <a:r>
                        <a:rPr kumimoji="1" lang="ja-JP" altLang="en-US" sz="1100" b="0" dirty="0" smtClean="0">
                          <a:solidFill>
                            <a:schemeClr val="tx1"/>
                          </a:solidFill>
                          <a:latin typeface="+mn-ea"/>
                          <a:ea typeface="+mn-ea"/>
                        </a:rPr>
                        <a:t>症例を集積・共有</a:t>
                      </a:r>
                      <a:endParaRPr kumimoji="1" lang="en-US" altLang="ja-JP" sz="1100" b="0" dirty="0" smtClean="0">
                        <a:solidFill>
                          <a:schemeClr val="tx1"/>
                        </a:solidFill>
                        <a:latin typeface="+mn-ea"/>
                        <a:ea typeface="+mn-ea"/>
                      </a:endParaRPr>
                    </a:p>
                    <a:p>
                      <a:pPr algn="ctr"/>
                      <a:r>
                        <a:rPr kumimoji="1" lang="ja-JP" altLang="en-US" sz="1100" b="0" dirty="0" smtClean="0">
                          <a:solidFill>
                            <a:schemeClr val="tx1"/>
                          </a:solidFill>
                          <a:latin typeface="+mn-ea"/>
                          <a:ea typeface="+mn-ea"/>
                        </a:rPr>
                        <a:t>することで</a:t>
                      </a:r>
                      <a:r>
                        <a:rPr kumimoji="1" lang="en-US" altLang="ja-JP" sz="1100" b="0" dirty="0" smtClean="0">
                          <a:solidFill>
                            <a:schemeClr val="tx1"/>
                          </a:solidFill>
                          <a:latin typeface="+mn-ea"/>
                          <a:ea typeface="+mn-ea"/>
                        </a:rPr>
                        <a:t>…</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n-ea"/>
                          <a:ea typeface="+mn-ea"/>
                        </a:rPr>
                        <a:t>経験値が高まり，治療成績の向上につながる。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n-ea"/>
                          <a:ea typeface="+mn-ea"/>
                        </a:rPr>
                        <a:t>臨床研修医を惹きつけることができる。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n-ea"/>
                          <a:ea typeface="+mn-ea"/>
                        </a:rPr>
                        <a:t>専門医や認定医の資格取得など，多彩なキャリアパスを提供することができる。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医療データの連携システムの整備により</a:t>
                      </a:r>
                      <a:r>
                        <a:rPr kumimoji="1" lang="ja-JP" altLang="en-US" sz="1100" b="0" dirty="0" smtClean="0">
                          <a:solidFill>
                            <a:schemeClr val="tx1"/>
                          </a:solidFill>
                          <a:latin typeface="+mn-ea"/>
                          <a:ea typeface="+mn-ea"/>
                        </a:rPr>
                        <a:t>，重複投薬・検査の防止を図ることができる。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臨床研究の精度向上や治験の活性化を図ることができる。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rowSpan="4">
                  <a:txBody>
                    <a:bodyPr/>
                    <a:lstStyle/>
                    <a:p>
                      <a:pPr algn="ctr"/>
                      <a:r>
                        <a:rPr kumimoji="1" lang="ja-JP" altLang="en-US" sz="1100" b="0" dirty="0" smtClean="0">
                          <a:solidFill>
                            <a:schemeClr val="tx1"/>
                          </a:solidFill>
                          <a:latin typeface="+mn-ea"/>
                          <a:ea typeface="+mn-ea"/>
                        </a:rPr>
                        <a:t>人的資源の配置を工夫することで</a:t>
                      </a:r>
                      <a:r>
                        <a:rPr kumimoji="1" lang="en-US" altLang="ja-JP" sz="1100" b="0" dirty="0" smtClean="0">
                          <a:solidFill>
                            <a:schemeClr val="tx1"/>
                          </a:solidFill>
                          <a:latin typeface="+mn-ea"/>
                          <a:ea typeface="+mn-ea"/>
                        </a:rPr>
                        <a:t>…</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smtClean="0">
                          <a:solidFill>
                            <a:schemeClr val="tx1"/>
                          </a:solidFill>
                          <a:latin typeface="+mn-ea"/>
                          <a:ea typeface="+mn-ea"/>
                        </a:rPr>
                        <a:t>土日の検査や手術が</a:t>
                      </a:r>
                      <a:r>
                        <a:rPr kumimoji="1" lang="ja-JP" altLang="en-US" sz="1100" b="0" dirty="0" smtClean="0">
                          <a:solidFill>
                            <a:schemeClr val="tx1"/>
                          </a:solidFill>
                          <a:latin typeface="+mn-ea"/>
                          <a:ea typeface="+mn-ea"/>
                        </a:rPr>
                        <a:t>可能に</a:t>
                      </a:r>
                      <a:r>
                        <a:rPr kumimoji="1" lang="ja-JP" altLang="en-US" sz="1100" b="0" smtClean="0">
                          <a:solidFill>
                            <a:schemeClr val="tx1"/>
                          </a:solidFill>
                          <a:latin typeface="+mn-ea"/>
                          <a:ea typeface="+mn-ea"/>
                        </a:rPr>
                        <a:t>なり，検査・手術の待ち</a:t>
                      </a:r>
                      <a:r>
                        <a:rPr kumimoji="1" lang="ja-JP" altLang="en-US" sz="1100" b="0" dirty="0" smtClean="0">
                          <a:solidFill>
                            <a:schemeClr val="tx1"/>
                          </a:solidFill>
                          <a:latin typeface="+mn-ea"/>
                          <a:ea typeface="+mn-ea"/>
                        </a:rPr>
                        <a:t>時間が短縮できる。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n-ea"/>
                          <a:ea typeface="+mn-ea"/>
                        </a:rPr>
                        <a:t>マンパワーに余力が生まれ，医療従事者の労働環境の改善・向上につながる。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n-ea"/>
                          <a:ea typeface="+mn-ea"/>
                        </a:rPr>
                        <a:t>マンパワーに余力が生まれ，へき地医療の人材を確保することができる。</a:t>
                      </a:r>
                      <a:r>
                        <a:rPr kumimoji="1" lang="ja-JP" altLang="en-US" sz="900" b="0" dirty="0" smtClean="0">
                          <a:solidFill>
                            <a:schemeClr val="tx1"/>
                          </a:solidFill>
                          <a:latin typeface="+mn-ea"/>
                          <a:ea typeface="+mn-ea"/>
                        </a:rPr>
                        <a:t>（キャリアパスの一環）</a:t>
                      </a:r>
                      <a:endParaRPr kumimoji="1" lang="ja-JP" altLang="en-US" sz="9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n-ea"/>
                          <a:ea typeface="+mn-ea"/>
                        </a:rPr>
                        <a:t>麻酔科医など慢性的に不足する専門医を安定的に確保することができる。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rowSpan="3">
                  <a:txBody>
                    <a:bodyPr/>
                    <a:lstStyle/>
                    <a:p>
                      <a:pPr algn="ctr"/>
                      <a:r>
                        <a:rPr kumimoji="1" lang="ja-JP" altLang="en-US" sz="1100" b="0" dirty="0" smtClean="0">
                          <a:solidFill>
                            <a:schemeClr val="tx1"/>
                          </a:solidFill>
                          <a:latin typeface="+mn-ea"/>
                          <a:ea typeface="+mn-ea"/>
                        </a:rPr>
                        <a:t>財務・労務で</a:t>
                      </a:r>
                      <a:endParaRPr kumimoji="1" lang="en-US" altLang="ja-JP" sz="1100" b="0" dirty="0" smtClean="0">
                        <a:solidFill>
                          <a:schemeClr val="tx1"/>
                        </a:solidFill>
                        <a:latin typeface="+mn-ea"/>
                        <a:ea typeface="+mn-ea"/>
                      </a:endParaRPr>
                    </a:p>
                    <a:p>
                      <a:pPr algn="ctr"/>
                      <a:r>
                        <a:rPr kumimoji="1" lang="ja-JP" altLang="en-US" sz="1100" b="0" dirty="0" smtClean="0">
                          <a:solidFill>
                            <a:schemeClr val="tx1"/>
                          </a:solidFill>
                          <a:latin typeface="+mn-ea"/>
                          <a:ea typeface="+mn-ea"/>
                        </a:rPr>
                        <a:t>連携することで</a:t>
                      </a:r>
                      <a:r>
                        <a:rPr kumimoji="1" lang="en-US" altLang="ja-JP" sz="1100" b="0" dirty="0" smtClean="0">
                          <a:solidFill>
                            <a:schemeClr val="tx1"/>
                          </a:solidFill>
                          <a:latin typeface="+mn-ea"/>
                          <a:ea typeface="+mn-ea"/>
                        </a:rPr>
                        <a:t>…</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単独病院では購入が困難な高額医療機器を整備することができる。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医薬品等の共同購買や機器の共同利用によって収益力の強化を図ることができる。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vMerge="1">
                  <a:txBody>
                    <a:bodyPr/>
                    <a:lstStyle/>
                    <a:p>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研修事業の共同化に</a:t>
                      </a:r>
                      <a:r>
                        <a:rPr kumimoji="1" lang="ja-JP" altLang="en-US" sz="1100" b="0" dirty="0" smtClean="0">
                          <a:solidFill>
                            <a:schemeClr val="tx1"/>
                          </a:solidFill>
                          <a:latin typeface="+mn-ea"/>
                          <a:ea typeface="+mn-ea"/>
                        </a:rPr>
                        <a:t>よって研修効果</a:t>
                      </a:r>
                      <a:r>
                        <a:rPr kumimoji="1" lang="ja-JP" altLang="en-US" sz="1100" b="0" dirty="0" smtClean="0">
                          <a:solidFill>
                            <a:schemeClr val="tx1"/>
                          </a:solidFill>
                          <a:latin typeface="+mn-ea"/>
                          <a:ea typeface="+mn-ea"/>
                        </a:rPr>
                        <a:t>の向上</a:t>
                      </a:r>
                      <a:r>
                        <a:rPr kumimoji="1" lang="ja-JP" altLang="en-US" sz="1100" b="0" dirty="0" smtClean="0">
                          <a:solidFill>
                            <a:schemeClr val="tx1"/>
                          </a:solidFill>
                          <a:latin typeface="+mn-ea"/>
                          <a:ea typeface="+mn-ea"/>
                        </a:rPr>
                        <a:t>や人材育成システムの充実</a:t>
                      </a:r>
                      <a:r>
                        <a:rPr kumimoji="1" lang="ja-JP" altLang="en-US" sz="1100" b="0" smtClean="0">
                          <a:solidFill>
                            <a:schemeClr val="tx1"/>
                          </a:solidFill>
                          <a:latin typeface="+mn-ea"/>
                          <a:ea typeface="+mn-ea"/>
                        </a:rPr>
                        <a:t>を図ること</a:t>
                      </a:r>
                      <a:r>
                        <a:rPr kumimoji="1" lang="ja-JP" altLang="en-US" sz="1100" b="0" dirty="0" smtClean="0">
                          <a:solidFill>
                            <a:schemeClr val="tx1"/>
                          </a:solidFill>
                          <a:latin typeface="+mn-ea"/>
                          <a:ea typeface="+mn-ea"/>
                        </a:rPr>
                        <a:t>ができる。</a:t>
                      </a:r>
                      <a:endParaRPr kumimoji="1" lang="ja-JP" altLang="en-US"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タイトル 1"/>
          <p:cNvSpPr txBox="1">
            <a:spLocks/>
          </p:cNvSpPr>
          <p:nvPr/>
        </p:nvSpPr>
        <p:spPr>
          <a:xfrm>
            <a:off x="0" y="6507063"/>
            <a:ext cx="9144000" cy="36004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dirty="0" smtClean="0"/>
              <a:t>限られた資源を有効に活用して，質が高く，効率的な医療提供体制を確保</a:t>
            </a:r>
            <a:endParaRPr lang="ja-JP" altLang="en-US" sz="1200" dirty="0"/>
          </a:p>
        </p:txBody>
      </p:sp>
      <p:sp>
        <p:nvSpPr>
          <p:cNvPr id="8" name="下矢印 7"/>
          <p:cNvSpPr/>
          <p:nvPr/>
        </p:nvSpPr>
        <p:spPr>
          <a:xfrm>
            <a:off x="3527884" y="6165304"/>
            <a:ext cx="2088232" cy="341759"/>
          </a:xfrm>
          <a:prstGeom prst="down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51520" y="3717032"/>
            <a:ext cx="1152128" cy="288032"/>
          </a:xfrm>
          <a:prstGeom prst="rect">
            <a:avLst/>
          </a:prstGeom>
          <a:solidFill>
            <a:srgbClr val="FF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000" b="1" dirty="0" smtClean="0">
                <a:solidFill>
                  <a:schemeClr val="bg1"/>
                </a:solidFill>
                <a:latin typeface="+mn-ea"/>
              </a:rPr>
              <a:t>2,800</a:t>
            </a:r>
            <a:r>
              <a:rPr kumimoji="1" lang="ja-JP" altLang="en-US" sz="1000" b="1" dirty="0" smtClean="0">
                <a:solidFill>
                  <a:schemeClr val="bg1"/>
                </a:solidFill>
                <a:latin typeface="+mn-ea"/>
              </a:rPr>
              <a:t>床は全国一</a:t>
            </a:r>
            <a:endParaRPr kumimoji="1" lang="ja-JP" altLang="en-US" sz="1000" b="1" dirty="0">
              <a:solidFill>
                <a:schemeClr val="bg1"/>
              </a:solidFill>
              <a:latin typeface="+mn-ea"/>
            </a:endParaRPr>
          </a:p>
        </p:txBody>
      </p:sp>
      <p:sp>
        <p:nvSpPr>
          <p:cNvPr id="10" name="正方形/長方形 9"/>
          <p:cNvSpPr/>
          <p:nvPr/>
        </p:nvSpPr>
        <p:spPr>
          <a:xfrm>
            <a:off x="611560" y="214417"/>
            <a:ext cx="53352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altLang="ja-JP" sz="1200" dirty="0" smtClean="0">
                <a:solidFill>
                  <a:schemeClr val="tx1"/>
                </a:solidFill>
                <a:latin typeface="+mn-ea"/>
              </a:rPr>
              <a:t>H27.7.1 </a:t>
            </a:r>
            <a:r>
              <a:rPr lang="ja-JP" altLang="en-US" sz="1200" dirty="0" smtClean="0">
                <a:solidFill>
                  <a:schemeClr val="tx1"/>
                </a:solidFill>
                <a:latin typeface="+mn-ea"/>
              </a:rPr>
              <a:t>第１回基幹病院連携強化会議資料１から</a:t>
            </a:r>
            <a:r>
              <a:rPr lang="ja-JP" altLang="en-US" sz="1200" dirty="0" smtClean="0">
                <a:solidFill>
                  <a:schemeClr val="tx1"/>
                </a:solidFill>
                <a:latin typeface="+mn-ea"/>
              </a:rPr>
              <a:t>抜粋（一部修正）</a:t>
            </a:r>
            <a:r>
              <a:rPr kumimoji="1" lang="en-US" altLang="ja-JP" sz="1200" dirty="0" smtClean="0">
                <a:solidFill>
                  <a:schemeClr val="tx1"/>
                </a:solidFill>
                <a:latin typeface="+mn-ea"/>
              </a:rPr>
              <a:t> </a:t>
            </a:r>
            <a:endParaRPr kumimoji="1" lang="ja-JP" altLang="en-US" sz="1200" dirty="0">
              <a:solidFill>
                <a:schemeClr val="tx1"/>
              </a:solidFill>
              <a:latin typeface="+mn-ea"/>
            </a:endParaRPr>
          </a:p>
        </p:txBody>
      </p:sp>
    </p:spTree>
    <p:extLst>
      <p:ext uri="{BB962C8B-B14F-4D97-AF65-F5344CB8AC3E}">
        <p14:creationId xmlns:p14="http://schemas.microsoft.com/office/powerpoint/2010/main" val="13531235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0">
          <a:solidFill>
            <a:srgbClr val="FF0000"/>
          </a:solidFill>
          <a:prstDash val="sysDot"/>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7534</TotalTime>
  <Words>432</Words>
  <Application>Microsoft Office PowerPoint</Application>
  <PresentationFormat>画面に合わせる (4:3)</PresentationFormat>
  <Paragraphs>66</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基幹病院の連携強化によるメリット（想定）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広島都市圏の医療機能強化事業 の到達目標について</dc:title>
  <dc:creator>広島県</dc:creator>
  <cp:lastModifiedBy>広島県</cp:lastModifiedBy>
  <cp:revision>554</cp:revision>
  <cp:lastPrinted>2015-12-16T00:43:02Z</cp:lastPrinted>
  <dcterms:created xsi:type="dcterms:W3CDTF">2014-09-01T03:58:28Z</dcterms:created>
  <dcterms:modified xsi:type="dcterms:W3CDTF">2015-12-18T06:16:23Z</dcterms:modified>
</cp:coreProperties>
</file>