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601" r:id="rId2"/>
    <p:sldId id="516" r:id="rId3"/>
    <p:sldId id="518" r:id="rId4"/>
    <p:sldId id="519" r:id="rId5"/>
    <p:sldId id="520" r:id="rId6"/>
    <p:sldId id="521" r:id="rId7"/>
    <p:sldId id="599" r:id="rId8"/>
    <p:sldId id="600" r:id="rId9"/>
    <p:sldId id="596" r:id="rId10"/>
    <p:sldId id="597" r:id="rId11"/>
    <p:sldId id="526" r:id="rId12"/>
    <p:sldId id="598" r:id="rId13"/>
    <p:sldId id="528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8CE"/>
    <a:srgbClr val="FFFF99"/>
    <a:srgbClr val="FEFF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7" autoAdjust="0"/>
    <p:restoredTop sz="97529" autoAdjust="0"/>
  </p:normalViewPr>
  <p:slideViewPr>
    <p:cSldViewPr>
      <p:cViewPr>
        <p:scale>
          <a:sx n="100" d="100"/>
          <a:sy n="100" d="100"/>
        </p:scale>
        <p:origin x="-81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48"/>
    </p:cViewPr>
  </p:sorterViewPr>
  <p:notesViewPr>
    <p:cSldViewPr>
      <p:cViewPr>
        <p:scale>
          <a:sx n="100" d="100"/>
          <a:sy n="100" d="100"/>
        </p:scale>
        <p:origin x="-2628" y="108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-pref.pref.hiroshima.jp\&#26412;&#24193;&#12501;&#12449;&#12452;&#12523;&#12469;&#12540;&#12496;\060&#20581;&#24247;&#31119;&#31049;&#23616;\999&#20581;&#24247;&#31119;&#31049;&#23616;&#20849;&#26377;\&#29992;&#36884;&#21029;&#20849;&#26377;\000&#20445;&#20581;&#21307;&#30274;&#37096;&#20849;&#26377;\&#21307;&#30274;&#20877;&#32232;\&#9733;&#22522;&#24185;&#30149;&#38498;&#36899;&#25658;&#29992;&#12507;&#12540;&#12512;&#12506;&#12540;&#12472;\&#9734;&#21021;&#26399;&#33256;&#24202;&#30740;&#20462;&#21307;&#12398;&#25512;&#3122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hei\Desktop\&#24739;&#32773;&#25512;&#35336;&#65288;&#24195;&#23798;&#21307;&#30274;&#22287;&#12539;&#24180;&#40802;&#38542;&#23652;&#21029;&#6528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hei\Desktop\&#24739;&#32773;&#25512;&#35336;&#65288;&#24195;&#23798;&#21307;&#30274;&#22287;&#12539;&#24180;&#40802;&#38542;&#23652;&#21029;&#6528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hei\Desktop\&#24195;&#23798;&#30476;&#32113;&#35336;\&#21463;&#30274;&#29575;_&#23567;&#20998;&#39006;&#65288;&#20840;&#22269;&#65289;_&#32076;&#24180;&#22793;&#21270;&#8594;&#65301;&#22823;&#30142;&#30149;&#25512;&#35336;v3&#65288;&#19968;&#23450;&#6528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ohei\Desktop\&#24195;&#23798;&#30476;&#32113;&#35336;\&#21463;&#30274;&#29575;_&#23567;&#20998;&#39006;&#65288;&#20840;&#22269;&#65289;_&#32076;&#24180;&#22793;&#21270;&#8594;&#65301;&#22823;&#30142;&#30149;&#25512;&#35336;v3&#65288;&#19968;&#23450;&#6528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初期臨床研修医!$C$6</c:f>
              <c:strCache>
                <c:ptCount val="1"/>
                <c:pt idx="0">
                  <c:v>定員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</c:spPr>
          </c:marker>
          <c:dLbls>
            <c:dLbl>
              <c:idx val="4"/>
              <c:layout>
                <c:manualLayout>
                  <c:x val="-3.1746027337412358E-2"/>
                  <c:y val="-4.7026279391424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82359152000562E-2"/>
                  <c:y val="-4.149377593360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746027337412358E-2"/>
                  <c:y val="-4.4260027662517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273363708235958E-2"/>
                  <c:y val="4.149377593360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746027337412358E-2"/>
                  <c:y val="-4.149377593360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982359152000562E-2"/>
                  <c:y val="-4.702627939142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509695522824158E-2"/>
                  <c:y val="-4.149377593360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3509695522824158E-2"/>
                  <c:y val="3.8727524204702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6455022781176965E-2"/>
                  <c:y val="-4.702627939142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1746027337412358E-2"/>
                  <c:y val="-4.149377593360995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>
                        <a:solidFill>
                          <a:schemeClr val="tx1"/>
                        </a:solidFill>
                      </a:rPr>
                      <a:t>218</a:t>
                    </a:r>
                    <a:r>
                      <a:rPr lang="en-US" altLang="en-US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初期臨床研修医!$D$5:$R$5</c:f>
              <c:strCache>
                <c:ptCount val="15"/>
                <c:pt idx="0">
                  <c:v>2003年度</c:v>
                </c:pt>
                <c:pt idx="1">
                  <c:v>2004年度</c:v>
                </c:pt>
                <c:pt idx="2">
                  <c:v>2005年度</c:v>
                </c:pt>
                <c:pt idx="3">
                  <c:v>2006年度</c:v>
                </c:pt>
                <c:pt idx="4">
                  <c:v>2007年度</c:v>
                </c:pt>
                <c:pt idx="5">
                  <c:v>2008年度</c:v>
                </c:pt>
                <c:pt idx="6">
                  <c:v>2009年度</c:v>
                </c:pt>
                <c:pt idx="7">
                  <c:v>2010年度</c:v>
                </c:pt>
                <c:pt idx="8">
                  <c:v>2011年度</c:v>
                </c:pt>
                <c:pt idx="9">
                  <c:v>2012年度</c:v>
                </c:pt>
                <c:pt idx="10">
                  <c:v>2013年度</c:v>
                </c:pt>
                <c:pt idx="11">
                  <c:v>2014年度</c:v>
                </c:pt>
                <c:pt idx="12">
                  <c:v>2015年度</c:v>
                </c:pt>
                <c:pt idx="13">
                  <c:v>2016年度</c:v>
                </c:pt>
                <c:pt idx="14">
                  <c:v>2017年度</c:v>
                </c:pt>
              </c:strCache>
            </c:strRef>
          </c:cat>
          <c:val>
            <c:numRef>
              <c:f>初期臨床研修医!$D$6:$R$6</c:f>
              <c:numCache>
                <c:formatCode>#,##0_ </c:formatCode>
                <c:ptCount val="15"/>
                <c:pt idx="1">
                  <c:v>187</c:v>
                </c:pt>
                <c:pt idx="2">
                  <c:v>203</c:v>
                </c:pt>
                <c:pt idx="3">
                  <c:v>213</c:v>
                </c:pt>
                <c:pt idx="4">
                  <c:v>227</c:v>
                </c:pt>
                <c:pt idx="5">
                  <c:v>228</c:v>
                </c:pt>
                <c:pt idx="6">
                  <c:v>226</c:v>
                </c:pt>
                <c:pt idx="7">
                  <c:v>182</c:v>
                </c:pt>
                <c:pt idx="8">
                  <c:v>187</c:v>
                </c:pt>
                <c:pt idx="9">
                  <c:v>184</c:v>
                </c:pt>
                <c:pt idx="10">
                  <c:v>187</c:v>
                </c:pt>
                <c:pt idx="11">
                  <c:v>187</c:v>
                </c:pt>
                <c:pt idx="12">
                  <c:v>210</c:v>
                </c:pt>
                <c:pt idx="13">
                  <c:v>218</c:v>
                </c:pt>
                <c:pt idx="14">
                  <c:v>210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初期臨床研修医!$C$7</c:f>
              <c:strCache>
                <c:ptCount val="1"/>
                <c:pt idx="0">
                  <c:v>採用者数</c:v>
                </c:pt>
              </c:strCache>
            </c:strRef>
          </c:tx>
          <c:marker>
            <c:symbol val="square"/>
            <c:size val="8"/>
          </c:marker>
          <c:dLbls>
            <c:dLbl>
              <c:idx val="2"/>
              <c:layout>
                <c:manualLayout>
                  <c:x val="-3.3509695522824158E-2"/>
                  <c:y val="-4.4260027662517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98235915200053E-2"/>
                  <c:y val="5.809128630705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982359152000562E-2"/>
                  <c:y val="-3.319502074688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746027337412358E-2"/>
                  <c:y val="-3.872752420470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6027337412358E-2"/>
                  <c:y val="-3.872752420470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746027337412358E-2"/>
                  <c:y val="-3.3195020746887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746027337412358E-2"/>
                  <c:y val="4.1493775933609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746027337412358E-2"/>
                  <c:y val="4.149377593360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8218690966588765E-2"/>
                  <c:y val="-4.4260027662517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9982359152000562E-2"/>
                  <c:y val="3.5961272475795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6455022781176965E-2"/>
                  <c:y val="-3.872752420470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初期臨床研修医!$D$5:$R$5</c:f>
              <c:strCache>
                <c:ptCount val="15"/>
                <c:pt idx="0">
                  <c:v>2003年度</c:v>
                </c:pt>
                <c:pt idx="1">
                  <c:v>2004年度</c:v>
                </c:pt>
                <c:pt idx="2">
                  <c:v>2005年度</c:v>
                </c:pt>
                <c:pt idx="3">
                  <c:v>2006年度</c:v>
                </c:pt>
                <c:pt idx="4">
                  <c:v>2007年度</c:v>
                </c:pt>
                <c:pt idx="5">
                  <c:v>2008年度</c:v>
                </c:pt>
                <c:pt idx="6">
                  <c:v>2009年度</c:v>
                </c:pt>
                <c:pt idx="7">
                  <c:v>2010年度</c:v>
                </c:pt>
                <c:pt idx="8">
                  <c:v>2011年度</c:v>
                </c:pt>
                <c:pt idx="9">
                  <c:v>2012年度</c:v>
                </c:pt>
                <c:pt idx="10">
                  <c:v>2013年度</c:v>
                </c:pt>
                <c:pt idx="11">
                  <c:v>2014年度</c:v>
                </c:pt>
                <c:pt idx="12">
                  <c:v>2015年度</c:v>
                </c:pt>
                <c:pt idx="13">
                  <c:v>2016年度</c:v>
                </c:pt>
                <c:pt idx="14">
                  <c:v>2017年度</c:v>
                </c:pt>
              </c:strCache>
            </c:strRef>
          </c:cat>
          <c:val>
            <c:numRef>
              <c:f>初期臨床研修医!$D$7:$R$7</c:f>
              <c:numCache>
                <c:formatCode>#,##0_ </c:formatCode>
                <c:ptCount val="15"/>
                <c:pt idx="0">
                  <c:v>181</c:v>
                </c:pt>
                <c:pt idx="1">
                  <c:v>134</c:v>
                </c:pt>
                <c:pt idx="2">
                  <c:v>143</c:v>
                </c:pt>
                <c:pt idx="3">
                  <c:v>125</c:v>
                </c:pt>
                <c:pt idx="4">
                  <c:v>136</c:v>
                </c:pt>
                <c:pt idx="5">
                  <c:v>145</c:v>
                </c:pt>
                <c:pt idx="6">
                  <c:v>141</c:v>
                </c:pt>
                <c:pt idx="7">
                  <c:v>140</c:v>
                </c:pt>
                <c:pt idx="8">
                  <c:v>144</c:v>
                </c:pt>
                <c:pt idx="9">
                  <c:v>131</c:v>
                </c:pt>
                <c:pt idx="10">
                  <c:v>129</c:v>
                </c:pt>
                <c:pt idx="11">
                  <c:v>160</c:v>
                </c:pt>
                <c:pt idx="12">
                  <c:v>134</c:v>
                </c:pt>
                <c:pt idx="13">
                  <c:v>174</c:v>
                </c:pt>
                <c:pt idx="14">
                  <c:v>168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473472"/>
        <c:axId val="120475008"/>
      </c:lineChart>
      <c:catAx>
        <c:axId val="120473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0475008"/>
        <c:crosses val="autoZero"/>
        <c:auto val="1"/>
        <c:lblAlgn val="ctr"/>
        <c:lblOffset val="100"/>
        <c:noMultiLvlLbl val="0"/>
      </c:catAx>
      <c:valAx>
        <c:axId val="120475008"/>
        <c:scaling>
          <c:orientation val="minMax"/>
          <c:min val="10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#,##0_ " sourceLinked="1"/>
        <c:majorTickMark val="out"/>
        <c:minorTickMark val="none"/>
        <c:tickLblPos val="nextTo"/>
        <c:crossAx val="120473472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人口推計!$B$5</c:f>
              <c:strCache>
                <c:ptCount val="1"/>
                <c:pt idx="0">
                  <c:v>0～14歳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人口推計!$C$3:$I$3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人口推計!$C$5:$I$5</c:f>
              <c:numCache>
                <c:formatCode>#,##0_ </c:formatCode>
                <c:ptCount val="7"/>
                <c:pt idx="0">
                  <c:v>191884</c:v>
                </c:pt>
                <c:pt idx="1">
                  <c:v>185856</c:v>
                </c:pt>
                <c:pt idx="2">
                  <c:v>174907</c:v>
                </c:pt>
                <c:pt idx="3">
                  <c:v>161007</c:v>
                </c:pt>
                <c:pt idx="4">
                  <c:v>147762</c:v>
                </c:pt>
                <c:pt idx="5">
                  <c:v>140195</c:v>
                </c:pt>
                <c:pt idx="6">
                  <c:v>135439</c:v>
                </c:pt>
              </c:numCache>
            </c:numRef>
          </c:val>
        </c:ser>
        <c:ser>
          <c:idx val="2"/>
          <c:order val="1"/>
          <c:tx>
            <c:strRef>
              <c:f>人口推計!$B$6</c:f>
              <c:strCache>
                <c:ptCount val="1"/>
                <c:pt idx="0">
                  <c:v>15～64歳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人口推計!$C$3:$I$3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人口推計!$C$6:$I$6</c:f>
              <c:numCache>
                <c:formatCode>#,##0_ </c:formatCode>
                <c:ptCount val="7"/>
                <c:pt idx="0">
                  <c:v>873636</c:v>
                </c:pt>
                <c:pt idx="1">
                  <c:v>826818</c:v>
                </c:pt>
                <c:pt idx="2">
                  <c:v>800844</c:v>
                </c:pt>
                <c:pt idx="3">
                  <c:v>783639</c:v>
                </c:pt>
                <c:pt idx="4">
                  <c:v>759862</c:v>
                </c:pt>
                <c:pt idx="5">
                  <c:v>719691</c:v>
                </c:pt>
                <c:pt idx="6">
                  <c:v>660337</c:v>
                </c:pt>
              </c:numCache>
            </c:numRef>
          </c:val>
        </c:ser>
        <c:ser>
          <c:idx val="3"/>
          <c:order val="2"/>
          <c:tx>
            <c:strRef>
              <c:f>人口推計!$B$7</c:f>
              <c:strCache>
                <c:ptCount val="1"/>
                <c:pt idx="0">
                  <c:v>65歳～</c:v>
                </c:pt>
              </c:strCache>
            </c:strRef>
          </c:tx>
          <c:spPr>
            <a:pattFill prst="pct5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人口推計!$C$3:$I$3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人口推計!$C$7:$I$7</c:f>
              <c:numCache>
                <c:formatCode>#,##0_ </c:formatCode>
                <c:ptCount val="7"/>
                <c:pt idx="0">
                  <c:v>283745</c:v>
                </c:pt>
                <c:pt idx="1">
                  <c:v>344822</c:v>
                </c:pt>
                <c:pt idx="2">
                  <c:v>373331</c:v>
                </c:pt>
                <c:pt idx="3">
                  <c:v>384558</c:v>
                </c:pt>
                <c:pt idx="4">
                  <c:v>393564</c:v>
                </c:pt>
                <c:pt idx="5">
                  <c:v>406479</c:v>
                </c:pt>
                <c:pt idx="6">
                  <c:v>430471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80000"/>
        <c:axId val="24485888"/>
      </c:barChart>
      <c:catAx>
        <c:axId val="2448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4485888"/>
        <c:crosses val="autoZero"/>
        <c:auto val="1"/>
        <c:lblAlgn val="ctr"/>
        <c:lblOffset val="100"/>
        <c:noMultiLvlLbl val="0"/>
      </c:catAx>
      <c:valAx>
        <c:axId val="24485888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24480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0-14歳</c:v>
                </c:pt>
              </c:strCache>
            </c:strRef>
          </c:tx>
          <c:spPr>
            <a:pattFill prst="dotGri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Sheet1!$A$5:$A$11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Sheet1!$B$5:$B$11</c:f>
              <c:numCache>
                <c:formatCode>#,##0_);[Red]\(#,##0\)</c:formatCode>
                <c:ptCount val="7"/>
                <c:pt idx="0">
                  <c:v>361.16240000000005</c:v>
                </c:pt>
                <c:pt idx="1">
                  <c:v>356.33841000000001</c:v>
                </c:pt>
                <c:pt idx="2">
                  <c:v>326.12689999999998</c:v>
                </c:pt>
                <c:pt idx="3">
                  <c:v>298.82274000000001</c:v>
                </c:pt>
                <c:pt idx="4">
                  <c:v>280.45353999999998</c:v>
                </c:pt>
                <c:pt idx="5">
                  <c:v>269.30320999999998</c:v>
                </c:pt>
                <c:pt idx="6">
                  <c:v>259.25200999999998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28-4264-B4F2-AB42DC73D48F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15-64歳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Sheet1!$C$5:$C$11</c:f>
              <c:numCache>
                <c:formatCode>#,##0_);[Red]\(#,##0\)</c:formatCode>
                <c:ptCount val="7"/>
                <c:pt idx="0">
                  <c:v>4688.4552699999995</c:v>
                </c:pt>
                <c:pt idx="1">
                  <c:v>4259.6346000000003</c:v>
                </c:pt>
                <c:pt idx="2">
                  <c:v>4178.1118200000001</c:v>
                </c:pt>
                <c:pt idx="3">
                  <c:v>4194.9384700000001</c:v>
                </c:pt>
                <c:pt idx="4">
                  <c:v>4197.1019900000001</c:v>
                </c:pt>
                <c:pt idx="5">
                  <c:v>3996.3366299999998</c:v>
                </c:pt>
                <c:pt idx="6">
                  <c:v>3584.4716300000005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28-4264-B4F2-AB42DC73D48F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65-74歳</c:v>
                </c:pt>
              </c:strCache>
            </c:strRef>
          </c:tx>
          <c:spPr>
            <a:pattFill prst="pct3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Sheet1!$D$5:$D$11</c:f>
              <c:numCache>
                <c:formatCode>#,##0_);[Red]\(#,##0\)</c:formatCode>
                <c:ptCount val="7"/>
                <c:pt idx="0">
                  <c:v>2886.0177600000002</c:v>
                </c:pt>
                <c:pt idx="1">
                  <c:v>3250.6542899999999</c:v>
                </c:pt>
                <c:pt idx="2">
                  <c:v>3174.3793000000001</c:v>
                </c:pt>
                <c:pt idx="3">
                  <c:v>2650.8743599999998</c:v>
                </c:pt>
                <c:pt idx="4">
                  <c:v>2571.98146</c:v>
                </c:pt>
                <c:pt idx="5">
                  <c:v>2820.0839699999997</c:v>
                </c:pt>
                <c:pt idx="6">
                  <c:v>3248.0902599999999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28-4264-B4F2-AB42DC73D48F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75歳以上</c:v>
                </c:pt>
              </c:strCache>
            </c:strRef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Sheet1!$E$5:$E$11</c:f>
              <c:numCache>
                <c:formatCode>#,##0_);[Red]\(#,##0\)</c:formatCode>
                <c:ptCount val="7"/>
                <c:pt idx="0">
                  <c:v>6980.6708699999999</c:v>
                </c:pt>
                <c:pt idx="1">
                  <c:v>7608.4430699999994</c:v>
                </c:pt>
                <c:pt idx="2">
                  <c:v>9163.4432100000013</c:v>
                </c:pt>
                <c:pt idx="3">
                  <c:v>11087.448199999999</c:v>
                </c:pt>
                <c:pt idx="4">
                  <c:v>11727.518120000001</c:v>
                </c:pt>
                <c:pt idx="5">
                  <c:v>11679.73789</c:v>
                </c:pt>
                <c:pt idx="6">
                  <c:v>11666.726839999999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28-4264-B4F2-AB42DC73D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1594752"/>
        <c:axId val="91596288"/>
      </c:barChart>
      <c:lineChart>
        <c:grouping val="standard"/>
        <c:varyColors val="0"/>
        <c:ser>
          <c:idx val="4"/>
          <c:order val="4"/>
          <c:tx>
            <c:strRef>
              <c:f>Sheet1!$F$4</c:f>
              <c:strCache>
                <c:ptCount val="1"/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Sheet1!$F$5:$F$11</c:f>
              <c:numCache>
                <c:formatCode>#,##0_);[Red]\(#,##0\)</c:formatCode>
                <c:ptCount val="7"/>
                <c:pt idx="0">
                  <c:v>14916.3063</c:v>
                </c:pt>
                <c:pt idx="1">
                  <c:v>15475.070369999999</c:v>
                </c:pt>
                <c:pt idx="2">
                  <c:v>16842.061229999999</c:v>
                </c:pt>
                <c:pt idx="3">
                  <c:v>18232.083770000001</c:v>
                </c:pt>
                <c:pt idx="4">
                  <c:v>18777.055110000001</c:v>
                </c:pt>
                <c:pt idx="5">
                  <c:v>18765.4617</c:v>
                </c:pt>
                <c:pt idx="6">
                  <c:v>18758.540739999997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3C28-4264-B4F2-AB42DC73D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94752"/>
        <c:axId val="91596288"/>
      </c:lineChart>
      <c:catAx>
        <c:axId val="915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1596288"/>
        <c:crosses val="autoZero"/>
        <c:auto val="1"/>
        <c:lblAlgn val="ctr"/>
        <c:lblOffset val="100"/>
        <c:noMultiLvlLbl val="0"/>
      </c:catAx>
      <c:valAx>
        <c:axId val="915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159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ＭＳ ゴシック" panose="020B0609070205080204" pitchFamily="49" charset="-128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0-14歳</c:v>
                </c:pt>
              </c:strCache>
            </c:strRef>
          </c:tx>
          <c:spPr>
            <a:pattFill prst="dotGri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Sheet1!$A$15:$A$21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Sheet1!$B$15:$B$21</c:f>
              <c:numCache>
                <c:formatCode>#,##0_);[Red]\(#,##0\)</c:formatCode>
                <c:ptCount val="7"/>
                <c:pt idx="0">
                  <c:v>8420.6265100000019</c:v>
                </c:pt>
                <c:pt idx="1">
                  <c:v>9473.7562900000012</c:v>
                </c:pt>
                <c:pt idx="2">
                  <c:v>8741.7728100000004</c:v>
                </c:pt>
                <c:pt idx="3">
                  <c:v>8019.4718400000002</c:v>
                </c:pt>
                <c:pt idx="4">
                  <c:v>7476.89815</c:v>
                </c:pt>
                <c:pt idx="5">
                  <c:v>7154.6003099999998</c:v>
                </c:pt>
                <c:pt idx="6">
                  <c:v>6894.6342400000003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3E-4D04-A0FD-80312F4DE400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15-64歳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Sheet1!$C$15:$C$21</c:f>
              <c:numCache>
                <c:formatCode>#,##0_);[Red]\(#,##0\)</c:formatCode>
                <c:ptCount val="7"/>
                <c:pt idx="0">
                  <c:v>35226.635089999996</c:v>
                </c:pt>
                <c:pt idx="1">
                  <c:v>32711.41185</c:v>
                </c:pt>
                <c:pt idx="2">
                  <c:v>31916.517329999999</c:v>
                </c:pt>
                <c:pt idx="3">
                  <c:v>31665.259749999994</c:v>
                </c:pt>
                <c:pt idx="4">
                  <c:v>31208.403250000007</c:v>
                </c:pt>
                <c:pt idx="5">
                  <c:v>29640.25117</c:v>
                </c:pt>
                <c:pt idx="6">
                  <c:v>26844.064999999995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3E-4D04-A0FD-80312F4DE400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65-74歳</c:v>
                </c:pt>
              </c:strCache>
            </c:strRef>
          </c:tx>
          <c:spPr>
            <a:pattFill prst="pct3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Sheet1!$D$15:$D$21</c:f>
              <c:numCache>
                <c:formatCode>#,##0_);[Red]\(#,##0\)</c:formatCode>
                <c:ptCount val="7"/>
                <c:pt idx="0">
                  <c:v>17873.965199999999</c:v>
                </c:pt>
                <c:pt idx="1">
                  <c:v>18470.87271</c:v>
                </c:pt>
                <c:pt idx="2">
                  <c:v>18025.636700000003</c:v>
                </c:pt>
                <c:pt idx="3">
                  <c:v>15064.360089999998</c:v>
                </c:pt>
                <c:pt idx="4">
                  <c:v>14607.688040000001</c:v>
                </c:pt>
                <c:pt idx="5">
                  <c:v>16006.279779999999</c:v>
                </c:pt>
                <c:pt idx="6">
                  <c:v>18445.899689999998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3E-4D04-A0FD-80312F4DE400}"/>
            </c:ext>
          </c:extLst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75歳以上</c:v>
                </c:pt>
              </c:strCache>
            </c:strRef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Sheet1!$E$15:$E$21</c:f>
              <c:numCache>
                <c:formatCode>#,##0_);[Red]\(#,##0\)</c:formatCode>
                <c:ptCount val="7"/>
                <c:pt idx="0">
                  <c:v>20997.318220000001</c:v>
                </c:pt>
                <c:pt idx="1">
                  <c:v>21132.697079999998</c:v>
                </c:pt>
                <c:pt idx="2">
                  <c:v>25482.37068</c:v>
                </c:pt>
                <c:pt idx="3">
                  <c:v>30873.471119999998</c:v>
                </c:pt>
                <c:pt idx="4">
                  <c:v>32646.768960000001</c:v>
                </c:pt>
                <c:pt idx="5">
                  <c:v>32488.521480000003</c:v>
                </c:pt>
                <c:pt idx="6">
                  <c:v>32446.65408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43E-4D04-A0FD-80312F4DE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2041600"/>
        <c:axId val="92043136"/>
      </c:barChart>
      <c:lineChart>
        <c:grouping val="standard"/>
        <c:varyColors val="0"/>
        <c:ser>
          <c:idx val="4"/>
          <c:order val="4"/>
          <c:tx>
            <c:strRef>
              <c:f>Sheet1!$F$4</c:f>
              <c:strCache>
                <c:ptCount val="1"/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Sheet1!$A$15:$A$21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Sheet1!$F$15:$F$21</c:f>
              <c:numCache>
                <c:formatCode>#,##0_);[Red]\(#,##0\)</c:formatCode>
                <c:ptCount val="7"/>
                <c:pt idx="0">
                  <c:v>82518.54501999999</c:v>
                </c:pt>
                <c:pt idx="1">
                  <c:v>81788.737930000003</c:v>
                </c:pt>
                <c:pt idx="2">
                  <c:v>84166.297520000007</c:v>
                </c:pt>
                <c:pt idx="3">
                  <c:v>85622.562799999985</c:v>
                </c:pt>
                <c:pt idx="4">
                  <c:v>85939.758400000006</c:v>
                </c:pt>
                <c:pt idx="5">
                  <c:v>85289.65273999999</c:v>
                </c:pt>
                <c:pt idx="6">
                  <c:v>84631.25301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43E-4D04-A0FD-80312F4DE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41600"/>
        <c:axId val="92043136"/>
      </c:lineChart>
      <c:catAx>
        <c:axId val="920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2043136"/>
        <c:crosses val="autoZero"/>
        <c:auto val="1"/>
        <c:lblAlgn val="ctr"/>
        <c:lblOffset val="100"/>
        <c:noMultiLvlLbl val="0"/>
      </c:catAx>
      <c:valAx>
        <c:axId val="920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2041600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ＭＳ ゴシック" panose="020B0609070205080204" pitchFamily="49" charset="-128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'5大疾病グラフ'!$D$5</c:f>
              <c:strCache>
                <c:ptCount val="1"/>
                <c:pt idx="0">
                  <c:v>悪性新生物</c:v>
                </c:pt>
              </c:strCache>
            </c:strRef>
          </c:tx>
          <c:spPr>
            <a:pattFill prst="dot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'5大疾病グラフ'!$E$5:$K$5</c:f>
              <c:numCache>
                <c:formatCode>#,##0_);[Red]\(#,##0\)</c:formatCode>
                <c:ptCount val="7"/>
                <c:pt idx="0">
                  <c:v>1180.02811</c:v>
                </c:pt>
                <c:pt idx="1">
                  <c:v>1320.7078500000002</c:v>
                </c:pt>
                <c:pt idx="2">
                  <c:v>1428.8479400000001</c:v>
                </c:pt>
                <c:pt idx="3">
                  <c:v>1506.07233</c:v>
                </c:pt>
                <c:pt idx="4">
                  <c:v>1553.5781900000002</c:v>
                </c:pt>
                <c:pt idx="5">
                  <c:v>1573.6022799999998</c:v>
                </c:pt>
                <c:pt idx="6">
                  <c:v>1579.9969799999999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48-41E3-AF84-8796AF0ACBD0}"/>
            </c:ext>
          </c:extLst>
        </c:ser>
        <c:ser>
          <c:idx val="1"/>
          <c:order val="1"/>
          <c:tx>
            <c:strRef>
              <c:f>'5大疾病グラフ'!$D$6</c:f>
              <c:strCache>
                <c:ptCount val="1"/>
                <c:pt idx="0">
                  <c:v>脳血管疾患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'5大疾病グラフ'!$E$6:$K$6</c:f>
              <c:numCache>
                <c:formatCode>#,##0_);[Red]\(#,##0\)</c:formatCode>
                <c:ptCount val="7"/>
                <c:pt idx="0">
                  <c:v>1385.6856399999999</c:v>
                </c:pt>
                <c:pt idx="1">
                  <c:v>1673.0178800000001</c:v>
                </c:pt>
                <c:pt idx="2">
                  <c:v>1938.94696</c:v>
                </c:pt>
                <c:pt idx="3">
                  <c:v>2188.1369799999998</c:v>
                </c:pt>
                <c:pt idx="4">
                  <c:v>2405.9476199999999</c:v>
                </c:pt>
                <c:pt idx="5">
                  <c:v>2571.4639699999998</c:v>
                </c:pt>
                <c:pt idx="6">
                  <c:v>2663.5968199999998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48-41E3-AF84-8796AF0ACBD0}"/>
            </c:ext>
          </c:extLst>
        </c:ser>
        <c:ser>
          <c:idx val="2"/>
          <c:order val="2"/>
          <c:tx>
            <c:strRef>
              <c:f>'5大疾病グラフ'!$D$7</c:f>
              <c:strCache>
                <c:ptCount val="1"/>
                <c:pt idx="0">
                  <c:v>心筋梗塞</c:v>
                </c:pt>
              </c:strCache>
            </c:strRef>
          </c:tx>
          <c:spPr>
            <a:pattFill prst="dashHorz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'5大疾病グラフ'!$E$7:$K$7</c:f>
              <c:numCache>
                <c:formatCode>#,##0_);[Red]\(#,##0\)</c:formatCode>
                <c:ptCount val="7"/>
                <c:pt idx="0">
                  <c:v>48.325620000000001</c:v>
                </c:pt>
                <c:pt idx="1">
                  <c:v>55.225059999999999</c:v>
                </c:pt>
                <c:pt idx="2">
                  <c:v>61.627340000000004</c:v>
                </c:pt>
                <c:pt idx="3">
                  <c:v>66.721509999999995</c:v>
                </c:pt>
                <c:pt idx="4">
                  <c:v>70.953710000000001</c:v>
                </c:pt>
                <c:pt idx="5">
                  <c:v>74.079319999999996</c:v>
                </c:pt>
                <c:pt idx="6">
                  <c:v>75.653140000000008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48-41E3-AF84-8796AF0ACBD0}"/>
            </c:ext>
          </c:extLst>
        </c:ser>
        <c:ser>
          <c:idx val="3"/>
          <c:order val="3"/>
          <c:tx>
            <c:strRef>
              <c:f>'5大疾病グラフ'!$D$8</c:f>
              <c:strCache>
                <c:ptCount val="1"/>
                <c:pt idx="0">
                  <c:v>糖尿病</c:v>
                </c:pt>
              </c:strCache>
            </c:strRef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'5大疾病グラフ'!$E$8:$K$8</c:f>
              <c:numCache>
                <c:formatCode>#,##0_);[Red]\(#,##0\)</c:formatCode>
                <c:ptCount val="7"/>
                <c:pt idx="0">
                  <c:v>186.25468999999998</c:v>
                </c:pt>
                <c:pt idx="1">
                  <c:v>215.59323000000001</c:v>
                </c:pt>
                <c:pt idx="2">
                  <c:v>241.05613</c:v>
                </c:pt>
                <c:pt idx="3">
                  <c:v>264.41513000000003</c:v>
                </c:pt>
                <c:pt idx="4">
                  <c:v>282.56169</c:v>
                </c:pt>
                <c:pt idx="5">
                  <c:v>294.24968999999999</c:v>
                </c:pt>
                <c:pt idx="6">
                  <c:v>297.02060999999998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48-41E3-AF84-8796AF0ACBD0}"/>
            </c:ext>
          </c:extLst>
        </c:ser>
        <c:ser>
          <c:idx val="4"/>
          <c:order val="4"/>
          <c:tx>
            <c:strRef>
              <c:f>'5大疾病グラフ'!$D$9</c:f>
              <c:strCache>
                <c:ptCount val="1"/>
                <c:pt idx="0">
                  <c:v>精神疾患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'5大疾病グラフ'!$E$9:$K$9</c:f>
              <c:numCache>
                <c:formatCode>#,##0_);[Red]\(#,##0\)</c:formatCode>
                <c:ptCount val="7"/>
                <c:pt idx="0">
                  <c:v>2611.0557699999999</c:v>
                </c:pt>
                <c:pt idx="1">
                  <c:v>2766.3157500000002</c:v>
                </c:pt>
                <c:pt idx="2">
                  <c:v>2877.0573899999999</c:v>
                </c:pt>
                <c:pt idx="3">
                  <c:v>2958.4734600000002</c:v>
                </c:pt>
                <c:pt idx="4">
                  <c:v>3005.42929</c:v>
                </c:pt>
                <c:pt idx="5">
                  <c:v>3025.7096099999999</c:v>
                </c:pt>
                <c:pt idx="6">
                  <c:v>3004.0038100000002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48-41E3-AF84-8796AF0A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719424"/>
        <c:axId val="97720960"/>
      </c:barChart>
      <c:lineChart>
        <c:grouping val="standard"/>
        <c:varyColors val="0"/>
        <c:ser>
          <c:idx val="5"/>
          <c:order val="5"/>
          <c:tx>
            <c:strRef>
              <c:f>'5大疾病グラフ'!$D$10</c:f>
              <c:strCache>
                <c:ptCount val="1"/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'5大疾病グラフ'!$E$10:$K$10</c:f>
              <c:numCache>
                <c:formatCode>#,##0_);[Red]\(#,##0\)</c:formatCode>
                <c:ptCount val="7"/>
                <c:pt idx="0">
                  <c:v>5411.3498300000001</c:v>
                </c:pt>
                <c:pt idx="1">
                  <c:v>6030.8597700000009</c:v>
                </c:pt>
                <c:pt idx="2">
                  <c:v>6547.5357599999998</c:v>
                </c:pt>
                <c:pt idx="3">
                  <c:v>6983.8194100000001</c:v>
                </c:pt>
                <c:pt idx="4">
                  <c:v>7318.4704999999994</c:v>
                </c:pt>
                <c:pt idx="5">
                  <c:v>7539.1048699999992</c:v>
                </c:pt>
                <c:pt idx="6">
                  <c:v>7620.2713599999997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E48-41E3-AF84-8796AF0AC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719424"/>
        <c:axId val="97720960"/>
      </c:lineChart>
      <c:catAx>
        <c:axId val="977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7720960"/>
        <c:crosses val="autoZero"/>
        <c:auto val="1"/>
        <c:lblAlgn val="ctr"/>
        <c:lblOffset val="100"/>
        <c:noMultiLvlLbl val="0"/>
      </c:catAx>
      <c:valAx>
        <c:axId val="9772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771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ＭＳ ゴシック" panose="020B0609070205080204" pitchFamily="49" charset="-128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'5大疾病グラフ'!$D$14</c:f>
              <c:strCache>
                <c:ptCount val="1"/>
                <c:pt idx="0">
                  <c:v>悪性新生物</c:v>
                </c:pt>
              </c:strCache>
            </c:strRef>
          </c:tx>
          <c:spPr>
            <a:pattFill prst="dot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'5大疾病グラフ'!$E$14:$K$14</c:f>
              <c:numCache>
                <c:formatCode>#,##0_);[Red]\(#,##0\)</c:formatCode>
                <c:ptCount val="7"/>
                <c:pt idx="0">
                  <c:v>1580.32332</c:v>
                </c:pt>
                <c:pt idx="1">
                  <c:v>1741.30162</c:v>
                </c:pt>
                <c:pt idx="2">
                  <c:v>1856.9669999999996</c:v>
                </c:pt>
                <c:pt idx="3">
                  <c:v>1928.8128199999999</c:v>
                </c:pt>
                <c:pt idx="4">
                  <c:v>1954.3937400000002</c:v>
                </c:pt>
                <c:pt idx="5">
                  <c:v>1940.2695000000001</c:v>
                </c:pt>
                <c:pt idx="6">
                  <c:v>1933.9886799999999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D6-44CE-8EFC-04E489CC035D}"/>
            </c:ext>
          </c:extLst>
        </c:ser>
        <c:ser>
          <c:idx val="1"/>
          <c:order val="1"/>
          <c:tx>
            <c:strRef>
              <c:f>'5大疾病グラフ'!$D$15</c:f>
              <c:strCache>
                <c:ptCount val="1"/>
                <c:pt idx="0">
                  <c:v>脳血管疾患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'5大疾病グラフ'!$E$15:$K$15</c:f>
              <c:numCache>
                <c:formatCode>#,##0_);[Red]\(#,##0\)</c:formatCode>
                <c:ptCount val="7"/>
                <c:pt idx="0">
                  <c:v>825.28471000000002</c:v>
                </c:pt>
                <c:pt idx="1">
                  <c:v>959.70985000000007</c:v>
                </c:pt>
                <c:pt idx="2">
                  <c:v>1076.3216299999999</c:v>
                </c:pt>
                <c:pt idx="3">
                  <c:v>1174.0612000000001</c:v>
                </c:pt>
                <c:pt idx="4">
                  <c:v>1249.49962</c:v>
                </c:pt>
                <c:pt idx="5">
                  <c:v>1272.4724900000001</c:v>
                </c:pt>
                <c:pt idx="6">
                  <c:v>1279.36626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D6-44CE-8EFC-04E489CC035D}"/>
            </c:ext>
          </c:extLst>
        </c:ser>
        <c:ser>
          <c:idx val="2"/>
          <c:order val="2"/>
          <c:tx>
            <c:strRef>
              <c:f>'5大疾病グラフ'!$D$16</c:f>
              <c:strCache>
                <c:ptCount val="1"/>
                <c:pt idx="0">
                  <c:v>心筋梗塞</c:v>
                </c:pt>
              </c:strCache>
            </c:strRef>
          </c:tx>
          <c:spPr>
            <a:pattFill prst="dashHorz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6.20928431188348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D6-44CE-8EFC-04E489CC035D}"/>
                </c:ext>
              </c:extLst>
            </c:dLbl>
            <c:dLbl>
              <c:idx val="1"/>
              <c:layout>
                <c:manualLayout>
                  <c:x val="6.20928431188348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DD6-44CE-8EFC-04E489CC035D}"/>
                </c:ext>
              </c:extLst>
            </c:dLbl>
            <c:dLbl>
              <c:idx val="2"/>
              <c:layout>
                <c:manualLayout>
                  <c:x val="5.9875241578876338E-2"/>
                  <c:y val="-7.44397749113009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DD6-44CE-8EFC-04E489CC035D}"/>
                </c:ext>
              </c:extLst>
            </c:dLbl>
            <c:dLbl>
              <c:idx val="3"/>
              <c:layout>
                <c:manualLayout>
                  <c:x val="5.9875241578876338E-2"/>
                  <c:y val="-7.44397749113009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DD6-44CE-8EFC-04E489CC035D}"/>
                </c:ext>
              </c:extLst>
            </c:dLbl>
            <c:dLbl>
              <c:idx val="4"/>
              <c:layout>
                <c:manualLayout>
                  <c:x val="5.32224369590012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DD6-44CE-8EFC-04E489CC035D}"/>
                </c:ext>
              </c:extLst>
            </c:dLbl>
            <c:dLbl>
              <c:idx val="5"/>
              <c:layout>
                <c:manualLayout>
                  <c:x val="5.3222436959001265E-2"/>
                  <c:y val="7.44397749113009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D6-44CE-8EFC-04E489CC035D}"/>
                </c:ext>
              </c:extLst>
            </c:dLbl>
            <c:dLbl>
              <c:idx val="6"/>
              <c:layout>
                <c:manualLayout>
                  <c:x val="5.32224369590012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DD6-44CE-8EFC-04E489CC03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'5大疾病グラフ'!$E$16:$K$16</c:f>
              <c:numCache>
                <c:formatCode>#,##0_);[Red]\(#,##0\)</c:formatCode>
                <c:ptCount val="7"/>
                <c:pt idx="0">
                  <c:v>95.804429999999996</c:v>
                </c:pt>
                <c:pt idx="1">
                  <c:v>109.48998999999999</c:v>
                </c:pt>
                <c:pt idx="2">
                  <c:v>120.84534000000002</c:v>
                </c:pt>
                <c:pt idx="3">
                  <c:v>128.89198999999999</c:v>
                </c:pt>
                <c:pt idx="4">
                  <c:v>132.50088</c:v>
                </c:pt>
                <c:pt idx="5">
                  <c:v>134.59241</c:v>
                </c:pt>
                <c:pt idx="6">
                  <c:v>136.22773999999998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DD6-44CE-8EFC-04E489CC035D}"/>
            </c:ext>
          </c:extLst>
        </c:ser>
        <c:ser>
          <c:idx val="3"/>
          <c:order val="3"/>
          <c:tx>
            <c:strRef>
              <c:f>'5大疾病グラフ'!$D$17</c:f>
              <c:strCache>
                <c:ptCount val="1"/>
                <c:pt idx="0">
                  <c:v>糖尿病</c:v>
                </c:pt>
              </c:strCache>
            </c:strRef>
          </c:tx>
          <c:spPr>
            <a:pattFill prst="pct20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'5大疾病グラフ'!$E$17:$K$17</c:f>
              <c:numCache>
                <c:formatCode>#,##0_);[Red]\(#,##0\)</c:formatCode>
                <c:ptCount val="7"/>
                <c:pt idx="0">
                  <c:v>2084.7505900000001</c:v>
                </c:pt>
                <c:pt idx="1">
                  <c:v>2277.0334200000002</c:v>
                </c:pt>
                <c:pt idx="2">
                  <c:v>2410.6542199999999</c:v>
                </c:pt>
                <c:pt idx="3">
                  <c:v>2494.6098099999999</c:v>
                </c:pt>
                <c:pt idx="4">
                  <c:v>2509.0235600000001</c:v>
                </c:pt>
                <c:pt idx="5">
                  <c:v>2513.3062</c:v>
                </c:pt>
                <c:pt idx="6">
                  <c:v>2501.06844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D6-44CE-8EFC-04E489CC035D}"/>
            </c:ext>
          </c:extLst>
        </c:ser>
        <c:ser>
          <c:idx val="4"/>
          <c:order val="4"/>
          <c:tx>
            <c:strRef>
              <c:f>'5大疾病グラフ'!$D$18</c:f>
              <c:strCache>
                <c:ptCount val="1"/>
                <c:pt idx="0">
                  <c:v>精神疾患</c:v>
                </c:pt>
              </c:strCache>
            </c:strRef>
          </c:tx>
          <c:spPr>
            <a:pattFill prst="ltHorz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'5大疾病グラフ'!$E$18:$K$18</c:f>
              <c:numCache>
                <c:formatCode>#,##0_);[Red]\(#,##0\)</c:formatCode>
                <c:ptCount val="7"/>
                <c:pt idx="0">
                  <c:v>2717.54468</c:v>
                </c:pt>
                <c:pt idx="1">
                  <c:v>2750.3270400000001</c:v>
                </c:pt>
                <c:pt idx="2">
                  <c:v>2746.3216499999999</c:v>
                </c:pt>
                <c:pt idx="3">
                  <c:v>2716.0039399999996</c:v>
                </c:pt>
                <c:pt idx="4">
                  <c:v>2630.9237599999997</c:v>
                </c:pt>
                <c:pt idx="5">
                  <c:v>2600.9580599999995</c:v>
                </c:pt>
                <c:pt idx="6">
                  <c:v>2523.384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DD6-44CE-8EFC-04E489CC0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668096"/>
        <c:axId val="97710848"/>
      </c:barChart>
      <c:lineChart>
        <c:grouping val="standard"/>
        <c:varyColors val="0"/>
        <c:ser>
          <c:idx val="5"/>
          <c:order val="5"/>
          <c:tx>
            <c:strRef>
              <c:f>'5大疾病グラフ'!$D$19</c:f>
              <c:strCache>
                <c:ptCount val="1"/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ＭＳ ゴシック" panose="020B0609070205080204" pitchFamily="49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'5大疾病グラフ'!$E$4:$K$4</c:f>
              <c:strCache>
                <c:ptCount val="7"/>
                <c:pt idx="0">
                  <c:v>2010年</c:v>
                </c:pt>
                <c:pt idx="1">
                  <c:v>2015年</c:v>
                </c:pt>
                <c:pt idx="2">
                  <c:v>2020年</c:v>
                </c:pt>
                <c:pt idx="3">
                  <c:v>2025年</c:v>
                </c:pt>
                <c:pt idx="4">
                  <c:v>2030年</c:v>
                </c:pt>
                <c:pt idx="5">
                  <c:v>2035年</c:v>
                </c:pt>
                <c:pt idx="6">
                  <c:v>2040年</c:v>
                </c:pt>
              </c:strCache>
            </c:strRef>
          </c:cat>
          <c:val>
            <c:numRef>
              <c:f>'5大疾病グラフ'!$E$19:$K$19</c:f>
              <c:numCache>
                <c:formatCode>#,##0_);[Red]\(#,##0\)</c:formatCode>
                <c:ptCount val="7"/>
                <c:pt idx="0">
                  <c:v>7303.7077300000001</c:v>
                </c:pt>
                <c:pt idx="1">
                  <c:v>7837.8619200000003</c:v>
                </c:pt>
                <c:pt idx="2">
                  <c:v>8211.1098399999992</c:v>
                </c:pt>
                <c:pt idx="3">
                  <c:v>8442.3797599999998</c:v>
                </c:pt>
                <c:pt idx="4">
                  <c:v>8476.3415600000008</c:v>
                </c:pt>
                <c:pt idx="5">
                  <c:v>8461.5986599999997</c:v>
                </c:pt>
                <c:pt idx="6">
                  <c:v>8374.0351200000005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5DD6-44CE-8EFC-04E489CC0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68096"/>
        <c:axId val="97710848"/>
      </c:lineChart>
      <c:catAx>
        <c:axId val="9766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7710848"/>
        <c:crosses val="autoZero"/>
        <c:auto val="1"/>
        <c:lblAlgn val="ctr"/>
        <c:lblOffset val="100"/>
        <c:noMultiLvlLbl val="0"/>
      </c:catAx>
      <c:valAx>
        <c:axId val="9771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defRPr>
            </a:pPr>
            <a:endParaRPr lang="ja-JP"/>
          </a:p>
        </c:txPr>
        <c:crossAx val="97668096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ea typeface="ＭＳ ゴシック" panose="020B0609070205080204" pitchFamily="49" charset="-128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5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医療費!$C$3:$L$3</c:f>
              <c:strCache>
                <c:ptCount val="10"/>
                <c:pt idx="0">
                  <c:v>1990年度</c:v>
                </c:pt>
                <c:pt idx="1">
                  <c:v>1993年度</c:v>
                </c:pt>
                <c:pt idx="2">
                  <c:v>1996年度</c:v>
                </c:pt>
                <c:pt idx="3">
                  <c:v>1999年度</c:v>
                </c:pt>
                <c:pt idx="4">
                  <c:v>2002年度</c:v>
                </c:pt>
                <c:pt idx="5">
                  <c:v>2005年度</c:v>
                </c:pt>
                <c:pt idx="6">
                  <c:v>2008年度</c:v>
                </c:pt>
                <c:pt idx="7">
                  <c:v>2011年度</c:v>
                </c:pt>
                <c:pt idx="8">
                  <c:v>2014年度</c:v>
                </c:pt>
                <c:pt idx="9">
                  <c:v>2017年度</c:v>
                </c:pt>
              </c:strCache>
            </c:strRef>
          </c:cat>
          <c:val>
            <c:numRef>
              <c:f>医療費!$C$4:$L$4</c:f>
              <c:numCache>
                <c:formatCode>#,##0_ </c:formatCode>
                <c:ptCount val="10"/>
                <c:pt idx="0">
                  <c:v>5394</c:v>
                </c:pt>
                <c:pt idx="1">
                  <c:v>6323</c:v>
                </c:pt>
                <c:pt idx="2">
                  <c:v>7398</c:v>
                </c:pt>
                <c:pt idx="3">
                  <c:v>8008</c:v>
                </c:pt>
                <c:pt idx="4">
                  <c:v>8161</c:v>
                </c:pt>
                <c:pt idx="5">
                  <c:v>8512</c:v>
                </c:pt>
                <c:pt idx="6">
                  <c:v>8836</c:v>
                </c:pt>
                <c:pt idx="7">
                  <c:v>9700</c:v>
                </c:pt>
                <c:pt idx="8">
                  <c:v>10585</c:v>
                </c:pt>
                <c:pt idx="9">
                  <c:v>11530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91170688"/>
        <c:axId val="91172224"/>
      </c:barChart>
      <c:catAx>
        <c:axId val="91170688"/>
        <c:scaling>
          <c:orientation val="minMax"/>
        </c:scaling>
        <c:delete val="0"/>
        <c:axPos val="b"/>
        <c:majorTickMark val="out"/>
        <c:minorTickMark val="none"/>
        <c:tickLblPos val="nextTo"/>
        <c:crossAx val="91172224"/>
        <c:crosses val="autoZero"/>
        <c:auto val="1"/>
        <c:lblAlgn val="ctr"/>
        <c:lblOffset val="100"/>
        <c:noMultiLvlLbl val="0"/>
      </c:catAx>
      <c:valAx>
        <c:axId val="91172224"/>
        <c:scaling>
          <c:orientation val="minMax"/>
        </c:scaling>
        <c:delete val="0"/>
        <c:axPos val="l"/>
        <c:majorGridlines/>
        <c:numFmt formatCode="#,##0_ " sourceLinked="1"/>
        <c:majorTickMark val="out"/>
        <c:minorTickMark val="none"/>
        <c:tickLblPos val="nextTo"/>
        <c:crossAx val="91170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2" y="13"/>
            <a:ext cx="2949199" cy="497047"/>
          </a:xfrm>
          <a:prstGeom prst="rect">
            <a:avLst/>
          </a:prstGeom>
        </p:spPr>
        <p:txBody>
          <a:bodyPr vert="horz" lIns="92090" tIns="46045" rIns="92090" bIns="460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410" y="13"/>
            <a:ext cx="2949199" cy="497047"/>
          </a:xfrm>
          <a:prstGeom prst="rect">
            <a:avLst/>
          </a:prstGeom>
        </p:spPr>
        <p:txBody>
          <a:bodyPr vert="horz" lIns="92090" tIns="46045" rIns="92090" bIns="46045" rtlCol="0"/>
          <a:lstStyle>
            <a:lvl1pPr algn="r">
              <a:defRPr sz="1200"/>
            </a:lvl1pPr>
          </a:lstStyle>
          <a:p>
            <a:fld id="{BB7301C3-0FBC-420C-B486-7782B8044B02}" type="datetimeFigureOut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2" y="9440693"/>
            <a:ext cx="2949199" cy="497046"/>
          </a:xfrm>
          <a:prstGeom prst="rect">
            <a:avLst/>
          </a:prstGeom>
        </p:spPr>
        <p:txBody>
          <a:bodyPr vert="horz" lIns="92090" tIns="46045" rIns="92090" bIns="460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410" y="9440693"/>
            <a:ext cx="2949199" cy="497046"/>
          </a:xfrm>
          <a:prstGeom prst="rect">
            <a:avLst/>
          </a:prstGeom>
        </p:spPr>
        <p:txBody>
          <a:bodyPr vert="horz" lIns="92090" tIns="46045" rIns="92090" bIns="46045" rtlCol="0" anchor="b"/>
          <a:lstStyle>
            <a:lvl1pPr algn="r">
              <a:defRPr sz="1200"/>
            </a:lvl1pPr>
          </a:lstStyle>
          <a:p>
            <a:fld id="{07E44571-DB7E-426B-98EA-7B6BED41ED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32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2" y="13"/>
            <a:ext cx="2949199" cy="497047"/>
          </a:xfrm>
          <a:prstGeom prst="rect">
            <a:avLst/>
          </a:prstGeom>
        </p:spPr>
        <p:txBody>
          <a:bodyPr vert="horz" lIns="92090" tIns="46045" rIns="92090" bIns="4604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410" y="13"/>
            <a:ext cx="2949199" cy="497047"/>
          </a:xfrm>
          <a:prstGeom prst="rect">
            <a:avLst/>
          </a:prstGeom>
        </p:spPr>
        <p:txBody>
          <a:bodyPr vert="horz" lIns="92090" tIns="46045" rIns="92090" bIns="46045" rtlCol="0"/>
          <a:lstStyle>
            <a:lvl1pPr algn="r">
              <a:defRPr sz="1200"/>
            </a:lvl1pPr>
          </a:lstStyle>
          <a:p>
            <a:fld id="{FE0D5ED0-067E-44BC-AE9F-80D091406C27}" type="datetimeFigureOut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0" tIns="46045" rIns="92090" bIns="4604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214" y="4721158"/>
            <a:ext cx="5444797" cy="4473422"/>
          </a:xfrm>
          <a:prstGeom prst="rect">
            <a:avLst/>
          </a:prstGeom>
        </p:spPr>
        <p:txBody>
          <a:bodyPr vert="horz" lIns="92090" tIns="46045" rIns="92090" bIns="4604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2" y="9440693"/>
            <a:ext cx="2949199" cy="497046"/>
          </a:xfrm>
          <a:prstGeom prst="rect">
            <a:avLst/>
          </a:prstGeom>
        </p:spPr>
        <p:txBody>
          <a:bodyPr vert="horz" lIns="92090" tIns="46045" rIns="92090" bIns="4604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410" y="9440693"/>
            <a:ext cx="2949199" cy="497046"/>
          </a:xfrm>
          <a:prstGeom prst="rect">
            <a:avLst/>
          </a:prstGeom>
        </p:spPr>
        <p:txBody>
          <a:bodyPr vert="horz" lIns="92090" tIns="46045" rIns="92090" bIns="46045" rtlCol="0" anchor="b"/>
          <a:lstStyle>
            <a:lvl1pPr algn="r">
              <a:defRPr sz="1200"/>
            </a:lvl1pPr>
          </a:lstStyle>
          <a:p>
            <a:fld id="{99FEBF59-171E-4389-B6E3-97D2169D2B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97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9B6A-2CC3-4D06-BB40-AD275C662A58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1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EF293-1B5D-44CA-9F36-3E155B7A5590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89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8662-D207-40D7-9AC3-FA390FB3952C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12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437D-D6AD-422D-B2A0-58565372DBA6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10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4E2A-8712-441D-AF62-7E9FF8F6341A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48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8EF9-4AD8-467B-B04F-B39753A168FC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8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A35F-C25E-4586-9713-1B5BD67B5D1A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61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52D2-B1B9-4214-81FE-56F4584331C6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8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B522-D638-46DE-B3E5-5D83AD3C6501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52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B2F0-B14B-4B13-9B63-13290BA184F2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06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6ECB-F9FE-482A-8C8D-2E344EC69AF6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AC7D-FAA0-4C5E-9806-7BA1F8C66AFA}" type="datetime1">
              <a:rPr kumimoji="1" lang="ja-JP" altLang="en-US" smtClean="0"/>
              <a:t>2016/12/20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8EE6-8590-4C35-BA5F-0BD088C856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20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07504" y="1728000"/>
            <a:ext cx="8928992" cy="15841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広島都市圏の現状・将来推計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204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>
            <a:extLst>
              <a:ext uri="{FF2B5EF4-FFF2-40B4-BE49-F238E27FC236}">
                <a16:creationId xmlns="" xmlns:a16="http://schemas.microsoft.com/office/drawing/2014/main" id="{A04C2BC9-6C78-4948-9BFF-989511172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6815769"/>
              </p:ext>
            </p:extLst>
          </p:nvPr>
        </p:nvGraphicFramePr>
        <p:xfrm>
          <a:off x="1584000" y="1689620"/>
          <a:ext cx="5976000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4000" y="6453336"/>
            <a:ext cx="2133600" cy="365125"/>
          </a:xfrm>
        </p:spPr>
        <p:txBody>
          <a:bodyPr/>
          <a:lstStyle/>
          <a:p>
            <a:fld id="{2D8E3658-82F3-4A74-8605-E1DBEE71D232}" type="slidenum">
              <a:rPr kumimoji="1" lang="ja-JP" altLang="en-US" sz="2400" smtClean="0"/>
              <a:t>9</a:t>
            </a:fld>
            <a:endParaRPr kumimoji="1" lang="ja-JP" altLang="en-US" sz="24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外来患者数の将来推計</a:t>
            </a:r>
            <a:r>
              <a:rPr lang="ja-JP" altLang="en-US" sz="2000" dirty="0"/>
              <a:t>　（広島医療圏：５大疾病）</a:t>
            </a:r>
            <a:endParaRPr kumimoji="1" lang="ja-JP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0" y="972000"/>
            <a:ext cx="9144000" cy="651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今後１０年間で脳血管障害は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３０％増加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する。</a:t>
            </a:r>
            <a:endParaRPr lang="ja-JP" altLang="en-US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84126"/>
              </p:ext>
            </p:extLst>
          </p:nvPr>
        </p:nvGraphicFramePr>
        <p:xfrm>
          <a:off x="972000" y="4941168"/>
          <a:ext cx="7200000" cy="14759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6710">
                  <a:extLst>
                    <a:ext uri="{9D8B030D-6E8A-4147-A177-3AD203B41FA5}">
                      <a16:colId xmlns="" xmlns:a16="http://schemas.microsoft.com/office/drawing/2014/main" val="507905820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2907271033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4087732583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3481800181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2444066198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4096754783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2307180134"/>
                    </a:ext>
                  </a:extLst>
                </a:gridCol>
                <a:gridCol w="697016">
                  <a:extLst>
                    <a:ext uri="{9D8B030D-6E8A-4147-A177-3AD203B41FA5}">
                      <a16:colId xmlns="" xmlns:a16="http://schemas.microsoft.com/office/drawing/2014/main" val="2960036937"/>
                    </a:ext>
                  </a:extLst>
                </a:gridCol>
                <a:gridCol w="712089">
                  <a:extLst>
                    <a:ext uri="{9D8B030D-6E8A-4147-A177-3AD203B41FA5}">
                      <a16:colId xmlns="" xmlns:a16="http://schemas.microsoft.com/office/drawing/2014/main" val="1930526879"/>
                    </a:ext>
                  </a:extLst>
                </a:gridCol>
                <a:gridCol w="712089">
                  <a:extLst>
                    <a:ext uri="{9D8B030D-6E8A-4147-A177-3AD203B41FA5}">
                      <a16:colId xmlns="" xmlns:a16="http://schemas.microsoft.com/office/drawing/2014/main" val="3732389460"/>
                    </a:ext>
                  </a:extLst>
                </a:gridCol>
              </a:tblGrid>
              <a:tr h="210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疾病名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2040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年→</a:t>
                      </a:r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1965717"/>
                  </a:ext>
                </a:extLst>
              </a:tr>
              <a:tr h="2108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増減数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増加比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4215371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悪性新生物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93177738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脳血管障害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1,076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44436488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心筋梗塞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2862569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糖尿病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2,495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2,509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16869489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精神疾患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-119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91712516"/>
                  </a:ext>
                </a:extLst>
              </a:tr>
            </a:tbl>
          </a:graphicData>
        </a:graphic>
      </p:graphicFrame>
      <p:sp>
        <p:nvSpPr>
          <p:cNvPr id="16" name="正方形/長方形 15"/>
          <p:cNvSpPr/>
          <p:nvPr/>
        </p:nvSpPr>
        <p:spPr>
          <a:xfrm>
            <a:off x="876114" y="6417089"/>
            <a:ext cx="7872350" cy="372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◇「日本の地域別将来推計人口」（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月推計）及び「患者調査」（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年）の受療率（全国）を使用。受療率（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年患者調査）に変更がないものとして推計。</a:t>
            </a:r>
          </a:p>
        </p:txBody>
      </p:sp>
      <p:sp>
        <p:nvSpPr>
          <p:cNvPr id="13" name="角丸四角形吹き出し 13"/>
          <p:cNvSpPr/>
          <p:nvPr/>
        </p:nvSpPr>
        <p:spPr>
          <a:xfrm>
            <a:off x="7320913" y="3933056"/>
            <a:ext cx="1727757" cy="609131"/>
          </a:xfrm>
          <a:prstGeom prst="wedgeRoundRectCallout">
            <a:avLst>
              <a:gd name="adj1" fmla="val -48759"/>
              <a:gd name="adj2" fmla="val 291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脳血管障害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脳梗塞，脳内出血，くも膜下出血，脳動脈硬化症など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99592" y="1484784"/>
            <a:ext cx="864096" cy="26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（単位：人）</a:t>
            </a:r>
            <a:endParaRPr kumimoji="1"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円/楕円 12"/>
          <p:cNvSpPr/>
          <p:nvPr/>
        </p:nvSpPr>
        <p:spPr>
          <a:xfrm>
            <a:off x="7665930" y="5542687"/>
            <a:ext cx="617488" cy="262577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380312" y="4725144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単位（人，％）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1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58051"/>
              </p:ext>
            </p:extLst>
          </p:nvPr>
        </p:nvGraphicFramePr>
        <p:xfrm>
          <a:off x="180002" y="1628800"/>
          <a:ext cx="8783996" cy="4176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3720">
                  <a:extLst>
                    <a:ext uri="{9D8B030D-6E8A-4147-A177-3AD203B41FA5}">
                      <a16:colId xmlns="" xmlns:a16="http://schemas.microsoft.com/office/drawing/2014/main" val="3355058500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3905350509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2447359568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1760732024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1156032646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3930733123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1301700400"/>
                    </a:ext>
                  </a:extLst>
                </a:gridCol>
                <a:gridCol w="546654">
                  <a:extLst>
                    <a:ext uri="{9D8B030D-6E8A-4147-A177-3AD203B41FA5}">
                      <a16:colId xmlns="" xmlns:a16="http://schemas.microsoft.com/office/drawing/2014/main" val="865930756"/>
                    </a:ext>
                  </a:extLst>
                </a:gridCol>
                <a:gridCol w="586849">
                  <a:extLst>
                    <a:ext uri="{9D8B030D-6E8A-4147-A177-3AD203B41FA5}">
                      <a16:colId xmlns="" xmlns:a16="http://schemas.microsoft.com/office/drawing/2014/main" val="3518550616"/>
                    </a:ext>
                  </a:extLst>
                </a:gridCol>
                <a:gridCol w="586849">
                  <a:extLst>
                    <a:ext uri="{9D8B030D-6E8A-4147-A177-3AD203B41FA5}">
                      <a16:colId xmlns="" xmlns:a16="http://schemas.microsoft.com/office/drawing/2014/main" val="1908170692"/>
                    </a:ext>
                  </a:extLst>
                </a:gridCol>
              </a:tblGrid>
              <a:tr h="1808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推計入院患者数（人）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2020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2025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2030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2035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2040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年→</a:t>
                      </a:r>
                      <a:r>
                        <a:rPr lang="en-US" altLang="ja-JP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2025</a:t>
                      </a:r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年度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73121"/>
                  </a:ext>
                </a:extLst>
              </a:tr>
              <a:tr h="18085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増減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増減比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661810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総数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14,916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15,475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16,842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18,232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18,777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18,765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18,759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1058896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　感染症及び寄生虫症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120.8%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6941215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　新生物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1,891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7651601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　血液及び造血器の疾患並びに免疫機構の障害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118.2%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177041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④　内分泌，栄養及び代謝疾患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122.7%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2769182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⑤　精神及び行動の障害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150254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⑥　神経系の疾患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5507061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⑦　眼及び付属器の疾患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9480217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⑧　耳及び乳様突起の疾患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96.2%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366707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⑨　循環器系の疾患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3,633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3,672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128.3%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71236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⑩　呼吸器系の疾患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1,418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130.6%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3141958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⑪　消化器系の疾患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121.0%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2659704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⑫　皮膚及び皮下組織の疾患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6513542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⑬　筋骨格系及び結合組織の疾患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2396872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⑭　尿路性器系の疾患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121.4%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9070771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⑮　妊娠，分娩及び産じょく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86.3%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249803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⑯　周産期に発生した病態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80.4%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9006504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⑰　先天奇形，変形及び染色体異常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91.5%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467197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⑱　症状，徴候及び異常臨床所見異常検査所見で他に分類されないもの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122.8%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8599882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⑲　損傷，中毒及びその他の外因の影響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123.6%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700346"/>
                  </a:ext>
                </a:extLst>
              </a:tr>
              <a:tr h="18163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⑳　健康状態に影響を及ぼす要因及び保健サービスの利用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107.6%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846234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10</a:t>
            </a:fld>
            <a:endParaRPr kumimoji="1"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>
            <a:off x="8388424" y="3608800"/>
            <a:ext cx="709224" cy="252248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8000" y="187200"/>
            <a:ext cx="8928992" cy="79208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u="sng" dirty="0" smtClean="0"/>
              <a:t>入院患者数</a:t>
            </a:r>
            <a:r>
              <a:rPr lang="ja-JP" altLang="en-US" sz="3000" u="sng" dirty="0"/>
              <a:t>の将来推計</a:t>
            </a:r>
            <a:r>
              <a:rPr lang="ja-JP" altLang="en-US" sz="2000" u="sng" dirty="0"/>
              <a:t>　（広島</a:t>
            </a:r>
            <a:r>
              <a:rPr lang="ja-JP" altLang="en-US" sz="2000" u="sng" dirty="0" smtClean="0"/>
              <a:t>医療圏）</a:t>
            </a:r>
            <a:endParaRPr lang="en-US" altLang="ja-JP" sz="2000" u="sng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850238"/>
            <a:ext cx="9144000" cy="778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0850" indent="-450850"/>
            <a:r>
              <a:rPr lang="en-US" altLang="ja-JP" sz="20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１０年後に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は循環器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系の入院患者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が約３割増える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08794" y="5805264"/>
            <a:ext cx="8507288" cy="437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◇「日本の地域別将来推計人口」（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月推計）及び「患者調査」（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年）の受療率（広島県）より作成。受療率（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年患者調査）に変更がないものとして推計。</a:t>
            </a:r>
          </a:p>
        </p:txBody>
      </p:sp>
    </p:spTree>
    <p:extLst>
      <p:ext uri="{BB962C8B-B14F-4D97-AF65-F5344CB8AC3E}">
        <p14:creationId xmlns:p14="http://schemas.microsoft.com/office/powerpoint/2010/main" val="1101054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4000" y="6453336"/>
            <a:ext cx="2133600" cy="365125"/>
          </a:xfrm>
        </p:spPr>
        <p:txBody>
          <a:bodyPr/>
          <a:lstStyle/>
          <a:p>
            <a:fld id="{2D8E3658-82F3-4A74-8605-E1DBEE71D232}" type="slidenum">
              <a:rPr kumimoji="1" lang="ja-JP" altLang="en-US" sz="2400" smtClean="0"/>
              <a:t>11</a:t>
            </a:fld>
            <a:endParaRPr kumimoji="1" lang="ja-JP" altLang="en-US" sz="24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外来患者数の将来推計</a:t>
            </a:r>
            <a:r>
              <a:rPr lang="ja-JP" altLang="en-US" sz="2000" dirty="0"/>
              <a:t>　（広島医療圏）</a:t>
            </a:r>
            <a:endParaRPr kumimoji="1" lang="ja-JP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6000" y="908720"/>
            <a:ext cx="9060482" cy="52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１０年後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は循環器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系や筋骨格系の外来患者が１割以上増える。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40494"/>
              </p:ext>
            </p:extLst>
          </p:nvPr>
        </p:nvGraphicFramePr>
        <p:xfrm>
          <a:off x="180002" y="1674102"/>
          <a:ext cx="8783997" cy="41759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83710">
                  <a:extLst>
                    <a:ext uri="{9D8B030D-6E8A-4147-A177-3AD203B41FA5}">
                      <a16:colId xmlns="" xmlns:a16="http://schemas.microsoft.com/office/drawing/2014/main" val="535052525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2152019961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1887940096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2412893203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3325401665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843283682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1347978640"/>
                    </a:ext>
                  </a:extLst>
                </a:gridCol>
                <a:gridCol w="546655">
                  <a:extLst>
                    <a:ext uri="{9D8B030D-6E8A-4147-A177-3AD203B41FA5}">
                      <a16:colId xmlns="" xmlns:a16="http://schemas.microsoft.com/office/drawing/2014/main" val="2120796354"/>
                    </a:ext>
                  </a:extLst>
                </a:gridCol>
                <a:gridCol w="586851">
                  <a:extLst>
                    <a:ext uri="{9D8B030D-6E8A-4147-A177-3AD203B41FA5}">
                      <a16:colId xmlns="" xmlns:a16="http://schemas.microsoft.com/office/drawing/2014/main" val="137767097"/>
                    </a:ext>
                  </a:extLst>
                </a:gridCol>
                <a:gridCol w="586851">
                  <a:extLst>
                    <a:ext uri="{9D8B030D-6E8A-4147-A177-3AD203B41FA5}">
                      <a16:colId xmlns="" xmlns:a16="http://schemas.microsoft.com/office/drawing/2014/main" val="1490414975"/>
                    </a:ext>
                  </a:extLst>
                </a:gridCol>
              </a:tblGrid>
              <a:tr h="1815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推計外来患者数（人）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2010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2015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2020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2025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2030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2035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 dirty="0">
                          <a:effectLst/>
                        </a:rPr>
                        <a:t>2040</a:t>
                      </a:r>
                      <a:r>
                        <a:rPr lang="ja-JP" altLang="en-US" sz="900" u="none" strike="noStrike" dirty="0">
                          <a:effectLst/>
                        </a:rPr>
                        <a:t>年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2015</a:t>
                      </a:r>
                      <a:r>
                        <a:rPr lang="ja-JP" altLang="en-US" sz="900" u="none" strike="noStrike">
                          <a:effectLst/>
                        </a:rPr>
                        <a:t>年→</a:t>
                      </a:r>
                      <a:r>
                        <a:rPr lang="en-US" altLang="ja-JP" sz="900" u="none" strike="noStrike">
                          <a:effectLst/>
                        </a:rPr>
                        <a:t>2025</a:t>
                      </a:r>
                      <a:r>
                        <a:rPr lang="ja-JP" altLang="en-US" sz="900" u="none" strike="noStrike">
                          <a:effectLst/>
                        </a:rPr>
                        <a:t>年度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0311825"/>
                  </a:ext>
                </a:extLst>
              </a:tr>
              <a:tr h="1815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</a:rPr>
                        <a:t>増減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effectLst/>
                        </a:rPr>
                        <a:t>増減比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0036247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総数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82,519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81,789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84,166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85,623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85,940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84,631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104.7%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48555555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①　感染症及び寄生虫症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2,231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2,192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100.2%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46422889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②　新生物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3,146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3,530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3,569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112.2%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843208764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③　血液及び造血器の疾患並びに免疫機構の障害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102.0%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50604198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④　内分泌，栄養及び代謝疾患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6,271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6,723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6,899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6,987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107.2%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357258844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⑤　精神及び行動の障害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2,784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97.0%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33164469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⑥　神経系の疾患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1,682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111.0%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7895262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⑦　眼及び付属器の疾患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3,736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3,591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3,794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3,840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105.6%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86702811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⑧　耳及び乳様突起の疾患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100.2%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98575128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⑨　循環器系の疾患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11,017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10,853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12,882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13,358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13,445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13,529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118.7%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45039165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⑩　呼吸器系の疾患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9,052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8,519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8,249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94.1%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22346839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⑪　消化器系の疾患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14,715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16,276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16,638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16,560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16,324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16,018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102.2%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20070250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⑫　皮膚及び皮下組織の疾患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3,252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3,632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3,550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3,325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97.7%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964977532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⑬　筋骨格系及び結合組織の疾患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10,306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6,079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6,558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6,939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7,183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114.1%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274685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⑭　尿路性器系の疾患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2,037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105.7%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75498042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⑮　妊娠，分娩及び産じょく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84.9%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59970989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⑯　周産期に発生した病態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81.3%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44478833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⑰　先天奇形，変形及び染色体異常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97.5%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13736661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⑱　症状，徴候及び異常臨床所見異常検査所見で他に分類されないもの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99.7%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45818802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>
                          <a:effectLst/>
                        </a:rPr>
                        <a:t>⑲　損傷，中毒及びその他の外因の影響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2,279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2,319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2,326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102.1%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68002412"/>
                  </a:ext>
                </a:extLst>
              </a:tr>
              <a:tr h="1815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900" u="none" strike="noStrike" dirty="0">
                          <a:effectLst/>
                        </a:rPr>
                        <a:t>⑳　健康状態に影響を及ぼす要因及び保健サービスの利用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527" marR="7527" marT="752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6,591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9,473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9,412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9,069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▲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99.4%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05468178"/>
                  </a:ext>
                </a:extLst>
              </a:tr>
            </a:tbl>
          </a:graphicData>
        </a:graphic>
      </p:graphicFrame>
      <p:sp>
        <p:nvSpPr>
          <p:cNvPr id="16" name="角丸四角形吹き出し 11"/>
          <p:cNvSpPr/>
          <p:nvPr/>
        </p:nvSpPr>
        <p:spPr>
          <a:xfrm>
            <a:off x="1770440" y="3212976"/>
            <a:ext cx="1944216" cy="626354"/>
          </a:xfrm>
          <a:prstGeom prst="wedgeRoundRectCallout">
            <a:avLst>
              <a:gd name="adj1" fmla="val -64059"/>
              <a:gd name="adj2" fmla="val 353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>
                <a:solidFill>
                  <a:schemeClr val="tx1"/>
                </a:solidFill>
              </a:rPr>
              <a:t>脳梗塞，脳内出血，心不全，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くも膜下出血，狭心症，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急性心筋梗塞など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07504" y="5877272"/>
            <a:ext cx="8507288" cy="437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「日本の地域別将来推計人口」（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月推計）及び「患者調査」（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年）の受療率（広島県）より作成。受療率（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年患者調査）に変更がないものとして推計。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979712" y="4243182"/>
            <a:ext cx="1944216" cy="626354"/>
          </a:xfrm>
          <a:prstGeom prst="wedgeRoundRectCallout">
            <a:avLst>
              <a:gd name="adj1" fmla="val -55342"/>
              <a:gd name="adj2" fmla="val -7532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dirty="0">
                <a:solidFill>
                  <a:schemeClr val="tx1"/>
                </a:solidFill>
              </a:rPr>
              <a:t>脊椎障害，関節症，軟部組織障害，関節リウマチ，椎間板障害</a:t>
            </a:r>
            <a:r>
              <a:rPr lang="ja-JP" altLang="en-US" sz="1000" dirty="0" smtClean="0">
                <a:solidFill>
                  <a:schemeClr val="tx1"/>
                </a:solidFill>
              </a:rPr>
              <a:t>，坐骨神経痛など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387258" y="3608800"/>
            <a:ext cx="709224" cy="252248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8407771" y="4323916"/>
            <a:ext cx="709224" cy="252248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038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12</a:t>
            </a:fld>
            <a:endParaRPr kumimoji="1" lang="ja-JP" altLang="en-US" sz="2400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795562"/>
              </p:ext>
            </p:extLst>
          </p:nvPr>
        </p:nvGraphicFramePr>
        <p:xfrm>
          <a:off x="1331640" y="2101644"/>
          <a:ext cx="6790649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1776130" y="6508481"/>
            <a:ext cx="6252254" cy="252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「国民医療費」及び「第２期広島県医療費適正化計画」（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月）から引用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7504" y="1203260"/>
            <a:ext cx="899622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広島県の医療費は右肩上がりで，現在の伸び率が続けば，</a:t>
            </a:r>
            <a:endParaRPr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近年中に１兆円を超す見込み。</a:t>
            </a:r>
            <a:endParaRPr lang="en-US" altLang="ja-JP" sz="2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884368" y="3861048"/>
            <a:ext cx="720080" cy="432048"/>
          </a:xfrm>
          <a:prstGeom prst="rect">
            <a:avLst/>
          </a:prstGeom>
          <a:solidFill>
            <a:schemeClr val="bg1"/>
          </a:solidFill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672064" y="2355388"/>
            <a:ext cx="2179884" cy="288032"/>
          </a:xfrm>
          <a:prstGeom prst="rect">
            <a:avLst/>
          </a:prstGeom>
          <a:noFill/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</a:rPr>
              <a:t>2014</a:t>
            </a:r>
            <a:r>
              <a:rPr kumimoji="1" lang="ja-JP" altLang="en-US" sz="1100" dirty="0" smtClean="0">
                <a:solidFill>
                  <a:schemeClr val="tx1"/>
                </a:solidFill>
              </a:rPr>
              <a:t>年度以降は推計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4285" y="2067356"/>
            <a:ext cx="893879" cy="288032"/>
          </a:xfrm>
          <a:prstGeom prst="rect">
            <a:avLst/>
          </a:prstGeom>
          <a:noFill/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100" dirty="0" smtClean="0">
                <a:solidFill>
                  <a:schemeClr val="tx1"/>
                </a:solidFill>
              </a:rPr>
              <a:t>（億円）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380312" y="3861048"/>
            <a:ext cx="648072" cy="432048"/>
          </a:xfrm>
          <a:prstGeom prst="rect">
            <a:avLst/>
          </a:prstGeom>
          <a:solidFill>
            <a:schemeClr val="bg1"/>
          </a:solidFill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08000" y="360000"/>
            <a:ext cx="8928992" cy="79208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u="sng" dirty="0" smtClean="0"/>
              <a:t>広島県の医療費の推移と推計</a:t>
            </a:r>
            <a:endParaRPr lang="en-US" altLang="ja-JP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256411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1</a:t>
            </a:fld>
            <a:endParaRPr kumimoji="1" lang="ja-JP" altLang="en-US" sz="2400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89765"/>
              </p:ext>
            </p:extLst>
          </p:nvPr>
        </p:nvGraphicFramePr>
        <p:xfrm>
          <a:off x="180008" y="1556792"/>
          <a:ext cx="8784976" cy="4824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972108"/>
                <a:gridCol w="972108"/>
                <a:gridCol w="972108"/>
                <a:gridCol w="972108"/>
                <a:gridCol w="972108"/>
                <a:gridCol w="972108"/>
                <a:gridCol w="972108"/>
                <a:gridCol w="972108"/>
              </a:tblGrid>
              <a:tr h="283203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市町名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人口 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（人）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施設数 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か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病床数 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（床）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医師数 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（人）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244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人口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高齢者人口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（高齢化率）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病院数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（うち一般病院）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診療所数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（うち有床）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病院病床数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（うち一般病床）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診療所</a:t>
                      </a:r>
                      <a:endParaRPr kumimoji="1" lang="en-US" altLang="ja-JP" sz="11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病床数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病院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（うち医育機関）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診療所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広島市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1,188,398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272,025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22.9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75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1,183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96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14,557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7,817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1,444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2,185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643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1,275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安芸高田市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30,546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11,058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36.2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851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166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77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28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府中町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51,961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11,658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22.4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44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587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270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海田町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29,106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6,439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22.1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121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43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48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34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熊野町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24,824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7,920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31.9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（－）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</a:t>
                      </a:r>
                      <a:r>
                        <a:rPr kumimoji="1" lang="en-US" altLang="ja-JP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坂町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13,222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3,772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28.5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（－）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330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330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27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安芸太田町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6,934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3,265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47.1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（－）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149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53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－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北広島町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19,667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7,061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35.9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4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15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467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166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442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合計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1,364,658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323,198</a:t>
                      </a:r>
                    </a:p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23.7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％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98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86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1,342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108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17,062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8,845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1,602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2,348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en-US" altLang="ja-JP" sz="1200" b="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（</a:t>
                      </a:r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643</a:t>
                      </a: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ＭＳ Ｐ明朝" panose="02020600040205080304" pitchFamily="18" charset="-128"/>
                          <a:ea typeface="ＭＳ Ｐ明朝" panose="02020600040205080304" pitchFamily="18" charset="-128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1,430</a:t>
                      </a:r>
                      <a:r>
                        <a:rPr kumimoji="1" lang="ja-JP" altLang="en-US" sz="1200" b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kumimoji="1" lang="ja-JP" altLang="en-US" sz="12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80260" y="6309320"/>
            <a:ext cx="541587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人口は「住民基本台帳」（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2015.1.1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現在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）による。</a:t>
            </a:r>
            <a:endParaRPr kumimoji="1" lang="en-US" altLang="ja-JP" sz="9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施設数及び病床数は「医療施設調査」（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2014.10.1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）による。</a:t>
            </a:r>
            <a:endParaRPr lang="en-US" altLang="ja-JP" sz="9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医師数は「医師・歯科医師・薬剤師調査」（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2014.12.31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）による。</a:t>
            </a:r>
            <a:endParaRPr kumimoji="1" lang="ja-JP" altLang="en-US" sz="900" dirty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8000" y="468000"/>
            <a:ext cx="8928992" cy="792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/>
              <a:t>広島医療圏における医療提供体制の概況</a:t>
            </a:r>
            <a:endParaRPr lang="en-US" altLang="ja-JP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352527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7" y="1701288"/>
            <a:ext cx="8796806" cy="4320000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2</a:t>
            </a:fld>
            <a:endParaRPr kumimoji="1" lang="ja-JP" altLang="en-US" sz="2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7716" y="980728"/>
            <a:ext cx="9144000" cy="423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広島県では，２０～３０歳代の医師が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6.1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％減少している。</a:t>
            </a:r>
            <a:endParaRPr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668344" y="4797152"/>
            <a:ext cx="576064" cy="36004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08000" y="188640"/>
            <a:ext cx="8928992" cy="792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>
                <a:latin typeface="+mn-ea"/>
                <a:ea typeface="+mn-ea"/>
              </a:rPr>
              <a:t>病院勤務医師数の推移</a:t>
            </a:r>
            <a:endParaRPr lang="en-US" altLang="ja-JP" sz="2800" u="sng" dirty="0" smtClean="0">
              <a:latin typeface="+mn-ea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0300" y="6230058"/>
            <a:ext cx="8517632" cy="260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「医師・歯科医師・薬剤師調査」による。各年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31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日現在の医師数。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579716" y="4077072"/>
            <a:ext cx="0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4572000" y="4653136"/>
            <a:ext cx="0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579716" y="5049180"/>
            <a:ext cx="0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318179"/>
              </p:ext>
            </p:extLst>
          </p:nvPr>
        </p:nvGraphicFramePr>
        <p:xfrm>
          <a:off x="467544" y="1915360"/>
          <a:ext cx="7920880" cy="473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3</a:t>
            </a:fld>
            <a:endParaRPr kumimoji="1" lang="ja-JP" altLang="en-US" sz="2400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1267288"/>
            <a:ext cx="912842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新医師臨床研修制度創設以降，初期臨床研修医は減少している。</a:t>
            </a:r>
            <a:endParaRPr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36296" y="378904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+mn-ea"/>
              </a:rPr>
              <a:t>（単位：人）</a:t>
            </a:r>
            <a:endParaRPr kumimoji="1" lang="ja-JP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092280" y="4509120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900" dirty="0" smtClean="0">
                <a:solidFill>
                  <a:schemeClr val="tx1"/>
                </a:solidFill>
                <a:latin typeface="+mn-ea"/>
              </a:rPr>
              <a:t>※ 2017</a:t>
            </a:r>
            <a:r>
              <a:rPr lang="ja-JP" altLang="en-US" sz="900" dirty="0" smtClean="0">
                <a:solidFill>
                  <a:schemeClr val="tx1"/>
                </a:solidFill>
                <a:latin typeface="+mn-ea"/>
              </a:rPr>
              <a:t>年度はマッチングの人数</a:t>
            </a:r>
            <a:endParaRPr kumimoji="1" lang="ja-JP" altLang="en-US" sz="9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08000" y="468000"/>
            <a:ext cx="8928992" cy="792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/>
              <a:t>広島県内初期臨床研修医の推移</a:t>
            </a:r>
            <a:endParaRPr lang="en-US" altLang="ja-JP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1367014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4</a:t>
            </a:fld>
            <a:endParaRPr kumimoji="1" lang="ja-JP" altLang="en-US" sz="2400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45" y="1512000"/>
            <a:ext cx="7207706" cy="530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115616" y="6453336"/>
            <a:ext cx="6252254" cy="415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(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財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)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広島県地域保健医療推進機構の調査による。（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2012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10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月）</a:t>
            </a:r>
            <a:endParaRPr lang="en-US" altLang="ja-JP" sz="900" dirty="0" smtClean="0">
              <a:solidFill>
                <a:schemeClr val="tx1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調査対象：県内の卒後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年目の医師（臨床研修病院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施設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168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人（男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104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人・女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64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人）からの回答：回答率</a:t>
            </a:r>
            <a:r>
              <a:rPr kumimoji="1"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51.9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％）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1124744"/>
            <a:ext cx="9144000" cy="52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dirty="0" smtClean="0">
                <a:latin typeface="+mn-ea"/>
                <a:ea typeface="+mn-ea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若手医師は，多くの症例を経験できる環境を重視している。</a:t>
            </a:r>
            <a:endParaRPr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21212" y="1700808"/>
            <a:ext cx="2406571" cy="578882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ＭＳ Ｐゴシック" charset="-128"/>
              </a:rPr>
              <a:t>初期臨床研修病院を</a:t>
            </a:r>
            <a:r>
              <a:rPr lang="ja-JP" altLang="en-US" sz="1400" dirty="0" smtClean="0">
                <a:latin typeface="ＭＳ Ｐゴシック" charset="-128"/>
              </a:rPr>
              <a:t>選んだ</a:t>
            </a:r>
            <a:endParaRPr lang="en-US" altLang="ja-JP" sz="1400" dirty="0" smtClean="0">
              <a:latin typeface="ＭＳ Ｐゴシック" charset="-128"/>
            </a:endParaRPr>
          </a:p>
          <a:p>
            <a:r>
              <a:rPr lang="ja-JP" altLang="en-US" sz="1400" dirty="0" smtClean="0">
                <a:latin typeface="ＭＳ Ｐゴシック" charset="-128"/>
              </a:rPr>
              <a:t>理由</a:t>
            </a:r>
            <a:r>
              <a:rPr lang="ja-JP" altLang="en-US" sz="1400" dirty="0">
                <a:latin typeface="ＭＳ Ｐゴシック" charset="-128"/>
              </a:rPr>
              <a:t>（複数回答） 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872000" y="4248000"/>
            <a:ext cx="2016224" cy="28803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878033" y="6156000"/>
            <a:ext cx="2016224" cy="180000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8000" y="360000"/>
            <a:ext cx="8928992" cy="792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/>
              <a:t>若手医師の意識</a:t>
            </a:r>
            <a:endParaRPr lang="en-US" altLang="ja-JP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123280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5</a:t>
            </a:fld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A$2:$I$12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60555"/>
            <a:ext cx="88201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771477"/>
              </p:ext>
            </p:extLst>
          </p:nvPr>
        </p:nvGraphicFramePr>
        <p:xfrm>
          <a:off x="1331640" y="1412776"/>
          <a:ext cx="6984256" cy="360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>
          <a:xfrm>
            <a:off x="0" y="971791"/>
            <a:ext cx="9144000" cy="52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人口総数は減少するが，６５歳以上の人口は増え続ける。</a:t>
            </a:r>
            <a:endParaRPr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149328" y="6453336"/>
            <a:ext cx="871561" cy="276290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973111" y="6631644"/>
            <a:ext cx="6252254" cy="252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「日本の地域別将来推計人口」（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月推計）から作成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3850" y="1556792"/>
            <a:ext cx="936104" cy="360040"/>
          </a:xfrm>
          <a:prstGeom prst="rect">
            <a:avLst/>
          </a:prstGeom>
          <a:noFill/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</a:rPr>
              <a:t>（単位：人）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8000" y="187200"/>
            <a:ext cx="8928992" cy="79208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u="sng" dirty="0" smtClean="0"/>
              <a:t>広島医療圏の人口推計</a:t>
            </a:r>
            <a:endParaRPr lang="en-US" altLang="ja-JP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77167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xmlns="" id="{6F6DA9F2-FF23-4CA0-ABE2-97BF58F7A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3225"/>
              </p:ext>
            </p:extLst>
          </p:nvPr>
        </p:nvGraphicFramePr>
        <p:xfrm>
          <a:off x="1602890" y="1860845"/>
          <a:ext cx="593822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6</a:t>
            </a:fld>
            <a:endParaRPr kumimoji="1"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403648" y="1539646"/>
            <a:ext cx="936104" cy="360040"/>
          </a:xfrm>
          <a:prstGeom prst="rect">
            <a:avLst/>
          </a:prstGeom>
          <a:noFill/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（単位：人）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73765" y="6597352"/>
            <a:ext cx="6252254" cy="252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「日本の地域別将来推計人口」（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月推計）及び「患者調査」（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年）の受療率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からアイテック作成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936000"/>
            <a:ext cx="9144000" cy="630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１０年後には入院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患者が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％増える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108000" y="187200"/>
            <a:ext cx="8928992" cy="79208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u="sng" dirty="0"/>
              <a:t>入院患者数の将来推計</a:t>
            </a:r>
            <a:r>
              <a:rPr lang="ja-JP" altLang="en-US" sz="2000" u="sng" dirty="0"/>
              <a:t>　（広島医療圏・年齢階層別）</a:t>
            </a:r>
            <a:endParaRPr lang="en-US" altLang="ja-JP" sz="2000" u="sng" dirty="0"/>
          </a:p>
        </p:txBody>
      </p:sp>
      <p:sp>
        <p:nvSpPr>
          <p:cNvPr id="12" name="正方形/長方形 11"/>
          <p:cNvSpPr/>
          <p:nvPr/>
        </p:nvSpPr>
        <p:spPr>
          <a:xfrm>
            <a:off x="2195736" y="1587662"/>
            <a:ext cx="3888432" cy="264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chemeClr val="tx1"/>
                </a:solidFill>
                <a:latin typeface="+mn-ea"/>
              </a:rPr>
              <a:t>※ </a:t>
            </a:r>
            <a:r>
              <a:rPr kumimoji="1" lang="ja-JP" altLang="en-US" sz="900" dirty="0">
                <a:solidFill>
                  <a:schemeClr val="tx1"/>
                </a:solidFill>
                <a:latin typeface="+mn-ea"/>
              </a:rPr>
              <a:t>受療率（</a:t>
            </a:r>
            <a:r>
              <a:rPr kumimoji="1" lang="en-US" altLang="ja-JP" sz="900" dirty="0">
                <a:solidFill>
                  <a:schemeClr val="tx1"/>
                </a:solidFill>
                <a:latin typeface="+mn-ea"/>
              </a:rPr>
              <a:t>2014</a:t>
            </a:r>
            <a:r>
              <a:rPr kumimoji="1" lang="ja-JP" altLang="en-US" sz="900" dirty="0">
                <a:solidFill>
                  <a:schemeClr val="tx1"/>
                </a:solidFill>
                <a:latin typeface="+mn-ea"/>
              </a:rPr>
              <a:t>年患者調査）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に変動がないものとして推計</a:t>
            </a:r>
            <a:endParaRPr kumimoji="1" lang="ja-JP" altLang="en-US" sz="9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05765"/>
              </p:ext>
            </p:extLst>
          </p:nvPr>
        </p:nvGraphicFramePr>
        <p:xfrm>
          <a:off x="508002" y="5212392"/>
          <a:ext cx="8127996" cy="13724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3435">
                  <a:extLst>
                    <a:ext uri="{9D8B030D-6E8A-4147-A177-3AD203B41FA5}">
                      <a16:colId xmlns:a16="http://schemas.microsoft.com/office/drawing/2014/main" xmlns="" val="364002115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698129222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320568791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4159714124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4080000440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939838089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3241215056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4273215802"/>
                    </a:ext>
                  </a:extLst>
                </a:gridCol>
                <a:gridCol w="810258">
                  <a:extLst>
                    <a:ext uri="{9D8B030D-6E8A-4147-A177-3AD203B41FA5}">
                      <a16:colId xmlns:a16="http://schemas.microsoft.com/office/drawing/2014/main" xmlns="" val="2177730463"/>
                    </a:ext>
                  </a:extLst>
                </a:gridCol>
                <a:gridCol w="810258">
                  <a:extLst>
                    <a:ext uri="{9D8B030D-6E8A-4147-A177-3AD203B41FA5}">
                      <a16:colId xmlns:a16="http://schemas.microsoft.com/office/drawing/2014/main" xmlns="" val="3131125251"/>
                    </a:ext>
                  </a:extLst>
                </a:gridCol>
              </a:tblGrid>
              <a:tr h="205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入院患者数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2010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2020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2025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2030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2035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2040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年→</a:t>
                      </a:r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2025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859649"/>
                  </a:ext>
                </a:extLst>
              </a:tr>
              <a:tr h="1945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増減数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増減比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996881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総　　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14,916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15,475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16,842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18,232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18,777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18,765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18,759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2,757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117.8%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62671687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０</a:t>
                      </a:r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４歳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361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326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299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280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269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259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△</a:t>
                      </a:r>
                      <a:r>
                        <a:rPr lang="en-US" altLang="ja-JP" sz="1100" u="none" strike="noStrike" dirty="0" smtClean="0">
                          <a:effectLst/>
                          <a:latin typeface="+mn-ea"/>
                          <a:ea typeface="+mn-ea"/>
                        </a:rPr>
                        <a:t>58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83.9%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36955687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15-64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歳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4,688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4,260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4,178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4,195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4,197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3,996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3,584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△</a:t>
                      </a:r>
                      <a:r>
                        <a:rPr lang="en-US" altLang="ja-JP" sz="1100" u="none" strike="noStrike" dirty="0" smtClean="0">
                          <a:effectLst/>
                          <a:latin typeface="+mn-ea"/>
                          <a:ea typeface="+mn-ea"/>
                        </a:rPr>
                        <a:t>65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98.5%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37220280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65-74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歳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2,886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3,251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3,174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2,651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2,572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2,820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3,248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u="none" strike="noStrike" dirty="0" smtClean="0">
                          <a:effectLst/>
                          <a:latin typeface="+mn-ea"/>
                          <a:ea typeface="+mn-ea"/>
                        </a:rPr>
                        <a:t>△</a:t>
                      </a:r>
                      <a:r>
                        <a:rPr lang="en-US" altLang="ja-JP" sz="1100" u="none" strike="noStrike" dirty="0" smtClean="0">
                          <a:effectLst/>
                          <a:latin typeface="+mn-ea"/>
                          <a:ea typeface="+mn-ea"/>
                        </a:rPr>
                        <a:t>600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81.5%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92951181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75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歳以上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6,981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7,608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9,163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11,087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11,728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11,680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11,667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3,479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145.7%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2903216"/>
                  </a:ext>
                </a:extLst>
              </a:tr>
            </a:tbl>
          </a:graphicData>
        </a:graphic>
      </p:graphicFrame>
      <p:sp>
        <p:nvSpPr>
          <p:cNvPr id="10" name="円/楕円 9"/>
          <p:cNvSpPr/>
          <p:nvPr/>
        </p:nvSpPr>
        <p:spPr>
          <a:xfrm>
            <a:off x="7308304" y="5550862"/>
            <a:ext cx="1440160" cy="326410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1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xmlns="" id="{1D2FD14D-ADC7-4987-896C-E479162F7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222048"/>
              </p:ext>
            </p:extLst>
          </p:nvPr>
        </p:nvGraphicFramePr>
        <p:xfrm>
          <a:off x="1602000" y="1855532"/>
          <a:ext cx="5940000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C768EE6-8590-4C35-BA5F-0BD088C856D2}" type="slidenum">
              <a:rPr kumimoji="1" lang="ja-JP" altLang="en-US" sz="2400" smtClean="0"/>
              <a:t>7</a:t>
            </a:fld>
            <a:endParaRPr kumimoji="1" lang="ja-JP" altLang="en-US" sz="24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935998"/>
            <a:ext cx="9144000" cy="63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外来患者の総数は，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2030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年頃ピークを迎え、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4.7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％増加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する。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108000" y="187200"/>
            <a:ext cx="8928992" cy="792088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u="sng" dirty="0"/>
              <a:t>外来患者数の将来推計</a:t>
            </a:r>
            <a:r>
              <a:rPr lang="ja-JP" altLang="en-US" sz="2000" u="sng" dirty="0"/>
              <a:t>　（広島医療圏・年齢階層別）</a:t>
            </a:r>
            <a:endParaRPr lang="en-US" altLang="ja-JP" sz="2000" u="sng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48965"/>
              </p:ext>
            </p:extLst>
          </p:nvPr>
        </p:nvGraphicFramePr>
        <p:xfrm>
          <a:off x="508002" y="5212392"/>
          <a:ext cx="8127996" cy="13724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3435">
                  <a:extLst>
                    <a:ext uri="{9D8B030D-6E8A-4147-A177-3AD203B41FA5}">
                      <a16:colId xmlns:a16="http://schemas.microsoft.com/office/drawing/2014/main" xmlns="" val="364002115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698129222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320568791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4159714124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4080000440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939838089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3241215056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xmlns="" val="4273215802"/>
                    </a:ext>
                  </a:extLst>
                </a:gridCol>
                <a:gridCol w="810258">
                  <a:extLst>
                    <a:ext uri="{9D8B030D-6E8A-4147-A177-3AD203B41FA5}">
                      <a16:colId xmlns:a16="http://schemas.microsoft.com/office/drawing/2014/main" xmlns="" val="2177730463"/>
                    </a:ext>
                  </a:extLst>
                </a:gridCol>
                <a:gridCol w="810258">
                  <a:extLst>
                    <a:ext uri="{9D8B030D-6E8A-4147-A177-3AD203B41FA5}">
                      <a16:colId xmlns:a16="http://schemas.microsoft.com/office/drawing/2014/main" xmlns="" val="3131125251"/>
                    </a:ext>
                  </a:extLst>
                </a:gridCol>
              </a:tblGrid>
              <a:tr h="205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外来患者数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2010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2020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2025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2030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2035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2040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2015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年→</a:t>
                      </a:r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2030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859649"/>
                  </a:ext>
                </a:extLst>
              </a:tr>
              <a:tr h="19453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増減数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増減比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8996881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総　　数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82,519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81,789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84,166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85,623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85,940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85,290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84,631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3,834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104.7%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62671687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０</a:t>
                      </a:r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４歳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8,421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9,474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8,742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8,019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7,155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1,454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84.6%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36955687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15-64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歳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35,227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31,917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31,665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31,208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29,640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26,844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1,046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96.8%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37220280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+mn-ea"/>
                          <a:ea typeface="+mn-ea"/>
                        </a:rPr>
                        <a:t>65-74</a:t>
                      </a:r>
                      <a:r>
                        <a:rPr lang="ja-JP" altLang="en-US" sz="1100" u="none" strike="noStrike">
                          <a:effectLst/>
                          <a:latin typeface="+mn-ea"/>
                          <a:ea typeface="+mn-ea"/>
                        </a:rPr>
                        <a:t>歳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17,874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18,026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15,064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14,608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16,006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18,446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△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3,407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81.6%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92951181"/>
                  </a:ext>
                </a:extLst>
              </a:tr>
              <a:tr h="1945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75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歳以上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20,997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21,133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25,482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30,873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32,489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32,447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9,741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146.1%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02903216"/>
                  </a:ext>
                </a:extLst>
              </a:tr>
            </a:tbl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473765" y="6597352"/>
            <a:ext cx="6252254" cy="252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「日本の地域別将来推計人口」（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月推計）及び「患者調査」（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年）の受療率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からアイテックが作成</a:t>
            </a:r>
            <a:endParaRPr kumimoji="1" lang="ja-JP" altLang="en-US" sz="1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03648" y="1539646"/>
            <a:ext cx="936104" cy="360040"/>
          </a:xfrm>
          <a:prstGeom prst="rect">
            <a:avLst/>
          </a:prstGeom>
          <a:noFill/>
          <a:ln w="317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</a:rPr>
              <a:t>（単位：人）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195736" y="1587662"/>
            <a:ext cx="3888432" cy="264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900" dirty="0">
                <a:solidFill>
                  <a:schemeClr val="tx1"/>
                </a:solidFill>
                <a:latin typeface="+mn-ea"/>
              </a:rPr>
              <a:t>※ </a:t>
            </a:r>
            <a:r>
              <a:rPr kumimoji="1" lang="ja-JP" altLang="en-US" sz="900" dirty="0">
                <a:solidFill>
                  <a:schemeClr val="tx1"/>
                </a:solidFill>
                <a:latin typeface="+mn-ea"/>
              </a:rPr>
              <a:t>受療率（</a:t>
            </a:r>
            <a:r>
              <a:rPr kumimoji="1" lang="en-US" altLang="ja-JP" sz="900" dirty="0">
                <a:solidFill>
                  <a:schemeClr val="tx1"/>
                </a:solidFill>
                <a:latin typeface="+mn-ea"/>
              </a:rPr>
              <a:t>2014</a:t>
            </a:r>
            <a:r>
              <a:rPr kumimoji="1" lang="ja-JP" altLang="en-US" sz="900" dirty="0">
                <a:solidFill>
                  <a:schemeClr val="tx1"/>
                </a:solidFill>
                <a:latin typeface="+mn-ea"/>
              </a:rPr>
              <a:t>年患者調査）</a:t>
            </a:r>
            <a:r>
              <a:rPr lang="ja-JP" altLang="en-US" sz="900" dirty="0">
                <a:solidFill>
                  <a:schemeClr val="tx1"/>
                </a:solidFill>
                <a:latin typeface="+mn-ea"/>
              </a:rPr>
              <a:t>に変動がないものとして推計</a:t>
            </a:r>
            <a:endParaRPr kumimoji="1" lang="ja-JP" altLang="en-US" sz="9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498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グラフ 11">
            <a:extLst>
              <a:ext uri="{FF2B5EF4-FFF2-40B4-BE49-F238E27FC236}">
                <a16:creationId xmlns="" xmlns:a16="http://schemas.microsoft.com/office/drawing/2014/main" id="{A2E2EF46-A14A-48CC-9C74-8B7A3A112E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993223"/>
              </p:ext>
            </p:extLst>
          </p:nvPr>
        </p:nvGraphicFramePr>
        <p:xfrm>
          <a:off x="1570980" y="1680416"/>
          <a:ext cx="5976000" cy="3312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84000" y="6453336"/>
            <a:ext cx="2133600" cy="365125"/>
          </a:xfrm>
        </p:spPr>
        <p:txBody>
          <a:bodyPr/>
          <a:lstStyle/>
          <a:p>
            <a:fld id="{2D8E3658-82F3-4A74-8605-E1DBEE71D232}" type="slidenum">
              <a:rPr kumimoji="1" lang="ja-JP" altLang="en-US" sz="2400" smtClean="0"/>
              <a:t>8</a:t>
            </a:fld>
            <a:endParaRPr kumimoji="1" lang="ja-JP" altLang="en-US" sz="2400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入院患者数の将来推計</a:t>
            </a:r>
            <a:r>
              <a:rPr lang="ja-JP" altLang="en-US" sz="2000" dirty="0"/>
              <a:t>　（広島医療圏：５大疾病）</a:t>
            </a:r>
            <a:endParaRPr kumimoji="1" lang="ja-JP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972000"/>
            <a:ext cx="9144000" cy="522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 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今後１０年間</a:t>
            </a:r>
            <a:r>
              <a:rPr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で脳血管障害は３０％増加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する。</a:t>
            </a:r>
            <a:endParaRPr lang="ja-JP" altLang="en-US" sz="2000" b="1" dirty="0">
              <a:solidFill>
                <a:srgbClr val="FF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76114" y="6417089"/>
            <a:ext cx="7944358" cy="372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◇ 「日本の地域別将来推計人口」（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3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月推計）及び「患者調査」（</a:t>
            </a:r>
            <a:r>
              <a:rPr lang="en-US" altLang="ja-JP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年）の受療率（全国）を使用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。受療率（</a:t>
            </a:r>
            <a:r>
              <a:rPr lang="en-US" altLang="ja-JP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2014</a:t>
            </a:r>
            <a:r>
              <a:rPr lang="ja-JP" altLang="en-US" sz="900" dirty="0" smtClean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年患者調査）に変更がないものとして推計</a:t>
            </a:r>
            <a:r>
              <a:rPr lang="ja-JP" altLang="en-US" sz="900" dirty="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99592" y="1484784"/>
            <a:ext cx="864096" cy="261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（単位：人）</a:t>
            </a:r>
            <a:endParaRPr kumimoji="1" lang="ja-JP" altLang="en-US" sz="9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角丸四角形吹き出し 13"/>
          <p:cNvSpPr/>
          <p:nvPr/>
        </p:nvSpPr>
        <p:spPr>
          <a:xfrm>
            <a:off x="7320913" y="3933056"/>
            <a:ext cx="1727757" cy="609131"/>
          </a:xfrm>
          <a:prstGeom prst="wedgeRoundRectCallout">
            <a:avLst>
              <a:gd name="adj1" fmla="val -48759"/>
              <a:gd name="adj2" fmla="val 29170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</a:rPr>
              <a:t>【</a:t>
            </a:r>
            <a:r>
              <a:rPr kumimoji="1" lang="ja-JP" altLang="en-US" sz="1000" dirty="0">
                <a:solidFill>
                  <a:schemeClr val="tx1"/>
                </a:solidFill>
              </a:rPr>
              <a:t>脳血管障害</a:t>
            </a:r>
            <a:r>
              <a:rPr kumimoji="1" lang="en-US" altLang="ja-JP" sz="1000" dirty="0">
                <a:solidFill>
                  <a:schemeClr val="tx1"/>
                </a:solidFill>
              </a:rPr>
              <a:t>】</a:t>
            </a:r>
          </a:p>
          <a:p>
            <a:r>
              <a:rPr kumimoji="1" lang="ja-JP" altLang="en-US" sz="1000" dirty="0">
                <a:solidFill>
                  <a:schemeClr val="tx1"/>
                </a:solidFill>
              </a:rPr>
              <a:t>脳梗塞，脳内出血，くも膜下出血，脳動脈硬化症など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65929"/>
              </p:ext>
            </p:extLst>
          </p:nvPr>
        </p:nvGraphicFramePr>
        <p:xfrm>
          <a:off x="972001" y="4950521"/>
          <a:ext cx="7199999" cy="14759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6704">
                  <a:extLst>
                    <a:ext uri="{9D8B030D-6E8A-4147-A177-3AD203B41FA5}">
                      <a16:colId xmlns="" xmlns:a16="http://schemas.microsoft.com/office/drawing/2014/main" val="1553711069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1321879875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3294545872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3134942689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1955882992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2799939106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1439047207"/>
                    </a:ext>
                  </a:extLst>
                </a:gridCol>
                <a:gridCol w="697017">
                  <a:extLst>
                    <a:ext uri="{9D8B030D-6E8A-4147-A177-3AD203B41FA5}">
                      <a16:colId xmlns="" xmlns:a16="http://schemas.microsoft.com/office/drawing/2014/main" val="1052313843"/>
                    </a:ext>
                  </a:extLst>
                </a:gridCol>
                <a:gridCol w="712088">
                  <a:extLst>
                    <a:ext uri="{9D8B030D-6E8A-4147-A177-3AD203B41FA5}">
                      <a16:colId xmlns="" xmlns:a16="http://schemas.microsoft.com/office/drawing/2014/main" val="1318192068"/>
                    </a:ext>
                  </a:extLst>
                </a:gridCol>
                <a:gridCol w="712088">
                  <a:extLst>
                    <a:ext uri="{9D8B030D-6E8A-4147-A177-3AD203B41FA5}">
                      <a16:colId xmlns="" xmlns:a16="http://schemas.microsoft.com/office/drawing/2014/main" val="1882934060"/>
                    </a:ext>
                  </a:extLst>
                </a:gridCol>
              </a:tblGrid>
              <a:tr h="210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入院患者数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2035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2040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2015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年→</a:t>
                      </a:r>
                      <a:r>
                        <a:rPr lang="en-US" altLang="ja-JP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2025</a:t>
                      </a:r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888595"/>
                  </a:ext>
                </a:extLst>
              </a:tr>
              <a:tr h="2108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増減数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増減比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6169553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悪性新生物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6381929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脳血管障害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2,406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1733476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心筋梗塞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5902064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糖尿病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9125249"/>
                  </a:ext>
                </a:extLst>
              </a:tr>
              <a:tr h="21085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精神疾患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06606955"/>
                  </a:ext>
                </a:extLst>
              </a:tr>
            </a:tbl>
          </a:graphicData>
        </a:graphic>
      </p:graphicFrame>
      <p:sp>
        <p:nvSpPr>
          <p:cNvPr id="13" name="円/楕円 12"/>
          <p:cNvSpPr/>
          <p:nvPr/>
        </p:nvSpPr>
        <p:spPr>
          <a:xfrm>
            <a:off x="7661350" y="5551637"/>
            <a:ext cx="617488" cy="262577"/>
          </a:xfrm>
          <a:prstGeom prst="ellipse">
            <a:avLst/>
          </a:prstGeom>
          <a:noFill/>
          <a:ln w="38100">
            <a:solidFill>
              <a:srgbClr val="FF0000">
                <a:alpha val="6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380312" y="4725144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chemeClr val="tx1"/>
                </a:solidFill>
              </a:rPr>
              <a:t>単位（人，％）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81632"/>
      </p:ext>
    </p:extLst>
  </p:cSld>
  <p:clrMapOvr>
    <a:masterClrMapping/>
  </p:clrMapOvr>
</p:sld>
</file>

<file path=ppt/theme/theme1.xml><?xml version="1.0" encoding="utf-8"?>
<a:theme xmlns:a="http://schemas.openxmlformats.org/drawingml/2006/main" name="ワーキング・グループの作業状況 H26年7月末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ワーキング・グループの作業状況 H26年7月末</Template>
  <TotalTime>8547</TotalTime>
  <Words>2048</Words>
  <Application>Microsoft Office PowerPoint</Application>
  <PresentationFormat>画面に合わせる (4:3)</PresentationFormat>
  <Paragraphs>924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ワーキング・グループの作業状況 H26年7月末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入院患者数の将来推計　（広島医療圏：５大疾病）</vt:lpstr>
      <vt:lpstr>外来患者数の将来推計　（広島医療圏：５大疾病）</vt:lpstr>
      <vt:lpstr>PowerPoint プレゼンテーション</vt:lpstr>
      <vt:lpstr>外来患者数の将来推計　（広島医療圏）</vt:lpstr>
      <vt:lpstr>PowerPoint プレゼンテーション</vt:lpstr>
    </vt:vector>
  </TitlesOfParts>
  <Company>広島県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広島都市圏の医療に関する調査研究協議会 ～ワーキング・グループの作業状況～</dc:title>
  <dc:creator>福永 裕文</dc:creator>
  <cp:lastModifiedBy>広島県</cp:lastModifiedBy>
  <cp:revision>688</cp:revision>
  <cp:lastPrinted>2016-07-04T01:30:24Z</cp:lastPrinted>
  <dcterms:created xsi:type="dcterms:W3CDTF">2014-07-17T04:10:49Z</dcterms:created>
  <dcterms:modified xsi:type="dcterms:W3CDTF">2016-12-20T02:53:44Z</dcterms:modified>
</cp:coreProperties>
</file>