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601" r:id="rId2"/>
    <p:sldId id="643" r:id="rId3"/>
    <p:sldId id="644" r:id="rId4"/>
    <p:sldId id="645" r:id="rId5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C98CE"/>
    <a:srgbClr val="FFFF99"/>
    <a:srgbClr val="FEFFCD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37" autoAdjust="0"/>
    <p:restoredTop sz="97529" autoAdjust="0"/>
  </p:normalViewPr>
  <p:slideViewPr>
    <p:cSldViewPr>
      <p:cViewPr>
        <p:scale>
          <a:sx n="90" d="100"/>
          <a:sy n="90" d="100"/>
        </p:scale>
        <p:origin x="-1152" y="-6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628" y="1080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3" y="17"/>
            <a:ext cx="2949199" cy="497047"/>
          </a:xfrm>
          <a:prstGeom prst="rect">
            <a:avLst/>
          </a:prstGeom>
        </p:spPr>
        <p:txBody>
          <a:bodyPr vert="horz" lIns="92069" tIns="46033" rIns="92069" bIns="4603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414" y="17"/>
            <a:ext cx="2949199" cy="497047"/>
          </a:xfrm>
          <a:prstGeom prst="rect">
            <a:avLst/>
          </a:prstGeom>
        </p:spPr>
        <p:txBody>
          <a:bodyPr vert="horz" lIns="92069" tIns="46033" rIns="92069" bIns="46033" rtlCol="0"/>
          <a:lstStyle>
            <a:lvl1pPr algn="r">
              <a:defRPr sz="1200"/>
            </a:lvl1pPr>
          </a:lstStyle>
          <a:p>
            <a:fld id="{BB7301C3-0FBC-420C-B486-7782B8044B02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3" y="9440693"/>
            <a:ext cx="2949199" cy="497046"/>
          </a:xfrm>
          <a:prstGeom prst="rect">
            <a:avLst/>
          </a:prstGeom>
        </p:spPr>
        <p:txBody>
          <a:bodyPr vert="horz" lIns="92069" tIns="46033" rIns="92069" bIns="4603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414" y="9440693"/>
            <a:ext cx="2949199" cy="497046"/>
          </a:xfrm>
          <a:prstGeom prst="rect">
            <a:avLst/>
          </a:prstGeom>
        </p:spPr>
        <p:txBody>
          <a:bodyPr vert="horz" lIns="92069" tIns="46033" rIns="92069" bIns="46033" rtlCol="0" anchor="b"/>
          <a:lstStyle>
            <a:lvl1pPr algn="r">
              <a:defRPr sz="1200"/>
            </a:lvl1pPr>
          </a:lstStyle>
          <a:p>
            <a:fld id="{07E44571-DB7E-426B-98EA-7B6BED41ED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325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3" y="17"/>
            <a:ext cx="2949199" cy="497047"/>
          </a:xfrm>
          <a:prstGeom prst="rect">
            <a:avLst/>
          </a:prstGeom>
        </p:spPr>
        <p:txBody>
          <a:bodyPr vert="horz" lIns="92069" tIns="46033" rIns="92069" bIns="4603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414" y="17"/>
            <a:ext cx="2949199" cy="497047"/>
          </a:xfrm>
          <a:prstGeom prst="rect">
            <a:avLst/>
          </a:prstGeom>
        </p:spPr>
        <p:txBody>
          <a:bodyPr vert="horz" lIns="92069" tIns="46033" rIns="92069" bIns="46033" rtlCol="0"/>
          <a:lstStyle>
            <a:lvl1pPr algn="r">
              <a:defRPr sz="1200"/>
            </a:lvl1pPr>
          </a:lstStyle>
          <a:p>
            <a:fld id="{FE0D5ED0-067E-44BC-AE9F-80D091406C27}" type="datetimeFigureOut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69" tIns="46033" rIns="92069" bIns="4603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218" y="4721162"/>
            <a:ext cx="5444797" cy="4473422"/>
          </a:xfrm>
          <a:prstGeom prst="rect">
            <a:avLst/>
          </a:prstGeom>
        </p:spPr>
        <p:txBody>
          <a:bodyPr vert="horz" lIns="92069" tIns="46033" rIns="92069" bIns="4603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3" y="9440693"/>
            <a:ext cx="2949199" cy="497046"/>
          </a:xfrm>
          <a:prstGeom prst="rect">
            <a:avLst/>
          </a:prstGeom>
        </p:spPr>
        <p:txBody>
          <a:bodyPr vert="horz" lIns="92069" tIns="46033" rIns="92069" bIns="4603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414" y="9440693"/>
            <a:ext cx="2949199" cy="497046"/>
          </a:xfrm>
          <a:prstGeom prst="rect">
            <a:avLst/>
          </a:prstGeom>
        </p:spPr>
        <p:txBody>
          <a:bodyPr vert="horz" lIns="92069" tIns="46033" rIns="92069" bIns="46033" rtlCol="0" anchor="b"/>
          <a:lstStyle>
            <a:lvl1pPr algn="r">
              <a:defRPr sz="1200"/>
            </a:lvl1pPr>
          </a:lstStyle>
          <a:p>
            <a:fld id="{99FEBF59-171E-4389-B6E3-97D2169D2B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9752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EBF59-171E-4389-B6E3-97D2169D2BCA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468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EBF59-171E-4389-B6E3-97D2169D2BC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94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8C527-20F4-43E9-935F-0DE2D60E41D9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1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CD388-2820-469D-81F9-730B91091F85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89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EE17E-96BF-4A98-B507-C1A2186927BF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129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FE7FA-2A83-4BFA-A5D6-403649D54785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10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A032-B554-48D5-87EF-7F93F47FC439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48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3460-18ED-43D8-937D-2DB536294491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358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345D2-155F-4597-A4E0-635F0EF9F1D4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61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5EF70-954B-4A73-BD88-4C2872800E35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83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8664B-E7BC-4547-A527-AE00E627CFCA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52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9E2CC-3E58-48ED-A73D-75DEF24625E2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064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33EA8-76CB-41D6-9ED0-4B1FA7529A72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A90E1-CF10-40B3-A279-73DF00B28931}" type="datetime1">
              <a:rPr kumimoji="1" lang="ja-JP" altLang="en-US" smtClean="0"/>
              <a:t>2017/9/21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68EE6-8590-4C35-BA5F-0BD088C856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207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16463" y="1728000"/>
            <a:ext cx="9648000" cy="158417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381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難治性・希少性疾患の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集約実績につ</a:t>
            </a:r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いて</a:t>
            </a:r>
            <a:endParaRPr lang="en-US" altLang="ja-JP" sz="32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 bwMode="auto">
          <a:xfrm>
            <a:off x="8306792" y="432001"/>
            <a:ext cx="1170711" cy="3870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資料２</a:t>
            </a:r>
            <a:endParaRPr lang="en-US" altLang="ja-JP" sz="1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 bwMode="auto">
          <a:xfrm>
            <a:off x="323528" y="432000"/>
            <a:ext cx="5400600" cy="38709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 smtClean="0">
                <a:latin typeface="+mn-ea"/>
                <a:ea typeface="+mn-ea"/>
              </a:rPr>
              <a:t>第５回基幹病院等連携強化実行会議（</a:t>
            </a:r>
            <a:r>
              <a:rPr lang="en-US" altLang="ja-JP" sz="1800" dirty="0" smtClean="0">
                <a:latin typeface="+mn-ea"/>
                <a:ea typeface="+mn-ea"/>
              </a:rPr>
              <a:t>H29.10.2</a:t>
            </a:r>
            <a:r>
              <a:rPr lang="ja-JP" altLang="en-US" sz="1800" dirty="0" smtClean="0">
                <a:latin typeface="+mn-ea"/>
                <a:ea typeface="+mn-ea"/>
              </a:rPr>
              <a:t>）</a:t>
            </a:r>
            <a:endParaRPr lang="en-US" altLang="ja-JP" sz="1800" dirty="0" smtClean="0">
              <a:latin typeface="+mn-ea"/>
              <a:ea typeface="+mn-ea"/>
            </a:endParaRPr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25663" y="4941168"/>
            <a:ext cx="8229600" cy="1584176"/>
          </a:xfrm>
        </p:spPr>
        <p:txBody>
          <a:bodyPr>
            <a:normAutofit/>
          </a:bodyPr>
          <a:lstStyle/>
          <a:p>
            <a:pPr marL="0" indent="0" algn="ctr">
              <a:lnSpc>
                <a:spcPts val="2800"/>
              </a:lnSpc>
              <a:buNone/>
            </a:pPr>
            <a:r>
              <a:rPr kumimoji="1" lang="ja-JP" altLang="en-US" sz="2800" dirty="0" smtClean="0">
                <a:latin typeface="+mn-ea"/>
              </a:rPr>
              <a:t>平成２９年１０月２日</a:t>
            </a:r>
            <a:endParaRPr kumimoji="1" lang="en-US" altLang="ja-JP" sz="2800" dirty="0" smtClean="0">
              <a:latin typeface="+mn-ea"/>
            </a:endParaRPr>
          </a:p>
          <a:p>
            <a:pPr marL="0" indent="0" algn="ctr">
              <a:lnSpc>
                <a:spcPts val="2800"/>
              </a:lnSpc>
              <a:buNone/>
            </a:pPr>
            <a:r>
              <a:rPr lang="ja-JP" altLang="en-US" sz="2800" dirty="0" smtClean="0">
                <a:latin typeface="+mn-ea"/>
              </a:rPr>
              <a:t>広島県健康福祉局医務課</a:t>
            </a:r>
            <a:endParaRPr kumimoji="1" lang="ja-JP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7920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272480" y="116629"/>
            <a:ext cx="9360000" cy="5760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難治性・希少性疾患の集約実績①</a:t>
            </a:r>
            <a:endParaRPr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697416" y="6356351"/>
            <a:ext cx="1208584" cy="365125"/>
          </a:xfrm>
        </p:spPr>
        <p:txBody>
          <a:bodyPr/>
          <a:lstStyle/>
          <a:p>
            <a:fld id="{DC768EE6-8590-4C35-BA5F-0BD088C856D2}" type="slidenum">
              <a:rPr kumimoji="1" lang="ja-JP" altLang="en-US" sz="2800" smtClean="0"/>
              <a:t>1</a:t>
            </a:fld>
            <a:endParaRPr kumimoji="1" lang="ja-JP" alt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425" y="871538"/>
            <a:ext cx="10106025" cy="511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571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272480" y="116629"/>
            <a:ext cx="9360000" cy="5760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難治性・希少性疾患の集約実績②</a:t>
            </a:r>
            <a:endParaRPr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697416" y="6356351"/>
            <a:ext cx="1208584" cy="365125"/>
          </a:xfrm>
        </p:spPr>
        <p:txBody>
          <a:bodyPr/>
          <a:lstStyle/>
          <a:p>
            <a:fld id="{DC768EE6-8590-4C35-BA5F-0BD088C856D2}" type="slidenum">
              <a:rPr kumimoji="1" lang="ja-JP" altLang="en-US" sz="2800" smtClean="0"/>
              <a:t>2</a:t>
            </a:fld>
            <a:endParaRPr kumimoji="1" lang="ja-JP" alt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836712"/>
            <a:ext cx="9915525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415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480" y="908721"/>
            <a:ext cx="9360000" cy="52174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sz="2400" dirty="0" smtClean="0"/>
              <a:t>～今後の取組～</a:t>
            </a:r>
            <a:endParaRPr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○　各基幹病院内において，今一度集約疾患・集約先の周知を行い，</a:t>
            </a:r>
            <a:r>
              <a:rPr lang="ja-JP" altLang="en-US" sz="2400" dirty="0" err="1" smtClean="0"/>
              <a:t>そ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の他の病院に対しても，集約疾患・集約先の周知を続け，集約先への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紹介へ繋げていく。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○　難治性・希少性疾患</a:t>
            </a:r>
            <a:r>
              <a:rPr lang="ja-JP" altLang="en-US" sz="2400" dirty="0" smtClean="0"/>
              <a:t>の集約拡充</a:t>
            </a:r>
            <a:r>
              <a:rPr lang="ja-JP" altLang="en-US" sz="2400" dirty="0" smtClean="0"/>
              <a:t>について，ワーキング・グループ</a:t>
            </a:r>
            <a:r>
              <a:rPr lang="ja-JP" altLang="en-US" sz="2400" dirty="0" smtClean="0"/>
              <a:t>で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dirty="0" smtClean="0"/>
              <a:t>議論・検討</a:t>
            </a:r>
            <a:r>
              <a:rPr lang="ja-JP" altLang="en-US" sz="2400" dirty="0" smtClean="0"/>
              <a:t>を行い，集約疾患の更なる拡充を図る。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u="sng" dirty="0" smtClean="0"/>
          </a:p>
          <a:p>
            <a:pPr marL="0" indent="0">
              <a:buNone/>
            </a:pPr>
            <a:endParaRPr kumimoji="1" lang="en-US" altLang="ja-JP" sz="2400" dirty="0" smtClean="0"/>
          </a:p>
          <a:p>
            <a:pPr marL="0" indent="0">
              <a:buNone/>
            </a:pPr>
            <a:endParaRPr kumimoji="1" lang="en-US" altLang="ja-JP" sz="2400" dirty="0" smtClean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r>
              <a:rPr lang="ja-JP" altLang="en-US" sz="2400" u="sng" dirty="0" smtClean="0">
                <a:solidFill>
                  <a:srgbClr val="FF0000"/>
                </a:solidFill>
              </a:rPr>
              <a:t>☆治療</a:t>
            </a:r>
            <a:r>
              <a:rPr lang="ja-JP" altLang="en-US" sz="2400" u="sng" dirty="0">
                <a:solidFill>
                  <a:srgbClr val="FF0000"/>
                </a:solidFill>
              </a:rPr>
              <a:t>の難易度が高く，患者数が少ない疾患について，特定の病院に集約して，治療成績の向上を図る。</a:t>
            </a:r>
          </a:p>
          <a:p>
            <a:pPr marL="0" indent="0">
              <a:buNone/>
            </a:pPr>
            <a:endParaRPr kumimoji="1" lang="en-US" altLang="ja-JP" sz="2400" dirty="0" smtClean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272480" y="116629"/>
            <a:ext cx="9360000" cy="5760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難治性・希少性疾患の集約実績③</a:t>
            </a:r>
            <a:endParaRPr lang="ja-JP" altLang="en-US" sz="2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下矢印 5"/>
          <p:cNvSpPr/>
          <p:nvPr/>
        </p:nvSpPr>
        <p:spPr>
          <a:xfrm>
            <a:off x="3927771" y="4077072"/>
            <a:ext cx="1728192" cy="93610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697416" y="6356351"/>
            <a:ext cx="1208584" cy="365125"/>
          </a:xfrm>
        </p:spPr>
        <p:txBody>
          <a:bodyPr/>
          <a:lstStyle/>
          <a:p>
            <a:fld id="{DC768EE6-8590-4C35-BA5F-0BD088C856D2}" type="slidenum">
              <a:rPr kumimoji="1" lang="ja-JP" altLang="en-US" sz="2800" smtClean="0"/>
              <a:t>3</a:t>
            </a:fld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00417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ワーキング・グループの作業状況 H26年7月末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ワーキング・グループの作業状況 H26年7月末</Template>
  <TotalTime>9945</TotalTime>
  <Words>41</Words>
  <Application>Microsoft Office PowerPoint</Application>
  <PresentationFormat>A4 210 x 297 mm</PresentationFormat>
  <Paragraphs>25</Paragraphs>
  <Slides>4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ワーキング・グループの作業状況 H26年7月末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広島県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広島都市圏の医療に関する調査研究協議会 ～ワーキング・グループの作業状況～</dc:title>
  <dc:creator>福永 裕文</dc:creator>
  <cp:lastModifiedBy>広島県</cp:lastModifiedBy>
  <cp:revision>871</cp:revision>
  <cp:lastPrinted>2017-08-23T00:35:08Z</cp:lastPrinted>
  <dcterms:created xsi:type="dcterms:W3CDTF">2014-07-17T04:10:49Z</dcterms:created>
  <dcterms:modified xsi:type="dcterms:W3CDTF">2017-09-21T00:03:05Z</dcterms:modified>
</cp:coreProperties>
</file>