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2">
  <p:sldMasterIdLst>
    <p:sldMasterId id="2147483648" r:id="rId1"/>
  </p:sldMasterIdLst>
  <p:notesMasterIdLst>
    <p:notesMasterId r:id="rId4"/>
  </p:notesMasterIdLst>
  <p:handoutMasterIdLst>
    <p:handoutMasterId r:id="rId5"/>
  </p:handoutMasterIdLst>
  <p:sldIdLst>
    <p:sldId id="601" r:id="rId2"/>
    <p:sldId id="643" r:id="rId3"/>
  </p:sldIdLst>
  <p:sldSz cx="9906000" cy="6858000" type="A4"/>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C98CE"/>
    <a:srgbClr val="FFFF99"/>
    <a:srgbClr val="FEFFC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7529" autoAdjust="0"/>
  </p:normalViewPr>
  <p:slideViewPr>
    <p:cSldViewPr>
      <p:cViewPr>
        <p:scale>
          <a:sx n="90" d="100"/>
          <a:sy n="90" d="100"/>
        </p:scale>
        <p:origin x="-1152" y="-7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2628" y="1080"/>
      </p:cViewPr>
      <p:guideLst>
        <p:guide orient="horz" pos="3109"/>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6"/>
            <a:ext cx="2921000" cy="493713"/>
          </a:xfrm>
          <a:prstGeom prst="rect">
            <a:avLst/>
          </a:prstGeom>
        </p:spPr>
        <p:txBody>
          <a:bodyPr vert="horz" lIns="91347" tIns="45672" rIns="91347" bIns="4567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9541" y="16"/>
            <a:ext cx="2921000" cy="493713"/>
          </a:xfrm>
          <a:prstGeom prst="rect">
            <a:avLst/>
          </a:prstGeom>
        </p:spPr>
        <p:txBody>
          <a:bodyPr vert="horz" lIns="91347" tIns="45672" rIns="91347" bIns="45672" rtlCol="0"/>
          <a:lstStyle>
            <a:lvl1pPr algn="r">
              <a:defRPr sz="1200"/>
            </a:lvl1pPr>
          </a:lstStyle>
          <a:p>
            <a:fld id="{BB7301C3-0FBC-420C-B486-7782B8044B02}" type="datetimeFigureOut">
              <a:rPr kumimoji="1" lang="ja-JP" altLang="en-US" smtClean="0"/>
              <a:t>2017/9/26</a:t>
            </a:fld>
            <a:endParaRPr kumimoji="1" lang="ja-JP" altLang="en-US"/>
          </a:p>
        </p:txBody>
      </p:sp>
      <p:sp>
        <p:nvSpPr>
          <p:cNvPr id="4" name="フッター プレースホルダー 3"/>
          <p:cNvSpPr>
            <a:spLocks noGrp="1"/>
          </p:cNvSpPr>
          <p:nvPr>
            <p:ph type="ftr" sz="quarter" idx="2"/>
          </p:nvPr>
        </p:nvSpPr>
        <p:spPr>
          <a:xfrm>
            <a:off x="13" y="9377363"/>
            <a:ext cx="2921000" cy="493712"/>
          </a:xfrm>
          <a:prstGeom prst="rect">
            <a:avLst/>
          </a:prstGeom>
        </p:spPr>
        <p:txBody>
          <a:bodyPr vert="horz" lIns="91347" tIns="45672" rIns="91347" bIns="4567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9541" y="9377363"/>
            <a:ext cx="2921000" cy="493712"/>
          </a:xfrm>
          <a:prstGeom prst="rect">
            <a:avLst/>
          </a:prstGeom>
        </p:spPr>
        <p:txBody>
          <a:bodyPr vert="horz" lIns="91347" tIns="45672" rIns="91347" bIns="45672" rtlCol="0" anchor="b"/>
          <a:lstStyle>
            <a:lvl1pPr algn="r">
              <a:defRPr sz="1200"/>
            </a:lvl1pPr>
          </a:lstStyle>
          <a:p>
            <a:fld id="{07E44571-DB7E-426B-98EA-7B6BED41ED85}" type="slidenum">
              <a:rPr kumimoji="1" lang="ja-JP" altLang="en-US" smtClean="0"/>
              <a:t>‹#›</a:t>
            </a:fld>
            <a:endParaRPr kumimoji="1" lang="ja-JP" altLang="en-US"/>
          </a:p>
        </p:txBody>
      </p:sp>
    </p:spTree>
    <p:extLst>
      <p:ext uri="{BB962C8B-B14F-4D97-AF65-F5344CB8AC3E}">
        <p14:creationId xmlns:p14="http://schemas.microsoft.com/office/powerpoint/2010/main" val="2644325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16"/>
            <a:ext cx="2921000" cy="493713"/>
          </a:xfrm>
          <a:prstGeom prst="rect">
            <a:avLst/>
          </a:prstGeom>
        </p:spPr>
        <p:txBody>
          <a:bodyPr vert="horz" lIns="91347" tIns="45672" rIns="91347" bIns="4567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9541" y="16"/>
            <a:ext cx="2921000" cy="493713"/>
          </a:xfrm>
          <a:prstGeom prst="rect">
            <a:avLst/>
          </a:prstGeom>
        </p:spPr>
        <p:txBody>
          <a:bodyPr vert="horz" lIns="91347" tIns="45672" rIns="91347" bIns="45672" rtlCol="0"/>
          <a:lstStyle>
            <a:lvl1pPr algn="r">
              <a:defRPr sz="1200"/>
            </a:lvl1pPr>
          </a:lstStyle>
          <a:p>
            <a:fld id="{FE0D5ED0-067E-44BC-AE9F-80D091406C27}" type="datetimeFigureOut">
              <a:rPr kumimoji="1" lang="ja-JP" altLang="en-US" smtClean="0"/>
              <a:t>2017/9/26</a:t>
            </a:fld>
            <a:endParaRPr kumimoji="1" lang="ja-JP" altLang="en-US"/>
          </a:p>
        </p:txBody>
      </p:sp>
      <p:sp>
        <p:nvSpPr>
          <p:cNvPr id="4" name="スライド イメージ プレースホルダー 3"/>
          <p:cNvSpPr>
            <a:spLocks noGrp="1" noRot="1" noChangeAspect="1"/>
          </p:cNvSpPr>
          <p:nvPr>
            <p:ph type="sldImg" idx="2"/>
          </p:nvPr>
        </p:nvSpPr>
        <p:spPr>
          <a:xfrm>
            <a:off x="696913" y="739775"/>
            <a:ext cx="5348287" cy="3703638"/>
          </a:xfrm>
          <a:prstGeom prst="rect">
            <a:avLst/>
          </a:prstGeom>
          <a:noFill/>
          <a:ln w="12700">
            <a:solidFill>
              <a:prstClr val="black"/>
            </a:solidFill>
          </a:ln>
        </p:spPr>
        <p:txBody>
          <a:bodyPr vert="horz" lIns="91347" tIns="45672" rIns="91347" bIns="45672" rtlCol="0" anchor="ctr"/>
          <a:lstStyle/>
          <a:p>
            <a:endParaRPr lang="ja-JP" altLang="en-US"/>
          </a:p>
        </p:txBody>
      </p:sp>
      <p:sp>
        <p:nvSpPr>
          <p:cNvPr id="5" name="ノート プレースホルダー 4"/>
          <p:cNvSpPr>
            <a:spLocks noGrp="1"/>
          </p:cNvSpPr>
          <p:nvPr>
            <p:ph type="body" sz="quarter" idx="3"/>
          </p:nvPr>
        </p:nvSpPr>
        <p:spPr>
          <a:xfrm>
            <a:off x="674704" y="4689491"/>
            <a:ext cx="5392737" cy="4443413"/>
          </a:xfrm>
          <a:prstGeom prst="rect">
            <a:avLst/>
          </a:prstGeom>
        </p:spPr>
        <p:txBody>
          <a:bodyPr vert="horz" lIns="91347" tIns="45672" rIns="91347" bIns="4567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3" y="9377363"/>
            <a:ext cx="2921000" cy="493712"/>
          </a:xfrm>
          <a:prstGeom prst="rect">
            <a:avLst/>
          </a:prstGeom>
        </p:spPr>
        <p:txBody>
          <a:bodyPr vert="horz" lIns="91347" tIns="45672" rIns="91347" bIns="4567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9541" y="9377363"/>
            <a:ext cx="2921000" cy="493712"/>
          </a:xfrm>
          <a:prstGeom prst="rect">
            <a:avLst/>
          </a:prstGeom>
        </p:spPr>
        <p:txBody>
          <a:bodyPr vert="horz" lIns="91347" tIns="45672" rIns="91347" bIns="45672" rtlCol="0" anchor="b"/>
          <a:lstStyle>
            <a:lvl1pPr algn="r">
              <a:defRPr sz="1200"/>
            </a:lvl1pPr>
          </a:lstStyle>
          <a:p>
            <a:fld id="{99FEBF59-171E-4389-B6E3-97D2169D2BCA}" type="slidenum">
              <a:rPr kumimoji="1" lang="ja-JP" altLang="en-US" smtClean="0"/>
              <a:t>‹#›</a:t>
            </a:fld>
            <a:endParaRPr kumimoji="1" lang="ja-JP" altLang="en-US"/>
          </a:p>
        </p:txBody>
      </p:sp>
    </p:spTree>
    <p:extLst>
      <p:ext uri="{BB962C8B-B14F-4D97-AF65-F5344CB8AC3E}">
        <p14:creationId xmlns:p14="http://schemas.microsoft.com/office/powerpoint/2010/main" val="1189752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F4AE0DF-599C-4CA6-AA1E-3A6100DE2A60}" type="datetime1">
              <a:rPr kumimoji="1" lang="ja-JP" altLang="en-US" smtClean="0"/>
              <a:t>2017/9/26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6471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0F890E-3D8F-49C3-815F-5C72858B588A}" type="datetime1">
              <a:rPr kumimoji="1" lang="ja-JP" altLang="en-US" smtClean="0"/>
              <a:t>2017/9/26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50389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4E5DC3-D3E3-4027-A85E-5E53864A82B3}" type="datetime1">
              <a:rPr kumimoji="1" lang="ja-JP" altLang="en-US" smtClean="0"/>
              <a:t>2017/9/26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79812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62ABCB-2ADF-4F42-BC59-3A2B7F056AAE}" type="datetime1">
              <a:rPr kumimoji="1" lang="ja-JP" altLang="en-US" smtClean="0"/>
              <a:t>2017/9/26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25010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4E4AAC8-DECE-4699-90F3-C2A0C0FA3E2A}" type="datetime1">
              <a:rPr kumimoji="1" lang="ja-JP" altLang="en-US" smtClean="0"/>
              <a:t>2017/9/26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96748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39A8D17-9412-4B70-B8C0-9853EB0FBEF3}" type="datetime1">
              <a:rPr kumimoji="1" lang="ja-JP" altLang="en-US" smtClean="0"/>
              <a:t>2017/9/26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003588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E9FF59A-5F32-464A-B8BE-662622503233}" type="datetime1">
              <a:rPr kumimoji="1" lang="ja-JP" altLang="en-US" smtClean="0"/>
              <a:t>2017/9/26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97661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8294276-6706-4159-959D-404A8AB95C65}" type="datetime1">
              <a:rPr kumimoji="1" lang="ja-JP" altLang="en-US" smtClean="0"/>
              <a:t>2017/9/26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63283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16D5CF-9655-4EA3-BBF4-953C5FCBA9E6}" type="datetime1">
              <a:rPr kumimoji="1" lang="ja-JP" altLang="en-US" smtClean="0"/>
              <a:t>2017/9/26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3171524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3F73CF-93EC-4F61-B929-A064EA760E59}" type="datetime1">
              <a:rPr kumimoji="1" lang="ja-JP" altLang="en-US" smtClean="0"/>
              <a:t>2017/9/26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695064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80FE44-574C-473C-B7BB-3039A0E1F0E4}" type="datetime1">
              <a:rPr kumimoji="1" lang="ja-JP" altLang="en-US" smtClean="0"/>
              <a:t>2017/9/26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1717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D58BE-C3F1-4775-92FE-F99E09CBDC0B}" type="datetime1">
              <a:rPr kumimoji="1" lang="ja-JP" altLang="en-US" smtClean="0"/>
              <a:t>2017/9/26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68EE6-8590-4C35-BA5F-0BD088C856D2}" type="slidenum">
              <a:rPr kumimoji="1" lang="ja-JP" altLang="en-US" smtClean="0"/>
              <a:t>‹#›</a:t>
            </a:fld>
            <a:endParaRPr kumimoji="1" lang="ja-JP" altLang="en-US"/>
          </a:p>
        </p:txBody>
      </p:sp>
    </p:spTree>
    <p:extLst>
      <p:ext uri="{BB962C8B-B14F-4D97-AF65-F5344CB8AC3E}">
        <p14:creationId xmlns:p14="http://schemas.microsoft.com/office/powerpoint/2010/main" val="2357207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16463" y="1728000"/>
            <a:ext cx="9648000" cy="1584176"/>
          </a:xfrm>
          <a:prstGeom prst="rect">
            <a:avLst/>
          </a:prstGeom>
          <a:blipFill>
            <a:blip r:embed="rId2"/>
            <a:tile tx="0" ty="0" sx="100000" sy="100000" flip="none" algn="tl"/>
          </a:blipFill>
          <a:ln w="38100">
            <a:noFill/>
          </a:ln>
          <a:effectLst>
            <a:outerShdw blurRad="50800" dist="38100" dir="2700000" algn="tl" rotWithShape="0">
              <a:prstClr val="black">
                <a:alpha val="40000"/>
              </a:prstClr>
            </a:outerShdw>
          </a:effectLst>
        </p:spPr>
        <p:txBody>
          <a:bodyPr vert="horz" lIns="0" tIns="0" rIns="0" bIns="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dirty="0" smtClean="0">
                <a:latin typeface="HG丸ｺﾞｼｯｸM-PRO" panose="020F0600000000000000" pitchFamily="50" charset="-128"/>
                <a:ea typeface="HG丸ｺﾞｼｯｸM-PRO" panose="020F0600000000000000" pitchFamily="50" charset="-128"/>
              </a:rPr>
              <a:t>第４回</a:t>
            </a:r>
            <a:r>
              <a:rPr lang="ja-JP" altLang="en-US" sz="3200" b="1" dirty="0">
                <a:latin typeface="HG丸ｺﾞｼｯｸM-PRO" panose="020F0600000000000000" pitchFamily="50" charset="-128"/>
                <a:ea typeface="HG丸ｺﾞｼｯｸM-PRO" panose="020F0600000000000000" pitchFamily="50" charset="-128"/>
              </a:rPr>
              <a:t>基幹病院等連携強化実行</a:t>
            </a:r>
            <a:r>
              <a:rPr lang="ja-JP" altLang="en-US" sz="3200" b="1" dirty="0" smtClean="0">
                <a:latin typeface="HG丸ｺﾞｼｯｸM-PRO" panose="020F0600000000000000" pitchFamily="50" charset="-128"/>
                <a:ea typeface="HG丸ｺﾞｼｯｸM-PRO" panose="020F0600000000000000" pitchFamily="50" charset="-128"/>
              </a:rPr>
              <a:t>会議</a:t>
            </a:r>
            <a:endParaRPr lang="en-US" altLang="ja-JP" sz="3200" b="1" dirty="0" smtClean="0">
              <a:latin typeface="HG丸ｺﾞｼｯｸM-PRO" panose="020F0600000000000000" pitchFamily="50" charset="-128"/>
              <a:ea typeface="HG丸ｺﾞｼｯｸM-PRO" panose="020F0600000000000000" pitchFamily="50" charset="-128"/>
            </a:endParaRPr>
          </a:p>
          <a:p>
            <a:r>
              <a:rPr lang="ja-JP" altLang="en-US" sz="3200" b="1" dirty="0" smtClean="0">
                <a:latin typeface="HG丸ｺﾞｼｯｸM-PRO" panose="020F0600000000000000" pitchFamily="50" charset="-128"/>
                <a:ea typeface="HG丸ｺﾞｼｯｸM-PRO" panose="020F0600000000000000" pitchFamily="50" charset="-128"/>
              </a:rPr>
              <a:t>（</a:t>
            </a:r>
            <a:r>
              <a:rPr lang="en-US" altLang="ja-JP" sz="3200" b="1" dirty="0" smtClean="0">
                <a:latin typeface="HG丸ｺﾞｼｯｸM-PRO" panose="020F0600000000000000" pitchFamily="50" charset="-128"/>
                <a:ea typeface="HG丸ｺﾞｼｯｸM-PRO" panose="020F0600000000000000" pitchFamily="50" charset="-128"/>
              </a:rPr>
              <a:t>H29.</a:t>
            </a:r>
            <a:r>
              <a:rPr lang="ja-JP" altLang="en-US" sz="3200" b="1" dirty="0" smtClean="0">
                <a:latin typeface="HG丸ｺﾞｼｯｸM-PRO" panose="020F0600000000000000" pitchFamily="50" charset="-128"/>
                <a:ea typeface="HG丸ｺﾞｼｯｸM-PRO" panose="020F0600000000000000" pitchFamily="50" charset="-128"/>
              </a:rPr>
              <a:t>７</a:t>
            </a:r>
            <a:r>
              <a:rPr lang="en-US" altLang="ja-JP" sz="3200" b="1" dirty="0" smtClean="0">
                <a:latin typeface="HG丸ｺﾞｼｯｸM-PRO" panose="020F0600000000000000" pitchFamily="50" charset="-128"/>
                <a:ea typeface="HG丸ｺﾞｼｯｸM-PRO" panose="020F0600000000000000" pitchFamily="50" charset="-128"/>
              </a:rPr>
              <a:t>.26</a:t>
            </a:r>
            <a:r>
              <a:rPr lang="ja-JP" altLang="en-US" sz="3200" b="1" dirty="0" smtClean="0">
                <a:latin typeface="HG丸ｺﾞｼｯｸM-PRO" panose="020F0600000000000000" pitchFamily="50" charset="-128"/>
                <a:ea typeface="HG丸ｺﾞｼｯｸM-PRO" panose="020F0600000000000000" pitchFamily="50" charset="-128"/>
              </a:rPr>
              <a:t>）議論</a:t>
            </a:r>
            <a:r>
              <a:rPr lang="ja-JP" altLang="en-US" sz="3200" b="1" dirty="0">
                <a:latin typeface="HG丸ｺﾞｼｯｸM-PRO" panose="020F0600000000000000" pitchFamily="50" charset="-128"/>
                <a:ea typeface="HG丸ｺﾞｼｯｸM-PRO" panose="020F0600000000000000" pitchFamily="50" charset="-128"/>
              </a:rPr>
              <a:t>の</a:t>
            </a:r>
            <a:r>
              <a:rPr lang="ja-JP" altLang="en-US" sz="3200" b="1" dirty="0" smtClean="0">
                <a:latin typeface="HG丸ｺﾞｼｯｸM-PRO" panose="020F0600000000000000" pitchFamily="50" charset="-128"/>
                <a:ea typeface="HG丸ｺﾞｼｯｸM-PRO" panose="020F0600000000000000" pitchFamily="50" charset="-128"/>
              </a:rPr>
              <a:t>結果について</a:t>
            </a:r>
            <a:endParaRPr lang="ja-JP" altLang="en-US" sz="3200" b="1" dirty="0">
              <a:latin typeface="HG丸ｺﾞｼｯｸM-PRO" panose="020F0600000000000000" pitchFamily="50" charset="-128"/>
              <a:ea typeface="HG丸ｺﾞｼｯｸM-PRO" panose="020F0600000000000000" pitchFamily="50" charset="-128"/>
            </a:endParaRPr>
          </a:p>
        </p:txBody>
      </p:sp>
      <p:sp>
        <p:nvSpPr>
          <p:cNvPr id="6" name="タイトル 1"/>
          <p:cNvSpPr txBox="1">
            <a:spLocks/>
          </p:cNvSpPr>
          <p:nvPr/>
        </p:nvSpPr>
        <p:spPr bwMode="auto">
          <a:xfrm>
            <a:off x="8306792" y="432001"/>
            <a:ext cx="1170711" cy="387093"/>
          </a:xfrm>
          <a:prstGeom prst="rect">
            <a:avLst/>
          </a:prstGeom>
          <a:noFill/>
          <a:ln w="19050">
            <a:solidFill>
              <a:schemeClr val="tx1"/>
            </a:solidFill>
          </a:ln>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latin typeface="ＭＳ ゴシック" panose="020B0609070205080204" pitchFamily="49" charset="-128"/>
                <a:ea typeface="ＭＳ ゴシック" panose="020B0609070205080204" pitchFamily="49" charset="-128"/>
              </a:rPr>
              <a:t>資料１</a:t>
            </a:r>
            <a:endParaRPr lang="en-US" altLang="ja-JP" sz="1800" b="1" dirty="0" smtClean="0">
              <a:latin typeface="ＭＳ ゴシック" panose="020B0609070205080204" pitchFamily="49" charset="-128"/>
              <a:ea typeface="ＭＳ ゴシック" panose="020B0609070205080204" pitchFamily="49" charset="-128"/>
            </a:endParaRPr>
          </a:p>
        </p:txBody>
      </p:sp>
      <p:sp>
        <p:nvSpPr>
          <p:cNvPr id="4" name="タイトル 1"/>
          <p:cNvSpPr txBox="1">
            <a:spLocks/>
          </p:cNvSpPr>
          <p:nvPr/>
        </p:nvSpPr>
        <p:spPr bwMode="auto">
          <a:xfrm>
            <a:off x="323528" y="432000"/>
            <a:ext cx="5400600" cy="387093"/>
          </a:xfrm>
          <a:prstGeom prst="rect">
            <a:avLst/>
          </a:prstGeom>
          <a:noFill/>
          <a:ln w="19050">
            <a:solidFill>
              <a:schemeClr val="tx1"/>
            </a:solidFill>
          </a:ln>
        </p:spPr>
        <p:txBody>
          <a:bodyPr vert="horz" lIns="91440" tIns="45720" rIns="91440" bIns="45720" rtlCol="0" anchor="t">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smtClean="0">
                <a:latin typeface="+mn-ea"/>
                <a:ea typeface="+mn-ea"/>
              </a:rPr>
              <a:t>第５回基幹病院等連携強化実行会議（</a:t>
            </a:r>
            <a:r>
              <a:rPr lang="en-US" altLang="ja-JP" sz="1800" dirty="0" smtClean="0">
                <a:latin typeface="+mn-ea"/>
                <a:ea typeface="+mn-ea"/>
              </a:rPr>
              <a:t>H29.10.2</a:t>
            </a:r>
            <a:r>
              <a:rPr lang="ja-JP" altLang="en-US" sz="1800" dirty="0" smtClean="0">
                <a:latin typeface="+mn-ea"/>
                <a:ea typeface="+mn-ea"/>
              </a:rPr>
              <a:t>）</a:t>
            </a:r>
            <a:endParaRPr lang="en-US" altLang="ja-JP" sz="1800" dirty="0" smtClean="0">
              <a:latin typeface="+mn-ea"/>
              <a:ea typeface="+mn-ea"/>
            </a:endParaRPr>
          </a:p>
        </p:txBody>
      </p:sp>
    </p:spTree>
    <p:extLst>
      <p:ext uri="{BB962C8B-B14F-4D97-AF65-F5344CB8AC3E}">
        <p14:creationId xmlns:p14="http://schemas.microsoft.com/office/powerpoint/2010/main" val="3879204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28464" y="260648"/>
            <a:ext cx="9649072" cy="5940088"/>
          </a:xfrm>
          <a:prstGeom prst="rect">
            <a:avLst/>
          </a:prstGeom>
        </p:spPr>
        <p:txBody>
          <a:bodyPr wrap="square">
            <a:spAutoFit/>
          </a:bodyPr>
          <a:lstStyle/>
          <a:p>
            <a:r>
              <a:rPr lang="en-US" altLang="ja-JP" sz="1400" dirty="0"/>
              <a:t> </a:t>
            </a:r>
            <a:r>
              <a:rPr lang="ja-JP" altLang="en-US" sz="1400" b="1" dirty="0">
                <a:latin typeface="ＭＳ ゴシック" panose="020B0609070205080204" pitchFamily="49" charset="-128"/>
                <a:ea typeface="ＭＳ ゴシック" panose="020B0609070205080204" pitchFamily="49" charset="-128"/>
              </a:rPr>
              <a:t>～</a:t>
            </a:r>
            <a:r>
              <a:rPr lang="ja-JP" altLang="ja-JP" sz="1400" b="1" dirty="0" smtClean="0">
                <a:latin typeface="ＭＳ ゴシック" panose="020B0609070205080204" pitchFamily="49" charset="-128"/>
                <a:ea typeface="ＭＳ ゴシック" panose="020B0609070205080204" pitchFamily="49" charset="-128"/>
              </a:rPr>
              <a:t>これ</a:t>
            </a:r>
            <a:r>
              <a:rPr lang="ja-JP" altLang="ja-JP" sz="1400" b="1" dirty="0">
                <a:latin typeface="ＭＳ ゴシック" panose="020B0609070205080204" pitchFamily="49" charset="-128"/>
                <a:ea typeface="ＭＳ ゴシック" panose="020B0609070205080204" pitchFamily="49" charset="-128"/>
              </a:rPr>
              <a:t>までの議論に</a:t>
            </a:r>
            <a:r>
              <a:rPr lang="ja-JP" altLang="ja-JP" sz="1400" b="1" dirty="0" smtClean="0">
                <a:latin typeface="ＭＳ ゴシック" panose="020B0609070205080204" pitchFamily="49" charset="-128"/>
                <a:ea typeface="ＭＳ ゴシック" panose="020B0609070205080204" pitchFamily="49" charset="-128"/>
              </a:rPr>
              <a:t>ついて</a:t>
            </a:r>
            <a:r>
              <a:rPr lang="ja-JP" altLang="en-US" sz="1400" b="1" dirty="0" smtClean="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 </a:t>
            </a:r>
            <a:endParaRPr lang="ja-JP" altLang="ja-JP" sz="1400" dirty="0">
              <a:latin typeface="ＭＳ ゴシック" panose="020B0609070205080204" pitchFamily="49" charset="-128"/>
              <a:ea typeface="ＭＳ ゴシック" panose="020B0609070205080204" pitchFamily="49" charset="-128"/>
            </a:endParaRPr>
          </a:p>
          <a:p>
            <a:endParaRPr lang="en-US" altLang="ja-JP" sz="1200" dirty="0" smtClean="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第３回基幹病院等連携強化実行会議において検討した議題及び各メンバーのご意見を再確認した。</a:t>
            </a:r>
          </a:p>
          <a:p>
            <a:r>
              <a:rPr lang="en-US" altLang="ja-JP" sz="1200" dirty="0">
                <a:latin typeface="ＭＳ ゴシック" panose="020B0609070205080204" pitchFamily="49" charset="-128"/>
                <a:ea typeface="ＭＳ ゴシック" panose="020B0609070205080204" pitchFamily="49" charset="-128"/>
              </a:rPr>
              <a:t> </a:t>
            </a:r>
            <a:endParaRPr lang="ja-JP" altLang="ja-JP" sz="1200" dirty="0">
              <a:latin typeface="ＭＳ ゴシック" panose="020B0609070205080204" pitchFamily="49" charset="-128"/>
              <a:ea typeface="ＭＳ ゴシック" panose="020B0609070205080204" pitchFamily="49" charset="-128"/>
            </a:endParaRPr>
          </a:p>
          <a:p>
            <a:r>
              <a:rPr lang="ja-JP" altLang="en-US" sz="1400" b="1" dirty="0">
                <a:latin typeface="ＭＳ ゴシック" panose="020B0609070205080204" pitchFamily="49" charset="-128"/>
                <a:ea typeface="ＭＳ ゴシック" panose="020B0609070205080204" pitchFamily="49" charset="-128"/>
              </a:rPr>
              <a:t>～</a:t>
            </a:r>
            <a:r>
              <a:rPr lang="ja-JP" altLang="ja-JP" sz="1400" b="1" dirty="0" smtClean="0">
                <a:latin typeface="ＭＳ ゴシック" panose="020B0609070205080204" pitchFamily="49" charset="-128"/>
                <a:ea typeface="ＭＳ ゴシック" panose="020B0609070205080204" pitchFamily="49" charset="-128"/>
              </a:rPr>
              <a:t>医療</a:t>
            </a:r>
            <a:r>
              <a:rPr lang="ja-JP" altLang="ja-JP" sz="1400" b="1" dirty="0">
                <a:latin typeface="ＭＳ ゴシック" panose="020B0609070205080204" pitchFamily="49" charset="-128"/>
                <a:ea typeface="ＭＳ ゴシック" panose="020B0609070205080204" pitchFamily="49" charset="-128"/>
              </a:rPr>
              <a:t>資源の全体最適と集中投資に</a:t>
            </a:r>
            <a:r>
              <a:rPr lang="ja-JP" altLang="ja-JP" sz="1400" b="1" dirty="0" smtClean="0">
                <a:latin typeface="ＭＳ ゴシック" panose="020B0609070205080204" pitchFamily="49" charset="-128"/>
                <a:ea typeface="ＭＳ ゴシック" panose="020B0609070205080204" pitchFamily="49" charset="-128"/>
              </a:rPr>
              <a:t>ついて</a:t>
            </a:r>
            <a:r>
              <a:rPr lang="ja-JP" altLang="en-US" sz="1400" b="1" dirty="0" smtClean="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 </a:t>
            </a:r>
            <a:endParaRPr lang="ja-JP" altLang="ja-JP" sz="1400" dirty="0">
              <a:latin typeface="ＭＳ ゴシック" panose="020B0609070205080204" pitchFamily="49" charset="-128"/>
              <a:ea typeface="ＭＳ ゴシック" panose="020B0609070205080204" pitchFamily="49" charset="-128"/>
            </a:endParaRPr>
          </a:p>
          <a:p>
            <a:endParaRPr lang="en-US" altLang="ja-JP" sz="1200" dirty="0" smtClean="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医療資源の全体最適と集中投資の方策について，小児医療をモデルケースとした議論を行った。</a:t>
            </a:r>
          </a:p>
          <a:p>
            <a:endParaRPr lang="en-US" altLang="ja-JP" sz="1200" dirty="0" smtClean="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各メンバーからの意見として，以下の発言があった。</a:t>
            </a:r>
          </a:p>
          <a:p>
            <a:r>
              <a:rPr lang="ja-JP" altLang="ja-JP"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小児医療の高度化が進んでいる今，医療資源の分散や小児科医の数の問題等に対して，スピード感を持って対応して</a:t>
            </a:r>
            <a:r>
              <a:rPr lang="ja-JP" altLang="ja-JP" sz="1200" dirty="0" err="1" smtClean="0">
                <a:latin typeface="ＭＳ ゴシック" panose="020B0609070205080204" pitchFamily="49" charset="-128"/>
                <a:ea typeface="ＭＳ ゴシック" panose="020B0609070205080204" pitchFamily="49" charset="-128"/>
              </a:rPr>
              <a:t>いかなけれ</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ja-JP" altLang="ja-JP" sz="1200" dirty="0" err="1" smtClean="0">
                <a:latin typeface="ＭＳ ゴシック" panose="020B0609070205080204" pitchFamily="49" charset="-128"/>
                <a:ea typeface="ＭＳ ゴシック" panose="020B0609070205080204" pitchFamily="49" charset="-128"/>
              </a:rPr>
              <a:t>ば</a:t>
            </a:r>
            <a:r>
              <a:rPr lang="ja-JP" altLang="ja-JP" sz="1200" dirty="0">
                <a:latin typeface="ＭＳ ゴシック" panose="020B0609070205080204" pitchFamily="49" charset="-128"/>
                <a:ea typeface="ＭＳ ゴシック" panose="020B0609070205080204" pitchFamily="49" charset="-128"/>
              </a:rPr>
              <a:t>ならない。</a:t>
            </a:r>
          </a:p>
          <a:p>
            <a:r>
              <a:rPr lang="ja-JP" altLang="ja-JP"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重要なのは患者にとっての視点であり，市民サービスの低下につながらないようにしなければならない。</a:t>
            </a:r>
          </a:p>
          <a:p>
            <a:r>
              <a:rPr lang="ja-JP" altLang="ja-JP"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現在，小児科医の約</a:t>
            </a:r>
            <a:r>
              <a:rPr lang="en-US" altLang="ja-JP" sz="1200" dirty="0">
                <a:latin typeface="ＭＳ ゴシック" panose="020B0609070205080204" pitchFamily="49" charset="-128"/>
                <a:ea typeface="ＭＳ ゴシック" panose="020B0609070205080204" pitchFamily="49" charset="-128"/>
              </a:rPr>
              <a:t>40%</a:t>
            </a:r>
            <a:r>
              <a:rPr lang="ja-JP" altLang="ja-JP" sz="1200" dirty="0">
                <a:latin typeface="ＭＳ ゴシック" panose="020B0609070205080204" pitchFamily="49" charset="-128"/>
                <a:ea typeface="ＭＳ ゴシック" panose="020B0609070205080204" pitchFamily="49" charset="-128"/>
              </a:rPr>
              <a:t>が女性医師であるので，女性医師の働き方についても考えていかなければならない。</a:t>
            </a:r>
          </a:p>
          <a:p>
            <a:r>
              <a:rPr lang="ja-JP" altLang="ja-JP" sz="1200" dirty="0">
                <a:latin typeface="ＭＳ ゴシック" panose="020B0609070205080204" pitchFamily="49" charset="-128"/>
                <a:ea typeface="ＭＳ ゴシック" panose="020B0609070205080204" pitchFamily="49" charset="-128"/>
              </a:rPr>
              <a:t>　・　高度医療を行う医療機関で初期医療から行うとシステムとしては非効率であり，患者にとってもよくないことなので，高度</a:t>
            </a:r>
            <a:r>
              <a:rPr lang="ja-JP" altLang="ja-JP" sz="1200" dirty="0" smtClean="0">
                <a:latin typeface="ＭＳ ゴシック" panose="020B0609070205080204" pitchFamily="49" charset="-128"/>
                <a:ea typeface="ＭＳ ゴシック" panose="020B0609070205080204" pitchFamily="49" charset="-128"/>
              </a:rPr>
              <a:t>医療</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を</a:t>
            </a:r>
            <a:r>
              <a:rPr lang="ja-JP" altLang="ja-JP" sz="1200" dirty="0">
                <a:latin typeface="ＭＳ ゴシック" panose="020B0609070205080204" pitchFamily="49" charset="-128"/>
                <a:ea typeface="ＭＳ ゴシック" panose="020B0609070205080204" pitchFamily="49" charset="-128"/>
              </a:rPr>
              <a:t>集約させながら，初期医療への対応やフォローアップ医療は地域で広く役割分担するなど，地域連携の中で機能を集約</a:t>
            </a:r>
            <a:r>
              <a:rPr lang="ja-JP" altLang="ja-JP" sz="1200" dirty="0" smtClean="0">
                <a:latin typeface="ＭＳ ゴシック" panose="020B0609070205080204" pitchFamily="49" charset="-128"/>
                <a:ea typeface="ＭＳ ゴシック" panose="020B0609070205080204" pitchFamily="49" charset="-128"/>
              </a:rPr>
              <a:t>しながら</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ネットワーク</a:t>
            </a:r>
            <a:r>
              <a:rPr lang="ja-JP" altLang="ja-JP" sz="1200" dirty="0">
                <a:latin typeface="ＭＳ ゴシック" panose="020B0609070205080204" pitchFamily="49" charset="-128"/>
                <a:ea typeface="ＭＳ ゴシック" panose="020B0609070205080204" pitchFamily="49" charset="-128"/>
              </a:rPr>
              <a:t>として強みを持たせていくことができれば，非常に大きな価値がある。</a:t>
            </a:r>
          </a:p>
          <a:p>
            <a:r>
              <a:rPr lang="en-US" altLang="ja-JP" sz="1200" dirty="0">
                <a:latin typeface="ＭＳ ゴシック" panose="020B0609070205080204" pitchFamily="49" charset="-128"/>
                <a:ea typeface="ＭＳ ゴシック" panose="020B0609070205080204" pitchFamily="49" charset="-128"/>
              </a:rPr>
              <a:t> </a:t>
            </a:r>
          </a:p>
          <a:p>
            <a:r>
              <a:rPr lang="ja-JP" altLang="en-US" sz="1400" b="1" dirty="0">
                <a:latin typeface="ＭＳ ゴシック" panose="020B0609070205080204" pitchFamily="49" charset="-128"/>
                <a:ea typeface="ＭＳ ゴシック" panose="020B0609070205080204" pitchFamily="49" charset="-128"/>
              </a:rPr>
              <a:t>～</a:t>
            </a:r>
            <a:r>
              <a:rPr lang="ja-JP" altLang="ja-JP" sz="1400" b="1" dirty="0" smtClean="0">
                <a:latin typeface="ＭＳ ゴシック" panose="020B0609070205080204" pitchFamily="49" charset="-128"/>
                <a:ea typeface="ＭＳ ゴシック" panose="020B0609070205080204" pitchFamily="49" charset="-128"/>
              </a:rPr>
              <a:t>第３回</a:t>
            </a:r>
            <a:r>
              <a:rPr lang="ja-JP" altLang="ja-JP" sz="1400" b="1" dirty="0">
                <a:latin typeface="ＭＳ ゴシック" panose="020B0609070205080204" pitchFamily="49" charset="-128"/>
                <a:ea typeface="ＭＳ ゴシック" panose="020B0609070205080204" pitchFamily="49" charset="-128"/>
              </a:rPr>
              <a:t>小児医療体制検討ＷＧの状況に</a:t>
            </a:r>
            <a:r>
              <a:rPr lang="ja-JP" altLang="ja-JP" sz="1400" b="1" dirty="0" smtClean="0">
                <a:latin typeface="ＭＳ ゴシック" panose="020B0609070205080204" pitchFamily="49" charset="-128"/>
                <a:ea typeface="ＭＳ ゴシック" panose="020B0609070205080204" pitchFamily="49" charset="-128"/>
              </a:rPr>
              <a:t>ついて</a:t>
            </a:r>
            <a:r>
              <a:rPr lang="ja-JP" altLang="en-US" sz="1400" b="1" dirty="0" smtClean="0">
                <a:latin typeface="ＭＳ ゴシック" panose="020B0609070205080204" pitchFamily="49" charset="-128"/>
                <a:ea typeface="ＭＳ ゴシック" panose="020B0609070205080204" pitchFamily="49" charset="-128"/>
              </a:rPr>
              <a:t>～</a:t>
            </a:r>
            <a:endParaRPr lang="ja-JP" altLang="ja-JP" sz="1400" dirty="0">
              <a:latin typeface="ＭＳ ゴシック" panose="020B0609070205080204" pitchFamily="49" charset="-128"/>
              <a:ea typeface="ＭＳ ゴシック" panose="020B0609070205080204" pitchFamily="49" charset="-128"/>
            </a:endParaRPr>
          </a:p>
          <a:p>
            <a:r>
              <a:rPr lang="en-US" altLang="ja-JP" sz="1200" dirty="0">
                <a:latin typeface="ＭＳ ゴシック" panose="020B0609070205080204" pitchFamily="49" charset="-128"/>
                <a:ea typeface="ＭＳ ゴシック" panose="020B0609070205080204" pitchFamily="49" charset="-128"/>
              </a:rPr>
              <a:t> </a:t>
            </a:r>
            <a:endParaRPr lang="ja-JP" altLang="ja-JP" sz="1200" dirty="0">
              <a:latin typeface="ＭＳ ゴシック" panose="020B0609070205080204" pitchFamily="49" charset="-128"/>
              <a:ea typeface="ＭＳ ゴシック" panose="020B0609070205080204" pitchFamily="49" charset="-128"/>
            </a:endParaRPr>
          </a:p>
          <a:p>
            <a:r>
              <a:rPr lang="ja-JP" altLang="ja-JP" sz="1200" dirty="0">
                <a:latin typeface="ＭＳ ゴシック" panose="020B0609070205080204" pitchFamily="49" charset="-128"/>
                <a:ea typeface="ＭＳ ゴシック" panose="020B0609070205080204" pitchFamily="49" charset="-128"/>
              </a:rPr>
              <a:t>○　７月に開催した第３回小児医療体制検討ＷＧについて報告を行った。</a:t>
            </a:r>
          </a:p>
          <a:p>
            <a:r>
              <a:rPr lang="en-US" altLang="ja-JP" sz="1200" dirty="0">
                <a:latin typeface="ＭＳ ゴシック" panose="020B0609070205080204" pitchFamily="49" charset="-128"/>
                <a:ea typeface="ＭＳ ゴシック" panose="020B0609070205080204" pitchFamily="49" charset="-128"/>
              </a:rPr>
              <a:t> </a:t>
            </a:r>
            <a:endParaRPr lang="ja-JP" altLang="ja-JP" sz="1200" dirty="0">
              <a:latin typeface="ＭＳ ゴシック" panose="020B0609070205080204" pitchFamily="49" charset="-128"/>
              <a:ea typeface="ＭＳ ゴシック" panose="020B0609070205080204" pitchFamily="49" charset="-128"/>
            </a:endParaRPr>
          </a:p>
          <a:p>
            <a:r>
              <a:rPr lang="ja-JP" altLang="en-US" sz="1400" b="1" dirty="0">
                <a:latin typeface="ＭＳ ゴシック" panose="020B0609070205080204" pitchFamily="49" charset="-128"/>
                <a:ea typeface="ＭＳ ゴシック" panose="020B0609070205080204" pitchFamily="49" charset="-128"/>
              </a:rPr>
              <a:t>～</a:t>
            </a:r>
            <a:r>
              <a:rPr lang="ja-JP" altLang="ja-JP" sz="1400" b="1" dirty="0" smtClean="0">
                <a:latin typeface="ＭＳ ゴシック" panose="020B0609070205080204" pitchFamily="49" charset="-128"/>
                <a:ea typeface="ＭＳ ゴシック" panose="020B0609070205080204" pitchFamily="49" charset="-128"/>
              </a:rPr>
              <a:t>有識者</a:t>
            </a:r>
            <a:r>
              <a:rPr lang="ja-JP" altLang="ja-JP" sz="1400" b="1" dirty="0">
                <a:latin typeface="ＭＳ ゴシック" panose="020B0609070205080204" pitchFamily="49" charset="-128"/>
                <a:ea typeface="ＭＳ ゴシック" panose="020B0609070205080204" pitchFamily="49" charset="-128"/>
              </a:rPr>
              <a:t>からの</a:t>
            </a:r>
            <a:r>
              <a:rPr lang="ja-JP" altLang="ja-JP" sz="1400" b="1" dirty="0" smtClean="0">
                <a:latin typeface="ＭＳ ゴシック" panose="020B0609070205080204" pitchFamily="49" charset="-128"/>
                <a:ea typeface="ＭＳ ゴシック" panose="020B0609070205080204" pitchFamily="49" charset="-128"/>
              </a:rPr>
              <a:t>ご意見</a:t>
            </a:r>
            <a:r>
              <a:rPr lang="ja-JP" altLang="en-US" sz="1400" b="1" dirty="0" smtClean="0">
                <a:latin typeface="ＭＳ ゴシック" panose="020B0609070205080204" pitchFamily="49" charset="-128"/>
                <a:ea typeface="ＭＳ ゴシック" panose="020B0609070205080204" pitchFamily="49" charset="-128"/>
              </a:rPr>
              <a:t>～</a:t>
            </a:r>
            <a:endParaRPr lang="ja-JP" altLang="ja-JP" sz="1400" dirty="0">
              <a:latin typeface="ＭＳ ゴシック" panose="020B0609070205080204" pitchFamily="49" charset="-128"/>
              <a:ea typeface="ＭＳ ゴシック" panose="020B0609070205080204" pitchFamily="49" charset="-128"/>
            </a:endParaRPr>
          </a:p>
          <a:p>
            <a:r>
              <a:rPr lang="en-US" altLang="ja-JP" sz="1200" b="1" dirty="0">
                <a:latin typeface="ＭＳ ゴシック" panose="020B0609070205080204" pitchFamily="49" charset="-128"/>
                <a:ea typeface="ＭＳ ゴシック" panose="020B0609070205080204" pitchFamily="49" charset="-128"/>
              </a:rPr>
              <a:t> </a:t>
            </a:r>
            <a:endParaRPr lang="ja-JP" altLang="ja-JP" sz="1200" dirty="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宮田裕章先生（慶應義塾大学医学部医療政策・管理学教室教授）</a:t>
            </a:r>
          </a:p>
          <a:p>
            <a:r>
              <a:rPr lang="ja-JP" altLang="ja-JP"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様々なデータやエビデンスを基に，症例集積や連携の効果やメリットについて，ご意見を賜った。</a:t>
            </a:r>
          </a:p>
          <a:p>
            <a:r>
              <a:rPr lang="en-US" altLang="ja-JP" sz="1200" dirty="0">
                <a:latin typeface="ＭＳ ゴシック" panose="020B0609070205080204" pitchFamily="49" charset="-128"/>
                <a:ea typeface="ＭＳ ゴシック" panose="020B0609070205080204" pitchFamily="49" charset="-128"/>
              </a:rPr>
              <a:t> </a:t>
            </a:r>
            <a:endParaRPr lang="ja-JP" altLang="ja-JP" sz="1200" dirty="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辻琢也先生（国立大学法人一橋大学理事・副学長）</a:t>
            </a:r>
          </a:p>
          <a:p>
            <a:r>
              <a:rPr lang="ja-JP" altLang="ja-JP" sz="1200" dirty="0">
                <a:latin typeface="ＭＳ ゴシック" panose="020B0609070205080204" pitchFamily="49" charset="-128"/>
                <a:ea typeface="ＭＳ ゴシック" panose="020B0609070205080204" pitchFamily="49" charset="-128"/>
              </a:rPr>
              <a:t>　・　国が進めている公立病院改革の動向や公立病院の独法化のメリットについてご意見を賜った。</a:t>
            </a:r>
          </a:p>
          <a:p>
            <a:r>
              <a:rPr lang="en-US" altLang="ja-JP" sz="1200" dirty="0">
                <a:latin typeface="ＭＳ ゴシック" panose="020B0609070205080204" pitchFamily="49" charset="-128"/>
                <a:ea typeface="ＭＳ ゴシック" panose="020B0609070205080204" pitchFamily="49" charset="-128"/>
              </a:rPr>
              <a:t> </a:t>
            </a:r>
            <a:endParaRPr lang="ja-JP" altLang="ja-JP" sz="1200" dirty="0">
              <a:latin typeface="ＭＳ ゴシック" panose="020B0609070205080204" pitchFamily="49" charset="-128"/>
              <a:ea typeface="ＭＳ ゴシック" panose="020B0609070205080204" pitchFamily="49" charset="-128"/>
            </a:endParaRPr>
          </a:p>
          <a:p>
            <a:r>
              <a:rPr lang="ja-JP" altLang="ja-JP" sz="1200" dirty="0" smtClean="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門田守人先生（地方独立行政法人堺市立病院機構理事長）</a:t>
            </a:r>
          </a:p>
          <a:p>
            <a:r>
              <a:rPr lang="ja-JP" altLang="ja-JP" sz="1200" dirty="0">
                <a:latin typeface="ＭＳ ゴシック" panose="020B0609070205080204" pitchFamily="49" charset="-128"/>
                <a:ea typeface="ＭＳ ゴシック" panose="020B0609070205080204" pitchFamily="49" charset="-128"/>
              </a:rPr>
              <a:t>　・　ご自身の経験を踏まえた病院改革や連携の方策についてご意見を賜った。</a:t>
            </a:r>
          </a:p>
        </p:txBody>
      </p:sp>
    </p:spTree>
    <p:extLst>
      <p:ext uri="{BB962C8B-B14F-4D97-AF65-F5344CB8AC3E}">
        <p14:creationId xmlns:p14="http://schemas.microsoft.com/office/powerpoint/2010/main" val="595717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ワーキング・グループの作業状況 H26年7月末">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ワーキング・グループの作業状況 H26年7月末</Template>
  <TotalTime>9860</TotalTime>
  <Words>31</Words>
  <Application>Microsoft Office PowerPoint</Application>
  <PresentationFormat>A4 210 x 297 mm</PresentationFormat>
  <Paragraphs>35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ワーキング・グループの作業状況 H26年7月末</vt:lpstr>
      <vt:lpstr>PowerPoint プレゼンテーション</vt:lpstr>
      <vt:lpstr>PowerPoint プレゼンテーション</vt:lpstr>
    </vt:vector>
  </TitlesOfParts>
  <Company>広島県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広島都市圏の医療に関する調査研究協議会 ～ワーキング・グループの作業状況～</dc:title>
  <dc:creator>福永 裕文</dc:creator>
  <cp:lastModifiedBy>広島県</cp:lastModifiedBy>
  <cp:revision>846</cp:revision>
  <cp:lastPrinted>2017-07-21T04:03:54Z</cp:lastPrinted>
  <dcterms:created xsi:type="dcterms:W3CDTF">2014-07-17T04:10:49Z</dcterms:created>
  <dcterms:modified xsi:type="dcterms:W3CDTF">2017-09-26T01:58:11Z</dcterms:modified>
</cp:coreProperties>
</file>