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648" r:id="rId1"/>
    <p:sldMasterId id="2147483660" r:id="rId2"/>
    <p:sldMasterId id="2147483672" r:id="rId3"/>
  </p:sldMasterIdLst>
  <p:notesMasterIdLst>
    <p:notesMasterId r:id="rId14"/>
  </p:notesMasterIdLst>
  <p:handoutMasterIdLst>
    <p:handoutMasterId r:id="rId15"/>
  </p:handoutMasterIdLst>
  <p:sldIdLst>
    <p:sldId id="601" r:id="rId4"/>
    <p:sldId id="663" r:id="rId5"/>
    <p:sldId id="643" r:id="rId6"/>
    <p:sldId id="662" r:id="rId7"/>
    <p:sldId id="644" r:id="rId8"/>
    <p:sldId id="658" r:id="rId9"/>
    <p:sldId id="645" r:id="rId10"/>
    <p:sldId id="659" r:id="rId11"/>
    <p:sldId id="664" r:id="rId12"/>
    <p:sldId id="655" r:id="rId13"/>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C98CE"/>
    <a:srgbClr val="FFFF99"/>
    <a:srgbClr val="FEFFC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7529" autoAdjust="0"/>
  </p:normalViewPr>
  <p:slideViewPr>
    <p:cSldViewPr>
      <p:cViewPr>
        <p:scale>
          <a:sx n="90" d="100"/>
          <a:sy n="90" d="100"/>
        </p:scale>
        <p:origin x="-1152" y="-7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2628" y="108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8"/>
            <a:ext cx="2949199" cy="497047"/>
          </a:xfrm>
          <a:prstGeom prst="rect">
            <a:avLst/>
          </a:prstGeom>
        </p:spPr>
        <p:txBody>
          <a:bodyPr vert="horz" lIns="92058" tIns="46027" rIns="92058" bIns="46027"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6415" y="18"/>
            <a:ext cx="2949199" cy="497047"/>
          </a:xfrm>
          <a:prstGeom prst="rect">
            <a:avLst/>
          </a:prstGeom>
        </p:spPr>
        <p:txBody>
          <a:bodyPr vert="horz" lIns="92058" tIns="46027" rIns="92058" bIns="46027" rtlCol="0"/>
          <a:lstStyle>
            <a:lvl1pPr algn="r">
              <a:defRPr sz="1300"/>
            </a:lvl1pPr>
          </a:lstStyle>
          <a:p>
            <a:fld id="{BB7301C3-0FBC-420C-B486-7782B8044B02}" type="datetimeFigureOut">
              <a:rPr kumimoji="1" lang="ja-JP" altLang="en-US" smtClean="0"/>
              <a:t>2017/8/4</a:t>
            </a:fld>
            <a:endParaRPr kumimoji="1" lang="ja-JP" altLang="en-US"/>
          </a:p>
        </p:txBody>
      </p:sp>
      <p:sp>
        <p:nvSpPr>
          <p:cNvPr id="4" name="フッター プレースホルダー 3"/>
          <p:cNvSpPr>
            <a:spLocks noGrp="1"/>
          </p:cNvSpPr>
          <p:nvPr>
            <p:ph type="ftr" sz="quarter" idx="2"/>
          </p:nvPr>
        </p:nvSpPr>
        <p:spPr>
          <a:xfrm>
            <a:off x="13" y="9440694"/>
            <a:ext cx="2949199" cy="497046"/>
          </a:xfrm>
          <a:prstGeom prst="rect">
            <a:avLst/>
          </a:prstGeom>
        </p:spPr>
        <p:txBody>
          <a:bodyPr vert="horz" lIns="92058" tIns="46027" rIns="92058" bIns="46027"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6415" y="9440694"/>
            <a:ext cx="2949199" cy="497046"/>
          </a:xfrm>
          <a:prstGeom prst="rect">
            <a:avLst/>
          </a:prstGeom>
        </p:spPr>
        <p:txBody>
          <a:bodyPr vert="horz" lIns="92058" tIns="46027" rIns="92058" bIns="46027" rtlCol="0" anchor="b"/>
          <a:lstStyle>
            <a:lvl1pPr algn="r">
              <a:defRPr sz="1300"/>
            </a:lvl1pPr>
          </a:lstStyle>
          <a:p>
            <a:fld id="{07E44571-DB7E-426B-98EA-7B6BED41ED85}" type="slidenum">
              <a:rPr kumimoji="1" lang="ja-JP" altLang="en-US" smtClean="0"/>
              <a:t>‹#›</a:t>
            </a:fld>
            <a:endParaRPr kumimoji="1" lang="ja-JP" altLang="en-US"/>
          </a:p>
        </p:txBody>
      </p:sp>
    </p:spTree>
    <p:extLst>
      <p:ext uri="{BB962C8B-B14F-4D97-AF65-F5344CB8AC3E}">
        <p14:creationId xmlns:p14="http://schemas.microsoft.com/office/powerpoint/2010/main" val="264432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8"/>
            <a:ext cx="2949199" cy="497047"/>
          </a:xfrm>
          <a:prstGeom prst="rect">
            <a:avLst/>
          </a:prstGeom>
        </p:spPr>
        <p:txBody>
          <a:bodyPr vert="horz" lIns="92058" tIns="46027" rIns="92058" bIns="46027"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6415" y="18"/>
            <a:ext cx="2949199" cy="497047"/>
          </a:xfrm>
          <a:prstGeom prst="rect">
            <a:avLst/>
          </a:prstGeom>
        </p:spPr>
        <p:txBody>
          <a:bodyPr vert="horz" lIns="92058" tIns="46027" rIns="92058" bIns="46027" rtlCol="0"/>
          <a:lstStyle>
            <a:lvl1pPr algn="r">
              <a:defRPr sz="1300"/>
            </a:lvl1pPr>
          </a:lstStyle>
          <a:p>
            <a:fld id="{FE0D5ED0-067E-44BC-AE9F-80D091406C27}" type="datetimeFigureOut">
              <a:rPr kumimoji="1" lang="ja-JP" altLang="en-US" smtClean="0"/>
              <a:t>2017/8/4</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84800" cy="3729037"/>
          </a:xfrm>
          <a:prstGeom prst="rect">
            <a:avLst/>
          </a:prstGeom>
          <a:noFill/>
          <a:ln w="12700">
            <a:solidFill>
              <a:prstClr val="black"/>
            </a:solidFill>
          </a:ln>
        </p:spPr>
        <p:txBody>
          <a:bodyPr vert="horz" lIns="92058" tIns="46027" rIns="92058" bIns="46027" rtlCol="0" anchor="ctr"/>
          <a:lstStyle/>
          <a:p>
            <a:endParaRPr lang="ja-JP" altLang="en-US"/>
          </a:p>
        </p:txBody>
      </p:sp>
      <p:sp>
        <p:nvSpPr>
          <p:cNvPr id="5" name="ノート プレースホルダー 4"/>
          <p:cNvSpPr>
            <a:spLocks noGrp="1"/>
          </p:cNvSpPr>
          <p:nvPr>
            <p:ph type="body" sz="quarter" idx="3"/>
          </p:nvPr>
        </p:nvSpPr>
        <p:spPr>
          <a:xfrm>
            <a:off x="681219" y="4721163"/>
            <a:ext cx="5444797" cy="4473422"/>
          </a:xfrm>
          <a:prstGeom prst="rect">
            <a:avLst/>
          </a:prstGeom>
        </p:spPr>
        <p:txBody>
          <a:bodyPr vert="horz" lIns="92058" tIns="46027" rIns="92058" bIns="4602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3" y="9440694"/>
            <a:ext cx="2949199" cy="497046"/>
          </a:xfrm>
          <a:prstGeom prst="rect">
            <a:avLst/>
          </a:prstGeom>
        </p:spPr>
        <p:txBody>
          <a:bodyPr vert="horz" lIns="92058" tIns="46027" rIns="92058" bIns="4602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6415" y="9440694"/>
            <a:ext cx="2949199" cy="497046"/>
          </a:xfrm>
          <a:prstGeom prst="rect">
            <a:avLst/>
          </a:prstGeom>
        </p:spPr>
        <p:txBody>
          <a:bodyPr vert="horz" lIns="92058" tIns="46027" rIns="92058" bIns="46027" rtlCol="0" anchor="b"/>
          <a:lstStyle>
            <a:lvl1pPr algn="r">
              <a:defRPr sz="1300"/>
            </a:lvl1pPr>
          </a:lstStyle>
          <a:p>
            <a:fld id="{99FEBF59-171E-4389-B6E3-97D2169D2BCA}" type="slidenum">
              <a:rPr kumimoji="1" lang="ja-JP" altLang="en-US" smtClean="0"/>
              <a:t>‹#›</a:t>
            </a:fld>
            <a:endParaRPr kumimoji="1" lang="ja-JP" altLang="en-US"/>
          </a:p>
        </p:txBody>
      </p:sp>
    </p:spTree>
    <p:extLst>
      <p:ext uri="{BB962C8B-B14F-4D97-AF65-F5344CB8AC3E}">
        <p14:creationId xmlns:p14="http://schemas.microsoft.com/office/powerpoint/2010/main" val="1189752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84800" cy="37290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13E292-83C3-4818-8BC8-8B4DCE12C370}"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389545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84800" cy="37290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13E292-83C3-4818-8BC8-8B4DCE12C370}"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389545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F4AE0DF-599C-4CA6-AA1E-3A6100DE2A60}"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6471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0F890E-3D8F-49C3-815F-5C72858B588A}"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50389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14E5DC3-D3E3-4027-A85E-5E53864A82B3}"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798129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6369F9B-7160-4066-8285-A4AB0FD1B912}"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17858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BD730D1-6AC2-4704-B6CA-246888A200B4}"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12222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D706797-4C76-4025-B9EF-010DE6A8DAAA}"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4515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93FFADB-401E-4AD9-A19C-202F30ADC7FD}"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1183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5CBF14E-7413-4CE0-84A2-2070DBBD493C}"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721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15F007C-75DE-4E05-8C58-5F54951C1CD0}"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7043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6F57B3-2987-41BC-8AA5-AC5A5A6B024E}"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512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AAC980E-225B-49F2-AD0F-F3C5068F759F}"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434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62ABCB-2ADF-4F42-BC59-3A2B7F056AAE}"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250102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8615C6F-8EDF-44F3-97C3-B8445362BE8E}"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2154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2C5996-27B9-4AB5-8B45-CA41D0CB9A1C}"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2314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4BE7206-8ED9-431A-A550-F41034980CB8}"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0213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6369F9B-7160-4066-8285-A4AB0FD1B912}"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55797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BD730D1-6AC2-4704-B6CA-246888A200B4}"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45633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D706797-4C76-4025-B9EF-010DE6A8DAAA}"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7528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93FFADB-401E-4AD9-A19C-202F30ADC7FD}"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6246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5CBF14E-7413-4CE0-84A2-2070DBBD493C}"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1046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15F007C-75DE-4E05-8C58-5F54951C1CD0}"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2218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6F57B3-2987-41BC-8AA5-AC5A5A6B024E}"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748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4E4AAC8-DECE-4699-90F3-C2A0C0FA3E2A}"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967488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AAC980E-225B-49F2-AD0F-F3C5068F759F}"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3524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8615C6F-8EDF-44F3-97C3-B8445362BE8E}"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3142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2C5996-27B9-4AB5-8B45-CA41D0CB9A1C}"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388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4BE7206-8ED9-431A-A550-F41034980CB8}"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623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39A8D17-9412-4B70-B8C0-9853EB0FBEF3}" type="datetime1">
              <a:rPr kumimoji="1" lang="ja-JP" altLang="en-US" smtClean="0"/>
              <a:t>2017/8/4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00358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9FF59A-5F32-464A-B8BE-662622503233}" type="datetime1">
              <a:rPr kumimoji="1" lang="ja-JP" altLang="en-US" smtClean="0"/>
              <a:t>2017/8/4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97661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8294276-6706-4159-959D-404A8AB95C65}" type="datetime1">
              <a:rPr kumimoji="1" lang="ja-JP" altLang="en-US" smtClean="0"/>
              <a:t>2017/8/4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63283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416D5CF-9655-4EA3-BBF4-953C5FCBA9E6}" type="datetime1">
              <a:rPr kumimoji="1" lang="ja-JP" altLang="en-US" smtClean="0"/>
              <a:t>2017/8/4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17152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3F73CF-93EC-4F61-B929-A064EA760E59}" type="datetime1">
              <a:rPr kumimoji="1" lang="ja-JP" altLang="en-US" smtClean="0"/>
              <a:t>2017/8/4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69506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880FE44-574C-473C-B7BB-3039A0E1F0E4}" type="datetime1">
              <a:rPr kumimoji="1" lang="ja-JP" altLang="en-US" smtClean="0"/>
              <a:t>2017/8/4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717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D58BE-C3F1-4775-92FE-F99E09CBDC0B}" type="datetime1">
              <a:rPr kumimoji="1" lang="ja-JP" altLang="en-US" smtClean="0"/>
              <a:t>2017/8/4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357207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63466-A331-44D5-99AF-C56829B8DA22}"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6679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63466-A331-44D5-99AF-C56829B8DA22}" type="datetime1">
              <a:rPr lang="ja-JP" altLang="en-US" smtClean="0">
                <a:solidFill>
                  <a:prstClr val="black">
                    <a:tint val="75000"/>
                  </a:prstClr>
                </a:solidFill>
              </a:rPr>
              <a:pPr/>
              <a:t>2017/8/4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F5650-D1CE-4D4C-BE8C-30FC47936B4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42521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16463" y="1728000"/>
            <a:ext cx="9648000" cy="1584176"/>
          </a:xfrm>
          <a:prstGeom prst="rect">
            <a:avLst/>
          </a:prstGeom>
          <a:blipFill>
            <a:blip r:embed="rId2"/>
            <a:tile tx="0" ty="0" sx="100000" sy="100000" flip="none" algn="tl"/>
          </a:blip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3200"/>
              </a:lnSpc>
            </a:pPr>
            <a:r>
              <a:rPr lang="ja-JP" altLang="en-US" sz="3200" b="1" dirty="0" smtClean="0">
                <a:latin typeface="HG丸ｺﾞｼｯｸM-PRO" panose="020F0600000000000000" pitchFamily="50" charset="-128"/>
                <a:ea typeface="HG丸ｺﾞｼｯｸM-PRO" panose="020F0600000000000000" pitchFamily="50" charset="-128"/>
              </a:rPr>
              <a:t>医療資源の全体最適と集中投資について</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6" name="タイトル 1"/>
          <p:cNvSpPr txBox="1">
            <a:spLocks/>
          </p:cNvSpPr>
          <p:nvPr/>
        </p:nvSpPr>
        <p:spPr bwMode="auto">
          <a:xfrm>
            <a:off x="8306792" y="432001"/>
            <a:ext cx="1170711" cy="387093"/>
          </a:xfrm>
          <a:prstGeom prst="rect">
            <a:avLst/>
          </a:prstGeom>
          <a:noFill/>
          <a:ln w="19050">
            <a:solidFill>
              <a:schemeClr val="tx1"/>
            </a:solidFill>
          </a:ln>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latin typeface="ＭＳ ゴシック" panose="020B0609070205080204" pitchFamily="49" charset="-128"/>
                <a:ea typeface="ＭＳ ゴシック" panose="020B0609070205080204" pitchFamily="49" charset="-128"/>
              </a:rPr>
              <a:t>資料２</a:t>
            </a:r>
            <a:endParaRPr lang="en-US" altLang="ja-JP" sz="1800" b="1" dirty="0" smtClean="0">
              <a:latin typeface="ＭＳ ゴシック" panose="020B0609070205080204" pitchFamily="49" charset="-128"/>
              <a:ea typeface="ＭＳ ゴシック" panose="020B0609070205080204" pitchFamily="49" charset="-128"/>
            </a:endParaRPr>
          </a:p>
        </p:txBody>
      </p:sp>
      <p:sp>
        <p:nvSpPr>
          <p:cNvPr id="4" name="タイトル 1"/>
          <p:cNvSpPr txBox="1">
            <a:spLocks/>
          </p:cNvSpPr>
          <p:nvPr/>
        </p:nvSpPr>
        <p:spPr>
          <a:xfrm>
            <a:off x="137498" y="3573016"/>
            <a:ext cx="9648000" cy="1584176"/>
          </a:xfrm>
          <a:prstGeom prst="rect">
            <a:avLst/>
          </a:prstGeom>
          <a:no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3200"/>
              </a:lnSpc>
            </a:pPr>
            <a:r>
              <a:rPr lang="ja-JP" altLang="en-US" sz="2400" b="1" dirty="0" smtClean="0">
                <a:latin typeface="HG丸ｺﾞｼｯｸM-PRO" panose="020F0600000000000000" pitchFamily="50" charset="-128"/>
                <a:ea typeface="HG丸ｺﾞｼｯｸM-PRO" panose="020F0600000000000000" pitchFamily="50" charset="-128"/>
              </a:rPr>
              <a:t>各ＷＧで検討している医療体制を実現するために</a:t>
            </a:r>
            <a:endParaRPr lang="en-US" altLang="ja-JP" sz="2400" b="1" dirty="0" smtClean="0">
              <a:latin typeface="HG丸ｺﾞｼｯｸM-PRO" panose="020F0600000000000000" pitchFamily="50" charset="-128"/>
              <a:ea typeface="HG丸ｺﾞｼｯｸM-PRO" panose="020F0600000000000000" pitchFamily="50" charset="-128"/>
            </a:endParaRPr>
          </a:p>
          <a:p>
            <a:pPr>
              <a:lnSpc>
                <a:spcPts val="3200"/>
              </a:lnSpc>
            </a:pPr>
            <a:r>
              <a:rPr lang="ja-JP" altLang="en-US" sz="2400" b="1" dirty="0" smtClean="0">
                <a:latin typeface="HG丸ｺﾞｼｯｸM-PRO" panose="020F0600000000000000" pitchFamily="50" charset="-128"/>
                <a:ea typeface="HG丸ｺﾞｼｯｸM-PRO" panose="020F0600000000000000" pitchFamily="50" charset="-128"/>
              </a:rPr>
              <a:t>設置者が考慮すべきこと</a:t>
            </a:r>
            <a:endParaRPr lang="en-US" altLang="ja-JP" sz="2400" b="1" dirty="0" smtClean="0">
              <a:latin typeface="HG丸ｺﾞｼｯｸM-PRO" panose="020F0600000000000000" pitchFamily="50" charset="-128"/>
              <a:ea typeface="HG丸ｺﾞｼｯｸM-PRO" panose="020F0600000000000000" pitchFamily="50" charset="-128"/>
            </a:endParaRPr>
          </a:p>
          <a:p>
            <a:pPr>
              <a:lnSpc>
                <a:spcPts val="3200"/>
              </a:lnSpc>
            </a:pPr>
            <a:r>
              <a:rPr lang="ja-JP" altLang="en-US" sz="2400" b="1" dirty="0" smtClean="0">
                <a:latin typeface="HG丸ｺﾞｼｯｸM-PRO" panose="020F0600000000000000" pitchFamily="50" charset="-128"/>
                <a:ea typeface="HG丸ｺﾞｼｯｸM-PRO" panose="020F0600000000000000" pitchFamily="50" charset="-128"/>
              </a:rPr>
              <a:t>～小児医療をケース・スタディとして～</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344488" y="432001"/>
            <a:ext cx="4617010" cy="3870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j-ea"/>
                <a:ea typeface="+mj-ea"/>
              </a:rPr>
              <a:t>第４回基幹病院等連携強化実行会議（</a:t>
            </a:r>
            <a:r>
              <a:rPr kumimoji="1" lang="en-US" altLang="ja-JP" sz="1400" dirty="0" smtClean="0">
                <a:solidFill>
                  <a:schemeClr val="tx1"/>
                </a:solidFill>
                <a:latin typeface="+mj-ea"/>
                <a:ea typeface="+mj-ea"/>
              </a:rPr>
              <a:t>H29.7.26</a:t>
            </a:r>
            <a:r>
              <a:rPr kumimoji="1" lang="ja-JP" altLang="en-US" sz="1400" dirty="0" smtClean="0">
                <a:solidFill>
                  <a:schemeClr val="tx1"/>
                </a:solidFill>
                <a:latin typeface="+mj-ea"/>
                <a:ea typeface="+mj-ea"/>
              </a:rPr>
              <a:t>）資料</a:t>
            </a:r>
            <a:endParaRPr kumimoji="1" lang="ja-JP" altLang="en-US" sz="1400" dirty="0">
              <a:solidFill>
                <a:schemeClr val="tx1"/>
              </a:solidFill>
              <a:latin typeface="+mj-ea"/>
              <a:ea typeface="+mj-ea"/>
            </a:endParaRPr>
          </a:p>
        </p:txBody>
      </p:sp>
    </p:spTree>
    <p:extLst>
      <p:ext uri="{BB962C8B-B14F-4D97-AF65-F5344CB8AC3E}">
        <p14:creationId xmlns:p14="http://schemas.microsoft.com/office/powerpoint/2010/main" val="3879204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2"/>
          <p:cNvSpPr>
            <a:spLocks noGrp="1"/>
          </p:cNvSpPr>
          <p:nvPr>
            <p:ph type="sldNum" sz="quarter" idx="12"/>
          </p:nvPr>
        </p:nvSpPr>
        <p:spPr>
          <a:xfrm>
            <a:off x="7594600" y="6492875"/>
            <a:ext cx="2311400" cy="365125"/>
          </a:xfrm>
        </p:spPr>
        <p:txBody>
          <a:bodyPr/>
          <a:lstStyle/>
          <a:p>
            <a:fld id="{E0EF5650-D1CE-4D4C-BE8C-30FC47936B4F}" type="slidenum">
              <a:rPr kumimoji="1" lang="ja-JP" altLang="en-US" sz="2400" smtClean="0">
                <a:latin typeface="ＭＳ Ｐゴシック" panose="020B0600070205080204" pitchFamily="50" charset="-128"/>
                <a:ea typeface="ＭＳ Ｐゴシック" panose="020B0600070205080204" pitchFamily="50" charset="-128"/>
              </a:rPr>
              <a:pPr/>
              <a:t>9</a:t>
            </a:fld>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5" name="タイトル 1"/>
          <p:cNvSpPr>
            <a:spLocks noGrp="1"/>
          </p:cNvSpPr>
          <p:nvPr>
            <p:ph type="title"/>
          </p:nvPr>
        </p:nvSpPr>
        <p:spPr>
          <a:xfrm>
            <a:off x="272480" y="404662"/>
            <a:ext cx="9360000" cy="576065"/>
          </a:xfrm>
          <a:solidFill>
            <a:schemeClr val="accent5">
              <a:lumMod val="40000"/>
              <a:lumOff val="60000"/>
            </a:schemeClr>
          </a:solidFill>
          <a:ln>
            <a:solidFill>
              <a:schemeClr val="tx1"/>
            </a:solidFill>
          </a:ln>
        </p:spPr>
        <p:txBody>
          <a:bodyPr anchor="t">
            <a:noAutofit/>
          </a:bodyPr>
          <a:lstStyle/>
          <a:p>
            <a:pPr algn="l"/>
            <a:r>
              <a:rPr lang="ja-JP" altLang="en-US" sz="2800" b="1" dirty="0" smtClean="0">
                <a:latin typeface="ＭＳ ゴシック" panose="020B0609070205080204" pitchFamily="49" charset="-128"/>
                <a:ea typeface="ＭＳ ゴシック" panose="020B0609070205080204" pitchFamily="49" charset="-128"/>
              </a:rPr>
              <a:t>　病院連携体制の例示</a:t>
            </a:r>
            <a:endParaRPr kumimoji="1" lang="ja-JP" altLang="en-US" sz="2800" b="1" dirty="0">
              <a:latin typeface="ＭＳ ゴシック" panose="020B0609070205080204" pitchFamily="49" charset="-128"/>
              <a:ea typeface="ＭＳ ゴシック" panose="020B0609070205080204" pitchFamily="49" charset="-128"/>
            </a:endParaRPr>
          </a:p>
        </p:txBody>
      </p:sp>
      <p:graphicFrame>
        <p:nvGraphicFramePr>
          <p:cNvPr id="8" name="表 7"/>
          <p:cNvGraphicFramePr>
            <a:graphicFrameLocks noGrp="1"/>
          </p:cNvGraphicFramePr>
          <p:nvPr>
            <p:extLst>
              <p:ext uri="{D42A27DB-BD31-4B8C-83A1-F6EECF244321}">
                <p14:modId xmlns:p14="http://schemas.microsoft.com/office/powerpoint/2010/main" val="782838386"/>
              </p:ext>
            </p:extLst>
          </p:nvPr>
        </p:nvGraphicFramePr>
        <p:xfrm>
          <a:off x="272480" y="1415048"/>
          <a:ext cx="9289032" cy="4966280"/>
        </p:xfrm>
        <a:graphic>
          <a:graphicData uri="http://schemas.openxmlformats.org/drawingml/2006/table">
            <a:tbl>
              <a:tblPr firstRow="1" bandRow="1">
                <a:tableStyleId>{5C22544A-7EE6-4342-B048-85BDC9FD1C3A}</a:tableStyleId>
              </a:tblPr>
              <a:tblGrid>
                <a:gridCol w="323757"/>
                <a:gridCol w="2052507"/>
                <a:gridCol w="3240360"/>
                <a:gridCol w="3672408"/>
              </a:tblGrid>
              <a:tr h="370840">
                <a:tc>
                  <a:txBody>
                    <a:bodyPr/>
                    <a:lstStyle/>
                    <a:p>
                      <a:pPr algn="ct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運営体制</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概　　要</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事　　例</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4430">
                <a:tc>
                  <a:txBody>
                    <a:bodyPr/>
                    <a:lstStyle/>
                    <a:p>
                      <a:pPr algn="ctr"/>
                      <a:r>
                        <a:rPr kumimoji="1" lang="ja-JP" altLang="en-US" sz="1600" dirty="0" smtClean="0">
                          <a:solidFill>
                            <a:schemeClr val="tx1"/>
                          </a:solidFill>
                        </a:rPr>
                        <a:t>①</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協定締結</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関係病院が現状組織を維持したまま，病院間の契約により機能分化・連携を進める</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4430">
                <a:tc>
                  <a:txBody>
                    <a:bodyPr/>
                    <a:lstStyle/>
                    <a:p>
                      <a:pPr algn="ctr"/>
                      <a:r>
                        <a:rPr kumimoji="1" lang="ja-JP" altLang="en-US" sz="1600" dirty="0" smtClean="0">
                          <a:solidFill>
                            <a:schemeClr val="tx1"/>
                          </a:solidFill>
                        </a:rPr>
                        <a:t>②</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隣接立地</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複数の病院が隣接して機能分化・連携を進める</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徳島大学病院と徳島県立中央病院</a:t>
                      </a:r>
                      <a:endParaRPr kumimoji="1" lang="en-US" altLang="ja-JP" sz="12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埼玉県立小児医療センターとさいたま赤十字病院</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4430">
                <a:tc>
                  <a:txBody>
                    <a:bodyPr/>
                    <a:lstStyle/>
                    <a:p>
                      <a:pPr algn="ctr"/>
                      <a:r>
                        <a:rPr kumimoji="1" lang="ja-JP" altLang="en-US" sz="1600" dirty="0" smtClean="0">
                          <a:solidFill>
                            <a:schemeClr val="tx1"/>
                          </a:solidFill>
                        </a:rPr>
                        <a:t>③</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地域医療連携推進法人</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複数の法人が地域医療連携推進法人を設立して参加する（ガバナンスの強弱は任意）</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rgbClr val="000000"/>
                          </a:solidFill>
                          <a:effectLst/>
                          <a:ea typeface="+mn-ea"/>
                          <a:cs typeface="Tahoma"/>
                        </a:rPr>
                        <a:t>・ </a:t>
                      </a:r>
                      <a:r>
                        <a:rPr lang="ja-JP" altLang="ja-JP" sz="1200" b="0" u="none" dirty="0" smtClean="0">
                          <a:solidFill>
                            <a:srgbClr val="000000"/>
                          </a:solidFill>
                          <a:effectLst/>
                          <a:ea typeface="+mn-ea"/>
                          <a:cs typeface="Tahoma"/>
                        </a:rPr>
                        <a:t>はりま姫路総合医療センター整備推進機構</a:t>
                      </a:r>
                      <a:endParaRPr kumimoji="1" lang="ja-JP" altLang="en-US" sz="1200" b="0" u="none"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4430">
                <a:tc>
                  <a:txBody>
                    <a:bodyPr/>
                    <a:lstStyle/>
                    <a:p>
                      <a:pPr algn="ctr"/>
                      <a:r>
                        <a:rPr kumimoji="1" lang="ja-JP" altLang="en-US" sz="1600" dirty="0" smtClean="0">
                          <a:solidFill>
                            <a:schemeClr val="tx1"/>
                          </a:solidFill>
                        </a:rPr>
                        <a:t>④</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病院譲渡</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他法人へ病院事業を譲渡する</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県立釜石病院と釜石市民病院</a:t>
                      </a:r>
                      <a:endParaRPr kumimoji="1" lang="en-US" altLang="ja-JP" sz="12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県立姫路循環器病センターと製鉄記念広畑病院</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4430">
                <a:tc>
                  <a:txBody>
                    <a:bodyPr/>
                    <a:lstStyle/>
                    <a:p>
                      <a:pPr algn="ctr"/>
                      <a:r>
                        <a:rPr kumimoji="1" lang="ja-JP" altLang="en-US" sz="1600" dirty="0" smtClean="0">
                          <a:solidFill>
                            <a:schemeClr val="tx1"/>
                          </a:solidFill>
                        </a:rPr>
                        <a:t>⑤</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病院譲受</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他法人から病院事業を譲り受ける</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4430">
                <a:tc>
                  <a:txBody>
                    <a:bodyPr/>
                    <a:lstStyle/>
                    <a:p>
                      <a:pPr algn="ctr"/>
                      <a:r>
                        <a:rPr kumimoji="1" lang="ja-JP" altLang="en-US" sz="1600" dirty="0" smtClean="0">
                          <a:solidFill>
                            <a:schemeClr val="tx1"/>
                          </a:solidFill>
                        </a:rPr>
                        <a:t>⑥</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統合（地方独立行政法人）</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複数の地方独立行政法人が統合する</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県立日本海病院と市立酒田病院</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4430">
                <a:tc>
                  <a:txBody>
                    <a:bodyPr/>
                    <a:lstStyle/>
                    <a:p>
                      <a:pPr algn="ctr"/>
                      <a:r>
                        <a:rPr kumimoji="1" lang="ja-JP" altLang="en-US" sz="1600" dirty="0" smtClean="0">
                          <a:solidFill>
                            <a:schemeClr val="tx1"/>
                          </a:solidFill>
                        </a:rPr>
                        <a:t>⑦</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統合（一部事務組合）</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複数の自治体が病院事業に関する一部事務組合を設立する</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高知県立中央病院と高知市立市民病院</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4430">
                <a:tc>
                  <a:txBody>
                    <a:bodyPr/>
                    <a:lstStyle/>
                    <a:p>
                      <a:pPr algn="ctr"/>
                      <a:r>
                        <a:rPr kumimoji="1" lang="ja-JP" altLang="en-US" sz="1600" dirty="0" smtClean="0">
                          <a:solidFill>
                            <a:schemeClr val="tx1"/>
                          </a:solidFill>
                        </a:rPr>
                        <a:t>⑧</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n-ea"/>
                          <a:ea typeface="+mn-ea"/>
                        </a:rPr>
                        <a:t>指定管理者制度</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公立病院の運営を民間医療法人等に委託する</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横浜市立みなと赤十字病院</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81714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534948" y="6492875"/>
            <a:ext cx="1361356" cy="365125"/>
          </a:xfrm>
        </p:spPr>
        <p:txBody>
          <a:bodyPr/>
          <a:lstStyle/>
          <a:p>
            <a:fld id="{DC768EE6-8590-4C35-BA5F-0BD088C856D2}" type="slidenum">
              <a:rPr kumimoji="1" lang="ja-JP" altLang="en-US" sz="2400" smtClean="0"/>
              <a:t>1</a:t>
            </a:fld>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val="1474223465"/>
              </p:ext>
            </p:extLst>
          </p:nvPr>
        </p:nvGraphicFramePr>
        <p:xfrm>
          <a:off x="272480" y="1556792"/>
          <a:ext cx="9367291" cy="4734234"/>
        </p:xfrm>
        <a:graphic>
          <a:graphicData uri="http://schemas.openxmlformats.org/drawingml/2006/table">
            <a:tbl>
              <a:tblPr firstRow="1" bandRow="1">
                <a:tableStyleId>{5C22544A-7EE6-4342-B048-85BDC9FD1C3A}</a:tableStyleId>
              </a:tblPr>
              <a:tblGrid>
                <a:gridCol w="2381515"/>
                <a:gridCol w="2731053"/>
                <a:gridCol w="4254723"/>
              </a:tblGrid>
              <a:tr h="1578078">
                <a:tc>
                  <a:txBody>
                    <a:bodyPr/>
                    <a:lstStyle/>
                    <a:p>
                      <a:pPr algn="ctr"/>
                      <a:r>
                        <a:rPr kumimoji="1" lang="ja-JP" altLang="en-US" sz="1700" b="0" dirty="0" smtClean="0">
                          <a:solidFill>
                            <a:schemeClr val="tx1"/>
                          </a:solidFill>
                          <a:latin typeface="+mn-ea"/>
                          <a:ea typeface="+mn-ea"/>
                        </a:rPr>
                        <a:t>第１ステージ</a:t>
                      </a:r>
                      <a:endParaRPr kumimoji="1" lang="en-US" altLang="ja-JP" sz="1700" b="0" dirty="0" smtClean="0">
                        <a:solidFill>
                          <a:schemeClr val="tx1"/>
                        </a:solidFill>
                        <a:latin typeface="+mn-ea"/>
                        <a:ea typeface="+mn-ea"/>
                      </a:endParaRPr>
                    </a:p>
                    <a:p>
                      <a:pPr algn="ctr"/>
                      <a:r>
                        <a:rPr kumimoji="1" lang="en-US" altLang="ja-JP" sz="1700" b="0" dirty="0" smtClean="0">
                          <a:solidFill>
                            <a:schemeClr val="tx1"/>
                          </a:solidFill>
                          <a:latin typeface="+mn-ea"/>
                          <a:ea typeface="+mn-ea"/>
                        </a:rPr>
                        <a:t>2016</a:t>
                      </a:r>
                      <a:r>
                        <a:rPr kumimoji="1" lang="ja-JP" altLang="en-US" sz="1700" b="0" dirty="0" smtClean="0">
                          <a:solidFill>
                            <a:schemeClr val="tx1"/>
                          </a:solidFill>
                          <a:latin typeface="+mn-ea"/>
                          <a:ea typeface="+mn-ea"/>
                        </a:rPr>
                        <a:t>年～</a:t>
                      </a:r>
                      <a:endParaRPr kumimoji="1" lang="ja-JP" altLang="en-US" sz="1700" b="0" dirty="0">
                        <a:solidFill>
                          <a:schemeClr val="tx1"/>
                        </a:solidFill>
                        <a:latin typeface="+mn-ea"/>
                        <a:ea typeface="+mn-ea"/>
                      </a:endParaRPr>
                    </a:p>
                  </a:txBody>
                  <a:tcPr marL="100807" marR="100807" marT="48482" marB="48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700" b="0" dirty="0" smtClean="0">
                          <a:solidFill>
                            <a:schemeClr val="tx1"/>
                          </a:solidFill>
                          <a:latin typeface="+mn-ea"/>
                          <a:ea typeface="+mn-ea"/>
                        </a:rPr>
                        <a:t>難治性・希少性疾患</a:t>
                      </a:r>
                      <a:endParaRPr kumimoji="1" lang="en-US" altLang="ja-JP" sz="1700" b="0" dirty="0" smtClean="0">
                        <a:solidFill>
                          <a:schemeClr val="tx1"/>
                        </a:solidFill>
                        <a:latin typeface="+mn-ea"/>
                        <a:ea typeface="+mn-ea"/>
                      </a:endParaRPr>
                    </a:p>
                    <a:p>
                      <a:pPr algn="ctr"/>
                      <a:r>
                        <a:rPr kumimoji="1" lang="ja-JP" altLang="en-US" sz="1700" b="0" dirty="0" smtClean="0">
                          <a:solidFill>
                            <a:schemeClr val="tx1"/>
                          </a:solidFill>
                          <a:latin typeface="+mn-ea"/>
                          <a:ea typeface="+mn-ea"/>
                        </a:rPr>
                        <a:t>の集約</a:t>
                      </a:r>
                      <a:endParaRPr kumimoji="1" lang="ja-JP" altLang="en-US" sz="1700" b="0" dirty="0">
                        <a:solidFill>
                          <a:schemeClr val="tx1"/>
                        </a:solidFill>
                        <a:latin typeface="+mn-ea"/>
                        <a:ea typeface="+mn-ea"/>
                      </a:endParaRPr>
                    </a:p>
                  </a:txBody>
                  <a:tcPr marL="100807" marR="100807" marT="48482" marB="48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700" b="0" dirty="0" smtClean="0">
                          <a:solidFill>
                            <a:schemeClr val="tx1"/>
                          </a:solidFill>
                          <a:latin typeface="+mn-ea"/>
                          <a:ea typeface="+mn-ea"/>
                        </a:rPr>
                        <a:t>難易度の高い希少性疾患を特定の病院に集約して治療成績の向上を図る</a:t>
                      </a:r>
                      <a:endParaRPr kumimoji="1" lang="ja-JP" altLang="en-US" sz="1700" b="0" dirty="0">
                        <a:solidFill>
                          <a:schemeClr val="tx1"/>
                        </a:solidFill>
                        <a:latin typeface="+mn-ea"/>
                        <a:ea typeface="+mn-ea"/>
                      </a:endParaRPr>
                    </a:p>
                  </a:txBody>
                  <a:tcPr marL="100807" marR="100807" marT="48482" marB="48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78078">
                <a:tc>
                  <a:txBody>
                    <a:bodyPr/>
                    <a:lstStyle/>
                    <a:p>
                      <a:pPr algn="ctr"/>
                      <a:r>
                        <a:rPr kumimoji="1" lang="ja-JP" altLang="en-US" sz="1700" b="0" dirty="0" smtClean="0">
                          <a:solidFill>
                            <a:schemeClr val="tx1"/>
                          </a:solidFill>
                          <a:latin typeface="+mn-ea"/>
                          <a:ea typeface="+mn-ea"/>
                        </a:rPr>
                        <a:t>第２ステージ</a:t>
                      </a:r>
                      <a:endParaRPr kumimoji="1" lang="en-US" altLang="ja-JP" sz="1700" b="0" dirty="0" smtClean="0">
                        <a:solidFill>
                          <a:schemeClr val="tx1"/>
                        </a:solidFill>
                        <a:latin typeface="+mn-ea"/>
                        <a:ea typeface="+mn-ea"/>
                      </a:endParaRPr>
                    </a:p>
                    <a:p>
                      <a:pPr algn="ctr"/>
                      <a:r>
                        <a:rPr kumimoji="1" lang="en-US" altLang="ja-JP" sz="1700" b="0" dirty="0" smtClean="0">
                          <a:solidFill>
                            <a:schemeClr val="tx1"/>
                          </a:solidFill>
                          <a:latin typeface="+mn-ea"/>
                          <a:ea typeface="+mn-ea"/>
                        </a:rPr>
                        <a:t>2017</a:t>
                      </a:r>
                      <a:r>
                        <a:rPr kumimoji="1" lang="ja-JP" altLang="en-US" sz="1700" b="0" dirty="0" smtClean="0">
                          <a:solidFill>
                            <a:schemeClr val="tx1"/>
                          </a:solidFill>
                          <a:latin typeface="+mn-ea"/>
                          <a:ea typeface="+mn-ea"/>
                        </a:rPr>
                        <a:t>年～</a:t>
                      </a:r>
                      <a:endParaRPr kumimoji="1" lang="ja-JP" altLang="en-US" sz="1700" b="0" dirty="0">
                        <a:solidFill>
                          <a:schemeClr val="tx1"/>
                        </a:solidFill>
                        <a:latin typeface="+mn-ea"/>
                        <a:ea typeface="+mn-ea"/>
                      </a:endParaRPr>
                    </a:p>
                  </a:txBody>
                  <a:tcPr marL="100807" marR="100807" marT="48482" marB="48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700" b="0" dirty="0" smtClean="0">
                          <a:solidFill>
                            <a:schemeClr val="tx1"/>
                          </a:solidFill>
                          <a:latin typeface="+mn-ea"/>
                          <a:ea typeface="+mn-ea"/>
                        </a:rPr>
                        <a:t>強みの顕在化</a:t>
                      </a:r>
                      <a:endParaRPr kumimoji="1" lang="ja-JP" altLang="en-US" sz="1700" b="0" dirty="0">
                        <a:solidFill>
                          <a:schemeClr val="tx1"/>
                        </a:solidFill>
                        <a:latin typeface="+mn-ea"/>
                        <a:ea typeface="+mn-ea"/>
                      </a:endParaRPr>
                    </a:p>
                  </a:txBody>
                  <a:tcPr marL="100807" marR="100807" marT="48482" marB="48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700" b="0" dirty="0" smtClean="0">
                          <a:solidFill>
                            <a:schemeClr val="tx1"/>
                          </a:solidFill>
                          <a:latin typeface="+mn-ea"/>
                          <a:ea typeface="+mn-ea"/>
                        </a:rPr>
                        <a:t>総合病院機能を維持しながら，各病院の強みを顕在化することで市中病院との垂直連携を促進するとともに，症例集積による医療の質向上を図る</a:t>
                      </a:r>
                      <a:endParaRPr kumimoji="1" lang="en-US" altLang="ja-JP" sz="1700" b="0" dirty="0" smtClean="0">
                        <a:solidFill>
                          <a:schemeClr val="tx1"/>
                        </a:solidFill>
                        <a:latin typeface="+mn-ea"/>
                        <a:ea typeface="+mn-ea"/>
                      </a:endParaRPr>
                    </a:p>
                    <a:p>
                      <a:pPr algn="l"/>
                      <a:r>
                        <a:rPr kumimoji="1" lang="ja-JP" altLang="en-US" sz="1600" b="0" dirty="0" smtClean="0">
                          <a:solidFill>
                            <a:schemeClr val="tx1"/>
                          </a:solidFill>
                          <a:latin typeface="+mn-ea"/>
                          <a:ea typeface="+mn-ea"/>
                        </a:rPr>
                        <a:t>⇒ </a:t>
                      </a:r>
                      <a:r>
                        <a:rPr kumimoji="1" lang="ja-JP" altLang="en-US" sz="1600" b="0" u="none" dirty="0" smtClean="0">
                          <a:solidFill>
                            <a:schemeClr val="tx1"/>
                          </a:solidFill>
                          <a:latin typeface="+mn-ea"/>
                          <a:ea typeface="+mn-ea"/>
                        </a:rPr>
                        <a:t>循環器医療体制ＷＧ</a:t>
                      </a:r>
                      <a:endParaRPr kumimoji="1" lang="ja-JP" altLang="en-US" sz="1600" b="0" u="none" dirty="0">
                        <a:solidFill>
                          <a:schemeClr val="tx1"/>
                        </a:solidFill>
                        <a:latin typeface="+mn-ea"/>
                        <a:ea typeface="+mn-ea"/>
                      </a:endParaRPr>
                    </a:p>
                  </a:txBody>
                  <a:tcPr marL="100807" marR="100807" marT="48482" marB="48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78078">
                <a:tc>
                  <a:txBody>
                    <a:bodyPr/>
                    <a:lstStyle/>
                    <a:p>
                      <a:pPr algn="ctr"/>
                      <a:r>
                        <a:rPr kumimoji="1" lang="ja-JP" altLang="en-US" sz="1700" b="0" dirty="0" smtClean="0">
                          <a:solidFill>
                            <a:schemeClr val="tx1"/>
                          </a:solidFill>
                          <a:latin typeface="+mn-ea"/>
                          <a:ea typeface="+mn-ea"/>
                        </a:rPr>
                        <a:t>第３ステージ</a:t>
                      </a:r>
                      <a:endParaRPr kumimoji="1" lang="en-US" altLang="ja-JP" sz="1700" b="0" dirty="0" smtClean="0">
                        <a:solidFill>
                          <a:schemeClr val="tx1"/>
                        </a:solidFill>
                        <a:latin typeface="+mn-ea"/>
                        <a:ea typeface="+mn-ea"/>
                      </a:endParaRPr>
                    </a:p>
                    <a:p>
                      <a:pPr algn="ctr"/>
                      <a:r>
                        <a:rPr kumimoji="1" lang="en-US" altLang="ja-JP" sz="1700" b="0" dirty="0" smtClean="0">
                          <a:solidFill>
                            <a:schemeClr val="tx1"/>
                          </a:solidFill>
                          <a:latin typeface="+mn-ea"/>
                          <a:ea typeface="+mn-ea"/>
                        </a:rPr>
                        <a:t>2020</a:t>
                      </a:r>
                      <a:r>
                        <a:rPr kumimoji="1" lang="ja-JP" altLang="en-US" sz="1700" b="0" dirty="0" smtClean="0">
                          <a:solidFill>
                            <a:schemeClr val="tx1"/>
                          </a:solidFill>
                          <a:latin typeface="+mn-ea"/>
                          <a:ea typeface="+mn-ea"/>
                        </a:rPr>
                        <a:t>年～</a:t>
                      </a:r>
                      <a:endParaRPr kumimoji="1" lang="ja-JP" altLang="en-US" sz="1700" b="0" dirty="0">
                        <a:solidFill>
                          <a:schemeClr val="tx1"/>
                        </a:solidFill>
                        <a:latin typeface="+mn-ea"/>
                        <a:ea typeface="+mn-ea"/>
                      </a:endParaRPr>
                    </a:p>
                  </a:txBody>
                  <a:tcPr marL="100807" marR="100807" marT="48482" marB="48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700" b="0" dirty="0" smtClean="0">
                          <a:solidFill>
                            <a:schemeClr val="tx1"/>
                          </a:solidFill>
                          <a:latin typeface="+mn-ea"/>
                          <a:ea typeface="+mn-ea"/>
                        </a:rPr>
                        <a:t>ブランド化</a:t>
                      </a:r>
                      <a:endParaRPr kumimoji="1" lang="ja-JP" altLang="en-US" sz="1700" b="0" dirty="0">
                        <a:solidFill>
                          <a:schemeClr val="tx1"/>
                        </a:solidFill>
                        <a:latin typeface="+mn-ea"/>
                        <a:ea typeface="+mn-ea"/>
                      </a:endParaRPr>
                    </a:p>
                  </a:txBody>
                  <a:tcPr marL="100807" marR="100807" marT="48482" marB="48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700" b="0" dirty="0" smtClean="0">
                          <a:solidFill>
                            <a:schemeClr val="tx1"/>
                          </a:solidFill>
                          <a:latin typeface="+mn-ea"/>
                          <a:ea typeface="+mn-ea"/>
                        </a:rPr>
                        <a:t>各病院の役割分担をより明確にして，ＨｉＭ</a:t>
                      </a:r>
                      <a:r>
                        <a:rPr kumimoji="1" lang="en-US" altLang="ja-JP" sz="1700" b="0" dirty="0" smtClean="0">
                          <a:solidFill>
                            <a:schemeClr val="tx1"/>
                          </a:solidFill>
                          <a:latin typeface="+mn-ea"/>
                          <a:ea typeface="+mn-ea"/>
                        </a:rPr>
                        <a:t>e</a:t>
                      </a:r>
                      <a:r>
                        <a:rPr kumimoji="1" lang="ja-JP" altLang="en-US" sz="1700" b="0" dirty="0" smtClean="0">
                          <a:solidFill>
                            <a:schemeClr val="tx1"/>
                          </a:solidFill>
                          <a:latin typeface="+mn-ea"/>
                          <a:ea typeface="+mn-ea"/>
                        </a:rPr>
                        <a:t>Ｃ（仮称）として，</a:t>
                      </a:r>
                      <a:r>
                        <a:rPr kumimoji="1" lang="ja-JP" altLang="en-US" sz="1700" b="0" u="sng" dirty="0" smtClean="0">
                          <a:solidFill>
                            <a:schemeClr val="tx1"/>
                          </a:solidFill>
                          <a:latin typeface="+mn-ea"/>
                          <a:ea typeface="+mn-ea"/>
                        </a:rPr>
                        <a:t>医療資源の全体最適と集中投資を進めることでブランド力を高める</a:t>
                      </a:r>
                      <a:endParaRPr kumimoji="1" lang="en-US" altLang="ja-JP" sz="1700" b="0" u="sng" dirty="0" smtClean="0">
                        <a:solidFill>
                          <a:schemeClr val="tx1"/>
                        </a:solidFill>
                        <a:latin typeface="+mn-ea"/>
                        <a:ea typeface="+mn-ea"/>
                      </a:endParaRPr>
                    </a:p>
                    <a:p>
                      <a:pPr algn="l"/>
                      <a:r>
                        <a:rPr kumimoji="1" lang="ja-JP" altLang="en-US" sz="1600" b="0" dirty="0" smtClean="0">
                          <a:solidFill>
                            <a:schemeClr val="tx1"/>
                          </a:solidFill>
                          <a:latin typeface="+mn-ea"/>
                          <a:ea typeface="+mn-ea"/>
                        </a:rPr>
                        <a:t>⇒ </a:t>
                      </a:r>
                      <a:r>
                        <a:rPr kumimoji="1" lang="ja-JP" altLang="en-US" sz="1600" b="0" u="none" dirty="0" smtClean="0">
                          <a:solidFill>
                            <a:schemeClr val="tx1"/>
                          </a:solidFill>
                          <a:latin typeface="+mn-ea"/>
                          <a:ea typeface="+mn-ea"/>
                        </a:rPr>
                        <a:t>小児医療体制ＷＧ・周産期医療体制ＷＧ</a:t>
                      </a:r>
                      <a:endParaRPr kumimoji="1" lang="ja-JP" altLang="en-US" sz="1600" b="0" u="none" dirty="0">
                        <a:solidFill>
                          <a:schemeClr val="tx1"/>
                        </a:solidFill>
                        <a:latin typeface="+mn-ea"/>
                        <a:ea typeface="+mn-ea"/>
                      </a:endParaRPr>
                    </a:p>
                  </a:txBody>
                  <a:tcPr marL="100807" marR="100807" marT="48482" marB="48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正方形/長方形 6"/>
          <p:cNvSpPr/>
          <p:nvPr/>
        </p:nvSpPr>
        <p:spPr>
          <a:xfrm>
            <a:off x="272479" y="6262969"/>
            <a:ext cx="2381515" cy="305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00" dirty="0">
                <a:solidFill>
                  <a:schemeClr val="tx1"/>
                </a:solidFill>
              </a:rPr>
              <a:t>※ </a:t>
            </a:r>
            <a:r>
              <a:rPr lang="ja-JP" altLang="en-US" sz="1000" dirty="0">
                <a:solidFill>
                  <a:schemeClr val="tx1"/>
                </a:solidFill>
              </a:rPr>
              <a:t>年次は目標</a:t>
            </a:r>
          </a:p>
        </p:txBody>
      </p:sp>
      <p:sp>
        <p:nvSpPr>
          <p:cNvPr id="8" name="タイトル 1"/>
          <p:cNvSpPr>
            <a:spLocks noGrp="1"/>
          </p:cNvSpPr>
          <p:nvPr>
            <p:ph type="title"/>
          </p:nvPr>
        </p:nvSpPr>
        <p:spPr>
          <a:xfrm>
            <a:off x="272480" y="404662"/>
            <a:ext cx="9360000" cy="576065"/>
          </a:xfrm>
          <a:solidFill>
            <a:schemeClr val="accent5">
              <a:lumMod val="40000"/>
              <a:lumOff val="60000"/>
            </a:schemeClr>
          </a:solidFill>
          <a:ln>
            <a:solidFill>
              <a:schemeClr val="tx1"/>
            </a:solidFill>
          </a:ln>
        </p:spPr>
        <p:txBody>
          <a:bodyPr anchor="t">
            <a:noAutofit/>
          </a:bodyPr>
          <a:lstStyle/>
          <a:p>
            <a:pPr algn="l"/>
            <a:r>
              <a:rPr lang="ja-JP" altLang="en-US" sz="2800" b="1" dirty="0" smtClean="0">
                <a:latin typeface="ＭＳ ゴシック" panose="020B0609070205080204" pitchFamily="49" charset="-128"/>
                <a:ea typeface="ＭＳ ゴシック" panose="020B0609070205080204" pitchFamily="49" charset="-128"/>
              </a:rPr>
              <a:t>　基幹病院の機能分化・連携の進め方</a:t>
            </a:r>
            <a:endParaRPr kumimoji="1" lang="ja-JP" altLang="en-US" sz="28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26996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404662"/>
            <a:ext cx="9360000" cy="576065"/>
          </a:xfrm>
          <a:solidFill>
            <a:schemeClr val="accent5">
              <a:lumMod val="40000"/>
              <a:lumOff val="60000"/>
            </a:schemeClr>
          </a:solidFill>
          <a:ln>
            <a:solidFill>
              <a:schemeClr val="tx1"/>
            </a:solidFill>
          </a:ln>
        </p:spPr>
        <p:txBody>
          <a:bodyPr anchor="t">
            <a:noAutofit/>
          </a:bodyPr>
          <a:lstStyle/>
          <a:p>
            <a:pPr algn="l"/>
            <a:r>
              <a:rPr lang="ja-JP" altLang="en-US" sz="2800" b="1" dirty="0" smtClean="0">
                <a:latin typeface="ＭＳ ゴシック" panose="020B0609070205080204" pitchFamily="49" charset="-128"/>
                <a:ea typeface="ＭＳ ゴシック" panose="020B0609070205080204" pitchFamily="49" charset="-128"/>
              </a:rPr>
              <a:t>　小児医療体制</a:t>
            </a:r>
            <a:r>
              <a:rPr lang="ja-JP" altLang="en-US" sz="2800" b="1" dirty="0">
                <a:latin typeface="ＭＳ ゴシック" panose="020B0609070205080204" pitchFamily="49" charset="-128"/>
                <a:ea typeface="ＭＳ ゴシック" panose="020B0609070205080204" pitchFamily="49" charset="-128"/>
              </a:rPr>
              <a:t>検討</a:t>
            </a:r>
            <a:r>
              <a:rPr lang="ja-JP" altLang="en-US" sz="2800" b="1" dirty="0" smtClean="0">
                <a:latin typeface="ＭＳ ゴシック" panose="020B0609070205080204" pitchFamily="49" charset="-128"/>
                <a:ea typeface="ＭＳ ゴシック" panose="020B0609070205080204" pitchFamily="49" charset="-128"/>
              </a:rPr>
              <a:t>ＷＧでの議論（１）</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19" name="正方形/長方形 18"/>
          <p:cNvSpPr/>
          <p:nvPr/>
        </p:nvSpPr>
        <p:spPr>
          <a:xfrm>
            <a:off x="328711" y="1029896"/>
            <a:ext cx="6856535" cy="338554"/>
          </a:xfrm>
          <a:prstGeom prst="rect">
            <a:avLst/>
          </a:prstGeom>
        </p:spPr>
        <p:txBody>
          <a:bodyPr wrap="square">
            <a:spAutoFit/>
          </a:bodyPr>
          <a:lstStyle/>
          <a:p>
            <a:r>
              <a:rPr lang="ja-JP" altLang="ja-JP" sz="1600" dirty="0" smtClean="0">
                <a:latin typeface="+mn-ea"/>
              </a:rPr>
              <a:t>第１回</a:t>
            </a:r>
            <a:r>
              <a:rPr lang="ja-JP" altLang="ja-JP" sz="1600" dirty="0">
                <a:latin typeface="+mn-ea"/>
              </a:rPr>
              <a:t>　</a:t>
            </a:r>
            <a:r>
              <a:rPr lang="en-US" altLang="ja-JP" sz="1600" dirty="0" smtClean="0">
                <a:latin typeface="+mn-ea"/>
              </a:rPr>
              <a:t>H28.12.7</a:t>
            </a:r>
            <a:r>
              <a:rPr lang="ja-JP" altLang="en-US" sz="1600" dirty="0" smtClean="0">
                <a:latin typeface="+mn-ea"/>
              </a:rPr>
              <a:t>　　第２回　</a:t>
            </a:r>
            <a:r>
              <a:rPr lang="en-US" altLang="ja-JP" sz="1600" dirty="0" smtClean="0">
                <a:latin typeface="+mn-ea"/>
              </a:rPr>
              <a:t>H29.2.23</a:t>
            </a:r>
            <a:r>
              <a:rPr lang="ja-JP" altLang="en-US" sz="1600" dirty="0" smtClean="0">
                <a:latin typeface="+mn-ea"/>
              </a:rPr>
              <a:t>　　第３回　</a:t>
            </a:r>
            <a:r>
              <a:rPr lang="en-US" altLang="ja-JP" sz="1600" dirty="0" smtClean="0">
                <a:latin typeface="+mn-ea"/>
              </a:rPr>
              <a:t>H29.7.24</a:t>
            </a:r>
          </a:p>
        </p:txBody>
      </p:sp>
      <p:sp>
        <p:nvSpPr>
          <p:cNvPr id="21" name="スライド番号プレースホルダー 2"/>
          <p:cNvSpPr>
            <a:spLocks noGrp="1"/>
          </p:cNvSpPr>
          <p:nvPr>
            <p:ph type="sldNum" sz="quarter" idx="12"/>
          </p:nvPr>
        </p:nvSpPr>
        <p:spPr>
          <a:xfrm>
            <a:off x="7594600" y="6492875"/>
            <a:ext cx="2311400" cy="365125"/>
          </a:xfrm>
        </p:spPr>
        <p:txBody>
          <a:bodyPr/>
          <a:lstStyle/>
          <a:p>
            <a:fld id="{E0EF5650-D1CE-4D4C-BE8C-30FC47936B4F}" type="slidenum">
              <a:rPr kumimoji="1" lang="ja-JP" altLang="en-US" sz="2400" smtClean="0">
                <a:latin typeface="ＭＳ Ｐゴシック" panose="020B0600070205080204" pitchFamily="50" charset="-128"/>
                <a:ea typeface="ＭＳ Ｐゴシック" panose="020B0600070205080204" pitchFamily="50" charset="-128"/>
              </a:rPr>
              <a:pPr/>
              <a:t>2</a:t>
            </a:fld>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328709" y="1418079"/>
            <a:ext cx="6856535" cy="461665"/>
          </a:xfrm>
          <a:prstGeom prst="rect">
            <a:avLst/>
          </a:prstGeom>
        </p:spPr>
        <p:txBody>
          <a:bodyPr wrap="square">
            <a:spAutoFit/>
          </a:bodyPr>
          <a:lstStyle/>
          <a:p>
            <a:r>
              <a:rPr lang="ja-JP" altLang="en-US" sz="2400" dirty="0" smtClean="0">
                <a:latin typeface="+mn-ea"/>
              </a:rPr>
              <a:t>広島都市圏における小児医療の現状と課題</a:t>
            </a:r>
            <a:endParaRPr lang="en-US" altLang="ja-JP" sz="2400" dirty="0" smtClean="0">
              <a:latin typeface="+mn-ea"/>
            </a:endParaRPr>
          </a:p>
        </p:txBody>
      </p:sp>
      <p:sp>
        <p:nvSpPr>
          <p:cNvPr id="3" name="正方形/長方形 2"/>
          <p:cNvSpPr/>
          <p:nvPr/>
        </p:nvSpPr>
        <p:spPr>
          <a:xfrm>
            <a:off x="328712" y="3036943"/>
            <a:ext cx="9304808" cy="3672408"/>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2800"/>
              </a:lnSpc>
            </a:pPr>
            <a:r>
              <a:rPr kumimoji="1" lang="ja-JP" altLang="en-US" sz="2000" dirty="0" smtClean="0">
                <a:solidFill>
                  <a:schemeClr val="tx1"/>
                </a:solidFill>
                <a:latin typeface="+mn-ea"/>
              </a:rPr>
              <a:t>（１） 今後，子どもの数が減少することにより，小児病床の稼働率が低下する。</a:t>
            </a:r>
            <a:endParaRPr kumimoji="1" lang="en-US" altLang="ja-JP" sz="2000" dirty="0" smtClean="0">
              <a:solidFill>
                <a:schemeClr val="tx1"/>
              </a:solidFill>
              <a:latin typeface="+mn-ea"/>
            </a:endParaRPr>
          </a:p>
          <a:p>
            <a:pPr>
              <a:lnSpc>
                <a:spcPts val="2800"/>
              </a:lnSpc>
            </a:pPr>
            <a:r>
              <a:rPr lang="ja-JP" altLang="en-US" sz="1400" dirty="0" smtClean="0">
                <a:solidFill>
                  <a:schemeClr val="tx1"/>
                </a:solidFill>
                <a:latin typeface="+mn-ea"/>
              </a:rPr>
              <a:t>　　　＊　小児病床の稼働率は今後１０年間で１５～１８％減少し，舟入市民病院の稼働率は５５％まで落ち込む。</a:t>
            </a:r>
            <a:endParaRPr lang="en-US" altLang="ja-JP" sz="1400" dirty="0" smtClean="0">
              <a:solidFill>
                <a:schemeClr val="tx1"/>
              </a:solidFill>
              <a:latin typeface="+mn-ea"/>
            </a:endParaRPr>
          </a:p>
          <a:p>
            <a:pPr>
              <a:lnSpc>
                <a:spcPts val="2800"/>
              </a:lnSpc>
            </a:pPr>
            <a:r>
              <a:rPr kumimoji="1" lang="ja-JP" altLang="en-US" sz="1400" dirty="0" smtClean="0">
                <a:solidFill>
                  <a:schemeClr val="tx1"/>
                </a:solidFill>
                <a:latin typeface="+mn-ea"/>
              </a:rPr>
              <a:t>　　　＊　広島県の小児科医師数の伸び率は，全国平均を下回る。</a:t>
            </a:r>
            <a:r>
              <a:rPr kumimoji="1" lang="ja-JP" altLang="en-US" sz="1000" dirty="0" smtClean="0">
                <a:solidFill>
                  <a:schemeClr val="tx1"/>
                </a:solidFill>
                <a:latin typeface="+mn-ea"/>
              </a:rPr>
              <a:t>（</a:t>
            </a:r>
            <a:r>
              <a:rPr kumimoji="1" lang="en-US" altLang="ja-JP" sz="1000" dirty="0" smtClean="0">
                <a:solidFill>
                  <a:schemeClr val="tx1"/>
                </a:solidFill>
                <a:latin typeface="+mn-ea"/>
              </a:rPr>
              <a:t>H10</a:t>
            </a:r>
            <a:r>
              <a:rPr lang="ja-JP" altLang="en-US" sz="1000" dirty="0" smtClean="0">
                <a:solidFill>
                  <a:schemeClr val="tx1"/>
                </a:solidFill>
                <a:latin typeface="+mn-ea"/>
              </a:rPr>
              <a:t>→</a:t>
            </a:r>
            <a:r>
              <a:rPr lang="en-US" altLang="ja-JP" sz="1000" dirty="0" smtClean="0">
                <a:solidFill>
                  <a:schemeClr val="tx1"/>
                </a:solidFill>
                <a:latin typeface="+mn-ea"/>
              </a:rPr>
              <a:t>H26</a:t>
            </a:r>
            <a:r>
              <a:rPr lang="ja-JP" altLang="en-US" sz="1000" dirty="0" smtClean="0">
                <a:solidFill>
                  <a:schemeClr val="tx1"/>
                </a:solidFill>
                <a:latin typeface="+mn-ea"/>
              </a:rPr>
              <a:t>年　広島県 </a:t>
            </a:r>
            <a:r>
              <a:rPr lang="en-US" altLang="ja-JP" sz="1000" dirty="0" smtClean="0">
                <a:solidFill>
                  <a:schemeClr val="tx1"/>
                </a:solidFill>
                <a:latin typeface="+mn-ea"/>
              </a:rPr>
              <a:t>15.8</a:t>
            </a:r>
            <a:r>
              <a:rPr lang="ja-JP" altLang="en-US" sz="1000" dirty="0" smtClean="0">
                <a:solidFill>
                  <a:schemeClr val="tx1"/>
                </a:solidFill>
                <a:latin typeface="+mn-ea"/>
              </a:rPr>
              <a:t>％　岡山県 </a:t>
            </a:r>
            <a:r>
              <a:rPr lang="en-US" altLang="ja-JP" sz="1000" dirty="0" smtClean="0">
                <a:solidFill>
                  <a:schemeClr val="tx1"/>
                </a:solidFill>
                <a:latin typeface="+mn-ea"/>
              </a:rPr>
              <a:t>37.6</a:t>
            </a:r>
            <a:r>
              <a:rPr lang="ja-JP" altLang="en-US" sz="1000" dirty="0" smtClean="0">
                <a:solidFill>
                  <a:schemeClr val="tx1"/>
                </a:solidFill>
                <a:latin typeface="+mn-ea"/>
              </a:rPr>
              <a:t>％　全国 </a:t>
            </a:r>
            <a:r>
              <a:rPr lang="en-US" altLang="ja-JP" sz="1000" dirty="0" smtClean="0">
                <a:solidFill>
                  <a:schemeClr val="tx1"/>
                </a:solidFill>
                <a:latin typeface="+mn-ea"/>
              </a:rPr>
              <a:t>26.0</a:t>
            </a:r>
            <a:r>
              <a:rPr lang="ja-JP" altLang="en-US" sz="1000" dirty="0" smtClean="0">
                <a:solidFill>
                  <a:schemeClr val="tx1"/>
                </a:solidFill>
                <a:latin typeface="+mn-ea"/>
              </a:rPr>
              <a:t>％</a:t>
            </a:r>
            <a:r>
              <a:rPr kumimoji="1" lang="ja-JP" altLang="en-US" sz="1000" dirty="0" smtClean="0">
                <a:solidFill>
                  <a:schemeClr val="tx1"/>
                </a:solidFill>
                <a:latin typeface="+mn-ea"/>
              </a:rPr>
              <a:t>）</a:t>
            </a:r>
            <a:endParaRPr kumimoji="1" lang="en-US" altLang="ja-JP" sz="1000" dirty="0" smtClean="0">
              <a:solidFill>
                <a:schemeClr val="tx1"/>
              </a:solidFill>
              <a:latin typeface="+mn-ea"/>
            </a:endParaRPr>
          </a:p>
          <a:p>
            <a:pPr>
              <a:lnSpc>
                <a:spcPts val="2800"/>
              </a:lnSpc>
            </a:pPr>
            <a:r>
              <a:rPr lang="ja-JP" altLang="en-US" sz="2000" dirty="0" smtClean="0">
                <a:solidFill>
                  <a:schemeClr val="tx1"/>
                </a:solidFill>
                <a:latin typeface="+mn-ea"/>
              </a:rPr>
              <a:t>　　⇒ 小児医療体制の効率化が必要ではないか。</a:t>
            </a:r>
            <a:endParaRPr lang="en-US" altLang="ja-JP" sz="2000" dirty="0" smtClean="0">
              <a:solidFill>
                <a:schemeClr val="tx1"/>
              </a:solidFill>
              <a:latin typeface="+mn-ea"/>
            </a:endParaRPr>
          </a:p>
          <a:p>
            <a:pPr>
              <a:lnSpc>
                <a:spcPts val="1800"/>
              </a:lnSpc>
            </a:pPr>
            <a:endParaRPr kumimoji="1" lang="en-US" altLang="ja-JP" sz="2000" dirty="0" smtClean="0">
              <a:solidFill>
                <a:schemeClr val="tx1"/>
              </a:solidFill>
              <a:latin typeface="+mn-ea"/>
            </a:endParaRPr>
          </a:p>
          <a:p>
            <a:pPr>
              <a:lnSpc>
                <a:spcPts val="2800"/>
              </a:lnSpc>
            </a:pPr>
            <a:r>
              <a:rPr kumimoji="1" lang="ja-JP" altLang="en-US" sz="2000" dirty="0" smtClean="0">
                <a:solidFill>
                  <a:schemeClr val="tx1"/>
                </a:solidFill>
                <a:latin typeface="+mn-ea"/>
              </a:rPr>
              <a:t>（２） 広島県には，小児救命救急センターがなく，小児集中治療室（ＰＩＣＵ）の整備が</a:t>
            </a:r>
            <a:endParaRPr kumimoji="1" lang="en-US" altLang="ja-JP" sz="2000" dirty="0" smtClean="0">
              <a:solidFill>
                <a:schemeClr val="tx1"/>
              </a:solidFill>
              <a:latin typeface="+mn-ea"/>
            </a:endParaRPr>
          </a:p>
          <a:p>
            <a:pPr>
              <a:lnSpc>
                <a:spcPts val="2800"/>
              </a:lnSpc>
            </a:pPr>
            <a:r>
              <a:rPr lang="ja-JP" altLang="en-US" sz="2000" dirty="0">
                <a:solidFill>
                  <a:schemeClr val="tx1"/>
                </a:solidFill>
                <a:latin typeface="+mn-ea"/>
              </a:rPr>
              <a:t>　</a:t>
            </a:r>
            <a:r>
              <a:rPr lang="ja-JP" altLang="en-US" sz="2000" dirty="0" smtClean="0">
                <a:solidFill>
                  <a:schemeClr val="tx1"/>
                </a:solidFill>
                <a:latin typeface="+mn-ea"/>
              </a:rPr>
              <a:t>　</a:t>
            </a:r>
            <a:r>
              <a:rPr kumimoji="1" lang="ja-JP" altLang="en-US" sz="2000" dirty="0" smtClean="0">
                <a:solidFill>
                  <a:schemeClr val="tx1"/>
                </a:solidFill>
                <a:latin typeface="+mn-ea"/>
              </a:rPr>
              <a:t>遅れている。</a:t>
            </a:r>
            <a:endParaRPr kumimoji="1" lang="en-US" altLang="ja-JP" sz="2000" dirty="0" smtClean="0">
              <a:solidFill>
                <a:schemeClr val="tx1"/>
              </a:solidFill>
              <a:latin typeface="+mn-ea"/>
            </a:endParaRPr>
          </a:p>
          <a:p>
            <a:pPr>
              <a:lnSpc>
                <a:spcPts val="2800"/>
              </a:lnSpc>
            </a:pPr>
            <a:r>
              <a:rPr lang="ja-JP" altLang="en-US" sz="1400" dirty="0" smtClean="0">
                <a:solidFill>
                  <a:schemeClr val="tx1"/>
                </a:solidFill>
                <a:latin typeface="+mn-ea"/>
              </a:rPr>
              <a:t>　　　＊　全国の小児救命救急センターは１１か所（茨城，埼玉，東京（２），長野，静岡，愛知，香川，福岡，熊本，沖縄）</a:t>
            </a:r>
            <a:endParaRPr lang="en-US" altLang="ja-JP" sz="1400" dirty="0" smtClean="0">
              <a:solidFill>
                <a:schemeClr val="tx1"/>
              </a:solidFill>
              <a:latin typeface="+mn-ea"/>
            </a:endParaRPr>
          </a:p>
          <a:p>
            <a:pPr>
              <a:lnSpc>
                <a:spcPts val="2800"/>
              </a:lnSpc>
            </a:pPr>
            <a:r>
              <a:rPr lang="ja-JP" altLang="en-US" sz="1400" dirty="0" smtClean="0">
                <a:solidFill>
                  <a:schemeClr val="tx1"/>
                </a:solidFill>
                <a:latin typeface="+mn-ea"/>
              </a:rPr>
              <a:t>　　　＊　国の検討会の試算によると，広島県のＰＩＣＵ整備目標は９床。</a:t>
            </a:r>
            <a:endParaRPr lang="en-US" altLang="ja-JP" sz="1400" dirty="0" smtClean="0">
              <a:solidFill>
                <a:schemeClr val="tx1"/>
              </a:solidFill>
              <a:latin typeface="+mn-ea"/>
            </a:endParaRPr>
          </a:p>
          <a:p>
            <a:pPr>
              <a:lnSpc>
                <a:spcPts val="2800"/>
              </a:lnSpc>
            </a:pPr>
            <a:r>
              <a:rPr lang="ja-JP" altLang="en-US" sz="2000" dirty="0" smtClean="0">
                <a:solidFill>
                  <a:schemeClr val="tx1"/>
                </a:solidFill>
                <a:latin typeface="+mn-ea"/>
              </a:rPr>
              <a:t>　　⇒ 小児救命救急機能の高度化が必要ではないか。</a:t>
            </a:r>
            <a:endParaRPr kumimoji="1" lang="ja-JP" altLang="en-US" sz="2000" dirty="0">
              <a:solidFill>
                <a:schemeClr val="tx1"/>
              </a:solidFill>
              <a:latin typeface="+mn-ea"/>
            </a:endParaRPr>
          </a:p>
        </p:txBody>
      </p:sp>
      <p:sp>
        <p:nvSpPr>
          <p:cNvPr id="17" name="正方形/長方形 16"/>
          <p:cNvSpPr/>
          <p:nvPr/>
        </p:nvSpPr>
        <p:spPr>
          <a:xfrm>
            <a:off x="458385" y="1879743"/>
            <a:ext cx="3312368" cy="830997"/>
          </a:xfrm>
          <a:prstGeom prst="rect">
            <a:avLst/>
          </a:prstGeom>
        </p:spPr>
        <p:txBody>
          <a:bodyPr wrap="square">
            <a:spAutoFit/>
          </a:bodyPr>
          <a:lstStyle/>
          <a:p>
            <a:r>
              <a:rPr lang="en-US" altLang="ja-JP" sz="1600" dirty="0" smtClean="0">
                <a:latin typeface="+mn-ea"/>
              </a:rPr>
              <a:t>【</a:t>
            </a:r>
            <a:r>
              <a:rPr lang="ja-JP" altLang="en-US" sz="1600" dirty="0" smtClean="0">
                <a:latin typeface="+mn-ea"/>
              </a:rPr>
              <a:t>背景</a:t>
            </a:r>
            <a:r>
              <a:rPr lang="en-US" altLang="ja-JP" sz="1600" dirty="0" smtClean="0">
                <a:latin typeface="+mn-ea"/>
              </a:rPr>
              <a:t>】</a:t>
            </a:r>
          </a:p>
          <a:p>
            <a:r>
              <a:rPr lang="ja-JP" altLang="en-US" sz="1600" dirty="0">
                <a:latin typeface="+mn-ea"/>
              </a:rPr>
              <a:t>　</a:t>
            </a:r>
            <a:r>
              <a:rPr lang="ja-JP" altLang="en-US" sz="1600" dirty="0" smtClean="0">
                <a:latin typeface="+mn-ea"/>
              </a:rPr>
              <a:t>・　少子化と対応疾患の減少</a:t>
            </a:r>
            <a:endParaRPr lang="en-US" altLang="ja-JP" sz="1600" dirty="0" smtClean="0">
              <a:latin typeface="+mn-ea"/>
            </a:endParaRPr>
          </a:p>
          <a:p>
            <a:r>
              <a:rPr lang="ja-JP" altLang="en-US" sz="1600" dirty="0" smtClean="0">
                <a:latin typeface="+mn-ea"/>
              </a:rPr>
              <a:t>　・　小児医療の高度化</a:t>
            </a:r>
            <a:endParaRPr lang="en-US" altLang="ja-JP" sz="1600" dirty="0" smtClean="0">
              <a:latin typeface="+mn-ea"/>
            </a:endParaRPr>
          </a:p>
        </p:txBody>
      </p:sp>
      <p:sp>
        <p:nvSpPr>
          <p:cNvPr id="18" name="正方形/長方形 17"/>
          <p:cNvSpPr/>
          <p:nvPr/>
        </p:nvSpPr>
        <p:spPr>
          <a:xfrm>
            <a:off x="3656856" y="1879744"/>
            <a:ext cx="6552728" cy="1077218"/>
          </a:xfrm>
          <a:prstGeom prst="rect">
            <a:avLst/>
          </a:prstGeom>
        </p:spPr>
        <p:txBody>
          <a:bodyPr wrap="square">
            <a:spAutoFit/>
          </a:bodyPr>
          <a:lstStyle/>
          <a:p>
            <a:r>
              <a:rPr lang="en-US" altLang="ja-JP" sz="1600" dirty="0" smtClean="0">
                <a:latin typeface="+mn-ea"/>
              </a:rPr>
              <a:t>【</a:t>
            </a:r>
            <a:r>
              <a:rPr lang="ja-JP" altLang="en-US" sz="1600" dirty="0" smtClean="0">
                <a:latin typeface="+mn-ea"/>
              </a:rPr>
              <a:t>課題</a:t>
            </a:r>
            <a:r>
              <a:rPr lang="en-US" altLang="ja-JP" sz="1600" dirty="0" smtClean="0">
                <a:latin typeface="+mn-ea"/>
              </a:rPr>
              <a:t>】</a:t>
            </a:r>
          </a:p>
          <a:p>
            <a:r>
              <a:rPr lang="ja-JP" altLang="en-US" sz="1600" dirty="0" smtClean="0">
                <a:latin typeface="+mn-ea"/>
              </a:rPr>
              <a:t>　・ 医療資源の分散 </a:t>
            </a:r>
            <a:r>
              <a:rPr lang="ja-JP" altLang="en-US" sz="1400" dirty="0" smtClean="0">
                <a:latin typeface="+mn-ea"/>
              </a:rPr>
              <a:t>（小児科医，小児外科医，小児科専門医，症例の分散）</a:t>
            </a:r>
            <a:endParaRPr lang="en-US" altLang="ja-JP" sz="1400" dirty="0" smtClean="0">
              <a:latin typeface="+mn-ea"/>
            </a:endParaRPr>
          </a:p>
          <a:p>
            <a:r>
              <a:rPr lang="ja-JP" altLang="en-US" sz="1600" dirty="0" smtClean="0">
                <a:latin typeface="+mn-ea"/>
              </a:rPr>
              <a:t>　・ 小児救急医療体制の未整備</a:t>
            </a:r>
            <a:endParaRPr lang="en-US" altLang="ja-JP" sz="1600" dirty="0" smtClean="0">
              <a:latin typeface="+mn-ea"/>
            </a:endParaRPr>
          </a:p>
          <a:p>
            <a:r>
              <a:rPr lang="ja-JP" altLang="en-US" sz="1600" dirty="0">
                <a:latin typeface="+mn-ea"/>
              </a:rPr>
              <a:t>　</a:t>
            </a:r>
            <a:r>
              <a:rPr lang="ja-JP" altLang="en-US" sz="1600" dirty="0" smtClean="0">
                <a:latin typeface="+mn-ea"/>
              </a:rPr>
              <a:t>・ 周産期医療との連携</a:t>
            </a:r>
            <a:endParaRPr lang="en-US" altLang="ja-JP" sz="1600" dirty="0" smtClean="0">
              <a:latin typeface="+mn-ea"/>
            </a:endParaRPr>
          </a:p>
        </p:txBody>
      </p:sp>
    </p:spTree>
    <p:extLst>
      <p:ext uri="{BB962C8B-B14F-4D97-AF65-F5344CB8AC3E}">
        <p14:creationId xmlns:p14="http://schemas.microsoft.com/office/powerpoint/2010/main" val="595717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404662"/>
            <a:ext cx="9360000" cy="576065"/>
          </a:xfrm>
          <a:solidFill>
            <a:schemeClr val="accent5">
              <a:lumMod val="40000"/>
              <a:lumOff val="60000"/>
            </a:schemeClr>
          </a:solidFill>
          <a:ln>
            <a:solidFill>
              <a:schemeClr val="tx1"/>
            </a:solidFill>
          </a:ln>
        </p:spPr>
        <p:txBody>
          <a:bodyPr anchor="t">
            <a:noAutofit/>
          </a:bodyPr>
          <a:lstStyle/>
          <a:p>
            <a:pPr algn="l"/>
            <a:r>
              <a:rPr lang="ja-JP" altLang="en-US" sz="2800" b="1" dirty="0" smtClean="0">
                <a:latin typeface="ＭＳ ゴシック" panose="020B0609070205080204" pitchFamily="49" charset="-128"/>
                <a:ea typeface="ＭＳ ゴシック" panose="020B0609070205080204" pitchFamily="49" charset="-128"/>
              </a:rPr>
              <a:t>　小児医療体制</a:t>
            </a:r>
            <a:r>
              <a:rPr lang="ja-JP" altLang="en-US" sz="2800" b="1" dirty="0">
                <a:latin typeface="ＭＳ ゴシック" panose="020B0609070205080204" pitchFamily="49" charset="-128"/>
                <a:ea typeface="ＭＳ ゴシック" panose="020B0609070205080204" pitchFamily="49" charset="-128"/>
              </a:rPr>
              <a:t>検討</a:t>
            </a:r>
            <a:r>
              <a:rPr lang="ja-JP" altLang="en-US" sz="2800" b="1" dirty="0" smtClean="0">
                <a:latin typeface="ＭＳ ゴシック" panose="020B0609070205080204" pitchFamily="49" charset="-128"/>
                <a:ea typeface="ＭＳ ゴシック" panose="020B0609070205080204" pitchFamily="49" charset="-128"/>
              </a:rPr>
              <a:t>ＷＧでの議論（２）</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571761" y="1913497"/>
            <a:ext cx="1551707" cy="1224136"/>
          </a:xfrm>
          <a:prstGeom prst="rect">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400" b="1" dirty="0">
                <a:solidFill>
                  <a:schemeClr val="tx1"/>
                </a:solidFill>
                <a:latin typeface="+mn-ea"/>
              </a:rPr>
              <a:t>小児外科</a:t>
            </a:r>
            <a:r>
              <a:rPr lang="ja-JP" altLang="ja-JP" sz="1400" b="1" dirty="0" smtClean="0">
                <a:solidFill>
                  <a:schemeClr val="tx1"/>
                </a:solidFill>
                <a:latin typeface="+mn-ea"/>
              </a:rPr>
              <a:t>の</a:t>
            </a:r>
            <a:endParaRPr lang="en-US" altLang="ja-JP" sz="1400" b="1" dirty="0" smtClean="0">
              <a:solidFill>
                <a:schemeClr val="tx1"/>
              </a:solidFill>
              <a:latin typeface="+mn-ea"/>
            </a:endParaRPr>
          </a:p>
          <a:p>
            <a:pPr algn="ctr"/>
            <a:r>
              <a:rPr lang="ja-JP" altLang="en-US" sz="1400" b="1" dirty="0" smtClean="0">
                <a:solidFill>
                  <a:schemeClr val="tx1"/>
                </a:solidFill>
                <a:latin typeface="+mn-ea"/>
              </a:rPr>
              <a:t>集約・移管</a:t>
            </a:r>
            <a:endParaRPr lang="en-US" altLang="ja-JP" sz="1400" b="1" dirty="0" smtClean="0">
              <a:solidFill>
                <a:schemeClr val="tx1"/>
              </a:solidFill>
              <a:latin typeface="+mn-ea"/>
            </a:endParaRPr>
          </a:p>
        </p:txBody>
      </p:sp>
      <p:sp>
        <p:nvSpPr>
          <p:cNvPr id="5" name="正方形/長方形 4"/>
          <p:cNvSpPr/>
          <p:nvPr/>
        </p:nvSpPr>
        <p:spPr>
          <a:xfrm>
            <a:off x="2373071" y="1916832"/>
            <a:ext cx="4176465" cy="12241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ts val="2000"/>
              </a:lnSpc>
              <a:buFont typeface="Wingdings" panose="05000000000000000000" pitchFamily="2" charset="2"/>
              <a:buChar char="l"/>
            </a:pPr>
            <a:r>
              <a:rPr lang="ja-JP" altLang="ja-JP" sz="1400" dirty="0" smtClean="0">
                <a:solidFill>
                  <a:schemeClr val="tx1"/>
                </a:solidFill>
                <a:latin typeface="+mn-ea"/>
              </a:rPr>
              <a:t>小児</a:t>
            </a:r>
            <a:r>
              <a:rPr lang="ja-JP" altLang="ja-JP" sz="1400" dirty="0">
                <a:solidFill>
                  <a:schemeClr val="tx1"/>
                </a:solidFill>
                <a:latin typeface="+mn-ea"/>
              </a:rPr>
              <a:t>外科を県立病院に移管することに関して，医療サイドの観点から</a:t>
            </a:r>
            <a:r>
              <a:rPr lang="ja-JP" altLang="ja-JP" sz="1400" dirty="0" smtClean="0">
                <a:solidFill>
                  <a:schemeClr val="tx1"/>
                </a:solidFill>
                <a:latin typeface="+mn-ea"/>
              </a:rPr>
              <a:t>は大きな</a:t>
            </a:r>
            <a:r>
              <a:rPr lang="ja-JP" altLang="ja-JP" sz="1400" dirty="0">
                <a:solidFill>
                  <a:schemeClr val="tx1"/>
                </a:solidFill>
                <a:latin typeface="+mn-ea"/>
              </a:rPr>
              <a:t>支障はない</a:t>
            </a:r>
            <a:r>
              <a:rPr lang="ja-JP" altLang="en-US" sz="1400" dirty="0" smtClean="0">
                <a:solidFill>
                  <a:schemeClr val="tx1"/>
                </a:solidFill>
                <a:latin typeface="+mn-ea"/>
              </a:rPr>
              <a:t>。</a:t>
            </a:r>
            <a:endParaRPr lang="en-US" altLang="ja-JP" sz="1400" dirty="0">
              <a:solidFill>
                <a:schemeClr val="tx1"/>
              </a:solidFill>
              <a:latin typeface="+mn-ea"/>
            </a:endParaRPr>
          </a:p>
          <a:p>
            <a:pPr marL="171450" indent="-171450">
              <a:lnSpc>
                <a:spcPts val="2000"/>
              </a:lnSpc>
              <a:buFont typeface="Wingdings" panose="05000000000000000000" pitchFamily="2" charset="2"/>
              <a:buChar char="l"/>
            </a:pPr>
            <a:r>
              <a:rPr lang="ja-JP" altLang="ja-JP" sz="1400" dirty="0">
                <a:solidFill>
                  <a:schemeClr val="tx1"/>
                </a:solidFill>
                <a:latin typeface="+mn-ea"/>
              </a:rPr>
              <a:t>小児外科を集約した場合には，舟入市民病院の経営に影響がある。</a:t>
            </a:r>
            <a:endParaRPr lang="en-US" altLang="ja-JP" sz="1400" dirty="0" smtClean="0">
              <a:solidFill>
                <a:schemeClr val="tx1"/>
              </a:solidFill>
              <a:latin typeface="+mn-ea"/>
            </a:endParaRPr>
          </a:p>
        </p:txBody>
      </p:sp>
      <p:sp>
        <p:nvSpPr>
          <p:cNvPr id="6" name="正方形/長方形 5"/>
          <p:cNvSpPr/>
          <p:nvPr/>
        </p:nvSpPr>
        <p:spPr>
          <a:xfrm>
            <a:off x="571761" y="3276730"/>
            <a:ext cx="1551707" cy="3464638"/>
          </a:xfrm>
          <a:prstGeom prst="rect">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n-ea"/>
              </a:rPr>
              <a:t>小児の</a:t>
            </a:r>
            <a:endParaRPr kumimoji="1" lang="en-US" altLang="ja-JP" sz="1400" b="1" dirty="0" smtClean="0">
              <a:solidFill>
                <a:schemeClr val="tx1"/>
              </a:solidFill>
              <a:latin typeface="+mn-ea"/>
            </a:endParaRPr>
          </a:p>
          <a:p>
            <a:pPr algn="ctr"/>
            <a:r>
              <a:rPr kumimoji="1" lang="ja-JP" altLang="en-US" sz="1400" b="1" dirty="0" smtClean="0">
                <a:solidFill>
                  <a:schemeClr val="tx1"/>
                </a:solidFill>
                <a:latin typeface="+mn-ea"/>
              </a:rPr>
              <a:t>救急体制</a:t>
            </a:r>
            <a:endParaRPr kumimoji="1" lang="ja-JP" altLang="en-US" sz="1400" b="1" dirty="0">
              <a:solidFill>
                <a:schemeClr val="tx1"/>
              </a:solidFill>
              <a:latin typeface="+mn-ea"/>
            </a:endParaRPr>
          </a:p>
        </p:txBody>
      </p:sp>
      <p:sp>
        <p:nvSpPr>
          <p:cNvPr id="7" name="正方形/長方形 6"/>
          <p:cNvSpPr/>
          <p:nvPr/>
        </p:nvSpPr>
        <p:spPr>
          <a:xfrm>
            <a:off x="2360712" y="3276730"/>
            <a:ext cx="4176465" cy="346463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lvl="0" indent="-171450">
              <a:lnSpc>
                <a:spcPts val="2000"/>
              </a:lnSpc>
              <a:buFont typeface="Wingdings" panose="05000000000000000000" pitchFamily="2" charset="2"/>
              <a:buChar char="l"/>
            </a:pPr>
            <a:r>
              <a:rPr lang="ja-JP" altLang="ja-JP" sz="1400" dirty="0">
                <a:solidFill>
                  <a:schemeClr val="tx1"/>
                </a:solidFill>
                <a:latin typeface="+mn-ea"/>
              </a:rPr>
              <a:t>初期急病センターに特化した先行事例がある。また，小児の軽症外傷への対応が課題となっている。</a:t>
            </a:r>
          </a:p>
          <a:p>
            <a:pPr marL="171450" lvl="0" indent="-171450">
              <a:lnSpc>
                <a:spcPts val="2000"/>
              </a:lnSpc>
              <a:buFont typeface="Wingdings" panose="05000000000000000000" pitchFamily="2" charset="2"/>
              <a:buChar char="l"/>
            </a:pPr>
            <a:r>
              <a:rPr lang="en-US" altLang="ja-JP" sz="1400" dirty="0">
                <a:solidFill>
                  <a:schemeClr val="tx1"/>
                </a:solidFill>
                <a:latin typeface="+mn-ea"/>
              </a:rPr>
              <a:t>NICU</a:t>
            </a:r>
            <a:r>
              <a:rPr lang="ja-JP" altLang="ja-JP" sz="1400" dirty="0">
                <a:solidFill>
                  <a:schemeClr val="tx1"/>
                </a:solidFill>
                <a:latin typeface="+mn-ea"/>
              </a:rPr>
              <a:t>からの「移行期」を受け入れる広島発のモデルが作れないか。</a:t>
            </a:r>
          </a:p>
          <a:p>
            <a:pPr marL="171450" lvl="0" indent="-171450">
              <a:lnSpc>
                <a:spcPts val="2000"/>
              </a:lnSpc>
              <a:buFont typeface="Wingdings" panose="05000000000000000000" pitchFamily="2" charset="2"/>
              <a:buChar char="l"/>
            </a:pPr>
            <a:r>
              <a:rPr lang="ja-JP" altLang="ja-JP" sz="1400" dirty="0">
                <a:solidFill>
                  <a:schemeClr val="tx1"/>
                </a:solidFill>
                <a:latin typeface="+mn-ea"/>
              </a:rPr>
              <a:t>３次機能として，成人併用ＰＩＣＵ（中国地方未設置）</a:t>
            </a:r>
            <a:r>
              <a:rPr lang="ja-JP" altLang="ja-JP" sz="1400" dirty="0" smtClean="0">
                <a:solidFill>
                  <a:schemeClr val="tx1"/>
                </a:solidFill>
                <a:latin typeface="+mn-ea"/>
              </a:rPr>
              <a:t>を</a:t>
            </a:r>
            <a:r>
              <a:rPr lang="ja-JP" altLang="en-US" sz="1400" dirty="0" smtClean="0">
                <a:solidFill>
                  <a:schemeClr val="tx1"/>
                </a:solidFill>
                <a:latin typeface="+mn-ea"/>
              </a:rPr>
              <a:t>１</a:t>
            </a:r>
            <a:r>
              <a:rPr lang="ja-JP" altLang="ja-JP" sz="1400" dirty="0" smtClean="0">
                <a:solidFill>
                  <a:schemeClr val="tx1"/>
                </a:solidFill>
                <a:latin typeface="+mn-ea"/>
              </a:rPr>
              <a:t>～</a:t>
            </a:r>
            <a:r>
              <a:rPr lang="ja-JP" altLang="en-US" sz="1400" dirty="0" smtClean="0">
                <a:solidFill>
                  <a:schemeClr val="tx1"/>
                </a:solidFill>
                <a:latin typeface="+mn-ea"/>
              </a:rPr>
              <a:t>２</a:t>
            </a:r>
            <a:r>
              <a:rPr lang="ja-JP" altLang="ja-JP" sz="1400" dirty="0" smtClean="0">
                <a:solidFill>
                  <a:schemeClr val="tx1"/>
                </a:solidFill>
                <a:latin typeface="+mn-ea"/>
              </a:rPr>
              <a:t>床</a:t>
            </a:r>
            <a:r>
              <a:rPr lang="ja-JP" altLang="ja-JP" sz="1400" dirty="0">
                <a:solidFill>
                  <a:schemeClr val="tx1"/>
                </a:solidFill>
                <a:latin typeface="+mn-ea"/>
              </a:rPr>
              <a:t>整備し，基幹病院で機能補完してはどうか。</a:t>
            </a:r>
          </a:p>
          <a:p>
            <a:pPr marL="171450" indent="-171450">
              <a:lnSpc>
                <a:spcPts val="2000"/>
              </a:lnSpc>
              <a:buFont typeface="Wingdings" panose="05000000000000000000" pitchFamily="2" charset="2"/>
              <a:buChar char="l"/>
            </a:pPr>
            <a:r>
              <a:rPr lang="ja-JP" altLang="ja-JP" sz="1400" dirty="0">
                <a:solidFill>
                  <a:schemeClr val="tx1"/>
                </a:solidFill>
                <a:latin typeface="+mn-ea"/>
              </a:rPr>
              <a:t>現時点での舟入市民病院の方向性は，障害児医療を含めた小児医療の充実強化，回復期のポストアキュート機能の強化，地域の医療機関と連携したサブアキュート機能の強化等により，公立病院としての役割や地域に貢献する役割を担うこと</a:t>
            </a:r>
            <a:r>
              <a:rPr lang="ja-JP" altLang="ja-JP" sz="1400" dirty="0" smtClean="0">
                <a:solidFill>
                  <a:schemeClr val="tx1"/>
                </a:solidFill>
                <a:latin typeface="+mn-ea"/>
              </a:rPr>
              <a:t>。</a:t>
            </a:r>
            <a:r>
              <a:rPr lang="ja-JP" altLang="en-US" sz="1400" dirty="0" smtClean="0">
                <a:solidFill>
                  <a:schemeClr val="tx1"/>
                </a:solidFill>
                <a:latin typeface="+mn-ea"/>
              </a:rPr>
              <a:t>　　　　</a:t>
            </a:r>
            <a:r>
              <a:rPr lang="ja-JP" altLang="ja-JP" sz="1400" dirty="0" smtClean="0">
                <a:solidFill>
                  <a:schemeClr val="tx1"/>
                </a:solidFill>
                <a:latin typeface="+mn-ea"/>
              </a:rPr>
              <a:t>小児</a:t>
            </a:r>
            <a:r>
              <a:rPr lang="ja-JP" altLang="ja-JP" sz="1400" dirty="0">
                <a:solidFill>
                  <a:schemeClr val="tx1"/>
                </a:solidFill>
                <a:latin typeface="+mn-ea"/>
              </a:rPr>
              <a:t>救急が市民に認知されていることも大切。</a:t>
            </a:r>
            <a:endParaRPr lang="ja-JP" altLang="en-US" sz="1400" dirty="0">
              <a:solidFill>
                <a:schemeClr val="tx1"/>
              </a:solidFill>
              <a:latin typeface="+mn-ea"/>
            </a:endParaRPr>
          </a:p>
        </p:txBody>
      </p:sp>
      <p:sp>
        <p:nvSpPr>
          <p:cNvPr id="11" name="角丸四角形 10"/>
          <p:cNvSpPr/>
          <p:nvPr/>
        </p:nvSpPr>
        <p:spPr>
          <a:xfrm>
            <a:off x="161294" y="1283300"/>
            <a:ext cx="1962175" cy="347621"/>
          </a:xfrm>
          <a:prstGeom prst="roundRect">
            <a:avLst>
              <a:gd name="adj" fmla="val 50000"/>
            </a:avLst>
          </a:prstGeom>
          <a:solidFill>
            <a:schemeClr val="accent5">
              <a:lumMod val="40000"/>
              <a:lumOff val="60000"/>
            </a:schemeClr>
          </a:solidFill>
          <a:ln w="254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区分</a:t>
            </a:r>
            <a:endParaRPr kumimoji="1" lang="ja-JP" altLang="en-US" sz="1400" b="1" dirty="0">
              <a:solidFill>
                <a:schemeClr val="tx1"/>
              </a:solidFill>
            </a:endParaRPr>
          </a:p>
        </p:txBody>
      </p:sp>
      <p:sp>
        <p:nvSpPr>
          <p:cNvPr id="12" name="角丸四角形 11"/>
          <p:cNvSpPr/>
          <p:nvPr/>
        </p:nvSpPr>
        <p:spPr>
          <a:xfrm>
            <a:off x="2414701" y="1293049"/>
            <a:ext cx="4093207" cy="337872"/>
          </a:xfrm>
          <a:prstGeom prst="roundRect">
            <a:avLst>
              <a:gd name="adj" fmla="val 50000"/>
            </a:avLst>
          </a:prstGeom>
          <a:solidFill>
            <a:schemeClr val="accent5">
              <a:lumMod val="40000"/>
              <a:lumOff val="60000"/>
            </a:schemeClr>
          </a:solidFill>
          <a:ln w="254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意見</a:t>
            </a:r>
            <a:endParaRPr kumimoji="1" lang="ja-JP" altLang="en-US" sz="1400" b="1" dirty="0">
              <a:solidFill>
                <a:schemeClr val="tx1"/>
              </a:solidFill>
            </a:endParaRPr>
          </a:p>
        </p:txBody>
      </p:sp>
      <p:sp>
        <p:nvSpPr>
          <p:cNvPr id="13" name="角丸四角形 12"/>
          <p:cNvSpPr/>
          <p:nvPr/>
        </p:nvSpPr>
        <p:spPr>
          <a:xfrm>
            <a:off x="6753201" y="1283301"/>
            <a:ext cx="2977772" cy="347620"/>
          </a:xfrm>
          <a:prstGeom prst="roundRect">
            <a:avLst>
              <a:gd name="adj" fmla="val 50000"/>
            </a:avLst>
          </a:prstGeom>
          <a:solidFill>
            <a:schemeClr val="accent5">
              <a:lumMod val="40000"/>
              <a:lumOff val="60000"/>
            </a:schemeClr>
          </a:solidFill>
          <a:ln w="254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今後の対応</a:t>
            </a:r>
            <a:endParaRPr kumimoji="1" lang="ja-JP" altLang="en-US" sz="1400" b="1" dirty="0">
              <a:solidFill>
                <a:schemeClr val="tx1"/>
              </a:solidFill>
            </a:endParaRPr>
          </a:p>
        </p:txBody>
      </p:sp>
      <p:sp>
        <p:nvSpPr>
          <p:cNvPr id="14" name="正方形/長方形 13"/>
          <p:cNvSpPr/>
          <p:nvPr/>
        </p:nvSpPr>
        <p:spPr>
          <a:xfrm>
            <a:off x="157672" y="1916833"/>
            <a:ext cx="342081" cy="1224135"/>
          </a:xfrm>
          <a:prstGeom prst="rect">
            <a:avLst/>
          </a:prstGeom>
          <a:solidFill>
            <a:schemeClr val="tx1"/>
          </a:solidFill>
          <a:ln w="25400" cmpd="dbl">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solidFill>
                  <a:schemeClr val="bg1"/>
                </a:solidFill>
              </a:rPr>
              <a:t>効率化</a:t>
            </a:r>
            <a:endParaRPr kumimoji="1" lang="ja-JP" altLang="en-US" sz="1400" b="1" dirty="0">
              <a:solidFill>
                <a:schemeClr val="bg1"/>
              </a:solidFill>
            </a:endParaRPr>
          </a:p>
        </p:txBody>
      </p:sp>
      <p:sp>
        <p:nvSpPr>
          <p:cNvPr id="15" name="正方形/長方形 14"/>
          <p:cNvSpPr/>
          <p:nvPr/>
        </p:nvSpPr>
        <p:spPr>
          <a:xfrm>
            <a:off x="161294" y="3276730"/>
            <a:ext cx="342081" cy="3464638"/>
          </a:xfrm>
          <a:prstGeom prst="rect">
            <a:avLst/>
          </a:prstGeom>
          <a:solidFill>
            <a:schemeClr val="tx1"/>
          </a:solidFill>
          <a:ln w="25400" cmpd="dbl">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a:solidFill>
                  <a:schemeClr val="bg1"/>
                </a:solidFill>
              </a:rPr>
              <a:t>高度</a:t>
            </a:r>
            <a:r>
              <a:rPr kumimoji="1" lang="ja-JP" altLang="en-US" sz="1400" b="1" dirty="0" smtClean="0">
                <a:solidFill>
                  <a:schemeClr val="bg1"/>
                </a:solidFill>
              </a:rPr>
              <a:t>化</a:t>
            </a:r>
            <a:endParaRPr kumimoji="1" lang="ja-JP" altLang="en-US" sz="1400" b="1" dirty="0">
              <a:solidFill>
                <a:schemeClr val="bg1"/>
              </a:solidFill>
            </a:endParaRPr>
          </a:p>
        </p:txBody>
      </p:sp>
      <p:sp>
        <p:nvSpPr>
          <p:cNvPr id="20" name="正方形/長方形 19"/>
          <p:cNvSpPr/>
          <p:nvPr/>
        </p:nvSpPr>
        <p:spPr>
          <a:xfrm>
            <a:off x="6753201" y="1916833"/>
            <a:ext cx="2977772" cy="48245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smtClean="0">
                <a:solidFill>
                  <a:schemeClr val="tx1"/>
                </a:solidFill>
                <a:latin typeface="+mn-ea"/>
              </a:rPr>
              <a:t>◎ </a:t>
            </a:r>
            <a:r>
              <a:rPr lang="ja-JP" altLang="ja-JP" sz="1400" u="sng" dirty="0" smtClean="0">
                <a:solidFill>
                  <a:schemeClr val="tx1"/>
                </a:solidFill>
                <a:latin typeface="+mn-ea"/>
              </a:rPr>
              <a:t>様々</a:t>
            </a:r>
            <a:r>
              <a:rPr lang="ja-JP" altLang="ja-JP" sz="1400" u="sng" dirty="0">
                <a:solidFill>
                  <a:schemeClr val="tx1"/>
                </a:solidFill>
                <a:latin typeface="+mn-ea"/>
              </a:rPr>
              <a:t>な観点からの</a:t>
            </a:r>
            <a:r>
              <a:rPr lang="ja-JP" altLang="ja-JP" sz="1400" u="sng" dirty="0" smtClean="0">
                <a:solidFill>
                  <a:schemeClr val="tx1"/>
                </a:solidFill>
                <a:latin typeface="+mn-ea"/>
              </a:rPr>
              <a:t>シミュレーション</a:t>
            </a:r>
            <a:endParaRPr lang="en-US" altLang="ja-JP" sz="1400" u="sng" dirty="0" smtClean="0">
              <a:solidFill>
                <a:schemeClr val="tx1"/>
              </a:solidFill>
              <a:latin typeface="+mn-ea"/>
            </a:endParaRPr>
          </a:p>
          <a:p>
            <a:pPr lvl="0"/>
            <a:r>
              <a:rPr lang="ja-JP" altLang="en-US" sz="1400" dirty="0">
                <a:solidFill>
                  <a:schemeClr val="tx1"/>
                </a:solidFill>
                <a:latin typeface="+mn-ea"/>
              </a:rPr>
              <a:t>　</a:t>
            </a:r>
            <a:r>
              <a:rPr lang="ja-JP" altLang="en-US" sz="1400" dirty="0" smtClean="0">
                <a:solidFill>
                  <a:schemeClr val="tx1"/>
                </a:solidFill>
                <a:latin typeface="+mn-ea"/>
              </a:rPr>
              <a:t>　</a:t>
            </a:r>
            <a:r>
              <a:rPr lang="ja-JP" altLang="ja-JP" sz="1400" u="sng" dirty="0" smtClean="0">
                <a:solidFill>
                  <a:schemeClr val="tx1"/>
                </a:solidFill>
                <a:latin typeface="+mn-ea"/>
              </a:rPr>
              <a:t>を行う</a:t>
            </a:r>
            <a:endParaRPr lang="en-US" altLang="ja-JP" sz="1400" u="sng" dirty="0" smtClean="0">
              <a:solidFill>
                <a:schemeClr val="tx1"/>
              </a:solidFill>
              <a:latin typeface="+mn-ea"/>
            </a:endParaRPr>
          </a:p>
          <a:p>
            <a:pPr marL="171450" lvl="0" indent="-171450">
              <a:buFont typeface="Wingdings" panose="05000000000000000000" pitchFamily="2" charset="2"/>
              <a:buChar char="Ø"/>
            </a:pPr>
            <a:endParaRPr lang="ja-JP" altLang="ja-JP" sz="1400" dirty="0">
              <a:solidFill>
                <a:schemeClr val="tx1"/>
              </a:solidFill>
              <a:latin typeface="+mn-ea"/>
            </a:endParaRPr>
          </a:p>
          <a:p>
            <a:pPr lvl="0">
              <a:lnSpc>
                <a:spcPts val="1900"/>
              </a:lnSpc>
            </a:pPr>
            <a:r>
              <a:rPr lang="ja-JP" altLang="en-US" sz="1400" dirty="0" smtClean="0">
                <a:solidFill>
                  <a:schemeClr val="tx1"/>
                </a:solidFill>
                <a:latin typeface="+mn-ea"/>
              </a:rPr>
              <a:t>　✓ </a:t>
            </a:r>
            <a:r>
              <a:rPr lang="ja-JP" altLang="ja-JP" sz="1400" dirty="0" smtClean="0">
                <a:solidFill>
                  <a:schemeClr val="tx1"/>
                </a:solidFill>
                <a:latin typeface="+mn-ea"/>
              </a:rPr>
              <a:t>医師</a:t>
            </a:r>
            <a:r>
              <a:rPr lang="ja-JP" altLang="ja-JP" sz="1400" dirty="0">
                <a:solidFill>
                  <a:schemeClr val="tx1"/>
                </a:solidFill>
                <a:latin typeface="+mn-ea"/>
              </a:rPr>
              <a:t>数等の医療</a:t>
            </a:r>
            <a:r>
              <a:rPr lang="ja-JP" altLang="ja-JP" sz="1400" dirty="0" smtClean="0">
                <a:solidFill>
                  <a:schemeClr val="tx1"/>
                </a:solidFill>
                <a:latin typeface="+mn-ea"/>
              </a:rPr>
              <a:t>資源</a:t>
            </a:r>
            <a:endParaRPr lang="en-US" altLang="ja-JP" sz="1400" dirty="0" smtClean="0">
              <a:solidFill>
                <a:schemeClr val="tx1"/>
              </a:solidFill>
              <a:latin typeface="+mn-ea"/>
            </a:endParaRPr>
          </a:p>
          <a:p>
            <a:pPr lvl="0">
              <a:lnSpc>
                <a:spcPts val="1200"/>
              </a:lnSpc>
            </a:pPr>
            <a:r>
              <a:rPr lang="ja-JP" altLang="en-US" sz="1400" dirty="0">
                <a:solidFill>
                  <a:schemeClr val="tx1"/>
                </a:solidFill>
                <a:latin typeface="+mn-ea"/>
              </a:rPr>
              <a:t>　</a:t>
            </a:r>
            <a:r>
              <a:rPr lang="ja-JP" altLang="en-US" sz="1400" dirty="0" smtClean="0">
                <a:solidFill>
                  <a:schemeClr val="tx1"/>
                </a:solidFill>
                <a:latin typeface="+mn-ea"/>
              </a:rPr>
              <a:t>　　</a:t>
            </a:r>
            <a:r>
              <a:rPr lang="ja-JP" altLang="ja-JP" sz="1000" dirty="0" smtClean="0">
                <a:solidFill>
                  <a:schemeClr val="tx1"/>
                </a:solidFill>
                <a:latin typeface="+mn-ea"/>
              </a:rPr>
              <a:t>（</a:t>
            </a:r>
            <a:r>
              <a:rPr lang="ja-JP" altLang="ja-JP" sz="1000" dirty="0">
                <a:solidFill>
                  <a:schemeClr val="tx1"/>
                </a:solidFill>
                <a:latin typeface="+mn-ea"/>
              </a:rPr>
              <a:t>適正配置，当直，入院ｷｬﾊﾟｼﾃｨ）</a:t>
            </a:r>
          </a:p>
          <a:p>
            <a:pPr lvl="0">
              <a:lnSpc>
                <a:spcPts val="1900"/>
              </a:lnSpc>
            </a:pPr>
            <a:r>
              <a:rPr lang="ja-JP" altLang="en-US" sz="1400" dirty="0" smtClean="0">
                <a:solidFill>
                  <a:schemeClr val="tx1"/>
                </a:solidFill>
                <a:latin typeface="+mn-ea"/>
              </a:rPr>
              <a:t>　✓ </a:t>
            </a:r>
            <a:r>
              <a:rPr lang="ja-JP" altLang="ja-JP" sz="1400" dirty="0" smtClean="0">
                <a:solidFill>
                  <a:schemeClr val="tx1"/>
                </a:solidFill>
                <a:latin typeface="+mn-ea"/>
              </a:rPr>
              <a:t>初期</a:t>
            </a:r>
            <a:r>
              <a:rPr lang="ja-JP" altLang="ja-JP" sz="1400" dirty="0">
                <a:solidFill>
                  <a:schemeClr val="tx1"/>
                </a:solidFill>
                <a:latin typeface="+mn-ea"/>
              </a:rPr>
              <a:t>急病センターの経営</a:t>
            </a:r>
          </a:p>
          <a:p>
            <a:pPr lvl="0">
              <a:lnSpc>
                <a:spcPts val="1900"/>
              </a:lnSpc>
            </a:pPr>
            <a:r>
              <a:rPr lang="ja-JP" altLang="en-US" sz="1400" dirty="0" smtClean="0">
                <a:solidFill>
                  <a:schemeClr val="tx1"/>
                </a:solidFill>
                <a:latin typeface="+mn-ea"/>
              </a:rPr>
              <a:t>　✓ ＮＩＣＵ</a:t>
            </a:r>
            <a:r>
              <a:rPr lang="ja-JP" altLang="ja-JP" sz="1400" dirty="0" smtClean="0">
                <a:solidFill>
                  <a:schemeClr val="tx1"/>
                </a:solidFill>
                <a:latin typeface="+mn-ea"/>
              </a:rPr>
              <a:t>からの移行期の課題</a:t>
            </a:r>
            <a:endParaRPr lang="ja-JP" altLang="ja-JP" sz="1400" dirty="0">
              <a:solidFill>
                <a:schemeClr val="tx1"/>
              </a:solidFill>
              <a:latin typeface="+mn-ea"/>
            </a:endParaRPr>
          </a:p>
          <a:p>
            <a:pPr>
              <a:lnSpc>
                <a:spcPts val="1900"/>
              </a:lnSpc>
            </a:pPr>
            <a:r>
              <a:rPr lang="ja-JP" altLang="en-US" sz="1400" dirty="0" smtClean="0">
                <a:solidFill>
                  <a:schemeClr val="tx1"/>
                </a:solidFill>
                <a:latin typeface="+mn-ea"/>
              </a:rPr>
              <a:t>　✓ </a:t>
            </a:r>
            <a:r>
              <a:rPr lang="ja-JP" altLang="ja-JP" sz="1400" dirty="0" smtClean="0">
                <a:solidFill>
                  <a:schemeClr val="tx1"/>
                </a:solidFill>
                <a:latin typeface="+mn-ea"/>
              </a:rPr>
              <a:t>費用</a:t>
            </a:r>
            <a:r>
              <a:rPr lang="ja-JP" altLang="ja-JP" sz="1400" dirty="0">
                <a:solidFill>
                  <a:schemeClr val="tx1"/>
                </a:solidFill>
                <a:latin typeface="+mn-ea"/>
              </a:rPr>
              <a:t>負担</a:t>
            </a:r>
            <a:r>
              <a:rPr lang="ja-JP" altLang="ja-JP" sz="1400" dirty="0" smtClean="0">
                <a:solidFill>
                  <a:schemeClr val="tx1"/>
                </a:solidFill>
                <a:latin typeface="+mn-ea"/>
              </a:rPr>
              <a:t>ルール</a:t>
            </a:r>
            <a:r>
              <a:rPr lang="ja-JP" altLang="en-US" sz="1400" dirty="0" smtClean="0">
                <a:solidFill>
                  <a:schemeClr val="tx1"/>
                </a:solidFill>
                <a:latin typeface="+mn-ea"/>
              </a:rPr>
              <a:t>　　など</a:t>
            </a:r>
            <a:endParaRPr lang="en-US" altLang="ja-JP" sz="1400" dirty="0" smtClean="0">
              <a:solidFill>
                <a:schemeClr val="tx1"/>
              </a:solidFill>
              <a:latin typeface="+mn-ea"/>
            </a:endParaRPr>
          </a:p>
          <a:p>
            <a:endParaRPr lang="en-US" altLang="ja-JP" sz="1400" b="1" u="sng" dirty="0">
              <a:solidFill>
                <a:schemeClr val="tx1"/>
              </a:solidFill>
              <a:latin typeface="+mn-ea"/>
            </a:endParaRPr>
          </a:p>
          <a:p>
            <a:r>
              <a:rPr lang="ja-JP" altLang="en-US" sz="1400" dirty="0" smtClean="0">
                <a:solidFill>
                  <a:schemeClr val="tx1"/>
                </a:solidFill>
                <a:latin typeface="+mn-ea"/>
              </a:rPr>
              <a:t>◎ </a:t>
            </a:r>
            <a:r>
              <a:rPr lang="ja-JP" altLang="en-US" sz="1400" u="sng" dirty="0" smtClean="0">
                <a:solidFill>
                  <a:schemeClr val="tx1"/>
                </a:solidFill>
                <a:latin typeface="+mn-ea"/>
              </a:rPr>
              <a:t>病院</a:t>
            </a:r>
            <a:r>
              <a:rPr lang="ja-JP" altLang="ja-JP" sz="1400" u="sng" dirty="0" smtClean="0">
                <a:solidFill>
                  <a:schemeClr val="tx1"/>
                </a:solidFill>
                <a:latin typeface="+mn-ea"/>
              </a:rPr>
              <a:t>経営上</a:t>
            </a:r>
            <a:r>
              <a:rPr lang="ja-JP" altLang="ja-JP" sz="1400" u="sng" dirty="0">
                <a:solidFill>
                  <a:schemeClr val="tx1"/>
                </a:solidFill>
                <a:latin typeface="+mn-ea"/>
              </a:rPr>
              <a:t>の</a:t>
            </a:r>
            <a:r>
              <a:rPr lang="ja-JP" altLang="ja-JP" sz="1400" u="sng" dirty="0" smtClean="0">
                <a:solidFill>
                  <a:schemeClr val="tx1"/>
                </a:solidFill>
                <a:latin typeface="+mn-ea"/>
              </a:rPr>
              <a:t>影響</a:t>
            </a:r>
            <a:r>
              <a:rPr lang="ja-JP" altLang="en-US" sz="1400" u="sng" dirty="0" smtClean="0">
                <a:solidFill>
                  <a:schemeClr val="tx1"/>
                </a:solidFill>
                <a:latin typeface="+mn-ea"/>
              </a:rPr>
              <a:t>（メリット・</a:t>
            </a:r>
            <a:r>
              <a:rPr lang="ja-JP" altLang="ja-JP" sz="1400" u="sng" dirty="0" smtClean="0">
                <a:solidFill>
                  <a:schemeClr val="tx1"/>
                </a:solidFill>
                <a:latin typeface="+mn-ea"/>
              </a:rPr>
              <a:t>デメ</a:t>
            </a:r>
            <a:endParaRPr lang="en-US" altLang="ja-JP" sz="1400" u="sng" dirty="0" smtClean="0">
              <a:solidFill>
                <a:schemeClr val="tx1"/>
              </a:solidFill>
              <a:latin typeface="+mn-ea"/>
            </a:endParaRPr>
          </a:p>
          <a:p>
            <a:r>
              <a:rPr lang="ja-JP" altLang="en-US" sz="1400" dirty="0">
                <a:solidFill>
                  <a:schemeClr val="tx1"/>
                </a:solidFill>
                <a:latin typeface="+mn-ea"/>
              </a:rPr>
              <a:t>　</a:t>
            </a:r>
            <a:r>
              <a:rPr lang="ja-JP" altLang="en-US" sz="1400" dirty="0" smtClean="0">
                <a:solidFill>
                  <a:schemeClr val="tx1"/>
                </a:solidFill>
                <a:latin typeface="+mn-ea"/>
              </a:rPr>
              <a:t>　</a:t>
            </a:r>
            <a:r>
              <a:rPr lang="ja-JP" altLang="ja-JP" sz="1400" u="sng" dirty="0" smtClean="0">
                <a:solidFill>
                  <a:schemeClr val="tx1"/>
                </a:solidFill>
                <a:latin typeface="+mn-ea"/>
              </a:rPr>
              <a:t>リット</a:t>
            </a:r>
            <a:r>
              <a:rPr lang="ja-JP" altLang="en-US" sz="1400" u="sng" dirty="0" smtClean="0">
                <a:solidFill>
                  <a:schemeClr val="tx1"/>
                </a:solidFill>
                <a:latin typeface="+mn-ea"/>
              </a:rPr>
              <a:t>）</a:t>
            </a:r>
            <a:r>
              <a:rPr lang="ja-JP" altLang="ja-JP" sz="1400" u="sng" dirty="0" smtClean="0">
                <a:solidFill>
                  <a:schemeClr val="tx1"/>
                </a:solidFill>
                <a:latin typeface="+mn-ea"/>
              </a:rPr>
              <a:t>を</a:t>
            </a:r>
            <a:r>
              <a:rPr lang="ja-JP" altLang="ja-JP" sz="1400" u="sng" dirty="0">
                <a:solidFill>
                  <a:schemeClr val="tx1"/>
                </a:solidFill>
                <a:latin typeface="+mn-ea"/>
              </a:rPr>
              <a:t>整理</a:t>
            </a:r>
            <a:r>
              <a:rPr lang="ja-JP" altLang="ja-JP" sz="1400" u="sng" dirty="0" smtClean="0">
                <a:solidFill>
                  <a:schemeClr val="tx1"/>
                </a:solidFill>
                <a:latin typeface="+mn-ea"/>
              </a:rPr>
              <a:t>する</a:t>
            </a:r>
            <a:endParaRPr lang="ja-JP" altLang="en-US" sz="1400" u="sng" dirty="0">
              <a:solidFill>
                <a:schemeClr val="tx1"/>
              </a:solidFill>
              <a:latin typeface="+mn-ea"/>
            </a:endParaRPr>
          </a:p>
        </p:txBody>
      </p:sp>
      <p:sp>
        <p:nvSpPr>
          <p:cNvPr id="21" name="スライド番号プレースホルダー 2"/>
          <p:cNvSpPr>
            <a:spLocks noGrp="1"/>
          </p:cNvSpPr>
          <p:nvPr>
            <p:ph type="sldNum" sz="quarter" idx="12"/>
          </p:nvPr>
        </p:nvSpPr>
        <p:spPr>
          <a:xfrm>
            <a:off x="7594600" y="6492875"/>
            <a:ext cx="2311400" cy="365125"/>
          </a:xfrm>
        </p:spPr>
        <p:txBody>
          <a:bodyPr/>
          <a:lstStyle/>
          <a:p>
            <a:fld id="{E0EF5650-D1CE-4D4C-BE8C-30FC47936B4F}" type="slidenum">
              <a:rPr kumimoji="1" lang="ja-JP" altLang="en-US" sz="2400" smtClean="0">
                <a:latin typeface="ＭＳ Ｐゴシック" panose="020B0600070205080204" pitchFamily="50" charset="-128"/>
                <a:ea typeface="ＭＳ Ｐゴシック" panose="020B0600070205080204" pitchFamily="50" charset="-128"/>
              </a:rPr>
              <a:pPr/>
              <a:t>3</a:t>
            </a:fld>
            <a:endParaRPr kumimoji="1" lang="ja-JP" altLang="en-US"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23342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404662"/>
            <a:ext cx="9360000" cy="576065"/>
          </a:xfrm>
          <a:solidFill>
            <a:schemeClr val="accent5">
              <a:lumMod val="40000"/>
              <a:lumOff val="60000"/>
            </a:schemeClr>
          </a:solidFill>
          <a:ln>
            <a:solidFill>
              <a:schemeClr val="tx1"/>
            </a:solidFill>
          </a:ln>
        </p:spPr>
        <p:txBody>
          <a:bodyPr anchor="t">
            <a:noAutofit/>
          </a:bodyPr>
          <a:lstStyle/>
          <a:p>
            <a:pPr algn="l"/>
            <a:r>
              <a:rPr lang="ja-JP" altLang="en-US" sz="2800" b="1" dirty="0">
                <a:latin typeface="ＭＳ ゴシック" panose="020B0609070205080204" pitchFamily="49" charset="-128"/>
                <a:ea typeface="ＭＳ ゴシック" panose="020B0609070205080204" pitchFamily="49" charset="-128"/>
              </a:rPr>
              <a:t> </a:t>
            </a:r>
            <a:r>
              <a:rPr lang="ja-JP" altLang="en-US" sz="2800" b="1" dirty="0" smtClean="0">
                <a:latin typeface="ＭＳ ゴシック" panose="020B0609070205080204" pitchFamily="49" charset="-128"/>
                <a:ea typeface="ＭＳ ゴシック" panose="020B0609070205080204" pitchFamily="49" charset="-128"/>
              </a:rPr>
              <a:t>小児医療体制の効率化・高度化の例示</a:t>
            </a:r>
            <a:r>
              <a:rPr lang="ja-JP" altLang="en-US" sz="1400" b="1" dirty="0" smtClean="0">
                <a:latin typeface="ＭＳ ゴシック" panose="020B0609070205080204" pitchFamily="49" charset="-128"/>
                <a:ea typeface="ＭＳ ゴシック" panose="020B0609070205080204" pitchFamily="49" charset="-128"/>
              </a:rPr>
              <a:t>（小児医療センターのイメージ）</a:t>
            </a:r>
            <a:endParaRPr kumimoji="1" lang="ja-JP" altLang="en-US" sz="1400" b="1"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9273480" y="6492875"/>
            <a:ext cx="632520" cy="365125"/>
          </a:xfrm>
        </p:spPr>
        <p:txBody>
          <a:bodyPr/>
          <a:lstStyle/>
          <a:p>
            <a:fld id="{E0EF5650-D1CE-4D4C-BE8C-30FC47936B4F}" type="slidenum">
              <a:rPr kumimoji="1" lang="ja-JP" altLang="en-US" sz="2400" smtClean="0">
                <a:latin typeface="ＭＳ Ｐゴシック" panose="020B0600070205080204" pitchFamily="50" charset="-128"/>
                <a:ea typeface="ＭＳ Ｐゴシック" panose="020B0600070205080204" pitchFamily="50" charset="-128"/>
              </a:rPr>
              <a:pPr/>
              <a:t>4</a:t>
            </a:fld>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4" name="正方形/長方形 3"/>
          <p:cNvSpPr/>
          <p:nvPr/>
        </p:nvSpPr>
        <p:spPr>
          <a:xfrm>
            <a:off x="297032" y="1116000"/>
            <a:ext cx="9361040"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pPr>
            <a:r>
              <a:rPr kumimoji="1" lang="ja-JP" altLang="en-US" dirty="0" smtClean="0">
                <a:solidFill>
                  <a:schemeClr val="tx1"/>
                </a:solidFill>
              </a:rPr>
              <a:t>◎　</a:t>
            </a:r>
            <a:r>
              <a:rPr kumimoji="1" lang="ja-JP" altLang="en-US" dirty="0" smtClean="0">
                <a:solidFill>
                  <a:schemeClr val="tx1"/>
                </a:solidFill>
                <a:latin typeface="+mn-ea"/>
              </a:rPr>
              <a:t>小児の内科・外科疾患及び専門医療（血液，循環器，腎臓，内分泌など）を対象とする。</a:t>
            </a:r>
            <a:endParaRPr kumimoji="1" lang="en-US" altLang="ja-JP" dirty="0" smtClean="0">
              <a:solidFill>
                <a:schemeClr val="tx1"/>
              </a:solidFill>
              <a:latin typeface="+mn-ea"/>
            </a:endParaRPr>
          </a:p>
          <a:p>
            <a:pPr>
              <a:lnSpc>
                <a:spcPts val="2300"/>
              </a:lnSpc>
            </a:pPr>
            <a:r>
              <a:rPr lang="ja-JP" altLang="en-US" dirty="0" smtClean="0">
                <a:solidFill>
                  <a:schemeClr val="tx1"/>
                </a:solidFill>
                <a:latin typeface="+mn-ea"/>
              </a:rPr>
              <a:t>◎　小児医療の高度化に対応できる小児救急医療体制（２次・３次）を構築する。</a:t>
            </a:r>
            <a:endParaRPr lang="en-US" altLang="ja-JP" dirty="0" smtClean="0">
              <a:solidFill>
                <a:schemeClr val="tx1"/>
              </a:solidFill>
              <a:latin typeface="+mn-ea"/>
            </a:endParaRPr>
          </a:p>
          <a:p>
            <a:pPr>
              <a:lnSpc>
                <a:spcPts val="2300"/>
              </a:lnSpc>
            </a:pPr>
            <a:r>
              <a:rPr lang="ja-JP" altLang="en-US" dirty="0" smtClean="0">
                <a:solidFill>
                  <a:schemeClr val="tx1"/>
                </a:solidFill>
                <a:latin typeface="+mn-ea"/>
              </a:rPr>
              <a:t>◎　こども専門病院ではなく，総合病院の院内あるいは同一敷地内に小児医療センターを置き，</a:t>
            </a:r>
            <a:endParaRPr lang="en-US" altLang="ja-JP" dirty="0" smtClean="0">
              <a:solidFill>
                <a:schemeClr val="tx1"/>
              </a:solidFill>
              <a:latin typeface="+mn-ea"/>
            </a:endParaRPr>
          </a:p>
          <a:p>
            <a:pPr>
              <a:lnSpc>
                <a:spcPts val="2300"/>
              </a:lnSpc>
            </a:pPr>
            <a:r>
              <a:rPr lang="ja-JP" altLang="en-US" dirty="0">
                <a:solidFill>
                  <a:schemeClr val="tx1"/>
                </a:solidFill>
                <a:latin typeface="+mn-ea"/>
              </a:rPr>
              <a:t>　</a:t>
            </a:r>
            <a:r>
              <a:rPr lang="ja-JP" altLang="en-US" dirty="0" smtClean="0">
                <a:solidFill>
                  <a:schemeClr val="tx1"/>
                </a:solidFill>
                <a:latin typeface="+mn-ea"/>
              </a:rPr>
              <a:t>　診療科横断的にチーム医療を実施する。</a:t>
            </a:r>
            <a:endParaRPr lang="en-US" altLang="ja-JP" dirty="0" smtClean="0">
              <a:solidFill>
                <a:schemeClr val="tx1"/>
              </a:solidFill>
              <a:latin typeface="+mn-ea"/>
            </a:endParaRPr>
          </a:p>
          <a:p>
            <a:pPr>
              <a:lnSpc>
                <a:spcPts val="2300"/>
              </a:lnSpc>
            </a:pPr>
            <a:r>
              <a:rPr kumimoji="1" lang="ja-JP" altLang="en-US" dirty="0" smtClean="0">
                <a:solidFill>
                  <a:schemeClr val="tx1"/>
                </a:solidFill>
                <a:latin typeface="+mn-ea"/>
              </a:rPr>
              <a:t>◎　ＰＩＣＵ（小児集中治療室）を整備する。</a:t>
            </a:r>
            <a:endParaRPr kumimoji="1" lang="en-US" altLang="ja-JP" dirty="0" smtClean="0">
              <a:solidFill>
                <a:schemeClr val="tx1"/>
              </a:solidFill>
              <a:latin typeface="+mn-ea"/>
            </a:endParaRPr>
          </a:p>
          <a:p>
            <a:pPr>
              <a:lnSpc>
                <a:spcPts val="2300"/>
              </a:lnSpc>
            </a:pPr>
            <a:r>
              <a:rPr kumimoji="1" lang="ja-JP" altLang="en-US" dirty="0" smtClean="0">
                <a:solidFill>
                  <a:schemeClr val="tx1"/>
                </a:solidFill>
                <a:latin typeface="+mn-ea"/>
              </a:rPr>
              <a:t>◎　小児救命救急センターの整備も視野に置く。</a:t>
            </a:r>
            <a:endParaRPr kumimoji="1" lang="ja-JP" altLang="en-US" sz="2000" dirty="0">
              <a:solidFill>
                <a:schemeClr val="tx1"/>
              </a:solidFill>
            </a:endParaRPr>
          </a:p>
        </p:txBody>
      </p:sp>
      <p:graphicFrame>
        <p:nvGraphicFramePr>
          <p:cNvPr id="6" name="表 5"/>
          <p:cNvGraphicFramePr>
            <a:graphicFrameLocks noGrp="1"/>
          </p:cNvGraphicFramePr>
          <p:nvPr>
            <p:extLst>
              <p:ext uri="{D42A27DB-BD31-4B8C-83A1-F6EECF244321}">
                <p14:modId xmlns:p14="http://schemas.microsoft.com/office/powerpoint/2010/main" val="694456252"/>
              </p:ext>
            </p:extLst>
          </p:nvPr>
        </p:nvGraphicFramePr>
        <p:xfrm>
          <a:off x="657072" y="5660182"/>
          <a:ext cx="8640960" cy="1005840"/>
        </p:xfrm>
        <a:graphic>
          <a:graphicData uri="http://schemas.openxmlformats.org/drawingml/2006/table">
            <a:tbl>
              <a:tblPr firstRow="1" bandRow="1">
                <a:tableStyleId>{5C22544A-7EE6-4342-B048-85BDC9FD1C3A}</a:tableStyleId>
              </a:tblPr>
              <a:tblGrid>
                <a:gridCol w="1296144"/>
                <a:gridCol w="7344816"/>
              </a:tblGrid>
              <a:tr h="144016">
                <a:tc>
                  <a:txBody>
                    <a:bodyPr/>
                    <a:lstStyle/>
                    <a:p>
                      <a:pPr algn="dist"/>
                      <a:r>
                        <a:rPr kumimoji="1" lang="ja-JP" altLang="en-US" sz="1200" b="0" dirty="0" smtClean="0">
                          <a:solidFill>
                            <a:schemeClr val="tx1"/>
                          </a:solidFill>
                          <a:latin typeface="+mn-ea"/>
                          <a:ea typeface="+mn-ea"/>
                        </a:rPr>
                        <a:t>小児科常勤医</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mn-ea"/>
                          <a:ea typeface="+mn-ea"/>
                        </a:rPr>
                        <a:t>２０人以上</a:t>
                      </a:r>
                      <a:endParaRPr kumimoji="1" lang="ja-JP" altLang="en-US" sz="12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dist"/>
                      <a:r>
                        <a:rPr kumimoji="1" lang="ja-JP" altLang="en-US" sz="1200" b="0" dirty="0" smtClean="0">
                          <a:solidFill>
                            <a:schemeClr val="tx1"/>
                          </a:solidFill>
                          <a:latin typeface="+mn-ea"/>
                          <a:ea typeface="+mn-ea"/>
                        </a:rPr>
                        <a:t>看護体制</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mn-ea"/>
                          <a:ea typeface="+mn-ea"/>
                        </a:rPr>
                        <a:t>７：１以上（夜間９：１以上）</a:t>
                      </a:r>
                      <a:endParaRPr kumimoji="1" lang="ja-JP" altLang="en-US" sz="12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dist"/>
                      <a:r>
                        <a:rPr kumimoji="1" lang="ja-JP" altLang="en-US" sz="1200" b="0" dirty="0" smtClean="0">
                          <a:solidFill>
                            <a:schemeClr val="tx1"/>
                          </a:solidFill>
                          <a:latin typeface="+mn-ea"/>
                          <a:ea typeface="+mn-ea"/>
                        </a:rPr>
                        <a:t>診療実績</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mn-ea"/>
                          <a:ea typeface="+mn-ea"/>
                        </a:rPr>
                        <a:t>・新生児及び６歳未満の乳幼児の入院を伴う手術件数が年間２００件以上</a:t>
                      </a:r>
                      <a:endParaRPr kumimoji="1" lang="en-US" altLang="ja-JP" sz="1200" b="0" dirty="0" smtClean="0">
                        <a:solidFill>
                          <a:schemeClr val="tx1"/>
                        </a:solidFill>
                        <a:latin typeface="+mn-ea"/>
                        <a:ea typeface="+mn-ea"/>
                      </a:endParaRPr>
                    </a:p>
                    <a:p>
                      <a:r>
                        <a:rPr kumimoji="1" lang="ja-JP" altLang="en-US" sz="1200" b="0" dirty="0" smtClean="0">
                          <a:solidFill>
                            <a:schemeClr val="tx1"/>
                          </a:solidFill>
                          <a:latin typeface="+mn-ea"/>
                          <a:ea typeface="+mn-ea"/>
                        </a:rPr>
                        <a:t>・年間の小児緊急入院患者数が８００件以上　他</a:t>
                      </a:r>
                      <a:endParaRPr kumimoji="1" lang="ja-JP" altLang="en-US" sz="12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081117194"/>
              </p:ext>
            </p:extLst>
          </p:nvPr>
        </p:nvGraphicFramePr>
        <p:xfrm>
          <a:off x="657072" y="3625188"/>
          <a:ext cx="8640960" cy="1645920"/>
        </p:xfrm>
        <a:graphic>
          <a:graphicData uri="http://schemas.openxmlformats.org/drawingml/2006/table">
            <a:tbl>
              <a:tblPr firstRow="1" bandRow="1">
                <a:tableStyleId>{5C22544A-7EE6-4342-B048-85BDC9FD1C3A}</a:tableStyleId>
              </a:tblPr>
              <a:tblGrid>
                <a:gridCol w="1296144"/>
                <a:gridCol w="7344816"/>
              </a:tblGrid>
              <a:tr h="144016">
                <a:tc>
                  <a:txBody>
                    <a:bodyPr/>
                    <a:lstStyle/>
                    <a:p>
                      <a:pPr algn="dist"/>
                      <a:r>
                        <a:rPr kumimoji="1" lang="ja-JP" altLang="en-US" sz="1200" b="0" dirty="0" smtClean="0">
                          <a:solidFill>
                            <a:schemeClr val="tx1"/>
                          </a:solidFill>
                        </a:rPr>
                        <a:t>ＰＩＣＵ病床数</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rPr>
                        <a:t>６床以上（独立の看護体制）</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dist"/>
                      <a:r>
                        <a:rPr kumimoji="1" lang="ja-JP" altLang="en-US" sz="1200" b="0" dirty="0" smtClean="0">
                          <a:solidFill>
                            <a:schemeClr val="tx1"/>
                          </a:solidFill>
                        </a:rPr>
                        <a:t>医師の配置</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rPr>
                        <a:t>専従の医師及び研修医が１人以上（小児集中治療に指導的立場にある医師１人以上を含む）</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dist"/>
                      <a:r>
                        <a:rPr kumimoji="1" lang="ja-JP" altLang="en-US" sz="1200" b="0" dirty="0" smtClean="0">
                          <a:solidFill>
                            <a:schemeClr val="tx1"/>
                          </a:solidFill>
                        </a:rPr>
                        <a:t>看護体制</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rPr>
                        <a:t>常時２：１以上</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dist"/>
                      <a:r>
                        <a:rPr kumimoji="1" lang="ja-JP" altLang="en-US" sz="1200" b="0" dirty="0" smtClean="0">
                          <a:solidFill>
                            <a:schemeClr val="tx1"/>
                          </a:solidFill>
                        </a:rPr>
                        <a:t>施設等</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rPr>
                        <a:t>専用の診察室</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dist"/>
                      <a:r>
                        <a:rPr kumimoji="1" lang="ja-JP" altLang="en-US" sz="1200" b="0" dirty="0" smtClean="0">
                          <a:solidFill>
                            <a:schemeClr val="tx1"/>
                          </a:solidFill>
                        </a:rPr>
                        <a:t>患者数</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rPr>
                        <a:t>診療科領域を問わず，すべての重篤な小児救急患者を２４時間体制で必ず受け入れること</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dist"/>
                      <a:r>
                        <a:rPr kumimoji="1" lang="ja-JP" altLang="en-US" sz="1200" b="0" dirty="0" smtClean="0">
                          <a:solidFill>
                            <a:schemeClr val="tx1"/>
                          </a:solidFill>
                        </a:rPr>
                        <a:t>診療実績</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rPr>
                        <a:t>年間概ね３００例以上の入院（うち相当数は救急外来又は他院からの搬送入院）</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正方形/長方形 7"/>
          <p:cNvSpPr/>
          <p:nvPr/>
        </p:nvSpPr>
        <p:spPr>
          <a:xfrm>
            <a:off x="657072" y="5372150"/>
            <a:ext cx="43204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mn-ea"/>
              </a:rPr>
              <a:t>〈</a:t>
            </a:r>
            <a:r>
              <a:rPr kumimoji="1" lang="ja-JP" altLang="en-US" sz="1200" dirty="0" smtClean="0">
                <a:solidFill>
                  <a:schemeClr val="tx1"/>
                </a:solidFill>
                <a:latin typeface="+mn-ea"/>
              </a:rPr>
              <a:t>小児入院医療管理料１の施設基準</a:t>
            </a:r>
            <a:r>
              <a:rPr kumimoji="1" lang="en-US" altLang="ja-JP" sz="1200" dirty="0" smtClean="0">
                <a:solidFill>
                  <a:schemeClr val="tx1"/>
                </a:solidFill>
                <a:latin typeface="+mn-ea"/>
              </a:rPr>
              <a:t>〉</a:t>
            </a:r>
            <a:endParaRPr kumimoji="1" lang="ja-JP" altLang="en-US" sz="1200" dirty="0">
              <a:solidFill>
                <a:schemeClr val="tx1"/>
              </a:solidFill>
              <a:latin typeface="+mn-ea"/>
            </a:endParaRPr>
          </a:p>
        </p:txBody>
      </p:sp>
      <p:sp>
        <p:nvSpPr>
          <p:cNvPr id="9" name="正方形/長方形 8"/>
          <p:cNvSpPr/>
          <p:nvPr/>
        </p:nvSpPr>
        <p:spPr>
          <a:xfrm>
            <a:off x="657072" y="3309622"/>
            <a:ext cx="43204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mn-ea"/>
              </a:rPr>
              <a:t>〈</a:t>
            </a:r>
            <a:r>
              <a:rPr kumimoji="1" lang="ja-JP" altLang="en-US" sz="1200" dirty="0" smtClean="0">
                <a:solidFill>
                  <a:schemeClr val="tx1"/>
                </a:solidFill>
                <a:latin typeface="+mn-ea"/>
              </a:rPr>
              <a:t>小児救命救急センターの施設基準</a:t>
            </a:r>
            <a:r>
              <a:rPr kumimoji="1" lang="en-US" altLang="ja-JP" sz="1200" dirty="0" smtClean="0">
                <a:solidFill>
                  <a:schemeClr val="tx1"/>
                </a:solidFill>
                <a:latin typeface="+mn-ea"/>
              </a:rPr>
              <a:t>〉</a:t>
            </a:r>
            <a:endParaRPr kumimoji="1" lang="ja-JP" altLang="en-US" sz="1200" dirty="0">
              <a:solidFill>
                <a:schemeClr val="tx1"/>
              </a:solidFill>
              <a:latin typeface="+mn-ea"/>
            </a:endParaRPr>
          </a:p>
        </p:txBody>
      </p:sp>
      <p:sp>
        <p:nvSpPr>
          <p:cNvPr id="5" name="角丸四角形 4"/>
          <p:cNvSpPr/>
          <p:nvPr/>
        </p:nvSpPr>
        <p:spPr>
          <a:xfrm>
            <a:off x="657072" y="2996952"/>
            <a:ext cx="648072" cy="287556"/>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smtClean="0">
                <a:solidFill>
                  <a:schemeClr val="tx1"/>
                </a:solidFill>
              </a:rPr>
              <a:t>参考</a:t>
            </a:r>
            <a:endParaRPr kumimoji="1" lang="ja-JP" altLang="en-US" sz="1200" dirty="0">
              <a:solidFill>
                <a:schemeClr val="tx1"/>
              </a:solidFill>
            </a:endParaRPr>
          </a:p>
        </p:txBody>
      </p:sp>
    </p:spTree>
    <p:extLst>
      <p:ext uri="{BB962C8B-B14F-4D97-AF65-F5344CB8AC3E}">
        <p14:creationId xmlns:p14="http://schemas.microsoft.com/office/powerpoint/2010/main" val="269676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404662"/>
            <a:ext cx="9361040" cy="576000"/>
          </a:xfrm>
          <a:solidFill>
            <a:schemeClr val="accent5">
              <a:lumMod val="40000"/>
              <a:lumOff val="60000"/>
            </a:schemeClr>
          </a:solidFill>
          <a:ln>
            <a:solidFill>
              <a:schemeClr val="tx1"/>
            </a:solidFill>
          </a:ln>
        </p:spPr>
        <p:txBody>
          <a:bodyPr anchor="t">
            <a:noAutofit/>
          </a:bodyPr>
          <a:lstStyle/>
          <a:p>
            <a:pPr algn="l"/>
            <a:r>
              <a:rPr lang="ja-JP" altLang="en-US" sz="2800" b="1" dirty="0" smtClean="0">
                <a:latin typeface="ＭＳ ゴシック" panose="020B0609070205080204" pitchFamily="49" charset="-128"/>
                <a:ea typeface="ＭＳ ゴシック" panose="020B0609070205080204" pitchFamily="49" charset="-128"/>
              </a:rPr>
              <a:t>　他県事例 ① ～ 倉敷中央病院</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9433497" y="6492875"/>
            <a:ext cx="467133" cy="365125"/>
          </a:xfrm>
        </p:spPr>
        <p:txBody>
          <a:bodyPr/>
          <a:lstStyle/>
          <a:p>
            <a:fld id="{E0EF5650-D1CE-4D4C-BE8C-30FC47936B4F}" type="slidenum">
              <a:rPr lang="ja-JP" altLang="en-US" sz="2400" smtClean="0">
                <a:solidFill>
                  <a:prstClr val="black">
                    <a:tint val="75000"/>
                  </a:prstClr>
                </a:solidFill>
                <a:latin typeface="+mn-ea"/>
              </a:rPr>
              <a:pPr/>
              <a:t>5</a:t>
            </a:fld>
            <a:endParaRPr lang="ja-JP" altLang="en-US" sz="2400" dirty="0">
              <a:solidFill>
                <a:prstClr val="black">
                  <a:tint val="75000"/>
                </a:prstClr>
              </a:solidFill>
              <a:latin typeface="+mn-ea"/>
            </a:endParaRPr>
          </a:p>
        </p:txBody>
      </p:sp>
      <p:sp>
        <p:nvSpPr>
          <p:cNvPr id="17" name="タイトル 1"/>
          <p:cNvSpPr txBox="1">
            <a:spLocks/>
          </p:cNvSpPr>
          <p:nvPr/>
        </p:nvSpPr>
        <p:spPr>
          <a:xfrm>
            <a:off x="398479" y="1276381"/>
            <a:ext cx="9339776" cy="257369"/>
          </a:xfrm>
          <a:prstGeom prst="rect">
            <a:avLst/>
          </a:prstGeom>
        </p:spPr>
        <p:txBody>
          <a:bodyPr vert="horz"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solidFill>
                  <a:prstClr val="black"/>
                </a:solidFill>
                <a:latin typeface="ＭＳ ゴシック" panose="020B0609070205080204" pitchFamily="49" charset="-128"/>
                <a:ea typeface="ＭＳ ゴシック" panose="020B0609070205080204" pitchFamily="49" charset="-128"/>
              </a:rPr>
              <a:t>◇公益財団法人大原記念倉敷中央医療機構倉敷中央病院</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p:txBody>
      </p:sp>
      <p:sp>
        <p:nvSpPr>
          <p:cNvPr id="41" name="正方形/長方形 40"/>
          <p:cNvSpPr/>
          <p:nvPr/>
        </p:nvSpPr>
        <p:spPr>
          <a:xfrm>
            <a:off x="398479" y="1526499"/>
            <a:ext cx="4362538" cy="4990609"/>
          </a:xfrm>
          <a:prstGeom prst="rect">
            <a:avLst/>
          </a:prstGeom>
          <a:noFill/>
          <a:ln w="12700" cap="flat" cmpd="sng" algn="ctr">
            <a:solidFill>
              <a:srgbClr val="00B050"/>
            </a:solidFill>
            <a:prstDash val="solid"/>
          </a:ln>
          <a:effectLst/>
        </p:spPr>
        <p:txBody>
          <a:bodyPr rot="0" spcFirstLastPara="0" vert="horz" wrap="square" lIns="72000" tIns="36000" rIns="72000" bIns="36000" numCol="1" spcCol="0" rtlCol="0" fromWordArt="0" anchor="t" anchorCtr="0" forceAA="0" compatLnSpc="1">
            <a:prstTxWarp prst="textNoShape">
              <a:avLst/>
            </a:prstTxWarp>
            <a:noAutofit/>
          </a:bodyPr>
          <a:lstStyle/>
          <a:p>
            <a:pPr>
              <a:lnSpc>
                <a:spcPts val="1500"/>
              </a:lnSpc>
              <a:defRPr/>
            </a:pP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○開設場所</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lang="zh-TW" altLang="en-US" sz="1100" dirty="0">
                <a:solidFill>
                  <a:prstClr val="black"/>
                </a:solidFill>
                <a:latin typeface="ＭＳ ゴシック" panose="020B0609070205080204" pitchFamily="49" charset="-128"/>
                <a:ea typeface="ＭＳ ゴシック" panose="020B0609070205080204" pitchFamily="49" charset="-128"/>
              </a:rPr>
              <a:t>岡山県倉敷市美和</a:t>
            </a:r>
            <a:r>
              <a:rPr lang="en-US" altLang="zh-TW" sz="1100" dirty="0">
                <a:solidFill>
                  <a:prstClr val="black"/>
                </a:solidFill>
                <a:latin typeface="ＭＳ ゴシック" panose="020B0609070205080204" pitchFamily="49" charset="-128"/>
                <a:ea typeface="ＭＳ ゴシック" panose="020B0609070205080204" pitchFamily="49" charset="-128"/>
              </a:rPr>
              <a:t>1-1-1 </a:t>
            </a:r>
            <a:endParaRPr lang="en-US" altLang="zh-TW" sz="1100" dirty="0" smtClean="0">
              <a:solidFill>
                <a:prstClr val="black"/>
              </a:solidFill>
              <a:latin typeface="ＭＳ ゴシック" panose="020B0609070205080204" pitchFamily="49" charset="-128"/>
              <a:ea typeface="ＭＳ ゴシック" panose="020B0609070205080204" pitchFamily="49" charset="-128"/>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延床面積</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lang="ja-JP" altLang="en-US" sz="1100" dirty="0">
                <a:solidFill>
                  <a:prstClr val="black"/>
                </a:solidFill>
              </a:rPr>
              <a:t> </a:t>
            </a:r>
            <a:r>
              <a:rPr lang="en-US" altLang="ja-JP" sz="1100" dirty="0">
                <a:solidFill>
                  <a:prstClr val="black"/>
                </a:solidFill>
                <a:latin typeface="ＭＳ ゴシック" panose="020B0609070205080204" pitchFamily="49" charset="-128"/>
                <a:ea typeface="ＭＳ ゴシック" panose="020B0609070205080204" pitchFamily="49" charset="-128"/>
              </a:rPr>
              <a:t>148,291 </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kumimoji="0" lang="ja-JP" altLang="en-US" sz="900" kern="100" dirty="0" smtClean="0">
                <a:solidFill>
                  <a:srgbClr val="000000"/>
                </a:solidFill>
                <a:latin typeface="ＭＳ ゴシック" panose="020B0609070205080204" pitchFamily="49" charset="-128"/>
                <a:ea typeface="ＭＳ ゴシック" panose="020B0609070205080204" pitchFamily="49" charset="-128"/>
                <a:cs typeface="Times New Roman"/>
              </a:rPr>
              <a:t>（病院全体）</a:t>
            </a:r>
            <a:endParaRPr kumimoji="0" lang="en-US" altLang="ja-JP" sz="9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○病床数：一般</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1,151</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床</a:t>
            </a:r>
            <a:r>
              <a:rPr kumimoji="0" lang="ja-JP" altLang="en-US" sz="900" kern="100" dirty="0" smtClean="0">
                <a:solidFill>
                  <a:srgbClr val="000000"/>
                </a:solidFill>
                <a:latin typeface="ＭＳ ゴシック" panose="020B0609070205080204" pitchFamily="49" charset="-128"/>
                <a:ea typeface="ＭＳ ゴシック" panose="020B0609070205080204" pitchFamily="49" charset="-128"/>
                <a:cs typeface="Times New Roman"/>
              </a:rPr>
              <a:t>（病院全体）</a:t>
            </a:r>
            <a:endParaRPr kumimoji="0" lang="en-US" altLang="ja-JP" sz="9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○診療科：</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34</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診療科</a:t>
            </a:r>
            <a:r>
              <a:rPr kumimoji="0" lang="ja-JP" altLang="en-US" sz="900" kern="100" dirty="0" smtClean="0">
                <a:solidFill>
                  <a:srgbClr val="000000"/>
                </a:solidFill>
                <a:latin typeface="ＭＳ ゴシック" panose="020B0609070205080204" pitchFamily="49" charset="-128"/>
                <a:ea typeface="ＭＳ ゴシック" panose="020B0609070205080204" pitchFamily="49" charset="-128"/>
                <a:cs typeface="Times New Roman"/>
              </a:rPr>
              <a:t>（病院全体）</a:t>
            </a:r>
            <a:endParaRPr kumimoji="0" lang="en-US" altLang="ja-JP" sz="9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○主な機能：</a:t>
            </a:r>
            <a:r>
              <a:rPr lang="ja-JP" altLang="en-US" sz="1100" dirty="0">
                <a:solidFill>
                  <a:prstClr val="black"/>
                </a:solidFill>
                <a:latin typeface="ＭＳ ゴシック" panose="020B0609070205080204" pitchFamily="49" charset="-128"/>
                <a:ea typeface="ＭＳ ゴシック" panose="020B0609070205080204" pitchFamily="49" charset="-128"/>
              </a:rPr>
              <a:t>地域医療支援</a:t>
            </a:r>
            <a:r>
              <a:rPr lang="ja-JP" altLang="en-US" sz="1100" dirty="0" smtClean="0">
                <a:solidFill>
                  <a:prstClr val="black"/>
                </a:solidFill>
                <a:latin typeface="ＭＳ ゴシック" panose="020B0609070205080204" pitchFamily="49" charset="-128"/>
                <a:ea typeface="ＭＳ ゴシック" panose="020B0609070205080204" pitchFamily="49" charset="-128"/>
              </a:rPr>
              <a:t>病院</a:t>
            </a:r>
            <a:r>
              <a:rPr lang="ja-JP" altLang="en-US" sz="1100" dirty="0">
                <a:solidFill>
                  <a:prstClr val="black"/>
                </a:solidFill>
                <a:latin typeface="ＭＳ ゴシック" panose="020B0609070205080204" pitchFamily="49" charset="-128"/>
                <a:ea typeface="ＭＳ ゴシック" panose="020B0609070205080204" pitchFamily="49" charset="-128"/>
              </a:rPr>
              <a:t>，</a:t>
            </a:r>
            <a:r>
              <a:rPr lang="en-US" altLang="ja-JP" sz="1100" dirty="0" smtClean="0">
                <a:solidFill>
                  <a:prstClr val="black"/>
                </a:solidFill>
                <a:latin typeface="ＭＳ ゴシック" panose="020B0609070205080204" pitchFamily="49" charset="-128"/>
                <a:ea typeface="ＭＳ ゴシック" panose="020B0609070205080204" pitchFamily="49" charset="-128"/>
              </a:rPr>
              <a:t> </a:t>
            </a:r>
            <a:r>
              <a:rPr lang="ja-JP" altLang="en-US" sz="1100" dirty="0">
                <a:solidFill>
                  <a:prstClr val="black"/>
                </a:solidFill>
                <a:latin typeface="ＭＳ ゴシック" panose="020B0609070205080204" pitchFamily="49" charset="-128"/>
                <a:ea typeface="ＭＳ ゴシック" panose="020B0609070205080204" pitchFamily="49" charset="-128"/>
              </a:rPr>
              <a:t>地域がん診療連携拠点</a:t>
            </a:r>
            <a:r>
              <a:rPr lang="ja-JP" altLang="en-US" sz="1100" dirty="0" smtClean="0">
                <a:solidFill>
                  <a:prstClr val="black"/>
                </a:solidFill>
                <a:latin typeface="ＭＳ ゴシック" panose="020B0609070205080204" pitchFamily="49" charset="-128"/>
                <a:ea typeface="ＭＳ ゴシック" panose="020B0609070205080204" pitchFamily="49" charset="-128"/>
              </a:rPr>
              <a:t>病院，</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808038">
              <a:lnSpc>
                <a:spcPts val="1500"/>
              </a:lnSpc>
              <a:defRPr/>
            </a:pPr>
            <a:r>
              <a:rPr lang="ja-JP" altLang="en-US" sz="1100" dirty="0" smtClean="0">
                <a:solidFill>
                  <a:prstClr val="black"/>
                </a:solidFill>
                <a:latin typeface="ＭＳ ゴシック" panose="020B0609070205080204" pitchFamily="49" charset="-128"/>
                <a:ea typeface="ＭＳ ゴシック" panose="020B0609070205080204" pitchFamily="49" charset="-128"/>
              </a:rPr>
              <a:t>総合</a:t>
            </a:r>
            <a:r>
              <a:rPr lang="ja-JP" altLang="en-US" sz="1100" dirty="0">
                <a:solidFill>
                  <a:prstClr val="black"/>
                </a:solidFill>
                <a:latin typeface="ＭＳ ゴシック" panose="020B0609070205080204" pitchFamily="49" charset="-128"/>
                <a:ea typeface="ＭＳ ゴシック" panose="020B0609070205080204" pitchFamily="49" charset="-128"/>
              </a:rPr>
              <a:t>周産期母子医療</a:t>
            </a:r>
            <a:r>
              <a:rPr lang="ja-JP" altLang="en-US" sz="1100" dirty="0" smtClean="0">
                <a:solidFill>
                  <a:prstClr val="black"/>
                </a:solidFill>
                <a:latin typeface="ＭＳ ゴシック" panose="020B0609070205080204" pitchFamily="49" charset="-128"/>
                <a:ea typeface="ＭＳ ゴシック" panose="020B0609070205080204" pitchFamily="49" charset="-128"/>
              </a:rPr>
              <a:t>センター，災害</a:t>
            </a:r>
            <a:r>
              <a:rPr lang="ja-JP" altLang="en-US" sz="1100" dirty="0">
                <a:solidFill>
                  <a:prstClr val="black"/>
                </a:solidFill>
                <a:latin typeface="ＭＳ ゴシック" panose="020B0609070205080204" pitchFamily="49" charset="-128"/>
                <a:ea typeface="ＭＳ ゴシック" panose="020B0609070205080204" pitchFamily="49" charset="-128"/>
              </a:rPr>
              <a:t>拠点病院（地域災害医療センター</a:t>
            </a:r>
            <a:r>
              <a:rPr lang="ja-JP" altLang="en-US" sz="1100" dirty="0" smtClean="0">
                <a:solidFill>
                  <a:prstClr val="black"/>
                </a:solidFill>
                <a:latin typeface="ＭＳ ゴシック" panose="020B0609070205080204" pitchFamily="49" charset="-128"/>
                <a:ea typeface="ＭＳ ゴシック" panose="020B0609070205080204" pitchFamily="49" charset="-128"/>
              </a:rPr>
              <a:t>），第２種</a:t>
            </a:r>
            <a:r>
              <a:rPr lang="ja-JP" altLang="en-US" sz="1100" dirty="0">
                <a:solidFill>
                  <a:prstClr val="black"/>
                </a:solidFill>
                <a:latin typeface="ＭＳ ゴシック" panose="020B0609070205080204" pitchFamily="49" charset="-128"/>
                <a:ea typeface="ＭＳ ゴシック" panose="020B0609070205080204" pitchFamily="49" charset="-128"/>
              </a:rPr>
              <a:t>感染症指定医療</a:t>
            </a:r>
            <a:r>
              <a:rPr lang="ja-JP" altLang="en-US" sz="1100" dirty="0" smtClean="0">
                <a:solidFill>
                  <a:prstClr val="black"/>
                </a:solidFill>
                <a:latin typeface="ＭＳ ゴシック" panose="020B0609070205080204" pitchFamily="49" charset="-128"/>
                <a:ea typeface="ＭＳ ゴシック" panose="020B0609070205080204" pitchFamily="49" charset="-128"/>
              </a:rPr>
              <a:t>機関，救命</a:t>
            </a:r>
            <a:r>
              <a:rPr lang="ja-JP" altLang="en-US" sz="1100" dirty="0">
                <a:solidFill>
                  <a:prstClr val="black"/>
                </a:solidFill>
                <a:latin typeface="ＭＳ ゴシック" panose="020B0609070205080204" pitchFamily="49" charset="-128"/>
                <a:ea typeface="ＭＳ ゴシック" panose="020B0609070205080204" pitchFamily="49" charset="-128"/>
              </a:rPr>
              <a:t>救急</a:t>
            </a:r>
            <a:r>
              <a:rPr lang="ja-JP" altLang="en-US" sz="1100" dirty="0" smtClean="0">
                <a:solidFill>
                  <a:prstClr val="black"/>
                </a:solidFill>
                <a:latin typeface="ＭＳ ゴシック" panose="020B0609070205080204" pitchFamily="49" charset="-128"/>
                <a:ea typeface="ＭＳ ゴシック" panose="020B0609070205080204" pitchFamily="49" charset="-128"/>
              </a:rPr>
              <a:t>センター</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○主</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な</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設備：</a:t>
            </a:r>
            <a:r>
              <a:rPr kumimoji="0" lang="en-US" altLang="ja-JP" sz="1100" kern="100" dirty="0">
                <a:solidFill>
                  <a:srgbClr val="000000"/>
                </a:solidFill>
                <a:latin typeface="ＭＳ ゴシック" panose="020B0609070205080204" pitchFamily="49" charset="-128"/>
                <a:ea typeface="ＭＳ ゴシック" panose="020B0609070205080204" pitchFamily="49" charset="-128"/>
                <a:cs typeface="Times New Roman"/>
              </a:rPr>
              <a:t>MFICU(6</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床</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a:t>
            </a:r>
            <a:r>
              <a:rPr kumimoji="0" lang="en-US" altLang="ja-JP" sz="1100" kern="100" dirty="0">
                <a:solidFill>
                  <a:srgbClr val="000000"/>
                </a:solidFill>
                <a:latin typeface="ＭＳ ゴシック" panose="020B0609070205080204" pitchFamily="49" charset="-128"/>
                <a:ea typeface="ＭＳ ゴシック" panose="020B0609070205080204" pitchFamily="49" charset="-128"/>
                <a:cs typeface="Times New Roman"/>
              </a:rPr>
              <a:t>NICU(21</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床</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a:t>
            </a:r>
            <a:r>
              <a:rPr kumimoji="0" lang="en-US" altLang="ja-JP" sz="1100" kern="100" dirty="0">
                <a:solidFill>
                  <a:srgbClr val="000000"/>
                </a:solidFill>
                <a:latin typeface="ＭＳ ゴシック" panose="020B0609070205080204" pitchFamily="49" charset="-128"/>
                <a:ea typeface="ＭＳ ゴシック" panose="020B0609070205080204" pitchFamily="49" charset="-128"/>
                <a:cs typeface="Times New Roman"/>
              </a:rPr>
              <a:t>GCU(30</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床</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○医師数：小児科</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26</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人</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marL="542925" indent="-542925">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特徴</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心臓，腎臓，早</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産児・</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新生児を</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中心</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に，血液</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腫瘍，神経，代謝</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内分泌，喘息</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アレルギー，心身症の</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各分野の診療を行っている。</a:t>
            </a:r>
          </a:p>
          <a:p>
            <a:pPr marL="542925">
              <a:lnSpc>
                <a:spcPts val="1500"/>
              </a:lnSpc>
              <a:spcAft>
                <a:spcPts val="600"/>
              </a:spcAft>
              <a:defRPr/>
            </a:pP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　救命救急センターでの小児救急は総合周産期母子医療センターや集中医療センターとも連携し、</a:t>
            </a:r>
            <a:r>
              <a:rPr kumimoji="0" lang="en-US" altLang="ja-JP" sz="1100" kern="100" dirty="0">
                <a:solidFill>
                  <a:srgbClr val="000000"/>
                </a:solidFill>
                <a:latin typeface="ＭＳ ゴシック" panose="020B0609070205080204" pitchFamily="49" charset="-128"/>
                <a:ea typeface="ＭＳ ゴシック" panose="020B0609070205080204" pitchFamily="49" charset="-128"/>
                <a:cs typeface="Times New Roman"/>
              </a:rPr>
              <a:t>1</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次から集中治療の必要な</a:t>
            </a:r>
            <a:r>
              <a:rPr kumimoji="0" lang="en-US" altLang="ja-JP" sz="1100" kern="100" dirty="0">
                <a:solidFill>
                  <a:srgbClr val="000000"/>
                </a:solidFill>
                <a:latin typeface="ＭＳ ゴシック" panose="020B0609070205080204" pitchFamily="49" charset="-128"/>
                <a:ea typeface="ＭＳ ゴシック" panose="020B0609070205080204" pitchFamily="49" charset="-128"/>
                <a:cs typeface="Times New Roman"/>
              </a:rPr>
              <a:t>3</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次救急にも</a:t>
            </a:r>
            <a:r>
              <a:rPr kumimoji="0" lang="en-US" altLang="ja-JP" sz="1100" kern="100" dirty="0">
                <a:solidFill>
                  <a:srgbClr val="000000"/>
                </a:solidFill>
                <a:latin typeface="ＭＳ ゴシック" panose="020B0609070205080204" pitchFamily="49" charset="-128"/>
                <a:ea typeface="ＭＳ ゴシック" panose="020B0609070205080204" pitchFamily="49" charset="-128"/>
                <a:cs typeface="Times New Roman"/>
              </a:rPr>
              <a:t>24</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時間小児科医が対応できる体制をとっている</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≪外観≫</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p:txBody>
      </p:sp>
      <p:graphicFrame>
        <p:nvGraphicFramePr>
          <p:cNvPr id="26" name="表 25"/>
          <p:cNvGraphicFramePr>
            <a:graphicFrameLocks noGrp="1"/>
          </p:cNvGraphicFramePr>
          <p:nvPr>
            <p:extLst>
              <p:ext uri="{D42A27DB-BD31-4B8C-83A1-F6EECF244321}">
                <p14:modId xmlns:p14="http://schemas.microsoft.com/office/powerpoint/2010/main" val="923847867"/>
              </p:ext>
            </p:extLst>
          </p:nvPr>
        </p:nvGraphicFramePr>
        <p:xfrm>
          <a:off x="5059913" y="1534822"/>
          <a:ext cx="4576085" cy="742885"/>
        </p:xfrm>
        <a:graphic>
          <a:graphicData uri="http://schemas.openxmlformats.org/drawingml/2006/table">
            <a:tbl>
              <a:tblPr/>
              <a:tblGrid>
                <a:gridCol w="915217"/>
                <a:gridCol w="915217"/>
                <a:gridCol w="915217"/>
                <a:gridCol w="915217"/>
                <a:gridCol w="915217"/>
              </a:tblGrid>
              <a:tr h="477647">
                <a:tc>
                  <a:txBody>
                    <a:bodyPr/>
                    <a:lstStyle/>
                    <a:p>
                      <a:pPr algn="ctr" fontAlgn="ctr">
                        <a:lnSpc>
                          <a:spcPts val="1200"/>
                        </a:lnSpc>
                      </a:pPr>
                      <a:r>
                        <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rPr>
                        <a:t>区　分</a:t>
                      </a: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岡山県</a:t>
                      </a:r>
                      <a:endParaRPr lang="en-US" altLang="ja-JP" sz="1050" b="0" i="0" u="none" strike="noStrike" dirty="0" smtClean="0">
                        <a:solidFill>
                          <a:srgbClr val="FFFFFF"/>
                        </a:solidFill>
                        <a:effectLst/>
                        <a:latin typeface="ＭＳ ゴシック" panose="020B0609070205080204" pitchFamily="49" charset="-128"/>
                        <a:ea typeface="ＭＳ ゴシック" panose="020B0609070205080204" pitchFamily="49" charset="-128"/>
                      </a:endParaRPr>
                    </a:p>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南西部医療圏</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広島医療圏</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岡山県</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広島県</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65238">
                <a:tc>
                  <a:txBody>
                    <a:bodyPr/>
                    <a:lstStyle/>
                    <a:p>
                      <a:pPr algn="ct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0</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a:t>
                      </a: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14</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歳人口</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92,990</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189,007</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247,890</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375,890</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9" name="タイトル 1"/>
          <p:cNvSpPr txBox="1">
            <a:spLocks/>
          </p:cNvSpPr>
          <p:nvPr/>
        </p:nvSpPr>
        <p:spPr>
          <a:xfrm>
            <a:off x="4995588" y="1276381"/>
            <a:ext cx="3066868" cy="234286"/>
          </a:xfrm>
          <a:prstGeom prst="rect">
            <a:avLst/>
          </a:prstGeom>
        </p:spPr>
        <p:txBody>
          <a:bodyPr vert="horz"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050" dirty="0" smtClean="0">
                <a:solidFill>
                  <a:prstClr val="black"/>
                </a:solidFill>
                <a:latin typeface="ＭＳ ゴシック" panose="020B0609070205080204" pitchFamily="49" charset="-128"/>
                <a:ea typeface="ＭＳ ゴシック" panose="020B0609070205080204" pitchFamily="49" charset="-128"/>
              </a:rPr>
              <a:t>（小児人口の比較）</a:t>
            </a:r>
            <a:endParaRPr lang="en-US" altLang="ja-JP" sz="1050" dirty="0" smtClean="0">
              <a:solidFill>
                <a:srgbClr val="FF0000"/>
              </a:solidFill>
              <a:latin typeface="ＭＳ ゴシック" panose="020B0609070205080204" pitchFamily="49" charset="-128"/>
              <a:ea typeface="ＭＳ ゴシック" panose="020B0609070205080204" pitchFamily="49" charset="-128"/>
            </a:endParaRPr>
          </a:p>
        </p:txBody>
      </p:sp>
      <p:sp>
        <p:nvSpPr>
          <p:cNvPr id="30" name="タイトル 1"/>
          <p:cNvSpPr txBox="1">
            <a:spLocks/>
          </p:cNvSpPr>
          <p:nvPr/>
        </p:nvSpPr>
        <p:spPr>
          <a:xfrm>
            <a:off x="4995588" y="2761269"/>
            <a:ext cx="3066868" cy="234286"/>
          </a:xfrm>
          <a:prstGeom prst="rect">
            <a:avLst/>
          </a:prstGeom>
        </p:spPr>
        <p:txBody>
          <a:bodyPr vert="horz"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050" dirty="0" smtClean="0">
                <a:solidFill>
                  <a:prstClr val="black"/>
                </a:solidFill>
                <a:latin typeface="ＭＳ ゴシック" panose="020B0609070205080204" pitchFamily="49" charset="-128"/>
                <a:ea typeface="ＭＳ ゴシック" panose="020B0609070205080204" pitchFamily="49" charset="-128"/>
              </a:rPr>
              <a:t>（小児病棟等の施設基準）</a:t>
            </a:r>
            <a:endParaRPr lang="en-US" altLang="ja-JP" sz="1050" dirty="0" smtClean="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312164841"/>
              </p:ext>
            </p:extLst>
          </p:nvPr>
        </p:nvGraphicFramePr>
        <p:xfrm>
          <a:off x="5059913" y="3049301"/>
          <a:ext cx="4072030" cy="709215"/>
        </p:xfrm>
        <a:graphic>
          <a:graphicData uri="http://schemas.openxmlformats.org/drawingml/2006/table">
            <a:tbl>
              <a:tblPr/>
              <a:tblGrid>
                <a:gridCol w="1561183"/>
                <a:gridCol w="2510847"/>
              </a:tblGrid>
              <a:tr h="236405">
                <a:tc>
                  <a:txBody>
                    <a:bodyPr/>
                    <a:lstStyle/>
                    <a:p>
                      <a:pPr algn="ctr" fontAlgn="ctr">
                        <a:lnSpc>
                          <a:spcPts val="1200"/>
                        </a:lnSpc>
                      </a:pPr>
                      <a:r>
                        <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rPr>
                        <a:t>区　分</a:t>
                      </a: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施設基準</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36405">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小児一般病棟</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小児入院医療管理料１</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36405">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新生児集中治療管理室</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200"/>
                        </a:lnSpc>
                      </a:pPr>
                      <a:r>
                        <a:rPr lang="zh-TW"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総合周産期特定集中治療室管理料</a:t>
                      </a:r>
                      <a:endParaRPr lang="en-US" altLang="zh-TW" sz="105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5" name="タイトル 1"/>
          <p:cNvSpPr txBox="1">
            <a:spLocks/>
          </p:cNvSpPr>
          <p:nvPr/>
        </p:nvSpPr>
        <p:spPr>
          <a:xfrm>
            <a:off x="5070020" y="2246646"/>
            <a:ext cx="3240359" cy="226591"/>
          </a:xfrm>
          <a:prstGeom prst="rect">
            <a:avLst/>
          </a:prstGeom>
        </p:spPr>
        <p:txBody>
          <a:bodyPr vert="horz"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000" dirty="0" smtClean="0">
                <a:solidFill>
                  <a:prstClr val="black"/>
                </a:solidFill>
                <a:latin typeface="ＭＳ ゴシック" panose="020B0609070205080204" pitchFamily="49" charset="-128"/>
                <a:ea typeface="ＭＳ ゴシック" panose="020B0609070205080204" pitchFamily="49" charset="-128"/>
              </a:rPr>
              <a:t>（出典）</a:t>
            </a:r>
            <a:r>
              <a:rPr lang="en-US" altLang="ja-JP" sz="1000" dirty="0" smtClean="0">
                <a:solidFill>
                  <a:prstClr val="black"/>
                </a:solidFill>
                <a:latin typeface="ＭＳ ゴシック" panose="020B0609070205080204" pitchFamily="49" charset="-128"/>
                <a:ea typeface="ＭＳ ゴシック" panose="020B0609070205080204" pitchFamily="49" charset="-128"/>
              </a:rPr>
              <a:t>H27</a:t>
            </a:r>
            <a:r>
              <a:rPr lang="ja-JP" altLang="en-US" sz="1000" dirty="0" smtClean="0">
                <a:solidFill>
                  <a:prstClr val="black"/>
                </a:solidFill>
                <a:latin typeface="ＭＳ ゴシック" panose="020B0609070205080204" pitchFamily="49" charset="-128"/>
                <a:ea typeface="ＭＳ ゴシック" panose="020B0609070205080204" pitchFamily="49" charset="-128"/>
              </a:rPr>
              <a:t>年国勢調査結果</a:t>
            </a:r>
            <a:endParaRPr lang="en-US" altLang="ja-JP" sz="1000" dirty="0" smtClean="0">
              <a:solidFill>
                <a:srgbClr val="FF0000"/>
              </a:solidFill>
              <a:latin typeface="ＭＳ ゴシック" panose="020B0609070205080204" pitchFamily="49" charset="-128"/>
              <a:ea typeface="ＭＳ ゴシック" panose="020B0609070205080204" pitchFamily="49"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585" y="5116133"/>
            <a:ext cx="2441758" cy="13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 name="表 21"/>
          <p:cNvGraphicFramePr>
            <a:graphicFrameLocks noGrp="1"/>
          </p:cNvGraphicFramePr>
          <p:nvPr>
            <p:extLst>
              <p:ext uri="{D42A27DB-BD31-4B8C-83A1-F6EECF244321}">
                <p14:modId xmlns:p14="http://schemas.microsoft.com/office/powerpoint/2010/main" val="2339162097"/>
              </p:ext>
            </p:extLst>
          </p:nvPr>
        </p:nvGraphicFramePr>
        <p:xfrm>
          <a:off x="5138027" y="4345301"/>
          <a:ext cx="1814876" cy="2088376"/>
        </p:xfrm>
        <a:graphic>
          <a:graphicData uri="http://schemas.openxmlformats.org/drawingml/2006/table">
            <a:tbl>
              <a:tblPr firstRow="1" bandRow="1">
                <a:tableStyleId>{5C22544A-7EE6-4342-B048-85BDC9FD1C3A}</a:tableStyleId>
              </a:tblPr>
              <a:tblGrid>
                <a:gridCol w="1117328"/>
                <a:gridCol w="697548"/>
              </a:tblGrid>
              <a:tr h="261047">
                <a:tc>
                  <a:txBody>
                    <a:bodyPr/>
                    <a:lstStyle/>
                    <a:p>
                      <a:pPr algn="ctr">
                        <a:lnSpc>
                          <a:spcPts val="700"/>
                        </a:lnSpc>
                      </a:pPr>
                      <a:r>
                        <a:rPr kumimoji="1" lang="ja-JP" altLang="en-US" sz="1050" b="0" dirty="0" smtClean="0">
                          <a:solidFill>
                            <a:schemeClr val="bg1"/>
                          </a:solidFill>
                          <a:latin typeface="+mn-ea"/>
                          <a:ea typeface="+mn-ea"/>
                        </a:rPr>
                        <a:t>項　目</a:t>
                      </a:r>
                      <a:endParaRPr kumimoji="1" lang="ja-JP" altLang="en-US" sz="1050" b="0" dirty="0">
                        <a:solidFill>
                          <a:schemeClr val="bg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a:lnSpc>
                          <a:spcPts val="700"/>
                        </a:lnSpc>
                      </a:pPr>
                      <a:r>
                        <a:rPr kumimoji="1" lang="ja-JP" altLang="en-US" sz="1050" b="0" dirty="0" smtClean="0">
                          <a:solidFill>
                            <a:schemeClr val="bg1"/>
                          </a:solidFill>
                          <a:latin typeface="+mn-ea"/>
                          <a:ea typeface="+mn-ea"/>
                        </a:rPr>
                        <a:t>実　績</a:t>
                      </a:r>
                      <a:endParaRPr kumimoji="1" lang="ja-JP" altLang="en-US" sz="1050" b="0" dirty="0">
                        <a:solidFill>
                          <a:schemeClr val="bg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r>
              <a:tr h="261047">
                <a:tc>
                  <a:txBody>
                    <a:bodyPr/>
                    <a:lstStyle/>
                    <a:p>
                      <a:pPr marL="0" marR="0" indent="0" algn="l" defTabSz="914400" rtl="0" eaLnBrk="1" fontAlgn="auto" latinLnBrk="0" hangingPunct="1">
                        <a:lnSpc>
                          <a:spcPts val="700"/>
                        </a:lnSpc>
                        <a:spcBef>
                          <a:spcPts val="0"/>
                        </a:spcBef>
                        <a:spcAft>
                          <a:spcPts val="0"/>
                        </a:spcAft>
                        <a:buClrTx/>
                        <a:buSzTx/>
                        <a:buFontTx/>
                        <a:buNone/>
                        <a:tabLst/>
                        <a:defRPr/>
                      </a:pPr>
                      <a:r>
                        <a:rPr kumimoji="1" lang="ja-JP" altLang="en-US" sz="1050" b="0" dirty="0" smtClean="0">
                          <a:solidFill>
                            <a:schemeClr val="tx1"/>
                          </a:solidFill>
                          <a:latin typeface="+mn-ea"/>
                          <a:ea typeface="+mn-ea"/>
                        </a:rPr>
                        <a:t>入院件数合計</a:t>
                      </a: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ts val="700"/>
                        </a:lnSpc>
                      </a:pPr>
                      <a:r>
                        <a:rPr kumimoji="1" lang="en-US" altLang="ja-JP" sz="1050" b="0" dirty="0" smtClean="0">
                          <a:solidFill>
                            <a:schemeClr val="tx1"/>
                          </a:solidFill>
                          <a:latin typeface="+mn-ea"/>
                          <a:ea typeface="+mn-ea"/>
                        </a:rPr>
                        <a:t>1,437</a:t>
                      </a:r>
                      <a:r>
                        <a:rPr kumimoji="1" lang="ja-JP" altLang="en-US" sz="1050" b="0" dirty="0" smtClean="0">
                          <a:solidFill>
                            <a:schemeClr val="tx1"/>
                          </a:solidFill>
                          <a:latin typeface="+mn-ea"/>
                          <a:ea typeface="+mn-ea"/>
                        </a:rPr>
                        <a:t>件</a:t>
                      </a:r>
                      <a:endParaRPr kumimoji="1" lang="ja-JP" altLang="en-US" sz="1050" b="0" dirty="0">
                        <a:solidFill>
                          <a:schemeClr val="tx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61047">
                <a:tc>
                  <a:txBody>
                    <a:bodyPr/>
                    <a:lstStyle/>
                    <a:p>
                      <a:pPr marL="0" marR="0" indent="0" algn="l" defTabSz="914400" rtl="0" eaLnBrk="1" fontAlgn="auto" latinLnBrk="0" hangingPunct="1">
                        <a:lnSpc>
                          <a:spcPts val="700"/>
                        </a:lnSpc>
                        <a:spcBef>
                          <a:spcPts val="0"/>
                        </a:spcBef>
                        <a:spcAft>
                          <a:spcPts val="0"/>
                        </a:spcAft>
                        <a:buClrTx/>
                        <a:buSzTx/>
                        <a:buFontTx/>
                        <a:buNone/>
                        <a:tabLst/>
                        <a:defRPr/>
                      </a:pPr>
                      <a:r>
                        <a:rPr kumimoji="1" lang="ja-JP" altLang="en-US" sz="1050" b="0" dirty="0" smtClean="0">
                          <a:solidFill>
                            <a:schemeClr val="tx1"/>
                          </a:solidFill>
                          <a:latin typeface="+mn-ea"/>
                          <a:ea typeface="+mn-ea"/>
                        </a:rPr>
                        <a:t>　うち感染症</a:t>
                      </a: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ts val="700"/>
                        </a:lnSpc>
                      </a:pPr>
                      <a:r>
                        <a:rPr kumimoji="1" lang="en-US" altLang="ja-JP" sz="1050" b="0" dirty="0" smtClean="0">
                          <a:solidFill>
                            <a:schemeClr val="tx1"/>
                          </a:solidFill>
                          <a:latin typeface="+mn-ea"/>
                          <a:ea typeface="+mn-ea"/>
                        </a:rPr>
                        <a:t>446</a:t>
                      </a:r>
                      <a:r>
                        <a:rPr kumimoji="1" lang="ja-JP" altLang="en-US" sz="1050" b="0" dirty="0" smtClean="0">
                          <a:solidFill>
                            <a:schemeClr val="tx1"/>
                          </a:solidFill>
                          <a:latin typeface="+mn-ea"/>
                          <a:ea typeface="+mn-ea"/>
                        </a:rPr>
                        <a:t>件</a:t>
                      </a:r>
                      <a:endParaRPr kumimoji="1" lang="ja-JP" altLang="en-US" sz="1050" b="0" dirty="0">
                        <a:solidFill>
                          <a:schemeClr val="tx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61047">
                <a:tc>
                  <a:txBody>
                    <a:bodyPr/>
                    <a:lstStyle/>
                    <a:p>
                      <a:pPr>
                        <a:lnSpc>
                          <a:spcPts val="700"/>
                        </a:lnSpc>
                      </a:pPr>
                      <a:r>
                        <a:rPr kumimoji="1" lang="ja-JP" altLang="en-US" sz="1050" b="0" dirty="0" smtClean="0">
                          <a:solidFill>
                            <a:schemeClr val="tx1"/>
                          </a:solidFill>
                          <a:latin typeface="+mn-ea"/>
                          <a:ea typeface="+mn-ea"/>
                        </a:rPr>
                        <a:t>　うち循環器</a:t>
                      </a:r>
                      <a:endParaRPr kumimoji="1" lang="ja-JP" altLang="en-US" sz="1050" b="0" dirty="0">
                        <a:solidFill>
                          <a:schemeClr val="tx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ts val="700"/>
                        </a:lnSpc>
                        <a:spcBef>
                          <a:spcPts val="0"/>
                        </a:spcBef>
                        <a:spcAft>
                          <a:spcPts val="0"/>
                        </a:spcAft>
                        <a:buClrTx/>
                        <a:buSzTx/>
                        <a:buFontTx/>
                        <a:buNone/>
                        <a:tabLst/>
                        <a:defRPr/>
                      </a:pPr>
                      <a:r>
                        <a:rPr kumimoji="1" lang="en-US" altLang="ja-JP" sz="1050" b="0" dirty="0" smtClean="0">
                          <a:solidFill>
                            <a:schemeClr val="tx1"/>
                          </a:solidFill>
                          <a:latin typeface="+mn-ea"/>
                          <a:ea typeface="+mn-ea"/>
                        </a:rPr>
                        <a:t>188</a:t>
                      </a:r>
                      <a:r>
                        <a:rPr kumimoji="1" lang="ja-JP" altLang="en-US" sz="1050" b="0" dirty="0" smtClean="0">
                          <a:solidFill>
                            <a:schemeClr val="tx1"/>
                          </a:solidFill>
                          <a:latin typeface="+mn-ea"/>
                          <a:ea typeface="+mn-ea"/>
                        </a:rPr>
                        <a:t>件</a:t>
                      </a: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61047">
                <a:tc>
                  <a:txBody>
                    <a:bodyPr/>
                    <a:lstStyle/>
                    <a:p>
                      <a:pPr>
                        <a:lnSpc>
                          <a:spcPts val="700"/>
                        </a:lnSpc>
                      </a:pPr>
                      <a:r>
                        <a:rPr kumimoji="1" lang="ja-JP" altLang="en-US" sz="1050" b="0" dirty="0" smtClean="0">
                          <a:solidFill>
                            <a:schemeClr val="tx1"/>
                          </a:solidFill>
                          <a:latin typeface="+mn-ea"/>
                          <a:ea typeface="+mn-ea"/>
                        </a:rPr>
                        <a:t>　うち神経</a:t>
                      </a:r>
                      <a:endParaRPr kumimoji="1" lang="ja-JP" altLang="en-US" sz="1050" b="0" dirty="0">
                        <a:solidFill>
                          <a:schemeClr val="tx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ts val="700"/>
                        </a:lnSpc>
                        <a:spcBef>
                          <a:spcPts val="0"/>
                        </a:spcBef>
                        <a:spcAft>
                          <a:spcPts val="0"/>
                        </a:spcAft>
                        <a:buClrTx/>
                        <a:buSzTx/>
                        <a:buFontTx/>
                        <a:buNone/>
                        <a:tabLst/>
                        <a:defRPr/>
                      </a:pPr>
                      <a:r>
                        <a:rPr kumimoji="1" lang="en-US" altLang="ja-JP" sz="1050" b="0" dirty="0" smtClean="0">
                          <a:solidFill>
                            <a:schemeClr val="tx1"/>
                          </a:solidFill>
                          <a:latin typeface="+mn-ea"/>
                          <a:ea typeface="+mn-ea"/>
                        </a:rPr>
                        <a:t>110</a:t>
                      </a:r>
                      <a:r>
                        <a:rPr kumimoji="1" lang="ja-JP" altLang="en-US" sz="1050" b="0" dirty="0" smtClean="0">
                          <a:solidFill>
                            <a:schemeClr val="tx1"/>
                          </a:solidFill>
                          <a:latin typeface="+mn-ea"/>
                          <a:ea typeface="+mn-ea"/>
                        </a:rPr>
                        <a:t>件</a:t>
                      </a: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61047">
                <a:tc>
                  <a:txBody>
                    <a:bodyPr/>
                    <a:lstStyle/>
                    <a:p>
                      <a:pPr>
                        <a:lnSpc>
                          <a:spcPts val="700"/>
                        </a:lnSpc>
                      </a:pPr>
                      <a:r>
                        <a:rPr kumimoji="1" lang="ja-JP" altLang="en-US" sz="1050" b="0" dirty="0" smtClean="0">
                          <a:solidFill>
                            <a:schemeClr val="tx1"/>
                          </a:solidFill>
                          <a:latin typeface="+mn-ea"/>
                          <a:ea typeface="+mn-ea"/>
                        </a:rPr>
                        <a:t>　うち喘息</a:t>
                      </a:r>
                      <a:endParaRPr kumimoji="1" lang="ja-JP" altLang="en-US" sz="1050" b="0" dirty="0">
                        <a:solidFill>
                          <a:schemeClr val="tx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ts val="700"/>
                        </a:lnSpc>
                        <a:spcBef>
                          <a:spcPts val="0"/>
                        </a:spcBef>
                        <a:spcAft>
                          <a:spcPts val="0"/>
                        </a:spcAft>
                        <a:buClrTx/>
                        <a:buSzTx/>
                        <a:buFontTx/>
                        <a:buNone/>
                        <a:tabLst/>
                        <a:defRPr/>
                      </a:pPr>
                      <a:r>
                        <a:rPr kumimoji="1" lang="en-US" altLang="ja-JP" sz="1050" b="0" dirty="0" smtClean="0">
                          <a:solidFill>
                            <a:schemeClr val="tx1"/>
                          </a:solidFill>
                          <a:latin typeface="+mn-ea"/>
                          <a:ea typeface="+mn-ea"/>
                        </a:rPr>
                        <a:t>104</a:t>
                      </a:r>
                      <a:r>
                        <a:rPr kumimoji="1" lang="ja-JP" altLang="en-US" sz="1050" b="0" dirty="0" smtClean="0">
                          <a:solidFill>
                            <a:schemeClr val="tx1"/>
                          </a:solidFill>
                          <a:latin typeface="+mn-ea"/>
                          <a:ea typeface="+mn-ea"/>
                        </a:rPr>
                        <a:t>件</a:t>
                      </a: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61047">
                <a:tc>
                  <a:txBody>
                    <a:bodyPr/>
                    <a:lstStyle/>
                    <a:p>
                      <a:pPr>
                        <a:lnSpc>
                          <a:spcPts val="700"/>
                        </a:lnSpc>
                      </a:pPr>
                      <a:r>
                        <a:rPr kumimoji="1" lang="ja-JP" altLang="en-US" sz="1050" b="0" dirty="0" smtClean="0">
                          <a:solidFill>
                            <a:schemeClr val="tx1"/>
                          </a:solidFill>
                          <a:latin typeface="+mn-ea"/>
                          <a:ea typeface="+mn-ea"/>
                        </a:rPr>
                        <a:t>　うち呼吸器</a:t>
                      </a:r>
                      <a:endParaRPr kumimoji="1" lang="ja-JP" altLang="en-US" sz="1050" b="0" dirty="0">
                        <a:solidFill>
                          <a:schemeClr val="tx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ts val="700"/>
                        </a:lnSpc>
                        <a:spcBef>
                          <a:spcPts val="0"/>
                        </a:spcBef>
                        <a:spcAft>
                          <a:spcPts val="0"/>
                        </a:spcAft>
                        <a:buClrTx/>
                        <a:buSzTx/>
                        <a:buFontTx/>
                        <a:buNone/>
                        <a:tabLst/>
                        <a:defRPr/>
                      </a:pPr>
                      <a:r>
                        <a:rPr kumimoji="1" lang="en-US" altLang="ja-JP" sz="1050" b="0" dirty="0" smtClean="0">
                          <a:solidFill>
                            <a:schemeClr val="tx1"/>
                          </a:solidFill>
                          <a:latin typeface="+mn-ea"/>
                          <a:ea typeface="+mn-ea"/>
                        </a:rPr>
                        <a:t>99</a:t>
                      </a:r>
                      <a:r>
                        <a:rPr kumimoji="1" lang="ja-JP" altLang="en-US" sz="1050" b="0" dirty="0" smtClean="0">
                          <a:solidFill>
                            <a:schemeClr val="tx1"/>
                          </a:solidFill>
                          <a:latin typeface="+mn-ea"/>
                          <a:ea typeface="+mn-ea"/>
                        </a:rPr>
                        <a:t>件</a:t>
                      </a: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61047">
                <a:tc>
                  <a:txBody>
                    <a:bodyPr/>
                    <a:lstStyle/>
                    <a:p>
                      <a:pPr>
                        <a:lnSpc>
                          <a:spcPts val="700"/>
                        </a:lnSpc>
                      </a:pPr>
                      <a:r>
                        <a:rPr kumimoji="1" lang="ja-JP" altLang="en-US" sz="1050" b="0" dirty="0" smtClean="0">
                          <a:solidFill>
                            <a:schemeClr val="tx1"/>
                          </a:solidFill>
                          <a:latin typeface="+mn-ea"/>
                          <a:ea typeface="+mn-ea"/>
                        </a:rPr>
                        <a:t>　うち川崎病</a:t>
                      </a:r>
                      <a:endParaRPr kumimoji="1" lang="ja-JP" altLang="en-US" sz="1050" b="0" dirty="0">
                        <a:solidFill>
                          <a:schemeClr val="tx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ts val="700"/>
                        </a:lnSpc>
                        <a:spcBef>
                          <a:spcPts val="0"/>
                        </a:spcBef>
                        <a:spcAft>
                          <a:spcPts val="0"/>
                        </a:spcAft>
                        <a:buClrTx/>
                        <a:buSzTx/>
                        <a:buFontTx/>
                        <a:buNone/>
                        <a:tabLst/>
                        <a:defRPr/>
                      </a:pPr>
                      <a:r>
                        <a:rPr kumimoji="1" lang="en-US" altLang="ja-JP" sz="1050" b="0" dirty="0" smtClean="0">
                          <a:solidFill>
                            <a:schemeClr val="tx1"/>
                          </a:solidFill>
                          <a:latin typeface="+mn-ea"/>
                          <a:ea typeface="+mn-ea"/>
                        </a:rPr>
                        <a:t>88</a:t>
                      </a:r>
                      <a:r>
                        <a:rPr kumimoji="1" lang="ja-JP" altLang="en-US" sz="1050" b="0" dirty="0" smtClean="0">
                          <a:solidFill>
                            <a:schemeClr val="tx1"/>
                          </a:solidFill>
                          <a:latin typeface="+mn-ea"/>
                          <a:ea typeface="+mn-ea"/>
                        </a:rPr>
                        <a:t>件</a:t>
                      </a: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sp>
        <p:nvSpPr>
          <p:cNvPr id="23" name="タイトル 1"/>
          <p:cNvSpPr txBox="1">
            <a:spLocks/>
          </p:cNvSpPr>
          <p:nvPr/>
        </p:nvSpPr>
        <p:spPr>
          <a:xfrm>
            <a:off x="5070020" y="4032660"/>
            <a:ext cx="1882883" cy="312785"/>
          </a:xfrm>
          <a:prstGeom prst="rect">
            <a:avLst/>
          </a:prstGeom>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050" dirty="0" smtClean="0">
                <a:solidFill>
                  <a:prstClr val="black"/>
                </a:solidFill>
                <a:latin typeface="ＭＳ ゴシック" panose="020B0609070205080204" pitchFamily="49" charset="-128"/>
                <a:ea typeface="ＭＳ ゴシック" panose="020B0609070205080204" pitchFamily="49" charset="-128"/>
              </a:rPr>
              <a:t>小児科疾患別</a:t>
            </a:r>
            <a:r>
              <a:rPr lang="en-US" altLang="ja-JP" sz="1050" dirty="0" smtClean="0">
                <a:solidFill>
                  <a:prstClr val="black"/>
                </a:solidFill>
                <a:latin typeface="ＭＳ ゴシック" panose="020B0609070205080204" pitchFamily="49" charset="-128"/>
                <a:ea typeface="ＭＳ ゴシック" panose="020B0609070205080204" pitchFamily="49" charset="-128"/>
              </a:rPr>
              <a:t>(H26</a:t>
            </a:r>
            <a:r>
              <a:rPr lang="ja-JP" altLang="en-US" sz="1050" dirty="0" smtClean="0">
                <a:solidFill>
                  <a:prstClr val="black"/>
                </a:solidFill>
                <a:latin typeface="ＭＳ ゴシック" panose="020B0609070205080204" pitchFamily="49" charset="-128"/>
                <a:ea typeface="ＭＳ ゴシック" panose="020B0609070205080204" pitchFamily="49" charset="-128"/>
              </a:rPr>
              <a:t>年</a:t>
            </a:r>
            <a:r>
              <a:rPr lang="en-US" altLang="ja-JP" sz="1050" dirty="0" smtClean="0">
                <a:solidFill>
                  <a:prstClr val="black"/>
                </a:solidFill>
                <a:latin typeface="ＭＳ ゴシック" panose="020B0609070205080204" pitchFamily="49" charset="-128"/>
                <a:ea typeface="ＭＳ ゴシック" panose="020B0609070205080204" pitchFamily="49" charset="-128"/>
              </a:rPr>
              <a:t>)</a:t>
            </a:r>
          </a:p>
        </p:txBody>
      </p:sp>
      <p:graphicFrame>
        <p:nvGraphicFramePr>
          <p:cNvPr id="24" name="表 23"/>
          <p:cNvGraphicFramePr>
            <a:graphicFrameLocks noGrp="1"/>
          </p:cNvGraphicFramePr>
          <p:nvPr>
            <p:extLst>
              <p:ext uri="{D42A27DB-BD31-4B8C-83A1-F6EECF244321}">
                <p14:modId xmlns:p14="http://schemas.microsoft.com/office/powerpoint/2010/main" val="154557978"/>
              </p:ext>
            </p:extLst>
          </p:nvPr>
        </p:nvGraphicFramePr>
        <p:xfrm>
          <a:off x="7475759" y="4345445"/>
          <a:ext cx="1944216" cy="2068848"/>
        </p:xfrm>
        <a:graphic>
          <a:graphicData uri="http://schemas.openxmlformats.org/drawingml/2006/table">
            <a:tbl>
              <a:tblPr firstRow="1" bandRow="1">
                <a:tableStyleId>{5C22544A-7EE6-4342-B048-85BDC9FD1C3A}</a:tableStyleId>
              </a:tblPr>
              <a:tblGrid>
                <a:gridCol w="1180314"/>
                <a:gridCol w="763902"/>
              </a:tblGrid>
              <a:tr h="258606">
                <a:tc>
                  <a:txBody>
                    <a:bodyPr/>
                    <a:lstStyle/>
                    <a:p>
                      <a:pPr algn="ctr">
                        <a:lnSpc>
                          <a:spcPts val="700"/>
                        </a:lnSpc>
                      </a:pPr>
                      <a:r>
                        <a:rPr kumimoji="1" lang="ja-JP" altLang="en-US" sz="1050" b="0" dirty="0" smtClean="0">
                          <a:solidFill>
                            <a:schemeClr val="bg1"/>
                          </a:solidFill>
                          <a:latin typeface="+mn-ea"/>
                          <a:ea typeface="+mn-ea"/>
                        </a:rPr>
                        <a:t>項　目</a:t>
                      </a:r>
                      <a:endParaRPr kumimoji="1" lang="ja-JP" altLang="en-US" sz="1050" b="0" dirty="0">
                        <a:solidFill>
                          <a:schemeClr val="bg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a:lnSpc>
                          <a:spcPts val="700"/>
                        </a:lnSpc>
                      </a:pPr>
                      <a:r>
                        <a:rPr kumimoji="1" lang="ja-JP" altLang="en-US" sz="1050" b="0" dirty="0" smtClean="0">
                          <a:solidFill>
                            <a:schemeClr val="bg1"/>
                          </a:solidFill>
                          <a:latin typeface="+mn-ea"/>
                          <a:ea typeface="+mn-ea"/>
                        </a:rPr>
                        <a:t>実　績</a:t>
                      </a:r>
                      <a:endParaRPr kumimoji="1" lang="ja-JP" altLang="en-US" sz="1050" b="0" dirty="0">
                        <a:solidFill>
                          <a:schemeClr val="bg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r>
              <a:tr h="258606">
                <a:tc>
                  <a:txBody>
                    <a:bodyPr/>
                    <a:lstStyle/>
                    <a:p>
                      <a:pPr>
                        <a:lnSpc>
                          <a:spcPts val="700"/>
                        </a:lnSpc>
                      </a:pPr>
                      <a:r>
                        <a:rPr kumimoji="1" lang="ja-JP" altLang="en-US" sz="1050" b="0" dirty="0" smtClean="0">
                          <a:solidFill>
                            <a:schemeClr val="tx1"/>
                          </a:solidFill>
                          <a:latin typeface="+mn-ea"/>
                          <a:ea typeface="+mn-ea"/>
                        </a:rPr>
                        <a:t>１次（外来）</a:t>
                      </a:r>
                      <a:endParaRPr kumimoji="1" lang="ja-JP" altLang="en-US" sz="1050" b="0" dirty="0">
                        <a:solidFill>
                          <a:schemeClr val="tx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ts val="700"/>
                        </a:lnSpc>
                        <a:spcBef>
                          <a:spcPts val="0"/>
                        </a:spcBef>
                        <a:spcAft>
                          <a:spcPts val="0"/>
                        </a:spcAft>
                        <a:buClrTx/>
                        <a:buSzTx/>
                        <a:buFontTx/>
                        <a:buNone/>
                        <a:tabLst/>
                        <a:defRPr/>
                      </a:pPr>
                      <a:r>
                        <a:rPr kumimoji="1" lang="en-US" altLang="ja-JP" sz="1050" b="0" dirty="0" smtClean="0">
                          <a:solidFill>
                            <a:schemeClr val="tx1"/>
                          </a:solidFill>
                          <a:latin typeface="+mn-ea"/>
                          <a:ea typeface="+mn-ea"/>
                        </a:rPr>
                        <a:t>54,030</a:t>
                      </a:r>
                      <a:r>
                        <a:rPr kumimoji="1" lang="ja-JP" altLang="en-US" sz="1050" b="0" dirty="0" smtClean="0">
                          <a:solidFill>
                            <a:schemeClr val="tx1"/>
                          </a:solidFill>
                          <a:latin typeface="+mn-ea"/>
                          <a:ea typeface="+mn-ea"/>
                        </a:rPr>
                        <a:t>人</a:t>
                      </a: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58606">
                <a:tc>
                  <a:txBody>
                    <a:bodyPr/>
                    <a:lstStyle/>
                    <a:p>
                      <a:pPr>
                        <a:lnSpc>
                          <a:spcPts val="700"/>
                        </a:lnSpc>
                      </a:pPr>
                      <a:r>
                        <a:rPr kumimoji="1" lang="ja-JP" altLang="en-US" sz="1050" b="0" dirty="0" smtClean="0">
                          <a:solidFill>
                            <a:schemeClr val="tx1"/>
                          </a:solidFill>
                          <a:latin typeface="+mn-ea"/>
                          <a:ea typeface="+mn-ea"/>
                        </a:rPr>
                        <a:t>２次（病棟入院）</a:t>
                      </a:r>
                      <a:endParaRPr kumimoji="1" lang="ja-JP" altLang="en-US" sz="1050" b="0" dirty="0">
                        <a:solidFill>
                          <a:schemeClr val="tx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ts val="700"/>
                        </a:lnSpc>
                        <a:spcBef>
                          <a:spcPts val="0"/>
                        </a:spcBef>
                        <a:spcAft>
                          <a:spcPts val="0"/>
                        </a:spcAft>
                        <a:buClrTx/>
                        <a:buSzTx/>
                        <a:buFontTx/>
                        <a:buNone/>
                        <a:tabLst/>
                        <a:defRPr/>
                      </a:pPr>
                      <a:r>
                        <a:rPr kumimoji="1" lang="en-US" altLang="ja-JP" sz="1050" b="0" dirty="0" smtClean="0">
                          <a:solidFill>
                            <a:schemeClr val="tx1"/>
                          </a:solidFill>
                          <a:latin typeface="+mn-ea"/>
                          <a:ea typeface="+mn-ea"/>
                        </a:rPr>
                        <a:t>7,100</a:t>
                      </a:r>
                      <a:r>
                        <a:rPr kumimoji="1" lang="ja-JP" altLang="en-US" sz="1050" b="0" dirty="0" smtClean="0">
                          <a:solidFill>
                            <a:schemeClr val="tx1"/>
                          </a:solidFill>
                          <a:latin typeface="+mn-ea"/>
                          <a:ea typeface="+mn-ea"/>
                        </a:rPr>
                        <a:t>人</a:t>
                      </a: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58606">
                <a:tc>
                  <a:txBody>
                    <a:bodyPr/>
                    <a:lstStyle/>
                    <a:p>
                      <a:pPr>
                        <a:lnSpc>
                          <a:spcPts val="700"/>
                        </a:lnSpc>
                      </a:pPr>
                      <a:r>
                        <a:rPr kumimoji="1" lang="ja-JP" altLang="en-US" sz="1050" b="0" dirty="0" smtClean="0">
                          <a:solidFill>
                            <a:schemeClr val="tx1"/>
                          </a:solidFill>
                          <a:latin typeface="+mn-ea"/>
                          <a:ea typeface="+mn-ea"/>
                        </a:rPr>
                        <a:t>３次（ＩＣＵ等）</a:t>
                      </a:r>
                      <a:endParaRPr kumimoji="1" lang="ja-JP" altLang="en-US" sz="1050" b="0" dirty="0">
                        <a:solidFill>
                          <a:schemeClr val="tx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ts val="700"/>
                        </a:lnSpc>
                        <a:spcBef>
                          <a:spcPts val="0"/>
                        </a:spcBef>
                        <a:spcAft>
                          <a:spcPts val="0"/>
                        </a:spcAft>
                        <a:buClrTx/>
                        <a:buSzTx/>
                        <a:buFontTx/>
                        <a:buNone/>
                        <a:tabLst/>
                        <a:defRPr/>
                      </a:pPr>
                      <a:r>
                        <a:rPr kumimoji="1" lang="en-US" altLang="ja-JP" sz="1050" b="0" dirty="0" smtClean="0">
                          <a:solidFill>
                            <a:schemeClr val="tx1"/>
                          </a:solidFill>
                          <a:latin typeface="+mn-ea"/>
                          <a:ea typeface="+mn-ea"/>
                        </a:rPr>
                        <a:t>1,924</a:t>
                      </a:r>
                      <a:r>
                        <a:rPr kumimoji="1" lang="ja-JP" altLang="en-US" sz="1050" b="0" dirty="0" smtClean="0">
                          <a:solidFill>
                            <a:schemeClr val="tx1"/>
                          </a:solidFill>
                          <a:latin typeface="+mn-ea"/>
                          <a:ea typeface="+mn-ea"/>
                        </a:rPr>
                        <a:t>人</a:t>
                      </a: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58606">
                <a:tc>
                  <a:txBody>
                    <a:bodyPr/>
                    <a:lstStyle/>
                    <a:p>
                      <a:pPr marL="0" marR="0" indent="0" algn="ctr" defTabSz="914400" rtl="0" eaLnBrk="1" fontAlgn="auto" latinLnBrk="0" hangingPunct="1">
                        <a:lnSpc>
                          <a:spcPts val="700"/>
                        </a:lnSpc>
                        <a:spcBef>
                          <a:spcPts val="0"/>
                        </a:spcBef>
                        <a:spcAft>
                          <a:spcPts val="0"/>
                        </a:spcAft>
                        <a:buClrTx/>
                        <a:buSzTx/>
                        <a:buFontTx/>
                        <a:buNone/>
                        <a:tabLst/>
                        <a:defRPr/>
                      </a:pPr>
                      <a:r>
                        <a:rPr kumimoji="1" lang="ja-JP" altLang="en-US" sz="1050" b="0" dirty="0" smtClean="0">
                          <a:solidFill>
                            <a:schemeClr val="tx1"/>
                          </a:solidFill>
                          <a:latin typeface="+mn-ea"/>
                          <a:ea typeface="+mn-ea"/>
                        </a:rPr>
                        <a:t>合　計</a:t>
                      </a: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ts val="700"/>
                        </a:lnSpc>
                      </a:pPr>
                      <a:r>
                        <a:rPr kumimoji="1" lang="en-US" altLang="ja-JP" sz="1050" b="0" dirty="0" smtClean="0">
                          <a:solidFill>
                            <a:schemeClr val="tx1"/>
                          </a:solidFill>
                          <a:latin typeface="+mn-ea"/>
                          <a:ea typeface="+mn-ea"/>
                        </a:rPr>
                        <a:t>63,054</a:t>
                      </a:r>
                      <a:r>
                        <a:rPr kumimoji="1" lang="ja-JP" altLang="en-US" sz="1050" b="0" dirty="0" smtClean="0">
                          <a:solidFill>
                            <a:schemeClr val="tx1"/>
                          </a:solidFill>
                          <a:latin typeface="+mn-ea"/>
                          <a:ea typeface="+mn-ea"/>
                        </a:rPr>
                        <a:t>人</a:t>
                      </a:r>
                      <a:endParaRPr kumimoji="1" lang="ja-JP" altLang="en-US" sz="1050" b="0" dirty="0">
                        <a:solidFill>
                          <a:schemeClr val="tx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58606">
                <a:tc>
                  <a:txBody>
                    <a:bodyPr/>
                    <a:lstStyle/>
                    <a:p>
                      <a:pPr marL="0" marR="0" indent="0" algn="l" defTabSz="914400" rtl="0" eaLnBrk="1" fontAlgn="auto" latinLnBrk="0" hangingPunct="1">
                        <a:lnSpc>
                          <a:spcPts val="700"/>
                        </a:lnSpc>
                        <a:spcBef>
                          <a:spcPts val="0"/>
                        </a:spcBef>
                        <a:spcAft>
                          <a:spcPts val="0"/>
                        </a:spcAft>
                        <a:buClrTx/>
                        <a:buSzTx/>
                        <a:buFontTx/>
                        <a:buNone/>
                        <a:tabLst/>
                        <a:defRPr/>
                      </a:pPr>
                      <a:r>
                        <a:rPr kumimoji="1" lang="ja-JP" altLang="en-US" sz="1050" b="0" dirty="0" smtClean="0">
                          <a:solidFill>
                            <a:schemeClr val="tx1"/>
                          </a:solidFill>
                          <a:latin typeface="+mn-ea"/>
                          <a:ea typeface="+mn-ea"/>
                        </a:rPr>
                        <a:t>　うち内科系</a:t>
                      </a: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ts val="700"/>
                        </a:lnSpc>
                      </a:pPr>
                      <a:r>
                        <a:rPr kumimoji="1" lang="en-US" altLang="ja-JP" sz="1050" b="0" dirty="0" smtClean="0">
                          <a:solidFill>
                            <a:schemeClr val="tx1"/>
                          </a:solidFill>
                          <a:latin typeface="+mn-ea"/>
                          <a:ea typeface="+mn-ea"/>
                        </a:rPr>
                        <a:t>28,946</a:t>
                      </a:r>
                      <a:r>
                        <a:rPr kumimoji="1" lang="ja-JP" altLang="en-US" sz="1050" b="0" dirty="0" smtClean="0">
                          <a:solidFill>
                            <a:schemeClr val="tx1"/>
                          </a:solidFill>
                          <a:latin typeface="+mn-ea"/>
                          <a:ea typeface="+mn-ea"/>
                        </a:rPr>
                        <a:t>人</a:t>
                      </a:r>
                      <a:endParaRPr kumimoji="1" lang="ja-JP" altLang="en-US" sz="1050" b="0" dirty="0">
                        <a:solidFill>
                          <a:schemeClr val="tx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58606">
                <a:tc>
                  <a:txBody>
                    <a:bodyPr/>
                    <a:lstStyle/>
                    <a:p>
                      <a:pPr marL="0" marR="0" indent="0" algn="l" defTabSz="914400" rtl="0" eaLnBrk="1" fontAlgn="auto" latinLnBrk="0" hangingPunct="1">
                        <a:lnSpc>
                          <a:spcPts val="700"/>
                        </a:lnSpc>
                        <a:spcBef>
                          <a:spcPts val="0"/>
                        </a:spcBef>
                        <a:spcAft>
                          <a:spcPts val="0"/>
                        </a:spcAft>
                        <a:buClrTx/>
                        <a:buSzTx/>
                        <a:buFontTx/>
                        <a:buNone/>
                        <a:tabLst/>
                        <a:defRPr/>
                      </a:pPr>
                      <a:r>
                        <a:rPr kumimoji="1" lang="ja-JP" altLang="en-US" sz="1050" b="0" dirty="0" smtClean="0">
                          <a:solidFill>
                            <a:schemeClr val="tx1"/>
                          </a:solidFill>
                          <a:latin typeface="+mn-ea"/>
                          <a:ea typeface="+mn-ea"/>
                        </a:rPr>
                        <a:t>　うち小児科</a:t>
                      </a: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ts val="700"/>
                        </a:lnSpc>
                      </a:pPr>
                      <a:r>
                        <a:rPr kumimoji="1" lang="en-US" altLang="ja-JP" sz="1050" b="0" dirty="0" smtClean="0">
                          <a:solidFill>
                            <a:schemeClr val="tx1"/>
                          </a:solidFill>
                          <a:latin typeface="+mn-ea"/>
                          <a:ea typeface="+mn-ea"/>
                        </a:rPr>
                        <a:t>15,898</a:t>
                      </a:r>
                      <a:r>
                        <a:rPr kumimoji="1" lang="ja-JP" altLang="en-US" sz="1050" b="0" dirty="0" smtClean="0">
                          <a:solidFill>
                            <a:schemeClr val="tx1"/>
                          </a:solidFill>
                          <a:latin typeface="+mn-ea"/>
                          <a:ea typeface="+mn-ea"/>
                        </a:rPr>
                        <a:t>人</a:t>
                      </a:r>
                      <a:endParaRPr kumimoji="1" lang="ja-JP" altLang="en-US" sz="1050" b="0" dirty="0">
                        <a:solidFill>
                          <a:schemeClr val="tx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58606">
                <a:tc>
                  <a:txBody>
                    <a:bodyPr/>
                    <a:lstStyle/>
                    <a:p>
                      <a:pPr marL="0" marR="0" indent="0" algn="l" defTabSz="914400" rtl="0" eaLnBrk="1" fontAlgn="auto" latinLnBrk="0" hangingPunct="1">
                        <a:lnSpc>
                          <a:spcPts val="700"/>
                        </a:lnSpc>
                        <a:spcBef>
                          <a:spcPts val="0"/>
                        </a:spcBef>
                        <a:spcAft>
                          <a:spcPts val="0"/>
                        </a:spcAft>
                        <a:buClrTx/>
                        <a:buSzTx/>
                        <a:buFontTx/>
                        <a:buNone/>
                        <a:tabLst/>
                        <a:defRPr/>
                      </a:pPr>
                      <a:r>
                        <a:rPr kumimoji="1" lang="ja-JP" altLang="en-US" sz="1050" b="0" dirty="0" smtClean="0">
                          <a:solidFill>
                            <a:schemeClr val="tx1"/>
                          </a:solidFill>
                          <a:latin typeface="+mn-ea"/>
                          <a:ea typeface="+mn-ea"/>
                        </a:rPr>
                        <a:t>　うち外科系</a:t>
                      </a: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ts val="700"/>
                        </a:lnSpc>
                      </a:pPr>
                      <a:r>
                        <a:rPr kumimoji="1" lang="en-US" altLang="ja-JP" sz="1050" b="0" dirty="0" smtClean="0">
                          <a:solidFill>
                            <a:schemeClr val="tx1"/>
                          </a:solidFill>
                          <a:latin typeface="+mn-ea"/>
                          <a:ea typeface="+mn-ea"/>
                        </a:rPr>
                        <a:t>18,210</a:t>
                      </a:r>
                      <a:r>
                        <a:rPr kumimoji="1" lang="ja-JP" altLang="en-US" sz="1050" b="0" dirty="0" smtClean="0">
                          <a:solidFill>
                            <a:schemeClr val="tx1"/>
                          </a:solidFill>
                          <a:latin typeface="+mn-ea"/>
                          <a:ea typeface="+mn-ea"/>
                        </a:rPr>
                        <a:t>人</a:t>
                      </a:r>
                      <a:endParaRPr kumimoji="1" lang="ja-JP" altLang="en-US" sz="1050" b="0" dirty="0">
                        <a:solidFill>
                          <a:schemeClr val="tx1"/>
                        </a:solidFill>
                        <a:latin typeface="+mn-ea"/>
                        <a:ea typeface="+mn-ea"/>
                      </a:endParaRPr>
                    </a:p>
                  </a:txBody>
                  <a:tcPr marL="36000" marR="36000" marT="36000" marB="36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sp>
        <p:nvSpPr>
          <p:cNvPr id="32" name="タイトル 1"/>
          <p:cNvSpPr txBox="1">
            <a:spLocks/>
          </p:cNvSpPr>
          <p:nvPr/>
        </p:nvSpPr>
        <p:spPr>
          <a:xfrm>
            <a:off x="7403751" y="4032660"/>
            <a:ext cx="2016224" cy="312785"/>
          </a:xfrm>
          <a:prstGeom prst="rect">
            <a:avLst/>
          </a:prstGeom>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050" dirty="0" smtClean="0">
                <a:solidFill>
                  <a:prstClr val="black"/>
                </a:solidFill>
                <a:latin typeface="ＭＳ ゴシック" panose="020B0609070205080204" pitchFamily="49" charset="-128"/>
                <a:ea typeface="ＭＳ ゴシック" panose="020B0609070205080204" pitchFamily="49" charset="-128"/>
              </a:rPr>
              <a:t>救命救急センター</a:t>
            </a:r>
            <a:r>
              <a:rPr lang="en-US" altLang="ja-JP" sz="1050" dirty="0">
                <a:solidFill>
                  <a:prstClr val="black"/>
                </a:solidFill>
                <a:latin typeface="ＭＳ ゴシック" panose="020B0609070205080204" pitchFamily="49" charset="-128"/>
                <a:ea typeface="ＭＳ ゴシック" panose="020B0609070205080204" pitchFamily="49" charset="-128"/>
              </a:rPr>
              <a:t>(</a:t>
            </a:r>
            <a:r>
              <a:rPr lang="en-US" altLang="ja-JP" sz="1050" dirty="0" smtClean="0">
                <a:solidFill>
                  <a:prstClr val="black"/>
                </a:solidFill>
                <a:latin typeface="ＭＳ ゴシック" panose="020B0609070205080204" pitchFamily="49" charset="-128"/>
                <a:ea typeface="ＭＳ ゴシック" panose="020B0609070205080204" pitchFamily="49" charset="-128"/>
              </a:rPr>
              <a:t>H26</a:t>
            </a:r>
            <a:r>
              <a:rPr lang="ja-JP" altLang="en-US" sz="1050" dirty="0" smtClean="0">
                <a:solidFill>
                  <a:prstClr val="black"/>
                </a:solidFill>
                <a:latin typeface="ＭＳ ゴシック" panose="020B0609070205080204" pitchFamily="49" charset="-128"/>
                <a:ea typeface="ＭＳ ゴシック" panose="020B0609070205080204" pitchFamily="49" charset="-128"/>
              </a:rPr>
              <a:t>年</a:t>
            </a:r>
            <a:r>
              <a:rPr lang="en-US" altLang="ja-JP" sz="1050" dirty="0" smtClean="0">
                <a:solidFill>
                  <a:prstClr val="black"/>
                </a:solidFill>
                <a:latin typeface="ＭＳ ゴシック" panose="020B0609070205080204" pitchFamily="49" charset="-128"/>
                <a:ea typeface="ＭＳ ゴシック" panose="020B0609070205080204" pitchFamily="49" charset="-128"/>
              </a:rPr>
              <a:t>)</a:t>
            </a:r>
            <a:endParaRPr lang="ja-JP" altLang="en-US" sz="105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56181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404662"/>
            <a:ext cx="9360000" cy="576065"/>
          </a:xfrm>
          <a:solidFill>
            <a:schemeClr val="accent5">
              <a:lumMod val="40000"/>
              <a:lumOff val="60000"/>
            </a:schemeClr>
          </a:solidFill>
          <a:ln>
            <a:solidFill>
              <a:schemeClr val="tx1"/>
            </a:solidFill>
          </a:ln>
        </p:spPr>
        <p:txBody>
          <a:bodyPr anchor="t">
            <a:noAutofit/>
          </a:bodyPr>
          <a:lstStyle/>
          <a:p>
            <a:pPr algn="l"/>
            <a:r>
              <a:rPr lang="ja-JP" altLang="en-US" sz="2800" b="1" dirty="0" smtClean="0">
                <a:latin typeface="ＭＳ ゴシック" panose="020B0609070205080204" pitchFamily="49" charset="-128"/>
                <a:ea typeface="ＭＳ ゴシック" panose="020B0609070205080204" pitchFamily="49" charset="-128"/>
              </a:rPr>
              <a:t>　他県事例 ② ～ 熊本赤十字病院</a:t>
            </a:r>
            <a:r>
              <a:rPr lang="en-US" altLang="ja-JP" sz="2000" b="1" dirty="0" smtClean="0">
                <a:latin typeface="ＭＳ ゴシック" panose="020B0609070205080204" pitchFamily="49" charset="-128"/>
                <a:ea typeface="ＭＳ ゴシック" panose="020B0609070205080204" pitchFamily="49" charset="-128"/>
              </a:rPr>
              <a:t>(</a:t>
            </a:r>
            <a:r>
              <a:rPr lang="ja-JP" altLang="en-US" sz="2000" b="1" dirty="0" smtClean="0">
                <a:latin typeface="ＭＳ ゴシック" panose="020B0609070205080204" pitchFamily="49" charset="-128"/>
                <a:ea typeface="ＭＳ ゴシック" panose="020B0609070205080204" pitchFamily="49" charset="-128"/>
              </a:rPr>
              <a:t>こども医療センター</a:t>
            </a:r>
            <a:r>
              <a:rPr lang="en-US" altLang="ja-JP" sz="2000" b="1" dirty="0" smtClean="0">
                <a:latin typeface="ＭＳ ゴシック" panose="020B0609070205080204" pitchFamily="49" charset="-128"/>
                <a:ea typeface="ＭＳ ゴシック" panose="020B0609070205080204" pitchFamily="49" charset="-128"/>
              </a:rPr>
              <a:t>)</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9416756" y="6484036"/>
            <a:ext cx="489244" cy="365125"/>
          </a:xfrm>
        </p:spPr>
        <p:txBody>
          <a:bodyPr/>
          <a:lstStyle/>
          <a:p>
            <a:fld id="{E0EF5650-D1CE-4D4C-BE8C-30FC47936B4F}" type="slidenum">
              <a:rPr kumimoji="1" lang="ja-JP" altLang="en-US" sz="2400" smtClean="0">
                <a:latin typeface="ＭＳ Ｐゴシック" panose="020B0600070205080204" pitchFamily="50" charset="-128"/>
                <a:ea typeface="ＭＳ Ｐゴシック" panose="020B0600070205080204" pitchFamily="50" charset="-128"/>
              </a:rPr>
              <a:pPr/>
              <a:t>6</a:t>
            </a:fld>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5" name="タイトル 1"/>
          <p:cNvSpPr txBox="1">
            <a:spLocks/>
          </p:cNvSpPr>
          <p:nvPr/>
        </p:nvSpPr>
        <p:spPr>
          <a:xfrm>
            <a:off x="394524" y="1302808"/>
            <a:ext cx="9339776" cy="257369"/>
          </a:xfrm>
          <a:prstGeom prst="rect">
            <a:avLst/>
          </a:prstGeom>
        </p:spPr>
        <p:txBody>
          <a:bodyPr vert="horz"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smtClean="0">
                <a:latin typeface="ＭＳ ゴシック" panose="020B0609070205080204" pitchFamily="49" charset="-128"/>
                <a:ea typeface="ＭＳ ゴシック" panose="020B0609070205080204" pitchFamily="49" charset="-128"/>
              </a:rPr>
              <a:t>◇熊本赤十字病院 こども医療センター</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394524" y="1552926"/>
            <a:ext cx="4362538" cy="4744429"/>
          </a:xfrm>
          <a:prstGeom prst="rect">
            <a:avLst/>
          </a:prstGeom>
          <a:noFill/>
          <a:ln w="12700" cap="flat" cmpd="sng" algn="ctr">
            <a:solidFill>
              <a:srgbClr val="00B050"/>
            </a:solidFill>
            <a:prstDash val="solid"/>
          </a:ln>
          <a:effectLst/>
        </p:spPr>
        <p:txBody>
          <a:bodyPr rot="0" spcFirstLastPara="0" vert="horz" wrap="square" lIns="72000" tIns="36000" rIns="72000" bIns="36000" numCol="1" spcCol="0" rtlCol="0" fromWordArt="0" anchor="t" anchorCtr="0" forceAA="0" compatLnSpc="1">
            <a:prstTxWarp prst="textNoShape">
              <a:avLst/>
            </a:prstTxWarp>
            <a:noAutofit/>
          </a:bodyPr>
          <a:lstStyle/>
          <a:p>
            <a:pPr lvl="0">
              <a:lnSpc>
                <a:spcPts val="1500"/>
              </a:lnSpc>
              <a:defRPr/>
            </a:pPr>
            <a:r>
              <a:rPr kumimoji="0" lang="ja-JP" altLang="en-US" sz="1100" b="0" i="0" u="none" strike="noStrike" kern="100" cap="none"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○開設場所</a:t>
            </a:r>
            <a:r>
              <a:rPr kumimoji="0" lang="ja-JP" altLang="en-US" sz="11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a:t>
            </a:r>
            <a:r>
              <a:rPr kumimoji="0" lang="zh-TW"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熊本市東区長嶺南</a:t>
            </a:r>
            <a:r>
              <a:rPr kumimoji="0" lang="zh-TW"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二丁目</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１</a:t>
            </a:r>
            <a:r>
              <a:rPr kumimoji="0" lang="zh-TW"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番</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１</a:t>
            </a:r>
            <a:r>
              <a:rPr kumimoji="0" lang="zh-TW"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号</a:t>
            </a:r>
            <a:endParaRPr kumimoji="0" lang="ja-JP" altLang="en-US" sz="1100" b="0" i="0" u="none" strike="noStrike" kern="100" cap="none" normalizeH="0" baseline="0" noProof="0" dirty="0">
              <a:ln>
                <a:noFill/>
              </a:ln>
              <a:solidFill>
                <a:sysClr val="window" lastClr="FFFFFF"/>
              </a:solidFill>
              <a:effectLst/>
              <a:uLnTx/>
              <a:uFillTx/>
              <a:latin typeface="ＭＳ ゴシック" panose="020B0609070205080204" pitchFamily="49" charset="-128"/>
              <a:ea typeface="ＭＳ ゴシック" panose="020B0609070205080204" pitchFamily="49" charset="-128"/>
              <a:cs typeface="Times New Roman"/>
            </a:endParaRPr>
          </a:p>
          <a:p>
            <a:pPr lvl="0">
              <a:lnSpc>
                <a:spcPts val="1500"/>
              </a:lnSpc>
              <a:defRPr/>
            </a:pPr>
            <a:r>
              <a:rPr kumimoji="0" lang="ja-JP" altLang="en-US" sz="11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a:t>
            </a:r>
            <a:r>
              <a:rPr kumimoji="0" lang="ja-JP" altLang="en-US" sz="1100" b="0" i="0" u="none" strike="noStrike" kern="100" cap="none"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延床面積</a:t>
            </a:r>
            <a:r>
              <a:rPr kumimoji="0" lang="ja-JP" altLang="en-US" sz="11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a:t>
            </a:r>
            <a:r>
              <a:rPr kumimoji="0" 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70,148.59</a:t>
            </a:r>
            <a:r>
              <a:rPr kumimoji="0" lang="ja-JP" altLang="en-US" sz="11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a:t>
            </a:r>
            <a:r>
              <a:rPr kumimoji="0" lang="ja-JP" altLang="en-US" sz="9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（病院全体）</a:t>
            </a:r>
            <a:endParaRPr kumimoji="0" lang="en-US" altLang="ja-JP" sz="9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endParaRPr>
          </a:p>
          <a:p>
            <a:pPr lvl="0">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○病床数：一般</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490</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床</a:t>
            </a:r>
            <a:r>
              <a:rPr kumimoji="0" lang="ja-JP" altLang="en-US" sz="900" kern="100" dirty="0" smtClean="0">
                <a:solidFill>
                  <a:srgbClr val="000000"/>
                </a:solidFill>
                <a:latin typeface="ＭＳ ゴシック" panose="020B0609070205080204" pitchFamily="49" charset="-128"/>
                <a:ea typeface="ＭＳ ゴシック" panose="020B0609070205080204" pitchFamily="49" charset="-128"/>
                <a:cs typeface="Times New Roman"/>
              </a:rPr>
              <a:t>（病院全体）</a:t>
            </a:r>
            <a:endParaRPr kumimoji="0" lang="en-US" altLang="ja-JP" sz="9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endParaRPr>
          </a:p>
          <a:p>
            <a:pPr lvl="0">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○診療科：</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26</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診療科</a:t>
            </a:r>
            <a:r>
              <a:rPr kumimoji="0" lang="ja-JP" altLang="en-US" sz="900" kern="100" dirty="0" smtClean="0">
                <a:solidFill>
                  <a:srgbClr val="000000"/>
                </a:solidFill>
                <a:latin typeface="ＭＳ ゴシック" panose="020B0609070205080204" pitchFamily="49" charset="-128"/>
                <a:ea typeface="ＭＳ ゴシック" panose="020B0609070205080204" pitchFamily="49" charset="-128"/>
                <a:cs typeface="Times New Roman"/>
              </a:rPr>
              <a:t>（病院全体）</a:t>
            </a:r>
            <a:endParaRPr kumimoji="0" lang="en-US" altLang="ja-JP" sz="9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endParaRPr>
          </a:p>
          <a:p>
            <a:pPr lvl="0">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○主な機能：救命救急センター，</a:t>
            </a:r>
            <a:r>
              <a:rPr kumimoji="0" lang="ja-JP" altLang="en-US" sz="1100" u="sng" kern="100" dirty="0" smtClean="0">
                <a:solidFill>
                  <a:srgbClr val="000000"/>
                </a:solidFill>
                <a:latin typeface="ＭＳ ゴシック" panose="020B0609070205080204" pitchFamily="49" charset="-128"/>
                <a:ea typeface="ＭＳ ゴシック" panose="020B0609070205080204" pitchFamily="49" charset="-128"/>
                <a:cs typeface="Times New Roman"/>
              </a:rPr>
              <a:t>小児救命救急センター</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kumimoji="0" lang="ja-JP" altLang="en-US" sz="1100" u="sng" kern="100" dirty="0" smtClean="0">
                <a:solidFill>
                  <a:srgbClr val="000000"/>
                </a:solidFill>
                <a:latin typeface="ＭＳ ゴシック" panose="020B0609070205080204" pitchFamily="49" charset="-128"/>
                <a:ea typeface="ＭＳ ゴシック" panose="020B0609070205080204" pitchFamily="49" charset="-128"/>
                <a:cs typeface="Times New Roman"/>
              </a:rPr>
              <a:t>小児救急</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a:r>
            <a:b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b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a:t>
            </a:r>
            <a:r>
              <a:rPr kumimoji="0" lang="ja-JP" altLang="en-US" sz="1100" u="sng" kern="100" dirty="0" smtClean="0">
                <a:solidFill>
                  <a:srgbClr val="000000"/>
                </a:solidFill>
                <a:latin typeface="ＭＳ ゴシック" panose="020B0609070205080204" pitchFamily="49" charset="-128"/>
                <a:ea typeface="ＭＳ ゴシック" panose="020B0609070205080204" pitchFamily="49" charset="-128"/>
                <a:cs typeface="Times New Roman"/>
              </a:rPr>
              <a:t>医療拠点病院</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，地域周産期母子医療センター</a:t>
            </a:r>
            <a:endParaRPr kumimoji="0" lang="ja-JP" altLang="en-US" sz="1100" b="0" i="0" u="none" strike="noStrike" kern="100" cap="none" normalizeH="0" baseline="0" noProof="0" dirty="0">
              <a:ln>
                <a:noFill/>
              </a:ln>
              <a:solidFill>
                <a:sysClr val="window" lastClr="FFFFFF"/>
              </a:solidFill>
              <a:uLnTx/>
              <a:uFillTx/>
              <a:latin typeface="ＭＳ ゴシック" panose="020B0609070205080204" pitchFamily="49" charset="-128"/>
              <a:ea typeface="ＭＳ ゴシック" panose="020B0609070205080204" pitchFamily="49" charset="-128"/>
              <a:cs typeface="Times New Roman"/>
            </a:endParaRPr>
          </a:p>
          <a:p>
            <a:pPr marL="0" marR="0" lvl="0" indent="0" algn="l" defTabSz="914400" eaLnBrk="1" fontAlgn="auto" latinLnBrk="0" hangingPunct="1">
              <a:lnSpc>
                <a:spcPts val="1500"/>
              </a:lnSpc>
              <a:spcBef>
                <a:spcPts val="0"/>
              </a:spcBef>
              <a:spcAft>
                <a:spcPts val="0"/>
              </a:spcAft>
              <a:buClrTx/>
              <a:buSzTx/>
              <a:buFontTx/>
              <a:buNone/>
              <a:tabLst/>
              <a:defRPr/>
            </a:pPr>
            <a:r>
              <a:rPr kumimoji="0" lang="ja-JP" altLang="en-US" sz="1100" b="0" i="0" u="none" strike="noStrike" kern="100" cap="none" normalizeH="0" baseline="0" noProof="0" dirty="0" smtClean="0">
                <a:ln>
                  <a:noFill/>
                </a:ln>
                <a:solidFill>
                  <a:srgbClr val="000000"/>
                </a:solidFill>
                <a:uLnTx/>
                <a:uFillTx/>
                <a:latin typeface="ＭＳ ゴシック" panose="020B0609070205080204" pitchFamily="49" charset="-128"/>
                <a:ea typeface="ＭＳ ゴシック" panose="020B0609070205080204" pitchFamily="49" charset="-128"/>
                <a:cs typeface="Times New Roman"/>
              </a:rPr>
              <a:t>○</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主</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な</a:t>
            </a:r>
            <a:r>
              <a:rPr kumimoji="0" lang="ja-JP" altLang="en-US" sz="1100" b="0" i="0" u="none" strike="noStrike" kern="100" cap="none" normalizeH="0" baseline="0" noProof="0" dirty="0" smtClean="0">
                <a:ln>
                  <a:noFill/>
                </a:ln>
                <a:solidFill>
                  <a:srgbClr val="000000"/>
                </a:solidFill>
                <a:uLnTx/>
                <a:uFillTx/>
                <a:latin typeface="ＭＳ ゴシック" panose="020B0609070205080204" pitchFamily="49" charset="-128"/>
                <a:ea typeface="ＭＳ ゴシック" panose="020B0609070205080204" pitchFamily="49" charset="-128"/>
                <a:cs typeface="Times New Roman"/>
              </a:rPr>
              <a:t>設備：小児一般病床（</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２階</a:t>
            </a:r>
            <a:r>
              <a:rPr kumimoji="0" lang="ja-JP" altLang="en-US" sz="1100" b="0" i="0" u="none" strike="noStrike" kern="100" cap="none" normalizeH="0" baseline="0" noProof="0" dirty="0" smtClean="0">
                <a:ln>
                  <a:noFill/>
                </a:ln>
                <a:solidFill>
                  <a:srgbClr val="000000"/>
                </a:solidFill>
                <a:uLnTx/>
                <a:uFillTx/>
                <a:latin typeface="ＭＳ ゴシック" panose="020B0609070205080204" pitchFamily="49" charset="-128"/>
                <a:ea typeface="ＭＳ ゴシック" panose="020B0609070205080204" pitchFamily="49" charset="-128"/>
                <a:cs typeface="Times New Roman"/>
              </a:rPr>
              <a:t>）</a:t>
            </a:r>
            <a:r>
              <a:rPr kumimoji="0" lang="en-US" altLang="ja-JP" sz="1100" b="0" i="0" u="none" strike="noStrike" kern="100" cap="none" normalizeH="0" baseline="0" noProof="0" dirty="0" smtClean="0">
                <a:ln>
                  <a:noFill/>
                </a:ln>
                <a:solidFill>
                  <a:srgbClr val="000000"/>
                </a:solidFill>
                <a:uLnTx/>
                <a:uFillTx/>
                <a:latin typeface="ＭＳ ゴシック" panose="020B0609070205080204" pitchFamily="49" charset="-128"/>
                <a:ea typeface="ＭＳ ゴシック" panose="020B0609070205080204" pitchFamily="49" charset="-128"/>
                <a:cs typeface="Times New Roman"/>
              </a:rPr>
              <a:t>29</a:t>
            </a:r>
            <a:r>
              <a:rPr kumimoji="0" lang="ja-JP" altLang="en-US" sz="1100" b="0" i="0" u="none" strike="noStrike" kern="100" cap="none" normalizeH="0" baseline="0" noProof="0" dirty="0" smtClean="0">
                <a:ln>
                  <a:noFill/>
                </a:ln>
                <a:solidFill>
                  <a:srgbClr val="000000"/>
                </a:solidFill>
                <a:uLnTx/>
                <a:uFillTx/>
                <a:latin typeface="ＭＳ ゴシック" panose="020B0609070205080204" pitchFamily="49" charset="-128"/>
                <a:ea typeface="ＭＳ ゴシック" panose="020B0609070205080204" pitchFamily="49" charset="-128"/>
                <a:cs typeface="Times New Roman"/>
              </a:rPr>
              <a:t>床，（３階）</a:t>
            </a:r>
            <a:r>
              <a:rPr kumimoji="0" lang="en-US" altLang="ja-JP" sz="1100" b="0" i="0" u="none" strike="noStrike" kern="100" cap="none" normalizeH="0" baseline="0" noProof="0" dirty="0" smtClean="0">
                <a:ln>
                  <a:noFill/>
                </a:ln>
                <a:solidFill>
                  <a:srgbClr val="000000"/>
                </a:solidFill>
                <a:uLnTx/>
                <a:uFillTx/>
                <a:latin typeface="ＭＳ ゴシック" panose="020B0609070205080204" pitchFamily="49" charset="-128"/>
                <a:ea typeface="ＭＳ ゴシック" panose="020B0609070205080204" pitchFamily="49" charset="-128"/>
                <a:cs typeface="Times New Roman"/>
              </a:rPr>
              <a:t>19</a:t>
            </a:r>
            <a:r>
              <a:rPr kumimoji="0" lang="ja-JP" altLang="en-US" sz="1100" b="0" i="0" u="none" strike="noStrike" kern="100" cap="none" normalizeH="0" baseline="0" noProof="0" dirty="0" smtClean="0">
                <a:ln>
                  <a:noFill/>
                </a:ln>
                <a:solidFill>
                  <a:srgbClr val="000000"/>
                </a:solidFill>
                <a:uLnTx/>
                <a:uFillTx/>
                <a:latin typeface="ＭＳ ゴシック" panose="020B0609070205080204" pitchFamily="49" charset="-128"/>
                <a:ea typeface="ＭＳ ゴシック" panose="020B0609070205080204" pitchFamily="49" charset="-128"/>
                <a:cs typeface="Times New Roman"/>
              </a:rPr>
              <a:t>床，</a:t>
            </a:r>
            <a:r>
              <a:rPr kumimoji="0" lang="en-US" altLang="ja-JP" sz="1100" u="sng" kern="100" dirty="0" smtClean="0">
                <a:solidFill>
                  <a:srgbClr val="000000"/>
                </a:solidFill>
                <a:latin typeface="ＭＳ ゴシック" panose="020B0609070205080204" pitchFamily="49" charset="-128"/>
                <a:ea typeface="ＭＳ ゴシック" panose="020B0609070205080204" pitchFamily="49" charset="-128"/>
                <a:cs typeface="Times New Roman"/>
              </a:rPr>
              <a:t>PICU</a:t>
            </a:r>
            <a:r>
              <a:rPr kumimoji="0" lang="ja-JP" altLang="en-US" sz="1100" u="sng" kern="100" dirty="0" smtClean="0">
                <a:solidFill>
                  <a:srgbClr val="000000"/>
                </a:solidFill>
                <a:latin typeface="ＭＳ ゴシック" panose="020B0609070205080204" pitchFamily="49" charset="-128"/>
                <a:ea typeface="ＭＳ ゴシック" panose="020B0609070205080204" pitchFamily="49" charset="-128"/>
                <a:cs typeface="Times New Roman"/>
              </a:rPr>
              <a:t>（小</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a:r>
            <a:b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b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a:t>
            </a:r>
            <a:r>
              <a:rPr kumimoji="0" lang="ja-JP" altLang="en-US" sz="1100" u="sng" kern="100" dirty="0" smtClean="0">
                <a:solidFill>
                  <a:srgbClr val="000000"/>
                </a:solidFill>
                <a:latin typeface="ＭＳ ゴシック" panose="020B0609070205080204" pitchFamily="49" charset="-128"/>
                <a:ea typeface="ＭＳ ゴシック" panose="020B0609070205080204" pitchFamily="49" charset="-128"/>
                <a:cs typeface="Times New Roman"/>
              </a:rPr>
              <a:t>児集中治療室）８床</a:t>
            </a:r>
            <a:endParaRPr kumimoji="0" lang="en-US" altLang="ja-JP" sz="1100" u="sng"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marL="0" marR="0" lvl="0" indent="0" algn="l" defTabSz="914400" eaLnBrk="1" fontAlgn="auto" latinLnBrk="0" hangingPunct="1">
              <a:lnSpc>
                <a:spcPts val="1500"/>
              </a:lnSpc>
              <a:spcBef>
                <a:spcPts val="0"/>
              </a:spcBef>
              <a:spcAft>
                <a:spcPts val="0"/>
              </a:spcAft>
              <a:buClrTx/>
              <a:buSzTx/>
              <a:buFontTx/>
              <a:buNone/>
              <a:tabLst/>
              <a:defRPr/>
            </a:pPr>
            <a:r>
              <a:rPr kumimoji="0" lang="ja-JP" altLang="en-US" sz="11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○医師数：小児科</a:t>
            </a:r>
            <a:r>
              <a:rPr kumimoji="0" lang="en-US" altLang="ja-JP" sz="11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17</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人</a:t>
            </a:r>
            <a:r>
              <a:rPr kumimoji="0" lang="ja-JP" altLang="en-US" sz="1100" b="0" i="0" u="none" strike="noStrike" kern="100" cap="none" normalizeH="0" baseline="0" noProof="0" dirty="0" err="1"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a:t>
            </a:r>
            <a:r>
              <a:rPr kumimoji="0" lang="ja-JP" altLang="en-US" sz="11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小児外科３人，救急科</a:t>
            </a:r>
            <a:r>
              <a:rPr kumimoji="0" lang="en-US" altLang="ja-JP" sz="11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24</a:t>
            </a:r>
            <a:r>
              <a:rPr kumimoji="0" lang="ja-JP" altLang="en-US" sz="11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人</a:t>
            </a:r>
            <a:endParaRPr kumimoji="0" lang="en-US" altLang="ja-JP" sz="11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endParaRPr>
          </a:p>
          <a:p>
            <a:pPr lvl="0">
              <a:lnSpc>
                <a:spcPts val="1500"/>
              </a:lnSpc>
              <a:spcAft>
                <a:spcPts val="600"/>
              </a:spcAft>
              <a:defRPr/>
            </a:pPr>
            <a:r>
              <a:rPr kumimoji="0" lang="ja-JP" altLang="en-US" sz="11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特徴</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：ドクターヘリ</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や防災</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ヘリ，ドクターカー</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を活用した小児</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重</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a:r>
            <a:b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b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症</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患者の搬送体制の整備に</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より，様々</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な患者さんが搬送</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さ</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a:r>
            <a:b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b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れる。日本</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でも珍しく小児の外傷例に</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も，各診療科と</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の</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連</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a:r>
            <a:b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b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携</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が</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あり，積極的</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な対応が</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可能。</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南九州地区の様々</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な疾患</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a:r>
            <a:b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b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をカバーしている。</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lvl="0">
              <a:lnSpc>
                <a:spcPts val="1000"/>
              </a:lnSpc>
              <a:spcAft>
                <a:spcPts val="600"/>
              </a:spcAft>
              <a:defRPr/>
            </a:pP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marL="0" marR="0" lvl="0" indent="0" algn="l" defTabSz="914400" eaLnBrk="1" fontAlgn="auto" latinLnBrk="0" hangingPunct="1">
              <a:lnSpc>
                <a:spcPts val="1500"/>
              </a:lnSpc>
              <a:spcBef>
                <a:spcPts val="0"/>
              </a:spcBef>
              <a:spcAft>
                <a:spcPts val="0"/>
              </a:spcAft>
              <a:buClrTx/>
              <a:buSzTx/>
              <a:buFontTx/>
              <a:buNone/>
              <a:tabLst/>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a:t>
            </a:r>
            <a:r>
              <a:rPr kumimoji="0" lang="ja-JP" altLang="en-US" sz="1100" kern="100" noProof="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kumimoji="0" lang="ja-JP" altLang="en-US" sz="11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rPr>
              <a:t>外観</a:t>
            </a:r>
            <a:r>
              <a:rPr kumimoji="0" lang="ja-JP" altLang="en-US" sz="1100" kern="100" noProof="0" dirty="0" smtClean="0">
                <a:solidFill>
                  <a:srgbClr val="000000"/>
                </a:solidFill>
                <a:latin typeface="ＭＳ ゴシック" panose="020B0609070205080204" pitchFamily="49" charset="-128"/>
                <a:ea typeface="ＭＳ ゴシック" panose="020B0609070205080204" pitchFamily="49" charset="-128"/>
                <a:cs typeface="Times New Roman"/>
              </a:rPr>
              <a:t>≫　　　　　　　　　　　≪こども外来≫</a:t>
            </a:r>
            <a:endParaRPr kumimoji="0" lang="en-US" altLang="ja-JP" sz="1100" kern="100" noProof="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marL="0" marR="0" lvl="0" indent="0" algn="l" defTabSz="914400" eaLnBrk="1" fontAlgn="auto" latinLnBrk="0" hangingPunct="1">
              <a:lnSpc>
                <a:spcPts val="1500"/>
              </a:lnSpc>
              <a:spcBef>
                <a:spcPts val="0"/>
              </a:spcBef>
              <a:spcAft>
                <a:spcPts val="0"/>
              </a:spcAft>
              <a:buClrTx/>
              <a:buSzTx/>
              <a:buFontTx/>
              <a:buNone/>
              <a:tabLst/>
              <a:defRPr/>
            </a:pPr>
            <a:endParaRPr kumimoji="0" lang="en-US" altLang="ja-JP" sz="1100" b="0" i="0" u="none" strike="noStrike" kern="100" cap="none" normalizeH="0" baseline="0" noProof="0" dirty="0" smtClean="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565" t="33926" r="20809" b="45031"/>
          <a:stretch/>
        </p:blipFill>
        <p:spPr bwMode="auto">
          <a:xfrm>
            <a:off x="537770" y="4731912"/>
            <a:ext cx="1978890" cy="1432328"/>
          </a:xfrm>
          <a:prstGeom prst="rect">
            <a:avLst/>
          </a:prstGeom>
          <a:noFill/>
          <a:ln w="9525">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165" t="58928" r="20209" b="20029"/>
          <a:stretch/>
        </p:blipFill>
        <p:spPr bwMode="auto">
          <a:xfrm>
            <a:off x="2639410" y="4731912"/>
            <a:ext cx="1978889" cy="1432328"/>
          </a:xfrm>
          <a:prstGeom prst="rect">
            <a:avLst/>
          </a:prstGeom>
          <a:noFill/>
          <a:ln w="9525">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9" name="表 8"/>
          <p:cNvGraphicFramePr>
            <a:graphicFrameLocks noGrp="1"/>
          </p:cNvGraphicFramePr>
          <p:nvPr>
            <p:extLst>
              <p:ext uri="{D42A27DB-BD31-4B8C-83A1-F6EECF244321}">
                <p14:modId xmlns:p14="http://schemas.microsoft.com/office/powerpoint/2010/main" val="4093375452"/>
              </p:ext>
            </p:extLst>
          </p:nvPr>
        </p:nvGraphicFramePr>
        <p:xfrm>
          <a:off x="5055958" y="1561250"/>
          <a:ext cx="4576085" cy="376800"/>
        </p:xfrm>
        <a:graphic>
          <a:graphicData uri="http://schemas.openxmlformats.org/drawingml/2006/table">
            <a:tbl>
              <a:tblPr/>
              <a:tblGrid>
                <a:gridCol w="915217"/>
                <a:gridCol w="915217"/>
                <a:gridCol w="915217"/>
                <a:gridCol w="915217"/>
                <a:gridCol w="915217"/>
              </a:tblGrid>
              <a:tr h="0">
                <a:tc>
                  <a:txBody>
                    <a:bodyPr/>
                    <a:lstStyle/>
                    <a:p>
                      <a:pPr algn="ctr" fontAlgn="ctr">
                        <a:lnSpc>
                          <a:spcPts val="1200"/>
                        </a:lnSpc>
                      </a:pPr>
                      <a:r>
                        <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rPr>
                        <a:t>区　分</a:t>
                      </a: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熊本医療圏</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広島医療圏</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熊本県</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広島県</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71450">
                <a:tc>
                  <a:txBody>
                    <a:bodyPr/>
                    <a:lstStyle/>
                    <a:p>
                      <a:pPr algn="l"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0</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a:t>
                      </a: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14</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歳人口</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103,433</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189,007</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241,167</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375,890</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タイトル 1"/>
          <p:cNvSpPr txBox="1">
            <a:spLocks/>
          </p:cNvSpPr>
          <p:nvPr/>
        </p:nvSpPr>
        <p:spPr>
          <a:xfrm>
            <a:off x="4991633" y="1302808"/>
            <a:ext cx="3066868" cy="234286"/>
          </a:xfrm>
          <a:prstGeom prst="rect">
            <a:avLst/>
          </a:prstGeom>
        </p:spPr>
        <p:txBody>
          <a:bodyPr vert="horz"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050" dirty="0" smtClean="0">
                <a:latin typeface="ＭＳ ゴシック" panose="020B0609070205080204" pitchFamily="49" charset="-128"/>
                <a:ea typeface="ＭＳ ゴシック" panose="020B0609070205080204" pitchFamily="49" charset="-128"/>
              </a:rPr>
              <a:t>（小児人口の比較）</a:t>
            </a:r>
            <a:endParaRPr lang="en-US" altLang="ja-JP" sz="1050" dirty="0" smtClean="0">
              <a:solidFill>
                <a:srgbClr val="FF0000"/>
              </a:solidFill>
              <a:latin typeface="ＭＳ ゴシック" panose="020B0609070205080204" pitchFamily="49" charset="-128"/>
              <a:ea typeface="ＭＳ ゴシック" panose="020B0609070205080204" pitchFamily="49" charset="-128"/>
            </a:endParaRPr>
          </a:p>
        </p:txBody>
      </p:sp>
      <p:sp>
        <p:nvSpPr>
          <p:cNvPr id="11" name="タイトル 1"/>
          <p:cNvSpPr txBox="1">
            <a:spLocks/>
          </p:cNvSpPr>
          <p:nvPr/>
        </p:nvSpPr>
        <p:spPr>
          <a:xfrm>
            <a:off x="4991633" y="2304135"/>
            <a:ext cx="3066868" cy="234286"/>
          </a:xfrm>
          <a:prstGeom prst="rect">
            <a:avLst/>
          </a:prstGeom>
        </p:spPr>
        <p:txBody>
          <a:bodyPr vert="horz"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050" dirty="0" smtClean="0">
                <a:latin typeface="ＭＳ ゴシック" panose="020B0609070205080204" pitchFamily="49" charset="-128"/>
                <a:ea typeface="ＭＳ ゴシック" panose="020B0609070205080204" pitchFamily="49" charset="-128"/>
              </a:rPr>
              <a:t>（小児病棟等の施設基準）</a:t>
            </a:r>
            <a:endParaRPr lang="en-US" altLang="ja-JP" sz="1050" dirty="0" smtClean="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543645066"/>
              </p:ext>
            </p:extLst>
          </p:nvPr>
        </p:nvGraphicFramePr>
        <p:xfrm>
          <a:off x="5055958" y="2540004"/>
          <a:ext cx="3970547" cy="565200"/>
        </p:xfrm>
        <a:graphic>
          <a:graphicData uri="http://schemas.openxmlformats.org/drawingml/2006/table">
            <a:tbl>
              <a:tblPr/>
              <a:tblGrid>
                <a:gridCol w="1522275"/>
                <a:gridCol w="2448272"/>
              </a:tblGrid>
              <a:tr h="0">
                <a:tc>
                  <a:txBody>
                    <a:bodyPr/>
                    <a:lstStyle/>
                    <a:p>
                      <a:pPr algn="ctr" fontAlgn="ctr">
                        <a:lnSpc>
                          <a:spcPts val="1200"/>
                        </a:lnSpc>
                      </a:pPr>
                      <a:r>
                        <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rPr>
                        <a:t>区　分</a:t>
                      </a: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施設基準</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71450">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小児一般病棟</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小児入院医療管理料１</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71450">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小児集中治療室</a:t>
                      </a: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(PICU)</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200"/>
                        </a:lnSpc>
                      </a:pPr>
                      <a:r>
                        <a:rPr lang="zh-TW"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小児特定集中治療室管理料</a:t>
                      </a:r>
                      <a:endParaRPr lang="en-US" altLang="zh-TW" sz="105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タイトル 1"/>
          <p:cNvSpPr txBox="1">
            <a:spLocks/>
          </p:cNvSpPr>
          <p:nvPr/>
        </p:nvSpPr>
        <p:spPr>
          <a:xfrm>
            <a:off x="4991632" y="3241898"/>
            <a:ext cx="4701787" cy="234286"/>
          </a:xfrm>
          <a:prstGeom prst="rect">
            <a:avLst/>
          </a:prstGeom>
        </p:spPr>
        <p:txBody>
          <a:bodyPr vert="horz"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050" dirty="0" smtClean="0">
                <a:latin typeface="ＭＳ ゴシック" panose="020B0609070205080204" pitchFamily="49" charset="-128"/>
                <a:ea typeface="ＭＳ ゴシック" panose="020B0609070205080204" pitchFamily="49" charset="-128"/>
              </a:rPr>
              <a:t>（</a:t>
            </a:r>
            <a:r>
              <a:rPr lang="en-US" altLang="ja-JP" sz="1050" dirty="0" smtClean="0">
                <a:latin typeface="ＭＳ ゴシック" panose="020B0609070205080204" pitchFamily="49" charset="-128"/>
                <a:ea typeface="ＭＳ ゴシック" panose="020B0609070205080204" pitchFamily="49" charset="-128"/>
              </a:rPr>
              <a:t>H27</a:t>
            </a:r>
            <a:r>
              <a:rPr lang="ja-JP" altLang="en-US" sz="1050" dirty="0" smtClean="0">
                <a:latin typeface="ＭＳ ゴシック" panose="020B0609070205080204" pitchFamily="49" charset="-128"/>
                <a:ea typeface="ＭＳ ゴシック" panose="020B0609070205080204" pitchFamily="49" charset="-128"/>
              </a:rPr>
              <a:t>年度</a:t>
            </a:r>
            <a:r>
              <a:rPr lang="en-US" altLang="ja-JP" sz="1050" dirty="0" smtClean="0">
                <a:latin typeface="ＭＳ ゴシック" panose="020B0609070205080204" pitchFamily="49" charset="-128"/>
                <a:ea typeface="ＭＳ ゴシック" panose="020B0609070205080204" pitchFamily="49" charset="-128"/>
              </a:rPr>
              <a:t>_</a:t>
            </a:r>
            <a:r>
              <a:rPr lang="zh-CN" altLang="en-US" sz="1050" dirty="0" smtClean="0">
                <a:latin typeface="ＭＳ ゴシック" panose="020B0609070205080204" pitchFamily="49" charset="-128"/>
                <a:ea typeface="ＭＳ ゴシック" panose="020B0609070205080204" pitchFamily="49" charset="-128"/>
              </a:rPr>
              <a:t>救急</a:t>
            </a:r>
            <a:r>
              <a:rPr lang="zh-CN" altLang="en-US" sz="1050" dirty="0">
                <a:latin typeface="ＭＳ ゴシック" panose="020B0609070205080204" pitchFamily="49" charset="-128"/>
                <a:ea typeface="ＭＳ ゴシック" panose="020B0609070205080204" pitchFamily="49" charset="-128"/>
              </a:rPr>
              <a:t>外来小児科</a:t>
            </a:r>
            <a:r>
              <a:rPr lang="zh-CN" altLang="en-US" sz="1050" dirty="0" smtClean="0">
                <a:latin typeface="ＭＳ ゴシック" panose="020B0609070205080204" pitchFamily="49" charset="-128"/>
                <a:ea typeface="ＭＳ ゴシック" panose="020B0609070205080204" pitchFamily="49" charset="-128"/>
              </a:rPr>
              <a:t>受診者数</a:t>
            </a:r>
            <a:r>
              <a:rPr lang="ja-JP" altLang="en-US" sz="1050" dirty="0" smtClean="0">
                <a:latin typeface="ＭＳ ゴシック" panose="020B0609070205080204" pitchFamily="49" charset="-128"/>
                <a:ea typeface="ＭＳ ゴシック" panose="020B0609070205080204" pitchFamily="49" charset="-128"/>
              </a:rPr>
              <a:t>（総数</a:t>
            </a:r>
            <a:r>
              <a:rPr lang="en-US" altLang="ja-JP" sz="1050" dirty="0" smtClean="0">
                <a:latin typeface="ＭＳ ゴシック" panose="020B0609070205080204" pitchFamily="49" charset="-128"/>
                <a:ea typeface="ＭＳ ゴシック" panose="020B0609070205080204" pitchFamily="49" charset="-128"/>
              </a:rPr>
              <a:t>23,393</a:t>
            </a:r>
            <a:r>
              <a:rPr lang="ja-JP" altLang="en-US" sz="1050" dirty="0" smtClean="0">
                <a:latin typeface="ＭＳ ゴシック" panose="020B0609070205080204" pitchFamily="49" charset="-128"/>
                <a:ea typeface="ＭＳ ゴシック" panose="020B0609070205080204" pitchFamily="49" charset="-128"/>
              </a:rPr>
              <a:t>人））</a:t>
            </a:r>
            <a:endParaRPr lang="en-US" altLang="ja-JP" sz="1050" dirty="0" smtClean="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303369756"/>
              </p:ext>
            </p:extLst>
          </p:nvPr>
        </p:nvGraphicFramePr>
        <p:xfrm>
          <a:off x="5055958" y="3478762"/>
          <a:ext cx="3970547" cy="1130400"/>
        </p:xfrm>
        <a:graphic>
          <a:graphicData uri="http://schemas.openxmlformats.org/drawingml/2006/table">
            <a:tbl>
              <a:tblPr/>
              <a:tblGrid>
                <a:gridCol w="1522275"/>
                <a:gridCol w="936104"/>
                <a:gridCol w="1512168"/>
              </a:tblGrid>
              <a:tr h="0">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受診経路</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受診者数</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うち即日入院数</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71450">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防災ヘリ</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12</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5">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PICU:131</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　一般病棟：</a:t>
                      </a: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1,784</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ドクターヘリ</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18</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l" fontAlgn="ctr">
                        <a:lnSpc>
                          <a:spcPts val="1200"/>
                        </a:lnSpc>
                      </a:pP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71450">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病院車＋ドクターカー</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69</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l" fontAlgn="ctr">
                        <a:lnSpc>
                          <a:spcPts val="1200"/>
                        </a:lnSpc>
                      </a:pP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71450">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救急車</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883</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l" fontAlgn="ctr">
                        <a:lnSpc>
                          <a:spcPts val="1200"/>
                        </a:lnSpc>
                      </a:pP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71450">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ウォークイン</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22,411</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ctr">
                        <a:lnSpc>
                          <a:spcPts val="1200"/>
                        </a:lnSpc>
                      </a:pP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
        <p:nvSpPr>
          <p:cNvPr id="15" name="タイトル 1"/>
          <p:cNvSpPr txBox="1">
            <a:spLocks/>
          </p:cNvSpPr>
          <p:nvPr/>
        </p:nvSpPr>
        <p:spPr>
          <a:xfrm>
            <a:off x="4991632" y="4721279"/>
            <a:ext cx="4701787" cy="234286"/>
          </a:xfrm>
          <a:prstGeom prst="rect">
            <a:avLst/>
          </a:prstGeom>
        </p:spPr>
        <p:txBody>
          <a:bodyPr vert="horz"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050" dirty="0" smtClean="0">
                <a:latin typeface="ＭＳ ゴシック" panose="020B0609070205080204" pitchFamily="49" charset="-128"/>
                <a:ea typeface="ＭＳ ゴシック" panose="020B0609070205080204" pitchFamily="49" charset="-128"/>
              </a:rPr>
              <a:t>（</a:t>
            </a:r>
            <a:r>
              <a:rPr lang="en-US" altLang="ja-JP" sz="1050" dirty="0" smtClean="0">
                <a:latin typeface="ＭＳ ゴシック" panose="020B0609070205080204" pitchFamily="49" charset="-128"/>
                <a:ea typeface="ＭＳ ゴシック" panose="020B0609070205080204" pitchFamily="49" charset="-128"/>
              </a:rPr>
              <a:t>H27</a:t>
            </a:r>
            <a:r>
              <a:rPr lang="ja-JP" altLang="en-US" sz="1050" dirty="0" smtClean="0">
                <a:latin typeface="ＭＳ ゴシック" panose="020B0609070205080204" pitchFamily="49" charset="-128"/>
                <a:ea typeface="ＭＳ ゴシック" panose="020B0609070205080204" pitchFamily="49" charset="-128"/>
              </a:rPr>
              <a:t>年度</a:t>
            </a:r>
            <a:r>
              <a:rPr lang="en-US" altLang="ja-JP" sz="1050" dirty="0" smtClean="0">
                <a:latin typeface="ＭＳ ゴシック" panose="020B0609070205080204" pitchFamily="49" charset="-128"/>
                <a:ea typeface="ＭＳ ゴシック" panose="020B0609070205080204" pitchFamily="49" charset="-128"/>
              </a:rPr>
              <a:t>_</a:t>
            </a:r>
            <a:r>
              <a:rPr lang="ja-JP" altLang="en-US" sz="1050" dirty="0" smtClean="0">
                <a:latin typeface="ＭＳ ゴシック" panose="020B0609070205080204" pitchFamily="49" charset="-128"/>
                <a:ea typeface="ＭＳ ゴシック" panose="020B0609070205080204" pitchFamily="49" charset="-128"/>
              </a:rPr>
              <a:t>疾患別</a:t>
            </a:r>
            <a:r>
              <a:rPr lang="en-US" altLang="ja-JP" sz="1050" dirty="0" smtClean="0">
                <a:latin typeface="ＭＳ ゴシック" panose="020B0609070205080204" pitchFamily="49" charset="-128"/>
                <a:ea typeface="ＭＳ ゴシック" panose="020B0609070205080204" pitchFamily="49" charset="-128"/>
              </a:rPr>
              <a:t>PICU</a:t>
            </a:r>
            <a:r>
              <a:rPr lang="ja-JP" altLang="en-US" sz="1050" dirty="0" smtClean="0">
                <a:latin typeface="ＭＳ ゴシック" panose="020B0609070205080204" pitchFamily="49" charset="-128"/>
                <a:ea typeface="ＭＳ ゴシック" panose="020B0609070205080204" pitchFamily="49" charset="-128"/>
              </a:rPr>
              <a:t>入室患者数（総数</a:t>
            </a:r>
            <a:r>
              <a:rPr lang="en-US" altLang="ja-JP" sz="1050" dirty="0" smtClean="0">
                <a:latin typeface="ＭＳ ゴシック" panose="020B0609070205080204" pitchFamily="49" charset="-128"/>
                <a:ea typeface="ＭＳ ゴシック" panose="020B0609070205080204" pitchFamily="49" charset="-128"/>
              </a:rPr>
              <a:t>353</a:t>
            </a:r>
            <a:r>
              <a:rPr lang="ja-JP" altLang="en-US" sz="1050" dirty="0" smtClean="0">
                <a:latin typeface="ＭＳ ゴシック" panose="020B0609070205080204" pitchFamily="49" charset="-128"/>
                <a:ea typeface="ＭＳ ゴシック" panose="020B0609070205080204" pitchFamily="49" charset="-128"/>
              </a:rPr>
              <a:t>人））</a:t>
            </a:r>
            <a:endParaRPr lang="en-US" altLang="ja-JP" sz="1050" dirty="0" smtClean="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939402187"/>
              </p:ext>
            </p:extLst>
          </p:nvPr>
        </p:nvGraphicFramePr>
        <p:xfrm>
          <a:off x="5055958" y="4967812"/>
          <a:ext cx="3495966" cy="1318800"/>
        </p:xfrm>
        <a:graphic>
          <a:graphicData uri="http://schemas.openxmlformats.org/drawingml/2006/table">
            <a:tbl>
              <a:tblPr/>
              <a:tblGrid>
                <a:gridCol w="2559862"/>
                <a:gridCol w="936104"/>
              </a:tblGrid>
              <a:tr h="0">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症</a:t>
                      </a:r>
                      <a:r>
                        <a:rPr lang="ja-JP" altLang="en-US" sz="1050" b="0" i="0" u="none" strike="noStrike" baseline="0" dirty="0" smtClean="0">
                          <a:solidFill>
                            <a:srgbClr val="FFFFFF"/>
                          </a:solidFill>
                          <a:effectLst/>
                          <a:latin typeface="ＭＳ ゴシック" panose="020B0609070205080204" pitchFamily="49" charset="-128"/>
                          <a:ea typeface="ＭＳ ゴシック" panose="020B0609070205080204" pitchFamily="49" charset="-128"/>
                        </a:rPr>
                        <a:t>　</a:t>
                      </a: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例</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患者数</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71450">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新生児疾患</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59</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71450">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アレルギー・中毒・その他外因</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58</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71450">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呼吸器感染症（気管支炎・肺炎など）</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52</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71450">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痙攣・その他症状</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28</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71450">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神経疾患</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25</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71450">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その他消化器疾患</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25</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タイトル 1"/>
          <p:cNvSpPr txBox="1">
            <a:spLocks/>
          </p:cNvSpPr>
          <p:nvPr/>
        </p:nvSpPr>
        <p:spPr>
          <a:xfrm>
            <a:off x="5066065" y="1928058"/>
            <a:ext cx="3240359" cy="226591"/>
          </a:xfrm>
          <a:prstGeom prst="rect">
            <a:avLst/>
          </a:prstGeom>
        </p:spPr>
        <p:txBody>
          <a:bodyPr vert="horz"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000" dirty="0" smtClean="0">
                <a:latin typeface="ＭＳ ゴシック" panose="020B0609070205080204" pitchFamily="49" charset="-128"/>
                <a:ea typeface="ＭＳ ゴシック" panose="020B0609070205080204" pitchFamily="49" charset="-128"/>
              </a:rPr>
              <a:t>（出典）</a:t>
            </a:r>
            <a:r>
              <a:rPr lang="en-US" altLang="ja-JP" sz="1000" dirty="0" smtClean="0">
                <a:latin typeface="ＭＳ ゴシック" panose="020B0609070205080204" pitchFamily="49" charset="-128"/>
                <a:ea typeface="ＭＳ ゴシック" panose="020B0609070205080204" pitchFamily="49" charset="-128"/>
              </a:rPr>
              <a:t>H27</a:t>
            </a:r>
            <a:r>
              <a:rPr lang="ja-JP" altLang="en-US" sz="1000" dirty="0" smtClean="0">
                <a:latin typeface="ＭＳ ゴシック" panose="020B0609070205080204" pitchFamily="49" charset="-128"/>
                <a:ea typeface="ＭＳ ゴシック" panose="020B0609070205080204" pitchFamily="49" charset="-128"/>
              </a:rPr>
              <a:t>年国勢調査結果</a:t>
            </a:r>
            <a:endParaRPr lang="en-US" altLang="ja-JP" sz="1000" dirty="0" smtClean="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87959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404662"/>
            <a:ext cx="9361040" cy="576000"/>
          </a:xfrm>
          <a:solidFill>
            <a:schemeClr val="accent5">
              <a:lumMod val="40000"/>
              <a:lumOff val="60000"/>
            </a:schemeClr>
          </a:solidFill>
          <a:ln>
            <a:solidFill>
              <a:schemeClr val="tx1"/>
            </a:solidFill>
          </a:ln>
        </p:spPr>
        <p:txBody>
          <a:bodyPr anchor="t">
            <a:noAutofit/>
          </a:bodyPr>
          <a:lstStyle/>
          <a:p>
            <a:pPr algn="l"/>
            <a:r>
              <a:rPr lang="ja-JP" altLang="en-US" sz="2800" b="1" dirty="0" smtClean="0">
                <a:latin typeface="ＭＳ ゴシック" panose="020B0609070205080204" pitchFamily="49" charset="-128"/>
                <a:ea typeface="ＭＳ ゴシック" panose="020B0609070205080204" pitchFamily="49" charset="-128"/>
              </a:rPr>
              <a:t>　他県事例 ③ ～ 埼玉県立小児医療センター</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9297420" y="6492875"/>
            <a:ext cx="608580" cy="365125"/>
          </a:xfrm>
        </p:spPr>
        <p:txBody>
          <a:bodyPr/>
          <a:lstStyle/>
          <a:p>
            <a:fld id="{E0EF5650-D1CE-4D4C-BE8C-30FC47936B4F}" type="slidenum">
              <a:rPr lang="ja-JP" altLang="en-US" sz="2400" smtClean="0">
                <a:solidFill>
                  <a:prstClr val="black">
                    <a:tint val="75000"/>
                  </a:prstClr>
                </a:solidFill>
                <a:latin typeface="ＭＳ Ｐゴシック" panose="020B0600070205080204" pitchFamily="50" charset="-128"/>
                <a:ea typeface="ＭＳ Ｐゴシック" panose="020B0600070205080204" pitchFamily="50" charset="-128"/>
              </a:rPr>
              <a:pPr/>
              <a:t>7</a:t>
            </a:fld>
            <a:endParaRPr lang="ja-JP" altLang="en-US" sz="2400" dirty="0">
              <a:solidFill>
                <a:prstClr val="black">
                  <a:tint val="75000"/>
                </a:prstClr>
              </a:solidFill>
              <a:latin typeface="ＭＳ Ｐゴシック" panose="020B0600070205080204" pitchFamily="50" charset="-128"/>
              <a:ea typeface="ＭＳ Ｐゴシック" panose="020B0600070205080204" pitchFamily="50" charset="-128"/>
            </a:endParaRPr>
          </a:p>
        </p:txBody>
      </p:sp>
      <p:sp>
        <p:nvSpPr>
          <p:cNvPr id="17" name="タイトル 1"/>
          <p:cNvSpPr txBox="1">
            <a:spLocks/>
          </p:cNvSpPr>
          <p:nvPr/>
        </p:nvSpPr>
        <p:spPr>
          <a:xfrm>
            <a:off x="344489" y="1530254"/>
            <a:ext cx="3141690" cy="257369"/>
          </a:xfrm>
          <a:prstGeom prst="rect">
            <a:avLst/>
          </a:prstGeom>
        </p:spPr>
        <p:txBody>
          <a:bodyPr vert="horz" wrap="square"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smtClean="0">
                <a:solidFill>
                  <a:prstClr val="black"/>
                </a:solidFill>
                <a:latin typeface="ＭＳ ゴシック" panose="020B0609070205080204" pitchFamily="49" charset="-128"/>
                <a:ea typeface="ＭＳ ゴシック" panose="020B0609070205080204" pitchFamily="49" charset="-128"/>
              </a:rPr>
              <a:t>◇埼玉県立小児医療センター</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p:txBody>
      </p:sp>
      <p:sp>
        <p:nvSpPr>
          <p:cNvPr id="27" name="タイトル 1"/>
          <p:cNvSpPr txBox="1">
            <a:spLocks/>
          </p:cNvSpPr>
          <p:nvPr/>
        </p:nvSpPr>
        <p:spPr>
          <a:xfrm>
            <a:off x="344489" y="6400727"/>
            <a:ext cx="9073007" cy="360040"/>
          </a:xfrm>
          <a:prstGeom prst="rect">
            <a:avLst/>
          </a:prstGeom>
          <a:ln w="12700">
            <a:noFill/>
          </a:ln>
        </p:spPr>
        <p:txBody>
          <a:bodyPr vert="horz" lIns="91440" tIns="45720" rIns="91440" bIns="45720" rtlCol="0" anchor="t">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u="sng" dirty="0">
                <a:latin typeface="ＭＳ ゴシック" panose="020B0609070205080204" pitchFamily="49" charset="-128"/>
                <a:ea typeface="ＭＳ ゴシック" panose="020B0609070205080204" pitchFamily="49" charset="-128"/>
              </a:rPr>
              <a:t>併設のメリットを</a:t>
            </a:r>
            <a:r>
              <a:rPr lang="ja-JP" altLang="en-US" sz="1800" u="sng" dirty="0" smtClean="0">
                <a:latin typeface="ＭＳ ゴシック" panose="020B0609070205080204" pitchFamily="49" charset="-128"/>
                <a:ea typeface="ＭＳ ゴシック" panose="020B0609070205080204" pitchFamily="49" charset="-128"/>
              </a:rPr>
              <a:t>活かして救急医療</a:t>
            </a:r>
            <a:r>
              <a:rPr lang="en-US" altLang="ja-JP" sz="1800" u="sng" dirty="0" smtClean="0">
                <a:latin typeface="ＭＳ ゴシック" panose="020B0609070205080204" pitchFamily="49" charset="-128"/>
                <a:ea typeface="ＭＳ ゴシック" panose="020B0609070205080204" pitchFamily="49" charset="-128"/>
              </a:rPr>
              <a:t>(</a:t>
            </a:r>
            <a:r>
              <a:rPr lang="ja-JP" altLang="en-US" sz="1800" u="sng" dirty="0" smtClean="0">
                <a:latin typeface="ＭＳ ゴシック" panose="020B0609070205080204" pitchFamily="49" charset="-128"/>
                <a:ea typeface="ＭＳ ゴシック" panose="020B0609070205080204" pitchFamily="49" charset="-128"/>
              </a:rPr>
              <a:t>小児含む</a:t>
            </a:r>
            <a:r>
              <a:rPr lang="en-US" altLang="ja-JP" sz="1800" u="sng" dirty="0" smtClean="0">
                <a:latin typeface="ＭＳ ゴシック" panose="020B0609070205080204" pitchFamily="49" charset="-128"/>
                <a:ea typeface="ＭＳ ゴシック" panose="020B0609070205080204" pitchFamily="49" charset="-128"/>
              </a:rPr>
              <a:t>)</a:t>
            </a:r>
            <a:r>
              <a:rPr lang="ja-JP" altLang="en-US" sz="1800" u="sng" dirty="0" smtClean="0">
                <a:latin typeface="ＭＳ ゴシック" panose="020B0609070205080204" pitchFamily="49" charset="-128"/>
                <a:ea typeface="ＭＳ ゴシック" panose="020B0609070205080204" pitchFamily="49" charset="-128"/>
              </a:rPr>
              <a:t>と周産期医療を分担</a:t>
            </a:r>
            <a:r>
              <a:rPr lang="ja-JP" altLang="en-US" sz="1800" u="sng" dirty="0">
                <a:latin typeface="ＭＳ ゴシック" panose="020B0609070205080204" pitchFamily="49" charset="-128"/>
                <a:ea typeface="ＭＳ ゴシック" panose="020B0609070205080204" pitchFamily="49" charset="-128"/>
              </a:rPr>
              <a:t>・</a:t>
            </a:r>
            <a:r>
              <a:rPr lang="ja-JP" altLang="en-US" sz="1800" u="sng" dirty="0" smtClean="0">
                <a:latin typeface="ＭＳ ゴシック" panose="020B0609070205080204" pitchFamily="49" charset="-128"/>
                <a:ea typeface="ＭＳ ゴシック" panose="020B0609070205080204" pitchFamily="49" charset="-128"/>
              </a:rPr>
              <a:t>連携</a:t>
            </a:r>
            <a:endParaRPr lang="en-US" altLang="ja-JP" sz="1800" u="sng" dirty="0" smtClean="0">
              <a:latin typeface="ＭＳ ゴシック" panose="020B0609070205080204" pitchFamily="49" charset="-128"/>
              <a:ea typeface="ＭＳ ゴシック" panose="020B0609070205080204" pitchFamily="49" charset="-128"/>
            </a:endParaRPr>
          </a:p>
        </p:txBody>
      </p:sp>
      <p:sp>
        <p:nvSpPr>
          <p:cNvPr id="41" name="正方形/長方形 40"/>
          <p:cNvSpPr/>
          <p:nvPr/>
        </p:nvSpPr>
        <p:spPr>
          <a:xfrm>
            <a:off x="331675" y="1767582"/>
            <a:ext cx="4837349" cy="4567112"/>
          </a:xfrm>
          <a:prstGeom prst="rect">
            <a:avLst/>
          </a:prstGeom>
          <a:noFill/>
          <a:ln w="12700" cap="flat" cmpd="sng" algn="ctr">
            <a:solidFill>
              <a:srgbClr val="00B050"/>
            </a:solidFill>
            <a:prstDash val="solid"/>
          </a:ln>
          <a:effectLst/>
        </p:spPr>
        <p:txBody>
          <a:bodyPr rot="0" spcFirstLastPara="0" vert="horz" wrap="square" lIns="72000" tIns="36000" rIns="72000" bIns="36000" numCol="1" spcCol="0" rtlCol="0" fromWordArt="0" anchor="t" anchorCtr="0" forceAA="0" compatLnSpc="1">
            <a:prstTxWarp prst="textNoShape">
              <a:avLst/>
            </a:prstTxWarp>
            <a:noAutofit/>
          </a:bodyPr>
          <a:lstStyle/>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＜基本情報＞</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延床面積</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65,448</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㎡（敷地面積：</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10,031</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○病床数：</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316</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床</a:t>
            </a:r>
            <a:r>
              <a:rPr kumimoji="0" lang="ja-JP" altLang="en-US" sz="900" kern="100" dirty="0">
                <a:solidFill>
                  <a:srgbClr val="000000"/>
                </a:solidFill>
                <a:latin typeface="ＭＳ ゴシック" panose="020B0609070205080204" pitchFamily="49" charset="-128"/>
                <a:ea typeface="ＭＳ ゴシック" panose="020B0609070205080204" pitchFamily="49" charset="-128"/>
                <a:cs typeface="Times New Roman"/>
              </a:rPr>
              <a:t>（病院全体）</a:t>
            </a:r>
            <a:endParaRPr kumimoji="0" lang="en-US" altLang="ja-JP" sz="9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○診療科：</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29</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診療科</a:t>
            </a:r>
            <a:r>
              <a:rPr kumimoji="0" lang="ja-JP" altLang="en-US" sz="900" kern="100" dirty="0" smtClean="0">
                <a:solidFill>
                  <a:srgbClr val="000000"/>
                </a:solidFill>
                <a:latin typeface="ＭＳ ゴシック" panose="020B0609070205080204" pitchFamily="49" charset="-128"/>
                <a:ea typeface="ＭＳ ゴシック" panose="020B0609070205080204" pitchFamily="49" charset="-128"/>
                <a:cs typeface="Times New Roman"/>
              </a:rPr>
              <a:t>（産婦人科はない）</a:t>
            </a:r>
            <a:endParaRPr kumimoji="0" lang="en-US" altLang="ja-JP" sz="9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○主な機能：</a:t>
            </a:r>
            <a:r>
              <a:rPr kumimoji="0" lang="ja-JP" altLang="en-US" sz="1100" u="sng" kern="100" dirty="0">
                <a:solidFill>
                  <a:srgbClr val="000000"/>
                </a:solidFill>
                <a:latin typeface="ＭＳ ゴシック" panose="020B0609070205080204" pitchFamily="49" charset="-128"/>
                <a:ea typeface="ＭＳ ゴシック" panose="020B0609070205080204" pitchFamily="49" charset="-128"/>
                <a:cs typeface="Times New Roman"/>
              </a:rPr>
              <a:t>小児</a:t>
            </a:r>
            <a:r>
              <a:rPr kumimoji="0" lang="ja-JP" altLang="en-US" sz="1100" u="sng" kern="100" dirty="0" smtClean="0">
                <a:solidFill>
                  <a:srgbClr val="000000"/>
                </a:solidFill>
                <a:latin typeface="ＭＳ ゴシック" panose="020B0609070205080204" pitchFamily="49" charset="-128"/>
                <a:ea typeface="ＭＳ ゴシック" panose="020B0609070205080204" pitchFamily="49" charset="-128"/>
                <a:cs typeface="Times New Roman"/>
              </a:rPr>
              <a:t>がん拠点病院</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a:t>
            </a:r>
            <a:endParaRPr kumimoji="0" lang="en-US" altLang="ja-JP" sz="1100" u="sng"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　</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a:t>
            </a:r>
            <a:r>
              <a:rPr kumimoji="0" lang="ja-JP" altLang="en-US" sz="1100" u="sng" kern="100" dirty="0" smtClean="0">
                <a:solidFill>
                  <a:srgbClr val="000000"/>
                </a:solidFill>
                <a:latin typeface="ＭＳ ゴシック" panose="020B0609070205080204" pitchFamily="49" charset="-128"/>
                <a:ea typeface="ＭＳ ゴシック" panose="020B0609070205080204" pitchFamily="49" charset="-128"/>
                <a:cs typeface="Times New Roman"/>
              </a:rPr>
              <a:t>小児救命救急センター</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marL="808038">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総合周産期母子医療センター，</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marL="808038">
              <a:lnSpc>
                <a:spcPts val="1500"/>
              </a:lnSpc>
              <a:defRPr/>
            </a:pPr>
            <a:r>
              <a:rPr kumimoji="0" lang="en-US" altLang="ja-JP" sz="1100" kern="100" dirty="0">
                <a:solidFill>
                  <a:srgbClr val="000000"/>
                </a:solidFill>
                <a:latin typeface="ＭＳ ゴシック" panose="020B0609070205080204" pitchFamily="49" charset="-128"/>
                <a:ea typeface="ＭＳ ゴシック" panose="020B0609070205080204" pitchFamily="49" charset="-128"/>
                <a:cs typeface="Times New Roman"/>
              </a:rPr>
              <a:t> </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地域医療支援病院</a:t>
            </a:r>
            <a:endParaRPr kumimoji="0" lang="ja-JP" altLang="en-US" sz="1100" kern="100" dirty="0">
              <a:solidFill>
                <a:sysClr val="window" lastClr="FFFFFF"/>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○主</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な</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設備：</a:t>
            </a:r>
            <a:r>
              <a:rPr lang="en-US" altLang="ja-JP" sz="1100" dirty="0">
                <a:solidFill>
                  <a:prstClr val="black"/>
                </a:solidFill>
                <a:latin typeface="ＭＳ ゴシック" panose="020B0609070205080204" pitchFamily="49" charset="-128"/>
                <a:ea typeface="ＭＳ ゴシック" panose="020B0609070205080204" pitchFamily="49" charset="-128"/>
              </a:rPr>
              <a:t>NICU 30</a:t>
            </a:r>
            <a:r>
              <a:rPr lang="ja-JP" altLang="en-US" sz="1100" dirty="0" smtClean="0">
                <a:solidFill>
                  <a:prstClr val="black"/>
                </a:solidFill>
                <a:latin typeface="ＭＳ ゴシック" panose="020B0609070205080204" pitchFamily="49" charset="-128"/>
                <a:ea typeface="ＭＳ ゴシック" panose="020B0609070205080204" pitchFamily="49" charset="-128"/>
              </a:rPr>
              <a:t>床</a:t>
            </a:r>
            <a:r>
              <a:rPr lang="en-US" altLang="ja-JP" sz="1100" dirty="0" smtClean="0">
                <a:solidFill>
                  <a:prstClr val="black"/>
                </a:solidFill>
                <a:latin typeface="ＭＳ ゴシック" panose="020B0609070205080204" pitchFamily="49" charset="-128"/>
                <a:ea typeface="ＭＳ ゴシック" panose="020B0609070205080204" pitchFamily="49" charset="-128"/>
              </a:rPr>
              <a:t>(+15)</a:t>
            </a:r>
            <a:r>
              <a:rPr lang="ja-JP" altLang="en-US" sz="1100" dirty="0" err="1" smtClean="0">
                <a:solidFill>
                  <a:prstClr val="black"/>
                </a:solidFill>
                <a:latin typeface="ＭＳ ゴシック" panose="020B0609070205080204" pitchFamily="49" charset="-128"/>
                <a:ea typeface="ＭＳ ゴシック" panose="020B0609070205080204" pitchFamily="49" charset="-128"/>
              </a:rPr>
              <a:t>，</a:t>
            </a:r>
            <a:r>
              <a:rPr lang="en-US" altLang="ja-JP" sz="1100" dirty="0" smtClean="0">
                <a:solidFill>
                  <a:prstClr val="black"/>
                </a:solidFill>
                <a:latin typeface="ＭＳ ゴシック" panose="020B0609070205080204" pitchFamily="49" charset="-128"/>
                <a:ea typeface="ＭＳ ゴシック" panose="020B0609070205080204" pitchFamily="49" charset="-128"/>
              </a:rPr>
              <a:t>GCU </a:t>
            </a:r>
            <a:r>
              <a:rPr lang="en-US" altLang="ja-JP" sz="1100" dirty="0">
                <a:solidFill>
                  <a:prstClr val="black"/>
                </a:solidFill>
                <a:latin typeface="ＭＳ ゴシック" panose="020B0609070205080204" pitchFamily="49" charset="-128"/>
                <a:ea typeface="ＭＳ ゴシック" panose="020B0609070205080204" pitchFamily="49" charset="-128"/>
              </a:rPr>
              <a:t>48</a:t>
            </a:r>
            <a:r>
              <a:rPr lang="ja-JP" altLang="en-US" sz="1100" dirty="0" smtClean="0">
                <a:solidFill>
                  <a:prstClr val="black"/>
                </a:solidFill>
                <a:latin typeface="ＭＳ ゴシック" panose="020B0609070205080204" pitchFamily="49" charset="-128"/>
                <a:ea typeface="ＭＳ ゴシック" panose="020B0609070205080204" pitchFamily="49" charset="-128"/>
              </a:rPr>
              <a:t>床</a:t>
            </a:r>
            <a:r>
              <a:rPr lang="en-US" altLang="ja-JP" sz="1100" dirty="0" smtClean="0">
                <a:solidFill>
                  <a:prstClr val="black"/>
                </a:solidFill>
                <a:latin typeface="ＭＳ ゴシック" panose="020B0609070205080204" pitchFamily="49" charset="-128"/>
                <a:ea typeface="ＭＳ ゴシック" panose="020B0609070205080204" pitchFamily="49" charset="-128"/>
              </a:rPr>
              <a:t>(+21)</a:t>
            </a:r>
            <a:r>
              <a:rPr lang="ja-JP" altLang="en-US" sz="1100" dirty="0" err="1" smtClean="0">
                <a:solidFill>
                  <a:prstClr val="black"/>
                </a:solidFill>
                <a:latin typeface="ＭＳ ゴシック" panose="020B0609070205080204" pitchFamily="49" charset="-128"/>
                <a:ea typeface="ＭＳ ゴシック" panose="020B0609070205080204" pitchFamily="49" charset="-128"/>
              </a:rPr>
              <a:t>，</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a:lnSpc>
                <a:spcPts val="1500"/>
              </a:lnSpc>
              <a:defRPr/>
            </a:pPr>
            <a:r>
              <a:rPr kumimoji="0" lang="en-US" altLang="ja-JP" sz="800" kern="100" dirty="0" smtClean="0">
                <a:solidFill>
                  <a:srgbClr val="000000"/>
                </a:solidFill>
                <a:latin typeface="ＭＳ ゴシック" panose="020B0609070205080204" pitchFamily="49" charset="-128"/>
                <a:ea typeface="ＭＳ ゴシック" panose="020B0609070205080204" pitchFamily="49" charset="-128"/>
                <a:cs typeface="Times New Roman"/>
              </a:rPr>
              <a:t> ※( )</a:t>
            </a:r>
            <a:r>
              <a:rPr kumimoji="0" lang="ja-JP" altLang="en-US" sz="800" kern="100" dirty="0" smtClean="0">
                <a:solidFill>
                  <a:srgbClr val="000000"/>
                </a:solidFill>
                <a:latin typeface="ＭＳ ゴシック" panose="020B0609070205080204" pitchFamily="49" charset="-128"/>
                <a:ea typeface="ＭＳ ゴシック" panose="020B0609070205080204" pitchFamily="49" charset="-128"/>
                <a:cs typeface="Times New Roman"/>
              </a:rPr>
              <a:t>は</a:t>
            </a:r>
            <a:r>
              <a:rPr kumimoji="0" lang="ja-JP" altLang="en-US" sz="800" kern="100" dirty="0">
                <a:solidFill>
                  <a:srgbClr val="000000"/>
                </a:solidFill>
                <a:latin typeface="ＭＳ ゴシック" panose="020B0609070205080204" pitchFamily="49" charset="-128"/>
                <a:ea typeface="ＭＳ ゴシック" panose="020B0609070205080204" pitchFamily="49" charset="-128"/>
                <a:cs typeface="Times New Roman"/>
              </a:rPr>
              <a:t>，</a:t>
            </a:r>
            <a:r>
              <a:rPr kumimoji="0" lang="ja-JP" altLang="en-US" sz="800" kern="100" dirty="0" smtClean="0">
                <a:solidFill>
                  <a:srgbClr val="000000"/>
                </a:solidFill>
                <a:latin typeface="ＭＳ ゴシック" panose="020B0609070205080204" pitchFamily="49" charset="-128"/>
                <a:ea typeface="ＭＳ ゴシック" panose="020B0609070205080204" pitchFamily="49" charset="-128"/>
                <a:cs typeface="Times New Roman"/>
              </a:rPr>
              <a:t>増減</a:t>
            </a:r>
            <a:r>
              <a:rPr kumimoji="0" lang="ja-JP" altLang="en-US" sz="1000" kern="100" dirty="0" smtClean="0">
                <a:solidFill>
                  <a:srgbClr val="000000"/>
                </a:solidFill>
                <a:latin typeface="ＭＳ ゴシック" panose="020B0609070205080204" pitchFamily="49" charset="-128"/>
                <a:ea typeface="ＭＳ ゴシック" panose="020B0609070205080204" pitchFamily="49" charset="-128"/>
                <a:cs typeface="Times New Roman"/>
              </a:rPr>
              <a:t>　</a:t>
            </a:r>
            <a:r>
              <a:rPr lang="en-US" altLang="ja-JP" sz="1100" dirty="0" smtClean="0">
                <a:solidFill>
                  <a:prstClr val="black"/>
                </a:solidFill>
                <a:latin typeface="ＭＳ ゴシック" panose="020B0609070205080204" pitchFamily="49" charset="-128"/>
                <a:ea typeface="ＭＳ ゴシック" panose="020B0609070205080204" pitchFamily="49" charset="-128"/>
              </a:rPr>
              <a:t>PICU </a:t>
            </a:r>
            <a:r>
              <a:rPr lang="en-US" altLang="ja-JP" sz="1100" dirty="0">
                <a:solidFill>
                  <a:prstClr val="black"/>
                </a:solidFill>
                <a:latin typeface="ＭＳ ゴシック" panose="020B0609070205080204" pitchFamily="49" charset="-128"/>
                <a:ea typeface="ＭＳ ゴシック" panose="020B0609070205080204" pitchFamily="49" charset="-128"/>
              </a:rPr>
              <a:t>14</a:t>
            </a:r>
            <a:r>
              <a:rPr lang="ja-JP" altLang="en-US" sz="1100" dirty="0" smtClean="0">
                <a:solidFill>
                  <a:prstClr val="black"/>
                </a:solidFill>
                <a:latin typeface="ＭＳ ゴシック" panose="020B0609070205080204" pitchFamily="49" charset="-128"/>
                <a:ea typeface="ＭＳ ゴシック" panose="020B0609070205080204" pitchFamily="49" charset="-128"/>
              </a:rPr>
              <a:t>床</a:t>
            </a:r>
            <a:r>
              <a:rPr lang="en-US" altLang="ja-JP"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smtClean="0">
                <a:solidFill>
                  <a:prstClr val="black"/>
                </a:solidFill>
                <a:latin typeface="ＭＳ ゴシック" panose="020B0609070205080204" pitchFamily="49" charset="-128"/>
                <a:ea typeface="ＭＳ ゴシック" panose="020B0609070205080204" pitchFamily="49" charset="-128"/>
              </a:rPr>
              <a:t>新</a:t>
            </a:r>
            <a:r>
              <a:rPr lang="en-US" altLang="ja-JP"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err="1" smtClean="0">
                <a:solidFill>
                  <a:prstClr val="black"/>
                </a:solidFill>
                <a:latin typeface="ＭＳ ゴシック" panose="020B0609070205080204" pitchFamily="49" charset="-128"/>
                <a:ea typeface="ＭＳ ゴシック" panose="020B0609070205080204" pitchFamily="49" charset="-128"/>
              </a:rPr>
              <a:t>，</a:t>
            </a:r>
            <a:r>
              <a:rPr lang="en-US" altLang="ja-JP" sz="1100" dirty="0" smtClean="0">
                <a:solidFill>
                  <a:prstClr val="black"/>
                </a:solidFill>
                <a:latin typeface="ＭＳ ゴシック" panose="020B0609070205080204" pitchFamily="49" charset="-128"/>
                <a:ea typeface="ＭＳ ゴシック" panose="020B0609070205080204" pitchFamily="49" charset="-128"/>
              </a:rPr>
              <a:t>HCU </a:t>
            </a:r>
            <a:r>
              <a:rPr lang="en-US" altLang="ja-JP" sz="1100" dirty="0">
                <a:solidFill>
                  <a:prstClr val="black"/>
                </a:solidFill>
                <a:latin typeface="ＭＳ ゴシック" panose="020B0609070205080204" pitchFamily="49" charset="-128"/>
                <a:ea typeface="ＭＳ ゴシック" panose="020B0609070205080204" pitchFamily="49" charset="-128"/>
              </a:rPr>
              <a:t>20</a:t>
            </a:r>
            <a:r>
              <a:rPr lang="ja-JP" altLang="en-US" sz="1100" dirty="0" smtClean="0">
                <a:solidFill>
                  <a:prstClr val="black"/>
                </a:solidFill>
                <a:latin typeface="ＭＳ ゴシック" panose="020B0609070205080204" pitchFamily="49" charset="-128"/>
                <a:ea typeface="ＭＳ ゴシック" panose="020B0609070205080204" pitchFamily="49" charset="-128"/>
              </a:rPr>
              <a:t>床，</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a:lnSpc>
                <a:spcPts val="1500"/>
              </a:lnSpc>
              <a:defRPr/>
            </a:pPr>
            <a:r>
              <a:rPr lang="ja-JP" altLang="en-US" sz="1100" dirty="0">
                <a:solidFill>
                  <a:prstClr val="black"/>
                </a:solidFill>
                <a:latin typeface="ＭＳ ゴシック" panose="020B0609070205080204" pitchFamily="49" charset="-128"/>
                <a:ea typeface="ＭＳ ゴシック" panose="020B0609070205080204" pitchFamily="49" charset="-128"/>
              </a:rPr>
              <a:t>　</a:t>
            </a:r>
            <a:r>
              <a:rPr lang="ja-JP" altLang="en-US" sz="1100" dirty="0" smtClean="0">
                <a:solidFill>
                  <a:prstClr val="black"/>
                </a:solidFill>
                <a:latin typeface="ＭＳ ゴシック" panose="020B0609070205080204" pitchFamily="49" charset="-128"/>
                <a:ea typeface="ＭＳ ゴシック" panose="020B0609070205080204" pitchFamily="49" charset="-128"/>
              </a:rPr>
              <a:t>　　　　　無菌室・準無菌室 各</a:t>
            </a:r>
            <a:r>
              <a:rPr lang="en-US" altLang="ja-JP" sz="1100" dirty="0" smtClean="0">
                <a:solidFill>
                  <a:prstClr val="black"/>
                </a:solidFill>
                <a:latin typeface="ＭＳ ゴシック" panose="020B0609070205080204" pitchFamily="49" charset="-128"/>
                <a:ea typeface="ＭＳ ゴシック" panose="020B0609070205080204" pitchFamily="49" charset="-128"/>
              </a:rPr>
              <a:t>4</a:t>
            </a:r>
            <a:r>
              <a:rPr lang="ja-JP" altLang="en-US" sz="1100" dirty="0" smtClean="0">
                <a:solidFill>
                  <a:prstClr val="black"/>
                </a:solidFill>
                <a:latin typeface="ＭＳ ゴシック" panose="020B0609070205080204" pitchFamily="49" charset="-128"/>
                <a:ea typeface="ＭＳ ゴシック" panose="020B0609070205080204" pitchFamily="49" charset="-128"/>
              </a:rPr>
              <a:t>床</a:t>
            </a:r>
            <a:r>
              <a:rPr lang="en-US" altLang="ja-JP"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smtClean="0">
                <a:solidFill>
                  <a:prstClr val="black"/>
                </a:solidFill>
                <a:latin typeface="ＭＳ ゴシック" panose="020B0609070205080204" pitchFamily="49" charset="-128"/>
                <a:ea typeface="ＭＳ ゴシック" panose="020B0609070205080204" pitchFamily="49" charset="-128"/>
              </a:rPr>
              <a:t>新</a:t>
            </a:r>
            <a:r>
              <a:rPr lang="en-US" altLang="ja-JP" sz="1100" dirty="0" smtClean="0">
                <a:solidFill>
                  <a:prstClr val="black"/>
                </a:solidFill>
                <a:latin typeface="ＭＳ ゴシック" panose="020B0609070205080204" pitchFamily="49" charset="-128"/>
                <a:ea typeface="ＭＳ ゴシック" panose="020B0609070205080204" pitchFamily="49" charset="-128"/>
              </a:rPr>
              <a:t>)</a:t>
            </a:r>
          </a:p>
          <a:p>
            <a:pPr>
              <a:lnSpc>
                <a:spcPts val="1500"/>
              </a:lnSpc>
              <a:defRPr/>
            </a:pP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　</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ハイブリッド手術室</a:t>
            </a:r>
            <a:r>
              <a:rPr lang="en-US" altLang="ja-JP" sz="1100" dirty="0">
                <a:solidFill>
                  <a:prstClr val="black"/>
                </a:solidFill>
                <a:latin typeface="ＭＳ ゴシック" panose="020B0609070205080204" pitchFamily="49" charset="-128"/>
                <a:ea typeface="ＭＳ ゴシック" panose="020B0609070205080204" pitchFamily="49" charset="-128"/>
              </a:rPr>
              <a:t>(</a:t>
            </a:r>
            <a:r>
              <a:rPr lang="ja-JP" altLang="en-US" sz="1100" dirty="0">
                <a:solidFill>
                  <a:prstClr val="black"/>
                </a:solidFill>
                <a:latin typeface="ＭＳ ゴシック" panose="020B0609070205080204" pitchFamily="49" charset="-128"/>
                <a:ea typeface="ＭＳ ゴシック" panose="020B0609070205080204" pitchFamily="49" charset="-128"/>
              </a:rPr>
              <a:t>新</a:t>
            </a:r>
            <a:r>
              <a:rPr lang="en-US" altLang="ja-JP" sz="1100" dirty="0" smtClean="0">
                <a:solidFill>
                  <a:prstClr val="black"/>
                </a:solidFill>
                <a:latin typeface="ＭＳ ゴシック" panose="020B0609070205080204" pitchFamily="49" charset="-128"/>
                <a:ea typeface="ＭＳ ゴシック" panose="020B0609070205080204" pitchFamily="49" charset="-128"/>
              </a:rPr>
              <a:t>)</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○医師数：</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157</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名（</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29</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年</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7</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月）</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　</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小児科専門医：</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52</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名（</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27</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年度）</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p>
        </p:txBody>
      </p:sp>
      <p:graphicFrame>
        <p:nvGraphicFramePr>
          <p:cNvPr id="26" name="表 25"/>
          <p:cNvGraphicFramePr>
            <a:graphicFrameLocks noGrp="1"/>
          </p:cNvGraphicFramePr>
          <p:nvPr>
            <p:extLst>
              <p:ext uri="{D42A27DB-BD31-4B8C-83A1-F6EECF244321}">
                <p14:modId xmlns:p14="http://schemas.microsoft.com/office/powerpoint/2010/main" val="2697270196"/>
              </p:ext>
            </p:extLst>
          </p:nvPr>
        </p:nvGraphicFramePr>
        <p:xfrm>
          <a:off x="480819" y="5646465"/>
          <a:ext cx="4472181" cy="376800"/>
        </p:xfrm>
        <a:graphic>
          <a:graphicData uri="http://schemas.openxmlformats.org/drawingml/2006/table">
            <a:tbl>
              <a:tblPr/>
              <a:tblGrid>
                <a:gridCol w="831670"/>
                <a:gridCol w="1080120"/>
                <a:gridCol w="1048221"/>
                <a:gridCol w="756085"/>
                <a:gridCol w="756085"/>
              </a:tblGrid>
              <a:tr h="0">
                <a:tc>
                  <a:txBody>
                    <a:bodyPr/>
                    <a:lstStyle/>
                    <a:p>
                      <a:pPr algn="ctr" fontAlgn="ctr">
                        <a:lnSpc>
                          <a:spcPts val="1200"/>
                        </a:lnSpc>
                      </a:pPr>
                      <a:r>
                        <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rPr>
                        <a:t>区　分</a:t>
                      </a: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さいたま医療圏</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広島医療圏</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埼玉県</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広島県</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71450">
                <a:tc>
                  <a:txBody>
                    <a:bodyPr/>
                    <a:lstStyle/>
                    <a:p>
                      <a:pPr algn="l"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0</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a:t>
                      </a: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14</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歳人口</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164,722</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189,007</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910,805</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200"/>
                        </a:lnSpc>
                      </a:pPr>
                      <a:r>
                        <a:rPr lang="en-US" altLang="ja-JP"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375,890</a:t>
                      </a: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人</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9" name="タイトル 1"/>
          <p:cNvSpPr txBox="1">
            <a:spLocks/>
          </p:cNvSpPr>
          <p:nvPr/>
        </p:nvSpPr>
        <p:spPr>
          <a:xfrm>
            <a:off x="416494" y="5388023"/>
            <a:ext cx="3066868" cy="234286"/>
          </a:xfrm>
          <a:prstGeom prst="rect">
            <a:avLst/>
          </a:prstGeom>
        </p:spPr>
        <p:txBody>
          <a:bodyPr vert="horz"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050" dirty="0" smtClean="0">
                <a:solidFill>
                  <a:prstClr val="black"/>
                </a:solidFill>
                <a:latin typeface="ＭＳ ゴシック" panose="020B0609070205080204" pitchFamily="49" charset="-128"/>
                <a:ea typeface="ＭＳ ゴシック" panose="020B0609070205080204" pitchFamily="49" charset="-128"/>
              </a:rPr>
              <a:t>（小児人口の比較）</a:t>
            </a:r>
            <a:endParaRPr lang="en-US" altLang="ja-JP" sz="1050" dirty="0" smtClean="0">
              <a:solidFill>
                <a:srgbClr val="FF0000"/>
              </a:solidFill>
              <a:latin typeface="ＭＳ ゴシック" panose="020B0609070205080204" pitchFamily="49" charset="-128"/>
              <a:ea typeface="ＭＳ ゴシック" panose="020B0609070205080204" pitchFamily="49" charset="-128"/>
            </a:endParaRPr>
          </a:p>
        </p:txBody>
      </p:sp>
      <p:sp>
        <p:nvSpPr>
          <p:cNvPr id="30" name="タイトル 1"/>
          <p:cNvSpPr txBox="1">
            <a:spLocks/>
          </p:cNvSpPr>
          <p:nvPr/>
        </p:nvSpPr>
        <p:spPr>
          <a:xfrm>
            <a:off x="403681" y="4703346"/>
            <a:ext cx="2029037" cy="234286"/>
          </a:xfrm>
          <a:prstGeom prst="rect">
            <a:avLst/>
          </a:prstGeom>
        </p:spPr>
        <p:txBody>
          <a:bodyPr vert="horz" wrap="square"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050" dirty="0" smtClean="0">
                <a:solidFill>
                  <a:prstClr val="black"/>
                </a:solidFill>
                <a:latin typeface="ＭＳ ゴシック" panose="020B0609070205080204" pitchFamily="49" charset="-128"/>
                <a:ea typeface="ＭＳ ゴシック" panose="020B0609070205080204" pitchFamily="49" charset="-128"/>
              </a:rPr>
              <a:t>（小児病棟等の施設基準）</a:t>
            </a:r>
            <a:endParaRPr lang="en-US" altLang="ja-JP" sz="1050" dirty="0" smtClean="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994844897"/>
              </p:ext>
            </p:extLst>
          </p:nvPr>
        </p:nvGraphicFramePr>
        <p:xfrm>
          <a:off x="468006" y="4939215"/>
          <a:ext cx="3970547" cy="376800"/>
        </p:xfrm>
        <a:graphic>
          <a:graphicData uri="http://schemas.openxmlformats.org/drawingml/2006/table">
            <a:tbl>
              <a:tblPr/>
              <a:tblGrid>
                <a:gridCol w="1522275"/>
                <a:gridCol w="2448272"/>
              </a:tblGrid>
              <a:tr h="0">
                <a:tc>
                  <a:txBody>
                    <a:bodyPr/>
                    <a:lstStyle/>
                    <a:p>
                      <a:pPr algn="ctr" fontAlgn="ctr">
                        <a:lnSpc>
                          <a:spcPts val="1200"/>
                        </a:lnSpc>
                      </a:pPr>
                      <a:r>
                        <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rPr>
                        <a:t>区　分</a:t>
                      </a: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200"/>
                        </a:lnSpc>
                      </a:pPr>
                      <a:r>
                        <a:rPr lang="ja-JP" altLang="en-US" sz="1050" b="0" i="0" u="none" strike="noStrike" dirty="0" smtClean="0">
                          <a:solidFill>
                            <a:srgbClr val="FFFFFF"/>
                          </a:solidFill>
                          <a:effectLst/>
                          <a:latin typeface="ＭＳ ゴシック" panose="020B0609070205080204" pitchFamily="49" charset="-128"/>
                          <a:ea typeface="ＭＳ ゴシック" panose="020B0609070205080204" pitchFamily="49" charset="-128"/>
                        </a:rPr>
                        <a:t>施設基準</a:t>
                      </a:r>
                      <a:endParaRPr lang="ja-JP" altLang="en-US" sz="1050" b="0" i="0" u="none" strike="noStrike" dirty="0">
                        <a:solidFill>
                          <a:srgbClr val="FFFFFF"/>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71450">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小児一般病棟</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1200"/>
                        </a:lnSpc>
                      </a:pP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小児入院医療管理料１</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3600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
        <p:nvSpPr>
          <p:cNvPr id="45" name="タイトル 1"/>
          <p:cNvSpPr txBox="1">
            <a:spLocks/>
          </p:cNvSpPr>
          <p:nvPr/>
        </p:nvSpPr>
        <p:spPr>
          <a:xfrm>
            <a:off x="490926" y="6027075"/>
            <a:ext cx="3240359" cy="226591"/>
          </a:xfrm>
          <a:prstGeom prst="rect">
            <a:avLst/>
          </a:prstGeom>
        </p:spPr>
        <p:txBody>
          <a:bodyPr vert="horz"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000" dirty="0" smtClean="0">
                <a:solidFill>
                  <a:prstClr val="black"/>
                </a:solidFill>
                <a:latin typeface="ＭＳ ゴシック" panose="020B0609070205080204" pitchFamily="49" charset="-128"/>
                <a:ea typeface="ＭＳ ゴシック" panose="020B0609070205080204" pitchFamily="49" charset="-128"/>
              </a:rPr>
              <a:t>（出典）</a:t>
            </a:r>
            <a:r>
              <a:rPr lang="en-US" altLang="ja-JP" sz="1000" dirty="0" smtClean="0">
                <a:solidFill>
                  <a:prstClr val="black"/>
                </a:solidFill>
                <a:latin typeface="ＭＳ ゴシック" panose="020B0609070205080204" pitchFamily="49" charset="-128"/>
                <a:ea typeface="ＭＳ ゴシック" panose="020B0609070205080204" pitchFamily="49" charset="-128"/>
              </a:rPr>
              <a:t>H27</a:t>
            </a:r>
            <a:r>
              <a:rPr lang="ja-JP" altLang="en-US" sz="1000" dirty="0" smtClean="0">
                <a:solidFill>
                  <a:prstClr val="black"/>
                </a:solidFill>
                <a:latin typeface="ＭＳ ゴシック" panose="020B0609070205080204" pitchFamily="49" charset="-128"/>
                <a:ea typeface="ＭＳ ゴシック" panose="020B0609070205080204" pitchFamily="49" charset="-128"/>
              </a:rPr>
              <a:t>年国勢調査結果</a:t>
            </a:r>
            <a:endParaRPr lang="en-US" altLang="ja-JP" sz="1000" dirty="0" smtClean="0">
              <a:solidFill>
                <a:srgbClr val="FF0000"/>
              </a:solidFill>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11196" b="13095"/>
          <a:stretch/>
        </p:blipFill>
        <p:spPr>
          <a:xfrm>
            <a:off x="3395486" y="1829128"/>
            <a:ext cx="2808312" cy="1584166"/>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8824" y="3427706"/>
            <a:ext cx="2952328" cy="128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a:xfrm>
            <a:off x="6321152" y="1787623"/>
            <a:ext cx="3408334" cy="2846265"/>
          </a:xfrm>
          <a:prstGeom prst="rect">
            <a:avLst/>
          </a:prstGeom>
          <a:noFill/>
          <a:ln w="12700" cap="flat" cmpd="sng" algn="ctr">
            <a:solidFill>
              <a:srgbClr val="00B050"/>
            </a:solidFill>
            <a:prstDash val="solid"/>
          </a:ln>
          <a:effectLst/>
        </p:spPr>
        <p:txBody>
          <a:bodyPr rot="0" spcFirstLastPara="0" vert="horz" wrap="square" lIns="72000" tIns="36000" rIns="72000" bIns="36000" numCol="1" spcCol="0" rtlCol="0" fromWordArt="0" anchor="t" anchorCtr="0" forceAA="0" compatLnSpc="1">
            <a:prstTxWarp prst="textNoShape">
              <a:avLst/>
            </a:prstTxWarp>
            <a:noAutofit/>
          </a:bodyPr>
          <a:lstStyle/>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＜基本情報＞</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延床面積</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67,334</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㎡（敷地面積：</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14,001</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endParaRPr kumimoji="0" lang="en-US" altLang="ja-JP" sz="9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○病床数：</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632</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床</a:t>
            </a:r>
            <a:r>
              <a:rPr kumimoji="0" lang="ja-JP" altLang="en-US" sz="900" kern="100" dirty="0">
                <a:solidFill>
                  <a:srgbClr val="000000"/>
                </a:solidFill>
                <a:latin typeface="ＭＳ ゴシック" panose="020B0609070205080204" pitchFamily="49" charset="-128"/>
                <a:ea typeface="ＭＳ ゴシック" panose="020B0609070205080204" pitchFamily="49" charset="-128"/>
                <a:cs typeface="Times New Roman"/>
              </a:rPr>
              <a:t>（病院全体</a:t>
            </a:r>
            <a:r>
              <a:rPr kumimoji="0" lang="ja-JP" altLang="en-US" sz="9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endParaRPr kumimoji="0" lang="en-US" altLang="ja-JP" sz="9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○診療科：</a:t>
            </a:r>
            <a:r>
              <a:rPr kumimoji="0" lang="en-US" altLang="ja-JP" sz="1100" kern="100" dirty="0">
                <a:solidFill>
                  <a:srgbClr val="000000"/>
                </a:solidFill>
                <a:latin typeface="ＭＳ ゴシック" panose="020B0609070205080204" pitchFamily="49" charset="-128"/>
                <a:ea typeface="ＭＳ ゴシック" panose="020B0609070205080204" pitchFamily="49" charset="-128"/>
                <a:cs typeface="Times New Roman"/>
              </a:rPr>
              <a:t>33</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診療科</a:t>
            </a:r>
            <a:r>
              <a:rPr kumimoji="0" lang="ja-JP" altLang="en-US" sz="900" kern="100" dirty="0">
                <a:solidFill>
                  <a:srgbClr val="000000"/>
                </a:solidFill>
                <a:latin typeface="ＭＳ ゴシック" panose="020B0609070205080204" pitchFamily="49" charset="-128"/>
                <a:ea typeface="ＭＳ ゴシック" panose="020B0609070205080204" pitchFamily="49" charset="-128"/>
                <a:cs typeface="Times New Roman"/>
              </a:rPr>
              <a:t>（病院全体</a:t>
            </a:r>
            <a:r>
              <a:rPr kumimoji="0" lang="ja-JP" altLang="en-US" sz="9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endParaRPr kumimoji="0" lang="en-US" altLang="ja-JP" sz="9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○主な機能：</a:t>
            </a:r>
            <a:r>
              <a:rPr kumimoji="0" lang="ja-JP" altLang="en-US" sz="1100" u="sng" kern="100" dirty="0" smtClean="0">
                <a:solidFill>
                  <a:srgbClr val="000000"/>
                </a:solidFill>
                <a:latin typeface="ＭＳ ゴシック" panose="020B0609070205080204" pitchFamily="49" charset="-128"/>
                <a:ea typeface="ＭＳ ゴシック" panose="020B0609070205080204" pitchFamily="49" charset="-128"/>
                <a:cs typeface="Times New Roman"/>
              </a:rPr>
              <a:t>高度救命救急センター</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　</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災害拠点病院，</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　</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総合周産期母子医療センター，</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　　　　　　地域がん診療連携拠点病院，</a:t>
            </a:r>
            <a:endParaRPr kumimoji="0" lang="en-US" altLang="ja-JP" sz="1100" kern="100" dirty="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　</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地域</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医療支援病院</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○主</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な</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設備：</a:t>
            </a:r>
            <a:r>
              <a:rPr lang="en-US" altLang="ja-JP" sz="1100" dirty="0">
                <a:solidFill>
                  <a:prstClr val="black"/>
                </a:solidFill>
                <a:latin typeface="ＭＳ ゴシック" panose="020B0609070205080204" pitchFamily="49" charset="-128"/>
                <a:ea typeface="ＭＳ ゴシック" panose="020B0609070205080204" pitchFamily="49" charset="-128"/>
              </a:rPr>
              <a:t>ICU </a:t>
            </a:r>
            <a:r>
              <a:rPr lang="en-US" altLang="ja-JP" sz="1100" dirty="0" smtClean="0">
                <a:solidFill>
                  <a:prstClr val="black"/>
                </a:solidFill>
                <a:latin typeface="ＭＳ ゴシック" panose="020B0609070205080204" pitchFamily="49" charset="-128"/>
                <a:ea typeface="ＭＳ ゴシック" panose="020B0609070205080204" pitchFamily="49" charset="-128"/>
              </a:rPr>
              <a:t>8</a:t>
            </a:r>
            <a:r>
              <a:rPr lang="ja-JP" altLang="en-US" sz="1100" dirty="0" smtClean="0">
                <a:solidFill>
                  <a:prstClr val="black"/>
                </a:solidFill>
                <a:latin typeface="ＭＳ ゴシック" panose="020B0609070205080204" pitchFamily="49" charset="-128"/>
                <a:ea typeface="ＭＳ ゴシック" panose="020B0609070205080204" pitchFamily="49" charset="-128"/>
              </a:rPr>
              <a:t>床</a:t>
            </a:r>
            <a:r>
              <a:rPr lang="en-US" altLang="ja-JP" sz="1100" dirty="0" smtClean="0">
                <a:solidFill>
                  <a:prstClr val="black"/>
                </a:solidFill>
                <a:latin typeface="ＭＳ ゴシック" panose="020B0609070205080204" pitchFamily="49" charset="-128"/>
                <a:ea typeface="ＭＳ ゴシック" panose="020B0609070205080204" pitchFamily="49" charset="-128"/>
              </a:rPr>
              <a:t>(+2)</a:t>
            </a:r>
            <a:r>
              <a:rPr lang="ja-JP" altLang="en-US" sz="1100" dirty="0" err="1" smtClean="0">
                <a:solidFill>
                  <a:prstClr val="black"/>
                </a:solidFill>
                <a:latin typeface="ＭＳ ゴシック" panose="020B0609070205080204" pitchFamily="49" charset="-128"/>
                <a:ea typeface="ＭＳ ゴシック" panose="020B0609070205080204" pitchFamily="49" charset="-128"/>
              </a:rPr>
              <a:t>，</a:t>
            </a:r>
            <a:r>
              <a:rPr lang="ja-JP" altLang="en-US" sz="1100" dirty="0" smtClean="0">
                <a:solidFill>
                  <a:prstClr val="black"/>
                </a:solidFill>
                <a:latin typeface="ＭＳ ゴシック" panose="020B0609070205080204" pitchFamily="49" charset="-128"/>
                <a:ea typeface="ＭＳ ゴシック" panose="020B0609070205080204" pitchFamily="49" charset="-128"/>
              </a:rPr>
              <a:t>救急病棟 </a:t>
            </a:r>
            <a:r>
              <a:rPr lang="en-US" altLang="ja-JP" sz="1100" dirty="0" smtClean="0">
                <a:solidFill>
                  <a:prstClr val="black"/>
                </a:solidFill>
                <a:latin typeface="ＭＳ ゴシック" panose="020B0609070205080204" pitchFamily="49" charset="-128"/>
                <a:ea typeface="ＭＳ ゴシック" panose="020B0609070205080204" pitchFamily="49" charset="-128"/>
              </a:rPr>
              <a:t>36</a:t>
            </a:r>
            <a:r>
              <a:rPr lang="ja-JP" altLang="en-US" sz="1100" dirty="0" smtClean="0">
                <a:solidFill>
                  <a:prstClr val="black"/>
                </a:solidFill>
                <a:latin typeface="ＭＳ ゴシック" panose="020B0609070205080204" pitchFamily="49" charset="-128"/>
                <a:ea typeface="ＭＳ ゴシック" panose="020B0609070205080204" pitchFamily="49" charset="-128"/>
              </a:rPr>
              <a:t>床</a:t>
            </a:r>
            <a:r>
              <a:rPr lang="en-US" altLang="ja-JP" sz="1100" dirty="0" smtClean="0">
                <a:solidFill>
                  <a:prstClr val="black"/>
                </a:solidFill>
                <a:latin typeface="ＭＳ ゴシック" panose="020B0609070205080204" pitchFamily="49" charset="-128"/>
                <a:ea typeface="ＭＳ ゴシック" panose="020B0609070205080204" pitchFamily="49" charset="-128"/>
              </a:rPr>
              <a:t>(+4)</a:t>
            </a:r>
            <a:r>
              <a:rPr lang="ja-JP" altLang="en-US" sz="1100" dirty="0" err="1" smtClean="0">
                <a:solidFill>
                  <a:prstClr val="black"/>
                </a:solidFill>
                <a:latin typeface="ＭＳ ゴシック" panose="020B0609070205080204" pitchFamily="49" charset="-128"/>
                <a:ea typeface="ＭＳ ゴシック" panose="020B0609070205080204" pitchFamily="49" charset="-128"/>
              </a:rPr>
              <a:t>，</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a:lnSpc>
                <a:spcPts val="1500"/>
              </a:lnSpc>
              <a:defRPr/>
            </a:pPr>
            <a:r>
              <a:rPr kumimoji="0" lang="en-US" altLang="ja-JP" sz="800" kern="100" dirty="0">
                <a:solidFill>
                  <a:srgbClr val="000000"/>
                </a:solidFill>
                <a:latin typeface="ＭＳ ゴシック" panose="020B0609070205080204" pitchFamily="49" charset="-128"/>
                <a:ea typeface="ＭＳ ゴシック" panose="020B0609070205080204" pitchFamily="49" charset="-128"/>
                <a:cs typeface="Times New Roman"/>
              </a:rPr>
              <a:t> ※( )</a:t>
            </a:r>
            <a:r>
              <a:rPr kumimoji="0" lang="ja-JP" altLang="en-US" sz="800" kern="100" dirty="0">
                <a:solidFill>
                  <a:srgbClr val="000000"/>
                </a:solidFill>
                <a:latin typeface="ＭＳ ゴシック" panose="020B0609070205080204" pitchFamily="49" charset="-128"/>
                <a:ea typeface="ＭＳ ゴシック" panose="020B0609070205080204" pitchFamily="49" charset="-128"/>
                <a:cs typeface="Times New Roman"/>
              </a:rPr>
              <a:t>は，増減</a:t>
            </a: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en-US" altLang="ja-JP" sz="1100" dirty="0" smtClean="0">
                <a:solidFill>
                  <a:prstClr val="black"/>
                </a:solidFill>
                <a:latin typeface="ＭＳ ゴシック" panose="020B0609070205080204" pitchFamily="49" charset="-128"/>
                <a:ea typeface="ＭＳ ゴシック" panose="020B0609070205080204" pitchFamily="49" charset="-128"/>
              </a:rPr>
              <a:t>CCU 14</a:t>
            </a:r>
            <a:r>
              <a:rPr lang="ja-JP" altLang="en-US" sz="1100" dirty="0" smtClean="0">
                <a:solidFill>
                  <a:prstClr val="black"/>
                </a:solidFill>
                <a:latin typeface="ＭＳ ゴシック" panose="020B0609070205080204" pitchFamily="49" charset="-128"/>
                <a:ea typeface="ＭＳ ゴシック" panose="020B0609070205080204" pitchFamily="49" charset="-128"/>
              </a:rPr>
              <a:t>床，</a:t>
            </a:r>
            <a:r>
              <a:rPr lang="en-US" altLang="ja-JP" sz="1100" dirty="0" smtClean="0">
                <a:solidFill>
                  <a:prstClr val="black"/>
                </a:solidFill>
                <a:latin typeface="ＭＳ ゴシック" panose="020B0609070205080204" pitchFamily="49" charset="-128"/>
                <a:ea typeface="ＭＳ ゴシック" panose="020B0609070205080204" pitchFamily="49" charset="-128"/>
              </a:rPr>
              <a:t>HCU </a:t>
            </a:r>
            <a:r>
              <a:rPr lang="en-US" altLang="ja-JP" sz="1100" dirty="0">
                <a:solidFill>
                  <a:prstClr val="black"/>
                </a:solidFill>
                <a:latin typeface="ＭＳ ゴシック" panose="020B0609070205080204" pitchFamily="49" charset="-128"/>
                <a:ea typeface="ＭＳ ゴシック" panose="020B0609070205080204" pitchFamily="49" charset="-128"/>
              </a:rPr>
              <a:t>8</a:t>
            </a:r>
            <a:r>
              <a:rPr lang="ja-JP" altLang="en-US" sz="1100" dirty="0" smtClean="0">
                <a:solidFill>
                  <a:prstClr val="black"/>
                </a:solidFill>
                <a:latin typeface="ＭＳ ゴシック" panose="020B0609070205080204" pitchFamily="49" charset="-128"/>
                <a:ea typeface="ＭＳ ゴシック" panose="020B0609070205080204" pitchFamily="49" charset="-128"/>
              </a:rPr>
              <a:t>床</a:t>
            </a:r>
            <a:r>
              <a:rPr lang="en-US" altLang="ja-JP"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smtClean="0">
                <a:solidFill>
                  <a:prstClr val="black"/>
                </a:solidFill>
                <a:latin typeface="ＭＳ ゴシック" panose="020B0609070205080204" pitchFamily="49" charset="-128"/>
                <a:ea typeface="ＭＳ ゴシック" panose="020B0609070205080204" pitchFamily="49" charset="-128"/>
              </a:rPr>
              <a:t>新</a:t>
            </a:r>
            <a:r>
              <a:rPr lang="en-US" altLang="ja-JP"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err="1" smtClean="0">
                <a:solidFill>
                  <a:prstClr val="black"/>
                </a:solidFill>
                <a:latin typeface="ＭＳ ゴシック" panose="020B0609070205080204" pitchFamily="49" charset="-128"/>
                <a:ea typeface="ＭＳ ゴシック" panose="020B0609070205080204" pitchFamily="49" charset="-128"/>
              </a:rPr>
              <a:t>，</a:t>
            </a:r>
            <a:r>
              <a:rPr lang="en-US" altLang="ja-JP" sz="1100" dirty="0">
                <a:solidFill>
                  <a:prstClr val="black"/>
                </a:solidFill>
                <a:latin typeface="ＭＳ ゴシック" panose="020B0609070205080204" pitchFamily="49" charset="-128"/>
                <a:ea typeface="ＭＳ ゴシック" panose="020B0609070205080204" pitchFamily="49" charset="-128"/>
              </a:rPr>
              <a:t>SCU 6</a:t>
            </a:r>
            <a:r>
              <a:rPr lang="ja-JP" altLang="en-US" sz="1100" dirty="0" smtClean="0">
                <a:solidFill>
                  <a:prstClr val="black"/>
                </a:solidFill>
                <a:latin typeface="ＭＳ ゴシック" panose="020B0609070205080204" pitchFamily="49" charset="-128"/>
                <a:ea typeface="ＭＳ ゴシック" panose="020B0609070205080204" pitchFamily="49" charset="-128"/>
              </a:rPr>
              <a:t>床</a:t>
            </a:r>
            <a:r>
              <a:rPr lang="en-US" altLang="ja-JP"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smtClean="0">
                <a:solidFill>
                  <a:prstClr val="black"/>
                </a:solidFill>
                <a:latin typeface="ＭＳ ゴシック" panose="020B0609070205080204" pitchFamily="49" charset="-128"/>
                <a:ea typeface="ＭＳ ゴシック" panose="020B0609070205080204" pitchFamily="49" charset="-128"/>
              </a:rPr>
              <a:t>新</a:t>
            </a:r>
            <a:r>
              <a:rPr lang="en-US" altLang="ja-JP"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err="1" smtClean="0">
                <a:solidFill>
                  <a:prstClr val="black"/>
                </a:solidFill>
                <a:latin typeface="ＭＳ ゴシック" panose="020B0609070205080204" pitchFamily="49" charset="-128"/>
                <a:ea typeface="ＭＳ ゴシック" panose="020B0609070205080204" pitchFamily="49" charset="-128"/>
              </a:rPr>
              <a:t>，</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a:lnSpc>
                <a:spcPts val="1500"/>
              </a:lnSpc>
              <a:defRPr/>
            </a:pPr>
            <a:r>
              <a:rPr lang="ja-JP" altLang="en-US" sz="1100" dirty="0">
                <a:solidFill>
                  <a:prstClr val="black"/>
                </a:solidFill>
                <a:latin typeface="ＭＳ ゴシック" panose="020B0609070205080204" pitchFamily="49" charset="-128"/>
                <a:ea typeface="ＭＳ ゴシック" panose="020B0609070205080204" pitchFamily="49" charset="-128"/>
              </a:rPr>
              <a:t>　</a:t>
            </a:r>
            <a:r>
              <a:rPr lang="ja-JP" altLang="en-US" sz="1100" dirty="0" smtClean="0">
                <a:solidFill>
                  <a:prstClr val="black"/>
                </a:solidFill>
                <a:latin typeface="ＭＳ ゴシック" panose="020B0609070205080204" pitchFamily="49" charset="-128"/>
                <a:ea typeface="ＭＳ ゴシック" panose="020B0609070205080204" pitchFamily="49" charset="-128"/>
              </a:rPr>
              <a:t>　　　　　</a:t>
            </a:r>
            <a:r>
              <a:rPr lang="en-US" altLang="ja-JP" sz="1100" dirty="0" smtClean="0">
                <a:solidFill>
                  <a:prstClr val="black"/>
                </a:solidFill>
                <a:latin typeface="ＭＳ ゴシック" panose="020B0609070205080204" pitchFamily="49" charset="-128"/>
                <a:ea typeface="ＭＳ ゴシック" panose="020B0609070205080204" pitchFamily="49" charset="-128"/>
              </a:rPr>
              <a:t>NICU 3</a:t>
            </a:r>
            <a:r>
              <a:rPr lang="ja-JP" altLang="en-US" sz="1100" dirty="0" smtClean="0">
                <a:solidFill>
                  <a:prstClr val="black"/>
                </a:solidFill>
                <a:latin typeface="ＭＳ ゴシック" panose="020B0609070205080204" pitchFamily="49" charset="-128"/>
                <a:ea typeface="ＭＳ ゴシック" panose="020B0609070205080204" pitchFamily="49" charset="-128"/>
              </a:rPr>
              <a:t>床</a:t>
            </a:r>
            <a:r>
              <a:rPr lang="ja-JP" altLang="en-US" sz="1100" dirty="0">
                <a:solidFill>
                  <a:prstClr val="black"/>
                </a:solidFill>
                <a:latin typeface="ＭＳ ゴシック" panose="020B0609070205080204" pitchFamily="49" charset="-128"/>
                <a:ea typeface="ＭＳ ゴシック" panose="020B0609070205080204" pitchFamily="49" charset="-128"/>
              </a:rPr>
              <a:t>，</a:t>
            </a:r>
            <a:r>
              <a:rPr lang="en-US" altLang="ja-JP" sz="1100" dirty="0" smtClean="0">
                <a:solidFill>
                  <a:prstClr val="black"/>
                </a:solidFill>
                <a:latin typeface="ＭＳ ゴシック" panose="020B0609070205080204" pitchFamily="49" charset="-128"/>
                <a:ea typeface="ＭＳ ゴシック" panose="020B0609070205080204" pitchFamily="49" charset="-128"/>
              </a:rPr>
              <a:t>GCU 6</a:t>
            </a:r>
            <a:r>
              <a:rPr lang="ja-JP" altLang="en-US" sz="1100" dirty="0" smtClean="0">
                <a:solidFill>
                  <a:prstClr val="black"/>
                </a:solidFill>
                <a:latin typeface="ＭＳ ゴシック" panose="020B0609070205080204" pitchFamily="49" charset="-128"/>
                <a:ea typeface="ＭＳ ゴシック" panose="020B0609070205080204" pitchFamily="49" charset="-128"/>
              </a:rPr>
              <a:t>床，</a:t>
            </a:r>
            <a:r>
              <a:rPr lang="en-US" altLang="ja-JP" sz="1100" dirty="0" smtClean="0">
                <a:solidFill>
                  <a:prstClr val="black"/>
                </a:solidFill>
                <a:latin typeface="ＭＳ ゴシック" panose="020B0609070205080204" pitchFamily="49" charset="-128"/>
                <a:ea typeface="ＭＳ ゴシック" panose="020B0609070205080204" pitchFamily="49" charset="-128"/>
              </a:rPr>
              <a:t>MFICU 9</a:t>
            </a:r>
            <a:r>
              <a:rPr lang="ja-JP" altLang="en-US" sz="1100" dirty="0" smtClean="0">
                <a:solidFill>
                  <a:prstClr val="black"/>
                </a:solidFill>
                <a:latin typeface="ＭＳ ゴシック" panose="020B0609070205080204" pitchFamily="49" charset="-128"/>
                <a:ea typeface="ＭＳ ゴシック" panose="020B0609070205080204" pitchFamily="49" charset="-128"/>
              </a:rPr>
              <a:t>床</a:t>
            </a:r>
            <a:r>
              <a:rPr lang="en-US" altLang="ja-JP"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smtClean="0">
                <a:solidFill>
                  <a:prstClr val="black"/>
                </a:solidFill>
                <a:latin typeface="ＭＳ ゴシック" panose="020B0609070205080204" pitchFamily="49" charset="-128"/>
                <a:ea typeface="ＭＳ ゴシック" panose="020B0609070205080204" pitchFamily="49" charset="-128"/>
              </a:rPr>
              <a:t>新</a:t>
            </a:r>
            <a:r>
              <a:rPr lang="en-US" altLang="ja-JP" sz="1100" dirty="0" smtClean="0">
                <a:solidFill>
                  <a:prstClr val="black"/>
                </a:solidFill>
                <a:latin typeface="ＭＳ ゴシック" panose="020B0609070205080204" pitchFamily="49" charset="-128"/>
                <a:ea typeface="ＭＳ ゴシック" panose="020B0609070205080204" pitchFamily="49" charset="-128"/>
              </a:rPr>
              <a:t>)</a:t>
            </a:r>
          </a:p>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○医師数：</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189</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名（</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28</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年</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5</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月）</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p:txBody>
      </p:sp>
      <p:sp>
        <p:nvSpPr>
          <p:cNvPr id="21" name="タイトル 1"/>
          <p:cNvSpPr txBox="1">
            <a:spLocks/>
          </p:cNvSpPr>
          <p:nvPr/>
        </p:nvSpPr>
        <p:spPr>
          <a:xfrm>
            <a:off x="6321152" y="1530254"/>
            <a:ext cx="2355000" cy="257369"/>
          </a:xfrm>
          <a:prstGeom prst="rect">
            <a:avLst/>
          </a:prstGeom>
        </p:spPr>
        <p:txBody>
          <a:bodyPr vert="horz" wrap="square"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smtClean="0">
                <a:solidFill>
                  <a:prstClr val="black"/>
                </a:solidFill>
                <a:latin typeface="ＭＳ ゴシック" panose="020B0609070205080204" pitchFamily="49" charset="-128"/>
                <a:ea typeface="ＭＳ ゴシック" panose="020B0609070205080204" pitchFamily="49" charset="-128"/>
              </a:rPr>
              <a:t>◇さいたま赤十字病院</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p:txBody>
      </p:sp>
      <p:sp>
        <p:nvSpPr>
          <p:cNvPr id="22" name="タイトル 1"/>
          <p:cNvSpPr txBox="1">
            <a:spLocks/>
          </p:cNvSpPr>
          <p:nvPr/>
        </p:nvSpPr>
        <p:spPr>
          <a:xfrm>
            <a:off x="331675" y="1080715"/>
            <a:ext cx="9217023" cy="318924"/>
          </a:xfrm>
          <a:prstGeom prst="rect">
            <a:avLst/>
          </a:prstGeom>
          <a:noFill/>
        </p:spPr>
        <p:txBody>
          <a:bodyPr vert="horz" wrap="square"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latin typeface="ＭＳ ゴシック" panose="020B0609070205080204" pitchFamily="49" charset="-128"/>
                <a:ea typeface="ＭＳ ゴシック" panose="020B0609070205080204" pitchFamily="49" charset="-128"/>
              </a:rPr>
              <a:t>県立病院と赤十字病院の併設（平成</a:t>
            </a:r>
            <a:r>
              <a:rPr lang="en-US" altLang="ja-JP" sz="1600" b="1" dirty="0" smtClean="0">
                <a:latin typeface="ＭＳ ゴシック" panose="020B0609070205080204" pitchFamily="49" charset="-128"/>
                <a:ea typeface="ＭＳ ゴシック" panose="020B0609070205080204" pitchFamily="49" charset="-128"/>
              </a:rPr>
              <a:t>29</a:t>
            </a:r>
            <a:r>
              <a:rPr lang="ja-JP" altLang="en-US" sz="1600" b="1" dirty="0" smtClean="0">
                <a:latin typeface="ＭＳ ゴシック" panose="020B0609070205080204" pitchFamily="49" charset="-128"/>
                <a:ea typeface="ＭＳ ゴシック" panose="020B0609070205080204" pitchFamily="49" charset="-128"/>
              </a:rPr>
              <a:t>年</a:t>
            </a:r>
            <a:r>
              <a:rPr lang="en-US" altLang="ja-JP" sz="1600" b="1" dirty="0" smtClean="0">
                <a:latin typeface="ＭＳ ゴシック" panose="020B0609070205080204" pitchFamily="49" charset="-128"/>
                <a:ea typeface="ＭＳ ゴシック" panose="020B0609070205080204" pitchFamily="49" charset="-128"/>
              </a:rPr>
              <a:t>1</a:t>
            </a:r>
            <a:r>
              <a:rPr lang="ja-JP" altLang="en-US" sz="1600" b="1" dirty="0" smtClean="0">
                <a:latin typeface="ＭＳ ゴシック" panose="020B0609070205080204" pitchFamily="49" charset="-128"/>
                <a:ea typeface="ＭＳ ゴシック" panose="020B0609070205080204" pitchFamily="49" charset="-128"/>
              </a:rPr>
              <a:t>月開設）　</a:t>
            </a:r>
            <a:r>
              <a:rPr kumimoji="0" lang="ja-JP" altLang="en-US" sz="1100" kern="100" dirty="0" smtClean="0">
                <a:latin typeface="ＭＳ ゴシック" panose="020B0609070205080204" pitchFamily="49" charset="-128"/>
                <a:ea typeface="ＭＳ ゴシック" panose="020B0609070205080204" pitchFamily="49" charset="-128"/>
                <a:cs typeface="Times New Roman"/>
              </a:rPr>
              <a:t>開設</a:t>
            </a:r>
            <a:r>
              <a:rPr kumimoji="0" lang="ja-JP" altLang="en-US" sz="1100" kern="100" dirty="0">
                <a:latin typeface="ＭＳ ゴシック" panose="020B0609070205080204" pitchFamily="49" charset="-128"/>
                <a:ea typeface="ＭＳ ゴシック" panose="020B0609070205080204" pitchFamily="49" charset="-128"/>
                <a:cs typeface="Times New Roman"/>
              </a:rPr>
              <a:t>場所</a:t>
            </a:r>
            <a:r>
              <a:rPr kumimoji="0" lang="ja-JP" altLang="en-US" sz="1100" kern="100" dirty="0" smtClean="0">
                <a:latin typeface="ＭＳ ゴシック" panose="020B0609070205080204" pitchFamily="49" charset="-128"/>
                <a:ea typeface="ＭＳ ゴシック" panose="020B0609070205080204" pitchFamily="49" charset="-128"/>
                <a:cs typeface="Times New Roman"/>
              </a:rPr>
              <a:t>：</a:t>
            </a:r>
            <a:r>
              <a:rPr lang="ja-JP" altLang="en-US" sz="1100" dirty="0" smtClean="0">
                <a:latin typeface="ＭＳ ゴシック" panose="020B0609070205080204" pitchFamily="49" charset="-128"/>
                <a:ea typeface="ＭＳ ゴシック" panose="020B0609070205080204" pitchFamily="49" charset="-128"/>
              </a:rPr>
              <a:t>さいたま</a:t>
            </a:r>
            <a:r>
              <a:rPr lang="ja-JP" altLang="en-US" sz="1100" dirty="0">
                <a:latin typeface="ＭＳ ゴシック" panose="020B0609070205080204" pitchFamily="49" charset="-128"/>
                <a:ea typeface="ＭＳ ゴシック" panose="020B0609070205080204" pitchFamily="49" charset="-128"/>
              </a:rPr>
              <a:t>市中央区新都心</a:t>
            </a:r>
            <a:r>
              <a:rPr lang="en-US" altLang="ja-JP" sz="1100" dirty="0">
                <a:latin typeface="ＭＳ ゴシック" panose="020B0609070205080204" pitchFamily="49" charset="-128"/>
                <a:ea typeface="ＭＳ ゴシック" panose="020B0609070205080204" pitchFamily="49" charset="-128"/>
              </a:rPr>
              <a:t>1</a:t>
            </a:r>
            <a:r>
              <a:rPr lang="ja-JP" altLang="en-US" sz="1100" dirty="0">
                <a:latin typeface="ＭＳ ゴシック" panose="020B0609070205080204" pitchFamily="49" charset="-128"/>
                <a:ea typeface="ＭＳ ゴシック" panose="020B0609070205080204" pitchFamily="49" charset="-128"/>
              </a:rPr>
              <a:t>番地</a:t>
            </a:r>
            <a:endParaRPr lang="en-US" altLang="ja-JP" sz="1100" dirty="0" smtClean="0">
              <a:latin typeface="ＭＳ ゴシック" panose="020B0609070205080204" pitchFamily="49" charset="-128"/>
              <a:ea typeface="ＭＳ ゴシック" panose="020B0609070205080204" pitchFamily="49" charset="-128"/>
            </a:endParaRPr>
          </a:p>
        </p:txBody>
      </p:sp>
      <p:sp>
        <p:nvSpPr>
          <p:cNvPr id="23" name="タイトル 1"/>
          <p:cNvSpPr txBox="1">
            <a:spLocks/>
          </p:cNvSpPr>
          <p:nvPr/>
        </p:nvSpPr>
        <p:spPr>
          <a:xfrm>
            <a:off x="3368824" y="1829128"/>
            <a:ext cx="711271" cy="241980"/>
          </a:xfrm>
          <a:prstGeom prst="rect">
            <a:avLst/>
          </a:prstGeom>
        </p:spPr>
        <p:txBody>
          <a:bodyPr vert="horz" wrap="square"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b="1" dirty="0">
                <a:solidFill>
                  <a:prstClr val="black"/>
                </a:solidFill>
                <a:latin typeface="ＭＳ ゴシック" panose="020B0609070205080204" pitchFamily="49" charset="-128"/>
                <a:ea typeface="ＭＳ ゴシック" panose="020B0609070205080204" pitchFamily="49" charset="-128"/>
              </a:rPr>
              <a:t>&lt;</a:t>
            </a:r>
            <a:r>
              <a:rPr lang="ja-JP" altLang="en-US" sz="1100" b="1" dirty="0" smtClean="0">
                <a:solidFill>
                  <a:prstClr val="black"/>
                </a:solidFill>
                <a:latin typeface="ＭＳ ゴシック" panose="020B0609070205080204" pitchFamily="49" charset="-128"/>
                <a:ea typeface="ＭＳ ゴシック" panose="020B0609070205080204" pitchFamily="49" charset="-128"/>
              </a:rPr>
              <a:t>外観</a:t>
            </a:r>
            <a:r>
              <a:rPr lang="en-US" altLang="ja-JP" sz="1100" b="1" dirty="0" smtClean="0">
                <a:solidFill>
                  <a:prstClr val="black"/>
                </a:solidFill>
                <a:latin typeface="ＭＳ ゴシック" panose="020B0609070205080204" pitchFamily="49" charset="-128"/>
                <a:ea typeface="ＭＳ ゴシック" panose="020B0609070205080204" pitchFamily="49" charset="-128"/>
              </a:rPr>
              <a:t>&gt;</a:t>
            </a:r>
          </a:p>
        </p:txBody>
      </p:sp>
      <p:sp>
        <p:nvSpPr>
          <p:cNvPr id="24" name="正方形/長方形 23"/>
          <p:cNvSpPr/>
          <p:nvPr/>
        </p:nvSpPr>
        <p:spPr>
          <a:xfrm>
            <a:off x="5241032" y="4751031"/>
            <a:ext cx="4488454" cy="1573095"/>
          </a:xfrm>
          <a:prstGeom prst="rect">
            <a:avLst/>
          </a:prstGeom>
          <a:noFill/>
          <a:ln w="12700" cap="flat" cmpd="sng" algn="ctr">
            <a:solidFill>
              <a:srgbClr val="00B050"/>
            </a:solidFill>
            <a:prstDash val="solid"/>
          </a:ln>
          <a:effectLst/>
        </p:spPr>
        <p:txBody>
          <a:bodyPr rot="0" spcFirstLastPara="0" vert="horz" wrap="square" lIns="72000" tIns="36000" rIns="72000" bIns="36000" numCol="1" spcCol="0" rtlCol="0" fromWordArt="0" anchor="t" anchorCtr="0" forceAA="0" compatLnSpc="1">
            <a:prstTxWarp prst="textNoShape">
              <a:avLst/>
            </a:prstTxWarp>
            <a:noAutofit/>
          </a:bodyPr>
          <a:lstStyle/>
          <a:p>
            <a:pPr>
              <a:lnSpc>
                <a:spcPts val="1500"/>
              </a:lnSpc>
              <a:defRPr/>
            </a:pP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○特徴：</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a:lnSpc>
                <a:spcPts val="1500"/>
              </a:lnSpc>
              <a:defRPr/>
            </a:pPr>
            <a:r>
              <a:rPr kumimoji="0" lang="en-US" altLang="ja-JP" sz="1100" kern="100" dirty="0">
                <a:solidFill>
                  <a:srgbClr val="000000"/>
                </a:solidFill>
                <a:latin typeface="ＭＳ ゴシック" panose="020B0609070205080204" pitchFamily="49" charset="-128"/>
                <a:ea typeface="ＭＳ ゴシック" panose="020B0609070205080204" pitchFamily="49" charset="-128"/>
                <a:cs typeface="Times New Roman"/>
              </a:rPr>
              <a:t> </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 PICU</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（小児集中治療室）</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14</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床を新設し，診療科領域</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を問わず，全て</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の重篤な小児救急患者を</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24</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時間体制で受け入れる</a:t>
            </a:r>
            <a:r>
              <a:rPr kumimoji="0" lang="ja-JP" altLang="en-US" sz="1100" kern="100" dirty="0">
                <a:solidFill>
                  <a:srgbClr val="000000"/>
                </a:solidFill>
                <a:latin typeface="ＭＳ ゴシック" panose="020B0609070205080204" pitchFamily="49" charset="-128"/>
                <a:ea typeface="ＭＳ ゴシック" panose="020B0609070205080204" pitchFamily="49" charset="-128"/>
                <a:cs typeface="Times New Roman"/>
              </a:rPr>
              <a:t>「小児救命救急センター</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」の指定を受けている。また，</a:t>
            </a:r>
            <a:r>
              <a:rPr kumimoji="0" lang="ja-JP" altLang="en-US" sz="1100" u="sng" kern="100" dirty="0" smtClean="0">
                <a:solidFill>
                  <a:srgbClr val="000000"/>
                </a:solidFill>
                <a:latin typeface="ＭＳ ゴシック" panose="020B0609070205080204" pitchFamily="49" charset="-128"/>
                <a:ea typeface="ＭＳ ゴシック" panose="020B0609070205080204" pitchFamily="49" charset="-128"/>
                <a:cs typeface="Times New Roman"/>
              </a:rPr>
              <a:t>さいたま赤十字病院と一体として「総合周産期母子医療センター」の指定を受け，さいたま赤十字病院で生まれたハイリスクな新生児の受け入れなどの連携を行っている。</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さらに，ドクター・カーの共同運営をはじめ，</a:t>
            </a:r>
            <a:r>
              <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2</a:t>
            </a:r>
            <a:r>
              <a:rPr kumimoji="0" lang="ja-JP" altLang="en-US" sz="1100" kern="100" dirty="0" smtClean="0">
                <a:solidFill>
                  <a:srgbClr val="000000"/>
                </a:solidFill>
                <a:latin typeface="ＭＳ ゴシック" panose="020B0609070205080204" pitchFamily="49" charset="-128"/>
                <a:ea typeface="ＭＳ ゴシック" panose="020B0609070205080204" pitchFamily="49" charset="-128"/>
                <a:cs typeface="Times New Roman"/>
              </a:rPr>
              <a:t>病院が隣接立地するメリットを活かした施設の共同利用を検討している。</a:t>
            </a:r>
            <a:endParaRPr kumimoji="0" lang="en-US" altLang="ja-JP" sz="1100"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p:txBody>
      </p:sp>
      <p:sp>
        <p:nvSpPr>
          <p:cNvPr id="25" name="タイトル 1"/>
          <p:cNvSpPr txBox="1">
            <a:spLocks/>
          </p:cNvSpPr>
          <p:nvPr/>
        </p:nvSpPr>
        <p:spPr>
          <a:xfrm>
            <a:off x="3368824" y="3443807"/>
            <a:ext cx="711271" cy="241980"/>
          </a:xfrm>
          <a:prstGeom prst="rect">
            <a:avLst/>
          </a:prstGeom>
        </p:spPr>
        <p:txBody>
          <a:bodyPr vert="horz" wrap="square" lIns="36000" tIns="36000" rIns="36000" bIns="36000" rtlCol="0" anchor="t">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b="1" dirty="0">
                <a:solidFill>
                  <a:prstClr val="black"/>
                </a:solidFill>
                <a:latin typeface="ＭＳ ゴシック" panose="020B0609070205080204" pitchFamily="49" charset="-128"/>
                <a:ea typeface="ＭＳ ゴシック" panose="020B0609070205080204" pitchFamily="49" charset="-128"/>
              </a:rPr>
              <a:t>&lt;</a:t>
            </a:r>
            <a:r>
              <a:rPr lang="ja-JP" altLang="en-US" sz="1100" b="1" dirty="0" smtClean="0">
                <a:solidFill>
                  <a:prstClr val="black"/>
                </a:solidFill>
                <a:latin typeface="ＭＳ ゴシック" panose="020B0609070205080204" pitchFamily="49" charset="-128"/>
                <a:ea typeface="ＭＳ ゴシック" panose="020B0609070205080204" pitchFamily="49" charset="-128"/>
              </a:rPr>
              <a:t>各ﾌﾛｱ</a:t>
            </a:r>
            <a:r>
              <a:rPr lang="en-US" altLang="ja-JP" sz="1100" b="1" dirty="0" smtClean="0">
                <a:solidFill>
                  <a:prstClr val="black"/>
                </a:solidFill>
                <a:latin typeface="ＭＳ ゴシック" panose="020B0609070205080204" pitchFamily="49" charset="-128"/>
                <a:ea typeface="ＭＳ ゴシック" panose="020B0609070205080204" pitchFamily="49" charset="-128"/>
              </a:rPr>
              <a:t>&gt;</a:t>
            </a:r>
          </a:p>
        </p:txBody>
      </p:sp>
    </p:spTree>
    <p:extLst>
      <p:ext uri="{BB962C8B-B14F-4D97-AF65-F5344CB8AC3E}">
        <p14:creationId xmlns:p14="http://schemas.microsoft.com/office/powerpoint/2010/main" val="2929526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2"/>
          <p:cNvSpPr>
            <a:spLocks noGrp="1"/>
          </p:cNvSpPr>
          <p:nvPr>
            <p:ph type="sldNum" sz="quarter" idx="12"/>
          </p:nvPr>
        </p:nvSpPr>
        <p:spPr>
          <a:xfrm>
            <a:off x="7594600" y="6492875"/>
            <a:ext cx="2311400" cy="365125"/>
          </a:xfrm>
        </p:spPr>
        <p:txBody>
          <a:bodyPr/>
          <a:lstStyle/>
          <a:p>
            <a:fld id="{E0EF5650-D1CE-4D4C-BE8C-30FC47936B4F}" type="slidenum">
              <a:rPr kumimoji="1" lang="ja-JP" altLang="en-US" sz="2400" smtClean="0">
                <a:latin typeface="ＭＳ Ｐゴシック" panose="020B0600070205080204" pitchFamily="50" charset="-128"/>
                <a:ea typeface="ＭＳ Ｐゴシック" panose="020B0600070205080204" pitchFamily="50" charset="-128"/>
              </a:rPr>
              <a:pPr/>
              <a:t>8</a:t>
            </a:fld>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4" name="タイトル 1"/>
          <p:cNvSpPr>
            <a:spLocks noGrp="1"/>
          </p:cNvSpPr>
          <p:nvPr>
            <p:ph type="title"/>
          </p:nvPr>
        </p:nvSpPr>
        <p:spPr>
          <a:xfrm>
            <a:off x="272480" y="404662"/>
            <a:ext cx="9360000" cy="936106"/>
          </a:xfrm>
          <a:solidFill>
            <a:schemeClr val="accent5">
              <a:lumMod val="40000"/>
              <a:lumOff val="60000"/>
            </a:schemeClr>
          </a:solidFill>
          <a:ln>
            <a:solidFill>
              <a:schemeClr val="tx1"/>
            </a:solidFill>
          </a:ln>
        </p:spPr>
        <p:txBody>
          <a:bodyPr anchor="t">
            <a:noAutofit/>
          </a:bodyPr>
          <a:lstStyle/>
          <a:p>
            <a:pPr lvl="0" algn="l">
              <a:spcBef>
                <a:spcPts val="0"/>
              </a:spcBef>
            </a:pPr>
            <a:r>
              <a:rPr lang="ja-JP" altLang="en-US" sz="2800" dirty="0" smtClean="0">
                <a:solidFill>
                  <a:prstClr val="black"/>
                </a:solidFill>
                <a:latin typeface="ＭＳ ゴシック" panose="020B0609070205080204" pitchFamily="49" charset="-128"/>
                <a:ea typeface="ＭＳ ゴシック" panose="020B0609070205080204" pitchFamily="49" charset="-128"/>
                <a:cs typeface="+mn-cs"/>
              </a:rPr>
              <a:t>　</a:t>
            </a:r>
            <a:r>
              <a:rPr lang="ja-JP" altLang="en-US" sz="2800" b="1" dirty="0" smtClean="0">
                <a:solidFill>
                  <a:prstClr val="black"/>
                </a:solidFill>
                <a:latin typeface="ＭＳ ゴシック" panose="020B0609070205080204" pitchFamily="49" charset="-128"/>
                <a:ea typeface="ＭＳ ゴシック" panose="020B0609070205080204" pitchFamily="49" charset="-128"/>
                <a:cs typeface="+mn-cs"/>
              </a:rPr>
              <a:t>設置</a:t>
            </a:r>
            <a:r>
              <a:rPr lang="ja-JP" altLang="en-US" sz="2800" b="1" dirty="0">
                <a:solidFill>
                  <a:prstClr val="black"/>
                </a:solidFill>
                <a:latin typeface="ＭＳ ゴシック" panose="020B0609070205080204" pitchFamily="49" charset="-128"/>
                <a:ea typeface="ＭＳ ゴシック" panose="020B0609070205080204" pitchFamily="49" charset="-128"/>
                <a:cs typeface="+mn-cs"/>
              </a:rPr>
              <a:t>主体が異なる病院が連携しようとする場合</a:t>
            </a:r>
            <a:r>
              <a:rPr lang="ja-JP" altLang="en-US" sz="2800" b="1" dirty="0" smtClean="0">
                <a:solidFill>
                  <a:prstClr val="black"/>
                </a:solidFill>
                <a:latin typeface="ＭＳ ゴシック" panose="020B0609070205080204" pitchFamily="49" charset="-128"/>
                <a:ea typeface="ＭＳ ゴシック" panose="020B0609070205080204" pitchFamily="49" charset="-128"/>
                <a:cs typeface="+mn-cs"/>
              </a:rPr>
              <a:t>に</a:t>
            </a:r>
            <a:r>
              <a:rPr lang="en-US" altLang="ja-JP" sz="2800" b="1" dirty="0" smtClean="0">
                <a:solidFill>
                  <a:prstClr val="black"/>
                </a:solidFill>
                <a:latin typeface="ＭＳ ゴシック" panose="020B0609070205080204" pitchFamily="49" charset="-128"/>
                <a:ea typeface="ＭＳ ゴシック" panose="020B0609070205080204" pitchFamily="49" charset="-128"/>
                <a:cs typeface="+mn-cs"/>
              </a:rPr>
              <a:t/>
            </a:r>
            <a:br>
              <a:rPr lang="en-US" altLang="ja-JP" sz="2800" b="1" dirty="0" smtClean="0">
                <a:solidFill>
                  <a:prstClr val="black"/>
                </a:solidFill>
                <a:latin typeface="ＭＳ ゴシック" panose="020B0609070205080204" pitchFamily="49" charset="-128"/>
                <a:ea typeface="ＭＳ ゴシック" panose="020B0609070205080204" pitchFamily="49" charset="-128"/>
                <a:cs typeface="+mn-cs"/>
              </a:rPr>
            </a:br>
            <a:r>
              <a:rPr lang="ja-JP" altLang="en-US" sz="2800" b="1" dirty="0">
                <a:solidFill>
                  <a:prstClr val="black"/>
                </a:solidFill>
                <a:latin typeface="ＭＳ ゴシック" panose="020B0609070205080204" pitchFamily="49" charset="-128"/>
                <a:ea typeface="ＭＳ ゴシック" panose="020B0609070205080204" pitchFamily="49" charset="-128"/>
                <a:cs typeface="+mn-cs"/>
              </a:rPr>
              <a:t>　</a:t>
            </a:r>
            <a:r>
              <a:rPr lang="ja-JP" altLang="en-US" sz="2800" b="1" dirty="0" smtClean="0">
                <a:solidFill>
                  <a:prstClr val="black"/>
                </a:solidFill>
                <a:latin typeface="ＭＳ ゴシック" panose="020B0609070205080204" pitchFamily="49" charset="-128"/>
                <a:ea typeface="ＭＳ ゴシック" panose="020B0609070205080204" pitchFamily="49" charset="-128"/>
                <a:cs typeface="+mn-cs"/>
              </a:rPr>
              <a:t>想定される</a:t>
            </a:r>
            <a:r>
              <a:rPr lang="ja-JP" altLang="en-US" sz="2800" b="1" dirty="0">
                <a:solidFill>
                  <a:prstClr val="black"/>
                </a:solidFill>
                <a:latin typeface="ＭＳ ゴシック" panose="020B0609070205080204" pitchFamily="49" charset="-128"/>
                <a:ea typeface="ＭＳ ゴシック" panose="020B0609070205080204" pitchFamily="49" charset="-128"/>
                <a:cs typeface="+mn-cs"/>
              </a:rPr>
              <a:t>効果と</a:t>
            </a:r>
            <a:r>
              <a:rPr lang="ja-JP" altLang="en-US" sz="2800" b="1" dirty="0" smtClean="0">
                <a:solidFill>
                  <a:prstClr val="black"/>
                </a:solidFill>
                <a:latin typeface="ＭＳ ゴシック" panose="020B0609070205080204" pitchFamily="49" charset="-128"/>
                <a:ea typeface="ＭＳ ゴシック" panose="020B0609070205080204" pitchFamily="49" charset="-128"/>
                <a:cs typeface="+mn-cs"/>
              </a:rPr>
              <a:t>課題</a:t>
            </a:r>
            <a:r>
              <a:rPr lang="ja-JP" altLang="en-US" sz="1400" b="1" dirty="0" smtClean="0">
                <a:solidFill>
                  <a:prstClr val="black"/>
                </a:solidFill>
                <a:latin typeface="ＭＳ ゴシック" panose="020B0609070205080204" pitchFamily="49" charset="-128"/>
                <a:ea typeface="ＭＳ ゴシック" panose="020B0609070205080204" pitchFamily="49" charset="-128"/>
                <a:cs typeface="+mn-cs"/>
              </a:rPr>
              <a:t>（小児医療センターの場合）</a:t>
            </a:r>
            <a:endParaRPr kumimoji="1" lang="ja-JP" altLang="en-US" sz="1400" b="1" dirty="0">
              <a:latin typeface="ＭＳ ゴシック" panose="020B0609070205080204" pitchFamily="49" charset="-128"/>
              <a:ea typeface="ＭＳ ゴシック" panose="020B0609070205080204"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575260388"/>
              </p:ext>
            </p:extLst>
          </p:nvPr>
        </p:nvGraphicFramePr>
        <p:xfrm>
          <a:off x="344488" y="1628800"/>
          <a:ext cx="9217024" cy="5040560"/>
        </p:xfrm>
        <a:graphic>
          <a:graphicData uri="http://schemas.openxmlformats.org/drawingml/2006/table">
            <a:tbl>
              <a:tblPr firstRow="1" bandRow="1">
                <a:tableStyleId>{5C22544A-7EE6-4342-B048-85BDC9FD1C3A}</a:tableStyleId>
              </a:tblPr>
              <a:tblGrid>
                <a:gridCol w="520316"/>
                <a:gridCol w="8696708"/>
              </a:tblGrid>
              <a:tr h="2137453">
                <a:tc>
                  <a:txBody>
                    <a:bodyPr/>
                    <a:lstStyle/>
                    <a:p>
                      <a:pPr algn="ctr"/>
                      <a:r>
                        <a:rPr kumimoji="1" lang="ja-JP" altLang="en-US" sz="1400" b="0" dirty="0" smtClean="0">
                          <a:solidFill>
                            <a:schemeClr val="tx1"/>
                          </a:solidFill>
                          <a:latin typeface="+mn-ea"/>
                          <a:ea typeface="+mn-ea"/>
                        </a:rPr>
                        <a:t>効</a:t>
                      </a:r>
                      <a:endParaRPr kumimoji="1" lang="en-US" altLang="ja-JP" sz="1400" b="0" dirty="0" smtClean="0">
                        <a:solidFill>
                          <a:schemeClr val="tx1"/>
                        </a:solidFill>
                        <a:latin typeface="+mn-ea"/>
                        <a:ea typeface="+mn-ea"/>
                      </a:endParaRPr>
                    </a:p>
                    <a:p>
                      <a:pPr algn="ct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果</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800"/>
                        </a:lnSpc>
                      </a:pPr>
                      <a:r>
                        <a:rPr kumimoji="1" lang="ja-JP" altLang="en-US" sz="1400" b="0" dirty="0" smtClean="0">
                          <a:solidFill>
                            <a:schemeClr val="tx1"/>
                          </a:solidFill>
                          <a:latin typeface="+mn-ea"/>
                          <a:ea typeface="+mn-ea"/>
                        </a:rPr>
                        <a:t> ○ 症例の集積が進み，治療成績が向上する。</a:t>
                      </a:r>
                      <a:endParaRPr kumimoji="1" lang="en-US" altLang="ja-JP" sz="1400" b="0" dirty="0" smtClean="0">
                        <a:solidFill>
                          <a:schemeClr val="tx1"/>
                        </a:solidFill>
                        <a:latin typeface="+mn-ea"/>
                        <a:ea typeface="+mn-ea"/>
                      </a:endParaRPr>
                    </a:p>
                    <a:p>
                      <a:pPr algn="l">
                        <a:lnSpc>
                          <a:spcPts val="1800"/>
                        </a:lnSpc>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症例の集積は若手医師を惹きつける。（マグネット病院）</a:t>
                      </a:r>
                      <a:endParaRPr kumimoji="1" lang="en-US" altLang="ja-JP" sz="1400" b="0" u="none" dirty="0" smtClean="0">
                        <a:solidFill>
                          <a:schemeClr val="tx1"/>
                        </a:solidFill>
                        <a:latin typeface="+mn-ea"/>
                        <a:ea typeface="+mn-ea"/>
                      </a:endParaRPr>
                    </a:p>
                    <a:p>
                      <a:pPr algn="l">
                        <a:lnSpc>
                          <a:spcPts val="1800"/>
                        </a:lnSpc>
                      </a:pPr>
                      <a:r>
                        <a:rPr kumimoji="1" lang="ja-JP" altLang="en-US" sz="1400" b="0" dirty="0" smtClean="0">
                          <a:solidFill>
                            <a:schemeClr val="tx1"/>
                          </a:solidFill>
                          <a:latin typeface="+mn-ea"/>
                          <a:ea typeface="+mn-ea"/>
                        </a:rPr>
                        <a:t> ○ </a:t>
                      </a:r>
                      <a:r>
                        <a:rPr kumimoji="1" lang="ja-JP" altLang="en-US" sz="1400" b="0" u="sng" dirty="0" smtClean="0">
                          <a:solidFill>
                            <a:schemeClr val="tx1"/>
                          </a:solidFill>
                          <a:latin typeface="+mn-ea"/>
                          <a:ea typeface="+mn-ea"/>
                        </a:rPr>
                        <a:t>小児外科専門医や小児循環器専門医など貴重な専門医を集約して高度な医療を提供できる。</a:t>
                      </a:r>
                      <a:endParaRPr kumimoji="1" lang="en-US" altLang="ja-JP" sz="1400" b="0" u="sng" dirty="0" smtClean="0">
                        <a:solidFill>
                          <a:schemeClr val="tx1"/>
                        </a:solidFill>
                        <a:latin typeface="+mn-ea"/>
                        <a:ea typeface="+mn-ea"/>
                      </a:endParaRPr>
                    </a:p>
                    <a:p>
                      <a:pPr algn="l">
                        <a:lnSpc>
                          <a:spcPts val="1800"/>
                        </a:lnSpc>
                      </a:pPr>
                      <a:r>
                        <a:rPr kumimoji="1" lang="ja-JP" altLang="en-US" sz="1400" b="0" dirty="0" smtClean="0">
                          <a:solidFill>
                            <a:schemeClr val="tx1"/>
                          </a:solidFill>
                          <a:latin typeface="+mn-ea"/>
                          <a:ea typeface="+mn-ea"/>
                        </a:rPr>
                        <a:t> ○ </a:t>
                      </a:r>
                      <a:r>
                        <a:rPr kumimoji="1" lang="ja-JP" altLang="en-US" sz="1400" b="0" u="sng" dirty="0" smtClean="0">
                          <a:solidFill>
                            <a:schemeClr val="tx1"/>
                          </a:solidFill>
                          <a:latin typeface="+mn-ea"/>
                          <a:ea typeface="+mn-ea"/>
                        </a:rPr>
                        <a:t>総合病院のバックアップが期待できる。（チーム医療）</a:t>
                      </a:r>
                      <a:endParaRPr kumimoji="1" lang="en-US" altLang="ja-JP" sz="1400" b="0" u="sng" dirty="0" smtClean="0">
                        <a:solidFill>
                          <a:schemeClr val="tx1"/>
                        </a:solidFill>
                        <a:latin typeface="+mn-ea"/>
                        <a:ea typeface="+mn-ea"/>
                      </a:endParaRPr>
                    </a:p>
                    <a:p>
                      <a:pPr algn="l">
                        <a:lnSpc>
                          <a:spcPts val="1800"/>
                        </a:lnSpc>
                      </a:pPr>
                      <a:r>
                        <a:rPr kumimoji="1" lang="ja-JP" altLang="en-US" sz="1400" b="0" dirty="0" smtClean="0">
                          <a:solidFill>
                            <a:schemeClr val="tx1"/>
                          </a:solidFill>
                          <a:latin typeface="+mn-ea"/>
                          <a:ea typeface="+mn-ea"/>
                        </a:rPr>
                        <a:t> ○ </a:t>
                      </a:r>
                      <a:r>
                        <a:rPr kumimoji="1" lang="ja-JP" altLang="en-US" sz="1400" b="0" u="sng" dirty="0" smtClean="0">
                          <a:solidFill>
                            <a:schemeClr val="tx1"/>
                          </a:solidFill>
                          <a:latin typeface="+mn-ea"/>
                          <a:ea typeface="+mn-ea"/>
                        </a:rPr>
                        <a:t>総合周産期センターとの連続的ケアが可能。</a:t>
                      </a:r>
                      <a:endParaRPr kumimoji="1" lang="en-US" altLang="ja-JP" sz="1400" b="0" u="sng" dirty="0" smtClean="0">
                        <a:solidFill>
                          <a:schemeClr val="tx1"/>
                        </a:solidFill>
                        <a:latin typeface="+mn-ea"/>
                        <a:ea typeface="+mn-ea"/>
                      </a:endParaRPr>
                    </a:p>
                    <a:p>
                      <a:pPr algn="l">
                        <a:lnSpc>
                          <a:spcPts val="1800"/>
                        </a:lnSpc>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マンパワーの集約によって労働環境の改善・向上を図ることができる。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0" marR="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重複投資の回避と合理的な投資が可能。</a:t>
                      </a:r>
                      <a:r>
                        <a:rPr kumimoji="1" lang="ja-JP" altLang="en-US" sz="1400" b="0" i="0" u="sng" strike="noStrike" kern="1200" cap="none" spc="0" normalizeH="0" baseline="0" noProof="0" dirty="0" smtClean="0">
                          <a:ln>
                            <a:noFill/>
                          </a:ln>
                          <a:solidFill>
                            <a:schemeClr val="tx1"/>
                          </a:solidFill>
                          <a:effectLst/>
                          <a:uLnTx/>
                          <a:uFillTx/>
                          <a:latin typeface="+mn-ea"/>
                          <a:ea typeface="+mn-ea"/>
                          <a:cs typeface="+mn-cs"/>
                        </a:rPr>
                        <a:t>（ＰＩＣＵなど）</a:t>
                      </a:r>
                      <a:endParaRPr kumimoji="1" lang="en-US" altLang="ja-JP" sz="1400" b="0" u="sng" dirty="0" smtClean="0">
                        <a:solidFill>
                          <a:schemeClr val="tx1"/>
                        </a:solidFill>
                        <a:latin typeface="+mn-ea"/>
                        <a:ea typeface="+mn-ea"/>
                      </a:endParaRPr>
                    </a:p>
                    <a:p>
                      <a:pPr algn="l">
                        <a:lnSpc>
                          <a:spcPts val="1800"/>
                        </a:lnSpc>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共通経費のコスト削減が可能。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3107">
                <a:tc>
                  <a:txBody>
                    <a:bodyPr/>
                    <a:lstStyle/>
                    <a:p>
                      <a:pPr algn="ctr"/>
                      <a:r>
                        <a:rPr kumimoji="1" lang="ja-JP" altLang="en-US" sz="1400" b="0" dirty="0" smtClean="0">
                          <a:solidFill>
                            <a:schemeClr val="tx1"/>
                          </a:solidFill>
                          <a:latin typeface="+mn-ea"/>
                          <a:ea typeface="+mn-ea"/>
                        </a:rPr>
                        <a:t>課</a:t>
                      </a:r>
                      <a:endParaRPr kumimoji="1" lang="en-US" altLang="ja-JP" sz="1400" b="0" dirty="0" smtClean="0">
                        <a:solidFill>
                          <a:schemeClr val="tx1"/>
                        </a:solidFill>
                        <a:latin typeface="+mn-ea"/>
                        <a:ea typeface="+mn-ea"/>
                      </a:endParaRPr>
                    </a:p>
                    <a:p>
                      <a:pPr algn="ct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題</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800"/>
                        </a:lnSpc>
                      </a:pPr>
                      <a:r>
                        <a:rPr kumimoji="1" lang="ja-JP" altLang="en-US" sz="1400" b="0" dirty="0" smtClean="0">
                          <a:solidFill>
                            <a:schemeClr val="tx1"/>
                          </a:solidFill>
                          <a:latin typeface="+mn-ea"/>
                          <a:ea typeface="+mn-ea"/>
                        </a:rPr>
                        <a:t> △ 医療スタッフの転籍（</a:t>
                      </a:r>
                      <a:r>
                        <a:rPr lang="ja-JP" altLang="en-US" sz="1400" b="0" dirty="0" smtClean="0">
                          <a:solidFill>
                            <a:schemeClr val="tx1"/>
                          </a:solidFill>
                          <a:latin typeface="+mn-ea"/>
                          <a:ea typeface="+mn-ea"/>
                        </a:rPr>
                        <a:t>煩わしい退職・採用の手続き）が必要。</a:t>
                      </a:r>
                      <a:endParaRPr lang="en-US" altLang="ja-JP" sz="1400" b="0" dirty="0" smtClean="0">
                        <a:solidFill>
                          <a:schemeClr val="tx1"/>
                        </a:solidFill>
                        <a:latin typeface="+mn-ea"/>
                        <a:ea typeface="+mn-ea"/>
                      </a:endParaRPr>
                    </a:p>
                    <a:p>
                      <a:pPr algn="l">
                        <a:lnSpc>
                          <a:spcPts val="1800"/>
                        </a:lnSpc>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職員定数の縛りがある。（公立病院）</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algn="l">
                        <a:lnSpc>
                          <a:spcPts val="1800"/>
                        </a:lnSpc>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処遇（給与水準等）を統一する必要がある。</a:t>
                      </a:r>
                      <a:endParaRPr kumimoji="1" lang="en-US" altLang="ja-JP" sz="1400" b="0" u="none" dirty="0" smtClean="0">
                        <a:solidFill>
                          <a:schemeClr val="tx1"/>
                        </a:solidFill>
                        <a:latin typeface="+mn-ea"/>
                        <a:ea typeface="+mn-ea"/>
                      </a:endParaRPr>
                    </a:p>
                    <a:p>
                      <a:pPr marL="0" marR="0" indent="0" algn="l" defTabSz="914400" rtl="0" eaLnBrk="1" fontAlgn="auto" latinLnBrk="0" hangingPunct="1">
                        <a:lnSpc>
                          <a:spcPts val="1800"/>
                        </a:lnSpc>
                        <a:spcBef>
                          <a:spcPts val="0"/>
                        </a:spcBef>
                        <a:spcAft>
                          <a:spcPts val="0"/>
                        </a:spcAft>
                        <a:buClrTx/>
                        <a:buSzTx/>
                        <a:buFontTx/>
                        <a:buNone/>
                        <a:tabLst/>
                        <a:defRPr/>
                      </a:pPr>
                      <a:r>
                        <a:rPr kumimoji="1" lang="ja-JP" altLang="en-US" sz="1400" b="0" dirty="0" smtClean="0">
                          <a:solidFill>
                            <a:schemeClr val="tx1"/>
                          </a:solidFill>
                          <a:latin typeface="+mn-ea"/>
                          <a:ea typeface="+mn-ea"/>
                        </a:rPr>
                        <a:t> △ </a:t>
                      </a:r>
                      <a:r>
                        <a:rPr kumimoji="1" lang="ja-JP" altLang="en-US" sz="1400" b="0" u="sng" dirty="0" smtClean="0">
                          <a:solidFill>
                            <a:schemeClr val="tx1"/>
                          </a:solidFill>
                          <a:latin typeface="+mn-ea"/>
                          <a:ea typeface="+mn-ea"/>
                        </a:rPr>
                        <a:t>集約の組み合わせによっては， バックアップできる診療科に限界がある。</a:t>
                      </a:r>
                    </a:p>
                    <a:p>
                      <a:pPr algn="l">
                        <a:lnSpc>
                          <a:spcPts val="1800"/>
                        </a:lnSpc>
                      </a:pPr>
                      <a:r>
                        <a:rPr kumimoji="1" lang="ja-JP" altLang="en-US" sz="1400" b="0" dirty="0" smtClean="0">
                          <a:solidFill>
                            <a:schemeClr val="tx1"/>
                          </a:solidFill>
                          <a:latin typeface="+mn-ea"/>
                          <a:ea typeface="+mn-ea"/>
                        </a:rPr>
                        <a:t> △ </a:t>
                      </a:r>
                      <a:r>
                        <a:rPr kumimoji="1" lang="ja-JP" altLang="en-US" sz="1400" b="0" u="sng" dirty="0" smtClean="0">
                          <a:solidFill>
                            <a:schemeClr val="tx1"/>
                          </a:solidFill>
                          <a:latin typeface="+mn-ea"/>
                          <a:ea typeface="+mn-ea"/>
                        </a:rPr>
                        <a:t>集約の組み合わせによっては，小児循環器専門医等を確保できない場合がある。</a:t>
                      </a:r>
                      <a:endParaRPr kumimoji="1" lang="en-US" altLang="ja-JP" sz="1400" b="0" u="sng" dirty="0" smtClean="0">
                        <a:solidFill>
                          <a:schemeClr val="tx1"/>
                        </a:solidFill>
                        <a:latin typeface="+mn-ea"/>
                        <a:ea typeface="+mn-ea"/>
                      </a:endParaRPr>
                    </a:p>
                    <a:p>
                      <a:pPr marL="0" marR="0" indent="0" algn="l" defTabSz="914400" rtl="0" eaLnBrk="1" fontAlgn="auto" latinLnBrk="0" hangingPunct="1">
                        <a:lnSpc>
                          <a:spcPts val="1800"/>
                        </a:lnSpc>
                        <a:spcBef>
                          <a:spcPts val="0"/>
                        </a:spcBef>
                        <a:spcAft>
                          <a:spcPts val="0"/>
                        </a:spcAft>
                        <a:buClrTx/>
                        <a:buSzTx/>
                        <a:buFontTx/>
                        <a:buNone/>
                        <a:tabLst/>
                        <a:defRPr/>
                      </a:pPr>
                      <a:r>
                        <a:rPr kumimoji="1" lang="ja-JP" altLang="en-US" sz="1400" b="0" dirty="0" smtClean="0">
                          <a:solidFill>
                            <a:schemeClr val="tx1"/>
                          </a:solidFill>
                          <a:latin typeface="+mn-ea"/>
                          <a:ea typeface="+mn-ea"/>
                        </a:rPr>
                        <a:t> △ 小児医療センターと既存施設の設置主体が異なる場合，受付や会計が二重の手間となる。</a:t>
                      </a:r>
                      <a:endParaRPr kumimoji="1" lang="en-US" altLang="ja-JP" sz="1400" b="0" dirty="0" smtClean="0">
                        <a:solidFill>
                          <a:schemeClr val="tx1"/>
                        </a:solidFill>
                        <a:latin typeface="+mn-ea"/>
                        <a:ea typeface="+mn-ea"/>
                      </a:endParaRPr>
                    </a:p>
                    <a:p>
                      <a:pPr marL="0" marR="0" indent="0" algn="l" defTabSz="914400" rtl="0" eaLnBrk="1" fontAlgn="auto" latinLnBrk="0" hangingPunct="1">
                        <a:lnSpc>
                          <a:spcPts val="1800"/>
                        </a:lnSpc>
                        <a:spcBef>
                          <a:spcPts val="0"/>
                        </a:spcBef>
                        <a:spcAft>
                          <a:spcPts val="0"/>
                        </a:spcAft>
                        <a:buClrTx/>
                        <a:buSzTx/>
                        <a:buFontTx/>
                        <a:buNone/>
                        <a:tabLst/>
                        <a:defRPr/>
                      </a:pPr>
                      <a:r>
                        <a:rPr kumimoji="1" lang="ja-JP" altLang="en-US" sz="1400" b="0" dirty="0" smtClean="0">
                          <a:solidFill>
                            <a:schemeClr val="tx1"/>
                          </a:solidFill>
                          <a:latin typeface="+mn-ea"/>
                          <a:ea typeface="+mn-ea"/>
                        </a:rPr>
                        <a:t> △ 小児医療センターと既存施設の設置主体が異なる場合，診療報酬の配分ルールや兼任スタッフの給与等の</a:t>
                      </a:r>
                      <a:endParaRPr kumimoji="1" lang="en-US" altLang="ja-JP" sz="1400" b="0" dirty="0" smtClean="0">
                        <a:solidFill>
                          <a:schemeClr val="tx1"/>
                        </a:solidFill>
                        <a:latin typeface="+mn-ea"/>
                        <a:ea typeface="+mn-ea"/>
                      </a:endParaRPr>
                    </a:p>
                    <a:p>
                      <a:pPr marL="0" marR="0" indent="0" algn="l" defTabSz="914400" rtl="0" eaLnBrk="1" fontAlgn="auto" latinLnBrk="0" hangingPunct="1">
                        <a:lnSpc>
                          <a:spcPts val="1800"/>
                        </a:lnSpc>
                        <a:spcBef>
                          <a:spcPts val="0"/>
                        </a:spcBef>
                        <a:spcAft>
                          <a:spcPts val="0"/>
                        </a:spcAft>
                        <a:buClrTx/>
                        <a:buSzTx/>
                        <a:buFontTx/>
                        <a:buNone/>
                        <a:tabLst/>
                        <a:defRPr/>
                      </a:pPr>
                      <a:r>
                        <a:rPr kumimoji="1" lang="ja-JP" altLang="en-US" sz="1400" b="0" dirty="0" smtClean="0">
                          <a:solidFill>
                            <a:schemeClr val="tx1"/>
                          </a:solidFill>
                          <a:latin typeface="+mn-ea"/>
                          <a:ea typeface="+mn-ea"/>
                        </a:rPr>
                        <a:t>　　負担ルールを定める必要がある</a:t>
                      </a:r>
                    </a:p>
                    <a:p>
                      <a:pPr marL="0" marR="0" indent="0" algn="l" defTabSz="914400" rtl="0" eaLnBrk="1" fontAlgn="auto" latinLnBrk="0" hangingPunct="1">
                        <a:lnSpc>
                          <a:spcPts val="1800"/>
                        </a:lnSpc>
                        <a:spcBef>
                          <a:spcPts val="0"/>
                        </a:spcBef>
                        <a:spcAft>
                          <a:spcPts val="0"/>
                        </a:spcAft>
                        <a:buClrTx/>
                        <a:buSzTx/>
                        <a:buFontTx/>
                        <a:buNone/>
                        <a:tabLst/>
                        <a:defRPr/>
                      </a:pPr>
                      <a:r>
                        <a:rPr kumimoji="1" lang="ja-JP" altLang="en-US" sz="1400" b="0" dirty="0" smtClean="0">
                          <a:solidFill>
                            <a:schemeClr val="tx1"/>
                          </a:solidFill>
                          <a:latin typeface="+mn-ea"/>
                          <a:ea typeface="+mn-ea"/>
                        </a:rPr>
                        <a:t> △ 医局が混在する場合，治療方針等について医局間の調整が必要。</a:t>
                      </a:r>
                      <a:endParaRPr kumimoji="1" lang="en-US" altLang="ja-JP" sz="1400" b="0" dirty="0" smtClean="0">
                        <a:solidFill>
                          <a:schemeClr val="tx1"/>
                        </a:solidFill>
                        <a:latin typeface="+mn-ea"/>
                        <a:ea typeface="+mn-ea"/>
                      </a:endParaRPr>
                    </a:p>
                    <a:p>
                      <a:pPr algn="l">
                        <a:lnSpc>
                          <a:spcPts val="1800"/>
                        </a:lnSpc>
                      </a:pPr>
                      <a:r>
                        <a:rPr kumimoji="1" lang="ja-JP" altLang="en-US" sz="1400" b="0" dirty="0" smtClean="0">
                          <a:solidFill>
                            <a:schemeClr val="tx1"/>
                          </a:solidFill>
                          <a:latin typeface="+mn-ea"/>
                          <a:ea typeface="+mn-ea"/>
                        </a:rPr>
                        <a:t> △ 敷地や駐車場を確保する必要がある。</a:t>
                      </a:r>
                      <a:endParaRPr kumimoji="1" lang="en-US" altLang="ja-JP" sz="1400" b="0" dirty="0" smtClean="0">
                        <a:solidFill>
                          <a:schemeClr val="tx1"/>
                        </a:solidFill>
                        <a:latin typeface="+mn-ea"/>
                        <a:ea typeface="+mn-ea"/>
                      </a:endParaRPr>
                    </a:p>
                    <a:p>
                      <a:pPr algn="l">
                        <a:lnSpc>
                          <a:spcPts val="1800"/>
                        </a:lnSpc>
                      </a:pPr>
                      <a:r>
                        <a:rPr kumimoji="1" lang="ja-JP" altLang="en-US" sz="1400" b="0" dirty="0" smtClean="0">
                          <a:solidFill>
                            <a:schemeClr val="tx1"/>
                          </a:solidFill>
                          <a:latin typeface="+mn-ea"/>
                          <a:ea typeface="+mn-ea"/>
                        </a:rPr>
                        <a:t> △ 集約する場所によっては，アクセスの利便性低下を懸念する意見がある。</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正方形/長方形 2"/>
          <p:cNvSpPr/>
          <p:nvPr/>
        </p:nvSpPr>
        <p:spPr>
          <a:xfrm>
            <a:off x="6897216" y="1296000"/>
            <a:ext cx="266429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下線部は小児医療センターに特化した事項</a:t>
            </a:r>
            <a:endParaRPr kumimoji="1" lang="ja-JP" altLang="en-US" sz="1000" dirty="0">
              <a:solidFill>
                <a:schemeClr val="tx1"/>
              </a:solidFill>
            </a:endParaRPr>
          </a:p>
        </p:txBody>
      </p:sp>
    </p:spTree>
    <p:extLst>
      <p:ext uri="{BB962C8B-B14F-4D97-AF65-F5344CB8AC3E}">
        <p14:creationId xmlns:p14="http://schemas.microsoft.com/office/powerpoint/2010/main" val="2493228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ワーキング・グループの作業状況 H26年7月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FF99"/>
        </a:solidFill>
        <a:ln w="19050">
          <a:solidFill>
            <a:srgbClr val="00B050"/>
          </a:solidFill>
        </a:ln>
      </a:spPr>
      <a:bodyPr rtlCol="0" anchor="ctr"/>
      <a:lstStyle>
        <a:defPPr algn="ctr">
          <a:defRPr kumimoji="1"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FF99"/>
        </a:solidFill>
        <a:ln w="19050">
          <a:solidFill>
            <a:srgbClr val="00B050"/>
          </a:solidFill>
        </a:ln>
      </a:spPr>
      <a:bodyPr rtlCol="0" anchor="ctr"/>
      <a:lstStyle>
        <a:defPPr algn="ctr">
          <a:defRPr kumimoji="1"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ワーキング・グループの作業状況 H26年7月末</Template>
  <TotalTime>10412</TotalTime>
  <Words>1856</Words>
  <Application>Microsoft Office PowerPoint</Application>
  <PresentationFormat>A4 210 x 297 mm</PresentationFormat>
  <Paragraphs>355</Paragraphs>
  <Slides>10</Slides>
  <Notes>2</Notes>
  <HiddenSlides>0</HiddenSlides>
  <MMClips>0</MMClips>
  <ScaleCrop>false</ScaleCrop>
  <HeadingPairs>
    <vt:vector size="4" baseType="variant">
      <vt:variant>
        <vt:lpstr>テーマ</vt:lpstr>
      </vt:variant>
      <vt:variant>
        <vt:i4>3</vt:i4>
      </vt:variant>
      <vt:variant>
        <vt:lpstr>スライド タイトル</vt:lpstr>
      </vt:variant>
      <vt:variant>
        <vt:i4>10</vt:i4>
      </vt:variant>
    </vt:vector>
  </HeadingPairs>
  <TitlesOfParts>
    <vt:vector size="13" baseType="lpstr">
      <vt:lpstr>ワーキング・グループの作業状況 H26年7月末</vt:lpstr>
      <vt:lpstr>Office ​​テーマ</vt:lpstr>
      <vt:lpstr>1_Office ​​テーマ</vt:lpstr>
      <vt:lpstr>PowerPoint プレゼンテーション</vt:lpstr>
      <vt:lpstr>　基幹病院の機能分化・連携の進め方</vt:lpstr>
      <vt:lpstr>　小児医療体制検討ＷＧでの議論（１）</vt:lpstr>
      <vt:lpstr>　小児医療体制検討ＷＧでの議論（２）</vt:lpstr>
      <vt:lpstr> 小児医療体制の効率化・高度化の例示（小児医療センターのイメージ）</vt:lpstr>
      <vt:lpstr>　他県事例 ① ～ 倉敷中央病院</vt:lpstr>
      <vt:lpstr>　他県事例 ② ～ 熊本赤十字病院(こども医療センター)</vt:lpstr>
      <vt:lpstr>　他県事例 ③ ～ 埼玉県立小児医療センター</vt:lpstr>
      <vt:lpstr>　設置主体が異なる病院が連携しようとする場合に 　想定される効果と課題（小児医療センターの場合）</vt:lpstr>
      <vt:lpstr>　病院連携体制の例示</vt:lpstr>
    </vt:vector>
  </TitlesOfParts>
  <Company>広島県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広島都市圏の医療に関する調査研究協議会 ～ワーキング・グループの作業状況～</dc:title>
  <dc:creator>福永 裕文</dc:creator>
  <cp:lastModifiedBy>Administrator</cp:lastModifiedBy>
  <cp:revision>918</cp:revision>
  <cp:lastPrinted>2017-07-25T09:36:01Z</cp:lastPrinted>
  <dcterms:created xsi:type="dcterms:W3CDTF">2014-07-17T04:10:49Z</dcterms:created>
  <dcterms:modified xsi:type="dcterms:W3CDTF">2017-08-04T05:32:06Z</dcterms:modified>
</cp:coreProperties>
</file>