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2">
  <p:sldMasterIdLst>
    <p:sldMasterId id="2147483648" r:id="rId1"/>
  </p:sldMasterIdLst>
  <p:notesMasterIdLst>
    <p:notesMasterId r:id="rId4"/>
  </p:notesMasterIdLst>
  <p:handoutMasterIdLst>
    <p:handoutMasterId r:id="rId5"/>
  </p:handoutMasterIdLst>
  <p:sldIdLst>
    <p:sldId id="601" r:id="rId2"/>
    <p:sldId id="643" r:id="rId3"/>
  </p:sldIdLst>
  <p:sldSz cx="9906000" cy="6858000" type="A4"/>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C98CE"/>
    <a:srgbClr val="FFFF99"/>
    <a:srgbClr val="FEFFC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7529" autoAdjust="0"/>
  </p:normalViewPr>
  <p:slideViewPr>
    <p:cSldViewPr>
      <p:cViewPr>
        <p:scale>
          <a:sx n="90" d="100"/>
          <a:sy n="90" d="100"/>
        </p:scale>
        <p:origin x="-1152" y="-7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2628" y="1080"/>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6"/>
            <a:ext cx="2921000" cy="493713"/>
          </a:xfrm>
          <a:prstGeom prst="rect">
            <a:avLst/>
          </a:prstGeom>
        </p:spPr>
        <p:txBody>
          <a:bodyPr vert="horz" lIns="91347" tIns="45672" rIns="91347" bIns="4567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9541" y="16"/>
            <a:ext cx="2921000" cy="493713"/>
          </a:xfrm>
          <a:prstGeom prst="rect">
            <a:avLst/>
          </a:prstGeom>
        </p:spPr>
        <p:txBody>
          <a:bodyPr vert="horz" lIns="91347" tIns="45672" rIns="91347" bIns="45672" rtlCol="0"/>
          <a:lstStyle>
            <a:lvl1pPr algn="r">
              <a:defRPr sz="1200"/>
            </a:lvl1pPr>
          </a:lstStyle>
          <a:p>
            <a:fld id="{BB7301C3-0FBC-420C-B486-7782B8044B02}" type="datetimeFigureOut">
              <a:rPr kumimoji="1" lang="ja-JP" altLang="en-US" smtClean="0"/>
              <a:t>2017/7/21</a:t>
            </a:fld>
            <a:endParaRPr kumimoji="1" lang="ja-JP" altLang="en-US"/>
          </a:p>
        </p:txBody>
      </p:sp>
      <p:sp>
        <p:nvSpPr>
          <p:cNvPr id="4" name="フッター プレースホルダー 3"/>
          <p:cNvSpPr>
            <a:spLocks noGrp="1"/>
          </p:cNvSpPr>
          <p:nvPr>
            <p:ph type="ftr" sz="quarter" idx="2"/>
          </p:nvPr>
        </p:nvSpPr>
        <p:spPr>
          <a:xfrm>
            <a:off x="13" y="9377363"/>
            <a:ext cx="2921000" cy="493712"/>
          </a:xfrm>
          <a:prstGeom prst="rect">
            <a:avLst/>
          </a:prstGeom>
        </p:spPr>
        <p:txBody>
          <a:bodyPr vert="horz" lIns="91347" tIns="45672" rIns="91347" bIns="4567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9541" y="9377363"/>
            <a:ext cx="2921000" cy="493712"/>
          </a:xfrm>
          <a:prstGeom prst="rect">
            <a:avLst/>
          </a:prstGeom>
        </p:spPr>
        <p:txBody>
          <a:bodyPr vert="horz" lIns="91347" tIns="45672" rIns="91347" bIns="45672" rtlCol="0" anchor="b"/>
          <a:lstStyle>
            <a:lvl1pPr algn="r">
              <a:defRPr sz="1200"/>
            </a:lvl1pPr>
          </a:lstStyle>
          <a:p>
            <a:fld id="{07E44571-DB7E-426B-98EA-7B6BED41ED85}" type="slidenum">
              <a:rPr kumimoji="1" lang="ja-JP" altLang="en-US" smtClean="0"/>
              <a:t>‹#›</a:t>
            </a:fld>
            <a:endParaRPr kumimoji="1" lang="ja-JP" altLang="en-US"/>
          </a:p>
        </p:txBody>
      </p:sp>
    </p:spTree>
    <p:extLst>
      <p:ext uri="{BB962C8B-B14F-4D97-AF65-F5344CB8AC3E}">
        <p14:creationId xmlns:p14="http://schemas.microsoft.com/office/powerpoint/2010/main" val="2644325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6"/>
            <a:ext cx="2921000" cy="493713"/>
          </a:xfrm>
          <a:prstGeom prst="rect">
            <a:avLst/>
          </a:prstGeom>
        </p:spPr>
        <p:txBody>
          <a:bodyPr vert="horz" lIns="91347" tIns="45672" rIns="91347" bIns="4567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9541" y="16"/>
            <a:ext cx="2921000" cy="493713"/>
          </a:xfrm>
          <a:prstGeom prst="rect">
            <a:avLst/>
          </a:prstGeom>
        </p:spPr>
        <p:txBody>
          <a:bodyPr vert="horz" lIns="91347" tIns="45672" rIns="91347" bIns="45672" rtlCol="0"/>
          <a:lstStyle>
            <a:lvl1pPr algn="r">
              <a:defRPr sz="1200"/>
            </a:lvl1pPr>
          </a:lstStyle>
          <a:p>
            <a:fld id="{FE0D5ED0-067E-44BC-AE9F-80D091406C27}" type="datetimeFigureOut">
              <a:rPr kumimoji="1" lang="ja-JP" altLang="en-US" smtClean="0"/>
              <a:t>2017/7/21</a:t>
            </a:fld>
            <a:endParaRPr kumimoji="1" lang="ja-JP" altLang="en-US"/>
          </a:p>
        </p:txBody>
      </p:sp>
      <p:sp>
        <p:nvSpPr>
          <p:cNvPr id="4" name="スライド イメージ プレースホルダー 3"/>
          <p:cNvSpPr>
            <a:spLocks noGrp="1" noRot="1" noChangeAspect="1"/>
          </p:cNvSpPr>
          <p:nvPr>
            <p:ph type="sldImg" idx="2"/>
          </p:nvPr>
        </p:nvSpPr>
        <p:spPr>
          <a:xfrm>
            <a:off x="696913" y="739775"/>
            <a:ext cx="5348287" cy="3703638"/>
          </a:xfrm>
          <a:prstGeom prst="rect">
            <a:avLst/>
          </a:prstGeom>
          <a:noFill/>
          <a:ln w="12700">
            <a:solidFill>
              <a:prstClr val="black"/>
            </a:solidFill>
          </a:ln>
        </p:spPr>
        <p:txBody>
          <a:bodyPr vert="horz" lIns="91347" tIns="45672" rIns="91347" bIns="45672" rtlCol="0" anchor="ctr"/>
          <a:lstStyle/>
          <a:p>
            <a:endParaRPr lang="ja-JP" altLang="en-US"/>
          </a:p>
        </p:txBody>
      </p:sp>
      <p:sp>
        <p:nvSpPr>
          <p:cNvPr id="5" name="ノート プレースホルダー 4"/>
          <p:cNvSpPr>
            <a:spLocks noGrp="1"/>
          </p:cNvSpPr>
          <p:nvPr>
            <p:ph type="body" sz="quarter" idx="3"/>
          </p:nvPr>
        </p:nvSpPr>
        <p:spPr>
          <a:xfrm>
            <a:off x="674704" y="4689491"/>
            <a:ext cx="5392737" cy="4443413"/>
          </a:xfrm>
          <a:prstGeom prst="rect">
            <a:avLst/>
          </a:prstGeom>
        </p:spPr>
        <p:txBody>
          <a:bodyPr vert="horz" lIns="91347" tIns="45672" rIns="91347" bIns="4567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3" y="9377363"/>
            <a:ext cx="2921000" cy="493712"/>
          </a:xfrm>
          <a:prstGeom prst="rect">
            <a:avLst/>
          </a:prstGeom>
        </p:spPr>
        <p:txBody>
          <a:bodyPr vert="horz" lIns="91347" tIns="45672" rIns="91347" bIns="4567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9541" y="9377363"/>
            <a:ext cx="2921000" cy="493712"/>
          </a:xfrm>
          <a:prstGeom prst="rect">
            <a:avLst/>
          </a:prstGeom>
        </p:spPr>
        <p:txBody>
          <a:bodyPr vert="horz" lIns="91347" tIns="45672" rIns="91347" bIns="45672" rtlCol="0" anchor="b"/>
          <a:lstStyle>
            <a:lvl1pPr algn="r">
              <a:defRPr sz="1200"/>
            </a:lvl1pPr>
          </a:lstStyle>
          <a:p>
            <a:fld id="{99FEBF59-171E-4389-B6E3-97D2169D2BCA}" type="slidenum">
              <a:rPr kumimoji="1" lang="ja-JP" altLang="en-US" smtClean="0"/>
              <a:t>‹#›</a:t>
            </a:fld>
            <a:endParaRPr kumimoji="1" lang="ja-JP" altLang="en-US"/>
          </a:p>
        </p:txBody>
      </p:sp>
    </p:spTree>
    <p:extLst>
      <p:ext uri="{BB962C8B-B14F-4D97-AF65-F5344CB8AC3E}">
        <p14:creationId xmlns:p14="http://schemas.microsoft.com/office/powerpoint/2010/main" val="1189752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F4AE0DF-599C-4CA6-AA1E-3A6100DE2A60}" type="datetime1">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6471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0F890E-3D8F-49C3-815F-5C72858B588A}" type="datetime1">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50389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4E5DC3-D3E3-4027-A85E-5E53864A82B3}" type="datetime1">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79812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62ABCB-2ADF-4F42-BC59-3A2B7F056AAE}" type="datetime1">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25010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4E4AAC8-DECE-4699-90F3-C2A0C0FA3E2A}" type="datetime1">
              <a:rPr kumimoji="1" lang="ja-JP" altLang="en-US" smtClean="0"/>
              <a:t>2017/7/21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96748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39A8D17-9412-4B70-B8C0-9853EB0FBEF3}" type="datetime1">
              <a:rPr kumimoji="1" lang="ja-JP" altLang="en-US" smtClean="0"/>
              <a:t>2017/7/21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003588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E9FF59A-5F32-464A-B8BE-662622503233}" type="datetime1">
              <a:rPr kumimoji="1" lang="ja-JP" altLang="en-US" smtClean="0"/>
              <a:t>2017/7/21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97661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8294276-6706-4159-959D-404A8AB95C65}" type="datetime1">
              <a:rPr kumimoji="1" lang="ja-JP" altLang="en-US" smtClean="0"/>
              <a:t>2017/7/21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63283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16D5CF-9655-4EA3-BBF4-953C5FCBA9E6}" type="datetime1">
              <a:rPr kumimoji="1" lang="ja-JP" altLang="en-US" smtClean="0"/>
              <a:t>2017/7/21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17152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3F73CF-93EC-4F61-B929-A064EA760E59}" type="datetime1">
              <a:rPr kumimoji="1" lang="ja-JP" altLang="en-US" smtClean="0"/>
              <a:t>2017/7/21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69506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80FE44-574C-473C-B7BB-3039A0E1F0E4}" type="datetime1">
              <a:rPr kumimoji="1" lang="ja-JP" altLang="en-US" smtClean="0"/>
              <a:t>2017/7/21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717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D58BE-C3F1-4775-92FE-F99E09CBDC0B}" type="datetime1">
              <a:rPr kumimoji="1" lang="ja-JP" altLang="en-US" smtClean="0"/>
              <a:t>2017/7/21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357207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16463" y="1728000"/>
            <a:ext cx="9648000" cy="1584176"/>
          </a:xfrm>
          <a:prstGeom prst="rect">
            <a:avLst/>
          </a:prstGeom>
          <a:blipFill>
            <a:blip r:embed="rId2"/>
            <a:tile tx="0" ty="0" sx="100000" sy="100000" flip="none" algn="tl"/>
          </a:blipFill>
          <a:ln w="38100">
            <a:noFill/>
          </a:ln>
          <a:effectLst>
            <a:outerShdw blurRad="50800" dist="38100" dir="2700000" algn="tl" rotWithShape="0">
              <a:prstClr val="black">
                <a:alpha val="40000"/>
              </a:prstClr>
            </a:outerShdw>
          </a:effectLst>
        </p:spPr>
        <p:txBody>
          <a:bodyPr vert="horz" lIns="0" tIns="0" rIns="0" bIns="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smtClean="0">
                <a:latin typeface="HG丸ｺﾞｼｯｸM-PRO" panose="020F0600000000000000" pitchFamily="50" charset="-128"/>
                <a:ea typeface="HG丸ｺﾞｼｯｸM-PRO" panose="020F0600000000000000" pitchFamily="50" charset="-128"/>
              </a:rPr>
              <a:t>第３回</a:t>
            </a:r>
            <a:r>
              <a:rPr lang="ja-JP" altLang="en-US" sz="3200" b="1" dirty="0">
                <a:latin typeface="HG丸ｺﾞｼｯｸM-PRO" panose="020F0600000000000000" pitchFamily="50" charset="-128"/>
                <a:ea typeface="HG丸ｺﾞｼｯｸM-PRO" panose="020F0600000000000000" pitchFamily="50" charset="-128"/>
              </a:rPr>
              <a:t>基幹病院等連携強化実行</a:t>
            </a:r>
            <a:r>
              <a:rPr lang="ja-JP" altLang="en-US" sz="3200" b="1" dirty="0" smtClean="0">
                <a:latin typeface="HG丸ｺﾞｼｯｸM-PRO" panose="020F0600000000000000" pitchFamily="50" charset="-128"/>
                <a:ea typeface="HG丸ｺﾞｼｯｸM-PRO" panose="020F0600000000000000" pitchFamily="50" charset="-128"/>
              </a:rPr>
              <a:t>会議</a:t>
            </a:r>
            <a:endParaRPr lang="en-US" altLang="ja-JP" sz="3200" b="1" dirty="0" smtClean="0">
              <a:latin typeface="HG丸ｺﾞｼｯｸM-PRO" panose="020F0600000000000000" pitchFamily="50" charset="-128"/>
              <a:ea typeface="HG丸ｺﾞｼｯｸM-PRO" panose="020F0600000000000000" pitchFamily="50" charset="-128"/>
            </a:endParaRPr>
          </a:p>
          <a:p>
            <a:r>
              <a:rPr lang="ja-JP" altLang="en-US" sz="3200" b="1" dirty="0" smtClean="0">
                <a:latin typeface="HG丸ｺﾞｼｯｸM-PRO" panose="020F0600000000000000" pitchFamily="50" charset="-128"/>
                <a:ea typeface="HG丸ｺﾞｼｯｸM-PRO" panose="020F0600000000000000" pitchFamily="50" charset="-128"/>
              </a:rPr>
              <a:t>（</a:t>
            </a:r>
            <a:r>
              <a:rPr lang="en-US" altLang="ja-JP" sz="3200" b="1" dirty="0">
                <a:latin typeface="HG丸ｺﾞｼｯｸM-PRO" panose="020F0600000000000000" pitchFamily="50" charset="-128"/>
                <a:ea typeface="HG丸ｺﾞｼｯｸM-PRO" panose="020F0600000000000000" pitchFamily="50" charset="-128"/>
              </a:rPr>
              <a:t>H29.6.9</a:t>
            </a:r>
            <a:r>
              <a:rPr lang="ja-JP" altLang="en-US" sz="3200" b="1" dirty="0" smtClean="0">
                <a:latin typeface="HG丸ｺﾞｼｯｸM-PRO" panose="020F0600000000000000" pitchFamily="50" charset="-128"/>
                <a:ea typeface="HG丸ｺﾞｼｯｸM-PRO" panose="020F0600000000000000" pitchFamily="50" charset="-128"/>
              </a:rPr>
              <a:t>）議論</a:t>
            </a:r>
            <a:r>
              <a:rPr lang="ja-JP" altLang="en-US" sz="3200" b="1" dirty="0">
                <a:latin typeface="HG丸ｺﾞｼｯｸM-PRO" panose="020F0600000000000000" pitchFamily="50" charset="-128"/>
                <a:ea typeface="HG丸ｺﾞｼｯｸM-PRO" panose="020F0600000000000000" pitchFamily="50" charset="-128"/>
              </a:rPr>
              <a:t>の</a:t>
            </a:r>
            <a:r>
              <a:rPr lang="ja-JP" altLang="en-US" sz="3200" b="1" dirty="0" smtClean="0">
                <a:latin typeface="HG丸ｺﾞｼｯｸM-PRO" panose="020F0600000000000000" pitchFamily="50" charset="-128"/>
                <a:ea typeface="HG丸ｺﾞｼｯｸM-PRO" panose="020F0600000000000000" pitchFamily="50" charset="-128"/>
              </a:rPr>
              <a:t>結果について</a:t>
            </a:r>
            <a:endParaRPr lang="ja-JP" altLang="en-US" sz="3200" b="1" dirty="0">
              <a:latin typeface="HG丸ｺﾞｼｯｸM-PRO" panose="020F0600000000000000" pitchFamily="50" charset="-128"/>
              <a:ea typeface="HG丸ｺﾞｼｯｸM-PRO" panose="020F0600000000000000" pitchFamily="50" charset="-128"/>
            </a:endParaRPr>
          </a:p>
        </p:txBody>
      </p:sp>
      <p:sp>
        <p:nvSpPr>
          <p:cNvPr id="6" name="タイトル 1"/>
          <p:cNvSpPr txBox="1">
            <a:spLocks/>
          </p:cNvSpPr>
          <p:nvPr/>
        </p:nvSpPr>
        <p:spPr bwMode="auto">
          <a:xfrm>
            <a:off x="8306792" y="432001"/>
            <a:ext cx="1170711" cy="387093"/>
          </a:xfrm>
          <a:prstGeom prst="rect">
            <a:avLst/>
          </a:prstGeom>
          <a:noFill/>
          <a:ln w="19050">
            <a:solidFill>
              <a:schemeClr val="tx1"/>
            </a:solidFill>
          </a:ln>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latin typeface="ＭＳ ゴシック" panose="020B0609070205080204" pitchFamily="49" charset="-128"/>
                <a:ea typeface="ＭＳ ゴシック" panose="020B0609070205080204" pitchFamily="49" charset="-128"/>
              </a:rPr>
              <a:t>資料１</a:t>
            </a:r>
            <a:endParaRPr lang="en-US" altLang="ja-JP" sz="1800" b="1"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79204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44960" y="377280"/>
            <a:ext cx="9016552" cy="6480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Aft>
                <a:spcPts val="400"/>
              </a:spcAft>
            </a:pPr>
            <a:r>
              <a:rPr lang="ja-JP" altLang="en-US" sz="1400" b="1" kern="100" dirty="0" smtClean="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sz="1400" b="1" kern="100" dirty="0">
                <a:solidFill>
                  <a:prstClr val="black"/>
                </a:solidFill>
                <a:latin typeface="ＭＳ ゴシック" panose="020B0609070205080204" pitchFamily="49" charset="-128"/>
                <a:ea typeface="ＭＳ ゴシック" panose="020B0609070205080204" pitchFamily="49" charset="-128"/>
                <a:cs typeface="Times New Roman"/>
              </a:rPr>
              <a:t>これまでの議論について～</a:t>
            </a:r>
          </a:p>
          <a:p>
            <a:pPr lvl="0">
              <a:spcAft>
                <a:spcPts val="400"/>
              </a:spcAft>
            </a:pP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　○　</a:t>
            </a: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平成</a:t>
            </a:r>
            <a:r>
              <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rPr>
              <a:t>28</a:t>
            </a: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年度に開催した第１回，第２回基幹病院等連携強化実行会議において検討した議題及び各メンバーのご意見　</a:t>
            </a:r>
            <a:endPar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を再確認した。</a:t>
            </a:r>
            <a:endParaRPr lang="ja-JP" altLang="en-US" sz="15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ja-JP" altLang="en-US" sz="1400" b="1" kern="100" dirty="0">
                <a:solidFill>
                  <a:prstClr val="black"/>
                </a:solidFill>
                <a:latin typeface="ＭＳ ゴシック" panose="020B0609070205080204" pitchFamily="49" charset="-128"/>
                <a:ea typeface="ＭＳ ゴシック" panose="020B0609070205080204" pitchFamily="49" charset="-128"/>
                <a:cs typeface="Times New Roman"/>
              </a:rPr>
              <a:t>～難治性・希少性疾患の集約について～</a:t>
            </a: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　平成</a:t>
            </a:r>
            <a:r>
              <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rPr>
              <a:t>28</a:t>
            </a: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年度に集約された疾患及び集約先について確認し，これらの広報の状況を報告した。</a:t>
            </a: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　また，当該疾患について，直近半年間の４基幹病院等における治療実績を照会し，集約の進捗状況を次回以降の基幹</a:t>
            </a:r>
            <a:endPar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病院等連携強化実行会議で確認していくこととした。</a:t>
            </a: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　集約疾患の拡充のため，平成</a:t>
            </a:r>
            <a:r>
              <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rPr>
              <a:t>29</a:t>
            </a: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年度においても引き続き対象とする疾患及び集約先の検討・選定を行っていくことを</a:t>
            </a:r>
            <a:endPar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確認した。</a:t>
            </a:r>
            <a:endParaRPr lang="ja-JP" altLang="en-US" sz="15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ja-JP" altLang="en-US" sz="1400" b="1" kern="100" dirty="0">
                <a:solidFill>
                  <a:prstClr val="black"/>
                </a:solidFill>
                <a:latin typeface="ＭＳ ゴシック" panose="020B0609070205080204" pitchFamily="49" charset="-128"/>
                <a:ea typeface="ＭＳ ゴシック" panose="020B0609070205080204" pitchFamily="49" charset="-128"/>
                <a:cs typeface="Times New Roman"/>
              </a:rPr>
              <a:t>～循環器医療体制検討ＷＧの状況について～</a:t>
            </a: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　５月に開催した第１回循環器医療体制検討ＷＧについて報告を行った。</a:t>
            </a:r>
            <a:endPar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各メンバーからの意見として，以下の発言があった。</a:t>
            </a:r>
          </a:p>
          <a:p>
            <a:pPr lvl="0">
              <a:spcAft>
                <a:spcPts val="400"/>
              </a:spcAft>
            </a:pPr>
            <a:r>
              <a:rPr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a:rPr>
              <a:t>　・　国（厚生労働省）において同様の検討会が設置されているので，こちらの状況についても注視しながら検討を進めて　</a:t>
            </a:r>
            <a:endParaRPr lang="en-US" altLang="ja-JP" sz="11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a:rPr>
              <a:t>　　　いく必要がある。</a:t>
            </a:r>
          </a:p>
          <a:p>
            <a:pPr lvl="0">
              <a:spcAft>
                <a:spcPts val="400"/>
              </a:spcAft>
            </a:pPr>
            <a:r>
              <a:rPr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a:rPr>
              <a:t>　・　特に急性期の関係でいうと，民間病院との役割分担や，その後の維持にも配慮した検討が必要ではないか。</a:t>
            </a:r>
          </a:p>
          <a:p>
            <a:pPr lvl="0">
              <a:spcAft>
                <a:spcPts val="400"/>
              </a:spcAft>
            </a:pPr>
            <a:r>
              <a:rPr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a:rPr>
              <a:t>　・　患者に対し，より実効性のある救急医療がきっちり提供できる体制の構築が必要ではないか。</a:t>
            </a:r>
          </a:p>
          <a:p>
            <a:pPr lvl="0">
              <a:spcAft>
                <a:spcPts val="400"/>
              </a:spcAft>
            </a:pPr>
            <a:r>
              <a:rPr lang="ja-JP" altLang="en-US" sz="1400" b="1" kern="100" dirty="0">
                <a:solidFill>
                  <a:prstClr val="black"/>
                </a:solidFill>
                <a:latin typeface="ＭＳ ゴシック" panose="020B0609070205080204" pitchFamily="49" charset="-128"/>
                <a:ea typeface="ＭＳ ゴシック" panose="020B0609070205080204" pitchFamily="49" charset="-128"/>
                <a:cs typeface="Times New Roman"/>
              </a:rPr>
              <a:t>～小児医療体制検討ＷＧの状況について～</a:t>
            </a: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　今年度，経営も含めた様々な観点からのシミュレーションや，効率化することによる経営上の影響を整理しながら，</a:t>
            </a:r>
            <a:endPar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ＷＧを進めていくことを報告した。</a:t>
            </a: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　加えて，小児医療と密接な関係にある周産期部門についても，ＷＧを新たに設置し，小児医療と一体的に検討して</a:t>
            </a:r>
            <a:r>
              <a:rPr lang="ja-JP" altLang="en-US" sz="1200" kern="100" dirty="0" err="1">
                <a:solidFill>
                  <a:prstClr val="black"/>
                </a:solidFill>
                <a:latin typeface="ＭＳ ゴシック" panose="020B0609070205080204" pitchFamily="49" charset="-128"/>
                <a:ea typeface="ＭＳ ゴシック" panose="020B0609070205080204" pitchFamily="49" charset="-128"/>
                <a:cs typeface="Times New Roman"/>
              </a:rPr>
              <a:t>い</a:t>
            </a:r>
            <a:endPar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en-US" altLang="ja-JP" sz="12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くことを報告した。</a:t>
            </a:r>
          </a:p>
          <a:p>
            <a:pPr lvl="0">
              <a:spcAft>
                <a:spcPts val="400"/>
              </a:spcAft>
            </a:pPr>
            <a:r>
              <a:rPr lang="ja-JP" altLang="en-US" sz="1200" kern="100" dirty="0">
                <a:solidFill>
                  <a:prstClr val="black"/>
                </a:solidFill>
                <a:latin typeface="ＭＳ ゴシック" panose="020B0609070205080204" pitchFamily="49" charset="-128"/>
                <a:ea typeface="ＭＳ ゴシック" panose="020B0609070205080204" pitchFamily="49" charset="-128"/>
                <a:cs typeface="Times New Roman"/>
              </a:rPr>
              <a:t>　○　各メンバーからの意見として，以下の発言があった。</a:t>
            </a:r>
          </a:p>
          <a:p>
            <a:pPr lvl="0">
              <a:spcAft>
                <a:spcPts val="400"/>
              </a:spcAft>
            </a:pPr>
            <a:r>
              <a:rPr lang="ja-JP" altLang="en-US" sz="1050" kern="100" dirty="0">
                <a:solidFill>
                  <a:prstClr val="black"/>
                </a:solidFill>
                <a:latin typeface="ＭＳ ゴシック" panose="020B0609070205080204" pitchFamily="49" charset="-128"/>
                <a:ea typeface="ＭＳ ゴシック" panose="020B0609070205080204" pitchFamily="49" charset="-128"/>
                <a:cs typeface="Times New Roman"/>
              </a:rPr>
              <a:t>　　・　小児科医のモチベーション維持の方策についても考えていく必要があるのではないか。</a:t>
            </a:r>
          </a:p>
          <a:p>
            <a:pPr lvl="0">
              <a:spcAft>
                <a:spcPts val="400"/>
              </a:spcAft>
            </a:pPr>
            <a:r>
              <a:rPr lang="ja-JP" altLang="en-US" sz="1050" kern="100" dirty="0">
                <a:solidFill>
                  <a:prstClr val="black"/>
                </a:solidFill>
                <a:latin typeface="ＭＳ ゴシック" panose="020B0609070205080204" pitchFamily="49" charset="-128"/>
                <a:ea typeface="ＭＳ ゴシック" panose="020B0609070205080204" pitchFamily="49" charset="-128"/>
                <a:cs typeface="Times New Roman"/>
              </a:rPr>
              <a:t>　　・　現状のままだと小児医療体制は低下していくので，将来どうしていくのかを考える必要があり，その中で医師のモチベーションに</a:t>
            </a:r>
            <a:r>
              <a:rPr lang="ja-JP" altLang="en-US" sz="1050" kern="100" dirty="0" err="1">
                <a:solidFill>
                  <a:prstClr val="black"/>
                </a:solidFill>
                <a:latin typeface="ＭＳ ゴシック" panose="020B0609070205080204" pitchFamily="49" charset="-128"/>
                <a:ea typeface="ＭＳ ゴシック" panose="020B0609070205080204" pitchFamily="49" charset="-128"/>
                <a:cs typeface="Times New Roman"/>
              </a:rPr>
              <a:t>つ</a:t>
            </a:r>
            <a:endParaRPr lang="en-US" altLang="ja-JP" sz="105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spcAft>
                <a:spcPts val="400"/>
              </a:spcAft>
            </a:pPr>
            <a:r>
              <a:rPr lang="en-US" altLang="ja-JP" sz="105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050" kern="100" dirty="0">
                <a:solidFill>
                  <a:prstClr val="black"/>
                </a:solidFill>
                <a:latin typeface="ＭＳ ゴシック" panose="020B0609070205080204" pitchFamily="49" charset="-128"/>
                <a:ea typeface="ＭＳ ゴシック" panose="020B0609070205080204" pitchFamily="49" charset="-128"/>
                <a:cs typeface="Times New Roman"/>
              </a:rPr>
              <a:t>いても考えていく必要がある。</a:t>
            </a:r>
          </a:p>
          <a:p>
            <a:pPr lvl="0">
              <a:spcAft>
                <a:spcPts val="400"/>
              </a:spcAft>
            </a:pPr>
            <a:r>
              <a:rPr lang="ja-JP" altLang="en-US" sz="1050" kern="100" dirty="0">
                <a:solidFill>
                  <a:prstClr val="black"/>
                </a:solidFill>
                <a:latin typeface="ＭＳ ゴシック" panose="020B0609070205080204" pitchFamily="49" charset="-128"/>
                <a:ea typeface="ＭＳ ゴシック" panose="020B0609070205080204" pitchFamily="49" charset="-128"/>
                <a:cs typeface="Times New Roman"/>
              </a:rPr>
              <a:t>　　・　検討に当たっては，医師の育成の面から，研修についても加味する必要がある</a:t>
            </a:r>
            <a:r>
              <a:rPr lang="ja-JP" altLang="en-US" sz="105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kumimoji="1" lang="ja-JP" altLang="en-US" dirty="0"/>
          </a:p>
        </p:txBody>
      </p:sp>
    </p:spTree>
    <p:extLst>
      <p:ext uri="{BB962C8B-B14F-4D97-AF65-F5344CB8AC3E}">
        <p14:creationId xmlns:p14="http://schemas.microsoft.com/office/powerpoint/2010/main" val="595717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ワーキング・グループの作業状況 H26年7月末">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ワーキング・グループの作業状況 H26年7月末</Template>
  <TotalTime>9856</TotalTime>
  <Words>26</Words>
  <Application>Microsoft Office PowerPoint</Application>
  <PresentationFormat>A4 210 x 297 mm</PresentationFormat>
  <Paragraphs>29</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ワーキング・グループの作業状況 H26年7月末</vt:lpstr>
      <vt:lpstr>PowerPoint プレゼンテーション</vt:lpstr>
      <vt:lpstr>PowerPoint プレゼンテーション</vt:lpstr>
    </vt:vector>
  </TitlesOfParts>
  <Company>広島県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広島都市圏の医療に関する調査研究協議会 ～ワーキング・グループの作業状況～</dc:title>
  <dc:creator>福永 裕文</dc:creator>
  <cp:lastModifiedBy>広島県</cp:lastModifiedBy>
  <cp:revision>844</cp:revision>
  <cp:lastPrinted>2017-07-21T04:03:54Z</cp:lastPrinted>
  <dcterms:created xsi:type="dcterms:W3CDTF">2014-07-17T04:10:49Z</dcterms:created>
  <dcterms:modified xsi:type="dcterms:W3CDTF">2017-07-21T04:04:08Z</dcterms:modified>
</cp:coreProperties>
</file>