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6"/>
  </p:notesMasterIdLst>
  <p:handoutMasterIdLst>
    <p:handoutMasterId r:id="rId77"/>
  </p:handoutMasterIdLst>
  <p:sldIdLst>
    <p:sldId id="373" r:id="rId2"/>
    <p:sldId id="628" r:id="rId3"/>
    <p:sldId id="601" r:id="rId4"/>
    <p:sldId id="516" r:id="rId5"/>
    <p:sldId id="521" r:id="rId6"/>
    <p:sldId id="599" r:id="rId7"/>
    <p:sldId id="600" r:id="rId8"/>
    <p:sldId id="596" r:id="rId9"/>
    <p:sldId id="597" r:id="rId10"/>
    <p:sldId id="526" r:id="rId11"/>
    <p:sldId id="598" r:id="rId12"/>
    <p:sldId id="642" r:id="rId13"/>
    <p:sldId id="643" r:id="rId14"/>
    <p:sldId id="644" r:id="rId15"/>
    <p:sldId id="528" r:id="rId16"/>
    <p:sldId id="529" r:id="rId17"/>
    <p:sldId id="530" r:id="rId18"/>
    <p:sldId id="531" r:id="rId19"/>
    <p:sldId id="491" r:id="rId20"/>
    <p:sldId id="492" r:id="rId21"/>
    <p:sldId id="532" r:id="rId22"/>
    <p:sldId id="493" r:id="rId23"/>
    <p:sldId id="495" r:id="rId24"/>
    <p:sldId id="443" r:id="rId25"/>
    <p:sldId id="610" r:id="rId26"/>
    <p:sldId id="533" r:id="rId27"/>
    <p:sldId id="534" r:id="rId28"/>
    <p:sldId id="535" r:id="rId29"/>
    <p:sldId id="536" r:id="rId30"/>
    <p:sldId id="537" r:id="rId31"/>
    <p:sldId id="538" r:id="rId32"/>
    <p:sldId id="539" r:id="rId33"/>
    <p:sldId id="540" r:id="rId34"/>
    <p:sldId id="541" r:id="rId35"/>
    <p:sldId id="542" r:id="rId36"/>
    <p:sldId id="450" r:id="rId37"/>
    <p:sldId id="513" r:id="rId38"/>
    <p:sldId id="514" r:id="rId39"/>
    <p:sldId id="548" r:id="rId40"/>
    <p:sldId id="549" r:id="rId41"/>
    <p:sldId id="550" r:id="rId42"/>
    <p:sldId id="556" r:id="rId43"/>
    <p:sldId id="558" r:id="rId44"/>
    <p:sldId id="557" r:id="rId45"/>
    <p:sldId id="551" r:id="rId46"/>
    <p:sldId id="592" r:id="rId47"/>
    <p:sldId id="584" r:id="rId48"/>
    <p:sldId id="585" r:id="rId49"/>
    <p:sldId id="590" r:id="rId50"/>
    <p:sldId id="591" r:id="rId51"/>
    <p:sldId id="589" r:id="rId52"/>
    <p:sldId id="586" r:id="rId53"/>
    <p:sldId id="587" r:id="rId54"/>
    <p:sldId id="602" r:id="rId55"/>
    <p:sldId id="609" r:id="rId56"/>
    <p:sldId id="611" r:id="rId57"/>
    <p:sldId id="620" r:id="rId58"/>
    <p:sldId id="621" r:id="rId59"/>
    <p:sldId id="622" r:id="rId60"/>
    <p:sldId id="613" r:id="rId61"/>
    <p:sldId id="612" r:id="rId62"/>
    <p:sldId id="607" r:id="rId63"/>
    <p:sldId id="608" r:id="rId64"/>
    <p:sldId id="634" r:id="rId65"/>
    <p:sldId id="631" r:id="rId66"/>
    <p:sldId id="632" r:id="rId67"/>
    <p:sldId id="637" r:id="rId68"/>
    <p:sldId id="636" r:id="rId69"/>
    <p:sldId id="633" r:id="rId70"/>
    <p:sldId id="635" r:id="rId71"/>
    <p:sldId id="641" r:id="rId72"/>
    <p:sldId id="614" r:id="rId73"/>
    <p:sldId id="623" r:id="rId74"/>
    <p:sldId id="638" r:id="rId75"/>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8CE"/>
    <a:srgbClr val="FFFF99"/>
    <a:srgbClr val="FEFFC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7529" autoAdjust="0"/>
  </p:normalViewPr>
  <p:slideViewPr>
    <p:cSldViewPr>
      <p:cViewPr>
        <p:scale>
          <a:sx n="90" d="100"/>
          <a:sy n="90" d="100"/>
        </p:scale>
        <p:origin x="-1368" y="-66"/>
      </p:cViewPr>
      <p:guideLst>
        <p:guide orient="horz" pos="2160"/>
        <p:guide pos="2880"/>
      </p:guideLst>
    </p:cSldViewPr>
  </p:slideViewPr>
  <p:notesTextViewPr>
    <p:cViewPr>
      <p:scale>
        <a:sx n="1" d="1"/>
        <a:sy n="1" d="1"/>
      </p:scale>
      <p:origin x="0" y="0"/>
    </p:cViewPr>
  </p:notesTextViewPr>
  <p:sorterViewPr>
    <p:cViewPr>
      <p:scale>
        <a:sx n="100" d="100"/>
        <a:sy n="100" d="100"/>
      </p:scale>
      <p:origin x="0" y="11718"/>
    </p:cViewPr>
  </p:sorterViewPr>
  <p:notesViewPr>
    <p:cSldViewPr>
      <p:cViewPr>
        <p:scale>
          <a:sx n="100" d="100"/>
          <a:sy n="100" d="100"/>
        </p:scale>
        <p:origin x="-2628" y="108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yohei\Desktop\&#24739;&#32773;&#25512;&#35336;&#65288;&#24195;&#23798;&#21307;&#30274;&#22287;&#12539;&#24180;&#40802;&#38542;&#23652;&#21029;&#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hei\Desktop\&#24739;&#32773;&#25512;&#35336;&#65288;&#24195;&#23798;&#21307;&#30274;&#22287;&#12539;&#24180;&#40802;&#38542;&#23652;&#21029;&#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hei\Desktop\&#24195;&#23798;&#30476;&#32113;&#35336;\&#21463;&#30274;&#29575;_&#23567;&#20998;&#39006;&#65288;&#20840;&#22269;&#65289;_&#32076;&#24180;&#22793;&#21270;&#8594;&#65301;&#22823;&#30142;&#30149;&#25512;&#35336;v3&#65288;&#19968;&#23450;&#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hei\Desktop\&#24195;&#23798;&#30476;&#32113;&#35336;\&#21463;&#30274;&#29575;_&#23567;&#20998;&#39006;&#65288;&#20840;&#22269;&#65289;_&#32076;&#24180;&#22793;&#21270;&#8594;&#65301;&#22823;&#30142;&#30149;&#25512;&#35336;v3&#65288;&#19968;&#23450;&#65289;.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人口推計!$B$5</c:f>
              <c:strCache>
                <c:ptCount val="1"/>
                <c:pt idx="0">
                  <c:v>0～14歳</c:v>
                </c:pt>
              </c:strCache>
            </c:strRef>
          </c:tx>
          <c:spPr>
            <a:solidFill>
              <a:schemeClr val="tx1"/>
            </a:solidFill>
            <a:ln>
              <a:solidFill>
                <a:schemeClr val="tx1"/>
              </a:solidFill>
            </a:ln>
          </c:spPr>
          <c:invertIfNegative val="0"/>
          <c:cat>
            <c:strRef>
              <c:f>人口推計!$C$3:$I$3</c:f>
              <c:strCache>
                <c:ptCount val="7"/>
                <c:pt idx="0">
                  <c:v>2010年</c:v>
                </c:pt>
                <c:pt idx="1">
                  <c:v>2015年</c:v>
                </c:pt>
                <c:pt idx="2">
                  <c:v>2020年</c:v>
                </c:pt>
                <c:pt idx="3">
                  <c:v>2025年</c:v>
                </c:pt>
                <c:pt idx="4">
                  <c:v>2030年</c:v>
                </c:pt>
                <c:pt idx="5">
                  <c:v>2035年</c:v>
                </c:pt>
                <c:pt idx="6">
                  <c:v>2040年</c:v>
                </c:pt>
              </c:strCache>
            </c:strRef>
          </c:cat>
          <c:val>
            <c:numRef>
              <c:f>人口推計!$C$5:$I$5</c:f>
              <c:numCache>
                <c:formatCode>#,##0_ </c:formatCode>
                <c:ptCount val="7"/>
                <c:pt idx="0">
                  <c:v>191884</c:v>
                </c:pt>
                <c:pt idx="1">
                  <c:v>185856</c:v>
                </c:pt>
                <c:pt idx="2">
                  <c:v>174907</c:v>
                </c:pt>
                <c:pt idx="3">
                  <c:v>161007</c:v>
                </c:pt>
                <c:pt idx="4">
                  <c:v>147762</c:v>
                </c:pt>
                <c:pt idx="5">
                  <c:v>140195</c:v>
                </c:pt>
                <c:pt idx="6">
                  <c:v>135439</c:v>
                </c:pt>
              </c:numCache>
            </c:numRef>
          </c:val>
        </c:ser>
        <c:ser>
          <c:idx val="2"/>
          <c:order val="1"/>
          <c:tx>
            <c:strRef>
              <c:f>人口推計!$B$6</c:f>
              <c:strCache>
                <c:ptCount val="1"/>
                <c:pt idx="0">
                  <c:v>15～64歳</c:v>
                </c:pt>
              </c:strCache>
            </c:strRef>
          </c:tx>
          <c:spPr>
            <a:pattFill prst="ltDnDiag">
              <a:fgClr>
                <a:schemeClr val="tx1"/>
              </a:fgClr>
              <a:bgClr>
                <a:schemeClr val="bg1"/>
              </a:bgClr>
            </a:pattFill>
            <a:ln>
              <a:solidFill>
                <a:schemeClr val="tx1"/>
              </a:solidFill>
            </a:ln>
          </c:spPr>
          <c:invertIfNegative val="0"/>
          <c:cat>
            <c:strRef>
              <c:f>人口推計!$C$3:$I$3</c:f>
              <c:strCache>
                <c:ptCount val="7"/>
                <c:pt idx="0">
                  <c:v>2010年</c:v>
                </c:pt>
                <c:pt idx="1">
                  <c:v>2015年</c:v>
                </c:pt>
                <c:pt idx="2">
                  <c:v>2020年</c:v>
                </c:pt>
                <c:pt idx="3">
                  <c:v>2025年</c:v>
                </c:pt>
                <c:pt idx="4">
                  <c:v>2030年</c:v>
                </c:pt>
                <c:pt idx="5">
                  <c:v>2035年</c:v>
                </c:pt>
                <c:pt idx="6">
                  <c:v>2040年</c:v>
                </c:pt>
              </c:strCache>
            </c:strRef>
          </c:cat>
          <c:val>
            <c:numRef>
              <c:f>人口推計!$C$6:$I$6</c:f>
              <c:numCache>
                <c:formatCode>#,##0_ </c:formatCode>
                <c:ptCount val="7"/>
                <c:pt idx="0">
                  <c:v>873636</c:v>
                </c:pt>
                <c:pt idx="1">
                  <c:v>826818</c:v>
                </c:pt>
                <c:pt idx="2">
                  <c:v>800844</c:v>
                </c:pt>
                <c:pt idx="3">
                  <c:v>783639</c:v>
                </c:pt>
                <c:pt idx="4">
                  <c:v>759862</c:v>
                </c:pt>
                <c:pt idx="5">
                  <c:v>719691</c:v>
                </c:pt>
                <c:pt idx="6">
                  <c:v>660337</c:v>
                </c:pt>
              </c:numCache>
            </c:numRef>
          </c:val>
        </c:ser>
        <c:ser>
          <c:idx val="3"/>
          <c:order val="2"/>
          <c:tx>
            <c:strRef>
              <c:f>人口推計!$B$7</c:f>
              <c:strCache>
                <c:ptCount val="1"/>
                <c:pt idx="0">
                  <c:v>65歳～</c:v>
                </c:pt>
              </c:strCache>
            </c:strRef>
          </c:tx>
          <c:spPr>
            <a:pattFill prst="pct50">
              <a:fgClr>
                <a:schemeClr val="tx1"/>
              </a:fgClr>
              <a:bgClr>
                <a:schemeClr val="bg1"/>
              </a:bgClr>
            </a:pattFill>
            <a:ln>
              <a:solidFill>
                <a:schemeClr val="tx1"/>
              </a:solidFill>
            </a:ln>
          </c:spPr>
          <c:invertIfNegative val="0"/>
          <c:cat>
            <c:strRef>
              <c:f>人口推計!$C$3:$I$3</c:f>
              <c:strCache>
                <c:ptCount val="7"/>
                <c:pt idx="0">
                  <c:v>2010年</c:v>
                </c:pt>
                <c:pt idx="1">
                  <c:v>2015年</c:v>
                </c:pt>
                <c:pt idx="2">
                  <c:v>2020年</c:v>
                </c:pt>
                <c:pt idx="3">
                  <c:v>2025年</c:v>
                </c:pt>
                <c:pt idx="4">
                  <c:v>2030年</c:v>
                </c:pt>
                <c:pt idx="5">
                  <c:v>2035年</c:v>
                </c:pt>
                <c:pt idx="6">
                  <c:v>2040年</c:v>
                </c:pt>
              </c:strCache>
            </c:strRef>
          </c:cat>
          <c:val>
            <c:numRef>
              <c:f>人口推計!$C$7:$I$7</c:f>
              <c:numCache>
                <c:formatCode>#,##0_ </c:formatCode>
                <c:ptCount val="7"/>
                <c:pt idx="0">
                  <c:v>283745</c:v>
                </c:pt>
                <c:pt idx="1">
                  <c:v>344822</c:v>
                </c:pt>
                <c:pt idx="2">
                  <c:v>373331</c:v>
                </c:pt>
                <c:pt idx="3">
                  <c:v>384558</c:v>
                </c:pt>
                <c:pt idx="4">
                  <c:v>393564</c:v>
                </c:pt>
                <c:pt idx="5">
                  <c:v>406479</c:v>
                </c:pt>
                <c:pt idx="6">
                  <c:v>430471</c:v>
                </c:pt>
              </c:numCache>
            </c:numRef>
          </c:val>
        </c:ser>
        <c:dLbls>
          <c:showLegendKey val="0"/>
          <c:showVal val="0"/>
          <c:showCatName val="0"/>
          <c:showSerName val="0"/>
          <c:showPercent val="0"/>
          <c:showBubbleSize val="0"/>
        </c:dLbls>
        <c:gapWidth val="150"/>
        <c:overlap val="100"/>
        <c:axId val="31422720"/>
        <c:axId val="31428608"/>
      </c:barChart>
      <c:catAx>
        <c:axId val="31422720"/>
        <c:scaling>
          <c:orientation val="minMax"/>
        </c:scaling>
        <c:delete val="0"/>
        <c:axPos val="b"/>
        <c:majorTickMark val="out"/>
        <c:minorTickMark val="none"/>
        <c:tickLblPos val="nextTo"/>
        <c:crossAx val="31428608"/>
        <c:crosses val="autoZero"/>
        <c:auto val="1"/>
        <c:lblAlgn val="ctr"/>
        <c:lblOffset val="100"/>
        <c:noMultiLvlLbl val="0"/>
      </c:catAx>
      <c:valAx>
        <c:axId val="31428608"/>
        <c:scaling>
          <c:orientation val="minMax"/>
        </c:scaling>
        <c:delete val="0"/>
        <c:axPos val="l"/>
        <c:majorGridlines/>
        <c:numFmt formatCode="#,##0_ " sourceLinked="1"/>
        <c:majorTickMark val="out"/>
        <c:minorTickMark val="none"/>
        <c:tickLblPos val="nextTo"/>
        <c:crossAx val="314227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c:f>
              <c:strCache>
                <c:ptCount val="1"/>
                <c:pt idx="0">
                  <c:v>0-14歳</c:v>
                </c:pt>
              </c:strCache>
            </c:strRef>
          </c:tx>
          <c:spPr>
            <a:pattFill prst="dotGrid">
              <a:fgClr>
                <a:schemeClr val="accent1"/>
              </a:fgClr>
              <a:bgClr>
                <a:schemeClr val="bg1"/>
              </a:bgClr>
            </a:pattFill>
            <a:ln w="9525" cap="flat" cmpd="sng" algn="ctr">
              <a:solidFill>
                <a:schemeClr val="accent1">
                  <a:shade val="95000"/>
                </a:schemeClr>
              </a:solidFill>
              <a:round/>
            </a:ln>
            <a:effectLst/>
          </c:spPr>
          <c:invertIfNegative val="0"/>
          <c:cat>
            <c:strRef>
              <c:f>Sheet1!$A$5:$A$11</c:f>
              <c:strCache>
                <c:ptCount val="7"/>
                <c:pt idx="0">
                  <c:v>2010年</c:v>
                </c:pt>
                <c:pt idx="1">
                  <c:v>2015年</c:v>
                </c:pt>
                <c:pt idx="2">
                  <c:v>2020年</c:v>
                </c:pt>
                <c:pt idx="3">
                  <c:v>2025年</c:v>
                </c:pt>
                <c:pt idx="4">
                  <c:v>2030年</c:v>
                </c:pt>
                <c:pt idx="5">
                  <c:v>2035年</c:v>
                </c:pt>
                <c:pt idx="6">
                  <c:v>2040年</c:v>
                </c:pt>
              </c:strCache>
            </c:strRef>
          </c:cat>
          <c:val>
            <c:numRef>
              <c:f>Sheet1!$B$5:$B$11</c:f>
              <c:numCache>
                <c:formatCode>#,##0_);[Red]\(#,##0\)</c:formatCode>
                <c:ptCount val="7"/>
                <c:pt idx="0">
                  <c:v>361.16240000000005</c:v>
                </c:pt>
                <c:pt idx="1">
                  <c:v>356.33841000000001</c:v>
                </c:pt>
                <c:pt idx="2">
                  <c:v>326.12689999999998</c:v>
                </c:pt>
                <c:pt idx="3">
                  <c:v>298.82274000000001</c:v>
                </c:pt>
                <c:pt idx="4">
                  <c:v>280.45353999999998</c:v>
                </c:pt>
                <c:pt idx="5">
                  <c:v>269.30320999999998</c:v>
                </c:pt>
                <c:pt idx="6">
                  <c:v>259.25200999999998</c:v>
                </c:pt>
              </c:numCache>
            </c:numRef>
          </c:val>
          <c:extLst xmlns:c16r2="http://schemas.microsoft.com/office/drawing/2015/06/chart">
            <c:ext xmlns:c16="http://schemas.microsoft.com/office/drawing/2014/chart" uri="{C3380CC4-5D6E-409C-BE32-E72D297353CC}">
              <c16:uniqueId val="{00000000-3C28-4264-B4F2-AB42DC73D48F}"/>
            </c:ext>
          </c:extLst>
        </c:ser>
        <c:ser>
          <c:idx val="1"/>
          <c:order val="1"/>
          <c:tx>
            <c:strRef>
              <c:f>Sheet1!$C$4</c:f>
              <c:strCache>
                <c:ptCount val="1"/>
                <c:pt idx="0">
                  <c:v>15-64歳</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Sheet1!$C$5:$C$11</c:f>
              <c:numCache>
                <c:formatCode>#,##0_);[Red]\(#,##0\)</c:formatCode>
                <c:ptCount val="7"/>
                <c:pt idx="0">
                  <c:v>4688.4552699999995</c:v>
                </c:pt>
                <c:pt idx="1">
                  <c:v>4259.6346000000003</c:v>
                </c:pt>
                <c:pt idx="2">
                  <c:v>4178.1118200000001</c:v>
                </c:pt>
                <c:pt idx="3">
                  <c:v>4194.9384700000001</c:v>
                </c:pt>
                <c:pt idx="4">
                  <c:v>4197.1019900000001</c:v>
                </c:pt>
                <c:pt idx="5">
                  <c:v>3996.3366299999998</c:v>
                </c:pt>
                <c:pt idx="6">
                  <c:v>3584.4716300000005</c:v>
                </c:pt>
              </c:numCache>
            </c:numRef>
          </c:val>
          <c:extLst xmlns:c16r2="http://schemas.microsoft.com/office/drawing/2015/06/chart">
            <c:ext xmlns:c16="http://schemas.microsoft.com/office/drawing/2014/chart" uri="{C3380CC4-5D6E-409C-BE32-E72D297353CC}">
              <c16:uniqueId val="{00000001-3C28-4264-B4F2-AB42DC73D48F}"/>
            </c:ext>
          </c:extLst>
        </c:ser>
        <c:ser>
          <c:idx val="2"/>
          <c:order val="2"/>
          <c:tx>
            <c:strRef>
              <c:f>Sheet1!$D$4</c:f>
              <c:strCache>
                <c:ptCount val="1"/>
                <c:pt idx="0">
                  <c:v>65-74歳</c:v>
                </c:pt>
              </c:strCache>
            </c:strRef>
          </c:tx>
          <c:spPr>
            <a:pattFill prst="pct30">
              <a:fgClr>
                <a:schemeClr val="accent1"/>
              </a:fgClr>
              <a:bgClr>
                <a:schemeClr val="bg1"/>
              </a:bgClr>
            </a:patt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Sheet1!$D$5:$D$11</c:f>
              <c:numCache>
                <c:formatCode>#,##0_);[Red]\(#,##0\)</c:formatCode>
                <c:ptCount val="7"/>
                <c:pt idx="0">
                  <c:v>2886.0177600000002</c:v>
                </c:pt>
                <c:pt idx="1">
                  <c:v>3250.6542899999999</c:v>
                </c:pt>
                <c:pt idx="2">
                  <c:v>3174.3793000000001</c:v>
                </c:pt>
                <c:pt idx="3">
                  <c:v>2650.8743599999998</c:v>
                </c:pt>
                <c:pt idx="4">
                  <c:v>2571.98146</c:v>
                </c:pt>
                <c:pt idx="5">
                  <c:v>2820.0839699999997</c:v>
                </c:pt>
                <c:pt idx="6">
                  <c:v>3248.0902599999999</c:v>
                </c:pt>
              </c:numCache>
            </c:numRef>
          </c:val>
          <c:extLst xmlns:c16r2="http://schemas.microsoft.com/office/drawing/2015/06/chart">
            <c:ext xmlns:c16="http://schemas.microsoft.com/office/drawing/2014/chart" uri="{C3380CC4-5D6E-409C-BE32-E72D297353CC}">
              <c16:uniqueId val="{00000002-3C28-4264-B4F2-AB42DC73D48F}"/>
            </c:ext>
          </c:extLst>
        </c:ser>
        <c:ser>
          <c:idx val="3"/>
          <c:order val="3"/>
          <c:tx>
            <c:strRef>
              <c:f>Sheet1!$E$4</c:f>
              <c:strCache>
                <c:ptCount val="1"/>
                <c:pt idx="0">
                  <c:v>75歳以上</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Sheet1!$E$5:$E$11</c:f>
              <c:numCache>
                <c:formatCode>#,##0_);[Red]\(#,##0\)</c:formatCode>
                <c:ptCount val="7"/>
                <c:pt idx="0">
                  <c:v>6980.6708699999999</c:v>
                </c:pt>
                <c:pt idx="1">
                  <c:v>7608.4430699999994</c:v>
                </c:pt>
                <c:pt idx="2">
                  <c:v>9163.4432100000013</c:v>
                </c:pt>
                <c:pt idx="3">
                  <c:v>11087.448199999999</c:v>
                </c:pt>
                <c:pt idx="4">
                  <c:v>11727.518120000001</c:v>
                </c:pt>
                <c:pt idx="5">
                  <c:v>11679.73789</c:v>
                </c:pt>
                <c:pt idx="6">
                  <c:v>11666.726839999999</c:v>
                </c:pt>
              </c:numCache>
            </c:numRef>
          </c:val>
          <c:extLst xmlns:c16r2="http://schemas.microsoft.com/office/drawing/2015/06/chart">
            <c:ext xmlns:c16="http://schemas.microsoft.com/office/drawing/2014/chart" uri="{C3380CC4-5D6E-409C-BE32-E72D297353CC}">
              <c16:uniqueId val="{00000003-3C28-4264-B4F2-AB42DC73D48F}"/>
            </c:ext>
          </c:extLst>
        </c:ser>
        <c:dLbls>
          <c:showLegendKey val="0"/>
          <c:showVal val="0"/>
          <c:showCatName val="0"/>
          <c:showSerName val="0"/>
          <c:showPercent val="0"/>
          <c:showBubbleSize val="0"/>
        </c:dLbls>
        <c:gapWidth val="50"/>
        <c:overlap val="100"/>
        <c:axId val="95879936"/>
        <c:axId val="95881472"/>
      </c:barChart>
      <c:lineChart>
        <c:grouping val="standard"/>
        <c:varyColors val="0"/>
        <c:ser>
          <c:idx val="4"/>
          <c:order val="4"/>
          <c:tx>
            <c:strRef>
              <c:f>Sheet1!$F$4</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Sheet1!$F$5:$F$11</c:f>
              <c:numCache>
                <c:formatCode>#,##0_);[Red]\(#,##0\)</c:formatCode>
                <c:ptCount val="7"/>
                <c:pt idx="0">
                  <c:v>14916.3063</c:v>
                </c:pt>
                <c:pt idx="1">
                  <c:v>15475.070369999999</c:v>
                </c:pt>
                <c:pt idx="2">
                  <c:v>16842.061229999999</c:v>
                </c:pt>
                <c:pt idx="3">
                  <c:v>18232.083770000001</c:v>
                </c:pt>
                <c:pt idx="4">
                  <c:v>18777.055110000001</c:v>
                </c:pt>
                <c:pt idx="5">
                  <c:v>18765.4617</c:v>
                </c:pt>
                <c:pt idx="6">
                  <c:v>18758.540739999997</c:v>
                </c:pt>
              </c:numCache>
            </c:numRef>
          </c:val>
          <c:smooth val="0"/>
          <c:extLst xmlns:c16r2="http://schemas.microsoft.com/office/drawing/2015/06/chart">
            <c:ext xmlns:c16="http://schemas.microsoft.com/office/drawing/2014/chart" uri="{C3380CC4-5D6E-409C-BE32-E72D297353CC}">
              <c16:uniqueId val="{00000004-3C28-4264-B4F2-AB42DC73D48F}"/>
            </c:ext>
          </c:extLst>
        </c:ser>
        <c:dLbls>
          <c:showLegendKey val="0"/>
          <c:showVal val="0"/>
          <c:showCatName val="0"/>
          <c:showSerName val="0"/>
          <c:showPercent val="0"/>
          <c:showBubbleSize val="0"/>
        </c:dLbls>
        <c:marker val="1"/>
        <c:smooth val="0"/>
        <c:axId val="95879936"/>
        <c:axId val="95881472"/>
      </c:lineChart>
      <c:catAx>
        <c:axId val="95879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5881472"/>
        <c:crosses val="autoZero"/>
        <c:auto val="1"/>
        <c:lblAlgn val="ctr"/>
        <c:lblOffset val="100"/>
        <c:noMultiLvlLbl val="0"/>
      </c:catAx>
      <c:valAx>
        <c:axId val="9588147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5879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c:f>
              <c:strCache>
                <c:ptCount val="1"/>
                <c:pt idx="0">
                  <c:v>0-14歳</c:v>
                </c:pt>
              </c:strCache>
            </c:strRef>
          </c:tx>
          <c:spPr>
            <a:pattFill prst="dotGrid">
              <a:fgClr>
                <a:schemeClr val="accent1"/>
              </a:fgClr>
              <a:bgClr>
                <a:schemeClr val="bg1"/>
              </a:bgClr>
            </a:pattFill>
            <a:ln w="9525" cap="flat" cmpd="sng" algn="ctr">
              <a:solidFill>
                <a:schemeClr val="accent1">
                  <a:shade val="95000"/>
                </a:schemeClr>
              </a:solidFill>
              <a:round/>
            </a:ln>
            <a:effectLst/>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Sheet1!$B$15:$B$21</c:f>
              <c:numCache>
                <c:formatCode>#,##0_);[Red]\(#,##0\)</c:formatCode>
                <c:ptCount val="7"/>
                <c:pt idx="0">
                  <c:v>8420.6265100000019</c:v>
                </c:pt>
                <c:pt idx="1">
                  <c:v>9473.7562900000012</c:v>
                </c:pt>
                <c:pt idx="2">
                  <c:v>8741.7728100000004</c:v>
                </c:pt>
                <c:pt idx="3">
                  <c:v>8019.4718400000002</c:v>
                </c:pt>
                <c:pt idx="4">
                  <c:v>7476.89815</c:v>
                </c:pt>
                <c:pt idx="5">
                  <c:v>7154.6003099999998</c:v>
                </c:pt>
                <c:pt idx="6">
                  <c:v>6894.6342400000003</c:v>
                </c:pt>
              </c:numCache>
            </c:numRef>
          </c:val>
          <c:extLst xmlns:c16r2="http://schemas.microsoft.com/office/drawing/2015/06/chart">
            <c:ext xmlns:c16="http://schemas.microsoft.com/office/drawing/2014/chart" uri="{C3380CC4-5D6E-409C-BE32-E72D297353CC}">
              <c16:uniqueId val="{00000000-043E-4D04-A0FD-80312F4DE400}"/>
            </c:ext>
          </c:extLst>
        </c:ser>
        <c:ser>
          <c:idx val="1"/>
          <c:order val="1"/>
          <c:tx>
            <c:strRef>
              <c:f>Sheet1!$C$4</c:f>
              <c:strCache>
                <c:ptCount val="1"/>
                <c:pt idx="0">
                  <c:v>15-64歳</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Sheet1!$C$15:$C$21</c:f>
              <c:numCache>
                <c:formatCode>#,##0_);[Red]\(#,##0\)</c:formatCode>
                <c:ptCount val="7"/>
                <c:pt idx="0">
                  <c:v>35226.635089999996</c:v>
                </c:pt>
                <c:pt idx="1">
                  <c:v>32711.41185</c:v>
                </c:pt>
                <c:pt idx="2">
                  <c:v>31916.517329999999</c:v>
                </c:pt>
                <c:pt idx="3">
                  <c:v>31665.259749999994</c:v>
                </c:pt>
                <c:pt idx="4">
                  <c:v>31208.403250000007</c:v>
                </c:pt>
                <c:pt idx="5">
                  <c:v>29640.25117</c:v>
                </c:pt>
                <c:pt idx="6">
                  <c:v>26844.064999999995</c:v>
                </c:pt>
              </c:numCache>
            </c:numRef>
          </c:val>
          <c:extLst xmlns:c16r2="http://schemas.microsoft.com/office/drawing/2015/06/chart">
            <c:ext xmlns:c16="http://schemas.microsoft.com/office/drawing/2014/chart" uri="{C3380CC4-5D6E-409C-BE32-E72D297353CC}">
              <c16:uniqueId val="{00000001-043E-4D04-A0FD-80312F4DE400}"/>
            </c:ext>
          </c:extLst>
        </c:ser>
        <c:ser>
          <c:idx val="2"/>
          <c:order val="2"/>
          <c:tx>
            <c:strRef>
              <c:f>Sheet1!$D$4</c:f>
              <c:strCache>
                <c:ptCount val="1"/>
                <c:pt idx="0">
                  <c:v>65-74歳</c:v>
                </c:pt>
              </c:strCache>
            </c:strRef>
          </c:tx>
          <c:spPr>
            <a:pattFill prst="pct30">
              <a:fgClr>
                <a:schemeClr val="accent1"/>
              </a:fgClr>
              <a:bgClr>
                <a:schemeClr val="bg1"/>
              </a:bgClr>
            </a:patt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Sheet1!$D$15:$D$21</c:f>
              <c:numCache>
                <c:formatCode>#,##0_);[Red]\(#,##0\)</c:formatCode>
                <c:ptCount val="7"/>
                <c:pt idx="0">
                  <c:v>17873.965199999999</c:v>
                </c:pt>
                <c:pt idx="1">
                  <c:v>18470.87271</c:v>
                </c:pt>
                <c:pt idx="2">
                  <c:v>18025.636700000003</c:v>
                </c:pt>
                <c:pt idx="3">
                  <c:v>15064.360089999998</c:v>
                </c:pt>
                <c:pt idx="4">
                  <c:v>14607.688040000001</c:v>
                </c:pt>
                <c:pt idx="5">
                  <c:v>16006.279779999999</c:v>
                </c:pt>
                <c:pt idx="6">
                  <c:v>18445.899689999998</c:v>
                </c:pt>
              </c:numCache>
            </c:numRef>
          </c:val>
          <c:extLst xmlns:c16r2="http://schemas.microsoft.com/office/drawing/2015/06/chart">
            <c:ext xmlns:c16="http://schemas.microsoft.com/office/drawing/2014/chart" uri="{C3380CC4-5D6E-409C-BE32-E72D297353CC}">
              <c16:uniqueId val="{00000002-043E-4D04-A0FD-80312F4DE400}"/>
            </c:ext>
          </c:extLst>
        </c:ser>
        <c:ser>
          <c:idx val="3"/>
          <c:order val="3"/>
          <c:tx>
            <c:strRef>
              <c:f>Sheet1!$E$4</c:f>
              <c:strCache>
                <c:ptCount val="1"/>
                <c:pt idx="0">
                  <c:v>75歳以上</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Sheet1!$E$15:$E$21</c:f>
              <c:numCache>
                <c:formatCode>#,##0_);[Red]\(#,##0\)</c:formatCode>
                <c:ptCount val="7"/>
                <c:pt idx="0">
                  <c:v>20997.318220000001</c:v>
                </c:pt>
                <c:pt idx="1">
                  <c:v>21132.697079999998</c:v>
                </c:pt>
                <c:pt idx="2">
                  <c:v>25482.37068</c:v>
                </c:pt>
                <c:pt idx="3">
                  <c:v>30873.471119999998</c:v>
                </c:pt>
                <c:pt idx="4">
                  <c:v>32646.768960000001</c:v>
                </c:pt>
                <c:pt idx="5">
                  <c:v>32488.521480000003</c:v>
                </c:pt>
                <c:pt idx="6">
                  <c:v>32446.65408</c:v>
                </c:pt>
              </c:numCache>
            </c:numRef>
          </c:val>
          <c:extLst xmlns:c16r2="http://schemas.microsoft.com/office/drawing/2015/06/chart">
            <c:ext xmlns:c16="http://schemas.microsoft.com/office/drawing/2014/chart" uri="{C3380CC4-5D6E-409C-BE32-E72D297353CC}">
              <c16:uniqueId val="{00000003-043E-4D04-A0FD-80312F4DE400}"/>
            </c:ext>
          </c:extLst>
        </c:ser>
        <c:dLbls>
          <c:showLegendKey val="0"/>
          <c:showVal val="0"/>
          <c:showCatName val="0"/>
          <c:showSerName val="0"/>
          <c:showPercent val="0"/>
          <c:showBubbleSize val="0"/>
        </c:dLbls>
        <c:gapWidth val="50"/>
        <c:overlap val="100"/>
        <c:axId val="97064064"/>
        <c:axId val="97065600"/>
      </c:barChart>
      <c:lineChart>
        <c:grouping val="standard"/>
        <c:varyColors val="0"/>
        <c:ser>
          <c:idx val="4"/>
          <c:order val="4"/>
          <c:tx>
            <c:strRef>
              <c:f>Sheet1!$F$4</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Sheet1!$F$15:$F$21</c:f>
              <c:numCache>
                <c:formatCode>#,##0_);[Red]\(#,##0\)</c:formatCode>
                <c:ptCount val="7"/>
                <c:pt idx="0">
                  <c:v>82518.54501999999</c:v>
                </c:pt>
                <c:pt idx="1">
                  <c:v>81788.737930000003</c:v>
                </c:pt>
                <c:pt idx="2">
                  <c:v>84166.297520000007</c:v>
                </c:pt>
                <c:pt idx="3">
                  <c:v>85622.562799999985</c:v>
                </c:pt>
                <c:pt idx="4">
                  <c:v>85939.758400000006</c:v>
                </c:pt>
                <c:pt idx="5">
                  <c:v>85289.65273999999</c:v>
                </c:pt>
                <c:pt idx="6">
                  <c:v>84631.25301</c:v>
                </c:pt>
              </c:numCache>
            </c:numRef>
          </c:val>
          <c:smooth val="0"/>
          <c:extLst xmlns:c16r2="http://schemas.microsoft.com/office/drawing/2015/06/chart">
            <c:ext xmlns:c16="http://schemas.microsoft.com/office/drawing/2014/chart" uri="{C3380CC4-5D6E-409C-BE32-E72D297353CC}">
              <c16:uniqueId val="{00000004-043E-4D04-A0FD-80312F4DE400}"/>
            </c:ext>
          </c:extLst>
        </c:ser>
        <c:dLbls>
          <c:showLegendKey val="0"/>
          <c:showVal val="0"/>
          <c:showCatName val="0"/>
          <c:showSerName val="0"/>
          <c:showPercent val="0"/>
          <c:showBubbleSize val="0"/>
        </c:dLbls>
        <c:marker val="1"/>
        <c:smooth val="0"/>
        <c:axId val="97064064"/>
        <c:axId val="97065600"/>
      </c:lineChart>
      <c:catAx>
        <c:axId val="970640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7065600"/>
        <c:crosses val="autoZero"/>
        <c:auto val="1"/>
        <c:lblAlgn val="ctr"/>
        <c:lblOffset val="100"/>
        <c:noMultiLvlLbl val="0"/>
      </c:catAx>
      <c:valAx>
        <c:axId val="970656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706406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'5大疾病グラフ'!$D$5</c:f>
              <c:strCache>
                <c:ptCount val="1"/>
                <c:pt idx="0">
                  <c:v>悪性新生物</c:v>
                </c:pt>
              </c:strCache>
            </c:strRef>
          </c:tx>
          <c:spPr>
            <a:pattFill prst="dotDmnd">
              <a:fgClr>
                <a:schemeClr val="accent1"/>
              </a:fgClr>
              <a:bgClr>
                <a:schemeClr val="bg1"/>
              </a:bgClr>
            </a:patt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'5大疾病グラフ'!$E$5:$K$5</c:f>
              <c:numCache>
                <c:formatCode>#,##0_);[Red]\(#,##0\)</c:formatCode>
                <c:ptCount val="7"/>
                <c:pt idx="0">
                  <c:v>1180.02811</c:v>
                </c:pt>
                <c:pt idx="1">
                  <c:v>1320.7078500000002</c:v>
                </c:pt>
                <c:pt idx="2">
                  <c:v>1428.8479400000001</c:v>
                </c:pt>
                <c:pt idx="3">
                  <c:v>1506.07233</c:v>
                </c:pt>
                <c:pt idx="4">
                  <c:v>1553.5781900000002</c:v>
                </c:pt>
                <c:pt idx="5">
                  <c:v>1573.6022799999998</c:v>
                </c:pt>
                <c:pt idx="6">
                  <c:v>1579.9969799999999</c:v>
                </c:pt>
              </c:numCache>
            </c:numRef>
          </c:val>
          <c:extLst xmlns:c16r2="http://schemas.microsoft.com/office/drawing/2015/06/chart">
            <c:ext xmlns:c16="http://schemas.microsoft.com/office/drawing/2014/chart" uri="{C3380CC4-5D6E-409C-BE32-E72D297353CC}">
              <c16:uniqueId val="{00000000-1E48-41E3-AF84-8796AF0ACBD0}"/>
            </c:ext>
          </c:extLst>
        </c:ser>
        <c:ser>
          <c:idx val="1"/>
          <c:order val="1"/>
          <c:tx>
            <c:strRef>
              <c:f>'5大疾病グラフ'!$D$6</c:f>
              <c:strCache>
                <c:ptCount val="1"/>
                <c:pt idx="0">
                  <c:v>脳血管疾患</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'5大疾病グラフ'!$E$6:$K$6</c:f>
              <c:numCache>
                <c:formatCode>#,##0_);[Red]\(#,##0\)</c:formatCode>
                <c:ptCount val="7"/>
                <c:pt idx="0">
                  <c:v>1385.6856399999999</c:v>
                </c:pt>
                <c:pt idx="1">
                  <c:v>1673.0178800000001</c:v>
                </c:pt>
                <c:pt idx="2">
                  <c:v>1938.94696</c:v>
                </c:pt>
                <c:pt idx="3">
                  <c:v>2188.1369799999998</c:v>
                </c:pt>
                <c:pt idx="4">
                  <c:v>2405.9476199999999</c:v>
                </c:pt>
                <c:pt idx="5">
                  <c:v>2571.4639699999998</c:v>
                </c:pt>
                <c:pt idx="6">
                  <c:v>2663.5968199999998</c:v>
                </c:pt>
              </c:numCache>
            </c:numRef>
          </c:val>
          <c:extLst xmlns:c16r2="http://schemas.microsoft.com/office/drawing/2015/06/chart">
            <c:ext xmlns:c16="http://schemas.microsoft.com/office/drawing/2014/chart" uri="{C3380CC4-5D6E-409C-BE32-E72D297353CC}">
              <c16:uniqueId val="{00000001-1E48-41E3-AF84-8796AF0ACBD0}"/>
            </c:ext>
          </c:extLst>
        </c:ser>
        <c:ser>
          <c:idx val="2"/>
          <c:order val="2"/>
          <c:tx>
            <c:strRef>
              <c:f>'5大疾病グラフ'!$D$7</c:f>
              <c:strCache>
                <c:ptCount val="1"/>
                <c:pt idx="0">
                  <c:v>心筋梗塞</c:v>
                </c:pt>
              </c:strCache>
            </c:strRef>
          </c:tx>
          <c:spPr>
            <a:pattFill prst="dashHorz">
              <a:fgClr>
                <a:schemeClr val="accent1"/>
              </a:fgClr>
              <a:bgClr>
                <a:schemeClr val="bg1"/>
              </a:bgClr>
            </a:pattFill>
            <a:ln w="9525" cap="flat" cmpd="sng" algn="ctr">
              <a:solidFill>
                <a:schemeClr val="accent3">
                  <a:shade val="95000"/>
                </a:schemeClr>
              </a:solidFill>
              <a:round/>
            </a:ln>
            <a:effectLst/>
          </c:spPr>
          <c:invertIfNegative val="0"/>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'5大疾病グラフ'!$E$7:$K$7</c:f>
              <c:numCache>
                <c:formatCode>#,##0_);[Red]\(#,##0\)</c:formatCode>
                <c:ptCount val="7"/>
                <c:pt idx="0">
                  <c:v>48.325620000000001</c:v>
                </c:pt>
                <c:pt idx="1">
                  <c:v>55.225059999999999</c:v>
                </c:pt>
                <c:pt idx="2">
                  <c:v>61.627340000000004</c:v>
                </c:pt>
                <c:pt idx="3">
                  <c:v>66.721509999999995</c:v>
                </c:pt>
                <c:pt idx="4">
                  <c:v>70.953710000000001</c:v>
                </c:pt>
                <c:pt idx="5">
                  <c:v>74.079319999999996</c:v>
                </c:pt>
                <c:pt idx="6">
                  <c:v>75.653140000000008</c:v>
                </c:pt>
              </c:numCache>
            </c:numRef>
          </c:val>
          <c:extLst xmlns:c16r2="http://schemas.microsoft.com/office/drawing/2015/06/chart">
            <c:ext xmlns:c16="http://schemas.microsoft.com/office/drawing/2014/chart" uri="{C3380CC4-5D6E-409C-BE32-E72D297353CC}">
              <c16:uniqueId val="{00000002-1E48-41E3-AF84-8796AF0ACBD0}"/>
            </c:ext>
          </c:extLst>
        </c:ser>
        <c:ser>
          <c:idx val="3"/>
          <c:order val="3"/>
          <c:tx>
            <c:strRef>
              <c:f>'5大疾病グラフ'!$D$8</c:f>
              <c:strCache>
                <c:ptCount val="1"/>
                <c:pt idx="0">
                  <c:v>糖尿病</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'5大疾病グラフ'!$E$8:$K$8</c:f>
              <c:numCache>
                <c:formatCode>#,##0_);[Red]\(#,##0\)</c:formatCode>
                <c:ptCount val="7"/>
                <c:pt idx="0">
                  <c:v>186.25468999999998</c:v>
                </c:pt>
                <c:pt idx="1">
                  <c:v>215.59323000000001</c:v>
                </c:pt>
                <c:pt idx="2">
                  <c:v>241.05613</c:v>
                </c:pt>
                <c:pt idx="3">
                  <c:v>264.41513000000003</c:v>
                </c:pt>
                <c:pt idx="4">
                  <c:v>282.56169</c:v>
                </c:pt>
                <c:pt idx="5">
                  <c:v>294.24968999999999</c:v>
                </c:pt>
                <c:pt idx="6">
                  <c:v>297.02060999999998</c:v>
                </c:pt>
              </c:numCache>
            </c:numRef>
          </c:val>
          <c:extLst xmlns:c16r2="http://schemas.microsoft.com/office/drawing/2015/06/chart">
            <c:ext xmlns:c16="http://schemas.microsoft.com/office/drawing/2014/chart" uri="{C3380CC4-5D6E-409C-BE32-E72D297353CC}">
              <c16:uniqueId val="{00000003-1E48-41E3-AF84-8796AF0ACBD0}"/>
            </c:ext>
          </c:extLst>
        </c:ser>
        <c:ser>
          <c:idx val="4"/>
          <c:order val="4"/>
          <c:tx>
            <c:strRef>
              <c:f>'5大疾病グラフ'!$D$9</c:f>
              <c:strCache>
                <c:ptCount val="1"/>
                <c:pt idx="0">
                  <c:v>精神疾患</c:v>
                </c:pt>
              </c:strCache>
            </c:strRef>
          </c:tx>
          <c:spPr>
            <a:pattFill prst="ltHorz">
              <a:fgClr>
                <a:schemeClr val="accent1"/>
              </a:fgClr>
              <a:bgClr>
                <a:schemeClr val="bg1"/>
              </a:bgClr>
            </a:patt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'5大疾病グラフ'!$E$9:$K$9</c:f>
              <c:numCache>
                <c:formatCode>#,##0_);[Red]\(#,##0\)</c:formatCode>
                <c:ptCount val="7"/>
                <c:pt idx="0">
                  <c:v>2611.0557699999999</c:v>
                </c:pt>
                <c:pt idx="1">
                  <c:v>2766.3157500000002</c:v>
                </c:pt>
                <c:pt idx="2">
                  <c:v>2877.0573899999999</c:v>
                </c:pt>
                <c:pt idx="3">
                  <c:v>2958.4734600000002</c:v>
                </c:pt>
                <c:pt idx="4">
                  <c:v>3005.42929</c:v>
                </c:pt>
                <c:pt idx="5">
                  <c:v>3025.7096099999999</c:v>
                </c:pt>
                <c:pt idx="6">
                  <c:v>3004.0038100000002</c:v>
                </c:pt>
              </c:numCache>
            </c:numRef>
          </c:val>
          <c:extLst xmlns:c16r2="http://schemas.microsoft.com/office/drawing/2015/06/chart">
            <c:ext xmlns:c16="http://schemas.microsoft.com/office/drawing/2014/chart" uri="{C3380CC4-5D6E-409C-BE32-E72D297353CC}">
              <c16:uniqueId val="{00000004-1E48-41E3-AF84-8796AF0ACBD0}"/>
            </c:ext>
          </c:extLst>
        </c:ser>
        <c:dLbls>
          <c:showLegendKey val="0"/>
          <c:showVal val="0"/>
          <c:showCatName val="0"/>
          <c:showSerName val="0"/>
          <c:showPercent val="0"/>
          <c:showBubbleSize val="0"/>
        </c:dLbls>
        <c:gapWidth val="80"/>
        <c:overlap val="100"/>
        <c:axId val="105289600"/>
        <c:axId val="105291136"/>
      </c:barChart>
      <c:lineChart>
        <c:grouping val="standard"/>
        <c:varyColors val="0"/>
        <c:ser>
          <c:idx val="5"/>
          <c:order val="5"/>
          <c:tx>
            <c:strRef>
              <c:f>'5大疾病グラフ'!$D$10</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'5大疾病グラフ'!$E$10:$K$10</c:f>
              <c:numCache>
                <c:formatCode>#,##0_);[Red]\(#,##0\)</c:formatCode>
                <c:ptCount val="7"/>
                <c:pt idx="0">
                  <c:v>5411.3498300000001</c:v>
                </c:pt>
                <c:pt idx="1">
                  <c:v>6030.8597700000009</c:v>
                </c:pt>
                <c:pt idx="2">
                  <c:v>6547.5357599999998</c:v>
                </c:pt>
                <c:pt idx="3">
                  <c:v>6983.8194100000001</c:v>
                </c:pt>
                <c:pt idx="4">
                  <c:v>7318.4704999999994</c:v>
                </c:pt>
                <c:pt idx="5">
                  <c:v>7539.1048699999992</c:v>
                </c:pt>
                <c:pt idx="6">
                  <c:v>7620.2713599999997</c:v>
                </c:pt>
              </c:numCache>
            </c:numRef>
          </c:val>
          <c:smooth val="0"/>
          <c:extLst xmlns:c16r2="http://schemas.microsoft.com/office/drawing/2015/06/chart">
            <c:ext xmlns:c16="http://schemas.microsoft.com/office/drawing/2014/chart" uri="{C3380CC4-5D6E-409C-BE32-E72D297353CC}">
              <c16:uniqueId val="{00000005-1E48-41E3-AF84-8796AF0ACBD0}"/>
            </c:ext>
          </c:extLst>
        </c:ser>
        <c:dLbls>
          <c:showLegendKey val="0"/>
          <c:showVal val="0"/>
          <c:showCatName val="0"/>
          <c:showSerName val="0"/>
          <c:showPercent val="0"/>
          <c:showBubbleSize val="0"/>
        </c:dLbls>
        <c:marker val="1"/>
        <c:smooth val="0"/>
        <c:axId val="105289600"/>
        <c:axId val="105291136"/>
      </c:lineChart>
      <c:catAx>
        <c:axId val="105289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105291136"/>
        <c:crosses val="autoZero"/>
        <c:auto val="1"/>
        <c:lblAlgn val="ctr"/>
        <c:lblOffset val="100"/>
        <c:noMultiLvlLbl val="0"/>
      </c:catAx>
      <c:valAx>
        <c:axId val="10529113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105289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'5大疾病グラフ'!$D$14</c:f>
              <c:strCache>
                <c:ptCount val="1"/>
                <c:pt idx="0">
                  <c:v>悪性新生物</c:v>
                </c:pt>
              </c:strCache>
            </c:strRef>
          </c:tx>
          <c:spPr>
            <a:pattFill prst="dotDmnd">
              <a:fgClr>
                <a:schemeClr val="accent1"/>
              </a:fgClr>
              <a:bgClr>
                <a:schemeClr val="bg1"/>
              </a:bgClr>
            </a:patt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'5大疾病グラフ'!$E$14:$K$14</c:f>
              <c:numCache>
                <c:formatCode>#,##0_);[Red]\(#,##0\)</c:formatCode>
                <c:ptCount val="7"/>
                <c:pt idx="0">
                  <c:v>1580.32332</c:v>
                </c:pt>
                <c:pt idx="1">
                  <c:v>1741.30162</c:v>
                </c:pt>
                <c:pt idx="2">
                  <c:v>1856.9669999999996</c:v>
                </c:pt>
                <c:pt idx="3">
                  <c:v>1928.8128199999999</c:v>
                </c:pt>
                <c:pt idx="4">
                  <c:v>1954.3937400000002</c:v>
                </c:pt>
                <c:pt idx="5">
                  <c:v>1940.2695000000001</c:v>
                </c:pt>
                <c:pt idx="6">
                  <c:v>1933.9886799999999</c:v>
                </c:pt>
              </c:numCache>
            </c:numRef>
          </c:val>
          <c:extLst xmlns:c16r2="http://schemas.microsoft.com/office/drawing/2015/06/chart">
            <c:ext xmlns:c16="http://schemas.microsoft.com/office/drawing/2014/chart" uri="{C3380CC4-5D6E-409C-BE32-E72D297353CC}">
              <c16:uniqueId val="{00000000-5DD6-44CE-8EFC-04E489CC035D}"/>
            </c:ext>
          </c:extLst>
        </c:ser>
        <c:ser>
          <c:idx val="1"/>
          <c:order val="1"/>
          <c:tx>
            <c:strRef>
              <c:f>'5大疾病グラフ'!$D$15</c:f>
              <c:strCache>
                <c:ptCount val="1"/>
                <c:pt idx="0">
                  <c:v>脳血管疾患</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'5大疾病グラフ'!$E$15:$K$15</c:f>
              <c:numCache>
                <c:formatCode>#,##0_);[Red]\(#,##0\)</c:formatCode>
                <c:ptCount val="7"/>
                <c:pt idx="0">
                  <c:v>825.28471000000002</c:v>
                </c:pt>
                <c:pt idx="1">
                  <c:v>959.70985000000007</c:v>
                </c:pt>
                <c:pt idx="2">
                  <c:v>1076.3216299999999</c:v>
                </c:pt>
                <c:pt idx="3">
                  <c:v>1174.0612000000001</c:v>
                </c:pt>
                <c:pt idx="4">
                  <c:v>1249.49962</c:v>
                </c:pt>
                <c:pt idx="5">
                  <c:v>1272.4724900000001</c:v>
                </c:pt>
                <c:pt idx="6">
                  <c:v>1279.36626</c:v>
                </c:pt>
              </c:numCache>
            </c:numRef>
          </c:val>
          <c:extLst xmlns:c16r2="http://schemas.microsoft.com/office/drawing/2015/06/chart">
            <c:ext xmlns:c16="http://schemas.microsoft.com/office/drawing/2014/chart" uri="{C3380CC4-5D6E-409C-BE32-E72D297353CC}">
              <c16:uniqueId val="{00000001-5DD6-44CE-8EFC-04E489CC035D}"/>
            </c:ext>
          </c:extLst>
        </c:ser>
        <c:ser>
          <c:idx val="2"/>
          <c:order val="2"/>
          <c:tx>
            <c:strRef>
              <c:f>'5大疾病グラフ'!$D$16</c:f>
              <c:strCache>
                <c:ptCount val="1"/>
                <c:pt idx="0">
                  <c:v>心筋梗塞</c:v>
                </c:pt>
              </c:strCache>
            </c:strRef>
          </c:tx>
          <c:spPr>
            <a:pattFill prst="dashHorz">
              <a:fgClr>
                <a:schemeClr val="accent1"/>
              </a:fgClr>
              <a:bgClr>
                <a:schemeClr val="bg1"/>
              </a:bgClr>
            </a:pattFill>
            <a:ln w="9525" cap="flat" cmpd="sng" algn="ctr">
              <a:solidFill>
                <a:schemeClr val="accent3">
                  <a:shade val="95000"/>
                </a:schemeClr>
              </a:solidFill>
              <a:round/>
            </a:ln>
            <a:effectLst/>
          </c:spPr>
          <c:invertIfNegative val="0"/>
          <c:dLbls>
            <c:dLbl>
              <c:idx val="0"/>
              <c:layout>
                <c:manualLayout>
                  <c:x val="6.209284311883480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DD6-44CE-8EFC-04E489CC035D}"/>
                </c:ext>
              </c:extLst>
            </c:dLbl>
            <c:dLbl>
              <c:idx val="1"/>
              <c:layout>
                <c:manualLayout>
                  <c:x val="6.209284311883480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DD6-44CE-8EFC-04E489CC035D}"/>
                </c:ext>
              </c:extLst>
            </c:dLbl>
            <c:dLbl>
              <c:idx val="2"/>
              <c:layout>
                <c:manualLayout>
                  <c:x val="5.9875241578876338E-2"/>
                  <c:y val="-7.44397749113009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DD6-44CE-8EFC-04E489CC035D}"/>
                </c:ext>
              </c:extLst>
            </c:dLbl>
            <c:dLbl>
              <c:idx val="3"/>
              <c:layout>
                <c:manualLayout>
                  <c:x val="5.9875241578876338E-2"/>
                  <c:y val="-7.44397749113009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DD6-44CE-8EFC-04E489CC035D}"/>
                </c:ext>
              </c:extLst>
            </c:dLbl>
            <c:dLbl>
              <c:idx val="4"/>
              <c:layout>
                <c:manualLayout>
                  <c:x val="5.322243695900126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DD6-44CE-8EFC-04E489CC035D}"/>
                </c:ext>
              </c:extLst>
            </c:dLbl>
            <c:dLbl>
              <c:idx val="5"/>
              <c:layout>
                <c:manualLayout>
                  <c:x val="5.3222436959001265E-2"/>
                  <c:y val="7.44397749113009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DD6-44CE-8EFC-04E489CC035D}"/>
                </c:ext>
              </c:extLst>
            </c:dLbl>
            <c:dLbl>
              <c:idx val="6"/>
              <c:layout>
                <c:manualLayout>
                  <c:x val="5.322243695900126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5DD6-44CE-8EFC-04E489CC035D}"/>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'5大疾病グラフ'!$E$16:$K$16</c:f>
              <c:numCache>
                <c:formatCode>#,##0_);[Red]\(#,##0\)</c:formatCode>
                <c:ptCount val="7"/>
                <c:pt idx="0">
                  <c:v>95.804429999999996</c:v>
                </c:pt>
                <c:pt idx="1">
                  <c:v>109.48998999999999</c:v>
                </c:pt>
                <c:pt idx="2">
                  <c:v>120.84534000000002</c:v>
                </c:pt>
                <c:pt idx="3">
                  <c:v>128.89198999999999</c:v>
                </c:pt>
                <c:pt idx="4">
                  <c:v>132.50088</c:v>
                </c:pt>
                <c:pt idx="5">
                  <c:v>134.59241</c:v>
                </c:pt>
                <c:pt idx="6">
                  <c:v>136.22773999999998</c:v>
                </c:pt>
              </c:numCache>
            </c:numRef>
          </c:val>
          <c:extLst xmlns:c16r2="http://schemas.microsoft.com/office/drawing/2015/06/chart">
            <c:ext xmlns:c16="http://schemas.microsoft.com/office/drawing/2014/chart" uri="{C3380CC4-5D6E-409C-BE32-E72D297353CC}">
              <c16:uniqueId val="{00000009-5DD6-44CE-8EFC-04E489CC035D}"/>
            </c:ext>
          </c:extLst>
        </c:ser>
        <c:ser>
          <c:idx val="3"/>
          <c:order val="3"/>
          <c:tx>
            <c:strRef>
              <c:f>'5大疾病グラフ'!$D$17</c:f>
              <c:strCache>
                <c:ptCount val="1"/>
                <c:pt idx="0">
                  <c:v>糖尿病</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'5大疾病グラフ'!$E$17:$K$17</c:f>
              <c:numCache>
                <c:formatCode>#,##0_);[Red]\(#,##0\)</c:formatCode>
                <c:ptCount val="7"/>
                <c:pt idx="0">
                  <c:v>2084.7505900000001</c:v>
                </c:pt>
                <c:pt idx="1">
                  <c:v>2277.0334200000002</c:v>
                </c:pt>
                <c:pt idx="2">
                  <c:v>2410.6542199999999</c:v>
                </c:pt>
                <c:pt idx="3">
                  <c:v>2494.6098099999999</c:v>
                </c:pt>
                <c:pt idx="4">
                  <c:v>2509.0235600000001</c:v>
                </c:pt>
                <c:pt idx="5">
                  <c:v>2513.3062</c:v>
                </c:pt>
                <c:pt idx="6">
                  <c:v>2501.06844</c:v>
                </c:pt>
              </c:numCache>
            </c:numRef>
          </c:val>
          <c:extLst xmlns:c16r2="http://schemas.microsoft.com/office/drawing/2015/06/chart">
            <c:ext xmlns:c16="http://schemas.microsoft.com/office/drawing/2014/chart" uri="{C3380CC4-5D6E-409C-BE32-E72D297353CC}">
              <c16:uniqueId val="{0000000A-5DD6-44CE-8EFC-04E489CC035D}"/>
            </c:ext>
          </c:extLst>
        </c:ser>
        <c:ser>
          <c:idx val="4"/>
          <c:order val="4"/>
          <c:tx>
            <c:strRef>
              <c:f>'5大疾病グラフ'!$D$18</c:f>
              <c:strCache>
                <c:ptCount val="1"/>
                <c:pt idx="0">
                  <c:v>精神疾患</c:v>
                </c:pt>
              </c:strCache>
            </c:strRef>
          </c:tx>
          <c:spPr>
            <a:pattFill prst="ltHorz">
              <a:fgClr>
                <a:schemeClr val="accent1"/>
              </a:fgClr>
              <a:bgClr>
                <a:schemeClr val="bg1"/>
              </a:bgClr>
            </a:patt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'5大疾病グラフ'!$E$18:$K$18</c:f>
              <c:numCache>
                <c:formatCode>#,##0_);[Red]\(#,##0\)</c:formatCode>
                <c:ptCount val="7"/>
                <c:pt idx="0">
                  <c:v>2717.54468</c:v>
                </c:pt>
                <c:pt idx="1">
                  <c:v>2750.3270400000001</c:v>
                </c:pt>
                <c:pt idx="2">
                  <c:v>2746.3216499999999</c:v>
                </c:pt>
                <c:pt idx="3">
                  <c:v>2716.0039399999996</c:v>
                </c:pt>
                <c:pt idx="4">
                  <c:v>2630.9237599999997</c:v>
                </c:pt>
                <c:pt idx="5">
                  <c:v>2600.9580599999995</c:v>
                </c:pt>
                <c:pt idx="6">
                  <c:v>2523.384</c:v>
                </c:pt>
              </c:numCache>
            </c:numRef>
          </c:val>
          <c:extLst xmlns:c16r2="http://schemas.microsoft.com/office/drawing/2015/06/chart">
            <c:ext xmlns:c16="http://schemas.microsoft.com/office/drawing/2014/chart" uri="{C3380CC4-5D6E-409C-BE32-E72D297353CC}">
              <c16:uniqueId val="{0000000B-5DD6-44CE-8EFC-04E489CC035D}"/>
            </c:ext>
          </c:extLst>
        </c:ser>
        <c:dLbls>
          <c:showLegendKey val="0"/>
          <c:showVal val="0"/>
          <c:showCatName val="0"/>
          <c:showSerName val="0"/>
          <c:showPercent val="0"/>
          <c:showBubbleSize val="0"/>
        </c:dLbls>
        <c:gapWidth val="80"/>
        <c:overlap val="100"/>
        <c:axId val="105132032"/>
        <c:axId val="105133568"/>
      </c:barChart>
      <c:lineChart>
        <c:grouping val="standard"/>
        <c:varyColors val="0"/>
        <c:ser>
          <c:idx val="5"/>
          <c:order val="5"/>
          <c:tx>
            <c:strRef>
              <c:f>'5大疾病グラフ'!$D$19</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'5大疾病グラフ'!$E$19:$K$19</c:f>
              <c:numCache>
                <c:formatCode>#,##0_);[Red]\(#,##0\)</c:formatCode>
                <c:ptCount val="7"/>
                <c:pt idx="0">
                  <c:v>7303.7077300000001</c:v>
                </c:pt>
                <c:pt idx="1">
                  <c:v>7837.8619200000003</c:v>
                </c:pt>
                <c:pt idx="2">
                  <c:v>8211.1098399999992</c:v>
                </c:pt>
                <c:pt idx="3">
                  <c:v>8442.3797599999998</c:v>
                </c:pt>
                <c:pt idx="4">
                  <c:v>8476.3415600000008</c:v>
                </c:pt>
                <c:pt idx="5">
                  <c:v>8461.5986599999997</c:v>
                </c:pt>
                <c:pt idx="6">
                  <c:v>8374.0351200000005</c:v>
                </c:pt>
              </c:numCache>
            </c:numRef>
          </c:val>
          <c:smooth val="0"/>
          <c:extLst xmlns:c16r2="http://schemas.microsoft.com/office/drawing/2015/06/chart">
            <c:ext xmlns:c16="http://schemas.microsoft.com/office/drawing/2014/chart" uri="{C3380CC4-5D6E-409C-BE32-E72D297353CC}">
              <c16:uniqueId val="{0000000C-5DD6-44CE-8EFC-04E489CC035D}"/>
            </c:ext>
          </c:extLst>
        </c:ser>
        <c:dLbls>
          <c:showLegendKey val="0"/>
          <c:showVal val="0"/>
          <c:showCatName val="0"/>
          <c:showSerName val="0"/>
          <c:showPercent val="0"/>
          <c:showBubbleSize val="0"/>
        </c:dLbls>
        <c:marker val="1"/>
        <c:smooth val="0"/>
        <c:axId val="105132032"/>
        <c:axId val="105133568"/>
      </c:lineChart>
      <c:catAx>
        <c:axId val="105132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105133568"/>
        <c:crosses val="autoZero"/>
        <c:auto val="1"/>
        <c:lblAlgn val="ctr"/>
        <c:lblOffset val="100"/>
        <c:noMultiLvlLbl val="0"/>
      </c:catAx>
      <c:valAx>
        <c:axId val="10513356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10513203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初期臨床研修医!$C$6</c:f>
              <c:strCache>
                <c:ptCount val="1"/>
                <c:pt idx="0">
                  <c:v>定員</c:v>
                </c:pt>
              </c:strCache>
            </c:strRef>
          </c:tx>
          <c:spPr>
            <a:ln w="25400">
              <a:solidFill>
                <a:schemeClr val="tx1"/>
              </a:solidFill>
            </a:ln>
          </c:spPr>
          <c:marker>
            <c:symbol val="circle"/>
            <c:size val="10"/>
            <c:spPr>
              <a:solidFill>
                <a:schemeClr val="tx1"/>
              </a:solidFill>
            </c:spPr>
          </c:marker>
          <c:dLbls>
            <c:dLbl>
              <c:idx val="4"/>
              <c:layout>
                <c:manualLayout>
                  <c:x val="-3.1746027337412358E-2"/>
                  <c:y val="-4.7026279391424612E-2"/>
                </c:manualLayout>
              </c:layout>
              <c:showLegendKey val="0"/>
              <c:showVal val="1"/>
              <c:showCatName val="0"/>
              <c:showSerName val="0"/>
              <c:showPercent val="0"/>
              <c:showBubbleSize val="0"/>
            </c:dLbl>
            <c:dLbl>
              <c:idx val="5"/>
              <c:layout>
                <c:manualLayout>
                  <c:x val="-2.9982359152000562E-2"/>
                  <c:y val="-4.149377593360995E-2"/>
                </c:manualLayout>
              </c:layout>
              <c:showLegendKey val="0"/>
              <c:showVal val="1"/>
              <c:showCatName val="0"/>
              <c:showSerName val="0"/>
              <c:showPercent val="0"/>
              <c:showBubbleSize val="0"/>
            </c:dLbl>
            <c:dLbl>
              <c:idx val="6"/>
              <c:layout>
                <c:manualLayout>
                  <c:x val="-3.1746027337412358E-2"/>
                  <c:y val="-4.4260027662517298E-2"/>
                </c:manualLayout>
              </c:layout>
              <c:showLegendKey val="0"/>
              <c:showVal val="1"/>
              <c:showCatName val="0"/>
              <c:showSerName val="0"/>
              <c:showPercent val="0"/>
              <c:showBubbleSize val="0"/>
            </c:dLbl>
            <c:dLbl>
              <c:idx val="7"/>
              <c:layout>
                <c:manualLayout>
                  <c:x val="-3.5273363708235958E-2"/>
                  <c:y val="4.1493775933609957E-2"/>
                </c:manualLayout>
              </c:layout>
              <c:showLegendKey val="0"/>
              <c:showVal val="1"/>
              <c:showCatName val="0"/>
              <c:showSerName val="0"/>
              <c:showPercent val="0"/>
              <c:showBubbleSize val="0"/>
            </c:dLbl>
            <c:dLbl>
              <c:idx val="8"/>
              <c:layout>
                <c:manualLayout>
                  <c:x val="-3.1746027337412358E-2"/>
                  <c:y val="-4.1493775933609957E-2"/>
                </c:manualLayout>
              </c:layout>
              <c:showLegendKey val="0"/>
              <c:showVal val="1"/>
              <c:showCatName val="0"/>
              <c:showSerName val="0"/>
              <c:showPercent val="0"/>
              <c:showBubbleSize val="0"/>
            </c:dLbl>
            <c:dLbl>
              <c:idx val="9"/>
              <c:layout>
                <c:manualLayout>
                  <c:x val="-2.9982359152000562E-2"/>
                  <c:y val="-4.7026279391424619E-2"/>
                </c:manualLayout>
              </c:layout>
              <c:showLegendKey val="0"/>
              <c:showVal val="1"/>
              <c:showCatName val="0"/>
              <c:showSerName val="0"/>
              <c:showPercent val="0"/>
              <c:showBubbleSize val="0"/>
            </c:dLbl>
            <c:dLbl>
              <c:idx val="10"/>
              <c:layout>
                <c:manualLayout>
                  <c:x val="-3.3509695522824158E-2"/>
                  <c:y val="-4.1493775933609957E-2"/>
                </c:manualLayout>
              </c:layout>
              <c:showLegendKey val="0"/>
              <c:showVal val="1"/>
              <c:showCatName val="0"/>
              <c:showSerName val="0"/>
              <c:showPercent val="0"/>
              <c:showBubbleSize val="0"/>
            </c:dLbl>
            <c:dLbl>
              <c:idx val="11"/>
              <c:layout>
                <c:manualLayout>
                  <c:x val="-3.3509695522824158E-2"/>
                  <c:y val="3.8727524204702678E-2"/>
                </c:manualLayout>
              </c:layout>
              <c:showLegendKey val="0"/>
              <c:showVal val="1"/>
              <c:showCatName val="0"/>
              <c:showSerName val="0"/>
              <c:showPercent val="0"/>
              <c:showBubbleSize val="0"/>
            </c:dLbl>
            <c:dLbl>
              <c:idx val="12"/>
              <c:layout>
                <c:manualLayout>
                  <c:x val="-2.6455022781176965E-2"/>
                  <c:y val="-4.7026279391424619E-2"/>
                </c:manualLayout>
              </c:layout>
              <c:showLegendKey val="0"/>
              <c:showVal val="1"/>
              <c:showCatName val="0"/>
              <c:showSerName val="0"/>
              <c:showPercent val="0"/>
              <c:showBubbleSize val="0"/>
            </c:dLbl>
            <c:dLbl>
              <c:idx val="13"/>
              <c:layout>
                <c:manualLayout>
                  <c:x val="-3.1746027337412358E-2"/>
                  <c:y val="-4.1493775933609957E-2"/>
                </c:manualLayout>
              </c:layout>
              <c:tx>
                <c:rich>
                  <a:bodyPr/>
                  <a:lstStyle/>
                  <a:p>
                    <a:r>
                      <a:rPr lang="en-US" altLang="en-US">
                        <a:solidFill>
                          <a:schemeClr val="tx1"/>
                        </a:solidFill>
                      </a:rPr>
                      <a:t>218</a:t>
                    </a:r>
                    <a:r>
                      <a:rPr lang="en-US" altLang="en-US"/>
                      <a:t> </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初期臨床研修医!$D$5:$R$5</c:f>
              <c:strCache>
                <c:ptCount val="15"/>
                <c:pt idx="0">
                  <c:v>2003年度</c:v>
                </c:pt>
                <c:pt idx="1">
                  <c:v>2004年度</c:v>
                </c:pt>
                <c:pt idx="2">
                  <c:v>2005年度</c:v>
                </c:pt>
                <c:pt idx="3">
                  <c:v>2006年度</c:v>
                </c:pt>
                <c:pt idx="4">
                  <c:v>2007年度</c:v>
                </c:pt>
                <c:pt idx="5">
                  <c:v>2008年度</c:v>
                </c:pt>
                <c:pt idx="6">
                  <c:v>2009年度</c:v>
                </c:pt>
                <c:pt idx="7">
                  <c:v>2010年度</c:v>
                </c:pt>
                <c:pt idx="8">
                  <c:v>2011年度</c:v>
                </c:pt>
                <c:pt idx="9">
                  <c:v>2012年度</c:v>
                </c:pt>
                <c:pt idx="10">
                  <c:v>2013年度</c:v>
                </c:pt>
                <c:pt idx="11">
                  <c:v>2014年度</c:v>
                </c:pt>
                <c:pt idx="12">
                  <c:v>2015年度</c:v>
                </c:pt>
                <c:pt idx="13">
                  <c:v>2016年度</c:v>
                </c:pt>
                <c:pt idx="14">
                  <c:v>2017年度</c:v>
                </c:pt>
              </c:strCache>
            </c:strRef>
          </c:cat>
          <c:val>
            <c:numRef>
              <c:f>初期臨床研修医!$D$6:$R$6</c:f>
              <c:numCache>
                <c:formatCode>#,##0_ </c:formatCode>
                <c:ptCount val="15"/>
                <c:pt idx="1">
                  <c:v>187</c:v>
                </c:pt>
                <c:pt idx="2">
                  <c:v>203</c:v>
                </c:pt>
                <c:pt idx="3">
                  <c:v>213</c:v>
                </c:pt>
                <c:pt idx="4">
                  <c:v>227</c:v>
                </c:pt>
                <c:pt idx="5">
                  <c:v>228</c:v>
                </c:pt>
                <c:pt idx="6">
                  <c:v>226</c:v>
                </c:pt>
                <c:pt idx="7">
                  <c:v>182</c:v>
                </c:pt>
                <c:pt idx="8">
                  <c:v>187</c:v>
                </c:pt>
                <c:pt idx="9">
                  <c:v>184</c:v>
                </c:pt>
                <c:pt idx="10">
                  <c:v>187</c:v>
                </c:pt>
                <c:pt idx="11">
                  <c:v>187</c:v>
                </c:pt>
                <c:pt idx="12">
                  <c:v>210</c:v>
                </c:pt>
                <c:pt idx="13">
                  <c:v>218</c:v>
                </c:pt>
                <c:pt idx="14">
                  <c:v>210</c:v>
                </c:pt>
              </c:numCache>
            </c:numRef>
          </c:val>
          <c:smooth val="0"/>
        </c:ser>
        <c:ser>
          <c:idx val="1"/>
          <c:order val="1"/>
          <c:tx>
            <c:strRef>
              <c:f>初期臨床研修医!$C$7</c:f>
              <c:strCache>
                <c:ptCount val="1"/>
                <c:pt idx="0">
                  <c:v>採用者数</c:v>
                </c:pt>
              </c:strCache>
            </c:strRef>
          </c:tx>
          <c:marker>
            <c:symbol val="square"/>
            <c:size val="8"/>
          </c:marker>
          <c:dLbls>
            <c:dLbl>
              <c:idx val="2"/>
              <c:layout>
                <c:manualLayout>
                  <c:x val="-3.3509695522824158E-2"/>
                  <c:y val="-4.4260027662517291E-2"/>
                </c:manualLayout>
              </c:layout>
              <c:showLegendKey val="0"/>
              <c:showVal val="1"/>
              <c:showCatName val="0"/>
              <c:showSerName val="0"/>
              <c:showPercent val="0"/>
              <c:showBubbleSize val="0"/>
            </c:dLbl>
            <c:dLbl>
              <c:idx val="3"/>
              <c:layout>
                <c:manualLayout>
                  <c:x val="-2.998235915200053E-2"/>
                  <c:y val="5.809128630705384E-2"/>
                </c:manualLayout>
              </c:layout>
              <c:showLegendKey val="0"/>
              <c:showVal val="1"/>
              <c:showCatName val="0"/>
              <c:showSerName val="0"/>
              <c:showPercent val="0"/>
              <c:showBubbleSize val="0"/>
            </c:dLbl>
            <c:dLbl>
              <c:idx val="5"/>
              <c:layout>
                <c:manualLayout>
                  <c:x val="-2.9982359152000562E-2"/>
                  <c:y val="-3.3195020746887967E-2"/>
                </c:manualLayout>
              </c:layout>
              <c:showLegendKey val="0"/>
              <c:showVal val="1"/>
              <c:showCatName val="0"/>
              <c:showSerName val="0"/>
              <c:showPercent val="0"/>
              <c:showBubbleSize val="0"/>
            </c:dLbl>
            <c:dLbl>
              <c:idx val="6"/>
              <c:layout>
                <c:manualLayout>
                  <c:x val="-3.1746027337412358E-2"/>
                  <c:y val="-3.8727524204702629E-2"/>
                </c:manualLayout>
              </c:layout>
              <c:showLegendKey val="0"/>
              <c:showVal val="1"/>
              <c:showCatName val="0"/>
              <c:showSerName val="0"/>
              <c:showPercent val="0"/>
              <c:showBubbleSize val="0"/>
            </c:dLbl>
            <c:dLbl>
              <c:idx val="7"/>
              <c:layout>
                <c:manualLayout>
                  <c:x val="-3.1746027337412358E-2"/>
                  <c:y val="-3.8727524204702629E-2"/>
                </c:manualLayout>
              </c:layout>
              <c:showLegendKey val="0"/>
              <c:showVal val="1"/>
              <c:showCatName val="0"/>
              <c:showSerName val="0"/>
              <c:showPercent val="0"/>
              <c:showBubbleSize val="0"/>
            </c:dLbl>
            <c:dLbl>
              <c:idx val="8"/>
              <c:layout>
                <c:manualLayout>
                  <c:x val="-3.1746027337412358E-2"/>
                  <c:y val="-3.3195020746887967E-2"/>
                </c:manualLayout>
              </c:layout>
              <c:showLegendKey val="0"/>
              <c:showVal val="1"/>
              <c:showCatName val="0"/>
              <c:showSerName val="0"/>
              <c:showPercent val="0"/>
              <c:showBubbleSize val="0"/>
            </c:dLbl>
            <c:dLbl>
              <c:idx val="9"/>
              <c:layout>
                <c:manualLayout>
                  <c:x val="-3.1746027337412358E-2"/>
                  <c:y val="4.1493775933609957E-2"/>
                </c:manualLayout>
              </c:layout>
              <c:showLegendKey val="0"/>
              <c:showVal val="1"/>
              <c:showCatName val="0"/>
              <c:showSerName val="0"/>
              <c:showPercent val="0"/>
              <c:showBubbleSize val="0"/>
            </c:dLbl>
            <c:dLbl>
              <c:idx val="10"/>
              <c:layout>
                <c:manualLayout>
                  <c:x val="-3.1746027337412358E-2"/>
                  <c:y val="4.149377593360986E-2"/>
                </c:manualLayout>
              </c:layout>
              <c:showLegendKey val="0"/>
              <c:showVal val="1"/>
              <c:showCatName val="0"/>
              <c:showSerName val="0"/>
              <c:showPercent val="0"/>
              <c:showBubbleSize val="0"/>
            </c:dLbl>
            <c:dLbl>
              <c:idx val="11"/>
              <c:layout>
                <c:manualLayout>
                  <c:x val="-2.8218690966588765E-2"/>
                  <c:y val="-4.4260027662517291E-2"/>
                </c:manualLayout>
              </c:layout>
              <c:showLegendKey val="0"/>
              <c:showVal val="1"/>
              <c:showCatName val="0"/>
              <c:showSerName val="0"/>
              <c:showPercent val="0"/>
              <c:showBubbleSize val="0"/>
            </c:dLbl>
            <c:dLbl>
              <c:idx val="12"/>
              <c:layout>
                <c:manualLayout>
                  <c:x val="-2.9982359152000562E-2"/>
                  <c:y val="3.5961272475795295E-2"/>
                </c:manualLayout>
              </c:layout>
              <c:showLegendKey val="0"/>
              <c:showVal val="1"/>
              <c:showCatName val="0"/>
              <c:showSerName val="0"/>
              <c:showPercent val="0"/>
              <c:showBubbleSize val="0"/>
            </c:dLbl>
            <c:dLbl>
              <c:idx val="13"/>
              <c:layout>
                <c:manualLayout>
                  <c:x val="-2.6455022781176965E-2"/>
                  <c:y val="-3.872752420470262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初期臨床研修医!$D$5:$R$5</c:f>
              <c:strCache>
                <c:ptCount val="15"/>
                <c:pt idx="0">
                  <c:v>2003年度</c:v>
                </c:pt>
                <c:pt idx="1">
                  <c:v>2004年度</c:v>
                </c:pt>
                <c:pt idx="2">
                  <c:v>2005年度</c:v>
                </c:pt>
                <c:pt idx="3">
                  <c:v>2006年度</c:v>
                </c:pt>
                <c:pt idx="4">
                  <c:v>2007年度</c:v>
                </c:pt>
                <c:pt idx="5">
                  <c:v>2008年度</c:v>
                </c:pt>
                <c:pt idx="6">
                  <c:v>2009年度</c:v>
                </c:pt>
                <c:pt idx="7">
                  <c:v>2010年度</c:v>
                </c:pt>
                <c:pt idx="8">
                  <c:v>2011年度</c:v>
                </c:pt>
                <c:pt idx="9">
                  <c:v>2012年度</c:v>
                </c:pt>
                <c:pt idx="10">
                  <c:v>2013年度</c:v>
                </c:pt>
                <c:pt idx="11">
                  <c:v>2014年度</c:v>
                </c:pt>
                <c:pt idx="12">
                  <c:v>2015年度</c:v>
                </c:pt>
                <c:pt idx="13">
                  <c:v>2016年度</c:v>
                </c:pt>
                <c:pt idx="14">
                  <c:v>2017年度</c:v>
                </c:pt>
              </c:strCache>
            </c:strRef>
          </c:cat>
          <c:val>
            <c:numRef>
              <c:f>初期臨床研修医!$D$7:$R$7</c:f>
              <c:numCache>
                <c:formatCode>#,##0_ </c:formatCode>
                <c:ptCount val="15"/>
                <c:pt idx="0">
                  <c:v>181</c:v>
                </c:pt>
                <c:pt idx="1">
                  <c:v>134</c:v>
                </c:pt>
                <c:pt idx="2">
                  <c:v>143</c:v>
                </c:pt>
                <c:pt idx="3">
                  <c:v>125</c:v>
                </c:pt>
                <c:pt idx="4">
                  <c:v>136</c:v>
                </c:pt>
                <c:pt idx="5">
                  <c:v>145</c:v>
                </c:pt>
                <c:pt idx="6">
                  <c:v>141</c:v>
                </c:pt>
                <c:pt idx="7">
                  <c:v>140</c:v>
                </c:pt>
                <c:pt idx="8">
                  <c:v>144</c:v>
                </c:pt>
                <c:pt idx="9">
                  <c:v>131</c:v>
                </c:pt>
                <c:pt idx="10">
                  <c:v>129</c:v>
                </c:pt>
                <c:pt idx="11">
                  <c:v>160</c:v>
                </c:pt>
                <c:pt idx="12">
                  <c:v>134</c:v>
                </c:pt>
                <c:pt idx="13">
                  <c:v>174</c:v>
                </c:pt>
                <c:pt idx="14">
                  <c:v>168</c:v>
                </c:pt>
              </c:numCache>
            </c:numRef>
          </c:val>
          <c:smooth val="0"/>
        </c:ser>
        <c:dLbls>
          <c:showLegendKey val="0"/>
          <c:showVal val="0"/>
          <c:showCatName val="0"/>
          <c:showSerName val="0"/>
          <c:showPercent val="0"/>
          <c:showBubbleSize val="0"/>
        </c:dLbls>
        <c:marker val="1"/>
        <c:smooth val="0"/>
        <c:axId val="130106112"/>
        <c:axId val="130160512"/>
      </c:lineChart>
      <c:catAx>
        <c:axId val="130106112"/>
        <c:scaling>
          <c:orientation val="minMax"/>
        </c:scaling>
        <c:delete val="0"/>
        <c:axPos val="b"/>
        <c:majorTickMark val="out"/>
        <c:minorTickMark val="none"/>
        <c:tickLblPos val="nextTo"/>
        <c:crossAx val="130160512"/>
        <c:crosses val="autoZero"/>
        <c:auto val="1"/>
        <c:lblAlgn val="ctr"/>
        <c:lblOffset val="100"/>
        <c:noMultiLvlLbl val="0"/>
      </c:catAx>
      <c:valAx>
        <c:axId val="130160512"/>
        <c:scaling>
          <c:orientation val="minMax"/>
          <c:min val="100"/>
        </c:scaling>
        <c:delete val="0"/>
        <c:axPos val="l"/>
        <c:majorGridlines/>
        <c:minorGridlines>
          <c:spPr>
            <a:ln>
              <a:noFill/>
            </a:ln>
          </c:spPr>
        </c:minorGridlines>
        <c:numFmt formatCode="#,##0_ " sourceLinked="1"/>
        <c:majorTickMark val="out"/>
        <c:minorTickMark val="none"/>
        <c:tickLblPos val="nextTo"/>
        <c:crossAx val="130106112"/>
        <c:crosses val="autoZero"/>
        <c:crossBetween val="between"/>
        <c:majorUnit val="20"/>
      </c:valAx>
    </c:plotArea>
    <c:legend>
      <c:legendPos val="r"/>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pattFill prst="pct50">
              <a:fgClr>
                <a:schemeClr val="tx2">
                  <a:lumMod val="60000"/>
                  <a:lumOff val="40000"/>
                </a:schemeClr>
              </a:fgClr>
              <a:bgClr>
                <a:schemeClr val="bg1"/>
              </a:bgClr>
            </a:pattFill>
            <a:ln>
              <a:noFill/>
            </a:ln>
          </c:spPr>
          <c:invertIfNegative val="0"/>
          <c:dLbls>
            <c:showLegendKey val="0"/>
            <c:showVal val="1"/>
            <c:showCatName val="0"/>
            <c:showSerName val="0"/>
            <c:showPercent val="0"/>
            <c:showBubbleSize val="0"/>
            <c:showLeaderLines val="0"/>
          </c:dLbls>
          <c:cat>
            <c:strRef>
              <c:f>医療費!$C$3:$L$3</c:f>
              <c:strCache>
                <c:ptCount val="10"/>
                <c:pt idx="0">
                  <c:v>1990年度</c:v>
                </c:pt>
                <c:pt idx="1">
                  <c:v>1993年度</c:v>
                </c:pt>
                <c:pt idx="2">
                  <c:v>1996年度</c:v>
                </c:pt>
                <c:pt idx="3">
                  <c:v>1999年度</c:v>
                </c:pt>
                <c:pt idx="4">
                  <c:v>2002年度</c:v>
                </c:pt>
                <c:pt idx="5">
                  <c:v>2005年度</c:v>
                </c:pt>
                <c:pt idx="6">
                  <c:v>2008年度</c:v>
                </c:pt>
                <c:pt idx="7">
                  <c:v>2011年度</c:v>
                </c:pt>
                <c:pt idx="8">
                  <c:v>2014年度</c:v>
                </c:pt>
                <c:pt idx="9">
                  <c:v>2017年度</c:v>
                </c:pt>
              </c:strCache>
            </c:strRef>
          </c:cat>
          <c:val>
            <c:numRef>
              <c:f>医療費!$C$4:$L$4</c:f>
              <c:numCache>
                <c:formatCode>#,##0_ </c:formatCode>
                <c:ptCount val="10"/>
                <c:pt idx="0">
                  <c:v>5394</c:v>
                </c:pt>
                <c:pt idx="1">
                  <c:v>6323</c:v>
                </c:pt>
                <c:pt idx="2">
                  <c:v>7398</c:v>
                </c:pt>
                <c:pt idx="3">
                  <c:v>8008</c:v>
                </c:pt>
                <c:pt idx="4">
                  <c:v>8161</c:v>
                </c:pt>
                <c:pt idx="5">
                  <c:v>8512</c:v>
                </c:pt>
                <c:pt idx="6">
                  <c:v>8836</c:v>
                </c:pt>
                <c:pt idx="7">
                  <c:v>9700</c:v>
                </c:pt>
                <c:pt idx="8">
                  <c:v>10585</c:v>
                </c:pt>
                <c:pt idx="9">
                  <c:v>11530</c:v>
                </c:pt>
              </c:numCache>
            </c:numRef>
          </c:val>
        </c:ser>
        <c:dLbls>
          <c:showLegendKey val="0"/>
          <c:showVal val="0"/>
          <c:showCatName val="0"/>
          <c:showSerName val="0"/>
          <c:showPercent val="0"/>
          <c:showBubbleSize val="0"/>
        </c:dLbls>
        <c:gapWidth val="41"/>
        <c:axId val="210781312"/>
        <c:axId val="210782848"/>
      </c:barChart>
      <c:catAx>
        <c:axId val="210781312"/>
        <c:scaling>
          <c:orientation val="minMax"/>
        </c:scaling>
        <c:delete val="0"/>
        <c:axPos val="b"/>
        <c:majorTickMark val="out"/>
        <c:minorTickMark val="none"/>
        <c:tickLblPos val="nextTo"/>
        <c:crossAx val="210782848"/>
        <c:crosses val="autoZero"/>
        <c:auto val="1"/>
        <c:lblAlgn val="ctr"/>
        <c:lblOffset val="100"/>
        <c:noMultiLvlLbl val="0"/>
      </c:catAx>
      <c:valAx>
        <c:axId val="210782848"/>
        <c:scaling>
          <c:orientation val="minMax"/>
        </c:scaling>
        <c:delete val="0"/>
        <c:axPos val="l"/>
        <c:majorGridlines/>
        <c:numFmt formatCode="#,##0_ " sourceLinked="1"/>
        <c:majorTickMark val="out"/>
        <c:minorTickMark val="none"/>
        <c:tickLblPos val="nextTo"/>
        <c:crossAx val="210781312"/>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4"/>
            <a:ext cx="2921000" cy="493713"/>
          </a:xfrm>
          <a:prstGeom prst="rect">
            <a:avLst/>
          </a:prstGeom>
        </p:spPr>
        <p:txBody>
          <a:bodyPr vert="horz" lIns="91357" tIns="45678" rIns="91357" bIns="4567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9539" y="14"/>
            <a:ext cx="2921000" cy="493713"/>
          </a:xfrm>
          <a:prstGeom prst="rect">
            <a:avLst/>
          </a:prstGeom>
        </p:spPr>
        <p:txBody>
          <a:bodyPr vert="horz" lIns="91357" tIns="45678" rIns="91357" bIns="45678" rtlCol="0"/>
          <a:lstStyle>
            <a:lvl1pPr algn="r">
              <a:defRPr sz="1200"/>
            </a:lvl1pPr>
          </a:lstStyle>
          <a:p>
            <a:fld id="{BB7301C3-0FBC-420C-B486-7782B8044B02}" type="datetimeFigureOut">
              <a:rPr kumimoji="1" lang="ja-JP" altLang="en-US" smtClean="0"/>
              <a:t>2017/5/12</a:t>
            </a:fld>
            <a:endParaRPr kumimoji="1" lang="ja-JP" altLang="en-US"/>
          </a:p>
        </p:txBody>
      </p:sp>
      <p:sp>
        <p:nvSpPr>
          <p:cNvPr id="4" name="フッター プレースホルダー 3"/>
          <p:cNvSpPr>
            <a:spLocks noGrp="1"/>
          </p:cNvSpPr>
          <p:nvPr>
            <p:ph type="ftr" sz="quarter" idx="2"/>
          </p:nvPr>
        </p:nvSpPr>
        <p:spPr>
          <a:xfrm>
            <a:off x="13" y="9377363"/>
            <a:ext cx="2921000" cy="493712"/>
          </a:xfrm>
          <a:prstGeom prst="rect">
            <a:avLst/>
          </a:prstGeom>
        </p:spPr>
        <p:txBody>
          <a:bodyPr vert="horz" lIns="91357" tIns="45678" rIns="91357" bIns="4567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9539" y="9377363"/>
            <a:ext cx="2921000" cy="493712"/>
          </a:xfrm>
          <a:prstGeom prst="rect">
            <a:avLst/>
          </a:prstGeom>
        </p:spPr>
        <p:txBody>
          <a:bodyPr vert="horz" lIns="91357" tIns="45678" rIns="91357" bIns="45678" rtlCol="0" anchor="b"/>
          <a:lstStyle>
            <a:lvl1pPr algn="r">
              <a:defRPr sz="1200"/>
            </a:lvl1pPr>
          </a:lstStyle>
          <a:p>
            <a:fld id="{07E44571-DB7E-426B-98EA-7B6BED41ED85}" type="slidenum">
              <a:rPr kumimoji="1" lang="ja-JP" altLang="en-US" smtClean="0"/>
              <a:t>‹#›</a:t>
            </a:fld>
            <a:endParaRPr kumimoji="1" lang="ja-JP" altLang="en-US"/>
          </a:p>
        </p:txBody>
      </p:sp>
    </p:spTree>
    <p:extLst>
      <p:ext uri="{BB962C8B-B14F-4D97-AF65-F5344CB8AC3E}">
        <p14:creationId xmlns:p14="http://schemas.microsoft.com/office/powerpoint/2010/main" val="264432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4"/>
            <a:ext cx="2921000" cy="493713"/>
          </a:xfrm>
          <a:prstGeom prst="rect">
            <a:avLst/>
          </a:prstGeom>
        </p:spPr>
        <p:txBody>
          <a:bodyPr vert="horz" lIns="91357" tIns="45678" rIns="91357" bIns="4567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9539" y="14"/>
            <a:ext cx="2921000" cy="493713"/>
          </a:xfrm>
          <a:prstGeom prst="rect">
            <a:avLst/>
          </a:prstGeom>
        </p:spPr>
        <p:txBody>
          <a:bodyPr vert="horz" lIns="91357" tIns="45678" rIns="91357" bIns="45678" rtlCol="0"/>
          <a:lstStyle>
            <a:lvl1pPr algn="r">
              <a:defRPr sz="1200"/>
            </a:lvl1pPr>
          </a:lstStyle>
          <a:p>
            <a:fld id="{FE0D5ED0-067E-44BC-AE9F-80D091406C27}" type="datetimeFigureOut">
              <a:rPr kumimoji="1" lang="ja-JP" altLang="en-US" smtClean="0"/>
              <a:t>2017/5/12</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357" tIns="45678" rIns="91357" bIns="45678" rtlCol="0" anchor="ctr"/>
          <a:lstStyle/>
          <a:p>
            <a:endParaRPr lang="ja-JP" altLang="en-US"/>
          </a:p>
        </p:txBody>
      </p:sp>
      <p:sp>
        <p:nvSpPr>
          <p:cNvPr id="5" name="ノート プレースホルダー 4"/>
          <p:cNvSpPr>
            <a:spLocks noGrp="1"/>
          </p:cNvSpPr>
          <p:nvPr>
            <p:ph type="body" sz="quarter" idx="3"/>
          </p:nvPr>
        </p:nvSpPr>
        <p:spPr>
          <a:xfrm>
            <a:off x="674702" y="4689489"/>
            <a:ext cx="5392737" cy="4443413"/>
          </a:xfrm>
          <a:prstGeom prst="rect">
            <a:avLst/>
          </a:prstGeom>
        </p:spPr>
        <p:txBody>
          <a:bodyPr vert="horz" lIns="91357" tIns="45678" rIns="91357" bIns="4567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3" y="9377363"/>
            <a:ext cx="2921000" cy="493712"/>
          </a:xfrm>
          <a:prstGeom prst="rect">
            <a:avLst/>
          </a:prstGeom>
        </p:spPr>
        <p:txBody>
          <a:bodyPr vert="horz" lIns="91357" tIns="45678" rIns="91357" bIns="4567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9539" y="9377363"/>
            <a:ext cx="2921000" cy="493712"/>
          </a:xfrm>
          <a:prstGeom prst="rect">
            <a:avLst/>
          </a:prstGeom>
        </p:spPr>
        <p:txBody>
          <a:bodyPr vert="horz" lIns="91357" tIns="45678" rIns="91357" bIns="45678" rtlCol="0" anchor="b"/>
          <a:lstStyle>
            <a:lvl1pPr algn="r">
              <a:defRPr sz="1200"/>
            </a:lvl1pPr>
          </a:lstStyle>
          <a:p>
            <a:fld id="{99FEBF59-171E-4389-B6E3-97D2169D2BCA}" type="slidenum">
              <a:rPr kumimoji="1" lang="ja-JP" altLang="en-US" smtClean="0"/>
              <a:t>‹#›</a:t>
            </a:fld>
            <a:endParaRPr kumimoji="1" lang="ja-JP" altLang="en-US"/>
          </a:p>
        </p:txBody>
      </p:sp>
    </p:spTree>
    <p:extLst>
      <p:ext uri="{BB962C8B-B14F-4D97-AF65-F5344CB8AC3E}">
        <p14:creationId xmlns:p14="http://schemas.microsoft.com/office/powerpoint/2010/main" val="118975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6" y="4689489"/>
            <a:ext cx="4992365" cy="4443413"/>
          </a:xfrm>
        </p:spPr>
        <p:txBody>
          <a:bodyPr/>
          <a:lstStyle/>
          <a:p>
            <a:r>
              <a:rPr kumimoji="1" lang="ja-JP" altLang="en-US" dirty="0" smtClean="0">
                <a:solidFill>
                  <a:schemeClr val="accent1">
                    <a:lumMod val="75000"/>
                  </a:schemeClr>
                </a:solidFill>
                <a:latin typeface="+mn-ea"/>
              </a:rPr>
              <a:t>○　本日は講演の機会をいただき，感謝する。</a:t>
            </a:r>
            <a:endParaRPr kumimoji="1" lang="en-US" altLang="ja-JP" dirty="0" smtClean="0">
              <a:solidFill>
                <a:schemeClr val="accent1">
                  <a:lumMod val="75000"/>
                </a:schemeClr>
              </a:solidFill>
              <a:latin typeface="+mn-ea"/>
            </a:endParaRPr>
          </a:p>
          <a:p>
            <a:endParaRPr lang="en-US" altLang="ja-JP" dirty="0" smtClean="0">
              <a:solidFill>
                <a:schemeClr val="accent1">
                  <a:lumMod val="75000"/>
                </a:schemeClr>
              </a:solidFill>
              <a:latin typeface="+mn-ea"/>
            </a:endParaRPr>
          </a:p>
          <a:p>
            <a:r>
              <a:rPr lang="ja-JP" altLang="en-US" dirty="0" smtClean="0">
                <a:solidFill>
                  <a:schemeClr val="accent1">
                    <a:lumMod val="75000"/>
                  </a:schemeClr>
                </a:solidFill>
                <a:latin typeface="+mn-ea"/>
              </a:rPr>
              <a:t>○　広仁会の事務局から「広島に於ける最適医療の構築について」という演　</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題をいただいたので，最近の国や他県の動向を紹介しながら本県の取組</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について説明して参りたい。</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0</a:t>
            </a:fld>
            <a:endParaRPr kumimoji="1" lang="ja-JP" altLang="en-US"/>
          </a:p>
        </p:txBody>
      </p:sp>
    </p:spTree>
    <p:extLst>
      <p:ext uri="{BB962C8B-B14F-4D97-AF65-F5344CB8AC3E}">
        <p14:creationId xmlns:p14="http://schemas.microsoft.com/office/powerpoint/2010/main" val="18057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6" y="4689489"/>
            <a:ext cx="4992365" cy="4443413"/>
          </a:xfrm>
        </p:spPr>
        <p:txBody>
          <a:bodyPr/>
          <a:lstStyle/>
          <a:p>
            <a:r>
              <a:rPr kumimoji="1" lang="ja-JP" altLang="en-US" dirty="0" smtClean="0">
                <a:solidFill>
                  <a:schemeClr val="accent1">
                    <a:lumMod val="75000"/>
                  </a:schemeClr>
                </a:solidFill>
                <a:latin typeface="+mn-ea"/>
              </a:rPr>
              <a:t>○　</a:t>
            </a:r>
            <a:r>
              <a:rPr lang="ja-JP" altLang="en-US" dirty="0" smtClean="0">
                <a:solidFill>
                  <a:schemeClr val="accent1">
                    <a:lumMod val="75000"/>
                  </a:schemeClr>
                </a:solidFill>
                <a:latin typeface="+mn-ea"/>
              </a:rPr>
              <a:t>広島都市圏医療</a:t>
            </a:r>
            <a:r>
              <a:rPr lang="ja-JP" altLang="en-US" dirty="0">
                <a:solidFill>
                  <a:schemeClr val="accent1">
                    <a:lumMod val="75000"/>
                  </a:schemeClr>
                </a:solidFill>
                <a:latin typeface="+mn-ea"/>
              </a:rPr>
              <a:t>について</a:t>
            </a:r>
            <a:r>
              <a:rPr lang="ja-JP" altLang="en-US" dirty="0" smtClean="0">
                <a:solidFill>
                  <a:schemeClr val="accent1">
                    <a:lumMod val="75000"/>
                  </a:schemeClr>
                </a:solidFill>
                <a:latin typeface="+mn-ea"/>
              </a:rPr>
              <a:t>は，これまでいくつかの会議体で議論してきた。</a:t>
            </a:r>
            <a:endParaRPr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lang="ja-JP" altLang="en-US" dirty="0" smtClean="0">
                <a:solidFill>
                  <a:schemeClr val="accent1">
                    <a:lumMod val="75000"/>
                  </a:schemeClr>
                </a:solidFill>
                <a:latin typeface="+mn-ea"/>
              </a:rPr>
              <a:t>○　昨年度までは，大まかな方向性など総論について議論してきたが，</a:t>
            </a:r>
            <a:endParaRPr lang="en-US" altLang="ja-JP" dirty="0" smtClean="0">
              <a:solidFill>
                <a:schemeClr val="accent1">
                  <a:lumMod val="75000"/>
                </a:schemeClr>
              </a:solidFill>
              <a:latin typeface="+mn-ea"/>
            </a:endParaRPr>
          </a:p>
          <a:p>
            <a:r>
              <a:rPr lang="ja-JP" altLang="en-US" dirty="0" smtClean="0">
                <a:solidFill>
                  <a:schemeClr val="accent1">
                    <a:lumMod val="75000"/>
                  </a:schemeClr>
                </a:solidFill>
                <a:latin typeface="+mn-ea"/>
              </a:rPr>
              <a:t>　今年度から４病院の当事者間で具体的な各論を検討するため，「基幹病</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院連携強化会議」を立ち上げて議論している。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18</a:t>
            </a:fld>
            <a:endParaRPr kumimoji="1" lang="ja-JP" altLang="en-US"/>
          </a:p>
        </p:txBody>
      </p:sp>
    </p:spTree>
    <p:extLst>
      <p:ext uri="{BB962C8B-B14F-4D97-AF65-F5344CB8AC3E}">
        <p14:creationId xmlns:p14="http://schemas.microsoft.com/office/powerpoint/2010/main" val="230460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6" y="4689489"/>
            <a:ext cx="4992365" cy="4443413"/>
          </a:xfrm>
        </p:spPr>
        <p:txBody>
          <a:bodyPr/>
          <a:lstStyle/>
          <a:p>
            <a:r>
              <a:rPr kumimoji="1" lang="ja-JP" altLang="en-US" dirty="0" smtClean="0">
                <a:solidFill>
                  <a:schemeClr val="accent1">
                    <a:lumMod val="75000"/>
                  </a:schemeClr>
                </a:solidFill>
                <a:latin typeface="+mn-ea"/>
              </a:rPr>
              <a:t>○　メンバーは，浅原先生を座長に，４基幹病院の管理者的立場にある者と</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病院長，オブザーバーとして，県医師会と広島市医師会に参加していた</a:t>
            </a:r>
            <a:r>
              <a:rPr kumimoji="1" lang="ja-JP" altLang="en-US" dirty="0" err="1" smtClean="0">
                <a:solidFill>
                  <a:schemeClr val="accent1">
                    <a:lumMod val="75000"/>
                  </a:schemeClr>
                </a:solidFill>
                <a:latin typeface="+mn-ea"/>
              </a:rPr>
              <a:t>だ</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いている。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19</a:t>
            </a:fld>
            <a:endParaRPr kumimoji="1" lang="ja-JP" altLang="en-US"/>
          </a:p>
        </p:txBody>
      </p:sp>
    </p:spTree>
    <p:extLst>
      <p:ext uri="{BB962C8B-B14F-4D97-AF65-F5344CB8AC3E}">
        <p14:creationId xmlns:p14="http://schemas.microsoft.com/office/powerpoint/2010/main" val="388919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6" y="4689489"/>
            <a:ext cx="4992365" cy="4443413"/>
          </a:xfrm>
        </p:spPr>
        <p:txBody>
          <a:bodyPr/>
          <a:lstStyle/>
          <a:p>
            <a:r>
              <a:rPr kumimoji="1" lang="ja-JP" altLang="en-US" dirty="0" smtClean="0">
                <a:solidFill>
                  <a:schemeClr val="accent1">
                    <a:lumMod val="75000"/>
                  </a:schemeClr>
                </a:solidFill>
                <a:latin typeface="+mn-ea"/>
              </a:rPr>
              <a:t>○　この会議での主な論点として３つ掲げている。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（１）医療機能の分化と病院間連携，これは水平連携と垂直連携</a:t>
            </a:r>
            <a:r>
              <a:rPr lang="ja-JP" altLang="en-US" dirty="0" smtClean="0">
                <a:solidFill>
                  <a:schemeClr val="accent1">
                    <a:lumMod val="75000"/>
                  </a:schemeClr>
                </a:solidFill>
                <a:latin typeface="+mn-ea"/>
              </a:rPr>
              <a:t>の推進，</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（２）医師の安定的確保，これは主に若手医師を惹きつけるための方策，</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（３）共通業務の効率化というのは，診療材料の共同購買を想定している。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21</a:t>
            </a:fld>
            <a:endParaRPr kumimoji="1" lang="ja-JP" altLang="en-US"/>
          </a:p>
        </p:txBody>
      </p:sp>
    </p:spTree>
    <p:extLst>
      <p:ext uri="{BB962C8B-B14F-4D97-AF65-F5344CB8AC3E}">
        <p14:creationId xmlns:p14="http://schemas.microsoft.com/office/powerpoint/2010/main" val="406546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4" y="4689489"/>
            <a:ext cx="5063684" cy="4443413"/>
          </a:xfrm>
        </p:spPr>
        <p:txBody>
          <a:bodyPr/>
          <a:lstStyle/>
          <a:p>
            <a:r>
              <a:rPr kumimoji="1" lang="ja-JP" altLang="en-US" dirty="0" smtClean="0">
                <a:solidFill>
                  <a:schemeClr val="accent1">
                    <a:lumMod val="75000"/>
                  </a:schemeClr>
                </a:solidFill>
                <a:latin typeface="+mn-ea"/>
              </a:rPr>
              <a:t>○　改めて，基幹病院が連携を強化することのメリットを整理している。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役割分担することで，それぞれの医療機能に応じて効率的に資源（ひと，</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もの，かね）を投入することができ，結果としてより高度な医療を提供する</a:t>
            </a:r>
            <a:r>
              <a:rPr kumimoji="1" lang="ja-JP" altLang="en-US" dirty="0" err="1" smtClean="0">
                <a:solidFill>
                  <a:schemeClr val="accent1">
                    <a:lumMod val="75000"/>
                  </a:schemeClr>
                </a:solidFill>
                <a:latin typeface="+mn-ea"/>
              </a:rPr>
              <a:t>こ</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とができる。これには，無駄な競争をやめて二重投資を抑制するという意義</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も含まれている。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症例を集積・共有することで，経験値が高まり，治療成績の向上に</a:t>
            </a:r>
            <a:r>
              <a:rPr kumimoji="1" lang="ja-JP" altLang="en-US" dirty="0" err="1" smtClean="0">
                <a:solidFill>
                  <a:schemeClr val="accent1">
                    <a:lumMod val="75000"/>
                  </a:schemeClr>
                </a:solidFill>
                <a:latin typeface="+mn-ea"/>
              </a:rPr>
              <a:t>つな</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が</a:t>
            </a:r>
            <a:r>
              <a:rPr kumimoji="1" lang="ja-JP" altLang="en-US" dirty="0" err="1" smtClean="0">
                <a:solidFill>
                  <a:schemeClr val="accent1">
                    <a:lumMod val="75000"/>
                  </a:schemeClr>
                </a:solidFill>
                <a:latin typeface="+mn-ea"/>
              </a:rPr>
              <a:t>ると</a:t>
            </a:r>
            <a:r>
              <a:rPr kumimoji="1" lang="ja-JP" altLang="en-US" dirty="0" smtClean="0">
                <a:solidFill>
                  <a:schemeClr val="accent1">
                    <a:lumMod val="75000"/>
                  </a:schemeClr>
                </a:solidFill>
                <a:latin typeface="+mn-ea"/>
              </a:rPr>
              <a:t>ともに，専門医の資格取得に際しても，様々な専門領域において症</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例が経験でき，多彩なキャリアパスを提供することができるようになる。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人的資源の配置を工夫（集約）することで，マンパワーに余力が生まれ，</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当直回数が減るなど，労働環境の改善・向上が期待できる。また，その余</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力を中山間地域などに派遣して偏在の解消を図る。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診療材料の共同購買など，スケールメリットを活かしてコスト削減を図る</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ことができる。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22</a:t>
            </a:fld>
            <a:endParaRPr kumimoji="1" lang="ja-JP" altLang="en-US"/>
          </a:p>
        </p:txBody>
      </p:sp>
    </p:spTree>
    <p:extLst>
      <p:ext uri="{BB962C8B-B14F-4D97-AF65-F5344CB8AC3E}">
        <p14:creationId xmlns:p14="http://schemas.microsoft.com/office/powerpoint/2010/main" val="32103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4" y="4689489"/>
            <a:ext cx="5063684" cy="4443413"/>
          </a:xfrm>
        </p:spPr>
        <p:txBody>
          <a:bodyPr/>
          <a:lstStyle/>
          <a:p>
            <a:r>
              <a:rPr kumimoji="1" lang="ja-JP" altLang="en-US" dirty="0" smtClean="0">
                <a:solidFill>
                  <a:schemeClr val="accent1">
                    <a:lumMod val="75000"/>
                  </a:schemeClr>
                </a:solidFill>
                <a:latin typeface="+mn-ea"/>
              </a:rPr>
              <a:t>○　こうした４基幹病院の連携の先行例が，「広島がん高精度放射線治療セ</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ンター」である。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設置主体が異なる複数の施設が連携して，高額医療機器を共同利用し</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ようとするものであり，このセンターの成功如何が我が国の医療制度の鍵</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を握っていると言っても過言ではない，全国から注目されているセンターで</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ある。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23</a:t>
            </a:fld>
            <a:endParaRPr kumimoji="1" lang="ja-JP" altLang="en-US"/>
          </a:p>
        </p:txBody>
      </p:sp>
    </p:spTree>
    <p:extLst>
      <p:ext uri="{BB962C8B-B14F-4D97-AF65-F5344CB8AC3E}">
        <p14:creationId xmlns:p14="http://schemas.microsoft.com/office/powerpoint/2010/main" val="177033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6" y="4689489"/>
            <a:ext cx="4992365" cy="4443413"/>
          </a:xfrm>
        </p:spPr>
        <p:txBody>
          <a:bodyPr/>
          <a:lstStyle/>
          <a:p>
            <a:endParaRPr kumimoji="1" lang="en-US" altLang="ja-JP" dirty="0" smtClean="0"/>
          </a:p>
          <a:p>
            <a:pPr algn="ctr"/>
            <a:endParaRPr lang="en-US" altLang="ja-JP" dirty="0">
              <a:solidFill>
                <a:schemeClr val="accent1">
                  <a:lumMod val="75000"/>
                </a:schemeClr>
              </a:solidFill>
              <a:latin typeface="+mn-ea"/>
            </a:endParaRPr>
          </a:p>
          <a:p>
            <a:pPr algn="ctr"/>
            <a:endParaRPr kumimoji="1" lang="en-US" altLang="ja-JP" dirty="0" smtClean="0">
              <a:solidFill>
                <a:schemeClr val="accent1">
                  <a:lumMod val="75000"/>
                </a:schemeClr>
              </a:solidFill>
              <a:latin typeface="+mn-ea"/>
            </a:endParaRPr>
          </a:p>
          <a:p>
            <a:pPr algn="ctr"/>
            <a:r>
              <a:rPr kumimoji="1" lang="ja-JP" altLang="en-US" dirty="0" smtClean="0">
                <a:solidFill>
                  <a:schemeClr val="accent1">
                    <a:lumMod val="75000"/>
                  </a:schemeClr>
                </a:solidFill>
                <a:latin typeface="+mn-ea"/>
              </a:rPr>
              <a:t>（説明省略）</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35</a:t>
            </a:fld>
            <a:endParaRPr kumimoji="1" lang="ja-JP" altLang="en-US"/>
          </a:p>
        </p:txBody>
      </p:sp>
    </p:spTree>
    <p:extLst>
      <p:ext uri="{BB962C8B-B14F-4D97-AF65-F5344CB8AC3E}">
        <p14:creationId xmlns:p14="http://schemas.microsoft.com/office/powerpoint/2010/main" val="213334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74BB43-7285-47D7-8141-47E8A1849914}"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471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778B82-46B3-40DB-8B70-C6B73D3D4B18}"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50389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BFC3BC-FF1A-4F15-9DAB-02B9436965BC}"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79812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227306-7E86-42CB-90CD-B88D4C849FF0}"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25010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3336A6A-1847-43F2-88F3-3C75CA068332}"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96748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3AF657B-60F6-477D-8F72-797087CF0C28}" type="datetime1">
              <a:rPr kumimoji="1" lang="ja-JP" altLang="en-US" smtClean="0"/>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00358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98B8A67-2099-483F-B6E6-028410021D1F}" type="datetime1">
              <a:rPr kumimoji="1" lang="ja-JP" altLang="en-US" smtClean="0"/>
              <a:t>2017/5/12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97661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FB7BBAA-66EA-4C14-852A-391021DE91CE}" type="datetime1">
              <a:rPr kumimoji="1" lang="ja-JP" altLang="en-US" smtClean="0"/>
              <a:t>2017/5/12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3283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4CF4AA-D506-40D1-8967-2A560238BBB5}" type="datetime1">
              <a:rPr kumimoji="1" lang="ja-JP" altLang="en-US" smtClean="0"/>
              <a:t>2017/5/12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17152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E7C469-D405-4F48-BF11-BDF0690A31C9}" type="datetime1">
              <a:rPr kumimoji="1" lang="ja-JP" altLang="en-US" smtClean="0"/>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69506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344CA2-633B-44A3-8006-885EA948B55A}" type="datetime1">
              <a:rPr kumimoji="1" lang="ja-JP" altLang="en-US" smtClean="0"/>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717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04B7C-FC3D-4A20-89CC-677A53366E83}" type="datetime1">
              <a:rPr kumimoji="1" lang="ja-JP" altLang="en-US" smtClean="0"/>
              <a:t>2017/5/12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357207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556792"/>
            <a:ext cx="9144000" cy="1728192"/>
          </a:xfrm>
          <a:prstGeom prst="rect">
            <a:avLst/>
          </a:prstGeom>
          <a:blipFill>
            <a:blip r:embed="rId3"/>
            <a:tile tx="0" ty="0" sx="100000" sy="100000" flip="none" algn="tl"/>
          </a:blipFill>
          <a:ln>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600" dirty="0" smtClean="0">
                <a:latin typeface="+mn-ea"/>
                <a:ea typeface="+mn-ea"/>
              </a:rPr>
              <a:t>広島都市圏における基幹病院等の連携強化について</a:t>
            </a:r>
            <a:endParaRPr lang="en-US" altLang="ja-JP" sz="2600" dirty="0" smtClean="0">
              <a:latin typeface="+mn-ea"/>
              <a:ea typeface="+mn-ea"/>
            </a:endParaRPr>
          </a:p>
          <a:p>
            <a:pPr>
              <a:lnSpc>
                <a:spcPct val="150000"/>
              </a:lnSpc>
            </a:pPr>
            <a:r>
              <a:rPr lang="ja-JP" altLang="en-US" sz="2400" dirty="0" smtClean="0"/>
              <a:t>～これまでの議論と取組の状況～</a:t>
            </a:r>
            <a:endParaRPr lang="ja-JP" altLang="en-US" sz="2400" dirty="0">
              <a:latin typeface="+mn-ea"/>
              <a:ea typeface="+mn-ea"/>
            </a:endParaRPr>
          </a:p>
        </p:txBody>
      </p:sp>
      <p:sp>
        <p:nvSpPr>
          <p:cNvPr id="2" name="コンテンツ プレースホルダー 1"/>
          <p:cNvSpPr>
            <a:spLocks noGrp="1"/>
          </p:cNvSpPr>
          <p:nvPr>
            <p:ph idx="1"/>
          </p:nvPr>
        </p:nvSpPr>
        <p:spPr>
          <a:xfrm>
            <a:off x="484274" y="4941168"/>
            <a:ext cx="8229600" cy="1584176"/>
          </a:xfrm>
        </p:spPr>
        <p:txBody>
          <a:bodyPr>
            <a:normAutofit/>
          </a:bodyPr>
          <a:lstStyle/>
          <a:p>
            <a:pPr marL="0" indent="0" algn="ctr">
              <a:lnSpc>
                <a:spcPts val="2800"/>
              </a:lnSpc>
              <a:buNone/>
            </a:pPr>
            <a:r>
              <a:rPr kumimoji="1" lang="ja-JP" altLang="en-US" sz="2800" dirty="0" smtClean="0">
                <a:latin typeface="+mn-ea"/>
              </a:rPr>
              <a:t>平成２９年３月３０日</a:t>
            </a:r>
            <a:endParaRPr kumimoji="1" lang="en-US" altLang="ja-JP" sz="2800" dirty="0" smtClean="0">
              <a:latin typeface="+mn-ea"/>
            </a:endParaRPr>
          </a:p>
          <a:p>
            <a:pPr marL="0" indent="0" algn="ctr">
              <a:lnSpc>
                <a:spcPts val="2800"/>
              </a:lnSpc>
              <a:buNone/>
            </a:pPr>
            <a:r>
              <a:rPr lang="ja-JP" altLang="en-US" sz="2800" dirty="0" smtClean="0">
                <a:latin typeface="+mn-ea"/>
              </a:rPr>
              <a:t>広島県健康福祉局医務課</a:t>
            </a:r>
            <a:endParaRPr kumimoji="1" lang="ja-JP" altLang="en-US" sz="2800" dirty="0">
              <a:latin typeface="+mn-ea"/>
            </a:endParaRPr>
          </a:p>
        </p:txBody>
      </p:sp>
      <p:sp>
        <p:nvSpPr>
          <p:cNvPr id="4" name="スライド番号プレースホルダー 3"/>
          <p:cNvSpPr>
            <a:spLocks noGrp="1"/>
          </p:cNvSpPr>
          <p:nvPr>
            <p:ph type="sldNum" sz="quarter" idx="12"/>
          </p:nvPr>
        </p:nvSpPr>
        <p:spPr/>
        <p:txBody>
          <a:bodyPr/>
          <a:lstStyle/>
          <a:p>
            <a:fld id="{DC768EE6-8590-4C35-BA5F-0BD088C856D2}" type="slidenum">
              <a:rPr kumimoji="1" lang="ja-JP" altLang="en-US" smtClean="0"/>
              <a:t>0</a:t>
            </a:fld>
            <a:endParaRPr kumimoji="1" lang="ja-JP" altLang="en-US"/>
          </a:p>
        </p:txBody>
      </p:sp>
      <p:sp>
        <p:nvSpPr>
          <p:cNvPr id="5" name="正方形/長方形 4"/>
          <p:cNvSpPr/>
          <p:nvPr/>
        </p:nvSpPr>
        <p:spPr>
          <a:xfrm>
            <a:off x="8460432" y="6381328"/>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bwMode="auto">
          <a:xfrm>
            <a:off x="7667808" y="432000"/>
            <a:ext cx="1080656"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latin typeface="ＭＳ ゴシック" panose="020B0609070205080204" pitchFamily="49" charset="-128"/>
                <a:ea typeface="ＭＳ ゴシック" panose="020B0609070205080204" pitchFamily="49" charset="-128"/>
              </a:rPr>
              <a:t>資料１</a:t>
            </a:r>
            <a:endParaRPr lang="en-US" altLang="ja-JP" sz="1800" b="1" dirty="0" smtClean="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bwMode="auto">
          <a:xfrm>
            <a:off x="323528" y="432000"/>
            <a:ext cx="5400600"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n-ea"/>
                <a:ea typeface="+mn-ea"/>
              </a:rPr>
              <a:t>第２回基幹病院等連携強化実行会議（</a:t>
            </a:r>
            <a:r>
              <a:rPr lang="en-US" altLang="ja-JP" sz="1800" dirty="0" smtClean="0">
                <a:latin typeface="+mn-ea"/>
                <a:ea typeface="+mn-ea"/>
              </a:rPr>
              <a:t>H29.3.30</a:t>
            </a:r>
            <a:r>
              <a:rPr lang="ja-JP" altLang="en-US" sz="1800" dirty="0" smtClean="0">
                <a:latin typeface="+mn-ea"/>
                <a:ea typeface="+mn-ea"/>
              </a:rPr>
              <a:t>）</a:t>
            </a:r>
            <a:endParaRPr lang="en-US" altLang="ja-JP" sz="1800" dirty="0" smtClean="0">
              <a:latin typeface="+mn-ea"/>
              <a:ea typeface="+mn-ea"/>
            </a:endParaRPr>
          </a:p>
        </p:txBody>
      </p:sp>
    </p:spTree>
    <p:extLst>
      <p:ext uri="{BB962C8B-B14F-4D97-AF65-F5344CB8AC3E}">
        <p14:creationId xmlns:p14="http://schemas.microsoft.com/office/powerpoint/2010/main" val="314259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366558051"/>
              </p:ext>
            </p:extLst>
          </p:nvPr>
        </p:nvGraphicFramePr>
        <p:xfrm>
          <a:off x="180002" y="1628800"/>
          <a:ext cx="8783996" cy="4176011"/>
        </p:xfrm>
        <a:graphic>
          <a:graphicData uri="http://schemas.openxmlformats.org/drawingml/2006/table">
            <a:tbl>
              <a:tblPr>
                <a:tableStyleId>{5C22544A-7EE6-4342-B048-85BDC9FD1C3A}</a:tableStyleId>
              </a:tblPr>
              <a:tblGrid>
                <a:gridCol w="3783720">
                  <a:extLst>
                    <a:ext uri="{9D8B030D-6E8A-4147-A177-3AD203B41FA5}">
                      <a16:colId xmlns:a16="http://schemas.microsoft.com/office/drawing/2014/main" xmlns="" val="3355058500"/>
                    </a:ext>
                  </a:extLst>
                </a:gridCol>
                <a:gridCol w="546654">
                  <a:extLst>
                    <a:ext uri="{9D8B030D-6E8A-4147-A177-3AD203B41FA5}">
                      <a16:colId xmlns:a16="http://schemas.microsoft.com/office/drawing/2014/main" xmlns="" val="3905350509"/>
                    </a:ext>
                  </a:extLst>
                </a:gridCol>
                <a:gridCol w="546654">
                  <a:extLst>
                    <a:ext uri="{9D8B030D-6E8A-4147-A177-3AD203B41FA5}">
                      <a16:colId xmlns:a16="http://schemas.microsoft.com/office/drawing/2014/main" xmlns="" val="2447359568"/>
                    </a:ext>
                  </a:extLst>
                </a:gridCol>
                <a:gridCol w="546654">
                  <a:extLst>
                    <a:ext uri="{9D8B030D-6E8A-4147-A177-3AD203B41FA5}">
                      <a16:colId xmlns:a16="http://schemas.microsoft.com/office/drawing/2014/main" xmlns="" val="1760732024"/>
                    </a:ext>
                  </a:extLst>
                </a:gridCol>
                <a:gridCol w="546654">
                  <a:extLst>
                    <a:ext uri="{9D8B030D-6E8A-4147-A177-3AD203B41FA5}">
                      <a16:colId xmlns:a16="http://schemas.microsoft.com/office/drawing/2014/main" xmlns="" val="1156032646"/>
                    </a:ext>
                  </a:extLst>
                </a:gridCol>
                <a:gridCol w="546654">
                  <a:extLst>
                    <a:ext uri="{9D8B030D-6E8A-4147-A177-3AD203B41FA5}">
                      <a16:colId xmlns:a16="http://schemas.microsoft.com/office/drawing/2014/main" xmlns="" val="3930733123"/>
                    </a:ext>
                  </a:extLst>
                </a:gridCol>
                <a:gridCol w="546654">
                  <a:extLst>
                    <a:ext uri="{9D8B030D-6E8A-4147-A177-3AD203B41FA5}">
                      <a16:colId xmlns:a16="http://schemas.microsoft.com/office/drawing/2014/main" xmlns="" val="1301700400"/>
                    </a:ext>
                  </a:extLst>
                </a:gridCol>
                <a:gridCol w="546654">
                  <a:extLst>
                    <a:ext uri="{9D8B030D-6E8A-4147-A177-3AD203B41FA5}">
                      <a16:colId xmlns:a16="http://schemas.microsoft.com/office/drawing/2014/main" xmlns="" val="865930756"/>
                    </a:ext>
                  </a:extLst>
                </a:gridCol>
                <a:gridCol w="586849">
                  <a:extLst>
                    <a:ext uri="{9D8B030D-6E8A-4147-A177-3AD203B41FA5}">
                      <a16:colId xmlns:a16="http://schemas.microsoft.com/office/drawing/2014/main" xmlns="" val="3518550616"/>
                    </a:ext>
                  </a:extLst>
                </a:gridCol>
                <a:gridCol w="586849">
                  <a:extLst>
                    <a:ext uri="{9D8B030D-6E8A-4147-A177-3AD203B41FA5}">
                      <a16:colId xmlns:a16="http://schemas.microsoft.com/office/drawing/2014/main" xmlns="" val="1908170692"/>
                    </a:ext>
                  </a:extLst>
                </a:gridCol>
              </a:tblGrid>
              <a:tr h="180859">
                <a:tc rowSpan="2">
                  <a:txBody>
                    <a:bodyPr/>
                    <a:lstStyle/>
                    <a:p>
                      <a:pPr algn="ctr" fontAlgn="ctr"/>
                      <a:r>
                        <a:rPr lang="ja-JP" altLang="en-US" sz="900" u="none" strike="noStrike" dirty="0">
                          <a:effectLst/>
                          <a:latin typeface="ＭＳ ゴシック" panose="020B0609070205080204" pitchFamily="49" charset="-128"/>
                          <a:ea typeface="ＭＳ ゴシック" panose="020B0609070205080204" pitchFamily="49" charset="-128"/>
                        </a:rPr>
                        <a:t>推計入院患者数（人）</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2010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2015</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2020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2025</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2030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2035</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2040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2015</a:t>
                      </a:r>
                      <a:r>
                        <a:rPr lang="ja-JP" altLang="en-US" sz="900" u="none" strike="noStrike" dirty="0">
                          <a:effectLst/>
                          <a:latin typeface="ＭＳ ゴシック" panose="020B0609070205080204" pitchFamily="49" charset="-128"/>
                          <a:ea typeface="ＭＳ ゴシック" panose="020B0609070205080204" pitchFamily="49" charset="-128"/>
                        </a:rPr>
                        <a:t>年→</a:t>
                      </a:r>
                      <a:r>
                        <a:rPr lang="en-US" altLang="ja-JP" sz="900" u="none" strike="noStrike" dirty="0">
                          <a:effectLst/>
                          <a:latin typeface="ＭＳ ゴシック" panose="020B0609070205080204" pitchFamily="49" charset="-128"/>
                          <a:ea typeface="ＭＳ ゴシック" panose="020B0609070205080204" pitchFamily="49" charset="-128"/>
                        </a:rPr>
                        <a:t>2025</a:t>
                      </a:r>
                      <a:r>
                        <a:rPr lang="ja-JP" altLang="en-US" sz="900" u="none" strike="noStrike" dirty="0">
                          <a:effectLst/>
                          <a:latin typeface="ＭＳ ゴシック" panose="020B0609070205080204" pitchFamily="49" charset="-128"/>
                          <a:ea typeface="ＭＳ ゴシック" panose="020B0609070205080204" pitchFamily="49" charset="-128"/>
                        </a:rPr>
                        <a:t>年度</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391373121"/>
                  </a:ext>
                </a:extLst>
              </a:tr>
              <a:tr h="180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u="none" strike="noStrike" dirty="0">
                          <a:effectLst/>
                          <a:latin typeface="ＭＳ ゴシック" panose="020B0609070205080204" pitchFamily="49" charset="-128"/>
                          <a:ea typeface="ＭＳ ゴシック" panose="020B0609070205080204" pitchFamily="49" charset="-128"/>
                        </a:rPr>
                        <a:t>増減</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900" u="none" strike="noStrike" dirty="0">
                          <a:effectLst/>
                          <a:latin typeface="ＭＳ ゴシック" panose="020B0609070205080204" pitchFamily="49" charset="-128"/>
                          <a:ea typeface="ＭＳ ゴシック" panose="020B0609070205080204" pitchFamily="49" charset="-128"/>
                        </a:rPr>
                        <a:t>増減比</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79661810"/>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総数</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18,759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41058896"/>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①　感染症及び寄生虫症</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46941215"/>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②　新生物</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7651601"/>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③　血液及び造血器の疾患並びに免疫機構の障害</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52177041"/>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④　内分泌，栄養及び代謝疾患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276918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⑤　精神及び行動の障害</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38150254"/>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⑥　神経系の疾患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5507061"/>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⑦　眼及び付属器の疾患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59480217"/>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⑧　耳及び乳様突起の疾患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0366707"/>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⑨　循環器系の疾患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471236"/>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⑩　呼吸器系の疾患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3141958"/>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⑪　消化器系の疾患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2659704"/>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⑫　皮膚及び皮下組織の疾患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651354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⑬　筋骨格系及び結合組織の疾患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1239687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⑭　尿路性器系の疾患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19070771"/>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⑮　妊娠，分娩及び産じょく</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249803"/>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⑯　周産期に発生した病態</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59006504"/>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⑰　先天奇形，変形及び染色体異常</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4467197"/>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⑱　症状，徴候及び異常臨床所見異常検査所見で他に分類されないもの</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859988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⑲　損傷，中毒及びその他の外因の影響</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2700346"/>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⑳　健康状態に影響を及ぼす要因及び保健サービスの利用</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48846234"/>
                  </a:ext>
                </a:extLst>
              </a:tr>
            </a:tbl>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9</a:t>
            </a:fld>
            <a:endParaRPr kumimoji="1" lang="ja-JP" altLang="en-US" sz="2400" dirty="0"/>
          </a:p>
        </p:txBody>
      </p:sp>
      <p:sp>
        <p:nvSpPr>
          <p:cNvPr id="6" name="円/楕円 5"/>
          <p:cNvSpPr/>
          <p:nvPr/>
        </p:nvSpPr>
        <p:spPr>
          <a:xfrm>
            <a:off x="8388424" y="3608800"/>
            <a:ext cx="709224" cy="252248"/>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108000" y="1872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smtClean="0"/>
              <a:t>入院患者数</a:t>
            </a:r>
            <a:r>
              <a:rPr lang="ja-JP" altLang="en-US" sz="3000" u="sng" dirty="0"/>
              <a:t>の将来推計</a:t>
            </a:r>
            <a:r>
              <a:rPr lang="ja-JP" altLang="en-US" sz="2000" u="sng" dirty="0"/>
              <a:t>　（広島</a:t>
            </a:r>
            <a:r>
              <a:rPr lang="ja-JP" altLang="en-US" sz="2000" u="sng" dirty="0" smtClean="0"/>
              <a:t>医療圏）</a:t>
            </a:r>
            <a:endParaRPr lang="en-US" altLang="ja-JP" sz="2000" u="sng" dirty="0" smtClean="0"/>
          </a:p>
        </p:txBody>
      </p:sp>
      <p:sp>
        <p:nvSpPr>
          <p:cNvPr id="13" name="タイトル 1"/>
          <p:cNvSpPr txBox="1">
            <a:spLocks/>
          </p:cNvSpPr>
          <p:nvPr/>
        </p:nvSpPr>
        <p:spPr>
          <a:xfrm>
            <a:off x="0" y="850238"/>
            <a:ext cx="9144000" cy="778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0850" indent="-450850"/>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１０年後に</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は循環器</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系の入院患者</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が約３割増える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a:off x="108794" y="5805264"/>
            <a:ext cx="8507288" cy="43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年）の受療率（広島県）より作成。受療率（</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年患者調査）に変更がないものとして推計。</a:t>
            </a:r>
          </a:p>
        </p:txBody>
      </p:sp>
    </p:spTree>
    <p:extLst>
      <p:ext uri="{BB962C8B-B14F-4D97-AF65-F5344CB8AC3E}">
        <p14:creationId xmlns:p14="http://schemas.microsoft.com/office/powerpoint/2010/main" val="1101054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4000" y="6453336"/>
            <a:ext cx="2133600" cy="365125"/>
          </a:xfrm>
        </p:spPr>
        <p:txBody>
          <a:bodyPr/>
          <a:lstStyle/>
          <a:p>
            <a:fld id="{2D8E3658-82F3-4A74-8605-E1DBEE71D232}" type="slidenum">
              <a:rPr kumimoji="1" lang="ja-JP" altLang="en-US" sz="2400" smtClean="0"/>
              <a:t>10</a:t>
            </a:fld>
            <a:endParaRPr kumimoji="1" lang="ja-JP" altLang="en-US" sz="2400" dirty="0"/>
          </a:p>
        </p:txBody>
      </p:sp>
      <p:sp>
        <p:nvSpPr>
          <p:cNvPr id="5" name="タイトル 1"/>
          <p:cNvSpPr>
            <a:spLocks noGrp="1"/>
          </p:cNvSpPr>
          <p:nvPr>
            <p:ph type="title"/>
          </p:nvPr>
        </p:nvSpPr>
        <p:spPr>
          <a:xfrm>
            <a:off x="457200" y="274638"/>
            <a:ext cx="8229600" cy="778098"/>
          </a:xfrm>
        </p:spPr>
        <p:txBody>
          <a:bodyPr>
            <a:normAutofit/>
          </a:bodyPr>
          <a:lstStyle/>
          <a:p>
            <a:r>
              <a:rPr kumimoji="1" lang="ja-JP" altLang="en-US" sz="3200" dirty="0"/>
              <a:t>外来患者数の将来推計</a:t>
            </a:r>
            <a:r>
              <a:rPr lang="ja-JP" altLang="en-US" sz="2000" dirty="0"/>
              <a:t>　（広島医療圏）</a:t>
            </a:r>
            <a:endParaRPr kumimoji="1" lang="ja-JP" altLang="en-US" sz="2000" dirty="0">
              <a:solidFill>
                <a:srgbClr val="FF0000"/>
              </a:solidFill>
              <a:latin typeface="+mn-ea"/>
              <a:ea typeface="+mn-ea"/>
            </a:endParaRPr>
          </a:p>
        </p:txBody>
      </p:sp>
      <p:sp>
        <p:nvSpPr>
          <p:cNvPr id="10" name="タイトル 1"/>
          <p:cNvSpPr txBox="1">
            <a:spLocks/>
          </p:cNvSpPr>
          <p:nvPr/>
        </p:nvSpPr>
        <p:spPr>
          <a:xfrm>
            <a:off x="36000" y="908720"/>
            <a:ext cx="9060482"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１０年後</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に</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は循環器</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系や筋骨格系の外来患者が１割以上増える。</a:t>
            </a:r>
          </a:p>
        </p:txBody>
      </p:sp>
      <p:graphicFrame>
        <p:nvGraphicFramePr>
          <p:cNvPr id="2" name="表 1"/>
          <p:cNvGraphicFramePr>
            <a:graphicFrameLocks noGrp="1"/>
          </p:cNvGraphicFramePr>
          <p:nvPr>
            <p:extLst>
              <p:ext uri="{D42A27DB-BD31-4B8C-83A1-F6EECF244321}">
                <p14:modId xmlns:p14="http://schemas.microsoft.com/office/powerpoint/2010/main" val="817540494"/>
              </p:ext>
            </p:extLst>
          </p:nvPr>
        </p:nvGraphicFramePr>
        <p:xfrm>
          <a:off x="180002" y="1674102"/>
          <a:ext cx="8783997" cy="4175995"/>
        </p:xfrm>
        <a:graphic>
          <a:graphicData uri="http://schemas.openxmlformats.org/drawingml/2006/table">
            <a:tbl>
              <a:tblPr>
                <a:tableStyleId>{5940675A-B579-460E-94D1-54222C63F5DA}</a:tableStyleId>
              </a:tblPr>
              <a:tblGrid>
                <a:gridCol w="3783710">
                  <a:extLst>
                    <a:ext uri="{9D8B030D-6E8A-4147-A177-3AD203B41FA5}">
                      <a16:colId xmlns:a16="http://schemas.microsoft.com/office/drawing/2014/main" xmlns="" val="535052525"/>
                    </a:ext>
                  </a:extLst>
                </a:gridCol>
                <a:gridCol w="546655">
                  <a:extLst>
                    <a:ext uri="{9D8B030D-6E8A-4147-A177-3AD203B41FA5}">
                      <a16:colId xmlns:a16="http://schemas.microsoft.com/office/drawing/2014/main" xmlns="" val="2152019961"/>
                    </a:ext>
                  </a:extLst>
                </a:gridCol>
                <a:gridCol w="546655">
                  <a:extLst>
                    <a:ext uri="{9D8B030D-6E8A-4147-A177-3AD203B41FA5}">
                      <a16:colId xmlns:a16="http://schemas.microsoft.com/office/drawing/2014/main" xmlns="" val="1887940096"/>
                    </a:ext>
                  </a:extLst>
                </a:gridCol>
                <a:gridCol w="546655">
                  <a:extLst>
                    <a:ext uri="{9D8B030D-6E8A-4147-A177-3AD203B41FA5}">
                      <a16:colId xmlns:a16="http://schemas.microsoft.com/office/drawing/2014/main" xmlns="" val="2412893203"/>
                    </a:ext>
                  </a:extLst>
                </a:gridCol>
                <a:gridCol w="546655">
                  <a:extLst>
                    <a:ext uri="{9D8B030D-6E8A-4147-A177-3AD203B41FA5}">
                      <a16:colId xmlns:a16="http://schemas.microsoft.com/office/drawing/2014/main" xmlns="" val="3325401665"/>
                    </a:ext>
                  </a:extLst>
                </a:gridCol>
                <a:gridCol w="546655">
                  <a:extLst>
                    <a:ext uri="{9D8B030D-6E8A-4147-A177-3AD203B41FA5}">
                      <a16:colId xmlns:a16="http://schemas.microsoft.com/office/drawing/2014/main" xmlns="" val="843283682"/>
                    </a:ext>
                  </a:extLst>
                </a:gridCol>
                <a:gridCol w="546655">
                  <a:extLst>
                    <a:ext uri="{9D8B030D-6E8A-4147-A177-3AD203B41FA5}">
                      <a16:colId xmlns:a16="http://schemas.microsoft.com/office/drawing/2014/main" xmlns="" val="1347978640"/>
                    </a:ext>
                  </a:extLst>
                </a:gridCol>
                <a:gridCol w="546655">
                  <a:extLst>
                    <a:ext uri="{9D8B030D-6E8A-4147-A177-3AD203B41FA5}">
                      <a16:colId xmlns:a16="http://schemas.microsoft.com/office/drawing/2014/main" xmlns="" val="2120796354"/>
                    </a:ext>
                  </a:extLst>
                </a:gridCol>
                <a:gridCol w="586851">
                  <a:extLst>
                    <a:ext uri="{9D8B030D-6E8A-4147-A177-3AD203B41FA5}">
                      <a16:colId xmlns:a16="http://schemas.microsoft.com/office/drawing/2014/main" xmlns="" val="137767097"/>
                    </a:ext>
                  </a:extLst>
                </a:gridCol>
                <a:gridCol w="586851">
                  <a:extLst>
                    <a:ext uri="{9D8B030D-6E8A-4147-A177-3AD203B41FA5}">
                      <a16:colId xmlns:a16="http://schemas.microsoft.com/office/drawing/2014/main" xmlns="" val="1490414975"/>
                    </a:ext>
                  </a:extLst>
                </a:gridCol>
              </a:tblGrid>
              <a:tr h="181565">
                <a:tc rowSpan="2">
                  <a:txBody>
                    <a:bodyPr/>
                    <a:lstStyle/>
                    <a:p>
                      <a:pPr algn="ctr" fontAlgn="ctr"/>
                      <a:r>
                        <a:rPr lang="zh-CN" altLang="en-US" sz="900" u="none" strike="noStrike" dirty="0">
                          <a:effectLst/>
                        </a:rPr>
                        <a:t>推計外来患者数（人）</a:t>
                      </a:r>
                      <a:endParaRPr lang="zh-CN"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2010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2015</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2020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2025</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2030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2035</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2040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gridSpan="2">
                  <a:txBody>
                    <a:bodyPr/>
                    <a:lstStyle/>
                    <a:p>
                      <a:pPr algn="ctr" fontAlgn="ctr"/>
                      <a:r>
                        <a:rPr lang="en-US" altLang="ja-JP" sz="900" u="none" strike="noStrike">
                          <a:effectLst/>
                        </a:rPr>
                        <a:t>2015</a:t>
                      </a:r>
                      <a:r>
                        <a:rPr lang="ja-JP" altLang="en-US" sz="900" u="none" strike="noStrike">
                          <a:effectLst/>
                        </a:rPr>
                        <a:t>年→</a:t>
                      </a:r>
                      <a:r>
                        <a:rPr lang="en-US" altLang="ja-JP" sz="900" u="none" strike="noStrike">
                          <a:effectLst/>
                        </a:rPr>
                        <a:t>2025</a:t>
                      </a:r>
                      <a:r>
                        <a:rPr lang="ja-JP" altLang="en-US" sz="900" u="none" strike="noStrike">
                          <a:effectLst/>
                        </a:rPr>
                        <a:t>年度</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4090311825"/>
                  </a:ext>
                </a:extLst>
              </a:tr>
              <a:tr h="18156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u="none" strike="noStrike" dirty="0">
                          <a:effectLst/>
                        </a:rPr>
                        <a:t>増減</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a:txBody>
                    <a:bodyPr/>
                    <a:lstStyle/>
                    <a:p>
                      <a:pPr algn="ctr" fontAlgn="ctr"/>
                      <a:r>
                        <a:rPr lang="ja-JP" altLang="en-US" sz="900" u="none" strike="noStrike" dirty="0">
                          <a:effectLst/>
                        </a:rPr>
                        <a:t>増減比</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extLst>
                  <a:ext uri="{0D108BD9-81ED-4DB2-BD59-A6C34878D82A}">
                    <a16:rowId xmlns:a16="http://schemas.microsoft.com/office/drawing/2014/main" xmlns="" val="880036247"/>
                  </a:ext>
                </a:extLst>
              </a:tr>
              <a:tr h="181565">
                <a:tc>
                  <a:txBody>
                    <a:bodyPr/>
                    <a:lstStyle/>
                    <a:p>
                      <a:pPr algn="l" fontAlgn="ctr"/>
                      <a:r>
                        <a:rPr lang="ja-JP" altLang="en-US" sz="900" u="none" strike="noStrike" dirty="0">
                          <a:effectLst/>
                        </a:rPr>
                        <a:t>総数</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82,519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81,789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84,166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85,623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85,940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85,290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84,631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104.7%</a:t>
                      </a:r>
                    </a:p>
                  </a:txBody>
                  <a:tcPr marL="9525" marR="9525" marT="9525" marB="0" anchor="ctr"/>
                </a:tc>
                <a:extLst>
                  <a:ext uri="{0D108BD9-81ED-4DB2-BD59-A6C34878D82A}">
                    <a16:rowId xmlns:a16="http://schemas.microsoft.com/office/drawing/2014/main" xmlns="" val="948555555"/>
                  </a:ext>
                </a:extLst>
              </a:tr>
              <a:tr h="181565">
                <a:tc>
                  <a:txBody>
                    <a:bodyPr/>
                    <a:lstStyle/>
                    <a:p>
                      <a:pPr algn="l" fontAlgn="ctr"/>
                      <a:r>
                        <a:rPr lang="ja-JP" altLang="en-US" sz="900" u="none" strike="noStrike" dirty="0">
                          <a:effectLst/>
                        </a:rPr>
                        <a:t>①　感染症及び寄生虫症</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2,227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2,244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2,231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2,214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2,192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100.2%</a:t>
                      </a:r>
                    </a:p>
                  </a:txBody>
                  <a:tcPr marL="9525" marR="9525" marT="9525" marB="0" anchor="ctr"/>
                </a:tc>
                <a:extLst>
                  <a:ext uri="{0D108BD9-81ED-4DB2-BD59-A6C34878D82A}">
                    <a16:rowId xmlns:a16="http://schemas.microsoft.com/office/drawing/2014/main" xmlns="" val="3346422889"/>
                  </a:ext>
                </a:extLst>
              </a:tr>
              <a:tr h="181565">
                <a:tc>
                  <a:txBody>
                    <a:bodyPr/>
                    <a:lstStyle/>
                    <a:p>
                      <a:pPr algn="l" fontAlgn="ctr"/>
                      <a:r>
                        <a:rPr lang="ja-JP" altLang="en-US" sz="900" u="none" strike="noStrike" dirty="0">
                          <a:effectLst/>
                        </a:rPr>
                        <a:t>②　新生物</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3,012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3,146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3,363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3,530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3,576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3,563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3,569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112.2%</a:t>
                      </a:r>
                    </a:p>
                  </a:txBody>
                  <a:tcPr marL="9525" marR="9525" marT="9525" marB="0" anchor="ctr"/>
                </a:tc>
                <a:extLst>
                  <a:ext uri="{0D108BD9-81ED-4DB2-BD59-A6C34878D82A}">
                    <a16:rowId xmlns:a16="http://schemas.microsoft.com/office/drawing/2014/main" xmlns="" val="843208764"/>
                  </a:ext>
                </a:extLst>
              </a:tr>
              <a:tr h="181565">
                <a:tc>
                  <a:txBody>
                    <a:bodyPr/>
                    <a:lstStyle/>
                    <a:p>
                      <a:pPr algn="l" fontAlgn="ctr"/>
                      <a:r>
                        <a:rPr lang="ja-JP" altLang="en-US" sz="900" u="none" strike="noStrike" dirty="0">
                          <a:effectLst/>
                        </a:rPr>
                        <a:t>③　血液及び造血器の疾患並びに免疫機構の障害</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245</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102.0%</a:t>
                      </a:r>
                    </a:p>
                  </a:txBody>
                  <a:tcPr marL="9525" marR="9525" marT="9525" marB="0" anchor="ctr"/>
                </a:tc>
                <a:extLst>
                  <a:ext uri="{0D108BD9-81ED-4DB2-BD59-A6C34878D82A}">
                    <a16:rowId xmlns:a16="http://schemas.microsoft.com/office/drawing/2014/main" xmlns="" val="1150604198"/>
                  </a:ext>
                </a:extLst>
              </a:tr>
              <a:tr h="181565">
                <a:tc>
                  <a:txBody>
                    <a:bodyPr/>
                    <a:lstStyle/>
                    <a:p>
                      <a:pPr algn="l" fontAlgn="ctr"/>
                      <a:r>
                        <a:rPr lang="ja-JP" altLang="en-US" sz="900" u="none" strike="noStrike">
                          <a:effectLst/>
                        </a:rPr>
                        <a:t>④　内分泌，栄養及び代謝疾患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5,746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6,271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6,558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6,723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6,899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6,963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6,987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107.2%</a:t>
                      </a:r>
                    </a:p>
                  </a:txBody>
                  <a:tcPr marL="9525" marR="9525" marT="9525" marB="0" anchor="ctr"/>
                </a:tc>
                <a:extLst>
                  <a:ext uri="{0D108BD9-81ED-4DB2-BD59-A6C34878D82A}">
                    <a16:rowId xmlns:a16="http://schemas.microsoft.com/office/drawing/2014/main" xmlns="" val="2357258844"/>
                  </a:ext>
                </a:extLst>
              </a:tr>
              <a:tr h="181565">
                <a:tc>
                  <a:txBody>
                    <a:bodyPr/>
                    <a:lstStyle/>
                    <a:p>
                      <a:pPr algn="l" fontAlgn="ctr"/>
                      <a:r>
                        <a:rPr lang="ja-JP" altLang="en-US" sz="900" u="none" strike="noStrike">
                          <a:effectLst/>
                        </a:rPr>
                        <a:t>⑤　精神及び行動の障害</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2,784</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2,748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2,700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2,647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2,574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2,472</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97.0%</a:t>
                      </a:r>
                    </a:p>
                  </a:txBody>
                  <a:tcPr marL="9525" marR="9525" marT="9525" marB="0" anchor="ctr"/>
                </a:tc>
                <a:extLst>
                  <a:ext uri="{0D108BD9-81ED-4DB2-BD59-A6C34878D82A}">
                    <a16:rowId xmlns:a16="http://schemas.microsoft.com/office/drawing/2014/main" xmlns="" val="3533164469"/>
                  </a:ext>
                </a:extLst>
              </a:tr>
              <a:tr h="181565">
                <a:tc>
                  <a:txBody>
                    <a:bodyPr/>
                    <a:lstStyle/>
                    <a:p>
                      <a:pPr algn="l" fontAlgn="ctr"/>
                      <a:r>
                        <a:rPr lang="ja-JP" altLang="en-US" sz="900" u="none" strike="noStrike">
                          <a:effectLst/>
                        </a:rPr>
                        <a:t>⑥　神経系の疾患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1,682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1,762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1,789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111.0%</a:t>
                      </a:r>
                    </a:p>
                  </a:txBody>
                  <a:tcPr marL="9525" marR="9525" marT="9525" marB="0" anchor="ctr"/>
                </a:tc>
                <a:extLst>
                  <a:ext uri="{0D108BD9-81ED-4DB2-BD59-A6C34878D82A}">
                    <a16:rowId xmlns:a16="http://schemas.microsoft.com/office/drawing/2014/main" xmlns="" val="287895262"/>
                  </a:ext>
                </a:extLst>
              </a:tr>
              <a:tr h="181565">
                <a:tc>
                  <a:txBody>
                    <a:bodyPr/>
                    <a:lstStyle/>
                    <a:p>
                      <a:pPr algn="l" fontAlgn="ctr"/>
                      <a:r>
                        <a:rPr lang="ja-JP" altLang="en-US" sz="900" u="none" strike="noStrike">
                          <a:effectLst/>
                        </a:rPr>
                        <a:t>⑦　眼及び付属器の疾患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3,736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3,591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3,737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3,794</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3,840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3,865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3,905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105.6%</a:t>
                      </a:r>
                    </a:p>
                  </a:txBody>
                  <a:tcPr marL="9525" marR="9525" marT="9525" marB="0" anchor="ctr"/>
                </a:tc>
                <a:extLst>
                  <a:ext uri="{0D108BD9-81ED-4DB2-BD59-A6C34878D82A}">
                    <a16:rowId xmlns:a16="http://schemas.microsoft.com/office/drawing/2014/main" xmlns="" val="4086702811"/>
                  </a:ext>
                </a:extLst>
              </a:tr>
              <a:tr h="181565">
                <a:tc>
                  <a:txBody>
                    <a:bodyPr/>
                    <a:lstStyle/>
                    <a:p>
                      <a:pPr algn="l" fontAlgn="ctr"/>
                      <a:r>
                        <a:rPr lang="ja-JP" altLang="en-US" sz="900" u="none" strike="noStrike">
                          <a:effectLst/>
                        </a:rPr>
                        <a:t>⑧　耳及び乳様突起の疾患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1,467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1,240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100.2%</a:t>
                      </a:r>
                    </a:p>
                  </a:txBody>
                  <a:tcPr marL="9525" marR="9525" marT="9525" marB="0" anchor="ctr"/>
                </a:tc>
                <a:extLst>
                  <a:ext uri="{0D108BD9-81ED-4DB2-BD59-A6C34878D82A}">
                    <a16:rowId xmlns:a16="http://schemas.microsoft.com/office/drawing/2014/main" xmlns="" val="1798575128"/>
                  </a:ext>
                </a:extLst>
              </a:tr>
              <a:tr h="181565">
                <a:tc>
                  <a:txBody>
                    <a:bodyPr/>
                    <a:lstStyle/>
                    <a:p>
                      <a:pPr algn="l" fontAlgn="ctr"/>
                      <a:r>
                        <a:rPr lang="ja-JP" altLang="en-US" sz="900" u="none" strike="noStrike">
                          <a:effectLst/>
                        </a:rPr>
                        <a:t>⑨　循環器系の疾患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11,017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10,853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11,904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12,882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13,358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13,445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13,529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118.7%</a:t>
                      </a:r>
                    </a:p>
                  </a:txBody>
                  <a:tcPr marL="9525" marR="9525" marT="9525" marB="0" anchor="ctr"/>
                </a:tc>
                <a:extLst>
                  <a:ext uri="{0D108BD9-81ED-4DB2-BD59-A6C34878D82A}">
                    <a16:rowId xmlns:a16="http://schemas.microsoft.com/office/drawing/2014/main" xmlns="" val="4145039165"/>
                  </a:ext>
                </a:extLst>
              </a:tr>
              <a:tr h="181565">
                <a:tc>
                  <a:txBody>
                    <a:bodyPr/>
                    <a:lstStyle/>
                    <a:p>
                      <a:pPr algn="l" fontAlgn="ctr"/>
                      <a:r>
                        <a:rPr lang="ja-JP" altLang="en-US" sz="900" u="none" strike="noStrike">
                          <a:effectLst/>
                        </a:rPr>
                        <a:t>⑩　呼吸器系の疾患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8,857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9,052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8,785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8,519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8,249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8,014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7,800</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94.1%</a:t>
                      </a:r>
                    </a:p>
                  </a:txBody>
                  <a:tcPr marL="9525" marR="9525" marT="9525" marB="0" anchor="ctr"/>
                </a:tc>
                <a:extLst>
                  <a:ext uri="{0D108BD9-81ED-4DB2-BD59-A6C34878D82A}">
                    <a16:rowId xmlns:a16="http://schemas.microsoft.com/office/drawing/2014/main" xmlns="" val="2822346839"/>
                  </a:ext>
                </a:extLst>
              </a:tr>
              <a:tr h="181565">
                <a:tc>
                  <a:txBody>
                    <a:bodyPr/>
                    <a:lstStyle/>
                    <a:p>
                      <a:pPr algn="l" fontAlgn="ctr"/>
                      <a:r>
                        <a:rPr lang="ja-JP" altLang="en-US" sz="900" u="none" strike="noStrike">
                          <a:effectLst/>
                        </a:rPr>
                        <a:t>⑪　消化器系の疾患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14,715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16,276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16,574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16,638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16,560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16,324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16,018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102.2%</a:t>
                      </a:r>
                    </a:p>
                  </a:txBody>
                  <a:tcPr marL="9525" marR="9525" marT="9525" marB="0" anchor="ctr"/>
                </a:tc>
                <a:extLst>
                  <a:ext uri="{0D108BD9-81ED-4DB2-BD59-A6C34878D82A}">
                    <a16:rowId xmlns:a16="http://schemas.microsoft.com/office/drawing/2014/main" xmlns="" val="220070250"/>
                  </a:ext>
                </a:extLst>
              </a:tr>
              <a:tr h="181565">
                <a:tc>
                  <a:txBody>
                    <a:bodyPr/>
                    <a:lstStyle/>
                    <a:p>
                      <a:pPr algn="l" fontAlgn="ctr"/>
                      <a:r>
                        <a:rPr lang="ja-JP" altLang="en-US" sz="900" u="none" strike="noStrike">
                          <a:effectLst/>
                        </a:rPr>
                        <a:t>⑫　皮膚及び皮下組織の疾患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3,632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3,610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3,550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3,460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3,381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3,325</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97.7%</a:t>
                      </a:r>
                    </a:p>
                  </a:txBody>
                  <a:tcPr marL="9525" marR="9525" marT="9525" marB="0" anchor="ctr"/>
                </a:tc>
                <a:extLst>
                  <a:ext uri="{0D108BD9-81ED-4DB2-BD59-A6C34878D82A}">
                    <a16:rowId xmlns:a16="http://schemas.microsoft.com/office/drawing/2014/main" xmlns="" val="2964977532"/>
                  </a:ext>
                </a:extLst>
              </a:tr>
              <a:tr h="181565">
                <a:tc>
                  <a:txBody>
                    <a:bodyPr/>
                    <a:lstStyle/>
                    <a:p>
                      <a:pPr algn="l" fontAlgn="ctr"/>
                      <a:r>
                        <a:rPr lang="ja-JP" altLang="en-US" sz="900" u="none" strike="noStrike">
                          <a:effectLst/>
                        </a:rPr>
                        <a:t>⑬　筋骨格系及び結合組織の疾患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10,306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6,079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6,558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6,939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7,121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7,183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7,288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114.1%</a:t>
                      </a:r>
                    </a:p>
                  </a:txBody>
                  <a:tcPr marL="9525" marR="9525" marT="9525" marB="0" anchor="ctr"/>
                </a:tc>
                <a:extLst>
                  <a:ext uri="{0D108BD9-81ED-4DB2-BD59-A6C34878D82A}">
                    <a16:rowId xmlns:a16="http://schemas.microsoft.com/office/drawing/2014/main" xmlns="" val="100274685"/>
                  </a:ext>
                </a:extLst>
              </a:tr>
              <a:tr h="181565">
                <a:tc>
                  <a:txBody>
                    <a:bodyPr/>
                    <a:lstStyle/>
                    <a:p>
                      <a:pPr algn="l" fontAlgn="ctr"/>
                      <a:r>
                        <a:rPr lang="ja-JP" altLang="en-US" sz="900" u="none" strike="noStrike">
                          <a:effectLst/>
                        </a:rPr>
                        <a:t>⑭　尿路性器系の疾患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3,039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1,994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2,037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2,042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105.7%</a:t>
                      </a:r>
                    </a:p>
                  </a:txBody>
                  <a:tcPr marL="9525" marR="9525" marT="9525" marB="0" anchor="ctr"/>
                </a:tc>
                <a:extLst>
                  <a:ext uri="{0D108BD9-81ED-4DB2-BD59-A6C34878D82A}">
                    <a16:rowId xmlns:a16="http://schemas.microsoft.com/office/drawing/2014/main" xmlns="" val="475498042"/>
                  </a:ext>
                </a:extLst>
              </a:tr>
              <a:tr h="181565">
                <a:tc>
                  <a:txBody>
                    <a:bodyPr/>
                    <a:lstStyle/>
                    <a:p>
                      <a:pPr algn="l" fontAlgn="ctr"/>
                      <a:r>
                        <a:rPr lang="ja-JP" altLang="en-US" sz="900" u="none" strike="noStrike">
                          <a:effectLst/>
                        </a:rPr>
                        <a:t>⑮　妊娠，分娩及び産じょく</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84.9%</a:t>
                      </a:r>
                    </a:p>
                  </a:txBody>
                  <a:tcPr marL="9525" marR="9525" marT="9525" marB="0" anchor="ctr"/>
                </a:tc>
                <a:extLst>
                  <a:ext uri="{0D108BD9-81ED-4DB2-BD59-A6C34878D82A}">
                    <a16:rowId xmlns:a16="http://schemas.microsoft.com/office/drawing/2014/main" xmlns="" val="359970989"/>
                  </a:ext>
                </a:extLst>
              </a:tr>
              <a:tr h="181565">
                <a:tc>
                  <a:txBody>
                    <a:bodyPr/>
                    <a:lstStyle/>
                    <a:p>
                      <a:pPr algn="l" fontAlgn="ctr"/>
                      <a:r>
                        <a:rPr lang="ja-JP" altLang="en-US" sz="900" u="none" strike="noStrike">
                          <a:effectLst/>
                        </a:rPr>
                        <a:t>⑯　周産期に発生した病態</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81.3%</a:t>
                      </a:r>
                    </a:p>
                  </a:txBody>
                  <a:tcPr marL="9525" marR="9525" marT="9525" marB="0" anchor="ctr"/>
                </a:tc>
                <a:extLst>
                  <a:ext uri="{0D108BD9-81ED-4DB2-BD59-A6C34878D82A}">
                    <a16:rowId xmlns:a16="http://schemas.microsoft.com/office/drawing/2014/main" xmlns="" val="2744478833"/>
                  </a:ext>
                </a:extLst>
              </a:tr>
              <a:tr h="181565">
                <a:tc>
                  <a:txBody>
                    <a:bodyPr/>
                    <a:lstStyle/>
                    <a:p>
                      <a:pPr algn="l" fontAlgn="ctr"/>
                      <a:r>
                        <a:rPr lang="ja-JP" altLang="en-US" sz="900" u="none" strike="noStrike">
                          <a:effectLst/>
                        </a:rPr>
                        <a:t>⑰　先天奇形，変形及び染色体異常</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91</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97.5%</a:t>
                      </a:r>
                    </a:p>
                  </a:txBody>
                  <a:tcPr marL="9525" marR="9525" marT="9525" marB="0" anchor="ctr"/>
                </a:tc>
                <a:extLst>
                  <a:ext uri="{0D108BD9-81ED-4DB2-BD59-A6C34878D82A}">
                    <a16:rowId xmlns:a16="http://schemas.microsoft.com/office/drawing/2014/main" xmlns="" val="1913736661"/>
                  </a:ext>
                </a:extLst>
              </a:tr>
              <a:tr h="181565">
                <a:tc>
                  <a:txBody>
                    <a:bodyPr/>
                    <a:lstStyle/>
                    <a:p>
                      <a:pPr algn="l" fontAlgn="ctr"/>
                      <a:r>
                        <a:rPr lang="ja-JP" altLang="en-US" sz="900" u="none" strike="noStrike">
                          <a:effectLst/>
                        </a:rPr>
                        <a:t>⑱　症状，徴候及び異常臨床所見異常検査所見で他に分類されないもの</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730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707</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99.7%</a:t>
                      </a:r>
                    </a:p>
                  </a:txBody>
                  <a:tcPr marL="9525" marR="9525" marT="9525" marB="0" anchor="ctr"/>
                </a:tc>
                <a:extLst>
                  <a:ext uri="{0D108BD9-81ED-4DB2-BD59-A6C34878D82A}">
                    <a16:rowId xmlns:a16="http://schemas.microsoft.com/office/drawing/2014/main" xmlns="" val="1845818802"/>
                  </a:ext>
                </a:extLst>
              </a:tr>
              <a:tr h="181565">
                <a:tc>
                  <a:txBody>
                    <a:bodyPr/>
                    <a:lstStyle/>
                    <a:p>
                      <a:pPr algn="l" fontAlgn="ctr"/>
                      <a:r>
                        <a:rPr lang="ja-JP" altLang="en-US" sz="900" u="none" strike="noStrike">
                          <a:effectLst/>
                        </a:rPr>
                        <a:t>⑲　損傷，中毒及びその他の外因の影響</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3,098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2,279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2,319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2,326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2,296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2,251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2,207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102.1%</a:t>
                      </a:r>
                    </a:p>
                  </a:txBody>
                  <a:tcPr marL="9525" marR="9525" marT="9525" marB="0" anchor="ctr"/>
                </a:tc>
                <a:extLst>
                  <a:ext uri="{0D108BD9-81ED-4DB2-BD59-A6C34878D82A}">
                    <a16:rowId xmlns:a16="http://schemas.microsoft.com/office/drawing/2014/main" xmlns="" val="2568002412"/>
                  </a:ext>
                </a:extLst>
              </a:tr>
              <a:tr h="181565">
                <a:tc>
                  <a:txBody>
                    <a:bodyPr/>
                    <a:lstStyle/>
                    <a:p>
                      <a:pPr algn="l" fontAlgn="ctr"/>
                      <a:r>
                        <a:rPr lang="ja-JP" altLang="en-US" sz="900" u="none" strike="noStrike" dirty="0">
                          <a:effectLst/>
                        </a:rPr>
                        <a:t>⑳　健康状態に影響を及ぼす要因及び保健サービスの利用</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6,591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9,473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9,480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9,412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9,334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9,205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9,069</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61</a:t>
                      </a:r>
                    </a:p>
                  </a:txBody>
                  <a:tcPr marL="9525" marR="9525" marT="9525" marB="0" anchor="ct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99.4%</a:t>
                      </a:r>
                    </a:p>
                  </a:txBody>
                  <a:tcPr marL="9525" marR="9525" marT="9525" marB="0" anchor="ctr"/>
                </a:tc>
                <a:extLst>
                  <a:ext uri="{0D108BD9-81ED-4DB2-BD59-A6C34878D82A}">
                    <a16:rowId xmlns:a16="http://schemas.microsoft.com/office/drawing/2014/main" xmlns="" val="1505468178"/>
                  </a:ext>
                </a:extLst>
              </a:tr>
            </a:tbl>
          </a:graphicData>
        </a:graphic>
      </p:graphicFrame>
      <p:sp>
        <p:nvSpPr>
          <p:cNvPr id="16" name="角丸四角形吹き出し 11"/>
          <p:cNvSpPr/>
          <p:nvPr/>
        </p:nvSpPr>
        <p:spPr>
          <a:xfrm>
            <a:off x="1770440" y="3212976"/>
            <a:ext cx="1944216" cy="626354"/>
          </a:xfrm>
          <a:prstGeom prst="wedgeRoundRectCallout">
            <a:avLst>
              <a:gd name="adj1" fmla="val -64059"/>
              <a:gd name="adj2" fmla="val 35323"/>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脳梗塞，脳内出血，心不全，</a:t>
            </a:r>
            <a:endParaRPr kumimoji="1" lang="en-US" altLang="ja-JP" sz="1000" dirty="0">
              <a:solidFill>
                <a:schemeClr val="tx1"/>
              </a:solidFill>
            </a:endParaRPr>
          </a:p>
          <a:p>
            <a:r>
              <a:rPr kumimoji="1" lang="ja-JP" altLang="en-US" sz="1000" dirty="0">
                <a:solidFill>
                  <a:schemeClr val="tx1"/>
                </a:solidFill>
              </a:rPr>
              <a:t>くも膜下出血，狭心症，</a:t>
            </a:r>
            <a:endParaRPr kumimoji="1" lang="en-US" altLang="ja-JP" sz="1000" dirty="0">
              <a:solidFill>
                <a:schemeClr val="tx1"/>
              </a:solidFill>
            </a:endParaRPr>
          </a:p>
          <a:p>
            <a:r>
              <a:rPr kumimoji="1" lang="ja-JP" altLang="en-US" sz="1000" dirty="0">
                <a:solidFill>
                  <a:schemeClr val="tx1"/>
                </a:solidFill>
              </a:rPr>
              <a:t>急性心筋梗塞など</a:t>
            </a:r>
          </a:p>
        </p:txBody>
      </p:sp>
      <p:sp>
        <p:nvSpPr>
          <p:cNvPr id="18" name="正方形/長方形 17"/>
          <p:cNvSpPr/>
          <p:nvPr/>
        </p:nvSpPr>
        <p:spPr>
          <a:xfrm>
            <a:off x="107504" y="5877272"/>
            <a:ext cx="8507288" cy="43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年）の受療率（広島県）より作成。受療率（</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年患者調査）に変更がないものとして推計。</a:t>
            </a:r>
          </a:p>
        </p:txBody>
      </p:sp>
      <p:sp>
        <p:nvSpPr>
          <p:cNvPr id="11" name="角丸四角形吹き出し 10"/>
          <p:cNvSpPr/>
          <p:nvPr/>
        </p:nvSpPr>
        <p:spPr>
          <a:xfrm>
            <a:off x="1979712" y="4243182"/>
            <a:ext cx="1944216" cy="626354"/>
          </a:xfrm>
          <a:prstGeom prst="wedgeRoundRectCallout">
            <a:avLst>
              <a:gd name="adj1" fmla="val -55342"/>
              <a:gd name="adj2" fmla="val -7532"/>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脊椎障害，関節症，軟部組織障害，関節リウマチ，椎間板障害</a:t>
            </a:r>
            <a:r>
              <a:rPr lang="ja-JP" altLang="en-US" sz="1000" dirty="0" smtClean="0">
                <a:solidFill>
                  <a:schemeClr val="tx1"/>
                </a:solidFill>
              </a:rPr>
              <a:t>，坐骨神経痛など</a:t>
            </a:r>
            <a:endParaRPr kumimoji="1" lang="ja-JP" altLang="en-US" sz="1000" dirty="0">
              <a:solidFill>
                <a:schemeClr val="tx1"/>
              </a:solidFill>
            </a:endParaRPr>
          </a:p>
        </p:txBody>
      </p:sp>
      <p:sp>
        <p:nvSpPr>
          <p:cNvPr id="12" name="円/楕円 11"/>
          <p:cNvSpPr/>
          <p:nvPr/>
        </p:nvSpPr>
        <p:spPr>
          <a:xfrm>
            <a:off x="8387258" y="3608800"/>
            <a:ext cx="709224" cy="252248"/>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8407771" y="4323916"/>
            <a:ext cx="709224" cy="252248"/>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4038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3597" y="1701288"/>
            <a:ext cx="8796806" cy="4320000"/>
          </a:xfrm>
          <a:prstGeom prst="rect">
            <a:avLst/>
          </a:prstGeom>
        </p:spPr>
      </p:pic>
      <p:sp>
        <p:nvSpPr>
          <p:cNvPr id="6"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11</a:t>
            </a:fld>
            <a:endParaRPr kumimoji="1" lang="ja-JP" altLang="en-US" sz="2400" dirty="0"/>
          </a:p>
        </p:txBody>
      </p:sp>
      <p:sp>
        <p:nvSpPr>
          <p:cNvPr id="7" name="タイトル 1"/>
          <p:cNvSpPr txBox="1">
            <a:spLocks/>
          </p:cNvSpPr>
          <p:nvPr/>
        </p:nvSpPr>
        <p:spPr>
          <a:xfrm>
            <a:off x="7716" y="980728"/>
            <a:ext cx="9144000" cy="423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latin typeface="ＭＳ Ｐ明朝" panose="02020600040205080304" pitchFamily="18" charset="-128"/>
                <a:ea typeface="ＭＳ Ｐ明朝" panose="02020600040205080304" pitchFamily="18" charset="-128"/>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広島県では，２０～３０歳代の医師が</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6.1</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％減少している。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a:xfrm>
            <a:off x="7668344" y="4797152"/>
            <a:ext cx="576064" cy="360040"/>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108000" y="18864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病院勤務医師数の推移</a:t>
            </a:r>
            <a:endParaRPr lang="en-US" altLang="ja-JP" sz="2800" u="sng" dirty="0" smtClean="0">
              <a:latin typeface="+mn-ea"/>
              <a:ea typeface="+mn-ea"/>
            </a:endParaRPr>
          </a:p>
        </p:txBody>
      </p:sp>
      <p:sp>
        <p:nvSpPr>
          <p:cNvPr id="10" name="正方形/長方形 9"/>
          <p:cNvSpPr/>
          <p:nvPr/>
        </p:nvSpPr>
        <p:spPr>
          <a:xfrm>
            <a:off x="230300" y="6230058"/>
            <a:ext cx="8517632" cy="26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「医師・歯科医師・薬剤師調査」による。各年</a:t>
            </a:r>
            <a:r>
              <a:rPr lang="en-US" altLang="ja-JP" sz="900" dirty="0">
                <a:solidFill>
                  <a:schemeClr val="tx1"/>
                </a:solidFill>
                <a:latin typeface="ＭＳ Ｐ明朝" panose="02020600040205080304" pitchFamily="18" charset="-128"/>
                <a:ea typeface="ＭＳ Ｐ明朝" panose="02020600040205080304" pitchFamily="18" charset="-128"/>
              </a:rPr>
              <a:t>12</a:t>
            </a:r>
            <a:r>
              <a:rPr lang="ja-JP" altLang="en-US" sz="900" dirty="0">
                <a:solidFill>
                  <a:schemeClr val="tx1"/>
                </a:solidFill>
                <a:latin typeface="ＭＳ Ｐ明朝" panose="02020600040205080304" pitchFamily="18" charset="-128"/>
                <a:ea typeface="ＭＳ Ｐ明朝" panose="02020600040205080304" pitchFamily="18" charset="-128"/>
              </a:rPr>
              <a:t>月</a:t>
            </a:r>
            <a:r>
              <a:rPr lang="en-US" altLang="ja-JP" sz="900" dirty="0">
                <a:solidFill>
                  <a:schemeClr val="tx1"/>
                </a:solidFill>
                <a:latin typeface="ＭＳ Ｐ明朝" panose="02020600040205080304" pitchFamily="18" charset="-128"/>
                <a:ea typeface="ＭＳ Ｐ明朝" panose="02020600040205080304" pitchFamily="18" charset="-128"/>
              </a:rPr>
              <a:t>31</a:t>
            </a:r>
            <a:r>
              <a:rPr lang="ja-JP" altLang="en-US" sz="900" dirty="0">
                <a:solidFill>
                  <a:schemeClr val="tx1"/>
                </a:solidFill>
                <a:latin typeface="ＭＳ Ｐ明朝" panose="02020600040205080304" pitchFamily="18" charset="-128"/>
                <a:ea typeface="ＭＳ Ｐ明朝" panose="02020600040205080304" pitchFamily="18" charset="-128"/>
              </a:rPr>
              <a:t>日現在の医師数。</a:t>
            </a:r>
            <a:endParaRPr kumimoji="1" lang="ja-JP" altLang="en-US" sz="1000" dirty="0">
              <a:solidFill>
                <a:schemeClr val="tx1"/>
              </a:solidFill>
              <a:latin typeface="+mn-ea"/>
            </a:endParaRPr>
          </a:p>
        </p:txBody>
      </p:sp>
      <p:cxnSp>
        <p:nvCxnSpPr>
          <p:cNvPr id="11" name="直線矢印コネクタ 10"/>
          <p:cNvCxnSpPr/>
          <p:nvPr/>
        </p:nvCxnSpPr>
        <p:spPr>
          <a:xfrm>
            <a:off x="4579716" y="4077072"/>
            <a:ext cx="0"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572000" y="4653136"/>
            <a:ext cx="0"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579716" y="5049180"/>
            <a:ext cx="0"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8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885732072"/>
              </p:ext>
            </p:extLst>
          </p:nvPr>
        </p:nvGraphicFramePr>
        <p:xfrm>
          <a:off x="251768" y="1988840"/>
          <a:ext cx="8641456" cy="4653136"/>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12</a:t>
            </a:fld>
            <a:endParaRPr kumimoji="1" lang="ja-JP" altLang="en-US" sz="2400" dirty="0"/>
          </a:p>
        </p:txBody>
      </p:sp>
      <p:sp>
        <p:nvSpPr>
          <p:cNvPr id="4" name="タイトル 1"/>
          <p:cNvSpPr txBox="1">
            <a:spLocks/>
          </p:cNvSpPr>
          <p:nvPr/>
        </p:nvSpPr>
        <p:spPr>
          <a:xfrm>
            <a:off x="0" y="1267288"/>
            <a:ext cx="912842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latin typeface="ＭＳ Ｐ明朝" panose="02020600040205080304" pitchFamily="18" charset="-128"/>
                <a:ea typeface="ＭＳ Ｐ明朝" panose="02020600040205080304" pitchFamily="18" charset="-128"/>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新医師臨床研修制度創設以降，初期臨床研修医は減少している。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7806605" y="2132856"/>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n-ea"/>
              </a:rPr>
              <a:t>（単位：人）</a:t>
            </a:r>
            <a:endParaRPr kumimoji="1" lang="ja-JP" altLang="en-US" sz="900" dirty="0">
              <a:solidFill>
                <a:schemeClr val="tx1"/>
              </a:solidFill>
              <a:latin typeface="+mn-ea"/>
            </a:endParaRPr>
          </a:p>
        </p:txBody>
      </p:sp>
      <p:sp>
        <p:nvSpPr>
          <p:cNvPr id="6" name="正方形/長方形 5"/>
          <p:cNvSpPr/>
          <p:nvPr/>
        </p:nvSpPr>
        <p:spPr>
          <a:xfrm>
            <a:off x="6876256" y="4541887"/>
            <a:ext cx="20162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 2017</a:t>
            </a:r>
            <a:r>
              <a:rPr lang="ja-JP" altLang="en-US" sz="900" dirty="0" smtClean="0">
                <a:solidFill>
                  <a:schemeClr val="tx1"/>
                </a:solidFill>
                <a:latin typeface="+mn-ea"/>
              </a:rPr>
              <a:t>年度はマッチングの人数</a:t>
            </a:r>
            <a:endParaRPr kumimoji="1" lang="ja-JP" altLang="en-US" sz="900" dirty="0">
              <a:solidFill>
                <a:schemeClr val="tx1"/>
              </a:solidFill>
              <a:latin typeface="+mn-ea"/>
            </a:endParaRPr>
          </a:p>
        </p:txBody>
      </p:sp>
      <p:sp>
        <p:nvSpPr>
          <p:cNvPr id="7" name="タイトル 1"/>
          <p:cNvSpPr txBox="1">
            <a:spLocks/>
          </p:cNvSpPr>
          <p:nvPr/>
        </p:nvSpPr>
        <p:spPr>
          <a:xfrm>
            <a:off x="108000" y="4680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広島県内初期臨床研修医の推移</a:t>
            </a:r>
            <a:endParaRPr lang="en-US" altLang="ja-JP" sz="2800" u="sng" dirty="0" smtClean="0"/>
          </a:p>
        </p:txBody>
      </p:sp>
    </p:spTree>
    <p:extLst>
      <p:ext uri="{BB962C8B-B14F-4D97-AF65-F5344CB8AC3E}">
        <p14:creationId xmlns:p14="http://schemas.microsoft.com/office/powerpoint/2010/main" val="3281065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13</a:t>
            </a:fld>
            <a:endParaRPr kumimoji="1" lang="ja-JP" altLang="en-US" sz="2400" dirty="0"/>
          </a:p>
        </p:txBody>
      </p:sp>
      <p:pic>
        <p:nvPicPr>
          <p:cNvPr id="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45" y="1512000"/>
            <a:ext cx="7207706" cy="530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1115616" y="6453336"/>
            <a:ext cx="6252254" cy="415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a:t>
            </a:r>
            <a:r>
              <a:rPr lang="en-US" altLang="ja-JP" sz="900" dirty="0" smtClean="0">
                <a:solidFill>
                  <a:schemeClr val="tx1"/>
                </a:solidFill>
                <a:latin typeface="ＭＳ Ｐ明朝" panose="02020600040205080304" pitchFamily="18" charset="-128"/>
                <a:ea typeface="ＭＳ Ｐ明朝" panose="02020600040205080304" pitchFamily="18" charset="-128"/>
              </a:rPr>
              <a:t>(</a:t>
            </a:r>
            <a:r>
              <a:rPr lang="ja-JP" altLang="en-US" sz="900" dirty="0">
                <a:solidFill>
                  <a:schemeClr val="tx1"/>
                </a:solidFill>
                <a:latin typeface="ＭＳ Ｐ明朝" panose="02020600040205080304" pitchFamily="18" charset="-128"/>
                <a:ea typeface="ＭＳ Ｐ明朝" panose="02020600040205080304" pitchFamily="18" charset="-128"/>
              </a:rPr>
              <a:t>財</a:t>
            </a:r>
            <a:r>
              <a:rPr lang="en-US" altLang="ja-JP" sz="900" dirty="0" smtClean="0">
                <a:solidFill>
                  <a:schemeClr val="tx1"/>
                </a:solidFill>
                <a:latin typeface="ＭＳ Ｐ明朝" panose="02020600040205080304" pitchFamily="18" charset="-128"/>
                <a:ea typeface="ＭＳ Ｐ明朝" panose="02020600040205080304" pitchFamily="18" charset="-128"/>
              </a:rPr>
              <a:t>)</a:t>
            </a:r>
            <a:r>
              <a:rPr lang="ja-JP" altLang="en-US" sz="900" dirty="0" smtClean="0">
                <a:solidFill>
                  <a:schemeClr val="tx1"/>
                </a:solidFill>
                <a:latin typeface="ＭＳ Ｐ明朝" panose="02020600040205080304" pitchFamily="18" charset="-128"/>
                <a:ea typeface="ＭＳ Ｐ明朝" panose="02020600040205080304" pitchFamily="18" charset="-128"/>
              </a:rPr>
              <a:t>広島県地域保健医療推進機構の調査による。（</a:t>
            </a:r>
            <a:r>
              <a:rPr lang="en-US" altLang="ja-JP" sz="900" dirty="0" smtClean="0">
                <a:solidFill>
                  <a:schemeClr val="tx1"/>
                </a:solidFill>
                <a:latin typeface="ＭＳ Ｐ明朝" panose="02020600040205080304" pitchFamily="18" charset="-128"/>
                <a:ea typeface="ＭＳ Ｐ明朝" panose="02020600040205080304" pitchFamily="18" charset="-128"/>
              </a:rPr>
              <a:t>2012</a:t>
            </a:r>
            <a:r>
              <a:rPr lang="ja-JP" altLang="en-US" sz="900" dirty="0" smtClean="0">
                <a:solidFill>
                  <a:schemeClr val="tx1"/>
                </a:solidFill>
                <a:latin typeface="ＭＳ Ｐ明朝" panose="02020600040205080304" pitchFamily="18" charset="-128"/>
                <a:ea typeface="ＭＳ Ｐ明朝" panose="02020600040205080304" pitchFamily="18" charset="-128"/>
              </a:rPr>
              <a:t>年</a:t>
            </a:r>
            <a:r>
              <a:rPr lang="en-US" altLang="ja-JP" sz="900" dirty="0" smtClean="0">
                <a:solidFill>
                  <a:schemeClr val="tx1"/>
                </a:solidFill>
                <a:latin typeface="ＭＳ Ｐ明朝" panose="02020600040205080304" pitchFamily="18" charset="-128"/>
                <a:ea typeface="ＭＳ Ｐ明朝" panose="02020600040205080304" pitchFamily="18" charset="-128"/>
              </a:rPr>
              <a:t>10</a:t>
            </a:r>
            <a:r>
              <a:rPr lang="ja-JP" altLang="en-US" sz="900" dirty="0" smtClean="0">
                <a:solidFill>
                  <a:schemeClr val="tx1"/>
                </a:solidFill>
                <a:latin typeface="ＭＳ Ｐ明朝" panose="02020600040205080304" pitchFamily="18" charset="-128"/>
                <a:ea typeface="ＭＳ Ｐ明朝" panose="02020600040205080304" pitchFamily="18" charset="-128"/>
              </a:rPr>
              <a:t>月）</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900" dirty="0" smtClean="0">
                <a:solidFill>
                  <a:schemeClr val="tx1"/>
                </a:solidFill>
                <a:latin typeface="ＭＳ Ｐ明朝" panose="02020600040205080304" pitchFamily="18" charset="-128"/>
                <a:ea typeface="ＭＳ Ｐ明朝" panose="02020600040205080304" pitchFamily="18" charset="-128"/>
              </a:rPr>
              <a:t>◇ 調査対象：県内の卒後</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3</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5</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年目の医師（臨床研修病院</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25</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施設</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168</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人（男</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104</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人・女</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64</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人）からの回答：回答率</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51.9</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000" dirty="0">
              <a:solidFill>
                <a:schemeClr val="tx1"/>
              </a:solidFill>
              <a:latin typeface="+mn-ea"/>
            </a:endParaRPr>
          </a:p>
        </p:txBody>
      </p:sp>
      <p:sp>
        <p:nvSpPr>
          <p:cNvPr id="5" name="タイトル 1"/>
          <p:cNvSpPr txBox="1">
            <a:spLocks/>
          </p:cNvSpPr>
          <p:nvPr/>
        </p:nvSpPr>
        <p:spPr>
          <a:xfrm>
            <a:off x="0" y="1124744"/>
            <a:ext cx="9144000"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dirty="0" smtClean="0">
                <a:latin typeface="+mn-ea"/>
                <a:ea typeface="+mn-ea"/>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若手医師は，多くの症例を経験できる環境を重視している。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AutoShape 13"/>
          <p:cNvSpPr>
            <a:spLocks noChangeArrowheads="1"/>
          </p:cNvSpPr>
          <p:nvPr/>
        </p:nvSpPr>
        <p:spPr bwMode="auto">
          <a:xfrm>
            <a:off x="221212" y="1700808"/>
            <a:ext cx="2406571" cy="578882"/>
          </a:xfrm>
          <a:prstGeom prst="roundRect">
            <a:avLst>
              <a:gd name="adj" fmla="val 16667"/>
            </a:avLst>
          </a:prstGeom>
          <a:noFill/>
          <a:ln w="25400">
            <a:solidFill>
              <a:schemeClr val="tx1"/>
            </a:solidFill>
          </a:ln>
          <a:effectLst/>
          <a:extLst/>
        </p:spPr>
        <p:txBody>
          <a:bodyPr wrap="square">
            <a:spAutoFit/>
          </a:bodyPr>
          <a:lstStyle/>
          <a:p>
            <a:r>
              <a:rPr lang="ja-JP" altLang="en-US" sz="1400" dirty="0">
                <a:latin typeface="ＭＳ Ｐゴシック" charset="-128"/>
              </a:rPr>
              <a:t>初期臨床研修病院を</a:t>
            </a:r>
            <a:r>
              <a:rPr lang="ja-JP" altLang="en-US" sz="1400" dirty="0" smtClean="0">
                <a:latin typeface="ＭＳ Ｐゴシック" charset="-128"/>
              </a:rPr>
              <a:t>選んだ</a:t>
            </a:r>
            <a:endParaRPr lang="en-US" altLang="ja-JP" sz="1400" dirty="0" smtClean="0">
              <a:latin typeface="ＭＳ Ｐゴシック" charset="-128"/>
            </a:endParaRPr>
          </a:p>
          <a:p>
            <a:r>
              <a:rPr lang="ja-JP" altLang="en-US" sz="1400" dirty="0" smtClean="0">
                <a:latin typeface="ＭＳ Ｐゴシック" charset="-128"/>
              </a:rPr>
              <a:t>理由</a:t>
            </a:r>
            <a:r>
              <a:rPr lang="ja-JP" altLang="en-US" sz="1400" dirty="0">
                <a:latin typeface="ＭＳ Ｐゴシック" charset="-128"/>
              </a:rPr>
              <a:t>（複数回答） </a:t>
            </a:r>
          </a:p>
        </p:txBody>
      </p:sp>
      <p:sp>
        <p:nvSpPr>
          <p:cNvPr id="7" name="角丸四角形 6"/>
          <p:cNvSpPr/>
          <p:nvPr/>
        </p:nvSpPr>
        <p:spPr>
          <a:xfrm>
            <a:off x="1872000" y="4248000"/>
            <a:ext cx="2016224" cy="288032"/>
          </a:xfrm>
          <a:prstGeom prst="round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878033" y="6156000"/>
            <a:ext cx="2016224" cy="180000"/>
          </a:xfrm>
          <a:prstGeom prst="round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108000" y="3600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若手医師の意識</a:t>
            </a:r>
            <a:endParaRPr lang="en-US" altLang="ja-JP" sz="2800" u="sng" dirty="0" smtClean="0"/>
          </a:p>
        </p:txBody>
      </p:sp>
    </p:spTree>
    <p:extLst>
      <p:ext uri="{BB962C8B-B14F-4D97-AF65-F5344CB8AC3E}">
        <p14:creationId xmlns:p14="http://schemas.microsoft.com/office/powerpoint/2010/main" val="4226749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14</a:t>
            </a:fld>
            <a:endParaRPr kumimoji="1" lang="ja-JP" altLang="en-US" sz="2400" dirty="0"/>
          </a:p>
        </p:txBody>
      </p:sp>
      <p:graphicFrame>
        <p:nvGraphicFramePr>
          <p:cNvPr id="3" name="グラフ 2"/>
          <p:cNvGraphicFramePr>
            <a:graphicFrameLocks/>
          </p:cNvGraphicFramePr>
          <p:nvPr>
            <p:extLst>
              <p:ext uri="{D42A27DB-BD31-4B8C-83A1-F6EECF244321}">
                <p14:modId xmlns:p14="http://schemas.microsoft.com/office/powerpoint/2010/main" val="1314166000"/>
              </p:ext>
            </p:extLst>
          </p:nvPr>
        </p:nvGraphicFramePr>
        <p:xfrm>
          <a:off x="1331640" y="2101644"/>
          <a:ext cx="6790649"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776130" y="6508481"/>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「国民医療費」及び「第２期広島県医療費適正化計画」（</a:t>
            </a:r>
            <a:r>
              <a:rPr lang="en-US" altLang="ja-JP" sz="900" dirty="0" smtClean="0">
                <a:solidFill>
                  <a:schemeClr val="tx1"/>
                </a:solidFill>
                <a:latin typeface="ＭＳ Ｐ明朝" panose="02020600040205080304" pitchFamily="18" charset="-128"/>
                <a:ea typeface="ＭＳ Ｐ明朝" panose="02020600040205080304" pitchFamily="18" charset="-128"/>
              </a:rPr>
              <a:t>2013</a:t>
            </a:r>
            <a:r>
              <a:rPr lang="ja-JP" altLang="en-US" sz="900" dirty="0" smtClean="0">
                <a:solidFill>
                  <a:schemeClr val="tx1"/>
                </a:solidFill>
                <a:latin typeface="ＭＳ Ｐ明朝" panose="02020600040205080304" pitchFamily="18" charset="-128"/>
                <a:ea typeface="ＭＳ Ｐ明朝" panose="02020600040205080304" pitchFamily="18" charset="-128"/>
              </a:rPr>
              <a:t>年</a:t>
            </a:r>
            <a:r>
              <a:rPr lang="en-US" altLang="ja-JP" sz="900" dirty="0" smtClean="0">
                <a:solidFill>
                  <a:schemeClr val="tx1"/>
                </a:solidFill>
                <a:latin typeface="ＭＳ Ｐ明朝" panose="02020600040205080304" pitchFamily="18" charset="-128"/>
                <a:ea typeface="ＭＳ Ｐ明朝" panose="02020600040205080304" pitchFamily="18" charset="-128"/>
              </a:rPr>
              <a:t>3</a:t>
            </a:r>
            <a:r>
              <a:rPr lang="ja-JP" altLang="en-US" sz="900" dirty="0" smtClean="0">
                <a:solidFill>
                  <a:schemeClr val="tx1"/>
                </a:solidFill>
                <a:latin typeface="ＭＳ Ｐ明朝" panose="02020600040205080304" pitchFamily="18" charset="-128"/>
                <a:ea typeface="ＭＳ Ｐ明朝" panose="02020600040205080304" pitchFamily="18" charset="-128"/>
              </a:rPr>
              <a:t>月）から引用</a:t>
            </a:r>
            <a:endParaRPr kumimoji="1" lang="ja-JP" altLang="en-US" sz="1000" dirty="0">
              <a:solidFill>
                <a:schemeClr val="tx1"/>
              </a:solidFill>
              <a:latin typeface="+mn-ea"/>
            </a:endParaRPr>
          </a:p>
        </p:txBody>
      </p:sp>
      <p:sp>
        <p:nvSpPr>
          <p:cNvPr id="6" name="タイトル 1"/>
          <p:cNvSpPr txBox="1">
            <a:spLocks/>
          </p:cNvSpPr>
          <p:nvPr/>
        </p:nvSpPr>
        <p:spPr>
          <a:xfrm>
            <a:off x="107504" y="1203260"/>
            <a:ext cx="899622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広島県の医療費は右肩上がりで，現在の伸び率が続けば，</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近年中に１兆円を超す見込み。</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7884368" y="3861048"/>
            <a:ext cx="720080" cy="432048"/>
          </a:xfrm>
          <a:prstGeom prst="rect">
            <a:avLst/>
          </a:prstGeom>
          <a:solidFill>
            <a:schemeClr val="bg1"/>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72064" y="2355388"/>
            <a:ext cx="2179884" cy="288032"/>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2014</a:t>
            </a:r>
            <a:r>
              <a:rPr kumimoji="1" lang="ja-JP" altLang="en-US" sz="1100" dirty="0" smtClean="0">
                <a:solidFill>
                  <a:schemeClr val="tx1"/>
                </a:solidFill>
              </a:rPr>
              <a:t>年度以降は推計</a:t>
            </a:r>
            <a:endParaRPr kumimoji="1" lang="ja-JP" altLang="en-US" sz="1100" dirty="0">
              <a:solidFill>
                <a:schemeClr val="tx1"/>
              </a:solidFill>
            </a:endParaRPr>
          </a:p>
        </p:txBody>
      </p:sp>
      <p:sp>
        <p:nvSpPr>
          <p:cNvPr id="9" name="正方形/長方形 8"/>
          <p:cNvSpPr/>
          <p:nvPr/>
        </p:nvSpPr>
        <p:spPr>
          <a:xfrm>
            <a:off x="444285" y="2067356"/>
            <a:ext cx="893879" cy="288032"/>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smtClean="0">
                <a:solidFill>
                  <a:schemeClr val="tx1"/>
                </a:solidFill>
              </a:rPr>
              <a:t>（億円）</a:t>
            </a:r>
            <a:endParaRPr kumimoji="1" lang="ja-JP" altLang="en-US" sz="1100" dirty="0">
              <a:solidFill>
                <a:schemeClr val="tx1"/>
              </a:solidFill>
            </a:endParaRPr>
          </a:p>
        </p:txBody>
      </p:sp>
      <p:sp>
        <p:nvSpPr>
          <p:cNvPr id="10" name="正方形/長方形 9"/>
          <p:cNvSpPr/>
          <p:nvPr/>
        </p:nvSpPr>
        <p:spPr>
          <a:xfrm>
            <a:off x="7380312" y="3861048"/>
            <a:ext cx="648072" cy="432048"/>
          </a:xfrm>
          <a:prstGeom prst="rect">
            <a:avLst/>
          </a:prstGeom>
          <a:solidFill>
            <a:schemeClr val="bg1"/>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108000" y="360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smtClean="0"/>
              <a:t>広島県の医療費の推移と推計</a:t>
            </a:r>
            <a:endParaRPr lang="en-US" altLang="ja-JP" sz="2000" u="sng" dirty="0" smtClean="0"/>
          </a:p>
        </p:txBody>
      </p:sp>
    </p:spTree>
    <p:extLst>
      <p:ext uri="{BB962C8B-B14F-4D97-AF65-F5344CB8AC3E}">
        <p14:creationId xmlns:p14="http://schemas.microsoft.com/office/powerpoint/2010/main" val="2564119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15</a:t>
            </a:fld>
            <a:endParaRPr kumimoji="1" lang="ja-JP" altLang="en-US" sz="2400" dirty="0"/>
          </a:p>
        </p:txBody>
      </p:sp>
      <p:sp>
        <p:nvSpPr>
          <p:cNvPr id="3" name="角丸四角形 2"/>
          <p:cNvSpPr/>
          <p:nvPr/>
        </p:nvSpPr>
        <p:spPr>
          <a:xfrm>
            <a:off x="539552" y="1700808"/>
            <a:ext cx="8424936" cy="4824536"/>
          </a:xfrm>
          <a:prstGeom prst="roundRect">
            <a:avLst>
              <a:gd name="adj" fmla="val 0"/>
            </a:avLst>
          </a:prstGeom>
          <a:no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医療</a:t>
            </a:r>
            <a:r>
              <a:rPr lang="ja-JP" altLang="en-US" sz="2400" dirty="0">
                <a:solidFill>
                  <a:prstClr val="black"/>
                </a:solidFill>
                <a:latin typeface="+mn-ea"/>
              </a:rPr>
              <a:t>機関の役割分担が明確でない</a:t>
            </a:r>
            <a:r>
              <a:rPr lang="ja-JP" altLang="en-US" sz="2400" dirty="0" smtClean="0">
                <a:solidFill>
                  <a:prstClr val="black"/>
                </a:solidFill>
                <a:latin typeface="+mn-ea"/>
              </a:rPr>
              <a:t>。</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基幹</a:t>
            </a:r>
            <a:r>
              <a:rPr lang="ja-JP" altLang="en-US" sz="2400" dirty="0">
                <a:solidFill>
                  <a:prstClr val="black"/>
                </a:solidFill>
                <a:latin typeface="+mn-ea"/>
              </a:rPr>
              <a:t>病院と市中病院の垂直</a:t>
            </a:r>
            <a:r>
              <a:rPr lang="ja-JP" altLang="en-US" sz="2400" dirty="0" smtClean="0">
                <a:solidFill>
                  <a:prstClr val="black"/>
                </a:solidFill>
                <a:latin typeface="+mn-ea"/>
              </a:rPr>
              <a:t>連携は十分ではない。</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若手</a:t>
            </a:r>
            <a:r>
              <a:rPr lang="ja-JP" altLang="en-US" sz="2400" dirty="0">
                <a:solidFill>
                  <a:prstClr val="black"/>
                </a:solidFill>
                <a:latin typeface="+mn-ea"/>
              </a:rPr>
              <a:t>・中堅の医師が減少</a:t>
            </a:r>
            <a:r>
              <a:rPr lang="ja-JP" altLang="en-US" sz="2400" dirty="0" smtClean="0">
                <a:solidFill>
                  <a:prstClr val="black"/>
                </a:solidFill>
                <a:latin typeface="+mn-ea"/>
              </a:rPr>
              <a:t>している。</a:t>
            </a:r>
            <a:endParaRPr lang="en-US" altLang="ja-JP" sz="2400" dirty="0" smtClean="0">
              <a:solidFill>
                <a:prstClr val="black"/>
              </a:solidFill>
              <a:latin typeface="+mn-ea"/>
            </a:endParaRPr>
          </a:p>
          <a:p>
            <a:pPr marL="342900" lvl="0" indent="-342900">
              <a:lnSpc>
                <a:spcPts val="4400"/>
              </a:lnSpc>
              <a:buFont typeface="Wingdings" panose="05000000000000000000" pitchFamily="2" charset="2"/>
              <a:buChar char="Ø"/>
              <a:defRPr/>
            </a:pPr>
            <a:r>
              <a:rPr kumimoji="1" lang="ja-JP" altLang="en-US" sz="2400" dirty="0" smtClean="0">
                <a:solidFill>
                  <a:prstClr val="black"/>
                </a:solidFill>
                <a:latin typeface="+mn-ea"/>
              </a:rPr>
              <a:t>若手医師は，多くの症例を経験できる環境を重視している。</a:t>
            </a:r>
            <a:endParaRPr kumimoji="1" lang="en-US" altLang="ja-JP" sz="2400" dirty="0" smtClean="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高齢化</a:t>
            </a:r>
            <a:r>
              <a:rPr lang="ja-JP" altLang="en-US" sz="2400" dirty="0">
                <a:solidFill>
                  <a:prstClr val="black"/>
                </a:solidFill>
                <a:latin typeface="+mn-ea"/>
              </a:rPr>
              <a:t>の進展とともに，入院患者が増加する。</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循環器</a:t>
            </a:r>
            <a:r>
              <a:rPr lang="ja-JP" altLang="en-US" sz="2400" dirty="0">
                <a:solidFill>
                  <a:prstClr val="black"/>
                </a:solidFill>
                <a:latin typeface="+mn-ea"/>
              </a:rPr>
              <a:t>系疾患など，高齢期に特徴的な疾患が急増する。</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新生児</a:t>
            </a:r>
            <a:r>
              <a:rPr lang="ja-JP" altLang="en-US" sz="2400" dirty="0">
                <a:solidFill>
                  <a:prstClr val="black"/>
                </a:solidFill>
                <a:latin typeface="+mn-ea"/>
              </a:rPr>
              <a:t>疾患など，周産期系の疾患は減少する。</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医療費</a:t>
            </a:r>
            <a:r>
              <a:rPr lang="ja-JP" altLang="en-US" sz="2400" dirty="0">
                <a:solidFill>
                  <a:prstClr val="black"/>
                </a:solidFill>
                <a:latin typeface="+mn-ea"/>
              </a:rPr>
              <a:t>は右肩あがりで増え続けている</a:t>
            </a:r>
            <a:r>
              <a:rPr lang="ja-JP" altLang="en-US" sz="2400" dirty="0" smtClean="0">
                <a:solidFill>
                  <a:prstClr val="black"/>
                </a:solidFill>
                <a:latin typeface="+mn-ea"/>
              </a:rPr>
              <a:t>。</a:t>
            </a:r>
            <a:endParaRPr kumimoji="1" lang="ja-JP" altLang="en-US" sz="2400" dirty="0">
              <a:latin typeface="+mn-ea"/>
            </a:endParaRPr>
          </a:p>
        </p:txBody>
      </p:sp>
      <p:sp>
        <p:nvSpPr>
          <p:cNvPr id="5" name="タイトル 1"/>
          <p:cNvSpPr txBox="1">
            <a:spLocks/>
          </p:cNvSpPr>
          <p:nvPr/>
        </p:nvSpPr>
        <p:spPr>
          <a:xfrm>
            <a:off x="108000" y="468000"/>
            <a:ext cx="8928992" cy="792088"/>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dirty="0" smtClean="0"/>
              <a:t>現状と将来推計のまとめ</a:t>
            </a:r>
            <a:endParaRPr lang="en-US" altLang="ja-JP" sz="2000" dirty="0" smtClean="0"/>
          </a:p>
        </p:txBody>
      </p:sp>
    </p:spTree>
    <p:extLst>
      <p:ext uri="{BB962C8B-B14F-4D97-AF65-F5344CB8AC3E}">
        <p14:creationId xmlns:p14="http://schemas.microsoft.com/office/powerpoint/2010/main" val="207607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16</a:t>
            </a:fld>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4157477082"/>
              </p:ext>
            </p:extLst>
          </p:nvPr>
        </p:nvGraphicFramePr>
        <p:xfrm>
          <a:off x="467544" y="1628800"/>
          <a:ext cx="8208912" cy="1440160"/>
        </p:xfrm>
        <a:graphic>
          <a:graphicData uri="http://schemas.openxmlformats.org/drawingml/2006/table">
            <a:tbl>
              <a:tblPr firstRow="1" bandRow="1">
                <a:tableStyleId>{5C22544A-7EE6-4342-B048-85BDC9FD1C3A}</a:tableStyleId>
              </a:tblPr>
              <a:tblGrid>
                <a:gridCol w="8208912"/>
              </a:tblGrid>
              <a:tr h="1440160">
                <a:tc>
                  <a:txBody>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200" b="0" dirty="0" smtClean="0">
                          <a:solidFill>
                            <a:schemeClr val="tx1"/>
                          </a:solidFill>
                          <a:latin typeface="+mn-ea"/>
                          <a:ea typeface="+mn-ea"/>
                        </a:rPr>
                        <a:t>　広島都市圏においては，今後急速に高齢化が進み，現状の医師数や未分化の医療提供体制のままでは，将来的に医療需要に対応できなくなるおそれがある。</a:t>
                      </a:r>
                      <a:endParaRPr kumimoji="1" lang="ja-JP" altLang="en-US" sz="2200" b="0" dirty="0">
                        <a:solidFill>
                          <a:schemeClr val="tx1"/>
                        </a:solidFill>
                        <a:latin typeface="ＭＳ Ｐ明朝" panose="02020600040205080304" pitchFamily="18" charset="-128"/>
                        <a:ea typeface="ＭＳ Ｐ明朝" panose="02020600040205080304"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3287141"/>
              </p:ext>
            </p:extLst>
          </p:nvPr>
        </p:nvGraphicFramePr>
        <p:xfrm>
          <a:off x="526612" y="3140968"/>
          <a:ext cx="8136904" cy="2520280"/>
        </p:xfrm>
        <a:graphic>
          <a:graphicData uri="http://schemas.openxmlformats.org/drawingml/2006/table">
            <a:tbl>
              <a:tblPr firstRow="1" bandRow="1">
                <a:tableStyleId>{5C22544A-7EE6-4342-B048-85BDC9FD1C3A}</a:tableStyleId>
              </a:tblPr>
              <a:tblGrid>
                <a:gridCol w="3168352"/>
                <a:gridCol w="4968552"/>
              </a:tblGrid>
              <a:tr h="216024">
                <a:tc>
                  <a:txBody>
                    <a:bodyPr/>
                    <a:lstStyle/>
                    <a:p>
                      <a:pPr algn="ctr"/>
                      <a:r>
                        <a:rPr kumimoji="1" lang="ja-JP" altLang="en-US" sz="1400" b="0" dirty="0" smtClean="0">
                          <a:solidFill>
                            <a:schemeClr val="tx1"/>
                          </a:solidFill>
                          <a:latin typeface="+mn-ea"/>
                          <a:ea typeface="+mn-ea"/>
                        </a:rPr>
                        <a:t>課　　　　題</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latin typeface="+mn-ea"/>
                          <a:ea typeface="+mn-ea"/>
                        </a:rPr>
                        <a:t>方　　向　　性</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7740">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dirty="0" smtClean="0">
                          <a:solidFill>
                            <a:schemeClr val="tx1"/>
                          </a:solidFill>
                          <a:latin typeface="+mn-ea"/>
                          <a:ea typeface="+mn-ea"/>
                        </a:rPr>
                        <a:t>急増する医療需要にどう対応するか</a:t>
                      </a:r>
                      <a:endParaRPr kumimoji="1" lang="en-US" altLang="ja-JP" sz="1400" b="0" dirty="0" smtClean="0">
                        <a:solidFill>
                          <a:schemeClr val="tx1"/>
                        </a:solidFill>
                        <a:latin typeface="+mn-ea"/>
                        <a:ea typeface="+mn-ea"/>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a:ea typeface="+mn-ea"/>
                        </a:rPr>
                        <a:t>⇒　</a:t>
                      </a:r>
                      <a:r>
                        <a:rPr kumimoji="1" lang="ja-JP" altLang="en-US" sz="1400" b="1" i="0" u="none" strike="noStrike" kern="1200" cap="none" spc="0" normalizeH="0" baseline="0" noProof="0" dirty="0" smtClean="0">
                          <a:ln>
                            <a:noFill/>
                          </a:ln>
                          <a:solidFill>
                            <a:schemeClr val="tx2">
                              <a:lumMod val="60000"/>
                              <a:lumOff val="40000"/>
                            </a:schemeClr>
                          </a:solidFill>
                          <a:effectLst/>
                          <a:uLnTx/>
                          <a:uFillTx/>
                          <a:latin typeface="ＭＳ Ｐゴシック"/>
                          <a:ea typeface="+mn-ea"/>
                        </a:rPr>
                        <a:t>地域完結型医療の実現</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200"/>
                        </a:lnSpc>
                      </a:pPr>
                      <a:r>
                        <a:rPr kumimoji="1" lang="ja-JP" altLang="en-US" sz="1400" b="0" u="none" dirty="0" smtClean="0">
                          <a:solidFill>
                            <a:schemeClr val="tx1"/>
                          </a:solidFill>
                          <a:latin typeface="+mn-ea"/>
                          <a:ea typeface="+mn-ea"/>
                        </a:rPr>
                        <a:t>○　医療機関の機能分化と水平連携</a:t>
                      </a:r>
                      <a:endParaRPr kumimoji="1" lang="en-US" altLang="ja-JP" sz="1400" b="0" u="none" dirty="0" smtClean="0">
                        <a:solidFill>
                          <a:schemeClr val="tx1"/>
                        </a:solidFill>
                        <a:latin typeface="+mn-ea"/>
                        <a:ea typeface="+mn-ea"/>
                      </a:endParaRPr>
                    </a:p>
                    <a:p>
                      <a:pPr>
                        <a:lnSpc>
                          <a:spcPts val="2200"/>
                        </a:lnSpc>
                      </a:pPr>
                      <a:r>
                        <a:rPr kumimoji="1" lang="ja-JP" altLang="en-US" sz="1400" b="0" u="none" dirty="0" smtClean="0">
                          <a:solidFill>
                            <a:schemeClr val="tx1"/>
                          </a:solidFill>
                          <a:latin typeface="+mn-ea"/>
                          <a:ea typeface="+mn-ea"/>
                        </a:rPr>
                        <a:t>○　垂直連携の強化</a:t>
                      </a:r>
                      <a:endParaRPr kumimoji="1" lang="en-US" altLang="ja-JP" sz="1400" b="0" u="none"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7740">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dirty="0" smtClean="0">
                          <a:solidFill>
                            <a:schemeClr val="tx1"/>
                          </a:solidFill>
                          <a:latin typeface="+mn-ea"/>
                          <a:ea typeface="+mn-ea"/>
                        </a:rPr>
                        <a:t>医師をどうやって増やすか</a:t>
                      </a:r>
                      <a:endParaRPr kumimoji="1" lang="en-US" altLang="ja-JP" sz="1400" b="0" dirty="0" smtClean="0">
                        <a:solidFill>
                          <a:schemeClr val="tx1"/>
                        </a:solidFill>
                        <a:latin typeface="+mn-ea"/>
                        <a:ea typeface="+mn-ea"/>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a:ea typeface="+mn-ea"/>
                        </a:rPr>
                        <a:t>⇒　</a:t>
                      </a:r>
                      <a:r>
                        <a:rPr kumimoji="1" lang="ja-JP" altLang="en-US" sz="1400" b="1" i="0" u="none" strike="noStrike" kern="1200" cap="none" spc="0" normalizeH="0" baseline="0" noProof="0" dirty="0" smtClean="0">
                          <a:ln>
                            <a:noFill/>
                          </a:ln>
                          <a:solidFill>
                            <a:schemeClr val="tx2">
                              <a:lumMod val="60000"/>
                              <a:lumOff val="40000"/>
                            </a:schemeClr>
                          </a:solidFill>
                          <a:effectLst/>
                          <a:uLnTx/>
                          <a:uFillTx/>
                          <a:latin typeface="ＭＳ Ｐゴシック"/>
                          <a:ea typeface="+mn-ea"/>
                        </a:rPr>
                        <a:t>医師を惹きつける魅力づくり</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200"/>
                        </a:lnSpc>
                      </a:pPr>
                      <a:r>
                        <a:rPr kumimoji="1" lang="ja-JP" altLang="en-US" sz="1400" b="0" u="none" dirty="0" smtClean="0">
                          <a:solidFill>
                            <a:schemeClr val="tx1"/>
                          </a:solidFill>
                          <a:latin typeface="+mn-ea"/>
                          <a:ea typeface="+mn-ea"/>
                        </a:rPr>
                        <a:t>○　症例の集積</a:t>
                      </a:r>
                      <a:endParaRPr kumimoji="1" lang="en-US" altLang="ja-JP" sz="1400" b="0" u="none" dirty="0" smtClean="0">
                        <a:solidFill>
                          <a:schemeClr val="tx1"/>
                        </a:solidFill>
                        <a:latin typeface="+mn-ea"/>
                        <a:ea typeface="+mn-ea"/>
                      </a:endParaRPr>
                    </a:p>
                    <a:p>
                      <a:pPr>
                        <a:lnSpc>
                          <a:spcPts val="2200"/>
                        </a:lnSpc>
                      </a:pPr>
                      <a:r>
                        <a:rPr kumimoji="1" lang="ja-JP" altLang="en-US" sz="1400" b="0" u="none" dirty="0" smtClean="0">
                          <a:solidFill>
                            <a:schemeClr val="tx1"/>
                          </a:solidFill>
                          <a:latin typeface="+mn-ea"/>
                          <a:ea typeface="+mn-ea"/>
                        </a:rPr>
                        <a:t>○　高度・先端医療の提供</a:t>
                      </a:r>
                      <a:endParaRPr kumimoji="1" lang="en-US" altLang="ja-JP" sz="1400" b="0" u="none" dirty="0" smtClean="0">
                        <a:solidFill>
                          <a:schemeClr val="tx1"/>
                        </a:solidFill>
                        <a:latin typeface="+mn-ea"/>
                        <a:ea typeface="+mn-ea"/>
                      </a:endParaRPr>
                    </a:p>
                    <a:p>
                      <a:pPr>
                        <a:lnSpc>
                          <a:spcPts val="2200"/>
                        </a:lnSpc>
                      </a:pPr>
                      <a:r>
                        <a:rPr kumimoji="1" lang="ja-JP" altLang="en-US" sz="1400" b="0" u="none" dirty="0" smtClean="0">
                          <a:solidFill>
                            <a:schemeClr val="tx1"/>
                          </a:solidFill>
                          <a:latin typeface="+mn-ea"/>
                          <a:ea typeface="+mn-ea"/>
                        </a:rPr>
                        <a:t>○　労働環境の改善</a:t>
                      </a:r>
                      <a:endParaRPr kumimoji="1" lang="en-US" altLang="ja-JP" sz="1400" b="0" u="none"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431540" y="6312789"/>
            <a:ext cx="8136904" cy="476672"/>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医療資源の最適配置を実現する仕組みづくり</a:t>
            </a:r>
            <a:endParaRPr kumimoji="1" lang="ja-JP" altLang="en-US" sz="1200" dirty="0">
              <a:solidFill>
                <a:schemeClr val="tx1"/>
              </a:solidFill>
              <a:latin typeface="+mn-ea"/>
            </a:endParaRPr>
          </a:p>
        </p:txBody>
      </p:sp>
      <p:sp>
        <p:nvSpPr>
          <p:cNvPr id="7" name="上矢印 6"/>
          <p:cNvSpPr/>
          <p:nvPr/>
        </p:nvSpPr>
        <p:spPr>
          <a:xfrm>
            <a:off x="3563888" y="5808733"/>
            <a:ext cx="1872208" cy="504056"/>
          </a:xfrm>
          <a:prstGeom prst="upArrow">
            <a:avLst>
              <a:gd name="adj1" fmla="val 50000"/>
              <a:gd name="adj2" fmla="val 62240"/>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108000" y="468000"/>
            <a:ext cx="8928992" cy="792088"/>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dirty="0" smtClean="0"/>
              <a:t>現状と将来推計から見えてくる課題</a:t>
            </a:r>
            <a:endParaRPr lang="en-US" altLang="ja-JP" sz="2000" dirty="0" smtClean="0"/>
          </a:p>
        </p:txBody>
      </p:sp>
    </p:spTree>
    <p:extLst>
      <p:ext uri="{BB962C8B-B14F-4D97-AF65-F5344CB8AC3E}">
        <p14:creationId xmlns:p14="http://schemas.microsoft.com/office/powerpoint/2010/main" val="331506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17</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２　基幹病院連携強化会議</a:t>
            </a:r>
            <a:endParaRPr lang="en-US" altLang="ja-JP" sz="3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～平成２７年度の取組～</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128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04664"/>
            <a:ext cx="9144000" cy="634082"/>
          </a:xfrm>
        </p:spPr>
        <p:txBody>
          <a:bodyPr>
            <a:normAutofit/>
          </a:bodyPr>
          <a:lstStyle/>
          <a:p>
            <a:r>
              <a:rPr kumimoji="1" lang="ja-JP" altLang="en-US" sz="3200" dirty="0" smtClean="0"/>
              <a:t>広島都市圏医療～これまでの取組</a:t>
            </a:r>
            <a:endParaRPr kumimoji="1" lang="ja-JP" altLang="en-US" sz="3200" dirty="0"/>
          </a:p>
        </p:txBody>
      </p:sp>
      <p:graphicFrame>
        <p:nvGraphicFramePr>
          <p:cNvPr id="5" name="表 4"/>
          <p:cNvGraphicFramePr>
            <a:graphicFrameLocks noGrp="1"/>
          </p:cNvGraphicFramePr>
          <p:nvPr>
            <p:extLst>
              <p:ext uri="{D42A27DB-BD31-4B8C-83A1-F6EECF244321}">
                <p14:modId xmlns:p14="http://schemas.microsoft.com/office/powerpoint/2010/main" val="1283139604"/>
              </p:ext>
            </p:extLst>
          </p:nvPr>
        </p:nvGraphicFramePr>
        <p:xfrm>
          <a:off x="107504" y="1268760"/>
          <a:ext cx="8928992" cy="5400600"/>
        </p:xfrm>
        <a:graphic>
          <a:graphicData uri="http://schemas.openxmlformats.org/drawingml/2006/table">
            <a:tbl>
              <a:tblPr firstRow="1" bandRow="1">
                <a:tableStyleId>{5C22544A-7EE6-4342-B048-85BDC9FD1C3A}</a:tableStyleId>
              </a:tblPr>
              <a:tblGrid>
                <a:gridCol w="1584176"/>
                <a:gridCol w="7344816"/>
              </a:tblGrid>
              <a:tr h="1296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Ｈ２１（２００９）年度</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n-ea"/>
                          <a:ea typeface="+mn-ea"/>
                        </a:rPr>
                        <a:t>「広島県地域医療再生計画</a:t>
                      </a:r>
                      <a:r>
                        <a:rPr kumimoji="1" lang="ja-JP" altLang="en-US" sz="1100" b="1" dirty="0" smtClean="0">
                          <a:solidFill>
                            <a:schemeClr val="tx1"/>
                          </a:solidFill>
                          <a:latin typeface="+mn-ea"/>
                          <a:ea typeface="+mn-ea"/>
                        </a:rPr>
                        <a:t>」 </a:t>
                      </a:r>
                      <a:r>
                        <a:rPr kumimoji="1" lang="en-US" altLang="ja-JP" sz="1100" b="0" dirty="0" smtClean="0">
                          <a:solidFill>
                            <a:schemeClr val="tx1"/>
                          </a:solidFill>
                          <a:latin typeface="+mn-ea"/>
                          <a:ea typeface="+mn-ea"/>
                        </a:rPr>
                        <a:t>H22</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1</a:t>
                      </a:r>
                      <a:r>
                        <a:rPr kumimoji="1" lang="ja-JP" altLang="en-US" sz="1100" b="0" dirty="0" smtClean="0">
                          <a:solidFill>
                            <a:schemeClr val="tx1"/>
                          </a:solidFill>
                          <a:latin typeface="+mn-ea"/>
                          <a:ea typeface="+mn-ea"/>
                        </a:rPr>
                        <a:t>月策定</a:t>
                      </a:r>
                      <a:endParaRPr kumimoji="1" lang="en-US" altLang="ja-JP" sz="1100" b="0" dirty="0" smtClean="0">
                        <a:solidFill>
                          <a:schemeClr val="tx1"/>
                        </a:solidFill>
                        <a:latin typeface="+mn-ea"/>
                        <a:ea typeface="+mn-ea"/>
                      </a:endParaRPr>
                    </a:p>
                    <a:p>
                      <a:pPr>
                        <a:lnSpc>
                          <a:spcPct val="100000"/>
                        </a:lnSpc>
                        <a:buFont typeface="Wingdings" pitchFamily="2" charset="2"/>
                        <a:buNone/>
                      </a:pPr>
                      <a:r>
                        <a:rPr lang="ja-JP" altLang="en-US" sz="1100" b="0" dirty="0" smtClean="0">
                          <a:solidFill>
                            <a:schemeClr val="tx1"/>
                          </a:solidFill>
                          <a:latin typeface="ＭＳ Ｐ明朝" panose="02020600040205080304" pitchFamily="18" charset="-128"/>
                          <a:ea typeface="ＭＳ Ｐ明朝" panose="02020600040205080304" pitchFamily="18" charset="-128"/>
                        </a:rPr>
                        <a:t>　第５章 広島県地域医療再生計画における事業等～「広島都市部の４基幹病院の再編」</a:t>
                      </a:r>
                    </a:p>
                    <a:p>
                      <a:pPr marL="108000">
                        <a:lnSpc>
                          <a:spcPct val="100000"/>
                        </a:lnSpc>
                        <a:buFont typeface="Wingdings" pitchFamily="2" charset="2"/>
                        <a:buNone/>
                      </a:pPr>
                      <a:r>
                        <a:rPr lang="ja-JP" altLang="en-US" sz="1100" b="0" dirty="0" smtClean="0">
                          <a:solidFill>
                            <a:schemeClr val="tx1"/>
                          </a:solidFill>
                          <a:latin typeface="ＭＳ Ｐ明朝" panose="02020600040205080304" pitchFamily="18" charset="-128"/>
                          <a:ea typeface="ＭＳ Ｐ明朝" panose="02020600040205080304" pitchFamily="18" charset="-128"/>
                        </a:rPr>
                        <a:t>　「都市部に集中する大規模４基幹病院（広島大学病院，県立広島病院，広島市立広島市民病院，広島赤十字・原爆病院）の機能分担・連携を推進することにより，広島都市圏における高度で効果的な医療の提供体制を充実・強化することが求められている。このため，具体的な新たな取組として「</a:t>
                      </a:r>
                      <a:r>
                        <a:rPr lang="ja-JP" altLang="en-US" sz="1100" b="0" u="sng" dirty="0" smtClean="0">
                          <a:solidFill>
                            <a:schemeClr val="tx1"/>
                          </a:solidFill>
                          <a:latin typeface="ＭＳ Ｐ明朝" panose="02020600040205080304" pitchFamily="18" charset="-128"/>
                          <a:ea typeface="ＭＳ Ｐ明朝" panose="02020600040205080304" pitchFamily="18" charset="-128"/>
                        </a:rPr>
                        <a:t>高精度放射線治療センター（仮称）</a:t>
                      </a:r>
                      <a:r>
                        <a:rPr lang="ja-JP" altLang="en-US" sz="1100" b="0" dirty="0" smtClean="0">
                          <a:solidFill>
                            <a:schemeClr val="tx1"/>
                          </a:solidFill>
                          <a:latin typeface="ＭＳ Ｐ明朝" panose="02020600040205080304" pitchFamily="18" charset="-128"/>
                          <a:ea typeface="ＭＳ Ｐ明朝" panose="02020600040205080304" pitchFamily="18" charset="-128"/>
                        </a:rPr>
                        <a:t>」を設置し，高度な放射線治療機能の再編・集約化を図り，</a:t>
                      </a:r>
                      <a:r>
                        <a:rPr lang="ja-JP" altLang="en-US" sz="1100" b="0" u="sng" dirty="0" smtClean="0">
                          <a:solidFill>
                            <a:schemeClr val="tx1"/>
                          </a:solidFill>
                          <a:latin typeface="ＭＳ Ｐ明朝" panose="02020600040205080304" pitchFamily="18" charset="-128"/>
                          <a:ea typeface="ＭＳ Ｐ明朝" panose="02020600040205080304" pitchFamily="18" charset="-128"/>
                        </a:rPr>
                        <a:t>今後の更なる４基幹病院の機能分担・連携を推進する。</a:t>
                      </a:r>
                      <a:r>
                        <a:rPr lang="ja-JP" altLang="en-US" sz="1100" b="0" u="none"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100" b="0" u="none"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6114">
                <a:tc>
                  <a:txBody>
                    <a:bodyPr/>
                    <a:lstStyle/>
                    <a:p>
                      <a:pPr algn="ctr"/>
                      <a:r>
                        <a:rPr kumimoji="1" lang="ja-JP" altLang="en-US" sz="1100" b="0" dirty="0" smtClean="0">
                          <a:solidFill>
                            <a:schemeClr val="tx1"/>
                          </a:solidFill>
                        </a:rPr>
                        <a:t>Ｈ２４（２０１２）年度</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1" kern="1200" dirty="0" smtClean="0">
                          <a:solidFill>
                            <a:schemeClr val="tx1"/>
                          </a:solidFill>
                          <a:effectLst/>
                          <a:latin typeface="+mn-ea"/>
                          <a:ea typeface="+mn-ea"/>
                          <a:cs typeface="+mn-cs"/>
                        </a:rPr>
                        <a:t>「</a:t>
                      </a:r>
                      <a:r>
                        <a:rPr kumimoji="1" lang="ja-JP" altLang="ja-JP" sz="1400" b="1" kern="1200" dirty="0" smtClean="0">
                          <a:solidFill>
                            <a:schemeClr val="tx1"/>
                          </a:solidFill>
                          <a:effectLst/>
                          <a:latin typeface="+mn-ea"/>
                          <a:ea typeface="+mn-ea"/>
                          <a:cs typeface="+mn-cs"/>
                        </a:rPr>
                        <a:t>広島都市圏の医療を考える懇話会</a:t>
                      </a:r>
                      <a:r>
                        <a:rPr kumimoji="1" lang="ja-JP" altLang="en-US" sz="1400" b="1" kern="1200" dirty="0" smtClean="0">
                          <a:solidFill>
                            <a:schemeClr val="tx1"/>
                          </a:solidFill>
                          <a:effectLst/>
                          <a:latin typeface="+mn-ea"/>
                          <a:ea typeface="+mn-ea"/>
                          <a:cs typeface="+mn-cs"/>
                        </a:rPr>
                        <a:t>」</a:t>
                      </a:r>
                      <a:r>
                        <a:rPr kumimoji="1" lang="ja-JP" altLang="en-US" sz="1100" b="0" kern="1200" dirty="0" smtClean="0">
                          <a:solidFill>
                            <a:schemeClr val="tx1"/>
                          </a:solidFill>
                          <a:effectLst/>
                          <a:latin typeface="+mn-ea"/>
                          <a:ea typeface="+mn-ea"/>
                          <a:cs typeface="+mn-cs"/>
                        </a:rPr>
                        <a:t>　</a:t>
                      </a:r>
                      <a:r>
                        <a:rPr kumimoji="1" lang="en-US" altLang="ja-JP" sz="1100" b="0" kern="1200" dirty="0" smtClean="0">
                          <a:solidFill>
                            <a:schemeClr val="tx1"/>
                          </a:solidFill>
                          <a:effectLst/>
                          <a:latin typeface="+mn-ea"/>
                          <a:ea typeface="+mn-ea"/>
                          <a:cs typeface="+mn-cs"/>
                        </a:rPr>
                        <a:t>H24.6</a:t>
                      </a:r>
                      <a:r>
                        <a:rPr kumimoji="1" lang="ja-JP" altLang="en-US" sz="1100" b="0" kern="1200" dirty="0" smtClean="0">
                          <a:solidFill>
                            <a:schemeClr val="tx1"/>
                          </a:solidFill>
                          <a:effectLst/>
                          <a:latin typeface="+mn-ea"/>
                          <a:ea typeface="+mn-ea"/>
                          <a:cs typeface="+mn-cs"/>
                        </a:rPr>
                        <a:t>～</a:t>
                      </a:r>
                      <a:r>
                        <a:rPr kumimoji="1" lang="en-US" altLang="ja-JP" sz="1100" b="0" kern="1200" dirty="0" smtClean="0">
                          <a:solidFill>
                            <a:schemeClr val="tx1"/>
                          </a:solidFill>
                          <a:effectLst/>
                          <a:latin typeface="+mn-ea"/>
                          <a:ea typeface="+mn-ea"/>
                          <a:cs typeface="+mn-cs"/>
                        </a:rPr>
                        <a:t>H25.3</a:t>
                      </a:r>
                    </a:p>
                    <a:p>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…10</a:t>
                      </a:r>
                      <a:r>
                        <a:rPr kumimoji="1" lang="ja-JP"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年～</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20</a:t>
                      </a:r>
                      <a:r>
                        <a:rPr kumimoji="1" lang="ja-JP"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年後を見据えた広島都市圏の医療提供体制のあるべき姿と対応策について大まかな方向性を</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議論</a:t>
                      </a:r>
                      <a:endPar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endParaRPr>
                    </a:p>
                    <a:p>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メンバー</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４基幹病院，広島大学，県医師会，県歯科医師会，県薬剤師会，県看護協会，行政（県，広島市）</a:t>
                      </a:r>
                      <a:endPar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　</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H24.6.11</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H25.3.19 </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計</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4</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回 </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 </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ワーキング・グループ </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H24.10.22</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H24.12.10 </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計</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3</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回</a:t>
                      </a:r>
                      <a:endParaRPr kumimoji="1" lang="ja-JP" altLang="en-US" sz="11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6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Ｈ２５（２０１３）年度</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kumimoji="1" lang="ja-JP" altLang="en-US" sz="1400" b="1" kern="1200" dirty="0" smtClean="0">
                          <a:solidFill>
                            <a:schemeClr val="tx1"/>
                          </a:solidFill>
                          <a:effectLst/>
                          <a:latin typeface="+mn-ea"/>
                          <a:ea typeface="+mn-ea"/>
                          <a:cs typeface="+mn-cs"/>
                        </a:rPr>
                        <a:t>「</a:t>
                      </a:r>
                      <a:r>
                        <a:rPr kumimoji="1" lang="ja-JP" altLang="ja-JP" sz="1400" b="1" kern="1200" dirty="0" smtClean="0">
                          <a:solidFill>
                            <a:schemeClr val="tx1"/>
                          </a:solidFill>
                          <a:effectLst/>
                          <a:latin typeface="+mn-ea"/>
                          <a:ea typeface="+mn-ea"/>
                          <a:cs typeface="+mn-cs"/>
                        </a:rPr>
                        <a:t>広島都市圏の医療</a:t>
                      </a:r>
                      <a:r>
                        <a:rPr kumimoji="1" lang="ja-JP" altLang="en-US" sz="1400" b="1" kern="1200" dirty="0" smtClean="0">
                          <a:solidFill>
                            <a:schemeClr val="tx1"/>
                          </a:solidFill>
                          <a:effectLst/>
                          <a:latin typeface="+mn-ea"/>
                          <a:ea typeface="+mn-ea"/>
                          <a:cs typeface="+mn-cs"/>
                        </a:rPr>
                        <a:t>に関する調査研究協議会」 </a:t>
                      </a:r>
                      <a:r>
                        <a:rPr kumimoji="1" lang="en-US" altLang="ja-JP" sz="1100" b="0" kern="1200" dirty="0" smtClean="0">
                          <a:solidFill>
                            <a:schemeClr val="tx1"/>
                          </a:solidFill>
                          <a:effectLst/>
                          <a:latin typeface="+mn-ea"/>
                          <a:ea typeface="+mn-ea"/>
                          <a:cs typeface="+mn-cs"/>
                        </a:rPr>
                        <a:t>H26.1</a:t>
                      </a:r>
                      <a:r>
                        <a:rPr kumimoji="1" lang="ja-JP" altLang="en-US" sz="1100" b="0" kern="1200" dirty="0" smtClean="0">
                          <a:solidFill>
                            <a:schemeClr val="tx1"/>
                          </a:solidFill>
                          <a:effectLst/>
                          <a:latin typeface="+mn-ea"/>
                          <a:ea typeface="+mn-ea"/>
                          <a:cs typeface="+mn-cs"/>
                        </a:rPr>
                        <a:t>～</a:t>
                      </a:r>
                      <a:r>
                        <a:rPr kumimoji="1" lang="en-US" altLang="ja-JP" sz="1100" b="0" kern="1200" dirty="0" smtClean="0">
                          <a:solidFill>
                            <a:schemeClr val="tx1"/>
                          </a:solidFill>
                          <a:effectLst/>
                          <a:latin typeface="+mn-ea"/>
                          <a:ea typeface="+mn-ea"/>
                          <a:cs typeface="+mn-cs"/>
                        </a:rPr>
                        <a:t>H26.9</a:t>
                      </a:r>
                    </a:p>
                    <a:p>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lang="ja-JP" altLang="ja-JP" sz="1100" kern="100" dirty="0" smtClean="0">
                          <a:effectLst/>
                          <a:latin typeface="ＭＳ Ｐ明朝" panose="02020600040205080304" pitchFamily="18" charset="-128"/>
                          <a:ea typeface="ＭＳ Ｐ明朝" panose="02020600040205080304" pitchFamily="18" charset="-128"/>
                          <a:cs typeface="Times New Roman"/>
                        </a:rPr>
                        <a:t>医療提供体制の効率化と若手医師を惹きつける医療環境の魅力アップなど，将来の</a:t>
                      </a:r>
                      <a:r>
                        <a:rPr lang="ja-JP" altLang="en-US" sz="1100" kern="100" dirty="0" smtClean="0">
                          <a:effectLst/>
                          <a:latin typeface="ＭＳ Ｐ明朝" panose="02020600040205080304" pitchFamily="18" charset="-128"/>
                          <a:ea typeface="ＭＳ Ｐ明朝" panose="02020600040205080304" pitchFamily="18" charset="-128"/>
                          <a:cs typeface="Times New Roman"/>
                        </a:rPr>
                        <a:t>医療体制の</a:t>
                      </a:r>
                      <a:r>
                        <a:rPr lang="ja-JP" altLang="ja-JP" sz="1100" kern="100" dirty="0" smtClean="0">
                          <a:effectLst/>
                          <a:latin typeface="ＭＳ Ｐ明朝" panose="02020600040205080304" pitchFamily="18" charset="-128"/>
                          <a:ea typeface="ＭＳ Ｐ明朝" panose="02020600040205080304" pitchFamily="18" charset="-128"/>
                          <a:cs typeface="Times New Roman"/>
                        </a:rPr>
                        <a:t>あるべき姿の実現について調査研究</a:t>
                      </a:r>
                    </a:p>
                    <a:p>
                      <a:pPr algn="l"/>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メンバー</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４基幹病院，広島大学，岡山大学，行政（県，広島市）　ほか</a:t>
                      </a:r>
                      <a:endPar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　</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H26.1.9</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H26.9.29 </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計</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5</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回開催 </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 </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ワーキング・グループ（</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3</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テーマ） </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H26.4.7</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H27.2.19 </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延べ</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13</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回</a:t>
                      </a:r>
                      <a:endParaRPr kumimoji="1" lang="en-US" altLang="ja-JP" sz="1400" b="1" kern="1200" dirty="0" smtClean="0">
                        <a:solidFill>
                          <a:schemeClr val="tx1"/>
                        </a:solidFill>
                        <a:effectLst/>
                        <a:latin typeface="+mn-ea"/>
                        <a:ea typeface="+mn-ea"/>
                        <a:cs typeface="+mn-cs"/>
                      </a:endParaRPr>
                    </a:p>
                    <a:p>
                      <a:endParaRPr kumimoji="1" lang="en-US" altLang="ja-JP" sz="1400" b="1" kern="1200" dirty="0" smtClean="0">
                        <a:solidFill>
                          <a:schemeClr val="tx1"/>
                        </a:solidFill>
                        <a:effectLst/>
                        <a:latin typeface="+mn-ea"/>
                        <a:ea typeface="+mn-ea"/>
                        <a:cs typeface="+mn-cs"/>
                      </a:endParaRPr>
                    </a:p>
                    <a:p>
                      <a:r>
                        <a:rPr kumimoji="1" lang="ja-JP" altLang="en-US" sz="1400" b="1" kern="1200" dirty="0" smtClean="0">
                          <a:solidFill>
                            <a:schemeClr val="tx1"/>
                          </a:solidFill>
                          <a:effectLst/>
                          <a:latin typeface="+mn-ea"/>
                          <a:ea typeface="+mn-ea"/>
                          <a:cs typeface="+mn-cs"/>
                        </a:rPr>
                        <a:t>「第７回産業競争力会議（医療</a:t>
                      </a:r>
                      <a:r>
                        <a:rPr lang="ja-JP" altLang="en-US" sz="1400" b="1" dirty="0" smtClean="0">
                          <a:effectLst/>
                        </a:rPr>
                        <a:t>・介護等分科会）</a:t>
                      </a:r>
                      <a:r>
                        <a:rPr kumimoji="1" lang="ja-JP" altLang="en-US" sz="1400" b="1" kern="1200" dirty="0" smtClean="0">
                          <a:solidFill>
                            <a:schemeClr val="tx1"/>
                          </a:solidFill>
                          <a:effectLst/>
                          <a:latin typeface="+mn-ea"/>
                          <a:ea typeface="+mn-ea"/>
                          <a:cs typeface="+mn-cs"/>
                        </a:rPr>
                        <a:t>」</a:t>
                      </a:r>
                      <a:r>
                        <a:rPr kumimoji="1" lang="ja-JP" altLang="en-US" sz="1100" b="0" kern="1200" dirty="0" smtClean="0">
                          <a:solidFill>
                            <a:schemeClr val="tx1"/>
                          </a:solidFill>
                          <a:effectLst/>
                          <a:latin typeface="+mn-ea"/>
                          <a:ea typeface="+mn-ea"/>
                          <a:cs typeface="+mn-cs"/>
                        </a:rPr>
                        <a:t> </a:t>
                      </a:r>
                      <a:r>
                        <a:rPr kumimoji="1" lang="en-US" altLang="ja-JP" sz="1100" b="0" kern="1200" dirty="0" smtClean="0">
                          <a:solidFill>
                            <a:schemeClr val="tx1"/>
                          </a:solidFill>
                          <a:effectLst/>
                          <a:latin typeface="+mn-ea"/>
                          <a:ea typeface="+mn-ea"/>
                          <a:cs typeface="+mn-cs"/>
                        </a:rPr>
                        <a:t>H26.3</a:t>
                      </a:r>
                    </a:p>
                    <a:p>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lang="ja-JP" altLang="en-US" sz="1100" dirty="0" smtClean="0">
                          <a:effectLst/>
                          <a:latin typeface="ＭＳ Ｐ明朝" panose="02020600040205080304" pitchFamily="18" charset="-128"/>
                          <a:ea typeface="ＭＳ Ｐ明朝" panose="02020600040205080304" pitchFamily="18" charset="-128"/>
                        </a:rPr>
                        <a:t>日本経済再生本部の下に設置された産業競争力会議（医療・介護等分科会）に広島県の医療・がん対策部長が出席し，「広島都市圏の医療に関する調査研究協議会」の取組について説明（岡山大学の森田学長からは</a:t>
                      </a:r>
                      <a:r>
                        <a:rPr kumimoji="1" lang="ja-JP" altLang="en-US" sz="1100" b="0" i="0" u="none" strike="noStrike" kern="1200" baseline="0" dirty="0" smtClean="0">
                          <a:solidFill>
                            <a:schemeClr val="dk1"/>
                          </a:solidFill>
                          <a:latin typeface="ＭＳ Ｐ明朝" panose="02020600040205080304" pitchFamily="18" charset="-128"/>
                          <a:ea typeface="ＭＳ Ｐ明朝" panose="02020600040205080304" pitchFamily="18" charset="-128"/>
                          <a:cs typeface="+mn-cs"/>
                        </a:rPr>
                        <a:t>岡山大学メディカルセンター構想の説明</a:t>
                      </a:r>
                      <a:r>
                        <a:rPr lang="ja-JP" altLang="en-US" sz="1100" dirty="0" smtClean="0">
                          <a:effectLst/>
                          <a:latin typeface="ＭＳ Ｐ明朝" panose="02020600040205080304" pitchFamily="18" charset="-128"/>
                          <a:ea typeface="ＭＳ Ｐ明朝" panose="02020600040205080304" pitchFamily="18" charset="-128"/>
                        </a:rPr>
                        <a:t>）</a:t>
                      </a:r>
                      <a:endParaRPr kumimoji="1" lang="ja-JP" altLang="en-US" sz="110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6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Ｈ２６（２０１４）年度</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100" dirty="0">
                        <a:solidFill>
                          <a:schemeClr val="tx1"/>
                        </a:solidFill>
                        <a:latin typeface="ＭＳ Ｐ明朝" panose="02020600040205080304" pitchFamily="18" charset="-128"/>
                        <a:ea typeface="ＭＳ Ｐ明朝" panose="02020600040205080304"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6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Ｈ２７（２０１５）年度</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1" kern="1200" dirty="0" smtClean="0">
                          <a:solidFill>
                            <a:schemeClr val="tx1"/>
                          </a:solidFill>
                          <a:effectLst/>
                          <a:latin typeface="+mn-ea"/>
                          <a:ea typeface="+mn-ea"/>
                          <a:cs typeface="+mn-cs"/>
                        </a:rPr>
                        <a:t>「基幹病院連携強化会議」 </a:t>
                      </a:r>
                      <a:r>
                        <a:rPr kumimoji="1" lang="en-US" altLang="ja-JP" sz="1100" b="0" kern="1200" dirty="0" smtClean="0">
                          <a:solidFill>
                            <a:schemeClr val="tx1"/>
                          </a:solidFill>
                          <a:effectLst/>
                          <a:latin typeface="+mn-ea"/>
                          <a:ea typeface="+mn-ea"/>
                          <a:cs typeface="+mn-cs"/>
                        </a:rPr>
                        <a:t>H27.7</a:t>
                      </a:r>
                      <a:r>
                        <a:rPr kumimoji="1" lang="ja-JP" altLang="en-US" sz="1100" b="0" kern="1200" dirty="0" smtClean="0">
                          <a:solidFill>
                            <a:schemeClr val="tx1"/>
                          </a:solidFill>
                          <a:effectLst/>
                          <a:latin typeface="+mn-ea"/>
                          <a:ea typeface="+mn-ea"/>
                          <a:cs typeface="+mn-cs"/>
                        </a:rPr>
                        <a:t>～</a:t>
                      </a:r>
                      <a:r>
                        <a:rPr kumimoji="1" lang="en-US" altLang="ja-JP" sz="1100" b="0" kern="1200" dirty="0" smtClean="0">
                          <a:solidFill>
                            <a:schemeClr val="tx1"/>
                          </a:solidFill>
                          <a:effectLst/>
                          <a:latin typeface="+mn-ea"/>
                          <a:ea typeface="+mn-ea"/>
                          <a:cs typeface="+mn-cs"/>
                        </a:rPr>
                        <a:t>H28.3</a:t>
                      </a:r>
                    </a:p>
                    <a:p>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lang="ja-JP" altLang="ja-JP" sz="1100" dirty="0" smtClean="0">
                          <a:effectLst/>
                          <a:latin typeface="ＭＳ Ｐ明朝" panose="02020600040205080304" pitchFamily="18" charset="-128"/>
                          <a:ea typeface="ＭＳ Ｐ明朝" panose="02020600040205080304" pitchFamily="18" charset="-128"/>
                          <a:cs typeface="Times New Roman"/>
                        </a:rPr>
                        <a:t>基幹病院及び行政の当事者が</a:t>
                      </a:r>
                      <a:r>
                        <a:rPr lang="ja-JP" altLang="en-US" sz="1100" dirty="0" smtClean="0">
                          <a:effectLst/>
                          <a:latin typeface="ＭＳ Ｐ明朝" panose="02020600040205080304" pitchFamily="18" charset="-128"/>
                          <a:ea typeface="ＭＳ Ｐ明朝" panose="02020600040205080304" pitchFamily="18" charset="-128"/>
                          <a:cs typeface="Times New Roman"/>
                        </a:rPr>
                        <a:t>連携</a:t>
                      </a:r>
                      <a:r>
                        <a:rPr lang="ja-JP" altLang="ja-JP" sz="1100" dirty="0" smtClean="0">
                          <a:effectLst/>
                          <a:latin typeface="ＭＳ Ｐ明朝" panose="02020600040205080304" pitchFamily="18" charset="-128"/>
                          <a:ea typeface="ＭＳ Ｐ明朝" panose="02020600040205080304" pitchFamily="18" charset="-128"/>
                          <a:cs typeface="Times New Roman"/>
                        </a:rPr>
                        <a:t>の</a:t>
                      </a:r>
                      <a:r>
                        <a:rPr lang="ja-JP" altLang="en-US" sz="1100" dirty="0" smtClean="0">
                          <a:effectLst/>
                          <a:latin typeface="ＭＳ Ｐ明朝" panose="02020600040205080304" pitchFamily="18" charset="-128"/>
                          <a:ea typeface="ＭＳ Ｐ明朝" panose="02020600040205080304" pitchFamily="18" charset="-128"/>
                          <a:cs typeface="Times New Roman"/>
                        </a:rPr>
                        <a:t>具体策</a:t>
                      </a:r>
                      <a:r>
                        <a:rPr lang="ja-JP" altLang="ja-JP" sz="1100" dirty="0" smtClean="0">
                          <a:effectLst/>
                          <a:latin typeface="ＭＳ Ｐ明朝" panose="02020600040205080304" pitchFamily="18" charset="-128"/>
                          <a:ea typeface="ＭＳ Ｐ明朝" panose="02020600040205080304" pitchFamily="18" charset="-128"/>
                          <a:cs typeface="Times New Roman"/>
                        </a:rPr>
                        <a:t>について協議</a:t>
                      </a:r>
                      <a:endParaRPr lang="en-US" altLang="ja-JP" sz="1100" dirty="0" smtClean="0">
                        <a:effectLst/>
                        <a:latin typeface="ＭＳ Ｐ明朝" panose="02020600040205080304" pitchFamily="18" charset="-128"/>
                        <a:ea typeface="ＭＳ Ｐ明朝" panose="02020600040205080304" pitchFamily="18" charset="-128"/>
                        <a:cs typeface="Times New Roman"/>
                      </a:endParaRPr>
                    </a:p>
                    <a:p>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メンバー</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４基幹病院，県医師会，行政（県，広島市）</a:t>
                      </a:r>
                      <a:endPar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　</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H27.7.1</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H28.3.18 </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計</a:t>
                      </a:r>
                      <a:r>
                        <a:rPr kumimoji="1" lang="en-US" altLang="ja-JP" sz="1100" b="0" kern="1200" dirty="0" smtClean="0">
                          <a:solidFill>
                            <a:schemeClr val="tx1"/>
                          </a:solidFill>
                          <a:effectLst/>
                          <a:latin typeface="ＭＳ Ｐ明朝" panose="02020600040205080304" pitchFamily="18" charset="-128"/>
                          <a:ea typeface="ＭＳ Ｐ明朝" panose="02020600040205080304" pitchFamily="18" charset="-128"/>
                          <a:cs typeface="+mn-cs"/>
                        </a:rPr>
                        <a:t>5</a:t>
                      </a:r>
                      <a:r>
                        <a:rPr kumimoji="1" lang="ja-JP" altLang="en-US" sz="1100" b="0" kern="1200" dirty="0" smtClean="0">
                          <a:solidFill>
                            <a:schemeClr val="tx1"/>
                          </a:solidFill>
                          <a:effectLst/>
                          <a:latin typeface="ＭＳ Ｐ明朝" panose="02020600040205080304" pitchFamily="18" charset="-128"/>
                          <a:ea typeface="ＭＳ Ｐ明朝" panose="02020600040205080304" pitchFamily="18" charset="-128"/>
                          <a:cs typeface="+mn-cs"/>
                        </a:rPr>
                        <a:t>回</a:t>
                      </a:r>
                      <a:endParaRPr kumimoji="1" lang="ja-JP" altLang="en-US" sz="110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スライド番号プレースホルダー 5"/>
          <p:cNvSpPr>
            <a:spLocks noGrp="1"/>
          </p:cNvSpPr>
          <p:nvPr>
            <p:ph type="sldNum" sz="quarter" idx="12"/>
          </p:nvPr>
        </p:nvSpPr>
        <p:spPr>
          <a:xfrm>
            <a:off x="6998543" y="6490543"/>
            <a:ext cx="2133600" cy="365125"/>
          </a:xfrm>
        </p:spPr>
        <p:txBody>
          <a:bodyPr/>
          <a:lstStyle/>
          <a:p>
            <a:fld id="{DC768EE6-8590-4C35-BA5F-0BD088C856D2}" type="slidenum">
              <a:rPr kumimoji="1" lang="ja-JP" altLang="en-US" sz="2400" smtClean="0"/>
              <a:t>18</a:t>
            </a:fld>
            <a:endParaRPr kumimoji="1" lang="ja-JP" altLang="en-US" sz="2400" dirty="0"/>
          </a:p>
        </p:txBody>
      </p:sp>
    </p:spTree>
    <p:extLst>
      <p:ext uri="{BB962C8B-B14F-4D97-AF65-F5344CB8AC3E}">
        <p14:creationId xmlns:p14="http://schemas.microsoft.com/office/powerpoint/2010/main" val="141766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目　次</a:t>
            </a:r>
            <a:endParaRPr kumimoji="1" lang="ja-JP" altLang="en-US" sz="3600" dirty="0"/>
          </a:p>
        </p:txBody>
      </p:sp>
      <p:sp>
        <p:nvSpPr>
          <p:cNvPr id="3" name="コンテンツ プレースホルダー 2"/>
          <p:cNvSpPr>
            <a:spLocks noGrp="1"/>
          </p:cNvSpPr>
          <p:nvPr>
            <p:ph idx="1"/>
          </p:nvPr>
        </p:nvSpPr>
        <p:spPr>
          <a:xfrm>
            <a:off x="251520" y="1340768"/>
            <a:ext cx="8640960" cy="4968552"/>
          </a:xfrm>
        </p:spPr>
        <p:txBody>
          <a:bodyPr anchor="ctr" anchorCtr="0">
            <a:normAutofit/>
          </a:bodyPr>
          <a:lstStyle/>
          <a:p>
            <a:pPr marL="0" indent="0">
              <a:lnSpc>
                <a:spcPct val="150000"/>
              </a:lnSpc>
              <a:buNone/>
            </a:pPr>
            <a:r>
              <a:rPr kumimoji="1" lang="ja-JP" altLang="en-US" sz="2000" dirty="0" smtClean="0">
                <a:latin typeface="+mn-ea"/>
              </a:rPr>
              <a:t>１　</a:t>
            </a:r>
            <a:r>
              <a:rPr lang="ja-JP" altLang="en-US" sz="2000" dirty="0" smtClean="0">
                <a:latin typeface="+mn-ea"/>
              </a:rPr>
              <a:t>現状</a:t>
            </a:r>
            <a:r>
              <a:rPr lang="ja-JP" altLang="en-US" sz="2000" dirty="0">
                <a:latin typeface="+mn-ea"/>
              </a:rPr>
              <a:t>・将来推計と</a:t>
            </a:r>
            <a:r>
              <a:rPr lang="ja-JP" altLang="en-US" sz="2000" dirty="0" smtClean="0">
                <a:latin typeface="+mn-ea"/>
              </a:rPr>
              <a:t>課題</a:t>
            </a:r>
            <a:r>
              <a:rPr lang="en-US" altLang="ja-JP" sz="2000" dirty="0" smtClean="0">
                <a:latin typeface="+mn-ea"/>
              </a:rPr>
              <a:t>……………………………………………………</a:t>
            </a:r>
            <a:endParaRPr lang="en-US" altLang="ja-JP" sz="2000" dirty="0">
              <a:latin typeface="+mn-ea"/>
            </a:endParaRPr>
          </a:p>
          <a:p>
            <a:pPr marL="0" indent="0">
              <a:lnSpc>
                <a:spcPct val="150000"/>
              </a:lnSpc>
              <a:buNone/>
            </a:pPr>
            <a:r>
              <a:rPr lang="ja-JP" altLang="en-US" sz="2000" dirty="0" smtClean="0">
                <a:latin typeface="+mn-ea"/>
              </a:rPr>
              <a:t>２　基幹</a:t>
            </a:r>
            <a:r>
              <a:rPr lang="ja-JP" altLang="en-US" sz="2000" dirty="0">
                <a:latin typeface="+mn-ea"/>
              </a:rPr>
              <a:t>病院連携強化</a:t>
            </a:r>
            <a:r>
              <a:rPr lang="ja-JP" altLang="en-US" sz="2000" dirty="0" smtClean="0">
                <a:latin typeface="+mn-ea"/>
              </a:rPr>
              <a:t>会議～</a:t>
            </a:r>
            <a:r>
              <a:rPr lang="ja-JP" altLang="en-US" sz="2000" dirty="0">
                <a:latin typeface="+mn-ea"/>
              </a:rPr>
              <a:t>平成２７年度の取組</a:t>
            </a:r>
            <a:r>
              <a:rPr lang="ja-JP" altLang="en-US" sz="2000" dirty="0" smtClean="0">
                <a:latin typeface="+mn-ea"/>
              </a:rPr>
              <a:t>～</a:t>
            </a:r>
            <a:r>
              <a:rPr lang="en-US" altLang="ja-JP" sz="2000" dirty="0" smtClean="0">
                <a:latin typeface="+mn-ea"/>
              </a:rPr>
              <a:t>………………………</a:t>
            </a:r>
            <a:endParaRPr lang="en-US" altLang="ja-JP" sz="2000" dirty="0">
              <a:latin typeface="+mn-ea"/>
            </a:endParaRPr>
          </a:p>
          <a:p>
            <a:pPr marL="0" indent="0">
              <a:lnSpc>
                <a:spcPct val="150000"/>
              </a:lnSpc>
              <a:buNone/>
            </a:pPr>
            <a:r>
              <a:rPr kumimoji="1" lang="ja-JP" altLang="en-US" sz="2000" dirty="0" smtClean="0">
                <a:latin typeface="+mn-ea"/>
              </a:rPr>
              <a:t>３　</a:t>
            </a:r>
            <a:r>
              <a:rPr lang="ja-JP" altLang="en-US" sz="2000" dirty="0" smtClean="0">
                <a:solidFill>
                  <a:prstClr val="black"/>
                </a:solidFill>
                <a:latin typeface="+mn-ea"/>
              </a:rPr>
              <a:t>基幹</a:t>
            </a:r>
            <a:r>
              <a:rPr lang="ja-JP" altLang="en-US" sz="2000" dirty="0">
                <a:solidFill>
                  <a:prstClr val="black"/>
                </a:solidFill>
                <a:latin typeface="+mn-ea"/>
              </a:rPr>
              <a:t>病院等の連携に関する</a:t>
            </a:r>
            <a:r>
              <a:rPr lang="ja-JP" altLang="en-US" sz="2000" dirty="0" smtClean="0">
                <a:solidFill>
                  <a:prstClr val="black"/>
                </a:solidFill>
                <a:latin typeface="+mn-ea"/>
              </a:rPr>
              <a:t>協定～平成２８年６月２４日～</a:t>
            </a:r>
            <a:r>
              <a:rPr lang="en-US" altLang="ja-JP" sz="2000" dirty="0" smtClean="0">
                <a:solidFill>
                  <a:prstClr val="black"/>
                </a:solidFill>
                <a:latin typeface="+mn-ea"/>
              </a:rPr>
              <a:t>……………</a:t>
            </a:r>
            <a:endParaRPr kumimoji="1" lang="en-US" altLang="ja-JP" sz="2000" dirty="0" smtClean="0">
              <a:latin typeface="+mn-ea"/>
            </a:endParaRPr>
          </a:p>
          <a:p>
            <a:pPr marL="0" indent="0">
              <a:lnSpc>
                <a:spcPct val="150000"/>
              </a:lnSpc>
              <a:buNone/>
            </a:pPr>
            <a:r>
              <a:rPr lang="ja-JP" altLang="en-US" sz="2000" dirty="0" smtClean="0">
                <a:latin typeface="+mn-ea"/>
              </a:rPr>
              <a:t>４　基幹病院等連携強化実行会議～平成２８年度の取組～</a:t>
            </a:r>
            <a:r>
              <a:rPr lang="en-US" altLang="ja-JP" sz="2000" dirty="0" smtClean="0">
                <a:latin typeface="+mn-ea"/>
              </a:rPr>
              <a:t>………………</a:t>
            </a:r>
          </a:p>
          <a:p>
            <a:pPr marL="0" indent="0">
              <a:lnSpc>
                <a:spcPct val="150000"/>
              </a:lnSpc>
              <a:buNone/>
            </a:pPr>
            <a:r>
              <a:rPr kumimoji="1" lang="ja-JP" altLang="en-US" sz="2000" dirty="0" smtClean="0">
                <a:latin typeface="+mn-ea"/>
              </a:rPr>
              <a:t>　・　第１ステージ：難治性・希少性疾患の集約</a:t>
            </a:r>
            <a:r>
              <a:rPr kumimoji="1" lang="en-US" altLang="ja-JP" sz="2000" dirty="0" smtClean="0">
                <a:latin typeface="+mn-ea"/>
              </a:rPr>
              <a:t>………………………………</a:t>
            </a:r>
          </a:p>
          <a:p>
            <a:pPr marL="0" indent="0">
              <a:lnSpc>
                <a:spcPct val="150000"/>
              </a:lnSpc>
              <a:buNone/>
            </a:pPr>
            <a:r>
              <a:rPr lang="ja-JP" altLang="en-US" sz="2000" dirty="0" smtClean="0">
                <a:latin typeface="+mn-ea"/>
              </a:rPr>
              <a:t>　・　第２ステージ：強みの顕在化～脳</a:t>
            </a:r>
            <a:r>
              <a:rPr lang="ja-JP" altLang="en-US" sz="2000" dirty="0">
                <a:latin typeface="+mn-ea"/>
              </a:rPr>
              <a:t>・循環器疾患の拠点病院</a:t>
            </a:r>
            <a:r>
              <a:rPr lang="ja-JP" altLang="en-US" sz="2000" dirty="0" smtClean="0">
                <a:latin typeface="+mn-ea"/>
              </a:rPr>
              <a:t>構想</a:t>
            </a:r>
            <a:r>
              <a:rPr lang="en-US" altLang="ja-JP" sz="2000" dirty="0" smtClean="0">
                <a:latin typeface="+mn-ea"/>
              </a:rPr>
              <a:t>………</a:t>
            </a:r>
          </a:p>
          <a:p>
            <a:pPr marL="0" indent="0">
              <a:lnSpc>
                <a:spcPct val="150000"/>
              </a:lnSpc>
              <a:buNone/>
            </a:pPr>
            <a:r>
              <a:rPr kumimoji="1" lang="ja-JP" altLang="en-US" sz="2000" dirty="0" smtClean="0">
                <a:latin typeface="+mn-ea"/>
              </a:rPr>
              <a:t>　・　第３ステージ：ブランド化</a:t>
            </a:r>
            <a:r>
              <a:rPr lang="ja-JP" altLang="en-US" sz="2000" dirty="0" smtClean="0">
                <a:latin typeface="+mn-ea"/>
              </a:rPr>
              <a:t>～小児医療体制の効率化・高度化</a:t>
            </a:r>
            <a:r>
              <a:rPr lang="en-US" altLang="ja-JP" sz="2000" dirty="0" smtClean="0">
                <a:latin typeface="+mn-ea"/>
              </a:rPr>
              <a:t>……………</a:t>
            </a:r>
            <a:endParaRPr kumimoji="1" lang="en-US" altLang="ja-JP" sz="2000" dirty="0" smtClean="0">
              <a:latin typeface="+mn-ea"/>
            </a:endParaRPr>
          </a:p>
          <a:p>
            <a:pPr marL="0" indent="0">
              <a:lnSpc>
                <a:spcPct val="150000"/>
              </a:lnSpc>
              <a:buNone/>
            </a:pPr>
            <a:r>
              <a:rPr lang="ja-JP" altLang="en-US" sz="2000" dirty="0" smtClean="0">
                <a:latin typeface="+mn-ea"/>
              </a:rPr>
              <a:t>　・　救急医療体制</a:t>
            </a:r>
            <a:r>
              <a:rPr lang="en-US" altLang="ja-JP" sz="2000" dirty="0" smtClean="0">
                <a:latin typeface="+mn-ea"/>
              </a:rPr>
              <a:t>……………………………………………………………</a:t>
            </a:r>
          </a:p>
          <a:p>
            <a:pPr marL="0" indent="0">
              <a:lnSpc>
                <a:spcPct val="150000"/>
              </a:lnSpc>
              <a:buNone/>
            </a:pPr>
            <a:r>
              <a:rPr kumimoji="1" lang="ja-JP" altLang="en-US" sz="2000" dirty="0" smtClean="0">
                <a:latin typeface="+mn-ea"/>
              </a:rPr>
              <a:t>　</a:t>
            </a:r>
            <a:endParaRPr kumimoji="1" lang="ja-JP" altLang="en-US" sz="2000" dirty="0">
              <a:latin typeface="+mn-ea"/>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a:t>
            </a:fld>
            <a:endParaRPr kumimoji="1" lang="ja-JP" altLang="en-US" sz="2400" dirty="0"/>
          </a:p>
        </p:txBody>
      </p:sp>
      <p:sp>
        <p:nvSpPr>
          <p:cNvPr id="5" name="コンテンツ プレースホルダー 2"/>
          <p:cNvSpPr txBox="1">
            <a:spLocks/>
          </p:cNvSpPr>
          <p:nvPr/>
        </p:nvSpPr>
        <p:spPr>
          <a:xfrm>
            <a:off x="8100392" y="1340768"/>
            <a:ext cx="576064" cy="4968552"/>
          </a:xfrm>
          <a:prstGeom prst="rect">
            <a:avLst/>
          </a:prstGeom>
          <a:solidFill>
            <a:schemeClr val="bg1"/>
          </a:solidFill>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lnSpc>
                <a:spcPct val="150000"/>
              </a:lnSpc>
              <a:buFont typeface="Arial" pitchFamily="34" charset="0"/>
              <a:buNone/>
            </a:pPr>
            <a:r>
              <a:rPr lang="ja-JP" altLang="en-US" sz="2000" dirty="0" smtClean="0">
                <a:latin typeface="+mn-ea"/>
              </a:rPr>
              <a:t>２</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１７</a:t>
            </a:r>
            <a:endParaRPr lang="en-US" altLang="ja-JP" sz="2000" dirty="0" smtClean="0">
              <a:latin typeface="+mn-ea"/>
            </a:endParaRPr>
          </a:p>
          <a:p>
            <a:pPr marL="0" indent="0" algn="r">
              <a:lnSpc>
                <a:spcPct val="150000"/>
              </a:lnSpc>
              <a:buFont typeface="Arial" pitchFamily="34" charset="0"/>
              <a:buNone/>
            </a:pPr>
            <a:r>
              <a:rPr lang="ja-JP" altLang="en-US" sz="2000" dirty="0" smtClean="0">
                <a:solidFill>
                  <a:prstClr val="black"/>
                </a:solidFill>
                <a:latin typeface="+mn-ea"/>
              </a:rPr>
              <a:t>４６</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５３</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５９</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６０</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７１</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７</a:t>
            </a:r>
            <a:r>
              <a:rPr lang="ja-JP" altLang="en-US" sz="2000" dirty="0">
                <a:latin typeface="+mn-ea"/>
              </a:rPr>
              <a:t>３</a:t>
            </a:r>
            <a:endParaRPr lang="en-US" altLang="ja-JP" sz="2000" dirty="0" smtClean="0">
              <a:latin typeface="+mn-ea"/>
            </a:endParaRPr>
          </a:p>
          <a:p>
            <a:pPr marL="0" indent="0" algn="r">
              <a:lnSpc>
                <a:spcPct val="150000"/>
              </a:lnSpc>
              <a:buFont typeface="Arial" pitchFamily="34" charset="0"/>
              <a:buNone/>
            </a:pPr>
            <a:endParaRPr lang="ja-JP" altLang="en-US" sz="2000" dirty="0">
              <a:latin typeface="+mn-ea"/>
            </a:endParaRPr>
          </a:p>
        </p:txBody>
      </p:sp>
    </p:spTree>
    <p:extLst>
      <p:ext uri="{BB962C8B-B14F-4D97-AF65-F5344CB8AC3E}">
        <p14:creationId xmlns:p14="http://schemas.microsoft.com/office/powerpoint/2010/main" val="3093159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rmAutofit/>
          </a:bodyPr>
          <a:lstStyle/>
          <a:p>
            <a:r>
              <a:rPr kumimoji="1" lang="ja-JP" altLang="en-US" sz="3200" dirty="0" smtClean="0"/>
              <a:t>基幹病院連携強化会議メンバー（</a:t>
            </a:r>
            <a:r>
              <a:rPr kumimoji="1" lang="en-US" altLang="ja-JP" sz="3200" dirty="0" smtClean="0"/>
              <a:t>H27.7</a:t>
            </a:r>
            <a:r>
              <a:rPr kumimoji="1" lang="ja-JP" altLang="en-US" sz="3200" dirty="0" smtClean="0"/>
              <a:t>～）</a:t>
            </a:r>
            <a:endParaRPr kumimoji="1" lang="ja-JP" altLang="en-US" sz="3200" dirty="0"/>
          </a:p>
        </p:txBody>
      </p:sp>
      <p:sp>
        <p:nvSpPr>
          <p:cNvPr id="7" name="スライド番号プレースホルダー 6"/>
          <p:cNvSpPr>
            <a:spLocks noGrp="1"/>
          </p:cNvSpPr>
          <p:nvPr>
            <p:ph type="sldNum" sz="quarter" idx="12"/>
          </p:nvPr>
        </p:nvSpPr>
        <p:spPr>
          <a:xfrm>
            <a:off x="7010400" y="6509593"/>
            <a:ext cx="2133600" cy="365125"/>
          </a:xfrm>
        </p:spPr>
        <p:txBody>
          <a:bodyPr/>
          <a:lstStyle/>
          <a:p>
            <a:fld id="{DC768EE6-8590-4C35-BA5F-0BD088C856D2}" type="slidenum">
              <a:rPr kumimoji="1" lang="ja-JP" altLang="en-US" sz="2400" smtClean="0"/>
              <a:t>19</a:t>
            </a:fld>
            <a:endParaRPr kumimoji="1" lang="ja-JP" altLang="en-US" sz="2400" dirty="0"/>
          </a:p>
        </p:txBody>
      </p:sp>
      <p:graphicFrame>
        <p:nvGraphicFramePr>
          <p:cNvPr id="8" name="表 7"/>
          <p:cNvGraphicFramePr>
            <a:graphicFrameLocks noGrp="1"/>
          </p:cNvGraphicFramePr>
          <p:nvPr>
            <p:extLst>
              <p:ext uri="{D42A27DB-BD31-4B8C-83A1-F6EECF244321}">
                <p14:modId xmlns:p14="http://schemas.microsoft.com/office/powerpoint/2010/main" val="1550562577"/>
              </p:ext>
            </p:extLst>
          </p:nvPr>
        </p:nvGraphicFramePr>
        <p:xfrm>
          <a:off x="470917" y="1584032"/>
          <a:ext cx="8352928" cy="3462488"/>
        </p:xfrm>
        <a:graphic>
          <a:graphicData uri="http://schemas.openxmlformats.org/drawingml/2006/table">
            <a:tbl>
              <a:tblPr firstRow="1" bandRow="1">
                <a:tableStyleId>{5C22544A-7EE6-4342-B048-85BDC9FD1C3A}</a:tableStyleId>
              </a:tblPr>
              <a:tblGrid>
                <a:gridCol w="720080"/>
                <a:gridCol w="1728192"/>
                <a:gridCol w="4312096"/>
                <a:gridCol w="1592560"/>
              </a:tblGrid>
              <a:tr h="368041">
                <a:tc>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氏　　名</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所属・職名</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備考</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rowSpan="4">
                  <a:txBody>
                    <a:bodyPr/>
                    <a:lstStyle/>
                    <a:p>
                      <a:pPr algn="ctr"/>
                      <a:r>
                        <a:rPr kumimoji="1" lang="ja-JP" altLang="en-US" sz="1400" b="0" dirty="0" smtClean="0">
                          <a:solidFill>
                            <a:schemeClr val="tx1"/>
                          </a:solidFill>
                          <a:latin typeface="+mn-ea"/>
                          <a:ea typeface="+mn-ea"/>
                        </a:rPr>
                        <a:t>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院</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開</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設</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等</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浅原利正</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広島県病院事業管理者・広島県参与</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rPr>
                        <a:t>座長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影本正之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地方独立行政法人広島市立病院機構理事長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笠松淳也</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広島県健康福祉局長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川添泰宏</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広島市健康福祉局長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rowSpan="4">
                  <a:txBody>
                    <a:bodyPr/>
                    <a:lstStyle/>
                    <a:p>
                      <a:pPr algn="ctr"/>
                      <a:r>
                        <a:rPr kumimoji="1" lang="ja-JP" altLang="en-US" sz="1400" b="0" dirty="0" smtClean="0">
                          <a:solidFill>
                            <a:schemeClr val="tx1"/>
                          </a:solidFill>
                          <a:latin typeface="+mn-ea"/>
                          <a:ea typeface="+mn-ea"/>
                        </a:rPr>
                        <a:t>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院</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長</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荒木康之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広島市立広島市民病院病院長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石田照佳</a:t>
                      </a:r>
                      <a:endParaRPr kumimoji="1" lang="en-US" altLang="ja-JP" sz="1400" kern="1200" dirty="0" smtClean="0">
                        <a:solidFill>
                          <a:schemeClr val="dk1"/>
                        </a:solidFill>
                        <a:effectLst/>
                        <a:latin typeface="+mn-lt"/>
                        <a:ea typeface="+mn-ea"/>
                        <a:cs typeface="+mn-cs"/>
                      </a:endParaRPr>
                    </a:p>
                    <a:p>
                      <a:pPr algn="dist"/>
                      <a:r>
                        <a:rPr kumimoji="1" lang="ja-JP" altLang="en-US" sz="1400" b="0" kern="1200" dirty="0" smtClean="0">
                          <a:solidFill>
                            <a:schemeClr val="dk1"/>
                          </a:solidFill>
                          <a:effectLst/>
                          <a:latin typeface="+mn-lt"/>
                          <a:ea typeface="+mn-ea"/>
                          <a:cs typeface="+mn-cs"/>
                        </a:rPr>
                        <a:t>古川善也</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広島赤十字・原爆病院院長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400" b="0" dirty="0" smtClean="0">
                          <a:solidFill>
                            <a:schemeClr val="tx1"/>
                          </a:solidFill>
                          <a:latin typeface="+mn-ea"/>
                          <a:ea typeface="+mn-ea"/>
                        </a:rPr>
                        <a:t>H28.1</a:t>
                      </a:r>
                      <a:r>
                        <a:rPr kumimoji="1" lang="ja-JP" altLang="en-US" sz="1400" b="0" dirty="0" smtClean="0">
                          <a:solidFill>
                            <a:schemeClr val="tx1"/>
                          </a:solidFill>
                          <a:latin typeface="+mn-ea"/>
                          <a:ea typeface="+mn-ea"/>
                        </a:rPr>
                        <a:t>～古川院長</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木矢克造</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県立広島病院院長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平川勝洋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広島大学病院病院長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正方形/長方形 8"/>
          <p:cNvSpPr/>
          <p:nvPr/>
        </p:nvSpPr>
        <p:spPr>
          <a:xfrm>
            <a:off x="6735613" y="1196752"/>
            <a:ext cx="20882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000" dirty="0" smtClean="0">
                <a:solidFill>
                  <a:schemeClr val="tx1"/>
                </a:solidFill>
              </a:rPr>
              <a:t>（敬称略，５０音順）</a:t>
            </a:r>
            <a:endParaRPr kumimoji="1" lang="ja-JP" altLang="en-US" sz="1000" dirty="0">
              <a:solidFill>
                <a:schemeClr val="tx1"/>
              </a:solidFill>
            </a:endParaRPr>
          </a:p>
        </p:txBody>
      </p:sp>
      <p:sp>
        <p:nvSpPr>
          <p:cNvPr id="10" name="正方形/長方形 9"/>
          <p:cNvSpPr/>
          <p:nvPr/>
        </p:nvSpPr>
        <p:spPr>
          <a:xfrm>
            <a:off x="462533" y="4959224"/>
            <a:ext cx="20882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n-ea"/>
              </a:rPr>
              <a:t>【</a:t>
            </a:r>
            <a:r>
              <a:rPr kumimoji="1" lang="ja-JP" altLang="en-US" sz="1200" dirty="0" smtClean="0">
                <a:solidFill>
                  <a:schemeClr val="tx1"/>
                </a:solidFill>
                <a:latin typeface="+mn-ea"/>
              </a:rPr>
              <a:t>オブザーバー</a:t>
            </a:r>
            <a:r>
              <a:rPr kumimoji="1" lang="en-US" altLang="ja-JP" sz="1200" dirty="0" smtClean="0">
                <a:solidFill>
                  <a:schemeClr val="tx1"/>
                </a:solidFill>
                <a:latin typeface="+mn-ea"/>
              </a:rPr>
              <a:t>】</a:t>
            </a:r>
            <a:endParaRPr kumimoji="1" lang="ja-JP" altLang="en-US" sz="1200" dirty="0">
              <a:solidFill>
                <a:schemeClr val="tx1"/>
              </a:solidFill>
              <a:latin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200913540"/>
              </p:ext>
            </p:extLst>
          </p:nvPr>
        </p:nvGraphicFramePr>
        <p:xfrm>
          <a:off x="462533" y="5400456"/>
          <a:ext cx="8352928" cy="1104123"/>
        </p:xfrm>
        <a:graphic>
          <a:graphicData uri="http://schemas.openxmlformats.org/drawingml/2006/table">
            <a:tbl>
              <a:tblPr firstRow="1" bandRow="1">
                <a:tableStyleId>{5C22544A-7EE6-4342-B048-85BDC9FD1C3A}</a:tableStyleId>
              </a:tblPr>
              <a:tblGrid>
                <a:gridCol w="720080"/>
                <a:gridCol w="1728192"/>
                <a:gridCol w="4320480"/>
                <a:gridCol w="1584176"/>
              </a:tblGrid>
              <a:tr h="368041">
                <a:tc rowSpan="2">
                  <a:txBody>
                    <a:bodyPr/>
                    <a:lstStyle/>
                    <a:p>
                      <a:pPr algn="ctr"/>
                      <a:r>
                        <a:rPr kumimoji="1" lang="ja-JP" altLang="en-US" sz="1400" b="0" dirty="0" smtClean="0">
                          <a:solidFill>
                            <a:schemeClr val="tx1"/>
                          </a:solidFill>
                          <a:latin typeface="+mn-ea"/>
                          <a:ea typeface="+mn-ea"/>
                        </a:rPr>
                        <a:t>医師会</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b="0" kern="1200" dirty="0" smtClean="0">
                          <a:solidFill>
                            <a:schemeClr val="tx1"/>
                          </a:solidFill>
                          <a:effectLst/>
                          <a:latin typeface="+mn-lt"/>
                          <a:ea typeface="+mn-ea"/>
                          <a:cs typeface="+mn-cs"/>
                        </a:rPr>
                        <a:t>檜谷義美</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b="0" kern="1200" dirty="0" smtClean="0">
                          <a:solidFill>
                            <a:schemeClr val="tx1"/>
                          </a:solidFill>
                          <a:effectLst/>
                          <a:latin typeface="+mn-lt"/>
                          <a:ea typeface="+mn-ea"/>
                          <a:cs typeface="+mn-cs"/>
                        </a:rPr>
                        <a:t>一般社団法人広島県医師会副会長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松村　誠</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一般社団法人広島市医師会会長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a:txBody>
                    <a:bodyPr/>
                    <a:lstStyle/>
                    <a:p>
                      <a:pPr algn="ctr"/>
                      <a:r>
                        <a:rPr kumimoji="1" lang="ja-JP" altLang="en-US" sz="1400" b="0" dirty="0" smtClean="0">
                          <a:solidFill>
                            <a:schemeClr val="tx1"/>
                          </a:solidFill>
                          <a:latin typeface="+mn-ea"/>
                          <a:ea typeface="+mn-ea"/>
                        </a:rPr>
                        <a:t>有識者</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門田守人</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がん研有明病院名誉院長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51259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20</a:t>
            </a:fld>
            <a:endParaRPr kumimoji="1" lang="ja-JP" altLang="en-US" sz="2400" dirty="0"/>
          </a:p>
        </p:txBody>
      </p:sp>
      <p:sp>
        <p:nvSpPr>
          <p:cNvPr id="5" name="タイトル 1"/>
          <p:cNvSpPr>
            <a:spLocks noGrp="1"/>
          </p:cNvSpPr>
          <p:nvPr>
            <p:ph type="title"/>
          </p:nvPr>
        </p:nvSpPr>
        <p:spPr>
          <a:xfrm>
            <a:off x="457200" y="274638"/>
            <a:ext cx="8229600" cy="1143000"/>
          </a:xfrm>
        </p:spPr>
        <p:txBody>
          <a:bodyPr>
            <a:normAutofit/>
          </a:bodyPr>
          <a:lstStyle/>
          <a:p>
            <a:r>
              <a:rPr kumimoji="1" lang="ja-JP" altLang="en-US" sz="3200" dirty="0" smtClean="0"/>
              <a:t>基幹病院連携強化会議の開催状況</a:t>
            </a:r>
            <a:endParaRPr kumimoji="1" lang="ja-JP" altLang="en-US" sz="3200" dirty="0"/>
          </a:p>
        </p:txBody>
      </p:sp>
      <p:graphicFrame>
        <p:nvGraphicFramePr>
          <p:cNvPr id="6" name="表 5"/>
          <p:cNvGraphicFramePr>
            <a:graphicFrameLocks noGrp="1"/>
          </p:cNvGraphicFramePr>
          <p:nvPr>
            <p:extLst>
              <p:ext uri="{D42A27DB-BD31-4B8C-83A1-F6EECF244321}">
                <p14:modId xmlns:p14="http://schemas.microsoft.com/office/powerpoint/2010/main" val="448586079"/>
              </p:ext>
            </p:extLst>
          </p:nvPr>
        </p:nvGraphicFramePr>
        <p:xfrm>
          <a:off x="323528" y="1412776"/>
          <a:ext cx="8424936" cy="5114345"/>
        </p:xfrm>
        <a:graphic>
          <a:graphicData uri="http://schemas.openxmlformats.org/drawingml/2006/table">
            <a:tbl>
              <a:tblPr firstRow="1" bandRow="1">
                <a:tableStyleId>{5C22544A-7EE6-4342-B048-85BDC9FD1C3A}</a:tableStyleId>
              </a:tblPr>
              <a:tblGrid>
                <a:gridCol w="936104"/>
                <a:gridCol w="1728192"/>
                <a:gridCol w="5760640"/>
              </a:tblGrid>
              <a:tr h="0">
                <a:tc>
                  <a:txBody>
                    <a:bodyPr/>
                    <a:lstStyle/>
                    <a:p>
                      <a:pPr algn="ctr"/>
                      <a:r>
                        <a:rPr kumimoji="1" lang="ja-JP" altLang="en-US" sz="1100" b="0" dirty="0" smtClean="0">
                          <a:solidFill>
                            <a:schemeClr val="tx1"/>
                          </a:solidFill>
                          <a:latin typeface="+mn-ea"/>
                          <a:ea typeface="+mn-ea"/>
                        </a:rPr>
                        <a:t>回次　</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0" dirty="0" smtClean="0">
                          <a:solidFill>
                            <a:schemeClr val="tx1"/>
                          </a:solidFill>
                          <a:latin typeface="+mn-ea"/>
                          <a:ea typeface="+mn-ea"/>
                        </a:rPr>
                        <a:t>開催日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0" dirty="0" smtClean="0">
                          <a:solidFill>
                            <a:schemeClr val="tx1"/>
                          </a:solidFill>
                          <a:latin typeface="+mn-ea"/>
                          <a:ea typeface="+mn-ea"/>
                        </a:rPr>
                        <a:t>議    　　　　題</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第１回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7</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1</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ja-JP" altLang="en-US" sz="1100" kern="100" dirty="0" smtClean="0">
                          <a:effectLst/>
                          <a:latin typeface="+mn-ea"/>
                          <a:ea typeface="+mn-ea"/>
                          <a:cs typeface="Times New Roman"/>
                        </a:rPr>
                        <a:t>（１）</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現状と将来推計から見えてくる課題の確認</a:t>
                      </a:r>
                      <a:r>
                        <a:rPr lang="ja-JP" altLang="en-US" sz="1100" kern="100" dirty="0" smtClean="0">
                          <a:effectLst/>
                          <a:latin typeface="+mn-ea"/>
                          <a:ea typeface="+mn-ea"/>
                          <a:cs typeface="Times New Roman"/>
                        </a:rPr>
                        <a:t>について</a:t>
                      </a:r>
                      <a:endParaRPr lang="ja-JP" altLang="ja-JP" sz="1100" kern="100" dirty="0" smtClean="0">
                        <a:effectLst/>
                        <a:latin typeface="+mn-ea"/>
                        <a:ea typeface="+mn-ea"/>
                        <a:cs typeface="Times New Roman"/>
                      </a:endParaRPr>
                    </a:p>
                    <a:p>
                      <a:pPr algn="l">
                        <a:lnSpc>
                          <a:spcPct val="100000"/>
                        </a:lnSpc>
                      </a:pPr>
                      <a:r>
                        <a:rPr lang="ja-JP" altLang="en-US" sz="1100" dirty="0" smtClean="0">
                          <a:effectLst/>
                          <a:latin typeface="+mn-ea"/>
                          <a:ea typeface="+mn-ea"/>
                          <a:cs typeface="Times New Roman"/>
                        </a:rPr>
                        <a:t>（２）</a:t>
                      </a:r>
                      <a:r>
                        <a:rPr lang="en-US" altLang="ja-JP" sz="1100" dirty="0" smtClean="0">
                          <a:effectLst/>
                          <a:latin typeface="+mn-ea"/>
                          <a:ea typeface="+mn-ea"/>
                          <a:cs typeface="Times New Roman"/>
                        </a:rPr>
                        <a:t> </a:t>
                      </a:r>
                      <a:r>
                        <a:rPr lang="ja-JP" altLang="ja-JP" sz="1100" dirty="0" smtClean="0">
                          <a:effectLst/>
                          <a:latin typeface="+mn-ea"/>
                          <a:ea typeface="+mn-ea"/>
                          <a:cs typeface="Times New Roman"/>
                        </a:rPr>
                        <a:t>論点整理の確認</a:t>
                      </a:r>
                      <a:r>
                        <a:rPr lang="ja-JP" altLang="en-US" sz="1100" dirty="0" smtClean="0">
                          <a:effectLst/>
                          <a:latin typeface="+mn-ea"/>
                          <a:ea typeface="+mn-ea"/>
                          <a:cs typeface="Times New Roman"/>
                        </a:rPr>
                        <a:t>について</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第２回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9</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14</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ja-JP" altLang="ja-JP" sz="1100" kern="100" dirty="0" smtClean="0">
                          <a:effectLst/>
                          <a:latin typeface="+mn-ea"/>
                          <a:ea typeface="+mn-ea"/>
                          <a:cs typeface="Times New Roman"/>
                        </a:rPr>
                        <a:t>・</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有識者の講演と意見交換</a:t>
                      </a:r>
                      <a:endParaRPr lang="en-US"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　　</a:t>
                      </a:r>
                      <a:r>
                        <a:rPr lang="ja-JP" altLang="ja-JP" sz="1100" kern="100" dirty="0" smtClean="0">
                          <a:effectLst/>
                          <a:latin typeface="+mn-ea"/>
                          <a:ea typeface="+mn-ea"/>
                          <a:cs typeface="Times New Roman"/>
                        </a:rPr>
                        <a:t>長谷川淳二氏（総務省自治財政局準公営企業室長）</a:t>
                      </a:r>
                      <a:r>
                        <a:rPr lang="ja-JP" altLang="en-US" sz="1100" kern="100" dirty="0" smtClean="0">
                          <a:effectLst/>
                          <a:latin typeface="+mn-ea"/>
                          <a:ea typeface="+mn-ea"/>
                          <a:cs typeface="Times New Roman"/>
                        </a:rPr>
                        <a:t>　「公立病院改革の取組について」</a:t>
                      </a:r>
                      <a:endParaRPr lang="en-US"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　　</a:t>
                      </a:r>
                      <a:r>
                        <a:rPr lang="ja-JP" altLang="ja-JP" sz="1100" kern="100" dirty="0" smtClean="0">
                          <a:effectLst/>
                          <a:latin typeface="+mn-ea"/>
                          <a:ea typeface="+mn-ea"/>
                          <a:cs typeface="Times New Roman"/>
                        </a:rPr>
                        <a:t>町田二郎氏（済生会熊本病院副院長）</a:t>
                      </a:r>
                      <a:r>
                        <a:rPr lang="en-US" altLang="ja-JP" sz="1100" kern="100" dirty="0" smtClean="0">
                          <a:effectLst/>
                          <a:latin typeface="+mn-ea"/>
                          <a:ea typeface="+mn-ea"/>
                          <a:cs typeface="Times New Roman"/>
                        </a:rPr>
                        <a:t> </a:t>
                      </a:r>
                      <a:r>
                        <a:rPr lang="ja-JP" altLang="en-US" sz="1100" kern="100" dirty="0" smtClean="0">
                          <a:effectLst/>
                          <a:latin typeface="+mn-ea"/>
                          <a:ea typeface="+mn-ea"/>
                          <a:cs typeface="Times New Roman"/>
                        </a:rPr>
                        <a:t>「これからの地域医療連携について」</a:t>
                      </a:r>
                      <a:endParaRPr lang="ja-JP" altLang="ja-JP" sz="1100" kern="100" dirty="0" smtClean="0">
                        <a:effectLst/>
                        <a:latin typeface="+mn-ea"/>
                        <a:ea typeface="+mn-ea"/>
                        <a:cs typeface="Times New Roman"/>
                      </a:endParaRPr>
                    </a:p>
                    <a:p>
                      <a:pPr algn="l">
                        <a:lnSpc>
                          <a:spcPct val="100000"/>
                        </a:lnSpc>
                      </a:pPr>
                      <a:r>
                        <a:rPr lang="ja-JP" altLang="en-US" sz="1100" dirty="0" smtClean="0">
                          <a:effectLst/>
                          <a:latin typeface="+mn-ea"/>
                          <a:ea typeface="+mn-ea"/>
                          <a:cs typeface="Times New Roman"/>
                        </a:rPr>
                        <a:t>　　</a:t>
                      </a:r>
                      <a:r>
                        <a:rPr lang="ja-JP" altLang="ja-JP" sz="1100" dirty="0" smtClean="0">
                          <a:effectLst/>
                          <a:latin typeface="+mn-ea"/>
                          <a:ea typeface="+mn-ea"/>
                          <a:cs typeface="Times New Roman"/>
                        </a:rPr>
                        <a:t>宮田裕章氏（慶應義塾大学医学部教授）</a:t>
                      </a:r>
                      <a:r>
                        <a:rPr lang="en-US" altLang="ja-JP" sz="1100" dirty="0" smtClean="0">
                          <a:effectLst/>
                          <a:latin typeface="+mn-ea"/>
                          <a:ea typeface="+mn-ea"/>
                          <a:cs typeface="Times New Roman"/>
                        </a:rPr>
                        <a:t> </a:t>
                      </a:r>
                      <a:r>
                        <a:rPr lang="ja-JP" altLang="en-US" sz="1100" dirty="0" smtClean="0">
                          <a:effectLst/>
                          <a:latin typeface="+mn-ea"/>
                          <a:ea typeface="+mn-ea"/>
                          <a:cs typeface="Times New Roman"/>
                        </a:rPr>
                        <a:t>「症例集積と医療の質向上について」</a:t>
                      </a:r>
                      <a:endParaRPr lang="en-US" altLang="ja-JP" sz="1100" dirty="0" smtClean="0">
                        <a:effectLst/>
                        <a:latin typeface="+mn-ea"/>
                        <a:ea typeface="+mn-ea"/>
                        <a:cs typeface="Times New Roman"/>
                      </a:endParaRPr>
                    </a:p>
                    <a:p>
                      <a:pPr algn="l">
                        <a:lnSpc>
                          <a:spcPct val="100000"/>
                        </a:lnSpc>
                      </a:pPr>
                      <a:r>
                        <a:rPr kumimoji="1" lang="ja-JP" altLang="en-US" sz="1100" b="0" dirty="0" smtClean="0">
                          <a:solidFill>
                            <a:schemeClr val="tx1"/>
                          </a:solidFill>
                          <a:effectLst/>
                          <a:latin typeface="+mn-ea"/>
                          <a:ea typeface="+mn-ea"/>
                          <a:cs typeface="Times New Roman"/>
                        </a:rPr>
                        <a:t>　　ファシリテーター：平井敦子氏（中国新聞社論説委員）</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第３回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10</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5</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ja-JP" altLang="en-US" sz="1100" kern="100" dirty="0" smtClean="0">
                          <a:effectLst/>
                          <a:latin typeface="+mn-ea"/>
                          <a:ea typeface="+mn-ea"/>
                          <a:cs typeface="Times New Roman"/>
                        </a:rPr>
                        <a:t>（１）</a:t>
                      </a:r>
                      <a:r>
                        <a:rPr lang="en-US" altLang="ja-JP" sz="1100" kern="100" dirty="0" smtClean="0">
                          <a:effectLst/>
                          <a:latin typeface="+mn-ea"/>
                          <a:ea typeface="+mn-ea"/>
                          <a:cs typeface="Times New Roman"/>
                        </a:rPr>
                        <a:t> </a:t>
                      </a:r>
                      <a:r>
                        <a:rPr lang="ja-JP" altLang="en-US" sz="1100" kern="100" dirty="0" smtClean="0">
                          <a:effectLst/>
                          <a:latin typeface="+mn-ea"/>
                          <a:ea typeface="+mn-ea"/>
                          <a:cs typeface="Times New Roman"/>
                        </a:rPr>
                        <a:t>第２回基幹病院連携強化会議（有識者の講演と意見交換）のまとめについて</a:t>
                      </a:r>
                      <a:endParaRPr lang="en-US"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（２）</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希少疾患の集約</a:t>
                      </a:r>
                      <a:r>
                        <a:rPr lang="ja-JP" altLang="en-US" sz="1100" kern="100" dirty="0" smtClean="0">
                          <a:effectLst/>
                          <a:latin typeface="+mn-ea"/>
                          <a:ea typeface="+mn-ea"/>
                          <a:cs typeface="Times New Roman"/>
                        </a:rPr>
                        <a:t>について</a:t>
                      </a:r>
                      <a:endParaRPr lang="ja-JP"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（３）</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ソフト連携事業の進捗状況</a:t>
                      </a:r>
                      <a:r>
                        <a:rPr lang="ja-JP" altLang="en-US" sz="1100" kern="100" dirty="0" smtClean="0">
                          <a:effectLst/>
                          <a:latin typeface="+mn-ea"/>
                          <a:ea typeface="+mn-ea"/>
                          <a:cs typeface="Times New Roman"/>
                        </a:rPr>
                        <a:t>について</a:t>
                      </a:r>
                      <a:endParaRPr lang="ja-JP" altLang="ja-JP" sz="1100" kern="100" dirty="0" smtClean="0">
                        <a:effectLst/>
                        <a:latin typeface="+mn-ea"/>
                        <a:ea typeface="+mn-ea"/>
                        <a:cs typeface="Times New Roman"/>
                      </a:endParaRPr>
                    </a:p>
                    <a:p>
                      <a:pPr indent="254000" algn="l">
                        <a:lnSpc>
                          <a:spcPct val="100000"/>
                        </a:lnSpc>
                        <a:spcAft>
                          <a:spcPts val="0"/>
                        </a:spcAft>
                      </a:pPr>
                      <a:r>
                        <a:rPr lang="ja-JP" altLang="en-US" sz="1100" kern="100" dirty="0" smtClean="0">
                          <a:effectLst/>
                          <a:latin typeface="+mn-ea"/>
                          <a:ea typeface="+mn-ea"/>
                          <a:cs typeface="Times New Roman"/>
                        </a:rPr>
                        <a:t>～</a:t>
                      </a:r>
                      <a:r>
                        <a:rPr lang="ja-JP" altLang="ja-JP" sz="1100" kern="100" dirty="0" smtClean="0">
                          <a:effectLst/>
                          <a:latin typeface="+mn-ea"/>
                          <a:ea typeface="+mn-ea"/>
                          <a:cs typeface="Times New Roman"/>
                        </a:rPr>
                        <a:t>治験等活性化事業</a:t>
                      </a:r>
                      <a:r>
                        <a:rPr lang="ja-JP" altLang="en-US" sz="1100" kern="100" dirty="0" smtClean="0">
                          <a:effectLst/>
                          <a:latin typeface="+mn-ea"/>
                          <a:ea typeface="+mn-ea"/>
                          <a:cs typeface="Times New Roman"/>
                        </a:rPr>
                        <a:t>，</a:t>
                      </a:r>
                      <a:r>
                        <a:rPr lang="ja-JP" altLang="ja-JP" sz="1100" kern="100" dirty="0" smtClean="0">
                          <a:effectLst/>
                          <a:latin typeface="+mn-ea"/>
                          <a:ea typeface="+mn-ea"/>
                          <a:cs typeface="Times New Roman"/>
                        </a:rPr>
                        <a:t>診療材料等の共同購買</a:t>
                      </a:r>
                      <a:r>
                        <a:rPr lang="ja-JP" altLang="en-US" sz="1100" kern="100" dirty="0" smtClean="0">
                          <a:effectLst/>
                          <a:latin typeface="+mn-ea"/>
                          <a:ea typeface="+mn-ea"/>
                          <a:cs typeface="Times New Roman"/>
                        </a:rPr>
                        <a:t>，</a:t>
                      </a:r>
                      <a:r>
                        <a:rPr lang="ja-JP" altLang="ja-JP" sz="1100" dirty="0" smtClean="0">
                          <a:effectLst/>
                          <a:latin typeface="+mn-ea"/>
                          <a:ea typeface="+mn-ea"/>
                          <a:cs typeface="Times New Roman"/>
                        </a:rPr>
                        <a:t>病院給食に係る互助体制の構築</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第４回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12</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21</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ja-JP" altLang="en-US" sz="1100" b="0" dirty="0" smtClean="0">
                          <a:solidFill>
                            <a:schemeClr val="tx1"/>
                          </a:solidFill>
                          <a:latin typeface="+mn-ea"/>
                          <a:ea typeface="+mn-ea"/>
                        </a:rPr>
                        <a:t>（１） 基幹病院の機能分化・連携のあり方について</a:t>
                      </a:r>
                      <a:endParaRPr kumimoji="1" lang="en-US" altLang="ja-JP" sz="1100" b="0" dirty="0" smtClean="0">
                        <a:solidFill>
                          <a:schemeClr val="tx1"/>
                        </a:solidFill>
                        <a:latin typeface="+mn-ea"/>
                        <a:ea typeface="+mn-ea"/>
                      </a:endParaRPr>
                    </a:p>
                    <a:p>
                      <a:pPr algn="l">
                        <a:lnSpc>
                          <a:spcPct val="100000"/>
                        </a:lnSpc>
                      </a:pPr>
                      <a:r>
                        <a:rPr kumimoji="1" lang="ja-JP" altLang="en-US" sz="1100" b="0" dirty="0" smtClean="0">
                          <a:solidFill>
                            <a:schemeClr val="tx1"/>
                          </a:solidFill>
                          <a:latin typeface="+mn-ea"/>
                          <a:ea typeface="+mn-ea"/>
                        </a:rPr>
                        <a:t>（２） 治験等活性化事業について</a:t>
                      </a:r>
                      <a:endParaRPr kumimoji="1" lang="en-US" altLang="ja-JP" sz="1100" b="0" dirty="0" smtClean="0">
                        <a:solidFill>
                          <a:schemeClr val="tx1"/>
                        </a:solidFill>
                        <a:latin typeface="+mn-ea"/>
                        <a:ea typeface="+mn-ea"/>
                      </a:endParaRPr>
                    </a:p>
                    <a:p>
                      <a:pPr algn="l">
                        <a:lnSpc>
                          <a:spcPct val="100000"/>
                        </a:lnSpc>
                      </a:pPr>
                      <a:r>
                        <a:rPr kumimoji="1" lang="ja-JP" altLang="en-US" sz="1100" b="0" dirty="0" smtClean="0">
                          <a:solidFill>
                            <a:schemeClr val="tx1"/>
                          </a:solidFill>
                          <a:latin typeface="+mn-ea"/>
                          <a:ea typeface="+mn-ea"/>
                        </a:rPr>
                        <a:t>（３） 今後のスケジュールについて</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第５回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H28</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3</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18</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100" kern="1200" dirty="0" smtClean="0">
                          <a:solidFill>
                            <a:schemeClr val="dk1"/>
                          </a:solidFill>
                          <a:effectLst/>
                          <a:latin typeface="+mn-ea"/>
                          <a:ea typeface="+mn-ea"/>
                          <a:cs typeface="+mn-cs"/>
                        </a:rPr>
                        <a:t>（１）</a:t>
                      </a:r>
                      <a:r>
                        <a:rPr kumimoji="1" lang="en-US" altLang="ja-JP"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基幹病院の機能分化・連携のあり方について</a:t>
                      </a:r>
                      <a:endParaRPr kumimoji="1" lang="en-US" altLang="ja-JP" sz="1100" kern="1200" dirty="0" smtClean="0">
                        <a:solidFill>
                          <a:schemeClr val="dk1"/>
                        </a:solidFill>
                        <a:effectLst/>
                        <a:latin typeface="+mn-ea"/>
                        <a:ea typeface="+mn-ea"/>
                        <a:cs typeface="+mn-cs"/>
                      </a:endParaRPr>
                    </a:p>
                    <a:p>
                      <a:r>
                        <a:rPr kumimoji="1" lang="ja-JP" altLang="en-US" sz="1100" kern="1200" dirty="0" smtClean="0">
                          <a:solidFill>
                            <a:schemeClr val="dk1"/>
                          </a:solidFill>
                          <a:effectLst/>
                          <a:latin typeface="+mn-ea"/>
                          <a:ea typeface="+mn-ea"/>
                          <a:cs typeface="+mn-cs"/>
                        </a:rPr>
                        <a:t>（２） 希少疾患の集約について</a:t>
                      </a:r>
                      <a:endParaRPr kumimoji="1" lang="ja-JP" altLang="ja-JP" sz="1100" kern="1200" dirty="0" smtClean="0">
                        <a:solidFill>
                          <a:schemeClr val="dk1"/>
                        </a:solidFill>
                        <a:effectLst/>
                        <a:latin typeface="+mn-ea"/>
                        <a:ea typeface="+mn-ea"/>
                        <a:cs typeface="+mn-cs"/>
                      </a:endParaRPr>
                    </a:p>
                    <a:p>
                      <a:r>
                        <a:rPr kumimoji="1" lang="ja-JP" altLang="ja-JP" sz="1100" kern="1200" dirty="0" smtClean="0">
                          <a:solidFill>
                            <a:schemeClr val="dk1"/>
                          </a:solidFill>
                          <a:effectLst/>
                          <a:latin typeface="+mn-ea"/>
                          <a:ea typeface="+mn-ea"/>
                          <a:cs typeface="+mn-cs"/>
                        </a:rPr>
                        <a:t>（</a:t>
                      </a:r>
                      <a:r>
                        <a:rPr kumimoji="1" lang="ja-JP" altLang="en-US" sz="1100" kern="1200" dirty="0" smtClean="0">
                          <a:solidFill>
                            <a:schemeClr val="dk1"/>
                          </a:solidFill>
                          <a:effectLst/>
                          <a:latin typeface="+mn-ea"/>
                          <a:ea typeface="+mn-ea"/>
                          <a:cs typeface="+mn-cs"/>
                        </a:rPr>
                        <a:t>３</a:t>
                      </a:r>
                      <a:r>
                        <a:rPr kumimoji="1" lang="ja-JP" altLang="ja-JP" sz="1100" kern="1200" dirty="0" smtClean="0">
                          <a:solidFill>
                            <a:schemeClr val="dk1"/>
                          </a:solidFill>
                          <a:effectLst/>
                          <a:latin typeface="+mn-ea"/>
                          <a:ea typeface="+mn-ea"/>
                          <a:cs typeface="+mn-cs"/>
                        </a:rPr>
                        <a:t>）</a:t>
                      </a:r>
                      <a:r>
                        <a:rPr kumimoji="1" lang="en-US" altLang="ja-JP"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ソフト連携事業（共通業務の効率化）の進捗状況について</a:t>
                      </a:r>
                      <a:endParaRPr kumimoji="1" lang="en-US" altLang="ja-JP" sz="1100" kern="1200" dirty="0" smtClean="0">
                        <a:solidFill>
                          <a:schemeClr val="dk1"/>
                        </a:solidFill>
                        <a:effectLst/>
                        <a:latin typeface="+mn-ea"/>
                        <a:ea typeface="+mn-ea"/>
                        <a:cs typeface="+mn-cs"/>
                      </a:endParaRPr>
                    </a:p>
                    <a:p>
                      <a:r>
                        <a:rPr kumimoji="1" lang="ja-JP" altLang="en-US" sz="1100" kern="1200" dirty="0" smtClean="0">
                          <a:solidFill>
                            <a:schemeClr val="dk1"/>
                          </a:solidFill>
                          <a:effectLst/>
                          <a:latin typeface="+mn-ea"/>
                          <a:ea typeface="+mn-ea"/>
                          <a:cs typeface="+mn-cs"/>
                        </a:rPr>
                        <a:t>（４） </a:t>
                      </a:r>
                      <a:r>
                        <a:rPr kumimoji="1" lang="ja-JP" altLang="ja-JP" sz="1100" kern="1200" dirty="0" smtClean="0">
                          <a:solidFill>
                            <a:schemeClr val="dk1"/>
                          </a:solidFill>
                          <a:effectLst/>
                          <a:latin typeface="+mn-ea"/>
                          <a:ea typeface="+mn-ea"/>
                          <a:cs typeface="+mn-cs"/>
                        </a:rPr>
                        <a:t>基幹病院連携協定について</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4059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71957"/>
            <a:ext cx="8229600" cy="994122"/>
          </a:xfrm>
        </p:spPr>
        <p:txBody>
          <a:bodyPr>
            <a:normAutofit/>
          </a:bodyPr>
          <a:lstStyle/>
          <a:p>
            <a:r>
              <a:rPr lang="ja-JP" altLang="en-US" sz="3200" dirty="0"/>
              <a:t>基幹病院連携強化</a:t>
            </a:r>
            <a:r>
              <a:rPr lang="ja-JP" altLang="en-US" sz="3200" dirty="0" smtClean="0"/>
              <a:t>会議における論</a:t>
            </a:r>
            <a:r>
              <a:rPr kumimoji="1" lang="ja-JP" altLang="en-US" sz="3200" dirty="0" smtClean="0"/>
              <a:t>点</a:t>
            </a:r>
            <a:endParaRPr kumimoji="1" lang="ja-JP" altLang="en-US" sz="1800" dirty="0"/>
          </a:p>
        </p:txBody>
      </p:sp>
      <p:sp>
        <p:nvSpPr>
          <p:cNvPr id="3" name="コンテンツ プレースホルダー 2"/>
          <p:cNvSpPr>
            <a:spLocks noGrp="1"/>
          </p:cNvSpPr>
          <p:nvPr>
            <p:ph idx="1"/>
          </p:nvPr>
        </p:nvSpPr>
        <p:spPr>
          <a:xfrm>
            <a:off x="467544" y="2060848"/>
            <a:ext cx="8352928" cy="4680520"/>
          </a:xfrm>
        </p:spPr>
        <p:txBody>
          <a:bodyPr>
            <a:noAutofit/>
          </a:bodyPr>
          <a:lstStyle/>
          <a:p>
            <a:pPr marL="0" indent="0">
              <a:lnSpc>
                <a:spcPts val="3800"/>
              </a:lnSpc>
              <a:buNone/>
            </a:pPr>
            <a:r>
              <a:rPr kumimoji="1" lang="ja-JP" altLang="en-US" sz="2800" dirty="0" smtClean="0">
                <a:latin typeface="+mn-ea"/>
              </a:rPr>
              <a:t>（１） </a:t>
            </a:r>
            <a:r>
              <a:rPr lang="ja-JP" altLang="en-US" sz="2800" dirty="0" smtClean="0">
                <a:latin typeface="+mn-ea"/>
              </a:rPr>
              <a:t>将来の医療需要を見据えて，</a:t>
            </a:r>
            <a:r>
              <a:rPr lang="ja-JP" altLang="en-US" sz="2800" u="sng" dirty="0" smtClean="0">
                <a:latin typeface="+mn-ea"/>
              </a:rPr>
              <a:t>医療機能の分化と</a:t>
            </a:r>
            <a:endParaRPr lang="en-US" altLang="ja-JP" sz="2800" u="sng" dirty="0" smtClean="0">
              <a:latin typeface="+mn-ea"/>
            </a:endParaRPr>
          </a:p>
          <a:p>
            <a:pPr marL="0" indent="0">
              <a:lnSpc>
                <a:spcPts val="3800"/>
              </a:lnSpc>
              <a:buNone/>
            </a:pPr>
            <a:r>
              <a:rPr lang="ja-JP" altLang="en-US" sz="2800" dirty="0">
                <a:latin typeface="+mn-ea"/>
              </a:rPr>
              <a:t>　</a:t>
            </a:r>
            <a:r>
              <a:rPr lang="ja-JP" altLang="en-US" sz="2800" dirty="0" smtClean="0">
                <a:latin typeface="+mn-ea"/>
              </a:rPr>
              <a:t>　</a:t>
            </a:r>
            <a:r>
              <a:rPr lang="ja-JP" altLang="en-US" sz="2800" u="sng" dirty="0" smtClean="0">
                <a:latin typeface="+mn-ea"/>
              </a:rPr>
              <a:t>病院間連携</a:t>
            </a:r>
            <a:r>
              <a:rPr lang="ja-JP" altLang="en-US" sz="2800" dirty="0" smtClean="0">
                <a:latin typeface="+mn-ea"/>
              </a:rPr>
              <a:t>をどのように推進していくか。</a:t>
            </a:r>
            <a:endParaRPr kumimoji="1" lang="en-US" altLang="ja-JP" sz="2800" dirty="0" smtClean="0">
              <a:latin typeface="+mn-ea"/>
            </a:endParaRPr>
          </a:p>
          <a:p>
            <a:pPr marL="0" indent="0">
              <a:lnSpc>
                <a:spcPts val="1600"/>
              </a:lnSpc>
              <a:buNone/>
            </a:pPr>
            <a:endParaRPr lang="en-US" altLang="ja-JP" sz="2800" dirty="0" smtClean="0">
              <a:latin typeface="+mn-ea"/>
            </a:endParaRPr>
          </a:p>
          <a:p>
            <a:pPr marL="0" indent="0">
              <a:lnSpc>
                <a:spcPts val="3800"/>
              </a:lnSpc>
              <a:buNone/>
            </a:pPr>
            <a:r>
              <a:rPr lang="ja-JP" altLang="en-US" sz="2800" dirty="0" smtClean="0">
                <a:latin typeface="+mn-ea"/>
              </a:rPr>
              <a:t>（２） </a:t>
            </a:r>
            <a:r>
              <a:rPr lang="ja-JP" altLang="en-US" sz="2800" u="sng" dirty="0" smtClean="0">
                <a:latin typeface="+mn-ea"/>
              </a:rPr>
              <a:t>医師の安定的確保</a:t>
            </a:r>
            <a:r>
              <a:rPr lang="ja-JP" altLang="en-US" sz="2800" dirty="0" smtClean="0">
                <a:latin typeface="+mn-ea"/>
              </a:rPr>
              <a:t>のため，どのような方策が必</a:t>
            </a:r>
            <a:endParaRPr lang="en-US" altLang="ja-JP" sz="2800" dirty="0" smtClean="0">
              <a:latin typeface="+mn-ea"/>
            </a:endParaRPr>
          </a:p>
          <a:p>
            <a:pPr marL="0" indent="0">
              <a:lnSpc>
                <a:spcPts val="3800"/>
              </a:lnSpc>
              <a:buNone/>
            </a:pPr>
            <a:r>
              <a:rPr lang="ja-JP" altLang="en-US" sz="2800" dirty="0">
                <a:latin typeface="+mn-ea"/>
              </a:rPr>
              <a:t>　</a:t>
            </a:r>
            <a:r>
              <a:rPr lang="ja-JP" altLang="en-US" sz="2800" dirty="0" smtClean="0">
                <a:latin typeface="+mn-ea"/>
              </a:rPr>
              <a:t>　要か。</a:t>
            </a:r>
            <a:endParaRPr lang="en-US" altLang="ja-JP" sz="2800" dirty="0">
              <a:latin typeface="+mn-ea"/>
            </a:endParaRPr>
          </a:p>
          <a:p>
            <a:pPr marL="0" indent="0">
              <a:lnSpc>
                <a:spcPts val="1600"/>
              </a:lnSpc>
              <a:buNone/>
            </a:pPr>
            <a:endParaRPr lang="en-US" altLang="ja-JP" sz="2800" dirty="0" smtClean="0">
              <a:latin typeface="+mn-ea"/>
            </a:endParaRPr>
          </a:p>
          <a:p>
            <a:pPr marL="0" indent="0">
              <a:lnSpc>
                <a:spcPts val="3800"/>
              </a:lnSpc>
              <a:buNone/>
            </a:pPr>
            <a:r>
              <a:rPr kumimoji="1" lang="ja-JP" altLang="en-US" sz="2800" dirty="0" smtClean="0">
                <a:latin typeface="+mn-ea"/>
              </a:rPr>
              <a:t>（３） 基幹病院の</a:t>
            </a:r>
            <a:r>
              <a:rPr kumimoji="1" lang="ja-JP" altLang="en-US" sz="2800" u="sng" dirty="0" smtClean="0">
                <a:latin typeface="+mn-ea"/>
              </a:rPr>
              <a:t>共通業務の効率化</a:t>
            </a:r>
            <a:r>
              <a:rPr kumimoji="1" lang="ja-JP" altLang="en-US" sz="2800" dirty="0" smtClean="0">
                <a:latin typeface="+mn-ea"/>
              </a:rPr>
              <a:t>に向けてどのよう</a:t>
            </a:r>
            <a:endParaRPr kumimoji="1" lang="en-US" altLang="ja-JP" sz="2800" dirty="0" smtClean="0">
              <a:latin typeface="+mn-ea"/>
            </a:endParaRPr>
          </a:p>
          <a:p>
            <a:pPr marL="0" indent="0">
              <a:lnSpc>
                <a:spcPts val="3800"/>
              </a:lnSpc>
              <a:buNone/>
            </a:pPr>
            <a:r>
              <a:rPr lang="ja-JP" altLang="en-US" sz="2800" dirty="0">
                <a:latin typeface="+mn-ea"/>
              </a:rPr>
              <a:t>　</a:t>
            </a:r>
            <a:r>
              <a:rPr lang="ja-JP" altLang="en-US" sz="2800" dirty="0" smtClean="0">
                <a:latin typeface="+mn-ea"/>
              </a:rPr>
              <a:t>　</a:t>
            </a:r>
            <a:r>
              <a:rPr kumimoji="1" lang="ja-JP" altLang="en-US" sz="2800" dirty="0" smtClean="0">
                <a:latin typeface="+mn-ea"/>
              </a:rPr>
              <a:t>な取組が必要か。</a:t>
            </a:r>
            <a:endParaRPr kumimoji="1" lang="ja-JP" altLang="en-US" sz="2800" dirty="0">
              <a:latin typeface="+mn-ea"/>
            </a:endParaRPr>
          </a:p>
        </p:txBody>
      </p:sp>
      <p:sp>
        <p:nvSpPr>
          <p:cNvPr id="4" name="スライド番号プレースホルダー 3"/>
          <p:cNvSpPr>
            <a:spLocks noGrp="1"/>
          </p:cNvSpPr>
          <p:nvPr>
            <p:ph type="sldNum" sz="quarter" idx="12"/>
          </p:nvPr>
        </p:nvSpPr>
        <p:spPr>
          <a:xfrm>
            <a:off x="7022926" y="6492875"/>
            <a:ext cx="2133600" cy="365125"/>
          </a:xfrm>
        </p:spPr>
        <p:txBody>
          <a:bodyPr/>
          <a:lstStyle/>
          <a:p>
            <a:fld id="{DC768EE6-8590-4C35-BA5F-0BD088C856D2}" type="slidenum">
              <a:rPr kumimoji="1" lang="ja-JP" altLang="en-US" sz="2400" smtClean="0"/>
              <a:t>21</a:t>
            </a:fld>
            <a:endParaRPr kumimoji="1" lang="ja-JP" altLang="en-US" sz="2400" dirty="0"/>
          </a:p>
        </p:txBody>
      </p:sp>
    </p:spTree>
    <p:extLst>
      <p:ext uri="{BB962C8B-B14F-4D97-AF65-F5344CB8AC3E}">
        <p14:creationId xmlns:p14="http://schemas.microsoft.com/office/powerpoint/2010/main" val="1033199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04664"/>
            <a:ext cx="9144000" cy="994122"/>
          </a:xfrm>
        </p:spPr>
        <p:txBody>
          <a:bodyPr>
            <a:normAutofit/>
          </a:bodyPr>
          <a:lstStyle/>
          <a:p>
            <a:r>
              <a:rPr lang="ja-JP" altLang="en-US" sz="3200" dirty="0" smtClean="0"/>
              <a:t>基幹病院の連携強化によるメリット</a:t>
            </a:r>
            <a:endParaRPr kumimoji="1" lang="ja-JP" altLang="en-US" sz="3200" dirty="0"/>
          </a:p>
        </p:txBody>
      </p:sp>
      <p:sp>
        <p:nvSpPr>
          <p:cNvPr id="5" name="タイトル 1"/>
          <p:cNvSpPr txBox="1">
            <a:spLocks/>
          </p:cNvSpPr>
          <p:nvPr/>
        </p:nvSpPr>
        <p:spPr>
          <a:xfrm>
            <a:off x="491340" y="1484784"/>
            <a:ext cx="8347510" cy="47502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b="1" dirty="0" smtClean="0">
                <a:latin typeface="+mn-ea"/>
                <a:ea typeface="+mn-ea"/>
              </a:rPr>
              <a:t>◇ 役割分担</a:t>
            </a:r>
            <a:r>
              <a:rPr lang="ja-JP" altLang="en-US" sz="1800" b="1" dirty="0">
                <a:latin typeface="+mn-ea"/>
                <a:ea typeface="+mn-ea"/>
              </a:rPr>
              <a:t>を明確</a:t>
            </a:r>
            <a:r>
              <a:rPr lang="ja-JP" altLang="en-US" sz="1800" b="1" dirty="0" smtClean="0">
                <a:latin typeface="+mn-ea"/>
                <a:ea typeface="+mn-ea"/>
              </a:rPr>
              <a:t>にする</a:t>
            </a:r>
            <a:r>
              <a:rPr lang="ja-JP" altLang="en-US" sz="1800" b="1" dirty="0">
                <a:latin typeface="+mn-ea"/>
                <a:ea typeface="+mn-ea"/>
              </a:rPr>
              <a:t>ことで</a:t>
            </a:r>
            <a:r>
              <a:rPr lang="en-US" altLang="ja-JP" sz="1800" b="1" dirty="0">
                <a:latin typeface="+mn-ea"/>
                <a:ea typeface="+mn-ea"/>
              </a:rPr>
              <a:t>…</a:t>
            </a:r>
            <a:endParaRPr lang="ja-JP" altLang="en-US" sz="1800" b="1" dirty="0">
              <a:latin typeface="+mn-ea"/>
              <a:ea typeface="+mn-ea"/>
            </a:endParaRPr>
          </a:p>
          <a:p>
            <a:pPr algn="l">
              <a:lnSpc>
                <a:spcPct val="150000"/>
              </a:lnSpc>
            </a:pPr>
            <a:r>
              <a:rPr lang="ja-JP" altLang="en-US" sz="1400" dirty="0" smtClean="0">
                <a:latin typeface="+mn-ea"/>
                <a:ea typeface="+mn-ea"/>
              </a:rPr>
              <a:t>　　・ 医療</a:t>
            </a:r>
            <a:r>
              <a:rPr lang="ja-JP" altLang="en-US" sz="1400" dirty="0">
                <a:latin typeface="+mn-ea"/>
                <a:ea typeface="+mn-ea"/>
              </a:rPr>
              <a:t>機能（高度急性期や回復期など）に応じて効率的に資源を</a:t>
            </a:r>
            <a:r>
              <a:rPr lang="ja-JP" altLang="en-US" sz="1400" dirty="0" smtClean="0">
                <a:latin typeface="+mn-ea"/>
                <a:ea typeface="+mn-ea"/>
              </a:rPr>
              <a:t>投入する</a:t>
            </a:r>
            <a:r>
              <a:rPr lang="ja-JP" altLang="en-US" sz="1400" dirty="0">
                <a:latin typeface="+mn-ea"/>
                <a:ea typeface="+mn-ea"/>
              </a:rPr>
              <a:t>ことが</a:t>
            </a:r>
            <a:r>
              <a:rPr lang="ja-JP" altLang="en-US" sz="1400" dirty="0" smtClean="0">
                <a:latin typeface="+mn-ea"/>
                <a:ea typeface="+mn-ea"/>
              </a:rPr>
              <a:t>できる</a:t>
            </a:r>
            <a:endParaRPr lang="en-US" altLang="ja-JP" sz="1400" dirty="0" smtClean="0">
              <a:latin typeface="+mn-ea"/>
              <a:ea typeface="+mn-ea"/>
            </a:endParaRPr>
          </a:p>
          <a:p>
            <a:pPr lvl="0" algn="l">
              <a:lnSpc>
                <a:spcPct val="150000"/>
              </a:lnSpc>
              <a:spcBef>
                <a:spcPts val="0"/>
              </a:spcBef>
            </a:pPr>
            <a:r>
              <a:rPr lang="ja-JP" altLang="en-US" sz="1400" dirty="0" smtClean="0">
                <a:latin typeface="+mn-ea"/>
                <a:ea typeface="+mn-ea"/>
                <a:cs typeface="+mn-cs"/>
              </a:rPr>
              <a:t>　　・ 各病院</a:t>
            </a:r>
            <a:r>
              <a:rPr lang="ja-JP" altLang="en-US" sz="1400" dirty="0">
                <a:latin typeface="+mn-ea"/>
                <a:ea typeface="+mn-ea"/>
                <a:cs typeface="+mn-cs"/>
              </a:rPr>
              <a:t>の強みに資源を集中投入することで，</a:t>
            </a:r>
            <a:r>
              <a:rPr lang="ja-JP" altLang="en-US" sz="1400" u="sng" dirty="0">
                <a:latin typeface="+mn-ea"/>
                <a:ea typeface="+mn-ea"/>
                <a:cs typeface="+mn-cs"/>
              </a:rPr>
              <a:t>より高度な医療</a:t>
            </a:r>
            <a:r>
              <a:rPr lang="ja-JP" altLang="en-US" sz="1400" dirty="0">
                <a:latin typeface="+mn-ea"/>
                <a:ea typeface="+mn-ea"/>
                <a:cs typeface="+mn-cs"/>
              </a:rPr>
              <a:t>を提供することが</a:t>
            </a:r>
            <a:r>
              <a:rPr lang="ja-JP" altLang="en-US" sz="1400" dirty="0" smtClean="0">
                <a:latin typeface="+mn-ea"/>
                <a:ea typeface="+mn-ea"/>
                <a:cs typeface="+mn-cs"/>
              </a:rPr>
              <a:t>できる</a:t>
            </a:r>
            <a:endParaRPr lang="en-US" altLang="ja-JP" sz="1400" dirty="0" smtClean="0">
              <a:latin typeface="+mn-ea"/>
              <a:ea typeface="+mn-ea"/>
              <a:cs typeface="+mn-cs"/>
            </a:endParaRPr>
          </a:p>
          <a:p>
            <a:pPr lvl="0" algn="l">
              <a:lnSpc>
                <a:spcPct val="150000"/>
              </a:lnSpc>
              <a:spcBef>
                <a:spcPts val="0"/>
              </a:spcBef>
            </a:pPr>
            <a:r>
              <a:rPr lang="ja-JP" altLang="en-US" sz="1800" b="1" dirty="0" smtClean="0">
                <a:latin typeface="+mn-ea"/>
                <a:ea typeface="+mn-ea"/>
                <a:cs typeface="+mn-cs"/>
              </a:rPr>
              <a:t>◇ 症例</a:t>
            </a:r>
            <a:r>
              <a:rPr lang="ja-JP" altLang="en-US" sz="1800" b="1" dirty="0">
                <a:latin typeface="+mn-ea"/>
                <a:ea typeface="+mn-ea"/>
                <a:cs typeface="+mn-cs"/>
              </a:rPr>
              <a:t>を集積・</a:t>
            </a:r>
            <a:r>
              <a:rPr lang="ja-JP" altLang="en-US" sz="1800" b="1" dirty="0" smtClean="0">
                <a:latin typeface="+mn-ea"/>
                <a:ea typeface="+mn-ea"/>
                <a:cs typeface="+mn-cs"/>
              </a:rPr>
              <a:t>共有する</a:t>
            </a:r>
            <a:r>
              <a:rPr lang="ja-JP" altLang="en-US" sz="1800" b="1" dirty="0">
                <a:latin typeface="+mn-ea"/>
                <a:ea typeface="+mn-ea"/>
                <a:cs typeface="+mn-cs"/>
              </a:rPr>
              <a:t>ことで</a:t>
            </a:r>
            <a:r>
              <a:rPr lang="en-US" altLang="ja-JP" sz="1800" b="1" dirty="0" smtClean="0">
                <a:latin typeface="+mn-ea"/>
                <a:ea typeface="+mn-ea"/>
                <a:cs typeface="+mn-cs"/>
              </a:rPr>
              <a:t>…</a:t>
            </a:r>
          </a:p>
          <a:p>
            <a:pPr algn="l">
              <a:lnSpc>
                <a:spcPct val="150000"/>
              </a:lnSpc>
              <a:spcBef>
                <a:spcPts val="0"/>
              </a:spcBef>
            </a:pPr>
            <a:r>
              <a:rPr lang="ja-JP" altLang="en-US" sz="1400" dirty="0" smtClean="0">
                <a:latin typeface="+mn-ea"/>
                <a:ea typeface="+mn-ea"/>
              </a:rPr>
              <a:t>　　・ 経験値</a:t>
            </a:r>
            <a:r>
              <a:rPr lang="ja-JP" altLang="en-US" sz="1400" dirty="0">
                <a:latin typeface="+mn-ea"/>
                <a:ea typeface="+mn-ea"/>
              </a:rPr>
              <a:t>が高まり，</a:t>
            </a:r>
            <a:r>
              <a:rPr lang="ja-JP" altLang="en-US" sz="1400" u="sng" dirty="0">
                <a:latin typeface="+mn-ea"/>
                <a:ea typeface="+mn-ea"/>
              </a:rPr>
              <a:t>治療成績の向上</a:t>
            </a:r>
            <a:r>
              <a:rPr lang="ja-JP" altLang="en-US" sz="1400" dirty="0">
                <a:latin typeface="+mn-ea"/>
                <a:ea typeface="+mn-ea"/>
              </a:rPr>
              <a:t>に</a:t>
            </a:r>
            <a:r>
              <a:rPr lang="ja-JP" altLang="en-US" sz="1400" dirty="0" smtClean="0">
                <a:latin typeface="+mn-ea"/>
                <a:ea typeface="+mn-ea"/>
              </a:rPr>
              <a:t>つながる</a:t>
            </a:r>
            <a:endParaRPr lang="ja-JP" altLang="en-US" sz="1400" dirty="0">
              <a:latin typeface="+mn-ea"/>
              <a:ea typeface="+mn-ea"/>
            </a:endParaRPr>
          </a:p>
          <a:p>
            <a:pPr algn="l">
              <a:lnSpc>
                <a:spcPct val="150000"/>
              </a:lnSpc>
              <a:spcBef>
                <a:spcPts val="0"/>
              </a:spcBef>
            </a:pPr>
            <a:r>
              <a:rPr lang="ja-JP" altLang="en-US" sz="1400" dirty="0" smtClean="0">
                <a:latin typeface="+mn-ea"/>
                <a:ea typeface="+mn-ea"/>
              </a:rPr>
              <a:t>　　・ 専門医</a:t>
            </a:r>
            <a:r>
              <a:rPr lang="ja-JP" altLang="en-US" sz="1400" dirty="0">
                <a:latin typeface="+mn-ea"/>
                <a:ea typeface="+mn-ea"/>
              </a:rPr>
              <a:t>や認定医の資格取得など，</a:t>
            </a:r>
            <a:r>
              <a:rPr lang="ja-JP" altLang="en-US" sz="1400" u="sng" dirty="0">
                <a:latin typeface="+mn-ea"/>
                <a:ea typeface="+mn-ea"/>
              </a:rPr>
              <a:t>多彩なキャリアパス</a:t>
            </a:r>
            <a:r>
              <a:rPr lang="ja-JP" altLang="en-US" sz="1400" dirty="0">
                <a:latin typeface="+mn-ea"/>
                <a:ea typeface="+mn-ea"/>
              </a:rPr>
              <a:t>を提供することが</a:t>
            </a:r>
            <a:r>
              <a:rPr lang="ja-JP" altLang="en-US" sz="1400" dirty="0" smtClean="0">
                <a:latin typeface="+mn-ea"/>
                <a:ea typeface="+mn-ea"/>
              </a:rPr>
              <a:t>できる</a:t>
            </a:r>
            <a:endParaRPr lang="ja-JP" altLang="en-US" sz="1400" dirty="0">
              <a:latin typeface="+mn-ea"/>
              <a:ea typeface="+mn-ea"/>
            </a:endParaRPr>
          </a:p>
          <a:p>
            <a:pPr algn="l">
              <a:lnSpc>
                <a:spcPct val="150000"/>
              </a:lnSpc>
              <a:spcBef>
                <a:spcPts val="0"/>
              </a:spcBef>
            </a:pPr>
            <a:r>
              <a:rPr lang="ja-JP" altLang="en-US" sz="1400" dirty="0" smtClean="0">
                <a:latin typeface="+mn-ea"/>
                <a:ea typeface="+mn-ea"/>
              </a:rPr>
              <a:t>　　・ 臨床</a:t>
            </a:r>
            <a:r>
              <a:rPr lang="ja-JP" altLang="en-US" sz="1400" dirty="0">
                <a:latin typeface="+mn-ea"/>
                <a:ea typeface="+mn-ea"/>
              </a:rPr>
              <a:t>研究の精度向上や治験の活性化を図ることが</a:t>
            </a:r>
            <a:r>
              <a:rPr lang="ja-JP" altLang="en-US" sz="1400" dirty="0" smtClean="0">
                <a:latin typeface="+mn-ea"/>
                <a:ea typeface="+mn-ea"/>
              </a:rPr>
              <a:t>できる</a:t>
            </a:r>
            <a:endParaRPr lang="ja-JP" altLang="en-US" sz="1400" dirty="0">
              <a:latin typeface="+mn-ea"/>
              <a:ea typeface="+mn-ea"/>
            </a:endParaRPr>
          </a:p>
          <a:p>
            <a:pPr algn="l">
              <a:lnSpc>
                <a:spcPct val="150000"/>
              </a:lnSpc>
              <a:spcBef>
                <a:spcPts val="0"/>
              </a:spcBef>
            </a:pPr>
            <a:r>
              <a:rPr lang="ja-JP" altLang="en-US" sz="1800" b="1" dirty="0" smtClean="0">
                <a:latin typeface="+mn-ea"/>
                <a:ea typeface="+mn-ea"/>
              </a:rPr>
              <a:t>◇ 人的</a:t>
            </a:r>
            <a:r>
              <a:rPr lang="ja-JP" altLang="en-US" sz="1800" b="1" dirty="0">
                <a:latin typeface="+mn-ea"/>
                <a:ea typeface="+mn-ea"/>
              </a:rPr>
              <a:t>資源の配置を工夫することで</a:t>
            </a:r>
            <a:r>
              <a:rPr lang="en-US" altLang="ja-JP" sz="1800" b="1" dirty="0">
                <a:latin typeface="+mn-ea"/>
                <a:ea typeface="+mn-ea"/>
              </a:rPr>
              <a:t>…</a:t>
            </a:r>
            <a:endParaRPr lang="ja-JP" altLang="en-US" sz="1800" b="1" dirty="0">
              <a:latin typeface="+mn-ea"/>
              <a:ea typeface="+mn-ea"/>
            </a:endParaRPr>
          </a:p>
          <a:p>
            <a:pPr algn="l">
              <a:lnSpc>
                <a:spcPct val="150000"/>
              </a:lnSpc>
              <a:spcBef>
                <a:spcPts val="0"/>
              </a:spcBef>
            </a:pPr>
            <a:r>
              <a:rPr lang="ja-JP" altLang="en-US" sz="1400" dirty="0" smtClean="0">
                <a:latin typeface="+mn-ea"/>
                <a:ea typeface="+mn-ea"/>
              </a:rPr>
              <a:t>　　・ マンパワー</a:t>
            </a:r>
            <a:r>
              <a:rPr lang="ja-JP" altLang="en-US" sz="1400" dirty="0">
                <a:latin typeface="+mn-ea"/>
                <a:ea typeface="+mn-ea"/>
              </a:rPr>
              <a:t>に余力が生まれ，医療従事者の</a:t>
            </a:r>
            <a:r>
              <a:rPr lang="ja-JP" altLang="en-US" sz="1400" u="sng" dirty="0">
                <a:latin typeface="+mn-ea"/>
                <a:ea typeface="+mn-ea"/>
              </a:rPr>
              <a:t>労働環境の改善・向上</a:t>
            </a:r>
            <a:r>
              <a:rPr lang="ja-JP" altLang="en-US" sz="1400" dirty="0">
                <a:latin typeface="+mn-ea"/>
                <a:ea typeface="+mn-ea"/>
              </a:rPr>
              <a:t>に</a:t>
            </a:r>
            <a:r>
              <a:rPr lang="ja-JP" altLang="en-US" sz="1400" dirty="0" smtClean="0">
                <a:latin typeface="+mn-ea"/>
                <a:ea typeface="+mn-ea"/>
              </a:rPr>
              <a:t>つながる</a:t>
            </a:r>
            <a:endParaRPr lang="ja-JP" altLang="en-US" sz="1400" dirty="0">
              <a:latin typeface="+mn-ea"/>
              <a:ea typeface="+mn-ea"/>
            </a:endParaRPr>
          </a:p>
          <a:p>
            <a:pPr algn="l">
              <a:lnSpc>
                <a:spcPct val="150000"/>
              </a:lnSpc>
              <a:spcBef>
                <a:spcPts val="0"/>
              </a:spcBef>
            </a:pPr>
            <a:r>
              <a:rPr lang="ja-JP" altLang="en-US" sz="1400" dirty="0" smtClean="0">
                <a:latin typeface="+mn-ea"/>
                <a:ea typeface="+mn-ea"/>
              </a:rPr>
              <a:t>　　・ マンパワー</a:t>
            </a:r>
            <a:r>
              <a:rPr lang="ja-JP" altLang="en-US" sz="1400" dirty="0">
                <a:latin typeface="+mn-ea"/>
                <a:ea typeface="+mn-ea"/>
              </a:rPr>
              <a:t>に余力が生まれ，</a:t>
            </a:r>
            <a:r>
              <a:rPr lang="ja-JP" altLang="en-US" sz="1400" u="sng" dirty="0">
                <a:latin typeface="+mn-ea"/>
                <a:ea typeface="+mn-ea"/>
              </a:rPr>
              <a:t>へき地医療の人材を確保</a:t>
            </a:r>
            <a:r>
              <a:rPr lang="ja-JP" altLang="en-US" sz="1400" dirty="0">
                <a:latin typeface="+mn-ea"/>
                <a:ea typeface="+mn-ea"/>
              </a:rPr>
              <a:t>することが</a:t>
            </a:r>
            <a:r>
              <a:rPr lang="ja-JP" altLang="en-US" sz="1400" dirty="0" smtClean="0">
                <a:latin typeface="+mn-ea"/>
                <a:ea typeface="+mn-ea"/>
              </a:rPr>
              <a:t>できる</a:t>
            </a:r>
            <a:endParaRPr lang="ja-JP" altLang="en-US" sz="1400" dirty="0">
              <a:latin typeface="+mn-ea"/>
              <a:ea typeface="+mn-ea"/>
            </a:endParaRPr>
          </a:p>
          <a:p>
            <a:pPr algn="l">
              <a:lnSpc>
                <a:spcPct val="150000"/>
              </a:lnSpc>
            </a:pPr>
            <a:r>
              <a:rPr lang="ja-JP" altLang="en-US" sz="1800" b="1" dirty="0" smtClean="0">
                <a:latin typeface="+mn-ea"/>
                <a:ea typeface="+mn-ea"/>
              </a:rPr>
              <a:t>◇ 共通業務で連携</a:t>
            </a:r>
            <a:r>
              <a:rPr lang="ja-JP" altLang="en-US" sz="1800" b="1" dirty="0">
                <a:latin typeface="+mn-ea"/>
                <a:ea typeface="+mn-ea"/>
              </a:rPr>
              <a:t>することで</a:t>
            </a:r>
            <a:r>
              <a:rPr lang="en-US" altLang="ja-JP" sz="1800" b="1" dirty="0" smtClean="0">
                <a:latin typeface="+mn-ea"/>
                <a:ea typeface="+mn-ea"/>
              </a:rPr>
              <a:t>…</a:t>
            </a:r>
          </a:p>
          <a:p>
            <a:pPr algn="l">
              <a:lnSpc>
                <a:spcPct val="150000"/>
              </a:lnSpc>
            </a:pPr>
            <a:r>
              <a:rPr lang="ja-JP" altLang="en-US" sz="1400" dirty="0" smtClean="0">
                <a:latin typeface="+mn-ea"/>
                <a:ea typeface="+mn-ea"/>
              </a:rPr>
              <a:t>　　・ 単独</a:t>
            </a:r>
            <a:r>
              <a:rPr lang="ja-JP" altLang="en-US" sz="1400" dirty="0">
                <a:latin typeface="+mn-ea"/>
                <a:ea typeface="+mn-ea"/>
              </a:rPr>
              <a:t>病院では購入が困難な高額医療機器</a:t>
            </a:r>
            <a:r>
              <a:rPr lang="ja-JP" altLang="en-US" sz="1400" dirty="0" smtClean="0">
                <a:latin typeface="+mn-ea"/>
                <a:ea typeface="+mn-ea"/>
              </a:rPr>
              <a:t>を利用する</a:t>
            </a:r>
            <a:r>
              <a:rPr lang="ja-JP" altLang="en-US" sz="1400" dirty="0">
                <a:latin typeface="+mn-ea"/>
                <a:ea typeface="+mn-ea"/>
              </a:rPr>
              <a:t>ことが</a:t>
            </a:r>
            <a:r>
              <a:rPr lang="ja-JP" altLang="en-US" sz="1400" dirty="0" smtClean="0">
                <a:latin typeface="+mn-ea"/>
                <a:ea typeface="+mn-ea"/>
              </a:rPr>
              <a:t>できる（</a:t>
            </a:r>
            <a:r>
              <a:rPr lang="ja-JP" altLang="en-US" sz="1400" u="sng" dirty="0" smtClean="0">
                <a:latin typeface="+mn-ea"/>
                <a:ea typeface="+mn-ea"/>
              </a:rPr>
              <a:t>機器の共同利用</a:t>
            </a:r>
            <a:r>
              <a:rPr lang="ja-JP" altLang="en-US" sz="1400" dirty="0" smtClean="0">
                <a:latin typeface="+mn-ea"/>
                <a:ea typeface="+mn-ea"/>
              </a:rPr>
              <a:t>）</a:t>
            </a:r>
            <a:endParaRPr lang="ja-JP" altLang="en-US" sz="1400" dirty="0">
              <a:latin typeface="+mn-ea"/>
              <a:ea typeface="+mn-ea"/>
            </a:endParaRPr>
          </a:p>
          <a:p>
            <a:pPr algn="l">
              <a:lnSpc>
                <a:spcPct val="150000"/>
              </a:lnSpc>
            </a:pPr>
            <a:r>
              <a:rPr lang="ja-JP" altLang="en-US" sz="1400" dirty="0" smtClean="0">
                <a:latin typeface="+mn-ea"/>
                <a:ea typeface="+mn-ea"/>
              </a:rPr>
              <a:t>　　・ 医薬</a:t>
            </a:r>
            <a:r>
              <a:rPr lang="ja-JP" altLang="en-US" sz="1400" dirty="0">
                <a:latin typeface="+mn-ea"/>
                <a:ea typeface="+mn-ea"/>
              </a:rPr>
              <a:t>品等の共同</a:t>
            </a:r>
            <a:r>
              <a:rPr lang="ja-JP" altLang="en-US" sz="1400" dirty="0" smtClean="0">
                <a:latin typeface="+mn-ea"/>
                <a:ea typeface="+mn-ea"/>
              </a:rPr>
              <a:t>購買によって</a:t>
            </a:r>
            <a:r>
              <a:rPr lang="ja-JP" altLang="en-US" sz="1400" u="sng" dirty="0" smtClean="0">
                <a:latin typeface="+mn-ea"/>
                <a:ea typeface="+mn-ea"/>
              </a:rPr>
              <a:t>コスト削減</a:t>
            </a:r>
            <a:r>
              <a:rPr lang="ja-JP" altLang="en-US" sz="1400" dirty="0" smtClean="0">
                <a:latin typeface="+mn-ea"/>
                <a:ea typeface="+mn-ea"/>
              </a:rPr>
              <a:t>を図る</a:t>
            </a:r>
            <a:r>
              <a:rPr lang="ja-JP" altLang="en-US" sz="1400" dirty="0">
                <a:latin typeface="+mn-ea"/>
                <a:ea typeface="+mn-ea"/>
              </a:rPr>
              <a:t>ことが</a:t>
            </a:r>
            <a:r>
              <a:rPr lang="ja-JP" altLang="en-US" sz="1400" dirty="0" smtClean="0">
                <a:latin typeface="+mn-ea"/>
                <a:ea typeface="+mn-ea"/>
              </a:rPr>
              <a:t>できる（スケールメリット）</a:t>
            </a:r>
            <a:endParaRPr lang="ja-JP" altLang="en-US" sz="1400" dirty="0">
              <a:latin typeface="+mn-ea"/>
              <a:ea typeface="+mn-ea"/>
            </a:endParaRPr>
          </a:p>
        </p:txBody>
      </p:sp>
      <p:sp>
        <p:nvSpPr>
          <p:cNvPr id="6" name="正方形/長方形 5"/>
          <p:cNvSpPr/>
          <p:nvPr/>
        </p:nvSpPr>
        <p:spPr>
          <a:xfrm>
            <a:off x="663559" y="6237312"/>
            <a:ext cx="8203494" cy="36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n-ea"/>
              </a:rPr>
              <a:t>会議の内容等については広島県のホームページ参照</a:t>
            </a:r>
            <a:r>
              <a:rPr lang="en-US" altLang="ja-JP" sz="900" dirty="0">
                <a:solidFill>
                  <a:schemeClr val="tx1"/>
                </a:solidFill>
                <a:latin typeface="+mn-ea"/>
              </a:rPr>
              <a:t>…http://www.pref.hiroshima.lg.jp/soshiki/53/kikannbyouinnrennkeikyouka.html</a:t>
            </a:r>
            <a:endParaRPr kumimoji="1" lang="ja-JP" altLang="en-US" sz="900" dirty="0">
              <a:solidFill>
                <a:schemeClr val="tx1"/>
              </a:solidFill>
              <a:latin typeface="+mn-ea"/>
            </a:endParaRPr>
          </a:p>
        </p:txBody>
      </p:sp>
      <p:sp>
        <p:nvSpPr>
          <p:cNvPr id="8" name="スライド番号プレースホルダー 7"/>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22</a:t>
            </a:fld>
            <a:endParaRPr kumimoji="1" lang="ja-JP" altLang="en-US" sz="2400" dirty="0"/>
          </a:p>
        </p:txBody>
      </p:sp>
    </p:spTree>
    <p:extLst>
      <p:ext uri="{BB962C8B-B14F-4D97-AF65-F5344CB8AC3E}">
        <p14:creationId xmlns:p14="http://schemas.microsoft.com/office/powerpoint/2010/main" val="1117009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060健康福祉局\999健康福祉局共有\用途別共有\000保健医療部共有\医療再編\福永\Photo\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000" y="4644000"/>
            <a:ext cx="2617446" cy="1872000"/>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p:cNvSpPr>
            <a:spLocks noGrp="1"/>
          </p:cNvSpPr>
          <p:nvPr>
            <p:ph type="title"/>
          </p:nvPr>
        </p:nvSpPr>
        <p:spPr>
          <a:xfrm>
            <a:off x="450204" y="733058"/>
            <a:ext cx="8229600" cy="747368"/>
          </a:xfrm>
        </p:spPr>
        <p:txBody>
          <a:bodyPr>
            <a:normAutofit/>
          </a:bodyPr>
          <a:lstStyle/>
          <a:p>
            <a:r>
              <a:rPr kumimoji="1" lang="ja-JP" altLang="en-US" sz="2800" dirty="0" smtClean="0"/>
              <a:t>広島がん高精度放射線治療センター（ＨＩＰＲＡＣ）</a:t>
            </a:r>
            <a:endParaRPr kumimoji="1" lang="ja-JP" altLang="en-US" sz="2800" dirty="0"/>
          </a:p>
        </p:txBody>
      </p:sp>
      <p:sp>
        <p:nvSpPr>
          <p:cNvPr id="4" name="コンテンツ プレースホルダー 2"/>
          <p:cNvSpPr>
            <a:spLocks noGrp="1"/>
          </p:cNvSpPr>
          <p:nvPr>
            <p:ph idx="1"/>
          </p:nvPr>
        </p:nvSpPr>
        <p:spPr>
          <a:xfrm>
            <a:off x="215560" y="1475312"/>
            <a:ext cx="8945115" cy="2160240"/>
          </a:xfrm>
        </p:spPr>
        <p:txBody>
          <a:bodyPr>
            <a:normAutofit/>
          </a:bodyPr>
          <a:lstStyle/>
          <a:p>
            <a:pPr marL="216000" indent="-216000">
              <a:lnSpc>
                <a:spcPct val="150000"/>
              </a:lnSpc>
              <a:spcBef>
                <a:spcPts val="0"/>
              </a:spcBef>
              <a:buFont typeface="Wingdings" panose="05000000000000000000" pitchFamily="2" charset="2"/>
              <a:buChar char="Ø"/>
            </a:pPr>
            <a:r>
              <a:rPr kumimoji="1" lang="ja-JP" altLang="en-US" sz="1200" dirty="0" smtClean="0">
                <a:latin typeface="+mn-ea"/>
              </a:rPr>
              <a:t>今後増加が予想される放射線治療の需要に対応するため，</a:t>
            </a:r>
            <a:r>
              <a:rPr kumimoji="1" lang="ja-JP" altLang="en-US" sz="1200" u="sng" dirty="0" smtClean="0">
                <a:latin typeface="+mn-ea"/>
              </a:rPr>
              <a:t>４基幹病院が連携して高精度放射線治療を提供</a:t>
            </a:r>
            <a:endParaRPr kumimoji="1" lang="en-US" altLang="ja-JP" sz="1200" u="sng" dirty="0" smtClean="0">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a:latin typeface="+mn-ea"/>
              </a:rPr>
              <a:t>広島県立の施設として広島駅北口</a:t>
            </a:r>
            <a:r>
              <a:rPr lang="ja-JP" altLang="en-US" sz="1200" dirty="0" smtClean="0">
                <a:latin typeface="+mn-ea"/>
              </a:rPr>
              <a:t>に</a:t>
            </a:r>
            <a:r>
              <a:rPr lang="en-US" altLang="ja-JP" sz="1200" dirty="0" smtClean="0">
                <a:latin typeface="+mn-ea"/>
              </a:rPr>
              <a:t>2015</a:t>
            </a:r>
            <a:r>
              <a:rPr lang="ja-JP" altLang="en-US" sz="1200" dirty="0" smtClean="0">
                <a:latin typeface="+mn-ea"/>
              </a:rPr>
              <a:t>年</a:t>
            </a:r>
            <a:r>
              <a:rPr lang="en-US" altLang="ja-JP" sz="1200" dirty="0" smtClean="0">
                <a:latin typeface="+mn-ea"/>
              </a:rPr>
              <a:t>10</a:t>
            </a:r>
            <a:r>
              <a:rPr lang="ja-JP" altLang="en-US" sz="1200" dirty="0" smtClean="0">
                <a:latin typeface="+mn-ea"/>
              </a:rPr>
              <a:t>月</a:t>
            </a:r>
            <a:r>
              <a:rPr lang="ja-JP" altLang="en-US" sz="1200" dirty="0">
                <a:latin typeface="+mn-ea"/>
              </a:rPr>
              <a:t>開設（運営は広島県医師会に委託（指定管理者制度））</a:t>
            </a: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solidFill>
                  <a:srgbClr val="000000"/>
                </a:solidFill>
                <a:latin typeface="+mn-ea"/>
              </a:rPr>
              <a:t>最先端</a:t>
            </a:r>
            <a:r>
              <a:rPr lang="ja-JP" altLang="en-US" sz="1200" dirty="0">
                <a:solidFill>
                  <a:srgbClr val="000000"/>
                </a:solidFill>
                <a:latin typeface="+mn-ea"/>
              </a:rPr>
              <a:t>のＸ線治療装置と専門</a:t>
            </a:r>
            <a:r>
              <a:rPr lang="ja-JP" altLang="en-US" sz="1200" dirty="0" smtClean="0">
                <a:solidFill>
                  <a:srgbClr val="000000"/>
                </a:solidFill>
                <a:latin typeface="+mn-ea"/>
              </a:rPr>
              <a:t>スタッフを配置し，通院による高度</a:t>
            </a:r>
            <a:r>
              <a:rPr lang="ja-JP" altLang="en-US" sz="1200" dirty="0">
                <a:solidFill>
                  <a:srgbClr val="000000"/>
                </a:solidFill>
                <a:latin typeface="+mn-ea"/>
              </a:rPr>
              <a:t>ながん治療を</a:t>
            </a:r>
            <a:r>
              <a:rPr lang="ja-JP" altLang="en-US" sz="1200" dirty="0" smtClean="0">
                <a:solidFill>
                  <a:srgbClr val="000000"/>
                </a:solidFill>
                <a:latin typeface="+mn-ea"/>
              </a:rPr>
              <a:t>提供</a:t>
            </a:r>
            <a:endParaRPr lang="en-US" altLang="ja-JP" sz="1200" dirty="0" smtClean="0">
              <a:solidFill>
                <a:srgbClr val="000000"/>
              </a:solidFill>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latin typeface="+mn-ea"/>
              </a:rPr>
              <a:t>切除</a:t>
            </a:r>
            <a:r>
              <a:rPr lang="ja-JP" altLang="en-US" sz="1200" dirty="0">
                <a:latin typeface="+mn-ea"/>
              </a:rPr>
              <a:t>せずに局所</a:t>
            </a:r>
            <a:r>
              <a:rPr lang="ja-JP" altLang="en-US" sz="1200" dirty="0" smtClean="0">
                <a:latin typeface="+mn-ea"/>
              </a:rPr>
              <a:t>治療ができるため，高齢者など手術</a:t>
            </a:r>
            <a:r>
              <a:rPr lang="ja-JP" altLang="en-US" sz="1200" dirty="0">
                <a:latin typeface="+mn-ea"/>
              </a:rPr>
              <a:t>や化学療法が行えない患者さんに対して</a:t>
            </a:r>
            <a:r>
              <a:rPr lang="ja-JP" altLang="en-US" sz="1200" dirty="0" smtClean="0">
                <a:latin typeface="+mn-ea"/>
              </a:rPr>
              <a:t>もがん</a:t>
            </a:r>
            <a:r>
              <a:rPr lang="ja-JP" altLang="en-US" sz="1200" dirty="0">
                <a:latin typeface="+mn-ea"/>
              </a:rPr>
              <a:t>治療を行うこと</a:t>
            </a:r>
            <a:r>
              <a:rPr lang="ja-JP" altLang="en-US" sz="1200" dirty="0" smtClean="0">
                <a:latin typeface="+mn-ea"/>
              </a:rPr>
              <a:t>が可能</a:t>
            </a:r>
            <a:endParaRPr lang="en-US" altLang="ja-JP" sz="1200" dirty="0" smtClean="0">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latin typeface="+mn-ea"/>
              </a:rPr>
              <a:t>がん病巣の周りの正常</a:t>
            </a:r>
            <a:r>
              <a:rPr lang="ja-JP" altLang="en-US" sz="1200" dirty="0">
                <a:latin typeface="+mn-ea"/>
              </a:rPr>
              <a:t>組織</a:t>
            </a:r>
            <a:r>
              <a:rPr lang="ja-JP" altLang="en-US" sz="1200" dirty="0" smtClean="0">
                <a:latin typeface="+mn-ea"/>
              </a:rPr>
              <a:t>に放射線を当てないよう，がん</a:t>
            </a:r>
            <a:r>
              <a:rPr lang="ja-JP" altLang="en-US" sz="1200" dirty="0">
                <a:latin typeface="+mn-ea"/>
              </a:rPr>
              <a:t>病巣へ正確</a:t>
            </a:r>
            <a:r>
              <a:rPr lang="ja-JP" altLang="en-US" sz="1200" dirty="0" smtClean="0">
                <a:latin typeface="+mn-ea"/>
              </a:rPr>
              <a:t>にピンポイント照射が可能（高精度放射線治療）</a:t>
            </a:r>
            <a:endParaRPr lang="en-US" altLang="ja-JP" sz="1200" dirty="0" smtClean="0">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solidFill>
                  <a:srgbClr val="000000"/>
                </a:solidFill>
                <a:latin typeface="+mn-ea"/>
              </a:rPr>
              <a:t>４基幹病院のほか県内医療機関が</a:t>
            </a:r>
            <a:r>
              <a:rPr lang="ja-JP" altLang="en-US" sz="1200" dirty="0" smtClean="0">
                <a:latin typeface="+mn-ea"/>
              </a:rPr>
              <a:t>センター</a:t>
            </a:r>
            <a:r>
              <a:rPr lang="ja-JP" altLang="en-US" sz="1200" dirty="0">
                <a:latin typeface="+mn-ea"/>
              </a:rPr>
              <a:t>での治療を必要とする</a:t>
            </a:r>
            <a:r>
              <a:rPr lang="ja-JP" altLang="en-US" sz="1200" u="sng" dirty="0">
                <a:latin typeface="+mn-ea"/>
              </a:rPr>
              <a:t>患者を</a:t>
            </a:r>
            <a:r>
              <a:rPr lang="ja-JP" altLang="en-US" sz="1200" u="sng" dirty="0" smtClean="0">
                <a:latin typeface="+mn-ea"/>
              </a:rPr>
              <a:t>紹介し</a:t>
            </a:r>
            <a:r>
              <a:rPr lang="ja-JP" altLang="en-US" sz="1200" dirty="0" smtClean="0">
                <a:latin typeface="+mn-ea"/>
              </a:rPr>
              <a:t>，治療後は紹介元医療機関で経過観察</a:t>
            </a:r>
            <a:endParaRPr lang="en-US" altLang="ja-JP" sz="1200" u="sng" dirty="0" smtClean="0">
              <a:latin typeface="+mn-ea"/>
            </a:endParaRPr>
          </a:p>
        </p:txBody>
      </p:sp>
      <p:sp>
        <p:nvSpPr>
          <p:cNvPr id="5" name="正方形/長方形 4"/>
          <p:cNvSpPr/>
          <p:nvPr/>
        </p:nvSpPr>
        <p:spPr>
          <a:xfrm>
            <a:off x="86463" y="6588000"/>
            <a:ext cx="513792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n-ea"/>
              </a:rPr>
              <a:t>2014.3.28 </a:t>
            </a:r>
            <a:r>
              <a:rPr lang="ja-JP" altLang="en-US" sz="900" dirty="0" smtClean="0">
                <a:solidFill>
                  <a:schemeClr val="tx1"/>
                </a:solidFill>
                <a:latin typeface="+mn-ea"/>
              </a:rPr>
              <a:t>高精度</a:t>
            </a:r>
            <a:r>
              <a:rPr lang="ja-JP" altLang="en-US" sz="900" dirty="0">
                <a:solidFill>
                  <a:schemeClr val="tx1"/>
                </a:solidFill>
                <a:latin typeface="+mn-ea"/>
              </a:rPr>
              <a:t>放射線治療センターの運営に関する協定書の</a:t>
            </a:r>
            <a:r>
              <a:rPr lang="ja-JP" altLang="en-US" sz="900" dirty="0" smtClean="0">
                <a:solidFill>
                  <a:schemeClr val="tx1"/>
                </a:solidFill>
                <a:latin typeface="+mn-ea"/>
              </a:rPr>
              <a:t>締結式</a:t>
            </a:r>
            <a:endParaRPr kumimoji="1" lang="ja-JP" altLang="en-US" sz="900" dirty="0">
              <a:solidFill>
                <a:schemeClr val="tx1"/>
              </a:solidFill>
              <a:latin typeface="+mj-ea"/>
              <a:ea typeface="+mj-ea"/>
            </a:endParaRPr>
          </a:p>
        </p:txBody>
      </p:sp>
      <p:sp>
        <p:nvSpPr>
          <p:cNvPr id="6" name="正方形/長方形 5"/>
          <p:cNvSpPr/>
          <p:nvPr/>
        </p:nvSpPr>
        <p:spPr>
          <a:xfrm>
            <a:off x="5418032" y="6507561"/>
            <a:ext cx="339314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n-ea"/>
              </a:rPr>
              <a:t>広島がん高精度</a:t>
            </a:r>
            <a:r>
              <a:rPr lang="ja-JP" altLang="en-US" sz="900" dirty="0">
                <a:solidFill>
                  <a:schemeClr val="tx1"/>
                </a:solidFill>
                <a:latin typeface="+mn-ea"/>
              </a:rPr>
              <a:t>放射線治療</a:t>
            </a:r>
            <a:r>
              <a:rPr lang="ja-JP" altLang="en-US" sz="900" dirty="0" smtClean="0">
                <a:solidFill>
                  <a:schemeClr val="tx1"/>
                </a:solidFill>
                <a:latin typeface="+mn-ea"/>
              </a:rPr>
              <a:t>センター（右の低層棟）</a:t>
            </a:r>
            <a:endParaRPr lang="en-US" altLang="ja-JP" sz="900" dirty="0" smtClean="0">
              <a:solidFill>
                <a:schemeClr val="tx1"/>
              </a:solidFill>
              <a:latin typeface="+mn-ea"/>
            </a:endParaRPr>
          </a:p>
          <a:p>
            <a:pPr algn="ctr"/>
            <a:r>
              <a:rPr lang="ja-JP" altLang="en-US" sz="900" dirty="0" smtClean="0">
                <a:solidFill>
                  <a:schemeClr val="tx1"/>
                </a:solidFill>
                <a:latin typeface="+mn-ea"/>
              </a:rPr>
              <a:t>と</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高精度</a:t>
            </a:r>
            <a:r>
              <a:rPr lang="zh-TW" altLang="en-US" sz="900" dirty="0">
                <a:solidFill>
                  <a:schemeClr val="tx1"/>
                </a:solidFill>
                <a:latin typeface="ＭＳ Ｐゴシック" panose="020B0600070205080204" pitchFamily="50" charset="-128"/>
                <a:ea typeface="ＭＳ Ｐゴシック" panose="020B0600070205080204" pitchFamily="50" charset="-128"/>
              </a:rPr>
              <a:t>放射線治療装置</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6199579" y="764704"/>
            <a:ext cx="2088232"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ハイプラック</a:t>
            </a:r>
            <a:endParaRPr kumimoji="1" lang="ja-JP" altLang="en-US" sz="1000" dirty="0">
              <a:solidFill>
                <a:schemeClr val="tx1"/>
              </a:solidFill>
            </a:endParaRPr>
          </a:p>
        </p:txBody>
      </p:sp>
      <p:grpSp>
        <p:nvGrpSpPr>
          <p:cNvPr id="8" name="グループ化 7"/>
          <p:cNvGrpSpPr/>
          <p:nvPr/>
        </p:nvGrpSpPr>
        <p:grpSpPr>
          <a:xfrm>
            <a:off x="91380" y="3813245"/>
            <a:ext cx="5133008" cy="2866106"/>
            <a:chOff x="303088" y="3293955"/>
            <a:chExt cx="5328592" cy="3172151"/>
          </a:xfrm>
        </p:grpSpPr>
        <p:pic>
          <p:nvPicPr>
            <p:cNvPr id="9" name="図 8" descr="協定締結式"/>
            <p:cNvPicPr/>
            <p:nvPr/>
          </p:nvPicPr>
          <p:blipFill>
            <a:blip r:embed="rId4">
              <a:extLst>
                <a:ext uri="{28A0092B-C50C-407E-A947-70E740481C1C}">
                  <a14:useLocalDpi xmlns:a14="http://schemas.microsoft.com/office/drawing/2010/main" val="0"/>
                </a:ext>
              </a:extLst>
            </a:blip>
            <a:srcRect/>
            <a:stretch>
              <a:fillRect/>
            </a:stretch>
          </p:blipFill>
          <p:spPr bwMode="auto">
            <a:xfrm>
              <a:off x="303088" y="3293955"/>
              <a:ext cx="5328592" cy="3172151"/>
            </a:xfrm>
            <a:prstGeom prst="rect">
              <a:avLst/>
            </a:prstGeom>
            <a:noFill/>
            <a:ln>
              <a:noFill/>
            </a:ln>
          </p:spPr>
        </p:pic>
        <p:sp>
          <p:nvSpPr>
            <p:cNvPr id="10" name="正方形/長方形 9"/>
            <p:cNvSpPr/>
            <p:nvPr/>
          </p:nvSpPr>
          <p:spPr>
            <a:xfrm>
              <a:off x="2495582" y="5304594"/>
              <a:ext cx="50405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知事</a:t>
              </a:r>
              <a:endParaRPr kumimoji="1" lang="ja-JP" altLang="en-US" sz="900" dirty="0"/>
            </a:p>
          </p:txBody>
        </p:sp>
        <p:sp>
          <p:nvSpPr>
            <p:cNvPr id="11" name="正方形/長方形 10"/>
            <p:cNvSpPr/>
            <p:nvPr/>
          </p:nvSpPr>
          <p:spPr>
            <a:xfrm>
              <a:off x="1859983" y="5328000"/>
              <a:ext cx="648072" cy="224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広島市長</a:t>
              </a:r>
              <a:endParaRPr kumimoji="1" lang="ja-JP" altLang="en-US" sz="900" dirty="0"/>
            </a:p>
          </p:txBody>
        </p:sp>
        <p:sp>
          <p:nvSpPr>
            <p:cNvPr id="12" name="正方形/長方形 11"/>
            <p:cNvSpPr/>
            <p:nvPr/>
          </p:nvSpPr>
          <p:spPr>
            <a:xfrm>
              <a:off x="2999638" y="5292000"/>
              <a:ext cx="707052"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県医師会長</a:t>
              </a:r>
              <a:endParaRPr kumimoji="1" lang="ja-JP" altLang="en-US" sz="900" dirty="0"/>
            </a:p>
          </p:txBody>
        </p:sp>
        <p:sp>
          <p:nvSpPr>
            <p:cNvPr id="13" name="正方形/長方形 12"/>
            <p:cNvSpPr/>
            <p:nvPr/>
          </p:nvSpPr>
          <p:spPr>
            <a:xfrm>
              <a:off x="3453348" y="5094833"/>
              <a:ext cx="922420" cy="283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広島大学病院長</a:t>
              </a:r>
              <a:endParaRPr kumimoji="1" lang="ja-JP" altLang="en-US" sz="900" dirty="0"/>
            </a:p>
          </p:txBody>
        </p:sp>
        <p:sp>
          <p:nvSpPr>
            <p:cNvPr id="14" name="正方形/長方形 13"/>
            <p:cNvSpPr/>
            <p:nvPr/>
          </p:nvSpPr>
          <p:spPr>
            <a:xfrm>
              <a:off x="3906781" y="5297758"/>
              <a:ext cx="937974"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県立広島病院長</a:t>
              </a:r>
              <a:endParaRPr kumimoji="1" lang="ja-JP" altLang="en-US" sz="900" dirty="0"/>
            </a:p>
          </p:txBody>
        </p:sp>
        <p:sp>
          <p:nvSpPr>
            <p:cNvPr id="15" name="正方形/長方形 14"/>
            <p:cNvSpPr/>
            <p:nvPr/>
          </p:nvSpPr>
          <p:spPr>
            <a:xfrm>
              <a:off x="4497436" y="5103927"/>
              <a:ext cx="1001598" cy="264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県健康福祉局長</a:t>
              </a:r>
              <a:endParaRPr kumimoji="1" lang="ja-JP" altLang="en-US" sz="900" dirty="0"/>
            </a:p>
          </p:txBody>
        </p:sp>
        <p:sp>
          <p:nvSpPr>
            <p:cNvPr id="16" name="正方形/長方形 15"/>
            <p:cNvSpPr/>
            <p:nvPr/>
          </p:nvSpPr>
          <p:spPr>
            <a:xfrm>
              <a:off x="1186921" y="5136892"/>
              <a:ext cx="982709" cy="264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広島市民病院長</a:t>
              </a:r>
              <a:endParaRPr kumimoji="1" lang="ja-JP" altLang="en-US" sz="900" dirty="0"/>
            </a:p>
          </p:txBody>
        </p:sp>
        <p:sp>
          <p:nvSpPr>
            <p:cNvPr id="17" name="正方形/長方形 16"/>
            <p:cNvSpPr/>
            <p:nvPr/>
          </p:nvSpPr>
          <p:spPr>
            <a:xfrm>
              <a:off x="303088" y="5292000"/>
              <a:ext cx="1368152" cy="306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広島赤十字・原爆病院長</a:t>
              </a:r>
              <a:endParaRPr kumimoji="1" lang="ja-JP" altLang="en-US" sz="900" dirty="0"/>
            </a:p>
          </p:txBody>
        </p:sp>
        <p:sp>
          <p:nvSpPr>
            <p:cNvPr id="18" name="正方形/長方形 17"/>
            <p:cNvSpPr/>
            <p:nvPr/>
          </p:nvSpPr>
          <p:spPr>
            <a:xfrm>
              <a:off x="432000" y="3816000"/>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bg1"/>
                  </a:solidFill>
                </a:rPr>
                <a:t>広島市健康福祉局長</a:t>
              </a:r>
              <a:endParaRPr kumimoji="1" lang="ja-JP" altLang="en-US" sz="900" dirty="0">
                <a:solidFill>
                  <a:schemeClr val="bg1"/>
                </a:solidFill>
              </a:endParaRPr>
            </a:p>
          </p:txBody>
        </p:sp>
        <p:sp>
          <p:nvSpPr>
            <p:cNvPr id="19" name="正方形/長方形 18"/>
            <p:cNvSpPr/>
            <p:nvPr/>
          </p:nvSpPr>
          <p:spPr>
            <a:xfrm>
              <a:off x="1186921" y="3600000"/>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県病院事業管理者</a:t>
              </a:r>
              <a:endParaRPr kumimoji="1" lang="ja-JP" altLang="en-US" sz="900" dirty="0">
                <a:solidFill>
                  <a:schemeClr val="tx1"/>
                </a:solidFill>
              </a:endParaRPr>
            </a:p>
          </p:txBody>
        </p:sp>
        <p:sp>
          <p:nvSpPr>
            <p:cNvPr id="20" name="正方形/長方形 19"/>
            <p:cNvSpPr/>
            <p:nvPr/>
          </p:nvSpPr>
          <p:spPr>
            <a:xfrm>
              <a:off x="1832693" y="3744000"/>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広島市病院事業管理者</a:t>
              </a:r>
              <a:endParaRPr kumimoji="1" lang="ja-JP" altLang="en-US" sz="900" dirty="0">
                <a:solidFill>
                  <a:schemeClr val="tx1"/>
                </a:solidFill>
              </a:endParaRPr>
            </a:p>
          </p:txBody>
        </p:sp>
        <p:sp>
          <p:nvSpPr>
            <p:cNvPr id="21" name="正方形/長方形 20"/>
            <p:cNvSpPr/>
            <p:nvPr/>
          </p:nvSpPr>
          <p:spPr>
            <a:xfrm>
              <a:off x="2588071" y="3888000"/>
              <a:ext cx="1072333" cy="264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広島大学長</a:t>
              </a:r>
              <a:endParaRPr kumimoji="1" lang="ja-JP" altLang="en-US" sz="900" dirty="0">
                <a:solidFill>
                  <a:schemeClr val="tx1"/>
                </a:solidFill>
              </a:endParaRPr>
            </a:p>
          </p:txBody>
        </p:sp>
        <p:sp>
          <p:nvSpPr>
            <p:cNvPr id="22" name="正方形/長方形 21"/>
            <p:cNvSpPr/>
            <p:nvPr/>
          </p:nvSpPr>
          <p:spPr>
            <a:xfrm>
              <a:off x="3063798" y="3708000"/>
              <a:ext cx="1008112" cy="27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センター長</a:t>
              </a:r>
              <a:endParaRPr kumimoji="1" lang="ja-JP" altLang="en-US" sz="900" dirty="0">
                <a:solidFill>
                  <a:schemeClr val="tx1"/>
                </a:solidFill>
              </a:endParaRPr>
            </a:p>
          </p:txBody>
        </p:sp>
        <p:sp>
          <p:nvSpPr>
            <p:cNvPr id="23" name="正方形/長方形 22"/>
            <p:cNvSpPr/>
            <p:nvPr/>
          </p:nvSpPr>
          <p:spPr>
            <a:xfrm>
              <a:off x="3706690" y="3867913"/>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bg1"/>
                  </a:solidFill>
                </a:rPr>
                <a:t>県医師会副会長</a:t>
              </a:r>
              <a:endParaRPr kumimoji="1" lang="ja-JP" altLang="en-US" sz="900" dirty="0">
                <a:solidFill>
                  <a:schemeClr val="bg1"/>
                </a:solidFill>
              </a:endParaRPr>
            </a:p>
          </p:txBody>
        </p:sp>
      </p:grpSp>
      <p:pic>
        <p:nvPicPr>
          <p:cNvPr id="24" name="Picture 2" descr="Vero 4D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326" y="3630348"/>
            <a:ext cx="1586641" cy="79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5" name="Picture 4" descr="True Be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8800" y="4320000"/>
            <a:ext cx="1586641" cy="79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6" name="Picture 6" descr="True Beam ST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8800" y="3348000"/>
            <a:ext cx="1586641" cy="79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5427325" y="3392736"/>
            <a:ext cx="964835" cy="239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900" dirty="0" smtClean="0">
                <a:solidFill>
                  <a:schemeClr val="tx1"/>
                </a:solidFill>
                <a:latin typeface="+mn-ea"/>
              </a:rPr>
              <a:t>Vero-4DRT</a:t>
            </a:r>
            <a:endParaRPr kumimoji="1" lang="ja-JP" altLang="en-US" sz="900" dirty="0">
              <a:solidFill>
                <a:schemeClr val="tx1"/>
              </a:solidFill>
              <a:latin typeface="+mn-ea"/>
            </a:endParaRPr>
          </a:p>
        </p:txBody>
      </p:sp>
      <p:sp>
        <p:nvSpPr>
          <p:cNvPr id="28" name="正方形/長方形 27"/>
          <p:cNvSpPr/>
          <p:nvPr/>
        </p:nvSpPr>
        <p:spPr>
          <a:xfrm>
            <a:off x="7317673" y="3132000"/>
            <a:ext cx="964835" cy="239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900" dirty="0" smtClean="0">
                <a:solidFill>
                  <a:schemeClr val="tx1"/>
                </a:solidFill>
                <a:latin typeface="+mn-ea"/>
              </a:rPr>
              <a:t>True Beam</a:t>
            </a:r>
            <a:endParaRPr kumimoji="1" lang="ja-JP" altLang="en-US" sz="900" dirty="0">
              <a:solidFill>
                <a:schemeClr val="tx1"/>
              </a:solidFill>
              <a:latin typeface="+mn-ea"/>
            </a:endParaRPr>
          </a:p>
        </p:txBody>
      </p:sp>
      <p:sp>
        <p:nvSpPr>
          <p:cNvPr id="29" name="正方形/長方形 28"/>
          <p:cNvSpPr/>
          <p:nvPr/>
        </p:nvSpPr>
        <p:spPr>
          <a:xfrm>
            <a:off x="7318800" y="4104000"/>
            <a:ext cx="1333822" cy="239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900" dirty="0" smtClean="0">
                <a:solidFill>
                  <a:schemeClr val="tx1"/>
                </a:solidFill>
                <a:latin typeface="+mn-ea"/>
              </a:rPr>
              <a:t>True Beam </a:t>
            </a:r>
            <a:r>
              <a:rPr kumimoji="1" lang="en-US" altLang="ja-JP" sz="900" dirty="0" err="1" smtClean="0">
                <a:solidFill>
                  <a:schemeClr val="tx1"/>
                </a:solidFill>
                <a:latin typeface="+mn-ea"/>
              </a:rPr>
              <a:t>STx</a:t>
            </a:r>
            <a:endParaRPr kumimoji="1" lang="ja-JP" altLang="en-US" sz="900" dirty="0">
              <a:solidFill>
                <a:schemeClr val="tx1"/>
              </a:solidFill>
              <a:latin typeface="+mn-ea"/>
            </a:endParaRPr>
          </a:p>
        </p:txBody>
      </p:sp>
      <p:sp>
        <p:nvSpPr>
          <p:cNvPr id="30" name="タイトル 1"/>
          <p:cNvSpPr txBox="1">
            <a:spLocks/>
          </p:cNvSpPr>
          <p:nvPr/>
        </p:nvSpPr>
        <p:spPr>
          <a:xfrm>
            <a:off x="215560" y="332656"/>
            <a:ext cx="3276320" cy="432048"/>
          </a:xfrm>
          <a:prstGeom prst="rect">
            <a:avLst/>
          </a:prstGeom>
          <a:solidFill>
            <a:schemeClr val="tx1"/>
          </a:solidFill>
          <a:ln w="44450" cmpd="sng">
            <a:noFill/>
          </a:ln>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schemeClr val="bg1"/>
                </a:solidFill>
              </a:rPr>
              <a:t>基幹病院連携の先行例 ①</a:t>
            </a:r>
            <a:endParaRPr lang="ja-JP" altLang="en-US" sz="2000" dirty="0">
              <a:solidFill>
                <a:schemeClr val="bg1"/>
              </a:solidFill>
            </a:endParaRPr>
          </a:p>
        </p:txBody>
      </p:sp>
      <p:sp>
        <p:nvSpPr>
          <p:cNvPr id="31" name="スライド番号プレースホルダー 30"/>
          <p:cNvSpPr>
            <a:spLocks noGrp="1"/>
          </p:cNvSpPr>
          <p:nvPr>
            <p:ph type="sldNum" sz="quarter" idx="12"/>
          </p:nvPr>
        </p:nvSpPr>
        <p:spPr>
          <a:xfrm>
            <a:off x="7013967" y="6507561"/>
            <a:ext cx="2133600" cy="365125"/>
          </a:xfrm>
        </p:spPr>
        <p:txBody>
          <a:bodyPr/>
          <a:lstStyle/>
          <a:p>
            <a:fld id="{DC768EE6-8590-4C35-BA5F-0BD088C856D2}" type="slidenum">
              <a:rPr kumimoji="1" lang="ja-JP" altLang="en-US" sz="2400" smtClean="0"/>
              <a:t>23</a:t>
            </a:fld>
            <a:endParaRPr kumimoji="1" lang="ja-JP" altLang="en-US" sz="2400" dirty="0"/>
          </a:p>
        </p:txBody>
      </p:sp>
    </p:spTree>
    <p:extLst>
      <p:ext uri="{BB962C8B-B14F-4D97-AF65-F5344CB8AC3E}">
        <p14:creationId xmlns:p14="http://schemas.microsoft.com/office/powerpoint/2010/main" val="2565440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24</a:t>
            </a:fld>
            <a:endParaRPr kumimoji="1" lang="ja-JP" altLang="en-US" sz="2400" dirty="0"/>
          </a:p>
        </p:txBody>
      </p:sp>
      <p:sp>
        <p:nvSpPr>
          <p:cNvPr id="29" name="タイトル 1"/>
          <p:cNvSpPr txBox="1">
            <a:spLocks/>
          </p:cNvSpPr>
          <p:nvPr/>
        </p:nvSpPr>
        <p:spPr>
          <a:xfrm>
            <a:off x="215560" y="332656"/>
            <a:ext cx="3276320" cy="432048"/>
          </a:xfrm>
          <a:prstGeom prst="rect">
            <a:avLst/>
          </a:prstGeom>
          <a:solidFill>
            <a:schemeClr val="tx1"/>
          </a:solidFill>
          <a:ln w="44450" cmpd="sng">
            <a:noFill/>
          </a:ln>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schemeClr val="bg1"/>
                </a:solidFill>
              </a:rPr>
              <a:t>基幹病院連携の先行例 ②</a:t>
            </a:r>
            <a:endParaRPr lang="ja-JP" altLang="en-US" sz="2000" dirty="0">
              <a:solidFill>
                <a:schemeClr val="bg1"/>
              </a:solidFill>
            </a:endParaRPr>
          </a:p>
        </p:txBody>
      </p:sp>
      <p:sp>
        <p:nvSpPr>
          <p:cNvPr id="30" name="タイトル 1"/>
          <p:cNvSpPr txBox="1">
            <a:spLocks/>
          </p:cNvSpPr>
          <p:nvPr/>
        </p:nvSpPr>
        <p:spPr>
          <a:xfrm>
            <a:off x="3707904" y="332656"/>
            <a:ext cx="4077182" cy="51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2800" dirty="0" smtClean="0">
                <a:latin typeface="+mn-ea"/>
                <a:ea typeface="+mn-ea"/>
              </a:rPr>
              <a:t>治験等活性化事業</a:t>
            </a:r>
            <a:endParaRPr lang="ja-JP" altLang="en-US" sz="2800" dirty="0">
              <a:latin typeface="+mn-ea"/>
              <a:ea typeface="+mn-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28" y="1052735"/>
            <a:ext cx="8330827" cy="571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91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25</a:t>
            </a:fld>
            <a:endParaRPr kumimoji="1" lang="ja-JP" altLang="en-US" sz="2400" dirty="0"/>
          </a:p>
        </p:txBody>
      </p:sp>
      <p:sp>
        <p:nvSpPr>
          <p:cNvPr id="5" name="タイトル 1"/>
          <p:cNvSpPr txBox="1">
            <a:spLocks/>
          </p:cNvSpPr>
          <p:nvPr/>
        </p:nvSpPr>
        <p:spPr>
          <a:xfrm>
            <a:off x="107504" y="1340768"/>
            <a:ext cx="8928992" cy="1584176"/>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4000"/>
              </a:lnSpc>
            </a:pPr>
            <a:r>
              <a:rPr lang="ja-JP" altLang="en-US" sz="2800" dirty="0" smtClean="0">
                <a:latin typeface="+mn-ea"/>
                <a:ea typeface="+mn-ea"/>
              </a:rPr>
              <a:t>第２回基幹病院連携強化会議（</a:t>
            </a:r>
            <a:r>
              <a:rPr lang="en-US" altLang="ja-JP" sz="2800" dirty="0" smtClean="0">
                <a:latin typeface="+mn-ea"/>
                <a:ea typeface="+mn-ea"/>
              </a:rPr>
              <a:t>H27.9.14</a:t>
            </a:r>
            <a:r>
              <a:rPr lang="ja-JP" altLang="en-US" sz="2800" dirty="0" smtClean="0">
                <a:latin typeface="+mn-ea"/>
                <a:ea typeface="+mn-ea"/>
              </a:rPr>
              <a:t>）</a:t>
            </a:r>
            <a:endParaRPr lang="en-US" altLang="ja-JP" sz="2800" dirty="0" smtClean="0">
              <a:latin typeface="+mn-ea"/>
              <a:ea typeface="+mn-ea"/>
            </a:endParaRPr>
          </a:p>
          <a:p>
            <a:pPr>
              <a:lnSpc>
                <a:spcPts val="4000"/>
              </a:lnSpc>
            </a:pPr>
            <a:r>
              <a:rPr lang="ja-JP" altLang="en-US" sz="2800" dirty="0" smtClean="0">
                <a:latin typeface="+mn-ea"/>
                <a:ea typeface="+mn-ea"/>
              </a:rPr>
              <a:t>有識者の講演と意見交換における主な発言要旨</a:t>
            </a:r>
            <a:endParaRPr lang="en-US" altLang="ja-JP" sz="2800" dirty="0" smtClean="0">
              <a:latin typeface="+mn-ea"/>
              <a:ea typeface="+mn-ea"/>
            </a:endParaRPr>
          </a:p>
        </p:txBody>
      </p:sp>
      <p:pic>
        <p:nvPicPr>
          <p:cNvPr id="6" name="Picture 2" descr="T:\060健康福祉局\999健康福祉局共有\用途別共有\000保健医療部共有\医療再編\☆基幹病院連携強化会議\第２回 H27.9.14\写真\CIMG0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000" y="3501008"/>
            <a:ext cx="3552000" cy="26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86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26</a:t>
            </a:fld>
            <a:endParaRPr kumimoji="1" lang="ja-JP" altLang="en-US" sz="2400" dirty="0"/>
          </a:p>
        </p:txBody>
      </p:sp>
      <p:sp>
        <p:nvSpPr>
          <p:cNvPr id="3"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１ 公立病院改革の取組について</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長谷川淳二氏（総務省自治財政局準公営企業室長）</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8"/>
          <p:cNvSpPr>
            <a:spLocks noGrp="1"/>
          </p:cNvSpPr>
          <p:nvPr>
            <p:ph idx="1"/>
          </p:nvPr>
        </p:nvSpPr>
        <p:spPr>
          <a:xfrm>
            <a:off x="179512" y="1412776"/>
            <a:ext cx="8856984" cy="5445224"/>
          </a:xfrm>
        </p:spPr>
        <p:txBody>
          <a:bodyPr>
            <a:noAutofit/>
          </a:bodyPr>
          <a:lstStyle/>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公立病院改革の基本的な考え方</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究極の目的は，安定した経営の下で，へき地医療・不採算医療や高度・先進医療等を提</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供する重要な役割を継続的に担っていくこと。</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kumimoji="1" lang="ja-JP" altLang="en-US" sz="1600" dirty="0" smtClean="0">
                <a:latin typeface="HG丸ｺﾞｼｯｸM-PRO" panose="020F0600000000000000" pitchFamily="50" charset="-128"/>
                <a:ea typeface="HG丸ｺﾞｼｯｸM-PRO" panose="020F0600000000000000" pitchFamily="50" charset="-128"/>
              </a:rPr>
              <a:t>・　今後の公立病院改革は，地域医療構想と整合的に行われる必要がある。</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新公立病院改革ガイドライン（主な項目）</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a:latin typeface="HG丸ｺﾞｼｯｸM-PRO" panose="020F0600000000000000" pitchFamily="50" charset="-128"/>
                <a:ea typeface="HG丸ｺﾞｼｯｸM-PRO" panose="020F0600000000000000" pitchFamily="50" charset="-128"/>
              </a:rPr>
              <a:t>地域医療構想を踏まえた役割の明確化</a:t>
            </a:r>
            <a:r>
              <a:rPr lang="en-US" altLang="ja-JP" sz="1600" u="sng" dirty="0">
                <a:latin typeface="HG丸ｺﾞｼｯｸM-PRO" panose="020F0600000000000000" pitchFamily="50" charset="-128"/>
                <a:ea typeface="HG丸ｺﾞｼｯｸM-PRO" panose="020F0600000000000000" pitchFamily="50" charset="-128"/>
              </a:rPr>
              <a:t>…</a:t>
            </a:r>
            <a:r>
              <a:rPr lang="ja-JP" altLang="en-US" sz="1600" u="sng" dirty="0">
                <a:latin typeface="HG丸ｺﾞｼｯｸM-PRO" panose="020F0600000000000000" pitchFamily="50" charset="-128"/>
                <a:ea typeface="HG丸ｺﾞｼｯｸM-PRO" panose="020F0600000000000000" pitchFamily="50" charset="-128"/>
              </a:rPr>
              <a:t>将来の機能別の医療需要・必要病床数と</a:t>
            </a:r>
            <a:r>
              <a:rPr lang="ja-JP" altLang="en-US" sz="1600" u="sng" dirty="0" smtClean="0">
                <a:latin typeface="HG丸ｺﾞｼｯｸM-PRO" panose="020F0600000000000000" pitchFamily="50" charset="-128"/>
                <a:ea typeface="HG丸ｺﾞｼｯｸM-PRO" panose="020F0600000000000000" pitchFamily="50" charset="-128"/>
              </a:rPr>
              <a:t>整合性</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の</a:t>
            </a:r>
            <a:r>
              <a:rPr lang="ja-JP" altLang="en-US" sz="1600" u="sng" dirty="0">
                <a:latin typeface="HG丸ｺﾞｼｯｸM-PRO" panose="020F0600000000000000" pitchFamily="50" charset="-128"/>
                <a:ea typeface="HG丸ｺﾞｼｯｸM-PRO" panose="020F0600000000000000" pitchFamily="50" charset="-128"/>
              </a:rPr>
              <a:t>とれた公立病院の具体的な将来像（</a:t>
            </a:r>
            <a:r>
              <a:rPr lang="en-US" altLang="ja-JP" sz="1600" u="sng" dirty="0">
                <a:latin typeface="HG丸ｺﾞｼｯｸM-PRO" panose="020F0600000000000000" pitchFamily="50" charset="-128"/>
                <a:ea typeface="HG丸ｺﾞｼｯｸM-PRO" panose="020F0600000000000000" pitchFamily="50" charset="-128"/>
              </a:rPr>
              <a:t>2025</a:t>
            </a:r>
            <a:r>
              <a:rPr lang="ja-JP" altLang="en-US" sz="1600" u="sng" dirty="0">
                <a:latin typeface="HG丸ｺﾞｼｯｸM-PRO" panose="020F0600000000000000" pitchFamily="50" charset="-128"/>
                <a:ea typeface="HG丸ｺﾞｼｯｸM-PRO" panose="020F0600000000000000" pitchFamily="50" charset="-128"/>
              </a:rPr>
              <a:t>年）を明確化</a:t>
            </a:r>
          </a:p>
          <a:p>
            <a:pPr marL="180000" indent="0">
              <a:lnSpc>
                <a:spcPts val="2500"/>
              </a:lnSpc>
              <a:buNone/>
            </a:pPr>
            <a:r>
              <a:rPr kumimoji="1" lang="ja-JP" altLang="en-US" sz="1600" dirty="0" smtClean="0">
                <a:latin typeface="HG丸ｺﾞｼｯｸM-PRO" panose="020F0600000000000000" pitchFamily="50" charset="-128"/>
                <a:ea typeface="HG丸ｺﾞｼｯｸM-PRO" panose="020F0600000000000000" pitchFamily="50" charset="-128"/>
              </a:rPr>
              <a:t>・　経営の効率化</a:t>
            </a: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黒字化を目指して経常収支比率及び医業収支比率については，必ず数値</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目標を設定</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再編・ネットワーク化</a:t>
            </a:r>
            <a:r>
              <a:rPr lang="en-US" altLang="ja-JP" sz="1600" u="sng" dirty="0" smtClean="0">
                <a:latin typeface="HG丸ｺﾞｼｯｸM-PRO" panose="020F0600000000000000" pitchFamily="50" charset="-128"/>
                <a:ea typeface="HG丸ｺﾞｼｯｸM-PRO" panose="020F0600000000000000" pitchFamily="50" charset="-128"/>
              </a:rPr>
              <a:t>…</a:t>
            </a:r>
            <a:r>
              <a:rPr lang="ja-JP" altLang="en-US" sz="1600" u="sng" dirty="0" smtClean="0">
                <a:latin typeface="HG丸ｺﾞｼｯｸM-PRO" panose="020F0600000000000000" pitchFamily="50" charset="-128"/>
                <a:ea typeface="HG丸ｺﾞｼｯｸM-PRO" panose="020F0600000000000000" pitchFamily="50" charset="-128"/>
              </a:rPr>
              <a:t>公立病院や国立病院，公的病院，民間病院が併存し，相互の機</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能の重複，競合がある場合には，地域医療構想等も活用しつつ，他の医療機関との統合・</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再編や事業譲渡等にも踏み込んだ改革案についても検討の対象とすべき</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kumimoji="1" lang="ja-JP" altLang="en-US" sz="1600" dirty="0" smtClean="0">
                <a:latin typeface="HG丸ｺﾞｼｯｸM-PRO" panose="020F0600000000000000" pitchFamily="50" charset="-128"/>
                <a:ea typeface="HG丸ｺﾞｼｯｸM-PRO" panose="020F0600000000000000" pitchFamily="50" charset="-128"/>
              </a:rPr>
              <a:t>・　経営形態の見直し</a:t>
            </a: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民間的経営手法導入の観点から，地方独立行政法人化など</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7985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59" y="644961"/>
            <a:ext cx="8674379" cy="621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8532440" y="6596608"/>
            <a:ext cx="34438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65686" y="215392"/>
            <a:ext cx="2110541"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長谷川室長提供資料</a:t>
            </a:r>
            <a:endParaRPr kumimoji="1" lang="ja-JP" altLang="en-US" sz="1600" dirty="0">
              <a:solidFill>
                <a:schemeClr val="tx1"/>
              </a:solidFill>
            </a:endParaRPr>
          </a:p>
        </p:txBody>
      </p:sp>
      <p:sp>
        <p:nvSpPr>
          <p:cNvPr id="7" name="スライド番号プレースホルダー 3"/>
          <p:cNvSpPr txBox="1">
            <a:spLocks/>
          </p:cNvSpPr>
          <p:nvPr/>
        </p:nvSpPr>
        <p:spPr>
          <a:xfrm>
            <a:off x="7010400" y="652025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768EE6-8590-4C35-BA5F-0BD088C856D2}" type="slidenum">
              <a:rPr lang="ja-JP" altLang="en-US" sz="2400" smtClean="0"/>
              <a:pPr/>
              <a:t>27</a:t>
            </a:fld>
            <a:endParaRPr lang="ja-JP" altLang="en-US" sz="2400" dirty="0"/>
          </a:p>
        </p:txBody>
      </p:sp>
    </p:spTree>
    <p:extLst>
      <p:ext uri="{BB962C8B-B14F-4D97-AF65-F5344CB8AC3E}">
        <p14:creationId xmlns:p14="http://schemas.microsoft.com/office/powerpoint/2010/main" val="427222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14592"/>
            <a:ext cx="8725583" cy="599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57202" y="188640"/>
            <a:ext cx="2110541"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長谷川室長提供資料</a:t>
            </a:r>
            <a:endParaRPr kumimoji="1" lang="ja-JP" altLang="en-US" sz="1600" dirty="0">
              <a:solidFill>
                <a:schemeClr val="tx1"/>
              </a:solidFill>
            </a:endParaRPr>
          </a:p>
        </p:txBody>
      </p:sp>
      <p:sp>
        <p:nvSpPr>
          <p:cNvPr id="6" name="正方形/長方形 5"/>
          <p:cNvSpPr/>
          <p:nvPr/>
        </p:nvSpPr>
        <p:spPr>
          <a:xfrm>
            <a:off x="8938800" y="714591"/>
            <a:ext cx="131401" cy="59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28</a:t>
            </a:fld>
            <a:endParaRPr kumimoji="1" lang="ja-JP" altLang="en-US" sz="2400" dirty="0"/>
          </a:p>
        </p:txBody>
      </p:sp>
    </p:spTree>
    <p:extLst>
      <p:ext uri="{BB962C8B-B14F-4D97-AF65-F5344CB8AC3E}">
        <p14:creationId xmlns:p14="http://schemas.microsoft.com/office/powerpoint/2010/main" val="10376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2</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１　現状・将来推計と課題</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79204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7202" y="188640"/>
            <a:ext cx="2110541"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長谷川室長提供資料</a:t>
            </a:r>
            <a:endParaRPr kumimoji="1" lang="ja-JP" altLang="en-US" sz="16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84000"/>
            <a:ext cx="8726400" cy="611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8676456" y="6597352"/>
            <a:ext cx="216024" cy="206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942400" y="684000"/>
            <a:ext cx="125760" cy="611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29</a:t>
            </a:fld>
            <a:endParaRPr kumimoji="1" lang="ja-JP" altLang="en-US" sz="2400" dirty="0"/>
          </a:p>
        </p:txBody>
      </p:sp>
    </p:spTree>
    <p:extLst>
      <p:ext uri="{BB962C8B-B14F-4D97-AF65-F5344CB8AC3E}">
        <p14:creationId xmlns:p14="http://schemas.microsoft.com/office/powerpoint/2010/main" val="319287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30</a:t>
            </a:fld>
            <a:endParaRPr kumimoji="1" lang="ja-JP" altLang="en-US" sz="2400" dirty="0"/>
          </a:p>
        </p:txBody>
      </p:sp>
      <p:sp>
        <p:nvSpPr>
          <p:cNvPr id="3" name="コンテンツ プレースホルダー 8"/>
          <p:cNvSpPr>
            <a:spLocks noGrp="1"/>
          </p:cNvSpPr>
          <p:nvPr>
            <p:ph idx="1"/>
          </p:nvPr>
        </p:nvSpPr>
        <p:spPr>
          <a:xfrm>
            <a:off x="179512" y="1412776"/>
            <a:ext cx="8856984" cy="5445224"/>
          </a:xfrm>
        </p:spPr>
        <p:txBody>
          <a:bodyPr>
            <a:noAutofit/>
          </a:bodyPr>
          <a:lstStyle/>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アライアンス連携会議では，転院の時期が適切であったか，患者の転帰が医学的に容認で</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きるものだったか検証している。</a:t>
            </a:r>
            <a:r>
              <a:rPr lang="ja-JP" altLang="en-US" sz="1600" u="sng" dirty="0" smtClean="0">
                <a:latin typeface="HG丸ｺﾞｼｯｸM-PRO" panose="020F0600000000000000" pitchFamily="50" charset="-128"/>
                <a:ea typeface="HG丸ｺﾞｼｯｸM-PRO" panose="020F0600000000000000" pitchFamily="50" charset="-128"/>
              </a:rPr>
              <a:t>転院先</a:t>
            </a:r>
            <a:r>
              <a:rPr lang="ja-JP" altLang="en-US" sz="1600" u="sng" dirty="0">
                <a:latin typeface="HG丸ｺﾞｼｯｸM-PRO" panose="020F0600000000000000" pitchFamily="50" charset="-128"/>
                <a:ea typeface="HG丸ｺﾞｼｯｸM-PRO" panose="020F0600000000000000" pitchFamily="50" charset="-128"/>
              </a:rPr>
              <a:t>の病院と診療方針を共有し，転院後の経過</a:t>
            </a:r>
            <a:r>
              <a:rPr lang="ja-JP" altLang="en-US" sz="1600" u="sng" dirty="0" smtClean="0">
                <a:latin typeface="HG丸ｺﾞｼｯｸM-PRO" panose="020F0600000000000000" pitchFamily="50" charset="-128"/>
                <a:ea typeface="HG丸ｺﾞｼｯｸM-PRO" panose="020F0600000000000000" pitchFamily="50" charset="-128"/>
              </a:rPr>
              <a:t>について</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お互い</a:t>
            </a:r>
            <a:r>
              <a:rPr lang="ja-JP" altLang="en-US" sz="1600" u="sng" dirty="0">
                <a:latin typeface="HG丸ｺﾞｼｯｸM-PRO" panose="020F0600000000000000" pitchFamily="50" charset="-128"/>
                <a:ea typeface="HG丸ｺﾞｼｯｸM-PRO" panose="020F0600000000000000" pitchFamily="50" charset="-128"/>
              </a:rPr>
              <a:t>に責任を持つことが大事</a:t>
            </a:r>
            <a:r>
              <a:rPr lang="ja-JP" altLang="en-US" sz="1600" u="sng" dirty="0" smtClean="0">
                <a:latin typeface="HG丸ｺﾞｼｯｸM-PRO" panose="020F0600000000000000" pitchFamily="50" charset="-128"/>
                <a:ea typeface="HG丸ｺﾞｼｯｸM-PRO" panose="020F0600000000000000" pitchFamily="50" charset="-128"/>
              </a:rPr>
              <a:t>。</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連携先に対する診療技術支援や済生会熊本病院での共同診療（回診への参加），看護師の</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新人研修などを通じて深い信頼関係を構築</a:t>
            </a:r>
            <a:r>
              <a:rPr lang="ja-JP" altLang="en-US" sz="1600" dirty="0">
                <a:latin typeface="HG丸ｺﾞｼｯｸM-PRO" panose="020F0600000000000000" pitchFamily="50" charset="-128"/>
                <a:ea typeface="HG丸ｺﾞｼｯｸM-PRO" panose="020F0600000000000000" pitchFamily="50" charset="-128"/>
              </a:rPr>
              <a:t>している</a:t>
            </a:r>
            <a:r>
              <a:rPr lang="ja-JP" altLang="en-US" sz="1600" dirty="0" smtClean="0">
                <a:latin typeface="HG丸ｺﾞｼｯｸM-PRO" panose="020F0600000000000000" pitchFamily="50" charset="-128"/>
                <a:ea typeface="HG丸ｺﾞｼｯｸM-PRO" panose="020F0600000000000000" pitchFamily="50" charset="-128"/>
              </a:rPr>
              <a:t>。設置母体は違っても連携先は運命共同</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体。</a:t>
            </a:r>
            <a:r>
              <a:rPr lang="ja-JP" altLang="en-US" sz="1600" u="sng" dirty="0" smtClean="0">
                <a:latin typeface="HG丸ｺﾞｼｯｸM-PRO" panose="020F0600000000000000" pitchFamily="50" charset="-128"/>
                <a:ea typeface="HG丸ｺﾞｼｯｸM-PRO" panose="020F0600000000000000" pitchFamily="50" charset="-128"/>
              </a:rPr>
              <a:t>顔の見えるコミュニケーションツールをどんどんつくっている。</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済生会熊本病院の自宅等復帰率</a:t>
            </a:r>
            <a:r>
              <a:rPr lang="en-US" altLang="ja-JP" sz="1600" dirty="0" smtClean="0">
                <a:latin typeface="HG丸ｺﾞｼｯｸM-PRO" panose="020F0600000000000000" pitchFamily="50" charset="-128"/>
                <a:ea typeface="HG丸ｺﾞｼｯｸM-PRO" panose="020F0600000000000000" pitchFamily="50" charset="-128"/>
              </a:rPr>
              <a:t>…2014</a:t>
            </a:r>
            <a:r>
              <a:rPr lang="ja-JP" altLang="en-US" sz="1600" dirty="0" smtClean="0">
                <a:latin typeface="HG丸ｺﾞｼｯｸM-PRO" panose="020F0600000000000000" pitchFamily="50" charset="-128"/>
                <a:ea typeface="HG丸ｺﾞｼｯｸM-PRO" panose="020F0600000000000000" pitchFamily="50" charset="-128"/>
              </a:rPr>
              <a:t>年</a:t>
            </a:r>
            <a:r>
              <a:rPr lang="en-US" altLang="ja-JP" sz="1600" dirty="0" smtClean="0">
                <a:latin typeface="HG丸ｺﾞｼｯｸM-PRO" panose="020F0600000000000000" pitchFamily="50" charset="-128"/>
                <a:ea typeface="HG丸ｺﾞｼｯｸM-PRO" panose="020F0600000000000000" pitchFamily="50" charset="-128"/>
              </a:rPr>
              <a:t>4</a:t>
            </a:r>
            <a:r>
              <a:rPr lang="ja-JP" altLang="en-US" sz="1600" dirty="0" smtClean="0">
                <a:latin typeface="HG丸ｺﾞｼｯｸM-PRO" panose="020F0600000000000000" pitchFamily="50" charset="-128"/>
                <a:ea typeface="HG丸ｺﾞｼｯｸM-PRO" panose="020F0600000000000000" pitchFamily="50" charset="-128"/>
              </a:rPr>
              <a:t>月　</a:t>
            </a:r>
            <a:r>
              <a:rPr lang="en-US" altLang="ja-JP" sz="1600" dirty="0" smtClean="0">
                <a:latin typeface="HG丸ｺﾞｼｯｸM-PRO" panose="020F0600000000000000" pitchFamily="50" charset="-128"/>
                <a:ea typeface="HG丸ｺﾞｼｯｸM-PRO" panose="020F0600000000000000" pitchFamily="50" charset="-128"/>
              </a:rPr>
              <a:t>77.8</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2015</a:t>
            </a:r>
            <a:r>
              <a:rPr lang="ja-JP" altLang="en-US" sz="1600" dirty="0" smtClean="0">
                <a:latin typeface="HG丸ｺﾞｼｯｸM-PRO" panose="020F0600000000000000" pitchFamily="50" charset="-128"/>
                <a:ea typeface="HG丸ｺﾞｼｯｸM-PRO" panose="020F0600000000000000" pitchFamily="50" charset="-128"/>
              </a:rPr>
              <a:t>年</a:t>
            </a:r>
            <a:r>
              <a:rPr lang="en-US" altLang="ja-JP" sz="1600" dirty="0" smtClean="0">
                <a:latin typeface="HG丸ｺﾞｼｯｸM-PRO" panose="020F0600000000000000" pitchFamily="50" charset="-128"/>
                <a:ea typeface="HG丸ｺﾞｼｯｸM-PRO" panose="020F0600000000000000" pitchFamily="50" charset="-128"/>
              </a:rPr>
              <a:t>8</a:t>
            </a:r>
            <a:r>
              <a:rPr lang="ja-JP" altLang="en-US" sz="1600" dirty="0" smtClean="0">
                <a:latin typeface="HG丸ｺﾞｼｯｸM-PRO" panose="020F0600000000000000" pitchFamily="50" charset="-128"/>
                <a:ea typeface="HG丸ｺﾞｼｯｸM-PRO" panose="020F0600000000000000" pitchFamily="50" charset="-128"/>
              </a:rPr>
              <a:t>月　</a:t>
            </a:r>
            <a:r>
              <a:rPr lang="en-US" altLang="ja-JP" sz="1600" dirty="0" smtClean="0">
                <a:latin typeface="HG丸ｺﾞｼｯｸM-PRO" panose="020F0600000000000000" pitchFamily="50" charset="-128"/>
                <a:ea typeface="HG丸ｺﾞｼｯｸM-PRO" panose="020F0600000000000000" pitchFamily="50" charset="-128"/>
              </a:rPr>
              <a:t>87.0</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転院先上位</a:t>
            </a:r>
            <a:r>
              <a:rPr lang="en-US" altLang="ja-JP" sz="1600" dirty="0" smtClean="0">
                <a:latin typeface="HG丸ｺﾞｼｯｸM-PRO" panose="020F0600000000000000" pitchFamily="50" charset="-128"/>
                <a:ea typeface="HG丸ｺﾞｼｯｸM-PRO" panose="020F0600000000000000" pitchFamily="50" charset="-128"/>
              </a:rPr>
              <a:t>11</a:t>
            </a:r>
            <a:r>
              <a:rPr lang="ja-JP" altLang="en-US" sz="1600" dirty="0" smtClean="0">
                <a:latin typeface="HG丸ｺﾞｼｯｸM-PRO" panose="020F0600000000000000" pitchFamily="50" charset="-128"/>
                <a:ea typeface="HG丸ｺﾞｼｯｸM-PRO" panose="020F0600000000000000" pitchFamily="50" charset="-128"/>
              </a:rPr>
              <a:t>病院中，</a:t>
            </a:r>
            <a:r>
              <a:rPr lang="en-US" altLang="ja-JP" sz="1600" dirty="0" smtClean="0">
                <a:latin typeface="HG丸ｺﾞｼｯｸM-PRO" panose="020F0600000000000000" pitchFamily="50" charset="-128"/>
                <a:ea typeface="HG丸ｺﾞｼｯｸM-PRO" panose="020F0600000000000000" pitchFamily="50" charset="-128"/>
              </a:rPr>
              <a:t>8</a:t>
            </a:r>
            <a:r>
              <a:rPr lang="ja-JP" altLang="en-US" sz="1600" dirty="0" smtClean="0">
                <a:latin typeface="HG丸ｺﾞｼｯｸM-PRO" panose="020F0600000000000000" pitchFamily="50" charset="-128"/>
                <a:ea typeface="HG丸ｺﾞｼｯｸM-PRO" panose="020F0600000000000000" pitchFamily="50" charset="-128"/>
              </a:rPr>
              <a:t>病院で地域包括ケア病棟を持つ</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11</a:t>
            </a:r>
            <a:r>
              <a:rPr lang="ja-JP" altLang="en-US" sz="1600" dirty="0" smtClean="0">
                <a:latin typeface="HG丸ｺﾞｼｯｸM-PRO" panose="020F0600000000000000" pitchFamily="50" charset="-128"/>
                <a:ea typeface="HG丸ｺﾞｼｯｸM-PRO" panose="020F0600000000000000" pitchFamily="50" charset="-128"/>
              </a:rPr>
              <a:t>病院全病床数のうち</a:t>
            </a:r>
            <a:r>
              <a:rPr lang="en-US" altLang="ja-JP" sz="1600" dirty="0" smtClean="0">
                <a:latin typeface="HG丸ｺﾞｼｯｸM-PRO" panose="020F0600000000000000" pitchFamily="50" charset="-128"/>
                <a:ea typeface="HG丸ｺﾞｼｯｸM-PRO" panose="020F0600000000000000" pitchFamily="50" charset="-128"/>
              </a:rPr>
              <a:t>41.4</a:t>
            </a:r>
            <a:r>
              <a:rPr lang="ja-JP" altLang="en-US" sz="1600" dirty="0" smtClean="0">
                <a:latin typeface="HG丸ｺﾞｼｯｸM-PRO" panose="020F0600000000000000" pitchFamily="50" charset="-128"/>
                <a:ea typeface="HG丸ｺﾞｼｯｸM-PRO" panose="020F0600000000000000" pitchFamily="50" charset="-128"/>
              </a:rPr>
              <a:t>％が自宅等復帰率にカウントできる病床</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済生会熊本病院の病床機能別分類（医療資源投入量）</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…3000</a:t>
            </a:r>
            <a:r>
              <a:rPr lang="ja-JP" altLang="en-US" sz="1600" dirty="0" smtClean="0">
                <a:latin typeface="HG丸ｺﾞｼｯｸM-PRO" panose="020F0600000000000000" pitchFamily="50" charset="-128"/>
                <a:ea typeface="HG丸ｺﾞｼｯｸM-PRO" panose="020F0600000000000000" pitchFamily="50" charset="-128"/>
              </a:rPr>
              <a:t>点以上：</a:t>
            </a:r>
            <a:r>
              <a:rPr lang="en-US" altLang="ja-JP" sz="1600" dirty="0" smtClean="0">
                <a:latin typeface="HG丸ｺﾞｼｯｸM-PRO" panose="020F0600000000000000" pitchFamily="50" charset="-128"/>
                <a:ea typeface="HG丸ｺﾞｼｯｸM-PRO" panose="020F0600000000000000" pitchFamily="50" charset="-128"/>
              </a:rPr>
              <a:t>19</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600</a:t>
            </a:r>
            <a:r>
              <a:rPr lang="ja-JP" altLang="en-US" sz="1600" dirty="0" smtClean="0">
                <a:latin typeface="HG丸ｺﾞｼｯｸM-PRO" panose="020F0600000000000000" pitchFamily="50" charset="-128"/>
                <a:ea typeface="HG丸ｺﾞｼｯｸM-PRO" panose="020F0600000000000000" pitchFamily="50" charset="-128"/>
              </a:rPr>
              <a:t>点以上～</a:t>
            </a:r>
            <a:r>
              <a:rPr lang="en-US" altLang="ja-JP" sz="1600" dirty="0" smtClean="0">
                <a:latin typeface="HG丸ｺﾞｼｯｸM-PRO" panose="020F0600000000000000" pitchFamily="50" charset="-128"/>
                <a:ea typeface="HG丸ｺﾞｼｯｸM-PRO" panose="020F0600000000000000" pitchFamily="50" charset="-128"/>
              </a:rPr>
              <a:t>3000</a:t>
            </a:r>
            <a:r>
              <a:rPr lang="ja-JP" altLang="en-US" sz="1600" dirty="0" smtClean="0">
                <a:latin typeface="HG丸ｺﾞｼｯｸM-PRO" panose="020F0600000000000000" pitchFamily="50" charset="-128"/>
                <a:ea typeface="HG丸ｺﾞｼｯｸM-PRO" panose="020F0600000000000000" pitchFamily="50" charset="-128"/>
              </a:rPr>
              <a:t>点未満：</a:t>
            </a:r>
            <a:r>
              <a:rPr lang="en-US" altLang="ja-JP" sz="1600" dirty="0" smtClean="0">
                <a:latin typeface="HG丸ｺﾞｼｯｸM-PRO" panose="020F0600000000000000" pitchFamily="50" charset="-128"/>
                <a:ea typeface="HG丸ｺﾞｼｯｸM-PRO" panose="020F0600000000000000" pitchFamily="50" charset="-128"/>
              </a:rPr>
              <a:t>38</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43</a:t>
            </a:r>
            <a:r>
              <a:rPr lang="ja-JP" altLang="en-US" sz="1600" dirty="0" smtClean="0">
                <a:latin typeface="HG丸ｺﾞｼｯｸM-PRO" panose="020F0600000000000000" pitchFamily="50" charset="-128"/>
                <a:ea typeface="HG丸ｺﾞｼｯｸM-PRO" panose="020F0600000000000000" pitchFamily="50" charset="-128"/>
              </a:rPr>
              <a:t>％は回復期・慢性期</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慢性期相当の患者をいかに早期退院・転院させるかが課題</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5"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２ これからの地域医療連携について</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～町田二郎</a:t>
            </a:r>
            <a:r>
              <a:rPr lang="ja-JP" altLang="en-US" sz="2400" dirty="0" smtClean="0">
                <a:latin typeface="HG丸ｺﾞｼｯｸM-PRO" panose="020F0600000000000000" pitchFamily="50" charset="-128"/>
                <a:ea typeface="HG丸ｺﾞｼｯｸM-PRO" panose="020F0600000000000000" pitchFamily="50" charset="-128"/>
              </a:rPr>
              <a:t>氏（済生会熊本病院副院長）</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714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31</a:t>
            </a:fld>
            <a:endParaRPr kumimoji="1" lang="ja-JP" altLang="en-US" sz="2400" dirty="0"/>
          </a:p>
        </p:txBody>
      </p:sp>
      <p:sp>
        <p:nvSpPr>
          <p:cNvPr id="3" name="タイトル 2"/>
          <p:cNvSpPr>
            <a:spLocks noGrp="1"/>
          </p:cNvSpPr>
          <p:nvPr>
            <p:ph type="title"/>
          </p:nvPr>
        </p:nvSpPr>
        <p:spPr>
          <a:xfrm>
            <a:off x="457200" y="386680"/>
            <a:ext cx="8229600" cy="900000"/>
          </a:xfrm>
        </p:spPr>
        <p:txBody>
          <a:bodyPr>
            <a:normAutofit/>
          </a:bodyPr>
          <a:lstStyle/>
          <a:p>
            <a:r>
              <a:rPr lang="ja-JP" altLang="en-US" kern="0" dirty="0">
                <a:latin typeface="HGS創英角ｺﾞｼｯｸUB" pitchFamily="50" charset="-128"/>
                <a:ea typeface="HGS創英角ｺﾞｼｯｸUB" pitchFamily="50" charset="-128"/>
              </a:rPr>
              <a:t>　</a:t>
            </a:r>
            <a:r>
              <a:rPr lang="ja-JP" altLang="en-US" sz="2800" kern="0" dirty="0">
                <a:cs typeface="Meiryo UI" pitchFamily="50" charset="-128"/>
              </a:rPr>
              <a:t>連携会議での転帰</a:t>
            </a:r>
            <a:r>
              <a:rPr lang="ja-JP" altLang="en-US" sz="2800" kern="0" dirty="0" smtClean="0">
                <a:cs typeface="Meiryo UI" pitchFamily="50" charset="-128"/>
              </a:rPr>
              <a:t>報告</a:t>
            </a:r>
            <a:endParaRPr kumimoji="1" lang="ja-JP" altLang="en-US" sz="2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412776"/>
            <a:ext cx="6120680" cy="458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 2"/>
          <p:cNvSpPr txBox="1">
            <a:spLocks/>
          </p:cNvSpPr>
          <p:nvPr/>
        </p:nvSpPr>
        <p:spPr bwMode="auto">
          <a:xfrm>
            <a:off x="449281" y="5985284"/>
            <a:ext cx="8245438" cy="324036"/>
          </a:xfrm>
          <a:prstGeom prst="rect">
            <a:avLst/>
          </a:prstGeom>
          <a:solidFill>
            <a:schemeClr val="bg1"/>
          </a:solidFill>
          <a:ln>
            <a:noFill/>
          </a:ln>
          <a:extLst/>
        </p:spPr>
        <p:txBody>
          <a:bodyPr/>
          <a:lstStyle>
            <a:lvl1pPr marL="342900" indent="-342900"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spcBef>
                <a:spcPct val="20000"/>
              </a:spcBef>
            </a:pPr>
            <a:r>
              <a:rPr lang="ja-JP" altLang="en-US" dirty="0">
                <a:latin typeface="Meiryo UI" pitchFamily="50" charset="-128"/>
                <a:ea typeface="Meiryo UI" pitchFamily="50" charset="-128"/>
                <a:cs typeface="Meiryo UI" pitchFamily="50" charset="-128"/>
              </a:rPr>
              <a:t>転院の時期が適切であったか</a:t>
            </a:r>
            <a:r>
              <a:rPr lang="ja-JP" altLang="en-US" dirty="0" smtClean="0">
                <a:latin typeface="Meiryo UI" pitchFamily="50" charset="-128"/>
                <a:ea typeface="Meiryo UI" pitchFamily="50" charset="-128"/>
                <a:cs typeface="Meiryo UI" pitchFamily="50" charset="-128"/>
              </a:rPr>
              <a:t>、患者</a:t>
            </a:r>
            <a:r>
              <a:rPr lang="ja-JP" altLang="en-US" dirty="0">
                <a:latin typeface="Meiryo UI" pitchFamily="50" charset="-128"/>
                <a:ea typeface="Meiryo UI" pitchFamily="50" charset="-128"/>
                <a:cs typeface="Meiryo UI" pitchFamily="50" charset="-128"/>
              </a:rPr>
              <a:t>さんの転帰</a:t>
            </a:r>
            <a:r>
              <a:rPr lang="ja-JP" altLang="en-US" dirty="0" smtClean="0">
                <a:latin typeface="Meiryo UI" pitchFamily="50" charset="-128"/>
                <a:ea typeface="Meiryo UI" pitchFamily="50" charset="-128"/>
                <a:cs typeface="Meiryo UI" pitchFamily="50" charset="-128"/>
              </a:rPr>
              <a:t>が医学的</a:t>
            </a:r>
            <a:r>
              <a:rPr lang="ja-JP" altLang="en-US" dirty="0">
                <a:latin typeface="Meiryo UI" pitchFamily="50" charset="-128"/>
                <a:ea typeface="Meiryo UI" pitchFamily="50" charset="-128"/>
                <a:cs typeface="Meiryo UI" pitchFamily="50" charset="-128"/>
              </a:rPr>
              <a:t>に容認できるものだったかを</a:t>
            </a:r>
            <a:r>
              <a:rPr lang="ja-JP" altLang="en-US" dirty="0" smtClean="0">
                <a:latin typeface="Meiryo UI" pitchFamily="50" charset="-128"/>
                <a:ea typeface="Meiryo UI" pitchFamily="50" charset="-128"/>
                <a:cs typeface="Meiryo UI" pitchFamily="50" charset="-128"/>
              </a:rPr>
              <a:t>検証</a:t>
            </a:r>
            <a:endParaRPr lang="ja-JP" altLang="en-US" dirty="0">
              <a:latin typeface="Meiryo UI" pitchFamily="50" charset="-128"/>
              <a:ea typeface="Meiryo UI" pitchFamily="50" charset="-128"/>
              <a:cs typeface="Meiryo UI" pitchFamily="50" charset="-128"/>
            </a:endParaRPr>
          </a:p>
        </p:txBody>
      </p:sp>
      <p:sp>
        <p:nvSpPr>
          <p:cNvPr id="7" name="正方形/長方形 6"/>
          <p:cNvSpPr/>
          <p:nvPr/>
        </p:nvSpPr>
        <p:spPr>
          <a:xfrm>
            <a:off x="157203" y="188640"/>
            <a:ext cx="2016224"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rPr>
              <a:t>町</a:t>
            </a:r>
            <a:r>
              <a:rPr kumimoji="1" lang="ja-JP" altLang="en-US" sz="1600" dirty="0" smtClean="0">
                <a:solidFill>
                  <a:schemeClr val="tx1"/>
                </a:solidFill>
              </a:rPr>
              <a:t>田先生提供資料</a:t>
            </a:r>
            <a:endParaRPr kumimoji="1" lang="ja-JP" altLang="en-US" sz="1600" dirty="0">
              <a:solidFill>
                <a:schemeClr val="tx1"/>
              </a:solidFill>
            </a:endParaRPr>
          </a:p>
        </p:txBody>
      </p:sp>
    </p:spTree>
    <p:extLst>
      <p:ext uri="{BB962C8B-B14F-4D97-AF65-F5344CB8AC3E}">
        <p14:creationId xmlns:p14="http://schemas.microsoft.com/office/powerpoint/2010/main" val="922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32</a:t>
            </a:fld>
            <a:endParaRPr kumimoji="1" lang="ja-JP" altLang="en-US" sz="2400" dirty="0"/>
          </a:p>
        </p:txBody>
      </p:sp>
      <p:sp>
        <p:nvSpPr>
          <p:cNvPr id="3"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３ 症例集積と医療の質の向上について</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～宮田裕章</a:t>
            </a:r>
            <a:r>
              <a:rPr lang="ja-JP" altLang="en-US" sz="2400" dirty="0" smtClean="0">
                <a:latin typeface="HG丸ｺﾞｼｯｸM-PRO" panose="020F0600000000000000" pitchFamily="50" charset="-128"/>
                <a:ea typeface="HG丸ｺﾞｼｯｸM-PRO" panose="020F0600000000000000" pitchFamily="50" charset="-128"/>
              </a:rPr>
              <a:t>氏（慶應義塾大学医学部教授）</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8"/>
          <p:cNvSpPr>
            <a:spLocks noGrp="1"/>
          </p:cNvSpPr>
          <p:nvPr>
            <p:ph idx="1"/>
          </p:nvPr>
        </p:nvSpPr>
        <p:spPr>
          <a:xfrm>
            <a:off x="179512" y="1412776"/>
            <a:ext cx="8964488" cy="5445224"/>
          </a:xfrm>
        </p:spPr>
        <p:txBody>
          <a:bodyPr>
            <a:noAutofit/>
          </a:bodyPr>
          <a:lstStyle/>
          <a:p>
            <a:pPr marL="0" indent="-36000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医師の労働負荷が高い病院は治療成績が悪い。しかし，いたずらに医師を増やしても，十分</a:t>
            </a: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な経験を積むことができなければ，治療成績の向上にはつながらない。</a:t>
            </a: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冠動脈バイパス手術（</a:t>
            </a:r>
            <a:r>
              <a:rPr lang="en-US" altLang="ja-JP" sz="1600" u="sng" dirty="0" smtClean="0">
                <a:latin typeface="HG丸ｺﾞｼｯｸM-PRO" panose="020F0600000000000000" pitchFamily="50" charset="-128"/>
                <a:ea typeface="HG丸ｺﾞｼｯｸM-PRO" panose="020F0600000000000000" pitchFamily="50" charset="-128"/>
              </a:rPr>
              <a:t>CABG</a:t>
            </a:r>
            <a:r>
              <a:rPr lang="ja-JP" altLang="en-US" sz="1600" u="sng" dirty="0" smtClean="0">
                <a:latin typeface="HG丸ｺﾞｼｯｸM-PRO" panose="020F0600000000000000" pitchFamily="50" charset="-128"/>
                <a:ea typeface="HG丸ｺﾞｼｯｸM-PRO" panose="020F0600000000000000" pitchFamily="50" charset="-128"/>
              </a:rPr>
              <a:t>）では，年間症例数</a:t>
            </a:r>
            <a:r>
              <a:rPr lang="en-US" altLang="ja-JP" sz="1600" u="sng" dirty="0" smtClean="0">
                <a:latin typeface="HG丸ｺﾞｼｯｸM-PRO" panose="020F0600000000000000" pitchFamily="50" charset="-128"/>
                <a:ea typeface="HG丸ｺﾞｼｯｸM-PRO" panose="020F0600000000000000" pitchFamily="50" charset="-128"/>
              </a:rPr>
              <a:t>40</a:t>
            </a:r>
            <a:r>
              <a:rPr lang="ja-JP" altLang="en-US" sz="1600" u="sng" dirty="0" smtClean="0">
                <a:latin typeface="HG丸ｺﾞｼｯｸM-PRO" panose="020F0600000000000000" pitchFamily="50" charset="-128"/>
                <a:ea typeface="HG丸ｺﾞｼｯｸM-PRO" panose="020F0600000000000000" pitchFamily="50" charset="-128"/>
              </a:rPr>
              <a:t>例以上から治療成績（死亡率）は安定</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してくる。難易度が低い手術についても年間数例の病院では治療成績が悪い。</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36000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東京都では資源が多いからといって治療成績がよいとは限らない。過疎化率の高い都道府県</a:t>
            </a: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の方がむしろ病院間連携が進んで治療成績がよい場合がある。</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中核施設群（基幹病院）の連携による地域ネットワークを構築し，周辺施設との連携の中で</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地域全体の医療の質に責任を持つことが大事。</a:t>
            </a:r>
            <a:r>
              <a:rPr lang="ja-JP" altLang="en-US" sz="1600" dirty="0" smtClean="0">
                <a:latin typeface="HG丸ｺﾞｼｯｸM-PRO" panose="020F0600000000000000" pitchFamily="50" charset="-128"/>
                <a:ea typeface="HG丸ｺﾞｼｯｸM-PRO" panose="020F0600000000000000" pitchFamily="50" charset="-128"/>
              </a:rPr>
              <a:t>（搬送体制の確立，高難度症例の分担，診断治</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療のサポート</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kumimoji="1" lang="en-US" altLang="ja-JP" sz="1600" dirty="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リアルタイムの診療データを病院間で共有することで，</a:t>
            </a:r>
            <a:r>
              <a:rPr lang="en-US" altLang="ja-JP" sz="1600" u="sng" dirty="0" smtClean="0">
                <a:latin typeface="HG丸ｺﾞｼｯｸM-PRO" panose="020F0600000000000000" pitchFamily="50" charset="-128"/>
                <a:ea typeface="HG丸ｺﾞｼｯｸM-PRO" panose="020F0600000000000000" pitchFamily="50" charset="-128"/>
              </a:rPr>
              <a:t>EBM</a:t>
            </a:r>
            <a:r>
              <a:rPr lang="ja-JP" altLang="en-US" sz="1600" u="sng" dirty="0" smtClean="0">
                <a:latin typeface="HG丸ｺﾞｼｯｸM-PRO" panose="020F0600000000000000" pitchFamily="50" charset="-128"/>
                <a:ea typeface="HG丸ｺﾞｼｯｸM-PRO" panose="020F0600000000000000" pitchFamily="50" charset="-128"/>
              </a:rPr>
              <a:t>（根拠に基づく医療）の知見</a:t>
            </a: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を臨床現場に反映できる可能性が出てくる。</a:t>
            </a:r>
            <a:endParaRPr kumimoji="1" lang="en-US" altLang="ja-JP" sz="1600" u="sng"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6476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33</a:t>
            </a:fld>
            <a:endParaRPr kumimoji="1" lang="ja-JP" altLang="en-US" sz="2400" dirty="0"/>
          </a:p>
        </p:txBody>
      </p:sp>
      <p:graphicFrame>
        <p:nvGraphicFramePr>
          <p:cNvPr id="3" name="Object 688"/>
          <p:cNvGraphicFramePr>
            <a:graphicFrameLocks noChangeAspect="1"/>
          </p:cNvGraphicFramePr>
          <p:nvPr>
            <p:extLst>
              <p:ext uri="{D42A27DB-BD31-4B8C-83A1-F6EECF244321}">
                <p14:modId xmlns:p14="http://schemas.microsoft.com/office/powerpoint/2010/main" val="1157756098"/>
              </p:ext>
            </p:extLst>
          </p:nvPr>
        </p:nvGraphicFramePr>
        <p:xfrm>
          <a:off x="181917" y="1787104"/>
          <a:ext cx="8753475" cy="3802063"/>
        </p:xfrm>
        <a:graphic>
          <a:graphicData uri="http://schemas.openxmlformats.org/presentationml/2006/ole">
            <mc:AlternateContent xmlns:mc="http://schemas.openxmlformats.org/markup-compatibility/2006">
              <mc:Choice xmlns:v="urn:schemas-microsoft-com:vml" Requires="v">
                <p:oleObj spid="_x0000_s1096" name="ワークシート" r:id="rId4" imgW="8486851" imgH="3686251" progId="Excel.Sheet.8">
                  <p:embed/>
                </p:oleObj>
              </mc:Choice>
              <mc:Fallback>
                <p:oleObj name="ワークシート" r:id="rId4" imgW="8486851" imgH="36862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17" y="1787104"/>
                        <a:ext cx="8753475" cy="380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円/楕円 4"/>
          <p:cNvSpPr/>
          <p:nvPr/>
        </p:nvSpPr>
        <p:spPr bwMode="auto">
          <a:xfrm>
            <a:off x="3923928" y="2831728"/>
            <a:ext cx="4565650" cy="785812"/>
          </a:xfrm>
          <a:prstGeom prst="ellipse">
            <a:avLst/>
          </a:prstGeom>
          <a:noFill/>
          <a:ln w="9525" cap="flat" cmpd="sng" algn="ctr">
            <a:solidFill>
              <a:srgbClr val="FF0000"/>
            </a:solidFill>
            <a:prstDash val="solid"/>
            <a:round/>
            <a:headEnd type="none" w="med" len="med"/>
            <a:tailEnd type="none" w="med" len="med"/>
          </a:ln>
          <a:effectLst/>
        </p:spPr>
        <p:txBody>
          <a:bodyPr/>
          <a:lstStyle/>
          <a:p>
            <a:pPr defTabSz="914400">
              <a:defRPr/>
            </a:pPr>
            <a:endParaRPr lang="ja-JP" altLang="en-US" sz="1600">
              <a:solidFill>
                <a:srgbClr val="000000"/>
              </a:solidFill>
              <a:effectLst>
                <a:outerShdw blurRad="38100" dist="38100" dir="2700000" algn="tl">
                  <a:srgbClr val="000000">
                    <a:alpha val="43137"/>
                  </a:srgbClr>
                </a:outerShdw>
              </a:effectLst>
              <a:latin typeface="Arial" charset="0"/>
              <a:ea typeface="ＭＳ Ｐゴシック" pitchFamily="50" charset="-128"/>
              <a:cs typeface="+mn-cs"/>
            </a:endParaRPr>
          </a:p>
        </p:txBody>
      </p:sp>
      <p:cxnSp>
        <p:nvCxnSpPr>
          <p:cNvPr id="6" name="直線矢印コネクタ 8"/>
          <p:cNvCxnSpPr>
            <a:cxnSpLocks noChangeShapeType="1"/>
            <a:stCxn id="5" idx="4"/>
          </p:cNvCxnSpPr>
          <p:nvPr/>
        </p:nvCxnSpPr>
        <p:spPr bwMode="auto">
          <a:xfrm flipH="1">
            <a:off x="5317165" y="3617540"/>
            <a:ext cx="889588" cy="1755676"/>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テキスト ボックス 9"/>
          <p:cNvSpPr txBox="1">
            <a:spLocks noChangeArrowheads="1"/>
          </p:cNvSpPr>
          <p:nvPr/>
        </p:nvSpPr>
        <p:spPr bwMode="auto">
          <a:xfrm>
            <a:off x="105668" y="5277149"/>
            <a:ext cx="9131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defTabSz="914400"/>
            <a:r>
              <a:rPr lang="en-US" altLang="ja-JP" b="1" dirty="0" err="1" smtClean="0">
                <a:solidFill>
                  <a:srgbClr val="FF0000"/>
                </a:solidFill>
                <a:latin typeface="Arial" charset="0"/>
              </a:rPr>
              <a:t>cabg</a:t>
            </a:r>
            <a:r>
              <a:rPr lang="ja-JP" altLang="en-US" b="1" dirty="0" smtClean="0">
                <a:solidFill>
                  <a:srgbClr val="FF0000"/>
                </a:solidFill>
                <a:latin typeface="Arial" charset="0"/>
              </a:rPr>
              <a:t>年間</a:t>
            </a:r>
            <a:r>
              <a:rPr lang="ja-JP" altLang="en-US" b="1" dirty="0">
                <a:solidFill>
                  <a:srgbClr val="FF0000"/>
                </a:solidFill>
                <a:latin typeface="Arial" charset="0"/>
              </a:rPr>
              <a:t>症例数</a:t>
            </a:r>
            <a:r>
              <a:rPr lang="en-US" altLang="ja-JP" b="1" dirty="0">
                <a:solidFill>
                  <a:srgbClr val="FF0000"/>
                </a:solidFill>
                <a:latin typeface="Arial" charset="0"/>
              </a:rPr>
              <a:t>40</a:t>
            </a:r>
            <a:r>
              <a:rPr lang="ja-JP" altLang="en-US" b="1" dirty="0">
                <a:solidFill>
                  <a:srgbClr val="FF0000"/>
                </a:solidFill>
                <a:latin typeface="Arial" charset="0"/>
              </a:rPr>
              <a:t>例以上から，集団としてはある程度安定して</a:t>
            </a:r>
            <a:r>
              <a:rPr lang="ja-JP" altLang="en-US" b="1" dirty="0" smtClean="0">
                <a:solidFill>
                  <a:srgbClr val="FF0000"/>
                </a:solidFill>
                <a:latin typeface="Arial" charset="0"/>
              </a:rPr>
              <a:t>いる</a:t>
            </a:r>
            <a:endParaRPr lang="en-US" altLang="ja-JP" b="1" dirty="0" smtClean="0">
              <a:solidFill>
                <a:srgbClr val="FF0000"/>
              </a:solidFill>
              <a:latin typeface="Arial" charset="0"/>
            </a:endParaRPr>
          </a:p>
          <a:p>
            <a:pPr defTabSz="914400"/>
            <a:endParaRPr lang="ja-JP" altLang="en-US" b="1" dirty="0">
              <a:solidFill>
                <a:srgbClr val="FF0000"/>
              </a:solidFill>
              <a:latin typeface="Arial" charset="0"/>
            </a:endParaRPr>
          </a:p>
        </p:txBody>
      </p:sp>
      <p:sp>
        <p:nvSpPr>
          <p:cNvPr id="8" name="Text Box 750"/>
          <p:cNvSpPr txBox="1">
            <a:spLocks noChangeArrowheads="1"/>
          </p:cNvSpPr>
          <p:nvPr/>
        </p:nvSpPr>
        <p:spPr bwMode="auto">
          <a:xfrm>
            <a:off x="0" y="1412776"/>
            <a:ext cx="4393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defTabSz="914400"/>
            <a:r>
              <a:rPr lang="ja-JP" altLang="en-US" sz="1800" b="1" dirty="0">
                <a:solidFill>
                  <a:srgbClr val="000000"/>
                </a:solidFill>
                <a:latin typeface="HG正楷書体-PRO" charset="0"/>
                <a:ea typeface="HG正楷書体-PRO" charset="0"/>
                <a:cs typeface="HG正楷書体-PRO" charset="0"/>
              </a:rPr>
              <a:t>年間症例数</a:t>
            </a:r>
            <a:r>
              <a:rPr lang="en-US" altLang="ja-JP" sz="1800" b="1" dirty="0">
                <a:solidFill>
                  <a:srgbClr val="FF9933"/>
                </a:solidFill>
                <a:latin typeface="HG正楷書体-PRO" charset="0"/>
                <a:ea typeface="HG正楷書体-PRO" charset="0"/>
                <a:cs typeface="HG正楷書体-PRO" charset="0"/>
              </a:rPr>
              <a:t>10</a:t>
            </a:r>
            <a:r>
              <a:rPr lang="ja-JP" altLang="en-US" sz="1800" b="1" dirty="0">
                <a:solidFill>
                  <a:srgbClr val="FF9933"/>
                </a:solidFill>
                <a:latin typeface="HG正楷書体-PRO" charset="0"/>
                <a:ea typeface="HG正楷書体-PRO" charset="0"/>
                <a:cs typeface="HG正楷書体-PRO" charset="0"/>
              </a:rPr>
              <a:t>件区分</a:t>
            </a:r>
            <a:r>
              <a:rPr lang="ja-JP" altLang="en-US" sz="1800" b="1" dirty="0">
                <a:solidFill>
                  <a:srgbClr val="000000"/>
                </a:solidFill>
                <a:latin typeface="HG正楷書体-PRO" charset="0"/>
                <a:ea typeface="HG正楷書体-PRO" charset="0"/>
                <a:cs typeface="HG正楷書体-PRO" charset="0"/>
              </a:rPr>
              <a:t>による死亡率の</a:t>
            </a:r>
            <a:r>
              <a:rPr lang="ja-JP" altLang="en-US" sz="1800" b="1" dirty="0" smtClean="0">
                <a:solidFill>
                  <a:srgbClr val="000000"/>
                </a:solidFill>
                <a:latin typeface="HG正楷書体-PRO" charset="0"/>
                <a:ea typeface="HG正楷書体-PRO" charset="0"/>
                <a:cs typeface="HG正楷書体-PRO" charset="0"/>
              </a:rPr>
              <a:t>推移</a:t>
            </a:r>
            <a:endParaRPr lang="en-US" altLang="ja-JP" sz="1800" b="1" dirty="0">
              <a:solidFill>
                <a:srgbClr val="000000"/>
              </a:solidFill>
              <a:latin typeface="HG正楷書体-PRO" charset="0"/>
              <a:ea typeface="HG正楷書体-PRO" charset="0"/>
              <a:cs typeface="HG正楷書体-PRO" charset="0"/>
            </a:endParaRPr>
          </a:p>
          <a:p>
            <a:pPr algn="ctr" defTabSz="914400"/>
            <a:r>
              <a:rPr lang="ja-JP" altLang="en-US" sz="1800" b="1" dirty="0">
                <a:solidFill>
                  <a:srgbClr val="000000"/>
                </a:solidFill>
                <a:latin typeface="HG正楷書体-PRO" charset="0"/>
                <a:ea typeface="HG正楷書体-PRO" charset="0"/>
                <a:cs typeface="HG正楷書体-PRO" charset="0"/>
              </a:rPr>
              <a:t>日本におけるラーニングカーブ</a:t>
            </a:r>
            <a:endParaRPr lang="en-US" altLang="ja-JP" sz="1800" b="1" dirty="0">
              <a:solidFill>
                <a:srgbClr val="000000"/>
              </a:solidFill>
              <a:latin typeface="HG正楷書体-PRO" charset="0"/>
              <a:ea typeface="HG正楷書体-PRO" charset="0"/>
              <a:cs typeface="HG正楷書体-PRO" charset="0"/>
            </a:endParaRPr>
          </a:p>
        </p:txBody>
      </p:sp>
      <p:sp>
        <p:nvSpPr>
          <p:cNvPr id="9" name="Rectangle 3"/>
          <p:cNvSpPr txBox="1">
            <a:spLocks noChangeArrowheads="1"/>
          </p:cNvSpPr>
          <p:nvPr/>
        </p:nvSpPr>
        <p:spPr>
          <a:xfrm>
            <a:off x="288925" y="5805264"/>
            <a:ext cx="8422334" cy="936104"/>
          </a:xfrm>
          <a:prstGeom prst="rect">
            <a:avLst/>
          </a:prstGeom>
        </p:spPr>
        <p:txBody>
          <a:bodyPr rtlCol="0" anchor="ctr">
            <a:normAutofit fontScale="92500"/>
          </a:bodyPr>
          <a:lstStyle>
            <a:lvl1pPr marL="0" indent="0" algn="l" rtl="0" fontAlgn="base">
              <a:spcBef>
                <a:spcPct val="20000"/>
              </a:spcBef>
              <a:spcAft>
                <a:spcPct val="0"/>
              </a:spcAft>
              <a:buFont typeface="Arial" charset="0"/>
              <a:buNone/>
              <a:defRPr kumimoji="1" sz="1800" kern="1200">
                <a:solidFill>
                  <a:schemeClr val="tx1"/>
                </a:solidFill>
                <a:latin typeface="+mn-lt"/>
                <a:ea typeface="+mn-ea"/>
                <a:cs typeface="ＭＳ Ｐ明朝" charset="0"/>
              </a:defRPr>
            </a:lvl1pPr>
            <a:lvl2pPr marL="457200" indent="0" algn="ctr" rtl="0" fontAlgn="base">
              <a:spcBef>
                <a:spcPct val="20000"/>
              </a:spcBef>
              <a:spcAft>
                <a:spcPct val="0"/>
              </a:spcAft>
              <a:buFont typeface="Arial" charset="0"/>
              <a:buNone/>
              <a:defRPr kumimoji="1" sz="2800" kern="1200">
                <a:solidFill>
                  <a:schemeClr val="tx1">
                    <a:tint val="75000"/>
                  </a:schemeClr>
                </a:solidFill>
                <a:latin typeface="+mn-lt"/>
                <a:ea typeface="+mn-ea"/>
                <a:cs typeface="ＭＳ Ｐ明朝" charset="0"/>
              </a:defRPr>
            </a:lvl2pPr>
            <a:lvl3pPr marL="914400" indent="0" algn="ctr" rtl="0" fontAlgn="base">
              <a:spcBef>
                <a:spcPct val="20000"/>
              </a:spcBef>
              <a:spcAft>
                <a:spcPct val="0"/>
              </a:spcAft>
              <a:buFont typeface="Arial" charset="0"/>
              <a:buNone/>
              <a:defRPr kumimoji="1" sz="2400" kern="1200">
                <a:solidFill>
                  <a:schemeClr val="tx1">
                    <a:tint val="75000"/>
                  </a:schemeClr>
                </a:solidFill>
                <a:latin typeface="+mn-lt"/>
                <a:ea typeface="+mn-ea"/>
                <a:cs typeface="ＭＳ Ｐ明朝" charset="0"/>
              </a:defRPr>
            </a:lvl3pPr>
            <a:lvl4pPr marL="1371600" indent="0" algn="ctr" rtl="0" fontAlgn="base">
              <a:spcBef>
                <a:spcPct val="20000"/>
              </a:spcBef>
              <a:spcAft>
                <a:spcPct val="0"/>
              </a:spcAft>
              <a:buFont typeface="Arial" charset="0"/>
              <a:buNone/>
              <a:defRPr kumimoji="1" sz="2000" kern="1200">
                <a:solidFill>
                  <a:schemeClr val="tx1">
                    <a:tint val="75000"/>
                  </a:schemeClr>
                </a:solidFill>
                <a:latin typeface="+mn-lt"/>
                <a:ea typeface="+mn-ea"/>
                <a:cs typeface="ＭＳ Ｐ明朝" charset="0"/>
              </a:defRPr>
            </a:lvl4pPr>
            <a:lvl5pPr marL="1828800" indent="0" algn="ctr" rtl="0" fontAlgn="base">
              <a:spcBef>
                <a:spcPct val="20000"/>
              </a:spcBef>
              <a:spcAft>
                <a:spcPct val="0"/>
              </a:spcAft>
              <a:buFont typeface="Arial" charset="0"/>
              <a:buNone/>
              <a:defRPr kumimoji="1" sz="2000" kern="1200">
                <a:solidFill>
                  <a:schemeClr val="tx1">
                    <a:tint val="75000"/>
                  </a:schemeClr>
                </a:solidFill>
                <a:latin typeface="+mn-lt"/>
                <a:ea typeface="+mn-ea"/>
                <a:cs typeface="ＭＳ Ｐ明朝" charset="0"/>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auto">
              <a:lnSpc>
                <a:spcPct val="120000"/>
              </a:lnSpc>
              <a:spcBef>
                <a:spcPts val="0"/>
              </a:spcBef>
              <a:spcAft>
                <a:spcPts val="0"/>
              </a:spcAft>
              <a:buFont typeface="Arial" pitchFamily="34" charset="0"/>
              <a:buNone/>
              <a:defRPr/>
            </a:pPr>
            <a:r>
              <a:rPr lang="ja-JP" altLang="en-US" sz="2400" dirty="0" smtClean="0">
                <a:latin typeface="+mn-ea"/>
                <a:cs typeface="+mn-cs"/>
              </a:rPr>
              <a:t>ただいたずらに心臓外科医を増やしても，十分な経験を積むことができない医師が増えるだけであり，治療成績の向上にはつながらない．</a:t>
            </a:r>
            <a:endParaRPr lang="en-US" altLang="ja-JP" sz="2400" dirty="0" smtClean="0">
              <a:latin typeface="+mn-ea"/>
              <a:cs typeface="+mn-cs"/>
            </a:endParaRPr>
          </a:p>
        </p:txBody>
      </p:sp>
      <p:sp>
        <p:nvSpPr>
          <p:cNvPr id="10" name="タイトル 1"/>
          <p:cNvSpPr txBox="1">
            <a:spLocks/>
          </p:cNvSpPr>
          <p:nvPr/>
        </p:nvSpPr>
        <p:spPr bwMode="auto">
          <a:xfrm>
            <a:off x="15230" y="620614"/>
            <a:ext cx="9086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2400" kern="1200">
                <a:solidFill>
                  <a:schemeClr val="tx1"/>
                </a:solidFill>
                <a:latin typeface="+mj-lt"/>
                <a:ea typeface="+mj-ea"/>
                <a:cs typeface="ＭＳ Ｐ明朝" charset="0"/>
              </a:defRPr>
            </a:lvl1pPr>
            <a:lvl2pPr algn="l" rtl="0" fontAlgn="base">
              <a:spcBef>
                <a:spcPct val="0"/>
              </a:spcBef>
              <a:spcAft>
                <a:spcPct val="0"/>
              </a:spcAft>
              <a:defRPr kumimoji="1" sz="2400">
                <a:solidFill>
                  <a:schemeClr val="tx1"/>
                </a:solidFill>
                <a:latin typeface="Arial" charset="0"/>
                <a:ea typeface="ＭＳ Ｐ明朝" charset="0"/>
                <a:cs typeface="ＭＳ Ｐ明朝" charset="0"/>
              </a:defRPr>
            </a:lvl2pPr>
            <a:lvl3pPr algn="l" rtl="0" fontAlgn="base">
              <a:spcBef>
                <a:spcPct val="0"/>
              </a:spcBef>
              <a:spcAft>
                <a:spcPct val="0"/>
              </a:spcAft>
              <a:defRPr kumimoji="1" sz="2400">
                <a:solidFill>
                  <a:schemeClr val="tx1"/>
                </a:solidFill>
                <a:latin typeface="Arial" charset="0"/>
                <a:ea typeface="ＭＳ Ｐ明朝" charset="0"/>
                <a:cs typeface="ＭＳ Ｐ明朝" charset="0"/>
              </a:defRPr>
            </a:lvl3pPr>
            <a:lvl4pPr algn="l" rtl="0" fontAlgn="base">
              <a:spcBef>
                <a:spcPct val="0"/>
              </a:spcBef>
              <a:spcAft>
                <a:spcPct val="0"/>
              </a:spcAft>
              <a:defRPr kumimoji="1" sz="2400">
                <a:solidFill>
                  <a:schemeClr val="tx1"/>
                </a:solidFill>
                <a:latin typeface="Arial" charset="0"/>
                <a:ea typeface="ＭＳ Ｐ明朝" charset="0"/>
                <a:cs typeface="ＭＳ Ｐ明朝" charset="0"/>
              </a:defRPr>
            </a:lvl4pPr>
            <a:lvl5pPr algn="l" rtl="0" fontAlgn="base">
              <a:spcBef>
                <a:spcPct val="0"/>
              </a:spcBef>
              <a:spcAft>
                <a:spcPct val="0"/>
              </a:spcAft>
              <a:defRPr kumimoji="1" sz="2400">
                <a:solidFill>
                  <a:schemeClr val="tx1"/>
                </a:solidFill>
                <a:latin typeface="Arial" charset="0"/>
                <a:ea typeface="ＭＳ Ｐ明朝" charset="0"/>
                <a:cs typeface="ＭＳ Ｐ明朝" charset="0"/>
              </a:defRPr>
            </a:lvl5pPr>
            <a:lvl6pPr marL="457200" algn="l" rtl="0" fontAlgn="base">
              <a:spcBef>
                <a:spcPct val="0"/>
              </a:spcBef>
              <a:spcAft>
                <a:spcPct val="0"/>
              </a:spcAft>
              <a:defRPr kumimoji="1" sz="2400">
                <a:solidFill>
                  <a:schemeClr val="tx1"/>
                </a:solidFill>
                <a:latin typeface="Arial" charset="0"/>
                <a:ea typeface="ＭＳ Ｐ明朝" charset="0"/>
                <a:cs typeface="ＭＳ Ｐ明朝" charset="0"/>
              </a:defRPr>
            </a:lvl6pPr>
            <a:lvl7pPr marL="914400" algn="l" rtl="0" fontAlgn="base">
              <a:spcBef>
                <a:spcPct val="0"/>
              </a:spcBef>
              <a:spcAft>
                <a:spcPct val="0"/>
              </a:spcAft>
              <a:defRPr kumimoji="1" sz="2400">
                <a:solidFill>
                  <a:schemeClr val="tx1"/>
                </a:solidFill>
                <a:latin typeface="Arial" charset="0"/>
                <a:ea typeface="ＭＳ Ｐ明朝" charset="0"/>
                <a:cs typeface="ＭＳ Ｐ明朝" charset="0"/>
              </a:defRPr>
            </a:lvl7pPr>
            <a:lvl8pPr marL="1371600" algn="l" rtl="0" fontAlgn="base">
              <a:spcBef>
                <a:spcPct val="0"/>
              </a:spcBef>
              <a:spcAft>
                <a:spcPct val="0"/>
              </a:spcAft>
              <a:defRPr kumimoji="1" sz="2400">
                <a:solidFill>
                  <a:schemeClr val="tx1"/>
                </a:solidFill>
                <a:latin typeface="Arial" charset="0"/>
                <a:ea typeface="ＭＳ Ｐ明朝" charset="0"/>
                <a:cs typeface="ＭＳ Ｐ明朝" charset="0"/>
              </a:defRPr>
            </a:lvl8pPr>
            <a:lvl9pPr marL="1828800" algn="l" rtl="0" fontAlgn="base">
              <a:spcBef>
                <a:spcPct val="0"/>
              </a:spcBef>
              <a:spcAft>
                <a:spcPct val="0"/>
              </a:spcAft>
              <a:defRPr kumimoji="1" sz="2400">
                <a:solidFill>
                  <a:schemeClr val="tx1"/>
                </a:solidFill>
                <a:latin typeface="Arial" charset="0"/>
                <a:ea typeface="ＭＳ Ｐ明朝" charset="0"/>
                <a:cs typeface="ＭＳ Ｐ明朝" charset="0"/>
              </a:defRPr>
            </a:lvl9pPr>
          </a:lstStyle>
          <a:p>
            <a:pPr algn="ctr"/>
            <a:r>
              <a:rPr lang="ja-JP" altLang="en-US" sz="2000" dirty="0" smtClean="0">
                <a:ln>
                  <a:solidFill>
                    <a:srgbClr val="000000"/>
                  </a:solidFill>
                </a:ln>
                <a:latin typeface="小塚ゴシック Pr6N M"/>
                <a:ea typeface="小塚ゴシック Pr6N M"/>
                <a:cs typeface="小塚ゴシック Pr6N M"/>
              </a:rPr>
              <a:t>個別アウトカムは最終的なアウトカムにつながるか？</a:t>
            </a:r>
            <a:endParaRPr lang="en-US" altLang="ja-JP" sz="2000" dirty="0" smtClean="0">
              <a:ln>
                <a:solidFill>
                  <a:srgbClr val="000000"/>
                </a:solidFill>
              </a:ln>
              <a:latin typeface="小塚ゴシック Pr6N M"/>
              <a:ea typeface="小塚ゴシック Pr6N M"/>
              <a:cs typeface="小塚ゴシック Pr6N M"/>
            </a:endParaRPr>
          </a:p>
          <a:p>
            <a:pPr algn="ctr"/>
            <a:r>
              <a:rPr lang="ja-JP" altLang="en-US" sz="2000" dirty="0" smtClean="0">
                <a:ln>
                  <a:solidFill>
                    <a:srgbClr val="000000"/>
                  </a:solidFill>
                </a:ln>
                <a:latin typeface="小塚ゴシック Pr6N M"/>
                <a:ea typeface="小塚ゴシック Pr6N M"/>
                <a:cs typeface="小塚ゴシック Pr6N M"/>
              </a:rPr>
              <a:t>例：医師不足</a:t>
            </a:r>
          </a:p>
        </p:txBody>
      </p:sp>
      <p:sp>
        <p:nvSpPr>
          <p:cNvPr id="11" name="正方形/長方形 10"/>
          <p:cNvSpPr/>
          <p:nvPr/>
        </p:nvSpPr>
        <p:spPr>
          <a:xfrm>
            <a:off x="4283968" y="1412775"/>
            <a:ext cx="4953000" cy="646331"/>
          </a:xfrm>
          <a:prstGeom prst="rect">
            <a:avLst/>
          </a:prstGeom>
        </p:spPr>
        <p:txBody>
          <a:bodyPr>
            <a:spAutoFit/>
          </a:bodyPr>
          <a:lstStyle/>
          <a:p>
            <a:pPr lvl="0"/>
            <a:r>
              <a:rPr lang="en-US" altLang="ja-JP" sz="1200" dirty="0">
                <a:latin typeface="Times New Roman"/>
                <a:cs typeface="Times New Roman"/>
              </a:rPr>
              <a:t>Hiroaki Miyata, Noboru </a:t>
            </a:r>
            <a:r>
              <a:rPr lang="en-US" altLang="ja-JP" sz="1200" dirty="0" err="1">
                <a:latin typeface="Times New Roman"/>
                <a:cs typeface="Times New Roman"/>
              </a:rPr>
              <a:t>Motomura</a:t>
            </a:r>
            <a:r>
              <a:rPr lang="en-US" altLang="ja-JP" sz="1200" dirty="0">
                <a:latin typeface="Times New Roman"/>
                <a:cs typeface="Times New Roman"/>
              </a:rPr>
              <a:t>, Yuichi Ueda, </a:t>
            </a:r>
            <a:r>
              <a:rPr lang="en-US" altLang="ja-JP" sz="1200" dirty="0" err="1">
                <a:latin typeface="Times New Roman"/>
                <a:cs typeface="Times New Roman"/>
              </a:rPr>
              <a:t>Hikaru</a:t>
            </a:r>
            <a:r>
              <a:rPr lang="en-US" altLang="ja-JP" sz="1200" dirty="0">
                <a:latin typeface="Times New Roman"/>
                <a:cs typeface="Times New Roman"/>
              </a:rPr>
              <a:t> Matsuda, Shinichi </a:t>
            </a:r>
            <a:r>
              <a:rPr lang="en-US" altLang="ja-JP" sz="1200" dirty="0" err="1">
                <a:latin typeface="Times New Roman"/>
                <a:cs typeface="Times New Roman"/>
              </a:rPr>
              <a:t>Takamoto</a:t>
            </a:r>
            <a:r>
              <a:rPr lang="en-US" altLang="ja-JP" sz="1200" dirty="0">
                <a:latin typeface="Times New Roman"/>
                <a:cs typeface="Times New Roman"/>
              </a:rPr>
              <a:t>: Effect of Procedural Volume on Outcome of CABG Surgery in Japan. Journal of Thoracic and Cardiovascular Surgery 2008; 135: 1306-12. </a:t>
            </a:r>
            <a:endParaRPr lang="ja-JP" altLang="ja-JP" sz="1200" dirty="0">
              <a:latin typeface="Times New Roman"/>
              <a:cs typeface="Times New Roman"/>
            </a:endParaRPr>
          </a:p>
        </p:txBody>
      </p:sp>
      <p:sp>
        <p:nvSpPr>
          <p:cNvPr id="12" name="正方形/長方形 11"/>
          <p:cNvSpPr/>
          <p:nvPr/>
        </p:nvSpPr>
        <p:spPr>
          <a:xfrm>
            <a:off x="157203" y="188640"/>
            <a:ext cx="2016224"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宮田先生提供資料</a:t>
            </a:r>
            <a:endParaRPr kumimoji="1" lang="ja-JP" altLang="en-US" sz="1600" dirty="0">
              <a:solidFill>
                <a:schemeClr val="tx1"/>
              </a:solidFill>
            </a:endParaRPr>
          </a:p>
        </p:txBody>
      </p:sp>
    </p:spTree>
    <p:extLst>
      <p:ext uri="{BB962C8B-B14F-4D97-AF65-F5344CB8AC3E}">
        <p14:creationId xmlns:p14="http://schemas.microsoft.com/office/powerpoint/2010/main" val="76278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34</a:t>
            </a:fld>
            <a:endParaRPr kumimoji="1" lang="ja-JP" altLang="en-US" sz="2400" dirty="0"/>
          </a:p>
        </p:txBody>
      </p:sp>
      <p:sp>
        <p:nvSpPr>
          <p:cNvPr id="3"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fontScale="90000"/>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４ 有識者と会議メンバーの意見交換</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～ファシリテーター：平井敦子</a:t>
            </a:r>
            <a:r>
              <a:rPr lang="ja-JP" altLang="en-US" sz="2400" dirty="0" smtClean="0">
                <a:latin typeface="HG丸ｺﾞｼｯｸM-PRO" panose="020F0600000000000000" pitchFamily="50" charset="-128"/>
                <a:ea typeface="HG丸ｺﾞｼｯｸM-PRO" panose="020F0600000000000000" pitchFamily="50" charset="-128"/>
              </a:rPr>
              <a:t>氏（中国新聞社論説委員）</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8"/>
          <p:cNvSpPr>
            <a:spLocks noGrp="1"/>
          </p:cNvSpPr>
          <p:nvPr>
            <p:ph idx="1"/>
          </p:nvPr>
        </p:nvSpPr>
        <p:spPr>
          <a:xfrm>
            <a:off x="179512" y="1412776"/>
            <a:ext cx="8856984" cy="5328592"/>
          </a:xfrm>
        </p:spPr>
        <p:txBody>
          <a:bodyPr>
            <a:noAutofit/>
          </a:bodyPr>
          <a:lstStyle/>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2025</a:t>
            </a:r>
            <a:r>
              <a:rPr lang="ja-JP" altLang="en-US" sz="1050" dirty="0" smtClean="0">
                <a:latin typeface="HG丸ｺﾞｼｯｸM-PRO" panose="020F0600000000000000" pitchFamily="50" charset="-128"/>
                <a:ea typeface="HG丸ｺﾞｼｯｸM-PRO" panose="020F0600000000000000" pitchFamily="50" charset="-128"/>
              </a:rPr>
              <a:t>年を見据えて医療需要が増えていく中，若手医師の減少は深刻な課題。４基幹病院が医局の違いを超えて競争から協調へ，病院完結型</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医療から地域完結型医療へ転換していくことが重要。（笠松健康福祉局長）</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高齢者の日常生活をケアするため，かかりつけ医の普及啓発と地域コミュニティの構築が重要。（</a:t>
            </a:r>
            <a:r>
              <a:rPr lang="ja-JP" altLang="ja-JP" sz="1050" dirty="0">
                <a:latin typeface="HG丸ｺﾞｼｯｸM-PRO" panose="020F0600000000000000" pitchFamily="50" charset="-128"/>
                <a:ea typeface="HG丸ｺﾞｼｯｸM-PRO" panose="020F0600000000000000" pitchFamily="50" charset="-128"/>
                <a:cs typeface="Times New Roman"/>
              </a:rPr>
              <a:t>䑓</a:t>
            </a:r>
            <a:r>
              <a:rPr lang="ja-JP" altLang="ja-JP" sz="1050" dirty="0" smtClean="0">
                <a:latin typeface="HG丸ｺﾞｼｯｸM-PRO" panose="020F0600000000000000" pitchFamily="50" charset="-128"/>
                <a:ea typeface="HG丸ｺﾞｼｯｸM-PRO" panose="020F0600000000000000" pitchFamily="50" charset="-128"/>
                <a:cs typeface="Times New Roman"/>
              </a:rPr>
              <a:t>丸</a:t>
            </a:r>
            <a:r>
              <a:rPr lang="ja-JP" altLang="en-US" sz="1050" dirty="0" smtClean="0">
                <a:latin typeface="HG丸ｺﾞｼｯｸM-PRO" panose="020F0600000000000000" pitchFamily="50" charset="-128"/>
                <a:ea typeface="HG丸ｺﾞｼｯｸM-PRO" panose="020F0600000000000000" pitchFamily="50" charset="-128"/>
                <a:cs typeface="Times New Roman"/>
              </a:rPr>
              <a:t>保健部長</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どうしたら地域完結型体制にできるか，ではなく，地域完結型医療にする，ということを大前提にすべき。（門田先生）</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症例の集積が治療成績の向上につながるのは普通の考え。高度な医療を提供するリソースを投入するためには，症例がなければ経営も成り立</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たない。（町田先生）</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広島市立４病院の独法化の効果としては，柔軟な職員採用，人事交流の活性化，役割分担の明確化，一つの総合病院のような垂直連携，電子</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カルテの統一に加えて，「自分達の病院を自分達で」という気運が生まれてきた。（影本先生）</a:t>
            </a:r>
            <a:endParaRPr lang="en-US" altLang="ja-JP" sz="1050" dirty="0" smtClean="0">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そこに集まって何をするのか（よい仕事をすること）が見えていれば，出身大学は</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関係ない</a:t>
            </a:r>
            <a:r>
              <a:rPr lang="ja-JP" altLang="en-US" sz="1050" dirty="0">
                <a:solidFill>
                  <a:prstClr val="black"/>
                </a:solidFill>
                <a:latin typeface="HG丸ｺﾞｼｯｸM-PRO" panose="020F0600000000000000" pitchFamily="50" charset="-128"/>
                <a:ea typeface="HG丸ｺﾞｼｯｸM-PRO" panose="020F0600000000000000" pitchFamily="50" charset="-128"/>
              </a:rPr>
              <a:t>。強みを持てば人材は集まる</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。派閥</a:t>
            </a:r>
            <a:r>
              <a:rPr lang="ja-JP" altLang="en-US" sz="1050" dirty="0">
                <a:solidFill>
                  <a:prstClr val="black"/>
                </a:solidFill>
                <a:latin typeface="HG丸ｺﾞｼｯｸM-PRO" panose="020F0600000000000000" pitchFamily="50" charset="-128"/>
                <a:ea typeface="HG丸ｺﾞｼｯｸM-PRO" panose="020F0600000000000000" pitchFamily="50" charset="-128"/>
              </a:rPr>
              <a:t>色を</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払しょく</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する</a:t>
            </a:r>
            <a:r>
              <a:rPr lang="ja-JP" altLang="en-US" sz="1050" dirty="0">
                <a:solidFill>
                  <a:prstClr val="black"/>
                </a:solidFill>
                <a:latin typeface="HG丸ｺﾞｼｯｸM-PRO" panose="020F0600000000000000" pitchFamily="50" charset="-128"/>
                <a:ea typeface="HG丸ｺﾞｼｯｸM-PRO" panose="020F0600000000000000" pitchFamily="50" charset="-128"/>
              </a:rPr>
              <a:t>ためには，心を開いて講座を</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変えて</a:t>
            </a:r>
            <a:r>
              <a:rPr lang="ja-JP" altLang="en-US" sz="1050" dirty="0">
                <a:solidFill>
                  <a:prstClr val="black"/>
                </a:solidFill>
                <a:latin typeface="HG丸ｺﾞｼｯｸM-PRO" panose="020F0600000000000000" pitchFamily="50" charset="-128"/>
                <a:ea typeface="HG丸ｺﾞｼｯｸM-PRO" panose="020F0600000000000000" pitchFamily="50" charset="-128"/>
              </a:rPr>
              <a:t>いくしかない。（門田先生）</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患者を単</a:t>
            </a:r>
            <a:r>
              <a:rPr lang="ja-JP" altLang="en-US" sz="1050" dirty="0">
                <a:solidFill>
                  <a:prstClr val="black"/>
                </a:solidFill>
                <a:latin typeface="HG丸ｺﾞｼｯｸM-PRO" panose="020F0600000000000000" pitchFamily="50" charset="-128"/>
                <a:ea typeface="HG丸ｺﾞｼｯｸM-PRO" panose="020F0600000000000000" pitchFamily="50" charset="-128"/>
              </a:rPr>
              <a:t>に早く押し出したらよいというのではなく，送り出した後の病院</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で回復期</a:t>
            </a:r>
            <a:r>
              <a:rPr lang="ja-JP" altLang="en-US" sz="1050" dirty="0">
                <a:solidFill>
                  <a:prstClr val="black"/>
                </a:solidFill>
                <a:latin typeface="HG丸ｺﾞｼｯｸM-PRO" panose="020F0600000000000000" pitchFamily="50" charset="-128"/>
                <a:ea typeface="HG丸ｺﾞｼｯｸM-PRO" panose="020F0600000000000000" pitchFamily="50" charset="-128"/>
              </a:rPr>
              <a:t>の病状への責任を</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もって</a:t>
            </a:r>
            <a:r>
              <a:rPr lang="ja-JP" altLang="en-US" sz="1050" dirty="0">
                <a:solidFill>
                  <a:prstClr val="black"/>
                </a:solidFill>
                <a:latin typeface="HG丸ｺﾞｼｯｸM-PRO" panose="020F0600000000000000" pitchFamily="50" charset="-128"/>
                <a:ea typeface="HG丸ｺﾞｼｯｸM-PRO" panose="020F0600000000000000" pitchFamily="50" charset="-128"/>
              </a:rPr>
              <a:t>ほしい。（</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檜谷</a:t>
            </a:r>
            <a:r>
              <a:rPr lang="ja-JP" altLang="en-US" sz="1050" dirty="0">
                <a:solidFill>
                  <a:prstClr val="black"/>
                </a:solidFill>
                <a:latin typeface="HG丸ｺﾞｼｯｸM-PRO" panose="020F0600000000000000" pitchFamily="50" charset="-128"/>
                <a:ea typeface="HG丸ｺﾞｼｯｸM-PRO" panose="020F0600000000000000" pitchFamily="50" charset="-128"/>
              </a:rPr>
              <a:t>先生）</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　４基幹病院の得意な分野が見えにくい。医師の個人的なつながりによって患者を紹介</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して</a:t>
            </a:r>
            <a:r>
              <a:rPr lang="ja-JP" altLang="en-US" sz="1050" dirty="0">
                <a:solidFill>
                  <a:prstClr val="black"/>
                </a:solidFill>
                <a:latin typeface="HG丸ｺﾞｼｯｸM-PRO" panose="020F0600000000000000" pitchFamily="50" charset="-128"/>
                <a:ea typeface="HG丸ｺﾞｼｯｸM-PRO" panose="020F0600000000000000" pitchFamily="50" charset="-128"/>
              </a:rPr>
              <a:t>いるのが現状。（松村先生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　広島市の救急医療体制はうまくいってない。４回以上交渉率は</a:t>
            </a: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％を超えている</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。４</a:t>
            </a:r>
            <a:r>
              <a:rPr lang="ja-JP" altLang="en-US" sz="1050" dirty="0">
                <a:solidFill>
                  <a:prstClr val="black"/>
                </a:solidFill>
                <a:latin typeface="HG丸ｺﾞｼｯｸM-PRO" panose="020F0600000000000000" pitchFamily="50" charset="-128"/>
                <a:ea typeface="HG丸ｺﾞｼｯｸM-PRO" panose="020F0600000000000000" pitchFamily="50" charset="-128"/>
              </a:rPr>
              <a:t>基幹病院の責任</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は重い</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松村</a:t>
            </a:r>
            <a:r>
              <a:rPr lang="ja-JP" altLang="en-US" sz="1050" dirty="0">
                <a:solidFill>
                  <a:prstClr val="black"/>
                </a:solidFill>
                <a:latin typeface="HG丸ｺﾞｼｯｸM-PRO" panose="020F0600000000000000" pitchFamily="50" charset="-128"/>
                <a:ea typeface="HG丸ｺﾞｼｯｸM-PRO" panose="020F0600000000000000" pitchFamily="50" charset="-128"/>
              </a:rPr>
              <a:t>先生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４基幹病院の距離は近い。循環バスを運行すれば，患者紹介もしやすくなる。（松村先生）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広島市民病院で</a:t>
            </a:r>
            <a:r>
              <a:rPr lang="ja-JP" altLang="en-US" sz="1050" dirty="0" smtClean="0">
                <a:latin typeface="HG丸ｺﾞｼｯｸM-PRO" panose="020F0600000000000000" pitchFamily="50" charset="-128"/>
                <a:ea typeface="HG丸ｺﾞｼｯｸM-PRO" panose="020F0600000000000000" pitchFamily="50" charset="-128"/>
              </a:rPr>
              <a:t>は救急</a:t>
            </a:r>
            <a:r>
              <a:rPr lang="ja-JP" altLang="en-US" sz="1050" dirty="0">
                <a:latin typeface="HG丸ｺﾞｼｯｸM-PRO" panose="020F0600000000000000" pitchFamily="50" charset="-128"/>
                <a:ea typeface="HG丸ｺﾞｼｯｸM-PRO" panose="020F0600000000000000" pitchFamily="50" charset="-128"/>
              </a:rPr>
              <a:t>医療コントロールをきっかけに垂直連携が進んでおり，地域完結型になっている。基幹病院は</a:t>
            </a:r>
            <a:r>
              <a:rPr lang="ja-JP" altLang="en-US" sz="1050" dirty="0" smtClean="0">
                <a:latin typeface="HG丸ｺﾞｼｯｸM-PRO" panose="020F0600000000000000" pitchFamily="50" charset="-128"/>
                <a:ea typeface="HG丸ｺﾞｼｯｸM-PRO" panose="020F0600000000000000" pitchFamily="50" charset="-128"/>
              </a:rPr>
              <a:t>，ある</a:t>
            </a:r>
            <a:r>
              <a:rPr lang="ja-JP" altLang="en-US" sz="1050" dirty="0">
                <a:latin typeface="HG丸ｺﾞｼｯｸM-PRO" panose="020F0600000000000000" pitchFamily="50" charset="-128"/>
                <a:ea typeface="HG丸ｺﾞｼｯｸM-PRO" panose="020F0600000000000000" pitchFamily="50" charset="-128"/>
              </a:rPr>
              <a:t>程度機能分担が</a:t>
            </a:r>
            <a:r>
              <a:rPr lang="ja-JP" altLang="en-US" sz="1050" dirty="0" smtClean="0">
                <a:latin typeface="HG丸ｺﾞｼｯｸM-PRO" panose="020F0600000000000000" pitchFamily="50" charset="-128"/>
                <a:ea typeface="HG丸ｺﾞｼｯｸM-PRO" panose="020F0600000000000000" pitchFamily="50" charset="-128"/>
              </a:rPr>
              <a:t>で</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きて</a:t>
            </a:r>
            <a:r>
              <a:rPr lang="ja-JP" altLang="en-US" sz="1050" dirty="0">
                <a:latin typeface="HG丸ｺﾞｼｯｸM-PRO" panose="020F0600000000000000" pitchFamily="50" charset="-128"/>
                <a:ea typeface="HG丸ｺﾞｼｯｸM-PRO" panose="020F0600000000000000" pitchFamily="50" charset="-128"/>
              </a:rPr>
              <a:t>おり，地域的な患者の流れも分担が進んでいる。（荒木先生）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広島市民病院の強みは，救急，がん，総合周産期。引き続きこれらを強化していくとともに，専門医制度の改正を</a:t>
            </a:r>
            <a:r>
              <a:rPr lang="ja-JP" altLang="en-US" sz="1050" dirty="0" smtClean="0">
                <a:latin typeface="HG丸ｺﾞｼｯｸM-PRO" panose="020F0600000000000000" pitchFamily="50" charset="-128"/>
                <a:ea typeface="HG丸ｺﾞｼｯｸM-PRO" panose="020F0600000000000000" pitchFamily="50" charset="-128"/>
              </a:rPr>
              <a:t>きっかけ</a:t>
            </a:r>
            <a:r>
              <a:rPr lang="ja-JP" altLang="en-US" sz="1050" dirty="0">
                <a:latin typeface="HG丸ｺﾞｼｯｸM-PRO" panose="020F0600000000000000" pitchFamily="50" charset="-128"/>
                <a:ea typeface="HG丸ｺﾞｼｯｸM-PRO" panose="020F0600000000000000" pitchFamily="50" charset="-128"/>
              </a:rPr>
              <a:t>にして，さらに</a:t>
            </a:r>
            <a:r>
              <a:rPr lang="ja-JP" altLang="en-US" sz="1050" dirty="0" smtClean="0">
                <a:latin typeface="HG丸ｺﾞｼｯｸM-PRO" panose="020F0600000000000000" pitchFamily="50" charset="-128"/>
                <a:ea typeface="HG丸ｺﾞｼｯｸM-PRO" panose="020F0600000000000000" pitchFamily="50" charset="-128"/>
              </a:rPr>
              <a:t>市</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民</a:t>
            </a:r>
            <a:r>
              <a:rPr lang="ja-JP" altLang="en-US" sz="1050" dirty="0">
                <a:latin typeface="HG丸ｺﾞｼｯｸM-PRO" panose="020F0600000000000000" pitchFamily="50" charset="-128"/>
                <a:ea typeface="HG丸ｺﾞｼｯｸM-PRO" panose="020F0600000000000000" pitchFamily="50" charset="-128"/>
              </a:rPr>
              <a:t>病院に医師が集まるような体制を作っていきたい。（荒木先生）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各病院はそれぞれ，垂直連携，水平連携，機能分担に努めているが，広島全体としてまとまったやり方ができていない</a:t>
            </a: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石田先生）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患者は大病院に行きたがるが，開業医にも経験豊富な医師は多い</a:t>
            </a:r>
            <a:r>
              <a:rPr lang="ja-JP" altLang="en-US" sz="1050" dirty="0" smtClean="0">
                <a:latin typeface="HG丸ｺﾞｼｯｸM-PRO" panose="020F0600000000000000" pitchFamily="50" charset="-128"/>
                <a:ea typeface="HG丸ｺﾞｼｯｸM-PRO" panose="020F0600000000000000" pitchFamily="50" charset="-128"/>
              </a:rPr>
              <a:t>。各病院が</a:t>
            </a:r>
            <a:r>
              <a:rPr lang="ja-JP" altLang="en-US" sz="1050" dirty="0">
                <a:latin typeface="HG丸ｺﾞｼｯｸM-PRO" panose="020F0600000000000000" pitchFamily="50" charset="-128"/>
                <a:ea typeface="HG丸ｺﾞｼｯｸM-PRO" panose="020F0600000000000000" pitchFamily="50" charset="-128"/>
              </a:rPr>
              <a:t>何が得意か情報発信する</a:t>
            </a:r>
            <a:r>
              <a:rPr lang="ja-JP" altLang="en-US" sz="1050" dirty="0" smtClean="0">
                <a:latin typeface="HG丸ｺﾞｼｯｸM-PRO" panose="020F0600000000000000" pitchFamily="50" charset="-128"/>
                <a:ea typeface="HG丸ｺﾞｼｯｸM-PRO" panose="020F0600000000000000" pitchFamily="50" charset="-128"/>
              </a:rPr>
              <a:t>必要</a:t>
            </a:r>
            <a:r>
              <a:rPr lang="ja-JP" altLang="en-US" sz="1050" dirty="0">
                <a:latin typeface="HG丸ｺﾞｼｯｸM-PRO" panose="020F0600000000000000" pitchFamily="50" charset="-128"/>
                <a:ea typeface="HG丸ｺﾞｼｯｸM-PRO" panose="020F0600000000000000" pitchFamily="50" charset="-128"/>
              </a:rPr>
              <a:t>がある。（石田先生）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総合病院をどうやって得意分野に分けていくかが課題。疾患を中心に顔の見える関係をつくってお互いに「見える化」</a:t>
            </a:r>
            <a:r>
              <a:rPr lang="ja-JP" altLang="en-US" sz="1050" dirty="0" smtClean="0">
                <a:latin typeface="HG丸ｺﾞｼｯｸM-PRO" panose="020F0600000000000000" pitchFamily="50" charset="-128"/>
                <a:ea typeface="HG丸ｺﾞｼｯｸM-PRO" panose="020F0600000000000000" pitchFamily="50" charset="-128"/>
              </a:rPr>
              <a:t>して</a:t>
            </a:r>
            <a:r>
              <a:rPr lang="ja-JP" altLang="en-US" sz="1050" dirty="0">
                <a:latin typeface="HG丸ｺﾞｼｯｸM-PRO" panose="020F0600000000000000" pitchFamily="50" charset="-128"/>
                <a:ea typeface="HG丸ｺﾞｼｯｸM-PRO" panose="020F0600000000000000" pitchFamily="50" charset="-128"/>
              </a:rPr>
              <a:t>いく流れが必要</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木矢先生）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これまで垂直連携は個人のコネクションに頼っていたが，組織として，病院としてバックアップしていくことが必要</a:t>
            </a: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平川先生）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情報交換の場をもっと増やして，各病院の本音を聞きながら，連携強化を少しずつ進めるしかないのではないか。（</a:t>
            </a:r>
            <a:r>
              <a:rPr lang="ja-JP" altLang="en-US" sz="1050" dirty="0" smtClean="0">
                <a:latin typeface="HG丸ｺﾞｼｯｸM-PRO" panose="020F0600000000000000" pitchFamily="50" charset="-128"/>
                <a:ea typeface="HG丸ｺﾞｼｯｸM-PRO" panose="020F0600000000000000" pitchFamily="50" charset="-128"/>
              </a:rPr>
              <a:t>平川先生</a:t>
            </a:r>
            <a:r>
              <a:rPr lang="ja-JP" altLang="en-US" sz="1050" dirty="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大前提を</a:t>
            </a: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a:t>
            </a:r>
            <a:r>
              <a:rPr lang="en-US" altLang="ja-JP" sz="1050" dirty="0">
                <a:solidFill>
                  <a:prstClr val="black"/>
                </a:solidFill>
                <a:latin typeface="HG丸ｺﾞｼｯｸM-PRO" panose="020F0600000000000000" pitchFamily="50" charset="-128"/>
                <a:ea typeface="HG丸ｺﾞｼｯｸM-PRO" panose="020F0600000000000000" pitchFamily="50" charset="-128"/>
              </a:rPr>
              <a:t>20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年後に置いて考える限り，何らかの改革をしなければ，医療費の問題を含めて</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，医療</a:t>
            </a:r>
            <a:r>
              <a:rPr lang="ja-JP" altLang="en-US" sz="1050" dirty="0">
                <a:solidFill>
                  <a:prstClr val="black"/>
                </a:solidFill>
                <a:latin typeface="HG丸ｺﾞｼｯｸM-PRO" panose="020F0600000000000000" pitchFamily="50" charset="-128"/>
                <a:ea typeface="HG丸ｺﾞｼｯｸM-PRO" panose="020F0600000000000000" pitchFamily="50" charset="-128"/>
              </a:rPr>
              <a:t>体制</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は耐えられなく</a:t>
            </a:r>
            <a:r>
              <a:rPr lang="ja-JP" altLang="en-US" sz="1050" dirty="0">
                <a:solidFill>
                  <a:prstClr val="black"/>
                </a:solidFill>
                <a:latin typeface="HG丸ｺﾞｼｯｸM-PRO" panose="020F0600000000000000" pitchFamily="50" charset="-128"/>
                <a:ea typeface="HG丸ｺﾞｼｯｸM-PRO" panose="020F0600000000000000" pitchFamily="50" charset="-128"/>
              </a:rPr>
              <a:t>なる。危機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意</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識</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を共有することが重要。（門田先生）</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a:t>
            </a:r>
            <a:r>
              <a:rPr lang="en-US" altLang="ja-JP" sz="1050" dirty="0">
                <a:solidFill>
                  <a:prstClr val="black"/>
                </a:solidFill>
                <a:latin typeface="HG丸ｺﾞｼｯｸM-PRO" panose="020F0600000000000000" pitchFamily="50" charset="-128"/>
                <a:ea typeface="HG丸ｺﾞｼｯｸM-PRO" panose="020F0600000000000000" pitchFamily="50" charset="-128"/>
              </a:rPr>
              <a:t>20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年後，医療の進歩により医療に多くのおカネがかかるようになる。医療費抑制の圧力の中</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で患者</a:t>
            </a:r>
            <a:r>
              <a:rPr lang="ja-JP" altLang="en-US" sz="1050" dirty="0">
                <a:solidFill>
                  <a:prstClr val="black"/>
                </a:solidFill>
                <a:latin typeface="HG丸ｺﾞｼｯｸM-PRO" panose="020F0600000000000000" pitchFamily="50" charset="-128"/>
                <a:ea typeface="HG丸ｺﾞｼｯｸM-PRO" panose="020F0600000000000000" pitchFamily="50" charset="-128"/>
              </a:rPr>
              <a:t>の</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満足度の</a:t>
            </a:r>
            <a:r>
              <a:rPr lang="ja-JP" altLang="en-US" sz="1050" dirty="0">
                <a:solidFill>
                  <a:prstClr val="black"/>
                </a:solidFill>
                <a:latin typeface="HG丸ｺﾞｼｯｸM-PRO" panose="020F0600000000000000" pitchFamily="50" charset="-128"/>
                <a:ea typeface="HG丸ｺﾞｼｯｸM-PRO" panose="020F0600000000000000" pitchFamily="50" charset="-128"/>
              </a:rPr>
              <a:t>高い医療を提供</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でき</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るか</a:t>
            </a:r>
            <a:r>
              <a:rPr lang="ja-JP" altLang="en-US" sz="1050" dirty="0">
                <a:solidFill>
                  <a:prstClr val="black"/>
                </a:solidFill>
                <a:latin typeface="HG丸ｺﾞｼｯｸM-PRO" panose="020F0600000000000000" pitchFamily="50" charset="-128"/>
                <a:ea typeface="HG丸ｺﾞｼｯｸM-PRO" panose="020F0600000000000000" pitchFamily="50" charset="-128"/>
              </a:rPr>
              <a:t>，危機意識を持って乗り越えていかなければならない。（浅原先生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430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000" y="900000"/>
            <a:ext cx="6342169"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792000" y="5342400"/>
            <a:ext cx="1728949"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コネクタ 7"/>
          <p:cNvCxnSpPr/>
          <p:nvPr/>
        </p:nvCxnSpPr>
        <p:spPr>
          <a:xfrm>
            <a:off x="3131840" y="5327422"/>
            <a:ext cx="5226329"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685600" y="3789040"/>
            <a:ext cx="0" cy="144016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75856" y="5327422"/>
            <a:ext cx="0" cy="15125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656474" y="5327422"/>
            <a:ext cx="0" cy="15125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358169" y="900000"/>
            <a:ext cx="0" cy="4329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35</a:t>
            </a:fld>
            <a:endParaRPr kumimoji="1" lang="ja-JP" altLang="en-US" sz="2400" dirty="0"/>
          </a:p>
        </p:txBody>
      </p:sp>
      <p:sp>
        <p:nvSpPr>
          <p:cNvPr id="14" name="タイトル 1"/>
          <p:cNvSpPr txBox="1">
            <a:spLocks/>
          </p:cNvSpPr>
          <p:nvPr/>
        </p:nvSpPr>
        <p:spPr>
          <a:xfrm>
            <a:off x="0" y="116632"/>
            <a:ext cx="91440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a:latin typeface="+mn-ea"/>
              </a:rPr>
              <a:t>新聞記事（中国新聞 </a:t>
            </a:r>
            <a:r>
              <a:rPr lang="en-US" altLang="ja-JP" sz="2800" u="sng" dirty="0" smtClean="0">
                <a:latin typeface="+mn-ea"/>
              </a:rPr>
              <a:t>H27.9.15</a:t>
            </a:r>
            <a:r>
              <a:rPr lang="ja-JP" altLang="en-US" sz="2800" u="sng" dirty="0" smtClean="0">
                <a:latin typeface="+mn-ea"/>
              </a:rPr>
              <a:t>）</a:t>
            </a:r>
            <a:endParaRPr lang="ja-JP" altLang="en-US" sz="2800" dirty="0"/>
          </a:p>
        </p:txBody>
      </p:sp>
    </p:spTree>
    <p:extLst>
      <p:ext uri="{BB962C8B-B14F-4D97-AF65-F5344CB8AC3E}">
        <p14:creationId xmlns:p14="http://schemas.microsoft.com/office/powerpoint/2010/main" val="3964611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36</a:t>
            </a:fld>
            <a:endParaRPr kumimoji="1" lang="ja-JP" altLang="en-US" sz="2400" dirty="0"/>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論点ごとの基本方針</a:t>
            </a:r>
            <a:endParaRPr lang="ja-JP" altLang="en-US" sz="2800" u="sng" dirty="0"/>
          </a:p>
        </p:txBody>
      </p:sp>
      <p:sp>
        <p:nvSpPr>
          <p:cNvPr id="6" name="コンテンツ プレースホルダー 2"/>
          <p:cNvSpPr>
            <a:spLocks noGrp="1"/>
          </p:cNvSpPr>
          <p:nvPr>
            <p:ph idx="1"/>
          </p:nvPr>
        </p:nvSpPr>
        <p:spPr>
          <a:xfrm>
            <a:off x="108000" y="1260088"/>
            <a:ext cx="9036000" cy="5445224"/>
          </a:xfrm>
        </p:spPr>
        <p:txBody>
          <a:bodyPr>
            <a:noAutofit/>
          </a:bodyPr>
          <a:lstStyle/>
          <a:p>
            <a:pPr marL="0" indent="0">
              <a:buNone/>
            </a:pPr>
            <a:r>
              <a:rPr kumimoji="1" lang="en-US" altLang="ja-JP" sz="2000" dirty="0" smtClean="0">
                <a:latin typeface="+mn-ea"/>
              </a:rPr>
              <a:t>【</a:t>
            </a:r>
            <a:r>
              <a:rPr kumimoji="1" lang="ja-JP" altLang="en-US" sz="2000" dirty="0" smtClean="0">
                <a:latin typeface="+mn-ea"/>
              </a:rPr>
              <a:t>目的</a:t>
            </a:r>
            <a:r>
              <a:rPr kumimoji="1" lang="en-US" altLang="ja-JP" sz="2000" dirty="0" smtClean="0">
                <a:latin typeface="+mn-ea"/>
              </a:rPr>
              <a:t>】</a:t>
            </a:r>
          </a:p>
          <a:p>
            <a:pPr marL="0" indent="0">
              <a:buNone/>
            </a:pPr>
            <a:r>
              <a:rPr kumimoji="1" lang="ja-JP" altLang="en-US" sz="2000" dirty="0" smtClean="0">
                <a:latin typeface="+mn-ea"/>
              </a:rPr>
              <a:t>　基幹病院の役割を明確にして他の病院との連携を強化することで，県民に高度で安全な医療を提供する。</a:t>
            </a:r>
            <a:endParaRPr kumimoji="1" lang="en-US" altLang="ja-JP" sz="2000" dirty="0" smtClean="0">
              <a:latin typeface="+mn-ea"/>
            </a:endParaRPr>
          </a:p>
          <a:p>
            <a:pPr marL="0" indent="0">
              <a:lnSpc>
                <a:spcPts val="1200"/>
              </a:lnSpc>
              <a:buNone/>
            </a:pPr>
            <a:endParaRPr lang="en-US" altLang="ja-JP" sz="2400" dirty="0">
              <a:latin typeface="+mn-ea"/>
            </a:endParaRPr>
          </a:p>
          <a:p>
            <a:pPr marL="0" indent="0">
              <a:lnSpc>
                <a:spcPts val="2000"/>
              </a:lnSpc>
              <a:buNone/>
            </a:pPr>
            <a:r>
              <a:rPr kumimoji="1" lang="ja-JP" altLang="en-US" sz="1400" dirty="0" smtClean="0">
                <a:latin typeface="+mn-ea"/>
              </a:rPr>
              <a:t>（１） </a:t>
            </a:r>
            <a:r>
              <a:rPr lang="ja-JP" altLang="en-US" sz="1400" dirty="0" smtClean="0">
                <a:latin typeface="+mn-ea"/>
              </a:rPr>
              <a:t>将来の医療需要を見据えて，医療機能の分化と病院間連携をどのように推進していくか。</a:t>
            </a:r>
            <a:endParaRPr kumimoji="1" lang="en-US" altLang="ja-JP" sz="1400" dirty="0" smtClean="0">
              <a:latin typeface="+mn-ea"/>
            </a:endParaRPr>
          </a:p>
          <a:p>
            <a:pPr marL="360000" indent="0">
              <a:lnSpc>
                <a:spcPts val="2000"/>
              </a:lnSpc>
              <a:buNone/>
            </a:pPr>
            <a:r>
              <a:rPr lang="ja-JP" altLang="en-US" sz="1400" dirty="0" smtClean="0">
                <a:latin typeface="+mn-ea"/>
              </a:rPr>
              <a:t>・ ４基幹病院それぞれの機能強化を図る</a:t>
            </a:r>
            <a:endParaRPr lang="en-US" altLang="ja-JP" sz="1400" dirty="0" smtClean="0">
              <a:latin typeface="+mn-ea"/>
            </a:endParaRPr>
          </a:p>
          <a:p>
            <a:pPr marL="360000" indent="0">
              <a:lnSpc>
                <a:spcPts val="2000"/>
              </a:lnSpc>
              <a:buNone/>
            </a:pPr>
            <a:r>
              <a:rPr lang="ja-JP" altLang="en-US" sz="1400" dirty="0" smtClean="0">
                <a:latin typeface="+mn-ea"/>
              </a:rPr>
              <a:t>・ 症例を集積することで治療レベルの向上を図る</a:t>
            </a:r>
            <a:endParaRPr lang="en-US" altLang="ja-JP" sz="1400" dirty="0" smtClean="0">
              <a:latin typeface="+mn-ea"/>
            </a:endParaRPr>
          </a:p>
          <a:p>
            <a:pPr marL="360000" indent="0">
              <a:lnSpc>
                <a:spcPts val="2000"/>
              </a:lnSpc>
              <a:buNone/>
            </a:pPr>
            <a:r>
              <a:rPr lang="ja-JP" altLang="en-US" sz="1400" dirty="0" smtClean="0">
                <a:latin typeface="+mn-ea"/>
              </a:rPr>
              <a:t>・ 高度急性期を担う基幹病院と急性期，回復期，慢性期を担う他の病院との役割分担を明確にして連携を進める</a:t>
            </a:r>
            <a:endParaRPr lang="en-US" altLang="ja-JP" sz="1400" dirty="0" smtClean="0">
              <a:latin typeface="+mn-ea"/>
            </a:endParaRPr>
          </a:p>
          <a:p>
            <a:pPr marL="0" indent="0">
              <a:lnSpc>
                <a:spcPts val="1500"/>
              </a:lnSpc>
              <a:buNone/>
            </a:pPr>
            <a:endParaRPr lang="en-US" altLang="ja-JP" sz="1400" dirty="0" smtClean="0">
              <a:latin typeface="+mn-ea"/>
            </a:endParaRPr>
          </a:p>
          <a:p>
            <a:pPr marL="0" indent="0">
              <a:lnSpc>
                <a:spcPts val="2000"/>
              </a:lnSpc>
              <a:buNone/>
            </a:pPr>
            <a:r>
              <a:rPr lang="ja-JP" altLang="en-US" sz="1400" dirty="0" smtClean="0">
                <a:latin typeface="+mn-ea"/>
              </a:rPr>
              <a:t>（２） 医師の安定的確保のため，どのような方策が必要か。</a:t>
            </a:r>
            <a:endParaRPr lang="en-US" altLang="ja-JP" sz="1400" dirty="0" smtClean="0">
              <a:latin typeface="+mn-ea"/>
            </a:endParaRPr>
          </a:p>
          <a:p>
            <a:pPr marL="360000" indent="0">
              <a:lnSpc>
                <a:spcPts val="2000"/>
              </a:lnSpc>
              <a:buNone/>
            </a:pPr>
            <a:r>
              <a:rPr lang="ja-JP" altLang="en-US" sz="1400" dirty="0" smtClean="0">
                <a:latin typeface="+mn-ea"/>
              </a:rPr>
              <a:t>・ 若手医師を惹きつけるため，多くの症例を経験できる環境をつくる</a:t>
            </a:r>
            <a:endParaRPr lang="en-US" altLang="ja-JP" sz="1400" dirty="0" smtClean="0">
              <a:latin typeface="+mn-ea"/>
            </a:endParaRPr>
          </a:p>
          <a:p>
            <a:pPr marL="360000" indent="0">
              <a:lnSpc>
                <a:spcPts val="2000"/>
              </a:lnSpc>
              <a:buNone/>
            </a:pPr>
            <a:r>
              <a:rPr lang="ja-JP" altLang="en-US" sz="1400" dirty="0" smtClean="0">
                <a:latin typeface="+mn-ea"/>
              </a:rPr>
              <a:t>・ 専門医の資格取得など，多彩なキャリアパスを提供できる仕組みをつくる</a:t>
            </a:r>
            <a:endParaRPr lang="en-US" altLang="ja-JP" sz="1400" dirty="0">
              <a:latin typeface="+mn-ea"/>
            </a:endParaRPr>
          </a:p>
          <a:p>
            <a:pPr marL="0" indent="0">
              <a:lnSpc>
                <a:spcPts val="1500"/>
              </a:lnSpc>
              <a:buNone/>
            </a:pPr>
            <a:endParaRPr lang="en-US" altLang="ja-JP" sz="1400" dirty="0" smtClean="0">
              <a:latin typeface="+mn-ea"/>
            </a:endParaRPr>
          </a:p>
          <a:p>
            <a:pPr marL="0" indent="0">
              <a:lnSpc>
                <a:spcPts val="2000"/>
              </a:lnSpc>
              <a:buNone/>
            </a:pPr>
            <a:r>
              <a:rPr kumimoji="1" lang="ja-JP" altLang="en-US" sz="1400" dirty="0" smtClean="0">
                <a:latin typeface="+mn-ea"/>
              </a:rPr>
              <a:t>（３） 基幹病院の共通業務の効率化に向けてどのような取組が必要か。</a:t>
            </a:r>
            <a:endParaRPr kumimoji="1" lang="en-US" altLang="ja-JP" sz="1400" dirty="0" smtClean="0">
              <a:latin typeface="+mn-ea"/>
            </a:endParaRPr>
          </a:p>
          <a:p>
            <a:pPr marL="360000" indent="0">
              <a:lnSpc>
                <a:spcPts val="2000"/>
              </a:lnSpc>
              <a:buNone/>
            </a:pPr>
            <a:r>
              <a:rPr lang="ja-JP" altLang="en-US" sz="1400" dirty="0" smtClean="0">
                <a:latin typeface="+mn-ea"/>
              </a:rPr>
              <a:t>・ 治験等活性化事業については，４基幹病院のスケールメリットを活かして，迅速な治験の実施体制と臨床研究</a:t>
            </a:r>
            <a:endParaRPr lang="en-US" altLang="ja-JP" sz="1400" dirty="0" smtClean="0">
              <a:latin typeface="+mn-ea"/>
            </a:endParaRPr>
          </a:p>
          <a:p>
            <a:pPr marL="360000" indent="0">
              <a:lnSpc>
                <a:spcPts val="2000"/>
              </a:lnSpc>
              <a:buNone/>
            </a:pPr>
            <a:r>
              <a:rPr lang="ja-JP" altLang="en-US" sz="1400" dirty="0">
                <a:latin typeface="+mn-ea"/>
              </a:rPr>
              <a:t>　</a:t>
            </a:r>
            <a:r>
              <a:rPr lang="ja-JP" altLang="en-US" sz="1400" dirty="0" smtClean="0">
                <a:latin typeface="+mn-ea"/>
              </a:rPr>
              <a:t>に係る共同研修体制を整備・充実する</a:t>
            </a:r>
            <a:endParaRPr lang="en-US" altLang="ja-JP" sz="1400" dirty="0" smtClean="0">
              <a:latin typeface="+mn-ea"/>
            </a:endParaRPr>
          </a:p>
          <a:p>
            <a:pPr marL="360000" indent="0">
              <a:lnSpc>
                <a:spcPts val="2000"/>
              </a:lnSpc>
              <a:buNone/>
            </a:pPr>
            <a:r>
              <a:rPr kumimoji="1" lang="ja-JP" altLang="en-US" sz="1400" dirty="0" smtClean="0">
                <a:latin typeface="+mn-ea"/>
              </a:rPr>
              <a:t>・ その他，診療材料等の購入に関する情報共有など，ゆるやかな連携から始めてステップごとに成果を検証しな</a:t>
            </a:r>
            <a:endParaRPr kumimoji="1" lang="en-US" altLang="ja-JP" sz="1400" dirty="0" smtClean="0">
              <a:latin typeface="+mn-ea"/>
            </a:endParaRPr>
          </a:p>
          <a:p>
            <a:pPr marL="360000" indent="0">
              <a:lnSpc>
                <a:spcPts val="2000"/>
              </a:lnSpc>
              <a:buNone/>
            </a:pPr>
            <a:r>
              <a:rPr lang="ja-JP" altLang="en-US" sz="1400" dirty="0">
                <a:latin typeface="+mn-ea"/>
              </a:rPr>
              <a:t>　</a:t>
            </a:r>
            <a:r>
              <a:rPr kumimoji="1" lang="ja-JP" altLang="en-US" sz="1400" dirty="0" smtClean="0">
                <a:latin typeface="+mn-ea"/>
              </a:rPr>
              <a:t>が</a:t>
            </a:r>
            <a:r>
              <a:rPr kumimoji="1" lang="ja-JP" altLang="en-US" sz="1400" dirty="0" err="1" smtClean="0">
                <a:latin typeface="+mn-ea"/>
              </a:rPr>
              <a:t>ら</a:t>
            </a:r>
            <a:r>
              <a:rPr kumimoji="1" lang="ja-JP" altLang="en-US" sz="1400" dirty="0" smtClean="0">
                <a:latin typeface="+mn-ea"/>
              </a:rPr>
              <a:t>連携の密度を高めていく</a:t>
            </a:r>
            <a:endParaRPr kumimoji="1" lang="ja-JP" altLang="en-US" sz="1400" dirty="0">
              <a:latin typeface="+mn-ea"/>
            </a:endParaRPr>
          </a:p>
        </p:txBody>
      </p:sp>
    </p:spTree>
    <p:extLst>
      <p:ext uri="{BB962C8B-B14F-4D97-AF65-F5344CB8AC3E}">
        <p14:creationId xmlns:p14="http://schemas.microsoft.com/office/powerpoint/2010/main" val="3810765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37</a:t>
            </a:fld>
            <a:endParaRPr kumimoji="1" lang="ja-JP" altLang="en-US" sz="2400" dirty="0"/>
          </a:p>
        </p:txBody>
      </p:sp>
      <p:sp>
        <p:nvSpPr>
          <p:cNvPr id="5" name="タイトル 1"/>
          <p:cNvSpPr txBox="1">
            <a:spLocks/>
          </p:cNvSpPr>
          <p:nvPr/>
        </p:nvSpPr>
        <p:spPr>
          <a:xfrm>
            <a:off x="108000" y="468000"/>
            <a:ext cx="8928992" cy="1160800"/>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800"/>
              </a:lnSpc>
            </a:pPr>
            <a:r>
              <a:rPr lang="ja-JP" altLang="en-US" sz="2800" u="sng" dirty="0" smtClean="0"/>
              <a:t>基幹病院の機能分化・連携の進め方</a:t>
            </a:r>
            <a:endParaRPr lang="en-US" altLang="ja-JP" sz="2800" u="sng" dirty="0" smtClean="0"/>
          </a:p>
          <a:p>
            <a:pPr>
              <a:lnSpc>
                <a:spcPts val="3800"/>
              </a:lnSpc>
            </a:pPr>
            <a:r>
              <a:rPr lang="ja-JP" altLang="en-US" sz="2400" u="sng" dirty="0" smtClean="0"/>
              <a:t>～広島メディカル・クラスター（ＨｉＭ</a:t>
            </a:r>
            <a:r>
              <a:rPr lang="en-US" altLang="ja-JP" sz="2400" u="sng" dirty="0" smtClean="0"/>
              <a:t>e</a:t>
            </a:r>
            <a:r>
              <a:rPr lang="ja-JP" altLang="en-US" sz="2400" u="sng" dirty="0" smtClean="0"/>
              <a:t>Ｃ（ﾊｲﾒｯｸ））</a:t>
            </a:r>
            <a:r>
              <a:rPr lang="ja-JP" altLang="en-US" sz="1800" u="sng" dirty="0" smtClean="0"/>
              <a:t>（仮称）</a:t>
            </a:r>
            <a:r>
              <a:rPr lang="ja-JP" altLang="en-US" sz="2400" u="sng" dirty="0" smtClean="0"/>
              <a:t>～</a:t>
            </a:r>
            <a:endParaRPr lang="ja-JP" altLang="en-US" sz="2400" u="sng" dirty="0"/>
          </a:p>
        </p:txBody>
      </p:sp>
      <p:graphicFrame>
        <p:nvGraphicFramePr>
          <p:cNvPr id="6" name="表 5"/>
          <p:cNvGraphicFramePr>
            <a:graphicFrameLocks noGrp="1"/>
          </p:cNvGraphicFramePr>
          <p:nvPr>
            <p:extLst>
              <p:ext uri="{D42A27DB-BD31-4B8C-83A1-F6EECF244321}">
                <p14:modId xmlns:p14="http://schemas.microsoft.com/office/powerpoint/2010/main" val="2928528515"/>
              </p:ext>
            </p:extLst>
          </p:nvPr>
        </p:nvGraphicFramePr>
        <p:xfrm>
          <a:off x="323528" y="1916832"/>
          <a:ext cx="8496944" cy="4464498"/>
        </p:xfrm>
        <a:graphic>
          <a:graphicData uri="http://schemas.openxmlformats.org/drawingml/2006/table">
            <a:tbl>
              <a:tblPr firstRow="1" bandRow="1">
                <a:tableStyleId>{5C22544A-7EE6-4342-B048-85BDC9FD1C3A}</a:tableStyleId>
              </a:tblPr>
              <a:tblGrid>
                <a:gridCol w="2160240"/>
                <a:gridCol w="2592288"/>
                <a:gridCol w="3744416"/>
              </a:tblGrid>
              <a:tr h="1488166">
                <a:tc>
                  <a:txBody>
                    <a:bodyPr/>
                    <a:lstStyle/>
                    <a:p>
                      <a:pPr algn="ctr"/>
                      <a:r>
                        <a:rPr kumimoji="1" lang="ja-JP" altLang="en-US" sz="1600" b="0" dirty="0" smtClean="0">
                          <a:solidFill>
                            <a:schemeClr val="tx1"/>
                          </a:solidFill>
                          <a:latin typeface="+mn-ea"/>
                          <a:ea typeface="+mn-ea"/>
                        </a:rPr>
                        <a:t>第１ステージ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2016</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難治性・希少性疾患</a:t>
                      </a:r>
                      <a:endParaRPr kumimoji="1" lang="en-US" altLang="ja-JP" sz="1600" b="0" dirty="0" smtClean="0">
                        <a:solidFill>
                          <a:schemeClr val="tx1"/>
                        </a:solidFill>
                        <a:latin typeface="+mn-ea"/>
                        <a:ea typeface="+mn-ea"/>
                      </a:endParaRPr>
                    </a:p>
                    <a:p>
                      <a:pPr algn="ctr"/>
                      <a:r>
                        <a:rPr kumimoji="1" lang="ja-JP" altLang="en-US" sz="1600" b="0" dirty="0" smtClean="0">
                          <a:solidFill>
                            <a:schemeClr val="tx1"/>
                          </a:solidFill>
                          <a:latin typeface="+mn-ea"/>
                          <a:ea typeface="+mn-ea"/>
                        </a:rPr>
                        <a:t>の集約</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難易度の高い希少性疾患を特定の病院に集約して治療成績の向上を図る</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第２ステージ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2017</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強みの顕在化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総合病院機能を維持しながら，各病院の強みを顕在化することで市中病院との垂直連携を促進するとともに，症例集積による医療の質向上を図る</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第３ステージ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2020</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ブランド化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各病院の役割分担をより明確にして，ＨｉＭ</a:t>
                      </a:r>
                      <a:r>
                        <a:rPr kumimoji="1" lang="en-US" altLang="ja-JP" sz="1600" b="0" dirty="0" smtClean="0">
                          <a:solidFill>
                            <a:schemeClr val="tx1"/>
                          </a:solidFill>
                          <a:latin typeface="+mn-ea"/>
                          <a:ea typeface="+mn-ea"/>
                        </a:rPr>
                        <a:t>e</a:t>
                      </a:r>
                      <a:r>
                        <a:rPr kumimoji="1" lang="ja-JP" altLang="en-US" sz="1600" b="0" dirty="0" smtClean="0">
                          <a:solidFill>
                            <a:schemeClr val="tx1"/>
                          </a:solidFill>
                          <a:latin typeface="+mn-ea"/>
                          <a:ea typeface="+mn-ea"/>
                        </a:rPr>
                        <a:t>Ｃとして，医療資源の全体最適と集中投資を進めることでブランド力を高める</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正方形/長方形 6"/>
          <p:cNvSpPr/>
          <p:nvPr/>
        </p:nvSpPr>
        <p:spPr>
          <a:xfrm>
            <a:off x="323528" y="6453336"/>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smtClean="0">
                <a:solidFill>
                  <a:schemeClr val="tx1"/>
                </a:solidFill>
              </a:rPr>
              <a:t>※ </a:t>
            </a:r>
            <a:r>
              <a:rPr lang="ja-JP" altLang="en-US" sz="1000" dirty="0" smtClean="0">
                <a:solidFill>
                  <a:schemeClr val="tx1"/>
                </a:solidFill>
              </a:rPr>
              <a:t>年次は目標</a:t>
            </a:r>
            <a:endParaRPr kumimoji="1" lang="ja-JP" altLang="en-US" sz="1000" dirty="0">
              <a:solidFill>
                <a:schemeClr val="tx1"/>
              </a:solidFill>
            </a:endParaRPr>
          </a:p>
        </p:txBody>
      </p:sp>
    </p:spTree>
    <p:extLst>
      <p:ext uri="{BB962C8B-B14F-4D97-AF65-F5344CB8AC3E}">
        <p14:creationId xmlns:p14="http://schemas.microsoft.com/office/powerpoint/2010/main" val="2263525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38</a:t>
            </a:fld>
            <a:endParaRPr kumimoji="1" lang="ja-JP" altLang="en-US" sz="2400" dirty="0"/>
          </a:p>
        </p:txBody>
      </p:sp>
      <p:sp>
        <p:nvSpPr>
          <p:cNvPr id="3" name="コンテンツ プレースホルダー 2"/>
          <p:cNvSpPr>
            <a:spLocks noGrp="1"/>
          </p:cNvSpPr>
          <p:nvPr>
            <p:ph idx="1"/>
          </p:nvPr>
        </p:nvSpPr>
        <p:spPr>
          <a:xfrm>
            <a:off x="108000" y="1628800"/>
            <a:ext cx="9036000" cy="4752528"/>
          </a:xfrm>
        </p:spPr>
        <p:txBody>
          <a:bodyPr>
            <a:normAutofit/>
          </a:bodyPr>
          <a:lstStyle/>
          <a:p>
            <a:pPr marL="0" indent="0">
              <a:lnSpc>
                <a:spcPct val="110000"/>
              </a:lnSpc>
              <a:buNone/>
            </a:pPr>
            <a:r>
              <a:rPr lang="en-US" altLang="ja-JP" sz="2400" dirty="0" smtClean="0">
                <a:latin typeface="+mn-ea"/>
              </a:rPr>
              <a:t>【</a:t>
            </a:r>
            <a:r>
              <a:rPr lang="ja-JP" altLang="en-US" sz="2400" dirty="0" smtClean="0">
                <a:latin typeface="+mn-ea"/>
              </a:rPr>
              <a:t>第２ステージ</a:t>
            </a:r>
            <a:r>
              <a:rPr lang="en-US" altLang="ja-JP" sz="2400" dirty="0" smtClean="0">
                <a:latin typeface="+mn-ea"/>
              </a:rPr>
              <a:t>】</a:t>
            </a:r>
          </a:p>
          <a:p>
            <a:pPr marL="0" indent="0">
              <a:lnSpc>
                <a:spcPct val="110000"/>
              </a:lnSpc>
              <a:buNone/>
            </a:pPr>
            <a:r>
              <a:rPr lang="ja-JP" altLang="en-US" sz="2400" dirty="0" smtClean="0">
                <a:latin typeface="+mn-ea"/>
              </a:rPr>
              <a:t>● 今後</a:t>
            </a:r>
            <a:r>
              <a:rPr lang="ja-JP" altLang="en-US" sz="2400" dirty="0">
                <a:latin typeface="+mn-ea"/>
              </a:rPr>
              <a:t>増加</a:t>
            </a:r>
            <a:r>
              <a:rPr lang="ja-JP" altLang="en-US" sz="2400" dirty="0" smtClean="0">
                <a:latin typeface="+mn-ea"/>
              </a:rPr>
              <a:t>する脳血管障害に</a:t>
            </a:r>
            <a:r>
              <a:rPr lang="ja-JP" altLang="en-US" sz="2400" dirty="0">
                <a:latin typeface="+mn-ea"/>
              </a:rPr>
              <a:t>対応できる高度医療機能の</a:t>
            </a:r>
            <a:r>
              <a:rPr lang="ja-JP" altLang="en-US" sz="2400" dirty="0" smtClean="0">
                <a:latin typeface="+mn-ea"/>
              </a:rPr>
              <a:t>拠点化</a:t>
            </a:r>
            <a:endParaRPr kumimoji="1" lang="en-US" altLang="ja-JP" sz="2400" dirty="0" smtClean="0">
              <a:latin typeface="+mn-ea"/>
            </a:endParaRPr>
          </a:p>
          <a:p>
            <a:pPr marL="0" indent="0">
              <a:lnSpc>
                <a:spcPct val="110000"/>
              </a:lnSpc>
              <a:buNone/>
            </a:pPr>
            <a:r>
              <a:rPr kumimoji="1" lang="ja-JP" altLang="en-US" sz="2400" dirty="0" smtClean="0">
                <a:latin typeface="+mn-ea"/>
              </a:rPr>
              <a:t>● 今後増加する循環器系疾患に対応できる高度医療機能の拠点化</a:t>
            </a:r>
            <a:endParaRPr kumimoji="1" lang="en-US" altLang="ja-JP" sz="2400" dirty="0" smtClean="0">
              <a:latin typeface="+mn-ea"/>
            </a:endParaRPr>
          </a:p>
          <a:p>
            <a:pPr marL="0" indent="0">
              <a:lnSpc>
                <a:spcPct val="110000"/>
              </a:lnSpc>
              <a:buNone/>
            </a:pPr>
            <a:endParaRPr lang="en-US" altLang="ja-JP" sz="2400" dirty="0" smtClean="0">
              <a:latin typeface="+mn-ea"/>
            </a:endParaRPr>
          </a:p>
          <a:p>
            <a:pPr marL="0" indent="0">
              <a:lnSpc>
                <a:spcPct val="110000"/>
              </a:lnSpc>
              <a:buNone/>
            </a:pPr>
            <a:r>
              <a:rPr lang="en-US" altLang="ja-JP" sz="2400" dirty="0" smtClean="0">
                <a:latin typeface="+mn-ea"/>
              </a:rPr>
              <a:t>【</a:t>
            </a:r>
            <a:r>
              <a:rPr lang="ja-JP" altLang="en-US" sz="2400" dirty="0" smtClean="0">
                <a:latin typeface="+mn-ea"/>
              </a:rPr>
              <a:t>第３ステージ</a:t>
            </a:r>
            <a:r>
              <a:rPr lang="en-US" altLang="ja-JP" sz="2400" dirty="0" smtClean="0">
                <a:latin typeface="+mn-ea"/>
              </a:rPr>
              <a:t>】</a:t>
            </a:r>
          </a:p>
          <a:p>
            <a:pPr marL="0" indent="0">
              <a:lnSpc>
                <a:spcPct val="110000"/>
              </a:lnSpc>
              <a:buNone/>
            </a:pPr>
            <a:r>
              <a:rPr lang="ja-JP" altLang="en-US" sz="2400" dirty="0" smtClean="0">
                <a:latin typeface="+mn-ea"/>
              </a:rPr>
              <a:t>● 小児医療体制の充実強化</a:t>
            </a:r>
            <a:endParaRPr lang="en-US" altLang="ja-JP" sz="2400" dirty="0" smtClean="0">
              <a:latin typeface="+mn-ea"/>
            </a:endParaRPr>
          </a:p>
          <a:p>
            <a:pPr marL="0" indent="0">
              <a:lnSpc>
                <a:spcPct val="110000"/>
              </a:lnSpc>
              <a:buNone/>
            </a:pPr>
            <a:endParaRPr lang="en-US" altLang="ja-JP" sz="2400" dirty="0" smtClean="0">
              <a:latin typeface="+mn-ea"/>
            </a:endParaRPr>
          </a:p>
          <a:p>
            <a:pPr marL="0" indent="0">
              <a:lnSpc>
                <a:spcPct val="110000"/>
              </a:lnSpc>
              <a:buNone/>
            </a:pPr>
            <a:r>
              <a:rPr lang="en-US" altLang="ja-JP" sz="2400" dirty="0" smtClean="0">
                <a:latin typeface="+mn-ea"/>
              </a:rPr>
              <a:t>【</a:t>
            </a:r>
            <a:r>
              <a:rPr lang="ja-JP" altLang="en-US" sz="2400" dirty="0" smtClean="0">
                <a:latin typeface="+mn-ea"/>
              </a:rPr>
              <a:t>喫緊の課題</a:t>
            </a:r>
            <a:r>
              <a:rPr lang="en-US" altLang="ja-JP" sz="2400" dirty="0" smtClean="0">
                <a:latin typeface="+mn-ea"/>
              </a:rPr>
              <a:t>】</a:t>
            </a:r>
          </a:p>
          <a:p>
            <a:pPr marL="0" indent="0">
              <a:lnSpc>
                <a:spcPct val="110000"/>
              </a:lnSpc>
              <a:buNone/>
            </a:pPr>
            <a:r>
              <a:rPr lang="ja-JP" altLang="en-US" sz="2400" dirty="0" smtClean="0">
                <a:latin typeface="+mn-ea"/>
              </a:rPr>
              <a:t>● 受入困難事案解消のための救急医療体制の構築</a:t>
            </a:r>
            <a:endParaRPr kumimoji="1" lang="ja-JP" altLang="en-US" sz="2400" dirty="0">
              <a:latin typeface="+mn-ea"/>
            </a:endParaRPr>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将来の目指す姿（イメージ）</a:t>
            </a:r>
            <a:endParaRPr lang="ja-JP" altLang="en-US" sz="2800" u="sng" dirty="0"/>
          </a:p>
        </p:txBody>
      </p:sp>
    </p:spTree>
    <p:extLst>
      <p:ext uri="{BB962C8B-B14F-4D97-AF65-F5344CB8AC3E}">
        <p14:creationId xmlns:p14="http://schemas.microsoft.com/office/powerpoint/2010/main" val="339319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a:t>
            </a:fld>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2964187721"/>
              </p:ext>
            </p:extLst>
          </p:nvPr>
        </p:nvGraphicFramePr>
        <p:xfrm>
          <a:off x="180008" y="1556792"/>
          <a:ext cx="8784976" cy="4824723"/>
        </p:xfrm>
        <a:graphic>
          <a:graphicData uri="http://schemas.openxmlformats.org/drawingml/2006/table">
            <a:tbl>
              <a:tblPr firstRow="1" bandRow="1">
                <a:tableStyleId>{5C22544A-7EE6-4342-B048-85BDC9FD1C3A}</a:tableStyleId>
              </a:tblPr>
              <a:tblGrid>
                <a:gridCol w="1008112"/>
                <a:gridCol w="972108"/>
                <a:gridCol w="972108"/>
                <a:gridCol w="972108"/>
                <a:gridCol w="972108"/>
                <a:gridCol w="972108"/>
                <a:gridCol w="972108"/>
                <a:gridCol w="972108"/>
                <a:gridCol w="972108"/>
              </a:tblGrid>
              <a:tr h="283203">
                <a:tc rowSpan="2">
                  <a:txBody>
                    <a:bodyPr/>
                    <a:lstStyle/>
                    <a:p>
                      <a:pPr algn="dist"/>
                      <a:r>
                        <a:rPr kumimoji="1" lang="ja-JP" altLang="en-US" sz="1200" b="0" dirty="0" smtClean="0">
                          <a:solidFill>
                            <a:schemeClr val="tx1"/>
                          </a:solidFill>
                          <a:latin typeface="+mn-ea"/>
                          <a:ea typeface="+mn-ea"/>
                        </a:rPr>
                        <a:t>市町名</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200" b="0" dirty="0" smtClean="0">
                          <a:solidFill>
                            <a:schemeClr val="tx1"/>
                          </a:solidFill>
                          <a:latin typeface="+mn-ea"/>
                          <a:ea typeface="+mn-ea"/>
                        </a:rPr>
                        <a:t>人口 </a:t>
                      </a:r>
                      <a:r>
                        <a:rPr kumimoji="1" lang="ja-JP" altLang="en-US" sz="1000" b="0" dirty="0" smtClean="0">
                          <a:solidFill>
                            <a:schemeClr val="tx1"/>
                          </a:solidFill>
                          <a:latin typeface="+mn-ea"/>
                          <a:ea typeface="+mn-ea"/>
                        </a:rPr>
                        <a:t>（人）</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1200" b="0" dirty="0" smtClean="0">
                          <a:solidFill>
                            <a:schemeClr val="tx1"/>
                          </a:solidFill>
                          <a:latin typeface="+mn-ea"/>
                          <a:ea typeface="+mn-ea"/>
                        </a:rPr>
                        <a:t>施設数 </a:t>
                      </a:r>
                      <a:r>
                        <a:rPr kumimoji="1" lang="ja-JP" altLang="en-US" sz="1000" b="0" dirty="0" smtClean="0">
                          <a:solidFill>
                            <a:schemeClr val="tx1"/>
                          </a:solidFill>
                          <a:latin typeface="+mn-ea"/>
                          <a:ea typeface="+mn-ea"/>
                        </a:rPr>
                        <a:t>（</a:t>
                      </a:r>
                      <a:r>
                        <a:rPr kumimoji="1" lang="ja-JP" altLang="en-US" sz="1000" b="0" dirty="0" err="1" smtClean="0">
                          <a:solidFill>
                            <a:schemeClr val="tx1"/>
                          </a:solidFill>
                          <a:latin typeface="+mn-ea"/>
                          <a:ea typeface="+mn-ea"/>
                        </a:rPr>
                        <a:t>か</a:t>
                      </a:r>
                      <a:r>
                        <a:rPr kumimoji="1" lang="ja-JP" altLang="en-US" sz="1000" b="0" dirty="0" smtClean="0">
                          <a:solidFill>
                            <a:schemeClr val="tx1"/>
                          </a:solidFill>
                          <a:latin typeface="+mn-ea"/>
                          <a:ea typeface="+mn-ea"/>
                        </a:rPr>
                        <a:t>所）</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1200" b="0" dirty="0" smtClean="0">
                          <a:solidFill>
                            <a:schemeClr val="tx1"/>
                          </a:solidFill>
                          <a:latin typeface="+mn-ea"/>
                          <a:ea typeface="+mn-ea"/>
                        </a:rPr>
                        <a:t>病床数 </a:t>
                      </a:r>
                      <a:r>
                        <a:rPr kumimoji="1" lang="ja-JP" altLang="en-US" sz="1000" b="0" dirty="0" smtClean="0">
                          <a:solidFill>
                            <a:schemeClr val="tx1"/>
                          </a:solidFill>
                          <a:latin typeface="+mn-ea"/>
                          <a:ea typeface="+mn-ea"/>
                        </a:rPr>
                        <a:t>（床）</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1200" b="0" dirty="0" smtClean="0">
                          <a:solidFill>
                            <a:schemeClr val="tx1"/>
                          </a:solidFill>
                          <a:latin typeface="+mn-ea"/>
                          <a:ea typeface="+mn-ea"/>
                        </a:rPr>
                        <a:t>医師数 </a:t>
                      </a:r>
                      <a:r>
                        <a:rPr kumimoji="1" lang="ja-JP" altLang="en-US" sz="1000" b="0" dirty="0" smtClean="0">
                          <a:solidFill>
                            <a:schemeClr val="tx1"/>
                          </a:solidFill>
                          <a:latin typeface="+mn-ea"/>
                          <a:ea typeface="+mn-ea"/>
                        </a:rPr>
                        <a:t>（人）</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92442">
                <a:tc vMerge="1">
                  <a:txBody>
                    <a:bodyPr/>
                    <a:lstStyle/>
                    <a:p>
                      <a:pPr algn="ct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1200" b="0" dirty="0" smtClean="0">
                          <a:solidFill>
                            <a:schemeClr val="tx1"/>
                          </a:solidFill>
                          <a:latin typeface="+mn-ea"/>
                          <a:ea typeface="+mn-ea"/>
                        </a:rPr>
                        <a:t>人口</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高齢者人口</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（高齢化率）</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病院数</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（うち一般病院）</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診療所数</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（うち有床）</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病院病床数</a:t>
                      </a:r>
                      <a:endParaRPr kumimoji="1" lang="en-US" altLang="ja-JP" sz="11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（うち一般病床）</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診療所</a:t>
                      </a:r>
                      <a:endParaRPr kumimoji="1" lang="en-US" altLang="ja-JP" sz="1100" b="0" dirty="0" smtClean="0">
                        <a:solidFill>
                          <a:schemeClr val="tx1"/>
                        </a:solidFill>
                        <a:latin typeface="+mn-ea"/>
                        <a:ea typeface="+mn-ea"/>
                      </a:endParaRPr>
                    </a:p>
                    <a:p>
                      <a:pPr algn="ctr"/>
                      <a:r>
                        <a:rPr kumimoji="1" lang="ja-JP" altLang="en-US" sz="1100" b="0" dirty="0" smtClean="0">
                          <a:solidFill>
                            <a:schemeClr val="tx1"/>
                          </a:solidFill>
                          <a:latin typeface="+mn-ea"/>
                          <a:ea typeface="+mn-ea"/>
                        </a:rPr>
                        <a:t>病床数</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病院</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（うち医育機関）</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診療所</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442">
                <a:tc>
                  <a:txBody>
                    <a:bodyPr/>
                    <a:lstStyle/>
                    <a:p>
                      <a:pPr algn="dist"/>
                      <a:r>
                        <a:rPr kumimoji="1" lang="ja-JP" altLang="en-US" sz="1200" b="0" dirty="0" smtClean="0">
                          <a:solidFill>
                            <a:schemeClr val="tx1"/>
                          </a:solidFill>
                          <a:latin typeface="+mn-ea"/>
                          <a:ea typeface="+mn-ea"/>
                        </a:rPr>
                        <a:t>広島市</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1,191,030</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280,467</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23.5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75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1,190</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91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14,557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7,858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1,403</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2,185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643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1,275</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安芸高田市</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30,150</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11,180</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37.1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30</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851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166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58</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42</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28</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府中町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52,093</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11,938</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22.9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44</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587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270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19</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60</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52</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海田町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29,280</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6,680</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22.8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30</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121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43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17</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34</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熊野町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24,667</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8,113</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32.9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17</a:t>
                      </a:r>
                      <a:r>
                        <a:rPr kumimoji="1" lang="en-US" altLang="ja-JP"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坂町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13,099</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3,839</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29.3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330</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330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27</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安芸太田町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6,807</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3,262</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47.9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149</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9</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北広島町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19,459</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7,107</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36.5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4</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467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166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20</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合計</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1,366,585</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332,586</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24.3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98</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86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1,345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100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17,062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8,886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1,511</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2,348</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643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1,430</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正方形/長方形 4"/>
          <p:cNvSpPr/>
          <p:nvPr/>
        </p:nvSpPr>
        <p:spPr>
          <a:xfrm>
            <a:off x="380260" y="6309320"/>
            <a:ext cx="541587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anose="02020600040205080304" pitchFamily="18" charset="-128"/>
                <a:ea typeface="ＭＳ Ｐ明朝" panose="02020600040205080304" pitchFamily="18" charset="-128"/>
              </a:rPr>
              <a:t>◇ 人口は「住民基本台帳」（</a:t>
            </a:r>
            <a:r>
              <a:rPr lang="en-US" altLang="ja-JP" sz="900" dirty="0" smtClean="0">
                <a:solidFill>
                  <a:schemeClr val="tx1"/>
                </a:solidFill>
                <a:latin typeface="ＭＳ Ｐ明朝" panose="02020600040205080304" pitchFamily="18" charset="-128"/>
                <a:ea typeface="ＭＳ Ｐ明朝" panose="02020600040205080304" pitchFamily="18" charset="-128"/>
              </a:rPr>
              <a:t>2016.1.1</a:t>
            </a:r>
            <a:r>
              <a:rPr lang="ja-JP" altLang="en-US" sz="900" dirty="0" smtClean="0">
                <a:solidFill>
                  <a:schemeClr val="tx1"/>
                </a:solidFill>
                <a:latin typeface="ＭＳ Ｐ明朝" panose="02020600040205080304" pitchFamily="18" charset="-128"/>
                <a:ea typeface="ＭＳ Ｐ明朝" panose="02020600040205080304" pitchFamily="18" charset="-128"/>
              </a:rPr>
              <a:t>現在</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）による。</a:t>
            </a:r>
            <a:endParaRPr kumimoji="1"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 施設数及び病床数は「医療施設調査」（</a:t>
            </a:r>
            <a:r>
              <a:rPr lang="en-US" altLang="ja-JP" sz="900" dirty="0" smtClean="0">
                <a:solidFill>
                  <a:schemeClr val="tx1"/>
                </a:solidFill>
                <a:latin typeface="ＭＳ Ｐ明朝" panose="02020600040205080304" pitchFamily="18" charset="-128"/>
                <a:ea typeface="ＭＳ Ｐ明朝" panose="02020600040205080304" pitchFamily="18" charset="-128"/>
              </a:rPr>
              <a:t>2015.10.1</a:t>
            </a:r>
            <a:r>
              <a:rPr lang="ja-JP" altLang="en-US" sz="900" dirty="0" smtClean="0">
                <a:solidFill>
                  <a:schemeClr val="tx1"/>
                </a:solidFill>
                <a:latin typeface="ＭＳ Ｐ明朝" panose="02020600040205080304" pitchFamily="18" charset="-128"/>
                <a:ea typeface="ＭＳ Ｐ明朝" panose="02020600040205080304" pitchFamily="18" charset="-128"/>
              </a:rPr>
              <a:t>）による。</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900" dirty="0" smtClean="0">
                <a:solidFill>
                  <a:schemeClr val="tx1"/>
                </a:solidFill>
                <a:latin typeface="ＭＳ Ｐ明朝" panose="02020600040205080304" pitchFamily="18" charset="-128"/>
                <a:ea typeface="ＭＳ Ｐ明朝" panose="02020600040205080304" pitchFamily="18" charset="-128"/>
              </a:rPr>
              <a:t>◇ 医師数は「医師・歯科医師・薬剤師調査」（</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2014.12.31</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）による。</a:t>
            </a:r>
            <a:endParaRPr kumimoji="1" lang="ja-JP" altLang="en-US" sz="900" dirty="0">
              <a:solidFill>
                <a:schemeClr val="tx1"/>
              </a:solidFill>
              <a:latin typeface="ＭＳ Ｐ明朝" panose="02020600040205080304" pitchFamily="18" charset="-128"/>
              <a:ea typeface="ＭＳ Ｐ明朝" panose="02020600040205080304" pitchFamily="18" charset="-128"/>
            </a:endParaRPr>
          </a:p>
        </p:txBody>
      </p:sp>
      <p:sp>
        <p:nvSpPr>
          <p:cNvPr id="6" name="タイトル 1"/>
          <p:cNvSpPr txBox="1">
            <a:spLocks/>
          </p:cNvSpPr>
          <p:nvPr/>
        </p:nvSpPr>
        <p:spPr>
          <a:xfrm>
            <a:off x="108000" y="4680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広島医療圏における医療提供体制の概況</a:t>
            </a:r>
            <a:endParaRPr lang="en-US" altLang="ja-JP" sz="2800" u="sng" dirty="0" smtClean="0"/>
          </a:p>
        </p:txBody>
      </p:sp>
    </p:spTree>
    <p:extLst>
      <p:ext uri="{BB962C8B-B14F-4D97-AF65-F5344CB8AC3E}">
        <p14:creationId xmlns:p14="http://schemas.microsoft.com/office/powerpoint/2010/main" val="3525272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39</a:t>
            </a:fld>
            <a:endParaRPr kumimoji="1" lang="ja-JP" altLang="en-US" sz="2400" dirty="0"/>
          </a:p>
        </p:txBody>
      </p:sp>
      <p:sp>
        <p:nvSpPr>
          <p:cNvPr id="5" name="タイトル 1"/>
          <p:cNvSpPr txBox="1">
            <a:spLocks/>
          </p:cNvSpPr>
          <p:nvPr/>
        </p:nvSpPr>
        <p:spPr>
          <a:xfrm>
            <a:off x="107504" y="1340768"/>
            <a:ext cx="8928992" cy="1584176"/>
          </a:xfrm>
          <a:prstGeom prst="rect">
            <a:avLst/>
          </a:prstGeom>
          <a:solidFill>
            <a:schemeClr val="bg1"/>
          </a:solidFill>
          <a:ln w="12700">
            <a:solidFill>
              <a:schemeClr val="tx1"/>
            </a:solid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4000"/>
              </a:lnSpc>
            </a:pPr>
            <a:r>
              <a:rPr lang="ja-JP" altLang="en-US" sz="2800" dirty="0" smtClean="0">
                <a:latin typeface="+mn-ea"/>
                <a:ea typeface="+mn-ea"/>
              </a:rPr>
              <a:t>共通業務の効率化（ソフト連携事業）について</a:t>
            </a:r>
            <a:endParaRPr lang="en-US" altLang="ja-JP" sz="2800" dirty="0" smtClean="0">
              <a:latin typeface="+mn-ea"/>
              <a:ea typeface="+mn-ea"/>
            </a:endParaRPr>
          </a:p>
          <a:p>
            <a:pPr>
              <a:lnSpc>
                <a:spcPts val="4000"/>
              </a:lnSpc>
            </a:pPr>
            <a:r>
              <a:rPr lang="ja-JP" altLang="en-US" sz="2400" dirty="0" smtClean="0">
                <a:latin typeface="+mn-ea"/>
                <a:ea typeface="+mn-ea"/>
              </a:rPr>
              <a:t>～平成</a:t>
            </a:r>
            <a:r>
              <a:rPr lang="en-US" altLang="ja-JP" sz="2400" dirty="0" smtClean="0">
                <a:latin typeface="+mn-ea"/>
                <a:ea typeface="+mn-ea"/>
              </a:rPr>
              <a:t>27</a:t>
            </a:r>
            <a:r>
              <a:rPr lang="ja-JP" altLang="en-US" sz="2400" dirty="0" smtClean="0">
                <a:latin typeface="+mn-ea"/>
                <a:ea typeface="+mn-ea"/>
              </a:rPr>
              <a:t>年度までの検討状況～</a:t>
            </a:r>
            <a:endParaRPr lang="en-US" altLang="ja-JP" sz="2400" dirty="0" smtClean="0">
              <a:latin typeface="+mn-ea"/>
              <a:ea typeface="+mn-ea"/>
            </a:endParaRPr>
          </a:p>
        </p:txBody>
      </p:sp>
    </p:spTree>
    <p:extLst>
      <p:ext uri="{BB962C8B-B14F-4D97-AF65-F5344CB8AC3E}">
        <p14:creationId xmlns:p14="http://schemas.microsoft.com/office/powerpoint/2010/main" val="1744877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40</a:t>
            </a:fld>
            <a:endParaRPr kumimoji="1" lang="ja-JP" altLang="en-US" sz="2400" dirty="0"/>
          </a:p>
        </p:txBody>
      </p:sp>
      <p:sp>
        <p:nvSpPr>
          <p:cNvPr id="3"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購買連携のねらい</a:t>
            </a:r>
            <a:endParaRPr lang="ja-JP" altLang="en-US" sz="2800" u="sng" dirty="0"/>
          </a:p>
        </p:txBody>
      </p:sp>
      <p:sp>
        <p:nvSpPr>
          <p:cNvPr id="5" name="コンテンツ プレースホルダー 8"/>
          <p:cNvSpPr txBox="1">
            <a:spLocks/>
          </p:cNvSpPr>
          <p:nvPr/>
        </p:nvSpPr>
        <p:spPr>
          <a:xfrm>
            <a:off x="187864" y="1484784"/>
            <a:ext cx="8704616" cy="2520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2800" dirty="0" smtClean="0">
                <a:latin typeface="+mn-ea"/>
              </a:rPr>
              <a:t>　診療材料や医薬品等の購入に当たって，４基幹病院が共同で価格交渉あるいは購入すれば，スケールメリットを活かしたコスト削減につながるのではないか。</a:t>
            </a:r>
            <a:endParaRPr lang="en-US" altLang="ja-JP" sz="2800" dirty="0" smtClean="0">
              <a:latin typeface="+mn-ea"/>
            </a:endParaRPr>
          </a:p>
        </p:txBody>
      </p:sp>
      <p:sp>
        <p:nvSpPr>
          <p:cNvPr id="6" name="コンテンツ プレースホルダー 8"/>
          <p:cNvSpPr txBox="1">
            <a:spLocks/>
          </p:cNvSpPr>
          <p:nvPr/>
        </p:nvSpPr>
        <p:spPr>
          <a:xfrm>
            <a:off x="439384" y="4590256"/>
            <a:ext cx="7372976" cy="1944215"/>
          </a:xfrm>
          <a:prstGeom prst="rect">
            <a:avLst/>
          </a:prstGeom>
          <a:ln w="25400">
            <a:noFill/>
            <a:prstDash val="sysDash"/>
          </a:ln>
        </p:spPr>
        <p:txBody>
          <a:bodyPr vert="horz" lIns="72000" tIns="10800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2700"/>
              </a:lnSpc>
              <a:buFont typeface="Arial" panose="020B0604020202020204" pitchFamily="34" charset="0"/>
              <a:buNone/>
            </a:pPr>
            <a:r>
              <a:rPr lang="ja-JP" altLang="en-US" sz="1800" dirty="0" smtClean="0">
                <a:latin typeface="+mn-ea"/>
              </a:rPr>
              <a:t>　（１） １品目当たりの数量増</a:t>
            </a:r>
            <a:endParaRPr lang="en-US" altLang="ja-JP" sz="1800" dirty="0" smtClean="0">
              <a:latin typeface="+mn-ea"/>
            </a:endParaRPr>
          </a:p>
          <a:p>
            <a:pPr marL="0" indent="0">
              <a:lnSpc>
                <a:spcPts val="2700"/>
              </a:lnSpc>
              <a:buFont typeface="Arial" panose="020B0604020202020204" pitchFamily="34" charset="0"/>
              <a:buNone/>
            </a:pPr>
            <a:r>
              <a:rPr lang="ja-JP" altLang="en-US" sz="1800" dirty="0" smtClean="0">
                <a:latin typeface="+mn-ea"/>
              </a:rPr>
              <a:t>　（２） より多くの購入実績を網羅したベンチマークの活用　</a:t>
            </a:r>
            <a:endParaRPr lang="en-US" altLang="ja-JP" sz="1800" dirty="0" smtClean="0">
              <a:latin typeface="+mn-ea"/>
            </a:endParaRPr>
          </a:p>
          <a:p>
            <a:pPr marL="0" indent="0">
              <a:lnSpc>
                <a:spcPts val="2700"/>
              </a:lnSpc>
              <a:buFont typeface="Arial" panose="020B0604020202020204" pitchFamily="34" charset="0"/>
              <a:buNone/>
            </a:pPr>
            <a:r>
              <a:rPr lang="ja-JP" altLang="en-US" sz="1800" dirty="0" smtClean="0">
                <a:latin typeface="+mn-ea"/>
              </a:rPr>
              <a:t>　（３） 全国の価格動向の把握</a:t>
            </a:r>
            <a:endParaRPr lang="en-US" altLang="ja-JP" sz="1800" dirty="0" smtClean="0">
              <a:latin typeface="+mn-ea"/>
            </a:endParaRPr>
          </a:p>
          <a:p>
            <a:pPr marL="0" indent="0">
              <a:lnSpc>
                <a:spcPts val="2700"/>
              </a:lnSpc>
              <a:buFont typeface="Arial" panose="020B0604020202020204" pitchFamily="34" charset="0"/>
              <a:buNone/>
            </a:pPr>
            <a:r>
              <a:rPr lang="ja-JP" altLang="en-US" sz="1800" dirty="0" smtClean="0">
                <a:latin typeface="+mn-ea"/>
              </a:rPr>
              <a:t>　（４） 交渉スキルの向上（短期の人事異動は不利）</a:t>
            </a:r>
            <a:endParaRPr lang="en-US" altLang="ja-JP" sz="1800" dirty="0" smtClean="0">
              <a:latin typeface="+mn-ea"/>
            </a:endParaRPr>
          </a:p>
        </p:txBody>
      </p:sp>
      <p:sp>
        <p:nvSpPr>
          <p:cNvPr id="7" name="角丸四角形 6"/>
          <p:cNvSpPr/>
          <p:nvPr/>
        </p:nvSpPr>
        <p:spPr>
          <a:xfrm>
            <a:off x="611560" y="3990331"/>
            <a:ext cx="3744416"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価格引き下げに資する要素</a:t>
            </a:r>
            <a:endParaRPr kumimoji="1" lang="ja-JP" altLang="en-US" dirty="0">
              <a:solidFill>
                <a:schemeClr val="tx1"/>
              </a:solidFill>
            </a:endParaRPr>
          </a:p>
        </p:txBody>
      </p:sp>
    </p:spTree>
    <p:extLst>
      <p:ext uri="{BB962C8B-B14F-4D97-AF65-F5344CB8AC3E}">
        <p14:creationId xmlns:p14="http://schemas.microsoft.com/office/powerpoint/2010/main" val="408550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41</a:t>
            </a:fld>
            <a:endParaRPr kumimoji="1" lang="ja-JP" altLang="en-US" sz="2400" dirty="0"/>
          </a:p>
        </p:txBody>
      </p:sp>
      <p:sp>
        <p:nvSpPr>
          <p:cNvPr id="3"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rPr>
              <a:t>　</a:t>
            </a:r>
            <a:r>
              <a:rPr lang="ja-JP" altLang="en-US" sz="2800" u="sng" dirty="0" smtClean="0"/>
              <a:t>購買連携の進め方</a:t>
            </a:r>
            <a:endParaRPr lang="ja-JP" altLang="en-US" sz="2800" u="sng" dirty="0"/>
          </a:p>
        </p:txBody>
      </p:sp>
      <p:sp>
        <p:nvSpPr>
          <p:cNvPr id="5" name="コンテンツ プレースホルダー 8"/>
          <p:cNvSpPr txBox="1">
            <a:spLocks/>
          </p:cNvSpPr>
          <p:nvPr/>
        </p:nvSpPr>
        <p:spPr>
          <a:xfrm>
            <a:off x="187864" y="1844824"/>
            <a:ext cx="8704616" cy="3842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dirty="0" smtClean="0">
                <a:latin typeface="+mn-ea"/>
              </a:rPr>
              <a:t>　</a:t>
            </a:r>
            <a:endParaRPr lang="en-US" altLang="ja-JP" dirty="0" smtClean="0">
              <a:latin typeface="+mn-ea"/>
            </a:endParaRPr>
          </a:p>
        </p:txBody>
      </p:sp>
      <p:sp>
        <p:nvSpPr>
          <p:cNvPr id="6" name="正方形/長方形 5"/>
          <p:cNvSpPr/>
          <p:nvPr/>
        </p:nvSpPr>
        <p:spPr>
          <a:xfrm>
            <a:off x="107504" y="1278314"/>
            <a:ext cx="89289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ゆるやかな連携から始めてステップごとに成果を検証しながら連携の密度を高めていく</a:t>
            </a:r>
            <a:endParaRPr kumimoji="1" lang="ja-JP" altLang="en-US" dirty="0">
              <a:solidFill>
                <a:schemeClr val="tx1"/>
              </a:solidFill>
            </a:endParaRPr>
          </a:p>
        </p:txBody>
      </p:sp>
      <p:sp>
        <p:nvSpPr>
          <p:cNvPr id="7" name="ホームベース 6"/>
          <p:cNvSpPr/>
          <p:nvPr/>
        </p:nvSpPr>
        <p:spPr>
          <a:xfrm>
            <a:off x="396000" y="5651529"/>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400"/>
              </a:lnSpc>
            </a:pPr>
            <a:endParaRPr kumimoji="1" lang="en-US" altLang="ja-JP" sz="1600" b="1" dirty="0" smtClean="0">
              <a:solidFill>
                <a:schemeClr val="tx1"/>
              </a:solidFill>
              <a:latin typeface="+mn-ea"/>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購買担当者連絡会</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67904" y="4365103"/>
            <a:ext cx="1728192" cy="1286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n-ea"/>
              </a:rPr>
              <a:t>４病院の担当者が一堂に会して連携方策を議論</a:t>
            </a:r>
            <a:endParaRPr lang="en-US" altLang="ja-JP" sz="1000" dirty="0" smtClean="0">
              <a:solidFill>
                <a:schemeClr val="tx1"/>
              </a:solidFill>
              <a:latin typeface="+mn-ea"/>
            </a:endParaRPr>
          </a:p>
          <a:p>
            <a:r>
              <a:rPr lang="ja-JP" altLang="en-US" sz="1000" dirty="0" smtClean="0">
                <a:solidFill>
                  <a:schemeClr val="tx1"/>
                </a:solidFill>
                <a:latin typeface="+mn-ea"/>
              </a:rPr>
              <a:t>第</a:t>
            </a:r>
            <a:r>
              <a:rPr lang="en-US" altLang="ja-JP" sz="1000" dirty="0" smtClean="0">
                <a:solidFill>
                  <a:schemeClr val="tx1"/>
                </a:solidFill>
                <a:latin typeface="+mn-ea"/>
              </a:rPr>
              <a:t>1</a:t>
            </a:r>
            <a:r>
              <a:rPr lang="ja-JP" altLang="en-US" sz="1000" dirty="0" smtClean="0">
                <a:solidFill>
                  <a:schemeClr val="tx1"/>
                </a:solidFill>
                <a:latin typeface="+mn-ea"/>
              </a:rPr>
              <a:t>回：</a:t>
            </a:r>
            <a:r>
              <a:rPr lang="en-US" altLang="ja-JP" sz="1000" dirty="0" smtClean="0">
                <a:solidFill>
                  <a:schemeClr val="tx1"/>
                </a:solidFill>
                <a:latin typeface="+mn-ea"/>
              </a:rPr>
              <a:t>H26.8.1</a:t>
            </a:r>
          </a:p>
          <a:p>
            <a:r>
              <a:rPr kumimoji="1" lang="ja-JP" altLang="en-US" sz="1000" dirty="0" smtClean="0">
                <a:solidFill>
                  <a:schemeClr val="tx1"/>
                </a:solidFill>
                <a:latin typeface="+mn-ea"/>
              </a:rPr>
              <a:t>第</a:t>
            </a:r>
            <a:r>
              <a:rPr kumimoji="1" lang="en-US" altLang="ja-JP" sz="1000" dirty="0" smtClean="0">
                <a:solidFill>
                  <a:schemeClr val="tx1"/>
                </a:solidFill>
                <a:latin typeface="+mn-ea"/>
              </a:rPr>
              <a:t>2</a:t>
            </a:r>
            <a:r>
              <a:rPr kumimoji="1" lang="ja-JP" altLang="en-US" sz="1000" dirty="0" smtClean="0">
                <a:solidFill>
                  <a:schemeClr val="tx1"/>
                </a:solidFill>
                <a:latin typeface="+mn-ea"/>
              </a:rPr>
              <a:t>回：</a:t>
            </a:r>
            <a:r>
              <a:rPr kumimoji="1" lang="en-US" altLang="ja-JP" sz="1000" dirty="0" smtClean="0">
                <a:solidFill>
                  <a:schemeClr val="tx1"/>
                </a:solidFill>
                <a:latin typeface="+mn-ea"/>
              </a:rPr>
              <a:t>H26.10.16</a:t>
            </a:r>
          </a:p>
          <a:p>
            <a:r>
              <a:rPr lang="ja-JP" altLang="en-US" sz="1000" dirty="0" smtClean="0">
                <a:solidFill>
                  <a:schemeClr val="tx1"/>
                </a:solidFill>
                <a:latin typeface="+mn-ea"/>
              </a:rPr>
              <a:t>第</a:t>
            </a:r>
            <a:r>
              <a:rPr lang="en-US" altLang="ja-JP" sz="1000" dirty="0" smtClean="0">
                <a:solidFill>
                  <a:schemeClr val="tx1"/>
                </a:solidFill>
                <a:latin typeface="+mn-ea"/>
              </a:rPr>
              <a:t>3</a:t>
            </a:r>
            <a:r>
              <a:rPr lang="ja-JP" altLang="en-US" sz="1000" dirty="0" smtClean="0">
                <a:solidFill>
                  <a:schemeClr val="tx1"/>
                </a:solidFill>
                <a:latin typeface="+mn-ea"/>
              </a:rPr>
              <a:t>回：</a:t>
            </a:r>
            <a:r>
              <a:rPr lang="en-US" altLang="ja-JP" sz="1000" dirty="0" smtClean="0">
                <a:solidFill>
                  <a:schemeClr val="tx1"/>
                </a:solidFill>
                <a:latin typeface="+mn-ea"/>
              </a:rPr>
              <a:t>H26.12.2</a:t>
            </a:r>
          </a:p>
          <a:p>
            <a:r>
              <a:rPr kumimoji="1" lang="ja-JP" altLang="en-US" sz="1000" dirty="0" smtClean="0">
                <a:solidFill>
                  <a:schemeClr val="tx1"/>
                </a:solidFill>
                <a:latin typeface="+mn-ea"/>
              </a:rPr>
              <a:t>第</a:t>
            </a:r>
            <a:r>
              <a:rPr kumimoji="1" lang="en-US" altLang="ja-JP" sz="1000" dirty="0" smtClean="0">
                <a:solidFill>
                  <a:schemeClr val="tx1"/>
                </a:solidFill>
                <a:latin typeface="+mn-ea"/>
              </a:rPr>
              <a:t>4</a:t>
            </a:r>
            <a:r>
              <a:rPr kumimoji="1" lang="ja-JP" altLang="en-US" sz="1000" dirty="0" smtClean="0">
                <a:solidFill>
                  <a:schemeClr val="tx1"/>
                </a:solidFill>
                <a:latin typeface="+mn-ea"/>
              </a:rPr>
              <a:t>回：</a:t>
            </a:r>
            <a:r>
              <a:rPr kumimoji="1" lang="en-US" altLang="ja-JP" sz="1000" dirty="0" smtClean="0">
                <a:solidFill>
                  <a:schemeClr val="tx1"/>
                </a:solidFill>
                <a:latin typeface="+mn-ea"/>
              </a:rPr>
              <a:t>H27.1.8</a:t>
            </a:r>
          </a:p>
          <a:p>
            <a:r>
              <a:rPr lang="ja-JP" altLang="en-US" sz="1000" dirty="0" smtClean="0">
                <a:solidFill>
                  <a:schemeClr val="tx1"/>
                </a:solidFill>
                <a:latin typeface="+mn-ea"/>
              </a:rPr>
              <a:t>第</a:t>
            </a:r>
            <a:r>
              <a:rPr lang="en-US" altLang="ja-JP" sz="1000" dirty="0" smtClean="0">
                <a:solidFill>
                  <a:schemeClr val="tx1"/>
                </a:solidFill>
                <a:latin typeface="+mn-ea"/>
              </a:rPr>
              <a:t>5</a:t>
            </a:r>
            <a:r>
              <a:rPr lang="ja-JP" altLang="en-US" sz="1000" dirty="0" smtClean="0">
                <a:solidFill>
                  <a:schemeClr val="tx1"/>
                </a:solidFill>
                <a:latin typeface="+mn-ea"/>
              </a:rPr>
              <a:t>回：</a:t>
            </a:r>
            <a:r>
              <a:rPr lang="en-US" altLang="ja-JP" sz="1000" dirty="0" smtClean="0">
                <a:solidFill>
                  <a:schemeClr val="tx1"/>
                </a:solidFill>
                <a:latin typeface="+mn-ea"/>
              </a:rPr>
              <a:t>H27.12.24</a:t>
            </a:r>
            <a:endParaRPr kumimoji="1" lang="ja-JP" altLang="en-US" sz="1000" dirty="0">
              <a:solidFill>
                <a:schemeClr val="tx1"/>
              </a:solidFill>
              <a:latin typeface="+mn-ea"/>
            </a:endParaRPr>
          </a:p>
        </p:txBody>
      </p:sp>
      <p:sp>
        <p:nvSpPr>
          <p:cNvPr id="9" name="ホームベース 8"/>
          <p:cNvSpPr/>
          <p:nvPr/>
        </p:nvSpPr>
        <p:spPr>
          <a:xfrm>
            <a:off x="2556000" y="4608000"/>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400"/>
              </a:lnSpc>
            </a:pPr>
            <a:endParaRPr lang="en-US" altLang="ja-JP" sz="1600" b="1" dirty="0" smtClean="0">
              <a:solidFill>
                <a:schemeClr val="tx1"/>
              </a:solidFill>
              <a:latin typeface="+mn-ea"/>
            </a:endParaRPr>
          </a:p>
          <a:p>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実態調査</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ホームベース 9"/>
          <p:cNvSpPr/>
          <p:nvPr/>
        </p:nvSpPr>
        <p:spPr>
          <a:xfrm>
            <a:off x="4644000" y="3528000"/>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500"/>
              </a:lnSpc>
            </a:pPr>
            <a:endParaRPr kumimoji="1" lang="en-US" altLang="ja-JP" sz="1600" b="1" dirty="0" smtClean="0">
              <a:solidFill>
                <a:schemeClr val="tx1"/>
              </a:solidFill>
              <a:latin typeface="+mn-ea"/>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ベンチマークづくり</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ホームベース 10"/>
          <p:cNvSpPr/>
          <p:nvPr/>
        </p:nvSpPr>
        <p:spPr>
          <a:xfrm>
            <a:off x="6732240" y="2407847"/>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400"/>
              </a:lnSpc>
            </a:pPr>
            <a:endParaRPr kumimoji="1" lang="en-US" altLang="ja-JP" sz="1600" b="1" dirty="0" smtClean="0">
              <a:solidFill>
                <a:schemeClr val="tx1"/>
              </a:solidFill>
              <a:latin typeface="+mn-ea"/>
            </a:endParaRPr>
          </a:p>
          <a:p>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購買連携の強化</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556000" y="3645024"/>
            <a:ext cx="1984172" cy="985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n-ea"/>
              </a:rPr>
              <a:t>H27</a:t>
            </a:r>
            <a:r>
              <a:rPr kumimoji="1" lang="ja-JP" altLang="en-US" sz="1000" dirty="0" smtClean="0">
                <a:solidFill>
                  <a:schemeClr val="tx1"/>
                </a:solidFill>
                <a:latin typeface="+mn-ea"/>
              </a:rPr>
              <a:t>年度</a:t>
            </a:r>
            <a:endParaRPr kumimoji="1" lang="en-US" altLang="ja-JP" sz="1000" dirty="0" smtClean="0">
              <a:solidFill>
                <a:schemeClr val="tx1"/>
              </a:solidFill>
              <a:latin typeface="+mn-ea"/>
            </a:endParaRPr>
          </a:p>
          <a:p>
            <a:r>
              <a:rPr lang="ja-JP" altLang="en-US" sz="1000" dirty="0" smtClean="0">
                <a:solidFill>
                  <a:schemeClr val="tx1"/>
                </a:solidFill>
                <a:latin typeface="+mn-ea"/>
              </a:rPr>
              <a:t>診療材料のうちディスポーザル品を中心に</a:t>
            </a:r>
            <a:r>
              <a:rPr lang="en-US" altLang="ja-JP" sz="1000" dirty="0" smtClean="0">
                <a:solidFill>
                  <a:schemeClr val="tx1"/>
                </a:solidFill>
                <a:latin typeface="+mn-ea"/>
              </a:rPr>
              <a:t>16</a:t>
            </a:r>
            <a:r>
              <a:rPr lang="ja-JP" altLang="en-US" sz="1000" dirty="0" smtClean="0">
                <a:solidFill>
                  <a:schemeClr val="tx1"/>
                </a:solidFill>
                <a:latin typeface="+mn-ea"/>
              </a:rPr>
              <a:t>品目について各病院の購入実態を調査するとともに，コスト削減効果を試算</a:t>
            </a:r>
            <a:endParaRPr kumimoji="1" lang="ja-JP" altLang="en-US" sz="1000" dirty="0">
              <a:solidFill>
                <a:schemeClr val="tx1"/>
              </a:solidFill>
              <a:latin typeface="+mn-ea"/>
            </a:endParaRPr>
          </a:p>
        </p:txBody>
      </p:sp>
      <p:sp>
        <p:nvSpPr>
          <p:cNvPr id="13" name="右矢印 12"/>
          <p:cNvSpPr/>
          <p:nvPr/>
        </p:nvSpPr>
        <p:spPr>
          <a:xfrm rot="19980000">
            <a:off x="2388054" y="4968000"/>
            <a:ext cx="6816147" cy="240382"/>
          </a:xfrm>
          <a:prstGeom prst="rightArrow">
            <a:avLst>
              <a:gd name="adj1" fmla="val 50000"/>
              <a:gd name="adj2" fmla="val 1535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644000" y="2772000"/>
            <a:ext cx="1728192"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n-ea"/>
              </a:rPr>
              <a:t>H28</a:t>
            </a:r>
            <a:r>
              <a:rPr kumimoji="1" lang="ja-JP" altLang="en-US" sz="1000" dirty="0" smtClean="0">
                <a:solidFill>
                  <a:schemeClr val="tx1"/>
                </a:solidFill>
                <a:latin typeface="+mn-ea"/>
              </a:rPr>
              <a:t>～</a:t>
            </a:r>
            <a:endParaRPr kumimoji="1" lang="en-US" altLang="ja-JP" sz="1000" dirty="0" smtClean="0">
              <a:solidFill>
                <a:schemeClr val="tx1"/>
              </a:solidFill>
              <a:latin typeface="+mn-ea"/>
            </a:endParaRPr>
          </a:p>
          <a:p>
            <a:r>
              <a:rPr kumimoji="1" lang="ja-JP" altLang="en-US" sz="1000" dirty="0" smtClean="0">
                <a:solidFill>
                  <a:schemeClr val="tx1"/>
                </a:solidFill>
                <a:latin typeface="+mn-ea"/>
              </a:rPr>
              <a:t>各病院の購入価格情報等を共有して値引き交渉に活用する</a:t>
            </a:r>
            <a:endParaRPr kumimoji="1" lang="ja-JP" altLang="en-US" sz="1000" dirty="0">
              <a:solidFill>
                <a:schemeClr val="tx1"/>
              </a:solidFill>
              <a:latin typeface="+mn-ea"/>
            </a:endParaRPr>
          </a:p>
        </p:txBody>
      </p:sp>
      <p:sp>
        <p:nvSpPr>
          <p:cNvPr id="15" name="正方形/長方形 14"/>
          <p:cNvSpPr/>
          <p:nvPr/>
        </p:nvSpPr>
        <p:spPr>
          <a:xfrm>
            <a:off x="648000" y="5832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第１ステージ</a:t>
            </a:r>
            <a:endParaRPr kumimoji="1" lang="ja-JP" altLang="en-US" sz="1600" u="sng" dirty="0">
              <a:solidFill>
                <a:schemeClr val="tx1"/>
              </a:solidFill>
            </a:endParaRPr>
          </a:p>
        </p:txBody>
      </p:sp>
      <p:sp>
        <p:nvSpPr>
          <p:cNvPr id="16" name="正方形/長方形 15"/>
          <p:cNvSpPr/>
          <p:nvPr/>
        </p:nvSpPr>
        <p:spPr>
          <a:xfrm>
            <a:off x="2816999" y="4788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第２ステージ</a:t>
            </a:r>
            <a:endParaRPr kumimoji="1" lang="ja-JP" altLang="en-US" sz="1600" u="sng" dirty="0">
              <a:solidFill>
                <a:schemeClr val="tx1"/>
              </a:solidFill>
            </a:endParaRPr>
          </a:p>
        </p:txBody>
      </p:sp>
      <p:sp>
        <p:nvSpPr>
          <p:cNvPr id="17" name="正方形/長方形 16"/>
          <p:cNvSpPr/>
          <p:nvPr/>
        </p:nvSpPr>
        <p:spPr>
          <a:xfrm>
            <a:off x="4884350" y="3708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第３ステージ</a:t>
            </a:r>
            <a:endParaRPr kumimoji="1" lang="ja-JP" altLang="en-US" sz="1600" u="sng" dirty="0">
              <a:solidFill>
                <a:schemeClr val="tx1"/>
              </a:solidFill>
            </a:endParaRPr>
          </a:p>
        </p:txBody>
      </p:sp>
      <p:sp>
        <p:nvSpPr>
          <p:cNvPr id="18" name="正方形/長方形 17"/>
          <p:cNvSpPr/>
          <p:nvPr/>
        </p:nvSpPr>
        <p:spPr>
          <a:xfrm>
            <a:off x="6984000" y="2628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第４ステージ</a:t>
            </a:r>
            <a:endParaRPr kumimoji="1" lang="ja-JP" altLang="en-US" sz="1600" u="sng" dirty="0">
              <a:solidFill>
                <a:schemeClr val="tx1"/>
              </a:solidFill>
            </a:endParaRPr>
          </a:p>
        </p:txBody>
      </p:sp>
      <p:sp>
        <p:nvSpPr>
          <p:cNvPr id="19" name="正方形/長方形 18"/>
          <p:cNvSpPr/>
          <p:nvPr/>
        </p:nvSpPr>
        <p:spPr>
          <a:xfrm>
            <a:off x="6732240" y="1764000"/>
            <a:ext cx="1800440" cy="711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n-ea"/>
              </a:rPr>
              <a:t>価格引き下げに資する新たな方策を検討</a:t>
            </a:r>
            <a:endParaRPr kumimoji="1" lang="ja-JP" altLang="en-US" sz="1000" dirty="0">
              <a:solidFill>
                <a:schemeClr val="tx1"/>
              </a:solidFill>
              <a:latin typeface="+mn-ea"/>
            </a:endParaRPr>
          </a:p>
        </p:txBody>
      </p:sp>
    </p:spTree>
    <p:extLst>
      <p:ext uri="{BB962C8B-B14F-4D97-AF65-F5344CB8AC3E}">
        <p14:creationId xmlns:p14="http://schemas.microsoft.com/office/powerpoint/2010/main" val="3767116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42</a:t>
            </a:fld>
            <a:endParaRPr kumimoji="1" lang="ja-JP" altLang="en-US" sz="2400" dirty="0"/>
          </a:p>
        </p:txBody>
      </p:sp>
      <p:sp>
        <p:nvSpPr>
          <p:cNvPr id="3" name="正方形/長方形 2"/>
          <p:cNvSpPr/>
          <p:nvPr/>
        </p:nvSpPr>
        <p:spPr>
          <a:xfrm>
            <a:off x="323528" y="1403462"/>
            <a:ext cx="853294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n-ea"/>
              </a:rPr>
              <a:t>診療材料１６品目の各病院の購入実態を比較した。</a:t>
            </a:r>
            <a:endParaRPr kumimoji="1" lang="en-US" altLang="ja-JP" dirty="0" smtClean="0">
              <a:solidFill>
                <a:schemeClr val="tx1"/>
              </a:solidFill>
              <a:latin typeface="+mn-ea"/>
            </a:endParaRPr>
          </a:p>
          <a:p>
            <a:r>
              <a:rPr kumimoji="1" lang="ja-JP" altLang="en-US" dirty="0" smtClean="0">
                <a:solidFill>
                  <a:schemeClr val="tx1"/>
                </a:solidFill>
                <a:latin typeface="+mn-ea"/>
              </a:rPr>
              <a:t>１６品目を４病院最安値で購入した場合，７８８万円削減できる。（削減率１３</a:t>
            </a:r>
            <a:r>
              <a:rPr kumimoji="1" lang="en-US" altLang="ja-JP" dirty="0" smtClean="0">
                <a:solidFill>
                  <a:schemeClr val="tx1"/>
                </a:solidFill>
                <a:latin typeface="+mn-ea"/>
              </a:rPr>
              <a:t>.</a:t>
            </a:r>
            <a:r>
              <a:rPr kumimoji="1" lang="ja-JP" altLang="en-US" dirty="0" smtClean="0">
                <a:solidFill>
                  <a:schemeClr val="tx1"/>
                </a:solidFill>
                <a:latin typeface="+mn-ea"/>
              </a:rPr>
              <a:t>５％）</a:t>
            </a:r>
            <a:endParaRPr kumimoji="1" lang="ja-JP" altLang="en-US" dirty="0">
              <a:solidFill>
                <a:schemeClr val="tx1"/>
              </a:solidFill>
              <a:latin typeface="+mn-ea"/>
            </a:endParaRPr>
          </a:p>
        </p:txBody>
      </p:sp>
      <p:sp>
        <p:nvSpPr>
          <p:cNvPr id="5" name="正方形/長方形 4"/>
          <p:cNvSpPr/>
          <p:nvPr/>
        </p:nvSpPr>
        <p:spPr>
          <a:xfrm>
            <a:off x="4535994" y="4988850"/>
            <a:ext cx="4320480" cy="456374"/>
          </a:xfrm>
          <a:prstGeom prst="rect">
            <a:avLst/>
          </a:pr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削減額 </a:t>
            </a:r>
            <a:r>
              <a:rPr kumimoji="1" lang="en-US" altLang="ja-JP" sz="1400" dirty="0" smtClean="0">
                <a:solidFill>
                  <a:schemeClr val="tx1"/>
                </a:solidFill>
                <a:latin typeface="+mn-ea"/>
              </a:rPr>
              <a:t>b-c</a:t>
            </a:r>
            <a:r>
              <a:rPr kumimoji="1" lang="ja-JP" altLang="en-US" sz="1400" dirty="0" smtClean="0">
                <a:solidFill>
                  <a:schemeClr val="tx1"/>
                </a:solidFill>
                <a:latin typeface="+mn-ea"/>
              </a:rPr>
              <a:t>＝７</a:t>
            </a:r>
            <a:r>
              <a:rPr kumimoji="1" lang="en-US" altLang="ja-JP" sz="1400" dirty="0" smtClean="0">
                <a:solidFill>
                  <a:schemeClr val="tx1"/>
                </a:solidFill>
                <a:latin typeface="+mn-ea"/>
              </a:rPr>
              <a:t>,</a:t>
            </a:r>
            <a:r>
              <a:rPr kumimoji="1" lang="ja-JP" altLang="en-US" sz="1400" dirty="0" smtClean="0">
                <a:solidFill>
                  <a:schemeClr val="tx1"/>
                </a:solidFill>
                <a:latin typeface="+mn-ea"/>
              </a:rPr>
              <a:t>８８０</a:t>
            </a:r>
            <a:r>
              <a:rPr kumimoji="1" lang="en-US" altLang="ja-JP" sz="1400" dirty="0" smtClean="0">
                <a:solidFill>
                  <a:schemeClr val="tx1"/>
                </a:solidFill>
                <a:latin typeface="+mn-ea"/>
              </a:rPr>
              <a:t>,</a:t>
            </a:r>
            <a:r>
              <a:rPr kumimoji="1" lang="ja-JP" altLang="en-US" sz="1400" dirty="0" smtClean="0">
                <a:solidFill>
                  <a:schemeClr val="tx1"/>
                </a:solidFill>
                <a:latin typeface="+mn-ea"/>
              </a:rPr>
              <a:t>７３７円  削減率 １３</a:t>
            </a:r>
            <a:r>
              <a:rPr kumimoji="1" lang="en-US" altLang="ja-JP" sz="1400" dirty="0" smtClean="0">
                <a:solidFill>
                  <a:schemeClr val="tx1"/>
                </a:solidFill>
                <a:latin typeface="+mn-ea"/>
              </a:rPr>
              <a:t>.</a:t>
            </a:r>
            <a:r>
              <a:rPr kumimoji="1" lang="ja-JP" altLang="en-US" sz="1400" dirty="0" smtClean="0">
                <a:solidFill>
                  <a:schemeClr val="tx1"/>
                </a:solidFill>
                <a:latin typeface="+mn-ea"/>
              </a:rPr>
              <a:t>５％</a:t>
            </a:r>
            <a:endParaRPr kumimoji="1" lang="ja-JP" altLang="en-US" sz="1400" dirty="0">
              <a:solidFill>
                <a:schemeClr val="tx1"/>
              </a:solidFill>
              <a:latin typeface="+mn-ea"/>
            </a:endParaRPr>
          </a:p>
        </p:txBody>
      </p:sp>
      <p:sp>
        <p:nvSpPr>
          <p:cNvPr id="6" name="円/楕円 5"/>
          <p:cNvSpPr/>
          <p:nvPr/>
        </p:nvSpPr>
        <p:spPr>
          <a:xfrm>
            <a:off x="899592" y="4919184"/>
            <a:ext cx="1800000" cy="18000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774841" y="6264000"/>
            <a:ext cx="30243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４病院の診療材料購入総額：約１６５億円</a:t>
            </a:r>
            <a:endParaRPr kumimoji="1" lang="ja-JP" altLang="en-US" sz="1200" dirty="0">
              <a:solidFill>
                <a:schemeClr val="tx1"/>
              </a:solidFill>
            </a:endParaRPr>
          </a:p>
        </p:txBody>
      </p:sp>
      <p:sp>
        <p:nvSpPr>
          <p:cNvPr id="8" name="円/楕円 7"/>
          <p:cNvSpPr/>
          <p:nvPr/>
        </p:nvSpPr>
        <p:spPr>
          <a:xfrm>
            <a:off x="2397600" y="581040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87824" y="5628311"/>
            <a:ext cx="30243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n-ea"/>
              </a:rPr>
              <a:t>今回試算した１６品目（０</a:t>
            </a:r>
            <a:r>
              <a:rPr lang="en-US" altLang="ja-JP" sz="1200" dirty="0" smtClean="0">
                <a:solidFill>
                  <a:schemeClr val="tx1"/>
                </a:solidFill>
                <a:latin typeface="+mn-ea"/>
              </a:rPr>
              <a:t>.</a:t>
            </a:r>
            <a:r>
              <a:rPr lang="ja-JP" altLang="en-US" sz="1200" dirty="0" smtClean="0">
                <a:solidFill>
                  <a:schemeClr val="tx1"/>
                </a:solidFill>
                <a:latin typeface="+mn-ea"/>
              </a:rPr>
              <a:t>５８億円）</a:t>
            </a:r>
            <a:endParaRPr kumimoji="1" lang="ja-JP" altLang="en-US" sz="1200" dirty="0">
              <a:solidFill>
                <a:schemeClr val="tx1"/>
              </a:solidFill>
              <a:latin typeface="+mn-ea"/>
            </a:endParaRPr>
          </a:p>
        </p:txBody>
      </p:sp>
      <p:cxnSp>
        <p:nvCxnSpPr>
          <p:cNvPr id="10" name="直線矢印コネクタ 9"/>
          <p:cNvCxnSpPr/>
          <p:nvPr/>
        </p:nvCxnSpPr>
        <p:spPr>
          <a:xfrm flipH="1">
            <a:off x="2520000" y="5868000"/>
            <a:ext cx="5096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2417558" y="6480112"/>
            <a:ext cx="5096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67542" y="5123889"/>
            <a:ext cx="3348792" cy="31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n-ea"/>
              </a:rPr>
              <a:t>調査対象の規模を円の大きさでイメージすると</a:t>
            </a:r>
            <a:r>
              <a:rPr kumimoji="1" lang="en-US" altLang="ja-JP" sz="1000" dirty="0" smtClean="0">
                <a:solidFill>
                  <a:schemeClr val="tx1"/>
                </a:solidFill>
                <a:latin typeface="+mn-ea"/>
              </a:rPr>
              <a:t>…</a:t>
            </a:r>
            <a:endParaRPr kumimoji="1" lang="ja-JP" altLang="en-US" sz="1000" dirty="0">
              <a:solidFill>
                <a:schemeClr val="tx1"/>
              </a:solidFill>
              <a:latin typeface="+mn-ea"/>
            </a:endParaRPr>
          </a:p>
        </p:txBody>
      </p:sp>
      <p:pic>
        <p:nvPicPr>
          <p:cNvPr id="13" name="図 12"/>
          <p:cNvPicPr>
            <a:picLocks noChangeAspect="1" noChangeArrowheads="1"/>
            <a:extLst>
              <a:ext uri="{84589F7E-364E-4C9E-8A38-B11213B215E9}">
                <a14:cameraTool xmlns:a14="http://schemas.microsoft.com/office/drawing/2010/main" cellRange="$A$3:$I$11" spid="_x0000_s1037"/>
              </a:ext>
            </a:extLst>
          </p:cNvPicPr>
          <p:nvPr/>
        </p:nvPicPr>
        <p:blipFill>
          <a:blip r:embed="rId2"/>
          <a:srcRect/>
          <a:stretch>
            <a:fillRect/>
          </a:stretch>
        </p:blipFill>
        <p:spPr bwMode="auto">
          <a:xfrm>
            <a:off x="179512" y="2060848"/>
            <a:ext cx="8865206" cy="2756135"/>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購買連携：第２ステージ～コスト削減効果の試算</a:t>
            </a:r>
            <a:endParaRPr lang="ja-JP" altLang="en-US" sz="2000" u="sng" dirty="0"/>
          </a:p>
        </p:txBody>
      </p:sp>
    </p:spTree>
    <p:extLst>
      <p:ext uri="{BB962C8B-B14F-4D97-AF65-F5344CB8AC3E}">
        <p14:creationId xmlns:p14="http://schemas.microsoft.com/office/powerpoint/2010/main" val="2283500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43</a:t>
            </a:fld>
            <a:endParaRPr kumimoji="1" lang="ja-JP" altLang="en-US" sz="2400" dirty="0"/>
          </a:p>
        </p:txBody>
      </p:sp>
      <p:sp>
        <p:nvSpPr>
          <p:cNvPr id="3" name="正方形/長方形 2"/>
          <p:cNvSpPr/>
          <p:nvPr/>
        </p:nvSpPr>
        <p:spPr>
          <a:xfrm>
            <a:off x="182150" y="2064366"/>
            <a:ext cx="8928992" cy="446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正方形/長方形 4"/>
          <p:cNvSpPr/>
          <p:nvPr/>
        </p:nvSpPr>
        <p:spPr>
          <a:xfrm>
            <a:off x="929342" y="4572000"/>
            <a:ext cx="7452608" cy="648072"/>
          </a:xfrm>
          <a:prstGeom prst="rect">
            <a:avLst/>
          </a:prstGeom>
          <a:solidFill>
            <a:srgbClr val="FFFF0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ctr"/>
          <a:lstStyle/>
          <a:p>
            <a:pPr>
              <a:lnSpc>
                <a:spcPts val="2000"/>
              </a:lnSpc>
            </a:pPr>
            <a:r>
              <a:rPr kumimoji="1" lang="en-US" altLang="ja-JP" sz="1400" dirty="0" smtClean="0">
                <a:solidFill>
                  <a:schemeClr val="tx1"/>
                </a:solidFill>
                <a:latin typeface="+mn-ea"/>
              </a:rPr>
              <a:t>※</a:t>
            </a:r>
            <a:r>
              <a:rPr kumimoji="1" lang="ja-JP" altLang="en-US" sz="1400" dirty="0" smtClean="0">
                <a:solidFill>
                  <a:schemeClr val="tx1"/>
                </a:solidFill>
                <a:latin typeface="+mn-ea"/>
              </a:rPr>
              <a:t>　各病院は，ベンチマークの最安値を参考に卸業者と価格交渉することができる</a:t>
            </a:r>
            <a:endParaRPr kumimoji="1" lang="en-US" altLang="ja-JP" sz="1400" dirty="0" smtClean="0">
              <a:solidFill>
                <a:schemeClr val="tx1"/>
              </a:solidFill>
              <a:latin typeface="+mn-ea"/>
            </a:endParaRPr>
          </a:p>
          <a:p>
            <a:pPr>
              <a:lnSpc>
                <a:spcPts val="2000"/>
              </a:lnSpc>
            </a:pPr>
            <a:r>
              <a:rPr lang="en-US" altLang="ja-JP" sz="1400" dirty="0" smtClean="0">
                <a:solidFill>
                  <a:schemeClr val="tx1"/>
                </a:solidFill>
                <a:latin typeface="+mn-ea"/>
              </a:rPr>
              <a:t>※</a:t>
            </a:r>
            <a:r>
              <a:rPr lang="ja-JP" altLang="en-US" sz="1400" dirty="0" smtClean="0">
                <a:solidFill>
                  <a:schemeClr val="tx1"/>
                </a:solidFill>
                <a:latin typeface="+mn-ea"/>
              </a:rPr>
              <a:t>　各病院は，ベンチマークを参考により安い</a:t>
            </a:r>
            <a:r>
              <a:rPr kumimoji="1" lang="ja-JP" altLang="en-US" sz="1400" dirty="0" smtClean="0">
                <a:solidFill>
                  <a:schemeClr val="tx1"/>
                </a:solidFill>
                <a:latin typeface="+mn-ea"/>
              </a:rPr>
              <a:t>同種同効品への切り替えを検討することができる</a:t>
            </a:r>
            <a:endParaRPr kumimoji="1" lang="en-US" altLang="ja-JP" sz="1400" dirty="0" smtClean="0">
              <a:solidFill>
                <a:schemeClr val="tx1"/>
              </a:solidFill>
              <a:latin typeface="+mn-ea"/>
            </a:endParaRPr>
          </a:p>
        </p:txBody>
      </p:sp>
      <p:sp>
        <p:nvSpPr>
          <p:cNvPr id="6"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購買連携：第３ステージ～ベンチマークづくり</a:t>
            </a:r>
            <a:r>
              <a:rPr lang="ja-JP" altLang="en-US" sz="2000" u="sng" dirty="0" smtClean="0"/>
              <a:t>（事務局試案）</a:t>
            </a:r>
            <a:endParaRPr lang="ja-JP" altLang="en-US" sz="2000" u="sng" dirty="0"/>
          </a:p>
        </p:txBody>
      </p:sp>
      <p:sp>
        <p:nvSpPr>
          <p:cNvPr id="7" name="正方形/長方形 6"/>
          <p:cNvSpPr/>
          <p:nvPr/>
        </p:nvSpPr>
        <p:spPr>
          <a:xfrm>
            <a:off x="107504" y="1278314"/>
            <a:ext cx="89289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購買担当者連絡会で各病院の購入実績を共有することで自院の値切り交渉等に活用</a:t>
            </a:r>
            <a:endParaRPr kumimoji="1" lang="ja-JP" altLang="en-US" dirty="0">
              <a:solidFill>
                <a:schemeClr val="tx1"/>
              </a:solidFill>
            </a:endParaRPr>
          </a:p>
        </p:txBody>
      </p:sp>
      <p:sp>
        <p:nvSpPr>
          <p:cNvPr id="8" name="正方形/長方形 7"/>
          <p:cNvSpPr/>
          <p:nvPr/>
        </p:nvSpPr>
        <p:spPr>
          <a:xfrm>
            <a:off x="182150" y="2064366"/>
            <a:ext cx="8928992" cy="446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9" name="角丸四角形 8"/>
          <p:cNvSpPr/>
          <p:nvPr/>
        </p:nvSpPr>
        <p:spPr>
          <a:xfrm>
            <a:off x="323528" y="1926386"/>
            <a:ext cx="3168352" cy="4224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n-ea"/>
              </a:rPr>
              <a:t>購買担当者連絡会の役割・機能</a:t>
            </a:r>
            <a:endParaRPr kumimoji="1" lang="ja-JP" altLang="en-US" sz="1600" dirty="0">
              <a:solidFill>
                <a:schemeClr val="tx1"/>
              </a:solidFill>
            </a:endParaRPr>
          </a:p>
        </p:txBody>
      </p:sp>
      <p:sp>
        <p:nvSpPr>
          <p:cNvPr id="10" name="正方形/長方形 9"/>
          <p:cNvSpPr/>
          <p:nvPr/>
        </p:nvSpPr>
        <p:spPr>
          <a:xfrm>
            <a:off x="337980" y="2348880"/>
            <a:ext cx="8698516" cy="458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n-ea"/>
              </a:rPr>
              <a:t>（１） 情報共有ルールの決定（協定の締結）</a:t>
            </a:r>
            <a:endParaRPr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～情報共有の目的や秘密保持など，病院間のルールを取り決める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lang="ja-JP" altLang="en-US" sz="1400" dirty="0" smtClean="0">
                <a:solidFill>
                  <a:schemeClr val="tx1"/>
                </a:solidFill>
                <a:latin typeface="+mn-ea"/>
              </a:rPr>
              <a:t>（２） </a:t>
            </a:r>
            <a:r>
              <a:rPr lang="ja-JP" altLang="en-US" sz="1400" dirty="0">
                <a:solidFill>
                  <a:schemeClr val="tx1"/>
                </a:solidFill>
                <a:latin typeface="+mn-ea"/>
              </a:rPr>
              <a:t>共有する情報の決定</a:t>
            </a:r>
            <a:endParaRPr lang="en-US" altLang="ja-JP" sz="1400" dirty="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～各病院共通品目</a:t>
            </a:r>
            <a:r>
              <a:rPr lang="ja-JP" altLang="en-US" sz="1200" dirty="0">
                <a:solidFill>
                  <a:schemeClr val="tx1"/>
                </a:solidFill>
                <a:latin typeface="ＭＳ Ｐ明朝" panose="02020600040205080304" pitchFamily="18" charset="-128"/>
                <a:ea typeface="ＭＳ Ｐ明朝" panose="02020600040205080304" pitchFamily="18" charset="-128"/>
              </a:rPr>
              <a:t>など，共有することが有益な</a:t>
            </a:r>
            <a:r>
              <a:rPr lang="ja-JP" altLang="en-US" sz="1200" dirty="0" smtClean="0">
                <a:solidFill>
                  <a:schemeClr val="tx1"/>
                </a:solidFill>
                <a:latin typeface="ＭＳ Ｐ明朝" panose="02020600040205080304" pitchFamily="18" charset="-128"/>
                <a:ea typeface="ＭＳ Ｐ明朝" panose="02020600040205080304" pitchFamily="18" charset="-128"/>
              </a:rPr>
              <a:t>情報（購入価格等）を絞り込む　</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例</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　シリンジ，ガーゼ，包帯等</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a:lnSpc>
                <a:spcPts val="2000"/>
              </a:lnSpc>
            </a:pPr>
            <a:r>
              <a:rPr kumimoji="1" lang="ja-JP" altLang="en-US" sz="1400" dirty="0" smtClean="0">
                <a:solidFill>
                  <a:schemeClr val="tx1"/>
                </a:solidFill>
                <a:latin typeface="+mn-ea"/>
              </a:rPr>
              <a:t>（３） 情報の集約</a:t>
            </a:r>
            <a:endParaRPr kumimoji="1"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～共通のフォーマット（様式）を定めて，各病院は事務局へ情報（購入価格等）を提出する</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lang="ja-JP" altLang="en-US" sz="1400" dirty="0" smtClean="0">
                <a:solidFill>
                  <a:schemeClr val="tx1"/>
                </a:solidFill>
                <a:latin typeface="+mn-ea"/>
              </a:rPr>
              <a:t>（４） ベンチマークの作成</a:t>
            </a:r>
            <a:endParaRPr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～事務局において各病院の情報（購入価格等）の一覧表（ベンチマーク）を作成して各病院へ配布する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endParaRPr lang="en-US" altLang="ja-JP" sz="1600" dirty="0" smtClean="0">
              <a:solidFill>
                <a:schemeClr val="tx1"/>
              </a:solidFill>
              <a:latin typeface="+mn-ea"/>
            </a:endParaRPr>
          </a:p>
          <a:p>
            <a:pPr>
              <a:lnSpc>
                <a:spcPts val="2000"/>
              </a:lnSpc>
            </a:pPr>
            <a:endParaRPr lang="en-US" altLang="ja-JP" sz="1600" dirty="0" smtClean="0">
              <a:solidFill>
                <a:schemeClr val="tx1"/>
              </a:solidFill>
              <a:latin typeface="+mn-ea"/>
            </a:endParaRPr>
          </a:p>
          <a:p>
            <a:pPr>
              <a:lnSpc>
                <a:spcPts val="2000"/>
              </a:lnSpc>
            </a:pPr>
            <a:endParaRPr lang="en-US" altLang="ja-JP" sz="1600" dirty="0" smtClean="0">
              <a:solidFill>
                <a:schemeClr val="tx1"/>
              </a:solidFill>
              <a:latin typeface="+mn-ea"/>
            </a:endParaRPr>
          </a:p>
          <a:p>
            <a:pPr>
              <a:lnSpc>
                <a:spcPts val="2000"/>
              </a:lnSpc>
            </a:pPr>
            <a:r>
              <a:rPr lang="ja-JP" altLang="en-US" sz="1400" dirty="0" smtClean="0">
                <a:solidFill>
                  <a:schemeClr val="tx1"/>
                </a:solidFill>
                <a:latin typeface="+mn-ea"/>
              </a:rPr>
              <a:t>（５） 値引き情報の集約</a:t>
            </a:r>
            <a:endParaRPr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～各病院における値引き情報を事務局へ還元し，病院間で共有する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kumimoji="1" lang="ja-JP" altLang="en-US" sz="1400" dirty="0" smtClean="0">
                <a:solidFill>
                  <a:schemeClr val="tx1"/>
                </a:solidFill>
                <a:latin typeface="+mn-ea"/>
              </a:rPr>
              <a:t>（６） 共通品目拡大の検討</a:t>
            </a:r>
            <a:endParaRPr kumimoji="1"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～値下げのインセンティブ（スケールメリット）を生み出すため，共通品目の拡大を検討する</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lang="ja-JP" altLang="en-US" sz="1400" dirty="0" smtClean="0">
                <a:solidFill>
                  <a:schemeClr val="tx1"/>
                </a:solidFill>
                <a:latin typeface="+mn-ea"/>
              </a:rPr>
              <a:t>（７） 内覧会（共同交渉）</a:t>
            </a:r>
            <a:endParaRPr lang="en-US" altLang="ja-JP" sz="1400" dirty="0" smtClean="0">
              <a:solidFill>
                <a:schemeClr val="tx1"/>
              </a:solidFill>
              <a:latin typeface="+mn-ea"/>
            </a:endParaRPr>
          </a:p>
          <a:p>
            <a:pPr>
              <a:lnSpc>
                <a:spcPts val="2000"/>
              </a:lnSpc>
            </a:pPr>
            <a:r>
              <a:rPr lang="ja-JP" altLang="en-US" sz="1200" dirty="0" smtClean="0">
                <a:solidFill>
                  <a:schemeClr val="tx1"/>
                </a:solidFill>
                <a:latin typeface="ＭＳ Ｐ明朝" panose="02020600040205080304" pitchFamily="18" charset="-128"/>
                <a:ea typeface="ＭＳ Ｐ明朝" panose="02020600040205080304" pitchFamily="18" charset="-128"/>
              </a:rPr>
              <a:t>　　　　～内覧会や展示会を開催し，卸業者やメーカーを相手に共同で価格交渉する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11" name="正方形/長方形 10"/>
          <p:cNvSpPr/>
          <p:nvPr/>
        </p:nvSpPr>
        <p:spPr>
          <a:xfrm>
            <a:off x="3520288" y="1926386"/>
            <a:ext cx="5328592" cy="4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n-ea"/>
              </a:rPr>
              <a:t>←　購買</a:t>
            </a:r>
            <a:r>
              <a:rPr lang="ja-JP" altLang="en-US" sz="1200" dirty="0">
                <a:solidFill>
                  <a:schemeClr val="tx1"/>
                </a:solidFill>
                <a:latin typeface="+mn-ea"/>
              </a:rPr>
              <a:t>担当者連絡会を運営する事務局（幹事病院）を決める必要が</a:t>
            </a:r>
            <a:r>
              <a:rPr lang="ja-JP" altLang="en-US" sz="1200" dirty="0" smtClean="0">
                <a:solidFill>
                  <a:schemeClr val="tx1"/>
                </a:solidFill>
                <a:latin typeface="+mn-ea"/>
              </a:rPr>
              <a:t>ある</a:t>
            </a:r>
            <a:endParaRPr kumimoji="1" lang="ja-JP" altLang="en-US" dirty="0">
              <a:solidFill>
                <a:schemeClr val="tx1"/>
              </a:solidFill>
            </a:endParaRPr>
          </a:p>
        </p:txBody>
      </p:sp>
    </p:spTree>
    <p:extLst>
      <p:ext uri="{BB962C8B-B14F-4D97-AF65-F5344CB8AC3E}">
        <p14:creationId xmlns:p14="http://schemas.microsoft.com/office/powerpoint/2010/main" val="1028503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44</a:t>
            </a:fld>
            <a:endParaRPr kumimoji="1" lang="ja-JP" altLang="en-US" sz="2400" dirty="0"/>
          </a:p>
        </p:txBody>
      </p:sp>
      <p:sp>
        <p:nvSpPr>
          <p:cNvPr id="3" name="タイトル 1"/>
          <p:cNvSpPr txBox="1">
            <a:spLocks/>
          </p:cNvSpPr>
          <p:nvPr/>
        </p:nvSpPr>
        <p:spPr>
          <a:xfrm>
            <a:off x="107504" y="332656"/>
            <a:ext cx="8928992" cy="864096"/>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購買連携：第４ステージ </a:t>
            </a:r>
            <a:r>
              <a:rPr lang="ja-JP" altLang="en-US" sz="1600" u="sng" dirty="0" smtClean="0"/>
              <a:t>先行事例～大阪府</a:t>
            </a:r>
            <a:r>
              <a:rPr lang="ja-JP" altLang="en-US" sz="1600" u="sng" dirty="0"/>
              <a:t>・</a:t>
            </a:r>
            <a:r>
              <a:rPr lang="ja-JP" altLang="en-US" sz="1600" u="sng" dirty="0" smtClean="0"/>
              <a:t>大阪市における入札</a:t>
            </a:r>
            <a:r>
              <a:rPr lang="ja-JP" altLang="en-US" sz="1600" u="sng" dirty="0"/>
              <a:t>事務の共同</a:t>
            </a:r>
            <a:r>
              <a:rPr lang="ja-JP" altLang="en-US" sz="1600" u="sng" dirty="0" smtClean="0"/>
              <a:t>実施～</a:t>
            </a:r>
            <a:endParaRPr lang="ja-JP" altLang="en-US" sz="1600" u="sng"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4370"/>
            <a:ext cx="4142952" cy="5461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5"/>
          <p:cNvSpPr/>
          <p:nvPr/>
        </p:nvSpPr>
        <p:spPr>
          <a:xfrm>
            <a:off x="4853974" y="1374371"/>
            <a:ext cx="3960440" cy="97450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n-ea"/>
              </a:rPr>
              <a:t>大阪府と大阪市は「災害備蓄用保存食」及び「災害備蓄用保存水」の調達に関して</a:t>
            </a:r>
            <a:r>
              <a:rPr kumimoji="1" lang="ja-JP" altLang="en-US" sz="1200" u="sng" dirty="0" smtClean="0">
                <a:solidFill>
                  <a:schemeClr val="tx1"/>
                </a:solidFill>
                <a:latin typeface="+mn-ea"/>
              </a:rPr>
              <a:t>「物品共同調達に関する基本協定書</a:t>
            </a:r>
            <a:r>
              <a:rPr kumimoji="1" lang="ja-JP" altLang="en-US" sz="1200" dirty="0" smtClean="0">
                <a:solidFill>
                  <a:schemeClr val="tx1"/>
                </a:solidFill>
                <a:latin typeface="+mn-ea"/>
              </a:rPr>
              <a:t>」を締結し，入札事務を共同で実施している。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→災害備蓄用保存食の購入に際して約１億円の削減効果</a:t>
            </a:r>
            <a:endParaRPr kumimoji="1" lang="ja-JP" altLang="en-US" sz="1200" dirty="0">
              <a:solidFill>
                <a:schemeClr val="tx1"/>
              </a:solidFill>
              <a:latin typeface="+mn-ea"/>
            </a:endParaRPr>
          </a:p>
        </p:txBody>
      </p:sp>
      <p:sp>
        <p:nvSpPr>
          <p:cNvPr id="7" name="角丸四角形吹き出し 6"/>
          <p:cNvSpPr/>
          <p:nvPr/>
        </p:nvSpPr>
        <p:spPr>
          <a:xfrm>
            <a:off x="4997645" y="2735865"/>
            <a:ext cx="3600000" cy="360040"/>
          </a:xfrm>
          <a:prstGeom prst="wedgeRoundRectCallout">
            <a:avLst>
              <a:gd name="adj1" fmla="val -73747"/>
              <a:gd name="adj2" fmla="val -3573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rPr>
              <a:t>大阪府と大阪市が連名で公告</a:t>
            </a:r>
            <a:endParaRPr kumimoji="1" lang="ja-JP" altLang="en-US" sz="1200" dirty="0">
              <a:solidFill>
                <a:schemeClr val="tx1"/>
              </a:solidFill>
            </a:endParaRPr>
          </a:p>
        </p:txBody>
      </p:sp>
      <p:sp>
        <p:nvSpPr>
          <p:cNvPr id="8" name="角丸四角形吹き出し 7"/>
          <p:cNvSpPr/>
          <p:nvPr/>
        </p:nvSpPr>
        <p:spPr>
          <a:xfrm>
            <a:off x="5021153" y="3393056"/>
            <a:ext cx="3600000" cy="360000"/>
          </a:xfrm>
          <a:prstGeom prst="wedgeRoundRectCallout">
            <a:avLst>
              <a:gd name="adj1" fmla="val -74025"/>
              <a:gd name="adj2" fmla="val 5200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latin typeface="+mn-ea"/>
              </a:rPr>
              <a:t>発注品名と数量を大阪府と大阪市がそれぞれ</a:t>
            </a:r>
            <a:r>
              <a:rPr lang="en-US" altLang="ja-JP" sz="1200" dirty="0" smtClean="0">
                <a:solidFill>
                  <a:schemeClr val="tx1"/>
                </a:solidFill>
                <a:latin typeface="+mn-ea"/>
              </a:rPr>
              <a:t> </a:t>
            </a:r>
            <a:r>
              <a:rPr kumimoji="1" lang="ja-JP" altLang="en-US" sz="1200" dirty="0" smtClean="0">
                <a:solidFill>
                  <a:schemeClr val="tx1"/>
                </a:solidFill>
                <a:latin typeface="+mn-ea"/>
              </a:rPr>
              <a:t>提示</a:t>
            </a:r>
            <a:endParaRPr kumimoji="1" lang="ja-JP" altLang="en-US" sz="1200" dirty="0">
              <a:solidFill>
                <a:schemeClr val="tx1"/>
              </a:solidFill>
              <a:latin typeface="+mn-ea"/>
            </a:endParaRPr>
          </a:p>
        </p:txBody>
      </p:sp>
      <p:sp>
        <p:nvSpPr>
          <p:cNvPr id="9" name="角丸四角形吹き出し 8"/>
          <p:cNvSpPr/>
          <p:nvPr/>
        </p:nvSpPr>
        <p:spPr>
          <a:xfrm>
            <a:off x="5040000" y="5606082"/>
            <a:ext cx="3600000" cy="360000"/>
          </a:xfrm>
          <a:prstGeom prst="wedgeRoundRectCallout">
            <a:avLst>
              <a:gd name="adj1" fmla="val -74144"/>
              <a:gd name="adj2" fmla="val 727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rPr>
              <a:t>納入場所は大阪府と大阪市がそれぞれ指定</a:t>
            </a:r>
            <a:endParaRPr kumimoji="1" lang="ja-JP" altLang="en-US" sz="1200" dirty="0">
              <a:solidFill>
                <a:schemeClr val="tx1"/>
              </a:solidFill>
            </a:endParaRPr>
          </a:p>
        </p:txBody>
      </p:sp>
      <p:sp>
        <p:nvSpPr>
          <p:cNvPr id="10" name="角丸四角形吹き出し 9"/>
          <p:cNvSpPr/>
          <p:nvPr/>
        </p:nvSpPr>
        <p:spPr>
          <a:xfrm>
            <a:off x="5040000" y="6175112"/>
            <a:ext cx="3600000" cy="360000"/>
          </a:xfrm>
          <a:prstGeom prst="wedgeRoundRectCallout">
            <a:avLst>
              <a:gd name="adj1" fmla="val -71722"/>
              <a:gd name="adj2" fmla="val 2928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rPr>
              <a:t>契約書は大阪府と大阪市がそれぞれ作成</a:t>
            </a:r>
            <a:endParaRPr kumimoji="1" lang="ja-JP" altLang="en-US" sz="1200" dirty="0">
              <a:solidFill>
                <a:schemeClr val="tx1"/>
              </a:solidFill>
            </a:endParaRPr>
          </a:p>
        </p:txBody>
      </p:sp>
      <p:sp>
        <p:nvSpPr>
          <p:cNvPr id="11" name="正方形/長方形 10"/>
          <p:cNvSpPr/>
          <p:nvPr/>
        </p:nvSpPr>
        <p:spPr>
          <a:xfrm>
            <a:off x="4572000" y="4089597"/>
            <a:ext cx="4824536" cy="1211612"/>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n-ea"/>
              </a:rPr>
              <a:t>【</a:t>
            </a:r>
            <a:r>
              <a:rPr kumimoji="1" lang="ja-JP" altLang="en-US" sz="1050" dirty="0" smtClean="0">
                <a:solidFill>
                  <a:schemeClr val="tx1"/>
                </a:solidFill>
                <a:latin typeface="+mn-ea"/>
              </a:rPr>
              <a:t>課題</a:t>
            </a:r>
            <a:r>
              <a:rPr kumimoji="1" lang="en-US" altLang="ja-JP" sz="1050" dirty="0" smtClean="0">
                <a:solidFill>
                  <a:schemeClr val="tx1"/>
                </a:solidFill>
                <a:latin typeface="+mn-ea"/>
              </a:rPr>
              <a:t>】</a:t>
            </a:r>
          </a:p>
          <a:p>
            <a:r>
              <a:rPr lang="ja-JP" altLang="en-US" sz="1050" dirty="0">
                <a:solidFill>
                  <a:schemeClr val="tx1"/>
                </a:solidFill>
                <a:latin typeface="+mn-ea"/>
              </a:rPr>
              <a:t>　</a:t>
            </a:r>
            <a:r>
              <a:rPr lang="ja-JP" altLang="en-US" sz="1050" dirty="0" smtClean="0">
                <a:solidFill>
                  <a:schemeClr val="tx1"/>
                </a:solidFill>
                <a:latin typeface="+mn-ea"/>
              </a:rPr>
              <a:t>入札</a:t>
            </a:r>
            <a:r>
              <a:rPr lang="ja-JP" altLang="en-US" sz="1050" dirty="0">
                <a:solidFill>
                  <a:schemeClr val="tx1"/>
                </a:solidFill>
                <a:latin typeface="+mn-ea"/>
              </a:rPr>
              <a:t>参加資格など，各病院の入札事務に関する規定を統一する必要がある。</a:t>
            </a:r>
            <a:endParaRPr lang="en-US" altLang="ja-JP" sz="1050" dirty="0">
              <a:solidFill>
                <a:schemeClr val="tx1"/>
              </a:solidFill>
              <a:latin typeface="+mn-ea"/>
            </a:endParaRPr>
          </a:p>
          <a:p>
            <a:r>
              <a:rPr lang="en-US" altLang="ja-JP" sz="1050" dirty="0" smtClean="0">
                <a:solidFill>
                  <a:schemeClr val="tx1"/>
                </a:solidFill>
                <a:latin typeface="+mn-ea"/>
              </a:rPr>
              <a:t>〈</a:t>
            </a:r>
            <a:r>
              <a:rPr lang="ja-JP" altLang="en-US" sz="1050" dirty="0">
                <a:solidFill>
                  <a:schemeClr val="tx1"/>
                </a:solidFill>
                <a:latin typeface="+mn-ea"/>
              </a:rPr>
              <a:t>例</a:t>
            </a:r>
            <a:r>
              <a:rPr lang="en-US" altLang="ja-JP" sz="1050" dirty="0">
                <a:solidFill>
                  <a:schemeClr val="tx1"/>
                </a:solidFill>
                <a:latin typeface="+mn-ea"/>
              </a:rPr>
              <a:t>〉</a:t>
            </a:r>
            <a:r>
              <a:rPr lang="ja-JP" altLang="en-US" sz="1050" dirty="0" smtClean="0">
                <a:solidFill>
                  <a:schemeClr val="tx1"/>
                </a:solidFill>
                <a:latin typeface="+mn-ea"/>
              </a:rPr>
              <a:t>・地域</a:t>
            </a:r>
            <a:r>
              <a:rPr lang="ja-JP" altLang="en-US" sz="1050" dirty="0">
                <a:solidFill>
                  <a:schemeClr val="tx1"/>
                </a:solidFill>
                <a:latin typeface="+mn-ea"/>
              </a:rPr>
              <a:t>要件</a:t>
            </a:r>
            <a:r>
              <a:rPr lang="ja-JP" altLang="en-US" sz="900" dirty="0">
                <a:solidFill>
                  <a:schemeClr val="tx1"/>
                </a:solidFill>
                <a:latin typeface="+mn-ea"/>
              </a:rPr>
              <a:t>（広島市内に本店又は支店若しくは営業所を有する者であること）</a:t>
            </a:r>
            <a:endParaRPr lang="en-US" altLang="ja-JP" sz="900" dirty="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・納税</a:t>
            </a:r>
            <a:r>
              <a:rPr lang="ja-JP" altLang="en-US" sz="1050" dirty="0">
                <a:solidFill>
                  <a:schemeClr val="tx1"/>
                </a:solidFill>
                <a:latin typeface="+mn-ea"/>
              </a:rPr>
              <a:t>要件</a:t>
            </a:r>
            <a:r>
              <a:rPr lang="ja-JP" altLang="en-US" sz="900" dirty="0">
                <a:solidFill>
                  <a:schemeClr val="tx1"/>
                </a:solidFill>
                <a:latin typeface="+mn-ea"/>
              </a:rPr>
              <a:t>（広島市税並びに消費税及び地方消費税を滞納していない者であること）</a:t>
            </a:r>
            <a:endParaRPr lang="en-US" altLang="ja-JP" sz="900" dirty="0">
              <a:solidFill>
                <a:schemeClr val="tx1"/>
              </a:solidFill>
              <a:latin typeface="+mn-ea"/>
            </a:endParaRPr>
          </a:p>
          <a:p>
            <a:r>
              <a:rPr lang="ja-JP" altLang="en-US" sz="1050" dirty="0">
                <a:solidFill>
                  <a:schemeClr val="tx1"/>
                </a:solidFill>
              </a:rPr>
              <a:t>　　　</a:t>
            </a:r>
            <a:r>
              <a:rPr lang="ja-JP" altLang="en-US" sz="1050" dirty="0" smtClean="0">
                <a:solidFill>
                  <a:schemeClr val="tx1"/>
                </a:solidFill>
              </a:rPr>
              <a:t>・広島</a:t>
            </a:r>
            <a:r>
              <a:rPr lang="ja-JP" altLang="en-US" sz="1050" dirty="0">
                <a:solidFill>
                  <a:schemeClr val="tx1"/>
                </a:solidFill>
              </a:rPr>
              <a:t>大学病院の入札参加資格は，「全省庁統一資格」による</a:t>
            </a:r>
            <a:endParaRPr lang="en-US" altLang="ja-JP" sz="1050" dirty="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a:t>
            </a:r>
            <a:r>
              <a:rPr lang="ja-JP" altLang="en-US" sz="1050" dirty="0">
                <a:solidFill>
                  <a:schemeClr val="tx1"/>
                </a:solidFill>
                <a:latin typeface="+mn-ea"/>
              </a:rPr>
              <a:t>　</a:t>
            </a:r>
            <a:r>
              <a:rPr lang="ja-JP" altLang="en-US" sz="1050" dirty="0" smtClean="0">
                <a:solidFill>
                  <a:schemeClr val="tx1"/>
                </a:solidFill>
                <a:latin typeface="+mn-ea"/>
              </a:rPr>
              <a:t>・入札</a:t>
            </a:r>
            <a:r>
              <a:rPr lang="ja-JP" altLang="en-US" sz="1050" dirty="0">
                <a:solidFill>
                  <a:schemeClr val="tx1"/>
                </a:solidFill>
                <a:latin typeface="+mn-ea"/>
              </a:rPr>
              <a:t>参加資格要件の確認</a:t>
            </a:r>
            <a:r>
              <a:rPr lang="ja-JP" altLang="en-US" sz="900" dirty="0">
                <a:solidFill>
                  <a:schemeClr val="tx1"/>
                </a:solidFill>
                <a:latin typeface="+mn-ea"/>
              </a:rPr>
              <a:t>（広島市立病院機構は入札後に資格要件を確認</a:t>
            </a:r>
            <a:r>
              <a:rPr lang="ja-JP" altLang="en-US" sz="900" dirty="0" smtClean="0">
                <a:solidFill>
                  <a:schemeClr val="tx1"/>
                </a:solidFill>
                <a:latin typeface="+mn-ea"/>
              </a:rPr>
              <a:t>）</a:t>
            </a:r>
            <a:endParaRPr kumimoji="1" lang="ja-JP" altLang="en-US" sz="900" dirty="0">
              <a:solidFill>
                <a:schemeClr val="tx1"/>
              </a:solidFill>
              <a:latin typeface="+mn-ea"/>
            </a:endParaRPr>
          </a:p>
        </p:txBody>
      </p:sp>
    </p:spTree>
    <p:extLst>
      <p:ext uri="{BB962C8B-B14F-4D97-AF65-F5344CB8AC3E}">
        <p14:creationId xmlns:p14="http://schemas.microsoft.com/office/powerpoint/2010/main" val="31114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45</a:t>
            </a:fld>
            <a:endParaRPr kumimoji="1" lang="ja-JP" altLang="en-US" sz="2400" dirty="0"/>
          </a:p>
        </p:txBody>
      </p:sp>
      <p:sp>
        <p:nvSpPr>
          <p:cNvPr id="5" name="スライド番号プレースホルダー 3"/>
          <p:cNvSpPr txBox="1">
            <a:spLocks/>
          </p:cNvSpPr>
          <p:nvPr/>
        </p:nvSpPr>
        <p:spPr>
          <a:xfrm>
            <a:off x="6705600"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768EE6-8590-4C35-BA5F-0BD088C856D2}" type="slidenum">
              <a:rPr lang="ja-JP" altLang="en-US" sz="2400" smtClean="0"/>
              <a:pPr/>
              <a:t>45</a:t>
            </a:fld>
            <a:endParaRPr lang="ja-JP" altLang="en-US" sz="2400" dirty="0"/>
          </a:p>
        </p:txBody>
      </p:sp>
      <p:sp>
        <p:nvSpPr>
          <p:cNvPr id="6" name="タイトル 1"/>
          <p:cNvSpPr txBox="1">
            <a:spLocks/>
          </p:cNvSpPr>
          <p:nvPr/>
        </p:nvSpPr>
        <p:spPr>
          <a:xfrm>
            <a:off x="152400" y="269032"/>
            <a:ext cx="91440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a:latin typeface="+mn-ea"/>
              </a:rPr>
              <a:t>新聞記事（中国新聞 </a:t>
            </a:r>
            <a:r>
              <a:rPr lang="en-US" altLang="ja-JP" sz="2800" u="sng" dirty="0" smtClean="0">
                <a:latin typeface="+mn-ea"/>
              </a:rPr>
              <a:t>H28.5.17</a:t>
            </a:r>
            <a:r>
              <a:rPr lang="ja-JP" altLang="en-US" sz="2800" u="sng" dirty="0" smtClean="0">
                <a:latin typeface="+mn-ea"/>
              </a:rPr>
              <a:t>）</a:t>
            </a:r>
            <a:endParaRPr lang="ja-JP" altLang="en-US" sz="2800"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18076" y="-402205"/>
            <a:ext cx="5632543" cy="864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09097" y="4902522"/>
            <a:ext cx="1872212" cy="179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flipV="1">
            <a:off x="259904" y="1008000"/>
            <a:ext cx="8856985" cy="144015"/>
          </a:xfrm>
          <a:prstGeom prst="rect">
            <a:avLst/>
          </a:prstGeom>
          <a:solidFill>
            <a:schemeClr val="bg1"/>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51486" y="1988840"/>
            <a:ext cx="28460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437512" y="6576217"/>
            <a:ext cx="1584176" cy="25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768EE6-8590-4C35-BA5F-0BD088C856D2}" type="slidenum">
              <a:rPr lang="ja-JP" altLang="en-US" sz="2400" smtClean="0"/>
              <a:pPr/>
              <a:t>45</a:t>
            </a:fld>
            <a:endParaRPr lang="ja-JP" altLang="en-US" sz="2400" dirty="0"/>
          </a:p>
        </p:txBody>
      </p:sp>
    </p:spTree>
    <p:extLst>
      <p:ext uri="{BB962C8B-B14F-4D97-AF65-F5344CB8AC3E}">
        <p14:creationId xmlns:p14="http://schemas.microsoft.com/office/powerpoint/2010/main" val="598541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46</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３　基幹病院等の連携に関する協定</a:t>
            </a:r>
            <a:endParaRPr lang="en-US" altLang="ja-JP" sz="3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～平成２８年６月２４日～</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3553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47</a:t>
            </a:fld>
            <a:endParaRPr kumimoji="1" lang="ja-JP" altLang="en-US" sz="2400" dirty="0"/>
          </a:p>
        </p:txBody>
      </p:sp>
      <p:sp>
        <p:nvSpPr>
          <p:cNvPr id="6" name="コンテンツ プレースホルダー 2"/>
          <p:cNvSpPr>
            <a:spLocks noGrp="1"/>
          </p:cNvSpPr>
          <p:nvPr>
            <p:ph idx="1"/>
          </p:nvPr>
        </p:nvSpPr>
        <p:spPr>
          <a:xfrm>
            <a:off x="251520" y="1412776"/>
            <a:ext cx="8640960" cy="5445224"/>
          </a:xfrm>
        </p:spPr>
        <p:txBody>
          <a:bodyPr>
            <a:normAutofit fontScale="25000" lnSpcReduction="20000"/>
          </a:bodyPr>
          <a:lstStyle/>
          <a:p>
            <a:pPr marL="0" indent="0" algn="ctr">
              <a:lnSpc>
                <a:spcPts val="1200"/>
              </a:lnSpc>
              <a:buNone/>
            </a:pPr>
            <a:r>
              <a:rPr lang="ja-JP" altLang="ja-JP" sz="4400" dirty="0">
                <a:latin typeface="ＭＳ ゴシック" panose="020B0609070205080204" pitchFamily="49" charset="-128"/>
                <a:ea typeface="ＭＳ ゴシック" panose="020B0609070205080204" pitchFamily="49" charset="-128"/>
              </a:rPr>
              <a:t>基幹病院等の連携に関する協定書</a:t>
            </a:r>
          </a:p>
          <a:p>
            <a:pPr marL="0" indent="0">
              <a:lnSpc>
                <a:spcPts val="1200"/>
              </a:lnSpc>
              <a:buNone/>
            </a:pPr>
            <a:endParaRPr lang="en-US" altLang="ja-JP" sz="4400" dirty="0" smtClean="0">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4400" dirty="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a:t>
            </a:r>
            <a:r>
              <a:rPr lang="ja-JP" altLang="ja-JP" sz="4400" dirty="0">
                <a:latin typeface="ＭＳ ゴシック" panose="020B0609070205080204" pitchFamily="49" charset="-128"/>
                <a:ea typeface="ＭＳ ゴシック" panose="020B0609070205080204" pitchFamily="49" charset="-128"/>
              </a:rPr>
              <a:t>大学病院，県立広島病院，地方独立行政法人広島市立病院機構，広島赤十字・原爆病院，一般社団法人広島県医師会，一般社団法人広島市医師会，広島市及び広島県（以下「８者」という。）は，広島大学病院，県立広島病院，広島市民病院，舟入市民病院，広島赤十字・原爆病院等（以下「基幹病院等」という。）の連携に関して，次のとおり協定（以下「本協定」という。）を締結する。</a:t>
            </a:r>
          </a:p>
          <a:p>
            <a:pPr marL="0" indent="0">
              <a:lnSpc>
                <a:spcPts val="1200"/>
              </a:lnSpc>
              <a:buNone/>
            </a:pPr>
            <a:r>
              <a:rPr lang="ja-JP" altLang="ja-JP" sz="4400" dirty="0" smtClean="0">
                <a:latin typeface="ＭＳ ゴシック" panose="020B0609070205080204" pitchFamily="49" charset="-128"/>
                <a:ea typeface="ＭＳ ゴシック" panose="020B0609070205080204" pitchFamily="49" charset="-128"/>
              </a:rPr>
              <a:t>（</a:t>
            </a:r>
            <a:r>
              <a:rPr lang="ja-JP" altLang="ja-JP" sz="4400" dirty="0">
                <a:latin typeface="ＭＳ ゴシック" panose="020B0609070205080204" pitchFamily="49" charset="-128"/>
                <a:ea typeface="ＭＳ ゴシック" panose="020B0609070205080204" pitchFamily="49" charset="-128"/>
              </a:rPr>
              <a:t>目的）</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第１条　本協定は，基幹病院等が連携して広島市都市圏におけるより質の高い効果的・効率的な医療提供体制の構築を進めることについて，基幹病院等の運営に関わる８者が連携して取り組むことを確認することを目的とする。</a:t>
            </a:r>
          </a:p>
          <a:p>
            <a:pPr marL="0" indent="0">
              <a:lnSpc>
                <a:spcPts val="1200"/>
              </a:lnSpc>
              <a:buNone/>
            </a:pPr>
            <a:r>
              <a:rPr lang="ja-JP" altLang="ja-JP" sz="4400" dirty="0" smtClean="0">
                <a:latin typeface="ＭＳ ゴシック" panose="020B0609070205080204" pitchFamily="49" charset="-128"/>
                <a:ea typeface="ＭＳ ゴシック" panose="020B0609070205080204" pitchFamily="49" charset="-128"/>
              </a:rPr>
              <a:t>（</a:t>
            </a:r>
            <a:r>
              <a:rPr lang="ja-JP" altLang="ja-JP" sz="4400" dirty="0">
                <a:latin typeface="ＭＳ ゴシック" panose="020B0609070205080204" pitchFamily="49" charset="-128"/>
                <a:ea typeface="ＭＳ ゴシック" panose="020B0609070205080204" pitchFamily="49" charset="-128"/>
              </a:rPr>
              <a:t>取組事項）</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第２条　８者が連携して取り組む事項は，「基幹病院連携強化会議」において検討した次の各号に掲げる事項とする。</a:t>
            </a: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(1)</a:t>
            </a:r>
            <a:r>
              <a:rPr lang="ja-JP" altLang="ja-JP" sz="4400" dirty="0">
                <a:latin typeface="ＭＳ ゴシック" panose="020B0609070205080204" pitchFamily="49" charset="-128"/>
                <a:ea typeface="ＭＳ ゴシック" panose="020B0609070205080204" pitchFamily="49" charset="-128"/>
              </a:rPr>
              <a:t>　医療機能の分化と病院間連携の推進</a:t>
            </a: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(2)</a:t>
            </a:r>
            <a:r>
              <a:rPr lang="ja-JP" altLang="ja-JP" sz="4400" dirty="0">
                <a:latin typeface="ＭＳ ゴシック" panose="020B0609070205080204" pitchFamily="49" charset="-128"/>
                <a:ea typeface="ＭＳ ゴシック" panose="020B0609070205080204" pitchFamily="49" charset="-128"/>
              </a:rPr>
              <a:t>　民間病院の役割を尊重しながら，基幹病院等の役割を確実に果たすことが</a:t>
            </a:r>
            <a:r>
              <a:rPr lang="ja-JP" altLang="ja-JP" sz="4400" dirty="0" smtClean="0">
                <a:latin typeface="ＭＳ ゴシック" panose="020B0609070205080204" pitchFamily="49" charset="-128"/>
                <a:ea typeface="ＭＳ ゴシック" panose="020B0609070205080204" pitchFamily="49" charset="-128"/>
              </a:rPr>
              <a:t>できる仕組みづくり</a:t>
            </a:r>
            <a:endParaRPr lang="ja-JP" altLang="ja-JP" sz="4400" dirty="0">
              <a:latin typeface="ＭＳ ゴシック" panose="020B0609070205080204" pitchFamily="49" charset="-128"/>
              <a:ea typeface="ＭＳ ゴシック" panose="020B0609070205080204" pitchFamily="49" charset="-128"/>
            </a:endParaRP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(3)</a:t>
            </a:r>
            <a:r>
              <a:rPr lang="ja-JP" altLang="ja-JP" sz="4400" dirty="0">
                <a:latin typeface="ＭＳ ゴシック" panose="020B0609070205080204" pitchFamily="49" charset="-128"/>
                <a:ea typeface="ＭＳ ゴシック" panose="020B0609070205080204" pitchFamily="49" charset="-128"/>
              </a:rPr>
              <a:t>　医療人材育成の仕組みづくり</a:t>
            </a: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(4)</a:t>
            </a:r>
            <a:r>
              <a:rPr lang="ja-JP" altLang="ja-JP" sz="4400" dirty="0">
                <a:latin typeface="ＭＳ ゴシック" panose="020B0609070205080204" pitchFamily="49" charset="-128"/>
                <a:ea typeface="ＭＳ ゴシック" panose="020B0609070205080204" pitchFamily="49" charset="-128"/>
              </a:rPr>
              <a:t>　その他質の高い効果的・効率的な医療提供体制の構築に資する取組</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２　８者は，前項の取組を進めるに当たり，全体調整及び進行管理を行うための組織として，「基幹病院等連携強化実行会議（仮称）」を設置する。</a:t>
            </a:r>
          </a:p>
          <a:p>
            <a:pPr marL="0" indent="0">
              <a:lnSpc>
                <a:spcPts val="1200"/>
              </a:lnSpc>
              <a:buNone/>
            </a:pPr>
            <a:endParaRPr lang="ja-JP" altLang="ja-JP" sz="4400"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この協定書の締結を証するため，本協定書８通を作成し，８者が各１通を所持するものとする。</a:t>
            </a:r>
          </a:p>
          <a:p>
            <a:pPr marL="0" indent="0">
              <a:lnSpc>
                <a:spcPts val="1200"/>
              </a:lnSpc>
              <a:buNone/>
            </a:pPr>
            <a:endParaRPr lang="ja-JP" altLang="ja-JP" sz="4400"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平成</a:t>
            </a:r>
            <a:r>
              <a:rPr lang="ja-JP" altLang="ja-JP" sz="4400" dirty="0">
                <a:latin typeface="ＭＳ ゴシック" panose="020B0609070205080204" pitchFamily="49" charset="-128"/>
                <a:ea typeface="ＭＳ ゴシック" panose="020B0609070205080204" pitchFamily="49" charset="-128"/>
              </a:rPr>
              <a:t>２８年６月２４日</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a:t>
            </a:r>
            <a:r>
              <a:rPr lang="ja-JP" altLang="ja-JP" sz="4400" dirty="0">
                <a:latin typeface="ＭＳ ゴシック" panose="020B0609070205080204" pitchFamily="49" charset="-128"/>
                <a:ea typeface="ＭＳ ゴシック" panose="020B0609070205080204" pitchFamily="49" charset="-128"/>
              </a:rPr>
              <a:t>大学病院病</a:t>
            </a:r>
            <a:r>
              <a:rPr lang="ja-JP" altLang="ja-JP" sz="4400" dirty="0" smtClean="0">
                <a:latin typeface="ＭＳ ゴシック" panose="020B0609070205080204" pitchFamily="49" charset="-128"/>
                <a:ea typeface="ＭＳ ゴシック" panose="020B0609070205080204" pitchFamily="49" charset="-128"/>
              </a:rPr>
              <a:t>院長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平川勝洋</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広島県</a:t>
            </a:r>
            <a:r>
              <a:rPr lang="ja-JP" altLang="ja-JP" sz="4400" dirty="0">
                <a:latin typeface="ＭＳ ゴシック" panose="020B0609070205080204" pitchFamily="49" charset="-128"/>
                <a:ea typeface="ＭＳ ゴシック" panose="020B0609070205080204" pitchFamily="49" charset="-128"/>
              </a:rPr>
              <a:t>病院事業</a:t>
            </a:r>
            <a:r>
              <a:rPr lang="ja-JP" altLang="ja-JP" sz="4400" dirty="0" smtClean="0">
                <a:latin typeface="ＭＳ ゴシック" panose="020B0609070205080204" pitchFamily="49" charset="-128"/>
                <a:ea typeface="ＭＳ ゴシック" panose="020B0609070205080204" pitchFamily="49" charset="-128"/>
              </a:rPr>
              <a:t>管理者</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浅原利正</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地方</a:t>
            </a:r>
            <a:r>
              <a:rPr lang="ja-JP" altLang="ja-JP" sz="4400" dirty="0">
                <a:latin typeface="ＭＳ ゴシック" panose="020B0609070205080204" pitchFamily="49" charset="-128"/>
                <a:ea typeface="ＭＳ ゴシック" panose="020B0609070205080204" pitchFamily="49" charset="-128"/>
              </a:rPr>
              <a:t>独立行政法人広島市立病院機構</a:t>
            </a:r>
            <a:r>
              <a:rPr lang="ja-JP" altLang="ja-JP" sz="4400" dirty="0" smtClean="0">
                <a:latin typeface="ＭＳ ゴシック" panose="020B0609070205080204" pitchFamily="49" charset="-128"/>
                <a:ea typeface="ＭＳ ゴシック" panose="020B0609070205080204" pitchFamily="49" charset="-128"/>
              </a:rPr>
              <a:t>理事長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影本正之</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a:t>
            </a:r>
            <a:r>
              <a:rPr lang="ja-JP" altLang="ja-JP" sz="4400" dirty="0">
                <a:latin typeface="ＭＳ ゴシック" panose="020B0609070205080204" pitchFamily="49" charset="-128"/>
                <a:ea typeface="ＭＳ ゴシック" panose="020B0609070205080204" pitchFamily="49" charset="-128"/>
              </a:rPr>
              <a:t>赤十字・原爆病院</a:t>
            </a:r>
            <a:r>
              <a:rPr lang="ja-JP" altLang="ja-JP" sz="4400" dirty="0" smtClean="0">
                <a:latin typeface="ＭＳ ゴシック" panose="020B0609070205080204" pitchFamily="49" charset="-128"/>
                <a:ea typeface="ＭＳ ゴシック" panose="020B0609070205080204" pitchFamily="49" charset="-128"/>
              </a:rPr>
              <a:t>院長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古川善也</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一般</a:t>
            </a:r>
            <a:r>
              <a:rPr lang="ja-JP" altLang="ja-JP" sz="4400" dirty="0">
                <a:latin typeface="ＭＳ ゴシック" panose="020B0609070205080204" pitchFamily="49" charset="-128"/>
                <a:ea typeface="ＭＳ ゴシック" panose="020B0609070205080204" pitchFamily="49" charset="-128"/>
              </a:rPr>
              <a:t>社団法人広島県医師会</a:t>
            </a:r>
            <a:r>
              <a:rPr lang="ja-JP" altLang="ja-JP" sz="4400" dirty="0" smtClean="0">
                <a:latin typeface="ＭＳ ゴシック" panose="020B0609070205080204" pitchFamily="49" charset="-128"/>
                <a:ea typeface="ＭＳ ゴシック" panose="020B0609070205080204" pitchFamily="49" charset="-128"/>
              </a:rPr>
              <a:t>会長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平松惠一</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一般</a:t>
            </a:r>
            <a:r>
              <a:rPr lang="ja-JP" altLang="ja-JP" sz="4400" dirty="0">
                <a:latin typeface="ＭＳ ゴシック" panose="020B0609070205080204" pitchFamily="49" charset="-128"/>
                <a:ea typeface="ＭＳ ゴシック" panose="020B0609070205080204" pitchFamily="49" charset="-128"/>
              </a:rPr>
              <a:t>社団法人広島市医師会</a:t>
            </a:r>
            <a:r>
              <a:rPr lang="ja-JP" altLang="ja-JP" sz="4400" dirty="0" smtClean="0">
                <a:latin typeface="ＭＳ ゴシック" panose="020B0609070205080204" pitchFamily="49" charset="-128"/>
                <a:ea typeface="ＭＳ ゴシック" panose="020B0609070205080204" pitchFamily="49" charset="-128"/>
              </a:rPr>
              <a:t>会長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松村誠</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広島市長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松井一實</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広島</a:t>
            </a:r>
            <a:r>
              <a:rPr lang="ja-JP" altLang="ja-JP" sz="4400" dirty="0" smtClean="0">
                <a:latin typeface="ＭＳ ゴシック" panose="020B0609070205080204" pitchFamily="49" charset="-128"/>
                <a:ea typeface="ＭＳ ゴシック" panose="020B0609070205080204" pitchFamily="49" charset="-128"/>
              </a:rPr>
              <a:t>県知事</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湯﨑英彦</a:t>
            </a:r>
            <a:r>
              <a:rPr lang="ja-JP" altLang="ja-JP" sz="4400" dirty="0">
                <a:latin typeface="ＭＳ ゴシック" panose="020B0609070205080204" pitchFamily="49" charset="-128"/>
                <a:ea typeface="ＭＳ ゴシック" panose="020B0609070205080204" pitchFamily="49" charset="-128"/>
              </a:rPr>
              <a:t>（自署</a:t>
            </a:r>
            <a:r>
              <a:rPr lang="ja-JP" altLang="ja-JP" sz="4400" dirty="0" smtClean="0">
                <a:latin typeface="ＭＳ ゴシック" panose="020B0609070205080204" pitchFamily="49" charset="-128"/>
                <a:ea typeface="ＭＳ ゴシック" panose="020B0609070205080204" pitchFamily="49" charset="-128"/>
              </a:rPr>
              <a:t>）</a:t>
            </a:r>
            <a:endParaRPr lang="ja-JP" altLang="ja-JP" sz="4400" dirty="0">
              <a:latin typeface="ＭＳ ゴシック" panose="020B0609070205080204" pitchFamily="49" charset="-128"/>
              <a:ea typeface="ＭＳ ゴシック" panose="020B0609070205080204" pitchFamily="49" charset="-128"/>
            </a:endParaRPr>
          </a:p>
          <a:p>
            <a:pPr>
              <a:lnSpc>
                <a:spcPct val="120000"/>
              </a:lnSpc>
            </a:pPr>
            <a:endParaRPr kumimoji="1" lang="ja-JP" altLang="en-US" dirty="0">
              <a:latin typeface="+mn-ea"/>
            </a:endParaRPr>
          </a:p>
        </p:txBody>
      </p:sp>
      <p:sp>
        <p:nvSpPr>
          <p:cNvPr id="7"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協定書</a:t>
            </a:r>
            <a:endParaRPr lang="ja-JP" altLang="en-US" sz="2800" u="sng" dirty="0">
              <a:latin typeface="+mn-ea"/>
              <a:ea typeface="+mn-ea"/>
            </a:endParaRPr>
          </a:p>
        </p:txBody>
      </p:sp>
      <p:sp>
        <p:nvSpPr>
          <p:cNvPr id="8" name="メモ 7"/>
          <p:cNvSpPr/>
          <p:nvPr/>
        </p:nvSpPr>
        <p:spPr>
          <a:xfrm>
            <a:off x="179512" y="1368000"/>
            <a:ext cx="8857480" cy="5400000"/>
          </a:xfrm>
          <a:prstGeom prst="foldedCorner">
            <a:avLst>
              <a:gd name="adj" fmla="val 10947"/>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5214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48</a:t>
            </a:fld>
            <a:endParaRPr kumimoji="1" lang="ja-JP" alt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80" y="1310212"/>
            <a:ext cx="7920148" cy="4741031"/>
          </a:xfrm>
          <a:prstGeom prst="rect">
            <a:avLst/>
          </a:prstGeom>
          <a:noFill/>
          <a:ln>
            <a:noFill/>
          </a:ln>
          <a:scene3d>
            <a:camera prst="orthographicFront">
              <a:rot lat="0" lon="0" rev="21588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メモ 5"/>
          <p:cNvSpPr/>
          <p:nvPr/>
        </p:nvSpPr>
        <p:spPr>
          <a:xfrm>
            <a:off x="179512" y="980728"/>
            <a:ext cx="8857480" cy="5400000"/>
          </a:xfrm>
          <a:prstGeom prst="foldedCorner">
            <a:avLst>
              <a:gd name="adj" fmla="val 10947"/>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92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a:t>
            </a:fld>
            <a:endParaRPr kumimoji="1" lang="ja-JP" altLang="en-US" sz="2400" dirty="0"/>
          </a:p>
        </p:txBody>
      </p:sp>
      <p:pic>
        <p:nvPicPr>
          <p:cNvPr id="3" name="図 2"/>
          <p:cNvPicPr>
            <a:picLocks noChangeAspect="1" noChangeArrowheads="1"/>
            <a:extLst>
              <a:ext uri="{84589F7E-364E-4C9E-8A38-B11213B215E9}">
                <a14:cameraTool xmlns:a14="http://schemas.microsoft.com/office/drawing/2010/main" cellRange="$A$2:$I$12"/>
              </a:ext>
            </a:extLst>
          </p:cNvPicPr>
          <p:nvPr/>
        </p:nvPicPr>
        <p:blipFill>
          <a:blip r:embed="rId2"/>
          <a:srcRect/>
          <a:stretch>
            <a:fillRect/>
          </a:stretch>
        </p:blipFill>
        <p:spPr bwMode="auto">
          <a:xfrm>
            <a:off x="0" y="4860555"/>
            <a:ext cx="8820150" cy="1819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グラフ 4"/>
          <p:cNvGraphicFramePr>
            <a:graphicFrameLocks/>
          </p:cNvGraphicFramePr>
          <p:nvPr>
            <p:extLst>
              <p:ext uri="{D42A27DB-BD31-4B8C-83A1-F6EECF244321}">
                <p14:modId xmlns:p14="http://schemas.microsoft.com/office/powerpoint/2010/main" val="2085771477"/>
              </p:ext>
            </p:extLst>
          </p:nvPr>
        </p:nvGraphicFramePr>
        <p:xfrm>
          <a:off x="1331640" y="1412776"/>
          <a:ext cx="6984256" cy="3602360"/>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txBox="1">
            <a:spLocks/>
          </p:cNvSpPr>
          <p:nvPr/>
        </p:nvSpPr>
        <p:spPr>
          <a:xfrm>
            <a:off x="0" y="971791"/>
            <a:ext cx="9144000"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latin typeface="ＭＳ Ｐ明朝" panose="02020600040205080304" pitchFamily="18" charset="-128"/>
                <a:ea typeface="ＭＳ Ｐ明朝" panose="02020600040205080304" pitchFamily="18" charset="-128"/>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人口総数は減少するが，６５歳以上の人口は増え続ける。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円/楕円 6"/>
          <p:cNvSpPr/>
          <p:nvPr/>
        </p:nvSpPr>
        <p:spPr>
          <a:xfrm>
            <a:off x="5149328" y="6453336"/>
            <a:ext cx="871561" cy="276290"/>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73111" y="6631644"/>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smtClean="0">
                <a:solidFill>
                  <a:schemeClr val="tx1"/>
                </a:solidFill>
                <a:latin typeface="ＭＳ Ｐ明朝" panose="02020600040205080304" pitchFamily="18" charset="-128"/>
                <a:ea typeface="ＭＳ Ｐ明朝" panose="02020600040205080304" pitchFamily="18" charset="-128"/>
              </a:rPr>
              <a:t>2013</a:t>
            </a:r>
            <a:r>
              <a:rPr lang="ja-JP" altLang="en-US" sz="900" dirty="0" smtClean="0">
                <a:solidFill>
                  <a:schemeClr val="tx1"/>
                </a:solidFill>
                <a:latin typeface="ＭＳ Ｐ明朝" panose="02020600040205080304" pitchFamily="18" charset="-128"/>
                <a:ea typeface="ＭＳ Ｐ明朝" panose="02020600040205080304" pitchFamily="18" charset="-128"/>
              </a:rPr>
              <a:t>年</a:t>
            </a:r>
            <a:r>
              <a:rPr lang="en-US" altLang="ja-JP" sz="900" dirty="0" smtClean="0">
                <a:solidFill>
                  <a:schemeClr val="tx1"/>
                </a:solidFill>
                <a:latin typeface="ＭＳ Ｐ明朝" panose="02020600040205080304" pitchFamily="18" charset="-128"/>
                <a:ea typeface="ＭＳ Ｐ明朝" panose="02020600040205080304" pitchFamily="18" charset="-128"/>
              </a:rPr>
              <a:t>3</a:t>
            </a:r>
            <a:r>
              <a:rPr lang="ja-JP" altLang="en-US" sz="900" dirty="0" smtClean="0">
                <a:solidFill>
                  <a:schemeClr val="tx1"/>
                </a:solidFill>
                <a:latin typeface="ＭＳ Ｐ明朝" panose="02020600040205080304" pitchFamily="18" charset="-128"/>
                <a:ea typeface="ＭＳ Ｐ明朝" panose="02020600040205080304" pitchFamily="18" charset="-128"/>
              </a:rPr>
              <a:t>月推計）から作成</a:t>
            </a:r>
            <a:endParaRPr kumimoji="1" lang="ja-JP" altLang="en-US" sz="1000" dirty="0">
              <a:solidFill>
                <a:schemeClr val="tx1"/>
              </a:solidFill>
              <a:latin typeface="+mn-ea"/>
            </a:endParaRPr>
          </a:p>
        </p:txBody>
      </p:sp>
      <p:sp>
        <p:nvSpPr>
          <p:cNvPr id="9" name="正方形/長方形 8"/>
          <p:cNvSpPr/>
          <p:nvPr/>
        </p:nvSpPr>
        <p:spPr>
          <a:xfrm>
            <a:off x="493850" y="1556792"/>
            <a:ext cx="936104" cy="360040"/>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（単位：人）</a:t>
            </a:r>
            <a:endParaRPr kumimoji="1" lang="ja-JP" altLang="en-US" sz="900" dirty="0">
              <a:solidFill>
                <a:schemeClr val="tx1"/>
              </a:solidFill>
            </a:endParaRPr>
          </a:p>
        </p:txBody>
      </p:sp>
      <p:sp>
        <p:nvSpPr>
          <p:cNvPr id="10" name="タイトル 1"/>
          <p:cNvSpPr txBox="1">
            <a:spLocks/>
          </p:cNvSpPr>
          <p:nvPr/>
        </p:nvSpPr>
        <p:spPr>
          <a:xfrm>
            <a:off x="108000" y="1872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広島医療圏の人口推計</a:t>
            </a:r>
            <a:endParaRPr lang="en-US" altLang="ja-JP" sz="2800" u="sng" dirty="0" smtClean="0"/>
          </a:p>
        </p:txBody>
      </p:sp>
    </p:spTree>
    <p:extLst>
      <p:ext uri="{BB962C8B-B14F-4D97-AF65-F5344CB8AC3E}">
        <p14:creationId xmlns:p14="http://schemas.microsoft.com/office/powerpoint/2010/main" val="771679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49</a:t>
            </a:fld>
            <a:endParaRPr kumimoji="1" lang="ja-JP" altLang="en-US" sz="2400" dirty="0"/>
          </a:p>
        </p:txBody>
      </p:sp>
      <p:pic>
        <p:nvPicPr>
          <p:cNvPr id="3" name="Picture 2" descr="T:\060健康福祉局\999健康福祉局共有\用途別共有\000保健医療部共有\医療再編\★協定締結\写真\CIMG08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87" y="1052736"/>
            <a:ext cx="6643228" cy="498242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858416" y="908720"/>
            <a:ext cx="7560840"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協定書締結式の写真（</a:t>
            </a:r>
            <a:r>
              <a:rPr lang="en-US" altLang="ja-JP" sz="2800" u="sng" dirty="0" smtClean="0">
                <a:latin typeface="+mn-ea"/>
                <a:ea typeface="+mn-ea"/>
              </a:rPr>
              <a:t>H28.6.24</a:t>
            </a:r>
            <a:r>
              <a:rPr lang="ja-JP" altLang="en-US" sz="2800" u="sng" dirty="0" smtClean="0">
                <a:latin typeface="+mn-ea"/>
                <a:ea typeface="+mn-ea"/>
              </a:rPr>
              <a:t>）</a:t>
            </a:r>
            <a:endParaRPr lang="ja-JP" altLang="en-US" sz="2800" u="sng" dirty="0">
              <a:latin typeface="+mn-ea"/>
              <a:ea typeface="+mn-ea"/>
            </a:endParaRPr>
          </a:p>
        </p:txBody>
      </p:sp>
      <p:sp>
        <p:nvSpPr>
          <p:cNvPr id="7" name="正方形/長方形 6"/>
          <p:cNvSpPr/>
          <p:nvPr/>
        </p:nvSpPr>
        <p:spPr>
          <a:xfrm>
            <a:off x="4139952" y="4437112"/>
            <a:ext cx="14093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湯﨑広島県知事</a:t>
            </a:r>
            <a:endParaRPr kumimoji="1" lang="ja-JP" altLang="en-US" sz="1000" dirty="0">
              <a:solidFill>
                <a:schemeClr val="bg1"/>
              </a:solidFill>
            </a:endParaRPr>
          </a:p>
        </p:txBody>
      </p:sp>
      <p:sp>
        <p:nvSpPr>
          <p:cNvPr id="8" name="正方形/長方形 7"/>
          <p:cNvSpPr/>
          <p:nvPr/>
        </p:nvSpPr>
        <p:spPr>
          <a:xfrm>
            <a:off x="3151727" y="4437112"/>
            <a:ext cx="127327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松井広島市長</a:t>
            </a:r>
            <a:endParaRPr kumimoji="1" lang="ja-JP" altLang="en-US" sz="1000" dirty="0">
              <a:solidFill>
                <a:schemeClr val="bg1"/>
              </a:solidFill>
            </a:endParaRPr>
          </a:p>
        </p:txBody>
      </p:sp>
      <p:sp>
        <p:nvSpPr>
          <p:cNvPr id="9" name="正方形/長方形 8"/>
          <p:cNvSpPr/>
          <p:nvPr/>
        </p:nvSpPr>
        <p:spPr>
          <a:xfrm>
            <a:off x="2480395" y="4725144"/>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浅原広島県病院事業管理者</a:t>
            </a:r>
            <a:endParaRPr kumimoji="1" lang="ja-JP" altLang="en-US" sz="1000" dirty="0">
              <a:solidFill>
                <a:schemeClr val="bg1"/>
              </a:solidFill>
            </a:endParaRPr>
          </a:p>
        </p:txBody>
      </p:sp>
      <p:sp>
        <p:nvSpPr>
          <p:cNvPr id="10" name="正方形/長方形 9"/>
          <p:cNvSpPr/>
          <p:nvPr/>
        </p:nvSpPr>
        <p:spPr>
          <a:xfrm>
            <a:off x="1403648" y="4437112"/>
            <a:ext cx="194084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古川広島赤十字・原爆病院院長</a:t>
            </a:r>
            <a:endParaRPr kumimoji="1" lang="ja-JP" altLang="en-US" sz="1000" dirty="0">
              <a:solidFill>
                <a:schemeClr val="bg1"/>
              </a:solidFill>
            </a:endParaRPr>
          </a:p>
        </p:txBody>
      </p:sp>
      <p:sp>
        <p:nvSpPr>
          <p:cNvPr id="11" name="正方形/長方形 10"/>
          <p:cNvSpPr/>
          <p:nvPr/>
        </p:nvSpPr>
        <p:spPr>
          <a:xfrm>
            <a:off x="4614081" y="4725144"/>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工藤広島大学副病院長</a:t>
            </a:r>
            <a:endParaRPr kumimoji="1" lang="ja-JP" altLang="en-US" sz="1000" dirty="0">
              <a:solidFill>
                <a:schemeClr val="bg1"/>
              </a:solidFill>
            </a:endParaRPr>
          </a:p>
        </p:txBody>
      </p:sp>
      <p:sp>
        <p:nvSpPr>
          <p:cNvPr id="12" name="正方形/長方形 11"/>
          <p:cNvSpPr/>
          <p:nvPr/>
        </p:nvSpPr>
        <p:spPr>
          <a:xfrm>
            <a:off x="5148064" y="4149080"/>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影本広島市立病院機構理事長</a:t>
            </a:r>
            <a:endParaRPr kumimoji="1" lang="ja-JP" altLang="en-US" sz="1000" dirty="0">
              <a:solidFill>
                <a:schemeClr val="bg1"/>
              </a:solidFill>
            </a:endParaRPr>
          </a:p>
        </p:txBody>
      </p:sp>
      <p:sp>
        <p:nvSpPr>
          <p:cNvPr id="13" name="正方形/長方形 12"/>
          <p:cNvSpPr/>
          <p:nvPr/>
        </p:nvSpPr>
        <p:spPr>
          <a:xfrm>
            <a:off x="6012668" y="4437112"/>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荒木広島市民病院病院長</a:t>
            </a:r>
            <a:endParaRPr kumimoji="1" lang="ja-JP" altLang="en-US" sz="1000" dirty="0">
              <a:solidFill>
                <a:schemeClr val="bg1"/>
              </a:solidFill>
            </a:endParaRPr>
          </a:p>
        </p:txBody>
      </p:sp>
      <p:sp>
        <p:nvSpPr>
          <p:cNvPr id="14" name="正方形/長方形 13"/>
          <p:cNvSpPr/>
          <p:nvPr/>
        </p:nvSpPr>
        <p:spPr>
          <a:xfrm>
            <a:off x="1098476" y="3062486"/>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川添広島市健康福祉局長</a:t>
            </a:r>
            <a:endParaRPr kumimoji="1" lang="ja-JP" altLang="en-US" sz="1000" dirty="0">
              <a:solidFill>
                <a:schemeClr val="bg1"/>
              </a:solidFill>
            </a:endParaRPr>
          </a:p>
        </p:txBody>
      </p:sp>
      <p:sp>
        <p:nvSpPr>
          <p:cNvPr id="15" name="正方形/長方形 14"/>
          <p:cNvSpPr/>
          <p:nvPr/>
        </p:nvSpPr>
        <p:spPr>
          <a:xfrm>
            <a:off x="1616299" y="2854173"/>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笠松広島県健康福祉</a:t>
            </a:r>
            <a:r>
              <a:rPr lang="ja-JP" altLang="en-US" sz="1000" dirty="0">
                <a:solidFill>
                  <a:schemeClr val="bg1"/>
                </a:solidFill>
              </a:rPr>
              <a:t>局長</a:t>
            </a:r>
            <a:endParaRPr kumimoji="1" lang="ja-JP" altLang="en-US" sz="1000" dirty="0">
              <a:solidFill>
                <a:schemeClr val="bg1"/>
              </a:solidFill>
            </a:endParaRPr>
          </a:p>
        </p:txBody>
      </p:sp>
      <p:sp>
        <p:nvSpPr>
          <p:cNvPr id="16" name="正方形/長方形 15"/>
          <p:cNvSpPr/>
          <p:nvPr/>
        </p:nvSpPr>
        <p:spPr>
          <a:xfrm>
            <a:off x="2955683" y="2700000"/>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松村広島市医師会会長</a:t>
            </a:r>
            <a:endParaRPr kumimoji="1" lang="ja-JP" altLang="en-US" sz="1000" dirty="0">
              <a:solidFill>
                <a:schemeClr val="bg1"/>
              </a:solidFill>
            </a:endParaRPr>
          </a:p>
        </p:txBody>
      </p:sp>
      <p:sp>
        <p:nvSpPr>
          <p:cNvPr id="17" name="正方形/長方形 16"/>
          <p:cNvSpPr/>
          <p:nvPr/>
        </p:nvSpPr>
        <p:spPr>
          <a:xfrm>
            <a:off x="4425001" y="2700000"/>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檜谷広島県医師会副会長</a:t>
            </a:r>
            <a:endParaRPr kumimoji="1" lang="ja-JP" altLang="en-US" sz="1000" dirty="0">
              <a:solidFill>
                <a:schemeClr val="bg1"/>
              </a:solidFill>
            </a:endParaRPr>
          </a:p>
        </p:txBody>
      </p:sp>
      <p:sp>
        <p:nvSpPr>
          <p:cNvPr id="18" name="正方形/長方形 17"/>
          <p:cNvSpPr/>
          <p:nvPr/>
        </p:nvSpPr>
        <p:spPr>
          <a:xfrm>
            <a:off x="5344870" y="2916000"/>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木矢県立広島病院院長</a:t>
            </a:r>
            <a:endParaRPr kumimoji="1" lang="ja-JP" altLang="en-US" sz="1000" dirty="0">
              <a:solidFill>
                <a:schemeClr val="bg1"/>
              </a:solidFill>
            </a:endParaRPr>
          </a:p>
        </p:txBody>
      </p:sp>
      <p:cxnSp>
        <p:nvCxnSpPr>
          <p:cNvPr id="19" name="直線矢印コネクタ 18"/>
          <p:cNvCxnSpPr/>
          <p:nvPr/>
        </p:nvCxnSpPr>
        <p:spPr>
          <a:xfrm>
            <a:off x="1980000" y="3340803"/>
            <a:ext cx="161156" cy="193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847608" y="3125973"/>
            <a:ext cx="80578" cy="193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91880" y="2988032"/>
            <a:ext cx="80578" cy="2346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986908" y="2939270"/>
            <a:ext cx="80578" cy="3307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760000" y="3132000"/>
            <a:ext cx="0" cy="193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254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50</a:t>
            </a:fld>
            <a:endParaRPr kumimoji="1" lang="ja-JP" altLang="en-US" sz="2400" dirty="0"/>
          </a:p>
        </p:txBody>
      </p:sp>
      <p:sp>
        <p:nvSpPr>
          <p:cNvPr id="3" name="コンテンツ プレースホルダー 2"/>
          <p:cNvSpPr>
            <a:spLocks noGrp="1"/>
          </p:cNvSpPr>
          <p:nvPr>
            <p:ph idx="1"/>
          </p:nvPr>
        </p:nvSpPr>
        <p:spPr>
          <a:xfrm>
            <a:off x="457200" y="2060848"/>
            <a:ext cx="8229600" cy="4065315"/>
          </a:xfrm>
        </p:spPr>
        <p:txBody>
          <a:bodyPr>
            <a:normAutofit/>
          </a:bodyPr>
          <a:lstStyle/>
          <a:p>
            <a:pPr marL="133350" indent="0" algn="just">
              <a:lnSpc>
                <a:spcPct val="150000"/>
              </a:lnSpc>
              <a:spcAft>
                <a:spcPts val="0"/>
              </a:spcAft>
              <a:buNone/>
            </a:pPr>
            <a:r>
              <a:rPr lang="ja-JP" altLang="en-US" sz="2800" kern="100" dirty="0" smtClean="0">
                <a:latin typeface="+mn-ea"/>
                <a:cs typeface="Times New Roman"/>
              </a:rPr>
              <a:t>　</a:t>
            </a:r>
            <a:r>
              <a:rPr lang="ja-JP" altLang="ja-JP" sz="2800" kern="100" dirty="0" smtClean="0">
                <a:latin typeface="+mn-ea"/>
                <a:cs typeface="Times New Roman"/>
              </a:rPr>
              <a:t>基幹</a:t>
            </a:r>
            <a:r>
              <a:rPr lang="ja-JP" altLang="ja-JP" sz="2800" kern="100" dirty="0">
                <a:latin typeface="+mn-ea"/>
                <a:cs typeface="Times New Roman"/>
              </a:rPr>
              <a:t>病院</a:t>
            </a:r>
            <a:r>
              <a:rPr lang="ja-JP" altLang="ja-JP" sz="2800" kern="100" dirty="0" smtClean="0">
                <a:latin typeface="+mn-ea"/>
                <a:cs typeface="Times New Roman"/>
              </a:rPr>
              <a:t>等</a:t>
            </a:r>
            <a:r>
              <a:rPr lang="ja-JP" altLang="ja-JP" sz="2800" kern="100" dirty="0" smtClean="0">
                <a:solidFill>
                  <a:srgbClr val="000000"/>
                </a:solidFill>
                <a:latin typeface="+mn-ea"/>
                <a:cs typeface="Times New Roman"/>
              </a:rPr>
              <a:t>が</a:t>
            </a:r>
            <a:r>
              <a:rPr lang="ja-JP" altLang="ja-JP" sz="2800" kern="100" dirty="0">
                <a:solidFill>
                  <a:srgbClr val="000000"/>
                </a:solidFill>
                <a:latin typeface="+mn-ea"/>
                <a:cs typeface="Times New Roman"/>
              </a:rPr>
              <a:t>連携して広島都市圏におけるより質の高い効果的・効率的な医療提供体制の構築を進めることを目的とする</a:t>
            </a:r>
            <a:r>
              <a:rPr lang="ja-JP" altLang="ja-JP" sz="2800" kern="100" dirty="0" smtClean="0">
                <a:solidFill>
                  <a:srgbClr val="000000"/>
                </a:solidFill>
                <a:latin typeface="+mn-ea"/>
                <a:cs typeface="Times New Roman"/>
              </a:rPr>
              <a:t>。</a:t>
            </a:r>
            <a:endParaRPr lang="en-US" altLang="ja-JP" sz="2800" kern="100" dirty="0" smtClean="0">
              <a:latin typeface="+mn-ea"/>
              <a:cs typeface="Times New Roman"/>
            </a:endParaRPr>
          </a:p>
          <a:p>
            <a:pPr marL="133350" indent="0" algn="just">
              <a:lnSpc>
                <a:spcPct val="200000"/>
              </a:lnSpc>
              <a:spcAft>
                <a:spcPts val="0"/>
              </a:spcAft>
              <a:buNone/>
            </a:pPr>
            <a:r>
              <a:rPr lang="ja-JP" altLang="en-US" sz="1200" kern="100" dirty="0" smtClean="0">
                <a:latin typeface="+mn-ea"/>
                <a:cs typeface="Times New Roman"/>
              </a:rPr>
              <a:t>　</a:t>
            </a:r>
            <a:r>
              <a:rPr lang="ja-JP" altLang="ja-JP" sz="1200" kern="100" dirty="0" smtClean="0">
                <a:latin typeface="+mn-ea"/>
                <a:cs typeface="Times New Roman"/>
              </a:rPr>
              <a:t>※ </a:t>
            </a:r>
            <a:r>
              <a:rPr lang="en-US" altLang="ja-JP" sz="1200" kern="100" dirty="0" smtClean="0">
                <a:latin typeface="+mn-ea"/>
                <a:cs typeface="Times New Roman"/>
              </a:rPr>
              <a:t> </a:t>
            </a:r>
            <a:r>
              <a:rPr lang="ja-JP" altLang="ja-JP" sz="1200" kern="100" dirty="0" smtClean="0">
                <a:latin typeface="+mn-ea"/>
                <a:cs typeface="Times New Roman"/>
              </a:rPr>
              <a:t>基幹</a:t>
            </a:r>
            <a:r>
              <a:rPr lang="ja-JP" altLang="ja-JP" sz="1200" kern="100" dirty="0">
                <a:latin typeface="+mn-ea"/>
                <a:cs typeface="Times New Roman"/>
              </a:rPr>
              <a:t>病院等…広島大学病院，県立広島病院，広島市民病院，広島赤十字・原爆病院，舟入市民病院</a:t>
            </a:r>
            <a:r>
              <a:rPr lang="ja-JP" altLang="ja-JP" sz="1200" kern="100" dirty="0" smtClean="0">
                <a:latin typeface="+mn-ea"/>
                <a:cs typeface="Times New Roman"/>
              </a:rPr>
              <a:t>等</a:t>
            </a:r>
            <a:endParaRPr kumimoji="1" lang="ja-JP" altLang="en-US" sz="1200" dirty="0">
              <a:latin typeface="+mn-ea"/>
            </a:endParaRPr>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協定の目的</a:t>
            </a:r>
            <a:endParaRPr lang="ja-JP" altLang="en-US" sz="2800" u="sng" dirty="0">
              <a:latin typeface="+mn-ea"/>
              <a:ea typeface="+mn-ea"/>
            </a:endParaRPr>
          </a:p>
        </p:txBody>
      </p:sp>
    </p:spTree>
    <p:extLst>
      <p:ext uri="{BB962C8B-B14F-4D97-AF65-F5344CB8AC3E}">
        <p14:creationId xmlns:p14="http://schemas.microsoft.com/office/powerpoint/2010/main" val="1860324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51</a:t>
            </a:fld>
            <a:endParaRPr kumimoji="1" lang="ja-JP" altLang="en-US" sz="2400" dirty="0"/>
          </a:p>
        </p:txBody>
      </p:sp>
      <p:sp>
        <p:nvSpPr>
          <p:cNvPr id="3" name="コンテンツ プレースホルダー 2"/>
          <p:cNvSpPr>
            <a:spLocks noGrp="1"/>
          </p:cNvSpPr>
          <p:nvPr>
            <p:ph idx="1"/>
          </p:nvPr>
        </p:nvSpPr>
        <p:spPr>
          <a:xfrm>
            <a:off x="179512" y="1556792"/>
            <a:ext cx="8857480" cy="5301208"/>
          </a:xfrm>
        </p:spPr>
        <p:txBody>
          <a:bodyPr>
            <a:normAutofit/>
          </a:bodyPr>
          <a:lstStyle/>
          <a:p>
            <a:pPr marL="0" indent="0">
              <a:lnSpc>
                <a:spcPts val="2200"/>
              </a:lnSpc>
              <a:buNone/>
            </a:pPr>
            <a:r>
              <a:rPr lang="ja-JP" altLang="en-US" sz="1600" b="1" dirty="0" smtClean="0">
                <a:latin typeface="+mn-ea"/>
              </a:rPr>
              <a:t>（１） </a:t>
            </a:r>
            <a:r>
              <a:rPr lang="ja-JP" altLang="ja-JP" sz="1600" b="1" dirty="0" smtClean="0">
                <a:latin typeface="+mn-ea"/>
              </a:rPr>
              <a:t>医療</a:t>
            </a:r>
            <a:r>
              <a:rPr lang="ja-JP" altLang="ja-JP" sz="1600" b="1" dirty="0">
                <a:latin typeface="+mn-ea"/>
              </a:rPr>
              <a:t>機能の分化と病院間連携の推進</a:t>
            </a:r>
          </a:p>
          <a:p>
            <a:pPr marL="360000" indent="-457200">
              <a:lnSpc>
                <a:spcPts val="2200"/>
              </a:lnSpc>
              <a:buNone/>
            </a:pPr>
            <a:r>
              <a:rPr lang="ja-JP" altLang="en-US" sz="1600" dirty="0" smtClean="0">
                <a:latin typeface="+mn-ea"/>
              </a:rPr>
              <a:t>　　　　</a:t>
            </a:r>
            <a:r>
              <a:rPr lang="ja-JP" altLang="ja-JP" sz="1600" dirty="0" smtClean="0">
                <a:latin typeface="+mn-ea"/>
              </a:rPr>
              <a:t>基幹</a:t>
            </a:r>
            <a:r>
              <a:rPr lang="ja-JP" altLang="ja-JP" sz="1600" dirty="0">
                <a:latin typeface="+mn-ea"/>
              </a:rPr>
              <a:t>病院等の機能を基本的に維持</a:t>
            </a:r>
            <a:r>
              <a:rPr lang="ja-JP" altLang="ja-JP" sz="1600" dirty="0" smtClean="0">
                <a:latin typeface="+mn-ea"/>
              </a:rPr>
              <a:t>し</a:t>
            </a:r>
            <a:r>
              <a:rPr lang="ja-JP" altLang="en-US" sz="1600" dirty="0" smtClean="0">
                <a:latin typeface="+mn-ea"/>
              </a:rPr>
              <a:t>，</a:t>
            </a:r>
            <a:r>
              <a:rPr lang="ja-JP" altLang="ja-JP" sz="1600" dirty="0" smtClean="0">
                <a:latin typeface="+mn-ea"/>
              </a:rPr>
              <a:t>それぞれ</a:t>
            </a:r>
            <a:r>
              <a:rPr lang="ja-JP" altLang="ja-JP" sz="1600" dirty="0">
                <a:latin typeface="+mn-ea"/>
              </a:rPr>
              <a:t>の病院が将来にわたり安定的に運営できることを前提</a:t>
            </a:r>
            <a:r>
              <a:rPr lang="ja-JP" altLang="ja-JP" sz="1600" dirty="0" smtClean="0">
                <a:latin typeface="+mn-ea"/>
              </a:rPr>
              <a:t>に</a:t>
            </a:r>
            <a:r>
              <a:rPr lang="ja-JP" altLang="en-US" sz="1600" dirty="0" smtClean="0">
                <a:latin typeface="+mn-ea"/>
              </a:rPr>
              <a:t>，</a:t>
            </a:r>
            <a:r>
              <a:rPr lang="ja-JP" altLang="ja-JP" sz="1600" dirty="0" smtClean="0">
                <a:latin typeface="+mn-ea"/>
              </a:rPr>
              <a:t>それぞれ</a:t>
            </a:r>
            <a:r>
              <a:rPr lang="ja-JP" altLang="ja-JP" sz="1600" dirty="0">
                <a:latin typeface="+mn-ea"/>
              </a:rPr>
              <a:t>の病院の強みを</a:t>
            </a:r>
            <a:r>
              <a:rPr lang="ja-JP" altLang="ja-JP" sz="1600" dirty="0" smtClean="0">
                <a:latin typeface="+mn-ea"/>
              </a:rPr>
              <a:t>伸ばしたり</a:t>
            </a:r>
            <a:r>
              <a:rPr lang="ja-JP" altLang="en-US" sz="1600" dirty="0" smtClean="0">
                <a:latin typeface="+mn-ea"/>
              </a:rPr>
              <a:t>，</a:t>
            </a:r>
            <a:r>
              <a:rPr lang="ja-JP" altLang="ja-JP" sz="1600" dirty="0" smtClean="0">
                <a:latin typeface="+mn-ea"/>
              </a:rPr>
              <a:t>集約</a:t>
            </a:r>
            <a:r>
              <a:rPr lang="ja-JP" altLang="ja-JP" sz="1600" dirty="0">
                <a:latin typeface="+mn-ea"/>
              </a:rPr>
              <a:t>したりすること等に</a:t>
            </a:r>
            <a:r>
              <a:rPr lang="ja-JP" altLang="ja-JP" sz="1600" dirty="0" smtClean="0">
                <a:latin typeface="+mn-ea"/>
              </a:rPr>
              <a:t>より</a:t>
            </a:r>
            <a:r>
              <a:rPr lang="ja-JP" altLang="en-US" sz="1600" dirty="0" smtClean="0">
                <a:latin typeface="+mn-ea"/>
              </a:rPr>
              <a:t>，</a:t>
            </a:r>
            <a:r>
              <a:rPr lang="ja-JP" altLang="ja-JP" sz="1600" dirty="0" smtClean="0">
                <a:latin typeface="+mn-ea"/>
              </a:rPr>
              <a:t>効果的</a:t>
            </a:r>
            <a:r>
              <a:rPr lang="ja-JP" altLang="ja-JP" sz="1600" dirty="0">
                <a:latin typeface="+mn-ea"/>
              </a:rPr>
              <a:t>・効率的に医療を提供することのできる機能分化・連携を進める。</a:t>
            </a:r>
          </a:p>
          <a:p>
            <a:pPr marL="0" indent="0">
              <a:lnSpc>
                <a:spcPts val="1400"/>
              </a:lnSpc>
              <a:buNone/>
            </a:pPr>
            <a:endParaRPr lang="en-US" altLang="ja-JP" sz="1600" dirty="0" smtClean="0">
              <a:latin typeface="+mn-ea"/>
            </a:endParaRPr>
          </a:p>
          <a:p>
            <a:pPr marL="0" indent="0">
              <a:lnSpc>
                <a:spcPts val="2200"/>
              </a:lnSpc>
              <a:buNone/>
            </a:pPr>
            <a:r>
              <a:rPr lang="ja-JP" altLang="en-US" sz="1600" b="1" dirty="0" smtClean="0">
                <a:latin typeface="+mn-ea"/>
              </a:rPr>
              <a:t>（２） </a:t>
            </a:r>
            <a:r>
              <a:rPr lang="ja-JP" altLang="ja-JP" sz="1600" b="1" dirty="0" smtClean="0">
                <a:latin typeface="+mn-ea"/>
              </a:rPr>
              <a:t>民間</a:t>
            </a:r>
            <a:r>
              <a:rPr lang="ja-JP" altLang="ja-JP" sz="1600" b="1" dirty="0">
                <a:latin typeface="+mn-ea"/>
              </a:rPr>
              <a:t>病院の役割を尊重しながら、基幹病院等の役割を確実に果たすことができる仕組みづくり</a:t>
            </a:r>
          </a:p>
          <a:p>
            <a:pPr marL="360000" indent="-457200">
              <a:lnSpc>
                <a:spcPts val="2200"/>
              </a:lnSpc>
              <a:buNone/>
            </a:pPr>
            <a:r>
              <a:rPr lang="ja-JP" altLang="en-US" sz="1600" dirty="0" smtClean="0">
                <a:latin typeface="+mn-ea"/>
              </a:rPr>
              <a:t>　　　　</a:t>
            </a:r>
            <a:r>
              <a:rPr lang="ja-JP" altLang="ja-JP" sz="1600" dirty="0" smtClean="0">
                <a:latin typeface="+mn-ea"/>
              </a:rPr>
              <a:t>民間</a:t>
            </a:r>
            <a:r>
              <a:rPr lang="ja-JP" altLang="ja-JP" sz="1600" dirty="0">
                <a:latin typeface="+mn-ea"/>
              </a:rPr>
              <a:t>病院が多くの患者を受け入れている現状を</a:t>
            </a:r>
            <a:r>
              <a:rPr lang="ja-JP" altLang="ja-JP" sz="1600" dirty="0" smtClean="0">
                <a:latin typeface="+mn-ea"/>
              </a:rPr>
              <a:t>踏まえ</a:t>
            </a:r>
            <a:r>
              <a:rPr lang="ja-JP" altLang="en-US" sz="1600" dirty="0" smtClean="0">
                <a:latin typeface="+mn-ea"/>
              </a:rPr>
              <a:t>て，</a:t>
            </a:r>
            <a:r>
              <a:rPr lang="ja-JP" altLang="ja-JP" sz="1600" dirty="0" smtClean="0">
                <a:latin typeface="+mn-ea"/>
              </a:rPr>
              <a:t>民間</a:t>
            </a:r>
            <a:r>
              <a:rPr lang="ja-JP" altLang="ja-JP" sz="1600" dirty="0">
                <a:latin typeface="+mn-ea"/>
              </a:rPr>
              <a:t>病院と県立</a:t>
            </a:r>
            <a:r>
              <a:rPr lang="ja-JP" altLang="ja-JP" sz="1600" dirty="0" smtClean="0">
                <a:latin typeface="+mn-ea"/>
              </a:rPr>
              <a:t>病院</a:t>
            </a:r>
            <a:r>
              <a:rPr lang="ja-JP" altLang="en-US" sz="1600" dirty="0" smtClean="0">
                <a:latin typeface="+mn-ea"/>
              </a:rPr>
              <a:t>，</a:t>
            </a:r>
            <a:r>
              <a:rPr lang="ja-JP" altLang="ja-JP" sz="1600" dirty="0" smtClean="0">
                <a:latin typeface="+mn-ea"/>
              </a:rPr>
              <a:t>市立</a:t>
            </a:r>
            <a:r>
              <a:rPr lang="ja-JP" altLang="ja-JP" sz="1600" dirty="0">
                <a:latin typeface="+mn-ea"/>
              </a:rPr>
              <a:t>病院等との役割分担の</a:t>
            </a:r>
            <a:r>
              <a:rPr lang="ja-JP" altLang="ja-JP" sz="1600" dirty="0" smtClean="0">
                <a:latin typeface="+mn-ea"/>
              </a:rPr>
              <a:t>下</a:t>
            </a:r>
            <a:r>
              <a:rPr lang="ja-JP" altLang="en-US" sz="1600" dirty="0" smtClean="0">
                <a:latin typeface="+mn-ea"/>
              </a:rPr>
              <a:t>，</a:t>
            </a:r>
            <a:r>
              <a:rPr lang="ja-JP" altLang="ja-JP" sz="1600" dirty="0" smtClean="0">
                <a:latin typeface="+mn-ea"/>
              </a:rPr>
              <a:t>救急</a:t>
            </a:r>
            <a:r>
              <a:rPr lang="ja-JP" altLang="ja-JP" sz="1600" dirty="0">
                <a:latin typeface="+mn-ea"/>
              </a:rPr>
              <a:t>医療体制の充実強化等を図っていく。</a:t>
            </a:r>
          </a:p>
          <a:p>
            <a:pPr marL="0" indent="0">
              <a:lnSpc>
                <a:spcPts val="1400"/>
              </a:lnSpc>
              <a:buNone/>
            </a:pPr>
            <a:endParaRPr lang="en-US" altLang="ja-JP" sz="1600" dirty="0" smtClean="0">
              <a:latin typeface="+mn-ea"/>
            </a:endParaRPr>
          </a:p>
          <a:p>
            <a:pPr marL="0" indent="0">
              <a:lnSpc>
                <a:spcPts val="2200"/>
              </a:lnSpc>
              <a:buNone/>
            </a:pPr>
            <a:r>
              <a:rPr lang="ja-JP" altLang="en-US" sz="1600" b="1" dirty="0" smtClean="0">
                <a:latin typeface="+mn-ea"/>
              </a:rPr>
              <a:t>（３） </a:t>
            </a:r>
            <a:r>
              <a:rPr lang="ja-JP" altLang="ja-JP" sz="1600" b="1" dirty="0" smtClean="0">
                <a:latin typeface="+mn-ea"/>
              </a:rPr>
              <a:t>医療</a:t>
            </a:r>
            <a:r>
              <a:rPr lang="ja-JP" altLang="ja-JP" sz="1600" b="1" dirty="0">
                <a:latin typeface="+mn-ea"/>
              </a:rPr>
              <a:t>人材育成の仕組みづくり</a:t>
            </a:r>
          </a:p>
          <a:p>
            <a:pPr marL="360000" indent="-457200">
              <a:lnSpc>
                <a:spcPts val="2200"/>
              </a:lnSpc>
              <a:buNone/>
            </a:pPr>
            <a:r>
              <a:rPr lang="ja-JP" altLang="en-US" sz="1600" dirty="0" smtClean="0">
                <a:latin typeface="+mn-ea"/>
              </a:rPr>
              <a:t>　　　　</a:t>
            </a:r>
            <a:r>
              <a:rPr lang="ja-JP" altLang="ja-JP" sz="1600" dirty="0" smtClean="0">
                <a:latin typeface="+mn-ea"/>
              </a:rPr>
              <a:t>地域</a:t>
            </a:r>
            <a:r>
              <a:rPr lang="ja-JP" altLang="en-US" sz="1600" dirty="0" smtClean="0">
                <a:latin typeface="+mn-ea"/>
              </a:rPr>
              <a:t>医療</a:t>
            </a:r>
            <a:r>
              <a:rPr lang="ja-JP" altLang="ja-JP" sz="1600" dirty="0" smtClean="0">
                <a:latin typeface="+mn-ea"/>
              </a:rPr>
              <a:t>を</a:t>
            </a:r>
            <a:r>
              <a:rPr lang="ja-JP" altLang="ja-JP" sz="1600" dirty="0">
                <a:latin typeface="+mn-ea"/>
              </a:rPr>
              <a:t>支える医師を安定的に確保する</a:t>
            </a:r>
            <a:r>
              <a:rPr lang="ja-JP" altLang="ja-JP" sz="1600" dirty="0" smtClean="0">
                <a:latin typeface="+mn-ea"/>
              </a:rPr>
              <a:t>ため</a:t>
            </a:r>
            <a:r>
              <a:rPr lang="ja-JP" altLang="en-US" sz="1600" dirty="0" smtClean="0">
                <a:latin typeface="+mn-ea"/>
              </a:rPr>
              <a:t>，</a:t>
            </a:r>
            <a:r>
              <a:rPr lang="ja-JP" altLang="ja-JP" sz="1600" dirty="0" smtClean="0">
                <a:latin typeface="+mn-ea"/>
              </a:rPr>
              <a:t>若手</a:t>
            </a:r>
            <a:r>
              <a:rPr lang="ja-JP" altLang="ja-JP" sz="1600" dirty="0">
                <a:latin typeface="+mn-ea"/>
              </a:rPr>
              <a:t>医師にとって魅力のある環境づくり</a:t>
            </a:r>
            <a:r>
              <a:rPr lang="ja-JP" altLang="ja-JP" sz="1600" dirty="0" smtClean="0">
                <a:latin typeface="+mn-ea"/>
              </a:rPr>
              <a:t>や</a:t>
            </a:r>
            <a:r>
              <a:rPr lang="ja-JP" altLang="en-US" sz="1600" dirty="0" smtClean="0">
                <a:latin typeface="+mn-ea"/>
              </a:rPr>
              <a:t>多彩な</a:t>
            </a:r>
            <a:r>
              <a:rPr lang="ja-JP" altLang="ja-JP" sz="1600" dirty="0" smtClean="0">
                <a:latin typeface="+mn-ea"/>
              </a:rPr>
              <a:t>キャリアパス</a:t>
            </a:r>
            <a:r>
              <a:rPr lang="ja-JP" altLang="en-US" sz="1600" dirty="0" smtClean="0">
                <a:latin typeface="+mn-ea"/>
              </a:rPr>
              <a:t>など，人材育成の</a:t>
            </a:r>
            <a:r>
              <a:rPr lang="ja-JP" altLang="ja-JP" sz="1600" dirty="0" smtClean="0">
                <a:latin typeface="+mn-ea"/>
              </a:rPr>
              <a:t>仕組みづくりの</a:t>
            </a:r>
            <a:r>
              <a:rPr lang="ja-JP" altLang="ja-JP" sz="1600" dirty="0">
                <a:latin typeface="+mn-ea"/>
              </a:rPr>
              <a:t>検討を行う。</a:t>
            </a:r>
          </a:p>
          <a:p>
            <a:pPr marL="0" indent="0">
              <a:lnSpc>
                <a:spcPts val="1400"/>
              </a:lnSpc>
              <a:buNone/>
            </a:pPr>
            <a:endParaRPr lang="en-US" altLang="ja-JP" sz="1600" dirty="0" smtClean="0">
              <a:latin typeface="+mn-ea"/>
            </a:endParaRPr>
          </a:p>
          <a:p>
            <a:pPr marL="0" indent="0">
              <a:lnSpc>
                <a:spcPts val="2200"/>
              </a:lnSpc>
              <a:buNone/>
            </a:pPr>
            <a:r>
              <a:rPr lang="ja-JP" altLang="en-US" sz="1600" b="1" dirty="0" smtClean="0">
                <a:latin typeface="+mn-ea"/>
              </a:rPr>
              <a:t>（４） </a:t>
            </a:r>
            <a:r>
              <a:rPr lang="ja-JP" altLang="ja-JP" sz="1600" b="1" dirty="0" smtClean="0">
                <a:latin typeface="+mn-ea"/>
              </a:rPr>
              <a:t>その他質</a:t>
            </a:r>
            <a:r>
              <a:rPr lang="ja-JP" altLang="ja-JP" sz="1600" b="1" dirty="0">
                <a:latin typeface="+mn-ea"/>
              </a:rPr>
              <a:t>の高い効果的・効率的な医療提供体制の構築に資する取組</a:t>
            </a:r>
          </a:p>
          <a:p>
            <a:pPr marL="360000" indent="0">
              <a:lnSpc>
                <a:spcPts val="2200"/>
              </a:lnSpc>
              <a:buNone/>
            </a:pPr>
            <a:r>
              <a:rPr lang="ja-JP" altLang="en-US" sz="1600" dirty="0" smtClean="0">
                <a:solidFill>
                  <a:srgbClr val="FF0000"/>
                </a:solidFill>
                <a:latin typeface="+mn-ea"/>
              </a:rPr>
              <a:t>　</a:t>
            </a:r>
            <a:r>
              <a:rPr lang="ja-JP" altLang="en-US" sz="1600" dirty="0" smtClean="0">
                <a:latin typeface="+mn-ea"/>
              </a:rPr>
              <a:t>治験等活性化事業や</a:t>
            </a:r>
            <a:r>
              <a:rPr lang="ja-JP" altLang="ja-JP" sz="1600" dirty="0" smtClean="0">
                <a:latin typeface="+mn-ea"/>
              </a:rPr>
              <a:t>診療材料の</a:t>
            </a:r>
            <a:r>
              <a:rPr lang="ja-JP" altLang="ja-JP" sz="1600" dirty="0">
                <a:latin typeface="+mn-ea"/>
              </a:rPr>
              <a:t>購買</a:t>
            </a:r>
            <a:r>
              <a:rPr lang="ja-JP" altLang="ja-JP" sz="1600" dirty="0" smtClean="0">
                <a:latin typeface="+mn-ea"/>
              </a:rPr>
              <a:t>連携</a:t>
            </a:r>
            <a:r>
              <a:rPr lang="ja-JP" altLang="en-US" sz="1600" dirty="0" smtClean="0">
                <a:latin typeface="+mn-ea"/>
              </a:rPr>
              <a:t>など，共通業務の効率化等について検討</a:t>
            </a:r>
            <a:r>
              <a:rPr lang="ja-JP" altLang="ja-JP" sz="1600" dirty="0" smtClean="0">
                <a:latin typeface="+mn-ea"/>
              </a:rPr>
              <a:t>を</a:t>
            </a:r>
            <a:r>
              <a:rPr lang="ja-JP" altLang="ja-JP" sz="1600" dirty="0">
                <a:latin typeface="+mn-ea"/>
              </a:rPr>
              <a:t>行う。</a:t>
            </a:r>
          </a:p>
          <a:p>
            <a:pPr marL="0" indent="0">
              <a:lnSpc>
                <a:spcPts val="1400"/>
              </a:lnSpc>
              <a:buNone/>
            </a:pPr>
            <a:endParaRPr lang="en-US" altLang="ja-JP" sz="1300" dirty="0" smtClean="0">
              <a:latin typeface="+mn-ea"/>
            </a:endParaRPr>
          </a:p>
          <a:p>
            <a:pPr marL="0" indent="0">
              <a:lnSpc>
                <a:spcPts val="2200"/>
              </a:lnSpc>
              <a:buNone/>
            </a:pPr>
            <a:r>
              <a:rPr lang="ja-JP" altLang="en-US" sz="1100" dirty="0" smtClean="0">
                <a:latin typeface="+mn-ea"/>
              </a:rPr>
              <a:t>　</a:t>
            </a:r>
            <a:r>
              <a:rPr lang="ja-JP" altLang="ja-JP" sz="1100" dirty="0" smtClean="0">
                <a:latin typeface="+mn-ea"/>
              </a:rPr>
              <a:t>※</a:t>
            </a:r>
            <a:r>
              <a:rPr lang="ja-JP" altLang="ja-JP" sz="1100" dirty="0">
                <a:latin typeface="+mn-ea"/>
              </a:rPr>
              <a:t>　これらの取組を進めるに当たり、全体調整及び進行管理を行うための組織として、「基幹病院等連携強化</a:t>
            </a:r>
            <a:r>
              <a:rPr lang="ja-JP" altLang="ja-JP" sz="1100" dirty="0" smtClean="0">
                <a:latin typeface="+mn-ea"/>
              </a:rPr>
              <a:t>実行会議」</a:t>
            </a:r>
            <a:r>
              <a:rPr lang="ja-JP" altLang="ja-JP" sz="1100" dirty="0">
                <a:latin typeface="+mn-ea"/>
              </a:rPr>
              <a:t>を</a:t>
            </a:r>
            <a:r>
              <a:rPr lang="ja-JP" altLang="ja-JP" sz="1100" dirty="0" smtClean="0">
                <a:latin typeface="+mn-ea"/>
              </a:rPr>
              <a:t>設置</a:t>
            </a:r>
            <a:endParaRPr kumimoji="1" lang="ja-JP" altLang="en-US" sz="1100" dirty="0">
              <a:latin typeface="+mn-ea"/>
            </a:endParaRPr>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連携して取り組む事項</a:t>
            </a:r>
            <a:endParaRPr lang="ja-JP" altLang="en-US" sz="2800" u="sng" dirty="0">
              <a:latin typeface="+mn-ea"/>
              <a:ea typeface="+mn-ea"/>
            </a:endParaRPr>
          </a:p>
        </p:txBody>
      </p:sp>
    </p:spTree>
    <p:extLst>
      <p:ext uri="{BB962C8B-B14F-4D97-AF65-F5344CB8AC3E}">
        <p14:creationId xmlns:p14="http://schemas.microsoft.com/office/powerpoint/2010/main" val="1106117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52</a:t>
            </a:fld>
            <a:endParaRPr kumimoji="1" lang="ja-JP" alt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530" y="1772817"/>
            <a:ext cx="6399931" cy="4176463"/>
          </a:xfrm>
          <a:prstGeom prst="rect">
            <a:avLst/>
          </a:prstGeom>
          <a:noFill/>
          <a:ln>
            <a:noFill/>
          </a:ln>
          <a:scene3d>
            <a:camera prst="orthographicFront">
              <a:rot lat="0" lon="0" rev="21588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新聞記事（中国新聞 </a:t>
            </a:r>
            <a:r>
              <a:rPr lang="en-US" altLang="ja-JP" sz="2800" u="sng" dirty="0" smtClean="0">
                <a:latin typeface="+mn-ea"/>
                <a:ea typeface="+mn-ea"/>
              </a:rPr>
              <a:t>H28.6.25</a:t>
            </a:r>
            <a:r>
              <a:rPr lang="ja-JP" altLang="en-US" sz="2800" u="sng" dirty="0" smtClean="0">
                <a:latin typeface="+mn-ea"/>
                <a:ea typeface="+mn-ea"/>
              </a:rPr>
              <a:t>）</a:t>
            </a:r>
            <a:endParaRPr lang="ja-JP" altLang="en-US" sz="2800" u="sng" dirty="0">
              <a:latin typeface="+mn-ea"/>
              <a:ea typeface="+mn-ea"/>
            </a:endParaRPr>
          </a:p>
        </p:txBody>
      </p:sp>
      <p:sp>
        <p:nvSpPr>
          <p:cNvPr id="6" name="円/楕円 5"/>
          <p:cNvSpPr/>
          <p:nvPr/>
        </p:nvSpPr>
        <p:spPr>
          <a:xfrm>
            <a:off x="4428480" y="177321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292080" y="180000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9494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53</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４　基幹病院等連携強化実行会議</a:t>
            </a:r>
            <a:endParaRPr lang="en-US" altLang="ja-JP" sz="3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平成２８年度の取組～</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0468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2363" y="6492875"/>
            <a:ext cx="2133600" cy="365125"/>
          </a:xfrm>
        </p:spPr>
        <p:txBody>
          <a:bodyPr/>
          <a:lstStyle/>
          <a:p>
            <a:fld id="{DC768EE6-8590-4C35-BA5F-0BD088C856D2}" type="slidenum">
              <a:rPr kumimoji="1" lang="ja-JP" altLang="en-US" sz="2400" smtClean="0"/>
              <a:t>54</a:t>
            </a:fld>
            <a:endParaRPr kumimoji="1" lang="ja-JP" altLang="en-US" sz="2400" dirty="0"/>
          </a:p>
        </p:txBody>
      </p:sp>
      <p:sp>
        <p:nvSpPr>
          <p:cNvPr id="3" name="タイトル 1"/>
          <p:cNvSpPr>
            <a:spLocks noGrp="1"/>
          </p:cNvSpPr>
          <p:nvPr>
            <p:ph type="title"/>
          </p:nvPr>
        </p:nvSpPr>
        <p:spPr>
          <a:xfrm>
            <a:off x="0" y="274638"/>
            <a:ext cx="9144000" cy="1143000"/>
          </a:xfrm>
        </p:spPr>
        <p:txBody>
          <a:bodyPr>
            <a:normAutofit/>
          </a:bodyPr>
          <a:lstStyle/>
          <a:p>
            <a:r>
              <a:rPr kumimoji="1" lang="ja-JP" altLang="en-US" sz="2800" dirty="0" smtClean="0">
                <a:latin typeface="+mn-ea"/>
                <a:ea typeface="+mn-ea"/>
              </a:rPr>
              <a:t>基幹病院等連携強化実行会議メンバー（</a:t>
            </a:r>
            <a:r>
              <a:rPr kumimoji="1" lang="en-US" altLang="ja-JP" sz="2800" dirty="0" smtClean="0">
                <a:latin typeface="+mn-ea"/>
                <a:ea typeface="+mn-ea"/>
              </a:rPr>
              <a:t>H28.11</a:t>
            </a:r>
            <a:r>
              <a:rPr kumimoji="1" lang="ja-JP" altLang="en-US" sz="2800" dirty="0" smtClean="0">
                <a:latin typeface="+mn-ea"/>
                <a:ea typeface="+mn-ea"/>
              </a:rPr>
              <a:t>～）</a:t>
            </a:r>
            <a:endParaRPr kumimoji="1" lang="ja-JP" altLang="en-US" sz="2800" dirty="0">
              <a:latin typeface="+mn-ea"/>
              <a:ea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936718759"/>
              </p:ext>
            </p:extLst>
          </p:nvPr>
        </p:nvGraphicFramePr>
        <p:xfrm>
          <a:off x="470917" y="1584032"/>
          <a:ext cx="8352928" cy="4941312"/>
        </p:xfrm>
        <a:graphic>
          <a:graphicData uri="http://schemas.openxmlformats.org/drawingml/2006/table">
            <a:tbl>
              <a:tblPr firstRow="1" bandRow="1">
                <a:tableStyleId>{5C22544A-7EE6-4342-B048-85BDC9FD1C3A}</a:tableStyleId>
              </a:tblPr>
              <a:tblGrid>
                <a:gridCol w="720080"/>
                <a:gridCol w="1728192"/>
                <a:gridCol w="4312096"/>
                <a:gridCol w="1592560"/>
              </a:tblGrid>
              <a:tr h="411776">
                <a:tc>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氏　　名</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所属・職名</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備考</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rowSpan="4">
                  <a:txBody>
                    <a:bodyPr/>
                    <a:lstStyle/>
                    <a:p>
                      <a:pPr algn="ctr"/>
                      <a:r>
                        <a:rPr kumimoji="1" lang="ja-JP" altLang="en-US" sz="1400" b="0" dirty="0" smtClean="0">
                          <a:solidFill>
                            <a:schemeClr val="tx1"/>
                          </a:solidFill>
                          <a:latin typeface="+mn-ea"/>
                          <a:ea typeface="+mn-ea"/>
                        </a:rPr>
                        <a:t>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院</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開</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設</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等</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浅原利正</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広島県病院事業管理者・広島県参与</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rPr>
                        <a:t>座長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影本正之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地方独立行政法人広島市立病院機構理事長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endParaRPr kumimoji="1" lang="ja-JP" altLang="en-US"/>
                    </a:p>
                  </a:txBody>
                  <a:tcPr/>
                </a:tc>
                <a:tc>
                  <a:txBody>
                    <a:bodyPr/>
                    <a:lstStyle/>
                    <a:p>
                      <a:pPr algn="dist"/>
                      <a:r>
                        <a:rPr kumimoji="1" lang="ja-JP" altLang="ja-JP" sz="1400" kern="1200" dirty="0" smtClean="0">
                          <a:solidFill>
                            <a:schemeClr val="dk1"/>
                          </a:solidFill>
                          <a:effectLst/>
                          <a:latin typeface="+mn-lt"/>
                          <a:ea typeface="+mn-ea"/>
                          <a:cs typeface="+mn-cs"/>
                        </a:rPr>
                        <a:t>川添泰宏</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広島市健康福祉局長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1400" b="0" dirty="0" smtClean="0">
                          <a:solidFill>
                            <a:schemeClr val="tx1"/>
                          </a:solidFill>
                        </a:rPr>
                        <a:t>菊間秀樹</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広島県健康福祉局長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rowSpan="5">
                  <a:txBody>
                    <a:bodyPr/>
                    <a:lstStyle/>
                    <a:p>
                      <a:pPr algn="ctr"/>
                      <a:r>
                        <a:rPr kumimoji="1" lang="ja-JP" altLang="en-US" sz="1400" b="0" dirty="0" smtClean="0">
                          <a:solidFill>
                            <a:schemeClr val="tx1"/>
                          </a:solidFill>
                          <a:latin typeface="+mn-ea"/>
                          <a:ea typeface="+mn-ea"/>
                        </a:rPr>
                        <a:t>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院</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長</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荒木康之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広島市立広島市民病院病院長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endParaRPr kumimoji="1" lang="ja-JP" altLang="en-US"/>
                    </a:p>
                  </a:txBody>
                  <a:tcPr/>
                </a:tc>
                <a:tc>
                  <a:txBody>
                    <a:bodyPr/>
                    <a:lstStyle/>
                    <a:p>
                      <a:pPr algn="dist"/>
                      <a:r>
                        <a:rPr kumimoji="1" lang="ja-JP" altLang="ja-JP" sz="1400" kern="1200" dirty="0" smtClean="0">
                          <a:solidFill>
                            <a:schemeClr val="dk1"/>
                          </a:solidFill>
                          <a:effectLst/>
                          <a:latin typeface="+mn-lt"/>
                          <a:ea typeface="+mn-ea"/>
                          <a:cs typeface="+mn-cs"/>
                        </a:rPr>
                        <a:t>木矢克造</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県立広島病院院長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endParaRPr kumimoji="1" lang="ja-JP" altLang="en-US"/>
                    </a:p>
                  </a:txBody>
                  <a:tcPr/>
                </a:tc>
                <a:tc>
                  <a:txBody>
                    <a:bodyPr/>
                    <a:lstStyle/>
                    <a:p>
                      <a:pPr algn="dist"/>
                      <a:r>
                        <a:rPr kumimoji="1" lang="ja-JP" altLang="ja-JP" sz="1400" kern="1200" dirty="0" smtClean="0">
                          <a:solidFill>
                            <a:schemeClr val="dk1"/>
                          </a:solidFill>
                          <a:effectLst/>
                          <a:latin typeface="+mn-lt"/>
                          <a:ea typeface="+mn-ea"/>
                          <a:cs typeface="+mn-cs"/>
                        </a:rPr>
                        <a:t>平川勝洋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広島大学病院病院長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1400" b="0" kern="1200" dirty="0" smtClean="0">
                          <a:solidFill>
                            <a:schemeClr val="dk1"/>
                          </a:solidFill>
                          <a:effectLst/>
                          <a:latin typeface="+mn-lt"/>
                          <a:ea typeface="+mn-ea"/>
                          <a:cs typeface="+mn-cs"/>
                        </a:rPr>
                        <a:t>古川善也</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広島赤十字・原爆病院院長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pPr algn="ct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1400" b="0" dirty="0" smtClean="0">
                          <a:solidFill>
                            <a:schemeClr val="tx1"/>
                          </a:solidFill>
                        </a:rPr>
                        <a:t>柳田実郎</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rPr>
                        <a:t>広島市立舟入市民病院病院長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rowSpan="2">
                  <a:txBody>
                    <a:bodyPr/>
                    <a:lstStyle/>
                    <a:p>
                      <a:pPr algn="ctr"/>
                      <a:r>
                        <a:rPr kumimoji="1" lang="ja-JP" altLang="en-US" sz="1400" b="0" dirty="0" smtClean="0">
                          <a:solidFill>
                            <a:schemeClr val="tx1"/>
                          </a:solidFill>
                          <a:latin typeface="+mn-ea"/>
                          <a:ea typeface="+mn-ea"/>
                        </a:rPr>
                        <a:t>医</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師</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会</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1400" b="0" dirty="0" smtClean="0">
                          <a:solidFill>
                            <a:schemeClr val="tx1"/>
                          </a:solidFill>
                        </a:rPr>
                        <a:t>平松恵一</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400" b="0" kern="1200" dirty="0" smtClean="0">
                          <a:solidFill>
                            <a:schemeClr val="tx1"/>
                          </a:solidFill>
                          <a:effectLst/>
                          <a:latin typeface="+mn-lt"/>
                          <a:ea typeface="+mn-ea"/>
                          <a:cs typeface="+mn-cs"/>
                        </a:rPr>
                        <a:t>一般社団法人広島県医師会会長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1776">
                <a:tc vMerge="1">
                  <a:txBody>
                    <a:bodyPr/>
                    <a:lstStyle/>
                    <a:p>
                      <a:pPr algn="ct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lt"/>
                          <a:ea typeface="+mn-ea"/>
                          <a:cs typeface="+mn-cs"/>
                        </a:rPr>
                        <a:t>松村　誠</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lt"/>
                          <a:ea typeface="+mn-ea"/>
                          <a:cs typeface="+mn-cs"/>
                        </a:rPr>
                        <a:t>一般社団法人広島市医師会会長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6735613" y="1196752"/>
            <a:ext cx="20882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000" dirty="0" smtClean="0">
                <a:solidFill>
                  <a:schemeClr val="tx1"/>
                </a:solidFill>
              </a:rPr>
              <a:t>（敬称略，５０音順）</a:t>
            </a:r>
            <a:endParaRPr kumimoji="1" lang="ja-JP" altLang="en-US" sz="1000" dirty="0">
              <a:solidFill>
                <a:schemeClr val="tx1"/>
              </a:solidFill>
            </a:endParaRPr>
          </a:p>
        </p:txBody>
      </p:sp>
    </p:spTree>
    <p:extLst>
      <p:ext uri="{BB962C8B-B14F-4D97-AF65-F5344CB8AC3E}">
        <p14:creationId xmlns:p14="http://schemas.microsoft.com/office/powerpoint/2010/main" val="2888223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55</a:t>
            </a:fld>
            <a:endParaRPr kumimoji="1" lang="ja-JP" altLang="en-US" sz="2400" dirty="0"/>
          </a:p>
        </p:txBody>
      </p:sp>
      <p:sp>
        <p:nvSpPr>
          <p:cNvPr id="5" name="タイトル 1"/>
          <p:cNvSpPr>
            <a:spLocks noGrp="1"/>
          </p:cNvSpPr>
          <p:nvPr>
            <p:ph type="title"/>
          </p:nvPr>
        </p:nvSpPr>
        <p:spPr>
          <a:xfrm>
            <a:off x="0" y="404664"/>
            <a:ext cx="9144000" cy="936104"/>
          </a:xfrm>
        </p:spPr>
        <p:txBody>
          <a:bodyPr>
            <a:noAutofit/>
          </a:bodyPr>
          <a:lstStyle/>
          <a:p>
            <a:r>
              <a:rPr kumimoji="1" lang="ja-JP" altLang="en-US" sz="2800" u="sng" dirty="0" smtClean="0">
                <a:latin typeface="+mn-ea"/>
                <a:ea typeface="+mn-ea"/>
              </a:rPr>
              <a:t>第１回基幹病院等連携強化実行会議</a:t>
            </a:r>
            <a:r>
              <a:rPr kumimoji="1" lang="en-US" altLang="ja-JP" sz="2800" u="sng" dirty="0" smtClean="0">
                <a:latin typeface="+mn-ea"/>
                <a:ea typeface="+mn-ea"/>
              </a:rPr>
              <a:t/>
            </a:r>
            <a:br>
              <a:rPr kumimoji="1" lang="en-US" altLang="ja-JP" sz="2800" u="sng" dirty="0" smtClean="0">
                <a:latin typeface="+mn-ea"/>
                <a:ea typeface="+mn-ea"/>
              </a:rPr>
            </a:br>
            <a:r>
              <a:rPr lang="ja-JP" altLang="en-US" sz="2800" u="sng" dirty="0" smtClean="0">
                <a:latin typeface="+mn-ea"/>
                <a:ea typeface="+mn-ea"/>
              </a:rPr>
              <a:t>（</a:t>
            </a:r>
            <a:r>
              <a:rPr lang="en-US" altLang="ja-JP" sz="2800" u="sng" dirty="0" smtClean="0">
                <a:latin typeface="+mn-ea"/>
                <a:ea typeface="+mn-ea"/>
              </a:rPr>
              <a:t>H28.11.11</a:t>
            </a:r>
            <a:r>
              <a:rPr lang="ja-JP" altLang="en-US" sz="2800" u="sng" dirty="0" smtClean="0">
                <a:latin typeface="+mn-ea"/>
                <a:ea typeface="+mn-ea"/>
              </a:rPr>
              <a:t>）で議論したこと</a:t>
            </a:r>
            <a:endParaRPr kumimoji="1" lang="ja-JP" altLang="en-US" sz="2800" u="sng" dirty="0">
              <a:latin typeface="+mn-ea"/>
              <a:ea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2108703680"/>
              </p:ext>
            </p:extLst>
          </p:nvPr>
        </p:nvGraphicFramePr>
        <p:xfrm>
          <a:off x="323528" y="1916832"/>
          <a:ext cx="8496944" cy="4464498"/>
        </p:xfrm>
        <a:graphic>
          <a:graphicData uri="http://schemas.openxmlformats.org/drawingml/2006/table">
            <a:tbl>
              <a:tblPr firstRow="1" bandRow="1">
                <a:tableStyleId>{5C22544A-7EE6-4342-B048-85BDC9FD1C3A}</a:tableStyleId>
              </a:tblPr>
              <a:tblGrid>
                <a:gridCol w="2160240"/>
                <a:gridCol w="2592288"/>
                <a:gridCol w="3744416"/>
              </a:tblGrid>
              <a:tr h="1488166">
                <a:tc>
                  <a:txBody>
                    <a:bodyPr/>
                    <a:lstStyle/>
                    <a:p>
                      <a:pPr algn="ctr"/>
                      <a:r>
                        <a:rPr kumimoji="1" lang="ja-JP" altLang="en-US" sz="1600" b="0" dirty="0" smtClean="0">
                          <a:solidFill>
                            <a:schemeClr val="tx1"/>
                          </a:solidFill>
                          <a:latin typeface="+mn-ea"/>
                          <a:ea typeface="+mn-ea"/>
                        </a:rPr>
                        <a:t>第１ステージ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2016</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難治性・希少疾患</a:t>
                      </a:r>
                      <a:endParaRPr kumimoji="1" lang="en-US" altLang="ja-JP" sz="1600" b="0" dirty="0" smtClean="0">
                        <a:solidFill>
                          <a:schemeClr val="tx1"/>
                        </a:solidFill>
                        <a:latin typeface="+mn-ea"/>
                        <a:ea typeface="+mn-ea"/>
                      </a:endParaRPr>
                    </a:p>
                    <a:p>
                      <a:pPr algn="ctr"/>
                      <a:r>
                        <a:rPr kumimoji="1" lang="ja-JP" altLang="en-US" sz="1600" b="0" dirty="0" smtClean="0">
                          <a:solidFill>
                            <a:schemeClr val="tx1"/>
                          </a:solidFill>
                          <a:latin typeface="+mn-ea"/>
                          <a:ea typeface="+mn-ea"/>
                        </a:rPr>
                        <a:t>の集約</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難易度の高い希少性疾患を特定の病院に集約して治療成績の向上を図る</a:t>
                      </a:r>
                      <a:endParaRPr kumimoji="1" lang="en-US" altLang="ja-JP" sz="1600" b="0" dirty="0" smtClean="0">
                        <a:solidFill>
                          <a:schemeClr val="tx1"/>
                        </a:solidFill>
                        <a:latin typeface="+mn-ea"/>
                        <a:ea typeface="+mn-ea"/>
                      </a:endParaRPr>
                    </a:p>
                    <a:p>
                      <a:pPr algn="l"/>
                      <a:r>
                        <a:rPr kumimoji="1" lang="ja-JP" altLang="en-US" sz="1600" b="1" dirty="0" smtClean="0">
                          <a:solidFill>
                            <a:srgbClr val="FF0000"/>
                          </a:solidFill>
                          <a:latin typeface="+mn-ea"/>
                          <a:ea typeface="+mn-ea"/>
                        </a:rPr>
                        <a:t>⇒</a:t>
                      </a:r>
                      <a:r>
                        <a:rPr kumimoji="1" lang="ja-JP" altLang="en-US" sz="1600" b="1" u="sng" dirty="0" smtClean="0">
                          <a:solidFill>
                            <a:srgbClr val="FF0000"/>
                          </a:solidFill>
                          <a:latin typeface="+mn-ea"/>
                          <a:ea typeface="+mn-ea"/>
                        </a:rPr>
                        <a:t>３疾患からスタート</a:t>
                      </a:r>
                      <a:endParaRPr kumimoji="1" lang="ja-JP" altLang="en-US" sz="1600" b="1" u="sng"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第２ステージ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2017</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強みの顕在化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総合病院機能を維持しながら，各病院の強みを顕在化することで市中病院との垂直連携を促進するとともに，症例集積による医療の質向上を図る</a:t>
                      </a:r>
                      <a:endParaRPr kumimoji="1" lang="en-US" altLang="ja-JP" sz="1600" b="0" dirty="0" smtClean="0">
                        <a:solidFill>
                          <a:schemeClr val="tx1"/>
                        </a:solidFill>
                        <a:latin typeface="+mn-ea"/>
                        <a:ea typeface="+mn-ea"/>
                      </a:endParaRPr>
                    </a:p>
                    <a:p>
                      <a:pPr algn="l"/>
                      <a:r>
                        <a:rPr kumimoji="1" lang="ja-JP" altLang="en-US" sz="1600" b="1" dirty="0" smtClean="0">
                          <a:solidFill>
                            <a:srgbClr val="FF0000"/>
                          </a:solidFill>
                          <a:latin typeface="+mn-ea"/>
                          <a:ea typeface="+mn-ea"/>
                        </a:rPr>
                        <a:t>⇒</a:t>
                      </a:r>
                      <a:r>
                        <a:rPr kumimoji="1" lang="ja-JP" altLang="en-US" sz="1600" b="1" u="sng" dirty="0" smtClean="0">
                          <a:solidFill>
                            <a:srgbClr val="FF0000"/>
                          </a:solidFill>
                          <a:latin typeface="+mn-ea"/>
                          <a:ea typeface="+mn-ea"/>
                        </a:rPr>
                        <a:t>脳・循環器疾患の拠点病院</a:t>
                      </a:r>
                      <a:endParaRPr kumimoji="1" lang="ja-JP" altLang="en-US" sz="1600" b="1" u="sng"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第３ステージ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2020</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ブランド化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各病院の役割分担をより明確にして，ＨｉＭ</a:t>
                      </a:r>
                      <a:r>
                        <a:rPr kumimoji="1" lang="en-US" altLang="ja-JP" sz="1600" b="0" dirty="0" smtClean="0">
                          <a:solidFill>
                            <a:schemeClr val="tx1"/>
                          </a:solidFill>
                          <a:latin typeface="+mn-ea"/>
                          <a:ea typeface="+mn-ea"/>
                        </a:rPr>
                        <a:t>e</a:t>
                      </a:r>
                      <a:r>
                        <a:rPr kumimoji="1" lang="ja-JP" altLang="en-US" sz="1600" b="0" dirty="0" smtClean="0">
                          <a:solidFill>
                            <a:schemeClr val="tx1"/>
                          </a:solidFill>
                          <a:latin typeface="+mn-ea"/>
                          <a:ea typeface="+mn-ea"/>
                        </a:rPr>
                        <a:t>Ｃとして，医療資源の全体最適と集中投資を進めることでブランド力を高める</a:t>
                      </a:r>
                      <a:endParaRPr kumimoji="1" lang="en-US" altLang="ja-JP" sz="1600" b="0" dirty="0" smtClean="0">
                        <a:solidFill>
                          <a:srgbClr val="FF0000"/>
                        </a:solidFill>
                        <a:latin typeface="+mn-ea"/>
                        <a:ea typeface="+mn-ea"/>
                      </a:endParaRPr>
                    </a:p>
                    <a:p>
                      <a:pPr algn="l"/>
                      <a:r>
                        <a:rPr kumimoji="1" lang="ja-JP" altLang="en-US" sz="1600" b="1" dirty="0" smtClean="0">
                          <a:solidFill>
                            <a:srgbClr val="FF0000"/>
                          </a:solidFill>
                          <a:latin typeface="+mn-ea"/>
                          <a:ea typeface="+mn-ea"/>
                        </a:rPr>
                        <a:t>⇒</a:t>
                      </a:r>
                      <a:r>
                        <a:rPr kumimoji="1" lang="ja-JP" altLang="en-US" sz="1600" b="1" u="sng" dirty="0" smtClean="0">
                          <a:solidFill>
                            <a:srgbClr val="FF0000"/>
                          </a:solidFill>
                          <a:latin typeface="+mn-ea"/>
                          <a:ea typeface="+mn-ea"/>
                        </a:rPr>
                        <a:t>小児医療体制の見直し</a:t>
                      </a:r>
                      <a:endParaRPr kumimoji="1" lang="ja-JP" altLang="en-US" sz="1600" b="1" u="sng"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68391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5400600"/>
          </a:xfrm>
        </p:spPr>
        <p:txBody>
          <a:bodyPr>
            <a:noAutofit/>
          </a:bodyPr>
          <a:lstStyle/>
          <a:p>
            <a:pPr marL="0" indent="0">
              <a:buNone/>
            </a:pPr>
            <a:r>
              <a:rPr lang="ja-JP" altLang="ja-JP" sz="1800" b="1" u="sng" dirty="0">
                <a:solidFill>
                  <a:schemeClr val="tx2">
                    <a:lumMod val="60000"/>
                    <a:lumOff val="40000"/>
                  </a:schemeClr>
                </a:solidFill>
                <a:latin typeface="+mn-ea"/>
              </a:rPr>
              <a:t>議題１　難治性・希少性疾患の集約について</a:t>
            </a:r>
            <a:endParaRPr lang="ja-JP" altLang="ja-JP" sz="1800" u="sng" dirty="0">
              <a:solidFill>
                <a:schemeClr val="tx2">
                  <a:lumMod val="60000"/>
                  <a:lumOff val="40000"/>
                </a:schemeClr>
              </a:solidFill>
              <a:latin typeface="+mn-ea"/>
            </a:endParaRPr>
          </a:p>
          <a:p>
            <a:pPr marL="0" indent="0">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浅原参与】</a:t>
            </a:r>
          </a:p>
          <a:p>
            <a:pPr marL="0" indent="0">
              <a:buNone/>
            </a:pPr>
            <a:r>
              <a:rPr lang="ja-JP" altLang="en-US" sz="1400" dirty="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将来的</a:t>
            </a:r>
            <a:r>
              <a:rPr lang="ja-JP" altLang="ja-JP" sz="1400" dirty="0">
                <a:latin typeface="+mn-ea"/>
              </a:rPr>
              <a:t>には，引き続き，難治性・希少性疾患について，患者さんにとってメリットがある疾患については</a:t>
            </a:r>
            <a:r>
              <a:rPr lang="ja-JP" altLang="ja-JP" sz="1400" dirty="0" smtClean="0">
                <a:latin typeface="+mn-ea"/>
              </a:rPr>
              <a:t>，</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集約</a:t>
            </a:r>
            <a:r>
              <a:rPr lang="ja-JP" altLang="ja-JP" sz="1400" dirty="0">
                <a:latin typeface="+mn-ea"/>
              </a:rPr>
              <a:t>の作業を</a:t>
            </a:r>
            <a:r>
              <a:rPr lang="ja-JP" altLang="ja-JP" sz="1400" dirty="0" smtClean="0">
                <a:latin typeface="+mn-ea"/>
              </a:rPr>
              <a:t>進めていきたい。</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集約</a:t>
            </a:r>
            <a:r>
              <a:rPr lang="ja-JP" altLang="ja-JP" sz="1400" dirty="0">
                <a:latin typeface="+mn-ea"/>
              </a:rPr>
              <a:t>について，症例が少ないものは１か所</a:t>
            </a:r>
            <a:r>
              <a:rPr lang="ja-JP" altLang="ja-JP" sz="1400" dirty="0" smtClean="0">
                <a:latin typeface="+mn-ea"/>
              </a:rPr>
              <a:t>でも</a:t>
            </a:r>
            <a:r>
              <a:rPr lang="ja-JP" altLang="en-US" sz="1400" dirty="0" smtClean="0">
                <a:latin typeface="+mn-ea"/>
              </a:rPr>
              <a:t>よ</a:t>
            </a:r>
            <a:r>
              <a:rPr lang="ja-JP" altLang="ja-JP" sz="1400" dirty="0" smtClean="0">
                <a:latin typeface="+mn-ea"/>
              </a:rPr>
              <a:t>いと</a:t>
            </a:r>
            <a:r>
              <a:rPr lang="ja-JP" altLang="ja-JP" sz="1400" dirty="0">
                <a:latin typeface="+mn-ea"/>
              </a:rPr>
              <a:t>思うが，専門家の意見を聞きながら，２か所に</a:t>
            </a:r>
            <a:r>
              <a:rPr lang="ja-JP" altLang="ja-JP" sz="1400" dirty="0" smtClean="0">
                <a:latin typeface="+mn-ea"/>
              </a:rPr>
              <a:t>した</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ほうが</a:t>
            </a:r>
            <a:r>
              <a:rPr lang="ja-JP" altLang="en-US" sz="1400" dirty="0" smtClean="0">
                <a:latin typeface="+mn-ea"/>
              </a:rPr>
              <a:t>よ</a:t>
            </a:r>
            <a:r>
              <a:rPr lang="ja-JP" altLang="ja-JP" sz="1400" dirty="0" smtClean="0">
                <a:latin typeface="+mn-ea"/>
              </a:rPr>
              <a:t>い</a:t>
            </a:r>
            <a:r>
              <a:rPr lang="ja-JP" altLang="ja-JP" sz="1400" dirty="0">
                <a:latin typeface="+mn-ea"/>
              </a:rPr>
              <a:t>ものついては，２か所でスタートし，集約の効果が出ない場合，改めて</a:t>
            </a:r>
            <a:r>
              <a:rPr lang="ja-JP" altLang="ja-JP" sz="1400" dirty="0" smtClean="0">
                <a:latin typeface="+mn-ea"/>
              </a:rPr>
              <a:t>検討</a:t>
            </a:r>
            <a:r>
              <a:rPr lang="ja-JP" altLang="en-US" sz="1400" dirty="0" smtClean="0">
                <a:latin typeface="+mn-ea"/>
              </a:rPr>
              <a:t>すればよい</a:t>
            </a:r>
            <a:r>
              <a:rPr lang="ja-JP" altLang="ja-JP" sz="1400" dirty="0" smtClean="0">
                <a:latin typeface="+mn-ea"/>
              </a:rPr>
              <a:t>。</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バックアップ</a:t>
            </a:r>
            <a:r>
              <a:rPr lang="ja-JP" altLang="ja-JP" sz="1400" dirty="0">
                <a:latin typeface="+mn-ea"/>
              </a:rPr>
              <a:t>機能も</a:t>
            </a:r>
            <a:r>
              <a:rPr lang="ja-JP" altLang="ja-JP" sz="1400" dirty="0" smtClean="0">
                <a:latin typeface="+mn-ea"/>
              </a:rPr>
              <a:t>必要</a:t>
            </a:r>
            <a:r>
              <a:rPr lang="ja-JP" altLang="en-US" sz="1400" dirty="0" smtClean="0">
                <a:latin typeface="+mn-ea"/>
              </a:rPr>
              <a:t>だが</a:t>
            </a:r>
            <a:r>
              <a:rPr lang="ja-JP" altLang="ja-JP" sz="1400" dirty="0" smtClean="0">
                <a:latin typeface="+mn-ea"/>
              </a:rPr>
              <a:t>，</a:t>
            </a:r>
            <a:r>
              <a:rPr lang="ja-JP" altLang="ja-JP" sz="1400" dirty="0">
                <a:latin typeface="+mn-ea"/>
              </a:rPr>
              <a:t>非常に少ない症例については，分散させるの</a:t>
            </a:r>
            <a:r>
              <a:rPr lang="ja-JP" altLang="ja-JP" sz="1400" dirty="0" smtClean="0">
                <a:latin typeface="+mn-ea"/>
              </a:rPr>
              <a:t>は</a:t>
            </a:r>
            <a:r>
              <a:rPr lang="ja-JP" altLang="en-US" sz="1400" dirty="0" smtClean="0">
                <a:latin typeface="+mn-ea"/>
              </a:rPr>
              <a:t>よ</a:t>
            </a:r>
            <a:r>
              <a:rPr lang="ja-JP" altLang="ja-JP" sz="1400" dirty="0" smtClean="0">
                <a:latin typeface="+mn-ea"/>
              </a:rPr>
              <a:t>く</a:t>
            </a:r>
            <a:r>
              <a:rPr lang="ja-JP" altLang="ja-JP" sz="1400" dirty="0">
                <a:latin typeface="+mn-ea"/>
              </a:rPr>
              <a:t>ないので，１か所に</a:t>
            </a:r>
            <a:r>
              <a:rPr lang="ja-JP" altLang="ja-JP" sz="1400" dirty="0" smtClean="0">
                <a:latin typeface="+mn-ea"/>
              </a:rPr>
              <a:t>集</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約</a:t>
            </a:r>
            <a:r>
              <a:rPr lang="ja-JP" altLang="ja-JP" sz="1400" dirty="0">
                <a:latin typeface="+mn-ea"/>
              </a:rPr>
              <a:t>をしておいて，将来的</a:t>
            </a:r>
            <a:r>
              <a:rPr lang="ja-JP" altLang="ja-JP" sz="1400" dirty="0" smtClean="0">
                <a:latin typeface="+mn-ea"/>
              </a:rPr>
              <a:t>にバックアップ</a:t>
            </a:r>
            <a:r>
              <a:rPr lang="ja-JP" altLang="ja-JP" sz="1400" dirty="0">
                <a:latin typeface="+mn-ea"/>
              </a:rPr>
              <a:t>機能も考えて</a:t>
            </a:r>
            <a:r>
              <a:rPr lang="ja-JP" altLang="ja-JP" sz="1400" dirty="0" smtClean="0">
                <a:latin typeface="+mn-ea"/>
              </a:rPr>
              <a:t>い</a:t>
            </a:r>
            <a:r>
              <a:rPr lang="ja-JP" altLang="en-US" sz="1400" dirty="0" smtClean="0">
                <a:latin typeface="+mn-ea"/>
              </a:rPr>
              <a:t>けばよい</a:t>
            </a:r>
            <a:r>
              <a:rPr lang="ja-JP" altLang="ja-JP" sz="1400" dirty="0" smtClean="0">
                <a:latin typeface="+mn-ea"/>
              </a:rPr>
              <a:t>。</a:t>
            </a:r>
            <a:endParaRPr lang="ja-JP" altLang="ja-JP" sz="1400" dirty="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古川院長】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あまりに</a:t>
            </a:r>
            <a:r>
              <a:rPr lang="ja-JP" altLang="ja-JP" sz="1400" dirty="0">
                <a:latin typeface="+mn-ea"/>
              </a:rPr>
              <a:t>集約しすぎるのは非常に危険なこと</a:t>
            </a:r>
            <a:r>
              <a:rPr lang="ja-JP" altLang="ja-JP" sz="1400" dirty="0" smtClean="0">
                <a:latin typeface="+mn-ea"/>
              </a:rPr>
              <a:t>だ。</a:t>
            </a:r>
            <a:r>
              <a:rPr lang="ja-JP" altLang="ja-JP" sz="1400" dirty="0">
                <a:latin typeface="+mn-ea"/>
              </a:rPr>
              <a:t>むしろ集約先は２か所の</a:t>
            </a:r>
            <a:r>
              <a:rPr lang="ja-JP" altLang="ja-JP" sz="1400" dirty="0" smtClean="0">
                <a:latin typeface="+mn-ea"/>
              </a:rPr>
              <a:t>ほうが</a:t>
            </a:r>
            <a:r>
              <a:rPr lang="ja-JP" altLang="en-US" sz="1400" dirty="0" smtClean="0">
                <a:latin typeface="+mn-ea"/>
              </a:rPr>
              <a:t>よ</a:t>
            </a:r>
            <a:r>
              <a:rPr lang="ja-JP" altLang="ja-JP" sz="1400" dirty="0" smtClean="0">
                <a:latin typeface="+mn-ea"/>
              </a:rPr>
              <a:t>い</a:t>
            </a:r>
            <a:r>
              <a:rPr lang="ja-JP" altLang="ja-JP" sz="1400" dirty="0">
                <a:latin typeface="+mn-ea"/>
              </a:rPr>
              <a:t>ことが多い。</a:t>
            </a:r>
            <a:r>
              <a:rPr lang="ja-JP" altLang="ja-JP" sz="1400" dirty="0" smtClean="0">
                <a:latin typeface="+mn-ea"/>
              </a:rPr>
              <a:t>１か所</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に</a:t>
            </a:r>
            <a:r>
              <a:rPr lang="ja-JP" altLang="ja-JP" sz="1400" dirty="0">
                <a:latin typeface="+mn-ea"/>
              </a:rPr>
              <a:t>してしまうと，その病院が方向を変えたとき</a:t>
            </a:r>
            <a:r>
              <a:rPr lang="ja-JP" altLang="ja-JP" sz="1400" dirty="0" smtClean="0">
                <a:latin typeface="+mn-ea"/>
              </a:rPr>
              <a:t>に身動き</a:t>
            </a:r>
            <a:r>
              <a:rPr lang="ja-JP" altLang="en-US" sz="1400" dirty="0" smtClean="0">
                <a:latin typeface="+mn-ea"/>
              </a:rPr>
              <a:t>が</a:t>
            </a:r>
            <a:r>
              <a:rPr lang="ja-JP" altLang="ja-JP" sz="1400" dirty="0" smtClean="0">
                <a:latin typeface="+mn-ea"/>
              </a:rPr>
              <a:t>取れなくなるので</a:t>
            </a:r>
            <a:r>
              <a:rPr lang="ja-JP" altLang="ja-JP" sz="1400" dirty="0">
                <a:latin typeface="+mn-ea"/>
              </a:rPr>
              <a:t>，２か所のほうが円滑に動く</a:t>
            </a:r>
            <a:r>
              <a:rPr lang="ja-JP" altLang="ja-JP" sz="1400" dirty="0" smtClean="0">
                <a:latin typeface="+mn-ea"/>
              </a:rPr>
              <a:t>の</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では</a:t>
            </a:r>
            <a:r>
              <a:rPr lang="ja-JP" altLang="ja-JP" sz="1400" dirty="0">
                <a:latin typeface="+mn-ea"/>
              </a:rPr>
              <a:t>ない</a:t>
            </a:r>
            <a:r>
              <a:rPr lang="ja-JP" altLang="ja-JP" sz="1400" dirty="0" smtClean="0">
                <a:latin typeface="+mn-ea"/>
              </a:rPr>
              <a:t>か。</a:t>
            </a:r>
            <a:endParaRPr lang="ja-JP" altLang="ja-JP" sz="1400" dirty="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木矢院長】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難治性てんかん</a:t>
            </a:r>
            <a:r>
              <a:rPr lang="ja-JP" altLang="en-US" sz="1400" dirty="0" smtClean="0">
                <a:latin typeface="+mn-ea"/>
              </a:rPr>
              <a:t>の</a:t>
            </a:r>
            <a:r>
              <a:rPr lang="ja-JP" altLang="ja-JP" sz="1400" dirty="0" smtClean="0">
                <a:latin typeface="+mn-ea"/>
              </a:rPr>
              <a:t>外科的</a:t>
            </a:r>
            <a:r>
              <a:rPr lang="ja-JP" altLang="ja-JP" sz="1400" dirty="0">
                <a:latin typeface="+mn-ea"/>
              </a:rPr>
              <a:t>な手術については，広島市民病院，県立広島病院，広島赤十字・</a:t>
            </a:r>
            <a:r>
              <a:rPr lang="ja-JP" altLang="ja-JP" sz="1400" dirty="0" smtClean="0">
                <a:latin typeface="+mn-ea"/>
              </a:rPr>
              <a:t>原爆</a:t>
            </a:r>
            <a:r>
              <a:rPr lang="ja-JP" altLang="ja-JP" sz="1400" dirty="0">
                <a:latin typeface="+mn-ea"/>
              </a:rPr>
              <a:t>病院</a:t>
            </a:r>
            <a:r>
              <a:rPr lang="ja-JP" altLang="ja-JP" sz="1400" dirty="0" smtClean="0">
                <a:latin typeface="+mn-ea"/>
              </a:rPr>
              <a:t>，</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それぞれ</a:t>
            </a:r>
            <a:r>
              <a:rPr lang="ja-JP" altLang="ja-JP" sz="1400" dirty="0">
                <a:latin typeface="+mn-ea"/>
              </a:rPr>
              <a:t>の合意の</a:t>
            </a:r>
            <a:r>
              <a:rPr lang="ja-JP" altLang="ja-JP" sz="1400" dirty="0" smtClean="0">
                <a:latin typeface="+mn-ea"/>
              </a:rPr>
              <a:t>もと，</a:t>
            </a:r>
            <a:r>
              <a:rPr lang="ja-JP" altLang="ja-JP" sz="1400" dirty="0">
                <a:latin typeface="+mn-ea"/>
              </a:rPr>
              <a:t>広島大学病院のてんかんセンターが適当</a:t>
            </a:r>
            <a:r>
              <a:rPr lang="ja-JP" altLang="ja-JP" sz="1400" dirty="0" smtClean="0">
                <a:latin typeface="+mn-ea"/>
              </a:rPr>
              <a:t>で</a:t>
            </a:r>
            <a:r>
              <a:rPr lang="ja-JP" altLang="en-US" sz="1400" dirty="0" smtClean="0">
                <a:latin typeface="+mn-ea"/>
              </a:rPr>
              <a:t>ある</a:t>
            </a:r>
            <a:r>
              <a:rPr lang="ja-JP" altLang="ja-JP" sz="1400" dirty="0" smtClean="0">
                <a:latin typeface="+mn-ea"/>
              </a:rPr>
              <a:t>。</a:t>
            </a:r>
            <a:endParaRPr lang="ja-JP" altLang="ja-JP" sz="1400" dirty="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川添局長】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大げさ</a:t>
            </a:r>
            <a:r>
              <a:rPr lang="ja-JP" altLang="ja-JP" sz="1400" dirty="0">
                <a:latin typeface="+mn-ea"/>
              </a:rPr>
              <a:t>に言えば，危機管理の面からも，複数の病院を設定したほう</a:t>
            </a:r>
            <a:r>
              <a:rPr lang="ja-JP" altLang="ja-JP" sz="1400" dirty="0" smtClean="0">
                <a:latin typeface="+mn-ea"/>
              </a:rPr>
              <a:t>が将来的</a:t>
            </a:r>
            <a:r>
              <a:rPr lang="ja-JP" altLang="ja-JP" sz="1400" dirty="0">
                <a:latin typeface="+mn-ea"/>
              </a:rPr>
              <a:t>に</a:t>
            </a:r>
            <a:r>
              <a:rPr lang="ja-JP" altLang="ja-JP" sz="1400" dirty="0" smtClean="0">
                <a:latin typeface="+mn-ea"/>
              </a:rPr>
              <a:t>は</a:t>
            </a:r>
            <a:r>
              <a:rPr lang="ja-JP" altLang="en-US" sz="1400" dirty="0" smtClean="0">
                <a:latin typeface="+mn-ea"/>
              </a:rPr>
              <a:t>よい</a:t>
            </a:r>
            <a:r>
              <a:rPr lang="ja-JP" altLang="ja-JP" sz="1400" dirty="0" smtClean="0">
                <a:latin typeface="+mn-ea"/>
              </a:rPr>
              <a:t>の</a:t>
            </a:r>
            <a:r>
              <a:rPr lang="ja-JP" altLang="ja-JP" sz="1400" dirty="0">
                <a:latin typeface="+mn-ea"/>
              </a:rPr>
              <a:t>ではない</a:t>
            </a:r>
            <a:r>
              <a:rPr lang="ja-JP" altLang="ja-JP" sz="1400" dirty="0" smtClean="0">
                <a:latin typeface="+mn-ea"/>
              </a:rPr>
              <a:t>か。</a:t>
            </a:r>
            <a:endParaRPr kumimoji="1" lang="ja-JP" altLang="en-US" sz="1400" dirty="0">
              <a:latin typeface="+mn-ea"/>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56</a:t>
            </a:fld>
            <a:endParaRPr kumimoji="1" lang="ja-JP" altLang="en-US" sz="2400" dirty="0"/>
          </a:p>
        </p:txBody>
      </p:sp>
      <p:sp>
        <p:nvSpPr>
          <p:cNvPr id="5" name="タイトル 1"/>
          <p:cNvSpPr>
            <a:spLocks noGrp="1"/>
          </p:cNvSpPr>
          <p:nvPr>
            <p:ph type="title"/>
          </p:nvPr>
        </p:nvSpPr>
        <p:spPr>
          <a:xfrm>
            <a:off x="0" y="404664"/>
            <a:ext cx="9144000" cy="936104"/>
          </a:xfrm>
        </p:spPr>
        <p:txBody>
          <a:bodyPr>
            <a:normAutofit/>
          </a:bodyPr>
          <a:lstStyle/>
          <a:p>
            <a:r>
              <a:rPr kumimoji="1" lang="ja-JP" altLang="en-US" sz="2800" dirty="0" smtClean="0">
                <a:latin typeface="+mn-ea"/>
                <a:ea typeface="+mn-ea"/>
              </a:rPr>
              <a:t>第１回基幹病院連携強化実行会議</a:t>
            </a:r>
            <a:r>
              <a:rPr lang="ja-JP" altLang="en-US" sz="2800" dirty="0" smtClean="0">
                <a:latin typeface="+mn-ea"/>
                <a:ea typeface="+mn-ea"/>
              </a:rPr>
              <a:t>での発言要旨</a:t>
            </a:r>
            <a:endParaRPr kumimoji="1" lang="ja-JP" altLang="en-US" sz="2800" dirty="0">
              <a:latin typeface="+mn-ea"/>
              <a:ea typeface="+mn-ea"/>
            </a:endParaRPr>
          </a:p>
        </p:txBody>
      </p:sp>
    </p:spTree>
    <p:extLst>
      <p:ext uri="{BB962C8B-B14F-4D97-AF65-F5344CB8AC3E}">
        <p14:creationId xmlns:p14="http://schemas.microsoft.com/office/powerpoint/2010/main" val="380443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6192688"/>
          </a:xfrm>
        </p:spPr>
        <p:txBody>
          <a:bodyPr>
            <a:noAutofit/>
          </a:bodyPr>
          <a:lstStyle/>
          <a:p>
            <a:pPr marL="0" indent="0">
              <a:buNone/>
            </a:pPr>
            <a:r>
              <a:rPr lang="ja-JP" altLang="ja-JP" sz="1800" b="1" u="sng" dirty="0" smtClean="0">
                <a:solidFill>
                  <a:schemeClr val="tx2">
                    <a:lumMod val="60000"/>
                    <a:lumOff val="40000"/>
                  </a:schemeClr>
                </a:solidFill>
                <a:latin typeface="+mn-ea"/>
              </a:rPr>
              <a:t>議題</a:t>
            </a:r>
            <a:r>
              <a:rPr lang="ja-JP" altLang="en-US" sz="1800" b="1" u="sng" dirty="0" smtClean="0">
                <a:solidFill>
                  <a:schemeClr val="tx2">
                    <a:lumMod val="60000"/>
                    <a:lumOff val="40000"/>
                  </a:schemeClr>
                </a:solidFill>
                <a:latin typeface="+mn-ea"/>
              </a:rPr>
              <a:t>２</a:t>
            </a:r>
            <a:r>
              <a:rPr lang="ja-JP" altLang="ja-JP" sz="1800" b="1" u="sng" dirty="0">
                <a:solidFill>
                  <a:schemeClr val="tx2">
                    <a:lumMod val="60000"/>
                    <a:lumOff val="40000"/>
                  </a:schemeClr>
                </a:solidFill>
                <a:latin typeface="+mn-ea"/>
              </a:rPr>
              <a:t>　</a:t>
            </a:r>
            <a:r>
              <a:rPr lang="ja-JP" altLang="ja-JP" sz="1800" b="1" u="sng" dirty="0">
                <a:solidFill>
                  <a:schemeClr val="tx2">
                    <a:lumMod val="60000"/>
                    <a:lumOff val="40000"/>
                  </a:schemeClr>
                </a:solidFill>
              </a:rPr>
              <a:t>脳卒中・循環器疾患における課題と検討の方向性に</a:t>
            </a:r>
            <a:r>
              <a:rPr lang="ja-JP" altLang="ja-JP" sz="1800" b="1" u="sng" dirty="0" smtClean="0">
                <a:solidFill>
                  <a:schemeClr val="tx2">
                    <a:lumMod val="60000"/>
                    <a:lumOff val="40000"/>
                  </a:schemeClr>
                </a:solidFill>
              </a:rPr>
              <a:t>ついて</a:t>
            </a:r>
            <a:endParaRPr lang="ja-JP" altLang="ja-JP" sz="1800" u="sng" dirty="0">
              <a:solidFill>
                <a:schemeClr val="tx2">
                  <a:lumMod val="60000"/>
                  <a:lumOff val="40000"/>
                </a:schemeClr>
              </a:solidFill>
              <a:latin typeface="+mn-ea"/>
            </a:endParaRPr>
          </a:p>
          <a:p>
            <a:pPr marL="0" indent="0">
              <a:buNone/>
            </a:pPr>
            <a:endParaRPr lang="en-US" altLang="ja-JP" sz="1400" u="sng" dirty="0" smtClean="0">
              <a:latin typeface="+mn-ea"/>
            </a:endParaRPr>
          </a:p>
          <a:p>
            <a:pPr marL="0" indent="0">
              <a:buNone/>
            </a:pPr>
            <a:r>
              <a:rPr lang="ja-JP" altLang="ja-JP" sz="1400" dirty="0" smtClean="0">
                <a:latin typeface="+mn-ea"/>
              </a:rPr>
              <a:t>【</a:t>
            </a:r>
            <a:r>
              <a:rPr lang="ja-JP" altLang="ja-JP" sz="1400" dirty="0">
                <a:latin typeface="+mn-ea"/>
              </a:rPr>
              <a:t>浅原参与】</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大学</a:t>
            </a:r>
            <a:r>
              <a:rPr lang="ja-JP" altLang="ja-JP" sz="1400" dirty="0">
                <a:latin typeface="+mn-ea"/>
              </a:rPr>
              <a:t>病院</a:t>
            </a:r>
            <a:r>
              <a:rPr lang="ja-JP" altLang="ja-JP" sz="1400" dirty="0" smtClean="0">
                <a:latin typeface="+mn-ea"/>
              </a:rPr>
              <a:t>は</a:t>
            </a:r>
            <a:r>
              <a:rPr lang="ja-JP" altLang="en-US" sz="1400" dirty="0" smtClean="0">
                <a:latin typeface="+mn-ea"/>
              </a:rPr>
              <a:t>，</a:t>
            </a:r>
            <a:r>
              <a:rPr lang="ja-JP" altLang="ja-JP" sz="1400" dirty="0" smtClean="0">
                <a:latin typeface="+mn-ea"/>
              </a:rPr>
              <a:t>人材</a:t>
            </a:r>
            <a:r>
              <a:rPr lang="ja-JP" altLang="ja-JP" sz="1400" dirty="0">
                <a:latin typeface="+mn-ea"/>
              </a:rPr>
              <a:t>育成機能の比重が非常に大きいので，その中</a:t>
            </a:r>
            <a:r>
              <a:rPr lang="ja-JP" altLang="ja-JP" sz="1400" dirty="0" smtClean="0">
                <a:latin typeface="+mn-ea"/>
              </a:rPr>
              <a:t>で４</a:t>
            </a:r>
            <a:r>
              <a:rPr lang="ja-JP" altLang="ja-JP" sz="1400" dirty="0">
                <a:latin typeface="+mn-ea"/>
              </a:rPr>
              <a:t>病院の連携を</a:t>
            </a:r>
            <a:r>
              <a:rPr lang="ja-JP" altLang="ja-JP" sz="1400" dirty="0" smtClean="0">
                <a:latin typeface="+mn-ea"/>
              </a:rPr>
              <a:t>考え</a:t>
            </a:r>
            <a:r>
              <a:rPr lang="ja-JP" altLang="en-US" sz="1400" dirty="0" smtClean="0">
                <a:latin typeface="+mn-ea"/>
              </a:rPr>
              <a:t>ないと</a:t>
            </a:r>
            <a:r>
              <a:rPr lang="ja-JP" altLang="ja-JP" sz="1400" dirty="0" smtClean="0">
                <a:latin typeface="+mn-ea"/>
              </a:rPr>
              <a:t>いけない。</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この</a:t>
            </a:r>
            <a:r>
              <a:rPr lang="ja-JP" altLang="ja-JP" sz="1400" dirty="0">
                <a:latin typeface="+mn-ea"/>
              </a:rPr>
              <a:t>場で議論をしているのは，広島県，広島市の医療を守っていくという</a:t>
            </a:r>
            <a:r>
              <a:rPr lang="ja-JP" altLang="ja-JP" sz="1400" dirty="0" smtClean="0">
                <a:latin typeface="+mn-ea"/>
              </a:rPr>
              <a:t>ことで</a:t>
            </a:r>
            <a:r>
              <a:rPr lang="ja-JP" altLang="en-US" sz="1400" dirty="0" smtClean="0">
                <a:latin typeface="+mn-ea"/>
              </a:rPr>
              <a:t>あり</a:t>
            </a:r>
            <a:r>
              <a:rPr lang="ja-JP" altLang="ja-JP" sz="1400" dirty="0" smtClean="0">
                <a:latin typeface="+mn-ea"/>
              </a:rPr>
              <a:t>，</a:t>
            </a:r>
            <a:r>
              <a:rPr lang="ja-JP" altLang="ja-JP" sz="1400" dirty="0">
                <a:latin typeface="+mn-ea"/>
              </a:rPr>
              <a:t>当然，民間</a:t>
            </a:r>
            <a:r>
              <a:rPr lang="ja-JP" altLang="ja-JP" sz="1400" dirty="0" smtClean="0">
                <a:latin typeface="+mn-ea"/>
              </a:rPr>
              <a:t>病院</a:t>
            </a:r>
            <a:r>
              <a:rPr lang="ja-JP" altLang="en-US" sz="1400" dirty="0" smtClean="0">
                <a:latin typeface="+mn-ea"/>
              </a:rPr>
              <a:t>を</a:t>
            </a:r>
            <a:r>
              <a:rPr lang="ja-JP" altLang="ja-JP" sz="1400" dirty="0" smtClean="0">
                <a:latin typeface="+mn-ea"/>
              </a:rPr>
              <a:t>除</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err="1" smtClean="0">
                <a:latin typeface="+mn-ea"/>
              </a:rPr>
              <a:t>外する</a:t>
            </a:r>
            <a:r>
              <a:rPr lang="ja-JP" altLang="ja-JP" sz="1400" dirty="0" smtClean="0">
                <a:latin typeface="+mn-ea"/>
              </a:rPr>
              <a:t>こと</a:t>
            </a:r>
            <a:r>
              <a:rPr lang="ja-JP" altLang="ja-JP" sz="1400" dirty="0">
                <a:latin typeface="+mn-ea"/>
              </a:rPr>
              <a:t>はない</a:t>
            </a:r>
            <a:r>
              <a:rPr lang="ja-JP" altLang="ja-JP" sz="1400" dirty="0" smtClean="0">
                <a:latin typeface="+mn-ea"/>
              </a:rPr>
              <a:t>。特</a:t>
            </a:r>
            <a:r>
              <a:rPr lang="ja-JP" altLang="ja-JP" sz="1400" dirty="0">
                <a:latin typeface="+mn-ea"/>
              </a:rPr>
              <a:t>に脳卒中に</a:t>
            </a:r>
            <a:r>
              <a:rPr lang="ja-JP" altLang="ja-JP" sz="1400" dirty="0" smtClean="0">
                <a:latin typeface="+mn-ea"/>
              </a:rPr>
              <a:t>関して</a:t>
            </a:r>
            <a:r>
              <a:rPr lang="ja-JP" altLang="en-US" sz="1400" dirty="0" smtClean="0">
                <a:latin typeface="+mn-ea"/>
              </a:rPr>
              <a:t>は</a:t>
            </a:r>
            <a:r>
              <a:rPr lang="ja-JP" altLang="ja-JP" sz="1400" dirty="0" smtClean="0">
                <a:latin typeface="+mn-ea"/>
              </a:rPr>
              <a:t>，民間病院</a:t>
            </a:r>
            <a:r>
              <a:rPr lang="ja-JP" altLang="ja-JP" sz="1400" dirty="0">
                <a:latin typeface="+mn-ea"/>
              </a:rPr>
              <a:t>に</a:t>
            </a:r>
            <a:r>
              <a:rPr lang="ja-JP" altLang="ja-JP" sz="1400" dirty="0" smtClean="0">
                <a:latin typeface="+mn-ea"/>
              </a:rPr>
              <a:t>かなり</a:t>
            </a:r>
            <a:r>
              <a:rPr lang="ja-JP" altLang="en-US" sz="1400" dirty="0" smtClean="0">
                <a:latin typeface="+mn-ea"/>
              </a:rPr>
              <a:t>対応</a:t>
            </a:r>
            <a:r>
              <a:rPr lang="ja-JP" altLang="ja-JP" sz="1400" dirty="0" smtClean="0">
                <a:latin typeface="+mn-ea"/>
              </a:rPr>
              <a:t>してもらって</a:t>
            </a:r>
            <a:r>
              <a:rPr lang="ja-JP" altLang="ja-JP" sz="1400" dirty="0">
                <a:latin typeface="+mn-ea"/>
              </a:rPr>
              <a:t>いるので，そういう</a:t>
            </a:r>
            <a:r>
              <a:rPr lang="ja-JP" altLang="ja-JP" sz="1400" dirty="0" smtClean="0">
                <a:latin typeface="+mn-ea"/>
              </a:rPr>
              <a:t>こと</a:t>
            </a:r>
            <a:r>
              <a:rPr lang="ja-JP" altLang="ja-JP" sz="1400" dirty="0">
                <a:latin typeface="+mn-ea"/>
              </a:rPr>
              <a:t>も</a:t>
            </a:r>
            <a:r>
              <a:rPr lang="ja-JP" altLang="ja-JP" sz="1400" dirty="0" smtClean="0">
                <a:latin typeface="+mn-ea"/>
              </a:rPr>
              <a:t>含</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err="1" smtClean="0">
                <a:latin typeface="+mn-ea"/>
              </a:rPr>
              <a:t>めて</a:t>
            </a:r>
            <a:r>
              <a:rPr lang="ja-JP" altLang="ja-JP" sz="1400" dirty="0" smtClean="0">
                <a:latin typeface="+mn-ea"/>
              </a:rPr>
              <a:t>考え</a:t>
            </a:r>
            <a:r>
              <a:rPr lang="ja-JP" altLang="en-US" sz="1400" dirty="0" smtClean="0">
                <a:latin typeface="+mn-ea"/>
              </a:rPr>
              <a:t>ないと</a:t>
            </a:r>
            <a:r>
              <a:rPr lang="ja-JP" altLang="ja-JP" sz="1400" dirty="0" smtClean="0">
                <a:latin typeface="+mn-ea"/>
              </a:rPr>
              <a:t>いけない</a:t>
            </a:r>
            <a:r>
              <a:rPr lang="ja-JP" altLang="ja-JP" sz="1400" dirty="0">
                <a:latin typeface="+mn-ea"/>
              </a:rPr>
              <a:t>。</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患者</a:t>
            </a:r>
            <a:r>
              <a:rPr lang="ja-JP" altLang="ja-JP" sz="1400" dirty="0">
                <a:latin typeface="+mn-ea"/>
              </a:rPr>
              <a:t>さんのニーズに合わせて拠点病院を作っていく</a:t>
            </a:r>
            <a:r>
              <a:rPr lang="ja-JP" altLang="ja-JP" sz="1400" dirty="0" smtClean="0">
                <a:latin typeface="+mn-ea"/>
              </a:rPr>
              <a:t>べき。</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救急</a:t>
            </a:r>
            <a:r>
              <a:rPr lang="ja-JP" altLang="ja-JP" sz="1400" dirty="0">
                <a:latin typeface="+mn-ea"/>
              </a:rPr>
              <a:t>医療について</a:t>
            </a:r>
            <a:r>
              <a:rPr lang="ja-JP" altLang="ja-JP" sz="1400" dirty="0" smtClean="0">
                <a:latin typeface="+mn-ea"/>
              </a:rPr>
              <a:t>も大きな</a:t>
            </a:r>
            <a:r>
              <a:rPr lang="ja-JP" altLang="ja-JP" sz="1400" dirty="0">
                <a:latin typeface="+mn-ea"/>
              </a:rPr>
              <a:t>課題を抱えている。</a:t>
            </a: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荒木病院長】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広島市</a:t>
            </a:r>
            <a:r>
              <a:rPr lang="ja-JP" altLang="ja-JP" sz="1400" dirty="0">
                <a:latin typeface="+mn-ea"/>
              </a:rPr>
              <a:t>の専門医の伸び率は高いが，広島県はあまり伸びて</a:t>
            </a:r>
            <a:r>
              <a:rPr lang="ja-JP" altLang="ja-JP" sz="1400" dirty="0" smtClean="0">
                <a:latin typeface="+mn-ea"/>
              </a:rPr>
              <a:t>いない</a:t>
            </a:r>
            <a:r>
              <a:rPr lang="ja-JP" altLang="en-US" sz="1400" dirty="0" smtClean="0">
                <a:latin typeface="+mn-ea"/>
              </a:rPr>
              <a:t>という</a:t>
            </a:r>
            <a:r>
              <a:rPr lang="ja-JP" altLang="ja-JP" sz="1400" dirty="0" smtClean="0">
                <a:latin typeface="+mn-ea"/>
              </a:rPr>
              <a:t>ことをどの</a:t>
            </a:r>
            <a:r>
              <a:rPr lang="ja-JP" altLang="ja-JP" sz="1400" dirty="0">
                <a:latin typeface="+mn-ea"/>
              </a:rPr>
              <a:t>ように分析する</a:t>
            </a:r>
            <a:r>
              <a:rPr lang="ja-JP" altLang="ja-JP" sz="1400" dirty="0" smtClean="0">
                <a:latin typeface="+mn-ea"/>
              </a:rPr>
              <a:t>のか</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考えない</a:t>
            </a:r>
            <a:r>
              <a:rPr lang="ja-JP" altLang="ja-JP" sz="1400" dirty="0">
                <a:latin typeface="+mn-ea"/>
              </a:rPr>
              <a:t>といけない</a:t>
            </a:r>
            <a:r>
              <a:rPr lang="ja-JP" altLang="ja-JP" sz="1400" dirty="0" smtClean="0">
                <a:latin typeface="+mn-ea"/>
              </a:rPr>
              <a:t>。</a:t>
            </a:r>
            <a:endParaRPr lang="en-US" altLang="ja-JP" sz="1400" dirty="0" smtClean="0">
              <a:latin typeface="+mn-ea"/>
            </a:endParaRPr>
          </a:p>
          <a:p>
            <a:pPr marL="0" indent="0">
              <a:buNone/>
            </a:pPr>
            <a:endParaRPr lang="en-US" altLang="ja-JP" sz="1400" dirty="0" smtClean="0">
              <a:latin typeface="+mn-ea"/>
            </a:endParaRPr>
          </a:p>
          <a:p>
            <a:pPr marL="0" indent="0">
              <a:buNone/>
            </a:pPr>
            <a:endParaRPr lang="en-US" altLang="ja-JP" sz="1400" dirty="0">
              <a:latin typeface="+mn-ea"/>
            </a:endParaRPr>
          </a:p>
          <a:p>
            <a:pPr marL="0" indent="0">
              <a:buNone/>
            </a:pPr>
            <a:endParaRPr lang="en-US" altLang="ja-JP" sz="1400" dirty="0">
              <a:latin typeface="+mn-ea"/>
            </a:endParaRPr>
          </a:p>
          <a:p>
            <a:pPr marL="0" indent="0">
              <a:buNone/>
            </a:pPr>
            <a:r>
              <a:rPr lang="ja-JP" altLang="ja-JP" sz="1800" b="1" u="sng" kern="0" dirty="0">
                <a:solidFill>
                  <a:schemeClr val="tx2">
                    <a:lumMod val="60000"/>
                    <a:lumOff val="40000"/>
                  </a:schemeClr>
                </a:solidFill>
                <a:latin typeface="+mn-ea"/>
                <a:cs typeface="ヒラギノ角ゴ ProN W3"/>
              </a:rPr>
              <a:t>議題</a:t>
            </a:r>
            <a:r>
              <a:rPr lang="ja-JP" altLang="ja-JP" sz="1800" b="1" u="sng" kern="0" dirty="0" smtClean="0">
                <a:solidFill>
                  <a:schemeClr val="tx2">
                    <a:lumMod val="60000"/>
                    <a:lumOff val="40000"/>
                  </a:schemeClr>
                </a:solidFill>
                <a:latin typeface="+mn-ea"/>
                <a:cs typeface="ヒラギノ角ゴ ProN W3"/>
              </a:rPr>
              <a:t>３</a:t>
            </a:r>
            <a:r>
              <a:rPr lang="ja-JP" altLang="en-US" sz="1800" b="1" u="sng" kern="0" dirty="0" smtClean="0">
                <a:solidFill>
                  <a:schemeClr val="tx2">
                    <a:lumMod val="60000"/>
                    <a:lumOff val="40000"/>
                  </a:schemeClr>
                </a:solidFill>
                <a:latin typeface="+mn-ea"/>
                <a:cs typeface="ヒラギノ角ゴ ProN W3"/>
              </a:rPr>
              <a:t>　</a:t>
            </a:r>
            <a:r>
              <a:rPr lang="ja-JP" altLang="ja-JP" sz="1800" b="1" u="sng" kern="0" dirty="0" smtClean="0">
                <a:solidFill>
                  <a:schemeClr val="tx2">
                    <a:lumMod val="60000"/>
                    <a:lumOff val="40000"/>
                  </a:schemeClr>
                </a:solidFill>
                <a:latin typeface="+mn-ea"/>
                <a:cs typeface="ヒラギノ角ゴ ProN W3"/>
              </a:rPr>
              <a:t>小児</a:t>
            </a:r>
            <a:r>
              <a:rPr lang="ja-JP" altLang="ja-JP" sz="1800" b="1" u="sng" kern="0" dirty="0">
                <a:solidFill>
                  <a:schemeClr val="tx2">
                    <a:lumMod val="60000"/>
                    <a:lumOff val="40000"/>
                  </a:schemeClr>
                </a:solidFill>
                <a:latin typeface="+mn-ea"/>
                <a:cs typeface="ヒラギノ角ゴ ProN W3"/>
              </a:rPr>
              <a:t>医療における現状と課題について</a:t>
            </a:r>
            <a:endParaRPr lang="ja-JP" altLang="ja-JP" sz="1800" u="sng" kern="100" dirty="0">
              <a:solidFill>
                <a:schemeClr val="tx2">
                  <a:lumMod val="60000"/>
                  <a:lumOff val="40000"/>
                </a:schemeClr>
              </a:solidFill>
              <a:latin typeface="+mn-ea"/>
              <a:cs typeface="Times New Roman"/>
            </a:endParaRPr>
          </a:p>
          <a:p>
            <a:pPr marL="0" indent="0">
              <a:buNone/>
            </a:pPr>
            <a:endParaRPr lang="en-US" altLang="ja-JP" sz="1400" kern="0" dirty="0" smtClean="0">
              <a:latin typeface="+mn-ea"/>
              <a:cs typeface="ヒラギノ角ゴ ProN W3"/>
            </a:endParaRPr>
          </a:p>
          <a:p>
            <a:pPr marL="0" indent="0">
              <a:buNone/>
            </a:pPr>
            <a:r>
              <a:rPr lang="ja-JP" altLang="ja-JP" sz="1400" kern="0" dirty="0" smtClean="0">
                <a:latin typeface="+mn-ea"/>
                <a:cs typeface="ヒラギノ角ゴ ProN W3"/>
              </a:rPr>
              <a:t>【</a:t>
            </a:r>
            <a:r>
              <a:rPr lang="ja-JP" altLang="ja-JP" sz="1400" kern="0" dirty="0">
                <a:latin typeface="+mn-ea"/>
                <a:cs typeface="ヒラギノ角ゴ ProN W3"/>
              </a:rPr>
              <a:t>浅原参与】</a:t>
            </a:r>
            <a:endParaRPr lang="ja-JP" altLang="ja-JP" sz="1800" kern="100" dirty="0">
              <a:latin typeface="+mn-ea"/>
              <a:cs typeface="Times New Roman"/>
            </a:endParaRPr>
          </a:p>
          <a:p>
            <a:pPr marL="0" indent="0">
              <a:buNone/>
            </a:pPr>
            <a:r>
              <a:rPr lang="ja-JP" altLang="en-US" sz="1400" kern="0" dirty="0" smtClean="0">
                <a:latin typeface="+mn-ea"/>
                <a:cs typeface="ヒラギノ角ゴ ProN W3"/>
              </a:rPr>
              <a:t>　</a:t>
            </a:r>
            <a:r>
              <a:rPr lang="ja-JP" altLang="ja-JP" sz="1400" kern="0" dirty="0" smtClean="0">
                <a:latin typeface="+mn-ea"/>
                <a:cs typeface="ヒラギノ角ゴ ProN W3"/>
              </a:rPr>
              <a:t>・</a:t>
            </a:r>
            <a:r>
              <a:rPr lang="ja-JP" altLang="en-US" sz="1400" kern="0" dirty="0" smtClean="0">
                <a:latin typeface="+mn-ea"/>
                <a:cs typeface="ヒラギノ角ゴ ProN W3"/>
              </a:rPr>
              <a:t>　</a:t>
            </a:r>
            <a:r>
              <a:rPr lang="ja-JP" altLang="ja-JP" sz="1400" kern="0" dirty="0" smtClean="0">
                <a:latin typeface="+mn-ea"/>
                <a:cs typeface="ヒラギノ角ゴ ProN W3"/>
              </a:rPr>
              <a:t>参考</a:t>
            </a:r>
            <a:r>
              <a:rPr lang="ja-JP" altLang="ja-JP" sz="1400" kern="0" dirty="0">
                <a:latin typeface="+mn-ea"/>
                <a:cs typeface="ヒラギノ角ゴ ProN W3"/>
              </a:rPr>
              <a:t>となる事例として，熊本県で</a:t>
            </a:r>
            <a:r>
              <a:rPr lang="ja-JP" altLang="ja-JP" sz="1400" kern="0" dirty="0" smtClean="0">
                <a:latin typeface="+mn-ea"/>
                <a:cs typeface="ヒラギノ角ゴ ProN W3"/>
              </a:rPr>
              <a:t>は</a:t>
            </a:r>
            <a:r>
              <a:rPr lang="ja-JP" altLang="en-US" sz="1400" kern="0" dirty="0" smtClean="0">
                <a:latin typeface="+mn-ea"/>
                <a:cs typeface="ヒラギノ角ゴ ProN W3"/>
              </a:rPr>
              <a:t>，</a:t>
            </a:r>
            <a:r>
              <a:rPr lang="ja-JP" altLang="ja-JP" sz="1400" kern="0" dirty="0" smtClean="0">
                <a:latin typeface="+mn-ea"/>
                <a:cs typeface="ヒラギノ角ゴ ProN W3"/>
              </a:rPr>
              <a:t>小児</a:t>
            </a:r>
            <a:r>
              <a:rPr lang="ja-JP" altLang="ja-JP" sz="1400" kern="0" dirty="0">
                <a:latin typeface="+mn-ea"/>
                <a:cs typeface="ヒラギノ角ゴ ProN W3"/>
              </a:rPr>
              <a:t>救命救急医療を熊本赤十字病院の１か所でやって</a:t>
            </a:r>
            <a:r>
              <a:rPr lang="ja-JP" altLang="ja-JP" sz="1400" kern="0" dirty="0" smtClean="0">
                <a:latin typeface="+mn-ea"/>
                <a:cs typeface="ヒラギノ角ゴ ProN W3"/>
              </a:rPr>
              <a:t>いるの</a:t>
            </a:r>
            <a:r>
              <a:rPr lang="ja-JP" altLang="ja-JP" sz="1400" kern="0" dirty="0">
                <a:latin typeface="+mn-ea"/>
                <a:cs typeface="ヒラギノ角ゴ ProN W3"/>
              </a:rPr>
              <a:t>で</a:t>
            </a:r>
            <a:r>
              <a:rPr lang="ja-JP" altLang="ja-JP" sz="1400" kern="0" dirty="0" smtClean="0">
                <a:latin typeface="+mn-ea"/>
                <a:cs typeface="ヒラギノ角ゴ ProN W3"/>
              </a:rPr>
              <a:t>，</a:t>
            </a:r>
            <a:endParaRPr lang="en-US" altLang="ja-JP" sz="1400" kern="0" dirty="0" smtClean="0">
              <a:latin typeface="+mn-ea"/>
              <a:cs typeface="ヒラギノ角ゴ ProN W3"/>
            </a:endParaRPr>
          </a:p>
          <a:p>
            <a:pPr marL="0" indent="0">
              <a:buNone/>
            </a:pPr>
            <a:r>
              <a:rPr lang="ja-JP" altLang="en-US" sz="1400" kern="0" dirty="0">
                <a:latin typeface="+mn-ea"/>
                <a:cs typeface="ヒラギノ角ゴ ProN W3"/>
              </a:rPr>
              <a:t>　</a:t>
            </a:r>
            <a:r>
              <a:rPr lang="ja-JP" altLang="en-US" sz="1400" kern="0" dirty="0" smtClean="0">
                <a:latin typeface="+mn-ea"/>
                <a:cs typeface="ヒラギノ角ゴ ProN W3"/>
              </a:rPr>
              <a:t>　</a:t>
            </a:r>
            <a:r>
              <a:rPr lang="ja-JP" altLang="ja-JP" sz="1400" kern="0" dirty="0" smtClean="0">
                <a:latin typeface="+mn-ea"/>
                <a:cs typeface="ヒラギノ角ゴ ProN W3"/>
              </a:rPr>
              <a:t>紹介</a:t>
            </a:r>
            <a:r>
              <a:rPr lang="ja-JP" altLang="ja-JP" sz="1400" kern="0" dirty="0">
                <a:latin typeface="+mn-ea"/>
                <a:cs typeface="ヒラギノ角ゴ ProN W3"/>
              </a:rPr>
              <a:t>する病院も楽である。経営</a:t>
            </a:r>
            <a:r>
              <a:rPr lang="ja-JP" altLang="ja-JP" sz="1400" kern="0" dirty="0" smtClean="0">
                <a:latin typeface="+mn-ea"/>
                <a:cs typeface="ヒラギノ角ゴ ProN W3"/>
              </a:rPr>
              <a:t>もうまく</a:t>
            </a:r>
            <a:r>
              <a:rPr lang="ja-JP" altLang="ja-JP" sz="1400" kern="0" dirty="0">
                <a:latin typeface="+mn-ea"/>
                <a:cs typeface="ヒラギノ角ゴ ProN W3"/>
              </a:rPr>
              <a:t>いっているのではないかと</a:t>
            </a:r>
            <a:r>
              <a:rPr lang="ja-JP" altLang="ja-JP" sz="1400" kern="0" dirty="0" smtClean="0">
                <a:latin typeface="+mn-ea"/>
                <a:cs typeface="ヒラギノ角ゴ ProN W3"/>
              </a:rPr>
              <a:t>思うので</a:t>
            </a:r>
            <a:r>
              <a:rPr lang="ja-JP" altLang="ja-JP" sz="1400" kern="0" dirty="0">
                <a:latin typeface="+mn-ea"/>
                <a:cs typeface="ヒラギノ角ゴ ProN W3"/>
              </a:rPr>
              <a:t>，そう</a:t>
            </a:r>
            <a:r>
              <a:rPr lang="ja-JP" altLang="ja-JP" sz="1400" kern="0" dirty="0" smtClean="0">
                <a:latin typeface="+mn-ea"/>
                <a:cs typeface="ヒラギノ角ゴ ProN W3"/>
              </a:rPr>
              <a:t>いった</a:t>
            </a:r>
            <a:r>
              <a:rPr lang="ja-JP" altLang="ja-JP" sz="1400" kern="0" dirty="0">
                <a:latin typeface="+mn-ea"/>
                <a:cs typeface="ヒラギノ角ゴ ProN W3"/>
              </a:rPr>
              <a:t>ところも参考に</a:t>
            </a:r>
            <a:r>
              <a:rPr lang="ja-JP" altLang="ja-JP" sz="1400" kern="0" dirty="0" smtClean="0">
                <a:latin typeface="+mn-ea"/>
                <a:cs typeface="ヒラギノ角ゴ ProN W3"/>
              </a:rPr>
              <a:t>しな</a:t>
            </a:r>
            <a:endParaRPr lang="en-US" altLang="ja-JP" sz="1400" kern="0" dirty="0" smtClean="0">
              <a:latin typeface="+mn-ea"/>
              <a:cs typeface="ヒラギノ角ゴ ProN W3"/>
            </a:endParaRPr>
          </a:p>
          <a:p>
            <a:pPr marL="0" indent="0">
              <a:buNone/>
            </a:pPr>
            <a:r>
              <a:rPr lang="ja-JP" altLang="en-US" sz="1400" kern="0" dirty="0">
                <a:latin typeface="+mn-ea"/>
                <a:cs typeface="ヒラギノ角ゴ ProN W3"/>
              </a:rPr>
              <a:t>　</a:t>
            </a:r>
            <a:r>
              <a:rPr lang="ja-JP" altLang="en-US" sz="1400" kern="0" dirty="0" smtClean="0">
                <a:latin typeface="+mn-ea"/>
                <a:cs typeface="ヒラギノ角ゴ ProN W3"/>
              </a:rPr>
              <a:t>　</a:t>
            </a:r>
            <a:r>
              <a:rPr lang="ja-JP" altLang="ja-JP" sz="1400" kern="0" dirty="0" smtClean="0">
                <a:latin typeface="+mn-ea"/>
                <a:cs typeface="ヒラギノ角ゴ ProN W3"/>
              </a:rPr>
              <a:t>がら</a:t>
            </a:r>
            <a:r>
              <a:rPr lang="ja-JP" altLang="ja-JP" sz="1400" kern="0" dirty="0">
                <a:latin typeface="+mn-ea"/>
                <a:cs typeface="ヒラギノ角ゴ ProN W3"/>
              </a:rPr>
              <a:t>，広島県で</a:t>
            </a:r>
            <a:r>
              <a:rPr lang="ja-JP" altLang="ja-JP" sz="1400" kern="0" dirty="0" smtClean="0">
                <a:latin typeface="+mn-ea"/>
                <a:cs typeface="ヒラギノ角ゴ ProN W3"/>
              </a:rPr>
              <a:t>は何</a:t>
            </a:r>
            <a:r>
              <a:rPr lang="ja-JP" altLang="ja-JP" sz="1400" kern="0" dirty="0">
                <a:latin typeface="+mn-ea"/>
                <a:cs typeface="ヒラギノ角ゴ ProN W3"/>
              </a:rPr>
              <a:t>が課題なのかということを</a:t>
            </a:r>
            <a:r>
              <a:rPr lang="ja-JP" altLang="ja-JP" sz="1400" kern="0" dirty="0" smtClean="0">
                <a:latin typeface="+mn-ea"/>
                <a:cs typeface="ヒラギノ角ゴ ProN W3"/>
              </a:rPr>
              <a:t>見分けながら</a:t>
            </a:r>
            <a:r>
              <a:rPr lang="ja-JP" altLang="en-US" sz="1400" kern="0" dirty="0" smtClean="0">
                <a:latin typeface="+mn-ea"/>
                <a:cs typeface="ヒラギノ角ゴ ProN W3"/>
              </a:rPr>
              <a:t>検討していく必要がある</a:t>
            </a:r>
            <a:r>
              <a:rPr lang="ja-JP" altLang="ja-JP" sz="1400" kern="0" dirty="0" smtClean="0">
                <a:latin typeface="+mn-ea"/>
                <a:cs typeface="ヒラギノ角ゴ ProN W3"/>
              </a:rPr>
              <a:t>。</a:t>
            </a:r>
            <a:endParaRPr lang="ja-JP" altLang="ja-JP" sz="1800" kern="100" dirty="0">
              <a:latin typeface="+mn-ea"/>
              <a:cs typeface="Times New Roman"/>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57</a:t>
            </a:fld>
            <a:endParaRPr kumimoji="1" lang="ja-JP" altLang="en-US" sz="2400" dirty="0"/>
          </a:p>
        </p:txBody>
      </p:sp>
    </p:spTree>
    <p:extLst>
      <p:ext uri="{BB962C8B-B14F-4D97-AF65-F5344CB8AC3E}">
        <p14:creationId xmlns:p14="http://schemas.microsoft.com/office/powerpoint/2010/main" val="3599216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6192688"/>
          </a:xfrm>
        </p:spPr>
        <p:txBody>
          <a:bodyPr>
            <a:noAutofit/>
          </a:bodyPr>
          <a:lstStyle/>
          <a:p>
            <a:pPr marL="0" indent="0">
              <a:buNone/>
            </a:pPr>
            <a:r>
              <a:rPr lang="ja-JP" altLang="ja-JP" sz="1400" kern="0" dirty="0" smtClean="0">
                <a:latin typeface="+mn-ea"/>
                <a:cs typeface="ヒラギノ角ゴ ProN W3"/>
              </a:rPr>
              <a:t>【</a:t>
            </a:r>
            <a:r>
              <a:rPr lang="ja-JP" altLang="ja-JP" sz="1400" kern="0" dirty="0">
                <a:latin typeface="+mn-ea"/>
                <a:cs typeface="ヒラギノ角ゴ ProN W3"/>
              </a:rPr>
              <a:t>浅原参与】</a:t>
            </a:r>
            <a:endParaRPr lang="ja-JP" altLang="ja-JP" sz="1400" kern="100" dirty="0">
              <a:latin typeface="+mn-ea"/>
              <a:cs typeface="Times New Roman"/>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a:t>
            </a:r>
            <a:r>
              <a:rPr lang="ja-JP" altLang="ja-JP" sz="1400" dirty="0">
                <a:latin typeface="+mn-ea"/>
              </a:rPr>
              <a:t>にある程度の小児科医を集めて，小児の先天性の心疾患なども診られるように</a:t>
            </a:r>
            <a:r>
              <a:rPr lang="ja-JP" altLang="ja-JP" sz="1400" dirty="0" smtClean="0">
                <a:latin typeface="+mn-ea"/>
              </a:rPr>
              <a:t>しない</a:t>
            </a:r>
            <a:r>
              <a:rPr lang="ja-JP" altLang="ja-JP" sz="1400" dirty="0">
                <a:latin typeface="+mn-ea"/>
              </a:rPr>
              <a:t>と，医者</a:t>
            </a:r>
            <a:r>
              <a:rPr lang="ja-JP" altLang="ja-JP" sz="1400" dirty="0" smtClean="0">
                <a:latin typeface="+mn-ea"/>
              </a:rPr>
              <a:t>も</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疲弊</a:t>
            </a:r>
            <a:r>
              <a:rPr lang="ja-JP" altLang="ja-JP" sz="1400" dirty="0">
                <a:latin typeface="+mn-ea"/>
              </a:rPr>
              <a:t>するし，患者さんにも十分な医療が提供できなくなって</a:t>
            </a:r>
            <a:r>
              <a:rPr lang="ja-JP" altLang="ja-JP" sz="1400" dirty="0" smtClean="0">
                <a:latin typeface="+mn-ea"/>
              </a:rPr>
              <a:t>くる</a:t>
            </a:r>
            <a:r>
              <a:rPr lang="ja-JP" altLang="en-US" sz="1400" dirty="0" smtClean="0">
                <a:latin typeface="+mn-ea"/>
              </a:rPr>
              <a:t>。そういう意味でも</a:t>
            </a:r>
            <a:r>
              <a:rPr lang="ja-JP" altLang="ja-JP" sz="1400" dirty="0" smtClean="0">
                <a:latin typeface="+mn-ea"/>
              </a:rPr>
              <a:t>高度化</a:t>
            </a:r>
            <a:r>
              <a:rPr lang="ja-JP" altLang="en-US" sz="1400" dirty="0" smtClean="0">
                <a:latin typeface="+mn-ea"/>
              </a:rPr>
              <a:t>・</a:t>
            </a:r>
            <a:r>
              <a:rPr lang="ja-JP" altLang="ja-JP" sz="1400" dirty="0" smtClean="0">
                <a:latin typeface="+mn-ea"/>
              </a:rPr>
              <a:t>効率化</a:t>
            </a:r>
            <a:r>
              <a:rPr lang="ja-JP" altLang="ja-JP" sz="1400" dirty="0">
                <a:latin typeface="+mn-ea"/>
              </a:rPr>
              <a:t>という</a:t>
            </a:r>
            <a:r>
              <a:rPr lang="ja-JP" altLang="ja-JP" sz="1400" dirty="0" err="1" smtClean="0">
                <a:latin typeface="+mn-ea"/>
              </a:rPr>
              <a:t>こ</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とを</a:t>
            </a:r>
            <a:r>
              <a:rPr lang="ja-JP" altLang="ja-JP" sz="1400" dirty="0">
                <a:latin typeface="+mn-ea"/>
              </a:rPr>
              <a:t>考えなくては</a:t>
            </a:r>
            <a:r>
              <a:rPr lang="ja-JP" altLang="ja-JP" sz="1400" dirty="0" smtClean="0">
                <a:latin typeface="+mn-ea"/>
              </a:rPr>
              <a:t>いけない。</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a:t>
            </a:r>
            <a:r>
              <a:rPr lang="ja-JP" altLang="ja-JP" sz="1400" dirty="0">
                <a:latin typeface="+mn-ea"/>
              </a:rPr>
              <a:t>外科も分散しているので，</a:t>
            </a:r>
            <a:r>
              <a:rPr lang="ja-JP" altLang="ja-JP" sz="1400" dirty="0" smtClean="0">
                <a:latin typeface="+mn-ea"/>
              </a:rPr>
              <a:t>患者</a:t>
            </a:r>
            <a:r>
              <a:rPr lang="ja-JP" altLang="en-US" sz="1400" dirty="0" smtClean="0">
                <a:latin typeface="+mn-ea"/>
              </a:rPr>
              <a:t>さん</a:t>
            </a:r>
            <a:r>
              <a:rPr lang="ja-JP" altLang="ja-JP" sz="1400" dirty="0" smtClean="0">
                <a:latin typeface="+mn-ea"/>
              </a:rPr>
              <a:t>の</a:t>
            </a:r>
            <a:r>
              <a:rPr lang="ja-JP" altLang="ja-JP" sz="1400" dirty="0">
                <a:latin typeface="+mn-ea"/>
              </a:rPr>
              <a:t>ことを考えると，一緒にしたほうがいいのではない</a:t>
            </a:r>
            <a:r>
              <a:rPr lang="ja-JP" altLang="ja-JP" sz="1400" dirty="0" smtClean="0">
                <a:latin typeface="+mn-ea"/>
              </a:rPr>
              <a:t>か。</a:t>
            </a:r>
            <a:endParaRPr lang="ja-JP" altLang="ja-JP" sz="1400" dirty="0">
              <a:latin typeface="+mn-ea"/>
            </a:endParaRPr>
          </a:p>
          <a:p>
            <a:pPr marL="0" indent="0">
              <a:lnSpc>
                <a:spcPts val="1000"/>
              </a:lnSpc>
              <a:buNone/>
            </a:pPr>
            <a:r>
              <a:rPr lang="ja-JP" altLang="ja-JP" sz="1400" dirty="0">
                <a:latin typeface="+mn-ea"/>
              </a:rPr>
              <a:t>　</a:t>
            </a:r>
          </a:p>
          <a:p>
            <a:pPr marL="0" indent="0">
              <a:buNone/>
            </a:pPr>
            <a:r>
              <a:rPr lang="ja-JP" altLang="ja-JP" sz="1400" dirty="0">
                <a:latin typeface="+mn-ea"/>
              </a:rPr>
              <a:t>【荒木病院長】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a:t>
            </a:r>
            <a:r>
              <a:rPr lang="ja-JP" altLang="ja-JP" sz="1400" dirty="0">
                <a:latin typeface="+mn-ea"/>
              </a:rPr>
              <a:t>医療の</a:t>
            </a:r>
            <a:r>
              <a:rPr lang="ja-JP" altLang="ja-JP" sz="1400" dirty="0" smtClean="0">
                <a:latin typeface="+mn-ea"/>
              </a:rPr>
              <a:t>効率化と高度化が</a:t>
            </a:r>
            <a:r>
              <a:rPr lang="ja-JP" altLang="ja-JP" sz="1400" dirty="0">
                <a:latin typeface="+mn-ea"/>
              </a:rPr>
              <a:t>両立するのか</a:t>
            </a:r>
            <a:r>
              <a:rPr lang="ja-JP" altLang="ja-JP" sz="1400" dirty="0" smtClean="0">
                <a:latin typeface="+mn-ea"/>
              </a:rPr>
              <a:t>どうか。</a:t>
            </a:r>
            <a:r>
              <a:rPr lang="en-US" altLang="ja-JP" sz="1400" dirty="0">
                <a:latin typeface="+mn-ea"/>
              </a:rPr>
              <a:t>PICU</a:t>
            </a:r>
            <a:r>
              <a:rPr lang="ja-JP" altLang="ja-JP" sz="1400" dirty="0">
                <a:latin typeface="+mn-ea"/>
              </a:rPr>
              <a:t>や小児救命救急センターのよう</a:t>
            </a:r>
            <a:r>
              <a:rPr lang="ja-JP" altLang="ja-JP" sz="1400" dirty="0" smtClean="0">
                <a:latin typeface="+mn-ea"/>
              </a:rPr>
              <a:t>な小児</a:t>
            </a:r>
            <a:r>
              <a:rPr lang="ja-JP" altLang="ja-JP" sz="1400" dirty="0">
                <a:latin typeface="+mn-ea"/>
              </a:rPr>
              <a:t>に</a:t>
            </a:r>
            <a:r>
              <a:rPr lang="ja-JP" altLang="ja-JP" sz="1400" dirty="0" smtClean="0">
                <a:latin typeface="+mn-ea"/>
              </a:rPr>
              <a:t>特化</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した</a:t>
            </a:r>
            <a:r>
              <a:rPr lang="ja-JP" altLang="ja-JP" sz="1400" dirty="0">
                <a:latin typeface="+mn-ea"/>
              </a:rPr>
              <a:t>施設を</a:t>
            </a:r>
            <a:r>
              <a:rPr lang="ja-JP" altLang="ja-JP" sz="1400" dirty="0" smtClean="0">
                <a:latin typeface="+mn-ea"/>
              </a:rPr>
              <a:t>作</a:t>
            </a:r>
            <a:r>
              <a:rPr lang="ja-JP" altLang="en-US" sz="1400" dirty="0" smtClean="0">
                <a:latin typeface="+mn-ea"/>
              </a:rPr>
              <a:t>れば</a:t>
            </a:r>
            <a:r>
              <a:rPr lang="ja-JP" altLang="ja-JP" sz="1400" dirty="0" smtClean="0">
                <a:latin typeface="+mn-ea"/>
              </a:rPr>
              <a:t>高度</a:t>
            </a:r>
            <a:r>
              <a:rPr lang="ja-JP" altLang="en-US" sz="1400" dirty="0" smtClean="0">
                <a:latin typeface="+mn-ea"/>
              </a:rPr>
              <a:t>化</a:t>
            </a:r>
            <a:r>
              <a:rPr lang="ja-JP" altLang="ja-JP" sz="1400" dirty="0" smtClean="0">
                <a:latin typeface="+mn-ea"/>
              </a:rPr>
              <a:t>に</a:t>
            </a:r>
            <a:r>
              <a:rPr lang="ja-JP" altLang="ja-JP" sz="1400" dirty="0">
                <a:latin typeface="+mn-ea"/>
              </a:rPr>
              <a:t>はなるが，それが本当に効率化になるの</a:t>
            </a:r>
            <a:r>
              <a:rPr lang="ja-JP" altLang="ja-JP" sz="1400" dirty="0" smtClean="0">
                <a:latin typeface="+mn-ea"/>
              </a:rPr>
              <a:t>か</a:t>
            </a:r>
            <a:r>
              <a:rPr lang="ja-JP" altLang="en-US" sz="1400" dirty="0" smtClean="0">
                <a:latin typeface="+mn-ea"/>
              </a:rPr>
              <a:t>。</a:t>
            </a:r>
            <a:r>
              <a:rPr lang="en-US" altLang="ja-JP" sz="1400" dirty="0" smtClean="0">
                <a:latin typeface="+mn-ea"/>
              </a:rPr>
              <a:t>ICU</a:t>
            </a:r>
            <a:r>
              <a:rPr lang="ja-JP" altLang="ja-JP" sz="1400" dirty="0">
                <a:latin typeface="+mn-ea"/>
              </a:rPr>
              <a:t>の中に子どもも大人も</a:t>
            </a:r>
            <a:r>
              <a:rPr lang="ja-JP" altLang="ja-JP" sz="1400" dirty="0" smtClean="0">
                <a:latin typeface="+mn-ea"/>
              </a:rPr>
              <a:t>入って</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いる</a:t>
            </a:r>
            <a:r>
              <a:rPr lang="ja-JP" altLang="ja-JP" sz="1400" dirty="0">
                <a:latin typeface="+mn-ea"/>
              </a:rPr>
              <a:t>ほう</a:t>
            </a:r>
            <a:r>
              <a:rPr lang="ja-JP" altLang="ja-JP" sz="1400" dirty="0" smtClean="0">
                <a:latin typeface="+mn-ea"/>
              </a:rPr>
              <a:t>が効率的</a:t>
            </a:r>
            <a:r>
              <a:rPr lang="ja-JP" altLang="ja-JP" sz="1400" dirty="0">
                <a:latin typeface="+mn-ea"/>
              </a:rPr>
              <a:t>なのではない</a:t>
            </a:r>
            <a:r>
              <a:rPr lang="ja-JP" altLang="ja-JP" sz="1400" dirty="0" smtClean="0">
                <a:latin typeface="+mn-ea"/>
              </a:rPr>
              <a:t>か。</a:t>
            </a:r>
            <a:endParaRPr lang="ja-JP" altLang="ja-JP" sz="1400" dirty="0">
              <a:latin typeface="+mn-ea"/>
            </a:endParaRPr>
          </a:p>
          <a:p>
            <a:pPr marL="0" indent="0">
              <a:lnSpc>
                <a:spcPts val="1000"/>
              </a:lnSpc>
              <a:buNone/>
            </a:pPr>
            <a:r>
              <a:rPr lang="en-US" altLang="ja-JP" sz="1400" dirty="0">
                <a:latin typeface="+mn-ea"/>
              </a:rPr>
              <a:t> </a:t>
            </a:r>
            <a:endParaRPr lang="ja-JP" altLang="ja-JP" sz="1400" dirty="0">
              <a:latin typeface="+mn-ea"/>
            </a:endParaRPr>
          </a:p>
          <a:p>
            <a:pPr marL="0" indent="0">
              <a:buNone/>
            </a:pPr>
            <a:r>
              <a:rPr lang="ja-JP" altLang="ja-JP" sz="1400" dirty="0">
                <a:latin typeface="+mn-ea"/>
              </a:rPr>
              <a:t>【平松会長】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a:t>
            </a:r>
            <a:r>
              <a:rPr lang="ja-JP" altLang="ja-JP" sz="1400" dirty="0">
                <a:latin typeface="+mn-ea"/>
              </a:rPr>
              <a:t>の中でも，呼吸器</a:t>
            </a:r>
            <a:r>
              <a:rPr lang="ja-JP" altLang="ja-JP" sz="1400" dirty="0" smtClean="0">
                <a:latin typeface="+mn-ea"/>
              </a:rPr>
              <a:t>など</a:t>
            </a:r>
            <a:r>
              <a:rPr lang="ja-JP" altLang="en-US" sz="1400" dirty="0" smtClean="0">
                <a:latin typeface="+mn-ea"/>
              </a:rPr>
              <a:t>専門</a:t>
            </a:r>
            <a:r>
              <a:rPr lang="ja-JP" altLang="ja-JP" sz="1400" dirty="0" smtClean="0">
                <a:latin typeface="+mn-ea"/>
              </a:rPr>
              <a:t>分化して</a:t>
            </a:r>
            <a:r>
              <a:rPr lang="ja-JP" altLang="en-US" sz="1400" dirty="0" smtClean="0">
                <a:latin typeface="+mn-ea"/>
              </a:rPr>
              <a:t>いる中で</a:t>
            </a:r>
            <a:r>
              <a:rPr lang="ja-JP" altLang="ja-JP" sz="1400" dirty="0" smtClean="0">
                <a:latin typeface="+mn-ea"/>
              </a:rPr>
              <a:t>集中化</a:t>
            </a:r>
            <a:r>
              <a:rPr lang="ja-JP" altLang="ja-JP" sz="1400" dirty="0">
                <a:latin typeface="+mn-ea"/>
              </a:rPr>
              <a:t>という議論が</a:t>
            </a:r>
            <a:r>
              <a:rPr lang="ja-JP" altLang="ja-JP" sz="1400" dirty="0" smtClean="0">
                <a:latin typeface="+mn-ea"/>
              </a:rPr>
              <a:t>必要。小児科に</a:t>
            </a:r>
            <a:r>
              <a:rPr lang="ja-JP" altLang="en-US" sz="1400" dirty="0" smtClean="0">
                <a:latin typeface="+mn-ea"/>
              </a:rPr>
              <a:t>ついて</a:t>
            </a:r>
            <a:r>
              <a:rPr lang="ja-JP" altLang="ja-JP" sz="1400" dirty="0" smtClean="0">
                <a:latin typeface="+mn-ea"/>
              </a:rPr>
              <a:t>は</a:t>
            </a:r>
            <a:r>
              <a:rPr lang="ja-JP" altLang="ja-JP" sz="1400" dirty="0">
                <a:latin typeface="+mn-ea"/>
              </a:rPr>
              <a:t>，</a:t>
            </a:r>
            <a:r>
              <a:rPr lang="ja-JP" altLang="ja-JP" sz="1400" dirty="0" smtClean="0">
                <a:latin typeface="+mn-ea"/>
              </a:rPr>
              <a:t>大人</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の</a:t>
            </a:r>
            <a:r>
              <a:rPr lang="ja-JP" altLang="ja-JP" sz="1400" dirty="0">
                <a:latin typeface="+mn-ea"/>
              </a:rPr>
              <a:t>疾患とは別の視点で考える必要がある。</a:t>
            </a: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影本理事長】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a:t>
            </a:r>
            <a:r>
              <a:rPr lang="ja-JP" altLang="en-US" sz="1400" dirty="0" smtClean="0">
                <a:latin typeface="+mn-ea"/>
              </a:rPr>
              <a:t>医療</a:t>
            </a:r>
            <a:r>
              <a:rPr lang="ja-JP" altLang="ja-JP" sz="1400" dirty="0" smtClean="0">
                <a:latin typeface="+mn-ea"/>
              </a:rPr>
              <a:t>につ</a:t>
            </a:r>
            <a:r>
              <a:rPr lang="ja-JP" altLang="ja-JP" sz="1400" dirty="0">
                <a:latin typeface="+mn-ea"/>
              </a:rPr>
              <a:t>いて，舟入市民病院の年間の救急患者数</a:t>
            </a:r>
            <a:r>
              <a:rPr lang="ja-JP" altLang="ja-JP" sz="1400" dirty="0" smtClean="0">
                <a:latin typeface="+mn-ea"/>
              </a:rPr>
              <a:t>は明らか</a:t>
            </a:r>
            <a:r>
              <a:rPr lang="ja-JP" altLang="ja-JP" sz="1400" dirty="0">
                <a:latin typeface="+mn-ea"/>
              </a:rPr>
              <a:t>に少なく</a:t>
            </a:r>
            <a:r>
              <a:rPr lang="ja-JP" altLang="ja-JP" sz="1400" dirty="0" smtClean="0">
                <a:latin typeface="+mn-ea"/>
              </a:rPr>
              <a:t>なって</a:t>
            </a:r>
            <a:r>
              <a:rPr lang="ja-JP" altLang="en-US" sz="1400" dirty="0" smtClean="0">
                <a:latin typeface="+mn-ea"/>
              </a:rPr>
              <a:t>おり</a:t>
            </a:r>
            <a:r>
              <a:rPr lang="ja-JP" altLang="ja-JP" sz="1400" dirty="0" smtClean="0">
                <a:latin typeface="+mn-ea"/>
              </a:rPr>
              <a:t>，病床</a:t>
            </a:r>
            <a:r>
              <a:rPr lang="ja-JP" altLang="ja-JP" sz="1400" dirty="0">
                <a:latin typeface="+mn-ea"/>
              </a:rPr>
              <a:t>利用率が</a:t>
            </a:r>
            <a:r>
              <a:rPr lang="ja-JP" altLang="ja-JP" sz="1400" dirty="0" smtClean="0">
                <a:latin typeface="+mn-ea"/>
              </a:rPr>
              <a:t>低</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下している</a:t>
            </a:r>
            <a:r>
              <a:rPr lang="ja-JP" altLang="en-US" sz="1400" dirty="0" smtClean="0">
                <a:latin typeface="+mn-ea"/>
              </a:rPr>
              <a:t>が，</a:t>
            </a:r>
            <a:r>
              <a:rPr lang="ja-JP" altLang="ja-JP" sz="1400" dirty="0" smtClean="0">
                <a:latin typeface="+mn-ea"/>
              </a:rPr>
              <a:t>ドクター</a:t>
            </a:r>
            <a:r>
              <a:rPr lang="ja-JP" altLang="en-US" sz="1400" dirty="0" smtClean="0">
                <a:latin typeface="+mn-ea"/>
              </a:rPr>
              <a:t>は</a:t>
            </a:r>
            <a:r>
              <a:rPr lang="ja-JP" altLang="ja-JP" sz="1400" dirty="0" smtClean="0">
                <a:latin typeface="+mn-ea"/>
              </a:rPr>
              <a:t>疲弊</a:t>
            </a:r>
            <a:r>
              <a:rPr lang="ja-JP" altLang="ja-JP" sz="1400" dirty="0">
                <a:latin typeface="+mn-ea"/>
              </a:rPr>
              <a:t>しているので，この場の議論で</a:t>
            </a:r>
            <a:r>
              <a:rPr lang="ja-JP" altLang="ja-JP" sz="1400" dirty="0" smtClean="0">
                <a:latin typeface="+mn-ea"/>
              </a:rPr>
              <a:t>，</a:t>
            </a:r>
            <a:r>
              <a:rPr lang="ja-JP" altLang="en-US" sz="1400" dirty="0" smtClean="0">
                <a:latin typeface="+mn-ea"/>
              </a:rPr>
              <a:t>よ</a:t>
            </a:r>
            <a:r>
              <a:rPr lang="ja-JP" altLang="ja-JP" sz="1400" dirty="0" smtClean="0">
                <a:latin typeface="+mn-ea"/>
              </a:rPr>
              <a:t>い</a:t>
            </a:r>
            <a:r>
              <a:rPr lang="ja-JP" altLang="ja-JP" sz="1400" dirty="0">
                <a:latin typeface="+mn-ea"/>
              </a:rPr>
              <a:t>医療提供体制を</a:t>
            </a:r>
            <a:r>
              <a:rPr lang="ja-JP" altLang="ja-JP" sz="1400" dirty="0" smtClean="0">
                <a:latin typeface="+mn-ea"/>
              </a:rPr>
              <a:t>考えていきたい。</a:t>
            </a:r>
            <a:endParaRPr lang="en-US" altLang="ja-JP" sz="1400" dirty="0" smtClean="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柳田病院長】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小児科医のモチベーション</a:t>
            </a:r>
            <a:r>
              <a:rPr lang="ja-JP" altLang="ja-JP" sz="1400" dirty="0">
                <a:latin typeface="+mn-ea"/>
              </a:rPr>
              <a:t>の維持，小児科医を集めるという意味で，舟入市民病院では，</a:t>
            </a:r>
            <a:r>
              <a:rPr lang="ja-JP" altLang="ja-JP" sz="1400" dirty="0" smtClean="0">
                <a:latin typeface="+mn-ea"/>
              </a:rPr>
              <a:t>感染症や川崎</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病</a:t>
            </a:r>
            <a:r>
              <a:rPr lang="ja-JP" altLang="ja-JP" sz="1400" dirty="0">
                <a:latin typeface="+mn-ea"/>
              </a:rPr>
              <a:t>の患者さんを診ているが</a:t>
            </a:r>
            <a:r>
              <a:rPr lang="ja-JP" altLang="ja-JP" sz="1400" dirty="0" smtClean="0">
                <a:latin typeface="+mn-ea"/>
              </a:rPr>
              <a:t>，後期</a:t>
            </a:r>
            <a:r>
              <a:rPr lang="ja-JP" altLang="ja-JP" sz="1400" dirty="0">
                <a:latin typeface="+mn-ea"/>
              </a:rPr>
              <a:t>研修医が，</a:t>
            </a:r>
            <a:r>
              <a:rPr lang="ja-JP" altLang="ja-JP" sz="1400" dirty="0" smtClean="0">
                <a:latin typeface="+mn-ea"/>
              </a:rPr>
              <a:t>３</a:t>
            </a:r>
            <a:r>
              <a:rPr lang="ja-JP" altLang="en-US" sz="1400" dirty="0" smtClean="0">
                <a:latin typeface="+mn-ea"/>
              </a:rPr>
              <a:t>～</a:t>
            </a:r>
            <a:r>
              <a:rPr lang="ja-JP" altLang="ja-JP" sz="1400" dirty="0" smtClean="0">
                <a:latin typeface="+mn-ea"/>
              </a:rPr>
              <a:t>４年</a:t>
            </a:r>
            <a:r>
              <a:rPr lang="ja-JP" altLang="ja-JP" sz="1400" dirty="0">
                <a:latin typeface="+mn-ea"/>
              </a:rPr>
              <a:t>頑張れば，１次救急のトレーニング</a:t>
            </a:r>
            <a:r>
              <a:rPr lang="ja-JP" altLang="ja-JP" sz="1400" dirty="0" smtClean="0">
                <a:latin typeface="+mn-ea"/>
              </a:rPr>
              <a:t>になる</a:t>
            </a:r>
            <a:r>
              <a:rPr lang="ja-JP" altLang="ja-JP" sz="1400" dirty="0">
                <a:latin typeface="+mn-ea"/>
              </a:rPr>
              <a:t>が，そこ</a:t>
            </a:r>
            <a:r>
              <a:rPr lang="ja-JP" altLang="ja-JP" sz="1400" dirty="0" smtClean="0">
                <a:latin typeface="+mn-ea"/>
              </a:rPr>
              <a:t>か</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ら</a:t>
            </a:r>
            <a:r>
              <a:rPr lang="ja-JP" altLang="ja-JP" sz="1400" dirty="0">
                <a:latin typeface="+mn-ea"/>
              </a:rPr>
              <a:t>先に繋がっていかず</a:t>
            </a:r>
            <a:r>
              <a:rPr lang="ja-JP" altLang="ja-JP" sz="1400" dirty="0" smtClean="0">
                <a:latin typeface="+mn-ea"/>
              </a:rPr>
              <a:t>，燃え尽き</a:t>
            </a:r>
            <a:r>
              <a:rPr lang="ja-JP" altLang="ja-JP" sz="1400" dirty="0">
                <a:latin typeface="+mn-ea"/>
              </a:rPr>
              <a:t>のような状態になってしまう。</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小児科医</a:t>
            </a:r>
            <a:r>
              <a:rPr lang="ja-JP" altLang="ja-JP" sz="1400" dirty="0">
                <a:latin typeface="+mn-ea"/>
              </a:rPr>
              <a:t>のモチベーションを考えると，１・２・３次</a:t>
            </a:r>
            <a:r>
              <a:rPr lang="ja-JP" altLang="ja-JP" sz="1400" dirty="0" smtClean="0">
                <a:latin typeface="+mn-ea"/>
              </a:rPr>
              <a:t>救急</a:t>
            </a:r>
            <a:r>
              <a:rPr lang="ja-JP" altLang="en-US" sz="1400" dirty="0" smtClean="0">
                <a:latin typeface="+mn-ea"/>
              </a:rPr>
              <a:t>が</a:t>
            </a:r>
            <a:r>
              <a:rPr lang="ja-JP" altLang="ja-JP" sz="1400" dirty="0" smtClean="0">
                <a:latin typeface="+mn-ea"/>
              </a:rPr>
              <a:t>あるセンター化</a:t>
            </a:r>
            <a:r>
              <a:rPr lang="ja-JP" altLang="en-US" sz="1400" dirty="0" smtClean="0">
                <a:latin typeface="+mn-ea"/>
              </a:rPr>
              <a:t>は</a:t>
            </a:r>
            <a:r>
              <a:rPr lang="ja-JP" altLang="ja-JP" sz="1400" dirty="0" smtClean="0">
                <a:latin typeface="+mn-ea"/>
              </a:rPr>
              <a:t>効果</a:t>
            </a:r>
            <a:r>
              <a:rPr lang="ja-JP" altLang="ja-JP" sz="1400" dirty="0">
                <a:latin typeface="+mn-ea"/>
              </a:rPr>
              <a:t>が</a:t>
            </a:r>
            <a:r>
              <a:rPr lang="ja-JP" altLang="ja-JP" sz="1400" dirty="0" smtClean="0">
                <a:latin typeface="+mn-ea"/>
              </a:rPr>
              <a:t>ある</a:t>
            </a:r>
            <a:r>
              <a:rPr lang="ja-JP" altLang="en-US" sz="1400" dirty="0" smtClean="0">
                <a:latin typeface="+mn-ea"/>
              </a:rPr>
              <a:t>と</a:t>
            </a:r>
            <a:r>
              <a:rPr lang="ja-JP" altLang="ja-JP" sz="1400" dirty="0" smtClean="0">
                <a:latin typeface="+mn-ea"/>
              </a:rPr>
              <a:t>思う</a:t>
            </a:r>
            <a:r>
              <a:rPr lang="ja-JP" altLang="ja-JP" sz="1400" dirty="0">
                <a:latin typeface="+mn-ea"/>
              </a:rPr>
              <a:t>。</a:t>
            </a:r>
            <a:endParaRPr lang="ja-JP" altLang="ja-JP" sz="1400" kern="100" dirty="0">
              <a:latin typeface="+mn-ea"/>
              <a:cs typeface="Times New Roman"/>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58</a:t>
            </a:fld>
            <a:endParaRPr kumimoji="1" lang="ja-JP" altLang="en-US" sz="2400" dirty="0"/>
          </a:p>
        </p:txBody>
      </p:sp>
    </p:spTree>
    <p:extLst>
      <p:ext uri="{BB962C8B-B14F-4D97-AF65-F5344CB8AC3E}">
        <p14:creationId xmlns:p14="http://schemas.microsoft.com/office/powerpoint/2010/main" val="38505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 xmlns:a16="http://schemas.microsoft.com/office/drawing/2014/main" id="{6F6DA9F2-FF23-4CA0-ABE2-97BF58F7A33D}"/>
              </a:ext>
            </a:extLst>
          </p:cNvPr>
          <p:cNvGraphicFramePr>
            <a:graphicFrameLocks/>
          </p:cNvGraphicFramePr>
          <p:nvPr>
            <p:extLst>
              <p:ext uri="{D42A27DB-BD31-4B8C-83A1-F6EECF244321}">
                <p14:modId xmlns:p14="http://schemas.microsoft.com/office/powerpoint/2010/main" val="49463225"/>
              </p:ext>
            </p:extLst>
          </p:nvPr>
        </p:nvGraphicFramePr>
        <p:xfrm>
          <a:off x="1602890" y="1860845"/>
          <a:ext cx="5938220"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a:t>
            </a:fld>
            <a:endParaRPr kumimoji="1" lang="ja-JP" altLang="en-US" sz="2400" dirty="0"/>
          </a:p>
        </p:txBody>
      </p:sp>
      <p:sp>
        <p:nvSpPr>
          <p:cNvPr id="5" name="正方形/長方形 4"/>
          <p:cNvSpPr/>
          <p:nvPr/>
        </p:nvSpPr>
        <p:spPr>
          <a:xfrm>
            <a:off x="1403648" y="1539646"/>
            <a:ext cx="936104" cy="360040"/>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（単位：人）</a:t>
            </a:r>
          </a:p>
        </p:txBody>
      </p:sp>
      <p:sp>
        <p:nvSpPr>
          <p:cNvPr id="6" name="正方形/長方形 5"/>
          <p:cNvSpPr/>
          <p:nvPr/>
        </p:nvSpPr>
        <p:spPr>
          <a:xfrm>
            <a:off x="473765" y="6597352"/>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a:t>
            </a:r>
            <a:r>
              <a:rPr lang="ja-JP" altLang="en-US" sz="900" dirty="0" smtClean="0">
                <a:solidFill>
                  <a:schemeClr val="tx1"/>
                </a:solidFill>
                <a:latin typeface="ＭＳ Ｐ明朝" panose="02020600040205080304" pitchFamily="18" charset="-128"/>
                <a:ea typeface="ＭＳ Ｐ明朝" panose="02020600040205080304" pitchFamily="18" charset="-128"/>
              </a:rPr>
              <a:t>からアイテック作成</a:t>
            </a:r>
            <a:endParaRPr kumimoji="1" lang="ja-JP" altLang="en-US" sz="1000" dirty="0">
              <a:solidFill>
                <a:schemeClr val="tx1"/>
              </a:solidFill>
              <a:latin typeface="+mn-ea"/>
            </a:endParaRPr>
          </a:p>
        </p:txBody>
      </p:sp>
      <p:sp>
        <p:nvSpPr>
          <p:cNvPr id="7" name="タイトル 1"/>
          <p:cNvSpPr txBox="1">
            <a:spLocks/>
          </p:cNvSpPr>
          <p:nvPr/>
        </p:nvSpPr>
        <p:spPr>
          <a:xfrm>
            <a:off x="0" y="936000"/>
            <a:ext cx="9144000" cy="6309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１０年後には入院</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患者が</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17</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％増える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108000" y="1872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a:t>入院患者数の将来推計</a:t>
            </a:r>
            <a:r>
              <a:rPr lang="ja-JP" altLang="en-US" sz="2000" u="sng" dirty="0"/>
              <a:t>　（広島医療圏・年齢階層別）</a:t>
            </a:r>
            <a:endParaRPr lang="en-US" altLang="ja-JP" sz="2000" u="sng" dirty="0"/>
          </a:p>
        </p:txBody>
      </p:sp>
      <p:sp>
        <p:nvSpPr>
          <p:cNvPr id="12" name="正方形/長方形 11"/>
          <p:cNvSpPr/>
          <p:nvPr/>
        </p:nvSpPr>
        <p:spPr>
          <a:xfrm>
            <a:off x="2195736" y="1587662"/>
            <a:ext cx="3888432" cy="26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n-ea"/>
              </a:rPr>
              <a:t>※ </a:t>
            </a:r>
            <a:r>
              <a:rPr kumimoji="1" lang="ja-JP" altLang="en-US" sz="900" dirty="0">
                <a:solidFill>
                  <a:schemeClr val="tx1"/>
                </a:solidFill>
                <a:latin typeface="+mn-ea"/>
              </a:rPr>
              <a:t>受療率（</a:t>
            </a:r>
            <a:r>
              <a:rPr kumimoji="1" lang="en-US" altLang="ja-JP" sz="900" dirty="0">
                <a:solidFill>
                  <a:schemeClr val="tx1"/>
                </a:solidFill>
                <a:latin typeface="+mn-ea"/>
              </a:rPr>
              <a:t>2014</a:t>
            </a:r>
            <a:r>
              <a:rPr kumimoji="1" lang="ja-JP" altLang="en-US" sz="900" dirty="0">
                <a:solidFill>
                  <a:schemeClr val="tx1"/>
                </a:solidFill>
                <a:latin typeface="+mn-ea"/>
              </a:rPr>
              <a:t>年患者調査）</a:t>
            </a:r>
            <a:r>
              <a:rPr lang="ja-JP" altLang="en-US" sz="900" dirty="0">
                <a:solidFill>
                  <a:schemeClr val="tx1"/>
                </a:solidFill>
                <a:latin typeface="+mn-ea"/>
              </a:rPr>
              <a:t>に変動がないものとして推計</a:t>
            </a:r>
            <a:endParaRPr kumimoji="1" lang="ja-JP" altLang="en-US" sz="900" dirty="0">
              <a:solidFill>
                <a:schemeClr val="tx1"/>
              </a:solidFill>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669005765"/>
              </p:ext>
            </p:extLst>
          </p:nvPr>
        </p:nvGraphicFramePr>
        <p:xfrm>
          <a:off x="508002" y="5212392"/>
          <a:ext cx="8127996" cy="1372434"/>
        </p:xfrm>
        <a:graphic>
          <a:graphicData uri="http://schemas.openxmlformats.org/drawingml/2006/table">
            <a:tbl>
              <a:tblPr>
                <a:tableStyleId>{5940675A-B579-460E-94D1-54222C63F5DA}</a:tableStyleId>
              </a:tblPr>
              <a:tblGrid>
                <a:gridCol w="813435">
                  <a:extLst>
                    <a:ext uri="{9D8B030D-6E8A-4147-A177-3AD203B41FA5}">
                      <a16:colId xmlns="" xmlns:a16="http://schemas.microsoft.com/office/drawing/2014/main" val="3640021151"/>
                    </a:ext>
                  </a:extLst>
                </a:gridCol>
                <a:gridCol w="813435">
                  <a:extLst>
                    <a:ext uri="{9D8B030D-6E8A-4147-A177-3AD203B41FA5}">
                      <a16:colId xmlns="" xmlns:a16="http://schemas.microsoft.com/office/drawing/2014/main" val="698129222"/>
                    </a:ext>
                  </a:extLst>
                </a:gridCol>
                <a:gridCol w="813435">
                  <a:extLst>
                    <a:ext uri="{9D8B030D-6E8A-4147-A177-3AD203B41FA5}">
                      <a16:colId xmlns="" xmlns:a16="http://schemas.microsoft.com/office/drawing/2014/main" val="3205687911"/>
                    </a:ext>
                  </a:extLst>
                </a:gridCol>
                <a:gridCol w="813435">
                  <a:extLst>
                    <a:ext uri="{9D8B030D-6E8A-4147-A177-3AD203B41FA5}">
                      <a16:colId xmlns="" xmlns:a16="http://schemas.microsoft.com/office/drawing/2014/main" val="4159714124"/>
                    </a:ext>
                  </a:extLst>
                </a:gridCol>
                <a:gridCol w="813435">
                  <a:extLst>
                    <a:ext uri="{9D8B030D-6E8A-4147-A177-3AD203B41FA5}">
                      <a16:colId xmlns="" xmlns:a16="http://schemas.microsoft.com/office/drawing/2014/main" val="4080000440"/>
                    </a:ext>
                  </a:extLst>
                </a:gridCol>
                <a:gridCol w="813435">
                  <a:extLst>
                    <a:ext uri="{9D8B030D-6E8A-4147-A177-3AD203B41FA5}">
                      <a16:colId xmlns="" xmlns:a16="http://schemas.microsoft.com/office/drawing/2014/main" val="939838089"/>
                    </a:ext>
                  </a:extLst>
                </a:gridCol>
                <a:gridCol w="813435">
                  <a:extLst>
                    <a:ext uri="{9D8B030D-6E8A-4147-A177-3AD203B41FA5}">
                      <a16:colId xmlns="" xmlns:a16="http://schemas.microsoft.com/office/drawing/2014/main" val="3241215056"/>
                    </a:ext>
                  </a:extLst>
                </a:gridCol>
                <a:gridCol w="813435">
                  <a:extLst>
                    <a:ext uri="{9D8B030D-6E8A-4147-A177-3AD203B41FA5}">
                      <a16:colId xmlns="" xmlns:a16="http://schemas.microsoft.com/office/drawing/2014/main" val="4273215802"/>
                    </a:ext>
                  </a:extLst>
                </a:gridCol>
                <a:gridCol w="810258">
                  <a:extLst>
                    <a:ext uri="{9D8B030D-6E8A-4147-A177-3AD203B41FA5}">
                      <a16:colId xmlns="" xmlns:a16="http://schemas.microsoft.com/office/drawing/2014/main" val="2177730463"/>
                    </a:ext>
                  </a:extLst>
                </a:gridCol>
                <a:gridCol w="810258">
                  <a:extLst>
                    <a:ext uri="{9D8B030D-6E8A-4147-A177-3AD203B41FA5}">
                      <a16:colId xmlns="" xmlns:a16="http://schemas.microsoft.com/office/drawing/2014/main" val="3131125251"/>
                    </a:ext>
                  </a:extLst>
                </a:gridCol>
              </a:tblGrid>
              <a:tr h="205200">
                <a:tc rowSpan="2">
                  <a:txBody>
                    <a:bodyPr/>
                    <a:lstStyle/>
                    <a:p>
                      <a:pPr algn="ctr" fontAlgn="ctr"/>
                      <a:r>
                        <a:rPr lang="ja-JP" altLang="en-US" sz="1100" u="none" strike="noStrike" dirty="0">
                          <a:effectLst/>
                          <a:latin typeface="+mn-ea"/>
                          <a:ea typeface="+mn-ea"/>
                        </a:rPr>
                        <a:t>入院患者数</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dirty="0">
                          <a:effectLst/>
                          <a:latin typeface="+mn-ea"/>
                          <a:ea typeface="+mn-ea"/>
                        </a:rPr>
                        <a:t>2030</a:t>
                      </a:r>
                      <a:r>
                        <a:rPr lang="ja-JP" altLang="en-US" sz="1100" u="none" strike="noStrike" dirty="0">
                          <a:effectLst/>
                          <a:latin typeface="+mn-ea"/>
                          <a:ea typeface="+mn-ea"/>
                        </a:rPr>
                        <a:t>年</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2035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2040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gridSpan="2">
                  <a:txBody>
                    <a:bodyPr/>
                    <a:lstStyle/>
                    <a:p>
                      <a:pPr algn="ctr" fontAlgn="ctr"/>
                      <a:r>
                        <a:rPr lang="en-US" altLang="ja-JP" sz="1100" u="none" strike="noStrike">
                          <a:effectLst/>
                          <a:latin typeface="+mn-ea"/>
                          <a:ea typeface="+mn-ea"/>
                        </a:rPr>
                        <a:t>2015</a:t>
                      </a:r>
                      <a:r>
                        <a:rPr lang="ja-JP" altLang="en-US" sz="1100" u="none" strike="noStrike">
                          <a:effectLst/>
                          <a:latin typeface="+mn-ea"/>
                          <a:ea typeface="+mn-ea"/>
                        </a:rPr>
                        <a:t>年→</a:t>
                      </a:r>
                      <a:r>
                        <a:rPr lang="en-US" altLang="ja-JP" sz="1100" u="none" strike="noStrike">
                          <a:effectLst/>
                          <a:latin typeface="+mn-ea"/>
                          <a:ea typeface="+mn-ea"/>
                        </a:rPr>
                        <a:t>2025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hMerge="1">
                  <a:txBody>
                    <a:bodyPr/>
                    <a:lstStyle/>
                    <a:p>
                      <a:endParaRPr kumimoji="1" lang="ja-JP" altLang="en-US"/>
                    </a:p>
                  </a:txBody>
                  <a:tcPr/>
                </a:tc>
                <a:extLst>
                  <a:ext uri="{0D108BD9-81ED-4DB2-BD59-A6C34878D82A}">
                    <a16:rowId xmlns="" xmlns:a16="http://schemas.microsoft.com/office/drawing/2014/main" val="2434859649"/>
                  </a:ext>
                </a:extLst>
              </a:tr>
              <a:tr h="1945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a:effectLst/>
                          <a:latin typeface="+mn-ea"/>
                          <a:ea typeface="+mn-ea"/>
                        </a:rPr>
                        <a:t>増減数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a:effectLst/>
                          <a:latin typeface="+mn-ea"/>
                          <a:ea typeface="+mn-ea"/>
                        </a:rPr>
                        <a:t>増減比</a:t>
                      </a:r>
                      <a:endParaRPr lang="ja-JP" altLang="en-US" sz="1100" b="0" i="0" u="none" strike="noStrike">
                        <a:solidFill>
                          <a:srgbClr val="000000"/>
                        </a:solidFill>
                        <a:effectLst/>
                        <a:latin typeface="+mn-ea"/>
                        <a:ea typeface="+mn-ea"/>
                      </a:endParaRPr>
                    </a:p>
                  </a:txBody>
                  <a:tcPr marL="9525" marR="9525" marT="9525" marB="0" anchor="ctr"/>
                </a:tc>
                <a:extLst>
                  <a:ext uri="{0D108BD9-81ED-4DB2-BD59-A6C34878D82A}">
                    <a16:rowId xmlns="" xmlns:a16="http://schemas.microsoft.com/office/drawing/2014/main" val="278996881"/>
                  </a:ext>
                </a:extLst>
              </a:tr>
              <a:tr h="194539">
                <a:tc>
                  <a:txBody>
                    <a:bodyPr/>
                    <a:lstStyle/>
                    <a:p>
                      <a:pPr algn="ctr" fontAlgn="ctr"/>
                      <a:r>
                        <a:rPr lang="ja-JP" altLang="en-US" sz="1100" u="none" strike="noStrike">
                          <a:effectLst/>
                          <a:latin typeface="+mn-ea"/>
                          <a:ea typeface="+mn-ea"/>
                        </a:rPr>
                        <a:t>総　　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14,916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15,475</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16,842</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18,232</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18,777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18,765</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18,759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2,757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117.8%</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 xmlns:a16="http://schemas.microsoft.com/office/drawing/2014/main" val="762671687"/>
                  </a:ext>
                </a:extLst>
              </a:tr>
              <a:tr h="194539">
                <a:tc>
                  <a:txBody>
                    <a:bodyPr/>
                    <a:lstStyle/>
                    <a:p>
                      <a:pPr algn="ctr" fontAlgn="ctr"/>
                      <a:r>
                        <a:rPr lang="ja-JP" altLang="en-US" sz="1100" u="none" strike="noStrike">
                          <a:effectLst/>
                          <a:latin typeface="+mn-ea"/>
                          <a:ea typeface="+mn-ea"/>
                        </a:rPr>
                        <a:t>０</a:t>
                      </a:r>
                      <a:r>
                        <a:rPr lang="en-US" altLang="ja-JP" sz="1100" u="none" strike="noStrike">
                          <a:effectLst/>
                          <a:latin typeface="+mn-ea"/>
                          <a:ea typeface="+mn-ea"/>
                        </a:rPr>
                        <a:t>-</a:t>
                      </a:r>
                      <a:r>
                        <a:rPr lang="ja-JP" altLang="en-US" sz="1100" u="none" strike="noStrike">
                          <a:effectLst/>
                          <a:latin typeface="+mn-ea"/>
                          <a:ea typeface="+mn-ea"/>
                        </a:rPr>
                        <a:t>４歳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361</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356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326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299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280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269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259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100" u="none" strike="noStrike" dirty="0" smtClean="0">
                          <a:effectLst/>
                          <a:latin typeface="+mn-ea"/>
                          <a:ea typeface="+mn-ea"/>
                        </a:rPr>
                        <a:t>△</a:t>
                      </a:r>
                      <a:r>
                        <a:rPr lang="en-US" altLang="ja-JP" sz="1100" u="none" strike="noStrike" dirty="0" smtClean="0">
                          <a:effectLst/>
                          <a:latin typeface="+mn-ea"/>
                          <a:ea typeface="+mn-ea"/>
                        </a:rPr>
                        <a:t>58</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83.9%</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 xmlns:a16="http://schemas.microsoft.com/office/drawing/2014/main" val="1636955687"/>
                  </a:ext>
                </a:extLst>
              </a:tr>
              <a:tr h="194539">
                <a:tc>
                  <a:txBody>
                    <a:bodyPr/>
                    <a:lstStyle/>
                    <a:p>
                      <a:pPr algn="ctr" fontAlgn="ctr"/>
                      <a:r>
                        <a:rPr lang="en-US" altLang="ja-JP" sz="1100" u="none" strike="noStrike">
                          <a:effectLst/>
                          <a:latin typeface="+mn-ea"/>
                          <a:ea typeface="+mn-ea"/>
                        </a:rPr>
                        <a:t>15-64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4,688</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4,260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4,178</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4,195</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4,197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3,996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3,584</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100" u="none" strike="noStrike" dirty="0" smtClean="0">
                          <a:effectLst/>
                          <a:latin typeface="+mn-ea"/>
                          <a:ea typeface="+mn-ea"/>
                        </a:rPr>
                        <a:t>△</a:t>
                      </a:r>
                      <a:r>
                        <a:rPr lang="en-US" altLang="ja-JP" sz="1100" u="none" strike="noStrike" dirty="0" smtClean="0">
                          <a:effectLst/>
                          <a:latin typeface="+mn-ea"/>
                          <a:ea typeface="+mn-ea"/>
                        </a:rPr>
                        <a:t>65</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98.5%</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 xmlns:a16="http://schemas.microsoft.com/office/drawing/2014/main" val="1637220280"/>
                  </a:ext>
                </a:extLst>
              </a:tr>
              <a:tr h="194539">
                <a:tc>
                  <a:txBody>
                    <a:bodyPr/>
                    <a:lstStyle/>
                    <a:p>
                      <a:pPr algn="ctr" fontAlgn="ctr"/>
                      <a:r>
                        <a:rPr lang="en-US" altLang="ja-JP" sz="1100" u="none" strike="noStrike">
                          <a:effectLst/>
                          <a:latin typeface="+mn-ea"/>
                          <a:ea typeface="+mn-ea"/>
                        </a:rPr>
                        <a:t>65-74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2,886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3,251</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3,174</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2,651</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2,572</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2,820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3,248</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100" u="none" strike="noStrike" dirty="0" smtClean="0">
                          <a:effectLst/>
                          <a:latin typeface="+mn-ea"/>
                          <a:ea typeface="+mn-ea"/>
                        </a:rPr>
                        <a:t>△</a:t>
                      </a:r>
                      <a:r>
                        <a:rPr lang="en-US" altLang="ja-JP" sz="1100" u="none" strike="noStrike" dirty="0" smtClean="0">
                          <a:effectLst/>
                          <a:latin typeface="+mn-ea"/>
                          <a:ea typeface="+mn-ea"/>
                        </a:rPr>
                        <a:t>600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81.5%</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 xmlns:a16="http://schemas.microsoft.com/office/drawing/2014/main" val="492951181"/>
                  </a:ext>
                </a:extLst>
              </a:tr>
              <a:tr h="194539">
                <a:tc>
                  <a:txBody>
                    <a:bodyPr/>
                    <a:lstStyle/>
                    <a:p>
                      <a:pPr algn="ctr" fontAlgn="ctr"/>
                      <a:r>
                        <a:rPr lang="en-US" altLang="ja-JP" sz="1100" u="none" strike="noStrike" dirty="0">
                          <a:effectLst/>
                          <a:latin typeface="+mn-ea"/>
                          <a:ea typeface="+mn-ea"/>
                        </a:rPr>
                        <a:t>75</a:t>
                      </a:r>
                      <a:r>
                        <a:rPr lang="ja-JP" altLang="en-US" sz="1100" u="none" strike="noStrike" dirty="0">
                          <a:effectLst/>
                          <a:latin typeface="+mn-ea"/>
                          <a:ea typeface="+mn-ea"/>
                        </a:rPr>
                        <a:t>歳以上</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6,981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7,608</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9,163</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11,087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11,728</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11,680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11,667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3,479</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145.7%</a:t>
                      </a:r>
                      <a:endParaRPr lang="en-US" altLang="ja-JP" sz="1100" b="0" i="0" u="none" strike="noStrike" dirty="0">
                        <a:solidFill>
                          <a:srgbClr val="000000"/>
                        </a:solidFill>
                        <a:effectLst/>
                        <a:latin typeface="+mn-ea"/>
                        <a:ea typeface="+mn-ea"/>
                      </a:endParaRPr>
                    </a:p>
                  </a:txBody>
                  <a:tcPr marL="9525" marR="9525" marT="9525" marB="0" anchor="ctr"/>
                </a:tc>
                <a:extLst>
                  <a:ext uri="{0D108BD9-81ED-4DB2-BD59-A6C34878D82A}">
                    <a16:rowId xmlns="" xmlns:a16="http://schemas.microsoft.com/office/drawing/2014/main" val="3002903216"/>
                  </a:ext>
                </a:extLst>
              </a:tr>
            </a:tbl>
          </a:graphicData>
        </a:graphic>
      </p:graphicFrame>
      <p:sp>
        <p:nvSpPr>
          <p:cNvPr id="10" name="円/楕円 9"/>
          <p:cNvSpPr/>
          <p:nvPr/>
        </p:nvSpPr>
        <p:spPr>
          <a:xfrm>
            <a:off x="7308304" y="5550862"/>
            <a:ext cx="1440160" cy="326410"/>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8179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59</a:t>
            </a:fld>
            <a:endParaRPr kumimoji="1" lang="ja-JP" altLang="en-US" sz="2400" dirty="0"/>
          </a:p>
        </p:txBody>
      </p:sp>
      <p:sp>
        <p:nvSpPr>
          <p:cNvPr id="6" name="タイトル 1"/>
          <p:cNvSpPr txBox="1">
            <a:spLocks/>
          </p:cNvSpPr>
          <p:nvPr/>
        </p:nvSpPr>
        <p:spPr>
          <a:xfrm>
            <a:off x="108000" y="259200"/>
            <a:ext cx="8928000" cy="1080000"/>
          </a:xfrm>
          <a:prstGeom prst="rect">
            <a:avLst/>
          </a:prstGeom>
          <a:solidFill>
            <a:schemeClr val="tx2">
              <a:lumMod val="60000"/>
              <a:lumOff val="40000"/>
            </a:schemeClr>
          </a:solid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solidFill>
              </a:rPr>
              <a:t>　第１ステージ：難治性・希少性疾患の集約</a:t>
            </a:r>
            <a:endParaRPr lang="ja-JP" altLang="en-US" sz="2800"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291782697"/>
              </p:ext>
            </p:extLst>
          </p:nvPr>
        </p:nvGraphicFramePr>
        <p:xfrm>
          <a:off x="273061" y="2780928"/>
          <a:ext cx="8551440" cy="2708442"/>
        </p:xfrm>
        <a:graphic>
          <a:graphicData uri="http://schemas.openxmlformats.org/drawingml/2006/table">
            <a:tbl>
              <a:tblPr firstRow="1" bandRow="1">
                <a:tableStyleId>{5940675A-B579-460E-94D1-54222C63F5DA}</a:tableStyleId>
              </a:tblPr>
              <a:tblGrid>
                <a:gridCol w="2862808"/>
                <a:gridCol w="2088232"/>
                <a:gridCol w="3600400"/>
              </a:tblGrid>
              <a:tr h="267155">
                <a:tc>
                  <a:txBody>
                    <a:bodyPr/>
                    <a:lstStyle/>
                    <a:p>
                      <a:pPr algn="ctr">
                        <a:lnSpc>
                          <a:spcPct val="100000"/>
                        </a:lnSpc>
                      </a:pPr>
                      <a:r>
                        <a:rPr kumimoji="1" lang="ja-JP" altLang="en-US" sz="1200" dirty="0" smtClean="0">
                          <a:latin typeface="+mn-ea"/>
                          <a:ea typeface="+mn-ea"/>
                        </a:rPr>
                        <a:t>集約する疾患名</a:t>
                      </a:r>
                      <a:endParaRPr kumimoji="1" lang="ja-JP" altLang="en-US" sz="1200" b="0" dirty="0">
                        <a:solidFill>
                          <a:schemeClr val="tx1"/>
                        </a:solidFill>
                        <a:latin typeface="+mn-ea"/>
                        <a:ea typeface="+mn-ea"/>
                      </a:endParaRPr>
                    </a:p>
                  </a:txBody>
                  <a:tcPr anchor="ctr">
                    <a:solidFill>
                      <a:schemeClr val="bg1">
                        <a:lumMod val="95000"/>
                      </a:schemeClr>
                    </a:solidFill>
                  </a:tcPr>
                </a:tc>
                <a:tc>
                  <a:txBody>
                    <a:bodyPr/>
                    <a:lstStyle/>
                    <a:p>
                      <a:pPr algn="ctr">
                        <a:lnSpc>
                          <a:spcPct val="100000"/>
                        </a:lnSpc>
                      </a:pPr>
                      <a:r>
                        <a:rPr kumimoji="1" lang="ja-JP" altLang="en-US" sz="1200" dirty="0" smtClean="0">
                          <a:latin typeface="+mn-ea"/>
                          <a:ea typeface="+mn-ea"/>
                        </a:rPr>
                        <a:t>集約先の病院</a:t>
                      </a:r>
                      <a:endParaRPr kumimoji="1" lang="ja-JP" altLang="en-US" sz="1200" b="0" dirty="0">
                        <a:solidFill>
                          <a:schemeClr val="tx1"/>
                        </a:solidFill>
                        <a:latin typeface="+mn-ea"/>
                        <a:ea typeface="+mn-ea"/>
                      </a:endParaRPr>
                    </a:p>
                  </a:txBody>
                  <a:tcPr anchor="ctr">
                    <a:solidFill>
                      <a:schemeClr val="bg1">
                        <a:lumMod val="95000"/>
                      </a:schemeClr>
                    </a:solidFill>
                  </a:tcPr>
                </a:tc>
                <a:tc>
                  <a:txBody>
                    <a:bodyPr/>
                    <a:lstStyle/>
                    <a:p>
                      <a:pPr algn="ctr">
                        <a:lnSpc>
                          <a:spcPct val="100000"/>
                        </a:lnSpc>
                      </a:pPr>
                      <a:r>
                        <a:rPr kumimoji="1" lang="ja-JP" altLang="en-US" sz="1200" dirty="0" smtClean="0">
                          <a:latin typeface="+mn-ea"/>
                          <a:ea typeface="+mn-ea"/>
                        </a:rPr>
                        <a:t>連絡窓口</a:t>
                      </a:r>
                      <a:endParaRPr kumimoji="1" lang="ja-JP" altLang="en-US" sz="1200" b="0" dirty="0">
                        <a:solidFill>
                          <a:schemeClr val="tx1"/>
                        </a:solidFill>
                        <a:latin typeface="+mn-ea"/>
                        <a:ea typeface="+mn-ea"/>
                      </a:endParaRPr>
                    </a:p>
                  </a:txBody>
                  <a:tcPr anchor="ctr">
                    <a:solidFill>
                      <a:schemeClr val="bg1">
                        <a:lumMod val="95000"/>
                      </a:schemeClr>
                    </a:solidFill>
                  </a:tcPr>
                </a:tc>
              </a:tr>
              <a:tr h="603094">
                <a:tc>
                  <a:txBody>
                    <a:bodyPr/>
                    <a:lstStyle/>
                    <a:p>
                      <a:pPr algn="l">
                        <a:lnSpc>
                          <a:spcPts val="1400"/>
                        </a:lnSpc>
                      </a:pPr>
                      <a:r>
                        <a:rPr kumimoji="1" lang="ja-JP" altLang="en-US" sz="1200" b="0" dirty="0" smtClean="0">
                          <a:latin typeface="+mn-ea"/>
                          <a:ea typeface="+mn-ea"/>
                        </a:rPr>
                        <a:t>難治性てんかん</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 「てんかんセンター」</a:t>
                      </a:r>
                      <a:endParaRPr kumimoji="1" lang="en-US" altLang="ja-JP" sz="1200" dirty="0" smtClean="0">
                        <a:latin typeface="+mn-ea"/>
                        <a:ea typeface="+mn-ea"/>
                      </a:endParaRPr>
                    </a:p>
                    <a:p>
                      <a:pPr algn="l">
                        <a:lnSpc>
                          <a:spcPts val="1400"/>
                        </a:lnSpc>
                      </a:pPr>
                      <a:r>
                        <a:rPr kumimoji="1" lang="ja-JP" altLang="en-US" sz="1200" dirty="0" smtClean="0">
                          <a:latin typeface="+mn-ea"/>
                          <a:ea typeface="+mn-ea"/>
                        </a:rPr>
                        <a:t>　</a:t>
                      </a:r>
                      <a:r>
                        <a:rPr kumimoji="1" lang="en-US" altLang="ja-JP" sz="1200" dirty="0" smtClean="0">
                          <a:latin typeface="+mn-ea"/>
                          <a:ea typeface="+mn-ea"/>
                        </a:rPr>
                        <a:t>082-257-1719</a:t>
                      </a:r>
                      <a:endParaRPr kumimoji="1" lang="ja-JP" altLang="en-US" sz="1200" b="0" dirty="0">
                        <a:solidFill>
                          <a:schemeClr val="tx1"/>
                        </a:solidFill>
                        <a:latin typeface="+mn-ea"/>
                        <a:ea typeface="+mn-ea"/>
                      </a:endParaRPr>
                    </a:p>
                  </a:txBody>
                  <a:tcPr anchor="ctr"/>
                </a:tc>
              </a:tr>
              <a:tr h="608520">
                <a:tc>
                  <a:txBody>
                    <a:bodyPr/>
                    <a:lstStyle/>
                    <a:p>
                      <a:pPr algn="l">
                        <a:lnSpc>
                          <a:spcPts val="1400"/>
                        </a:lnSpc>
                      </a:pPr>
                      <a:r>
                        <a:rPr kumimoji="1" lang="ja-JP" altLang="en-US" sz="1200" b="0" dirty="0" smtClean="0">
                          <a:latin typeface="+mn-ea"/>
                          <a:ea typeface="+mn-ea"/>
                        </a:rPr>
                        <a:t>角膜移植を必要とする角膜疾患</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広島大学病院眼科外来受付</a:t>
                      </a:r>
                      <a:endParaRPr kumimoji="1" lang="en-US" altLang="ja-JP" sz="1200" dirty="0" smtClean="0">
                        <a:latin typeface="+mn-ea"/>
                        <a:ea typeface="+mn-ea"/>
                      </a:endParaRPr>
                    </a:p>
                    <a:p>
                      <a:pPr algn="l">
                        <a:lnSpc>
                          <a:spcPts val="1400"/>
                        </a:lnSpc>
                      </a:pPr>
                      <a:r>
                        <a:rPr kumimoji="1" lang="ja-JP" altLang="en-US" sz="1200" dirty="0" smtClean="0">
                          <a:latin typeface="+mn-ea"/>
                          <a:ea typeface="+mn-ea"/>
                        </a:rPr>
                        <a:t>　</a:t>
                      </a:r>
                      <a:r>
                        <a:rPr kumimoji="1" lang="en-US" altLang="ja-JP" sz="1200" dirty="0" smtClean="0">
                          <a:latin typeface="+mn-ea"/>
                          <a:ea typeface="+mn-ea"/>
                        </a:rPr>
                        <a:t>082-257-5480</a:t>
                      </a:r>
                    </a:p>
                    <a:p>
                      <a:pPr algn="l">
                        <a:lnSpc>
                          <a:spcPts val="1400"/>
                        </a:lnSpc>
                      </a:pPr>
                      <a:r>
                        <a:rPr kumimoji="1" lang="ja-JP" altLang="en-US" sz="1200" dirty="0" smtClean="0">
                          <a:latin typeface="+mn-ea"/>
                          <a:ea typeface="+mn-ea"/>
                        </a:rPr>
                        <a:t>　まずは最寄のかかりつけ医に相談</a:t>
                      </a:r>
                      <a:endParaRPr kumimoji="1" lang="ja-JP" altLang="en-US" sz="1200" b="0" dirty="0">
                        <a:solidFill>
                          <a:schemeClr val="tx1"/>
                        </a:solidFill>
                        <a:latin typeface="+mn-ea"/>
                        <a:ea typeface="+mn-ea"/>
                      </a:endParaRPr>
                    </a:p>
                  </a:txBody>
                  <a:tcPr anchor="ctr"/>
                </a:tc>
              </a:tr>
              <a:tr h="603094">
                <a:tc rowSpan="2">
                  <a:txBody>
                    <a:bodyPr/>
                    <a:lstStyle/>
                    <a:p>
                      <a:pPr algn="l">
                        <a:lnSpc>
                          <a:spcPts val="1400"/>
                        </a:lnSpc>
                      </a:pPr>
                      <a:r>
                        <a:rPr kumimoji="1" lang="ja-JP" altLang="en-US" sz="1200" b="0" dirty="0" smtClean="0">
                          <a:latin typeface="+mn-ea"/>
                          <a:ea typeface="+mn-ea"/>
                        </a:rPr>
                        <a:t>再生不良性貧血</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 「難病対策センター」小児難病相談</a:t>
                      </a:r>
                      <a:endParaRPr kumimoji="1" lang="en-US" altLang="ja-JP" sz="1200" dirty="0" smtClean="0">
                        <a:latin typeface="+mn-ea"/>
                        <a:ea typeface="+mn-ea"/>
                      </a:endParaRPr>
                    </a:p>
                    <a:p>
                      <a:pPr algn="l">
                        <a:lnSpc>
                          <a:spcPts val="1400"/>
                        </a:lnSpc>
                      </a:pPr>
                      <a:r>
                        <a:rPr kumimoji="1" lang="ja-JP" altLang="en-US" sz="1200" dirty="0" smtClean="0">
                          <a:latin typeface="+mn-ea"/>
                          <a:ea typeface="+mn-ea"/>
                        </a:rPr>
                        <a:t>　</a:t>
                      </a:r>
                      <a:r>
                        <a:rPr kumimoji="1" lang="en-US" altLang="ja-JP" sz="1200" dirty="0" smtClean="0">
                          <a:latin typeface="+mn-ea"/>
                          <a:ea typeface="+mn-ea"/>
                        </a:rPr>
                        <a:t>082-256-5558</a:t>
                      </a:r>
                      <a:endParaRPr kumimoji="1" lang="ja-JP" altLang="en-US" sz="1200" b="0" dirty="0">
                        <a:solidFill>
                          <a:schemeClr val="tx1"/>
                        </a:solidFill>
                        <a:latin typeface="+mn-ea"/>
                        <a:ea typeface="+mn-ea"/>
                      </a:endParaRPr>
                    </a:p>
                  </a:txBody>
                  <a:tcPr anchor="ctr"/>
                </a:tc>
              </a:tr>
              <a:tr h="603094">
                <a:tc vMerge="1">
                  <a:txBody>
                    <a:bodyPr/>
                    <a:lstStyle/>
                    <a:p>
                      <a:pPr algn="l">
                        <a:lnSpc>
                          <a:spcPct val="1000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200" dirty="0" smtClean="0">
                          <a:latin typeface="+mn-ea"/>
                          <a:ea typeface="+mn-ea"/>
                        </a:rPr>
                        <a:t>広島赤十字・原爆病院</a:t>
                      </a:r>
                      <a:endParaRPr kumimoji="1" lang="ja-JP" altLang="en-US" sz="1200" b="0" dirty="0">
                        <a:solidFill>
                          <a:schemeClr val="tx1"/>
                        </a:solidFill>
                        <a:latin typeface="+mn-ea"/>
                        <a:ea typeface="+mn-ea"/>
                      </a:endParaRPr>
                    </a:p>
                  </a:txBody>
                  <a:tcPr anchor="ct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n-ea"/>
                          <a:ea typeface="+mn-ea"/>
                        </a:rPr>
                        <a:t>広島赤十字・原爆病院　地域医療連携課</a:t>
                      </a:r>
                      <a:endParaRPr kumimoji="1" lang="en-US" altLang="ja-JP" sz="1200" dirty="0" smtClean="0">
                        <a:latin typeface="+mn-ea"/>
                        <a:ea typeface="+mn-ea"/>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n-ea"/>
                          <a:ea typeface="+mn-ea"/>
                        </a:rPr>
                        <a:t>　</a:t>
                      </a:r>
                      <a:r>
                        <a:rPr kumimoji="1" lang="en-US" altLang="ja-JP" sz="1200" dirty="0" smtClean="0">
                          <a:latin typeface="+mn-ea"/>
                          <a:ea typeface="+mn-ea"/>
                        </a:rPr>
                        <a:t>082-241-3111</a:t>
                      </a:r>
                      <a:r>
                        <a:rPr kumimoji="1" lang="ja-JP" altLang="en-US" sz="1200" dirty="0" smtClean="0">
                          <a:latin typeface="+mn-ea"/>
                          <a:ea typeface="+mn-ea"/>
                        </a:rPr>
                        <a:t>（内線</a:t>
                      </a:r>
                      <a:r>
                        <a:rPr kumimoji="1" lang="en-US" altLang="ja-JP" sz="1200" dirty="0" smtClean="0">
                          <a:latin typeface="+mn-ea"/>
                          <a:ea typeface="+mn-ea"/>
                        </a:rPr>
                        <a:t>3211</a:t>
                      </a:r>
                      <a:r>
                        <a:rPr kumimoji="1" lang="ja-JP" altLang="en-US" sz="1200" dirty="0" smtClean="0">
                          <a:latin typeface="+mn-ea"/>
                          <a:ea typeface="+mn-ea"/>
                        </a:rPr>
                        <a:t>）</a:t>
                      </a:r>
                      <a:endParaRPr kumimoji="1" lang="ja-JP" altLang="en-US" sz="1200" b="0" dirty="0">
                        <a:solidFill>
                          <a:schemeClr val="tx1"/>
                        </a:solidFill>
                        <a:latin typeface="+mn-ea"/>
                        <a:ea typeface="+mn-ea"/>
                      </a:endParaRPr>
                    </a:p>
                  </a:txBody>
                  <a:tcPr anchor="ctr"/>
                </a:tc>
              </a:tr>
            </a:tbl>
          </a:graphicData>
        </a:graphic>
      </p:graphicFrame>
      <p:sp>
        <p:nvSpPr>
          <p:cNvPr id="8" name="正方形/長方形 7"/>
          <p:cNvSpPr/>
          <p:nvPr/>
        </p:nvSpPr>
        <p:spPr>
          <a:xfrm>
            <a:off x="264652" y="1404406"/>
            <a:ext cx="8568954" cy="130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n-ea"/>
              </a:rPr>
              <a:t>【</a:t>
            </a:r>
            <a:r>
              <a:rPr lang="ja-JP" altLang="en-US" sz="1400" dirty="0" smtClean="0">
                <a:solidFill>
                  <a:schemeClr val="tx1"/>
                </a:solidFill>
                <a:latin typeface="+mn-ea"/>
              </a:rPr>
              <a:t>ねらい</a:t>
            </a:r>
            <a:r>
              <a:rPr lang="en-US" altLang="ja-JP" sz="1400" dirty="0" smtClean="0">
                <a:solidFill>
                  <a:schemeClr val="tx1"/>
                </a:solidFill>
                <a:latin typeface="+mn-ea"/>
              </a:rPr>
              <a:t>】</a:t>
            </a:r>
          </a:p>
          <a:p>
            <a:r>
              <a:rPr lang="ja-JP" altLang="en-US" sz="1400" dirty="0" smtClean="0">
                <a:solidFill>
                  <a:schemeClr val="tx1"/>
                </a:solidFill>
                <a:latin typeface="+mn-ea"/>
              </a:rPr>
              <a:t>　治療</a:t>
            </a:r>
            <a:r>
              <a:rPr lang="ja-JP" altLang="en-US" sz="1400" dirty="0">
                <a:solidFill>
                  <a:schemeClr val="tx1"/>
                </a:solidFill>
                <a:latin typeface="+mn-ea"/>
              </a:rPr>
              <a:t>の難易度が高く，患者数が少ない疾患に</a:t>
            </a:r>
            <a:r>
              <a:rPr lang="ja-JP" altLang="en-US" sz="1400" dirty="0" smtClean="0">
                <a:solidFill>
                  <a:schemeClr val="tx1"/>
                </a:solidFill>
                <a:latin typeface="+mn-ea"/>
              </a:rPr>
              <a:t>ついて，</a:t>
            </a:r>
            <a:r>
              <a:rPr lang="ja-JP" altLang="en-US" sz="1400" dirty="0">
                <a:solidFill>
                  <a:schemeClr val="tx1"/>
                </a:solidFill>
                <a:latin typeface="+mn-ea"/>
              </a:rPr>
              <a:t>特定の病院に集約して，治療成績</a:t>
            </a:r>
            <a:r>
              <a:rPr lang="ja-JP" altLang="en-US" sz="1400" dirty="0" smtClean="0">
                <a:solidFill>
                  <a:schemeClr val="tx1"/>
                </a:solidFill>
                <a:latin typeface="+mn-ea"/>
              </a:rPr>
              <a:t>の 向上</a:t>
            </a:r>
            <a:r>
              <a:rPr lang="ja-JP" altLang="en-US" sz="1400" dirty="0">
                <a:solidFill>
                  <a:schemeClr val="tx1"/>
                </a:solidFill>
                <a:latin typeface="+mn-ea"/>
              </a:rPr>
              <a:t>を図る</a:t>
            </a:r>
            <a:r>
              <a:rPr lang="ja-JP" altLang="en-US" sz="1400" dirty="0" smtClean="0">
                <a:solidFill>
                  <a:schemeClr val="tx1"/>
                </a:solidFill>
                <a:latin typeface="+mn-ea"/>
              </a:rPr>
              <a:t>。</a:t>
            </a:r>
            <a:endParaRPr lang="en-US" altLang="ja-JP" sz="1400" dirty="0" smtClean="0">
              <a:solidFill>
                <a:schemeClr val="tx1"/>
              </a:solidFill>
              <a:latin typeface="+mn-ea"/>
            </a:endParaRPr>
          </a:p>
          <a:p>
            <a:pPr>
              <a:lnSpc>
                <a:spcPts val="800"/>
              </a:lnSpc>
            </a:pPr>
            <a:endParaRPr kumimoji="1" lang="en-US" altLang="ja-JP" sz="1400" dirty="0" smtClean="0">
              <a:solidFill>
                <a:schemeClr val="tx1"/>
              </a:solidFill>
              <a:latin typeface="+mn-ea"/>
            </a:endParaRPr>
          </a:p>
          <a:p>
            <a:r>
              <a:rPr kumimoji="1" lang="en-US" altLang="ja-JP" sz="1400" dirty="0" smtClean="0">
                <a:solidFill>
                  <a:schemeClr val="tx1"/>
                </a:solidFill>
                <a:latin typeface="+mn-ea"/>
              </a:rPr>
              <a:t>【</a:t>
            </a:r>
            <a:r>
              <a:rPr kumimoji="1" lang="ja-JP" altLang="en-US" sz="1400" dirty="0" smtClean="0">
                <a:solidFill>
                  <a:schemeClr val="tx1"/>
                </a:solidFill>
                <a:latin typeface="+mn-ea"/>
              </a:rPr>
              <a:t>周知方法</a:t>
            </a:r>
            <a:r>
              <a:rPr kumimoji="1" lang="en-US" altLang="ja-JP" sz="1400" dirty="0" smtClean="0">
                <a:solidFill>
                  <a:schemeClr val="tx1"/>
                </a:solidFill>
                <a:latin typeface="+mn-ea"/>
              </a:rPr>
              <a:t>】</a:t>
            </a:r>
          </a:p>
          <a:p>
            <a:r>
              <a:rPr kumimoji="1" lang="ja-JP" altLang="en-US" sz="1400" dirty="0" smtClean="0">
                <a:solidFill>
                  <a:schemeClr val="tx1"/>
                </a:solidFill>
                <a:latin typeface="+mn-ea"/>
              </a:rPr>
              <a:t>　広島県のホームページ</a:t>
            </a:r>
            <a:r>
              <a:rPr kumimoji="1" lang="ja-JP" altLang="en-US" sz="1000" dirty="0" smtClean="0">
                <a:solidFill>
                  <a:schemeClr val="tx1"/>
                </a:solidFill>
                <a:latin typeface="+mn-ea"/>
              </a:rPr>
              <a:t>（</a:t>
            </a:r>
            <a:r>
              <a:rPr lang="en-US" altLang="ja-JP" sz="1000" dirty="0">
                <a:solidFill>
                  <a:schemeClr val="tx1"/>
                </a:solidFill>
                <a:latin typeface="+mn-ea"/>
              </a:rPr>
              <a:t>http://www.pref.hiroshima.lg.jp/site/flagship-hospital/medical-care-04.html</a:t>
            </a:r>
            <a:r>
              <a:rPr kumimoji="1" lang="ja-JP" altLang="en-US" sz="1000" dirty="0" smtClean="0">
                <a:solidFill>
                  <a:schemeClr val="tx1"/>
                </a:solidFill>
                <a:latin typeface="+mn-ea"/>
              </a:rPr>
              <a:t>）</a:t>
            </a:r>
            <a:r>
              <a:rPr kumimoji="1" lang="ja-JP" altLang="en-US" sz="1400" dirty="0" smtClean="0">
                <a:solidFill>
                  <a:schemeClr val="tx1"/>
                </a:solidFill>
                <a:latin typeface="+mn-ea"/>
              </a:rPr>
              <a:t>に掲載するとともに，広島県医師会速報（</a:t>
            </a:r>
            <a:r>
              <a:rPr kumimoji="1" lang="en-US" altLang="ja-JP" sz="1400" dirty="0" smtClean="0">
                <a:solidFill>
                  <a:schemeClr val="tx1"/>
                </a:solidFill>
                <a:latin typeface="+mn-ea"/>
              </a:rPr>
              <a:t>2017.2.25</a:t>
            </a:r>
            <a:r>
              <a:rPr kumimoji="1" lang="ja-JP" altLang="en-US" sz="1400" dirty="0" smtClean="0">
                <a:solidFill>
                  <a:schemeClr val="tx1"/>
                </a:solidFill>
                <a:latin typeface="+mn-ea"/>
              </a:rPr>
              <a:t>）に掲載した。（広島市医師会報にも掲載予定）</a:t>
            </a:r>
            <a:endParaRPr kumimoji="1" lang="ja-JP" altLang="en-US" sz="1400" dirty="0">
              <a:solidFill>
                <a:schemeClr val="tx1"/>
              </a:solidFill>
              <a:latin typeface="+mn-ea"/>
            </a:endParaRPr>
          </a:p>
        </p:txBody>
      </p:sp>
      <p:sp>
        <p:nvSpPr>
          <p:cNvPr id="9" name="正方形/長方形 8"/>
          <p:cNvSpPr/>
          <p:nvPr/>
        </p:nvSpPr>
        <p:spPr>
          <a:xfrm>
            <a:off x="293624" y="5589240"/>
            <a:ext cx="8542686" cy="832098"/>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絞り込み</a:t>
            </a:r>
            <a:r>
              <a:rPr kumimoji="1" lang="ja-JP" altLang="en-US" sz="1050" dirty="0">
                <a:solidFill>
                  <a:schemeClr val="tx1"/>
                </a:solidFill>
                <a:latin typeface="+mn-ea"/>
                <a:ea typeface="+mn-ea"/>
              </a:rPr>
              <a:t>方法</a:t>
            </a:r>
            <a:r>
              <a:rPr kumimoji="1" lang="en-US" altLang="ja-JP" sz="1050" dirty="0">
                <a:solidFill>
                  <a:schemeClr val="tx1"/>
                </a:solidFill>
                <a:latin typeface="+mn-ea"/>
                <a:ea typeface="+mn-ea"/>
              </a:rPr>
              <a:t>】</a:t>
            </a:r>
          </a:p>
          <a:p>
            <a:pPr algn="l"/>
            <a:r>
              <a:rPr kumimoji="1" lang="ja-JP" altLang="en-US" sz="1050" dirty="0" smtClean="0">
                <a:solidFill>
                  <a:schemeClr val="tx1"/>
                </a:solidFill>
                <a:latin typeface="+mn-ea"/>
                <a:ea typeface="+mn-ea"/>
              </a:rPr>
              <a:t>　年間</a:t>
            </a:r>
            <a:r>
              <a:rPr kumimoji="1" lang="ja-JP" altLang="en-US" sz="1050" dirty="0">
                <a:solidFill>
                  <a:schemeClr val="tx1"/>
                </a:solidFill>
                <a:latin typeface="+mn-ea"/>
                <a:ea typeface="+mn-ea"/>
              </a:rPr>
              <a:t>の退院患者数が４基幹病院合計で１５０人未満かつ分散している疾患（ＨＨＩ</a:t>
            </a:r>
            <a:r>
              <a:rPr kumimoji="1" lang="ja-JP" altLang="en-US" sz="1050" dirty="0" smtClean="0">
                <a:solidFill>
                  <a:schemeClr val="tx1"/>
                </a:solidFill>
                <a:latin typeface="+mn-ea"/>
                <a:ea typeface="+mn-ea"/>
              </a:rPr>
              <a:t>指数</a:t>
            </a:r>
            <a:r>
              <a:rPr kumimoji="1" lang="en-US" altLang="ja-JP" sz="1050" baseline="30000" dirty="0" smtClean="0">
                <a:solidFill>
                  <a:schemeClr val="tx1"/>
                </a:solidFill>
                <a:latin typeface="+mn-ea"/>
                <a:ea typeface="+mn-ea"/>
              </a:rPr>
              <a:t>※</a:t>
            </a:r>
            <a:r>
              <a:rPr kumimoji="1" lang="ja-JP" altLang="en-US" sz="1050" dirty="0" smtClean="0">
                <a:solidFill>
                  <a:schemeClr val="tx1"/>
                </a:solidFill>
                <a:latin typeface="+mn-ea"/>
                <a:ea typeface="+mn-ea"/>
              </a:rPr>
              <a:t>が</a:t>
            </a:r>
            <a:r>
              <a:rPr kumimoji="1" lang="ja-JP" altLang="en-US" sz="1050" dirty="0">
                <a:solidFill>
                  <a:schemeClr val="tx1"/>
                </a:solidFill>
                <a:latin typeface="+mn-ea"/>
                <a:ea typeface="+mn-ea"/>
              </a:rPr>
              <a:t>０</a:t>
            </a:r>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５以下）について，各病院の各診療科に集約の適否と集約先としてふさわしい</a:t>
            </a:r>
            <a:r>
              <a:rPr kumimoji="1" lang="ja-JP" altLang="en-US" sz="1050" dirty="0" smtClean="0">
                <a:solidFill>
                  <a:schemeClr val="tx1"/>
                </a:solidFill>
                <a:latin typeface="+mn-ea"/>
                <a:ea typeface="+mn-ea"/>
              </a:rPr>
              <a:t>病院に</a:t>
            </a:r>
            <a:r>
              <a:rPr kumimoji="1" lang="ja-JP" altLang="en-US" sz="1050" dirty="0">
                <a:solidFill>
                  <a:schemeClr val="tx1"/>
                </a:solidFill>
                <a:latin typeface="+mn-ea"/>
                <a:ea typeface="+mn-ea"/>
              </a:rPr>
              <a:t>○をつけて</a:t>
            </a:r>
            <a:r>
              <a:rPr kumimoji="1" lang="ja-JP" altLang="en-US" sz="1050" dirty="0" smtClean="0">
                <a:solidFill>
                  <a:schemeClr val="tx1"/>
                </a:solidFill>
                <a:latin typeface="+mn-ea"/>
                <a:ea typeface="+mn-ea"/>
              </a:rPr>
              <a:t>もらった。また</a:t>
            </a:r>
            <a:r>
              <a:rPr kumimoji="1" lang="ja-JP" altLang="en-US" sz="1050" dirty="0">
                <a:solidFill>
                  <a:schemeClr val="tx1"/>
                </a:solidFill>
                <a:latin typeface="+mn-ea"/>
                <a:ea typeface="+mn-ea"/>
              </a:rPr>
              <a:t>，事務局が提示した疾患以外に集約がふさわしい疾患として提案があったものについては，他の病院にその適否を再照会した</a:t>
            </a:r>
            <a:r>
              <a:rPr kumimoji="1" lang="ja-JP" altLang="en-US" sz="1050" dirty="0" smtClean="0">
                <a:solidFill>
                  <a:schemeClr val="tx1"/>
                </a:solidFill>
                <a:latin typeface="+mn-ea"/>
                <a:ea typeface="+mn-ea"/>
              </a:rPr>
              <a:t>。</a:t>
            </a:r>
            <a:endParaRPr kumimoji="1" lang="ja-JP" altLang="en-US" sz="1050" dirty="0">
              <a:solidFill>
                <a:schemeClr val="tx1"/>
              </a:solidFill>
              <a:latin typeface="+mn-ea"/>
              <a:ea typeface="+mn-ea"/>
            </a:endParaRPr>
          </a:p>
        </p:txBody>
      </p:sp>
      <p:sp>
        <p:nvSpPr>
          <p:cNvPr id="10" name="正方形/長方形 9"/>
          <p:cNvSpPr/>
          <p:nvPr/>
        </p:nvSpPr>
        <p:spPr>
          <a:xfrm>
            <a:off x="192485" y="6403057"/>
            <a:ext cx="86409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mn-ea"/>
              </a:rPr>
              <a:t>※ </a:t>
            </a:r>
            <a:r>
              <a:rPr lang="ja-JP" altLang="en-US" sz="900" dirty="0">
                <a:solidFill>
                  <a:schemeClr val="tx1"/>
                </a:solidFill>
                <a:latin typeface="+mn-ea"/>
              </a:rPr>
              <a:t>ＨＨＩ指数</a:t>
            </a:r>
            <a:r>
              <a:rPr lang="en-US" altLang="ja-JP" sz="900" dirty="0">
                <a:solidFill>
                  <a:schemeClr val="tx1"/>
                </a:solidFill>
                <a:latin typeface="+mn-ea"/>
              </a:rPr>
              <a:t>…</a:t>
            </a:r>
            <a:r>
              <a:rPr lang="ja-JP" altLang="en-US" sz="900" dirty="0">
                <a:solidFill>
                  <a:schemeClr val="tx1"/>
                </a:solidFill>
                <a:latin typeface="+mn-ea"/>
              </a:rPr>
              <a:t>ハーフィンダル・ハーシュマイン・インデックス。寡占度指数。市場における競争状態を示す指標。独占状態は「</a:t>
            </a:r>
            <a:r>
              <a:rPr lang="en-US" altLang="ja-JP" sz="900" dirty="0">
                <a:solidFill>
                  <a:schemeClr val="tx1"/>
                </a:solidFill>
                <a:latin typeface="+mn-ea"/>
              </a:rPr>
              <a:t>1</a:t>
            </a:r>
            <a:r>
              <a:rPr lang="ja-JP" altLang="en-US" sz="900" dirty="0">
                <a:solidFill>
                  <a:schemeClr val="tx1"/>
                </a:solidFill>
                <a:latin typeface="+mn-ea"/>
              </a:rPr>
              <a:t>」となり，競争が激しいほど数値が小さくなる</a:t>
            </a:r>
            <a:r>
              <a:rPr lang="ja-JP" altLang="en-US" sz="900" dirty="0" smtClean="0">
                <a:solidFill>
                  <a:schemeClr val="tx1"/>
                </a:solidFill>
                <a:latin typeface="+mn-ea"/>
              </a:rPr>
              <a:t>。</a:t>
            </a:r>
            <a:endParaRPr lang="en-US" altLang="ja-JP" sz="900" dirty="0" smtClean="0">
              <a:solidFill>
                <a:schemeClr val="tx1"/>
              </a:solidFill>
              <a:latin typeface="+mn-ea"/>
            </a:endParaRPr>
          </a:p>
          <a:p>
            <a:r>
              <a:rPr lang="ja-JP" altLang="en-US" sz="900" dirty="0">
                <a:solidFill>
                  <a:schemeClr val="tx1"/>
                </a:solidFill>
                <a:latin typeface="+mn-ea"/>
              </a:rPr>
              <a:t>　</a:t>
            </a:r>
            <a:r>
              <a:rPr lang="ja-JP" altLang="en-US" sz="900" dirty="0" smtClean="0">
                <a:solidFill>
                  <a:schemeClr val="tx1"/>
                </a:solidFill>
                <a:latin typeface="+mn-ea"/>
              </a:rPr>
              <a:t>　算出式</a:t>
            </a:r>
            <a:r>
              <a:rPr lang="ja-JP" altLang="en-US" sz="900" dirty="0">
                <a:solidFill>
                  <a:schemeClr val="tx1"/>
                </a:solidFill>
                <a:latin typeface="+mn-ea"/>
              </a:rPr>
              <a:t>はシェアの２乗の</a:t>
            </a:r>
            <a:r>
              <a:rPr lang="ja-JP" altLang="en-US" sz="900" dirty="0" smtClean="0">
                <a:solidFill>
                  <a:schemeClr val="tx1"/>
                </a:solidFill>
                <a:latin typeface="+mn-ea"/>
              </a:rPr>
              <a:t>合計。</a:t>
            </a:r>
            <a:endParaRPr kumimoji="1" lang="ja-JP" altLang="en-US" sz="900" dirty="0">
              <a:solidFill>
                <a:schemeClr val="tx1"/>
              </a:solidFill>
              <a:latin typeface="+mn-ea"/>
            </a:endParaRPr>
          </a:p>
        </p:txBody>
      </p:sp>
    </p:spTree>
    <p:extLst>
      <p:ext uri="{BB962C8B-B14F-4D97-AF65-F5344CB8AC3E}">
        <p14:creationId xmlns:p14="http://schemas.microsoft.com/office/powerpoint/2010/main" val="2827619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60</a:t>
            </a:fld>
            <a:endParaRPr kumimoji="1" lang="ja-JP" altLang="en-US" sz="2400" dirty="0"/>
          </a:p>
        </p:txBody>
      </p:sp>
      <p:sp>
        <p:nvSpPr>
          <p:cNvPr id="3" name="タイトル 1"/>
          <p:cNvSpPr>
            <a:spLocks noGrp="1"/>
          </p:cNvSpPr>
          <p:nvPr>
            <p:ph type="title"/>
          </p:nvPr>
        </p:nvSpPr>
        <p:spPr>
          <a:xfrm>
            <a:off x="108000" y="259200"/>
            <a:ext cx="8928000" cy="1080000"/>
          </a:xfrm>
          <a:solidFill>
            <a:schemeClr val="tx2">
              <a:lumMod val="60000"/>
              <a:lumOff val="40000"/>
            </a:schemeClr>
          </a:solidFill>
        </p:spPr>
        <p:txBody>
          <a:bodyPr lIns="180000">
            <a:noAutofit/>
          </a:bodyPr>
          <a:lstStyle/>
          <a:p>
            <a:pPr algn="l"/>
            <a:r>
              <a:rPr kumimoji="1" lang="ja-JP" altLang="en-US" sz="2800" dirty="0" smtClean="0">
                <a:solidFill>
                  <a:schemeClr val="bg1"/>
                </a:solidFill>
                <a:latin typeface="+mn-ea"/>
                <a:ea typeface="+mn-ea"/>
              </a:rPr>
              <a:t>　第２ステージ：強みの顕在化</a:t>
            </a:r>
            <a:r>
              <a:rPr kumimoji="1" lang="en-US" altLang="ja-JP" sz="2800" dirty="0" smtClean="0">
                <a:solidFill>
                  <a:schemeClr val="bg1"/>
                </a:solidFill>
                <a:latin typeface="+mn-ea"/>
                <a:ea typeface="+mn-ea"/>
              </a:rPr>
              <a:t/>
            </a:r>
            <a:br>
              <a:rPr kumimoji="1" lang="en-US" altLang="ja-JP" sz="2800" dirty="0" smtClean="0">
                <a:solidFill>
                  <a:schemeClr val="bg1"/>
                </a:solidFill>
                <a:latin typeface="+mn-ea"/>
                <a:ea typeface="+mn-ea"/>
              </a:rPr>
            </a:br>
            <a:r>
              <a:rPr kumimoji="1" lang="ja-JP" altLang="en-US" sz="2800" dirty="0" smtClean="0">
                <a:solidFill>
                  <a:schemeClr val="bg1"/>
                </a:solidFill>
                <a:latin typeface="+mn-ea"/>
                <a:ea typeface="+mn-ea"/>
              </a:rPr>
              <a:t>　　脳・循環器疾患の拠点病院構想</a:t>
            </a:r>
            <a:endParaRPr kumimoji="1" lang="ja-JP" altLang="en-US" sz="2800" dirty="0">
              <a:solidFill>
                <a:schemeClr val="bg1"/>
              </a:solidFill>
              <a:latin typeface="+mn-ea"/>
              <a:ea typeface="+mn-ea"/>
            </a:endParaRPr>
          </a:p>
        </p:txBody>
      </p:sp>
      <p:sp>
        <p:nvSpPr>
          <p:cNvPr id="5" name="コンテンツ プレースホルダー 2"/>
          <p:cNvSpPr>
            <a:spLocks noGrp="1"/>
          </p:cNvSpPr>
          <p:nvPr>
            <p:ph idx="1"/>
          </p:nvPr>
        </p:nvSpPr>
        <p:spPr>
          <a:xfrm>
            <a:off x="107504" y="2132856"/>
            <a:ext cx="8928992" cy="4464496"/>
          </a:xfrm>
        </p:spPr>
        <p:txBody>
          <a:bodyPr>
            <a:normAutofit fontScale="92500" lnSpcReduction="10000"/>
          </a:bodyPr>
          <a:lstStyle/>
          <a:p>
            <a:pPr marL="0" indent="0">
              <a:buNone/>
            </a:pPr>
            <a:r>
              <a:rPr lang="en-US" altLang="ja-JP" sz="2200" dirty="0" smtClean="0">
                <a:latin typeface="+mn-ea"/>
              </a:rPr>
              <a:t>【</a:t>
            </a:r>
            <a:r>
              <a:rPr lang="ja-JP" altLang="en-US" sz="2200" dirty="0" smtClean="0">
                <a:latin typeface="+mn-ea"/>
              </a:rPr>
              <a:t>拠点構想の目的</a:t>
            </a:r>
            <a:r>
              <a:rPr lang="en-US" altLang="ja-JP" sz="2200" dirty="0" smtClean="0">
                <a:latin typeface="+mn-ea"/>
              </a:rPr>
              <a:t>】</a:t>
            </a:r>
          </a:p>
          <a:p>
            <a:pPr marL="0" indent="0">
              <a:buNone/>
            </a:pPr>
            <a:r>
              <a:rPr lang="ja-JP" altLang="en-US" sz="2200" dirty="0" smtClean="0">
                <a:latin typeface="+mn-ea"/>
              </a:rPr>
              <a:t>◎　増加する患者に地域全体で対応するため，地域の医療水準の向上を図る。</a:t>
            </a:r>
            <a:endParaRPr lang="en-US" altLang="ja-JP" sz="2200" dirty="0" smtClean="0">
              <a:latin typeface="+mn-ea"/>
            </a:endParaRPr>
          </a:p>
          <a:p>
            <a:pPr marL="0" indent="0">
              <a:buNone/>
            </a:pPr>
            <a:r>
              <a:rPr lang="ja-JP" altLang="en-US" sz="2200" dirty="0" smtClean="0">
                <a:latin typeface="+mn-ea"/>
              </a:rPr>
              <a:t>◎　全国から若手医師を惹きつけるため，救急医療体制の充実や人材育成機能</a:t>
            </a:r>
            <a:endParaRPr lang="en-US" altLang="ja-JP" sz="2200" dirty="0" smtClean="0">
              <a:latin typeface="+mn-ea"/>
            </a:endParaRPr>
          </a:p>
          <a:p>
            <a:pPr marL="0" indent="0">
              <a:buNone/>
            </a:pPr>
            <a:r>
              <a:rPr lang="ja-JP" altLang="en-US" sz="2200" dirty="0">
                <a:latin typeface="+mn-ea"/>
              </a:rPr>
              <a:t>　</a:t>
            </a:r>
            <a:r>
              <a:rPr lang="ja-JP" altLang="en-US" sz="2200" dirty="0" smtClean="0">
                <a:latin typeface="+mn-ea"/>
              </a:rPr>
              <a:t>の強化を図る。</a:t>
            </a:r>
            <a:endParaRPr lang="en-US" altLang="ja-JP" sz="2200" dirty="0" smtClean="0">
              <a:latin typeface="+mn-ea"/>
            </a:endParaRPr>
          </a:p>
          <a:p>
            <a:pPr marL="0" indent="0">
              <a:lnSpc>
                <a:spcPts val="1800"/>
              </a:lnSpc>
              <a:buNone/>
            </a:pPr>
            <a:endParaRPr lang="en-US" altLang="ja-JP" sz="2200" dirty="0" smtClean="0">
              <a:latin typeface="+mn-ea"/>
            </a:endParaRPr>
          </a:p>
          <a:p>
            <a:pPr marL="0" indent="0">
              <a:buNone/>
            </a:pPr>
            <a:r>
              <a:rPr lang="en-US" altLang="ja-JP" sz="2200" dirty="0" smtClean="0">
                <a:latin typeface="+mn-ea"/>
              </a:rPr>
              <a:t>【</a:t>
            </a:r>
            <a:r>
              <a:rPr lang="ja-JP" altLang="en-US" sz="2200" dirty="0" smtClean="0">
                <a:latin typeface="+mn-ea"/>
              </a:rPr>
              <a:t>拠点病院の役割</a:t>
            </a:r>
            <a:r>
              <a:rPr lang="en-US" altLang="ja-JP" sz="2200" dirty="0" smtClean="0">
                <a:latin typeface="+mn-ea"/>
              </a:rPr>
              <a:t>】</a:t>
            </a:r>
          </a:p>
          <a:p>
            <a:pPr marL="0" indent="0">
              <a:buNone/>
            </a:pPr>
            <a:r>
              <a:rPr lang="ja-JP" altLang="en-US" sz="2200" dirty="0" smtClean="0">
                <a:latin typeface="+mn-ea"/>
              </a:rPr>
              <a:t>◎</a:t>
            </a:r>
            <a:r>
              <a:rPr lang="ja-JP" altLang="en-US" sz="2200" dirty="0">
                <a:latin typeface="+mn-ea"/>
              </a:rPr>
              <a:t>　高度専門医療の提供（</a:t>
            </a:r>
            <a:r>
              <a:rPr lang="ja-JP" altLang="en-US" sz="2200" dirty="0" smtClean="0">
                <a:latin typeface="+mn-ea"/>
              </a:rPr>
              <a:t>先端低侵襲治療等</a:t>
            </a:r>
            <a:r>
              <a:rPr lang="ja-JP" altLang="en-US" sz="2200" dirty="0">
                <a:latin typeface="+mn-ea"/>
              </a:rPr>
              <a:t>）</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地域医療機関との垂直連携の推進（地域連携</a:t>
            </a:r>
            <a:r>
              <a:rPr lang="ja-JP" altLang="en-US" sz="2200" dirty="0" smtClean="0">
                <a:latin typeface="+mn-ea"/>
              </a:rPr>
              <a:t>クリティカルパス）</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a:t>
            </a:r>
            <a:r>
              <a:rPr lang="ja-JP" altLang="en-US" sz="2200" dirty="0" smtClean="0">
                <a:latin typeface="+mn-ea"/>
              </a:rPr>
              <a:t>医療</a:t>
            </a:r>
            <a:r>
              <a:rPr lang="ja-JP" altLang="en-US" sz="2200" dirty="0">
                <a:latin typeface="+mn-ea"/>
              </a:rPr>
              <a:t>人材の育成</a:t>
            </a:r>
            <a:r>
              <a:rPr lang="ja-JP" altLang="en-US" sz="2200" dirty="0" smtClean="0">
                <a:latin typeface="+mn-ea"/>
              </a:rPr>
              <a:t>（若手人材</a:t>
            </a:r>
            <a:r>
              <a:rPr lang="ja-JP" altLang="en-US" sz="2200" dirty="0">
                <a:latin typeface="+mn-ea"/>
              </a:rPr>
              <a:t>を惹きつける</a:t>
            </a:r>
            <a:r>
              <a:rPr lang="ja-JP" altLang="en-US" sz="2200" dirty="0" smtClean="0">
                <a:latin typeface="+mn-ea"/>
              </a:rPr>
              <a:t>マグネットホスピタル）</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治験・臨床研究の充実</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患者に対する相談支援・情報</a:t>
            </a:r>
            <a:r>
              <a:rPr lang="ja-JP" altLang="en-US" sz="2200" dirty="0" smtClean="0">
                <a:latin typeface="+mn-ea"/>
              </a:rPr>
              <a:t>提供</a:t>
            </a:r>
            <a:endParaRPr lang="en-US" altLang="ja-JP" sz="2200" dirty="0" smtClean="0">
              <a:latin typeface="+mn-ea"/>
            </a:endParaRPr>
          </a:p>
          <a:p>
            <a:pPr marL="0" indent="0">
              <a:buNone/>
            </a:pPr>
            <a:endParaRPr lang="en-US" altLang="ja-JP" sz="2200" dirty="0" smtClean="0">
              <a:latin typeface="+mn-ea"/>
            </a:endParaRPr>
          </a:p>
          <a:p>
            <a:pPr marL="0" indent="0">
              <a:buNone/>
            </a:pPr>
            <a:r>
              <a:rPr lang="en-US" altLang="ja-JP" sz="2200" dirty="0" smtClean="0">
                <a:latin typeface="+mn-ea"/>
              </a:rPr>
              <a:t>※</a:t>
            </a:r>
            <a:r>
              <a:rPr lang="ja-JP" altLang="en-US" sz="2200" dirty="0" smtClean="0">
                <a:latin typeface="+mn-ea"/>
              </a:rPr>
              <a:t>　今後，具体的な指定要件を検討</a:t>
            </a:r>
            <a:endParaRPr kumimoji="1" lang="ja-JP" altLang="en-US" dirty="0"/>
          </a:p>
        </p:txBody>
      </p:sp>
      <p:sp>
        <p:nvSpPr>
          <p:cNvPr id="6" name="タイトル 1"/>
          <p:cNvSpPr txBox="1">
            <a:spLocks/>
          </p:cNvSpPr>
          <p:nvPr/>
        </p:nvSpPr>
        <p:spPr>
          <a:xfrm>
            <a:off x="233636" y="1607865"/>
            <a:ext cx="6210572" cy="3600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mn-ea"/>
                <a:ea typeface="+mn-ea"/>
              </a:rPr>
              <a:t>第１回基幹病院連携強化実行会議（</a:t>
            </a:r>
            <a:r>
              <a:rPr lang="en-US" altLang="ja-JP" sz="1400" dirty="0" smtClean="0">
                <a:latin typeface="+mn-ea"/>
                <a:ea typeface="+mn-ea"/>
              </a:rPr>
              <a:t>H28.11.11</a:t>
            </a:r>
            <a:r>
              <a:rPr lang="ja-JP" altLang="en-US" sz="1400" dirty="0" smtClean="0">
                <a:latin typeface="+mn-ea"/>
                <a:ea typeface="+mn-ea"/>
              </a:rPr>
              <a:t>）資料　事務局試案（一部修正）</a:t>
            </a:r>
            <a:endParaRPr lang="ja-JP" altLang="en-US" sz="1400" dirty="0">
              <a:latin typeface="+mn-ea"/>
              <a:ea typeface="+mn-ea"/>
            </a:endParaRPr>
          </a:p>
        </p:txBody>
      </p:sp>
    </p:spTree>
    <p:extLst>
      <p:ext uri="{BB962C8B-B14F-4D97-AF65-F5344CB8AC3E}">
        <p14:creationId xmlns:p14="http://schemas.microsoft.com/office/powerpoint/2010/main" val="19142931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5" y="606054"/>
            <a:ext cx="9099349" cy="612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251520" y="247502"/>
            <a:ext cx="5688632" cy="3600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mn-ea"/>
                <a:ea typeface="+mn-ea"/>
              </a:rPr>
              <a:t>第１回基幹病院連携強化実行会議（</a:t>
            </a:r>
            <a:r>
              <a:rPr lang="en-US" altLang="ja-JP" sz="1400" dirty="0" smtClean="0">
                <a:latin typeface="+mn-ea"/>
                <a:ea typeface="+mn-ea"/>
              </a:rPr>
              <a:t>H28.11.11</a:t>
            </a:r>
            <a:r>
              <a:rPr lang="ja-JP" altLang="en-US" sz="1400" dirty="0" smtClean="0">
                <a:latin typeface="+mn-ea"/>
                <a:ea typeface="+mn-ea"/>
              </a:rPr>
              <a:t>）資料　事務局試案</a:t>
            </a:r>
            <a:endParaRPr lang="ja-JP" altLang="en-US" sz="1400" dirty="0">
              <a:latin typeface="+mn-ea"/>
              <a:ea typeface="+mn-ea"/>
            </a:endParaRPr>
          </a:p>
        </p:txBody>
      </p:sp>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61</a:t>
            </a:fld>
            <a:endParaRPr kumimoji="1" lang="ja-JP" altLang="en-US" sz="2400" dirty="0"/>
          </a:p>
        </p:txBody>
      </p:sp>
    </p:spTree>
    <p:extLst>
      <p:ext uri="{BB962C8B-B14F-4D97-AF65-F5344CB8AC3E}">
        <p14:creationId xmlns:p14="http://schemas.microsoft.com/office/powerpoint/2010/main" val="31646914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j-ea"/>
              </a:rPr>
              <a:t>広島県保健医療計画で定める「脳卒中対策に求められる医療機能（急性期）」</a:t>
            </a:r>
            <a:endParaRPr lang="ja-JP" altLang="en-US" sz="1800" dirty="0">
              <a:latin typeface="+mj-ea"/>
            </a:endParaRPr>
          </a:p>
        </p:txBody>
      </p:sp>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62</a:t>
            </a:fld>
            <a:endParaRPr kumimoji="1" lang="ja-JP" altLang="en-US" sz="2400" dirty="0"/>
          </a:p>
        </p:txBody>
      </p:sp>
      <p:pic>
        <p:nvPicPr>
          <p:cNvPr id="11" name="図 10"/>
          <p:cNvPicPr>
            <a:picLocks noChangeAspect="1" noChangeArrowheads="1"/>
            <a:extLst>
              <a:ext uri="{84589F7E-364E-4C9E-8A38-B11213B215E9}">
                <a14:cameraTool xmlns:a14="http://schemas.microsoft.com/office/drawing/2010/main" cellRange="$A$3:$G$15"/>
              </a:ext>
            </a:extLst>
          </p:cNvPicPr>
          <p:nvPr/>
        </p:nvPicPr>
        <p:blipFill>
          <a:blip r:embed="rId2"/>
          <a:srcRect/>
          <a:stretch>
            <a:fillRect/>
          </a:stretch>
        </p:blipFill>
        <p:spPr bwMode="auto">
          <a:xfrm>
            <a:off x="72000" y="908720"/>
            <a:ext cx="9000000" cy="576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56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j-ea"/>
              </a:rPr>
              <a:t>広島県保健医療計画で定める「急性心筋梗塞対策に求められる医療機能（急性期）」</a:t>
            </a:r>
            <a:endParaRPr lang="ja-JP" altLang="en-US" sz="1800" dirty="0">
              <a:latin typeface="+mj-ea"/>
            </a:endParaRPr>
          </a:p>
        </p:txBody>
      </p:sp>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63</a:t>
            </a:fld>
            <a:endParaRPr kumimoji="1" lang="ja-JP" altLang="en-US" sz="2400" dirty="0"/>
          </a:p>
        </p:txBody>
      </p:sp>
      <p:pic>
        <p:nvPicPr>
          <p:cNvPr id="7" name="図 6"/>
          <p:cNvPicPr>
            <a:picLocks noChangeAspect="1" noChangeArrowheads="1"/>
            <a:extLst>
              <a:ext uri="{84589F7E-364E-4C9E-8A38-B11213B215E9}">
                <a14:cameraTool xmlns:a14="http://schemas.microsoft.com/office/drawing/2010/main" cellRange="$A$3:$G$12" spid="_x0000_s4099"/>
              </a:ext>
            </a:extLst>
          </p:cNvPicPr>
          <p:nvPr/>
        </p:nvPicPr>
        <p:blipFill>
          <a:blip r:embed="rId2"/>
          <a:srcRect/>
          <a:stretch>
            <a:fillRect/>
          </a:stretch>
        </p:blipFill>
        <p:spPr bwMode="auto">
          <a:xfrm>
            <a:off x="72000" y="907200"/>
            <a:ext cx="9000000" cy="522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17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64</a:t>
            </a:fld>
            <a:endParaRPr kumimoji="1" lang="ja-JP" altLang="en-US" sz="2400" dirty="0"/>
          </a:p>
        </p:txBody>
      </p:sp>
      <p:sp>
        <p:nvSpPr>
          <p:cNvPr id="3" name="タイトル 1"/>
          <p:cNvSpPr txBox="1">
            <a:spLocks/>
          </p:cNvSpPr>
          <p:nvPr/>
        </p:nvSpPr>
        <p:spPr>
          <a:xfrm>
            <a:off x="0" y="260648"/>
            <a:ext cx="9144000" cy="100811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国で検討されていること</a:t>
            </a:r>
            <a:endParaRPr lang="en-US" altLang="ja-JP" sz="2400" dirty="0" smtClean="0">
              <a:latin typeface="+mj-ea"/>
            </a:endParaRPr>
          </a:p>
          <a:p>
            <a:r>
              <a:rPr lang="ja-JP" altLang="en-US" sz="2400" dirty="0" smtClean="0">
                <a:latin typeface="+mj-ea"/>
              </a:rPr>
              <a:t>～循環器病を診療する施設の役割分担～</a:t>
            </a:r>
            <a:endParaRPr lang="ja-JP" altLang="en-US" sz="2400" dirty="0">
              <a:latin typeface="+mj-ea"/>
            </a:endParaRPr>
          </a:p>
        </p:txBody>
      </p:sp>
      <p:sp>
        <p:nvSpPr>
          <p:cNvPr id="5" name="タイトル 1"/>
          <p:cNvSpPr txBox="1">
            <a:spLocks/>
          </p:cNvSpPr>
          <p:nvPr/>
        </p:nvSpPr>
        <p:spPr>
          <a:xfrm>
            <a:off x="-27409" y="1240979"/>
            <a:ext cx="9144000" cy="792088"/>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latin typeface="+mj-ea"/>
              </a:rPr>
              <a:t>厚生労働省「脳卒中，心臓病その他の循環器病に係る診療体制の在り方に関する検討会」</a:t>
            </a:r>
            <a:endParaRPr lang="en-US" altLang="ja-JP" sz="1600" dirty="0" smtClean="0">
              <a:latin typeface="+mj-ea"/>
            </a:endParaRPr>
          </a:p>
          <a:p>
            <a:r>
              <a:rPr lang="ja-JP" altLang="en-US" sz="1600" dirty="0" smtClean="0">
                <a:latin typeface="+mj-ea"/>
              </a:rPr>
              <a:t>第１回（</a:t>
            </a:r>
            <a:r>
              <a:rPr lang="en-US" altLang="ja-JP" sz="1600" dirty="0" smtClean="0">
                <a:latin typeface="+mj-ea"/>
              </a:rPr>
              <a:t>H28.6.30</a:t>
            </a:r>
            <a:r>
              <a:rPr lang="ja-JP" altLang="en-US" sz="1600" dirty="0" smtClean="0">
                <a:latin typeface="+mj-ea"/>
              </a:rPr>
              <a:t>）資料</a:t>
            </a:r>
            <a:endParaRPr lang="ja-JP" altLang="en-US" sz="1600" dirty="0">
              <a:latin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1044443361"/>
              </p:ext>
            </p:extLst>
          </p:nvPr>
        </p:nvGraphicFramePr>
        <p:xfrm>
          <a:off x="611560" y="2132856"/>
          <a:ext cx="7632848" cy="3240361"/>
        </p:xfrm>
        <a:graphic>
          <a:graphicData uri="http://schemas.openxmlformats.org/drawingml/2006/table">
            <a:tbl>
              <a:tblPr firstRow="1" bandRow="1">
                <a:tableStyleId>{5C22544A-7EE6-4342-B048-85BDC9FD1C3A}</a:tableStyleId>
              </a:tblPr>
              <a:tblGrid>
                <a:gridCol w="1908212"/>
                <a:gridCol w="1908212"/>
                <a:gridCol w="1908212"/>
                <a:gridCol w="1908212"/>
              </a:tblGrid>
              <a:tr h="738082">
                <a:tc>
                  <a:txBody>
                    <a:bodyPr/>
                    <a:lstStyle/>
                    <a:p>
                      <a:pPr algn="ct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smtClean="0">
                          <a:solidFill>
                            <a:schemeClr val="tx1"/>
                          </a:solidFill>
                          <a:latin typeface="+mn-ea"/>
                          <a:ea typeface="+mn-ea"/>
                        </a:rPr>
                        <a:t>脳卒中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smtClean="0">
                          <a:solidFill>
                            <a:schemeClr val="tx1"/>
                          </a:solidFill>
                          <a:latin typeface="+mn-ea"/>
                          <a:ea typeface="+mn-ea"/>
                        </a:rPr>
                        <a:t>急性心筋梗塞</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smtClean="0">
                          <a:solidFill>
                            <a:schemeClr val="tx1"/>
                          </a:solidFill>
                          <a:latin typeface="+mn-ea"/>
                          <a:ea typeface="+mn-ea"/>
                        </a:rPr>
                        <a:t>急性大動脈解離</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34093">
                <a:tc>
                  <a:txBody>
                    <a:bodyPr/>
                    <a:lstStyle/>
                    <a:p>
                      <a:pPr marL="36000" algn="l"/>
                      <a:r>
                        <a:rPr kumimoji="1" lang="ja-JP" altLang="en-US" sz="1400" b="0" dirty="0" smtClean="0">
                          <a:solidFill>
                            <a:schemeClr val="tx1"/>
                          </a:solidFill>
                          <a:latin typeface="+mn-ea"/>
                          <a:ea typeface="+mn-ea"/>
                        </a:rPr>
                        <a:t>高度な専門的医療</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を行う施設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血管内治療，外科的</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治療が可能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外科的治療が可能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en-US" altLang="ja-JP" sz="1400" b="0" dirty="0" smtClean="0">
                          <a:solidFill>
                            <a:schemeClr val="tx1"/>
                          </a:solidFill>
                          <a:latin typeface="+mn-ea"/>
                          <a:ea typeface="+mn-ea"/>
                        </a:rPr>
                        <a:t>24</a:t>
                      </a:r>
                      <a:r>
                        <a:rPr kumimoji="1" lang="ja-JP" altLang="en-US" sz="1400" b="0" dirty="0" smtClean="0">
                          <a:solidFill>
                            <a:schemeClr val="tx1"/>
                          </a:solidFill>
                          <a:latin typeface="+mn-ea"/>
                          <a:ea typeface="+mn-ea"/>
                        </a:rPr>
                        <a:t>時間体制で外科的治療，血管内治療が</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4093">
                <a:tc>
                  <a:txBody>
                    <a:bodyPr/>
                    <a:lstStyle/>
                    <a:p>
                      <a:pPr marL="36000" algn="l"/>
                      <a:r>
                        <a:rPr kumimoji="1" lang="ja-JP" altLang="en-US" sz="1400" b="0" dirty="0" smtClean="0">
                          <a:solidFill>
                            <a:schemeClr val="tx1"/>
                          </a:solidFill>
                          <a:latin typeface="+mn-ea"/>
                          <a:ea typeface="+mn-ea"/>
                        </a:rPr>
                        <a:t>専門的医療</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を行う施設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en-US" altLang="ja-JP" sz="1400" b="0" dirty="0" smtClean="0">
                          <a:solidFill>
                            <a:schemeClr val="tx1"/>
                          </a:solidFill>
                          <a:latin typeface="+mn-ea"/>
                          <a:ea typeface="+mn-ea"/>
                        </a:rPr>
                        <a:t>t-PA</a:t>
                      </a:r>
                      <a:r>
                        <a:rPr kumimoji="1" lang="ja-JP" altLang="en-US" sz="1400" b="0" dirty="0" smtClean="0">
                          <a:solidFill>
                            <a:schemeClr val="tx1"/>
                          </a:solidFill>
                          <a:latin typeface="+mn-ea"/>
                          <a:ea typeface="+mn-ea"/>
                        </a:rPr>
                        <a:t>療法が可能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再灌流療法が可能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外科的治療，血管内</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治療が可能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4093">
                <a:tc>
                  <a:txBody>
                    <a:bodyPr/>
                    <a:lstStyle/>
                    <a:p>
                      <a:pPr marL="36000" algn="l"/>
                      <a:r>
                        <a:rPr kumimoji="1" lang="ja-JP" altLang="en-US" sz="1400" b="0" dirty="0" smtClean="0">
                          <a:solidFill>
                            <a:schemeClr val="tx1"/>
                          </a:solidFill>
                          <a:latin typeface="+mn-ea"/>
                          <a:ea typeface="+mn-ea"/>
                        </a:rPr>
                        <a:t>主に初期対応</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を行う施設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脳卒中の診断が可能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急性心筋梗塞の</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診断が可能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急性大動脈解離の</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診断が可能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タイトル 1"/>
          <p:cNvSpPr txBox="1">
            <a:spLocks/>
          </p:cNvSpPr>
          <p:nvPr/>
        </p:nvSpPr>
        <p:spPr>
          <a:xfrm>
            <a:off x="899592" y="5606169"/>
            <a:ext cx="7670998" cy="792088"/>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dirty="0" smtClean="0">
                <a:latin typeface="+mj-ea"/>
              </a:rPr>
              <a:t>※</a:t>
            </a:r>
            <a:r>
              <a:rPr lang="ja-JP" altLang="en-US" sz="1600" dirty="0" smtClean="0">
                <a:latin typeface="+mj-ea"/>
              </a:rPr>
              <a:t>　提供する医療に応じて医療施設に求められる役割を明確化した上で，</a:t>
            </a:r>
            <a:endParaRPr lang="en-US" altLang="ja-JP" sz="1600" dirty="0" smtClean="0">
              <a:latin typeface="+mj-ea"/>
            </a:endParaRPr>
          </a:p>
          <a:p>
            <a:pPr algn="l"/>
            <a:r>
              <a:rPr lang="ja-JP" altLang="en-US" sz="1600" dirty="0" smtClean="0">
                <a:latin typeface="+mj-ea"/>
              </a:rPr>
              <a:t>　診療提供体制を構築することが必要ではないか。</a:t>
            </a:r>
            <a:endParaRPr lang="ja-JP" altLang="en-US" sz="1600" dirty="0">
              <a:latin typeface="+mj-ea"/>
            </a:endParaRPr>
          </a:p>
        </p:txBody>
      </p:sp>
    </p:spTree>
    <p:extLst>
      <p:ext uri="{BB962C8B-B14F-4D97-AF65-F5344CB8AC3E}">
        <p14:creationId xmlns:p14="http://schemas.microsoft.com/office/powerpoint/2010/main" val="2377463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65</a:t>
            </a:fld>
            <a:endParaRPr kumimoji="1" lang="ja-JP" altLang="en-US" sz="2400" dirty="0"/>
          </a:p>
        </p:txBody>
      </p:sp>
      <p:sp>
        <p:nvSpPr>
          <p:cNvPr id="3"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搬送～急性期の診療提供体制のイメージ（脳卒中）</a:t>
            </a:r>
            <a:endParaRPr lang="ja-JP" altLang="en-US" sz="2400" dirty="0">
              <a:latin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 y="972000"/>
            <a:ext cx="8355184"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20008" y="6527286"/>
            <a:ext cx="9144000" cy="238391"/>
          </a:xfrm>
          <a:prstGeom prst="rect">
            <a:avLst/>
          </a:prstGeom>
          <a:noFill/>
          <a:ln w="12700">
            <a:noFill/>
          </a:ln>
          <a:effectLst/>
        </p:spPr>
        <p:txBody>
          <a:bodyPr vert="horz" lIns="18000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00" dirty="0" smtClean="0">
                <a:latin typeface="+mj-ea"/>
              </a:rPr>
              <a:t>厚生労働省「脳卒中，心臓病その他の循環器病に係る診療体制の在り方に関する検討会」 脳卒中に係るワーキンググループ第１回（</a:t>
            </a:r>
            <a:r>
              <a:rPr lang="en-US" altLang="ja-JP" sz="1000" dirty="0" smtClean="0">
                <a:latin typeface="+mj-ea"/>
              </a:rPr>
              <a:t>H28.8.18</a:t>
            </a:r>
            <a:r>
              <a:rPr lang="ja-JP" altLang="en-US" sz="1000" dirty="0" smtClean="0">
                <a:latin typeface="+mj-ea"/>
              </a:rPr>
              <a:t>）資料</a:t>
            </a:r>
            <a:endParaRPr lang="ja-JP" altLang="en-US" sz="1000" dirty="0">
              <a:latin typeface="+mj-ea"/>
            </a:endParaRPr>
          </a:p>
        </p:txBody>
      </p:sp>
    </p:spTree>
    <p:extLst>
      <p:ext uri="{BB962C8B-B14F-4D97-AF65-F5344CB8AC3E}">
        <p14:creationId xmlns:p14="http://schemas.microsoft.com/office/powerpoint/2010/main" val="2168399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66</a:t>
            </a:fld>
            <a:endParaRPr kumimoji="1" lang="ja-JP" altLang="en-US" sz="2400" dirty="0"/>
          </a:p>
        </p:txBody>
      </p:sp>
      <p:sp>
        <p:nvSpPr>
          <p:cNvPr id="3" name="タイトル 1"/>
          <p:cNvSpPr txBox="1">
            <a:spLocks/>
          </p:cNvSpPr>
          <p:nvPr/>
        </p:nvSpPr>
        <p:spPr>
          <a:xfrm>
            <a:off x="0" y="259200"/>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脳卒中急性期の診療を行う施設の役割分担のイメージ</a:t>
            </a:r>
            <a:endParaRPr lang="ja-JP" altLang="en-US" sz="2400" dirty="0">
              <a:latin typeface="+mj-ea"/>
            </a:endParaRPr>
          </a:p>
        </p:txBody>
      </p:sp>
      <p:sp>
        <p:nvSpPr>
          <p:cNvPr id="7" name="タイトル 1"/>
          <p:cNvSpPr txBox="1">
            <a:spLocks/>
          </p:cNvSpPr>
          <p:nvPr/>
        </p:nvSpPr>
        <p:spPr>
          <a:xfrm>
            <a:off x="0" y="6565618"/>
            <a:ext cx="9144000" cy="292381"/>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00" dirty="0" smtClean="0">
                <a:latin typeface="+mj-ea"/>
              </a:rPr>
              <a:t>厚生労働省「脳卒中，心臓病その他の循環器病に係る診療体制の在り方に関する検討会」 脳卒中に係るワーキンググループ第１回（</a:t>
            </a:r>
            <a:r>
              <a:rPr lang="en-US" altLang="ja-JP" sz="1000" dirty="0" smtClean="0">
                <a:latin typeface="+mj-ea"/>
              </a:rPr>
              <a:t>H28.8.18</a:t>
            </a:r>
            <a:r>
              <a:rPr lang="ja-JP" altLang="en-US" sz="1000" dirty="0" smtClean="0">
                <a:latin typeface="+mj-ea"/>
              </a:rPr>
              <a:t>）資料</a:t>
            </a:r>
            <a:endParaRPr lang="ja-JP" altLang="en-US" sz="1000" dirty="0">
              <a:latin typeface="+mj-ea"/>
            </a:endParaRPr>
          </a:p>
        </p:txBody>
      </p:sp>
      <p:pic>
        <p:nvPicPr>
          <p:cNvPr id="13" name="図 12"/>
          <p:cNvPicPr>
            <a:picLocks noChangeAspect="1" noChangeArrowheads="1"/>
            <a:extLst>
              <a:ext uri="{84589F7E-364E-4C9E-8A38-B11213B215E9}">
                <a14:cameraTool xmlns:a14="http://schemas.microsoft.com/office/drawing/2010/main" cellRange="$A$2:$C$8"/>
              </a:ext>
            </a:extLst>
          </p:cNvPicPr>
          <p:nvPr/>
        </p:nvPicPr>
        <p:blipFill>
          <a:blip r:embed="rId2"/>
          <a:srcRect/>
          <a:stretch>
            <a:fillRect/>
          </a:stretch>
        </p:blipFill>
        <p:spPr bwMode="auto">
          <a:xfrm>
            <a:off x="249564" y="907272"/>
            <a:ext cx="8702171" cy="572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222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67</a:t>
            </a:fld>
            <a:endParaRPr kumimoji="1" lang="ja-JP" altLang="en-US" sz="2400" dirty="0"/>
          </a:p>
        </p:txBody>
      </p:sp>
      <p:sp>
        <p:nvSpPr>
          <p:cNvPr id="3"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搬送～急性期の診療提供体制のイメージ（急性心筋梗塞）</a:t>
            </a:r>
            <a:endParaRPr lang="ja-JP" altLang="en-US" sz="2400" dirty="0">
              <a:latin typeface="+mj-e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00" y="972000"/>
            <a:ext cx="8466332"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txBox="1">
            <a:spLocks/>
          </p:cNvSpPr>
          <p:nvPr/>
        </p:nvSpPr>
        <p:spPr>
          <a:xfrm>
            <a:off x="0" y="6497151"/>
            <a:ext cx="9144000" cy="278843"/>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00" dirty="0" smtClean="0">
                <a:latin typeface="+mj-ea"/>
              </a:rPr>
              <a:t>厚生労働省「脳卒中，心臓病その他の循環器病に係る診療体制の在り方に関する検討会」 心血管疾患に係るワーキンググループ第１回（</a:t>
            </a:r>
            <a:r>
              <a:rPr lang="en-US" altLang="ja-JP" sz="1000" dirty="0" smtClean="0">
                <a:latin typeface="+mj-ea"/>
              </a:rPr>
              <a:t>H28.8.17</a:t>
            </a:r>
            <a:r>
              <a:rPr lang="ja-JP" altLang="en-US" sz="1000" dirty="0" smtClean="0">
                <a:latin typeface="+mj-ea"/>
              </a:rPr>
              <a:t>）資料</a:t>
            </a:r>
            <a:endParaRPr lang="ja-JP" altLang="en-US" sz="1000" dirty="0">
              <a:latin typeface="+mj-ea"/>
            </a:endParaRPr>
          </a:p>
        </p:txBody>
      </p:sp>
    </p:spTree>
    <p:extLst>
      <p:ext uri="{BB962C8B-B14F-4D97-AF65-F5344CB8AC3E}">
        <p14:creationId xmlns:p14="http://schemas.microsoft.com/office/powerpoint/2010/main" val="27250249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68</a:t>
            </a:fld>
            <a:endParaRPr kumimoji="1" lang="ja-JP" altLang="en-US" sz="2400" dirty="0"/>
          </a:p>
        </p:txBody>
      </p:sp>
      <p:sp>
        <p:nvSpPr>
          <p:cNvPr id="3"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心血管疾患急性期の診療を行う施設の役割分担のイメージ</a:t>
            </a:r>
            <a:endParaRPr lang="ja-JP" altLang="en-US" sz="2400" dirty="0">
              <a:latin typeface="+mj-ea"/>
            </a:endParaRPr>
          </a:p>
        </p:txBody>
      </p:sp>
      <p:sp>
        <p:nvSpPr>
          <p:cNvPr id="7" name="タイトル 1"/>
          <p:cNvSpPr txBox="1">
            <a:spLocks/>
          </p:cNvSpPr>
          <p:nvPr/>
        </p:nvSpPr>
        <p:spPr>
          <a:xfrm>
            <a:off x="-21679" y="6579157"/>
            <a:ext cx="9144000" cy="278843"/>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00" dirty="0" smtClean="0">
                <a:latin typeface="+mj-ea"/>
              </a:rPr>
              <a:t>厚生労働省「脳卒中，心臓病その他の循環器病に係る診療体制の在り方に関する検討会」 心血管疾患に係るワーキンググループ第１回（</a:t>
            </a:r>
            <a:r>
              <a:rPr lang="en-US" altLang="ja-JP" sz="1000" dirty="0" smtClean="0">
                <a:latin typeface="+mj-ea"/>
              </a:rPr>
              <a:t>H28.8.17</a:t>
            </a:r>
            <a:r>
              <a:rPr lang="ja-JP" altLang="en-US" sz="1000" dirty="0" smtClean="0">
                <a:latin typeface="+mj-ea"/>
              </a:rPr>
              <a:t>）資料</a:t>
            </a:r>
            <a:endParaRPr lang="ja-JP" altLang="en-US" sz="1000" dirty="0">
              <a:latin typeface="+mj-ea"/>
            </a:endParaRPr>
          </a:p>
        </p:txBody>
      </p:sp>
      <p:pic>
        <p:nvPicPr>
          <p:cNvPr id="12" name="図 11"/>
          <p:cNvPicPr>
            <a:picLocks noChangeAspect="1" noChangeArrowheads="1"/>
            <a:extLst>
              <a:ext uri="{84589F7E-364E-4C9E-8A38-B11213B215E9}">
                <a14:cameraTool xmlns:a14="http://schemas.microsoft.com/office/drawing/2010/main" cellRange="$A$2:$C$8"/>
              </a:ext>
            </a:extLst>
          </p:cNvPicPr>
          <p:nvPr/>
        </p:nvPicPr>
        <p:blipFill>
          <a:blip r:embed="rId2"/>
          <a:srcRect/>
          <a:stretch>
            <a:fillRect/>
          </a:stretch>
        </p:blipFill>
        <p:spPr bwMode="auto">
          <a:xfrm>
            <a:off x="252000" y="899998"/>
            <a:ext cx="8597524" cy="57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1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 xmlns:a16="http://schemas.microsoft.com/office/drawing/2014/main" id="{1D2FD14D-ADC7-4987-896C-E479162F707C}"/>
              </a:ext>
            </a:extLst>
          </p:cNvPr>
          <p:cNvGraphicFramePr>
            <a:graphicFrameLocks/>
          </p:cNvGraphicFramePr>
          <p:nvPr>
            <p:extLst>
              <p:ext uri="{D42A27DB-BD31-4B8C-83A1-F6EECF244321}">
                <p14:modId xmlns:p14="http://schemas.microsoft.com/office/powerpoint/2010/main" val="1449222048"/>
              </p:ext>
            </p:extLst>
          </p:nvPr>
        </p:nvGraphicFramePr>
        <p:xfrm>
          <a:off x="1602000" y="1855532"/>
          <a:ext cx="5940000"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6</a:t>
            </a:fld>
            <a:endParaRPr kumimoji="1" lang="ja-JP" altLang="en-US" sz="2400" dirty="0"/>
          </a:p>
        </p:txBody>
      </p:sp>
      <p:sp>
        <p:nvSpPr>
          <p:cNvPr id="8" name="タイトル 1"/>
          <p:cNvSpPr txBox="1">
            <a:spLocks/>
          </p:cNvSpPr>
          <p:nvPr/>
        </p:nvSpPr>
        <p:spPr>
          <a:xfrm>
            <a:off x="0" y="935998"/>
            <a:ext cx="9144000" cy="63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HG丸ｺﾞｼｯｸM-PRO" panose="020F0600000000000000" pitchFamily="50" charset="-128"/>
                <a:ea typeface="HG丸ｺﾞｼｯｸM-PRO" panose="020F0600000000000000" pitchFamily="50"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外来患者の総数は，</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2030</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年頃ピークを迎え、</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4.7</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％増加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する。</a:t>
            </a:r>
          </a:p>
        </p:txBody>
      </p:sp>
      <p:sp>
        <p:nvSpPr>
          <p:cNvPr id="10" name="タイトル 1"/>
          <p:cNvSpPr txBox="1">
            <a:spLocks/>
          </p:cNvSpPr>
          <p:nvPr/>
        </p:nvSpPr>
        <p:spPr>
          <a:xfrm>
            <a:off x="108000" y="1872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a:t>外来患者数の将来推計</a:t>
            </a:r>
            <a:r>
              <a:rPr lang="ja-JP" altLang="en-US" sz="2000" u="sng" dirty="0"/>
              <a:t>　（広島医療圏・年齢階層別）</a:t>
            </a:r>
            <a:endParaRPr lang="en-US" altLang="ja-JP" sz="2000" u="sng" dirty="0"/>
          </a:p>
        </p:txBody>
      </p:sp>
      <p:graphicFrame>
        <p:nvGraphicFramePr>
          <p:cNvPr id="13" name="表 12"/>
          <p:cNvGraphicFramePr>
            <a:graphicFrameLocks noGrp="1"/>
          </p:cNvGraphicFramePr>
          <p:nvPr>
            <p:extLst>
              <p:ext uri="{D42A27DB-BD31-4B8C-83A1-F6EECF244321}">
                <p14:modId xmlns:p14="http://schemas.microsoft.com/office/powerpoint/2010/main" val="3086048965"/>
              </p:ext>
            </p:extLst>
          </p:nvPr>
        </p:nvGraphicFramePr>
        <p:xfrm>
          <a:off x="508002" y="5212392"/>
          <a:ext cx="8127996" cy="1372434"/>
        </p:xfrm>
        <a:graphic>
          <a:graphicData uri="http://schemas.openxmlformats.org/drawingml/2006/table">
            <a:tbl>
              <a:tblPr>
                <a:tableStyleId>{5940675A-B579-460E-94D1-54222C63F5DA}</a:tableStyleId>
              </a:tblPr>
              <a:tblGrid>
                <a:gridCol w="813435">
                  <a:extLst>
                    <a:ext uri="{9D8B030D-6E8A-4147-A177-3AD203B41FA5}">
                      <a16:colId xmlns="" xmlns:a16="http://schemas.microsoft.com/office/drawing/2014/main" val="3640021151"/>
                    </a:ext>
                  </a:extLst>
                </a:gridCol>
                <a:gridCol w="813435">
                  <a:extLst>
                    <a:ext uri="{9D8B030D-6E8A-4147-A177-3AD203B41FA5}">
                      <a16:colId xmlns="" xmlns:a16="http://schemas.microsoft.com/office/drawing/2014/main" val="698129222"/>
                    </a:ext>
                  </a:extLst>
                </a:gridCol>
                <a:gridCol w="813435">
                  <a:extLst>
                    <a:ext uri="{9D8B030D-6E8A-4147-A177-3AD203B41FA5}">
                      <a16:colId xmlns="" xmlns:a16="http://schemas.microsoft.com/office/drawing/2014/main" val="3205687911"/>
                    </a:ext>
                  </a:extLst>
                </a:gridCol>
                <a:gridCol w="813435">
                  <a:extLst>
                    <a:ext uri="{9D8B030D-6E8A-4147-A177-3AD203B41FA5}">
                      <a16:colId xmlns="" xmlns:a16="http://schemas.microsoft.com/office/drawing/2014/main" val="4159714124"/>
                    </a:ext>
                  </a:extLst>
                </a:gridCol>
                <a:gridCol w="813435">
                  <a:extLst>
                    <a:ext uri="{9D8B030D-6E8A-4147-A177-3AD203B41FA5}">
                      <a16:colId xmlns="" xmlns:a16="http://schemas.microsoft.com/office/drawing/2014/main" val="4080000440"/>
                    </a:ext>
                  </a:extLst>
                </a:gridCol>
                <a:gridCol w="813435">
                  <a:extLst>
                    <a:ext uri="{9D8B030D-6E8A-4147-A177-3AD203B41FA5}">
                      <a16:colId xmlns="" xmlns:a16="http://schemas.microsoft.com/office/drawing/2014/main" val="939838089"/>
                    </a:ext>
                  </a:extLst>
                </a:gridCol>
                <a:gridCol w="813435">
                  <a:extLst>
                    <a:ext uri="{9D8B030D-6E8A-4147-A177-3AD203B41FA5}">
                      <a16:colId xmlns="" xmlns:a16="http://schemas.microsoft.com/office/drawing/2014/main" val="3241215056"/>
                    </a:ext>
                  </a:extLst>
                </a:gridCol>
                <a:gridCol w="813435">
                  <a:extLst>
                    <a:ext uri="{9D8B030D-6E8A-4147-A177-3AD203B41FA5}">
                      <a16:colId xmlns="" xmlns:a16="http://schemas.microsoft.com/office/drawing/2014/main" val="4273215802"/>
                    </a:ext>
                  </a:extLst>
                </a:gridCol>
                <a:gridCol w="810258">
                  <a:extLst>
                    <a:ext uri="{9D8B030D-6E8A-4147-A177-3AD203B41FA5}">
                      <a16:colId xmlns="" xmlns:a16="http://schemas.microsoft.com/office/drawing/2014/main" val="2177730463"/>
                    </a:ext>
                  </a:extLst>
                </a:gridCol>
                <a:gridCol w="810258">
                  <a:extLst>
                    <a:ext uri="{9D8B030D-6E8A-4147-A177-3AD203B41FA5}">
                      <a16:colId xmlns="" xmlns:a16="http://schemas.microsoft.com/office/drawing/2014/main" val="3131125251"/>
                    </a:ext>
                  </a:extLst>
                </a:gridCol>
              </a:tblGrid>
              <a:tr h="205200">
                <a:tc rowSpan="2">
                  <a:txBody>
                    <a:bodyPr/>
                    <a:lstStyle/>
                    <a:p>
                      <a:pPr algn="ctr" fontAlgn="ctr"/>
                      <a:r>
                        <a:rPr lang="ja-JP" altLang="en-US" sz="1100" u="none" strike="noStrike" dirty="0">
                          <a:effectLst/>
                          <a:latin typeface="+mn-ea"/>
                          <a:ea typeface="+mn-ea"/>
                        </a:rPr>
                        <a:t>外来患者数</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dirty="0">
                          <a:effectLst/>
                          <a:latin typeface="+mn-ea"/>
                          <a:ea typeface="+mn-ea"/>
                        </a:rPr>
                        <a:t>2030</a:t>
                      </a:r>
                      <a:r>
                        <a:rPr lang="ja-JP" altLang="en-US" sz="1100" u="none" strike="noStrike" dirty="0">
                          <a:effectLst/>
                          <a:latin typeface="+mn-ea"/>
                          <a:ea typeface="+mn-ea"/>
                        </a:rPr>
                        <a:t>年</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2035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2040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gridSpan="2">
                  <a:txBody>
                    <a:bodyPr/>
                    <a:lstStyle/>
                    <a:p>
                      <a:pPr algn="ctr" fontAlgn="ctr"/>
                      <a:r>
                        <a:rPr lang="en-US" altLang="ja-JP" sz="1100" u="none" strike="noStrike" dirty="0">
                          <a:effectLst/>
                          <a:latin typeface="+mn-ea"/>
                          <a:ea typeface="+mn-ea"/>
                        </a:rPr>
                        <a:t>2015</a:t>
                      </a:r>
                      <a:r>
                        <a:rPr lang="ja-JP" altLang="en-US" sz="1100" u="none" strike="noStrike" dirty="0">
                          <a:effectLst/>
                          <a:latin typeface="+mn-ea"/>
                          <a:ea typeface="+mn-ea"/>
                        </a:rPr>
                        <a:t>年→</a:t>
                      </a:r>
                      <a:r>
                        <a:rPr lang="en-US" altLang="ja-JP" sz="1100" u="none" strike="noStrike">
                          <a:effectLst/>
                          <a:latin typeface="+mn-ea"/>
                          <a:ea typeface="+mn-ea"/>
                        </a:rPr>
                        <a:t>2030</a:t>
                      </a:r>
                      <a:r>
                        <a:rPr lang="ja-JP" altLang="en-US" sz="1100" u="none" strike="noStrike">
                          <a:effectLst/>
                          <a:latin typeface="+mn-ea"/>
                          <a:ea typeface="+mn-ea"/>
                        </a:rPr>
                        <a:t>年</a:t>
                      </a:r>
                      <a:endParaRPr lang="ja-JP" altLang="en-US" sz="1100" b="0" i="0" u="none" strike="noStrike" dirty="0">
                        <a:solidFill>
                          <a:srgbClr val="000000"/>
                        </a:solidFill>
                        <a:effectLst/>
                        <a:latin typeface="+mn-ea"/>
                        <a:ea typeface="+mn-ea"/>
                      </a:endParaRPr>
                    </a:p>
                  </a:txBody>
                  <a:tcPr marL="9525" marR="9525" marT="9525" marB="0" anchor="ctr"/>
                </a:tc>
                <a:tc hMerge="1">
                  <a:txBody>
                    <a:bodyPr/>
                    <a:lstStyle/>
                    <a:p>
                      <a:endParaRPr kumimoji="1" lang="ja-JP" altLang="en-US"/>
                    </a:p>
                  </a:txBody>
                  <a:tcPr/>
                </a:tc>
                <a:extLst>
                  <a:ext uri="{0D108BD9-81ED-4DB2-BD59-A6C34878D82A}">
                    <a16:rowId xmlns="" xmlns:a16="http://schemas.microsoft.com/office/drawing/2014/main" val="2434859649"/>
                  </a:ext>
                </a:extLst>
              </a:tr>
              <a:tr h="1945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a:effectLst/>
                          <a:latin typeface="+mn-ea"/>
                          <a:ea typeface="+mn-ea"/>
                        </a:rPr>
                        <a:t>増減数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a:effectLst/>
                          <a:latin typeface="+mn-ea"/>
                          <a:ea typeface="+mn-ea"/>
                        </a:rPr>
                        <a:t>増減比</a:t>
                      </a:r>
                      <a:endParaRPr lang="ja-JP" altLang="en-US" sz="1100" b="0" i="0" u="none" strike="noStrike">
                        <a:solidFill>
                          <a:srgbClr val="000000"/>
                        </a:solidFill>
                        <a:effectLst/>
                        <a:latin typeface="+mn-ea"/>
                        <a:ea typeface="+mn-ea"/>
                      </a:endParaRPr>
                    </a:p>
                  </a:txBody>
                  <a:tcPr marL="9525" marR="9525" marT="9525" marB="0" anchor="ctr"/>
                </a:tc>
                <a:extLst>
                  <a:ext uri="{0D108BD9-81ED-4DB2-BD59-A6C34878D82A}">
                    <a16:rowId xmlns="" xmlns:a16="http://schemas.microsoft.com/office/drawing/2014/main" val="278996881"/>
                  </a:ext>
                </a:extLst>
              </a:tr>
              <a:tr h="194539">
                <a:tc>
                  <a:txBody>
                    <a:bodyPr/>
                    <a:lstStyle/>
                    <a:p>
                      <a:pPr algn="ctr" fontAlgn="ctr"/>
                      <a:r>
                        <a:rPr lang="ja-JP" altLang="en-US" sz="1100" u="none" strike="noStrike">
                          <a:effectLst/>
                          <a:latin typeface="+mn-ea"/>
                          <a:ea typeface="+mn-ea"/>
                        </a:rPr>
                        <a:t>総　　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82,519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81,789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84,166</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85,623</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85,940</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85,290</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84,631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3,834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104.7%</a:t>
                      </a:r>
                    </a:p>
                  </a:txBody>
                  <a:tcPr marL="9525" marR="9525" marT="9525" marB="0" anchor="ctr"/>
                </a:tc>
                <a:extLst>
                  <a:ext uri="{0D108BD9-81ED-4DB2-BD59-A6C34878D82A}">
                    <a16:rowId xmlns="" xmlns:a16="http://schemas.microsoft.com/office/drawing/2014/main" val="762671687"/>
                  </a:ext>
                </a:extLst>
              </a:tr>
              <a:tr h="194539">
                <a:tc>
                  <a:txBody>
                    <a:bodyPr/>
                    <a:lstStyle/>
                    <a:p>
                      <a:pPr algn="ctr" fontAlgn="ctr"/>
                      <a:r>
                        <a:rPr lang="ja-JP" altLang="en-US" sz="1100" u="none" strike="noStrike">
                          <a:effectLst/>
                          <a:latin typeface="+mn-ea"/>
                          <a:ea typeface="+mn-ea"/>
                        </a:rPr>
                        <a:t>０</a:t>
                      </a:r>
                      <a:r>
                        <a:rPr lang="en-US" altLang="ja-JP" sz="1100" u="none" strike="noStrike">
                          <a:effectLst/>
                          <a:latin typeface="+mn-ea"/>
                          <a:ea typeface="+mn-ea"/>
                        </a:rPr>
                        <a:t>-</a:t>
                      </a:r>
                      <a:r>
                        <a:rPr lang="ja-JP" altLang="en-US" sz="1100" u="none" strike="noStrike">
                          <a:effectLst/>
                          <a:latin typeface="+mn-ea"/>
                          <a:ea typeface="+mn-ea"/>
                        </a:rPr>
                        <a:t>４歳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8,421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9,474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8,742</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8,019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7,477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7,155</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6,895</a:t>
                      </a:r>
                    </a:p>
                  </a:txBody>
                  <a:tcPr marL="9525" marR="9525" marT="9525" marB="0" anchor="ctr"/>
                </a:tc>
                <a:tc>
                  <a:txBody>
                    <a:bodyPr/>
                    <a:lstStyle/>
                    <a:p>
                      <a:pPr algn="r" fontAlgn="ctr"/>
                      <a:r>
                        <a:rPr lang="ja-JP" altLang="en-US" sz="1100" b="0" i="0" u="none" strike="noStrike" dirty="0" smtClean="0">
                          <a:solidFill>
                            <a:srgbClr val="000000"/>
                          </a:solidFill>
                          <a:effectLst/>
                          <a:latin typeface="+mn-ea"/>
                          <a:ea typeface="+mn-ea"/>
                        </a:rPr>
                        <a:t>△</a:t>
                      </a:r>
                      <a:r>
                        <a:rPr lang="en-US" altLang="ja-JP" sz="1100" b="0" i="0" u="none" strike="noStrike" dirty="0" smtClean="0">
                          <a:solidFill>
                            <a:srgbClr val="000000"/>
                          </a:solidFill>
                          <a:effectLst/>
                          <a:latin typeface="+mn-ea"/>
                          <a:ea typeface="+mn-ea"/>
                        </a:rPr>
                        <a:t>1,454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84.6%</a:t>
                      </a:r>
                    </a:p>
                  </a:txBody>
                  <a:tcPr marL="9525" marR="9525" marT="9525" marB="0" anchor="ctr"/>
                </a:tc>
                <a:extLst>
                  <a:ext uri="{0D108BD9-81ED-4DB2-BD59-A6C34878D82A}">
                    <a16:rowId xmlns="" xmlns:a16="http://schemas.microsoft.com/office/drawing/2014/main" val="1636955687"/>
                  </a:ext>
                </a:extLst>
              </a:tr>
              <a:tr h="194539">
                <a:tc>
                  <a:txBody>
                    <a:bodyPr/>
                    <a:lstStyle/>
                    <a:p>
                      <a:pPr algn="ctr" fontAlgn="ctr"/>
                      <a:r>
                        <a:rPr lang="en-US" altLang="ja-JP" sz="1100" u="none" strike="noStrike">
                          <a:effectLst/>
                          <a:latin typeface="+mn-ea"/>
                          <a:ea typeface="+mn-ea"/>
                        </a:rPr>
                        <a:t>15-64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35,227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32,711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31,917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31,665</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31,208</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29,640</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26,844</a:t>
                      </a:r>
                    </a:p>
                  </a:txBody>
                  <a:tcPr marL="9525" marR="9525" marT="9525" marB="0" anchor="ctr"/>
                </a:tc>
                <a:tc>
                  <a:txBody>
                    <a:bodyPr/>
                    <a:lstStyle/>
                    <a:p>
                      <a:pPr algn="r" fontAlgn="ctr"/>
                      <a:r>
                        <a:rPr lang="ja-JP" altLang="en-US" sz="1100" b="0" i="0" u="none" strike="noStrike" dirty="0" smtClean="0">
                          <a:solidFill>
                            <a:srgbClr val="000000"/>
                          </a:solidFill>
                          <a:effectLst/>
                          <a:latin typeface="+mn-ea"/>
                          <a:ea typeface="+mn-ea"/>
                        </a:rPr>
                        <a:t>△</a:t>
                      </a:r>
                      <a:r>
                        <a:rPr lang="en-US" altLang="ja-JP" sz="1100" b="0" i="0" u="none" strike="noStrike" dirty="0" smtClean="0">
                          <a:solidFill>
                            <a:srgbClr val="000000"/>
                          </a:solidFill>
                          <a:effectLst/>
                          <a:latin typeface="+mn-ea"/>
                          <a:ea typeface="+mn-ea"/>
                        </a:rPr>
                        <a:t>1,046</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96.8%</a:t>
                      </a:r>
                    </a:p>
                  </a:txBody>
                  <a:tcPr marL="9525" marR="9525" marT="9525" marB="0" anchor="ctr"/>
                </a:tc>
                <a:extLst>
                  <a:ext uri="{0D108BD9-81ED-4DB2-BD59-A6C34878D82A}">
                    <a16:rowId xmlns="" xmlns:a16="http://schemas.microsoft.com/office/drawing/2014/main" val="1637220280"/>
                  </a:ext>
                </a:extLst>
              </a:tr>
              <a:tr h="194539">
                <a:tc>
                  <a:txBody>
                    <a:bodyPr/>
                    <a:lstStyle/>
                    <a:p>
                      <a:pPr algn="ctr" fontAlgn="ctr"/>
                      <a:r>
                        <a:rPr lang="en-US" altLang="ja-JP" sz="1100" u="none" strike="noStrike">
                          <a:effectLst/>
                          <a:latin typeface="+mn-ea"/>
                          <a:ea typeface="+mn-ea"/>
                        </a:rPr>
                        <a:t>65-74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17,874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18,471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18,026</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15,064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14,608</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16,006</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18,446</a:t>
                      </a:r>
                    </a:p>
                  </a:txBody>
                  <a:tcPr marL="9525" marR="9525" marT="9525" marB="0" anchor="ctr"/>
                </a:tc>
                <a:tc>
                  <a:txBody>
                    <a:bodyPr/>
                    <a:lstStyle/>
                    <a:p>
                      <a:pPr algn="r" fontAlgn="ctr"/>
                      <a:r>
                        <a:rPr lang="ja-JP" altLang="en-US" sz="1100" b="0" i="0" u="none" strike="noStrike" dirty="0" smtClean="0">
                          <a:solidFill>
                            <a:srgbClr val="000000"/>
                          </a:solidFill>
                          <a:effectLst/>
                          <a:latin typeface="+mn-ea"/>
                          <a:ea typeface="+mn-ea"/>
                        </a:rPr>
                        <a:t>△</a:t>
                      </a:r>
                      <a:r>
                        <a:rPr lang="en-US" altLang="ja-JP" sz="1100" b="0" i="0" u="none" strike="noStrike" dirty="0" smtClean="0">
                          <a:solidFill>
                            <a:srgbClr val="000000"/>
                          </a:solidFill>
                          <a:effectLst/>
                          <a:latin typeface="+mn-ea"/>
                          <a:ea typeface="+mn-ea"/>
                        </a:rPr>
                        <a:t>3,407</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81.6%</a:t>
                      </a:r>
                    </a:p>
                  </a:txBody>
                  <a:tcPr marL="9525" marR="9525" marT="9525" marB="0" anchor="ctr"/>
                </a:tc>
                <a:extLst>
                  <a:ext uri="{0D108BD9-81ED-4DB2-BD59-A6C34878D82A}">
                    <a16:rowId xmlns="" xmlns:a16="http://schemas.microsoft.com/office/drawing/2014/main" val="492951181"/>
                  </a:ext>
                </a:extLst>
              </a:tr>
              <a:tr h="194539">
                <a:tc>
                  <a:txBody>
                    <a:bodyPr/>
                    <a:lstStyle/>
                    <a:p>
                      <a:pPr algn="ctr" fontAlgn="ctr"/>
                      <a:r>
                        <a:rPr lang="en-US" altLang="ja-JP" sz="1100" u="none" strike="noStrike" dirty="0">
                          <a:effectLst/>
                          <a:latin typeface="+mn-ea"/>
                          <a:ea typeface="+mn-ea"/>
                        </a:rPr>
                        <a:t>75</a:t>
                      </a:r>
                      <a:r>
                        <a:rPr lang="ja-JP" altLang="en-US" sz="1100" u="none" strike="noStrike" dirty="0">
                          <a:effectLst/>
                          <a:latin typeface="+mn-ea"/>
                          <a:ea typeface="+mn-ea"/>
                        </a:rPr>
                        <a:t>歳以上</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20,997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21,133</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25,482</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30,873</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32,647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32,489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32,447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9,741</a:t>
                      </a:r>
                    </a:p>
                  </a:txBody>
                  <a:tcPr marL="9525" marR="9525" marT="9525" marB="0" anchor="ctr"/>
                </a:tc>
                <a:tc>
                  <a:txBody>
                    <a:bodyPr/>
                    <a:lstStyle/>
                    <a:p>
                      <a:pPr algn="r" fontAlgn="ctr"/>
                      <a:r>
                        <a:rPr lang="en-US" altLang="ja-JP" sz="1100" b="0" i="0" u="none" strike="noStrike" dirty="0">
                          <a:solidFill>
                            <a:srgbClr val="000000"/>
                          </a:solidFill>
                          <a:effectLst/>
                          <a:latin typeface="+mn-ea"/>
                          <a:ea typeface="+mn-ea"/>
                        </a:rPr>
                        <a:t>146.1%</a:t>
                      </a:r>
                    </a:p>
                  </a:txBody>
                  <a:tcPr marL="9525" marR="9525" marT="9525" marB="0" anchor="ctr"/>
                </a:tc>
                <a:extLst>
                  <a:ext uri="{0D108BD9-81ED-4DB2-BD59-A6C34878D82A}">
                    <a16:rowId xmlns="" xmlns:a16="http://schemas.microsoft.com/office/drawing/2014/main" val="3002903216"/>
                  </a:ext>
                </a:extLst>
              </a:tr>
            </a:tbl>
          </a:graphicData>
        </a:graphic>
      </p:graphicFrame>
      <p:sp>
        <p:nvSpPr>
          <p:cNvPr id="14" name="正方形/長方形 13"/>
          <p:cNvSpPr/>
          <p:nvPr/>
        </p:nvSpPr>
        <p:spPr>
          <a:xfrm>
            <a:off x="473765" y="6597352"/>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a:t>
            </a:r>
            <a:r>
              <a:rPr lang="ja-JP" altLang="en-US" sz="900" dirty="0" smtClean="0">
                <a:solidFill>
                  <a:schemeClr val="tx1"/>
                </a:solidFill>
                <a:latin typeface="ＭＳ Ｐ明朝" panose="02020600040205080304" pitchFamily="18" charset="-128"/>
                <a:ea typeface="ＭＳ Ｐ明朝" panose="02020600040205080304" pitchFamily="18" charset="-128"/>
              </a:rPr>
              <a:t>からアイテックが作成</a:t>
            </a:r>
            <a:endParaRPr kumimoji="1" lang="ja-JP" altLang="en-US" sz="1000" dirty="0">
              <a:solidFill>
                <a:schemeClr val="tx1"/>
              </a:solidFill>
              <a:latin typeface="+mn-ea"/>
            </a:endParaRPr>
          </a:p>
        </p:txBody>
      </p:sp>
      <p:sp>
        <p:nvSpPr>
          <p:cNvPr id="15" name="正方形/長方形 14"/>
          <p:cNvSpPr/>
          <p:nvPr/>
        </p:nvSpPr>
        <p:spPr>
          <a:xfrm>
            <a:off x="1403648" y="1539646"/>
            <a:ext cx="936104" cy="360040"/>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（単位：人）</a:t>
            </a:r>
          </a:p>
        </p:txBody>
      </p:sp>
      <p:sp>
        <p:nvSpPr>
          <p:cNvPr id="16" name="正方形/長方形 15"/>
          <p:cNvSpPr/>
          <p:nvPr/>
        </p:nvSpPr>
        <p:spPr>
          <a:xfrm>
            <a:off x="2195736" y="1587662"/>
            <a:ext cx="3888432" cy="26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n-ea"/>
              </a:rPr>
              <a:t>※ </a:t>
            </a:r>
            <a:r>
              <a:rPr kumimoji="1" lang="ja-JP" altLang="en-US" sz="900" dirty="0">
                <a:solidFill>
                  <a:schemeClr val="tx1"/>
                </a:solidFill>
                <a:latin typeface="+mn-ea"/>
              </a:rPr>
              <a:t>受療率（</a:t>
            </a:r>
            <a:r>
              <a:rPr kumimoji="1" lang="en-US" altLang="ja-JP" sz="900" dirty="0">
                <a:solidFill>
                  <a:schemeClr val="tx1"/>
                </a:solidFill>
                <a:latin typeface="+mn-ea"/>
              </a:rPr>
              <a:t>2014</a:t>
            </a:r>
            <a:r>
              <a:rPr kumimoji="1" lang="ja-JP" altLang="en-US" sz="900" dirty="0">
                <a:solidFill>
                  <a:schemeClr val="tx1"/>
                </a:solidFill>
                <a:latin typeface="+mn-ea"/>
              </a:rPr>
              <a:t>年患者調査）</a:t>
            </a:r>
            <a:r>
              <a:rPr lang="ja-JP" altLang="en-US" sz="900" dirty="0">
                <a:solidFill>
                  <a:schemeClr val="tx1"/>
                </a:solidFill>
                <a:latin typeface="+mn-ea"/>
              </a:rPr>
              <a:t>に変動がないものとして推計</a:t>
            </a:r>
            <a:endParaRPr kumimoji="1" lang="ja-JP" altLang="en-US" sz="900" dirty="0">
              <a:solidFill>
                <a:schemeClr val="tx1"/>
              </a:solidFill>
              <a:latin typeface="+mn-ea"/>
            </a:endParaRPr>
          </a:p>
        </p:txBody>
      </p:sp>
    </p:spTree>
    <p:extLst>
      <p:ext uri="{BB962C8B-B14F-4D97-AF65-F5344CB8AC3E}">
        <p14:creationId xmlns:p14="http://schemas.microsoft.com/office/powerpoint/2010/main" val="21549836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69</a:t>
            </a:fld>
            <a:endParaRPr kumimoji="1" lang="ja-JP" alt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1196752"/>
            <a:ext cx="892492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脳卒中・心血管疾患　施設間ネットワーク構築のイメージ</a:t>
            </a:r>
            <a:endParaRPr lang="ja-JP" altLang="en-US" sz="2400" dirty="0">
              <a:latin typeface="+mj-ea"/>
            </a:endParaRPr>
          </a:p>
        </p:txBody>
      </p:sp>
      <p:sp>
        <p:nvSpPr>
          <p:cNvPr id="6" name="タイトル 1"/>
          <p:cNvSpPr txBox="1">
            <a:spLocks/>
          </p:cNvSpPr>
          <p:nvPr/>
        </p:nvSpPr>
        <p:spPr>
          <a:xfrm>
            <a:off x="-21679" y="6579157"/>
            <a:ext cx="9144000" cy="278843"/>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00" dirty="0" smtClean="0">
                <a:latin typeface="+mj-ea"/>
              </a:rPr>
              <a:t>厚生労働省「脳卒中，心臓病その他の循環器病に係る診療体制の在り方に関する検討会」 心血管疾患に係るワーキンググループ第１回（</a:t>
            </a:r>
            <a:r>
              <a:rPr lang="en-US" altLang="ja-JP" sz="1000" dirty="0" smtClean="0">
                <a:latin typeface="+mj-ea"/>
              </a:rPr>
              <a:t>H28.8.17</a:t>
            </a:r>
            <a:r>
              <a:rPr lang="ja-JP" altLang="en-US" sz="1000" dirty="0" smtClean="0">
                <a:latin typeface="+mj-ea"/>
              </a:rPr>
              <a:t>）資料等</a:t>
            </a:r>
            <a:endParaRPr lang="ja-JP" altLang="en-US" sz="1000" dirty="0">
              <a:latin typeface="+mj-ea"/>
            </a:endParaRPr>
          </a:p>
        </p:txBody>
      </p:sp>
    </p:spTree>
    <p:extLst>
      <p:ext uri="{BB962C8B-B14F-4D97-AF65-F5344CB8AC3E}">
        <p14:creationId xmlns:p14="http://schemas.microsoft.com/office/powerpoint/2010/main" val="389442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脳・循環器疾患の拠点構想の考え方・進め方</a:t>
            </a:r>
            <a:endParaRPr kumimoji="1" lang="ja-JP" altLang="en-US" sz="2800" dirty="0"/>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70</a:t>
            </a:fld>
            <a:endParaRPr kumimoji="1" lang="ja-JP" altLang="en-US" sz="2400" dirty="0"/>
          </a:p>
        </p:txBody>
      </p:sp>
      <p:sp>
        <p:nvSpPr>
          <p:cNvPr id="5" name="コンテンツ プレースホルダー 2"/>
          <p:cNvSpPr txBox="1">
            <a:spLocks/>
          </p:cNvSpPr>
          <p:nvPr/>
        </p:nvSpPr>
        <p:spPr>
          <a:xfrm>
            <a:off x="107504" y="1628800"/>
            <a:ext cx="8928992"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50000"/>
              </a:lnSpc>
              <a:buFont typeface="Arial" pitchFamily="34" charset="0"/>
              <a:buNone/>
            </a:pPr>
            <a:r>
              <a:rPr lang="ja-JP" altLang="en-US" sz="2200" dirty="0" smtClean="0">
                <a:latin typeface="+mn-ea"/>
              </a:rPr>
              <a:t>○　国において検討されている「高度な専門的医療を行う施設」の機能は，</a:t>
            </a:r>
            <a:endParaRPr lang="en-US" altLang="ja-JP" sz="2200" dirty="0" smtClean="0">
              <a:latin typeface="+mn-ea"/>
            </a:endParaRPr>
          </a:p>
          <a:p>
            <a:pPr marL="0" indent="0">
              <a:lnSpc>
                <a:spcPct val="150000"/>
              </a:lnSpc>
              <a:buFont typeface="Arial" pitchFamily="34" charset="0"/>
              <a:buNone/>
            </a:pPr>
            <a:r>
              <a:rPr lang="ja-JP" altLang="en-US" sz="2200" dirty="0">
                <a:latin typeface="+mn-ea"/>
              </a:rPr>
              <a:t>　</a:t>
            </a:r>
            <a:r>
              <a:rPr lang="ja-JP" altLang="en-US" sz="2200" dirty="0" smtClean="0">
                <a:latin typeface="+mn-ea"/>
              </a:rPr>
              <a:t>本会議（基幹病院等連携強化実行会議）で検討している「拠点病院」の機</a:t>
            </a:r>
            <a:endParaRPr lang="en-US" altLang="ja-JP" sz="2200" dirty="0" smtClean="0">
              <a:latin typeface="+mn-ea"/>
            </a:endParaRPr>
          </a:p>
          <a:p>
            <a:pPr marL="0" indent="0">
              <a:lnSpc>
                <a:spcPct val="150000"/>
              </a:lnSpc>
              <a:buFont typeface="Arial" pitchFamily="34" charset="0"/>
              <a:buNone/>
            </a:pPr>
            <a:r>
              <a:rPr lang="ja-JP" altLang="en-US" sz="2200" dirty="0">
                <a:latin typeface="+mn-ea"/>
              </a:rPr>
              <a:t>　</a:t>
            </a:r>
            <a:r>
              <a:rPr lang="ja-JP" altLang="en-US" sz="2200" dirty="0" smtClean="0">
                <a:latin typeface="+mn-ea"/>
              </a:rPr>
              <a:t>能と一致するものであるため，国の検討状況と整合を図りながら，その指</a:t>
            </a:r>
            <a:endParaRPr lang="en-US" altLang="ja-JP" sz="2200" dirty="0" smtClean="0">
              <a:latin typeface="+mn-ea"/>
            </a:endParaRPr>
          </a:p>
          <a:p>
            <a:pPr marL="0" indent="0">
              <a:lnSpc>
                <a:spcPct val="150000"/>
              </a:lnSpc>
              <a:buFont typeface="Arial" pitchFamily="34" charset="0"/>
              <a:buNone/>
            </a:pPr>
            <a:r>
              <a:rPr lang="ja-JP" altLang="en-US" sz="2200" dirty="0">
                <a:latin typeface="+mn-ea"/>
              </a:rPr>
              <a:t>　</a:t>
            </a:r>
            <a:r>
              <a:rPr lang="ja-JP" altLang="en-US" sz="2200" dirty="0" smtClean="0">
                <a:latin typeface="+mn-ea"/>
              </a:rPr>
              <a:t>定要件について検討を続けてはどうか。</a:t>
            </a:r>
            <a:endParaRPr lang="en-US" altLang="ja-JP" sz="2200" dirty="0" smtClean="0">
              <a:latin typeface="+mn-ea"/>
            </a:endParaRPr>
          </a:p>
        </p:txBody>
      </p:sp>
    </p:spTree>
    <p:extLst>
      <p:ext uri="{BB962C8B-B14F-4D97-AF65-F5344CB8AC3E}">
        <p14:creationId xmlns:p14="http://schemas.microsoft.com/office/powerpoint/2010/main" val="2245996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71</a:t>
            </a:fld>
            <a:endParaRPr kumimoji="1" lang="ja-JP" altLang="en-US" sz="2400" dirty="0"/>
          </a:p>
        </p:txBody>
      </p:sp>
      <p:sp>
        <p:nvSpPr>
          <p:cNvPr id="3"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768EE6-8590-4C35-BA5F-0BD088C856D2}" type="slidenum">
              <a:rPr lang="ja-JP" altLang="en-US" sz="2400" smtClean="0"/>
              <a:pPr/>
              <a:t>71</a:t>
            </a:fld>
            <a:endParaRPr lang="ja-JP" altLang="en-US" sz="2400" dirty="0"/>
          </a:p>
        </p:txBody>
      </p:sp>
      <p:sp>
        <p:nvSpPr>
          <p:cNvPr id="5" name="タイトル 1"/>
          <p:cNvSpPr txBox="1">
            <a:spLocks/>
          </p:cNvSpPr>
          <p:nvPr/>
        </p:nvSpPr>
        <p:spPr>
          <a:xfrm>
            <a:off x="108000" y="260648"/>
            <a:ext cx="8928992" cy="1080120"/>
          </a:xfrm>
          <a:prstGeom prst="rect">
            <a:avLst/>
          </a:prstGeom>
          <a:solidFill>
            <a:schemeClr val="tx2">
              <a:lumMod val="60000"/>
              <a:lumOff val="40000"/>
            </a:schemeClr>
          </a:solid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solidFill>
                <a:latin typeface="+mj-ea"/>
              </a:rPr>
              <a:t>　第３ステージ：ブランド化</a:t>
            </a:r>
            <a:endParaRPr lang="en-US" altLang="ja-JP" sz="2800" dirty="0" smtClean="0">
              <a:solidFill>
                <a:schemeClr val="bg1"/>
              </a:solidFill>
              <a:latin typeface="+mj-ea"/>
            </a:endParaRPr>
          </a:p>
          <a:p>
            <a:pPr algn="l"/>
            <a:r>
              <a:rPr lang="ja-JP" altLang="en-US" sz="2800" dirty="0" smtClean="0">
                <a:solidFill>
                  <a:schemeClr val="bg1"/>
                </a:solidFill>
                <a:latin typeface="+mj-ea"/>
              </a:rPr>
              <a:t>　　小児医療体制の効率化・高度化</a:t>
            </a:r>
            <a:endParaRPr lang="ja-JP" altLang="en-US" sz="2800" dirty="0">
              <a:solidFill>
                <a:schemeClr val="bg1"/>
              </a:solidFill>
              <a:latin typeface="+mj-ea"/>
            </a:endParaRPr>
          </a:p>
        </p:txBody>
      </p:sp>
      <p:sp>
        <p:nvSpPr>
          <p:cNvPr id="9" name="タイトル 1"/>
          <p:cNvSpPr txBox="1">
            <a:spLocks/>
          </p:cNvSpPr>
          <p:nvPr/>
        </p:nvSpPr>
        <p:spPr>
          <a:xfrm>
            <a:off x="98252" y="1357666"/>
            <a:ext cx="8928496" cy="762092"/>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mn-ea"/>
                <a:ea typeface="+mn-ea"/>
              </a:rPr>
              <a:t>小児医療体制検討ＷＧの構成員</a:t>
            </a:r>
            <a:endParaRPr lang="ja-JP" altLang="en-US" sz="2000" dirty="0">
              <a:latin typeface="+mn-ea"/>
              <a:ea typeface="+mn-ea"/>
            </a:endParaRPr>
          </a:p>
        </p:txBody>
      </p:sp>
      <p:graphicFrame>
        <p:nvGraphicFramePr>
          <p:cNvPr id="10" name="表 9"/>
          <p:cNvGraphicFramePr>
            <a:graphicFrameLocks noGrp="1"/>
          </p:cNvGraphicFramePr>
          <p:nvPr>
            <p:extLst>
              <p:ext uri="{D42A27DB-BD31-4B8C-83A1-F6EECF244321}">
                <p14:modId xmlns:p14="http://schemas.microsoft.com/office/powerpoint/2010/main" val="3821457561"/>
              </p:ext>
            </p:extLst>
          </p:nvPr>
        </p:nvGraphicFramePr>
        <p:xfrm>
          <a:off x="1071146" y="1937586"/>
          <a:ext cx="6898111" cy="4261564"/>
        </p:xfrm>
        <a:graphic>
          <a:graphicData uri="http://schemas.openxmlformats.org/drawingml/2006/table">
            <a:tbl>
              <a:tblPr firstRow="1" firstCol="1" bandRow="1"/>
              <a:tblGrid>
                <a:gridCol w="400916"/>
                <a:gridCol w="5028785"/>
                <a:gridCol w="1468410"/>
              </a:tblGrid>
              <a:tr h="287443">
                <a:tc gridSpan="2">
                  <a:txBody>
                    <a:bodyPr/>
                    <a:lstStyle/>
                    <a:p>
                      <a:pPr algn="ctr">
                        <a:lnSpc>
                          <a:spcPts val="1800"/>
                        </a:lnSpc>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a:rPr>
                        <a:t>所属及び役職名</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800"/>
                        </a:lnSpc>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a:rPr>
                        <a:t>氏　名</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7443">
                <a:tc rowSpan="9">
                  <a:txBody>
                    <a:bodyPr/>
                    <a:lstStyle/>
                    <a:p>
                      <a:pPr marL="71755" marR="71755" algn="ctr">
                        <a:lnSpc>
                          <a:spcPts val="1920"/>
                        </a:lnSpc>
                        <a:spcAft>
                          <a:spcPts val="0"/>
                        </a:spcAft>
                      </a:pPr>
                      <a:r>
                        <a:rPr lang="ja-JP" sz="1200" kern="100">
                          <a:effectLst/>
                          <a:latin typeface="ＭＳ ゴシック" panose="020B0609070205080204" pitchFamily="49" charset="-128"/>
                          <a:ea typeface="ＭＳ ゴシック" panose="020B0609070205080204" pitchFamily="49" charset="-128"/>
                          <a:cs typeface="Times New Roman"/>
                        </a:rPr>
                        <a:t>基幹病院等</a:t>
                      </a:r>
                    </a:p>
                  </a:txBody>
                  <a:tcPr marL="72000" marR="72000" marT="36000" marB="3600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広島市民病院 小児外科主任部長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秋山卓士</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県立広島病院 小児外科主任部長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大津一弘</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広島大学大学院 小児科診療准教授</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川口浩史</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805">
                <a:tc vMerge="1">
                  <a:txBody>
                    <a:bodyPr/>
                    <a:lstStyle/>
                    <a:p>
                      <a:endParaRPr kumimoji="1" lang="ja-JP" altLang="en-US"/>
                    </a:p>
                  </a:txBody>
                  <a:tcPr/>
                </a:tc>
                <a:tc>
                  <a:txBody>
                    <a:bodyPr/>
                    <a:lstStyle/>
                    <a:p>
                      <a:pPr algn="just">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広島大学大学院医歯薬保健学研究科 小児科学教授</a:t>
                      </a:r>
                      <a:endParaRPr lang="ja-JP" sz="1200" kern="100" dirty="0">
                        <a:effectLst/>
                        <a:latin typeface="ＭＳ ゴシック" panose="020B0609070205080204" pitchFamily="49" charset="-128"/>
                        <a:ea typeface="ＭＳ ゴシック" panose="020B0609070205080204" pitchFamily="49" charset="-128"/>
                        <a:cs typeface="Times New Roman"/>
                      </a:endParaRPr>
                    </a:p>
                    <a:p>
                      <a:pPr algn="just">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広島大学病院 小児科診療科長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小林正夫</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県立広島病院 小児科主任部長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神野和彦</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舟入市民病院 副院長</a:t>
                      </a:r>
                      <a:r>
                        <a:rPr 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兼</a:t>
                      </a:r>
                      <a:r>
                        <a:rPr 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小児科主任部長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兵藤純夫</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広島市民病院 小児科主任部長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安井耕三</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舟入市民病院 小児外科部長</a:t>
                      </a:r>
                      <a:r>
                        <a:rPr 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兼</a:t>
                      </a:r>
                      <a:r>
                        <a:rPr 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外科部長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山岡裕</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明</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県立広島病院 救命救急センター長</a:t>
                      </a:r>
                      <a:r>
                        <a:rPr 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兼</a:t>
                      </a:r>
                      <a:r>
                        <a:rPr 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救急科主任部長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山</a:t>
                      </a: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野上敬夫</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rowSpan="4">
                  <a:txBody>
                    <a:bodyPr/>
                    <a:lstStyle/>
                    <a:p>
                      <a:pPr marL="71755" marR="71755" algn="ctr">
                        <a:lnSpc>
                          <a:spcPts val="1920"/>
                        </a:lnSpc>
                        <a:spcAft>
                          <a:spcPts val="0"/>
                        </a:spcAft>
                      </a:pPr>
                      <a:r>
                        <a:rPr lang="ja-JP" sz="1200" kern="100">
                          <a:effectLst/>
                          <a:latin typeface="ＭＳ ゴシック" panose="020B0609070205080204" pitchFamily="49" charset="-128"/>
                          <a:ea typeface="ＭＳ ゴシック" panose="020B0609070205080204" pitchFamily="49" charset="-128"/>
                          <a:cs typeface="Times New Roman"/>
                        </a:rPr>
                        <a:t>行政等</a:t>
                      </a:r>
                    </a:p>
                  </a:txBody>
                  <a:tcPr marL="72000" marR="72000" marT="36000" marB="3600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広島市保健医療課長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加賀谷哲郎</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広島市市立病院機構担当課長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橋本英士</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広島市立病院機構経営管理課長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益田聡之</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43">
                <a:tc vMerge="1">
                  <a:txBody>
                    <a:bodyPr/>
                    <a:lstStyle/>
                    <a:p>
                      <a:endParaRPr kumimoji="1" lang="ja-JP" altLang="en-US"/>
                    </a:p>
                  </a:txBody>
                  <a:tcPr/>
                </a:tc>
                <a:tc>
                  <a:txBody>
                    <a:bodyPr/>
                    <a:lstStyle/>
                    <a:p>
                      <a:pPr algn="l">
                        <a:lnSpc>
                          <a:spcPts val="1800"/>
                        </a:lnSpc>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広島県医務課長</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dist">
                        <a:lnSpc>
                          <a:spcPts val="1800"/>
                        </a:lnSpc>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福永裕</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a:rPr>
                        <a:t>文</a:t>
                      </a: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6311949" y="1691365"/>
            <a:ext cx="1669065" cy="246221"/>
          </a:xfrm>
          <a:prstGeom prst="rect">
            <a:avLst/>
          </a:prstGeom>
        </p:spPr>
        <p:txBody>
          <a:bodyPr wrap="square">
            <a:spAutoFit/>
          </a:bodyPr>
          <a:lstStyle/>
          <a:p>
            <a:pPr algn="r"/>
            <a:r>
              <a:rPr lang="ja-JP" altLang="en-US" sz="1000" dirty="0">
                <a:latin typeface="ＭＳ ゴシック" panose="020B0609070205080204" pitchFamily="49" charset="-128"/>
                <a:ea typeface="ＭＳ ゴシック" panose="020B0609070205080204" pitchFamily="49" charset="-128"/>
              </a:rPr>
              <a:t>（敬称略，</a:t>
            </a:r>
            <a:r>
              <a:rPr lang="en-US" altLang="ja-JP" sz="1000" dirty="0">
                <a:latin typeface="ＭＳ ゴシック" panose="020B0609070205080204" pitchFamily="49" charset="-128"/>
                <a:ea typeface="ＭＳ ゴシック" panose="020B0609070205080204" pitchFamily="49" charset="-128"/>
              </a:rPr>
              <a:t>50</a:t>
            </a:r>
            <a:r>
              <a:rPr lang="ja-JP" altLang="en-US" sz="1000" dirty="0">
                <a:latin typeface="ＭＳ ゴシック" panose="020B0609070205080204" pitchFamily="49" charset="-128"/>
                <a:ea typeface="ＭＳ ゴシック" panose="020B0609070205080204" pitchFamily="49" charset="-128"/>
              </a:rPr>
              <a:t>音</a:t>
            </a:r>
            <a:r>
              <a:rPr lang="ja-JP" altLang="en-US" sz="1000" dirty="0" smtClean="0">
                <a:latin typeface="ＭＳ ゴシック" panose="020B0609070205080204" pitchFamily="49" charset="-128"/>
                <a:ea typeface="ＭＳ ゴシック" panose="020B0609070205080204" pitchFamily="49" charset="-128"/>
              </a:rPr>
              <a:t>順）</a:t>
            </a:r>
            <a:endParaRPr lang="ja-JP" altLang="en-US" sz="10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7884000" y="3218400"/>
            <a:ext cx="595634" cy="261610"/>
          </a:xfrm>
          <a:prstGeom prst="rect">
            <a:avLst/>
          </a:prstGeom>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rPr>
              <a:t>座長</a:t>
            </a:r>
          </a:p>
        </p:txBody>
      </p:sp>
      <p:sp>
        <p:nvSpPr>
          <p:cNvPr id="13" name="タイトル 1"/>
          <p:cNvSpPr txBox="1">
            <a:spLocks/>
          </p:cNvSpPr>
          <p:nvPr/>
        </p:nvSpPr>
        <p:spPr>
          <a:xfrm>
            <a:off x="0" y="6309320"/>
            <a:ext cx="9125000" cy="548680"/>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n-ea"/>
                <a:ea typeface="+mn-ea"/>
              </a:rPr>
              <a:t>ＷＧ開催状況</a:t>
            </a:r>
            <a:r>
              <a:rPr lang="en-US" altLang="ja-JP" sz="1800" dirty="0" smtClean="0">
                <a:latin typeface="+mn-ea"/>
                <a:ea typeface="+mn-ea"/>
              </a:rPr>
              <a:t>…</a:t>
            </a:r>
            <a:r>
              <a:rPr lang="ja-JP" altLang="en-US" sz="1800" dirty="0" smtClean="0">
                <a:latin typeface="+mn-ea"/>
                <a:ea typeface="+mn-ea"/>
              </a:rPr>
              <a:t>第１回：平成２８年１２月７日・第２回：平成２９年２月２３日</a:t>
            </a:r>
            <a:endParaRPr lang="ja-JP" altLang="en-US" sz="1800" dirty="0">
              <a:latin typeface="+mn-ea"/>
              <a:ea typeface="+mn-ea"/>
            </a:endParaRPr>
          </a:p>
        </p:txBody>
      </p:sp>
    </p:spTree>
    <p:extLst>
      <p:ext uri="{BB962C8B-B14F-4D97-AF65-F5344CB8AC3E}">
        <p14:creationId xmlns:p14="http://schemas.microsoft.com/office/powerpoint/2010/main" val="42796110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72</a:t>
            </a:fld>
            <a:endParaRPr kumimoji="1" lang="ja-JP" altLang="en-US" sz="2400" dirty="0"/>
          </a:p>
        </p:txBody>
      </p:sp>
      <p:sp>
        <p:nvSpPr>
          <p:cNvPr id="3"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768EE6-8590-4C35-BA5F-0BD088C856D2}" type="slidenum">
              <a:rPr lang="ja-JP" altLang="en-US" sz="2400" smtClean="0"/>
              <a:pPr/>
              <a:t>72</a:t>
            </a:fld>
            <a:endParaRPr lang="ja-JP" altLang="en-US" sz="2400" dirty="0"/>
          </a:p>
        </p:txBody>
      </p:sp>
      <p:sp>
        <p:nvSpPr>
          <p:cNvPr id="5" name="タイトル 1"/>
          <p:cNvSpPr txBox="1">
            <a:spLocks/>
          </p:cNvSpPr>
          <p:nvPr/>
        </p:nvSpPr>
        <p:spPr>
          <a:xfrm>
            <a:off x="108000" y="260648"/>
            <a:ext cx="8928992" cy="1080120"/>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j-ea"/>
              </a:rPr>
              <a:t>小児医療体制の現状と課題</a:t>
            </a:r>
            <a:endParaRPr lang="ja-JP" altLang="en-US" sz="2800" u="sng" dirty="0">
              <a:latin typeface="+mj-ea"/>
            </a:endParaRPr>
          </a:p>
        </p:txBody>
      </p:sp>
      <p:sp>
        <p:nvSpPr>
          <p:cNvPr id="6" name="タイトル 1"/>
          <p:cNvSpPr txBox="1">
            <a:spLocks/>
          </p:cNvSpPr>
          <p:nvPr/>
        </p:nvSpPr>
        <p:spPr>
          <a:xfrm>
            <a:off x="272480" y="1556791"/>
            <a:ext cx="8620000" cy="4392489"/>
          </a:xfrm>
          <a:prstGeom prst="rect">
            <a:avLst/>
          </a:prstGeom>
          <a:ln w="31750" cmpd="dbl">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900"/>
              </a:lnSpc>
              <a:spcAft>
                <a:spcPts val="600"/>
              </a:spcAft>
            </a:pPr>
            <a:r>
              <a:rPr lang="ja-JP" altLang="en-US" sz="2400" dirty="0" smtClean="0">
                <a:latin typeface="ＭＳ ゴシック" panose="020B0609070205080204" pitchFamily="49" charset="-128"/>
                <a:ea typeface="ＭＳ ゴシック" panose="020B0609070205080204" pitchFamily="49" charset="-128"/>
              </a:rPr>
              <a:t>（１）今後，子どもの数が減少することにより，広島都市圏　</a:t>
            </a:r>
            <a:endParaRPr lang="en-US" altLang="ja-JP" sz="2400" dirty="0" smtClean="0">
              <a:latin typeface="ＭＳ ゴシック" panose="020B0609070205080204" pitchFamily="49" charset="-128"/>
              <a:ea typeface="ＭＳ ゴシック" panose="020B0609070205080204" pitchFamily="49" charset="-128"/>
            </a:endParaRPr>
          </a:p>
          <a:p>
            <a:pPr algn="l">
              <a:lnSpc>
                <a:spcPts val="2900"/>
              </a:lnSpc>
              <a:spcAft>
                <a:spcPts val="600"/>
              </a:spcAft>
            </a:pP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　で競合する医療機関の稼働率が低下する。</a:t>
            </a:r>
            <a:endParaRPr lang="en-US" altLang="ja-JP" sz="2400" dirty="0">
              <a:latin typeface="ＭＳ ゴシック" panose="020B0609070205080204" pitchFamily="49" charset="-128"/>
              <a:ea typeface="ＭＳ ゴシック" panose="020B0609070205080204" pitchFamily="49" charset="-128"/>
            </a:endParaRPr>
          </a:p>
          <a:p>
            <a:pPr algn="l">
              <a:lnSpc>
                <a:spcPts val="2900"/>
              </a:lnSpc>
              <a:spcAft>
                <a:spcPts val="1200"/>
              </a:spcAft>
            </a:pPr>
            <a:r>
              <a:rPr lang="ja-JP" altLang="en-US" sz="2400" dirty="0" smtClean="0">
                <a:latin typeface="ＭＳ ゴシック" panose="020B0609070205080204" pitchFamily="49" charset="-128"/>
                <a:ea typeface="ＭＳ ゴシック" panose="020B0609070205080204" pitchFamily="49" charset="-128"/>
              </a:rPr>
              <a:t>　 ⇒ </a:t>
            </a:r>
            <a:r>
              <a:rPr lang="ja-JP" altLang="en-US" sz="2400" u="sng" dirty="0" smtClean="0">
                <a:latin typeface="ＭＳ ゴシック" panose="020B0609070205080204" pitchFamily="49" charset="-128"/>
                <a:ea typeface="ＭＳ ゴシック" panose="020B0609070205080204" pitchFamily="49" charset="-128"/>
              </a:rPr>
              <a:t>小児</a:t>
            </a:r>
            <a:r>
              <a:rPr lang="ja-JP" altLang="en-US" sz="2400" u="sng" dirty="0">
                <a:latin typeface="ＭＳ ゴシック" panose="020B0609070205080204" pitchFamily="49" charset="-128"/>
                <a:ea typeface="ＭＳ ゴシック" panose="020B0609070205080204" pitchFamily="49" charset="-128"/>
              </a:rPr>
              <a:t>医療</a:t>
            </a:r>
            <a:r>
              <a:rPr lang="ja-JP" altLang="en-US" sz="2400" u="sng" dirty="0" smtClean="0">
                <a:latin typeface="ＭＳ ゴシック" panose="020B0609070205080204" pitchFamily="49" charset="-128"/>
                <a:ea typeface="ＭＳ ゴシック" panose="020B0609070205080204" pitchFamily="49" charset="-128"/>
              </a:rPr>
              <a:t>体制の効率化が必要ではないか。</a:t>
            </a:r>
            <a:endParaRPr lang="en-US" altLang="ja-JP" sz="2400" u="sng" dirty="0" smtClean="0">
              <a:latin typeface="ＭＳ ゴシック" panose="020B0609070205080204" pitchFamily="49" charset="-128"/>
              <a:ea typeface="ＭＳ ゴシック" panose="020B0609070205080204" pitchFamily="49" charset="-128"/>
            </a:endParaRPr>
          </a:p>
          <a:p>
            <a:pPr algn="l">
              <a:lnSpc>
                <a:spcPts val="2900"/>
              </a:lnSpc>
              <a:spcAft>
                <a:spcPts val="600"/>
              </a:spcAft>
            </a:pPr>
            <a:r>
              <a:rPr lang="ja-JP" altLang="en-US" sz="2400" dirty="0" smtClean="0">
                <a:latin typeface="ＭＳ ゴシック" panose="020B0609070205080204" pitchFamily="49" charset="-128"/>
                <a:ea typeface="ＭＳ ゴシック" panose="020B0609070205080204" pitchFamily="49" charset="-128"/>
              </a:rPr>
              <a:t>（２）広島県</a:t>
            </a:r>
            <a:r>
              <a:rPr lang="ja-JP" altLang="en-US" sz="2400" dirty="0">
                <a:latin typeface="ＭＳ ゴシック" panose="020B0609070205080204" pitchFamily="49" charset="-128"/>
                <a:ea typeface="ＭＳ ゴシック" panose="020B0609070205080204" pitchFamily="49" charset="-128"/>
              </a:rPr>
              <a:t>には</a:t>
            </a:r>
            <a:r>
              <a:rPr lang="ja-JP" altLang="en-US" sz="2400" dirty="0" smtClean="0">
                <a:latin typeface="ＭＳ ゴシック" panose="020B0609070205080204" pitchFamily="49" charset="-128"/>
                <a:ea typeface="ＭＳ ゴシック" panose="020B0609070205080204" pitchFamily="49" charset="-128"/>
              </a:rPr>
              <a:t>，小児救命救急センターがなく，小児集中</a:t>
            </a:r>
            <a:endParaRPr lang="en-US" altLang="ja-JP" sz="2400" dirty="0" smtClean="0">
              <a:latin typeface="ＭＳ ゴシック" panose="020B0609070205080204" pitchFamily="49" charset="-128"/>
              <a:ea typeface="ＭＳ ゴシック" panose="020B0609070205080204" pitchFamily="49" charset="-128"/>
            </a:endParaRPr>
          </a:p>
          <a:p>
            <a:pPr algn="l">
              <a:lnSpc>
                <a:spcPts val="2900"/>
              </a:lnSpc>
              <a:spcAft>
                <a:spcPts val="600"/>
              </a:spcAft>
            </a:pP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　治療室</a:t>
            </a:r>
            <a:r>
              <a:rPr lang="ja-JP" altLang="en-US" sz="2400" dirty="0">
                <a:latin typeface="ＭＳ ゴシック" panose="020B0609070205080204" pitchFamily="49" charset="-128"/>
                <a:ea typeface="ＭＳ ゴシック" panose="020B0609070205080204" pitchFamily="49" charset="-128"/>
              </a:rPr>
              <a:t>（</a:t>
            </a:r>
            <a:r>
              <a:rPr lang="en-US" altLang="ja-JP" sz="2400" dirty="0" smtClean="0">
                <a:latin typeface="ＭＳ ゴシック" panose="020B0609070205080204" pitchFamily="49" charset="-128"/>
                <a:ea typeface="ＭＳ ゴシック" panose="020B0609070205080204" pitchFamily="49" charset="-128"/>
              </a:rPr>
              <a:t>PICU</a:t>
            </a:r>
            <a:r>
              <a:rPr lang="ja-JP" altLang="en-US" sz="2400" dirty="0" smtClean="0">
                <a:latin typeface="ＭＳ ゴシック" panose="020B0609070205080204" pitchFamily="49" charset="-128"/>
                <a:ea typeface="ＭＳ ゴシック" panose="020B0609070205080204" pitchFamily="49" charset="-128"/>
              </a:rPr>
              <a:t>）の整備が遅れている。</a:t>
            </a:r>
            <a:endParaRPr lang="en-US" altLang="ja-JP" sz="2400" dirty="0" smtClean="0">
              <a:latin typeface="ＭＳ ゴシック" panose="020B0609070205080204" pitchFamily="49" charset="-128"/>
              <a:ea typeface="ＭＳ ゴシック" panose="020B0609070205080204" pitchFamily="49" charset="-128"/>
            </a:endParaRPr>
          </a:p>
          <a:p>
            <a:pPr algn="l">
              <a:lnSpc>
                <a:spcPts val="2900"/>
              </a:lnSpc>
              <a:spcAft>
                <a:spcPts val="1200"/>
              </a:spcAft>
            </a:pPr>
            <a:r>
              <a:rPr lang="ja-JP" altLang="en-US" sz="2400" dirty="0" smtClean="0">
                <a:latin typeface="ＭＳ ゴシック" panose="020B0609070205080204" pitchFamily="49" charset="-128"/>
                <a:ea typeface="ＭＳ ゴシック" panose="020B0609070205080204" pitchFamily="49" charset="-128"/>
              </a:rPr>
              <a:t>　 ⇒ </a:t>
            </a:r>
            <a:r>
              <a:rPr lang="ja-JP" altLang="en-US" sz="2400" u="sng" dirty="0" smtClean="0">
                <a:latin typeface="ＭＳ ゴシック" panose="020B0609070205080204" pitchFamily="49" charset="-128"/>
                <a:ea typeface="ＭＳ ゴシック" panose="020B0609070205080204" pitchFamily="49" charset="-128"/>
              </a:rPr>
              <a:t>小児</a:t>
            </a:r>
            <a:r>
              <a:rPr lang="ja-JP" altLang="en-US" sz="2400" u="sng" dirty="0">
                <a:latin typeface="ＭＳ ゴシック" panose="020B0609070205080204" pitchFamily="49" charset="-128"/>
                <a:ea typeface="ＭＳ ゴシック" panose="020B0609070205080204" pitchFamily="49" charset="-128"/>
              </a:rPr>
              <a:t>救命</a:t>
            </a:r>
            <a:r>
              <a:rPr lang="ja-JP" altLang="en-US" sz="2400" u="sng" dirty="0" smtClean="0">
                <a:latin typeface="ＭＳ ゴシック" panose="020B0609070205080204" pitchFamily="49" charset="-128"/>
                <a:ea typeface="ＭＳ ゴシック" panose="020B0609070205080204" pitchFamily="49" charset="-128"/>
              </a:rPr>
              <a:t>救急機能の高度化が必要ではないか。</a:t>
            </a:r>
            <a:endParaRPr lang="en-US" altLang="ja-JP" sz="2400" u="sng" dirty="0" smtClean="0">
              <a:latin typeface="ＭＳ ゴシック" panose="020B0609070205080204" pitchFamily="49" charset="-128"/>
              <a:ea typeface="ＭＳ ゴシック" panose="020B0609070205080204" pitchFamily="49" charset="-128"/>
            </a:endParaRPr>
          </a:p>
          <a:p>
            <a:pPr algn="l">
              <a:lnSpc>
                <a:spcPts val="2900"/>
              </a:lnSpc>
              <a:spcAft>
                <a:spcPts val="1200"/>
              </a:spcAft>
            </a:pPr>
            <a:r>
              <a:rPr lang="ja-JP" altLang="en-US" sz="2400" dirty="0" smtClean="0">
                <a:latin typeface="ＭＳ ゴシック" panose="020B0609070205080204" pitchFamily="49" charset="-128"/>
                <a:ea typeface="ＭＳ ゴシック" panose="020B0609070205080204" pitchFamily="49" charset="-128"/>
              </a:rPr>
              <a:t>（その他） </a:t>
            </a:r>
            <a:r>
              <a:rPr lang="en-US" altLang="ja-JP" sz="2400" dirty="0">
                <a:latin typeface="ＭＳ ゴシック" panose="020B0609070205080204" pitchFamily="49" charset="-128"/>
                <a:ea typeface="ＭＳ ゴシック" panose="020B0609070205080204" pitchFamily="49" charset="-128"/>
              </a:rPr>
              <a:t/>
            </a:r>
            <a:br>
              <a:rPr lang="en-US" altLang="ja-JP" sz="2400" dirty="0">
                <a:latin typeface="ＭＳ ゴシック" panose="020B0609070205080204" pitchFamily="49" charset="-128"/>
                <a:ea typeface="ＭＳ ゴシック" panose="020B0609070205080204" pitchFamily="49" charset="-128"/>
              </a:rPr>
            </a:br>
            <a:r>
              <a:rPr lang="ja-JP" altLang="en-US" sz="2400" dirty="0" smtClean="0">
                <a:latin typeface="ＭＳ ゴシック" panose="020B0609070205080204" pitchFamily="49" charset="-128"/>
                <a:ea typeface="ＭＳ ゴシック" panose="020B0609070205080204" pitchFamily="49" charset="-128"/>
              </a:rPr>
              <a:t>　・ 全国と比較して，小児人口当たりの小児科医が少ない。</a:t>
            </a:r>
            <a:r>
              <a:rPr lang="en-US" altLang="ja-JP" sz="2400" dirty="0">
                <a:latin typeface="ＭＳ ゴシック" panose="020B0609070205080204" pitchFamily="49" charset="-128"/>
                <a:ea typeface="ＭＳ ゴシック" panose="020B0609070205080204" pitchFamily="49" charset="-128"/>
              </a:rPr>
              <a:t/>
            </a:r>
            <a:br>
              <a:rPr lang="en-US" altLang="ja-JP" sz="2400" dirty="0">
                <a:latin typeface="ＭＳ ゴシック" panose="020B0609070205080204" pitchFamily="49" charset="-128"/>
                <a:ea typeface="ＭＳ ゴシック" panose="020B0609070205080204" pitchFamily="49" charset="-128"/>
              </a:rPr>
            </a:br>
            <a:r>
              <a:rPr lang="ja-JP" altLang="en-US" sz="2400" dirty="0" smtClean="0">
                <a:latin typeface="ＭＳ ゴシック" panose="020B0609070205080204" pitchFamily="49" charset="-128"/>
                <a:ea typeface="ＭＳ ゴシック" panose="020B0609070205080204" pitchFamily="49" charset="-128"/>
              </a:rPr>
              <a:t>　・ 重症</a:t>
            </a:r>
            <a:r>
              <a:rPr lang="ja-JP" altLang="en-US" sz="2400" dirty="0">
                <a:latin typeface="ＭＳ ゴシック" panose="020B0609070205080204" pitchFamily="49" charset="-128"/>
                <a:ea typeface="ＭＳ ゴシック" panose="020B0609070205080204" pitchFamily="49" charset="-128"/>
              </a:rPr>
              <a:t>心身</a:t>
            </a:r>
            <a:r>
              <a:rPr lang="ja-JP" altLang="en-US" sz="2400" dirty="0" smtClean="0">
                <a:latin typeface="ＭＳ ゴシック" panose="020B0609070205080204" pitchFamily="49" charset="-128"/>
                <a:ea typeface="ＭＳ ゴシック" panose="020B0609070205080204" pitchFamily="49" charset="-128"/>
              </a:rPr>
              <a:t>障害児や小児</a:t>
            </a:r>
            <a:r>
              <a:rPr lang="ja-JP" altLang="en-US" sz="2400" dirty="0">
                <a:latin typeface="ＭＳ ゴシック" panose="020B0609070205080204" pitchFamily="49" charset="-128"/>
                <a:ea typeface="ＭＳ ゴシック" panose="020B0609070205080204" pitchFamily="49" charset="-128"/>
              </a:rPr>
              <a:t>の</a:t>
            </a:r>
            <a:r>
              <a:rPr lang="ja-JP" altLang="en-US" sz="2400" dirty="0" smtClean="0">
                <a:latin typeface="ＭＳ ゴシック" panose="020B0609070205080204" pitchFamily="49" charset="-128"/>
                <a:ea typeface="ＭＳ ゴシック" panose="020B0609070205080204" pitchFamily="49" charset="-128"/>
              </a:rPr>
              <a:t>こころの</a:t>
            </a:r>
            <a:r>
              <a:rPr lang="ja-JP" altLang="en-US" sz="2400" dirty="0">
                <a:latin typeface="ＭＳ ゴシック" panose="020B0609070205080204" pitchFamily="49" charset="-128"/>
                <a:ea typeface="ＭＳ ゴシック" panose="020B0609070205080204" pitchFamily="49" charset="-128"/>
              </a:rPr>
              <a:t>問題への</a:t>
            </a:r>
            <a:r>
              <a:rPr lang="ja-JP" altLang="en-US" sz="2400" dirty="0" smtClean="0">
                <a:latin typeface="ＭＳ ゴシック" panose="020B0609070205080204" pitchFamily="49" charset="-128"/>
                <a:ea typeface="ＭＳ ゴシック" panose="020B0609070205080204" pitchFamily="49" charset="-128"/>
              </a:rPr>
              <a:t>対応が必要</a:t>
            </a:r>
            <a:r>
              <a:rPr lang="en-US" altLang="ja-JP" sz="2400" dirty="0" smtClean="0">
                <a:latin typeface="ＭＳ ゴシック" panose="020B0609070205080204" pitchFamily="49" charset="-128"/>
                <a:ea typeface="ＭＳ ゴシック" panose="020B0609070205080204" pitchFamily="49" charset="-128"/>
              </a:rPr>
              <a:t/>
            </a:r>
            <a:br>
              <a:rPr lang="en-US" altLang="ja-JP" sz="2400" dirty="0" smtClean="0">
                <a:latin typeface="ＭＳ ゴシック" panose="020B0609070205080204" pitchFamily="49" charset="-128"/>
                <a:ea typeface="ＭＳ ゴシック" panose="020B0609070205080204" pitchFamily="49" charset="-128"/>
              </a:rPr>
            </a:br>
            <a:r>
              <a:rPr lang="ja-JP" altLang="en-US" sz="2400" dirty="0" smtClean="0">
                <a:latin typeface="ＭＳ ゴシック" panose="020B0609070205080204" pitchFamily="49" charset="-128"/>
                <a:ea typeface="ＭＳ ゴシック" panose="020B0609070205080204" pitchFamily="49" charset="-128"/>
              </a:rPr>
              <a:t>　　である。</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922583" y="6186841"/>
            <a:ext cx="7344816" cy="612068"/>
          </a:xfrm>
          <a:prstGeom prst="rect">
            <a:avLst/>
          </a:prstGeom>
          <a:ln w="31750" cmpd="dbl">
            <a:solidFill>
              <a:schemeClr val="tx1"/>
            </a:solidFill>
          </a:ln>
        </p:spPr>
        <p:txBody>
          <a:bodyPr vert="horz" lIns="144000" tIns="45720" rIns="72000" bIns="4572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Aft>
                <a:spcPts val="600"/>
              </a:spcAft>
            </a:pPr>
            <a:r>
              <a:rPr lang="ja-JP" altLang="en-US" sz="2400" dirty="0" smtClean="0">
                <a:latin typeface="ＭＳ ゴシック" panose="020B0609070205080204" pitchFamily="49" charset="-128"/>
                <a:ea typeface="ＭＳ ゴシック" panose="020B0609070205080204" pitchFamily="49" charset="-128"/>
              </a:rPr>
              <a:t>ＷＧにおいて今後の方向性を検討する。</a:t>
            </a:r>
            <a:endParaRPr lang="en-US" altLang="ja-JP" sz="2400" b="1" dirty="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8" name="上矢印 7"/>
          <p:cNvSpPr/>
          <p:nvPr/>
        </p:nvSpPr>
        <p:spPr>
          <a:xfrm rot="10800000">
            <a:off x="3646376" y="5661248"/>
            <a:ext cx="1872208" cy="360040"/>
          </a:xfrm>
          <a:prstGeom prst="upArrow">
            <a:avLst>
              <a:gd name="adj1" fmla="val 50000"/>
              <a:gd name="adj2" fmla="val 62240"/>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57470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73</a:t>
            </a:fld>
            <a:endParaRPr kumimoji="1" lang="ja-JP" altLang="en-US" sz="2400" dirty="0"/>
          </a:p>
        </p:txBody>
      </p:sp>
      <p:sp>
        <p:nvSpPr>
          <p:cNvPr id="5" name="タイトル 1"/>
          <p:cNvSpPr txBox="1">
            <a:spLocks/>
          </p:cNvSpPr>
          <p:nvPr/>
        </p:nvSpPr>
        <p:spPr>
          <a:xfrm>
            <a:off x="108000" y="188640"/>
            <a:ext cx="8928992" cy="936104"/>
          </a:xfrm>
          <a:prstGeom prst="rect">
            <a:avLst/>
          </a:prstGeom>
          <a:solidFill>
            <a:schemeClr val="tx2">
              <a:lumMod val="60000"/>
              <a:lumOff val="40000"/>
            </a:schemeClr>
          </a:solid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solidFill>
                <a:latin typeface="+mj-ea"/>
              </a:rPr>
              <a:t>　救急医療の検討状況について</a:t>
            </a:r>
            <a:endParaRPr lang="ja-JP" altLang="en-US" sz="2800" dirty="0">
              <a:solidFill>
                <a:schemeClr val="bg1"/>
              </a:solidFill>
              <a:latin typeface="+mj-ea"/>
            </a:endParaRPr>
          </a:p>
        </p:txBody>
      </p:sp>
      <p:sp>
        <p:nvSpPr>
          <p:cNvPr id="6" name="サブタイトル 2"/>
          <p:cNvSpPr txBox="1">
            <a:spLocks/>
          </p:cNvSpPr>
          <p:nvPr/>
        </p:nvSpPr>
        <p:spPr>
          <a:xfrm>
            <a:off x="611560" y="1844824"/>
            <a:ext cx="7992888"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dirty="0" smtClean="0">
                <a:latin typeface="+mj-ea"/>
                <a:ea typeface="+mj-ea"/>
              </a:rPr>
              <a:t>（１）広島圏域の受入困難事案のうち，受入交渉回数</a:t>
            </a:r>
            <a:r>
              <a:rPr lang="en-US" altLang="ja-JP" sz="1800" dirty="0" smtClean="0">
                <a:latin typeface="+mj-ea"/>
                <a:ea typeface="+mj-ea"/>
              </a:rPr>
              <a:t>4</a:t>
            </a:r>
            <a:r>
              <a:rPr lang="ja-JP" altLang="en-US" sz="1800" dirty="0" smtClean="0">
                <a:latin typeface="+mj-ea"/>
                <a:ea typeface="+mj-ea"/>
              </a:rPr>
              <a:t>回以上は減少傾向にあるが，現場滞在時間</a:t>
            </a:r>
            <a:r>
              <a:rPr lang="en-US" altLang="ja-JP" sz="1800" dirty="0" smtClean="0">
                <a:latin typeface="+mj-ea"/>
                <a:ea typeface="+mj-ea"/>
              </a:rPr>
              <a:t>30</a:t>
            </a:r>
            <a:r>
              <a:rPr lang="ja-JP" altLang="en-US" sz="1800" dirty="0" smtClean="0">
                <a:latin typeface="+mj-ea"/>
                <a:ea typeface="+mj-ea"/>
              </a:rPr>
              <a:t>分以上は増加傾向にある。</a:t>
            </a:r>
            <a:endParaRPr lang="en-US" altLang="ja-JP" sz="1800" dirty="0" smtClean="0">
              <a:latin typeface="+mj-ea"/>
              <a:ea typeface="+mj-ea"/>
            </a:endParaRPr>
          </a:p>
          <a:p>
            <a:r>
              <a:rPr lang="ja-JP" altLang="en-US" sz="1800" dirty="0" smtClean="0">
                <a:latin typeface="+mj-ea"/>
                <a:ea typeface="+mj-ea"/>
              </a:rPr>
              <a:t>（２）平成</a:t>
            </a:r>
            <a:r>
              <a:rPr lang="en-US" altLang="ja-JP" sz="1800" dirty="0" smtClean="0">
                <a:latin typeface="+mj-ea"/>
                <a:ea typeface="+mj-ea"/>
              </a:rPr>
              <a:t>27</a:t>
            </a:r>
            <a:r>
              <a:rPr lang="ja-JP" altLang="en-US" sz="1800" dirty="0" smtClean="0">
                <a:latin typeface="+mj-ea"/>
                <a:ea typeface="+mj-ea"/>
              </a:rPr>
              <a:t>年広島市消防局の救急搬送データによると，現場滞在時間</a:t>
            </a:r>
            <a:r>
              <a:rPr lang="en-US" altLang="ja-JP" sz="1800" dirty="0" smtClean="0">
                <a:latin typeface="+mj-ea"/>
                <a:ea typeface="+mj-ea"/>
              </a:rPr>
              <a:t>30</a:t>
            </a:r>
            <a:r>
              <a:rPr lang="ja-JP" altLang="en-US" sz="1800" dirty="0" smtClean="0">
                <a:latin typeface="+mj-ea"/>
                <a:ea typeface="+mj-ea"/>
              </a:rPr>
              <a:t>分以上で，一般負傷及び急病の事案のうち，高齢者及び成人の軽症かつ外傷患者は，約</a:t>
            </a:r>
            <a:r>
              <a:rPr lang="en-US" altLang="ja-JP" sz="1800" dirty="0" smtClean="0">
                <a:latin typeface="+mj-ea"/>
                <a:ea typeface="+mj-ea"/>
              </a:rPr>
              <a:t>1/4</a:t>
            </a:r>
            <a:r>
              <a:rPr lang="ja-JP" altLang="en-US" sz="1800" dirty="0" smtClean="0">
                <a:latin typeface="+mj-ea"/>
                <a:ea typeface="+mj-ea"/>
              </a:rPr>
              <a:t>を占めている。</a:t>
            </a:r>
            <a:endParaRPr lang="en-US" altLang="ja-JP" sz="1800" dirty="0" smtClean="0">
              <a:latin typeface="+mj-ea"/>
              <a:ea typeface="+mj-ea"/>
            </a:endParaRPr>
          </a:p>
          <a:p>
            <a:r>
              <a:rPr lang="ja-JP" altLang="en-US" sz="1800" dirty="0" smtClean="0">
                <a:latin typeface="+mj-ea"/>
                <a:ea typeface="+mj-ea"/>
              </a:rPr>
              <a:t>（３）また，軽症患者の搬送のうち，</a:t>
            </a:r>
            <a:r>
              <a:rPr lang="en-US" altLang="ja-JP" sz="1800" dirty="0" smtClean="0">
                <a:latin typeface="+mj-ea"/>
                <a:ea typeface="+mj-ea"/>
              </a:rPr>
              <a:t>19</a:t>
            </a:r>
            <a:r>
              <a:rPr lang="ja-JP" altLang="en-US" sz="1800" dirty="0" smtClean="0">
                <a:latin typeface="+mj-ea"/>
                <a:ea typeface="+mj-ea"/>
              </a:rPr>
              <a:t>時から</a:t>
            </a:r>
            <a:r>
              <a:rPr lang="en-US" altLang="ja-JP" sz="1800" dirty="0" smtClean="0">
                <a:latin typeface="+mj-ea"/>
                <a:ea typeface="+mj-ea"/>
              </a:rPr>
              <a:t>23</a:t>
            </a:r>
            <a:r>
              <a:rPr lang="ja-JP" altLang="en-US" sz="1800" dirty="0" smtClean="0">
                <a:latin typeface="+mj-ea"/>
                <a:ea typeface="+mj-ea"/>
              </a:rPr>
              <a:t>時までの搬送患者の割合は，軽症患者全体の</a:t>
            </a:r>
            <a:r>
              <a:rPr lang="en-US" altLang="ja-JP" sz="1800" dirty="0" smtClean="0">
                <a:latin typeface="+mj-ea"/>
                <a:ea typeface="+mj-ea"/>
              </a:rPr>
              <a:t>8</a:t>
            </a:r>
            <a:r>
              <a:rPr lang="ja-JP" altLang="en-US" sz="1800" dirty="0" smtClean="0">
                <a:latin typeface="+mj-ea"/>
                <a:ea typeface="+mj-ea"/>
              </a:rPr>
              <a:t>割強，搬送患者全体の約半数を占めている。</a:t>
            </a:r>
            <a:endParaRPr lang="en-US" altLang="ja-JP" sz="1800" dirty="0" smtClean="0">
              <a:latin typeface="+mj-ea"/>
              <a:ea typeface="+mj-ea"/>
            </a:endParaRPr>
          </a:p>
          <a:p>
            <a:r>
              <a:rPr lang="ja-JP" altLang="en-US" sz="1800" dirty="0" smtClean="0">
                <a:latin typeface="+mj-ea"/>
                <a:ea typeface="+mj-ea"/>
              </a:rPr>
              <a:t>（４）広島市内の病院群輪番病院へのアンケート調査では，準夜に外傷を診療する夜間急患センターがないため，病院群輪番病院が，搬送される軽症患者やウォークイン患者に対応している。</a:t>
            </a:r>
            <a:endParaRPr lang="ja-JP" altLang="en-US" sz="2000" dirty="0"/>
          </a:p>
        </p:txBody>
      </p:sp>
      <p:sp>
        <p:nvSpPr>
          <p:cNvPr id="7" name="タイトル 1"/>
          <p:cNvSpPr txBox="1">
            <a:spLocks/>
          </p:cNvSpPr>
          <p:nvPr/>
        </p:nvSpPr>
        <p:spPr>
          <a:xfrm>
            <a:off x="323528" y="5301208"/>
            <a:ext cx="8640961" cy="1440160"/>
          </a:xfrm>
          <a:prstGeom prst="rect">
            <a:avLst/>
          </a:prstGeom>
          <a:ln w="1905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just"/>
            <a:r>
              <a:rPr lang="ja-JP" altLang="en-US" sz="2000" dirty="0" smtClean="0"/>
              <a:t>○受入困難事案の改善には，輪番病院の負担軽減を図るとともに，より多くの重症患者がより短時間のうちに必要な医療を受けることができるよう，医療資源を有効利用する体制づくりが不可欠である。</a:t>
            </a:r>
            <a:endParaRPr lang="ja-JP" altLang="en-US" sz="2000" dirty="0"/>
          </a:p>
        </p:txBody>
      </p:sp>
      <p:sp>
        <p:nvSpPr>
          <p:cNvPr id="8" name="下矢印 7"/>
          <p:cNvSpPr/>
          <p:nvPr/>
        </p:nvSpPr>
        <p:spPr>
          <a:xfrm>
            <a:off x="3782833" y="4869160"/>
            <a:ext cx="208823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755576" y="1124744"/>
            <a:ext cx="7772400" cy="72251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u="sng" dirty="0" smtClean="0"/>
              <a:t>救急医療の現状と課題</a:t>
            </a:r>
            <a:endParaRPr lang="ja-JP" altLang="en-US" sz="3600" u="sng" dirty="0"/>
          </a:p>
        </p:txBody>
      </p:sp>
    </p:spTree>
    <p:extLst>
      <p:ext uri="{BB962C8B-B14F-4D97-AF65-F5344CB8AC3E}">
        <p14:creationId xmlns:p14="http://schemas.microsoft.com/office/powerpoint/2010/main" val="218419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xmlns="" id="{A2E2EF46-A14A-48CC-9C74-8B7A3A112E5E}"/>
              </a:ext>
            </a:extLst>
          </p:cNvPr>
          <p:cNvGraphicFramePr>
            <a:graphicFrameLocks/>
          </p:cNvGraphicFramePr>
          <p:nvPr>
            <p:extLst>
              <p:ext uri="{D42A27DB-BD31-4B8C-83A1-F6EECF244321}">
                <p14:modId xmlns:p14="http://schemas.microsoft.com/office/powerpoint/2010/main" val="3258993223"/>
              </p:ext>
            </p:extLst>
          </p:nvPr>
        </p:nvGraphicFramePr>
        <p:xfrm>
          <a:off x="1570980" y="1680416"/>
          <a:ext cx="5976000" cy="331247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6984000" y="6453336"/>
            <a:ext cx="2133600" cy="365125"/>
          </a:xfrm>
        </p:spPr>
        <p:txBody>
          <a:bodyPr/>
          <a:lstStyle/>
          <a:p>
            <a:fld id="{2D8E3658-82F3-4A74-8605-E1DBEE71D232}" type="slidenum">
              <a:rPr kumimoji="1" lang="ja-JP" altLang="en-US" sz="2400" smtClean="0"/>
              <a:t>7</a:t>
            </a:fld>
            <a:endParaRPr kumimoji="1" lang="ja-JP" altLang="en-US" sz="2400" dirty="0"/>
          </a:p>
        </p:txBody>
      </p:sp>
      <p:sp>
        <p:nvSpPr>
          <p:cNvPr id="5" name="タイトル 1"/>
          <p:cNvSpPr>
            <a:spLocks noGrp="1"/>
          </p:cNvSpPr>
          <p:nvPr>
            <p:ph type="title"/>
          </p:nvPr>
        </p:nvSpPr>
        <p:spPr>
          <a:xfrm>
            <a:off x="457200" y="274638"/>
            <a:ext cx="8229600" cy="778098"/>
          </a:xfrm>
        </p:spPr>
        <p:txBody>
          <a:bodyPr>
            <a:normAutofit/>
          </a:bodyPr>
          <a:lstStyle/>
          <a:p>
            <a:r>
              <a:rPr kumimoji="1" lang="ja-JP" altLang="en-US" sz="3200" dirty="0"/>
              <a:t>入院患者数の将来推計</a:t>
            </a:r>
            <a:r>
              <a:rPr lang="ja-JP" altLang="en-US" sz="2000" dirty="0"/>
              <a:t>　（広島医療圏：５大疾病）</a:t>
            </a:r>
            <a:endParaRPr kumimoji="1" lang="ja-JP" altLang="en-US" sz="2000" dirty="0">
              <a:solidFill>
                <a:srgbClr val="FF0000"/>
              </a:solidFill>
              <a:latin typeface="+mn-ea"/>
              <a:ea typeface="+mn-ea"/>
            </a:endParaRPr>
          </a:p>
        </p:txBody>
      </p:sp>
      <p:sp>
        <p:nvSpPr>
          <p:cNvPr id="6" name="タイトル 1"/>
          <p:cNvSpPr txBox="1">
            <a:spLocks/>
          </p:cNvSpPr>
          <p:nvPr/>
        </p:nvSpPr>
        <p:spPr>
          <a:xfrm>
            <a:off x="0" y="972000"/>
            <a:ext cx="9144000"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今後１０年間</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で脳血管障害や心筋梗塞は２０％以上増加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する。</a:t>
            </a:r>
            <a:endParaRPr lang="ja-JP" altLang="en-US" sz="2000" b="1" dirty="0">
              <a:solidFill>
                <a:srgbClr val="FF0000"/>
              </a:solidFill>
              <a:latin typeface="ＭＳ Ｐ明朝" panose="02020600040205080304" pitchFamily="18" charset="-128"/>
              <a:ea typeface="ＭＳ Ｐ明朝" panose="02020600040205080304" pitchFamily="18" charset="-128"/>
            </a:endParaRPr>
          </a:p>
        </p:txBody>
      </p:sp>
      <p:sp>
        <p:nvSpPr>
          <p:cNvPr id="10" name="正方形/長方形 9"/>
          <p:cNvSpPr/>
          <p:nvPr/>
        </p:nvSpPr>
        <p:spPr>
          <a:xfrm>
            <a:off x="876114" y="6417089"/>
            <a:ext cx="7944358" cy="372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年）の受療率（全国）を使用</a:t>
            </a:r>
            <a:r>
              <a:rPr lang="ja-JP" altLang="en-US" sz="900" dirty="0" smtClean="0">
                <a:solidFill>
                  <a:schemeClr val="tx1"/>
                </a:solidFill>
                <a:latin typeface="ＭＳ Ｐ明朝" panose="02020600040205080304" pitchFamily="18" charset="-128"/>
                <a:ea typeface="ＭＳ Ｐ明朝" panose="02020600040205080304" pitchFamily="18" charset="-128"/>
              </a:rPr>
              <a:t>。受療率（</a:t>
            </a:r>
            <a:r>
              <a:rPr lang="en-US" altLang="ja-JP" sz="900" dirty="0" smtClean="0">
                <a:solidFill>
                  <a:schemeClr val="tx1"/>
                </a:solidFill>
                <a:latin typeface="ＭＳ Ｐ明朝" panose="02020600040205080304" pitchFamily="18" charset="-128"/>
                <a:ea typeface="ＭＳ Ｐ明朝" panose="02020600040205080304" pitchFamily="18" charset="-128"/>
              </a:rPr>
              <a:t>2014</a:t>
            </a:r>
            <a:r>
              <a:rPr lang="ja-JP" altLang="en-US" sz="900" dirty="0" smtClean="0">
                <a:solidFill>
                  <a:schemeClr val="tx1"/>
                </a:solidFill>
                <a:latin typeface="ＭＳ Ｐ明朝" panose="02020600040205080304" pitchFamily="18" charset="-128"/>
                <a:ea typeface="ＭＳ Ｐ明朝" panose="02020600040205080304" pitchFamily="18" charset="-128"/>
              </a:rPr>
              <a:t>年患者調査）に変更がないものとして推計</a:t>
            </a:r>
            <a:r>
              <a:rPr lang="ja-JP" altLang="en-US" sz="900" dirty="0">
                <a:solidFill>
                  <a:schemeClr val="tx1"/>
                </a:solidFill>
                <a:latin typeface="ＭＳ Ｐ明朝" panose="02020600040205080304" pitchFamily="18" charset="-128"/>
                <a:ea typeface="ＭＳ Ｐ明朝" panose="02020600040205080304" pitchFamily="18" charset="-128"/>
              </a:rPr>
              <a:t>。</a:t>
            </a:r>
          </a:p>
        </p:txBody>
      </p:sp>
      <p:sp>
        <p:nvSpPr>
          <p:cNvPr id="11" name="正方形/長方形 10"/>
          <p:cNvSpPr/>
          <p:nvPr/>
        </p:nvSpPr>
        <p:spPr>
          <a:xfrm>
            <a:off x="899592" y="1484784"/>
            <a:ext cx="864096" cy="261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（単位：人）</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角丸四角形吹き出し 13"/>
          <p:cNvSpPr/>
          <p:nvPr/>
        </p:nvSpPr>
        <p:spPr>
          <a:xfrm>
            <a:off x="7320913" y="3933056"/>
            <a:ext cx="1727757" cy="609131"/>
          </a:xfrm>
          <a:prstGeom prst="wedgeRoundRectCallout">
            <a:avLst>
              <a:gd name="adj1" fmla="val -48759"/>
              <a:gd name="adj2" fmla="val 29170"/>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脳血管障害</a:t>
            </a:r>
            <a:r>
              <a:rPr kumimoji="1" lang="en-US" altLang="ja-JP" sz="1000" dirty="0">
                <a:solidFill>
                  <a:schemeClr val="tx1"/>
                </a:solidFill>
              </a:rPr>
              <a:t>】</a:t>
            </a:r>
          </a:p>
          <a:p>
            <a:r>
              <a:rPr kumimoji="1" lang="ja-JP" altLang="en-US" sz="1000" dirty="0">
                <a:solidFill>
                  <a:schemeClr val="tx1"/>
                </a:solidFill>
              </a:rPr>
              <a:t>脳梗塞，脳内出血，くも膜下出血，脳動脈硬化症など</a:t>
            </a:r>
          </a:p>
        </p:txBody>
      </p:sp>
      <p:graphicFrame>
        <p:nvGraphicFramePr>
          <p:cNvPr id="2" name="表 1"/>
          <p:cNvGraphicFramePr>
            <a:graphicFrameLocks noGrp="1"/>
          </p:cNvGraphicFramePr>
          <p:nvPr>
            <p:extLst>
              <p:ext uri="{D42A27DB-BD31-4B8C-83A1-F6EECF244321}">
                <p14:modId xmlns:p14="http://schemas.microsoft.com/office/powerpoint/2010/main" val="865265929"/>
              </p:ext>
            </p:extLst>
          </p:nvPr>
        </p:nvGraphicFramePr>
        <p:xfrm>
          <a:off x="972001" y="4950521"/>
          <a:ext cx="7199999" cy="1475999"/>
        </p:xfrm>
        <a:graphic>
          <a:graphicData uri="http://schemas.openxmlformats.org/drawingml/2006/table">
            <a:tbl>
              <a:tblPr>
                <a:tableStyleId>{2D5ABB26-0587-4C30-8999-92F81FD0307C}</a:tableStyleId>
              </a:tblPr>
              <a:tblGrid>
                <a:gridCol w="896704">
                  <a:extLst>
                    <a:ext uri="{9D8B030D-6E8A-4147-A177-3AD203B41FA5}">
                      <a16:colId xmlns:a16="http://schemas.microsoft.com/office/drawing/2014/main" xmlns="" val="1553711069"/>
                    </a:ext>
                  </a:extLst>
                </a:gridCol>
                <a:gridCol w="697017">
                  <a:extLst>
                    <a:ext uri="{9D8B030D-6E8A-4147-A177-3AD203B41FA5}">
                      <a16:colId xmlns:a16="http://schemas.microsoft.com/office/drawing/2014/main" xmlns="" val="1321879875"/>
                    </a:ext>
                  </a:extLst>
                </a:gridCol>
                <a:gridCol w="697017">
                  <a:extLst>
                    <a:ext uri="{9D8B030D-6E8A-4147-A177-3AD203B41FA5}">
                      <a16:colId xmlns:a16="http://schemas.microsoft.com/office/drawing/2014/main" xmlns="" val="3294545872"/>
                    </a:ext>
                  </a:extLst>
                </a:gridCol>
                <a:gridCol w="697017">
                  <a:extLst>
                    <a:ext uri="{9D8B030D-6E8A-4147-A177-3AD203B41FA5}">
                      <a16:colId xmlns:a16="http://schemas.microsoft.com/office/drawing/2014/main" xmlns="" val="3134942689"/>
                    </a:ext>
                  </a:extLst>
                </a:gridCol>
                <a:gridCol w="697017">
                  <a:extLst>
                    <a:ext uri="{9D8B030D-6E8A-4147-A177-3AD203B41FA5}">
                      <a16:colId xmlns:a16="http://schemas.microsoft.com/office/drawing/2014/main" xmlns="" val="1955882992"/>
                    </a:ext>
                  </a:extLst>
                </a:gridCol>
                <a:gridCol w="697017">
                  <a:extLst>
                    <a:ext uri="{9D8B030D-6E8A-4147-A177-3AD203B41FA5}">
                      <a16:colId xmlns:a16="http://schemas.microsoft.com/office/drawing/2014/main" xmlns="" val="2799939106"/>
                    </a:ext>
                  </a:extLst>
                </a:gridCol>
                <a:gridCol w="697017">
                  <a:extLst>
                    <a:ext uri="{9D8B030D-6E8A-4147-A177-3AD203B41FA5}">
                      <a16:colId xmlns:a16="http://schemas.microsoft.com/office/drawing/2014/main" xmlns="" val="1439047207"/>
                    </a:ext>
                  </a:extLst>
                </a:gridCol>
                <a:gridCol w="697017">
                  <a:extLst>
                    <a:ext uri="{9D8B030D-6E8A-4147-A177-3AD203B41FA5}">
                      <a16:colId xmlns:a16="http://schemas.microsoft.com/office/drawing/2014/main" xmlns="" val="1052313843"/>
                    </a:ext>
                  </a:extLst>
                </a:gridCol>
                <a:gridCol w="712088">
                  <a:extLst>
                    <a:ext uri="{9D8B030D-6E8A-4147-A177-3AD203B41FA5}">
                      <a16:colId xmlns:a16="http://schemas.microsoft.com/office/drawing/2014/main" xmlns="" val="1318192068"/>
                    </a:ext>
                  </a:extLst>
                </a:gridCol>
                <a:gridCol w="712088">
                  <a:extLst>
                    <a:ext uri="{9D8B030D-6E8A-4147-A177-3AD203B41FA5}">
                      <a16:colId xmlns:a16="http://schemas.microsoft.com/office/drawing/2014/main" xmlns="" val="1882934060"/>
                    </a:ext>
                  </a:extLst>
                </a:gridCol>
              </a:tblGrid>
              <a:tr h="210857">
                <a:tc rowSpan="2">
                  <a:txBody>
                    <a:bodyPr/>
                    <a:lstStyle/>
                    <a:p>
                      <a:pPr algn="ctr" fontAlgn="ctr"/>
                      <a:r>
                        <a:rPr lang="ja-JP" altLang="en-US" sz="1100" b="0" i="0" u="none" strike="noStrike" dirty="0" smtClean="0">
                          <a:solidFill>
                            <a:srgbClr val="000000"/>
                          </a:solidFill>
                          <a:effectLst/>
                          <a:latin typeface="ＭＳ ゴシック" panose="020B0609070205080204" pitchFamily="49" charset="-128"/>
                          <a:ea typeface="ＭＳ ゴシック" panose="020B0609070205080204" pitchFamily="49" charset="-128"/>
                        </a:rPr>
                        <a:t>入院患者数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2010</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年</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2040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r>
                        <a:rPr lang="en-US" altLang="ja-JP" sz="1100" u="none" strike="noStrike" dirty="0">
                          <a:effectLst/>
                          <a:latin typeface="ＭＳ ゴシック" panose="020B0609070205080204" pitchFamily="49" charset="-128"/>
                          <a:ea typeface="ＭＳ ゴシック" panose="020B0609070205080204" pitchFamily="49" charset="-128"/>
                        </a:rPr>
                        <a:t>2025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2689888595"/>
                  </a:ext>
                </a:extLst>
              </a:tr>
              <a:tr h="21085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増減数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増減比</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06169553"/>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悪性新生物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638192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脳血管障害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1733476"/>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心筋梗塞</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5902064"/>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糖尿病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7912524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精神疾患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06606955"/>
                  </a:ext>
                </a:extLst>
              </a:tr>
            </a:tbl>
          </a:graphicData>
        </a:graphic>
      </p:graphicFrame>
      <p:sp>
        <p:nvSpPr>
          <p:cNvPr id="13" name="円/楕円 12"/>
          <p:cNvSpPr/>
          <p:nvPr/>
        </p:nvSpPr>
        <p:spPr>
          <a:xfrm>
            <a:off x="7661350" y="5551637"/>
            <a:ext cx="617488" cy="469651"/>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380312" y="4725144"/>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単位（人，％）</a:t>
            </a:r>
            <a:endParaRPr kumimoji="1" lang="ja-JP" altLang="en-US" sz="800" dirty="0">
              <a:solidFill>
                <a:schemeClr val="tx1"/>
              </a:solidFill>
            </a:endParaRPr>
          </a:p>
        </p:txBody>
      </p:sp>
    </p:spTree>
    <p:extLst>
      <p:ext uri="{BB962C8B-B14F-4D97-AF65-F5344CB8AC3E}">
        <p14:creationId xmlns:p14="http://schemas.microsoft.com/office/powerpoint/2010/main" val="247408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xmlns="" id="{A04C2BC9-6C78-4948-9BFF-989511172525}"/>
              </a:ext>
            </a:extLst>
          </p:cNvPr>
          <p:cNvGraphicFramePr>
            <a:graphicFrameLocks/>
          </p:cNvGraphicFramePr>
          <p:nvPr>
            <p:extLst>
              <p:ext uri="{D42A27DB-BD31-4B8C-83A1-F6EECF244321}">
                <p14:modId xmlns:p14="http://schemas.microsoft.com/office/powerpoint/2010/main" val="626815769"/>
              </p:ext>
            </p:extLst>
          </p:nvPr>
        </p:nvGraphicFramePr>
        <p:xfrm>
          <a:off x="1584000" y="1689620"/>
          <a:ext cx="59760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6984000" y="6453336"/>
            <a:ext cx="2133600" cy="365125"/>
          </a:xfrm>
        </p:spPr>
        <p:txBody>
          <a:bodyPr/>
          <a:lstStyle/>
          <a:p>
            <a:fld id="{2D8E3658-82F3-4A74-8605-E1DBEE71D232}" type="slidenum">
              <a:rPr kumimoji="1" lang="ja-JP" altLang="en-US" sz="2400" smtClean="0"/>
              <a:t>8</a:t>
            </a:fld>
            <a:endParaRPr kumimoji="1" lang="ja-JP" altLang="en-US" sz="2400" dirty="0"/>
          </a:p>
        </p:txBody>
      </p:sp>
      <p:sp>
        <p:nvSpPr>
          <p:cNvPr id="5" name="タイトル 1"/>
          <p:cNvSpPr>
            <a:spLocks noGrp="1"/>
          </p:cNvSpPr>
          <p:nvPr>
            <p:ph type="title"/>
          </p:nvPr>
        </p:nvSpPr>
        <p:spPr>
          <a:xfrm>
            <a:off x="457200" y="274638"/>
            <a:ext cx="8229600" cy="778098"/>
          </a:xfrm>
        </p:spPr>
        <p:txBody>
          <a:bodyPr>
            <a:normAutofit/>
          </a:bodyPr>
          <a:lstStyle/>
          <a:p>
            <a:r>
              <a:rPr kumimoji="1" lang="ja-JP" altLang="en-US" sz="3200" dirty="0"/>
              <a:t>外来患者数の将来推計</a:t>
            </a:r>
            <a:r>
              <a:rPr lang="ja-JP" altLang="en-US" sz="2000" dirty="0"/>
              <a:t>　（広島医療圏：５大疾病）</a:t>
            </a:r>
            <a:endParaRPr kumimoji="1" lang="ja-JP" altLang="en-US" sz="2000" dirty="0">
              <a:solidFill>
                <a:srgbClr val="FF0000"/>
              </a:solidFill>
              <a:latin typeface="+mn-ea"/>
              <a:ea typeface="+mn-ea"/>
            </a:endParaRPr>
          </a:p>
        </p:txBody>
      </p:sp>
      <p:sp>
        <p:nvSpPr>
          <p:cNvPr id="12" name="タイトル 1"/>
          <p:cNvSpPr txBox="1">
            <a:spLocks/>
          </p:cNvSpPr>
          <p:nvPr/>
        </p:nvSpPr>
        <p:spPr>
          <a:xfrm>
            <a:off x="0" y="972000"/>
            <a:ext cx="9144000" cy="6513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今後１０年間で脳血管</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障害や心筋梗塞は２０％以上増加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する。</a:t>
            </a:r>
            <a:endParaRPr lang="ja-JP" altLang="en-US" sz="2000" b="1" dirty="0">
              <a:solidFill>
                <a:srgbClr val="FF0000"/>
              </a:solidFill>
              <a:latin typeface="ＭＳ Ｐ明朝" panose="02020600040205080304" pitchFamily="18" charset="-128"/>
              <a:ea typeface="ＭＳ Ｐ明朝" panose="02020600040205080304"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70284126"/>
              </p:ext>
            </p:extLst>
          </p:nvPr>
        </p:nvGraphicFramePr>
        <p:xfrm>
          <a:off x="972000" y="4941168"/>
          <a:ext cx="7200000" cy="1475999"/>
        </p:xfrm>
        <a:graphic>
          <a:graphicData uri="http://schemas.openxmlformats.org/drawingml/2006/table">
            <a:tbl>
              <a:tblPr>
                <a:tableStyleId>{5940675A-B579-460E-94D1-54222C63F5DA}</a:tableStyleId>
              </a:tblPr>
              <a:tblGrid>
                <a:gridCol w="896710">
                  <a:extLst>
                    <a:ext uri="{9D8B030D-6E8A-4147-A177-3AD203B41FA5}">
                      <a16:colId xmlns:a16="http://schemas.microsoft.com/office/drawing/2014/main" xmlns="" val="507905820"/>
                    </a:ext>
                  </a:extLst>
                </a:gridCol>
                <a:gridCol w="697016">
                  <a:extLst>
                    <a:ext uri="{9D8B030D-6E8A-4147-A177-3AD203B41FA5}">
                      <a16:colId xmlns:a16="http://schemas.microsoft.com/office/drawing/2014/main" xmlns="" val="2907271033"/>
                    </a:ext>
                  </a:extLst>
                </a:gridCol>
                <a:gridCol w="697016">
                  <a:extLst>
                    <a:ext uri="{9D8B030D-6E8A-4147-A177-3AD203B41FA5}">
                      <a16:colId xmlns:a16="http://schemas.microsoft.com/office/drawing/2014/main" xmlns="" val="4087732583"/>
                    </a:ext>
                  </a:extLst>
                </a:gridCol>
                <a:gridCol w="697016">
                  <a:extLst>
                    <a:ext uri="{9D8B030D-6E8A-4147-A177-3AD203B41FA5}">
                      <a16:colId xmlns:a16="http://schemas.microsoft.com/office/drawing/2014/main" xmlns="" val="3481800181"/>
                    </a:ext>
                  </a:extLst>
                </a:gridCol>
                <a:gridCol w="697016">
                  <a:extLst>
                    <a:ext uri="{9D8B030D-6E8A-4147-A177-3AD203B41FA5}">
                      <a16:colId xmlns:a16="http://schemas.microsoft.com/office/drawing/2014/main" xmlns="" val="2444066198"/>
                    </a:ext>
                  </a:extLst>
                </a:gridCol>
                <a:gridCol w="697016">
                  <a:extLst>
                    <a:ext uri="{9D8B030D-6E8A-4147-A177-3AD203B41FA5}">
                      <a16:colId xmlns:a16="http://schemas.microsoft.com/office/drawing/2014/main" xmlns="" val="4096754783"/>
                    </a:ext>
                  </a:extLst>
                </a:gridCol>
                <a:gridCol w="697016">
                  <a:extLst>
                    <a:ext uri="{9D8B030D-6E8A-4147-A177-3AD203B41FA5}">
                      <a16:colId xmlns:a16="http://schemas.microsoft.com/office/drawing/2014/main" xmlns="" val="2307180134"/>
                    </a:ext>
                  </a:extLst>
                </a:gridCol>
                <a:gridCol w="697016">
                  <a:extLst>
                    <a:ext uri="{9D8B030D-6E8A-4147-A177-3AD203B41FA5}">
                      <a16:colId xmlns:a16="http://schemas.microsoft.com/office/drawing/2014/main" xmlns="" val="2960036937"/>
                    </a:ext>
                  </a:extLst>
                </a:gridCol>
                <a:gridCol w="712089">
                  <a:extLst>
                    <a:ext uri="{9D8B030D-6E8A-4147-A177-3AD203B41FA5}">
                      <a16:colId xmlns:a16="http://schemas.microsoft.com/office/drawing/2014/main" xmlns="" val="1930526879"/>
                    </a:ext>
                  </a:extLst>
                </a:gridCol>
                <a:gridCol w="712089">
                  <a:extLst>
                    <a:ext uri="{9D8B030D-6E8A-4147-A177-3AD203B41FA5}">
                      <a16:colId xmlns:a16="http://schemas.microsoft.com/office/drawing/2014/main" xmlns="" val="3732389460"/>
                    </a:ext>
                  </a:extLst>
                </a:gridCol>
              </a:tblGrid>
              <a:tr h="210857">
                <a:tc rowSpan="2">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疾病名</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2010</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年</a:t>
                      </a: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2040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grid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r>
                        <a:rPr lang="en-US" altLang="ja-JP" sz="1100" u="none" strike="noStrike" dirty="0">
                          <a:effectLst/>
                          <a:latin typeface="ＭＳ ゴシック" panose="020B0609070205080204" pitchFamily="49" charset="-128"/>
                          <a:ea typeface="ＭＳ ゴシック" panose="020B0609070205080204" pitchFamily="49" charset="-128"/>
                        </a:rPr>
                        <a:t>2030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541965717"/>
                  </a:ext>
                </a:extLst>
              </a:tr>
              <a:tr h="21085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増減数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増加比</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294215371"/>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悪性新生物</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1,741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1,857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1,954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1,940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112%</a:t>
                      </a:r>
                    </a:p>
                  </a:txBody>
                  <a:tcPr marL="9525" marR="9525" marT="9525" marB="0" anchor="ctr"/>
                </a:tc>
                <a:extLst>
                  <a:ext uri="{0D108BD9-81ED-4DB2-BD59-A6C34878D82A}">
                    <a16:rowId xmlns:a16="http://schemas.microsoft.com/office/drawing/2014/main" xmlns="" val="2293177738"/>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脳血管障害</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1,076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1,174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1,249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1,272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1,279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130%</a:t>
                      </a:r>
                    </a:p>
                  </a:txBody>
                  <a:tcPr marL="9525" marR="9525" marT="9525" marB="0" anchor="ctr"/>
                </a:tc>
                <a:extLst>
                  <a:ext uri="{0D108BD9-81ED-4DB2-BD59-A6C34878D82A}">
                    <a16:rowId xmlns:a16="http://schemas.microsoft.com/office/drawing/2014/main" xmlns="" val="644436488"/>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心筋梗塞</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9525" marR="9525" marT="9525" marB="0" anchor="ctr"/>
                </a:tc>
                <a:extLst>
                  <a:ext uri="{0D108BD9-81ED-4DB2-BD59-A6C34878D82A}">
                    <a16:rowId xmlns:a16="http://schemas.microsoft.com/office/drawing/2014/main" xmlns="" val="9286256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糖尿病</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2,085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2,277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2,411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2,495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2,509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2,501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9525" marR="9525" marT="9525" marB="0" anchor="ctr"/>
                </a:tc>
                <a:extLst>
                  <a:ext uri="{0D108BD9-81ED-4DB2-BD59-A6C34878D82A}">
                    <a16:rowId xmlns:a16="http://schemas.microsoft.com/office/drawing/2014/main" xmlns="" val="411686948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精神疾患</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2,718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2,750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2,716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2,631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2,601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2,523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9525" marR="9525" marT="9525" marB="0" anchor="ct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96%</a:t>
                      </a:r>
                    </a:p>
                  </a:txBody>
                  <a:tcPr marL="9525" marR="9525" marT="9525" marB="0" anchor="ctr"/>
                </a:tc>
                <a:extLst>
                  <a:ext uri="{0D108BD9-81ED-4DB2-BD59-A6C34878D82A}">
                    <a16:rowId xmlns:a16="http://schemas.microsoft.com/office/drawing/2014/main" xmlns="" val="3491712516"/>
                  </a:ext>
                </a:extLst>
              </a:tr>
            </a:tbl>
          </a:graphicData>
        </a:graphic>
      </p:graphicFrame>
      <p:sp>
        <p:nvSpPr>
          <p:cNvPr id="16" name="正方形/長方形 15"/>
          <p:cNvSpPr/>
          <p:nvPr/>
        </p:nvSpPr>
        <p:spPr>
          <a:xfrm>
            <a:off x="876114" y="6417089"/>
            <a:ext cx="7872350" cy="372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年）の受療率（全国）を使用。受療率（</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年患者調査）に変更がないものとして推計。</a:t>
            </a:r>
          </a:p>
        </p:txBody>
      </p:sp>
      <p:sp>
        <p:nvSpPr>
          <p:cNvPr id="13" name="角丸四角形吹き出し 13"/>
          <p:cNvSpPr/>
          <p:nvPr/>
        </p:nvSpPr>
        <p:spPr>
          <a:xfrm>
            <a:off x="7320913" y="3933056"/>
            <a:ext cx="1727757" cy="609131"/>
          </a:xfrm>
          <a:prstGeom prst="wedgeRoundRectCallout">
            <a:avLst>
              <a:gd name="adj1" fmla="val -48759"/>
              <a:gd name="adj2" fmla="val 29170"/>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脳血管障害</a:t>
            </a:r>
            <a:r>
              <a:rPr kumimoji="1" lang="en-US" altLang="ja-JP" sz="1000" dirty="0">
                <a:solidFill>
                  <a:schemeClr val="tx1"/>
                </a:solidFill>
              </a:rPr>
              <a:t>】</a:t>
            </a:r>
          </a:p>
          <a:p>
            <a:r>
              <a:rPr kumimoji="1" lang="ja-JP" altLang="en-US" sz="1000" dirty="0">
                <a:solidFill>
                  <a:schemeClr val="tx1"/>
                </a:solidFill>
              </a:rPr>
              <a:t>脳梗塞，脳内出血，くも膜下出血，脳動脈硬化症など</a:t>
            </a:r>
          </a:p>
        </p:txBody>
      </p:sp>
      <p:sp>
        <p:nvSpPr>
          <p:cNvPr id="14" name="正方形/長方形 13"/>
          <p:cNvSpPr/>
          <p:nvPr/>
        </p:nvSpPr>
        <p:spPr>
          <a:xfrm>
            <a:off x="899592" y="1484784"/>
            <a:ext cx="864096" cy="261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（単位：人）</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円/楕円 12"/>
          <p:cNvSpPr/>
          <p:nvPr/>
        </p:nvSpPr>
        <p:spPr>
          <a:xfrm>
            <a:off x="7665930" y="5542687"/>
            <a:ext cx="617488" cy="478601"/>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380312" y="4725144"/>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単位（人，％）</a:t>
            </a:r>
            <a:endParaRPr kumimoji="1" lang="ja-JP" altLang="en-US" sz="800" dirty="0">
              <a:solidFill>
                <a:schemeClr val="tx1"/>
              </a:solidFill>
            </a:endParaRPr>
          </a:p>
        </p:txBody>
      </p:sp>
    </p:spTree>
    <p:extLst>
      <p:ext uri="{BB962C8B-B14F-4D97-AF65-F5344CB8AC3E}">
        <p14:creationId xmlns:p14="http://schemas.microsoft.com/office/powerpoint/2010/main" val="3392311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ワーキング・グループの作業状況 H26年7月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ワーキング・グループの作業状況 H26年7月末</Template>
  <TotalTime>9409</TotalTime>
  <Words>5335</Words>
  <Application>Microsoft Office PowerPoint</Application>
  <PresentationFormat>画面に合わせる (4:3)</PresentationFormat>
  <Paragraphs>1791</Paragraphs>
  <Slides>74</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76" baseType="lpstr">
      <vt:lpstr>ワーキング・グループの作業状況 H26年7月末</vt:lpstr>
      <vt:lpstr>ワークシート</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入院患者数の将来推計　（広島医療圏：５大疾病）</vt:lpstr>
      <vt:lpstr>外来患者数の将来推計　（広島医療圏：５大疾病）</vt:lpstr>
      <vt:lpstr>PowerPoint プレゼンテーション</vt:lpstr>
      <vt:lpstr>外来患者数の将来推計　（広島医療圏）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広島都市圏医療～これまでの取組</vt:lpstr>
      <vt:lpstr>基幹病院連携強化会議メンバー（H27.7～）</vt:lpstr>
      <vt:lpstr>基幹病院連携強化会議の開催状況</vt:lpstr>
      <vt:lpstr>基幹病院連携強化会議における論点</vt:lpstr>
      <vt:lpstr>基幹病院の連携強化によるメリット</vt:lpstr>
      <vt:lpstr>広島がん高精度放射線治療センター（ＨＩＰＲＡＣ）</vt:lpstr>
      <vt:lpstr>PowerPoint プレゼンテーション</vt:lpstr>
      <vt:lpstr>PowerPoint プレゼンテーション</vt:lpstr>
      <vt:lpstr>　１ 公立病院改革の取組について 　　　～長谷川淳二氏（総務省自治財政局準公営企業室長）</vt:lpstr>
      <vt:lpstr>PowerPoint プレゼンテーション</vt:lpstr>
      <vt:lpstr>PowerPoint プレゼンテーション</vt:lpstr>
      <vt:lpstr>PowerPoint プレゼンテーション</vt:lpstr>
      <vt:lpstr>　２ これからの地域医療連携について 　　　～町田二郎氏（済生会熊本病院副院長）</vt:lpstr>
      <vt:lpstr>　連携会議での転帰報告</vt:lpstr>
      <vt:lpstr>　３ 症例集積と医療の質の向上について 　　　～宮田裕章氏（慶應義塾大学医学部教授）</vt:lpstr>
      <vt:lpstr>PowerPoint プレゼンテーション</vt:lpstr>
      <vt:lpstr>　４ 有識者と会議メンバーの意見交換 　　　～ファシリテーター：平井敦子氏（中国新聞社論説委員）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基幹病院等連携強化実行会議メンバー（H28.11～）</vt:lpstr>
      <vt:lpstr>第１回基幹病院等連携強化実行会議 （H28.11.11）で議論したこと</vt:lpstr>
      <vt:lpstr>第１回基幹病院連携強化実行会議での発言要旨</vt:lpstr>
      <vt:lpstr>PowerPoint プレゼンテーション</vt:lpstr>
      <vt:lpstr>PowerPoint プレゼンテーション</vt:lpstr>
      <vt:lpstr>PowerPoint プレゼンテーション</vt:lpstr>
      <vt:lpstr>　第２ステージ：強みの顕在化 　　脳・循環器疾患の拠点病院構想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脳・循環器疾患の拠点構想の考え方・進め方</vt:lpstr>
      <vt:lpstr>PowerPoint プレゼンテーション</vt:lpstr>
      <vt:lpstr>PowerPoint プレゼンテーション</vt:lpstr>
      <vt:lpstr>PowerPoint プレゼンテーション</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広島都市圏の医療に関する調査研究協議会 ～ワーキング・グループの作業状況～</dc:title>
  <dc:creator>福永 裕文</dc:creator>
  <cp:lastModifiedBy>広島県</cp:lastModifiedBy>
  <cp:revision>758</cp:revision>
  <cp:lastPrinted>2017-05-12T02:29:43Z</cp:lastPrinted>
  <dcterms:created xsi:type="dcterms:W3CDTF">2014-07-17T04:10:49Z</dcterms:created>
  <dcterms:modified xsi:type="dcterms:W3CDTF">2017-05-12T02:31:50Z</dcterms:modified>
</cp:coreProperties>
</file>