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72" r:id="rId2"/>
    <p:sldMasterId id="2147483660" r:id="rId3"/>
  </p:sldMasterIdLst>
  <p:notesMasterIdLst>
    <p:notesMasterId r:id="rId15"/>
  </p:notesMasterIdLst>
  <p:sldIdLst>
    <p:sldId id="343" r:id="rId4"/>
    <p:sldId id="358" r:id="rId5"/>
    <p:sldId id="350" r:id="rId6"/>
    <p:sldId id="353" r:id="rId7"/>
    <p:sldId id="354" r:id="rId8"/>
    <p:sldId id="355" r:id="rId9"/>
    <p:sldId id="356" r:id="rId10"/>
    <p:sldId id="360" r:id="rId11"/>
    <p:sldId id="345" r:id="rId12"/>
    <p:sldId id="346" r:id="rId13"/>
    <p:sldId id="361" r:id="rId1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CC00"/>
    <a:srgbClr val="0000FF"/>
    <a:srgbClr val="99FF99"/>
    <a:srgbClr val="66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7661" autoAdjust="0"/>
  </p:normalViewPr>
  <p:slideViewPr>
    <p:cSldViewPr>
      <p:cViewPr>
        <p:scale>
          <a:sx n="90" d="100"/>
          <a:sy n="90" d="100"/>
        </p:scale>
        <p:origin x="-936" y="-19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2162" tIns="46081" rIns="92162" bIns="46081" rtlCol="0"/>
          <a:lstStyle>
            <a:lvl1pPr algn="r">
              <a:defRPr sz="1200"/>
            </a:lvl1pPr>
          </a:lstStyle>
          <a:p>
            <a:fld id="{A26FBEB4-A9BC-4B16-ADA7-345F9C9BEDA8}" type="datetimeFigureOut">
              <a:rPr kumimoji="1" lang="ja-JP" altLang="en-US" smtClean="0"/>
              <a:pPr/>
              <a:t>2016/11/10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2" tIns="46081" rIns="92162" bIns="460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2162" tIns="46081" rIns="92162" bIns="4608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2162" tIns="46081" rIns="92162" bIns="46081" rtlCol="0" anchor="b"/>
          <a:lstStyle>
            <a:lvl1pPr algn="r">
              <a:defRPr sz="1200"/>
            </a:lvl1pPr>
          </a:lstStyle>
          <a:p>
            <a:fld id="{9313E292-83C3-4818-8BC8-8B4DCE12C37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87975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3E292-83C3-4818-8BC8-8B4DCE12C37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45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9F9B-7160-4066-8285-A4AB0FD1B912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568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5996-27B9-4AB5-8B45-CA41D0CB9A1C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13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7206-8ED9-431A-A550-F41034980CB8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2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89BE-F805-4CDC-86CD-65CBD36999C1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272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BA86-6188-4962-8FE7-2FB43F5A1B2C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05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4A481-AF46-4122-8F16-F01714327C6E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632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6EAC-CC66-4E69-B092-0F86E53FFC44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513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B1E2-FA8F-4E55-83EC-3481677D849F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15B6-EFF4-43E2-9AEB-B6BBE6B84260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047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66BD-7113-41F0-BF9F-7FDE667C59C7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141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429A-5DA8-4358-9789-41DA60524AA1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8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30D1-6AC2-4704-B6CA-246888A200B4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13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DC16-87A9-4DE2-B956-1C56E84ADAD8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494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3CF0-7ACD-4D76-89EA-DEA05DD97FF3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205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74B-AF4C-40A4-AE41-DE2E9C5AAC50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350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1C77-C2BD-4405-BA66-8BD07506E47A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25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F3BD-E775-4E27-AB0F-37A89A8F2E37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230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92CF-6119-4E8A-BF8B-CEFB34A95E6D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515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92B-C224-46E9-8451-B96BDBE5B4DB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328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808D-74C3-4419-8217-2DFAB3705B97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348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BE57-28D8-49C5-97EF-79FEF604A830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0327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9111-E99A-4540-8D15-990D49B15A69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48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6797-4C76-4025-B9EF-010DE6A8DAAA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60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81A4-8FA2-46D4-BFC9-593BA7746A54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049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AB21C-EE98-4ABA-85D0-B69FB485CF2D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8010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9C20-D055-4D0B-BB9D-5F6E4E6B5536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156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F93C-941C-4748-9E7D-271DC92A8046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26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FADB-401E-4AD9-A19C-202F30ADC7FD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81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F14E-7413-4CE0-84A2-2070DBBD493C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16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F007C-75DE-4E05-8C58-5F54951C1CD0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9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57B3-2987-41BC-8AA5-AC5A5A6B024E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89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980E-225B-49F2-AD0F-F3C5068F759F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7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15C6F-8EDF-44F3-97C3-B8445362BE8E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6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63466-A331-44D5-99AF-C56829B8DA22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F5650-D1CE-4D4C-BE8C-30FC47936B4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73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E4565-B4F2-471C-832B-EA650223E9E5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45A25-F565-4918-BB02-5D4A6E37EB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08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68419-AAEF-4072-8982-6545CF83D908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E6815-7928-4248-A5B9-78DB029A07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59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84597" y="2130426"/>
            <a:ext cx="9145016" cy="1442590"/>
          </a:xfrm>
          <a:solidFill>
            <a:srgbClr val="00B050"/>
          </a:solidFill>
        </p:spPr>
        <p:txBody>
          <a:bodyPr anchor="ctr">
            <a:normAutofit/>
          </a:bodyPr>
          <a:lstStyle/>
          <a:p>
            <a:r>
              <a:rPr lang="ja-JP" altLang="en-US" sz="4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小児医療に</a:t>
            </a:r>
            <a:r>
              <a:rPr lang="ja-JP" altLang="en-US" sz="4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おける</a:t>
            </a:r>
            <a:r>
              <a:rPr kumimoji="1" lang="ja-JP" altLang="en-US" sz="4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現状と課題について</a:t>
            </a:r>
            <a:endParaRPr kumimoji="1" lang="ja-JP" altLang="en-US" sz="4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hidden">
          <a:xfrm>
            <a:off x="272480" y="4581128"/>
            <a:ext cx="9361040" cy="115212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広島県健康福祉局医務課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8442058" y="512304"/>
            <a:ext cx="1080656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資料５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32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全国の小児集中治療室（</a:t>
            </a:r>
            <a:r>
              <a:rPr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）の整備状況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9</a:t>
            </a:fld>
            <a:endParaRPr kumimoji="1" lang="ja-JP" altLang="en-US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16496" y="5338894"/>
            <a:ext cx="9217024" cy="562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の整備状況：平成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年医療施設調査（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H26.10.1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現在）。なお，広島大学は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１床を有するが，医療施設調査では報告されていないようである。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小児人口：住民基本台帳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歳～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歳人口（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H27.1.1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512868"/>
              </p:ext>
            </p:extLst>
          </p:nvPr>
        </p:nvGraphicFramePr>
        <p:xfrm>
          <a:off x="560514" y="1074002"/>
          <a:ext cx="9073006" cy="4272268"/>
        </p:xfrm>
        <a:graphic>
          <a:graphicData uri="http://schemas.openxmlformats.org/drawingml/2006/table">
            <a:tbl>
              <a:tblPr/>
              <a:tblGrid>
                <a:gridCol w="564125"/>
                <a:gridCol w="449825"/>
                <a:gridCol w="472050"/>
                <a:gridCol w="564125"/>
                <a:gridCol w="559362"/>
                <a:gridCol w="472050"/>
                <a:gridCol w="1454965"/>
                <a:gridCol w="564125"/>
                <a:gridCol w="449825"/>
                <a:gridCol w="472050"/>
                <a:gridCol w="615226"/>
                <a:gridCol w="534751"/>
                <a:gridCol w="472050"/>
                <a:gridCol w="1428477"/>
              </a:tblGrid>
              <a:tr h="164318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PICU</a:t>
                      </a: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整備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状況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小児人口</a:t>
                      </a:r>
                      <a:b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（人）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整備目標</a:t>
                      </a:r>
                      <a:b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（床）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充足数</a:t>
                      </a:r>
                      <a:b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（床）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備　考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PICU</a:t>
                      </a: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整備状況</a:t>
                      </a:r>
                    </a:p>
                  </a:txBody>
                  <a:tcPr marL="797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小児人口</a:t>
                      </a:r>
                      <a:b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（人）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整備目標</a:t>
                      </a:r>
                      <a:b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（床）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充足数</a:t>
                      </a:r>
                      <a:b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CN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（床）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備　考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都道府県</a:t>
                      </a:r>
                    </a:p>
                  </a:txBody>
                  <a:tcPr marL="36000" marR="3600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施設数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CN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病床数</a:t>
                      </a:r>
                      <a:endParaRPr lang="zh-CN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都道府県</a:t>
                      </a:r>
                    </a:p>
                  </a:txBody>
                  <a:tcPr marL="36000" marR="3600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施設数</a:t>
                      </a: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zh-CN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病床数</a:t>
                      </a:r>
                      <a:endParaRPr lang="zh-CN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北海道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626,643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滋賀県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209,712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青森県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157,078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京都府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326,087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岩手県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156,291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大阪府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1,143,402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H27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府立母子医療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C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を増床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宮城県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298,768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県立こども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に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PICU7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床あり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兵庫県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746,465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H27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県立尼崎・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H28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県立こども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を増床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秋田県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112,200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奈良県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175,556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山形県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139,460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和歌山県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121,695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福島県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244,022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鳥取県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75,707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茨城県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382,062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島根県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89,066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栃木県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260,776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岡山県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259,270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群馬県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260,912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広島県</a:t>
                      </a:r>
                    </a:p>
                  </a:txBody>
                  <a:tcPr marL="36000" marR="7970" marT="797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385,380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現時点では不足</a:t>
                      </a:r>
                      <a:r>
                        <a:rPr lang="ja-JP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して</a:t>
                      </a:r>
                      <a:r>
                        <a:rPr lang="ja-JP" alt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いる。</a:t>
                      </a:r>
                      <a:endParaRPr lang="ja-JP" alt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埼玉県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944,659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H28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小児救命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整備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県立小児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を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増床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山口県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175,732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千葉県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797,594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19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徳島県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92,747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東京都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1,561,179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香川県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131,345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神奈川県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1,178,842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愛媛県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177,794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新潟県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283,493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高知県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87,003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富山県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133,744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福岡県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698,649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石川県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152,858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佐賀県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119,326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福井県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107,519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長崎県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184,614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山梨県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107,161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熊本県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247,028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長野県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279,791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大分県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151,964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岐阜県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277,753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宮崎県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154,876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静岡県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495,225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鹿児島県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229,814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1,052,523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24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22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H28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小児救命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Ｃ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整備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沖縄県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253,762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H28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小児救命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Ｃ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整備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18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三重県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244,332 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0" i="0" u="none" strike="noStrike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 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全国</a:t>
                      </a:r>
                    </a:p>
                  </a:txBody>
                  <a:tcPr marL="36000" marR="7970" marT="79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41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256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16,491,879 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387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△</a:t>
                      </a:r>
                      <a:r>
                        <a:rPr lang="en-US" altLang="ja-JP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131</a:t>
                      </a:r>
                      <a:endParaRPr lang="en-US" altLang="ja-JP" sz="10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70" marR="3600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6000" marR="7970" marT="79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>
          <a:xfrm>
            <a:off x="539246" y="5733256"/>
            <a:ext cx="9094274" cy="688809"/>
          </a:xfrm>
          <a:prstGeom prst="rect">
            <a:avLst/>
          </a:prstGeom>
          <a:ln w="6350">
            <a:solidFill>
              <a:srgbClr val="00B050"/>
            </a:solidFill>
            <a:prstDash val="dash"/>
          </a:ln>
        </p:spPr>
        <p:txBody>
          <a:bodyPr vert="horz" lIns="91440" tIns="36000" rIns="91440" bIns="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○整備目標（床）：重篤な小児患者に対する救急医療体制の検討会（中間とりまとめ）における必要病床数の試算と同様の方法による。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年間入室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予想数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 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国立成育医療センターの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年間入室者数（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829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人）に対する病床数（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床）の割合（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14/829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年間入室予想数 ＝ 小児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 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オーストラリア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（小児集中治療に係る需要が我が国と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類似していると仮定）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における小児人口当たりの年間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入室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 者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割合（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6,973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/5,063,567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5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kumimoji="1"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小児医療における課題（まとめ）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10</a:t>
            </a:fld>
            <a:endParaRPr kumimoji="1" lang="ja-JP" altLang="en-US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72480" y="908720"/>
            <a:ext cx="9361040" cy="4392488"/>
          </a:xfrm>
          <a:prstGeom prst="rect">
            <a:avLst/>
          </a:prstGeom>
          <a:ln w="31750" cmpd="dbl"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≪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≫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ts val="3000"/>
              </a:lnSpc>
              <a:spcAft>
                <a:spcPts val="1200"/>
              </a:spcAft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⑴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今後，子どもの数が減少することにより，広島都市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圏で競合する医療体制が非効率となる。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ts val="3000"/>
              </a:lnSpc>
              <a:spcAft>
                <a:spcPts val="2400"/>
              </a:spcAft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ja-JP" altLang="en-US" sz="28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小児医療体制の効率化が必要ではないか。</a:t>
            </a:r>
            <a:endParaRPr lang="en-US" altLang="ja-JP" sz="28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ts val="3000"/>
              </a:lnSpc>
              <a:spcAft>
                <a:spcPts val="1200"/>
              </a:spcAft>
            </a:pP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⑵　広島県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には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，小児救命救急センターがなく，小児集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中治療室（</a:t>
            </a:r>
            <a:r>
              <a:rPr lang="en-US" altLang="ja-JP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PICU</a:t>
            </a: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）の整備が遅れている。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ts val="3000"/>
              </a:lnSpc>
              <a:spcAft>
                <a:spcPts val="1200"/>
              </a:spcAft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</a:t>
            </a:r>
            <a:r>
              <a:rPr lang="ja-JP" altLang="en-US" sz="28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小児医療機能の高度化が必要ではないか。</a:t>
            </a:r>
            <a:endParaRPr lang="en-US" altLang="ja-JP" sz="28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72480" y="5157192"/>
            <a:ext cx="9361040" cy="1080120"/>
          </a:xfrm>
          <a:prstGeom prst="rect">
            <a:avLst/>
          </a:prstGeom>
          <a:ln w="31750" cmpd="dbl">
            <a:solidFill>
              <a:schemeClr val="tx1"/>
            </a:solidFill>
          </a:ln>
        </p:spPr>
        <p:txBody>
          <a:bodyPr vert="horz" lIns="144000" tIns="45720" rIns="7200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（今後の進め方）</a:t>
            </a:r>
            <a:endParaRPr lang="en-US" altLang="ja-JP" sz="2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spcAft>
                <a:spcPts val="600"/>
              </a:spcAft>
            </a:pPr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諸課題の要因を分析し，解決策（仮説）を提示する。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 rot="10800000">
            <a:off x="3854877" y="4653137"/>
            <a:ext cx="2196245" cy="28803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853439" y="2549373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二等辺三角形 8"/>
          <p:cNvSpPr/>
          <p:nvPr/>
        </p:nvSpPr>
        <p:spPr>
          <a:xfrm rot="5400000">
            <a:off x="853439" y="4162185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43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792089"/>
          </a:xfrm>
          <a:solidFill>
            <a:srgbClr val="00B050"/>
          </a:solidFill>
        </p:spPr>
        <p:txBody>
          <a:bodyPr anchor="ctr">
            <a:noAutofit/>
          </a:bodyPr>
          <a:lstStyle/>
          <a:p>
            <a:pPr algn="l"/>
            <a:r>
              <a:rPr lang="ja-JP" altLang="en-US" sz="3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小児（救急）医療の現状について</a:t>
            </a:r>
            <a:endParaRPr kumimoji="1" lang="ja-JP" altLang="en-US" sz="32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1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 rot="16200000">
            <a:off x="-1833754" y="3843046"/>
            <a:ext cx="4860540" cy="360040"/>
          </a:xfrm>
          <a:prstGeom prst="homePlate">
            <a:avLst/>
          </a:prstGeom>
          <a:gradFill flip="none" rotWithShape="1">
            <a:gsLst>
              <a:gs pos="50000">
                <a:srgbClr val="66FF66"/>
              </a:gs>
              <a:gs pos="0">
                <a:srgbClr val="66FF66"/>
              </a:gs>
              <a:gs pos="0">
                <a:srgbClr val="00B050">
                  <a:lumMod val="100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rgbClr val="FF0000"/>
                </a:solidFill>
              </a:rPr>
              <a:t>重症度・重篤度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567683" y="5025972"/>
            <a:ext cx="3206783" cy="491260"/>
            <a:chOff x="1098145" y="5085184"/>
            <a:chExt cx="3206783" cy="491260"/>
          </a:xfrm>
        </p:grpSpPr>
        <p:sp>
          <p:nvSpPr>
            <p:cNvPr id="5" name="角丸四角形 4"/>
            <p:cNvSpPr/>
            <p:nvPr/>
          </p:nvSpPr>
          <p:spPr>
            <a:xfrm>
              <a:off x="1098145" y="5288444"/>
              <a:ext cx="3206783" cy="288000"/>
            </a:xfrm>
            <a:prstGeom prst="roundRect">
              <a:avLst>
                <a:gd name="adj" fmla="val 10022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小児救急電話相談事業 ＃</a:t>
              </a:r>
              <a:r>
                <a:rPr kumimoji="1" lang="en-US" altLang="ja-JP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8000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148886" y="5085184"/>
              <a:ext cx="2796001" cy="2032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</a:rPr>
                <a:t>小児救急に関する電話相談（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２４時間</a:t>
              </a:r>
              <a:r>
                <a:rPr kumimoji="1" lang="ja-JP" altLang="en-US" sz="1050" dirty="0" smtClean="0">
                  <a:solidFill>
                    <a:schemeClr val="tx1"/>
                  </a:solidFill>
                </a:rPr>
                <a:t>）を実施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タイトル 1"/>
          <p:cNvSpPr txBox="1">
            <a:spLocks/>
          </p:cNvSpPr>
          <p:nvPr/>
        </p:nvSpPr>
        <p:spPr>
          <a:xfrm>
            <a:off x="272480" y="1196752"/>
            <a:ext cx="9361040" cy="396044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≪広島都市圏の小児医療体系図≫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939013" y="6013078"/>
            <a:ext cx="1742179" cy="2880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FF0000"/>
                </a:solidFill>
              </a:rPr>
              <a:t>子どもの患者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23" name="星 12 22"/>
          <p:cNvSpPr/>
          <p:nvPr/>
        </p:nvSpPr>
        <p:spPr>
          <a:xfrm>
            <a:off x="3661712" y="5866639"/>
            <a:ext cx="1224136" cy="576064"/>
          </a:xfrm>
          <a:prstGeom prst="star12">
            <a:avLst>
              <a:gd name="adj" fmla="val 39346"/>
            </a:avLst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発 症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30" name="上矢印 29"/>
          <p:cNvSpPr/>
          <p:nvPr/>
        </p:nvSpPr>
        <p:spPr>
          <a:xfrm>
            <a:off x="4290821" y="5661248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1640632" y="1772816"/>
            <a:ext cx="3206784" cy="491260"/>
            <a:chOff x="1136576" y="5220586"/>
            <a:chExt cx="3206784" cy="491260"/>
          </a:xfrm>
          <a:solidFill>
            <a:srgbClr val="99FF99"/>
          </a:solidFill>
        </p:grpSpPr>
        <p:sp>
          <p:nvSpPr>
            <p:cNvPr id="60" name="角丸四角形 59"/>
            <p:cNvSpPr/>
            <p:nvPr/>
          </p:nvSpPr>
          <p:spPr>
            <a:xfrm>
              <a:off x="1136576" y="5423846"/>
              <a:ext cx="3206784" cy="288000"/>
            </a:xfrm>
            <a:prstGeom prst="roundRect">
              <a:avLst>
                <a:gd name="adj" fmla="val 10022"/>
              </a:avLst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救命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救急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センター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187318" y="5220586"/>
              <a:ext cx="2664296" cy="203260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２４時間体制での小児救命救急医療を実施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490632" y="1772816"/>
            <a:ext cx="3206784" cy="491260"/>
            <a:chOff x="1030992" y="5220586"/>
            <a:chExt cx="3206784" cy="491260"/>
          </a:xfrm>
          <a:solidFill>
            <a:schemeClr val="bg1"/>
          </a:solidFill>
        </p:grpSpPr>
        <p:sp>
          <p:nvSpPr>
            <p:cNvPr id="63" name="角丸四角形 62"/>
            <p:cNvSpPr/>
            <p:nvPr/>
          </p:nvSpPr>
          <p:spPr>
            <a:xfrm>
              <a:off x="1030992" y="5423846"/>
              <a:ext cx="3206784" cy="288000"/>
            </a:xfrm>
            <a:prstGeom prst="roundRect">
              <a:avLst>
                <a:gd name="adj" fmla="val 10022"/>
              </a:avLst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小児医療センター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091626" y="5220586"/>
              <a:ext cx="2210045" cy="203260"/>
            </a:xfrm>
            <a:prstGeom prst="rect">
              <a:avLst/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高度な小児の専門入院医療を実施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1640632" y="2888940"/>
            <a:ext cx="3206784" cy="491260"/>
            <a:chOff x="1136576" y="5220586"/>
            <a:chExt cx="3206784" cy="491260"/>
          </a:xfrm>
          <a:solidFill>
            <a:schemeClr val="bg1"/>
          </a:solidFill>
        </p:grpSpPr>
        <p:sp>
          <p:nvSpPr>
            <p:cNvPr id="72" name="角丸四角形 71"/>
            <p:cNvSpPr/>
            <p:nvPr/>
          </p:nvSpPr>
          <p:spPr>
            <a:xfrm>
              <a:off x="1136576" y="5423846"/>
              <a:ext cx="3206784" cy="288000"/>
            </a:xfrm>
            <a:prstGeom prst="roundRect">
              <a:avLst>
                <a:gd name="adj" fmla="val 10022"/>
              </a:avLst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小児救急医療拠点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病院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1187318" y="5220586"/>
              <a:ext cx="2762426" cy="203260"/>
            </a:xfrm>
            <a:prstGeom prst="rect">
              <a:avLst/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入院を要する小児救急医療（２４時間）を実施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5490632" y="2888940"/>
            <a:ext cx="3206784" cy="491260"/>
            <a:chOff x="1030992" y="5220586"/>
            <a:chExt cx="3206784" cy="491260"/>
          </a:xfrm>
          <a:solidFill>
            <a:schemeClr val="bg1"/>
          </a:solidFill>
        </p:grpSpPr>
        <p:sp>
          <p:nvSpPr>
            <p:cNvPr id="70" name="角丸四角形 69"/>
            <p:cNvSpPr/>
            <p:nvPr/>
          </p:nvSpPr>
          <p:spPr>
            <a:xfrm>
              <a:off x="1030992" y="5423846"/>
              <a:ext cx="3206784" cy="288000"/>
            </a:xfrm>
            <a:prstGeom prst="roundRect">
              <a:avLst>
                <a:gd name="adj" fmla="val 10022"/>
              </a:avLst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地域小児科</a:t>
              </a:r>
              <a:r>
                <a:rPr kumimoji="1"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センター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101322" y="5220586"/>
              <a:ext cx="1533062" cy="203260"/>
            </a:xfrm>
            <a:prstGeom prst="rect">
              <a:avLst/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小児の専門医療を実施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1640632" y="4005064"/>
            <a:ext cx="3206784" cy="491260"/>
            <a:chOff x="1136576" y="5220586"/>
            <a:chExt cx="3206784" cy="491260"/>
          </a:xfrm>
          <a:solidFill>
            <a:schemeClr val="bg1"/>
          </a:solidFill>
        </p:grpSpPr>
        <p:sp>
          <p:nvSpPr>
            <p:cNvPr id="82" name="角丸四角形 81"/>
            <p:cNvSpPr/>
            <p:nvPr/>
          </p:nvSpPr>
          <p:spPr>
            <a:xfrm>
              <a:off x="1136576" y="5423846"/>
              <a:ext cx="3206784" cy="288000"/>
            </a:xfrm>
            <a:prstGeom prst="roundRect">
              <a:avLst>
                <a:gd name="adj" fmla="val 10022"/>
              </a:avLst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小児初期救急センター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1187318" y="5220586"/>
              <a:ext cx="2416746" cy="203260"/>
            </a:xfrm>
            <a:prstGeom prst="rect">
              <a:avLst/>
            </a:prstGeom>
            <a:grp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初期の小児救急医療（２４時間）を実施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5490632" y="4005064"/>
            <a:ext cx="3206784" cy="491260"/>
            <a:chOff x="1030992" y="5220586"/>
            <a:chExt cx="3206784" cy="491260"/>
          </a:xfrm>
        </p:grpSpPr>
        <p:sp>
          <p:nvSpPr>
            <p:cNvPr id="80" name="角丸四角形 79"/>
            <p:cNvSpPr/>
            <p:nvPr/>
          </p:nvSpPr>
          <p:spPr>
            <a:xfrm>
              <a:off x="1030992" y="5423846"/>
              <a:ext cx="3206784" cy="288000"/>
            </a:xfrm>
            <a:prstGeom prst="roundRect">
              <a:avLst>
                <a:gd name="adj" fmla="val 10022"/>
              </a:avLst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rtlCol="0" anchor="ctr"/>
            <a:lstStyle/>
            <a:p>
              <a:pPr algn="ctr"/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一般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小児科</a:t>
              </a:r>
              <a:endPara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120165" y="5220586"/>
              <a:ext cx="1514219" cy="20326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50" dirty="0" smtClean="0">
                  <a:solidFill>
                    <a:schemeClr val="tx1"/>
                  </a:solidFill>
                </a:rPr>
                <a:t>小児の一般医療を実施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</p:grpSp>
      <p:sp>
        <p:nvSpPr>
          <p:cNvPr id="85" name="上矢印 84"/>
          <p:cNvSpPr/>
          <p:nvPr/>
        </p:nvSpPr>
        <p:spPr>
          <a:xfrm>
            <a:off x="6229928" y="2471630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6" name="上矢印 85"/>
          <p:cNvSpPr/>
          <p:nvPr/>
        </p:nvSpPr>
        <p:spPr>
          <a:xfrm>
            <a:off x="2379928" y="2471630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7" name="上矢印 86"/>
          <p:cNvSpPr/>
          <p:nvPr/>
        </p:nvSpPr>
        <p:spPr>
          <a:xfrm>
            <a:off x="6229928" y="3560825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8" name="上矢印 87"/>
          <p:cNvSpPr/>
          <p:nvPr/>
        </p:nvSpPr>
        <p:spPr>
          <a:xfrm>
            <a:off x="2379928" y="3560825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上矢印 88"/>
          <p:cNvSpPr/>
          <p:nvPr/>
        </p:nvSpPr>
        <p:spPr>
          <a:xfrm>
            <a:off x="4290821" y="4653136"/>
            <a:ext cx="1728192" cy="220822"/>
          </a:xfrm>
          <a:prstGeom prst="upArrow">
            <a:avLst>
              <a:gd name="adj1" fmla="val 63535"/>
              <a:gd name="adj2" fmla="val 50000"/>
            </a:avLst>
          </a:prstGeom>
          <a:gradFill>
            <a:gsLst>
              <a:gs pos="0">
                <a:srgbClr val="00B050"/>
              </a:gs>
              <a:gs pos="50000">
                <a:srgbClr val="00B050"/>
              </a:gs>
              <a:gs pos="100000">
                <a:schemeClr val="bg1"/>
              </a:gs>
            </a:gsLst>
            <a:lin ang="5400000" scaled="0"/>
          </a:gra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2" name="表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84604"/>
              </p:ext>
            </p:extLst>
          </p:nvPr>
        </p:nvGraphicFramePr>
        <p:xfrm>
          <a:off x="991429" y="5203402"/>
          <a:ext cx="2326330" cy="1050000"/>
        </p:xfrm>
        <a:graphic>
          <a:graphicData uri="http://schemas.openxmlformats.org/drawingml/2006/table">
            <a:tbl>
              <a:tblPr/>
              <a:tblGrid>
                <a:gridCol w="958178"/>
                <a:gridCol w="1368152"/>
              </a:tblGrid>
              <a:tr h="1037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区分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関係医療機関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救命救急医療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大学，県立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入院救急医療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舟入市民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初期救急医療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舟入市民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当番医（休日昼間）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3" name="タイトル 1"/>
          <p:cNvSpPr txBox="1">
            <a:spLocks/>
          </p:cNvSpPr>
          <p:nvPr/>
        </p:nvSpPr>
        <p:spPr>
          <a:xfrm>
            <a:off x="845785" y="4980336"/>
            <a:ext cx="2760329" cy="281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（参考）小児救急の役割分担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148840"/>
              </p:ext>
            </p:extLst>
          </p:nvPr>
        </p:nvGraphicFramePr>
        <p:xfrm>
          <a:off x="7307190" y="4905903"/>
          <a:ext cx="2326330" cy="1354800"/>
        </p:xfrm>
        <a:graphic>
          <a:graphicData uri="http://schemas.openxmlformats.org/drawingml/2006/table">
            <a:tbl>
              <a:tblPr/>
              <a:tblGrid>
                <a:gridCol w="958178"/>
                <a:gridCol w="1368152"/>
              </a:tblGrid>
              <a:tr h="10379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区分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関係医療機関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高度な専門医療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大学，広島市民，県立，日赤，土谷</a:t>
                      </a:r>
                      <a:endParaRPr lang="en-US" altLang="ja-JP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専門医療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上記の他，逓信，舟入，ＪＲ，記念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一般医療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広島市民，日赤，中電，土谷，ＪＲ，他診療所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5" name="タイトル 1"/>
          <p:cNvSpPr txBox="1">
            <a:spLocks/>
          </p:cNvSpPr>
          <p:nvPr/>
        </p:nvSpPr>
        <p:spPr>
          <a:xfrm>
            <a:off x="7161547" y="4686986"/>
            <a:ext cx="2471974" cy="281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（参考）小児専門医療の役割分担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64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kumimoji="1"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広島市及び広島県の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歳～</a:t>
            </a:r>
            <a:r>
              <a:rPr kumimoji="1" lang="en-US" altLang="ja-JP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14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歳人口の将来予測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2</a:t>
            </a:fld>
            <a:endParaRPr kumimoji="1" lang="ja-JP" altLang="en-US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80690" y="5527865"/>
            <a:ext cx="9331564" cy="4867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（注）各年の人口は，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月１日現在。平成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年の広島市及び佐伯区の人口には，旧湯来町の人口を含めている。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H12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年～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年は総務省統計局の国勢調査，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H27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年～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H52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年は国立社会保障・人口問題研究所の日本の地域別将来推計人口（平成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年３月推計）による。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284847"/>
              </p:ext>
            </p:extLst>
          </p:nvPr>
        </p:nvGraphicFramePr>
        <p:xfrm>
          <a:off x="416496" y="1084635"/>
          <a:ext cx="9217021" cy="4430350"/>
        </p:xfrm>
        <a:graphic>
          <a:graphicData uri="http://schemas.openxmlformats.org/drawingml/2006/table">
            <a:tbl>
              <a:tblPr/>
              <a:tblGrid>
                <a:gridCol w="837911"/>
                <a:gridCol w="103429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1080117"/>
              </a:tblGrid>
              <a:tr h="5143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区域</a:t>
                      </a: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lang="en-US" altLang="ja-JP" sz="1000" b="0" i="0" u="none" strike="noStrike" dirty="0" smtClean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 上段：人口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人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 下段：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年増減率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ea"/>
                          <a:ea typeface="+mn-ea"/>
                        </a:rPr>
                        <a:t>(%)</a:t>
                      </a: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H17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endParaRPr lang="en-US" altLang="ja-JP" sz="1000" b="0" i="0" u="none" strike="noStrike" dirty="0" smtClean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H22</a:t>
                      </a:r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H27</a:t>
                      </a:r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H32</a:t>
                      </a:r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H37</a:t>
                      </a:r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H42</a:t>
                      </a:r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H47</a:t>
                      </a:r>
                      <a:r>
                        <a:rPr lang="ja-JP" alt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H52</a:t>
                      </a:r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H27</a:t>
                      </a:r>
                      <a:r>
                        <a:rPr lang="ja-JP" alt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en-US" altLang="ja-JP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</a:p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上段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:1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増減数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sz="800" b="0" i="0" u="none" strike="noStrike" dirty="0" smtClean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下段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: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増減率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広島市</a:t>
                      </a: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174,039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169,133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167,793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163,866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155,069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143,177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131,691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125,232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121,212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20,689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2.82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0.79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2.34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5.37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7.67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8.02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4.90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12.63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中区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13,991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13,192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12,747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13,298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13,173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12,198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10,838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9,865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9,051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1,100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5.71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3.37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4.32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0.94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7.40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11.15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8.98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8.25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8.27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東区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20,258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18,494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17,567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16,291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15,040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13,616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12,379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11,661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11,115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2,675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8.71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5.01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7.26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7.68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9.47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9.08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5.80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4.68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16.42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南区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18,842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18,411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17,816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17,120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15,916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14,463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13,048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12,157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11,474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2,657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2.29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3.23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3.91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7.03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9.13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9.78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6.83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5.62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15.52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西区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26,802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26,909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26,546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25,691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24,220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22,348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20,467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19,321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18,504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3,343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0.40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1.35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5.73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7.73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8.42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5.60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4.23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13.01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安佐南区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34,070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37,821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41,191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42,450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41,565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39,805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37,893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37,386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37,755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2,645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11.01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8.91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3.06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2.08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4.23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4.80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1.34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0.99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6.23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安佐北区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25,261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22,053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20,295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18,312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16,339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14,447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12,894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11,887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11,136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3,865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12.70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7.97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9.77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10.77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11.58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10.75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7.81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6.32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21.11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安芸区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11,977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12,053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12,091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11,919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11,468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10,622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9,895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9,571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9,435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1,297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0.63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0.32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1.42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3.78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7.38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6.84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1.42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10.88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佐伯区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22,838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20,200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19,540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18,785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17,348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15,678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14,277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13,384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12,742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3,107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11.55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3.27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3.86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7.65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9.63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8.94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6.25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4.80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16.54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400"/>
                        </a:lnSpc>
                      </a:pPr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県全体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428,035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403,271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386,810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367,394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341,213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311,090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283,688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267,255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256,021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56,304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5.79</a:t>
                      </a:r>
                    </a:p>
                  </a:txBody>
                  <a:tcPr marL="36000" marR="72000" marT="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4.08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5.02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7.13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8.83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8.81</a:t>
                      </a:r>
                    </a:p>
                  </a:txBody>
                  <a:tcPr marL="36000" marR="72000" marT="0" marB="1800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5.79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4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4.20</a:t>
                      </a:r>
                    </a:p>
                  </a:txBody>
                  <a:tcPr marL="36000" marR="72000" marT="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15.33</a:t>
                      </a:r>
                    </a:p>
                  </a:txBody>
                  <a:tcPr marL="36000" marR="72000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657152" y="5949280"/>
            <a:ext cx="8955101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</a:t>
            </a:r>
            <a:r>
              <a:rPr lang="en-US" altLang="ja-JP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年間で，広島県の子どもの数は</a:t>
            </a:r>
            <a:r>
              <a:rPr lang="en-US" altLang="ja-JP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％以上減少する。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6112929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40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小児医療を担う病院及び診療所数の推移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3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57152" y="4869160"/>
            <a:ext cx="8955101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病院の数は，広島市で横ばい，県全体だと減少している。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5032809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44487" y="970095"/>
            <a:ext cx="9267765" cy="360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◇一般小児医療を担う病院・診療所数の推移（広島市）　　　　　　　　　　　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（単位：箇所）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011290"/>
              </p:ext>
            </p:extLst>
          </p:nvPr>
        </p:nvGraphicFramePr>
        <p:xfrm>
          <a:off x="437762" y="1282726"/>
          <a:ext cx="7467568" cy="1346400"/>
        </p:xfrm>
        <a:graphic>
          <a:graphicData uri="http://schemas.openxmlformats.org/drawingml/2006/table">
            <a:tbl>
              <a:tblPr/>
              <a:tblGrid>
                <a:gridCol w="3075078"/>
                <a:gridCol w="878498"/>
                <a:gridCol w="878498"/>
                <a:gridCol w="878498"/>
                <a:gridCol w="878498"/>
                <a:gridCol w="878498"/>
              </a:tblGrid>
              <a:tr h="17145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　分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H14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H17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H20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H23</a:t>
                      </a:r>
                      <a: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診療所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56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うち主たる診療科目が小児科のもの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単科で小児科を標榜しているもの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　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76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74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312589" y="2613033"/>
            <a:ext cx="6624736" cy="4960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（出典）厚生労働省の医療施設調査。施設数は各年</a:t>
            </a:r>
            <a:r>
              <a:rPr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月１日現在。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344487" y="3066113"/>
            <a:ext cx="9267765" cy="3600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◇一般小児医療を担う病院・診療所数の推移（県全体）　　　　　　　　　　　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（単位：箇所）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91455"/>
              </p:ext>
            </p:extLst>
          </p:nvPr>
        </p:nvGraphicFramePr>
        <p:xfrm>
          <a:off x="437762" y="3378744"/>
          <a:ext cx="7467568" cy="1346400"/>
        </p:xfrm>
        <a:graphic>
          <a:graphicData uri="http://schemas.openxmlformats.org/drawingml/2006/table">
            <a:tbl>
              <a:tblPr/>
              <a:tblGrid>
                <a:gridCol w="3075078"/>
                <a:gridCol w="878498"/>
                <a:gridCol w="878498"/>
                <a:gridCol w="878498"/>
                <a:gridCol w="878498"/>
                <a:gridCol w="878498"/>
              </a:tblGrid>
              <a:tr h="17145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　分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H14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H17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H20</a:t>
                      </a:r>
                      <a: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H23</a:t>
                      </a:r>
                      <a:r>
                        <a:rPr lang="ja-JP" altLang="en-US" sz="12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77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73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診療所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143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134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136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うち主たる診療科目が小児科のもの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73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58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単科で小児科を標榜しているもの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72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76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74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　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220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205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広島市の小児科を標榜する病院一覧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4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57152" y="5932119"/>
            <a:ext cx="8955101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が充実した小児科は市内に４つ。今後の稼働率低下が課題。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6095768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980792"/>
              </p:ext>
            </p:extLst>
          </p:nvPr>
        </p:nvGraphicFramePr>
        <p:xfrm>
          <a:off x="443548" y="1074002"/>
          <a:ext cx="8551444" cy="4546464"/>
        </p:xfrm>
        <a:graphic>
          <a:graphicData uri="http://schemas.openxmlformats.org/drawingml/2006/table">
            <a:tbl>
              <a:tblPr/>
              <a:tblGrid>
                <a:gridCol w="305632"/>
                <a:gridCol w="1938900"/>
                <a:gridCol w="872100"/>
                <a:gridCol w="1049900"/>
                <a:gridCol w="1938900"/>
                <a:gridCol w="872100"/>
                <a:gridCol w="786956"/>
                <a:gridCol w="786956"/>
              </a:tblGrid>
              <a:tr h="266766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医療機関名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一般病床数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入院に係る施設基準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小児外科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産科標榜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分娩件数</a:t>
                      </a:r>
                      <a:endParaRPr lang="ja-JP" alt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広島市民病院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715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小児入院医療管理料１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1,088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広島赤十字・原爆病院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598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小児入院医療管理料４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298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土谷総合病院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394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小児入院医療管理料４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300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広島記念病院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中電病院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505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舟入市民病院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小児入院医療管理料２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広島逓信病院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112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正岡病院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907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ＪＲ広島病院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275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188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広島大学病院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724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小児入院医療管理料２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333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県立広島病院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662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小児入院医療管理料２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621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広島共立病院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安佐南区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186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</a:t>
                      </a:r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頼島産婦人科病院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安佐南区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1,130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安佐市民病院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安佐北区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527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小児入院医療管理料４</a:t>
                      </a: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571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高陽ニュータウン病院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安佐北区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安芸市民病院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安芸区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鈴が峰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佐伯区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61"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生協さえき病院</a:t>
                      </a: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佐伯区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500"/>
                        </a:lnSpc>
                      </a:pP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54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500"/>
                        </a:lnSpc>
                      </a:pP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タイトル 1"/>
          <p:cNvSpPr txBox="1">
            <a:spLocks/>
          </p:cNvSpPr>
          <p:nvPr/>
        </p:nvSpPr>
        <p:spPr>
          <a:xfrm>
            <a:off x="304658" y="5589240"/>
            <a:ext cx="8608782" cy="4639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（出典）医療機関名，所在地，病床数，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産科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標榜及び分娩件数：平成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年度広島県医療機能報告（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H26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年度実績）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施設基準：厚生労働省中四国厚生局「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保険医療機関等の施設基準の届出受理状況等に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H28.6.1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現在）」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9158938" y="1311292"/>
            <a:ext cx="432049" cy="2685561"/>
          </a:xfrm>
          <a:prstGeom prst="rect">
            <a:avLst/>
          </a:prstGeom>
          <a:ln w="12700">
            <a:noFill/>
          </a:ln>
        </p:spPr>
        <p:txBody>
          <a:bodyPr vert="wordArtVertRtl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旧市内では多くの病院が競合</a:t>
            </a:r>
            <a:endParaRPr lang="en-US" altLang="ja-JP" sz="12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右中かっこ 18"/>
          <p:cNvSpPr/>
          <p:nvPr/>
        </p:nvSpPr>
        <p:spPr>
          <a:xfrm>
            <a:off x="9063745" y="1362763"/>
            <a:ext cx="209735" cy="2570293"/>
          </a:xfrm>
          <a:prstGeom prst="rightBrace">
            <a:avLst>
              <a:gd name="adj1" fmla="val 36144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9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たる診療科が小児科である医師数の推移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5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57152" y="5932119"/>
            <a:ext cx="9120384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県内の病院勤務医の増加率は，全国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平均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大幅に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下回っている。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6095768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320798" y="2389789"/>
            <a:ext cx="6624736" cy="2790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（出典）厚生労働省の医師・歯科医師・薬剤師調査。医師数は，各年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日現在。（以下，同じ。）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43650"/>
              </p:ext>
            </p:extLst>
          </p:nvPr>
        </p:nvGraphicFramePr>
        <p:xfrm>
          <a:off x="445971" y="2812827"/>
          <a:ext cx="8064897" cy="1299480"/>
        </p:xfrm>
        <a:graphic>
          <a:graphicData uri="http://schemas.openxmlformats.org/drawingml/2006/table">
            <a:tbl>
              <a:tblPr/>
              <a:tblGrid>
                <a:gridCol w="432049"/>
                <a:gridCol w="576064"/>
                <a:gridCol w="1512168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</a:tblGrid>
              <a:tr h="1714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県全体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　分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H14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H16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H18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H20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H22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H24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180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0.53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4.76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12.17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10.58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10.58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1.59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4.76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診療所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152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157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170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163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177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170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3.29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11.18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11.84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7.24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16.45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15.79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11.84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341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332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362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1.17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2.35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1.47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2.64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1.47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6.16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7.92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711451"/>
              </p:ext>
            </p:extLst>
          </p:nvPr>
        </p:nvGraphicFramePr>
        <p:xfrm>
          <a:off x="445971" y="1084635"/>
          <a:ext cx="8064897" cy="1299480"/>
        </p:xfrm>
        <a:graphic>
          <a:graphicData uri="http://schemas.openxmlformats.org/drawingml/2006/table">
            <a:tbl>
              <a:tblPr/>
              <a:tblGrid>
                <a:gridCol w="432049"/>
                <a:gridCol w="576064"/>
                <a:gridCol w="1512168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</a:tblGrid>
              <a:tr h="1714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広島市</a:t>
                      </a:r>
                      <a:endParaRPr lang="ja-JP" altLang="en-US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　分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H14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H16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H18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H20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H22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H24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81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81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82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101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7.06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4.71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11.76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4.71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3.53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4.71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18.82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診療所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73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78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4.62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6.15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4.62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4.62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12.31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20.00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15.38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150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159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150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143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143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155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167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176 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6.00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0.00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4.67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3.33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11.33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17.33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193698"/>
              </p:ext>
            </p:extLst>
          </p:nvPr>
        </p:nvGraphicFramePr>
        <p:xfrm>
          <a:off x="445971" y="4511395"/>
          <a:ext cx="8064897" cy="1253760"/>
        </p:xfrm>
        <a:graphic>
          <a:graphicData uri="http://schemas.openxmlformats.org/drawingml/2006/table">
            <a:tbl>
              <a:tblPr/>
              <a:tblGrid>
                <a:gridCol w="432049"/>
                <a:gridCol w="576064"/>
                <a:gridCol w="1512168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  <a:gridCol w="693077"/>
              </a:tblGrid>
              <a:tr h="17145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全　国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vert="wordArtVertRtl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　分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H14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H16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H18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H20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H22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H24</a:t>
                      </a:r>
                      <a:r>
                        <a:rPr lang="ja-JP" alt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8,158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8,429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8,393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8,228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8,721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9,308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9,744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10,108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3.32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2.88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0.86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6.90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14.10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19.44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23.90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診療所</a:t>
                      </a:r>
                      <a:endParaRPr lang="zh-TW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5,998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6,052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6,284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6,472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6,515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6,562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6,596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6,650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0.90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4.77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7.90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8.62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9.40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9.97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10.87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医師数（人）</a:t>
                      </a:r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14,156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14,481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14,677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14,700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15,236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15,870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16,340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16,758 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からの増減率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―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2.30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3.68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3.84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7.63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12.11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15.43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18.38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9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たる診療科が小児科である医師数の推移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6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57152" y="6006550"/>
            <a:ext cx="9120384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大都市又はこども病院が所在する都道府県での増加が目立つ。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6170199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97549"/>
              </p:ext>
            </p:extLst>
          </p:nvPr>
        </p:nvGraphicFramePr>
        <p:xfrm>
          <a:off x="467235" y="1057621"/>
          <a:ext cx="9166290" cy="4710000"/>
        </p:xfrm>
        <a:graphic>
          <a:graphicData uri="http://schemas.openxmlformats.org/drawingml/2006/table">
            <a:tbl>
              <a:tblPr/>
              <a:tblGrid>
                <a:gridCol w="916629"/>
                <a:gridCol w="916629"/>
                <a:gridCol w="916629"/>
                <a:gridCol w="916629"/>
                <a:gridCol w="916629"/>
                <a:gridCol w="916629"/>
                <a:gridCol w="916629"/>
                <a:gridCol w="916629"/>
                <a:gridCol w="916629"/>
                <a:gridCol w="916629"/>
              </a:tblGrid>
              <a:tr h="141436"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団体名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増減数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増減率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団体名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H12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増減数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増減率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北海道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11.29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滋賀県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29.73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青森県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3.80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京都府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22.82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岩手県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8.33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759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21.05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宮城県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172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26.47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兵庫県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22.61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秋田県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7.50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奈良県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7.37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山形県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4.23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和歌山県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12.86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福島県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5.61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鳥取県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18.64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茨城県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27.21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島根県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4.92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栃木県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18.52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岡山県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25.97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群馬県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19.84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広島県</a:t>
                      </a:r>
                    </a:p>
                  </a:txBody>
                  <a:tcPr marL="72000" marR="36000" marT="3600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4.76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埼玉県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37.15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山口県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8.75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千葉県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26.85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徳島県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10.61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東京都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1,027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1,479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44.01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香川県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24.36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神奈川県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35.35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愛媛県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6.74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新潟県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7.89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高知県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△ 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4.29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富山県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21.95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福岡県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15.27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石川県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27.71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佐賀県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42.00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福井県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19.35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長崎県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16.67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山梨県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14.49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熊本県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15.79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長野県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43.54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大分県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24.36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岐阜県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11.67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宮崎県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25.45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静岡県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36.32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鹿児島県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26.67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愛知県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530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125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30.86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沖縄県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113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152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39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34.51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41436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三重県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9.26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全国</a:t>
                      </a: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8,158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10,108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1,950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200"/>
                        </a:lnSpc>
                      </a:pPr>
                      <a:r>
                        <a:rPr lang="en-US" altLang="ja-JP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23.90</a:t>
                      </a:r>
                    </a:p>
                  </a:txBody>
                  <a:tcPr marL="72000" marR="36000" marT="36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タイトル 1"/>
          <p:cNvSpPr txBox="1">
            <a:spLocks/>
          </p:cNvSpPr>
          <p:nvPr/>
        </p:nvSpPr>
        <p:spPr>
          <a:xfrm>
            <a:off x="338701" y="5775788"/>
            <a:ext cx="8780130" cy="2471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（出典）厚生労働省「医師・歯科医師・薬剤師調査」。網掛けは，増加数又は増加率が上位の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都道府県。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28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初期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臨床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研修（産科</a:t>
            </a:r>
            <a:r>
              <a:rPr lang="ja-JP" altLang="en-US" sz="2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・小児科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プログラム）のマッチ状況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7</a:t>
            </a:fld>
            <a:endParaRPr kumimoji="1" lang="ja-JP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57152" y="6006550"/>
            <a:ext cx="9120384" cy="46805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岡山県や香川県では，初期研修医の確保に成功している。</a:t>
            </a:r>
            <a:endParaRPr lang="en-US" altLang="ja-JP" sz="24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>
            <a:off x="365805" y="6170199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349334" y="5734126"/>
            <a:ext cx="8780130" cy="2471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）医師臨床研修マッチング協議会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ＨＰ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543665"/>
              </p:ext>
            </p:extLst>
          </p:nvPr>
        </p:nvGraphicFramePr>
        <p:xfrm>
          <a:off x="488504" y="1052736"/>
          <a:ext cx="9145016" cy="4690994"/>
        </p:xfrm>
        <a:graphic>
          <a:graphicData uri="http://schemas.openxmlformats.org/drawingml/2006/table">
            <a:tbl>
              <a:tblPr/>
              <a:tblGrid>
                <a:gridCol w="1296144"/>
                <a:gridCol w="792088"/>
                <a:gridCol w="547261"/>
                <a:gridCol w="547261"/>
                <a:gridCol w="547261"/>
                <a:gridCol w="547261"/>
                <a:gridCol w="547261"/>
                <a:gridCol w="547261"/>
                <a:gridCol w="547261"/>
                <a:gridCol w="547261"/>
                <a:gridCol w="547261"/>
                <a:gridCol w="547261"/>
                <a:gridCol w="648072"/>
                <a:gridCol w="936102"/>
              </a:tblGrid>
              <a:tr h="173542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病院名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プログラム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26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24</a:t>
                      </a: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マッチ数</a:t>
                      </a:r>
                      <a:r>
                        <a:rPr lang="en-US" altLang="ja-JP" sz="9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en-US" altLang="ja-JP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(H24</a:t>
                      </a: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H28)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マッチ数</a:t>
                      </a:r>
                      <a:r>
                        <a:rPr lang="en-US" altLang="ja-JP" sz="900" b="1" i="0" u="none" strike="noStrike" baseline="30000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lang="en-US" altLang="ja-JP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  <a:endParaRPr lang="en-US" altLang="ja-JP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lang="en-US" altLang="ja-JP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H24</a:t>
                      </a: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</a:t>
                      </a:r>
                      <a:r>
                        <a:rPr lang="en-US" altLang="ja-JP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H28</a:t>
                      </a:r>
                      <a:r>
                        <a:rPr lang="ja-JP" alt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）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35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</a:t>
                      </a:r>
                      <a:endParaRPr lang="ja-JP" alt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定員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マッチ</a:t>
                      </a:r>
                    </a:p>
                  </a:txBody>
                  <a:tcPr marL="36000" marR="36000" marT="180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鳥取大学病院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島根大学病院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22.7%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岡山大学病院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倉敷中央病院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川崎医科大学病院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広島大学病院</a:t>
                      </a:r>
                    </a:p>
                  </a:txBody>
                  <a:tcPr marL="36000" marR="36000" marT="1800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1411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山口大学病院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  <a:b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徳島大学病院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香川大学病院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66.7%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14110">
                <a:tc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四国こどもとお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と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なの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医療センター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こども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愛媛県立</a:t>
                      </a:r>
                      <a:r>
                        <a:rPr lang="zh-TW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中央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病院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愛媛大学病院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1394">
                <a:tc rowSpan="2">
                  <a:txBody>
                    <a:bodyPr/>
                    <a:lstStyle/>
                    <a:p>
                      <a:pPr algn="l" fontAlgn="ctr">
                        <a:lnSpc>
                          <a:spcPts val="1200"/>
                        </a:lnSpc>
                      </a:pP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高知大学病院</a:t>
                      </a:r>
                    </a:p>
                  </a:txBody>
                  <a:tcPr marL="36000" marR="36000" marT="18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小児科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0.0%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100"/>
                        </a:lnSpc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産婦人科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ts val="1100"/>
                        </a:lnSpc>
                      </a:pP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</a:t>
                      </a:r>
                    </a:p>
                  </a:txBody>
                  <a:tcPr marL="36000" marR="72000" marT="28800" marB="0" anchor="ctr">
                    <a:lnL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円/楕円 3"/>
          <p:cNvSpPr/>
          <p:nvPr/>
        </p:nvSpPr>
        <p:spPr>
          <a:xfrm>
            <a:off x="8387010" y="2100957"/>
            <a:ext cx="360040" cy="936104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8387010" y="4121373"/>
            <a:ext cx="360040" cy="590922"/>
          </a:xfrm>
          <a:prstGeom prst="ellipse">
            <a:avLst/>
          </a:prstGeom>
          <a:noFill/>
          <a:ln w="1905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3"/>
            <a:ext cx="9361040" cy="488471"/>
          </a:xfrm>
          <a:solidFill>
            <a:srgbClr val="00B050"/>
          </a:solidFill>
        </p:spPr>
        <p:txBody>
          <a:bodyPr anchor="t">
            <a:noAutofit/>
          </a:bodyPr>
          <a:lstStyle/>
          <a:p>
            <a:pPr algn="l"/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全国の小児救命救急センターの指定状況</a:t>
            </a:r>
            <a:endParaRPr kumimoji="1" lang="ja-JP" altLang="en-US" sz="2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5650-D1CE-4D4C-BE8C-30FC47936B4F}" type="slidenum">
              <a:rPr kumimoji="1" lang="ja-JP" altLang="en-US" sz="18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pPr/>
              <a:t>8</a:t>
            </a:fld>
            <a:endParaRPr kumimoji="1" lang="ja-JP" altLang="en-US" sz="18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16496" y="5135926"/>
            <a:ext cx="9217024" cy="2880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（出典）小児救命救急センター設置状況：平成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年８月７日付け日本経済新聞（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H28.3.31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時点）。病床数は各医療機関の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HP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より抜粋（要精査）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38649"/>
              </p:ext>
            </p:extLst>
          </p:nvPr>
        </p:nvGraphicFramePr>
        <p:xfrm>
          <a:off x="560512" y="1196752"/>
          <a:ext cx="8064896" cy="3923040"/>
        </p:xfrm>
        <a:graphic>
          <a:graphicData uri="http://schemas.openxmlformats.org/drawingml/2006/table">
            <a:tbl>
              <a:tblPr/>
              <a:tblGrid>
                <a:gridCol w="936104"/>
                <a:gridCol w="4608512"/>
                <a:gridCol w="864096"/>
                <a:gridCol w="1656184"/>
              </a:tblGrid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所在地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医療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機関名</a:t>
                      </a:r>
                      <a:endParaRPr lang="ja-JP" alt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PICU</a:t>
                      </a:r>
                      <a:b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病床数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指定時期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茨城県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筑波大学附属病院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年１月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埼玉県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埼玉医科大学総合医療センター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年３月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東京都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国立成育医療研究センター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年９月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東京都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東京都立小児総合医療センター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年３月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長野県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長野県立こども病院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平成６年５月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静岡県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静岡県立こども病院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19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年６月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愛知県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あいち小児保健医療総合センター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年３月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香川県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四国こどもとおとなの医療センター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年５月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福岡県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九州大学病院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年５月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熊本県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熊本赤十字病院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年４月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沖縄県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沖縄県立南部医療センター・こども医療センター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年３月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</a:tr>
              <a:tr h="1714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計　</a:t>
                      </a:r>
                      <a:r>
                        <a:rPr lang="en-US" altLang="ja-JP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箇所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102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床</a:t>
                      </a:r>
                      <a:endParaRPr lang="en-US" altLang="ja-JP" sz="1400" b="1" i="0" u="none" strike="noStrike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>
          <a:xfrm>
            <a:off x="774116" y="5517232"/>
            <a:ext cx="9003420" cy="894201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有識者会議では，全国で約</a:t>
            </a:r>
            <a:r>
              <a:rPr lang="en-US" altLang="ja-JP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箇所程度必要であると試算。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2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人材育成が課題であり，空白地域解消まで時間を要する。</a:t>
            </a:r>
            <a:endParaRPr lang="en-US" altLang="ja-JP" sz="24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二等辺三角形 9"/>
          <p:cNvSpPr/>
          <p:nvPr/>
        </p:nvSpPr>
        <p:spPr>
          <a:xfrm rot="5400000">
            <a:off x="482768" y="5680881"/>
            <a:ext cx="342037" cy="186550"/>
          </a:xfrm>
          <a:prstGeom prst="triangle">
            <a:avLst/>
          </a:prstGeom>
          <a:gradFill flip="none" rotWithShape="1">
            <a:gsLst>
              <a:gs pos="0">
                <a:srgbClr val="00B050"/>
              </a:gs>
              <a:gs pos="30000">
                <a:srgbClr val="00B050"/>
              </a:gs>
              <a:gs pos="100000">
                <a:schemeClr val="bg1"/>
              </a:gs>
            </a:gsLst>
            <a:lin ang="16200000" scaled="1"/>
            <a:tileRect/>
          </a:gra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8657307" y="2111589"/>
            <a:ext cx="288032" cy="2584079"/>
            <a:chOff x="8657307" y="2111589"/>
            <a:chExt cx="288032" cy="2584079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8657307" y="2122223"/>
              <a:ext cx="28803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8657307" y="3551750"/>
              <a:ext cx="28803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8657307" y="4688353"/>
              <a:ext cx="28803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8942332" y="2111589"/>
              <a:ext cx="0" cy="2584079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テキスト ボックス 20"/>
          <p:cNvSpPr txBox="1"/>
          <p:nvPr/>
        </p:nvSpPr>
        <p:spPr>
          <a:xfrm>
            <a:off x="8907752" y="2207949"/>
            <a:ext cx="403828" cy="2566130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r>
              <a:rPr kumimoji="1" lang="en-US" altLang="ja-JP" sz="1400" dirty="0" smtClean="0"/>
              <a:t>28</a:t>
            </a:r>
            <a:r>
              <a:rPr kumimoji="1" lang="ja-JP" altLang="en-US" sz="1400" dirty="0" smtClean="0"/>
              <a:t>年は相次いで指定があった。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133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FF99"/>
        </a:solidFill>
        <a:ln w="19050">
          <a:solidFill>
            <a:srgbClr val="00B050"/>
          </a:solidFill>
        </a:ln>
      </a:spPr>
      <a:bodyPr rtlCol="0" anchor="ctr"/>
      <a:lstStyle>
        <a:defPPr algn="ctr">
          <a:defRPr kumimoji="1" sz="16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14738</TotalTime>
  <Words>2921</Words>
  <Application>Microsoft Office PowerPoint</Application>
  <PresentationFormat>A4 210 x 297 mm</PresentationFormat>
  <Paragraphs>1688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Office ​​テーマ</vt:lpstr>
      <vt:lpstr>1_デザインの設定</vt:lpstr>
      <vt:lpstr>デザインの設定</vt:lpstr>
      <vt:lpstr>小児医療における現状と課題について</vt:lpstr>
      <vt:lpstr>小児（救急）医療の現状について</vt:lpstr>
      <vt:lpstr>広島市及び広島県の0歳～14歳人口の将来予測</vt:lpstr>
      <vt:lpstr>小児医療を担う病院及び診療所数の推移</vt:lpstr>
      <vt:lpstr>広島市の小児科を標榜する病院一覧</vt:lpstr>
      <vt:lpstr>主たる診療科が小児科である医師数の推移</vt:lpstr>
      <vt:lpstr>主たる診療科が小児科である医師数の推移</vt:lpstr>
      <vt:lpstr>初期臨床研修（産科・小児科プログラム）のマッチ状況</vt:lpstr>
      <vt:lpstr>全国の小児救命救急センターの指定状況</vt:lpstr>
      <vt:lpstr>全国の小児集中治療室（PICU）の整備状況</vt:lpstr>
      <vt:lpstr>小児医療における課題（まとめ）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集約を行いたい診療科（案）</dc:title>
  <dc:creator>広島県</dc:creator>
  <cp:lastModifiedBy>広島県</cp:lastModifiedBy>
  <cp:revision>807</cp:revision>
  <cp:lastPrinted>2016-10-14T02:36:48Z</cp:lastPrinted>
  <dcterms:created xsi:type="dcterms:W3CDTF">2014-06-10T08:15:05Z</dcterms:created>
  <dcterms:modified xsi:type="dcterms:W3CDTF">2016-11-10T07:59:57Z</dcterms:modified>
</cp:coreProperties>
</file>