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48" r:id="rId1"/>
  </p:sldMasterIdLst>
  <p:notesMasterIdLst>
    <p:notesMasterId r:id="rId12"/>
  </p:notesMasterIdLst>
  <p:sldIdLst>
    <p:sldId id="256" r:id="rId2"/>
    <p:sldId id="267" r:id="rId3"/>
    <p:sldId id="265" r:id="rId4"/>
    <p:sldId id="259" r:id="rId5"/>
    <p:sldId id="263" r:id="rId6"/>
    <p:sldId id="262" r:id="rId7"/>
    <p:sldId id="269" r:id="rId8"/>
    <p:sldId id="270" r:id="rId9"/>
    <p:sldId id="271" r:id="rId10"/>
    <p:sldId id="268" r:id="rId11"/>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E9639D4-E3E2-4D34-9284-5A2195B3D0D7}" styleName="スタイル (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1" d="100"/>
          <a:sy n="91" d="100"/>
        </p:scale>
        <p:origin x="-1122"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yohei\Desktop\&#24739;&#32773;&#25512;&#35336;&#65288;&#24195;&#23798;&#21307;&#30274;&#22287;&#12539;&#24180;&#40802;&#38542;&#23652;&#21029;&#65289;.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yohei\Desktop\&#24195;&#23798;&#30476;&#32113;&#35336;\&#21463;&#30274;&#29575;_&#23567;&#20998;&#39006;&#65288;&#20840;&#22269;&#65289;_&#32076;&#24180;&#22793;&#21270;&#8594;&#65301;&#22823;&#30142;&#30149;&#25512;&#35336;v3&#65288;&#19968;&#23450;&#65289;.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0"/>
          <c:order val="0"/>
          <c:tx>
            <c:strRef>
              <c:f>Sheet1!$B$4</c:f>
              <c:strCache>
                <c:ptCount val="1"/>
                <c:pt idx="0">
                  <c:v>0-14歳</c:v>
                </c:pt>
              </c:strCache>
            </c:strRef>
          </c:tx>
          <c:spPr>
            <a:pattFill prst="dotGrid">
              <a:fgClr>
                <a:schemeClr val="accent1"/>
              </a:fgClr>
              <a:bgClr>
                <a:schemeClr val="bg1"/>
              </a:bgClr>
            </a:pattFill>
            <a:ln w="9525" cap="flat" cmpd="sng" algn="ctr">
              <a:solidFill>
                <a:schemeClr val="accent1">
                  <a:shade val="95000"/>
                </a:schemeClr>
              </a:solidFill>
              <a:round/>
            </a:ln>
            <a:effectLst/>
          </c:spPr>
          <c:invertIfNegative val="0"/>
          <c:cat>
            <c:strRef>
              <c:f>Sheet1!$A$5:$A$11</c:f>
              <c:strCache>
                <c:ptCount val="7"/>
                <c:pt idx="0">
                  <c:v>2010年</c:v>
                </c:pt>
                <c:pt idx="1">
                  <c:v>2015年</c:v>
                </c:pt>
                <c:pt idx="2">
                  <c:v>2020年</c:v>
                </c:pt>
                <c:pt idx="3">
                  <c:v>2025年</c:v>
                </c:pt>
                <c:pt idx="4">
                  <c:v>2030年</c:v>
                </c:pt>
                <c:pt idx="5">
                  <c:v>2035年</c:v>
                </c:pt>
                <c:pt idx="6">
                  <c:v>2040年</c:v>
                </c:pt>
              </c:strCache>
            </c:strRef>
          </c:cat>
          <c:val>
            <c:numRef>
              <c:f>Sheet1!$B$5:$B$11</c:f>
              <c:numCache>
                <c:formatCode>#,##0_);[Red]\(#,##0\)</c:formatCode>
                <c:ptCount val="7"/>
                <c:pt idx="0">
                  <c:v>361.16240000000005</c:v>
                </c:pt>
                <c:pt idx="1">
                  <c:v>356.33841000000001</c:v>
                </c:pt>
                <c:pt idx="2">
                  <c:v>326.12689999999998</c:v>
                </c:pt>
                <c:pt idx="3">
                  <c:v>298.82274000000001</c:v>
                </c:pt>
                <c:pt idx="4">
                  <c:v>280.45353999999998</c:v>
                </c:pt>
                <c:pt idx="5">
                  <c:v>269.30320999999998</c:v>
                </c:pt>
                <c:pt idx="6">
                  <c:v>259.25200999999998</c:v>
                </c:pt>
              </c:numCache>
            </c:numRef>
          </c:val>
          <c:extLst xmlns:c16r2="http://schemas.microsoft.com/office/drawing/2015/06/chart">
            <c:ext xmlns:c16="http://schemas.microsoft.com/office/drawing/2014/chart" uri="{C3380CC4-5D6E-409C-BE32-E72D297353CC}">
              <c16:uniqueId val="{00000000-3C28-4264-B4F2-AB42DC73D48F}"/>
            </c:ext>
          </c:extLst>
        </c:ser>
        <c:ser>
          <c:idx val="1"/>
          <c:order val="1"/>
          <c:tx>
            <c:strRef>
              <c:f>Sheet1!$C$4</c:f>
              <c:strCache>
                <c:ptCount val="1"/>
                <c:pt idx="0">
                  <c:v>15-64歳</c:v>
                </c:pt>
              </c:strCache>
            </c:strRef>
          </c:tx>
          <c:spPr>
            <a:pattFill prst="ltDnDiag">
              <a:fgClr>
                <a:schemeClr val="accent1"/>
              </a:fgClr>
              <a:bgClr>
                <a:schemeClr val="bg1"/>
              </a:bgClr>
            </a:pattFill>
            <a:ln w="9525" cap="flat" cmpd="sng" algn="ctr">
              <a:solidFill>
                <a:schemeClr val="accent2">
                  <a:shade val="95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Arial" panose="020B0604020202020204" pitchFamily="34" charset="0"/>
                    <a:ea typeface="ＭＳ ゴシック" panose="020B0609070205080204" pitchFamily="49" charset="-128"/>
                    <a:cs typeface="Arial" panose="020B0604020202020204" pitchFamily="34" charset="0"/>
                  </a:defRPr>
                </a:pPr>
                <a:endParaRPr lang="ja-JP"/>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Sheet1!$A$5:$A$11</c:f>
              <c:strCache>
                <c:ptCount val="7"/>
                <c:pt idx="0">
                  <c:v>2010年</c:v>
                </c:pt>
                <c:pt idx="1">
                  <c:v>2015年</c:v>
                </c:pt>
                <c:pt idx="2">
                  <c:v>2020年</c:v>
                </c:pt>
                <c:pt idx="3">
                  <c:v>2025年</c:v>
                </c:pt>
                <c:pt idx="4">
                  <c:v>2030年</c:v>
                </c:pt>
                <c:pt idx="5">
                  <c:v>2035年</c:v>
                </c:pt>
                <c:pt idx="6">
                  <c:v>2040年</c:v>
                </c:pt>
              </c:strCache>
            </c:strRef>
          </c:cat>
          <c:val>
            <c:numRef>
              <c:f>Sheet1!$C$5:$C$11</c:f>
              <c:numCache>
                <c:formatCode>#,##0_);[Red]\(#,##0\)</c:formatCode>
                <c:ptCount val="7"/>
                <c:pt idx="0">
                  <c:v>4688.4552699999995</c:v>
                </c:pt>
                <c:pt idx="1">
                  <c:v>4259.6346000000003</c:v>
                </c:pt>
                <c:pt idx="2">
                  <c:v>4178.1118200000001</c:v>
                </c:pt>
                <c:pt idx="3">
                  <c:v>4194.9384700000001</c:v>
                </c:pt>
                <c:pt idx="4">
                  <c:v>4197.1019900000001</c:v>
                </c:pt>
                <c:pt idx="5">
                  <c:v>3996.3366299999998</c:v>
                </c:pt>
                <c:pt idx="6">
                  <c:v>3584.4716300000005</c:v>
                </c:pt>
              </c:numCache>
            </c:numRef>
          </c:val>
          <c:extLst xmlns:c16r2="http://schemas.microsoft.com/office/drawing/2015/06/chart">
            <c:ext xmlns:c16="http://schemas.microsoft.com/office/drawing/2014/chart" uri="{C3380CC4-5D6E-409C-BE32-E72D297353CC}">
              <c16:uniqueId val="{00000001-3C28-4264-B4F2-AB42DC73D48F}"/>
            </c:ext>
          </c:extLst>
        </c:ser>
        <c:ser>
          <c:idx val="2"/>
          <c:order val="2"/>
          <c:tx>
            <c:strRef>
              <c:f>Sheet1!$D$4</c:f>
              <c:strCache>
                <c:ptCount val="1"/>
                <c:pt idx="0">
                  <c:v>65-74歳</c:v>
                </c:pt>
              </c:strCache>
            </c:strRef>
          </c:tx>
          <c:spPr>
            <a:pattFill prst="pct30">
              <a:fgClr>
                <a:schemeClr val="accent1"/>
              </a:fgClr>
              <a:bgClr>
                <a:schemeClr val="bg1"/>
              </a:bgClr>
            </a:pattFill>
            <a:ln w="9525" cap="flat" cmpd="sng" algn="ctr">
              <a:solidFill>
                <a:schemeClr val="accent3">
                  <a:shade val="95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Arial" panose="020B0604020202020204" pitchFamily="34" charset="0"/>
                    <a:ea typeface="ＭＳ ゴシック" panose="020B0609070205080204" pitchFamily="49" charset="-128"/>
                    <a:cs typeface="Arial" panose="020B0604020202020204" pitchFamily="34" charset="0"/>
                  </a:defRPr>
                </a:pPr>
                <a:endParaRPr lang="ja-JP"/>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Sheet1!$A$5:$A$11</c:f>
              <c:strCache>
                <c:ptCount val="7"/>
                <c:pt idx="0">
                  <c:v>2010年</c:v>
                </c:pt>
                <c:pt idx="1">
                  <c:v>2015年</c:v>
                </c:pt>
                <c:pt idx="2">
                  <c:v>2020年</c:v>
                </c:pt>
                <c:pt idx="3">
                  <c:v>2025年</c:v>
                </c:pt>
                <c:pt idx="4">
                  <c:v>2030年</c:v>
                </c:pt>
                <c:pt idx="5">
                  <c:v>2035年</c:v>
                </c:pt>
                <c:pt idx="6">
                  <c:v>2040年</c:v>
                </c:pt>
              </c:strCache>
            </c:strRef>
          </c:cat>
          <c:val>
            <c:numRef>
              <c:f>Sheet1!$D$5:$D$11</c:f>
              <c:numCache>
                <c:formatCode>#,##0_);[Red]\(#,##0\)</c:formatCode>
                <c:ptCount val="7"/>
                <c:pt idx="0">
                  <c:v>2886.0177600000002</c:v>
                </c:pt>
                <c:pt idx="1">
                  <c:v>3250.6542899999999</c:v>
                </c:pt>
                <c:pt idx="2">
                  <c:v>3174.3793000000001</c:v>
                </c:pt>
                <c:pt idx="3">
                  <c:v>2650.8743599999998</c:v>
                </c:pt>
                <c:pt idx="4">
                  <c:v>2571.98146</c:v>
                </c:pt>
                <c:pt idx="5">
                  <c:v>2820.0839699999997</c:v>
                </c:pt>
                <c:pt idx="6">
                  <c:v>3248.0902599999999</c:v>
                </c:pt>
              </c:numCache>
            </c:numRef>
          </c:val>
          <c:extLst xmlns:c16r2="http://schemas.microsoft.com/office/drawing/2015/06/chart">
            <c:ext xmlns:c16="http://schemas.microsoft.com/office/drawing/2014/chart" uri="{C3380CC4-5D6E-409C-BE32-E72D297353CC}">
              <c16:uniqueId val="{00000002-3C28-4264-B4F2-AB42DC73D48F}"/>
            </c:ext>
          </c:extLst>
        </c:ser>
        <c:ser>
          <c:idx val="3"/>
          <c:order val="3"/>
          <c:tx>
            <c:strRef>
              <c:f>Sheet1!$E$4</c:f>
              <c:strCache>
                <c:ptCount val="1"/>
                <c:pt idx="0">
                  <c:v>75歳以上</c:v>
                </c:pt>
              </c:strCache>
            </c:strRef>
          </c:tx>
          <c:spPr>
            <a:pattFill prst="pct20">
              <a:fgClr>
                <a:schemeClr val="accent1"/>
              </a:fgClr>
              <a:bgClr>
                <a:schemeClr val="bg1"/>
              </a:bgClr>
            </a:pattFill>
            <a:ln w="9525" cap="flat" cmpd="sng" algn="ctr">
              <a:solidFill>
                <a:schemeClr val="accent4">
                  <a:shade val="95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Arial" panose="020B0604020202020204" pitchFamily="34" charset="0"/>
                    <a:ea typeface="ＭＳ ゴシック" panose="020B0609070205080204" pitchFamily="49" charset="-128"/>
                    <a:cs typeface="Arial" panose="020B0604020202020204" pitchFamily="34" charset="0"/>
                  </a:defRPr>
                </a:pPr>
                <a:endParaRPr lang="ja-JP"/>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Sheet1!$A$5:$A$11</c:f>
              <c:strCache>
                <c:ptCount val="7"/>
                <c:pt idx="0">
                  <c:v>2010年</c:v>
                </c:pt>
                <c:pt idx="1">
                  <c:v>2015年</c:v>
                </c:pt>
                <c:pt idx="2">
                  <c:v>2020年</c:v>
                </c:pt>
                <c:pt idx="3">
                  <c:v>2025年</c:v>
                </c:pt>
                <c:pt idx="4">
                  <c:v>2030年</c:v>
                </c:pt>
                <c:pt idx="5">
                  <c:v>2035年</c:v>
                </c:pt>
                <c:pt idx="6">
                  <c:v>2040年</c:v>
                </c:pt>
              </c:strCache>
            </c:strRef>
          </c:cat>
          <c:val>
            <c:numRef>
              <c:f>Sheet1!$E$5:$E$11</c:f>
              <c:numCache>
                <c:formatCode>#,##0_);[Red]\(#,##0\)</c:formatCode>
                <c:ptCount val="7"/>
                <c:pt idx="0">
                  <c:v>6980.6708699999999</c:v>
                </c:pt>
                <c:pt idx="1">
                  <c:v>7608.4430699999994</c:v>
                </c:pt>
                <c:pt idx="2">
                  <c:v>9163.4432100000013</c:v>
                </c:pt>
                <c:pt idx="3">
                  <c:v>11087.448199999999</c:v>
                </c:pt>
                <c:pt idx="4">
                  <c:v>11727.518120000001</c:v>
                </c:pt>
                <c:pt idx="5">
                  <c:v>11679.73789</c:v>
                </c:pt>
                <c:pt idx="6">
                  <c:v>11666.726839999999</c:v>
                </c:pt>
              </c:numCache>
            </c:numRef>
          </c:val>
          <c:extLst xmlns:c16r2="http://schemas.microsoft.com/office/drawing/2015/06/chart">
            <c:ext xmlns:c16="http://schemas.microsoft.com/office/drawing/2014/chart" uri="{C3380CC4-5D6E-409C-BE32-E72D297353CC}">
              <c16:uniqueId val="{00000003-3C28-4264-B4F2-AB42DC73D48F}"/>
            </c:ext>
          </c:extLst>
        </c:ser>
        <c:dLbls>
          <c:showLegendKey val="0"/>
          <c:showVal val="0"/>
          <c:showCatName val="0"/>
          <c:showSerName val="0"/>
          <c:showPercent val="0"/>
          <c:showBubbleSize val="0"/>
        </c:dLbls>
        <c:gapWidth val="50"/>
        <c:overlap val="100"/>
        <c:axId val="98680192"/>
        <c:axId val="98690176"/>
      </c:barChart>
      <c:lineChart>
        <c:grouping val="standard"/>
        <c:varyColors val="0"/>
        <c:ser>
          <c:idx val="4"/>
          <c:order val="4"/>
          <c:tx>
            <c:strRef>
              <c:f>Sheet1!$F$4</c:f>
              <c:strCache>
                <c:ptCount val="1"/>
              </c:strCache>
            </c:strRef>
          </c:tx>
          <c:spPr>
            <a:ln w="15875" cap="rnd">
              <a:noFill/>
              <a:round/>
            </a:ln>
            <a:effectLst/>
          </c:spPr>
          <c:marker>
            <c:symbol val="none"/>
          </c:marker>
          <c:dLbls>
            <c:spPr>
              <a:noFill/>
              <a:ln>
                <a:noFill/>
              </a:ln>
              <a:effectLst/>
            </c:spPr>
            <c:txPr>
              <a:bodyPr rot="0" spcFirstLastPara="1" vertOverflow="ellipsis" vert="horz" wrap="square" anchor="ctr" anchorCtr="1"/>
              <a:lstStyle/>
              <a:p>
                <a:pPr>
                  <a:defRPr sz="900" b="0" i="0" u="none" strike="noStrike" kern="1200" baseline="0">
                    <a:solidFill>
                      <a:schemeClr val="tx1"/>
                    </a:solidFill>
                    <a:latin typeface="Arial" panose="020B0604020202020204" pitchFamily="34" charset="0"/>
                    <a:ea typeface="ＭＳ ゴシック" panose="020B0609070205080204" pitchFamily="49" charset="-128"/>
                    <a:cs typeface="Arial" panose="020B0604020202020204" pitchFamily="34" charset="0"/>
                  </a:defRPr>
                </a:pPr>
                <a:endParaRPr lang="ja-JP"/>
              </a:p>
            </c:txPr>
            <c:dLblPos val="t"/>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Sheet1!$A$5:$A$11</c:f>
              <c:strCache>
                <c:ptCount val="7"/>
                <c:pt idx="0">
                  <c:v>2010年</c:v>
                </c:pt>
                <c:pt idx="1">
                  <c:v>2015年</c:v>
                </c:pt>
                <c:pt idx="2">
                  <c:v>2020年</c:v>
                </c:pt>
                <c:pt idx="3">
                  <c:v>2025年</c:v>
                </c:pt>
                <c:pt idx="4">
                  <c:v>2030年</c:v>
                </c:pt>
                <c:pt idx="5">
                  <c:v>2035年</c:v>
                </c:pt>
                <c:pt idx="6">
                  <c:v>2040年</c:v>
                </c:pt>
              </c:strCache>
            </c:strRef>
          </c:cat>
          <c:val>
            <c:numRef>
              <c:f>Sheet1!$F$5:$F$11</c:f>
              <c:numCache>
                <c:formatCode>#,##0_);[Red]\(#,##0\)</c:formatCode>
                <c:ptCount val="7"/>
                <c:pt idx="0">
                  <c:v>14916.3063</c:v>
                </c:pt>
                <c:pt idx="1">
                  <c:v>15475.070369999999</c:v>
                </c:pt>
                <c:pt idx="2">
                  <c:v>16842.061229999999</c:v>
                </c:pt>
                <c:pt idx="3">
                  <c:v>18232.083770000001</c:v>
                </c:pt>
                <c:pt idx="4">
                  <c:v>18777.055110000001</c:v>
                </c:pt>
                <c:pt idx="5">
                  <c:v>18765.4617</c:v>
                </c:pt>
                <c:pt idx="6">
                  <c:v>18758.540739999997</c:v>
                </c:pt>
              </c:numCache>
            </c:numRef>
          </c:val>
          <c:smooth val="0"/>
          <c:extLst xmlns:c16r2="http://schemas.microsoft.com/office/drawing/2015/06/chart">
            <c:ext xmlns:c16="http://schemas.microsoft.com/office/drawing/2014/chart" uri="{C3380CC4-5D6E-409C-BE32-E72D297353CC}">
              <c16:uniqueId val="{00000004-3C28-4264-B4F2-AB42DC73D48F}"/>
            </c:ext>
          </c:extLst>
        </c:ser>
        <c:dLbls>
          <c:showLegendKey val="0"/>
          <c:showVal val="0"/>
          <c:showCatName val="0"/>
          <c:showSerName val="0"/>
          <c:showPercent val="0"/>
          <c:showBubbleSize val="0"/>
        </c:dLbls>
        <c:marker val="1"/>
        <c:smooth val="0"/>
        <c:axId val="98680192"/>
        <c:axId val="98690176"/>
      </c:lineChart>
      <c:catAx>
        <c:axId val="98680192"/>
        <c:scaling>
          <c:orientation val="minMax"/>
        </c:scaling>
        <c:delete val="0"/>
        <c:axPos val="b"/>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900" b="0" i="0" u="none" strike="noStrike" kern="1200" baseline="0">
                <a:solidFill>
                  <a:schemeClr val="tx1"/>
                </a:solidFill>
                <a:latin typeface="Arial" panose="020B0604020202020204" pitchFamily="34" charset="0"/>
                <a:ea typeface="ＭＳ ゴシック" panose="020B0609070205080204" pitchFamily="49" charset="-128"/>
                <a:cs typeface="Arial" panose="020B0604020202020204" pitchFamily="34" charset="0"/>
              </a:defRPr>
            </a:pPr>
            <a:endParaRPr lang="ja-JP"/>
          </a:p>
        </c:txPr>
        <c:crossAx val="98690176"/>
        <c:crosses val="autoZero"/>
        <c:auto val="1"/>
        <c:lblAlgn val="ctr"/>
        <c:lblOffset val="100"/>
        <c:noMultiLvlLbl val="0"/>
      </c:catAx>
      <c:valAx>
        <c:axId val="98690176"/>
        <c:scaling>
          <c:orientation val="minMax"/>
        </c:scaling>
        <c:delete val="0"/>
        <c:axPos val="l"/>
        <c:majorGridlines>
          <c:spPr>
            <a:ln w="9525" cap="flat" cmpd="sng" algn="ctr">
              <a:solidFill>
                <a:schemeClr val="tx1">
                  <a:lumMod val="15000"/>
                  <a:lumOff val="85000"/>
                </a:schemeClr>
              </a:solidFill>
              <a:round/>
            </a:ln>
            <a:effectLst/>
          </c:spPr>
        </c:majorGridlines>
        <c:numFmt formatCode="#,##0_);[Red]\(#,##0\)" sourceLinked="1"/>
        <c:majorTickMark val="out"/>
        <c:minorTickMark val="none"/>
        <c:tickLblPos val="nextTo"/>
        <c:spPr>
          <a:noFill/>
          <a:ln>
            <a:solidFill>
              <a:schemeClr val="tx1"/>
            </a:solidFill>
          </a:ln>
          <a:effectLst/>
        </c:spPr>
        <c:txPr>
          <a:bodyPr rot="-60000000" spcFirstLastPara="1" vertOverflow="ellipsis" vert="horz" wrap="square" anchor="ctr" anchorCtr="1"/>
          <a:lstStyle/>
          <a:p>
            <a:pPr>
              <a:defRPr sz="900" b="0" i="0" u="none" strike="noStrike" kern="1200" baseline="0">
                <a:solidFill>
                  <a:schemeClr val="tx1"/>
                </a:solidFill>
                <a:latin typeface="Arial" panose="020B0604020202020204" pitchFamily="34" charset="0"/>
                <a:ea typeface="ＭＳ ゴシック" panose="020B0609070205080204" pitchFamily="49" charset="-128"/>
                <a:cs typeface="Arial" panose="020B0604020202020204" pitchFamily="34" charset="0"/>
              </a:defRPr>
            </a:pPr>
            <a:endParaRPr lang="ja-JP"/>
          </a:p>
        </c:txPr>
        <c:crossAx val="98680192"/>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900" b="0" i="0" u="none" strike="noStrike" kern="1200" baseline="0">
              <a:solidFill>
                <a:schemeClr val="tx1"/>
              </a:solidFill>
              <a:latin typeface="Arial" panose="020B0604020202020204" pitchFamily="34" charset="0"/>
              <a:ea typeface="ＭＳ ゴシック" panose="020B0609070205080204" pitchFamily="49" charset="-128"/>
              <a:cs typeface="Arial" panose="020B0604020202020204" pitchFamily="34" charset="0"/>
            </a:defRPr>
          </a:pPr>
          <a:endParaRPr lang="ja-JP"/>
        </a:p>
      </c:txPr>
    </c:legend>
    <c:plotVisOnly val="1"/>
    <c:dispBlanksAs val="gap"/>
    <c:showDLblsOverMax val="0"/>
  </c:chart>
  <c:spPr>
    <a:solidFill>
      <a:schemeClr val="bg1"/>
    </a:solidFill>
    <a:ln w="9525" cap="flat" cmpd="sng" algn="ctr">
      <a:noFill/>
      <a:round/>
    </a:ln>
    <a:effectLst/>
  </c:spPr>
  <c:txPr>
    <a:bodyPr/>
    <a:lstStyle/>
    <a:p>
      <a:pPr>
        <a:defRPr>
          <a:solidFill>
            <a:schemeClr val="tx1"/>
          </a:solidFill>
          <a:latin typeface="Arial" panose="020B0604020202020204" pitchFamily="34" charset="0"/>
          <a:ea typeface="ＭＳ ゴシック" panose="020B0609070205080204" pitchFamily="49" charset="-128"/>
          <a:cs typeface="Arial" panose="020B0604020202020204" pitchFamily="34" charset="0"/>
        </a:defRPr>
      </a:pPr>
      <a:endParaRPr lang="ja-JP"/>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0"/>
          <c:order val="0"/>
          <c:tx>
            <c:strRef>
              <c:f>'5大疾病グラフ'!$D$5</c:f>
              <c:strCache>
                <c:ptCount val="1"/>
                <c:pt idx="0">
                  <c:v>悪性新生物</c:v>
                </c:pt>
              </c:strCache>
            </c:strRef>
          </c:tx>
          <c:spPr>
            <a:pattFill prst="dotDmnd">
              <a:fgClr>
                <a:schemeClr val="accent1"/>
              </a:fgClr>
              <a:bgClr>
                <a:schemeClr val="bg1"/>
              </a:bgClr>
            </a:pattFill>
            <a:ln w="9525" cap="flat" cmpd="sng" algn="ctr">
              <a:solidFill>
                <a:schemeClr val="accent1">
                  <a:shade val="95000"/>
                </a:schemeClr>
              </a:solidFill>
              <a:round/>
            </a:ln>
            <a:effectLst/>
          </c:spPr>
          <c:invertIfNegative val="0"/>
          <c:dLbls>
            <c:spPr>
              <a:noFill/>
              <a:ln>
                <a:noFill/>
              </a:ln>
              <a:effectLst/>
            </c:spPr>
            <c:txPr>
              <a:bodyPr rot="0" spcFirstLastPara="1" vertOverflow="ellipsis" vert="horz" wrap="square" anchor="ctr" anchorCtr="1"/>
              <a:lstStyle/>
              <a:p>
                <a:pPr>
                  <a:defRPr sz="900" b="0" i="0" u="none" strike="noStrike" kern="1200" baseline="0">
                    <a:solidFill>
                      <a:schemeClr val="tx1"/>
                    </a:solidFill>
                    <a:latin typeface="Arial" panose="020B0604020202020204" pitchFamily="34" charset="0"/>
                    <a:ea typeface="ＭＳ ゴシック" panose="020B0609070205080204" pitchFamily="49" charset="-128"/>
                    <a:cs typeface="Arial" panose="020B0604020202020204" pitchFamily="34" charset="0"/>
                  </a:defRPr>
                </a:pPr>
                <a:endParaRPr lang="ja-JP"/>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'5大疾病グラフ'!$E$4:$K$4</c:f>
              <c:strCache>
                <c:ptCount val="7"/>
                <c:pt idx="0">
                  <c:v>2010年</c:v>
                </c:pt>
                <c:pt idx="1">
                  <c:v>2015年</c:v>
                </c:pt>
                <c:pt idx="2">
                  <c:v>2020年</c:v>
                </c:pt>
                <c:pt idx="3">
                  <c:v>2025年</c:v>
                </c:pt>
                <c:pt idx="4">
                  <c:v>2030年</c:v>
                </c:pt>
                <c:pt idx="5">
                  <c:v>2035年</c:v>
                </c:pt>
                <c:pt idx="6">
                  <c:v>2040年</c:v>
                </c:pt>
              </c:strCache>
            </c:strRef>
          </c:cat>
          <c:val>
            <c:numRef>
              <c:f>'5大疾病グラフ'!$E$5:$K$5</c:f>
              <c:numCache>
                <c:formatCode>#,##0_);[Red]\(#,##0\)</c:formatCode>
                <c:ptCount val="7"/>
                <c:pt idx="0">
                  <c:v>1180.02811</c:v>
                </c:pt>
                <c:pt idx="1">
                  <c:v>1320.7078500000002</c:v>
                </c:pt>
                <c:pt idx="2">
                  <c:v>1428.8479400000001</c:v>
                </c:pt>
                <c:pt idx="3">
                  <c:v>1506.07233</c:v>
                </c:pt>
                <c:pt idx="4">
                  <c:v>1553.5781900000002</c:v>
                </c:pt>
                <c:pt idx="5">
                  <c:v>1573.6022799999998</c:v>
                </c:pt>
                <c:pt idx="6">
                  <c:v>1579.9969799999999</c:v>
                </c:pt>
              </c:numCache>
            </c:numRef>
          </c:val>
          <c:extLst xmlns:c16r2="http://schemas.microsoft.com/office/drawing/2015/06/chart">
            <c:ext xmlns:c16="http://schemas.microsoft.com/office/drawing/2014/chart" uri="{C3380CC4-5D6E-409C-BE32-E72D297353CC}">
              <c16:uniqueId val="{00000000-1E48-41E3-AF84-8796AF0ACBD0}"/>
            </c:ext>
          </c:extLst>
        </c:ser>
        <c:ser>
          <c:idx val="1"/>
          <c:order val="1"/>
          <c:tx>
            <c:strRef>
              <c:f>'5大疾病グラフ'!$D$6</c:f>
              <c:strCache>
                <c:ptCount val="1"/>
                <c:pt idx="0">
                  <c:v>脳血管疾患</c:v>
                </c:pt>
              </c:strCache>
            </c:strRef>
          </c:tx>
          <c:spPr>
            <a:pattFill prst="ltDnDiag">
              <a:fgClr>
                <a:schemeClr val="accent1"/>
              </a:fgClr>
              <a:bgClr>
                <a:schemeClr val="bg1"/>
              </a:bgClr>
            </a:pattFill>
            <a:ln w="9525" cap="flat" cmpd="sng" algn="ctr">
              <a:solidFill>
                <a:schemeClr val="accent2">
                  <a:shade val="95000"/>
                </a:schemeClr>
              </a:solidFill>
              <a:round/>
            </a:ln>
            <a:effectLst/>
          </c:spPr>
          <c:invertIfNegative val="0"/>
          <c:dLbls>
            <c:spPr>
              <a:noFill/>
              <a:ln>
                <a:noFill/>
              </a:ln>
              <a:effectLst/>
            </c:spPr>
            <c:txPr>
              <a:bodyPr rot="0" spcFirstLastPara="1" vertOverflow="ellipsis" vert="horz" wrap="square" anchor="ctr" anchorCtr="1"/>
              <a:lstStyle/>
              <a:p>
                <a:pPr>
                  <a:defRPr sz="900" b="0" i="0" u="none" strike="noStrike" kern="1200" baseline="0">
                    <a:solidFill>
                      <a:schemeClr val="tx1"/>
                    </a:solidFill>
                    <a:latin typeface="Arial" panose="020B0604020202020204" pitchFamily="34" charset="0"/>
                    <a:ea typeface="ＭＳ ゴシック" panose="020B0609070205080204" pitchFamily="49" charset="-128"/>
                    <a:cs typeface="Arial" panose="020B0604020202020204" pitchFamily="34" charset="0"/>
                  </a:defRPr>
                </a:pPr>
                <a:endParaRPr lang="ja-JP"/>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'5大疾病グラフ'!$E$4:$K$4</c:f>
              <c:strCache>
                <c:ptCount val="7"/>
                <c:pt idx="0">
                  <c:v>2010年</c:v>
                </c:pt>
                <c:pt idx="1">
                  <c:v>2015年</c:v>
                </c:pt>
                <c:pt idx="2">
                  <c:v>2020年</c:v>
                </c:pt>
                <c:pt idx="3">
                  <c:v>2025年</c:v>
                </c:pt>
                <c:pt idx="4">
                  <c:v>2030年</c:v>
                </c:pt>
                <c:pt idx="5">
                  <c:v>2035年</c:v>
                </c:pt>
                <c:pt idx="6">
                  <c:v>2040年</c:v>
                </c:pt>
              </c:strCache>
            </c:strRef>
          </c:cat>
          <c:val>
            <c:numRef>
              <c:f>'5大疾病グラフ'!$E$6:$K$6</c:f>
              <c:numCache>
                <c:formatCode>#,##0_);[Red]\(#,##0\)</c:formatCode>
                <c:ptCount val="7"/>
                <c:pt idx="0">
                  <c:v>1385.6856399999999</c:v>
                </c:pt>
                <c:pt idx="1">
                  <c:v>1673.0178800000001</c:v>
                </c:pt>
                <c:pt idx="2">
                  <c:v>1938.94696</c:v>
                </c:pt>
                <c:pt idx="3">
                  <c:v>2188.1369799999998</c:v>
                </c:pt>
                <c:pt idx="4">
                  <c:v>2405.9476199999999</c:v>
                </c:pt>
                <c:pt idx="5">
                  <c:v>2571.4639699999998</c:v>
                </c:pt>
                <c:pt idx="6">
                  <c:v>2663.5968199999998</c:v>
                </c:pt>
              </c:numCache>
            </c:numRef>
          </c:val>
          <c:extLst xmlns:c16r2="http://schemas.microsoft.com/office/drawing/2015/06/chart">
            <c:ext xmlns:c16="http://schemas.microsoft.com/office/drawing/2014/chart" uri="{C3380CC4-5D6E-409C-BE32-E72D297353CC}">
              <c16:uniqueId val="{00000001-1E48-41E3-AF84-8796AF0ACBD0}"/>
            </c:ext>
          </c:extLst>
        </c:ser>
        <c:ser>
          <c:idx val="2"/>
          <c:order val="2"/>
          <c:tx>
            <c:strRef>
              <c:f>'5大疾病グラフ'!$D$7</c:f>
              <c:strCache>
                <c:ptCount val="1"/>
                <c:pt idx="0">
                  <c:v>心筋梗塞</c:v>
                </c:pt>
              </c:strCache>
            </c:strRef>
          </c:tx>
          <c:spPr>
            <a:pattFill prst="dashHorz">
              <a:fgClr>
                <a:schemeClr val="accent1"/>
              </a:fgClr>
              <a:bgClr>
                <a:schemeClr val="bg1"/>
              </a:bgClr>
            </a:pattFill>
            <a:ln w="9525" cap="flat" cmpd="sng" algn="ctr">
              <a:solidFill>
                <a:schemeClr val="accent3">
                  <a:shade val="95000"/>
                </a:schemeClr>
              </a:solidFill>
              <a:round/>
            </a:ln>
            <a:effectLst/>
          </c:spPr>
          <c:invertIfNegative val="0"/>
          <c:cat>
            <c:strRef>
              <c:f>'5大疾病グラフ'!$E$4:$K$4</c:f>
              <c:strCache>
                <c:ptCount val="7"/>
                <c:pt idx="0">
                  <c:v>2010年</c:v>
                </c:pt>
                <c:pt idx="1">
                  <c:v>2015年</c:v>
                </c:pt>
                <c:pt idx="2">
                  <c:v>2020年</c:v>
                </c:pt>
                <c:pt idx="3">
                  <c:v>2025年</c:v>
                </c:pt>
                <c:pt idx="4">
                  <c:v>2030年</c:v>
                </c:pt>
                <c:pt idx="5">
                  <c:v>2035年</c:v>
                </c:pt>
                <c:pt idx="6">
                  <c:v>2040年</c:v>
                </c:pt>
              </c:strCache>
            </c:strRef>
          </c:cat>
          <c:val>
            <c:numRef>
              <c:f>'5大疾病グラフ'!$E$7:$K$7</c:f>
              <c:numCache>
                <c:formatCode>#,##0_);[Red]\(#,##0\)</c:formatCode>
                <c:ptCount val="7"/>
                <c:pt idx="0">
                  <c:v>48.325620000000001</c:v>
                </c:pt>
                <c:pt idx="1">
                  <c:v>55.225059999999999</c:v>
                </c:pt>
                <c:pt idx="2">
                  <c:v>61.627340000000004</c:v>
                </c:pt>
                <c:pt idx="3">
                  <c:v>66.721509999999995</c:v>
                </c:pt>
                <c:pt idx="4">
                  <c:v>70.953710000000001</c:v>
                </c:pt>
                <c:pt idx="5">
                  <c:v>74.079319999999996</c:v>
                </c:pt>
                <c:pt idx="6">
                  <c:v>75.653140000000008</c:v>
                </c:pt>
              </c:numCache>
            </c:numRef>
          </c:val>
          <c:extLst xmlns:c16r2="http://schemas.microsoft.com/office/drawing/2015/06/chart">
            <c:ext xmlns:c16="http://schemas.microsoft.com/office/drawing/2014/chart" uri="{C3380CC4-5D6E-409C-BE32-E72D297353CC}">
              <c16:uniqueId val="{00000002-1E48-41E3-AF84-8796AF0ACBD0}"/>
            </c:ext>
          </c:extLst>
        </c:ser>
        <c:ser>
          <c:idx val="3"/>
          <c:order val="3"/>
          <c:tx>
            <c:strRef>
              <c:f>'5大疾病グラフ'!$D$8</c:f>
              <c:strCache>
                <c:ptCount val="1"/>
                <c:pt idx="0">
                  <c:v>糖尿病</c:v>
                </c:pt>
              </c:strCache>
            </c:strRef>
          </c:tx>
          <c:spPr>
            <a:pattFill prst="pct20">
              <a:fgClr>
                <a:schemeClr val="accent1"/>
              </a:fgClr>
              <a:bgClr>
                <a:schemeClr val="bg1"/>
              </a:bgClr>
            </a:pattFill>
            <a:ln w="9525" cap="flat" cmpd="sng" algn="ctr">
              <a:solidFill>
                <a:schemeClr val="accent4">
                  <a:shade val="95000"/>
                </a:schemeClr>
              </a:solidFill>
              <a:round/>
            </a:ln>
            <a:effectLst/>
          </c:spPr>
          <c:invertIfNegative val="0"/>
          <c:cat>
            <c:strRef>
              <c:f>'5大疾病グラフ'!$E$4:$K$4</c:f>
              <c:strCache>
                <c:ptCount val="7"/>
                <c:pt idx="0">
                  <c:v>2010年</c:v>
                </c:pt>
                <c:pt idx="1">
                  <c:v>2015年</c:v>
                </c:pt>
                <c:pt idx="2">
                  <c:v>2020年</c:v>
                </c:pt>
                <c:pt idx="3">
                  <c:v>2025年</c:v>
                </c:pt>
                <c:pt idx="4">
                  <c:v>2030年</c:v>
                </c:pt>
                <c:pt idx="5">
                  <c:v>2035年</c:v>
                </c:pt>
                <c:pt idx="6">
                  <c:v>2040年</c:v>
                </c:pt>
              </c:strCache>
            </c:strRef>
          </c:cat>
          <c:val>
            <c:numRef>
              <c:f>'5大疾病グラフ'!$E$8:$K$8</c:f>
              <c:numCache>
                <c:formatCode>#,##0_);[Red]\(#,##0\)</c:formatCode>
                <c:ptCount val="7"/>
                <c:pt idx="0">
                  <c:v>186.25468999999998</c:v>
                </c:pt>
                <c:pt idx="1">
                  <c:v>215.59323000000001</c:v>
                </c:pt>
                <c:pt idx="2">
                  <c:v>241.05613</c:v>
                </c:pt>
                <c:pt idx="3">
                  <c:v>264.41513000000003</c:v>
                </c:pt>
                <c:pt idx="4">
                  <c:v>282.56169</c:v>
                </c:pt>
                <c:pt idx="5">
                  <c:v>294.24968999999999</c:v>
                </c:pt>
                <c:pt idx="6">
                  <c:v>297.02060999999998</c:v>
                </c:pt>
              </c:numCache>
            </c:numRef>
          </c:val>
          <c:extLst xmlns:c16r2="http://schemas.microsoft.com/office/drawing/2015/06/chart">
            <c:ext xmlns:c16="http://schemas.microsoft.com/office/drawing/2014/chart" uri="{C3380CC4-5D6E-409C-BE32-E72D297353CC}">
              <c16:uniqueId val="{00000003-1E48-41E3-AF84-8796AF0ACBD0}"/>
            </c:ext>
          </c:extLst>
        </c:ser>
        <c:ser>
          <c:idx val="4"/>
          <c:order val="4"/>
          <c:tx>
            <c:strRef>
              <c:f>'5大疾病グラフ'!$D$9</c:f>
              <c:strCache>
                <c:ptCount val="1"/>
                <c:pt idx="0">
                  <c:v>精神疾患</c:v>
                </c:pt>
              </c:strCache>
            </c:strRef>
          </c:tx>
          <c:spPr>
            <a:pattFill prst="ltHorz">
              <a:fgClr>
                <a:schemeClr val="accent1"/>
              </a:fgClr>
              <a:bgClr>
                <a:schemeClr val="bg1"/>
              </a:bgClr>
            </a:pattFill>
            <a:ln w="9525" cap="flat" cmpd="sng" algn="ctr">
              <a:solidFill>
                <a:schemeClr val="accent5">
                  <a:shade val="95000"/>
                </a:schemeClr>
              </a:solidFill>
              <a:round/>
            </a:ln>
            <a:effectLst/>
          </c:spPr>
          <c:invertIfNegative val="0"/>
          <c:dLbls>
            <c:spPr>
              <a:noFill/>
              <a:ln>
                <a:noFill/>
              </a:ln>
              <a:effectLst/>
            </c:spPr>
            <c:txPr>
              <a:bodyPr rot="0" spcFirstLastPara="1" vertOverflow="ellipsis" vert="horz" wrap="square" anchor="ctr" anchorCtr="1"/>
              <a:lstStyle/>
              <a:p>
                <a:pPr>
                  <a:defRPr sz="900" b="0" i="0" u="none" strike="noStrike" kern="1200" baseline="0">
                    <a:solidFill>
                      <a:schemeClr val="tx1"/>
                    </a:solidFill>
                    <a:latin typeface="Arial" panose="020B0604020202020204" pitchFamily="34" charset="0"/>
                    <a:ea typeface="ＭＳ ゴシック" panose="020B0609070205080204" pitchFamily="49" charset="-128"/>
                    <a:cs typeface="Arial" panose="020B0604020202020204" pitchFamily="34" charset="0"/>
                  </a:defRPr>
                </a:pPr>
                <a:endParaRPr lang="ja-JP"/>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'5大疾病グラフ'!$E$4:$K$4</c:f>
              <c:strCache>
                <c:ptCount val="7"/>
                <c:pt idx="0">
                  <c:v>2010年</c:v>
                </c:pt>
                <c:pt idx="1">
                  <c:v>2015年</c:v>
                </c:pt>
                <c:pt idx="2">
                  <c:v>2020年</c:v>
                </c:pt>
                <c:pt idx="3">
                  <c:v>2025年</c:v>
                </c:pt>
                <c:pt idx="4">
                  <c:v>2030年</c:v>
                </c:pt>
                <c:pt idx="5">
                  <c:v>2035年</c:v>
                </c:pt>
                <c:pt idx="6">
                  <c:v>2040年</c:v>
                </c:pt>
              </c:strCache>
            </c:strRef>
          </c:cat>
          <c:val>
            <c:numRef>
              <c:f>'5大疾病グラフ'!$E$9:$K$9</c:f>
              <c:numCache>
                <c:formatCode>#,##0_);[Red]\(#,##0\)</c:formatCode>
                <c:ptCount val="7"/>
                <c:pt idx="0">
                  <c:v>2611.0557699999999</c:v>
                </c:pt>
                <c:pt idx="1">
                  <c:v>2766.3157500000002</c:v>
                </c:pt>
                <c:pt idx="2">
                  <c:v>2877.0573899999999</c:v>
                </c:pt>
                <c:pt idx="3">
                  <c:v>2958.4734600000002</c:v>
                </c:pt>
                <c:pt idx="4">
                  <c:v>3005.42929</c:v>
                </c:pt>
                <c:pt idx="5">
                  <c:v>3025.7096099999999</c:v>
                </c:pt>
                <c:pt idx="6">
                  <c:v>3004.0038100000002</c:v>
                </c:pt>
              </c:numCache>
            </c:numRef>
          </c:val>
          <c:extLst xmlns:c16r2="http://schemas.microsoft.com/office/drawing/2015/06/chart">
            <c:ext xmlns:c16="http://schemas.microsoft.com/office/drawing/2014/chart" uri="{C3380CC4-5D6E-409C-BE32-E72D297353CC}">
              <c16:uniqueId val="{00000004-1E48-41E3-AF84-8796AF0ACBD0}"/>
            </c:ext>
          </c:extLst>
        </c:ser>
        <c:dLbls>
          <c:showLegendKey val="0"/>
          <c:showVal val="0"/>
          <c:showCatName val="0"/>
          <c:showSerName val="0"/>
          <c:showPercent val="0"/>
          <c:showBubbleSize val="0"/>
        </c:dLbls>
        <c:gapWidth val="80"/>
        <c:overlap val="100"/>
        <c:axId val="99136256"/>
        <c:axId val="99137792"/>
      </c:barChart>
      <c:lineChart>
        <c:grouping val="standard"/>
        <c:varyColors val="0"/>
        <c:ser>
          <c:idx val="5"/>
          <c:order val="5"/>
          <c:tx>
            <c:strRef>
              <c:f>'5大疾病グラフ'!$D$10</c:f>
              <c:strCache>
                <c:ptCount val="1"/>
              </c:strCache>
            </c:strRef>
          </c:tx>
          <c:spPr>
            <a:ln w="15875" cap="rnd">
              <a:noFill/>
              <a:round/>
            </a:ln>
            <a:effectLst/>
          </c:spPr>
          <c:marker>
            <c:symbol val="none"/>
          </c:marker>
          <c:dLbls>
            <c:spPr>
              <a:noFill/>
              <a:ln>
                <a:noFill/>
              </a:ln>
              <a:effectLst/>
            </c:spPr>
            <c:txPr>
              <a:bodyPr rot="0" spcFirstLastPara="1" vertOverflow="ellipsis" vert="horz" wrap="square" anchor="ctr" anchorCtr="1"/>
              <a:lstStyle/>
              <a:p>
                <a:pPr>
                  <a:defRPr sz="900" b="0" i="0" u="none" strike="noStrike" kern="1200" baseline="0">
                    <a:solidFill>
                      <a:schemeClr val="tx1"/>
                    </a:solidFill>
                    <a:latin typeface="Arial" panose="020B0604020202020204" pitchFamily="34" charset="0"/>
                    <a:ea typeface="ＭＳ ゴシック" panose="020B0609070205080204" pitchFamily="49" charset="-128"/>
                    <a:cs typeface="Arial" panose="020B0604020202020204" pitchFamily="34" charset="0"/>
                  </a:defRPr>
                </a:pPr>
                <a:endParaRPr lang="ja-JP"/>
              </a:p>
            </c:txPr>
            <c:dLblPos val="t"/>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'5大疾病グラフ'!$E$4:$K$4</c:f>
              <c:strCache>
                <c:ptCount val="7"/>
                <c:pt idx="0">
                  <c:v>2010年</c:v>
                </c:pt>
                <c:pt idx="1">
                  <c:v>2015年</c:v>
                </c:pt>
                <c:pt idx="2">
                  <c:v>2020年</c:v>
                </c:pt>
                <c:pt idx="3">
                  <c:v>2025年</c:v>
                </c:pt>
                <c:pt idx="4">
                  <c:v>2030年</c:v>
                </c:pt>
                <c:pt idx="5">
                  <c:v>2035年</c:v>
                </c:pt>
                <c:pt idx="6">
                  <c:v>2040年</c:v>
                </c:pt>
              </c:strCache>
            </c:strRef>
          </c:cat>
          <c:val>
            <c:numRef>
              <c:f>'5大疾病グラフ'!$E$10:$K$10</c:f>
              <c:numCache>
                <c:formatCode>#,##0_);[Red]\(#,##0\)</c:formatCode>
                <c:ptCount val="7"/>
                <c:pt idx="0">
                  <c:v>5411.3498300000001</c:v>
                </c:pt>
                <c:pt idx="1">
                  <c:v>6030.8597700000009</c:v>
                </c:pt>
                <c:pt idx="2">
                  <c:v>6547.5357599999998</c:v>
                </c:pt>
                <c:pt idx="3">
                  <c:v>6983.8194100000001</c:v>
                </c:pt>
                <c:pt idx="4">
                  <c:v>7318.4704999999994</c:v>
                </c:pt>
                <c:pt idx="5">
                  <c:v>7539.1048699999992</c:v>
                </c:pt>
                <c:pt idx="6">
                  <c:v>7620.2713599999997</c:v>
                </c:pt>
              </c:numCache>
            </c:numRef>
          </c:val>
          <c:smooth val="0"/>
          <c:extLst xmlns:c16r2="http://schemas.microsoft.com/office/drawing/2015/06/chart">
            <c:ext xmlns:c16="http://schemas.microsoft.com/office/drawing/2014/chart" uri="{C3380CC4-5D6E-409C-BE32-E72D297353CC}">
              <c16:uniqueId val="{00000005-1E48-41E3-AF84-8796AF0ACBD0}"/>
            </c:ext>
          </c:extLst>
        </c:ser>
        <c:dLbls>
          <c:showLegendKey val="0"/>
          <c:showVal val="0"/>
          <c:showCatName val="0"/>
          <c:showSerName val="0"/>
          <c:showPercent val="0"/>
          <c:showBubbleSize val="0"/>
        </c:dLbls>
        <c:marker val="1"/>
        <c:smooth val="0"/>
        <c:axId val="99136256"/>
        <c:axId val="99137792"/>
      </c:lineChart>
      <c:catAx>
        <c:axId val="99136256"/>
        <c:scaling>
          <c:orientation val="minMax"/>
        </c:scaling>
        <c:delete val="0"/>
        <c:axPos val="b"/>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900" b="0" i="0" u="none" strike="noStrike" kern="1200" baseline="0">
                <a:solidFill>
                  <a:schemeClr val="tx1"/>
                </a:solidFill>
                <a:latin typeface="Arial" panose="020B0604020202020204" pitchFamily="34" charset="0"/>
                <a:ea typeface="ＭＳ ゴシック" panose="020B0609070205080204" pitchFamily="49" charset="-128"/>
                <a:cs typeface="Arial" panose="020B0604020202020204" pitchFamily="34" charset="0"/>
              </a:defRPr>
            </a:pPr>
            <a:endParaRPr lang="ja-JP"/>
          </a:p>
        </c:txPr>
        <c:crossAx val="99137792"/>
        <c:crosses val="autoZero"/>
        <c:auto val="1"/>
        <c:lblAlgn val="ctr"/>
        <c:lblOffset val="100"/>
        <c:noMultiLvlLbl val="0"/>
      </c:catAx>
      <c:valAx>
        <c:axId val="99137792"/>
        <c:scaling>
          <c:orientation val="minMax"/>
        </c:scaling>
        <c:delete val="0"/>
        <c:axPos val="l"/>
        <c:majorGridlines>
          <c:spPr>
            <a:ln w="9525" cap="flat" cmpd="sng" algn="ctr">
              <a:solidFill>
                <a:schemeClr val="tx1">
                  <a:lumMod val="15000"/>
                  <a:lumOff val="85000"/>
                </a:schemeClr>
              </a:solidFill>
              <a:round/>
            </a:ln>
            <a:effectLst/>
          </c:spPr>
        </c:majorGridlines>
        <c:numFmt formatCode="#,##0_);[Red]\(#,##0\)" sourceLinked="1"/>
        <c:majorTickMark val="out"/>
        <c:minorTickMark val="none"/>
        <c:tickLblPos val="nextTo"/>
        <c:spPr>
          <a:noFill/>
          <a:ln>
            <a:solidFill>
              <a:schemeClr val="tx1"/>
            </a:solidFill>
          </a:ln>
          <a:effectLst/>
        </c:spPr>
        <c:txPr>
          <a:bodyPr rot="-60000000" spcFirstLastPara="1" vertOverflow="ellipsis" vert="horz" wrap="square" anchor="ctr" anchorCtr="1"/>
          <a:lstStyle/>
          <a:p>
            <a:pPr>
              <a:defRPr sz="900" b="0" i="0" u="none" strike="noStrike" kern="1200" baseline="0">
                <a:solidFill>
                  <a:schemeClr val="tx1"/>
                </a:solidFill>
                <a:latin typeface="Arial" panose="020B0604020202020204" pitchFamily="34" charset="0"/>
                <a:ea typeface="ＭＳ ゴシック" panose="020B0609070205080204" pitchFamily="49" charset="-128"/>
                <a:cs typeface="Arial" panose="020B0604020202020204" pitchFamily="34" charset="0"/>
              </a:defRPr>
            </a:pPr>
            <a:endParaRPr lang="ja-JP"/>
          </a:p>
        </c:txPr>
        <c:crossAx val="99136256"/>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900" b="0" i="0" u="none" strike="noStrike" kern="1200" baseline="0">
              <a:solidFill>
                <a:schemeClr val="tx1"/>
              </a:solidFill>
              <a:latin typeface="Arial" panose="020B0604020202020204" pitchFamily="34" charset="0"/>
              <a:ea typeface="ＭＳ ゴシック" panose="020B0609070205080204" pitchFamily="49" charset="-128"/>
              <a:cs typeface="Arial" panose="020B0604020202020204" pitchFamily="34" charset="0"/>
            </a:defRPr>
          </a:pPr>
          <a:endParaRPr lang="ja-JP"/>
        </a:p>
      </c:txPr>
    </c:legend>
    <c:plotVisOnly val="1"/>
    <c:dispBlanksAs val="gap"/>
    <c:showDLblsOverMax val="0"/>
  </c:chart>
  <c:spPr>
    <a:solidFill>
      <a:schemeClr val="bg1"/>
    </a:solidFill>
    <a:ln w="9525" cap="flat" cmpd="sng" algn="ctr">
      <a:noFill/>
      <a:round/>
    </a:ln>
    <a:effectLst/>
  </c:spPr>
  <c:txPr>
    <a:bodyPr/>
    <a:lstStyle/>
    <a:p>
      <a:pPr>
        <a:defRPr>
          <a:solidFill>
            <a:schemeClr val="tx1"/>
          </a:solidFill>
          <a:latin typeface="Arial" panose="020B0604020202020204" pitchFamily="34" charset="0"/>
          <a:ea typeface="ＭＳ ゴシック" panose="020B0609070205080204" pitchFamily="49" charset="-128"/>
          <a:cs typeface="Arial" panose="020B0604020202020204" pitchFamily="34" charset="0"/>
        </a:defRPr>
      </a:pPr>
      <a:endParaRPr lang="ja-JP"/>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2949199" cy="497047"/>
          </a:xfrm>
          <a:prstGeom prst="rect">
            <a:avLst/>
          </a:prstGeom>
        </p:spPr>
        <p:txBody>
          <a:bodyPr vert="horz" lIns="92162" tIns="46081" rIns="92162" bIns="46081"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398" y="1"/>
            <a:ext cx="2949199" cy="497047"/>
          </a:xfrm>
          <a:prstGeom prst="rect">
            <a:avLst/>
          </a:prstGeom>
        </p:spPr>
        <p:txBody>
          <a:bodyPr vert="horz" lIns="92162" tIns="46081" rIns="92162" bIns="46081" rtlCol="0"/>
          <a:lstStyle>
            <a:lvl1pPr algn="r">
              <a:defRPr sz="1200"/>
            </a:lvl1pPr>
          </a:lstStyle>
          <a:p>
            <a:fld id="{63B7DBEA-2CE5-43F5-A532-6C0941714688}" type="datetimeFigureOut">
              <a:rPr kumimoji="1" lang="ja-JP" altLang="en-US" smtClean="0"/>
              <a:t>2016/11/9</a:t>
            </a:fld>
            <a:endParaRPr kumimoji="1" lang="ja-JP" altLang="en-US"/>
          </a:p>
        </p:txBody>
      </p:sp>
      <p:sp>
        <p:nvSpPr>
          <p:cNvPr id="4" name="スライド イメージ プレースホルダー 3"/>
          <p:cNvSpPr>
            <a:spLocks noGrp="1" noRot="1" noChangeAspect="1"/>
          </p:cNvSpPr>
          <p:nvPr>
            <p:ph type="sldImg" idx="2"/>
          </p:nvPr>
        </p:nvSpPr>
        <p:spPr>
          <a:xfrm>
            <a:off x="917575" y="744538"/>
            <a:ext cx="4972050" cy="3729037"/>
          </a:xfrm>
          <a:prstGeom prst="rect">
            <a:avLst/>
          </a:prstGeom>
          <a:noFill/>
          <a:ln w="12700">
            <a:solidFill>
              <a:prstClr val="black"/>
            </a:solidFill>
          </a:ln>
        </p:spPr>
        <p:txBody>
          <a:bodyPr vert="horz" lIns="92162" tIns="46081" rIns="92162" bIns="46081" rtlCol="0" anchor="ctr"/>
          <a:lstStyle/>
          <a:p>
            <a:endParaRPr lang="ja-JP" altLang="en-US"/>
          </a:p>
        </p:txBody>
      </p:sp>
      <p:sp>
        <p:nvSpPr>
          <p:cNvPr id="5" name="ノート プレースホルダー 4"/>
          <p:cNvSpPr>
            <a:spLocks noGrp="1"/>
          </p:cNvSpPr>
          <p:nvPr>
            <p:ph type="body" sz="quarter" idx="3"/>
          </p:nvPr>
        </p:nvSpPr>
        <p:spPr>
          <a:xfrm>
            <a:off x="681202" y="4721146"/>
            <a:ext cx="5444797" cy="4473422"/>
          </a:xfrm>
          <a:prstGeom prst="rect">
            <a:avLst/>
          </a:prstGeom>
        </p:spPr>
        <p:txBody>
          <a:bodyPr vert="horz" lIns="92162" tIns="46081" rIns="92162" bIns="46081"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693"/>
            <a:ext cx="2949199" cy="497046"/>
          </a:xfrm>
          <a:prstGeom prst="rect">
            <a:avLst/>
          </a:prstGeom>
        </p:spPr>
        <p:txBody>
          <a:bodyPr vert="horz" lIns="92162" tIns="46081" rIns="92162" bIns="46081"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398" y="9440693"/>
            <a:ext cx="2949199" cy="497046"/>
          </a:xfrm>
          <a:prstGeom prst="rect">
            <a:avLst/>
          </a:prstGeom>
        </p:spPr>
        <p:txBody>
          <a:bodyPr vert="horz" lIns="92162" tIns="46081" rIns="92162" bIns="46081" rtlCol="0" anchor="b"/>
          <a:lstStyle>
            <a:lvl1pPr algn="r">
              <a:defRPr sz="1200"/>
            </a:lvl1pPr>
          </a:lstStyle>
          <a:p>
            <a:fld id="{3D7100E4-99D9-4AF8-A534-62D705A6C3E8}" type="slidenum">
              <a:rPr kumimoji="1" lang="ja-JP" altLang="en-US" smtClean="0"/>
              <a:t>‹#›</a:t>
            </a:fld>
            <a:endParaRPr kumimoji="1" lang="ja-JP" altLang="en-US"/>
          </a:p>
        </p:txBody>
      </p:sp>
    </p:spTree>
    <p:extLst>
      <p:ext uri="{BB962C8B-B14F-4D97-AF65-F5344CB8AC3E}">
        <p14:creationId xmlns:p14="http://schemas.microsoft.com/office/powerpoint/2010/main" val="77705676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3D7100E4-99D9-4AF8-A534-62D705A6C3E8}" type="slidenum">
              <a:rPr kumimoji="1" lang="ja-JP" altLang="en-US" smtClean="0"/>
              <a:t>0</a:t>
            </a:fld>
            <a:endParaRPr kumimoji="1" lang="ja-JP" altLang="en-US"/>
          </a:p>
        </p:txBody>
      </p:sp>
    </p:spTree>
    <p:extLst>
      <p:ext uri="{BB962C8B-B14F-4D97-AF65-F5344CB8AC3E}">
        <p14:creationId xmlns:p14="http://schemas.microsoft.com/office/powerpoint/2010/main" val="9921642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D974499B-EBAE-47CD-9A38-1F228AAB295A}" type="datetime1">
              <a:rPr kumimoji="1" lang="ja-JP" altLang="en-US" smtClean="0"/>
              <a:t>2016/11/9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A630E06-66D0-4F67-9F59-828A41351311}" type="slidenum">
              <a:rPr kumimoji="1" lang="ja-JP" altLang="en-US" smtClean="0"/>
              <a:t>‹#›</a:t>
            </a:fld>
            <a:endParaRPr kumimoji="1" lang="ja-JP" altLang="en-US"/>
          </a:p>
        </p:txBody>
      </p:sp>
    </p:spTree>
    <p:extLst>
      <p:ext uri="{BB962C8B-B14F-4D97-AF65-F5344CB8AC3E}">
        <p14:creationId xmlns:p14="http://schemas.microsoft.com/office/powerpoint/2010/main" val="12340294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80263FB-4041-4177-A420-69B8B9957C93}" type="datetime1">
              <a:rPr kumimoji="1" lang="ja-JP" altLang="en-US" smtClean="0"/>
              <a:t>2016/11/9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A630E06-66D0-4F67-9F59-828A41351311}" type="slidenum">
              <a:rPr kumimoji="1" lang="ja-JP" altLang="en-US" smtClean="0"/>
              <a:t>‹#›</a:t>
            </a:fld>
            <a:endParaRPr kumimoji="1" lang="ja-JP" altLang="en-US"/>
          </a:p>
        </p:txBody>
      </p:sp>
    </p:spTree>
    <p:extLst>
      <p:ext uri="{BB962C8B-B14F-4D97-AF65-F5344CB8AC3E}">
        <p14:creationId xmlns:p14="http://schemas.microsoft.com/office/powerpoint/2010/main" val="31709989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84A18F1-1D67-4C66-9938-DAFBF053A8C7}" type="datetime1">
              <a:rPr kumimoji="1" lang="ja-JP" altLang="en-US" smtClean="0"/>
              <a:t>2016/11/9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A630E06-66D0-4F67-9F59-828A41351311}" type="slidenum">
              <a:rPr kumimoji="1" lang="ja-JP" altLang="en-US" smtClean="0"/>
              <a:t>‹#›</a:t>
            </a:fld>
            <a:endParaRPr kumimoji="1" lang="ja-JP" altLang="en-US"/>
          </a:p>
        </p:txBody>
      </p:sp>
    </p:spTree>
    <p:extLst>
      <p:ext uri="{BB962C8B-B14F-4D97-AF65-F5344CB8AC3E}">
        <p14:creationId xmlns:p14="http://schemas.microsoft.com/office/powerpoint/2010/main" val="35308740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1028D40-578A-4668-8B94-EF7A1BE27659}" type="datetime1">
              <a:rPr kumimoji="1" lang="ja-JP" altLang="en-US" smtClean="0"/>
              <a:t>2016/11/9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A630E06-66D0-4F67-9F59-828A41351311}" type="slidenum">
              <a:rPr kumimoji="1" lang="ja-JP" altLang="en-US" smtClean="0"/>
              <a:t>‹#›</a:t>
            </a:fld>
            <a:endParaRPr kumimoji="1" lang="ja-JP" altLang="en-US"/>
          </a:p>
        </p:txBody>
      </p:sp>
    </p:spTree>
    <p:extLst>
      <p:ext uri="{BB962C8B-B14F-4D97-AF65-F5344CB8AC3E}">
        <p14:creationId xmlns:p14="http://schemas.microsoft.com/office/powerpoint/2010/main" val="27100306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85D75425-737E-4C70-A1D7-B54058B20CD5}" type="datetime1">
              <a:rPr kumimoji="1" lang="ja-JP" altLang="en-US" smtClean="0"/>
              <a:t>2016/11/9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A630E06-66D0-4F67-9F59-828A41351311}" type="slidenum">
              <a:rPr kumimoji="1" lang="ja-JP" altLang="en-US" smtClean="0"/>
              <a:t>‹#›</a:t>
            </a:fld>
            <a:endParaRPr kumimoji="1" lang="ja-JP" altLang="en-US"/>
          </a:p>
        </p:txBody>
      </p:sp>
    </p:spTree>
    <p:extLst>
      <p:ext uri="{BB962C8B-B14F-4D97-AF65-F5344CB8AC3E}">
        <p14:creationId xmlns:p14="http://schemas.microsoft.com/office/powerpoint/2010/main" val="13436592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2F0D9779-9D2E-4CE9-9D77-08877A792C23}" type="datetime1">
              <a:rPr kumimoji="1" lang="ja-JP" altLang="en-US" smtClean="0"/>
              <a:t>2016/11/9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A630E06-66D0-4F67-9F59-828A41351311}" type="slidenum">
              <a:rPr kumimoji="1" lang="ja-JP" altLang="en-US" smtClean="0"/>
              <a:t>‹#›</a:t>
            </a:fld>
            <a:endParaRPr kumimoji="1" lang="ja-JP" altLang="en-US"/>
          </a:p>
        </p:txBody>
      </p:sp>
    </p:spTree>
    <p:extLst>
      <p:ext uri="{BB962C8B-B14F-4D97-AF65-F5344CB8AC3E}">
        <p14:creationId xmlns:p14="http://schemas.microsoft.com/office/powerpoint/2010/main" val="4966214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F6BB416A-9623-4D51-ABA7-84597B892C08}" type="datetime1">
              <a:rPr kumimoji="1" lang="ja-JP" altLang="en-US" smtClean="0"/>
              <a:t>2016/11/9</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6A630E06-66D0-4F67-9F59-828A41351311}" type="slidenum">
              <a:rPr kumimoji="1" lang="ja-JP" altLang="en-US" smtClean="0"/>
              <a:t>‹#›</a:t>
            </a:fld>
            <a:endParaRPr kumimoji="1" lang="ja-JP" altLang="en-US"/>
          </a:p>
        </p:txBody>
      </p:sp>
    </p:spTree>
    <p:extLst>
      <p:ext uri="{BB962C8B-B14F-4D97-AF65-F5344CB8AC3E}">
        <p14:creationId xmlns:p14="http://schemas.microsoft.com/office/powerpoint/2010/main" val="35941034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8B9F83C1-A820-42E1-8DB0-46C9776B2C2F}" type="datetime1">
              <a:rPr kumimoji="1" lang="ja-JP" altLang="en-US" smtClean="0"/>
              <a:t>2016/11/9</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6A630E06-66D0-4F67-9F59-828A41351311}" type="slidenum">
              <a:rPr kumimoji="1" lang="ja-JP" altLang="en-US" smtClean="0"/>
              <a:t>‹#›</a:t>
            </a:fld>
            <a:endParaRPr kumimoji="1" lang="ja-JP" altLang="en-US"/>
          </a:p>
        </p:txBody>
      </p:sp>
    </p:spTree>
    <p:extLst>
      <p:ext uri="{BB962C8B-B14F-4D97-AF65-F5344CB8AC3E}">
        <p14:creationId xmlns:p14="http://schemas.microsoft.com/office/powerpoint/2010/main" val="8521378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4CEE182B-6470-4AE4-B167-384776334D4F}" type="datetime1">
              <a:rPr kumimoji="1" lang="ja-JP" altLang="en-US" smtClean="0"/>
              <a:t>2016/11/9</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6A630E06-66D0-4F67-9F59-828A41351311}" type="slidenum">
              <a:rPr kumimoji="1" lang="ja-JP" altLang="en-US" smtClean="0"/>
              <a:t>‹#›</a:t>
            </a:fld>
            <a:endParaRPr kumimoji="1" lang="ja-JP" altLang="en-US"/>
          </a:p>
        </p:txBody>
      </p:sp>
    </p:spTree>
    <p:extLst>
      <p:ext uri="{BB962C8B-B14F-4D97-AF65-F5344CB8AC3E}">
        <p14:creationId xmlns:p14="http://schemas.microsoft.com/office/powerpoint/2010/main" val="28562522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CD6262D2-9E64-4F7C-B9C9-B309A7CA1DAE}" type="datetime1">
              <a:rPr kumimoji="1" lang="ja-JP" altLang="en-US" smtClean="0"/>
              <a:t>2016/11/9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A630E06-66D0-4F67-9F59-828A41351311}" type="slidenum">
              <a:rPr kumimoji="1" lang="ja-JP" altLang="en-US" smtClean="0"/>
              <a:t>‹#›</a:t>
            </a:fld>
            <a:endParaRPr kumimoji="1" lang="ja-JP" altLang="en-US"/>
          </a:p>
        </p:txBody>
      </p:sp>
    </p:spTree>
    <p:extLst>
      <p:ext uri="{BB962C8B-B14F-4D97-AF65-F5344CB8AC3E}">
        <p14:creationId xmlns:p14="http://schemas.microsoft.com/office/powerpoint/2010/main" val="4147236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36AA5910-8CE0-44FB-911B-A58C6006F721}" type="datetime1">
              <a:rPr kumimoji="1" lang="ja-JP" altLang="en-US" smtClean="0"/>
              <a:t>2016/11/9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A630E06-66D0-4F67-9F59-828A41351311}" type="slidenum">
              <a:rPr kumimoji="1" lang="ja-JP" altLang="en-US" smtClean="0"/>
              <a:t>‹#›</a:t>
            </a:fld>
            <a:endParaRPr kumimoji="1" lang="ja-JP" altLang="en-US"/>
          </a:p>
        </p:txBody>
      </p:sp>
    </p:spTree>
    <p:extLst>
      <p:ext uri="{BB962C8B-B14F-4D97-AF65-F5344CB8AC3E}">
        <p14:creationId xmlns:p14="http://schemas.microsoft.com/office/powerpoint/2010/main" val="21538778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29B276D-B4BE-4B6C-8AC6-E68D4D095B03}" type="datetime1">
              <a:rPr kumimoji="1" lang="ja-JP" altLang="en-US" smtClean="0"/>
              <a:t>2016/11/9</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A630E06-66D0-4F67-9F59-828A41351311}" type="slidenum">
              <a:rPr kumimoji="1" lang="ja-JP" altLang="en-US" smtClean="0"/>
              <a:t>‹#›</a:t>
            </a:fld>
            <a:endParaRPr kumimoji="1" lang="ja-JP" altLang="en-US"/>
          </a:p>
        </p:txBody>
      </p:sp>
    </p:spTree>
    <p:extLst>
      <p:ext uri="{BB962C8B-B14F-4D97-AF65-F5344CB8AC3E}">
        <p14:creationId xmlns:p14="http://schemas.microsoft.com/office/powerpoint/2010/main" val="3833330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0" y="2130425"/>
            <a:ext cx="9144000" cy="1586607"/>
          </a:xfrm>
          <a:solidFill>
            <a:schemeClr val="accent1"/>
          </a:solidFill>
        </p:spPr>
        <p:txBody>
          <a:bodyPr>
            <a:normAutofit/>
          </a:bodyPr>
          <a:lstStyle/>
          <a:p>
            <a:r>
              <a:rPr kumimoji="1" lang="ja-JP" altLang="en-US" dirty="0" smtClean="0">
                <a:solidFill>
                  <a:schemeClr val="bg1"/>
                </a:solidFill>
              </a:rPr>
              <a:t>脳卒中・循環器疾患における</a:t>
            </a:r>
            <a:r>
              <a:rPr kumimoji="1" lang="en-US" altLang="ja-JP" dirty="0" smtClean="0">
                <a:solidFill>
                  <a:schemeClr val="bg1"/>
                </a:solidFill>
              </a:rPr>
              <a:t/>
            </a:r>
            <a:br>
              <a:rPr kumimoji="1" lang="en-US" altLang="ja-JP" dirty="0" smtClean="0">
                <a:solidFill>
                  <a:schemeClr val="bg1"/>
                </a:solidFill>
              </a:rPr>
            </a:br>
            <a:r>
              <a:rPr lang="ja-JP" altLang="en-US" dirty="0" smtClean="0">
                <a:solidFill>
                  <a:schemeClr val="bg1"/>
                </a:solidFill>
              </a:rPr>
              <a:t>課題と検討の方向性について</a:t>
            </a:r>
            <a:endParaRPr kumimoji="1" lang="ja-JP" altLang="en-US" dirty="0">
              <a:solidFill>
                <a:schemeClr val="bg1"/>
              </a:solidFill>
            </a:endParaRPr>
          </a:p>
        </p:txBody>
      </p:sp>
      <p:sp>
        <p:nvSpPr>
          <p:cNvPr id="3" name="正方形/長方形 2"/>
          <p:cNvSpPr/>
          <p:nvPr/>
        </p:nvSpPr>
        <p:spPr>
          <a:xfrm>
            <a:off x="1187624" y="4797152"/>
            <a:ext cx="6696744" cy="1224136"/>
          </a:xfrm>
          <a:prstGeom prst="rect">
            <a:avLst/>
          </a:prstGeom>
          <a:noFill/>
          <a:ln w="31750">
            <a:no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dirty="0" smtClean="0">
                <a:solidFill>
                  <a:schemeClr val="tx1"/>
                </a:solidFill>
              </a:rPr>
              <a:t>平成２８年</a:t>
            </a:r>
            <a:r>
              <a:rPr lang="ja-JP" altLang="en-US" sz="2800" dirty="0" smtClean="0">
                <a:solidFill>
                  <a:schemeClr val="tx1"/>
                </a:solidFill>
              </a:rPr>
              <a:t>１１月１１日</a:t>
            </a:r>
            <a:endParaRPr lang="en-US" altLang="ja-JP" sz="2800" dirty="0" smtClean="0">
              <a:solidFill>
                <a:schemeClr val="tx1"/>
              </a:solidFill>
            </a:endParaRPr>
          </a:p>
          <a:p>
            <a:pPr algn="ctr"/>
            <a:r>
              <a:rPr lang="ja-JP" altLang="en-US" sz="2800" dirty="0" smtClean="0">
                <a:solidFill>
                  <a:schemeClr val="tx1"/>
                </a:solidFill>
              </a:rPr>
              <a:t>広島県健康福祉局医務課</a:t>
            </a:r>
            <a:endParaRPr kumimoji="1" lang="ja-JP" altLang="en-US" sz="2800" dirty="0">
              <a:solidFill>
                <a:schemeClr val="tx1"/>
              </a:solidFill>
            </a:endParaRPr>
          </a:p>
        </p:txBody>
      </p:sp>
      <p:sp>
        <p:nvSpPr>
          <p:cNvPr id="5" name="タイトル 1"/>
          <p:cNvSpPr txBox="1">
            <a:spLocks/>
          </p:cNvSpPr>
          <p:nvPr/>
        </p:nvSpPr>
        <p:spPr bwMode="auto">
          <a:xfrm>
            <a:off x="7596336" y="512304"/>
            <a:ext cx="1080656" cy="387093"/>
          </a:xfrm>
          <a:prstGeom prst="rect">
            <a:avLst/>
          </a:prstGeom>
          <a:noFill/>
          <a:ln w="19050">
            <a:solidFill>
              <a:schemeClr val="tx1"/>
            </a:solidFill>
          </a:ln>
        </p:spPr>
        <p:txBody>
          <a:bodyPr vert="horz" lIns="91440" tIns="45720" rIns="91440" bIns="45720" rtlCol="0" anchor="t">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1800" b="1" smtClean="0">
                <a:latin typeface="ＭＳ ゴシック" panose="020B0609070205080204" pitchFamily="49" charset="-128"/>
                <a:ea typeface="ＭＳ ゴシック" panose="020B0609070205080204" pitchFamily="49" charset="-128"/>
              </a:rPr>
              <a:t>資料３</a:t>
            </a:r>
            <a:endParaRPr lang="en-US" altLang="ja-JP" sz="1800" b="1" dirty="0" smtClean="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17011748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10400" y="6492875"/>
            <a:ext cx="2133600" cy="365125"/>
          </a:xfrm>
        </p:spPr>
        <p:txBody>
          <a:bodyPr/>
          <a:lstStyle/>
          <a:p>
            <a:fld id="{6A630E06-66D0-4F67-9F59-828A41351311}" type="slidenum">
              <a:rPr kumimoji="1" lang="ja-JP" altLang="en-US" sz="2400" smtClean="0">
                <a:solidFill>
                  <a:schemeClr val="tx1"/>
                </a:solidFill>
              </a:rPr>
              <a:t>9</a:t>
            </a:fld>
            <a:endParaRPr kumimoji="1" lang="ja-JP" altLang="en-US" sz="2400" dirty="0">
              <a:solidFill>
                <a:schemeClr val="tx1"/>
              </a:solidFill>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55" y="253554"/>
            <a:ext cx="9099349" cy="612777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2310826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 name="グラフ 12">
            <a:extLst>
              <a:ext uri="{FF2B5EF4-FFF2-40B4-BE49-F238E27FC236}">
                <a16:creationId xmlns:a16="http://schemas.microsoft.com/office/drawing/2014/main" xmlns="" id="{6F6DA9F2-FF23-4CA0-ABE2-97BF58F7A33D}"/>
              </a:ext>
            </a:extLst>
          </p:cNvPr>
          <p:cNvGraphicFramePr>
            <a:graphicFrameLocks/>
          </p:cNvGraphicFramePr>
          <p:nvPr>
            <p:extLst>
              <p:ext uri="{D42A27DB-BD31-4B8C-83A1-F6EECF244321}">
                <p14:modId xmlns:p14="http://schemas.microsoft.com/office/powerpoint/2010/main" val="1872267680"/>
              </p:ext>
            </p:extLst>
          </p:nvPr>
        </p:nvGraphicFramePr>
        <p:xfrm>
          <a:off x="1602890" y="1860845"/>
          <a:ext cx="5938220" cy="3384000"/>
        </p:xfrm>
        <a:graphic>
          <a:graphicData uri="http://schemas.openxmlformats.org/drawingml/2006/chart">
            <c:chart xmlns:c="http://schemas.openxmlformats.org/drawingml/2006/chart" xmlns:r="http://schemas.openxmlformats.org/officeDocument/2006/relationships" r:id="rId2"/>
          </a:graphicData>
        </a:graphic>
      </p:graphicFrame>
      <p:sp>
        <p:nvSpPr>
          <p:cNvPr id="4" name="スライド番号プレースホルダー 3"/>
          <p:cNvSpPr>
            <a:spLocks noGrp="1"/>
          </p:cNvSpPr>
          <p:nvPr>
            <p:ph type="sldNum" sz="quarter" idx="12"/>
          </p:nvPr>
        </p:nvSpPr>
        <p:spPr>
          <a:xfrm>
            <a:off x="7010400" y="6492875"/>
            <a:ext cx="2133600" cy="365125"/>
          </a:xfrm>
        </p:spPr>
        <p:txBody>
          <a:bodyPr/>
          <a:lstStyle/>
          <a:p>
            <a:fld id="{DC768EE6-8590-4C35-BA5F-0BD088C856D2}" type="slidenum">
              <a:rPr kumimoji="1" lang="ja-JP" altLang="en-US" sz="2400" smtClean="0">
                <a:solidFill>
                  <a:schemeClr val="tx1"/>
                </a:solidFill>
              </a:rPr>
              <a:t>1</a:t>
            </a:fld>
            <a:endParaRPr kumimoji="1" lang="ja-JP" altLang="en-US" sz="2400" dirty="0">
              <a:solidFill>
                <a:schemeClr val="tx1"/>
              </a:solidFill>
            </a:endParaRPr>
          </a:p>
        </p:txBody>
      </p:sp>
      <p:sp>
        <p:nvSpPr>
          <p:cNvPr id="5" name="正方形/長方形 4"/>
          <p:cNvSpPr/>
          <p:nvPr/>
        </p:nvSpPr>
        <p:spPr>
          <a:xfrm>
            <a:off x="1403648" y="1539646"/>
            <a:ext cx="936104" cy="360040"/>
          </a:xfrm>
          <a:prstGeom prst="rect">
            <a:avLst/>
          </a:prstGeom>
          <a:noFill/>
          <a:ln w="31750">
            <a:no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（単位：人）</a:t>
            </a:r>
          </a:p>
        </p:txBody>
      </p:sp>
      <p:sp>
        <p:nvSpPr>
          <p:cNvPr id="6" name="正方形/長方形 5"/>
          <p:cNvSpPr/>
          <p:nvPr/>
        </p:nvSpPr>
        <p:spPr>
          <a:xfrm>
            <a:off x="473765" y="6597352"/>
            <a:ext cx="6252254" cy="25227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900" dirty="0">
                <a:solidFill>
                  <a:schemeClr val="tx1"/>
                </a:solidFill>
                <a:latin typeface="ＭＳ Ｐ明朝" panose="02020600040205080304" pitchFamily="18" charset="-128"/>
                <a:ea typeface="ＭＳ Ｐ明朝" panose="02020600040205080304" pitchFamily="18" charset="-128"/>
              </a:rPr>
              <a:t>◇ 「日本の地域別将来推計人口」（</a:t>
            </a:r>
            <a:r>
              <a:rPr lang="en-US" altLang="ja-JP" sz="900" dirty="0">
                <a:solidFill>
                  <a:schemeClr val="tx1"/>
                </a:solidFill>
                <a:latin typeface="ＭＳ Ｐ明朝" panose="02020600040205080304" pitchFamily="18" charset="-128"/>
                <a:ea typeface="ＭＳ Ｐ明朝" panose="02020600040205080304" pitchFamily="18" charset="-128"/>
              </a:rPr>
              <a:t>2013</a:t>
            </a:r>
            <a:r>
              <a:rPr lang="ja-JP" altLang="en-US" sz="900" dirty="0">
                <a:solidFill>
                  <a:schemeClr val="tx1"/>
                </a:solidFill>
                <a:latin typeface="ＭＳ Ｐ明朝" panose="02020600040205080304" pitchFamily="18" charset="-128"/>
                <a:ea typeface="ＭＳ Ｐ明朝" panose="02020600040205080304" pitchFamily="18" charset="-128"/>
              </a:rPr>
              <a:t>年</a:t>
            </a:r>
            <a:r>
              <a:rPr lang="en-US" altLang="ja-JP" sz="900" dirty="0">
                <a:solidFill>
                  <a:schemeClr val="tx1"/>
                </a:solidFill>
                <a:latin typeface="ＭＳ Ｐ明朝" panose="02020600040205080304" pitchFamily="18" charset="-128"/>
                <a:ea typeface="ＭＳ Ｐ明朝" panose="02020600040205080304" pitchFamily="18" charset="-128"/>
              </a:rPr>
              <a:t>3</a:t>
            </a:r>
            <a:r>
              <a:rPr lang="ja-JP" altLang="en-US" sz="900" dirty="0">
                <a:solidFill>
                  <a:schemeClr val="tx1"/>
                </a:solidFill>
                <a:latin typeface="ＭＳ Ｐ明朝" panose="02020600040205080304" pitchFamily="18" charset="-128"/>
                <a:ea typeface="ＭＳ Ｐ明朝" panose="02020600040205080304" pitchFamily="18" charset="-128"/>
              </a:rPr>
              <a:t>月推計）及び「患者調査」（</a:t>
            </a:r>
            <a:r>
              <a:rPr lang="en-US" altLang="ja-JP" sz="900" dirty="0">
                <a:solidFill>
                  <a:schemeClr val="tx1"/>
                </a:solidFill>
                <a:latin typeface="ＭＳ Ｐ明朝" panose="02020600040205080304" pitchFamily="18" charset="-128"/>
                <a:ea typeface="ＭＳ Ｐ明朝" panose="02020600040205080304" pitchFamily="18" charset="-128"/>
              </a:rPr>
              <a:t>2014</a:t>
            </a:r>
            <a:r>
              <a:rPr lang="ja-JP" altLang="en-US" sz="900" dirty="0">
                <a:solidFill>
                  <a:schemeClr val="tx1"/>
                </a:solidFill>
                <a:latin typeface="ＭＳ Ｐ明朝" panose="02020600040205080304" pitchFamily="18" charset="-128"/>
                <a:ea typeface="ＭＳ Ｐ明朝" panose="02020600040205080304" pitchFamily="18" charset="-128"/>
              </a:rPr>
              <a:t>年）の受療率</a:t>
            </a:r>
            <a:r>
              <a:rPr lang="ja-JP" altLang="en-US" sz="900" dirty="0" smtClean="0">
                <a:solidFill>
                  <a:schemeClr val="tx1"/>
                </a:solidFill>
                <a:latin typeface="ＭＳ Ｐ明朝" panose="02020600040205080304" pitchFamily="18" charset="-128"/>
                <a:ea typeface="ＭＳ Ｐ明朝" panose="02020600040205080304" pitchFamily="18" charset="-128"/>
              </a:rPr>
              <a:t>からアイテックが作成</a:t>
            </a:r>
            <a:endParaRPr kumimoji="1" lang="ja-JP" altLang="en-US" sz="1000" dirty="0">
              <a:solidFill>
                <a:schemeClr val="tx1"/>
              </a:solidFill>
              <a:latin typeface="+mn-ea"/>
            </a:endParaRPr>
          </a:p>
        </p:txBody>
      </p:sp>
      <p:sp>
        <p:nvSpPr>
          <p:cNvPr id="7" name="タイトル 1"/>
          <p:cNvSpPr txBox="1">
            <a:spLocks/>
          </p:cNvSpPr>
          <p:nvPr/>
        </p:nvSpPr>
        <p:spPr>
          <a:xfrm>
            <a:off x="0" y="936000"/>
            <a:ext cx="9144000" cy="630927"/>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en-US" altLang="ja-JP" sz="2000" b="1" dirty="0">
                <a:solidFill>
                  <a:srgbClr val="FF0000"/>
                </a:solidFill>
                <a:latin typeface="HG丸ｺﾞｼｯｸM-PRO" panose="020F0600000000000000" pitchFamily="50" charset="-128"/>
                <a:ea typeface="HG丸ｺﾞｼｯｸM-PRO" panose="020F0600000000000000" pitchFamily="50" charset="-128"/>
              </a:rPr>
              <a:t>※ </a:t>
            </a:r>
            <a:r>
              <a:rPr lang="ja-JP" altLang="en-US" sz="2000" b="1" dirty="0" smtClean="0">
                <a:solidFill>
                  <a:srgbClr val="FF0000"/>
                </a:solidFill>
                <a:latin typeface="HG丸ｺﾞｼｯｸM-PRO" panose="020F0600000000000000" pitchFamily="50" charset="-128"/>
                <a:ea typeface="HG丸ｺﾞｼｯｸM-PRO" panose="020F0600000000000000" pitchFamily="50" charset="-128"/>
              </a:rPr>
              <a:t>１０年後には入院</a:t>
            </a:r>
            <a:r>
              <a:rPr lang="ja-JP" altLang="en-US" sz="2000" b="1" dirty="0">
                <a:solidFill>
                  <a:srgbClr val="FF0000"/>
                </a:solidFill>
                <a:latin typeface="HG丸ｺﾞｼｯｸM-PRO" panose="020F0600000000000000" pitchFamily="50" charset="-128"/>
                <a:ea typeface="HG丸ｺﾞｼｯｸM-PRO" panose="020F0600000000000000" pitchFamily="50" charset="-128"/>
              </a:rPr>
              <a:t>患者が</a:t>
            </a:r>
            <a:r>
              <a:rPr lang="en-US" altLang="ja-JP" sz="2000" b="1" dirty="0">
                <a:solidFill>
                  <a:srgbClr val="FF0000"/>
                </a:solidFill>
                <a:latin typeface="HG丸ｺﾞｼｯｸM-PRO" panose="020F0600000000000000" pitchFamily="50" charset="-128"/>
                <a:ea typeface="HG丸ｺﾞｼｯｸM-PRO" panose="020F0600000000000000" pitchFamily="50" charset="-128"/>
              </a:rPr>
              <a:t>17</a:t>
            </a:r>
            <a:r>
              <a:rPr lang="ja-JP" altLang="en-US" sz="2000" b="1" dirty="0">
                <a:solidFill>
                  <a:srgbClr val="FF0000"/>
                </a:solidFill>
                <a:latin typeface="HG丸ｺﾞｼｯｸM-PRO" panose="020F0600000000000000" pitchFamily="50" charset="-128"/>
                <a:ea typeface="HG丸ｺﾞｼｯｸM-PRO" panose="020F0600000000000000" pitchFamily="50" charset="-128"/>
              </a:rPr>
              <a:t>％以上（２千７百人以上）増える。</a:t>
            </a:r>
            <a:r>
              <a:rPr lang="en-US" altLang="ja-JP" sz="2000" b="1" dirty="0">
                <a:solidFill>
                  <a:srgbClr val="FF0000"/>
                </a:solidFill>
                <a:latin typeface="HG丸ｺﾞｼｯｸM-PRO" panose="020F0600000000000000" pitchFamily="50" charset="-128"/>
                <a:ea typeface="HG丸ｺﾞｼｯｸM-PRO" panose="020F0600000000000000" pitchFamily="50" charset="-128"/>
              </a:rPr>
              <a:t> </a:t>
            </a:r>
            <a:endParaRPr lang="ja-JP" altLang="en-US" sz="2000" b="1" dirty="0">
              <a:solidFill>
                <a:srgbClr val="FF0000"/>
              </a:solidFill>
              <a:latin typeface="HG丸ｺﾞｼｯｸM-PRO" panose="020F0600000000000000" pitchFamily="50" charset="-128"/>
              <a:ea typeface="HG丸ｺﾞｼｯｸM-PRO" panose="020F0600000000000000" pitchFamily="50" charset="-128"/>
            </a:endParaRPr>
          </a:p>
        </p:txBody>
      </p:sp>
      <p:sp>
        <p:nvSpPr>
          <p:cNvPr id="12" name="正方形/長方形 11"/>
          <p:cNvSpPr/>
          <p:nvPr/>
        </p:nvSpPr>
        <p:spPr>
          <a:xfrm>
            <a:off x="2195736" y="1587662"/>
            <a:ext cx="3888432" cy="26400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900" dirty="0">
                <a:solidFill>
                  <a:schemeClr val="tx1"/>
                </a:solidFill>
                <a:latin typeface="+mn-ea"/>
              </a:rPr>
              <a:t>※ </a:t>
            </a:r>
            <a:r>
              <a:rPr kumimoji="1" lang="ja-JP" altLang="en-US" sz="900" dirty="0">
                <a:solidFill>
                  <a:schemeClr val="tx1"/>
                </a:solidFill>
                <a:latin typeface="+mn-ea"/>
              </a:rPr>
              <a:t>受療率（</a:t>
            </a:r>
            <a:r>
              <a:rPr kumimoji="1" lang="en-US" altLang="ja-JP" sz="900" dirty="0">
                <a:solidFill>
                  <a:schemeClr val="tx1"/>
                </a:solidFill>
                <a:latin typeface="+mn-ea"/>
              </a:rPr>
              <a:t>2014</a:t>
            </a:r>
            <a:r>
              <a:rPr kumimoji="1" lang="ja-JP" altLang="en-US" sz="900" dirty="0">
                <a:solidFill>
                  <a:schemeClr val="tx1"/>
                </a:solidFill>
                <a:latin typeface="+mn-ea"/>
              </a:rPr>
              <a:t>年患者調査）</a:t>
            </a:r>
            <a:r>
              <a:rPr lang="ja-JP" altLang="en-US" sz="900" dirty="0">
                <a:solidFill>
                  <a:schemeClr val="tx1"/>
                </a:solidFill>
                <a:latin typeface="+mn-ea"/>
              </a:rPr>
              <a:t>に変動がないものとして推計</a:t>
            </a:r>
            <a:endParaRPr kumimoji="1" lang="ja-JP" altLang="en-US" sz="900" dirty="0">
              <a:solidFill>
                <a:schemeClr val="tx1"/>
              </a:solidFill>
              <a:latin typeface="+mn-ea"/>
            </a:endParaRPr>
          </a:p>
        </p:txBody>
      </p:sp>
      <p:graphicFrame>
        <p:nvGraphicFramePr>
          <p:cNvPr id="2" name="表 1"/>
          <p:cNvGraphicFramePr>
            <a:graphicFrameLocks noGrp="1"/>
          </p:cNvGraphicFramePr>
          <p:nvPr>
            <p:extLst>
              <p:ext uri="{D42A27DB-BD31-4B8C-83A1-F6EECF244321}">
                <p14:modId xmlns:p14="http://schemas.microsoft.com/office/powerpoint/2010/main" val="1403531242"/>
              </p:ext>
            </p:extLst>
          </p:nvPr>
        </p:nvGraphicFramePr>
        <p:xfrm>
          <a:off x="508002" y="5212392"/>
          <a:ext cx="8127996" cy="1372434"/>
        </p:xfrm>
        <a:graphic>
          <a:graphicData uri="http://schemas.openxmlformats.org/drawingml/2006/table">
            <a:tbl>
              <a:tblPr>
                <a:tableStyleId>{5940675A-B579-460E-94D1-54222C63F5DA}</a:tableStyleId>
              </a:tblPr>
              <a:tblGrid>
                <a:gridCol w="813435">
                  <a:extLst>
                    <a:ext uri="{9D8B030D-6E8A-4147-A177-3AD203B41FA5}">
                      <a16:colId xmlns:a16="http://schemas.microsoft.com/office/drawing/2014/main" xmlns="" val="3640021151"/>
                    </a:ext>
                  </a:extLst>
                </a:gridCol>
                <a:gridCol w="813435">
                  <a:extLst>
                    <a:ext uri="{9D8B030D-6E8A-4147-A177-3AD203B41FA5}">
                      <a16:colId xmlns:a16="http://schemas.microsoft.com/office/drawing/2014/main" xmlns="" val="698129222"/>
                    </a:ext>
                  </a:extLst>
                </a:gridCol>
                <a:gridCol w="813435">
                  <a:extLst>
                    <a:ext uri="{9D8B030D-6E8A-4147-A177-3AD203B41FA5}">
                      <a16:colId xmlns:a16="http://schemas.microsoft.com/office/drawing/2014/main" xmlns="" val="3205687911"/>
                    </a:ext>
                  </a:extLst>
                </a:gridCol>
                <a:gridCol w="813435">
                  <a:extLst>
                    <a:ext uri="{9D8B030D-6E8A-4147-A177-3AD203B41FA5}">
                      <a16:colId xmlns:a16="http://schemas.microsoft.com/office/drawing/2014/main" xmlns="" val="4159714124"/>
                    </a:ext>
                  </a:extLst>
                </a:gridCol>
                <a:gridCol w="813435">
                  <a:extLst>
                    <a:ext uri="{9D8B030D-6E8A-4147-A177-3AD203B41FA5}">
                      <a16:colId xmlns:a16="http://schemas.microsoft.com/office/drawing/2014/main" xmlns="" val="4080000440"/>
                    </a:ext>
                  </a:extLst>
                </a:gridCol>
                <a:gridCol w="813435">
                  <a:extLst>
                    <a:ext uri="{9D8B030D-6E8A-4147-A177-3AD203B41FA5}">
                      <a16:colId xmlns:a16="http://schemas.microsoft.com/office/drawing/2014/main" xmlns="" val="939838089"/>
                    </a:ext>
                  </a:extLst>
                </a:gridCol>
                <a:gridCol w="813435">
                  <a:extLst>
                    <a:ext uri="{9D8B030D-6E8A-4147-A177-3AD203B41FA5}">
                      <a16:colId xmlns:a16="http://schemas.microsoft.com/office/drawing/2014/main" xmlns="" val="3241215056"/>
                    </a:ext>
                  </a:extLst>
                </a:gridCol>
                <a:gridCol w="813435">
                  <a:extLst>
                    <a:ext uri="{9D8B030D-6E8A-4147-A177-3AD203B41FA5}">
                      <a16:colId xmlns:a16="http://schemas.microsoft.com/office/drawing/2014/main" xmlns="" val="4273215802"/>
                    </a:ext>
                  </a:extLst>
                </a:gridCol>
                <a:gridCol w="810258">
                  <a:extLst>
                    <a:ext uri="{9D8B030D-6E8A-4147-A177-3AD203B41FA5}">
                      <a16:colId xmlns:a16="http://schemas.microsoft.com/office/drawing/2014/main" xmlns="" val="2177730463"/>
                    </a:ext>
                  </a:extLst>
                </a:gridCol>
                <a:gridCol w="810258">
                  <a:extLst>
                    <a:ext uri="{9D8B030D-6E8A-4147-A177-3AD203B41FA5}">
                      <a16:colId xmlns:a16="http://schemas.microsoft.com/office/drawing/2014/main" xmlns="" val="3131125251"/>
                    </a:ext>
                  </a:extLst>
                </a:gridCol>
              </a:tblGrid>
              <a:tr h="205200">
                <a:tc rowSpan="2">
                  <a:txBody>
                    <a:bodyPr/>
                    <a:lstStyle/>
                    <a:p>
                      <a:pPr algn="ctr" fontAlgn="ctr"/>
                      <a:r>
                        <a:rPr lang="ja-JP" altLang="en-US" sz="1100" u="none" strike="noStrike" dirty="0">
                          <a:effectLst/>
                          <a:latin typeface="+mn-ea"/>
                          <a:ea typeface="+mn-ea"/>
                        </a:rPr>
                        <a:t>入院患者数</a:t>
                      </a:r>
                      <a:endParaRPr lang="ja-JP" altLang="en-US" sz="1100" b="0" i="0" u="none" strike="noStrike" dirty="0">
                        <a:solidFill>
                          <a:srgbClr val="000000"/>
                        </a:solidFill>
                        <a:effectLst/>
                        <a:latin typeface="+mn-ea"/>
                        <a:ea typeface="+mn-ea"/>
                      </a:endParaRPr>
                    </a:p>
                  </a:txBody>
                  <a:tcPr marL="9525" marR="9525" marT="9525" marB="0" anchor="ctr"/>
                </a:tc>
                <a:tc rowSpan="2">
                  <a:txBody>
                    <a:bodyPr/>
                    <a:lstStyle/>
                    <a:p>
                      <a:pPr algn="ctr" fontAlgn="ctr"/>
                      <a:r>
                        <a:rPr lang="en-US" altLang="ja-JP" sz="1100" u="none" strike="noStrike">
                          <a:effectLst/>
                          <a:latin typeface="+mn-ea"/>
                          <a:ea typeface="+mn-ea"/>
                        </a:rPr>
                        <a:t>2010</a:t>
                      </a:r>
                      <a:r>
                        <a:rPr lang="ja-JP" altLang="en-US" sz="1100" u="none" strike="noStrike">
                          <a:effectLst/>
                          <a:latin typeface="+mn-ea"/>
                          <a:ea typeface="+mn-ea"/>
                        </a:rPr>
                        <a:t>年</a:t>
                      </a:r>
                      <a:endParaRPr lang="ja-JP" altLang="en-US" sz="1100" b="0" i="0" u="none" strike="noStrike">
                        <a:solidFill>
                          <a:srgbClr val="000000"/>
                        </a:solidFill>
                        <a:effectLst/>
                        <a:latin typeface="+mn-ea"/>
                        <a:ea typeface="+mn-ea"/>
                      </a:endParaRPr>
                    </a:p>
                  </a:txBody>
                  <a:tcPr marL="9525" marR="9525" marT="9525" marB="0" anchor="ctr"/>
                </a:tc>
                <a:tc rowSpan="2">
                  <a:txBody>
                    <a:bodyPr/>
                    <a:lstStyle/>
                    <a:p>
                      <a:pPr algn="ctr" fontAlgn="ctr"/>
                      <a:r>
                        <a:rPr lang="en-US" altLang="ja-JP" sz="1100" u="none" strike="noStrike">
                          <a:effectLst/>
                          <a:latin typeface="+mn-ea"/>
                          <a:ea typeface="+mn-ea"/>
                        </a:rPr>
                        <a:t>2015</a:t>
                      </a:r>
                      <a:r>
                        <a:rPr lang="ja-JP" altLang="en-US" sz="1100" u="none" strike="noStrike">
                          <a:effectLst/>
                          <a:latin typeface="+mn-ea"/>
                          <a:ea typeface="+mn-ea"/>
                        </a:rPr>
                        <a:t>年</a:t>
                      </a:r>
                      <a:endParaRPr lang="ja-JP" altLang="en-US" sz="1100" b="0" i="0" u="none" strike="noStrike">
                        <a:solidFill>
                          <a:srgbClr val="000000"/>
                        </a:solidFill>
                        <a:effectLst/>
                        <a:latin typeface="+mn-ea"/>
                        <a:ea typeface="+mn-ea"/>
                      </a:endParaRPr>
                    </a:p>
                  </a:txBody>
                  <a:tcPr marL="9525" marR="9525" marT="9525" marB="0" anchor="ctr"/>
                </a:tc>
                <a:tc rowSpan="2">
                  <a:txBody>
                    <a:bodyPr/>
                    <a:lstStyle/>
                    <a:p>
                      <a:pPr algn="ctr" fontAlgn="ctr"/>
                      <a:r>
                        <a:rPr lang="en-US" altLang="ja-JP" sz="1100" u="none" strike="noStrike">
                          <a:effectLst/>
                          <a:latin typeface="+mn-ea"/>
                          <a:ea typeface="+mn-ea"/>
                        </a:rPr>
                        <a:t>2020</a:t>
                      </a:r>
                      <a:r>
                        <a:rPr lang="ja-JP" altLang="en-US" sz="1100" u="none" strike="noStrike">
                          <a:effectLst/>
                          <a:latin typeface="+mn-ea"/>
                          <a:ea typeface="+mn-ea"/>
                        </a:rPr>
                        <a:t>年</a:t>
                      </a:r>
                      <a:endParaRPr lang="ja-JP" altLang="en-US" sz="1100" b="0" i="0" u="none" strike="noStrike">
                        <a:solidFill>
                          <a:srgbClr val="000000"/>
                        </a:solidFill>
                        <a:effectLst/>
                        <a:latin typeface="+mn-ea"/>
                        <a:ea typeface="+mn-ea"/>
                      </a:endParaRPr>
                    </a:p>
                  </a:txBody>
                  <a:tcPr marL="9525" marR="9525" marT="9525" marB="0" anchor="ctr"/>
                </a:tc>
                <a:tc rowSpan="2">
                  <a:txBody>
                    <a:bodyPr/>
                    <a:lstStyle/>
                    <a:p>
                      <a:pPr algn="ctr" fontAlgn="ctr"/>
                      <a:r>
                        <a:rPr lang="en-US" altLang="ja-JP" sz="1100" u="none" strike="noStrike">
                          <a:effectLst/>
                          <a:latin typeface="+mn-ea"/>
                          <a:ea typeface="+mn-ea"/>
                        </a:rPr>
                        <a:t>2025</a:t>
                      </a:r>
                      <a:r>
                        <a:rPr lang="ja-JP" altLang="en-US" sz="1100" u="none" strike="noStrike">
                          <a:effectLst/>
                          <a:latin typeface="+mn-ea"/>
                          <a:ea typeface="+mn-ea"/>
                        </a:rPr>
                        <a:t>年</a:t>
                      </a:r>
                      <a:endParaRPr lang="ja-JP" altLang="en-US" sz="1100" b="0" i="0" u="none" strike="noStrike">
                        <a:solidFill>
                          <a:srgbClr val="000000"/>
                        </a:solidFill>
                        <a:effectLst/>
                        <a:latin typeface="+mn-ea"/>
                        <a:ea typeface="+mn-ea"/>
                      </a:endParaRPr>
                    </a:p>
                  </a:txBody>
                  <a:tcPr marL="9525" marR="9525" marT="9525" marB="0" anchor="ctr"/>
                </a:tc>
                <a:tc rowSpan="2">
                  <a:txBody>
                    <a:bodyPr/>
                    <a:lstStyle/>
                    <a:p>
                      <a:pPr algn="ctr" fontAlgn="ctr"/>
                      <a:r>
                        <a:rPr lang="en-US" altLang="ja-JP" sz="1100" u="none" strike="noStrike" dirty="0">
                          <a:effectLst/>
                          <a:latin typeface="+mn-ea"/>
                          <a:ea typeface="+mn-ea"/>
                        </a:rPr>
                        <a:t>2030</a:t>
                      </a:r>
                      <a:r>
                        <a:rPr lang="ja-JP" altLang="en-US" sz="1100" u="none" strike="noStrike" dirty="0">
                          <a:effectLst/>
                          <a:latin typeface="+mn-ea"/>
                          <a:ea typeface="+mn-ea"/>
                        </a:rPr>
                        <a:t>年</a:t>
                      </a:r>
                      <a:endParaRPr lang="ja-JP" altLang="en-US" sz="1100" b="0" i="0" u="none" strike="noStrike" dirty="0">
                        <a:solidFill>
                          <a:srgbClr val="000000"/>
                        </a:solidFill>
                        <a:effectLst/>
                        <a:latin typeface="+mn-ea"/>
                        <a:ea typeface="+mn-ea"/>
                      </a:endParaRPr>
                    </a:p>
                  </a:txBody>
                  <a:tcPr marL="9525" marR="9525" marT="9525" marB="0" anchor="ctr"/>
                </a:tc>
                <a:tc rowSpan="2">
                  <a:txBody>
                    <a:bodyPr/>
                    <a:lstStyle/>
                    <a:p>
                      <a:pPr algn="ctr" fontAlgn="ctr"/>
                      <a:r>
                        <a:rPr lang="en-US" altLang="ja-JP" sz="1100" u="none" strike="noStrike">
                          <a:effectLst/>
                          <a:latin typeface="+mn-ea"/>
                          <a:ea typeface="+mn-ea"/>
                        </a:rPr>
                        <a:t>2035</a:t>
                      </a:r>
                      <a:r>
                        <a:rPr lang="ja-JP" altLang="en-US" sz="1100" u="none" strike="noStrike">
                          <a:effectLst/>
                          <a:latin typeface="+mn-ea"/>
                          <a:ea typeface="+mn-ea"/>
                        </a:rPr>
                        <a:t>年</a:t>
                      </a:r>
                      <a:endParaRPr lang="ja-JP" altLang="en-US" sz="1100" b="0" i="0" u="none" strike="noStrike">
                        <a:solidFill>
                          <a:srgbClr val="000000"/>
                        </a:solidFill>
                        <a:effectLst/>
                        <a:latin typeface="+mn-ea"/>
                        <a:ea typeface="+mn-ea"/>
                      </a:endParaRPr>
                    </a:p>
                  </a:txBody>
                  <a:tcPr marL="9525" marR="9525" marT="9525" marB="0" anchor="ctr"/>
                </a:tc>
                <a:tc rowSpan="2">
                  <a:txBody>
                    <a:bodyPr/>
                    <a:lstStyle/>
                    <a:p>
                      <a:pPr algn="ctr" fontAlgn="ctr"/>
                      <a:r>
                        <a:rPr lang="en-US" altLang="ja-JP" sz="1100" u="none" strike="noStrike">
                          <a:effectLst/>
                          <a:latin typeface="+mn-ea"/>
                          <a:ea typeface="+mn-ea"/>
                        </a:rPr>
                        <a:t>2040</a:t>
                      </a:r>
                      <a:r>
                        <a:rPr lang="ja-JP" altLang="en-US" sz="1100" u="none" strike="noStrike">
                          <a:effectLst/>
                          <a:latin typeface="+mn-ea"/>
                          <a:ea typeface="+mn-ea"/>
                        </a:rPr>
                        <a:t>年</a:t>
                      </a:r>
                      <a:endParaRPr lang="ja-JP" altLang="en-US" sz="1100" b="0" i="0" u="none" strike="noStrike">
                        <a:solidFill>
                          <a:srgbClr val="000000"/>
                        </a:solidFill>
                        <a:effectLst/>
                        <a:latin typeface="+mn-ea"/>
                        <a:ea typeface="+mn-ea"/>
                      </a:endParaRPr>
                    </a:p>
                  </a:txBody>
                  <a:tcPr marL="9525" marR="9525" marT="9525" marB="0" anchor="ctr"/>
                </a:tc>
                <a:tc gridSpan="2">
                  <a:txBody>
                    <a:bodyPr/>
                    <a:lstStyle/>
                    <a:p>
                      <a:pPr algn="ctr" fontAlgn="ctr"/>
                      <a:r>
                        <a:rPr lang="en-US" altLang="ja-JP" sz="1100" u="none" strike="noStrike">
                          <a:effectLst/>
                          <a:latin typeface="+mn-ea"/>
                          <a:ea typeface="+mn-ea"/>
                        </a:rPr>
                        <a:t>2015</a:t>
                      </a:r>
                      <a:r>
                        <a:rPr lang="ja-JP" altLang="en-US" sz="1100" u="none" strike="noStrike">
                          <a:effectLst/>
                          <a:latin typeface="+mn-ea"/>
                          <a:ea typeface="+mn-ea"/>
                        </a:rPr>
                        <a:t>年→</a:t>
                      </a:r>
                      <a:r>
                        <a:rPr lang="en-US" altLang="ja-JP" sz="1100" u="none" strike="noStrike">
                          <a:effectLst/>
                          <a:latin typeface="+mn-ea"/>
                          <a:ea typeface="+mn-ea"/>
                        </a:rPr>
                        <a:t>2025</a:t>
                      </a:r>
                      <a:r>
                        <a:rPr lang="ja-JP" altLang="en-US" sz="1100" u="none" strike="noStrike">
                          <a:effectLst/>
                          <a:latin typeface="+mn-ea"/>
                          <a:ea typeface="+mn-ea"/>
                        </a:rPr>
                        <a:t>年</a:t>
                      </a:r>
                      <a:endParaRPr lang="ja-JP" altLang="en-US" sz="1100" b="0" i="0" u="none" strike="noStrike">
                        <a:solidFill>
                          <a:srgbClr val="000000"/>
                        </a:solidFill>
                        <a:effectLst/>
                        <a:latin typeface="+mn-ea"/>
                        <a:ea typeface="+mn-ea"/>
                      </a:endParaRPr>
                    </a:p>
                  </a:txBody>
                  <a:tcPr marL="9525" marR="9525" marT="9525" marB="0" anchor="ctr"/>
                </a:tc>
                <a:tc hMerge="1">
                  <a:txBody>
                    <a:bodyPr/>
                    <a:lstStyle/>
                    <a:p>
                      <a:endParaRPr kumimoji="1" lang="ja-JP" altLang="en-US"/>
                    </a:p>
                  </a:txBody>
                  <a:tcPr/>
                </a:tc>
                <a:extLst>
                  <a:ext uri="{0D108BD9-81ED-4DB2-BD59-A6C34878D82A}">
                    <a16:rowId xmlns:a16="http://schemas.microsoft.com/office/drawing/2014/main" xmlns="" val="2434859649"/>
                  </a:ext>
                </a:extLst>
              </a:tr>
              <a:tr h="194539">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ja-JP" altLang="en-US" sz="1100" u="none" strike="noStrike">
                          <a:effectLst/>
                          <a:latin typeface="+mn-ea"/>
                          <a:ea typeface="+mn-ea"/>
                        </a:rPr>
                        <a:t>増減数</a:t>
                      </a:r>
                      <a:endParaRPr lang="ja-JP" altLang="en-US" sz="1100" b="0" i="0" u="none" strike="noStrike">
                        <a:solidFill>
                          <a:srgbClr val="000000"/>
                        </a:solidFill>
                        <a:effectLst/>
                        <a:latin typeface="+mn-ea"/>
                        <a:ea typeface="+mn-ea"/>
                      </a:endParaRPr>
                    </a:p>
                  </a:txBody>
                  <a:tcPr marL="9525" marR="9525" marT="9525" marB="0" anchor="ctr"/>
                </a:tc>
                <a:tc>
                  <a:txBody>
                    <a:bodyPr/>
                    <a:lstStyle/>
                    <a:p>
                      <a:pPr algn="ctr" fontAlgn="ctr"/>
                      <a:r>
                        <a:rPr lang="ja-JP" altLang="en-US" sz="1100" u="none" strike="noStrike">
                          <a:effectLst/>
                          <a:latin typeface="+mn-ea"/>
                          <a:ea typeface="+mn-ea"/>
                        </a:rPr>
                        <a:t>増減比</a:t>
                      </a:r>
                      <a:endParaRPr lang="ja-JP" altLang="en-US" sz="1100" b="0" i="0" u="none" strike="noStrike">
                        <a:solidFill>
                          <a:srgbClr val="000000"/>
                        </a:solidFill>
                        <a:effectLst/>
                        <a:latin typeface="+mn-ea"/>
                        <a:ea typeface="+mn-ea"/>
                      </a:endParaRPr>
                    </a:p>
                  </a:txBody>
                  <a:tcPr marL="9525" marR="9525" marT="9525" marB="0" anchor="ctr"/>
                </a:tc>
                <a:extLst>
                  <a:ext uri="{0D108BD9-81ED-4DB2-BD59-A6C34878D82A}">
                    <a16:rowId xmlns:a16="http://schemas.microsoft.com/office/drawing/2014/main" xmlns="" val="278996881"/>
                  </a:ext>
                </a:extLst>
              </a:tr>
              <a:tr h="194539">
                <a:tc>
                  <a:txBody>
                    <a:bodyPr/>
                    <a:lstStyle/>
                    <a:p>
                      <a:pPr algn="ctr" fontAlgn="ctr"/>
                      <a:r>
                        <a:rPr lang="ja-JP" altLang="en-US" sz="1100" u="none" strike="noStrike">
                          <a:effectLst/>
                          <a:latin typeface="+mn-ea"/>
                          <a:ea typeface="+mn-ea"/>
                        </a:rPr>
                        <a:t>総　　数</a:t>
                      </a:r>
                      <a:endParaRPr lang="ja-JP" altLang="en-US" sz="1100" b="0" i="0" u="none" strike="noStrike">
                        <a:solidFill>
                          <a:srgbClr val="000000"/>
                        </a:solidFill>
                        <a:effectLst/>
                        <a:latin typeface="+mn-ea"/>
                        <a:ea typeface="+mn-ea"/>
                      </a:endParaRPr>
                    </a:p>
                  </a:txBody>
                  <a:tcPr marL="9525" marR="9525" marT="9525" marB="0" anchor="ctr"/>
                </a:tc>
                <a:tc>
                  <a:txBody>
                    <a:bodyPr/>
                    <a:lstStyle/>
                    <a:p>
                      <a:pPr algn="r" fontAlgn="ctr"/>
                      <a:r>
                        <a:rPr lang="en-US" altLang="ja-JP" sz="1100" u="none" strike="noStrike">
                          <a:effectLst/>
                          <a:latin typeface="+mn-ea"/>
                          <a:ea typeface="+mn-ea"/>
                        </a:rPr>
                        <a:t>14,916</a:t>
                      </a:r>
                      <a:endParaRPr lang="en-US" altLang="ja-JP" sz="1100" b="0" i="0" u="none" strike="noStrike">
                        <a:solidFill>
                          <a:srgbClr val="000000"/>
                        </a:solidFill>
                        <a:effectLst/>
                        <a:latin typeface="+mn-ea"/>
                        <a:ea typeface="+mn-ea"/>
                      </a:endParaRPr>
                    </a:p>
                  </a:txBody>
                  <a:tcPr marL="9525" marR="9525" marT="9525" marB="0" anchor="ctr"/>
                </a:tc>
                <a:tc>
                  <a:txBody>
                    <a:bodyPr/>
                    <a:lstStyle/>
                    <a:p>
                      <a:pPr algn="r" fontAlgn="ctr"/>
                      <a:r>
                        <a:rPr lang="en-US" altLang="ja-JP" sz="1100" u="none" strike="noStrike">
                          <a:effectLst/>
                          <a:latin typeface="+mn-ea"/>
                          <a:ea typeface="+mn-ea"/>
                        </a:rPr>
                        <a:t>15,475</a:t>
                      </a:r>
                      <a:endParaRPr lang="en-US" altLang="ja-JP" sz="1100" b="0" i="0" u="none" strike="noStrike">
                        <a:solidFill>
                          <a:srgbClr val="000000"/>
                        </a:solidFill>
                        <a:effectLst/>
                        <a:latin typeface="+mn-ea"/>
                        <a:ea typeface="+mn-ea"/>
                      </a:endParaRPr>
                    </a:p>
                  </a:txBody>
                  <a:tcPr marL="9525" marR="9525" marT="9525" marB="0" anchor="ctr"/>
                </a:tc>
                <a:tc>
                  <a:txBody>
                    <a:bodyPr/>
                    <a:lstStyle/>
                    <a:p>
                      <a:pPr algn="r" fontAlgn="ctr"/>
                      <a:r>
                        <a:rPr lang="en-US" altLang="ja-JP" sz="1100" u="none" strike="noStrike">
                          <a:effectLst/>
                          <a:latin typeface="+mn-ea"/>
                          <a:ea typeface="+mn-ea"/>
                        </a:rPr>
                        <a:t>16,842</a:t>
                      </a:r>
                      <a:endParaRPr lang="en-US" altLang="ja-JP" sz="1100" b="0" i="0" u="none" strike="noStrike">
                        <a:solidFill>
                          <a:srgbClr val="000000"/>
                        </a:solidFill>
                        <a:effectLst/>
                        <a:latin typeface="+mn-ea"/>
                        <a:ea typeface="+mn-ea"/>
                      </a:endParaRPr>
                    </a:p>
                  </a:txBody>
                  <a:tcPr marL="9525" marR="9525" marT="9525" marB="0" anchor="ctr"/>
                </a:tc>
                <a:tc>
                  <a:txBody>
                    <a:bodyPr/>
                    <a:lstStyle/>
                    <a:p>
                      <a:pPr algn="r" fontAlgn="ctr"/>
                      <a:r>
                        <a:rPr lang="en-US" altLang="ja-JP" sz="1100" u="none" strike="noStrike">
                          <a:effectLst/>
                          <a:latin typeface="+mn-ea"/>
                          <a:ea typeface="+mn-ea"/>
                        </a:rPr>
                        <a:t>18,232</a:t>
                      </a:r>
                      <a:endParaRPr lang="en-US" altLang="ja-JP" sz="1100" b="0" i="0" u="none" strike="noStrike">
                        <a:solidFill>
                          <a:srgbClr val="000000"/>
                        </a:solidFill>
                        <a:effectLst/>
                        <a:latin typeface="+mn-ea"/>
                        <a:ea typeface="+mn-ea"/>
                      </a:endParaRPr>
                    </a:p>
                  </a:txBody>
                  <a:tcPr marL="9525" marR="9525" marT="9525" marB="0" anchor="ctr"/>
                </a:tc>
                <a:tc>
                  <a:txBody>
                    <a:bodyPr/>
                    <a:lstStyle/>
                    <a:p>
                      <a:pPr algn="r" fontAlgn="ctr"/>
                      <a:r>
                        <a:rPr lang="en-US" altLang="ja-JP" sz="1100" u="none" strike="noStrike">
                          <a:effectLst/>
                          <a:latin typeface="+mn-ea"/>
                          <a:ea typeface="+mn-ea"/>
                        </a:rPr>
                        <a:t>18,777</a:t>
                      </a:r>
                      <a:endParaRPr lang="en-US" altLang="ja-JP" sz="1100" b="0" i="0" u="none" strike="noStrike">
                        <a:solidFill>
                          <a:srgbClr val="000000"/>
                        </a:solidFill>
                        <a:effectLst/>
                        <a:latin typeface="+mn-ea"/>
                        <a:ea typeface="+mn-ea"/>
                      </a:endParaRPr>
                    </a:p>
                  </a:txBody>
                  <a:tcPr marL="9525" marR="9525" marT="9525" marB="0" anchor="ctr"/>
                </a:tc>
                <a:tc>
                  <a:txBody>
                    <a:bodyPr/>
                    <a:lstStyle/>
                    <a:p>
                      <a:pPr algn="r" fontAlgn="ctr"/>
                      <a:r>
                        <a:rPr lang="en-US" altLang="ja-JP" sz="1100" u="none" strike="noStrike">
                          <a:effectLst/>
                          <a:latin typeface="+mn-ea"/>
                          <a:ea typeface="+mn-ea"/>
                        </a:rPr>
                        <a:t>18,765</a:t>
                      </a:r>
                      <a:endParaRPr lang="en-US" altLang="ja-JP" sz="1100" b="0" i="0" u="none" strike="noStrike">
                        <a:solidFill>
                          <a:srgbClr val="000000"/>
                        </a:solidFill>
                        <a:effectLst/>
                        <a:latin typeface="+mn-ea"/>
                        <a:ea typeface="+mn-ea"/>
                      </a:endParaRPr>
                    </a:p>
                  </a:txBody>
                  <a:tcPr marL="9525" marR="9525" marT="9525" marB="0" anchor="ctr"/>
                </a:tc>
                <a:tc>
                  <a:txBody>
                    <a:bodyPr/>
                    <a:lstStyle/>
                    <a:p>
                      <a:pPr algn="r" fontAlgn="ctr"/>
                      <a:r>
                        <a:rPr lang="en-US" altLang="ja-JP" sz="1100" u="none" strike="noStrike">
                          <a:effectLst/>
                          <a:latin typeface="+mn-ea"/>
                          <a:ea typeface="+mn-ea"/>
                        </a:rPr>
                        <a:t>18,759</a:t>
                      </a:r>
                      <a:endParaRPr lang="en-US" altLang="ja-JP" sz="1100" b="0" i="0" u="none" strike="noStrike">
                        <a:solidFill>
                          <a:srgbClr val="000000"/>
                        </a:solidFill>
                        <a:effectLst/>
                        <a:latin typeface="+mn-ea"/>
                        <a:ea typeface="+mn-ea"/>
                      </a:endParaRPr>
                    </a:p>
                  </a:txBody>
                  <a:tcPr marL="9525" marR="9525" marT="9525" marB="0" anchor="ctr"/>
                </a:tc>
                <a:tc>
                  <a:txBody>
                    <a:bodyPr/>
                    <a:lstStyle/>
                    <a:p>
                      <a:pPr algn="r" fontAlgn="ctr"/>
                      <a:r>
                        <a:rPr lang="en-US" altLang="ja-JP" sz="1100" u="none" strike="noStrike">
                          <a:effectLst/>
                          <a:latin typeface="+mn-ea"/>
                          <a:ea typeface="+mn-ea"/>
                        </a:rPr>
                        <a:t>2,757</a:t>
                      </a:r>
                      <a:endParaRPr lang="en-US" altLang="ja-JP" sz="1100" b="0" i="0" u="none" strike="noStrike">
                        <a:solidFill>
                          <a:srgbClr val="000000"/>
                        </a:solidFill>
                        <a:effectLst/>
                        <a:latin typeface="+mn-ea"/>
                        <a:ea typeface="+mn-ea"/>
                      </a:endParaRPr>
                    </a:p>
                  </a:txBody>
                  <a:tcPr marL="9525" marR="9525" marT="9525" marB="0" anchor="ctr"/>
                </a:tc>
                <a:tc>
                  <a:txBody>
                    <a:bodyPr/>
                    <a:lstStyle/>
                    <a:p>
                      <a:pPr algn="r" fontAlgn="ctr"/>
                      <a:r>
                        <a:rPr lang="en-US" altLang="ja-JP" sz="1100" u="none" strike="noStrike">
                          <a:effectLst/>
                          <a:latin typeface="+mn-ea"/>
                          <a:ea typeface="+mn-ea"/>
                        </a:rPr>
                        <a:t>117.8%</a:t>
                      </a:r>
                      <a:endParaRPr lang="en-US" altLang="ja-JP" sz="1100" b="0" i="0" u="none" strike="noStrike">
                        <a:solidFill>
                          <a:srgbClr val="000000"/>
                        </a:solidFill>
                        <a:effectLst/>
                        <a:latin typeface="+mn-ea"/>
                        <a:ea typeface="+mn-ea"/>
                      </a:endParaRPr>
                    </a:p>
                  </a:txBody>
                  <a:tcPr marL="9525" marR="9525" marT="9525" marB="0" anchor="ctr"/>
                </a:tc>
                <a:extLst>
                  <a:ext uri="{0D108BD9-81ED-4DB2-BD59-A6C34878D82A}">
                    <a16:rowId xmlns:a16="http://schemas.microsoft.com/office/drawing/2014/main" xmlns="" val="762671687"/>
                  </a:ext>
                </a:extLst>
              </a:tr>
              <a:tr h="194539">
                <a:tc>
                  <a:txBody>
                    <a:bodyPr/>
                    <a:lstStyle/>
                    <a:p>
                      <a:pPr algn="ctr" fontAlgn="ctr"/>
                      <a:r>
                        <a:rPr lang="ja-JP" altLang="en-US" sz="1100" u="none" strike="noStrike">
                          <a:effectLst/>
                          <a:latin typeface="+mn-ea"/>
                          <a:ea typeface="+mn-ea"/>
                        </a:rPr>
                        <a:t>０</a:t>
                      </a:r>
                      <a:r>
                        <a:rPr lang="en-US" altLang="ja-JP" sz="1100" u="none" strike="noStrike">
                          <a:effectLst/>
                          <a:latin typeface="+mn-ea"/>
                          <a:ea typeface="+mn-ea"/>
                        </a:rPr>
                        <a:t>-</a:t>
                      </a:r>
                      <a:r>
                        <a:rPr lang="ja-JP" altLang="en-US" sz="1100" u="none" strike="noStrike">
                          <a:effectLst/>
                          <a:latin typeface="+mn-ea"/>
                          <a:ea typeface="+mn-ea"/>
                        </a:rPr>
                        <a:t>４歳</a:t>
                      </a:r>
                      <a:endParaRPr lang="ja-JP" altLang="en-US" sz="1100" b="0" i="0" u="none" strike="noStrike">
                        <a:solidFill>
                          <a:srgbClr val="000000"/>
                        </a:solidFill>
                        <a:effectLst/>
                        <a:latin typeface="+mn-ea"/>
                        <a:ea typeface="+mn-ea"/>
                      </a:endParaRPr>
                    </a:p>
                  </a:txBody>
                  <a:tcPr marL="9525" marR="9525" marT="9525" marB="0" anchor="ctr"/>
                </a:tc>
                <a:tc>
                  <a:txBody>
                    <a:bodyPr/>
                    <a:lstStyle/>
                    <a:p>
                      <a:pPr algn="r" fontAlgn="ctr"/>
                      <a:r>
                        <a:rPr lang="en-US" altLang="ja-JP" sz="1100" u="none" strike="noStrike">
                          <a:effectLst/>
                          <a:latin typeface="+mn-ea"/>
                          <a:ea typeface="+mn-ea"/>
                        </a:rPr>
                        <a:t>361</a:t>
                      </a:r>
                      <a:endParaRPr lang="en-US" altLang="ja-JP" sz="1100" b="0" i="0" u="none" strike="noStrike">
                        <a:solidFill>
                          <a:srgbClr val="000000"/>
                        </a:solidFill>
                        <a:effectLst/>
                        <a:latin typeface="+mn-ea"/>
                        <a:ea typeface="+mn-ea"/>
                      </a:endParaRPr>
                    </a:p>
                  </a:txBody>
                  <a:tcPr marL="9525" marR="9525" marT="9525" marB="0" anchor="ctr"/>
                </a:tc>
                <a:tc>
                  <a:txBody>
                    <a:bodyPr/>
                    <a:lstStyle/>
                    <a:p>
                      <a:pPr algn="r" fontAlgn="ctr"/>
                      <a:r>
                        <a:rPr lang="en-US" altLang="ja-JP" sz="1100" u="none" strike="noStrike">
                          <a:effectLst/>
                          <a:latin typeface="+mn-ea"/>
                          <a:ea typeface="+mn-ea"/>
                        </a:rPr>
                        <a:t>356</a:t>
                      </a:r>
                      <a:endParaRPr lang="en-US" altLang="ja-JP" sz="1100" b="0" i="0" u="none" strike="noStrike">
                        <a:solidFill>
                          <a:srgbClr val="000000"/>
                        </a:solidFill>
                        <a:effectLst/>
                        <a:latin typeface="+mn-ea"/>
                        <a:ea typeface="+mn-ea"/>
                      </a:endParaRPr>
                    </a:p>
                  </a:txBody>
                  <a:tcPr marL="9525" marR="9525" marT="9525" marB="0" anchor="ctr"/>
                </a:tc>
                <a:tc>
                  <a:txBody>
                    <a:bodyPr/>
                    <a:lstStyle/>
                    <a:p>
                      <a:pPr algn="r" fontAlgn="ctr"/>
                      <a:r>
                        <a:rPr lang="en-US" altLang="ja-JP" sz="1100" u="none" strike="noStrike">
                          <a:effectLst/>
                          <a:latin typeface="+mn-ea"/>
                          <a:ea typeface="+mn-ea"/>
                        </a:rPr>
                        <a:t>326</a:t>
                      </a:r>
                      <a:endParaRPr lang="en-US" altLang="ja-JP" sz="1100" b="0" i="0" u="none" strike="noStrike">
                        <a:solidFill>
                          <a:srgbClr val="000000"/>
                        </a:solidFill>
                        <a:effectLst/>
                        <a:latin typeface="+mn-ea"/>
                        <a:ea typeface="+mn-ea"/>
                      </a:endParaRPr>
                    </a:p>
                  </a:txBody>
                  <a:tcPr marL="9525" marR="9525" marT="9525" marB="0" anchor="ctr"/>
                </a:tc>
                <a:tc>
                  <a:txBody>
                    <a:bodyPr/>
                    <a:lstStyle/>
                    <a:p>
                      <a:pPr algn="r" fontAlgn="ctr"/>
                      <a:r>
                        <a:rPr lang="en-US" altLang="ja-JP" sz="1100" u="none" strike="noStrike">
                          <a:effectLst/>
                          <a:latin typeface="+mn-ea"/>
                          <a:ea typeface="+mn-ea"/>
                        </a:rPr>
                        <a:t>299</a:t>
                      </a:r>
                      <a:endParaRPr lang="en-US" altLang="ja-JP" sz="1100" b="0" i="0" u="none" strike="noStrike">
                        <a:solidFill>
                          <a:srgbClr val="000000"/>
                        </a:solidFill>
                        <a:effectLst/>
                        <a:latin typeface="+mn-ea"/>
                        <a:ea typeface="+mn-ea"/>
                      </a:endParaRPr>
                    </a:p>
                  </a:txBody>
                  <a:tcPr marL="9525" marR="9525" marT="9525" marB="0" anchor="ctr"/>
                </a:tc>
                <a:tc>
                  <a:txBody>
                    <a:bodyPr/>
                    <a:lstStyle/>
                    <a:p>
                      <a:pPr algn="r" fontAlgn="ctr"/>
                      <a:r>
                        <a:rPr lang="en-US" altLang="ja-JP" sz="1100" u="none" strike="noStrike">
                          <a:effectLst/>
                          <a:latin typeface="+mn-ea"/>
                          <a:ea typeface="+mn-ea"/>
                        </a:rPr>
                        <a:t>280</a:t>
                      </a:r>
                      <a:endParaRPr lang="en-US" altLang="ja-JP" sz="1100" b="0" i="0" u="none" strike="noStrike">
                        <a:solidFill>
                          <a:srgbClr val="000000"/>
                        </a:solidFill>
                        <a:effectLst/>
                        <a:latin typeface="+mn-ea"/>
                        <a:ea typeface="+mn-ea"/>
                      </a:endParaRPr>
                    </a:p>
                  </a:txBody>
                  <a:tcPr marL="9525" marR="9525" marT="9525" marB="0" anchor="ctr"/>
                </a:tc>
                <a:tc>
                  <a:txBody>
                    <a:bodyPr/>
                    <a:lstStyle/>
                    <a:p>
                      <a:pPr algn="r" fontAlgn="ctr"/>
                      <a:r>
                        <a:rPr lang="en-US" altLang="ja-JP" sz="1100" u="none" strike="noStrike">
                          <a:effectLst/>
                          <a:latin typeface="+mn-ea"/>
                          <a:ea typeface="+mn-ea"/>
                        </a:rPr>
                        <a:t>269</a:t>
                      </a:r>
                      <a:endParaRPr lang="en-US" altLang="ja-JP" sz="1100" b="0" i="0" u="none" strike="noStrike">
                        <a:solidFill>
                          <a:srgbClr val="000000"/>
                        </a:solidFill>
                        <a:effectLst/>
                        <a:latin typeface="+mn-ea"/>
                        <a:ea typeface="+mn-ea"/>
                      </a:endParaRPr>
                    </a:p>
                  </a:txBody>
                  <a:tcPr marL="9525" marR="9525" marT="9525" marB="0" anchor="ctr"/>
                </a:tc>
                <a:tc>
                  <a:txBody>
                    <a:bodyPr/>
                    <a:lstStyle/>
                    <a:p>
                      <a:pPr algn="r" fontAlgn="ctr"/>
                      <a:r>
                        <a:rPr lang="en-US" altLang="ja-JP" sz="1100" u="none" strike="noStrike">
                          <a:effectLst/>
                          <a:latin typeface="+mn-ea"/>
                          <a:ea typeface="+mn-ea"/>
                        </a:rPr>
                        <a:t>259</a:t>
                      </a:r>
                      <a:endParaRPr lang="en-US" altLang="ja-JP" sz="1100" b="0" i="0" u="none" strike="noStrike">
                        <a:solidFill>
                          <a:srgbClr val="000000"/>
                        </a:solidFill>
                        <a:effectLst/>
                        <a:latin typeface="+mn-ea"/>
                        <a:ea typeface="+mn-ea"/>
                      </a:endParaRPr>
                    </a:p>
                  </a:txBody>
                  <a:tcPr marL="9525" marR="9525" marT="9525" marB="0" anchor="ctr"/>
                </a:tc>
                <a:tc>
                  <a:txBody>
                    <a:bodyPr/>
                    <a:lstStyle/>
                    <a:p>
                      <a:pPr algn="r" fontAlgn="ctr"/>
                      <a:r>
                        <a:rPr lang="ja-JP" altLang="en-US" sz="1100" u="none" strike="noStrike" dirty="0" smtClean="0">
                          <a:effectLst/>
                          <a:latin typeface="+mn-ea"/>
                          <a:ea typeface="+mn-ea"/>
                        </a:rPr>
                        <a:t>△</a:t>
                      </a:r>
                      <a:r>
                        <a:rPr lang="en-US" altLang="ja-JP" sz="1100" u="none" strike="noStrike" dirty="0" smtClean="0">
                          <a:effectLst/>
                          <a:latin typeface="+mn-ea"/>
                          <a:ea typeface="+mn-ea"/>
                        </a:rPr>
                        <a:t>58</a:t>
                      </a:r>
                      <a:endParaRPr lang="en-US" altLang="ja-JP" sz="1100" b="0" i="0" u="none" strike="noStrike" dirty="0">
                        <a:solidFill>
                          <a:srgbClr val="000000"/>
                        </a:solidFill>
                        <a:effectLst/>
                        <a:latin typeface="+mn-ea"/>
                        <a:ea typeface="+mn-ea"/>
                      </a:endParaRPr>
                    </a:p>
                  </a:txBody>
                  <a:tcPr marL="9525" marR="9525" marT="9525" marB="0" anchor="ctr"/>
                </a:tc>
                <a:tc>
                  <a:txBody>
                    <a:bodyPr/>
                    <a:lstStyle/>
                    <a:p>
                      <a:pPr algn="r" fontAlgn="ctr"/>
                      <a:r>
                        <a:rPr lang="en-US" altLang="ja-JP" sz="1100" u="none" strike="noStrike">
                          <a:effectLst/>
                          <a:latin typeface="+mn-ea"/>
                          <a:ea typeface="+mn-ea"/>
                        </a:rPr>
                        <a:t>83.9%</a:t>
                      </a:r>
                      <a:endParaRPr lang="en-US" altLang="ja-JP" sz="1100" b="0" i="0" u="none" strike="noStrike">
                        <a:solidFill>
                          <a:srgbClr val="000000"/>
                        </a:solidFill>
                        <a:effectLst/>
                        <a:latin typeface="+mn-ea"/>
                        <a:ea typeface="+mn-ea"/>
                      </a:endParaRPr>
                    </a:p>
                  </a:txBody>
                  <a:tcPr marL="9525" marR="9525" marT="9525" marB="0" anchor="ctr"/>
                </a:tc>
                <a:extLst>
                  <a:ext uri="{0D108BD9-81ED-4DB2-BD59-A6C34878D82A}">
                    <a16:rowId xmlns:a16="http://schemas.microsoft.com/office/drawing/2014/main" xmlns="" val="1636955687"/>
                  </a:ext>
                </a:extLst>
              </a:tr>
              <a:tr h="194539">
                <a:tc>
                  <a:txBody>
                    <a:bodyPr/>
                    <a:lstStyle/>
                    <a:p>
                      <a:pPr algn="ctr" fontAlgn="ctr"/>
                      <a:r>
                        <a:rPr lang="en-US" altLang="ja-JP" sz="1100" u="none" strike="noStrike">
                          <a:effectLst/>
                          <a:latin typeface="+mn-ea"/>
                          <a:ea typeface="+mn-ea"/>
                        </a:rPr>
                        <a:t>15-64</a:t>
                      </a:r>
                      <a:r>
                        <a:rPr lang="ja-JP" altLang="en-US" sz="1100" u="none" strike="noStrike">
                          <a:effectLst/>
                          <a:latin typeface="+mn-ea"/>
                          <a:ea typeface="+mn-ea"/>
                        </a:rPr>
                        <a:t>歳</a:t>
                      </a:r>
                      <a:endParaRPr lang="ja-JP" altLang="en-US" sz="1100" b="0" i="0" u="none" strike="noStrike">
                        <a:solidFill>
                          <a:srgbClr val="000000"/>
                        </a:solidFill>
                        <a:effectLst/>
                        <a:latin typeface="+mn-ea"/>
                        <a:ea typeface="+mn-ea"/>
                      </a:endParaRPr>
                    </a:p>
                  </a:txBody>
                  <a:tcPr marL="9525" marR="9525" marT="9525" marB="0" anchor="ctr"/>
                </a:tc>
                <a:tc>
                  <a:txBody>
                    <a:bodyPr/>
                    <a:lstStyle/>
                    <a:p>
                      <a:pPr algn="r" fontAlgn="ctr"/>
                      <a:r>
                        <a:rPr lang="en-US" altLang="ja-JP" sz="1100" u="none" strike="noStrike">
                          <a:effectLst/>
                          <a:latin typeface="+mn-ea"/>
                          <a:ea typeface="+mn-ea"/>
                        </a:rPr>
                        <a:t>4,688</a:t>
                      </a:r>
                      <a:endParaRPr lang="en-US" altLang="ja-JP" sz="1100" b="0" i="0" u="none" strike="noStrike">
                        <a:solidFill>
                          <a:srgbClr val="000000"/>
                        </a:solidFill>
                        <a:effectLst/>
                        <a:latin typeface="+mn-ea"/>
                        <a:ea typeface="+mn-ea"/>
                      </a:endParaRPr>
                    </a:p>
                  </a:txBody>
                  <a:tcPr marL="9525" marR="9525" marT="9525" marB="0" anchor="ctr"/>
                </a:tc>
                <a:tc>
                  <a:txBody>
                    <a:bodyPr/>
                    <a:lstStyle/>
                    <a:p>
                      <a:pPr algn="r" fontAlgn="ctr"/>
                      <a:r>
                        <a:rPr lang="en-US" altLang="ja-JP" sz="1100" u="none" strike="noStrike">
                          <a:effectLst/>
                          <a:latin typeface="+mn-ea"/>
                          <a:ea typeface="+mn-ea"/>
                        </a:rPr>
                        <a:t>4,260</a:t>
                      </a:r>
                      <a:endParaRPr lang="en-US" altLang="ja-JP" sz="1100" b="0" i="0" u="none" strike="noStrike">
                        <a:solidFill>
                          <a:srgbClr val="000000"/>
                        </a:solidFill>
                        <a:effectLst/>
                        <a:latin typeface="+mn-ea"/>
                        <a:ea typeface="+mn-ea"/>
                      </a:endParaRPr>
                    </a:p>
                  </a:txBody>
                  <a:tcPr marL="9525" marR="9525" marT="9525" marB="0" anchor="ctr"/>
                </a:tc>
                <a:tc>
                  <a:txBody>
                    <a:bodyPr/>
                    <a:lstStyle/>
                    <a:p>
                      <a:pPr algn="r" fontAlgn="ctr"/>
                      <a:r>
                        <a:rPr lang="en-US" altLang="ja-JP" sz="1100" u="none" strike="noStrike">
                          <a:effectLst/>
                          <a:latin typeface="+mn-ea"/>
                          <a:ea typeface="+mn-ea"/>
                        </a:rPr>
                        <a:t>4,178</a:t>
                      </a:r>
                      <a:endParaRPr lang="en-US" altLang="ja-JP" sz="1100" b="0" i="0" u="none" strike="noStrike">
                        <a:solidFill>
                          <a:srgbClr val="000000"/>
                        </a:solidFill>
                        <a:effectLst/>
                        <a:latin typeface="+mn-ea"/>
                        <a:ea typeface="+mn-ea"/>
                      </a:endParaRPr>
                    </a:p>
                  </a:txBody>
                  <a:tcPr marL="9525" marR="9525" marT="9525" marB="0" anchor="ctr"/>
                </a:tc>
                <a:tc>
                  <a:txBody>
                    <a:bodyPr/>
                    <a:lstStyle/>
                    <a:p>
                      <a:pPr algn="r" fontAlgn="ctr"/>
                      <a:r>
                        <a:rPr lang="en-US" altLang="ja-JP" sz="1100" u="none" strike="noStrike">
                          <a:effectLst/>
                          <a:latin typeface="+mn-ea"/>
                          <a:ea typeface="+mn-ea"/>
                        </a:rPr>
                        <a:t>4,195</a:t>
                      </a:r>
                      <a:endParaRPr lang="en-US" altLang="ja-JP" sz="1100" b="0" i="0" u="none" strike="noStrike">
                        <a:solidFill>
                          <a:srgbClr val="000000"/>
                        </a:solidFill>
                        <a:effectLst/>
                        <a:latin typeface="+mn-ea"/>
                        <a:ea typeface="+mn-ea"/>
                      </a:endParaRPr>
                    </a:p>
                  </a:txBody>
                  <a:tcPr marL="9525" marR="9525" marT="9525" marB="0" anchor="ctr"/>
                </a:tc>
                <a:tc>
                  <a:txBody>
                    <a:bodyPr/>
                    <a:lstStyle/>
                    <a:p>
                      <a:pPr algn="r" fontAlgn="ctr"/>
                      <a:r>
                        <a:rPr lang="en-US" altLang="ja-JP" sz="1100" u="none" strike="noStrike">
                          <a:effectLst/>
                          <a:latin typeface="+mn-ea"/>
                          <a:ea typeface="+mn-ea"/>
                        </a:rPr>
                        <a:t>4,197</a:t>
                      </a:r>
                      <a:endParaRPr lang="en-US" altLang="ja-JP" sz="1100" b="0" i="0" u="none" strike="noStrike">
                        <a:solidFill>
                          <a:srgbClr val="000000"/>
                        </a:solidFill>
                        <a:effectLst/>
                        <a:latin typeface="+mn-ea"/>
                        <a:ea typeface="+mn-ea"/>
                      </a:endParaRPr>
                    </a:p>
                  </a:txBody>
                  <a:tcPr marL="9525" marR="9525" marT="9525" marB="0" anchor="ctr"/>
                </a:tc>
                <a:tc>
                  <a:txBody>
                    <a:bodyPr/>
                    <a:lstStyle/>
                    <a:p>
                      <a:pPr algn="r" fontAlgn="ctr"/>
                      <a:r>
                        <a:rPr lang="en-US" altLang="ja-JP" sz="1100" u="none" strike="noStrike">
                          <a:effectLst/>
                          <a:latin typeface="+mn-ea"/>
                          <a:ea typeface="+mn-ea"/>
                        </a:rPr>
                        <a:t>3,996</a:t>
                      </a:r>
                      <a:endParaRPr lang="en-US" altLang="ja-JP" sz="1100" b="0" i="0" u="none" strike="noStrike">
                        <a:solidFill>
                          <a:srgbClr val="000000"/>
                        </a:solidFill>
                        <a:effectLst/>
                        <a:latin typeface="+mn-ea"/>
                        <a:ea typeface="+mn-ea"/>
                      </a:endParaRPr>
                    </a:p>
                  </a:txBody>
                  <a:tcPr marL="9525" marR="9525" marT="9525" marB="0" anchor="ctr"/>
                </a:tc>
                <a:tc>
                  <a:txBody>
                    <a:bodyPr/>
                    <a:lstStyle/>
                    <a:p>
                      <a:pPr algn="r" fontAlgn="ctr"/>
                      <a:r>
                        <a:rPr lang="en-US" altLang="ja-JP" sz="1100" u="none" strike="noStrike">
                          <a:effectLst/>
                          <a:latin typeface="+mn-ea"/>
                          <a:ea typeface="+mn-ea"/>
                        </a:rPr>
                        <a:t>3,584</a:t>
                      </a:r>
                      <a:endParaRPr lang="en-US" altLang="ja-JP" sz="1100" b="0" i="0" u="none" strike="noStrike">
                        <a:solidFill>
                          <a:srgbClr val="000000"/>
                        </a:solidFill>
                        <a:effectLst/>
                        <a:latin typeface="+mn-ea"/>
                        <a:ea typeface="+mn-ea"/>
                      </a:endParaRPr>
                    </a:p>
                  </a:txBody>
                  <a:tcPr marL="9525" marR="9525" marT="9525" marB="0" anchor="ctr"/>
                </a:tc>
                <a:tc>
                  <a:txBody>
                    <a:bodyPr/>
                    <a:lstStyle/>
                    <a:p>
                      <a:pPr algn="r" fontAlgn="ctr"/>
                      <a:r>
                        <a:rPr lang="ja-JP" altLang="en-US" sz="1100" u="none" strike="noStrike" dirty="0" smtClean="0">
                          <a:effectLst/>
                          <a:latin typeface="+mn-ea"/>
                          <a:ea typeface="+mn-ea"/>
                        </a:rPr>
                        <a:t>△</a:t>
                      </a:r>
                      <a:r>
                        <a:rPr lang="en-US" altLang="ja-JP" sz="1100" u="none" strike="noStrike" dirty="0" smtClean="0">
                          <a:effectLst/>
                          <a:latin typeface="+mn-ea"/>
                          <a:ea typeface="+mn-ea"/>
                        </a:rPr>
                        <a:t>65</a:t>
                      </a:r>
                      <a:endParaRPr lang="en-US" altLang="ja-JP" sz="1100" b="0" i="0" u="none" strike="noStrike" dirty="0">
                        <a:solidFill>
                          <a:srgbClr val="000000"/>
                        </a:solidFill>
                        <a:effectLst/>
                        <a:latin typeface="+mn-ea"/>
                        <a:ea typeface="+mn-ea"/>
                      </a:endParaRPr>
                    </a:p>
                  </a:txBody>
                  <a:tcPr marL="9525" marR="9525" marT="9525" marB="0" anchor="ctr"/>
                </a:tc>
                <a:tc>
                  <a:txBody>
                    <a:bodyPr/>
                    <a:lstStyle/>
                    <a:p>
                      <a:pPr algn="r" fontAlgn="ctr"/>
                      <a:r>
                        <a:rPr lang="en-US" altLang="ja-JP" sz="1100" u="none" strike="noStrike">
                          <a:effectLst/>
                          <a:latin typeface="+mn-ea"/>
                          <a:ea typeface="+mn-ea"/>
                        </a:rPr>
                        <a:t>98.5%</a:t>
                      </a:r>
                      <a:endParaRPr lang="en-US" altLang="ja-JP" sz="1100" b="0" i="0" u="none" strike="noStrike">
                        <a:solidFill>
                          <a:srgbClr val="000000"/>
                        </a:solidFill>
                        <a:effectLst/>
                        <a:latin typeface="+mn-ea"/>
                        <a:ea typeface="+mn-ea"/>
                      </a:endParaRPr>
                    </a:p>
                  </a:txBody>
                  <a:tcPr marL="9525" marR="9525" marT="9525" marB="0" anchor="ctr"/>
                </a:tc>
                <a:extLst>
                  <a:ext uri="{0D108BD9-81ED-4DB2-BD59-A6C34878D82A}">
                    <a16:rowId xmlns:a16="http://schemas.microsoft.com/office/drawing/2014/main" xmlns="" val="1637220280"/>
                  </a:ext>
                </a:extLst>
              </a:tr>
              <a:tr h="194539">
                <a:tc>
                  <a:txBody>
                    <a:bodyPr/>
                    <a:lstStyle/>
                    <a:p>
                      <a:pPr algn="ctr" fontAlgn="ctr"/>
                      <a:r>
                        <a:rPr lang="en-US" altLang="ja-JP" sz="1100" u="none" strike="noStrike">
                          <a:effectLst/>
                          <a:latin typeface="+mn-ea"/>
                          <a:ea typeface="+mn-ea"/>
                        </a:rPr>
                        <a:t>65-74</a:t>
                      </a:r>
                      <a:r>
                        <a:rPr lang="ja-JP" altLang="en-US" sz="1100" u="none" strike="noStrike">
                          <a:effectLst/>
                          <a:latin typeface="+mn-ea"/>
                          <a:ea typeface="+mn-ea"/>
                        </a:rPr>
                        <a:t>歳</a:t>
                      </a:r>
                      <a:endParaRPr lang="ja-JP" altLang="en-US" sz="1100" b="0" i="0" u="none" strike="noStrike">
                        <a:solidFill>
                          <a:srgbClr val="000000"/>
                        </a:solidFill>
                        <a:effectLst/>
                        <a:latin typeface="+mn-ea"/>
                        <a:ea typeface="+mn-ea"/>
                      </a:endParaRPr>
                    </a:p>
                  </a:txBody>
                  <a:tcPr marL="9525" marR="9525" marT="9525" marB="0" anchor="ctr"/>
                </a:tc>
                <a:tc>
                  <a:txBody>
                    <a:bodyPr/>
                    <a:lstStyle/>
                    <a:p>
                      <a:pPr algn="r" fontAlgn="ctr"/>
                      <a:r>
                        <a:rPr lang="en-US" altLang="ja-JP" sz="1100" u="none" strike="noStrike">
                          <a:effectLst/>
                          <a:latin typeface="+mn-ea"/>
                          <a:ea typeface="+mn-ea"/>
                        </a:rPr>
                        <a:t>2,886</a:t>
                      </a:r>
                      <a:endParaRPr lang="en-US" altLang="ja-JP" sz="1100" b="0" i="0" u="none" strike="noStrike">
                        <a:solidFill>
                          <a:srgbClr val="000000"/>
                        </a:solidFill>
                        <a:effectLst/>
                        <a:latin typeface="+mn-ea"/>
                        <a:ea typeface="+mn-ea"/>
                      </a:endParaRPr>
                    </a:p>
                  </a:txBody>
                  <a:tcPr marL="9525" marR="9525" marT="9525" marB="0" anchor="ctr"/>
                </a:tc>
                <a:tc>
                  <a:txBody>
                    <a:bodyPr/>
                    <a:lstStyle/>
                    <a:p>
                      <a:pPr algn="r" fontAlgn="ctr"/>
                      <a:r>
                        <a:rPr lang="en-US" altLang="ja-JP" sz="1100" u="none" strike="noStrike">
                          <a:effectLst/>
                          <a:latin typeface="+mn-ea"/>
                          <a:ea typeface="+mn-ea"/>
                        </a:rPr>
                        <a:t>3,251</a:t>
                      </a:r>
                      <a:endParaRPr lang="en-US" altLang="ja-JP" sz="1100" b="0" i="0" u="none" strike="noStrike">
                        <a:solidFill>
                          <a:srgbClr val="000000"/>
                        </a:solidFill>
                        <a:effectLst/>
                        <a:latin typeface="+mn-ea"/>
                        <a:ea typeface="+mn-ea"/>
                      </a:endParaRPr>
                    </a:p>
                  </a:txBody>
                  <a:tcPr marL="9525" marR="9525" marT="9525" marB="0" anchor="ctr"/>
                </a:tc>
                <a:tc>
                  <a:txBody>
                    <a:bodyPr/>
                    <a:lstStyle/>
                    <a:p>
                      <a:pPr algn="r" fontAlgn="ctr"/>
                      <a:r>
                        <a:rPr lang="en-US" altLang="ja-JP" sz="1100" u="none" strike="noStrike">
                          <a:effectLst/>
                          <a:latin typeface="+mn-ea"/>
                          <a:ea typeface="+mn-ea"/>
                        </a:rPr>
                        <a:t>3,174</a:t>
                      </a:r>
                      <a:endParaRPr lang="en-US" altLang="ja-JP" sz="1100" b="0" i="0" u="none" strike="noStrike">
                        <a:solidFill>
                          <a:srgbClr val="000000"/>
                        </a:solidFill>
                        <a:effectLst/>
                        <a:latin typeface="+mn-ea"/>
                        <a:ea typeface="+mn-ea"/>
                      </a:endParaRPr>
                    </a:p>
                  </a:txBody>
                  <a:tcPr marL="9525" marR="9525" marT="9525" marB="0" anchor="ctr"/>
                </a:tc>
                <a:tc>
                  <a:txBody>
                    <a:bodyPr/>
                    <a:lstStyle/>
                    <a:p>
                      <a:pPr algn="r" fontAlgn="ctr"/>
                      <a:r>
                        <a:rPr lang="en-US" altLang="ja-JP" sz="1100" u="none" strike="noStrike">
                          <a:effectLst/>
                          <a:latin typeface="+mn-ea"/>
                          <a:ea typeface="+mn-ea"/>
                        </a:rPr>
                        <a:t>2,651</a:t>
                      </a:r>
                      <a:endParaRPr lang="en-US" altLang="ja-JP" sz="1100" b="0" i="0" u="none" strike="noStrike">
                        <a:solidFill>
                          <a:srgbClr val="000000"/>
                        </a:solidFill>
                        <a:effectLst/>
                        <a:latin typeface="+mn-ea"/>
                        <a:ea typeface="+mn-ea"/>
                      </a:endParaRPr>
                    </a:p>
                  </a:txBody>
                  <a:tcPr marL="9525" marR="9525" marT="9525" marB="0" anchor="ctr"/>
                </a:tc>
                <a:tc>
                  <a:txBody>
                    <a:bodyPr/>
                    <a:lstStyle/>
                    <a:p>
                      <a:pPr algn="r" fontAlgn="ctr"/>
                      <a:r>
                        <a:rPr lang="en-US" altLang="ja-JP" sz="1100" u="none" strike="noStrike">
                          <a:effectLst/>
                          <a:latin typeface="+mn-ea"/>
                          <a:ea typeface="+mn-ea"/>
                        </a:rPr>
                        <a:t>2,572</a:t>
                      </a:r>
                      <a:endParaRPr lang="en-US" altLang="ja-JP" sz="1100" b="0" i="0" u="none" strike="noStrike">
                        <a:solidFill>
                          <a:srgbClr val="000000"/>
                        </a:solidFill>
                        <a:effectLst/>
                        <a:latin typeface="+mn-ea"/>
                        <a:ea typeface="+mn-ea"/>
                      </a:endParaRPr>
                    </a:p>
                  </a:txBody>
                  <a:tcPr marL="9525" marR="9525" marT="9525" marB="0" anchor="ctr"/>
                </a:tc>
                <a:tc>
                  <a:txBody>
                    <a:bodyPr/>
                    <a:lstStyle/>
                    <a:p>
                      <a:pPr algn="r" fontAlgn="ctr"/>
                      <a:r>
                        <a:rPr lang="en-US" altLang="ja-JP" sz="1100" u="none" strike="noStrike">
                          <a:effectLst/>
                          <a:latin typeface="+mn-ea"/>
                          <a:ea typeface="+mn-ea"/>
                        </a:rPr>
                        <a:t>2,820</a:t>
                      </a:r>
                      <a:endParaRPr lang="en-US" altLang="ja-JP" sz="1100" b="0" i="0" u="none" strike="noStrike">
                        <a:solidFill>
                          <a:srgbClr val="000000"/>
                        </a:solidFill>
                        <a:effectLst/>
                        <a:latin typeface="+mn-ea"/>
                        <a:ea typeface="+mn-ea"/>
                      </a:endParaRPr>
                    </a:p>
                  </a:txBody>
                  <a:tcPr marL="9525" marR="9525" marT="9525" marB="0" anchor="ctr"/>
                </a:tc>
                <a:tc>
                  <a:txBody>
                    <a:bodyPr/>
                    <a:lstStyle/>
                    <a:p>
                      <a:pPr algn="r" fontAlgn="ctr"/>
                      <a:r>
                        <a:rPr lang="en-US" altLang="ja-JP" sz="1100" u="none" strike="noStrike">
                          <a:effectLst/>
                          <a:latin typeface="+mn-ea"/>
                          <a:ea typeface="+mn-ea"/>
                        </a:rPr>
                        <a:t>3,248</a:t>
                      </a:r>
                      <a:endParaRPr lang="en-US" altLang="ja-JP" sz="1100" b="0" i="0" u="none" strike="noStrike">
                        <a:solidFill>
                          <a:srgbClr val="000000"/>
                        </a:solidFill>
                        <a:effectLst/>
                        <a:latin typeface="+mn-ea"/>
                        <a:ea typeface="+mn-ea"/>
                      </a:endParaRPr>
                    </a:p>
                  </a:txBody>
                  <a:tcPr marL="9525" marR="9525" marT="9525" marB="0" anchor="ctr"/>
                </a:tc>
                <a:tc>
                  <a:txBody>
                    <a:bodyPr/>
                    <a:lstStyle/>
                    <a:p>
                      <a:pPr algn="r" fontAlgn="ctr"/>
                      <a:r>
                        <a:rPr lang="ja-JP" altLang="en-US" sz="1100" u="none" strike="noStrike" dirty="0" smtClean="0">
                          <a:effectLst/>
                          <a:latin typeface="+mn-ea"/>
                          <a:ea typeface="+mn-ea"/>
                        </a:rPr>
                        <a:t>△</a:t>
                      </a:r>
                      <a:r>
                        <a:rPr lang="en-US" altLang="ja-JP" sz="1100" u="none" strike="noStrike" dirty="0" smtClean="0">
                          <a:effectLst/>
                          <a:latin typeface="+mn-ea"/>
                          <a:ea typeface="+mn-ea"/>
                        </a:rPr>
                        <a:t>600</a:t>
                      </a:r>
                      <a:endParaRPr lang="en-US" altLang="ja-JP" sz="1100" b="0" i="0" u="none" strike="noStrike" dirty="0">
                        <a:solidFill>
                          <a:srgbClr val="000000"/>
                        </a:solidFill>
                        <a:effectLst/>
                        <a:latin typeface="+mn-ea"/>
                        <a:ea typeface="+mn-ea"/>
                      </a:endParaRPr>
                    </a:p>
                  </a:txBody>
                  <a:tcPr marL="9525" marR="9525" marT="9525" marB="0" anchor="ctr"/>
                </a:tc>
                <a:tc>
                  <a:txBody>
                    <a:bodyPr/>
                    <a:lstStyle/>
                    <a:p>
                      <a:pPr algn="r" fontAlgn="ctr"/>
                      <a:r>
                        <a:rPr lang="en-US" altLang="ja-JP" sz="1100" u="none" strike="noStrike">
                          <a:effectLst/>
                          <a:latin typeface="+mn-ea"/>
                          <a:ea typeface="+mn-ea"/>
                        </a:rPr>
                        <a:t>81.5%</a:t>
                      </a:r>
                      <a:endParaRPr lang="en-US" altLang="ja-JP" sz="1100" b="0" i="0" u="none" strike="noStrike">
                        <a:solidFill>
                          <a:srgbClr val="000000"/>
                        </a:solidFill>
                        <a:effectLst/>
                        <a:latin typeface="+mn-ea"/>
                        <a:ea typeface="+mn-ea"/>
                      </a:endParaRPr>
                    </a:p>
                  </a:txBody>
                  <a:tcPr marL="9525" marR="9525" marT="9525" marB="0" anchor="ctr"/>
                </a:tc>
                <a:extLst>
                  <a:ext uri="{0D108BD9-81ED-4DB2-BD59-A6C34878D82A}">
                    <a16:rowId xmlns:a16="http://schemas.microsoft.com/office/drawing/2014/main" xmlns="" val="492951181"/>
                  </a:ext>
                </a:extLst>
              </a:tr>
              <a:tr h="194539">
                <a:tc>
                  <a:txBody>
                    <a:bodyPr/>
                    <a:lstStyle/>
                    <a:p>
                      <a:pPr algn="ctr" fontAlgn="ctr"/>
                      <a:r>
                        <a:rPr lang="en-US" altLang="ja-JP" sz="1100" u="none" strike="noStrike" dirty="0">
                          <a:effectLst/>
                          <a:latin typeface="+mn-ea"/>
                          <a:ea typeface="+mn-ea"/>
                        </a:rPr>
                        <a:t>75</a:t>
                      </a:r>
                      <a:r>
                        <a:rPr lang="ja-JP" altLang="en-US" sz="1100" u="none" strike="noStrike" dirty="0">
                          <a:effectLst/>
                          <a:latin typeface="+mn-ea"/>
                          <a:ea typeface="+mn-ea"/>
                        </a:rPr>
                        <a:t>歳以上</a:t>
                      </a:r>
                      <a:endParaRPr lang="ja-JP" altLang="en-US" sz="1100" b="0" i="0" u="none" strike="noStrike" dirty="0">
                        <a:solidFill>
                          <a:srgbClr val="000000"/>
                        </a:solidFill>
                        <a:effectLst/>
                        <a:latin typeface="+mn-ea"/>
                        <a:ea typeface="+mn-ea"/>
                      </a:endParaRPr>
                    </a:p>
                  </a:txBody>
                  <a:tcPr marL="9525" marR="9525" marT="9525" marB="0" anchor="ctr"/>
                </a:tc>
                <a:tc>
                  <a:txBody>
                    <a:bodyPr/>
                    <a:lstStyle/>
                    <a:p>
                      <a:pPr algn="r" fontAlgn="ctr"/>
                      <a:r>
                        <a:rPr lang="en-US" altLang="ja-JP" sz="1100" u="none" strike="noStrike" dirty="0">
                          <a:effectLst/>
                          <a:latin typeface="+mn-ea"/>
                          <a:ea typeface="+mn-ea"/>
                        </a:rPr>
                        <a:t>6,981</a:t>
                      </a:r>
                      <a:endParaRPr lang="en-US" altLang="ja-JP" sz="1100" b="0" i="0" u="none" strike="noStrike" dirty="0">
                        <a:solidFill>
                          <a:srgbClr val="000000"/>
                        </a:solidFill>
                        <a:effectLst/>
                        <a:latin typeface="+mn-ea"/>
                        <a:ea typeface="+mn-ea"/>
                      </a:endParaRPr>
                    </a:p>
                  </a:txBody>
                  <a:tcPr marL="9525" marR="9525" marT="9525" marB="0" anchor="ctr"/>
                </a:tc>
                <a:tc>
                  <a:txBody>
                    <a:bodyPr/>
                    <a:lstStyle/>
                    <a:p>
                      <a:pPr algn="r" fontAlgn="ctr"/>
                      <a:r>
                        <a:rPr lang="en-US" altLang="ja-JP" sz="1100" u="none" strike="noStrike" dirty="0">
                          <a:effectLst/>
                          <a:latin typeface="+mn-ea"/>
                          <a:ea typeface="+mn-ea"/>
                        </a:rPr>
                        <a:t>7,608</a:t>
                      </a:r>
                      <a:endParaRPr lang="en-US" altLang="ja-JP" sz="1100" b="0" i="0" u="none" strike="noStrike" dirty="0">
                        <a:solidFill>
                          <a:srgbClr val="000000"/>
                        </a:solidFill>
                        <a:effectLst/>
                        <a:latin typeface="+mn-ea"/>
                        <a:ea typeface="+mn-ea"/>
                      </a:endParaRPr>
                    </a:p>
                  </a:txBody>
                  <a:tcPr marL="9525" marR="9525" marT="9525" marB="0" anchor="ctr"/>
                </a:tc>
                <a:tc>
                  <a:txBody>
                    <a:bodyPr/>
                    <a:lstStyle/>
                    <a:p>
                      <a:pPr algn="r" fontAlgn="ctr"/>
                      <a:r>
                        <a:rPr lang="en-US" altLang="ja-JP" sz="1100" u="none" strike="noStrike">
                          <a:effectLst/>
                          <a:latin typeface="+mn-ea"/>
                          <a:ea typeface="+mn-ea"/>
                        </a:rPr>
                        <a:t>9,163</a:t>
                      </a:r>
                      <a:endParaRPr lang="en-US" altLang="ja-JP" sz="1100" b="0" i="0" u="none" strike="noStrike">
                        <a:solidFill>
                          <a:srgbClr val="000000"/>
                        </a:solidFill>
                        <a:effectLst/>
                        <a:latin typeface="+mn-ea"/>
                        <a:ea typeface="+mn-ea"/>
                      </a:endParaRPr>
                    </a:p>
                  </a:txBody>
                  <a:tcPr marL="9525" marR="9525" marT="9525" marB="0" anchor="ctr"/>
                </a:tc>
                <a:tc>
                  <a:txBody>
                    <a:bodyPr/>
                    <a:lstStyle/>
                    <a:p>
                      <a:pPr algn="r" fontAlgn="ctr"/>
                      <a:r>
                        <a:rPr lang="en-US" altLang="ja-JP" sz="1100" u="none" strike="noStrike">
                          <a:effectLst/>
                          <a:latin typeface="+mn-ea"/>
                          <a:ea typeface="+mn-ea"/>
                        </a:rPr>
                        <a:t>11,087</a:t>
                      </a:r>
                      <a:endParaRPr lang="en-US" altLang="ja-JP" sz="1100" b="0" i="0" u="none" strike="noStrike">
                        <a:solidFill>
                          <a:srgbClr val="000000"/>
                        </a:solidFill>
                        <a:effectLst/>
                        <a:latin typeface="+mn-ea"/>
                        <a:ea typeface="+mn-ea"/>
                      </a:endParaRPr>
                    </a:p>
                  </a:txBody>
                  <a:tcPr marL="9525" marR="9525" marT="9525" marB="0" anchor="ctr"/>
                </a:tc>
                <a:tc>
                  <a:txBody>
                    <a:bodyPr/>
                    <a:lstStyle/>
                    <a:p>
                      <a:pPr algn="r" fontAlgn="ctr"/>
                      <a:r>
                        <a:rPr lang="en-US" altLang="ja-JP" sz="1100" u="none" strike="noStrike" dirty="0">
                          <a:effectLst/>
                          <a:latin typeface="+mn-ea"/>
                          <a:ea typeface="+mn-ea"/>
                        </a:rPr>
                        <a:t>11,728</a:t>
                      </a:r>
                      <a:endParaRPr lang="en-US" altLang="ja-JP" sz="1100" b="0" i="0" u="none" strike="noStrike" dirty="0">
                        <a:solidFill>
                          <a:srgbClr val="000000"/>
                        </a:solidFill>
                        <a:effectLst/>
                        <a:latin typeface="+mn-ea"/>
                        <a:ea typeface="+mn-ea"/>
                      </a:endParaRPr>
                    </a:p>
                  </a:txBody>
                  <a:tcPr marL="9525" marR="9525" marT="9525" marB="0" anchor="ctr"/>
                </a:tc>
                <a:tc>
                  <a:txBody>
                    <a:bodyPr/>
                    <a:lstStyle/>
                    <a:p>
                      <a:pPr algn="r" fontAlgn="ctr"/>
                      <a:r>
                        <a:rPr lang="en-US" altLang="ja-JP" sz="1100" u="none" strike="noStrike" dirty="0">
                          <a:effectLst/>
                          <a:latin typeface="+mn-ea"/>
                          <a:ea typeface="+mn-ea"/>
                        </a:rPr>
                        <a:t>11,680</a:t>
                      </a:r>
                      <a:endParaRPr lang="en-US" altLang="ja-JP" sz="1100" b="0" i="0" u="none" strike="noStrike" dirty="0">
                        <a:solidFill>
                          <a:srgbClr val="000000"/>
                        </a:solidFill>
                        <a:effectLst/>
                        <a:latin typeface="+mn-ea"/>
                        <a:ea typeface="+mn-ea"/>
                      </a:endParaRPr>
                    </a:p>
                  </a:txBody>
                  <a:tcPr marL="9525" marR="9525" marT="9525" marB="0" anchor="ctr"/>
                </a:tc>
                <a:tc>
                  <a:txBody>
                    <a:bodyPr/>
                    <a:lstStyle/>
                    <a:p>
                      <a:pPr algn="r" fontAlgn="ctr"/>
                      <a:r>
                        <a:rPr lang="en-US" altLang="ja-JP" sz="1100" u="none" strike="noStrike">
                          <a:effectLst/>
                          <a:latin typeface="+mn-ea"/>
                          <a:ea typeface="+mn-ea"/>
                        </a:rPr>
                        <a:t>11,667</a:t>
                      </a:r>
                      <a:endParaRPr lang="en-US" altLang="ja-JP" sz="1100" b="0" i="0" u="none" strike="noStrike">
                        <a:solidFill>
                          <a:srgbClr val="000000"/>
                        </a:solidFill>
                        <a:effectLst/>
                        <a:latin typeface="+mn-ea"/>
                        <a:ea typeface="+mn-ea"/>
                      </a:endParaRPr>
                    </a:p>
                  </a:txBody>
                  <a:tcPr marL="9525" marR="9525" marT="9525" marB="0" anchor="ctr"/>
                </a:tc>
                <a:tc>
                  <a:txBody>
                    <a:bodyPr/>
                    <a:lstStyle/>
                    <a:p>
                      <a:pPr algn="r" fontAlgn="ctr"/>
                      <a:r>
                        <a:rPr lang="en-US" altLang="ja-JP" sz="1100" u="none" strike="noStrike" dirty="0">
                          <a:effectLst/>
                          <a:latin typeface="+mn-ea"/>
                          <a:ea typeface="+mn-ea"/>
                        </a:rPr>
                        <a:t>3,479</a:t>
                      </a:r>
                      <a:endParaRPr lang="en-US" altLang="ja-JP" sz="1100" b="0" i="0" u="none" strike="noStrike" dirty="0">
                        <a:solidFill>
                          <a:srgbClr val="000000"/>
                        </a:solidFill>
                        <a:effectLst/>
                        <a:latin typeface="+mn-ea"/>
                        <a:ea typeface="+mn-ea"/>
                      </a:endParaRPr>
                    </a:p>
                  </a:txBody>
                  <a:tcPr marL="9525" marR="9525" marT="9525" marB="0" anchor="ctr"/>
                </a:tc>
                <a:tc>
                  <a:txBody>
                    <a:bodyPr/>
                    <a:lstStyle/>
                    <a:p>
                      <a:pPr algn="r" fontAlgn="ctr"/>
                      <a:r>
                        <a:rPr lang="en-US" altLang="ja-JP" sz="1100" u="none" strike="noStrike" dirty="0">
                          <a:effectLst/>
                          <a:latin typeface="+mn-ea"/>
                          <a:ea typeface="+mn-ea"/>
                        </a:rPr>
                        <a:t>145.7%</a:t>
                      </a:r>
                      <a:endParaRPr lang="en-US" altLang="ja-JP" sz="1100" b="0" i="0" u="none" strike="noStrike" dirty="0">
                        <a:solidFill>
                          <a:srgbClr val="000000"/>
                        </a:solidFill>
                        <a:effectLst/>
                        <a:latin typeface="+mn-ea"/>
                        <a:ea typeface="+mn-ea"/>
                      </a:endParaRPr>
                    </a:p>
                  </a:txBody>
                  <a:tcPr marL="9525" marR="9525" marT="9525" marB="0" anchor="ctr"/>
                </a:tc>
                <a:extLst>
                  <a:ext uri="{0D108BD9-81ED-4DB2-BD59-A6C34878D82A}">
                    <a16:rowId xmlns:a16="http://schemas.microsoft.com/office/drawing/2014/main" xmlns="" val="3002903216"/>
                  </a:ext>
                </a:extLst>
              </a:tr>
            </a:tbl>
          </a:graphicData>
        </a:graphic>
      </p:graphicFrame>
      <p:sp>
        <p:nvSpPr>
          <p:cNvPr id="10" name="円/楕円 9"/>
          <p:cNvSpPr/>
          <p:nvPr/>
        </p:nvSpPr>
        <p:spPr>
          <a:xfrm>
            <a:off x="7308304" y="5550862"/>
            <a:ext cx="1440160" cy="326410"/>
          </a:xfrm>
          <a:prstGeom prst="ellipse">
            <a:avLst/>
          </a:prstGeom>
          <a:noFill/>
          <a:ln w="38100">
            <a:solidFill>
              <a:srgbClr val="FF0000">
                <a:alpha val="60000"/>
              </a:srgb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タイトル 1"/>
          <p:cNvSpPr txBox="1">
            <a:spLocks/>
          </p:cNvSpPr>
          <p:nvPr/>
        </p:nvSpPr>
        <p:spPr>
          <a:xfrm>
            <a:off x="0" y="0"/>
            <a:ext cx="9144000" cy="836712"/>
          </a:xfrm>
          <a:prstGeom prst="rect">
            <a:avLst/>
          </a:prstGeom>
          <a:solidFill>
            <a:schemeClr val="accent1"/>
          </a:solidFill>
          <a:ln w="12700">
            <a:noFill/>
          </a:ln>
          <a:effectLst/>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3000" dirty="0">
                <a:solidFill>
                  <a:schemeClr val="bg1"/>
                </a:solidFill>
              </a:rPr>
              <a:t>入院患者数の将来推計</a:t>
            </a:r>
            <a:r>
              <a:rPr lang="ja-JP" altLang="en-US" sz="2000" dirty="0">
                <a:solidFill>
                  <a:schemeClr val="bg1"/>
                </a:solidFill>
              </a:rPr>
              <a:t>　（広島医療圏・年齢階層別</a:t>
            </a:r>
            <a:r>
              <a:rPr lang="ja-JP" altLang="en-US" sz="2000" dirty="0" smtClean="0">
                <a:solidFill>
                  <a:schemeClr val="bg1"/>
                </a:solidFill>
              </a:rPr>
              <a:t>）</a:t>
            </a:r>
            <a:r>
              <a:rPr lang="en-US" altLang="ja-JP" sz="2000" dirty="0" smtClean="0">
                <a:solidFill>
                  <a:schemeClr val="bg1"/>
                </a:solidFill>
              </a:rPr>
              <a:t>【</a:t>
            </a:r>
            <a:r>
              <a:rPr lang="ja-JP" altLang="en-US" sz="2000" dirty="0" smtClean="0">
                <a:solidFill>
                  <a:schemeClr val="bg1"/>
                </a:solidFill>
              </a:rPr>
              <a:t>再掲</a:t>
            </a:r>
            <a:r>
              <a:rPr lang="en-US" altLang="ja-JP" sz="2000" dirty="0" smtClean="0">
                <a:solidFill>
                  <a:schemeClr val="bg1"/>
                </a:solidFill>
              </a:rPr>
              <a:t>】</a:t>
            </a:r>
          </a:p>
        </p:txBody>
      </p:sp>
    </p:spTree>
    <p:extLst>
      <p:ext uri="{BB962C8B-B14F-4D97-AF65-F5344CB8AC3E}">
        <p14:creationId xmlns:p14="http://schemas.microsoft.com/office/powerpoint/2010/main" val="41875354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グラフ 11">
            <a:extLst>
              <a:ext uri="{FF2B5EF4-FFF2-40B4-BE49-F238E27FC236}">
                <a16:creationId xmlns="" xmlns:a16="http://schemas.microsoft.com/office/drawing/2014/main" id="{A2E2EF46-A14A-48CC-9C74-8B7A3A112E5E}"/>
              </a:ext>
            </a:extLst>
          </p:cNvPr>
          <p:cNvGraphicFramePr>
            <a:graphicFrameLocks/>
          </p:cNvGraphicFramePr>
          <p:nvPr>
            <p:extLst>
              <p:ext uri="{D42A27DB-BD31-4B8C-83A1-F6EECF244321}">
                <p14:modId xmlns:p14="http://schemas.microsoft.com/office/powerpoint/2010/main" val="1093466924"/>
              </p:ext>
            </p:extLst>
          </p:nvPr>
        </p:nvGraphicFramePr>
        <p:xfrm>
          <a:off x="1570980" y="1680416"/>
          <a:ext cx="5976000" cy="3312470"/>
        </p:xfrm>
        <a:graphic>
          <a:graphicData uri="http://schemas.openxmlformats.org/drawingml/2006/chart">
            <c:chart xmlns:c="http://schemas.openxmlformats.org/drawingml/2006/chart" xmlns:r="http://schemas.openxmlformats.org/officeDocument/2006/relationships" r:id="rId2"/>
          </a:graphicData>
        </a:graphic>
      </p:graphicFrame>
      <p:sp>
        <p:nvSpPr>
          <p:cNvPr id="4" name="スライド番号プレースホルダー 3"/>
          <p:cNvSpPr>
            <a:spLocks noGrp="1"/>
          </p:cNvSpPr>
          <p:nvPr>
            <p:ph type="sldNum" sz="quarter" idx="12"/>
          </p:nvPr>
        </p:nvSpPr>
        <p:spPr>
          <a:xfrm>
            <a:off x="7010400" y="6495753"/>
            <a:ext cx="2133600" cy="365125"/>
          </a:xfrm>
        </p:spPr>
        <p:txBody>
          <a:bodyPr/>
          <a:lstStyle/>
          <a:p>
            <a:fld id="{2D8E3658-82F3-4A74-8605-E1DBEE71D232}" type="slidenum">
              <a:rPr kumimoji="1" lang="ja-JP" altLang="en-US" sz="2400" smtClean="0">
                <a:solidFill>
                  <a:schemeClr val="tx1"/>
                </a:solidFill>
              </a:rPr>
              <a:t>2</a:t>
            </a:fld>
            <a:endParaRPr kumimoji="1" lang="ja-JP" altLang="en-US" sz="2400" dirty="0">
              <a:solidFill>
                <a:schemeClr val="tx1"/>
              </a:solidFill>
            </a:endParaRPr>
          </a:p>
        </p:txBody>
      </p:sp>
      <p:sp>
        <p:nvSpPr>
          <p:cNvPr id="5" name="タイトル 1"/>
          <p:cNvSpPr>
            <a:spLocks noGrp="1"/>
          </p:cNvSpPr>
          <p:nvPr>
            <p:ph type="title"/>
          </p:nvPr>
        </p:nvSpPr>
        <p:spPr>
          <a:xfrm>
            <a:off x="0" y="-13394"/>
            <a:ext cx="9144000" cy="778098"/>
          </a:xfrm>
          <a:solidFill>
            <a:schemeClr val="accent1"/>
          </a:solidFill>
        </p:spPr>
        <p:txBody>
          <a:bodyPr>
            <a:normAutofit/>
          </a:bodyPr>
          <a:lstStyle/>
          <a:p>
            <a:r>
              <a:rPr kumimoji="1" lang="ja-JP" altLang="en-US" sz="3200" dirty="0">
                <a:solidFill>
                  <a:schemeClr val="bg1"/>
                </a:solidFill>
              </a:rPr>
              <a:t>入院患者数の将来推計</a:t>
            </a:r>
            <a:r>
              <a:rPr lang="ja-JP" altLang="en-US" sz="2000" dirty="0">
                <a:solidFill>
                  <a:schemeClr val="bg1"/>
                </a:solidFill>
              </a:rPr>
              <a:t>　（広島医療圏：５大疾病</a:t>
            </a:r>
            <a:r>
              <a:rPr lang="ja-JP" altLang="en-US" sz="2000" dirty="0" smtClean="0">
                <a:solidFill>
                  <a:schemeClr val="bg1"/>
                </a:solidFill>
              </a:rPr>
              <a:t>）</a:t>
            </a:r>
            <a:r>
              <a:rPr lang="en-US" altLang="ja-JP" sz="2000" dirty="0" smtClean="0">
                <a:solidFill>
                  <a:schemeClr val="bg1"/>
                </a:solidFill>
              </a:rPr>
              <a:t>【</a:t>
            </a:r>
            <a:r>
              <a:rPr lang="ja-JP" altLang="en-US" sz="2000" dirty="0" smtClean="0">
                <a:solidFill>
                  <a:schemeClr val="bg1"/>
                </a:solidFill>
              </a:rPr>
              <a:t>再掲</a:t>
            </a:r>
            <a:r>
              <a:rPr lang="en-US" altLang="ja-JP" sz="2000" dirty="0" smtClean="0">
                <a:solidFill>
                  <a:schemeClr val="bg1"/>
                </a:solidFill>
              </a:rPr>
              <a:t>】</a:t>
            </a:r>
            <a:endParaRPr kumimoji="1" lang="ja-JP" altLang="en-US" sz="2000" dirty="0">
              <a:solidFill>
                <a:schemeClr val="bg1"/>
              </a:solidFill>
              <a:latin typeface="+mn-ea"/>
              <a:ea typeface="+mn-ea"/>
            </a:endParaRPr>
          </a:p>
        </p:txBody>
      </p:sp>
      <p:sp>
        <p:nvSpPr>
          <p:cNvPr id="6" name="タイトル 1"/>
          <p:cNvSpPr txBox="1">
            <a:spLocks/>
          </p:cNvSpPr>
          <p:nvPr/>
        </p:nvSpPr>
        <p:spPr>
          <a:xfrm>
            <a:off x="0" y="972000"/>
            <a:ext cx="9144000" cy="522058"/>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en-US" altLang="ja-JP" sz="2000" b="1" dirty="0">
                <a:latin typeface="ＭＳ Ｐ明朝" panose="02020600040205080304" pitchFamily="18" charset="-128"/>
                <a:ea typeface="ＭＳ Ｐ明朝" panose="02020600040205080304" pitchFamily="18" charset="-128"/>
              </a:rPr>
              <a:t> </a:t>
            </a:r>
            <a:r>
              <a:rPr lang="en-US" altLang="ja-JP" sz="2000" b="1" dirty="0">
                <a:solidFill>
                  <a:srgbClr val="FF0000"/>
                </a:solidFill>
                <a:latin typeface="HG丸ｺﾞｼｯｸM-PRO" panose="020F0600000000000000" pitchFamily="50" charset="-128"/>
                <a:ea typeface="HG丸ｺﾞｼｯｸM-PRO" panose="020F0600000000000000" pitchFamily="50" charset="-128"/>
              </a:rPr>
              <a:t>※ </a:t>
            </a:r>
            <a:r>
              <a:rPr lang="ja-JP" altLang="en-US" sz="2000" b="1" dirty="0">
                <a:solidFill>
                  <a:srgbClr val="FF0000"/>
                </a:solidFill>
                <a:latin typeface="HG丸ｺﾞｼｯｸM-PRO" panose="020F0600000000000000" pitchFamily="50" charset="-128"/>
                <a:ea typeface="HG丸ｺﾞｼｯｸM-PRO" panose="020F0600000000000000" pitchFamily="50" charset="-128"/>
              </a:rPr>
              <a:t>今後１０年間</a:t>
            </a:r>
            <a:r>
              <a:rPr lang="ja-JP" altLang="en-US" sz="2000" b="1" dirty="0" smtClean="0">
                <a:solidFill>
                  <a:srgbClr val="FF0000"/>
                </a:solidFill>
                <a:latin typeface="HG丸ｺﾞｼｯｸM-PRO" panose="020F0600000000000000" pitchFamily="50" charset="-128"/>
                <a:ea typeface="HG丸ｺﾞｼｯｸM-PRO" panose="020F0600000000000000" pitchFamily="50" charset="-128"/>
              </a:rPr>
              <a:t>で脳血管障害は３０％以上増加</a:t>
            </a:r>
            <a:r>
              <a:rPr lang="ja-JP" altLang="en-US" sz="2000" b="1" dirty="0">
                <a:solidFill>
                  <a:srgbClr val="FF0000"/>
                </a:solidFill>
                <a:latin typeface="HG丸ｺﾞｼｯｸM-PRO" panose="020F0600000000000000" pitchFamily="50" charset="-128"/>
                <a:ea typeface="HG丸ｺﾞｼｯｸM-PRO" panose="020F0600000000000000" pitchFamily="50" charset="-128"/>
              </a:rPr>
              <a:t>する。</a:t>
            </a:r>
            <a:endParaRPr lang="ja-JP" altLang="en-US" sz="2000" b="1" dirty="0">
              <a:solidFill>
                <a:srgbClr val="FF0000"/>
              </a:solidFill>
              <a:latin typeface="ＭＳ Ｐ明朝" panose="02020600040205080304" pitchFamily="18" charset="-128"/>
              <a:ea typeface="ＭＳ Ｐ明朝" panose="02020600040205080304" pitchFamily="18" charset="-128"/>
            </a:endParaRPr>
          </a:p>
        </p:txBody>
      </p:sp>
      <p:sp>
        <p:nvSpPr>
          <p:cNvPr id="10" name="正方形/長方形 9"/>
          <p:cNvSpPr/>
          <p:nvPr/>
        </p:nvSpPr>
        <p:spPr>
          <a:xfrm>
            <a:off x="876114" y="6417089"/>
            <a:ext cx="7944358" cy="37257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900" dirty="0">
                <a:solidFill>
                  <a:schemeClr val="tx1"/>
                </a:solidFill>
                <a:latin typeface="ＭＳ Ｐ明朝" panose="02020600040205080304" pitchFamily="18" charset="-128"/>
                <a:ea typeface="ＭＳ Ｐ明朝" panose="02020600040205080304" pitchFamily="18" charset="-128"/>
              </a:rPr>
              <a:t>◇ 「日本の地域別将来推計人口」（</a:t>
            </a:r>
            <a:r>
              <a:rPr lang="en-US" altLang="ja-JP" sz="900" dirty="0">
                <a:solidFill>
                  <a:schemeClr val="tx1"/>
                </a:solidFill>
                <a:latin typeface="ＭＳ Ｐ明朝" panose="02020600040205080304" pitchFamily="18" charset="-128"/>
                <a:ea typeface="ＭＳ Ｐ明朝" panose="02020600040205080304" pitchFamily="18" charset="-128"/>
              </a:rPr>
              <a:t>2013</a:t>
            </a:r>
            <a:r>
              <a:rPr lang="ja-JP" altLang="en-US" sz="900" dirty="0">
                <a:solidFill>
                  <a:schemeClr val="tx1"/>
                </a:solidFill>
                <a:latin typeface="ＭＳ Ｐ明朝" panose="02020600040205080304" pitchFamily="18" charset="-128"/>
                <a:ea typeface="ＭＳ Ｐ明朝" panose="02020600040205080304" pitchFamily="18" charset="-128"/>
              </a:rPr>
              <a:t>年</a:t>
            </a:r>
            <a:r>
              <a:rPr lang="en-US" altLang="ja-JP" sz="900" dirty="0">
                <a:solidFill>
                  <a:schemeClr val="tx1"/>
                </a:solidFill>
                <a:latin typeface="ＭＳ Ｐ明朝" panose="02020600040205080304" pitchFamily="18" charset="-128"/>
                <a:ea typeface="ＭＳ Ｐ明朝" panose="02020600040205080304" pitchFamily="18" charset="-128"/>
              </a:rPr>
              <a:t>3</a:t>
            </a:r>
            <a:r>
              <a:rPr lang="ja-JP" altLang="en-US" sz="900" dirty="0">
                <a:solidFill>
                  <a:schemeClr val="tx1"/>
                </a:solidFill>
                <a:latin typeface="ＭＳ Ｐ明朝" panose="02020600040205080304" pitchFamily="18" charset="-128"/>
                <a:ea typeface="ＭＳ Ｐ明朝" panose="02020600040205080304" pitchFamily="18" charset="-128"/>
              </a:rPr>
              <a:t>月推計）及び「患者調査」（</a:t>
            </a:r>
            <a:r>
              <a:rPr lang="en-US" altLang="ja-JP" sz="900" dirty="0">
                <a:solidFill>
                  <a:schemeClr val="tx1"/>
                </a:solidFill>
                <a:latin typeface="ＭＳ Ｐ明朝" panose="02020600040205080304" pitchFamily="18" charset="-128"/>
                <a:ea typeface="ＭＳ Ｐ明朝" panose="02020600040205080304" pitchFamily="18" charset="-128"/>
              </a:rPr>
              <a:t>2014</a:t>
            </a:r>
            <a:r>
              <a:rPr lang="ja-JP" altLang="en-US" sz="900" dirty="0">
                <a:solidFill>
                  <a:schemeClr val="tx1"/>
                </a:solidFill>
                <a:latin typeface="ＭＳ Ｐ明朝" panose="02020600040205080304" pitchFamily="18" charset="-128"/>
                <a:ea typeface="ＭＳ Ｐ明朝" panose="02020600040205080304" pitchFamily="18" charset="-128"/>
              </a:rPr>
              <a:t>年）の受療率（全国）を使用</a:t>
            </a:r>
            <a:r>
              <a:rPr lang="ja-JP" altLang="en-US" sz="900" dirty="0" smtClean="0">
                <a:solidFill>
                  <a:schemeClr val="tx1"/>
                </a:solidFill>
                <a:latin typeface="ＭＳ Ｐ明朝" panose="02020600040205080304" pitchFamily="18" charset="-128"/>
                <a:ea typeface="ＭＳ Ｐ明朝" panose="02020600040205080304" pitchFamily="18" charset="-128"/>
              </a:rPr>
              <a:t>。受療率（</a:t>
            </a:r>
            <a:r>
              <a:rPr lang="en-US" altLang="ja-JP" sz="900" dirty="0" smtClean="0">
                <a:solidFill>
                  <a:schemeClr val="tx1"/>
                </a:solidFill>
                <a:latin typeface="ＭＳ Ｐ明朝" panose="02020600040205080304" pitchFamily="18" charset="-128"/>
                <a:ea typeface="ＭＳ Ｐ明朝" panose="02020600040205080304" pitchFamily="18" charset="-128"/>
              </a:rPr>
              <a:t>2014</a:t>
            </a:r>
            <a:r>
              <a:rPr lang="ja-JP" altLang="en-US" sz="900" dirty="0" smtClean="0">
                <a:solidFill>
                  <a:schemeClr val="tx1"/>
                </a:solidFill>
                <a:latin typeface="ＭＳ Ｐ明朝" panose="02020600040205080304" pitchFamily="18" charset="-128"/>
                <a:ea typeface="ＭＳ Ｐ明朝" panose="02020600040205080304" pitchFamily="18" charset="-128"/>
              </a:rPr>
              <a:t>年患者調査）に変更がないものとして推計</a:t>
            </a:r>
            <a:r>
              <a:rPr lang="ja-JP" altLang="en-US" sz="900" dirty="0">
                <a:solidFill>
                  <a:schemeClr val="tx1"/>
                </a:solidFill>
                <a:latin typeface="ＭＳ Ｐ明朝" panose="02020600040205080304" pitchFamily="18" charset="-128"/>
                <a:ea typeface="ＭＳ Ｐ明朝" panose="02020600040205080304" pitchFamily="18" charset="-128"/>
              </a:rPr>
              <a:t>。</a:t>
            </a:r>
          </a:p>
        </p:txBody>
      </p:sp>
      <p:sp>
        <p:nvSpPr>
          <p:cNvPr id="11" name="正方形/長方形 10"/>
          <p:cNvSpPr/>
          <p:nvPr/>
        </p:nvSpPr>
        <p:spPr>
          <a:xfrm>
            <a:off x="1331640" y="1484784"/>
            <a:ext cx="864096" cy="26102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dirty="0">
                <a:solidFill>
                  <a:schemeClr val="tx1"/>
                </a:solidFill>
                <a:latin typeface="ＭＳ Ｐゴシック" panose="020B0600070205080204" pitchFamily="50" charset="-128"/>
                <a:ea typeface="ＭＳ Ｐゴシック" panose="020B0600070205080204" pitchFamily="50" charset="-128"/>
              </a:rPr>
              <a:t>（単位：人）</a:t>
            </a:r>
            <a:endParaRPr kumimoji="1" lang="ja-JP" altLang="en-US" sz="900" dirty="0">
              <a:solidFill>
                <a:schemeClr val="tx1"/>
              </a:solidFill>
              <a:latin typeface="ＭＳ Ｐゴシック" panose="020B0600070205080204" pitchFamily="50" charset="-128"/>
              <a:ea typeface="ＭＳ Ｐゴシック" panose="020B0600070205080204" pitchFamily="50" charset="-128"/>
            </a:endParaRPr>
          </a:p>
        </p:txBody>
      </p:sp>
      <p:sp>
        <p:nvSpPr>
          <p:cNvPr id="14" name="角丸四角形吹き出し 13"/>
          <p:cNvSpPr/>
          <p:nvPr/>
        </p:nvSpPr>
        <p:spPr>
          <a:xfrm>
            <a:off x="7320913" y="3933056"/>
            <a:ext cx="1727757" cy="609131"/>
          </a:xfrm>
          <a:prstGeom prst="wedgeRoundRectCallout">
            <a:avLst>
              <a:gd name="adj1" fmla="val -48759"/>
              <a:gd name="adj2" fmla="val 29170"/>
              <a:gd name="adj3" fmla="val 16667"/>
            </a:avLst>
          </a:prstGeom>
          <a:solidFill>
            <a:schemeClr val="bg1"/>
          </a:solidFill>
          <a:ln w="1905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000" dirty="0">
                <a:solidFill>
                  <a:schemeClr val="tx1"/>
                </a:solidFill>
              </a:rPr>
              <a:t>【</a:t>
            </a:r>
            <a:r>
              <a:rPr kumimoji="1" lang="ja-JP" altLang="en-US" sz="1000" dirty="0">
                <a:solidFill>
                  <a:schemeClr val="tx1"/>
                </a:solidFill>
              </a:rPr>
              <a:t>脳血管障害</a:t>
            </a:r>
            <a:r>
              <a:rPr kumimoji="1" lang="en-US" altLang="ja-JP" sz="1000" dirty="0">
                <a:solidFill>
                  <a:schemeClr val="tx1"/>
                </a:solidFill>
              </a:rPr>
              <a:t>】</a:t>
            </a:r>
          </a:p>
          <a:p>
            <a:r>
              <a:rPr kumimoji="1" lang="ja-JP" altLang="en-US" sz="1000" dirty="0">
                <a:solidFill>
                  <a:schemeClr val="tx1"/>
                </a:solidFill>
              </a:rPr>
              <a:t>脳梗塞，脳内出血，くも膜下出血，脳動脈硬化症など</a:t>
            </a:r>
          </a:p>
        </p:txBody>
      </p:sp>
      <p:graphicFrame>
        <p:nvGraphicFramePr>
          <p:cNvPr id="2" name="表 1"/>
          <p:cNvGraphicFramePr>
            <a:graphicFrameLocks noGrp="1"/>
          </p:cNvGraphicFramePr>
          <p:nvPr>
            <p:extLst>
              <p:ext uri="{D42A27DB-BD31-4B8C-83A1-F6EECF244321}">
                <p14:modId xmlns:p14="http://schemas.microsoft.com/office/powerpoint/2010/main" val="1207231520"/>
              </p:ext>
            </p:extLst>
          </p:nvPr>
        </p:nvGraphicFramePr>
        <p:xfrm>
          <a:off x="972001" y="4950521"/>
          <a:ext cx="7199999" cy="1475999"/>
        </p:xfrm>
        <a:graphic>
          <a:graphicData uri="http://schemas.openxmlformats.org/drawingml/2006/table">
            <a:tbl>
              <a:tblPr>
                <a:tableStyleId>{2D5ABB26-0587-4C30-8999-92F81FD0307C}</a:tableStyleId>
              </a:tblPr>
              <a:tblGrid>
                <a:gridCol w="896704">
                  <a:extLst>
                    <a:ext uri="{9D8B030D-6E8A-4147-A177-3AD203B41FA5}">
                      <a16:colId xmlns="" xmlns:a16="http://schemas.microsoft.com/office/drawing/2014/main" val="1553711069"/>
                    </a:ext>
                  </a:extLst>
                </a:gridCol>
                <a:gridCol w="697017">
                  <a:extLst>
                    <a:ext uri="{9D8B030D-6E8A-4147-A177-3AD203B41FA5}">
                      <a16:colId xmlns="" xmlns:a16="http://schemas.microsoft.com/office/drawing/2014/main" val="1321879875"/>
                    </a:ext>
                  </a:extLst>
                </a:gridCol>
                <a:gridCol w="697017">
                  <a:extLst>
                    <a:ext uri="{9D8B030D-6E8A-4147-A177-3AD203B41FA5}">
                      <a16:colId xmlns="" xmlns:a16="http://schemas.microsoft.com/office/drawing/2014/main" val="3294545872"/>
                    </a:ext>
                  </a:extLst>
                </a:gridCol>
                <a:gridCol w="697017">
                  <a:extLst>
                    <a:ext uri="{9D8B030D-6E8A-4147-A177-3AD203B41FA5}">
                      <a16:colId xmlns="" xmlns:a16="http://schemas.microsoft.com/office/drawing/2014/main" val="3134942689"/>
                    </a:ext>
                  </a:extLst>
                </a:gridCol>
                <a:gridCol w="697017">
                  <a:extLst>
                    <a:ext uri="{9D8B030D-6E8A-4147-A177-3AD203B41FA5}">
                      <a16:colId xmlns="" xmlns:a16="http://schemas.microsoft.com/office/drawing/2014/main" val="1955882992"/>
                    </a:ext>
                  </a:extLst>
                </a:gridCol>
                <a:gridCol w="697017">
                  <a:extLst>
                    <a:ext uri="{9D8B030D-6E8A-4147-A177-3AD203B41FA5}">
                      <a16:colId xmlns="" xmlns:a16="http://schemas.microsoft.com/office/drawing/2014/main" val="2799939106"/>
                    </a:ext>
                  </a:extLst>
                </a:gridCol>
                <a:gridCol w="697017">
                  <a:extLst>
                    <a:ext uri="{9D8B030D-6E8A-4147-A177-3AD203B41FA5}">
                      <a16:colId xmlns="" xmlns:a16="http://schemas.microsoft.com/office/drawing/2014/main" val="1439047207"/>
                    </a:ext>
                  </a:extLst>
                </a:gridCol>
                <a:gridCol w="697017">
                  <a:extLst>
                    <a:ext uri="{9D8B030D-6E8A-4147-A177-3AD203B41FA5}">
                      <a16:colId xmlns="" xmlns:a16="http://schemas.microsoft.com/office/drawing/2014/main" val="1052313843"/>
                    </a:ext>
                  </a:extLst>
                </a:gridCol>
                <a:gridCol w="712088">
                  <a:extLst>
                    <a:ext uri="{9D8B030D-6E8A-4147-A177-3AD203B41FA5}">
                      <a16:colId xmlns="" xmlns:a16="http://schemas.microsoft.com/office/drawing/2014/main" val="1318192068"/>
                    </a:ext>
                  </a:extLst>
                </a:gridCol>
                <a:gridCol w="712088">
                  <a:extLst>
                    <a:ext uri="{9D8B030D-6E8A-4147-A177-3AD203B41FA5}">
                      <a16:colId xmlns="" xmlns:a16="http://schemas.microsoft.com/office/drawing/2014/main" val="1882934060"/>
                    </a:ext>
                  </a:extLst>
                </a:gridCol>
              </a:tblGrid>
              <a:tr h="210857">
                <a:tc rowSpan="2">
                  <a:txBody>
                    <a:bodyPr/>
                    <a:lstStyle/>
                    <a:p>
                      <a:pPr algn="ctr" fontAlgn="ctr"/>
                      <a:r>
                        <a:rPr lang="ja-JP" altLang="en-US" sz="1100" b="0" i="0" u="none" strike="noStrike" dirty="0" smtClean="0">
                          <a:solidFill>
                            <a:srgbClr val="000000"/>
                          </a:solidFill>
                          <a:effectLst/>
                          <a:latin typeface="ＭＳ ゴシック" panose="020B0609070205080204" pitchFamily="49" charset="-128"/>
                          <a:ea typeface="ＭＳ ゴシック" panose="020B0609070205080204" pitchFamily="49" charset="-128"/>
                        </a:rPr>
                        <a:t>入院患者数</a:t>
                      </a:r>
                      <a:endParaRPr lang="ja-JP" altLang="en-US" sz="11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rowSpan="2">
                  <a:txBody>
                    <a:bodyPr/>
                    <a:lstStyle/>
                    <a:p>
                      <a:pPr algn="ctr" fontAlgn="ctr"/>
                      <a:r>
                        <a:rPr lang="en-US" altLang="ja-JP" sz="1100" b="0" i="0" u="none" strike="noStrike" dirty="0">
                          <a:solidFill>
                            <a:srgbClr val="000000"/>
                          </a:solidFill>
                          <a:effectLst/>
                          <a:latin typeface="ＭＳ ゴシック" panose="020B0609070205080204" pitchFamily="49" charset="-128"/>
                          <a:ea typeface="ＭＳ ゴシック" panose="020B0609070205080204" pitchFamily="49" charset="-128"/>
                        </a:rPr>
                        <a:t>2010</a:t>
                      </a:r>
                      <a:r>
                        <a:rPr lang="ja-JP" altLang="en-US" sz="1100" b="0" i="0" u="none" strike="noStrike" dirty="0">
                          <a:solidFill>
                            <a:srgbClr val="000000"/>
                          </a:solidFill>
                          <a:effectLst/>
                          <a:latin typeface="ＭＳ ゴシック" panose="020B0609070205080204" pitchFamily="49" charset="-128"/>
                          <a:ea typeface="ＭＳ ゴシック" panose="020B0609070205080204" pitchFamily="49" charset="-128"/>
                        </a:rPr>
                        <a:t>年</a:t>
                      </a:r>
                      <a:endParaRPr lang="en-US" altLang="ja-JP" sz="11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rowSpan="2">
                  <a:txBody>
                    <a:bodyPr/>
                    <a:lstStyle/>
                    <a:p>
                      <a:pPr algn="ctr" fontAlgn="ctr"/>
                      <a:r>
                        <a:rPr lang="en-US" altLang="ja-JP" sz="1100" u="none" strike="noStrike" dirty="0">
                          <a:effectLst/>
                          <a:latin typeface="ＭＳ ゴシック" panose="020B0609070205080204" pitchFamily="49" charset="-128"/>
                          <a:ea typeface="ＭＳ ゴシック" panose="020B0609070205080204" pitchFamily="49" charset="-128"/>
                        </a:rPr>
                        <a:t>2015</a:t>
                      </a:r>
                      <a:r>
                        <a:rPr lang="ja-JP" altLang="en-US" sz="1100" u="none" strike="noStrike" dirty="0">
                          <a:effectLst/>
                          <a:latin typeface="ＭＳ ゴシック" panose="020B0609070205080204" pitchFamily="49" charset="-128"/>
                          <a:ea typeface="ＭＳ ゴシック" panose="020B0609070205080204" pitchFamily="49" charset="-128"/>
                        </a:rPr>
                        <a:t>年</a:t>
                      </a:r>
                      <a:endParaRPr lang="ja-JP" altLang="en-US" sz="11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rowSpan="2">
                  <a:txBody>
                    <a:bodyPr/>
                    <a:lstStyle/>
                    <a:p>
                      <a:pPr algn="ctr" fontAlgn="ctr"/>
                      <a:r>
                        <a:rPr lang="en-US" altLang="ja-JP" sz="1100" u="none" strike="noStrike" dirty="0">
                          <a:effectLst/>
                          <a:latin typeface="ＭＳ ゴシック" panose="020B0609070205080204" pitchFamily="49" charset="-128"/>
                          <a:ea typeface="ＭＳ ゴシック" panose="020B0609070205080204" pitchFamily="49" charset="-128"/>
                        </a:rPr>
                        <a:t>2020</a:t>
                      </a:r>
                      <a:r>
                        <a:rPr lang="ja-JP" altLang="en-US" sz="1100" u="none" strike="noStrike" dirty="0">
                          <a:effectLst/>
                          <a:latin typeface="ＭＳ ゴシック" panose="020B0609070205080204" pitchFamily="49" charset="-128"/>
                          <a:ea typeface="ＭＳ ゴシック" panose="020B0609070205080204" pitchFamily="49" charset="-128"/>
                        </a:rPr>
                        <a:t>年</a:t>
                      </a:r>
                      <a:endParaRPr lang="ja-JP" altLang="en-US" sz="11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rowSpan="2">
                  <a:txBody>
                    <a:bodyPr/>
                    <a:lstStyle/>
                    <a:p>
                      <a:pPr algn="ctr" fontAlgn="ctr"/>
                      <a:r>
                        <a:rPr lang="en-US" altLang="ja-JP" sz="1100" u="none" strike="noStrike" dirty="0">
                          <a:effectLst/>
                          <a:latin typeface="ＭＳ ゴシック" panose="020B0609070205080204" pitchFamily="49" charset="-128"/>
                          <a:ea typeface="ＭＳ ゴシック" panose="020B0609070205080204" pitchFamily="49" charset="-128"/>
                        </a:rPr>
                        <a:t>2025</a:t>
                      </a:r>
                      <a:r>
                        <a:rPr lang="ja-JP" altLang="en-US" sz="1100" u="none" strike="noStrike" dirty="0">
                          <a:effectLst/>
                          <a:latin typeface="ＭＳ ゴシック" panose="020B0609070205080204" pitchFamily="49" charset="-128"/>
                          <a:ea typeface="ＭＳ ゴシック" panose="020B0609070205080204" pitchFamily="49" charset="-128"/>
                        </a:rPr>
                        <a:t>年</a:t>
                      </a:r>
                      <a:endParaRPr lang="ja-JP" altLang="en-US" sz="11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rowSpan="2">
                  <a:txBody>
                    <a:bodyPr/>
                    <a:lstStyle/>
                    <a:p>
                      <a:pPr algn="ctr" fontAlgn="ctr"/>
                      <a:r>
                        <a:rPr lang="en-US" altLang="ja-JP" sz="1100" u="none" strike="noStrike" dirty="0">
                          <a:effectLst/>
                          <a:latin typeface="ＭＳ ゴシック" panose="020B0609070205080204" pitchFamily="49" charset="-128"/>
                          <a:ea typeface="ＭＳ ゴシック" panose="020B0609070205080204" pitchFamily="49" charset="-128"/>
                        </a:rPr>
                        <a:t>2030</a:t>
                      </a:r>
                      <a:r>
                        <a:rPr lang="ja-JP" altLang="en-US" sz="1100" u="none" strike="noStrike" dirty="0">
                          <a:effectLst/>
                          <a:latin typeface="ＭＳ ゴシック" panose="020B0609070205080204" pitchFamily="49" charset="-128"/>
                          <a:ea typeface="ＭＳ ゴシック" panose="020B0609070205080204" pitchFamily="49" charset="-128"/>
                        </a:rPr>
                        <a:t>年</a:t>
                      </a:r>
                      <a:endParaRPr lang="ja-JP" altLang="en-US" sz="11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rowSpan="2">
                  <a:txBody>
                    <a:bodyPr/>
                    <a:lstStyle/>
                    <a:p>
                      <a:pPr algn="ctr" fontAlgn="ctr"/>
                      <a:r>
                        <a:rPr lang="en-US" altLang="ja-JP" sz="1100" u="none" strike="noStrike" dirty="0">
                          <a:effectLst/>
                          <a:latin typeface="ＭＳ ゴシック" panose="020B0609070205080204" pitchFamily="49" charset="-128"/>
                          <a:ea typeface="ＭＳ ゴシック" panose="020B0609070205080204" pitchFamily="49" charset="-128"/>
                        </a:rPr>
                        <a:t>2035</a:t>
                      </a:r>
                      <a:r>
                        <a:rPr lang="ja-JP" altLang="en-US" sz="1100" u="none" strike="noStrike" dirty="0">
                          <a:effectLst/>
                          <a:latin typeface="ＭＳ ゴシック" panose="020B0609070205080204" pitchFamily="49" charset="-128"/>
                          <a:ea typeface="ＭＳ ゴシック" panose="020B0609070205080204" pitchFamily="49" charset="-128"/>
                        </a:rPr>
                        <a:t>年</a:t>
                      </a:r>
                      <a:endParaRPr lang="ja-JP" altLang="en-US" sz="11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rowSpan="2">
                  <a:txBody>
                    <a:bodyPr/>
                    <a:lstStyle/>
                    <a:p>
                      <a:pPr algn="ctr" fontAlgn="ctr"/>
                      <a:r>
                        <a:rPr lang="en-US" altLang="ja-JP" sz="1100" u="none" strike="noStrike" dirty="0">
                          <a:effectLst/>
                          <a:latin typeface="ＭＳ ゴシック" panose="020B0609070205080204" pitchFamily="49" charset="-128"/>
                          <a:ea typeface="ＭＳ ゴシック" panose="020B0609070205080204" pitchFamily="49" charset="-128"/>
                        </a:rPr>
                        <a:t>2040</a:t>
                      </a:r>
                      <a:r>
                        <a:rPr lang="ja-JP" altLang="en-US" sz="1100" u="none" strike="noStrike" dirty="0">
                          <a:effectLst/>
                          <a:latin typeface="ＭＳ ゴシック" panose="020B0609070205080204" pitchFamily="49" charset="-128"/>
                          <a:ea typeface="ＭＳ ゴシック" panose="020B0609070205080204" pitchFamily="49" charset="-128"/>
                        </a:rPr>
                        <a:t>年</a:t>
                      </a:r>
                      <a:endParaRPr lang="ja-JP" altLang="en-US" sz="11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gridSpan="2">
                  <a:txBody>
                    <a:bodyPr/>
                    <a:lstStyle/>
                    <a:p>
                      <a:pPr algn="ctr" fontAlgn="ctr"/>
                      <a:r>
                        <a:rPr lang="en-US" altLang="ja-JP" sz="1100" u="none" strike="noStrike" dirty="0">
                          <a:effectLst/>
                          <a:latin typeface="ＭＳ ゴシック" panose="020B0609070205080204" pitchFamily="49" charset="-128"/>
                          <a:ea typeface="ＭＳ ゴシック" panose="020B0609070205080204" pitchFamily="49" charset="-128"/>
                        </a:rPr>
                        <a:t>2015</a:t>
                      </a:r>
                      <a:r>
                        <a:rPr lang="ja-JP" altLang="en-US" sz="1100" u="none" strike="noStrike" dirty="0">
                          <a:effectLst/>
                          <a:latin typeface="ＭＳ ゴシック" panose="020B0609070205080204" pitchFamily="49" charset="-128"/>
                          <a:ea typeface="ＭＳ ゴシック" panose="020B0609070205080204" pitchFamily="49" charset="-128"/>
                        </a:rPr>
                        <a:t>年→</a:t>
                      </a:r>
                      <a:r>
                        <a:rPr lang="en-US" altLang="ja-JP" sz="1100" u="none" strike="noStrike" dirty="0">
                          <a:effectLst/>
                          <a:latin typeface="ＭＳ ゴシック" panose="020B0609070205080204" pitchFamily="49" charset="-128"/>
                          <a:ea typeface="ＭＳ ゴシック" panose="020B0609070205080204" pitchFamily="49" charset="-128"/>
                        </a:rPr>
                        <a:t>2025</a:t>
                      </a:r>
                      <a:r>
                        <a:rPr lang="ja-JP" altLang="en-US" sz="1100" u="none" strike="noStrike" dirty="0">
                          <a:effectLst/>
                          <a:latin typeface="ＭＳ ゴシック" panose="020B0609070205080204" pitchFamily="49" charset="-128"/>
                          <a:ea typeface="ＭＳ ゴシック" panose="020B0609070205080204" pitchFamily="49" charset="-128"/>
                        </a:rPr>
                        <a:t>年</a:t>
                      </a:r>
                      <a:endParaRPr lang="ja-JP" altLang="en-US" sz="11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endParaRPr kumimoji="1" lang="ja-JP" altLang="en-US"/>
                    </a:p>
                  </a:txBody>
                  <a:tcPr/>
                </a:tc>
                <a:extLst>
                  <a:ext uri="{0D108BD9-81ED-4DB2-BD59-A6C34878D82A}">
                    <a16:rowId xmlns="" xmlns:a16="http://schemas.microsoft.com/office/drawing/2014/main" val="2689888595"/>
                  </a:ext>
                </a:extLst>
              </a:tr>
              <a:tr h="210857">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ja-JP" altLang="en-US" sz="1100" u="none" strike="noStrike" dirty="0">
                          <a:effectLst/>
                          <a:latin typeface="ＭＳ ゴシック" panose="020B0609070205080204" pitchFamily="49" charset="-128"/>
                          <a:ea typeface="ＭＳ ゴシック" panose="020B0609070205080204" pitchFamily="49" charset="-128"/>
                        </a:rPr>
                        <a:t>増減数</a:t>
                      </a:r>
                      <a:endParaRPr lang="ja-JP" altLang="en-US" sz="11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fontAlgn="ctr"/>
                      <a:r>
                        <a:rPr lang="ja-JP" altLang="en-US" sz="1100" u="none" strike="noStrike" dirty="0">
                          <a:effectLst/>
                          <a:latin typeface="ＭＳ ゴシック" panose="020B0609070205080204" pitchFamily="49" charset="-128"/>
                          <a:ea typeface="ＭＳ ゴシック" panose="020B0609070205080204" pitchFamily="49" charset="-128"/>
                        </a:rPr>
                        <a:t>増減比</a:t>
                      </a:r>
                      <a:endParaRPr lang="ja-JP" altLang="en-US" sz="11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 xmlns:a16="http://schemas.microsoft.com/office/drawing/2014/main" val="2006169553"/>
                  </a:ext>
                </a:extLst>
              </a:tr>
              <a:tr h="210857">
                <a:tc>
                  <a:txBody>
                    <a:bodyPr/>
                    <a:lstStyle/>
                    <a:p>
                      <a:pPr algn="ctr" fontAlgn="ctr"/>
                      <a:r>
                        <a:rPr lang="ja-JP" altLang="en-US" sz="1100" b="0" i="0" u="none" strike="noStrike" dirty="0">
                          <a:solidFill>
                            <a:srgbClr val="000000"/>
                          </a:solidFill>
                          <a:effectLst/>
                          <a:latin typeface="ＭＳ ゴシック" panose="020B0609070205080204" pitchFamily="49" charset="-128"/>
                          <a:ea typeface="ＭＳ ゴシック" panose="020B0609070205080204" pitchFamily="49" charset="-128"/>
                        </a:rPr>
                        <a:t>悪性新生物</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effectLst/>
                          <a:latin typeface="ＭＳ ゴシック" panose="020B0609070205080204" pitchFamily="49" charset="-128"/>
                          <a:ea typeface="ＭＳ ゴシック" panose="020B0609070205080204" pitchFamily="49" charset="-128"/>
                        </a:rPr>
                        <a:t>1,180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effectLst/>
                          <a:latin typeface="ＭＳ ゴシック" panose="020B0609070205080204" pitchFamily="49" charset="-128"/>
                          <a:ea typeface="ＭＳ ゴシック" panose="020B0609070205080204" pitchFamily="49" charset="-128"/>
                        </a:rPr>
                        <a:t>1,321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effectLst/>
                          <a:latin typeface="ＭＳ ゴシック" panose="020B0609070205080204" pitchFamily="49" charset="-128"/>
                          <a:ea typeface="ＭＳ ゴシック" panose="020B0609070205080204" pitchFamily="49" charset="-128"/>
                        </a:rPr>
                        <a:t>1,429</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effectLst/>
                          <a:latin typeface="ＭＳ ゴシック" panose="020B0609070205080204" pitchFamily="49" charset="-128"/>
                          <a:ea typeface="ＭＳ ゴシック" panose="020B0609070205080204" pitchFamily="49" charset="-128"/>
                        </a:rPr>
                        <a:t>1,506</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effectLst/>
                          <a:latin typeface="ＭＳ ゴシック" panose="020B0609070205080204" pitchFamily="49" charset="-128"/>
                          <a:ea typeface="ＭＳ ゴシック" panose="020B0609070205080204" pitchFamily="49" charset="-128"/>
                        </a:rPr>
                        <a:t>1,554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effectLst/>
                          <a:latin typeface="ＭＳ ゴシック" panose="020B0609070205080204" pitchFamily="49" charset="-128"/>
                          <a:ea typeface="ＭＳ ゴシック" panose="020B0609070205080204" pitchFamily="49" charset="-128"/>
                        </a:rPr>
                        <a:t>1,574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effectLst/>
                          <a:latin typeface="ＭＳ ゴシック" panose="020B0609070205080204" pitchFamily="49" charset="-128"/>
                          <a:ea typeface="ＭＳ ゴシック" panose="020B0609070205080204" pitchFamily="49" charset="-128"/>
                        </a:rPr>
                        <a:t>1,580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effectLst/>
                          <a:latin typeface="ＭＳ ゴシック" panose="020B0609070205080204" pitchFamily="49" charset="-128"/>
                          <a:ea typeface="ＭＳ ゴシック" panose="020B0609070205080204" pitchFamily="49" charset="-128"/>
                        </a:rPr>
                        <a:t>185</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effectLst/>
                          <a:latin typeface="ＭＳ ゴシック" panose="020B0609070205080204" pitchFamily="49" charset="-128"/>
                          <a:ea typeface="ＭＳ ゴシック" panose="020B0609070205080204" pitchFamily="49" charset="-128"/>
                        </a:rPr>
                        <a:t>114%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2646381929"/>
                  </a:ext>
                </a:extLst>
              </a:tr>
              <a:tr h="210857">
                <a:tc>
                  <a:txBody>
                    <a:bodyPr/>
                    <a:lstStyle/>
                    <a:p>
                      <a:pPr algn="ctr" fontAlgn="ctr"/>
                      <a:r>
                        <a:rPr lang="ja-JP" altLang="en-US" sz="1100" b="0" i="0" u="none" strike="noStrike" dirty="0">
                          <a:solidFill>
                            <a:srgbClr val="000000"/>
                          </a:solidFill>
                          <a:effectLst/>
                          <a:latin typeface="ＭＳ ゴシック" panose="020B0609070205080204" pitchFamily="49" charset="-128"/>
                          <a:ea typeface="ＭＳ ゴシック" panose="020B0609070205080204" pitchFamily="49" charset="-128"/>
                        </a:rPr>
                        <a:t>脳血管障害</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effectLst/>
                          <a:latin typeface="ＭＳ ゴシック" panose="020B0609070205080204" pitchFamily="49" charset="-128"/>
                          <a:ea typeface="ＭＳ ゴシック" panose="020B0609070205080204" pitchFamily="49" charset="-128"/>
                        </a:rPr>
                        <a:t>1,386</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effectLst/>
                          <a:latin typeface="ＭＳ ゴシック" panose="020B0609070205080204" pitchFamily="49" charset="-128"/>
                          <a:ea typeface="ＭＳ ゴシック" panose="020B0609070205080204" pitchFamily="49" charset="-128"/>
                        </a:rPr>
                        <a:t>1,673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effectLst/>
                          <a:latin typeface="ＭＳ ゴシック" panose="020B0609070205080204" pitchFamily="49" charset="-128"/>
                          <a:ea typeface="ＭＳ ゴシック" panose="020B0609070205080204" pitchFamily="49" charset="-128"/>
                        </a:rPr>
                        <a:t>1,939</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effectLst/>
                          <a:latin typeface="ＭＳ ゴシック" panose="020B0609070205080204" pitchFamily="49" charset="-128"/>
                          <a:ea typeface="ＭＳ ゴシック" panose="020B0609070205080204" pitchFamily="49" charset="-128"/>
                        </a:rPr>
                        <a:t>2,188</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effectLst/>
                          <a:latin typeface="ＭＳ ゴシック" panose="020B0609070205080204" pitchFamily="49" charset="-128"/>
                          <a:ea typeface="ＭＳ ゴシック" panose="020B0609070205080204" pitchFamily="49" charset="-128"/>
                        </a:rPr>
                        <a:t>2,406</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effectLst/>
                          <a:latin typeface="ＭＳ ゴシック" panose="020B0609070205080204" pitchFamily="49" charset="-128"/>
                          <a:ea typeface="ＭＳ ゴシック" panose="020B0609070205080204" pitchFamily="49" charset="-128"/>
                        </a:rPr>
                        <a:t>2,571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effectLst/>
                          <a:latin typeface="ＭＳ ゴシック" panose="020B0609070205080204" pitchFamily="49" charset="-128"/>
                          <a:ea typeface="ＭＳ ゴシック" panose="020B0609070205080204" pitchFamily="49" charset="-128"/>
                        </a:rPr>
                        <a:t>2,664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effectLst/>
                          <a:latin typeface="ＭＳ ゴシック" panose="020B0609070205080204" pitchFamily="49" charset="-128"/>
                          <a:ea typeface="ＭＳ ゴシック" panose="020B0609070205080204" pitchFamily="49" charset="-128"/>
                        </a:rPr>
                        <a:t>515</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effectLst/>
                          <a:latin typeface="ＭＳ ゴシック" panose="020B0609070205080204" pitchFamily="49" charset="-128"/>
                          <a:ea typeface="ＭＳ ゴシック" panose="020B0609070205080204" pitchFamily="49" charset="-128"/>
                        </a:rPr>
                        <a:t>131%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2541733476"/>
                  </a:ext>
                </a:extLst>
              </a:tr>
              <a:tr h="210857">
                <a:tc>
                  <a:txBody>
                    <a:bodyPr/>
                    <a:lstStyle/>
                    <a:p>
                      <a:pPr algn="ctr" fontAlgn="ctr"/>
                      <a:r>
                        <a:rPr lang="ja-JP" altLang="en-US" sz="1100" b="0" i="0" u="none" strike="noStrike" dirty="0">
                          <a:solidFill>
                            <a:srgbClr val="000000"/>
                          </a:solidFill>
                          <a:effectLst/>
                          <a:latin typeface="ＭＳ ゴシック" panose="020B0609070205080204" pitchFamily="49" charset="-128"/>
                          <a:ea typeface="ＭＳ ゴシック" panose="020B0609070205080204" pitchFamily="49" charset="-128"/>
                        </a:rPr>
                        <a:t>心筋梗塞</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effectLst/>
                          <a:latin typeface="ＭＳ ゴシック" panose="020B0609070205080204" pitchFamily="49" charset="-128"/>
                          <a:ea typeface="ＭＳ ゴシック" panose="020B0609070205080204" pitchFamily="49" charset="-128"/>
                        </a:rPr>
                        <a:t>48</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effectLst/>
                          <a:latin typeface="ＭＳ ゴシック" panose="020B0609070205080204" pitchFamily="49" charset="-128"/>
                          <a:ea typeface="ＭＳ ゴシック" panose="020B0609070205080204" pitchFamily="49" charset="-128"/>
                        </a:rPr>
                        <a:t>55</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effectLst/>
                          <a:latin typeface="ＭＳ ゴシック" panose="020B0609070205080204" pitchFamily="49" charset="-128"/>
                          <a:ea typeface="ＭＳ ゴシック" panose="020B0609070205080204" pitchFamily="49" charset="-128"/>
                        </a:rPr>
                        <a:t>62</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effectLst/>
                          <a:latin typeface="ＭＳ ゴシック" panose="020B0609070205080204" pitchFamily="49" charset="-128"/>
                          <a:ea typeface="ＭＳ ゴシック" panose="020B0609070205080204" pitchFamily="49" charset="-128"/>
                        </a:rPr>
                        <a:t>67</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effectLst/>
                          <a:latin typeface="ＭＳ ゴシック" panose="020B0609070205080204" pitchFamily="49" charset="-128"/>
                          <a:ea typeface="ＭＳ ゴシック" panose="020B0609070205080204" pitchFamily="49" charset="-128"/>
                        </a:rPr>
                        <a:t>71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effectLst/>
                          <a:latin typeface="ＭＳ ゴシック" panose="020B0609070205080204" pitchFamily="49" charset="-128"/>
                          <a:ea typeface="ＭＳ ゴシック" panose="020B0609070205080204" pitchFamily="49" charset="-128"/>
                        </a:rPr>
                        <a:t>74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effectLst/>
                          <a:latin typeface="ＭＳ ゴシック" panose="020B0609070205080204" pitchFamily="49" charset="-128"/>
                          <a:ea typeface="ＭＳ ゴシック" panose="020B0609070205080204" pitchFamily="49" charset="-128"/>
                        </a:rPr>
                        <a:t>76</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effectLst/>
                          <a:latin typeface="ＭＳ ゴシック" panose="020B0609070205080204" pitchFamily="49" charset="-128"/>
                          <a:ea typeface="ＭＳ ゴシック" panose="020B0609070205080204" pitchFamily="49" charset="-128"/>
                        </a:rPr>
                        <a:t>11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effectLst/>
                          <a:latin typeface="ＭＳ ゴシック" panose="020B0609070205080204" pitchFamily="49" charset="-128"/>
                          <a:ea typeface="ＭＳ ゴシック" panose="020B0609070205080204" pitchFamily="49" charset="-128"/>
                        </a:rPr>
                        <a:t>121%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3495902064"/>
                  </a:ext>
                </a:extLst>
              </a:tr>
              <a:tr h="210857">
                <a:tc>
                  <a:txBody>
                    <a:bodyPr/>
                    <a:lstStyle/>
                    <a:p>
                      <a:pPr algn="ctr" fontAlgn="ctr"/>
                      <a:r>
                        <a:rPr lang="ja-JP" altLang="en-US" sz="1100" b="0" i="0" u="none" strike="noStrike" dirty="0">
                          <a:solidFill>
                            <a:srgbClr val="000000"/>
                          </a:solidFill>
                          <a:effectLst/>
                          <a:latin typeface="ＭＳ ゴシック" panose="020B0609070205080204" pitchFamily="49" charset="-128"/>
                          <a:ea typeface="ＭＳ ゴシック" panose="020B0609070205080204" pitchFamily="49" charset="-128"/>
                        </a:rPr>
                        <a:t>糖尿病</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effectLst/>
                          <a:latin typeface="ＭＳ ゴシック" panose="020B0609070205080204" pitchFamily="49" charset="-128"/>
                          <a:ea typeface="ＭＳ ゴシック" panose="020B0609070205080204" pitchFamily="49" charset="-128"/>
                        </a:rPr>
                        <a:t>186</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effectLst/>
                          <a:latin typeface="ＭＳ ゴシック" panose="020B0609070205080204" pitchFamily="49" charset="-128"/>
                          <a:ea typeface="ＭＳ ゴシック" panose="020B0609070205080204" pitchFamily="49" charset="-128"/>
                        </a:rPr>
                        <a:t>216</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effectLst/>
                          <a:latin typeface="ＭＳ ゴシック" panose="020B0609070205080204" pitchFamily="49" charset="-128"/>
                          <a:ea typeface="ＭＳ ゴシック" panose="020B0609070205080204" pitchFamily="49" charset="-128"/>
                        </a:rPr>
                        <a:t>241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effectLst/>
                          <a:latin typeface="ＭＳ ゴシック" panose="020B0609070205080204" pitchFamily="49" charset="-128"/>
                          <a:ea typeface="ＭＳ ゴシック" panose="020B0609070205080204" pitchFamily="49" charset="-128"/>
                        </a:rPr>
                        <a:t>264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effectLst/>
                          <a:latin typeface="ＭＳ ゴシック" panose="020B0609070205080204" pitchFamily="49" charset="-128"/>
                          <a:ea typeface="ＭＳ ゴシック" panose="020B0609070205080204" pitchFamily="49" charset="-128"/>
                        </a:rPr>
                        <a:t>283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effectLst/>
                          <a:latin typeface="ＭＳ ゴシック" panose="020B0609070205080204" pitchFamily="49" charset="-128"/>
                          <a:ea typeface="ＭＳ ゴシック" panose="020B0609070205080204" pitchFamily="49" charset="-128"/>
                        </a:rPr>
                        <a:t>294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effectLst/>
                          <a:latin typeface="ＭＳ ゴシック" panose="020B0609070205080204" pitchFamily="49" charset="-128"/>
                          <a:ea typeface="ＭＳ ゴシック" panose="020B0609070205080204" pitchFamily="49" charset="-128"/>
                        </a:rPr>
                        <a:t>297</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effectLst/>
                          <a:latin typeface="ＭＳ ゴシック" panose="020B0609070205080204" pitchFamily="49" charset="-128"/>
                          <a:ea typeface="ＭＳ ゴシック" panose="020B0609070205080204" pitchFamily="49" charset="-128"/>
                        </a:rPr>
                        <a:t>49</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effectLst/>
                          <a:latin typeface="ＭＳ ゴシック" panose="020B0609070205080204" pitchFamily="49" charset="-128"/>
                          <a:ea typeface="ＭＳ ゴシック" panose="020B0609070205080204" pitchFamily="49" charset="-128"/>
                        </a:rPr>
                        <a:t>123%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79125249"/>
                  </a:ext>
                </a:extLst>
              </a:tr>
              <a:tr h="210857">
                <a:tc>
                  <a:txBody>
                    <a:bodyPr/>
                    <a:lstStyle/>
                    <a:p>
                      <a:pPr algn="ctr" fontAlgn="ctr"/>
                      <a:r>
                        <a:rPr lang="ja-JP" altLang="en-US" sz="1100" b="0" i="0" u="none" strike="noStrike" dirty="0">
                          <a:solidFill>
                            <a:srgbClr val="000000"/>
                          </a:solidFill>
                          <a:effectLst/>
                          <a:latin typeface="ＭＳ ゴシック" panose="020B0609070205080204" pitchFamily="49" charset="-128"/>
                          <a:ea typeface="ＭＳ ゴシック" panose="020B0609070205080204" pitchFamily="49" charset="-128"/>
                        </a:rPr>
                        <a:t>精神疾患</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effectLst/>
                          <a:latin typeface="ＭＳ ゴシック" panose="020B0609070205080204" pitchFamily="49" charset="-128"/>
                          <a:ea typeface="ＭＳ ゴシック" panose="020B0609070205080204" pitchFamily="49" charset="-128"/>
                        </a:rPr>
                        <a:t>2,611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effectLst/>
                          <a:latin typeface="ＭＳ ゴシック" panose="020B0609070205080204" pitchFamily="49" charset="-128"/>
                          <a:ea typeface="ＭＳ ゴシック" panose="020B0609070205080204" pitchFamily="49" charset="-128"/>
                        </a:rPr>
                        <a:t>2,766</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effectLst/>
                          <a:latin typeface="ＭＳ ゴシック" panose="020B0609070205080204" pitchFamily="49" charset="-128"/>
                          <a:ea typeface="ＭＳ ゴシック" panose="020B0609070205080204" pitchFamily="49" charset="-128"/>
                        </a:rPr>
                        <a:t>2,877</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effectLst/>
                          <a:latin typeface="ＭＳ ゴシック" panose="020B0609070205080204" pitchFamily="49" charset="-128"/>
                          <a:ea typeface="ＭＳ ゴシック" panose="020B0609070205080204" pitchFamily="49" charset="-128"/>
                        </a:rPr>
                        <a:t>2,958</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effectLst/>
                          <a:latin typeface="ＭＳ ゴシック" panose="020B0609070205080204" pitchFamily="49" charset="-128"/>
                          <a:ea typeface="ＭＳ ゴシック" panose="020B0609070205080204" pitchFamily="49" charset="-128"/>
                        </a:rPr>
                        <a:t>3,005</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effectLst/>
                          <a:latin typeface="ＭＳ ゴシック" panose="020B0609070205080204" pitchFamily="49" charset="-128"/>
                          <a:ea typeface="ＭＳ ゴシック" panose="020B0609070205080204" pitchFamily="49" charset="-128"/>
                        </a:rPr>
                        <a:t>3,026</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effectLst/>
                          <a:latin typeface="ＭＳ ゴシック" panose="020B0609070205080204" pitchFamily="49" charset="-128"/>
                          <a:ea typeface="ＭＳ ゴシック" panose="020B0609070205080204" pitchFamily="49" charset="-128"/>
                        </a:rPr>
                        <a:t>3,004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effectLst/>
                          <a:latin typeface="ＭＳ ゴシック" panose="020B0609070205080204" pitchFamily="49" charset="-128"/>
                          <a:ea typeface="ＭＳ ゴシック" panose="020B0609070205080204" pitchFamily="49" charset="-128"/>
                        </a:rPr>
                        <a:t>192</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effectLst/>
                          <a:latin typeface="ＭＳ ゴシック" panose="020B0609070205080204" pitchFamily="49" charset="-128"/>
                          <a:ea typeface="ＭＳ ゴシック" panose="020B0609070205080204" pitchFamily="49" charset="-128"/>
                        </a:rPr>
                        <a:t>107%</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506606955"/>
                  </a:ext>
                </a:extLst>
              </a:tr>
            </a:tbl>
          </a:graphicData>
        </a:graphic>
      </p:graphicFrame>
      <p:sp>
        <p:nvSpPr>
          <p:cNvPr id="13" name="円/楕円 12"/>
          <p:cNvSpPr/>
          <p:nvPr/>
        </p:nvSpPr>
        <p:spPr>
          <a:xfrm>
            <a:off x="7661350" y="5551637"/>
            <a:ext cx="617488" cy="262577"/>
          </a:xfrm>
          <a:prstGeom prst="ellipse">
            <a:avLst/>
          </a:prstGeom>
          <a:noFill/>
          <a:ln w="38100">
            <a:solidFill>
              <a:srgbClr val="FF0000">
                <a:alpha val="60000"/>
              </a:srgb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正方形/長方形 2"/>
          <p:cNvSpPr/>
          <p:nvPr/>
        </p:nvSpPr>
        <p:spPr>
          <a:xfrm>
            <a:off x="7380312" y="4725144"/>
            <a:ext cx="936104" cy="288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800" dirty="0" smtClean="0">
                <a:solidFill>
                  <a:schemeClr val="tx1"/>
                </a:solidFill>
              </a:rPr>
              <a:t>単位（人，％）</a:t>
            </a:r>
            <a:endParaRPr kumimoji="1" lang="ja-JP" altLang="en-US" sz="800" dirty="0">
              <a:solidFill>
                <a:schemeClr val="tx1"/>
              </a:solidFill>
            </a:endParaRPr>
          </a:p>
        </p:txBody>
      </p:sp>
    </p:spTree>
    <p:extLst>
      <p:ext uri="{BB962C8B-B14F-4D97-AF65-F5344CB8AC3E}">
        <p14:creationId xmlns:p14="http://schemas.microsoft.com/office/powerpoint/2010/main" val="39103393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1" y="1288217"/>
            <a:ext cx="8061105" cy="429598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正方形/長方形 5"/>
          <p:cNvSpPr/>
          <p:nvPr/>
        </p:nvSpPr>
        <p:spPr>
          <a:xfrm>
            <a:off x="467544" y="6309320"/>
            <a:ext cx="8424936"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100" dirty="0" smtClean="0">
                <a:solidFill>
                  <a:schemeClr val="tx1"/>
                </a:solidFill>
              </a:rPr>
              <a:t>平成</a:t>
            </a:r>
            <a:r>
              <a:rPr kumimoji="1" lang="en-US" altLang="ja-JP" sz="1100" dirty="0" smtClean="0">
                <a:solidFill>
                  <a:schemeClr val="tx1"/>
                </a:solidFill>
              </a:rPr>
              <a:t>26</a:t>
            </a:r>
            <a:r>
              <a:rPr kumimoji="1" lang="ja-JP" altLang="en-US" sz="1100" dirty="0" smtClean="0">
                <a:solidFill>
                  <a:schemeClr val="tx1"/>
                </a:solidFill>
              </a:rPr>
              <a:t>年・平成</a:t>
            </a:r>
            <a:r>
              <a:rPr kumimoji="1" lang="en-US" altLang="ja-JP" sz="1100" dirty="0" smtClean="0">
                <a:solidFill>
                  <a:schemeClr val="tx1"/>
                </a:solidFill>
              </a:rPr>
              <a:t>24</a:t>
            </a:r>
            <a:r>
              <a:rPr kumimoji="1" lang="ja-JP" altLang="en-US" sz="1100" dirty="0" smtClean="0">
                <a:solidFill>
                  <a:schemeClr val="tx1"/>
                </a:solidFill>
              </a:rPr>
              <a:t>年・平成</a:t>
            </a:r>
            <a:r>
              <a:rPr kumimoji="1" lang="en-US" altLang="ja-JP" sz="1100" dirty="0" smtClean="0">
                <a:solidFill>
                  <a:schemeClr val="tx1"/>
                </a:solidFill>
              </a:rPr>
              <a:t>22</a:t>
            </a:r>
            <a:r>
              <a:rPr kumimoji="1" lang="ja-JP" altLang="en-US" sz="1100" dirty="0" smtClean="0">
                <a:solidFill>
                  <a:schemeClr val="tx1"/>
                </a:solidFill>
              </a:rPr>
              <a:t>年「医師・歯科医師・薬剤師調査」資料より作成</a:t>
            </a:r>
            <a:endParaRPr kumimoji="1" lang="ja-JP" altLang="en-US" sz="1100" dirty="0">
              <a:solidFill>
                <a:schemeClr val="tx1"/>
              </a:solidFill>
            </a:endParaRPr>
          </a:p>
        </p:txBody>
      </p:sp>
      <p:sp>
        <p:nvSpPr>
          <p:cNvPr id="9" name="正方形/長方形 8"/>
          <p:cNvSpPr/>
          <p:nvPr/>
        </p:nvSpPr>
        <p:spPr>
          <a:xfrm>
            <a:off x="0" y="0"/>
            <a:ext cx="9144000" cy="8367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smtClean="0">
                <a:solidFill>
                  <a:schemeClr val="bg1"/>
                </a:solidFill>
              </a:rPr>
              <a:t>専門医医師数の推移</a:t>
            </a:r>
            <a:endParaRPr kumimoji="1" lang="en-US" altLang="ja-JP" sz="2400" b="1" dirty="0" smtClean="0">
              <a:solidFill>
                <a:schemeClr val="bg1"/>
              </a:solidFill>
            </a:endParaRPr>
          </a:p>
          <a:p>
            <a:pPr algn="ctr"/>
            <a:r>
              <a:rPr lang="ja-JP" altLang="en-US" sz="2400" b="1" dirty="0" smtClean="0">
                <a:solidFill>
                  <a:schemeClr val="bg1"/>
                </a:solidFill>
              </a:rPr>
              <a:t>～～脳血管・循環器関係～～</a:t>
            </a:r>
            <a:endParaRPr kumimoji="1" lang="en-US" altLang="ja-JP" sz="2400" b="1" dirty="0" smtClean="0">
              <a:solidFill>
                <a:schemeClr val="bg1"/>
              </a:solidFill>
            </a:endParaRPr>
          </a:p>
        </p:txBody>
      </p:sp>
      <p:sp>
        <p:nvSpPr>
          <p:cNvPr id="5" name="正方形/長方形 4"/>
          <p:cNvSpPr/>
          <p:nvPr/>
        </p:nvSpPr>
        <p:spPr>
          <a:xfrm>
            <a:off x="395536" y="5584206"/>
            <a:ext cx="8424936" cy="10801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kumimoji="1" lang="en-US" altLang="ja-JP" sz="1100" dirty="0" smtClean="0">
                <a:solidFill>
                  <a:schemeClr val="tx1"/>
                </a:solidFill>
                <a:latin typeface="ＭＳ ゴシック" panose="020B0609070205080204" pitchFamily="49" charset="-128"/>
                <a:ea typeface="ＭＳ ゴシック" panose="020B0609070205080204" pitchFamily="49" charset="-128"/>
              </a:rPr>
              <a:t>【</a:t>
            </a:r>
            <a:r>
              <a:rPr kumimoji="1" lang="ja-JP" altLang="en-US" sz="1100" dirty="0" smtClean="0">
                <a:solidFill>
                  <a:schemeClr val="tx1"/>
                </a:solidFill>
                <a:latin typeface="ＭＳ ゴシック" panose="020B0609070205080204" pitchFamily="49" charset="-128"/>
                <a:ea typeface="ＭＳ ゴシック" panose="020B0609070205080204" pitchFamily="49" charset="-128"/>
              </a:rPr>
              <a:t>対象専門医</a:t>
            </a:r>
            <a:r>
              <a:rPr kumimoji="1" lang="en-US" altLang="ja-JP" sz="1100" dirty="0" smtClean="0">
                <a:solidFill>
                  <a:schemeClr val="tx1"/>
                </a:solidFill>
                <a:latin typeface="ＭＳ ゴシック" panose="020B0609070205080204" pitchFamily="49" charset="-128"/>
                <a:ea typeface="ＭＳ ゴシック" panose="020B0609070205080204" pitchFamily="49" charset="-128"/>
              </a:rPr>
              <a:t>】</a:t>
            </a:r>
          </a:p>
          <a:p>
            <a:r>
              <a:rPr lang="ja-JP" altLang="en-US" sz="1100" dirty="0" smtClean="0">
                <a:solidFill>
                  <a:schemeClr val="tx1"/>
                </a:solidFill>
                <a:latin typeface="ＭＳ ゴシック" panose="020B0609070205080204" pitchFamily="49" charset="-128"/>
                <a:ea typeface="ＭＳ ゴシック" panose="020B0609070205080204" pitchFamily="49" charset="-128"/>
              </a:rPr>
              <a:t>　・神経内科専門医　・脳神経外科専門医　　・脳血管内治療専門医</a:t>
            </a:r>
            <a:endParaRPr lang="en-US" altLang="ja-JP" sz="1100" dirty="0" smtClean="0">
              <a:solidFill>
                <a:schemeClr val="tx1"/>
              </a:solidFill>
              <a:latin typeface="ＭＳ ゴシック" panose="020B0609070205080204" pitchFamily="49" charset="-128"/>
              <a:ea typeface="ＭＳ ゴシック" panose="020B0609070205080204" pitchFamily="49" charset="-128"/>
            </a:endParaRPr>
          </a:p>
          <a:p>
            <a:r>
              <a:rPr lang="ja-JP" altLang="en-US" sz="1100" dirty="0" smtClean="0">
                <a:solidFill>
                  <a:schemeClr val="tx1"/>
                </a:solidFill>
                <a:latin typeface="ＭＳ ゴシック" panose="020B0609070205080204" pitchFamily="49" charset="-128"/>
                <a:ea typeface="ＭＳ ゴシック" panose="020B0609070205080204" pitchFamily="49" charset="-128"/>
              </a:rPr>
              <a:t>　・循環器</a:t>
            </a:r>
            <a:r>
              <a:rPr lang="ja-JP" altLang="en-US" sz="1100" dirty="0">
                <a:solidFill>
                  <a:schemeClr val="tx1"/>
                </a:solidFill>
                <a:latin typeface="ＭＳ ゴシック" panose="020B0609070205080204" pitchFamily="49" charset="-128"/>
                <a:ea typeface="ＭＳ ゴシック" panose="020B0609070205080204" pitchFamily="49" charset="-128"/>
              </a:rPr>
              <a:t>専門医　　</a:t>
            </a:r>
            <a:r>
              <a:rPr lang="ja-JP" altLang="en-US" sz="1100" dirty="0" smtClean="0">
                <a:solidFill>
                  <a:schemeClr val="tx1"/>
                </a:solidFill>
                <a:latin typeface="ＭＳ ゴシック" panose="020B0609070205080204" pitchFamily="49" charset="-128"/>
                <a:ea typeface="ＭＳ ゴシック" panose="020B0609070205080204" pitchFamily="49" charset="-128"/>
              </a:rPr>
              <a:t>・心臓</a:t>
            </a:r>
            <a:r>
              <a:rPr lang="ja-JP" altLang="en-US" sz="1100" dirty="0">
                <a:solidFill>
                  <a:schemeClr val="tx1"/>
                </a:solidFill>
                <a:latin typeface="ＭＳ ゴシック" panose="020B0609070205080204" pitchFamily="49" charset="-128"/>
                <a:ea typeface="ＭＳ ゴシック" panose="020B0609070205080204" pitchFamily="49" charset="-128"/>
              </a:rPr>
              <a:t>血管外科専門医</a:t>
            </a:r>
            <a:endParaRPr lang="en-US" altLang="ja-JP" sz="1100" dirty="0">
              <a:solidFill>
                <a:schemeClr val="tx1"/>
              </a:solidFill>
              <a:latin typeface="ＭＳ ゴシック" panose="020B0609070205080204" pitchFamily="49" charset="-128"/>
              <a:ea typeface="ＭＳ ゴシック" panose="020B0609070205080204" pitchFamily="49" charset="-128"/>
            </a:endParaRPr>
          </a:p>
          <a:p>
            <a:r>
              <a:rPr lang="ja-JP" altLang="en-US" sz="1100" dirty="0" smtClean="0">
                <a:solidFill>
                  <a:schemeClr val="tx1"/>
                </a:solidFill>
                <a:latin typeface="ＭＳ ゴシック" panose="020B0609070205080204" pitchFamily="49" charset="-128"/>
                <a:ea typeface="ＭＳ ゴシック" panose="020B0609070205080204" pitchFamily="49" charset="-128"/>
              </a:rPr>
              <a:t>　・救急科専門医　　・麻酔科専門医</a:t>
            </a:r>
            <a:endParaRPr kumimoji="1" lang="ja-JP" altLang="en-US" sz="1100" dirty="0">
              <a:solidFill>
                <a:schemeClr val="tx1"/>
              </a:solidFill>
              <a:latin typeface="ＭＳ ゴシック" panose="020B0609070205080204" pitchFamily="49" charset="-128"/>
              <a:ea typeface="ＭＳ ゴシック" panose="020B0609070205080204" pitchFamily="49" charset="-128"/>
            </a:endParaRPr>
          </a:p>
        </p:txBody>
      </p:sp>
      <p:sp>
        <p:nvSpPr>
          <p:cNvPr id="7" name="正方形/長方形 6"/>
          <p:cNvSpPr/>
          <p:nvPr/>
        </p:nvSpPr>
        <p:spPr>
          <a:xfrm>
            <a:off x="539552" y="4221088"/>
            <a:ext cx="7992888" cy="360040"/>
          </a:xfrm>
          <a:prstGeom prst="rect">
            <a:avLst/>
          </a:prstGeom>
          <a:noFill/>
          <a:ln w="28575">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タイトル 1"/>
          <p:cNvSpPr txBox="1">
            <a:spLocks/>
          </p:cNvSpPr>
          <p:nvPr/>
        </p:nvSpPr>
        <p:spPr>
          <a:xfrm>
            <a:off x="374848" y="818710"/>
            <a:ext cx="8373616" cy="522058"/>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en-US" altLang="ja-JP" sz="2000" dirty="0" smtClean="0">
                <a:latin typeface="+mn-ea"/>
                <a:ea typeface="+mn-ea"/>
              </a:rPr>
              <a:t> </a:t>
            </a:r>
            <a:r>
              <a:rPr lang="en-US" altLang="ja-JP" sz="2000" b="1" dirty="0" smtClean="0">
                <a:solidFill>
                  <a:srgbClr val="FF0000"/>
                </a:solidFill>
                <a:latin typeface="ＭＳ Ｐ明朝" panose="02020600040205080304" pitchFamily="18" charset="-128"/>
                <a:ea typeface="ＭＳ Ｐ明朝" panose="02020600040205080304" pitchFamily="18" charset="-128"/>
              </a:rPr>
              <a:t>※ </a:t>
            </a:r>
            <a:r>
              <a:rPr lang="ja-JP" altLang="en-US" sz="2000" b="1" dirty="0" smtClean="0">
                <a:solidFill>
                  <a:srgbClr val="FF0000"/>
                </a:solidFill>
                <a:latin typeface="ＭＳ Ｐ明朝" panose="02020600040205080304" pitchFamily="18" charset="-128"/>
                <a:ea typeface="ＭＳ Ｐ明朝" panose="02020600040205080304" pitchFamily="18" charset="-128"/>
              </a:rPr>
              <a:t>脳血管・循環器系疾患の診療に係る医師の増加率が他県に比べて低い</a:t>
            </a:r>
            <a:endParaRPr lang="ja-JP" altLang="en-US" sz="2000" b="1" dirty="0">
              <a:solidFill>
                <a:srgbClr val="FF0000"/>
              </a:solidFill>
              <a:latin typeface="ＭＳ Ｐ明朝" panose="02020600040205080304" pitchFamily="18" charset="-128"/>
              <a:ea typeface="ＭＳ Ｐ明朝" panose="02020600040205080304" pitchFamily="18" charset="-128"/>
            </a:endParaRPr>
          </a:p>
        </p:txBody>
      </p:sp>
      <p:sp>
        <p:nvSpPr>
          <p:cNvPr id="3" name="スライド番号プレースホルダー 2"/>
          <p:cNvSpPr>
            <a:spLocks noGrp="1"/>
          </p:cNvSpPr>
          <p:nvPr>
            <p:ph type="sldNum" sz="quarter" idx="12"/>
          </p:nvPr>
        </p:nvSpPr>
        <p:spPr>
          <a:xfrm>
            <a:off x="6974904" y="6453336"/>
            <a:ext cx="2133600" cy="365125"/>
          </a:xfrm>
        </p:spPr>
        <p:txBody>
          <a:bodyPr/>
          <a:lstStyle/>
          <a:p>
            <a:fld id="{6A630E06-66D0-4F67-9F59-828A41351311}" type="slidenum">
              <a:rPr kumimoji="1" lang="ja-JP" altLang="en-US" sz="2400" smtClean="0">
                <a:solidFill>
                  <a:schemeClr val="tx1"/>
                </a:solidFill>
              </a:rPr>
              <a:t>3</a:t>
            </a:fld>
            <a:endParaRPr kumimoji="1" lang="ja-JP" altLang="en-US" sz="2400">
              <a:solidFill>
                <a:schemeClr val="tx1"/>
              </a:solidFill>
            </a:endParaRPr>
          </a:p>
        </p:txBody>
      </p:sp>
    </p:spTree>
    <p:extLst>
      <p:ext uri="{BB962C8B-B14F-4D97-AF65-F5344CB8AC3E}">
        <p14:creationId xmlns:p14="http://schemas.microsoft.com/office/powerpoint/2010/main" val="2010710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6948264" y="6464457"/>
            <a:ext cx="2133600" cy="365125"/>
          </a:xfrm>
        </p:spPr>
        <p:txBody>
          <a:bodyPr/>
          <a:lstStyle/>
          <a:p>
            <a:fld id="{6A630E06-66D0-4F67-9F59-828A41351311}" type="slidenum">
              <a:rPr kumimoji="1" lang="ja-JP" altLang="en-US" sz="2400" smtClean="0">
                <a:solidFill>
                  <a:schemeClr val="tx1"/>
                </a:solidFill>
              </a:rPr>
              <a:t>4</a:t>
            </a:fld>
            <a:endParaRPr kumimoji="1" lang="ja-JP" altLang="en-US" sz="2400" dirty="0">
              <a:solidFill>
                <a:schemeClr val="tx1"/>
              </a:solidFill>
            </a:endParaRPr>
          </a:p>
        </p:txBody>
      </p:sp>
      <p:sp>
        <p:nvSpPr>
          <p:cNvPr id="5" name="正方形/長方形 4"/>
          <p:cNvSpPr/>
          <p:nvPr/>
        </p:nvSpPr>
        <p:spPr>
          <a:xfrm>
            <a:off x="0" y="0"/>
            <a:ext cx="9144000" cy="6926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smtClean="0">
                <a:solidFill>
                  <a:schemeClr val="bg1"/>
                </a:solidFill>
              </a:rPr>
              <a:t>課題および課題解決の方策</a:t>
            </a:r>
            <a:endParaRPr kumimoji="1" lang="en-US" altLang="ja-JP" sz="2400" b="1" dirty="0" smtClean="0">
              <a:solidFill>
                <a:schemeClr val="bg1"/>
              </a:solidFill>
            </a:endParaRPr>
          </a:p>
        </p:txBody>
      </p:sp>
      <p:graphicFrame>
        <p:nvGraphicFramePr>
          <p:cNvPr id="2" name="表 1"/>
          <p:cNvGraphicFramePr>
            <a:graphicFrameLocks noGrp="1"/>
          </p:cNvGraphicFramePr>
          <p:nvPr>
            <p:extLst>
              <p:ext uri="{D42A27DB-BD31-4B8C-83A1-F6EECF244321}">
                <p14:modId xmlns:p14="http://schemas.microsoft.com/office/powerpoint/2010/main" val="3897098417"/>
              </p:ext>
            </p:extLst>
          </p:nvPr>
        </p:nvGraphicFramePr>
        <p:xfrm>
          <a:off x="467544" y="908720"/>
          <a:ext cx="8208912" cy="1890723"/>
        </p:xfrm>
        <a:graphic>
          <a:graphicData uri="http://schemas.openxmlformats.org/drawingml/2006/table">
            <a:tbl>
              <a:tblPr firstRow="1" bandRow="1">
                <a:tableStyleId>{7E9639D4-E3E2-4D34-9284-5A2195B3D0D7}</a:tableStyleId>
              </a:tblPr>
              <a:tblGrid>
                <a:gridCol w="8208912"/>
              </a:tblGrid>
              <a:tr h="347245">
                <a:tc>
                  <a:txBody>
                    <a:bodyPr/>
                    <a:lstStyle/>
                    <a:p>
                      <a:pPr algn="ctr"/>
                      <a:r>
                        <a:rPr kumimoji="1" lang="ja-JP" altLang="en-US" dirty="0" smtClean="0"/>
                        <a:t>課題</a:t>
                      </a:r>
                      <a:endParaRPr kumimoji="1" lang="ja-JP" altLang="en-US" dirty="0"/>
                    </a:p>
                  </a:txBody>
                  <a:tcPr/>
                </a:tc>
              </a:tr>
              <a:tr h="1524963">
                <a:tc>
                  <a:txBody>
                    <a:bodyPr/>
                    <a:lstStyle/>
                    <a:p>
                      <a:endParaRPr kumimoji="1" lang="en-US" altLang="ja-JP" dirty="0" smtClean="0"/>
                    </a:p>
                    <a:p>
                      <a:r>
                        <a:rPr kumimoji="1" lang="ja-JP" altLang="en-US" dirty="0" smtClean="0"/>
                        <a:t>◎　高齢化による患者増にどのように対応するか</a:t>
                      </a:r>
                      <a:endParaRPr kumimoji="1" lang="en-US" altLang="ja-JP" dirty="0" smtClean="0"/>
                    </a:p>
                    <a:p>
                      <a:endParaRPr kumimoji="1" lang="en-US" altLang="ja-JP" dirty="0" smtClean="0"/>
                    </a:p>
                    <a:p>
                      <a:r>
                        <a:rPr kumimoji="1" lang="ja-JP" altLang="en-US" dirty="0" smtClean="0"/>
                        <a:t>◎　どのようにして専門医（若手医師）を確保するか</a:t>
                      </a:r>
                      <a:endParaRPr kumimoji="1" lang="en-US" altLang="ja-JP" dirty="0" smtClean="0"/>
                    </a:p>
                  </a:txBody>
                  <a:tcPr/>
                </a:tc>
              </a:tr>
            </a:tbl>
          </a:graphicData>
        </a:graphic>
      </p:graphicFrame>
      <p:sp>
        <p:nvSpPr>
          <p:cNvPr id="3" name="下矢印 2"/>
          <p:cNvSpPr/>
          <p:nvPr/>
        </p:nvSpPr>
        <p:spPr>
          <a:xfrm>
            <a:off x="3347864" y="2852936"/>
            <a:ext cx="2448272" cy="1008112"/>
          </a:xfrm>
          <a:prstGeom prst="downArrow">
            <a:avLst>
              <a:gd name="adj1" fmla="val 50000"/>
              <a:gd name="adj2" fmla="val 62511"/>
            </a:avLst>
          </a:prstGeom>
          <a:noFill/>
          <a:ln w="9525">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6" name="表 5"/>
          <p:cNvGraphicFramePr>
            <a:graphicFrameLocks noGrp="1"/>
          </p:cNvGraphicFramePr>
          <p:nvPr>
            <p:extLst>
              <p:ext uri="{D42A27DB-BD31-4B8C-83A1-F6EECF244321}">
                <p14:modId xmlns:p14="http://schemas.microsoft.com/office/powerpoint/2010/main" val="889453503"/>
              </p:ext>
            </p:extLst>
          </p:nvPr>
        </p:nvGraphicFramePr>
        <p:xfrm>
          <a:off x="467544" y="3933056"/>
          <a:ext cx="8208912" cy="2808312"/>
        </p:xfrm>
        <a:graphic>
          <a:graphicData uri="http://schemas.openxmlformats.org/drawingml/2006/table">
            <a:tbl>
              <a:tblPr firstRow="1" bandRow="1">
                <a:tableStyleId>{7E9639D4-E3E2-4D34-9284-5A2195B3D0D7}</a:tableStyleId>
              </a:tblPr>
              <a:tblGrid>
                <a:gridCol w="8208912"/>
              </a:tblGrid>
              <a:tr h="288032">
                <a:tc>
                  <a:txBody>
                    <a:bodyPr/>
                    <a:lstStyle/>
                    <a:p>
                      <a:pPr algn="ctr"/>
                      <a:r>
                        <a:rPr kumimoji="1" lang="ja-JP" altLang="en-US" dirty="0" smtClean="0"/>
                        <a:t>課題解決の方策</a:t>
                      </a:r>
                      <a:endParaRPr kumimoji="1" lang="ja-JP" altLang="en-US" dirty="0"/>
                    </a:p>
                  </a:txBody>
                  <a:tcPr/>
                </a:tc>
              </a:tr>
              <a:tr h="2442552">
                <a:tc>
                  <a:txBody>
                    <a:bodyPr/>
                    <a:lstStyle/>
                    <a:p>
                      <a:r>
                        <a:rPr kumimoji="1" lang="ja-JP" altLang="en-US" dirty="0" smtClean="0"/>
                        <a:t>◎　拠点病院化を推進してはどうか</a:t>
                      </a:r>
                      <a:endParaRPr kumimoji="1" lang="en-US" altLang="ja-JP" dirty="0" smtClean="0"/>
                    </a:p>
                    <a:p>
                      <a:endParaRPr kumimoji="1" lang="en-US" altLang="ja-JP" dirty="0" smtClean="0"/>
                    </a:p>
                    <a:p>
                      <a:r>
                        <a:rPr kumimoji="1" lang="en-US" altLang="ja-JP" sz="2400" dirty="0" smtClean="0"/>
                        <a:t>【</a:t>
                      </a:r>
                      <a:r>
                        <a:rPr kumimoji="1" lang="ja-JP" altLang="en-US" sz="2400" dirty="0" smtClean="0"/>
                        <a:t>拠点病院の役割</a:t>
                      </a:r>
                      <a:r>
                        <a:rPr kumimoji="1" lang="en-US" altLang="ja-JP" sz="2400" dirty="0" smtClean="0"/>
                        <a:t>】</a:t>
                      </a:r>
                    </a:p>
                    <a:p>
                      <a:r>
                        <a:rPr kumimoji="1" lang="ja-JP" altLang="en-US" dirty="0" smtClean="0"/>
                        <a:t>●　高度専門医療の提供（先端低侵襲治療の実施等）</a:t>
                      </a:r>
                      <a:endParaRPr kumimoji="1" lang="en-US" altLang="ja-JP" dirty="0" smtClean="0"/>
                    </a:p>
                    <a:p>
                      <a:r>
                        <a:rPr kumimoji="1" lang="ja-JP" altLang="en-US" dirty="0" smtClean="0"/>
                        <a:t>●　地域医療機関との垂直連携の推進（地域連携クリティカルパスの普及等）</a:t>
                      </a:r>
                      <a:endParaRPr kumimoji="1" lang="en-US" altLang="ja-JP" dirty="0" smtClean="0"/>
                    </a:p>
                    <a:p>
                      <a:r>
                        <a:rPr kumimoji="1" lang="ja-JP" altLang="en-US" dirty="0" smtClean="0"/>
                        <a:t>●　若手医療人材の育成（人材を惹きつけるマグネットホスピタル等）</a:t>
                      </a:r>
                      <a:endParaRPr kumimoji="1" lang="en-US" altLang="ja-JP" dirty="0" smtClean="0"/>
                    </a:p>
                    <a:p>
                      <a:r>
                        <a:rPr kumimoji="1" lang="ja-JP" altLang="en-US" dirty="0" smtClean="0"/>
                        <a:t>●　治験・臨床研究の充実</a:t>
                      </a:r>
                      <a:endParaRPr kumimoji="1" lang="en-US" altLang="ja-JP" dirty="0" smtClean="0"/>
                    </a:p>
                    <a:p>
                      <a:r>
                        <a:rPr kumimoji="1" lang="ja-JP" altLang="en-US" dirty="0" smtClean="0"/>
                        <a:t>●　患者に対する相談支援・情報提供（脳心臓血管手帳の利用等）</a:t>
                      </a:r>
                      <a:endParaRPr kumimoji="1" lang="en-US" altLang="ja-JP" dirty="0" smtClean="0"/>
                    </a:p>
                  </a:txBody>
                  <a:tcPr/>
                </a:tc>
              </a:tr>
            </a:tbl>
          </a:graphicData>
        </a:graphic>
      </p:graphicFrame>
      <p:sp>
        <p:nvSpPr>
          <p:cNvPr id="7" name="正方形/長方形 6"/>
          <p:cNvSpPr/>
          <p:nvPr/>
        </p:nvSpPr>
        <p:spPr>
          <a:xfrm>
            <a:off x="971600" y="3212976"/>
            <a:ext cx="7488832"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solidFill>
                  <a:schemeClr val="tx1"/>
                </a:solidFill>
              </a:rPr>
              <a:t>モデルになりそうな他県の病院を調査</a:t>
            </a:r>
            <a:endParaRPr kumimoji="1" lang="ja-JP" altLang="en-US" b="1" dirty="0">
              <a:solidFill>
                <a:schemeClr val="tx1"/>
              </a:solidFill>
            </a:endParaRPr>
          </a:p>
        </p:txBody>
      </p:sp>
    </p:spTree>
    <p:extLst>
      <p:ext uri="{BB962C8B-B14F-4D97-AF65-F5344CB8AC3E}">
        <p14:creationId xmlns:p14="http://schemas.microsoft.com/office/powerpoint/2010/main" val="30778295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27384"/>
            <a:ext cx="9144000" cy="64807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smtClean="0"/>
              <a:t>拠点病院のイメージ</a:t>
            </a:r>
            <a:endParaRPr kumimoji="1" lang="ja-JP" altLang="en-US" sz="2400" b="1" dirty="0"/>
          </a:p>
        </p:txBody>
      </p:sp>
      <p:graphicFrame>
        <p:nvGraphicFramePr>
          <p:cNvPr id="5" name="表 4"/>
          <p:cNvGraphicFramePr>
            <a:graphicFrameLocks noGrp="1"/>
          </p:cNvGraphicFramePr>
          <p:nvPr>
            <p:extLst>
              <p:ext uri="{D42A27DB-BD31-4B8C-83A1-F6EECF244321}">
                <p14:modId xmlns:p14="http://schemas.microsoft.com/office/powerpoint/2010/main" val="1699531635"/>
              </p:ext>
            </p:extLst>
          </p:nvPr>
        </p:nvGraphicFramePr>
        <p:xfrm>
          <a:off x="179512" y="966513"/>
          <a:ext cx="8640962" cy="5576908"/>
        </p:xfrm>
        <a:graphic>
          <a:graphicData uri="http://schemas.openxmlformats.org/drawingml/2006/table">
            <a:tbl>
              <a:tblPr firstRow="1" bandRow="1">
                <a:tableStyleId>{5940675A-B579-460E-94D1-54222C63F5DA}</a:tableStyleId>
              </a:tblPr>
              <a:tblGrid>
                <a:gridCol w="516981"/>
                <a:gridCol w="1329379"/>
                <a:gridCol w="1538016"/>
                <a:gridCol w="5256586"/>
              </a:tblGrid>
              <a:tr h="408291">
                <a:tc rowSpan="7">
                  <a:txBody>
                    <a:bodyPr/>
                    <a:lstStyle/>
                    <a:p>
                      <a:pPr algn="ctr"/>
                      <a:r>
                        <a:rPr kumimoji="1" lang="ja-JP" altLang="en-US" dirty="0" smtClean="0"/>
                        <a:t>体</a:t>
                      </a:r>
                      <a:endParaRPr kumimoji="1" lang="en-US" altLang="ja-JP" dirty="0" smtClean="0"/>
                    </a:p>
                    <a:p>
                      <a:pPr algn="ctr"/>
                      <a:r>
                        <a:rPr kumimoji="1" lang="ja-JP" altLang="en-US" dirty="0" smtClean="0"/>
                        <a:t>制</a:t>
                      </a:r>
                      <a:endParaRPr kumimoji="1" lang="ja-JP" altLang="en-US" b="0" dirty="0"/>
                    </a:p>
                  </a:txBody>
                  <a:tcPr anchor="ctr"/>
                </a:tc>
                <a:tc rowSpan="3">
                  <a:txBody>
                    <a:bodyPr/>
                    <a:lstStyle/>
                    <a:p>
                      <a:r>
                        <a:rPr kumimoji="1" lang="ja-JP" altLang="en-US" dirty="0" smtClean="0"/>
                        <a:t>医師数等</a:t>
                      </a:r>
                      <a:endParaRPr kumimoji="1" lang="ja-JP" altLang="en-US" b="0" dirty="0"/>
                    </a:p>
                  </a:txBody>
                  <a:tcPr anchor="ctr"/>
                </a:tc>
                <a:tc rowSpan="2">
                  <a:txBody>
                    <a:bodyPr/>
                    <a:lstStyle/>
                    <a:p>
                      <a:r>
                        <a:rPr kumimoji="1" lang="ja-JP" altLang="en-US" dirty="0" smtClean="0"/>
                        <a:t>バランスの</a:t>
                      </a:r>
                      <a:endParaRPr kumimoji="1" lang="en-US" altLang="ja-JP" dirty="0" smtClean="0"/>
                    </a:p>
                    <a:p>
                      <a:r>
                        <a:rPr kumimoji="1" lang="ja-JP" altLang="en-US" dirty="0" smtClean="0"/>
                        <a:t>とれた配置</a:t>
                      </a:r>
                      <a:endParaRPr kumimoji="1" lang="ja-JP" altLang="en-US" b="0" dirty="0"/>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ja-JP" sz="1600" kern="1200" dirty="0" smtClean="0">
                          <a:effectLst/>
                        </a:rPr>
                        <a:t>高度な医療技術を有する専門医</a:t>
                      </a:r>
                      <a:r>
                        <a:rPr kumimoji="1" lang="ja-JP" altLang="en-US" sz="1600" kern="1200" dirty="0" smtClean="0">
                          <a:effectLst/>
                        </a:rPr>
                        <a:t>等が充実している</a:t>
                      </a:r>
                      <a:endParaRPr kumimoji="1" lang="ja-JP" altLang="en-US" sz="1600" b="0" dirty="0" smtClean="0"/>
                    </a:p>
                  </a:txBody>
                  <a:tcPr anchor="ctr"/>
                </a:tc>
              </a:tr>
              <a:tr h="408291">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600" dirty="0" smtClean="0"/>
                        <a:t>臨床研修医が多い</a:t>
                      </a:r>
                    </a:p>
                  </a:txBody>
                  <a:tcPr anchor="ctr"/>
                </a:tc>
              </a:tr>
              <a:tr h="561046">
                <a:tc vMerge="1">
                  <a:txBody>
                    <a:bodyPr/>
                    <a:lstStyle/>
                    <a:p>
                      <a:endParaRPr kumimoji="1" lang="ja-JP" altLang="en-US" dirty="0"/>
                    </a:p>
                  </a:txBody>
                  <a:tcPr/>
                </a:tc>
                <a:tc vMerge="1">
                  <a:txBody>
                    <a:bodyPr/>
                    <a:lstStyle/>
                    <a:p>
                      <a:endParaRPr kumimoji="1" lang="ja-JP" altLang="en-US" dirty="0"/>
                    </a:p>
                  </a:txBody>
                  <a:tcPr/>
                </a:tc>
                <a:tc>
                  <a:txBody>
                    <a:bodyPr/>
                    <a:lstStyle/>
                    <a:p>
                      <a:r>
                        <a:rPr kumimoji="1" lang="ja-JP" altLang="en-US" dirty="0" smtClean="0"/>
                        <a:t>医師数</a:t>
                      </a:r>
                      <a:endParaRPr kumimoji="1" lang="ja-JP" altLang="en-US" dirty="0"/>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ja-JP" sz="1600" kern="1200" dirty="0" smtClean="0">
                          <a:effectLst/>
                        </a:rPr>
                        <a:t>麻酔科医</a:t>
                      </a:r>
                      <a:r>
                        <a:rPr kumimoji="1" lang="ja-JP" altLang="en-US" sz="1600" kern="1200" dirty="0" smtClean="0">
                          <a:effectLst/>
                        </a:rPr>
                        <a:t>等の手術スタッフ</a:t>
                      </a:r>
                      <a:r>
                        <a:rPr kumimoji="1" lang="ja-JP" altLang="ja-JP" sz="1600" kern="1200" dirty="0" smtClean="0">
                          <a:effectLst/>
                        </a:rPr>
                        <a:t>など</a:t>
                      </a:r>
                      <a:r>
                        <a:rPr kumimoji="1" lang="ja-JP" altLang="en-US" sz="1600" kern="1200" dirty="0" smtClean="0">
                          <a:effectLst/>
                        </a:rPr>
                        <a:t>，十分な医師</a:t>
                      </a:r>
                      <a:r>
                        <a:rPr kumimoji="1" lang="ja-JP" altLang="ja-JP" sz="1600" kern="1200" dirty="0" smtClean="0">
                          <a:effectLst/>
                        </a:rPr>
                        <a:t>が</a:t>
                      </a:r>
                      <a:r>
                        <a:rPr kumimoji="1" lang="ja-JP" altLang="en-US" sz="1600" kern="1200" dirty="0" smtClean="0">
                          <a:effectLst/>
                        </a:rPr>
                        <a:t>配置されている</a:t>
                      </a:r>
                      <a:endParaRPr kumimoji="1" lang="ja-JP" altLang="en-US" sz="1600" dirty="0" smtClean="0"/>
                    </a:p>
                  </a:txBody>
                  <a:tcPr anchor="ctr"/>
                </a:tc>
              </a:tr>
              <a:tr h="408291">
                <a:tc vMerge="1">
                  <a:txBody>
                    <a:bodyPr/>
                    <a:lstStyle/>
                    <a:p>
                      <a:endParaRPr kumimoji="1" lang="ja-JP" altLang="en-US" dirty="0"/>
                    </a:p>
                  </a:txBody>
                  <a:tcPr/>
                </a:tc>
                <a:tc gridSpan="2">
                  <a:txBody>
                    <a:bodyPr/>
                    <a:lstStyle/>
                    <a:p>
                      <a:r>
                        <a:rPr kumimoji="1" lang="ja-JP" altLang="en-US" dirty="0" smtClean="0"/>
                        <a:t>医療機器</a:t>
                      </a:r>
                      <a:endParaRPr kumimoji="1" lang="ja-JP" altLang="en-US" dirty="0"/>
                    </a:p>
                  </a:txBody>
                  <a:tcPr anchor="ctr"/>
                </a:tc>
                <a:tc hMerge="1">
                  <a:txBody>
                    <a:bodyPr/>
                    <a:lstStyle/>
                    <a:p>
                      <a:endParaRPr kumimoji="1" lang="ja-JP" altLang="en-US"/>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600" kern="1200" dirty="0" smtClean="0">
                          <a:effectLst/>
                        </a:rPr>
                        <a:t>必要な</a:t>
                      </a:r>
                      <a:r>
                        <a:rPr kumimoji="1" lang="ja-JP" altLang="ja-JP" sz="1600" kern="1200" dirty="0" smtClean="0">
                          <a:effectLst/>
                        </a:rPr>
                        <a:t>先端治療機器</a:t>
                      </a:r>
                      <a:r>
                        <a:rPr kumimoji="1" lang="ja-JP" altLang="en-US" sz="1600" kern="1200" dirty="0" smtClean="0">
                          <a:effectLst/>
                        </a:rPr>
                        <a:t>が整備されている</a:t>
                      </a:r>
                      <a:endParaRPr kumimoji="1" lang="ja-JP" altLang="en-US" sz="1600" dirty="0" smtClean="0"/>
                    </a:p>
                  </a:txBody>
                  <a:tcPr anchor="ctr"/>
                </a:tc>
              </a:tr>
              <a:tr h="506587">
                <a:tc vMerge="1">
                  <a:txBody>
                    <a:bodyPr/>
                    <a:lstStyle/>
                    <a:p>
                      <a:endParaRPr kumimoji="1" lang="ja-JP" altLang="en-US" dirty="0"/>
                    </a:p>
                  </a:txBody>
                  <a:tcPr/>
                </a:tc>
                <a:tc rowSpan="2">
                  <a:txBody>
                    <a:bodyPr/>
                    <a:lstStyle/>
                    <a:p>
                      <a:r>
                        <a:rPr kumimoji="1" lang="ja-JP" altLang="en-US" dirty="0" smtClean="0"/>
                        <a:t>組織内体制</a:t>
                      </a:r>
                      <a:endParaRPr kumimoji="1" lang="ja-JP" altLang="en-US" dirty="0"/>
                    </a:p>
                  </a:txBody>
                  <a:tcPr anchor="ctr"/>
                </a:tc>
                <a:tc>
                  <a:txBody>
                    <a:bodyPr/>
                    <a:lstStyle/>
                    <a:p>
                      <a:r>
                        <a:rPr kumimoji="1" lang="ja-JP" altLang="en-US" dirty="0" smtClean="0"/>
                        <a:t>連携</a:t>
                      </a:r>
                      <a:endParaRPr kumimoji="1" lang="ja-JP" altLang="en-US" dirty="0"/>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ja-JP" sz="1600" kern="1200" dirty="0" smtClean="0">
                          <a:effectLst/>
                        </a:rPr>
                        <a:t>診療科横断的なチーム医療</a:t>
                      </a:r>
                      <a:r>
                        <a:rPr kumimoji="1" lang="ja-JP" altLang="en-US" sz="1600" kern="1200" dirty="0" smtClean="0">
                          <a:effectLst/>
                        </a:rPr>
                        <a:t>を実施している</a:t>
                      </a:r>
                      <a:endParaRPr kumimoji="1" lang="ja-JP" altLang="en-US" sz="1600" dirty="0" smtClean="0"/>
                    </a:p>
                  </a:txBody>
                  <a:tcPr anchor="ctr"/>
                </a:tc>
              </a:tr>
              <a:tr h="408291">
                <a:tc vMerge="1">
                  <a:txBody>
                    <a:bodyPr/>
                    <a:lstStyle/>
                    <a:p>
                      <a:endParaRPr kumimoji="1" lang="ja-JP" altLang="en-US" dirty="0"/>
                    </a:p>
                  </a:txBody>
                  <a:tcPr/>
                </a:tc>
                <a:tc vMerge="1">
                  <a:txBody>
                    <a:bodyPr/>
                    <a:lstStyle/>
                    <a:p>
                      <a:endParaRPr kumimoji="1" lang="ja-JP" altLang="en-US" dirty="0"/>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教育</a:t>
                      </a: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ja-JP" sz="1600" kern="1200" dirty="0" smtClean="0">
                          <a:effectLst/>
                        </a:rPr>
                        <a:t>人材育成の体制</a:t>
                      </a:r>
                      <a:r>
                        <a:rPr kumimoji="1" lang="ja-JP" altLang="en-US" sz="1600" kern="1200" dirty="0" smtClean="0">
                          <a:effectLst/>
                        </a:rPr>
                        <a:t>が整っている</a:t>
                      </a:r>
                      <a:endParaRPr kumimoji="1" lang="ja-JP" altLang="en-US" sz="1600" dirty="0" smtClean="0"/>
                    </a:p>
                  </a:txBody>
                  <a:tcPr anchor="ctr"/>
                </a:tc>
              </a:tr>
              <a:tr h="408291">
                <a:tc vMerge="1">
                  <a:txBody>
                    <a:bodyPr/>
                    <a:lstStyle/>
                    <a:p>
                      <a:endParaRPr kumimoji="1" lang="ja-JP" altLang="en-US" dirty="0"/>
                    </a:p>
                  </a:txBody>
                  <a:tcPr/>
                </a:tc>
                <a:tc gridSpan="2">
                  <a:txBody>
                    <a:bodyPr/>
                    <a:lstStyle/>
                    <a:p>
                      <a:r>
                        <a:rPr kumimoji="1" lang="ja-JP" altLang="en-US" dirty="0" smtClean="0"/>
                        <a:t>データベース</a:t>
                      </a:r>
                      <a:endParaRPr kumimoji="1" lang="ja-JP" altLang="en-US" dirty="0"/>
                    </a:p>
                  </a:txBody>
                  <a:tcPr anchor="ctr"/>
                </a:tc>
                <a:tc hMerge="1">
                  <a:txBody>
                    <a:bodyPr/>
                    <a:lstStyle/>
                    <a:p>
                      <a:endParaRPr kumimoji="1" lang="ja-JP" altLang="en-US"/>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ja-JP" sz="1600" kern="1200" dirty="0" smtClean="0">
                          <a:effectLst/>
                        </a:rPr>
                        <a:t>臨床のデータベースが運用されている</a:t>
                      </a:r>
                      <a:endParaRPr kumimoji="1" lang="ja-JP" altLang="en-US" sz="1600" dirty="0" smtClean="0"/>
                    </a:p>
                  </a:txBody>
                  <a:tcPr anchor="ctr"/>
                </a:tc>
              </a:tr>
              <a:tr h="408291">
                <a:tc rowSpan="6">
                  <a:txBody>
                    <a:bodyPr/>
                    <a:lstStyle/>
                    <a:p>
                      <a:pPr algn="ctr"/>
                      <a:r>
                        <a:rPr kumimoji="1" lang="ja-JP" altLang="en-US" dirty="0" smtClean="0"/>
                        <a:t>ア</a:t>
                      </a:r>
                      <a:endParaRPr kumimoji="1" lang="en-US" altLang="ja-JP" dirty="0" smtClean="0"/>
                    </a:p>
                    <a:p>
                      <a:pPr algn="ctr"/>
                      <a:r>
                        <a:rPr kumimoji="1" lang="ja-JP" altLang="en-US" dirty="0" smtClean="0"/>
                        <a:t>ウ</a:t>
                      </a:r>
                      <a:endParaRPr kumimoji="1" lang="en-US" altLang="ja-JP" dirty="0" smtClean="0"/>
                    </a:p>
                    <a:p>
                      <a:pPr algn="ctr"/>
                      <a:r>
                        <a:rPr kumimoji="1" lang="ja-JP" altLang="en-US" dirty="0" smtClean="0"/>
                        <a:t>ト</a:t>
                      </a:r>
                      <a:endParaRPr kumimoji="1" lang="en-US" altLang="ja-JP" dirty="0" smtClean="0"/>
                    </a:p>
                    <a:p>
                      <a:pPr algn="ctr"/>
                      <a:r>
                        <a:rPr kumimoji="1" lang="ja-JP" altLang="en-US" dirty="0" smtClean="0"/>
                        <a:t>プ</a:t>
                      </a:r>
                      <a:endParaRPr kumimoji="1" lang="en-US" altLang="ja-JP" dirty="0" smtClean="0"/>
                    </a:p>
                    <a:p>
                      <a:pPr algn="ctr"/>
                      <a:r>
                        <a:rPr kumimoji="1" lang="ja-JP" altLang="en-US" dirty="0" smtClean="0"/>
                        <a:t>ッ</a:t>
                      </a:r>
                      <a:endParaRPr kumimoji="1" lang="en-US" altLang="ja-JP" dirty="0" smtClean="0"/>
                    </a:p>
                    <a:p>
                      <a:pPr algn="ctr"/>
                      <a:r>
                        <a:rPr kumimoji="1" lang="ja-JP" altLang="en-US" dirty="0" smtClean="0"/>
                        <a:t>ト</a:t>
                      </a:r>
                      <a:endParaRPr kumimoji="1" lang="ja-JP" altLang="en-US" dirty="0"/>
                    </a:p>
                  </a:txBody>
                  <a:tcPr anchor="ctr"/>
                </a:tc>
                <a:tc rowSpan="3">
                  <a:txBody>
                    <a:bodyPr/>
                    <a:lstStyle/>
                    <a:p>
                      <a:r>
                        <a:rPr kumimoji="1" lang="ja-JP" altLang="en-US" dirty="0" smtClean="0"/>
                        <a:t>集患力</a:t>
                      </a:r>
                      <a:endParaRPr kumimoji="1" lang="ja-JP" altLang="en-US" dirty="0"/>
                    </a:p>
                  </a:txBody>
                  <a:tcPr anchor="ctr"/>
                </a:tc>
                <a:tc rowSpan="2">
                  <a:txBody>
                    <a:bodyPr/>
                    <a:lstStyle/>
                    <a:p>
                      <a:r>
                        <a:rPr kumimoji="1" lang="ja-JP" altLang="en-US" dirty="0" smtClean="0"/>
                        <a:t>症例数</a:t>
                      </a:r>
                      <a:endParaRPr kumimoji="1" lang="ja-JP" altLang="en-US" dirty="0"/>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ja-JP" sz="1600" kern="1200" dirty="0" smtClean="0">
                          <a:effectLst/>
                        </a:rPr>
                        <a:t>疾患</a:t>
                      </a:r>
                      <a:r>
                        <a:rPr kumimoji="1" lang="ja-JP" altLang="en-US" sz="1600" kern="1200" dirty="0" smtClean="0">
                          <a:effectLst/>
                        </a:rPr>
                        <a:t>症例</a:t>
                      </a:r>
                      <a:r>
                        <a:rPr kumimoji="1" lang="ja-JP" altLang="ja-JP" sz="1600" kern="1200" dirty="0" smtClean="0">
                          <a:effectLst/>
                        </a:rPr>
                        <a:t>数や手術数が多い</a:t>
                      </a:r>
                      <a:endParaRPr kumimoji="1" lang="en-US" altLang="ja-JP" sz="1600" kern="1200" dirty="0" smtClean="0">
                        <a:solidFill>
                          <a:schemeClr val="dk1"/>
                        </a:solidFill>
                        <a:effectLst/>
                        <a:latin typeface="+mn-lt"/>
                        <a:ea typeface="+mn-ea"/>
                        <a:cs typeface="+mn-cs"/>
                      </a:endParaRPr>
                    </a:p>
                  </a:txBody>
                  <a:tcPr anchor="ctr"/>
                </a:tc>
              </a:tr>
              <a:tr h="408291">
                <a:tc vMerge="1">
                  <a:txBody>
                    <a:bodyPr/>
                    <a:lstStyle/>
                    <a:p>
                      <a:endParaRPr kumimoji="1" lang="ja-JP" altLang="en-US" dirty="0"/>
                    </a:p>
                  </a:txBody>
                  <a:tcPr/>
                </a:tc>
                <a:tc vMerge="1">
                  <a:txBody>
                    <a:bodyPr/>
                    <a:lstStyle/>
                    <a:p>
                      <a:endParaRPr kumimoji="1" lang="ja-JP" altLang="en-US" dirty="0"/>
                    </a:p>
                  </a:txBody>
                  <a:tcPr/>
                </a:tc>
                <a:tc vMerge="1">
                  <a:txBody>
                    <a:bodyPr/>
                    <a:lstStyle/>
                    <a:p>
                      <a:endParaRPr kumimoji="1" lang="ja-JP" altLang="en-US"/>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ja-JP" sz="1600" kern="1200" dirty="0" smtClean="0">
                          <a:effectLst/>
                        </a:rPr>
                        <a:t>広域から患者が集まっている</a:t>
                      </a:r>
                      <a:endParaRPr kumimoji="1" lang="ja-JP" altLang="en-US" sz="1600" dirty="0" smtClean="0"/>
                    </a:p>
                  </a:txBody>
                  <a:tcPr anchor="ctr"/>
                </a:tc>
              </a:tr>
              <a:tr h="408291">
                <a:tc vMerge="1">
                  <a:txBody>
                    <a:bodyPr/>
                    <a:lstStyle/>
                    <a:p>
                      <a:endParaRPr kumimoji="1" lang="ja-JP" altLang="en-US" dirty="0"/>
                    </a:p>
                  </a:txBody>
                  <a:tcPr/>
                </a:tc>
                <a:tc vMerge="1">
                  <a:txBody>
                    <a:bodyPr/>
                    <a:lstStyle/>
                    <a:p>
                      <a:endParaRPr kumimoji="1" lang="ja-JP" altLang="en-US" dirty="0"/>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高難度症例</a:t>
                      </a: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ja-JP" sz="1600" kern="1200" dirty="0" smtClean="0">
                          <a:effectLst/>
                        </a:rPr>
                        <a:t>難易度の高い術式件数が多い</a:t>
                      </a:r>
                      <a:endParaRPr kumimoji="1" lang="ja-JP" altLang="en-US" sz="1600" dirty="0" smtClean="0"/>
                    </a:p>
                  </a:txBody>
                  <a:tcPr anchor="ctr"/>
                </a:tc>
              </a:tr>
              <a:tr h="408291">
                <a:tc vMerge="1">
                  <a:txBody>
                    <a:bodyPr/>
                    <a:lstStyle/>
                    <a:p>
                      <a:endParaRPr kumimoji="1" lang="ja-JP" altLang="en-US" dirty="0"/>
                    </a:p>
                  </a:txBody>
                  <a:tcPr/>
                </a:tc>
                <a:tc gridSpan="2">
                  <a:txBody>
                    <a:bodyPr/>
                    <a:lstStyle/>
                    <a:p>
                      <a:r>
                        <a:rPr kumimoji="1" lang="ja-JP" altLang="en-US" dirty="0" smtClean="0"/>
                        <a:t>医師を惹きつける魅力</a:t>
                      </a:r>
                      <a:endParaRPr kumimoji="1" lang="ja-JP" altLang="en-US" dirty="0"/>
                    </a:p>
                  </a:txBody>
                  <a:tcPr anchor="ctr"/>
                </a:tc>
                <a:tc hMerge="1">
                  <a:txBody>
                    <a:bodyPr/>
                    <a:lstStyle/>
                    <a:p>
                      <a:endParaRPr kumimoji="1" lang="ja-JP" altLang="en-US"/>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ja-JP" sz="1600" kern="1200" dirty="0" smtClean="0">
                          <a:effectLst/>
                        </a:rPr>
                        <a:t>医療人材が全国から集まっている</a:t>
                      </a:r>
                      <a:endParaRPr kumimoji="1" lang="ja-JP" altLang="en-US" sz="1600" dirty="0" smtClean="0"/>
                    </a:p>
                  </a:txBody>
                  <a:tcPr anchor="ctr"/>
                </a:tc>
              </a:tr>
              <a:tr h="408291">
                <a:tc vMerge="1">
                  <a:txBody>
                    <a:bodyPr/>
                    <a:lstStyle/>
                    <a:p>
                      <a:endParaRPr kumimoji="1" lang="ja-JP" altLang="en-US" dirty="0"/>
                    </a:p>
                  </a:txBody>
                  <a:tcPr/>
                </a:tc>
                <a:tc rowSpan="2" gridSpan="2">
                  <a:txBody>
                    <a:bodyPr/>
                    <a:lstStyle/>
                    <a:p>
                      <a:r>
                        <a:rPr kumimoji="1" lang="ja-JP" altLang="en-US" dirty="0" smtClean="0"/>
                        <a:t>研究</a:t>
                      </a:r>
                      <a:endParaRPr kumimoji="1" lang="ja-JP" altLang="en-US" dirty="0"/>
                    </a:p>
                  </a:txBody>
                  <a:tcPr anchor="ctr"/>
                </a:tc>
                <a:tc rowSpan="2" hMerge="1">
                  <a:txBody>
                    <a:bodyPr/>
                    <a:lstStyle/>
                    <a:p>
                      <a:endParaRPr kumimoji="1" lang="ja-JP" altLang="en-US"/>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ja-JP" sz="1600" kern="1200" dirty="0" smtClean="0">
                          <a:effectLst/>
                        </a:rPr>
                        <a:t>臨床研究や治験の実施件数が多い</a:t>
                      </a:r>
                      <a:endParaRPr kumimoji="1" lang="ja-JP" altLang="en-US" sz="1600" dirty="0" smtClean="0"/>
                    </a:p>
                  </a:txBody>
                  <a:tcPr anchor="ctr"/>
                </a:tc>
              </a:tr>
              <a:tr h="408291">
                <a:tc vMerge="1">
                  <a:txBody>
                    <a:bodyPr/>
                    <a:lstStyle/>
                    <a:p>
                      <a:endParaRPr kumimoji="1" lang="ja-JP" altLang="en-US" dirty="0"/>
                    </a:p>
                  </a:txBody>
                  <a:tcPr/>
                </a:tc>
                <a:tc gridSpan="2" vMerge="1">
                  <a:txBody>
                    <a:bodyPr/>
                    <a:lstStyle/>
                    <a:p>
                      <a:endParaRPr kumimoji="1" lang="ja-JP" altLang="en-US" dirty="0"/>
                    </a:p>
                  </a:txBody>
                  <a:tcPr/>
                </a:tc>
                <a:tc hMerge="1" vMerge="1">
                  <a:txBody>
                    <a:bodyPr/>
                    <a:lstStyle/>
                    <a:p>
                      <a:endParaRPr kumimoji="1" lang="ja-JP" altLang="en-US"/>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ja-JP" sz="1600" kern="1200" dirty="0" smtClean="0">
                          <a:effectLst/>
                        </a:rPr>
                        <a:t>学術的成果の公表（論文数）が多い</a:t>
                      </a:r>
                      <a:endParaRPr kumimoji="1" lang="ja-JP" altLang="ja-JP" sz="1600" kern="1200" dirty="0" smtClean="0">
                        <a:solidFill>
                          <a:schemeClr val="dk1"/>
                        </a:solidFill>
                        <a:effectLst/>
                        <a:latin typeface="+mn-lt"/>
                        <a:ea typeface="+mn-ea"/>
                        <a:cs typeface="+mn-cs"/>
                      </a:endParaRPr>
                    </a:p>
                  </a:txBody>
                  <a:tcPr anchor="ctr"/>
                </a:tc>
              </a:tr>
            </a:tbl>
          </a:graphicData>
        </a:graphic>
      </p:graphicFrame>
      <p:sp>
        <p:nvSpPr>
          <p:cNvPr id="2" name="スライド番号プレースホルダー 1"/>
          <p:cNvSpPr>
            <a:spLocks noGrp="1"/>
          </p:cNvSpPr>
          <p:nvPr>
            <p:ph type="sldNum" sz="quarter" idx="12"/>
          </p:nvPr>
        </p:nvSpPr>
        <p:spPr>
          <a:xfrm>
            <a:off x="6974904" y="6448251"/>
            <a:ext cx="2133600" cy="365125"/>
          </a:xfrm>
        </p:spPr>
        <p:txBody>
          <a:bodyPr/>
          <a:lstStyle/>
          <a:p>
            <a:fld id="{413EADC2-C30A-40F0-BCD0-CE098CB9ECB3}" type="slidenum">
              <a:rPr kumimoji="1" lang="ja-JP" altLang="en-US" sz="2400" smtClean="0">
                <a:solidFill>
                  <a:schemeClr val="tx1"/>
                </a:solidFill>
              </a:rPr>
              <a:t>5</a:t>
            </a:fld>
            <a:endParaRPr kumimoji="1" lang="ja-JP" altLang="en-US" sz="2400" dirty="0">
              <a:solidFill>
                <a:schemeClr val="tx1"/>
              </a:solidFill>
            </a:endParaRPr>
          </a:p>
        </p:txBody>
      </p:sp>
    </p:spTree>
    <p:extLst>
      <p:ext uri="{BB962C8B-B14F-4D97-AF65-F5344CB8AC3E}">
        <p14:creationId xmlns:p14="http://schemas.microsoft.com/office/powerpoint/2010/main" val="7283652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6974904" y="6453336"/>
            <a:ext cx="2133600" cy="365125"/>
          </a:xfrm>
        </p:spPr>
        <p:txBody>
          <a:bodyPr/>
          <a:lstStyle/>
          <a:p>
            <a:fld id="{6A630E06-66D0-4F67-9F59-828A41351311}" type="slidenum">
              <a:rPr kumimoji="1" lang="ja-JP" altLang="en-US" sz="2400" smtClean="0">
                <a:solidFill>
                  <a:schemeClr val="tx1"/>
                </a:solidFill>
              </a:rPr>
              <a:t>6</a:t>
            </a:fld>
            <a:endParaRPr kumimoji="1" lang="ja-JP" altLang="en-US" sz="2400">
              <a:solidFill>
                <a:schemeClr val="tx1"/>
              </a:solidFill>
            </a:endParaRPr>
          </a:p>
        </p:txBody>
      </p:sp>
      <p:sp>
        <p:nvSpPr>
          <p:cNvPr id="5" name="正方形/長方形 4"/>
          <p:cNvSpPr/>
          <p:nvPr/>
        </p:nvSpPr>
        <p:spPr>
          <a:xfrm>
            <a:off x="0" y="-27384"/>
            <a:ext cx="9144000" cy="64807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800" b="1" dirty="0"/>
              <a:t>【</a:t>
            </a:r>
            <a:r>
              <a:rPr lang="ja-JP" altLang="en-US" sz="2800" b="1" dirty="0"/>
              <a:t>参考</a:t>
            </a:r>
            <a:r>
              <a:rPr lang="en-US" altLang="ja-JP" sz="2800" b="1" dirty="0" smtClean="0"/>
              <a:t>】</a:t>
            </a:r>
            <a:r>
              <a:rPr lang="ja-JP" altLang="en-US" sz="2800" b="1" dirty="0" smtClean="0"/>
              <a:t>　</a:t>
            </a:r>
            <a:r>
              <a:rPr kumimoji="1" lang="ja-JP" altLang="en-US" sz="2400" b="1" dirty="0" smtClean="0"/>
              <a:t>広島県</a:t>
            </a:r>
            <a:r>
              <a:rPr kumimoji="1" lang="ja-JP" altLang="en-US" sz="2400" b="1" dirty="0" smtClean="0"/>
              <a:t>指定がん診療連携拠点病院指定要件</a:t>
            </a:r>
            <a:r>
              <a:rPr kumimoji="1" lang="ja-JP" altLang="en-US" sz="2400" b="1" dirty="0" smtClean="0"/>
              <a:t>①</a:t>
            </a:r>
            <a:endParaRPr kumimoji="1" lang="ja-JP" altLang="en-US" sz="2400" b="1" dirty="0"/>
          </a:p>
        </p:txBody>
      </p:sp>
      <p:graphicFrame>
        <p:nvGraphicFramePr>
          <p:cNvPr id="7" name="表 6"/>
          <p:cNvGraphicFramePr>
            <a:graphicFrameLocks noGrp="1"/>
          </p:cNvGraphicFramePr>
          <p:nvPr>
            <p:extLst>
              <p:ext uri="{D42A27DB-BD31-4B8C-83A1-F6EECF244321}">
                <p14:modId xmlns:p14="http://schemas.microsoft.com/office/powerpoint/2010/main" val="90771578"/>
              </p:ext>
            </p:extLst>
          </p:nvPr>
        </p:nvGraphicFramePr>
        <p:xfrm>
          <a:off x="251520" y="1073766"/>
          <a:ext cx="8568952" cy="5235554"/>
        </p:xfrm>
        <a:graphic>
          <a:graphicData uri="http://schemas.openxmlformats.org/drawingml/2006/table">
            <a:tbl>
              <a:tblPr firstRow="1" bandRow="1">
                <a:tableStyleId>{5940675A-B579-460E-94D1-54222C63F5DA}</a:tableStyleId>
              </a:tblPr>
              <a:tblGrid>
                <a:gridCol w="451812"/>
                <a:gridCol w="1204372"/>
                <a:gridCol w="6912768"/>
              </a:tblGrid>
              <a:tr h="418288">
                <a:tc rowSpan="17">
                  <a:txBody>
                    <a:bodyPr/>
                    <a:lstStyle/>
                    <a:p>
                      <a:pPr algn="ctr"/>
                      <a:r>
                        <a:rPr kumimoji="1" lang="ja-JP" altLang="en-US" sz="1050" dirty="0" smtClean="0"/>
                        <a:t>（１）</a:t>
                      </a:r>
                      <a:endParaRPr kumimoji="1" lang="en-US" altLang="ja-JP" sz="1050" dirty="0" smtClean="0"/>
                    </a:p>
                    <a:p>
                      <a:pPr algn="ctr"/>
                      <a:endParaRPr kumimoji="1" lang="en-US" altLang="ja-JP" sz="1050" dirty="0" smtClean="0"/>
                    </a:p>
                    <a:p>
                      <a:pPr algn="ctr"/>
                      <a:endParaRPr kumimoji="1" lang="en-US" altLang="ja-JP" sz="1050" dirty="0" smtClean="0"/>
                    </a:p>
                    <a:p>
                      <a:pPr algn="ctr"/>
                      <a:r>
                        <a:rPr kumimoji="1" lang="ja-JP" altLang="en-US" sz="1050" dirty="0" smtClean="0"/>
                        <a:t>診</a:t>
                      </a:r>
                      <a:endParaRPr kumimoji="1" lang="en-US" altLang="ja-JP" sz="1050" dirty="0" smtClean="0"/>
                    </a:p>
                    <a:p>
                      <a:pPr algn="ctr"/>
                      <a:endParaRPr kumimoji="1" lang="en-US" altLang="ja-JP" sz="1050" dirty="0" smtClean="0"/>
                    </a:p>
                    <a:p>
                      <a:pPr algn="ctr"/>
                      <a:endParaRPr kumimoji="1" lang="en-US" altLang="ja-JP" sz="1050" dirty="0" smtClean="0"/>
                    </a:p>
                    <a:p>
                      <a:pPr algn="ctr"/>
                      <a:r>
                        <a:rPr kumimoji="1" lang="ja-JP" altLang="en-US" sz="1050" dirty="0" smtClean="0"/>
                        <a:t>療</a:t>
                      </a:r>
                      <a:endParaRPr kumimoji="1" lang="en-US" altLang="ja-JP" sz="1050" dirty="0" smtClean="0"/>
                    </a:p>
                    <a:p>
                      <a:pPr algn="ctr"/>
                      <a:endParaRPr kumimoji="1" lang="en-US" altLang="ja-JP" sz="1050" dirty="0" smtClean="0"/>
                    </a:p>
                    <a:p>
                      <a:pPr algn="ctr"/>
                      <a:endParaRPr kumimoji="1" lang="en-US" altLang="ja-JP" sz="1050" dirty="0" smtClean="0"/>
                    </a:p>
                    <a:p>
                      <a:pPr algn="ctr"/>
                      <a:r>
                        <a:rPr kumimoji="1" lang="ja-JP" altLang="en-US" sz="1050" dirty="0" smtClean="0"/>
                        <a:t>機</a:t>
                      </a:r>
                      <a:endParaRPr kumimoji="1" lang="en-US" altLang="ja-JP" sz="1050" dirty="0" smtClean="0"/>
                    </a:p>
                    <a:p>
                      <a:pPr algn="ctr"/>
                      <a:endParaRPr kumimoji="1" lang="en-US" altLang="ja-JP" sz="1050" dirty="0" smtClean="0"/>
                    </a:p>
                    <a:p>
                      <a:pPr algn="ctr"/>
                      <a:endParaRPr kumimoji="1" lang="en-US" altLang="ja-JP" sz="1050" dirty="0" smtClean="0"/>
                    </a:p>
                    <a:p>
                      <a:pPr algn="ctr"/>
                      <a:r>
                        <a:rPr kumimoji="1" lang="ja-JP" altLang="en-US" sz="1050" dirty="0" smtClean="0"/>
                        <a:t>能</a:t>
                      </a:r>
                      <a:endParaRPr kumimoji="1" lang="ja-JP" altLang="en-US" sz="1050" dirty="0"/>
                    </a:p>
                  </a:txBody>
                  <a:tcPr anchor="ctr"/>
                </a:tc>
                <a:tc rowSpan="3">
                  <a:txBody>
                    <a:bodyPr/>
                    <a:lstStyle/>
                    <a:p>
                      <a:r>
                        <a:rPr kumimoji="1" lang="ja-JP" altLang="en-US" sz="1050" dirty="0" smtClean="0"/>
                        <a:t>集学的治療の提供体制及び標準的治療等の提供</a:t>
                      </a:r>
                      <a:endParaRPr kumimoji="1" lang="ja-JP" altLang="en-US" sz="1050" dirty="0"/>
                    </a:p>
                  </a:txBody>
                  <a:tcPr anchor="ct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ja-JP" altLang="en-US" sz="1050" dirty="0" smtClean="0"/>
                        <a:t>手術，放射線療法及び化学療法を効果的に組み合わせた集学的治療及び緩和ケアを提供する体制を有するとともに，がん患者の状態に応じた適切な治療の提供すること</a:t>
                      </a:r>
                      <a:endParaRPr lang="en-US" altLang="ja-JP" sz="1050" dirty="0" smtClean="0"/>
                    </a:p>
                  </a:txBody>
                  <a:tcPr/>
                </a:tc>
              </a:tr>
              <a:tr h="255621">
                <a:tc vMerge="1">
                  <a:txBody>
                    <a:bodyPr/>
                    <a:lstStyle/>
                    <a:p>
                      <a:endParaRPr kumimoji="1" lang="ja-JP" altLang="en-US" sz="1050" dirty="0"/>
                    </a:p>
                  </a:txBody>
                  <a:tcPr/>
                </a:tc>
                <a:tc vMerge="1">
                  <a:txBody>
                    <a:bodyPr/>
                    <a:lstStyle/>
                    <a:p>
                      <a:endParaRPr kumimoji="1" lang="ja-JP" altLang="en-US" sz="1050" dirty="0"/>
                    </a:p>
                  </a:txBody>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ja-JP" altLang="en-US" sz="1050" dirty="0" smtClean="0"/>
                        <a:t>クリティカルパスを整備すること</a:t>
                      </a:r>
                      <a:endParaRPr lang="en-US" altLang="ja-JP" sz="1050" dirty="0" smtClean="0"/>
                    </a:p>
                  </a:txBody>
                  <a:tcPr/>
                </a:tc>
              </a:tr>
              <a:tr h="367837">
                <a:tc vMerge="1">
                  <a:txBody>
                    <a:bodyPr/>
                    <a:lstStyle/>
                    <a:p>
                      <a:endParaRPr kumimoji="1" lang="ja-JP" altLang="en-US" sz="1050" dirty="0"/>
                    </a:p>
                  </a:txBody>
                  <a:tcPr/>
                </a:tc>
                <a:tc vMerge="1">
                  <a:txBody>
                    <a:bodyPr/>
                    <a:lstStyle/>
                    <a:p>
                      <a:endParaRPr kumimoji="1" lang="ja-JP" altLang="en-US" sz="1050" dirty="0"/>
                    </a:p>
                  </a:txBody>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ja-JP" altLang="en-US" sz="1050" dirty="0" smtClean="0"/>
                        <a:t>キャンサーボードを設置し，定期的に開催すること</a:t>
                      </a:r>
                      <a:endParaRPr lang="en-US" altLang="ja-JP" sz="1050" dirty="0" smtClean="0"/>
                    </a:p>
                  </a:txBody>
                  <a:tcPr/>
                </a:tc>
              </a:tr>
              <a:tr h="249113">
                <a:tc vMerge="1">
                  <a:txBody>
                    <a:bodyPr/>
                    <a:lstStyle/>
                    <a:p>
                      <a:endParaRPr kumimoji="1" lang="ja-JP" altLang="en-US" sz="1050" dirty="0"/>
                    </a:p>
                  </a:txBody>
                  <a:tcPr/>
                </a:tc>
                <a:tc rowSpan="2">
                  <a:txBody>
                    <a:bodyPr/>
                    <a:lstStyle/>
                    <a:p>
                      <a:r>
                        <a:rPr kumimoji="1" lang="ja-JP" altLang="en-US" sz="1050" dirty="0" smtClean="0"/>
                        <a:t>化学療法の提供体制</a:t>
                      </a:r>
                      <a:endParaRPr kumimoji="1" lang="ja-JP" altLang="en-US" sz="1050" dirty="0"/>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050" dirty="0" smtClean="0"/>
                        <a:t>急変時等の緊急時に，外来化学療法室において化学療法を提供する 当該がん患者が入院できる体制を確保すること</a:t>
                      </a:r>
                      <a:endParaRPr kumimoji="1" lang="ja-JP" altLang="en-US" sz="1050" dirty="0" smtClean="0"/>
                    </a:p>
                  </a:txBody>
                  <a:tcPr/>
                </a:tc>
              </a:tr>
              <a:tr h="255621">
                <a:tc vMerge="1">
                  <a:txBody>
                    <a:bodyPr/>
                    <a:lstStyle/>
                    <a:p>
                      <a:endParaRPr kumimoji="1" lang="ja-JP" altLang="en-US" sz="1050" dirty="0"/>
                    </a:p>
                  </a:txBody>
                  <a:tcPr/>
                </a:tc>
                <a:tc vMerge="1">
                  <a:txBody>
                    <a:bodyPr/>
                    <a:lstStyle/>
                    <a:p>
                      <a:endParaRPr kumimoji="1" lang="ja-JP" altLang="en-US" sz="105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smtClean="0"/>
                        <a:t>化学療法のレジメンを審査し，組織的に管理する委員会を設置すること</a:t>
                      </a:r>
                    </a:p>
                  </a:txBody>
                  <a:tcPr/>
                </a:tc>
              </a:tr>
              <a:tr h="407640">
                <a:tc vMerge="1">
                  <a:txBody>
                    <a:bodyPr/>
                    <a:lstStyle/>
                    <a:p>
                      <a:endParaRPr kumimoji="1" lang="ja-JP" altLang="en-US" sz="1050" dirty="0"/>
                    </a:p>
                  </a:txBody>
                  <a:tcPr/>
                </a:tc>
                <a:tc rowSpan="5">
                  <a:txBody>
                    <a:bodyPr/>
                    <a:lstStyle/>
                    <a:p>
                      <a:r>
                        <a:rPr kumimoji="1" lang="ja-JP" altLang="en-US" sz="1050" dirty="0" smtClean="0"/>
                        <a:t>緩和ケアの提供体制</a:t>
                      </a:r>
                      <a:endParaRPr kumimoji="1" lang="ja-JP" altLang="en-US" sz="1050" dirty="0"/>
                    </a:p>
                  </a:txBody>
                  <a:tcPr anchor="ctr"/>
                </a:tc>
                <a:tc>
                  <a:txBody>
                    <a:bodyPr/>
                    <a:lstStyle/>
                    <a:p>
                      <a:r>
                        <a:rPr kumimoji="1" lang="ja-JP" altLang="en-US" sz="1050" dirty="0" smtClean="0"/>
                        <a:t>緩和ケアチームを整備し，緩和ケアチームを組織上明確に位置付けるとともに，がん患者に対し適切な緩和ケアを提供すること</a:t>
                      </a:r>
                      <a:endParaRPr kumimoji="1" lang="ja-JP" altLang="en-US" sz="1050" dirty="0"/>
                    </a:p>
                  </a:txBody>
                  <a:tcPr/>
                </a:tc>
              </a:tr>
              <a:tr h="249113">
                <a:tc vMerge="1">
                  <a:txBody>
                    <a:bodyPr/>
                    <a:lstStyle/>
                    <a:p>
                      <a:endParaRPr kumimoji="1" lang="ja-JP" altLang="en-US" sz="1050" dirty="0"/>
                    </a:p>
                  </a:txBody>
                  <a:tcPr/>
                </a:tc>
                <a:tc vMerge="1">
                  <a:txBody>
                    <a:bodyPr/>
                    <a:lstStyle/>
                    <a:p>
                      <a:endParaRPr kumimoji="1" lang="ja-JP" altLang="en-US" sz="1050" dirty="0"/>
                    </a:p>
                  </a:txBody>
                  <a:tcPr/>
                </a:tc>
                <a:tc>
                  <a:txBody>
                    <a:bodyPr/>
                    <a:lstStyle/>
                    <a:p>
                      <a:r>
                        <a:rPr kumimoji="1" lang="ja-JP" altLang="en-US" sz="1050" dirty="0" smtClean="0"/>
                        <a:t>外来において専門的な緩和ケアを提供できる体制を整備すること</a:t>
                      </a:r>
                      <a:endParaRPr kumimoji="1" lang="ja-JP" altLang="en-US" sz="1050" dirty="0"/>
                    </a:p>
                  </a:txBody>
                  <a:tcPr/>
                </a:tc>
              </a:tr>
              <a:tr h="407640">
                <a:tc vMerge="1">
                  <a:txBody>
                    <a:bodyPr/>
                    <a:lstStyle/>
                    <a:p>
                      <a:endParaRPr kumimoji="1" lang="ja-JP" altLang="en-US" sz="1050" dirty="0"/>
                    </a:p>
                  </a:txBody>
                  <a:tcPr/>
                </a:tc>
                <a:tc vMerge="1">
                  <a:txBody>
                    <a:bodyPr/>
                    <a:lstStyle/>
                    <a:p>
                      <a:endParaRPr kumimoji="1" lang="ja-JP" altLang="en-US" sz="1050" dirty="0"/>
                    </a:p>
                  </a:txBody>
                  <a:tcPr/>
                </a:tc>
                <a:tc>
                  <a:txBody>
                    <a:bodyPr/>
                    <a:lstStyle/>
                    <a:p>
                      <a:r>
                        <a:rPr kumimoji="1" lang="ja-JP" altLang="en-US" sz="1050" dirty="0" smtClean="0"/>
                        <a:t>院内の見やすい場所に緩和ケアチームによる診療が受けられる旨を掲示するなど，がん患者に対し必要な情報提供を行うこと</a:t>
                      </a:r>
                      <a:endParaRPr kumimoji="1" lang="ja-JP" altLang="en-US" sz="1050" dirty="0"/>
                    </a:p>
                  </a:txBody>
                  <a:tcPr/>
                </a:tc>
              </a:tr>
              <a:tr h="255621">
                <a:tc vMerge="1">
                  <a:txBody>
                    <a:bodyPr/>
                    <a:lstStyle/>
                    <a:p>
                      <a:endParaRPr kumimoji="1" lang="ja-JP" altLang="en-US" sz="1050" dirty="0"/>
                    </a:p>
                  </a:txBody>
                  <a:tcPr/>
                </a:tc>
                <a:tc vMerge="1">
                  <a:txBody>
                    <a:bodyPr/>
                    <a:lstStyle/>
                    <a:p>
                      <a:endParaRPr kumimoji="1" lang="ja-JP" altLang="en-US" sz="1050" dirty="0"/>
                    </a:p>
                  </a:txBody>
                  <a:tcPr/>
                </a:tc>
                <a:tc>
                  <a:txBody>
                    <a:bodyPr/>
                    <a:lstStyle/>
                    <a:p>
                      <a:r>
                        <a:rPr kumimoji="1" lang="ja-JP" altLang="en-US" sz="1050" dirty="0" smtClean="0"/>
                        <a:t>退院後の居住における緩和ケアに関する療養上必要な説明及び指導を行うこと</a:t>
                      </a:r>
                      <a:endParaRPr kumimoji="1" lang="ja-JP" altLang="en-US" sz="1050" dirty="0"/>
                    </a:p>
                  </a:txBody>
                  <a:tcPr/>
                </a:tc>
              </a:tr>
              <a:tr h="255621">
                <a:tc vMerge="1">
                  <a:txBody>
                    <a:bodyPr/>
                    <a:lstStyle/>
                    <a:p>
                      <a:endParaRPr kumimoji="1" lang="ja-JP" altLang="en-US" sz="1050" dirty="0"/>
                    </a:p>
                  </a:txBody>
                  <a:tcPr/>
                </a:tc>
                <a:tc vMerge="1">
                  <a:txBody>
                    <a:bodyPr/>
                    <a:lstStyle/>
                    <a:p>
                      <a:endParaRPr kumimoji="1" lang="ja-JP" altLang="en-US" sz="1050" dirty="0"/>
                    </a:p>
                  </a:txBody>
                  <a:tcPr/>
                </a:tc>
                <a:tc>
                  <a:txBody>
                    <a:bodyPr/>
                    <a:lstStyle/>
                    <a:p>
                      <a:r>
                        <a:rPr kumimoji="1" lang="ja-JP" altLang="en-US" sz="1050" dirty="0" smtClean="0"/>
                        <a:t>地域の医療機関及び在宅療養支援診療所等との連携協力体制を整備すること</a:t>
                      </a:r>
                      <a:endParaRPr kumimoji="1" lang="ja-JP" altLang="en-US" sz="1050" dirty="0"/>
                    </a:p>
                  </a:txBody>
                  <a:tcPr/>
                </a:tc>
              </a:tr>
              <a:tr h="255621">
                <a:tc vMerge="1">
                  <a:txBody>
                    <a:bodyPr/>
                    <a:lstStyle/>
                    <a:p>
                      <a:endParaRPr kumimoji="1" lang="ja-JP" altLang="en-US" sz="1050" dirty="0"/>
                    </a:p>
                  </a:txBody>
                  <a:tcPr/>
                </a:tc>
                <a:tc rowSpan="6">
                  <a:txBody>
                    <a:bodyPr/>
                    <a:lstStyle/>
                    <a:p>
                      <a:r>
                        <a:rPr kumimoji="1" lang="ja-JP" altLang="en-US" sz="1050" dirty="0" err="1" smtClean="0"/>
                        <a:t>病病</a:t>
                      </a:r>
                      <a:r>
                        <a:rPr kumimoji="1" lang="ja-JP" altLang="en-US" sz="1050" dirty="0" smtClean="0"/>
                        <a:t>連携・病診連携の協力体制</a:t>
                      </a:r>
                      <a:endParaRPr kumimoji="1" lang="ja-JP" altLang="en-US" sz="1050" dirty="0"/>
                    </a:p>
                  </a:txBody>
                  <a:tcPr anchor="ctr"/>
                </a:tc>
                <a:tc>
                  <a:txBody>
                    <a:bodyPr/>
                    <a:lstStyle/>
                    <a:p>
                      <a:r>
                        <a:rPr kumimoji="1" lang="ja-JP" altLang="en-US" sz="1050" dirty="0" smtClean="0"/>
                        <a:t>地域の医療機関からの紹介患者の受け入れを行うこと</a:t>
                      </a:r>
                      <a:endParaRPr kumimoji="1" lang="ja-JP" altLang="en-US" sz="1050" dirty="0"/>
                    </a:p>
                  </a:txBody>
                  <a:tcPr/>
                </a:tc>
              </a:tr>
              <a:tr h="255621">
                <a:tc vMerge="1">
                  <a:txBody>
                    <a:bodyPr/>
                    <a:lstStyle/>
                    <a:p>
                      <a:endParaRPr kumimoji="1" lang="ja-JP" altLang="en-US" sz="1050" dirty="0"/>
                    </a:p>
                  </a:txBody>
                  <a:tcPr/>
                </a:tc>
                <a:tc vMerge="1">
                  <a:txBody>
                    <a:bodyPr/>
                    <a:lstStyle/>
                    <a:p>
                      <a:endParaRPr kumimoji="1" lang="ja-JP" altLang="en-US" sz="105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smtClean="0"/>
                        <a:t>地域の医療機関へのがん患者の紹介を行うこと</a:t>
                      </a:r>
                    </a:p>
                  </a:txBody>
                  <a:tcPr/>
                </a:tc>
              </a:tr>
              <a:tr h="255621">
                <a:tc vMerge="1">
                  <a:txBody>
                    <a:bodyPr/>
                    <a:lstStyle/>
                    <a:p>
                      <a:endParaRPr kumimoji="1" lang="ja-JP" altLang="en-US" sz="1050" dirty="0"/>
                    </a:p>
                  </a:txBody>
                  <a:tcPr/>
                </a:tc>
                <a:tc vMerge="1">
                  <a:txBody>
                    <a:bodyPr/>
                    <a:lstStyle/>
                    <a:p>
                      <a:endParaRPr kumimoji="1" lang="ja-JP" altLang="en-US" sz="1050" dirty="0"/>
                    </a:p>
                  </a:txBody>
                  <a:tcPr/>
                </a:tc>
                <a:tc>
                  <a:txBody>
                    <a:bodyPr/>
                    <a:lstStyle/>
                    <a:p>
                      <a:r>
                        <a:rPr kumimoji="1" lang="ja-JP" altLang="en-US" sz="1050" dirty="0" smtClean="0"/>
                        <a:t>地域の医療機関の医師と相互に診断及び治療に関する連携協力体制を整備すること</a:t>
                      </a:r>
                      <a:endParaRPr kumimoji="1" lang="ja-JP" altLang="en-US" sz="1050" dirty="0"/>
                    </a:p>
                  </a:txBody>
                  <a:tcPr/>
                </a:tc>
              </a:tr>
              <a:tr h="255621">
                <a:tc vMerge="1">
                  <a:txBody>
                    <a:bodyPr/>
                    <a:lstStyle/>
                    <a:p>
                      <a:endParaRPr kumimoji="1" lang="ja-JP" altLang="en-US" sz="1050" dirty="0"/>
                    </a:p>
                  </a:txBody>
                  <a:tcPr/>
                </a:tc>
                <a:tc vMerge="1">
                  <a:txBody>
                    <a:bodyPr/>
                    <a:lstStyle/>
                    <a:p>
                      <a:endParaRPr kumimoji="1" lang="ja-JP" altLang="en-US" sz="1050" dirty="0"/>
                    </a:p>
                  </a:txBody>
                  <a:tcPr/>
                </a:tc>
                <a:tc>
                  <a:txBody>
                    <a:bodyPr/>
                    <a:lstStyle/>
                    <a:p>
                      <a:r>
                        <a:rPr kumimoji="1" lang="ja-JP" altLang="en-US" sz="1050" dirty="0" smtClean="0"/>
                        <a:t>地域連携クリティカルパスを整備すること</a:t>
                      </a:r>
                      <a:endParaRPr kumimoji="1" lang="ja-JP" altLang="en-US" sz="1050" dirty="0"/>
                    </a:p>
                  </a:txBody>
                  <a:tcPr/>
                </a:tc>
              </a:tr>
              <a:tr h="255621">
                <a:tc vMerge="1">
                  <a:txBody>
                    <a:bodyPr/>
                    <a:lstStyle/>
                    <a:p>
                      <a:endParaRPr kumimoji="1" lang="ja-JP" altLang="en-US" sz="1050" dirty="0"/>
                    </a:p>
                  </a:txBody>
                  <a:tcPr/>
                </a:tc>
                <a:tc vMerge="1">
                  <a:txBody>
                    <a:bodyPr/>
                    <a:lstStyle/>
                    <a:p>
                      <a:endParaRPr kumimoji="1" lang="ja-JP" altLang="en-US" sz="1050" dirty="0"/>
                    </a:p>
                  </a:txBody>
                  <a:tcPr/>
                </a:tc>
                <a:tc>
                  <a:txBody>
                    <a:bodyPr/>
                    <a:lstStyle/>
                    <a:p>
                      <a:r>
                        <a:rPr kumimoji="1" lang="ja-JP" altLang="en-US" sz="1050" dirty="0" smtClean="0"/>
                        <a:t>退院時に当該がん患者に関する共同の診療計画の作成等を行うこと</a:t>
                      </a:r>
                      <a:endParaRPr kumimoji="1" lang="ja-JP" altLang="en-US" sz="1050" dirty="0"/>
                    </a:p>
                  </a:txBody>
                  <a:tcPr/>
                </a:tc>
              </a:tr>
              <a:tr h="407640">
                <a:tc vMerge="1">
                  <a:txBody>
                    <a:bodyPr/>
                    <a:lstStyle/>
                    <a:p>
                      <a:endParaRPr kumimoji="1" lang="ja-JP" altLang="en-US" sz="1050" dirty="0"/>
                    </a:p>
                  </a:txBody>
                  <a:tcPr/>
                </a:tc>
                <a:tc vMerge="1">
                  <a:txBody>
                    <a:bodyPr/>
                    <a:lstStyle/>
                    <a:p>
                      <a:endParaRPr kumimoji="1" lang="ja-JP" altLang="en-US" sz="1050" dirty="0"/>
                    </a:p>
                  </a:txBody>
                  <a:tcPr/>
                </a:tc>
                <a:tc>
                  <a:txBody>
                    <a:bodyPr/>
                    <a:lstStyle/>
                    <a:p>
                      <a:r>
                        <a:rPr kumimoji="1" lang="ja-JP" altLang="en-US" sz="1050" dirty="0" smtClean="0"/>
                        <a:t>広島県独自の取組である「がん医療ネットワーク」における地域連携の拠点として，合同カンファレンスの開催などネットワークの運営に主体的に参画すること</a:t>
                      </a:r>
                      <a:endParaRPr kumimoji="1" lang="ja-JP" altLang="en-US" sz="1050" dirty="0"/>
                    </a:p>
                  </a:txBody>
                  <a:tcPr/>
                </a:tc>
              </a:tr>
              <a:tr h="255621">
                <a:tc vMerge="1">
                  <a:txBody>
                    <a:bodyPr/>
                    <a:lstStyle/>
                    <a:p>
                      <a:endParaRPr kumimoji="1" lang="ja-JP" altLang="en-US" sz="1050" dirty="0"/>
                    </a:p>
                  </a:txBody>
                  <a:tcPr/>
                </a:tc>
                <a:tc>
                  <a:txBody>
                    <a:bodyPr/>
                    <a:lstStyle/>
                    <a:p>
                      <a:r>
                        <a:rPr kumimoji="1" lang="ja-JP" altLang="en-US" sz="1050" dirty="0" smtClean="0"/>
                        <a:t>セカンドオピニオンの提示体制</a:t>
                      </a:r>
                      <a:endParaRPr kumimoji="1" lang="ja-JP" altLang="en-US" sz="1050" dirty="0"/>
                    </a:p>
                  </a:txBody>
                  <a:tcPr anchor="ctr"/>
                </a:tc>
                <a:tc>
                  <a:txBody>
                    <a:bodyPr/>
                    <a:lstStyle/>
                    <a:p>
                      <a:r>
                        <a:rPr kumimoji="1" lang="ja-JP" altLang="en-US" sz="1050" dirty="0" smtClean="0"/>
                        <a:t>セカンドオピニオンを提示する体制を有すること</a:t>
                      </a:r>
                      <a:endParaRPr kumimoji="1" lang="ja-JP" altLang="en-US" sz="1050" dirty="0"/>
                    </a:p>
                  </a:txBody>
                  <a:tcPr/>
                </a:tc>
              </a:tr>
            </a:tbl>
          </a:graphicData>
        </a:graphic>
      </p:graphicFrame>
      <p:sp>
        <p:nvSpPr>
          <p:cNvPr id="6" name="タイトル 1"/>
          <p:cNvSpPr txBox="1">
            <a:spLocks/>
          </p:cNvSpPr>
          <p:nvPr/>
        </p:nvSpPr>
        <p:spPr>
          <a:xfrm>
            <a:off x="179512" y="548680"/>
            <a:ext cx="8640960" cy="522058"/>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000" b="1" dirty="0" smtClean="0">
                <a:latin typeface="ＭＳ Ｐ明朝" panose="02020600040205080304" pitchFamily="18" charset="-128"/>
                <a:ea typeface="ＭＳ Ｐ明朝" panose="02020600040205080304" pitchFamily="18" charset="-128"/>
              </a:rPr>
              <a:t>１　診療体制にかかる整備要件</a:t>
            </a:r>
            <a:endParaRPr lang="ja-JP" altLang="en-US" sz="2000" b="1" dirty="0">
              <a:solidFill>
                <a:srgbClr val="FF0000"/>
              </a:solidFill>
              <a:latin typeface="ＭＳ Ｐ明朝" panose="02020600040205080304" pitchFamily="18" charset="-128"/>
              <a:ea typeface="ＭＳ Ｐ明朝" panose="02020600040205080304" pitchFamily="18" charset="-128"/>
            </a:endParaRPr>
          </a:p>
        </p:txBody>
      </p:sp>
    </p:spTree>
    <p:extLst>
      <p:ext uri="{BB962C8B-B14F-4D97-AF65-F5344CB8AC3E}">
        <p14:creationId xmlns:p14="http://schemas.microsoft.com/office/powerpoint/2010/main" val="6479157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6974904" y="6453336"/>
            <a:ext cx="2133600" cy="365125"/>
          </a:xfrm>
        </p:spPr>
        <p:txBody>
          <a:bodyPr/>
          <a:lstStyle/>
          <a:p>
            <a:fld id="{6A630E06-66D0-4F67-9F59-828A41351311}" type="slidenum">
              <a:rPr kumimoji="1" lang="ja-JP" altLang="en-US" sz="2400" smtClean="0">
                <a:solidFill>
                  <a:schemeClr val="tx1"/>
                </a:solidFill>
              </a:rPr>
              <a:t>7</a:t>
            </a:fld>
            <a:endParaRPr kumimoji="1" lang="ja-JP" altLang="en-US" sz="2400">
              <a:solidFill>
                <a:schemeClr val="tx1"/>
              </a:solidFill>
            </a:endParaRPr>
          </a:p>
        </p:txBody>
      </p:sp>
      <p:sp>
        <p:nvSpPr>
          <p:cNvPr id="5" name="正方形/長方形 4"/>
          <p:cNvSpPr/>
          <p:nvPr/>
        </p:nvSpPr>
        <p:spPr>
          <a:xfrm>
            <a:off x="0" y="-27384"/>
            <a:ext cx="9144000" cy="64807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800" b="1" dirty="0"/>
              <a:t>【</a:t>
            </a:r>
            <a:r>
              <a:rPr lang="ja-JP" altLang="en-US" sz="2800" b="1" dirty="0"/>
              <a:t>参考</a:t>
            </a:r>
            <a:r>
              <a:rPr lang="en-US" altLang="ja-JP" sz="2800" b="1" dirty="0" smtClean="0"/>
              <a:t>】</a:t>
            </a:r>
            <a:r>
              <a:rPr lang="ja-JP" altLang="en-US" sz="2800" b="1" dirty="0" smtClean="0"/>
              <a:t>　</a:t>
            </a:r>
            <a:r>
              <a:rPr kumimoji="1" lang="ja-JP" altLang="en-US" sz="2400" b="1" dirty="0" smtClean="0"/>
              <a:t>広島県</a:t>
            </a:r>
            <a:r>
              <a:rPr kumimoji="1" lang="ja-JP" altLang="en-US" sz="2400" b="1" dirty="0" smtClean="0"/>
              <a:t>指定がん診療連携拠点病院指定要件</a:t>
            </a:r>
            <a:r>
              <a:rPr kumimoji="1" lang="ja-JP" altLang="en-US" sz="2400" b="1" dirty="0" smtClean="0"/>
              <a:t>②</a:t>
            </a:r>
            <a:endParaRPr kumimoji="1" lang="ja-JP" altLang="en-US" sz="2400" b="1" dirty="0"/>
          </a:p>
        </p:txBody>
      </p:sp>
      <p:graphicFrame>
        <p:nvGraphicFramePr>
          <p:cNvPr id="6" name="表 5"/>
          <p:cNvGraphicFramePr>
            <a:graphicFrameLocks noGrp="1"/>
          </p:cNvGraphicFramePr>
          <p:nvPr>
            <p:extLst>
              <p:ext uri="{D42A27DB-BD31-4B8C-83A1-F6EECF244321}">
                <p14:modId xmlns:p14="http://schemas.microsoft.com/office/powerpoint/2010/main" val="3077990047"/>
              </p:ext>
            </p:extLst>
          </p:nvPr>
        </p:nvGraphicFramePr>
        <p:xfrm>
          <a:off x="251520" y="796813"/>
          <a:ext cx="8640960" cy="5277186"/>
        </p:xfrm>
        <a:graphic>
          <a:graphicData uri="http://schemas.openxmlformats.org/drawingml/2006/table">
            <a:tbl>
              <a:tblPr firstRow="1" bandRow="1">
                <a:tableStyleId>{5940675A-B579-460E-94D1-54222C63F5DA}</a:tableStyleId>
              </a:tblPr>
              <a:tblGrid>
                <a:gridCol w="436880"/>
                <a:gridCol w="1219304"/>
                <a:gridCol w="6984776"/>
              </a:tblGrid>
              <a:tr h="157619">
                <a:tc rowSpan="12">
                  <a:txBody>
                    <a:bodyPr/>
                    <a:lstStyle/>
                    <a:p>
                      <a:pPr algn="ctr"/>
                      <a:r>
                        <a:rPr kumimoji="1" lang="ja-JP" altLang="en-US" sz="1050" dirty="0" smtClean="0"/>
                        <a:t>（２）</a:t>
                      </a:r>
                      <a:endParaRPr kumimoji="1" lang="en-US" altLang="ja-JP" sz="1050" dirty="0" smtClean="0"/>
                    </a:p>
                    <a:p>
                      <a:pPr algn="ctr"/>
                      <a:endParaRPr kumimoji="1" lang="en-US" altLang="ja-JP" sz="1050" dirty="0" smtClean="0"/>
                    </a:p>
                    <a:p>
                      <a:pPr algn="ctr"/>
                      <a:r>
                        <a:rPr kumimoji="1" lang="ja-JP" altLang="en-US" sz="1050" dirty="0" smtClean="0"/>
                        <a:t>診</a:t>
                      </a:r>
                      <a:endParaRPr kumimoji="1" lang="en-US" altLang="ja-JP" sz="1050" dirty="0" smtClean="0"/>
                    </a:p>
                    <a:p>
                      <a:pPr algn="ctr"/>
                      <a:endParaRPr kumimoji="1" lang="en-US" altLang="ja-JP" sz="1050" dirty="0" smtClean="0"/>
                    </a:p>
                    <a:p>
                      <a:pPr algn="ctr"/>
                      <a:r>
                        <a:rPr kumimoji="1" lang="ja-JP" altLang="en-US" sz="1050" dirty="0" smtClean="0"/>
                        <a:t>療</a:t>
                      </a:r>
                      <a:endParaRPr kumimoji="1" lang="en-US" altLang="ja-JP" sz="1050" dirty="0" smtClean="0"/>
                    </a:p>
                    <a:p>
                      <a:pPr algn="ctr"/>
                      <a:endParaRPr kumimoji="1" lang="en-US" altLang="ja-JP" sz="1050" dirty="0" smtClean="0"/>
                    </a:p>
                    <a:p>
                      <a:pPr algn="ctr"/>
                      <a:r>
                        <a:rPr kumimoji="1" lang="ja-JP" altLang="en-US" sz="1050" dirty="0" smtClean="0"/>
                        <a:t>従</a:t>
                      </a:r>
                      <a:endParaRPr kumimoji="1" lang="en-US" altLang="ja-JP" sz="1050" dirty="0" smtClean="0"/>
                    </a:p>
                    <a:p>
                      <a:pPr algn="ctr"/>
                      <a:endParaRPr kumimoji="1" lang="en-US" altLang="ja-JP" sz="1050" dirty="0" smtClean="0"/>
                    </a:p>
                    <a:p>
                      <a:pPr algn="ctr"/>
                      <a:r>
                        <a:rPr kumimoji="1" lang="ja-JP" altLang="en-US" sz="1050" dirty="0" smtClean="0"/>
                        <a:t>事</a:t>
                      </a:r>
                      <a:endParaRPr kumimoji="1" lang="en-US" altLang="ja-JP" sz="1050" dirty="0" smtClean="0"/>
                    </a:p>
                    <a:p>
                      <a:pPr algn="ctr"/>
                      <a:endParaRPr kumimoji="1" lang="en-US" altLang="ja-JP" sz="1050" dirty="0" smtClean="0"/>
                    </a:p>
                    <a:p>
                      <a:pPr algn="ctr"/>
                      <a:r>
                        <a:rPr kumimoji="1" lang="ja-JP" altLang="en-US" sz="1050" dirty="0" smtClean="0"/>
                        <a:t>者</a:t>
                      </a:r>
                      <a:endParaRPr kumimoji="1" lang="ja-JP" altLang="en-US" sz="1050" dirty="0"/>
                    </a:p>
                  </a:txBody>
                  <a:tcPr anchor="ctr"/>
                </a:tc>
                <a:tc rowSpan="5">
                  <a:txBody>
                    <a:bodyPr/>
                    <a:lstStyle/>
                    <a:p>
                      <a:r>
                        <a:rPr kumimoji="1" lang="ja-JP" altLang="en-US" sz="1050" dirty="0" smtClean="0"/>
                        <a:t>専門的な知識及び技能を有する医師の配置</a:t>
                      </a:r>
                      <a:endParaRPr kumimoji="1" lang="ja-JP" altLang="en-US" sz="1050" dirty="0"/>
                    </a:p>
                  </a:txBody>
                  <a:tcPr anchor="ctr"/>
                </a:tc>
                <a:tc>
                  <a:txBody>
                    <a:bodyPr/>
                    <a:lstStyle/>
                    <a:p>
                      <a:r>
                        <a:rPr kumimoji="1" lang="ja-JP" altLang="en-US" sz="1050" dirty="0" smtClean="0"/>
                        <a:t>専任の放射線療法に携わる専門的な知識及び技能を有する医師を１名以上配置すること</a:t>
                      </a:r>
                      <a:endParaRPr kumimoji="1" lang="ja-JP" altLang="en-US" sz="1050" dirty="0"/>
                    </a:p>
                  </a:txBody>
                  <a:tcPr/>
                </a:tc>
              </a:tr>
              <a:tr h="157619">
                <a:tc vMerge="1">
                  <a:txBody>
                    <a:bodyPr/>
                    <a:lstStyle/>
                    <a:p>
                      <a:endParaRPr kumimoji="1" lang="ja-JP" altLang="en-US" sz="1050" dirty="0"/>
                    </a:p>
                  </a:txBody>
                  <a:tcPr/>
                </a:tc>
                <a:tc vMerge="1">
                  <a:txBody>
                    <a:bodyPr/>
                    <a:lstStyle/>
                    <a:p>
                      <a:endParaRPr kumimoji="1" lang="ja-JP" altLang="en-US" sz="105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smtClean="0"/>
                        <a:t>専任の化学療法に携わる専門的な知識及び技能を有する医師を１名以上配置すること</a:t>
                      </a:r>
                    </a:p>
                  </a:txBody>
                  <a:tcPr/>
                </a:tc>
              </a:tr>
              <a:tr h="257922">
                <a:tc vMerge="1">
                  <a:txBody>
                    <a:bodyPr/>
                    <a:lstStyle/>
                    <a:p>
                      <a:endParaRPr kumimoji="1" lang="ja-JP" altLang="en-US" sz="1050" dirty="0"/>
                    </a:p>
                  </a:txBody>
                  <a:tcPr/>
                </a:tc>
                <a:tc vMerge="1">
                  <a:txBody>
                    <a:bodyPr/>
                    <a:lstStyle/>
                    <a:p>
                      <a:endParaRPr kumimoji="1" lang="ja-JP" altLang="en-US" sz="105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smtClean="0"/>
                        <a:t>緩和ケアチームに，専任の身体症状の緩和に携わる専門的な知識及び技能を有する医師を１名以上配置すること</a:t>
                      </a:r>
                    </a:p>
                  </a:txBody>
                  <a:tcPr/>
                </a:tc>
              </a:tr>
              <a:tr h="157619">
                <a:tc vMerge="1">
                  <a:txBody>
                    <a:bodyPr/>
                    <a:lstStyle/>
                    <a:p>
                      <a:endParaRPr kumimoji="1" lang="ja-JP" altLang="en-US" sz="1050" dirty="0"/>
                    </a:p>
                  </a:txBody>
                  <a:tcPr/>
                </a:tc>
                <a:tc vMerge="1">
                  <a:txBody>
                    <a:bodyPr/>
                    <a:lstStyle/>
                    <a:p>
                      <a:endParaRPr kumimoji="1" lang="ja-JP" altLang="en-US" sz="105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smtClean="0"/>
                        <a:t>緩和ケアチームに，精神症状の緩和に携わる専門的な知識及び技能を有する医師を１名以上配置すること</a:t>
                      </a:r>
                    </a:p>
                  </a:txBody>
                  <a:tcPr/>
                </a:tc>
              </a:tr>
              <a:tr h="157619">
                <a:tc vMerge="1">
                  <a:txBody>
                    <a:bodyPr/>
                    <a:lstStyle/>
                    <a:p>
                      <a:endParaRPr kumimoji="1" lang="ja-JP" altLang="en-US" sz="1050" dirty="0"/>
                    </a:p>
                  </a:txBody>
                  <a:tcPr/>
                </a:tc>
                <a:tc vMerge="1">
                  <a:txBody>
                    <a:bodyPr/>
                    <a:lstStyle/>
                    <a:p>
                      <a:endParaRPr kumimoji="1" lang="ja-JP" altLang="en-US" sz="1050" dirty="0"/>
                    </a:p>
                  </a:txBody>
                  <a:tcPr/>
                </a:tc>
                <a:tc>
                  <a:txBody>
                    <a:bodyPr/>
                    <a:lstStyle/>
                    <a:p>
                      <a:r>
                        <a:rPr kumimoji="1" lang="ja-JP" altLang="en-US" sz="1050" dirty="0" smtClean="0"/>
                        <a:t>専従の病理診断に携わる医師を１名以上配置すること</a:t>
                      </a:r>
                      <a:endParaRPr kumimoji="1" lang="ja-JP" altLang="en-US" sz="1050" dirty="0"/>
                    </a:p>
                  </a:txBody>
                  <a:tcPr/>
                </a:tc>
              </a:tr>
              <a:tr h="157619">
                <a:tc vMerge="1">
                  <a:txBody>
                    <a:bodyPr/>
                    <a:lstStyle/>
                    <a:p>
                      <a:endParaRPr kumimoji="1" lang="ja-JP" altLang="en-US" sz="1050" dirty="0"/>
                    </a:p>
                  </a:txBody>
                  <a:tcPr/>
                </a:tc>
                <a:tc rowSpan="5">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smtClean="0"/>
                        <a:t>専門的な知識及び技能を有するコメディカルスタッフの配置</a:t>
                      </a:r>
                    </a:p>
                  </a:txBody>
                  <a:tcPr anchor="ctr"/>
                </a:tc>
                <a:tc>
                  <a:txBody>
                    <a:bodyPr/>
                    <a:lstStyle/>
                    <a:p>
                      <a:r>
                        <a:rPr kumimoji="1" lang="ja-JP" altLang="en-US" sz="1050" dirty="0" smtClean="0"/>
                        <a:t>専従の放射線治療に携わる常勤の診療放射線技師を１名以上配置すること</a:t>
                      </a:r>
                      <a:endParaRPr kumimoji="1" lang="ja-JP" altLang="en-US" sz="1050" dirty="0"/>
                    </a:p>
                  </a:txBody>
                  <a:tcPr/>
                </a:tc>
              </a:tr>
              <a:tr h="257922">
                <a:tc vMerge="1">
                  <a:txBody>
                    <a:bodyPr/>
                    <a:lstStyle/>
                    <a:p>
                      <a:endParaRPr kumimoji="1" lang="ja-JP" altLang="en-US" sz="1050" dirty="0"/>
                    </a:p>
                  </a:txBody>
                  <a:tcPr/>
                </a:tc>
                <a:tc vMerge="1">
                  <a:txBody>
                    <a:bodyPr/>
                    <a:lstStyle/>
                    <a:p>
                      <a:endParaRPr kumimoji="1" lang="ja-JP" altLang="en-US" sz="1050" dirty="0"/>
                    </a:p>
                  </a:txBody>
                  <a:tcPr/>
                </a:tc>
                <a:tc>
                  <a:txBody>
                    <a:bodyPr/>
                    <a:lstStyle/>
                    <a:p>
                      <a:r>
                        <a:rPr kumimoji="1" lang="ja-JP" altLang="en-US" sz="1050" dirty="0" smtClean="0"/>
                        <a:t>専任の放射線治療における機器の精度管理，照射計画の検証，照射計画補助作業等に携わる常勤の技術者を１名以上配置すること</a:t>
                      </a:r>
                      <a:endParaRPr kumimoji="1" lang="ja-JP" altLang="en-US" sz="1050" dirty="0"/>
                    </a:p>
                  </a:txBody>
                  <a:tcPr/>
                </a:tc>
              </a:tr>
              <a:tr h="157619">
                <a:tc vMerge="1">
                  <a:txBody>
                    <a:bodyPr/>
                    <a:lstStyle/>
                    <a:p>
                      <a:endParaRPr kumimoji="1" lang="ja-JP" altLang="en-US" sz="1050" dirty="0"/>
                    </a:p>
                  </a:txBody>
                  <a:tcPr/>
                </a:tc>
                <a:tc vMerge="1">
                  <a:txBody>
                    <a:bodyPr/>
                    <a:lstStyle/>
                    <a:p>
                      <a:endParaRPr kumimoji="1" lang="ja-JP" altLang="en-US" sz="1050" dirty="0"/>
                    </a:p>
                  </a:txBody>
                  <a:tcPr/>
                </a:tc>
                <a:tc>
                  <a:txBody>
                    <a:bodyPr/>
                    <a:lstStyle/>
                    <a:p>
                      <a:r>
                        <a:rPr kumimoji="1" lang="ja-JP" altLang="en-US" sz="1050" dirty="0" smtClean="0"/>
                        <a:t>専任の化学療法に携わる専門的な知識及び技能を有する常勤の薬剤師を１名以上配置すること</a:t>
                      </a:r>
                      <a:endParaRPr kumimoji="1" lang="ja-JP" altLang="en-US" sz="1050" dirty="0"/>
                    </a:p>
                  </a:txBody>
                  <a:tcPr/>
                </a:tc>
              </a:tr>
              <a:tr h="257922">
                <a:tc vMerge="1">
                  <a:txBody>
                    <a:bodyPr/>
                    <a:lstStyle/>
                    <a:p>
                      <a:endParaRPr kumimoji="1" lang="ja-JP" altLang="en-US" sz="1050" dirty="0"/>
                    </a:p>
                  </a:txBody>
                  <a:tcPr/>
                </a:tc>
                <a:tc vMerge="1">
                  <a:txBody>
                    <a:bodyPr/>
                    <a:lstStyle/>
                    <a:p>
                      <a:endParaRPr kumimoji="1" lang="ja-JP" altLang="en-US" sz="105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smtClean="0"/>
                        <a:t>外来化学療法室に，専任の化学療法に携わる専門的な知識及び技能を有する常勤の看護師を１名以上配置すること</a:t>
                      </a:r>
                    </a:p>
                  </a:txBody>
                  <a:tcPr/>
                </a:tc>
              </a:tr>
              <a:tr h="257922">
                <a:tc vMerge="1">
                  <a:txBody>
                    <a:bodyPr/>
                    <a:lstStyle/>
                    <a:p>
                      <a:endParaRPr kumimoji="1" lang="ja-JP" altLang="en-US" sz="1050" dirty="0"/>
                    </a:p>
                  </a:txBody>
                  <a:tcPr/>
                </a:tc>
                <a:tc vMerge="1">
                  <a:txBody>
                    <a:bodyPr/>
                    <a:lstStyle/>
                    <a:p>
                      <a:endParaRPr kumimoji="1" lang="ja-JP" altLang="en-US" sz="1050" dirty="0"/>
                    </a:p>
                  </a:txBody>
                  <a:tcPr/>
                </a:tc>
                <a:tc>
                  <a:txBody>
                    <a:bodyPr/>
                    <a:lstStyle/>
                    <a:p>
                      <a:r>
                        <a:rPr kumimoji="1" lang="ja-JP" altLang="en-US" sz="1050" dirty="0" smtClean="0"/>
                        <a:t>緩和ケアチームに，専従の緩和ケアに携わる専門的な知識及び技能を有する常勤の看護師を１名以上配置すること</a:t>
                      </a:r>
                      <a:endParaRPr kumimoji="1" lang="ja-JP" altLang="en-US" sz="1050" dirty="0"/>
                    </a:p>
                  </a:txBody>
                  <a:tcPr/>
                </a:tc>
              </a:tr>
              <a:tr h="157619">
                <a:tc vMerge="1">
                  <a:txBody>
                    <a:bodyPr/>
                    <a:lstStyle/>
                    <a:p>
                      <a:endParaRPr kumimoji="1" lang="ja-JP" altLang="en-US" sz="1050" dirty="0"/>
                    </a:p>
                  </a:txBody>
                  <a:tcPr/>
                </a:tc>
                <a:tc rowSpan="2">
                  <a:txBody>
                    <a:bodyPr/>
                    <a:lstStyle/>
                    <a:p>
                      <a:r>
                        <a:rPr kumimoji="1" lang="ja-JP" altLang="en-US" sz="1050" dirty="0" smtClean="0"/>
                        <a:t>その他</a:t>
                      </a:r>
                      <a:endParaRPr kumimoji="1" lang="ja-JP" altLang="en-US" sz="1050" dirty="0"/>
                    </a:p>
                  </a:txBody>
                  <a:tcPr anchor="ctr"/>
                </a:tc>
                <a:tc>
                  <a:txBody>
                    <a:bodyPr/>
                    <a:lstStyle/>
                    <a:p>
                      <a:r>
                        <a:rPr kumimoji="1" lang="ja-JP" altLang="en-US" sz="1050" dirty="0" smtClean="0"/>
                        <a:t>各診療科を包含する居室等を設置することが望ましい</a:t>
                      </a:r>
                      <a:endParaRPr kumimoji="1" lang="ja-JP" altLang="en-US" sz="1050" dirty="0"/>
                    </a:p>
                  </a:txBody>
                  <a:tcPr/>
                </a:tc>
              </a:tr>
              <a:tr h="257922">
                <a:tc vMerge="1">
                  <a:txBody>
                    <a:bodyPr/>
                    <a:lstStyle/>
                    <a:p>
                      <a:endParaRPr kumimoji="1" lang="ja-JP" altLang="en-US" sz="1050" dirty="0"/>
                    </a:p>
                  </a:txBody>
                  <a:tcPr/>
                </a:tc>
                <a:tc vMerge="1">
                  <a:txBody>
                    <a:bodyPr/>
                    <a:lstStyle/>
                    <a:p>
                      <a:endParaRPr kumimoji="1" lang="ja-JP" altLang="en-US" sz="1050" dirty="0"/>
                    </a:p>
                  </a:txBody>
                  <a:tcPr/>
                </a:tc>
                <a:tc>
                  <a:txBody>
                    <a:bodyPr/>
                    <a:lstStyle/>
                    <a:p>
                      <a:r>
                        <a:rPr kumimoji="1" lang="ja-JP" altLang="en-US" sz="1050" dirty="0" smtClean="0"/>
                        <a:t>がん診療に携わる専門的な知識及び技能を有する医師の専門性や活動実績等を敵的に評価し，当該医師がその専門性を十分に発揮できる体制を整備すること</a:t>
                      </a:r>
                      <a:endParaRPr kumimoji="1" lang="ja-JP" altLang="en-US" sz="1050" dirty="0"/>
                    </a:p>
                  </a:txBody>
                  <a:tcPr/>
                </a:tc>
              </a:tr>
              <a:tr h="157619">
                <a:tc rowSpan="7">
                  <a:txBody>
                    <a:bodyPr/>
                    <a:lstStyle/>
                    <a:p>
                      <a:pPr algn="ctr"/>
                      <a:r>
                        <a:rPr kumimoji="1" lang="ja-JP" altLang="en-US" sz="1050" dirty="0" smtClean="0"/>
                        <a:t>（３）</a:t>
                      </a:r>
                      <a:endParaRPr kumimoji="1" lang="en-US" altLang="ja-JP" sz="1050" dirty="0" smtClean="0"/>
                    </a:p>
                    <a:p>
                      <a:pPr algn="ctr"/>
                      <a:endParaRPr kumimoji="1" lang="en-US" altLang="ja-JP" sz="1050" dirty="0" smtClean="0"/>
                    </a:p>
                    <a:p>
                      <a:pPr algn="ctr"/>
                      <a:r>
                        <a:rPr kumimoji="1" lang="ja-JP" altLang="en-US" sz="1050" dirty="0" smtClean="0"/>
                        <a:t>医</a:t>
                      </a:r>
                      <a:endParaRPr kumimoji="1" lang="en-US" altLang="ja-JP" sz="1050" dirty="0" smtClean="0"/>
                    </a:p>
                    <a:p>
                      <a:pPr algn="ctr"/>
                      <a:endParaRPr kumimoji="1" lang="en-US" altLang="ja-JP" sz="1050" dirty="0" smtClean="0"/>
                    </a:p>
                    <a:p>
                      <a:pPr algn="ctr"/>
                      <a:r>
                        <a:rPr kumimoji="1" lang="ja-JP" altLang="en-US" sz="1050" dirty="0" smtClean="0"/>
                        <a:t>療</a:t>
                      </a:r>
                      <a:endParaRPr kumimoji="1" lang="en-US" altLang="ja-JP" sz="1050" dirty="0" smtClean="0"/>
                    </a:p>
                    <a:p>
                      <a:pPr algn="ctr"/>
                      <a:endParaRPr kumimoji="1" lang="en-US" altLang="ja-JP" sz="1050" dirty="0" smtClean="0"/>
                    </a:p>
                    <a:p>
                      <a:pPr algn="ctr"/>
                      <a:r>
                        <a:rPr kumimoji="1" lang="ja-JP" altLang="en-US" sz="1050" dirty="0" smtClean="0"/>
                        <a:t>施</a:t>
                      </a:r>
                      <a:endParaRPr kumimoji="1" lang="en-US" altLang="ja-JP" sz="1050" dirty="0" smtClean="0"/>
                    </a:p>
                    <a:p>
                      <a:pPr algn="ctr"/>
                      <a:endParaRPr kumimoji="1" lang="en-US" altLang="ja-JP" sz="1050" dirty="0" smtClean="0"/>
                    </a:p>
                    <a:p>
                      <a:pPr algn="ctr"/>
                      <a:r>
                        <a:rPr kumimoji="1" lang="ja-JP" altLang="en-US" sz="1050" dirty="0" smtClean="0"/>
                        <a:t>設</a:t>
                      </a:r>
                      <a:endParaRPr kumimoji="1" lang="ja-JP" altLang="en-US" sz="1050" dirty="0"/>
                    </a:p>
                  </a:txBody>
                  <a:tcPr anchor="ctr"/>
                </a:tc>
                <a:tc>
                  <a:txBody>
                    <a:bodyPr/>
                    <a:lstStyle/>
                    <a:p>
                      <a:r>
                        <a:rPr kumimoji="1" lang="ja-JP" altLang="en-US" sz="1050" dirty="0" smtClean="0"/>
                        <a:t>年間入院がん患者数</a:t>
                      </a:r>
                      <a:endParaRPr kumimoji="1" lang="ja-JP" altLang="en-US" sz="1050" dirty="0"/>
                    </a:p>
                  </a:txBody>
                  <a:tcPr anchor="ctr"/>
                </a:tc>
                <a:tc>
                  <a:txBody>
                    <a:bodyPr/>
                    <a:lstStyle/>
                    <a:p>
                      <a:r>
                        <a:rPr kumimoji="1" lang="ja-JP" altLang="en-US" sz="1050" dirty="0" smtClean="0"/>
                        <a:t>年間がん入院患者が１</a:t>
                      </a:r>
                      <a:r>
                        <a:rPr kumimoji="1" lang="en-US" altLang="ja-JP" sz="1050" dirty="0" smtClean="0"/>
                        <a:t>,</a:t>
                      </a:r>
                      <a:r>
                        <a:rPr kumimoji="1" lang="ja-JP" altLang="en-US" sz="1050" dirty="0" smtClean="0"/>
                        <a:t>２００人以上であることが望ましい</a:t>
                      </a:r>
                      <a:endParaRPr kumimoji="1" lang="ja-JP" altLang="en-US" sz="1050" dirty="0"/>
                    </a:p>
                  </a:txBody>
                  <a:tcPr/>
                </a:tc>
              </a:tr>
              <a:tr h="157619">
                <a:tc vMerge="1">
                  <a:txBody>
                    <a:bodyPr/>
                    <a:lstStyle/>
                    <a:p>
                      <a:endParaRPr kumimoji="1" lang="ja-JP" altLang="en-US" sz="1050" dirty="0"/>
                    </a:p>
                  </a:txBody>
                  <a:tcPr/>
                </a:tc>
                <a:tc rowSpan="5">
                  <a:txBody>
                    <a:bodyPr/>
                    <a:lstStyle/>
                    <a:p>
                      <a:r>
                        <a:rPr kumimoji="1" lang="ja-JP" altLang="en-US" sz="1050" dirty="0" smtClean="0"/>
                        <a:t>専門的ながん医療を提供するための治療機器及び治療室等の設置</a:t>
                      </a:r>
                      <a:endParaRPr kumimoji="1" lang="ja-JP" altLang="en-US" sz="1050" dirty="0"/>
                    </a:p>
                  </a:txBody>
                  <a:tcPr anchor="ctr"/>
                </a:tc>
                <a:tc>
                  <a:txBody>
                    <a:bodyPr/>
                    <a:lstStyle/>
                    <a:p>
                      <a:r>
                        <a:rPr kumimoji="1" lang="ja-JP" altLang="en-US" sz="1050" dirty="0" smtClean="0"/>
                        <a:t>放射線治療に関する機器を設置すること</a:t>
                      </a:r>
                      <a:endParaRPr kumimoji="1" lang="ja-JP" altLang="en-US" sz="1050" dirty="0"/>
                    </a:p>
                  </a:txBody>
                  <a:tcPr/>
                </a:tc>
              </a:tr>
              <a:tr h="157619">
                <a:tc vMerge="1">
                  <a:txBody>
                    <a:bodyPr/>
                    <a:lstStyle/>
                    <a:p>
                      <a:endParaRPr kumimoji="1" lang="ja-JP" altLang="en-US" sz="1050" dirty="0"/>
                    </a:p>
                  </a:txBody>
                  <a:tcPr/>
                </a:tc>
                <a:tc vMerge="1">
                  <a:txBody>
                    <a:bodyPr/>
                    <a:lstStyle/>
                    <a:p>
                      <a:endParaRPr kumimoji="1" lang="ja-JP" altLang="en-US" sz="1050" dirty="0"/>
                    </a:p>
                  </a:txBody>
                  <a:tcPr/>
                </a:tc>
                <a:tc>
                  <a:txBody>
                    <a:bodyPr/>
                    <a:lstStyle/>
                    <a:p>
                      <a:r>
                        <a:rPr kumimoji="1" lang="ja-JP" altLang="en-US" sz="1050" dirty="0" smtClean="0"/>
                        <a:t>外来化学療法室を設置すること</a:t>
                      </a:r>
                      <a:endParaRPr kumimoji="1" lang="ja-JP" altLang="en-US" sz="1050" dirty="0"/>
                    </a:p>
                  </a:txBody>
                  <a:tcPr/>
                </a:tc>
              </a:tr>
              <a:tr h="157619">
                <a:tc vMerge="1">
                  <a:txBody>
                    <a:bodyPr/>
                    <a:lstStyle/>
                    <a:p>
                      <a:endParaRPr kumimoji="1" lang="ja-JP" altLang="en-US" sz="1050" dirty="0"/>
                    </a:p>
                  </a:txBody>
                  <a:tcPr/>
                </a:tc>
                <a:tc vMerge="1">
                  <a:txBody>
                    <a:bodyPr/>
                    <a:lstStyle/>
                    <a:p>
                      <a:endParaRPr kumimoji="1" lang="ja-JP" altLang="en-US" sz="1050" dirty="0"/>
                    </a:p>
                  </a:txBody>
                  <a:tcPr/>
                </a:tc>
                <a:tc>
                  <a:txBody>
                    <a:bodyPr/>
                    <a:lstStyle/>
                    <a:p>
                      <a:r>
                        <a:rPr kumimoji="1" lang="ja-JP" altLang="en-US" sz="1050" dirty="0" smtClean="0"/>
                        <a:t>集中治療室を設置することが望ましい</a:t>
                      </a:r>
                      <a:endParaRPr kumimoji="1" lang="ja-JP" altLang="en-US" sz="1050" dirty="0"/>
                    </a:p>
                  </a:txBody>
                  <a:tcPr/>
                </a:tc>
              </a:tr>
              <a:tr h="157619">
                <a:tc vMerge="1">
                  <a:txBody>
                    <a:bodyPr/>
                    <a:lstStyle/>
                    <a:p>
                      <a:endParaRPr kumimoji="1" lang="ja-JP" altLang="en-US" sz="1050" dirty="0"/>
                    </a:p>
                  </a:txBody>
                  <a:tcPr/>
                </a:tc>
                <a:tc vMerge="1">
                  <a:txBody>
                    <a:bodyPr/>
                    <a:lstStyle/>
                    <a:p>
                      <a:endParaRPr kumimoji="1" lang="ja-JP" altLang="en-US" sz="1050" dirty="0"/>
                    </a:p>
                  </a:txBody>
                  <a:tcPr/>
                </a:tc>
                <a:tc>
                  <a:txBody>
                    <a:bodyPr/>
                    <a:lstStyle/>
                    <a:p>
                      <a:r>
                        <a:rPr kumimoji="1" lang="ja-JP" altLang="en-US" sz="1050" dirty="0" smtClean="0"/>
                        <a:t>白血病を専門とする分野に掲げる場合は，無菌病室を設置すること</a:t>
                      </a:r>
                      <a:endParaRPr kumimoji="1" lang="ja-JP" altLang="en-US" sz="1050" dirty="0"/>
                    </a:p>
                  </a:txBody>
                  <a:tcPr/>
                </a:tc>
              </a:tr>
              <a:tr h="157619">
                <a:tc vMerge="1">
                  <a:txBody>
                    <a:bodyPr/>
                    <a:lstStyle/>
                    <a:p>
                      <a:endParaRPr kumimoji="1" lang="ja-JP" altLang="en-US" sz="1050" dirty="0"/>
                    </a:p>
                  </a:txBody>
                  <a:tcPr/>
                </a:tc>
                <a:tc vMerge="1">
                  <a:txBody>
                    <a:bodyPr/>
                    <a:lstStyle/>
                    <a:p>
                      <a:endParaRPr kumimoji="1" lang="ja-JP" altLang="en-US" sz="1050" dirty="0"/>
                    </a:p>
                  </a:txBody>
                  <a:tcPr/>
                </a:tc>
                <a:tc>
                  <a:txBody>
                    <a:bodyPr/>
                    <a:lstStyle/>
                    <a:p>
                      <a:r>
                        <a:rPr kumimoji="1" lang="ja-JP" altLang="en-US" sz="1050" dirty="0" smtClean="0"/>
                        <a:t>がん患者及びその家族が心の悩みや体験等を語り合うための場を設けることが望ましい</a:t>
                      </a:r>
                      <a:endParaRPr kumimoji="1" lang="ja-JP" altLang="en-US" sz="1050" dirty="0"/>
                    </a:p>
                  </a:txBody>
                  <a:tcPr/>
                </a:tc>
              </a:tr>
              <a:tr h="157619">
                <a:tc vMerge="1">
                  <a:txBody>
                    <a:bodyPr/>
                    <a:lstStyle/>
                    <a:p>
                      <a:endParaRPr kumimoji="1" lang="ja-JP" altLang="en-US" sz="1050" dirty="0"/>
                    </a:p>
                  </a:txBody>
                  <a:tcPr/>
                </a:tc>
                <a:tc>
                  <a:txBody>
                    <a:bodyPr/>
                    <a:lstStyle/>
                    <a:p>
                      <a:r>
                        <a:rPr kumimoji="1" lang="ja-JP" altLang="en-US" sz="1050" dirty="0" smtClean="0"/>
                        <a:t>施設内禁煙等</a:t>
                      </a:r>
                      <a:endParaRPr kumimoji="1" lang="ja-JP" altLang="en-US" sz="1050" dirty="0"/>
                    </a:p>
                  </a:txBody>
                  <a:tcPr anchor="ctr"/>
                </a:tc>
                <a:tc>
                  <a:txBody>
                    <a:bodyPr/>
                    <a:lstStyle/>
                    <a:p>
                      <a:r>
                        <a:rPr kumimoji="1" lang="ja-JP" altLang="en-US" sz="1050" dirty="0" smtClean="0"/>
                        <a:t>敷地内禁煙の実施等のたばこ対策に積極的に取り組むこと</a:t>
                      </a:r>
                      <a:endParaRPr kumimoji="1" lang="ja-JP" altLang="en-US" sz="1050" dirty="0"/>
                    </a:p>
                  </a:txBody>
                  <a:tcPr/>
                </a:tc>
              </a:tr>
            </a:tbl>
          </a:graphicData>
        </a:graphic>
      </p:graphicFrame>
    </p:spTree>
    <p:extLst>
      <p:ext uri="{BB962C8B-B14F-4D97-AF65-F5344CB8AC3E}">
        <p14:creationId xmlns:p14="http://schemas.microsoft.com/office/powerpoint/2010/main" val="18983408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6974904" y="6448251"/>
            <a:ext cx="2133600" cy="365125"/>
          </a:xfrm>
        </p:spPr>
        <p:txBody>
          <a:bodyPr/>
          <a:lstStyle/>
          <a:p>
            <a:fld id="{6A630E06-66D0-4F67-9F59-828A41351311}" type="slidenum">
              <a:rPr kumimoji="1" lang="ja-JP" altLang="en-US" sz="2400" smtClean="0">
                <a:solidFill>
                  <a:schemeClr val="tx1"/>
                </a:solidFill>
              </a:rPr>
              <a:t>8</a:t>
            </a:fld>
            <a:endParaRPr kumimoji="1" lang="ja-JP" altLang="en-US" sz="2400" dirty="0">
              <a:solidFill>
                <a:schemeClr val="tx1"/>
              </a:solidFill>
            </a:endParaRPr>
          </a:p>
        </p:txBody>
      </p:sp>
      <p:sp>
        <p:nvSpPr>
          <p:cNvPr id="5" name="正方形/長方形 4"/>
          <p:cNvSpPr/>
          <p:nvPr/>
        </p:nvSpPr>
        <p:spPr>
          <a:xfrm>
            <a:off x="0" y="-27384"/>
            <a:ext cx="9144000" cy="64807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800" b="1" dirty="0"/>
              <a:t>【</a:t>
            </a:r>
            <a:r>
              <a:rPr lang="ja-JP" altLang="en-US" sz="2800" b="1" dirty="0"/>
              <a:t>参考</a:t>
            </a:r>
            <a:r>
              <a:rPr lang="en-US" altLang="ja-JP" sz="2800" b="1" dirty="0" smtClean="0"/>
              <a:t>】</a:t>
            </a:r>
            <a:r>
              <a:rPr lang="ja-JP" altLang="en-US" sz="2800" b="1" dirty="0" smtClean="0"/>
              <a:t>　</a:t>
            </a:r>
            <a:r>
              <a:rPr kumimoji="1" lang="ja-JP" altLang="en-US" sz="2400" b="1" dirty="0" smtClean="0"/>
              <a:t>広島県</a:t>
            </a:r>
            <a:r>
              <a:rPr kumimoji="1" lang="ja-JP" altLang="en-US" sz="2400" b="1" dirty="0" smtClean="0"/>
              <a:t>指定がん診療連携拠点病院指定要件</a:t>
            </a:r>
            <a:r>
              <a:rPr kumimoji="1" lang="ja-JP" altLang="en-US" sz="2400" b="1" dirty="0" smtClean="0"/>
              <a:t>③</a:t>
            </a:r>
            <a:endParaRPr kumimoji="1" lang="ja-JP" altLang="en-US" sz="2400" b="1" dirty="0"/>
          </a:p>
        </p:txBody>
      </p:sp>
      <p:sp>
        <p:nvSpPr>
          <p:cNvPr id="6" name="タイトル 1"/>
          <p:cNvSpPr txBox="1">
            <a:spLocks/>
          </p:cNvSpPr>
          <p:nvPr/>
        </p:nvSpPr>
        <p:spPr>
          <a:xfrm>
            <a:off x="179512" y="674694"/>
            <a:ext cx="8640960" cy="522058"/>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000" b="1" dirty="0" smtClean="0">
                <a:latin typeface="ＭＳ Ｐ明朝" panose="02020600040205080304" pitchFamily="18" charset="-128"/>
                <a:ea typeface="ＭＳ Ｐ明朝" panose="02020600040205080304" pitchFamily="18" charset="-128"/>
              </a:rPr>
              <a:t>２　研修の実施体制にかかる整備要件</a:t>
            </a:r>
            <a:endParaRPr lang="ja-JP" altLang="en-US" sz="2000" b="1" dirty="0">
              <a:solidFill>
                <a:srgbClr val="FF0000"/>
              </a:solidFill>
              <a:latin typeface="ＭＳ Ｐ明朝" panose="02020600040205080304" pitchFamily="18" charset="-128"/>
              <a:ea typeface="ＭＳ Ｐ明朝" panose="02020600040205080304" pitchFamily="18" charset="-128"/>
            </a:endParaRPr>
          </a:p>
        </p:txBody>
      </p:sp>
      <p:sp>
        <p:nvSpPr>
          <p:cNvPr id="7" name="正方形/長方形 6"/>
          <p:cNvSpPr/>
          <p:nvPr/>
        </p:nvSpPr>
        <p:spPr>
          <a:xfrm>
            <a:off x="323528" y="1355284"/>
            <a:ext cx="8208912" cy="15696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r>
              <a:rPr kumimoji="1" lang="ja-JP" altLang="en-US" sz="1200" dirty="0" smtClean="0">
                <a:solidFill>
                  <a:schemeClr val="tx1"/>
                </a:solidFill>
                <a:latin typeface="+mj-ea"/>
                <a:ea typeface="+mj-ea"/>
              </a:rPr>
              <a:t>（１）当該二次医療圏においてがん医療に携わる医師を対象とした緩和ケアに関する研修</a:t>
            </a:r>
            <a:endParaRPr kumimoji="1" lang="en-US" altLang="ja-JP" sz="1200" dirty="0" smtClean="0">
              <a:solidFill>
                <a:schemeClr val="tx1"/>
              </a:solidFill>
              <a:latin typeface="+mj-ea"/>
              <a:ea typeface="+mj-ea"/>
            </a:endParaRPr>
          </a:p>
          <a:p>
            <a:r>
              <a:rPr lang="ja-JP" altLang="en-US" sz="1200" dirty="0">
                <a:solidFill>
                  <a:schemeClr val="tx1"/>
                </a:solidFill>
                <a:latin typeface="+mj-ea"/>
                <a:ea typeface="+mj-ea"/>
              </a:rPr>
              <a:t>　</a:t>
            </a:r>
            <a:r>
              <a:rPr lang="ja-JP" altLang="en-US" sz="1200" dirty="0" smtClean="0">
                <a:solidFill>
                  <a:schemeClr val="tx1"/>
                </a:solidFill>
                <a:latin typeface="+mj-ea"/>
                <a:ea typeface="+mj-ea"/>
              </a:rPr>
              <a:t>　</a:t>
            </a:r>
            <a:r>
              <a:rPr kumimoji="1" lang="ja-JP" altLang="en-US" sz="1200" dirty="0" smtClean="0">
                <a:solidFill>
                  <a:schemeClr val="tx1"/>
                </a:solidFill>
                <a:latin typeface="+mj-ea"/>
                <a:ea typeface="+mj-ea"/>
              </a:rPr>
              <a:t>を毎年定期的に開催すること</a:t>
            </a:r>
            <a:endParaRPr kumimoji="1" lang="en-US" altLang="ja-JP" sz="1200" dirty="0" smtClean="0">
              <a:solidFill>
                <a:schemeClr val="tx1"/>
              </a:solidFill>
              <a:latin typeface="+mj-ea"/>
              <a:ea typeface="+mj-ea"/>
            </a:endParaRPr>
          </a:p>
          <a:p>
            <a:endParaRPr lang="en-US" altLang="ja-JP" sz="1200" dirty="0">
              <a:solidFill>
                <a:schemeClr val="tx1"/>
              </a:solidFill>
              <a:latin typeface="+mj-ea"/>
              <a:ea typeface="+mj-ea"/>
            </a:endParaRPr>
          </a:p>
          <a:p>
            <a:r>
              <a:rPr kumimoji="1" lang="ja-JP" altLang="en-US" sz="1200" dirty="0" smtClean="0">
                <a:solidFill>
                  <a:schemeClr val="tx1"/>
                </a:solidFill>
                <a:latin typeface="+mj-ea"/>
                <a:ea typeface="+mj-ea"/>
              </a:rPr>
              <a:t>（</a:t>
            </a:r>
            <a:r>
              <a:rPr lang="ja-JP" altLang="en-US" sz="1200" dirty="0">
                <a:solidFill>
                  <a:schemeClr val="tx1"/>
                </a:solidFill>
                <a:latin typeface="+mj-ea"/>
                <a:ea typeface="+mj-ea"/>
              </a:rPr>
              <a:t>２）当該二次医療圏においてがん医療に携わる医師を対象と</a:t>
            </a:r>
            <a:r>
              <a:rPr lang="ja-JP" altLang="en-US" sz="1200" dirty="0" smtClean="0">
                <a:solidFill>
                  <a:schemeClr val="tx1"/>
                </a:solidFill>
                <a:latin typeface="+mj-ea"/>
                <a:ea typeface="+mj-ea"/>
              </a:rPr>
              <a:t>した早期診断，副作用対応</a:t>
            </a:r>
            <a:endParaRPr lang="en-US" altLang="ja-JP" sz="1200" dirty="0" smtClean="0">
              <a:solidFill>
                <a:schemeClr val="tx1"/>
              </a:solidFill>
              <a:latin typeface="+mj-ea"/>
              <a:ea typeface="+mj-ea"/>
            </a:endParaRPr>
          </a:p>
          <a:p>
            <a:r>
              <a:rPr lang="ja-JP" altLang="en-US" sz="1200" dirty="0">
                <a:solidFill>
                  <a:schemeClr val="tx1"/>
                </a:solidFill>
                <a:latin typeface="+mj-ea"/>
                <a:ea typeface="+mj-ea"/>
              </a:rPr>
              <a:t>　</a:t>
            </a:r>
            <a:r>
              <a:rPr lang="ja-JP" altLang="en-US" sz="1200" dirty="0" smtClean="0">
                <a:solidFill>
                  <a:schemeClr val="tx1"/>
                </a:solidFill>
                <a:latin typeface="+mj-ea"/>
                <a:ea typeface="+mj-ea"/>
              </a:rPr>
              <a:t>　を含めた放射線療法・化学療法の推進及び緩和ケア等に関する研修を実施すること</a:t>
            </a:r>
            <a:endParaRPr lang="en-US" altLang="ja-JP" sz="1200" dirty="0" smtClean="0">
              <a:solidFill>
                <a:schemeClr val="tx1"/>
              </a:solidFill>
              <a:latin typeface="+mj-ea"/>
              <a:ea typeface="+mj-ea"/>
            </a:endParaRPr>
          </a:p>
          <a:p>
            <a:endParaRPr kumimoji="1" lang="en-US" altLang="ja-JP" sz="1200" dirty="0">
              <a:solidFill>
                <a:schemeClr val="tx1"/>
              </a:solidFill>
              <a:latin typeface="+mj-ea"/>
              <a:ea typeface="+mj-ea"/>
            </a:endParaRPr>
          </a:p>
          <a:p>
            <a:r>
              <a:rPr lang="ja-JP" altLang="en-US" sz="1200" dirty="0" smtClean="0">
                <a:solidFill>
                  <a:schemeClr val="tx1"/>
                </a:solidFill>
                <a:latin typeface="+mj-ea"/>
                <a:ea typeface="+mj-ea"/>
              </a:rPr>
              <a:t>（３）診療連携を行っている地域の医療機関等の医療従事者も参加する合同カンファレンス</a:t>
            </a:r>
            <a:endParaRPr lang="en-US" altLang="ja-JP" sz="1200" dirty="0" smtClean="0">
              <a:solidFill>
                <a:schemeClr val="tx1"/>
              </a:solidFill>
              <a:latin typeface="+mj-ea"/>
              <a:ea typeface="+mj-ea"/>
            </a:endParaRPr>
          </a:p>
          <a:p>
            <a:r>
              <a:rPr lang="ja-JP" altLang="en-US" sz="1200" dirty="0">
                <a:solidFill>
                  <a:schemeClr val="tx1"/>
                </a:solidFill>
                <a:latin typeface="+mj-ea"/>
                <a:ea typeface="+mj-ea"/>
              </a:rPr>
              <a:t>　</a:t>
            </a:r>
            <a:r>
              <a:rPr lang="ja-JP" altLang="en-US" sz="1200" dirty="0" smtClean="0">
                <a:solidFill>
                  <a:schemeClr val="tx1"/>
                </a:solidFill>
                <a:latin typeface="+mj-ea"/>
                <a:ea typeface="+mj-ea"/>
              </a:rPr>
              <a:t>　を毎年定期的に開催すること</a:t>
            </a:r>
            <a:endParaRPr kumimoji="1" lang="ja-JP" altLang="en-US" sz="1200" dirty="0">
              <a:solidFill>
                <a:schemeClr val="tx1"/>
              </a:solidFill>
              <a:latin typeface="+mj-ea"/>
              <a:ea typeface="+mj-ea"/>
            </a:endParaRPr>
          </a:p>
        </p:txBody>
      </p:sp>
      <p:sp>
        <p:nvSpPr>
          <p:cNvPr id="8" name="タイトル 1"/>
          <p:cNvSpPr txBox="1">
            <a:spLocks/>
          </p:cNvSpPr>
          <p:nvPr/>
        </p:nvSpPr>
        <p:spPr>
          <a:xfrm>
            <a:off x="179512" y="3122966"/>
            <a:ext cx="8640960" cy="522058"/>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000" b="1" dirty="0" smtClean="0">
                <a:latin typeface="ＭＳ Ｐ明朝" panose="02020600040205080304" pitchFamily="18" charset="-128"/>
                <a:ea typeface="ＭＳ Ｐ明朝" panose="02020600040205080304" pitchFamily="18" charset="-128"/>
              </a:rPr>
              <a:t>３　情報提供体制にかかる整備要件</a:t>
            </a:r>
            <a:endParaRPr lang="ja-JP" altLang="en-US" sz="2000" b="1" dirty="0">
              <a:solidFill>
                <a:srgbClr val="FF0000"/>
              </a:solidFill>
              <a:latin typeface="ＭＳ Ｐ明朝" panose="02020600040205080304" pitchFamily="18" charset="-128"/>
              <a:ea typeface="ＭＳ Ｐ明朝" panose="02020600040205080304" pitchFamily="18" charset="-128"/>
            </a:endParaRPr>
          </a:p>
        </p:txBody>
      </p:sp>
      <p:sp>
        <p:nvSpPr>
          <p:cNvPr id="9" name="正方形/長方形 8"/>
          <p:cNvSpPr/>
          <p:nvPr/>
        </p:nvSpPr>
        <p:spPr>
          <a:xfrm>
            <a:off x="323528" y="3856980"/>
            <a:ext cx="8208912" cy="23083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r>
              <a:rPr kumimoji="1" lang="ja-JP" altLang="en-US" sz="1200" dirty="0" smtClean="0">
                <a:solidFill>
                  <a:schemeClr val="tx1"/>
                </a:solidFill>
                <a:latin typeface="+mj-ea"/>
                <a:ea typeface="+mj-ea"/>
              </a:rPr>
              <a:t>（１）当該病院のがん患者の相談支援を行う機能を有する部門を設置し，当該部門において，</a:t>
            </a:r>
            <a:endParaRPr kumimoji="1" lang="en-US" altLang="ja-JP" sz="1200" dirty="0" smtClean="0">
              <a:solidFill>
                <a:schemeClr val="tx1"/>
              </a:solidFill>
              <a:latin typeface="+mj-ea"/>
              <a:ea typeface="+mj-ea"/>
            </a:endParaRPr>
          </a:p>
          <a:p>
            <a:r>
              <a:rPr lang="ja-JP" altLang="en-US" sz="1200" dirty="0">
                <a:solidFill>
                  <a:schemeClr val="tx1"/>
                </a:solidFill>
                <a:latin typeface="+mj-ea"/>
                <a:ea typeface="+mj-ea"/>
              </a:rPr>
              <a:t>　</a:t>
            </a:r>
            <a:r>
              <a:rPr lang="ja-JP" altLang="en-US" sz="1200" dirty="0" smtClean="0">
                <a:solidFill>
                  <a:schemeClr val="tx1"/>
                </a:solidFill>
                <a:latin typeface="+mj-ea"/>
                <a:ea typeface="+mj-ea"/>
              </a:rPr>
              <a:t>　</a:t>
            </a:r>
            <a:r>
              <a:rPr kumimoji="1" lang="ja-JP" altLang="en-US" sz="1200" dirty="0" smtClean="0">
                <a:solidFill>
                  <a:schemeClr val="tx1"/>
                </a:solidFill>
                <a:latin typeface="+mj-ea"/>
                <a:ea typeface="+mj-ea"/>
              </a:rPr>
              <a:t>国指定がん診療連携拠点病院の「相談支援センター」と連携しながら，がん患者の相談等の業務を行うこと</a:t>
            </a:r>
            <a:endParaRPr kumimoji="1" lang="en-US" altLang="ja-JP" sz="1200" dirty="0" smtClean="0">
              <a:solidFill>
                <a:schemeClr val="tx1"/>
              </a:solidFill>
              <a:latin typeface="+mj-ea"/>
              <a:ea typeface="+mj-ea"/>
            </a:endParaRPr>
          </a:p>
          <a:p>
            <a:endParaRPr lang="en-US" altLang="ja-JP" sz="1200" dirty="0">
              <a:solidFill>
                <a:schemeClr val="tx1"/>
              </a:solidFill>
              <a:latin typeface="+mj-ea"/>
              <a:ea typeface="+mj-ea"/>
            </a:endParaRPr>
          </a:p>
          <a:p>
            <a:r>
              <a:rPr kumimoji="1" lang="ja-JP" altLang="en-US" sz="1200" dirty="0" smtClean="0">
                <a:solidFill>
                  <a:schemeClr val="tx1"/>
                </a:solidFill>
                <a:latin typeface="+mj-ea"/>
                <a:ea typeface="+mj-ea"/>
              </a:rPr>
              <a:t>（</a:t>
            </a:r>
            <a:r>
              <a:rPr lang="ja-JP" altLang="en-US" sz="1200" dirty="0">
                <a:solidFill>
                  <a:schemeClr val="tx1"/>
                </a:solidFill>
                <a:latin typeface="+mj-ea"/>
                <a:ea typeface="+mj-ea"/>
              </a:rPr>
              <a:t>２</a:t>
            </a:r>
            <a:r>
              <a:rPr lang="ja-JP" altLang="en-US" sz="1200" dirty="0" smtClean="0">
                <a:solidFill>
                  <a:schemeClr val="tx1"/>
                </a:solidFill>
                <a:latin typeface="+mj-ea"/>
                <a:ea typeface="+mj-ea"/>
              </a:rPr>
              <a:t>）院内がん登録</a:t>
            </a:r>
            <a:endParaRPr lang="en-US" altLang="ja-JP" sz="1200" dirty="0" smtClean="0">
              <a:solidFill>
                <a:schemeClr val="tx1"/>
              </a:solidFill>
              <a:latin typeface="+mj-ea"/>
              <a:ea typeface="+mj-ea"/>
            </a:endParaRPr>
          </a:p>
          <a:p>
            <a:r>
              <a:rPr lang="ja-JP" altLang="en-US" sz="1200" dirty="0">
                <a:solidFill>
                  <a:schemeClr val="tx1"/>
                </a:solidFill>
                <a:latin typeface="+mj-ea"/>
                <a:ea typeface="+mj-ea"/>
              </a:rPr>
              <a:t>　</a:t>
            </a:r>
            <a:r>
              <a:rPr lang="ja-JP" altLang="en-US" sz="1200" dirty="0" smtClean="0">
                <a:solidFill>
                  <a:schemeClr val="tx1"/>
                </a:solidFill>
                <a:latin typeface="+mj-ea"/>
                <a:ea typeface="+mj-ea"/>
              </a:rPr>
              <a:t>　ア厚生労働省健康局総務課長が定める「標準登録様式」に基づく院内がん登録を実施すること</a:t>
            </a:r>
            <a:endParaRPr lang="en-US" altLang="ja-JP" sz="1200" dirty="0" smtClean="0">
              <a:solidFill>
                <a:schemeClr val="tx1"/>
              </a:solidFill>
              <a:latin typeface="+mj-ea"/>
              <a:ea typeface="+mj-ea"/>
            </a:endParaRPr>
          </a:p>
          <a:p>
            <a:r>
              <a:rPr lang="ja-JP" altLang="en-US" sz="1200" dirty="0">
                <a:solidFill>
                  <a:schemeClr val="tx1"/>
                </a:solidFill>
                <a:latin typeface="+mj-ea"/>
                <a:ea typeface="+mj-ea"/>
              </a:rPr>
              <a:t>　</a:t>
            </a:r>
            <a:r>
              <a:rPr lang="ja-JP" altLang="en-US" sz="1200" dirty="0" smtClean="0">
                <a:solidFill>
                  <a:schemeClr val="tx1"/>
                </a:solidFill>
                <a:latin typeface="+mj-ea"/>
                <a:ea typeface="+mj-ea"/>
              </a:rPr>
              <a:t>　イ院内がん登録の集計結果等を広島県がん診療連携協議会に情報提供するとともに，５年生存率の算定・公表等を</a:t>
            </a:r>
            <a:endParaRPr lang="en-US" altLang="ja-JP" sz="1200" dirty="0" smtClean="0">
              <a:solidFill>
                <a:schemeClr val="tx1"/>
              </a:solidFill>
              <a:latin typeface="+mj-ea"/>
              <a:ea typeface="+mj-ea"/>
            </a:endParaRPr>
          </a:p>
          <a:p>
            <a:r>
              <a:rPr lang="ja-JP" altLang="en-US" sz="1200" dirty="0">
                <a:solidFill>
                  <a:schemeClr val="tx1"/>
                </a:solidFill>
                <a:latin typeface="+mj-ea"/>
                <a:ea typeface="+mj-ea"/>
              </a:rPr>
              <a:t>　</a:t>
            </a:r>
            <a:r>
              <a:rPr lang="ja-JP" altLang="en-US" sz="1200" dirty="0" smtClean="0">
                <a:solidFill>
                  <a:schemeClr val="tx1"/>
                </a:solidFill>
                <a:latin typeface="+mj-ea"/>
                <a:ea typeface="+mj-ea"/>
              </a:rPr>
              <a:t>　　行うこと</a:t>
            </a:r>
            <a:endParaRPr lang="en-US" altLang="ja-JP" sz="1200" dirty="0" smtClean="0">
              <a:solidFill>
                <a:schemeClr val="tx1"/>
              </a:solidFill>
              <a:latin typeface="+mj-ea"/>
              <a:ea typeface="+mj-ea"/>
            </a:endParaRPr>
          </a:p>
          <a:p>
            <a:r>
              <a:rPr lang="ja-JP" altLang="en-US" sz="1200" dirty="0">
                <a:solidFill>
                  <a:schemeClr val="tx1"/>
                </a:solidFill>
                <a:latin typeface="+mj-ea"/>
                <a:ea typeface="+mj-ea"/>
              </a:rPr>
              <a:t>　</a:t>
            </a:r>
            <a:r>
              <a:rPr lang="ja-JP" altLang="en-US" sz="1200" dirty="0" smtClean="0">
                <a:solidFill>
                  <a:schemeClr val="tx1"/>
                </a:solidFill>
                <a:latin typeface="+mj-ea"/>
                <a:ea typeface="+mj-ea"/>
              </a:rPr>
              <a:t>　ウ院内がん登録を活用することにより，広島県が行う地域がん登録事業に積極的に協力すること</a:t>
            </a:r>
            <a:endParaRPr lang="en-US" altLang="ja-JP" sz="1200" dirty="0" smtClean="0">
              <a:solidFill>
                <a:schemeClr val="tx1"/>
              </a:solidFill>
              <a:latin typeface="+mj-ea"/>
              <a:ea typeface="+mj-ea"/>
            </a:endParaRPr>
          </a:p>
          <a:p>
            <a:endParaRPr kumimoji="1" lang="en-US" altLang="ja-JP" sz="1200" dirty="0">
              <a:solidFill>
                <a:schemeClr val="tx1"/>
              </a:solidFill>
              <a:latin typeface="+mj-ea"/>
              <a:ea typeface="+mj-ea"/>
            </a:endParaRPr>
          </a:p>
          <a:p>
            <a:r>
              <a:rPr lang="ja-JP" altLang="en-US" sz="1200" dirty="0" smtClean="0">
                <a:solidFill>
                  <a:schemeClr val="tx1"/>
                </a:solidFill>
                <a:latin typeface="+mj-ea"/>
                <a:ea typeface="+mj-ea"/>
              </a:rPr>
              <a:t>（３）その他（臨床研究を行っている場合）</a:t>
            </a:r>
            <a:endParaRPr lang="en-US" altLang="ja-JP" sz="1200" dirty="0" smtClean="0">
              <a:solidFill>
                <a:schemeClr val="tx1"/>
              </a:solidFill>
              <a:latin typeface="+mj-ea"/>
              <a:ea typeface="+mj-ea"/>
            </a:endParaRPr>
          </a:p>
          <a:p>
            <a:r>
              <a:rPr kumimoji="1" lang="ja-JP" altLang="en-US" sz="1200" dirty="0">
                <a:solidFill>
                  <a:schemeClr val="tx1"/>
                </a:solidFill>
                <a:latin typeface="+mj-ea"/>
                <a:ea typeface="+mj-ea"/>
              </a:rPr>
              <a:t>　</a:t>
            </a:r>
            <a:r>
              <a:rPr kumimoji="1" lang="ja-JP" altLang="en-US" sz="1200" dirty="0" smtClean="0">
                <a:solidFill>
                  <a:schemeClr val="tx1"/>
                </a:solidFill>
                <a:latin typeface="+mj-ea"/>
                <a:ea typeface="+mj-ea"/>
              </a:rPr>
              <a:t>　ア進行中の臨床研究の概要及び過去の臨床研究の成果を広報すること</a:t>
            </a:r>
            <a:endParaRPr kumimoji="1" lang="en-US" altLang="ja-JP" sz="1200" dirty="0" smtClean="0">
              <a:solidFill>
                <a:schemeClr val="tx1"/>
              </a:solidFill>
              <a:latin typeface="+mj-ea"/>
              <a:ea typeface="+mj-ea"/>
            </a:endParaRPr>
          </a:p>
          <a:p>
            <a:r>
              <a:rPr lang="ja-JP" altLang="en-US" sz="1200" dirty="0">
                <a:solidFill>
                  <a:schemeClr val="tx1"/>
                </a:solidFill>
                <a:latin typeface="+mj-ea"/>
                <a:ea typeface="+mj-ea"/>
              </a:rPr>
              <a:t>　</a:t>
            </a:r>
            <a:r>
              <a:rPr lang="ja-JP" altLang="en-US" sz="1200" dirty="0" smtClean="0">
                <a:solidFill>
                  <a:schemeClr val="tx1"/>
                </a:solidFill>
                <a:latin typeface="+mj-ea"/>
                <a:ea typeface="+mj-ea"/>
              </a:rPr>
              <a:t>　イ参加中の治験について，その対象であるがんの種類及び薬剤名等を広報することが望ましい</a:t>
            </a:r>
            <a:endParaRPr kumimoji="1" lang="ja-JP" altLang="en-US" sz="1200" dirty="0">
              <a:solidFill>
                <a:schemeClr val="tx1"/>
              </a:solidFill>
              <a:latin typeface="+mj-ea"/>
              <a:ea typeface="+mj-ea"/>
            </a:endParaRPr>
          </a:p>
        </p:txBody>
      </p:sp>
    </p:spTree>
    <p:extLst>
      <p:ext uri="{BB962C8B-B14F-4D97-AF65-F5344CB8AC3E}">
        <p14:creationId xmlns:p14="http://schemas.microsoft.com/office/powerpoint/2010/main" val="413261402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1518</TotalTime>
  <Words>1452</Words>
  <Application>Microsoft Office PowerPoint</Application>
  <PresentationFormat>画面に合わせる (4:3)</PresentationFormat>
  <Paragraphs>314</Paragraphs>
  <Slides>10</Slides>
  <Notes>1</Notes>
  <HiddenSlides>0</HiddenSlides>
  <MMClips>0</MMClips>
  <ScaleCrop>false</ScaleCrop>
  <HeadingPairs>
    <vt:vector size="4" baseType="variant">
      <vt:variant>
        <vt:lpstr>テーマ</vt:lpstr>
      </vt:variant>
      <vt:variant>
        <vt:i4>1</vt:i4>
      </vt:variant>
      <vt:variant>
        <vt:lpstr>スライド タイトル</vt:lpstr>
      </vt:variant>
      <vt:variant>
        <vt:i4>10</vt:i4>
      </vt:variant>
    </vt:vector>
  </HeadingPairs>
  <TitlesOfParts>
    <vt:vector size="11" baseType="lpstr">
      <vt:lpstr>Office ​​テーマ</vt:lpstr>
      <vt:lpstr>脳卒中・循環器疾患における 課題と検討の方向性について</vt:lpstr>
      <vt:lpstr>PowerPoint プレゼンテーション</vt:lpstr>
      <vt:lpstr>入院患者数の将来推計　（広島医療圏：５大疾病）【再掲】</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脳血管・循環器分野の現状</dc:title>
  <dc:creator>広島県</dc:creator>
  <cp:lastModifiedBy>広島県</cp:lastModifiedBy>
  <cp:revision>119</cp:revision>
  <cp:lastPrinted>2016-11-09T00:07:06Z</cp:lastPrinted>
  <dcterms:created xsi:type="dcterms:W3CDTF">2016-08-18T23:41:43Z</dcterms:created>
  <dcterms:modified xsi:type="dcterms:W3CDTF">2016-11-09T00:13:46Z</dcterms:modified>
</cp:coreProperties>
</file>