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87" r:id="rId2"/>
    <p:sldId id="286" r:id="rId3"/>
    <p:sldId id="288" r:id="rId4"/>
    <p:sldId id="281" r:id="rId5"/>
    <p:sldId id="280" r:id="rId6"/>
    <p:sldId id="278" r:id="rId7"/>
  </p:sldIdLst>
  <p:sldSz cx="9144000" cy="6858000" type="screen4x3"/>
  <p:notesSz cx="6742113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2" autoAdjust="0"/>
  </p:normalViewPr>
  <p:slideViewPr>
    <p:cSldViewPr>
      <p:cViewPr varScale="1">
        <p:scale>
          <a:sx n="89" d="100"/>
          <a:sy n="89" d="100"/>
        </p:scale>
        <p:origin x="-11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3402" y="-108"/>
      </p:cViewPr>
      <p:guideLst>
        <p:guide orient="horz" pos="3109"/>
        <p:guide pos="21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7" y="17"/>
            <a:ext cx="2921373" cy="493555"/>
          </a:xfrm>
          <a:prstGeom prst="rect">
            <a:avLst/>
          </a:prstGeom>
        </p:spPr>
        <p:txBody>
          <a:bodyPr vert="horz" lIns="90621" tIns="45308" rIns="90621" bIns="4530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9186" y="17"/>
            <a:ext cx="2921373" cy="493555"/>
          </a:xfrm>
          <a:prstGeom prst="rect">
            <a:avLst/>
          </a:prstGeom>
        </p:spPr>
        <p:txBody>
          <a:bodyPr vert="horz" lIns="90621" tIns="45308" rIns="90621" bIns="45308" rtlCol="0"/>
          <a:lstStyle>
            <a:lvl1pPr algn="r">
              <a:defRPr sz="1200"/>
            </a:lvl1pPr>
          </a:lstStyle>
          <a:p>
            <a:fld id="{A18D5FF3-E352-4784-8DF6-DB7AD9D5013F}" type="datetimeFigureOut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7" y="9377532"/>
            <a:ext cx="2921373" cy="493554"/>
          </a:xfrm>
          <a:prstGeom prst="rect">
            <a:avLst/>
          </a:prstGeom>
        </p:spPr>
        <p:txBody>
          <a:bodyPr vert="horz" lIns="90621" tIns="45308" rIns="90621" bIns="4530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9186" y="9377532"/>
            <a:ext cx="2921373" cy="493554"/>
          </a:xfrm>
          <a:prstGeom prst="rect">
            <a:avLst/>
          </a:prstGeom>
        </p:spPr>
        <p:txBody>
          <a:bodyPr vert="horz" lIns="90621" tIns="45308" rIns="90621" bIns="45308" rtlCol="0" anchor="b"/>
          <a:lstStyle>
            <a:lvl1pPr algn="r">
              <a:defRPr sz="1200"/>
            </a:lvl1pPr>
          </a:lstStyle>
          <a:p>
            <a:fld id="{3102E4F7-5AE1-4D05-A928-F2D95A1268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46372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9"/>
            <a:ext cx="2921582" cy="493633"/>
          </a:xfrm>
          <a:prstGeom prst="rect">
            <a:avLst/>
          </a:prstGeom>
        </p:spPr>
        <p:txBody>
          <a:bodyPr vert="horz" lIns="91332" tIns="45663" rIns="91332" bIns="4566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8971" y="19"/>
            <a:ext cx="2921582" cy="493633"/>
          </a:xfrm>
          <a:prstGeom prst="rect">
            <a:avLst/>
          </a:prstGeom>
        </p:spPr>
        <p:txBody>
          <a:bodyPr vert="horz" lIns="91332" tIns="45663" rIns="91332" bIns="45663" rtlCol="0"/>
          <a:lstStyle>
            <a:lvl1pPr algn="r">
              <a:defRPr sz="1200"/>
            </a:lvl1pPr>
          </a:lstStyle>
          <a:p>
            <a:fld id="{C31E1545-33BD-40BC-8AB4-4B8DE603182C}" type="datetimeFigureOut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32" tIns="45663" rIns="91332" bIns="4566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332" tIns="45663" rIns="91332" bIns="4566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335"/>
            <a:ext cx="2921582" cy="493633"/>
          </a:xfrm>
          <a:prstGeom prst="rect">
            <a:avLst/>
          </a:prstGeom>
        </p:spPr>
        <p:txBody>
          <a:bodyPr vert="horz" lIns="91332" tIns="45663" rIns="91332" bIns="4566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8971" y="9377335"/>
            <a:ext cx="2921582" cy="493633"/>
          </a:xfrm>
          <a:prstGeom prst="rect">
            <a:avLst/>
          </a:prstGeom>
        </p:spPr>
        <p:txBody>
          <a:bodyPr vert="horz" lIns="91332" tIns="45663" rIns="91332" bIns="45663" rtlCol="0" anchor="b"/>
          <a:lstStyle>
            <a:lvl1pPr algn="r">
              <a:defRPr sz="1200"/>
            </a:lvl1pPr>
          </a:lstStyle>
          <a:p>
            <a:fld id="{7F48E454-6BDC-41A8-AEF8-A080A5DFC8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52533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8E454-6BDC-41A8-AEF8-A080A5DFC82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3109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8841-509D-4AE5-A01D-FF351EBF11C5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3658-82F3-4A74-8605-E1DBEE71D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611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F2BCC-C2A0-4371-98EA-FCC6384E316C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3658-82F3-4A74-8605-E1DBEE71D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562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E34F5-ACC8-42B3-87D6-CA06E288BED6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3658-82F3-4A74-8605-E1DBEE71D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838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3ADA3-D5D4-4C97-811E-E89366732F8A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3658-82F3-4A74-8605-E1DBEE71D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1391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02E91-704E-4443-9D67-3D98C2C6F203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3658-82F3-4A74-8605-E1DBEE71D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1439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0725-EC55-4CEA-A197-C2FF1116970E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3658-82F3-4A74-8605-E1DBEE71D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2695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B0BB-B558-4F9E-8AE1-C83DF5F4296B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3658-82F3-4A74-8605-E1DBEE71D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34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060FC-8980-42B5-96F0-FF2705001155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3658-82F3-4A74-8605-E1DBEE71D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195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DC95D-65C5-42B6-A4B7-14924CC66764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3658-82F3-4A74-8605-E1DBEE71D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691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271BD-C0F9-4E80-AA74-B7B68E23B590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3658-82F3-4A74-8605-E1DBEE71D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2658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E9C18-68FA-43EF-BB2D-561866C50F31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3658-82F3-4A74-8605-E1DBEE71D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769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4F356-9182-408B-A2F9-BCA2FF981C87}" type="datetime1">
              <a:rPr kumimoji="1" lang="ja-JP" altLang="en-US" smtClean="0"/>
              <a:t>2016/11/10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3658-82F3-4A74-8605-E1DBEE71D2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15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ref.hiroshima.lg.jp/site/flagship-hospital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946647"/>
          </a:xfrm>
          <a:solidFill>
            <a:schemeClr val="accent1"/>
          </a:solidFill>
        </p:spPr>
        <p:txBody>
          <a:bodyPr/>
          <a:lstStyle/>
          <a:p>
            <a:r>
              <a:rPr kumimoji="1" lang="ja-JP" altLang="en-US" dirty="0" smtClean="0">
                <a:solidFill>
                  <a:schemeClr val="bg1"/>
                </a:solidFill>
              </a:rPr>
              <a:t>共同ホームページの開設について</a:t>
            </a:r>
            <a:r>
              <a:rPr kumimoji="1" lang="en-US" altLang="ja-JP" dirty="0" smtClean="0">
                <a:solidFill>
                  <a:schemeClr val="bg1"/>
                </a:solidFill>
              </a:rPr>
              <a:t/>
            </a:r>
            <a:br>
              <a:rPr kumimoji="1" lang="en-US" altLang="ja-JP" dirty="0" smtClean="0">
                <a:solidFill>
                  <a:schemeClr val="bg1"/>
                </a:solidFill>
              </a:rPr>
            </a:br>
            <a:r>
              <a:rPr lang="ja-JP" altLang="en-US" dirty="0" smtClean="0">
                <a:solidFill>
                  <a:schemeClr val="bg1"/>
                </a:solidFill>
              </a:rPr>
              <a:t>難治性・希少性疾患の集約について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187624" y="4797152"/>
            <a:ext cx="6696744" cy="1224136"/>
          </a:xfrm>
          <a:prstGeom prst="rect">
            <a:avLst/>
          </a:prstGeom>
          <a:noFill/>
          <a:ln w="317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平成２８年</a:t>
            </a:r>
            <a:r>
              <a:rPr lang="ja-JP" altLang="en-US" sz="2800" dirty="0" smtClean="0">
                <a:solidFill>
                  <a:schemeClr val="tx1"/>
                </a:solidFill>
              </a:rPr>
              <a:t>１１月１１日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</a:rPr>
              <a:t>広島県健康福祉局医務課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7596336" y="512304"/>
            <a:ext cx="1080656" cy="38709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</a:t>
            </a:r>
            <a:r>
              <a:rPr lang="ja-JP" altLang="en-US" sz="18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</a:t>
            </a:r>
            <a:endParaRPr lang="en-US" altLang="ja-JP" sz="18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0684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902896" y="6448251"/>
            <a:ext cx="2133600" cy="365125"/>
          </a:xfrm>
        </p:spPr>
        <p:txBody>
          <a:bodyPr/>
          <a:lstStyle/>
          <a:p>
            <a:fld id="{2D8E3658-82F3-4A74-8605-E1DBEE71D232}" type="slidenum">
              <a:rPr lang="ja-JP" altLang="en-US" sz="2400" smtClean="0">
                <a:solidFill>
                  <a:schemeClr val="tx1"/>
                </a:solidFill>
              </a:rPr>
              <a:pPr/>
              <a:t>1</a:t>
            </a:fld>
            <a:endParaRPr lang="ja-JP" altLang="en-US" sz="2400">
              <a:solidFill>
                <a:schemeClr val="tx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-14288" y="1909608"/>
            <a:ext cx="9158288" cy="5832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91099" tIns="45550" rIns="91099" bIns="45550" anchor="ctr"/>
          <a:lstStyle/>
          <a:p>
            <a:pPr algn="ctr" defTabSz="907290">
              <a:defRPr/>
            </a:pPr>
            <a:r>
              <a:rPr lang="ja-JP" altLang="en-US" sz="2400" b="1" spc="500" dirty="0" smtClean="0">
                <a:solidFill>
                  <a:prstClr val="white"/>
                </a:solidFill>
              </a:rPr>
              <a:t>共同ホームページの開設</a:t>
            </a:r>
            <a:endParaRPr kumimoji="0" lang="en-US" altLang="ja-JP" sz="2400" b="1" kern="0" spc="500" dirty="0">
              <a:solidFill>
                <a:prstClr val="white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コンテンツ プレースホルダー 8"/>
          <p:cNvSpPr>
            <a:spLocks noGrp="1"/>
          </p:cNvSpPr>
          <p:nvPr>
            <p:ph idx="1"/>
          </p:nvPr>
        </p:nvSpPr>
        <p:spPr>
          <a:xfrm>
            <a:off x="172368" y="2636912"/>
            <a:ext cx="8784976" cy="3888432"/>
          </a:xfrm>
        </p:spPr>
        <p:txBody>
          <a:bodyPr>
            <a:noAutofit/>
          </a:bodyPr>
          <a:lstStyle/>
          <a:p>
            <a:pPr mar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ja-JP" altLang="en-US" sz="2000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　</a:t>
            </a:r>
            <a:r>
              <a:rPr lang="en-US" altLang="ja-JP" sz="2000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【</a:t>
            </a:r>
            <a:r>
              <a:rPr lang="ja-JP" altLang="en-US" sz="2000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ホームページ開設の目的</a:t>
            </a:r>
            <a:r>
              <a:rPr lang="en-US" altLang="ja-JP" sz="2000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】</a:t>
            </a:r>
          </a:p>
          <a:p>
            <a:pPr marL="0" indent="0">
              <a:buNone/>
            </a:pPr>
            <a:endParaRPr lang="en-US" altLang="ja-JP" sz="2000" dirty="0">
              <a:latin typeface="ＭＳ Ｐゴシック" pitchFamily="50" charset="-128"/>
              <a:ea typeface="ＭＳ Ｐゴシック" pitchFamily="50" charset="-128"/>
              <a:cs typeface="Times New Roman" pitchFamily="18" charset="0"/>
            </a:endParaRPr>
          </a:p>
          <a:p>
            <a:pPr marL="0" indent="0">
              <a:buNone/>
            </a:pPr>
            <a:r>
              <a:rPr lang="ja-JP" altLang="en-US" sz="2000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　</a:t>
            </a:r>
            <a:r>
              <a:rPr lang="ja-JP" altLang="ja-JP" sz="2000" dirty="0" smtClean="0"/>
              <a:t>（</a:t>
            </a:r>
            <a:r>
              <a:rPr lang="ja-JP" altLang="ja-JP" sz="2000" dirty="0"/>
              <a:t>１</a:t>
            </a:r>
            <a:r>
              <a:rPr lang="ja-JP" altLang="ja-JP" sz="2000" dirty="0" smtClean="0"/>
              <a:t>）</a:t>
            </a:r>
            <a:r>
              <a:rPr lang="ja-JP" altLang="en-US" sz="2000" dirty="0" smtClean="0"/>
              <a:t>　</a:t>
            </a:r>
            <a:r>
              <a:rPr lang="ja-JP" altLang="ja-JP" sz="2000" dirty="0" smtClean="0"/>
              <a:t>基幹</a:t>
            </a:r>
            <a:r>
              <a:rPr lang="ja-JP" altLang="ja-JP" sz="2000" dirty="0"/>
              <a:t>病院等の</a:t>
            </a:r>
            <a:r>
              <a:rPr lang="ja-JP" altLang="ja-JP" sz="2000" dirty="0" smtClean="0"/>
              <a:t>連携</a:t>
            </a:r>
            <a:r>
              <a:rPr lang="ja-JP" altLang="en-US" sz="2000" dirty="0" smtClean="0"/>
              <a:t>強化</a:t>
            </a:r>
            <a:r>
              <a:rPr lang="ja-JP" altLang="ja-JP" sz="2000" dirty="0" smtClean="0"/>
              <a:t>の</a:t>
            </a:r>
            <a:r>
              <a:rPr lang="ja-JP" altLang="ja-JP" sz="2000" dirty="0"/>
              <a:t>取組を広く県民に知ってもらうことで，</a:t>
            </a:r>
            <a:r>
              <a:rPr lang="ja-JP" altLang="ja-JP" sz="2000" u="sng" dirty="0"/>
              <a:t>「地域</a:t>
            </a:r>
            <a:r>
              <a:rPr lang="ja-JP" altLang="ja-JP" sz="2000" u="sng" dirty="0" smtClean="0"/>
              <a:t>完</a:t>
            </a:r>
            <a:endParaRPr lang="en-US" altLang="ja-JP" sz="2000" u="sng" dirty="0" smtClean="0"/>
          </a:p>
          <a:p>
            <a:pPr marL="0" indent="0">
              <a:buNone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　</a:t>
            </a:r>
            <a:r>
              <a:rPr lang="ja-JP" altLang="ja-JP" sz="2000" u="sng" dirty="0" smtClean="0"/>
              <a:t>結型医療」</a:t>
            </a:r>
            <a:r>
              <a:rPr lang="ja-JP" altLang="en-US" sz="2000" u="sng" dirty="0" smtClean="0"/>
              <a:t>の実現を目指す</a:t>
            </a:r>
            <a:r>
              <a:rPr lang="ja-JP" altLang="ja-JP" sz="2000" dirty="0" smtClean="0"/>
              <a:t>。</a:t>
            </a:r>
            <a:endParaRPr lang="ja-JP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　</a:t>
            </a:r>
            <a:r>
              <a:rPr lang="ja-JP" altLang="ja-JP" sz="2000" dirty="0" smtClean="0"/>
              <a:t>（</a:t>
            </a:r>
            <a:r>
              <a:rPr lang="ja-JP" altLang="ja-JP" sz="2000" dirty="0"/>
              <a:t>２</a:t>
            </a:r>
            <a:r>
              <a:rPr lang="ja-JP" altLang="ja-JP" sz="2000" dirty="0" smtClean="0"/>
              <a:t>）</a:t>
            </a:r>
            <a:r>
              <a:rPr lang="ja-JP" altLang="en-US" sz="2000" dirty="0" smtClean="0"/>
              <a:t>　</a:t>
            </a:r>
            <a:r>
              <a:rPr lang="ja-JP" altLang="ja-JP" sz="2000" dirty="0" smtClean="0"/>
              <a:t>県民，医療</a:t>
            </a:r>
            <a:r>
              <a:rPr lang="ja-JP" altLang="ja-JP" sz="2000" dirty="0"/>
              <a:t>機関，医療関連事業者等に有益な情報を提供する。</a:t>
            </a:r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 smtClean="0"/>
              <a:t>　</a:t>
            </a:r>
            <a:r>
              <a:rPr lang="ja-JP" altLang="ja-JP" sz="2000" dirty="0" smtClean="0"/>
              <a:t>（</a:t>
            </a:r>
            <a:r>
              <a:rPr lang="ja-JP" altLang="ja-JP" sz="2000" dirty="0"/>
              <a:t>３</a:t>
            </a:r>
            <a:r>
              <a:rPr lang="ja-JP" altLang="ja-JP" sz="2000" dirty="0" smtClean="0"/>
              <a:t>）</a:t>
            </a:r>
            <a:r>
              <a:rPr lang="ja-JP" altLang="en-US" sz="2000" dirty="0" smtClean="0"/>
              <a:t>　</a:t>
            </a:r>
            <a:r>
              <a:rPr lang="ja-JP" altLang="ja-JP" sz="2000" dirty="0" smtClean="0"/>
              <a:t>超高齢</a:t>
            </a:r>
            <a:r>
              <a:rPr lang="ja-JP" altLang="ja-JP" sz="2000" dirty="0"/>
              <a:t>社会の先行モデルになり得る広島の医療連携の取組を</a:t>
            </a:r>
            <a:r>
              <a:rPr lang="ja-JP" altLang="ja-JP" sz="2000" u="sng" dirty="0"/>
              <a:t>全国に</a:t>
            </a:r>
            <a:r>
              <a:rPr lang="ja-JP" altLang="ja-JP" sz="2000" u="sng" dirty="0" smtClean="0"/>
              <a:t>発</a:t>
            </a:r>
            <a:endParaRPr lang="en-US" altLang="ja-JP" sz="2000" u="sng" dirty="0" smtClean="0"/>
          </a:p>
          <a:p>
            <a:pPr marL="0" indent="0">
              <a:buNone/>
            </a:pPr>
            <a:r>
              <a:rPr lang="ja-JP" altLang="en-US" sz="2000" dirty="0"/>
              <a:t>　</a:t>
            </a:r>
            <a:r>
              <a:rPr lang="ja-JP" altLang="en-US" sz="2000" dirty="0" smtClean="0"/>
              <a:t>　　</a:t>
            </a:r>
            <a:r>
              <a:rPr lang="ja-JP" altLang="ja-JP" sz="2000" u="sng" dirty="0" err="1" smtClean="0"/>
              <a:t>信</a:t>
            </a:r>
            <a:r>
              <a:rPr lang="ja-JP" altLang="ja-JP" sz="2000" dirty="0" err="1"/>
              <a:t>する</a:t>
            </a:r>
            <a:r>
              <a:rPr lang="ja-JP" altLang="ja-JP" sz="2000" dirty="0" smtClean="0"/>
              <a:t>。</a:t>
            </a:r>
            <a:endParaRPr kumimoji="1" lang="ja-JP" altLang="en-US" sz="2000" spc="-30" dirty="0">
              <a:latin typeface="+mn-ea"/>
            </a:endParaRP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0" y="102386"/>
            <a:ext cx="9144000" cy="14544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400" dirty="0" smtClean="0">
                <a:latin typeface="+mn-ea"/>
              </a:rPr>
              <a:t>　</a:t>
            </a:r>
            <a:r>
              <a:rPr lang="en-US" altLang="ja-JP" sz="2400" dirty="0" smtClean="0">
                <a:latin typeface="+mn-ea"/>
              </a:rPr>
              <a:t>【</a:t>
            </a:r>
            <a:r>
              <a:rPr lang="ja-JP" altLang="en-US" sz="2400" dirty="0" smtClean="0">
                <a:latin typeface="+mn-ea"/>
              </a:rPr>
              <a:t>基幹病院等連携強化の目的</a:t>
            </a:r>
            <a:r>
              <a:rPr lang="en-US" altLang="ja-JP" sz="2400" dirty="0" smtClean="0">
                <a:latin typeface="+mn-ea"/>
              </a:rPr>
              <a:t>】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ja-JP" altLang="en-US" sz="2400" dirty="0" smtClean="0">
                <a:latin typeface="+mn-ea"/>
              </a:rPr>
              <a:t>　　基幹病院の役割を明確にして他の病院との連携を強化することで，</a:t>
            </a:r>
            <a:endParaRPr lang="en-US" altLang="ja-JP" sz="2400" dirty="0" smtClean="0">
              <a:latin typeface="+mn-ea"/>
            </a:endParaRP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ja-JP" sz="2400" dirty="0">
                <a:latin typeface="+mn-ea"/>
              </a:rPr>
              <a:t> </a:t>
            </a:r>
            <a:r>
              <a:rPr lang="ja-JP" altLang="en-US" sz="2400" dirty="0" smtClean="0">
                <a:latin typeface="+mn-ea"/>
              </a:rPr>
              <a:t>県民に高度で安全な医療を提供する。</a:t>
            </a:r>
            <a:endParaRPr lang="en-US" altLang="ja-JP" sz="24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13663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fld id="{2D8E3658-82F3-4A74-8605-E1DBEE71D232}" type="slidenum">
              <a:rPr kumimoji="1" lang="ja-JP" altLang="en-US" sz="2400" smtClean="0">
                <a:solidFill>
                  <a:schemeClr val="tx1"/>
                </a:solidFill>
              </a:rPr>
              <a:t>2</a:t>
            </a:fld>
            <a:endParaRPr kumimoji="1" lang="ja-JP" altLang="en-US" sz="2400">
              <a:solidFill>
                <a:schemeClr val="tx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-14288" y="-34608"/>
            <a:ext cx="9158288" cy="5832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91099" tIns="45550" rIns="91099" bIns="45550" anchor="ctr"/>
          <a:lstStyle/>
          <a:p>
            <a:pPr algn="ctr" defTabSz="907290">
              <a:defRPr/>
            </a:pPr>
            <a:r>
              <a:rPr lang="ja-JP" altLang="en-US" sz="2400" b="1" spc="500" dirty="0" smtClean="0">
                <a:solidFill>
                  <a:prstClr val="white"/>
                </a:solidFill>
              </a:rPr>
              <a:t>共同ホームページの開設</a:t>
            </a:r>
            <a:endParaRPr kumimoji="0" lang="en-US" altLang="ja-JP" sz="2400" b="1" kern="0" spc="500" dirty="0">
              <a:solidFill>
                <a:prstClr val="white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88379" y="836712"/>
            <a:ext cx="8752954" cy="3312368"/>
          </a:xfrm>
          <a:prstGeom prst="rect">
            <a:avLst/>
          </a:prstGeom>
          <a:noFill/>
          <a:ln w="25400">
            <a:solidFill>
              <a:srgbClr val="00B0F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ts val="2000"/>
              </a:lnSpc>
              <a:spcBef>
                <a:spcPts val="300"/>
              </a:spcBef>
            </a:pPr>
            <a:r>
              <a:rPr lang="ja-JP" altLang="en-US" dirty="0">
                <a:solidFill>
                  <a:prstClr val="black"/>
                </a:solidFill>
              </a:rPr>
              <a:t> </a:t>
            </a:r>
            <a:r>
              <a:rPr lang="ja-JP" altLang="en-US" dirty="0" smtClean="0">
                <a:solidFill>
                  <a:prstClr val="black"/>
                </a:solidFill>
              </a:rPr>
              <a:t>≪</a:t>
            </a:r>
            <a:r>
              <a:rPr lang="ja-JP" altLang="en-US" b="1" dirty="0" smtClean="0">
                <a:solidFill>
                  <a:prstClr val="black"/>
                </a:solidFill>
              </a:rPr>
              <a:t>掲載内容≫</a:t>
            </a:r>
            <a:endParaRPr lang="en-US" altLang="ja-JP" b="1" dirty="0" smtClean="0">
              <a:solidFill>
                <a:prstClr val="black"/>
              </a:solidFill>
            </a:endParaRPr>
          </a:p>
          <a:p>
            <a:pPr>
              <a:lnSpc>
                <a:spcPts val="1800"/>
              </a:lnSpc>
            </a:pPr>
            <a:endParaRPr lang="en-US" altLang="ja-JP" b="1" dirty="0" smtClean="0">
              <a:solidFill>
                <a:prstClr val="black"/>
              </a:solidFill>
            </a:endParaRPr>
          </a:p>
          <a:p>
            <a:pPr>
              <a:lnSpc>
                <a:spcPts val="1800"/>
              </a:lnSpc>
            </a:pPr>
            <a:r>
              <a:rPr lang="ja-JP" altLang="en-US" b="1" dirty="0" smtClean="0">
                <a:solidFill>
                  <a:prstClr val="black"/>
                </a:solidFill>
              </a:rPr>
              <a:t>（１）</a:t>
            </a:r>
            <a:r>
              <a:rPr lang="ja-JP" altLang="en-US" b="1" dirty="0">
                <a:solidFill>
                  <a:prstClr val="black"/>
                </a:solidFill>
              </a:rPr>
              <a:t>　基幹病院等の</a:t>
            </a:r>
            <a:r>
              <a:rPr lang="ja-JP" altLang="en-US" b="1" dirty="0" smtClean="0">
                <a:solidFill>
                  <a:prstClr val="black"/>
                </a:solidFill>
              </a:rPr>
              <a:t>連携強化に</a:t>
            </a:r>
            <a:r>
              <a:rPr lang="ja-JP" altLang="en-US" b="1" dirty="0">
                <a:solidFill>
                  <a:prstClr val="black"/>
                </a:solidFill>
              </a:rPr>
              <a:t>係る協定締結の紹介</a:t>
            </a:r>
            <a:endParaRPr lang="en-US" altLang="ja-JP" b="1" dirty="0">
              <a:solidFill>
                <a:prstClr val="black"/>
              </a:solidFill>
            </a:endParaRPr>
          </a:p>
          <a:p>
            <a:pPr>
              <a:lnSpc>
                <a:spcPts val="1800"/>
              </a:lnSpc>
            </a:pPr>
            <a:endParaRPr lang="en-US" altLang="ja-JP" b="1" dirty="0" smtClean="0">
              <a:solidFill>
                <a:prstClr val="black"/>
              </a:solidFill>
            </a:endParaRPr>
          </a:p>
          <a:p>
            <a:pPr>
              <a:lnSpc>
                <a:spcPts val="1800"/>
              </a:lnSpc>
            </a:pPr>
            <a:r>
              <a:rPr lang="ja-JP" altLang="en-US" b="1" dirty="0" smtClean="0">
                <a:solidFill>
                  <a:prstClr val="black"/>
                </a:solidFill>
              </a:rPr>
              <a:t>（２）</a:t>
            </a:r>
            <a:r>
              <a:rPr lang="ja-JP" altLang="en-US" b="1" dirty="0">
                <a:solidFill>
                  <a:prstClr val="black"/>
                </a:solidFill>
              </a:rPr>
              <a:t>　</a:t>
            </a:r>
            <a:r>
              <a:rPr lang="ja-JP" altLang="en-US" b="1" dirty="0" smtClean="0">
                <a:solidFill>
                  <a:prstClr val="black"/>
                </a:solidFill>
              </a:rPr>
              <a:t>連携協定</a:t>
            </a:r>
            <a:r>
              <a:rPr lang="ja-JP" altLang="en-US" b="1" dirty="0">
                <a:solidFill>
                  <a:prstClr val="black"/>
                </a:solidFill>
              </a:rPr>
              <a:t>締結者等のコメントの掲載（顔写真付）</a:t>
            </a:r>
            <a:endParaRPr lang="en-US" altLang="ja-JP" b="1" dirty="0">
              <a:solidFill>
                <a:prstClr val="black"/>
              </a:solidFill>
            </a:endParaRPr>
          </a:p>
          <a:p>
            <a:pPr>
              <a:lnSpc>
                <a:spcPts val="1800"/>
              </a:lnSpc>
            </a:pPr>
            <a:endParaRPr lang="en-US" altLang="ja-JP" b="1" dirty="0" smtClean="0">
              <a:solidFill>
                <a:prstClr val="black"/>
              </a:solidFill>
            </a:endParaRPr>
          </a:p>
          <a:p>
            <a:pPr>
              <a:lnSpc>
                <a:spcPts val="1800"/>
              </a:lnSpc>
            </a:pPr>
            <a:r>
              <a:rPr lang="ja-JP" altLang="en-US" b="1" dirty="0" smtClean="0">
                <a:solidFill>
                  <a:prstClr val="black"/>
                </a:solidFill>
              </a:rPr>
              <a:t>（３）</a:t>
            </a:r>
            <a:r>
              <a:rPr lang="ja-JP" altLang="en-US" b="1" dirty="0">
                <a:solidFill>
                  <a:prstClr val="black"/>
                </a:solidFill>
              </a:rPr>
              <a:t>　</a:t>
            </a:r>
            <a:r>
              <a:rPr lang="ja-JP" altLang="en-US" b="1">
                <a:solidFill>
                  <a:prstClr val="black"/>
                </a:solidFill>
              </a:rPr>
              <a:t>基幹</a:t>
            </a:r>
            <a:r>
              <a:rPr lang="ja-JP" altLang="en-US" b="1" smtClean="0">
                <a:solidFill>
                  <a:prstClr val="black"/>
                </a:solidFill>
              </a:rPr>
              <a:t>病院等連携</a:t>
            </a:r>
            <a:r>
              <a:rPr lang="ja-JP" altLang="en-US" b="1" dirty="0">
                <a:solidFill>
                  <a:prstClr val="black"/>
                </a:solidFill>
              </a:rPr>
              <a:t>強化実行会議の内容（非公開部分を除く。）</a:t>
            </a:r>
            <a:endParaRPr lang="en-US" altLang="ja-JP" b="1" dirty="0">
              <a:solidFill>
                <a:prstClr val="black"/>
              </a:solidFill>
            </a:endParaRPr>
          </a:p>
          <a:p>
            <a:pPr>
              <a:lnSpc>
                <a:spcPts val="1800"/>
              </a:lnSpc>
            </a:pPr>
            <a:endParaRPr lang="en-US" altLang="ja-JP" b="1" dirty="0" smtClean="0">
              <a:solidFill>
                <a:prstClr val="black"/>
              </a:solidFill>
            </a:endParaRPr>
          </a:p>
          <a:p>
            <a:pPr>
              <a:lnSpc>
                <a:spcPts val="1800"/>
              </a:lnSpc>
            </a:pPr>
            <a:r>
              <a:rPr lang="ja-JP" altLang="en-US" b="1" dirty="0" smtClean="0">
                <a:solidFill>
                  <a:prstClr val="black"/>
                </a:solidFill>
              </a:rPr>
              <a:t>（４）</a:t>
            </a:r>
            <a:r>
              <a:rPr lang="ja-JP" altLang="en-US" b="1" dirty="0">
                <a:solidFill>
                  <a:prstClr val="black"/>
                </a:solidFill>
              </a:rPr>
              <a:t>　難治性・希少性疾患</a:t>
            </a:r>
            <a:r>
              <a:rPr lang="ja-JP" altLang="en-US" b="1" dirty="0" smtClean="0">
                <a:solidFill>
                  <a:prstClr val="black"/>
                </a:solidFill>
              </a:rPr>
              <a:t>の集約に関する情報</a:t>
            </a:r>
            <a:endParaRPr lang="en-US" altLang="ja-JP" b="1" dirty="0">
              <a:solidFill>
                <a:prstClr val="black"/>
              </a:solidFill>
            </a:endParaRPr>
          </a:p>
          <a:p>
            <a:pPr>
              <a:lnSpc>
                <a:spcPts val="1800"/>
              </a:lnSpc>
            </a:pPr>
            <a:endParaRPr lang="en-US" altLang="ja-JP" b="1" dirty="0">
              <a:solidFill>
                <a:prstClr val="black"/>
              </a:solidFill>
            </a:endParaRPr>
          </a:p>
          <a:p>
            <a:pPr>
              <a:lnSpc>
                <a:spcPts val="1800"/>
              </a:lnSpc>
            </a:pPr>
            <a:r>
              <a:rPr lang="ja-JP" altLang="en-US" b="1" dirty="0" smtClean="0">
                <a:solidFill>
                  <a:prstClr val="black"/>
                </a:solidFill>
              </a:rPr>
              <a:t>（５）　</a:t>
            </a:r>
            <a:r>
              <a:rPr lang="ja-JP" altLang="en-US" b="1" dirty="0">
                <a:solidFill>
                  <a:prstClr val="black"/>
                </a:solidFill>
              </a:rPr>
              <a:t>基幹病院等の</a:t>
            </a:r>
            <a:r>
              <a:rPr lang="ja-JP" altLang="en-US" b="1" dirty="0" smtClean="0">
                <a:solidFill>
                  <a:prstClr val="black"/>
                </a:solidFill>
              </a:rPr>
              <a:t>連携強化に関連する</a:t>
            </a:r>
            <a:r>
              <a:rPr lang="ja-JP" altLang="en-US" b="1" dirty="0">
                <a:solidFill>
                  <a:prstClr val="black"/>
                </a:solidFill>
              </a:rPr>
              <a:t>事業のリンク（ＨＩＰＲＡＣ・治験等活性化事業）</a:t>
            </a:r>
            <a:endParaRPr lang="en-US" altLang="ja-JP" b="1" dirty="0">
              <a:solidFill>
                <a:prstClr val="black"/>
              </a:solidFill>
            </a:endParaRPr>
          </a:p>
          <a:p>
            <a:pPr>
              <a:lnSpc>
                <a:spcPts val="1800"/>
              </a:lnSpc>
            </a:pPr>
            <a:endParaRPr lang="en-US" altLang="ja-JP" b="1" dirty="0" smtClean="0">
              <a:solidFill>
                <a:prstClr val="black"/>
              </a:solidFill>
            </a:endParaRPr>
          </a:p>
          <a:p>
            <a:pPr>
              <a:lnSpc>
                <a:spcPts val="1800"/>
              </a:lnSpc>
            </a:pPr>
            <a:r>
              <a:rPr lang="ja-JP" altLang="en-US" b="1" dirty="0" smtClean="0">
                <a:solidFill>
                  <a:prstClr val="black"/>
                </a:solidFill>
              </a:rPr>
              <a:t>（６）　基幹病院等のリンク</a:t>
            </a:r>
            <a:endParaRPr lang="en-US" altLang="ja-JP" b="1" dirty="0" smtClean="0">
              <a:solidFill>
                <a:prstClr val="black"/>
              </a:solidFill>
            </a:endParaRPr>
          </a:p>
          <a:p>
            <a:pPr>
              <a:lnSpc>
                <a:spcPts val="1900"/>
              </a:lnSpc>
            </a:pPr>
            <a:endParaRPr lang="en-US" altLang="ja-JP" b="1" dirty="0">
              <a:solidFill>
                <a:prstClr val="black"/>
              </a:solidFill>
            </a:endParaRPr>
          </a:p>
          <a:p>
            <a:endParaRPr lang="en-US" altLang="ja-JP" b="1" dirty="0">
              <a:solidFill>
                <a:prstClr val="black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79512" y="4365104"/>
            <a:ext cx="8752954" cy="1944216"/>
          </a:xfrm>
          <a:prstGeom prst="rect">
            <a:avLst/>
          </a:prstGeom>
          <a:noFill/>
          <a:ln w="25400">
            <a:solidFill>
              <a:srgbClr val="00B0F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ts val="2000"/>
              </a:lnSpc>
            </a:pPr>
            <a:r>
              <a:rPr lang="ja-JP" altLang="en-US" dirty="0" smtClean="0">
                <a:solidFill>
                  <a:prstClr val="black"/>
                </a:solidFill>
              </a:rPr>
              <a:t>≪</a:t>
            </a:r>
            <a:r>
              <a:rPr lang="ja-JP" altLang="en-US" b="1" dirty="0" smtClean="0">
                <a:solidFill>
                  <a:schemeClr val="tx1"/>
                </a:solidFill>
              </a:rPr>
              <a:t>今後</a:t>
            </a:r>
            <a:r>
              <a:rPr lang="ja-JP" altLang="en-US" b="1" dirty="0">
                <a:solidFill>
                  <a:schemeClr val="tx1"/>
                </a:solidFill>
              </a:rPr>
              <a:t>拡充を検討していく掲載</a:t>
            </a:r>
            <a:r>
              <a:rPr lang="ja-JP" altLang="en-US" b="1" dirty="0" smtClean="0">
                <a:solidFill>
                  <a:schemeClr val="tx1"/>
                </a:solidFill>
              </a:rPr>
              <a:t>内容（案）≫</a:t>
            </a:r>
            <a:endParaRPr lang="en-US" altLang="ja-JP" b="1" dirty="0" smtClean="0">
              <a:solidFill>
                <a:schemeClr val="tx1"/>
              </a:solidFill>
            </a:endParaRPr>
          </a:p>
          <a:p>
            <a:pPr>
              <a:lnSpc>
                <a:spcPts val="2000"/>
              </a:lnSpc>
            </a:pPr>
            <a:endParaRPr lang="en-US" altLang="ja-JP" b="1" dirty="0">
              <a:solidFill>
                <a:prstClr val="black"/>
              </a:solidFill>
            </a:endParaRPr>
          </a:p>
          <a:p>
            <a:pPr>
              <a:lnSpc>
                <a:spcPts val="2000"/>
              </a:lnSpc>
            </a:pPr>
            <a:r>
              <a:rPr lang="ja-JP" altLang="en-US" b="1" dirty="0" smtClean="0">
                <a:solidFill>
                  <a:prstClr val="black"/>
                </a:solidFill>
              </a:rPr>
              <a:t>〇　垂直連携（クリティカルパスなど）に関する情報</a:t>
            </a:r>
            <a:endParaRPr lang="en-US" altLang="ja-JP" b="1" dirty="0" smtClean="0">
              <a:solidFill>
                <a:prstClr val="black"/>
              </a:solidFill>
            </a:endParaRPr>
          </a:p>
          <a:p>
            <a:pPr>
              <a:lnSpc>
                <a:spcPts val="2000"/>
              </a:lnSpc>
            </a:pPr>
            <a:r>
              <a:rPr lang="ja-JP" altLang="en-US" b="1" dirty="0" smtClean="0">
                <a:solidFill>
                  <a:schemeClr val="tx1"/>
                </a:solidFill>
              </a:rPr>
              <a:t>　</a:t>
            </a:r>
            <a:endParaRPr lang="en-US" altLang="ja-JP" b="1" dirty="0" smtClean="0">
              <a:solidFill>
                <a:schemeClr val="tx1"/>
              </a:solidFill>
            </a:endParaRPr>
          </a:p>
          <a:p>
            <a:pPr>
              <a:lnSpc>
                <a:spcPts val="2000"/>
              </a:lnSpc>
            </a:pPr>
            <a:r>
              <a:rPr lang="ja-JP" altLang="en-US" b="1" dirty="0" smtClean="0">
                <a:solidFill>
                  <a:schemeClr val="tx1"/>
                </a:solidFill>
              </a:rPr>
              <a:t>○　共同購買に関する情報</a:t>
            </a:r>
            <a:r>
              <a:rPr lang="ja-JP" altLang="en-US" b="1" dirty="0" smtClean="0">
                <a:solidFill>
                  <a:prstClr val="black"/>
                </a:solidFill>
              </a:rPr>
              <a:t>　</a:t>
            </a:r>
            <a:endParaRPr lang="en-US" altLang="ja-JP" b="1" dirty="0" smtClean="0">
              <a:solidFill>
                <a:prstClr val="black"/>
              </a:solidFill>
            </a:endParaRPr>
          </a:p>
          <a:p>
            <a:pPr>
              <a:lnSpc>
                <a:spcPts val="2000"/>
              </a:lnSpc>
            </a:pPr>
            <a:endParaRPr lang="en-US" altLang="ja-JP" b="1" dirty="0" smtClean="0">
              <a:solidFill>
                <a:prstClr val="black"/>
              </a:solidFill>
            </a:endParaRPr>
          </a:p>
          <a:p>
            <a:pPr>
              <a:lnSpc>
                <a:spcPts val="2000"/>
              </a:lnSpc>
            </a:pPr>
            <a:r>
              <a:rPr lang="ja-JP" altLang="en-US" b="1" dirty="0" smtClean="0">
                <a:solidFill>
                  <a:prstClr val="black"/>
                </a:solidFill>
              </a:rPr>
              <a:t>○　各病院の研修に関する情報</a:t>
            </a:r>
            <a:endParaRPr lang="en-US" altLang="ja-JP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90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974904" y="6453336"/>
            <a:ext cx="2133600" cy="365125"/>
          </a:xfrm>
        </p:spPr>
        <p:txBody>
          <a:bodyPr/>
          <a:lstStyle/>
          <a:p>
            <a:fld id="{2D8E3658-82F3-4A74-8605-E1DBEE71D232}" type="slidenum">
              <a:rPr lang="ja-JP" altLang="en-US" sz="2400" smtClean="0">
                <a:solidFill>
                  <a:schemeClr val="tx1"/>
                </a:solidFill>
              </a:rPr>
              <a:pPr/>
              <a:t>3</a:t>
            </a:fld>
            <a:endParaRPr lang="ja-JP" altLang="en-US" sz="2400">
              <a:solidFill>
                <a:schemeClr val="tx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-14288" y="-34608"/>
            <a:ext cx="9158288" cy="5832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91099" tIns="45550" rIns="91099" bIns="45550" anchor="ctr"/>
          <a:lstStyle/>
          <a:p>
            <a:pPr algn="ctr" defTabSz="907290">
              <a:defRPr/>
            </a:pPr>
            <a:r>
              <a:rPr lang="ja-JP" altLang="en-US" sz="2400" b="1" spc="500" dirty="0" smtClean="0">
                <a:solidFill>
                  <a:prstClr val="white"/>
                </a:solidFill>
              </a:rPr>
              <a:t>共同ホームページの開設</a:t>
            </a:r>
            <a:endParaRPr kumimoji="0" lang="en-US" altLang="ja-JP" sz="2400" b="1" kern="0" spc="500" dirty="0">
              <a:solidFill>
                <a:prstClr val="white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39526" y="692696"/>
            <a:ext cx="9004474" cy="288032"/>
          </a:xfrm>
          <a:prstGeom prst="rect">
            <a:avLst/>
          </a:prstGeom>
          <a:noFill/>
          <a:ln w="317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b="1" dirty="0" smtClean="0">
                <a:solidFill>
                  <a:prstClr val="black"/>
                </a:solidFill>
              </a:rPr>
              <a:t>【</a:t>
            </a:r>
            <a:r>
              <a:rPr lang="ja-JP" altLang="en-US" b="1" dirty="0" smtClean="0">
                <a:solidFill>
                  <a:prstClr val="black"/>
                </a:solidFill>
              </a:rPr>
              <a:t>トップページのイメージ</a:t>
            </a:r>
            <a:r>
              <a:rPr lang="en-US" altLang="ja-JP" b="1" dirty="0" smtClean="0">
                <a:solidFill>
                  <a:prstClr val="black"/>
                </a:solidFill>
              </a:rPr>
              <a:t>】</a:t>
            </a:r>
            <a:r>
              <a:rPr lang="ja-JP" altLang="en-US" b="1" dirty="0" smtClean="0">
                <a:solidFill>
                  <a:prstClr val="black"/>
                </a:solidFill>
              </a:rPr>
              <a:t>（ＵＲＬ：</a:t>
            </a:r>
            <a:r>
              <a:rPr lang="en-US" altLang="ja-JP" dirty="0">
                <a:hlinkClick r:id="rId2"/>
              </a:rPr>
              <a:t>http://www.pref.hiroshima.lg.jp/site/flagship-hospital</a:t>
            </a:r>
            <a:r>
              <a:rPr lang="en-US" altLang="ja-JP" dirty="0" smtClean="0">
                <a:hlinkClick r:id="rId2"/>
              </a:rPr>
              <a:t>/</a:t>
            </a:r>
            <a:r>
              <a:rPr lang="ja-JP" altLang="en-US" b="1" dirty="0" smtClean="0">
                <a:solidFill>
                  <a:prstClr val="black"/>
                </a:solidFill>
              </a:rPr>
              <a:t>）</a:t>
            </a:r>
            <a:endParaRPr lang="ja-JP" altLang="en-US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96752"/>
            <a:ext cx="8881181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0524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974904" y="6448251"/>
            <a:ext cx="2133600" cy="365125"/>
          </a:xfrm>
        </p:spPr>
        <p:txBody>
          <a:bodyPr/>
          <a:lstStyle/>
          <a:p>
            <a:fld id="{2D8E3658-82F3-4A74-8605-E1DBEE71D232}" type="slidenum">
              <a:rPr kumimoji="1" lang="ja-JP" altLang="en-US" sz="2400" smtClean="0">
                <a:solidFill>
                  <a:schemeClr val="tx1"/>
                </a:solidFill>
              </a:rPr>
              <a:t>4</a:t>
            </a:fld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-14288" y="-34608"/>
            <a:ext cx="9158288" cy="47942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91099" tIns="45550" rIns="91099" bIns="45550" anchor="ctr"/>
          <a:lstStyle/>
          <a:p>
            <a:pPr algn="ctr" defTabSz="90729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ja-JP" sz="2400" b="1" spc="400" dirty="0">
                <a:solidFill>
                  <a:schemeClr val="bg1"/>
                </a:solidFill>
              </a:rPr>
              <a:t>難治性・希少性疾患の</a:t>
            </a:r>
            <a:r>
              <a:rPr lang="ja-JP" altLang="ja-JP" sz="2400" b="1" spc="400" dirty="0" smtClean="0">
                <a:solidFill>
                  <a:schemeClr val="bg1"/>
                </a:solidFill>
              </a:rPr>
              <a:t>集約</a:t>
            </a:r>
            <a:endParaRPr kumimoji="0" lang="en-US" altLang="ja-JP" sz="2400" b="1" kern="0" spc="4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080000"/>
              </p:ext>
            </p:extLst>
          </p:nvPr>
        </p:nvGraphicFramePr>
        <p:xfrm>
          <a:off x="443141" y="3933056"/>
          <a:ext cx="8233315" cy="253973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36104"/>
                <a:gridCol w="3024336"/>
                <a:gridCol w="2088232"/>
                <a:gridCol w="2184643"/>
              </a:tblGrid>
              <a:tr h="8218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分類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effectLst/>
                        </a:rPr>
                        <a:t>疾患名</a:t>
                      </a:r>
                      <a:endParaRPr lang="ja-JP" sz="1400" kern="100" dirty="0">
                        <a:effectLst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疾患の集約先病院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j-ea"/>
                          <a:ea typeface="+mj-ea"/>
                          <a:cs typeface="Times New Roman"/>
                        </a:rPr>
                        <a:t>連絡窓口</a:t>
                      </a:r>
                      <a:endParaRPr lang="ja-JP" sz="14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56005" marR="56005" marT="0" marB="0" anchor="ctr"/>
                </a:tc>
              </a:tr>
              <a:tr h="534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神経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難治性</a:t>
                      </a:r>
                      <a:r>
                        <a:rPr lang="ja-JP" sz="1400" kern="100" dirty="0" smtClean="0">
                          <a:effectLst/>
                        </a:rPr>
                        <a:t>てんかん</a:t>
                      </a:r>
                      <a:endParaRPr lang="ja-JP" sz="12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</a:rPr>
                        <a:t>広島大学病院</a:t>
                      </a: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005" marR="56005" marT="0" marB="0" anchor="ctr"/>
                </a:tc>
              </a:tr>
              <a:tr h="534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眼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角膜移植を</a:t>
                      </a:r>
                      <a:r>
                        <a:rPr lang="ja-JP" sz="1400" kern="100" dirty="0" smtClean="0">
                          <a:effectLst/>
                        </a:rPr>
                        <a:t>必要と</a:t>
                      </a:r>
                      <a:r>
                        <a:rPr lang="ja-JP" sz="1400" kern="100" dirty="0">
                          <a:effectLst/>
                        </a:rPr>
                        <a:t>する角膜</a:t>
                      </a:r>
                      <a:r>
                        <a:rPr lang="ja-JP" sz="1400" kern="100" dirty="0" smtClean="0">
                          <a:effectLst/>
                        </a:rPr>
                        <a:t>疾患</a:t>
                      </a:r>
                      <a:endParaRPr lang="ja-JP" sz="12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j-ea"/>
                          <a:ea typeface="+mj-ea"/>
                          <a:cs typeface="Times New Roman"/>
                        </a:rPr>
                        <a:t>広島大学病院</a:t>
                      </a:r>
                      <a:endParaRPr lang="ja-JP" sz="14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005" marR="56005" marT="0" marB="0" anchor="ctr"/>
                </a:tc>
              </a:tr>
              <a:tr h="6482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血液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</a:rPr>
                        <a:t>再生不良性</a:t>
                      </a:r>
                      <a:r>
                        <a:rPr lang="ja-JP" sz="1400" kern="100" dirty="0" smtClean="0">
                          <a:effectLst/>
                        </a:rPr>
                        <a:t>貧血</a:t>
                      </a:r>
                      <a:endParaRPr lang="ja-JP" sz="12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j-ea"/>
                          <a:ea typeface="+mj-ea"/>
                          <a:cs typeface="Times New Roman"/>
                        </a:rPr>
                        <a:t>広島大学病院</a:t>
                      </a:r>
                      <a:endParaRPr lang="en-US" altLang="ja-JP" sz="1400" kern="100" dirty="0" smtClean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+mj-ea"/>
                          <a:ea typeface="+mj-ea"/>
                          <a:cs typeface="Times New Roman"/>
                        </a:rPr>
                        <a:t>広島赤十字・原爆病院</a:t>
                      </a:r>
                      <a:endParaRPr lang="ja-JP" sz="1400" kern="100" dirty="0"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56005" marR="5600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005" marR="56005" marT="0" marB="0" anchor="ctr"/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323528" y="1988840"/>
            <a:ext cx="8474084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難治性・希少性疾患</a:t>
            </a:r>
            <a:r>
              <a:rPr kumimoji="1" lang="ja-JP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　　</a:t>
            </a:r>
            <a:r>
              <a:rPr kumimoji="1" lang="ja-JP" altLang="ja-JP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集約先病院一覧</a:t>
            </a:r>
            <a:endParaRPr lang="en-US" altLang="ja-JP" sz="1600" b="1" dirty="0">
              <a:latin typeface="ＭＳ Ｐゴシック" pitchFamily="50" charset="-128"/>
              <a:ea typeface="ＭＳ Ｐゴシック" pitchFamily="50" charset="-128"/>
              <a:cs typeface="Times New Roman" pitchFamily="18" charset="0"/>
            </a:endParaRPr>
          </a:p>
          <a:p>
            <a:pPr lvl="0" eaLnBrk="0" fontAlgn="base" hangingPunct="0">
              <a:spcBef>
                <a:spcPts val="300"/>
              </a:spcBef>
              <a:spcAft>
                <a:spcPct val="0"/>
              </a:spcAft>
            </a:pPr>
            <a:r>
              <a:rPr lang="en-US" altLang="ja-JP" sz="1400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【</a:t>
            </a:r>
            <a:r>
              <a:rPr lang="ja-JP" altLang="en-US" sz="1400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目的</a:t>
            </a:r>
            <a:r>
              <a:rPr lang="en-US" altLang="ja-JP" sz="1400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】</a:t>
            </a:r>
          </a:p>
          <a:p>
            <a:pPr lvl="0" eaLnBrk="0" fontAlgn="base" hangingPunct="0">
              <a:spcBef>
                <a:spcPts val="300"/>
              </a:spcBef>
              <a:spcAft>
                <a:spcPct val="0"/>
              </a:spcAft>
            </a:pPr>
            <a:r>
              <a:rPr lang="ja-JP" altLang="en-US" sz="1400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治療の難易度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が</a:t>
            </a:r>
            <a:r>
              <a:rPr lang="ja-JP" altLang="en-US" sz="1400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高く，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患者数が</a:t>
            </a:r>
            <a:r>
              <a:rPr lang="ja-JP" altLang="en-US" sz="1400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少ない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疾患に</a:t>
            </a:r>
            <a:r>
              <a:rPr lang="ja-JP" altLang="en-US" sz="1400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ついては，特定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の病院</a:t>
            </a:r>
            <a:r>
              <a:rPr lang="ja-JP" altLang="en-US" sz="1400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に集約して，治療成績の向上を図る。</a:t>
            </a:r>
            <a:endParaRPr lang="en-US" altLang="ja-JP" sz="1400" dirty="0" smtClean="0">
              <a:latin typeface="ＭＳ Ｐゴシック" pitchFamily="50" charset="-128"/>
              <a:ea typeface="ＭＳ Ｐゴシック" pitchFamily="50" charset="-128"/>
              <a:cs typeface="Times New Roman" pitchFamily="18" charset="0"/>
            </a:endParaRPr>
          </a:p>
          <a:p>
            <a:pPr lvl="0" eaLnBrk="0" fontAlgn="base" hangingPunct="0">
              <a:spcBef>
                <a:spcPts val="300"/>
              </a:spcBef>
              <a:spcAft>
                <a:spcPct val="0"/>
              </a:spcAft>
            </a:pPr>
            <a:r>
              <a:rPr lang="en-US" altLang="ja-JP" sz="1400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【</a:t>
            </a:r>
            <a:r>
              <a:rPr lang="ja-JP" altLang="en-US" sz="1400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選定方法</a:t>
            </a:r>
            <a:r>
              <a:rPr lang="en-US" altLang="ja-JP" sz="1400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】</a:t>
            </a:r>
            <a:endParaRPr lang="en-US" altLang="ja-JP" sz="1400" dirty="0">
              <a:latin typeface="ＭＳ Ｐゴシック" pitchFamily="50" charset="-128"/>
              <a:ea typeface="ＭＳ Ｐゴシック" pitchFamily="50" charset="-128"/>
              <a:cs typeface="Times New Roman" pitchFamily="18" charset="0"/>
            </a:endParaRPr>
          </a:p>
          <a:p>
            <a:pPr lvl="0" eaLnBrk="0" fontAlgn="base" hangingPunct="0">
              <a:spcBef>
                <a:spcPts val="300"/>
              </a:spcBef>
              <a:spcAft>
                <a:spcPct val="0"/>
              </a:spcAft>
            </a:pPr>
            <a:r>
              <a:rPr lang="ja-JP" altLang="en-US" sz="1400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集約する疾患及びその集約先の選定に当たっては，年間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の退院患者数</a:t>
            </a:r>
            <a:r>
              <a:rPr lang="ja-JP" altLang="en-US" sz="1400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が４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基幹病院合計で１５０人</a:t>
            </a:r>
            <a:r>
              <a:rPr lang="ja-JP" altLang="en-US" sz="1400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未満で</a:t>
            </a:r>
            <a:endParaRPr lang="en-US" altLang="ja-JP" sz="1400" dirty="0" smtClean="0">
              <a:latin typeface="ＭＳ Ｐゴシック" pitchFamily="50" charset="-128"/>
              <a:ea typeface="ＭＳ Ｐゴシック" pitchFamily="50" charset="-128"/>
              <a:cs typeface="Times New Roman" pitchFamily="18" charset="0"/>
            </a:endParaRPr>
          </a:p>
          <a:p>
            <a:pPr lvl="0" eaLnBrk="0" fontAlgn="base" hangingPunct="0">
              <a:spcBef>
                <a:spcPts val="300"/>
              </a:spcBef>
              <a:spcAft>
                <a:spcPct val="0"/>
              </a:spcAft>
            </a:pPr>
            <a:r>
              <a:rPr lang="ja-JP" altLang="en-US" sz="1400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あり，かつ ４基幹病院に患者数が分散している疾患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を抽出</a:t>
            </a:r>
            <a:r>
              <a:rPr lang="ja-JP" altLang="en-US" sz="1400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したうえ， 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４基幹病院を中心とする医療</a:t>
            </a:r>
            <a:r>
              <a:rPr lang="ja-JP" altLang="en-US" sz="1400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関係者に</a:t>
            </a:r>
            <a:endParaRPr lang="en-US" altLang="ja-JP" sz="1400" dirty="0" smtClean="0">
              <a:latin typeface="ＭＳ Ｐゴシック" pitchFamily="50" charset="-128"/>
              <a:ea typeface="ＭＳ Ｐゴシック" pitchFamily="50" charset="-128"/>
              <a:cs typeface="Times New Roman" pitchFamily="18" charset="0"/>
            </a:endParaRPr>
          </a:p>
          <a:p>
            <a:pPr lvl="0" eaLnBrk="0" fontAlgn="base" hangingPunct="0">
              <a:spcBef>
                <a:spcPts val="300"/>
              </a:spcBef>
              <a:spcAft>
                <a:spcPct val="0"/>
              </a:spcAft>
            </a:pPr>
            <a:r>
              <a:rPr lang="ja-JP" altLang="en-US" sz="1400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意見を聞いた。</a:t>
            </a:r>
            <a:endParaRPr lang="ja-JP" altLang="en-US" sz="1400" dirty="0">
              <a:latin typeface="ＭＳ Ｐゴシック" pitchFamily="50" charset="-128"/>
              <a:ea typeface="ＭＳ Ｐゴシック" pitchFamily="50" charset="-128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600" b="1" dirty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　　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539552" y="1484784"/>
            <a:ext cx="85689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>
                <a:latin typeface="+mj-ea"/>
                <a:ea typeface="+mj-ea"/>
              </a:rPr>
              <a:t>共同</a:t>
            </a:r>
            <a:r>
              <a:rPr lang="ja-JP" altLang="en-US" sz="1600" b="1" dirty="0" smtClean="0">
                <a:latin typeface="+mj-ea"/>
                <a:ea typeface="+mj-ea"/>
              </a:rPr>
              <a:t>ホームページ「広島都市圏の医療機能連携強化」への掲載イメージ</a:t>
            </a:r>
            <a:endParaRPr lang="ja-JP" altLang="en-US" sz="1600" b="1" dirty="0">
              <a:latin typeface="+mj-ea"/>
              <a:ea typeface="+mj-ea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251520" y="1916832"/>
            <a:ext cx="8640960" cy="4680520"/>
          </a:xfrm>
          <a:prstGeom prst="roundRect">
            <a:avLst>
              <a:gd name="adj" fmla="val 5010"/>
            </a:avLst>
          </a:prstGeom>
          <a:noFill/>
          <a:ln w="317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300668" y="591905"/>
            <a:ext cx="8568952" cy="76099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ja-JP" altLang="en-US" b="1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〇　</a:t>
            </a:r>
            <a:r>
              <a:rPr lang="ja-JP" altLang="ja-JP" b="1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難治性</a:t>
            </a:r>
            <a:r>
              <a:rPr lang="ja-JP" altLang="ja-JP" b="1" dirty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・希少性</a:t>
            </a:r>
            <a:r>
              <a:rPr lang="ja-JP" altLang="ja-JP" b="1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疾患</a:t>
            </a:r>
            <a:r>
              <a:rPr lang="ja-JP" altLang="en-US" b="1" dirty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については，共同</a:t>
            </a:r>
            <a:r>
              <a:rPr lang="ja-JP" altLang="en-US" b="1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ホームページ上の医療関係者向けタブに</a:t>
            </a:r>
            <a:endParaRPr lang="en-US" altLang="ja-JP" b="1" dirty="0" smtClean="0">
              <a:latin typeface="ＭＳ Ｐゴシック" pitchFamily="50" charset="-128"/>
              <a:ea typeface="ＭＳ Ｐゴシック" pitchFamily="50" charset="-128"/>
              <a:cs typeface="Times New Roman" pitchFamily="18" charset="0"/>
            </a:endParaRPr>
          </a:p>
          <a:p>
            <a:r>
              <a:rPr lang="ja-JP" altLang="en-US" b="1" dirty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　</a:t>
            </a:r>
            <a:r>
              <a:rPr lang="ja-JP" altLang="en-US" b="1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次のとおり集約先病院を掲載する。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41951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984000" y="6453336"/>
            <a:ext cx="2133600" cy="365125"/>
          </a:xfrm>
        </p:spPr>
        <p:txBody>
          <a:bodyPr/>
          <a:lstStyle/>
          <a:p>
            <a:fld id="{2D8E3658-82F3-4A74-8605-E1DBEE71D232}" type="slidenum">
              <a:rPr kumimoji="1" lang="ja-JP" altLang="en-US" sz="2400" smtClean="0">
                <a:solidFill>
                  <a:schemeClr val="tx1"/>
                </a:solidFill>
              </a:rPr>
              <a:t>5</a:t>
            </a:fld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5904656"/>
          </a:xfrm>
        </p:spPr>
        <p:txBody>
          <a:bodyPr>
            <a:noAutofit/>
          </a:bodyPr>
          <a:lstStyle/>
          <a:p>
            <a:pPr mar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en-US" altLang="ja-JP" sz="2000" b="1" kern="0" dirty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【</a:t>
            </a:r>
            <a:r>
              <a:rPr lang="ja-JP" altLang="en-US" sz="2000" b="1" kern="0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今後の取組内容</a:t>
            </a:r>
            <a:r>
              <a:rPr lang="en-US" altLang="ja-JP" sz="2000" b="1" kern="0" dirty="0" smtClean="0">
                <a:latin typeface="ＭＳ Ｐゴシック" pitchFamily="50" charset="-128"/>
                <a:ea typeface="ＭＳ Ｐゴシック" pitchFamily="50" charset="-128"/>
                <a:cs typeface="Times New Roman" pitchFamily="18" charset="0"/>
              </a:rPr>
              <a:t>】</a:t>
            </a:r>
          </a:p>
          <a:p>
            <a:pPr marL="0" indent="0">
              <a:lnSpc>
                <a:spcPts val="3000"/>
              </a:lnSpc>
              <a:spcBef>
                <a:spcPts val="0"/>
              </a:spcBef>
              <a:buNone/>
            </a:pPr>
            <a:endParaRPr lang="en-US" altLang="ja-JP" sz="2000" b="1" kern="0" dirty="0" smtClean="0">
              <a:latin typeface="ＭＳ Ｐゴシック" pitchFamily="50" charset="-128"/>
              <a:ea typeface="ＭＳ Ｐゴシック" pitchFamily="50" charset="-128"/>
              <a:cs typeface="Times New Roman" pitchFamily="18" charset="0"/>
            </a:endParaRPr>
          </a:p>
          <a:p>
            <a:pPr marL="0" indent="0">
              <a:lnSpc>
                <a:spcPts val="3000"/>
              </a:lnSpc>
              <a:spcBef>
                <a:spcPts val="0"/>
              </a:spcBef>
              <a:buNone/>
            </a:pPr>
            <a:endParaRPr lang="en-US" altLang="ja-JP" sz="2000" b="1" kern="0" dirty="0">
              <a:latin typeface="ＭＳ Ｐゴシック" pitchFamily="50" charset="-128"/>
              <a:ea typeface="ＭＳ Ｐゴシック" pitchFamily="50" charset="-128"/>
              <a:cs typeface="Times New Roman" pitchFamily="18" charset="0"/>
            </a:endParaRPr>
          </a:p>
          <a:p>
            <a:pPr mar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ja-JP" altLang="en-US" sz="2000" b="1" kern="0" dirty="0" smtClean="0">
                <a:latin typeface="+mn-ea"/>
              </a:rPr>
              <a:t> １　集約する疾患の広報</a:t>
            </a:r>
            <a:endParaRPr lang="en-US" altLang="ja-JP" sz="2000" b="1" kern="0" dirty="0" smtClean="0">
              <a:latin typeface="+mn-ea"/>
            </a:endParaRPr>
          </a:p>
          <a:p>
            <a:pPr mar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ja-JP" altLang="en-US" sz="2000" b="1" kern="0" spc="-30" dirty="0">
                <a:latin typeface="+mn-ea"/>
              </a:rPr>
              <a:t>　</a:t>
            </a:r>
            <a:r>
              <a:rPr lang="ja-JP" altLang="en-US" sz="2000" b="1" kern="0" spc="-30" dirty="0" smtClean="0">
                <a:latin typeface="+mn-ea"/>
              </a:rPr>
              <a:t>　</a:t>
            </a:r>
            <a:r>
              <a:rPr lang="ja-JP" altLang="en-US" sz="2000" kern="0" spc="-30" dirty="0" smtClean="0">
                <a:latin typeface="+mn-ea"/>
              </a:rPr>
              <a:t> 医師会等の協力を得て，医療機関へ集約する疾患とその集約先病院について，</a:t>
            </a:r>
            <a:endParaRPr lang="en-US" altLang="ja-JP" sz="2000" kern="0" spc="-30" dirty="0" smtClean="0">
              <a:latin typeface="+mn-ea"/>
            </a:endParaRPr>
          </a:p>
          <a:p>
            <a:pPr mar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ja-JP" altLang="en-US" sz="2000" kern="0" spc="-30" dirty="0">
                <a:latin typeface="+mn-ea"/>
              </a:rPr>
              <a:t>　</a:t>
            </a:r>
            <a:r>
              <a:rPr lang="ja-JP" altLang="en-US" sz="2000" kern="0" spc="-30" dirty="0" smtClean="0">
                <a:latin typeface="+mn-ea"/>
              </a:rPr>
              <a:t>広報する。</a:t>
            </a:r>
            <a:endParaRPr lang="en-US" altLang="ja-JP" sz="2000" kern="0" dirty="0" smtClean="0">
              <a:latin typeface="+mn-ea"/>
            </a:endParaRPr>
          </a:p>
          <a:p>
            <a:pPr marL="0" indent="0">
              <a:lnSpc>
                <a:spcPts val="3000"/>
              </a:lnSpc>
              <a:spcBef>
                <a:spcPts val="0"/>
              </a:spcBef>
              <a:buNone/>
            </a:pPr>
            <a:endParaRPr lang="en-US" altLang="ja-JP" sz="2000" b="1" kern="0" dirty="0" smtClean="0">
              <a:latin typeface="+mn-ea"/>
            </a:endParaRPr>
          </a:p>
          <a:p>
            <a:pPr marL="0" indent="0">
              <a:lnSpc>
                <a:spcPts val="3000"/>
              </a:lnSpc>
              <a:spcBef>
                <a:spcPts val="0"/>
              </a:spcBef>
              <a:buNone/>
            </a:pPr>
            <a:endParaRPr lang="en-US" altLang="ja-JP" sz="2000" b="1" kern="0" dirty="0" smtClean="0">
              <a:latin typeface="+mn-ea"/>
            </a:endParaRPr>
          </a:p>
          <a:p>
            <a:pPr mar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ja-JP" altLang="en-US" sz="2000" b="1" kern="0" dirty="0">
                <a:latin typeface="+mn-ea"/>
              </a:rPr>
              <a:t> </a:t>
            </a:r>
            <a:r>
              <a:rPr lang="ja-JP" altLang="en-US" sz="2000" b="1" kern="0" dirty="0" smtClean="0">
                <a:latin typeface="+mn-ea"/>
              </a:rPr>
              <a:t>２　集約</a:t>
            </a:r>
            <a:r>
              <a:rPr lang="ja-JP" altLang="en-US" sz="2000" b="1" kern="0" dirty="0">
                <a:latin typeface="+mn-ea"/>
              </a:rPr>
              <a:t>する難治性・希少性疾患数の拡充</a:t>
            </a:r>
            <a:endParaRPr lang="en-US" altLang="ja-JP" sz="2000" b="1" kern="0" dirty="0">
              <a:latin typeface="+mn-ea"/>
            </a:endParaRPr>
          </a:p>
          <a:p>
            <a:pPr marL="0" indent="0">
              <a:lnSpc>
                <a:spcPts val="3000"/>
              </a:lnSpc>
              <a:spcBef>
                <a:spcPts val="0"/>
              </a:spcBef>
              <a:buNone/>
            </a:pPr>
            <a:r>
              <a:rPr lang="ja-JP" altLang="en-US" sz="2000" kern="0" spc="-50" dirty="0" smtClean="0">
                <a:latin typeface="+mn-ea"/>
              </a:rPr>
              <a:t>　　 引き続き，集約に馴染む疾患を積極的に拡充していくとともに，適宜見直しを行う</a:t>
            </a:r>
            <a:r>
              <a:rPr lang="ja-JP" altLang="en-US" sz="2000" spc="-50" dirty="0" smtClean="0"/>
              <a:t>。</a:t>
            </a:r>
            <a:endParaRPr lang="en-US" altLang="ja-JP" sz="2000" spc="-50" dirty="0"/>
          </a:p>
          <a:p>
            <a:pPr marL="0" indent="0">
              <a:lnSpc>
                <a:spcPts val="2200"/>
              </a:lnSpc>
              <a:spcBef>
                <a:spcPts val="0"/>
              </a:spcBef>
              <a:buNone/>
            </a:pPr>
            <a:endParaRPr kumimoji="1" lang="ja-JP" altLang="en-US" sz="2000" spc="-30" dirty="0">
              <a:latin typeface="+mn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-14288" y="-34608"/>
            <a:ext cx="9158288" cy="47942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91099" tIns="45550" rIns="91099" bIns="45550" anchor="ctr"/>
          <a:lstStyle/>
          <a:p>
            <a:pPr algn="ctr" defTabSz="90729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ja-JP" sz="2400" b="1" spc="400" dirty="0">
                <a:solidFill>
                  <a:schemeClr val="bg1"/>
                </a:solidFill>
              </a:rPr>
              <a:t>難治性・希少性疾患の集約</a:t>
            </a:r>
            <a:endParaRPr kumimoji="0" lang="en-US" altLang="ja-JP" sz="2400" b="1" kern="0" spc="400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089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0">
          <a:solidFill>
            <a:srgbClr val="FF0000"/>
          </a:solidFill>
          <a:prstDash val="sysDot"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8288</TotalTime>
  <Words>147</Words>
  <Application>Microsoft Office PowerPoint</Application>
  <PresentationFormat>画面に合わせる (4:3)</PresentationFormat>
  <Paragraphs>83</Paragraphs>
  <Slides>6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​​テーマ</vt:lpstr>
      <vt:lpstr>共同ホームページの開設について 難治性・希少性疾患の集約について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広島都市圏の医療機能強化事業 の到達目標について</dc:title>
  <dc:creator>広島県</dc:creator>
  <cp:lastModifiedBy>広島県</cp:lastModifiedBy>
  <cp:revision>670</cp:revision>
  <cp:lastPrinted>2016-11-07T01:54:37Z</cp:lastPrinted>
  <dcterms:created xsi:type="dcterms:W3CDTF">2014-09-01T03:58:28Z</dcterms:created>
  <dcterms:modified xsi:type="dcterms:W3CDTF">2016-11-10T01:45:21Z</dcterms:modified>
</cp:coreProperties>
</file>