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65"/>
  </p:notesMasterIdLst>
  <p:handoutMasterIdLst>
    <p:handoutMasterId r:id="rId66"/>
  </p:handoutMasterIdLst>
  <p:sldIdLst>
    <p:sldId id="373" r:id="rId2"/>
    <p:sldId id="601" r:id="rId3"/>
    <p:sldId id="516" r:id="rId4"/>
    <p:sldId id="518" r:id="rId5"/>
    <p:sldId id="519" r:id="rId6"/>
    <p:sldId id="520" r:id="rId7"/>
    <p:sldId id="521" r:id="rId8"/>
    <p:sldId id="599" r:id="rId9"/>
    <p:sldId id="600" r:id="rId10"/>
    <p:sldId id="596" r:id="rId11"/>
    <p:sldId id="597" r:id="rId12"/>
    <p:sldId id="526" r:id="rId13"/>
    <p:sldId id="598" r:id="rId14"/>
    <p:sldId id="528" r:id="rId15"/>
    <p:sldId id="529" r:id="rId16"/>
    <p:sldId id="530" r:id="rId17"/>
    <p:sldId id="531" r:id="rId18"/>
    <p:sldId id="492" r:id="rId19"/>
    <p:sldId id="532" r:id="rId20"/>
    <p:sldId id="493" r:id="rId21"/>
    <p:sldId id="495" r:id="rId22"/>
    <p:sldId id="443" r:id="rId23"/>
    <p:sldId id="561" r:id="rId24"/>
    <p:sldId id="533" r:id="rId25"/>
    <p:sldId id="534" r:id="rId26"/>
    <p:sldId id="535" r:id="rId27"/>
    <p:sldId id="536" r:id="rId28"/>
    <p:sldId id="537" r:id="rId29"/>
    <p:sldId id="538" r:id="rId30"/>
    <p:sldId id="539" r:id="rId31"/>
    <p:sldId id="540" r:id="rId32"/>
    <p:sldId id="541" r:id="rId33"/>
    <p:sldId id="542" r:id="rId34"/>
    <p:sldId id="513" r:id="rId35"/>
    <p:sldId id="514" r:id="rId36"/>
    <p:sldId id="543" r:id="rId37"/>
    <p:sldId id="544" r:id="rId38"/>
    <p:sldId id="545" r:id="rId39"/>
    <p:sldId id="546" r:id="rId40"/>
    <p:sldId id="547" r:id="rId41"/>
    <p:sldId id="548" r:id="rId42"/>
    <p:sldId id="549" r:id="rId43"/>
    <p:sldId id="550" r:id="rId44"/>
    <p:sldId id="556" r:id="rId45"/>
    <p:sldId id="558" r:id="rId46"/>
    <p:sldId id="557" r:id="rId47"/>
    <p:sldId id="551" r:id="rId48"/>
    <p:sldId id="553" r:id="rId49"/>
    <p:sldId id="554" r:id="rId50"/>
    <p:sldId id="555" r:id="rId51"/>
    <p:sldId id="584" r:id="rId52"/>
    <p:sldId id="585" r:id="rId53"/>
    <p:sldId id="590" r:id="rId54"/>
    <p:sldId id="591" r:id="rId55"/>
    <p:sldId id="589" r:id="rId56"/>
    <p:sldId id="586" r:id="rId57"/>
    <p:sldId id="460" r:id="rId58"/>
    <p:sldId id="454" r:id="rId59"/>
    <p:sldId id="456" r:id="rId60"/>
    <p:sldId id="510" r:id="rId61"/>
    <p:sldId id="509" r:id="rId62"/>
    <p:sldId id="511" r:id="rId63"/>
    <p:sldId id="458" r:id="rId6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8CE"/>
    <a:srgbClr val="FFFF99"/>
    <a:srgbClr val="FEFFC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37" autoAdjust="0"/>
    <p:restoredTop sz="97529" autoAdjust="0"/>
  </p:normalViewPr>
  <p:slideViewPr>
    <p:cSldViewPr>
      <p:cViewPr>
        <p:scale>
          <a:sx n="100" d="100"/>
          <a:sy n="100" d="100"/>
        </p:scale>
        <p:origin x="-816" y="-72"/>
      </p:cViewPr>
      <p:guideLst>
        <p:guide orient="horz" pos="2160"/>
        <p:guide pos="2880"/>
      </p:guideLst>
    </p:cSldViewPr>
  </p:slideViewPr>
  <p:notesTextViewPr>
    <p:cViewPr>
      <p:scale>
        <a:sx n="1" d="1"/>
        <a:sy n="1" d="1"/>
      </p:scale>
      <p:origin x="0" y="0"/>
    </p:cViewPr>
  </p:notesTextViewPr>
  <p:sorterViewPr>
    <p:cViewPr>
      <p:scale>
        <a:sx n="100" d="100"/>
        <a:sy n="100" d="100"/>
      </p:scale>
      <p:origin x="0" y="10248"/>
    </p:cViewPr>
  </p:sorterViewPr>
  <p:notesViewPr>
    <p:cSldViewPr>
      <p:cViewPr>
        <p:scale>
          <a:sx n="100" d="100"/>
          <a:sy n="100" d="100"/>
        </p:scale>
        <p:origin x="-2628" y="108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85216\AppData\Local\Microsoft\Windows\Temporary%20Internet%20Files\Content.IE5\EJIZ5OM4\&#9734;&#21021;&#26399;&#33256;&#24202;&#30740;&#20462;&#21307;&#12398;&#25512;&#31227;.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yohei\Desktop\&#24739;&#32773;&#25512;&#35336;&#65288;&#24195;&#23798;&#21307;&#30274;&#22287;&#12539;&#24180;&#40802;&#38542;&#23652;&#21029;&#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yohei\Desktop\&#24739;&#32773;&#25512;&#35336;&#65288;&#24195;&#23798;&#21307;&#30274;&#22287;&#12539;&#24180;&#40802;&#38542;&#23652;&#21029;&#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yohei\Desktop\&#24195;&#23798;&#30476;&#32113;&#35336;\&#21463;&#30274;&#29575;_&#23567;&#20998;&#39006;&#65288;&#20840;&#22269;&#65289;_&#32076;&#24180;&#22793;&#21270;&#8594;&#65301;&#22823;&#30142;&#30149;&#25512;&#35336;v3&#65288;&#19968;&#23450;&#652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yohei\Desktop\&#24195;&#23798;&#30476;&#32113;&#35336;\&#21463;&#30274;&#29575;_&#23567;&#20998;&#39006;&#65288;&#20840;&#22269;&#65289;_&#32076;&#24180;&#22793;&#21270;&#8594;&#65301;&#22823;&#30142;&#30149;&#25512;&#35336;v3&#65288;&#19968;&#23450;&#65289;.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[☆初期臨床研修医の推移.xlsx]初期臨床研修医!$C$6</c:f>
              <c:strCache>
                <c:ptCount val="1"/>
                <c:pt idx="0">
                  <c:v>定員</c:v>
                </c:pt>
              </c:strCache>
            </c:strRef>
          </c:tx>
          <c:spPr>
            <a:ln w="25400">
              <a:solidFill>
                <a:schemeClr val="tx1"/>
              </a:solidFill>
            </a:ln>
          </c:spPr>
          <c:marker>
            <c:symbol val="circle"/>
            <c:size val="10"/>
            <c:spPr>
              <a:solidFill>
                <a:schemeClr val="tx1"/>
              </a:solidFill>
            </c:spPr>
          </c:marker>
          <c:dLbls>
            <c:dLbl>
              <c:idx val="4"/>
              <c:layout>
                <c:manualLayout>
                  <c:x val="-3.1746027337412358E-2"/>
                  <c:y val="-4.7026279391424612E-2"/>
                </c:manualLayout>
              </c:layout>
              <c:showLegendKey val="0"/>
              <c:showVal val="1"/>
              <c:showCatName val="0"/>
              <c:showSerName val="0"/>
              <c:showPercent val="0"/>
              <c:showBubbleSize val="0"/>
            </c:dLbl>
            <c:dLbl>
              <c:idx val="5"/>
              <c:layout>
                <c:manualLayout>
                  <c:x val="-2.9982359152000562E-2"/>
                  <c:y val="-4.149377593360995E-2"/>
                </c:manualLayout>
              </c:layout>
              <c:showLegendKey val="0"/>
              <c:showVal val="1"/>
              <c:showCatName val="0"/>
              <c:showSerName val="0"/>
              <c:showPercent val="0"/>
              <c:showBubbleSize val="0"/>
            </c:dLbl>
            <c:dLbl>
              <c:idx val="6"/>
              <c:layout>
                <c:manualLayout>
                  <c:x val="-3.1746027337412358E-2"/>
                  <c:y val="-4.4260027662517298E-2"/>
                </c:manualLayout>
              </c:layout>
              <c:showLegendKey val="0"/>
              <c:showVal val="1"/>
              <c:showCatName val="0"/>
              <c:showSerName val="0"/>
              <c:showPercent val="0"/>
              <c:showBubbleSize val="0"/>
            </c:dLbl>
            <c:dLbl>
              <c:idx val="7"/>
              <c:layout>
                <c:manualLayout>
                  <c:x val="-3.5273363708235958E-2"/>
                  <c:y val="4.1493775933609957E-2"/>
                </c:manualLayout>
              </c:layout>
              <c:showLegendKey val="0"/>
              <c:showVal val="1"/>
              <c:showCatName val="0"/>
              <c:showSerName val="0"/>
              <c:showPercent val="0"/>
              <c:showBubbleSize val="0"/>
            </c:dLbl>
            <c:dLbl>
              <c:idx val="8"/>
              <c:layout>
                <c:manualLayout>
                  <c:x val="-3.1746027337412358E-2"/>
                  <c:y val="-4.1493775933609957E-2"/>
                </c:manualLayout>
              </c:layout>
              <c:showLegendKey val="0"/>
              <c:showVal val="1"/>
              <c:showCatName val="0"/>
              <c:showSerName val="0"/>
              <c:showPercent val="0"/>
              <c:showBubbleSize val="0"/>
            </c:dLbl>
            <c:dLbl>
              <c:idx val="9"/>
              <c:layout>
                <c:manualLayout>
                  <c:x val="-2.9982359152000562E-2"/>
                  <c:y val="-4.7026279391424619E-2"/>
                </c:manualLayout>
              </c:layout>
              <c:showLegendKey val="0"/>
              <c:showVal val="1"/>
              <c:showCatName val="0"/>
              <c:showSerName val="0"/>
              <c:showPercent val="0"/>
              <c:showBubbleSize val="0"/>
            </c:dLbl>
            <c:dLbl>
              <c:idx val="10"/>
              <c:layout>
                <c:manualLayout>
                  <c:x val="-3.3509695522824158E-2"/>
                  <c:y val="-4.1493775933609957E-2"/>
                </c:manualLayout>
              </c:layout>
              <c:showLegendKey val="0"/>
              <c:showVal val="1"/>
              <c:showCatName val="0"/>
              <c:showSerName val="0"/>
              <c:showPercent val="0"/>
              <c:showBubbleSize val="0"/>
            </c:dLbl>
            <c:dLbl>
              <c:idx val="11"/>
              <c:layout>
                <c:manualLayout>
                  <c:x val="-3.3509695522824158E-2"/>
                  <c:y val="3.8727524204702678E-2"/>
                </c:manualLayout>
              </c:layout>
              <c:showLegendKey val="0"/>
              <c:showVal val="1"/>
              <c:showCatName val="0"/>
              <c:showSerName val="0"/>
              <c:showPercent val="0"/>
              <c:showBubbleSize val="0"/>
            </c:dLbl>
            <c:dLbl>
              <c:idx val="12"/>
              <c:layout>
                <c:manualLayout>
                  <c:x val="-2.6455022781176965E-2"/>
                  <c:y val="-4.7026279391424619E-2"/>
                </c:manualLayout>
              </c:layout>
              <c:showLegendKey val="0"/>
              <c:showVal val="1"/>
              <c:showCatName val="0"/>
              <c:showSerName val="0"/>
              <c:showPercent val="0"/>
              <c:showBubbleSize val="0"/>
            </c:dLbl>
            <c:dLbl>
              <c:idx val="13"/>
              <c:layout>
                <c:manualLayout>
                  <c:x val="-3.1746027337412358E-2"/>
                  <c:y val="-4.1493775933609957E-2"/>
                </c:manualLayout>
              </c:layout>
              <c:tx>
                <c:rich>
                  <a:bodyPr/>
                  <a:lstStyle/>
                  <a:p>
                    <a:r>
                      <a:rPr lang="en-US" altLang="en-US">
                        <a:solidFill>
                          <a:schemeClr val="tx1"/>
                        </a:solidFill>
                      </a:rPr>
                      <a:t>218</a:t>
                    </a:r>
                    <a:r>
                      <a:rPr lang="en-US" altLang="en-US"/>
                      <a:t> </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[☆初期臨床研修医の推移.xlsx]初期臨床研修医!$D$5:$R$5</c:f>
              <c:strCache>
                <c:ptCount val="15"/>
                <c:pt idx="0">
                  <c:v>2003年度</c:v>
                </c:pt>
                <c:pt idx="1">
                  <c:v>2004年度</c:v>
                </c:pt>
                <c:pt idx="2">
                  <c:v>2005年度</c:v>
                </c:pt>
                <c:pt idx="3">
                  <c:v>2006年度</c:v>
                </c:pt>
                <c:pt idx="4">
                  <c:v>2007年度</c:v>
                </c:pt>
                <c:pt idx="5">
                  <c:v>2008年度</c:v>
                </c:pt>
                <c:pt idx="6">
                  <c:v>2009年度</c:v>
                </c:pt>
                <c:pt idx="7">
                  <c:v>2010年度</c:v>
                </c:pt>
                <c:pt idx="8">
                  <c:v>2011年度</c:v>
                </c:pt>
                <c:pt idx="9">
                  <c:v>2012年度</c:v>
                </c:pt>
                <c:pt idx="10">
                  <c:v>2013年度</c:v>
                </c:pt>
                <c:pt idx="11">
                  <c:v>2014年度</c:v>
                </c:pt>
                <c:pt idx="12">
                  <c:v>2015年度</c:v>
                </c:pt>
                <c:pt idx="13">
                  <c:v>2016年度</c:v>
                </c:pt>
                <c:pt idx="14">
                  <c:v>2017年度</c:v>
                </c:pt>
              </c:strCache>
            </c:strRef>
          </c:cat>
          <c:val>
            <c:numRef>
              <c:f>[☆初期臨床研修医の推移.xlsx]初期臨床研修医!$D$6:$R$6</c:f>
              <c:numCache>
                <c:formatCode>#,##0_ </c:formatCode>
                <c:ptCount val="15"/>
                <c:pt idx="1">
                  <c:v>187</c:v>
                </c:pt>
                <c:pt idx="2">
                  <c:v>203</c:v>
                </c:pt>
                <c:pt idx="3">
                  <c:v>213</c:v>
                </c:pt>
                <c:pt idx="4">
                  <c:v>227</c:v>
                </c:pt>
                <c:pt idx="5">
                  <c:v>228</c:v>
                </c:pt>
                <c:pt idx="6">
                  <c:v>226</c:v>
                </c:pt>
                <c:pt idx="7">
                  <c:v>182</c:v>
                </c:pt>
                <c:pt idx="8">
                  <c:v>187</c:v>
                </c:pt>
                <c:pt idx="9">
                  <c:v>184</c:v>
                </c:pt>
                <c:pt idx="10">
                  <c:v>187</c:v>
                </c:pt>
                <c:pt idx="11">
                  <c:v>187</c:v>
                </c:pt>
                <c:pt idx="12">
                  <c:v>210</c:v>
                </c:pt>
                <c:pt idx="13">
                  <c:v>218</c:v>
                </c:pt>
                <c:pt idx="14">
                  <c:v>210</c:v>
                </c:pt>
              </c:numCache>
            </c:numRef>
          </c:val>
          <c:smooth val="0"/>
        </c:ser>
        <c:ser>
          <c:idx val="1"/>
          <c:order val="1"/>
          <c:tx>
            <c:strRef>
              <c:f>[☆初期臨床研修医の推移.xlsx]初期臨床研修医!$C$7</c:f>
              <c:strCache>
                <c:ptCount val="1"/>
                <c:pt idx="0">
                  <c:v>採用者数</c:v>
                </c:pt>
              </c:strCache>
            </c:strRef>
          </c:tx>
          <c:marker>
            <c:symbol val="square"/>
            <c:size val="8"/>
          </c:marker>
          <c:dLbls>
            <c:dLbl>
              <c:idx val="2"/>
              <c:layout>
                <c:manualLayout>
                  <c:x val="-3.3509695522824158E-2"/>
                  <c:y val="-4.4260027662517291E-2"/>
                </c:manualLayout>
              </c:layout>
              <c:showLegendKey val="0"/>
              <c:showVal val="1"/>
              <c:showCatName val="0"/>
              <c:showSerName val="0"/>
              <c:showPercent val="0"/>
              <c:showBubbleSize val="0"/>
            </c:dLbl>
            <c:dLbl>
              <c:idx val="3"/>
              <c:layout>
                <c:manualLayout>
                  <c:x val="-2.998235915200053E-2"/>
                  <c:y val="5.809128630705384E-2"/>
                </c:manualLayout>
              </c:layout>
              <c:showLegendKey val="0"/>
              <c:showVal val="1"/>
              <c:showCatName val="0"/>
              <c:showSerName val="0"/>
              <c:showPercent val="0"/>
              <c:showBubbleSize val="0"/>
            </c:dLbl>
            <c:dLbl>
              <c:idx val="5"/>
              <c:layout>
                <c:manualLayout>
                  <c:x val="-2.9982359152000562E-2"/>
                  <c:y val="-3.3195020746887967E-2"/>
                </c:manualLayout>
              </c:layout>
              <c:showLegendKey val="0"/>
              <c:showVal val="1"/>
              <c:showCatName val="0"/>
              <c:showSerName val="0"/>
              <c:showPercent val="0"/>
              <c:showBubbleSize val="0"/>
            </c:dLbl>
            <c:dLbl>
              <c:idx val="6"/>
              <c:layout>
                <c:manualLayout>
                  <c:x val="-3.1746027337412358E-2"/>
                  <c:y val="-3.8727524204702629E-2"/>
                </c:manualLayout>
              </c:layout>
              <c:showLegendKey val="0"/>
              <c:showVal val="1"/>
              <c:showCatName val="0"/>
              <c:showSerName val="0"/>
              <c:showPercent val="0"/>
              <c:showBubbleSize val="0"/>
            </c:dLbl>
            <c:dLbl>
              <c:idx val="7"/>
              <c:layout>
                <c:manualLayout>
                  <c:x val="-3.1746027337412358E-2"/>
                  <c:y val="-3.8727524204702629E-2"/>
                </c:manualLayout>
              </c:layout>
              <c:showLegendKey val="0"/>
              <c:showVal val="1"/>
              <c:showCatName val="0"/>
              <c:showSerName val="0"/>
              <c:showPercent val="0"/>
              <c:showBubbleSize val="0"/>
            </c:dLbl>
            <c:dLbl>
              <c:idx val="8"/>
              <c:layout>
                <c:manualLayout>
                  <c:x val="-3.1746027337412358E-2"/>
                  <c:y val="-3.3195020746887967E-2"/>
                </c:manualLayout>
              </c:layout>
              <c:showLegendKey val="0"/>
              <c:showVal val="1"/>
              <c:showCatName val="0"/>
              <c:showSerName val="0"/>
              <c:showPercent val="0"/>
              <c:showBubbleSize val="0"/>
            </c:dLbl>
            <c:dLbl>
              <c:idx val="9"/>
              <c:layout>
                <c:manualLayout>
                  <c:x val="-3.1746027337412358E-2"/>
                  <c:y val="4.1493775933609957E-2"/>
                </c:manualLayout>
              </c:layout>
              <c:showLegendKey val="0"/>
              <c:showVal val="1"/>
              <c:showCatName val="0"/>
              <c:showSerName val="0"/>
              <c:showPercent val="0"/>
              <c:showBubbleSize val="0"/>
            </c:dLbl>
            <c:dLbl>
              <c:idx val="10"/>
              <c:layout>
                <c:manualLayout>
                  <c:x val="-3.1746027337412358E-2"/>
                  <c:y val="4.149377593360986E-2"/>
                </c:manualLayout>
              </c:layout>
              <c:showLegendKey val="0"/>
              <c:showVal val="1"/>
              <c:showCatName val="0"/>
              <c:showSerName val="0"/>
              <c:showPercent val="0"/>
              <c:showBubbleSize val="0"/>
            </c:dLbl>
            <c:dLbl>
              <c:idx val="11"/>
              <c:layout>
                <c:manualLayout>
                  <c:x val="-2.8218690966588765E-2"/>
                  <c:y val="-4.4260027662517291E-2"/>
                </c:manualLayout>
              </c:layout>
              <c:showLegendKey val="0"/>
              <c:showVal val="1"/>
              <c:showCatName val="0"/>
              <c:showSerName val="0"/>
              <c:showPercent val="0"/>
              <c:showBubbleSize val="0"/>
            </c:dLbl>
            <c:dLbl>
              <c:idx val="12"/>
              <c:layout>
                <c:manualLayout>
                  <c:x val="-2.9982359152000562E-2"/>
                  <c:y val="3.5961272475795295E-2"/>
                </c:manualLayout>
              </c:layout>
              <c:showLegendKey val="0"/>
              <c:showVal val="1"/>
              <c:showCatName val="0"/>
              <c:showSerName val="0"/>
              <c:showPercent val="0"/>
              <c:showBubbleSize val="0"/>
            </c:dLbl>
            <c:dLbl>
              <c:idx val="13"/>
              <c:layout>
                <c:manualLayout>
                  <c:x val="-2.6455022781176965E-2"/>
                  <c:y val="-3.872752420470262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[☆初期臨床研修医の推移.xlsx]初期臨床研修医!$D$5:$R$5</c:f>
              <c:strCache>
                <c:ptCount val="15"/>
                <c:pt idx="0">
                  <c:v>2003年度</c:v>
                </c:pt>
                <c:pt idx="1">
                  <c:v>2004年度</c:v>
                </c:pt>
                <c:pt idx="2">
                  <c:v>2005年度</c:v>
                </c:pt>
                <c:pt idx="3">
                  <c:v>2006年度</c:v>
                </c:pt>
                <c:pt idx="4">
                  <c:v>2007年度</c:v>
                </c:pt>
                <c:pt idx="5">
                  <c:v>2008年度</c:v>
                </c:pt>
                <c:pt idx="6">
                  <c:v>2009年度</c:v>
                </c:pt>
                <c:pt idx="7">
                  <c:v>2010年度</c:v>
                </c:pt>
                <c:pt idx="8">
                  <c:v>2011年度</c:v>
                </c:pt>
                <c:pt idx="9">
                  <c:v>2012年度</c:v>
                </c:pt>
                <c:pt idx="10">
                  <c:v>2013年度</c:v>
                </c:pt>
                <c:pt idx="11">
                  <c:v>2014年度</c:v>
                </c:pt>
                <c:pt idx="12">
                  <c:v>2015年度</c:v>
                </c:pt>
                <c:pt idx="13">
                  <c:v>2016年度</c:v>
                </c:pt>
                <c:pt idx="14">
                  <c:v>2017年度</c:v>
                </c:pt>
              </c:strCache>
            </c:strRef>
          </c:cat>
          <c:val>
            <c:numRef>
              <c:f>[☆初期臨床研修医の推移.xlsx]初期臨床研修医!$D$7:$R$7</c:f>
              <c:numCache>
                <c:formatCode>#,##0_ </c:formatCode>
                <c:ptCount val="15"/>
                <c:pt idx="0">
                  <c:v>181</c:v>
                </c:pt>
                <c:pt idx="1">
                  <c:v>134</c:v>
                </c:pt>
                <c:pt idx="2">
                  <c:v>143</c:v>
                </c:pt>
                <c:pt idx="3">
                  <c:v>125</c:v>
                </c:pt>
                <c:pt idx="4">
                  <c:v>136</c:v>
                </c:pt>
                <c:pt idx="5">
                  <c:v>145</c:v>
                </c:pt>
                <c:pt idx="6">
                  <c:v>141</c:v>
                </c:pt>
                <c:pt idx="7">
                  <c:v>140</c:v>
                </c:pt>
                <c:pt idx="8">
                  <c:v>144</c:v>
                </c:pt>
                <c:pt idx="9">
                  <c:v>131</c:v>
                </c:pt>
                <c:pt idx="10">
                  <c:v>129</c:v>
                </c:pt>
                <c:pt idx="11">
                  <c:v>160</c:v>
                </c:pt>
                <c:pt idx="12">
                  <c:v>134</c:v>
                </c:pt>
                <c:pt idx="13">
                  <c:v>174</c:v>
                </c:pt>
                <c:pt idx="14">
                  <c:v>168</c:v>
                </c:pt>
              </c:numCache>
            </c:numRef>
          </c:val>
          <c:smooth val="0"/>
        </c:ser>
        <c:dLbls>
          <c:showLegendKey val="0"/>
          <c:showVal val="0"/>
          <c:showCatName val="0"/>
          <c:showSerName val="0"/>
          <c:showPercent val="0"/>
          <c:showBubbleSize val="0"/>
        </c:dLbls>
        <c:marker val="1"/>
        <c:smooth val="0"/>
        <c:axId val="187384192"/>
        <c:axId val="194585344"/>
      </c:lineChart>
      <c:catAx>
        <c:axId val="187384192"/>
        <c:scaling>
          <c:orientation val="minMax"/>
        </c:scaling>
        <c:delete val="0"/>
        <c:axPos val="b"/>
        <c:majorTickMark val="out"/>
        <c:minorTickMark val="none"/>
        <c:tickLblPos val="nextTo"/>
        <c:crossAx val="194585344"/>
        <c:crosses val="autoZero"/>
        <c:auto val="1"/>
        <c:lblAlgn val="ctr"/>
        <c:lblOffset val="100"/>
        <c:noMultiLvlLbl val="0"/>
      </c:catAx>
      <c:valAx>
        <c:axId val="194585344"/>
        <c:scaling>
          <c:orientation val="minMax"/>
          <c:min val="100"/>
        </c:scaling>
        <c:delete val="0"/>
        <c:axPos val="l"/>
        <c:majorGridlines/>
        <c:minorGridlines>
          <c:spPr>
            <a:ln>
              <a:noFill/>
            </a:ln>
          </c:spPr>
        </c:minorGridlines>
        <c:numFmt formatCode="#,##0_ " sourceLinked="1"/>
        <c:majorTickMark val="out"/>
        <c:minorTickMark val="none"/>
        <c:tickLblPos val="nextTo"/>
        <c:crossAx val="187384192"/>
        <c:crosses val="autoZero"/>
        <c:crossBetween val="between"/>
        <c:majorUnit val="20"/>
      </c:valAx>
    </c:plotArea>
    <c:legend>
      <c:legendPos val="r"/>
      <c:layout/>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tx>
            <c:strRef>
              <c:f>人口推計!$B$5</c:f>
              <c:strCache>
                <c:ptCount val="1"/>
                <c:pt idx="0">
                  <c:v>0～14歳</c:v>
                </c:pt>
              </c:strCache>
            </c:strRef>
          </c:tx>
          <c:spPr>
            <a:solidFill>
              <a:schemeClr val="tx1"/>
            </a:solidFill>
            <a:ln>
              <a:solidFill>
                <a:schemeClr val="tx1"/>
              </a:solidFill>
            </a:ln>
          </c:spPr>
          <c:invertIfNegative val="0"/>
          <c:cat>
            <c:strRef>
              <c:f>人口推計!$C$3:$I$3</c:f>
              <c:strCache>
                <c:ptCount val="7"/>
                <c:pt idx="0">
                  <c:v>2010年</c:v>
                </c:pt>
                <c:pt idx="1">
                  <c:v>2015年</c:v>
                </c:pt>
                <c:pt idx="2">
                  <c:v>2020年</c:v>
                </c:pt>
                <c:pt idx="3">
                  <c:v>2025年</c:v>
                </c:pt>
                <c:pt idx="4">
                  <c:v>2030年</c:v>
                </c:pt>
                <c:pt idx="5">
                  <c:v>2035年</c:v>
                </c:pt>
                <c:pt idx="6">
                  <c:v>2040年</c:v>
                </c:pt>
              </c:strCache>
            </c:strRef>
          </c:cat>
          <c:val>
            <c:numRef>
              <c:f>人口推計!$C$5:$I$5</c:f>
              <c:numCache>
                <c:formatCode>#,##0_ </c:formatCode>
                <c:ptCount val="7"/>
                <c:pt idx="0">
                  <c:v>191884</c:v>
                </c:pt>
                <c:pt idx="1">
                  <c:v>185856</c:v>
                </c:pt>
                <c:pt idx="2">
                  <c:v>174907</c:v>
                </c:pt>
                <c:pt idx="3">
                  <c:v>161007</c:v>
                </c:pt>
                <c:pt idx="4">
                  <c:v>147762</c:v>
                </c:pt>
                <c:pt idx="5">
                  <c:v>140195</c:v>
                </c:pt>
                <c:pt idx="6">
                  <c:v>135439</c:v>
                </c:pt>
              </c:numCache>
            </c:numRef>
          </c:val>
        </c:ser>
        <c:ser>
          <c:idx val="2"/>
          <c:order val="1"/>
          <c:tx>
            <c:strRef>
              <c:f>人口推計!$B$6</c:f>
              <c:strCache>
                <c:ptCount val="1"/>
                <c:pt idx="0">
                  <c:v>15～64歳</c:v>
                </c:pt>
              </c:strCache>
            </c:strRef>
          </c:tx>
          <c:spPr>
            <a:pattFill prst="ltDnDiag">
              <a:fgClr>
                <a:schemeClr val="tx1"/>
              </a:fgClr>
              <a:bgClr>
                <a:schemeClr val="bg1"/>
              </a:bgClr>
            </a:pattFill>
            <a:ln>
              <a:solidFill>
                <a:schemeClr val="tx1"/>
              </a:solidFill>
            </a:ln>
          </c:spPr>
          <c:invertIfNegative val="0"/>
          <c:cat>
            <c:strRef>
              <c:f>人口推計!$C$3:$I$3</c:f>
              <c:strCache>
                <c:ptCount val="7"/>
                <c:pt idx="0">
                  <c:v>2010年</c:v>
                </c:pt>
                <c:pt idx="1">
                  <c:v>2015年</c:v>
                </c:pt>
                <c:pt idx="2">
                  <c:v>2020年</c:v>
                </c:pt>
                <c:pt idx="3">
                  <c:v>2025年</c:v>
                </c:pt>
                <c:pt idx="4">
                  <c:v>2030年</c:v>
                </c:pt>
                <c:pt idx="5">
                  <c:v>2035年</c:v>
                </c:pt>
                <c:pt idx="6">
                  <c:v>2040年</c:v>
                </c:pt>
              </c:strCache>
            </c:strRef>
          </c:cat>
          <c:val>
            <c:numRef>
              <c:f>人口推計!$C$6:$I$6</c:f>
              <c:numCache>
                <c:formatCode>#,##0_ </c:formatCode>
                <c:ptCount val="7"/>
                <c:pt idx="0">
                  <c:v>873636</c:v>
                </c:pt>
                <c:pt idx="1">
                  <c:v>826818</c:v>
                </c:pt>
                <c:pt idx="2">
                  <c:v>800844</c:v>
                </c:pt>
                <c:pt idx="3">
                  <c:v>783639</c:v>
                </c:pt>
                <c:pt idx="4">
                  <c:v>759862</c:v>
                </c:pt>
                <c:pt idx="5">
                  <c:v>719691</c:v>
                </c:pt>
                <c:pt idx="6">
                  <c:v>660337</c:v>
                </c:pt>
              </c:numCache>
            </c:numRef>
          </c:val>
        </c:ser>
        <c:ser>
          <c:idx val="3"/>
          <c:order val="2"/>
          <c:tx>
            <c:strRef>
              <c:f>人口推計!$B$7</c:f>
              <c:strCache>
                <c:ptCount val="1"/>
                <c:pt idx="0">
                  <c:v>65歳～</c:v>
                </c:pt>
              </c:strCache>
            </c:strRef>
          </c:tx>
          <c:spPr>
            <a:pattFill prst="pct50">
              <a:fgClr>
                <a:schemeClr val="tx1"/>
              </a:fgClr>
              <a:bgClr>
                <a:schemeClr val="bg1"/>
              </a:bgClr>
            </a:pattFill>
            <a:ln>
              <a:solidFill>
                <a:schemeClr val="tx1"/>
              </a:solidFill>
            </a:ln>
          </c:spPr>
          <c:invertIfNegative val="0"/>
          <c:cat>
            <c:strRef>
              <c:f>人口推計!$C$3:$I$3</c:f>
              <c:strCache>
                <c:ptCount val="7"/>
                <c:pt idx="0">
                  <c:v>2010年</c:v>
                </c:pt>
                <c:pt idx="1">
                  <c:v>2015年</c:v>
                </c:pt>
                <c:pt idx="2">
                  <c:v>2020年</c:v>
                </c:pt>
                <c:pt idx="3">
                  <c:v>2025年</c:v>
                </c:pt>
                <c:pt idx="4">
                  <c:v>2030年</c:v>
                </c:pt>
                <c:pt idx="5">
                  <c:v>2035年</c:v>
                </c:pt>
                <c:pt idx="6">
                  <c:v>2040年</c:v>
                </c:pt>
              </c:strCache>
            </c:strRef>
          </c:cat>
          <c:val>
            <c:numRef>
              <c:f>人口推計!$C$7:$I$7</c:f>
              <c:numCache>
                <c:formatCode>#,##0_ </c:formatCode>
                <c:ptCount val="7"/>
                <c:pt idx="0">
                  <c:v>283745</c:v>
                </c:pt>
                <c:pt idx="1">
                  <c:v>344822</c:v>
                </c:pt>
                <c:pt idx="2">
                  <c:v>373331</c:v>
                </c:pt>
                <c:pt idx="3">
                  <c:v>384558</c:v>
                </c:pt>
                <c:pt idx="4">
                  <c:v>393564</c:v>
                </c:pt>
                <c:pt idx="5">
                  <c:v>406479</c:v>
                </c:pt>
                <c:pt idx="6">
                  <c:v>430471</c:v>
                </c:pt>
              </c:numCache>
            </c:numRef>
          </c:val>
        </c:ser>
        <c:dLbls>
          <c:showLegendKey val="0"/>
          <c:showVal val="0"/>
          <c:showCatName val="0"/>
          <c:showSerName val="0"/>
          <c:showPercent val="0"/>
          <c:showBubbleSize val="0"/>
        </c:dLbls>
        <c:gapWidth val="150"/>
        <c:overlap val="100"/>
        <c:axId val="122940800"/>
        <c:axId val="122819712"/>
      </c:barChart>
      <c:catAx>
        <c:axId val="122940800"/>
        <c:scaling>
          <c:orientation val="minMax"/>
        </c:scaling>
        <c:delete val="0"/>
        <c:axPos val="b"/>
        <c:majorTickMark val="out"/>
        <c:minorTickMark val="none"/>
        <c:tickLblPos val="nextTo"/>
        <c:crossAx val="122819712"/>
        <c:crosses val="autoZero"/>
        <c:auto val="1"/>
        <c:lblAlgn val="ctr"/>
        <c:lblOffset val="100"/>
        <c:noMultiLvlLbl val="0"/>
      </c:catAx>
      <c:valAx>
        <c:axId val="122819712"/>
        <c:scaling>
          <c:orientation val="minMax"/>
        </c:scaling>
        <c:delete val="0"/>
        <c:axPos val="l"/>
        <c:majorGridlines/>
        <c:numFmt formatCode="#,##0_ " sourceLinked="1"/>
        <c:majorTickMark val="out"/>
        <c:minorTickMark val="none"/>
        <c:tickLblPos val="nextTo"/>
        <c:crossAx val="1229408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c:f>
              <c:strCache>
                <c:ptCount val="1"/>
                <c:pt idx="0">
                  <c:v>0-14歳</c:v>
                </c:pt>
              </c:strCache>
            </c:strRef>
          </c:tx>
          <c:spPr>
            <a:pattFill prst="dotGrid">
              <a:fgClr>
                <a:schemeClr val="accent1"/>
              </a:fgClr>
              <a:bgClr>
                <a:schemeClr val="bg1"/>
              </a:bgClr>
            </a:pattFill>
            <a:ln w="9525" cap="flat" cmpd="sng" algn="ctr">
              <a:solidFill>
                <a:schemeClr val="accent1">
                  <a:shade val="95000"/>
                </a:schemeClr>
              </a:solidFill>
              <a:round/>
            </a:ln>
            <a:effectLst/>
          </c:spPr>
          <c:invertIfNegative val="0"/>
          <c:cat>
            <c:strRef>
              <c:f>Sheet1!$A$5:$A$11</c:f>
              <c:strCache>
                <c:ptCount val="7"/>
                <c:pt idx="0">
                  <c:v>2010年</c:v>
                </c:pt>
                <c:pt idx="1">
                  <c:v>2015年</c:v>
                </c:pt>
                <c:pt idx="2">
                  <c:v>2020年</c:v>
                </c:pt>
                <c:pt idx="3">
                  <c:v>2025年</c:v>
                </c:pt>
                <c:pt idx="4">
                  <c:v>2030年</c:v>
                </c:pt>
                <c:pt idx="5">
                  <c:v>2035年</c:v>
                </c:pt>
                <c:pt idx="6">
                  <c:v>2040年</c:v>
                </c:pt>
              </c:strCache>
            </c:strRef>
          </c:cat>
          <c:val>
            <c:numRef>
              <c:f>Sheet1!$B$5:$B$11</c:f>
              <c:numCache>
                <c:formatCode>#,##0_);[Red]\(#,##0\)</c:formatCode>
                <c:ptCount val="7"/>
                <c:pt idx="0">
                  <c:v>361.16240000000005</c:v>
                </c:pt>
                <c:pt idx="1">
                  <c:v>356.33841000000001</c:v>
                </c:pt>
                <c:pt idx="2">
                  <c:v>326.12689999999998</c:v>
                </c:pt>
                <c:pt idx="3">
                  <c:v>298.82274000000001</c:v>
                </c:pt>
                <c:pt idx="4">
                  <c:v>280.45353999999998</c:v>
                </c:pt>
                <c:pt idx="5">
                  <c:v>269.30320999999998</c:v>
                </c:pt>
                <c:pt idx="6">
                  <c:v>259.25200999999998</c:v>
                </c:pt>
              </c:numCache>
            </c:numRef>
          </c:val>
          <c:extLst xmlns:c16r2="http://schemas.microsoft.com/office/drawing/2015/06/chart">
            <c:ext xmlns:c16="http://schemas.microsoft.com/office/drawing/2014/chart" uri="{C3380CC4-5D6E-409C-BE32-E72D297353CC}">
              <c16:uniqueId val="{00000000-3C28-4264-B4F2-AB42DC73D48F}"/>
            </c:ext>
          </c:extLst>
        </c:ser>
        <c:ser>
          <c:idx val="1"/>
          <c:order val="1"/>
          <c:tx>
            <c:strRef>
              <c:f>Sheet1!$C$4</c:f>
              <c:strCache>
                <c:ptCount val="1"/>
                <c:pt idx="0">
                  <c:v>15-64歳</c:v>
                </c:pt>
              </c:strCache>
            </c:strRef>
          </c:tx>
          <c:spPr>
            <a:pattFill prst="ltDnDiag">
              <a:fgClr>
                <a:schemeClr val="accent1"/>
              </a:fgClr>
              <a:bgClr>
                <a:schemeClr val="bg1"/>
              </a:bgClr>
            </a:patt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Sheet1!$A$5:$A$11</c:f>
              <c:strCache>
                <c:ptCount val="7"/>
                <c:pt idx="0">
                  <c:v>2010年</c:v>
                </c:pt>
                <c:pt idx="1">
                  <c:v>2015年</c:v>
                </c:pt>
                <c:pt idx="2">
                  <c:v>2020年</c:v>
                </c:pt>
                <c:pt idx="3">
                  <c:v>2025年</c:v>
                </c:pt>
                <c:pt idx="4">
                  <c:v>2030年</c:v>
                </c:pt>
                <c:pt idx="5">
                  <c:v>2035年</c:v>
                </c:pt>
                <c:pt idx="6">
                  <c:v>2040年</c:v>
                </c:pt>
              </c:strCache>
            </c:strRef>
          </c:cat>
          <c:val>
            <c:numRef>
              <c:f>Sheet1!$C$5:$C$11</c:f>
              <c:numCache>
                <c:formatCode>#,##0_);[Red]\(#,##0\)</c:formatCode>
                <c:ptCount val="7"/>
                <c:pt idx="0">
                  <c:v>4688.4552699999995</c:v>
                </c:pt>
                <c:pt idx="1">
                  <c:v>4259.6346000000003</c:v>
                </c:pt>
                <c:pt idx="2">
                  <c:v>4178.1118200000001</c:v>
                </c:pt>
                <c:pt idx="3">
                  <c:v>4194.9384700000001</c:v>
                </c:pt>
                <c:pt idx="4">
                  <c:v>4197.1019900000001</c:v>
                </c:pt>
                <c:pt idx="5">
                  <c:v>3996.3366299999998</c:v>
                </c:pt>
                <c:pt idx="6">
                  <c:v>3584.4716300000005</c:v>
                </c:pt>
              </c:numCache>
            </c:numRef>
          </c:val>
          <c:extLst xmlns:c16r2="http://schemas.microsoft.com/office/drawing/2015/06/chart">
            <c:ext xmlns:c16="http://schemas.microsoft.com/office/drawing/2014/chart" uri="{C3380CC4-5D6E-409C-BE32-E72D297353CC}">
              <c16:uniqueId val="{00000001-3C28-4264-B4F2-AB42DC73D48F}"/>
            </c:ext>
          </c:extLst>
        </c:ser>
        <c:ser>
          <c:idx val="2"/>
          <c:order val="2"/>
          <c:tx>
            <c:strRef>
              <c:f>Sheet1!$D$4</c:f>
              <c:strCache>
                <c:ptCount val="1"/>
                <c:pt idx="0">
                  <c:v>65-74歳</c:v>
                </c:pt>
              </c:strCache>
            </c:strRef>
          </c:tx>
          <c:spPr>
            <a:pattFill prst="pct30">
              <a:fgClr>
                <a:schemeClr val="accent1"/>
              </a:fgClr>
              <a:bgClr>
                <a:schemeClr val="bg1"/>
              </a:bgClr>
            </a:patt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Sheet1!$A$5:$A$11</c:f>
              <c:strCache>
                <c:ptCount val="7"/>
                <c:pt idx="0">
                  <c:v>2010年</c:v>
                </c:pt>
                <c:pt idx="1">
                  <c:v>2015年</c:v>
                </c:pt>
                <c:pt idx="2">
                  <c:v>2020年</c:v>
                </c:pt>
                <c:pt idx="3">
                  <c:v>2025年</c:v>
                </c:pt>
                <c:pt idx="4">
                  <c:v>2030年</c:v>
                </c:pt>
                <c:pt idx="5">
                  <c:v>2035年</c:v>
                </c:pt>
                <c:pt idx="6">
                  <c:v>2040年</c:v>
                </c:pt>
              </c:strCache>
            </c:strRef>
          </c:cat>
          <c:val>
            <c:numRef>
              <c:f>Sheet1!$D$5:$D$11</c:f>
              <c:numCache>
                <c:formatCode>#,##0_);[Red]\(#,##0\)</c:formatCode>
                <c:ptCount val="7"/>
                <c:pt idx="0">
                  <c:v>2886.0177600000002</c:v>
                </c:pt>
                <c:pt idx="1">
                  <c:v>3250.6542899999999</c:v>
                </c:pt>
                <c:pt idx="2">
                  <c:v>3174.3793000000001</c:v>
                </c:pt>
                <c:pt idx="3">
                  <c:v>2650.8743599999998</c:v>
                </c:pt>
                <c:pt idx="4">
                  <c:v>2571.98146</c:v>
                </c:pt>
                <c:pt idx="5">
                  <c:v>2820.0839699999997</c:v>
                </c:pt>
                <c:pt idx="6">
                  <c:v>3248.0902599999999</c:v>
                </c:pt>
              </c:numCache>
            </c:numRef>
          </c:val>
          <c:extLst xmlns:c16r2="http://schemas.microsoft.com/office/drawing/2015/06/chart">
            <c:ext xmlns:c16="http://schemas.microsoft.com/office/drawing/2014/chart" uri="{C3380CC4-5D6E-409C-BE32-E72D297353CC}">
              <c16:uniqueId val="{00000002-3C28-4264-B4F2-AB42DC73D48F}"/>
            </c:ext>
          </c:extLst>
        </c:ser>
        <c:ser>
          <c:idx val="3"/>
          <c:order val="3"/>
          <c:tx>
            <c:strRef>
              <c:f>Sheet1!$E$4</c:f>
              <c:strCache>
                <c:ptCount val="1"/>
                <c:pt idx="0">
                  <c:v>75歳以上</c:v>
                </c:pt>
              </c:strCache>
            </c:strRef>
          </c:tx>
          <c:spPr>
            <a:pattFill prst="pct20">
              <a:fgClr>
                <a:schemeClr val="accent1"/>
              </a:fgClr>
              <a:bgClr>
                <a:schemeClr val="bg1"/>
              </a:bgClr>
            </a:patt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Sheet1!$A$5:$A$11</c:f>
              <c:strCache>
                <c:ptCount val="7"/>
                <c:pt idx="0">
                  <c:v>2010年</c:v>
                </c:pt>
                <c:pt idx="1">
                  <c:v>2015年</c:v>
                </c:pt>
                <c:pt idx="2">
                  <c:v>2020年</c:v>
                </c:pt>
                <c:pt idx="3">
                  <c:v>2025年</c:v>
                </c:pt>
                <c:pt idx="4">
                  <c:v>2030年</c:v>
                </c:pt>
                <c:pt idx="5">
                  <c:v>2035年</c:v>
                </c:pt>
                <c:pt idx="6">
                  <c:v>2040年</c:v>
                </c:pt>
              </c:strCache>
            </c:strRef>
          </c:cat>
          <c:val>
            <c:numRef>
              <c:f>Sheet1!$E$5:$E$11</c:f>
              <c:numCache>
                <c:formatCode>#,##0_);[Red]\(#,##0\)</c:formatCode>
                <c:ptCount val="7"/>
                <c:pt idx="0">
                  <c:v>6980.6708699999999</c:v>
                </c:pt>
                <c:pt idx="1">
                  <c:v>7608.4430699999994</c:v>
                </c:pt>
                <c:pt idx="2">
                  <c:v>9163.4432100000013</c:v>
                </c:pt>
                <c:pt idx="3">
                  <c:v>11087.448199999999</c:v>
                </c:pt>
                <c:pt idx="4">
                  <c:v>11727.518120000001</c:v>
                </c:pt>
                <c:pt idx="5">
                  <c:v>11679.73789</c:v>
                </c:pt>
                <c:pt idx="6">
                  <c:v>11666.726839999999</c:v>
                </c:pt>
              </c:numCache>
            </c:numRef>
          </c:val>
          <c:extLst xmlns:c16r2="http://schemas.microsoft.com/office/drawing/2015/06/chart">
            <c:ext xmlns:c16="http://schemas.microsoft.com/office/drawing/2014/chart" uri="{C3380CC4-5D6E-409C-BE32-E72D297353CC}">
              <c16:uniqueId val="{00000003-3C28-4264-B4F2-AB42DC73D48F}"/>
            </c:ext>
          </c:extLst>
        </c:ser>
        <c:dLbls>
          <c:showLegendKey val="0"/>
          <c:showVal val="0"/>
          <c:showCatName val="0"/>
          <c:showSerName val="0"/>
          <c:showPercent val="0"/>
          <c:showBubbleSize val="0"/>
        </c:dLbls>
        <c:gapWidth val="50"/>
        <c:overlap val="100"/>
        <c:axId val="90170112"/>
        <c:axId val="90171648"/>
      </c:barChart>
      <c:lineChart>
        <c:grouping val="standard"/>
        <c:varyColors val="0"/>
        <c:ser>
          <c:idx val="4"/>
          <c:order val="4"/>
          <c:tx>
            <c:strRef>
              <c:f>Sheet1!$F$4</c:f>
              <c:strCache>
                <c:ptCount val="1"/>
              </c:strCache>
            </c:strRef>
          </c:tx>
          <c:spPr>
            <a:ln w="15875" cap="rnd">
              <a:no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Sheet1!$A$5:$A$11</c:f>
              <c:strCache>
                <c:ptCount val="7"/>
                <c:pt idx="0">
                  <c:v>2010年</c:v>
                </c:pt>
                <c:pt idx="1">
                  <c:v>2015年</c:v>
                </c:pt>
                <c:pt idx="2">
                  <c:v>2020年</c:v>
                </c:pt>
                <c:pt idx="3">
                  <c:v>2025年</c:v>
                </c:pt>
                <c:pt idx="4">
                  <c:v>2030年</c:v>
                </c:pt>
                <c:pt idx="5">
                  <c:v>2035年</c:v>
                </c:pt>
                <c:pt idx="6">
                  <c:v>2040年</c:v>
                </c:pt>
              </c:strCache>
            </c:strRef>
          </c:cat>
          <c:val>
            <c:numRef>
              <c:f>Sheet1!$F$5:$F$11</c:f>
              <c:numCache>
                <c:formatCode>#,##0_);[Red]\(#,##0\)</c:formatCode>
                <c:ptCount val="7"/>
                <c:pt idx="0">
                  <c:v>14916.3063</c:v>
                </c:pt>
                <c:pt idx="1">
                  <c:v>15475.070369999999</c:v>
                </c:pt>
                <c:pt idx="2">
                  <c:v>16842.061229999999</c:v>
                </c:pt>
                <c:pt idx="3">
                  <c:v>18232.083770000001</c:v>
                </c:pt>
                <c:pt idx="4">
                  <c:v>18777.055110000001</c:v>
                </c:pt>
                <c:pt idx="5">
                  <c:v>18765.4617</c:v>
                </c:pt>
                <c:pt idx="6">
                  <c:v>18758.540739999997</c:v>
                </c:pt>
              </c:numCache>
            </c:numRef>
          </c:val>
          <c:smooth val="0"/>
          <c:extLst xmlns:c16r2="http://schemas.microsoft.com/office/drawing/2015/06/chart">
            <c:ext xmlns:c16="http://schemas.microsoft.com/office/drawing/2014/chart" uri="{C3380CC4-5D6E-409C-BE32-E72D297353CC}">
              <c16:uniqueId val="{00000004-3C28-4264-B4F2-AB42DC73D48F}"/>
            </c:ext>
          </c:extLst>
        </c:ser>
        <c:dLbls>
          <c:showLegendKey val="0"/>
          <c:showVal val="0"/>
          <c:showCatName val="0"/>
          <c:showSerName val="0"/>
          <c:showPercent val="0"/>
          <c:showBubbleSize val="0"/>
        </c:dLbls>
        <c:marker val="1"/>
        <c:smooth val="0"/>
        <c:axId val="90170112"/>
        <c:axId val="90171648"/>
      </c:lineChart>
      <c:catAx>
        <c:axId val="901701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crossAx val="90171648"/>
        <c:crosses val="autoZero"/>
        <c:auto val="1"/>
        <c:lblAlgn val="ctr"/>
        <c:lblOffset val="100"/>
        <c:noMultiLvlLbl val="0"/>
      </c:catAx>
      <c:valAx>
        <c:axId val="9017164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crossAx val="90170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c:f>
              <c:strCache>
                <c:ptCount val="1"/>
                <c:pt idx="0">
                  <c:v>0-14歳</c:v>
                </c:pt>
              </c:strCache>
            </c:strRef>
          </c:tx>
          <c:spPr>
            <a:pattFill prst="dotGrid">
              <a:fgClr>
                <a:schemeClr val="accent1"/>
              </a:fgClr>
              <a:bgClr>
                <a:schemeClr val="bg1"/>
              </a:bgClr>
            </a:pattFill>
            <a:ln w="9525" cap="flat" cmpd="sng" algn="ctr">
              <a:solidFill>
                <a:schemeClr val="accent1">
                  <a:shade val="95000"/>
                </a:schemeClr>
              </a:solidFill>
              <a:round/>
            </a:ln>
            <a:effectLst/>
          </c:spPr>
          <c:invertIfNegative val="0"/>
          <c:dLbls>
            <c:spPr>
              <a:noFill/>
              <a:ln>
                <a:noFill/>
              </a:ln>
              <a:effectLst/>
            </c:spPr>
            <c:txPr>
              <a:bodyPr wrap="square" lIns="38100" tIns="19050" rIns="38100" bIns="19050" anchor="ctr">
                <a:spAutoFit/>
              </a:bodyPr>
              <a:lstStyle/>
              <a:p>
                <a:pPr>
                  <a:defRPr sz="9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Sheet1!$A$15:$A$21</c:f>
              <c:strCache>
                <c:ptCount val="7"/>
                <c:pt idx="0">
                  <c:v>2010年</c:v>
                </c:pt>
                <c:pt idx="1">
                  <c:v>2015年</c:v>
                </c:pt>
                <c:pt idx="2">
                  <c:v>2020年</c:v>
                </c:pt>
                <c:pt idx="3">
                  <c:v>2025年</c:v>
                </c:pt>
                <c:pt idx="4">
                  <c:v>2030年</c:v>
                </c:pt>
                <c:pt idx="5">
                  <c:v>2035年</c:v>
                </c:pt>
                <c:pt idx="6">
                  <c:v>2040年</c:v>
                </c:pt>
              </c:strCache>
            </c:strRef>
          </c:cat>
          <c:val>
            <c:numRef>
              <c:f>Sheet1!$B$15:$B$21</c:f>
              <c:numCache>
                <c:formatCode>#,##0_);[Red]\(#,##0\)</c:formatCode>
                <c:ptCount val="7"/>
                <c:pt idx="0">
                  <c:v>8420.6265100000019</c:v>
                </c:pt>
                <c:pt idx="1">
                  <c:v>9473.7562900000012</c:v>
                </c:pt>
                <c:pt idx="2">
                  <c:v>8741.7728100000004</c:v>
                </c:pt>
                <c:pt idx="3">
                  <c:v>8019.4718400000002</c:v>
                </c:pt>
                <c:pt idx="4">
                  <c:v>7476.89815</c:v>
                </c:pt>
                <c:pt idx="5">
                  <c:v>7154.6003099999998</c:v>
                </c:pt>
                <c:pt idx="6">
                  <c:v>6894.6342400000003</c:v>
                </c:pt>
              </c:numCache>
            </c:numRef>
          </c:val>
          <c:extLst xmlns:c16r2="http://schemas.microsoft.com/office/drawing/2015/06/chart">
            <c:ext xmlns:c16="http://schemas.microsoft.com/office/drawing/2014/chart" uri="{C3380CC4-5D6E-409C-BE32-E72D297353CC}">
              <c16:uniqueId val="{00000000-043E-4D04-A0FD-80312F4DE400}"/>
            </c:ext>
          </c:extLst>
        </c:ser>
        <c:ser>
          <c:idx val="1"/>
          <c:order val="1"/>
          <c:tx>
            <c:strRef>
              <c:f>Sheet1!$C$4</c:f>
              <c:strCache>
                <c:ptCount val="1"/>
                <c:pt idx="0">
                  <c:v>15-64歳</c:v>
                </c:pt>
              </c:strCache>
            </c:strRef>
          </c:tx>
          <c:spPr>
            <a:pattFill prst="ltDnDiag">
              <a:fgClr>
                <a:schemeClr val="accent1"/>
              </a:fgClr>
              <a:bgClr>
                <a:schemeClr val="bg1"/>
              </a:bgClr>
            </a:patt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Sheet1!$A$15:$A$21</c:f>
              <c:strCache>
                <c:ptCount val="7"/>
                <c:pt idx="0">
                  <c:v>2010年</c:v>
                </c:pt>
                <c:pt idx="1">
                  <c:v>2015年</c:v>
                </c:pt>
                <c:pt idx="2">
                  <c:v>2020年</c:v>
                </c:pt>
                <c:pt idx="3">
                  <c:v>2025年</c:v>
                </c:pt>
                <c:pt idx="4">
                  <c:v>2030年</c:v>
                </c:pt>
                <c:pt idx="5">
                  <c:v>2035年</c:v>
                </c:pt>
                <c:pt idx="6">
                  <c:v>2040年</c:v>
                </c:pt>
              </c:strCache>
            </c:strRef>
          </c:cat>
          <c:val>
            <c:numRef>
              <c:f>Sheet1!$C$15:$C$21</c:f>
              <c:numCache>
                <c:formatCode>#,##0_);[Red]\(#,##0\)</c:formatCode>
                <c:ptCount val="7"/>
                <c:pt idx="0">
                  <c:v>35226.635089999996</c:v>
                </c:pt>
                <c:pt idx="1">
                  <c:v>32711.41185</c:v>
                </c:pt>
                <c:pt idx="2">
                  <c:v>31916.517329999999</c:v>
                </c:pt>
                <c:pt idx="3">
                  <c:v>31665.259749999994</c:v>
                </c:pt>
                <c:pt idx="4">
                  <c:v>31208.403250000007</c:v>
                </c:pt>
                <c:pt idx="5">
                  <c:v>29640.25117</c:v>
                </c:pt>
                <c:pt idx="6">
                  <c:v>26844.064999999995</c:v>
                </c:pt>
              </c:numCache>
            </c:numRef>
          </c:val>
          <c:extLst xmlns:c16r2="http://schemas.microsoft.com/office/drawing/2015/06/chart">
            <c:ext xmlns:c16="http://schemas.microsoft.com/office/drawing/2014/chart" uri="{C3380CC4-5D6E-409C-BE32-E72D297353CC}">
              <c16:uniqueId val="{00000001-043E-4D04-A0FD-80312F4DE400}"/>
            </c:ext>
          </c:extLst>
        </c:ser>
        <c:ser>
          <c:idx val="2"/>
          <c:order val="2"/>
          <c:tx>
            <c:strRef>
              <c:f>Sheet1!$D$4</c:f>
              <c:strCache>
                <c:ptCount val="1"/>
                <c:pt idx="0">
                  <c:v>65-74歳</c:v>
                </c:pt>
              </c:strCache>
            </c:strRef>
          </c:tx>
          <c:spPr>
            <a:pattFill prst="pct30">
              <a:fgClr>
                <a:schemeClr val="accent1"/>
              </a:fgClr>
              <a:bgClr>
                <a:schemeClr val="bg1"/>
              </a:bgClr>
            </a:patt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Sheet1!$A$15:$A$21</c:f>
              <c:strCache>
                <c:ptCount val="7"/>
                <c:pt idx="0">
                  <c:v>2010年</c:v>
                </c:pt>
                <c:pt idx="1">
                  <c:v>2015年</c:v>
                </c:pt>
                <c:pt idx="2">
                  <c:v>2020年</c:v>
                </c:pt>
                <c:pt idx="3">
                  <c:v>2025年</c:v>
                </c:pt>
                <c:pt idx="4">
                  <c:v>2030年</c:v>
                </c:pt>
                <c:pt idx="5">
                  <c:v>2035年</c:v>
                </c:pt>
                <c:pt idx="6">
                  <c:v>2040年</c:v>
                </c:pt>
              </c:strCache>
            </c:strRef>
          </c:cat>
          <c:val>
            <c:numRef>
              <c:f>Sheet1!$D$15:$D$21</c:f>
              <c:numCache>
                <c:formatCode>#,##0_);[Red]\(#,##0\)</c:formatCode>
                <c:ptCount val="7"/>
                <c:pt idx="0">
                  <c:v>17873.965199999999</c:v>
                </c:pt>
                <c:pt idx="1">
                  <c:v>18470.87271</c:v>
                </c:pt>
                <c:pt idx="2">
                  <c:v>18025.636700000003</c:v>
                </c:pt>
                <c:pt idx="3">
                  <c:v>15064.360089999998</c:v>
                </c:pt>
                <c:pt idx="4">
                  <c:v>14607.688040000001</c:v>
                </c:pt>
                <c:pt idx="5">
                  <c:v>16006.279779999999</c:v>
                </c:pt>
                <c:pt idx="6">
                  <c:v>18445.899689999998</c:v>
                </c:pt>
              </c:numCache>
            </c:numRef>
          </c:val>
          <c:extLst xmlns:c16r2="http://schemas.microsoft.com/office/drawing/2015/06/chart">
            <c:ext xmlns:c16="http://schemas.microsoft.com/office/drawing/2014/chart" uri="{C3380CC4-5D6E-409C-BE32-E72D297353CC}">
              <c16:uniqueId val="{00000002-043E-4D04-A0FD-80312F4DE400}"/>
            </c:ext>
          </c:extLst>
        </c:ser>
        <c:ser>
          <c:idx val="3"/>
          <c:order val="3"/>
          <c:tx>
            <c:strRef>
              <c:f>Sheet1!$E$4</c:f>
              <c:strCache>
                <c:ptCount val="1"/>
                <c:pt idx="0">
                  <c:v>75歳以上</c:v>
                </c:pt>
              </c:strCache>
            </c:strRef>
          </c:tx>
          <c:spPr>
            <a:pattFill prst="pct20">
              <a:fgClr>
                <a:schemeClr val="accent1"/>
              </a:fgClr>
              <a:bgClr>
                <a:schemeClr val="bg1"/>
              </a:bgClr>
            </a:patt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Sheet1!$A$15:$A$21</c:f>
              <c:strCache>
                <c:ptCount val="7"/>
                <c:pt idx="0">
                  <c:v>2010年</c:v>
                </c:pt>
                <c:pt idx="1">
                  <c:v>2015年</c:v>
                </c:pt>
                <c:pt idx="2">
                  <c:v>2020年</c:v>
                </c:pt>
                <c:pt idx="3">
                  <c:v>2025年</c:v>
                </c:pt>
                <c:pt idx="4">
                  <c:v>2030年</c:v>
                </c:pt>
                <c:pt idx="5">
                  <c:v>2035年</c:v>
                </c:pt>
                <c:pt idx="6">
                  <c:v>2040年</c:v>
                </c:pt>
              </c:strCache>
            </c:strRef>
          </c:cat>
          <c:val>
            <c:numRef>
              <c:f>Sheet1!$E$15:$E$21</c:f>
              <c:numCache>
                <c:formatCode>#,##0_);[Red]\(#,##0\)</c:formatCode>
                <c:ptCount val="7"/>
                <c:pt idx="0">
                  <c:v>20997.318220000001</c:v>
                </c:pt>
                <c:pt idx="1">
                  <c:v>21132.697079999998</c:v>
                </c:pt>
                <c:pt idx="2">
                  <c:v>25482.37068</c:v>
                </c:pt>
                <c:pt idx="3">
                  <c:v>30873.471119999998</c:v>
                </c:pt>
                <c:pt idx="4">
                  <c:v>32646.768960000001</c:v>
                </c:pt>
                <c:pt idx="5">
                  <c:v>32488.521480000003</c:v>
                </c:pt>
                <c:pt idx="6">
                  <c:v>32446.65408</c:v>
                </c:pt>
              </c:numCache>
            </c:numRef>
          </c:val>
          <c:extLst xmlns:c16r2="http://schemas.microsoft.com/office/drawing/2015/06/chart">
            <c:ext xmlns:c16="http://schemas.microsoft.com/office/drawing/2014/chart" uri="{C3380CC4-5D6E-409C-BE32-E72D297353CC}">
              <c16:uniqueId val="{00000003-043E-4D04-A0FD-80312F4DE400}"/>
            </c:ext>
          </c:extLst>
        </c:ser>
        <c:dLbls>
          <c:showLegendKey val="0"/>
          <c:showVal val="0"/>
          <c:showCatName val="0"/>
          <c:showSerName val="0"/>
          <c:showPercent val="0"/>
          <c:showBubbleSize val="0"/>
        </c:dLbls>
        <c:gapWidth val="50"/>
        <c:overlap val="100"/>
        <c:axId val="91407488"/>
        <c:axId val="91409024"/>
      </c:barChart>
      <c:lineChart>
        <c:grouping val="standard"/>
        <c:varyColors val="0"/>
        <c:ser>
          <c:idx val="4"/>
          <c:order val="4"/>
          <c:tx>
            <c:strRef>
              <c:f>Sheet1!$F$4</c:f>
              <c:strCache>
                <c:ptCount val="1"/>
              </c:strCache>
            </c:strRef>
          </c:tx>
          <c:spPr>
            <a:ln w="15875" cap="rnd">
              <a:no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Sheet1!$A$15:$A$21</c:f>
              <c:strCache>
                <c:ptCount val="7"/>
                <c:pt idx="0">
                  <c:v>2010年</c:v>
                </c:pt>
                <c:pt idx="1">
                  <c:v>2015年</c:v>
                </c:pt>
                <c:pt idx="2">
                  <c:v>2020年</c:v>
                </c:pt>
                <c:pt idx="3">
                  <c:v>2025年</c:v>
                </c:pt>
                <c:pt idx="4">
                  <c:v>2030年</c:v>
                </c:pt>
                <c:pt idx="5">
                  <c:v>2035年</c:v>
                </c:pt>
                <c:pt idx="6">
                  <c:v>2040年</c:v>
                </c:pt>
              </c:strCache>
            </c:strRef>
          </c:cat>
          <c:val>
            <c:numRef>
              <c:f>Sheet1!$F$15:$F$21</c:f>
              <c:numCache>
                <c:formatCode>#,##0_);[Red]\(#,##0\)</c:formatCode>
                <c:ptCount val="7"/>
                <c:pt idx="0">
                  <c:v>82518.54501999999</c:v>
                </c:pt>
                <c:pt idx="1">
                  <c:v>81788.737930000003</c:v>
                </c:pt>
                <c:pt idx="2">
                  <c:v>84166.297520000007</c:v>
                </c:pt>
                <c:pt idx="3">
                  <c:v>85622.562799999985</c:v>
                </c:pt>
                <c:pt idx="4">
                  <c:v>85939.758400000006</c:v>
                </c:pt>
                <c:pt idx="5">
                  <c:v>85289.65273999999</c:v>
                </c:pt>
                <c:pt idx="6">
                  <c:v>84631.25301</c:v>
                </c:pt>
              </c:numCache>
            </c:numRef>
          </c:val>
          <c:smooth val="0"/>
          <c:extLst xmlns:c16r2="http://schemas.microsoft.com/office/drawing/2015/06/chart">
            <c:ext xmlns:c16="http://schemas.microsoft.com/office/drawing/2014/chart" uri="{C3380CC4-5D6E-409C-BE32-E72D297353CC}">
              <c16:uniqueId val="{00000004-043E-4D04-A0FD-80312F4DE400}"/>
            </c:ext>
          </c:extLst>
        </c:ser>
        <c:dLbls>
          <c:showLegendKey val="0"/>
          <c:showVal val="0"/>
          <c:showCatName val="0"/>
          <c:showSerName val="0"/>
          <c:showPercent val="0"/>
          <c:showBubbleSize val="0"/>
        </c:dLbls>
        <c:marker val="1"/>
        <c:smooth val="0"/>
        <c:axId val="91407488"/>
        <c:axId val="91409024"/>
      </c:lineChart>
      <c:catAx>
        <c:axId val="914074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crossAx val="91409024"/>
        <c:crosses val="autoZero"/>
        <c:auto val="1"/>
        <c:lblAlgn val="ctr"/>
        <c:lblOffset val="100"/>
        <c:noMultiLvlLbl val="0"/>
      </c:catAx>
      <c:valAx>
        <c:axId val="9140902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crossAx val="91407488"/>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'5大疾病グラフ'!$D$5</c:f>
              <c:strCache>
                <c:ptCount val="1"/>
                <c:pt idx="0">
                  <c:v>悪性新生物</c:v>
                </c:pt>
              </c:strCache>
            </c:strRef>
          </c:tx>
          <c:spPr>
            <a:pattFill prst="dotDmnd">
              <a:fgClr>
                <a:schemeClr val="accent1"/>
              </a:fgClr>
              <a:bgClr>
                <a:schemeClr val="bg1"/>
              </a:bgClr>
            </a:patt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'5大疾病グラフ'!$E$5:$K$5</c:f>
              <c:numCache>
                <c:formatCode>#,##0_);[Red]\(#,##0\)</c:formatCode>
                <c:ptCount val="7"/>
                <c:pt idx="0">
                  <c:v>1180.02811</c:v>
                </c:pt>
                <c:pt idx="1">
                  <c:v>1320.7078500000002</c:v>
                </c:pt>
                <c:pt idx="2">
                  <c:v>1428.8479400000001</c:v>
                </c:pt>
                <c:pt idx="3">
                  <c:v>1506.07233</c:v>
                </c:pt>
                <c:pt idx="4">
                  <c:v>1553.5781900000002</c:v>
                </c:pt>
                <c:pt idx="5">
                  <c:v>1573.6022799999998</c:v>
                </c:pt>
                <c:pt idx="6">
                  <c:v>1579.9969799999999</c:v>
                </c:pt>
              </c:numCache>
            </c:numRef>
          </c:val>
          <c:extLst xmlns:c16r2="http://schemas.microsoft.com/office/drawing/2015/06/chart">
            <c:ext xmlns:c16="http://schemas.microsoft.com/office/drawing/2014/chart" uri="{C3380CC4-5D6E-409C-BE32-E72D297353CC}">
              <c16:uniqueId val="{00000000-1E48-41E3-AF84-8796AF0ACBD0}"/>
            </c:ext>
          </c:extLst>
        </c:ser>
        <c:ser>
          <c:idx val="1"/>
          <c:order val="1"/>
          <c:tx>
            <c:strRef>
              <c:f>'5大疾病グラフ'!$D$6</c:f>
              <c:strCache>
                <c:ptCount val="1"/>
                <c:pt idx="0">
                  <c:v>脳血管疾患</c:v>
                </c:pt>
              </c:strCache>
            </c:strRef>
          </c:tx>
          <c:spPr>
            <a:pattFill prst="ltDnDiag">
              <a:fgClr>
                <a:schemeClr val="accent1"/>
              </a:fgClr>
              <a:bgClr>
                <a:schemeClr val="bg1"/>
              </a:bgClr>
            </a:patt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'5大疾病グラフ'!$E$6:$K$6</c:f>
              <c:numCache>
                <c:formatCode>#,##0_);[Red]\(#,##0\)</c:formatCode>
                <c:ptCount val="7"/>
                <c:pt idx="0">
                  <c:v>1385.6856399999999</c:v>
                </c:pt>
                <c:pt idx="1">
                  <c:v>1673.0178800000001</c:v>
                </c:pt>
                <c:pt idx="2">
                  <c:v>1938.94696</c:v>
                </c:pt>
                <c:pt idx="3">
                  <c:v>2188.1369799999998</c:v>
                </c:pt>
                <c:pt idx="4">
                  <c:v>2405.9476199999999</c:v>
                </c:pt>
                <c:pt idx="5">
                  <c:v>2571.4639699999998</c:v>
                </c:pt>
                <c:pt idx="6">
                  <c:v>2663.5968199999998</c:v>
                </c:pt>
              </c:numCache>
            </c:numRef>
          </c:val>
          <c:extLst xmlns:c16r2="http://schemas.microsoft.com/office/drawing/2015/06/chart">
            <c:ext xmlns:c16="http://schemas.microsoft.com/office/drawing/2014/chart" uri="{C3380CC4-5D6E-409C-BE32-E72D297353CC}">
              <c16:uniqueId val="{00000001-1E48-41E3-AF84-8796AF0ACBD0}"/>
            </c:ext>
          </c:extLst>
        </c:ser>
        <c:ser>
          <c:idx val="2"/>
          <c:order val="2"/>
          <c:tx>
            <c:strRef>
              <c:f>'5大疾病グラフ'!$D$7</c:f>
              <c:strCache>
                <c:ptCount val="1"/>
                <c:pt idx="0">
                  <c:v>心筋梗塞</c:v>
                </c:pt>
              </c:strCache>
            </c:strRef>
          </c:tx>
          <c:spPr>
            <a:pattFill prst="dashHorz">
              <a:fgClr>
                <a:schemeClr val="accent1"/>
              </a:fgClr>
              <a:bgClr>
                <a:schemeClr val="bg1"/>
              </a:bgClr>
            </a:pattFill>
            <a:ln w="9525" cap="flat" cmpd="sng" algn="ctr">
              <a:solidFill>
                <a:schemeClr val="accent3">
                  <a:shade val="95000"/>
                </a:schemeClr>
              </a:solidFill>
              <a:round/>
            </a:ln>
            <a:effectLst/>
          </c:spPr>
          <c:invertIfNegative val="0"/>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'5大疾病グラフ'!$E$7:$K$7</c:f>
              <c:numCache>
                <c:formatCode>#,##0_);[Red]\(#,##0\)</c:formatCode>
                <c:ptCount val="7"/>
                <c:pt idx="0">
                  <c:v>48.325620000000001</c:v>
                </c:pt>
                <c:pt idx="1">
                  <c:v>55.225059999999999</c:v>
                </c:pt>
                <c:pt idx="2">
                  <c:v>61.627340000000004</c:v>
                </c:pt>
                <c:pt idx="3">
                  <c:v>66.721509999999995</c:v>
                </c:pt>
                <c:pt idx="4">
                  <c:v>70.953710000000001</c:v>
                </c:pt>
                <c:pt idx="5">
                  <c:v>74.079319999999996</c:v>
                </c:pt>
                <c:pt idx="6">
                  <c:v>75.653140000000008</c:v>
                </c:pt>
              </c:numCache>
            </c:numRef>
          </c:val>
          <c:extLst xmlns:c16r2="http://schemas.microsoft.com/office/drawing/2015/06/chart">
            <c:ext xmlns:c16="http://schemas.microsoft.com/office/drawing/2014/chart" uri="{C3380CC4-5D6E-409C-BE32-E72D297353CC}">
              <c16:uniqueId val="{00000002-1E48-41E3-AF84-8796AF0ACBD0}"/>
            </c:ext>
          </c:extLst>
        </c:ser>
        <c:ser>
          <c:idx val="3"/>
          <c:order val="3"/>
          <c:tx>
            <c:strRef>
              <c:f>'5大疾病グラフ'!$D$8</c:f>
              <c:strCache>
                <c:ptCount val="1"/>
                <c:pt idx="0">
                  <c:v>糖尿病</c:v>
                </c:pt>
              </c:strCache>
            </c:strRef>
          </c:tx>
          <c:spPr>
            <a:pattFill prst="pct20">
              <a:fgClr>
                <a:schemeClr val="accent1"/>
              </a:fgClr>
              <a:bgClr>
                <a:schemeClr val="bg1"/>
              </a:bgClr>
            </a:pattFill>
            <a:ln w="9525" cap="flat" cmpd="sng" algn="ctr">
              <a:solidFill>
                <a:schemeClr val="accent4">
                  <a:shade val="95000"/>
                </a:schemeClr>
              </a:solidFill>
              <a:round/>
            </a:ln>
            <a:effectLst/>
          </c:spPr>
          <c:invertIfNegative val="0"/>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'5大疾病グラフ'!$E$8:$K$8</c:f>
              <c:numCache>
                <c:formatCode>#,##0_);[Red]\(#,##0\)</c:formatCode>
                <c:ptCount val="7"/>
                <c:pt idx="0">
                  <c:v>186.25468999999998</c:v>
                </c:pt>
                <c:pt idx="1">
                  <c:v>215.59323000000001</c:v>
                </c:pt>
                <c:pt idx="2">
                  <c:v>241.05613</c:v>
                </c:pt>
                <c:pt idx="3">
                  <c:v>264.41513000000003</c:v>
                </c:pt>
                <c:pt idx="4">
                  <c:v>282.56169</c:v>
                </c:pt>
                <c:pt idx="5">
                  <c:v>294.24968999999999</c:v>
                </c:pt>
                <c:pt idx="6">
                  <c:v>297.02060999999998</c:v>
                </c:pt>
              </c:numCache>
            </c:numRef>
          </c:val>
          <c:extLst xmlns:c16r2="http://schemas.microsoft.com/office/drawing/2015/06/chart">
            <c:ext xmlns:c16="http://schemas.microsoft.com/office/drawing/2014/chart" uri="{C3380CC4-5D6E-409C-BE32-E72D297353CC}">
              <c16:uniqueId val="{00000003-1E48-41E3-AF84-8796AF0ACBD0}"/>
            </c:ext>
          </c:extLst>
        </c:ser>
        <c:ser>
          <c:idx val="4"/>
          <c:order val="4"/>
          <c:tx>
            <c:strRef>
              <c:f>'5大疾病グラフ'!$D$9</c:f>
              <c:strCache>
                <c:ptCount val="1"/>
                <c:pt idx="0">
                  <c:v>精神疾患</c:v>
                </c:pt>
              </c:strCache>
            </c:strRef>
          </c:tx>
          <c:spPr>
            <a:pattFill prst="ltHorz">
              <a:fgClr>
                <a:schemeClr val="accent1"/>
              </a:fgClr>
              <a:bgClr>
                <a:schemeClr val="bg1"/>
              </a:bgClr>
            </a:pattFill>
            <a:ln w="9525" cap="flat" cmpd="sng" algn="ctr">
              <a:solidFill>
                <a:schemeClr val="accent5">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'5大疾病グラフ'!$E$9:$K$9</c:f>
              <c:numCache>
                <c:formatCode>#,##0_);[Red]\(#,##0\)</c:formatCode>
                <c:ptCount val="7"/>
                <c:pt idx="0">
                  <c:v>2611.0557699999999</c:v>
                </c:pt>
                <c:pt idx="1">
                  <c:v>2766.3157500000002</c:v>
                </c:pt>
                <c:pt idx="2">
                  <c:v>2877.0573899999999</c:v>
                </c:pt>
                <c:pt idx="3">
                  <c:v>2958.4734600000002</c:v>
                </c:pt>
                <c:pt idx="4">
                  <c:v>3005.42929</c:v>
                </c:pt>
                <c:pt idx="5">
                  <c:v>3025.7096099999999</c:v>
                </c:pt>
                <c:pt idx="6">
                  <c:v>3004.0038100000002</c:v>
                </c:pt>
              </c:numCache>
            </c:numRef>
          </c:val>
          <c:extLst xmlns:c16r2="http://schemas.microsoft.com/office/drawing/2015/06/chart">
            <c:ext xmlns:c16="http://schemas.microsoft.com/office/drawing/2014/chart" uri="{C3380CC4-5D6E-409C-BE32-E72D297353CC}">
              <c16:uniqueId val="{00000004-1E48-41E3-AF84-8796AF0ACBD0}"/>
            </c:ext>
          </c:extLst>
        </c:ser>
        <c:dLbls>
          <c:showLegendKey val="0"/>
          <c:showVal val="0"/>
          <c:showCatName val="0"/>
          <c:showSerName val="0"/>
          <c:showPercent val="0"/>
          <c:showBubbleSize val="0"/>
        </c:dLbls>
        <c:gapWidth val="80"/>
        <c:overlap val="100"/>
        <c:axId val="87357312"/>
        <c:axId val="87358848"/>
      </c:barChart>
      <c:lineChart>
        <c:grouping val="standard"/>
        <c:varyColors val="0"/>
        <c:ser>
          <c:idx val="5"/>
          <c:order val="5"/>
          <c:tx>
            <c:strRef>
              <c:f>'5大疾病グラフ'!$D$10</c:f>
              <c:strCache>
                <c:ptCount val="1"/>
              </c:strCache>
            </c:strRef>
          </c:tx>
          <c:spPr>
            <a:ln w="15875" cap="rnd">
              <a:no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'5大疾病グラフ'!$E$10:$K$10</c:f>
              <c:numCache>
                <c:formatCode>#,##0_);[Red]\(#,##0\)</c:formatCode>
                <c:ptCount val="7"/>
                <c:pt idx="0">
                  <c:v>5411.3498300000001</c:v>
                </c:pt>
                <c:pt idx="1">
                  <c:v>6030.8597700000009</c:v>
                </c:pt>
                <c:pt idx="2">
                  <c:v>6547.5357599999998</c:v>
                </c:pt>
                <c:pt idx="3">
                  <c:v>6983.8194100000001</c:v>
                </c:pt>
                <c:pt idx="4">
                  <c:v>7318.4704999999994</c:v>
                </c:pt>
                <c:pt idx="5">
                  <c:v>7539.1048699999992</c:v>
                </c:pt>
                <c:pt idx="6">
                  <c:v>7620.2713599999997</c:v>
                </c:pt>
              </c:numCache>
            </c:numRef>
          </c:val>
          <c:smooth val="0"/>
          <c:extLst xmlns:c16r2="http://schemas.microsoft.com/office/drawing/2015/06/chart">
            <c:ext xmlns:c16="http://schemas.microsoft.com/office/drawing/2014/chart" uri="{C3380CC4-5D6E-409C-BE32-E72D297353CC}">
              <c16:uniqueId val="{00000005-1E48-41E3-AF84-8796AF0ACBD0}"/>
            </c:ext>
          </c:extLst>
        </c:ser>
        <c:dLbls>
          <c:showLegendKey val="0"/>
          <c:showVal val="0"/>
          <c:showCatName val="0"/>
          <c:showSerName val="0"/>
          <c:showPercent val="0"/>
          <c:showBubbleSize val="0"/>
        </c:dLbls>
        <c:marker val="1"/>
        <c:smooth val="0"/>
        <c:axId val="87357312"/>
        <c:axId val="87358848"/>
      </c:lineChart>
      <c:catAx>
        <c:axId val="873573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crossAx val="87358848"/>
        <c:crosses val="autoZero"/>
        <c:auto val="1"/>
        <c:lblAlgn val="ctr"/>
        <c:lblOffset val="100"/>
        <c:noMultiLvlLbl val="0"/>
      </c:catAx>
      <c:valAx>
        <c:axId val="8735884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crossAx val="87357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'5大疾病グラフ'!$D$14</c:f>
              <c:strCache>
                <c:ptCount val="1"/>
                <c:pt idx="0">
                  <c:v>悪性新生物</c:v>
                </c:pt>
              </c:strCache>
            </c:strRef>
          </c:tx>
          <c:spPr>
            <a:pattFill prst="dotDmnd">
              <a:fgClr>
                <a:schemeClr val="accent1"/>
              </a:fgClr>
              <a:bgClr>
                <a:schemeClr val="bg1"/>
              </a:bgClr>
            </a:patt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'5大疾病グラフ'!$E$14:$K$14</c:f>
              <c:numCache>
                <c:formatCode>#,##0_);[Red]\(#,##0\)</c:formatCode>
                <c:ptCount val="7"/>
                <c:pt idx="0">
                  <c:v>1580.32332</c:v>
                </c:pt>
                <c:pt idx="1">
                  <c:v>1741.30162</c:v>
                </c:pt>
                <c:pt idx="2">
                  <c:v>1856.9669999999996</c:v>
                </c:pt>
                <c:pt idx="3">
                  <c:v>1928.8128199999999</c:v>
                </c:pt>
                <c:pt idx="4">
                  <c:v>1954.3937400000002</c:v>
                </c:pt>
                <c:pt idx="5">
                  <c:v>1940.2695000000001</c:v>
                </c:pt>
                <c:pt idx="6">
                  <c:v>1933.9886799999999</c:v>
                </c:pt>
              </c:numCache>
            </c:numRef>
          </c:val>
          <c:extLst xmlns:c16r2="http://schemas.microsoft.com/office/drawing/2015/06/chart">
            <c:ext xmlns:c16="http://schemas.microsoft.com/office/drawing/2014/chart" uri="{C3380CC4-5D6E-409C-BE32-E72D297353CC}">
              <c16:uniqueId val="{00000000-5DD6-44CE-8EFC-04E489CC035D}"/>
            </c:ext>
          </c:extLst>
        </c:ser>
        <c:ser>
          <c:idx val="1"/>
          <c:order val="1"/>
          <c:tx>
            <c:strRef>
              <c:f>'5大疾病グラフ'!$D$15</c:f>
              <c:strCache>
                <c:ptCount val="1"/>
                <c:pt idx="0">
                  <c:v>脳血管疾患</c:v>
                </c:pt>
              </c:strCache>
            </c:strRef>
          </c:tx>
          <c:spPr>
            <a:pattFill prst="ltDnDiag">
              <a:fgClr>
                <a:schemeClr val="accent1"/>
              </a:fgClr>
              <a:bgClr>
                <a:schemeClr val="bg1"/>
              </a:bgClr>
            </a:patt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'5大疾病グラフ'!$E$15:$K$15</c:f>
              <c:numCache>
                <c:formatCode>#,##0_);[Red]\(#,##0\)</c:formatCode>
                <c:ptCount val="7"/>
                <c:pt idx="0">
                  <c:v>825.28471000000002</c:v>
                </c:pt>
                <c:pt idx="1">
                  <c:v>959.70985000000007</c:v>
                </c:pt>
                <c:pt idx="2">
                  <c:v>1076.3216299999999</c:v>
                </c:pt>
                <c:pt idx="3">
                  <c:v>1174.0612000000001</c:v>
                </c:pt>
                <c:pt idx="4">
                  <c:v>1249.49962</c:v>
                </c:pt>
                <c:pt idx="5">
                  <c:v>1272.4724900000001</c:v>
                </c:pt>
                <c:pt idx="6">
                  <c:v>1279.36626</c:v>
                </c:pt>
              </c:numCache>
            </c:numRef>
          </c:val>
          <c:extLst xmlns:c16r2="http://schemas.microsoft.com/office/drawing/2015/06/chart">
            <c:ext xmlns:c16="http://schemas.microsoft.com/office/drawing/2014/chart" uri="{C3380CC4-5D6E-409C-BE32-E72D297353CC}">
              <c16:uniqueId val="{00000001-5DD6-44CE-8EFC-04E489CC035D}"/>
            </c:ext>
          </c:extLst>
        </c:ser>
        <c:ser>
          <c:idx val="2"/>
          <c:order val="2"/>
          <c:tx>
            <c:strRef>
              <c:f>'5大疾病グラフ'!$D$16</c:f>
              <c:strCache>
                <c:ptCount val="1"/>
                <c:pt idx="0">
                  <c:v>心筋梗塞</c:v>
                </c:pt>
              </c:strCache>
            </c:strRef>
          </c:tx>
          <c:spPr>
            <a:pattFill prst="dashHorz">
              <a:fgClr>
                <a:schemeClr val="accent1"/>
              </a:fgClr>
              <a:bgClr>
                <a:schemeClr val="bg1"/>
              </a:bgClr>
            </a:pattFill>
            <a:ln w="9525" cap="flat" cmpd="sng" algn="ctr">
              <a:solidFill>
                <a:schemeClr val="accent3">
                  <a:shade val="95000"/>
                </a:schemeClr>
              </a:solidFill>
              <a:round/>
            </a:ln>
            <a:effectLst/>
          </c:spPr>
          <c:invertIfNegative val="0"/>
          <c:dLbls>
            <c:dLbl>
              <c:idx val="0"/>
              <c:layout>
                <c:manualLayout>
                  <c:x val="6.2092843118834805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DD6-44CE-8EFC-04E489CC035D}"/>
                </c:ext>
              </c:extLst>
            </c:dLbl>
            <c:dLbl>
              <c:idx val="1"/>
              <c:layout>
                <c:manualLayout>
                  <c:x val="6.2092843118834805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DD6-44CE-8EFC-04E489CC035D}"/>
                </c:ext>
              </c:extLst>
            </c:dLbl>
            <c:dLbl>
              <c:idx val="2"/>
              <c:layout>
                <c:manualLayout>
                  <c:x val="5.9875241578876338E-2"/>
                  <c:y val="-7.4439774911300959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DD6-44CE-8EFC-04E489CC035D}"/>
                </c:ext>
              </c:extLst>
            </c:dLbl>
            <c:dLbl>
              <c:idx val="3"/>
              <c:layout>
                <c:manualLayout>
                  <c:x val="5.9875241578876338E-2"/>
                  <c:y val="-7.4439774911300959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DD6-44CE-8EFC-04E489CC035D}"/>
                </c:ext>
              </c:extLst>
            </c:dLbl>
            <c:dLbl>
              <c:idx val="4"/>
              <c:layout>
                <c:manualLayout>
                  <c:x val="5.3222436959001265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5DD6-44CE-8EFC-04E489CC035D}"/>
                </c:ext>
              </c:extLst>
            </c:dLbl>
            <c:dLbl>
              <c:idx val="5"/>
              <c:layout>
                <c:manualLayout>
                  <c:x val="5.3222436959001265E-2"/>
                  <c:y val="7.4439774911300959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DD6-44CE-8EFC-04E489CC035D}"/>
                </c:ext>
              </c:extLst>
            </c:dLbl>
            <c:dLbl>
              <c:idx val="6"/>
              <c:layout>
                <c:manualLayout>
                  <c:x val="5.3222436959001265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5DD6-44CE-8EFC-04E489CC035D}"/>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'5大疾病グラフ'!$E$16:$K$16</c:f>
              <c:numCache>
                <c:formatCode>#,##0_);[Red]\(#,##0\)</c:formatCode>
                <c:ptCount val="7"/>
                <c:pt idx="0">
                  <c:v>95.804429999999996</c:v>
                </c:pt>
                <c:pt idx="1">
                  <c:v>109.48998999999999</c:v>
                </c:pt>
                <c:pt idx="2">
                  <c:v>120.84534000000002</c:v>
                </c:pt>
                <c:pt idx="3">
                  <c:v>128.89198999999999</c:v>
                </c:pt>
                <c:pt idx="4">
                  <c:v>132.50088</c:v>
                </c:pt>
                <c:pt idx="5">
                  <c:v>134.59241</c:v>
                </c:pt>
                <c:pt idx="6">
                  <c:v>136.22773999999998</c:v>
                </c:pt>
              </c:numCache>
            </c:numRef>
          </c:val>
          <c:extLst xmlns:c16r2="http://schemas.microsoft.com/office/drawing/2015/06/chart">
            <c:ext xmlns:c16="http://schemas.microsoft.com/office/drawing/2014/chart" uri="{C3380CC4-5D6E-409C-BE32-E72D297353CC}">
              <c16:uniqueId val="{00000009-5DD6-44CE-8EFC-04E489CC035D}"/>
            </c:ext>
          </c:extLst>
        </c:ser>
        <c:ser>
          <c:idx val="3"/>
          <c:order val="3"/>
          <c:tx>
            <c:strRef>
              <c:f>'5大疾病グラフ'!$D$17</c:f>
              <c:strCache>
                <c:ptCount val="1"/>
                <c:pt idx="0">
                  <c:v>糖尿病</c:v>
                </c:pt>
              </c:strCache>
            </c:strRef>
          </c:tx>
          <c:spPr>
            <a:pattFill prst="pct20">
              <a:fgClr>
                <a:schemeClr val="accent1"/>
              </a:fgClr>
              <a:bgClr>
                <a:schemeClr val="bg1"/>
              </a:bgClr>
            </a:pattFill>
            <a:ln w="9525" cap="flat" cmpd="sng" algn="ctr">
              <a:solidFill>
                <a:schemeClr val="accent4">
                  <a:shade val="95000"/>
                </a:schemeClr>
              </a:solidFill>
              <a:round/>
            </a:ln>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'5大疾病グラフ'!$E$17:$K$17</c:f>
              <c:numCache>
                <c:formatCode>#,##0_);[Red]\(#,##0\)</c:formatCode>
                <c:ptCount val="7"/>
                <c:pt idx="0">
                  <c:v>2084.7505900000001</c:v>
                </c:pt>
                <c:pt idx="1">
                  <c:v>2277.0334200000002</c:v>
                </c:pt>
                <c:pt idx="2">
                  <c:v>2410.6542199999999</c:v>
                </c:pt>
                <c:pt idx="3">
                  <c:v>2494.6098099999999</c:v>
                </c:pt>
                <c:pt idx="4">
                  <c:v>2509.0235600000001</c:v>
                </c:pt>
                <c:pt idx="5">
                  <c:v>2513.3062</c:v>
                </c:pt>
                <c:pt idx="6">
                  <c:v>2501.06844</c:v>
                </c:pt>
              </c:numCache>
            </c:numRef>
          </c:val>
          <c:extLst xmlns:c16r2="http://schemas.microsoft.com/office/drawing/2015/06/chart">
            <c:ext xmlns:c16="http://schemas.microsoft.com/office/drawing/2014/chart" uri="{C3380CC4-5D6E-409C-BE32-E72D297353CC}">
              <c16:uniqueId val="{0000000A-5DD6-44CE-8EFC-04E489CC035D}"/>
            </c:ext>
          </c:extLst>
        </c:ser>
        <c:ser>
          <c:idx val="4"/>
          <c:order val="4"/>
          <c:tx>
            <c:strRef>
              <c:f>'5大疾病グラフ'!$D$18</c:f>
              <c:strCache>
                <c:ptCount val="1"/>
                <c:pt idx="0">
                  <c:v>精神疾患</c:v>
                </c:pt>
              </c:strCache>
            </c:strRef>
          </c:tx>
          <c:spPr>
            <a:pattFill prst="ltHorz">
              <a:fgClr>
                <a:schemeClr val="accent1"/>
              </a:fgClr>
              <a:bgClr>
                <a:schemeClr val="bg1"/>
              </a:bgClr>
            </a:pattFill>
            <a:ln w="9525" cap="flat" cmpd="sng" algn="ctr">
              <a:solidFill>
                <a:schemeClr val="accent5">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'5大疾病グラフ'!$E$18:$K$18</c:f>
              <c:numCache>
                <c:formatCode>#,##0_);[Red]\(#,##0\)</c:formatCode>
                <c:ptCount val="7"/>
                <c:pt idx="0">
                  <c:v>2717.54468</c:v>
                </c:pt>
                <c:pt idx="1">
                  <c:v>2750.3270400000001</c:v>
                </c:pt>
                <c:pt idx="2">
                  <c:v>2746.3216499999999</c:v>
                </c:pt>
                <c:pt idx="3">
                  <c:v>2716.0039399999996</c:v>
                </c:pt>
                <c:pt idx="4">
                  <c:v>2630.9237599999997</c:v>
                </c:pt>
                <c:pt idx="5">
                  <c:v>2600.9580599999995</c:v>
                </c:pt>
                <c:pt idx="6">
                  <c:v>2523.384</c:v>
                </c:pt>
              </c:numCache>
            </c:numRef>
          </c:val>
          <c:extLst xmlns:c16r2="http://schemas.microsoft.com/office/drawing/2015/06/chart">
            <c:ext xmlns:c16="http://schemas.microsoft.com/office/drawing/2014/chart" uri="{C3380CC4-5D6E-409C-BE32-E72D297353CC}">
              <c16:uniqueId val="{0000000B-5DD6-44CE-8EFC-04E489CC035D}"/>
            </c:ext>
          </c:extLst>
        </c:ser>
        <c:dLbls>
          <c:showLegendKey val="0"/>
          <c:showVal val="0"/>
          <c:showCatName val="0"/>
          <c:showSerName val="0"/>
          <c:showPercent val="0"/>
          <c:showBubbleSize val="0"/>
        </c:dLbls>
        <c:gapWidth val="80"/>
        <c:overlap val="100"/>
        <c:axId val="93257728"/>
        <c:axId val="93259264"/>
      </c:barChart>
      <c:lineChart>
        <c:grouping val="standard"/>
        <c:varyColors val="0"/>
        <c:ser>
          <c:idx val="5"/>
          <c:order val="5"/>
          <c:tx>
            <c:strRef>
              <c:f>'5大疾病グラフ'!$D$19</c:f>
              <c:strCache>
                <c:ptCount val="1"/>
              </c:strCache>
            </c:strRef>
          </c:tx>
          <c:spPr>
            <a:ln w="15875" cap="rnd">
              <a:no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'5大疾病グラフ'!$E$4:$K$4</c:f>
              <c:strCache>
                <c:ptCount val="7"/>
                <c:pt idx="0">
                  <c:v>2010年</c:v>
                </c:pt>
                <c:pt idx="1">
                  <c:v>2015年</c:v>
                </c:pt>
                <c:pt idx="2">
                  <c:v>2020年</c:v>
                </c:pt>
                <c:pt idx="3">
                  <c:v>2025年</c:v>
                </c:pt>
                <c:pt idx="4">
                  <c:v>2030年</c:v>
                </c:pt>
                <c:pt idx="5">
                  <c:v>2035年</c:v>
                </c:pt>
                <c:pt idx="6">
                  <c:v>2040年</c:v>
                </c:pt>
              </c:strCache>
            </c:strRef>
          </c:cat>
          <c:val>
            <c:numRef>
              <c:f>'5大疾病グラフ'!$E$19:$K$19</c:f>
              <c:numCache>
                <c:formatCode>#,##0_);[Red]\(#,##0\)</c:formatCode>
                <c:ptCount val="7"/>
                <c:pt idx="0">
                  <c:v>7303.7077300000001</c:v>
                </c:pt>
                <c:pt idx="1">
                  <c:v>7837.8619200000003</c:v>
                </c:pt>
                <c:pt idx="2">
                  <c:v>8211.1098399999992</c:v>
                </c:pt>
                <c:pt idx="3">
                  <c:v>8442.3797599999998</c:v>
                </c:pt>
                <c:pt idx="4">
                  <c:v>8476.3415600000008</c:v>
                </c:pt>
                <c:pt idx="5">
                  <c:v>8461.5986599999997</c:v>
                </c:pt>
                <c:pt idx="6">
                  <c:v>8374.0351200000005</c:v>
                </c:pt>
              </c:numCache>
            </c:numRef>
          </c:val>
          <c:smooth val="0"/>
          <c:extLst xmlns:c16r2="http://schemas.microsoft.com/office/drawing/2015/06/chart">
            <c:ext xmlns:c16="http://schemas.microsoft.com/office/drawing/2014/chart" uri="{C3380CC4-5D6E-409C-BE32-E72D297353CC}">
              <c16:uniqueId val="{0000000C-5DD6-44CE-8EFC-04E489CC035D}"/>
            </c:ext>
          </c:extLst>
        </c:ser>
        <c:dLbls>
          <c:showLegendKey val="0"/>
          <c:showVal val="0"/>
          <c:showCatName val="0"/>
          <c:showSerName val="0"/>
          <c:showPercent val="0"/>
          <c:showBubbleSize val="0"/>
        </c:dLbls>
        <c:marker val="1"/>
        <c:smooth val="0"/>
        <c:axId val="93257728"/>
        <c:axId val="93259264"/>
      </c:lineChart>
      <c:catAx>
        <c:axId val="932577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crossAx val="93259264"/>
        <c:crosses val="autoZero"/>
        <c:auto val="1"/>
        <c:lblAlgn val="ctr"/>
        <c:lblOffset val="100"/>
        <c:noMultiLvlLbl val="0"/>
      </c:catAx>
      <c:valAx>
        <c:axId val="9325926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crossAx val="93257728"/>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pattFill prst="pct50">
              <a:fgClr>
                <a:schemeClr val="tx1"/>
              </a:fgClr>
              <a:bgClr>
                <a:schemeClr val="bg1"/>
              </a:bgClr>
            </a:pattFill>
            <a:ln>
              <a:noFill/>
            </a:ln>
          </c:spPr>
          <c:invertIfNegative val="0"/>
          <c:dLbls>
            <c:showLegendKey val="0"/>
            <c:showVal val="1"/>
            <c:showCatName val="0"/>
            <c:showSerName val="0"/>
            <c:showPercent val="0"/>
            <c:showBubbleSize val="0"/>
            <c:showLeaderLines val="0"/>
          </c:dLbls>
          <c:cat>
            <c:strRef>
              <c:f>医療費!$C$3:$L$3</c:f>
              <c:strCache>
                <c:ptCount val="10"/>
                <c:pt idx="0">
                  <c:v>1990年度</c:v>
                </c:pt>
                <c:pt idx="1">
                  <c:v>1993年度</c:v>
                </c:pt>
                <c:pt idx="2">
                  <c:v>1996年度</c:v>
                </c:pt>
                <c:pt idx="3">
                  <c:v>1999年度</c:v>
                </c:pt>
                <c:pt idx="4">
                  <c:v>2002年度</c:v>
                </c:pt>
                <c:pt idx="5">
                  <c:v>2005年度</c:v>
                </c:pt>
                <c:pt idx="6">
                  <c:v>2008年度</c:v>
                </c:pt>
                <c:pt idx="7">
                  <c:v>2011年度</c:v>
                </c:pt>
                <c:pt idx="8">
                  <c:v>2014年度</c:v>
                </c:pt>
                <c:pt idx="9">
                  <c:v>2017年度</c:v>
                </c:pt>
              </c:strCache>
            </c:strRef>
          </c:cat>
          <c:val>
            <c:numRef>
              <c:f>医療費!$C$4:$L$4</c:f>
              <c:numCache>
                <c:formatCode>#,##0_ </c:formatCode>
                <c:ptCount val="10"/>
                <c:pt idx="0">
                  <c:v>5394</c:v>
                </c:pt>
                <c:pt idx="1">
                  <c:v>6323</c:v>
                </c:pt>
                <c:pt idx="2">
                  <c:v>7398</c:v>
                </c:pt>
                <c:pt idx="3">
                  <c:v>8008</c:v>
                </c:pt>
                <c:pt idx="4">
                  <c:v>8161</c:v>
                </c:pt>
                <c:pt idx="5">
                  <c:v>8512</c:v>
                </c:pt>
                <c:pt idx="6">
                  <c:v>8836</c:v>
                </c:pt>
                <c:pt idx="7">
                  <c:v>9700</c:v>
                </c:pt>
                <c:pt idx="8">
                  <c:v>10585</c:v>
                </c:pt>
                <c:pt idx="9">
                  <c:v>11530</c:v>
                </c:pt>
              </c:numCache>
            </c:numRef>
          </c:val>
        </c:ser>
        <c:dLbls>
          <c:showLegendKey val="0"/>
          <c:showVal val="0"/>
          <c:showCatName val="0"/>
          <c:showSerName val="0"/>
          <c:showPercent val="0"/>
          <c:showBubbleSize val="0"/>
        </c:dLbls>
        <c:gapWidth val="41"/>
        <c:axId val="176396160"/>
        <c:axId val="176427008"/>
      </c:barChart>
      <c:catAx>
        <c:axId val="176396160"/>
        <c:scaling>
          <c:orientation val="minMax"/>
        </c:scaling>
        <c:delete val="0"/>
        <c:axPos val="b"/>
        <c:majorTickMark val="out"/>
        <c:minorTickMark val="none"/>
        <c:tickLblPos val="nextTo"/>
        <c:crossAx val="176427008"/>
        <c:crosses val="autoZero"/>
        <c:auto val="1"/>
        <c:lblAlgn val="ctr"/>
        <c:lblOffset val="100"/>
        <c:noMultiLvlLbl val="0"/>
      </c:catAx>
      <c:valAx>
        <c:axId val="176427008"/>
        <c:scaling>
          <c:orientation val="minMax"/>
        </c:scaling>
        <c:delete val="0"/>
        <c:axPos val="l"/>
        <c:majorGridlines/>
        <c:numFmt formatCode="#,##0_ " sourceLinked="1"/>
        <c:majorTickMark val="out"/>
        <c:minorTickMark val="none"/>
        <c:tickLblPos val="nextTo"/>
        <c:crossAx val="176396160"/>
        <c:crosses val="autoZero"/>
        <c:crossBetween val="between"/>
      </c:valAx>
    </c:plotArea>
    <c:legend>
      <c:legendPos val="r"/>
      <c:layout/>
      <c:overlay val="0"/>
    </c:legend>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C3565E-70DB-4798-BC2A-71BAA1C28744}" type="doc">
      <dgm:prSet loTypeId="urn:microsoft.com/office/officeart/2005/8/layout/cycle6" loCatId="relationship" qsTypeId="urn:microsoft.com/office/officeart/2005/8/quickstyle/simple4" qsCatId="simple" csTypeId="urn:microsoft.com/office/officeart/2005/8/colors/colorful1" csCatId="colorful" phldr="1"/>
      <dgm:spPr/>
      <dgm:t>
        <a:bodyPr/>
        <a:lstStyle/>
        <a:p>
          <a:endParaRPr kumimoji="1" lang="ja-JP" altLang="en-US"/>
        </a:p>
      </dgm:t>
    </dgm:pt>
    <dgm:pt modelId="{0FE3EC3A-CC63-48B0-A254-1EA6EDE6C73C}">
      <dgm:prSet phldrT="[テキスト]"/>
      <dgm:spPr/>
      <dgm:t>
        <a:bodyPr/>
        <a:lstStyle/>
        <a:p>
          <a:pPr>
            <a:spcAft>
              <a:spcPts val="0"/>
            </a:spcAft>
          </a:pPr>
          <a:r>
            <a:rPr kumimoji="1" lang="ja-JP" altLang="en-US" dirty="0" smtClean="0"/>
            <a:t>臨床研究</a:t>
          </a:r>
          <a:endParaRPr kumimoji="1" lang="en-US" altLang="ja-JP" dirty="0" smtClean="0"/>
        </a:p>
        <a:p>
          <a:pPr>
            <a:spcAft>
              <a:spcPts val="0"/>
            </a:spcAft>
          </a:pPr>
          <a:r>
            <a:rPr kumimoji="1" lang="ja-JP" altLang="en-US" dirty="0" smtClean="0"/>
            <a:t>の支援</a:t>
          </a:r>
          <a:endParaRPr kumimoji="1" lang="ja-JP" altLang="en-US" dirty="0"/>
        </a:p>
      </dgm:t>
    </dgm:pt>
    <dgm:pt modelId="{F2807CDD-B7CD-430B-898F-0A45FEAE3B61}" type="parTrans" cxnId="{0894D039-F52E-4CA6-B48F-68DD0CF3C183}">
      <dgm:prSet/>
      <dgm:spPr/>
      <dgm:t>
        <a:bodyPr/>
        <a:lstStyle/>
        <a:p>
          <a:endParaRPr kumimoji="1" lang="ja-JP" altLang="en-US"/>
        </a:p>
      </dgm:t>
    </dgm:pt>
    <dgm:pt modelId="{756D1312-BB05-47FB-82A7-7D72265F7624}" type="sibTrans" cxnId="{0894D039-F52E-4CA6-B48F-68DD0CF3C183}">
      <dgm:prSet/>
      <dgm:spPr/>
      <dgm:t>
        <a:bodyPr/>
        <a:lstStyle/>
        <a:p>
          <a:endParaRPr kumimoji="1" lang="ja-JP" altLang="en-US"/>
        </a:p>
      </dgm:t>
    </dgm:pt>
    <dgm:pt modelId="{69FC7A46-D19F-4F01-B55F-4EEEA2E247D2}">
      <dgm:prSet phldrT="[テキスト]"/>
      <dgm:spPr/>
      <dgm:t>
        <a:bodyPr/>
        <a:lstStyle/>
        <a:p>
          <a:r>
            <a:rPr kumimoji="1" lang="ja-JP" altLang="en-US" dirty="0" smtClean="0"/>
            <a:t>実務者　連絡会</a:t>
          </a:r>
          <a:endParaRPr kumimoji="1" lang="ja-JP" altLang="en-US" dirty="0"/>
        </a:p>
      </dgm:t>
    </dgm:pt>
    <dgm:pt modelId="{EA269D61-331E-4975-B2C0-BBE5732276A7}" type="parTrans" cxnId="{CDAC7676-95C8-4551-91B6-CAFEA9980A08}">
      <dgm:prSet/>
      <dgm:spPr/>
      <dgm:t>
        <a:bodyPr/>
        <a:lstStyle/>
        <a:p>
          <a:endParaRPr kumimoji="1" lang="ja-JP" altLang="en-US"/>
        </a:p>
      </dgm:t>
    </dgm:pt>
    <dgm:pt modelId="{B05ABDD4-12EF-4407-9639-A54E8BA5D097}" type="sibTrans" cxnId="{CDAC7676-95C8-4551-91B6-CAFEA9980A08}">
      <dgm:prSet/>
      <dgm:spPr/>
      <dgm:t>
        <a:bodyPr/>
        <a:lstStyle/>
        <a:p>
          <a:endParaRPr kumimoji="1" lang="ja-JP" altLang="en-US"/>
        </a:p>
      </dgm:t>
    </dgm:pt>
    <dgm:pt modelId="{5DE606BC-14F4-447F-84ED-FA394DE7270E}">
      <dgm:prSet phldrT="[テキスト]"/>
      <dgm:spPr/>
      <dgm:t>
        <a:bodyPr/>
        <a:lstStyle/>
        <a:p>
          <a:r>
            <a:rPr kumimoji="1" lang="ja-JP" altLang="en-US" dirty="0" smtClean="0"/>
            <a:t>広報・　　人材育成</a:t>
          </a:r>
          <a:endParaRPr kumimoji="1" lang="ja-JP" altLang="en-US" dirty="0"/>
        </a:p>
      </dgm:t>
    </dgm:pt>
    <dgm:pt modelId="{79C8B2FC-3D6E-44A0-9DDF-7B69EA44A4C6}" type="parTrans" cxnId="{5368B641-C682-49A5-857C-6287C5B9E88C}">
      <dgm:prSet/>
      <dgm:spPr/>
      <dgm:t>
        <a:bodyPr/>
        <a:lstStyle/>
        <a:p>
          <a:endParaRPr kumimoji="1" lang="ja-JP" altLang="en-US"/>
        </a:p>
      </dgm:t>
    </dgm:pt>
    <dgm:pt modelId="{13A47947-0430-4B89-B1FC-D4D93F96E9F5}" type="sibTrans" cxnId="{5368B641-C682-49A5-857C-6287C5B9E88C}">
      <dgm:prSet/>
      <dgm:spPr/>
      <dgm:t>
        <a:bodyPr/>
        <a:lstStyle/>
        <a:p>
          <a:endParaRPr kumimoji="1" lang="ja-JP" altLang="en-US"/>
        </a:p>
      </dgm:t>
    </dgm:pt>
    <dgm:pt modelId="{56DEB540-97EF-4B45-B12B-0ECB1E997487}">
      <dgm:prSet phldrT="[テキスト]"/>
      <dgm:spPr/>
      <dgm:t>
        <a:bodyPr/>
        <a:lstStyle/>
        <a:p>
          <a:r>
            <a:rPr kumimoji="1" lang="ja-JP" altLang="en-US" dirty="0" smtClean="0"/>
            <a:t>患者相互紹介</a:t>
          </a:r>
          <a:endParaRPr kumimoji="1" lang="ja-JP" altLang="en-US" dirty="0"/>
        </a:p>
      </dgm:t>
    </dgm:pt>
    <dgm:pt modelId="{019FF0A1-42D1-4E05-A539-FFF5C34544CE}" type="parTrans" cxnId="{B589DC31-8EF6-4C34-ACAE-2552E3029B89}">
      <dgm:prSet/>
      <dgm:spPr/>
      <dgm:t>
        <a:bodyPr/>
        <a:lstStyle/>
        <a:p>
          <a:endParaRPr kumimoji="1" lang="ja-JP" altLang="en-US"/>
        </a:p>
      </dgm:t>
    </dgm:pt>
    <dgm:pt modelId="{97F87906-675A-4881-8E5F-A3F822B5E201}" type="sibTrans" cxnId="{B589DC31-8EF6-4C34-ACAE-2552E3029B89}">
      <dgm:prSet/>
      <dgm:spPr/>
      <dgm:t>
        <a:bodyPr/>
        <a:lstStyle/>
        <a:p>
          <a:endParaRPr kumimoji="1" lang="ja-JP" altLang="en-US"/>
        </a:p>
      </dgm:t>
    </dgm:pt>
    <dgm:pt modelId="{DCBC675A-50EB-4577-974C-D138F9C09607}">
      <dgm:prSet phldrT="[テキスト]"/>
      <dgm:spPr/>
      <dgm:t>
        <a:bodyPr/>
        <a:lstStyle/>
        <a:p>
          <a:r>
            <a:rPr kumimoji="1" lang="ja-JP" altLang="en-US" dirty="0" smtClean="0"/>
            <a:t>受託調整窓口</a:t>
          </a:r>
          <a:endParaRPr kumimoji="1" lang="ja-JP" altLang="en-US" dirty="0"/>
        </a:p>
      </dgm:t>
    </dgm:pt>
    <dgm:pt modelId="{4460BD7C-31C0-464E-A407-5D6184DE4BD6}" type="parTrans" cxnId="{3F91C391-5CBB-4152-817B-654CDE68932B}">
      <dgm:prSet/>
      <dgm:spPr/>
      <dgm:t>
        <a:bodyPr/>
        <a:lstStyle/>
        <a:p>
          <a:endParaRPr kumimoji="1" lang="ja-JP" altLang="en-US"/>
        </a:p>
      </dgm:t>
    </dgm:pt>
    <dgm:pt modelId="{14200466-5583-42FE-A97C-751904D4479D}" type="sibTrans" cxnId="{3F91C391-5CBB-4152-817B-654CDE68932B}">
      <dgm:prSet/>
      <dgm:spPr/>
      <dgm:t>
        <a:bodyPr/>
        <a:lstStyle/>
        <a:p>
          <a:endParaRPr kumimoji="1" lang="ja-JP" altLang="en-US"/>
        </a:p>
      </dgm:t>
    </dgm:pt>
    <dgm:pt modelId="{9E4EEE15-E6F0-41A4-B94F-D71810B6599D}" type="pres">
      <dgm:prSet presAssocID="{98C3565E-70DB-4798-BC2A-71BAA1C28744}" presName="cycle" presStyleCnt="0">
        <dgm:presLayoutVars>
          <dgm:dir/>
          <dgm:resizeHandles val="exact"/>
        </dgm:presLayoutVars>
      </dgm:prSet>
      <dgm:spPr/>
      <dgm:t>
        <a:bodyPr/>
        <a:lstStyle/>
        <a:p>
          <a:endParaRPr kumimoji="1" lang="ja-JP" altLang="en-US"/>
        </a:p>
      </dgm:t>
    </dgm:pt>
    <dgm:pt modelId="{12BD3591-FA64-4DFD-91B8-6E106EDB60FE}" type="pres">
      <dgm:prSet presAssocID="{0FE3EC3A-CC63-48B0-A254-1EA6EDE6C73C}" presName="node" presStyleLbl="node1" presStyleIdx="0" presStyleCnt="5" custScaleX="123729" custScaleY="114212">
        <dgm:presLayoutVars>
          <dgm:bulletEnabled val="1"/>
        </dgm:presLayoutVars>
      </dgm:prSet>
      <dgm:spPr/>
      <dgm:t>
        <a:bodyPr/>
        <a:lstStyle/>
        <a:p>
          <a:endParaRPr kumimoji="1" lang="ja-JP" altLang="en-US"/>
        </a:p>
      </dgm:t>
    </dgm:pt>
    <dgm:pt modelId="{03E84663-4A3F-45FB-BC84-06AAD3BA07DB}" type="pres">
      <dgm:prSet presAssocID="{0FE3EC3A-CC63-48B0-A254-1EA6EDE6C73C}" presName="spNode" presStyleCnt="0"/>
      <dgm:spPr/>
      <dgm:t>
        <a:bodyPr/>
        <a:lstStyle/>
        <a:p>
          <a:endParaRPr kumimoji="1" lang="ja-JP" altLang="en-US"/>
        </a:p>
      </dgm:t>
    </dgm:pt>
    <dgm:pt modelId="{C43F563D-5E1A-4ED8-9563-49D514087545}" type="pres">
      <dgm:prSet presAssocID="{756D1312-BB05-47FB-82A7-7D72265F7624}" presName="sibTrans" presStyleLbl="sibTrans1D1" presStyleIdx="0" presStyleCnt="5"/>
      <dgm:spPr/>
      <dgm:t>
        <a:bodyPr/>
        <a:lstStyle/>
        <a:p>
          <a:endParaRPr kumimoji="1" lang="ja-JP" altLang="en-US"/>
        </a:p>
      </dgm:t>
    </dgm:pt>
    <dgm:pt modelId="{9A24DB14-8933-4C0E-AD5C-C8ABC2C748F6}" type="pres">
      <dgm:prSet presAssocID="{69FC7A46-D19F-4F01-B55F-4EEEA2E247D2}" presName="node" presStyleLbl="node1" presStyleIdx="1" presStyleCnt="5" custScaleX="123729" custScaleY="114212">
        <dgm:presLayoutVars>
          <dgm:bulletEnabled val="1"/>
        </dgm:presLayoutVars>
      </dgm:prSet>
      <dgm:spPr/>
      <dgm:t>
        <a:bodyPr/>
        <a:lstStyle/>
        <a:p>
          <a:endParaRPr kumimoji="1" lang="ja-JP" altLang="en-US"/>
        </a:p>
      </dgm:t>
    </dgm:pt>
    <dgm:pt modelId="{5DEEAB5F-4C69-435F-8CE5-E578975F926F}" type="pres">
      <dgm:prSet presAssocID="{69FC7A46-D19F-4F01-B55F-4EEEA2E247D2}" presName="spNode" presStyleCnt="0"/>
      <dgm:spPr/>
      <dgm:t>
        <a:bodyPr/>
        <a:lstStyle/>
        <a:p>
          <a:endParaRPr kumimoji="1" lang="ja-JP" altLang="en-US"/>
        </a:p>
      </dgm:t>
    </dgm:pt>
    <dgm:pt modelId="{4AB1636C-A4B8-4E27-8500-65F05FD78A49}" type="pres">
      <dgm:prSet presAssocID="{B05ABDD4-12EF-4407-9639-A54E8BA5D097}" presName="sibTrans" presStyleLbl="sibTrans1D1" presStyleIdx="1" presStyleCnt="5"/>
      <dgm:spPr/>
      <dgm:t>
        <a:bodyPr/>
        <a:lstStyle/>
        <a:p>
          <a:endParaRPr kumimoji="1" lang="ja-JP" altLang="en-US"/>
        </a:p>
      </dgm:t>
    </dgm:pt>
    <dgm:pt modelId="{21B61C50-2909-42C8-8362-1BAACA9B22A2}" type="pres">
      <dgm:prSet presAssocID="{5DE606BC-14F4-447F-84ED-FA394DE7270E}" presName="node" presStyleLbl="node1" presStyleIdx="2" presStyleCnt="5" custScaleX="123729" custScaleY="114212">
        <dgm:presLayoutVars>
          <dgm:bulletEnabled val="1"/>
        </dgm:presLayoutVars>
      </dgm:prSet>
      <dgm:spPr/>
      <dgm:t>
        <a:bodyPr/>
        <a:lstStyle/>
        <a:p>
          <a:endParaRPr kumimoji="1" lang="ja-JP" altLang="en-US"/>
        </a:p>
      </dgm:t>
    </dgm:pt>
    <dgm:pt modelId="{DB4D255F-7794-4C02-A00C-B59F55CB74BD}" type="pres">
      <dgm:prSet presAssocID="{5DE606BC-14F4-447F-84ED-FA394DE7270E}" presName="spNode" presStyleCnt="0"/>
      <dgm:spPr/>
      <dgm:t>
        <a:bodyPr/>
        <a:lstStyle/>
        <a:p>
          <a:endParaRPr kumimoji="1" lang="ja-JP" altLang="en-US"/>
        </a:p>
      </dgm:t>
    </dgm:pt>
    <dgm:pt modelId="{6B21F620-391E-4E5A-9906-5E36256E5CC2}" type="pres">
      <dgm:prSet presAssocID="{13A47947-0430-4B89-B1FC-D4D93F96E9F5}" presName="sibTrans" presStyleLbl="sibTrans1D1" presStyleIdx="2" presStyleCnt="5"/>
      <dgm:spPr/>
      <dgm:t>
        <a:bodyPr/>
        <a:lstStyle/>
        <a:p>
          <a:endParaRPr kumimoji="1" lang="ja-JP" altLang="en-US"/>
        </a:p>
      </dgm:t>
    </dgm:pt>
    <dgm:pt modelId="{6CA81916-CE8C-4336-8B4A-6D503286AC94}" type="pres">
      <dgm:prSet presAssocID="{56DEB540-97EF-4B45-B12B-0ECB1E997487}" presName="node" presStyleLbl="node1" presStyleIdx="3" presStyleCnt="5" custScaleX="123729" custScaleY="114212" custRadScaleRad="100446" custRadScaleInc="-768">
        <dgm:presLayoutVars>
          <dgm:bulletEnabled val="1"/>
        </dgm:presLayoutVars>
      </dgm:prSet>
      <dgm:spPr/>
      <dgm:t>
        <a:bodyPr/>
        <a:lstStyle/>
        <a:p>
          <a:endParaRPr kumimoji="1" lang="ja-JP" altLang="en-US"/>
        </a:p>
      </dgm:t>
    </dgm:pt>
    <dgm:pt modelId="{0D31D975-401D-4FAA-930B-89FB6E0CEEE9}" type="pres">
      <dgm:prSet presAssocID="{56DEB540-97EF-4B45-B12B-0ECB1E997487}" presName="spNode" presStyleCnt="0"/>
      <dgm:spPr/>
      <dgm:t>
        <a:bodyPr/>
        <a:lstStyle/>
        <a:p>
          <a:endParaRPr kumimoji="1" lang="ja-JP" altLang="en-US"/>
        </a:p>
      </dgm:t>
    </dgm:pt>
    <dgm:pt modelId="{A2A59E6B-57E6-4C78-919E-95074864973C}" type="pres">
      <dgm:prSet presAssocID="{97F87906-675A-4881-8E5F-A3F822B5E201}" presName="sibTrans" presStyleLbl="sibTrans1D1" presStyleIdx="3" presStyleCnt="5"/>
      <dgm:spPr/>
      <dgm:t>
        <a:bodyPr/>
        <a:lstStyle/>
        <a:p>
          <a:endParaRPr kumimoji="1" lang="ja-JP" altLang="en-US"/>
        </a:p>
      </dgm:t>
    </dgm:pt>
    <dgm:pt modelId="{BC539A7F-9423-4428-9D20-9C0DCCC84427}" type="pres">
      <dgm:prSet presAssocID="{DCBC675A-50EB-4577-974C-D138F9C09607}" presName="node" presStyleLbl="node1" presStyleIdx="4" presStyleCnt="5" custScaleX="123729" custScaleY="114212">
        <dgm:presLayoutVars>
          <dgm:bulletEnabled val="1"/>
        </dgm:presLayoutVars>
      </dgm:prSet>
      <dgm:spPr/>
      <dgm:t>
        <a:bodyPr/>
        <a:lstStyle/>
        <a:p>
          <a:endParaRPr kumimoji="1" lang="ja-JP" altLang="en-US"/>
        </a:p>
      </dgm:t>
    </dgm:pt>
    <dgm:pt modelId="{12432BAF-4CF6-44FE-9E9A-9769815BA8F4}" type="pres">
      <dgm:prSet presAssocID="{DCBC675A-50EB-4577-974C-D138F9C09607}" presName="spNode" presStyleCnt="0"/>
      <dgm:spPr/>
      <dgm:t>
        <a:bodyPr/>
        <a:lstStyle/>
        <a:p>
          <a:endParaRPr kumimoji="1" lang="ja-JP" altLang="en-US"/>
        </a:p>
      </dgm:t>
    </dgm:pt>
    <dgm:pt modelId="{FC057A72-EC45-4CA4-A7F4-3CA238019DA7}" type="pres">
      <dgm:prSet presAssocID="{14200466-5583-42FE-A97C-751904D4479D}" presName="sibTrans" presStyleLbl="sibTrans1D1" presStyleIdx="4" presStyleCnt="5"/>
      <dgm:spPr/>
      <dgm:t>
        <a:bodyPr/>
        <a:lstStyle/>
        <a:p>
          <a:endParaRPr kumimoji="1" lang="ja-JP" altLang="en-US"/>
        </a:p>
      </dgm:t>
    </dgm:pt>
  </dgm:ptLst>
  <dgm:cxnLst>
    <dgm:cxn modelId="{3F91C391-5CBB-4152-817B-654CDE68932B}" srcId="{98C3565E-70DB-4798-BC2A-71BAA1C28744}" destId="{DCBC675A-50EB-4577-974C-D138F9C09607}" srcOrd="4" destOrd="0" parTransId="{4460BD7C-31C0-464E-A407-5D6184DE4BD6}" sibTransId="{14200466-5583-42FE-A97C-751904D4479D}"/>
    <dgm:cxn modelId="{CDAC7676-95C8-4551-91B6-CAFEA9980A08}" srcId="{98C3565E-70DB-4798-BC2A-71BAA1C28744}" destId="{69FC7A46-D19F-4F01-B55F-4EEEA2E247D2}" srcOrd="1" destOrd="0" parTransId="{EA269D61-331E-4975-B2C0-BBE5732276A7}" sibTransId="{B05ABDD4-12EF-4407-9639-A54E8BA5D097}"/>
    <dgm:cxn modelId="{C6A5F85E-479F-429D-8BC6-454798CBFB65}" type="presOf" srcId="{69FC7A46-D19F-4F01-B55F-4EEEA2E247D2}" destId="{9A24DB14-8933-4C0E-AD5C-C8ABC2C748F6}" srcOrd="0" destOrd="0" presId="urn:microsoft.com/office/officeart/2005/8/layout/cycle6"/>
    <dgm:cxn modelId="{583C8AE8-22B6-40D0-982B-9036711D659D}" type="presOf" srcId="{0FE3EC3A-CC63-48B0-A254-1EA6EDE6C73C}" destId="{12BD3591-FA64-4DFD-91B8-6E106EDB60FE}" srcOrd="0" destOrd="0" presId="urn:microsoft.com/office/officeart/2005/8/layout/cycle6"/>
    <dgm:cxn modelId="{5504CFB8-26AA-4806-BE14-AB108B89600F}" type="presOf" srcId="{98C3565E-70DB-4798-BC2A-71BAA1C28744}" destId="{9E4EEE15-E6F0-41A4-B94F-D71810B6599D}" srcOrd="0" destOrd="0" presId="urn:microsoft.com/office/officeart/2005/8/layout/cycle6"/>
    <dgm:cxn modelId="{EAAC4E12-096D-41C5-88F7-9CD1A48D3561}" type="presOf" srcId="{13A47947-0430-4B89-B1FC-D4D93F96E9F5}" destId="{6B21F620-391E-4E5A-9906-5E36256E5CC2}" srcOrd="0" destOrd="0" presId="urn:microsoft.com/office/officeart/2005/8/layout/cycle6"/>
    <dgm:cxn modelId="{E9ACDC7B-2B0A-4997-BA19-D0BEA17E6CD2}" type="presOf" srcId="{DCBC675A-50EB-4577-974C-D138F9C09607}" destId="{BC539A7F-9423-4428-9D20-9C0DCCC84427}" srcOrd="0" destOrd="0" presId="urn:microsoft.com/office/officeart/2005/8/layout/cycle6"/>
    <dgm:cxn modelId="{5368B641-C682-49A5-857C-6287C5B9E88C}" srcId="{98C3565E-70DB-4798-BC2A-71BAA1C28744}" destId="{5DE606BC-14F4-447F-84ED-FA394DE7270E}" srcOrd="2" destOrd="0" parTransId="{79C8B2FC-3D6E-44A0-9DDF-7B69EA44A4C6}" sibTransId="{13A47947-0430-4B89-B1FC-D4D93F96E9F5}"/>
    <dgm:cxn modelId="{C39A7F8D-1693-487A-971D-ED105239962A}" type="presOf" srcId="{B05ABDD4-12EF-4407-9639-A54E8BA5D097}" destId="{4AB1636C-A4B8-4E27-8500-65F05FD78A49}" srcOrd="0" destOrd="0" presId="urn:microsoft.com/office/officeart/2005/8/layout/cycle6"/>
    <dgm:cxn modelId="{5E9C8ED7-B962-47C2-8EF0-B099A489661D}" type="presOf" srcId="{97F87906-675A-4881-8E5F-A3F822B5E201}" destId="{A2A59E6B-57E6-4C78-919E-95074864973C}" srcOrd="0" destOrd="0" presId="urn:microsoft.com/office/officeart/2005/8/layout/cycle6"/>
    <dgm:cxn modelId="{BC34B2D8-F8BC-4822-8D77-005F52B0756F}" type="presOf" srcId="{5DE606BC-14F4-447F-84ED-FA394DE7270E}" destId="{21B61C50-2909-42C8-8362-1BAACA9B22A2}" srcOrd="0" destOrd="0" presId="urn:microsoft.com/office/officeart/2005/8/layout/cycle6"/>
    <dgm:cxn modelId="{77B8DED6-D5D5-4389-85E4-11C62046025B}" type="presOf" srcId="{56DEB540-97EF-4B45-B12B-0ECB1E997487}" destId="{6CA81916-CE8C-4336-8B4A-6D503286AC94}" srcOrd="0" destOrd="0" presId="urn:microsoft.com/office/officeart/2005/8/layout/cycle6"/>
    <dgm:cxn modelId="{D132300A-F2F7-478A-81D9-00923412D1B1}" type="presOf" srcId="{14200466-5583-42FE-A97C-751904D4479D}" destId="{FC057A72-EC45-4CA4-A7F4-3CA238019DA7}" srcOrd="0" destOrd="0" presId="urn:microsoft.com/office/officeart/2005/8/layout/cycle6"/>
    <dgm:cxn modelId="{4D4472DB-B084-455F-B1E1-3B4BFCFC982D}" type="presOf" srcId="{756D1312-BB05-47FB-82A7-7D72265F7624}" destId="{C43F563D-5E1A-4ED8-9563-49D514087545}" srcOrd="0" destOrd="0" presId="urn:microsoft.com/office/officeart/2005/8/layout/cycle6"/>
    <dgm:cxn modelId="{0894D039-F52E-4CA6-B48F-68DD0CF3C183}" srcId="{98C3565E-70DB-4798-BC2A-71BAA1C28744}" destId="{0FE3EC3A-CC63-48B0-A254-1EA6EDE6C73C}" srcOrd="0" destOrd="0" parTransId="{F2807CDD-B7CD-430B-898F-0A45FEAE3B61}" sibTransId="{756D1312-BB05-47FB-82A7-7D72265F7624}"/>
    <dgm:cxn modelId="{B589DC31-8EF6-4C34-ACAE-2552E3029B89}" srcId="{98C3565E-70DB-4798-BC2A-71BAA1C28744}" destId="{56DEB540-97EF-4B45-B12B-0ECB1E997487}" srcOrd="3" destOrd="0" parTransId="{019FF0A1-42D1-4E05-A539-FFF5C34544CE}" sibTransId="{97F87906-675A-4881-8E5F-A3F822B5E201}"/>
    <dgm:cxn modelId="{853AC194-0105-48EC-9C5F-6E87CC4393CB}" type="presParOf" srcId="{9E4EEE15-E6F0-41A4-B94F-D71810B6599D}" destId="{12BD3591-FA64-4DFD-91B8-6E106EDB60FE}" srcOrd="0" destOrd="0" presId="urn:microsoft.com/office/officeart/2005/8/layout/cycle6"/>
    <dgm:cxn modelId="{0FB2511A-703E-4960-B044-78201B9BBA5A}" type="presParOf" srcId="{9E4EEE15-E6F0-41A4-B94F-D71810B6599D}" destId="{03E84663-4A3F-45FB-BC84-06AAD3BA07DB}" srcOrd="1" destOrd="0" presId="urn:microsoft.com/office/officeart/2005/8/layout/cycle6"/>
    <dgm:cxn modelId="{B09EE6ED-0BAE-400D-B790-7B40315388C9}" type="presParOf" srcId="{9E4EEE15-E6F0-41A4-B94F-D71810B6599D}" destId="{C43F563D-5E1A-4ED8-9563-49D514087545}" srcOrd="2" destOrd="0" presId="urn:microsoft.com/office/officeart/2005/8/layout/cycle6"/>
    <dgm:cxn modelId="{6E36C313-845E-41E4-8744-BD3B67DA362E}" type="presParOf" srcId="{9E4EEE15-E6F0-41A4-B94F-D71810B6599D}" destId="{9A24DB14-8933-4C0E-AD5C-C8ABC2C748F6}" srcOrd="3" destOrd="0" presId="urn:microsoft.com/office/officeart/2005/8/layout/cycle6"/>
    <dgm:cxn modelId="{B5BCB229-37B0-4545-AA2B-9C413C6F2F2F}" type="presParOf" srcId="{9E4EEE15-E6F0-41A4-B94F-D71810B6599D}" destId="{5DEEAB5F-4C69-435F-8CE5-E578975F926F}" srcOrd="4" destOrd="0" presId="urn:microsoft.com/office/officeart/2005/8/layout/cycle6"/>
    <dgm:cxn modelId="{563F80D1-2F77-4A18-9EF6-5A722A8D4C77}" type="presParOf" srcId="{9E4EEE15-E6F0-41A4-B94F-D71810B6599D}" destId="{4AB1636C-A4B8-4E27-8500-65F05FD78A49}" srcOrd="5" destOrd="0" presId="urn:microsoft.com/office/officeart/2005/8/layout/cycle6"/>
    <dgm:cxn modelId="{736EF77D-91A1-4F92-8BDD-2C9620C17A9B}" type="presParOf" srcId="{9E4EEE15-E6F0-41A4-B94F-D71810B6599D}" destId="{21B61C50-2909-42C8-8362-1BAACA9B22A2}" srcOrd="6" destOrd="0" presId="urn:microsoft.com/office/officeart/2005/8/layout/cycle6"/>
    <dgm:cxn modelId="{33838FB3-B0BA-407B-AD59-90127FB5558C}" type="presParOf" srcId="{9E4EEE15-E6F0-41A4-B94F-D71810B6599D}" destId="{DB4D255F-7794-4C02-A00C-B59F55CB74BD}" srcOrd="7" destOrd="0" presId="urn:microsoft.com/office/officeart/2005/8/layout/cycle6"/>
    <dgm:cxn modelId="{B318C329-602B-43DB-8C51-2DD05C9E0C34}" type="presParOf" srcId="{9E4EEE15-E6F0-41A4-B94F-D71810B6599D}" destId="{6B21F620-391E-4E5A-9906-5E36256E5CC2}" srcOrd="8" destOrd="0" presId="urn:microsoft.com/office/officeart/2005/8/layout/cycle6"/>
    <dgm:cxn modelId="{405BC35A-7C38-4C36-8971-96B5E957CA81}" type="presParOf" srcId="{9E4EEE15-E6F0-41A4-B94F-D71810B6599D}" destId="{6CA81916-CE8C-4336-8B4A-6D503286AC94}" srcOrd="9" destOrd="0" presId="urn:microsoft.com/office/officeart/2005/8/layout/cycle6"/>
    <dgm:cxn modelId="{80B3BBB4-1B12-48A8-A42D-70FD4F9F2452}" type="presParOf" srcId="{9E4EEE15-E6F0-41A4-B94F-D71810B6599D}" destId="{0D31D975-401D-4FAA-930B-89FB6E0CEEE9}" srcOrd="10" destOrd="0" presId="urn:microsoft.com/office/officeart/2005/8/layout/cycle6"/>
    <dgm:cxn modelId="{275BB8D2-A827-47E8-B6B6-CFA6D069F901}" type="presParOf" srcId="{9E4EEE15-E6F0-41A4-B94F-D71810B6599D}" destId="{A2A59E6B-57E6-4C78-919E-95074864973C}" srcOrd="11" destOrd="0" presId="urn:microsoft.com/office/officeart/2005/8/layout/cycle6"/>
    <dgm:cxn modelId="{E72DA7AF-249D-4822-A25B-153534177BC3}" type="presParOf" srcId="{9E4EEE15-E6F0-41A4-B94F-D71810B6599D}" destId="{BC539A7F-9423-4428-9D20-9C0DCCC84427}" srcOrd="12" destOrd="0" presId="urn:microsoft.com/office/officeart/2005/8/layout/cycle6"/>
    <dgm:cxn modelId="{643CFC9D-F4E2-4DCA-A1E3-C55A90E1090B}" type="presParOf" srcId="{9E4EEE15-E6F0-41A4-B94F-D71810B6599D}" destId="{12432BAF-4CF6-44FE-9E9A-9769815BA8F4}" srcOrd="13" destOrd="0" presId="urn:microsoft.com/office/officeart/2005/8/layout/cycle6"/>
    <dgm:cxn modelId="{C1CAE22F-52CE-4254-B4CE-DF812EC4A7E3}" type="presParOf" srcId="{9E4EEE15-E6F0-41A4-B94F-D71810B6599D}" destId="{FC057A72-EC45-4CA4-A7F4-3CA238019DA7}"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D3591-FA64-4DFD-91B8-6E106EDB60FE}">
      <dsp:nvSpPr>
        <dsp:cNvPr id="0" name=""/>
        <dsp:cNvSpPr/>
      </dsp:nvSpPr>
      <dsp:spPr>
        <a:xfrm>
          <a:off x="2556387" y="-32673"/>
          <a:ext cx="1799992" cy="10800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ts val="0"/>
            </a:spcAft>
          </a:pPr>
          <a:r>
            <a:rPr kumimoji="1" lang="ja-JP" altLang="en-US" sz="2600" kern="1200" dirty="0" smtClean="0"/>
            <a:t>臨床研究</a:t>
          </a:r>
          <a:endParaRPr kumimoji="1" lang="en-US" altLang="ja-JP" sz="2600" kern="1200" dirty="0" smtClean="0"/>
        </a:p>
        <a:p>
          <a:pPr lvl="0" algn="ctr" defTabSz="1155700">
            <a:lnSpc>
              <a:spcPct val="90000"/>
            </a:lnSpc>
            <a:spcBef>
              <a:spcPct val="0"/>
            </a:spcBef>
            <a:spcAft>
              <a:spcPts val="0"/>
            </a:spcAft>
          </a:pPr>
          <a:r>
            <a:rPr kumimoji="1" lang="ja-JP" altLang="en-US" sz="2600" kern="1200" dirty="0" smtClean="0"/>
            <a:t>の支援</a:t>
          </a:r>
          <a:endParaRPr kumimoji="1" lang="ja-JP" altLang="en-US" sz="2600" kern="1200" dirty="0"/>
        </a:p>
      </dsp:txBody>
      <dsp:txXfrm>
        <a:off x="2609108" y="20048"/>
        <a:ext cx="1694550" cy="974559"/>
      </dsp:txXfrm>
    </dsp:sp>
    <dsp:sp modelId="{C43F563D-5E1A-4ED8-9563-49D514087545}">
      <dsp:nvSpPr>
        <dsp:cNvPr id="0" name=""/>
        <dsp:cNvSpPr/>
      </dsp:nvSpPr>
      <dsp:spPr>
        <a:xfrm>
          <a:off x="1566959" y="507327"/>
          <a:ext cx="3778848" cy="3778848"/>
        </a:xfrm>
        <a:custGeom>
          <a:avLst/>
          <a:gdLst/>
          <a:ahLst/>
          <a:cxnLst/>
          <a:rect l="0" t="0" r="0" b="0"/>
          <a:pathLst>
            <a:path>
              <a:moveTo>
                <a:pt x="2796619" y="232040"/>
              </a:moveTo>
              <a:arcTo wR="1889424" hR="1889424" stAng="17921686" swAng="147341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24DB14-8933-4C0E-AD5C-C8ABC2C748F6}">
      <dsp:nvSpPr>
        <dsp:cNvPr id="0" name=""/>
        <dsp:cNvSpPr/>
      </dsp:nvSpPr>
      <dsp:spPr>
        <a:xfrm>
          <a:off x="4353336" y="1272886"/>
          <a:ext cx="1799992" cy="108000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kumimoji="1" lang="ja-JP" altLang="en-US" sz="2600" kern="1200" dirty="0" smtClean="0"/>
            <a:t>実務者　連絡会</a:t>
          </a:r>
          <a:endParaRPr kumimoji="1" lang="ja-JP" altLang="en-US" sz="2600" kern="1200" dirty="0"/>
        </a:p>
      </dsp:txBody>
      <dsp:txXfrm>
        <a:off x="4406057" y="1325607"/>
        <a:ext cx="1694550" cy="974559"/>
      </dsp:txXfrm>
    </dsp:sp>
    <dsp:sp modelId="{4AB1636C-A4B8-4E27-8500-65F05FD78A49}">
      <dsp:nvSpPr>
        <dsp:cNvPr id="0" name=""/>
        <dsp:cNvSpPr/>
      </dsp:nvSpPr>
      <dsp:spPr>
        <a:xfrm>
          <a:off x="1566959" y="507327"/>
          <a:ext cx="3778848" cy="3778848"/>
        </a:xfrm>
        <a:custGeom>
          <a:avLst/>
          <a:gdLst/>
          <a:ahLst/>
          <a:cxnLst/>
          <a:rect l="0" t="0" r="0" b="0"/>
          <a:pathLst>
            <a:path>
              <a:moveTo>
                <a:pt x="3778557" y="1856252"/>
              </a:moveTo>
              <a:arcTo wR="1889424" hR="1889424" stAng="21539642" swAng="193379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B61C50-2909-42C8-8362-1BAACA9B22A2}">
      <dsp:nvSpPr>
        <dsp:cNvPr id="0" name=""/>
        <dsp:cNvSpPr/>
      </dsp:nvSpPr>
      <dsp:spPr>
        <a:xfrm>
          <a:off x="3666963" y="3385327"/>
          <a:ext cx="1799992" cy="108000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kumimoji="1" lang="ja-JP" altLang="en-US" sz="2600" kern="1200" dirty="0" smtClean="0"/>
            <a:t>広報・　　人材育成</a:t>
          </a:r>
          <a:endParaRPr kumimoji="1" lang="ja-JP" altLang="en-US" sz="2600" kern="1200" dirty="0"/>
        </a:p>
      </dsp:txBody>
      <dsp:txXfrm>
        <a:off x="3719684" y="3438048"/>
        <a:ext cx="1694550" cy="974559"/>
      </dsp:txXfrm>
    </dsp:sp>
    <dsp:sp modelId="{6B21F620-391E-4E5A-9906-5E36256E5CC2}">
      <dsp:nvSpPr>
        <dsp:cNvPr id="0" name=""/>
        <dsp:cNvSpPr/>
      </dsp:nvSpPr>
      <dsp:spPr>
        <a:xfrm>
          <a:off x="1566938" y="507329"/>
          <a:ext cx="3778848" cy="3778848"/>
        </a:xfrm>
        <a:custGeom>
          <a:avLst/>
          <a:gdLst/>
          <a:ahLst/>
          <a:cxnLst/>
          <a:rect l="0" t="0" r="0" b="0"/>
          <a:pathLst>
            <a:path>
              <a:moveTo>
                <a:pt x="2095839" y="3767539"/>
              </a:moveTo>
              <a:arcTo wR="1889424" hR="1889424" stAng="5023684" swAng="752569"/>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A81916-CE8C-4336-8B4A-6D503286AC94}">
      <dsp:nvSpPr>
        <dsp:cNvPr id="0" name=""/>
        <dsp:cNvSpPr/>
      </dsp:nvSpPr>
      <dsp:spPr>
        <a:xfrm>
          <a:off x="1445803" y="3385327"/>
          <a:ext cx="1799992" cy="1080001"/>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kumimoji="1" lang="ja-JP" altLang="en-US" sz="2600" kern="1200" dirty="0" smtClean="0"/>
            <a:t>患者相互紹介</a:t>
          </a:r>
          <a:endParaRPr kumimoji="1" lang="ja-JP" altLang="en-US" sz="2600" kern="1200" dirty="0"/>
        </a:p>
      </dsp:txBody>
      <dsp:txXfrm>
        <a:off x="1498524" y="3438048"/>
        <a:ext cx="1694550" cy="974559"/>
      </dsp:txXfrm>
    </dsp:sp>
    <dsp:sp modelId="{A2A59E6B-57E6-4C78-919E-95074864973C}">
      <dsp:nvSpPr>
        <dsp:cNvPr id="0" name=""/>
        <dsp:cNvSpPr/>
      </dsp:nvSpPr>
      <dsp:spPr>
        <a:xfrm>
          <a:off x="1566959" y="507335"/>
          <a:ext cx="3778848" cy="3778848"/>
        </a:xfrm>
        <a:custGeom>
          <a:avLst/>
          <a:gdLst/>
          <a:ahLst/>
          <a:cxnLst/>
          <a:rect l="0" t="0" r="0" b="0"/>
          <a:pathLst>
            <a:path>
              <a:moveTo>
                <a:pt x="273681" y="2868862"/>
              </a:moveTo>
              <a:arcTo wR="1889424" hR="1889424" stAng="8926586" swAng="1933788"/>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539A7F-9423-4428-9D20-9C0DCCC84427}">
      <dsp:nvSpPr>
        <dsp:cNvPr id="0" name=""/>
        <dsp:cNvSpPr/>
      </dsp:nvSpPr>
      <dsp:spPr>
        <a:xfrm>
          <a:off x="759438" y="1272886"/>
          <a:ext cx="1799992" cy="1080001"/>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kumimoji="1" lang="ja-JP" altLang="en-US" sz="2600" kern="1200" dirty="0" smtClean="0"/>
            <a:t>受託調整窓口</a:t>
          </a:r>
          <a:endParaRPr kumimoji="1" lang="ja-JP" altLang="en-US" sz="2600" kern="1200" dirty="0"/>
        </a:p>
      </dsp:txBody>
      <dsp:txXfrm>
        <a:off x="812159" y="1325607"/>
        <a:ext cx="1694550" cy="974559"/>
      </dsp:txXfrm>
    </dsp:sp>
    <dsp:sp modelId="{FC057A72-EC45-4CA4-A7F4-3CA238019DA7}">
      <dsp:nvSpPr>
        <dsp:cNvPr id="0" name=""/>
        <dsp:cNvSpPr/>
      </dsp:nvSpPr>
      <dsp:spPr>
        <a:xfrm>
          <a:off x="1566959" y="507327"/>
          <a:ext cx="3778848" cy="3778848"/>
        </a:xfrm>
        <a:custGeom>
          <a:avLst/>
          <a:gdLst/>
          <a:ahLst/>
          <a:cxnLst/>
          <a:rect l="0" t="0" r="0" b="0"/>
          <a:pathLst>
            <a:path>
              <a:moveTo>
                <a:pt x="375481" y="758981"/>
              </a:moveTo>
              <a:arcTo wR="1889424" hR="1889424" stAng="13004896" swAng="1473418"/>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2" y="13"/>
            <a:ext cx="2949199" cy="497047"/>
          </a:xfrm>
          <a:prstGeom prst="rect">
            <a:avLst/>
          </a:prstGeom>
        </p:spPr>
        <p:txBody>
          <a:bodyPr vert="horz" lIns="92090" tIns="46045" rIns="92090" bIns="4604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410" y="13"/>
            <a:ext cx="2949199" cy="497047"/>
          </a:xfrm>
          <a:prstGeom prst="rect">
            <a:avLst/>
          </a:prstGeom>
        </p:spPr>
        <p:txBody>
          <a:bodyPr vert="horz" lIns="92090" tIns="46045" rIns="92090" bIns="46045" rtlCol="0"/>
          <a:lstStyle>
            <a:lvl1pPr algn="r">
              <a:defRPr sz="1200"/>
            </a:lvl1pPr>
          </a:lstStyle>
          <a:p>
            <a:fld id="{BB7301C3-0FBC-420C-B486-7782B8044B02}" type="datetimeFigureOut">
              <a:rPr kumimoji="1" lang="ja-JP" altLang="en-US" smtClean="0"/>
              <a:t>2016/12/27</a:t>
            </a:fld>
            <a:endParaRPr kumimoji="1" lang="ja-JP" altLang="en-US"/>
          </a:p>
        </p:txBody>
      </p:sp>
      <p:sp>
        <p:nvSpPr>
          <p:cNvPr id="4" name="フッター プレースホルダー 3"/>
          <p:cNvSpPr>
            <a:spLocks noGrp="1"/>
          </p:cNvSpPr>
          <p:nvPr>
            <p:ph type="ftr" sz="quarter" idx="2"/>
          </p:nvPr>
        </p:nvSpPr>
        <p:spPr>
          <a:xfrm>
            <a:off x="12" y="9440693"/>
            <a:ext cx="2949199" cy="497046"/>
          </a:xfrm>
          <a:prstGeom prst="rect">
            <a:avLst/>
          </a:prstGeom>
        </p:spPr>
        <p:txBody>
          <a:bodyPr vert="horz" lIns="92090" tIns="46045" rIns="92090" bIns="4604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410" y="9440693"/>
            <a:ext cx="2949199" cy="497046"/>
          </a:xfrm>
          <a:prstGeom prst="rect">
            <a:avLst/>
          </a:prstGeom>
        </p:spPr>
        <p:txBody>
          <a:bodyPr vert="horz" lIns="92090" tIns="46045" rIns="92090" bIns="46045" rtlCol="0" anchor="b"/>
          <a:lstStyle>
            <a:lvl1pPr algn="r">
              <a:defRPr sz="1200"/>
            </a:lvl1pPr>
          </a:lstStyle>
          <a:p>
            <a:fld id="{07E44571-DB7E-426B-98EA-7B6BED41ED85}" type="slidenum">
              <a:rPr kumimoji="1" lang="ja-JP" altLang="en-US" smtClean="0"/>
              <a:t>‹#›</a:t>
            </a:fld>
            <a:endParaRPr kumimoji="1" lang="ja-JP" altLang="en-US"/>
          </a:p>
        </p:txBody>
      </p:sp>
    </p:spTree>
    <p:extLst>
      <p:ext uri="{BB962C8B-B14F-4D97-AF65-F5344CB8AC3E}">
        <p14:creationId xmlns:p14="http://schemas.microsoft.com/office/powerpoint/2010/main" val="2644325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2" y="13"/>
            <a:ext cx="2949199" cy="497047"/>
          </a:xfrm>
          <a:prstGeom prst="rect">
            <a:avLst/>
          </a:prstGeom>
        </p:spPr>
        <p:txBody>
          <a:bodyPr vert="horz" lIns="92090" tIns="46045" rIns="92090" bIns="4604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410" y="13"/>
            <a:ext cx="2949199" cy="497047"/>
          </a:xfrm>
          <a:prstGeom prst="rect">
            <a:avLst/>
          </a:prstGeom>
        </p:spPr>
        <p:txBody>
          <a:bodyPr vert="horz" lIns="92090" tIns="46045" rIns="92090" bIns="46045" rtlCol="0"/>
          <a:lstStyle>
            <a:lvl1pPr algn="r">
              <a:defRPr sz="1200"/>
            </a:lvl1pPr>
          </a:lstStyle>
          <a:p>
            <a:fld id="{FE0D5ED0-067E-44BC-AE9F-80D091406C27}" type="datetimeFigureOut">
              <a:rPr kumimoji="1" lang="ja-JP" altLang="en-US" smtClean="0"/>
              <a:t>2016/12/27</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090" tIns="46045" rIns="92090" bIns="46045" rtlCol="0" anchor="ctr"/>
          <a:lstStyle/>
          <a:p>
            <a:endParaRPr lang="ja-JP" altLang="en-US"/>
          </a:p>
        </p:txBody>
      </p:sp>
      <p:sp>
        <p:nvSpPr>
          <p:cNvPr id="5" name="ノート プレースホルダー 4"/>
          <p:cNvSpPr>
            <a:spLocks noGrp="1"/>
          </p:cNvSpPr>
          <p:nvPr>
            <p:ph type="body" sz="quarter" idx="3"/>
          </p:nvPr>
        </p:nvSpPr>
        <p:spPr>
          <a:xfrm>
            <a:off x="681214" y="4721158"/>
            <a:ext cx="5444797" cy="4473422"/>
          </a:xfrm>
          <a:prstGeom prst="rect">
            <a:avLst/>
          </a:prstGeom>
        </p:spPr>
        <p:txBody>
          <a:bodyPr vert="horz" lIns="92090" tIns="46045" rIns="92090" bIns="4604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2" y="9440693"/>
            <a:ext cx="2949199" cy="497046"/>
          </a:xfrm>
          <a:prstGeom prst="rect">
            <a:avLst/>
          </a:prstGeom>
        </p:spPr>
        <p:txBody>
          <a:bodyPr vert="horz" lIns="92090" tIns="46045" rIns="92090" bIns="4604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410" y="9440693"/>
            <a:ext cx="2949199" cy="497046"/>
          </a:xfrm>
          <a:prstGeom prst="rect">
            <a:avLst/>
          </a:prstGeom>
        </p:spPr>
        <p:txBody>
          <a:bodyPr vert="horz" lIns="92090" tIns="46045" rIns="92090" bIns="46045" rtlCol="0" anchor="b"/>
          <a:lstStyle>
            <a:lvl1pPr algn="r">
              <a:defRPr sz="1200"/>
            </a:lvl1pPr>
          </a:lstStyle>
          <a:p>
            <a:fld id="{99FEBF59-171E-4389-B6E3-97D2169D2BCA}" type="slidenum">
              <a:rPr kumimoji="1" lang="ja-JP" altLang="en-US" smtClean="0"/>
              <a:t>‹#›</a:t>
            </a:fld>
            <a:endParaRPr kumimoji="1" lang="ja-JP" altLang="en-US"/>
          </a:p>
        </p:txBody>
      </p:sp>
    </p:spTree>
    <p:extLst>
      <p:ext uri="{BB962C8B-B14F-4D97-AF65-F5344CB8AC3E}">
        <p14:creationId xmlns:p14="http://schemas.microsoft.com/office/powerpoint/2010/main" val="1189752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83321" y="4721158"/>
            <a:ext cx="5040560" cy="4473422"/>
          </a:xfrm>
        </p:spPr>
        <p:txBody>
          <a:bodyPr/>
          <a:lstStyle/>
          <a:p>
            <a:r>
              <a:rPr kumimoji="1" lang="ja-JP" altLang="en-US" dirty="0" smtClean="0">
                <a:solidFill>
                  <a:schemeClr val="accent1">
                    <a:lumMod val="75000"/>
                  </a:schemeClr>
                </a:solidFill>
                <a:latin typeface="+mn-ea"/>
              </a:rPr>
              <a:t>○　本日は講演の機会をいただき，感謝する。</a:t>
            </a:r>
            <a:endParaRPr kumimoji="1" lang="en-US" altLang="ja-JP" dirty="0" smtClean="0">
              <a:solidFill>
                <a:schemeClr val="accent1">
                  <a:lumMod val="75000"/>
                </a:schemeClr>
              </a:solidFill>
              <a:latin typeface="+mn-ea"/>
            </a:endParaRPr>
          </a:p>
          <a:p>
            <a:endParaRPr lang="en-US" altLang="ja-JP" dirty="0" smtClean="0">
              <a:solidFill>
                <a:schemeClr val="accent1">
                  <a:lumMod val="75000"/>
                </a:schemeClr>
              </a:solidFill>
              <a:latin typeface="+mn-ea"/>
            </a:endParaRPr>
          </a:p>
          <a:p>
            <a:r>
              <a:rPr lang="ja-JP" altLang="en-US" dirty="0" smtClean="0">
                <a:solidFill>
                  <a:schemeClr val="accent1">
                    <a:lumMod val="75000"/>
                  </a:schemeClr>
                </a:solidFill>
                <a:latin typeface="+mn-ea"/>
              </a:rPr>
              <a:t>○　広仁会の事務局から「広島に於ける最適医療の構築について」という演　</a:t>
            </a:r>
            <a:endParaRPr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lang="ja-JP" altLang="en-US" dirty="0" smtClean="0">
                <a:solidFill>
                  <a:schemeClr val="accent1">
                    <a:lumMod val="75000"/>
                  </a:schemeClr>
                </a:solidFill>
                <a:latin typeface="+mn-ea"/>
              </a:rPr>
              <a:t>題をいただいたので，最近の国や他県の動向を紹介しながら本県の取組</a:t>
            </a:r>
            <a:endParaRPr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lang="ja-JP" altLang="en-US" dirty="0" smtClean="0">
                <a:solidFill>
                  <a:schemeClr val="accent1">
                    <a:lumMod val="75000"/>
                  </a:schemeClr>
                </a:solidFill>
                <a:latin typeface="+mn-ea"/>
              </a:rPr>
              <a:t>について説明して参りたい。</a:t>
            </a:r>
            <a:endParaRPr kumimoji="1" lang="ja-JP" altLang="en-US" dirty="0">
              <a:solidFill>
                <a:schemeClr val="accent1">
                  <a:lumMod val="75000"/>
                </a:schemeClr>
              </a:solidFill>
              <a:latin typeface="+mn-ea"/>
            </a:endParaRPr>
          </a:p>
        </p:txBody>
      </p:sp>
      <p:sp>
        <p:nvSpPr>
          <p:cNvPr id="4" name="スライド番号プレースホルダー 3"/>
          <p:cNvSpPr>
            <a:spLocks noGrp="1"/>
          </p:cNvSpPr>
          <p:nvPr>
            <p:ph type="sldNum" sz="quarter" idx="10"/>
          </p:nvPr>
        </p:nvSpPr>
        <p:spPr/>
        <p:txBody>
          <a:bodyPr/>
          <a:lstStyle/>
          <a:p>
            <a:fld id="{99FEBF59-171E-4389-B6E3-97D2169D2BCA}" type="slidenum">
              <a:rPr kumimoji="1" lang="ja-JP" altLang="en-US" smtClean="0"/>
              <a:t>0</a:t>
            </a:fld>
            <a:endParaRPr kumimoji="1" lang="ja-JP" altLang="en-US"/>
          </a:p>
        </p:txBody>
      </p:sp>
    </p:spTree>
    <p:extLst>
      <p:ext uri="{BB962C8B-B14F-4D97-AF65-F5344CB8AC3E}">
        <p14:creationId xmlns:p14="http://schemas.microsoft.com/office/powerpoint/2010/main" val="180576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83321" y="4721158"/>
            <a:ext cx="5040560" cy="4473422"/>
          </a:xfrm>
        </p:spPr>
        <p:txBody>
          <a:bodyPr/>
          <a:lstStyle/>
          <a:p>
            <a:endParaRPr lang="en-US" altLang="ja-JP" dirty="0" smtClean="0">
              <a:solidFill>
                <a:schemeClr val="accent1">
                  <a:lumMod val="75000"/>
                </a:schemeClr>
              </a:solidFill>
              <a:latin typeface="+mn-ea"/>
            </a:endParaRPr>
          </a:p>
          <a:p>
            <a:endParaRPr lang="en-US" altLang="ja-JP" dirty="0">
              <a:solidFill>
                <a:schemeClr val="accent1">
                  <a:lumMod val="75000"/>
                </a:schemeClr>
              </a:solidFill>
              <a:latin typeface="+mn-ea"/>
            </a:endParaRPr>
          </a:p>
          <a:p>
            <a:endParaRPr lang="en-US" altLang="ja-JP" dirty="0" smtClean="0">
              <a:solidFill>
                <a:schemeClr val="accent1">
                  <a:lumMod val="75000"/>
                </a:schemeClr>
              </a:solidFill>
              <a:latin typeface="+mn-ea"/>
            </a:endParaRPr>
          </a:p>
          <a:p>
            <a:pPr algn="ctr"/>
            <a:r>
              <a:rPr lang="ja-JP" altLang="en-US" dirty="0" smtClean="0">
                <a:solidFill>
                  <a:schemeClr val="accent1">
                    <a:lumMod val="75000"/>
                  </a:schemeClr>
                </a:solidFill>
                <a:latin typeface="+mn-ea"/>
              </a:rPr>
              <a:t>（説明省略）</a:t>
            </a:r>
            <a:endParaRPr kumimoji="1" lang="ja-JP" altLang="en-US" dirty="0">
              <a:solidFill>
                <a:schemeClr val="accent1">
                  <a:lumMod val="75000"/>
                </a:schemeClr>
              </a:solidFill>
              <a:latin typeface="+mn-ea"/>
            </a:endParaRPr>
          </a:p>
        </p:txBody>
      </p:sp>
      <p:sp>
        <p:nvSpPr>
          <p:cNvPr id="4" name="スライド番号プレースホルダー 3"/>
          <p:cNvSpPr>
            <a:spLocks noGrp="1"/>
          </p:cNvSpPr>
          <p:nvPr>
            <p:ph type="sldNum" sz="quarter" idx="10"/>
          </p:nvPr>
        </p:nvSpPr>
        <p:spPr/>
        <p:txBody>
          <a:bodyPr/>
          <a:lstStyle/>
          <a:p>
            <a:fld id="{99FEBF59-171E-4389-B6E3-97D2169D2BCA}" type="slidenum">
              <a:rPr kumimoji="1" lang="ja-JP" altLang="en-US" smtClean="0"/>
              <a:t>60</a:t>
            </a:fld>
            <a:endParaRPr kumimoji="1" lang="ja-JP" altLang="en-US"/>
          </a:p>
        </p:txBody>
      </p:sp>
    </p:spTree>
    <p:extLst>
      <p:ext uri="{BB962C8B-B14F-4D97-AF65-F5344CB8AC3E}">
        <p14:creationId xmlns:p14="http://schemas.microsoft.com/office/powerpoint/2010/main" val="928080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83321" y="4721158"/>
            <a:ext cx="5040560" cy="4473422"/>
          </a:xfrm>
        </p:spPr>
        <p:txBody>
          <a:bodyPr/>
          <a:lstStyle/>
          <a:p>
            <a:r>
              <a:rPr kumimoji="1" lang="ja-JP" altLang="en-US" dirty="0" smtClean="0">
                <a:solidFill>
                  <a:schemeClr val="accent1">
                    <a:lumMod val="75000"/>
                  </a:schemeClr>
                </a:solidFill>
                <a:latin typeface="+mn-ea"/>
              </a:rPr>
              <a:t>○　４３ページは，地域医療構想の中の広島都市圏に部分を抜粋したもの。</a:t>
            </a:r>
            <a:endParaRPr kumimoji="1" lang="en-US" altLang="ja-JP" dirty="0" smtClean="0">
              <a:solidFill>
                <a:schemeClr val="accent1">
                  <a:lumMod val="75000"/>
                </a:schemeClr>
              </a:solidFill>
              <a:latin typeface="+mn-ea"/>
            </a:endParaRPr>
          </a:p>
          <a:p>
            <a:endParaRPr lang="en-US" altLang="ja-JP" dirty="0">
              <a:solidFill>
                <a:schemeClr val="accent1">
                  <a:lumMod val="75000"/>
                </a:schemeClr>
              </a:solidFill>
              <a:latin typeface="+mn-ea"/>
            </a:endParaRPr>
          </a:p>
          <a:p>
            <a:r>
              <a:rPr kumimoji="1" lang="ja-JP" altLang="en-US" dirty="0" smtClean="0">
                <a:solidFill>
                  <a:schemeClr val="accent1">
                    <a:lumMod val="75000"/>
                  </a:schemeClr>
                </a:solidFill>
                <a:latin typeface="+mn-ea"/>
              </a:rPr>
              <a:t>○　高度な医療機能を有する基幹病院が集中する地域においては，その役</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割分担を明らかにするとともに，相互の連携を強化することで医療資源の</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効率的な配置を医療の質の向上を図っていく必要がある。</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lang="en-US" altLang="ja-JP" dirty="0" smtClean="0">
                <a:solidFill>
                  <a:schemeClr val="accent1">
                    <a:lumMod val="75000"/>
                  </a:schemeClr>
                </a:solidFill>
                <a:latin typeface="+mn-ea"/>
              </a:rPr>
              <a:t>…</a:t>
            </a:r>
            <a:r>
              <a:rPr kumimoji="1" lang="ja-JP" altLang="en-US" dirty="0" smtClean="0">
                <a:solidFill>
                  <a:schemeClr val="accent1">
                    <a:lumMod val="75000"/>
                  </a:schemeClr>
                </a:solidFill>
                <a:latin typeface="+mn-ea"/>
              </a:rPr>
              <a:t>という考え方を記載しており，現在進めている広島都市圏の議論を，</a:t>
            </a:r>
            <a:r>
              <a:rPr lang="ja-JP" altLang="en-US" dirty="0" smtClean="0">
                <a:solidFill>
                  <a:schemeClr val="accent1">
                    <a:lumMod val="75000"/>
                  </a:schemeClr>
                </a:solidFill>
                <a:latin typeface="+mn-ea"/>
              </a:rPr>
              <a:t>呉</a:t>
            </a:r>
            <a:endParaRPr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lang="ja-JP" altLang="en-US" dirty="0" smtClean="0">
                <a:solidFill>
                  <a:schemeClr val="accent1">
                    <a:lumMod val="75000"/>
                  </a:schemeClr>
                </a:solidFill>
                <a:latin typeface="+mn-ea"/>
              </a:rPr>
              <a:t>や福山，三原など</a:t>
            </a:r>
            <a:r>
              <a:rPr kumimoji="1" lang="ja-JP" altLang="en-US" dirty="0" smtClean="0">
                <a:solidFill>
                  <a:schemeClr val="accent1">
                    <a:lumMod val="75000"/>
                  </a:schemeClr>
                </a:solidFill>
                <a:latin typeface="+mn-ea"/>
              </a:rPr>
              <a:t>他の地域にも波及していくことを期待している。</a:t>
            </a:r>
            <a:endParaRPr kumimoji="1" lang="ja-JP" altLang="en-US" dirty="0">
              <a:solidFill>
                <a:schemeClr val="accent1">
                  <a:lumMod val="75000"/>
                </a:schemeClr>
              </a:solidFill>
              <a:latin typeface="+mn-ea"/>
            </a:endParaRPr>
          </a:p>
        </p:txBody>
      </p:sp>
      <p:sp>
        <p:nvSpPr>
          <p:cNvPr id="4" name="スライド番号プレースホルダー 3"/>
          <p:cNvSpPr>
            <a:spLocks noGrp="1"/>
          </p:cNvSpPr>
          <p:nvPr>
            <p:ph type="sldNum" sz="quarter" idx="10"/>
          </p:nvPr>
        </p:nvSpPr>
        <p:spPr/>
        <p:txBody>
          <a:bodyPr/>
          <a:lstStyle/>
          <a:p>
            <a:fld id="{99FEBF59-171E-4389-B6E3-97D2169D2BCA}" type="slidenum">
              <a:rPr kumimoji="1" lang="ja-JP" altLang="en-US" smtClean="0"/>
              <a:t>61</a:t>
            </a:fld>
            <a:endParaRPr kumimoji="1" lang="ja-JP" altLang="en-US"/>
          </a:p>
        </p:txBody>
      </p:sp>
    </p:spTree>
    <p:extLst>
      <p:ext uri="{BB962C8B-B14F-4D97-AF65-F5344CB8AC3E}">
        <p14:creationId xmlns:p14="http://schemas.microsoft.com/office/powerpoint/2010/main" val="168356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83321" y="4721157"/>
            <a:ext cx="5040560" cy="4743158"/>
          </a:xfrm>
        </p:spPr>
        <p:txBody>
          <a:bodyPr/>
          <a:lstStyle/>
          <a:p>
            <a:endParaRPr kumimoji="1" lang="en-US" altLang="ja-JP" dirty="0" smtClean="0">
              <a:solidFill>
                <a:schemeClr val="accent1">
                  <a:lumMod val="75000"/>
                </a:schemeClr>
              </a:solidFill>
            </a:endParaRPr>
          </a:p>
          <a:p>
            <a:endParaRPr lang="en-US" altLang="ja-JP" dirty="0">
              <a:solidFill>
                <a:schemeClr val="accent1">
                  <a:lumMod val="75000"/>
                </a:schemeClr>
              </a:solidFill>
            </a:endParaRPr>
          </a:p>
          <a:p>
            <a:endParaRPr kumimoji="1" lang="en-US" altLang="ja-JP" dirty="0" smtClean="0">
              <a:solidFill>
                <a:schemeClr val="accent1">
                  <a:lumMod val="75000"/>
                </a:schemeClr>
              </a:solidFill>
            </a:endParaRPr>
          </a:p>
          <a:p>
            <a:pPr algn="ctr"/>
            <a:r>
              <a:rPr kumimoji="1" lang="ja-JP" altLang="en-US" dirty="0" smtClean="0">
                <a:solidFill>
                  <a:schemeClr val="accent1">
                    <a:lumMod val="75000"/>
                  </a:schemeClr>
                </a:solidFill>
              </a:rPr>
              <a:t>（説明省略）</a:t>
            </a:r>
            <a:endParaRPr lang="en-US" altLang="ja-JP" dirty="0">
              <a:solidFill>
                <a:schemeClr val="accent1">
                  <a:lumMod val="75000"/>
                </a:schemeClr>
              </a:solidFill>
            </a:endParaRPr>
          </a:p>
          <a:p>
            <a:pPr algn="ctr"/>
            <a:endParaRPr kumimoji="1" lang="en-US" altLang="ja-JP" dirty="0" smtClean="0">
              <a:solidFill>
                <a:schemeClr val="accent1">
                  <a:lumMod val="75000"/>
                </a:schemeClr>
              </a:solidFill>
            </a:endParaRPr>
          </a:p>
          <a:p>
            <a:endParaRPr lang="en-US" altLang="ja-JP" dirty="0" smtClean="0">
              <a:solidFill>
                <a:schemeClr val="accent1">
                  <a:lumMod val="75000"/>
                </a:schemeClr>
              </a:solidFill>
            </a:endParaRPr>
          </a:p>
          <a:p>
            <a:endParaRPr lang="en-US" altLang="ja-JP" dirty="0">
              <a:solidFill>
                <a:schemeClr val="accent1">
                  <a:lumMod val="75000"/>
                </a:schemeClr>
              </a:solidFill>
            </a:endParaRPr>
          </a:p>
          <a:p>
            <a:endParaRPr lang="en-US" altLang="ja-JP" dirty="0" smtClean="0">
              <a:solidFill>
                <a:schemeClr val="accent1">
                  <a:lumMod val="75000"/>
                </a:schemeClr>
              </a:solidFill>
            </a:endParaRPr>
          </a:p>
          <a:p>
            <a:endParaRPr lang="en-US" altLang="ja-JP" dirty="0">
              <a:solidFill>
                <a:schemeClr val="accent1">
                  <a:lumMod val="75000"/>
                </a:schemeClr>
              </a:solidFill>
            </a:endParaRPr>
          </a:p>
          <a:p>
            <a:r>
              <a:rPr kumimoji="1" lang="ja-JP" altLang="en-US" dirty="0" smtClean="0">
                <a:solidFill>
                  <a:schemeClr val="accent1">
                    <a:lumMod val="75000"/>
                  </a:schemeClr>
                </a:solidFill>
              </a:rPr>
              <a:t>○　以上，「最適医療の構築」というテーマで，国の制度や岡山の取組，広</a:t>
            </a:r>
            <a:endParaRPr kumimoji="1" lang="en-US" altLang="ja-JP" dirty="0" smtClean="0">
              <a:solidFill>
                <a:schemeClr val="accent1">
                  <a:lumMod val="75000"/>
                </a:schemeClr>
              </a:solidFill>
            </a:endParaRPr>
          </a:p>
          <a:p>
            <a:r>
              <a:rPr lang="ja-JP" altLang="en-US" dirty="0">
                <a:solidFill>
                  <a:schemeClr val="accent1">
                    <a:lumMod val="75000"/>
                  </a:schemeClr>
                </a:solidFill>
              </a:rPr>
              <a:t>　</a:t>
            </a:r>
            <a:r>
              <a:rPr kumimoji="1" lang="ja-JP" altLang="en-US" dirty="0" smtClean="0">
                <a:solidFill>
                  <a:schemeClr val="accent1">
                    <a:lumMod val="75000"/>
                  </a:schemeClr>
                </a:solidFill>
              </a:rPr>
              <a:t>島都市圏の検討状況などを紹介させていただいた。</a:t>
            </a:r>
            <a:endParaRPr kumimoji="1" lang="en-US" altLang="ja-JP" dirty="0" smtClean="0">
              <a:solidFill>
                <a:schemeClr val="accent1">
                  <a:lumMod val="75000"/>
                </a:schemeClr>
              </a:solidFill>
            </a:endParaRPr>
          </a:p>
          <a:p>
            <a:endParaRPr lang="en-US" altLang="ja-JP" dirty="0">
              <a:solidFill>
                <a:schemeClr val="accent1">
                  <a:lumMod val="75000"/>
                </a:schemeClr>
              </a:solidFill>
            </a:endParaRPr>
          </a:p>
          <a:p>
            <a:r>
              <a:rPr kumimoji="1" lang="ja-JP" altLang="en-US" dirty="0" smtClean="0">
                <a:solidFill>
                  <a:schemeClr val="accent1">
                    <a:lumMod val="75000"/>
                  </a:schemeClr>
                </a:solidFill>
              </a:rPr>
              <a:t>○　限られた医療資源を最大限に有効活用しながら医療の質を高めていく</a:t>
            </a:r>
            <a:endParaRPr kumimoji="1" lang="en-US" altLang="ja-JP" dirty="0" smtClean="0">
              <a:solidFill>
                <a:schemeClr val="accent1">
                  <a:lumMod val="75000"/>
                </a:schemeClr>
              </a:solidFill>
            </a:endParaRPr>
          </a:p>
          <a:p>
            <a:r>
              <a:rPr lang="ja-JP" altLang="en-US" dirty="0">
                <a:solidFill>
                  <a:schemeClr val="accent1">
                    <a:lumMod val="75000"/>
                  </a:schemeClr>
                </a:solidFill>
              </a:rPr>
              <a:t>　</a:t>
            </a:r>
            <a:r>
              <a:rPr kumimoji="1" lang="ja-JP" altLang="en-US" dirty="0" smtClean="0">
                <a:solidFill>
                  <a:schemeClr val="accent1">
                    <a:lumMod val="75000"/>
                  </a:schemeClr>
                </a:solidFill>
              </a:rPr>
              <a:t>ため，「病院完結型医療」から「地域完結型医療」へ，「個別最適」から「全</a:t>
            </a:r>
            <a:endParaRPr kumimoji="1" lang="en-US" altLang="ja-JP" dirty="0" smtClean="0">
              <a:solidFill>
                <a:schemeClr val="accent1">
                  <a:lumMod val="75000"/>
                </a:schemeClr>
              </a:solidFill>
            </a:endParaRPr>
          </a:p>
          <a:p>
            <a:r>
              <a:rPr lang="ja-JP" altLang="en-US" dirty="0">
                <a:solidFill>
                  <a:schemeClr val="accent1">
                    <a:lumMod val="75000"/>
                  </a:schemeClr>
                </a:solidFill>
              </a:rPr>
              <a:t>　</a:t>
            </a:r>
            <a:r>
              <a:rPr kumimoji="1" lang="ja-JP" altLang="en-US" dirty="0" smtClean="0">
                <a:solidFill>
                  <a:schemeClr val="accent1">
                    <a:lumMod val="75000"/>
                  </a:schemeClr>
                </a:solidFill>
              </a:rPr>
              <a:t>体最適」へ，「競争」から「協調」へパラダイムシフトしていくことが重要。</a:t>
            </a:r>
            <a:endParaRPr kumimoji="1" lang="en-US" altLang="ja-JP" dirty="0" smtClean="0">
              <a:solidFill>
                <a:schemeClr val="accent1">
                  <a:lumMod val="75000"/>
                </a:schemeClr>
              </a:solidFill>
            </a:endParaRPr>
          </a:p>
          <a:p>
            <a:endParaRPr lang="en-US" altLang="ja-JP" dirty="0">
              <a:solidFill>
                <a:schemeClr val="accent1">
                  <a:lumMod val="75000"/>
                </a:schemeClr>
              </a:solidFill>
            </a:endParaRPr>
          </a:p>
          <a:p>
            <a:r>
              <a:rPr kumimoji="1" lang="ja-JP" altLang="en-US" dirty="0" smtClean="0">
                <a:solidFill>
                  <a:schemeClr val="accent1">
                    <a:lumMod val="75000"/>
                  </a:schemeClr>
                </a:solidFill>
              </a:rPr>
              <a:t>○　そのためには，ガバナンスの統合が有効な手段であることは明らかで</a:t>
            </a:r>
            <a:endParaRPr kumimoji="1" lang="en-US" altLang="ja-JP" dirty="0" smtClean="0">
              <a:solidFill>
                <a:schemeClr val="accent1">
                  <a:lumMod val="75000"/>
                </a:schemeClr>
              </a:solidFill>
            </a:endParaRPr>
          </a:p>
          <a:p>
            <a:r>
              <a:rPr lang="ja-JP" altLang="en-US" dirty="0">
                <a:solidFill>
                  <a:schemeClr val="accent1">
                    <a:lumMod val="75000"/>
                  </a:schemeClr>
                </a:solidFill>
              </a:rPr>
              <a:t>　</a:t>
            </a:r>
            <a:r>
              <a:rPr kumimoji="1" lang="ja-JP" altLang="en-US" dirty="0" smtClean="0">
                <a:solidFill>
                  <a:schemeClr val="accent1">
                    <a:lumMod val="75000"/>
                  </a:schemeClr>
                </a:solidFill>
              </a:rPr>
              <a:t>ある。４病院を一気に統合することは難しいかもしれないが，できることか</a:t>
            </a:r>
            <a:endParaRPr kumimoji="1" lang="en-US" altLang="ja-JP" dirty="0" smtClean="0">
              <a:solidFill>
                <a:schemeClr val="accent1">
                  <a:lumMod val="75000"/>
                </a:schemeClr>
              </a:solidFill>
            </a:endParaRPr>
          </a:p>
          <a:p>
            <a:r>
              <a:rPr lang="ja-JP" altLang="en-US" dirty="0">
                <a:solidFill>
                  <a:schemeClr val="accent1">
                    <a:lumMod val="75000"/>
                  </a:schemeClr>
                </a:solidFill>
              </a:rPr>
              <a:t>　</a:t>
            </a:r>
            <a:r>
              <a:rPr kumimoji="1" lang="ja-JP" altLang="en-US" dirty="0" smtClean="0">
                <a:solidFill>
                  <a:schemeClr val="accent1">
                    <a:lumMod val="75000"/>
                  </a:schemeClr>
                </a:solidFill>
              </a:rPr>
              <a:t>ら連携を強化・拡大してきたい。</a:t>
            </a:r>
            <a:endParaRPr kumimoji="1" lang="en-US" altLang="ja-JP" dirty="0" smtClean="0">
              <a:solidFill>
                <a:schemeClr val="accent1">
                  <a:lumMod val="75000"/>
                </a:schemeClr>
              </a:solidFill>
            </a:endParaRPr>
          </a:p>
          <a:p>
            <a:endParaRPr lang="en-US" altLang="ja-JP" dirty="0">
              <a:solidFill>
                <a:schemeClr val="accent1">
                  <a:lumMod val="75000"/>
                </a:schemeClr>
              </a:solidFill>
            </a:endParaRPr>
          </a:p>
          <a:p>
            <a:r>
              <a:rPr kumimoji="1" lang="ja-JP" altLang="en-US" dirty="0" smtClean="0">
                <a:solidFill>
                  <a:schemeClr val="accent1">
                    <a:lumMod val="75000"/>
                  </a:schemeClr>
                </a:solidFill>
              </a:rPr>
              <a:t>○　こうした取組は，本県と岡山が先行しており，全国から注目されている。</a:t>
            </a:r>
            <a:endParaRPr kumimoji="1" lang="en-US" altLang="ja-JP" dirty="0" smtClean="0">
              <a:solidFill>
                <a:schemeClr val="accent1">
                  <a:lumMod val="75000"/>
                </a:schemeClr>
              </a:solidFill>
            </a:endParaRPr>
          </a:p>
          <a:p>
            <a:r>
              <a:rPr lang="ja-JP" altLang="en-US" dirty="0">
                <a:solidFill>
                  <a:schemeClr val="accent1">
                    <a:lumMod val="75000"/>
                  </a:schemeClr>
                </a:solidFill>
              </a:rPr>
              <a:t>　</a:t>
            </a:r>
            <a:r>
              <a:rPr kumimoji="1" lang="ja-JP" altLang="en-US" dirty="0" smtClean="0">
                <a:solidFill>
                  <a:schemeClr val="accent1">
                    <a:lumMod val="75000"/>
                  </a:schemeClr>
                </a:solidFill>
              </a:rPr>
              <a:t>「広島の取組がうまくいかなければ，日本の医療に未来はない」という者</a:t>
            </a:r>
            <a:endParaRPr kumimoji="1" lang="en-US" altLang="ja-JP" dirty="0" smtClean="0">
              <a:solidFill>
                <a:schemeClr val="accent1">
                  <a:lumMod val="75000"/>
                </a:schemeClr>
              </a:solidFill>
            </a:endParaRPr>
          </a:p>
          <a:p>
            <a:r>
              <a:rPr lang="ja-JP" altLang="en-US" dirty="0">
                <a:solidFill>
                  <a:schemeClr val="accent1">
                    <a:lumMod val="75000"/>
                  </a:schemeClr>
                </a:solidFill>
              </a:rPr>
              <a:t>　</a:t>
            </a:r>
            <a:r>
              <a:rPr kumimoji="1" lang="ja-JP" altLang="en-US" dirty="0" smtClean="0">
                <a:solidFill>
                  <a:schemeClr val="accent1">
                    <a:lumMod val="75000"/>
                  </a:schemeClr>
                </a:solidFill>
              </a:rPr>
              <a:t>（東大の宮田教授）もいる。引き続き，皆様には，ご理解とご協力をお願い</a:t>
            </a:r>
            <a:endParaRPr kumimoji="1" lang="en-US" altLang="ja-JP" dirty="0" smtClean="0">
              <a:solidFill>
                <a:schemeClr val="accent1">
                  <a:lumMod val="75000"/>
                </a:schemeClr>
              </a:solidFill>
            </a:endParaRPr>
          </a:p>
          <a:p>
            <a:r>
              <a:rPr lang="ja-JP" altLang="en-US" dirty="0">
                <a:solidFill>
                  <a:schemeClr val="accent1">
                    <a:lumMod val="75000"/>
                  </a:schemeClr>
                </a:solidFill>
              </a:rPr>
              <a:t>　</a:t>
            </a:r>
            <a:r>
              <a:rPr kumimoji="1" lang="ja-JP" altLang="en-US" dirty="0" smtClean="0">
                <a:solidFill>
                  <a:schemeClr val="accent1">
                    <a:lumMod val="75000"/>
                  </a:schemeClr>
                </a:solidFill>
              </a:rPr>
              <a:t>する。</a:t>
            </a:r>
            <a:endParaRPr kumimoji="1" lang="ja-JP" altLang="en-US" dirty="0">
              <a:solidFill>
                <a:schemeClr val="accent1">
                  <a:lumMod val="75000"/>
                </a:schemeClr>
              </a:solidFill>
            </a:endParaRPr>
          </a:p>
        </p:txBody>
      </p:sp>
      <p:sp>
        <p:nvSpPr>
          <p:cNvPr id="4" name="スライド番号プレースホルダー 3"/>
          <p:cNvSpPr>
            <a:spLocks noGrp="1"/>
          </p:cNvSpPr>
          <p:nvPr>
            <p:ph type="sldNum" sz="quarter" idx="10"/>
          </p:nvPr>
        </p:nvSpPr>
        <p:spPr/>
        <p:txBody>
          <a:bodyPr/>
          <a:lstStyle/>
          <a:p>
            <a:fld id="{99FEBF59-171E-4389-B6E3-97D2169D2BCA}" type="slidenum">
              <a:rPr kumimoji="1" lang="ja-JP" altLang="en-US" smtClean="0"/>
              <a:t>62</a:t>
            </a:fld>
            <a:endParaRPr kumimoji="1" lang="ja-JP" altLang="en-US"/>
          </a:p>
        </p:txBody>
      </p:sp>
    </p:spTree>
    <p:extLst>
      <p:ext uri="{BB962C8B-B14F-4D97-AF65-F5344CB8AC3E}">
        <p14:creationId xmlns:p14="http://schemas.microsoft.com/office/powerpoint/2010/main" val="321983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83321" y="4721158"/>
            <a:ext cx="5040560" cy="4473422"/>
          </a:xfrm>
        </p:spPr>
        <p:txBody>
          <a:bodyPr/>
          <a:lstStyle/>
          <a:p>
            <a:r>
              <a:rPr kumimoji="1" lang="ja-JP" altLang="en-US" dirty="0" smtClean="0">
                <a:solidFill>
                  <a:schemeClr val="accent1">
                    <a:lumMod val="75000"/>
                  </a:schemeClr>
                </a:solidFill>
                <a:latin typeface="+mn-ea"/>
              </a:rPr>
              <a:t>○　メンバーは，浅原先生を座長に，４基幹病院の管理者的立場にある者と</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病院長，オブザーバーとして，県医師会と広島市医師会に参加していた</a:t>
            </a:r>
            <a:r>
              <a:rPr kumimoji="1" lang="ja-JP" altLang="en-US" dirty="0" err="1" smtClean="0">
                <a:solidFill>
                  <a:schemeClr val="accent1">
                    <a:lumMod val="75000"/>
                  </a:schemeClr>
                </a:solidFill>
                <a:latin typeface="+mn-ea"/>
              </a:rPr>
              <a:t>だ</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いている。</a:t>
            </a:r>
            <a:endParaRPr kumimoji="1" lang="ja-JP" altLang="en-US" dirty="0">
              <a:solidFill>
                <a:schemeClr val="accent1">
                  <a:lumMod val="75000"/>
                </a:schemeClr>
              </a:solidFill>
              <a:latin typeface="+mn-ea"/>
            </a:endParaRPr>
          </a:p>
        </p:txBody>
      </p:sp>
      <p:sp>
        <p:nvSpPr>
          <p:cNvPr id="4" name="スライド番号プレースホルダー 3"/>
          <p:cNvSpPr>
            <a:spLocks noGrp="1"/>
          </p:cNvSpPr>
          <p:nvPr>
            <p:ph type="sldNum" sz="quarter" idx="10"/>
          </p:nvPr>
        </p:nvSpPr>
        <p:spPr/>
        <p:txBody>
          <a:bodyPr/>
          <a:lstStyle/>
          <a:p>
            <a:fld id="{99FEBF59-171E-4389-B6E3-97D2169D2BCA}" type="slidenum">
              <a:rPr kumimoji="1" lang="ja-JP" altLang="en-US" smtClean="0"/>
              <a:t>17</a:t>
            </a:fld>
            <a:endParaRPr kumimoji="1" lang="ja-JP" altLang="en-US"/>
          </a:p>
        </p:txBody>
      </p:sp>
    </p:spTree>
    <p:extLst>
      <p:ext uri="{BB962C8B-B14F-4D97-AF65-F5344CB8AC3E}">
        <p14:creationId xmlns:p14="http://schemas.microsoft.com/office/powerpoint/2010/main" val="388919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83321" y="4721158"/>
            <a:ext cx="5040560" cy="4473422"/>
          </a:xfrm>
        </p:spPr>
        <p:txBody>
          <a:bodyPr/>
          <a:lstStyle/>
          <a:p>
            <a:r>
              <a:rPr kumimoji="1" lang="ja-JP" altLang="en-US" dirty="0" smtClean="0">
                <a:solidFill>
                  <a:schemeClr val="accent1">
                    <a:lumMod val="75000"/>
                  </a:schemeClr>
                </a:solidFill>
                <a:latin typeface="+mn-ea"/>
              </a:rPr>
              <a:t>○　この会議での主な論点として３つ掲げている。</a:t>
            </a:r>
            <a:endParaRPr kumimoji="1" lang="en-US" altLang="ja-JP" dirty="0" smtClean="0">
              <a:solidFill>
                <a:schemeClr val="accent1">
                  <a:lumMod val="75000"/>
                </a:schemeClr>
              </a:solidFill>
              <a:latin typeface="+mn-ea"/>
            </a:endParaRPr>
          </a:p>
          <a:p>
            <a:endParaRPr lang="en-US" altLang="ja-JP" dirty="0">
              <a:solidFill>
                <a:schemeClr val="accent1">
                  <a:lumMod val="75000"/>
                </a:schemeClr>
              </a:solidFill>
              <a:latin typeface="+mn-ea"/>
            </a:endParaRPr>
          </a:p>
          <a:p>
            <a:r>
              <a:rPr kumimoji="1" lang="ja-JP" altLang="en-US" dirty="0" smtClean="0">
                <a:solidFill>
                  <a:schemeClr val="accent1">
                    <a:lumMod val="75000"/>
                  </a:schemeClr>
                </a:solidFill>
                <a:latin typeface="+mn-ea"/>
              </a:rPr>
              <a:t>　（１）医療機能の分化と病院間連携，これは水平連携と垂直連携</a:t>
            </a:r>
            <a:r>
              <a:rPr lang="ja-JP" altLang="en-US" dirty="0" smtClean="0">
                <a:solidFill>
                  <a:schemeClr val="accent1">
                    <a:lumMod val="75000"/>
                  </a:schemeClr>
                </a:solidFill>
                <a:latin typeface="+mn-ea"/>
              </a:rPr>
              <a:t>の推進，</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lang="ja-JP" altLang="en-US" dirty="0" smtClean="0">
                <a:solidFill>
                  <a:schemeClr val="accent1">
                    <a:lumMod val="75000"/>
                  </a:schemeClr>
                </a:solidFill>
                <a:latin typeface="+mn-ea"/>
              </a:rPr>
              <a:t>（２）医師の安定的確保，これは主に若手医師を惹きつけるための方策，</a:t>
            </a:r>
            <a:endParaRPr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lang="ja-JP" altLang="en-US" dirty="0" smtClean="0">
                <a:solidFill>
                  <a:schemeClr val="accent1">
                    <a:lumMod val="75000"/>
                  </a:schemeClr>
                </a:solidFill>
                <a:latin typeface="+mn-ea"/>
              </a:rPr>
              <a:t>（３）共通業務の効率化というのは，診療材料の共同購買を想定している。</a:t>
            </a:r>
            <a:endParaRPr kumimoji="1" lang="ja-JP" altLang="en-US" dirty="0">
              <a:solidFill>
                <a:schemeClr val="accent1">
                  <a:lumMod val="75000"/>
                </a:schemeClr>
              </a:solidFill>
              <a:latin typeface="+mn-ea"/>
            </a:endParaRPr>
          </a:p>
        </p:txBody>
      </p:sp>
      <p:sp>
        <p:nvSpPr>
          <p:cNvPr id="4" name="スライド番号プレースホルダー 3"/>
          <p:cNvSpPr>
            <a:spLocks noGrp="1"/>
          </p:cNvSpPr>
          <p:nvPr>
            <p:ph type="sldNum" sz="quarter" idx="10"/>
          </p:nvPr>
        </p:nvSpPr>
        <p:spPr/>
        <p:txBody>
          <a:bodyPr/>
          <a:lstStyle/>
          <a:p>
            <a:fld id="{99FEBF59-171E-4389-B6E3-97D2169D2BCA}" type="slidenum">
              <a:rPr kumimoji="1" lang="ja-JP" altLang="en-US" smtClean="0"/>
              <a:t>19</a:t>
            </a:fld>
            <a:endParaRPr kumimoji="1" lang="ja-JP" altLang="en-US"/>
          </a:p>
        </p:txBody>
      </p:sp>
    </p:spTree>
    <p:extLst>
      <p:ext uri="{BB962C8B-B14F-4D97-AF65-F5344CB8AC3E}">
        <p14:creationId xmlns:p14="http://schemas.microsoft.com/office/powerpoint/2010/main" val="406546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83320" y="4721158"/>
            <a:ext cx="5112568" cy="4473422"/>
          </a:xfrm>
        </p:spPr>
        <p:txBody>
          <a:bodyPr/>
          <a:lstStyle/>
          <a:p>
            <a:r>
              <a:rPr kumimoji="1" lang="ja-JP" altLang="en-US" dirty="0" smtClean="0">
                <a:solidFill>
                  <a:schemeClr val="accent1">
                    <a:lumMod val="75000"/>
                  </a:schemeClr>
                </a:solidFill>
                <a:latin typeface="+mn-ea"/>
              </a:rPr>
              <a:t>○　改めて，基幹病院が連携を強化することのメリットを整理している。</a:t>
            </a:r>
            <a:endParaRPr kumimoji="1" lang="en-US" altLang="ja-JP" dirty="0" smtClean="0">
              <a:solidFill>
                <a:schemeClr val="accent1">
                  <a:lumMod val="75000"/>
                </a:schemeClr>
              </a:solidFill>
              <a:latin typeface="+mn-ea"/>
            </a:endParaRPr>
          </a:p>
          <a:p>
            <a:endParaRPr lang="en-US" altLang="ja-JP" dirty="0">
              <a:solidFill>
                <a:schemeClr val="accent1">
                  <a:lumMod val="75000"/>
                </a:schemeClr>
              </a:solidFill>
              <a:latin typeface="+mn-ea"/>
            </a:endParaRPr>
          </a:p>
          <a:p>
            <a:r>
              <a:rPr kumimoji="1" lang="ja-JP" altLang="en-US" dirty="0" smtClean="0">
                <a:solidFill>
                  <a:schemeClr val="accent1">
                    <a:lumMod val="75000"/>
                  </a:schemeClr>
                </a:solidFill>
                <a:latin typeface="+mn-ea"/>
              </a:rPr>
              <a:t>○　役割分担することで，それぞれの医療機能に応じて効率的に資源（ひと，</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もの，かね）を投入することができ，結果としてより高度な医療を提供する</a:t>
            </a:r>
            <a:r>
              <a:rPr kumimoji="1" lang="ja-JP" altLang="en-US" dirty="0" err="1" smtClean="0">
                <a:solidFill>
                  <a:schemeClr val="accent1">
                    <a:lumMod val="75000"/>
                  </a:schemeClr>
                </a:solidFill>
                <a:latin typeface="+mn-ea"/>
              </a:rPr>
              <a:t>こ</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とができる。これには，無駄な競争をやめて二重投資を抑制するという意義</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も含まれている。</a:t>
            </a:r>
            <a:endParaRPr kumimoji="1" lang="en-US" altLang="ja-JP" dirty="0" smtClean="0">
              <a:solidFill>
                <a:schemeClr val="accent1">
                  <a:lumMod val="75000"/>
                </a:schemeClr>
              </a:solidFill>
              <a:latin typeface="+mn-ea"/>
            </a:endParaRPr>
          </a:p>
          <a:p>
            <a:endParaRPr lang="en-US" altLang="ja-JP" dirty="0">
              <a:solidFill>
                <a:schemeClr val="accent1">
                  <a:lumMod val="75000"/>
                </a:schemeClr>
              </a:solidFill>
              <a:latin typeface="+mn-ea"/>
            </a:endParaRPr>
          </a:p>
          <a:p>
            <a:r>
              <a:rPr kumimoji="1" lang="ja-JP" altLang="en-US" dirty="0" smtClean="0">
                <a:solidFill>
                  <a:schemeClr val="accent1">
                    <a:lumMod val="75000"/>
                  </a:schemeClr>
                </a:solidFill>
                <a:latin typeface="+mn-ea"/>
              </a:rPr>
              <a:t>○　症例を集積・共有することで，経験値が高まり，治療成績の向上に</a:t>
            </a:r>
            <a:r>
              <a:rPr kumimoji="1" lang="ja-JP" altLang="en-US" dirty="0" err="1" smtClean="0">
                <a:solidFill>
                  <a:schemeClr val="accent1">
                    <a:lumMod val="75000"/>
                  </a:schemeClr>
                </a:solidFill>
                <a:latin typeface="+mn-ea"/>
              </a:rPr>
              <a:t>つな</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が</a:t>
            </a:r>
            <a:r>
              <a:rPr kumimoji="1" lang="ja-JP" altLang="en-US" dirty="0" err="1" smtClean="0">
                <a:solidFill>
                  <a:schemeClr val="accent1">
                    <a:lumMod val="75000"/>
                  </a:schemeClr>
                </a:solidFill>
                <a:latin typeface="+mn-ea"/>
              </a:rPr>
              <a:t>ると</a:t>
            </a:r>
            <a:r>
              <a:rPr kumimoji="1" lang="ja-JP" altLang="en-US" dirty="0" smtClean="0">
                <a:solidFill>
                  <a:schemeClr val="accent1">
                    <a:lumMod val="75000"/>
                  </a:schemeClr>
                </a:solidFill>
                <a:latin typeface="+mn-ea"/>
              </a:rPr>
              <a:t>ともに，専門医の資格取得に際しても，様々な専門領域において症</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例が経験でき，多彩なキャリアパスを提供することができるようになる。</a:t>
            </a:r>
            <a:endParaRPr kumimoji="1" lang="en-US" altLang="ja-JP" dirty="0" smtClean="0">
              <a:solidFill>
                <a:schemeClr val="accent1">
                  <a:lumMod val="75000"/>
                </a:schemeClr>
              </a:solidFill>
              <a:latin typeface="+mn-ea"/>
            </a:endParaRPr>
          </a:p>
          <a:p>
            <a:endParaRPr lang="en-US" altLang="ja-JP" dirty="0">
              <a:solidFill>
                <a:schemeClr val="accent1">
                  <a:lumMod val="75000"/>
                </a:schemeClr>
              </a:solidFill>
              <a:latin typeface="+mn-ea"/>
            </a:endParaRPr>
          </a:p>
          <a:p>
            <a:r>
              <a:rPr kumimoji="1" lang="ja-JP" altLang="en-US" dirty="0" smtClean="0">
                <a:solidFill>
                  <a:schemeClr val="accent1">
                    <a:lumMod val="75000"/>
                  </a:schemeClr>
                </a:solidFill>
                <a:latin typeface="+mn-ea"/>
              </a:rPr>
              <a:t>○　人的資源の配置を工夫（集約）することで，マンパワーに余力が生まれ，</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当直回数が減るなど，労働環境の改善・向上が期待できる。また，その余</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力を中山間地域などに派遣して偏在の解消を図る。</a:t>
            </a:r>
            <a:endParaRPr kumimoji="1" lang="en-US" altLang="ja-JP" dirty="0" smtClean="0">
              <a:solidFill>
                <a:schemeClr val="accent1">
                  <a:lumMod val="75000"/>
                </a:schemeClr>
              </a:solidFill>
              <a:latin typeface="+mn-ea"/>
            </a:endParaRPr>
          </a:p>
          <a:p>
            <a:endParaRPr lang="en-US" altLang="ja-JP" dirty="0">
              <a:solidFill>
                <a:schemeClr val="accent1">
                  <a:lumMod val="75000"/>
                </a:schemeClr>
              </a:solidFill>
              <a:latin typeface="+mn-ea"/>
            </a:endParaRPr>
          </a:p>
          <a:p>
            <a:r>
              <a:rPr kumimoji="1" lang="ja-JP" altLang="en-US" dirty="0" smtClean="0">
                <a:solidFill>
                  <a:schemeClr val="accent1">
                    <a:lumMod val="75000"/>
                  </a:schemeClr>
                </a:solidFill>
                <a:latin typeface="+mn-ea"/>
              </a:rPr>
              <a:t>○　診療材料の共同購買など，スケールメリットを活かしてコスト削減を図る</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ことができる。</a:t>
            </a:r>
            <a:endParaRPr kumimoji="1" lang="ja-JP" altLang="en-US" dirty="0">
              <a:solidFill>
                <a:schemeClr val="accent1">
                  <a:lumMod val="75000"/>
                </a:schemeClr>
              </a:solidFill>
              <a:latin typeface="+mn-ea"/>
            </a:endParaRPr>
          </a:p>
        </p:txBody>
      </p:sp>
      <p:sp>
        <p:nvSpPr>
          <p:cNvPr id="4" name="スライド番号プレースホルダー 3"/>
          <p:cNvSpPr>
            <a:spLocks noGrp="1"/>
          </p:cNvSpPr>
          <p:nvPr>
            <p:ph type="sldNum" sz="quarter" idx="10"/>
          </p:nvPr>
        </p:nvSpPr>
        <p:spPr/>
        <p:txBody>
          <a:bodyPr/>
          <a:lstStyle/>
          <a:p>
            <a:fld id="{99FEBF59-171E-4389-B6E3-97D2169D2BCA}" type="slidenum">
              <a:rPr kumimoji="1" lang="ja-JP" altLang="en-US" smtClean="0"/>
              <a:t>20</a:t>
            </a:fld>
            <a:endParaRPr kumimoji="1" lang="ja-JP" altLang="en-US"/>
          </a:p>
        </p:txBody>
      </p:sp>
    </p:spTree>
    <p:extLst>
      <p:ext uri="{BB962C8B-B14F-4D97-AF65-F5344CB8AC3E}">
        <p14:creationId xmlns:p14="http://schemas.microsoft.com/office/powerpoint/2010/main" val="32103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83320" y="4721158"/>
            <a:ext cx="5112568" cy="4473422"/>
          </a:xfrm>
        </p:spPr>
        <p:txBody>
          <a:bodyPr/>
          <a:lstStyle/>
          <a:p>
            <a:r>
              <a:rPr kumimoji="1" lang="ja-JP" altLang="en-US" dirty="0" smtClean="0">
                <a:solidFill>
                  <a:schemeClr val="accent1">
                    <a:lumMod val="75000"/>
                  </a:schemeClr>
                </a:solidFill>
                <a:latin typeface="+mn-ea"/>
              </a:rPr>
              <a:t>○　こうした４基幹病院の連携の先行例が，「広島がん高精度放射線治療セ</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ンター」である。</a:t>
            </a:r>
            <a:endParaRPr kumimoji="1" lang="en-US" altLang="ja-JP" dirty="0" smtClean="0">
              <a:solidFill>
                <a:schemeClr val="accent1">
                  <a:lumMod val="75000"/>
                </a:schemeClr>
              </a:solidFill>
              <a:latin typeface="+mn-ea"/>
            </a:endParaRPr>
          </a:p>
          <a:p>
            <a:endParaRPr lang="en-US" altLang="ja-JP" dirty="0">
              <a:solidFill>
                <a:schemeClr val="accent1">
                  <a:lumMod val="75000"/>
                </a:schemeClr>
              </a:solidFill>
              <a:latin typeface="+mn-ea"/>
            </a:endParaRPr>
          </a:p>
          <a:p>
            <a:r>
              <a:rPr kumimoji="1" lang="ja-JP" altLang="en-US" dirty="0" smtClean="0">
                <a:solidFill>
                  <a:schemeClr val="accent1">
                    <a:lumMod val="75000"/>
                  </a:schemeClr>
                </a:solidFill>
                <a:latin typeface="+mn-ea"/>
              </a:rPr>
              <a:t>○　設置主体が異なる複数の施設が連携して，高額医療機器を共同利用し</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ようとするものであり，このセンターの成功如何が我が国の医療制度の鍵</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を握っていると言っても過言ではない，全国から注目されているセンターで</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ある。</a:t>
            </a:r>
            <a:endParaRPr kumimoji="1" lang="ja-JP" altLang="en-US" dirty="0">
              <a:solidFill>
                <a:schemeClr val="accent1">
                  <a:lumMod val="75000"/>
                </a:schemeClr>
              </a:solidFill>
              <a:latin typeface="+mn-ea"/>
            </a:endParaRPr>
          </a:p>
        </p:txBody>
      </p:sp>
      <p:sp>
        <p:nvSpPr>
          <p:cNvPr id="4" name="スライド番号プレースホルダー 3"/>
          <p:cNvSpPr>
            <a:spLocks noGrp="1"/>
          </p:cNvSpPr>
          <p:nvPr>
            <p:ph type="sldNum" sz="quarter" idx="10"/>
          </p:nvPr>
        </p:nvSpPr>
        <p:spPr/>
        <p:txBody>
          <a:bodyPr/>
          <a:lstStyle/>
          <a:p>
            <a:fld id="{99FEBF59-171E-4389-B6E3-97D2169D2BCA}" type="slidenum">
              <a:rPr kumimoji="1" lang="ja-JP" altLang="en-US" smtClean="0"/>
              <a:t>21</a:t>
            </a:fld>
            <a:endParaRPr kumimoji="1" lang="ja-JP" altLang="en-US"/>
          </a:p>
        </p:txBody>
      </p:sp>
    </p:spTree>
    <p:extLst>
      <p:ext uri="{BB962C8B-B14F-4D97-AF65-F5344CB8AC3E}">
        <p14:creationId xmlns:p14="http://schemas.microsoft.com/office/powerpoint/2010/main" val="1770337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83321" y="4721158"/>
            <a:ext cx="5040560" cy="4473422"/>
          </a:xfrm>
        </p:spPr>
        <p:txBody>
          <a:bodyPr/>
          <a:lstStyle/>
          <a:p>
            <a:r>
              <a:rPr kumimoji="1" lang="ja-JP" altLang="en-US" dirty="0" smtClean="0">
                <a:solidFill>
                  <a:schemeClr val="accent1">
                    <a:lumMod val="75000"/>
                  </a:schemeClr>
                </a:solidFill>
              </a:rPr>
              <a:t>○　最後に，今年度策定する地域医療構想について簡単に紹介する。</a:t>
            </a:r>
            <a:endParaRPr kumimoji="1" lang="ja-JP" altLang="en-US" dirty="0">
              <a:solidFill>
                <a:schemeClr val="accent1">
                  <a:lumMod val="75000"/>
                </a:schemeClr>
              </a:solidFill>
            </a:endParaRPr>
          </a:p>
        </p:txBody>
      </p:sp>
      <p:sp>
        <p:nvSpPr>
          <p:cNvPr id="4" name="スライド番号プレースホルダー 3"/>
          <p:cNvSpPr>
            <a:spLocks noGrp="1"/>
          </p:cNvSpPr>
          <p:nvPr>
            <p:ph type="sldNum" sz="quarter" idx="10"/>
          </p:nvPr>
        </p:nvSpPr>
        <p:spPr/>
        <p:txBody>
          <a:bodyPr/>
          <a:lstStyle/>
          <a:p>
            <a:fld id="{99FEBF59-171E-4389-B6E3-97D2169D2BCA}" type="slidenum">
              <a:rPr kumimoji="1" lang="ja-JP" altLang="en-US" smtClean="0"/>
              <a:t>56</a:t>
            </a:fld>
            <a:endParaRPr kumimoji="1" lang="ja-JP" altLang="en-US"/>
          </a:p>
        </p:txBody>
      </p:sp>
    </p:spTree>
    <p:extLst>
      <p:ext uri="{BB962C8B-B14F-4D97-AF65-F5344CB8AC3E}">
        <p14:creationId xmlns:p14="http://schemas.microsoft.com/office/powerpoint/2010/main" val="3205646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83321" y="4721158"/>
            <a:ext cx="5040560" cy="4473422"/>
          </a:xfrm>
        </p:spPr>
        <p:txBody>
          <a:bodyPr/>
          <a:lstStyle/>
          <a:p>
            <a:r>
              <a:rPr kumimoji="1" lang="ja-JP" altLang="en-US" dirty="0" smtClean="0">
                <a:solidFill>
                  <a:schemeClr val="accent1">
                    <a:lumMod val="75000"/>
                  </a:schemeClr>
                </a:solidFill>
              </a:rPr>
              <a:t>○　本県の地域医療構想については，その基本理念として，「身近な地域で</a:t>
            </a:r>
            <a:endParaRPr kumimoji="1" lang="en-US" altLang="ja-JP" dirty="0" smtClean="0">
              <a:solidFill>
                <a:schemeClr val="accent1">
                  <a:lumMod val="75000"/>
                </a:schemeClr>
              </a:solidFill>
            </a:endParaRPr>
          </a:p>
          <a:p>
            <a:r>
              <a:rPr lang="ja-JP" altLang="en-US" dirty="0">
                <a:solidFill>
                  <a:schemeClr val="accent1">
                    <a:lumMod val="75000"/>
                  </a:schemeClr>
                </a:solidFill>
              </a:rPr>
              <a:t>　</a:t>
            </a:r>
            <a:r>
              <a:rPr kumimoji="1" lang="ja-JP" altLang="en-US" dirty="0" smtClean="0">
                <a:solidFill>
                  <a:schemeClr val="accent1">
                    <a:lumMod val="75000"/>
                  </a:schemeClr>
                </a:solidFill>
              </a:rPr>
              <a:t>質の高い医療・介護サービスを受け，住み慣れた地域で暮らし続けること</a:t>
            </a:r>
            <a:endParaRPr kumimoji="1" lang="en-US" altLang="ja-JP" dirty="0" smtClean="0">
              <a:solidFill>
                <a:schemeClr val="accent1">
                  <a:lumMod val="75000"/>
                </a:schemeClr>
              </a:solidFill>
            </a:endParaRPr>
          </a:p>
          <a:p>
            <a:r>
              <a:rPr lang="ja-JP" altLang="en-US" dirty="0">
                <a:solidFill>
                  <a:schemeClr val="accent1">
                    <a:lumMod val="75000"/>
                  </a:schemeClr>
                </a:solidFill>
              </a:rPr>
              <a:t>　</a:t>
            </a:r>
            <a:r>
              <a:rPr kumimoji="1" lang="ja-JP" altLang="en-US" dirty="0" smtClean="0">
                <a:solidFill>
                  <a:schemeClr val="accent1">
                    <a:lumMod val="75000"/>
                  </a:schemeClr>
                </a:solidFill>
              </a:rPr>
              <a:t>ができる広島県の実現」を掲げている。</a:t>
            </a:r>
            <a:endParaRPr kumimoji="1" lang="ja-JP" altLang="en-US" dirty="0">
              <a:solidFill>
                <a:schemeClr val="accent1">
                  <a:lumMod val="75000"/>
                </a:schemeClr>
              </a:solidFill>
            </a:endParaRPr>
          </a:p>
        </p:txBody>
      </p:sp>
      <p:sp>
        <p:nvSpPr>
          <p:cNvPr id="4" name="スライド番号プレースホルダー 3"/>
          <p:cNvSpPr>
            <a:spLocks noGrp="1"/>
          </p:cNvSpPr>
          <p:nvPr>
            <p:ph type="sldNum" sz="quarter" idx="10"/>
          </p:nvPr>
        </p:nvSpPr>
        <p:spPr/>
        <p:txBody>
          <a:bodyPr/>
          <a:lstStyle/>
          <a:p>
            <a:fld id="{99FEBF59-171E-4389-B6E3-97D2169D2BCA}" type="slidenum">
              <a:rPr kumimoji="1" lang="ja-JP" altLang="en-US" smtClean="0"/>
              <a:t>57</a:t>
            </a:fld>
            <a:endParaRPr kumimoji="1" lang="ja-JP" altLang="en-US"/>
          </a:p>
        </p:txBody>
      </p:sp>
    </p:spTree>
    <p:extLst>
      <p:ext uri="{BB962C8B-B14F-4D97-AF65-F5344CB8AC3E}">
        <p14:creationId xmlns:p14="http://schemas.microsoft.com/office/powerpoint/2010/main" val="1387607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83320" y="4721158"/>
            <a:ext cx="4968552" cy="4473422"/>
          </a:xfrm>
        </p:spPr>
        <p:txBody>
          <a:bodyPr/>
          <a:lstStyle/>
          <a:p>
            <a:r>
              <a:rPr kumimoji="1" lang="ja-JP" altLang="en-US" dirty="0" smtClean="0">
                <a:solidFill>
                  <a:schemeClr val="accent1">
                    <a:lumMod val="75000"/>
                  </a:schemeClr>
                </a:solidFill>
                <a:latin typeface="+mn-ea"/>
              </a:rPr>
              <a:t>○　本県の地域医療構想の特徴として３点あげている。</a:t>
            </a:r>
            <a:endParaRPr kumimoji="1" lang="en-US" altLang="ja-JP" dirty="0" smtClean="0">
              <a:solidFill>
                <a:schemeClr val="accent1">
                  <a:lumMod val="75000"/>
                </a:schemeClr>
              </a:solidFill>
              <a:latin typeface="+mn-ea"/>
            </a:endParaRPr>
          </a:p>
          <a:p>
            <a:endParaRPr lang="en-US" altLang="ja-JP" dirty="0">
              <a:solidFill>
                <a:schemeClr val="accent1">
                  <a:lumMod val="75000"/>
                </a:schemeClr>
              </a:solidFill>
              <a:latin typeface="+mn-ea"/>
            </a:endParaRPr>
          </a:p>
          <a:p>
            <a:r>
              <a:rPr kumimoji="1" lang="ja-JP" altLang="en-US" dirty="0" smtClean="0">
                <a:solidFill>
                  <a:schemeClr val="accent1">
                    <a:lumMod val="75000"/>
                  </a:schemeClr>
                </a:solidFill>
                <a:latin typeface="+mn-ea"/>
              </a:rPr>
              <a:t>（１）　２次医療圏ごとに地域医療調整会議を設置して，医師会や看護協会，</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歯科医師会など医療関係者だけでなく，社会福祉協議会や市町も含め</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err="1" smtClean="0">
                <a:solidFill>
                  <a:schemeClr val="accent1">
                    <a:lumMod val="75000"/>
                  </a:schemeClr>
                </a:solidFill>
                <a:latin typeface="+mn-ea"/>
              </a:rPr>
              <a:t>た</a:t>
            </a:r>
            <a:r>
              <a:rPr kumimoji="1" lang="ja-JP" altLang="en-US" dirty="0" smtClean="0">
                <a:solidFill>
                  <a:schemeClr val="accent1">
                    <a:lumMod val="75000"/>
                  </a:schemeClr>
                </a:solidFill>
                <a:latin typeface="+mn-ea"/>
              </a:rPr>
              <a:t>メンバーで協議を重ねてきたこと。</a:t>
            </a:r>
            <a:endParaRPr kumimoji="1" lang="en-US" altLang="ja-JP" dirty="0" smtClean="0">
              <a:solidFill>
                <a:schemeClr val="accent1">
                  <a:lumMod val="75000"/>
                </a:schemeClr>
              </a:solidFill>
              <a:latin typeface="+mn-ea"/>
            </a:endParaRPr>
          </a:p>
          <a:p>
            <a:endParaRPr lang="en-US" altLang="ja-JP" dirty="0">
              <a:solidFill>
                <a:schemeClr val="accent1">
                  <a:lumMod val="75000"/>
                </a:schemeClr>
              </a:solidFill>
              <a:latin typeface="+mn-ea"/>
            </a:endParaRPr>
          </a:p>
          <a:p>
            <a:r>
              <a:rPr kumimoji="1" lang="ja-JP" altLang="en-US" dirty="0" smtClean="0">
                <a:solidFill>
                  <a:schemeClr val="accent1">
                    <a:lumMod val="75000"/>
                  </a:schemeClr>
                </a:solidFill>
                <a:latin typeface="+mn-ea"/>
              </a:rPr>
              <a:t>（２）　療養病床の実態を把握するため，アンケート調査を実施し，必要病</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床数の推計に反映させたこと。その結果，２０２５年の必要病床数（暫定</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推計値）として，「２８</a:t>
            </a:r>
            <a:r>
              <a:rPr kumimoji="1" lang="en-US" altLang="ja-JP" dirty="0" smtClean="0">
                <a:solidFill>
                  <a:schemeClr val="accent1">
                    <a:lumMod val="75000"/>
                  </a:schemeClr>
                </a:solidFill>
                <a:latin typeface="+mn-ea"/>
              </a:rPr>
              <a:t>,</a:t>
            </a:r>
            <a:r>
              <a:rPr kumimoji="1" lang="ja-JP" altLang="en-US" dirty="0" smtClean="0">
                <a:solidFill>
                  <a:schemeClr val="accent1">
                    <a:lumMod val="75000"/>
                  </a:schemeClr>
                </a:solidFill>
                <a:latin typeface="+mn-ea"/>
              </a:rPr>
              <a:t>６１４床以上」としていること。</a:t>
            </a:r>
            <a:endParaRPr kumimoji="1" lang="en-US" altLang="ja-JP" dirty="0" smtClean="0">
              <a:solidFill>
                <a:schemeClr val="accent1">
                  <a:lumMod val="75000"/>
                </a:schemeClr>
              </a:solidFill>
              <a:latin typeface="+mn-ea"/>
            </a:endParaRPr>
          </a:p>
          <a:p>
            <a:endParaRPr lang="en-US" altLang="ja-JP" dirty="0">
              <a:solidFill>
                <a:schemeClr val="accent1">
                  <a:lumMod val="75000"/>
                </a:schemeClr>
              </a:solidFill>
              <a:latin typeface="+mn-ea"/>
            </a:endParaRPr>
          </a:p>
          <a:p>
            <a:r>
              <a:rPr kumimoji="1" lang="ja-JP" altLang="en-US" dirty="0" smtClean="0">
                <a:solidFill>
                  <a:schemeClr val="accent1">
                    <a:lumMod val="75000"/>
                  </a:schemeClr>
                </a:solidFill>
                <a:latin typeface="+mn-ea"/>
              </a:rPr>
              <a:t>（３）　平成３０年度の「保健医療計画」と「介護保健計画」の同時改定を一</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体的検討に向けて基本構想を策定すること。</a:t>
            </a:r>
            <a:endParaRPr kumimoji="1" lang="en-US" altLang="ja-JP" dirty="0" smtClean="0">
              <a:solidFill>
                <a:schemeClr val="accent1">
                  <a:lumMod val="75000"/>
                </a:schemeClr>
              </a:solidFill>
              <a:latin typeface="+mn-ea"/>
            </a:endParaRPr>
          </a:p>
          <a:p>
            <a:endParaRPr lang="en-US" altLang="ja-JP" dirty="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9FEBF59-171E-4389-B6E3-97D2169D2BCA}" type="slidenum">
              <a:rPr kumimoji="1" lang="ja-JP" altLang="en-US" smtClean="0"/>
              <a:t>58</a:t>
            </a:fld>
            <a:endParaRPr kumimoji="1" lang="ja-JP" altLang="en-US"/>
          </a:p>
        </p:txBody>
      </p:sp>
    </p:spTree>
    <p:extLst>
      <p:ext uri="{BB962C8B-B14F-4D97-AF65-F5344CB8AC3E}">
        <p14:creationId xmlns:p14="http://schemas.microsoft.com/office/powerpoint/2010/main" val="1172749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83320" y="4721158"/>
            <a:ext cx="5112568" cy="4473422"/>
          </a:xfrm>
        </p:spPr>
        <p:txBody>
          <a:bodyPr/>
          <a:lstStyle/>
          <a:p>
            <a:r>
              <a:rPr kumimoji="1" lang="ja-JP" altLang="en-US" dirty="0" smtClean="0">
                <a:solidFill>
                  <a:schemeClr val="accent1">
                    <a:lumMod val="75000"/>
                  </a:schemeClr>
                </a:solidFill>
                <a:latin typeface="+mn-ea"/>
              </a:rPr>
              <a:t>○　４１ページは，病床数の変化を示したもの。</a:t>
            </a:r>
            <a:endParaRPr kumimoji="1" lang="en-US" altLang="ja-JP" dirty="0" smtClean="0">
              <a:solidFill>
                <a:schemeClr val="accent1">
                  <a:lumMod val="75000"/>
                </a:schemeClr>
              </a:solidFill>
              <a:latin typeface="+mn-ea"/>
            </a:endParaRPr>
          </a:p>
          <a:p>
            <a:endParaRPr lang="en-US" altLang="ja-JP" dirty="0">
              <a:solidFill>
                <a:schemeClr val="accent1">
                  <a:lumMod val="75000"/>
                </a:schemeClr>
              </a:solidFill>
              <a:latin typeface="+mn-ea"/>
            </a:endParaRPr>
          </a:p>
          <a:p>
            <a:r>
              <a:rPr kumimoji="1" lang="ja-JP" altLang="en-US" dirty="0" smtClean="0">
                <a:solidFill>
                  <a:schemeClr val="accent1">
                    <a:lumMod val="75000"/>
                  </a:schemeClr>
                </a:solidFill>
                <a:latin typeface="+mn-ea"/>
              </a:rPr>
              <a:t>○　平成３７年の数値は，全て「患者住所地ベース」で推計しているため，４０</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ページの推計値とは微妙に異なる。このページの趣旨は，医療機能別の病</a:t>
            </a:r>
            <a:endParaRPr kumimoji="1" lang="en-US" altLang="ja-JP" dirty="0" smtClean="0">
              <a:solidFill>
                <a:schemeClr val="accent1">
                  <a:lumMod val="75000"/>
                </a:schemeClr>
              </a:solidFill>
              <a:latin typeface="+mn-ea"/>
            </a:endParaRPr>
          </a:p>
          <a:p>
            <a:r>
              <a:rPr lang="ja-JP" altLang="en-US" dirty="0">
                <a:solidFill>
                  <a:schemeClr val="accent1">
                    <a:lumMod val="75000"/>
                  </a:schemeClr>
                </a:solidFill>
                <a:latin typeface="+mn-ea"/>
              </a:rPr>
              <a:t>　</a:t>
            </a:r>
            <a:r>
              <a:rPr kumimoji="1" lang="ja-JP" altLang="en-US" dirty="0" smtClean="0">
                <a:solidFill>
                  <a:schemeClr val="accent1">
                    <a:lumMod val="75000"/>
                  </a:schemeClr>
                </a:solidFill>
                <a:latin typeface="+mn-ea"/>
              </a:rPr>
              <a:t>床数のボリュームの変化をつかんでいただこうとするものである。</a:t>
            </a:r>
            <a:endParaRPr kumimoji="1" lang="en-US" altLang="ja-JP" dirty="0" smtClean="0">
              <a:solidFill>
                <a:schemeClr val="accent1">
                  <a:lumMod val="75000"/>
                </a:schemeClr>
              </a:solidFill>
              <a:latin typeface="+mn-ea"/>
            </a:endParaRPr>
          </a:p>
          <a:p>
            <a:endParaRPr lang="en-US" altLang="ja-JP" dirty="0"/>
          </a:p>
        </p:txBody>
      </p:sp>
      <p:sp>
        <p:nvSpPr>
          <p:cNvPr id="4" name="スライド番号プレースホルダー 3"/>
          <p:cNvSpPr>
            <a:spLocks noGrp="1"/>
          </p:cNvSpPr>
          <p:nvPr>
            <p:ph type="sldNum" sz="quarter" idx="10"/>
          </p:nvPr>
        </p:nvSpPr>
        <p:spPr/>
        <p:txBody>
          <a:bodyPr/>
          <a:lstStyle/>
          <a:p>
            <a:fld id="{99FEBF59-171E-4389-B6E3-97D2169D2BCA}" type="slidenum">
              <a:rPr kumimoji="1" lang="ja-JP" altLang="en-US" smtClean="0"/>
              <a:t>59</a:t>
            </a:fld>
            <a:endParaRPr kumimoji="1" lang="ja-JP" altLang="en-US"/>
          </a:p>
        </p:txBody>
      </p:sp>
    </p:spTree>
    <p:extLst>
      <p:ext uri="{BB962C8B-B14F-4D97-AF65-F5344CB8AC3E}">
        <p14:creationId xmlns:p14="http://schemas.microsoft.com/office/powerpoint/2010/main" val="1172749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C74BB43-7285-47D7-8141-47E8A1849914}" type="datetime1">
              <a:rPr kumimoji="1" lang="ja-JP" altLang="en-US" smtClean="0"/>
              <a:t>2016/12/27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64715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D778B82-46B3-40DB-8B70-C6B73D3D4B18}" type="datetime1">
              <a:rPr kumimoji="1" lang="ja-JP" altLang="en-US" smtClean="0"/>
              <a:t>2016/12/27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350389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FBFC3BC-FF1A-4F15-9DAB-02B9436965BC}" type="datetime1">
              <a:rPr kumimoji="1" lang="ja-JP" altLang="en-US" smtClean="0"/>
              <a:t>2016/12/27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379812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6227306-7E86-42CB-90CD-B88D4C849FF0}" type="datetime1">
              <a:rPr kumimoji="1" lang="ja-JP" altLang="en-US" smtClean="0"/>
              <a:t>2016/12/27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125010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3336A6A-1847-43F2-88F3-3C75CA068332}" type="datetime1">
              <a:rPr kumimoji="1" lang="ja-JP" altLang="en-US" smtClean="0"/>
              <a:t>2016/12/27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396748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3AF657B-60F6-477D-8F72-797087CF0C28}" type="datetime1">
              <a:rPr kumimoji="1" lang="ja-JP" altLang="en-US" smtClean="0"/>
              <a:t>2016/12/27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200358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98B8A67-2099-483F-B6E6-028410021D1F}" type="datetime1">
              <a:rPr kumimoji="1" lang="ja-JP" altLang="en-US" smtClean="0"/>
              <a:t>2016/12/27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197661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FB7BBAA-66EA-4C14-852A-391021DE91CE}" type="datetime1">
              <a:rPr kumimoji="1" lang="ja-JP" altLang="en-US" smtClean="0"/>
              <a:t>2016/12/27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632833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54CF4AA-D506-40D1-8967-2A560238BBB5}" type="datetime1">
              <a:rPr kumimoji="1" lang="ja-JP" altLang="en-US" smtClean="0"/>
              <a:t>2016/12/27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317152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9E7C469-D405-4F48-BF11-BDF0690A31C9}" type="datetime1">
              <a:rPr kumimoji="1" lang="ja-JP" altLang="en-US" smtClean="0"/>
              <a:t>2016/12/27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269506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6344CA2-633B-44A3-8006-885EA948B55A}" type="datetime1">
              <a:rPr kumimoji="1" lang="ja-JP" altLang="en-US" smtClean="0"/>
              <a:t>2016/12/27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1717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04B7C-FC3D-4A20-89CC-677A53366E83}" type="datetime1">
              <a:rPr kumimoji="1" lang="ja-JP" altLang="en-US" smtClean="0"/>
              <a:t>2016/12/27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68EE6-8590-4C35-BA5F-0BD088C856D2}" type="slidenum">
              <a:rPr kumimoji="1" lang="ja-JP" altLang="en-US" smtClean="0"/>
              <a:t>‹#›</a:t>
            </a:fld>
            <a:endParaRPr kumimoji="1" lang="ja-JP" altLang="en-US"/>
          </a:p>
        </p:txBody>
      </p:sp>
    </p:spTree>
    <p:extLst>
      <p:ext uri="{BB962C8B-B14F-4D97-AF65-F5344CB8AC3E}">
        <p14:creationId xmlns:p14="http://schemas.microsoft.com/office/powerpoint/2010/main" val="2357207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Microsoft_Excel_97-2003_Worksheet1.xls"/></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ord.yahoo.co.jp/o/image/_ylt=A7dPdDeDa4tWHXgAuDGU3uV7/SIG=12tv8hjq3/EXP=1452064003/**http:/www2.nico.or.jp/saisei/wp-content/uploads/mh9003437471-150x150.jpg"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png"/><Relationship Id="rId18" Type="http://schemas.openxmlformats.org/officeDocument/2006/relationships/image" Target="../media/image50.wmf"/><Relationship Id="rId3" Type="http://schemas.openxmlformats.org/officeDocument/2006/relationships/image" Target="../media/image35.wmf"/><Relationship Id="rId7" Type="http://schemas.openxmlformats.org/officeDocument/2006/relationships/image" Target="../media/image39.wmf"/><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10.xml"/><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wmf"/><Relationship Id="rId9" Type="http://schemas.openxmlformats.org/officeDocument/2006/relationships/image" Target="../media/image41.wmf"/><Relationship Id="rId14" Type="http://schemas.openxmlformats.org/officeDocument/2006/relationships/image" Target="../media/image46.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1556792"/>
            <a:ext cx="9144000" cy="1728192"/>
          </a:xfrm>
          <a:prstGeom prst="rect">
            <a:avLst/>
          </a:prstGeom>
          <a:blipFill>
            <a:blip r:embed="rId3"/>
            <a:tile tx="0" ty="0" sx="100000" sy="100000" flip="none" algn="tl"/>
          </a:blipFill>
          <a:ln>
            <a:noFill/>
          </a:ln>
          <a:effectLst>
            <a:outerShdw blurRad="50800" dist="38100" dir="2700000" algn="tl" rotWithShape="0">
              <a:prstClr val="black">
                <a:alpha val="40000"/>
              </a:prstClr>
            </a:outerShdw>
          </a:effectLst>
        </p:spPr>
        <p:txBody>
          <a:bodyPr vert="horz" lIns="0" tIns="0" rIns="0" bIns="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2600" dirty="0" smtClean="0">
                <a:latin typeface="+mn-ea"/>
                <a:ea typeface="+mn-ea"/>
              </a:rPr>
              <a:t>広島都市圏における基幹病院等の連携強化について</a:t>
            </a:r>
            <a:endParaRPr lang="en-US" altLang="ja-JP" sz="2600" dirty="0" smtClean="0">
              <a:latin typeface="+mn-ea"/>
              <a:ea typeface="+mn-ea"/>
            </a:endParaRPr>
          </a:p>
          <a:p>
            <a:pPr>
              <a:lnSpc>
                <a:spcPct val="150000"/>
              </a:lnSpc>
            </a:pPr>
            <a:r>
              <a:rPr lang="ja-JP" altLang="en-US" sz="2400" dirty="0" smtClean="0"/>
              <a:t>～これまでの議論の振り返り～</a:t>
            </a:r>
            <a:endParaRPr lang="ja-JP" altLang="en-US" sz="2400" dirty="0">
              <a:latin typeface="+mn-ea"/>
              <a:ea typeface="+mn-ea"/>
            </a:endParaRPr>
          </a:p>
        </p:txBody>
      </p:sp>
      <p:sp>
        <p:nvSpPr>
          <p:cNvPr id="2" name="コンテンツ プレースホルダー 1"/>
          <p:cNvSpPr>
            <a:spLocks noGrp="1"/>
          </p:cNvSpPr>
          <p:nvPr>
            <p:ph idx="1"/>
          </p:nvPr>
        </p:nvSpPr>
        <p:spPr>
          <a:xfrm>
            <a:off x="484274" y="4941168"/>
            <a:ext cx="8229600" cy="1584176"/>
          </a:xfrm>
        </p:spPr>
        <p:txBody>
          <a:bodyPr>
            <a:normAutofit/>
          </a:bodyPr>
          <a:lstStyle/>
          <a:p>
            <a:pPr marL="0" indent="0" algn="ctr">
              <a:lnSpc>
                <a:spcPts val="2800"/>
              </a:lnSpc>
              <a:buNone/>
            </a:pPr>
            <a:r>
              <a:rPr kumimoji="1" lang="ja-JP" altLang="en-US" sz="2800" dirty="0" smtClean="0">
                <a:latin typeface="+mn-ea"/>
              </a:rPr>
              <a:t>平成２８年１１月１１日</a:t>
            </a:r>
            <a:endParaRPr kumimoji="1" lang="en-US" altLang="ja-JP" sz="2800" dirty="0" smtClean="0">
              <a:latin typeface="+mn-ea"/>
            </a:endParaRPr>
          </a:p>
          <a:p>
            <a:pPr marL="0" indent="0" algn="ctr">
              <a:lnSpc>
                <a:spcPts val="2800"/>
              </a:lnSpc>
              <a:buNone/>
            </a:pPr>
            <a:r>
              <a:rPr lang="ja-JP" altLang="en-US" sz="2800" dirty="0" smtClean="0">
                <a:latin typeface="+mn-ea"/>
              </a:rPr>
              <a:t>広島県健康福祉局医務課</a:t>
            </a:r>
            <a:endParaRPr kumimoji="1" lang="ja-JP" altLang="en-US" sz="2800" dirty="0">
              <a:latin typeface="+mn-ea"/>
            </a:endParaRPr>
          </a:p>
        </p:txBody>
      </p:sp>
      <p:sp>
        <p:nvSpPr>
          <p:cNvPr id="4" name="スライド番号プレースホルダー 3"/>
          <p:cNvSpPr>
            <a:spLocks noGrp="1"/>
          </p:cNvSpPr>
          <p:nvPr>
            <p:ph type="sldNum" sz="quarter" idx="12"/>
          </p:nvPr>
        </p:nvSpPr>
        <p:spPr/>
        <p:txBody>
          <a:bodyPr/>
          <a:lstStyle/>
          <a:p>
            <a:fld id="{DC768EE6-8590-4C35-BA5F-0BD088C856D2}" type="slidenum">
              <a:rPr kumimoji="1" lang="ja-JP" altLang="en-US" smtClean="0"/>
              <a:t>0</a:t>
            </a:fld>
            <a:endParaRPr kumimoji="1" lang="ja-JP" altLang="en-US"/>
          </a:p>
        </p:txBody>
      </p:sp>
      <p:sp>
        <p:nvSpPr>
          <p:cNvPr id="5" name="正方形/長方形 4"/>
          <p:cNvSpPr/>
          <p:nvPr/>
        </p:nvSpPr>
        <p:spPr>
          <a:xfrm>
            <a:off x="8460432" y="6381328"/>
            <a:ext cx="21602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txBox="1">
            <a:spLocks/>
          </p:cNvSpPr>
          <p:nvPr/>
        </p:nvSpPr>
        <p:spPr bwMode="auto">
          <a:xfrm>
            <a:off x="7667808" y="404664"/>
            <a:ext cx="1080656" cy="387093"/>
          </a:xfrm>
          <a:prstGeom prst="rect">
            <a:avLst/>
          </a:prstGeom>
          <a:noFill/>
          <a:ln w="19050">
            <a:solidFill>
              <a:schemeClr val="tx1"/>
            </a:solidFill>
          </a:ln>
        </p:spPr>
        <p:txBody>
          <a:bodyPr vert="horz" lIns="91440" tIns="45720" rIns="91440" bIns="45720" rtlCol="0" anchor="t">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smtClean="0">
                <a:latin typeface="ＭＳ ゴシック" panose="020B0609070205080204" pitchFamily="49" charset="-128"/>
                <a:ea typeface="ＭＳ ゴシック" panose="020B0609070205080204" pitchFamily="49" charset="-128"/>
              </a:rPr>
              <a:t>資料１</a:t>
            </a:r>
            <a:endParaRPr lang="en-US" altLang="ja-JP" sz="1800" b="1"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42594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 xmlns:a16="http://schemas.microsoft.com/office/drawing/2014/main" id="{A2E2EF46-A14A-48CC-9C74-8B7A3A112E5E}"/>
              </a:ext>
            </a:extLst>
          </p:cNvPr>
          <p:cNvGraphicFramePr>
            <a:graphicFrameLocks/>
          </p:cNvGraphicFramePr>
          <p:nvPr>
            <p:extLst>
              <p:ext uri="{D42A27DB-BD31-4B8C-83A1-F6EECF244321}">
                <p14:modId xmlns:p14="http://schemas.microsoft.com/office/powerpoint/2010/main" val="3258993223"/>
              </p:ext>
            </p:extLst>
          </p:nvPr>
        </p:nvGraphicFramePr>
        <p:xfrm>
          <a:off x="1570980" y="1680416"/>
          <a:ext cx="5976000" cy="3312470"/>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a:xfrm>
            <a:off x="6984000" y="6453336"/>
            <a:ext cx="2133600" cy="365125"/>
          </a:xfrm>
        </p:spPr>
        <p:txBody>
          <a:bodyPr/>
          <a:lstStyle/>
          <a:p>
            <a:fld id="{2D8E3658-82F3-4A74-8605-E1DBEE71D232}" type="slidenum">
              <a:rPr kumimoji="1" lang="ja-JP" altLang="en-US" sz="2400" smtClean="0"/>
              <a:t>9</a:t>
            </a:fld>
            <a:endParaRPr kumimoji="1" lang="ja-JP" altLang="en-US" sz="2400" dirty="0"/>
          </a:p>
        </p:txBody>
      </p:sp>
      <p:sp>
        <p:nvSpPr>
          <p:cNvPr id="5" name="タイトル 1"/>
          <p:cNvSpPr>
            <a:spLocks noGrp="1"/>
          </p:cNvSpPr>
          <p:nvPr>
            <p:ph type="title"/>
          </p:nvPr>
        </p:nvSpPr>
        <p:spPr>
          <a:xfrm>
            <a:off x="457200" y="274638"/>
            <a:ext cx="8229600" cy="778098"/>
          </a:xfrm>
        </p:spPr>
        <p:txBody>
          <a:bodyPr>
            <a:normAutofit/>
          </a:bodyPr>
          <a:lstStyle/>
          <a:p>
            <a:r>
              <a:rPr kumimoji="1" lang="ja-JP" altLang="en-US" sz="3200" dirty="0"/>
              <a:t>入院患者数の将来推計</a:t>
            </a:r>
            <a:r>
              <a:rPr lang="ja-JP" altLang="en-US" sz="2000" dirty="0"/>
              <a:t>　（広島医療圏：５大疾病）</a:t>
            </a:r>
            <a:endParaRPr kumimoji="1" lang="ja-JP" altLang="en-US" sz="2000" dirty="0">
              <a:solidFill>
                <a:srgbClr val="FF0000"/>
              </a:solidFill>
              <a:latin typeface="+mn-ea"/>
              <a:ea typeface="+mn-ea"/>
            </a:endParaRPr>
          </a:p>
        </p:txBody>
      </p:sp>
      <p:sp>
        <p:nvSpPr>
          <p:cNvPr id="6" name="タイトル 1"/>
          <p:cNvSpPr txBox="1">
            <a:spLocks/>
          </p:cNvSpPr>
          <p:nvPr/>
        </p:nvSpPr>
        <p:spPr>
          <a:xfrm>
            <a:off x="0" y="972000"/>
            <a:ext cx="9144000" cy="5220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dirty="0">
                <a:latin typeface="ＭＳ Ｐ明朝" panose="02020600040205080304" pitchFamily="18" charset="-128"/>
                <a:ea typeface="ＭＳ Ｐ明朝" panose="02020600040205080304" pitchFamily="18" charset="-128"/>
              </a:rPr>
              <a:t> </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今後１０年間</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で脳血管障害は３０％増加</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する。</a:t>
            </a:r>
            <a:endParaRPr lang="ja-JP" altLang="en-US" sz="2000" b="1" dirty="0">
              <a:solidFill>
                <a:srgbClr val="FF0000"/>
              </a:solidFill>
              <a:latin typeface="ＭＳ Ｐ明朝" panose="02020600040205080304" pitchFamily="18" charset="-128"/>
              <a:ea typeface="ＭＳ Ｐ明朝" panose="02020600040205080304" pitchFamily="18" charset="-128"/>
            </a:endParaRPr>
          </a:p>
        </p:txBody>
      </p:sp>
      <p:sp>
        <p:nvSpPr>
          <p:cNvPr id="10" name="正方形/長方形 9"/>
          <p:cNvSpPr/>
          <p:nvPr/>
        </p:nvSpPr>
        <p:spPr>
          <a:xfrm>
            <a:off x="876114" y="6417089"/>
            <a:ext cx="7944358" cy="372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ＭＳ Ｐ明朝" panose="02020600040205080304" pitchFamily="18" charset="-128"/>
                <a:ea typeface="ＭＳ Ｐ明朝" panose="02020600040205080304" pitchFamily="18" charset="-128"/>
              </a:rPr>
              <a:t>◇ 「日本の地域別将来推計人口」（</a:t>
            </a:r>
            <a:r>
              <a:rPr lang="en-US" altLang="ja-JP" sz="900" dirty="0">
                <a:solidFill>
                  <a:schemeClr val="tx1"/>
                </a:solidFill>
                <a:latin typeface="ＭＳ Ｐ明朝" panose="02020600040205080304" pitchFamily="18" charset="-128"/>
                <a:ea typeface="ＭＳ Ｐ明朝" panose="02020600040205080304" pitchFamily="18" charset="-128"/>
              </a:rPr>
              <a:t>2013</a:t>
            </a:r>
            <a:r>
              <a:rPr lang="ja-JP" altLang="en-US" sz="900" dirty="0">
                <a:solidFill>
                  <a:schemeClr val="tx1"/>
                </a:solidFill>
                <a:latin typeface="ＭＳ Ｐ明朝" panose="02020600040205080304" pitchFamily="18" charset="-128"/>
                <a:ea typeface="ＭＳ Ｐ明朝" panose="02020600040205080304" pitchFamily="18" charset="-128"/>
              </a:rPr>
              <a:t>年</a:t>
            </a:r>
            <a:r>
              <a:rPr lang="en-US" altLang="ja-JP" sz="900" dirty="0">
                <a:solidFill>
                  <a:schemeClr val="tx1"/>
                </a:solidFill>
                <a:latin typeface="ＭＳ Ｐ明朝" panose="02020600040205080304" pitchFamily="18" charset="-128"/>
                <a:ea typeface="ＭＳ Ｐ明朝" panose="02020600040205080304" pitchFamily="18" charset="-128"/>
              </a:rPr>
              <a:t>3</a:t>
            </a:r>
            <a:r>
              <a:rPr lang="ja-JP" altLang="en-US" sz="900" dirty="0">
                <a:solidFill>
                  <a:schemeClr val="tx1"/>
                </a:solidFill>
                <a:latin typeface="ＭＳ Ｐ明朝" panose="02020600040205080304" pitchFamily="18" charset="-128"/>
                <a:ea typeface="ＭＳ Ｐ明朝" panose="02020600040205080304" pitchFamily="18" charset="-128"/>
              </a:rPr>
              <a:t>月推計）及び「患者調査」（</a:t>
            </a:r>
            <a:r>
              <a:rPr lang="en-US" altLang="ja-JP" sz="900" dirty="0">
                <a:solidFill>
                  <a:schemeClr val="tx1"/>
                </a:solidFill>
                <a:latin typeface="ＭＳ Ｐ明朝" panose="02020600040205080304" pitchFamily="18" charset="-128"/>
                <a:ea typeface="ＭＳ Ｐ明朝" panose="02020600040205080304" pitchFamily="18" charset="-128"/>
              </a:rPr>
              <a:t>2014</a:t>
            </a:r>
            <a:r>
              <a:rPr lang="ja-JP" altLang="en-US" sz="900" dirty="0">
                <a:solidFill>
                  <a:schemeClr val="tx1"/>
                </a:solidFill>
                <a:latin typeface="ＭＳ Ｐ明朝" panose="02020600040205080304" pitchFamily="18" charset="-128"/>
                <a:ea typeface="ＭＳ Ｐ明朝" panose="02020600040205080304" pitchFamily="18" charset="-128"/>
              </a:rPr>
              <a:t>年）の受療率（全国）を使用</a:t>
            </a:r>
            <a:r>
              <a:rPr lang="ja-JP" altLang="en-US" sz="900" dirty="0" smtClean="0">
                <a:solidFill>
                  <a:schemeClr val="tx1"/>
                </a:solidFill>
                <a:latin typeface="ＭＳ Ｐ明朝" panose="02020600040205080304" pitchFamily="18" charset="-128"/>
                <a:ea typeface="ＭＳ Ｐ明朝" panose="02020600040205080304" pitchFamily="18" charset="-128"/>
              </a:rPr>
              <a:t>。受療率（</a:t>
            </a:r>
            <a:r>
              <a:rPr lang="en-US" altLang="ja-JP" sz="900" dirty="0" smtClean="0">
                <a:solidFill>
                  <a:schemeClr val="tx1"/>
                </a:solidFill>
                <a:latin typeface="ＭＳ Ｐ明朝" panose="02020600040205080304" pitchFamily="18" charset="-128"/>
                <a:ea typeface="ＭＳ Ｐ明朝" panose="02020600040205080304" pitchFamily="18" charset="-128"/>
              </a:rPr>
              <a:t>2014</a:t>
            </a:r>
            <a:r>
              <a:rPr lang="ja-JP" altLang="en-US" sz="900" dirty="0" smtClean="0">
                <a:solidFill>
                  <a:schemeClr val="tx1"/>
                </a:solidFill>
                <a:latin typeface="ＭＳ Ｐ明朝" panose="02020600040205080304" pitchFamily="18" charset="-128"/>
                <a:ea typeface="ＭＳ Ｐ明朝" panose="02020600040205080304" pitchFamily="18" charset="-128"/>
              </a:rPr>
              <a:t>年患者調査）に変更がないものとして推計</a:t>
            </a:r>
            <a:r>
              <a:rPr lang="ja-JP" altLang="en-US" sz="900" dirty="0">
                <a:solidFill>
                  <a:schemeClr val="tx1"/>
                </a:solidFill>
                <a:latin typeface="ＭＳ Ｐ明朝" panose="02020600040205080304" pitchFamily="18" charset="-128"/>
                <a:ea typeface="ＭＳ Ｐ明朝" panose="02020600040205080304" pitchFamily="18" charset="-128"/>
              </a:rPr>
              <a:t>。</a:t>
            </a:r>
          </a:p>
        </p:txBody>
      </p:sp>
      <p:sp>
        <p:nvSpPr>
          <p:cNvPr id="11" name="正方形/長方形 10"/>
          <p:cNvSpPr/>
          <p:nvPr/>
        </p:nvSpPr>
        <p:spPr>
          <a:xfrm>
            <a:off x="899592" y="1484784"/>
            <a:ext cx="864096" cy="2610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ＭＳ Ｐゴシック" panose="020B0600070205080204" pitchFamily="50" charset="-128"/>
                <a:ea typeface="ＭＳ Ｐゴシック" panose="020B0600070205080204" pitchFamily="50" charset="-128"/>
              </a:rPr>
              <a:t>（単位：人）</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角丸四角形吹き出し 13"/>
          <p:cNvSpPr/>
          <p:nvPr/>
        </p:nvSpPr>
        <p:spPr>
          <a:xfrm>
            <a:off x="7320913" y="3933056"/>
            <a:ext cx="1727757" cy="609131"/>
          </a:xfrm>
          <a:prstGeom prst="wedgeRoundRectCallout">
            <a:avLst>
              <a:gd name="adj1" fmla="val -48759"/>
              <a:gd name="adj2" fmla="val 29170"/>
              <a:gd name="adj3" fmla="val 16667"/>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a:solidFill>
                  <a:schemeClr val="tx1"/>
                </a:solidFill>
              </a:rPr>
              <a:t>【</a:t>
            </a:r>
            <a:r>
              <a:rPr kumimoji="1" lang="ja-JP" altLang="en-US" sz="1000" dirty="0">
                <a:solidFill>
                  <a:schemeClr val="tx1"/>
                </a:solidFill>
              </a:rPr>
              <a:t>脳血管障害</a:t>
            </a:r>
            <a:r>
              <a:rPr kumimoji="1" lang="en-US" altLang="ja-JP" sz="1000" dirty="0">
                <a:solidFill>
                  <a:schemeClr val="tx1"/>
                </a:solidFill>
              </a:rPr>
              <a:t>】</a:t>
            </a:r>
          </a:p>
          <a:p>
            <a:r>
              <a:rPr kumimoji="1" lang="ja-JP" altLang="en-US" sz="1000" dirty="0">
                <a:solidFill>
                  <a:schemeClr val="tx1"/>
                </a:solidFill>
              </a:rPr>
              <a:t>脳梗塞，脳内出血，くも膜下出血，脳動脈硬化症など</a:t>
            </a:r>
          </a:p>
        </p:txBody>
      </p:sp>
      <p:graphicFrame>
        <p:nvGraphicFramePr>
          <p:cNvPr id="2" name="表 1"/>
          <p:cNvGraphicFramePr>
            <a:graphicFrameLocks noGrp="1"/>
          </p:cNvGraphicFramePr>
          <p:nvPr>
            <p:extLst>
              <p:ext uri="{D42A27DB-BD31-4B8C-83A1-F6EECF244321}">
                <p14:modId xmlns:p14="http://schemas.microsoft.com/office/powerpoint/2010/main" val="865265929"/>
              </p:ext>
            </p:extLst>
          </p:nvPr>
        </p:nvGraphicFramePr>
        <p:xfrm>
          <a:off x="972001" y="4950521"/>
          <a:ext cx="7199999" cy="1475999"/>
        </p:xfrm>
        <a:graphic>
          <a:graphicData uri="http://schemas.openxmlformats.org/drawingml/2006/table">
            <a:tbl>
              <a:tblPr>
                <a:tableStyleId>{2D5ABB26-0587-4C30-8999-92F81FD0307C}</a:tableStyleId>
              </a:tblPr>
              <a:tblGrid>
                <a:gridCol w="896704">
                  <a:extLst>
                    <a:ext uri="{9D8B030D-6E8A-4147-A177-3AD203B41FA5}">
                      <a16:colId xmlns="" xmlns:a16="http://schemas.microsoft.com/office/drawing/2014/main" val="1553711069"/>
                    </a:ext>
                  </a:extLst>
                </a:gridCol>
                <a:gridCol w="697017">
                  <a:extLst>
                    <a:ext uri="{9D8B030D-6E8A-4147-A177-3AD203B41FA5}">
                      <a16:colId xmlns="" xmlns:a16="http://schemas.microsoft.com/office/drawing/2014/main" val="1321879875"/>
                    </a:ext>
                  </a:extLst>
                </a:gridCol>
                <a:gridCol w="697017">
                  <a:extLst>
                    <a:ext uri="{9D8B030D-6E8A-4147-A177-3AD203B41FA5}">
                      <a16:colId xmlns="" xmlns:a16="http://schemas.microsoft.com/office/drawing/2014/main" val="3294545872"/>
                    </a:ext>
                  </a:extLst>
                </a:gridCol>
                <a:gridCol w="697017">
                  <a:extLst>
                    <a:ext uri="{9D8B030D-6E8A-4147-A177-3AD203B41FA5}">
                      <a16:colId xmlns="" xmlns:a16="http://schemas.microsoft.com/office/drawing/2014/main" val="3134942689"/>
                    </a:ext>
                  </a:extLst>
                </a:gridCol>
                <a:gridCol w="697017">
                  <a:extLst>
                    <a:ext uri="{9D8B030D-6E8A-4147-A177-3AD203B41FA5}">
                      <a16:colId xmlns="" xmlns:a16="http://schemas.microsoft.com/office/drawing/2014/main" val="1955882992"/>
                    </a:ext>
                  </a:extLst>
                </a:gridCol>
                <a:gridCol w="697017">
                  <a:extLst>
                    <a:ext uri="{9D8B030D-6E8A-4147-A177-3AD203B41FA5}">
                      <a16:colId xmlns="" xmlns:a16="http://schemas.microsoft.com/office/drawing/2014/main" val="2799939106"/>
                    </a:ext>
                  </a:extLst>
                </a:gridCol>
                <a:gridCol w="697017">
                  <a:extLst>
                    <a:ext uri="{9D8B030D-6E8A-4147-A177-3AD203B41FA5}">
                      <a16:colId xmlns="" xmlns:a16="http://schemas.microsoft.com/office/drawing/2014/main" val="1439047207"/>
                    </a:ext>
                  </a:extLst>
                </a:gridCol>
                <a:gridCol w="697017">
                  <a:extLst>
                    <a:ext uri="{9D8B030D-6E8A-4147-A177-3AD203B41FA5}">
                      <a16:colId xmlns="" xmlns:a16="http://schemas.microsoft.com/office/drawing/2014/main" val="1052313843"/>
                    </a:ext>
                  </a:extLst>
                </a:gridCol>
                <a:gridCol w="712088">
                  <a:extLst>
                    <a:ext uri="{9D8B030D-6E8A-4147-A177-3AD203B41FA5}">
                      <a16:colId xmlns="" xmlns:a16="http://schemas.microsoft.com/office/drawing/2014/main" val="1318192068"/>
                    </a:ext>
                  </a:extLst>
                </a:gridCol>
                <a:gridCol w="712088">
                  <a:extLst>
                    <a:ext uri="{9D8B030D-6E8A-4147-A177-3AD203B41FA5}">
                      <a16:colId xmlns="" xmlns:a16="http://schemas.microsoft.com/office/drawing/2014/main" val="1882934060"/>
                    </a:ext>
                  </a:extLst>
                </a:gridCol>
              </a:tblGrid>
              <a:tr h="210857">
                <a:tc rowSpan="2">
                  <a:txBody>
                    <a:bodyPr/>
                    <a:lstStyle/>
                    <a:p>
                      <a:pPr algn="ctr" fontAlgn="ctr"/>
                      <a:r>
                        <a:rPr lang="ja-JP" altLang="en-US" sz="1100" b="0" i="0" u="none" strike="noStrike" dirty="0" smtClean="0">
                          <a:solidFill>
                            <a:srgbClr val="000000"/>
                          </a:solidFill>
                          <a:effectLst/>
                          <a:latin typeface="ＭＳ ゴシック" panose="020B0609070205080204" pitchFamily="49" charset="-128"/>
                          <a:ea typeface="ＭＳ ゴシック" panose="020B0609070205080204" pitchFamily="49" charset="-128"/>
                        </a:rPr>
                        <a:t>入院患者数</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2010</a:t>
                      </a: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年</a:t>
                      </a:r>
                      <a:endPar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2015</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2020</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2025</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2030</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2035</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2040</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2015</a:t>
                      </a:r>
                      <a:r>
                        <a:rPr lang="ja-JP" altLang="en-US" sz="1100" u="none" strike="noStrike" dirty="0">
                          <a:effectLst/>
                          <a:latin typeface="ＭＳ ゴシック" panose="020B0609070205080204" pitchFamily="49" charset="-128"/>
                          <a:ea typeface="ＭＳ ゴシック" panose="020B0609070205080204" pitchFamily="49" charset="-128"/>
                        </a:rPr>
                        <a:t>年→</a:t>
                      </a:r>
                      <a:r>
                        <a:rPr lang="en-US" altLang="ja-JP" sz="1100" u="none" strike="noStrike" dirty="0">
                          <a:effectLst/>
                          <a:latin typeface="ＭＳ ゴシック" panose="020B0609070205080204" pitchFamily="49" charset="-128"/>
                          <a:ea typeface="ＭＳ ゴシック" panose="020B0609070205080204" pitchFamily="49" charset="-128"/>
                        </a:rPr>
                        <a:t>2025</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extLst>
                  <a:ext uri="{0D108BD9-81ED-4DB2-BD59-A6C34878D82A}">
                    <a16:rowId xmlns="" xmlns:a16="http://schemas.microsoft.com/office/drawing/2014/main" val="2689888595"/>
                  </a:ext>
                </a:extLst>
              </a:tr>
              <a:tr h="21085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u="none" strike="noStrike" dirty="0">
                          <a:effectLst/>
                          <a:latin typeface="ＭＳ ゴシック" panose="020B0609070205080204" pitchFamily="49" charset="-128"/>
                          <a:ea typeface="ＭＳ ゴシック" panose="020B0609070205080204" pitchFamily="49" charset="-128"/>
                        </a:rPr>
                        <a:t>増減数</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100" u="none" strike="noStrike" dirty="0">
                          <a:effectLst/>
                          <a:latin typeface="ＭＳ ゴシック" panose="020B0609070205080204" pitchFamily="49" charset="-128"/>
                          <a:ea typeface="ＭＳ ゴシック" panose="020B0609070205080204" pitchFamily="49" charset="-128"/>
                        </a:rPr>
                        <a:t>増減比</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2006169553"/>
                  </a:ext>
                </a:extLst>
              </a:tr>
              <a:tr h="210857">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悪性新生物</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46381929"/>
                  </a:ext>
                </a:extLst>
              </a:tr>
              <a:tr h="210857">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脳血管障害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2,188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2,664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131%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41733476"/>
                  </a:ext>
                </a:extLst>
              </a:tr>
              <a:tr h="210857">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心筋梗塞</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95902064"/>
                  </a:ext>
                </a:extLst>
              </a:tr>
              <a:tr h="210857">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糖尿病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79125249"/>
                  </a:ext>
                </a:extLst>
              </a:tr>
              <a:tr h="210857">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精神疾患</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2,611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2,877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2,958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3,026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06606955"/>
                  </a:ext>
                </a:extLst>
              </a:tr>
            </a:tbl>
          </a:graphicData>
        </a:graphic>
      </p:graphicFrame>
      <p:sp>
        <p:nvSpPr>
          <p:cNvPr id="13" name="円/楕円 12"/>
          <p:cNvSpPr/>
          <p:nvPr/>
        </p:nvSpPr>
        <p:spPr>
          <a:xfrm>
            <a:off x="7661350" y="5551637"/>
            <a:ext cx="617488" cy="262577"/>
          </a:xfrm>
          <a:prstGeom prst="ellipse">
            <a:avLst/>
          </a:prstGeom>
          <a:noFill/>
          <a:ln w="38100">
            <a:solidFill>
              <a:srgbClr val="FF0000">
                <a:alpha val="6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7380312" y="4725144"/>
            <a:ext cx="93610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単位（人，％）</a:t>
            </a:r>
            <a:endParaRPr kumimoji="1" lang="ja-JP" altLang="en-US" sz="800" dirty="0">
              <a:solidFill>
                <a:schemeClr val="tx1"/>
              </a:solidFill>
            </a:endParaRPr>
          </a:p>
        </p:txBody>
      </p:sp>
    </p:spTree>
    <p:extLst>
      <p:ext uri="{BB962C8B-B14F-4D97-AF65-F5344CB8AC3E}">
        <p14:creationId xmlns:p14="http://schemas.microsoft.com/office/powerpoint/2010/main" val="2474081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 xmlns:a16="http://schemas.microsoft.com/office/drawing/2014/main" id="{A04C2BC9-6C78-4948-9BFF-989511172525}"/>
              </a:ext>
            </a:extLst>
          </p:cNvPr>
          <p:cNvGraphicFramePr>
            <a:graphicFrameLocks/>
          </p:cNvGraphicFramePr>
          <p:nvPr>
            <p:extLst>
              <p:ext uri="{D42A27DB-BD31-4B8C-83A1-F6EECF244321}">
                <p14:modId xmlns:p14="http://schemas.microsoft.com/office/powerpoint/2010/main" val="626815769"/>
              </p:ext>
            </p:extLst>
          </p:nvPr>
        </p:nvGraphicFramePr>
        <p:xfrm>
          <a:off x="1584000" y="1689620"/>
          <a:ext cx="59760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a:xfrm>
            <a:off x="6984000" y="6453336"/>
            <a:ext cx="2133600" cy="365125"/>
          </a:xfrm>
        </p:spPr>
        <p:txBody>
          <a:bodyPr/>
          <a:lstStyle/>
          <a:p>
            <a:fld id="{2D8E3658-82F3-4A74-8605-E1DBEE71D232}" type="slidenum">
              <a:rPr kumimoji="1" lang="ja-JP" altLang="en-US" sz="2400" smtClean="0"/>
              <a:t>10</a:t>
            </a:fld>
            <a:endParaRPr kumimoji="1" lang="ja-JP" altLang="en-US" sz="2400" dirty="0"/>
          </a:p>
        </p:txBody>
      </p:sp>
      <p:sp>
        <p:nvSpPr>
          <p:cNvPr id="5" name="タイトル 1"/>
          <p:cNvSpPr>
            <a:spLocks noGrp="1"/>
          </p:cNvSpPr>
          <p:nvPr>
            <p:ph type="title"/>
          </p:nvPr>
        </p:nvSpPr>
        <p:spPr>
          <a:xfrm>
            <a:off x="457200" y="274638"/>
            <a:ext cx="8229600" cy="778098"/>
          </a:xfrm>
        </p:spPr>
        <p:txBody>
          <a:bodyPr>
            <a:normAutofit/>
          </a:bodyPr>
          <a:lstStyle/>
          <a:p>
            <a:r>
              <a:rPr kumimoji="1" lang="ja-JP" altLang="en-US" sz="3200" dirty="0"/>
              <a:t>外来患者数の将来推計</a:t>
            </a:r>
            <a:r>
              <a:rPr lang="ja-JP" altLang="en-US" sz="2000" dirty="0"/>
              <a:t>　（広島医療圏：５大疾病）</a:t>
            </a:r>
            <a:endParaRPr kumimoji="1" lang="ja-JP" altLang="en-US" sz="2000" dirty="0">
              <a:solidFill>
                <a:srgbClr val="FF0000"/>
              </a:solidFill>
              <a:latin typeface="+mn-ea"/>
              <a:ea typeface="+mn-ea"/>
            </a:endParaRPr>
          </a:p>
        </p:txBody>
      </p:sp>
      <p:sp>
        <p:nvSpPr>
          <p:cNvPr id="12" name="タイトル 1"/>
          <p:cNvSpPr txBox="1">
            <a:spLocks/>
          </p:cNvSpPr>
          <p:nvPr/>
        </p:nvSpPr>
        <p:spPr>
          <a:xfrm>
            <a:off x="0" y="972000"/>
            <a:ext cx="9144000" cy="6513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dirty="0">
                <a:latin typeface="ＭＳ Ｐ明朝" panose="02020600040205080304" pitchFamily="18" charset="-128"/>
                <a:ea typeface="ＭＳ Ｐ明朝" panose="02020600040205080304" pitchFamily="18" charset="-128"/>
              </a:rPr>
              <a:t> </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今後１０年間で脳血管障害は</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３０％増加</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する。</a:t>
            </a:r>
            <a:endParaRPr lang="ja-JP" altLang="en-US" sz="2000" b="1" dirty="0">
              <a:solidFill>
                <a:srgbClr val="FF0000"/>
              </a:solidFill>
              <a:latin typeface="ＭＳ Ｐ明朝" panose="02020600040205080304" pitchFamily="18" charset="-128"/>
              <a:ea typeface="ＭＳ Ｐ明朝" panose="02020600040205080304" pitchFamily="18"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970284126"/>
              </p:ext>
            </p:extLst>
          </p:nvPr>
        </p:nvGraphicFramePr>
        <p:xfrm>
          <a:off x="972000" y="4941168"/>
          <a:ext cx="7200000" cy="1475999"/>
        </p:xfrm>
        <a:graphic>
          <a:graphicData uri="http://schemas.openxmlformats.org/drawingml/2006/table">
            <a:tbl>
              <a:tblPr>
                <a:tableStyleId>{5940675A-B579-460E-94D1-54222C63F5DA}</a:tableStyleId>
              </a:tblPr>
              <a:tblGrid>
                <a:gridCol w="896710">
                  <a:extLst>
                    <a:ext uri="{9D8B030D-6E8A-4147-A177-3AD203B41FA5}">
                      <a16:colId xmlns="" xmlns:a16="http://schemas.microsoft.com/office/drawing/2014/main" val="507905820"/>
                    </a:ext>
                  </a:extLst>
                </a:gridCol>
                <a:gridCol w="697016">
                  <a:extLst>
                    <a:ext uri="{9D8B030D-6E8A-4147-A177-3AD203B41FA5}">
                      <a16:colId xmlns="" xmlns:a16="http://schemas.microsoft.com/office/drawing/2014/main" val="2907271033"/>
                    </a:ext>
                  </a:extLst>
                </a:gridCol>
                <a:gridCol w="697016">
                  <a:extLst>
                    <a:ext uri="{9D8B030D-6E8A-4147-A177-3AD203B41FA5}">
                      <a16:colId xmlns="" xmlns:a16="http://schemas.microsoft.com/office/drawing/2014/main" val="4087732583"/>
                    </a:ext>
                  </a:extLst>
                </a:gridCol>
                <a:gridCol w="697016">
                  <a:extLst>
                    <a:ext uri="{9D8B030D-6E8A-4147-A177-3AD203B41FA5}">
                      <a16:colId xmlns="" xmlns:a16="http://schemas.microsoft.com/office/drawing/2014/main" val="3481800181"/>
                    </a:ext>
                  </a:extLst>
                </a:gridCol>
                <a:gridCol w="697016">
                  <a:extLst>
                    <a:ext uri="{9D8B030D-6E8A-4147-A177-3AD203B41FA5}">
                      <a16:colId xmlns="" xmlns:a16="http://schemas.microsoft.com/office/drawing/2014/main" val="2444066198"/>
                    </a:ext>
                  </a:extLst>
                </a:gridCol>
                <a:gridCol w="697016">
                  <a:extLst>
                    <a:ext uri="{9D8B030D-6E8A-4147-A177-3AD203B41FA5}">
                      <a16:colId xmlns="" xmlns:a16="http://schemas.microsoft.com/office/drawing/2014/main" val="4096754783"/>
                    </a:ext>
                  </a:extLst>
                </a:gridCol>
                <a:gridCol w="697016">
                  <a:extLst>
                    <a:ext uri="{9D8B030D-6E8A-4147-A177-3AD203B41FA5}">
                      <a16:colId xmlns="" xmlns:a16="http://schemas.microsoft.com/office/drawing/2014/main" val="2307180134"/>
                    </a:ext>
                  </a:extLst>
                </a:gridCol>
                <a:gridCol w="697016">
                  <a:extLst>
                    <a:ext uri="{9D8B030D-6E8A-4147-A177-3AD203B41FA5}">
                      <a16:colId xmlns="" xmlns:a16="http://schemas.microsoft.com/office/drawing/2014/main" val="2960036937"/>
                    </a:ext>
                  </a:extLst>
                </a:gridCol>
                <a:gridCol w="712089">
                  <a:extLst>
                    <a:ext uri="{9D8B030D-6E8A-4147-A177-3AD203B41FA5}">
                      <a16:colId xmlns="" xmlns:a16="http://schemas.microsoft.com/office/drawing/2014/main" val="1930526879"/>
                    </a:ext>
                  </a:extLst>
                </a:gridCol>
                <a:gridCol w="712089">
                  <a:extLst>
                    <a:ext uri="{9D8B030D-6E8A-4147-A177-3AD203B41FA5}">
                      <a16:colId xmlns="" xmlns:a16="http://schemas.microsoft.com/office/drawing/2014/main" val="3732389460"/>
                    </a:ext>
                  </a:extLst>
                </a:gridCol>
              </a:tblGrid>
              <a:tr h="210857">
                <a:tc rowSpan="2">
                  <a:txBody>
                    <a:bodyPr/>
                    <a:lstStyle/>
                    <a:p>
                      <a:pPr algn="ctr" fontAlgn="ctr"/>
                      <a:r>
                        <a:rPr lang="ja-JP" altLang="en-US" sz="1100" u="none" strike="noStrike" dirty="0">
                          <a:effectLst/>
                          <a:latin typeface="ＭＳ ゴシック" panose="020B0609070205080204" pitchFamily="49" charset="-128"/>
                          <a:ea typeface="ＭＳ ゴシック" panose="020B0609070205080204" pitchFamily="49" charset="-128"/>
                        </a:rPr>
                        <a:t>疾病名</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1">
                        <a:lumMod val="20000"/>
                        <a:lumOff val="80000"/>
                      </a:schemeClr>
                    </a:solidFill>
                  </a:tcPr>
                </a:tc>
                <a:tc rowSpan="2">
                  <a:txBody>
                    <a:bodyPr/>
                    <a:lstStyle/>
                    <a:p>
                      <a:pPr algn="ct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2010</a:t>
                      </a: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年</a:t>
                      </a:r>
                    </a:p>
                  </a:txBody>
                  <a:tcPr marL="9525" marR="9525" marT="9525" marB="0" anchor="ctr">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2015</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2020</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2025</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2030</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2035</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1">
                        <a:lumMod val="20000"/>
                        <a:lumOff val="80000"/>
                      </a:schemeClr>
                    </a:solidFill>
                  </a:tcPr>
                </a:tc>
                <a:tc row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2040</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1">
                        <a:lumMod val="20000"/>
                        <a:lumOff val="80000"/>
                      </a:schemeClr>
                    </a:solidFill>
                  </a:tcPr>
                </a:tc>
                <a:tc gridSpan="2">
                  <a:txBody>
                    <a:bodyPr/>
                    <a:lstStyle/>
                    <a:p>
                      <a:pPr algn="ctr" fontAlgn="ctr"/>
                      <a:r>
                        <a:rPr lang="en-US" altLang="ja-JP" sz="1100" u="none" strike="noStrike" dirty="0">
                          <a:effectLst/>
                          <a:latin typeface="ＭＳ ゴシック" panose="020B0609070205080204" pitchFamily="49" charset="-128"/>
                          <a:ea typeface="ＭＳ ゴシック" panose="020B0609070205080204" pitchFamily="49" charset="-128"/>
                        </a:rPr>
                        <a:t>2015</a:t>
                      </a:r>
                      <a:r>
                        <a:rPr lang="ja-JP" altLang="en-US" sz="1100" u="none" strike="noStrike" dirty="0">
                          <a:effectLst/>
                          <a:latin typeface="ＭＳ ゴシック" panose="020B0609070205080204" pitchFamily="49" charset="-128"/>
                          <a:ea typeface="ＭＳ ゴシック" panose="020B0609070205080204" pitchFamily="49" charset="-128"/>
                        </a:rPr>
                        <a:t>年→</a:t>
                      </a:r>
                      <a:r>
                        <a:rPr lang="en-US" altLang="ja-JP" sz="1100" u="none" strike="noStrike" dirty="0">
                          <a:effectLst/>
                          <a:latin typeface="ＭＳ ゴシック" panose="020B0609070205080204" pitchFamily="49" charset="-128"/>
                          <a:ea typeface="ＭＳ ゴシック" panose="020B0609070205080204" pitchFamily="49" charset="-128"/>
                        </a:rPr>
                        <a:t>2030</a:t>
                      </a:r>
                      <a:r>
                        <a:rPr lang="ja-JP" altLang="en-US" sz="1100" u="none" strike="noStrike" dirty="0">
                          <a:effectLst/>
                          <a:latin typeface="ＭＳ ゴシック" panose="020B0609070205080204" pitchFamily="49" charset="-128"/>
                          <a:ea typeface="ＭＳ ゴシック" panose="020B0609070205080204" pitchFamily="49" charset="-128"/>
                        </a:rPr>
                        <a:t>年</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1">
                        <a:lumMod val="20000"/>
                        <a:lumOff val="80000"/>
                      </a:schemeClr>
                    </a:solidFill>
                  </a:tcPr>
                </a:tc>
                <a:tc hMerge="1">
                  <a:txBody>
                    <a:bodyPr/>
                    <a:lstStyle/>
                    <a:p>
                      <a:endParaRPr kumimoji="1" lang="ja-JP" altLang="en-US"/>
                    </a:p>
                  </a:txBody>
                  <a:tcPr/>
                </a:tc>
                <a:extLst>
                  <a:ext uri="{0D108BD9-81ED-4DB2-BD59-A6C34878D82A}">
                    <a16:rowId xmlns="" xmlns:a16="http://schemas.microsoft.com/office/drawing/2014/main" val="541965717"/>
                  </a:ext>
                </a:extLst>
              </a:tr>
              <a:tr h="21085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u="none" strike="noStrike" dirty="0">
                          <a:effectLst/>
                          <a:latin typeface="ＭＳ ゴシック" panose="020B0609070205080204" pitchFamily="49" charset="-128"/>
                          <a:ea typeface="ＭＳ ゴシック" panose="020B0609070205080204" pitchFamily="49" charset="-128"/>
                        </a:rPr>
                        <a:t>増減数</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1">
                        <a:lumMod val="20000"/>
                        <a:lumOff val="80000"/>
                      </a:schemeClr>
                    </a:solidFill>
                  </a:tcPr>
                </a:tc>
                <a:tc>
                  <a:txBody>
                    <a:bodyPr/>
                    <a:lstStyle/>
                    <a:p>
                      <a:pPr algn="ctr" fontAlgn="ctr"/>
                      <a:r>
                        <a:rPr lang="ja-JP" altLang="en-US" sz="1100" u="none" strike="noStrike" dirty="0">
                          <a:effectLst/>
                          <a:latin typeface="ＭＳ ゴシック" panose="020B0609070205080204" pitchFamily="49" charset="-128"/>
                          <a:ea typeface="ＭＳ ゴシック" panose="020B0609070205080204" pitchFamily="49" charset="-128"/>
                        </a:rPr>
                        <a:t>増加比</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solidFill>
                      <a:schemeClr val="accent1">
                        <a:lumMod val="20000"/>
                        <a:lumOff val="80000"/>
                      </a:schemeClr>
                    </a:solidFill>
                  </a:tcPr>
                </a:tc>
                <a:extLst>
                  <a:ext uri="{0D108BD9-81ED-4DB2-BD59-A6C34878D82A}">
                    <a16:rowId xmlns="" xmlns:a16="http://schemas.microsoft.com/office/drawing/2014/main" val="1294215371"/>
                  </a:ext>
                </a:extLst>
              </a:tr>
              <a:tr h="210857">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悪性新生物</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1,580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1,741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1,857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1,929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1,954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1,940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1,934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213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112%</a:t>
                      </a:r>
                    </a:p>
                  </a:txBody>
                  <a:tcPr marL="9525" marR="9525" marT="9525" marB="0" anchor="ctr"/>
                </a:tc>
                <a:extLst>
                  <a:ext uri="{0D108BD9-81ED-4DB2-BD59-A6C34878D82A}">
                    <a16:rowId xmlns="" xmlns:a16="http://schemas.microsoft.com/office/drawing/2014/main" val="2293177738"/>
                  </a:ext>
                </a:extLst>
              </a:tr>
              <a:tr h="210857">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脳血管障害</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825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960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1,076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1,174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1,249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1,272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1,279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290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130%</a:t>
                      </a:r>
                    </a:p>
                  </a:txBody>
                  <a:tcPr marL="9525" marR="9525" marT="9525" marB="0" anchor="ctr"/>
                </a:tc>
                <a:extLst>
                  <a:ext uri="{0D108BD9-81ED-4DB2-BD59-A6C34878D82A}">
                    <a16:rowId xmlns="" xmlns:a16="http://schemas.microsoft.com/office/drawing/2014/main" val="644436488"/>
                  </a:ext>
                </a:extLst>
              </a:tr>
              <a:tr h="210857">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心筋梗塞</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121%</a:t>
                      </a:r>
                    </a:p>
                  </a:txBody>
                  <a:tcPr marL="9525" marR="9525" marT="9525" marB="0" anchor="ctr"/>
                </a:tc>
                <a:extLst>
                  <a:ext uri="{0D108BD9-81ED-4DB2-BD59-A6C34878D82A}">
                    <a16:rowId xmlns="" xmlns:a16="http://schemas.microsoft.com/office/drawing/2014/main" val="92862569"/>
                  </a:ext>
                </a:extLst>
              </a:tr>
              <a:tr h="210857">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糖尿病</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2,085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2,277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2,411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2,495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2,509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2,513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2,501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232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110%</a:t>
                      </a:r>
                    </a:p>
                  </a:txBody>
                  <a:tcPr marL="9525" marR="9525" marT="9525" marB="0" anchor="ctr"/>
                </a:tc>
                <a:extLst>
                  <a:ext uri="{0D108BD9-81ED-4DB2-BD59-A6C34878D82A}">
                    <a16:rowId xmlns="" xmlns:a16="http://schemas.microsoft.com/office/drawing/2014/main" val="4116869489"/>
                  </a:ext>
                </a:extLst>
              </a:tr>
              <a:tr h="210857">
                <a:tc>
                  <a:txBody>
                    <a:bodyPr/>
                    <a:lstStyle/>
                    <a:p>
                      <a:pPr algn="ctr" fontAlgn="ctr"/>
                      <a:r>
                        <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rPr>
                        <a:t>精神疾患</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2,718</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2,750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2,746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2,716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2,631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2,601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2,523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-119</a:t>
                      </a:r>
                    </a:p>
                  </a:txBody>
                  <a:tcPr marL="9525" marR="9525" marT="9525" marB="0" anchor="ctr"/>
                </a:tc>
                <a:tc>
                  <a:txBody>
                    <a:bodyPr/>
                    <a:lstStyle/>
                    <a:p>
                      <a:pPr algn="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96%</a:t>
                      </a:r>
                    </a:p>
                  </a:txBody>
                  <a:tcPr marL="9525" marR="9525" marT="9525" marB="0" anchor="ctr"/>
                </a:tc>
                <a:extLst>
                  <a:ext uri="{0D108BD9-81ED-4DB2-BD59-A6C34878D82A}">
                    <a16:rowId xmlns="" xmlns:a16="http://schemas.microsoft.com/office/drawing/2014/main" val="3491712516"/>
                  </a:ext>
                </a:extLst>
              </a:tr>
            </a:tbl>
          </a:graphicData>
        </a:graphic>
      </p:graphicFrame>
      <p:sp>
        <p:nvSpPr>
          <p:cNvPr id="16" name="正方形/長方形 15"/>
          <p:cNvSpPr/>
          <p:nvPr/>
        </p:nvSpPr>
        <p:spPr>
          <a:xfrm>
            <a:off x="876114" y="6417089"/>
            <a:ext cx="7872350" cy="372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ＭＳ Ｐ明朝" panose="02020600040205080304" pitchFamily="18" charset="-128"/>
                <a:ea typeface="ＭＳ Ｐ明朝" panose="02020600040205080304" pitchFamily="18" charset="-128"/>
              </a:rPr>
              <a:t>◇「日本の地域別将来推計人口」（</a:t>
            </a:r>
            <a:r>
              <a:rPr lang="en-US" altLang="ja-JP" sz="900" dirty="0">
                <a:solidFill>
                  <a:schemeClr val="tx1"/>
                </a:solidFill>
                <a:latin typeface="ＭＳ Ｐ明朝" panose="02020600040205080304" pitchFamily="18" charset="-128"/>
                <a:ea typeface="ＭＳ Ｐ明朝" panose="02020600040205080304" pitchFamily="18" charset="-128"/>
              </a:rPr>
              <a:t>2013</a:t>
            </a:r>
            <a:r>
              <a:rPr lang="ja-JP" altLang="en-US" sz="900" dirty="0">
                <a:solidFill>
                  <a:schemeClr val="tx1"/>
                </a:solidFill>
                <a:latin typeface="ＭＳ Ｐ明朝" panose="02020600040205080304" pitchFamily="18" charset="-128"/>
                <a:ea typeface="ＭＳ Ｐ明朝" panose="02020600040205080304" pitchFamily="18" charset="-128"/>
              </a:rPr>
              <a:t>年</a:t>
            </a:r>
            <a:r>
              <a:rPr lang="en-US" altLang="ja-JP" sz="900" dirty="0">
                <a:solidFill>
                  <a:schemeClr val="tx1"/>
                </a:solidFill>
                <a:latin typeface="ＭＳ Ｐ明朝" panose="02020600040205080304" pitchFamily="18" charset="-128"/>
                <a:ea typeface="ＭＳ Ｐ明朝" panose="02020600040205080304" pitchFamily="18" charset="-128"/>
              </a:rPr>
              <a:t>3</a:t>
            </a:r>
            <a:r>
              <a:rPr lang="ja-JP" altLang="en-US" sz="900" dirty="0">
                <a:solidFill>
                  <a:schemeClr val="tx1"/>
                </a:solidFill>
                <a:latin typeface="ＭＳ Ｐ明朝" panose="02020600040205080304" pitchFamily="18" charset="-128"/>
                <a:ea typeface="ＭＳ Ｐ明朝" panose="02020600040205080304" pitchFamily="18" charset="-128"/>
              </a:rPr>
              <a:t>月推計）及び「患者調査」（</a:t>
            </a:r>
            <a:r>
              <a:rPr lang="en-US" altLang="ja-JP" sz="900" dirty="0">
                <a:solidFill>
                  <a:schemeClr val="tx1"/>
                </a:solidFill>
                <a:latin typeface="ＭＳ Ｐ明朝" panose="02020600040205080304" pitchFamily="18" charset="-128"/>
                <a:ea typeface="ＭＳ Ｐ明朝" panose="02020600040205080304" pitchFamily="18" charset="-128"/>
              </a:rPr>
              <a:t>2014</a:t>
            </a:r>
            <a:r>
              <a:rPr lang="ja-JP" altLang="en-US" sz="900" dirty="0">
                <a:solidFill>
                  <a:schemeClr val="tx1"/>
                </a:solidFill>
                <a:latin typeface="ＭＳ Ｐ明朝" panose="02020600040205080304" pitchFamily="18" charset="-128"/>
                <a:ea typeface="ＭＳ Ｐ明朝" panose="02020600040205080304" pitchFamily="18" charset="-128"/>
              </a:rPr>
              <a:t>年）の受療率（全国）を使用。受療率（</a:t>
            </a:r>
            <a:r>
              <a:rPr lang="en-US" altLang="ja-JP" sz="900" dirty="0">
                <a:solidFill>
                  <a:schemeClr val="tx1"/>
                </a:solidFill>
                <a:latin typeface="ＭＳ Ｐ明朝" panose="02020600040205080304" pitchFamily="18" charset="-128"/>
                <a:ea typeface="ＭＳ Ｐ明朝" panose="02020600040205080304" pitchFamily="18" charset="-128"/>
              </a:rPr>
              <a:t>2014</a:t>
            </a:r>
            <a:r>
              <a:rPr lang="ja-JP" altLang="en-US" sz="900" dirty="0">
                <a:solidFill>
                  <a:schemeClr val="tx1"/>
                </a:solidFill>
                <a:latin typeface="ＭＳ Ｐ明朝" panose="02020600040205080304" pitchFamily="18" charset="-128"/>
                <a:ea typeface="ＭＳ Ｐ明朝" panose="02020600040205080304" pitchFamily="18" charset="-128"/>
              </a:rPr>
              <a:t>年患者調査）に変更がないものとして推計。</a:t>
            </a:r>
          </a:p>
        </p:txBody>
      </p:sp>
      <p:sp>
        <p:nvSpPr>
          <p:cNvPr id="13" name="角丸四角形吹き出し 13"/>
          <p:cNvSpPr/>
          <p:nvPr/>
        </p:nvSpPr>
        <p:spPr>
          <a:xfrm>
            <a:off x="7320913" y="3933056"/>
            <a:ext cx="1727757" cy="609131"/>
          </a:xfrm>
          <a:prstGeom prst="wedgeRoundRectCallout">
            <a:avLst>
              <a:gd name="adj1" fmla="val -48759"/>
              <a:gd name="adj2" fmla="val 29170"/>
              <a:gd name="adj3" fmla="val 16667"/>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a:solidFill>
                  <a:schemeClr val="tx1"/>
                </a:solidFill>
              </a:rPr>
              <a:t>【</a:t>
            </a:r>
            <a:r>
              <a:rPr kumimoji="1" lang="ja-JP" altLang="en-US" sz="1000" dirty="0">
                <a:solidFill>
                  <a:schemeClr val="tx1"/>
                </a:solidFill>
              </a:rPr>
              <a:t>脳血管障害</a:t>
            </a:r>
            <a:r>
              <a:rPr kumimoji="1" lang="en-US" altLang="ja-JP" sz="1000" dirty="0">
                <a:solidFill>
                  <a:schemeClr val="tx1"/>
                </a:solidFill>
              </a:rPr>
              <a:t>】</a:t>
            </a:r>
          </a:p>
          <a:p>
            <a:r>
              <a:rPr kumimoji="1" lang="ja-JP" altLang="en-US" sz="1000" dirty="0">
                <a:solidFill>
                  <a:schemeClr val="tx1"/>
                </a:solidFill>
              </a:rPr>
              <a:t>脳梗塞，脳内出血，くも膜下出血，脳動脈硬化症など</a:t>
            </a:r>
          </a:p>
        </p:txBody>
      </p:sp>
      <p:sp>
        <p:nvSpPr>
          <p:cNvPr id="14" name="正方形/長方形 13"/>
          <p:cNvSpPr/>
          <p:nvPr/>
        </p:nvSpPr>
        <p:spPr>
          <a:xfrm>
            <a:off x="899592" y="1484784"/>
            <a:ext cx="864096" cy="2610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ＭＳ Ｐゴシック" panose="020B0600070205080204" pitchFamily="50" charset="-128"/>
                <a:ea typeface="ＭＳ Ｐゴシック" panose="020B0600070205080204" pitchFamily="50" charset="-128"/>
              </a:rPr>
              <a:t>（単位：人）</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円/楕円 12"/>
          <p:cNvSpPr/>
          <p:nvPr/>
        </p:nvSpPr>
        <p:spPr>
          <a:xfrm>
            <a:off x="7665930" y="5542687"/>
            <a:ext cx="617488" cy="262577"/>
          </a:xfrm>
          <a:prstGeom prst="ellipse">
            <a:avLst/>
          </a:prstGeom>
          <a:noFill/>
          <a:ln w="38100">
            <a:solidFill>
              <a:srgbClr val="FF0000">
                <a:alpha val="6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380312" y="4725144"/>
            <a:ext cx="93610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単位（人，％）</a:t>
            </a:r>
            <a:endParaRPr kumimoji="1" lang="ja-JP" altLang="en-US" sz="800" dirty="0">
              <a:solidFill>
                <a:schemeClr val="tx1"/>
              </a:solidFill>
            </a:endParaRPr>
          </a:p>
        </p:txBody>
      </p:sp>
    </p:spTree>
    <p:extLst>
      <p:ext uri="{BB962C8B-B14F-4D97-AF65-F5344CB8AC3E}">
        <p14:creationId xmlns:p14="http://schemas.microsoft.com/office/powerpoint/2010/main" val="3392311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366558051"/>
              </p:ext>
            </p:extLst>
          </p:nvPr>
        </p:nvGraphicFramePr>
        <p:xfrm>
          <a:off x="180002" y="1628800"/>
          <a:ext cx="8783996" cy="4176011"/>
        </p:xfrm>
        <a:graphic>
          <a:graphicData uri="http://schemas.openxmlformats.org/drawingml/2006/table">
            <a:tbl>
              <a:tblPr>
                <a:tableStyleId>{5C22544A-7EE6-4342-B048-85BDC9FD1C3A}</a:tableStyleId>
              </a:tblPr>
              <a:tblGrid>
                <a:gridCol w="3783720">
                  <a:extLst>
                    <a:ext uri="{9D8B030D-6E8A-4147-A177-3AD203B41FA5}">
                      <a16:colId xmlns="" xmlns:a16="http://schemas.microsoft.com/office/drawing/2014/main" val="3355058500"/>
                    </a:ext>
                  </a:extLst>
                </a:gridCol>
                <a:gridCol w="546654">
                  <a:extLst>
                    <a:ext uri="{9D8B030D-6E8A-4147-A177-3AD203B41FA5}">
                      <a16:colId xmlns="" xmlns:a16="http://schemas.microsoft.com/office/drawing/2014/main" val="3905350509"/>
                    </a:ext>
                  </a:extLst>
                </a:gridCol>
                <a:gridCol w="546654">
                  <a:extLst>
                    <a:ext uri="{9D8B030D-6E8A-4147-A177-3AD203B41FA5}">
                      <a16:colId xmlns="" xmlns:a16="http://schemas.microsoft.com/office/drawing/2014/main" val="2447359568"/>
                    </a:ext>
                  </a:extLst>
                </a:gridCol>
                <a:gridCol w="546654">
                  <a:extLst>
                    <a:ext uri="{9D8B030D-6E8A-4147-A177-3AD203B41FA5}">
                      <a16:colId xmlns="" xmlns:a16="http://schemas.microsoft.com/office/drawing/2014/main" val="1760732024"/>
                    </a:ext>
                  </a:extLst>
                </a:gridCol>
                <a:gridCol w="546654">
                  <a:extLst>
                    <a:ext uri="{9D8B030D-6E8A-4147-A177-3AD203B41FA5}">
                      <a16:colId xmlns="" xmlns:a16="http://schemas.microsoft.com/office/drawing/2014/main" val="1156032646"/>
                    </a:ext>
                  </a:extLst>
                </a:gridCol>
                <a:gridCol w="546654">
                  <a:extLst>
                    <a:ext uri="{9D8B030D-6E8A-4147-A177-3AD203B41FA5}">
                      <a16:colId xmlns="" xmlns:a16="http://schemas.microsoft.com/office/drawing/2014/main" val="3930733123"/>
                    </a:ext>
                  </a:extLst>
                </a:gridCol>
                <a:gridCol w="546654">
                  <a:extLst>
                    <a:ext uri="{9D8B030D-6E8A-4147-A177-3AD203B41FA5}">
                      <a16:colId xmlns="" xmlns:a16="http://schemas.microsoft.com/office/drawing/2014/main" val="1301700400"/>
                    </a:ext>
                  </a:extLst>
                </a:gridCol>
                <a:gridCol w="546654">
                  <a:extLst>
                    <a:ext uri="{9D8B030D-6E8A-4147-A177-3AD203B41FA5}">
                      <a16:colId xmlns="" xmlns:a16="http://schemas.microsoft.com/office/drawing/2014/main" val="865930756"/>
                    </a:ext>
                  </a:extLst>
                </a:gridCol>
                <a:gridCol w="586849">
                  <a:extLst>
                    <a:ext uri="{9D8B030D-6E8A-4147-A177-3AD203B41FA5}">
                      <a16:colId xmlns="" xmlns:a16="http://schemas.microsoft.com/office/drawing/2014/main" val="3518550616"/>
                    </a:ext>
                  </a:extLst>
                </a:gridCol>
                <a:gridCol w="586849">
                  <a:extLst>
                    <a:ext uri="{9D8B030D-6E8A-4147-A177-3AD203B41FA5}">
                      <a16:colId xmlns="" xmlns:a16="http://schemas.microsoft.com/office/drawing/2014/main" val="1908170692"/>
                    </a:ext>
                  </a:extLst>
                </a:gridCol>
              </a:tblGrid>
              <a:tr h="180859">
                <a:tc rowSpan="2">
                  <a:txBody>
                    <a:bodyPr/>
                    <a:lstStyle/>
                    <a:p>
                      <a:pPr algn="ctr" fontAlgn="ctr"/>
                      <a:r>
                        <a:rPr lang="ja-JP" altLang="en-US" sz="900" u="none" strike="noStrike" dirty="0">
                          <a:effectLst/>
                          <a:latin typeface="ＭＳ ゴシック" panose="020B0609070205080204" pitchFamily="49" charset="-128"/>
                          <a:ea typeface="ＭＳ ゴシック" panose="020B0609070205080204" pitchFamily="49" charset="-128"/>
                        </a:rPr>
                        <a:t>推計入院患者数（人）</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900" u="none" strike="noStrike" dirty="0">
                          <a:effectLst/>
                          <a:latin typeface="ＭＳ ゴシック" panose="020B0609070205080204" pitchFamily="49" charset="-128"/>
                          <a:ea typeface="ＭＳ ゴシック" panose="020B0609070205080204" pitchFamily="49" charset="-128"/>
                        </a:rPr>
                        <a:t>2010</a:t>
                      </a:r>
                      <a:r>
                        <a:rPr lang="ja-JP" altLang="en-US" sz="900" u="none" strike="noStrike" dirty="0">
                          <a:effectLst/>
                          <a:latin typeface="ＭＳ ゴシック" panose="020B0609070205080204" pitchFamily="49" charset="-128"/>
                          <a:ea typeface="ＭＳ ゴシック" panose="020B0609070205080204" pitchFamily="49" charset="-128"/>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900" u="none" strike="noStrike" dirty="0">
                          <a:effectLst/>
                          <a:latin typeface="ＭＳ ゴシック" panose="020B0609070205080204" pitchFamily="49" charset="-128"/>
                          <a:ea typeface="ＭＳ ゴシック" panose="020B0609070205080204" pitchFamily="49" charset="-128"/>
                        </a:rPr>
                        <a:t>2015</a:t>
                      </a:r>
                      <a:r>
                        <a:rPr lang="ja-JP" altLang="en-US" sz="900" u="none" strike="noStrike" dirty="0">
                          <a:effectLst/>
                          <a:latin typeface="ＭＳ ゴシック" panose="020B0609070205080204" pitchFamily="49" charset="-128"/>
                          <a:ea typeface="ＭＳ ゴシック" panose="020B0609070205080204" pitchFamily="49" charset="-128"/>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900" u="none" strike="noStrike" dirty="0">
                          <a:effectLst/>
                          <a:latin typeface="ＭＳ ゴシック" panose="020B0609070205080204" pitchFamily="49" charset="-128"/>
                          <a:ea typeface="ＭＳ ゴシック" panose="020B0609070205080204" pitchFamily="49" charset="-128"/>
                        </a:rPr>
                        <a:t>2020</a:t>
                      </a:r>
                      <a:r>
                        <a:rPr lang="ja-JP" altLang="en-US" sz="900" u="none" strike="noStrike" dirty="0">
                          <a:effectLst/>
                          <a:latin typeface="ＭＳ ゴシック" panose="020B0609070205080204" pitchFamily="49" charset="-128"/>
                          <a:ea typeface="ＭＳ ゴシック" panose="020B0609070205080204" pitchFamily="49" charset="-128"/>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900" u="none" strike="noStrike" dirty="0">
                          <a:effectLst/>
                          <a:latin typeface="ＭＳ ゴシック" panose="020B0609070205080204" pitchFamily="49" charset="-128"/>
                          <a:ea typeface="ＭＳ ゴシック" panose="020B0609070205080204" pitchFamily="49" charset="-128"/>
                        </a:rPr>
                        <a:t>2025</a:t>
                      </a:r>
                      <a:r>
                        <a:rPr lang="ja-JP" altLang="en-US" sz="900" u="none" strike="noStrike" dirty="0">
                          <a:effectLst/>
                          <a:latin typeface="ＭＳ ゴシック" panose="020B0609070205080204" pitchFamily="49" charset="-128"/>
                          <a:ea typeface="ＭＳ ゴシック" panose="020B0609070205080204" pitchFamily="49" charset="-128"/>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900" u="none" strike="noStrike" dirty="0">
                          <a:effectLst/>
                          <a:latin typeface="ＭＳ ゴシック" panose="020B0609070205080204" pitchFamily="49" charset="-128"/>
                          <a:ea typeface="ＭＳ ゴシック" panose="020B0609070205080204" pitchFamily="49" charset="-128"/>
                        </a:rPr>
                        <a:t>2030</a:t>
                      </a:r>
                      <a:r>
                        <a:rPr lang="ja-JP" altLang="en-US" sz="900" u="none" strike="noStrike" dirty="0">
                          <a:effectLst/>
                          <a:latin typeface="ＭＳ ゴシック" panose="020B0609070205080204" pitchFamily="49" charset="-128"/>
                          <a:ea typeface="ＭＳ ゴシック" panose="020B0609070205080204" pitchFamily="49" charset="-128"/>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900" u="none" strike="noStrike" dirty="0">
                          <a:effectLst/>
                          <a:latin typeface="ＭＳ ゴシック" panose="020B0609070205080204" pitchFamily="49" charset="-128"/>
                          <a:ea typeface="ＭＳ ゴシック" panose="020B0609070205080204" pitchFamily="49" charset="-128"/>
                        </a:rPr>
                        <a:t>2035</a:t>
                      </a:r>
                      <a:r>
                        <a:rPr lang="ja-JP" altLang="en-US" sz="900" u="none" strike="noStrike" dirty="0">
                          <a:effectLst/>
                          <a:latin typeface="ＭＳ ゴシック" panose="020B0609070205080204" pitchFamily="49" charset="-128"/>
                          <a:ea typeface="ＭＳ ゴシック" panose="020B0609070205080204" pitchFamily="49" charset="-128"/>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n-US" altLang="ja-JP" sz="900" u="none" strike="noStrike" dirty="0">
                          <a:effectLst/>
                          <a:latin typeface="ＭＳ ゴシック" panose="020B0609070205080204" pitchFamily="49" charset="-128"/>
                          <a:ea typeface="ＭＳ ゴシック" panose="020B0609070205080204" pitchFamily="49" charset="-128"/>
                        </a:rPr>
                        <a:t>2040</a:t>
                      </a:r>
                      <a:r>
                        <a:rPr lang="ja-JP" altLang="en-US" sz="900" u="none" strike="noStrike" dirty="0">
                          <a:effectLst/>
                          <a:latin typeface="ＭＳ ゴシック" panose="020B0609070205080204" pitchFamily="49" charset="-128"/>
                          <a:ea typeface="ＭＳ ゴシック" panose="020B0609070205080204" pitchFamily="49" charset="-128"/>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en-US" altLang="ja-JP" sz="900" u="none" strike="noStrike" dirty="0">
                          <a:effectLst/>
                          <a:latin typeface="ＭＳ ゴシック" panose="020B0609070205080204" pitchFamily="49" charset="-128"/>
                          <a:ea typeface="ＭＳ ゴシック" panose="020B0609070205080204" pitchFamily="49" charset="-128"/>
                        </a:rPr>
                        <a:t>2015</a:t>
                      </a:r>
                      <a:r>
                        <a:rPr lang="ja-JP" altLang="en-US" sz="900" u="none" strike="noStrike" dirty="0">
                          <a:effectLst/>
                          <a:latin typeface="ＭＳ ゴシック" panose="020B0609070205080204" pitchFamily="49" charset="-128"/>
                          <a:ea typeface="ＭＳ ゴシック" panose="020B0609070205080204" pitchFamily="49" charset="-128"/>
                        </a:rPr>
                        <a:t>年→</a:t>
                      </a:r>
                      <a:r>
                        <a:rPr lang="en-US" altLang="ja-JP" sz="900" u="none" strike="noStrike" dirty="0">
                          <a:effectLst/>
                          <a:latin typeface="ＭＳ ゴシック" panose="020B0609070205080204" pitchFamily="49" charset="-128"/>
                          <a:ea typeface="ＭＳ ゴシック" panose="020B0609070205080204" pitchFamily="49" charset="-128"/>
                        </a:rPr>
                        <a:t>2025</a:t>
                      </a:r>
                      <a:r>
                        <a:rPr lang="ja-JP" altLang="en-US" sz="900" u="none" strike="noStrike" dirty="0">
                          <a:effectLst/>
                          <a:latin typeface="ＭＳ ゴシック" panose="020B0609070205080204" pitchFamily="49" charset="-128"/>
                          <a:ea typeface="ＭＳ ゴシック" panose="020B0609070205080204" pitchFamily="49" charset="-128"/>
                        </a:rPr>
                        <a:t>年度</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extLst>
                  <a:ext uri="{0D108BD9-81ED-4DB2-BD59-A6C34878D82A}">
                    <a16:rowId xmlns="" xmlns:a16="http://schemas.microsoft.com/office/drawing/2014/main" val="391373121"/>
                  </a:ext>
                </a:extLst>
              </a:tr>
              <a:tr h="18085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u="none" strike="noStrike" dirty="0">
                          <a:effectLst/>
                          <a:latin typeface="ＭＳ ゴシック" panose="020B0609070205080204" pitchFamily="49" charset="-128"/>
                          <a:ea typeface="ＭＳ ゴシック" panose="020B0609070205080204" pitchFamily="49" charset="-128"/>
                        </a:rPr>
                        <a:t>増減</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900" u="none" strike="noStrike" dirty="0">
                          <a:effectLst/>
                          <a:latin typeface="ＭＳ ゴシック" panose="020B0609070205080204" pitchFamily="49" charset="-128"/>
                          <a:ea typeface="ＭＳ ゴシック" panose="020B0609070205080204" pitchFamily="49" charset="-128"/>
                        </a:rPr>
                        <a:t>増減比</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279661810"/>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総数</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14,916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15,475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16,842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18,777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18,765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18,759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41058896"/>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①　感染症及び寄生虫症</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46941215"/>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②　新生物</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217651601"/>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③　血液及び造血器の疾患並びに免疫機構の障害</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52177041"/>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④　内分泌，栄養及び代謝疾患</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42769182"/>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⑤　精神及び行動の障害</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3,423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3,239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3,365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3,446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3,496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3,479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3,428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38150254"/>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⑥　神経系の疾患</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85507061"/>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⑦　眼及び付属器の疾患</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59480217"/>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⑧　耳及び乳様突起の疾患</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50366707"/>
                  </a:ext>
                </a:extLst>
              </a:tr>
              <a:tr h="181633">
                <a:tc>
                  <a:txBody>
                    <a:bodyPr/>
                    <a:lstStyle/>
                    <a:p>
                      <a:pPr algn="l" fontAlgn="ctr"/>
                      <a:r>
                        <a:rPr lang="ja-JP" altLang="en-US" sz="900" u="none" strike="noStrike">
                          <a:effectLst/>
                          <a:latin typeface="ＭＳ ゴシック" panose="020B0609070205080204" pitchFamily="49" charset="-128"/>
                          <a:ea typeface="ＭＳ ゴシック" panose="020B0609070205080204" pitchFamily="49" charset="-128"/>
                        </a:rPr>
                        <a:t>⑨　循環器系の疾患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3,081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3,480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3,633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3,646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3,672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128.3%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8471236"/>
                  </a:ext>
                </a:extLst>
              </a:tr>
              <a:tr h="181633">
                <a:tc>
                  <a:txBody>
                    <a:bodyPr/>
                    <a:lstStyle/>
                    <a:p>
                      <a:pPr algn="l" fontAlgn="ctr"/>
                      <a:r>
                        <a:rPr lang="ja-JP" altLang="en-US" sz="900" u="none" strike="noStrike">
                          <a:effectLst/>
                          <a:latin typeface="ＭＳ ゴシック" panose="020B0609070205080204" pitchFamily="49" charset="-128"/>
                          <a:ea typeface="ＭＳ ゴシック" panose="020B0609070205080204" pitchFamily="49" charset="-128"/>
                        </a:rPr>
                        <a:t>⑩　呼吸器系の疾患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53141958"/>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⑪　消化器系の疾患</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82659704"/>
                  </a:ext>
                </a:extLst>
              </a:tr>
              <a:tr h="181633">
                <a:tc>
                  <a:txBody>
                    <a:bodyPr/>
                    <a:lstStyle/>
                    <a:p>
                      <a:pPr algn="l" fontAlgn="ctr"/>
                      <a:r>
                        <a:rPr lang="ja-JP" altLang="en-US" sz="900" u="none" strike="noStrike">
                          <a:effectLst/>
                          <a:latin typeface="ＭＳ ゴシック" panose="020B0609070205080204" pitchFamily="49" charset="-128"/>
                          <a:ea typeface="ＭＳ ゴシック" panose="020B0609070205080204" pitchFamily="49" charset="-128"/>
                        </a:rPr>
                        <a:t>⑫　皮膚及び皮下組織の疾患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396513542"/>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⑬　筋骨格系及び結合組織の疾患</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212396872"/>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⑭　尿路性器系の疾患</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19070771"/>
                  </a:ext>
                </a:extLst>
              </a:tr>
              <a:tr h="181633">
                <a:tc>
                  <a:txBody>
                    <a:bodyPr/>
                    <a:lstStyle/>
                    <a:p>
                      <a:pPr algn="l" fontAlgn="ctr"/>
                      <a:r>
                        <a:rPr lang="ja-JP" altLang="en-US" sz="900" u="none" strike="noStrike">
                          <a:effectLst/>
                          <a:latin typeface="ＭＳ ゴシック" panose="020B0609070205080204" pitchFamily="49" charset="-128"/>
                          <a:ea typeface="ＭＳ ゴシック" panose="020B0609070205080204" pitchFamily="49" charset="-128"/>
                        </a:rPr>
                        <a:t>⑮　妊娠，分娩及び産じょく</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8249803"/>
                  </a:ext>
                </a:extLst>
              </a:tr>
              <a:tr h="181633">
                <a:tc>
                  <a:txBody>
                    <a:bodyPr/>
                    <a:lstStyle/>
                    <a:p>
                      <a:pPr algn="l" fontAlgn="ctr"/>
                      <a:r>
                        <a:rPr lang="ja-JP" altLang="en-US" sz="900" u="none" strike="noStrike">
                          <a:effectLst/>
                          <a:latin typeface="ＭＳ ゴシック" panose="020B0609070205080204" pitchFamily="49" charset="-128"/>
                          <a:ea typeface="ＭＳ ゴシック" panose="020B0609070205080204" pitchFamily="49" charset="-128"/>
                        </a:rPr>
                        <a:t>⑯　周産期に発生した病態</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859006504"/>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⑰　先天奇形，変形及び染色体異常</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54467197"/>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⑱　症状，徴候及び異常臨床所見異常検査所見で他に分類されないもの</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28599882"/>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⑲　損傷，中毒及びその他の外因の影響</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12700346"/>
                  </a:ext>
                </a:extLst>
              </a:tr>
              <a:tr h="181633">
                <a:tc>
                  <a:txBody>
                    <a:bodyPr/>
                    <a:lstStyle/>
                    <a:p>
                      <a:pPr algn="l" fontAlgn="ctr"/>
                      <a:r>
                        <a:rPr lang="ja-JP" altLang="en-US" sz="900" u="none" strike="noStrike" dirty="0">
                          <a:effectLst/>
                          <a:latin typeface="ＭＳ ゴシック" panose="020B0609070205080204" pitchFamily="49" charset="-128"/>
                          <a:ea typeface="ＭＳ ゴシック" panose="020B0609070205080204" pitchFamily="49" charset="-128"/>
                        </a:rPr>
                        <a:t>⑳　健康状態に影響を及ぼす要因及び保健サービスの利用</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107.6%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848846234"/>
                  </a:ext>
                </a:extLst>
              </a:tr>
            </a:tbl>
          </a:graphicData>
        </a:graphic>
      </p:graphicFrame>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11</a:t>
            </a:fld>
            <a:endParaRPr kumimoji="1" lang="ja-JP" altLang="en-US" sz="2400" dirty="0"/>
          </a:p>
        </p:txBody>
      </p:sp>
      <p:sp>
        <p:nvSpPr>
          <p:cNvPr id="6" name="円/楕円 5"/>
          <p:cNvSpPr/>
          <p:nvPr/>
        </p:nvSpPr>
        <p:spPr>
          <a:xfrm>
            <a:off x="8388424" y="3608800"/>
            <a:ext cx="709224" cy="252248"/>
          </a:xfrm>
          <a:prstGeom prst="ellipse">
            <a:avLst/>
          </a:prstGeom>
          <a:noFill/>
          <a:ln w="38100">
            <a:solidFill>
              <a:srgbClr val="FF0000">
                <a:alpha val="6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p:cNvSpPr txBox="1">
            <a:spLocks/>
          </p:cNvSpPr>
          <p:nvPr/>
        </p:nvSpPr>
        <p:spPr>
          <a:xfrm>
            <a:off x="108000" y="1872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000" u="sng" dirty="0" smtClean="0"/>
              <a:t>入院患者数</a:t>
            </a:r>
            <a:r>
              <a:rPr lang="ja-JP" altLang="en-US" sz="3000" u="sng" dirty="0"/>
              <a:t>の将来推計</a:t>
            </a:r>
            <a:r>
              <a:rPr lang="ja-JP" altLang="en-US" sz="2000" u="sng" dirty="0"/>
              <a:t>　（広島</a:t>
            </a:r>
            <a:r>
              <a:rPr lang="ja-JP" altLang="en-US" sz="2000" u="sng" dirty="0" smtClean="0"/>
              <a:t>医療圏）</a:t>
            </a:r>
            <a:endParaRPr lang="en-US" altLang="ja-JP" sz="2000" u="sng" dirty="0" smtClean="0"/>
          </a:p>
        </p:txBody>
      </p:sp>
      <p:sp>
        <p:nvSpPr>
          <p:cNvPr id="13" name="タイトル 1"/>
          <p:cNvSpPr txBox="1">
            <a:spLocks/>
          </p:cNvSpPr>
          <p:nvPr/>
        </p:nvSpPr>
        <p:spPr>
          <a:xfrm>
            <a:off x="0" y="850238"/>
            <a:ext cx="9144000" cy="778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450850" indent="-450850"/>
            <a:r>
              <a:rPr lang="en-US" altLang="ja-JP" sz="2000" b="1" dirty="0">
                <a:latin typeface="ＭＳ Ｐ明朝" panose="02020600040205080304" pitchFamily="18" charset="-128"/>
                <a:ea typeface="ＭＳ Ｐ明朝" panose="02020600040205080304" pitchFamily="18" charset="-128"/>
              </a:rPr>
              <a:t> </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１０年後に</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は循環器</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系の入院患者</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が約３割増える</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a:t>
            </a:r>
          </a:p>
        </p:txBody>
      </p:sp>
      <p:sp>
        <p:nvSpPr>
          <p:cNvPr id="9" name="正方形/長方形 8"/>
          <p:cNvSpPr/>
          <p:nvPr/>
        </p:nvSpPr>
        <p:spPr>
          <a:xfrm>
            <a:off x="108794" y="5805264"/>
            <a:ext cx="8507288" cy="437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ＭＳ Ｐ明朝" panose="02020600040205080304" pitchFamily="18" charset="-128"/>
                <a:ea typeface="ＭＳ Ｐ明朝" panose="02020600040205080304" pitchFamily="18" charset="-128"/>
              </a:rPr>
              <a:t>◇「日本の地域別将来推計人口」（</a:t>
            </a:r>
            <a:r>
              <a:rPr lang="en-US" altLang="ja-JP" sz="900" dirty="0">
                <a:solidFill>
                  <a:schemeClr val="tx1"/>
                </a:solidFill>
                <a:latin typeface="ＭＳ Ｐ明朝" panose="02020600040205080304" pitchFamily="18" charset="-128"/>
                <a:ea typeface="ＭＳ Ｐ明朝" panose="02020600040205080304" pitchFamily="18" charset="-128"/>
              </a:rPr>
              <a:t>2014</a:t>
            </a:r>
            <a:r>
              <a:rPr lang="ja-JP" altLang="en-US" sz="900" dirty="0">
                <a:solidFill>
                  <a:schemeClr val="tx1"/>
                </a:solidFill>
                <a:latin typeface="ＭＳ Ｐ明朝" panose="02020600040205080304" pitchFamily="18" charset="-128"/>
                <a:ea typeface="ＭＳ Ｐ明朝" panose="02020600040205080304" pitchFamily="18" charset="-128"/>
              </a:rPr>
              <a:t>年</a:t>
            </a:r>
            <a:r>
              <a:rPr lang="en-US" altLang="ja-JP" sz="900" dirty="0">
                <a:solidFill>
                  <a:schemeClr val="tx1"/>
                </a:solidFill>
                <a:latin typeface="ＭＳ Ｐ明朝" panose="02020600040205080304" pitchFamily="18" charset="-128"/>
                <a:ea typeface="ＭＳ Ｐ明朝" panose="02020600040205080304" pitchFamily="18" charset="-128"/>
              </a:rPr>
              <a:t>3</a:t>
            </a:r>
            <a:r>
              <a:rPr lang="ja-JP" altLang="en-US" sz="900" dirty="0">
                <a:solidFill>
                  <a:schemeClr val="tx1"/>
                </a:solidFill>
                <a:latin typeface="ＭＳ Ｐ明朝" panose="02020600040205080304" pitchFamily="18" charset="-128"/>
                <a:ea typeface="ＭＳ Ｐ明朝" panose="02020600040205080304" pitchFamily="18" charset="-128"/>
              </a:rPr>
              <a:t>月推計）及び「患者調査」（</a:t>
            </a:r>
            <a:r>
              <a:rPr lang="en-US" altLang="ja-JP" sz="900" dirty="0">
                <a:solidFill>
                  <a:schemeClr val="tx1"/>
                </a:solidFill>
                <a:latin typeface="ＭＳ Ｐ明朝" panose="02020600040205080304" pitchFamily="18" charset="-128"/>
                <a:ea typeface="ＭＳ Ｐ明朝" panose="02020600040205080304" pitchFamily="18" charset="-128"/>
              </a:rPr>
              <a:t>2014</a:t>
            </a:r>
            <a:r>
              <a:rPr lang="ja-JP" altLang="en-US" sz="900" dirty="0">
                <a:solidFill>
                  <a:schemeClr val="tx1"/>
                </a:solidFill>
                <a:latin typeface="ＭＳ Ｐ明朝" panose="02020600040205080304" pitchFamily="18" charset="-128"/>
                <a:ea typeface="ＭＳ Ｐ明朝" panose="02020600040205080304" pitchFamily="18" charset="-128"/>
              </a:rPr>
              <a:t>年）の受療率（広島県）より作成。受療率（</a:t>
            </a:r>
            <a:r>
              <a:rPr lang="en-US" altLang="ja-JP" sz="900" dirty="0">
                <a:solidFill>
                  <a:schemeClr val="tx1"/>
                </a:solidFill>
                <a:latin typeface="ＭＳ Ｐ明朝" panose="02020600040205080304" pitchFamily="18" charset="-128"/>
                <a:ea typeface="ＭＳ Ｐ明朝" panose="02020600040205080304" pitchFamily="18" charset="-128"/>
              </a:rPr>
              <a:t>2014</a:t>
            </a:r>
            <a:r>
              <a:rPr lang="ja-JP" altLang="en-US" sz="900" dirty="0">
                <a:solidFill>
                  <a:schemeClr val="tx1"/>
                </a:solidFill>
                <a:latin typeface="ＭＳ Ｐ明朝" panose="02020600040205080304" pitchFamily="18" charset="-128"/>
                <a:ea typeface="ＭＳ Ｐ明朝" panose="02020600040205080304" pitchFamily="18" charset="-128"/>
              </a:rPr>
              <a:t>年患者調査）に変更がないものとして推計。</a:t>
            </a:r>
          </a:p>
        </p:txBody>
      </p:sp>
    </p:spTree>
    <p:extLst>
      <p:ext uri="{BB962C8B-B14F-4D97-AF65-F5344CB8AC3E}">
        <p14:creationId xmlns:p14="http://schemas.microsoft.com/office/powerpoint/2010/main" val="1101054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84000" y="6453336"/>
            <a:ext cx="2133600" cy="365125"/>
          </a:xfrm>
        </p:spPr>
        <p:txBody>
          <a:bodyPr/>
          <a:lstStyle/>
          <a:p>
            <a:fld id="{2D8E3658-82F3-4A74-8605-E1DBEE71D232}" type="slidenum">
              <a:rPr kumimoji="1" lang="ja-JP" altLang="en-US" sz="2400" smtClean="0"/>
              <a:t>12</a:t>
            </a:fld>
            <a:endParaRPr kumimoji="1" lang="ja-JP" altLang="en-US" sz="2400" dirty="0"/>
          </a:p>
        </p:txBody>
      </p:sp>
      <p:sp>
        <p:nvSpPr>
          <p:cNvPr id="5" name="タイトル 1"/>
          <p:cNvSpPr>
            <a:spLocks noGrp="1"/>
          </p:cNvSpPr>
          <p:nvPr>
            <p:ph type="title"/>
          </p:nvPr>
        </p:nvSpPr>
        <p:spPr>
          <a:xfrm>
            <a:off x="457200" y="274638"/>
            <a:ext cx="8229600" cy="778098"/>
          </a:xfrm>
        </p:spPr>
        <p:txBody>
          <a:bodyPr>
            <a:normAutofit/>
          </a:bodyPr>
          <a:lstStyle/>
          <a:p>
            <a:r>
              <a:rPr kumimoji="1" lang="ja-JP" altLang="en-US" sz="3200" dirty="0"/>
              <a:t>外来患者数の将来推計</a:t>
            </a:r>
            <a:r>
              <a:rPr lang="ja-JP" altLang="en-US" sz="2000" dirty="0"/>
              <a:t>　（広島医療圏）</a:t>
            </a:r>
            <a:endParaRPr kumimoji="1" lang="ja-JP" altLang="en-US" sz="2000" dirty="0">
              <a:solidFill>
                <a:srgbClr val="FF0000"/>
              </a:solidFill>
              <a:latin typeface="+mn-ea"/>
              <a:ea typeface="+mn-ea"/>
            </a:endParaRPr>
          </a:p>
        </p:txBody>
      </p:sp>
      <p:sp>
        <p:nvSpPr>
          <p:cNvPr id="10" name="タイトル 1"/>
          <p:cNvSpPr txBox="1">
            <a:spLocks/>
          </p:cNvSpPr>
          <p:nvPr/>
        </p:nvSpPr>
        <p:spPr>
          <a:xfrm>
            <a:off x="36000" y="908720"/>
            <a:ext cx="9060482" cy="5220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dirty="0">
                <a:latin typeface="ＭＳ Ｐ明朝" panose="02020600040205080304" pitchFamily="18" charset="-128"/>
                <a:ea typeface="ＭＳ Ｐ明朝" panose="02020600040205080304" pitchFamily="18" charset="-128"/>
              </a:rPr>
              <a:t> </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１０年後</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に</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は循環器</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系や筋骨格系の外来患者が１割以上増える。</a:t>
            </a:r>
          </a:p>
        </p:txBody>
      </p:sp>
      <p:graphicFrame>
        <p:nvGraphicFramePr>
          <p:cNvPr id="2" name="表 1"/>
          <p:cNvGraphicFramePr>
            <a:graphicFrameLocks noGrp="1"/>
          </p:cNvGraphicFramePr>
          <p:nvPr>
            <p:extLst>
              <p:ext uri="{D42A27DB-BD31-4B8C-83A1-F6EECF244321}">
                <p14:modId xmlns:p14="http://schemas.microsoft.com/office/powerpoint/2010/main" val="817540494"/>
              </p:ext>
            </p:extLst>
          </p:nvPr>
        </p:nvGraphicFramePr>
        <p:xfrm>
          <a:off x="180002" y="1674102"/>
          <a:ext cx="8783997" cy="4175995"/>
        </p:xfrm>
        <a:graphic>
          <a:graphicData uri="http://schemas.openxmlformats.org/drawingml/2006/table">
            <a:tbl>
              <a:tblPr>
                <a:tableStyleId>{5940675A-B579-460E-94D1-54222C63F5DA}</a:tableStyleId>
              </a:tblPr>
              <a:tblGrid>
                <a:gridCol w="3783710">
                  <a:extLst>
                    <a:ext uri="{9D8B030D-6E8A-4147-A177-3AD203B41FA5}">
                      <a16:colId xmlns="" xmlns:a16="http://schemas.microsoft.com/office/drawing/2014/main" val="535052525"/>
                    </a:ext>
                  </a:extLst>
                </a:gridCol>
                <a:gridCol w="546655">
                  <a:extLst>
                    <a:ext uri="{9D8B030D-6E8A-4147-A177-3AD203B41FA5}">
                      <a16:colId xmlns="" xmlns:a16="http://schemas.microsoft.com/office/drawing/2014/main" val="2152019961"/>
                    </a:ext>
                  </a:extLst>
                </a:gridCol>
                <a:gridCol w="546655">
                  <a:extLst>
                    <a:ext uri="{9D8B030D-6E8A-4147-A177-3AD203B41FA5}">
                      <a16:colId xmlns="" xmlns:a16="http://schemas.microsoft.com/office/drawing/2014/main" val="1887940096"/>
                    </a:ext>
                  </a:extLst>
                </a:gridCol>
                <a:gridCol w="546655">
                  <a:extLst>
                    <a:ext uri="{9D8B030D-6E8A-4147-A177-3AD203B41FA5}">
                      <a16:colId xmlns="" xmlns:a16="http://schemas.microsoft.com/office/drawing/2014/main" val="2412893203"/>
                    </a:ext>
                  </a:extLst>
                </a:gridCol>
                <a:gridCol w="546655">
                  <a:extLst>
                    <a:ext uri="{9D8B030D-6E8A-4147-A177-3AD203B41FA5}">
                      <a16:colId xmlns="" xmlns:a16="http://schemas.microsoft.com/office/drawing/2014/main" val="3325401665"/>
                    </a:ext>
                  </a:extLst>
                </a:gridCol>
                <a:gridCol w="546655">
                  <a:extLst>
                    <a:ext uri="{9D8B030D-6E8A-4147-A177-3AD203B41FA5}">
                      <a16:colId xmlns="" xmlns:a16="http://schemas.microsoft.com/office/drawing/2014/main" val="843283682"/>
                    </a:ext>
                  </a:extLst>
                </a:gridCol>
                <a:gridCol w="546655">
                  <a:extLst>
                    <a:ext uri="{9D8B030D-6E8A-4147-A177-3AD203B41FA5}">
                      <a16:colId xmlns="" xmlns:a16="http://schemas.microsoft.com/office/drawing/2014/main" val="1347978640"/>
                    </a:ext>
                  </a:extLst>
                </a:gridCol>
                <a:gridCol w="546655">
                  <a:extLst>
                    <a:ext uri="{9D8B030D-6E8A-4147-A177-3AD203B41FA5}">
                      <a16:colId xmlns="" xmlns:a16="http://schemas.microsoft.com/office/drawing/2014/main" val="2120796354"/>
                    </a:ext>
                  </a:extLst>
                </a:gridCol>
                <a:gridCol w="586851">
                  <a:extLst>
                    <a:ext uri="{9D8B030D-6E8A-4147-A177-3AD203B41FA5}">
                      <a16:colId xmlns="" xmlns:a16="http://schemas.microsoft.com/office/drawing/2014/main" val="137767097"/>
                    </a:ext>
                  </a:extLst>
                </a:gridCol>
                <a:gridCol w="586851">
                  <a:extLst>
                    <a:ext uri="{9D8B030D-6E8A-4147-A177-3AD203B41FA5}">
                      <a16:colId xmlns="" xmlns:a16="http://schemas.microsoft.com/office/drawing/2014/main" val="1490414975"/>
                    </a:ext>
                  </a:extLst>
                </a:gridCol>
              </a:tblGrid>
              <a:tr h="181565">
                <a:tc rowSpan="2">
                  <a:txBody>
                    <a:bodyPr/>
                    <a:lstStyle/>
                    <a:p>
                      <a:pPr algn="ctr" fontAlgn="ctr"/>
                      <a:r>
                        <a:rPr lang="zh-CN" altLang="en-US" sz="900" u="none" strike="noStrike" dirty="0">
                          <a:effectLst/>
                        </a:rPr>
                        <a:t>推計外来患者数（人）</a:t>
                      </a:r>
                      <a:endParaRPr lang="zh-CN"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solidFill>
                      <a:schemeClr val="accent1">
                        <a:lumMod val="20000"/>
                        <a:lumOff val="80000"/>
                      </a:schemeClr>
                    </a:solidFill>
                  </a:tcPr>
                </a:tc>
                <a:tc rowSpan="2">
                  <a:txBody>
                    <a:bodyPr/>
                    <a:lstStyle/>
                    <a:p>
                      <a:pPr algn="ctr" fontAlgn="ctr"/>
                      <a:r>
                        <a:rPr lang="en-US" altLang="ja-JP" sz="900" u="none" strike="noStrike" dirty="0">
                          <a:effectLst/>
                        </a:rPr>
                        <a:t>2010</a:t>
                      </a:r>
                      <a:r>
                        <a:rPr lang="ja-JP" altLang="en-US" sz="900" u="none" strike="noStrike" dirty="0">
                          <a:effectLst/>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solidFill>
                      <a:schemeClr val="accent1">
                        <a:lumMod val="20000"/>
                        <a:lumOff val="80000"/>
                      </a:schemeClr>
                    </a:solidFill>
                  </a:tcPr>
                </a:tc>
                <a:tc rowSpan="2">
                  <a:txBody>
                    <a:bodyPr/>
                    <a:lstStyle/>
                    <a:p>
                      <a:pPr algn="ctr" fontAlgn="ctr"/>
                      <a:r>
                        <a:rPr lang="en-US" altLang="ja-JP" sz="900" u="none" strike="noStrike" dirty="0">
                          <a:effectLst/>
                        </a:rPr>
                        <a:t>2015</a:t>
                      </a:r>
                      <a:r>
                        <a:rPr lang="ja-JP" altLang="en-US" sz="900" u="none" strike="noStrike" dirty="0">
                          <a:effectLst/>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solidFill>
                      <a:schemeClr val="accent1">
                        <a:lumMod val="20000"/>
                        <a:lumOff val="80000"/>
                      </a:schemeClr>
                    </a:solidFill>
                  </a:tcPr>
                </a:tc>
                <a:tc rowSpan="2">
                  <a:txBody>
                    <a:bodyPr/>
                    <a:lstStyle/>
                    <a:p>
                      <a:pPr algn="ctr" fontAlgn="ctr"/>
                      <a:r>
                        <a:rPr lang="en-US" altLang="ja-JP" sz="900" u="none" strike="noStrike" dirty="0">
                          <a:effectLst/>
                        </a:rPr>
                        <a:t>2020</a:t>
                      </a:r>
                      <a:r>
                        <a:rPr lang="ja-JP" altLang="en-US" sz="900" u="none" strike="noStrike" dirty="0">
                          <a:effectLst/>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solidFill>
                      <a:schemeClr val="accent1">
                        <a:lumMod val="20000"/>
                        <a:lumOff val="80000"/>
                      </a:schemeClr>
                    </a:solidFill>
                  </a:tcPr>
                </a:tc>
                <a:tc rowSpan="2">
                  <a:txBody>
                    <a:bodyPr/>
                    <a:lstStyle/>
                    <a:p>
                      <a:pPr algn="ctr" fontAlgn="ctr"/>
                      <a:r>
                        <a:rPr lang="en-US" altLang="ja-JP" sz="900" u="none" strike="noStrike" dirty="0">
                          <a:effectLst/>
                        </a:rPr>
                        <a:t>2025</a:t>
                      </a:r>
                      <a:r>
                        <a:rPr lang="ja-JP" altLang="en-US" sz="900" u="none" strike="noStrike" dirty="0">
                          <a:effectLst/>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solidFill>
                      <a:schemeClr val="accent1">
                        <a:lumMod val="20000"/>
                        <a:lumOff val="80000"/>
                      </a:schemeClr>
                    </a:solidFill>
                  </a:tcPr>
                </a:tc>
                <a:tc rowSpan="2">
                  <a:txBody>
                    <a:bodyPr/>
                    <a:lstStyle/>
                    <a:p>
                      <a:pPr algn="ctr" fontAlgn="ctr"/>
                      <a:r>
                        <a:rPr lang="en-US" altLang="ja-JP" sz="900" u="none" strike="noStrike" dirty="0">
                          <a:effectLst/>
                        </a:rPr>
                        <a:t>2030</a:t>
                      </a:r>
                      <a:r>
                        <a:rPr lang="ja-JP" altLang="en-US" sz="900" u="none" strike="noStrike" dirty="0">
                          <a:effectLst/>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solidFill>
                      <a:schemeClr val="accent1">
                        <a:lumMod val="20000"/>
                        <a:lumOff val="80000"/>
                      </a:schemeClr>
                    </a:solidFill>
                  </a:tcPr>
                </a:tc>
                <a:tc rowSpan="2">
                  <a:txBody>
                    <a:bodyPr/>
                    <a:lstStyle/>
                    <a:p>
                      <a:pPr algn="ctr" fontAlgn="ctr"/>
                      <a:r>
                        <a:rPr lang="en-US" altLang="ja-JP" sz="900" u="none" strike="noStrike" dirty="0">
                          <a:effectLst/>
                        </a:rPr>
                        <a:t>2035</a:t>
                      </a:r>
                      <a:r>
                        <a:rPr lang="ja-JP" altLang="en-US" sz="900" u="none" strike="noStrike" dirty="0">
                          <a:effectLst/>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solidFill>
                      <a:schemeClr val="accent1">
                        <a:lumMod val="20000"/>
                        <a:lumOff val="80000"/>
                      </a:schemeClr>
                    </a:solidFill>
                  </a:tcPr>
                </a:tc>
                <a:tc rowSpan="2">
                  <a:txBody>
                    <a:bodyPr/>
                    <a:lstStyle/>
                    <a:p>
                      <a:pPr algn="ctr" fontAlgn="ctr"/>
                      <a:r>
                        <a:rPr lang="en-US" altLang="ja-JP" sz="900" u="none" strike="noStrike" dirty="0">
                          <a:effectLst/>
                        </a:rPr>
                        <a:t>2040</a:t>
                      </a:r>
                      <a:r>
                        <a:rPr lang="ja-JP" altLang="en-US" sz="900" u="none" strike="noStrike" dirty="0">
                          <a:effectLst/>
                        </a:rPr>
                        <a:t>年</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solidFill>
                      <a:schemeClr val="accent1">
                        <a:lumMod val="20000"/>
                        <a:lumOff val="80000"/>
                      </a:schemeClr>
                    </a:solidFill>
                  </a:tcPr>
                </a:tc>
                <a:tc gridSpan="2">
                  <a:txBody>
                    <a:bodyPr/>
                    <a:lstStyle/>
                    <a:p>
                      <a:pPr algn="ctr" fontAlgn="ctr"/>
                      <a:r>
                        <a:rPr lang="en-US" altLang="ja-JP" sz="900" u="none" strike="noStrike">
                          <a:effectLst/>
                        </a:rPr>
                        <a:t>2015</a:t>
                      </a:r>
                      <a:r>
                        <a:rPr lang="ja-JP" altLang="en-US" sz="900" u="none" strike="noStrike">
                          <a:effectLst/>
                        </a:rPr>
                        <a:t>年→</a:t>
                      </a:r>
                      <a:r>
                        <a:rPr lang="en-US" altLang="ja-JP" sz="900" u="none" strike="noStrike">
                          <a:effectLst/>
                        </a:rPr>
                        <a:t>2025</a:t>
                      </a:r>
                      <a:r>
                        <a:rPr lang="ja-JP" altLang="en-US" sz="900" u="none" strike="noStrike">
                          <a:effectLst/>
                        </a:rPr>
                        <a:t>年度</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solidFill>
                      <a:schemeClr val="accent1">
                        <a:lumMod val="20000"/>
                        <a:lumOff val="80000"/>
                      </a:schemeClr>
                    </a:solidFill>
                  </a:tcPr>
                </a:tc>
                <a:tc hMerge="1">
                  <a:txBody>
                    <a:bodyPr/>
                    <a:lstStyle/>
                    <a:p>
                      <a:endParaRPr kumimoji="1" lang="ja-JP" altLang="en-US"/>
                    </a:p>
                  </a:txBody>
                  <a:tcPr/>
                </a:tc>
                <a:extLst>
                  <a:ext uri="{0D108BD9-81ED-4DB2-BD59-A6C34878D82A}">
                    <a16:rowId xmlns="" xmlns:a16="http://schemas.microsoft.com/office/drawing/2014/main" val="4090311825"/>
                  </a:ext>
                </a:extLst>
              </a:tr>
              <a:tr h="18156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900" u="none" strike="noStrike" dirty="0">
                          <a:effectLst/>
                        </a:rPr>
                        <a:t>増減</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solidFill>
                      <a:schemeClr val="accent1">
                        <a:lumMod val="20000"/>
                        <a:lumOff val="80000"/>
                      </a:schemeClr>
                    </a:solidFill>
                  </a:tcPr>
                </a:tc>
                <a:tc>
                  <a:txBody>
                    <a:bodyPr/>
                    <a:lstStyle/>
                    <a:p>
                      <a:pPr algn="ctr" fontAlgn="ctr"/>
                      <a:r>
                        <a:rPr lang="ja-JP" altLang="en-US" sz="900" u="none" strike="noStrike" dirty="0">
                          <a:effectLst/>
                        </a:rPr>
                        <a:t>増減比</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solidFill>
                      <a:schemeClr val="accent1">
                        <a:lumMod val="20000"/>
                        <a:lumOff val="80000"/>
                      </a:schemeClr>
                    </a:solidFill>
                  </a:tcPr>
                </a:tc>
                <a:extLst>
                  <a:ext uri="{0D108BD9-81ED-4DB2-BD59-A6C34878D82A}">
                    <a16:rowId xmlns="" xmlns:a16="http://schemas.microsoft.com/office/drawing/2014/main" val="880036247"/>
                  </a:ext>
                </a:extLst>
              </a:tr>
              <a:tr h="181565">
                <a:tc>
                  <a:txBody>
                    <a:bodyPr/>
                    <a:lstStyle/>
                    <a:p>
                      <a:pPr algn="l" fontAlgn="ctr"/>
                      <a:r>
                        <a:rPr lang="ja-JP" altLang="en-US" sz="900" u="none" strike="noStrike" dirty="0">
                          <a:effectLst/>
                        </a:rPr>
                        <a:t>総数</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82,519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81,789</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84,166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85,623</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85,940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85,290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84,631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3834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104.7%</a:t>
                      </a:r>
                    </a:p>
                  </a:txBody>
                  <a:tcPr marL="9525" marR="9525" marT="9525" marB="0" anchor="ctr"/>
                </a:tc>
                <a:extLst>
                  <a:ext uri="{0D108BD9-81ED-4DB2-BD59-A6C34878D82A}">
                    <a16:rowId xmlns="" xmlns:a16="http://schemas.microsoft.com/office/drawing/2014/main" val="948555555"/>
                  </a:ext>
                </a:extLst>
              </a:tr>
              <a:tr h="181565">
                <a:tc>
                  <a:txBody>
                    <a:bodyPr/>
                    <a:lstStyle/>
                    <a:p>
                      <a:pPr algn="l" fontAlgn="ctr"/>
                      <a:r>
                        <a:rPr lang="ja-JP" altLang="en-US" sz="900" u="none" strike="noStrike" dirty="0">
                          <a:effectLst/>
                        </a:rPr>
                        <a:t>①　感染症及び寄生虫症</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1,975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2,227</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2,244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2,231</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2,214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2,192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2,175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100.2%</a:t>
                      </a:r>
                    </a:p>
                  </a:txBody>
                  <a:tcPr marL="9525" marR="9525" marT="9525" marB="0" anchor="ctr"/>
                </a:tc>
                <a:extLst>
                  <a:ext uri="{0D108BD9-81ED-4DB2-BD59-A6C34878D82A}">
                    <a16:rowId xmlns="" xmlns:a16="http://schemas.microsoft.com/office/drawing/2014/main" val="3346422889"/>
                  </a:ext>
                </a:extLst>
              </a:tr>
              <a:tr h="181565">
                <a:tc>
                  <a:txBody>
                    <a:bodyPr/>
                    <a:lstStyle/>
                    <a:p>
                      <a:pPr algn="l" fontAlgn="ctr"/>
                      <a:r>
                        <a:rPr lang="ja-JP" altLang="en-US" sz="900" u="none" strike="noStrike" dirty="0">
                          <a:effectLst/>
                        </a:rPr>
                        <a:t>②　新生物</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3,012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3,146</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3,363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3,530</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3,576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3,563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3,569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384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112.2%</a:t>
                      </a:r>
                    </a:p>
                  </a:txBody>
                  <a:tcPr marL="9525" marR="9525" marT="9525" marB="0" anchor="ctr"/>
                </a:tc>
                <a:extLst>
                  <a:ext uri="{0D108BD9-81ED-4DB2-BD59-A6C34878D82A}">
                    <a16:rowId xmlns="" xmlns:a16="http://schemas.microsoft.com/office/drawing/2014/main" val="843208764"/>
                  </a:ext>
                </a:extLst>
              </a:tr>
              <a:tr h="181565">
                <a:tc>
                  <a:txBody>
                    <a:bodyPr/>
                    <a:lstStyle/>
                    <a:p>
                      <a:pPr algn="l" fontAlgn="ctr"/>
                      <a:r>
                        <a:rPr lang="ja-JP" altLang="en-US" sz="900" u="none" strike="noStrike" dirty="0">
                          <a:effectLst/>
                        </a:rPr>
                        <a:t>③　血液及び造血器の疾患並びに免疫機構の障害</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313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241</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245</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233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213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102.0%</a:t>
                      </a:r>
                    </a:p>
                  </a:txBody>
                  <a:tcPr marL="9525" marR="9525" marT="9525" marB="0" anchor="ctr"/>
                </a:tc>
                <a:extLst>
                  <a:ext uri="{0D108BD9-81ED-4DB2-BD59-A6C34878D82A}">
                    <a16:rowId xmlns="" xmlns:a16="http://schemas.microsoft.com/office/drawing/2014/main" val="1150604198"/>
                  </a:ext>
                </a:extLst>
              </a:tr>
              <a:tr h="181565">
                <a:tc>
                  <a:txBody>
                    <a:bodyPr/>
                    <a:lstStyle/>
                    <a:p>
                      <a:pPr algn="l" fontAlgn="ctr"/>
                      <a:r>
                        <a:rPr lang="ja-JP" altLang="en-US" sz="900" u="none" strike="noStrike">
                          <a:effectLst/>
                        </a:rPr>
                        <a:t>④　内分泌，栄養及び代謝疾患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5,746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6,271</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6,558</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6,723</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6,899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6,963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6,987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452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107.2%</a:t>
                      </a:r>
                    </a:p>
                  </a:txBody>
                  <a:tcPr marL="9525" marR="9525" marT="9525" marB="0" anchor="ctr"/>
                </a:tc>
                <a:extLst>
                  <a:ext uri="{0D108BD9-81ED-4DB2-BD59-A6C34878D82A}">
                    <a16:rowId xmlns="" xmlns:a16="http://schemas.microsoft.com/office/drawing/2014/main" val="2357258844"/>
                  </a:ext>
                </a:extLst>
              </a:tr>
              <a:tr h="181565">
                <a:tc>
                  <a:txBody>
                    <a:bodyPr/>
                    <a:lstStyle/>
                    <a:p>
                      <a:pPr algn="l" fontAlgn="ctr"/>
                      <a:r>
                        <a:rPr lang="ja-JP" altLang="en-US" sz="900" u="none" strike="noStrike">
                          <a:effectLst/>
                        </a:rPr>
                        <a:t>⑤　精神及び行動の障害</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2,252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2,784</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2,748</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2,700</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2,647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2,574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2,472</a:t>
                      </a:r>
                    </a:p>
                  </a:txBody>
                  <a:tcPr marL="9525" marR="9525" marT="9525" marB="0" anchor="ct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97.0%</a:t>
                      </a:r>
                    </a:p>
                  </a:txBody>
                  <a:tcPr marL="9525" marR="9525" marT="9525" marB="0" anchor="ctr"/>
                </a:tc>
                <a:extLst>
                  <a:ext uri="{0D108BD9-81ED-4DB2-BD59-A6C34878D82A}">
                    <a16:rowId xmlns="" xmlns:a16="http://schemas.microsoft.com/office/drawing/2014/main" val="3533164469"/>
                  </a:ext>
                </a:extLst>
              </a:tr>
              <a:tr h="181565">
                <a:tc>
                  <a:txBody>
                    <a:bodyPr/>
                    <a:lstStyle/>
                    <a:p>
                      <a:pPr algn="l" fontAlgn="ctr"/>
                      <a:r>
                        <a:rPr lang="ja-JP" altLang="en-US" sz="900" u="none" strike="noStrike">
                          <a:effectLst/>
                        </a:rPr>
                        <a:t>⑥　神経系の疾患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1,575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1,587</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1,682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1,762</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1,791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1,789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1,794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175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111.0%</a:t>
                      </a:r>
                    </a:p>
                  </a:txBody>
                  <a:tcPr marL="9525" marR="9525" marT="9525" marB="0" anchor="ctr"/>
                </a:tc>
                <a:extLst>
                  <a:ext uri="{0D108BD9-81ED-4DB2-BD59-A6C34878D82A}">
                    <a16:rowId xmlns="" xmlns:a16="http://schemas.microsoft.com/office/drawing/2014/main" val="287895262"/>
                  </a:ext>
                </a:extLst>
              </a:tr>
              <a:tr h="181565">
                <a:tc>
                  <a:txBody>
                    <a:bodyPr/>
                    <a:lstStyle/>
                    <a:p>
                      <a:pPr algn="l" fontAlgn="ctr"/>
                      <a:r>
                        <a:rPr lang="ja-JP" altLang="en-US" sz="900" u="none" strike="noStrike">
                          <a:effectLst/>
                        </a:rPr>
                        <a:t>⑦　眼及び付属器の疾患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3,736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3,591</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3,737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3,794</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3,840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3,865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3,905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105.6%</a:t>
                      </a:r>
                    </a:p>
                  </a:txBody>
                  <a:tcPr marL="9525" marR="9525" marT="9525" marB="0" anchor="ctr"/>
                </a:tc>
                <a:extLst>
                  <a:ext uri="{0D108BD9-81ED-4DB2-BD59-A6C34878D82A}">
                    <a16:rowId xmlns="" xmlns:a16="http://schemas.microsoft.com/office/drawing/2014/main" val="4086702811"/>
                  </a:ext>
                </a:extLst>
              </a:tr>
              <a:tr h="181565">
                <a:tc>
                  <a:txBody>
                    <a:bodyPr/>
                    <a:lstStyle/>
                    <a:p>
                      <a:pPr algn="l" fontAlgn="ctr"/>
                      <a:r>
                        <a:rPr lang="ja-JP" altLang="en-US" sz="900" u="none" strike="noStrike">
                          <a:effectLst/>
                        </a:rPr>
                        <a:t>⑧　耳及び乳様突起の疾患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1,467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1,238</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1,246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1,240</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1,234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1,225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1,217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100.2%</a:t>
                      </a:r>
                    </a:p>
                  </a:txBody>
                  <a:tcPr marL="9525" marR="9525" marT="9525" marB="0" anchor="ctr"/>
                </a:tc>
                <a:extLst>
                  <a:ext uri="{0D108BD9-81ED-4DB2-BD59-A6C34878D82A}">
                    <a16:rowId xmlns="" xmlns:a16="http://schemas.microsoft.com/office/drawing/2014/main" val="1798575128"/>
                  </a:ext>
                </a:extLst>
              </a:tr>
              <a:tr h="181565">
                <a:tc>
                  <a:txBody>
                    <a:bodyPr/>
                    <a:lstStyle/>
                    <a:p>
                      <a:pPr algn="l" fontAlgn="ctr"/>
                      <a:r>
                        <a:rPr lang="ja-JP" altLang="en-US" sz="900" u="none" strike="noStrike">
                          <a:effectLst/>
                        </a:rPr>
                        <a:t>⑨　循環器系の疾患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11,017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10,853</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11,904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12,882</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13,358</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13,445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13,529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2029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118.7%</a:t>
                      </a:r>
                    </a:p>
                  </a:txBody>
                  <a:tcPr marL="9525" marR="9525" marT="9525" marB="0" anchor="ctr"/>
                </a:tc>
                <a:extLst>
                  <a:ext uri="{0D108BD9-81ED-4DB2-BD59-A6C34878D82A}">
                    <a16:rowId xmlns="" xmlns:a16="http://schemas.microsoft.com/office/drawing/2014/main" val="4145039165"/>
                  </a:ext>
                </a:extLst>
              </a:tr>
              <a:tr h="181565">
                <a:tc>
                  <a:txBody>
                    <a:bodyPr/>
                    <a:lstStyle/>
                    <a:p>
                      <a:pPr algn="l" fontAlgn="ctr"/>
                      <a:r>
                        <a:rPr lang="ja-JP" altLang="en-US" sz="900" u="none" strike="noStrike">
                          <a:effectLst/>
                        </a:rPr>
                        <a:t>⑩　呼吸器系の疾患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8,857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9,052</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8,785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8,519</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8,249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8,014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7,800</a:t>
                      </a:r>
                    </a:p>
                  </a:txBody>
                  <a:tcPr marL="9525" marR="9525" marT="9525" marB="0" anchor="ct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533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94.1%</a:t>
                      </a:r>
                    </a:p>
                  </a:txBody>
                  <a:tcPr marL="9525" marR="9525" marT="9525" marB="0" anchor="ctr"/>
                </a:tc>
                <a:extLst>
                  <a:ext uri="{0D108BD9-81ED-4DB2-BD59-A6C34878D82A}">
                    <a16:rowId xmlns="" xmlns:a16="http://schemas.microsoft.com/office/drawing/2014/main" val="2822346839"/>
                  </a:ext>
                </a:extLst>
              </a:tr>
              <a:tr h="181565">
                <a:tc>
                  <a:txBody>
                    <a:bodyPr/>
                    <a:lstStyle/>
                    <a:p>
                      <a:pPr algn="l" fontAlgn="ctr"/>
                      <a:r>
                        <a:rPr lang="ja-JP" altLang="en-US" sz="900" u="none" strike="noStrike">
                          <a:effectLst/>
                        </a:rPr>
                        <a:t>⑪　消化器系の疾患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14,715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16,276</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16,574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16,638</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16,560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16,324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16,018</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362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102.2%</a:t>
                      </a:r>
                    </a:p>
                  </a:txBody>
                  <a:tcPr marL="9525" marR="9525" marT="9525" marB="0" anchor="ctr"/>
                </a:tc>
                <a:extLst>
                  <a:ext uri="{0D108BD9-81ED-4DB2-BD59-A6C34878D82A}">
                    <a16:rowId xmlns="" xmlns:a16="http://schemas.microsoft.com/office/drawing/2014/main" val="220070250"/>
                  </a:ext>
                </a:extLst>
              </a:tr>
              <a:tr h="181565">
                <a:tc>
                  <a:txBody>
                    <a:bodyPr/>
                    <a:lstStyle/>
                    <a:p>
                      <a:pPr algn="l" fontAlgn="ctr"/>
                      <a:r>
                        <a:rPr lang="ja-JP" altLang="en-US" sz="900" u="none" strike="noStrike">
                          <a:effectLst/>
                        </a:rPr>
                        <a:t>⑫　皮膚及び皮下組織の疾患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3,252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3,632</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3,610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3,550</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3,460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3,381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3,325</a:t>
                      </a:r>
                    </a:p>
                  </a:txBody>
                  <a:tcPr marL="9525" marR="9525" marT="9525" marB="0" anchor="ct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97.7%</a:t>
                      </a:r>
                    </a:p>
                  </a:txBody>
                  <a:tcPr marL="9525" marR="9525" marT="9525" marB="0" anchor="ctr"/>
                </a:tc>
                <a:extLst>
                  <a:ext uri="{0D108BD9-81ED-4DB2-BD59-A6C34878D82A}">
                    <a16:rowId xmlns="" xmlns:a16="http://schemas.microsoft.com/office/drawing/2014/main" val="2964977532"/>
                  </a:ext>
                </a:extLst>
              </a:tr>
              <a:tr h="181565">
                <a:tc>
                  <a:txBody>
                    <a:bodyPr/>
                    <a:lstStyle/>
                    <a:p>
                      <a:pPr algn="l" fontAlgn="ctr"/>
                      <a:r>
                        <a:rPr lang="ja-JP" altLang="en-US" sz="900" u="none" strike="noStrike">
                          <a:effectLst/>
                        </a:rPr>
                        <a:t>⑬　筋骨格系及び結合組織の疾患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10,306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6,079</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6,558</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6,939</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7,121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7,183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7,288</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859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114.1%</a:t>
                      </a:r>
                    </a:p>
                  </a:txBody>
                  <a:tcPr marL="9525" marR="9525" marT="9525" marB="0" anchor="ctr"/>
                </a:tc>
                <a:extLst>
                  <a:ext uri="{0D108BD9-81ED-4DB2-BD59-A6C34878D82A}">
                    <a16:rowId xmlns="" xmlns:a16="http://schemas.microsoft.com/office/drawing/2014/main" val="100274685"/>
                  </a:ext>
                </a:extLst>
              </a:tr>
              <a:tr h="181565">
                <a:tc>
                  <a:txBody>
                    <a:bodyPr/>
                    <a:lstStyle/>
                    <a:p>
                      <a:pPr algn="l" fontAlgn="ctr"/>
                      <a:r>
                        <a:rPr lang="ja-JP" altLang="en-US" sz="900" u="none" strike="noStrike">
                          <a:effectLst/>
                        </a:rPr>
                        <a:t>⑭　尿路性器系の疾患</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3,039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1,927</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1,994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2,037</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2,052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2,042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2,029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105.7%</a:t>
                      </a:r>
                    </a:p>
                  </a:txBody>
                  <a:tcPr marL="9525" marR="9525" marT="9525" marB="0" anchor="ctr"/>
                </a:tc>
                <a:extLst>
                  <a:ext uri="{0D108BD9-81ED-4DB2-BD59-A6C34878D82A}">
                    <a16:rowId xmlns="" xmlns:a16="http://schemas.microsoft.com/office/drawing/2014/main" val="475498042"/>
                  </a:ext>
                </a:extLst>
              </a:tr>
              <a:tr h="181565">
                <a:tc>
                  <a:txBody>
                    <a:bodyPr/>
                    <a:lstStyle/>
                    <a:p>
                      <a:pPr algn="l" fontAlgn="ctr"/>
                      <a:r>
                        <a:rPr lang="ja-JP" altLang="en-US" sz="900" u="none" strike="noStrike">
                          <a:effectLst/>
                        </a:rPr>
                        <a:t>⑮　妊娠，分娩及び産じょく</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359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118</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100</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90</a:t>
                      </a:r>
                    </a:p>
                  </a:txBody>
                  <a:tcPr marL="9525" marR="9525" marT="9525" marB="0" anchor="ct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18</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84.9%</a:t>
                      </a:r>
                    </a:p>
                  </a:txBody>
                  <a:tcPr marL="9525" marR="9525" marT="9525" marB="0" anchor="ctr"/>
                </a:tc>
                <a:extLst>
                  <a:ext uri="{0D108BD9-81ED-4DB2-BD59-A6C34878D82A}">
                    <a16:rowId xmlns="" xmlns:a16="http://schemas.microsoft.com/office/drawing/2014/main" val="359970989"/>
                  </a:ext>
                </a:extLst>
              </a:tr>
              <a:tr h="181565">
                <a:tc>
                  <a:txBody>
                    <a:bodyPr/>
                    <a:lstStyle/>
                    <a:p>
                      <a:pPr algn="l" fontAlgn="ctr"/>
                      <a:r>
                        <a:rPr lang="ja-JP" altLang="en-US" sz="900" u="none" strike="noStrike">
                          <a:effectLst/>
                        </a:rPr>
                        <a:t>⑯　周産期に発生した病態</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36</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29</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28</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26</a:t>
                      </a:r>
                    </a:p>
                  </a:txBody>
                  <a:tcPr marL="9525" marR="9525" marT="9525" marB="0" anchor="ct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81.3%</a:t>
                      </a:r>
                    </a:p>
                  </a:txBody>
                  <a:tcPr marL="9525" marR="9525" marT="9525" marB="0" anchor="ctr"/>
                </a:tc>
                <a:extLst>
                  <a:ext uri="{0D108BD9-81ED-4DB2-BD59-A6C34878D82A}">
                    <a16:rowId xmlns="" xmlns:a16="http://schemas.microsoft.com/office/drawing/2014/main" val="2744478833"/>
                  </a:ext>
                </a:extLst>
              </a:tr>
              <a:tr h="181565">
                <a:tc>
                  <a:txBody>
                    <a:bodyPr/>
                    <a:lstStyle/>
                    <a:p>
                      <a:pPr algn="l" fontAlgn="ctr"/>
                      <a:r>
                        <a:rPr lang="ja-JP" altLang="en-US" sz="900" u="none" strike="noStrike">
                          <a:effectLst/>
                        </a:rPr>
                        <a:t>⑰　先天奇形，変形及び染色体異常</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81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100</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98</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91</a:t>
                      </a:r>
                    </a:p>
                  </a:txBody>
                  <a:tcPr marL="9525" marR="9525" marT="9525" marB="0" anchor="ct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97.5%</a:t>
                      </a:r>
                    </a:p>
                  </a:txBody>
                  <a:tcPr marL="9525" marR="9525" marT="9525" marB="0" anchor="ctr"/>
                </a:tc>
                <a:extLst>
                  <a:ext uri="{0D108BD9-81ED-4DB2-BD59-A6C34878D82A}">
                    <a16:rowId xmlns="" xmlns:a16="http://schemas.microsoft.com/office/drawing/2014/main" val="1913736661"/>
                  </a:ext>
                </a:extLst>
              </a:tr>
              <a:tr h="181565">
                <a:tc>
                  <a:txBody>
                    <a:bodyPr/>
                    <a:lstStyle/>
                    <a:p>
                      <a:pPr algn="l" fontAlgn="ctr"/>
                      <a:r>
                        <a:rPr lang="ja-JP" altLang="en-US" sz="900" u="none" strike="noStrike">
                          <a:effectLst/>
                        </a:rPr>
                        <a:t>⑱　症状，徴候及び異常臨床所見異常検査所見で他に分類されないもの</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977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723</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730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720</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710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705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707</a:t>
                      </a:r>
                    </a:p>
                  </a:txBody>
                  <a:tcPr marL="9525" marR="9525" marT="9525" marB="0" anchor="ct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99.7%</a:t>
                      </a:r>
                    </a:p>
                  </a:txBody>
                  <a:tcPr marL="9525" marR="9525" marT="9525" marB="0" anchor="ctr"/>
                </a:tc>
                <a:extLst>
                  <a:ext uri="{0D108BD9-81ED-4DB2-BD59-A6C34878D82A}">
                    <a16:rowId xmlns="" xmlns:a16="http://schemas.microsoft.com/office/drawing/2014/main" val="1845818802"/>
                  </a:ext>
                </a:extLst>
              </a:tr>
              <a:tr h="181565">
                <a:tc>
                  <a:txBody>
                    <a:bodyPr/>
                    <a:lstStyle/>
                    <a:p>
                      <a:pPr algn="l" fontAlgn="ctr"/>
                      <a:r>
                        <a:rPr lang="ja-JP" altLang="en-US" sz="900" u="none" strike="noStrike">
                          <a:effectLst/>
                        </a:rPr>
                        <a:t>⑲　損傷，中毒及びその他の外因の影響</a:t>
                      </a:r>
                      <a:endPar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3,098</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2,279</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2,319</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2,326</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2,296</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2,251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2,207</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48</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102.1%</a:t>
                      </a:r>
                    </a:p>
                  </a:txBody>
                  <a:tcPr marL="9525" marR="9525" marT="9525" marB="0" anchor="ctr"/>
                </a:tc>
                <a:extLst>
                  <a:ext uri="{0D108BD9-81ED-4DB2-BD59-A6C34878D82A}">
                    <a16:rowId xmlns="" xmlns:a16="http://schemas.microsoft.com/office/drawing/2014/main" val="2568002412"/>
                  </a:ext>
                </a:extLst>
              </a:tr>
              <a:tr h="181565">
                <a:tc>
                  <a:txBody>
                    <a:bodyPr/>
                    <a:lstStyle/>
                    <a:p>
                      <a:pPr algn="l" fontAlgn="ctr"/>
                      <a:r>
                        <a:rPr lang="ja-JP" altLang="en-US" sz="900" u="none" strike="noStrike" dirty="0">
                          <a:effectLst/>
                        </a:rPr>
                        <a:t>⑳　健康状態に影響を及ぼす要因及び保健サービスの利用</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6,591</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9,473</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9,480</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9,412</a:t>
                      </a:r>
                    </a:p>
                  </a:txBody>
                  <a:tcPr marL="9525" marR="9525" marT="9525" marB="0" anchor="ctr">
                    <a:solidFill>
                      <a:schemeClr val="bg1">
                        <a:lumMod val="95000"/>
                      </a:schemeClr>
                    </a:solidFill>
                  </a:tcP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9,334</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9,205</a:t>
                      </a:r>
                    </a:p>
                  </a:txBody>
                  <a:tcPr marL="9525" marR="9525" marT="9525" marB="0" anchor="ctr"/>
                </a:tc>
                <a:tc>
                  <a:txBody>
                    <a:bodyPr/>
                    <a:lstStyle/>
                    <a:p>
                      <a:pPr algn="r" fontAlgn="ct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9,069</a:t>
                      </a:r>
                    </a:p>
                  </a:txBody>
                  <a:tcPr marL="9525" marR="9525" marT="9525" marB="0" anchor="ctr"/>
                </a:tc>
                <a:tc>
                  <a:txBody>
                    <a:bodyPr/>
                    <a:lstStyle/>
                    <a:p>
                      <a:pPr algn="r" fontAlgn="ctr"/>
                      <a:r>
                        <a:rPr lang="ja-JP" altLang="en-US" sz="1100" b="0" i="0" u="none" strike="noStrike">
                          <a:solidFill>
                            <a:srgbClr val="000000"/>
                          </a:solidFill>
                          <a:effectLst/>
                          <a:latin typeface="ＭＳ ゴシック" panose="020B0609070205080204" pitchFamily="49" charset="-128"/>
                          <a:ea typeface="ＭＳ ゴシック" panose="020B0609070205080204" pitchFamily="49" charset="-128"/>
                        </a:rPr>
                        <a:t>▲ </a:t>
                      </a:r>
                      <a:r>
                        <a:rPr lang="en-US" altLang="ja-JP" sz="1100" b="0" i="0" u="none" strike="noStrike">
                          <a:solidFill>
                            <a:srgbClr val="000000"/>
                          </a:solidFill>
                          <a:effectLst/>
                          <a:latin typeface="ＭＳ ゴシック" panose="020B0609070205080204" pitchFamily="49" charset="-128"/>
                          <a:ea typeface="ＭＳ ゴシック" panose="020B0609070205080204" pitchFamily="49" charset="-128"/>
                        </a:rPr>
                        <a:t>61</a:t>
                      </a:r>
                    </a:p>
                  </a:txBody>
                  <a:tcPr marL="9525" marR="9525" marT="9525" marB="0" anchor="ctr"/>
                </a:tc>
                <a:tc>
                  <a:txBody>
                    <a:bodyPr/>
                    <a:lstStyle/>
                    <a:p>
                      <a:pPr algn="r" fontAlgn="ctr"/>
                      <a:r>
                        <a:rPr lang="en-US" altLang="ja-JP" sz="1100" b="0" i="0" u="none" strike="noStrike" dirty="0">
                          <a:solidFill>
                            <a:srgbClr val="000000"/>
                          </a:solidFill>
                          <a:effectLst/>
                          <a:latin typeface="ＭＳ ゴシック" panose="020B0609070205080204" pitchFamily="49" charset="-128"/>
                          <a:ea typeface="ＭＳ ゴシック" panose="020B0609070205080204" pitchFamily="49" charset="-128"/>
                        </a:rPr>
                        <a:t>99.4%</a:t>
                      </a:r>
                    </a:p>
                  </a:txBody>
                  <a:tcPr marL="9525" marR="9525" marT="9525" marB="0" anchor="ctr"/>
                </a:tc>
                <a:extLst>
                  <a:ext uri="{0D108BD9-81ED-4DB2-BD59-A6C34878D82A}">
                    <a16:rowId xmlns="" xmlns:a16="http://schemas.microsoft.com/office/drawing/2014/main" val="1505468178"/>
                  </a:ext>
                </a:extLst>
              </a:tr>
            </a:tbl>
          </a:graphicData>
        </a:graphic>
      </p:graphicFrame>
      <p:sp>
        <p:nvSpPr>
          <p:cNvPr id="16" name="角丸四角形吹き出し 11"/>
          <p:cNvSpPr/>
          <p:nvPr/>
        </p:nvSpPr>
        <p:spPr>
          <a:xfrm>
            <a:off x="1770440" y="3212976"/>
            <a:ext cx="1944216" cy="626354"/>
          </a:xfrm>
          <a:prstGeom prst="wedgeRoundRectCallout">
            <a:avLst>
              <a:gd name="adj1" fmla="val -64059"/>
              <a:gd name="adj2" fmla="val 35323"/>
              <a:gd name="adj3" fmla="val 16667"/>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rPr>
              <a:t>脳梗塞，脳内出血，心不全，</a:t>
            </a:r>
            <a:endParaRPr kumimoji="1" lang="en-US" altLang="ja-JP" sz="1000" dirty="0">
              <a:solidFill>
                <a:schemeClr val="tx1"/>
              </a:solidFill>
            </a:endParaRPr>
          </a:p>
          <a:p>
            <a:r>
              <a:rPr kumimoji="1" lang="ja-JP" altLang="en-US" sz="1000" dirty="0">
                <a:solidFill>
                  <a:schemeClr val="tx1"/>
                </a:solidFill>
              </a:rPr>
              <a:t>くも膜下出血，狭心症，</a:t>
            </a:r>
            <a:endParaRPr kumimoji="1" lang="en-US" altLang="ja-JP" sz="1000" dirty="0">
              <a:solidFill>
                <a:schemeClr val="tx1"/>
              </a:solidFill>
            </a:endParaRPr>
          </a:p>
          <a:p>
            <a:r>
              <a:rPr kumimoji="1" lang="ja-JP" altLang="en-US" sz="1000" dirty="0">
                <a:solidFill>
                  <a:schemeClr val="tx1"/>
                </a:solidFill>
              </a:rPr>
              <a:t>急性心筋梗塞など</a:t>
            </a:r>
          </a:p>
        </p:txBody>
      </p:sp>
      <p:sp>
        <p:nvSpPr>
          <p:cNvPr id="18" name="正方形/長方形 17"/>
          <p:cNvSpPr/>
          <p:nvPr/>
        </p:nvSpPr>
        <p:spPr>
          <a:xfrm>
            <a:off x="107504" y="5877272"/>
            <a:ext cx="8507288" cy="437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ＭＳ Ｐ明朝" panose="02020600040205080304" pitchFamily="18" charset="-128"/>
                <a:ea typeface="ＭＳ Ｐ明朝" panose="02020600040205080304" pitchFamily="18" charset="-128"/>
              </a:rPr>
              <a:t>◇ 「日本の地域別将来推計人口」（</a:t>
            </a:r>
            <a:r>
              <a:rPr lang="en-US" altLang="ja-JP" sz="900" dirty="0">
                <a:solidFill>
                  <a:schemeClr val="tx1"/>
                </a:solidFill>
                <a:latin typeface="ＭＳ Ｐ明朝" panose="02020600040205080304" pitchFamily="18" charset="-128"/>
                <a:ea typeface="ＭＳ Ｐ明朝" panose="02020600040205080304" pitchFamily="18" charset="-128"/>
              </a:rPr>
              <a:t>2014</a:t>
            </a:r>
            <a:r>
              <a:rPr lang="ja-JP" altLang="en-US" sz="900" dirty="0">
                <a:solidFill>
                  <a:schemeClr val="tx1"/>
                </a:solidFill>
                <a:latin typeface="ＭＳ Ｐ明朝" panose="02020600040205080304" pitchFamily="18" charset="-128"/>
                <a:ea typeface="ＭＳ Ｐ明朝" panose="02020600040205080304" pitchFamily="18" charset="-128"/>
              </a:rPr>
              <a:t>年</a:t>
            </a:r>
            <a:r>
              <a:rPr lang="en-US" altLang="ja-JP" sz="900" dirty="0">
                <a:solidFill>
                  <a:schemeClr val="tx1"/>
                </a:solidFill>
                <a:latin typeface="ＭＳ Ｐ明朝" panose="02020600040205080304" pitchFamily="18" charset="-128"/>
                <a:ea typeface="ＭＳ Ｐ明朝" panose="02020600040205080304" pitchFamily="18" charset="-128"/>
              </a:rPr>
              <a:t>3</a:t>
            </a:r>
            <a:r>
              <a:rPr lang="ja-JP" altLang="en-US" sz="900" dirty="0">
                <a:solidFill>
                  <a:schemeClr val="tx1"/>
                </a:solidFill>
                <a:latin typeface="ＭＳ Ｐ明朝" panose="02020600040205080304" pitchFamily="18" charset="-128"/>
                <a:ea typeface="ＭＳ Ｐ明朝" panose="02020600040205080304" pitchFamily="18" charset="-128"/>
              </a:rPr>
              <a:t>月推計）及び「患者調査」（</a:t>
            </a:r>
            <a:r>
              <a:rPr lang="en-US" altLang="ja-JP" sz="900" dirty="0">
                <a:solidFill>
                  <a:schemeClr val="tx1"/>
                </a:solidFill>
                <a:latin typeface="ＭＳ Ｐ明朝" panose="02020600040205080304" pitchFamily="18" charset="-128"/>
                <a:ea typeface="ＭＳ Ｐ明朝" panose="02020600040205080304" pitchFamily="18" charset="-128"/>
              </a:rPr>
              <a:t>2014</a:t>
            </a:r>
            <a:r>
              <a:rPr lang="ja-JP" altLang="en-US" sz="900" dirty="0">
                <a:solidFill>
                  <a:schemeClr val="tx1"/>
                </a:solidFill>
                <a:latin typeface="ＭＳ Ｐ明朝" panose="02020600040205080304" pitchFamily="18" charset="-128"/>
                <a:ea typeface="ＭＳ Ｐ明朝" panose="02020600040205080304" pitchFamily="18" charset="-128"/>
              </a:rPr>
              <a:t>年）の受療率（広島県）より作成。受療率（</a:t>
            </a:r>
            <a:r>
              <a:rPr lang="en-US" altLang="ja-JP" sz="900" dirty="0">
                <a:solidFill>
                  <a:schemeClr val="tx1"/>
                </a:solidFill>
                <a:latin typeface="ＭＳ Ｐ明朝" panose="02020600040205080304" pitchFamily="18" charset="-128"/>
                <a:ea typeface="ＭＳ Ｐ明朝" panose="02020600040205080304" pitchFamily="18" charset="-128"/>
              </a:rPr>
              <a:t>2014</a:t>
            </a:r>
            <a:r>
              <a:rPr lang="ja-JP" altLang="en-US" sz="900" dirty="0">
                <a:solidFill>
                  <a:schemeClr val="tx1"/>
                </a:solidFill>
                <a:latin typeface="ＭＳ Ｐ明朝" panose="02020600040205080304" pitchFamily="18" charset="-128"/>
                <a:ea typeface="ＭＳ Ｐ明朝" panose="02020600040205080304" pitchFamily="18" charset="-128"/>
              </a:rPr>
              <a:t>年患者調査）に変更がないものとして推計。</a:t>
            </a:r>
          </a:p>
        </p:txBody>
      </p:sp>
      <p:sp>
        <p:nvSpPr>
          <p:cNvPr id="11" name="角丸四角形吹き出し 10"/>
          <p:cNvSpPr/>
          <p:nvPr/>
        </p:nvSpPr>
        <p:spPr>
          <a:xfrm>
            <a:off x="1979712" y="4243182"/>
            <a:ext cx="1944216" cy="626354"/>
          </a:xfrm>
          <a:prstGeom prst="wedgeRoundRectCallout">
            <a:avLst>
              <a:gd name="adj1" fmla="val -55342"/>
              <a:gd name="adj2" fmla="val -7532"/>
              <a:gd name="adj3" fmla="val 16667"/>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rPr>
              <a:t>脊椎障害，関節症，軟部組織障害，関節リウマチ，椎間板障害</a:t>
            </a:r>
            <a:r>
              <a:rPr lang="ja-JP" altLang="en-US" sz="1000" dirty="0" smtClean="0">
                <a:solidFill>
                  <a:schemeClr val="tx1"/>
                </a:solidFill>
              </a:rPr>
              <a:t>，坐骨神経痛など</a:t>
            </a:r>
            <a:endParaRPr kumimoji="1" lang="ja-JP" altLang="en-US" sz="1000" dirty="0">
              <a:solidFill>
                <a:schemeClr val="tx1"/>
              </a:solidFill>
            </a:endParaRPr>
          </a:p>
        </p:txBody>
      </p:sp>
      <p:sp>
        <p:nvSpPr>
          <p:cNvPr id="12" name="円/楕円 11"/>
          <p:cNvSpPr/>
          <p:nvPr/>
        </p:nvSpPr>
        <p:spPr>
          <a:xfrm>
            <a:off x="8387258" y="3608800"/>
            <a:ext cx="709224" cy="252248"/>
          </a:xfrm>
          <a:prstGeom prst="ellipse">
            <a:avLst/>
          </a:prstGeom>
          <a:noFill/>
          <a:ln w="38100">
            <a:solidFill>
              <a:srgbClr val="FF0000">
                <a:alpha val="6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8407771" y="4323916"/>
            <a:ext cx="709224" cy="252248"/>
          </a:xfrm>
          <a:prstGeom prst="ellipse">
            <a:avLst/>
          </a:prstGeom>
          <a:noFill/>
          <a:ln w="38100">
            <a:solidFill>
              <a:srgbClr val="FF0000">
                <a:alpha val="6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2403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13</a:t>
            </a:fld>
            <a:endParaRPr kumimoji="1" lang="ja-JP" altLang="en-US" sz="2400" dirty="0"/>
          </a:p>
        </p:txBody>
      </p:sp>
      <p:graphicFrame>
        <p:nvGraphicFramePr>
          <p:cNvPr id="3" name="グラフ 2"/>
          <p:cNvGraphicFramePr>
            <a:graphicFrameLocks/>
          </p:cNvGraphicFramePr>
          <p:nvPr>
            <p:extLst>
              <p:ext uri="{D42A27DB-BD31-4B8C-83A1-F6EECF244321}">
                <p14:modId xmlns:p14="http://schemas.microsoft.com/office/powerpoint/2010/main" val="1495795562"/>
              </p:ext>
            </p:extLst>
          </p:nvPr>
        </p:nvGraphicFramePr>
        <p:xfrm>
          <a:off x="1331640" y="2101644"/>
          <a:ext cx="6790649"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1776130" y="6508481"/>
            <a:ext cx="6252254" cy="252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ＭＳ Ｐ明朝" panose="02020600040205080304" pitchFamily="18" charset="-128"/>
                <a:ea typeface="ＭＳ Ｐ明朝" panose="02020600040205080304" pitchFamily="18" charset="-128"/>
              </a:rPr>
              <a:t>◇ 「国民医療費」及び「第２期広島県医療費適正化計画」（</a:t>
            </a:r>
            <a:r>
              <a:rPr lang="en-US" altLang="ja-JP" sz="900" dirty="0" smtClean="0">
                <a:solidFill>
                  <a:schemeClr val="tx1"/>
                </a:solidFill>
                <a:latin typeface="ＭＳ Ｐ明朝" panose="02020600040205080304" pitchFamily="18" charset="-128"/>
                <a:ea typeface="ＭＳ Ｐ明朝" panose="02020600040205080304" pitchFamily="18" charset="-128"/>
              </a:rPr>
              <a:t>2013</a:t>
            </a:r>
            <a:r>
              <a:rPr lang="ja-JP" altLang="en-US" sz="900" dirty="0" smtClean="0">
                <a:solidFill>
                  <a:schemeClr val="tx1"/>
                </a:solidFill>
                <a:latin typeface="ＭＳ Ｐ明朝" panose="02020600040205080304" pitchFamily="18" charset="-128"/>
                <a:ea typeface="ＭＳ Ｐ明朝" panose="02020600040205080304" pitchFamily="18" charset="-128"/>
              </a:rPr>
              <a:t>年</a:t>
            </a:r>
            <a:r>
              <a:rPr lang="en-US" altLang="ja-JP" sz="900" dirty="0" smtClean="0">
                <a:solidFill>
                  <a:schemeClr val="tx1"/>
                </a:solidFill>
                <a:latin typeface="ＭＳ Ｐ明朝" panose="02020600040205080304" pitchFamily="18" charset="-128"/>
                <a:ea typeface="ＭＳ Ｐ明朝" panose="02020600040205080304" pitchFamily="18" charset="-128"/>
              </a:rPr>
              <a:t>3</a:t>
            </a:r>
            <a:r>
              <a:rPr lang="ja-JP" altLang="en-US" sz="900" dirty="0" smtClean="0">
                <a:solidFill>
                  <a:schemeClr val="tx1"/>
                </a:solidFill>
                <a:latin typeface="ＭＳ Ｐ明朝" panose="02020600040205080304" pitchFamily="18" charset="-128"/>
                <a:ea typeface="ＭＳ Ｐ明朝" panose="02020600040205080304" pitchFamily="18" charset="-128"/>
              </a:rPr>
              <a:t>月）から引用</a:t>
            </a:r>
            <a:endParaRPr kumimoji="1" lang="ja-JP" altLang="en-US" sz="1000" dirty="0">
              <a:solidFill>
                <a:schemeClr val="tx1"/>
              </a:solidFill>
              <a:latin typeface="+mn-ea"/>
            </a:endParaRPr>
          </a:p>
        </p:txBody>
      </p:sp>
      <p:sp>
        <p:nvSpPr>
          <p:cNvPr id="6" name="タイトル 1"/>
          <p:cNvSpPr txBox="1">
            <a:spLocks/>
          </p:cNvSpPr>
          <p:nvPr/>
        </p:nvSpPr>
        <p:spPr>
          <a:xfrm>
            <a:off x="107504" y="1203260"/>
            <a:ext cx="8996220"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広島県の医療費は右肩上がりで，現在の伸び率が続けば，</a:t>
            </a:r>
            <a:endParaRPr lang="en-US" altLang="ja-JP" sz="20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近年中に１兆円を超す見込み。</a:t>
            </a:r>
            <a:endParaRPr lang="en-US" altLang="ja-JP" sz="2000" b="1"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7884368" y="3861048"/>
            <a:ext cx="720080" cy="432048"/>
          </a:xfrm>
          <a:prstGeom prst="rect">
            <a:avLst/>
          </a:prstGeom>
          <a:solidFill>
            <a:schemeClr val="bg1"/>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672064" y="2355388"/>
            <a:ext cx="2179884" cy="288032"/>
          </a:xfrm>
          <a:prstGeom prst="rect">
            <a:avLst/>
          </a:prstGeom>
          <a:no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2014</a:t>
            </a:r>
            <a:r>
              <a:rPr kumimoji="1" lang="ja-JP" altLang="en-US" sz="1100" dirty="0" smtClean="0">
                <a:solidFill>
                  <a:schemeClr val="tx1"/>
                </a:solidFill>
              </a:rPr>
              <a:t>年度以降は推計</a:t>
            </a:r>
            <a:endParaRPr kumimoji="1" lang="ja-JP" altLang="en-US" sz="1100" dirty="0">
              <a:solidFill>
                <a:schemeClr val="tx1"/>
              </a:solidFill>
            </a:endParaRPr>
          </a:p>
        </p:txBody>
      </p:sp>
      <p:sp>
        <p:nvSpPr>
          <p:cNvPr id="9" name="正方形/長方形 8"/>
          <p:cNvSpPr/>
          <p:nvPr/>
        </p:nvSpPr>
        <p:spPr>
          <a:xfrm>
            <a:off x="444285" y="2067356"/>
            <a:ext cx="893879" cy="288032"/>
          </a:xfrm>
          <a:prstGeom prst="rect">
            <a:avLst/>
          </a:prstGeom>
          <a:no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smtClean="0">
                <a:solidFill>
                  <a:schemeClr val="tx1"/>
                </a:solidFill>
              </a:rPr>
              <a:t>（億円）</a:t>
            </a:r>
            <a:endParaRPr kumimoji="1" lang="ja-JP" altLang="en-US" sz="1100" dirty="0">
              <a:solidFill>
                <a:schemeClr val="tx1"/>
              </a:solidFill>
            </a:endParaRPr>
          </a:p>
        </p:txBody>
      </p:sp>
      <p:sp>
        <p:nvSpPr>
          <p:cNvPr id="10" name="正方形/長方形 9"/>
          <p:cNvSpPr/>
          <p:nvPr/>
        </p:nvSpPr>
        <p:spPr>
          <a:xfrm>
            <a:off x="7380312" y="3861048"/>
            <a:ext cx="648072" cy="432048"/>
          </a:xfrm>
          <a:prstGeom prst="rect">
            <a:avLst/>
          </a:prstGeom>
          <a:solidFill>
            <a:schemeClr val="bg1"/>
          </a:solid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1"/>
          <p:cNvSpPr txBox="1">
            <a:spLocks/>
          </p:cNvSpPr>
          <p:nvPr/>
        </p:nvSpPr>
        <p:spPr>
          <a:xfrm>
            <a:off x="108000" y="3600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000" u="sng" dirty="0" smtClean="0"/>
              <a:t>広島県の医療費の推移と推計</a:t>
            </a:r>
            <a:endParaRPr lang="en-US" altLang="ja-JP" sz="2000" u="sng" dirty="0" smtClean="0"/>
          </a:p>
        </p:txBody>
      </p:sp>
    </p:spTree>
    <p:extLst>
      <p:ext uri="{BB962C8B-B14F-4D97-AF65-F5344CB8AC3E}">
        <p14:creationId xmlns:p14="http://schemas.microsoft.com/office/powerpoint/2010/main" val="2564119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14</a:t>
            </a:fld>
            <a:endParaRPr kumimoji="1" lang="ja-JP" altLang="en-US" sz="2400" dirty="0"/>
          </a:p>
        </p:txBody>
      </p:sp>
      <p:sp>
        <p:nvSpPr>
          <p:cNvPr id="3" name="角丸四角形 2"/>
          <p:cNvSpPr/>
          <p:nvPr/>
        </p:nvSpPr>
        <p:spPr>
          <a:xfrm>
            <a:off x="539552" y="1700808"/>
            <a:ext cx="8424936" cy="4824536"/>
          </a:xfrm>
          <a:prstGeom prst="roundRect">
            <a:avLst>
              <a:gd name="adj" fmla="val 0"/>
            </a:avLst>
          </a:prstGeom>
          <a:noFill/>
          <a:ln w="508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ts val="4400"/>
              </a:lnSpc>
              <a:buFont typeface="Wingdings" panose="05000000000000000000" pitchFamily="2" charset="2"/>
              <a:buChar char="Ø"/>
              <a:defRPr/>
            </a:pPr>
            <a:r>
              <a:rPr lang="ja-JP" altLang="en-US" sz="2400" dirty="0" smtClean="0">
                <a:solidFill>
                  <a:prstClr val="black"/>
                </a:solidFill>
                <a:latin typeface="+mn-ea"/>
              </a:rPr>
              <a:t>医療</a:t>
            </a:r>
            <a:r>
              <a:rPr lang="ja-JP" altLang="en-US" sz="2400" dirty="0">
                <a:solidFill>
                  <a:prstClr val="black"/>
                </a:solidFill>
                <a:latin typeface="+mn-ea"/>
              </a:rPr>
              <a:t>機関の役割分担が明確でない</a:t>
            </a:r>
            <a:r>
              <a:rPr lang="ja-JP" altLang="en-US" sz="2400" dirty="0" smtClean="0">
                <a:solidFill>
                  <a:prstClr val="black"/>
                </a:solidFill>
                <a:latin typeface="+mn-ea"/>
              </a:rPr>
              <a:t>。</a:t>
            </a:r>
            <a:endParaRPr lang="en-US" altLang="ja-JP" sz="2400" dirty="0">
              <a:solidFill>
                <a:prstClr val="black"/>
              </a:solidFill>
              <a:latin typeface="+mn-ea"/>
            </a:endParaRPr>
          </a:p>
          <a:p>
            <a:pPr marL="342900" lvl="0" indent="-342900">
              <a:lnSpc>
                <a:spcPts val="4400"/>
              </a:lnSpc>
              <a:buFont typeface="Wingdings" panose="05000000000000000000" pitchFamily="2" charset="2"/>
              <a:buChar char="Ø"/>
              <a:defRPr/>
            </a:pPr>
            <a:r>
              <a:rPr lang="ja-JP" altLang="en-US" sz="2400" dirty="0" smtClean="0">
                <a:solidFill>
                  <a:prstClr val="black"/>
                </a:solidFill>
                <a:latin typeface="+mn-ea"/>
              </a:rPr>
              <a:t>基幹</a:t>
            </a:r>
            <a:r>
              <a:rPr lang="ja-JP" altLang="en-US" sz="2400" dirty="0">
                <a:solidFill>
                  <a:prstClr val="black"/>
                </a:solidFill>
                <a:latin typeface="+mn-ea"/>
              </a:rPr>
              <a:t>病院と市中病院の垂直</a:t>
            </a:r>
            <a:r>
              <a:rPr lang="ja-JP" altLang="en-US" sz="2400" dirty="0" smtClean="0">
                <a:solidFill>
                  <a:prstClr val="black"/>
                </a:solidFill>
                <a:latin typeface="+mn-ea"/>
              </a:rPr>
              <a:t>連携は十分ではない。</a:t>
            </a:r>
            <a:endParaRPr lang="en-US" altLang="ja-JP" sz="2400" dirty="0">
              <a:solidFill>
                <a:prstClr val="black"/>
              </a:solidFill>
              <a:latin typeface="+mn-ea"/>
            </a:endParaRPr>
          </a:p>
          <a:p>
            <a:pPr marL="342900" lvl="0" indent="-342900">
              <a:lnSpc>
                <a:spcPts val="4400"/>
              </a:lnSpc>
              <a:buFont typeface="Wingdings" panose="05000000000000000000" pitchFamily="2" charset="2"/>
              <a:buChar char="Ø"/>
              <a:defRPr/>
            </a:pPr>
            <a:r>
              <a:rPr lang="ja-JP" altLang="en-US" sz="2400" dirty="0" smtClean="0">
                <a:solidFill>
                  <a:prstClr val="black"/>
                </a:solidFill>
                <a:latin typeface="+mn-ea"/>
              </a:rPr>
              <a:t>若手</a:t>
            </a:r>
            <a:r>
              <a:rPr lang="ja-JP" altLang="en-US" sz="2400" dirty="0">
                <a:solidFill>
                  <a:prstClr val="black"/>
                </a:solidFill>
                <a:latin typeface="+mn-ea"/>
              </a:rPr>
              <a:t>・中堅の医師が減少</a:t>
            </a:r>
            <a:r>
              <a:rPr lang="ja-JP" altLang="en-US" sz="2400" dirty="0" smtClean="0">
                <a:solidFill>
                  <a:prstClr val="black"/>
                </a:solidFill>
                <a:latin typeface="+mn-ea"/>
              </a:rPr>
              <a:t>している。</a:t>
            </a:r>
            <a:endParaRPr lang="en-US" altLang="ja-JP" sz="2400" dirty="0" smtClean="0">
              <a:solidFill>
                <a:prstClr val="black"/>
              </a:solidFill>
              <a:latin typeface="+mn-ea"/>
            </a:endParaRPr>
          </a:p>
          <a:p>
            <a:pPr marL="342900" lvl="0" indent="-342900">
              <a:lnSpc>
                <a:spcPts val="4400"/>
              </a:lnSpc>
              <a:buFont typeface="Wingdings" panose="05000000000000000000" pitchFamily="2" charset="2"/>
              <a:buChar char="Ø"/>
              <a:defRPr/>
            </a:pPr>
            <a:r>
              <a:rPr kumimoji="1" lang="ja-JP" altLang="en-US" sz="2400" dirty="0" smtClean="0">
                <a:solidFill>
                  <a:prstClr val="black"/>
                </a:solidFill>
                <a:latin typeface="+mn-ea"/>
              </a:rPr>
              <a:t>若手医師は，多くの症例を経験できる環境を重視している。</a:t>
            </a:r>
            <a:endParaRPr kumimoji="1" lang="en-US" altLang="ja-JP" sz="2400" dirty="0" smtClean="0">
              <a:solidFill>
                <a:prstClr val="black"/>
              </a:solidFill>
              <a:latin typeface="+mn-ea"/>
            </a:endParaRPr>
          </a:p>
          <a:p>
            <a:pPr marL="342900" lvl="0" indent="-342900">
              <a:lnSpc>
                <a:spcPts val="4400"/>
              </a:lnSpc>
              <a:buFont typeface="Wingdings" panose="05000000000000000000" pitchFamily="2" charset="2"/>
              <a:buChar char="Ø"/>
              <a:defRPr/>
            </a:pPr>
            <a:r>
              <a:rPr lang="ja-JP" altLang="en-US" sz="2400" dirty="0" smtClean="0">
                <a:solidFill>
                  <a:prstClr val="black"/>
                </a:solidFill>
                <a:latin typeface="+mn-ea"/>
              </a:rPr>
              <a:t>高齢化</a:t>
            </a:r>
            <a:r>
              <a:rPr lang="ja-JP" altLang="en-US" sz="2400" dirty="0">
                <a:solidFill>
                  <a:prstClr val="black"/>
                </a:solidFill>
                <a:latin typeface="+mn-ea"/>
              </a:rPr>
              <a:t>の進展とともに，入院患者が増加する。</a:t>
            </a:r>
            <a:endParaRPr lang="en-US" altLang="ja-JP" sz="2400" dirty="0">
              <a:solidFill>
                <a:prstClr val="black"/>
              </a:solidFill>
              <a:latin typeface="+mn-ea"/>
            </a:endParaRPr>
          </a:p>
          <a:p>
            <a:pPr marL="342900" lvl="0" indent="-342900">
              <a:lnSpc>
                <a:spcPts val="4400"/>
              </a:lnSpc>
              <a:buFont typeface="Wingdings" panose="05000000000000000000" pitchFamily="2" charset="2"/>
              <a:buChar char="Ø"/>
              <a:defRPr/>
            </a:pPr>
            <a:r>
              <a:rPr lang="ja-JP" altLang="en-US" sz="2400" dirty="0" smtClean="0">
                <a:solidFill>
                  <a:prstClr val="black"/>
                </a:solidFill>
                <a:latin typeface="+mn-ea"/>
              </a:rPr>
              <a:t>循環器</a:t>
            </a:r>
            <a:r>
              <a:rPr lang="ja-JP" altLang="en-US" sz="2400" dirty="0">
                <a:solidFill>
                  <a:prstClr val="black"/>
                </a:solidFill>
                <a:latin typeface="+mn-ea"/>
              </a:rPr>
              <a:t>系疾患など，高齢期に特徴的な疾患が急増する。</a:t>
            </a:r>
            <a:endParaRPr lang="en-US" altLang="ja-JP" sz="2400" dirty="0">
              <a:solidFill>
                <a:prstClr val="black"/>
              </a:solidFill>
              <a:latin typeface="+mn-ea"/>
            </a:endParaRPr>
          </a:p>
          <a:p>
            <a:pPr marL="342900" lvl="0" indent="-342900">
              <a:lnSpc>
                <a:spcPts val="4400"/>
              </a:lnSpc>
              <a:buFont typeface="Wingdings" panose="05000000000000000000" pitchFamily="2" charset="2"/>
              <a:buChar char="Ø"/>
              <a:defRPr/>
            </a:pPr>
            <a:r>
              <a:rPr lang="ja-JP" altLang="en-US" sz="2400" dirty="0" smtClean="0">
                <a:solidFill>
                  <a:prstClr val="black"/>
                </a:solidFill>
                <a:latin typeface="+mn-ea"/>
              </a:rPr>
              <a:t>新生児</a:t>
            </a:r>
            <a:r>
              <a:rPr lang="ja-JP" altLang="en-US" sz="2400" dirty="0">
                <a:solidFill>
                  <a:prstClr val="black"/>
                </a:solidFill>
                <a:latin typeface="+mn-ea"/>
              </a:rPr>
              <a:t>疾患など，周産期系の疾患は減少する。</a:t>
            </a:r>
            <a:endParaRPr lang="en-US" altLang="ja-JP" sz="2400" dirty="0">
              <a:solidFill>
                <a:prstClr val="black"/>
              </a:solidFill>
              <a:latin typeface="+mn-ea"/>
            </a:endParaRPr>
          </a:p>
          <a:p>
            <a:pPr marL="342900" lvl="0" indent="-342900">
              <a:lnSpc>
                <a:spcPts val="4400"/>
              </a:lnSpc>
              <a:buFont typeface="Wingdings" panose="05000000000000000000" pitchFamily="2" charset="2"/>
              <a:buChar char="Ø"/>
              <a:defRPr/>
            </a:pPr>
            <a:r>
              <a:rPr lang="ja-JP" altLang="en-US" sz="2400" dirty="0" smtClean="0">
                <a:solidFill>
                  <a:prstClr val="black"/>
                </a:solidFill>
                <a:latin typeface="+mn-ea"/>
              </a:rPr>
              <a:t>医療費</a:t>
            </a:r>
            <a:r>
              <a:rPr lang="ja-JP" altLang="en-US" sz="2400" dirty="0">
                <a:solidFill>
                  <a:prstClr val="black"/>
                </a:solidFill>
                <a:latin typeface="+mn-ea"/>
              </a:rPr>
              <a:t>は右肩あがりで増え続けている</a:t>
            </a:r>
            <a:r>
              <a:rPr lang="ja-JP" altLang="en-US" sz="2400" dirty="0" smtClean="0">
                <a:solidFill>
                  <a:prstClr val="black"/>
                </a:solidFill>
                <a:latin typeface="+mn-ea"/>
              </a:rPr>
              <a:t>。</a:t>
            </a:r>
            <a:endParaRPr kumimoji="1" lang="ja-JP" altLang="en-US" sz="2400" dirty="0">
              <a:latin typeface="+mn-ea"/>
            </a:endParaRPr>
          </a:p>
        </p:txBody>
      </p:sp>
      <p:sp>
        <p:nvSpPr>
          <p:cNvPr id="5" name="タイトル 1"/>
          <p:cNvSpPr txBox="1">
            <a:spLocks/>
          </p:cNvSpPr>
          <p:nvPr/>
        </p:nvSpPr>
        <p:spPr>
          <a:xfrm>
            <a:off x="108000" y="468000"/>
            <a:ext cx="8928992" cy="792088"/>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000" dirty="0" smtClean="0"/>
              <a:t>現状と将来推計のまとめ</a:t>
            </a:r>
            <a:endParaRPr lang="en-US" altLang="ja-JP" sz="2000" dirty="0" smtClean="0"/>
          </a:p>
        </p:txBody>
      </p:sp>
    </p:spTree>
    <p:extLst>
      <p:ext uri="{BB962C8B-B14F-4D97-AF65-F5344CB8AC3E}">
        <p14:creationId xmlns:p14="http://schemas.microsoft.com/office/powerpoint/2010/main" val="2076075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15</a:t>
            </a:fld>
            <a:endParaRPr kumimoji="1" lang="ja-JP" altLang="en-US" sz="2400" dirty="0"/>
          </a:p>
        </p:txBody>
      </p:sp>
      <p:graphicFrame>
        <p:nvGraphicFramePr>
          <p:cNvPr id="3" name="表 2"/>
          <p:cNvGraphicFramePr>
            <a:graphicFrameLocks noGrp="1"/>
          </p:cNvGraphicFramePr>
          <p:nvPr>
            <p:extLst>
              <p:ext uri="{D42A27DB-BD31-4B8C-83A1-F6EECF244321}">
                <p14:modId xmlns:p14="http://schemas.microsoft.com/office/powerpoint/2010/main" val="4157477082"/>
              </p:ext>
            </p:extLst>
          </p:nvPr>
        </p:nvGraphicFramePr>
        <p:xfrm>
          <a:off x="467544" y="1628800"/>
          <a:ext cx="8208912" cy="1440160"/>
        </p:xfrm>
        <a:graphic>
          <a:graphicData uri="http://schemas.openxmlformats.org/drawingml/2006/table">
            <a:tbl>
              <a:tblPr firstRow="1" bandRow="1">
                <a:tableStyleId>{5C22544A-7EE6-4342-B048-85BDC9FD1C3A}</a:tableStyleId>
              </a:tblPr>
              <a:tblGrid>
                <a:gridCol w="8208912"/>
              </a:tblGrid>
              <a:tr h="1440160">
                <a:tc>
                  <a:txBody>
                    <a:bodyPr/>
                    <a:lstStyle/>
                    <a:p>
                      <a:pPr marL="0" marR="0" lvl="0" indent="0" algn="l" defTabSz="914400" rtl="0" eaLnBrk="1" fontAlgn="auto" latinLnBrk="0" hangingPunct="1">
                        <a:lnSpc>
                          <a:spcPts val="3200"/>
                        </a:lnSpc>
                        <a:spcBef>
                          <a:spcPts val="0"/>
                        </a:spcBef>
                        <a:spcAft>
                          <a:spcPts val="0"/>
                        </a:spcAft>
                        <a:buClrTx/>
                        <a:buSzTx/>
                        <a:buFontTx/>
                        <a:buNone/>
                        <a:tabLst/>
                        <a:defRPr/>
                      </a:pPr>
                      <a:r>
                        <a:rPr kumimoji="1" lang="ja-JP" altLang="en-US" sz="2200" b="0" dirty="0" smtClean="0">
                          <a:solidFill>
                            <a:schemeClr val="tx1"/>
                          </a:solidFill>
                          <a:latin typeface="+mn-ea"/>
                          <a:ea typeface="+mn-ea"/>
                        </a:rPr>
                        <a:t>　広島都市圏においては，今後急速に高齢化が進み，現状の医師数や未分化の医療提供体制のままでは，将来的に医療需要に対応できなくなるおそれがある。</a:t>
                      </a:r>
                      <a:endParaRPr kumimoji="1" lang="ja-JP" altLang="en-US" sz="2200" b="0" dirty="0">
                        <a:solidFill>
                          <a:schemeClr val="tx1"/>
                        </a:solidFill>
                        <a:latin typeface="ＭＳ Ｐ明朝" panose="02020600040205080304" pitchFamily="18" charset="-128"/>
                        <a:ea typeface="ＭＳ Ｐ明朝" panose="02020600040205080304" pitchFamily="18"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63287141"/>
              </p:ext>
            </p:extLst>
          </p:nvPr>
        </p:nvGraphicFramePr>
        <p:xfrm>
          <a:off x="526612" y="3140968"/>
          <a:ext cx="8136904" cy="2520280"/>
        </p:xfrm>
        <a:graphic>
          <a:graphicData uri="http://schemas.openxmlformats.org/drawingml/2006/table">
            <a:tbl>
              <a:tblPr firstRow="1" bandRow="1">
                <a:tableStyleId>{5C22544A-7EE6-4342-B048-85BDC9FD1C3A}</a:tableStyleId>
              </a:tblPr>
              <a:tblGrid>
                <a:gridCol w="3168352"/>
                <a:gridCol w="4968552"/>
              </a:tblGrid>
              <a:tr h="216024">
                <a:tc>
                  <a:txBody>
                    <a:bodyPr/>
                    <a:lstStyle/>
                    <a:p>
                      <a:pPr algn="ctr"/>
                      <a:r>
                        <a:rPr kumimoji="1" lang="ja-JP" altLang="en-US" sz="1400" b="0" dirty="0" smtClean="0">
                          <a:solidFill>
                            <a:schemeClr val="tx1"/>
                          </a:solidFill>
                          <a:latin typeface="+mn-ea"/>
                          <a:ea typeface="+mn-ea"/>
                        </a:rPr>
                        <a:t>課　　　　題</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dirty="0" smtClean="0">
                          <a:solidFill>
                            <a:schemeClr val="tx1"/>
                          </a:solidFill>
                          <a:latin typeface="+mn-ea"/>
                          <a:ea typeface="+mn-ea"/>
                        </a:rPr>
                        <a:t>方　　向　　性</a:t>
                      </a:r>
                      <a:endParaRPr kumimoji="1" lang="ja-JP" altLang="en-US" sz="1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07740">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400" b="0" dirty="0" smtClean="0">
                          <a:solidFill>
                            <a:schemeClr val="tx1"/>
                          </a:solidFill>
                          <a:latin typeface="+mn-ea"/>
                          <a:ea typeface="+mn-ea"/>
                        </a:rPr>
                        <a:t>急増する医療需要にどう対応するか</a:t>
                      </a:r>
                      <a:endParaRPr kumimoji="1" lang="en-US" altLang="ja-JP" sz="1400" b="0" dirty="0" smtClean="0">
                        <a:solidFill>
                          <a:schemeClr val="tx1"/>
                        </a:solidFill>
                        <a:latin typeface="+mn-ea"/>
                        <a:ea typeface="+mn-ea"/>
                      </a:endParaRPr>
                    </a:p>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a:ea typeface="+mn-ea"/>
                        </a:rPr>
                        <a:t>⇒　</a:t>
                      </a:r>
                      <a:r>
                        <a:rPr kumimoji="1" lang="ja-JP" altLang="en-US" sz="1400" b="1" i="0" u="none" strike="noStrike" kern="1200" cap="none" spc="0" normalizeH="0" baseline="0" noProof="0" dirty="0" smtClean="0">
                          <a:ln>
                            <a:noFill/>
                          </a:ln>
                          <a:solidFill>
                            <a:schemeClr val="tx2">
                              <a:lumMod val="60000"/>
                              <a:lumOff val="40000"/>
                            </a:schemeClr>
                          </a:solidFill>
                          <a:effectLst/>
                          <a:uLnTx/>
                          <a:uFillTx/>
                          <a:latin typeface="ＭＳ Ｐゴシック"/>
                          <a:ea typeface="+mn-ea"/>
                        </a:rPr>
                        <a:t>地域完結型医療の実現</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200"/>
                        </a:lnSpc>
                      </a:pPr>
                      <a:r>
                        <a:rPr kumimoji="1" lang="ja-JP" altLang="en-US" sz="1400" b="0" u="none" dirty="0" smtClean="0">
                          <a:solidFill>
                            <a:schemeClr val="tx1"/>
                          </a:solidFill>
                          <a:latin typeface="+mn-ea"/>
                          <a:ea typeface="+mn-ea"/>
                        </a:rPr>
                        <a:t>○　医療機関の機能分化と水平連携</a:t>
                      </a:r>
                      <a:endParaRPr kumimoji="1" lang="en-US" altLang="ja-JP" sz="1400" b="0" u="none" dirty="0" smtClean="0">
                        <a:solidFill>
                          <a:schemeClr val="tx1"/>
                        </a:solidFill>
                        <a:latin typeface="+mn-ea"/>
                        <a:ea typeface="+mn-ea"/>
                      </a:endParaRPr>
                    </a:p>
                    <a:p>
                      <a:pPr>
                        <a:lnSpc>
                          <a:spcPts val="2200"/>
                        </a:lnSpc>
                      </a:pPr>
                      <a:r>
                        <a:rPr kumimoji="1" lang="ja-JP" altLang="en-US" sz="1400" b="0" u="none" dirty="0" smtClean="0">
                          <a:solidFill>
                            <a:schemeClr val="tx1"/>
                          </a:solidFill>
                          <a:latin typeface="+mn-ea"/>
                          <a:ea typeface="+mn-ea"/>
                        </a:rPr>
                        <a:t>○　垂直連携の強化</a:t>
                      </a:r>
                      <a:endParaRPr kumimoji="1" lang="en-US" altLang="ja-JP" sz="1400" b="0" u="none"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07740">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400" b="0" dirty="0" smtClean="0">
                          <a:solidFill>
                            <a:schemeClr val="tx1"/>
                          </a:solidFill>
                          <a:latin typeface="+mn-ea"/>
                          <a:ea typeface="+mn-ea"/>
                        </a:rPr>
                        <a:t>医師をどうやって増やすか</a:t>
                      </a:r>
                      <a:endParaRPr kumimoji="1" lang="en-US" altLang="ja-JP" sz="1400" b="0" dirty="0" smtClean="0">
                        <a:solidFill>
                          <a:schemeClr val="tx1"/>
                        </a:solidFill>
                        <a:latin typeface="+mn-ea"/>
                        <a:ea typeface="+mn-ea"/>
                      </a:endParaRPr>
                    </a:p>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a:ea typeface="+mn-ea"/>
                        </a:rPr>
                        <a:t>⇒　</a:t>
                      </a:r>
                      <a:r>
                        <a:rPr kumimoji="1" lang="ja-JP" altLang="en-US" sz="1400" b="1" i="0" u="none" strike="noStrike" kern="1200" cap="none" spc="0" normalizeH="0" baseline="0" noProof="0" dirty="0" smtClean="0">
                          <a:ln>
                            <a:noFill/>
                          </a:ln>
                          <a:solidFill>
                            <a:schemeClr val="tx2">
                              <a:lumMod val="60000"/>
                              <a:lumOff val="40000"/>
                            </a:schemeClr>
                          </a:solidFill>
                          <a:effectLst/>
                          <a:uLnTx/>
                          <a:uFillTx/>
                          <a:latin typeface="ＭＳ Ｐゴシック"/>
                          <a:ea typeface="+mn-ea"/>
                        </a:rPr>
                        <a:t>医師を惹きつける魅力づくり</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200"/>
                        </a:lnSpc>
                      </a:pPr>
                      <a:r>
                        <a:rPr kumimoji="1" lang="ja-JP" altLang="en-US" sz="1400" b="0" u="none" dirty="0" smtClean="0">
                          <a:solidFill>
                            <a:schemeClr val="tx1"/>
                          </a:solidFill>
                          <a:latin typeface="+mn-ea"/>
                          <a:ea typeface="+mn-ea"/>
                        </a:rPr>
                        <a:t>○　症例の集積</a:t>
                      </a:r>
                      <a:endParaRPr kumimoji="1" lang="en-US" altLang="ja-JP" sz="1400" b="0" u="none" dirty="0" smtClean="0">
                        <a:solidFill>
                          <a:schemeClr val="tx1"/>
                        </a:solidFill>
                        <a:latin typeface="+mn-ea"/>
                        <a:ea typeface="+mn-ea"/>
                      </a:endParaRPr>
                    </a:p>
                    <a:p>
                      <a:pPr>
                        <a:lnSpc>
                          <a:spcPts val="2200"/>
                        </a:lnSpc>
                      </a:pPr>
                      <a:r>
                        <a:rPr kumimoji="1" lang="ja-JP" altLang="en-US" sz="1400" b="0" u="none" dirty="0" smtClean="0">
                          <a:solidFill>
                            <a:schemeClr val="tx1"/>
                          </a:solidFill>
                          <a:latin typeface="+mn-ea"/>
                          <a:ea typeface="+mn-ea"/>
                        </a:rPr>
                        <a:t>○　高度・先端医療の提供</a:t>
                      </a:r>
                      <a:endParaRPr kumimoji="1" lang="en-US" altLang="ja-JP" sz="1400" b="0" u="none" dirty="0" smtClean="0">
                        <a:solidFill>
                          <a:schemeClr val="tx1"/>
                        </a:solidFill>
                        <a:latin typeface="+mn-ea"/>
                        <a:ea typeface="+mn-ea"/>
                      </a:endParaRPr>
                    </a:p>
                    <a:p>
                      <a:pPr>
                        <a:lnSpc>
                          <a:spcPts val="2200"/>
                        </a:lnSpc>
                      </a:pPr>
                      <a:r>
                        <a:rPr kumimoji="1" lang="ja-JP" altLang="en-US" sz="1400" b="0" u="none" dirty="0" smtClean="0">
                          <a:solidFill>
                            <a:schemeClr val="tx1"/>
                          </a:solidFill>
                          <a:latin typeface="+mn-ea"/>
                          <a:ea typeface="+mn-ea"/>
                        </a:rPr>
                        <a:t>○　労働環境の改善</a:t>
                      </a:r>
                      <a:endParaRPr kumimoji="1" lang="en-US" altLang="ja-JP" sz="1400" b="0" u="none" dirty="0" smtClean="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正方形/長方形 5"/>
          <p:cNvSpPr/>
          <p:nvPr/>
        </p:nvSpPr>
        <p:spPr>
          <a:xfrm>
            <a:off x="431540" y="6312789"/>
            <a:ext cx="8136904" cy="476672"/>
          </a:xfrm>
          <a:prstGeom prst="rect">
            <a:avLst/>
          </a:prstGeom>
          <a:no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n-ea"/>
              </a:rPr>
              <a:t>医療資源の最適配置を実現する仕組みづくり</a:t>
            </a:r>
            <a:endParaRPr kumimoji="1" lang="ja-JP" altLang="en-US" sz="1200" dirty="0">
              <a:solidFill>
                <a:schemeClr val="tx1"/>
              </a:solidFill>
              <a:latin typeface="+mn-ea"/>
            </a:endParaRPr>
          </a:p>
        </p:txBody>
      </p:sp>
      <p:sp>
        <p:nvSpPr>
          <p:cNvPr id="7" name="上矢印 6"/>
          <p:cNvSpPr/>
          <p:nvPr/>
        </p:nvSpPr>
        <p:spPr>
          <a:xfrm>
            <a:off x="3563888" y="5808733"/>
            <a:ext cx="1872208" cy="504056"/>
          </a:xfrm>
          <a:prstGeom prst="upArrow">
            <a:avLst>
              <a:gd name="adj1" fmla="val 50000"/>
              <a:gd name="adj2" fmla="val 62240"/>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108000" y="468000"/>
            <a:ext cx="8928992" cy="792088"/>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000" dirty="0" smtClean="0"/>
              <a:t>現状と将来推計から見えてくる課題</a:t>
            </a:r>
            <a:endParaRPr lang="en-US" altLang="ja-JP" sz="2000" dirty="0" smtClean="0"/>
          </a:p>
        </p:txBody>
      </p:sp>
    </p:spTree>
    <p:extLst>
      <p:ext uri="{BB962C8B-B14F-4D97-AF65-F5344CB8AC3E}">
        <p14:creationId xmlns:p14="http://schemas.microsoft.com/office/powerpoint/2010/main" val="3315068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16</a:t>
            </a:fld>
            <a:endParaRPr kumimoji="1" lang="ja-JP" altLang="en-US" sz="2400" dirty="0"/>
          </a:p>
        </p:txBody>
      </p:sp>
      <p:sp>
        <p:nvSpPr>
          <p:cNvPr id="5" name="タイトル 1"/>
          <p:cNvSpPr txBox="1">
            <a:spLocks/>
          </p:cNvSpPr>
          <p:nvPr/>
        </p:nvSpPr>
        <p:spPr>
          <a:xfrm>
            <a:off x="107504" y="1728000"/>
            <a:ext cx="8928992" cy="1584176"/>
          </a:xfrm>
          <a:prstGeom prst="rect">
            <a:avLst/>
          </a:prstGeom>
          <a:blipFill>
            <a:blip r:embed="rId2"/>
            <a:tile tx="0" ty="0" sx="100000" sy="100000" flip="none" algn="tl"/>
          </a:blipFill>
          <a:ln w="38100">
            <a:noFill/>
          </a:ln>
          <a:effectLst>
            <a:outerShdw blurRad="50800" dist="38100" dir="2700000" algn="tl" rotWithShape="0">
              <a:prstClr val="black">
                <a:alpha val="40000"/>
              </a:prstClr>
            </a:outerShdw>
          </a:effectLst>
        </p:spPr>
        <p:txBody>
          <a:bodyPr vert="horz" lIns="0" tIns="0" rIns="0" bIns="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3200" b="1" dirty="0" smtClean="0">
                <a:latin typeface="HG丸ｺﾞｼｯｸM-PRO" panose="020F0600000000000000" pitchFamily="50" charset="-128"/>
                <a:ea typeface="HG丸ｺﾞｼｯｸM-PRO" panose="020F0600000000000000" pitchFamily="50" charset="-128"/>
              </a:rPr>
              <a:t>２ 基幹病院連携強化会議について</a:t>
            </a:r>
            <a:endParaRPr lang="en-US" altLang="ja-JP" sz="3200" b="1"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91287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normAutofit/>
          </a:bodyPr>
          <a:lstStyle/>
          <a:p>
            <a:r>
              <a:rPr kumimoji="1" lang="ja-JP" altLang="en-US" sz="3200" dirty="0" smtClean="0"/>
              <a:t>基幹病院連携強化会議メンバー（</a:t>
            </a:r>
            <a:r>
              <a:rPr kumimoji="1" lang="en-US" altLang="ja-JP" sz="3200" dirty="0" smtClean="0"/>
              <a:t>H27.7</a:t>
            </a:r>
            <a:r>
              <a:rPr kumimoji="1" lang="ja-JP" altLang="en-US" sz="3200" dirty="0" smtClean="0"/>
              <a:t>～）</a:t>
            </a:r>
            <a:endParaRPr kumimoji="1" lang="ja-JP" altLang="en-US" sz="3200" dirty="0"/>
          </a:p>
        </p:txBody>
      </p:sp>
      <p:sp>
        <p:nvSpPr>
          <p:cNvPr id="7" name="スライド番号プレースホルダー 6"/>
          <p:cNvSpPr>
            <a:spLocks noGrp="1"/>
          </p:cNvSpPr>
          <p:nvPr>
            <p:ph type="sldNum" sz="quarter" idx="12"/>
          </p:nvPr>
        </p:nvSpPr>
        <p:spPr>
          <a:xfrm>
            <a:off x="7010400" y="6509593"/>
            <a:ext cx="2133600" cy="365125"/>
          </a:xfrm>
        </p:spPr>
        <p:txBody>
          <a:bodyPr/>
          <a:lstStyle/>
          <a:p>
            <a:fld id="{DC768EE6-8590-4C35-BA5F-0BD088C856D2}" type="slidenum">
              <a:rPr kumimoji="1" lang="ja-JP" altLang="en-US" sz="2400" smtClean="0"/>
              <a:t>17</a:t>
            </a:fld>
            <a:endParaRPr kumimoji="1" lang="ja-JP" altLang="en-US" sz="2400" dirty="0"/>
          </a:p>
        </p:txBody>
      </p:sp>
      <p:graphicFrame>
        <p:nvGraphicFramePr>
          <p:cNvPr id="8" name="表 7"/>
          <p:cNvGraphicFramePr>
            <a:graphicFrameLocks noGrp="1"/>
          </p:cNvGraphicFramePr>
          <p:nvPr>
            <p:extLst>
              <p:ext uri="{D42A27DB-BD31-4B8C-83A1-F6EECF244321}">
                <p14:modId xmlns:p14="http://schemas.microsoft.com/office/powerpoint/2010/main" val="1550562577"/>
              </p:ext>
            </p:extLst>
          </p:nvPr>
        </p:nvGraphicFramePr>
        <p:xfrm>
          <a:off x="470917" y="1584032"/>
          <a:ext cx="8352928" cy="3462488"/>
        </p:xfrm>
        <a:graphic>
          <a:graphicData uri="http://schemas.openxmlformats.org/drawingml/2006/table">
            <a:tbl>
              <a:tblPr firstRow="1" bandRow="1">
                <a:tableStyleId>{5C22544A-7EE6-4342-B048-85BDC9FD1C3A}</a:tableStyleId>
              </a:tblPr>
              <a:tblGrid>
                <a:gridCol w="720080"/>
                <a:gridCol w="1728192"/>
                <a:gridCol w="4312096"/>
                <a:gridCol w="1592560"/>
              </a:tblGrid>
              <a:tr h="368041">
                <a:tc>
                  <a:txBody>
                    <a:bodyPr/>
                    <a:lstStyle/>
                    <a:p>
                      <a:pPr algn="ct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dirty="0" smtClean="0">
                          <a:solidFill>
                            <a:schemeClr val="tx1"/>
                          </a:solidFill>
                        </a:rPr>
                        <a:t>氏　　名</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dirty="0" smtClean="0">
                          <a:solidFill>
                            <a:schemeClr val="tx1"/>
                          </a:solidFill>
                        </a:rPr>
                        <a:t>所属・職名</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0" dirty="0" smtClean="0">
                          <a:solidFill>
                            <a:schemeClr val="tx1"/>
                          </a:solidFill>
                        </a:rPr>
                        <a:t>備考</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041">
                <a:tc rowSpan="4">
                  <a:txBody>
                    <a:bodyPr/>
                    <a:lstStyle/>
                    <a:p>
                      <a:pPr algn="ctr"/>
                      <a:r>
                        <a:rPr kumimoji="1" lang="ja-JP" altLang="en-US" sz="1400" b="0" dirty="0" smtClean="0">
                          <a:solidFill>
                            <a:schemeClr val="tx1"/>
                          </a:solidFill>
                          <a:latin typeface="+mn-ea"/>
                          <a:ea typeface="+mn-ea"/>
                        </a:rPr>
                        <a:t>病</a:t>
                      </a: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院</a:t>
                      </a: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開</a:t>
                      </a: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設</a:t>
                      </a: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者</a:t>
                      </a: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等</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kern="1200" dirty="0" smtClean="0">
                          <a:solidFill>
                            <a:schemeClr val="dk1"/>
                          </a:solidFill>
                          <a:effectLst/>
                          <a:latin typeface="+mn-lt"/>
                          <a:ea typeface="+mn-ea"/>
                          <a:cs typeface="+mn-cs"/>
                        </a:rPr>
                        <a:t>浅原利正</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広島県病院事業管理者・広島県参与</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b="0" dirty="0" smtClean="0">
                          <a:solidFill>
                            <a:schemeClr val="tx1"/>
                          </a:solidFill>
                        </a:rPr>
                        <a:t>座長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041">
                <a:tc vMerge="1">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kern="1200" dirty="0" smtClean="0">
                          <a:solidFill>
                            <a:schemeClr val="dk1"/>
                          </a:solidFill>
                          <a:effectLst/>
                          <a:latin typeface="+mn-lt"/>
                          <a:ea typeface="+mn-ea"/>
                          <a:cs typeface="+mn-cs"/>
                        </a:rPr>
                        <a:t>影本正之</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地方独立行政法人広島市立病院機構理事長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041">
                <a:tc vMerge="1">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kern="1200" dirty="0" smtClean="0">
                          <a:solidFill>
                            <a:schemeClr val="dk1"/>
                          </a:solidFill>
                          <a:effectLst/>
                          <a:latin typeface="+mn-lt"/>
                          <a:ea typeface="+mn-ea"/>
                          <a:cs typeface="+mn-cs"/>
                        </a:rPr>
                        <a:t>笠松淳也</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広島県健康福祉局長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041">
                <a:tc vMerge="1">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kern="1200" dirty="0" smtClean="0">
                          <a:solidFill>
                            <a:schemeClr val="dk1"/>
                          </a:solidFill>
                          <a:effectLst/>
                          <a:latin typeface="+mn-lt"/>
                          <a:ea typeface="+mn-ea"/>
                          <a:cs typeface="+mn-cs"/>
                        </a:rPr>
                        <a:t>川添泰宏</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広島市健康福祉局長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041">
                <a:tc rowSpan="4">
                  <a:txBody>
                    <a:bodyPr/>
                    <a:lstStyle/>
                    <a:p>
                      <a:pPr algn="ctr"/>
                      <a:r>
                        <a:rPr kumimoji="1" lang="ja-JP" altLang="en-US" sz="1400" b="0" dirty="0" smtClean="0">
                          <a:solidFill>
                            <a:schemeClr val="tx1"/>
                          </a:solidFill>
                          <a:latin typeface="+mn-ea"/>
                          <a:ea typeface="+mn-ea"/>
                        </a:rPr>
                        <a:t>病</a:t>
                      </a: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院</a:t>
                      </a:r>
                      <a:endParaRPr kumimoji="1" lang="en-US" altLang="ja-JP" sz="1400" b="0" dirty="0" smtClean="0">
                        <a:solidFill>
                          <a:schemeClr val="tx1"/>
                        </a:solidFill>
                        <a:latin typeface="+mn-ea"/>
                        <a:ea typeface="+mn-ea"/>
                      </a:endParaRPr>
                    </a:p>
                    <a:p>
                      <a:pPr algn="ctr"/>
                      <a:r>
                        <a:rPr kumimoji="1" lang="ja-JP" altLang="en-US" sz="1400" b="0" dirty="0" smtClean="0">
                          <a:solidFill>
                            <a:schemeClr val="tx1"/>
                          </a:solidFill>
                          <a:latin typeface="+mn-ea"/>
                          <a:ea typeface="+mn-ea"/>
                        </a:rPr>
                        <a:t>長</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kern="1200" dirty="0" smtClean="0">
                          <a:solidFill>
                            <a:schemeClr val="dk1"/>
                          </a:solidFill>
                          <a:effectLst/>
                          <a:latin typeface="+mn-lt"/>
                          <a:ea typeface="+mn-ea"/>
                          <a:cs typeface="+mn-cs"/>
                        </a:rPr>
                        <a:t>荒木康之</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広島市立広島市民病院病院長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041">
                <a:tc vMerge="1">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kern="1200" dirty="0" smtClean="0">
                          <a:solidFill>
                            <a:schemeClr val="dk1"/>
                          </a:solidFill>
                          <a:effectLst/>
                          <a:latin typeface="+mn-lt"/>
                          <a:ea typeface="+mn-ea"/>
                          <a:cs typeface="+mn-cs"/>
                        </a:rPr>
                        <a:t>石田照佳</a:t>
                      </a:r>
                      <a:endParaRPr kumimoji="1" lang="en-US" altLang="ja-JP" sz="1400" kern="1200" dirty="0" smtClean="0">
                        <a:solidFill>
                          <a:schemeClr val="dk1"/>
                        </a:solidFill>
                        <a:effectLst/>
                        <a:latin typeface="+mn-lt"/>
                        <a:ea typeface="+mn-ea"/>
                        <a:cs typeface="+mn-cs"/>
                      </a:endParaRPr>
                    </a:p>
                    <a:p>
                      <a:pPr algn="dist"/>
                      <a:r>
                        <a:rPr kumimoji="1" lang="ja-JP" altLang="en-US" sz="1400" b="0" kern="1200" dirty="0" smtClean="0">
                          <a:solidFill>
                            <a:schemeClr val="dk1"/>
                          </a:solidFill>
                          <a:effectLst/>
                          <a:latin typeface="+mn-lt"/>
                          <a:ea typeface="+mn-ea"/>
                          <a:cs typeface="+mn-cs"/>
                        </a:rPr>
                        <a:t>古川善也</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広島赤十字・原爆病院院長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400" b="0" dirty="0" smtClean="0">
                          <a:solidFill>
                            <a:schemeClr val="tx1"/>
                          </a:solidFill>
                          <a:latin typeface="+mn-ea"/>
                          <a:ea typeface="+mn-ea"/>
                        </a:rPr>
                        <a:t>H28.1</a:t>
                      </a:r>
                      <a:r>
                        <a:rPr kumimoji="1" lang="ja-JP" altLang="en-US" sz="1400" b="0" dirty="0" smtClean="0">
                          <a:solidFill>
                            <a:schemeClr val="tx1"/>
                          </a:solidFill>
                          <a:latin typeface="+mn-ea"/>
                          <a:ea typeface="+mn-ea"/>
                        </a:rPr>
                        <a:t>～古川院長</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041">
                <a:tc vMerge="1">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kern="1200" dirty="0" smtClean="0">
                          <a:solidFill>
                            <a:schemeClr val="dk1"/>
                          </a:solidFill>
                          <a:effectLst/>
                          <a:latin typeface="+mn-lt"/>
                          <a:ea typeface="+mn-ea"/>
                          <a:cs typeface="+mn-cs"/>
                        </a:rPr>
                        <a:t>木矢克造</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県立広島病院院長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041">
                <a:tc vMerge="1">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kern="1200" dirty="0" smtClean="0">
                          <a:solidFill>
                            <a:schemeClr val="dk1"/>
                          </a:solidFill>
                          <a:effectLst/>
                          <a:latin typeface="+mn-lt"/>
                          <a:ea typeface="+mn-ea"/>
                          <a:cs typeface="+mn-cs"/>
                        </a:rPr>
                        <a:t>平川勝洋</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広島大学病院病院長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正方形/長方形 8"/>
          <p:cNvSpPr/>
          <p:nvPr/>
        </p:nvSpPr>
        <p:spPr>
          <a:xfrm>
            <a:off x="6735613" y="1196752"/>
            <a:ext cx="208823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000" dirty="0" smtClean="0">
                <a:solidFill>
                  <a:schemeClr val="tx1"/>
                </a:solidFill>
              </a:rPr>
              <a:t>（敬称略，５０音順）</a:t>
            </a:r>
            <a:endParaRPr kumimoji="1" lang="ja-JP" altLang="en-US" sz="1000" dirty="0">
              <a:solidFill>
                <a:schemeClr val="tx1"/>
              </a:solidFill>
            </a:endParaRPr>
          </a:p>
        </p:txBody>
      </p:sp>
      <p:sp>
        <p:nvSpPr>
          <p:cNvPr id="10" name="正方形/長方形 9"/>
          <p:cNvSpPr/>
          <p:nvPr/>
        </p:nvSpPr>
        <p:spPr>
          <a:xfrm>
            <a:off x="462533" y="4959224"/>
            <a:ext cx="208823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latin typeface="+mn-ea"/>
              </a:rPr>
              <a:t>【</a:t>
            </a:r>
            <a:r>
              <a:rPr kumimoji="1" lang="ja-JP" altLang="en-US" sz="1200" dirty="0" smtClean="0">
                <a:solidFill>
                  <a:schemeClr val="tx1"/>
                </a:solidFill>
                <a:latin typeface="+mn-ea"/>
              </a:rPr>
              <a:t>オブザーバー</a:t>
            </a:r>
            <a:r>
              <a:rPr kumimoji="1" lang="en-US" altLang="ja-JP" sz="1200" dirty="0" smtClean="0">
                <a:solidFill>
                  <a:schemeClr val="tx1"/>
                </a:solidFill>
                <a:latin typeface="+mn-ea"/>
              </a:rPr>
              <a:t>】</a:t>
            </a:r>
            <a:endParaRPr kumimoji="1" lang="ja-JP" altLang="en-US" sz="1200" dirty="0">
              <a:solidFill>
                <a:schemeClr val="tx1"/>
              </a:solidFill>
              <a:latin typeface="+mn-ea"/>
            </a:endParaRPr>
          </a:p>
        </p:txBody>
      </p:sp>
      <p:graphicFrame>
        <p:nvGraphicFramePr>
          <p:cNvPr id="11" name="表 10"/>
          <p:cNvGraphicFramePr>
            <a:graphicFrameLocks noGrp="1"/>
          </p:cNvGraphicFramePr>
          <p:nvPr>
            <p:extLst>
              <p:ext uri="{D42A27DB-BD31-4B8C-83A1-F6EECF244321}">
                <p14:modId xmlns:p14="http://schemas.microsoft.com/office/powerpoint/2010/main" val="200913540"/>
              </p:ext>
            </p:extLst>
          </p:nvPr>
        </p:nvGraphicFramePr>
        <p:xfrm>
          <a:off x="462533" y="5400456"/>
          <a:ext cx="8352928" cy="1104123"/>
        </p:xfrm>
        <a:graphic>
          <a:graphicData uri="http://schemas.openxmlformats.org/drawingml/2006/table">
            <a:tbl>
              <a:tblPr firstRow="1" bandRow="1">
                <a:tableStyleId>{5C22544A-7EE6-4342-B048-85BDC9FD1C3A}</a:tableStyleId>
              </a:tblPr>
              <a:tblGrid>
                <a:gridCol w="720080"/>
                <a:gridCol w="1728192"/>
                <a:gridCol w="4320480"/>
                <a:gridCol w="1584176"/>
              </a:tblGrid>
              <a:tr h="368041">
                <a:tc rowSpan="2">
                  <a:txBody>
                    <a:bodyPr/>
                    <a:lstStyle/>
                    <a:p>
                      <a:pPr algn="ctr"/>
                      <a:r>
                        <a:rPr kumimoji="1" lang="ja-JP" altLang="en-US" sz="1400" b="0" dirty="0" smtClean="0">
                          <a:solidFill>
                            <a:schemeClr val="tx1"/>
                          </a:solidFill>
                          <a:latin typeface="+mn-ea"/>
                          <a:ea typeface="+mn-ea"/>
                        </a:rPr>
                        <a:t>医師会</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b="0" kern="1200" dirty="0" smtClean="0">
                          <a:solidFill>
                            <a:schemeClr val="tx1"/>
                          </a:solidFill>
                          <a:effectLst/>
                          <a:latin typeface="+mn-lt"/>
                          <a:ea typeface="+mn-ea"/>
                          <a:cs typeface="+mn-cs"/>
                        </a:rPr>
                        <a:t>檜谷義美</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b="0" kern="1200" dirty="0" smtClean="0">
                          <a:solidFill>
                            <a:schemeClr val="tx1"/>
                          </a:solidFill>
                          <a:effectLst/>
                          <a:latin typeface="+mn-lt"/>
                          <a:ea typeface="+mn-ea"/>
                          <a:cs typeface="+mn-cs"/>
                        </a:rPr>
                        <a:t>一般社団法人広島県医師会副会長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041">
                <a:tc vMerge="1">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kern="1200" dirty="0" smtClean="0">
                          <a:solidFill>
                            <a:schemeClr val="dk1"/>
                          </a:solidFill>
                          <a:effectLst/>
                          <a:latin typeface="+mn-lt"/>
                          <a:ea typeface="+mn-ea"/>
                          <a:cs typeface="+mn-cs"/>
                        </a:rPr>
                        <a:t>松村　誠</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一般社団法人広島市医師会会長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8041">
                <a:tc>
                  <a:txBody>
                    <a:bodyPr/>
                    <a:lstStyle/>
                    <a:p>
                      <a:pPr algn="ctr"/>
                      <a:r>
                        <a:rPr kumimoji="1" lang="ja-JP" altLang="en-US" sz="1400" b="0" dirty="0" smtClean="0">
                          <a:solidFill>
                            <a:schemeClr val="tx1"/>
                          </a:solidFill>
                          <a:latin typeface="+mn-ea"/>
                          <a:ea typeface="+mn-ea"/>
                        </a:rPr>
                        <a:t>有識者</a:t>
                      </a: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kumimoji="1" lang="ja-JP" altLang="ja-JP" sz="1400" kern="1200" dirty="0" smtClean="0">
                          <a:solidFill>
                            <a:schemeClr val="dk1"/>
                          </a:solidFill>
                          <a:effectLst/>
                          <a:latin typeface="+mn-lt"/>
                          <a:ea typeface="+mn-ea"/>
                          <a:cs typeface="+mn-cs"/>
                        </a:rPr>
                        <a:t>門田守人</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400" kern="1200" dirty="0" smtClean="0">
                          <a:solidFill>
                            <a:schemeClr val="dk1"/>
                          </a:solidFill>
                          <a:effectLst/>
                          <a:latin typeface="+mn-lt"/>
                          <a:ea typeface="+mn-ea"/>
                          <a:cs typeface="+mn-cs"/>
                        </a:rPr>
                        <a:t>がん研有明病院名誉院長</a:t>
                      </a:r>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651259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18</a:t>
            </a:fld>
            <a:endParaRPr kumimoji="1" lang="ja-JP" altLang="en-US" sz="2400" dirty="0"/>
          </a:p>
        </p:txBody>
      </p:sp>
      <p:sp>
        <p:nvSpPr>
          <p:cNvPr id="5" name="タイトル 1"/>
          <p:cNvSpPr>
            <a:spLocks noGrp="1"/>
          </p:cNvSpPr>
          <p:nvPr>
            <p:ph type="title"/>
          </p:nvPr>
        </p:nvSpPr>
        <p:spPr>
          <a:xfrm>
            <a:off x="457200" y="274638"/>
            <a:ext cx="8229600" cy="1143000"/>
          </a:xfrm>
        </p:spPr>
        <p:txBody>
          <a:bodyPr>
            <a:normAutofit/>
          </a:bodyPr>
          <a:lstStyle/>
          <a:p>
            <a:r>
              <a:rPr kumimoji="1" lang="ja-JP" altLang="en-US" sz="3200" dirty="0" smtClean="0"/>
              <a:t>基幹病院連携強化会議の開催状況</a:t>
            </a:r>
            <a:endParaRPr kumimoji="1" lang="ja-JP" altLang="en-US" sz="3200" dirty="0"/>
          </a:p>
        </p:txBody>
      </p:sp>
      <p:graphicFrame>
        <p:nvGraphicFramePr>
          <p:cNvPr id="6" name="表 5"/>
          <p:cNvGraphicFramePr>
            <a:graphicFrameLocks noGrp="1"/>
          </p:cNvGraphicFramePr>
          <p:nvPr>
            <p:extLst>
              <p:ext uri="{D42A27DB-BD31-4B8C-83A1-F6EECF244321}">
                <p14:modId xmlns:p14="http://schemas.microsoft.com/office/powerpoint/2010/main" val="448586079"/>
              </p:ext>
            </p:extLst>
          </p:nvPr>
        </p:nvGraphicFramePr>
        <p:xfrm>
          <a:off x="323528" y="1412776"/>
          <a:ext cx="8424936" cy="5114345"/>
        </p:xfrm>
        <a:graphic>
          <a:graphicData uri="http://schemas.openxmlformats.org/drawingml/2006/table">
            <a:tbl>
              <a:tblPr firstRow="1" bandRow="1">
                <a:tableStyleId>{5C22544A-7EE6-4342-B048-85BDC9FD1C3A}</a:tableStyleId>
              </a:tblPr>
              <a:tblGrid>
                <a:gridCol w="936104"/>
                <a:gridCol w="1728192"/>
                <a:gridCol w="5760640"/>
              </a:tblGrid>
              <a:tr h="0">
                <a:tc>
                  <a:txBody>
                    <a:bodyPr/>
                    <a:lstStyle/>
                    <a:p>
                      <a:pPr algn="ctr"/>
                      <a:r>
                        <a:rPr kumimoji="1" lang="ja-JP" altLang="en-US" sz="1100" b="0" dirty="0" smtClean="0">
                          <a:solidFill>
                            <a:schemeClr val="tx1"/>
                          </a:solidFill>
                          <a:latin typeface="+mn-ea"/>
                          <a:ea typeface="+mn-ea"/>
                        </a:rPr>
                        <a:t>回次　</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b="0" dirty="0" smtClean="0">
                          <a:solidFill>
                            <a:schemeClr val="tx1"/>
                          </a:solidFill>
                          <a:latin typeface="+mn-ea"/>
                          <a:ea typeface="+mn-ea"/>
                        </a:rPr>
                        <a:t>開催日</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100" b="0" dirty="0" smtClean="0">
                          <a:solidFill>
                            <a:schemeClr val="tx1"/>
                          </a:solidFill>
                          <a:latin typeface="+mn-ea"/>
                          <a:ea typeface="+mn-ea"/>
                        </a:rPr>
                        <a:t>議    　　　　題</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71053">
                <a:tc>
                  <a:txBody>
                    <a:bodyPr/>
                    <a:lstStyle/>
                    <a:p>
                      <a:pPr algn="ctr"/>
                      <a:r>
                        <a:rPr kumimoji="1" lang="ja-JP" altLang="en-US" sz="1100" b="0" dirty="0" smtClean="0">
                          <a:solidFill>
                            <a:schemeClr val="tx1"/>
                          </a:solidFill>
                          <a:latin typeface="+mn-ea"/>
                          <a:ea typeface="+mn-ea"/>
                        </a:rPr>
                        <a:t>第１回</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0" dirty="0" smtClean="0">
                          <a:solidFill>
                            <a:schemeClr val="tx1"/>
                          </a:solidFill>
                          <a:latin typeface="+mn-ea"/>
                          <a:ea typeface="+mn-ea"/>
                        </a:rPr>
                        <a:t>H27</a:t>
                      </a:r>
                      <a:r>
                        <a:rPr kumimoji="1" lang="ja-JP" altLang="en-US" sz="1100" b="0" dirty="0" smtClean="0">
                          <a:solidFill>
                            <a:schemeClr val="tx1"/>
                          </a:solidFill>
                          <a:latin typeface="+mn-ea"/>
                          <a:ea typeface="+mn-ea"/>
                        </a:rPr>
                        <a:t>年</a:t>
                      </a:r>
                      <a:r>
                        <a:rPr kumimoji="1" lang="en-US" altLang="ja-JP" sz="1100" b="0" dirty="0" smtClean="0">
                          <a:solidFill>
                            <a:schemeClr val="tx1"/>
                          </a:solidFill>
                          <a:latin typeface="+mn-ea"/>
                          <a:ea typeface="+mn-ea"/>
                        </a:rPr>
                        <a:t>7</a:t>
                      </a:r>
                      <a:r>
                        <a:rPr kumimoji="1" lang="ja-JP" altLang="en-US" sz="1100" b="0" dirty="0" smtClean="0">
                          <a:solidFill>
                            <a:schemeClr val="tx1"/>
                          </a:solidFill>
                          <a:latin typeface="+mn-ea"/>
                          <a:ea typeface="+mn-ea"/>
                        </a:rPr>
                        <a:t>月</a:t>
                      </a:r>
                      <a:r>
                        <a:rPr kumimoji="1" lang="en-US" altLang="ja-JP" sz="1100" b="0" dirty="0" smtClean="0">
                          <a:solidFill>
                            <a:schemeClr val="tx1"/>
                          </a:solidFill>
                          <a:latin typeface="+mn-ea"/>
                          <a:ea typeface="+mn-ea"/>
                        </a:rPr>
                        <a:t>1</a:t>
                      </a:r>
                      <a:r>
                        <a:rPr kumimoji="1" lang="ja-JP" altLang="en-US" sz="1100" b="0" dirty="0" smtClean="0">
                          <a:solidFill>
                            <a:schemeClr val="tx1"/>
                          </a:solidFill>
                          <a:latin typeface="+mn-ea"/>
                          <a:ea typeface="+mn-ea"/>
                        </a:rPr>
                        <a:t>日</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ja-JP" altLang="en-US" sz="1100" kern="100" dirty="0" smtClean="0">
                          <a:effectLst/>
                          <a:latin typeface="+mn-ea"/>
                          <a:ea typeface="+mn-ea"/>
                          <a:cs typeface="Times New Roman"/>
                        </a:rPr>
                        <a:t>（１）</a:t>
                      </a:r>
                      <a:r>
                        <a:rPr lang="en-US" altLang="ja-JP" sz="1100" kern="100" dirty="0" smtClean="0">
                          <a:effectLst/>
                          <a:latin typeface="+mn-ea"/>
                          <a:ea typeface="+mn-ea"/>
                          <a:cs typeface="Times New Roman"/>
                        </a:rPr>
                        <a:t> </a:t>
                      </a:r>
                      <a:r>
                        <a:rPr lang="ja-JP" altLang="ja-JP" sz="1100" kern="100" dirty="0" smtClean="0">
                          <a:effectLst/>
                          <a:latin typeface="+mn-ea"/>
                          <a:ea typeface="+mn-ea"/>
                          <a:cs typeface="Times New Roman"/>
                        </a:rPr>
                        <a:t>現状と将来推計から見えてくる課題の確認</a:t>
                      </a:r>
                      <a:r>
                        <a:rPr lang="ja-JP" altLang="en-US" sz="1100" kern="100" dirty="0" smtClean="0">
                          <a:effectLst/>
                          <a:latin typeface="+mn-ea"/>
                          <a:ea typeface="+mn-ea"/>
                          <a:cs typeface="Times New Roman"/>
                        </a:rPr>
                        <a:t>について</a:t>
                      </a:r>
                      <a:endParaRPr lang="ja-JP" altLang="ja-JP" sz="1100" kern="100" dirty="0" smtClean="0">
                        <a:effectLst/>
                        <a:latin typeface="+mn-ea"/>
                        <a:ea typeface="+mn-ea"/>
                        <a:cs typeface="Times New Roman"/>
                      </a:endParaRPr>
                    </a:p>
                    <a:p>
                      <a:pPr algn="l">
                        <a:lnSpc>
                          <a:spcPct val="100000"/>
                        </a:lnSpc>
                      </a:pPr>
                      <a:r>
                        <a:rPr lang="ja-JP" altLang="en-US" sz="1100" dirty="0" smtClean="0">
                          <a:effectLst/>
                          <a:latin typeface="+mn-ea"/>
                          <a:ea typeface="+mn-ea"/>
                          <a:cs typeface="Times New Roman"/>
                        </a:rPr>
                        <a:t>（２）</a:t>
                      </a:r>
                      <a:r>
                        <a:rPr lang="en-US" altLang="ja-JP" sz="1100" dirty="0" smtClean="0">
                          <a:effectLst/>
                          <a:latin typeface="+mn-ea"/>
                          <a:ea typeface="+mn-ea"/>
                          <a:cs typeface="Times New Roman"/>
                        </a:rPr>
                        <a:t> </a:t>
                      </a:r>
                      <a:r>
                        <a:rPr lang="ja-JP" altLang="ja-JP" sz="1100" dirty="0" smtClean="0">
                          <a:effectLst/>
                          <a:latin typeface="+mn-ea"/>
                          <a:ea typeface="+mn-ea"/>
                          <a:cs typeface="Times New Roman"/>
                        </a:rPr>
                        <a:t>論点整理の確認</a:t>
                      </a:r>
                      <a:r>
                        <a:rPr lang="ja-JP" altLang="en-US" sz="1100" dirty="0" smtClean="0">
                          <a:effectLst/>
                          <a:latin typeface="+mn-ea"/>
                          <a:ea typeface="+mn-ea"/>
                          <a:cs typeface="Times New Roman"/>
                        </a:rPr>
                        <a:t>について</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71053">
                <a:tc>
                  <a:txBody>
                    <a:bodyPr/>
                    <a:lstStyle/>
                    <a:p>
                      <a:pPr algn="ctr"/>
                      <a:r>
                        <a:rPr kumimoji="1" lang="ja-JP" altLang="en-US" sz="1100" b="0" dirty="0" smtClean="0">
                          <a:solidFill>
                            <a:schemeClr val="tx1"/>
                          </a:solidFill>
                          <a:latin typeface="+mn-ea"/>
                          <a:ea typeface="+mn-ea"/>
                        </a:rPr>
                        <a:t>第２回</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0" dirty="0" smtClean="0">
                          <a:solidFill>
                            <a:schemeClr val="tx1"/>
                          </a:solidFill>
                          <a:latin typeface="+mn-ea"/>
                          <a:ea typeface="+mn-ea"/>
                        </a:rPr>
                        <a:t>H27</a:t>
                      </a:r>
                      <a:r>
                        <a:rPr kumimoji="1" lang="ja-JP" altLang="en-US" sz="1100" b="0" dirty="0" smtClean="0">
                          <a:solidFill>
                            <a:schemeClr val="tx1"/>
                          </a:solidFill>
                          <a:latin typeface="+mn-ea"/>
                          <a:ea typeface="+mn-ea"/>
                        </a:rPr>
                        <a:t>年</a:t>
                      </a:r>
                      <a:r>
                        <a:rPr kumimoji="1" lang="en-US" altLang="ja-JP" sz="1100" b="0" dirty="0" smtClean="0">
                          <a:solidFill>
                            <a:schemeClr val="tx1"/>
                          </a:solidFill>
                          <a:latin typeface="+mn-ea"/>
                          <a:ea typeface="+mn-ea"/>
                        </a:rPr>
                        <a:t>9</a:t>
                      </a:r>
                      <a:r>
                        <a:rPr kumimoji="1" lang="ja-JP" altLang="en-US" sz="1100" b="0" dirty="0" smtClean="0">
                          <a:solidFill>
                            <a:schemeClr val="tx1"/>
                          </a:solidFill>
                          <a:latin typeface="+mn-ea"/>
                          <a:ea typeface="+mn-ea"/>
                        </a:rPr>
                        <a:t>月</a:t>
                      </a:r>
                      <a:r>
                        <a:rPr kumimoji="1" lang="en-US" altLang="ja-JP" sz="1100" b="0" dirty="0" smtClean="0">
                          <a:solidFill>
                            <a:schemeClr val="tx1"/>
                          </a:solidFill>
                          <a:latin typeface="+mn-ea"/>
                          <a:ea typeface="+mn-ea"/>
                        </a:rPr>
                        <a:t>14</a:t>
                      </a:r>
                      <a:r>
                        <a:rPr kumimoji="1" lang="ja-JP" altLang="en-US" sz="1100" b="0" dirty="0" smtClean="0">
                          <a:solidFill>
                            <a:schemeClr val="tx1"/>
                          </a:solidFill>
                          <a:latin typeface="+mn-ea"/>
                          <a:ea typeface="+mn-ea"/>
                        </a:rPr>
                        <a:t>日</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ja-JP" altLang="ja-JP" sz="1100" kern="100" dirty="0" smtClean="0">
                          <a:effectLst/>
                          <a:latin typeface="+mn-ea"/>
                          <a:ea typeface="+mn-ea"/>
                          <a:cs typeface="Times New Roman"/>
                        </a:rPr>
                        <a:t>・</a:t>
                      </a:r>
                      <a:r>
                        <a:rPr lang="en-US" altLang="ja-JP" sz="1100" kern="100" dirty="0" smtClean="0">
                          <a:effectLst/>
                          <a:latin typeface="+mn-ea"/>
                          <a:ea typeface="+mn-ea"/>
                          <a:cs typeface="Times New Roman"/>
                        </a:rPr>
                        <a:t> </a:t>
                      </a:r>
                      <a:r>
                        <a:rPr lang="ja-JP" altLang="ja-JP" sz="1100" kern="100" dirty="0" smtClean="0">
                          <a:effectLst/>
                          <a:latin typeface="+mn-ea"/>
                          <a:ea typeface="+mn-ea"/>
                          <a:cs typeface="Times New Roman"/>
                        </a:rPr>
                        <a:t>有識者の講演と意見交換</a:t>
                      </a:r>
                      <a:endParaRPr lang="en-US" altLang="ja-JP" sz="1100" kern="100" dirty="0" smtClean="0">
                        <a:effectLst/>
                        <a:latin typeface="+mn-ea"/>
                        <a:ea typeface="+mn-ea"/>
                        <a:cs typeface="Times New Roman"/>
                      </a:endParaRPr>
                    </a:p>
                    <a:p>
                      <a:pPr algn="l">
                        <a:lnSpc>
                          <a:spcPct val="100000"/>
                        </a:lnSpc>
                        <a:spcAft>
                          <a:spcPts val="0"/>
                        </a:spcAft>
                      </a:pPr>
                      <a:r>
                        <a:rPr lang="ja-JP" altLang="en-US" sz="1100" kern="100" dirty="0" smtClean="0">
                          <a:effectLst/>
                          <a:latin typeface="+mn-ea"/>
                          <a:ea typeface="+mn-ea"/>
                          <a:cs typeface="Times New Roman"/>
                        </a:rPr>
                        <a:t>　　</a:t>
                      </a:r>
                      <a:r>
                        <a:rPr lang="ja-JP" altLang="ja-JP" sz="1100" kern="100" dirty="0" smtClean="0">
                          <a:effectLst/>
                          <a:latin typeface="+mn-ea"/>
                          <a:ea typeface="+mn-ea"/>
                          <a:cs typeface="Times New Roman"/>
                        </a:rPr>
                        <a:t>長谷川淳二氏（総務省自治財政局準公営企業室長）</a:t>
                      </a:r>
                      <a:r>
                        <a:rPr lang="ja-JP" altLang="en-US" sz="1100" kern="100" dirty="0" smtClean="0">
                          <a:effectLst/>
                          <a:latin typeface="+mn-ea"/>
                          <a:ea typeface="+mn-ea"/>
                          <a:cs typeface="Times New Roman"/>
                        </a:rPr>
                        <a:t>　「公立病院改革の取組について」</a:t>
                      </a:r>
                      <a:endParaRPr lang="en-US" altLang="ja-JP" sz="1100" kern="100" dirty="0" smtClean="0">
                        <a:effectLst/>
                        <a:latin typeface="+mn-ea"/>
                        <a:ea typeface="+mn-ea"/>
                        <a:cs typeface="Times New Roman"/>
                      </a:endParaRPr>
                    </a:p>
                    <a:p>
                      <a:pPr algn="l">
                        <a:lnSpc>
                          <a:spcPct val="100000"/>
                        </a:lnSpc>
                        <a:spcAft>
                          <a:spcPts val="0"/>
                        </a:spcAft>
                      </a:pPr>
                      <a:r>
                        <a:rPr lang="ja-JP" altLang="en-US" sz="1100" kern="100" dirty="0" smtClean="0">
                          <a:effectLst/>
                          <a:latin typeface="+mn-ea"/>
                          <a:ea typeface="+mn-ea"/>
                          <a:cs typeface="Times New Roman"/>
                        </a:rPr>
                        <a:t>　　</a:t>
                      </a:r>
                      <a:r>
                        <a:rPr lang="ja-JP" altLang="ja-JP" sz="1100" kern="100" dirty="0" smtClean="0">
                          <a:effectLst/>
                          <a:latin typeface="+mn-ea"/>
                          <a:ea typeface="+mn-ea"/>
                          <a:cs typeface="Times New Roman"/>
                        </a:rPr>
                        <a:t>町田二郎氏（済生会熊本病院副院長）</a:t>
                      </a:r>
                      <a:r>
                        <a:rPr lang="en-US" altLang="ja-JP" sz="1100" kern="100" dirty="0" smtClean="0">
                          <a:effectLst/>
                          <a:latin typeface="+mn-ea"/>
                          <a:ea typeface="+mn-ea"/>
                          <a:cs typeface="Times New Roman"/>
                        </a:rPr>
                        <a:t> </a:t>
                      </a:r>
                      <a:r>
                        <a:rPr lang="ja-JP" altLang="en-US" sz="1100" kern="100" dirty="0" smtClean="0">
                          <a:effectLst/>
                          <a:latin typeface="+mn-ea"/>
                          <a:ea typeface="+mn-ea"/>
                          <a:cs typeface="Times New Roman"/>
                        </a:rPr>
                        <a:t>「これからの地域医療連携について」</a:t>
                      </a:r>
                      <a:endParaRPr lang="ja-JP" altLang="ja-JP" sz="1100" kern="100" dirty="0" smtClean="0">
                        <a:effectLst/>
                        <a:latin typeface="+mn-ea"/>
                        <a:ea typeface="+mn-ea"/>
                        <a:cs typeface="Times New Roman"/>
                      </a:endParaRPr>
                    </a:p>
                    <a:p>
                      <a:pPr algn="l">
                        <a:lnSpc>
                          <a:spcPct val="100000"/>
                        </a:lnSpc>
                      </a:pPr>
                      <a:r>
                        <a:rPr lang="ja-JP" altLang="en-US" sz="1100" dirty="0" smtClean="0">
                          <a:effectLst/>
                          <a:latin typeface="+mn-ea"/>
                          <a:ea typeface="+mn-ea"/>
                          <a:cs typeface="Times New Roman"/>
                        </a:rPr>
                        <a:t>　　</a:t>
                      </a:r>
                      <a:r>
                        <a:rPr lang="ja-JP" altLang="ja-JP" sz="1100" dirty="0" smtClean="0">
                          <a:effectLst/>
                          <a:latin typeface="+mn-ea"/>
                          <a:ea typeface="+mn-ea"/>
                          <a:cs typeface="Times New Roman"/>
                        </a:rPr>
                        <a:t>宮田裕章氏（慶應義塾大学医学部教授）</a:t>
                      </a:r>
                      <a:r>
                        <a:rPr lang="en-US" altLang="ja-JP" sz="1100" dirty="0" smtClean="0">
                          <a:effectLst/>
                          <a:latin typeface="+mn-ea"/>
                          <a:ea typeface="+mn-ea"/>
                          <a:cs typeface="Times New Roman"/>
                        </a:rPr>
                        <a:t> </a:t>
                      </a:r>
                      <a:r>
                        <a:rPr lang="ja-JP" altLang="en-US" sz="1100" dirty="0" smtClean="0">
                          <a:effectLst/>
                          <a:latin typeface="+mn-ea"/>
                          <a:ea typeface="+mn-ea"/>
                          <a:cs typeface="Times New Roman"/>
                        </a:rPr>
                        <a:t>「症例集積と医療の質向上について」</a:t>
                      </a:r>
                      <a:endParaRPr lang="en-US" altLang="ja-JP" sz="1100" dirty="0" smtClean="0">
                        <a:effectLst/>
                        <a:latin typeface="+mn-ea"/>
                        <a:ea typeface="+mn-ea"/>
                        <a:cs typeface="Times New Roman"/>
                      </a:endParaRPr>
                    </a:p>
                    <a:p>
                      <a:pPr algn="l">
                        <a:lnSpc>
                          <a:spcPct val="100000"/>
                        </a:lnSpc>
                      </a:pPr>
                      <a:r>
                        <a:rPr kumimoji="1" lang="ja-JP" altLang="en-US" sz="1100" b="0" dirty="0" smtClean="0">
                          <a:solidFill>
                            <a:schemeClr val="tx1"/>
                          </a:solidFill>
                          <a:effectLst/>
                          <a:latin typeface="+mn-ea"/>
                          <a:ea typeface="+mn-ea"/>
                          <a:cs typeface="Times New Roman"/>
                        </a:rPr>
                        <a:t>　　ファシリテーター：平井敦子氏（中国新聞社論説委員）</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71053">
                <a:tc>
                  <a:txBody>
                    <a:bodyPr/>
                    <a:lstStyle/>
                    <a:p>
                      <a:pPr algn="ctr"/>
                      <a:r>
                        <a:rPr kumimoji="1" lang="ja-JP" altLang="en-US" sz="1100" b="0" dirty="0" smtClean="0">
                          <a:solidFill>
                            <a:schemeClr val="tx1"/>
                          </a:solidFill>
                          <a:latin typeface="+mn-ea"/>
                          <a:ea typeface="+mn-ea"/>
                        </a:rPr>
                        <a:t>第３回</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0" dirty="0" smtClean="0">
                          <a:solidFill>
                            <a:schemeClr val="tx1"/>
                          </a:solidFill>
                          <a:latin typeface="+mn-ea"/>
                          <a:ea typeface="+mn-ea"/>
                        </a:rPr>
                        <a:t>H27</a:t>
                      </a:r>
                      <a:r>
                        <a:rPr kumimoji="1" lang="ja-JP" altLang="en-US" sz="1100" b="0" dirty="0" smtClean="0">
                          <a:solidFill>
                            <a:schemeClr val="tx1"/>
                          </a:solidFill>
                          <a:latin typeface="+mn-ea"/>
                          <a:ea typeface="+mn-ea"/>
                        </a:rPr>
                        <a:t>年</a:t>
                      </a:r>
                      <a:r>
                        <a:rPr kumimoji="1" lang="en-US" altLang="ja-JP" sz="1100" b="0" dirty="0" smtClean="0">
                          <a:solidFill>
                            <a:schemeClr val="tx1"/>
                          </a:solidFill>
                          <a:latin typeface="+mn-ea"/>
                          <a:ea typeface="+mn-ea"/>
                        </a:rPr>
                        <a:t>10</a:t>
                      </a:r>
                      <a:r>
                        <a:rPr kumimoji="1" lang="ja-JP" altLang="en-US" sz="1100" b="0" dirty="0" smtClean="0">
                          <a:solidFill>
                            <a:schemeClr val="tx1"/>
                          </a:solidFill>
                          <a:latin typeface="+mn-ea"/>
                          <a:ea typeface="+mn-ea"/>
                        </a:rPr>
                        <a:t>月</a:t>
                      </a:r>
                      <a:r>
                        <a:rPr kumimoji="1" lang="en-US" altLang="ja-JP" sz="1100" b="0" dirty="0" smtClean="0">
                          <a:solidFill>
                            <a:schemeClr val="tx1"/>
                          </a:solidFill>
                          <a:latin typeface="+mn-ea"/>
                          <a:ea typeface="+mn-ea"/>
                        </a:rPr>
                        <a:t>5</a:t>
                      </a:r>
                      <a:r>
                        <a:rPr kumimoji="1" lang="ja-JP" altLang="en-US" sz="1100" b="0" dirty="0" smtClean="0">
                          <a:solidFill>
                            <a:schemeClr val="tx1"/>
                          </a:solidFill>
                          <a:latin typeface="+mn-ea"/>
                          <a:ea typeface="+mn-ea"/>
                        </a:rPr>
                        <a:t>日</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Aft>
                          <a:spcPts val="0"/>
                        </a:spcAft>
                      </a:pPr>
                      <a:r>
                        <a:rPr lang="ja-JP" altLang="en-US" sz="1100" kern="100" dirty="0" smtClean="0">
                          <a:effectLst/>
                          <a:latin typeface="+mn-ea"/>
                          <a:ea typeface="+mn-ea"/>
                          <a:cs typeface="Times New Roman"/>
                        </a:rPr>
                        <a:t>（１）</a:t>
                      </a:r>
                      <a:r>
                        <a:rPr lang="en-US" altLang="ja-JP" sz="1100" kern="100" dirty="0" smtClean="0">
                          <a:effectLst/>
                          <a:latin typeface="+mn-ea"/>
                          <a:ea typeface="+mn-ea"/>
                          <a:cs typeface="Times New Roman"/>
                        </a:rPr>
                        <a:t> </a:t>
                      </a:r>
                      <a:r>
                        <a:rPr lang="ja-JP" altLang="en-US" sz="1100" kern="100" dirty="0" smtClean="0">
                          <a:effectLst/>
                          <a:latin typeface="+mn-ea"/>
                          <a:ea typeface="+mn-ea"/>
                          <a:cs typeface="Times New Roman"/>
                        </a:rPr>
                        <a:t>第２回基幹病院連携強化会議（有識者の講演と意見交換）のまとめについて</a:t>
                      </a:r>
                      <a:endParaRPr lang="en-US" altLang="ja-JP" sz="1100" kern="100" dirty="0" smtClean="0">
                        <a:effectLst/>
                        <a:latin typeface="+mn-ea"/>
                        <a:ea typeface="+mn-ea"/>
                        <a:cs typeface="Times New Roman"/>
                      </a:endParaRPr>
                    </a:p>
                    <a:p>
                      <a:pPr algn="l">
                        <a:lnSpc>
                          <a:spcPct val="100000"/>
                        </a:lnSpc>
                        <a:spcAft>
                          <a:spcPts val="0"/>
                        </a:spcAft>
                      </a:pPr>
                      <a:r>
                        <a:rPr lang="ja-JP" altLang="en-US" sz="1100" kern="100" dirty="0" smtClean="0">
                          <a:effectLst/>
                          <a:latin typeface="+mn-ea"/>
                          <a:ea typeface="+mn-ea"/>
                          <a:cs typeface="Times New Roman"/>
                        </a:rPr>
                        <a:t>（２）</a:t>
                      </a:r>
                      <a:r>
                        <a:rPr lang="en-US" altLang="ja-JP" sz="1100" kern="100" dirty="0" smtClean="0">
                          <a:effectLst/>
                          <a:latin typeface="+mn-ea"/>
                          <a:ea typeface="+mn-ea"/>
                          <a:cs typeface="Times New Roman"/>
                        </a:rPr>
                        <a:t> </a:t>
                      </a:r>
                      <a:r>
                        <a:rPr lang="ja-JP" altLang="ja-JP" sz="1100" kern="100" dirty="0" smtClean="0">
                          <a:effectLst/>
                          <a:latin typeface="+mn-ea"/>
                          <a:ea typeface="+mn-ea"/>
                          <a:cs typeface="Times New Roman"/>
                        </a:rPr>
                        <a:t>希少疾患の集約</a:t>
                      </a:r>
                      <a:r>
                        <a:rPr lang="ja-JP" altLang="en-US" sz="1100" kern="100" dirty="0" smtClean="0">
                          <a:effectLst/>
                          <a:latin typeface="+mn-ea"/>
                          <a:ea typeface="+mn-ea"/>
                          <a:cs typeface="Times New Roman"/>
                        </a:rPr>
                        <a:t>について</a:t>
                      </a:r>
                      <a:endParaRPr lang="ja-JP" altLang="ja-JP" sz="1100" kern="100" dirty="0" smtClean="0">
                        <a:effectLst/>
                        <a:latin typeface="+mn-ea"/>
                        <a:ea typeface="+mn-ea"/>
                        <a:cs typeface="Times New Roman"/>
                      </a:endParaRPr>
                    </a:p>
                    <a:p>
                      <a:pPr algn="l">
                        <a:lnSpc>
                          <a:spcPct val="100000"/>
                        </a:lnSpc>
                        <a:spcAft>
                          <a:spcPts val="0"/>
                        </a:spcAft>
                      </a:pPr>
                      <a:r>
                        <a:rPr lang="ja-JP" altLang="en-US" sz="1100" kern="100" dirty="0" smtClean="0">
                          <a:effectLst/>
                          <a:latin typeface="+mn-ea"/>
                          <a:ea typeface="+mn-ea"/>
                          <a:cs typeface="Times New Roman"/>
                        </a:rPr>
                        <a:t>（３）</a:t>
                      </a:r>
                      <a:r>
                        <a:rPr lang="en-US" altLang="ja-JP" sz="1100" kern="100" dirty="0" smtClean="0">
                          <a:effectLst/>
                          <a:latin typeface="+mn-ea"/>
                          <a:ea typeface="+mn-ea"/>
                          <a:cs typeface="Times New Roman"/>
                        </a:rPr>
                        <a:t> </a:t>
                      </a:r>
                      <a:r>
                        <a:rPr lang="ja-JP" altLang="ja-JP" sz="1100" kern="100" dirty="0" smtClean="0">
                          <a:effectLst/>
                          <a:latin typeface="+mn-ea"/>
                          <a:ea typeface="+mn-ea"/>
                          <a:cs typeface="Times New Roman"/>
                        </a:rPr>
                        <a:t>ソフト連携事業の進捗状況</a:t>
                      </a:r>
                      <a:r>
                        <a:rPr lang="ja-JP" altLang="en-US" sz="1100" kern="100" dirty="0" smtClean="0">
                          <a:effectLst/>
                          <a:latin typeface="+mn-ea"/>
                          <a:ea typeface="+mn-ea"/>
                          <a:cs typeface="Times New Roman"/>
                        </a:rPr>
                        <a:t>について</a:t>
                      </a:r>
                      <a:endParaRPr lang="ja-JP" altLang="ja-JP" sz="1100" kern="100" dirty="0" smtClean="0">
                        <a:effectLst/>
                        <a:latin typeface="+mn-ea"/>
                        <a:ea typeface="+mn-ea"/>
                        <a:cs typeface="Times New Roman"/>
                      </a:endParaRPr>
                    </a:p>
                    <a:p>
                      <a:pPr indent="254000" algn="l">
                        <a:lnSpc>
                          <a:spcPct val="100000"/>
                        </a:lnSpc>
                        <a:spcAft>
                          <a:spcPts val="0"/>
                        </a:spcAft>
                      </a:pPr>
                      <a:r>
                        <a:rPr lang="ja-JP" altLang="en-US" sz="1100" kern="100" dirty="0" smtClean="0">
                          <a:effectLst/>
                          <a:latin typeface="+mn-ea"/>
                          <a:ea typeface="+mn-ea"/>
                          <a:cs typeface="Times New Roman"/>
                        </a:rPr>
                        <a:t>～</a:t>
                      </a:r>
                      <a:r>
                        <a:rPr lang="ja-JP" altLang="ja-JP" sz="1100" kern="100" dirty="0" smtClean="0">
                          <a:effectLst/>
                          <a:latin typeface="+mn-ea"/>
                          <a:ea typeface="+mn-ea"/>
                          <a:cs typeface="Times New Roman"/>
                        </a:rPr>
                        <a:t>治験等活性化事業</a:t>
                      </a:r>
                      <a:r>
                        <a:rPr lang="ja-JP" altLang="en-US" sz="1100" kern="100" dirty="0" smtClean="0">
                          <a:effectLst/>
                          <a:latin typeface="+mn-ea"/>
                          <a:ea typeface="+mn-ea"/>
                          <a:cs typeface="Times New Roman"/>
                        </a:rPr>
                        <a:t>，</a:t>
                      </a:r>
                      <a:r>
                        <a:rPr lang="ja-JP" altLang="ja-JP" sz="1100" kern="100" dirty="0" smtClean="0">
                          <a:effectLst/>
                          <a:latin typeface="+mn-ea"/>
                          <a:ea typeface="+mn-ea"/>
                          <a:cs typeface="Times New Roman"/>
                        </a:rPr>
                        <a:t>診療材料等の共同購買</a:t>
                      </a:r>
                      <a:r>
                        <a:rPr lang="ja-JP" altLang="en-US" sz="1100" kern="100" dirty="0" smtClean="0">
                          <a:effectLst/>
                          <a:latin typeface="+mn-ea"/>
                          <a:ea typeface="+mn-ea"/>
                          <a:cs typeface="Times New Roman"/>
                        </a:rPr>
                        <a:t>，</a:t>
                      </a:r>
                      <a:r>
                        <a:rPr lang="ja-JP" altLang="ja-JP" sz="1100" dirty="0" smtClean="0">
                          <a:effectLst/>
                          <a:latin typeface="+mn-ea"/>
                          <a:ea typeface="+mn-ea"/>
                          <a:cs typeface="Times New Roman"/>
                        </a:rPr>
                        <a:t>病院給食に係る互助体制の構築</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71053">
                <a:tc>
                  <a:txBody>
                    <a:bodyPr/>
                    <a:lstStyle/>
                    <a:p>
                      <a:pPr algn="ctr"/>
                      <a:r>
                        <a:rPr kumimoji="1" lang="ja-JP" altLang="en-US" sz="1100" b="0" dirty="0" smtClean="0">
                          <a:solidFill>
                            <a:schemeClr val="tx1"/>
                          </a:solidFill>
                          <a:latin typeface="+mn-ea"/>
                          <a:ea typeface="+mn-ea"/>
                        </a:rPr>
                        <a:t>第４回</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0" dirty="0" smtClean="0">
                          <a:solidFill>
                            <a:schemeClr val="tx1"/>
                          </a:solidFill>
                          <a:latin typeface="+mn-ea"/>
                          <a:ea typeface="+mn-ea"/>
                        </a:rPr>
                        <a:t>H27</a:t>
                      </a:r>
                      <a:r>
                        <a:rPr kumimoji="1" lang="ja-JP" altLang="en-US" sz="1100" b="0" dirty="0" smtClean="0">
                          <a:solidFill>
                            <a:schemeClr val="tx1"/>
                          </a:solidFill>
                          <a:latin typeface="+mn-ea"/>
                          <a:ea typeface="+mn-ea"/>
                        </a:rPr>
                        <a:t>年</a:t>
                      </a:r>
                      <a:r>
                        <a:rPr kumimoji="1" lang="en-US" altLang="ja-JP" sz="1100" b="0" dirty="0" smtClean="0">
                          <a:solidFill>
                            <a:schemeClr val="tx1"/>
                          </a:solidFill>
                          <a:latin typeface="+mn-ea"/>
                          <a:ea typeface="+mn-ea"/>
                        </a:rPr>
                        <a:t>12</a:t>
                      </a:r>
                      <a:r>
                        <a:rPr kumimoji="1" lang="ja-JP" altLang="en-US" sz="1100" b="0" dirty="0" smtClean="0">
                          <a:solidFill>
                            <a:schemeClr val="tx1"/>
                          </a:solidFill>
                          <a:latin typeface="+mn-ea"/>
                          <a:ea typeface="+mn-ea"/>
                        </a:rPr>
                        <a:t>月</a:t>
                      </a:r>
                      <a:r>
                        <a:rPr kumimoji="1" lang="en-US" altLang="ja-JP" sz="1100" b="0" dirty="0" smtClean="0">
                          <a:solidFill>
                            <a:schemeClr val="tx1"/>
                          </a:solidFill>
                          <a:latin typeface="+mn-ea"/>
                          <a:ea typeface="+mn-ea"/>
                        </a:rPr>
                        <a:t>21</a:t>
                      </a:r>
                      <a:r>
                        <a:rPr kumimoji="1" lang="ja-JP" altLang="en-US" sz="1100" b="0" dirty="0" smtClean="0">
                          <a:solidFill>
                            <a:schemeClr val="tx1"/>
                          </a:solidFill>
                          <a:latin typeface="+mn-ea"/>
                          <a:ea typeface="+mn-ea"/>
                        </a:rPr>
                        <a:t>日</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kumimoji="1" lang="ja-JP" altLang="en-US" sz="1100" b="0" dirty="0" smtClean="0">
                          <a:solidFill>
                            <a:schemeClr val="tx1"/>
                          </a:solidFill>
                          <a:latin typeface="+mn-ea"/>
                          <a:ea typeface="+mn-ea"/>
                        </a:rPr>
                        <a:t>（１） 基幹病院の機能分化・連携のあり方について</a:t>
                      </a:r>
                      <a:endParaRPr kumimoji="1" lang="en-US" altLang="ja-JP" sz="1100" b="0" dirty="0" smtClean="0">
                        <a:solidFill>
                          <a:schemeClr val="tx1"/>
                        </a:solidFill>
                        <a:latin typeface="+mn-ea"/>
                        <a:ea typeface="+mn-ea"/>
                      </a:endParaRPr>
                    </a:p>
                    <a:p>
                      <a:pPr algn="l">
                        <a:lnSpc>
                          <a:spcPct val="100000"/>
                        </a:lnSpc>
                      </a:pPr>
                      <a:r>
                        <a:rPr kumimoji="1" lang="ja-JP" altLang="en-US" sz="1100" b="0" dirty="0" smtClean="0">
                          <a:solidFill>
                            <a:schemeClr val="tx1"/>
                          </a:solidFill>
                          <a:latin typeface="+mn-ea"/>
                          <a:ea typeface="+mn-ea"/>
                        </a:rPr>
                        <a:t>（２） 治験等活性化事業について</a:t>
                      </a:r>
                      <a:endParaRPr kumimoji="1" lang="en-US" altLang="ja-JP" sz="1100" b="0" dirty="0" smtClean="0">
                        <a:solidFill>
                          <a:schemeClr val="tx1"/>
                        </a:solidFill>
                        <a:latin typeface="+mn-ea"/>
                        <a:ea typeface="+mn-ea"/>
                      </a:endParaRPr>
                    </a:p>
                    <a:p>
                      <a:pPr algn="l">
                        <a:lnSpc>
                          <a:spcPct val="100000"/>
                        </a:lnSpc>
                      </a:pPr>
                      <a:r>
                        <a:rPr kumimoji="1" lang="ja-JP" altLang="en-US" sz="1100" b="0" dirty="0" smtClean="0">
                          <a:solidFill>
                            <a:schemeClr val="tx1"/>
                          </a:solidFill>
                          <a:latin typeface="+mn-ea"/>
                          <a:ea typeface="+mn-ea"/>
                        </a:rPr>
                        <a:t>（３） 今後のスケジュールについて</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71053">
                <a:tc>
                  <a:txBody>
                    <a:bodyPr/>
                    <a:lstStyle/>
                    <a:p>
                      <a:pPr algn="ctr"/>
                      <a:r>
                        <a:rPr kumimoji="1" lang="ja-JP" altLang="en-US" sz="1100" b="0" dirty="0" smtClean="0">
                          <a:solidFill>
                            <a:schemeClr val="tx1"/>
                          </a:solidFill>
                          <a:latin typeface="+mn-ea"/>
                          <a:ea typeface="+mn-ea"/>
                        </a:rPr>
                        <a:t>第５回</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0" dirty="0" smtClean="0">
                          <a:solidFill>
                            <a:schemeClr val="tx1"/>
                          </a:solidFill>
                          <a:latin typeface="+mn-ea"/>
                          <a:ea typeface="+mn-ea"/>
                        </a:rPr>
                        <a:t>H28</a:t>
                      </a:r>
                      <a:r>
                        <a:rPr kumimoji="1" lang="ja-JP" altLang="en-US" sz="1100" b="0" dirty="0" smtClean="0">
                          <a:solidFill>
                            <a:schemeClr val="tx1"/>
                          </a:solidFill>
                          <a:latin typeface="+mn-ea"/>
                          <a:ea typeface="+mn-ea"/>
                        </a:rPr>
                        <a:t>年</a:t>
                      </a:r>
                      <a:r>
                        <a:rPr kumimoji="1" lang="en-US" altLang="ja-JP" sz="1100" b="0" dirty="0" smtClean="0">
                          <a:solidFill>
                            <a:schemeClr val="tx1"/>
                          </a:solidFill>
                          <a:latin typeface="+mn-ea"/>
                          <a:ea typeface="+mn-ea"/>
                        </a:rPr>
                        <a:t>3</a:t>
                      </a:r>
                      <a:r>
                        <a:rPr kumimoji="1" lang="ja-JP" altLang="en-US" sz="1100" b="0" dirty="0" smtClean="0">
                          <a:solidFill>
                            <a:schemeClr val="tx1"/>
                          </a:solidFill>
                          <a:latin typeface="+mn-ea"/>
                          <a:ea typeface="+mn-ea"/>
                        </a:rPr>
                        <a:t>月</a:t>
                      </a:r>
                      <a:r>
                        <a:rPr kumimoji="1" lang="en-US" altLang="ja-JP" sz="1100" b="0" dirty="0" smtClean="0">
                          <a:solidFill>
                            <a:schemeClr val="tx1"/>
                          </a:solidFill>
                          <a:latin typeface="+mn-ea"/>
                          <a:ea typeface="+mn-ea"/>
                        </a:rPr>
                        <a:t>18</a:t>
                      </a:r>
                      <a:r>
                        <a:rPr kumimoji="1" lang="ja-JP" altLang="en-US" sz="1100" b="0" dirty="0" smtClean="0">
                          <a:solidFill>
                            <a:schemeClr val="tx1"/>
                          </a:solidFill>
                          <a:latin typeface="+mn-ea"/>
                          <a:ea typeface="+mn-ea"/>
                        </a:rPr>
                        <a:t>日</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100" kern="1200" dirty="0" smtClean="0">
                          <a:solidFill>
                            <a:schemeClr val="dk1"/>
                          </a:solidFill>
                          <a:effectLst/>
                          <a:latin typeface="+mn-ea"/>
                          <a:ea typeface="+mn-ea"/>
                          <a:cs typeface="+mn-cs"/>
                        </a:rPr>
                        <a:t>（１）</a:t>
                      </a:r>
                      <a:r>
                        <a:rPr kumimoji="1" lang="en-US" altLang="ja-JP" sz="1100" kern="1200" dirty="0" smtClean="0">
                          <a:solidFill>
                            <a:schemeClr val="dk1"/>
                          </a:solidFill>
                          <a:effectLst/>
                          <a:latin typeface="+mn-ea"/>
                          <a:ea typeface="+mn-ea"/>
                          <a:cs typeface="+mn-cs"/>
                        </a:rPr>
                        <a:t> </a:t>
                      </a:r>
                      <a:r>
                        <a:rPr kumimoji="1" lang="ja-JP" altLang="ja-JP" sz="1100" kern="1200" dirty="0" smtClean="0">
                          <a:solidFill>
                            <a:schemeClr val="dk1"/>
                          </a:solidFill>
                          <a:effectLst/>
                          <a:latin typeface="+mn-ea"/>
                          <a:ea typeface="+mn-ea"/>
                          <a:cs typeface="+mn-cs"/>
                        </a:rPr>
                        <a:t>基幹病院の機能分化・連携のあり方について</a:t>
                      </a:r>
                      <a:endParaRPr kumimoji="1" lang="en-US" altLang="ja-JP" sz="1100" kern="1200" dirty="0" smtClean="0">
                        <a:solidFill>
                          <a:schemeClr val="dk1"/>
                        </a:solidFill>
                        <a:effectLst/>
                        <a:latin typeface="+mn-ea"/>
                        <a:ea typeface="+mn-ea"/>
                        <a:cs typeface="+mn-cs"/>
                      </a:endParaRPr>
                    </a:p>
                    <a:p>
                      <a:r>
                        <a:rPr kumimoji="1" lang="ja-JP" altLang="en-US" sz="1100" kern="1200" dirty="0" smtClean="0">
                          <a:solidFill>
                            <a:schemeClr val="dk1"/>
                          </a:solidFill>
                          <a:effectLst/>
                          <a:latin typeface="+mn-ea"/>
                          <a:ea typeface="+mn-ea"/>
                          <a:cs typeface="+mn-cs"/>
                        </a:rPr>
                        <a:t>（２） 希少疾患の集約について</a:t>
                      </a:r>
                      <a:endParaRPr kumimoji="1" lang="ja-JP" altLang="ja-JP" sz="1100" kern="1200" dirty="0" smtClean="0">
                        <a:solidFill>
                          <a:schemeClr val="dk1"/>
                        </a:solidFill>
                        <a:effectLst/>
                        <a:latin typeface="+mn-ea"/>
                        <a:ea typeface="+mn-ea"/>
                        <a:cs typeface="+mn-cs"/>
                      </a:endParaRPr>
                    </a:p>
                    <a:p>
                      <a:r>
                        <a:rPr kumimoji="1" lang="ja-JP" altLang="ja-JP" sz="1100" kern="1200" dirty="0" smtClean="0">
                          <a:solidFill>
                            <a:schemeClr val="dk1"/>
                          </a:solidFill>
                          <a:effectLst/>
                          <a:latin typeface="+mn-ea"/>
                          <a:ea typeface="+mn-ea"/>
                          <a:cs typeface="+mn-cs"/>
                        </a:rPr>
                        <a:t>（</a:t>
                      </a:r>
                      <a:r>
                        <a:rPr kumimoji="1" lang="ja-JP" altLang="en-US" sz="1100" kern="1200" dirty="0" smtClean="0">
                          <a:solidFill>
                            <a:schemeClr val="dk1"/>
                          </a:solidFill>
                          <a:effectLst/>
                          <a:latin typeface="+mn-ea"/>
                          <a:ea typeface="+mn-ea"/>
                          <a:cs typeface="+mn-cs"/>
                        </a:rPr>
                        <a:t>３</a:t>
                      </a:r>
                      <a:r>
                        <a:rPr kumimoji="1" lang="ja-JP" altLang="ja-JP" sz="1100" kern="1200" dirty="0" smtClean="0">
                          <a:solidFill>
                            <a:schemeClr val="dk1"/>
                          </a:solidFill>
                          <a:effectLst/>
                          <a:latin typeface="+mn-ea"/>
                          <a:ea typeface="+mn-ea"/>
                          <a:cs typeface="+mn-cs"/>
                        </a:rPr>
                        <a:t>）</a:t>
                      </a:r>
                      <a:r>
                        <a:rPr kumimoji="1" lang="en-US" altLang="ja-JP" sz="1100" kern="1200" dirty="0" smtClean="0">
                          <a:solidFill>
                            <a:schemeClr val="dk1"/>
                          </a:solidFill>
                          <a:effectLst/>
                          <a:latin typeface="+mn-ea"/>
                          <a:ea typeface="+mn-ea"/>
                          <a:cs typeface="+mn-cs"/>
                        </a:rPr>
                        <a:t> </a:t>
                      </a:r>
                      <a:r>
                        <a:rPr kumimoji="1" lang="ja-JP" altLang="ja-JP" sz="1100" kern="1200" dirty="0" smtClean="0">
                          <a:solidFill>
                            <a:schemeClr val="dk1"/>
                          </a:solidFill>
                          <a:effectLst/>
                          <a:latin typeface="+mn-ea"/>
                          <a:ea typeface="+mn-ea"/>
                          <a:cs typeface="+mn-cs"/>
                        </a:rPr>
                        <a:t>ソフト連携事業（共通業務の効率化）の進捗状況について</a:t>
                      </a:r>
                      <a:endParaRPr kumimoji="1" lang="en-US" altLang="ja-JP" sz="1100" kern="1200" dirty="0" smtClean="0">
                        <a:solidFill>
                          <a:schemeClr val="dk1"/>
                        </a:solidFill>
                        <a:effectLst/>
                        <a:latin typeface="+mn-ea"/>
                        <a:ea typeface="+mn-ea"/>
                        <a:cs typeface="+mn-cs"/>
                      </a:endParaRPr>
                    </a:p>
                    <a:p>
                      <a:r>
                        <a:rPr kumimoji="1" lang="ja-JP" altLang="en-US" sz="1100" kern="1200" dirty="0" smtClean="0">
                          <a:solidFill>
                            <a:schemeClr val="dk1"/>
                          </a:solidFill>
                          <a:effectLst/>
                          <a:latin typeface="+mn-ea"/>
                          <a:ea typeface="+mn-ea"/>
                          <a:cs typeface="+mn-cs"/>
                        </a:rPr>
                        <a:t>（４） </a:t>
                      </a:r>
                      <a:r>
                        <a:rPr kumimoji="1" lang="ja-JP" altLang="ja-JP" sz="1100" kern="1200" dirty="0" smtClean="0">
                          <a:solidFill>
                            <a:schemeClr val="dk1"/>
                          </a:solidFill>
                          <a:effectLst/>
                          <a:latin typeface="+mn-ea"/>
                          <a:ea typeface="+mn-ea"/>
                          <a:cs typeface="+mn-cs"/>
                        </a:rPr>
                        <a:t>基幹病院連携協定について</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640590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87120"/>
            <a:ext cx="2133600" cy="365125"/>
          </a:xfrm>
        </p:spPr>
        <p:txBody>
          <a:bodyPr/>
          <a:lstStyle/>
          <a:p>
            <a:fld id="{DC768EE6-8590-4C35-BA5F-0BD088C856D2}" type="slidenum">
              <a:rPr kumimoji="1" lang="ja-JP" altLang="en-US" sz="2400" smtClean="0"/>
              <a:t>1</a:t>
            </a:fld>
            <a:endParaRPr kumimoji="1" lang="ja-JP" altLang="en-US" sz="2400" dirty="0"/>
          </a:p>
        </p:txBody>
      </p:sp>
      <p:sp>
        <p:nvSpPr>
          <p:cNvPr id="5" name="タイトル 1"/>
          <p:cNvSpPr txBox="1">
            <a:spLocks/>
          </p:cNvSpPr>
          <p:nvPr/>
        </p:nvSpPr>
        <p:spPr>
          <a:xfrm>
            <a:off x="107504" y="1728000"/>
            <a:ext cx="8928992" cy="1584176"/>
          </a:xfrm>
          <a:prstGeom prst="rect">
            <a:avLst/>
          </a:prstGeom>
          <a:blipFill>
            <a:blip r:embed="rId2"/>
            <a:tile tx="0" ty="0" sx="100000" sy="100000" flip="none" algn="tl"/>
          </a:blipFill>
          <a:ln w="38100">
            <a:noFill/>
          </a:ln>
          <a:effectLst>
            <a:outerShdw blurRad="50800" dist="38100" dir="2700000" algn="tl" rotWithShape="0">
              <a:prstClr val="black">
                <a:alpha val="40000"/>
              </a:prstClr>
            </a:outerShdw>
          </a:effectLst>
        </p:spPr>
        <p:txBody>
          <a:bodyPr vert="horz" lIns="0" tIns="0" rIns="0" bIns="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3200" b="1" dirty="0" smtClean="0">
                <a:latin typeface="HG丸ｺﾞｼｯｸM-PRO" panose="020F0600000000000000" pitchFamily="50" charset="-128"/>
                <a:ea typeface="HG丸ｺﾞｼｯｸM-PRO" panose="020F0600000000000000" pitchFamily="50" charset="-128"/>
              </a:rPr>
              <a:t>１ 現状・将来推計と課題</a:t>
            </a:r>
            <a:endParaRPr lang="en-US" altLang="ja-JP" sz="3200" b="1"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79204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71957"/>
            <a:ext cx="8229600" cy="994122"/>
          </a:xfrm>
        </p:spPr>
        <p:txBody>
          <a:bodyPr>
            <a:normAutofit/>
          </a:bodyPr>
          <a:lstStyle/>
          <a:p>
            <a:r>
              <a:rPr lang="ja-JP" altLang="en-US" sz="3200" dirty="0"/>
              <a:t>基幹病院連携強化</a:t>
            </a:r>
            <a:r>
              <a:rPr lang="ja-JP" altLang="en-US" sz="3200" dirty="0" smtClean="0"/>
              <a:t>会議における論</a:t>
            </a:r>
            <a:r>
              <a:rPr kumimoji="1" lang="ja-JP" altLang="en-US" sz="3200" dirty="0" smtClean="0"/>
              <a:t>点</a:t>
            </a:r>
            <a:endParaRPr kumimoji="1" lang="ja-JP" altLang="en-US" sz="1800" dirty="0"/>
          </a:p>
        </p:txBody>
      </p:sp>
      <p:sp>
        <p:nvSpPr>
          <p:cNvPr id="3" name="コンテンツ プレースホルダー 2"/>
          <p:cNvSpPr>
            <a:spLocks noGrp="1"/>
          </p:cNvSpPr>
          <p:nvPr>
            <p:ph idx="1"/>
          </p:nvPr>
        </p:nvSpPr>
        <p:spPr>
          <a:xfrm>
            <a:off x="467544" y="2060848"/>
            <a:ext cx="8352928" cy="4680520"/>
          </a:xfrm>
        </p:spPr>
        <p:txBody>
          <a:bodyPr>
            <a:noAutofit/>
          </a:bodyPr>
          <a:lstStyle/>
          <a:p>
            <a:pPr marL="0" indent="0">
              <a:lnSpc>
                <a:spcPts val="3800"/>
              </a:lnSpc>
              <a:buNone/>
            </a:pPr>
            <a:r>
              <a:rPr kumimoji="1" lang="ja-JP" altLang="en-US" sz="2800" dirty="0" smtClean="0">
                <a:latin typeface="+mn-ea"/>
              </a:rPr>
              <a:t>（１） </a:t>
            </a:r>
            <a:r>
              <a:rPr lang="ja-JP" altLang="en-US" sz="2800" dirty="0" smtClean="0">
                <a:latin typeface="+mn-ea"/>
              </a:rPr>
              <a:t>将来の医療需要を見据えて，</a:t>
            </a:r>
            <a:r>
              <a:rPr lang="ja-JP" altLang="en-US" sz="2800" u="sng" dirty="0" smtClean="0">
                <a:latin typeface="+mn-ea"/>
              </a:rPr>
              <a:t>医療機能の分化と</a:t>
            </a:r>
            <a:endParaRPr lang="en-US" altLang="ja-JP" sz="2800" u="sng" dirty="0" smtClean="0">
              <a:latin typeface="+mn-ea"/>
            </a:endParaRPr>
          </a:p>
          <a:p>
            <a:pPr marL="0" indent="0">
              <a:lnSpc>
                <a:spcPts val="3800"/>
              </a:lnSpc>
              <a:buNone/>
            </a:pPr>
            <a:r>
              <a:rPr lang="ja-JP" altLang="en-US" sz="2800" dirty="0">
                <a:latin typeface="+mn-ea"/>
              </a:rPr>
              <a:t>　</a:t>
            </a:r>
            <a:r>
              <a:rPr lang="ja-JP" altLang="en-US" sz="2800" dirty="0" smtClean="0">
                <a:latin typeface="+mn-ea"/>
              </a:rPr>
              <a:t>　</a:t>
            </a:r>
            <a:r>
              <a:rPr lang="ja-JP" altLang="en-US" sz="2800" u="sng" dirty="0" smtClean="0">
                <a:latin typeface="+mn-ea"/>
              </a:rPr>
              <a:t>病院間連携</a:t>
            </a:r>
            <a:r>
              <a:rPr lang="ja-JP" altLang="en-US" sz="2800" dirty="0" smtClean="0">
                <a:latin typeface="+mn-ea"/>
              </a:rPr>
              <a:t>をどのように推進していくか。</a:t>
            </a:r>
            <a:endParaRPr kumimoji="1" lang="en-US" altLang="ja-JP" sz="2800" dirty="0" smtClean="0">
              <a:latin typeface="+mn-ea"/>
            </a:endParaRPr>
          </a:p>
          <a:p>
            <a:pPr marL="0" indent="0">
              <a:lnSpc>
                <a:spcPts val="1600"/>
              </a:lnSpc>
              <a:buNone/>
            </a:pPr>
            <a:endParaRPr lang="en-US" altLang="ja-JP" sz="2800" dirty="0" smtClean="0">
              <a:latin typeface="+mn-ea"/>
            </a:endParaRPr>
          </a:p>
          <a:p>
            <a:pPr marL="0" indent="0">
              <a:lnSpc>
                <a:spcPts val="3800"/>
              </a:lnSpc>
              <a:buNone/>
            </a:pPr>
            <a:r>
              <a:rPr lang="ja-JP" altLang="en-US" sz="2800" dirty="0" smtClean="0">
                <a:latin typeface="+mn-ea"/>
              </a:rPr>
              <a:t>（２） </a:t>
            </a:r>
            <a:r>
              <a:rPr lang="ja-JP" altLang="en-US" sz="2800" u="sng" dirty="0" smtClean="0">
                <a:latin typeface="+mn-ea"/>
              </a:rPr>
              <a:t>医師の安定的確保</a:t>
            </a:r>
            <a:r>
              <a:rPr lang="ja-JP" altLang="en-US" sz="2800" dirty="0" smtClean="0">
                <a:latin typeface="+mn-ea"/>
              </a:rPr>
              <a:t>のため，どのような方策が必</a:t>
            </a:r>
            <a:endParaRPr lang="en-US" altLang="ja-JP" sz="2800" dirty="0" smtClean="0">
              <a:latin typeface="+mn-ea"/>
            </a:endParaRPr>
          </a:p>
          <a:p>
            <a:pPr marL="0" indent="0">
              <a:lnSpc>
                <a:spcPts val="3800"/>
              </a:lnSpc>
              <a:buNone/>
            </a:pPr>
            <a:r>
              <a:rPr lang="ja-JP" altLang="en-US" sz="2800" dirty="0">
                <a:latin typeface="+mn-ea"/>
              </a:rPr>
              <a:t>　</a:t>
            </a:r>
            <a:r>
              <a:rPr lang="ja-JP" altLang="en-US" sz="2800" dirty="0" smtClean="0">
                <a:latin typeface="+mn-ea"/>
              </a:rPr>
              <a:t>　要か。</a:t>
            </a:r>
            <a:endParaRPr lang="en-US" altLang="ja-JP" sz="2800" dirty="0">
              <a:latin typeface="+mn-ea"/>
            </a:endParaRPr>
          </a:p>
          <a:p>
            <a:pPr marL="0" indent="0">
              <a:lnSpc>
                <a:spcPts val="1600"/>
              </a:lnSpc>
              <a:buNone/>
            </a:pPr>
            <a:endParaRPr lang="en-US" altLang="ja-JP" sz="2800" dirty="0" smtClean="0">
              <a:latin typeface="+mn-ea"/>
            </a:endParaRPr>
          </a:p>
          <a:p>
            <a:pPr marL="0" indent="0">
              <a:lnSpc>
                <a:spcPts val="3800"/>
              </a:lnSpc>
              <a:buNone/>
            </a:pPr>
            <a:r>
              <a:rPr kumimoji="1" lang="ja-JP" altLang="en-US" sz="2800" dirty="0" smtClean="0">
                <a:latin typeface="+mn-ea"/>
              </a:rPr>
              <a:t>（３） 基幹病院の</a:t>
            </a:r>
            <a:r>
              <a:rPr kumimoji="1" lang="ja-JP" altLang="en-US" sz="2800" u="sng" dirty="0" smtClean="0">
                <a:latin typeface="+mn-ea"/>
              </a:rPr>
              <a:t>共通業務の効率化</a:t>
            </a:r>
            <a:r>
              <a:rPr kumimoji="1" lang="ja-JP" altLang="en-US" sz="2800" dirty="0" smtClean="0">
                <a:latin typeface="+mn-ea"/>
              </a:rPr>
              <a:t>に向けてどのよう</a:t>
            </a:r>
            <a:endParaRPr kumimoji="1" lang="en-US" altLang="ja-JP" sz="2800" dirty="0" smtClean="0">
              <a:latin typeface="+mn-ea"/>
            </a:endParaRPr>
          </a:p>
          <a:p>
            <a:pPr marL="0" indent="0">
              <a:lnSpc>
                <a:spcPts val="3800"/>
              </a:lnSpc>
              <a:buNone/>
            </a:pPr>
            <a:r>
              <a:rPr lang="ja-JP" altLang="en-US" sz="2800" dirty="0">
                <a:latin typeface="+mn-ea"/>
              </a:rPr>
              <a:t>　</a:t>
            </a:r>
            <a:r>
              <a:rPr lang="ja-JP" altLang="en-US" sz="2800" dirty="0" smtClean="0">
                <a:latin typeface="+mn-ea"/>
              </a:rPr>
              <a:t>　</a:t>
            </a:r>
            <a:r>
              <a:rPr kumimoji="1" lang="ja-JP" altLang="en-US" sz="2800" dirty="0" smtClean="0">
                <a:latin typeface="+mn-ea"/>
              </a:rPr>
              <a:t>な取組が必要か。</a:t>
            </a:r>
            <a:endParaRPr kumimoji="1" lang="ja-JP" altLang="en-US" sz="2800" dirty="0">
              <a:latin typeface="+mn-ea"/>
            </a:endParaRPr>
          </a:p>
        </p:txBody>
      </p:sp>
      <p:sp>
        <p:nvSpPr>
          <p:cNvPr id="4" name="スライド番号プレースホルダー 3"/>
          <p:cNvSpPr>
            <a:spLocks noGrp="1"/>
          </p:cNvSpPr>
          <p:nvPr>
            <p:ph type="sldNum" sz="quarter" idx="12"/>
          </p:nvPr>
        </p:nvSpPr>
        <p:spPr>
          <a:xfrm>
            <a:off x="7022926" y="6492875"/>
            <a:ext cx="2133600" cy="365125"/>
          </a:xfrm>
        </p:spPr>
        <p:txBody>
          <a:bodyPr/>
          <a:lstStyle/>
          <a:p>
            <a:fld id="{DC768EE6-8590-4C35-BA5F-0BD088C856D2}" type="slidenum">
              <a:rPr kumimoji="1" lang="ja-JP" altLang="en-US" sz="2400" smtClean="0"/>
              <a:t>19</a:t>
            </a:fld>
            <a:endParaRPr kumimoji="1" lang="ja-JP" altLang="en-US" sz="2400" dirty="0"/>
          </a:p>
        </p:txBody>
      </p:sp>
    </p:spTree>
    <p:extLst>
      <p:ext uri="{BB962C8B-B14F-4D97-AF65-F5344CB8AC3E}">
        <p14:creationId xmlns:p14="http://schemas.microsoft.com/office/powerpoint/2010/main" val="1033199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404664"/>
            <a:ext cx="9144000" cy="994122"/>
          </a:xfrm>
        </p:spPr>
        <p:txBody>
          <a:bodyPr>
            <a:normAutofit/>
          </a:bodyPr>
          <a:lstStyle/>
          <a:p>
            <a:r>
              <a:rPr lang="ja-JP" altLang="en-US" sz="3200" dirty="0" smtClean="0"/>
              <a:t>基幹病院の連携強化によるメリット</a:t>
            </a:r>
            <a:endParaRPr kumimoji="1" lang="ja-JP" altLang="en-US" sz="3200" dirty="0"/>
          </a:p>
        </p:txBody>
      </p:sp>
      <p:sp>
        <p:nvSpPr>
          <p:cNvPr id="5" name="タイトル 1"/>
          <p:cNvSpPr txBox="1">
            <a:spLocks/>
          </p:cNvSpPr>
          <p:nvPr/>
        </p:nvSpPr>
        <p:spPr>
          <a:xfrm>
            <a:off x="491340" y="1484784"/>
            <a:ext cx="8347510" cy="47502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800" b="1" dirty="0" smtClean="0">
                <a:latin typeface="+mn-ea"/>
                <a:ea typeface="+mn-ea"/>
              </a:rPr>
              <a:t>◇ 役割分担</a:t>
            </a:r>
            <a:r>
              <a:rPr lang="ja-JP" altLang="en-US" sz="1800" b="1" dirty="0">
                <a:latin typeface="+mn-ea"/>
                <a:ea typeface="+mn-ea"/>
              </a:rPr>
              <a:t>を明確</a:t>
            </a:r>
            <a:r>
              <a:rPr lang="ja-JP" altLang="en-US" sz="1800" b="1" dirty="0" smtClean="0">
                <a:latin typeface="+mn-ea"/>
                <a:ea typeface="+mn-ea"/>
              </a:rPr>
              <a:t>にする</a:t>
            </a:r>
            <a:r>
              <a:rPr lang="ja-JP" altLang="en-US" sz="1800" b="1" dirty="0">
                <a:latin typeface="+mn-ea"/>
                <a:ea typeface="+mn-ea"/>
              </a:rPr>
              <a:t>ことで</a:t>
            </a:r>
            <a:r>
              <a:rPr lang="en-US" altLang="ja-JP" sz="1800" b="1" dirty="0">
                <a:latin typeface="+mn-ea"/>
                <a:ea typeface="+mn-ea"/>
              </a:rPr>
              <a:t>…</a:t>
            </a:r>
            <a:endParaRPr lang="ja-JP" altLang="en-US" sz="1800" b="1" dirty="0">
              <a:latin typeface="+mn-ea"/>
              <a:ea typeface="+mn-ea"/>
            </a:endParaRPr>
          </a:p>
          <a:p>
            <a:pPr algn="l">
              <a:lnSpc>
                <a:spcPct val="150000"/>
              </a:lnSpc>
            </a:pPr>
            <a:r>
              <a:rPr lang="ja-JP" altLang="en-US" sz="1400" dirty="0" smtClean="0">
                <a:latin typeface="+mn-ea"/>
                <a:ea typeface="+mn-ea"/>
              </a:rPr>
              <a:t>　　・ 医療</a:t>
            </a:r>
            <a:r>
              <a:rPr lang="ja-JP" altLang="en-US" sz="1400" dirty="0">
                <a:latin typeface="+mn-ea"/>
                <a:ea typeface="+mn-ea"/>
              </a:rPr>
              <a:t>機能（高度急性期や回復期など）に応じて効率的に資源を</a:t>
            </a:r>
            <a:r>
              <a:rPr lang="ja-JP" altLang="en-US" sz="1400" dirty="0" smtClean="0">
                <a:latin typeface="+mn-ea"/>
                <a:ea typeface="+mn-ea"/>
              </a:rPr>
              <a:t>投入する</a:t>
            </a:r>
            <a:r>
              <a:rPr lang="ja-JP" altLang="en-US" sz="1400" dirty="0">
                <a:latin typeface="+mn-ea"/>
                <a:ea typeface="+mn-ea"/>
              </a:rPr>
              <a:t>ことが</a:t>
            </a:r>
            <a:r>
              <a:rPr lang="ja-JP" altLang="en-US" sz="1400" dirty="0" smtClean="0">
                <a:latin typeface="+mn-ea"/>
                <a:ea typeface="+mn-ea"/>
              </a:rPr>
              <a:t>できる</a:t>
            </a:r>
            <a:endParaRPr lang="en-US" altLang="ja-JP" sz="1400" dirty="0" smtClean="0">
              <a:latin typeface="+mn-ea"/>
              <a:ea typeface="+mn-ea"/>
            </a:endParaRPr>
          </a:p>
          <a:p>
            <a:pPr lvl="0" algn="l">
              <a:lnSpc>
                <a:spcPct val="150000"/>
              </a:lnSpc>
              <a:spcBef>
                <a:spcPts val="0"/>
              </a:spcBef>
            </a:pPr>
            <a:r>
              <a:rPr lang="ja-JP" altLang="en-US" sz="1400" dirty="0" smtClean="0">
                <a:latin typeface="+mn-ea"/>
                <a:ea typeface="+mn-ea"/>
                <a:cs typeface="+mn-cs"/>
              </a:rPr>
              <a:t>　　・ 各病院</a:t>
            </a:r>
            <a:r>
              <a:rPr lang="ja-JP" altLang="en-US" sz="1400" dirty="0">
                <a:latin typeface="+mn-ea"/>
                <a:ea typeface="+mn-ea"/>
                <a:cs typeface="+mn-cs"/>
              </a:rPr>
              <a:t>の強みに資源を集中投入することで，</a:t>
            </a:r>
            <a:r>
              <a:rPr lang="ja-JP" altLang="en-US" sz="1400" u="sng" dirty="0">
                <a:latin typeface="+mn-ea"/>
                <a:ea typeface="+mn-ea"/>
                <a:cs typeface="+mn-cs"/>
              </a:rPr>
              <a:t>より高度な医療</a:t>
            </a:r>
            <a:r>
              <a:rPr lang="ja-JP" altLang="en-US" sz="1400" dirty="0">
                <a:latin typeface="+mn-ea"/>
                <a:ea typeface="+mn-ea"/>
                <a:cs typeface="+mn-cs"/>
              </a:rPr>
              <a:t>を提供することが</a:t>
            </a:r>
            <a:r>
              <a:rPr lang="ja-JP" altLang="en-US" sz="1400" dirty="0" smtClean="0">
                <a:latin typeface="+mn-ea"/>
                <a:ea typeface="+mn-ea"/>
                <a:cs typeface="+mn-cs"/>
              </a:rPr>
              <a:t>できる</a:t>
            </a:r>
            <a:endParaRPr lang="en-US" altLang="ja-JP" sz="1400" dirty="0" smtClean="0">
              <a:latin typeface="+mn-ea"/>
              <a:ea typeface="+mn-ea"/>
              <a:cs typeface="+mn-cs"/>
            </a:endParaRPr>
          </a:p>
          <a:p>
            <a:pPr lvl="0" algn="l">
              <a:lnSpc>
                <a:spcPct val="150000"/>
              </a:lnSpc>
              <a:spcBef>
                <a:spcPts val="0"/>
              </a:spcBef>
            </a:pPr>
            <a:r>
              <a:rPr lang="ja-JP" altLang="en-US" sz="1800" b="1" dirty="0" smtClean="0">
                <a:latin typeface="+mn-ea"/>
                <a:ea typeface="+mn-ea"/>
                <a:cs typeface="+mn-cs"/>
              </a:rPr>
              <a:t>◇ 症例</a:t>
            </a:r>
            <a:r>
              <a:rPr lang="ja-JP" altLang="en-US" sz="1800" b="1" dirty="0">
                <a:latin typeface="+mn-ea"/>
                <a:ea typeface="+mn-ea"/>
                <a:cs typeface="+mn-cs"/>
              </a:rPr>
              <a:t>を集積・</a:t>
            </a:r>
            <a:r>
              <a:rPr lang="ja-JP" altLang="en-US" sz="1800" b="1" dirty="0" smtClean="0">
                <a:latin typeface="+mn-ea"/>
                <a:ea typeface="+mn-ea"/>
                <a:cs typeface="+mn-cs"/>
              </a:rPr>
              <a:t>共有する</a:t>
            </a:r>
            <a:r>
              <a:rPr lang="ja-JP" altLang="en-US" sz="1800" b="1" dirty="0">
                <a:latin typeface="+mn-ea"/>
                <a:ea typeface="+mn-ea"/>
                <a:cs typeface="+mn-cs"/>
              </a:rPr>
              <a:t>ことで</a:t>
            </a:r>
            <a:r>
              <a:rPr lang="en-US" altLang="ja-JP" sz="1800" b="1" dirty="0" smtClean="0">
                <a:latin typeface="+mn-ea"/>
                <a:ea typeface="+mn-ea"/>
                <a:cs typeface="+mn-cs"/>
              </a:rPr>
              <a:t>…</a:t>
            </a:r>
          </a:p>
          <a:p>
            <a:pPr algn="l">
              <a:lnSpc>
                <a:spcPct val="150000"/>
              </a:lnSpc>
              <a:spcBef>
                <a:spcPts val="0"/>
              </a:spcBef>
            </a:pPr>
            <a:r>
              <a:rPr lang="ja-JP" altLang="en-US" sz="1400" dirty="0" smtClean="0">
                <a:latin typeface="+mn-ea"/>
                <a:ea typeface="+mn-ea"/>
              </a:rPr>
              <a:t>　　・ 経験値</a:t>
            </a:r>
            <a:r>
              <a:rPr lang="ja-JP" altLang="en-US" sz="1400" dirty="0">
                <a:latin typeface="+mn-ea"/>
                <a:ea typeface="+mn-ea"/>
              </a:rPr>
              <a:t>が高まり，</a:t>
            </a:r>
            <a:r>
              <a:rPr lang="ja-JP" altLang="en-US" sz="1400" u="sng" dirty="0">
                <a:latin typeface="+mn-ea"/>
                <a:ea typeface="+mn-ea"/>
              </a:rPr>
              <a:t>治療成績の向上</a:t>
            </a:r>
            <a:r>
              <a:rPr lang="ja-JP" altLang="en-US" sz="1400" dirty="0">
                <a:latin typeface="+mn-ea"/>
                <a:ea typeface="+mn-ea"/>
              </a:rPr>
              <a:t>に</a:t>
            </a:r>
            <a:r>
              <a:rPr lang="ja-JP" altLang="en-US" sz="1400" dirty="0" smtClean="0">
                <a:latin typeface="+mn-ea"/>
                <a:ea typeface="+mn-ea"/>
              </a:rPr>
              <a:t>つながる</a:t>
            </a:r>
            <a:endParaRPr lang="ja-JP" altLang="en-US" sz="1400" dirty="0">
              <a:latin typeface="+mn-ea"/>
              <a:ea typeface="+mn-ea"/>
            </a:endParaRPr>
          </a:p>
          <a:p>
            <a:pPr algn="l">
              <a:lnSpc>
                <a:spcPct val="150000"/>
              </a:lnSpc>
              <a:spcBef>
                <a:spcPts val="0"/>
              </a:spcBef>
            </a:pPr>
            <a:r>
              <a:rPr lang="ja-JP" altLang="en-US" sz="1400" dirty="0" smtClean="0">
                <a:latin typeface="+mn-ea"/>
                <a:ea typeface="+mn-ea"/>
              </a:rPr>
              <a:t>　　・ 専門医</a:t>
            </a:r>
            <a:r>
              <a:rPr lang="ja-JP" altLang="en-US" sz="1400" dirty="0">
                <a:latin typeface="+mn-ea"/>
                <a:ea typeface="+mn-ea"/>
              </a:rPr>
              <a:t>や認定医の資格取得など，</a:t>
            </a:r>
            <a:r>
              <a:rPr lang="ja-JP" altLang="en-US" sz="1400" u="sng" dirty="0">
                <a:latin typeface="+mn-ea"/>
                <a:ea typeface="+mn-ea"/>
              </a:rPr>
              <a:t>多彩なキャリアパス</a:t>
            </a:r>
            <a:r>
              <a:rPr lang="ja-JP" altLang="en-US" sz="1400" dirty="0">
                <a:latin typeface="+mn-ea"/>
                <a:ea typeface="+mn-ea"/>
              </a:rPr>
              <a:t>を提供することが</a:t>
            </a:r>
            <a:r>
              <a:rPr lang="ja-JP" altLang="en-US" sz="1400" dirty="0" smtClean="0">
                <a:latin typeface="+mn-ea"/>
                <a:ea typeface="+mn-ea"/>
              </a:rPr>
              <a:t>できる</a:t>
            </a:r>
            <a:endParaRPr lang="ja-JP" altLang="en-US" sz="1400" dirty="0">
              <a:latin typeface="+mn-ea"/>
              <a:ea typeface="+mn-ea"/>
            </a:endParaRPr>
          </a:p>
          <a:p>
            <a:pPr algn="l">
              <a:lnSpc>
                <a:spcPct val="150000"/>
              </a:lnSpc>
              <a:spcBef>
                <a:spcPts val="0"/>
              </a:spcBef>
            </a:pPr>
            <a:r>
              <a:rPr lang="ja-JP" altLang="en-US" sz="1400" dirty="0" smtClean="0">
                <a:latin typeface="+mn-ea"/>
                <a:ea typeface="+mn-ea"/>
              </a:rPr>
              <a:t>　　・ 臨床</a:t>
            </a:r>
            <a:r>
              <a:rPr lang="ja-JP" altLang="en-US" sz="1400" dirty="0">
                <a:latin typeface="+mn-ea"/>
                <a:ea typeface="+mn-ea"/>
              </a:rPr>
              <a:t>研究の精度向上や治験の活性化を図ることが</a:t>
            </a:r>
            <a:r>
              <a:rPr lang="ja-JP" altLang="en-US" sz="1400" dirty="0" smtClean="0">
                <a:latin typeface="+mn-ea"/>
                <a:ea typeface="+mn-ea"/>
              </a:rPr>
              <a:t>できる</a:t>
            </a:r>
            <a:endParaRPr lang="ja-JP" altLang="en-US" sz="1400" dirty="0">
              <a:latin typeface="+mn-ea"/>
              <a:ea typeface="+mn-ea"/>
            </a:endParaRPr>
          </a:p>
          <a:p>
            <a:pPr algn="l">
              <a:lnSpc>
                <a:spcPct val="150000"/>
              </a:lnSpc>
              <a:spcBef>
                <a:spcPts val="0"/>
              </a:spcBef>
            </a:pPr>
            <a:r>
              <a:rPr lang="ja-JP" altLang="en-US" sz="1800" b="1" dirty="0" smtClean="0">
                <a:latin typeface="+mn-ea"/>
                <a:ea typeface="+mn-ea"/>
              </a:rPr>
              <a:t>◇ 人的</a:t>
            </a:r>
            <a:r>
              <a:rPr lang="ja-JP" altLang="en-US" sz="1800" b="1" dirty="0">
                <a:latin typeface="+mn-ea"/>
                <a:ea typeface="+mn-ea"/>
              </a:rPr>
              <a:t>資源の配置を工夫することで</a:t>
            </a:r>
            <a:r>
              <a:rPr lang="en-US" altLang="ja-JP" sz="1800" b="1" dirty="0">
                <a:latin typeface="+mn-ea"/>
                <a:ea typeface="+mn-ea"/>
              </a:rPr>
              <a:t>…</a:t>
            </a:r>
            <a:endParaRPr lang="ja-JP" altLang="en-US" sz="1800" b="1" dirty="0">
              <a:latin typeface="+mn-ea"/>
              <a:ea typeface="+mn-ea"/>
            </a:endParaRPr>
          </a:p>
          <a:p>
            <a:pPr algn="l">
              <a:lnSpc>
                <a:spcPct val="150000"/>
              </a:lnSpc>
              <a:spcBef>
                <a:spcPts val="0"/>
              </a:spcBef>
            </a:pPr>
            <a:r>
              <a:rPr lang="ja-JP" altLang="en-US" sz="1400" dirty="0" smtClean="0">
                <a:latin typeface="+mn-ea"/>
                <a:ea typeface="+mn-ea"/>
              </a:rPr>
              <a:t>　　・ マンパワー</a:t>
            </a:r>
            <a:r>
              <a:rPr lang="ja-JP" altLang="en-US" sz="1400" dirty="0">
                <a:latin typeface="+mn-ea"/>
                <a:ea typeface="+mn-ea"/>
              </a:rPr>
              <a:t>に余力が生まれ，医療従事者の</a:t>
            </a:r>
            <a:r>
              <a:rPr lang="ja-JP" altLang="en-US" sz="1400" u="sng" dirty="0">
                <a:latin typeface="+mn-ea"/>
                <a:ea typeface="+mn-ea"/>
              </a:rPr>
              <a:t>労働環境の改善・向上</a:t>
            </a:r>
            <a:r>
              <a:rPr lang="ja-JP" altLang="en-US" sz="1400" dirty="0">
                <a:latin typeface="+mn-ea"/>
                <a:ea typeface="+mn-ea"/>
              </a:rPr>
              <a:t>に</a:t>
            </a:r>
            <a:r>
              <a:rPr lang="ja-JP" altLang="en-US" sz="1400" dirty="0" smtClean="0">
                <a:latin typeface="+mn-ea"/>
                <a:ea typeface="+mn-ea"/>
              </a:rPr>
              <a:t>つながる</a:t>
            </a:r>
            <a:endParaRPr lang="ja-JP" altLang="en-US" sz="1400" dirty="0">
              <a:latin typeface="+mn-ea"/>
              <a:ea typeface="+mn-ea"/>
            </a:endParaRPr>
          </a:p>
          <a:p>
            <a:pPr algn="l">
              <a:lnSpc>
                <a:spcPct val="150000"/>
              </a:lnSpc>
              <a:spcBef>
                <a:spcPts val="0"/>
              </a:spcBef>
            </a:pPr>
            <a:r>
              <a:rPr lang="ja-JP" altLang="en-US" sz="1400" dirty="0" smtClean="0">
                <a:latin typeface="+mn-ea"/>
                <a:ea typeface="+mn-ea"/>
              </a:rPr>
              <a:t>　　・ マンパワー</a:t>
            </a:r>
            <a:r>
              <a:rPr lang="ja-JP" altLang="en-US" sz="1400" dirty="0">
                <a:latin typeface="+mn-ea"/>
                <a:ea typeface="+mn-ea"/>
              </a:rPr>
              <a:t>に余力が生まれ，</a:t>
            </a:r>
            <a:r>
              <a:rPr lang="ja-JP" altLang="en-US" sz="1400" u="sng" dirty="0">
                <a:latin typeface="+mn-ea"/>
                <a:ea typeface="+mn-ea"/>
              </a:rPr>
              <a:t>へき地医療の人材を確保</a:t>
            </a:r>
            <a:r>
              <a:rPr lang="ja-JP" altLang="en-US" sz="1400" dirty="0">
                <a:latin typeface="+mn-ea"/>
                <a:ea typeface="+mn-ea"/>
              </a:rPr>
              <a:t>することが</a:t>
            </a:r>
            <a:r>
              <a:rPr lang="ja-JP" altLang="en-US" sz="1400" dirty="0" smtClean="0">
                <a:latin typeface="+mn-ea"/>
                <a:ea typeface="+mn-ea"/>
              </a:rPr>
              <a:t>できる</a:t>
            </a:r>
            <a:endParaRPr lang="ja-JP" altLang="en-US" sz="1400" dirty="0">
              <a:latin typeface="+mn-ea"/>
              <a:ea typeface="+mn-ea"/>
            </a:endParaRPr>
          </a:p>
          <a:p>
            <a:pPr algn="l">
              <a:lnSpc>
                <a:spcPct val="150000"/>
              </a:lnSpc>
            </a:pPr>
            <a:r>
              <a:rPr lang="ja-JP" altLang="en-US" sz="1800" b="1" dirty="0" smtClean="0">
                <a:latin typeface="+mn-ea"/>
                <a:ea typeface="+mn-ea"/>
              </a:rPr>
              <a:t>◇ 共通業務で連携</a:t>
            </a:r>
            <a:r>
              <a:rPr lang="ja-JP" altLang="en-US" sz="1800" b="1" dirty="0">
                <a:latin typeface="+mn-ea"/>
                <a:ea typeface="+mn-ea"/>
              </a:rPr>
              <a:t>することで</a:t>
            </a:r>
            <a:r>
              <a:rPr lang="en-US" altLang="ja-JP" sz="1800" b="1" dirty="0" smtClean="0">
                <a:latin typeface="+mn-ea"/>
                <a:ea typeface="+mn-ea"/>
              </a:rPr>
              <a:t>…</a:t>
            </a:r>
          </a:p>
          <a:p>
            <a:pPr algn="l">
              <a:lnSpc>
                <a:spcPct val="150000"/>
              </a:lnSpc>
            </a:pPr>
            <a:r>
              <a:rPr lang="ja-JP" altLang="en-US" sz="1400" dirty="0" smtClean="0">
                <a:latin typeface="+mn-ea"/>
                <a:ea typeface="+mn-ea"/>
              </a:rPr>
              <a:t>　　・ 単独</a:t>
            </a:r>
            <a:r>
              <a:rPr lang="ja-JP" altLang="en-US" sz="1400" dirty="0">
                <a:latin typeface="+mn-ea"/>
                <a:ea typeface="+mn-ea"/>
              </a:rPr>
              <a:t>病院では購入が困難な高額医療機器</a:t>
            </a:r>
            <a:r>
              <a:rPr lang="ja-JP" altLang="en-US" sz="1400" dirty="0" smtClean="0">
                <a:latin typeface="+mn-ea"/>
                <a:ea typeface="+mn-ea"/>
              </a:rPr>
              <a:t>を利用する</a:t>
            </a:r>
            <a:r>
              <a:rPr lang="ja-JP" altLang="en-US" sz="1400" dirty="0">
                <a:latin typeface="+mn-ea"/>
                <a:ea typeface="+mn-ea"/>
              </a:rPr>
              <a:t>ことが</a:t>
            </a:r>
            <a:r>
              <a:rPr lang="ja-JP" altLang="en-US" sz="1400" dirty="0" smtClean="0">
                <a:latin typeface="+mn-ea"/>
                <a:ea typeface="+mn-ea"/>
              </a:rPr>
              <a:t>できる（</a:t>
            </a:r>
            <a:r>
              <a:rPr lang="ja-JP" altLang="en-US" sz="1400" u="sng" dirty="0" smtClean="0">
                <a:latin typeface="+mn-ea"/>
                <a:ea typeface="+mn-ea"/>
              </a:rPr>
              <a:t>機器の共同利用</a:t>
            </a:r>
            <a:r>
              <a:rPr lang="ja-JP" altLang="en-US" sz="1400" dirty="0" smtClean="0">
                <a:latin typeface="+mn-ea"/>
                <a:ea typeface="+mn-ea"/>
              </a:rPr>
              <a:t>）</a:t>
            </a:r>
            <a:endParaRPr lang="ja-JP" altLang="en-US" sz="1400" dirty="0">
              <a:latin typeface="+mn-ea"/>
              <a:ea typeface="+mn-ea"/>
            </a:endParaRPr>
          </a:p>
          <a:p>
            <a:pPr algn="l">
              <a:lnSpc>
                <a:spcPct val="150000"/>
              </a:lnSpc>
            </a:pPr>
            <a:r>
              <a:rPr lang="ja-JP" altLang="en-US" sz="1400" dirty="0" smtClean="0">
                <a:latin typeface="+mn-ea"/>
                <a:ea typeface="+mn-ea"/>
              </a:rPr>
              <a:t>　　・ 医薬</a:t>
            </a:r>
            <a:r>
              <a:rPr lang="ja-JP" altLang="en-US" sz="1400" dirty="0">
                <a:latin typeface="+mn-ea"/>
                <a:ea typeface="+mn-ea"/>
              </a:rPr>
              <a:t>品等の共同</a:t>
            </a:r>
            <a:r>
              <a:rPr lang="ja-JP" altLang="en-US" sz="1400" dirty="0" smtClean="0">
                <a:latin typeface="+mn-ea"/>
                <a:ea typeface="+mn-ea"/>
              </a:rPr>
              <a:t>購買によって</a:t>
            </a:r>
            <a:r>
              <a:rPr lang="ja-JP" altLang="en-US" sz="1400" u="sng" dirty="0" smtClean="0">
                <a:latin typeface="+mn-ea"/>
                <a:ea typeface="+mn-ea"/>
              </a:rPr>
              <a:t>コスト削減</a:t>
            </a:r>
            <a:r>
              <a:rPr lang="ja-JP" altLang="en-US" sz="1400" dirty="0" smtClean="0">
                <a:latin typeface="+mn-ea"/>
                <a:ea typeface="+mn-ea"/>
              </a:rPr>
              <a:t>を図る</a:t>
            </a:r>
            <a:r>
              <a:rPr lang="ja-JP" altLang="en-US" sz="1400" dirty="0">
                <a:latin typeface="+mn-ea"/>
                <a:ea typeface="+mn-ea"/>
              </a:rPr>
              <a:t>ことが</a:t>
            </a:r>
            <a:r>
              <a:rPr lang="ja-JP" altLang="en-US" sz="1400" dirty="0" smtClean="0">
                <a:latin typeface="+mn-ea"/>
                <a:ea typeface="+mn-ea"/>
              </a:rPr>
              <a:t>できる（スケールメリット）</a:t>
            </a:r>
            <a:endParaRPr lang="ja-JP" altLang="en-US" sz="1400" dirty="0">
              <a:latin typeface="+mn-ea"/>
              <a:ea typeface="+mn-ea"/>
            </a:endParaRPr>
          </a:p>
        </p:txBody>
      </p:sp>
      <p:sp>
        <p:nvSpPr>
          <p:cNvPr id="6" name="正方形/長方形 5"/>
          <p:cNvSpPr/>
          <p:nvPr/>
        </p:nvSpPr>
        <p:spPr>
          <a:xfrm>
            <a:off x="663559" y="6237312"/>
            <a:ext cx="8203494" cy="36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mn-ea"/>
              </a:rPr>
              <a:t>会議の内容等については広島県のホームページ参照</a:t>
            </a:r>
            <a:r>
              <a:rPr lang="en-US" altLang="ja-JP" sz="900" dirty="0">
                <a:solidFill>
                  <a:schemeClr val="tx1"/>
                </a:solidFill>
                <a:latin typeface="+mn-ea"/>
              </a:rPr>
              <a:t>…http://www.pref.hiroshima.lg.jp/soshiki/53/kikannbyouinnrennkeikyouka.html</a:t>
            </a:r>
            <a:endParaRPr kumimoji="1" lang="ja-JP" altLang="en-US" sz="900" dirty="0">
              <a:solidFill>
                <a:schemeClr val="tx1"/>
              </a:solidFill>
              <a:latin typeface="+mn-ea"/>
            </a:endParaRPr>
          </a:p>
        </p:txBody>
      </p:sp>
      <p:sp>
        <p:nvSpPr>
          <p:cNvPr id="8" name="スライド番号プレースホルダー 7"/>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20</a:t>
            </a:fld>
            <a:endParaRPr kumimoji="1" lang="ja-JP" altLang="en-US" sz="2400" dirty="0"/>
          </a:p>
        </p:txBody>
      </p:sp>
    </p:spTree>
    <p:extLst>
      <p:ext uri="{BB962C8B-B14F-4D97-AF65-F5344CB8AC3E}">
        <p14:creationId xmlns:p14="http://schemas.microsoft.com/office/powerpoint/2010/main" val="1117009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060健康福祉局\999健康福祉局共有\用途別共有\000保健医療部共有\医療再編\福永\Photo\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000" y="4644000"/>
            <a:ext cx="2617446" cy="1872000"/>
          </a:xfrm>
          <a:prstGeom prst="rect">
            <a:avLst/>
          </a:prstGeom>
          <a:noFill/>
          <a:extLst>
            <a:ext uri="{909E8E84-426E-40DD-AFC4-6F175D3DCCD1}">
              <a14:hiddenFill xmlns:a14="http://schemas.microsoft.com/office/drawing/2010/main">
                <a:solidFill>
                  <a:srgbClr val="FFFFFF"/>
                </a:solidFill>
              </a14:hiddenFill>
            </a:ext>
          </a:extLst>
        </p:spPr>
      </p:pic>
      <p:sp>
        <p:nvSpPr>
          <p:cNvPr id="3" name="タイトル 1"/>
          <p:cNvSpPr>
            <a:spLocks noGrp="1"/>
          </p:cNvSpPr>
          <p:nvPr>
            <p:ph type="title"/>
          </p:nvPr>
        </p:nvSpPr>
        <p:spPr>
          <a:xfrm>
            <a:off x="450204" y="733058"/>
            <a:ext cx="8229600" cy="747368"/>
          </a:xfrm>
        </p:spPr>
        <p:txBody>
          <a:bodyPr>
            <a:normAutofit/>
          </a:bodyPr>
          <a:lstStyle/>
          <a:p>
            <a:r>
              <a:rPr kumimoji="1" lang="ja-JP" altLang="en-US" sz="2800" dirty="0" smtClean="0"/>
              <a:t>広島がん高精度放射線治療センター（ＨＩＰＲＡＣ）</a:t>
            </a:r>
            <a:endParaRPr kumimoji="1" lang="ja-JP" altLang="en-US" sz="2800" dirty="0"/>
          </a:p>
        </p:txBody>
      </p:sp>
      <p:sp>
        <p:nvSpPr>
          <p:cNvPr id="4" name="コンテンツ プレースホルダー 2"/>
          <p:cNvSpPr>
            <a:spLocks noGrp="1"/>
          </p:cNvSpPr>
          <p:nvPr>
            <p:ph idx="1"/>
          </p:nvPr>
        </p:nvSpPr>
        <p:spPr>
          <a:xfrm>
            <a:off x="215560" y="1475312"/>
            <a:ext cx="8945115" cy="2160240"/>
          </a:xfrm>
        </p:spPr>
        <p:txBody>
          <a:bodyPr>
            <a:normAutofit/>
          </a:bodyPr>
          <a:lstStyle/>
          <a:p>
            <a:pPr marL="216000" indent="-216000">
              <a:lnSpc>
                <a:spcPct val="150000"/>
              </a:lnSpc>
              <a:spcBef>
                <a:spcPts val="0"/>
              </a:spcBef>
              <a:buFont typeface="Wingdings" panose="05000000000000000000" pitchFamily="2" charset="2"/>
              <a:buChar char="Ø"/>
            </a:pPr>
            <a:r>
              <a:rPr kumimoji="1" lang="ja-JP" altLang="en-US" sz="1200" dirty="0" smtClean="0">
                <a:latin typeface="+mn-ea"/>
              </a:rPr>
              <a:t>今後増加が予想される放射線治療の需要に対応するため，</a:t>
            </a:r>
            <a:r>
              <a:rPr kumimoji="1" lang="ja-JP" altLang="en-US" sz="1200" u="sng" dirty="0" smtClean="0">
                <a:latin typeface="+mn-ea"/>
              </a:rPr>
              <a:t>４基幹病院が連携して高精度放射線治療を提供</a:t>
            </a:r>
            <a:endParaRPr kumimoji="1" lang="en-US" altLang="ja-JP" sz="1200" u="sng" dirty="0" smtClean="0">
              <a:latin typeface="+mn-ea"/>
            </a:endParaRPr>
          </a:p>
          <a:p>
            <a:pPr marL="216000" indent="-216000">
              <a:lnSpc>
                <a:spcPct val="150000"/>
              </a:lnSpc>
              <a:spcBef>
                <a:spcPts val="0"/>
              </a:spcBef>
              <a:buFont typeface="Wingdings" panose="05000000000000000000" pitchFamily="2" charset="2"/>
              <a:buChar char="Ø"/>
              <a:tabLst>
                <a:tab pos="442913" algn="l"/>
              </a:tabLst>
              <a:defRPr/>
            </a:pPr>
            <a:r>
              <a:rPr lang="ja-JP" altLang="en-US" sz="1200" dirty="0">
                <a:latin typeface="+mn-ea"/>
              </a:rPr>
              <a:t>広島県立の施設として広島駅北口</a:t>
            </a:r>
            <a:r>
              <a:rPr lang="ja-JP" altLang="en-US" sz="1200" dirty="0" smtClean="0">
                <a:latin typeface="+mn-ea"/>
              </a:rPr>
              <a:t>に</a:t>
            </a:r>
            <a:r>
              <a:rPr lang="en-US" altLang="ja-JP" sz="1200" dirty="0" smtClean="0">
                <a:latin typeface="+mn-ea"/>
              </a:rPr>
              <a:t>2015</a:t>
            </a:r>
            <a:r>
              <a:rPr lang="ja-JP" altLang="en-US" sz="1200" dirty="0" smtClean="0">
                <a:latin typeface="+mn-ea"/>
              </a:rPr>
              <a:t>年</a:t>
            </a:r>
            <a:r>
              <a:rPr lang="en-US" altLang="ja-JP" sz="1200" dirty="0" smtClean="0">
                <a:latin typeface="+mn-ea"/>
              </a:rPr>
              <a:t>10</a:t>
            </a:r>
            <a:r>
              <a:rPr lang="ja-JP" altLang="en-US" sz="1200" dirty="0" smtClean="0">
                <a:latin typeface="+mn-ea"/>
              </a:rPr>
              <a:t>月</a:t>
            </a:r>
            <a:r>
              <a:rPr lang="ja-JP" altLang="en-US" sz="1200" dirty="0">
                <a:latin typeface="+mn-ea"/>
              </a:rPr>
              <a:t>開設（運営は広島県医師会に委託（指定管理者制度））</a:t>
            </a:r>
          </a:p>
          <a:p>
            <a:pPr marL="216000" indent="-216000">
              <a:lnSpc>
                <a:spcPct val="150000"/>
              </a:lnSpc>
              <a:spcBef>
                <a:spcPts val="0"/>
              </a:spcBef>
              <a:buFont typeface="Wingdings" panose="05000000000000000000" pitchFamily="2" charset="2"/>
              <a:buChar char="Ø"/>
              <a:tabLst>
                <a:tab pos="442913" algn="l"/>
              </a:tabLst>
              <a:defRPr/>
            </a:pPr>
            <a:r>
              <a:rPr lang="ja-JP" altLang="en-US" sz="1200" dirty="0" smtClean="0">
                <a:solidFill>
                  <a:srgbClr val="000000"/>
                </a:solidFill>
                <a:latin typeface="+mn-ea"/>
              </a:rPr>
              <a:t>最先端</a:t>
            </a:r>
            <a:r>
              <a:rPr lang="ja-JP" altLang="en-US" sz="1200" dirty="0">
                <a:solidFill>
                  <a:srgbClr val="000000"/>
                </a:solidFill>
                <a:latin typeface="+mn-ea"/>
              </a:rPr>
              <a:t>のＸ線治療装置と専門</a:t>
            </a:r>
            <a:r>
              <a:rPr lang="ja-JP" altLang="en-US" sz="1200" dirty="0" smtClean="0">
                <a:solidFill>
                  <a:srgbClr val="000000"/>
                </a:solidFill>
                <a:latin typeface="+mn-ea"/>
              </a:rPr>
              <a:t>スタッフを配置し，通院による高度</a:t>
            </a:r>
            <a:r>
              <a:rPr lang="ja-JP" altLang="en-US" sz="1200" dirty="0">
                <a:solidFill>
                  <a:srgbClr val="000000"/>
                </a:solidFill>
                <a:latin typeface="+mn-ea"/>
              </a:rPr>
              <a:t>ながん治療を</a:t>
            </a:r>
            <a:r>
              <a:rPr lang="ja-JP" altLang="en-US" sz="1200" dirty="0" smtClean="0">
                <a:solidFill>
                  <a:srgbClr val="000000"/>
                </a:solidFill>
                <a:latin typeface="+mn-ea"/>
              </a:rPr>
              <a:t>提供</a:t>
            </a:r>
            <a:endParaRPr lang="en-US" altLang="ja-JP" sz="1200" dirty="0" smtClean="0">
              <a:solidFill>
                <a:srgbClr val="000000"/>
              </a:solidFill>
              <a:latin typeface="+mn-ea"/>
            </a:endParaRPr>
          </a:p>
          <a:p>
            <a:pPr marL="216000" indent="-216000">
              <a:lnSpc>
                <a:spcPct val="150000"/>
              </a:lnSpc>
              <a:spcBef>
                <a:spcPts val="0"/>
              </a:spcBef>
              <a:buFont typeface="Wingdings" panose="05000000000000000000" pitchFamily="2" charset="2"/>
              <a:buChar char="Ø"/>
              <a:tabLst>
                <a:tab pos="442913" algn="l"/>
              </a:tabLst>
              <a:defRPr/>
            </a:pPr>
            <a:r>
              <a:rPr lang="ja-JP" altLang="en-US" sz="1200" dirty="0" smtClean="0">
                <a:latin typeface="+mn-ea"/>
              </a:rPr>
              <a:t>切除</a:t>
            </a:r>
            <a:r>
              <a:rPr lang="ja-JP" altLang="en-US" sz="1200" dirty="0">
                <a:latin typeface="+mn-ea"/>
              </a:rPr>
              <a:t>せずに局所</a:t>
            </a:r>
            <a:r>
              <a:rPr lang="ja-JP" altLang="en-US" sz="1200" dirty="0" smtClean="0">
                <a:latin typeface="+mn-ea"/>
              </a:rPr>
              <a:t>治療ができるため，高齢者など手術</a:t>
            </a:r>
            <a:r>
              <a:rPr lang="ja-JP" altLang="en-US" sz="1200" dirty="0">
                <a:latin typeface="+mn-ea"/>
              </a:rPr>
              <a:t>や化学療法が行えない患者さんに対して</a:t>
            </a:r>
            <a:r>
              <a:rPr lang="ja-JP" altLang="en-US" sz="1200" dirty="0" smtClean="0">
                <a:latin typeface="+mn-ea"/>
              </a:rPr>
              <a:t>もがん</a:t>
            </a:r>
            <a:r>
              <a:rPr lang="ja-JP" altLang="en-US" sz="1200" dirty="0">
                <a:latin typeface="+mn-ea"/>
              </a:rPr>
              <a:t>治療を行うこと</a:t>
            </a:r>
            <a:r>
              <a:rPr lang="ja-JP" altLang="en-US" sz="1200" dirty="0" smtClean="0">
                <a:latin typeface="+mn-ea"/>
              </a:rPr>
              <a:t>が可能</a:t>
            </a:r>
            <a:endParaRPr lang="en-US" altLang="ja-JP" sz="1200" dirty="0" smtClean="0">
              <a:latin typeface="+mn-ea"/>
            </a:endParaRPr>
          </a:p>
          <a:p>
            <a:pPr marL="216000" indent="-216000">
              <a:lnSpc>
                <a:spcPct val="150000"/>
              </a:lnSpc>
              <a:spcBef>
                <a:spcPts val="0"/>
              </a:spcBef>
              <a:buFont typeface="Wingdings" panose="05000000000000000000" pitchFamily="2" charset="2"/>
              <a:buChar char="Ø"/>
              <a:tabLst>
                <a:tab pos="442913" algn="l"/>
              </a:tabLst>
              <a:defRPr/>
            </a:pPr>
            <a:r>
              <a:rPr lang="ja-JP" altLang="en-US" sz="1200" dirty="0" smtClean="0">
                <a:latin typeface="+mn-ea"/>
              </a:rPr>
              <a:t>がん病巣の周りの正常</a:t>
            </a:r>
            <a:r>
              <a:rPr lang="ja-JP" altLang="en-US" sz="1200" dirty="0">
                <a:latin typeface="+mn-ea"/>
              </a:rPr>
              <a:t>組織</a:t>
            </a:r>
            <a:r>
              <a:rPr lang="ja-JP" altLang="en-US" sz="1200" dirty="0" smtClean="0">
                <a:latin typeface="+mn-ea"/>
              </a:rPr>
              <a:t>に放射線を当てないよう，がん</a:t>
            </a:r>
            <a:r>
              <a:rPr lang="ja-JP" altLang="en-US" sz="1200" dirty="0">
                <a:latin typeface="+mn-ea"/>
              </a:rPr>
              <a:t>病巣へ正確</a:t>
            </a:r>
            <a:r>
              <a:rPr lang="ja-JP" altLang="en-US" sz="1200" dirty="0" smtClean="0">
                <a:latin typeface="+mn-ea"/>
              </a:rPr>
              <a:t>にピンポイント照射が可能（高精度放射線治療）</a:t>
            </a:r>
            <a:endParaRPr lang="en-US" altLang="ja-JP" sz="1200" dirty="0" smtClean="0">
              <a:latin typeface="+mn-ea"/>
            </a:endParaRPr>
          </a:p>
          <a:p>
            <a:pPr marL="216000" indent="-216000">
              <a:lnSpc>
                <a:spcPct val="150000"/>
              </a:lnSpc>
              <a:spcBef>
                <a:spcPts val="0"/>
              </a:spcBef>
              <a:buFont typeface="Wingdings" panose="05000000000000000000" pitchFamily="2" charset="2"/>
              <a:buChar char="Ø"/>
              <a:tabLst>
                <a:tab pos="442913" algn="l"/>
              </a:tabLst>
              <a:defRPr/>
            </a:pPr>
            <a:r>
              <a:rPr lang="ja-JP" altLang="en-US" sz="1200" dirty="0" smtClean="0">
                <a:solidFill>
                  <a:srgbClr val="000000"/>
                </a:solidFill>
                <a:latin typeface="+mn-ea"/>
              </a:rPr>
              <a:t>４基幹病院のほか県内医療機関が</a:t>
            </a:r>
            <a:r>
              <a:rPr lang="ja-JP" altLang="en-US" sz="1200" dirty="0" smtClean="0">
                <a:latin typeface="+mn-ea"/>
              </a:rPr>
              <a:t>センター</a:t>
            </a:r>
            <a:r>
              <a:rPr lang="ja-JP" altLang="en-US" sz="1200" dirty="0">
                <a:latin typeface="+mn-ea"/>
              </a:rPr>
              <a:t>での治療を必要とする</a:t>
            </a:r>
            <a:r>
              <a:rPr lang="ja-JP" altLang="en-US" sz="1200" u="sng" dirty="0">
                <a:latin typeface="+mn-ea"/>
              </a:rPr>
              <a:t>患者を</a:t>
            </a:r>
            <a:r>
              <a:rPr lang="ja-JP" altLang="en-US" sz="1200" u="sng" dirty="0" smtClean="0">
                <a:latin typeface="+mn-ea"/>
              </a:rPr>
              <a:t>紹介し</a:t>
            </a:r>
            <a:r>
              <a:rPr lang="ja-JP" altLang="en-US" sz="1200" dirty="0" smtClean="0">
                <a:latin typeface="+mn-ea"/>
              </a:rPr>
              <a:t>，治療後は紹介元医療機関で経過観察</a:t>
            </a:r>
            <a:endParaRPr lang="en-US" altLang="ja-JP" sz="1200" u="sng" dirty="0" smtClean="0">
              <a:latin typeface="+mn-ea"/>
            </a:endParaRPr>
          </a:p>
        </p:txBody>
      </p:sp>
      <p:sp>
        <p:nvSpPr>
          <p:cNvPr id="5" name="正方形/長方形 4"/>
          <p:cNvSpPr/>
          <p:nvPr/>
        </p:nvSpPr>
        <p:spPr>
          <a:xfrm>
            <a:off x="86463" y="6588000"/>
            <a:ext cx="513792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mn-ea"/>
              </a:rPr>
              <a:t>2014.3.28 </a:t>
            </a:r>
            <a:r>
              <a:rPr lang="ja-JP" altLang="en-US" sz="900" dirty="0" smtClean="0">
                <a:solidFill>
                  <a:schemeClr val="tx1"/>
                </a:solidFill>
                <a:latin typeface="+mn-ea"/>
              </a:rPr>
              <a:t>高精度</a:t>
            </a:r>
            <a:r>
              <a:rPr lang="ja-JP" altLang="en-US" sz="900" dirty="0">
                <a:solidFill>
                  <a:schemeClr val="tx1"/>
                </a:solidFill>
                <a:latin typeface="+mn-ea"/>
              </a:rPr>
              <a:t>放射線治療センターの運営に関する協定書の</a:t>
            </a:r>
            <a:r>
              <a:rPr lang="ja-JP" altLang="en-US" sz="900" dirty="0" smtClean="0">
                <a:solidFill>
                  <a:schemeClr val="tx1"/>
                </a:solidFill>
                <a:latin typeface="+mn-ea"/>
              </a:rPr>
              <a:t>締結式</a:t>
            </a:r>
            <a:endParaRPr kumimoji="1" lang="ja-JP" altLang="en-US" sz="900" dirty="0">
              <a:solidFill>
                <a:schemeClr val="tx1"/>
              </a:solidFill>
              <a:latin typeface="+mj-ea"/>
              <a:ea typeface="+mj-ea"/>
            </a:endParaRPr>
          </a:p>
        </p:txBody>
      </p:sp>
      <p:sp>
        <p:nvSpPr>
          <p:cNvPr id="6" name="正方形/長方形 5"/>
          <p:cNvSpPr/>
          <p:nvPr/>
        </p:nvSpPr>
        <p:spPr>
          <a:xfrm>
            <a:off x="5418032" y="6507561"/>
            <a:ext cx="3393147"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latin typeface="+mn-ea"/>
              </a:rPr>
              <a:t>広島がん高精度</a:t>
            </a:r>
            <a:r>
              <a:rPr lang="ja-JP" altLang="en-US" sz="900" dirty="0">
                <a:solidFill>
                  <a:schemeClr val="tx1"/>
                </a:solidFill>
                <a:latin typeface="+mn-ea"/>
              </a:rPr>
              <a:t>放射線治療</a:t>
            </a:r>
            <a:r>
              <a:rPr lang="ja-JP" altLang="en-US" sz="900" dirty="0" smtClean="0">
                <a:solidFill>
                  <a:schemeClr val="tx1"/>
                </a:solidFill>
                <a:latin typeface="+mn-ea"/>
              </a:rPr>
              <a:t>センター（右の低層棟）</a:t>
            </a:r>
            <a:endParaRPr lang="en-US" altLang="ja-JP" sz="900" dirty="0" smtClean="0">
              <a:solidFill>
                <a:schemeClr val="tx1"/>
              </a:solidFill>
              <a:latin typeface="+mn-ea"/>
            </a:endParaRPr>
          </a:p>
          <a:p>
            <a:pPr algn="ctr"/>
            <a:r>
              <a:rPr lang="ja-JP" altLang="en-US" sz="900" dirty="0" smtClean="0">
                <a:solidFill>
                  <a:schemeClr val="tx1"/>
                </a:solidFill>
                <a:latin typeface="+mn-ea"/>
              </a:rPr>
              <a:t>と</a:t>
            </a:r>
            <a:r>
              <a:rPr lang="zh-TW" altLang="en-US" sz="900" dirty="0" smtClean="0">
                <a:solidFill>
                  <a:schemeClr val="tx1"/>
                </a:solidFill>
                <a:latin typeface="ＭＳ Ｐゴシック" panose="020B0600070205080204" pitchFamily="50" charset="-128"/>
                <a:ea typeface="ＭＳ Ｐゴシック" panose="020B0600070205080204" pitchFamily="50" charset="-128"/>
              </a:rPr>
              <a:t>高精度</a:t>
            </a:r>
            <a:r>
              <a:rPr lang="zh-TW" altLang="en-US" sz="900" dirty="0">
                <a:solidFill>
                  <a:schemeClr val="tx1"/>
                </a:solidFill>
                <a:latin typeface="ＭＳ Ｐゴシック" panose="020B0600070205080204" pitchFamily="50" charset="-128"/>
                <a:ea typeface="ＭＳ Ｐゴシック" panose="020B0600070205080204" pitchFamily="50" charset="-128"/>
              </a:rPr>
              <a:t>放射線治療装置</a:t>
            </a:r>
            <a:endParaRPr kumimoji="1"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6199579" y="764704"/>
            <a:ext cx="2088232" cy="180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ハイプラック</a:t>
            </a:r>
            <a:endParaRPr kumimoji="1" lang="ja-JP" altLang="en-US" sz="1000" dirty="0">
              <a:solidFill>
                <a:schemeClr val="tx1"/>
              </a:solidFill>
            </a:endParaRPr>
          </a:p>
        </p:txBody>
      </p:sp>
      <p:grpSp>
        <p:nvGrpSpPr>
          <p:cNvPr id="8" name="グループ化 7"/>
          <p:cNvGrpSpPr/>
          <p:nvPr/>
        </p:nvGrpSpPr>
        <p:grpSpPr>
          <a:xfrm>
            <a:off x="91380" y="3813245"/>
            <a:ext cx="5133008" cy="2866106"/>
            <a:chOff x="303088" y="3293955"/>
            <a:chExt cx="5328592" cy="3172151"/>
          </a:xfrm>
        </p:grpSpPr>
        <p:pic>
          <p:nvPicPr>
            <p:cNvPr id="9" name="図 8" descr="協定締結式"/>
            <p:cNvPicPr/>
            <p:nvPr/>
          </p:nvPicPr>
          <p:blipFill>
            <a:blip r:embed="rId4">
              <a:extLst>
                <a:ext uri="{28A0092B-C50C-407E-A947-70E740481C1C}">
                  <a14:useLocalDpi xmlns:a14="http://schemas.microsoft.com/office/drawing/2010/main" val="0"/>
                </a:ext>
              </a:extLst>
            </a:blip>
            <a:srcRect/>
            <a:stretch>
              <a:fillRect/>
            </a:stretch>
          </p:blipFill>
          <p:spPr bwMode="auto">
            <a:xfrm>
              <a:off x="303088" y="3293955"/>
              <a:ext cx="5328592" cy="3172151"/>
            </a:xfrm>
            <a:prstGeom prst="rect">
              <a:avLst/>
            </a:prstGeom>
            <a:noFill/>
            <a:ln>
              <a:noFill/>
            </a:ln>
          </p:spPr>
        </p:pic>
        <p:sp>
          <p:nvSpPr>
            <p:cNvPr id="10" name="正方形/長方形 9"/>
            <p:cNvSpPr/>
            <p:nvPr/>
          </p:nvSpPr>
          <p:spPr>
            <a:xfrm>
              <a:off x="2495582" y="5304594"/>
              <a:ext cx="504056"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t>知事</a:t>
              </a:r>
              <a:endParaRPr kumimoji="1" lang="ja-JP" altLang="en-US" sz="900" dirty="0"/>
            </a:p>
          </p:txBody>
        </p:sp>
        <p:sp>
          <p:nvSpPr>
            <p:cNvPr id="11" name="正方形/長方形 10"/>
            <p:cNvSpPr/>
            <p:nvPr/>
          </p:nvSpPr>
          <p:spPr>
            <a:xfrm>
              <a:off x="1859983" y="5328000"/>
              <a:ext cx="648072" cy="224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t>広島市長</a:t>
              </a:r>
              <a:endParaRPr kumimoji="1" lang="ja-JP" altLang="en-US" sz="900" dirty="0"/>
            </a:p>
          </p:txBody>
        </p:sp>
        <p:sp>
          <p:nvSpPr>
            <p:cNvPr id="12" name="正方形/長方形 11"/>
            <p:cNvSpPr/>
            <p:nvPr/>
          </p:nvSpPr>
          <p:spPr>
            <a:xfrm>
              <a:off x="2999638" y="5292000"/>
              <a:ext cx="707052" cy="265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t>県医師会長</a:t>
              </a:r>
              <a:endParaRPr kumimoji="1" lang="ja-JP" altLang="en-US" sz="900" dirty="0"/>
            </a:p>
          </p:txBody>
        </p:sp>
        <p:sp>
          <p:nvSpPr>
            <p:cNvPr id="13" name="正方形/長方形 12"/>
            <p:cNvSpPr/>
            <p:nvPr/>
          </p:nvSpPr>
          <p:spPr>
            <a:xfrm>
              <a:off x="3453348" y="5094833"/>
              <a:ext cx="922420" cy="283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t>広島大学病院長</a:t>
              </a:r>
              <a:endParaRPr kumimoji="1" lang="ja-JP" altLang="en-US" sz="900" dirty="0"/>
            </a:p>
          </p:txBody>
        </p:sp>
        <p:sp>
          <p:nvSpPr>
            <p:cNvPr id="14" name="正方形/長方形 13"/>
            <p:cNvSpPr/>
            <p:nvPr/>
          </p:nvSpPr>
          <p:spPr>
            <a:xfrm>
              <a:off x="3906781" y="5297758"/>
              <a:ext cx="937974" cy="265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t>県立広島病院長</a:t>
              </a:r>
              <a:endParaRPr kumimoji="1" lang="ja-JP" altLang="en-US" sz="900" dirty="0"/>
            </a:p>
          </p:txBody>
        </p:sp>
        <p:sp>
          <p:nvSpPr>
            <p:cNvPr id="15" name="正方形/長方形 14"/>
            <p:cNvSpPr/>
            <p:nvPr/>
          </p:nvSpPr>
          <p:spPr>
            <a:xfrm>
              <a:off x="4497436" y="5103927"/>
              <a:ext cx="1001598" cy="264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t>県健康福祉局長</a:t>
              </a:r>
              <a:endParaRPr kumimoji="1" lang="ja-JP" altLang="en-US" sz="900" dirty="0"/>
            </a:p>
          </p:txBody>
        </p:sp>
        <p:sp>
          <p:nvSpPr>
            <p:cNvPr id="16" name="正方形/長方形 15"/>
            <p:cNvSpPr/>
            <p:nvPr/>
          </p:nvSpPr>
          <p:spPr>
            <a:xfrm>
              <a:off x="1186921" y="5136892"/>
              <a:ext cx="982709" cy="264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t>広島市民病院長</a:t>
              </a:r>
              <a:endParaRPr kumimoji="1" lang="ja-JP" altLang="en-US" sz="900" dirty="0"/>
            </a:p>
          </p:txBody>
        </p:sp>
        <p:sp>
          <p:nvSpPr>
            <p:cNvPr id="17" name="正方形/長方形 16"/>
            <p:cNvSpPr/>
            <p:nvPr/>
          </p:nvSpPr>
          <p:spPr>
            <a:xfrm>
              <a:off x="303088" y="5292000"/>
              <a:ext cx="1368152" cy="306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t>広島赤十字・原爆病院長</a:t>
              </a:r>
              <a:endParaRPr kumimoji="1" lang="ja-JP" altLang="en-US" sz="900" dirty="0"/>
            </a:p>
          </p:txBody>
        </p:sp>
        <p:sp>
          <p:nvSpPr>
            <p:cNvPr id="18" name="正方形/長方形 17"/>
            <p:cNvSpPr/>
            <p:nvPr/>
          </p:nvSpPr>
          <p:spPr>
            <a:xfrm>
              <a:off x="432000" y="3816000"/>
              <a:ext cx="1291545" cy="265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solidFill>
                    <a:schemeClr val="bg1"/>
                  </a:solidFill>
                </a:rPr>
                <a:t>広島市健康福祉局長</a:t>
              </a:r>
              <a:endParaRPr kumimoji="1" lang="ja-JP" altLang="en-US" sz="900" dirty="0">
                <a:solidFill>
                  <a:schemeClr val="bg1"/>
                </a:solidFill>
              </a:endParaRPr>
            </a:p>
          </p:txBody>
        </p:sp>
        <p:sp>
          <p:nvSpPr>
            <p:cNvPr id="19" name="正方形/長方形 18"/>
            <p:cNvSpPr/>
            <p:nvPr/>
          </p:nvSpPr>
          <p:spPr>
            <a:xfrm>
              <a:off x="1186921" y="3600000"/>
              <a:ext cx="1291545" cy="265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solidFill>
                    <a:schemeClr val="tx1"/>
                  </a:solidFill>
                </a:rPr>
                <a:t>県病院事業管理者</a:t>
              </a:r>
              <a:endParaRPr kumimoji="1" lang="ja-JP" altLang="en-US" sz="900" dirty="0">
                <a:solidFill>
                  <a:schemeClr val="tx1"/>
                </a:solidFill>
              </a:endParaRPr>
            </a:p>
          </p:txBody>
        </p:sp>
        <p:sp>
          <p:nvSpPr>
            <p:cNvPr id="20" name="正方形/長方形 19"/>
            <p:cNvSpPr/>
            <p:nvPr/>
          </p:nvSpPr>
          <p:spPr>
            <a:xfrm>
              <a:off x="1832693" y="3744000"/>
              <a:ext cx="1291545" cy="265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solidFill>
                    <a:schemeClr val="tx1"/>
                  </a:solidFill>
                </a:rPr>
                <a:t>広島市病院事業管理者</a:t>
              </a:r>
              <a:endParaRPr kumimoji="1" lang="ja-JP" altLang="en-US" sz="900" dirty="0">
                <a:solidFill>
                  <a:schemeClr val="tx1"/>
                </a:solidFill>
              </a:endParaRPr>
            </a:p>
          </p:txBody>
        </p:sp>
        <p:sp>
          <p:nvSpPr>
            <p:cNvPr id="21" name="正方形/長方形 20"/>
            <p:cNvSpPr/>
            <p:nvPr/>
          </p:nvSpPr>
          <p:spPr>
            <a:xfrm>
              <a:off x="2588071" y="3888000"/>
              <a:ext cx="1072333" cy="264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solidFill>
                    <a:schemeClr val="tx1"/>
                  </a:solidFill>
                </a:rPr>
                <a:t>広島大学長</a:t>
              </a:r>
              <a:endParaRPr kumimoji="1" lang="ja-JP" altLang="en-US" sz="900" dirty="0">
                <a:solidFill>
                  <a:schemeClr val="tx1"/>
                </a:solidFill>
              </a:endParaRPr>
            </a:p>
          </p:txBody>
        </p:sp>
        <p:sp>
          <p:nvSpPr>
            <p:cNvPr id="22" name="正方形/長方形 21"/>
            <p:cNvSpPr/>
            <p:nvPr/>
          </p:nvSpPr>
          <p:spPr>
            <a:xfrm>
              <a:off x="3063798" y="3708000"/>
              <a:ext cx="1008112" cy="276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solidFill>
                    <a:schemeClr val="tx1"/>
                  </a:solidFill>
                </a:rPr>
                <a:t>センター長</a:t>
              </a:r>
              <a:endParaRPr kumimoji="1" lang="ja-JP" altLang="en-US" sz="900" dirty="0">
                <a:solidFill>
                  <a:schemeClr val="tx1"/>
                </a:solidFill>
              </a:endParaRPr>
            </a:p>
          </p:txBody>
        </p:sp>
        <p:sp>
          <p:nvSpPr>
            <p:cNvPr id="23" name="正方形/長方形 22"/>
            <p:cNvSpPr/>
            <p:nvPr/>
          </p:nvSpPr>
          <p:spPr>
            <a:xfrm>
              <a:off x="3706690" y="3867913"/>
              <a:ext cx="1291545" cy="265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900" dirty="0" smtClean="0">
                  <a:solidFill>
                    <a:schemeClr val="bg1"/>
                  </a:solidFill>
                </a:rPr>
                <a:t>県医師会副会長</a:t>
              </a:r>
              <a:endParaRPr kumimoji="1" lang="ja-JP" altLang="en-US" sz="900" dirty="0">
                <a:solidFill>
                  <a:schemeClr val="bg1"/>
                </a:solidFill>
              </a:endParaRPr>
            </a:p>
          </p:txBody>
        </p:sp>
      </p:grpSp>
      <p:pic>
        <p:nvPicPr>
          <p:cNvPr id="24" name="Picture 2" descr="Vero 4D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7326" y="3630348"/>
            <a:ext cx="1586641" cy="792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5" name="Picture 4" descr="True Bea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8800" y="4320000"/>
            <a:ext cx="1586641" cy="792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6" name="Picture 6" descr="True Beam STx"/>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8800" y="3348000"/>
            <a:ext cx="1586641" cy="7920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7" name="正方形/長方形 26"/>
          <p:cNvSpPr/>
          <p:nvPr/>
        </p:nvSpPr>
        <p:spPr>
          <a:xfrm>
            <a:off x="5427325" y="3392736"/>
            <a:ext cx="964835" cy="239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en-US" altLang="ja-JP" sz="900" dirty="0" smtClean="0">
                <a:solidFill>
                  <a:schemeClr val="tx1"/>
                </a:solidFill>
                <a:latin typeface="+mn-ea"/>
              </a:rPr>
              <a:t>Vero-4DRT</a:t>
            </a:r>
            <a:endParaRPr kumimoji="1" lang="ja-JP" altLang="en-US" sz="900" dirty="0">
              <a:solidFill>
                <a:schemeClr val="tx1"/>
              </a:solidFill>
              <a:latin typeface="+mn-ea"/>
            </a:endParaRPr>
          </a:p>
        </p:txBody>
      </p:sp>
      <p:sp>
        <p:nvSpPr>
          <p:cNvPr id="28" name="正方形/長方形 27"/>
          <p:cNvSpPr/>
          <p:nvPr/>
        </p:nvSpPr>
        <p:spPr>
          <a:xfrm>
            <a:off x="7317673" y="3132000"/>
            <a:ext cx="964835" cy="239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en-US" altLang="ja-JP" sz="900" dirty="0" smtClean="0">
                <a:solidFill>
                  <a:schemeClr val="tx1"/>
                </a:solidFill>
                <a:latin typeface="+mn-ea"/>
              </a:rPr>
              <a:t>True Beam</a:t>
            </a:r>
            <a:endParaRPr kumimoji="1" lang="ja-JP" altLang="en-US" sz="900" dirty="0">
              <a:solidFill>
                <a:schemeClr val="tx1"/>
              </a:solidFill>
              <a:latin typeface="+mn-ea"/>
            </a:endParaRPr>
          </a:p>
        </p:txBody>
      </p:sp>
      <p:sp>
        <p:nvSpPr>
          <p:cNvPr id="29" name="正方形/長方形 28"/>
          <p:cNvSpPr/>
          <p:nvPr/>
        </p:nvSpPr>
        <p:spPr>
          <a:xfrm>
            <a:off x="7318800" y="4104000"/>
            <a:ext cx="1333822" cy="239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en-US" altLang="ja-JP" sz="900" dirty="0" smtClean="0">
                <a:solidFill>
                  <a:schemeClr val="tx1"/>
                </a:solidFill>
                <a:latin typeface="+mn-ea"/>
              </a:rPr>
              <a:t>True Beam </a:t>
            </a:r>
            <a:r>
              <a:rPr kumimoji="1" lang="en-US" altLang="ja-JP" sz="900" dirty="0" err="1" smtClean="0">
                <a:solidFill>
                  <a:schemeClr val="tx1"/>
                </a:solidFill>
                <a:latin typeface="+mn-ea"/>
              </a:rPr>
              <a:t>STx</a:t>
            </a:r>
            <a:endParaRPr kumimoji="1" lang="ja-JP" altLang="en-US" sz="900" dirty="0">
              <a:solidFill>
                <a:schemeClr val="tx1"/>
              </a:solidFill>
              <a:latin typeface="+mn-ea"/>
            </a:endParaRPr>
          </a:p>
        </p:txBody>
      </p:sp>
      <p:sp>
        <p:nvSpPr>
          <p:cNvPr id="30" name="タイトル 1"/>
          <p:cNvSpPr txBox="1">
            <a:spLocks/>
          </p:cNvSpPr>
          <p:nvPr/>
        </p:nvSpPr>
        <p:spPr>
          <a:xfrm>
            <a:off x="215560" y="332656"/>
            <a:ext cx="3276320" cy="432048"/>
          </a:xfrm>
          <a:prstGeom prst="rect">
            <a:avLst/>
          </a:prstGeom>
          <a:solidFill>
            <a:schemeClr val="tx1"/>
          </a:solidFill>
          <a:ln w="44450" cmpd="sng">
            <a:noFill/>
          </a:ln>
        </p:spPr>
        <p:txBody>
          <a:bodyPr vert="horz" lIns="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solidFill>
                  <a:schemeClr val="bg1"/>
                </a:solidFill>
              </a:rPr>
              <a:t>基幹病院連携の先行例 ①</a:t>
            </a:r>
            <a:endParaRPr lang="ja-JP" altLang="en-US" sz="2000" dirty="0">
              <a:solidFill>
                <a:schemeClr val="bg1"/>
              </a:solidFill>
            </a:endParaRPr>
          </a:p>
        </p:txBody>
      </p:sp>
      <p:sp>
        <p:nvSpPr>
          <p:cNvPr id="31" name="スライド番号プレースホルダー 30"/>
          <p:cNvSpPr>
            <a:spLocks noGrp="1"/>
          </p:cNvSpPr>
          <p:nvPr>
            <p:ph type="sldNum" sz="quarter" idx="12"/>
          </p:nvPr>
        </p:nvSpPr>
        <p:spPr>
          <a:xfrm>
            <a:off x="7013967" y="6507561"/>
            <a:ext cx="2133600" cy="365125"/>
          </a:xfrm>
        </p:spPr>
        <p:txBody>
          <a:bodyPr/>
          <a:lstStyle/>
          <a:p>
            <a:fld id="{DC768EE6-8590-4C35-BA5F-0BD088C856D2}" type="slidenum">
              <a:rPr kumimoji="1" lang="ja-JP" altLang="en-US" sz="2400" smtClean="0"/>
              <a:t>21</a:t>
            </a:fld>
            <a:endParaRPr kumimoji="1" lang="ja-JP" altLang="en-US" sz="2400" dirty="0"/>
          </a:p>
        </p:txBody>
      </p:sp>
    </p:spTree>
    <p:extLst>
      <p:ext uri="{BB962C8B-B14F-4D97-AF65-F5344CB8AC3E}">
        <p14:creationId xmlns:p14="http://schemas.microsoft.com/office/powerpoint/2010/main" val="2565440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49547" y="900000"/>
            <a:ext cx="9036496" cy="738664"/>
          </a:xfrm>
          <a:prstGeom prst="rect">
            <a:avLst/>
          </a:prstGeom>
          <a:noFill/>
        </p:spPr>
        <p:txBody>
          <a:bodyPr wrap="square" rtlCol="0">
            <a:spAutoFit/>
          </a:bodyPr>
          <a:lstStyle/>
          <a:p>
            <a:r>
              <a:rPr kumimoji="1" lang="en-US" altLang="ja-JP" sz="1400" dirty="0" smtClean="0">
                <a:latin typeface="+mn-ea"/>
              </a:rPr>
              <a:t>【</a:t>
            </a:r>
            <a:r>
              <a:rPr kumimoji="1" lang="ja-JP" altLang="en-US" sz="1400" dirty="0" smtClean="0">
                <a:latin typeface="+mn-ea"/>
              </a:rPr>
              <a:t>ねらい</a:t>
            </a:r>
            <a:r>
              <a:rPr kumimoji="1" lang="en-US" altLang="ja-JP" sz="1400" dirty="0" smtClean="0">
                <a:latin typeface="+mn-ea"/>
              </a:rPr>
              <a:t>】</a:t>
            </a:r>
          </a:p>
          <a:p>
            <a:r>
              <a:rPr lang="ja-JP" altLang="en-US" sz="1400" dirty="0" smtClean="0">
                <a:latin typeface="+mn-ea"/>
              </a:rPr>
              <a:t>　相互に連携及び協力して広島県治験等活性化事業を実施することにより，医薬品及び医療・福祉機器の臨床研究，治験並びに製造販売後臨床試験の一層の活性化及び医療の水準の維持・向上に資することを目的とする。</a:t>
            </a:r>
            <a:endParaRPr kumimoji="1" lang="ja-JP" altLang="en-US" sz="1400" dirty="0">
              <a:latin typeface="+mn-ea"/>
            </a:endParaRPr>
          </a:p>
        </p:txBody>
      </p:sp>
      <p:sp>
        <p:nvSpPr>
          <p:cNvPr id="6" name="角丸四角形 5"/>
          <p:cNvSpPr/>
          <p:nvPr/>
        </p:nvSpPr>
        <p:spPr>
          <a:xfrm>
            <a:off x="5999430" y="2149667"/>
            <a:ext cx="2575053" cy="12311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3263126" y="2149667"/>
            <a:ext cx="2575053" cy="12311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457226" y="2149668"/>
            <a:ext cx="2644649" cy="12311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126211" y="2149667"/>
            <a:ext cx="2296669" cy="1046440"/>
          </a:xfrm>
          <a:prstGeom prst="rect">
            <a:avLst/>
          </a:prstGeom>
          <a:noFill/>
        </p:spPr>
        <p:txBody>
          <a:bodyPr wrap="square" rtlCol="0">
            <a:spAutoFit/>
          </a:bodyPr>
          <a:lstStyle/>
          <a:p>
            <a:pPr algn="ctr"/>
            <a:r>
              <a:rPr kumimoji="1" lang="ja-JP" altLang="en-US" sz="1400" b="1" u="sng" dirty="0" smtClean="0"/>
              <a:t>依頼者のメリット</a:t>
            </a:r>
            <a:endParaRPr kumimoji="1" lang="en-US" altLang="ja-JP" sz="1400" b="1" u="sng" dirty="0" smtClean="0"/>
          </a:p>
          <a:p>
            <a:r>
              <a:rPr lang="ja-JP" altLang="en-US" sz="1200" dirty="0" smtClean="0">
                <a:latin typeface="+mn-ea"/>
              </a:rPr>
              <a:t>・希少疾患を含めた，治験の早期の</a:t>
            </a:r>
            <a:r>
              <a:rPr kumimoji="1" lang="ja-JP" altLang="en-US" sz="1200" dirty="0" smtClean="0">
                <a:latin typeface="+mn-ea"/>
              </a:rPr>
              <a:t>症例集積が可能</a:t>
            </a:r>
            <a:endParaRPr kumimoji="1" lang="en-US" altLang="ja-JP" sz="1200" dirty="0" smtClean="0">
              <a:latin typeface="+mn-ea"/>
            </a:endParaRPr>
          </a:p>
          <a:p>
            <a:r>
              <a:rPr lang="ja-JP" altLang="en-US" sz="1200" dirty="0" smtClean="0">
                <a:latin typeface="+mn-ea"/>
              </a:rPr>
              <a:t>・エリア集中型</a:t>
            </a:r>
            <a:r>
              <a:rPr kumimoji="1" lang="ja-JP" altLang="en-US" sz="1200" dirty="0" smtClean="0">
                <a:latin typeface="+mn-ea"/>
              </a:rPr>
              <a:t>の好立地条件によるモニタリングの</a:t>
            </a:r>
            <a:r>
              <a:rPr lang="ja-JP" altLang="en-US" sz="1200" dirty="0" smtClean="0">
                <a:latin typeface="+mn-ea"/>
              </a:rPr>
              <a:t>効率化</a:t>
            </a:r>
            <a:endParaRPr kumimoji="1" lang="ja-JP" altLang="en-US" sz="1200" dirty="0">
              <a:latin typeface="+mn-ea"/>
            </a:endParaRPr>
          </a:p>
        </p:txBody>
      </p:sp>
      <p:sp>
        <p:nvSpPr>
          <p:cNvPr id="10" name="テキスト ボックス 9"/>
          <p:cNvSpPr txBox="1"/>
          <p:nvPr/>
        </p:nvSpPr>
        <p:spPr>
          <a:xfrm>
            <a:off x="3399906" y="2140819"/>
            <a:ext cx="2366265" cy="718145"/>
          </a:xfrm>
          <a:prstGeom prst="rect">
            <a:avLst/>
          </a:prstGeom>
          <a:noFill/>
        </p:spPr>
        <p:txBody>
          <a:bodyPr wrap="square" rtlCol="0">
            <a:spAutoFit/>
          </a:bodyPr>
          <a:lstStyle/>
          <a:p>
            <a:pPr algn="ctr">
              <a:lnSpc>
                <a:spcPts val="2000"/>
              </a:lnSpc>
            </a:pPr>
            <a:r>
              <a:rPr kumimoji="1" lang="ja-JP" altLang="en-US" sz="1400" b="1" u="sng" dirty="0" smtClean="0"/>
              <a:t>患者・県民のメリット</a:t>
            </a:r>
            <a:endParaRPr kumimoji="1" lang="en-US" altLang="ja-JP" sz="1400" b="1" u="sng" dirty="0" smtClean="0"/>
          </a:p>
          <a:p>
            <a:r>
              <a:rPr lang="ja-JP" altLang="en-US" sz="1200" dirty="0" smtClean="0">
                <a:latin typeface="+mn-ea"/>
              </a:rPr>
              <a:t>・開発中である</a:t>
            </a:r>
            <a:r>
              <a:rPr lang="ja-JP" altLang="en-US" sz="1200" dirty="0">
                <a:latin typeface="+mn-ea"/>
              </a:rPr>
              <a:t>最新</a:t>
            </a:r>
            <a:r>
              <a:rPr lang="ja-JP" altLang="en-US" sz="1200" dirty="0" smtClean="0">
                <a:latin typeface="+mn-ea"/>
              </a:rPr>
              <a:t>の医薬品・医療機器等による治療の受療</a:t>
            </a:r>
            <a:endParaRPr lang="en-US" altLang="ja-JP" sz="1200" dirty="0" smtClean="0">
              <a:latin typeface="+mn-ea"/>
            </a:endParaRPr>
          </a:p>
        </p:txBody>
      </p:sp>
      <p:sp>
        <p:nvSpPr>
          <p:cNvPr id="11" name="テキスト ボックス 10"/>
          <p:cNvSpPr txBox="1"/>
          <p:nvPr/>
        </p:nvSpPr>
        <p:spPr>
          <a:xfrm>
            <a:off x="594006" y="2149667"/>
            <a:ext cx="2435861" cy="1231106"/>
          </a:xfrm>
          <a:prstGeom prst="rect">
            <a:avLst/>
          </a:prstGeom>
          <a:noFill/>
        </p:spPr>
        <p:txBody>
          <a:bodyPr wrap="square" rtlCol="0">
            <a:spAutoFit/>
          </a:bodyPr>
          <a:lstStyle/>
          <a:p>
            <a:pPr algn="ctr"/>
            <a:r>
              <a:rPr kumimoji="1" lang="ja-JP" altLang="en-US" sz="1400" b="1" u="sng" dirty="0" smtClean="0"/>
              <a:t>医療機関のメリット</a:t>
            </a:r>
            <a:endParaRPr kumimoji="1" lang="en-US" altLang="ja-JP" sz="1400" b="1" u="sng" dirty="0" smtClean="0"/>
          </a:p>
          <a:p>
            <a:r>
              <a:rPr lang="ja-JP" altLang="en-US" sz="1200" dirty="0">
                <a:latin typeface="+mn-ea"/>
              </a:rPr>
              <a:t>・臨床研究及び治験に</a:t>
            </a:r>
            <a:r>
              <a:rPr lang="ja-JP" altLang="en-US" sz="1200" dirty="0" smtClean="0">
                <a:latin typeface="+mn-ea"/>
              </a:rPr>
              <a:t>携わる者のスキル</a:t>
            </a:r>
            <a:r>
              <a:rPr lang="ja-JP" altLang="en-US" sz="1200" dirty="0">
                <a:latin typeface="+mn-ea"/>
              </a:rPr>
              <a:t>アップ</a:t>
            </a:r>
            <a:endParaRPr lang="en-US" altLang="ja-JP" sz="1200" dirty="0">
              <a:latin typeface="+mn-ea"/>
            </a:endParaRPr>
          </a:p>
          <a:p>
            <a:r>
              <a:rPr lang="ja-JP" altLang="en-US" sz="1200" dirty="0" smtClean="0">
                <a:latin typeface="+mn-ea"/>
              </a:rPr>
              <a:t>・新医薬品・医療機器等</a:t>
            </a:r>
            <a:r>
              <a:rPr kumimoji="1" lang="ja-JP" altLang="en-US" sz="1200" dirty="0" smtClean="0">
                <a:latin typeface="+mn-ea"/>
              </a:rPr>
              <a:t>開発支援への貢献</a:t>
            </a:r>
            <a:endParaRPr kumimoji="1" lang="en-US" altLang="ja-JP" sz="1200" dirty="0" smtClean="0">
              <a:latin typeface="+mn-ea"/>
            </a:endParaRPr>
          </a:p>
          <a:p>
            <a:r>
              <a:rPr lang="ja-JP" altLang="en-US" sz="1200" dirty="0" smtClean="0">
                <a:latin typeface="+mn-ea"/>
              </a:rPr>
              <a:t>・</a:t>
            </a:r>
            <a:r>
              <a:rPr lang="ja-JP" altLang="en-US" sz="1200" dirty="0">
                <a:latin typeface="+mn-ea"/>
              </a:rPr>
              <a:t>治験受託件数の</a:t>
            </a:r>
            <a:r>
              <a:rPr lang="ja-JP" altLang="en-US" sz="1200" dirty="0" smtClean="0">
                <a:latin typeface="+mn-ea"/>
              </a:rPr>
              <a:t>増加</a:t>
            </a:r>
            <a:endParaRPr kumimoji="1" lang="ja-JP" altLang="en-US" sz="1400" dirty="0">
              <a:solidFill>
                <a:srgbClr val="0070C0"/>
              </a:solidFill>
            </a:endParaRPr>
          </a:p>
        </p:txBody>
      </p:sp>
      <p:sp>
        <p:nvSpPr>
          <p:cNvPr id="12" name="角丸四角形 11"/>
          <p:cNvSpPr/>
          <p:nvPr/>
        </p:nvSpPr>
        <p:spPr>
          <a:xfrm>
            <a:off x="223146" y="1760490"/>
            <a:ext cx="8650278" cy="311839"/>
          </a:xfrm>
          <a:prstGeom prst="round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治験等活性化事業の推進がもたらすメリット</a:t>
            </a:r>
            <a:endParaRPr kumimoji="1" lang="ja-JP" altLang="en-US" dirty="0">
              <a:solidFill>
                <a:schemeClr val="tx1"/>
              </a:solidFill>
            </a:endParaRPr>
          </a:p>
        </p:txBody>
      </p:sp>
      <p:sp>
        <p:nvSpPr>
          <p:cNvPr id="13" name="角丸四角形 12"/>
          <p:cNvSpPr/>
          <p:nvPr/>
        </p:nvSpPr>
        <p:spPr>
          <a:xfrm>
            <a:off x="450412" y="3996467"/>
            <a:ext cx="2120550" cy="419273"/>
          </a:xfrm>
          <a:prstGeom prst="roundRect">
            <a:avLst/>
          </a:prstGeom>
          <a:no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t>被験者相互紹介事業</a:t>
            </a:r>
            <a:endParaRPr kumimoji="1" lang="en-US" altLang="ja-JP" sz="1600" dirty="0" smtClean="0"/>
          </a:p>
        </p:txBody>
      </p:sp>
      <p:sp>
        <p:nvSpPr>
          <p:cNvPr id="14" name="角丸四角形 13"/>
          <p:cNvSpPr/>
          <p:nvPr/>
        </p:nvSpPr>
        <p:spPr>
          <a:xfrm>
            <a:off x="450412" y="5652651"/>
            <a:ext cx="2096793" cy="419273"/>
          </a:xfrm>
          <a:prstGeom prst="roundRect">
            <a:avLst/>
          </a:prstGeom>
          <a:noFill/>
          <a:ln>
            <a:solidFill>
              <a:schemeClr val="tx1"/>
            </a:solid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dirty="0" smtClean="0">
                <a:solidFill>
                  <a:schemeClr val="tx1"/>
                </a:solidFill>
              </a:rPr>
              <a:t>臨床研究の支援</a:t>
            </a:r>
            <a:endParaRPr kumimoji="1" lang="en-US" altLang="ja-JP" sz="1600" dirty="0" smtClean="0">
              <a:solidFill>
                <a:schemeClr val="tx1"/>
              </a:solidFill>
            </a:endParaRPr>
          </a:p>
        </p:txBody>
      </p:sp>
      <p:sp>
        <p:nvSpPr>
          <p:cNvPr id="15" name="角丸四角形 14"/>
          <p:cNvSpPr/>
          <p:nvPr/>
        </p:nvSpPr>
        <p:spPr>
          <a:xfrm>
            <a:off x="493807" y="6300723"/>
            <a:ext cx="2067908" cy="419273"/>
          </a:xfrm>
          <a:prstGeom prst="roundRect">
            <a:avLst/>
          </a:prstGeom>
          <a:no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dirty="0" smtClean="0"/>
              <a:t>広報，人材育成等</a:t>
            </a:r>
            <a:endParaRPr kumimoji="1" lang="ja-JP" altLang="en-US" sz="1600" dirty="0"/>
          </a:p>
        </p:txBody>
      </p:sp>
      <p:sp>
        <p:nvSpPr>
          <p:cNvPr id="16" name="テキスト ボックス 15"/>
          <p:cNvSpPr txBox="1"/>
          <p:nvPr/>
        </p:nvSpPr>
        <p:spPr>
          <a:xfrm>
            <a:off x="2644503" y="3924459"/>
            <a:ext cx="6228921" cy="523220"/>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400" dirty="0" smtClean="0">
                <a:latin typeface="+mj-ea"/>
                <a:ea typeface="+mj-ea"/>
              </a:rPr>
              <a:t>・病－病連携による患者相互紹介</a:t>
            </a:r>
            <a:endParaRPr kumimoji="1" lang="en-US" altLang="ja-JP" sz="1400" dirty="0" smtClean="0">
              <a:latin typeface="+mj-ea"/>
              <a:ea typeface="+mj-ea"/>
            </a:endParaRPr>
          </a:p>
          <a:p>
            <a:r>
              <a:rPr lang="ja-JP" altLang="en-US" sz="1400" dirty="0">
                <a:latin typeface="+mj-ea"/>
                <a:ea typeface="+mj-ea"/>
              </a:rPr>
              <a:t>　</a:t>
            </a:r>
            <a:r>
              <a:rPr kumimoji="1" lang="ja-JP" altLang="en-US" sz="1400" dirty="0" smtClean="0">
                <a:latin typeface="+mj-ea"/>
                <a:ea typeface="+mj-ea"/>
              </a:rPr>
              <a:t>（Ｈ</a:t>
            </a:r>
            <a:r>
              <a:rPr kumimoji="1" lang="en-US" altLang="ja-JP" sz="1400" dirty="0" smtClean="0">
                <a:latin typeface="+mj-ea"/>
                <a:ea typeface="+mj-ea"/>
              </a:rPr>
              <a:t>25</a:t>
            </a:r>
            <a:r>
              <a:rPr kumimoji="1" lang="ja-JP" altLang="en-US" sz="1400" dirty="0" smtClean="0">
                <a:latin typeface="+mj-ea"/>
                <a:ea typeface="+mj-ea"/>
              </a:rPr>
              <a:t>～</a:t>
            </a:r>
            <a:r>
              <a:rPr kumimoji="1" lang="en-US" altLang="ja-JP" sz="1400" dirty="0" smtClean="0">
                <a:latin typeface="+mj-ea"/>
                <a:ea typeface="+mj-ea"/>
              </a:rPr>
              <a:t>26</a:t>
            </a:r>
            <a:r>
              <a:rPr kumimoji="1" lang="ja-JP" altLang="en-US" sz="1400" dirty="0" smtClean="0">
                <a:latin typeface="+mj-ea"/>
                <a:ea typeface="+mj-ea"/>
              </a:rPr>
              <a:t>年度：</a:t>
            </a:r>
            <a:r>
              <a:rPr lang="en-US" altLang="ja-JP" sz="1400" dirty="0">
                <a:latin typeface="+mj-ea"/>
                <a:ea typeface="+mj-ea"/>
              </a:rPr>
              <a:t>6</a:t>
            </a:r>
            <a:r>
              <a:rPr kumimoji="1" lang="ja-JP" altLang="en-US" sz="1400" dirty="0" smtClean="0">
                <a:latin typeface="+mj-ea"/>
                <a:ea typeface="+mj-ea"/>
              </a:rPr>
              <a:t>件（転院までに至らず），Ｈ</a:t>
            </a:r>
            <a:r>
              <a:rPr kumimoji="1" lang="en-US" altLang="ja-JP" sz="1400" dirty="0" smtClean="0">
                <a:latin typeface="+mj-ea"/>
                <a:ea typeface="+mj-ea"/>
              </a:rPr>
              <a:t>27</a:t>
            </a:r>
            <a:r>
              <a:rPr kumimoji="1" lang="ja-JP" altLang="en-US" sz="1400" dirty="0" smtClean="0">
                <a:latin typeface="+mj-ea"/>
                <a:ea typeface="+mj-ea"/>
              </a:rPr>
              <a:t>年度は</a:t>
            </a:r>
            <a:r>
              <a:rPr kumimoji="1" lang="en-US" altLang="ja-JP" sz="1400" dirty="0" smtClean="0">
                <a:latin typeface="+mj-ea"/>
                <a:ea typeface="+mj-ea"/>
              </a:rPr>
              <a:t>3</a:t>
            </a:r>
            <a:r>
              <a:rPr kumimoji="1" lang="ja-JP" altLang="en-US" sz="1400" dirty="0" smtClean="0">
                <a:latin typeface="+mj-ea"/>
                <a:ea typeface="+mj-ea"/>
              </a:rPr>
              <a:t>件照会）</a:t>
            </a:r>
            <a:endParaRPr kumimoji="1" lang="en-US" altLang="ja-JP" sz="1400" dirty="0" smtClean="0">
              <a:latin typeface="+mj-ea"/>
              <a:ea typeface="+mj-ea"/>
            </a:endParaRPr>
          </a:p>
        </p:txBody>
      </p:sp>
      <p:sp>
        <p:nvSpPr>
          <p:cNvPr id="17" name="テキスト ボックス 16"/>
          <p:cNvSpPr txBox="1"/>
          <p:nvPr/>
        </p:nvSpPr>
        <p:spPr>
          <a:xfrm>
            <a:off x="2644504" y="5580643"/>
            <a:ext cx="6228919" cy="523220"/>
          </a:xfrm>
          <a:prstGeom prst="rect">
            <a:avLst/>
          </a:prstGeom>
          <a:solidFill>
            <a:schemeClr val="bg1"/>
          </a:solidFill>
          <a:ln w="12700">
            <a:solidFill>
              <a:schemeClr val="tx1"/>
            </a:solidFill>
          </a:ln>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r>
              <a:rPr kumimoji="1" lang="ja-JP" altLang="en-US" sz="1400" dirty="0" smtClean="0">
                <a:solidFill>
                  <a:schemeClr val="tx1"/>
                </a:solidFill>
                <a:latin typeface="+mn-ea"/>
              </a:rPr>
              <a:t>・</a:t>
            </a:r>
            <a:r>
              <a:rPr kumimoji="1" lang="ja-JP" altLang="en-US" sz="1400" kern="0" dirty="0" smtClean="0">
                <a:solidFill>
                  <a:schemeClr val="tx1"/>
                </a:solidFill>
                <a:latin typeface="+mn-ea"/>
              </a:rPr>
              <a:t>新統合指針</a:t>
            </a:r>
            <a:r>
              <a:rPr lang="ja-JP" altLang="en-US" sz="1400" kern="0" dirty="0">
                <a:solidFill>
                  <a:schemeClr val="tx1"/>
                </a:solidFill>
                <a:latin typeface="+mn-ea"/>
              </a:rPr>
              <a:t>へ</a:t>
            </a:r>
            <a:r>
              <a:rPr lang="ja-JP" altLang="en-US" sz="1400" kern="0" dirty="0" smtClean="0">
                <a:solidFill>
                  <a:schemeClr val="tx1"/>
                </a:solidFill>
                <a:latin typeface="+mn-ea"/>
              </a:rPr>
              <a:t>の対応と人材（研究者）の教育研修の支援</a:t>
            </a:r>
            <a:endParaRPr lang="en-US" altLang="ja-JP" sz="1400" kern="0" dirty="0" smtClean="0">
              <a:solidFill>
                <a:schemeClr val="tx1"/>
              </a:solidFill>
              <a:latin typeface="+mn-ea"/>
            </a:endParaRPr>
          </a:p>
          <a:p>
            <a:r>
              <a:rPr lang="ja-JP" altLang="en-US" sz="1400" kern="0" dirty="0" smtClean="0">
                <a:solidFill>
                  <a:schemeClr val="tx1"/>
                </a:solidFill>
                <a:latin typeface="+mn-ea"/>
              </a:rPr>
              <a:t>・県内医療関連企業の新規参入の支援及び医工連携の推進</a:t>
            </a:r>
            <a:endParaRPr lang="en-US" altLang="ja-JP" sz="1400" kern="0" dirty="0" smtClean="0">
              <a:solidFill>
                <a:schemeClr val="tx1"/>
              </a:solidFill>
              <a:latin typeface="+mn-ea"/>
            </a:endParaRPr>
          </a:p>
        </p:txBody>
      </p:sp>
      <p:sp>
        <p:nvSpPr>
          <p:cNvPr id="18" name="テキスト ボックス 17"/>
          <p:cNvSpPr txBox="1"/>
          <p:nvPr/>
        </p:nvSpPr>
        <p:spPr>
          <a:xfrm>
            <a:off x="2644503" y="6228715"/>
            <a:ext cx="6228921" cy="523220"/>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400" dirty="0" smtClean="0">
                <a:latin typeface="+mj-ea"/>
                <a:ea typeface="+mj-ea"/>
              </a:rPr>
              <a:t>・ＣＲＣ研修会の開催（年</a:t>
            </a:r>
            <a:r>
              <a:rPr lang="en-US" altLang="ja-JP" sz="1400" dirty="0" smtClean="0">
                <a:latin typeface="+mj-ea"/>
                <a:ea typeface="+mj-ea"/>
              </a:rPr>
              <a:t>1</a:t>
            </a:r>
            <a:r>
              <a:rPr lang="ja-JP" altLang="en-US" sz="1400" dirty="0" smtClean="0">
                <a:latin typeface="+mj-ea"/>
                <a:ea typeface="+mj-ea"/>
              </a:rPr>
              <a:t>回）　　・関連学会にブース出展</a:t>
            </a:r>
            <a:endParaRPr lang="en-US" altLang="ja-JP" sz="1400" dirty="0" smtClean="0">
              <a:latin typeface="+mj-ea"/>
              <a:ea typeface="+mj-ea"/>
            </a:endParaRPr>
          </a:p>
          <a:p>
            <a:r>
              <a:rPr lang="ja-JP" altLang="en-US" sz="1400" dirty="0" smtClean="0">
                <a:latin typeface="+mj-ea"/>
                <a:ea typeface="+mj-ea"/>
              </a:rPr>
              <a:t>・治験の効率化，標準化の検討</a:t>
            </a:r>
            <a:endParaRPr lang="en-US" altLang="ja-JP" sz="1400" dirty="0" smtClean="0">
              <a:latin typeface="+mj-ea"/>
              <a:ea typeface="+mj-ea"/>
            </a:endParaRPr>
          </a:p>
        </p:txBody>
      </p:sp>
      <p:sp>
        <p:nvSpPr>
          <p:cNvPr id="19" name="フローチャート : 順次アクセス記憶 18"/>
          <p:cNvSpPr/>
          <p:nvPr/>
        </p:nvSpPr>
        <p:spPr>
          <a:xfrm>
            <a:off x="86394" y="3996467"/>
            <a:ext cx="291214" cy="345611"/>
          </a:xfrm>
          <a:prstGeom prst="flowChartMagneticTap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1</a:t>
            </a:r>
            <a:endParaRPr kumimoji="1" lang="ja-JP" altLang="en-US" dirty="0">
              <a:solidFill>
                <a:schemeClr val="tx1"/>
              </a:solidFill>
            </a:endParaRPr>
          </a:p>
        </p:txBody>
      </p:sp>
      <p:sp>
        <p:nvSpPr>
          <p:cNvPr id="20" name="フローチャート : 順次アクセス記憶 19"/>
          <p:cNvSpPr/>
          <p:nvPr/>
        </p:nvSpPr>
        <p:spPr>
          <a:xfrm>
            <a:off x="86400" y="4824000"/>
            <a:ext cx="291214" cy="345611"/>
          </a:xfrm>
          <a:prstGeom prst="flowChartMagneticTap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2</a:t>
            </a:r>
            <a:endParaRPr kumimoji="1" lang="ja-JP" altLang="en-US" dirty="0">
              <a:solidFill>
                <a:schemeClr val="tx1"/>
              </a:solidFill>
            </a:endParaRPr>
          </a:p>
        </p:txBody>
      </p:sp>
      <p:sp>
        <p:nvSpPr>
          <p:cNvPr id="21" name="フローチャート : 順次アクセス記憶 20"/>
          <p:cNvSpPr/>
          <p:nvPr/>
        </p:nvSpPr>
        <p:spPr>
          <a:xfrm>
            <a:off x="86400" y="5672255"/>
            <a:ext cx="291214" cy="345611"/>
          </a:xfrm>
          <a:prstGeom prst="flowChartMagneticTap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3</a:t>
            </a:r>
            <a:endParaRPr kumimoji="1" lang="ja-JP" altLang="en-US" dirty="0">
              <a:solidFill>
                <a:schemeClr val="tx1"/>
              </a:solidFill>
            </a:endParaRPr>
          </a:p>
        </p:txBody>
      </p:sp>
      <p:sp>
        <p:nvSpPr>
          <p:cNvPr id="22" name="フローチャート : 順次アクセス記憶 21"/>
          <p:cNvSpPr/>
          <p:nvPr/>
        </p:nvSpPr>
        <p:spPr>
          <a:xfrm>
            <a:off x="86400" y="6336000"/>
            <a:ext cx="291214" cy="345611"/>
          </a:xfrm>
          <a:prstGeom prst="flowChartMagneticTap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4</a:t>
            </a:r>
            <a:endParaRPr kumimoji="1" lang="ja-JP" altLang="en-US" dirty="0">
              <a:solidFill>
                <a:schemeClr val="tx1"/>
              </a:solidFill>
            </a:endParaRPr>
          </a:p>
        </p:txBody>
      </p:sp>
      <p:sp>
        <p:nvSpPr>
          <p:cNvPr id="23" name="角丸四角形 22"/>
          <p:cNvSpPr/>
          <p:nvPr/>
        </p:nvSpPr>
        <p:spPr>
          <a:xfrm>
            <a:off x="450413" y="4801330"/>
            <a:ext cx="2120550" cy="419273"/>
          </a:xfrm>
          <a:prstGeom prst="roundRect">
            <a:avLst/>
          </a:prstGeom>
          <a:no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dirty="0" smtClean="0"/>
              <a:t>受託調整窓口事業</a:t>
            </a:r>
            <a:endParaRPr kumimoji="1" lang="ja-JP" altLang="en-US" sz="1600" dirty="0"/>
          </a:p>
        </p:txBody>
      </p:sp>
      <p:sp>
        <p:nvSpPr>
          <p:cNvPr id="24" name="テキスト ボックス 23"/>
          <p:cNvSpPr txBox="1"/>
          <p:nvPr/>
        </p:nvSpPr>
        <p:spPr>
          <a:xfrm>
            <a:off x="2644505" y="4554528"/>
            <a:ext cx="6228919" cy="954107"/>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400" dirty="0" smtClean="0">
                <a:latin typeface="+mj-ea"/>
                <a:ea typeface="+mj-ea"/>
              </a:rPr>
              <a:t>・薬務課を窓口として治験等の案件照会事業を実施（Ｈ</a:t>
            </a:r>
            <a:r>
              <a:rPr lang="en-US" altLang="ja-JP" sz="1400" dirty="0" smtClean="0">
                <a:latin typeface="+mj-ea"/>
                <a:ea typeface="+mj-ea"/>
              </a:rPr>
              <a:t>27</a:t>
            </a:r>
            <a:r>
              <a:rPr lang="ja-JP" altLang="en-US" sz="1400" dirty="0" smtClean="0">
                <a:latin typeface="+mj-ea"/>
                <a:ea typeface="+mj-ea"/>
              </a:rPr>
              <a:t>年度：</a:t>
            </a:r>
            <a:r>
              <a:rPr lang="en-US" altLang="ja-JP" sz="1400" dirty="0" smtClean="0">
                <a:latin typeface="+mj-ea"/>
                <a:ea typeface="+mj-ea"/>
              </a:rPr>
              <a:t>7</a:t>
            </a:r>
            <a:r>
              <a:rPr lang="ja-JP" altLang="en-US" sz="1400" dirty="0" smtClean="0">
                <a:latin typeface="+mj-ea"/>
                <a:ea typeface="+mj-ea"/>
              </a:rPr>
              <a:t>件）</a:t>
            </a:r>
            <a:endParaRPr lang="en-US" altLang="ja-JP" sz="1400" dirty="0" smtClean="0">
              <a:latin typeface="+mj-ea"/>
              <a:ea typeface="+mj-ea"/>
            </a:endParaRPr>
          </a:p>
          <a:p>
            <a:r>
              <a:rPr lang="ja-JP" altLang="en-US" sz="1400" dirty="0" smtClean="0">
                <a:latin typeface="+mj-ea"/>
                <a:ea typeface="+mj-ea"/>
              </a:rPr>
              <a:t>　（</a:t>
            </a:r>
            <a:r>
              <a:rPr lang="en-US" altLang="ja-JP" sz="1400" dirty="0" smtClean="0">
                <a:latin typeface="+mj-ea"/>
                <a:ea typeface="+mj-ea"/>
              </a:rPr>
              <a:t>3</a:t>
            </a:r>
            <a:r>
              <a:rPr lang="ja-JP" altLang="en-US" sz="1400" dirty="0" smtClean="0">
                <a:latin typeface="+mj-ea"/>
                <a:ea typeface="+mj-ea"/>
              </a:rPr>
              <a:t>案件</a:t>
            </a:r>
            <a:r>
              <a:rPr lang="en-US" altLang="ja-JP" sz="1400" dirty="0" smtClean="0">
                <a:latin typeface="+mj-ea"/>
                <a:ea typeface="+mj-ea"/>
              </a:rPr>
              <a:t>/2</a:t>
            </a:r>
            <a:r>
              <a:rPr lang="ja-JP" altLang="en-US" sz="1400" dirty="0" smtClean="0">
                <a:latin typeface="+mj-ea"/>
                <a:ea typeface="+mj-ea"/>
              </a:rPr>
              <a:t>施設で要件調査）</a:t>
            </a:r>
            <a:endParaRPr lang="en-US" altLang="ja-JP" sz="1400" dirty="0" smtClean="0">
              <a:latin typeface="+mj-ea"/>
              <a:ea typeface="+mj-ea"/>
            </a:endParaRPr>
          </a:p>
          <a:p>
            <a:r>
              <a:rPr lang="ja-JP" altLang="en-US" sz="1400" dirty="0" smtClean="0">
                <a:latin typeface="+mj-ea"/>
                <a:ea typeface="+mj-ea"/>
              </a:rPr>
              <a:t>・</a:t>
            </a:r>
            <a:r>
              <a:rPr lang="ja-JP" altLang="en-US" sz="1400" dirty="0">
                <a:latin typeface="+mj-ea"/>
                <a:ea typeface="+mj-ea"/>
              </a:rPr>
              <a:t>依頼者訪問による事業説明及び秘密保持契約の</a:t>
            </a:r>
            <a:r>
              <a:rPr lang="ja-JP" altLang="en-US" sz="1400" dirty="0" smtClean="0">
                <a:latin typeface="+mj-ea"/>
                <a:ea typeface="+mj-ea"/>
              </a:rPr>
              <a:t>締結</a:t>
            </a:r>
            <a:endParaRPr lang="en-US" altLang="ja-JP" sz="1400" dirty="0" smtClean="0">
              <a:latin typeface="+mj-ea"/>
              <a:ea typeface="+mj-ea"/>
            </a:endParaRPr>
          </a:p>
          <a:p>
            <a:r>
              <a:rPr lang="ja-JP" altLang="en-US" sz="1400" dirty="0">
                <a:latin typeface="+mj-ea"/>
                <a:ea typeface="+mj-ea"/>
              </a:rPr>
              <a:t>・各病院の治験実績の</a:t>
            </a:r>
            <a:r>
              <a:rPr lang="ja-JP" altLang="en-US" sz="1400" dirty="0" smtClean="0">
                <a:latin typeface="+mj-ea"/>
                <a:ea typeface="+mj-ea"/>
              </a:rPr>
              <a:t>開示</a:t>
            </a:r>
            <a:endParaRPr lang="en-US" altLang="ja-JP" sz="1400" dirty="0">
              <a:latin typeface="+mj-ea"/>
              <a:ea typeface="+mj-ea"/>
            </a:endParaRPr>
          </a:p>
        </p:txBody>
      </p:sp>
      <p:sp>
        <p:nvSpPr>
          <p:cNvPr id="25" name="角丸四角形 24"/>
          <p:cNvSpPr/>
          <p:nvPr/>
        </p:nvSpPr>
        <p:spPr>
          <a:xfrm>
            <a:off x="223200" y="3510779"/>
            <a:ext cx="8650800" cy="313200"/>
          </a:xfrm>
          <a:prstGeom prst="round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治験等活性化事業の主な取組内容</a:t>
            </a:r>
            <a:endParaRPr kumimoji="1" lang="ja-JP" altLang="en-US" dirty="0">
              <a:solidFill>
                <a:schemeClr val="tx1"/>
              </a:solidFill>
            </a:endParaRPr>
          </a:p>
        </p:txBody>
      </p:sp>
      <p:sp>
        <p:nvSpPr>
          <p:cNvPr id="26" name="タイトル 1"/>
          <p:cNvSpPr txBox="1">
            <a:spLocks/>
          </p:cNvSpPr>
          <p:nvPr/>
        </p:nvSpPr>
        <p:spPr>
          <a:xfrm>
            <a:off x="3325465" y="188640"/>
            <a:ext cx="5787529" cy="8640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smtClean="0"/>
              <a:t>　治験等活性化事業</a:t>
            </a:r>
            <a:endParaRPr lang="ja-JP" altLang="en-US" sz="2800" dirty="0"/>
          </a:p>
        </p:txBody>
      </p:sp>
      <p:sp>
        <p:nvSpPr>
          <p:cNvPr id="28" name="タイトル 1"/>
          <p:cNvSpPr txBox="1">
            <a:spLocks/>
          </p:cNvSpPr>
          <p:nvPr/>
        </p:nvSpPr>
        <p:spPr>
          <a:xfrm>
            <a:off x="215560" y="332656"/>
            <a:ext cx="3276320" cy="432048"/>
          </a:xfrm>
          <a:prstGeom prst="rect">
            <a:avLst/>
          </a:prstGeom>
          <a:solidFill>
            <a:schemeClr val="tx1"/>
          </a:solidFill>
          <a:ln w="44450" cmpd="sng">
            <a:noFill/>
          </a:ln>
        </p:spPr>
        <p:txBody>
          <a:bodyPr vert="horz" lIns="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solidFill>
                  <a:schemeClr val="bg1"/>
                </a:solidFill>
              </a:rPr>
              <a:t>基幹病院連携の先行例 ②</a:t>
            </a:r>
            <a:endParaRPr lang="ja-JP" altLang="en-US" sz="2000" dirty="0">
              <a:solidFill>
                <a:schemeClr val="bg1"/>
              </a:solidFill>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22</a:t>
            </a:fld>
            <a:endParaRPr kumimoji="1" lang="ja-JP" altLang="en-US" sz="2400" dirty="0"/>
          </a:p>
        </p:txBody>
      </p:sp>
    </p:spTree>
    <p:extLst>
      <p:ext uri="{BB962C8B-B14F-4D97-AF65-F5344CB8AC3E}">
        <p14:creationId xmlns:p14="http://schemas.microsoft.com/office/powerpoint/2010/main" val="105733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23</a:t>
            </a:fld>
            <a:endParaRPr kumimoji="1" lang="ja-JP" altLang="en-US" sz="2400" dirty="0"/>
          </a:p>
        </p:txBody>
      </p:sp>
      <p:sp>
        <p:nvSpPr>
          <p:cNvPr id="5" name="タイトル 1"/>
          <p:cNvSpPr txBox="1">
            <a:spLocks/>
          </p:cNvSpPr>
          <p:nvPr/>
        </p:nvSpPr>
        <p:spPr>
          <a:xfrm>
            <a:off x="107504" y="1340768"/>
            <a:ext cx="8928992" cy="1584176"/>
          </a:xfrm>
          <a:prstGeom prst="rect">
            <a:avLst/>
          </a:prstGeom>
          <a:solidFill>
            <a:schemeClr val="bg1"/>
          </a:solidFill>
          <a:ln w="12700">
            <a:solidFill>
              <a:schemeClr val="tx1"/>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4000"/>
              </a:lnSpc>
            </a:pPr>
            <a:r>
              <a:rPr lang="ja-JP" altLang="en-US" sz="2800" dirty="0" smtClean="0">
                <a:latin typeface="+mn-ea"/>
                <a:ea typeface="+mn-ea"/>
              </a:rPr>
              <a:t>第２回基幹病院連携強化会議（</a:t>
            </a:r>
            <a:r>
              <a:rPr lang="en-US" altLang="ja-JP" sz="2800" dirty="0" smtClean="0">
                <a:latin typeface="+mn-ea"/>
                <a:ea typeface="+mn-ea"/>
              </a:rPr>
              <a:t>H27.9.14</a:t>
            </a:r>
            <a:r>
              <a:rPr lang="ja-JP" altLang="en-US" sz="2800" dirty="0" smtClean="0">
                <a:latin typeface="+mn-ea"/>
                <a:ea typeface="+mn-ea"/>
              </a:rPr>
              <a:t>）</a:t>
            </a:r>
            <a:endParaRPr lang="en-US" altLang="ja-JP" sz="2800" dirty="0" smtClean="0">
              <a:latin typeface="+mn-ea"/>
              <a:ea typeface="+mn-ea"/>
            </a:endParaRPr>
          </a:p>
          <a:p>
            <a:pPr>
              <a:lnSpc>
                <a:spcPts val="4000"/>
              </a:lnSpc>
            </a:pPr>
            <a:r>
              <a:rPr lang="ja-JP" altLang="en-US" sz="2800" dirty="0" smtClean="0">
                <a:latin typeface="+mn-ea"/>
                <a:ea typeface="+mn-ea"/>
              </a:rPr>
              <a:t>有識者の講演と意見交換における主な発言要旨</a:t>
            </a:r>
            <a:endParaRPr lang="en-US" altLang="ja-JP" sz="2800" dirty="0" smtClean="0">
              <a:latin typeface="+mn-ea"/>
              <a:ea typeface="+mn-ea"/>
            </a:endParaRPr>
          </a:p>
        </p:txBody>
      </p:sp>
      <p:pic>
        <p:nvPicPr>
          <p:cNvPr id="6" name="Picture 2" descr="T:\060健康福祉局\999健康福祉局共有\用途別共有\000保健医療部共有\医療再編\☆基幹病院連携強化会議\第２回 H27.9.14\写真\CIMG07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6000" y="3501008"/>
            <a:ext cx="3552000" cy="26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861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24</a:t>
            </a:fld>
            <a:endParaRPr kumimoji="1" lang="ja-JP" altLang="en-US" sz="2400" dirty="0"/>
          </a:p>
        </p:txBody>
      </p:sp>
      <p:sp>
        <p:nvSpPr>
          <p:cNvPr id="3" name="タイトル 1"/>
          <p:cNvSpPr>
            <a:spLocks noGrp="1"/>
          </p:cNvSpPr>
          <p:nvPr>
            <p:ph type="title"/>
          </p:nvPr>
        </p:nvSpPr>
        <p:spPr>
          <a:xfrm>
            <a:off x="107504" y="324000"/>
            <a:ext cx="8928992" cy="936104"/>
          </a:xfrm>
          <a:blipFill>
            <a:blip r:embed="rId2"/>
            <a:tile tx="0" ty="0" sx="100000" sy="100000" flip="none" algn="tl"/>
          </a:blipFill>
          <a:effectLst>
            <a:outerShdw blurRad="50800" dist="38100" dir="2700000" algn="tl" rotWithShape="0">
              <a:prstClr val="black">
                <a:alpha val="40000"/>
              </a:prstClr>
            </a:outerShdw>
          </a:effectLst>
        </p:spPr>
        <p:txBody>
          <a:bodyPr>
            <a:normAutofit/>
          </a:bodyPr>
          <a:lstStyle/>
          <a:p>
            <a:pPr algn="l"/>
            <a:r>
              <a:rPr kumimoji="1" lang="ja-JP" altLang="en-US" sz="2400" dirty="0" smtClean="0">
                <a:solidFill>
                  <a:schemeClr val="bg1"/>
                </a:solidFill>
                <a:latin typeface="+mn-ea"/>
                <a:ea typeface="+mn-ea"/>
              </a:rPr>
              <a:t>　</a:t>
            </a:r>
            <a:r>
              <a:rPr kumimoji="1" lang="ja-JP" altLang="en-US" sz="2400" dirty="0" smtClean="0">
                <a:latin typeface="HG丸ｺﾞｼｯｸM-PRO" panose="020F0600000000000000" pitchFamily="50" charset="-128"/>
                <a:ea typeface="HG丸ｺﾞｼｯｸM-PRO" panose="020F0600000000000000" pitchFamily="50" charset="-128"/>
              </a:rPr>
              <a:t>１ 公立病院改革の取組について</a:t>
            </a:r>
            <a:r>
              <a:rPr kumimoji="1" lang="en-US" altLang="ja-JP" sz="2400" dirty="0" smtClean="0">
                <a:latin typeface="HG丸ｺﾞｼｯｸM-PRO" panose="020F0600000000000000" pitchFamily="50" charset="-128"/>
                <a:ea typeface="HG丸ｺﾞｼｯｸM-PRO" panose="020F0600000000000000" pitchFamily="50" charset="-128"/>
              </a:rPr>
              <a:t/>
            </a:r>
            <a:br>
              <a:rPr kumimoji="1" lang="en-US" altLang="ja-JP" sz="2400" dirty="0" smtClean="0">
                <a:latin typeface="HG丸ｺﾞｼｯｸM-PRO" panose="020F0600000000000000" pitchFamily="50" charset="-128"/>
                <a:ea typeface="HG丸ｺﾞｼｯｸM-PRO" panose="020F0600000000000000" pitchFamily="50" charset="-128"/>
              </a:rPr>
            </a:br>
            <a:r>
              <a:rPr kumimoji="1" lang="ja-JP" altLang="en-US" sz="2400" dirty="0" smtClean="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長谷川淳二氏（総務省自治財政局準公営企業室長）</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5" name="コンテンツ プレースホルダー 8"/>
          <p:cNvSpPr>
            <a:spLocks noGrp="1"/>
          </p:cNvSpPr>
          <p:nvPr>
            <p:ph idx="1"/>
          </p:nvPr>
        </p:nvSpPr>
        <p:spPr>
          <a:xfrm>
            <a:off x="179512" y="1412776"/>
            <a:ext cx="8856984" cy="5445224"/>
          </a:xfrm>
        </p:spPr>
        <p:txBody>
          <a:bodyPr>
            <a:noAutofit/>
          </a:bodyPr>
          <a:lstStyle/>
          <a:p>
            <a:pPr marL="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公立病院改革の基本的な考え方</a:t>
            </a:r>
            <a:endParaRPr lang="en-US" altLang="ja-JP" sz="1600" dirty="0" smtClean="0">
              <a:latin typeface="HG丸ｺﾞｼｯｸM-PRO" panose="020F0600000000000000" pitchFamily="50" charset="-128"/>
              <a:ea typeface="HG丸ｺﾞｼｯｸM-PRO" panose="020F0600000000000000" pitchFamily="50" charset="-128"/>
            </a:endParaRPr>
          </a:p>
          <a:p>
            <a:pPr marL="18000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究極の目的は，安定した経営の下で，へき地医療・不採算医療や高度・先進医療等を提</a:t>
            </a:r>
            <a:endParaRPr lang="en-US" altLang="ja-JP" sz="1600" dirty="0" smtClean="0">
              <a:latin typeface="HG丸ｺﾞｼｯｸM-PRO" panose="020F0600000000000000" pitchFamily="50" charset="-128"/>
              <a:ea typeface="HG丸ｺﾞｼｯｸM-PRO" panose="020F0600000000000000" pitchFamily="50" charset="-128"/>
            </a:endParaRPr>
          </a:p>
          <a:p>
            <a:pPr marL="18000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供する重要な役割を継続的に担っていくこと。</a:t>
            </a:r>
            <a:endParaRPr lang="en-US" altLang="ja-JP" sz="1600" dirty="0" smtClean="0">
              <a:latin typeface="HG丸ｺﾞｼｯｸM-PRO" panose="020F0600000000000000" pitchFamily="50" charset="-128"/>
              <a:ea typeface="HG丸ｺﾞｼｯｸM-PRO" panose="020F0600000000000000" pitchFamily="50" charset="-128"/>
            </a:endParaRPr>
          </a:p>
          <a:p>
            <a:pPr marL="180000" indent="0">
              <a:lnSpc>
                <a:spcPts val="2500"/>
              </a:lnSpc>
              <a:buNone/>
            </a:pPr>
            <a:r>
              <a:rPr kumimoji="1" lang="ja-JP" altLang="en-US" sz="1600" dirty="0" smtClean="0">
                <a:latin typeface="HG丸ｺﾞｼｯｸM-PRO" panose="020F0600000000000000" pitchFamily="50" charset="-128"/>
                <a:ea typeface="HG丸ｺﾞｼｯｸM-PRO" panose="020F0600000000000000" pitchFamily="50" charset="-128"/>
              </a:rPr>
              <a:t>・　今後の公立病院改革は，地域医療構想と整合的に行われる必要がある。</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新公立病院改革ガイドライン（主な項目）</a:t>
            </a:r>
            <a:endParaRPr lang="en-US" altLang="ja-JP" sz="1600" dirty="0" smtClean="0">
              <a:latin typeface="HG丸ｺﾞｼｯｸM-PRO" panose="020F0600000000000000" pitchFamily="50" charset="-128"/>
              <a:ea typeface="HG丸ｺﾞｼｯｸM-PRO" panose="020F0600000000000000" pitchFamily="50" charset="-128"/>
            </a:endParaRPr>
          </a:p>
          <a:p>
            <a:pPr marL="18000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　</a:t>
            </a:r>
            <a:r>
              <a:rPr lang="ja-JP" altLang="en-US" sz="1600" u="sng" dirty="0">
                <a:latin typeface="HG丸ｺﾞｼｯｸM-PRO" panose="020F0600000000000000" pitchFamily="50" charset="-128"/>
                <a:ea typeface="HG丸ｺﾞｼｯｸM-PRO" panose="020F0600000000000000" pitchFamily="50" charset="-128"/>
              </a:rPr>
              <a:t>地域医療構想を踏まえた役割の明確化</a:t>
            </a:r>
            <a:r>
              <a:rPr lang="en-US" altLang="ja-JP" sz="1600" u="sng" dirty="0">
                <a:latin typeface="HG丸ｺﾞｼｯｸM-PRO" panose="020F0600000000000000" pitchFamily="50" charset="-128"/>
                <a:ea typeface="HG丸ｺﾞｼｯｸM-PRO" panose="020F0600000000000000" pitchFamily="50" charset="-128"/>
              </a:rPr>
              <a:t>…</a:t>
            </a:r>
            <a:r>
              <a:rPr lang="ja-JP" altLang="en-US" sz="1600" u="sng" dirty="0">
                <a:latin typeface="HG丸ｺﾞｼｯｸM-PRO" panose="020F0600000000000000" pitchFamily="50" charset="-128"/>
                <a:ea typeface="HG丸ｺﾞｼｯｸM-PRO" panose="020F0600000000000000" pitchFamily="50" charset="-128"/>
              </a:rPr>
              <a:t>将来の機能別の医療需要・必要病床数と</a:t>
            </a:r>
            <a:r>
              <a:rPr lang="ja-JP" altLang="en-US" sz="1600" u="sng" dirty="0" smtClean="0">
                <a:latin typeface="HG丸ｺﾞｼｯｸM-PRO" panose="020F0600000000000000" pitchFamily="50" charset="-128"/>
                <a:ea typeface="HG丸ｺﾞｼｯｸM-PRO" panose="020F0600000000000000" pitchFamily="50" charset="-128"/>
              </a:rPr>
              <a:t>整合性</a:t>
            </a:r>
            <a:endParaRPr lang="en-US" altLang="ja-JP" sz="1600" u="sng" dirty="0" smtClean="0">
              <a:latin typeface="HG丸ｺﾞｼｯｸM-PRO" panose="020F0600000000000000" pitchFamily="50" charset="-128"/>
              <a:ea typeface="HG丸ｺﾞｼｯｸM-PRO" panose="020F0600000000000000" pitchFamily="50" charset="-128"/>
            </a:endParaRPr>
          </a:p>
          <a:p>
            <a:pPr marL="18000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u="sng" dirty="0" smtClean="0">
                <a:latin typeface="HG丸ｺﾞｼｯｸM-PRO" panose="020F0600000000000000" pitchFamily="50" charset="-128"/>
                <a:ea typeface="HG丸ｺﾞｼｯｸM-PRO" panose="020F0600000000000000" pitchFamily="50" charset="-128"/>
              </a:rPr>
              <a:t>の</a:t>
            </a:r>
            <a:r>
              <a:rPr lang="ja-JP" altLang="en-US" sz="1600" u="sng" dirty="0">
                <a:latin typeface="HG丸ｺﾞｼｯｸM-PRO" panose="020F0600000000000000" pitchFamily="50" charset="-128"/>
                <a:ea typeface="HG丸ｺﾞｼｯｸM-PRO" panose="020F0600000000000000" pitchFamily="50" charset="-128"/>
              </a:rPr>
              <a:t>とれた公立病院の具体的な将来像（</a:t>
            </a:r>
            <a:r>
              <a:rPr lang="en-US" altLang="ja-JP" sz="1600" u="sng" dirty="0">
                <a:latin typeface="HG丸ｺﾞｼｯｸM-PRO" panose="020F0600000000000000" pitchFamily="50" charset="-128"/>
                <a:ea typeface="HG丸ｺﾞｼｯｸM-PRO" panose="020F0600000000000000" pitchFamily="50" charset="-128"/>
              </a:rPr>
              <a:t>2025</a:t>
            </a:r>
            <a:r>
              <a:rPr lang="ja-JP" altLang="en-US" sz="1600" u="sng" dirty="0">
                <a:latin typeface="HG丸ｺﾞｼｯｸM-PRO" panose="020F0600000000000000" pitchFamily="50" charset="-128"/>
                <a:ea typeface="HG丸ｺﾞｼｯｸM-PRO" panose="020F0600000000000000" pitchFamily="50" charset="-128"/>
              </a:rPr>
              <a:t>年）を明確化</a:t>
            </a:r>
          </a:p>
          <a:p>
            <a:pPr marL="180000" indent="0">
              <a:lnSpc>
                <a:spcPts val="2500"/>
              </a:lnSpc>
              <a:buNone/>
            </a:pPr>
            <a:r>
              <a:rPr kumimoji="1" lang="ja-JP" altLang="en-US" sz="1600" dirty="0" smtClean="0">
                <a:latin typeface="HG丸ｺﾞｼｯｸM-PRO" panose="020F0600000000000000" pitchFamily="50" charset="-128"/>
                <a:ea typeface="HG丸ｺﾞｼｯｸM-PRO" panose="020F0600000000000000" pitchFamily="50" charset="-128"/>
              </a:rPr>
              <a:t>・　経営の効率化</a:t>
            </a:r>
            <a:r>
              <a:rPr kumimoji="1" lang="en-US" altLang="ja-JP" sz="1600" dirty="0" smtClean="0">
                <a:latin typeface="HG丸ｺﾞｼｯｸM-PRO" panose="020F0600000000000000" pitchFamily="50" charset="-128"/>
                <a:ea typeface="HG丸ｺﾞｼｯｸM-PRO" panose="020F0600000000000000"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rPr>
              <a:t>黒字化を目指して経常収支比率及び医業収支比率については，必ず数値</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18000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smtClean="0">
                <a:latin typeface="HG丸ｺﾞｼｯｸM-PRO" panose="020F0600000000000000" pitchFamily="50" charset="-128"/>
                <a:ea typeface="HG丸ｺﾞｼｯｸM-PRO" panose="020F0600000000000000" pitchFamily="50" charset="-128"/>
              </a:rPr>
              <a:t>目標を設定</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18000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a:t>
            </a:r>
            <a:r>
              <a:rPr lang="ja-JP" altLang="en-US" sz="1600" u="sng" dirty="0" smtClean="0">
                <a:latin typeface="HG丸ｺﾞｼｯｸM-PRO" panose="020F0600000000000000" pitchFamily="50" charset="-128"/>
                <a:ea typeface="HG丸ｺﾞｼｯｸM-PRO" panose="020F0600000000000000" pitchFamily="50" charset="-128"/>
              </a:rPr>
              <a:t>再編・ネットワーク化</a:t>
            </a:r>
            <a:r>
              <a:rPr lang="en-US" altLang="ja-JP" sz="1600" u="sng" dirty="0" smtClean="0">
                <a:latin typeface="HG丸ｺﾞｼｯｸM-PRO" panose="020F0600000000000000" pitchFamily="50" charset="-128"/>
                <a:ea typeface="HG丸ｺﾞｼｯｸM-PRO" panose="020F0600000000000000" pitchFamily="50" charset="-128"/>
              </a:rPr>
              <a:t>…</a:t>
            </a:r>
            <a:r>
              <a:rPr lang="ja-JP" altLang="en-US" sz="1600" u="sng" dirty="0" smtClean="0">
                <a:latin typeface="HG丸ｺﾞｼｯｸM-PRO" panose="020F0600000000000000" pitchFamily="50" charset="-128"/>
                <a:ea typeface="HG丸ｺﾞｼｯｸM-PRO" panose="020F0600000000000000" pitchFamily="50" charset="-128"/>
              </a:rPr>
              <a:t>公立病院や国立病院，公的病院，民間病院が併存し，相互の機</a:t>
            </a:r>
            <a:endParaRPr lang="en-US" altLang="ja-JP" sz="1600" u="sng" dirty="0" smtClean="0">
              <a:latin typeface="HG丸ｺﾞｼｯｸM-PRO" panose="020F0600000000000000" pitchFamily="50" charset="-128"/>
              <a:ea typeface="HG丸ｺﾞｼｯｸM-PRO" panose="020F0600000000000000" pitchFamily="50" charset="-128"/>
            </a:endParaRPr>
          </a:p>
          <a:p>
            <a:pPr marL="18000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u="sng" dirty="0" smtClean="0">
                <a:latin typeface="HG丸ｺﾞｼｯｸM-PRO" panose="020F0600000000000000" pitchFamily="50" charset="-128"/>
                <a:ea typeface="HG丸ｺﾞｼｯｸM-PRO" panose="020F0600000000000000" pitchFamily="50" charset="-128"/>
              </a:rPr>
              <a:t>能の重複，競合がある場合には，地域医療構想等も活用しつつ，他の医療機関との統合・</a:t>
            </a:r>
            <a:endParaRPr lang="en-US" altLang="ja-JP" sz="1600" u="sng" dirty="0" smtClean="0">
              <a:latin typeface="HG丸ｺﾞｼｯｸM-PRO" panose="020F0600000000000000" pitchFamily="50" charset="-128"/>
              <a:ea typeface="HG丸ｺﾞｼｯｸM-PRO" panose="020F0600000000000000" pitchFamily="50" charset="-128"/>
            </a:endParaRPr>
          </a:p>
          <a:p>
            <a:pPr marL="18000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u="sng" dirty="0" smtClean="0">
                <a:latin typeface="HG丸ｺﾞｼｯｸM-PRO" panose="020F0600000000000000" pitchFamily="50" charset="-128"/>
                <a:ea typeface="HG丸ｺﾞｼｯｸM-PRO" panose="020F0600000000000000" pitchFamily="50" charset="-128"/>
              </a:rPr>
              <a:t>再編や事業譲渡等にも踏み込んだ改革案についても検討の対象とすべき</a:t>
            </a:r>
            <a:endParaRPr lang="en-US" altLang="ja-JP" sz="1600" u="sng" dirty="0" smtClean="0">
              <a:latin typeface="HG丸ｺﾞｼｯｸM-PRO" panose="020F0600000000000000" pitchFamily="50" charset="-128"/>
              <a:ea typeface="HG丸ｺﾞｼｯｸM-PRO" panose="020F0600000000000000" pitchFamily="50" charset="-128"/>
            </a:endParaRPr>
          </a:p>
          <a:p>
            <a:pPr marL="180000" indent="0">
              <a:lnSpc>
                <a:spcPts val="2500"/>
              </a:lnSpc>
              <a:buNone/>
            </a:pPr>
            <a:r>
              <a:rPr kumimoji="1" lang="ja-JP" altLang="en-US" sz="1600" dirty="0" smtClean="0">
                <a:latin typeface="HG丸ｺﾞｼｯｸM-PRO" panose="020F0600000000000000" pitchFamily="50" charset="-128"/>
                <a:ea typeface="HG丸ｺﾞｼｯｸM-PRO" panose="020F0600000000000000" pitchFamily="50" charset="-128"/>
              </a:rPr>
              <a:t>・　経営形態の見直し</a:t>
            </a:r>
            <a:r>
              <a:rPr kumimoji="1" lang="en-US" altLang="ja-JP" sz="1600" dirty="0" smtClean="0">
                <a:latin typeface="HG丸ｺﾞｼｯｸM-PRO" panose="020F0600000000000000" pitchFamily="50" charset="-128"/>
                <a:ea typeface="HG丸ｺﾞｼｯｸM-PRO" panose="020F0600000000000000"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rPr>
              <a:t>民間的経営手法導入の観点から，地方独立行政法人化など</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37985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59" y="644961"/>
            <a:ext cx="8674379" cy="6212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8532440" y="6596608"/>
            <a:ext cx="344388"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65686" y="215392"/>
            <a:ext cx="2110541" cy="396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smtClean="0">
                <a:solidFill>
                  <a:schemeClr val="tx1"/>
                </a:solidFill>
              </a:rPr>
              <a:t>長谷川室長提供資料</a:t>
            </a:r>
            <a:endParaRPr kumimoji="1" lang="ja-JP" altLang="en-US" sz="1600" dirty="0">
              <a:solidFill>
                <a:schemeClr val="tx1"/>
              </a:solidFill>
            </a:endParaRPr>
          </a:p>
        </p:txBody>
      </p:sp>
      <p:sp>
        <p:nvSpPr>
          <p:cNvPr id="7" name="スライド番号プレースホルダー 3"/>
          <p:cNvSpPr txBox="1">
            <a:spLocks/>
          </p:cNvSpPr>
          <p:nvPr/>
        </p:nvSpPr>
        <p:spPr>
          <a:xfrm>
            <a:off x="7010400" y="6520259"/>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C768EE6-8590-4C35-BA5F-0BD088C856D2}" type="slidenum">
              <a:rPr lang="ja-JP" altLang="en-US" sz="2400" smtClean="0"/>
              <a:pPr/>
              <a:t>25</a:t>
            </a:fld>
            <a:endParaRPr lang="ja-JP" altLang="en-US" sz="2400" dirty="0"/>
          </a:p>
        </p:txBody>
      </p:sp>
    </p:spTree>
    <p:extLst>
      <p:ext uri="{BB962C8B-B14F-4D97-AF65-F5344CB8AC3E}">
        <p14:creationId xmlns:p14="http://schemas.microsoft.com/office/powerpoint/2010/main" val="4272220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14592"/>
            <a:ext cx="8725583" cy="599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157202" y="188640"/>
            <a:ext cx="2110541" cy="396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smtClean="0">
                <a:solidFill>
                  <a:schemeClr val="tx1"/>
                </a:solidFill>
              </a:rPr>
              <a:t>長谷川室長提供資料</a:t>
            </a:r>
            <a:endParaRPr kumimoji="1" lang="ja-JP" altLang="en-US" sz="1600" dirty="0">
              <a:solidFill>
                <a:schemeClr val="tx1"/>
              </a:solidFill>
            </a:endParaRPr>
          </a:p>
        </p:txBody>
      </p:sp>
      <p:sp>
        <p:nvSpPr>
          <p:cNvPr id="6" name="正方形/長方形 5"/>
          <p:cNvSpPr/>
          <p:nvPr/>
        </p:nvSpPr>
        <p:spPr>
          <a:xfrm>
            <a:off x="8938800" y="714591"/>
            <a:ext cx="131401" cy="599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26</a:t>
            </a:fld>
            <a:endParaRPr kumimoji="1" lang="ja-JP" altLang="en-US" sz="2400" dirty="0"/>
          </a:p>
        </p:txBody>
      </p:sp>
    </p:spTree>
    <p:extLst>
      <p:ext uri="{BB962C8B-B14F-4D97-AF65-F5344CB8AC3E}">
        <p14:creationId xmlns:p14="http://schemas.microsoft.com/office/powerpoint/2010/main" val="103766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57202" y="188640"/>
            <a:ext cx="2110541" cy="396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smtClean="0">
                <a:solidFill>
                  <a:schemeClr val="tx1"/>
                </a:solidFill>
              </a:rPr>
              <a:t>長谷川室長提供資料</a:t>
            </a:r>
            <a:endParaRPr kumimoji="1" lang="ja-JP" altLang="en-US" sz="1600" dirty="0">
              <a:solidFill>
                <a:schemeClr val="tx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84000"/>
            <a:ext cx="8726400" cy="6119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8676456" y="6597352"/>
            <a:ext cx="216024" cy="206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8942400" y="684000"/>
            <a:ext cx="125760" cy="6119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27</a:t>
            </a:fld>
            <a:endParaRPr kumimoji="1" lang="ja-JP" altLang="en-US" sz="2400" dirty="0"/>
          </a:p>
        </p:txBody>
      </p:sp>
    </p:spTree>
    <p:extLst>
      <p:ext uri="{BB962C8B-B14F-4D97-AF65-F5344CB8AC3E}">
        <p14:creationId xmlns:p14="http://schemas.microsoft.com/office/powerpoint/2010/main" val="3192879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28</a:t>
            </a:fld>
            <a:endParaRPr kumimoji="1" lang="ja-JP" altLang="en-US" sz="2400" dirty="0"/>
          </a:p>
        </p:txBody>
      </p:sp>
      <p:sp>
        <p:nvSpPr>
          <p:cNvPr id="3" name="コンテンツ プレースホルダー 8"/>
          <p:cNvSpPr>
            <a:spLocks noGrp="1"/>
          </p:cNvSpPr>
          <p:nvPr>
            <p:ph idx="1"/>
          </p:nvPr>
        </p:nvSpPr>
        <p:spPr>
          <a:xfrm>
            <a:off x="179512" y="1412776"/>
            <a:ext cx="8856984" cy="5445224"/>
          </a:xfrm>
        </p:spPr>
        <p:txBody>
          <a:bodyPr>
            <a:noAutofit/>
          </a:bodyPr>
          <a:lstStyle/>
          <a:p>
            <a:pPr marL="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アライアンス連携会議では，転院の時期が適切であったか，患者の転帰が医学的に容認で</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きるものだったか検証している。</a:t>
            </a:r>
            <a:r>
              <a:rPr lang="ja-JP" altLang="en-US" sz="1600" u="sng" dirty="0" smtClean="0">
                <a:latin typeface="HG丸ｺﾞｼｯｸM-PRO" panose="020F0600000000000000" pitchFamily="50" charset="-128"/>
                <a:ea typeface="HG丸ｺﾞｼｯｸM-PRO" panose="020F0600000000000000" pitchFamily="50" charset="-128"/>
              </a:rPr>
              <a:t>転院先</a:t>
            </a:r>
            <a:r>
              <a:rPr lang="ja-JP" altLang="en-US" sz="1600" u="sng" dirty="0">
                <a:latin typeface="HG丸ｺﾞｼｯｸM-PRO" panose="020F0600000000000000" pitchFamily="50" charset="-128"/>
                <a:ea typeface="HG丸ｺﾞｼｯｸM-PRO" panose="020F0600000000000000" pitchFamily="50" charset="-128"/>
              </a:rPr>
              <a:t>の病院と診療方針を共有し，転院後の経過</a:t>
            </a:r>
            <a:r>
              <a:rPr lang="ja-JP" altLang="en-US" sz="1600" u="sng" dirty="0" smtClean="0">
                <a:latin typeface="HG丸ｺﾞｼｯｸM-PRO" panose="020F0600000000000000" pitchFamily="50" charset="-128"/>
                <a:ea typeface="HG丸ｺﾞｼｯｸM-PRO" panose="020F0600000000000000" pitchFamily="50" charset="-128"/>
              </a:rPr>
              <a:t>について</a:t>
            </a:r>
            <a:endParaRPr lang="en-US" altLang="ja-JP" sz="1600" u="sng"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u="sng" dirty="0" smtClean="0">
                <a:latin typeface="HG丸ｺﾞｼｯｸM-PRO" panose="020F0600000000000000" pitchFamily="50" charset="-128"/>
                <a:ea typeface="HG丸ｺﾞｼｯｸM-PRO" panose="020F0600000000000000" pitchFamily="50" charset="-128"/>
              </a:rPr>
              <a:t>お互い</a:t>
            </a:r>
            <a:r>
              <a:rPr lang="ja-JP" altLang="en-US" sz="1600" u="sng" dirty="0">
                <a:latin typeface="HG丸ｺﾞｼｯｸM-PRO" panose="020F0600000000000000" pitchFamily="50" charset="-128"/>
                <a:ea typeface="HG丸ｺﾞｼｯｸM-PRO" panose="020F0600000000000000" pitchFamily="50" charset="-128"/>
              </a:rPr>
              <a:t>に責任を持つことが大事</a:t>
            </a:r>
            <a:r>
              <a:rPr lang="ja-JP" altLang="en-US" sz="1600" u="sng" dirty="0" smtClean="0">
                <a:latin typeface="HG丸ｺﾞｼｯｸM-PRO" panose="020F0600000000000000" pitchFamily="50" charset="-128"/>
                <a:ea typeface="HG丸ｺﾞｼｯｸM-PRO" panose="020F0600000000000000" pitchFamily="50" charset="-128"/>
              </a:rPr>
              <a:t>。</a:t>
            </a:r>
            <a:endParaRPr lang="en-US" altLang="ja-JP" sz="1600" u="sng" dirty="0" smtClean="0">
              <a:latin typeface="HG丸ｺﾞｼｯｸM-PRO" panose="020F0600000000000000" pitchFamily="50" charset="-128"/>
              <a:ea typeface="HG丸ｺﾞｼｯｸM-PRO" panose="020F0600000000000000" pitchFamily="50" charset="-128"/>
            </a:endParaRPr>
          </a:p>
          <a:p>
            <a:pPr marL="0" indent="0">
              <a:lnSpc>
                <a:spcPts val="1800"/>
              </a:lnSpc>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連携先に対する診療技術支援や済生会熊本病院での共同診療（回診への参加），看護師の</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新人研修などを通じて深い信頼関係を構築</a:t>
            </a:r>
            <a:r>
              <a:rPr lang="ja-JP" altLang="en-US" sz="1600" dirty="0">
                <a:latin typeface="HG丸ｺﾞｼｯｸM-PRO" panose="020F0600000000000000" pitchFamily="50" charset="-128"/>
                <a:ea typeface="HG丸ｺﾞｼｯｸM-PRO" panose="020F0600000000000000" pitchFamily="50" charset="-128"/>
              </a:rPr>
              <a:t>している</a:t>
            </a:r>
            <a:r>
              <a:rPr lang="ja-JP" altLang="en-US" sz="1600" dirty="0" smtClean="0">
                <a:latin typeface="HG丸ｺﾞｼｯｸM-PRO" panose="020F0600000000000000" pitchFamily="50" charset="-128"/>
                <a:ea typeface="HG丸ｺﾞｼｯｸM-PRO" panose="020F0600000000000000" pitchFamily="50" charset="-128"/>
              </a:rPr>
              <a:t>。設置母体は違っても連携先は運命共同</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体。</a:t>
            </a:r>
            <a:r>
              <a:rPr lang="ja-JP" altLang="en-US" sz="1600" u="sng" dirty="0" smtClean="0">
                <a:latin typeface="HG丸ｺﾞｼｯｸM-PRO" panose="020F0600000000000000" pitchFamily="50" charset="-128"/>
                <a:ea typeface="HG丸ｺﾞｼｯｸM-PRO" panose="020F0600000000000000" pitchFamily="50" charset="-128"/>
              </a:rPr>
              <a:t>顔の見えるコミュニケーションツールをどんどんつくっている。</a:t>
            </a:r>
            <a:endParaRPr lang="en-US" altLang="ja-JP" sz="1600" u="sng" dirty="0" smtClean="0">
              <a:latin typeface="HG丸ｺﾞｼｯｸM-PRO" panose="020F0600000000000000" pitchFamily="50" charset="-128"/>
              <a:ea typeface="HG丸ｺﾞｼｯｸM-PRO" panose="020F0600000000000000" pitchFamily="50" charset="-128"/>
            </a:endParaRPr>
          </a:p>
          <a:p>
            <a:pPr marL="0" indent="0">
              <a:lnSpc>
                <a:spcPts val="1800"/>
              </a:lnSpc>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済生会熊本病院の自宅等復帰率</a:t>
            </a:r>
            <a:r>
              <a:rPr lang="en-US" altLang="ja-JP" sz="1600" dirty="0" smtClean="0">
                <a:latin typeface="HG丸ｺﾞｼｯｸM-PRO" panose="020F0600000000000000" pitchFamily="50" charset="-128"/>
                <a:ea typeface="HG丸ｺﾞｼｯｸM-PRO" panose="020F0600000000000000" pitchFamily="50" charset="-128"/>
              </a:rPr>
              <a:t>…2014</a:t>
            </a:r>
            <a:r>
              <a:rPr lang="ja-JP" altLang="en-US" sz="1600" dirty="0" smtClean="0">
                <a:latin typeface="HG丸ｺﾞｼｯｸM-PRO" panose="020F0600000000000000" pitchFamily="50" charset="-128"/>
                <a:ea typeface="HG丸ｺﾞｼｯｸM-PRO" panose="020F0600000000000000" pitchFamily="50" charset="-128"/>
              </a:rPr>
              <a:t>年</a:t>
            </a:r>
            <a:r>
              <a:rPr lang="en-US" altLang="ja-JP" sz="1600" dirty="0" smtClean="0">
                <a:latin typeface="HG丸ｺﾞｼｯｸM-PRO" panose="020F0600000000000000" pitchFamily="50" charset="-128"/>
                <a:ea typeface="HG丸ｺﾞｼｯｸM-PRO" panose="020F0600000000000000" pitchFamily="50" charset="-128"/>
              </a:rPr>
              <a:t>4</a:t>
            </a:r>
            <a:r>
              <a:rPr lang="ja-JP" altLang="en-US" sz="1600" dirty="0" smtClean="0">
                <a:latin typeface="HG丸ｺﾞｼｯｸM-PRO" panose="020F0600000000000000" pitchFamily="50" charset="-128"/>
                <a:ea typeface="HG丸ｺﾞｼｯｸM-PRO" panose="020F0600000000000000" pitchFamily="50" charset="-128"/>
              </a:rPr>
              <a:t>月　</a:t>
            </a:r>
            <a:r>
              <a:rPr lang="en-US" altLang="ja-JP" sz="1600" dirty="0" smtClean="0">
                <a:latin typeface="HG丸ｺﾞｼｯｸM-PRO" panose="020F0600000000000000" pitchFamily="50" charset="-128"/>
                <a:ea typeface="HG丸ｺﾞｼｯｸM-PRO" panose="020F0600000000000000" pitchFamily="50" charset="-128"/>
              </a:rPr>
              <a:t>77.8</a:t>
            </a:r>
            <a:r>
              <a:rPr lang="ja-JP" altLang="en-US" sz="1600" dirty="0" smtClean="0">
                <a:latin typeface="HG丸ｺﾞｼｯｸM-PRO" panose="020F0600000000000000" pitchFamily="50" charset="-128"/>
                <a:ea typeface="HG丸ｺﾞｼｯｸM-PRO" panose="020F0600000000000000" pitchFamily="50" charset="-128"/>
              </a:rPr>
              <a:t>％→</a:t>
            </a:r>
            <a:r>
              <a:rPr lang="en-US" altLang="ja-JP" sz="1600" dirty="0" smtClean="0">
                <a:latin typeface="HG丸ｺﾞｼｯｸM-PRO" panose="020F0600000000000000" pitchFamily="50" charset="-128"/>
                <a:ea typeface="HG丸ｺﾞｼｯｸM-PRO" panose="020F0600000000000000" pitchFamily="50" charset="-128"/>
              </a:rPr>
              <a:t>2015</a:t>
            </a:r>
            <a:r>
              <a:rPr lang="ja-JP" altLang="en-US" sz="1600" dirty="0" smtClean="0">
                <a:latin typeface="HG丸ｺﾞｼｯｸM-PRO" panose="020F0600000000000000" pitchFamily="50" charset="-128"/>
                <a:ea typeface="HG丸ｺﾞｼｯｸM-PRO" panose="020F0600000000000000" pitchFamily="50" charset="-128"/>
              </a:rPr>
              <a:t>年</a:t>
            </a:r>
            <a:r>
              <a:rPr lang="en-US" altLang="ja-JP" sz="1600" dirty="0" smtClean="0">
                <a:latin typeface="HG丸ｺﾞｼｯｸM-PRO" panose="020F0600000000000000" pitchFamily="50" charset="-128"/>
                <a:ea typeface="HG丸ｺﾞｼｯｸM-PRO" panose="020F0600000000000000" pitchFamily="50" charset="-128"/>
              </a:rPr>
              <a:t>8</a:t>
            </a:r>
            <a:r>
              <a:rPr lang="ja-JP" altLang="en-US" sz="1600" dirty="0" smtClean="0">
                <a:latin typeface="HG丸ｺﾞｼｯｸM-PRO" panose="020F0600000000000000" pitchFamily="50" charset="-128"/>
                <a:ea typeface="HG丸ｺﾞｼｯｸM-PRO" panose="020F0600000000000000" pitchFamily="50" charset="-128"/>
              </a:rPr>
              <a:t>月　</a:t>
            </a:r>
            <a:r>
              <a:rPr lang="en-US" altLang="ja-JP" sz="1600" dirty="0" smtClean="0">
                <a:latin typeface="HG丸ｺﾞｼｯｸM-PRO" panose="020F0600000000000000" pitchFamily="50" charset="-128"/>
                <a:ea typeface="HG丸ｺﾞｼｯｸM-PRO" panose="020F0600000000000000" pitchFamily="50" charset="-128"/>
              </a:rPr>
              <a:t>87.0</a:t>
            </a:r>
            <a:r>
              <a:rPr lang="ja-JP" altLang="en-US" sz="1600" dirty="0" smtClean="0">
                <a:latin typeface="HG丸ｺﾞｼｯｸM-PRO" panose="020F0600000000000000" pitchFamily="50" charset="-128"/>
                <a:ea typeface="HG丸ｺﾞｼｯｸM-PRO" panose="020F0600000000000000" pitchFamily="50" charset="-128"/>
              </a:rPr>
              <a:t>％</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転院先上位</a:t>
            </a:r>
            <a:r>
              <a:rPr lang="en-US" altLang="ja-JP" sz="1600" dirty="0" smtClean="0">
                <a:latin typeface="HG丸ｺﾞｼｯｸM-PRO" panose="020F0600000000000000" pitchFamily="50" charset="-128"/>
                <a:ea typeface="HG丸ｺﾞｼｯｸM-PRO" panose="020F0600000000000000" pitchFamily="50" charset="-128"/>
              </a:rPr>
              <a:t>11</a:t>
            </a:r>
            <a:r>
              <a:rPr lang="ja-JP" altLang="en-US" sz="1600" dirty="0" smtClean="0">
                <a:latin typeface="HG丸ｺﾞｼｯｸM-PRO" panose="020F0600000000000000" pitchFamily="50" charset="-128"/>
                <a:ea typeface="HG丸ｺﾞｼｯｸM-PRO" panose="020F0600000000000000" pitchFamily="50" charset="-128"/>
              </a:rPr>
              <a:t>病院中，</a:t>
            </a:r>
            <a:r>
              <a:rPr lang="en-US" altLang="ja-JP" sz="1600" dirty="0" smtClean="0">
                <a:latin typeface="HG丸ｺﾞｼｯｸM-PRO" panose="020F0600000000000000" pitchFamily="50" charset="-128"/>
                <a:ea typeface="HG丸ｺﾞｼｯｸM-PRO" panose="020F0600000000000000" pitchFamily="50" charset="-128"/>
              </a:rPr>
              <a:t>8</a:t>
            </a:r>
            <a:r>
              <a:rPr lang="ja-JP" altLang="en-US" sz="1600" dirty="0" smtClean="0">
                <a:latin typeface="HG丸ｺﾞｼｯｸM-PRO" panose="020F0600000000000000" pitchFamily="50" charset="-128"/>
                <a:ea typeface="HG丸ｺﾞｼｯｸM-PRO" panose="020F0600000000000000" pitchFamily="50" charset="-128"/>
              </a:rPr>
              <a:t>病院で地域包括ケア病棟を持つ</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a:t>
            </a:r>
            <a:r>
              <a:rPr lang="en-US" altLang="ja-JP" sz="1600" dirty="0" smtClean="0">
                <a:latin typeface="HG丸ｺﾞｼｯｸM-PRO" panose="020F0600000000000000" pitchFamily="50" charset="-128"/>
                <a:ea typeface="HG丸ｺﾞｼｯｸM-PRO" panose="020F0600000000000000" pitchFamily="50" charset="-128"/>
              </a:rPr>
              <a:t>11</a:t>
            </a:r>
            <a:r>
              <a:rPr lang="ja-JP" altLang="en-US" sz="1600" dirty="0" smtClean="0">
                <a:latin typeface="HG丸ｺﾞｼｯｸM-PRO" panose="020F0600000000000000" pitchFamily="50" charset="-128"/>
                <a:ea typeface="HG丸ｺﾞｼｯｸM-PRO" panose="020F0600000000000000" pitchFamily="50" charset="-128"/>
              </a:rPr>
              <a:t>病院全病床数のうち</a:t>
            </a:r>
            <a:r>
              <a:rPr lang="en-US" altLang="ja-JP" sz="1600" dirty="0" smtClean="0">
                <a:latin typeface="HG丸ｺﾞｼｯｸM-PRO" panose="020F0600000000000000" pitchFamily="50" charset="-128"/>
                <a:ea typeface="HG丸ｺﾞｼｯｸM-PRO" panose="020F0600000000000000" pitchFamily="50" charset="-128"/>
              </a:rPr>
              <a:t>41.4</a:t>
            </a:r>
            <a:r>
              <a:rPr lang="ja-JP" altLang="en-US" sz="1600" dirty="0" smtClean="0">
                <a:latin typeface="HG丸ｺﾞｼｯｸM-PRO" panose="020F0600000000000000" pitchFamily="50" charset="-128"/>
                <a:ea typeface="HG丸ｺﾞｼｯｸM-PRO" panose="020F0600000000000000" pitchFamily="50" charset="-128"/>
              </a:rPr>
              <a:t>％が自宅等復帰率にカウントできる病床</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1800"/>
              </a:lnSpc>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済生会熊本病院の病床機能別分類（医療資源投入量）</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a:t>
            </a:r>
            <a:r>
              <a:rPr lang="en-US" altLang="ja-JP" sz="1600" dirty="0" smtClean="0">
                <a:latin typeface="HG丸ｺﾞｼｯｸM-PRO" panose="020F0600000000000000" pitchFamily="50" charset="-128"/>
                <a:ea typeface="HG丸ｺﾞｼｯｸM-PRO" panose="020F0600000000000000" pitchFamily="50" charset="-128"/>
              </a:rPr>
              <a:t>…3000</a:t>
            </a:r>
            <a:r>
              <a:rPr lang="ja-JP" altLang="en-US" sz="1600" dirty="0" smtClean="0">
                <a:latin typeface="HG丸ｺﾞｼｯｸM-PRO" panose="020F0600000000000000" pitchFamily="50" charset="-128"/>
                <a:ea typeface="HG丸ｺﾞｼｯｸM-PRO" panose="020F0600000000000000" pitchFamily="50" charset="-128"/>
              </a:rPr>
              <a:t>点以上：</a:t>
            </a:r>
            <a:r>
              <a:rPr lang="en-US" altLang="ja-JP" sz="1600" dirty="0" smtClean="0">
                <a:latin typeface="HG丸ｺﾞｼｯｸM-PRO" panose="020F0600000000000000" pitchFamily="50" charset="-128"/>
                <a:ea typeface="HG丸ｺﾞｼｯｸM-PRO" panose="020F0600000000000000" pitchFamily="50" charset="-128"/>
              </a:rPr>
              <a:t>19</a:t>
            </a:r>
            <a:r>
              <a:rPr lang="ja-JP" altLang="en-US" sz="1600" dirty="0" smtClean="0">
                <a:latin typeface="HG丸ｺﾞｼｯｸM-PRO" panose="020F0600000000000000" pitchFamily="50" charset="-128"/>
                <a:ea typeface="HG丸ｺﾞｼｯｸM-PRO" panose="020F0600000000000000" pitchFamily="50" charset="-128"/>
              </a:rPr>
              <a:t>％，</a:t>
            </a:r>
            <a:r>
              <a:rPr lang="en-US" altLang="ja-JP" sz="1600" dirty="0" smtClean="0">
                <a:latin typeface="HG丸ｺﾞｼｯｸM-PRO" panose="020F0600000000000000" pitchFamily="50" charset="-128"/>
                <a:ea typeface="HG丸ｺﾞｼｯｸM-PRO" panose="020F0600000000000000" pitchFamily="50" charset="-128"/>
              </a:rPr>
              <a:t>600</a:t>
            </a:r>
            <a:r>
              <a:rPr lang="ja-JP" altLang="en-US" sz="1600" dirty="0" smtClean="0">
                <a:latin typeface="HG丸ｺﾞｼｯｸM-PRO" panose="020F0600000000000000" pitchFamily="50" charset="-128"/>
                <a:ea typeface="HG丸ｺﾞｼｯｸM-PRO" panose="020F0600000000000000" pitchFamily="50" charset="-128"/>
              </a:rPr>
              <a:t>点以上～</a:t>
            </a:r>
            <a:r>
              <a:rPr lang="en-US" altLang="ja-JP" sz="1600" dirty="0" smtClean="0">
                <a:latin typeface="HG丸ｺﾞｼｯｸM-PRO" panose="020F0600000000000000" pitchFamily="50" charset="-128"/>
                <a:ea typeface="HG丸ｺﾞｼｯｸM-PRO" panose="020F0600000000000000" pitchFamily="50" charset="-128"/>
              </a:rPr>
              <a:t>3000</a:t>
            </a:r>
            <a:r>
              <a:rPr lang="ja-JP" altLang="en-US" sz="1600" dirty="0" smtClean="0">
                <a:latin typeface="HG丸ｺﾞｼｯｸM-PRO" panose="020F0600000000000000" pitchFamily="50" charset="-128"/>
                <a:ea typeface="HG丸ｺﾞｼｯｸM-PRO" panose="020F0600000000000000" pitchFamily="50" charset="-128"/>
              </a:rPr>
              <a:t>点未満：</a:t>
            </a:r>
            <a:r>
              <a:rPr lang="en-US" altLang="ja-JP" sz="1600" dirty="0" smtClean="0">
                <a:latin typeface="HG丸ｺﾞｼｯｸM-PRO" panose="020F0600000000000000" pitchFamily="50" charset="-128"/>
                <a:ea typeface="HG丸ｺﾞｼｯｸM-PRO" panose="020F0600000000000000" pitchFamily="50" charset="-128"/>
              </a:rPr>
              <a:t>38</a:t>
            </a:r>
            <a:r>
              <a:rPr lang="ja-JP" altLang="en-US" sz="1600" dirty="0" smtClean="0">
                <a:latin typeface="HG丸ｺﾞｼｯｸM-PRO" panose="020F0600000000000000" pitchFamily="50" charset="-128"/>
                <a:ea typeface="HG丸ｺﾞｼｯｸM-PRO" panose="020F0600000000000000" pitchFamily="50" charset="-128"/>
              </a:rPr>
              <a:t>％，</a:t>
            </a:r>
            <a:r>
              <a:rPr lang="en-US" altLang="ja-JP" sz="1600" dirty="0" smtClean="0">
                <a:latin typeface="HG丸ｺﾞｼｯｸM-PRO" panose="020F0600000000000000" pitchFamily="50" charset="-128"/>
                <a:ea typeface="HG丸ｺﾞｼｯｸM-PRO" panose="020F0600000000000000" pitchFamily="50" charset="-128"/>
              </a:rPr>
              <a:t>43</a:t>
            </a:r>
            <a:r>
              <a:rPr lang="ja-JP" altLang="en-US" sz="1600" dirty="0" smtClean="0">
                <a:latin typeface="HG丸ｺﾞｼｯｸM-PRO" panose="020F0600000000000000" pitchFamily="50" charset="-128"/>
                <a:ea typeface="HG丸ｺﾞｼｯｸM-PRO" panose="020F0600000000000000" pitchFamily="50" charset="-128"/>
              </a:rPr>
              <a:t>％は回復期・慢性期</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慢性期相当の患者をいかに早期退院・転院させるかが課題</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
        <p:nvSpPr>
          <p:cNvPr id="5" name="タイトル 1"/>
          <p:cNvSpPr>
            <a:spLocks noGrp="1"/>
          </p:cNvSpPr>
          <p:nvPr>
            <p:ph type="title"/>
          </p:nvPr>
        </p:nvSpPr>
        <p:spPr>
          <a:xfrm>
            <a:off x="107504" y="324000"/>
            <a:ext cx="8928992" cy="936104"/>
          </a:xfrm>
          <a:blipFill>
            <a:blip r:embed="rId2"/>
            <a:tile tx="0" ty="0" sx="100000" sy="100000" flip="none" algn="tl"/>
          </a:blipFill>
          <a:effectLst>
            <a:outerShdw blurRad="50800" dist="38100" dir="2700000" algn="tl" rotWithShape="0">
              <a:prstClr val="black">
                <a:alpha val="40000"/>
              </a:prstClr>
            </a:outerShdw>
          </a:effectLst>
        </p:spPr>
        <p:txBody>
          <a:bodyPr>
            <a:normAutofit/>
          </a:bodyPr>
          <a:lstStyle/>
          <a:p>
            <a:pPr algn="l"/>
            <a:r>
              <a:rPr kumimoji="1" lang="ja-JP" altLang="en-US" sz="2400" dirty="0" smtClean="0">
                <a:solidFill>
                  <a:schemeClr val="bg1"/>
                </a:solidFill>
                <a:latin typeface="+mn-ea"/>
                <a:ea typeface="+mn-ea"/>
              </a:rPr>
              <a:t>　</a:t>
            </a:r>
            <a:r>
              <a:rPr kumimoji="1" lang="ja-JP" altLang="en-US" sz="2400" dirty="0" smtClean="0">
                <a:latin typeface="HG丸ｺﾞｼｯｸM-PRO" panose="020F0600000000000000" pitchFamily="50" charset="-128"/>
                <a:ea typeface="HG丸ｺﾞｼｯｸM-PRO" panose="020F0600000000000000" pitchFamily="50" charset="-128"/>
              </a:rPr>
              <a:t>２ これからの地域医療連携について</a:t>
            </a:r>
            <a:r>
              <a:rPr kumimoji="1" lang="en-US" altLang="ja-JP" sz="2400" dirty="0" smtClean="0">
                <a:latin typeface="HG丸ｺﾞｼｯｸM-PRO" panose="020F0600000000000000" pitchFamily="50" charset="-128"/>
                <a:ea typeface="HG丸ｺﾞｼｯｸM-PRO" panose="020F0600000000000000" pitchFamily="50" charset="-128"/>
              </a:rPr>
              <a:t/>
            </a:r>
            <a:br>
              <a:rPr kumimoji="1" lang="en-US" altLang="ja-JP" sz="2400" dirty="0" smtClean="0">
                <a:latin typeface="HG丸ｺﾞｼｯｸM-PRO" panose="020F0600000000000000" pitchFamily="50" charset="-128"/>
                <a:ea typeface="HG丸ｺﾞｼｯｸM-PRO" panose="020F0600000000000000" pitchFamily="50" charset="-128"/>
              </a:rPr>
            </a:br>
            <a:r>
              <a:rPr kumimoji="1" lang="ja-JP" altLang="en-US" sz="2400" dirty="0" smtClean="0">
                <a:latin typeface="HG丸ｺﾞｼｯｸM-PRO" panose="020F0600000000000000" pitchFamily="50" charset="-128"/>
                <a:ea typeface="HG丸ｺﾞｼｯｸM-PRO" panose="020F0600000000000000" pitchFamily="50" charset="-128"/>
              </a:rPr>
              <a:t>　　　～町田二郎</a:t>
            </a:r>
            <a:r>
              <a:rPr lang="ja-JP" altLang="en-US" sz="2400" dirty="0" smtClean="0">
                <a:latin typeface="HG丸ｺﾞｼｯｸM-PRO" panose="020F0600000000000000" pitchFamily="50" charset="-128"/>
                <a:ea typeface="HG丸ｺﾞｼｯｸM-PRO" panose="020F0600000000000000" pitchFamily="50" charset="-128"/>
              </a:rPr>
              <a:t>氏（済生会熊本病院副院長）</a:t>
            </a: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7144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2</a:t>
            </a:fld>
            <a:endParaRPr kumimoji="1" lang="ja-JP" altLang="en-US" sz="2400" dirty="0"/>
          </a:p>
        </p:txBody>
      </p:sp>
      <p:graphicFrame>
        <p:nvGraphicFramePr>
          <p:cNvPr id="3" name="表 2"/>
          <p:cNvGraphicFramePr>
            <a:graphicFrameLocks noGrp="1"/>
          </p:cNvGraphicFramePr>
          <p:nvPr>
            <p:extLst>
              <p:ext uri="{D42A27DB-BD31-4B8C-83A1-F6EECF244321}">
                <p14:modId xmlns:p14="http://schemas.microsoft.com/office/powerpoint/2010/main" val="810489765"/>
              </p:ext>
            </p:extLst>
          </p:nvPr>
        </p:nvGraphicFramePr>
        <p:xfrm>
          <a:off x="180008" y="1556792"/>
          <a:ext cx="8784976" cy="4824723"/>
        </p:xfrm>
        <a:graphic>
          <a:graphicData uri="http://schemas.openxmlformats.org/drawingml/2006/table">
            <a:tbl>
              <a:tblPr firstRow="1" bandRow="1">
                <a:tableStyleId>{5C22544A-7EE6-4342-B048-85BDC9FD1C3A}</a:tableStyleId>
              </a:tblPr>
              <a:tblGrid>
                <a:gridCol w="1008112"/>
                <a:gridCol w="972108"/>
                <a:gridCol w="972108"/>
                <a:gridCol w="972108"/>
                <a:gridCol w="972108"/>
                <a:gridCol w="972108"/>
                <a:gridCol w="972108"/>
                <a:gridCol w="972108"/>
                <a:gridCol w="972108"/>
              </a:tblGrid>
              <a:tr h="283203">
                <a:tc rowSpan="2">
                  <a:txBody>
                    <a:bodyPr/>
                    <a:lstStyle/>
                    <a:p>
                      <a:pPr algn="dist"/>
                      <a:r>
                        <a:rPr kumimoji="1" lang="ja-JP" altLang="en-US" sz="1200" b="0" dirty="0" smtClean="0">
                          <a:solidFill>
                            <a:schemeClr val="tx1"/>
                          </a:solidFill>
                          <a:latin typeface="+mn-ea"/>
                          <a:ea typeface="+mn-ea"/>
                        </a:rPr>
                        <a:t>市町名</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1200" b="0" dirty="0" smtClean="0">
                          <a:solidFill>
                            <a:schemeClr val="tx1"/>
                          </a:solidFill>
                          <a:latin typeface="+mn-ea"/>
                          <a:ea typeface="+mn-ea"/>
                        </a:rPr>
                        <a:t>人口 </a:t>
                      </a:r>
                      <a:r>
                        <a:rPr kumimoji="1" lang="ja-JP" altLang="en-US" sz="1000" b="0" dirty="0" smtClean="0">
                          <a:solidFill>
                            <a:schemeClr val="tx1"/>
                          </a:solidFill>
                          <a:latin typeface="+mn-ea"/>
                          <a:ea typeface="+mn-ea"/>
                        </a:rPr>
                        <a:t>（人）</a:t>
                      </a:r>
                      <a:endParaRPr kumimoji="1" lang="ja-JP" altLang="en-US"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r>
                        <a:rPr kumimoji="1" lang="ja-JP" altLang="en-US" sz="1200" b="0" dirty="0" smtClean="0">
                          <a:solidFill>
                            <a:schemeClr val="tx1"/>
                          </a:solidFill>
                          <a:latin typeface="+mn-ea"/>
                          <a:ea typeface="+mn-ea"/>
                        </a:rPr>
                        <a:t>施設数 </a:t>
                      </a:r>
                      <a:r>
                        <a:rPr kumimoji="1" lang="ja-JP" altLang="en-US" sz="1000" b="0" dirty="0" smtClean="0">
                          <a:solidFill>
                            <a:schemeClr val="tx1"/>
                          </a:solidFill>
                          <a:latin typeface="+mn-ea"/>
                          <a:ea typeface="+mn-ea"/>
                        </a:rPr>
                        <a:t>（</a:t>
                      </a:r>
                      <a:r>
                        <a:rPr kumimoji="1" lang="ja-JP" altLang="en-US" sz="1000" b="0" dirty="0" err="1" smtClean="0">
                          <a:solidFill>
                            <a:schemeClr val="tx1"/>
                          </a:solidFill>
                          <a:latin typeface="+mn-ea"/>
                          <a:ea typeface="+mn-ea"/>
                        </a:rPr>
                        <a:t>か</a:t>
                      </a:r>
                      <a:r>
                        <a:rPr kumimoji="1" lang="ja-JP" altLang="en-US" sz="1000" b="0" dirty="0" smtClean="0">
                          <a:solidFill>
                            <a:schemeClr val="tx1"/>
                          </a:solidFill>
                          <a:latin typeface="+mn-ea"/>
                          <a:ea typeface="+mn-ea"/>
                        </a:rPr>
                        <a:t>所）</a:t>
                      </a:r>
                      <a:endParaRPr kumimoji="1" lang="ja-JP" altLang="en-US"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r>
                        <a:rPr kumimoji="1" lang="ja-JP" altLang="en-US" sz="1200" b="0" dirty="0" smtClean="0">
                          <a:solidFill>
                            <a:schemeClr val="tx1"/>
                          </a:solidFill>
                          <a:latin typeface="+mn-ea"/>
                          <a:ea typeface="+mn-ea"/>
                        </a:rPr>
                        <a:t>病床数 </a:t>
                      </a:r>
                      <a:r>
                        <a:rPr kumimoji="1" lang="ja-JP" altLang="en-US" sz="1000" b="0" dirty="0" smtClean="0">
                          <a:solidFill>
                            <a:schemeClr val="tx1"/>
                          </a:solidFill>
                          <a:latin typeface="+mn-ea"/>
                          <a:ea typeface="+mn-ea"/>
                        </a:rPr>
                        <a:t>（床）</a:t>
                      </a:r>
                      <a:endParaRPr kumimoji="1" lang="ja-JP" altLang="en-US"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r>
                        <a:rPr kumimoji="1" lang="ja-JP" altLang="en-US" sz="1200" b="0" dirty="0" smtClean="0">
                          <a:solidFill>
                            <a:schemeClr val="tx1"/>
                          </a:solidFill>
                          <a:latin typeface="+mn-ea"/>
                          <a:ea typeface="+mn-ea"/>
                        </a:rPr>
                        <a:t>医師数 </a:t>
                      </a:r>
                      <a:r>
                        <a:rPr kumimoji="1" lang="ja-JP" altLang="en-US" sz="1000" b="0" dirty="0" smtClean="0">
                          <a:solidFill>
                            <a:schemeClr val="tx1"/>
                          </a:solidFill>
                          <a:latin typeface="+mn-ea"/>
                          <a:ea typeface="+mn-ea"/>
                        </a:rPr>
                        <a:t>（人）</a:t>
                      </a:r>
                      <a:endParaRPr kumimoji="1" lang="ja-JP" altLang="en-US"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92442">
                <a:tc vMerge="1">
                  <a:txBody>
                    <a:bodyPr/>
                    <a:lstStyle/>
                    <a:p>
                      <a:pPr algn="ct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ja-JP" altLang="en-US" sz="1200" b="0" dirty="0" smtClean="0">
                          <a:solidFill>
                            <a:schemeClr val="tx1"/>
                          </a:solidFill>
                          <a:latin typeface="+mn-ea"/>
                          <a:ea typeface="+mn-ea"/>
                        </a:rPr>
                        <a:t>人口</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n-ea"/>
                          <a:ea typeface="+mn-ea"/>
                        </a:rPr>
                        <a:t>高齢者人口</a:t>
                      </a:r>
                      <a:endParaRPr kumimoji="1" lang="en-US" altLang="ja-JP" sz="1200" b="0" dirty="0" smtClean="0">
                        <a:solidFill>
                          <a:schemeClr val="tx1"/>
                        </a:solidFill>
                        <a:latin typeface="+mn-ea"/>
                        <a:ea typeface="+mn-ea"/>
                      </a:endParaRPr>
                    </a:p>
                    <a:p>
                      <a:pPr algn="ctr"/>
                      <a:r>
                        <a:rPr kumimoji="1" lang="ja-JP" altLang="en-US" sz="900" b="0" dirty="0" smtClean="0">
                          <a:solidFill>
                            <a:schemeClr val="tx1"/>
                          </a:solidFill>
                          <a:latin typeface="ＭＳ Ｐ明朝" panose="02020600040205080304" pitchFamily="18" charset="-128"/>
                          <a:ea typeface="ＭＳ Ｐ明朝" panose="02020600040205080304" pitchFamily="18" charset="-128"/>
                        </a:rPr>
                        <a:t>（高齢化率）</a:t>
                      </a:r>
                      <a:endParaRPr kumimoji="1" lang="ja-JP" altLang="en-US" sz="9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n-ea"/>
                          <a:ea typeface="+mn-ea"/>
                        </a:rPr>
                        <a:t>病院数</a:t>
                      </a:r>
                      <a:endParaRPr kumimoji="1" lang="en-US" altLang="ja-JP" sz="1200" b="0" dirty="0" smtClean="0">
                        <a:solidFill>
                          <a:schemeClr val="tx1"/>
                        </a:solidFill>
                        <a:latin typeface="+mn-ea"/>
                        <a:ea typeface="+mn-ea"/>
                      </a:endParaRPr>
                    </a:p>
                    <a:p>
                      <a:pPr algn="ctr"/>
                      <a:r>
                        <a:rPr kumimoji="1" lang="ja-JP" altLang="en-US" sz="900" b="0" dirty="0" smtClean="0">
                          <a:solidFill>
                            <a:schemeClr val="tx1"/>
                          </a:solidFill>
                          <a:latin typeface="ＭＳ Ｐ明朝" panose="02020600040205080304" pitchFamily="18" charset="-128"/>
                          <a:ea typeface="ＭＳ Ｐ明朝" panose="02020600040205080304" pitchFamily="18" charset="-128"/>
                        </a:rPr>
                        <a:t>（うち一般病院）</a:t>
                      </a:r>
                      <a:endParaRPr kumimoji="1" lang="ja-JP" altLang="en-US" sz="9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n-ea"/>
                          <a:ea typeface="+mn-ea"/>
                        </a:rPr>
                        <a:t>診療所数</a:t>
                      </a:r>
                      <a:endParaRPr kumimoji="1" lang="en-US" altLang="ja-JP" sz="1200" b="0" dirty="0" smtClean="0">
                        <a:solidFill>
                          <a:schemeClr val="tx1"/>
                        </a:solidFill>
                        <a:latin typeface="+mn-ea"/>
                        <a:ea typeface="+mn-ea"/>
                      </a:endParaRPr>
                    </a:p>
                    <a:p>
                      <a:pPr algn="ctr"/>
                      <a:r>
                        <a:rPr kumimoji="1" lang="ja-JP" altLang="en-US" sz="900" b="0" dirty="0" smtClean="0">
                          <a:solidFill>
                            <a:schemeClr val="tx1"/>
                          </a:solidFill>
                          <a:latin typeface="ＭＳ Ｐ明朝" panose="02020600040205080304" pitchFamily="18" charset="-128"/>
                          <a:ea typeface="ＭＳ Ｐ明朝" panose="02020600040205080304" pitchFamily="18" charset="-128"/>
                        </a:rPr>
                        <a:t>（うち有床）</a:t>
                      </a:r>
                      <a:endParaRPr kumimoji="1" lang="ja-JP" altLang="en-US" sz="9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smtClean="0">
                          <a:solidFill>
                            <a:schemeClr val="tx1"/>
                          </a:solidFill>
                          <a:latin typeface="+mn-ea"/>
                          <a:ea typeface="+mn-ea"/>
                        </a:rPr>
                        <a:t>病院病床数</a:t>
                      </a:r>
                      <a:endParaRPr kumimoji="1" lang="en-US" altLang="ja-JP" sz="1100" b="0" dirty="0" smtClean="0">
                        <a:solidFill>
                          <a:schemeClr val="tx1"/>
                        </a:solidFill>
                        <a:latin typeface="+mn-ea"/>
                        <a:ea typeface="+mn-ea"/>
                      </a:endParaRPr>
                    </a:p>
                    <a:p>
                      <a:pPr algn="ctr"/>
                      <a:r>
                        <a:rPr kumimoji="1" lang="ja-JP" altLang="en-US" sz="900" b="0" dirty="0" smtClean="0">
                          <a:solidFill>
                            <a:schemeClr val="tx1"/>
                          </a:solidFill>
                          <a:latin typeface="ＭＳ Ｐ明朝" panose="02020600040205080304" pitchFamily="18" charset="-128"/>
                          <a:ea typeface="ＭＳ Ｐ明朝" panose="02020600040205080304" pitchFamily="18" charset="-128"/>
                        </a:rPr>
                        <a:t>（うち一般病床）</a:t>
                      </a:r>
                      <a:endParaRPr kumimoji="1" lang="ja-JP" altLang="en-US" sz="9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smtClean="0">
                          <a:solidFill>
                            <a:schemeClr val="tx1"/>
                          </a:solidFill>
                          <a:latin typeface="+mn-ea"/>
                          <a:ea typeface="+mn-ea"/>
                        </a:rPr>
                        <a:t>診療所</a:t>
                      </a:r>
                      <a:endParaRPr kumimoji="1" lang="en-US" altLang="ja-JP" sz="1100" b="0" dirty="0" smtClean="0">
                        <a:solidFill>
                          <a:schemeClr val="tx1"/>
                        </a:solidFill>
                        <a:latin typeface="+mn-ea"/>
                        <a:ea typeface="+mn-ea"/>
                      </a:endParaRPr>
                    </a:p>
                    <a:p>
                      <a:pPr algn="ctr"/>
                      <a:r>
                        <a:rPr kumimoji="1" lang="ja-JP" altLang="en-US" sz="1100" b="0" dirty="0" smtClean="0">
                          <a:solidFill>
                            <a:schemeClr val="tx1"/>
                          </a:solidFill>
                          <a:latin typeface="+mn-ea"/>
                          <a:ea typeface="+mn-ea"/>
                        </a:rPr>
                        <a:t>病床数</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n-ea"/>
                          <a:ea typeface="+mn-ea"/>
                        </a:rPr>
                        <a:t>病院</a:t>
                      </a:r>
                      <a:endParaRPr kumimoji="1" lang="en-US" altLang="ja-JP" sz="1200" b="0" dirty="0" smtClean="0">
                        <a:solidFill>
                          <a:schemeClr val="tx1"/>
                        </a:solidFill>
                        <a:latin typeface="+mn-ea"/>
                        <a:ea typeface="+mn-ea"/>
                      </a:endParaRPr>
                    </a:p>
                    <a:p>
                      <a:pPr algn="ctr"/>
                      <a:r>
                        <a:rPr kumimoji="1" lang="ja-JP" altLang="en-US" sz="900" b="0" dirty="0" smtClean="0">
                          <a:solidFill>
                            <a:schemeClr val="tx1"/>
                          </a:solidFill>
                          <a:latin typeface="ＭＳ Ｐ明朝" panose="02020600040205080304" pitchFamily="18" charset="-128"/>
                          <a:ea typeface="ＭＳ Ｐ明朝" panose="02020600040205080304" pitchFamily="18" charset="-128"/>
                        </a:rPr>
                        <a:t>（うち医育機関）</a:t>
                      </a:r>
                      <a:endParaRPr kumimoji="1" lang="ja-JP" altLang="en-US" sz="9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smtClean="0">
                          <a:solidFill>
                            <a:schemeClr val="tx1"/>
                          </a:solidFill>
                          <a:latin typeface="+mn-ea"/>
                          <a:ea typeface="+mn-ea"/>
                        </a:rPr>
                        <a:t>診療所</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442">
                <a:tc>
                  <a:txBody>
                    <a:bodyPr/>
                    <a:lstStyle/>
                    <a:p>
                      <a:pPr algn="dist"/>
                      <a:r>
                        <a:rPr kumimoji="1" lang="ja-JP" altLang="en-US" sz="1200" b="0" dirty="0" smtClean="0">
                          <a:solidFill>
                            <a:schemeClr val="tx1"/>
                          </a:solidFill>
                          <a:latin typeface="+mn-ea"/>
                          <a:ea typeface="+mn-ea"/>
                        </a:rPr>
                        <a:t>広島市</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1,188,398</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272,025</a:t>
                      </a:r>
                    </a:p>
                    <a:p>
                      <a:pPr algn="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22.9</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85</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75</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1,183</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96</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14,557</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7,817</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1,444</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2,185</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643</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1,275</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2442">
                <a:tc>
                  <a:txBody>
                    <a:bodyPr/>
                    <a:lstStyle/>
                    <a:p>
                      <a:pPr algn="dist"/>
                      <a:r>
                        <a:rPr kumimoji="1" lang="ja-JP" altLang="en-US" sz="1200" b="0" dirty="0" smtClean="0">
                          <a:solidFill>
                            <a:schemeClr val="tx1"/>
                          </a:solidFill>
                          <a:latin typeface="+mn-ea"/>
                          <a:ea typeface="+mn-ea"/>
                        </a:rPr>
                        <a:t>安芸高田市</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30,546</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11,058</a:t>
                      </a:r>
                    </a:p>
                    <a:p>
                      <a:pPr algn="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36.2</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2</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30</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6</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851</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166</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77</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42</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28</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2442">
                <a:tc>
                  <a:txBody>
                    <a:bodyPr/>
                    <a:lstStyle/>
                    <a:p>
                      <a:pPr algn="dist"/>
                      <a:r>
                        <a:rPr kumimoji="1" lang="ja-JP" altLang="en-US" sz="1200" b="0" dirty="0" smtClean="0">
                          <a:solidFill>
                            <a:schemeClr val="tx1"/>
                          </a:solidFill>
                          <a:latin typeface="+mn-ea"/>
                          <a:ea typeface="+mn-ea"/>
                        </a:rPr>
                        <a:t>府中町</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51,961</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11,658</a:t>
                      </a:r>
                    </a:p>
                    <a:p>
                      <a:pPr algn="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22.4</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2</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44</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587</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270</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19</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60</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52</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2442">
                <a:tc>
                  <a:txBody>
                    <a:bodyPr/>
                    <a:lstStyle/>
                    <a:p>
                      <a:pPr algn="dist"/>
                      <a:r>
                        <a:rPr kumimoji="1" lang="ja-JP" altLang="en-US" sz="1200" b="0" dirty="0" smtClean="0">
                          <a:solidFill>
                            <a:schemeClr val="tx1"/>
                          </a:solidFill>
                          <a:latin typeface="+mn-ea"/>
                          <a:ea typeface="+mn-ea"/>
                        </a:rPr>
                        <a:t>海田町</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29,106</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6,439</a:t>
                      </a:r>
                    </a:p>
                    <a:p>
                      <a:pPr algn="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22.1</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2</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35</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3</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121</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43</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48</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5</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34</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2442">
                <a:tc>
                  <a:txBody>
                    <a:bodyPr/>
                    <a:lstStyle/>
                    <a:p>
                      <a:pPr algn="dist"/>
                      <a:r>
                        <a:rPr kumimoji="1" lang="ja-JP" altLang="en-US" sz="1200" b="0" dirty="0" smtClean="0">
                          <a:solidFill>
                            <a:schemeClr val="tx1"/>
                          </a:solidFill>
                          <a:latin typeface="+mn-ea"/>
                          <a:ea typeface="+mn-ea"/>
                        </a:rPr>
                        <a:t>熊野町</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24,824</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7,920</a:t>
                      </a:r>
                    </a:p>
                    <a:p>
                      <a:pPr algn="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31.9</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200" b="0" dirty="0" smtClean="0">
                          <a:solidFill>
                            <a:schemeClr val="tx1"/>
                          </a:solidFill>
                          <a:latin typeface="+mn-ea"/>
                          <a:ea typeface="+mn-ea"/>
                        </a:rPr>
                        <a:t>－</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17</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200" b="0" dirty="0" smtClean="0">
                          <a:solidFill>
                            <a:schemeClr val="tx1"/>
                          </a:solidFill>
                          <a:latin typeface="+mn-ea"/>
                          <a:ea typeface="+mn-ea"/>
                        </a:rPr>
                        <a:t>－</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200" b="0" dirty="0" smtClean="0">
                          <a:solidFill>
                            <a:schemeClr val="tx1"/>
                          </a:solidFill>
                          <a:latin typeface="+mn-ea"/>
                          <a:ea typeface="+mn-ea"/>
                        </a:rPr>
                        <a:t>－</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200" b="0" dirty="0" smtClean="0">
                          <a:solidFill>
                            <a:schemeClr val="tx1"/>
                          </a:solidFill>
                          <a:latin typeface="+mn-ea"/>
                          <a:ea typeface="+mn-ea"/>
                        </a:rPr>
                        <a:t>－</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17</a:t>
                      </a:r>
                      <a:r>
                        <a:rPr kumimoji="1" lang="en-US" altLang="ja-JP"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2442">
                <a:tc>
                  <a:txBody>
                    <a:bodyPr/>
                    <a:lstStyle/>
                    <a:p>
                      <a:pPr algn="dist"/>
                      <a:r>
                        <a:rPr kumimoji="1" lang="ja-JP" altLang="en-US" sz="1200" b="0" dirty="0" smtClean="0">
                          <a:solidFill>
                            <a:schemeClr val="tx1"/>
                          </a:solidFill>
                          <a:latin typeface="+mn-ea"/>
                          <a:ea typeface="+mn-ea"/>
                        </a:rPr>
                        <a:t>坂町</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13,222</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3,772</a:t>
                      </a:r>
                    </a:p>
                    <a:p>
                      <a:pPr algn="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28.5</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10</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330</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330</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200" b="0" dirty="0" smtClean="0">
                          <a:solidFill>
                            <a:schemeClr val="tx1"/>
                          </a:solidFill>
                          <a:latin typeface="+mn-ea"/>
                          <a:ea typeface="+mn-ea"/>
                        </a:rPr>
                        <a:t>－</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27</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8</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2442">
                <a:tc>
                  <a:txBody>
                    <a:bodyPr/>
                    <a:lstStyle/>
                    <a:p>
                      <a:pPr algn="dist"/>
                      <a:r>
                        <a:rPr kumimoji="1" lang="ja-JP" altLang="en-US" sz="1200" b="0" dirty="0" smtClean="0">
                          <a:solidFill>
                            <a:schemeClr val="tx1"/>
                          </a:solidFill>
                          <a:latin typeface="+mn-ea"/>
                          <a:ea typeface="+mn-ea"/>
                        </a:rPr>
                        <a:t>安芸太田町</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6,934</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3,265</a:t>
                      </a:r>
                    </a:p>
                    <a:p>
                      <a:pPr algn="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47.1</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8</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149</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53</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200" b="0" dirty="0" smtClean="0">
                          <a:solidFill>
                            <a:schemeClr val="tx1"/>
                          </a:solidFill>
                          <a:latin typeface="+mn-ea"/>
                          <a:ea typeface="+mn-ea"/>
                        </a:rPr>
                        <a:t>－</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9</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5</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2442">
                <a:tc>
                  <a:txBody>
                    <a:bodyPr/>
                    <a:lstStyle/>
                    <a:p>
                      <a:pPr algn="dist"/>
                      <a:r>
                        <a:rPr kumimoji="1" lang="ja-JP" altLang="en-US" sz="1200" b="0" dirty="0" smtClean="0">
                          <a:solidFill>
                            <a:schemeClr val="tx1"/>
                          </a:solidFill>
                          <a:latin typeface="+mn-ea"/>
                          <a:ea typeface="+mn-ea"/>
                        </a:rPr>
                        <a:t>北広島町</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19,667</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7,061</a:t>
                      </a:r>
                    </a:p>
                    <a:p>
                      <a:pPr algn="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35.9</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5</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4</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15</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467</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166</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14</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20</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11</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2442">
                <a:tc>
                  <a:txBody>
                    <a:bodyPr/>
                    <a:lstStyle/>
                    <a:p>
                      <a:pPr algn="dist"/>
                      <a:r>
                        <a:rPr kumimoji="1" lang="ja-JP" altLang="en-US" sz="1200" b="0" dirty="0" smtClean="0">
                          <a:solidFill>
                            <a:schemeClr val="tx1"/>
                          </a:solidFill>
                          <a:latin typeface="+mn-ea"/>
                          <a:ea typeface="+mn-ea"/>
                        </a:rPr>
                        <a:t>合計</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1,364,658</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323,198</a:t>
                      </a:r>
                    </a:p>
                    <a:p>
                      <a:pPr algn="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23.7</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98</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86</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1,342</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108</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17,062</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8,845</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1,602</a:t>
                      </a:r>
                      <a:endParaRPr kumimoji="1" lang="ja-JP" altLang="en-US" sz="12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2,348</a:t>
                      </a:r>
                      <a:r>
                        <a:rPr kumimoji="1" lang="ja-JP" altLang="en-US" sz="1200" b="0" dirty="0" smtClean="0">
                          <a:solidFill>
                            <a:schemeClr val="bg1"/>
                          </a:solidFill>
                          <a:latin typeface="+mn-ea"/>
                          <a:ea typeface="+mn-ea"/>
                        </a:rPr>
                        <a:t>）</a:t>
                      </a:r>
                      <a:endParaRPr kumimoji="1" lang="en-US" altLang="ja-JP" sz="1200" b="0" dirty="0" smtClean="0">
                        <a:solidFill>
                          <a:schemeClr val="bg1"/>
                        </a:solidFill>
                        <a:latin typeface="+mn-ea"/>
                        <a:ea typeface="+mn-ea"/>
                      </a:endParaRPr>
                    </a:p>
                    <a:p>
                      <a:pPr algn="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643</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0" dirty="0" smtClean="0">
                          <a:solidFill>
                            <a:schemeClr val="tx1"/>
                          </a:solidFill>
                          <a:latin typeface="+mn-ea"/>
                          <a:ea typeface="+mn-ea"/>
                        </a:rPr>
                        <a:t>1,430</a:t>
                      </a:r>
                      <a:r>
                        <a:rPr kumimoji="1" lang="ja-JP" altLang="en-US" sz="1200" b="0" dirty="0" smtClean="0">
                          <a:solidFill>
                            <a:schemeClr val="bg1"/>
                          </a:solidFill>
                          <a:latin typeface="+mn-ea"/>
                          <a:ea typeface="+mn-ea"/>
                        </a:rPr>
                        <a:t>）</a:t>
                      </a:r>
                      <a:endParaRPr kumimoji="1" lang="ja-JP" altLang="en-US" sz="1200" b="0" dirty="0">
                        <a:solidFill>
                          <a:schemeClr val="bg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正方形/長方形 4"/>
          <p:cNvSpPr/>
          <p:nvPr/>
        </p:nvSpPr>
        <p:spPr>
          <a:xfrm>
            <a:off x="380260" y="6309320"/>
            <a:ext cx="5415875"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ＭＳ Ｐ明朝" panose="02020600040205080304" pitchFamily="18" charset="-128"/>
                <a:ea typeface="ＭＳ Ｐ明朝" panose="02020600040205080304" pitchFamily="18" charset="-128"/>
              </a:rPr>
              <a:t>◇ 人口は「住民基本台帳」（</a:t>
            </a:r>
            <a:r>
              <a:rPr lang="en-US" altLang="ja-JP" sz="900" dirty="0" smtClean="0">
                <a:solidFill>
                  <a:schemeClr val="tx1"/>
                </a:solidFill>
                <a:latin typeface="ＭＳ Ｐ明朝" panose="02020600040205080304" pitchFamily="18" charset="-128"/>
                <a:ea typeface="ＭＳ Ｐ明朝" panose="02020600040205080304" pitchFamily="18" charset="-128"/>
              </a:rPr>
              <a:t>2015.1.1</a:t>
            </a:r>
            <a:r>
              <a:rPr lang="ja-JP" altLang="en-US" sz="900" dirty="0" smtClean="0">
                <a:solidFill>
                  <a:schemeClr val="tx1"/>
                </a:solidFill>
                <a:latin typeface="ＭＳ Ｐ明朝" panose="02020600040205080304" pitchFamily="18" charset="-128"/>
                <a:ea typeface="ＭＳ Ｐ明朝" panose="02020600040205080304" pitchFamily="18" charset="-128"/>
              </a:rPr>
              <a:t>現在</a:t>
            </a:r>
            <a:r>
              <a:rPr kumimoji="1" lang="ja-JP" altLang="en-US" sz="900" dirty="0" smtClean="0">
                <a:solidFill>
                  <a:schemeClr val="tx1"/>
                </a:solidFill>
                <a:latin typeface="ＭＳ Ｐ明朝" panose="02020600040205080304" pitchFamily="18" charset="-128"/>
                <a:ea typeface="ＭＳ Ｐ明朝" panose="02020600040205080304" pitchFamily="18" charset="-128"/>
              </a:rPr>
              <a:t>）による。</a:t>
            </a:r>
            <a:endParaRPr kumimoji="1" lang="en-US" altLang="ja-JP" sz="900" dirty="0" smtClean="0">
              <a:solidFill>
                <a:schemeClr val="tx1"/>
              </a:solidFill>
              <a:latin typeface="ＭＳ Ｐ明朝" panose="02020600040205080304" pitchFamily="18" charset="-128"/>
              <a:ea typeface="ＭＳ Ｐ明朝" panose="02020600040205080304" pitchFamily="18" charset="-128"/>
            </a:endParaRPr>
          </a:p>
          <a:p>
            <a:r>
              <a:rPr lang="ja-JP" altLang="en-US" sz="900" dirty="0" smtClean="0">
                <a:solidFill>
                  <a:schemeClr val="tx1"/>
                </a:solidFill>
                <a:latin typeface="ＭＳ Ｐ明朝" panose="02020600040205080304" pitchFamily="18" charset="-128"/>
                <a:ea typeface="ＭＳ Ｐ明朝" panose="02020600040205080304" pitchFamily="18" charset="-128"/>
              </a:rPr>
              <a:t>◇ 施設数及び病床数は「医療施設調査」（</a:t>
            </a:r>
            <a:r>
              <a:rPr lang="en-US" altLang="ja-JP" sz="900" dirty="0" smtClean="0">
                <a:solidFill>
                  <a:schemeClr val="tx1"/>
                </a:solidFill>
                <a:latin typeface="ＭＳ Ｐ明朝" panose="02020600040205080304" pitchFamily="18" charset="-128"/>
                <a:ea typeface="ＭＳ Ｐ明朝" panose="02020600040205080304" pitchFamily="18" charset="-128"/>
              </a:rPr>
              <a:t>2014.10.1</a:t>
            </a:r>
            <a:r>
              <a:rPr lang="ja-JP" altLang="en-US" sz="900" dirty="0" smtClean="0">
                <a:solidFill>
                  <a:schemeClr val="tx1"/>
                </a:solidFill>
                <a:latin typeface="ＭＳ Ｐ明朝" panose="02020600040205080304" pitchFamily="18" charset="-128"/>
                <a:ea typeface="ＭＳ Ｐ明朝" panose="02020600040205080304" pitchFamily="18" charset="-128"/>
              </a:rPr>
              <a:t>）による。</a:t>
            </a:r>
            <a:endParaRPr lang="en-US" altLang="ja-JP" sz="900" dirty="0" smtClean="0">
              <a:solidFill>
                <a:schemeClr val="tx1"/>
              </a:solidFill>
              <a:latin typeface="ＭＳ Ｐ明朝" panose="02020600040205080304" pitchFamily="18" charset="-128"/>
              <a:ea typeface="ＭＳ Ｐ明朝" panose="02020600040205080304" pitchFamily="18" charset="-128"/>
            </a:endParaRPr>
          </a:p>
          <a:p>
            <a:r>
              <a:rPr kumimoji="1" lang="ja-JP" altLang="en-US" sz="900" dirty="0" smtClean="0">
                <a:solidFill>
                  <a:schemeClr val="tx1"/>
                </a:solidFill>
                <a:latin typeface="ＭＳ Ｐ明朝" panose="02020600040205080304" pitchFamily="18" charset="-128"/>
                <a:ea typeface="ＭＳ Ｐ明朝" panose="02020600040205080304" pitchFamily="18" charset="-128"/>
              </a:rPr>
              <a:t>◇ 医師数は「医師・歯科医師・薬剤師調査」（</a:t>
            </a:r>
            <a:r>
              <a:rPr kumimoji="1" lang="en-US" altLang="ja-JP" sz="900" dirty="0" smtClean="0">
                <a:solidFill>
                  <a:schemeClr val="tx1"/>
                </a:solidFill>
                <a:latin typeface="ＭＳ Ｐ明朝" panose="02020600040205080304" pitchFamily="18" charset="-128"/>
                <a:ea typeface="ＭＳ Ｐ明朝" panose="02020600040205080304" pitchFamily="18" charset="-128"/>
              </a:rPr>
              <a:t>2014.12.31</a:t>
            </a:r>
            <a:r>
              <a:rPr kumimoji="1" lang="ja-JP" altLang="en-US" sz="900" dirty="0" smtClean="0">
                <a:solidFill>
                  <a:schemeClr val="tx1"/>
                </a:solidFill>
                <a:latin typeface="ＭＳ Ｐ明朝" panose="02020600040205080304" pitchFamily="18" charset="-128"/>
                <a:ea typeface="ＭＳ Ｐ明朝" panose="02020600040205080304" pitchFamily="18" charset="-128"/>
              </a:rPr>
              <a:t>）による。</a:t>
            </a:r>
            <a:endParaRPr kumimoji="1" lang="ja-JP" altLang="en-US" sz="900" dirty="0">
              <a:solidFill>
                <a:schemeClr val="tx1"/>
              </a:solidFill>
              <a:latin typeface="ＭＳ Ｐ明朝" panose="02020600040205080304" pitchFamily="18" charset="-128"/>
              <a:ea typeface="ＭＳ Ｐ明朝" panose="02020600040205080304" pitchFamily="18" charset="-128"/>
            </a:endParaRPr>
          </a:p>
        </p:txBody>
      </p:sp>
      <p:sp>
        <p:nvSpPr>
          <p:cNvPr id="6" name="タイトル 1"/>
          <p:cNvSpPr txBox="1">
            <a:spLocks/>
          </p:cNvSpPr>
          <p:nvPr/>
        </p:nvSpPr>
        <p:spPr>
          <a:xfrm>
            <a:off x="108000" y="468000"/>
            <a:ext cx="8928992" cy="792088"/>
          </a:xfrm>
          <a:prstGeom prst="rect">
            <a:avLst/>
          </a:prstGeom>
          <a:solidFill>
            <a:schemeClr val="bg1"/>
          </a:solid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広島医療圏における医療提供体制の概況</a:t>
            </a:r>
            <a:endParaRPr lang="en-US" altLang="ja-JP" sz="2800" u="sng" dirty="0" smtClean="0"/>
          </a:p>
        </p:txBody>
      </p:sp>
    </p:spTree>
    <p:extLst>
      <p:ext uri="{BB962C8B-B14F-4D97-AF65-F5344CB8AC3E}">
        <p14:creationId xmlns:p14="http://schemas.microsoft.com/office/powerpoint/2010/main" val="3525272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29</a:t>
            </a:fld>
            <a:endParaRPr kumimoji="1" lang="ja-JP" altLang="en-US" sz="2400" dirty="0"/>
          </a:p>
        </p:txBody>
      </p:sp>
      <p:sp>
        <p:nvSpPr>
          <p:cNvPr id="3" name="タイトル 2"/>
          <p:cNvSpPr>
            <a:spLocks noGrp="1"/>
          </p:cNvSpPr>
          <p:nvPr>
            <p:ph type="title"/>
          </p:nvPr>
        </p:nvSpPr>
        <p:spPr>
          <a:xfrm>
            <a:off x="457200" y="386680"/>
            <a:ext cx="8229600" cy="900000"/>
          </a:xfrm>
        </p:spPr>
        <p:txBody>
          <a:bodyPr>
            <a:normAutofit/>
          </a:bodyPr>
          <a:lstStyle/>
          <a:p>
            <a:r>
              <a:rPr lang="ja-JP" altLang="en-US" kern="0" dirty="0">
                <a:latin typeface="HGS創英角ｺﾞｼｯｸUB" pitchFamily="50" charset="-128"/>
                <a:ea typeface="HGS創英角ｺﾞｼｯｸUB" pitchFamily="50" charset="-128"/>
              </a:rPr>
              <a:t>　</a:t>
            </a:r>
            <a:r>
              <a:rPr lang="ja-JP" altLang="en-US" sz="2800" kern="0" dirty="0">
                <a:cs typeface="Meiryo UI" pitchFamily="50" charset="-128"/>
              </a:rPr>
              <a:t>連携会議での転帰</a:t>
            </a:r>
            <a:r>
              <a:rPr lang="ja-JP" altLang="en-US" sz="2800" kern="0" dirty="0" smtClean="0">
                <a:cs typeface="Meiryo UI" pitchFamily="50" charset="-128"/>
              </a:rPr>
              <a:t>報告</a:t>
            </a:r>
            <a:endParaRPr kumimoji="1" lang="ja-JP" altLang="en-US" sz="28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412776"/>
            <a:ext cx="6120680" cy="4583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コンテンツ プレースホルダ 2"/>
          <p:cNvSpPr txBox="1">
            <a:spLocks/>
          </p:cNvSpPr>
          <p:nvPr/>
        </p:nvSpPr>
        <p:spPr bwMode="auto">
          <a:xfrm>
            <a:off x="449281" y="5985284"/>
            <a:ext cx="8245438" cy="324036"/>
          </a:xfrm>
          <a:prstGeom prst="rect">
            <a:avLst/>
          </a:prstGeom>
          <a:solidFill>
            <a:schemeClr val="bg1"/>
          </a:solidFill>
          <a:ln>
            <a:noFill/>
          </a:ln>
          <a:extLst/>
        </p:spPr>
        <p:txBody>
          <a:bodyPr/>
          <a:lstStyle>
            <a:lvl1pPr marL="342900" indent="-342900" eaLnBrk="0" hangingPunct="0">
              <a:defRPr>
                <a:solidFill>
                  <a:schemeClr val="tx1"/>
                </a:solidFill>
                <a:latin typeface="Arial" pitchFamily="34" charset="0"/>
                <a:ea typeface="ＭＳ Ｐゴシック" pitchFamily="50" charset="-128"/>
              </a:defRPr>
            </a:lvl1pPr>
            <a:lvl2pPr marL="742950" indent="-285750" eaLnBrk="0" hangingPunct="0">
              <a:defRPr>
                <a:solidFill>
                  <a:schemeClr val="tx1"/>
                </a:solidFill>
                <a:latin typeface="Arial" pitchFamily="34" charset="0"/>
                <a:ea typeface="ＭＳ Ｐゴシック" pitchFamily="50" charset="-128"/>
              </a:defRPr>
            </a:lvl2pPr>
            <a:lvl3pPr marL="1143000" indent="-228600" eaLnBrk="0" hangingPunct="0">
              <a:defRPr>
                <a:solidFill>
                  <a:schemeClr val="tx1"/>
                </a:solidFill>
                <a:latin typeface="Arial" pitchFamily="34" charset="0"/>
                <a:ea typeface="ＭＳ Ｐゴシック" pitchFamily="50" charset="-128"/>
              </a:defRPr>
            </a:lvl3pPr>
            <a:lvl4pPr marL="1600200" indent="-228600" eaLnBrk="0" hangingPunct="0">
              <a:defRPr>
                <a:solidFill>
                  <a:schemeClr val="tx1"/>
                </a:solidFill>
                <a:latin typeface="Arial" pitchFamily="34" charset="0"/>
                <a:ea typeface="ＭＳ Ｐゴシック" pitchFamily="50" charset="-128"/>
              </a:defRPr>
            </a:lvl4pPr>
            <a:lvl5pPr marL="2057400" indent="-228600" eaLnBrk="0" hangingPunct="0">
              <a:defRPr>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50" charset="-128"/>
              </a:defRPr>
            </a:lvl9pPr>
          </a:lstStyle>
          <a:p>
            <a:pPr eaLnBrk="1" hangingPunct="1">
              <a:spcBef>
                <a:spcPct val="20000"/>
              </a:spcBef>
            </a:pPr>
            <a:r>
              <a:rPr lang="ja-JP" altLang="en-US" dirty="0">
                <a:latin typeface="Meiryo UI" pitchFamily="50" charset="-128"/>
                <a:ea typeface="Meiryo UI" pitchFamily="50" charset="-128"/>
                <a:cs typeface="Meiryo UI" pitchFamily="50" charset="-128"/>
              </a:rPr>
              <a:t>転院の時期が適切であったか</a:t>
            </a:r>
            <a:r>
              <a:rPr lang="ja-JP" altLang="en-US" dirty="0" smtClean="0">
                <a:latin typeface="Meiryo UI" pitchFamily="50" charset="-128"/>
                <a:ea typeface="Meiryo UI" pitchFamily="50" charset="-128"/>
                <a:cs typeface="Meiryo UI" pitchFamily="50" charset="-128"/>
              </a:rPr>
              <a:t>、患者</a:t>
            </a:r>
            <a:r>
              <a:rPr lang="ja-JP" altLang="en-US" dirty="0">
                <a:latin typeface="Meiryo UI" pitchFamily="50" charset="-128"/>
                <a:ea typeface="Meiryo UI" pitchFamily="50" charset="-128"/>
                <a:cs typeface="Meiryo UI" pitchFamily="50" charset="-128"/>
              </a:rPr>
              <a:t>さんの転帰</a:t>
            </a:r>
            <a:r>
              <a:rPr lang="ja-JP" altLang="en-US" dirty="0" smtClean="0">
                <a:latin typeface="Meiryo UI" pitchFamily="50" charset="-128"/>
                <a:ea typeface="Meiryo UI" pitchFamily="50" charset="-128"/>
                <a:cs typeface="Meiryo UI" pitchFamily="50" charset="-128"/>
              </a:rPr>
              <a:t>が医学的</a:t>
            </a:r>
            <a:r>
              <a:rPr lang="ja-JP" altLang="en-US" dirty="0">
                <a:latin typeface="Meiryo UI" pitchFamily="50" charset="-128"/>
                <a:ea typeface="Meiryo UI" pitchFamily="50" charset="-128"/>
                <a:cs typeface="Meiryo UI" pitchFamily="50" charset="-128"/>
              </a:rPr>
              <a:t>に容認できるものだったかを</a:t>
            </a:r>
            <a:r>
              <a:rPr lang="ja-JP" altLang="en-US" dirty="0" smtClean="0">
                <a:latin typeface="Meiryo UI" pitchFamily="50" charset="-128"/>
                <a:ea typeface="Meiryo UI" pitchFamily="50" charset="-128"/>
                <a:cs typeface="Meiryo UI" pitchFamily="50" charset="-128"/>
              </a:rPr>
              <a:t>検証</a:t>
            </a:r>
            <a:endParaRPr lang="ja-JP" altLang="en-US" dirty="0">
              <a:latin typeface="Meiryo UI" pitchFamily="50" charset="-128"/>
              <a:ea typeface="Meiryo UI" pitchFamily="50" charset="-128"/>
              <a:cs typeface="Meiryo UI" pitchFamily="50" charset="-128"/>
            </a:endParaRPr>
          </a:p>
        </p:txBody>
      </p:sp>
      <p:sp>
        <p:nvSpPr>
          <p:cNvPr id="7" name="正方形/長方形 6"/>
          <p:cNvSpPr/>
          <p:nvPr/>
        </p:nvSpPr>
        <p:spPr>
          <a:xfrm>
            <a:off x="157203" y="188640"/>
            <a:ext cx="2016224" cy="396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dirty="0">
                <a:solidFill>
                  <a:schemeClr val="tx1"/>
                </a:solidFill>
              </a:rPr>
              <a:t>町</a:t>
            </a:r>
            <a:r>
              <a:rPr kumimoji="1" lang="ja-JP" altLang="en-US" sz="1600" dirty="0" smtClean="0">
                <a:solidFill>
                  <a:schemeClr val="tx1"/>
                </a:solidFill>
              </a:rPr>
              <a:t>田先生提供資料</a:t>
            </a:r>
            <a:endParaRPr kumimoji="1" lang="ja-JP" altLang="en-US" sz="1600" dirty="0">
              <a:solidFill>
                <a:schemeClr val="tx1"/>
              </a:solidFill>
            </a:endParaRPr>
          </a:p>
        </p:txBody>
      </p:sp>
    </p:spTree>
    <p:extLst>
      <p:ext uri="{BB962C8B-B14F-4D97-AF65-F5344CB8AC3E}">
        <p14:creationId xmlns:p14="http://schemas.microsoft.com/office/powerpoint/2010/main" val="9221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30</a:t>
            </a:fld>
            <a:endParaRPr kumimoji="1" lang="ja-JP" altLang="en-US" sz="2400" dirty="0"/>
          </a:p>
        </p:txBody>
      </p:sp>
      <p:sp>
        <p:nvSpPr>
          <p:cNvPr id="3" name="タイトル 1"/>
          <p:cNvSpPr>
            <a:spLocks noGrp="1"/>
          </p:cNvSpPr>
          <p:nvPr>
            <p:ph type="title"/>
          </p:nvPr>
        </p:nvSpPr>
        <p:spPr>
          <a:xfrm>
            <a:off x="107504" y="324000"/>
            <a:ext cx="8928992" cy="936104"/>
          </a:xfrm>
          <a:blipFill>
            <a:blip r:embed="rId2"/>
            <a:tile tx="0" ty="0" sx="100000" sy="100000" flip="none" algn="tl"/>
          </a:blipFill>
          <a:effectLst>
            <a:outerShdw blurRad="50800" dist="38100" dir="2700000" algn="tl" rotWithShape="0">
              <a:prstClr val="black">
                <a:alpha val="40000"/>
              </a:prstClr>
            </a:outerShdw>
          </a:effectLst>
        </p:spPr>
        <p:txBody>
          <a:bodyPr>
            <a:normAutofit/>
          </a:bodyPr>
          <a:lstStyle/>
          <a:p>
            <a:pPr algn="l"/>
            <a:r>
              <a:rPr kumimoji="1" lang="ja-JP" altLang="en-US" sz="2400" dirty="0" smtClean="0">
                <a:solidFill>
                  <a:schemeClr val="bg1"/>
                </a:solidFill>
                <a:latin typeface="+mn-ea"/>
                <a:ea typeface="+mn-ea"/>
              </a:rPr>
              <a:t>　</a:t>
            </a:r>
            <a:r>
              <a:rPr kumimoji="1" lang="ja-JP" altLang="en-US" sz="2400" dirty="0" smtClean="0">
                <a:latin typeface="HG丸ｺﾞｼｯｸM-PRO" panose="020F0600000000000000" pitchFamily="50" charset="-128"/>
                <a:ea typeface="HG丸ｺﾞｼｯｸM-PRO" panose="020F0600000000000000" pitchFamily="50" charset="-128"/>
              </a:rPr>
              <a:t>３ 症例集積と医療の質の向上について</a:t>
            </a:r>
            <a:r>
              <a:rPr kumimoji="1" lang="en-US" altLang="ja-JP" sz="2400" dirty="0" smtClean="0">
                <a:latin typeface="HG丸ｺﾞｼｯｸM-PRO" panose="020F0600000000000000" pitchFamily="50" charset="-128"/>
                <a:ea typeface="HG丸ｺﾞｼｯｸM-PRO" panose="020F0600000000000000" pitchFamily="50" charset="-128"/>
              </a:rPr>
              <a:t/>
            </a:r>
            <a:br>
              <a:rPr kumimoji="1" lang="en-US" altLang="ja-JP" sz="2400" dirty="0" smtClean="0">
                <a:latin typeface="HG丸ｺﾞｼｯｸM-PRO" panose="020F0600000000000000" pitchFamily="50" charset="-128"/>
                <a:ea typeface="HG丸ｺﾞｼｯｸM-PRO" panose="020F0600000000000000" pitchFamily="50" charset="-128"/>
              </a:rPr>
            </a:br>
            <a:r>
              <a:rPr kumimoji="1" lang="ja-JP" altLang="en-US" sz="2400" dirty="0" smtClean="0">
                <a:latin typeface="HG丸ｺﾞｼｯｸM-PRO" panose="020F0600000000000000" pitchFamily="50" charset="-128"/>
                <a:ea typeface="HG丸ｺﾞｼｯｸM-PRO" panose="020F0600000000000000" pitchFamily="50" charset="-128"/>
              </a:rPr>
              <a:t>　　　～宮田裕章</a:t>
            </a:r>
            <a:r>
              <a:rPr lang="ja-JP" altLang="en-US" sz="2400" dirty="0" smtClean="0">
                <a:latin typeface="HG丸ｺﾞｼｯｸM-PRO" panose="020F0600000000000000" pitchFamily="50" charset="-128"/>
                <a:ea typeface="HG丸ｺﾞｼｯｸM-PRO" panose="020F0600000000000000" pitchFamily="50" charset="-128"/>
              </a:rPr>
              <a:t>氏（慶應義塾大学医学部教授）</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5" name="コンテンツ プレースホルダー 8"/>
          <p:cNvSpPr>
            <a:spLocks noGrp="1"/>
          </p:cNvSpPr>
          <p:nvPr>
            <p:ph idx="1"/>
          </p:nvPr>
        </p:nvSpPr>
        <p:spPr>
          <a:xfrm>
            <a:off x="179512" y="1412776"/>
            <a:ext cx="8964488" cy="5445224"/>
          </a:xfrm>
        </p:spPr>
        <p:txBody>
          <a:bodyPr>
            <a:noAutofit/>
          </a:bodyPr>
          <a:lstStyle/>
          <a:p>
            <a:pPr marL="0" indent="-36000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医師の労働負荷が高い病院は治療成績が悪い。しかし，いたずらに医師を増やしても，十分</a:t>
            </a:r>
            <a:endParaRPr lang="en-US" altLang="ja-JP" sz="1600" dirty="0" smtClean="0">
              <a:latin typeface="HG丸ｺﾞｼｯｸM-PRO" panose="020F0600000000000000" pitchFamily="50" charset="-128"/>
              <a:ea typeface="HG丸ｺﾞｼｯｸM-PRO" panose="020F0600000000000000" pitchFamily="50" charset="-128"/>
            </a:endParaRPr>
          </a:p>
          <a:p>
            <a:pPr marL="0" indent="-36000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な経験を積むことができなければ，治療成績の向上にはつながらない。</a:t>
            </a:r>
            <a:endParaRPr lang="en-US" altLang="ja-JP" sz="1600" dirty="0" smtClean="0">
              <a:latin typeface="HG丸ｺﾞｼｯｸM-PRO" panose="020F0600000000000000" pitchFamily="50" charset="-128"/>
              <a:ea typeface="HG丸ｺﾞｼｯｸM-PRO" panose="020F0600000000000000" pitchFamily="50" charset="-128"/>
            </a:endParaRPr>
          </a:p>
          <a:p>
            <a:pPr marL="0" indent="-360000">
              <a:lnSpc>
                <a:spcPts val="1800"/>
              </a:lnSpc>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36000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a:t>
            </a:r>
            <a:r>
              <a:rPr lang="ja-JP" altLang="en-US" sz="1600" u="sng" dirty="0" smtClean="0">
                <a:latin typeface="HG丸ｺﾞｼｯｸM-PRO" panose="020F0600000000000000" pitchFamily="50" charset="-128"/>
                <a:ea typeface="HG丸ｺﾞｼｯｸM-PRO" panose="020F0600000000000000" pitchFamily="50" charset="-128"/>
              </a:rPr>
              <a:t>冠動脈バイパス手術（</a:t>
            </a:r>
            <a:r>
              <a:rPr lang="en-US" altLang="ja-JP" sz="1600" u="sng" dirty="0" smtClean="0">
                <a:latin typeface="HG丸ｺﾞｼｯｸM-PRO" panose="020F0600000000000000" pitchFamily="50" charset="-128"/>
                <a:ea typeface="HG丸ｺﾞｼｯｸM-PRO" panose="020F0600000000000000" pitchFamily="50" charset="-128"/>
              </a:rPr>
              <a:t>CABG</a:t>
            </a:r>
            <a:r>
              <a:rPr lang="ja-JP" altLang="en-US" sz="1600" u="sng" dirty="0" smtClean="0">
                <a:latin typeface="HG丸ｺﾞｼｯｸM-PRO" panose="020F0600000000000000" pitchFamily="50" charset="-128"/>
                <a:ea typeface="HG丸ｺﾞｼｯｸM-PRO" panose="020F0600000000000000" pitchFamily="50" charset="-128"/>
              </a:rPr>
              <a:t>）では，年間症例数</a:t>
            </a:r>
            <a:r>
              <a:rPr lang="en-US" altLang="ja-JP" sz="1600" u="sng" dirty="0" smtClean="0">
                <a:latin typeface="HG丸ｺﾞｼｯｸM-PRO" panose="020F0600000000000000" pitchFamily="50" charset="-128"/>
                <a:ea typeface="HG丸ｺﾞｼｯｸM-PRO" panose="020F0600000000000000" pitchFamily="50" charset="-128"/>
              </a:rPr>
              <a:t>40</a:t>
            </a:r>
            <a:r>
              <a:rPr lang="ja-JP" altLang="en-US" sz="1600" u="sng" dirty="0" smtClean="0">
                <a:latin typeface="HG丸ｺﾞｼｯｸM-PRO" panose="020F0600000000000000" pitchFamily="50" charset="-128"/>
                <a:ea typeface="HG丸ｺﾞｼｯｸM-PRO" panose="020F0600000000000000" pitchFamily="50" charset="-128"/>
              </a:rPr>
              <a:t>例以上から治療成績（死亡率）は安定</a:t>
            </a:r>
            <a:endParaRPr lang="en-US" altLang="ja-JP" sz="1600" u="sng" dirty="0" smtClean="0">
              <a:latin typeface="HG丸ｺﾞｼｯｸM-PRO" panose="020F0600000000000000" pitchFamily="50" charset="-128"/>
              <a:ea typeface="HG丸ｺﾞｼｯｸM-PRO" panose="020F0600000000000000" pitchFamily="50" charset="-128"/>
            </a:endParaRPr>
          </a:p>
          <a:p>
            <a:pPr marL="0" indent="-36000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u="sng" dirty="0" smtClean="0">
                <a:latin typeface="HG丸ｺﾞｼｯｸM-PRO" panose="020F0600000000000000" pitchFamily="50" charset="-128"/>
                <a:ea typeface="HG丸ｺﾞｼｯｸM-PRO" panose="020F0600000000000000" pitchFamily="50" charset="-128"/>
              </a:rPr>
              <a:t>してくる。難易度が低い手術についても年間数例の病院では治療成績が悪い。</a:t>
            </a:r>
            <a:endParaRPr lang="en-US" altLang="ja-JP" sz="1600" u="sng" dirty="0" smtClean="0">
              <a:latin typeface="HG丸ｺﾞｼｯｸM-PRO" panose="020F0600000000000000" pitchFamily="50" charset="-128"/>
              <a:ea typeface="HG丸ｺﾞｼｯｸM-PRO" panose="020F0600000000000000" pitchFamily="50" charset="-128"/>
            </a:endParaRPr>
          </a:p>
          <a:p>
            <a:pPr marL="0" indent="-360000">
              <a:lnSpc>
                <a:spcPts val="1800"/>
              </a:lnSpc>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36000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東京都では資源が多いからといって治療成績がよいとは限らない。過疎化率の高い都道府県</a:t>
            </a:r>
            <a:endParaRPr lang="en-US" altLang="ja-JP" sz="1600" dirty="0" smtClean="0">
              <a:latin typeface="HG丸ｺﾞｼｯｸM-PRO" panose="020F0600000000000000" pitchFamily="50" charset="-128"/>
              <a:ea typeface="HG丸ｺﾞｼｯｸM-PRO" panose="020F0600000000000000" pitchFamily="50" charset="-128"/>
            </a:endParaRPr>
          </a:p>
          <a:p>
            <a:pPr marL="0" indent="-36000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の方がむしろ病院間連携が進んで治療成績がよい場合がある。</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1800"/>
              </a:lnSpc>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a:t>
            </a:r>
            <a:r>
              <a:rPr lang="ja-JP" altLang="en-US" sz="1600" u="sng" dirty="0" smtClean="0">
                <a:latin typeface="HG丸ｺﾞｼｯｸM-PRO" panose="020F0600000000000000" pitchFamily="50" charset="-128"/>
                <a:ea typeface="HG丸ｺﾞｼｯｸM-PRO" panose="020F0600000000000000" pitchFamily="50" charset="-128"/>
              </a:rPr>
              <a:t>中核施設群（基幹病院）の連携による地域ネットワークを構築し，周辺施設との連携の中で</a:t>
            </a:r>
            <a:endParaRPr lang="en-US" altLang="ja-JP" sz="1600" u="sng"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u="sng" dirty="0" smtClean="0">
                <a:latin typeface="HG丸ｺﾞｼｯｸM-PRO" panose="020F0600000000000000" pitchFamily="50" charset="-128"/>
                <a:ea typeface="HG丸ｺﾞｼｯｸM-PRO" panose="020F0600000000000000" pitchFamily="50" charset="-128"/>
              </a:rPr>
              <a:t>地域全体の医療の質に責任を持つことが大事。</a:t>
            </a:r>
            <a:r>
              <a:rPr lang="ja-JP" altLang="en-US" sz="1600" dirty="0" smtClean="0">
                <a:latin typeface="HG丸ｺﾞｼｯｸM-PRO" panose="020F0600000000000000" pitchFamily="50" charset="-128"/>
                <a:ea typeface="HG丸ｺﾞｼｯｸM-PRO" panose="020F0600000000000000" pitchFamily="50" charset="-128"/>
              </a:rPr>
              <a:t>（搬送体制の確立，高難度症例の分担，診断治</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療のサポート</a:t>
            </a:r>
            <a:r>
              <a:rPr lang="en-US" altLang="ja-JP" sz="1600" dirty="0" smtClean="0">
                <a:latin typeface="HG丸ｺﾞｼｯｸM-PRO" panose="020F0600000000000000" pitchFamily="50" charset="-128"/>
                <a:ea typeface="HG丸ｺﾞｼｯｸM-PRO" panose="020F0600000000000000" pitchFamily="50" charset="-128"/>
              </a:rPr>
              <a:t>…</a:t>
            </a:r>
            <a:r>
              <a:rPr lang="ja-JP" altLang="en-US" sz="1600" dirty="0" smtClean="0">
                <a:latin typeface="HG丸ｺﾞｼｯｸM-PRO" panose="020F0600000000000000" pitchFamily="50" charset="-128"/>
                <a:ea typeface="HG丸ｺﾞｼｯｸM-PRO" panose="020F0600000000000000" pitchFamily="50" charset="-128"/>
              </a:rPr>
              <a:t>）</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1800"/>
              </a:lnSpc>
              <a:buNone/>
            </a:pPr>
            <a:endParaRPr kumimoji="1" lang="en-US" altLang="ja-JP" sz="1600" dirty="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smtClean="0">
                <a:latin typeface="HG丸ｺﾞｼｯｸM-PRO" panose="020F0600000000000000" pitchFamily="50" charset="-128"/>
                <a:ea typeface="HG丸ｺﾞｼｯｸM-PRO" panose="020F0600000000000000" pitchFamily="50" charset="-128"/>
              </a:rPr>
              <a:t>○　</a:t>
            </a:r>
            <a:r>
              <a:rPr lang="ja-JP" altLang="en-US" sz="1600" u="sng" dirty="0" smtClean="0">
                <a:latin typeface="HG丸ｺﾞｼｯｸM-PRO" panose="020F0600000000000000" pitchFamily="50" charset="-128"/>
                <a:ea typeface="HG丸ｺﾞｼｯｸM-PRO" panose="020F0600000000000000" pitchFamily="50" charset="-128"/>
              </a:rPr>
              <a:t>リアルタイムの診療データを病院間で共有することで，</a:t>
            </a:r>
            <a:r>
              <a:rPr lang="en-US" altLang="ja-JP" sz="1600" u="sng" dirty="0" smtClean="0">
                <a:latin typeface="HG丸ｺﾞｼｯｸM-PRO" panose="020F0600000000000000" pitchFamily="50" charset="-128"/>
                <a:ea typeface="HG丸ｺﾞｼｯｸM-PRO" panose="020F0600000000000000" pitchFamily="50" charset="-128"/>
              </a:rPr>
              <a:t>EBM</a:t>
            </a:r>
            <a:r>
              <a:rPr lang="ja-JP" altLang="en-US" sz="1600" u="sng" dirty="0" smtClean="0">
                <a:latin typeface="HG丸ｺﾞｼｯｸM-PRO" panose="020F0600000000000000" pitchFamily="50" charset="-128"/>
                <a:ea typeface="HG丸ｺﾞｼｯｸM-PRO" panose="020F0600000000000000" pitchFamily="50" charset="-128"/>
              </a:rPr>
              <a:t>（根拠に基づく医療）の知見</a:t>
            </a:r>
            <a:r>
              <a:rPr lang="ja-JP" altLang="en-US" sz="1600" dirty="0" smtClean="0">
                <a:latin typeface="HG丸ｺﾞｼｯｸM-PRO" panose="020F0600000000000000" pitchFamily="50" charset="-128"/>
                <a:ea typeface="HG丸ｺﾞｼｯｸM-PRO" panose="020F0600000000000000" pitchFamily="50" charset="-128"/>
              </a:rPr>
              <a:t>　</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lnSpc>
                <a:spcPts val="2500"/>
              </a:lnSpc>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u="sng" dirty="0" smtClean="0">
                <a:latin typeface="HG丸ｺﾞｼｯｸM-PRO" panose="020F0600000000000000" pitchFamily="50" charset="-128"/>
                <a:ea typeface="HG丸ｺﾞｼｯｸM-PRO" panose="020F0600000000000000" pitchFamily="50" charset="-128"/>
              </a:rPr>
              <a:t>を臨床現場に反映できる可能性が出てくる。</a:t>
            </a:r>
            <a:endParaRPr kumimoji="1" lang="en-US" altLang="ja-JP" sz="1600" u="sng"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64761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31</a:t>
            </a:fld>
            <a:endParaRPr kumimoji="1" lang="ja-JP" altLang="en-US" sz="2400" dirty="0"/>
          </a:p>
        </p:txBody>
      </p:sp>
      <p:graphicFrame>
        <p:nvGraphicFramePr>
          <p:cNvPr id="3" name="Object 688"/>
          <p:cNvGraphicFramePr>
            <a:graphicFrameLocks noChangeAspect="1"/>
          </p:cNvGraphicFramePr>
          <p:nvPr>
            <p:extLst>
              <p:ext uri="{D42A27DB-BD31-4B8C-83A1-F6EECF244321}">
                <p14:modId xmlns:p14="http://schemas.microsoft.com/office/powerpoint/2010/main" val="1157756098"/>
              </p:ext>
            </p:extLst>
          </p:nvPr>
        </p:nvGraphicFramePr>
        <p:xfrm>
          <a:off x="181917" y="1787104"/>
          <a:ext cx="8753475" cy="3802063"/>
        </p:xfrm>
        <a:graphic>
          <a:graphicData uri="http://schemas.openxmlformats.org/presentationml/2006/ole">
            <mc:AlternateContent xmlns:mc="http://schemas.openxmlformats.org/markup-compatibility/2006">
              <mc:Choice xmlns:v="urn:schemas-microsoft-com:vml" Requires="v">
                <p:oleObj spid="_x0000_s1046" name="ワークシート" r:id="rId4" imgW="8486851" imgH="3686251" progId="Excel.Sheet.8">
                  <p:embed/>
                </p:oleObj>
              </mc:Choice>
              <mc:Fallback>
                <p:oleObj name="ワークシート" r:id="rId4" imgW="8486851" imgH="368625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917" y="1787104"/>
                        <a:ext cx="8753475" cy="3802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円/楕円 4"/>
          <p:cNvSpPr/>
          <p:nvPr/>
        </p:nvSpPr>
        <p:spPr bwMode="auto">
          <a:xfrm>
            <a:off x="3923928" y="2831728"/>
            <a:ext cx="4565650" cy="785812"/>
          </a:xfrm>
          <a:prstGeom prst="ellipse">
            <a:avLst/>
          </a:prstGeom>
          <a:noFill/>
          <a:ln w="9525" cap="flat" cmpd="sng" algn="ctr">
            <a:solidFill>
              <a:srgbClr val="FF0000"/>
            </a:solidFill>
            <a:prstDash val="solid"/>
            <a:round/>
            <a:headEnd type="none" w="med" len="med"/>
            <a:tailEnd type="none" w="med" len="med"/>
          </a:ln>
          <a:effectLst/>
        </p:spPr>
        <p:txBody>
          <a:bodyPr/>
          <a:lstStyle/>
          <a:p>
            <a:pPr defTabSz="914400">
              <a:defRPr/>
            </a:pPr>
            <a:endParaRPr lang="ja-JP" altLang="en-US" sz="1600">
              <a:solidFill>
                <a:srgbClr val="000000"/>
              </a:solidFill>
              <a:effectLst>
                <a:outerShdw blurRad="38100" dist="38100" dir="2700000" algn="tl">
                  <a:srgbClr val="000000">
                    <a:alpha val="43137"/>
                  </a:srgbClr>
                </a:outerShdw>
              </a:effectLst>
              <a:latin typeface="Arial" charset="0"/>
              <a:ea typeface="ＭＳ Ｐゴシック" pitchFamily="50" charset="-128"/>
              <a:cs typeface="+mn-cs"/>
            </a:endParaRPr>
          </a:p>
        </p:txBody>
      </p:sp>
      <p:cxnSp>
        <p:nvCxnSpPr>
          <p:cNvPr id="6" name="直線矢印コネクタ 8"/>
          <p:cNvCxnSpPr>
            <a:cxnSpLocks noChangeShapeType="1"/>
            <a:stCxn id="5" idx="4"/>
          </p:cNvCxnSpPr>
          <p:nvPr/>
        </p:nvCxnSpPr>
        <p:spPr bwMode="auto">
          <a:xfrm flipH="1">
            <a:off x="5317165" y="3617540"/>
            <a:ext cx="889588" cy="1755676"/>
          </a:xfrm>
          <a:prstGeom prst="straightConnector1">
            <a:avLst/>
          </a:prstGeom>
          <a:noFill/>
          <a:ln w="9525">
            <a:solidFill>
              <a:srgbClr val="FF0000"/>
            </a:solidFill>
            <a:round/>
            <a:headEnd/>
            <a:tailEnd type="arrow" w="med" len="med"/>
          </a:ln>
          <a:extLst>
            <a:ext uri="{909E8E84-426E-40DD-AFC4-6F175D3DCCD1}">
              <a14:hiddenFill xmlns:a14="http://schemas.microsoft.com/office/drawing/2010/main">
                <a:noFill/>
              </a14:hiddenFill>
            </a:ext>
          </a:extLst>
        </p:spPr>
      </p:cxnSp>
      <p:sp>
        <p:nvSpPr>
          <p:cNvPr id="7" name="テキスト ボックス 9"/>
          <p:cNvSpPr txBox="1">
            <a:spLocks noChangeArrowheads="1"/>
          </p:cNvSpPr>
          <p:nvPr/>
        </p:nvSpPr>
        <p:spPr bwMode="auto">
          <a:xfrm>
            <a:off x="105668" y="5277149"/>
            <a:ext cx="9131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defTabSz="914400"/>
            <a:r>
              <a:rPr lang="en-US" altLang="ja-JP" b="1" dirty="0" err="1" smtClean="0">
                <a:solidFill>
                  <a:srgbClr val="FF0000"/>
                </a:solidFill>
                <a:latin typeface="Arial" charset="0"/>
              </a:rPr>
              <a:t>cabg</a:t>
            </a:r>
            <a:r>
              <a:rPr lang="ja-JP" altLang="en-US" b="1" dirty="0" smtClean="0">
                <a:solidFill>
                  <a:srgbClr val="FF0000"/>
                </a:solidFill>
                <a:latin typeface="Arial" charset="0"/>
              </a:rPr>
              <a:t>年間</a:t>
            </a:r>
            <a:r>
              <a:rPr lang="ja-JP" altLang="en-US" b="1" dirty="0">
                <a:solidFill>
                  <a:srgbClr val="FF0000"/>
                </a:solidFill>
                <a:latin typeface="Arial" charset="0"/>
              </a:rPr>
              <a:t>症例数</a:t>
            </a:r>
            <a:r>
              <a:rPr lang="en-US" altLang="ja-JP" b="1" dirty="0">
                <a:solidFill>
                  <a:srgbClr val="FF0000"/>
                </a:solidFill>
                <a:latin typeface="Arial" charset="0"/>
              </a:rPr>
              <a:t>40</a:t>
            </a:r>
            <a:r>
              <a:rPr lang="ja-JP" altLang="en-US" b="1" dirty="0">
                <a:solidFill>
                  <a:srgbClr val="FF0000"/>
                </a:solidFill>
                <a:latin typeface="Arial" charset="0"/>
              </a:rPr>
              <a:t>例以上から，集団としてはある程度安定して</a:t>
            </a:r>
            <a:r>
              <a:rPr lang="ja-JP" altLang="en-US" b="1" dirty="0" smtClean="0">
                <a:solidFill>
                  <a:srgbClr val="FF0000"/>
                </a:solidFill>
                <a:latin typeface="Arial" charset="0"/>
              </a:rPr>
              <a:t>いる</a:t>
            </a:r>
            <a:endParaRPr lang="en-US" altLang="ja-JP" b="1" dirty="0" smtClean="0">
              <a:solidFill>
                <a:srgbClr val="FF0000"/>
              </a:solidFill>
              <a:latin typeface="Arial" charset="0"/>
            </a:endParaRPr>
          </a:p>
          <a:p>
            <a:pPr defTabSz="914400"/>
            <a:endParaRPr lang="ja-JP" altLang="en-US" b="1" dirty="0">
              <a:solidFill>
                <a:srgbClr val="FF0000"/>
              </a:solidFill>
              <a:latin typeface="Arial" charset="0"/>
            </a:endParaRPr>
          </a:p>
        </p:txBody>
      </p:sp>
      <p:sp>
        <p:nvSpPr>
          <p:cNvPr id="8" name="Text Box 750"/>
          <p:cNvSpPr txBox="1">
            <a:spLocks noChangeArrowheads="1"/>
          </p:cNvSpPr>
          <p:nvPr/>
        </p:nvSpPr>
        <p:spPr bwMode="auto">
          <a:xfrm>
            <a:off x="0" y="1412776"/>
            <a:ext cx="43938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pPr algn="ctr" defTabSz="914400"/>
            <a:r>
              <a:rPr lang="ja-JP" altLang="en-US" sz="1800" b="1" dirty="0">
                <a:solidFill>
                  <a:srgbClr val="000000"/>
                </a:solidFill>
                <a:latin typeface="HG正楷書体-PRO" charset="0"/>
                <a:ea typeface="HG正楷書体-PRO" charset="0"/>
                <a:cs typeface="HG正楷書体-PRO" charset="0"/>
              </a:rPr>
              <a:t>年間症例数</a:t>
            </a:r>
            <a:r>
              <a:rPr lang="en-US" altLang="ja-JP" sz="1800" b="1" dirty="0">
                <a:solidFill>
                  <a:srgbClr val="FF9933"/>
                </a:solidFill>
                <a:latin typeface="HG正楷書体-PRO" charset="0"/>
                <a:ea typeface="HG正楷書体-PRO" charset="0"/>
                <a:cs typeface="HG正楷書体-PRO" charset="0"/>
              </a:rPr>
              <a:t>10</a:t>
            </a:r>
            <a:r>
              <a:rPr lang="ja-JP" altLang="en-US" sz="1800" b="1" dirty="0">
                <a:solidFill>
                  <a:srgbClr val="FF9933"/>
                </a:solidFill>
                <a:latin typeface="HG正楷書体-PRO" charset="0"/>
                <a:ea typeface="HG正楷書体-PRO" charset="0"/>
                <a:cs typeface="HG正楷書体-PRO" charset="0"/>
              </a:rPr>
              <a:t>件区分</a:t>
            </a:r>
            <a:r>
              <a:rPr lang="ja-JP" altLang="en-US" sz="1800" b="1" dirty="0">
                <a:solidFill>
                  <a:srgbClr val="000000"/>
                </a:solidFill>
                <a:latin typeface="HG正楷書体-PRO" charset="0"/>
                <a:ea typeface="HG正楷書体-PRO" charset="0"/>
                <a:cs typeface="HG正楷書体-PRO" charset="0"/>
              </a:rPr>
              <a:t>による死亡率の</a:t>
            </a:r>
            <a:r>
              <a:rPr lang="ja-JP" altLang="en-US" sz="1800" b="1" dirty="0" smtClean="0">
                <a:solidFill>
                  <a:srgbClr val="000000"/>
                </a:solidFill>
                <a:latin typeface="HG正楷書体-PRO" charset="0"/>
                <a:ea typeface="HG正楷書体-PRO" charset="0"/>
                <a:cs typeface="HG正楷書体-PRO" charset="0"/>
              </a:rPr>
              <a:t>推移</a:t>
            </a:r>
            <a:endParaRPr lang="en-US" altLang="ja-JP" sz="1800" b="1" dirty="0">
              <a:solidFill>
                <a:srgbClr val="000000"/>
              </a:solidFill>
              <a:latin typeface="HG正楷書体-PRO" charset="0"/>
              <a:ea typeface="HG正楷書体-PRO" charset="0"/>
              <a:cs typeface="HG正楷書体-PRO" charset="0"/>
            </a:endParaRPr>
          </a:p>
          <a:p>
            <a:pPr algn="ctr" defTabSz="914400"/>
            <a:r>
              <a:rPr lang="ja-JP" altLang="en-US" sz="1800" b="1" dirty="0">
                <a:solidFill>
                  <a:srgbClr val="000000"/>
                </a:solidFill>
                <a:latin typeface="HG正楷書体-PRO" charset="0"/>
                <a:ea typeface="HG正楷書体-PRO" charset="0"/>
                <a:cs typeface="HG正楷書体-PRO" charset="0"/>
              </a:rPr>
              <a:t>日本におけるラーニングカーブ</a:t>
            </a:r>
            <a:endParaRPr lang="en-US" altLang="ja-JP" sz="1800" b="1" dirty="0">
              <a:solidFill>
                <a:srgbClr val="000000"/>
              </a:solidFill>
              <a:latin typeface="HG正楷書体-PRO" charset="0"/>
              <a:ea typeface="HG正楷書体-PRO" charset="0"/>
              <a:cs typeface="HG正楷書体-PRO" charset="0"/>
            </a:endParaRPr>
          </a:p>
        </p:txBody>
      </p:sp>
      <p:sp>
        <p:nvSpPr>
          <p:cNvPr id="9" name="Rectangle 3"/>
          <p:cNvSpPr txBox="1">
            <a:spLocks noChangeArrowheads="1"/>
          </p:cNvSpPr>
          <p:nvPr/>
        </p:nvSpPr>
        <p:spPr>
          <a:xfrm>
            <a:off x="288925" y="5805264"/>
            <a:ext cx="8422334" cy="936104"/>
          </a:xfrm>
          <a:prstGeom prst="rect">
            <a:avLst/>
          </a:prstGeom>
        </p:spPr>
        <p:txBody>
          <a:bodyPr rtlCol="0" anchor="ctr">
            <a:normAutofit fontScale="92500"/>
          </a:bodyPr>
          <a:lstStyle>
            <a:lvl1pPr marL="0" indent="0" algn="l" rtl="0" fontAlgn="base">
              <a:spcBef>
                <a:spcPct val="20000"/>
              </a:spcBef>
              <a:spcAft>
                <a:spcPct val="0"/>
              </a:spcAft>
              <a:buFont typeface="Arial" charset="0"/>
              <a:buNone/>
              <a:defRPr kumimoji="1" sz="1800" kern="1200">
                <a:solidFill>
                  <a:schemeClr val="tx1"/>
                </a:solidFill>
                <a:latin typeface="+mn-lt"/>
                <a:ea typeface="+mn-ea"/>
                <a:cs typeface="ＭＳ Ｐ明朝" charset="0"/>
              </a:defRPr>
            </a:lvl1pPr>
            <a:lvl2pPr marL="457200" indent="0" algn="ctr" rtl="0" fontAlgn="base">
              <a:spcBef>
                <a:spcPct val="20000"/>
              </a:spcBef>
              <a:spcAft>
                <a:spcPct val="0"/>
              </a:spcAft>
              <a:buFont typeface="Arial" charset="0"/>
              <a:buNone/>
              <a:defRPr kumimoji="1" sz="2800" kern="1200">
                <a:solidFill>
                  <a:schemeClr val="tx1">
                    <a:tint val="75000"/>
                  </a:schemeClr>
                </a:solidFill>
                <a:latin typeface="+mn-lt"/>
                <a:ea typeface="+mn-ea"/>
                <a:cs typeface="ＭＳ Ｐ明朝" charset="0"/>
              </a:defRPr>
            </a:lvl2pPr>
            <a:lvl3pPr marL="914400" indent="0" algn="ctr" rtl="0" fontAlgn="base">
              <a:spcBef>
                <a:spcPct val="20000"/>
              </a:spcBef>
              <a:spcAft>
                <a:spcPct val="0"/>
              </a:spcAft>
              <a:buFont typeface="Arial" charset="0"/>
              <a:buNone/>
              <a:defRPr kumimoji="1" sz="2400" kern="1200">
                <a:solidFill>
                  <a:schemeClr val="tx1">
                    <a:tint val="75000"/>
                  </a:schemeClr>
                </a:solidFill>
                <a:latin typeface="+mn-lt"/>
                <a:ea typeface="+mn-ea"/>
                <a:cs typeface="ＭＳ Ｐ明朝" charset="0"/>
              </a:defRPr>
            </a:lvl3pPr>
            <a:lvl4pPr marL="1371600" indent="0" algn="ctr" rtl="0" fontAlgn="base">
              <a:spcBef>
                <a:spcPct val="20000"/>
              </a:spcBef>
              <a:spcAft>
                <a:spcPct val="0"/>
              </a:spcAft>
              <a:buFont typeface="Arial" charset="0"/>
              <a:buNone/>
              <a:defRPr kumimoji="1" sz="2000" kern="1200">
                <a:solidFill>
                  <a:schemeClr val="tx1">
                    <a:tint val="75000"/>
                  </a:schemeClr>
                </a:solidFill>
                <a:latin typeface="+mn-lt"/>
                <a:ea typeface="+mn-ea"/>
                <a:cs typeface="ＭＳ Ｐ明朝" charset="0"/>
              </a:defRPr>
            </a:lvl4pPr>
            <a:lvl5pPr marL="1828800" indent="0" algn="ctr" rtl="0" fontAlgn="base">
              <a:spcBef>
                <a:spcPct val="20000"/>
              </a:spcBef>
              <a:spcAft>
                <a:spcPct val="0"/>
              </a:spcAft>
              <a:buFont typeface="Arial" charset="0"/>
              <a:buNone/>
              <a:defRPr kumimoji="1" sz="2000" kern="1200">
                <a:solidFill>
                  <a:schemeClr val="tx1">
                    <a:tint val="75000"/>
                  </a:schemeClr>
                </a:solidFill>
                <a:latin typeface="+mn-lt"/>
                <a:ea typeface="+mn-ea"/>
                <a:cs typeface="ＭＳ Ｐ明朝" charset="0"/>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fontAlgn="auto">
              <a:lnSpc>
                <a:spcPct val="120000"/>
              </a:lnSpc>
              <a:spcBef>
                <a:spcPts val="0"/>
              </a:spcBef>
              <a:spcAft>
                <a:spcPts val="0"/>
              </a:spcAft>
              <a:buFont typeface="Arial" pitchFamily="34" charset="0"/>
              <a:buNone/>
              <a:defRPr/>
            </a:pPr>
            <a:r>
              <a:rPr lang="ja-JP" altLang="en-US" sz="2400" dirty="0" smtClean="0">
                <a:latin typeface="+mn-ea"/>
                <a:cs typeface="+mn-cs"/>
              </a:rPr>
              <a:t>ただいたずらに心臓外科医を増やしても，十分な経験を積むことができない医師が増えるだけであり，治療成績の向上にはつながらない．</a:t>
            </a:r>
            <a:endParaRPr lang="en-US" altLang="ja-JP" sz="2400" dirty="0" smtClean="0">
              <a:latin typeface="+mn-ea"/>
              <a:cs typeface="+mn-cs"/>
            </a:endParaRPr>
          </a:p>
        </p:txBody>
      </p:sp>
      <p:sp>
        <p:nvSpPr>
          <p:cNvPr id="10" name="タイトル 1"/>
          <p:cNvSpPr txBox="1">
            <a:spLocks/>
          </p:cNvSpPr>
          <p:nvPr/>
        </p:nvSpPr>
        <p:spPr bwMode="auto">
          <a:xfrm>
            <a:off x="15230" y="620614"/>
            <a:ext cx="90868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2400" kern="1200">
                <a:solidFill>
                  <a:schemeClr val="tx1"/>
                </a:solidFill>
                <a:latin typeface="+mj-lt"/>
                <a:ea typeface="+mj-ea"/>
                <a:cs typeface="ＭＳ Ｐ明朝" charset="0"/>
              </a:defRPr>
            </a:lvl1pPr>
            <a:lvl2pPr algn="l" rtl="0" fontAlgn="base">
              <a:spcBef>
                <a:spcPct val="0"/>
              </a:spcBef>
              <a:spcAft>
                <a:spcPct val="0"/>
              </a:spcAft>
              <a:defRPr kumimoji="1" sz="2400">
                <a:solidFill>
                  <a:schemeClr val="tx1"/>
                </a:solidFill>
                <a:latin typeface="Arial" charset="0"/>
                <a:ea typeface="ＭＳ Ｐ明朝" charset="0"/>
                <a:cs typeface="ＭＳ Ｐ明朝" charset="0"/>
              </a:defRPr>
            </a:lvl2pPr>
            <a:lvl3pPr algn="l" rtl="0" fontAlgn="base">
              <a:spcBef>
                <a:spcPct val="0"/>
              </a:spcBef>
              <a:spcAft>
                <a:spcPct val="0"/>
              </a:spcAft>
              <a:defRPr kumimoji="1" sz="2400">
                <a:solidFill>
                  <a:schemeClr val="tx1"/>
                </a:solidFill>
                <a:latin typeface="Arial" charset="0"/>
                <a:ea typeface="ＭＳ Ｐ明朝" charset="0"/>
                <a:cs typeface="ＭＳ Ｐ明朝" charset="0"/>
              </a:defRPr>
            </a:lvl3pPr>
            <a:lvl4pPr algn="l" rtl="0" fontAlgn="base">
              <a:spcBef>
                <a:spcPct val="0"/>
              </a:spcBef>
              <a:spcAft>
                <a:spcPct val="0"/>
              </a:spcAft>
              <a:defRPr kumimoji="1" sz="2400">
                <a:solidFill>
                  <a:schemeClr val="tx1"/>
                </a:solidFill>
                <a:latin typeface="Arial" charset="0"/>
                <a:ea typeface="ＭＳ Ｐ明朝" charset="0"/>
                <a:cs typeface="ＭＳ Ｐ明朝" charset="0"/>
              </a:defRPr>
            </a:lvl4pPr>
            <a:lvl5pPr algn="l" rtl="0" fontAlgn="base">
              <a:spcBef>
                <a:spcPct val="0"/>
              </a:spcBef>
              <a:spcAft>
                <a:spcPct val="0"/>
              </a:spcAft>
              <a:defRPr kumimoji="1" sz="2400">
                <a:solidFill>
                  <a:schemeClr val="tx1"/>
                </a:solidFill>
                <a:latin typeface="Arial" charset="0"/>
                <a:ea typeface="ＭＳ Ｐ明朝" charset="0"/>
                <a:cs typeface="ＭＳ Ｐ明朝" charset="0"/>
              </a:defRPr>
            </a:lvl5pPr>
            <a:lvl6pPr marL="457200" algn="l" rtl="0" fontAlgn="base">
              <a:spcBef>
                <a:spcPct val="0"/>
              </a:spcBef>
              <a:spcAft>
                <a:spcPct val="0"/>
              </a:spcAft>
              <a:defRPr kumimoji="1" sz="2400">
                <a:solidFill>
                  <a:schemeClr val="tx1"/>
                </a:solidFill>
                <a:latin typeface="Arial" charset="0"/>
                <a:ea typeface="ＭＳ Ｐ明朝" charset="0"/>
                <a:cs typeface="ＭＳ Ｐ明朝" charset="0"/>
              </a:defRPr>
            </a:lvl6pPr>
            <a:lvl7pPr marL="914400" algn="l" rtl="0" fontAlgn="base">
              <a:spcBef>
                <a:spcPct val="0"/>
              </a:spcBef>
              <a:spcAft>
                <a:spcPct val="0"/>
              </a:spcAft>
              <a:defRPr kumimoji="1" sz="2400">
                <a:solidFill>
                  <a:schemeClr val="tx1"/>
                </a:solidFill>
                <a:latin typeface="Arial" charset="0"/>
                <a:ea typeface="ＭＳ Ｐ明朝" charset="0"/>
                <a:cs typeface="ＭＳ Ｐ明朝" charset="0"/>
              </a:defRPr>
            </a:lvl7pPr>
            <a:lvl8pPr marL="1371600" algn="l" rtl="0" fontAlgn="base">
              <a:spcBef>
                <a:spcPct val="0"/>
              </a:spcBef>
              <a:spcAft>
                <a:spcPct val="0"/>
              </a:spcAft>
              <a:defRPr kumimoji="1" sz="2400">
                <a:solidFill>
                  <a:schemeClr val="tx1"/>
                </a:solidFill>
                <a:latin typeface="Arial" charset="0"/>
                <a:ea typeface="ＭＳ Ｐ明朝" charset="0"/>
                <a:cs typeface="ＭＳ Ｐ明朝" charset="0"/>
              </a:defRPr>
            </a:lvl8pPr>
            <a:lvl9pPr marL="1828800" algn="l" rtl="0" fontAlgn="base">
              <a:spcBef>
                <a:spcPct val="0"/>
              </a:spcBef>
              <a:spcAft>
                <a:spcPct val="0"/>
              </a:spcAft>
              <a:defRPr kumimoji="1" sz="2400">
                <a:solidFill>
                  <a:schemeClr val="tx1"/>
                </a:solidFill>
                <a:latin typeface="Arial" charset="0"/>
                <a:ea typeface="ＭＳ Ｐ明朝" charset="0"/>
                <a:cs typeface="ＭＳ Ｐ明朝" charset="0"/>
              </a:defRPr>
            </a:lvl9pPr>
          </a:lstStyle>
          <a:p>
            <a:pPr algn="ctr"/>
            <a:r>
              <a:rPr lang="ja-JP" altLang="en-US" sz="2000" dirty="0" smtClean="0">
                <a:ln>
                  <a:solidFill>
                    <a:srgbClr val="000000"/>
                  </a:solidFill>
                </a:ln>
                <a:latin typeface="小塚ゴシック Pr6N M"/>
                <a:ea typeface="小塚ゴシック Pr6N M"/>
                <a:cs typeface="小塚ゴシック Pr6N M"/>
              </a:rPr>
              <a:t>個別アウトカムは最終的なアウトカムにつながるか？</a:t>
            </a:r>
            <a:endParaRPr lang="en-US" altLang="ja-JP" sz="2000" dirty="0" smtClean="0">
              <a:ln>
                <a:solidFill>
                  <a:srgbClr val="000000"/>
                </a:solidFill>
              </a:ln>
              <a:latin typeface="小塚ゴシック Pr6N M"/>
              <a:ea typeface="小塚ゴシック Pr6N M"/>
              <a:cs typeface="小塚ゴシック Pr6N M"/>
            </a:endParaRPr>
          </a:p>
          <a:p>
            <a:pPr algn="ctr"/>
            <a:r>
              <a:rPr lang="ja-JP" altLang="en-US" sz="2000" dirty="0" smtClean="0">
                <a:ln>
                  <a:solidFill>
                    <a:srgbClr val="000000"/>
                  </a:solidFill>
                </a:ln>
                <a:latin typeface="小塚ゴシック Pr6N M"/>
                <a:ea typeface="小塚ゴシック Pr6N M"/>
                <a:cs typeface="小塚ゴシック Pr6N M"/>
              </a:rPr>
              <a:t>例：医師不足</a:t>
            </a:r>
          </a:p>
        </p:txBody>
      </p:sp>
      <p:sp>
        <p:nvSpPr>
          <p:cNvPr id="11" name="正方形/長方形 10"/>
          <p:cNvSpPr/>
          <p:nvPr/>
        </p:nvSpPr>
        <p:spPr>
          <a:xfrm>
            <a:off x="4283968" y="1412775"/>
            <a:ext cx="4953000" cy="646331"/>
          </a:xfrm>
          <a:prstGeom prst="rect">
            <a:avLst/>
          </a:prstGeom>
        </p:spPr>
        <p:txBody>
          <a:bodyPr>
            <a:spAutoFit/>
          </a:bodyPr>
          <a:lstStyle/>
          <a:p>
            <a:pPr lvl="0"/>
            <a:r>
              <a:rPr lang="en-US" altLang="ja-JP" sz="1200" dirty="0">
                <a:latin typeface="Times New Roman"/>
                <a:cs typeface="Times New Roman"/>
              </a:rPr>
              <a:t>Hiroaki Miyata, Noboru </a:t>
            </a:r>
            <a:r>
              <a:rPr lang="en-US" altLang="ja-JP" sz="1200" dirty="0" err="1">
                <a:latin typeface="Times New Roman"/>
                <a:cs typeface="Times New Roman"/>
              </a:rPr>
              <a:t>Motomura</a:t>
            </a:r>
            <a:r>
              <a:rPr lang="en-US" altLang="ja-JP" sz="1200" dirty="0">
                <a:latin typeface="Times New Roman"/>
                <a:cs typeface="Times New Roman"/>
              </a:rPr>
              <a:t>, Yuichi Ueda, </a:t>
            </a:r>
            <a:r>
              <a:rPr lang="en-US" altLang="ja-JP" sz="1200" dirty="0" err="1">
                <a:latin typeface="Times New Roman"/>
                <a:cs typeface="Times New Roman"/>
              </a:rPr>
              <a:t>Hikaru</a:t>
            </a:r>
            <a:r>
              <a:rPr lang="en-US" altLang="ja-JP" sz="1200" dirty="0">
                <a:latin typeface="Times New Roman"/>
                <a:cs typeface="Times New Roman"/>
              </a:rPr>
              <a:t> Matsuda, Shinichi </a:t>
            </a:r>
            <a:r>
              <a:rPr lang="en-US" altLang="ja-JP" sz="1200" dirty="0" err="1">
                <a:latin typeface="Times New Roman"/>
                <a:cs typeface="Times New Roman"/>
              </a:rPr>
              <a:t>Takamoto</a:t>
            </a:r>
            <a:r>
              <a:rPr lang="en-US" altLang="ja-JP" sz="1200" dirty="0">
                <a:latin typeface="Times New Roman"/>
                <a:cs typeface="Times New Roman"/>
              </a:rPr>
              <a:t>: Effect of Procedural Volume on Outcome of CABG Surgery in Japan. Journal of Thoracic and Cardiovascular Surgery 2008; 135: 1306-12. </a:t>
            </a:r>
            <a:endParaRPr lang="ja-JP" altLang="ja-JP" sz="1200" dirty="0">
              <a:latin typeface="Times New Roman"/>
              <a:cs typeface="Times New Roman"/>
            </a:endParaRPr>
          </a:p>
        </p:txBody>
      </p:sp>
      <p:sp>
        <p:nvSpPr>
          <p:cNvPr id="12" name="正方形/長方形 11"/>
          <p:cNvSpPr/>
          <p:nvPr/>
        </p:nvSpPr>
        <p:spPr>
          <a:xfrm>
            <a:off x="157203" y="188640"/>
            <a:ext cx="2016224" cy="396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smtClean="0">
                <a:solidFill>
                  <a:schemeClr val="tx1"/>
                </a:solidFill>
              </a:rPr>
              <a:t>宮田先生提供資料</a:t>
            </a:r>
            <a:endParaRPr kumimoji="1" lang="ja-JP" altLang="en-US" sz="1600" dirty="0">
              <a:solidFill>
                <a:schemeClr val="tx1"/>
              </a:solidFill>
            </a:endParaRPr>
          </a:p>
        </p:txBody>
      </p:sp>
    </p:spTree>
    <p:extLst>
      <p:ext uri="{BB962C8B-B14F-4D97-AF65-F5344CB8AC3E}">
        <p14:creationId xmlns:p14="http://schemas.microsoft.com/office/powerpoint/2010/main" val="762787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32</a:t>
            </a:fld>
            <a:endParaRPr kumimoji="1" lang="ja-JP" altLang="en-US" sz="2400" dirty="0"/>
          </a:p>
        </p:txBody>
      </p:sp>
      <p:sp>
        <p:nvSpPr>
          <p:cNvPr id="3" name="タイトル 1"/>
          <p:cNvSpPr>
            <a:spLocks noGrp="1"/>
          </p:cNvSpPr>
          <p:nvPr>
            <p:ph type="title"/>
          </p:nvPr>
        </p:nvSpPr>
        <p:spPr>
          <a:xfrm>
            <a:off x="107504" y="324000"/>
            <a:ext cx="8928992" cy="936104"/>
          </a:xfrm>
          <a:blipFill>
            <a:blip r:embed="rId2"/>
            <a:tile tx="0" ty="0" sx="100000" sy="100000" flip="none" algn="tl"/>
          </a:blipFill>
          <a:effectLst>
            <a:outerShdw blurRad="50800" dist="38100" dir="2700000" algn="tl" rotWithShape="0">
              <a:prstClr val="black">
                <a:alpha val="40000"/>
              </a:prstClr>
            </a:outerShdw>
          </a:effectLst>
        </p:spPr>
        <p:txBody>
          <a:bodyPr>
            <a:normAutofit fontScale="90000"/>
          </a:bodyPr>
          <a:lstStyle/>
          <a:p>
            <a:pPr algn="l"/>
            <a:r>
              <a:rPr kumimoji="1" lang="ja-JP" altLang="en-US" sz="2400" dirty="0" smtClean="0">
                <a:solidFill>
                  <a:schemeClr val="bg1"/>
                </a:solidFill>
                <a:latin typeface="+mn-ea"/>
                <a:ea typeface="+mn-ea"/>
              </a:rPr>
              <a:t>　</a:t>
            </a:r>
            <a:r>
              <a:rPr kumimoji="1" lang="ja-JP" altLang="en-US" sz="2400" dirty="0" smtClean="0">
                <a:latin typeface="HG丸ｺﾞｼｯｸM-PRO" panose="020F0600000000000000" pitchFamily="50" charset="-128"/>
                <a:ea typeface="HG丸ｺﾞｼｯｸM-PRO" panose="020F0600000000000000" pitchFamily="50" charset="-128"/>
              </a:rPr>
              <a:t>４ 有識者と会議メンバーの意見交換</a:t>
            </a:r>
            <a:r>
              <a:rPr kumimoji="1" lang="en-US" altLang="ja-JP" sz="2400" dirty="0" smtClean="0">
                <a:latin typeface="HG丸ｺﾞｼｯｸM-PRO" panose="020F0600000000000000" pitchFamily="50" charset="-128"/>
                <a:ea typeface="HG丸ｺﾞｼｯｸM-PRO" panose="020F0600000000000000" pitchFamily="50" charset="-128"/>
              </a:rPr>
              <a:t/>
            </a:r>
            <a:br>
              <a:rPr kumimoji="1" lang="en-US" altLang="ja-JP" sz="2400" dirty="0" smtClean="0">
                <a:latin typeface="HG丸ｺﾞｼｯｸM-PRO" panose="020F0600000000000000" pitchFamily="50" charset="-128"/>
                <a:ea typeface="HG丸ｺﾞｼｯｸM-PRO" panose="020F0600000000000000" pitchFamily="50" charset="-128"/>
              </a:rPr>
            </a:br>
            <a:r>
              <a:rPr kumimoji="1" lang="ja-JP" altLang="en-US" sz="2400" dirty="0" smtClean="0">
                <a:latin typeface="HG丸ｺﾞｼｯｸM-PRO" panose="020F0600000000000000" pitchFamily="50" charset="-128"/>
                <a:ea typeface="HG丸ｺﾞｼｯｸM-PRO" panose="020F0600000000000000" pitchFamily="50" charset="-128"/>
              </a:rPr>
              <a:t>　　　～ファシリテーター：平井敦子</a:t>
            </a:r>
            <a:r>
              <a:rPr lang="ja-JP" altLang="en-US" sz="2400" dirty="0" smtClean="0">
                <a:latin typeface="HG丸ｺﾞｼｯｸM-PRO" panose="020F0600000000000000" pitchFamily="50" charset="-128"/>
                <a:ea typeface="HG丸ｺﾞｼｯｸM-PRO" panose="020F0600000000000000" pitchFamily="50" charset="-128"/>
              </a:rPr>
              <a:t>氏（中国新聞社論説委員）</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5" name="コンテンツ プレースホルダー 8"/>
          <p:cNvSpPr>
            <a:spLocks noGrp="1"/>
          </p:cNvSpPr>
          <p:nvPr>
            <p:ph idx="1"/>
          </p:nvPr>
        </p:nvSpPr>
        <p:spPr>
          <a:xfrm>
            <a:off x="179512" y="1412776"/>
            <a:ext cx="8856984" cy="5328592"/>
          </a:xfrm>
        </p:spPr>
        <p:txBody>
          <a:bodyPr>
            <a:noAutofit/>
          </a:bodyPr>
          <a:lstStyle/>
          <a:p>
            <a:pPr marL="0" indent="0">
              <a:lnSpc>
                <a:spcPts val="1200"/>
              </a:lnSpc>
              <a:buNone/>
            </a:pPr>
            <a:r>
              <a:rPr lang="ja-JP" altLang="en-US" sz="1050" dirty="0" smtClean="0">
                <a:latin typeface="HG丸ｺﾞｼｯｸM-PRO" panose="020F0600000000000000" pitchFamily="50" charset="-128"/>
                <a:ea typeface="HG丸ｺﾞｼｯｸM-PRO" panose="020F0600000000000000" pitchFamily="50" charset="-128"/>
              </a:rPr>
              <a:t>○　</a:t>
            </a:r>
            <a:r>
              <a:rPr lang="en-US" altLang="ja-JP" sz="1050" dirty="0" smtClean="0">
                <a:latin typeface="HG丸ｺﾞｼｯｸM-PRO" panose="020F0600000000000000" pitchFamily="50" charset="-128"/>
                <a:ea typeface="HG丸ｺﾞｼｯｸM-PRO" panose="020F0600000000000000" pitchFamily="50" charset="-128"/>
              </a:rPr>
              <a:t>2025</a:t>
            </a:r>
            <a:r>
              <a:rPr lang="ja-JP" altLang="en-US" sz="1050" dirty="0" smtClean="0">
                <a:latin typeface="HG丸ｺﾞｼｯｸM-PRO" panose="020F0600000000000000" pitchFamily="50" charset="-128"/>
                <a:ea typeface="HG丸ｺﾞｼｯｸM-PRO" panose="020F0600000000000000" pitchFamily="50" charset="-128"/>
              </a:rPr>
              <a:t>年を見据えて医療需要が増えていく中，若手医師の減少は深刻な課題。４基幹病院が医局の違いを超えて競争から協調へ，病院完結型</a:t>
            </a:r>
            <a:endParaRPr lang="en-US" altLang="ja-JP" sz="1050" dirty="0" smtClean="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医療から地域完結型医療へ転換していくことが重要。（笠松健康福祉局長）</a:t>
            </a:r>
            <a:endParaRPr lang="en-US" altLang="ja-JP" sz="1050" dirty="0" smtClean="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smtClean="0">
                <a:latin typeface="HG丸ｺﾞｼｯｸM-PRO" panose="020F0600000000000000" pitchFamily="50" charset="-128"/>
                <a:ea typeface="HG丸ｺﾞｼｯｸM-PRO" panose="020F0600000000000000" pitchFamily="50" charset="-128"/>
              </a:rPr>
              <a:t>○　高齢者の日常生活をケアするため，かかりつけ医の普及啓発と地域コミュニティの構築が重要。（</a:t>
            </a:r>
            <a:r>
              <a:rPr lang="ja-JP" altLang="ja-JP" sz="1050" dirty="0">
                <a:latin typeface="HG丸ｺﾞｼｯｸM-PRO" panose="020F0600000000000000" pitchFamily="50" charset="-128"/>
                <a:ea typeface="HG丸ｺﾞｼｯｸM-PRO" panose="020F0600000000000000" pitchFamily="50" charset="-128"/>
                <a:cs typeface="Times New Roman"/>
              </a:rPr>
              <a:t>䑓</a:t>
            </a:r>
            <a:r>
              <a:rPr lang="ja-JP" altLang="ja-JP" sz="1050" dirty="0" smtClean="0">
                <a:latin typeface="HG丸ｺﾞｼｯｸM-PRO" panose="020F0600000000000000" pitchFamily="50" charset="-128"/>
                <a:ea typeface="HG丸ｺﾞｼｯｸM-PRO" panose="020F0600000000000000" pitchFamily="50" charset="-128"/>
                <a:cs typeface="Times New Roman"/>
              </a:rPr>
              <a:t>丸</a:t>
            </a:r>
            <a:r>
              <a:rPr lang="ja-JP" altLang="en-US" sz="1050" dirty="0" smtClean="0">
                <a:latin typeface="HG丸ｺﾞｼｯｸM-PRO" panose="020F0600000000000000" pitchFamily="50" charset="-128"/>
                <a:ea typeface="HG丸ｺﾞｼｯｸM-PRO" panose="020F0600000000000000" pitchFamily="50" charset="-128"/>
                <a:cs typeface="Times New Roman"/>
              </a:rPr>
              <a:t>保健部長</a:t>
            </a:r>
            <a:r>
              <a:rPr lang="ja-JP" altLang="en-US" sz="1050" dirty="0" smtClean="0">
                <a:latin typeface="HG丸ｺﾞｼｯｸM-PRO" panose="020F0600000000000000" pitchFamily="50" charset="-128"/>
                <a:ea typeface="HG丸ｺﾞｼｯｸM-PRO" panose="020F0600000000000000" pitchFamily="50" charset="-128"/>
              </a:rPr>
              <a:t>）</a:t>
            </a:r>
            <a:endParaRPr lang="en-US" altLang="ja-JP" sz="1050" dirty="0" smtClean="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smtClean="0">
                <a:latin typeface="HG丸ｺﾞｼｯｸM-PRO" panose="020F0600000000000000" pitchFamily="50" charset="-128"/>
                <a:ea typeface="HG丸ｺﾞｼｯｸM-PRO" panose="020F0600000000000000" pitchFamily="50" charset="-128"/>
              </a:rPr>
              <a:t>○　どうしたら地域完結型体制にできるか，ではなく，地域完結型医療にする，ということを大前提にすべき。（門田先生）</a:t>
            </a:r>
            <a:endParaRPr lang="en-US" altLang="ja-JP" sz="1050" dirty="0" smtClean="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smtClean="0">
                <a:latin typeface="HG丸ｺﾞｼｯｸM-PRO" panose="020F0600000000000000" pitchFamily="50" charset="-128"/>
                <a:ea typeface="HG丸ｺﾞｼｯｸM-PRO" panose="020F0600000000000000" pitchFamily="50" charset="-128"/>
              </a:rPr>
              <a:t>○　症例の集積が治療成績の向上につながるのは普通の考え。高度な医療を提供するリソースを投入するためには，症例がなければ経営も成り立</a:t>
            </a:r>
            <a:endParaRPr lang="en-US" altLang="ja-JP" sz="1050" dirty="0" smtClean="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たない。（町田先生）</a:t>
            </a:r>
            <a:endParaRPr lang="en-US" altLang="ja-JP" sz="1050" dirty="0" smtClean="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smtClean="0">
                <a:latin typeface="HG丸ｺﾞｼｯｸM-PRO" panose="020F0600000000000000" pitchFamily="50" charset="-128"/>
                <a:ea typeface="HG丸ｺﾞｼｯｸM-PRO" panose="020F0600000000000000" pitchFamily="50" charset="-128"/>
              </a:rPr>
              <a:t>○　広島市立４病院の独法化の効果としては，柔軟な職員採用，人事交流の活性化，役割分担の明確化，一つの総合病院のような垂直連携，電子</a:t>
            </a:r>
            <a:endParaRPr lang="en-US" altLang="ja-JP" sz="1050" dirty="0" smtClean="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カルテの統一に加えて，「自分達の病院を自分達で」という気運が生まれてきた。（影本先生）</a:t>
            </a:r>
            <a:endParaRPr lang="en-US" altLang="ja-JP" sz="1050" dirty="0" smtClean="0">
              <a:latin typeface="HG丸ｺﾞｼｯｸM-PRO" panose="020F0600000000000000" pitchFamily="50" charset="-128"/>
              <a:ea typeface="HG丸ｺﾞｼｯｸM-PRO" panose="020F0600000000000000" pitchFamily="50" charset="-128"/>
            </a:endParaRPr>
          </a:p>
          <a:p>
            <a:pPr marL="0" lvl="0" indent="0">
              <a:lnSpc>
                <a:spcPts val="1200"/>
              </a:lnSpc>
              <a:buNone/>
            </a:pPr>
            <a:r>
              <a:rPr lang="ja-JP" altLang="en-US" sz="1050" dirty="0">
                <a:solidFill>
                  <a:prstClr val="black"/>
                </a:solidFill>
                <a:latin typeface="HG丸ｺﾞｼｯｸM-PRO" panose="020F0600000000000000" pitchFamily="50" charset="-128"/>
                <a:ea typeface="HG丸ｺﾞｼｯｸM-PRO" panose="020F0600000000000000" pitchFamily="50" charset="-128"/>
              </a:rPr>
              <a:t>○　そこに集まって何をするのか（よい仕事をすること）が見えていれば，出身大学は</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関係ない</a:t>
            </a:r>
            <a:r>
              <a:rPr lang="ja-JP" altLang="en-US" sz="1050" dirty="0">
                <a:solidFill>
                  <a:prstClr val="black"/>
                </a:solidFill>
                <a:latin typeface="HG丸ｺﾞｼｯｸM-PRO" panose="020F0600000000000000" pitchFamily="50" charset="-128"/>
                <a:ea typeface="HG丸ｺﾞｼｯｸM-PRO" panose="020F0600000000000000" pitchFamily="50" charset="-128"/>
              </a:rPr>
              <a:t>。強みを持てば人材は集まる</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。派閥</a:t>
            </a:r>
            <a:r>
              <a:rPr lang="ja-JP" altLang="en-US" sz="1050" dirty="0">
                <a:solidFill>
                  <a:prstClr val="black"/>
                </a:solidFill>
                <a:latin typeface="HG丸ｺﾞｼｯｸM-PRO" panose="020F0600000000000000" pitchFamily="50" charset="-128"/>
                <a:ea typeface="HG丸ｺﾞｼｯｸM-PRO" panose="020F0600000000000000" pitchFamily="50" charset="-128"/>
              </a:rPr>
              <a:t>色を</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払しょく</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endParaRPr>
          </a:p>
          <a:p>
            <a:pPr marL="0" lvl="0" indent="0">
              <a:lnSpc>
                <a:spcPts val="1200"/>
              </a:lnSpc>
              <a:buNone/>
            </a:pPr>
            <a:r>
              <a:rPr lang="ja-JP" altLang="en-US" sz="1050" dirty="0">
                <a:solidFill>
                  <a:prstClr val="black"/>
                </a:solidFill>
                <a:latin typeface="HG丸ｺﾞｼｯｸM-PRO" panose="020F0600000000000000" pitchFamily="50" charset="-128"/>
                <a:ea typeface="HG丸ｺﾞｼｯｸM-PRO" panose="020F0600000000000000" pitchFamily="50" charset="-128"/>
              </a:rPr>
              <a:t>　</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する</a:t>
            </a:r>
            <a:r>
              <a:rPr lang="ja-JP" altLang="en-US" sz="1050" dirty="0">
                <a:solidFill>
                  <a:prstClr val="black"/>
                </a:solidFill>
                <a:latin typeface="HG丸ｺﾞｼｯｸM-PRO" panose="020F0600000000000000" pitchFamily="50" charset="-128"/>
                <a:ea typeface="HG丸ｺﾞｼｯｸM-PRO" panose="020F0600000000000000" pitchFamily="50" charset="-128"/>
              </a:rPr>
              <a:t>ためには，心を開いて講座を</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変えて</a:t>
            </a:r>
            <a:r>
              <a:rPr lang="ja-JP" altLang="en-US" sz="1050" dirty="0">
                <a:solidFill>
                  <a:prstClr val="black"/>
                </a:solidFill>
                <a:latin typeface="HG丸ｺﾞｼｯｸM-PRO" panose="020F0600000000000000" pitchFamily="50" charset="-128"/>
                <a:ea typeface="HG丸ｺﾞｼｯｸM-PRO" panose="020F0600000000000000" pitchFamily="50" charset="-128"/>
              </a:rPr>
              <a:t>いくしかない。（門田先生）</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marL="0" lvl="0" indent="0">
              <a:lnSpc>
                <a:spcPts val="1200"/>
              </a:lnSpc>
              <a:buNone/>
            </a:pP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　</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患者を単</a:t>
            </a:r>
            <a:r>
              <a:rPr lang="ja-JP" altLang="en-US" sz="1050" dirty="0">
                <a:solidFill>
                  <a:prstClr val="black"/>
                </a:solidFill>
                <a:latin typeface="HG丸ｺﾞｼｯｸM-PRO" panose="020F0600000000000000" pitchFamily="50" charset="-128"/>
                <a:ea typeface="HG丸ｺﾞｼｯｸM-PRO" panose="020F0600000000000000" pitchFamily="50" charset="-128"/>
              </a:rPr>
              <a:t>に早く押し出したらよいというのではなく，送り出した後の病院</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で回復期</a:t>
            </a:r>
            <a:r>
              <a:rPr lang="ja-JP" altLang="en-US" sz="1050" dirty="0">
                <a:solidFill>
                  <a:prstClr val="black"/>
                </a:solidFill>
                <a:latin typeface="HG丸ｺﾞｼｯｸM-PRO" panose="020F0600000000000000" pitchFamily="50" charset="-128"/>
                <a:ea typeface="HG丸ｺﾞｼｯｸM-PRO" panose="020F0600000000000000" pitchFamily="50" charset="-128"/>
              </a:rPr>
              <a:t>の病状への責任を</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もって</a:t>
            </a:r>
            <a:r>
              <a:rPr lang="ja-JP" altLang="en-US" sz="1050" dirty="0">
                <a:solidFill>
                  <a:prstClr val="black"/>
                </a:solidFill>
                <a:latin typeface="HG丸ｺﾞｼｯｸM-PRO" panose="020F0600000000000000" pitchFamily="50" charset="-128"/>
                <a:ea typeface="HG丸ｺﾞｼｯｸM-PRO" panose="020F0600000000000000" pitchFamily="50" charset="-128"/>
              </a:rPr>
              <a:t>ほしい。（</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檜谷</a:t>
            </a:r>
            <a:r>
              <a:rPr lang="ja-JP" altLang="en-US" sz="1050" dirty="0">
                <a:solidFill>
                  <a:prstClr val="black"/>
                </a:solidFill>
                <a:latin typeface="HG丸ｺﾞｼｯｸM-PRO" panose="020F0600000000000000" pitchFamily="50" charset="-128"/>
                <a:ea typeface="HG丸ｺﾞｼｯｸM-PRO" panose="020F0600000000000000" pitchFamily="50" charset="-128"/>
              </a:rPr>
              <a:t>先生）</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marL="0" lvl="0" indent="0">
              <a:lnSpc>
                <a:spcPts val="1200"/>
              </a:lnSpc>
              <a:buNone/>
            </a:pP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　４基幹病院の得意な分野が見えにくい。医師の個人的なつながりによって患者を紹介</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して</a:t>
            </a:r>
            <a:r>
              <a:rPr lang="ja-JP" altLang="en-US" sz="1050" dirty="0">
                <a:solidFill>
                  <a:prstClr val="black"/>
                </a:solidFill>
                <a:latin typeface="HG丸ｺﾞｼｯｸM-PRO" panose="020F0600000000000000" pitchFamily="50" charset="-128"/>
                <a:ea typeface="HG丸ｺﾞｼｯｸM-PRO" panose="020F0600000000000000" pitchFamily="50" charset="-128"/>
              </a:rPr>
              <a:t>いるのが現状。（松村先生</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endParaRPr>
          </a:p>
          <a:p>
            <a:pPr marL="0" lvl="0" indent="0">
              <a:lnSpc>
                <a:spcPts val="1200"/>
              </a:lnSpc>
              <a:buNone/>
            </a:pP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　広島市の救急医療体制はうまくいってない。４回以上交渉率は</a:t>
            </a:r>
            <a:r>
              <a:rPr lang="en-US" altLang="ja-JP" sz="1050" dirty="0">
                <a:solidFill>
                  <a:prstClr val="black"/>
                </a:solidFill>
                <a:latin typeface="HG丸ｺﾞｼｯｸM-PRO" panose="020F0600000000000000" pitchFamily="50" charset="-128"/>
                <a:ea typeface="HG丸ｺﾞｼｯｸM-PRO" panose="020F0600000000000000" pitchFamily="50" charset="-128"/>
              </a:rPr>
              <a:t>10</a:t>
            </a:r>
            <a:r>
              <a:rPr lang="ja-JP" altLang="en-US" sz="1050" dirty="0">
                <a:solidFill>
                  <a:prstClr val="black"/>
                </a:solidFill>
                <a:latin typeface="HG丸ｺﾞｼｯｸM-PRO" panose="020F0600000000000000" pitchFamily="50" charset="-128"/>
                <a:ea typeface="HG丸ｺﾞｼｯｸM-PRO" panose="020F0600000000000000" pitchFamily="50" charset="-128"/>
              </a:rPr>
              <a:t>％を超えている</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。４</a:t>
            </a:r>
            <a:r>
              <a:rPr lang="ja-JP" altLang="en-US" sz="1050" dirty="0">
                <a:solidFill>
                  <a:prstClr val="black"/>
                </a:solidFill>
                <a:latin typeface="HG丸ｺﾞｼｯｸM-PRO" panose="020F0600000000000000" pitchFamily="50" charset="-128"/>
                <a:ea typeface="HG丸ｺﾞｼｯｸM-PRO" panose="020F0600000000000000" pitchFamily="50" charset="-128"/>
              </a:rPr>
              <a:t>基幹病院の責任</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は重い</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松村</a:t>
            </a:r>
            <a:r>
              <a:rPr lang="ja-JP" altLang="en-US" sz="1050" dirty="0">
                <a:solidFill>
                  <a:prstClr val="black"/>
                </a:solidFill>
                <a:latin typeface="HG丸ｺﾞｼｯｸM-PRO" panose="020F0600000000000000" pitchFamily="50" charset="-128"/>
                <a:ea typeface="HG丸ｺﾞｼｯｸM-PRO" panose="020F0600000000000000" pitchFamily="50" charset="-128"/>
              </a:rPr>
              <a:t>先生</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endParaRPr>
          </a:p>
          <a:p>
            <a:pPr marL="0" lvl="0" indent="0">
              <a:lnSpc>
                <a:spcPts val="1200"/>
              </a:lnSpc>
              <a:buNone/>
            </a:pPr>
            <a:r>
              <a:rPr lang="ja-JP" altLang="en-US" sz="1050" dirty="0">
                <a:solidFill>
                  <a:prstClr val="black"/>
                </a:solidFill>
                <a:latin typeface="HG丸ｺﾞｼｯｸM-PRO" panose="020F0600000000000000" pitchFamily="50" charset="-128"/>
                <a:ea typeface="HG丸ｺﾞｼｯｸM-PRO" panose="020F0600000000000000" pitchFamily="50" charset="-128"/>
              </a:rPr>
              <a:t>○　４基幹病院の距離は近い。循環バスを運行すれば，患者紹介もしやすくなる。（松村先生）</a:t>
            </a:r>
            <a:endParaRPr lang="en-US" altLang="ja-JP" sz="1050" dirty="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広島市民病院で</a:t>
            </a:r>
            <a:r>
              <a:rPr lang="ja-JP" altLang="en-US" sz="1050" dirty="0" smtClean="0">
                <a:latin typeface="HG丸ｺﾞｼｯｸM-PRO" panose="020F0600000000000000" pitchFamily="50" charset="-128"/>
                <a:ea typeface="HG丸ｺﾞｼｯｸM-PRO" panose="020F0600000000000000" pitchFamily="50" charset="-128"/>
              </a:rPr>
              <a:t>は救急</a:t>
            </a:r>
            <a:r>
              <a:rPr lang="ja-JP" altLang="en-US" sz="1050" dirty="0">
                <a:latin typeface="HG丸ｺﾞｼｯｸM-PRO" panose="020F0600000000000000" pitchFamily="50" charset="-128"/>
                <a:ea typeface="HG丸ｺﾞｼｯｸM-PRO" panose="020F0600000000000000" pitchFamily="50" charset="-128"/>
              </a:rPr>
              <a:t>医療コントロールをきっかけに垂直連携が進んでおり，地域完結型になっている。基幹病院は</a:t>
            </a:r>
            <a:r>
              <a:rPr lang="ja-JP" altLang="en-US" sz="1050" dirty="0" smtClean="0">
                <a:latin typeface="HG丸ｺﾞｼｯｸM-PRO" panose="020F0600000000000000" pitchFamily="50" charset="-128"/>
                <a:ea typeface="HG丸ｺﾞｼｯｸM-PRO" panose="020F0600000000000000" pitchFamily="50" charset="-128"/>
              </a:rPr>
              <a:t>，ある</a:t>
            </a:r>
            <a:r>
              <a:rPr lang="ja-JP" altLang="en-US" sz="1050" dirty="0">
                <a:latin typeface="HG丸ｺﾞｼｯｸM-PRO" panose="020F0600000000000000" pitchFamily="50" charset="-128"/>
                <a:ea typeface="HG丸ｺﾞｼｯｸM-PRO" panose="020F0600000000000000" pitchFamily="50" charset="-128"/>
              </a:rPr>
              <a:t>程度機能分担が</a:t>
            </a:r>
            <a:r>
              <a:rPr lang="ja-JP" altLang="en-US" sz="1050" dirty="0" smtClean="0">
                <a:latin typeface="HG丸ｺﾞｼｯｸM-PRO" panose="020F0600000000000000" pitchFamily="50" charset="-128"/>
                <a:ea typeface="HG丸ｺﾞｼｯｸM-PRO" panose="020F0600000000000000" pitchFamily="50" charset="-128"/>
              </a:rPr>
              <a:t>で</a:t>
            </a:r>
            <a:endParaRPr lang="en-US" altLang="ja-JP" sz="1050" dirty="0" smtClean="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きて</a:t>
            </a:r>
            <a:r>
              <a:rPr lang="ja-JP" altLang="en-US" sz="1050" dirty="0">
                <a:latin typeface="HG丸ｺﾞｼｯｸM-PRO" panose="020F0600000000000000" pitchFamily="50" charset="-128"/>
                <a:ea typeface="HG丸ｺﾞｼｯｸM-PRO" panose="020F0600000000000000" pitchFamily="50" charset="-128"/>
              </a:rPr>
              <a:t>おり，地域的な患者の流れも分担が進んでいる。（荒木先生）</a:t>
            </a:r>
            <a:endParaRPr lang="en-US" altLang="ja-JP" sz="1050" dirty="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広島市民病院の強みは，救急，がん，総合周産期。引き続きこれらを強化していくとともに，専門医制度の改正を</a:t>
            </a:r>
            <a:r>
              <a:rPr lang="ja-JP" altLang="en-US" sz="1050" dirty="0" smtClean="0">
                <a:latin typeface="HG丸ｺﾞｼｯｸM-PRO" panose="020F0600000000000000" pitchFamily="50" charset="-128"/>
                <a:ea typeface="HG丸ｺﾞｼｯｸM-PRO" panose="020F0600000000000000" pitchFamily="50" charset="-128"/>
              </a:rPr>
              <a:t>きっかけ</a:t>
            </a:r>
            <a:r>
              <a:rPr lang="ja-JP" altLang="en-US" sz="1050" dirty="0">
                <a:latin typeface="HG丸ｺﾞｼｯｸM-PRO" panose="020F0600000000000000" pitchFamily="50" charset="-128"/>
                <a:ea typeface="HG丸ｺﾞｼｯｸM-PRO" panose="020F0600000000000000" pitchFamily="50" charset="-128"/>
              </a:rPr>
              <a:t>にして，さらに</a:t>
            </a:r>
            <a:r>
              <a:rPr lang="ja-JP" altLang="en-US" sz="1050" dirty="0" smtClean="0">
                <a:latin typeface="HG丸ｺﾞｼｯｸM-PRO" panose="020F0600000000000000" pitchFamily="50" charset="-128"/>
                <a:ea typeface="HG丸ｺﾞｼｯｸM-PRO" panose="020F0600000000000000" pitchFamily="50" charset="-128"/>
              </a:rPr>
              <a:t>市</a:t>
            </a:r>
            <a:endParaRPr lang="en-US" altLang="ja-JP" sz="1050" dirty="0" smtClean="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民</a:t>
            </a:r>
            <a:r>
              <a:rPr lang="ja-JP" altLang="en-US" sz="1050" dirty="0">
                <a:latin typeface="HG丸ｺﾞｼｯｸM-PRO" panose="020F0600000000000000" pitchFamily="50" charset="-128"/>
                <a:ea typeface="HG丸ｺﾞｼｯｸM-PRO" panose="020F0600000000000000" pitchFamily="50" charset="-128"/>
              </a:rPr>
              <a:t>病院に医師が集まるような体制を作っていきたい。（荒木先生）</a:t>
            </a:r>
            <a:endParaRPr lang="en-US" altLang="ja-JP" sz="1050" dirty="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各病院はそれぞれ，垂直連携，水平連携，機能分担に努めているが，広島全体としてまとまったやり方ができていない</a:t>
            </a:r>
            <a:r>
              <a:rPr lang="ja-JP" altLang="en-US" sz="1050" dirty="0" smtClean="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石田先生）</a:t>
            </a:r>
            <a:endParaRPr lang="en-US" altLang="ja-JP" sz="1050" dirty="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患者は大病院に行きたがるが，開業医にも経験豊富な医師は多い</a:t>
            </a:r>
            <a:r>
              <a:rPr lang="ja-JP" altLang="en-US" sz="1050" dirty="0" smtClean="0">
                <a:latin typeface="HG丸ｺﾞｼｯｸM-PRO" panose="020F0600000000000000" pitchFamily="50" charset="-128"/>
                <a:ea typeface="HG丸ｺﾞｼｯｸM-PRO" panose="020F0600000000000000" pitchFamily="50" charset="-128"/>
              </a:rPr>
              <a:t>。各病院が</a:t>
            </a:r>
            <a:r>
              <a:rPr lang="ja-JP" altLang="en-US" sz="1050" dirty="0">
                <a:latin typeface="HG丸ｺﾞｼｯｸM-PRO" panose="020F0600000000000000" pitchFamily="50" charset="-128"/>
                <a:ea typeface="HG丸ｺﾞｼｯｸM-PRO" panose="020F0600000000000000" pitchFamily="50" charset="-128"/>
              </a:rPr>
              <a:t>何が得意か情報発信する</a:t>
            </a:r>
            <a:r>
              <a:rPr lang="ja-JP" altLang="en-US" sz="1050" dirty="0" smtClean="0">
                <a:latin typeface="HG丸ｺﾞｼｯｸM-PRO" panose="020F0600000000000000" pitchFamily="50" charset="-128"/>
                <a:ea typeface="HG丸ｺﾞｼｯｸM-PRO" panose="020F0600000000000000" pitchFamily="50" charset="-128"/>
              </a:rPr>
              <a:t>必要</a:t>
            </a:r>
            <a:r>
              <a:rPr lang="ja-JP" altLang="en-US" sz="1050" dirty="0">
                <a:latin typeface="HG丸ｺﾞｼｯｸM-PRO" panose="020F0600000000000000" pitchFamily="50" charset="-128"/>
                <a:ea typeface="HG丸ｺﾞｼｯｸM-PRO" panose="020F0600000000000000" pitchFamily="50" charset="-128"/>
              </a:rPr>
              <a:t>がある。（石田先生）</a:t>
            </a:r>
            <a:endParaRPr lang="en-US" altLang="ja-JP" sz="1050" dirty="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総合病院をどうやって得意分野に分けていくかが課題。疾患を中心に顔の見える関係をつくってお互いに「見える化」</a:t>
            </a:r>
            <a:r>
              <a:rPr lang="ja-JP" altLang="en-US" sz="1050" dirty="0" smtClean="0">
                <a:latin typeface="HG丸ｺﾞｼｯｸM-PRO" panose="020F0600000000000000" pitchFamily="50" charset="-128"/>
                <a:ea typeface="HG丸ｺﾞｼｯｸM-PRO" panose="020F0600000000000000" pitchFamily="50" charset="-128"/>
              </a:rPr>
              <a:t>して</a:t>
            </a:r>
            <a:r>
              <a:rPr lang="ja-JP" altLang="en-US" sz="1050" dirty="0">
                <a:latin typeface="HG丸ｺﾞｼｯｸM-PRO" panose="020F0600000000000000" pitchFamily="50" charset="-128"/>
                <a:ea typeface="HG丸ｺﾞｼｯｸM-PRO" panose="020F0600000000000000" pitchFamily="50" charset="-128"/>
              </a:rPr>
              <a:t>いく流れが必要</a:t>
            </a:r>
            <a:r>
              <a:rPr lang="ja-JP" altLang="en-US" sz="1050" dirty="0" smtClean="0">
                <a:latin typeface="HG丸ｺﾞｼｯｸM-PRO" panose="020F0600000000000000" pitchFamily="50" charset="-128"/>
                <a:ea typeface="HG丸ｺﾞｼｯｸM-PRO" panose="020F0600000000000000" pitchFamily="50" charset="-128"/>
              </a:rPr>
              <a:t>。</a:t>
            </a:r>
            <a:endParaRPr lang="en-US" altLang="ja-JP" sz="1050" dirty="0" smtClean="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a:t>
            </a:r>
            <a:r>
              <a:rPr lang="ja-JP" altLang="en-US" sz="1050" dirty="0" smtClean="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木矢先生）</a:t>
            </a:r>
            <a:endParaRPr lang="en-US" altLang="ja-JP" sz="1050" dirty="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これまで垂直連携は個人のコネクションに頼っていたが，組織として，病院としてバックアップしていくことが必要</a:t>
            </a:r>
            <a:r>
              <a:rPr lang="ja-JP" altLang="en-US" sz="1050" dirty="0" smtClean="0">
                <a:latin typeface="HG丸ｺﾞｼｯｸM-PRO" panose="020F0600000000000000" pitchFamily="50" charset="-128"/>
                <a:ea typeface="HG丸ｺﾞｼｯｸM-PRO" panose="020F0600000000000000" pitchFamily="50" charset="-128"/>
              </a:rPr>
              <a:t>。（</a:t>
            </a:r>
            <a:r>
              <a:rPr lang="ja-JP" altLang="en-US" sz="1050" dirty="0">
                <a:latin typeface="HG丸ｺﾞｼｯｸM-PRO" panose="020F0600000000000000" pitchFamily="50" charset="-128"/>
                <a:ea typeface="HG丸ｺﾞｼｯｸM-PRO" panose="020F0600000000000000" pitchFamily="50" charset="-128"/>
              </a:rPr>
              <a:t>平川先生）</a:t>
            </a:r>
            <a:endParaRPr lang="en-US" altLang="ja-JP" sz="1050" dirty="0">
              <a:latin typeface="HG丸ｺﾞｼｯｸM-PRO" panose="020F0600000000000000" pitchFamily="50" charset="-128"/>
              <a:ea typeface="HG丸ｺﾞｼｯｸM-PRO" panose="020F0600000000000000" pitchFamily="50" charset="-128"/>
            </a:endParaRPr>
          </a:p>
          <a:p>
            <a:pPr marL="0" indent="0">
              <a:lnSpc>
                <a:spcPts val="1200"/>
              </a:lnSpc>
              <a:buNone/>
            </a:pPr>
            <a:r>
              <a:rPr lang="ja-JP" altLang="en-US" sz="1050" dirty="0">
                <a:latin typeface="HG丸ｺﾞｼｯｸM-PRO" panose="020F0600000000000000" pitchFamily="50" charset="-128"/>
                <a:ea typeface="HG丸ｺﾞｼｯｸM-PRO" panose="020F0600000000000000" pitchFamily="50" charset="-128"/>
              </a:rPr>
              <a:t>○　情報交換の場をもっと増やして，各病院の本音を聞きながら，連携強化を少しずつ進めるしかないのではないか。（</a:t>
            </a:r>
            <a:r>
              <a:rPr lang="ja-JP" altLang="en-US" sz="1050" dirty="0" smtClean="0">
                <a:latin typeface="HG丸ｺﾞｼｯｸM-PRO" panose="020F0600000000000000" pitchFamily="50" charset="-128"/>
                <a:ea typeface="HG丸ｺﾞｼｯｸM-PRO" panose="020F0600000000000000" pitchFamily="50" charset="-128"/>
              </a:rPr>
              <a:t>平川先生</a:t>
            </a:r>
            <a:r>
              <a:rPr lang="ja-JP" altLang="en-US" sz="1050" dirty="0">
                <a:latin typeface="HG丸ｺﾞｼｯｸM-PRO" panose="020F0600000000000000" pitchFamily="50" charset="-128"/>
                <a:ea typeface="HG丸ｺﾞｼｯｸM-PRO" panose="020F0600000000000000" pitchFamily="50" charset="-128"/>
              </a:rPr>
              <a:t>）</a:t>
            </a:r>
            <a:endParaRPr lang="en-US" altLang="ja-JP" sz="1050" dirty="0">
              <a:latin typeface="HG丸ｺﾞｼｯｸM-PRO" panose="020F0600000000000000" pitchFamily="50" charset="-128"/>
              <a:ea typeface="HG丸ｺﾞｼｯｸM-PRO" panose="020F0600000000000000" pitchFamily="50" charset="-128"/>
            </a:endParaRPr>
          </a:p>
          <a:p>
            <a:pPr marL="0" lvl="0" indent="0">
              <a:lnSpc>
                <a:spcPts val="1200"/>
              </a:lnSpc>
              <a:buNone/>
            </a:pPr>
            <a:r>
              <a:rPr lang="ja-JP" altLang="en-US" sz="1050" dirty="0">
                <a:solidFill>
                  <a:prstClr val="black"/>
                </a:solidFill>
                <a:latin typeface="HG丸ｺﾞｼｯｸM-PRO" panose="020F0600000000000000" pitchFamily="50" charset="-128"/>
                <a:ea typeface="HG丸ｺﾞｼｯｸM-PRO" panose="020F0600000000000000" pitchFamily="50" charset="-128"/>
              </a:rPr>
              <a:t>○　大前提を</a:t>
            </a:r>
            <a:r>
              <a:rPr lang="en-US" altLang="ja-JP" sz="1050" dirty="0">
                <a:solidFill>
                  <a:prstClr val="black"/>
                </a:solidFill>
                <a:latin typeface="HG丸ｺﾞｼｯｸM-PRO" panose="020F0600000000000000" pitchFamily="50" charset="-128"/>
                <a:ea typeface="HG丸ｺﾞｼｯｸM-PRO" panose="020F0600000000000000" pitchFamily="50" charset="-128"/>
              </a:rPr>
              <a:t>10</a:t>
            </a:r>
            <a:r>
              <a:rPr lang="ja-JP" altLang="en-US" sz="1050" dirty="0">
                <a:solidFill>
                  <a:prstClr val="black"/>
                </a:solidFill>
                <a:latin typeface="HG丸ｺﾞｼｯｸM-PRO" panose="020F0600000000000000" pitchFamily="50" charset="-128"/>
                <a:ea typeface="HG丸ｺﾞｼｯｸM-PRO" panose="020F0600000000000000" pitchFamily="50" charset="-128"/>
              </a:rPr>
              <a:t>年後，</a:t>
            </a:r>
            <a:r>
              <a:rPr lang="en-US" altLang="ja-JP" sz="1050" dirty="0">
                <a:solidFill>
                  <a:prstClr val="black"/>
                </a:solidFill>
                <a:latin typeface="HG丸ｺﾞｼｯｸM-PRO" panose="020F0600000000000000" pitchFamily="50" charset="-128"/>
                <a:ea typeface="HG丸ｺﾞｼｯｸM-PRO" panose="020F0600000000000000" pitchFamily="50" charset="-128"/>
              </a:rPr>
              <a:t>20</a:t>
            </a:r>
            <a:r>
              <a:rPr lang="ja-JP" altLang="en-US" sz="1050" dirty="0">
                <a:solidFill>
                  <a:prstClr val="black"/>
                </a:solidFill>
                <a:latin typeface="HG丸ｺﾞｼｯｸM-PRO" panose="020F0600000000000000" pitchFamily="50" charset="-128"/>
                <a:ea typeface="HG丸ｺﾞｼｯｸM-PRO" panose="020F0600000000000000" pitchFamily="50" charset="-128"/>
              </a:rPr>
              <a:t>年後に置いて考える限り，何らかの改革をしなければ，医療費の問題を含めて</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，医療</a:t>
            </a:r>
            <a:r>
              <a:rPr lang="ja-JP" altLang="en-US" sz="1050" dirty="0">
                <a:solidFill>
                  <a:prstClr val="black"/>
                </a:solidFill>
                <a:latin typeface="HG丸ｺﾞｼｯｸM-PRO" panose="020F0600000000000000" pitchFamily="50" charset="-128"/>
                <a:ea typeface="HG丸ｺﾞｼｯｸM-PRO" panose="020F0600000000000000" pitchFamily="50" charset="-128"/>
              </a:rPr>
              <a:t>体制</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は耐えられなく</a:t>
            </a:r>
            <a:r>
              <a:rPr lang="ja-JP" altLang="en-US" sz="1050" dirty="0">
                <a:solidFill>
                  <a:prstClr val="black"/>
                </a:solidFill>
                <a:latin typeface="HG丸ｺﾞｼｯｸM-PRO" panose="020F0600000000000000" pitchFamily="50" charset="-128"/>
                <a:ea typeface="HG丸ｺﾞｼｯｸM-PRO" panose="020F0600000000000000" pitchFamily="50" charset="-128"/>
              </a:rPr>
              <a:t>なる。危機</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意</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endParaRPr>
          </a:p>
          <a:p>
            <a:pPr marL="0" lvl="0" indent="0">
              <a:lnSpc>
                <a:spcPts val="1200"/>
              </a:lnSpc>
              <a:buNone/>
            </a:pPr>
            <a:r>
              <a:rPr lang="ja-JP" altLang="en-US" sz="1050" dirty="0">
                <a:solidFill>
                  <a:prstClr val="black"/>
                </a:solidFill>
                <a:latin typeface="HG丸ｺﾞｼｯｸM-PRO" panose="020F0600000000000000" pitchFamily="50" charset="-128"/>
                <a:ea typeface="HG丸ｺﾞｼｯｸM-PRO" panose="020F0600000000000000" pitchFamily="50" charset="-128"/>
              </a:rPr>
              <a:t>　</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識</a:t>
            </a:r>
            <a:r>
              <a:rPr lang="ja-JP" altLang="en-US" sz="1050" dirty="0">
                <a:solidFill>
                  <a:prstClr val="black"/>
                </a:solidFill>
                <a:latin typeface="HG丸ｺﾞｼｯｸM-PRO" panose="020F0600000000000000" pitchFamily="50" charset="-128"/>
                <a:ea typeface="HG丸ｺﾞｼｯｸM-PRO" panose="020F0600000000000000" pitchFamily="50" charset="-128"/>
              </a:rPr>
              <a:t>を共有することが重要。（門田先生）</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marL="0" lvl="0" indent="0">
              <a:lnSpc>
                <a:spcPts val="1200"/>
              </a:lnSpc>
              <a:buNone/>
            </a:pPr>
            <a:r>
              <a:rPr lang="ja-JP" altLang="en-US" sz="1050" dirty="0">
                <a:solidFill>
                  <a:prstClr val="black"/>
                </a:solidFill>
                <a:latin typeface="HG丸ｺﾞｼｯｸM-PRO" panose="020F0600000000000000" pitchFamily="50" charset="-128"/>
                <a:ea typeface="HG丸ｺﾞｼｯｸM-PRO" panose="020F0600000000000000" pitchFamily="50" charset="-128"/>
              </a:rPr>
              <a:t>○　</a:t>
            </a:r>
            <a:r>
              <a:rPr lang="en-US" altLang="ja-JP" sz="1050" dirty="0">
                <a:solidFill>
                  <a:prstClr val="black"/>
                </a:solidFill>
                <a:latin typeface="HG丸ｺﾞｼｯｸM-PRO" panose="020F0600000000000000" pitchFamily="50" charset="-128"/>
                <a:ea typeface="HG丸ｺﾞｼｯｸM-PRO" panose="020F0600000000000000" pitchFamily="50" charset="-128"/>
              </a:rPr>
              <a:t>10</a:t>
            </a:r>
            <a:r>
              <a:rPr lang="ja-JP" altLang="en-US" sz="1050" dirty="0">
                <a:solidFill>
                  <a:prstClr val="black"/>
                </a:solidFill>
                <a:latin typeface="HG丸ｺﾞｼｯｸM-PRO" panose="020F0600000000000000" pitchFamily="50" charset="-128"/>
                <a:ea typeface="HG丸ｺﾞｼｯｸM-PRO" panose="020F0600000000000000" pitchFamily="50" charset="-128"/>
              </a:rPr>
              <a:t>年後，</a:t>
            </a:r>
            <a:r>
              <a:rPr lang="en-US" altLang="ja-JP" sz="1050" dirty="0">
                <a:solidFill>
                  <a:prstClr val="black"/>
                </a:solidFill>
                <a:latin typeface="HG丸ｺﾞｼｯｸM-PRO" panose="020F0600000000000000" pitchFamily="50" charset="-128"/>
                <a:ea typeface="HG丸ｺﾞｼｯｸM-PRO" panose="020F0600000000000000" pitchFamily="50" charset="-128"/>
              </a:rPr>
              <a:t>20</a:t>
            </a:r>
            <a:r>
              <a:rPr lang="ja-JP" altLang="en-US" sz="1050" dirty="0">
                <a:solidFill>
                  <a:prstClr val="black"/>
                </a:solidFill>
                <a:latin typeface="HG丸ｺﾞｼｯｸM-PRO" panose="020F0600000000000000" pitchFamily="50" charset="-128"/>
                <a:ea typeface="HG丸ｺﾞｼｯｸM-PRO" panose="020F0600000000000000" pitchFamily="50" charset="-128"/>
              </a:rPr>
              <a:t>年後，医療の進歩により医療に多くのおカネがかかるようになる。医療費抑制の圧力の中</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で患者</a:t>
            </a:r>
            <a:r>
              <a:rPr lang="ja-JP" altLang="en-US" sz="1050" dirty="0">
                <a:solidFill>
                  <a:prstClr val="black"/>
                </a:solidFill>
                <a:latin typeface="HG丸ｺﾞｼｯｸM-PRO" panose="020F0600000000000000" pitchFamily="50" charset="-128"/>
                <a:ea typeface="HG丸ｺﾞｼｯｸM-PRO" panose="020F0600000000000000" pitchFamily="50" charset="-128"/>
              </a:rPr>
              <a:t>の</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満足度の</a:t>
            </a:r>
            <a:r>
              <a:rPr lang="ja-JP" altLang="en-US" sz="1050" dirty="0">
                <a:solidFill>
                  <a:prstClr val="black"/>
                </a:solidFill>
                <a:latin typeface="HG丸ｺﾞｼｯｸM-PRO" panose="020F0600000000000000" pitchFamily="50" charset="-128"/>
                <a:ea typeface="HG丸ｺﾞｼｯｸM-PRO" panose="020F0600000000000000" pitchFamily="50" charset="-128"/>
              </a:rPr>
              <a:t>高い医療を提供</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でき</a:t>
            </a:r>
            <a:endParaRPr lang="en-US" altLang="ja-JP" sz="1050" dirty="0" smtClean="0">
              <a:solidFill>
                <a:prstClr val="black"/>
              </a:solidFill>
              <a:latin typeface="HG丸ｺﾞｼｯｸM-PRO" panose="020F0600000000000000" pitchFamily="50" charset="-128"/>
              <a:ea typeface="HG丸ｺﾞｼｯｸM-PRO" panose="020F0600000000000000" pitchFamily="50" charset="-128"/>
            </a:endParaRPr>
          </a:p>
          <a:p>
            <a:pPr marL="0" lvl="0" indent="0">
              <a:lnSpc>
                <a:spcPts val="1200"/>
              </a:lnSpc>
              <a:buNone/>
            </a:pPr>
            <a:r>
              <a:rPr lang="ja-JP" altLang="en-US" sz="1050" dirty="0">
                <a:solidFill>
                  <a:prstClr val="black"/>
                </a:solidFill>
                <a:latin typeface="HG丸ｺﾞｼｯｸM-PRO" panose="020F0600000000000000" pitchFamily="50" charset="-128"/>
                <a:ea typeface="HG丸ｺﾞｼｯｸM-PRO" panose="020F0600000000000000" pitchFamily="50" charset="-128"/>
              </a:rPr>
              <a:t>　</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るか</a:t>
            </a:r>
            <a:r>
              <a:rPr lang="ja-JP" altLang="en-US" sz="1050" dirty="0">
                <a:solidFill>
                  <a:prstClr val="black"/>
                </a:solidFill>
                <a:latin typeface="HG丸ｺﾞｼｯｸM-PRO" panose="020F0600000000000000" pitchFamily="50" charset="-128"/>
                <a:ea typeface="HG丸ｺﾞｼｯｸM-PRO" panose="020F0600000000000000" pitchFamily="50" charset="-128"/>
              </a:rPr>
              <a:t>，危機意識を持って乗り越えていかなければならない。（浅原先生</a:t>
            </a: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24305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33</a:t>
            </a:fld>
            <a:endParaRPr kumimoji="1" lang="ja-JP" altLang="en-US" sz="2400" dirty="0"/>
          </a:p>
        </p:txBody>
      </p:sp>
      <p:sp>
        <p:nvSpPr>
          <p:cNvPr id="5" name="タイトル 1"/>
          <p:cNvSpPr txBox="1">
            <a:spLocks/>
          </p:cNvSpPr>
          <p:nvPr/>
        </p:nvSpPr>
        <p:spPr>
          <a:xfrm>
            <a:off x="108000" y="4680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論点ごとの基本方針</a:t>
            </a:r>
            <a:endParaRPr lang="ja-JP" altLang="en-US" sz="2800" u="sng" dirty="0"/>
          </a:p>
        </p:txBody>
      </p:sp>
      <p:sp>
        <p:nvSpPr>
          <p:cNvPr id="6" name="コンテンツ プレースホルダー 2"/>
          <p:cNvSpPr>
            <a:spLocks noGrp="1"/>
          </p:cNvSpPr>
          <p:nvPr>
            <p:ph idx="1"/>
          </p:nvPr>
        </p:nvSpPr>
        <p:spPr>
          <a:xfrm>
            <a:off x="108000" y="1260088"/>
            <a:ext cx="9036000" cy="5445224"/>
          </a:xfrm>
        </p:spPr>
        <p:txBody>
          <a:bodyPr>
            <a:noAutofit/>
          </a:bodyPr>
          <a:lstStyle/>
          <a:p>
            <a:pPr marL="0" indent="0">
              <a:buNone/>
            </a:pPr>
            <a:r>
              <a:rPr kumimoji="1" lang="en-US" altLang="ja-JP" sz="2000" dirty="0" smtClean="0">
                <a:latin typeface="+mn-ea"/>
              </a:rPr>
              <a:t>【</a:t>
            </a:r>
            <a:r>
              <a:rPr kumimoji="1" lang="ja-JP" altLang="en-US" sz="2000" dirty="0" smtClean="0">
                <a:latin typeface="+mn-ea"/>
              </a:rPr>
              <a:t>目的</a:t>
            </a:r>
            <a:r>
              <a:rPr kumimoji="1" lang="en-US" altLang="ja-JP" sz="2000" dirty="0" smtClean="0">
                <a:latin typeface="+mn-ea"/>
              </a:rPr>
              <a:t>】</a:t>
            </a:r>
          </a:p>
          <a:p>
            <a:pPr marL="0" indent="0">
              <a:buNone/>
            </a:pPr>
            <a:r>
              <a:rPr kumimoji="1" lang="ja-JP" altLang="en-US" sz="2000" dirty="0" smtClean="0">
                <a:latin typeface="+mn-ea"/>
              </a:rPr>
              <a:t>　基幹病院の役割を明確にして他の病院との連携を強化することで，県民に高度で安全な医療を提供する。</a:t>
            </a:r>
            <a:endParaRPr kumimoji="1" lang="en-US" altLang="ja-JP" sz="2000" dirty="0" smtClean="0">
              <a:latin typeface="+mn-ea"/>
            </a:endParaRPr>
          </a:p>
          <a:p>
            <a:pPr marL="0" indent="0">
              <a:lnSpc>
                <a:spcPts val="1200"/>
              </a:lnSpc>
              <a:buNone/>
            </a:pPr>
            <a:endParaRPr lang="en-US" altLang="ja-JP" sz="2400" dirty="0">
              <a:latin typeface="+mn-ea"/>
            </a:endParaRPr>
          </a:p>
          <a:p>
            <a:pPr marL="0" indent="0">
              <a:lnSpc>
                <a:spcPts val="2000"/>
              </a:lnSpc>
              <a:buNone/>
            </a:pPr>
            <a:r>
              <a:rPr kumimoji="1" lang="ja-JP" altLang="en-US" sz="1400" dirty="0" smtClean="0">
                <a:latin typeface="+mn-ea"/>
              </a:rPr>
              <a:t>（１） </a:t>
            </a:r>
            <a:r>
              <a:rPr lang="ja-JP" altLang="en-US" sz="1400" dirty="0" smtClean="0">
                <a:latin typeface="+mn-ea"/>
              </a:rPr>
              <a:t>将来の医療需要を見据えて，医療機能の分化と病院間連携をどのように推進していくか。</a:t>
            </a:r>
            <a:endParaRPr kumimoji="1" lang="en-US" altLang="ja-JP" sz="1400" dirty="0" smtClean="0">
              <a:latin typeface="+mn-ea"/>
            </a:endParaRPr>
          </a:p>
          <a:p>
            <a:pPr marL="360000" indent="0">
              <a:lnSpc>
                <a:spcPts val="2000"/>
              </a:lnSpc>
              <a:buNone/>
            </a:pPr>
            <a:r>
              <a:rPr lang="ja-JP" altLang="en-US" sz="1400" dirty="0" smtClean="0">
                <a:latin typeface="+mn-ea"/>
              </a:rPr>
              <a:t>・ ４基幹病院それぞれの機能強化を図る</a:t>
            </a:r>
            <a:endParaRPr lang="en-US" altLang="ja-JP" sz="1400" dirty="0" smtClean="0">
              <a:latin typeface="+mn-ea"/>
            </a:endParaRPr>
          </a:p>
          <a:p>
            <a:pPr marL="360000" indent="0">
              <a:lnSpc>
                <a:spcPts val="2000"/>
              </a:lnSpc>
              <a:buNone/>
            </a:pPr>
            <a:r>
              <a:rPr lang="ja-JP" altLang="en-US" sz="1400" dirty="0" smtClean="0">
                <a:latin typeface="+mn-ea"/>
              </a:rPr>
              <a:t>・ 症例を集積することで治療レベルの向上を図る</a:t>
            </a:r>
            <a:endParaRPr lang="en-US" altLang="ja-JP" sz="1400" dirty="0" smtClean="0">
              <a:latin typeface="+mn-ea"/>
            </a:endParaRPr>
          </a:p>
          <a:p>
            <a:pPr marL="360000" indent="0">
              <a:lnSpc>
                <a:spcPts val="2000"/>
              </a:lnSpc>
              <a:buNone/>
            </a:pPr>
            <a:r>
              <a:rPr lang="ja-JP" altLang="en-US" sz="1400" dirty="0" smtClean="0">
                <a:latin typeface="+mn-ea"/>
              </a:rPr>
              <a:t>・ 高度急性期を担う基幹病院と急性期，回復期，慢性期を担う他の病院との役割分担を明確にして連携を進める</a:t>
            </a:r>
            <a:endParaRPr lang="en-US" altLang="ja-JP" sz="1400" dirty="0" smtClean="0">
              <a:latin typeface="+mn-ea"/>
            </a:endParaRPr>
          </a:p>
          <a:p>
            <a:pPr marL="0" indent="0">
              <a:lnSpc>
                <a:spcPts val="1500"/>
              </a:lnSpc>
              <a:buNone/>
            </a:pPr>
            <a:endParaRPr lang="en-US" altLang="ja-JP" sz="1400" dirty="0" smtClean="0">
              <a:latin typeface="+mn-ea"/>
            </a:endParaRPr>
          </a:p>
          <a:p>
            <a:pPr marL="0" indent="0">
              <a:lnSpc>
                <a:spcPts val="2000"/>
              </a:lnSpc>
              <a:buNone/>
            </a:pPr>
            <a:r>
              <a:rPr lang="ja-JP" altLang="en-US" sz="1400" dirty="0" smtClean="0">
                <a:latin typeface="+mn-ea"/>
              </a:rPr>
              <a:t>（２） 医師の安定的確保のため，どのような方策が必要か。</a:t>
            </a:r>
            <a:endParaRPr lang="en-US" altLang="ja-JP" sz="1400" dirty="0" smtClean="0">
              <a:latin typeface="+mn-ea"/>
            </a:endParaRPr>
          </a:p>
          <a:p>
            <a:pPr marL="360000" indent="0">
              <a:lnSpc>
                <a:spcPts val="2000"/>
              </a:lnSpc>
              <a:buNone/>
            </a:pPr>
            <a:r>
              <a:rPr lang="ja-JP" altLang="en-US" sz="1400" dirty="0" smtClean="0">
                <a:latin typeface="+mn-ea"/>
              </a:rPr>
              <a:t>・ 若手医師を惹きつけるため，多くの症例を経験できる環境をつくる</a:t>
            </a:r>
            <a:endParaRPr lang="en-US" altLang="ja-JP" sz="1400" dirty="0" smtClean="0">
              <a:latin typeface="+mn-ea"/>
            </a:endParaRPr>
          </a:p>
          <a:p>
            <a:pPr marL="360000" indent="0">
              <a:lnSpc>
                <a:spcPts val="2000"/>
              </a:lnSpc>
              <a:buNone/>
            </a:pPr>
            <a:r>
              <a:rPr lang="ja-JP" altLang="en-US" sz="1400" dirty="0" smtClean="0">
                <a:latin typeface="+mn-ea"/>
              </a:rPr>
              <a:t>・ 専門医の資格取得など，多彩なキャリアパスを提供できる仕組みをつくる</a:t>
            </a:r>
            <a:endParaRPr lang="en-US" altLang="ja-JP" sz="1400" dirty="0">
              <a:latin typeface="+mn-ea"/>
            </a:endParaRPr>
          </a:p>
          <a:p>
            <a:pPr marL="0" indent="0">
              <a:lnSpc>
                <a:spcPts val="1500"/>
              </a:lnSpc>
              <a:buNone/>
            </a:pPr>
            <a:endParaRPr lang="en-US" altLang="ja-JP" sz="1400" dirty="0" smtClean="0">
              <a:latin typeface="+mn-ea"/>
            </a:endParaRPr>
          </a:p>
          <a:p>
            <a:pPr marL="0" indent="0">
              <a:lnSpc>
                <a:spcPts val="2000"/>
              </a:lnSpc>
              <a:buNone/>
            </a:pPr>
            <a:r>
              <a:rPr kumimoji="1" lang="ja-JP" altLang="en-US" sz="1400" dirty="0" smtClean="0">
                <a:latin typeface="+mn-ea"/>
              </a:rPr>
              <a:t>（３） 基幹病院の共通業務の効率化に向けてどのような取組が必要か。</a:t>
            </a:r>
            <a:endParaRPr kumimoji="1" lang="en-US" altLang="ja-JP" sz="1400" dirty="0" smtClean="0">
              <a:latin typeface="+mn-ea"/>
            </a:endParaRPr>
          </a:p>
          <a:p>
            <a:pPr marL="360000" indent="0">
              <a:lnSpc>
                <a:spcPts val="2000"/>
              </a:lnSpc>
              <a:buNone/>
            </a:pPr>
            <a:r>
              <a:rPr lang="ja-JP" altLang="en-US" sz="1400" dirty="0" smtClean="0">
                <a:latin typeface="+mn-ea"/>
              </a:rPr>
              <a:t>・ 治験等活性化事業については，４基幹病院のスケールメリットを活かして，迅速な治験の実施体制と臨床研究</a:t>
            </a:r>
            <a:endParaRPr lang="en-US" altLang="ja-JP" sz="1400" dirty="0" smtClean="0">
              <a:latin typeface="+mn-ea"/>
            </a:endParaRPr>
          </a:p>
          <a:p>
            <a:pPr marL="360000" indent="0">
              <a:lnSpc>
                <a:spcPts val="2000"/>
              </a:lnSpc>
              <a:buNone/>
            </a:pPr>
            <a:r>
              <a:rPr lang="ja-JP" altLang="en-US" sz="1400" dirty="0">
                <a:latin typeface="+mn-ea"/>
              </a:rPr>
              <a:t>　</a:t>
            </a:r>
            <a:r>
              <a:rPr lang="ja-JP" altLang="en-US" sz="1400" dirty="0" smtClean="0">
                <a:latin typeface="+mn-ea"/>
              </a:rPr>
              <a:t>に係る共同研修体制を整備・充実する</a:t>
            </a:r>
            <a:endParaRPr lang="en-US" altLang="ja-JP" sz="1400" dirty="0" smtClean="0">
              <a:latin typeface="+mn-ea"/>
            </a:endParaRPr>
          </a:p>
          <a:p>
            <a:pPr marL="360000" indent="0">
              <a:lnSpc>
                <a:spcPts val="2000"/>
              </a:lnSpc>
              <a:buNone/>
            </a:pPr>
            <a:r>
              <a:rPr kumimoji="1" lang="ja-JP" altLang="en-US" sz="1400" dirty="0" smtClean="0">
                <a:latin typeface="+mn-ea"/>
              </a:rPr>
              <a:t>・ その他，診療材料等の購入に関する情報共有など，ゆるやかな連携から始めてステップごとに成果を検証しな</a:t>
            </a:r>
            <a:endParaRPr kumimoji="1" lang="en-US" altLang="ja-JP" sz="1400" dirty="0" smtClean="0">
              <a:latin typeface="+mn-ea"/>
            </a:endParaRPr>
          </a:p>
          <a:p>
            <a:pPr marL="360000" indent="0">
              <a:lnSpc>
                <a:spcPts val="2000"/>
              </a:lnSpc>
              <a:buNone/>
            </a:pPr>
            <a:r>
              <a:rPr lang="ja-JP" altLang="en-US" sz="1400" dirty="0">
                <a:latin typeface="+mn-ea"/>
              </a:rPr>
              <a:t>　</a:t>
            </a:r>
            <a:r>
              <a:rPr kumimoji="1" lang="ja-JP" altLang="en-US" sz="1400" dirty="0" smtClean="0">
                <a:latin typeface="+mn-ea"/>
              </a:rPr>
              <a:t>が</a:t>
            </a:r>
            <a:r>
              <a:rPr kumimoji="1" lang="ja-JP" altLang="en-US" sz="1400" dirty="0" err="1" smtClean="0">
                <a:latin typeface="+mn-ea"/>
              </a:rPr>
              <a:t>ら</a:t>
            </a:r>
            <a:r>
              <a:rPr kumimoji="1" lang="ja-JP" altLang="en-US" sz="1400" dirty="0" smtClean="0">
                <a:latin typeface="+mn-ea"/>
              </a:rPr>
              <a:t>連携の密度を高めていく</a:t>
            </a:r>
            <a:endParaRPr kumimoji="1" lang="ja-JP" altLang="en-US" sz="1400" dirty="0">
              <a:latin typeface="+mn-ea"/>
            </a:endParaRPr>
          </a:p>
        </p:txBody>
      </p:sp>
    </p:spTree>
    <p:extLst>
      <p:ext uri="{BB962C8B-B14F-4D97-AF65-F5344CB8AC3E}">
        <p14:creationId xmlns:p14="http://schemas.microsoft.com/office/powerpoint/2010/main" val="3810765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34</a:t>
            </a:fld>
            <a:endParaRPr kumimoji="1" lang="ja-JP" altLang="en-US" sz="2400" dirty="0"/>
          </a:p>
        </p:txBody>
      </p:sp>
      <p:sp>
        <p:nvSpPr>
          <p:cNvPr id="5" name="タイトル 1"/>
          <p:cNvSpPr txBox="1">
            <a:spLocks/>
          </p:cNvSpPr>
          <p:nvPr/>
        </p:nvSpPr>
        <p:spPr>
          <a:xfrm>
            <a:off x="108000" y="468000"/>
            <a:ext cx="8928992" cy="1160800"/>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3800"/>
              </a:lnSpc>
            </a:pPr>
            <a:r>
              <a:rPr lang="ja-JP" altLang="en-US" sz="2800" u="sng" dirty="0" smtClean="0"/>
              <a:t>基幹病院の機能分化・連携の進め方</a:t>
            </a:r>
            <a:endParaRPr lang="en-US" altLang="ja-JP" sz="2800" u="sng" dirty="0" smtClean="0"/>
          </a:p>
          <a:p>
            <a:pPr>
              <a:lnSpc>
                <a:spcPts val="3800"/>
              </a:lnSpc>
            </a:pPr>
            <a:r>
              <a:rPr lang="ja-JP" altLang="en-US" sz="2400" u="sng" dirty="0" smtClean="0"/>
              <a:t>～広島メディカル・クラスター（ＨｉＭＣ（ﾊｲﾒｯｸ））（仮称）～</a:t>
            </a:r>
            <a:endParaRPr lang="ja-JP" altLang="en-US" sz="2400" u="sng" dirty="0"/>
          </a:p>
        </p:txBody>
      </p:sp>
      <p:graphicFrame>
        <p:nvGraphicFramePr>
          <p:cNvPr id="6" name="表 5"/>
          <p:cNvGraphicFramePr>
            <a:graphicFrameLocks noGrp="1"/>
          </p:cNvGraphicFramePr>
          <p:nvPr>
            <p:extLst>
              <p:ext uri="{D42A27DB-BD31-4B8C-83A1-F6EECF244321}">
                <p14:modId xmlns:p14="http://schemas.microsoft.com/office/powerpoint/2010/main" val="3104456273"/>
              </p:ext>
            </p:extLst>
          </p:nvPr>
        </p:nvGraphicFramePr>
        <p:xfrm>
          <a:off x="323528" y="1916832"/>
          <a:ext cx="8496944" cy="4464498"/>
        </p:xfrm>
        <a:graphic>
          <a:graphicData uri="http://schemas.openxmlformats.org/drawingml/2006/table">
            <a:tbl>
              <a:tblPr firstRow="1" bandRow="1">
                <a:tableStyleId>{5C22544A-7EE6-4342-B048-85BDC9FD1C3A}</a:tableStyleId>
              </a:tblPr>
              <a:tblGrid>
                <a:gridCol w="2160240"/>
                <a:gridCol w="2592288"/>
                <a:gridCol w="3744416"/>
              </a:tblGrid>
              <a:tr h="1488166">
                <a:tc>
                  <a:txBody>
                    <a:bodyPr/>
                    <a:lstStyle/>
                    <a:p>
                      <a:pPr algn="ctr"/>
                      <a:r>
                        <a:rPr kumimoji="1" lang="ja-JP" altLang="en-US" sz="1600" b="0" dirty="0" smtClean="0">
                          <a:solidFill>
                            <a:schemeClr val="tx1"/>
                          </a:solidFill>
                          <a:latin typeface="+mn-ea"/>
                          <a:ea typeface="+mn-ea"/>
                        </a:rPr>
                        <a:t>第１ステージ</a:t>
                      </a:r>
                      <a:endParaRPr kumimoji="1" lang="en-US" altLang="ja-JP" sz="1600" b="0" dirty="0" smtClean="0">
                        <a:solidFill>
                          <a:schemeClr val="tx1"/>
                        </a:solidFill>
                        <a:latin typeface="+mn-ea"/>
                        <a:ea typeface="+mn-ea"/>
                      </a:endParaRPr>
                    </a:p>
                    <a:p>
                      <a:pPr algn="ctr"/>
                      <a:r>
                        <a:rPr kumimoji="1" lang="en-US" altLang="ja-JP" sz="1600" b="0" dirty="0" smtClean="0">
                          <a:solidFill>
                            <a:schemeClr val="tx1"/>
                          </a:solidFill>
                          <a:latin typeface="+mn-ea"/>
                          <a:ea typeface="+mn-ea"/>
                        </a:rPr>
                        <a:t>2016</a:t>
                      </a:r>
                      <a:r>
                        <a:rPr kumimoji="1" lang="ja-JP" altLang="en-US" sz="1600" b="0" dirty="0" smtClean="0">
                          <a:solidFill>
                            <a:schemeClr val="tx1"/>
                          </a:solidFill>
                          <a:latin typeface="+mn-ea"/>
                          <a:ea typeface="+mn-ea"/>
                        </a:rPr>
                        <a:t>年～</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smtClean="0">
                          <a:solidFill>
                            <a:schemeClr val="tx1"/>
                          </a:solidFill>
                          <a:latin typeface="+mn-ea"/>
                          <a:ea typeface="+mn-ea"/>
                        </a:rPr>
                        <a:t>希少疾患の集約</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600" b="0" dirty="0" smtClean="0">
                          <a:solidFill>
                            <a:schemeClr val="tx1"/>
                          </a:solidFill>
                          <a:latin typeface="+mn-ea"/>
                          <a:ea typeface="+mn-ea"/>
                        </a:rPr>
                        <a:t>難易度の高い希少疾患を特定の病院に集約して治療成績の向上を図る</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88166">
                <a:tc>
                  <a:txBody>
                    <a:bodyPr/>
                    <a:lstStyle/>
                    <a:p>
                      <a:pPr algn="ctr"/>
                      <a:r>
                        <a:rPr kumimoji="1" lang="ja-JP" altLang="en-US" sz="1600" b="0" dirty="0" smtClean="0">
                          <a:solidFill>
                            <a:schemeClr val="tx1"/>
                          </a:solidFill>
                          <a:latin typeface="+mn-ea"/>
                          <a:ea typeface="+mn-ea"/>
                        </a:rPr>
                        <a:t>第２ステージ</a:t>
                      </a:r>
                      <a:endParaRPr kumimoji="1" lang="en-US" altLang="ja-JP" sz="1600" b="0" dirty="0" smtClean="0">
                        <a:solidFill>
                          <a:schemeClr val="tx1"/>
                        </a:solidFill>
                        <a:latin typeface="+mn-ea"/>
                        <a:ea typeface="+mn-ea"/>
                      </a:endParaRPr>
                    </a:p>
                    <a:p>
                      <a:pPr algn="ctr"/>
                      <a:r>
                        <a:rPr kumimoji="1" lang="en-US" altLang="ja-JP" sz="1600" b="0" dirty="0" smtClean="0">
                          <a:solidFill>
                            <a:schemeClr val="tx1"/>
                          </a:solidFill>
                          <a:latin typeface="+mn-ea"/>
                          <a:ea typeface="+mn-ea"/>
                        </a:rPr>
                        <a:t>2017</a:t>
                      </a:r>
                      <a:r>
                        <a:rPr kumimoji="1" lang="ja-JP" altLang="en-US" sz="1600" b="0" dirty="0" smtClean="0">
                          <a:solidFill>
                            <a:schemeClr val="tx1"/>
                          </a:solidFill>
                          <a:latin typeface="+mn-ea"/>
                          <a:ea typeface="+mn-ea"/>
                        </a:rPr>
                        <a:t>年～</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smtClean="0">
                          <a:solidFill>
                            <a:schemeClr val="tx1"/>
                          </a:solidFill>
                          <a:latin typeface="+mn-ea"/>
                          <a:ea typeface="+mn-ea"/>
                        </a:rPr>
                        <a:t>強みの顕在化</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600" b="0" dirty="0" smtClean="0">
                          <a:solidFill>
                            <a:schemeClr val="tx1"/>
                          </a:solidFill>
                          <a:latin typeface="+mn-ea"/>
                          <a:ea typeface="+mn-ea"/>
                        </a:rPr>
                        <a:t>総合病院機能を維持しながら，各病院の強みを「○○センター」として顕在化することで市中病院との垂直連携を促進するとともに，症例集積による医療の質向上を図る</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88166">
                <a:tc>
                  <a:txBody>
                    <a:bodyPr/>
                    <a:lstStyle/>
                    <a:p>
                      <a:pPr algn="ctr"/>
                      <a:r>
                        <a:rPr kumimoji="1" lang="ja-JP" altLang="en-US" sz="1600" b="0" dirty="0" smtClean="0">
                          <a:solidFill>
                            <a:schemeClr val="tx1"/>
                          </a:solidFill>
                          <a:latin typeface="+mn-ea"/>
                          <a:ea typeface="+mn-ea"/>
                        </a:rPr>
                        <a:t>第３ステージ</a:t>
                      </a:r>
                      <a:endParaRPr kumimoji="1" lang="en-US" altLang="ja-JP" sz="1600" b="0" dirty="0" smtClean="0">
                        <a:solidFill>
                          <a:schemeClr val="tx1"/>
                        </a:solidFill>
                        <a:latin typeface="+mn-ea"/>
                        <a:ea typeface="+mn-ea"/>
                      </a:endParaRPr>
                    </a:p>
                    <a:p>
                      <a:pPr algn="ctr"/>
                      <a:r>
                        <a:rPr kumimoji="1" lang="en-US" altLang="ja-JP" sz="1600" b="0" dirty="0" smtClean="0">
                          <a:solidFill>
                            <a:schemeClr val="tx1"/>
                          </a:solidFill>
                          <a:latin typeface="+mn-ea"/>
                          <a:ea typeface="+mn-ea"/>
                        </a:rPr>
                        <a:t>2020</a:t>
                      </a:r>
                      <a:r>
                        <a:rPr kumimoji="1" lang="ja-JP" altLang="en-US" sz="1600" b="0" dirty="0" smtClean="0">
                          <a:solidFill>
                            <a:schemeClr val="tx1"/>
                          </a:solidFill>
                          <a:latin typeface="+mn-ea"/>
                          <a:ea typeface="+mn-ea"/>
                        </a:rPr>
                        <a:t>年～</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0" dirty="0" smtClean="0">
                          <a:solidFill>
                            <a:schemeClr val="tx1"/>
                          </a:solidFill>
                          <a:latin typeface="+mn-ea"/>
                          <a:ea typeface="+mn-ea"/>
                        </a:rPr>
                        <a:t>ブランド化</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600" b="0" dirty="0" smtClean="0">
                          <a:solidFill>
                            <a:schemeClr val="tx1"/>
                          </a:solidFill>
                          <a:latin typeface="+mn-ea"/>
                          <a:ea typeface="+mn-ea"/>
                        </a:rPr>
                        <a:t>各病院の役割分担をより明確にして，ＨｉＭＣとして，医療資源の全体最適と集中投資を進めることでブランド力を高める</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正方形/長方形 6"/>
          <p:cNvSpPr/>
          <p:nvPr/>
        </p:nvSpPr>
        <p:spPr>
          <a:xfrm>
            <a:off x="323528" y="6453336"/>
            <a:ext cx="21602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000" dirty="0" smtClean="0">
                <a:solidFill>
                  <a:schemeClr val="tx1"/>
                </a:solidFill>
              </a:rPr>
              <a:t>※ </a:t>
            </a:r>
            <a:r>
              <a:rPr lang="ja-JP" altLang="en-US" sz="1000" dirty="0" smtClean="0">
                <a:solidFill>
                  <a:schemeClr val="tx1"/>
                </a:solidFill>
              </a:rPr>
              <a:t>年次は目標</a:t>
            </a:r>
            <a:endParaRPr kumimoji="1" lang="ja-JP" altLang="en-US" sz="1000" dirty="0">
              <a:solidFill>
                <a:schemeClr val="tx1"/>
              </a:solidFill>
            </a:endParaRPr>
          </a:p>
        </p:txBody>
      </p:sp>
    </p:spTree>
    <p:extLst>
      <p:ext uri="{BB962C8B-B14F-4D97-AF65-F5344CB8AC3E}">
        <p14:creationId xmlns:p14="http://schemas.microsoft.com/office/powerpoint/2010/main" val="2263525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35</a:t>
            </a:fld>
            <a:endParaRPr kumimoji="1" lang="ja-JP" altLang="en-US" sz="2400" dirty="0"/>
          </a:p>
        </p:txBody>
      </p:sp>
      <p:sp>
        <p:nvSpPr>
          <p:cNvPr id="3" name="タイトル 1"/>
          <p:cNvSpPr txBox="1">
            <a:spLocks/>
          </p:cNvSpPr>
          <p:nvPr/>
        </p:nvSpPr>
        <p:spPr>
          <a:xfrm>
            <a:off x="108000" y="4680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第１ステージ：希少疾患の集約について</a:t>
            </a:r>
            <a:endParaRPr lang="ja-JP" altLang="en-US" sz="2800" u="sng" dirty="0"/>
          </a:p>
        </p:txBody>
      </p:sp>
      <p:graphicFrame>
        <p:nvGraphicFramePr>
          <p:cNvPr id="7" name="表 6"/>
          <p:cNvGraphicFramePr>
            <a:graphicFrameLocks noGrp="1"/>
          </p:cNvGraphicFramePr>
          <p:nvPr>
            <p:extLst>
              <p:ext uri="{D42A27DB-BD31-4B8C-83A1-F6EECF244321}">
                <p14:modId xmlns:p14="http://schemas.microsoft.com/office/powerpoint/2010/main" val="3457918311"/>
              </p:ext>
            </p:extLst>
          </p:nvPr>
        </p:nvGraphicFramePr>
        <p:xfrm>
          <a:off x="180008" y="1844824"/>
          <a:ext cx="8784975" cy="3456379"/>
        </p:xfrm>
        <a:graphic>
          <a:graphicData uri="http://schemas.openxmlformats.org/drawingml/2006/table">
            <a:tbl>
              <a:tblPr firstRow="1" bandRow="1">
                <a:tableStyleId>{5C22544A-7EE6-4342-B048-85BDC9FD1C3A}</a:tableStyleId>
              </a:tblPr>
              <a:tblGrid>
                <a:gridCol w="3806823"/>
                <a:gridCol w="776362"/>
                <a:gridCol w="776362"/>
                <a:gridCol w="776362"/>
                <a:gridCol w="776362"/>
                <a:gridCol w="1872704"/>
              </a:tblGrid>
              <a:tr h="144016">
                <a:tc rowSpan="2">
                  <a:txBody>
                    <a:bodyPr/>
                    <a:lstStyle/>
                    <a:p>
                      <a:pPr algn="ctr">
                        <a:lnSpc>
                          <a:spcPts val="900"/>
                        </a:lnSpc>
                      </a:pPr>
                      <a:r>
                        <a:rPr kumimoji="1" lang="ja-JP" altLang="en-US" sz="1100" b="0" dirty="0" smtClean="0">
                          <a:solidFill>
                            <a:schemeClr val="tx1"/>
                          </a:solidFill>
                          <a:latin typeface="+mn-ea"/>
                          <a:ea typeface="+mn-ea"/>
                        </a:rPr>
                        <a:t>集約候補の疾患名</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lnSpc>
                          <a:spcPts val="900"/>
                        </a:lnSpc>
                      </a:pPr>
                      <a:r>
                        <a:rPr kumimoji="1" lang="ja-JP" altLang="en-US" sz="1100" b="0" dirty="0" smtClean="0">
                          <a:solidFill>
                            <a:schemeClr val="tx1"/>
                          </a:solidFill>
                          <a:latin typeface="+mn-ea"/>
                          <a:ea typeface="+mn-ea"/>
                        </a:rPr>
                        <a:t>集約先</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lnSpc>
                          <a:spcPts val="900"/>
                        </a:lnSpc>
                      </a:pPr>
                      <a:r>
                        <a:rPr kumimoji="1" lang="ja-JP" altLang="en-US" sz="1100" b="0" dirty="0" smtClean="0">
                          <a:solidFill>
                            <a:schemeClr val="tx1"/>
                          </a:solidFill>
                          <a:latin typeface="+mn-ea"/>
                          <a:ea typeface="+mn-ea"/>
                        </a:rPr>
                        <a:t>備　考</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pPr algn="ctr"/>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kumimoji="1" lang="ja-JP" altLang="en-US" sz="1100" b="0" dirty="0" smtClean="0">
                          <a:solidFill>
                            <a:schemeClr val="tx1"/>
                          </a:solidFill>
                          <a:latin typeface="+mn-ea"/>
                          <a:ea typeface="+mn-ea"/>
                        </a:rPr>
                        <a:t>広大</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kumimoji="1" lang="ja-JP" altLang="en-US" sz="1100" b="0" dirty="0" smtClean="0">
                          <a:solidFill>
                            <a:schemeClr val="tx1"/>
                          </a:solidFill>
                          <a:latin typeface="+mn-ea"/>
                          <a:ea typeface="+mn-ea"/>
                        </a:rPr>
                        <a:t>市民</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kumimoji="1" lang="ja-JP" altLang="en-US" sz="1100" b="0" dirty="0" smtClean="0">
                          <a:solidFill>
                            <a:schemeClr val="tx1"/>
                          </a:solidFill>
                          <a:latin typeface="+mn-ea"/>
                          <a:ea typeface="+mn-ea"/>
                        </a:rPr>
                        <a:t>県立</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kumimoji="1" lang="ja-JP" altLang="en-US" sz="1100" b="0" dirty="0" smtClean="0">
                          <a:solidFill>
                            <a:schemeClr val="tx1"/>
                          </a:solidFill>
                          <a:latin typeface="+mn-ea"/>
                          <a:ea typeface="+mn-ea"/>
                        </a:rPr>
                        <a:t>日赤</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a:endParaRPr kumimoji="1" lang="ja-JP" altLang="en-US"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809">
                <a:tc>
                  <a:txBody>
                    <a:bodyPr/>
                    <a:lstStyle/>
                    <a:p>
                      <a:pPr algn="l">
                        <a:lnSpc>
                          <a:spcPts val="900"/>
                        </a:lnSpc>
                      </a:pPr>
                      <a:r>
                        <a:rPr kumimoji="1" lang="ja-JP" altLang="en-US" sz="1100" b="0" dirty="0" smtClean="0">
                          <a:solidFill>
                            <a:schemeClr val="tx1"/>
                          </a:solidFill>
                          <a:latin typeface="+mn-ea"/>
                          <a:ea typeface="+mn-ea"/>
                        </a:rPr>
                        <a:t>悪性胸膜中皮腫</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kumimoji="1" lang="ja-JP" altLang="en-US" sz="1100" b="0" dirty="0" smtClean="0">
                          <a:solidFill>
                            <a:schemeClr val="tx1"/>
                          </a:solidFill>
                          <a:latin typeface="+mn-ea"/>
                          <a:ea typeface="+mn-ea"/>
                        </a:rPr>
                        <a:t>○</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kumimoji="1" lang="ja-JP" altLang="en-US" sz="1100" b="0" dirty="0" smtClean="0">
                          <a:solidFill>
                            <a:schemeClr val="tx1"/>
                          </a:solidFill>
                          <a:latin typeface="+mn-ea"/>
                          <a:ea typeface="+mn-ea"/>
                        </a:rPr>
                        <a:t>○</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809">
                <a:tc>
                  <a:txBody>
                    <a:bodyPr/>
                    <a:lstStyle/>
                    <a:p>
                      <a:pPr algn="l">
                        <a:lnSpc>
                          <a:spcPts val="900"/>
                        </a:lnSpc>
                      </a:pPr>
                      <a:r>
                        <a:rPr kumimoji="1" lang="ja-JP" altLang="en-US" sz="1100" b="0" dirty="0" smtClean="0">
                          <a:solidFill>
                            <a:schemeClr val="tx1"/>
                          </a:solidFill>
                          <a:latin typeface="+mn-ea"/>
                          <a:ea typeface="+mn-ea"/>
                        </a:rPr>
                        <a:t>肺動脈性肺高血圧症</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kumimoji="1" lang="ja-JP" altLang="en-US" sz="1100" b="0" dirty="0" smtClean="0">
                          <a:solidFill>
                            <a:schemeClr val="tx1"/>
                          </a:solidFill>
                          <a:latin typeface="+mn-ea"/>
                          <a:ea typeface="+mn-ea"/>
                        </a:rPr>
                        <a:t>○</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kumimoji="1" lang="ja-JP" altLang="en-US" sz="1100" b="0" dirty="0" smtClean="0">
                          <a:solidFill>
                            <a:schemeClr val="tx1"/>
                          </a:solidFill>
                          <a:latin typeface="+mn-ea"/>
                          <a:ea typeface="+mn-ea"/>
                        </a:rPr>
                        <a:t>○</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809">
                <a:tc>
                  <a:txBody>
                    <a:bodyPr/>
                    <a:lstStyle/>
                    <a:p>
                      <a:pPr algn="l">
                        <a:lnSpc>
                          <a:spcPts val="900"/>
                        </a:lnSpc>
                      </a:pPr>
                      <a:r>
                        <a:rPr kumimoji="1" lang="ja-JP" altLang="en-US" sz="1100" b="0" dirty="0" smtClean="0">
                          <a:solidFill>
                            <a:schemeClr val="tx1"/>
                          </a:solidFill>
                          <a:latin typeface="+mn-ea"/>
                          <a:ea typeface="+mn-ea"/>
                        </a:rPr>
                        <a:t>クローン病</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kumimoji="1" lang="ja-JP" altLang="en-US" sz="1100" b="0" dirty="0" smtClean="0">
                          <a:solidFill>
                            <a:schemeClr val="tx1"/>
                          </a:solidFill>
                          <a:latin typeface="+mn-ea"/>
                          <a:ea typeface="+mn-ea"/>
                        </a:rPr>
                        <a:t>○</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kumimoji="1" lang="ja-JP" altLang="en-US" sz="1100" b="0" dirty="0" smtClean="0">
                          <a:solidFill>
                            <a:schemeClr val="tx1"/>
                          </a:solidFill>
                          <a:latin typeface="+mn-ea"/>
                          <a:ea typeface="+mn-ea"/>
                        </a:rPr>
                        <a:t>○</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900"/>
                        </a:lnSpc>
                      </a:pPr>
                      <a:r>
                        <a:rPr kumimoji="1" lang="ja-JP" altLang="en-US" sz="1100" b="0" dirty="0" smtClean="0">
                          <a:solidFill>
                            <a:schemeClr val="tx1"/>
                          </a:solidFill>
                          <a:latin typeface="+mn-ea"/>
                          <a:ea typeface="+mn-ea"/>
                        </a:rPr>
                        <a:t>重症のみ</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809">
                <a:tc>
                  <a:txBody>
                    <a:bodyPr/>
                    <a:lstStyle/>
                    <a:p>
                      <a:pPr algn="l">
                        <a:lnSpc>
                          <a:spcPts val="900"/>
                        </a:lnSpc>
                      </a:pPr>
                      <a:r>
                        <a:rPr kumimoji="1" lang="ja-JP" altLang="en-US" sz="1100" b="0" dirty="0" smtClean="0">
                          <a:solidFill>
                            <a:schemeClr val="tx1"/>
                          </a:solidFill>
                          <a:latin typeface="+mn-ea"/>
                          <a:ea typeface="+mn-ea"/>
                        </a:rPr>
                        <a:t>劇症肝炎</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kumimoji="1" lang="ja-JP" altLang="en-US" sz="1100" b="0" dirty="0" smtClean="0">
                          <a:solidFill>
                            <a:schemeClr val="tx1"/>
                          </a:solidFill>
                          <a:latin typeface="+mn-ea"/>
                          <a:ea typeface="+mn-ea"/>
                        </a:rPr>
                        <a:t>○</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kumimoji="1" lang="ja-JP" altLang="en-US" sz="1100" b="0" dirty="0" smtClean="0">
                          <a:solidFill>
                            <a:schemeClr val="tx1"/>
                          </a:solidFill>
                          <a:latin typeface="+mn-ea"/>
                          <a:ea typeface="+mn-ea"/>
                        </a:rPr>
                        <a:t>○</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809">
                <a:tc>
                  <a:txBody>
                    <a:bodyPr/>
                    <a:lstStyle/>
                    <a:p>
                      <a:pPr algn="l">
                        <a:lnSpc>
                          <a:spcPts val="900"/>
                        </a:lnSpc>
                      </a:pPr>
                      <a:r>
                        <a:rPr kumimoji="1" lang="ja-JP" altLang="en-US" sz="1100" b="0" dirty="0" smtClean="0">
                          <a:solidFill>
                            <a:schemeClr val="tx1"/>
                          </a:solidFill>
                          <a:latin typeface="+mn-ea"/>
                          <a:ea typeface="+mn-ea"/>
                        </a:rPr>
                        <a:t>再生不良性貧血</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kumimoji="1" lang="ja-JP" altLang="en-US" sz="1100" b="0" dirty="0" smtClean="0">
                          <a:solidFill>
                            <a:schemeClr val="tx1"/>
                          </a:solidFill>
                          <a:latin typeface="+mn-ea"/>
                          <a:ea typeface="+mn-ea"/>
                        </a:rPr>
                        <a:t>○</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kumimoji="1" lang="ja-JP" altLang="en-US" sz="1100" b="0" dirty="0" smtClean="0">
                          <a:solidFill>
                            <a:schemeClr val="tx1"/>
                          </a:solidFill>
                          <a:latin typeface="+mn-ea"/>
                          <a:ea typeface="+mn-ea"/>
                        </a:rPr>
                        <a:t>○</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809">
                <a:tc>
                  <a:txBody>
                    <a:bodyPr/>
                    <a:lstStyle/>
                    <a:p>
                      <a:pPr algn="l">
                        <a:lnSpc>
                          <a:spcPts val="900"/>
                        </a:lnSpc>
                      </a:pPr>
                      <a:r>
                        <a:rPr kumimoji="1" lang="ja-JP" altLang="en-US" sz="1100" b="0" dirty="0" smtClean="0">
                          <a:solidFill>
                            <a:schemeClr val="tx1"/>
                          </a:solidFill>
                          <a:latin typeface="+mn-ea"/>
                          <a:ea typeface="+mn-ea"/>
                        </a:rPr>
                        <a:t>頭蓋，顔面骨の先天異常</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kumimoji="1" lang="ja-JP" altLang="en-US" sz="1100" b="0" dirty="0" smtClean="0">
                          <a:solidFill>
                            <a:schemeClr val="tx1"/>
                          </a:solidFill>
                          <a:latin typeface="+mn-ea"/>
                          <a:ea typeface="+mn-ea"/>
                        </a:rPr>
                        <a:t>○</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kumimoji="1" lang="ja-JP" altLang="en-US" sz="1100" b="0" dirty="0" smtClean="0">
                          <a:solidFill>
                            <a:schemeClr val="tx1"/>
                          </a:solidFill>
                          <a:latin typeface="+mn-ea"/>
                          <a:ea typeface="+mn-ea"/>
                        </a:rPr>
                        <a:t>○</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809">
                <a:tc>
                  <a:txBody>
                    <a:bodyPr/>
                    <a:lstStyle/>
                    <a:p>
                      <a:pPr algn="l">
                        <a:lnSpc>
                          <a:spcPts val="900"/>
                        </a:lnSpc>
                      </a:pPr>
                      <a:r>
                        <a:rPr kumimoji="1" lang="ja-JP" altLang="en-US" sz="1100" b="0" dirty="0" smtClean="0">
                          <a:solidFill>
                            <a:schemeClr val="tx1"/>
                          </a:solidFill>
                          <a:latin typeface="+mn-ea"/>
                          <a:ea typeface="+mn-ea"/>
                        </a:rPr>
                        <a:t>難治性てんかん</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kumimoji="1" lang="ja-JP" altLang="en-US" sz="1100" b="0" dirty="0" smtClean="0">
                          <a:solidFill>
                            <a:schemeClr val="tx1"/>
                          </a:solidFill>
                          <a:latin typeface="+mn-ea"/>
                          <a:ea typeface="+mn-ea"/>
                        </a:rPr>
                        <a:t>○</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809">
                <a:tc>
                  <a:txBody>
                    <a:bodyPr/>
                    <a:lstStyle/>
                    <a:p>
                      <a:pPr algn="l">
                        <a:lnSpc>
                          <a:spcPts val="900"/>
                        </a:lnSpc>
                      </a:pPr>
                      <a:r>
                        <a:rPr kumimoji="1" lang="ja-JP" altLang="en-US" sz="1100" b="0" dirty="0" smtClean="0">
                          <a:solidFill>
                            <a:schemeClr val="tx1"/>
                          </a:solidFill>
                          <a:latin typeface="+mn-ea"/>
                          <a:ea typeface="+mn-ea"/>
                        </a:rPr>
                        <a:t>小児緑内障</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kumimoji="1" lang="ja-JP" altLang="en-US" sz="1100" b="0" dirty="0" smtClean="0">
                          <a:solidFill>
                            <a:schemeClr val="tx1"/>
                          </a:solidFill>
                          <a:latin typeface="+mn-ea"/>
                          <a:ea typeface="+mn-ea"/>
                        </a:rPr>
                        <a:t>○</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809">
                <a:tc>
                  <a:txBody>
                    <a:bodyPr/>
                    <a:lstStyle/>
                    <a:p>
                      <a:pPr algn="l">
                        <a:lnSpc>
                          <a:spcPts val="900"/>
                        </a:lnSpc>
                      </a:pPr>
                      <a:r>
                        <a:rPr kumimoji="1" lang="ja-JP" altLang="en-US" sz="1100" b="0" dirty="0" smtClean="0">
                          <a:solidFill>
                            <a:schemeClr val="tx1"/>
                          </a:solidFill>
                          <a:latin typeface="+mn-ea"/>
                          <a:ea typeface="+mn-ea"/>
                        </a:rPr>
                        <a:t>先天白内障</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kumimoji="1" lang="ja-JP" altLang="en-US" sz="1100" b="0" dirty="0" smtClean="0">
                          <a:solidFill>
                            <a:schemeClr val="tx1"/>
                          </a:solidFill>
                          <a:latin typeface="+mn-ea"/>
                          <a:ea typeface="+mn-ea"/>
                        </a:rPr>
                        <a:t>○</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809">
                <a:tc>
                  <a:txBody>
                    <a:bodyPr/>
                    <a:lstStyle/>
                    <a:p>
                      <a:pPr algn="l">
                        <a:lnSpc>
                          <a:spcPts val="900"/>
                        </a:lnSpc>
                      </a:pPr>
                      <a:r>
                        <a:rPr kumimoji="1" lang="ja-JP" altLang="en-US" sz="1100" b="0" dirty="0" smtClean="0">
                          <a:solidFill>
                            <a:schemeClr val="tx1"/>
                          </a:solidFill>
                          <a:latin typeface="+mn-ea"/>
                          <a:ea typeface="+mn-ea"/>
                        </a:rPr>
                        <a:t>角膜移植を必要とする角膜疾患</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kumimoji="1" lang="ja-JP" altLang="en-US" sz="1100" b="0" dirty="0" smtClean="0">
                          <a:solidFill>
                            <a:schemeClr val="tx1"/>
                          </a:solidFill>
                          <a:latin typeface="+mn-ea"/>
                          <a:ea typeface="+mn-ea"/>
                        </a:rPr>
                        <a:t>○</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809">
                <a:tc>
                  <a:txBody>
                    <a:bodyPr/>
                    <a:lstStyle/>
                    <a:p>
                      <a:pPr algn="l">
                        <a:lnSpc>
                          <a:spcPts val="900"/>
                        </a:lnSpc>
                      </a:pPr>
                      <a:r>
                        <a:rPr kumimoji="1" lang="ja-JP" altLang="en-US" sz="1100" b="0" dirty="0" smtClean="0">
                          <a:solidFill>
                            <a:schemeClr val="tx1"/>
                          </a:solidFill>
                          <a:latin typeface="+mn-ea"/>
                          <a:ea typeface="+mn-ea"/>
                        </a:rPr>
                        <a:t>小児脳腫瘍</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r>
                        <a:rPr kumimoji="1" lang="ja-JP" altLang="en-US" sz="1100" b="0" dirty="0" smtClean="0">
                          <a:solidFill>
                            <a:schemeClr val="tx1"/>
                          </a:solidFill>
                          <a:latin typeface="+mn-ea"/>
                          <a:ea typeface="+mn-ea"/>
                        </a:rPr>
                        <a:t>○</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9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正方形/長方形 7"/>
          <p:cNvSpPr/>
          <p:nvPr/>
        </p:nvSpPr>
        <p:spPr>
          <a:xfrm>
            <a:off x="179510" y="1340768"/>
            <a:ext cx="288032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rPr>
              <a:t>【</a:t>
            </a:r>
            <a:r>
              <a:rPr kumimoji="1" lang="ja-JP" altLang="en-US" dirty="0" smtClean="0">
                <a:solidFill>
                  <a:schemeClr val="tx1"/>
                </a:solidFill>
              </a:rPr>
              <a:t>集約する疾患と集約先</a:t>
            </a:r>
            <a:r>
              <a:rPr kumimoji="1" lang="en-US" altLang="ja-JP" dirty="0" smtClean="0">
                <a:solidFill>
                  <a:schemeClr val="tx1"/>
                </a:solidFill>
              </a:rPr>
              <a:t>】</a:t>
            </a:r>
            <a:endParaRPr kumimoji="1" lang="ja-JP" altLang="en-US" dirty="0">
              <a:solidFill>
                <a:schemeClr val="tx1"/>
              </a:solidFill>
            </a:endParaRPr>
          </a:p>
        </p:txBody>
      </p:sp>
      <p:sp>
        <p:nvSpPr>
          <p:cNvPr id="9" name="正方形/長方形 8"/>
          <p:cNvSpPr/>
          <p:nvPr/>
        </p:nvSpPr>
        <p:spPr>
          <a:xfrm>
            <a:off x="2723530" y="1340768"/>
            <a:ext cx="640871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mn-ea"/>
              </a:rPr>
              <a:t>年間（</a:t>
            </a:r>
            <a:r>
              <a:rPr lang="en-US" altLang="ja-JP" sz="900" dirty="0" smtClean="0">
                <a:solidFill>
                  <a:schemeClr val="tx1"/>
                </a:solidFill>
                <a:latin typeface="+mn-ea"/>
              </a:rPr>
              <a:t>2013</a:t>
            </a:r>
            <a:r>
              <a:rPr lang="ja-JP" altLang="en-US" sz="900" dirty="0" smtClean="0">
                <a:solidFill>
                  <a:schemeClr val="tx1"/>
                </a:solidFill>
                <a:latin typeface="+mn-ea"/>
              </a:rPr>
              <a:t>年度）の退院患者数が</a:t>
            </a:r>
            <a:r>
              <a:rPr lang="en-US" altLang="ja-JP" sz="900" dirty="0" smtClean="0">
                <a:solidFill>
                  <a:schemeClr val="tx1"/>
                </a:solidFill>
                <a:latin typeface="+mn-ea"/>
              </a:rPr>
              <a:t>4</a:t>
            </a:r>
            <a:r>
              <a:rPr lang="ja-JP" altLang="en-US" sz="900" dirty="0" smtClean="0">
                <a:solidFill>
                  <a:schemeClr val="tx1"/>
                </a:solidFill>
                <a:latin typeface="+mn-ea"/>
              </a:rPr>
              <a:t>基幹病院合計で</a:t>
            </a:r>
            <a:r>
              <a:rPr lang="en-US" altLang="ja-JP" sz="900" dirty="0" smtClean="0">
                <a:solidFill>
                  <a:schemeClr val="tx1"/>
                </a:solidFill>
                <a:latin typeface="+mn-ea"/>
              </a:rPr>
              <a:t>150</a:t>
            </a:r>
            <a:r>
              <a:rPr lang="ja-JP" altLang="en-US" sz="900" dirty="0" smtClean="0">
                <a:solidFill>
                  <a:schemeClr val="tx1"/>
                </a:solidFill>
                <a:latin typeface="+mn-ea"/>
              </a:rPr>
              <a:t>人未満かつ分散している疾患（</a:t>
            </a:r>
            <a:r>
              <a:rPr lang="en-US" altLang="ja-JP" sz="900" dirty="0" smtClean="0">
                <a:solidFill>
                  <a:schemeClr val="tx1"/>
                </a:solidFill>
                <a:latin typeface="+mn-ea"/>
              </a:rPr>
              <a:t>HHI</a:t>
            </a:r>
            <a:r>
              <a:rPr lang="ja-JP" altLang="en-US" sz="900" dirty="0" smtClean="0">
                <a:solidFill>
                  <a:schemeClr val="tx1"/>
                </a:solidFill>
                <a:latin typeface="+mn-ea"/>
              </a:rPr>
              <a:t>指数</a:t>
            </a:r>
            <a:r>
              <a:rPr lang="en-US" altLang="ja-JP" sz="900" dirty="0" smtClean="0">
                <a:solidFill>
                  <a:schemeClr val="tx1"/>
                </a:solidFill>
                <a:latin typeface="+mn-ea"/>
              </a:rPr>
              <a:t>0.5</a:t>
            </a:r>
            <a:r>
              <a:rPr lang="ja-JP" altLang="en-US" sz="900" dirty="0" smtClean="0">
                <a:solidFill>
                  <a:schemeClr val="tx1"/>
                </a:solidFill>
                <a:latin typeface="+mn-ea"/>
              </a:rPr>
              <a:t>以下）について検討した</a:t>
            </a:r>
            <a:endParaRPr kumimoji="1" lang="ja-JP" altLang="en-US" sz="900" dirty="0">
              <a:solidFill>
                <a:schemeClr val="tx1"/>
              </a:solidFill>
              <a:latin typeface="+mn-ea"/>
            </a:endParaRPr>
          </a:p>
        </p:txBody>
      </p:sp>
      <p:sp>
        <p:nvSpPr>
          <p:cNvPr id="10" name="正方形/長方形 9"/>
          <p:cNvSpPr/>
          <p:nvPr/>
        </p:nvSpPr>
        <p:spPr>
          <a:xfrm>
            <a:off x="179510" y="5445224"/>
            <a:ext cx="8761683" cy="884312"/>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50" dirty="0">
                <a:solidFill>
                  <a:schemeClr val="tx1"/>
                </a:solidFill>
                <a:latin typeface="+mn-ea"/>
                <a:ea typeface="+mn-ea"/>
              </a:rPr>
              <a:t>【</a:t>
            </a:r>
            <a:r>
              <a:rPr kumimoji="1" lang="ja-JP" altLang="en-US" sz="1050" dirty="0">
                <a:solidFill>
                  <a:schemeClr val="tx1"/>
                </a:solidFill>
                <a:latin typeface="+mn-ea"/>
                <a:ea typeface="+mn-ea"/>
              </a:rPr>
              <a:t>候補の絞り込み方法</a:t>
            </a:r>
            <a:r>
              <a:rPr kumimoji="1" lang="en-US" altLang="ja-JP" sz="1050" dirty="0">
                <a:solidFill>
                  <a:schemeClr val="tx1"/>
                </a:solidFill>
                <a:latin typeface="+mn-ea"/>
                <a:ea typeface="+mn-ea"/>
              </a:rPr>
              <a:t>】</a:t>
            </a:r>
          </a:p>
          <a:p>
            <a:pPr algn="l"/>
            <a:r>
              <a:rPr kumimoji="1" lang="ja-JP" altLang="en-US" sz="1050" dirty="0" smtClean="0">
                <a:solidFill>
                  <a:schemeClr val="tx1"/>
                </a:solidFill>
                <a:latin typeface="+mn-ea"/>
                <a:ea typeface="+mn-ea"/>
              </a:rPr>
              <a:t>　年間</a:t>
            </a:r>
            <a:r>
              <a:rPr kumimoji="1" lang="ja-JP" altLang="en-US" sz="1050" dirty="0">
                <a:solidFill>
                  <a:schemeClr val="tx1"/>
                </a:solidFill>
                <a:latin typeface="+mn-ea"/>
                <a:ea typeface="+mn-ea"/>
              </a:rPr>
              <a:t>の退院患者数が４基幹病院合計で１５０人未満かつ分散している疾患（ＨＨＩ</a:t>
            </a:r>
            <a:r>
              <a:rPr kumimoji="1" lang="ja-JP" altLang="en-US" sz="1050" dirty="0" smtClean="0">
                <a:solidFill>
                  <a:schemeClr val="tx1"/>
                </a:solidFill>
                <a:latin typeface="+mn-ea"/>
                <a:ea typeface="+mn-ea"/>
              </a:rPr>
              <a:t>指数</a:t>
            </a:r>
            <a:r>
              <a:rPr kumimoji="1" lang="en-US" altLang="ja-JP" sz="1050" baseline="30000" dirty="0" smtClean="0">
                <a:solidFill>
                  <a:schemeClr val="tx1"/>
                </a:solidFill>
                <a:latin typeface="+mn-ea"/>
                <a:ea typeface="+mn-ea"/>
              </a:rPr>
              <a:t>※</a:t>
            </a:r>
            <a:r>
              <a:rPr kumimoji="1" lang="ja-JP" altLang="en-US" sz="1050" dirty="0" smtClean="0">
                <a:solidFill>
                  <a:schemeClr val="tx1"/>
                </a:solidFill>
                <a:latin typeface="+mn-ea"/>
                <a:ea typeface="+mn-ea"/>
              </a:rPr>
              <a:t>が</a:t>
            </a:r>
            <a:r>
              <a:rPr kumimoji="1" lang="ja-JP" altLang="en-US" sz="1050" dirty="0">
                <a:solidFill>
                  <a:schemeClr val="tx1"/>
                </a:solidFill>
                <a:latin typeface="+mn-ea"/>
                <a:ea typeface="+mn-ea"/>
              </a:rPr>
              <a:t>０</a:t>
            </a:r>
            <a:r>
              <a:rPr kumimoji="1" lang="en-US" altLang="ja-JP" sz="1050" dirty="0">
                <a:solidFill>
                  <a:schemeClr val="tx1"/>
                </a:solidFill>
                <a:latin typeface="+mn-ea"/>
                <a:ea typeface="+mn-ea"/>
              </a:rPr>
              <a:t>.</a:t>
            </a:r>
            <a:r>
              <a:rPr kumimoji="1" lang="ja-JP" altLang="en-US" sz="1050" dirty="0">
                <a:solidFill>
                  <a:schemeClr val="tx1"/>
                </a:solidFill>
                <a:latin typeface="+mn-ea"/>
                <a:ea typeface="+mn-ea"/>
              </a:rPr>
              <a:t>５以下）について，各病院の各診療科に集約の適否と集約先としてふさわしい病院に○をつけて</a:t>
            </a:r>
            <a:r>
              <a:rPr kumimoji="1" lang="ja-JP" altLang="en-US" sz="1050" dirty="0" smtClean="0">
                <a:solidFill>
                  <a:schemeClr val="tx1"/>
                </a:solidFill>
                <a:latin typeface="+mn-ea"/>
                <a:ea typeface="+mn-ea"/>
              </a:rPr>
              <a:t>もらった。また</a:t>
            </a:r>
            <a:r>
              <a:rPr kumimoji="1" lang="ja-JP" altLang="en-US" sz="1050" dirty="0">
                <a:solidFill>
                  <a:schemeClr val="tx1"/>
                </a:solidFill>
                <a:latin typeface="+mn-ea"/>
                <a:ea typeface="+mn-ea"/>
              </a:rPr>
              <a:t>，事務局が提示した疾患以外に集約がふさわしい疾患として提案があったものについては，他の病院にその適否を再照会した</a:t>
            </a:r>
            <a:r>
              <a:rPr kumimoji="1" lang="ja-JP" altLang="en-US" sz="1050" dirty="0" smtClean="0">
                <a:solidFill>
                  <a:schemeClr val="tx1"/>
                </a:solidFill>
                <a:latin typeface="+mn-ea"/>
                <a:ea typeface="+mn-ea"/>
              </a:rPr>
              <a:t>。その結果，４病院全てが○をつけた疾患は１１疾患であった。</a:t>
            </a:r>
            <a:endParaRPr kumimoji="1" lang="ja-JP" altLang="en-US" sz="1050" dirty="0">
              <a:solidFill>
                <a:schemeClr val="tx1"/>
              </a:solidFill>
              <a:latin typeface="+mn-ea"/>
              <a:ea typeface="+mn-ea"/>
            </a:endParaRPr>
          </a:p>
        </p:txBody>
      </p:sp>
      <p:sp>
        <p:nvSpPr>
          <p:cNvPr id="11" name="正方形/長方形 10"/>
          <p:cNvSpPr/>
          <p:nvPr/>
        </p:nvSpPr>
        <p:spPr>
          <a:xfrm>
            <a:off x="179512" y="6353944"/>
            <a:ext cx="864096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smtClean="0">
                <a:solidFill>
                  <a:schemeClr val="tx1"/>
                </a:solidFill>
                <a:latin typeface="+mn-ea"/>
              </a:rPr>
              <a:t>※ </a:t>
            </a:r>
            <a:r>
              <a:rPr lang="ja-JP" altLang="en-US" sz="900" dirty="0">
                <a:solidFill>
                  <a:schemeClr val="tx1"/>
                </a:solidFill>
                <a:latin typeface="+mn-ea"/>
              </a:rPr>
              <a:t>ＨＨＩ指数</a:t>
            </a:r>
            <a:r>
              <a:rPr lang="en-US" altLang="ja-JP" sz="900" dirty="0">
                <a:solidFill>
                  <a:schemeClr val="tx1"/>
                </a:solidFill>
                <a:latin typeface="+mn-ea"/>
              </a:rPr>
              <a:t>…</a:t>
            </a:r>
            <a:r>
              <a:rPr lang="ja-JP" altLang="en-US" sz="900" dirty="0">
                <a:solidFill>
                  <a:schemeClr val="tx1"/>
                </a:solidFill>
                <a:latin typeface="+mn-ea"/>
              </a:rPr>
              <a:t>ハーフィンダル・ハーシュマイン・インデックス。寡占度指数。市場における競争状態を示す指標。独占状態は「</a:t>
            </a:r>
            <a:r>
              <a:rPr lang="en-US" altLang="ja-JP" sz="900" dirty="0">
                <a:solidFill>
                  <a:schemeClr val="tx1"/>
                </a:solidFill>
                <a:latin typeface="+mn-ea"/>
              </a:rPr>
              <a:t>1</a:t>
            </a:r>
            <a:r>
              <a:rPr lang="ja-JP" altLang="en-US" sz="900" dirty="0">
                <a:solidFill>
                  <a:schemeClr val="tx1"/>
                </a:solidFill>
                <a:latin typeface="+mn-ea"/>
              </a:rPr>
              <a:t>」となり，競争が激しいほど数値が小さくなる</a:t>
            </a:r>
            <a:r>
              <a:rPr lang="ja-JP" altLang="en-US" sz="900" dirty="0" smtClean="0">
                <a:solidFill>
                  <a:schemeClr val="tx1"/>
                </a:solidFill>
                <a:latin typeface="+mn-ea"/>
              </a:rPr>
              <a:t>。</a:t>
            </a:r>
            <a:endParaRPr lang="en-US" altLang="ja-JP" sz="900" dirty="0" smtClean="0">
              <a:solidFill>
                <a:schemeClr val="tx1"/>
              </a:solidFill>
              <a:latin typeface="+mn-ea"/>
            </a:endParaRPr>
          </a:p>
          <a:p>
            <a:r>
              <a:rPr lang="ja-JP" altLang="en-US" sz="900" dirty="0">
                <a:solidFill>
                  <a:schemeClr val="tx1"/>
                </a:solidFill>
                <a:latin typeface="+mn-ea"/>
              </a:rPr>
              <a:t>　</a:t>
            </a:r>
            <a:r>
              <a:rPr lang="ja-JP" altLang="en-US" sz="900" dirty="0" smtClean="0">
                <a:solidFill>
                  <a:schemeClr val="tx1"/>
                </a:solidFill>
                <a:latin typeface="+mn-ea"/>
              </a:rPr>
              <a:t>　算出式</a:t>
            </a:r>
            <a:r>
              <a:rPr lang="ja-JP" altLang="en-US" sz="900" dirty="0">
                <a:solidFill>
                  <a:schemeClr val="tx1"/>
                </a:solidFill>
                <a:latin typeface="+mn-ea"/>
              </a:rPr>
              <a:t>はシェアの２乗の</a:t>
            </a:r>
            <a:r>
              <a:rPr lang="ja-JP" altLang="en-US" sz="900" dirty="0" smtClean="0">
                <a:solidFill>
                  <a:schemeClr val="tx1"/>
                </a:solidFill>
                <a:latin typeface="+mn-ea"/>
              </a:rPr>
              <a:t>合計。</a:t>
            </a:r>
            <a:endParaRPr kumimoji="1" lang="ja-JP" altLang="en-US" sz="900" dirty="0">
              <a:solidFill>
                <a:schemeClr val="tx1"/>
              </a:solidFill>
              <a:latin typeface="+mn-ea"/>
            </a:endParaRPr>
          </a:p>
        </p:txBody>
      </p:sp>
      <p:sp>
        <p:nvSpPr>
          <p:cNvPr id="5" name="正方形/長方形 4"/>
          <p:cNvSpPr/>
          <p:nvPr/>
        </p:nvSpPr>
        <p:spPr>
          <a:xfrm>
            <a:off x="5918708" y="4293096"/>
            <a:ext cx="2232248" cy="6180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3200" dirty="0" smtClean="0">
                <a:solidFill>
                  <a:schemeClr val="bg1"/>
                </a:solidFill>
              </a:rPr>
              <a:t>調整中</a:t>
            </a:r>
            <a:endParaRPr kumimoji="1" lang="ja-JP" altLang="en-US" sz="3200" dirty="0">
              <a:solidFill>
                <a:schemeClr val="bg1"/>
              </a:solidFill>
            </a:endParaRPr>
          </a:p>
        </p:txBody>
      </p:sp>
    </p:spTree>
    <p:extLst>
      <p:ext uri="{BB962C8B-B14F-4D97-AF65-F5344CB8AC3E}">
        <p14:creationId xmlns:p14="http://schemas.microsoft.com/office/powerpoint/2010/main" val="1764132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36</a:t>
            </a:fld>
            <a:endParaRPr kumimoji="1" lang="ja-JP" altLang="en-US" sz="2400" dirty="0"/>
          </a:p>
        </p:txBody>
      </p:sp>
      <p:sp>
        <p:nvSpPr>
          <p:cNvPr id="3" name="タイトル 1"/>
          <p:cNvSpPr txBox="1">
            <a:spLocks/>
          </p:cNvSpPr>
          <p:nvPr/>
        </p:nvSpPr>
        <p:spPr>
          <a:xfrm>
            <a:off x="108000" y="4680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第２・３ステージ：強みの顕在化・ブランド化に向けて</a:t>
            </a:r>
            <a:endParaRPr lang="ja-JP" altLang="en-US" sz="2800" u="sng" dirty="0"/>
          </a:p>
        </p:txBody>
      </p:sp>
      <p:graphicFrame>
        <p:nvGraphicFramePr>
          <p:cNvPr id="5" name="表 4"/>
          <p:cNvGraphicFramePr>
            <a:graphicFrameLocks noGrp="1"/>
          </p:cNvGraphicFramePr>
          <p:nvPr>
            <p:extLst>
              <p:ext uri="{D42A27DB-BD31-4B8C-83A1-F6EECF244321}">
                <p14:modId xmlns:p14="http://schemas.microsoft.com/office/powerpoint/2010/main" val="4054237027"/>
              </p:ext>
            </p:extLst>
          </p:nvPr>
        </p:nvGraphicFramePr>
        <p:xfrm>
          <a:off x="108496" y="1788733"/>
          <a:ext cx="8856984" cy="4664603"/>
        </p:xfrm>
        <a:graphic>
          <a:graphicData uri="http://schemas.openxmlformats.org/drawingml/2006/table">
            <a:tbl>
              <a:tblPr firstRow="1" bandRow="1">
                <a:tableStyleId>{5C22544A-7EE6-4342-B048-85BDC9FD1C3A}</a:tableStyleId>
              </a:tblPr>
              <a:tblGrid>
                <a:gridCol w="927546"/>
                <a:gridCol w="3968998"/>
                <a:gridCol w="3960440"/>
              </a:tblGrid>
              <a:tr h="360040">
                <a:tc>
                  <a:txBody>
                    <a:bodyPr/>
                    <a:lstStyle/>
                    <a:p>
                      <a:pPr algn="dist">
                        <a:lnSpc>
                          <a:spcPts val="1400"/>
                        </a:lnSpc>
                      </a:pPr>
                      <a:r>
                        <a:rPr kumimoji="1" lang="ja-JP" altLang="en-US" sz="1100" b="0" dirty="0" smtClean="0">
                          <a:solidFill>
                            <a:schemeClr val="tx1"/>
                          </a:solidFill>
                          <a:latin typeface="+mn-ea"/>
                          <a:ea typeface="+mn-ea"/>
                        </a:rPr>
                        <a:t>領域</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00"/>
                        </a:lnSpc>
                      </a:pPr>
                      <a:r>
                        <a:rPr kumimoji="1" lang="ja-JP" altLang="en-US" sz="1100" b="0" dirty="0" smtClean="0">
                          <a:solidFill>
                            <a:schemeClr val="tx1"/>
                          </a:solidFill>
                          <a:latin typeface="+mn-ea"/>
                          <a:ea typeface="+mn-ea"/>
                        </a:rPr>
                        <a:t>脳卒中</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00"/>
                        </a:lnSpc>
                      </a:pPr>
                      <a:r>
                        <a:rPr kumimoji="1" lang="ja-JP" altLang="en-US" sz="1100" b="0" dirty="0" smtClean="0">
                          <a:solidFill>
                            <a:schemeClr val="tx1"/>
                          </a:solidFill>
                          <a:latin typeface="+mn-ea"/>
                          <a:ea typeface="+mn-ea"/>
                        </a:rPr>
                        <a:t>急性心筋梗塞</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576064">
                <a:tc>
                  <a:txBody>
                    <a:bodyPr/>
                    <a:lstStyle/>
                    <a:p>
                      <a:pPr algn="dist">
                        <a:lnSpc>
                          <a:spcPts val="1400"/>
                        </a:lnSpc>
                      </a:pPr>
                      <a:r>
                        <a:rPr kumimoji="1" lang="ja-JP" altLang="en-US" sz="1100" b="0" dirty="0" smtClean="0">
                          <a:solidFill>
                            <a:schemeClr val="tx1"/>
                          </a:solidFill>
                          <a:latin typeface="+mn-ea"/>
                          <a:ea typeface="+mn-ea"/>
                        </a:rPr>
                        <a:t>医療需要</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400"/>
                        </a:lnSpc>
                      </a:pPr>
                      <a:r>
                        <a:rPr kumimoji="1" lang="ja-JP" altLang="en-US" sz="1100" b="0" dirty="0" smtClean="0">
                          <a:solidFill>
                            <a:schemeClr val="tx1"/>
                          </a:solidFill>
                          <a:latin typeface="+mn-ea"/>
                          <a:ea typeface="+mn-ea"/>
                        </a:rPr>
                        <a:t>「脳血管障害」 入院患者数　</a:t>
                      </a:r>
                      <a:r>
                        <a:rPr kumimoji="1" lang="en-US" altLang="ja-JP" sz="1100" b="0" dirty="0" smtClean="0">
                          <a:solidFill>
                            <a:schemeClr val="tx1"/>
                          </a:solidFill>
                          <a:latin typeface="+mn-ea"/>
                          <a:ea typeface="+mn-ea"/>
                        </a:rPr>
                        <a:t>2015→2025</a:t>
                      </a:r>
                      <a:r>
                        <a:rPr kumimoji="1" lang="ja-JP" altLang="en-US" sz="1100" b="0" dirty="0" smtClean="0">
                          <a:solidFill>
                            <a:schemeClr val="tx1"/>
                          </a:solidFill>
                          <a:latin typeface="+mn-ea"/>
                          <a:ea typeface="+mn-ea"/>
                        </a:rPr>
                        <a:t>年　増加率：＋</a:t>
                      </a:r>
                      <a:r>
                        <a:rPr kumimoji="1" lang="en-US" altLang="ja-JP" sz="1100" b="0" dirty="0" smtClean="0">
                          <a:solidFill>
                            <a:schemeClr val="tx1"/>
                          </a:solidFill>
                          <a:latin typeface="+mn-ea"/>
                          <a:ea typeface="+mn-ea"/>
                        </a:rPr>
                        <a:t>32</a:t>
                      </a:r>
                      <a:r>
                        <a:rPr kumimoji="1" lang="ja-JP" altLang="en-US" sz="1100" b="0" dirty="0" smtClean="0">
                          <a:solidFill>
                            <a:schemeClr val="tx1"/>
                          </a:solidFill>
                          <a:latin typeface="+mn-ea"/>
                          <a:ea typeface="+mn-ea"/>
                        </a:rPr>
                        <a:t>％</a:t>
                      </a:r>
                      <a:endParaRPr kumimoji="1" lang="en-US" altLang="ja-JP" sz="1100" b="0" dirty="0" smtClean="0">
                        <a:solidFill>
                          <a:schemeClr val="tx1"/>
                        </a:solidFill>
                        <a:latin typeface="+mn-ea"/>
                        <a:ea typeface="+mn-ea"/>
                      </a:endParaRPr>
                    </a:p>
                    <a:p>
                      <a:pPr algn="l">
                        <a:lnSpc>
                          <a:spcPts val="1400"/>
                        </a:lnSpc>
                      </a:pPr>
                      <a:r>
                        <a:rPr kumimoji="1" lang="ja-JP" altLang="en-US" sz="1100" b="0" dirty="0" smtClean="0">
                          <a:solidFill>
                            <a:schemeClr val="tx1"/>
                          </a:solidFill>
                          <a:latin typeface="+mn-ea"/>
                          <a:ea typeface="+mn-ea"/>
                        </a:rPr>
                        <a:t>（広島医療圏）</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400"/>
                        </a:lnSpc>
                      </a:pPr>
                      <a:r>
                        <a:rPr kumimoji="1" lang="ja-JP" altLang="en-US" sz="1100" b="0" dirty="0" smtClean="0">
                          <a:solidFill>
                            <a:schemeClr val="tx1"/>
                          </a:solidFill>
                          <a:latin typeface="+mn-ea"/>
                          <a:ea typeface="+mn-ea"/>
                        </a:rPr>
                        <a:t>「心筋梗塞」 入院患者数  </a:t>
                      </a:r>
                      <a:r>
                        <a:rPr kumimoji="1" lang="en-US" altLang="ja-JP" sz="1100" b="0" dirty="0" smtClean="0">
                          <a:solidFill>
                            <a:schemeClr val="tx1"/>
                          </a:solidFill>
                          <a:latin typeface="+mn-ea"/>
                          <a:ea typeface="+mn-ea"/>
                        </a:rPr>
                        <a:t>2015→2025</a:t>
                      </a:r>
                      <a:r>
                        <a:rPr kumimoji="1" lang="ja-JP" altLang="en-US" sz="1100" b="0" dirty="0" smtClean="0">
                          <a:solidFill>
                            <a:schemeClr val="tx1"/>
                          </a:solidFill>
                          <a:latin typeface="+mn-ea"/>
                          <a:ea typeface="+mn-ea"/>
                        </a:rPr>
                        <a:t>年　増加率：＋</a:t>
                      </a:r>
                      <a:r>
                        <a:rPr kumimoji="1" lang="en-US" altLang="ja-JP" sz="1100" b="0" dirty="0" smtClean="0">
                          <a:solidFill>
                            <a:schemeClr val="tx1"/>
                          </a:solidFill>
                          <a:latin typeface="+mn-ea"/>
                          <a:ea typeface="+mn-ea"/>
                        </a:rPr>
                        <a:t>24</a:t>
                      </a:r>
                      <a:r>
                        <a:rPr kumimoji="1" lang="ja-JP" altLang="en-US" sz="1100" b="0" dirty="0" smtClean="0">
                          <a:solidFill>
                            <a:schemeClr val="tx1"/>
                          </a:solidFill>
                          <a:latin typeface="+mn-ea"/>
                          <a:ea typeface="+mn-ea"/>
                        </a:rPr>
                        <a:t>％</a:t>
                      </a:r>
                      <a:endParaRPr kumimoji="1" lang="en-US" altLang="ja-JP" sz="1100" b="0" dirty="0" smtClean="0">
                        <a:solidFill>
                          <a:schemeClr val="tx1"/>
                        </a:solidFill>
                        <a:latin typeface="+mn-ea"/>
                        <a:ea typeface="+mn-ea"/>
                      </a:endParaRPr>
                    </a:p>
                    <a:p>
                      <a:pPr algn="l">
                        <a:lnSpc>
                          <a:spcPts val="1400"/>
                        </a:lnSpc>
                      </a:pPr>
                      <a:r>
                        <a:rPr kumimoji="1" lang="ja-JP" altLang="en-US" sz="1100" b="0" dirty="0" smtClean="0">
                          <a:solidFill>
                            <a:schemeClr val="tx1"/>
                          </a:solidFill>
                          <a:latin typeface="+mn-ea"/>
                          <a:ea typeface="+mn-ea"/>
                        </a:rPr>
                        <a:t>（広島医療圏）</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24243">
                <a:tc>
                  <a:txBody>
                    <a:bodyPr/>
                    <a:lstStyle/>
                    <a:p>
                      <a:pPr algn="dist">
                        <a:lnSpc>
                          <a:spcPts val="1400"/>
                        </a:lnSpc>
                      </a:pPr>
                      <a:r>
                        <a:rPr kumimoji="1" lang="ja-JP" altLang="en-US" sz="1100" b="0" dirty="0" smtClean="0">
                          <a:solidFill>
                            <a:schemeClr val="tx1"/>
                          </a:solidFill>
                          <a:latin typeface="+mn-ea"/>
                          <a:ea typeface="+mn-ea"/>
                        </a:rPr>
                        <a:t>課題</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lnSpc>
                          <a:spcPts val="1700"/>
                        </a:lnSpc>
                      </a:pPr>
                      <a:r>
                        <a:rPr kumimoji="1" lang="en-US" altLang="ja-JP" sz="1100" b="0" dirty="0" smtClean="0">
                          <a:solidFill>
                            <a:schemeClr val="tx1"/>
                          </a:solidFill>
                          <a:latin typeface="+mn-ea"/>
                          <a:ea typeface="+mn-ea"/>
                        </a:rPr>
                        <a:t>(1) </a:t>
                      </a:r>
                      <a:r>
                        <a:rPr kumimoji="1" lang="ja-JP" altLang="en-US" sz="1100" b="0" dirty="0" smtClean="0">
                          <a:solidFill>
                            <a:schemeClr val="tx1"/>
                          </a:solidFill>
                          <a:latin typeface="+mn-ea"/>
                          <a:ea typeface="+mn-ea"/>
                        </a:rPr>
                        <a:t>救急搬送の迅速化</a:t>
                      </a:r>
                      <a:endParaRPr kumimoji="1" lang="en-US" altLang="ja-JP" sz="1100" b="0" dirty="0" smtClean="0">
                        <a:solidFill>
                          <a:schemeClr val="tx1"/>
                        </a:solidFill>
                        <a:latin typeface="+mn-ea"/>
                        <a:ea typeface="+mn-ea"/>
                      </a:endParaRPr>
                    </a:p>
                    <a:p>
                      <a:pPr algn="l">
                        <a:lnSpc>
                          <a:spcPts val="1700"/>
                        </a:lnSpc>
                      </a:pPr>
                      <a:r>
                        <a:rPr kumimoji="1" lang="ja-JP" altLang="en-US" sz="1100" b="0" dirty="0" smtClean="0">
                          <a:solidFill>
                            <a:schemeClr val="tx1"/>
                          </a:solidFill>
                          <a:latin typeface="+mn-ea"/>
                          <a:ea typeface="+mn-ea"/>
                        </a:rPr>
                        <a:t>  　・ 救急搬送時間の短縮化</a:t>
                      </a:r>
                      <a:endParaRPr kumimoji="1" lang="en-US" altLang="ja-JP" sz="1100" b="0" dirty="0" smtClean="0">
                        <a:solidFill>
                          <a:schemeClr val="tx1"/>
                        </a:solidFill>
                        <a:latin typeface="+mn-ea"/>
                        <a:ea typeface="+mn-ea"/>
                      </a:endParaRPr>
                    </a:p>
                    <a:p>
                      <a:pPr algn="l">
                        <a:lnSpc>
                          <a:spcPts val="1700"/>
                        </a:lnSpc>
                      </a:pPr>
                      <a:r>
                        <a:rPr kumimoji="1" lang="en-US" altLang="ja-JP" sz="1100" b="0" dirty="0" smtClean="0">
                          <a:solidFill>
                            <a:schemeClr val="tx1"/>
                          </a:solidFill>
                          <a:latin typeface="+mn-ea"/>
                          <a:ea typeface="+mn-ea"/>
                        </a:rPr>
                        <a:t>(2) </a:t>
                      </a:r>
                      <a:r>
                        <a:rPr kumimoji="1" lang="ja-JP" altLang="en-US" sz="1100" b="0" dirty="0" smtClean="0">
                          <a:solidFill>
                            <a:schemeClr val="tx1"/>
                          </a:solidFill>
                          <a:latin typeface="+mn-ea"/>
                          <a:ea typeface="+mn-ea"/>
                        </a:rPr>
                        <a:t>急性期の医療連携体制の構築</a:t>
                      </a:r>
                      <a:endParaRPr kumimoji="1" lang="en-US" altLang="ja-JP" sz="1100" b="0" dirty="0" smtClean="0">
                        <a:solidFill>
                          <a:schemeClr val="tx1"/>
                        </a:solidFill>
                        <a:latin typeface="+mn-ea"/>
                        <a:ea typeface="+mn-ea"/>
                      </a:endParaRPr>
                    </a:p>
                    <a:p>
                      <a:pPr algn="l">
                        <a:lnSpc>
                          <a:spcPts val="1700"/>
                        </a:lnSpc>
                      </a:pPr>
                      <a:r>
                        <a:rPr kumimoji="1" lang="ja-JP" altLang="en-US" sz="1100" b="0" dirty="0" smtClean="0">
                          <a:solidFill>
                            <a:schemeClr val="tx1"/>
                          </a:solidFill>
                          <a:latin typeface="+mn-ea"/>
                          <a:ea typeface="+mn-ea"/>
                        </a:rPr>
                        <a:t>  　・専門治療の拠点となる病院と地域の医療機関の連携強化</a:t>
                      </a:r>
                      <a:endParaRPr kumimoji="1" lang="en-US" altLang="ja-JP" sz="1100" b="0" dirty="0" smtClean="0">
                        <a:solidFill>
                          <a:schemeClr val="tx1"/>
                        </a:solidFill>
                        <a:latin typeface="+mn-ea"/>
                        <a:ea typeface="+mn-ea"/>
                      </a:endParaRPr>
                    </a:p>
                    <a:p>
                      <a:pPr algn="l">
                        <a:lnSpc>
                          <a:spcPts val="1700"/>
                        </a:lnSpc>
                      </a:pPr>
                      <a:r>
                        <a:rPr kumimoji="1" lang="en-US" altLang="ja-JP" sz="1100" b="0" dirty="0" smtClean="0">
                          <a:solidFill>
                            <a:schemeClr val="tx1"/>
                          </a:solidFill>
                          <a:latin typeface="+mn-ea"/>
                          <a:ea typeface="+mn-ea"/>
                        </a:rPr>
                        <a:t>(3) </a:t>
                      </a:r>
                      <a:r>
                        <a:rPr kumimoji="1" lang="ja-JP" altLang="en-US" sz="1100" b="0" dirty="0" smtClean="0">
                          <a:solidFill>
                            <a:schemeClr val="tx1"/>
                          </a:solidFill>
                          <a:latin typeface="+mn-ea"/>
                          <a:ea typeface="+mn-ea"/>
                        </a:rPr>
                        <a:t>地域連携体制の構築</a:t>
                      </a:r>
                      <a:endParaRPr kumimoji="1" lang="en-US" altLang="ja-JP" sz="1100" b="0" dirty="0" smtClean="0">
                        <a:solidFill>
                          <a:schemeClr val="tx1"/>
                        </a:solidFill>
                        <a:latin typeface="+mn-ea"/>
                        <a:ea typeface="+mn-ea"/>
                      </a:endParaRPr>
                    </a:p>
                    <a:p>
                      <a:pPr algn="l">
                        <a:lnSpc>
                          <a:spcPts val="1700"/>
                        </a:lnSpc>
                      </a:pPr>
                      <a:r>
                        <a:rPr kumimoji="1" lang="ja-JP" altLang="en-US" sz="1100" b="0" dirty="0" smtClean="0">
                          <a:solidFill>
                            <a:schemeClr val="tx1"/>
                          </a:solidFill>
                          <a:latin typeface="+mn-ea"/>
                          <a:ea typeface="+mn-ea"/>
                        </a:rPr>
                        <a:t>  　・ 発症から患者の在宅復帰までの円滑な地域連携体制の構築</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lnSpc>
                          <a:spcPts val="14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04256">
                <a:tc>
                  <a:txBody>
                    <a:bodyPr/>
                    <a:lstStyle/>
                    <a:p>
                      <a:pPr algn="dist">
                        <a:lnSpc>
                          <a:spcPts val="1400"/>
                        </a:lnSpc>
                      </a:pPr>
                      <a:r>
                        <a:rPr kumimoji="1" lang="ja-JP" altLang="en-US" sz="1100" b="0" dirty="0" smtClean="0">
                          <a:solidFill>
                            <a:schemeClr val="tx1"/>
                          </a:solidFill>
                          <a:latin typeface="+mn-ea"/>
                          <a:ea typeface="+mn-ea"/>
                        </a:rPr>
                        <a:t>患者数等</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4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正方形/長方形 5"/>
          <p:cNvSpPr/>
          <p:nvPr/>
        </p:nvSpPr>
        <p:spPr>
          <a:xfrm>
            <a:off x="11435" y="1340768"/>
            <a:ext cx="91440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mn-ea"/>
              </a:rPr>
              <a:t>【</a:t>
            </a:r>
            <a:r>
              <a:rPr kumimoji="1" lang="ja-JP" altLang="en-US" dirty="0" smtClean="0">
                <a:solidFill>
                  <a:schemeClr val="tx1"/>
                </a:solidFill>
                <a:latin typeface="+mn-ea"/>
              </a:rPr>
              <a:t>５疾病５事業を中心に今後医療需要が大きく増減する領域の主な課題等</a:t>
            </a:r>
            <a:r>
              <a:rPr kumimoji="1" lang="en-US" altLang="ja-JP" dirty="0" smtClean="0">
                <a:solidFill>
                  <a:schemeClr val="tx1"/>
                </a:solidFill>
                <a:latin typeface="+mn-ea"/>
              </a:rPr>
              <a:t>】</a:t>
            </a:r>
            <a:endParaRPr kumimoji="1" lang="ja-JP" altLang="en-US" dirty="0">
              <a:solidFill>
                <a:schemeClr val="tx1"/>
              </a:solidFill>
              <a:latin typeface="+mn-ea"/>
            </a:endParaRPr>
          </a:p>
        </p:txBody>
      </p:sp>
      <p:sp>
        <p:nvSpPr>
          <p:cNvPr id="7" name="正方形/長方形 6"/>
          <p:cNvSpPr/>
          <p:nvPr/>
        </p:nvSpPr>
        <p:spPr>
          <a:xfrm>
            <a:off x="143756" y="6425952"/>
            <a:ext cx="885748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rPr>
              <a:t>「課題」については，「広島県保健医療計画」「広島市連合地対協・救急医療体制あり方検討委員会」資料及び医療現場医師からのヒアリング等により構成している</a:t>
            </a:r>
            <a:endParaRPr lang="en-US" altLang="ja-JP" sz="900" dirty="0" smtClean="0">
              <a:solidFill>
                <a:schemeClr val="tx1"/>
              </a:solidFill>
            </a:endParaRPr>
          </a:p>
          <a:p>
            <a:r>
              <a:rPr kumimoji="1" lang="ja-JP" altLang="en-US" sz="900" dirty="0" smtClean="0">
                <a:solidFill>
                  <a:schemeClr val="tx1"/>
                </a:solidFill>
              </a:rPr>
              <a:t>「順位」は，全国</a:t>
            </a:r>
            <a:r>
              <a:rPr kumimoji="1" lang="en-US" altLang="ja-JP" sz="900" dirty="0" smtClean="0">
                <a:solidFill>
                  <a:schemeClr val="tx1"/>
                </a:solidFill>
              </a:rPr>
              <a:t>DPC</a:t>
            </a:r>
            <a:r>
              <a:rPr kumimoji="1" lang="ja-JP" altLang="en-US" sz="900" dirty="0" smtClean="0">
                <a:solidFill>
                  <a:schemeClr val="tx1"/>
                </a:solidFill>
              </a:rPr>
              <a:t>対象病院中の順位（</a:t>
            </a:r>
            <a:r>
              <a:rPr lang="ja-JP" altLang="en-US" sz="900" dirty="0" smtClean="0">
                <a:solidFill>
                  <a:schemeClr val="tx1"/>
                </a:solidFill>
                <a:latin typeface="+mn-ea"/>
              </a:rPr>
              <a:t>平成</a:t>
            </a:r>
            <a:r>
              <a:rPr lang="en-US" altLang="ja-JP" sz="900" dirty="0">
                <a:solidFill>
                  <a:schemeClr val="tx1"/>
                </a:solidFill>
                <a:latin typeface="+mn-ea"/>
              </a:rPr>
              <a:t>27</a:t>
            </a:r>
            <a:r>
              <a:rPr lang="ja-JP" altLang="en-US" sz="900" dirty="0">
                <a:solidFill>
                  <a:schemeClr val="tx1"/>
                </a:solidFill>
                <a:latin typeface="+mn-ea"/>
              </a:rPr>
              <a:t>年度</a:t>
            </a:r>
            <a:r>
              <a:rPr lang="ja-JP" altLang="en-US" sz="900" dirty="0" smtClean="0">
                <a:solidFill>
                  <a:schemeClr val="tx1"/>
                </a:solidFill>
                <a:latin typeface="+mn-ea"/>
              </a:rPr>
              <a:t>第７回診療</a:t>
            </a:r>
            <a:r>
              <a:rPr lang="ja-JP" altLang="en-US" sz="900" dirty="0">
                <a:solidFill>
                  <a:schemeClr val="tx1"/>
                </a:solidFill>
                <a:latin typeface="+mn-ea"/>
              </a:rPr>
              <a:t>報酬調査専門組織・</a:t>
            </a:r>
            <a:r>
              <a:rPr lang="en-US" altLang="ja-JP" sz="900" dirty="0">
                <a:solidFill>
                  <a:schemeClr val="tx1"/>
                </a:solidFill>
                <a:latin typeface="+mn-ea"/>
              </a:rPr>
              <a:t>DPC</a:t>
            </a:r>
            <a:r>
              <a:rPr lang="ja-JP" altLang="en-US" sz="900" dirty="0">
                <a:solidFill>
                  <a:schemeClr val="tx1"/>
                </a:solidFill>
                <a:latin typeface="+mn-ea"/>
              </a:rPr>
              <a:t>評価</a:t>
            </a:r>
            <a:r>
              <a:rPr lang="ja-JP" altLang="en-US" sz="900" dirty="0" smtClean="0">
                <a:solidFill>
                  <a:schemeClr val="tx1"/>
                </a:solidFill>
                <a:latin typeface="+mn-ea"/>
              </a:rPr>
              <a:t>分科会（</a:t>
            </a:r>
            <a:r>
              <a:rPr lang="en-US" altLang="ja-JP" sz="900" dirty="0" smtClean="0">
                <a:solidFill>
                  <a:schemeClr val="tx1"/>
                </a:solidFill>
                <a:latin typeface="+mn-ea"/>
              </a:rPr>
              <a:t>H27.11.16</a:t>
            </a:r>
            <a:r>
              <a:rPr lang="ja-JP" altLang="en-US" sz="900" dirty="0" smtClean="0">
                <a:solidFill>
                  <a:schemeClr val="tx1"/>
                </a:solidFill>
                <a:latin typeface="+mn-ea"/>
              </a:rPr>
              <a:t>）資料により作成）</a:t>
            </a:r>
            <a:endParaRPr kumimoji="1" lang="ja-JP" altLang="en-US" sz="900" dirty="0">
              <a:solidFill>
                <a:schemeClr val="tx1"/>
              </a:solidFill>
              <a:latin typeface="+mn-ea"/>
            </a:endParaRPr>
          </a:p>
        </p:txBody>
      </p:sp>
      <p:pic>
        <p:nvPicPr>
          <p:cNvPr id="8" name="図 7"/>
          <p:cNvPicPr>
            <a:picLocks noChangeAspect="1" noChangeArrowheads="1"/>
            <a:extLst>
              <a:ext uri="{84589F7E-364E-4C9E-8A38-B11213B215E9}">
                <a14:cameraTool xmlns:a14="http://schemas.microsoft.com/office/drawing/2010/main" cellRange="$AL$15:$BB$27"/>
              </a:ext>
            </a:extLst>
          </p:cNvPicPr>
          <p:nvPr/>
        </p:nvPicPr>
        <p:blipFill>
          <a:blip r:embed="rId2"/>
          <a:srcRect/>
          <a:stretch>
            <a:fillRect/>
          </a:stretch>
        </p:blipFill>
        <p:spPr bwMode="auto">
          <a:xfrm>
            <a:off x="1331640" y="4320000"/>
            <a:ext cx="3453244" cy="201600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noChangeArrowheads="1"/>
            <a:extLst>
              <a:ext uri="{84589F7E-364E-4C9E-8A38-B11213B215E9}">
                <a14:cameraTool xmlns:a14="http://schemas.microsoft.com/office/drawing/2010/main" cellRange="$AL$36:$BB$48"/>
              </a:ext>
            </a:extLst>
          </p:cNvPicPr>
          <p:nvPr/>
        </p:nvPicPr>
        <p:blipFill>
          <a:blip r:embed="rId3"/>
          <a:srcRect/>
          <a:stretch>
            <a:fillRect/>
          </a:stretch>
        </p:blipFill>
        <p:spPr bwMode="auto">
          <a:xfrm>
            <a:off x="5292080" y="4320000"/>
            <a:ext cx="3453244" cy="2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943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37</a:t>
            </a:fld>
            <a:endParaRPr kumimoji="1" lang="ja-JP" altLang="en-US" sz="2400" dirty="0"/>
          </a:p>
        </p:txBody>
      </p:sp>
      <p:graphicFrame>
        <p:nvGraphicFramePr>
          <p:cNvPr id="3" name="表 2"/>
          <p:cNvGraphicFramePr>
            <a:graphicFrameLocks noGrp="1"/>
          </p:cNvGraphicFramePr>
          <p:nvPr>
            <p:extLst>
              <p:ext uri="{D42A27DB-BD31-4B8C-83A1-F6EECF244321}">
                <p14:modId xmlns:p14="http://schemas.microsoft.com/office/powerpoint/2010/main" val="1021608151"/>
              </p:ext>
            </p:extLst>
          </p:nvPr>
        </p:nvGraphicFramePr>
        <p:xfrm>
          <a:off x="113779" y="1124744"/>
          <a:ext cx="8856984" cy="4752528"/>
        </p:xfrm>
        <a:graphic>
          <a:graphicData uri="http://schemas.openxmlformats.org/drawingml/2006/table">
            <a:tbl>
              <a:tblPr firstRow="1" bandRow="1">
                <a:tableStyleId>{5C22544A-7EE6-4342-B048-85BDC9FD1C3A}</a:tableStyleId>
              </a:tblPr>
              <a:tblGrid>
                <a:gridCol w="927546"/>
                <a:gridCol w="3968998"/>
                <a:gridCol w="3960440"/>
              </a:tblGrid>
              <a:tr h="360040">
                <a:tc>
                  <a:txBody>
                    <a:bodyPr/>
                    <a:lstStyle/>
                    <a:p>
                      <a:pPr algn="dist">
                        <a:lnSpc>
                          <a:spcPts val="1400"/>
                        </a:lnSpc>
                      </a:pPr>
                      <a:r>
                        <a:rPr kumimoji="1" lang="ja-JP" altLang="en-US" sz="1100" b="0" dirty="0" smtClean="0">
                          <a:solidFill>
                            <a:schemeClr val="tx1"/>
                          </a:solidFill>
                          <a:latin typeface="+mn-ea"/>
                          <a:ea typeface="+mn-ea"/>
                        </a:rPr>
                        <a:t>領域</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00"/>
                        </a:lnSpc>
                      </a:pPr>
                      <a:r>
                        <a:rPr kumimoji="1" lang="ja-JP" altLang="en-US" sz="1100" b="0" dirty="0" smtClean="0">
                          <a:solidFill>
                            <a:schemeClr val="tx1"/>
                          </a:solidFill>
                          <a:latin typeface="+mn-ea"/>
                          <a:ea typeface="+mn-ea"/>
                        </a:rPr>
                        <a:t>血液疾患</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00"/>
                        </a:lnSpc>
                      </a:pPr>
                      <a:r>
                        <a:rPr kumimoji="1" lang="ja-JP" altLang="en-US" sz="1100" b="0" dirty="0" smtClean="0">
                          <a:solidFill>
                            <a:schemeClr val="tx1"/>
                          </a:solidFill>
                          <a:latin typeface="+mn-ea"/>
                          <a:ea typeface="+mn-ea"/>
                        </a:rPr>
                        <a:t>腎疾患</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576064">
                <a:tc>
                  <a:txBody>
                    <a:bodyPr/>
                    <a:lstStyle/>
                    <a:p>
                      <a:pPr algn="dist">
                        <a:lnSpc>
                          <a:spcPts val="1400"/>
                        </a:lnSpc>
                      </a:pPr>
                      <a:r>
                        <a:rPr kumimoji="1" lang="ja-JP" altLang="en-US" sz="1100" b="0" dirty="0" smtClean="0">
                          <a:solidFill>
                            <a:schemeClr val="tx1"/>
                          </a:solidFill>
                          <a:latin typeface="+mn-ea"/>
                          <a:ea typeface="+mn-ea"/>
                        </a:rPr>
                        <a:t>医療需要</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400"/>
                        </a:lnSpc>
                      </a:pPr>
                      <a:r>
                        <a:rPr kumimoji="1" lang="ja-JP" altLang="en-US" sz="1100" b="0" dirty="0" smtClean="0">
                          <a:solidFill>
                            <a:schemeClr val="tx1"/>
                          </a:solidFill>
                          <a:latin typeface="+mn-ea"/>
                          <a:ea typeface="+mn-ea"/>
                        </a:rPr>
                        <a:t>「白血球疾患」 入院患者数  </a:t>
                      </a:r>
                      <a:r>
                        <a:rPr kumimoji="1" lang="en-US" altLang="ja-JP" sz="1100" b="0" dirty="0" smtClean="0">
                          <a:solidFill>
                            <a:schemeClr val="tx1"/>
                          </a:solidFill>
                          <a:latin typeface="+mn-ea"/>
                          <a:ea typeface="+mn-ea"/>
                        </a:rPr>
                        <a:t>2013→2025</a:t>
                      </a:r>
                      <a:r>
                        <a:rPr kumimoji="1" lang="ja-JP" altLang="en-US" sz="1100" b="0" dirty="0" smtClean="0">
                          <a:solidFill>
                            <a:schemeClr val="tx1"/>
                          </a:solidFill>
                          <a:latin typeface="+mn-ea"/>
                          <a:ea typeface="+mn-ea"/>
                        </a:rPr>
                        <a:t>年　増加率：＋</a:t>
                      </a:r>
                      <a:r>
                        <a:rPr kumimoji="1" lang="en-US" altLang="ja-JP" sz="1100" b="0" dirty="0" smtClean="0">
                          <a:solidFill>
                            <a:schemeClr val="tx1"/>
                          </a:solidFill>
                          <a:latin typeface="+mn-ea"/>
                          <a:ea typeface="+mn-ea"/>
                        </a:rPr>
                        <a:t>16</a:t>
                      </a:r>
                      <a:r>
                        <a:rPr kumimoji="1" lang="ja-JP" altLang="en-US" sz="1100" b="0" dirty="0" smtClean="0">
                          <a:solidFill>
                            <a:schemeClr val="tx1"/>
                          </a:solidFill>
                          <a:latin typeface="+mn-ea"/>
                          <a:ea typeface="+mn-ea"/>
                        </a:rPr>
                        <a:t>％</a:t>
                      </a:r>
                      <a:endParaRPr kumimoji="1" lang="en-US" altLang="ja-JP" sz="1100" b="0" dirty="0" smtClean="0">
                        <a:solidFill>
                          <a:schemeClr val="tx1"/>
                        </a:solidFill>
                        <a:latin typeface="+mn-ea"/>
                        <a:ea typeface="+mn-ea"/>
                      </a:endParaRPr>
                    </a:p>
                    <a:p>
                      <a:pPr algn="l">
                        <a:lnSpc>
                          <a:spcPts val="1400"/>
                        </a:lnSpc>
                      </a:pPr>
                      <a:r>
                        <a:rPr kumimoji="1" lang="ja-JP" altLang="en-US" sz="1100" b="0" dirty="0" smtClean="0">
                          <a:solidFill>
                            <a:schemeClr val="tx1"/>
                          </a:solidFill>
                          <a:latin typeface="+mn-ea"/>
                          <a:ea typeface="+mn-ea"/>
                        </a:rPr>
                        <a:t>（４基幹病院）</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400"/>
                        </a:lnSpc>
                      </a:pPr>
                      <a:r>
                        <a:rPr kumimoji="1" lang="ja-JP" altLang="en-US" sz="1100" b="0" dirty="0" smtClean="0">
                          <a:solidFill>
                            <a:schemeClr val="tx1"/>
                          </a:solidFill>
                          <a:latin typeface="+mn-ea"/>
                          <a:ea typeface="+mn-ea"/>
                        </a:rPr>
                        <a:t>「慢性腎不全等」 入院患者数  </a:t>
                      </a:r>
                      <a:r>
                        <a:rPr kumimoji="1" lang="en-US" altLang="ja-JP" sz="1100" b="0" dirty="0" smtClean="0">
                          <a:solidFill>
                            <a:schemeClr val="tx1"/>
                          </a:solidFill>
                          <a:latin typeface="+mn-ea"/>
                          <a:ea typeface="+mn-ea"/>
                        </a:rPr>
                        <a:t>2013→2025</a:t>
                      </a:r>
                      <a:r>
                        <a:rPr kumimoji="1" lang="ja-JP" altLang="en-US" sz="1100" b="0" dirty="0" smtClean="0">
                          <a:solidFill>
                            <a:schemeClr val="tx1"/>
                          </a:solidFill>
                          <a:latin typeface="+mn-ea"/>
                          <a:ea typeface="+mn-ea"/>
                        </a:rPr>
                        <a:t>年　増加率：＋</a:t>
                      </a:r>
                      <a:r>
                        <a:rPr kumimoji="1" lang="en-US" altLang="ja-JP" sz="1100" b="0" dirty="0" smtClean="0">
                          <a:solidFill>
                            <a:schemeClr val="tx1"/>
                          </a:solidFill>
                          <a:latin typeface="+mn-ea"/>
                          <a:ea typeface="+mn-ea"/>
                        </a:rPr>
                        <a:t>15</a:t>
                      </a:r>
                      <a:r>
                        <a:rPr kumimoji="1" lang="ja-JP" altLang="en-US" sz="1100" b="0" dirty="0" smtClean="0">
                          <a:solidFill>
                            <a:schemeClr val="tx1"/>
                          </a:solidFill>
                          <a:latin typeface="+mn-ea"/>
                          <a:ea typeface="+mn-ea"/>
                        </a:rPr>
                        <a:t>％</a:t>
                      </a:r>
                      <a:endParaRPr kumimoji="1" lang="en-US" altLang="ja-JP" sz="1100" b="0" dirty="0" smtClean="0">
                        <a:solidFill>
                          <a:schemeClr val="tx1"/>
                        </a:solidFill>
                        <a:latin typeface="+mn-ea"/>
                        <a:ea typeface="+mn-ea"/>
                      </a:endParaRPr>
                    </a:p>
                    <a:p>
                      <a:pPr algn="l">
                        <a:lnSpc>
                          <a:spcPts val="1400"/>
                        </a:lnSpc>
                      </a:pPr>
                      <a:r>
                        <a:rPr kumimoji="1" lang="ja-JP" altLang="en-US" sz="1100" b="0" dirty="0" smtClean="0">
                          <a:solidFill>
                            <a:schemeClr val="tx1"/>
                          </a:solidFill>
                          <a:latin typeface="+mn-ea"/>
                          <a:ea typeface="+mn-ea"/>
                        </a:rPr>
                        <a:t>（４基幹病院）</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12168">
                <a:tc>
                  <a:txBody>
                    <a:bodyPr/>
                    <a:lstStyle/>
                    <a:p>
                      <a:pPr algn="dist">
                        <a:lnSpc>
                          <a:spcPts val="1400"/>
                        </a:lnSpc>
                      </a:pPr>
                      <a:r>
                        <a:rPr kumimoji="1" lang="ja-JP" altLang="en-US" sz="1100" b="0" dirty="0" smtClean="0">
                          <a:solidFill>
                            <a:schemeClr val="tx1"/>
                          </a:solidFill>
                          <a:latin typeface="+mn-ea"/>
                          <a:ea typeface="+mn-ea"/>
                        </a:rPr>
                        <a:t>課題</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800"/>
                        </a:lnSpc>
                      </a:pPr>
                      <a:endParaRPr kumimoji="1" lang="en-US" altLang="ja-JP" sz="1100" b="0" dirty="0" smtClean="0">
                        <a:solidFill>
                          <a:schemeClr val="tx1"/>
                        </a:solidFill>
                        <a:latin typeface="+mn-ea"/>
                        <a:ea typeface="+mn-ea"/>
                      </a:endParaRPr>
                    </a:p>
                    <a:p>
                      <a:pPr algn="l">
                        <a:lnSpc>
                          <a:spcPts val="1700"/>
                        </a:lnSpc>
                      </a:pPr>
                      <a:r>
                        <a:rPr kumimoji="1" lang="en-US" altLang="ja-JP" sz="1100" b="0" dirty="0" smtClean="0">
                          <a:solidFill>
                            <a:schemeClr val="tx1"/>
                          </a:solidFill>
                          <a:latin typeface="+mn-ea"/>
                          <a:ea typeface="+mn-ea"/>
                        </a:rPr>
                        <a:t>(1) </a:t>
                      </a:r>
                      <a:r>
                        <a:rPr kumimoji="1" lang="ja-JP" altLang="en-US" sz="1100" b="0" dirty="0" smtClean="0">
                          <a:solidFill>
                            <a:schemeClr val="tx1"/>
                          </a:solidFill>
                          <a:latin typeface="+mn-ea"/>
                          <a:ea typeface="+mn-ea"/>
                        </a:rPr>
                        <a:t>血液専門医の育成・確保</a:t>
                      </a:r>
                      <a:endParaRPr kumimoji="1" lang="en-US" altLang="ja-JP" sz="1100" b="0" dirty="0" smtClean="0">
                        <a:solidFill>
                          <a:schemeClr val="tx1"/>
                        </a:solidFill>
                        <a:latin typeface="+mn-ea"/>
                        <a:ea typeface="+mn-ea"/>
                      </a:endParaRPr>
                    </a:p>
                    <a:p>
                      <a:pPr algn="l">
                        <a:lnSpc>
                          <a:spcPts val="1700"/>
                        </a:lnSpc>
                      </a:pPr>
                      <a:r>
                        <a:rPr kumimoji="1" lang="ja-JP" altLang="en-US" sz="1100" b="0" dirty="0" smtClean="0">
                          <a:solidFill>
                            <a:schemeClr val="tx1"/>
                          </a:solidFill>
                          <a:latin typeface="+mn-ea"/>
                          <a:ea typeface="+mn-ea"/>
                        </a:rPr>
                        <a:t>　　・ 不足（偏在）している血液専門医の育成・確保</a:t>
                      </a:r>
                      <a:endParaRPr kumimoji="1" lang="ja-JP" altLang="en-US" sz="11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800"/>
                        </a:lnSpc>
                      </a:pPr>
                      <a:endParaRPr kumimoji="1" lang="en-US" altLang="ja-JP" sz="1100" b="0" dirty="0" smtClean="0">
                        <a:solidFill>
                          <a:schemeClr val="tx1"/>
                        </a:solidFill>
                        <a:latin typeface="+mn-ea"/>
                        <a:ea typeface="+mn-ea"/>
                      </a:endParaRPr>
                    </a:p>
                    <a:p>
                      <a:pPr algn="l">
                        <a:lnSpc>
                          <a:spcPts val="1700"/>
                        </a:lnSpc>
                      </a:pPr>
                      <a:r>
                        <a:rPr kumimoji="1" lang="en-US" altLang="ja-JP" sz="1100" b="0" dirty="0" smtClean="0">
                          <a:solidFill>
                            <a:schemeClr val="tx1"/>
                          </a:solidFill>
                          <a:latin typeface="+mn-ea"/>
                          <a:ea typeface="+mn-ea"/>
                        </a:rPr>
                        <a:t>(1) </a:t>
                      </a:r>
                      <a:r>
                        <a:rPr kumimoji="1" lang="ja-JP" altLang="en-US" sz="1100" b="0" dirty="0" smtClean="0">
                          <a:solidFill>
                            <a:schemeClr val="tx1"/>
                          </a:solidFill>
                          <a:latin typeface="+mn-ea"/>
                          <a:ea typeface="+mn-ea"/>
                        </a:rPr>
                        <a:t>通院困難な透析患者への対応</a:t>
                      </a:r>
                      <a:endParaRPr kumimoji="1" lang="en-US" altLang="ja-JP" sz="1100" b="0" dirty="0" smtClean="0">
                        <a:solidFill>
                          <a:schemeClr val="tx1"/>
                        </a:solidFill>
                        <a:latin typeface="+mn-ea"/>
                        <a:ea typeface="+mn-ea"/>
                      </a:endParaRPr>
                    </a:p>
                    <a:p>
                      <a:pPr algn="l">
                        <a:lnSpc>
                          <a:spcPts val="1700"/>
                        </a:lnSpc>
                      </a:pPr>
                      <a:r>
                        <a:rPr kumimoji="1" lang="ja-JP" altLang="en-US" sz="1100" b="0" dirty="0" smtClean="0">
                          <a:solidFill>
                            <a:schemeClr val="tx1"/>
                          </a:solidFill>
                          <a:latin typeface="+mn-ea"/>
                          <a:ea typeface="+mn-ea"/>
                        </a:rPr>
                        <a:t>　　・ 民間の医療施設で対応が困難な高齢透析患者等の受入</a:t>
                      </a:r>
                      <a:endParaRPr kumimoji="1" lang="en-US" altLang="ja-JP" sz="1100" b="0" dirty="0" smtClean="0">
                        <a:solidFill>
                          <a:schemeClr val="tx1"/>
                        </a:solidFill>
                        <a:latin typeface="+mn-ea"/>
                        <a:ea typeface="+mn-ea"/>
                      </a:endParaRPr>
                    </a:p>
                    <a:p>
                      <a:pPr algn="l">
                        <a:lnSpc>
                          <a:spcPts val="1700"/>
                        </a:lnSpc>
                      </a:pPr>
                      <a:r>
                        <a:rPr kumimoji="1" lang="ja-JP" altLang="en-US" sz="1100" b="0" dirty="0" smtClean="0">
                          <a:solidFill>
                            <a:schemeClr val="tx1"/>
                          </a:solidFill>
                          <a:latin typeface="+mn-ea"/>
                          <a:ea typeface="+mn-ea"/>
                        </a:rPr>
                        <a:t>　　</a:t>
                      </a:r>
                      <a:r>
                        <a:rPr kumimoji="1" lang="ja-JP" altLang="en-US" sz="1100" b="0" dirty="0" err="1" smtClean="0">
                          <a:solidFill>
                            <a:schemeClr val="tx1"/>
                          </a:solidFill>
                          <a:latin typeface="+mn-ea"/>
                          <a:ea typeface="+mn-ea"/>
                        </a:rPr>
                        <a:t>れ</a:t>
                      </a:r>
                      <a:r>
                        <a:rPr kumimoji="1" lang="ja-JP" altLang="en-US" sz="1100" b="0" dirty="0" smtClean="0">
                          <a:solidFill>
                            <a:schemeClr val="tx1"/>
                          </a:solidFill>
                          <a:latin typeface="+mn-ea"/>
                          <a:ea typeface="+mn-ea"/>
                        </a:rPr>
                        <a:t>先の確保</a:t>
                      </a:r>
                      <a:endParaRPr kumimoji="1" lang="ja-JP" altLang="en-US" sz="11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04256">
                <a:tc>
                  <a:txBody>
                    <a:bodyPr/>
                    <a:lstStyle/>
                    <a:p>
                      <a:pPr algn="dist">
                        <a:lnSpc>
                          <a:spcPts val="1400"/>
                        </a:lnSpc>
                      </a:pPr>
                      <a:r>
                        <a:rPr kumimoji="1" lang="ja-JP" altLang="en-US" sz="1100" b="0" dirty="0" smtClean="0">
                          <a:solidFill>
                            <a:schemeClr val="tx1"/>
                          </a:solidFill>
                          <a:latin typeface="+mn-ea"/>
                          <a:ea typeface="+mn-ea"/>
                        </a:rPr>
                        <a:t>患者数等</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4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 name="図 4"/>
          <p:cNvPicPr>
            <a:picLocks noChangeAspect="1" noChangeArrowheads="1"/>
            <a:extLst>
              <a:ext uri="{84589F7E-364E-4C9E-8A38-B11213B215E9}">
                <a14:cameraTool xmlns:a14="http://schemas.microsoft.com/office/drawing/2010/main" cellRange="$AL$54:$BB$63"/>
              </a:ext>
            </a:extLst>
          </p:cNvPicPr>
          <p:nvPr/>
        </p:nvPicPr>
        <p:blipFill>
          <a:blip r:embed="rId2"/>
          <a:srcRect/>
          <a:stretch>
            <a:fillRect/>
          </a:stretch>
        </p:blipFill>
        <p:spPr bwMode="auto">
          <a:xfrm>
            <a:off x="1332000" y="3996000"/>
            <a:ext cx="3452400" cy="1552616"/>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noChangeArrowheads="1"/>
            <a:extLst>
              <a:ext uri="{84589F7E-364E-4C9E-8A38-B11213B215E9}">
                <a14:cameraTool xmlns:a14="http://schemas.microsoft.com/office/drawing/2010/main" cellRange="$AL$95:$BB$103"/>
              </a:ext>
            </a:extLst>
          </p:cNvPicPr>
          <p:nvPr/>
        </p:nvPicPr>
        <p:blipFill>
          <a:blip r:embed="rId3"/>
          <a:srcRect/>
          <a:stretch>
            <a:fillRect/>
          </a:stretch>
        </p:blipFill>
        <p:spPr bwMode="auto">
          <a:xfrm>
            <a:off x="5292080" y="3996000"/>
            <a:ext cx="3452400" cy="1398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501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38</a:t>
            </a:fld>
            <a:endParaRPr kumimoji="1" lang="ja-JP" altLang="en-US" sz="2400" dirty="0"/>
          </a:p>
        </p:txBody>
      </p:sp>
      <p:graphicFrame>
        <p:nvGraphicFramePr>
          <p:cNvPr id="3" name="表 2"/>
          <p:cNvGraphicFramePr>
            <a:graphicFrameLocks noGrp="1"/>
          </p:cNvGraphicFramePr>
          <p:nvPr>
            <p:extLst>
              <p:ext uri="{D42A27DB-BD31-4B8C-83A1-F6EECF244321}">
                <p14:modId xmlns:p14="http://schemas.microsoft.com/office/powerpoint/2010/main" val="3566478402"/>
              </p:ext>
            </p:extLst>
          </p:nvPr>
        </p:nvGraphicFramePr>
        <p:xfrm>
          <a:off x="113779" y="1124744"/>
          <a:ext cx="8856984" cy="5616624"/>
        </p:xfrm>
        <a:graphic>
          <a:graphicData uri="http://schemas.openxmlformats.org/drawingml/2006/table">
            <a:tbl>
              <a:tblPr firstRow="1" bandRow="1">
                <a:tableStyleId>{5C22544A-7EE6-4342-B048-85BDC9FD1C3A}</a:tableStyleId>
              </a:tblPr>
              <a:tblGrid>
                <a:gridCol w="927546"/>
                <a:gridCol w="3968998"/>
                <a:gridCol w="3960440"/>
              </a:tblGrid>
              <a:tr h="360040">
                <a:tc>
                  <a:txBody>
                    <a:bodyPr/>
                    <a:lstStyle/>
                    <a:p>
                      <a:pPr algn="dist">
                        <a:lnSpc>
                          <a:spcPts val="1400"/>
                        </a:lnSpc>
                      </a:pPr>
                      <a:r>
                        <a:rPr kumimoji="1" lang="ja-JP" altLang="en-US" sz="1100" b="0" dirty="0" smtClean="0">
                          <a:solidFill>
                            <a:schemeClr val="tx1"/>
                          </a:solidFill>
                          <a:latin typeface="+mn-ea"/>
                          <a:ea typeface="+mn-ea"/>
                        </a:rPr>
                        <a:t>領域</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00"/>
                        </a:lnSpc>
                      </a:pPr>
                      <a:r>
                        <a:rPr kumimoji="1" lang="ja-JP" altLang="en-US" sz="1100" b="0" dirty="0" smtClean="0">
                          <a:solidFill>
                            <a:schemeClr val="tx1"/>
                          </a:solidFill>
                          <a:latin typeface="+mn-ea"/>
                          <a:ea typeface="+mn-ea"/>
                        </a:rPr>
                        <a:t>がん</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00"/>
                        </a:lnSpc>
                      </a:pPr>
                      <a:r>
                        <a:rPr kumimoji="1" lang="ja-JP" altLang="en-US" sz="1100" b="0" dirty="0" smtClean="0">
                          <a:solidFill>
                            <a:schemeClr val="tx1"/>
                          </a:solidFill>
                          <a:latin typeface="+mn-ea"/>
                          <a:ea typeface="+mn-ea"/>
                        </a:rPr>
                        <a:t>周産期医療・小児医療</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576064">
                <a:tc>
                  <a:txBody>
                    <a:bodyPr/>
                    <a:lstStyle/>
                    <a:p>
                      <a:pPr algn="dist">
                        <a:lnSpc>
                          <a:spcPts val="1400"/>
                        </a:lnSpc>
                      </a:pPr>
                      <a:r>
                        <a:rPr kumimoji="1" lang="ja-JP" altLang="en-US" sz="1100" b="0" dirty="0" smtClean="0">
                          <a:solidFill>
                            <a:schemeClr val="tx1"/>
                          </a:solidFill>
                          <a:latin typeface="+mn-ea"/>
                          <a:ea typeface="+mn-ea"/>
                        </a:rPr>
                        <a:t>医療需要</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400"/>
                        </a:lnSpc>
                      </a:pPr>
                      <a:r>
                        <a:rPr kumimoji="1" lang="ja-JP" altLang="en-US" sz="1100" b="0" dirty="0" smtClean="0">
                          <a:solidFill>
                            <a:schemeClr val="tx1"/>
                          </a:solidFill>
                          <a:latin typeface="+mn-ea"/>
                          <a:ea typeface="+mn-ea"/>
                        </a:rPr>
                        <a:t>「悪性新生物」 入院患者数  </a:t>
                      </a:r>
                      <a:r>
                        <a:rPr kumimoji="1" lang="en-US" altLang="ja-JP" sz="1100" b="0" dirty="0" smtClean="0">
                          <a:solidFill>
                            <a:schemeClr val="tx1"/>
                          </a:solidFill>
                          <a:latin typeface="+mn-ea"/>
                          <a:ea typeface="+mn-ea"/>
                        </a:rPr>
                        <a:t>2015→2025</a:t>
                      </a:r>
                      <a:r>
                        <a:rPr kumimoji="1" lang="ja-JP" altLang="en-US" sz="1100" b="0" dirty="0" smtClean="0">
                          <a:solidFill>
                            <a:schemeClr val="tx1"/>
                          </a:solidFill>
                          <a:latin typeface="+mn-ea"/>
                          <a:ea typeface="+mn-ea"/>
                        </a:rPr>
                        <a:t>年　増加率：＋</a:t>
                      </a:r>
                      <a:r>
                        <a:rPr kumimoji="1" lang="en-US" altLang="ja-JP" sz="1100" b="0" dirty="0" smtClean="0">
                          <a:solidFill>
                            <a:schemeClr val="tx1"/>
                          </a:solidFill>
                          <a:latin typeface="+mn-ea"/>
                          <a:ea typeface="+mn-ea"/>
                        </a:rPr>
                        <a:t>14</a:t>
                      </a:r>
                      <a:r>
                        <a:rPr kumimoji="1" lang="ja-JP" altLang="en-US" sz="1100" b="0" dirty="0" smtClean="0">
                          <a:solidFill>
                            <a:schemeClr val="tx1"/>
                          </a:solidFill>
                          <a:latin typeface="+mn-ea"/>
                          <a:ea typeface="+mn-ea"/>
                        </a:rPr>
                        <a:t>％</a:t>
                      </a:r>
                      <a:endParaRPr kumimoji="1" lang="en-US" altLang="ja-JP" sz="1100" b="0" dirty="0" smtClean="0">
                        <a:solidFill>
                          <a:schemeClr val="tx1"/>
                        </a:solidFill>
                        <a:latin typeface="+mn-ea"/>
                        <a:ea typeface="+mn-ea"/>
                      </a:endParaRPr>
                    </a:p>
                    <a:p>
                      <a:pPr algn="l">
                        <a:lnSpc>
                          <a:spcPts val="1400"/>
                        </a:lnSpc>
                      </a:pPr>
                      <a:r>
                        <a:rPr kumimoji="1" lang="ja-JP" altLang="en-US" sz="1100" b="0" dirty="0" smtClean="0">
                          <a:solidFill>
                            <a:schemeClr val="tx1"/>
                          </a:solidFill>
                          <a:latin typeface="+mn-ea"/>
                          <a:ea typeface="+mn-ea"/>
                        </a:rPr>
                        <a:t>（広島医療圏）</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400"/>
                        </a:lnSpc>
                      </a:pPr>
                      <a:r>
                        <a:rPr kumimoji="1" lang="ja-JP" altLang="en-US" sz="1100" b="0" dirty="0" smtClean="0">
                          <a:solidFill>
                            <a:schemeClr val="tx1"/>
                          </a:solidFill>
                          <a:latin typeface="+mn-ea"/>
                          <a:ea typeface="+mn-ea"/>
                        </a:rPr>
                        <a:t>「早産・切迫早産」 入院患者数  </a:t>
                      </a:r>
                      <a:r>
                        <a:rPr kumimoji="1" lang="en-US" altLang="ja-JP" sz="1100" b="0" dirty="0" smtClean="0">
                          <a:solidFill>
                            <a:schemeClr val="tx1"/>
                          </a:solidFill>
                          <a:latin typeface="+mn-ea"/>
                          <a:ea typeface="+mn-ea"/>
                        </a:rPr>
                        <a:t>2013→2025</a:t>
                      </a:r>
                      <a:r>
                        <a:rPr kumimoji="1" lang="ja-JP" altLang="en-US" sz="1100" b="0" dirty="0" smtClean="0">
                          <a:solidFill>
                            <a:schemeClr val="tx1"/>
                          </a:solidFill>
                          <a:latin typeface="+mn-ea"/>
                          <a:ea typeface="+mn-ea"/>
                        </a:rPr>
                        <a:t>年　増加率：△</a:t>
                      </a:r>
                      <a:r>
                        <a:rPr kumimoji="1" lang="en-US" altLang="ja-JP" sz="1100" b="0" dirty="0" smtClean="0">
                          <a:solidFill>
                            <a:schemeClr val="tx1"/>
                          </a:solidFill>
                          <a:latin typeface="+mn-ea"/>
                          <a:ea typeface="+mn-ea"/>
                        </a:rPr>
                        <a:t>21</a:t>
                      </a:r>
                      <a:r>
                        <a:rPr kumimoji="1" lang="ja-JP" altLang="en-US" sz="1100" b="0" dirty="0" smtClean="0">
                          <a:solidFill>
                            <a:schemeClr val="tx1"/>
                          </a:solidFill>
                          <a:latin typeface="+mn-ea"/>
                          <a:ea typeface="+mn-ea"/>
                        </a:rPr>
                        <a:t>％</a:t>
                      </a:r>
                      <a:endParaRPr kumimoji="1" lang="en-US" altLang="ja-JP" sz="1100" b="0" dirty="0" smtClean="0">
                        <a:solidFill>
                          <a:schemeClr val="tx1"/>
                        </a:solidFill>
                        <a:latin typeface="+mn-ea"/>
                        <a:ea typeface="+mn-ea"/>
                      </a:endParaRPr>
                    </a:p>
                    <a:p>
                      <a:pPr algn="l">
                        <a:lnSpc>
                          <a:spcPts val="1400"/>
                        </a:lnSpc>
                      </a:pPr>
                      <a:r>
                        <a:rPr kumimoji="1" lang="ja-JP" altLang="en-US" sz="1100" b="0" dirty="0" smtClean="0">
                          <a:solidFill>
                            <a:schemeClr val="tx1"/>
                          </a:solidFill>
                          <a:latin typeface="+mn-ea"/>
                          <a:ea typeface="+mn-ea"/>
                        </a:rPr>
                        <a:t>（４基幹病院）</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76264">
                <a:tc>
                  <a:txBody>
                    <a:bodyPr/>
                    <a:lstStyle/>
                    <a:p>
                      <a:pPr algn="dist">
                        <a:lnSpc>
                          <a:spcPts val="1400"/>
                        </a:lnSpc>
                      </a:pPr>
                      <a:r>
                        <a:rPr kumimoji="1" lang="ja-JP" altLang="en-US" sz="1100" b="0" dirty="0" smtClean="0">
                          <a:solidFill>
                            <a:schemeClr val="tx1"/>
                          </a:solidFill>
                          <a:latin typeface="+mn-ea"/>
                          <a:ea typeface="+mn-ea"/>
                        </a:rPr>
                        <a:t>課題</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700"/>
                        </a:lnSpc>
                      </a:pPr>
                      <a:r>
                        <a:rPr kumimoji="1" lang="en-US" altLang="ja-JP" sz="1100" b="0" dirty="0" smtClean="0">
                          <a:solidFill>
                            <a:schemeClr val="tx1"/>
                          </a:solidFill>
                          <a:latin typeface="+mn-ea"/>
                          <a:ea typeface="+mn-ea"/>
                        </a:rPr>
                        <a:t>(1) </a:t>
                      </a:r>
                      <a:r>
                        <a:rPr kumimoji="1" lang="ja-JP" altLang="en-US" sz="1100" b="0" dirty="0" smtClean="0">
                          <a:solidFill>
                            <a:schemeClr val="tx1"/>
                          </a:solidFill>
                          <a:latin typeface="+mn-ea"/>
                          <a:ea typeface="+mn-ea"/>
                        </a:rPr>
                        <a:t>広島県がん医療ネットワークの充実</a:t>
                      </a:r>
                      <a:endParaRPr kumimoji="1" lang="en-US" altLang="ja-JP" sz="1100" b="0" dirty="0" smtClean="0">
                        <a:solidFill>
                          <a:schemeClr val="tx1"/>
                        </a:solidFill>
                        <a:latin typeface="+mn-ea"/>
                        <a:ea typeface="+mn-ea"/>
                      </a:endParaRPr>
                    </a:p>
                    <a:p>
                      <a:pPr algn="l">
                        <a:lnSpc>
                          <a:spcPts val="1700"/>
                        </a:lnSpc>
                      </a:pPr>
                      <a:r>
                        <a:rPr kumimoji="1" lang="ja-JP" altLang="en-US" sz="1100" b="0" dirty="0" smtClean="0">
                          <a:solidFill>
                            <a:schemeClr val="tx1"/>
                          </a:solidFill>
                          <a:latin typeface="+mn-ea"/>
                          <a:ea typeface="+mn-ea"/>
                        </a:rPr>
                        <a:t>　　・ 「ネットワーク型がんセンター」として一層の連携強化</a:t>
                      </a:r>
                      <a:endParaRPr kumimoji="1" lang="en-US" altLang="ja-JP" sz="1100" b="0" dirty="0" smtClean="0">
                        <a:solidFill>
                          <a:schemeClr val="tx1"/>
                        </a:solidFill>
                        <a:latin typeface="+mn-ea"/>
                        <a:ea typeface="+mn-ea"/>
                      </a:endParaRPr>
                    </a:p>
                    <a:p>
                      <a:pPr algn="l">
                        <a:lnSpc>
                          <a:spcPts val="1700"/>
                        </a:lnSpc>
                      </a:pPr>
                      <a:r>
                        <a:rPr kumimoji="1" lang="ja-JP" altLang="en-US" sz="1100" b="0" dirty="0" smtClean="0">
                          <a:solidFill>
                            <a:schemeClr val="tx1"/>
                          </a:solidFill>
                          <a:latin typeface="+mn-ea"/>
                          <a:ea typeface="+mn-ea"/>
                        </a:rPr>
                        <a:t>　　・ 各病院の特色を組み合わせた高度専門性の発揮</a:t>
                      </a:r>
                      <a:endParaRPr kumimoji="1" lang="en-US" altLang="ja-JP" sz="1100" b="0" dirty="0" smtClean="0">
                        <a:solidFill>
                          <a:schemeClr val="tx1"/>
                        </a:solidFill>
                        <a:latin typeface="+mn-ea"/>
                        <a:ea typeface="+mn-ea"/>
                      </a:endParaRPr>
                    </a:p>
                    <a:p>
                      <a:pPr algn="l">
                        <a:lnSpc>
                          <a:spcPts val="1700"/>
                        </a:lnSpc>
                      </a:pPr>
                      <a:r>
                        <a:rPr kumimoji="1" lang="en-US" altLang="ja-JP" sz="1100" b="0" dirty="0" smtClean="0">
                          <a:solidFill>
                            <a:schemeClr val="tx1"/>
                          </a:solidFill>
                          <a:latin typeface="+mn-ea"/>
                          <a:ea typeface="+mn-ea"/>
                        </a:rPr>
                        <a:t>(2) </a:t>
                      </a:r>
                      <a:r>
                        <a:rPr kumimoji="1" lang="ja-JP" altLang="en-US" sz="1100" b="0" dirty="0" smtClean="0">
                          <a:solidFill>
                            <a:schemeClr val="tx1"/>
                          </a:solidFill>
                          <a:latin typeface="+mn-ea"/>
                          <a:ea typeface="+mn-ea"/>
                        </a:rPr>
                        <a:t>医療内容の充実</a:t>
                      </a:r>
                      <a:endParaRPr kumimoji="1" lang="en-US" altLang="ja-JP" sz="1100" b="0" dirty="0" smtClean="0">
                        <a:solidFill>
                          <a:schemeClr val="tx1"/>
                        </a:solidFill>
                        <a:latin typeface="+mn-ea"/>
                        <a:ea typeface="+mn-ea"/>
                      </a:endParaRPr>
                    </a:p>
                    <a:p>
                      <a:pPr algn="l">
                        <a:lnSpc>
                          <a:spcPts val="1700"/>
                        </a:lnSpc>
                      </a:pPr>
                      <a:r>
                        <a:rPr kumimoji="1" lang="ja-JP" altLang="en-US" sz="1100" b="0" dirty="0" smtClean="0">
                          <a:solidFill>
                            <a:schemeClr val="tx1"/>
                          </a:solidFill>
                          <a:latin typeface="+mn-ea"/>
                          <a:ea typeface="+mn-ea"/>
                        </a:rPr>
                        <a:t>　　・ 増加する高齢患者に対応する低侵襲手術の充実</a:t>
                      </a:r>
                      <a:endParaRPr kumimoji="1" lang="en-US" altLang="ja-JP" sz="1100" b="0" dirty="0" smtClean="0">
                        <a:solidFill>
                          <a:schemeClr val="tx1"/>
                        </a:solidFill>
                        <a:latin typeface="+mn-ea"/>
                        <a:ea typeface="+mn-ea"/>
                      </a:endParaRPr>
                    </a:p>
                    <a:p>
                      <a:pPr algn="l">
                        <a:lnSpc>
                          <a:spcPts val="1700"/>
                        </a:lnSpc>
                      </a:pPr>
                      <a:r>
                        <a:rPr kumimoji="1" lang="ja-JP" altLang="en-US" sz="1100" b="0" dirty="0" smtClean="0">
                          <a:solidFill>
                            <a:schemeClr val="tx1"/>
                          </a:solidFill>
                          <a:latin typeface="+mn-ea"/>
                          <a:ea typeface="+mn-ea"/>
                        </a:rPr>
                        <a:t>　　・ がん薬物療法専門医や病理専門医等の確保</a:t>
                      </a:r>
                      <a:endParaRPr kumimoji="1" lang="ja-JP" altLang="en-US" sz="11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700"/>
                        </a:lnSpc>
                      </a:pPr>
                      <a:r>
                        <a:rPr kumimoji="1" lang="en-US" altLang="ja-JP" sz="1100" b="0" dirty="0" smtClean="0">
                          <a:solidFill>
                            <a:schemeClr val="tx1"/>
                          </a:solidFill>
                          <a:latin typeface="+mn-ea"/>
                          <a:ea typeface="+mn-ea"/>
                        </a:rPr>
                        <a:t>(1) </a:t>
                      </a:r>
                      <a:r>
                        <a:rPr kumimoji="1" lang="ja-JP" altLang="en-US" sz="1100" b="0" dirty="0" smtClean="0">
                          <a:solidFill>
                            <a:schemeClr val="tx1"/>
                          </a:solidFill>
                          <a:latin typeface="+mn-ea"/>
                          <a:ea typeface="+mn-ea"/>
                        </a:rPr>
                        <a:t>医療従事者の確保</a:t>
                      </a:r>
                      <a:endParaRPr kumimoji="1" lang="en-US" altLang="ja-JP" sz="1100" b="0" dirty="0" smtClean="0">
                        <a:solidFill>
                          <a:schemeClr val="tx1"/>
                        </a:solidFill>
                        <a:latin typeface="+mn-ea"/>
                        <a:ea typeface="+mn-ea"/>
                      </a:endParaRPr>
                    </a:p>
                    <a:p>
                      <a:pPr algn="l">
                        <a:lnSpc>
                          <a:spcPts val="1700"/>
                        </a:lnSpc>
                      </a:pPr>
                      <a:r>
                        <a:rPr kumimoji="1" lang="ja-JP" altLang="en-US" sz="1100" b="0" dirty="0" smtClean="0">
                          <a:solidFill>
                            <a:schemeClr val="tx1"/>
                          </a:solidFill>
                          <a:latin typeface="+mn-ea"/>
                          <a:ea typeface="+mn-ea"/>
                        </a:rPr>
                        <a:t>　　・ 医師確保による勤務環境の改善</a:t>
                      </a:r>
                      <a:endParaRPr kumimoji="1" lang="en-US" altLang="ja-JP" sz="1100" b="0" dirty="0" smtClean="0">
                        <a:solidFill>
                          <a:schemeClr val="tx1"/>
                        </a:solidFill>
                        <a:latin typeface="+mn-ea"/>
                        <a:ea typeface="+mn-ea"/>
                      </a:endParaRPr>
                    </a:p>
                    <a:p>
                      <a:pPr algn="l">
                        <a:lnSpc>
                          <a:spcPts val="1700"/>
                        </a:lnSpc>
                      </a:pPr>
                      <a:r>
                        <a:rPr kumimoji="1" lang="en-US" altLang="ja-JP" sz="1100" b="0" dirty="0" smtClean="0">
                          <a:solidFill>
                            <a:schemeClr val="tx1"/>
                          </a:solidFill>
                          <a:latin typeface="+mn-ea"/>
                          <a:ea typeface="+mn-ea"/>
                        </a:rPr>
                        <a:t>(2) </a:t>
                      </a:r>
                      <a:r>
                        <a:rPr kumimoji="1" lang="ja-JP" altLang="en-US" sz="1100" b="0" dirty="0" smtClean="0">
                          <a:solidFill>
                            <a:schemeClr val="tx1"/>
                          </a:solidFill>
                          <a:latin typeface="+mn-ea"/>
                          <a:ea typeface="+mn-ea"/>
                        </a:rPr>
                        <a:t>ハイリスク妊娠・分娩への対応</a:t>
                      </a:r>
                      <a:endParaRPr kumimoji="1" lang="en-US" altLang="ja-JP" sz="1100" b="0" dirty="0" smtClean="0">
                        <a:solidFill>
                          <a:schemeClr val="tx1"/>
                        </a:solidFill>
                        <a:latin typeface="+mn-ea"/>
                        <a:ea typeface="+mn-ea"/>
                      </a:endParaRPr>
                    </a:p>
                    <a:p>
                      <a:pPr algn="l">
                        <a:lnSpc>
                          <a:spcPts val="1700"/>
                        </a:lnSpc>
                      </a:pPr>
                      <a:r>
                        <a:rPr kumimoji="1" lang="ja-JP" altLang="en-US" sz="1100" b="0" dirty="0" smtClean="0">
                          <a:solidFill>
                            <a:schemeClr val="tx1"/>
                          </a:solidFill>
                          <a:latin typeface="+mn-ea"/>
                          <a:ea typeface="+mn-ea"/>
                        </a:rPr>
                        <a:t>　　・ ハイリスク分娩とローリスク分娩を役割分担する体制</a:t>
                      </a:r>
                      <a:endParaRPr kumimoji="1" lang="en-US" altLang="ja-JP" sz="1100" b="0" dirty="0" smtClean="0">
                        <a:solidFill>
                          <a:schemeClr val="tx1"/>
                        </a:solidFill>
                        <a:latin typeface="+mn-ea"/>
                        <a:ea typeface="+mn-ea"/>
                      </a:endParaRPr>
                    </a:p>
                    <a:p>
                      <a:pPr algn="l">
                        <a:lnSpc>
                          <a:spcPts val="1700"/>
                        </a:lnSpc>
                      </a:pPr>
                      <a:r>
                        <a:rPr kumimoji="1" lang="en-US" altLang="ja-JP" sz="1100" b="0" dirty="0" smtClean="0">
                          <a:solidFill>
                            <a:schemeClr val="tx1"/>
                          </a:solidFill>
                          <a:latin typeface="+mn-ea"/>
                          <a:ea typeface="+mn-ea"/>
                        </a:rPr>
                        <a:t>(3) </a:t>
                      </a:r>
                      <a:r>
                        <a:rPr kumimoji="1" lang="ja-JP" altLang="en-US" sz="1100" b="0" dirty="0" smtClean="0">
                          <a:solidFill>
                            <a:schemeClr val="tx1"/>
                          </a:solidFill>
                          <a:latin typeface="+mn-ea"/>
                          <a:ea typeface="+mn-ea"/>
                        </a:rPr>
                        <a:t>新生児への対応</a:t>
                      </a:r>
                      <a:endParaRPr kumimoji="1" lang="en-US" altLang="ja-JP" sz="1100" b="0" dirty="0" smtClean="0">
                        <a:solidFill>
                          <a:schemeClr val="tx1"/>
                        </a:solidFill>
                        <a:latin typeface="+mn-ea"/>
                        <a:ea typeface="+mn-ea"/>
                      </a:endParaRPr>
                    </a:p>
                    <a:p>
                      <a:pPr algn="l">
                        <a:lnSpc>
                          <a:spcPts val="1700"/>
                        </a:lnSpc>
                      </a:pPr>
                      <a:r>
                        <a:rPr kumimoji="1" lang="ja-JP" altLang="en-US" sz="1100" b="0" dirty="0" smtClean="0">
                          <a:solidFill>
                            <a:schemeClr val="tx1"/>
                          </a:solidFill>
                          <a:latin typeface="+mn-ea"/>
                          <a:ea typeface="+mn-ea"/>
                        </a:rPr>
                        <a:t>　　・ 多岐にわたる関連診療科との連携体制の強化</a:t>
                      </a:r>
                      <a:endParaRPr kumimoji="1" lang="en-US" altLang="ja-JP" sz="1100" b="0" dirty="0" smtClean="0">
                        <a:solidFill>
                          <a:schemeClr val="tx1"/>
                        </a:solidFill>
                        <a:latin typeface="+mn-ea"/>
                        <a:ea typeface="+mn-ea"/>
                      </a:endParaRPr>
                    </a:p>
                    <a:p>
                      <a:pPr algn="l">
                        <a:lnSpc>
                          <a:spcPts val="1700"/>
                        </a:lnSpc>
                      </a:pPr>
                      <a:r>
                        <a:rPr kumimoji="1" lang="ja-JP" altLang="en-US" sz="1100" b="0" dirty="0" smtClean="0">
                          <a:solidFill>
                            <a:schemeClr val="tx1"/>
                          </a:solidFill>
                          <a:latin typeface="+mn-ea"/>
                          <a:ea typeface="+mn-ea"/>
                        </a:rPr>
                        <a:t>　　・ レスパイト・ケアの支援</a:t>
                      </a:r>
                      <a:endParaRPr kumimoji="1" lang="en-US" altLang="ja-JP" sz="1100" b="0" dirty="0" smtClean="0">
                        <a:solidFill>
                          <a:schemeClr val="tx1"/>
                        </a:solidFill>
                        <a:latin typeface="+mn-ea"/>
                        <a:ea typeface="+mn-ea"/>
                      </a:endParaRPr>
                    </a:p>
                    <a:p>
                      <a:pPr algn="l">
                        <a:lnSpc>
                          <a:spcPts val="1700"/>
                        </a:lnSpc>
                      </a:pPr>
                      <a:r>
                        <a:rPr kumimoji="1" lang="en-US" altLang="ja-JP" sz="1100" b="0" dirty="0" smtClean="0">
                          <a:solidFill>
                            <a:schemeClr val="tx1"/>
                          </a:solidFill>
                          <a:latin typeface="+mn-ea"/>
                          <a:ea typeface="+mn-ea"/>
                        </a:rPr>
                        <a:t>(4) </a:t>
                      </a:r>
                      <a:r>
                        <a:rPr kumimoji="1" lang="ja-JP" altLang="en-US" sz="1100" b="0" dirty="0" smtClean="0">
                          <a:solidFill>
                            <a:schemeClr val="tx1"/>
                          </a:solidFill>
                          <a:latin typeface="+mn-ea"/>
                          <a:ea typeface="+mn-ea"/>
                        </a:rPr>
                        <a:t>小児救急医療体制の充実強化</a:t>
                      </a:r>
                      <a:endParaRPr kumimoji="1" lang="en-US" altLang="ja-JP" sz="1100" b="0" dirty="0" smtClean="0">
                        <a:solidFill>
                          <a:schemeClr val="tx1"/>
                        </a:solidFill>
                        <a:latin typeface="+mn-ea"/>
                        <a:ea typeface="+mn-ea"/>
                      </a:endParaRPr>
                    </a:p>
                    <a:p>
                      <a:pPr algn="l">
                        <a:lnSpc>
                          <a:spcPts val="1700"/>
                        </a:lnSpc>
                      </a:pPr>
                      <a:r>
                        <a:rPr kumimoji="1" lang="ja-JP" altLang="en-US" sz="1100" b="0" dirty="0" smtClean="0">
                          <a:solidFill>
                            <a:schemeClr val="tx1"/>
                          </a:solidFill>
                          <a:latin typeface="+mn-ea"/>
                          <a:ea typeface="+mn-ea"/>
                        </a:rPr>
                        <a:t>　　・ 在宅当番医制の強化</a:t>
                      </a:r>
                      <a:endParaRPr kumimoji="1" lang="en-US" altLang="ja-JP" sz="1100" b="0" dirty="0" smtClean="0">
                        <a:solidFill>
                          <a:schemeClr val="tx1"/>
                        </a:solidFill>
                        <a:latin typeface="+mn-ea"/>
                        <a:ea typeface="+mn-ea"/>
                      </a:endParaRPr>
                    </a:p>
                    <a:p>
                      <a:pPr algn="l">
                        <a:lnSpc>
                          <a:spcPts val="1700"/>
                        </a:lnSpc>
                      </a:pPr>
                      <a:r>
                        <a:rPr kumimoji="1" lang="ja-JP" altLang="en-US" sz="1100" b="0" dirty="0" smtClean="0">
                          <a:solidFill>
                            <a:schemeClr val="tx1"/>
                          </a:solidFill>
                          <a:latin typeface="+mn-ea"/>
                          <a:ea typeface="+mn-ea"/>
                        </a:rPr>
                        <a:t>　　・ 小児科機能の集約による拠点病院化</a:t>
                      </a:r>
                      <a:endParaRPr kumimoji="1" lang="ja-JP" altLang="en-US" sz="11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04256">
                <a:tc>
                  <a:txBody>
                    <a:bodyPr/>
                    <a:lstStyle/>
                    <a:p>
                      <a:pPr algn="dist">
                        <a:lnSpc>
                          <a:spcPts val="1400"/>
                        </a:lnSpc>
                      </a:pPr>
                      <a:r>
                        <a:rPr kumimoji="1" lang="ja-JP" altLang="en-US" sz="1100" b="0" dirty="0" smtClean="0">
                          <a:solidFill>
                            <a:schemeClr val="tx1"/>
                          </a:solidFill>
                          <a:latin typeface="+mn-ea"/>
                          <a:ea typeface="+mn-ea"/>
                        </a:rPr>
                        <a:t>患者数等</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4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 name="図 4"/>
          <p:cNvPicPr>
            <a:picLocks noChangeAspect="1" noChangeArrowheads="1"/>
            <a:extLst>
              <a:ext uri="{84589F7E-364E-4C9E-8A38-B11213B215E9}">
                <a14:cameraTool xmlns:a14="http://schemas.microsoft.com/office/drawing/2010/main" cellRange="$AL$78:$BB$89"/>
              </a:ext>
            </a:extLst>
          </p:cNvPicPr>
          <p:nvPr/>
        </p:nvPicPr>
        <p:blipFill>
          <a:blip r:embed="rId2"/>
          <a:srcRect/>
          <a:stretch>
            <a:fillRect/>
          </a:stretch>
        </p:blipFill>
        <p:spPr bwMode="auto">
          <a:xfrm>
            <a:off x="1331640" y="4725144"/>
            <a:ext cx="3452400" cy="186121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noChangeArrowheads="1"/>
            <a:extLst>
              <a:ext uri="{84589F7E-364E-4C9E-8A38-B11213B215E9}">
                <a14:cameraTool xmlns:a14="http://schemas.microsoft.com/office/drawing/2010/main" cellRange="$AL$141:$BB$152"/>
              </a:ext>
            </a:extLst>
          </p:cNvPicPr>
          <p:nvPr/>
        </p:nvPicPr>
        <p:blipFill>
          <a:blip r:embed="rId3"/>
          <a:srcRect/>
          <a:stretch>
            <a:fillRect/>
          </a:stretch>
        </p:blipFill>
        <p:spPr bwMode="auto">
          <a:xfrm>
            <a:off x="5292080" y="4725143"/>
            <a:ext cx="3452400" cy="186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542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173597" y="1701288"/>
            <a:ext cx="8796806" cy="4320000"/>
          </a:xfrm>
          <a:prstGeom prst="rect">
            <a:avLst/>
          </a:prstGeom>
        </p:spPr>
      </p:pic>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3</a:t>
            </a:fld>
            <a:endParaRPr kumimoji="1" lang="ja-JP" altLang="en-US" sz="2400" dirty="0"/>
          </a:p>
        </p:txBody>
      </p:sp>
      <p:sp>
        <p:nvSpPr>
          <p:cNvPr id="5" name="タイトル 1"/>
          <p:cNvSpPr txBox="1">
            <a:spLocks/>
          </p:cNvSpPr>
          <p:nvPr/>
        </p:nvSpPr>
        <p:spPr>
          <a:xfrm>
            <a:off x="7716" y="980728"/>
            <a:ext cx="9144000" cy="4232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dirty="0" smtClean="0">
                <a:latin typeface="ＭＳ Ｐ明朝" panose="02020600040205080304" pitchFamily="18" charset="-128"/>
                <a:ea typeface="ＭＳ Ｐ明朝" panose="02020600040205080304" pitchFamily="18" charset="-128"/>
              </a:rPr>
              <a:t> </a:t>
            </a:r>
            <a:r>
              <a:rPr lang="en-US" altLang="ja-JP" sz="2000" b="1"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広島県では，２０～３０歳代の医師が</a:t>
            </a:r>
            <a:r>
              <a:rPr lang="en-US" altLang="ja-JP" sz="2000" b="1" dirty="0" smtClean="0">
                <a:solidFill>
                  <a:srgbClr val="FF0000"/>
                </a:solidFill>
                <a:latin typeface="HG丸ｺﾞｼｯｸM-PRO" panose="020F0600000000000000" pitchFamily="50" charset="-128"/>
                <a:ea typeface="HG丸ｺﾞｼｯｸM-PRO" panose="020F0600000000000000" pitchFamily="50" charset="-128"/>
              </a:rPr>
              <a:t>6.1</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％減少している。</a:t>
            </a:r>
            <a:endParaRPr lang="ja-JP" altLang="en-US" sz="2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6" name="円/楕円 5"/>
          <p:cNvSpPr/>
          <p:nvPr/>
        </p:nvSpPr>
        <p:spPr>
          <a:xfrm>
            <a:off x="7668344" y="4797152"/>
            <a:ext cx="576064" cy="360040"/>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txBox="1">
            <a:spLocks/>
          </p:cNvSpPr>
          <p:nvPr/>
        </p:nvSpPr>
        <p:spPr>
          <a:xfrm>
            <a:off x="108000" y="188640"/>
            <a:ext cx="8928992" cy="792088"/>
          </a:xfrm>
          <a:prstGeom prst="rect">
            <a:avLst/>
          </a:prstGeom>
          <a:solidFill>
            <a:schemeClr val="bg1"/>
          </a:solid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latin typeface="+mn-ea"/>
                <a:ea typeface="+mn-ea"/>
              </a:rPr>
              <a:t>病院勤務医師数の推移</a:t>
            </a:r>
            <a:endParaRPr lang="en-US" altLang="ja-JP" sz="2800" u="sng" dirty="0" smtClean="0">
              <a:latin typeface="+mn-ea"/>
              <a:ea typeface="+mn-ea"/>
            </a:endParaRPr>
          </a:p>
        </p:txBody>
      </p:sp>
      <p:sp>
        <p:nvSpPr>
          <p:cNvPr id="9" name="正方形/長方形 8"/>
          <p:cNvSpPr/>
          <p:nvPr/>
        </p:nvSpPr>
        <p:spPr>
          <a:xfrm>
            <a:off x="230300" y="6230058"/>
            <a:ext cx="8517632" cy="260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ＭＳ Ｐ明朝" panose="02020600040205080304" pitchFamily="18" charset="-128"/>
                <a:ea typeface="ＭＳ Ｐ明朝" panose="02020600040205080304" pitchFamily="18" charset="-128"/>
              </a:rPr>
              <a:t>◇ 「医師・歯科医師・薬剤師調査」による。各年</a:t>
            </a:r>
            <a:r>
              <a:rPr lang="en-US" altLang="ja-JP" sz="900" dirty="0">
                <a:solidFill>
                  <a:schemeClr val="tx1"/>
                </a:solidFill>
                <a:latin typeface="ＭＳ Ｐ明朝" panose="02020600040205080304" pitchFamily="18" charset="-128"/>
                <a:ea typeface="ＭＳ Ｐ明朝" panose="02020600040205080304" pitchFamily="18" charset="-128"/>
              </a:rPr>
              <a:t>12</a:t>
            </a:r>
            <a:r>
              <a:rPr lang="ja-JP" altLang="en-US" sz="900" dirty="0">
                <a:solidFill>
                  <a:schemeClr val="tx1"/>
                </a:solidFill>
                <a:latin typeface="ＭＳ Ｐ明朝" panose="02020600040205080304" pitchFamily="18" charset="-128"/>
                <a:ea typeface="ＭＳ Ｐ明朝" panose="02020600040205080304" pitchFamily="18" charset="-128"/>
              </a:rPr>
              <a:t>月</a:t>
            </a:r>
            <a:r>
              <a:rPr lang="en-US" altLang="ja-JP" sz="900" dirty="0">
                <a:solidFill>
                  <a:schemeClr val="tx1"/>
                </a:solidFill>
                <a:latin typeface="ＭＳ Ｐ明朝" panose="02020600040205080304" pitchFamily="18" charset="-128"/>
                <a:ea typeface="ＭＳ Ｐ明朝" panose="02020600040205080304" pitchFamily="18" charset="-128"/>
              </a:rPr>
              <a:t>31</a:t>
            </a:r>
            <a:r>
              <a:rPr lang="ja-JP" altLang="en-US" sz="900" dirty="0">
                <a:solidFill>
                  <a:schemeClr val="tx1"/>
                </a:solidFill>
                <a:latin typeface="ＭＳ Ｐ明朝" panose="02020600040205080304" pitchFamily="18" charset="-128"/>
                <a:ea typeface="ＭＳ Ｐ明朝" panose="02020600040205080304" pitchFamily="18" charset="-128"/>
              </a:rPr>
              <a:t>日現在の医師数。</a:t>
            </a:r>
            <a:endParaRPr kumimoji="1" lang="ja-JP" altLang="en-US" sz="1000" dirty="0">
              <a:solidFill>
                <a:schemeClr val="tx1"/>
              </a:solidFill>
              <a:latin typeface="+mn-ea"/>
            </a:endParaRPr>
          </a:p>
        </p:txBody>
      </p:sp>
      <p:cxnSp>
        <p:nvCxnSpPr>
          <p:cNvPr id="10" name="直線矢印コネクタ 9"/>
          <p:cNvCxnSpPr/>
          <p:nvPr/>
        </p:nvCxnSpPr>
        <p:spPr>
          <a:xfrm>
            <a:off x="4579716" y="4077072"/>
            <a:ext cx="0" cy="21602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4572000" y="4653136"/>
            <a:ext cx="0" cy="21602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4579716" y="5049180"/>
            <a:ext cx="0" cy="21602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759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39</a:t>
            </a:fld>
            <a:endParaRPr kumimoji="1" lang="ja-JP" altLang="en-US" sz="2400" dirty="0"/>
          </a:p>
        </p:txBody>
      </p:sp>
      <p:graphicFrame>
        <p:nvGraphicFramePr>
          <p:cNvPr id="3" name="表 2"/>
          <p:cNvGraphicFramePr>
            <a:graphicFrameLocks noGrp="1"/>
          </p:cNvGraphicFramePr>
          <p:nvPr>
            <p:extLst>
              <p:ext uri="{D42A27DB-BD31-4B8C-83A1-F6EECF244321}">
                <p14:modId xmlns:p14="http://schemas.microsoft.com/office/powerpoint/2010/main" val="3544128341"/>
              </p:ext>
            </p:extLst>
          </p:nvPr>
        </p:nvGraphicFramePr>
        <p:xfrm>
          <a:off x="74637" y="548680"/>
          <a:ext cx="8961859" cy="6120680"/>
        </p:xfrm>
        <a:graphic>
          <a:graphicData uri="http://schemas.openxmlformats.org/drawingml/2006/table">
            <a:tbl>
              <a:tblPr firstRow="1" bandRow="1">
                <a:tableStyleId>{5C22544A-7EE6-4342-B048-85BDC9FD1C3A}</a:tableStyleId>
              </a:tblPr>
              <a:tblGrid>
                <a:gridCol w="927546"/>
                <a:gridCol w="8034313"/>
              </a:tblGrid>
              <a:tr h="360040">
                <a:tc>
                  <a:txBody>
                    <a:bodyPr/>
                    <a:lstStyle/>
                    <a:p>
                      <a:pPr algn="dist">
                        <a:lnSpc>
                          <a:spcPts val="1400"/>
                        </a:lnSpc>
                      </a:pPr>
                      <a:r>
                        <a:rPr kumimoji="1" lang="ja-JP" altLang="en-US" sz="1100" b="0" dirty="0" smtClean="0">
                          <a:solidFill>
                            <a:schemeClr val="tx1"/>
                          </a:solidFill>
                          <a:latin typeface="+mn-ea"/>
                          <a:ea typeface="+mn-ea"/>
                        </a:rPr>
                        <a:t>領域</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1400"/>
                        </a:lnSpc>
                      </a:pPr>
                      <a:r>
                        <a:rPr kumimoji="1" lang="ja-JP" altLang="en-US" sz="1100" b="0" dirty="0" smtClean="0">
                          <a:solidFill>
                            <a:schemeClr val="tx1"/>
                          </a:solidFill>
                          <a:latin typeface="+mn-ea"/>
                          <a:ea typeface="+mn-ea"/>
                        </a:rPr>
                        <a:t>救急医療</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576064">
                <a:tc>
                  <a:txBody>
                    <a:bodyPr/>
                    <a:lstStyle/>
                    <a:p>
                      <a:pPr algn="dist">
                        <a:lnSpc>
                          <a:spcPts val="1400"/>
                        </a:lnSpc>
                      </a:pPr>
                      <a:r>
                        <a:rPr kumimoji="1" lang="ja-JP" altLang="en-US" sz="1100" b="0" dirty="0" smtClean="0">
                          <a:solidFill>
                            <a:schemeClr val="tx1"/>
                          </a:solidFill>
                          <a:latin typeface="+mn-ea"/>
                          <a:ea typeface="+mn-ea"/>
                        </a:rPr>
                        <a:t>医療需要</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300"/>
                        </a:lnSpc>
                      </a:pPr>
                      <a:r>
                        <a:rPr kumimoji="1" lang="ja-JP" altLang="en-US" sz="1100" b="0" dirty="0" smtClean="0">
                          <a:solidFill>
                            <a:schemeClr val="tx1"/>
                          </a:solidFill>
                          <a:latin typeface="+mn-ea"/>
                          <a:ea typeface="+mn-ea"/>
                        </a:rPr>
                        <a:t>救急搬送患者数　</a:t>
                      </a:r>
                      <a:r>
                        <a:rPr kumimoji="1" lang="en-US" altLang="ja-JP" sz="1100" b="0" dirty="0" smtClean="0">
                          <a:solidFill>
                            <a:schemeClr val="tx1"/>
                          </a:solidFill>
                          <a:latin typeface="+mn-ea"/>
                          <a:ea typeface="+mn-ea"/>
                        </a:rPr>
                        <a:t>2013→2025</a:t>
                      </a:r>
                      <a:r>
                        <a:rPr kumimoji="1" lang="ja-JP" altLang="en-US" sz="1100" b="0" dirty="0" smtClean="0">
                          <a:solidFill>
                            <a:schemeClr val="tx1"/>
                          </a:solidFill>
                          <a:latin typeface="+mn-ea"/>
                          <a:ea typeface="+mn-ea"/>
                        </a:rPr>
                        <a:t>年　増加率：＋</a:t>
                      </a:r>
                      <a:r>
                        <a:rPr kumimoji="1" lang="en-US" altLang="ja-JP" sz="1100" b="0" dirty="0" smtClean="0">
                          <a:solidFill>
                            <a:schemeClr val="tx1"/>
                          </a:solidFill>
                          <a:latin typeface="+mn-ea"/>
                          <a:ea typeface="+mn-ea"/>
                        </a:rPr>
                        <a:t>23</a:t>
                      </a:r>
                      <a:r>
                        <a:rPr kumimoji="1" lang="ja-JP" altLang="en-US" sz="1100" b="0" dirty="0" smtClean="0">
                          <a:solidFill>
                            <a:schemeClr val="tx1"/>
                          </a:solidFill>
                          <a:latin typeface="+mn-ea"/>
                          <a:ea typeface="+mn-ea"/>
                        </a:rPr>
                        <a:t>％（４基幹病院）</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24336">
                <a:tc>
                  <a:txBody>
                    <a:bodyPr/>
                    <a:lstStyle/>
                    <a:p>
                      <a:pPr algn="dist">
                        <a:lnSpc>
                          <a:spcPts val="1400"/>
                        </a:lnSpc>
                      </a:pPr>
                      <a:r>
                        <a:rPr kumimoji="1" lang="ja-JP" altLang="en-US" sz="1100" b="0" dirty="0" smtClean="0">
                          <a:solidFill>
                            <a:schemeClr val="tx1"/>
                          </a:solidFill>
                          <a:latin typeface="+mn-ea"/>
                          <a:ea typeface="+mn-ea"/>
                        </a:rPr>
                        <a:t>課題</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ts val="1700"/>
                        </a:lnSpc>
                      </a:pPr>
                      <a:r>
                        <a:rPr kumimoji="1" lang="en-US" altLang="ja-JP" sz="1100" b="0" dirty="0" smtClean="0">
                          <a:solidFill>
                            <a:schemeClr val="tx1"/>
                          </a:solidFill>
                          <a:latin typeface="+mn-ea"/>
                          <a:ea typeface="+mn-ea"/>
                        </a:rPr>
                        <a:t>(1) </a:t>
                      </a:r>
                      <a:r>
                        <a:rPr kumimoji="1" lang="ja-JP" altLang="en-US" sz="1100" b="0" dirty="0" smtClean="0">
                          <a:solidFill>
                            <a:schemeClr val="tx1"/>
                          </a:solidFill>
                          <a:latin typeface="+mn-ea"/>
                          <a:ea typeface="+mn-ea"/>
                        </a:rPr>
                        <a:t>受入困難事案の解消</a:t>
                      </a:r>
                      <a:endParaRPr kumimoji="1" lang="en-US" altLang="ja-JP" sz="1100" b="0" dirty="0" smtClean="0">
                        <a:solidFill>
                          <a:schemeClr val="tx1"/>
                        </a:solidFill>
                        <a:latin typeface="+mn-ea"/>
                        <a:ea typeface="+mn-ea"/>
                      </a:endParaRPr>
                    </a:p>
                    <a:p>
                      <a:pPr algn="l">
                        <a:lnSpc>
                          <a:spcPts val="1700"/>
                        </a:lnSpc>
                      </a:pPr>
                      <a:r>
                        <a:rPr kumimoji="1" lang="ja-JP" altLang="en-US" sz="1100" b="0" dirty="0" smtClean="0">
                          <a:solidFill>
                            <a:schemeClr val="tx1"/>
                          </a:solidFill>
                          <a:latin typeface="+mn-ea"/>
                          <a:ea typeface="+mn-ea"/>
                        </a:rPr>
                        <a:t>　　・ 救急搬送受入要請時のコントロール体制の充実・強化</a:t>
                      </a:r>
                      <a:endParaRPr kumimoji="1" lang="en-US" altLang="ja-JP" sz="1100" b="0" dirty="0" smtClean="0">
                        <a:solidFill>
                          <a:schemeClr val="tx1"/>
                        </a:solidFill>
                        <a:latin typeface="+mn-ea"/>
                        <a:ea typeface="+mn-ea"/>
                      </a:endParaRPr>
                    </a:p>
                    <a:p>
                      <a:pPr algn="l">
                        <a:lnSpc>
                          <a:spcPts val="1700"/>
                        </a:lnSpc>
                      </a:pPr>
                      <a:r>
                        <a:rPr kumimoji="1" lang="ja-JP" altLang="en-US" sz="1100" b="0" dirty="0" smtClean="0">
                          <a:solidFill>
                            <a:schemeClr val="tx1"/>
                          </a:solidFill>
                          <a:latin typeface="+mn-ea"/>
                          <a:ea typeface="+mn-ea"/>
                        </a:rPr>
                        <a:t>　　・ 整形外科の休日・夜間救急医療体制の</a:t>
                      </a:r>
                      <a:endParaRPr kumimoji="1" lang="en-US" altLang="ja-JP" sz="1100" b="0" dirty="0" smtClean="0">
                        <a:solidFill>
                          <a:schemeClr val="tx1"/>
                        </a:solidFill>
                        <a:latin typeface="+mn-ea"/>
                        <a:ea typeface="+mn-ea"/>
                      </a:endParaRPr>
                    </a:p>
                    <a:p>
                      <a:pPr algn="l">
                        <a:lnSpc>
                          <a:spcPts val="1700"/>
                        </a:lnSpc>
                      </a:pPr>
                      <a:r>
                        <a:rPr kumimoji="1" lang="ja-JP" altLang="en-US" sz="1100" b="0" dirty="0" smtClean="0">
                          <a:solidFill>
                            <a:schemeClr val="tx1"/>
                          </a:solidFill>
                          <a:latin typeface="+mn-ea"/>
                          <a:ea typeface="+mn-ea"/>
                        </a:rPr>
                        <a:t>　　　再構築</a:t>
                      </a:r>
                      <a:endParaRPr kumimoji="1" lang="en-US" altLang="ja-JP" sz="1100" b="0" dirty="0" smtClean="0">
                        <a:solidFill>
                          <a:schemeClr val="tx1"/>
                        </a:solidFill>
                        <a:latin typeface="+mn-ea"/>
                        <a:ea typeface="+mn-ea"/>
                      </a:endParaRPr>
                    </a:p>
                    <a:p>
                      <a:pPr algn="l">
                        <a:lnSpc>
                          <a:spcPts val="1700"/>
                        </a:lnSpc>
                      </a:pPr>
                      <a:r>
                        <a:rPr kumimoji="1" lang="en-US" altLang="ja-JP" sz="1100" b="0" dirty="0" smtClean="0">
                          <a:solidFill>
                            <a:schemeClr val="tx1"/>
                          </a:solidFill>
                          <a:latin typeface="+mn-ea"/>
                          <a:ea typeface="+mn-ea"/>
                        </a:rPr>
                        <a:t>(2) </a:t>
                      </a:r>
                      <a:r>
                        <a:rPr kumimoji="1" lang="ja-JP" altLang="en-US" sz="1100" b="0" dirty="0" smtClean="0">
                          <a:solidFill>
                            <a:schemeClr val="tx1"/>
                          </a:solidFill>
                          <a:latin typeface="+mn-ea"/>
                          <a:ea typeface="+mn-ea"/>
                        </a:rPr>
                        <a:t>小児救急医療体制の充実強化</a:t>
                      </a:r>
                      <a:endParaRPr kumimoji="1" lang="en-US" altLang="ja-JP" sz="1100" b="0" dirty="0" smtClean="0">
                        <a:solidFill>
                          <a:schemeClr val="tx1"/>
                        </a:solidFill>
                        <a:latin typeface="+mn-ea"/>
                        <a:ea typeface="+mn-ea"/>
                      </a:endParaRPr>
                    </a:p>
                    <a:p>
                      <a:pPr algn="l">
                        <a:lnSpc>
                          <a:spcPts val="1700"/>
                        </a:lnSpc>
                      </a:pPr>
                      <a:r>
                        <a:rPr kumimoji="1" lang="ja-JP" altLang="en-US" sz="1100" b="0" dirty="0" smtClean="0">
                          <a:solidFill>
                            <a:schemeClr val="tx1"/>
                          </a:solidFill>
                          <a:latin typeface="+mn-ea"/>
                          <a:ea typeface="+mn-ea"/>
                        </a:rPr>
                        <a:t>　　・ 在宅当番医制の強化や小児科機能の</a:t>
                      </a:r>
                      <a:endParaRPr kumimoji="1" lang="en-US" altLang="ja-JP" sz="1100" b="0" dirty="0" smtClean="0">
                        <a:solidFill>
                          <a:schemeClr val="tx1"/>
                        </a:solidFill>
                        <a:latin typeface="+mn-ea"/>
                        <a:ea typeface="+mn-ea"/>
                      </a:endParaRPr>
                    </a:p>
                    <a:p>
                      <a:pPr algn="l">
                        <a:lnSpc>
                          <a:spcPts val="1700"/>
                        </a:lnSpc>
                      </a:pPr>
                      <a:r>
                        <a:rPr kumimoji="1" lang="ja-JP" altLang="en-US" sz="1100" b="0" dirty="0" smtClean="0">
                          <a:solidFill>
                            <a:schemeClr val="tx1"/>
                          </a:solidFill>
                          <a:latin typeface="+mn-ea"/>
                          <a:ea typeface="+mn-ea"/>
                        </a:rPr>
                        <a:t>　　　集約による拠点病院化</a:t>
                      </a:r>
                      <a:endParaRPr kumimoji="1" lang="en-US" altLang="ja-JP" sz="1100" b="0" dirty="0" smtClean="0">
                        <a:solidFill>
                          <a:schemeClr val="tx1"/>
                        </a:solidFill>
                        <a:latin typeface="+mn-ea"/>
                        <a:ea typeface="+mn-ea"/>
                      </a:endParaRPr>
                    </a:p>
                    <a:p>
                      <a:pPr algn="l">
                        <a:lnSpc>
                          <a:spcPts val="1700"/>
                        </a:lnSpc>
                      </a:pPr>
                      <a:r>
                        <a:rPr kumimoji="1" lang="en-US" altLang="ja-JP" sz="1100" b="0" dirty="0" smtClean="0">
                          <a:solidFill>
                            <a:schemeClr val="tx1"/>
                          </a:solidFill>
                          <a:latin typeface="+mn-ea"/>
                          <a:ea typeface="+mn-ea"/>
                        </a:rPr>
                        <a:t>(3) </a:t>
                      </a:r>
                      <a:r>
                        <a:rPr kumimoji="1" lang="ja-JP" altLang="en-US" sz="1100" b="0" dirty="0" smtClean="0">
                          <a:solidFill>
                            <a:schemeClr val="tx1"/>
                          </a:solidFill>
                          <a:latin typeface="+mn-ea"/>
                          <a:ea typeface="+mn-ea"/>
                        </a:rPr>
                        <a:t>高齢者の救急医療への対応</a:t>
                      </a:r>
                      <a:endParaRPr kumimoji="1" lang="en-US" altLang="ja-JP" sz="1100" b="0" dirty="0" smtClean="0">
                        <a:solidFill>
                          <a:schemeClr val="tx1"/>
                        </a:solidFill>
                        <a:latin typeface="+mn-ea"/>
                        <a:ea typeface="+mn-ea"/>
                      </a:endParaRPr>
                    </a:p>
                    <a:p>
                      <a:pPr algn="l">
                        <a:lnSpc>
                          <a:spcPts val="1700"/>
                        </a:lnSpc>
                      </a:pPr>
                      <a:r>
                        <a:rPr kumimoji="1" lang="ja-JP" altLang="en-US" sz="1100" b="0" dirty="0" smtClean="0">
                          <a:solidFill>
                            <a:schemeClr val="tx1"/>
                          </a:solidFill>
                          <a:latin typeface="+mn-ea"/>
                          <a:ea typeface="+mn-ea"/>
                        </a:rPr>
                        <a:t>　　・ 要介護や認知症患者の救急搬送増加</a:t>
                      </a:r>
                      <a:endParaRPr kumimoji="1" lang="en-US" altLang="ja-JP" sz="1100" b="0" dirty="0" smtClean="0">
                        <a:solidFill>
                          <a:schemeClr val="tx1"/>
                        </a:solidFill>
                        <a:latin typeface="+mn-ea"/>
                        <a:ea typeface="+mn-ea"/>
                      </a:endParaRPr>
                    </a:p>
                    <a:p>
                      <a:pPr algn="l">
                        <a:lnSpc>
                          <a:spcPts val="1700"/>
                        </a:lnSpc>
                      </a:pPr>
                      <a:r>
                        <a:rPr kumimoji="1" lang="ja-JP" altLang="en-US" sz="1100" b="0" dirty="0" smtClean="0">
                          <a:solidFill>
                            <a:schemeClr val="tx1"/>
                          </a:solidFill>
                          <a:latin typeface="+mn-ea"/>
                          <a:ea typeface="+mn-ea"/>
                        </a:rPr>
                        <a:t>　　　</a:t>
                      </a:r>
                      <a:r>
                        <a:rPr kumimoji="1" lang="ja-JP" altLang="en-US" sz="1100" b="0" dirty="0" err="1" smtClean="0">
                          <a:solidFill>
                            <a:schemeClr val="tx1"/>
                          </a:solidFill>
                          <a:latin typeface="+mn-ea"/>
                          <a:ea typeface="+mn-ea"/>
                        </a:rPr>
                        <a:t>への</a:t>
                      </a:r>
                      <a:r>
                        <a:rPr kumimoji="1" lang="ja-JP" altLang="en-US" sz="1100" b="0" dirty="0" smtClean="0">
                          <a:solidFill>
                            <a:schemeClr val="tx1"/>
                          </a:solidFill>
                          <a:latin typeface="+mn-ea"/>
                          <a:ea typeface="+mn-ea"/>
                        </a:rPr>
                        <a:t>対応策</a:t>
                      </a:r>
                      <a:endParaRPr kumimoji="1" lang="en-US" altLang="ja-JP" sz="1100" b="0" dirty="0" smtClean="0">
                        <a:solidFill>
                          <a:schemeClr val="tx1"/>
                        </a:solidFill>
                        <a:latin typeface="+mn-ea"/>
                        <a:ea typeface="+mn-ea"/>
                      </a:endParaRPr>
                    </a:p>
                    <a:p>
                      <a:pPr algn="l">
                        <a:lnSpc>
                          <a:spcPts val="1700"/>
                        </a:lnSpc>
                      </a:pPr>
                      <a:r>
                        <a:rPr kumimoji="1" lang="en-US" altLang="ja-JP" sz="1100" b="0" dirty="0" smtClean="0">
                          <a:solidFill>
                            <a:schemeClr val="tx1"/>
                          </a:solidFill>
                          <a:latin typeface="+mn-ea"/>
                          <a:ea typeface="+mn-ea"/>
                        </a:rPr>
                        <a:t>(4) </a:t>
                      </a:r>
                      <a:r>
                        <a:rPr kumimoji="1" lang="ja-JP" altLang="en-US" sz="1100" b="0" dirty="0" smtClean="0">
                          <a:solidFill>
                            <a:schemeClr val="tx1"/>
                          </a:solidFill>
                          <a:latin typeface="+mn-ea"/>
                          <a:ea typeface="+mn-ea"/>
                        </a:rPr>
                        <a:t>救急車の適正利用の促進</a:t>
                      </a:r>
                      <a:endParaRPr kumimoji="1" lang="en-US" altLang="ja-JP" sz="1100" b="0" dirty="0" smtClean="0">
                        <a:solidFill>
                          <a:schemeClr val="tx1"/>
                        </a:solidFill>
                        <a:latin typeface="+mn-ea"/>
                        <a:ea typeface="+mn-ea"/>
                      </a:endParaRPr>
                    </a:p>
                    <a:p>
                      <a:pPr algn="l">
                        <a:lnSpc>
                          <a:spcPts val="1700"/>
                        </a:lnSpc>
                      </a:pPr>
                      <a:r>
                        <a:rPr kumimoji="1" lang="en-US" altLang="ja-JP" sz="1100" b="0" dirty="0" smtClean="0">
                          <a:solidFill>
                            <a:schemeClr val="tx1"/>
                          </a:solidFill>
                          <a:latin typeface="+mn-ea"/>
                          <a:ea typeface="+mn-ea"/>
                        </a:rPr>
                        <a:t>(5) </a:t>
                      </a:r>
                      <a:r>
                        <a:rPr kumimoji="1" lang="ja-JP" altLang="en-US" sz="1100" b="0" dirty="0" smtClean="0">
                          <a:solidFill>
                            <a:schemeClr val="tx1"/>
                          </a:solidFill>
                          <a:latin typeface="+mn-ea"/>
                          <a:ea typeface="+mn-ea"/>
                        </a:rPr>
                        <a:t>迷惑患者への対応</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60240">
                <a:tc>
                  <a:txBody>
                    <a:bodyPr/>
                    <a:lstStyle/>
                    <a:p>
                      <a:pPr algn="dist">
                        <a:lnSpc>
                          <a:spcPts val="1400"/>
                        </a:lnSpc>
                      </a:pPr>
                      <a:r>
                        <a:rPr kumimoji="1" lang="ja-JP" altLang="en-US" sz="1100" b="0" dirty="0" smtClean="0">
                          <a:solidFill>
                            <a:schemeClr val="tx1"/>
                          </a:solidFill>
                          <a:latin typeface="+mn-ea"/>
                          <a:ea typeface="+mn-ea"/>
                        </a:rPr>
                        <a:t>患者数等</a:t>
                      </a: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endParaRPr kumimoji="1" lang="ja-JP" altLang="en-US" sz="11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 name="図 4"/>
          <p:cNvPicPr>
            <a:picLocks noChangeAspect="1" noChangeArrowheads="1"/>
            <a:extLst>
              <a:ext uri="{84589F7E-364E-4C9E-8A38-B11213B215E9}">
                <a14:cameraTool xmlns:a14="http://schemas.microsoft.com/office/drawing/2010/main" cellRange="$AL$117:$BL$132"/>
              </a:ext>
            </a:extLst>
          </p:cNvPicPr>
          <p:nvPr/>
        </p:nvPicPr>
        <p:blipFill>
          <a:blip r:embed="rId2"/>
          <a:srcRect/>
          <a:stretch>
            <a:fillRect/>
          </a:stretch>
        </p:blipFill>
        <p:spPr bwMode="auto">
          <a:xfrm>
            <a:off x="3721447" y="4068000"/>
            <a:ext cx="5257800" cy="2447925"/>
          </a:xfrm>
          <a:prstGeom prst="rect">
            <a:avLst/>
          </a:prstGeom>
          <a:solidFill>
            <a:schemeClr val="bg1"/>
          </a:solidFill>
          <a:extLst/>
        </p:spPr>
      </p:pic>
      <p:pic>
        <p:nvPicPr>
          <p:cNvPr id="6" name="図 5"/>
          <p:cNvPicPr>
            <a:picLocks noChangeAspect="1" noChangeArrowheads="1"/>
            <a:extLst>
              <a:ext uri="{84589F7E-364E-4C9E-8A38-B11213B215E9}">
                <a14:cameraTool xmlns:a14="http://schemas.microsoft.com/office/drawing/2010/main" cellRange="$J$177:$AI$188"/>
              </a:ext>
            </a:extLst>
          </p:cNvPicPr>
          <p:nvPr/>
        </p:nvPicPr>
        <p:blipFill>
          <a:blip r:embed="rId3"/>
          <a:srcRect/>
          <a:stretch>
            <a:fillRect/>
          </a:stretch>
        </p:blipFill>
        <p:spPr bwMode="auto">
          <a:xfrm>
            <a:off x="3745259" y="2196000"/>
            <a:ext cx="521017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359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40</a:t>
            </a:fld>
            <a:endParaRPr kumimoji="1" lang="ja-JP" altLang="en-US" sz="2400" dirty="0"/>
          </a:p>
        </p:txBody>
      </p:sp>
      <p:sp>
        <p:nvSpPr>
          <p:cNvPr id="3" name="コンテンツ プレースホルダー 2"/>
          <p:cNvSpPr>
            <a:spLocks noGrp="1"/>
          </p:cNvSpPr>
          <p:nvPr>
            <p:ph idx="1"/>
          </p:nvPr>
        </p:nvSpPr>
        <p:spPr>
          <a:xfrm>
            <a:off x="108000" y="2132857"/>
            <a:ext cx="8928992" cy="2952328"/>
          </a:xfrm>
        </p:spPr>
        <p:txBody>
          <a:bodyPr>
            <a:normAutofit/>
          </a:bodyPr>
          <a:lstStyle/>
          <a:p>
            <a:pPr marL="0" indent="0">
              <a:lnSpc>
                <a:spcPct val="150000"/>
              </a:lnSpc>
              <a:buNone/>
            </a:pPr>
            <a:r>
              <a:rPr lang="ja-JP" altLang="en-US" sz="2400" dirty="0" smtClean="0">
                <a:latin typeface="+mn-ea"/>
              </a:rPr>
              <a:t>「</a:t>
            </a:r>
            <a:r>
              <a:rPr lang="ja-JP" altLang="en-US" sz="2400" dirty="0">
                <a:latin typeface="+mn-ea"/>
              </a:rPr>
              <a:t>今後増加</a:t>
            </a:r>
            <a:r>
              <a:rPr lang="ja-JP" altLang="en-US" sz="2400" dirty="0" smtClean="0">
                <a:latin typeface="+mn-ea"/>
              </a:rPr>
              <a:t>する脳血管障害に</a:t>
            </a:r>
            <a:r>
              <a:rPr lang="ja-JP" altLang="en-US" sz="2400" dirty="0">
                <a:latin typeface="+mn-ea"/>
              </a:rPr>
              <a:t>対応できる高度医療機能の拠点化」</a:t>
            </a:r>
            <a:endParaRPr kumimoji="1" lang="en-US" altLang="ja-JP" sz="2400" dirty="0" smtClean="0">
              <a:latin typeface="+mn-ea"/>
            </a:endParaRPr>
          </a:p>
          <a:p>
            <a:pPr marL="0" indent="0">
              <a:lnSpc>
                <a:spcPct val="150000"/>
              </a:lnSpc>
              <a:buNone/>
            </a:pPr>
            <a:r>
              <a:rPr kumimoji="1" lang="ja-JP" altLang="en-US" sz="2400" dirty="0" smtClean="0">
                <a:latin typeface="+mn-ea"/>
              </a:rPr>
              <a:t>「今後増加する循環器系疾患に対応できる高度医療機能の拠点化」</a:t>
            </a:r>
            <a:endParaRPr kumimoji="1" lang="en-US" altLang="ja-JP" sz="2400" dirty="0" smtClean="0">
              <a:latin typeface="+mn-ea"/>
            </a:endParaRPr>
          </a:p>
          <a:p>
            <a:pPr marL="0" indent="0">
              <a:lnSpc>
                <a:spcPct val="150000"/>
              </a:lnSpc>
              <a:buNone/>
            </a:pPr>
            <a:r>
              <a:rPr lang="ja-JP" altLang="en-US" sz="2400" dirty="0" smtClean="0">
                <a:latin typeface="+mn-ea"/>
              </a:rPr>
              <a:t>「小児医療体制の充実強化」</a:t>
            </a:r>
            <a:endParaRPr lang="en-US" altLang="ja-JP" sz="2400" dirty="0" smtClean="0">
              <a:latin typeface="+mn-ea"/>
            </a:endParaRPr>
          </a:p>
          <a:p>
            <a:pPr marL="0" indent="0">
              <a:lnSpc>
                <a:spcPct val="150000"/>
              </a:lnSpc>
              <a:buNone/>
            </a:pPr>
            <a:r>
              <a:rPr lang="ja-JP" altLang="en-US" sz="2400" dirty="0" smtClean="0">
                <a:latin typeface="+mn-ea"/>
              </a:rPr>
              <a:t>「受入困難事案解消のための救急医療体制の構築」</a:t>
            </a:r>
            <a:endParaRPr kumimoji="1" lang="ja-JP" altLang="en-US" sz="2400" dirty="0">
              <a:latin typeface="+mn-ea"/>
            </a:endParaRPr>
          </a:p>
        </p:txBody>
      </p:sp>
      <p:sp>
        <p:nvSpPr>
          <p:cNvPr id="5" name="タイトル 1"/>
          <p:cNvSpPr txBox="1">
            <a:spLocks/>
          </p:cNvSpPr>
          <p:nvPr/>
        </p:nvSpPr>
        <p:spPr>
          <a:xfrm>
            <a:off x="108000" y="4680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将来の目指す姿（イメージ）</a:t>
            </a:r>
            <a:endParaRPr lang="ja-JP" altLang="en-US" sz="2800" u="sng" dirty="0"/>
          </a:p>
        </p:txBody>
      </p:sp>
    </p:spTree>
    <p:extLst>
      <p:ext uri="{BB962C8B-B14F-4D97-AF65-F5344CB8AC3E}">
        <p14:creationId xmlns:p14="http://schemas.microsoft.com/office/powerpoint/2010/main" val="33931924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41</a:t>
            </a:fld>
            <a:endParaRPr kumimoji="1" lang="ja-JP" altLang="en-US" sz="2400" dirty="0"/>
          </a:p>
        </p:txBody>
      </p:sp>
      <p:sp>
        <p:nvSpPr>
          <p:cNvPr id="5" name="タイトル 1"/>
          <p:cNvSpPr txBox="1">
            <a:spLocks/>
          </p:cNvSpPr>
          <p:nvPr/>
        </p:nvSpPr>
        <p:spPr>
          <a:xfrm>
            <a:off x="107504" y="1340768"/>
            <a:ext cx="8928992" cy="1584176"/>
          </a:xfrm>
          <a:prstGeom prst="rect">
            <a:avLst/>
          </a:prstGeom>
          <a:solidFill>
            <a:schemeClr val="bg1"/>
          </a:solidFill>
          <a:ln w="12700">
            <a:solidFill>
              <a:schemeClr val="tx1"/>
            </a:solid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4000"/>
              </a:lnSpc>
            </a:pPr>
            <a:r>
              <a:rPr lang="ja-JP" altLang="en-US" sz="2800" dirty="0" smtClean="0">
                <a:latin typeface="+mn-ea"/>
                <a:ea typeface="+mn-ea"/>
              </a:rPr>
              <a:t>共通業務の効率化（ソフト連携事業）について</a:t>
            </a:r>
            <a:endParaRPr lang="en-US" altLang="ja-JP" sz="2800" dirty="0" smtClean="0">
              <a:latin typeface="+mn-ea"/>
              <a:ea typeface="+mn-ea"/>
            </a:endParaRPr>
          </a:p>
        </p:txBody>
      </p:sp>
    </p:spTree>
    <p:extLst>
      <p:ext uri="{BB962C8B-B14F-4D97-AF65-F5344CB8AC3E}">
        <p14:creationId xmlns:p14="http://schemas.microsoft.com/office/powerpoint/2010/main" val="1744877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42</a:t>
            </a:fld>
            <a:endParaRPr kumimoji="1" lang="ja-JP" altLang="en-US" sz="2400" dirty="0"/>
          </a:p>
        </p:txBody>
      </p:sp>
      <p:sp>
        <p:nvSpPr>
          <p:cNvPr id="3" name="タイトル 1"/>
          <p:cNvSpPr txBox="1">
            <a:spLocks/>
          </p:cNvSpPr>
          <p:nvPr/>
        </p:nvSpPr>
        <p:spPr>
          <a:xfrm>
            <a:off x="107504" y="476672"/>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購買連携のねらい</a:t>
            </a:r>
            <a:endParaRPr lang="ja-JP" altLang="en-US" sz="2800" u="sng" dirty="0"/>
          </a:p>
        </p:txBody>
      </p:sp>
      <p:sp>
        <p:nvSpPr>
          <p:cNvPr id="5" name="コンテンツ プレースホルダー 8"/>
          <p:cNvSpPr txBox="1">
            <a:spLocks/>
          </p:cNvSpPr>
          <p:nvPr/>
        </p:nvSpPr>
        <p:spPr>
          <a:xfrm>
            <a:off x="187864" y="1484784"/>
            <a:ext cx="8704616" cy="25202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ja-JP" altLang="en-US" sz="2800" dirty="0" smtClean="0">
                <a:latin typeface="+mn-ea"/>
              </a:rPr>
              <a:t>　診療材料や医薬品等の購入に当たって，４基幹病院が共同で価格交渉あるいは購入すれば，スケールメリットを活かしたコスト削減につながるのではないか。</a:t>
            </a:r>
            <a:endParaRPr lang="en-US" altLang="ja-JP" sz="2800" dirty="0" smtClean="0">
              <a:latin typeface="+mn-ea"/>
            </a:endParaRPr>
          </a:p>
        </p:txBody>
      </p:sp>
      <p:sp>
        <p:nvSpPr>
          <p:cNvPr id="6" name="コンテンツ プレースホルダー 8"/>
          <p:cNvSpPr txBox="1">
            <a:spLocks/>
          </p:cNvSpPr>
          <p:nvPr/>
        </p:nvSpPr>
        <p:spPr>
          <a:xfrm>
            <a:off x="439384" y="4590256"/>
            <a:ext cx="7372976" cy="1944215"/>
          </a:xfrm>
          <a:prstGeom prst="rect">
            <a:avLst/>
          </a:prstGeom>
          <a:ln w="25400">
            <a:noFill/>
            <a:prstDash val="sysDash"/>
          </a:ln>
        </p:spPr>
        <p:txBody>
          <a:bodyPr vert="horz" lIns="72000" tIns="108000" rIns="0" bIns="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2700"/>
              </a:lnSpc>
              <a:buFont typeface="Arial" panose="020B0604020202020204" pitchFamily="34" charset="0"/>
              <a:buNone/>
            </a:pPr>
            <a:r>
              <a:rPr lang="ja-JP" altLang="en-US" sz="1800" dirty="0" smtClean="0">
                <a:latin typeface="+mn-ea"/>
              </a:rPr>
              <a:t>　（１） １品目当たりの数量増</a:t>
            </a:r>
            <a:endParaRPr lang="en-US" altLang="ja-JP" sz="1800" dirty="0" smtClean="0">
              <a:latin typeface="+mn-ea"/>
            </a:endParaRPr>
          </a:p>
          <a:p>
            <a:pPr marL="0" indent="0">
              <a:lnSpc>
                <a:spcPts val="2700"/>
              </a:lnSpc>
              <a:buFont typeface="Arial" panose="020B0604020202020204" pitchFamily="34" charset="0"/>
              <a:buNone/>
            </a:pPr>
            <a:r>
              <a:rPr lang="ja-JP" altLang="en-US" sz="1800" dirty="0" smtClean="0">
                <a:latin typeface="+mn-ea"/>
              </a:rPr>
              <a:t>　（２） より多くの購入実績を網羅したベンチマークの活用　</a:t>
            </a:r>
            <a:endParaRPr lang="en-US" altLang="ja-JP" sz="1800" dirty="0" smtClean="0">
              <a:latin typeface="+mn-ea"/>
            </a:endParaRPr>
          </a:p>
          <a:p>
            <a:pPr marL="0" indent="0">
              <a:lnSpc>
                <a:spcPts val="2700"/>
              </a:lnSpc>
              <a:buFont typeface="Arial" panose="020B0604020202020204" pitchFamily="34" charset="0"/>
              <a:buNone/>
            </a:pPr>
            <a:r>
              <a:rPr lang="ja-JP" altLang="en-US" sz="1800" dirty="0" smtClean="0">
                <a:latin typeface="+mn-ea"/>
              </a:rPr>
              <a:t>　（３） 全国の価格動向の把握</a:t>
            </a:r>
            <a:endParaRPr lang="en-US" altLang="ja-JP" sz="1800" dirty="0" smtClean="0">
              <a:latin typeface="+mn-ea"/>
            </a:endParaRPr>
          </a:p>
          <a:p>
            <a:pPr marL="0" indent="0">
              <a:lnSpc>
                <a:spcPts val="2700"/>
              </a:lnSpc>
              <a:buFont typeface="Arial" panose="020B0604020202020204" pitchFamily="34" charset="0"/>
              <a:buNone/>
            </a:pPr>
            <a:r>
              <a:rPr lang="ja-JP" altLang="en-US" sz="1800" dirty="0" smtClean="0">
                <a:latin typeface="+mn-ea"/>
              </a:rPr>
              <a:t>　（４） 交渉スキルの向上（短期の人事異動は不利）</a:t>
            </a:r>
            <a:endParaRPr lang="en-US" altLang="ja-JP" sz="1800" dirty="0" smtClean="0">
              <a:latin typeface="+mn-ea"/>
            </a:endParaRPr>
          </a:p>
        </p:txBody>
      </p:sp>
      <p:sp>
        <p:nvSpPr>
          <p:cNvPr id="7" name="角丸四角形 6"/>
          <p:cNvSpPr/>
          <p:nvPr/>
        </p:nvSpPr>
        <p:spPr>
          <a:xfrm>
            <a:off x="611560" y="3990331"/>
            <a:ext cx="3744416" cy="5040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価格引き下げに資する要素</a:t>
            </a:r>
            <a:endParaRPr kumimoji="1" lang="ja-JP" altLang="en-US" dirty="0">
              <a:solidFill>
                <a:schemeClr val="tx1"/>
              </a:solidFill>
            </a:endParaRPr>
          </a:p>
        </p:txBody>
      </p:sp>
    </p:spTree>
    <p:extLst>
      <p:ext uri="{BB962C8B-B14F-4D97-AF65-F5344CB8AC3E}">
        <p14:creationId xmlns:p14="http://schemas.microsoft.com/office/powerpoint/2010/main" val="4085502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43</a:t>
            </a:fld>
            <a:endParaRPr kumimoji="1" lang="ja-JP" altLang="en-US" sz="2400" dirty="0"/>
          </a:p>
        </p:txBody>
      </p:sp>
      <p:sp>
        <p:nvSpPr>
          <p:cNvPr id="3" name="タイトル 1"/>
          <p:cNvSpPr txBox="1">
            <a:spLocks/>
          </p:cNvSpPr>
          <p:nvPr/>
        </p:nvSpPr>
        <p:spPr>
          <a:xfrm>
            <a:off x="107504" y="476672"/>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solidFill>
                  <a:schemeClr val="bg1"/>
                </a:solidFill>
              </a:rPr>
              <a:t>　</a:t>
            </a:r>
            <a:r>
              <a:rPr lang="ja-JP" altLang="en-US" sz="2800" u="sng" dirty="0" smtClean="0"/>
              <a:t>購買連携の進め方</a:t>
            </a:r>
            <a:endParaRPr lang="ja-JP" altLang="en-US" sz="2800" u="sng" dirty="0"/>
          </a:p>
        </p:txBody>
      </p:sp>
      <p:sp>
        <p:nvSpPr>
          <p:cNvPr id="5" name="コンテンツ プレースホルダー 8"/>
          <p:cNvSpPr txBox="1">
            <a:spLocks/>
          </p:cNvSpPr>
          <p:nvPr/>
        </p:nvSpPr>
        <p:spPr>
          <a:xfrm>
            <a:off x="187864" y="1844824"/>
            <a:ext cx="8704616" cy="38425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ja-JP" altLang="en-US" dirty="0" smtClean="0">
                <a:latin typeface="+mn-ea"/>
              </a:rPr>
              <a:t>　</a:t>
            </a:r>
            <a:endParaRPr lang="en-US" altLang="ja-JP" dirty="0" smtClean="0">
              <a:latin typeface="+mn-ea"/>
            </a:endParaRPr>
          </a:p>
        </p:txBody>
      </p:sp>
      <p:sp>
        <p:nvSpPr>
          <p:cNvPr id="6" name="正方形/長方形 5"/>
          <p:cNvSpPr/>
          <p:nvPr/>
        </p:nvSpPr>
        <p:spPr>
          <a:xfrm>
            <a:off x="107504" y="1278314"/>
            <a:ext cx="892899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ゆるやかな連携から始めてステップごとに成果を検証しながら連携の密度を高めていく</a:t>
            </a:r>
            <a:endParaRPr kumimoji="1" lang="ja-JP" altLang="en-US" dirty="0">
              <a:solidFill>
                <a:schemeClr val="tx1"/>
              </a:solidFill>
            </a:endParaRPr>
          </a:p>
        </p:txBody>
      </p:sp>
      <p:sp>
        <p:nvSpPr>
          <p:cNvPr id="7" name="ホームベース 6"/>
          <p:cNvSpPr/>
          <p:nvPr/>
        </p:nvSpPr>
        <p:spPr>
          <a:xfrm>
            <a:off x="396000" y="5651529"/>
            <a:ext cx="2304256" cy="1008112"/>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400"/>
              </a:lnSpc>
            </a:pPr>
            <a:endParaRPr kumimoji="1" lang="en-US" altLang="ja-JP" sz="1600" b="1" dirty="0" smtClean="0">
              <a:solidFill>
                <a:schemeClr val="tx1"/>
              </a:solidFill>
              <a:latin typeface="+mn-ea"/>
            </a:endParaRPr>
          </a:p>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購買担当者連絡会</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467904" y="4365103"/>
            <a:ext cx="1728192" cy="1286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mn-ea"/>
              </a:rPr>
              <a:t>４病院の担当者が一堂に会して連携方策を議論</a:t>
            </a:r>
            <a:endParaRPr lang="en-US" altLang="ja-JP" sz="1000" dirty="0" smtClean="0">
              <a:solidFill>
                <a:schemeClr val="tx1"/>
              </a:solidFill>
              <a:latin typeface="+mn-ea"/>
            </a:endParaRPr>
          </a:p>
          <a:p>
            <a:r>
              <a:rPr lang="ja-JP" altLang="en-US" sz="1000" dirty="0" smtClean="0">
                <a:solidFill>
                  <a:schemeClr val="tx1"/>
                </a:solidFill>
                <a:latin typeface="+mn-ea"/>
              </a:rPr>
              <a:t>第</a:t>
            </a:r>
            <a:r>
              <a:rPr lang="en-US" altLang="ja-JP" sz="1000" dirty="0" smtClean="0">
                <a:solidFill>
                  <a:schemeClr val="tx1"/>
                </a:solidFill>
                <a:latin typeface="+mn-ea"/>
              </a:rPr>
              <a:t>1</a:t>
            </a:r>
            <a:r>
              <a:rPr lang="ja-JP" altLang="en-US" sz="1000" dirty="0" smtClean="0">
                <a:solidFill>
                  <a:schemeClr val="tx1"/>
                </a:solidFill>
                <a:latin typeface="+mn-ea"/>
              </a:rPr>
              <a:t>回：</a:t>
            </a:r>
            <a:r>
              <a:rPr lang="en-US" altLang="ja-JP" sz="1000" dirty="0" smtClean="0">
                <a:solidFill>
                  <a:schemeClr val="tx1"/>
                </a:solidFill>
                <a:latin typeface="+mn-ea"/>
              </a:rPr>
              <a:t>H26.8.1</a:t>
            </a:r>
          </a:p>
          <a:p>
            <a:r>
              <a:rPr kumimoji="1" lang="ja-JP" altLang="en-US" sz="1000" dirty="0" smtClean="0">
                <a:solidFill>
                  <a:schemeClr val="tx1"/>
                </a:solidFill>
                <a:latin typeface="+mn-ea"/>
              </a:rPr>
              <a:t>第</a:t>
            </a:r>
            <a:r>
              <a:rPr kumimoji="1" lang="en-US" altLang="ja-JP" sz="1000" dirty="0" smtClean="0">
                <a:solidFill>
                  <a:schemeClr val="tx1"/>
                </a:solidFill>
                <a:latin typeface="+mn-ea"/>
              </a:rPr>
              <a:t>2</a:t>
            </a:r>
            <a:r>
              <a:rPr kumimoji="1" lang="ja-JP" altLang="en-US" sz="1000" dirty="0" smtClean="0">
                <a:solidFill>
                  <a:schemeClr val="tx1"/>
                </a:solidFill>
                <a:latin typeface="+mn-ea"/>
              </a:rPr>
              <a:t>回：</a:t>
            </a:r>
            <a:r>
              <a:rPr kumimoji="1" lang="en-US" altLang="ja-JP" sz="1000" dirty="0" smtClean="0">
                <a:solidFill>
                  <a:schemeClr val="tx1"/>
                </a:solidFill>
                <a:latin typeface="+mn-ea"/>
              </a:rPr>
              <a:t>H26.10.16</a:t>
            </a:r>
          </a:p>
          <a:p>
            <a:r>
              <a:rPr lang="ja-JP" altLang="en-US" sz="1000" dirty="0" smtClean="0">
                <a:solidFill>
                  <a:schemeClr val="tx1"/>
                </a:solidFill>
                <a:latin typeface="+mn-ea"/>
              </a:rPr>
              <a:t>第</a:t>
            </a:r>
            <a:r>
              <a:rPr lang="en-US" altLang="ja-JP" sz="1000" dirty="0" smtClean="0">
                <a:solidFill>
                  <a:schemeClr val="tx1"/>
                </a:solidFill>
                <a:latin typeface="+mn-ea"/>
              </a:rPr>
              <a:t>3</a:t>
            </a:r>
            <a:r>
              <a:rPr lang="ja-JP" altLang="en-US" sz="1000" dirty="0" smtClean="0">
                <a:solidFill>
                  <a:schemeClr val="tx1"/>
                </a:solidFill>
                <a:latin typeface="+mn-ea"/>
              </a:rPr>
              <a:t>回：</a:t>
            </a:r>
            <a:r>
              <a:rPr lang="en-US" altLang="ja-JP" sz="1000" dirty="0" smtClean="0">
                <a:solidFill>
                  <a:schemeClr val="tx1"/>
                </a:solidFill>
                <a:latin typeface="+mn-ea"/>
              </a:rPr>
              <a:t>H26.12.2</a:t>
            </a:r>
          </a:p>
          <a:p>
            <a:r>
              <a:rPr kumimoji="1" lang="ja-JP" altLang="en-US" sz="1000" dirty="0" smtClean="0">
                <a:solidFill>
                  <a:schemeClr val="tx1"/>
                </a:solidFill>
                <a:latin typeface="+mn-ea"/>
              </a:rPr>
              <a:t>第</a:t>
            </a:r>
            <a:r>
              <a:rPr kumimoji="1" lang="en-US" altLang="ja-JP" sz="1000" dirty="0" smtClean="0">
                <a:solidFill>
                  <a:schemeClr val="tx1"/>
                </a:solidFill>
                <a:latin typeface="+mn-ea"/>
              </a:rPr>
              <a:t>4</a:t>
            </a:r>
            <a:r>
              <a:rPr kumimoji="1" lang="ja-JP" altLang="en-US" sz="1000" dirty="0" smtClean="0">
                <a:solidFill>
                  <a:schemeClr val="tx1"/>
                </a:solidFill>
                <a:latin typeface="+mn-ea"/>
              </a:rPr>
              <a:t>回：</a:t>
            </a:r>
            <a:r>
              <a:rPr kumimoji="1" lang="en-US" altLang="ja-JP" sz="1000" dirty="0" smtClean="0">
                <a:solidFill>
                  <a:schemeClr val="tx1"/>
                </a:solidFill>
                <a:latin typeface="+mn-ea"/>
              </a:rPr>
              <a:t>H27.1.8</a:t>
            </a:r>
          </a:p>
          <a:p>
            <a:r>
              <a:rPr lang="ja-JP" altLang="en-US" sz="1000" dirty="0" smtClean="0">
                <a:solidFill>
                  <a:schemeClr val="tx1"/>
                </a:solidFill>
                <a:latin typeface="+mn-ea"/>
              </a:rPr>
              <a:t>第</a:t>
            </a:r>
            <a:r>
              <a:rPr lang="en-US" altLang="ja-JP" sz="1000" dirty="0" smtClean="0">
                <a:solidFill>
                  <a:schemeClr val="tx1"/>
                </a:solidFill>
                <a:latin typeface="+mn-ea"/>
              </a:rPr>
              <a:t>5</a:t>
            </a:r>
            <a:r>
              <a:rPr lang="ja-JP" altLang="en-US" sz="1000" dirty="0" smtClean="0">
                <a:solidFill>
                  <a:schemeClr val="tx1"/>
                </a:solidFill>
                <a:latin typeface="+mn-ea"/>
              </a:rPr>
              <a:t>回：</a:t>
            </a:r>
            <a:r>
              <a:rPr lang="en-US" altLang="ja-JP" sz="1000" dirty="0" smtClean="0">
                <a:solidFill>
                  <a:schemeClr val="tx1"/>
                </a:solidFill>
                <a:latin typeface="+mn-ea"/>
              </a:rPr>
              <a:t>H27.12.24</a:t>
            </a:r>
            <a:endParaRPr kumimoji="1" lang="ja-JP" altLang="en-US" sz="1000" dirty="0">
              <a:solidFill>
                <a:schemeClr val="tx1"/>
              </a:solidFill>
              <a:latin typeface="+mn-ea"/>
            </a:endParaRPr>
          </a:p>
        </p:txBody>
      </p:sp>
      <p:sp>
        <p:nvSpPr>
          <p:cNvPr id="9" name="ホームベース 8"/>
          <p:cNvSpPr/>
          <p:nvPr/>
        </p:nvSpPr>
        <p:spPr>
          <a:xfrm>
            <a:off x="2556000" y="4608000"/>
            <a:ext cx="2304256" cy="1008112"/>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400"/>
              </a:lnSpc>
            </a:pPr>
            <a:endParaRPr lang="en-US" altLang="ja-JP" sz="1600" b="1" dirty="0" smtClean="0">
              <a:solidFill>
                <a:schemeClr val="tx1"/>
              </a:solidFill>
              <a:latin typeface="+mn-ea"/>
            </a:endParaRPr>
          </a:p>
          <a:p>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        実態調査</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ホームベース 9"/>
          <p:cNvSpPr/>
          <p:nvPr/>
        </p:nvSpPr>
        <p:spPr>
          <a:xfrm>
            <a:off x="4644000" y="3528000"/>
            <a:ext cx="2304256" cy="1008112"/>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500"/>
              </a:lnSpc>
            </a:pPr>
            <a:endParaRPr kumimoji="1" lang="en-US" altLang="ja-JP" sz="1600" b="1" dirty="0" smtClean="0">
              <a:solidFill>
                <a:schemeClr val="tx1"/>
              </a:solidFill>
              <a:latin typeface="+mn-ea"/>
            </a:endParaRPr>
          </a:p>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ベンチマークづくり</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ホームベース 10"/>
          <p:cNvSpPr/>
          <p:nvPr/>
        </p:nvSpPr>
        <p:spPr>
          <a:xfrm>
            <a:off x="6732240" y="2407847"/>
            <a:ext cx="2304256" cy="1008112"/>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400"/>
              </a:lnSpc>
            </a:pPr>
            <a:endParaRPr kumimoji="1" lang="en-US" altLang="ja-JP" sz="1600" b="1" dirty="0" smtClean="0">
              <a:solidFill>
                <a:schemeClr val="tx1"/>
              </a:solidFill>
              <a:latin typeface="+mn-ea"/>
            </a:endParaRPr>
          </a:p>
          <a:p>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     購買連携の強化</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2556000" y="3645024"/>
            <a:ext cx="1984172" cy="985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n-ea"/>
              </a:rPr>
              <a:t>H27</a:t>
            </a:r>
            <a:r>
              <a:rPr kumimoji="1" lang="ja-JP" altLang="en-US" sz="1000" dirty="0" smtClean="0">
                <a:solidFill>
                  <a:schemeClr val="tx1"/>
                </a:solidFill>
                <a:latin typeface="+mn-ea"/>
              </a:rPr>
              <a:t>年度</a:t>
            </a:r>
            <a:endParaRPr kumimoji="1" lang="en-US" altLang="ja-JP" sz="1000" dirty="0" smtClean="0">
              <a:solidFill>
                <a:schemeClr val="tx1"/>
              </a:solidFill>
              <a:latin typeface="+mn-ea"/>
            </a:endParaRPr>
          </a:p>
          <a:p>
            <a:r>
              <a:rPr lang="ja-JP" altLang="en-US" sz="1000" dirty="0" smtClean="0">
                <a:solidFill>
                  <a:schemeClr val="tx1"/>
                </a:solidFill>
                <a:latin typeface="+mn-ea"/>
              </a:rPr>
              <a:t>診療材料のうちディスポーザル品を中心に</a:t>
            </a:r>
            <a:r>
              <a:rPr lang="en-US" altLang="ja-JP" sz="1000" dirty="0" smtClean="0">
                <a:solidFill>
                  <a:schemeClr val="tx1"/>
                </a:solidFill>
                <a:latin typeface="+mn-ea"/>
              </a:rPr>
              <a:t>16</a:t>
            </a:r>
            <a:r>
              <a:rPr lang="ja-JP" altLang="en-US" sz="1000" dirty="0" smtClean="0">
                <a:solidFill>
                  <a:schemeClr val="tx1"/>
                </a:solidFill>
                <a:latin typeface="+mn-ea"/>
              </a:rPr>
              <a:t>品目について各病院の購入実態を調査するとともに，コスト削減効果を試算</a:t>
            </a:r>
            <a:endParaRPr kumimoji="1" lang="ja-JP" altLang="en-US" sz="1000" dirty="0">
              <a:solidFill>
                <a:schemeClr val="tx1"/>
              </a:solidFill>
              <a:latin typeface="+mn-ea"/>
            </a:endParaRPr>
          </a:p>
        </p:txBody>
      </p:sp>
      <p:sp>
        <p:nvSpPr>
          <p:cNvPr id="13" name="右矢印 12"/>
          <p:cNvSpPr/>
          <p:nvPr/>
        </p:nvSpPr>
        <p:spPr>
          <a:xfrm rot="19980000">
            <a:off x="2388054" y="4968000"/>
            <a:ext cx="6816147" cy="240382"/>
          </a:xfrm>
          <a:prstGeom prst="rightArrow">
            <a:avLst>
              <a:gd name="adj1" fmla="val 50000"/>
              <a:gd name="adj2" fmla="val 153568"/>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644000" y="2772000"/>
            <a:ext cx="1728192" cy="75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n-ea"/>
              </a:rPr>
              <a:t>H28</a:t>
            </a:r>
            <a:r>
              <a:rPr kumimoji="1" lang="ja-JP" altLang="en-US" sz="1000" dirty="0" smtClean="0">
                <a:solidFill>
                  <a:schemeClr val="tx1"/>
                </a:solidFill>
                <a:latin typeface="+mn-ea"/>
              </a:rPr>
              <a:t>～</a:t>
            </a:r>
            <a:endParaRPr kumimoji="1" lang="en-US" altLang="ja-JP" sz="1000" dirty="0" smtClean="0">
              <a:solidFill>
                <a:schemeClr val="tx1"/>
              </a:solidFill>
              <a:latin typeface="+mn-ea"/>
            </a:endParaRPr>
          </a:p>
          <a:p>
            <a:r>
              <a:rPr kumimoji="1" lang="ja-JP" altLang="en-US" sz="1000" dirty="0" smtClean="0">
                <a:solidFill>
                  <a:schemeClr val="tx1"/>
                </a:solidFill>
                <a:latin typeface="+mn-ea"/>
              </a:rPr>
              <a:t>各病院の購入価格情報等を共有して値引き交渉に活用する</a:t>
            </a:r>
            <a:endParaRPr kumimoji="1" lang="ja-JP" altLang="en-US" sz="1000" dirty="0">
              <a:solidFill>
                <a:schemeClr val="tx1"/>
              </a:solidFill>
              <a:latin typeface="+mn-ea"/>
            </a:endParaRPr>
          </a:p>
        </p:txBody>
      </p:sp>
      <p:sp>
        <p:nvSpPr>
          <p:cNvPr id="15" name="正方形/長方形 14"/>
          <p:cNvSpPr/>
          <p:nvPr/>
        </p:nvSpPr>
        <p:spPr>
          <a:xfrm>
            <a:off x="648000" y="5832000"/>
            <a:ext cx="1368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u="sng" dirty="0" smtClean="0">
                <a:solidFill>
                  <a:schemeClr val="tx1"/>
                </a:solidFill>
              </a:rPr>
              <a:t>第１ステージ</a:t>
            </a:r>
            <a:endParaRPr kumimoji="1" lang="ja-JP" altLang="en-US" sz="1600" u="sng" dirty="0">
              <a:solidFill>
                <a:schemeClr val="tx1"/>
              </a:solidFill>
            </a:endParaRPr>
          </a:p>
        </p:txBody>
      </p:sp>
      <p:sp>
        <p:nvSpPr>
          <p:cNvPr id="16" name="正方形/長方形 15"/>
          <p:cNvSpPr/>
          <p:nvPr/>
        </p:nvSpPr>
        <p:spPr>
          <a:xfrm>
            <a:off x="2816999" y="4788000"/>
            <a:ext cx="1368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u="sng" dirty="0" smtClean="0">
                <a:solidFill>
                  <a:schemeClr val="tx1"/>
                </a:solidFill>
              </a:rPr>
              <a:t>第２ステージ</a:t>
            </a:r>
            <a:endParaRPr kumimoji="1" lang="ja-JP" altLang="en-US" sz="1600" u="sng" dirty="0">
              <a:solidFill>
                <a:schemeClr val="tx1"/>
              </a:solidFill>
            </a:endParaRPr>
          </a:p>
        </p:txBody>
      </p:sp>
      <p:sp>
        <p:nvSpPr>
          <p:cNvPr id="17" name="正方形/長方形 16"/>
          <p:cNvSpPr/>
          <p:nvPr/>
        </p:nvSpPr>
        <p:spPr>
          <a:xfrm>
            <a:off x="4884350" y="3708000"/>
            <a:ext cx="1368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u="sng" dirty="0" smtClean="0">
                <a:solidFill>
                  <a:schemeClr val="tx1"/>
                </a:solidFill>
              </a:rPr>
              <a:t>第３ステージ</a:t>
            </a:r>
            <a:endParaRPr kumimoji="1" lang="ja-JP" altLang="en-US" sz="1600" u="sng" dirty="0">
              <a:solidFill>
                <a:schemeClr val="tx1"/>
              </a:solidFill>
            </a:endParaRPr>
          </a:p>
        </p:txBody>
      </p:sp>
      <p:sp>
        <p:nvSpPr>
          <p:cNvPr id="18" name="正方形/長方形 17"/>
          <p:cNvSpPr/>
          <p:nvPr/>
        </p:nvSpPr>
        <p:spPr>
          <a:xfrm>
            <a:off x="6984000" y="2628000"/>
            <a:ext cx="1368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u="sng" dirty="0" smtClean="0">
                <a:solidFill>
                  <a:schemeClr val="tx1"/>
                </a:solidFill>
              </a:rPr>
              <a:t>第４ステージ</a:t>
            </a:r>
            <a:endParaRPr kumimoji="1" lang="ja-JP" altLang="en-US" sz="1600" u="sng" dirty="0">
              <a:solidFill>
                <a:schemeClr val="tx1"/>
              </a:solidFill>
            </a:endParaRPr>
          </a:p>
        </p:txBody>
      </p:sp>
      <p:sp>
        <p:nvSpPr>
          <p:cNvPr id="19" name="正方形/長方形 18"/>
          <p:cNvSpPr/>
          <p:nvPr/>
        </p:nvSpPr>
        <p:spPr>
          <a:xfrm>
            <a:off x="6732240" y="1764000"/>
            <a:ext cx="1800440" cy="711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latin typeface="+mn-ea"/>
              </a:rPr>
              <a:t>価格引き下げに資する新たな方策を検討</a:t>
            </a:r>
            <a:endParaRPr kumimoji="1" lang="ja-JP" altLang="en-US" sz="1000" dirty="0">
              <a:solidFill>
                <a:schemeClr val="tx1"/>
              </a:solidFill>
              <a:latin typeface="+mn-ea"/>
            </a:endParaRPr>
          </a:p>
        </p:txBody>
      </p:sp>
    </p:spTree>
    <p:extLst>
      <p:ext uri="{BB962C8B-B14F-4D97-AF65-F5344CB8AC3E}">
        <p14:creationId xmlns:p14="http://schemas.microsoft.com/office/powerpoint/2010/main" val="3767116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44</a:t>
            </a:fld>
            <a:endParaRPr kumimoji="1" lang="ja-JP" altLang="en-US" sz="2400" dirty="0"/>
          </a:p>
        </p:txBody>
      </p:sp>
      <p:sp>
        <p:nvSpPr>
          <p:cNvPr id="3" name="正方形/長方形 2"/>
          <p:cNvSpPr/>
          <p:nvPr/>
        </p:nvSpPr>
        <p:spPr>
          <a:xfrm>
            <a:off x="323528" y="1403462"/>
            <a:ext cx="853294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mn-ea"/>
              </a:rPr>
              <a:t>診療材料１６品目の各病院の購入実態を比較した。</a:t>
            </a:r>
            <a:endParaRPr kumimoji="1" lang="en-US" altLang="ja-JP" dirty="0" smtClean="0">
              <a:solidFill>
                <a:schemeClr val="tx1"/>
              </a:solidFill>
              <a:latin typeface="+mn-ea"/>
            </a:endParaRPr>
          </a:p>
          <a:p>
            <a:r>
              <a:rPr kumimoji="1" lang="ja-JP" altLang="en-US" dirty="0" smtClean="0">
                <a:solidFill>
                  <a:schemeClr val="tx1"/>
                </a:solidFill>
                <a:latin typeface="+mn-ea"/>
              </a:rPr>
              <a:t>１６品目を４病院最安値で購入した場合，７８８万円削減できる。（削減率１３</a:t>
            </a:r>
            <a:r>
              <a:rPr kumimoji="1" lang="en-US" altLang="ja-JP" dirty="0" smtClean="0">
                <a:solidFill>
                  <a:schemeClr val="tx1"/>
                </a:solidFill>
                <a:latin typeface="+mn-ea"/>
              </a:rPr>
              <a:t>.</a:t>
            </a:r>
            <a:r>
              <a:rPr kumimoji="1" lang="ja-JP" altLang="en-US" dirty="0" smtClean="0">
                <a:solidFill>
                  <a:schemeClr val="tx1"/>
                </a:solidFill>
                <a:latin typeface="+mn-ea"/>
              </a:rPr>
              <a:t>５％）</a:t>
            </a:r>
            <a:endParaRPr kumimoji="1" lang="ja-JP" altLang="en-US" dirty="0">
              <a:solidFill>
                <a:schemeClr val="tx1"/>
              </a:solidFill>
              <a:latin typeface="+mn-ea"/>
            </a:endParaRPr>
          </a:p>
        </p:txBody>
      </p:sp>
      <p:sp>
        <p:nvSpPr>
          <p:cNvPr id="5" name="正方形/長方形 4"/>
          <p:cNvSpPr/>
          <p:nvPr/>
        </p:nvSpPr>
        <p:spPr>
          <a:xfrm>
            <a:off x="4535994" y="4988850"/>
            <a:ext cx="4320480" cy="456374"/>
          </a:xfrm>
          <a:prstGeom prst="rect">
            <a:avLst/>
          </a:prstGeom>
          <a:noFill/>
          <a:ln w="603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n-ea"/>
              </a:rPr>
              <a:t>削減額 </a:t>
            </a:r>
            <a:r>
              <a:rPr kumimoji="1" lang="en-US" altLang="ja-JP" sz="1400" dirty="0" smtClean="0">
                <a:solidFill>
                  <a:schemeClr val="tx1"/>
                </a:solidFill>
                <a:latin typeface="+mn-ea"/>
              </a:rPr>
              <a:t>b-c</a:t>
            </a:r>
            <a:r>
              <a:rPr kumimoji="1" lang="ja-JP" altLang="en-US" sz="1400" dirty="0" smtClean="0">
                <a:solidFill>
                  <a:schemeClr val="tx1"/>
                </a:solidFill>
                <a:latin typeface="+mn-ea"/>
              </a:rPr>
              <a:t>＝７</a:t>
            </a:r>
            <a:r>
              <a:rPr kumimoji="1" lang="en-US" altLang="ja-JP" sz="1400" dirty="0" smtClean="0">
                <a:solidFill>
                  <a:schemeClr val="tx1"/>
                </a:solidFill>
                <a:latin typeface="+mn-ea"/>
              </a:rPr>
              <a:t>,</a:t>
            </a:r>
            <a:r>
              <a:rPr kumimoji="1" lang="ja-JP" altLang="en-US" sz="1400" dirty="0" smtClean="0">
                <a:solidFill>
                  <a:schemeClr val="tx1"/>
                </a:solidFill>
                <a:latin typeface="+mn-ea"/>
              </a:rPr>
              <a:t>８８０</a:t>
            </a:r>
            <a:r>
              <a:rPr kumimoji="1" lang="en-US" altLang="ja-JP" sz="1400" dirty="0" smtClean="0">
                <a:solidFill>
                  <a:schemeClr val="tx1"/>
                </a:solidFill>
                <a:latin typeface="+mn-ea"/>
              </a:rPr>
              <a:t>,</a:t>
            </a:r>
            <a:r>
              <a:rPr kumimoji="1" lang="ja-JP" altLang="en-US" sz="1400" dirty="0" smtClean="0">
                <a:solidFill>
                  <a:schemeClr val="tx1"/>
                </a:solidFill>
                <a:latin typeface="+mn-ea"/>
              </a:rPr>
              <a:t>７３７円  削減率 １３</a:t>
            </a:r>
            <a:r>
              <a:rPr kumimoji="1" lang="en-US" altLang="ja-JP" sz="1400" dirty="0" smtClean="0">
                <a:solidFill>
                  <a:schemeClr val="tx1"/>
                </a:solidFill>
                <a:latin typeface="+mn-ea"/>
              </a:rPr>
              <a:t>.</a:t>
            </a:r>
            <a:r>
              <a:rPr kumimoji="1" lang="ja-JP" altLang="en-US" sz="1400" dirty="0" smtClean="0">
                <a:solidFill>
                  <a:schemeClr val="tx1"/>
                </a:solidFill>
                <a:latin typeface="+mn-ea"/>
              </a:rPr>
              <a:t>５％</a:t>
            </a:r>
            <a:endParaRPr kumimoji="1" lang="ja-JP" altLang="en-US" sz="1400" dirty="0">
              <a:solidFill>
                <a:schemeClr val="tx1"/>
              </a:solidFill>
              <a:latin typeface="+mn-ea"/>
            </a:endParaRPr>
          </a:p>
        </p:txBody>
      </p:sp>
      <p:sp>
        <p:nvSpPr>
          <p:cNvPr id="6" name="円/楕円 5"/>
          <p:cNvSpPr/>
          <p:nvPr/>
        </p:nvSpPr>
        <p:spPr>
          <a:xfrm>
            <a:off x="899592" y="4919184"/>
            <a:ext cx="1800000" cy="1800000"/>
          </a:xfrm>
          <a:prstGeom prst="ellipse">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774841" y="6264000"/>
            <a:ext cx="30243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４病院の診療材料購入総額：約１６５億円</a:t>
            </a:r>
            <a:endParaRPr kumimoji="1" lang="ja-JP" altLang="en-US" sz="1200" dirty="0">
              <a:solidFill>
                <a:schemeClr val="tx1"/>
              </a:solidFill>
            </a:endParaRPr>
          </a:p>
        </p:txBody>
      </p:sp>
      <p:sp>
        <p:nvSpPr>
          <p:cNvPr id="8" name="円/楕円 7"/>
          <p:cNvSpPr/>
          <p:nvPr/>
        </p:nvSpPr>
        <p:spPr>
          <a:xfrm>
            <a:off x="2397600" y="5810400"/>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987824" y="5628311"/>
            <a:ext cx="302433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mn-ea"/>
              </a:rPr>
              <a:t>今回試算した１６品目（０</a:t>
            </a:r>
            <a:r>
              <a:rPr lang="en-US" altLang="ja-JP" sz="1200" dirty="0" smtClean="0">
                <a:solidFill>
                  <a:schemeClr val="tx1"/>
                </a:solidFill>
                <a:latin typeface="+mn-ea"/>
              </a:rPr>
              <a:t>.</a:t>
            </a:r>
            <a:r>
              <a:rPr lang="ja-JP" altLang="en-US" sz="1200" dirty="0" smtClean="0">
                <a:solidFill>
                  <a:schemeClr val="tx1"/>
                </a:solidFill>
                <a:latin typeface="+mn-ea"/>
              </a:rPr>
              <a:t>５８億円）</a:t>
            </a:r>
            <a:endParaRPr kumimoji="1" lang="ja-JP" altLang="en-US" sz="1200" dirty="0">
              <a:solidFill>
                <a:schemeClr val="tx1"/>
              </a:solidFill>
              <a:latin typeface="+mn-ea"/>
            </a:endParaRPr>
          </a:p>
        </p:txBody>
      </p:sp>
      <p:cxnSp>
        <p:nvCxnSpPr>
          <p:cNvPr id="10" name="直線矢印コネクタ 9"/>
          <p:cNvCxnSpPr/>
          <p:nvPr/>
        </p:nvCxnSpPr>
        <p:spPr>
          <a:xfrm flipH="1">
            <a:off x="2520000" y="5868000"/>
            <a:ext cx="50968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2417558" y="6480112"/>
            <a:ext cx="50968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467542" y="5123889"/>
            <a:ext cx="3348792" cy="31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chemeClr val="tx1"/>
                </a:solidFill>
                <a:latin typeface="+mn-ea"/>
              </a:rPr>
              <a:t>調査対象の規模を円の大きさでイメージすると</a:t>
            </a:r>
            <a:r>
              <a:rPr kumimoji="1" lang="en-US" altLang="ja-JP" sz="1000" dirty="0" smtClean="0">
                <a:solidFill>
                  <a:schemeClr val="tx1"/>
                </a:solidFill>
                <a:latin typeface="+mn-ea"/>
              </a:rPr>
              <a:t>…</a:t>
            </a:r>
            <a:endParaRPr kumimoji="1" lang="ja-JP" altLang="en-US" sz="1000" dirty="0">
              <a:solidFill>
                <a:schemeClr val="tx1"/>
              </a:solidFill>
              <a:latin typeface="+mn-ea"/>
            </a:endParaRPr>
          </a:p>
        </p:txBody>
      </p:sp>
      <p:pic>
        <p:nvPicPr>
          <p:cNvPr id="13" name="図 12"/>
          <p:cNvPicPr>
            <a:picLocks noChangeAspect="1" noChangeArrowheads="1"/>
            <a:extLst>
              <a:ext uri="{84589F7E-364E-4C9E-8A38-B11213B215E9}">
                <a14:cameraTool xmlns:a14="http://schemas.microsoft.com/office/drawing/2010/main" cellRange="$A$3:$I$11" spid="_x0000_s1037"/>
              </a:ext>
            </a:extLst>
          </p:cNvPicPr>
          <p:nvPr/>
        </p:nvPicPr>
        <p:blipFill>
          <a:blip r:embed="rId2"/>
          <a:srcRect/>
          <a:stretch>
            <a:fillRect/>
          </a:stretch>
        </p:blipFill>
        <p:spPr bwMode="auto">
          <a:xfrm>
            <a:off x="179512" y="2060848"/>
            <a:ext cx="8865206" cy="2756135"/>
          </a:xfrm>
          <a:prstGeom prst="rect">
            <a:avLst/>
          </a:prstGeom>
          <a:noFill/>
          <a:extLst>
            <a:ext uri="{909E8E84-426E-40DD-AFC4-6F175D3DCCD1}">
              <a14:hiddenFill xmlns:a14="http://schemas.microsoft.com/office/drawing/2010/main">
                <a:solidFill>
                  <a:srgbClr val="FFFFFF"/>
                </a:solidFill>
              </a14:hiddenFill>
            </a:ext>
          </a:extLst>
        </p:spPr>
      </p:pic>
      <p:sp>
        <p:nvSpPr>
          <p:cNvPr id="14" name="タイトル 1"/>
          <p:cNvSpPr txBox="1">
            <a:spLocks/>
          </p:cNvSpPr>
          <p:nvPr/>
        </p:nvSpPr>
        <p:spPr>
          <a:xfrm>
            <a:off x="107504" y="476672"/>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購買連携：第２ステージ～コスト削減効果の試算</a:t>
            </a:r>
            <a:endParaRPr lang="ja-JP" altLang="en-US" sz="2000" u="sng" dirty="0"/>
          </a:p>
        </p:txBody>
      </p:sp>
    </p:spTree>
    <p:extLst>
      <p:ext uri="{BB962C8B-B14F-4D97-AF65-F5344CB8AC3E}">
        <p14:creationId xmlns:p14="http://schemas.microsoft.com/office/powerpoint/2010/main" val="2283500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45</a:t>
            </a:fld>
            <a:endParaRPr kumimoji="1" lang="ja-JP" altLang="en-US" sz="2400" dirty="0"/>
          </a:p>
        </p:txBody>
      </p:sp>
      <p:sp>
        <p:nvSpPr>
          <p:cNvPr id="3" name="正方形/長方形 2"/>
          <p:cNvSpPr/>
          <p:nvPr/>
        </p:nvSpPr>
        <p:spPr>
          <a:xfrm>
            <a:off x="182150" y="2064366"/>
            <a:ext cx="8928992" cy="4460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5" name="正方形/長方形 4"/>
          <p:cNvSpPr/>
          <p:nvPr/>
        </p:nvSpPr>
        <p:spPr>
          <a:xfrm>
            <a:off x="929342" y="4572000"/>
            <a:ext cx="7452608" cy="648072"/>
          </a:xfrm>
          <a:prstGeom prst="rect">
            <a:avLst/>
          </a:prstGeom>
          <a:solidFill>
            <a:srgbClr val="FFFF00"/>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144000" tIns="0" rIns="0" bIns="0" rtlCol="0" anchor="ctr"/>
          <a:lstStyle/>
          <a:p>
            <a:pPr>
              <a:lnSpc>
                <a:spcPts val="2000"/>
              </a:lnSpc>
            </a:pPr>
            <a:r>
              <a:rPr kumimoji="1" lang="en-US" altLang="ja-JP" sz="1400" dirty="0" smtClean="0">
                <a:solidFill>
                  <a:schemeClr val="tx1"/>
                </a:solidFill>
                <a:latin typeface="+mn-ea"/>
              </a:rPr>
              <a:t>※</a:t>
            </a:r>
            <a:r>
              <a:rPr kumimoji="1" lang="ja-JP" altLang="en-US" sz="1400" dirty="0" smtClean="0">
                <a:solidFill>
                  <a:schemeClr val="tx1"/>
                </a:solidFill>
                <a:latin typeface="+mn-ea"/>
              </a:rPr>
              <a:t>　各病院は，ベンチマークの最安値を参考に卸業者と価格交渉することができる</a:t>
            </a:r>
            <a:endParaRPr kumimoji="1" lang="en-US" altLang="ja-JP" sz="1400" dirty="0" smtClean="0">
              <a:solidFill>
                <a:schemeClr val="tx1"/>
              </a:solidFill>
              <a:latin typeface="+mn-ea"/>
            </a:endParaRPr>
          </a:p>
          <a:p>
            <a:pPr>
              <a:lnSpc>
                <a:spcPts val="2000"/>
              </a:lnSpc>
            </a:pPr>
            <a:r>
              <a:rPr lang="en-US" altLang="ja-JP" sz="1400" dirty="0" smtClean="0">
                <a:solidFill>
                  <a:schemeClr val="tx1"/>
                </a:solidFill>
                <a:latin typeface="+mn-ea"/>
              </a:rPr>
              <a:t>※</a:t>
            </a:r>
            <a:r>
              <a:rPr lang="ja-JP" altLang="en-US" sz="1400" dirty="0" smtClean="0">
                <a:solidFill>
                  <a:schemeClr val="tx1"/>
                </a:solidFill>
                <a:latin typeface="+mn-ea"/>
              </a:rPr>
              <a:t>　各病院は，ベンチマークを参考により安い</a:t>
            </a:r>
            <a:r>
              <a:rPr kumimoji="1" lang="ja-JP" altLang="en-US" sz="1400" dirty="0" smtClean="0">
                <a:solidFill>
                  <a:schemeClr val="tx1"/>
                </a:solidFill>
                <a:latin typeface="+mn-ea"/>
              </a:rPr>
              <a:t>同種同効品への切り替えを検討することができる</a:t>
            </a:r>
            <a:endParaRPr kumimoji="1" lang="en-US" altLang="ja-JP" sz="1400" dirty="0" smtClean="0">
              <a:solidFill>
                <a:schemeClr val="tx1"/>
              </a:solidFill>
              <a:latin typeface="+mn-ea"/>
            </a:endParaRPr>
          </a:p>
        </p:txBody>
      </p:sp>
      <p:sp>
        <p:nvSpPr>
          <p:cNvPr id="6" name="タイトル 1"/>
          <p:cNvSpPr txBox="1">
            <a:spLocks/>
          </p:cNvSpPr>
          <p:nvPr/>
        </p:nvSpPr>
        <p:spPr>
          <a:xfrm>
            <a:off x="107504" y="476672"/>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購買連携：第３ステージ～ベンチマークづくり</a:t>
            </a:r>
            <a:r>
              <a:rPr lang="ja-JP" altLang="en-US" sz="2000" u="sng" dirty="0" smtClean="0"/>
              <a:t>（事務局試案）</a:t>
            </a:r>
            <a:endParaRPr lang="ja-JP" altLang="en-US" sz="2000" u="sng" dirty="0"/>
          </a:p>
        </p:txBody>
      </p:sp>
      <p:sp>
        <p:nvSpPr>
          <p:cNvPr id="7" name="正方形/長方形 6"/>
          <p:cNvSpPr/>
          <p:nvPr/>
        </p:nvSpPr>
        <p:spPr>
          <a:xfrm>
            <a:off x="107504" y="1278314"/>
            <a:ext cx="892899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購買担当者連絡会で各病院の購入実績を共有することで自院の値切り交渉等に活用</a:t>
            </a:r>
            <a:endParaRPr kumimoji="1" lang="ja-JP" altLang="en-US" dirty="0">
              <a:solidFill>
                <a:schemeClr val="tx1"/>
              </a:solidFill>
            </a:endParaRPr>
          </a:p>
        </p:txBody>
      </p:sp>
      <p:sp>
        <p:nvSpPr>
          <p:cNvPr id="8" name="正方形/長方形 7"/>
          <p:cNvSpPr/>
          <p:nvPr/>
        </p:nvSpPr>
        <p:spPr>
          <a:xfrm>
            <a:off x="182150" y="2064366"/>
            <a:ext cx="8928992" cy="4460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9" name="角丸四角形 8"/>
          <p:cNvSpPr/>
          <p:nvPr/>
        </p:nvSpPr>
        <p:spPr>
          <a:xfrm>
            <a:off x="323528" y="1926386"/>
            <a:ext cx="3168352" cy="42249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n-ea"/>
              </a:rPr>
              <a:t>購買担当者連絡会の役割・機能</a:t>
            </a:r>
            <a:endParaRPr kumimoji="1" lang="ja-JP" altLang="en-US" sz="1600" dirty="0">
              <a:solidFill>
                <a:schemeClr val="tx1"/>
              </a:solidFill>
            </a:endParaRPr>
          </a:p>
        </p:txBody>
      </p:sp>
      <p:sp>
        <p:nvSpPr>
          <p:cNvPr id="10" name="正方形/長方形 9"/>
          <p:cNvSpPr/>
          <p:nvPr/>
        </p:nvSpPr>
        <p:spPr>
          <a:xfrm>
            <a:off x="337980" y="2348880"/>
            <a:ext cx="8698516" cy="4581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smtClean="0">
                <a:solidFill>
                  <a:schemeClr val="tx1"/>
                </a:solidFill>
                <a:latin typeface="+mn-ea"/>
              </a:rPr>
              <a:t>（１） 情報共有ルールの決定（協定の締結）</a:t>
            </a:r>
            <a:endParaRPr lang="en-US" altLang="ja-JP" sz="1400" dirty="0" smtClean="0">
              <a:solidFill>
                <a:schemeClr val="tx1"/>
              </a:solidFill>
              <a:latin typeface="+mn-ea"/>
            </a:endParaRPr>
          </a:p>
          <a:p>
            <a:pPr>
              <a:lnSpc>
                <a:spcPts val="2000"/>
              </a:lnSpc>
            </a:pPr>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　　　～情報共有の目的や秘密保持など，病院間のルールを取り決める</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a:lnSpc>
                <a:spcPts val="2000"/>
              </a:lnSpc>
            </a:pPr>
            <a:r>
              <a:rPr lang="ja-JP" altLang="en-US" sz="1400" dirty="0" smtClean="0">
                <a:solidFill>
                  <a:schemeClr val="tx1"/>
                </a:solidFill>
                <a:latin typeface="+mn-ea"/>
              </a:rPr>
              <a:t>（２） </a:t>
            </a:r>
            <a:r>
              <a:rPr lang="ja-JP" altLang="en-US" sz="1400" dirty="0">
                <a:solidFill>
                  <a:schemeClr val="tx1"/>
                </a:solidFill>
                <a:latin typeface="+mn-ea"/>
              </a:rPr>
              <a:t>共有する情報の決定</a:t>
            </a:r>
            <a:endParaRPr lang="en-US" altLang="ja-JP" sz="1400" dirty="0">
              <a:solidFill>
                <a:schemeClr val="tx1"/>
              </a:solidFill>
              <a:latin typeface="+mn-ea"/>
            </a:endParaRPr>
          </a:p>
          <a:p>
            <a:pPr>
              <a:lnSpc>
                <a:spcPts val="2000"/>
              </a:lnSpc>
            </a:pPr>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　～各病院共通品目</a:t>
            </a:r>
            <a:r>
              <a:rPr lang="ja-JP" altLang="en-US" sz="1200" dirty="0">
                <a:solidFill>
                  <a:schemeClr val="tx1"/>
                </a:solidFill>
                <a:latin typeface="ＭＳ Ｐ明朝" panose="02020600040205080304" pitchFamily="18" charset="-128"/>
                <a:ea typeface="ＭＳ Ｐ明朝" panose="02020600040205080304" pitchFamily="18" charset="-128"/>
              </a:rPr>
              <a:t>など，共有することが有益な</a:t>
            </a:r>
            <a:r>
              <a:rPr lang="ja-JP" altLang="en-US" sz="1200" dirty="0" smtClean="0">
                <a:solidFill>
                  <a:schemeClr val="tx1"/>
                </a:solidFill>
                <a:latin typeface="ＭＳ Ｐ明朝" panose="02020600040205080304" pitchFamily="18" charset="-128"/>
                <a:ea typeface="ＭＳ Ｐ明朝" panose="02020600040205080304" pitchFamily="18" charset="-128"/>
              </a:rPr>
              <a:t>情報（購入価格等）を絞り込む　</a:t>
            </a:r>
            <a:r>
              <a:rPr lang="en-US" altLang="ja-JP" sz="1200" dirty="0" smtClean="0">
                <a:solidFill>
                  <a:schemeClr val="tx1"/>
                </a:solidFill>
                <a:latin typeface="ＭＳ Ｐ明朝" panose="02020600040205080304" pitchFamily="18" charset="-128"/>
                <a:ea typeface="ＭＳ Ｐ明朝" panose="02020600040205080304" pitchFamily="18" charset="-128"/>
              </a:rPr>
              <a:t>[</a:t>
            </a:r>
            <a:r>
              <a:rPr lang="ja-JP" altLang="en-US" sz="1200" dirty="0" smtClean="0">
                <a:solidFill>
                  <a:schemeClr val="tx1"/>
                </a:solidFill>
                <a:latin typeface="ＭＳ Ｐ明朝" panose="02020600040205080304" pitchFamily="18" charset="-128"/>
                <a:ea typeface="ＭＳ Ｐ明朝" panose="02020600040205080304" pitchFamily="18" charset="-128"/>
              </a:rPr>
              <a:t>例</a:t>
            </a:r>
            <a:r>
              <a:rPr lang="en-US" altLang="ja-JP" sz="1200" dirty="0" smtClean="0">
                <a:solidFill>
                  <a:schemeClr val="tx1"/>
                </a:solidFill>
                <a:latin typeface="ＭＳ Ｐ明朝" panose="02020600040205080304" pitchFamily="18" charset="-128"/>
                <a:ea typeface="ＭＳ Ｐ明朝" panose="02020600040205080304" pitchFamily="18" charset="-128"/>
              </a:rPr>
              <a:t>]</a:t>
            </a:r>
            <a:r>
              <a:rPr lang="ja-JP" altLang="en-US" sz="1200" dirty="0" smtClean="0">
                <a:solidFill>
                  <a:schemeClr val="tx1"/>
                </a:solidFill>
                <a:latin typeface="ＭＳ Ｐ明朝" panose="02020600040205080304" pitchFamily="18" charset="-128"/>
                <a:ea typeface="ＭＳ Ｐ明朝" panose="02020600040205080304" pitchFamily="18" charset="-128"/>
              </a:rPr>
              <a:t>　シリンジ，ガーゼ，包帯等</a:t>
            </a:r>
            <a:endParaRPr lang="en-US" altLang="ja-JP" sz="1200" dirty="0">
              <a:solidFill>
                <a:schemeClr val="tx1"/>
              </a:solidFill>
              <a:latin typeface="ＭＳ Ｐ明朝" panose="02020600040205080304" pitchFamily="18" charset="-128"/>
              <a:ea typeface="ＭＳ Ｐ明朝" panose="02020600040205080304" pitchFamily="18" charset="-128"/>
            </a:endParaRPr>
          </a:p>
          <a:p>
            <a:pPr>
              <a:lnSpc>
                <a:spcPts val="2000"/>
              </a:lnSpc>
            </a:pPr>
            <a:r>
              <a:rPr kumimoji="1" lang="ja-JP" altLang="en-US" sz="1400" dirty="0" smtClean="0">
                <a:solidFill>
                  <a:schemeClr val="tx1"/>
                </a:solidFill>
                <a:latin typeface="+mn-ea"/>
              </a:rPr>
              <a:t>（３） 情報の集約</a:t>
            </a:r>
            <a:endParaRPr kumimoji="1" lang="en-US" altLang="ja-JP" sz="1400" dirty="0" smtClean="0">
              <a:solidFill>
                <a:schemeClr val="tx1"/>
              </a:solidFill>
              <a:latin typeface="+mn-ea"/>
            </a:endParaRPr>
          </a:p>
          <a:p>
            <a:pPr>
              <a:lnSpc>
                <a:spcPts val="2000"/>
              </a:lnSpc>
            </a:pPr>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　　　～共通のフォーマット（様式）を定めて，各病院は事務局へ情報（購入価格等）を提出する</a:t>
            </a:r>
            <a:endParaRPr kumimoji="1" lang="en-US" altLang="ja-JP" sz="1200" dirty="0" smtClean="0">
              <a:solidFill>
                <a:schemeClr val="tx1"/>
              </a:solidFill>
              <a:latin typeface="ＭＳ Ｐ明朝" panose="02020600040205080304" pitchFamily="18" charset="-128"/>
              <a:ea typeface="ＭＳ Ｐ明朝" panose="02020600040205080304" pitchFamily="18" charset="-128"/>
            </a:endParaRPr>
          </a:p>
          <a:p>
            <a:pPr>
              <a:lnSpc>
                <a:spcPts val="2000"/>
              </a:lnSpc>
            </a:pPr>
            <a:r>
              <a:rPr lang="ja-JP" altLang="en-US" sz="1400" dirty="0" smtClean="0">
                <a:solidFill>
                  <a:schemeClr val="tx1"/>
                </a:solidFill>
                <a:latin typeface="+mn-ea"/>
              </a:rPr>
              <a:t>（４） ベンチマークの作成</a:t>
            </a:r>
            <a:endParaRPr lang="en-US" altLang="ja-JP" sz="1400" dirty="0" smtClean="0">
              <a:solidFill>
                <a:schemeClr val="tx1"/>
              </a:solidFill>
              <a:latin typeface="+mn-ea"/>
            </a:endParaRPr>
          </a:p>
          <a:p>
            <a:pPr>
              <a:lnSpc>
                <a:spcPts val="2000"/>
              </a:lnSpc>
            </a:pPr>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　　　～事務局において各病院の情報（購入価格等）の一覧表（ベンチマーク）を作成して各病院へ配布する</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a:lnSpc>
                <a:spcPts val="2000"/>
              </a:lnSpc>
            </a:pPr>
            <a:endParaRPr lang="en-US" altLang="ja-JP" sz="1600" dirty="0" smtClean="0">
              <a:solidFill>
                <a:schemeClr val="tx1"/>
              </a:solidFill>
              <a:latin typeface="+mn-ea"/>
            </a:endParaRPr>
          </a:p>
          <a:p>
            <a:pPr>
              <a:lnSpc>
                <a:spcPts val="2000"/>
              </a:lnSpc>
            </a:pPr>
            <a:endParaRPr lang="en-US" altLang="ja-JP" sz="1600" dirty="0" smtClean="0">
              <a:solidFill>
                <a:schemeClr val="tx1"/>
              </a:solidFill>
              <a:latin typeface="+mn-ea"/>
            </a:endParaRPr>
          </a:p>
          <a:p>
            <a:pPr>
              <a:lnSpc>
                <a:spcPts val="2000"/>
              </a:lnSpc>
            </a:pPr>
            <a:endParaRPr lang="en-US" altLang="ja-JP" sz="1600" dirty="0" smtClean="0">
              <a:solidFill>
                <a:schemeClr val="tx1"/>
              </a:solidFill>
              <a:latin typeface="+mn-ea"/>
            </a:endParaRPr>
          </a:p>
          <a:p>
            <a:pPr>
              <a:lnSpc>
                <a:spcPts val="2000"/>
              </a:lnSpc>
            </a:pPr>
            <a:r>
              <a:rPr lang="ja-JP" altLang="en-US" sz="1400" dirty="0" smtClean="0">
                <a:solidFill>
                  <a:schemeClr val="tx1"/>
                </a:solidFill>
                <a:latin typeface="+mn-ea"/>
              </a:rPr>
              <a:t>（５） 値引き情報の集約</a:t>
            </a:r>
            <a:endParaRPr lang="en-US" altLang="ja-JP" sz="1400" dirty="0" smtClean="0">
              <a:solidFill>
                <a:schemeClr val="tx1"/>
              </a:solidFill>
              <a:latin typeface="+mn-ea"/>
            </a:endParaRPr>
          </a:p>
          <a:p>
            <a:pPr>
              <a:lnSpc>
                <a:spcPts val="2000"/>
              </a:lnSpc>
            </a:pPr>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　　　～各病院における値引き情報を事務局へ還元し，病院間で共有する</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a:p>
            <a:pPr>
              <a:lnSpc>
                <a:spcPts val="2000"/>
              </a:lnSpc>
            </a:pPr>
            <a:r>
              <a:rPr kumimoji="1" lang="ja-JP" altLang="en-US" sz="1400" dirty="0" smtClean="0">
                <a:solidFill>
                  <a:schemeClr val="tx1"/>
                </a:solidFill>
                <a:latin typeface="+mn-ea"/>
              </a:rPr>
              <a:t>（６） 共通品目拡大の検討</a:t>
            </a:r>
            <a:endParaRPr kumimoji="1" lang="en-US" altLang="ja-JP" sz="1400" dirty="0" smtClean="0">
              <a:solidFill>
                <a:schemeClr val="tx1"/>
              </a:solidFill>
              <a:latin typeface="+mn-ea"/>
            </a:endParaRPr>
          </a:p>
          <a:p>
            <a:pPr>
              <a:lnSpc>
                <a:spcPts val="2000"/>
              </a:lnSpc>
            </a:pPr>
            <a:r>
              <a:rPr lang="ja-JP" altLang="en-US" sz="1200" dirty="0">
                <a:solidFill>
                  <a:schemeClr val="tx1"/>
                </a:solidFill>
                <a:latin typeface="ＭＳ Ｐ明朝" panose="02020600040205080304" pitchFamily="18" charset="-128"/>
                <a:ea typeface="ＭＳ Ｐ明朝" panose="02020600040205080304" pitchFamily="18" charset="-128"/>
              </a:rPr>
              <a:t>　</a:t>
            </a:r>
            <a:r>
              <a:rPr lang="ja-JP" altLang="en-US" sz="1200" dirty="0" smtClean="0">
                <a:solidFill>
                  <a:schemeClr val="tx1"/>
                </a:solidFill>
                <a:latin typeface="ＭＳ Ｐ明朝" panose="02020600040205080304" pitchFamily="18" charset="-128"/>
                <a:ea typeface="ＭＳ Ｐ明朝" panose="02020600040205080304" pitchFamily="18" charset="-128"/>
              </a:rPr>
              <a:t>　　　～値下げのインセンティブ（スケールメリット）を生み出すため，共通品目の拡大を検討する</a:t>
            </a:r>
            <a:endParaRPr kumimoji="1" lang="en-US" altLang="ja-JP" sz="1200" dirty="0" smtClean="0">
              <a:solidFill>
                <a:schemeClr val="tx1"/>
              </a:solidFill>
              <a:latin typeface="ＭＳ Ｐ明朝" panose="02020600040205080304" pitchFamily="18" charset="-128"/>
              <a:ea typeface="ＭＳ Ｐ明朝" panose="02020600040205080304" pitchFamily="18" charset="-128"/>
            </a:endParaRPr>
          </a:p>
          <a:p>
            <a:pPr>
              <a:lnSpc>
                <a:spcPts val="2000"/>
              </a:lnSpc>
            </a:pPr>
            <a:r>
              <a:rPr lang="ja-JP" altLang="en-US" sz="1400" dirty="0" smtClean="0">
                <a:solidFill>
                  <a:schemeClr val="tx1"/>
                </a:solidFill>
                <a:latin typeface="+mn-ea"/>
              </a:rPr>
              <a:t>（７） 内覧会（共同交渉）</a:t>
            </a:r>
            <a:endParaRPr lang="en-US" altLang="ja-JP" sz="1400" dirty="0" smtClean="0">
              <a:solidFill>
                <a:schemeClr val="tx1"/>
              </a:solidFill>
              <a:latin typeface="+mn-ea"/>
            </a:endParaRPr>
          </a:p>
          <a:p>
            <a:pPr>
              <a:lnSpc>
                <a:spcPts val="2000"/>
              </a:lnSpc>
            </a:pPr>
            <a:r>
              <a:rPr lang="ja-JP" altLang="en-US" sz="1200" dirty="0" smtClean="0">
                <a:solidFill>
                  <a:schemeClr val="tx1"/>
                </a:solidFill>
                <a:latin typeface="ＭＳ Ｐ明朝" panose="02020600040205080304" pitchFamily="18" charset="-128"/>
                <a:ea typeface="ＭＳ Ｐ明朝" panose="02020600040205080304" pitchFamily="18" charset="-128"/>
              </a:rPr>
              <a:t>　　　　～内覧会や展示会を開催し，卸業者やメーカーを相手に共同で価格交渉する</a:t>
            </a:r>
            <a:endParaRPr lang="en-US" altLang="ja-JP" sz="1200" dirty="0" smtClean="0">
              <a:solidFill>
                <a:schemeClr val="tx1"/>
              </a:solidFill>
              <a:latin typeface="ＭＳ Ｐ明朝" panose="02020600040205080304" pitchFamily="18" charset="-128"/>
              <a:ea typeface="ＭＳ Ｐ明朝" panose="02020600040205080304" pitchFamily="18" charset="-128"/>
            </a:endParaRPr>
          </a:p>
        </p:txBody>
      </p:sp>
      <p:sp>
        <p:nvSpPr>
          <p:cNvPr id="11" name="正方形/長方形 10"/>
          <p:cNvSpPr/>
          <p:nvPr/>
        </p:nvSpPr>
        <p:spPr>
          <a:xfrm>
            <a:off x="3520288" y="1926386"/>
            <a:ext cx="5328592" cy="422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mn-ea"/>
              </a:rPr>
              <a:t>←　購買</a:t>
            </a:r>
            <a:r>
              <a:rPr lang="ja-JP" altLang="en-US" sz="1200" dirty="0">
                <a:solidFill>
                  <a:schemeClr val="tx1"/>
                </a:solidFill>
                <a:latin typeface="+mn-ea"/>
              </a:rPr>
              <a:t>担当者連絡会を運営する事務局（幹事病院）を決める必要が</a:t>
            </a:r>
            <a:r>
              <a:rPr lang="ja-JP" altLang="en-US" sz="1200" dirty="0" smtClean="0">
                <a:solidFill>
                  <a:schemeClr val="tx1"/>
                </a:solidFill>
                <a:latin typeface="+mn-ea"/>
              </a:rPr>
              <a:t>ある</a:t>
            </a:r>
            <a:endParaRPr kumimoji="1" lang="ja-JP" altLang="en-US" dirty="0">
              <a:solidFill>
                <a:schemeClr val="tx1"/>
              </a:solidFill>
            </a:endParaRPr>
          </a:p>
        </p:txBody>
      </p:sp>
    </p:spTree>
    <p:extLst>
      <p:ext uri="{BB962C8B-B14F-4D97-AF65-F5344CB8AC3E}">
        <p14:creationId xmlns:p14="http://schemas.microsoft.com/office/powerpoint/2010/main" val="1028503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46</a:t>
            </a:fld>
            <a:endParaRPr kumimoji="1" lang="ja-JP" altLang="en-US" sz="2400" dirty="0"/>
          </a:p>
        </p:txBody>
      </p:sp>
      <p:sp>
        <p:nvSpPr>
          <p:cNvPr id="3" name="タイトル 1"/>
          <p:cNvSpPr txBox="1">
            <a:spLocks/>
          </p:cNvSpPr>
          <p:nvPr/>
        </p:nvSpPr>
        <p:spPr>
          <a:xfrm>
            <a:off x="107504" y="332656"/>
            <a:ext cx="8928992" cy="864096"/>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購買連携：第４ステージ </a:t>
            </a:r>
            <a:r>
              <a:rPr lang="ja-JP" altLang="en-US" sz="1600" u="sng" dirty="0" smtClean="0"/>
              <a:t>先行事例～大阪府</a:t>
            </a:r>
            <a:r>
              <a:rPr lang="ja-JP" altLang="en-US" sz="1600" u="sng" dirty="0"/>
              <a:t>・</a:t>
            </a:r>
            <a:r>
              <a:rPr lang="ja-JP" altLang="en-US" sz="1600" u="sng" dirty="0" smtClean="0"/>
              <a:t>大阪市における入札</a:t>
            </a:r>
            <a:r>
              <a:rPr lang="ja-JP" altLang="en-US" sz="1600" u="sng" dirty="0"/>
              <a:t>事務の共同</a:t>
            </a:r>
            <a:r>
              <a:rPr lang="ja-JP" altLang="en-US" sz="1600" u="sng" dirty="0" smtClean="0"/>
              <a:t>実施～</a:t>
            </a:r>
            <a:endParaRPr lang="ja-JP" altLang="en-US" sz="1600" u="sng"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74370"/>
            <a:ext cx="4142952" cy="54611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正方形/長方形 5"/>
          <p:cNvSpPr/>
          <p:nvPr/>
        </p:nvSpPr>
        <p:spPr>
          <a:xfrm>
            <a:off x="4853974" y="1374371"/>
            <a:ext cx="3960440" cy="974509"/>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mn-ea"/>
              </a:rPr>
              <a:t>大阪府と大阪市は「災害備蓄用保存食」及び「災害備蓄用保存水」の調達に関して</a:t>
            </a:r>
            <a:r>
              <a:rPr kumimoji="1" lang="ja-JP" altLang="en-US" sz="1200" u="sng" dirty="0" smtClean="0">
                <a:solidFill>
                  <a:schemeClr val="tx1"/>
                </a:solidFill>
                <a:latin typeface="+mn-ea"/>
              </a:rPr>
              <a:t>「物品共同調達に関する基本協定書</a:t>
            </a:r>
            <a:r>
              <a:rPr kumimoji="1" lang="ja-JP" altLang="en-US" sz="1200" dirty="0" smtClean="0">
                <a:solidFill>
                  <a:schemeClr val="tx1"/>
                </a:solidFill>
                <a:latin typeface="+mn-ea"/>
              </a:rPr>
              <a:t>」を締結し，入札事務を共同で実施している。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→災害備蓄用保存食の購入に際して約１億円の削減効果</a:t>
            </a:r>
            <a:endParaRPr kumimoji="1" lang="ja-JP" altLang="en-US" sz="1200" dirty="0">
              <a:solidFill>
                <a:schemeClr val="tx1"/>
              </a:solidFill>
              <a:latin typeface="+mn-ea"/>
            </a:endParaRPr>
          </a:p>
        </p:txBody>
      </p:sp>
      <p:sp>
        <p:nvSpPr>
          <p:cNvPr id="7" name="角丸四角形吹き出し 6"/>
          <p:cNvSpPr/>
          <p:nvPr/>
        </p:nvSpPr>
        <p:spPr>
          <a:xfrm>
            <a:off x="4997645" y="2735865"/>
            <a:ext cx="3600000" cy="360040"/>
          </a:xfrm>
          <a:prstGeom prst="wedgeRoundRectCallout">
            <a:avLst>
              <a:gd name="adj1" fmla="val -73747"/>
              <a:gd name="adj2" fmla="val -35731"/>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 </a:t>
            </a:r>
            <a:r>
              <a:rPr kumimoji="1" lang="ja-JP" altLang="en-US" sz="1200" dirty="0" smtClean="0">
                <a:solidFill>
                  <a:schemeClr val="tx1"/>
                </a:solidFill>
              </a:rPr>
              <a:t>大阪府と大阪市が連名で公告</a:t>
            </a:r>
            <a:endParaRPr kumimoji="1" lang="ja-JP" altLang="en-US" sz="1200" dirty="0">
              <a:solidFill>
                <a:schemeClr val="tx1"/>
              </a:solidFill>
            </a:endParaRPr>
          </a:p>
        </p:txBody>
      </p:sp>
      <p:sp>
        <p:nvSpPr>
          <p:cNvPr id="8" name="角丸四角形吹き出し 7"/>
          <p:cNvSpPr/>
          <p:nvPr/>
        </p:nvSpPr>
        <p:spPr>
          <a:xfrm>
            <a:off x="5021153" y="3393056"/>
            <a:ext cx="3600000" cy="360000"/>
          </a:xfrm>
          <a:prstGeom prst="wedgeRoundRectCallout">
            <a:avLst>
              <a:gd name="adj1" fmla="val -74025"/>
              <a:gd name="adj2" fmla="val 52000"/>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 </a:t>
            </a:r>
            <a:r>
              <a:rPr kumimoji="1" lang="ja-JP" altLang="en-US" sz="1200" dirty="0" smtClean="0">
                <a:solidFill>
                  <a:schemeClr val="tx1"/>
                </a:solidFill>
                <a:latin typeface="+mn-ea"/>
              </a:rPr>
              <a:t>発注品名と数量を大阪府と大阪市がそれぞれ</a:t>
            </a:r>
            <a:r>
              <a:rPr lang="en-US" altLang="ja-JP" sz="1200" dirty="0" smtClean="0">
                <a:solidFill>
                  <a:schemeClr val="tx1"/>
                </a:solidFill>
                <a:latin typeface="+mn-ea"/>
              </a:rPr>
              <a:t> </a:t>
            </a:r>
            <a:r>
              <a:rPr kumimoji="1" lang="ja-JP" altLang="en-US" sz="1200" dirty="0" smtClean="0">
                <a:solidFill>
                  <a:schemeClr val="tx1"/>
                </a:solidFill>
                <a:latin typeface="+mn-ea"/>
              </a:rPr>
              <a:t>提示</a:t>
            </a:r>
            <a:endParaRPr kumimoji="1" lang="ja-JP" altLang="en-US" sz="1200" dirty="0">
              <a:solidFill>
                <a:schemeClr val="tx1"/>
              </a:solidFill>
              <a:latin typeface="+mn-ea"/>
            </a:endParaRPr>
          </a:p>
        </p:txBody>
      </p:sp>
      <p:sp>
        <p:nvSpPr>
          <p:cNvPr id="9" name="角丸四角形吹き出し 8"/>
          <p:cNvSpPr/>
          <p:nvPr/>
        </p:nvSpPr>
        <p:spPr>
          <a:xfrm>
            <a:off x="5040000" y="5606082"/>
            <a:ext cx="3600000" cy="360000"/>
          </a:xfrm>
          <a:prstGeom prst="wedgeRoundRectCallout">
            <a:avLst>
              <a:gd name="adj1" fmla="val -74144"/>
              <a:gd name="adj2" fmla="val 7278"/>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 </a:t>
            </a:r>
            <a:r>
              <a:rPr kumimoji="1" lang="ja-JP" altLang="en-US" sz="1200" dirty="0" smtClean="0">
                <a:solidFill>
                  <a:schemeClr val="tx1"/>
                </a:solidFill>
              </a:rPr>
              <a:t>納入場所は大阪府と大阪市がそれぞれ指定</a:t>
            </a:r>
            <a:endParaRPr kumimoji="1" lang="ja-JP" altLang="en-US" sz="1200" dirty="0">
              <a:solidFill>
                <a:schemeClr val="tx1"/>
              </a:solidFill>
            </a:endParaRPr>
          </a:p>
        </p:txBody>
      </p:sp>
      <p:sp>
        <p:nvSpPr>
          <p:cNvPr id="10" name="角丸四角形吹き出し 9"/>
          <p:cNvSpPr/>
          <p:nvPr/>
        </p:nvSpPr>
        <p:spPr>
          <a:xfrm>
            <a:off x="5040000" y="6175112"/>
            <a:ext cx="3600000" cy="360000"/>
          </a:xfrm>
          <a:prstGeom prst="wedgeRoundRectCallout">
            <a:avLst>
              <a:gd name="adj1" fmla="val -71722"/>
              <a:gd name="adj2" fmla="val 29289"/>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 </a:t>
            </a:r>
            <a:r>
              <a:rPr kumimoji="1" lang="ja-JP" altLang="en-US" sz="1200" dirty="0" smtClean="0">
                <a:solidFill>
                  <a:schemeClr val="tx1"/>
                </a:solidFill>
              </a:rPr>
              <a:t>契約書は大阪府と大阪市がそれぞれ作成</a:t>
            </a:r>
            <a:endParaRPr kumimoji="1" lang="ja-JP" altLang="en-US" sz="1200" dirty="0">
              <a:solidFill>
                <a:schemeClr val="tx1"/>
              </a:solidFill>
            </a:endParaRPr>
          </a:p>
        </p:txBody>
      </p:sp>
      <p:sp>
        <p:nvSpPr>
          <p:cNvPr id="11" name="正方形/長方形 10"/>
          <p:cNvSpPr/>
          <p:nvPr/>
        </p:nvSpPr>
        <p:spPr>
          <a:xfrm>
            <a:off x="4572000" y="4089597"/>
            <a:ext cx="4824536" cy="1211612"/>
          </a:xfrm>
          <a:prstGeom prst="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mn-ea"/>
              </a:rPr>
              <a:t>【</a:t>
            </a:r>
            <a:r>
              <a:rPr kumimoji="1" lang="ja-JP" altLang="en-US" sz="1050" dirty="0" smtClean="0">
                <a:solidFill>
                  <a:schemeClr val="tx1"/>
                </a:solidFill>
                <a:latin typeface="+mn-ea"/>
              </a:rPr>
              <a:t>課題</a:t>
            </a:r>
            <a:r>
              <a:rPr kumimoji="1" lang="en-US" altLang="ja-JP" sz="1050" dirty="0" smtClean="0">
                <a:solidFill>
                  <a:schemeClr val="tx1"/>
                </a:solidFill>
                <a:latin typeface="+mn-ea"/>
              </a:rPr>
              <a:t>】</a:t>
            </a:r>
          </a:p>
          <a:p>
            <a:r>
              <a:rPr lang="ja-JP" altLang="en-US" sz="1050" dirty="0">
                <a:solidFill>
                  <a:schemeClr val="tx1"/>
                </a:solidFill>
                <a:latin typeface="+mn-ea"/>
              </a:rPr>
              <a:t>　</a:t>
            </a:r>
            <a:r>
              <a:rPr lang="ja-JP" altLang="en-US" sz="1050" dirty="0" smtClean="0">
                <a:solidFill>
                  <a:schemeClr val="tx1"/>
                </a:solidFill>
                <a:latin typeface="+mn-ea"/>
              </a:rPr>
              <a:t>入札</a:t>
            </a:r>
            <a:r>
              <a:rPr lang="ja-JP" altLang="en-US" sz="1050" dirty="0">
                <a:solidFill>
                  <a:schemeClr val="tx1"/>
                </a:solidFill>
                <a:latin typeface="+mn-ea"/>
              </a:rPr>
              <a:t>参加資格など，各病院の入札事務に関する規定を統一する必要がある。</a:t>
            </a:r>
            <a:endParaRPr lang="en-US" altLang="ja-JP" sz="1050" dirty="0">
              <a:solidFill>
                <a:schemeClr val="tx1"/>
              </a:solidFill>
              <a:latin typeface="+mn-ea"/>
            </a:endParaRPr>
          </a:p>
          <a:p>
            <a:r>
              <a:rPr lang="en-US" altLang="ja-JP" sz="1050" dirty="0" smtClean="0">
                <a:solidFill>
                  <a:schemeClr val="tx1"/>
                </a:solidFill>
                <a:latin typeface="+mn-ea"/>
              </a:rPr>
              <a:t>〈</a:t>
            </a:r>
            <a:r>
              <a:rPr lang="ja-JP" altLang="en-US" sz="1050" dirty="0">
                <a:solidFill>
                  <a:schemeClr val="tx1"/>
                </a:solidFill>
                <a:latin typeface="+mn-ea"/>
              </a:rPr>
              <a:t>例</a:t>
            </a:r>
            <a:r>
              <a:rPr lang="en-US" altLang="ja-JP" sz="1050" dirty="0">
                <a:solidFill>
                  <a:schemeClr val="tx1"/>
                </a:solidFill>
                <a:latin typeface="+mn-ea"/>
              </a:rPr>
              <a:t>〉</a:t>
            </a:r>
            <a:r>
              <a:rPr lang="ja-JP" altLang="en-US" sz="1050" dirty="0" smtClean="0">
                <a:solidFill>
                  <a:schemeClr val="tx1"/>
                </a:solidFill>
                <a:latin typeface="+mn-ea"/>
              </a:rPr>
              <a:t>・地域</a:t>
            </a:r>
            <a:r>
              <a:rPr lang="ja-JP" altLang="en-US" sz="1050" dirty="0">
                <a:solidFill>
                  <a:schemeClr val="tx1"/>
                </a:solidFill>
                <a:latin typeface="+mn-ea"/>
              </a:rPr>
              <a:t>要件</a:t>
            </a:r>
            <a:r>
              <a:rPr lang="ja-JP" altLang="en-US" sz="900" dirty="0">
                <a:solidFill>
                  <a:schemeClr val="tx1"/>
                </a:solidFill>
                <a:latin typeface="+mn-ea"/>
              </a:rPr>
              <a:t>（広島市内に本店又は支店若しくは営業所を有する者であること）</a:t>
            </a:r>
            <a:endParaRPr lang="en-US" altLang="ja-JP" sz="900" dirty="0">
              <a:solidFill>
                <a:schemeClr val="tx1"/>
              </a:solidFill>
              <a:latin typeface="+mn-ea"/>
            </a:endParaRPr>
          </a:p>
          <a:p>
            <a:r>
              <a:rPr lang="ja-JP" altLang="en-US" sz="1050" dirty="0">
                <a:solidFill>
                  <a:schemeClr val="tx1"/>
                </a:solidFill>
                <a:latin typeface="+mn-ea"/>
              </a:rPr>
              <a:t>　　　</a:t>
            </a:r>
            <a:r>
              <a:rPr lang="ja-JP" altLang="en-US" sz="1050" dirty="0" smtClean="0">
                <a:solidFill>
                  <a:schemeClr val="tx1"/>
                </a:solidFill>
                <a:latin typeface="+mn-ea"/>
              </a:rPr>
              <a:t>・納税</a:t>
            </a:r>
            <a:r>
              <a:rPr lang="ja-JP" altLang="en-US" sz="1050" dirty="0">
                <a:solidFill>
                  <a:schemeClr val="tx1"/>
                </a:solidFill>
                <a:latin typeface="+mn-ea"/>
              </a:rPr>
              <a:t>要件</a:t>
            </a:r>
            <a:r>
              <a:rPr lang="ja-JP" altLang="en-US" sz="900" dirty="0">
                <a:solidFill>
                  <a:schemeClr val="tx1"/>
                </a:solidFill>
                <a:latin typeface="+mn-ea"/>
              </a:rPr>
              <a:t>（広島市税並びに消費税及び地方消費税を滞納していない者であること）</a:t>
            </a:r>
            <a:endParaRPr lang="en-US" altLang="ja-JP" sz="900" dirty="0">
              <a:solidFill>
                <a:schemeClr val="tx1"/>
              </a:solidFill>
              <a:latin typeface="+mn-ea"/>
            </a:endParaRPr>
          </a:p>
          <a:p>
            <a:r>
              <a:rPr lang="ja-JP" altLang="en-US" sz="1050" dirty="0">
                <a:solidFill>
                  <a:schemeClr val="tx1"/>
                </a:solidFill>
              </a:rPr>
              <a:t>　　　</a:t>
            </a:r>
            <a:r>
              <a:rPr lang="ja-JP" altLang="en-US" sz="1050" dirty="0" smtClean="0">
                <a:solidFill>
                  <a:schemeClr val="tx1"/>
                </a:solidFill>
              </a:rPr>
              <a:t>・広島</a:t>
            </a:r>
            <a:r>
              <a:rPr lang="ja-JP" altLang="en-US" sz="1050" dirty="0">
                <a:solidFill>
                  <a:schemeClr val="tx1"/>
                </a:solidFill>
              </a:rPr>
              <a:t>大学病院の入札参加資格は，「全省庁統一資格」による</a:t>
            </a:r>
            <a:endParaRPr lang="en-US" altLang="ja-JP" sz="1050" dirty="0">
              <a:solidFill>
                <a:schemeClr val="tx1"/>
              </a:solidFill>
              <a:latin typeface="+mn-ea"/>
            </a:endParaRPr>
          </a:p>
          <a:p>
            <a:r>
              <a:rPr lang="ja-JP" altLang="en-US" sz="1050" dirty="0">
                <a:solidFill>
                  <a:schemeClr val="tx1"/>
                </a:solidFill>
                <a:latin typeface="+mn-ea"/>
              </a:rPr>
              <a:t>　</a:t>
            </a:r>
            <a:r>
              <a:rPr lang="ja-JP" altLang="en-US" sz="1050" dirty="0" smtClean="0">
                <a:solidFill>
                  <a:schemeClr val="tx1"/>
                </a:solidFill>
                <a:latin typeface="+mn-ea"/>
              </a:rPr>
              <a:t>　</a:t>
            </a:r>
            <a:r>
              <a:rPr lang="ja-JP" altLang="en-US" sz="1050" dirty="0">
                <a:solidFill>
                  <a:schemeClr val="tx1"/>
                </a:solidFill>
                <a:latin typeface="+mn-ea"/>
              </a:rPr>
              <a:t>　</a:t>
            </a:r>
            <a:r>
              <a:rPr lang="ja-JP" altLang="en-US" sz="1050" dirty="0" smtClean="0">
                <a:solidFill>
                  <a:schemeClr val="tx1"/>
                </a:solidFill>
                <a:latin typeface="+mn-ea"/>
              </a:rPr>
              <a:t>・入札</a:t>
            </a:r>
            <a:r>
              <a:rPr lang="ja-JP" altLang="en-US" sz="1050" dirty="0">
                <a:solidFill>
                  <a:schemeClr val="tx1"/>
                </a:solidFill>
                <a:latin typeface="+mn-ea"/>
              </a:rPr>
              <a:t>参加資格要件の確認</a:t>
            </a:r>
            <a:r>
              <a:rPr lang="ja-JP" altLang="en-US" sz="900" dirty="0">
                <a:solidFill>
                  <a:schemeClr val="tx1"/>
                </a:solidFill>
                <a:latin typeface="+mn-ea"/>
              </a:rPr>
              <a:t>（広島市立病院機構は入札後に資格要件を確認</a:t>
            </a:r>
            <a:r>
              <a:rPr lang="ja-JP" altLang="en-US" sz="900" dirty="0" smtClean="0">
                <a:solidFill>
                  <a:schemeClr val="tx1"/>
                </a:solidFill>
                <a:latin typeface="+mn-ea"/>
              </a:rPr>
              <a:t>）</a:t>
            </a:r>
            <a:endParaRPr kumimoji="1" lang="ja-JP" altLang="en-US" sz="900" dirty="0">
              <a:solidFill>
                <a:schemeClr val="tx1"/>
              </a:solidFill>
              <a:latin typeface="+mn-ea"/>
            </a:endParaRPr>
          </a:p>
        </p:txBody>
      </p:sp>
    </p:spTree>
    <p:extLst>
      <p:ext uri="{BB962C8B-B14F-4D97-AF65-F5344CB8AC3E}">
        <p14:creationId xmlns:p14="http://schemas.microsoft.com/office/powerpoint/2010/main" val="31114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47</a:t>
            </a:fld>
            <a:endParaRPr kumimoji="1" lang="ja-JP" altLang="en-US" sz="2400" dirty="0"/>
          </a:p>
        </p:txBody>
      </p:sp>
      <p:sp>
        <p:nvSpPr>
          <p:cNvPr id="3" name="タイトル 1"/>
          <p:cNvSpPr txBox="1">
            <a:spLocks/>
          </p:cNvSpPr>
          <p:nvPr/>
        </p:nvSpPr>
        <p:spPr>
          <a:xfrm>
            <a:off x="107504" y="476672"/>
            <a:ext cx="8928992" cy="792088"/>
          </a:xfrm>
          <a:prstGeom prst="rect">
            <a:avLst/>
          </a:prstGeom>
          <a:noFill/>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広島県治験等活性化事業の目的</a:t>
            </a:r>
            <a:endParaRPr lang="ja-JP" altLang="en-US" sz="2800" u="sng" dirty="0"/>
          </a:p>
        </p:txBody>
      </p:sp>
      <p:sp>
        <p:nvSpPr>
          <p:cNvPr id="5" name="角丸四角形 4"/>
          <p:cNvSpPr/>
          <p:nvPr/>
        </p:nvSpPr>
        <p:spPr>
          <a:xfrm>
            <a:off x="6089682" y="3861048"/>
            <a:ext cx="2814188" cy="2016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6" name="角丸四角形 5"/>
          <p:cNvSpPr/>
          <p:nvPr/>
        </p:nvSpPr>
        <p:spPr>
          <a:xfrm>
            <a:off x="234532" y="3861048"/>
            <a:ext cx="2753291" cy="196105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7" name="角丸四角形 6"/>
          <p:cNvSpPr/>
          <p:nvPr/>
        </p:nvSpPr>
        <p:spPr>
          <a:xfrm>
            <a:off x="3129908" y="3861048"/>
            <a:ext cx="2831096" cy="198904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8" name="テキスト ボックス 7"/>
          <p:cNvSpPr txBox="1"/>
          <p:nvPr/>
        </p:nvSpPr>
        <p:spPr>
          <a:xfrm>
            <a:off x="6156176" y="3977769"/>
            <a:ext cx="2808312" cy="160043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b="1" u="sng" dirty="0" smtClean="0"/>
              <a:t>依頼者のメリット</a:t>
            </a:r>
            <a:endParaRPr kumimoji="1" lang="en-US" altLang="ja-JP" b="1" u="sng" dirty="0" smtClean="0"/>
          </a:p>
          <a:p>
            <a:endParaRPr lang="ja-JP" altLang="en-US" sz="1600" b="1" dirty="0" smtClean="0">
              <a:solidFill>
                <a:srgbClr val="0070C0"/>
              </a:solidFill>
            </a:endParaRPr>
          </a:p>
          <a:p>
            <a:r>
              <a:rPr lang="ja-JP" altLang="en-US" sz="1600" b="1" dirty="0" smtClean="0">
                <a:solidFill>
                  <a:srgbClr val="0070C0"/>
                </a:solidFill>
              </a:rPr>
              <a:t>・希少疾患を含めた，治験の</a:t>
            </a:r>
            <a:endParaRPr lang="en-US" altLang="ja-JP" sz="1600" b="1" dirty="0" smtClean="0">
              <a:solidFill>
                <a:srgbClr val="0070C0"/>
              </a:solidFill>
            </a:endParaRPr>
          </a:p>
          <a:p>
            <a:r>
              <a:rPr lang="ja-JP" altLang="en-US" sz="1600" b="1" dirty="0" smtClean="0">
                <a:solidFill>
                  <a:srgbClr val="0070C0"/>
                </a:solidFill>
              </a:rPr>
              <a:t>   早期の</a:t>
            </a:r>
            <a:r>
              <a:rPr kumimoji="1" lang="ja-JP" altLang="en-US" sz="1600" b="1" dirty="0" smtClean="0">
                <a:solidFill>
                  <a:srgbClr val="0070C0"/>
                </a:solidFill>
              </a:rPr>
              <a:t>症例集積が可能</a:t>
            </a:r>
            <a:endParaRPr kumimoji="1" lang="en-US" altLang="ja-JP" sz="1600" b="1" dirty="0" smtClean="0">
              <a:solidFill>
                <a:srgbClr val="0070C0"/>
              </a:solidFill>
            </a:endParaRPr>
          </a:p>
          <a:p>
            <a:r>
              <a:rPr lang="ja-JP" altLang="en-US" sz="1600" b="1" dirty="0" smtClean="0">
                <a:solidFill>
                  <a:srgbClr val="0070C0"/>
                </a:solidFill>
              </a:rPr>
              <a:t>・エリア集中型</a:t>
            </a:r>
            <a:r>
              <a:rPr kumimoji="1" lang="ja-JP" altLang="en-US" sz="1600" b="1" dirty="0" smtClean="0">
                <a:solidFill>
                  <a:srgbClr val="0070C0"/>
                </a:solidFill>
              </a:rPr>
              <a:t>の好立地条件</a:t>
            </a:r>
          </a:p>
          <a:p>
            <a:r>
              <a:rPr lang="ja-JP" altLang="en-US" sz="1600" b="1" dirty="0" smtClean="0">
                <a:solidFill>
                  <a:srgbClr val="0070C0"/>
                </a:solidFill>
              </a:rPr>
              <a:t> </a:t>
            </a:r>
            <a:r>
              <a:rPr kumimoji="1" lang="ja-JP" altLang="en-US" sz="1600" b="1" dirty="0" smtClean="0">
                <a:solidFill>
                  <a:srgbClr val="0070C0"/>
                </a:solidFill>
              </a:rPr>
              <a:t>によるモニタリングの</a:t>
            </a:r>
            <a:r>
              <a:rPr lang="ja-JP" altLang="en-US" sz="1600" b="1" dirty="0">
                <a:solidFill>
                  <a:srgbClr val="0070C0"/>
                </a:solidFill>
              </a:rPr>
              <a:t>効率</a:t>
            </a:r>
            <a:r>
              <a:rPr lang="ja-JP" altLang="en-US" sz="1600" b="1" dirty="0" smtClean="0">
                <a:solidFill>
                  <a:srgbClr val="0070C0"/>
                </a:solidFill>
              </a:rPr>
              <a:t>化</a:t>
            </a:r>
            <a:endParaRPr kumimoji="1" lang="ja-JP" altLang="en-US" sz="1600" b="1" dirty="0">
              <a:solidFill>
                <a:srgbClr val="0070C0"/>
              </a:solidFill>
            </a:endParaRPr>
          </a:p>
        </p:txBody>
      </p:sp>
      <p:sp>
        <p:nvSpPr>
          <p:cNvPr id="9" name="テキスト ボックス 8"/>
          <p:cNvSpPr txBox="1"/>
          <p:nvPr/>
        </p:nvSpPr>
        <p:spPr>
          <a:xfrm>
            <a:off x="234533" y="3988221"/>
            <a:ext cx="2753289" cy="135421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b="1" u="sng" dirty="0" smtClean="0"/>
              <a:t>患者さん・県民のメリット</a:t>
            </a:r>
            <a:endParaRPr kumimoji="1" lang="en-US" altLang="ja-JP" b="1" u="sng" dirty="0" smtClean="0"/>
          </a:p>
          <a:p>
            <a:endParaRPr kumimoji="1" lang="en-US" altLang="ja-JP" sz="1600" b="1" u="sng" dirty="0" smtClean="0"/>
          </a:p>
          <a:p>
            <a:r>
              <a:rPr lang="ja-JP" altLang="en-US" sz="1600" b="1" dirty="0" smtClean="0">
                <a:solidFill>
                  <a:srgbClr val="0070C0"/>
                </a:solidFill>
              </a:rPr>
              <a:t>・開発中である最新の医薬品</a:t>
            </a:r>
            <a:endParaRPr lang="en-US" altLang="ja-JP" sz="1600" b="1" dirty="0" smtClean="0">
              <a:solidFill>
                <a:srgbClr val="0070C0"/>
              </a:solidFill>
            </a:endParaRPr>
          </a:p>
          <a:p>
            <a:r>
              <a:rPr kumimoji="1" lang="ja-JP" altLang="en-US" sz="1600" b="1" dirty="0">
                <a:solidFill>
                  <a:srgbClr val="0070C0"/>
                </a:solidFill>
              </a:rPr>
              <a:t>　</a:t>
            </a:r>
            <a:r>
              <a:rPr lang="ja-JP" altLang="en-US" sz="1600" b="1" dirty="0" smtClean="0">
                <a:solidFill>
                  <a:srgbClr val="0070C0"/>
                </a:solidFill>
              </a:rPr>
              <a:t>医療機器等による治療受療</a:t>
            </a:r>
            <a:endParaRPr lang="en-US" altLang="ja-JP" sz="1600" b="1" dirty="0" smtClean="0">
              <a:solidFill>
                <a:srgbClr val="0070C0"/>
              </a:solidFill>
            </a:endParaRPr>
          </a:p>
          <a:p>
            <a:r>
              <a:rPr kumimoji="1" lang="ja-JP" altLang="en-US" sz="1600" b="1" dirty="0" smtClean="0">
                <a:solidFill>
                  <a:srgbClr val="0070C0"/>
                </a:solidFill>
              </a:rPr>
              <a:t>・医療の進歩への貢献</a:t>
            </a:r>
            <a:endParaRPr kumimoji="1" lang="ja-JP" altLang="en-US" sz="1600" b="1" dirty="0">
              <a:solidFill>
                <a:srgbClr val="0070C0"/>
              </a:solidFill>
            </a:endParaRPr>
          </a:p>
        </p:txBody>
      </p:sp>
      <p:sp>
        <p:nvSpPr>
          <p:cNvPr id="10" name="テキスト ボックス 9"/>
          <p:cNvSpPr txBox="1"/>
          <p:nvPr/>
        </p:nvSpPr>
        <p:spPr>
          <a:xfrm>
            <a:off x="3203848" y="3947572"/>
            <a:ext cx="2757156" cy="184665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b="1" u="sng" dirty="0" smtClean="0"/>
              <a:t>医療機関のメリット</a:t>
            </a:r>
            <a:endParaRPr kumimoji="1" lang="en-US" altLang="ja-JP" b="1" u="sng" dirty="0" smtClean="0"/>
          </a:p>
          <a:p>
            <a:endParaRPr lang="ja-JP" altLang="en-US" sz="1600" b="1" dirty="0" smtClean="0">
              <a:solidFill>
                <a:srgbClr val="0070C0"/>
              </a:solidFill>
            </a:endParaRPr>
          </a:p>
          <a:p>
            <a:r>
              <a:rPr lang="ja-JP" altLang="en-US" sz="1600" b="1" dirty="0" smtClean="0">
                <a:solidFill>
                  <a:srgbClr val="0070C0"/>
                </a:solidFill>
              </a:rPr>
              <a:t>・臨床研究及び治験を通じた</a:t>
            </a:r>
            <a:endParaRPr lang="en-US" altLang="ja-JP" sz="1600" b="1" dirty="0" smtClean="0">
              <a:solidFill>
                <a:srgbClr val="0070C0"/>
              </a:solidFill>
            </a:endParaRPr>
          </a:p>
          <a:p>
            <a:r>
              <a:rPr kumimoji="1" lang="ja-JP" altLang="en-US" sz="1600" b="1" dirty="0">
                <a:solidFill>
                  <a:srgbClr val="0070C0"/>
                </a:solidFill>
              </a:rPr>
              <a:t>　</a:t>
            </a:r>
            <a:r>
              <a:rPr kumimoji="1" lang="ja-JP" altLang="en-US" sz="1600" b="1" dirty="0" smtClean="0">
                <a:solidFill>
                  <a:srgbClr val="0070C0"/>
                </a:solidFill>
              </a:rPr>
              <a:t>医療の質の向上</a:t>
            </a:r>
            <a:endParaRPr kumimoji="1" lang="en-US" altLang="ja-JP" sz="1600" b="1" dirty="0" smtClean="0">
              <a:solidFill>
                <a:srgbClr val="0070C0"/>
              </a:solidFill>
            </a:endParaRPr>
          </a:p>
          <a:p>
            <a:r>
              <a:rPr lang="ja-JP" altLang="en-US" sz="1600" b="1" dirty="0" smtClean="0">
                <a:solidFill>
                  <a:srgbClr val="0070C0"/>
                </a:solidFill>
              </a:rPr>
              <a:t>・新医薬品・医療機器等開発</a:t>
            </a:r>
            <a:endParaRPr lang="en-US" altLang="ja-JP" sz="1600" b="1" dirty="0" smtClean="0">
              <a:solidFill>
                <a:srgbClr val="0070C0"/>
              </a:solidFill>
            </a:endParaRPr>
          </a:p>
          <a:p>
            <a:r>
              <a:rPr kumimoji="1" lang="ja-JP" altLang="en-US" sz="1600" b="1" dirty="0">
                <a:solidFill>
                  <a:srgbClr val="0070C0"/>
                </a:solidFill>
              </a:rPr>
              <a:t>　</a:t>
            </a:r>
            <a:r>
              <a:rPr kumimoji="1" lang="ja-JP" altLang="en-US" sz="1600" b="1" dirty="0" smtClean="0">
                <a:solidFill>
                  <a:srgbClr val="0070C0"/>
                </a:solidFill>
              </a:rPr>
              <a:t>支援への貢献</a:t>
            </a:r>
            <a:endParaRPr kumimoji="1" lang="en-US" altLang="ja-JP" sz="1600" b="1" dirty="0" smtClean="0">
              <a:solidFill>
                <a:srgbClr val="0070C0"/>
              </a:solidFill>
            </a:endParaRPr>
          </a:p>
          <a:p>
            <a:r>
              <a:rPr lang="ja-JP" altLang="en-US" sz="1600" b="1" dirty="0" smtClean="0">
                <a:solidFill>
                  <a:srgbClr val="0070C0"/>
                </a:solidFill>
              </a:rPr>
              <a:t>・治験受託件数の増加</a:t>
            </a:r>
            <a:endParaRPr kumimoji="1" lang="ja-JP" altLang="en-US" sz="1600" b="1" dirty="0">
              <a:solidFill>
                <a:srgbClr val="0070C0"/>
              </a:solidFill>
            </a:endParaRPr>
          </a:p>
        </p:txBody>
      </p:sp>
      <p:sp>
        <p:nvSpPr>
          <p:cNvPr id="11" name="角丸四角形 10"/>
          <p:cNvSpPr/>
          <p:nvPr/>
        </p:nvSpPr>
        <p:spPr>
          <a:xfrm>
            <a:off x="234533" y="2891262"/>
            <a:ext cx="8599062" cy="504056"/>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2400" dirty="0" smtClean="0">
                <a:solidFill>
                  <a:schemeClr val="tx1"/>
                </a:solidFill>
              </a:rPr>
              <a:t>治験等活性化事業の推進がもたらすメリット</a:t>
            </a:r>
            <a:endParaRPr kumimoji="1" lang="ja-JP" altLang="en-US" sz="2400" dirty="0">
              <a:solidFill>
                <a:schemeClr val="tx1"/>
              </a:solidFill>
            </a:endParaRPr>
          </a:p>
        </p:txBody>
      </p:sp>
      <p:sp>
        <p:nvSpPr>
          <p:cNvPr id="12" name="テキスト ボックス 11"/>
          <p:cNvSpPr txBox="1"/>
          <p:nvPr/>
        </p:nvSpPr>
        <p:spPr>
          <a:xfrm>
            <a:off x="35496" y="1556792"/>
            <a:ext cx="9092554" cy="1015663"/>
          </a:xfrm>
          <a:prstGeom prst="rect">
            <a:avLst/>
          </a:prstGeom>
          <a:noFill/>
        </p:spPr>
        <p:txBody>
          <a:bodyPr wrap="none" rtlCol="0">
            <a:spAutoFit/>
          </a:bodyPr>
          <a:lstStyle/>
          <a:p>
            <a:r>
              <a:rPr kumimoji="1" lang="ja-JP" altLang="en-US" sz="2000" dirty="0" smtClean="0"/>
              <a:t>　</a:t>
            </a:r>
            <a:r>
              <a:rPr kumimoji="1" lang="ja-JP" altLang="en-US" sz="2000" b="1" dirty="0" smtClean="0"/>
              <a:t>広島市内中心部に位置し，豊富な治験実績を有する基幹病院が相互に連携及び</a:t>
            </a:r>
            <a:endParaRPr kumimoji="1" lang="en-US" altLang="ja-JP" sz="2000" b="1" dirty="0" smtClean="0"/>
          </a:p>
          <a:p>
            <a:r>
              <a:rPr kumimoji="1" lang="ja-JP" altLang="en-US" sz="2000" b="1" dirty="0" smtClean="0"/>
              <a:t>協力</a:t>
            </a:r>
            <a:r>
              <a:rPr lang="ja-JP" altLang="en-US" sz="2000" b="1" dirty="0" smtClean="0"/>
              <a:t>する</a:t>
            </a:r>
            <a:r>
              <a:rPr lang="ja-JP" altLang="en-US" sz="2000" b="1" dirty="0"/>
              <a:t>ことにより</a:t>
            </a:r>
            <a:r>
              <a:rPr lang="ja-JP" altLang="en-US" sz="2000" b="1" dirty="0" smtClean="0"/>
              <a:t>，</a:t>
            </a:r>
            <a:r>
              <a:rPr kumimoji="1" lang="ja-JP" altLang="en-US" sz="2000" b="1" dirty="0" smtClean="0"/>
              <a:t>医薬品及び医療・福祉機器の臨床研究，治験の一層の活性化</a:t>
            </a:r>
            <a:endParaRPr kumimoji="1" lang="en-US" altLang="ja-JP" sz="2000" b="1" dirty="0" smtClean="0"/>
          </a:p>
          <a:p>
            <a:r>
              <a:rPr kumimoji="1" lang="ja-JP" altLang="en-US" sz="2000" b="1" dirty="0" smtClean="0"/>
              <a:t>及び医療</a:t>
            </a:r>
            <a:r>
              <a:rPr lang="ja-JP" altLang="en-US" sz="2000" b="1" dirty="0" smtClean="0"/>
              <a:t>の水準の維持・向上に資することを目的とする。</a:t>
            </a:r>
            <a:endParaRPr kumimoji="1" lang="ja-JP" altLang="en-US" sz="2000" b="1" dirty="0"/>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340" y="6105060"/>
            <a:ext cx="1912730" cy="50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93372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48</a:t>
            </a:fld>
            <a:endParaRPr kumimoji="1" lang="ja-JP" altLang="en-US" sz="2400" dirty="0"/>
          </a:p>
        </p:txBody>
      </p:sp>
      <p:graphicFrame>
        <p:nvGraphicFramePr>
          <p:cNvPr id="3" name="図表 2"/>
          <p:cNvGraphicFramePr/>
          <p:nvPr>
            <p:extLst>
              <p:ext uri="{D42A27DB-BD31-4B8C-83A1-F6EECF244321}">
                <p14:modId xmlns:p14="http://schemas.microsoft.com/office/powerpoint/2010/main" val="3535894547"/>
              </p:ext>
            </p:extLst>
          </p:nvPr>
        </p:nvGraphicFramePr>
        <p:xfrm>
          <a:off x="816243" y="1418133"/>
          <a:ext cx="6912768" cy="4432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タイトル 1"/>
          <p:cNvSpPr txBox="1">
            <a:spLocks/>
          </p:cNvSpPr>
          <p:nvPr/>
        </p:nvSpPr>
        <p:spPr>
          <a:xfrm>
            <a:off x="179512" y="479593"/>
            <a:ext cx="8928992" cy="792088"/>
          </a:xfrm>
          <a:prstGeom prst="rect">
            <a:avLst/>
          </a:prstGeom>
          <a:noFill/>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広島県治験等活性化事業　主な取組内容</a:t>
            </a:r>
            <a:r>
              <a:rPr lang="ja-JP" altLang="en-US" sz="2800" dirty="0" smtClean="0"/>
              <a:t>　</a:t>
            </a:r>
            <a:endParaRPr lang="ja-JP" altLang="en-US" sz="2800" dirty="0"/>
          </a:p>
        </p:txBody>
      </p:sp>
      <p:sp>
        <p:nvSpPr>
          <p:cNvPr id="6" name="テキスト ボックス 5"/>
          <p:cNvSpPr txBox="1"/>
          <p:nvPr/>
        </p:nvSpPr>
        <p:spPr>
          <a:xfrm>
            <a:off x="146942" y="3790760"/>
            <a:ext cx="2284863" cy="6617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b="1" dirty="0" smtClean="0"/>
              <a:t>新規案件調査の推進による案件受託</a:t>
            </a:r>
            <a:endParaRPr kumimoji="1" lang="ja-JP" altLang="en-US" b="1" dirty="0"/>
          </a:p>
        </p:txBody>
      </p:sp>
      <p:sp>
        <p:nvSpPr>
          <p:cNvPr id="7" name="テキスト ボックス 6"/>
          <p:cNvSpPr txBox="1"/>
          <p:nvPr/>
        </p:nvSpPr>
        <p:spPr>
          <a:xfrm>
            <a:off x="1164392" y="5920394"/>
            <a:ext cx="2534826"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b="1" dirty="0" smtClean="0"/>
              <a:t>被験者照会／紹介事業</a:t>
            </a:r>
            <a:endParaRPr kumimoji="1" lang="ja-JP" altLang="en-US" b="1" dirty="0"/>
          </a:p>
        </p:txBody>
      </p:sp>
      <p:sp>
        <p:nvSpPr>
          <p:cNvPr id="8" name="テキスト ボックス 30"/>
          <p:cNvSpPr txBox="1"/>
          <p:nvPr/>
        </p:nvSpPr>
        <p:spPr>
          <a:xfrm>
            <a:off x="5364088" y="1700808"/>
            <a:ext cx="2952328"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b="1" dirty="0" smtClean="0"/>
              <a:t>研究者の教育研修体制の構築の支援，医工連携の推進</a:t>
            </a:r>
            <a:endParaRPr kumimoji="1" lang="ja-JP" altLang="en-US" b="1" dirty="0"/>
          </a:p>
        </p:txBody>
      </p:sp>
      <p:sp>
        <p:nvSpPr>
          <p:cNvPr id="9" name="テキスト ボックス 31"/>
          <p:cNvSpPr txBox="1"/>
          <p:nvPr/>
        </p:nvSpPr>
        <p:spPr>
          <a:xfrm>
            <a:off x="5940152" y="5850788"/>
            <a:ext cx="2880319"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b="1" dirty="0" smtClean="0"/>
              <a:t>事業の広報，治験関係者の人材育成（</a:t>
            </a:r>
            <a:r>
              <a:rPr kumimoji="1" lang="en-US" altLang="ja-JP" b="1" dirty="0" smtClean="0"/>
              <a:t>CRC</a:t>
            </a:r>
            <a:r>
              <a:rPr kumimoji="1" lang="ja-JP" altLang="en-US" b="1" dirty="0" smtClean="0"/>
              <a:t>研修会）</a:t>
            </a:r>
            <a:endParaRPr kumimoji="1" lang="ja-JP" altLang="en-US" b="1" dirty="0"/>
          </a:p>
        </p:txBody>
      </p:sp>
      <p:sp>
        <p:nvSpPr>
          <p:cNvPr id="10" name="テキスト ボックス 9"/>
          <p:cNvSpPr txBox="1"/>
          <p:nvPr/>
        </p:nvSpPr>
        <p:spPr>
          <a:xfrm>
            <a:off x="6156176" y="3790760"/>
            <a:ext cx="2880320" cy="92333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b="1" dirty="0" smtClean="0"/>
              <a:t>４基幹病院による</a:t>
            </a:r>
            <a:r>
              <a:rPr lang="ja-JP" altLang="en-US" b="1" dirty="0"/>
              <a:t>連絡会</a:t>
            </a:r>
            <a:r>
              <a:rPr kumimoji="1" lang="ja-JP" altLang="en-US" b="1" dirty="0" smtClean="0"/>
              <a:t>の開催，本事業の実施及び</a:t>
            </a:r>
          </a:p>
          <a:p>
            <a:r>
              <a:rPr lang="ja-JP" altLang="en-US" b="1" dirty="0" smtClean="0"/>
              <a:t>治験の効率化等の検討</a:t>
            </a:r>
            <a:endParaRPr kumimoji="1" lang="ja-JP" altLang="en-US" b="1" dirty="0"/>
          </a:p>
        </p:txBody>
      </p:sp>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3340" y="6105060"/>
            <a:ext cx="1912730" cy="50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000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p:cNvGraphicFramePr>
            <a:graphicFrameLocks/>
          </p:cNvGraphicFramePr>
          <p:nvPr>
            <p:extLst>
              <p:ext uri="{D42A27DB-BD31-4B8C-83A1-F6EECF244321}">
                <p14:modId xmlns:p14="http://schemas.microsoft.com/office/powerpoint/2010/main" val="318673180"/>
              </p:ext>
            </p:extLst>
          </p:nvPr>
        </p:nvGraphicFramePr>
        <p:xfrm>
          <a:off x="611560" y="2060848"/>
          <a:ext cx="7776864" cy="4259122"/>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4</a:t>
            </a:fld>
            <a:endParaRPr kumimoji="1" lang="ja-JP" altLang="en-US" sz="2400" dirty="0"/>
          </a:p>
        </p:txBody>
      </p:sp>
      <p:sp>
        <p:nvSpPr>
          <p:cNvPr id="3" name="タイトル 1"/>
          <p:cNvSpPr txBox="1">
            <a:spLocks/>
          </p:cNvSpPr>
          <p:nvPr/>
        </p:nvSpPr>
        <p:spPr>
          <a:xfrm>
            <a:off x="0" y="1267288"/>
            <a:ext cx="9128422"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dirty="0" smtClean="0">
                <a:latin typeface="ＭＳ Ｐ明朝" panose="02020600040205080304" pitchFamily="18" charset="-128"/>
                <a:ea typeface="ＭＳ Ｐ明朝" panose="02020600040205080304" pitchFamily="18" charset="-128"/>
              </a:rPr>
              <a:t> </a:t>
            </a:r>
            <a:r>
              <a:rPr lang="en-US" altLang="ja-JP" sz="2000" b="1"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新医師臨床研修制度創設以降，初期臨床研修医は減少している。</a:t>
            </a:r>
            <a:endParaRPr lang="ja-JP" altLang="en-US" sz="2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7524328" y="4365104"/>
            <a:ext cx="100811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n-ea"/>
              </a:rPr>
              <a:t>（単位：人）</a:t>
            </a:r>
            <a:endParaRPr kumimoji="1" lang="ja-JP" altLang="en-US" sz="900" dirty="0">
              <a:solidFill>
                <a:schemeClr val="tx1"/>
              </a:solidFill>
              <a:latin typeface="+mn-ea"/>
            </a:endParaRPr>
          </a:p>
        </p:txBody>
      </p:sp>
      <p:sp>
        <p:nvSpPr>
          <p:cNvPr id="7" name="正方形/長方形 6"/>
          <p:cNvSpPr/>
          <p:nvPr/>
        </p:nvSpPr>
        <p:spPr>
          <a:xfrm>
            <a:off x="7092280" y="3717032"/>
            <a:ext cx="201622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00" dirty="0" smtClean="0">
                <a:solidFill>
                  <a:schemeClr val="tx1"/>
                </a:solidFill>
                <a:latin typeface="+mn-ea"/>
              </a:rPr>
              <a:t>※ 2017</a:t>
            </a:r>
            <a:r>
              <a:rPr lang="ja-JP" altLang="en-US" sz="900" dirty="0" smtClean="0">
                <a:solidFill>
                  <a:schemeClr val="tx1"/>
                </a:solidFill>
                <a:latin typeface="+mn-ea"/>
              </a:rPr>
              <a:t>年度はマッチングの人数</a:t>
            </a:r>
            <a:endParaRPr kumimoji="1" lang="ja-JP" altLang="en-US" sz="900" dirty="0">
              <a:solidFill>
                <a:schemeClr val="tx1"/>
              </a:solidFill>
              <a:latin typeface="+mn-ea"/>
            </a:endParaRPr>
          </a:p>
        </p:txBody>
      </p:sp>
      <p:sp>
        <p:nvSpPr>
          <p:cNvPr id="8" name="タイトル 1"/>
          <p:cNvSpPr txBox="1">
            <a:spLocks/>
          </p:cNvSpPr>
          <p:nvPr/>
        </p:nvSpPr>
        <p:spPr>
          <a:xfrm>
            <a:off x="108000" y="468000"/>
            <a:ext cx="8928992" cy="792088"/>
          </a:xfrm>
          <a:prstGeom prst="rect">
            <a:avLst/>
          </a:prstGeom>
          <a:solidFill>
            <a:schemeClr val="bg1"/>
          </a:solid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広島県内初期臨床研修医の推移</a:t>
            </a:r>
            <a:endParaRPr lang="en-US" altLang="ja-JP" sz="2800" u="sng" dirty="0" smtClean="0"/>
          </a:p>
        </p:txBody>
      </p:sp>
    </p:spTree>
    <p:extLst>
      <p:ext uri="{BB962C8B-B14F-4D97-AF65-F5344CB8AC3E}">
        <p14:creationId xmlns:p14="http://schemas.microsoft.com/office/powerpoint/2010/main" val="13670141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49</a:t>
            </a:fld>
            <a:endParaRPr kumimoji="1" lang="ja-JP" altLang="en-US" sz="2400" dirty="0"/>
          </a:p>
        </p:txBody>
      </p:sp>
      <p:sp>
        <p:nvSpPr>
          <p:cNvPr id="3" name="タイトル 1"/>
          <p:cNvSpPr txBox="1">
            <a:spLocks/>
          </p:cNvSpPr>
          <p:nvPr/>
        </p:nvSpPr>
        <p:spPr>
          <a:xfrm>
            <a:off x="107504" y="476672"/>
            <a:ext cx="8928992" cy="792088"/>
          </a:xfrm>
          <a:prstGeom prst="rect">
            <a:avLst/>
          </a:prstGeom>
          <a:noFill/>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広島県</a:t>
            </a:r>
            <a:r>
              <a:rPr lang="ja-JP" altLang="en-US" sz="2800" u="sng" dirty="0"/>
              <a:t>治験</a:t>
            </a:r>
            <a:r>
              <a:rPr lang="ja-JP" altLang="en-US" sz="2800" u="sng" dirty="0" smtClean="0"/>
              <a:t>等活性化事業の主な取組内容（実績）</a:t>
            </a:r>
            <a:endParaRPr lang="ja-JP" altLang="en-US" sz="2800" u="sng" dirty="0"/>
          </a:p>
        </p:txBody>
      </p:sp>
      <p:grpSp>
        <p:nvGrpSpPr>
          <p:cNvPr id="5" name="グループ化 4"/>
          <p:cNvGrpSpPr/>
          <p:nvPr/>
        </p:nvGrpSpPr>
        <p:grpSpPr>
          <a:xfrm>
            <a:off x="285144" y="3808453"/>
            <a:ext cx="1440000" cy="721379"/>
            <a:chOff x="285144" y="3691846"/>
            <a:chExt cx="1440000" cy="721379"/>
          </a:xfrm>
        </p:grpSpPr>
        <p:sp>
          <p:nvSpPr>
            <p:cNvPr id="6" name="円/楕円 5"/>
            <p:cNvSpPr/>
            <p:nvPr/>
          </p:nvSpPr>
          <p:spPr>
            <a:xfrm>
              <a:off x="285144" y="3693225"/>
              <a:ext cx="1440000" cy="720000"/>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2400"/>
            </a:p>
          </p:txBody>
        </p:sp>
        <p:sp>
          <p:nvSpPr>
            <p:cNvPr id="7" name="テキスト ボックス 6"/>
            <p:cNvSpPr txBox="1"/>
            <p:nvPr/>
          </p:nvSpPr>
          <p:spPr>
            <a:xfrm>
              <a:off x="364464" y="3691846"/>
              <a:ext cx="1244874"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smtClean="0"/>
                <a:t>被験者</a:t>
              </a:r>
              <a:endParaRPr kumimoji="1" lang="en-US" altLang="ja-JP" dirty="0" smtClean="0"/>
            </a:p>
            <a:p>
              <a:pPr algn="ctr"/>
              <a:r>
                <a:rPr kumimoji="1" lang="ja-JP" altLang="en-US" dirty="0" smtClean="0"/>
                <a:t>相互紹介</a:t>
              </a:r>
              <a:endParaRPr kumimoji="1" lang="ja-JP" altLang="en-US" dirty="0"/>
            </a:p>
          </p:txBody>
        </p:sp>
      </p:grpSp>
      <p:sp>
        <p:nvSpPr>
          <p:cNvPr id="8" name="テキスト ボックス 7"/>
          <p:cNvSpPr txBox="1"/>
          <p:nvPr/>
        </p:nvSpPr>
        <p:spPr>
          <a:xfrm>
            <a:off x="1797312" y="3945057"/>
            <a:ext cx="3858758" cy="584775"/>
          </a:xfrm>
          <a:prstGeom prst="rect">
            <a:avLst/>
          </a:prstGeom>
          <a:noFill/>
          <a:ln w="6350">
            <a:solidFill>
              <a:schemeClr val="tx2">
                <a:lumMod val="40000"/>
                <a:lumOff val="60000"/>
              </a:schemeClr>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600" dirty="0" smtClean="0"/>
              <a:t>・病</a:t>
            </a:r>
            <a:r>
              <a:rPr lang="en-US" altLang="ja-JP" sz="1600" dirty="0" smtClean="0"/>
              <a:t>-</a:t>
            </a:r>
            <a:r>
              <a:rPr lang="ja-JP" altLang="en-US" sz="1600" dirty="0" smtClean="0"/>
              <a:t>病連携による患者紹介</a:t>
            </a:r>
            <a:endParaRPr lang="en-US" altLang="ja-JP" sz="1600" dirty="0" smtClean="0"/>
          </a:p>
          <a:p>
            <a:r>
              <a:rPr kumimoji="1" lang="ja-JP" altLang="en-US" sz="1600" dirty="0" smtClean="0"/>
              <a:t>・過去</a:t>
            </a:r>
            <a:r>
              <a:rPr lang="ja-JP" altLang="en-US" sz="1600" dirty="0"/>
              <a:t>２</a:t>
            </a:r>
            <a:r>
              <a:rPr kumimoji="1" lang="ja-JP" altLang="en-US" sz="1600" dirty="0" smtClean="0"/>
              <a:t>年半で９件の照会</a:t>
            </a:r>
            <a:r>
              <a:rPr lang="ja-JP" altLang="en-US" sz="1600" dirty="0" smtClean="0"/>
              <a:t>（</a:t>
            </a:r>
            <a:r>
              <a:rPr lang="ja-JP" altLang="en-US" sz="1600" u="sng" dirty="0" smtClean="0">
                <a:solidFill>
                  <a:srgbClr val="FF0000"/>
                </a:solidFill>
              </a:rPr>
              <a:t>うち</a:t>
            </a:r>
            <a:r>
              <a:rPr lang="ja-JP" altLang="en-US" sz="1600" b="1" u="sng" dirty="0">
                <a:solidFill>
                  <a:srgbClr val="FF0000"/>
                </a:solidFill>
              </a:rPr>
              <a:t>１</a:t>
            </a:r>
            <a:r>
              <a:rPr kumimoji="1" lang="ja-JP" altLang="en-US" sz="1600" b="1" u="sng" dirty="0" smtClean="0">
                <a:solidFill>
                  <a:srgbClr val="FF0000"/>
                </a:solidFill>
              </a:rPr>
              <a:t>例</a:t>
            </a:r>
            <a:r>
              <a:rPr kumimoji="1" lang="ja-JP" altLang="en-US" sz="1600" u="sng" dirty="0" smtClean="0">
                <a:solidFill>
                  <a:srgbClr val="FF0000"/>
                </a:solidFill>
              </a:rPr>
              <a:t>は転院</a:t>
            </a:r>
            <a:r>
              <a:rPr kumimoji="1" lang="ja-JP" altLang="en-US" sz="1600" dirty="0" smtClean="0"/>
              <a:t>）</a:t>
            </a:r>
            <a:endParaRPr kumimoji="1" lang="ja-JP" altLang="en-US" sz="1600" dirty="0"/>
          </a:p>
        </p:txBody>
      </p:sp>
      <p:grpSp>
        <p:nvGrpSpPr>
          <p:cNvPr id="9" name="グループ化 8"/>
          <p:cNvGrpSpPr/>
          <p:nvPr/>
        </p:nvGrpSpPr>
        <p:grpSpPr>
          <a:xfrm>
            <a:off x="285144" y="4639217"/>
            <a:ext cx="1440000" cy="758293"/>
            <a:chOff x="285144" y="4695198"/>
            <a:chExt cx="1440000" cy="758293"/>
          </a:xfrm>
        </p:grpSpPr>
        <p:sp>
          <p:nvSpPr>
            <p:cNvPr id="10" name="円/楕円 9"/>
            <p:cNvSpPr/>
            <p:nvPr/>
          </p:nvSpPr>
          <p:spPr>
            <a:xfrm>
              <a:off x="285144" y="4733491"/>
              <a:ext cx="1440000" cy="720000"/>
            </a:xfrm>
            <a:prstGeom prst="ellipse">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08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1" name="テキスト ボックス 10"/>
            <p:cNvSpPr txBox="1"/>
            <p:nvPr/>
          </p:nvSpPr>
          <p:spPr>
            <a:xfrm>
              <a:off x="408853" y="4695198"/>
              <a:ext cx="1240894"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smtClean="0"/>
                <a:t>広報・</a:t>
              </a:r>
              <a:endParaRPr kumimoji="1" lang="en-US" altLang="ja-JP" dirty="0" smtClean="0"/>
            </a:p>
            <a:p>
              <a:pPr algn="ctr"/>
              <a:r>
                <a:rPr kumimoji="1" lang="ja-JP" altLang="en-US" dirty="0" smtClean="0"/>
                <a:t>人材育成</a:t>
              </a:r>
              <a:endParaRPr kumimoji="1" lang="ja-JP" altLang="en-US" dirty="0"/>
            </a:p>
          </p:txBody>
        </p:sp>
      </p:grpSp>
      <p:sp>
        <p:nvSpPr>
          <p:cNvPr id="12" name="テキスト ボックス 11"/>
          <p:cNvSpPr txBox="1"/>
          <p:nvPr/>
        </p:nvSpPr>
        <p:spPr>
          <a:xfrm>
            <a:off x="1797312" y="4602866"/>
            <a:ext cx="3858398" cy="830997"/>
          </a:xfrm>
          <a:prstGeom prst="rect">
            <a:avLst/>
          </a:prstGeom>
          <a:noFill/>
          <a:ln>
            <a:solidFill>
              <a:schemeClr val="tx2">
                <a:lumMod val="40000"/>
                <a:lumOff val="60000"/>
              </a:schemeClr>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600" dirty="0" smtClean="0"/>
              <a:t>・関連学会ブース出展による事業広報</a:t>
            </a:r>
            <a:endParaRPr kumimoji="1" lang="en-US" altLang="ja-JP" sz="1600" dirty="0" smtClean="0"/>
          </a:p>
          <a:p>
            <a:r>
              <a:rPr lang="ja-JP" altLang="en-US" sz="1600" dirty="0" smtClean="0"/>
              <a:t>・</a:t>
            </a:r>
            <a:r>
              <a:rPr lang="ja-JP" altLang="en-US" sz="1600" dirty="0"/>
              <a:t>ＣＲＣ</a:t>
            </a:r>
            <a:r>
              <a:rPr lang="ja-JP" altLang="en-US" sz="1600" dirty="0" smtClean="0"/>
              <a:t>研修会</a:t>
            </a:r>
            <a:r>
              <a:rPr lang="ja-JP" altLang="en-US" sz="1600" dirty="0"/>
              <a:t>の</a:t>
            </a:r>
            <a:r>
              <a:rPr lang="ja-JP" altLang="en-US" sz="1600" dirty="0" smtClean="0"/>
              <a:t>開催</a:t>
            </a:r>
            <a:endParaRPr lang="en-US" altLang="ja-JP" sz="1600" dirty="0" smtClean="0"/>
          </a:p>
          <a:p>
            <a:r>
              <a:rPr lang="ja-JP" altLang="en-US" sz="1600" dirty="0"/>
              <a:t>　</a:t>
            </a:r>
            <a:r>
              <a:rPr lang="ja-JP" altLang="en-US" sz="1600" dirty="0" smtClean="0"/>
              <a:t>（過去３回開催，のべ２４７名参加）</a:t>
            </a:r>
            <a:endParaRPr lang="en-US" altLang="ja-JP" sz="1600" dirty="0"/>
          </a:p>
        </p:txBody>
      </p:sp>
      <p:grpSp>
        <p:nvGrpSpPr>
          <p:cNvPr id="13" name="グループ化 12"/>
          <p:cNvGrpSpPr/>
          <p:nvPr/>
        </p:nvGrpSpPr>
        <p:grpSpPr>
          <a:xfrm>
            <a:off x="309300" y="5519806"/>
            <a:ext cx="1440000" cy="720000"/>
            <a:chOff x="309300" y="5661247"/>
            <a:chExt cx="1440000" cy="720000"/>
          </a:xfrm>
        </p:grpSpPr>
        <p:sp>
          <p:nvSpPr>
            <p:cNvPr id="14" name="円/楕円 13"/>
            <p:cNvSpPr/>
            <p:nvPr/>
          </p:nvSpPr>
          <p:spPr>
            <a:xfrm>
              <a:off x="309300" y="5661247"/>
              <a:ext cx="1440000" cy="720000"/>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5" name="テキスト ボックス 14"/>
            <p:cNvSpPr txBox="1"/>
            <p:nvPr/>
          </p:nvSpPr>
          <p:spPr>
            <a:xfrm>
              <a:off x="525244" y="5666406"/>
              <a:ext cx="1008112"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smtClean="0"/>
                <a:t>実務者連絡会</a:t>
              </a:r>
              <a:endParaRPr kumimoji="1" lang="ja-JP" altLang="en-US" dirty="0"/>
            </a:p>
          </p:txBody>
        </p:sp>
      </p:grpSp>
      <p:sp>
        <p:nvSpPr>
          <p:cNvPr id="16" name="テキスト ボックス 15"/>
          <p:cNvSpPr txBox="1"/>
          <p:nvPr/>
        </p:nvSpPr>
        <p:spPr>
          <a:xfrm>
            <a:off x="1797312" y="5519806"/>
            <a:ext cx="3858398" cy="584775"/>
          </a:xfrm>
          <a:prstGeom prst="rect">
            <a:avLst/>
          </a:prstGeom>
          <a:noFill/>
          <a:ln>
            <a:solidFill>
              <a:schemeClr val="tx2">
                <a:lumMod val="40000"/>
                <a:lumOff val="60000"/>
              </a:schemeClr>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600" dirty="0" smtClean="0"/>
              <a:t>・治験の効率化及び標準化の検討</a:t>
            </a:r>
            <a:endParaRPr kumimoji="1" lang="en-US" altLang="ja-JP" sz="1600" dirty="0" smtClean="0"/>
          </a:p>
          <a:p>
            <a:r>
              <a:rPr lang="ja-JP" altLang="en-US" sz="1600" dirty="0" smtClean="0"/>
              <a:t>・事例紹介及び依頼者要望の共有と</a:t>
            </a:r>
            <a:r>
              <a:rPr kumimoji="1" lang="ja-JP" altLang="en-US" sz="1600" dirty="0" smtClean="0"/>
              <a:t>検討</a:t>
            </a:r>
            <a:endParaRPr kumimoji="1" lang="ja-JP" altLang="en-US" sz="1600" dirty="0"/>
          </a:p>
        </p:txBody>
      </p:sp>
      <p:sp>
        <p:nvSpPr>
          <p:cNvPr id="17" name="円/楕円 16"/>
          <p:cNvSpPr/>
          <p:nvPr/>
        </p:nvSpPr>
        <p:spPr>
          <a:xfrm>
            <a:off x="323688" y="1553601"/>
            <a:ext cx="1440000" cy="720000"/>
          </a:xfrm>
          <a:prstGeom prst="ellipse">
            <a:avLst/>
          </a:prstGeom>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8" name="テキスト ボックス 17"/>
          <p:cNvSpPr txBox="1"/>
          <p:nvPr/>
        </p:nvSpPr>
        <p:spPr>
          <a:xfrm>
            <a:off x="371153" y="1561860"/>
            <a:ext cx="1360679"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2000" b="1" dirty="0" smtClean="0">
                <a:latin typeface="+mj-ea"/>
                <a:ea typeface="+mj-ea"/>
              </a:rPr>
              <a:t>臨床研究</a:t>
            </a:r>
            <a:endParaRPr kumimoji="1" lang="en-US" altLang="ja-JP" sz="2000" b="1" dirty="0" smtClean="0">
              <a:latin typeface="+mj-ea"/>
              <a:ea typeface="+mj-ea"/>
            </a:endParaRPr>
          </a:p>
          <a:p>
            <a:pPr algn="ctr"/>
            <a:r>
              <a:rPr kumimoji="1" lang="ja-JP" altLang="en-US" sz="2000" b="1" dirty="0" smtClean="0">
                <a:latin typeface="+mj-ea"/>
                <a:ea typeface="+mj-ea"/>
              </a:rPr>
              <a:t>の</a:t>
            </a:r>
            <a:r>
              <a:rPr lang="ja-JP" altLang="en-US" sz="2000" b="1" dirty="0" smtClean="0">
                <a:latin typeface="+mj-ea"/>
                <a:ea typeface="+mj-ea"/>
              </a:rPr>
              <a:t>支援</a:t>
            </a:r>
            <a:endParaRPr kumimoji="1" lang="ja-JP" altLang="en-US" sz="2000" b="1" dirty="0">
              <a:latin typeface="+mj-ea"/>
              <a:ea typeface="+mj-ea"/>
            </a:endParaRPr>
          </a:p>
        </p:txBody>
      </p:sp>
      <p:sp>
        <p:nvSpPr>
          <p:cNvPr id="19" name="テキスト ボックス 18"/>
          <p:cNvSpPr txBox="1"/>
          <p:nvPr/>
        </p:nvSpPr>
        <p:spPr>
          <a:xfrm>
            <a:off x="1797312" y="1432803"/>
            <a:ext cx="5382506" cy="1077218"/>
          </a:xfrm>
          <a:prstGeom prst="rect">
            <a:avLst/>
          </a:prstGeom>
          <a:noFill/>
          <a:ln w="38100">
            <a:solidFill>
              <a:schemeClr val="accent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600" dirty="0" smtClean="0"/>
              <a:t>・教育研修の開催支援（広島大学病院への委託事業で実施）</a:t>
            </a:r>
            <a:endParaRPr kumimoji="1" lang="en-US" altLang="ja-JP" sz="1600" dirty="0" smtClean="0"/>
          </a:p>
          <a:p>
            <a:r>
              <a:rPr lang="ja-JP" altLang="en-US" sz="1600" dirty="0"/>
              <a:t>　</a:t>
            </a:r>
            <a:r>
              <a:rPr lang="ja-JP" altLang="en-US" sz="1600" dirty="0" smtClean="0"/>
              <a:t>　</a:t>
            </a:r>
            <a:r>
              <a:rPr lang="en-US" altLang="ja-JP" sz="1600" b="1" u="sng" dirty="0" smtClean="0">
                <a:solidFill>
                  <a:srgbClr val="FF0000"/>
                </a:solidFill>
                <a:latin typeface="+mj-ea"/>
                <a:ea typeface="+mj-ea"/>
              </a:rPr>
              <a:t>H28.4.16</a:t>
            </a:r>
            <a:r>
              <a:rPr lang="ja-JP" altLang="en-US" sz="1600" b="1" u="sng" dirty="0" smtClean="0">
                <a:solidFill>
                  <a:srgbClr val="FF0000"/>
                </a:solidFill>
              </a:rPr>
              <a:t>に第１回セミナーを開催。２１２名が参加</a:t>
            </a:r>
            <a:endParaRPr kumimoji="1" lang="en-US" altLang="ja-JP" sz="1600" b="1" u="sng" dirty="0" smtClean="0">
              <a:solidFill>
                <a:srgbClr val="FF0000"/>
              </a:solidFill>
            </a:endParaRPr>
          </a:p>
          <a:p>
            <a:r>
              <a:rPr lang="ja-JP" altLang="en-US" sz="1600" dirty="0" smtClean="0"/>
              <a:t>・医工連携の推進，医療関連産業の新規参入支援</a:t>
            </a:r>
            <a:endParaRPr lang="en-US" altLang="ja-JP" sz="1600" dirty="0" smtClean="0"/>
          </a:p>
          <a:p>
            <a:r>
              <a:rPr lang="ja-JP" altLang="en-US" sz="1600" dirty="0"/>
              <a:t>　</a:t>
            </a:r>
            <a:r>
              <a:rPr lang="ja-JP" altLang="en-US" sz="1600" dirty="0" smtClean="0"/>
              <a:t>　</a:t>
            </a:r>
            <a:r>
              <a:rPr lang="ja-JP" altLang="en-US" sz="1600" b="1" u="sng" dirty="0" smtClean="0">
                <a:solidFill>
                  <a:srgbClr val="FF0000"/>
                </a:solidFill>
              </a:rPr>
              <a:t>医療関連産業新規参入ガイドブックの作成・配布</a:t>
            </a:r>
            <a:endParaRPr lang="en-US" altLang="ja-JP" sz="1600" b="1" u="sng" dirty="0" smtClean="0">
              <a:solidFill>
                <a:srgbClr val="FF0000"/>
              </a:solidFill>
            </a:endParaRPr>
          </a:p>
        </p:txBody>
      </p:sp>
      <p:grpSp>
        <p:nvGrpSpPr>
          <p:cNvPr id="20" name="グループ化 19"/>
          <p:cNvGrpSpPr/>
          <p:nvPr/>
        </p:nvGrpSpPr>
        <p:grpSpPr>
          <a:xfrm>
            <a:off x="309300" y="2803348"/>
            <a:ext cx="1440000" cy="720000"/>
            <a:chOff x="285144" y="2662457"/>
            <a:chExt cx="1440000" cy="720000"/>
          </a:xfrm>
        </p:grpSpPr>
        <p:sp>
          <p:nvSpPr>
            <p:cNvPr id="21" name="円/楕円 20"/>
            <p:cNvSpPr/>
            <p:nvPr/>
          </p:nvSpPr>
          <p:spPr>
            <a:xfrm>
              <a:off x="285144" y="2662457"/>
              <a:ext cx="1440000" cy="720000"/>
            </a:xfrm>
            <a:prstGeom prst="ellipse">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0" scaled="1"/>
              <a:tileRect/>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2" name="テキスト ボックス 21"/>
            <p:cNvSpPr txBox="1"/>
            <p:nvPr/>
          </p:nvSpPr>
          <p:spPr>
            <a:xfrm>
              <a:off x="422915" y="2667258"/>
              <a:ext cx="1164458"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smtClean="0"/>
                <a:t>受託</a:t>
              </a:r>
              <a:endParaRPr kumimoji="1" lang="en-US" altLang="ja-JP" dirty="0" smtClean="0"/>
            </a:p>
            <a:p>
              <a:pPr algn="ctr"/>
              <a:r>
                <a:rPr kumimoji="1" lang="ja-JP" altLang="en-US" dirty="0" smtClean="0"/>
                <a:t>調整窓口</a:t>
              </a:r>
              <a:endParaRPr kumimoji="1" lang="ja-JP" altLang="en-US" dirty="0"/>
            </a:p>
          </p:txBody>
        </p:sp>
      </p:grpSp>
      <p:sp>
        <p:nvSpPr>
          <p:cNvPr id="23" name="テキスト ボックス 22"/>
          <p:cNvSpPr txBox="1"/>
          <p:nvPr/>
        </p:nvSpPr>
        <p:spPr>
          <a:xfrm>
            <a:off x="1797312" y="2576905"/>
            <a:ext cx="5382506" cy="1323439"/>
          </a:xfrm>
          <a:prstGeom prst="rect">
            <a:avLst/>
          </a:prstGeom>
          <a:noFill/>
          <a:ln w="6350">
            <a:solidFill>
              <a:schemeClr val="tx2">
                <a:lumMod val="40000"/>
                <a:lumOff val="60000"/>
              </a:schemeClr>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600" dirty="0" smtClean="0"/>
              <a:t>・依頼者訪問に</a:t>
            </a:r>
            <a:r>
              <a:rPr lang="ja-JP" altLang="en-US" sz="1600" dirty="0" smtClean="0"/>
              <a:t>よる事業説明</a:t>
            </a:r>
            <a:r>
              <a:rPr kumimoji="1" lang="ja-JP" altLang="en-US" sz="1600" dirty="0" smtClean="0"/>
              <a:t>と秘密保持契約の締結を依頼</a:t>
            </a:r>
            <a:endParaRPr kumimoji="1" lang="en-US" altLang="ja-JP" sz="1600" dirty="0" smtClean="0"/>
          </a:p>
          <a:p>
            <a:r>
              <a:rPr lang="ja-JP" altLang="en-US" sz="1600" dirty="0" smtClean="0"/>
              <a:t>　　　　</a:t>
            </a:r>
            <a:r>
              <a:rPr lang="ja-JP" altLang="en-US" sz="1600" b="1" u="sng" dirty="0" smtClean="0">
                <a:solidFill>
                  <a:srgbClr val="FF0000"/>
                </a:solidFill>
              </a:rPr>
              <a:t>３２社訪問</a:t>
            </a:r>
            <a:r>
              <a:rPr lang="en-US" altLang="ja-JP" sz="1600" b="1" u="sng" dirty="0" smtClean="0">
                <a:solidFill>
                  <a:srgbClr val="FF0000"/>
                </a:solidFill>
              </a:rPr>
              <a:t>/</a:t>
            </a:r>
            <a:r>
              <a:rPr lang="ja-JP" altLang="en-US" sz="1600" b="1" u="sng" dirty="0" smtClean="0">
                <a:solidFill>
                  <a:srgbClr val="FF0000"/>
                </a:solidFill>
              </a:rPr>
              <a:t>１６社と締結</a:t>
            </a:r>
            <a:endParaRPr kumimoji="1" lang="en-US" altLang="ja-JP" sz="1600" dirty="0" smtClean="0"/>
          </a:p>
          <a:p>
            <a:r>
              <a:rPr lang="ja-JP" altLang="en-US" sz="1600" dirty="0" smtClean="0"/>
              <a:t>・新規案件の調査依頼の推進</a:t>
            </a:r>
            <a:endParaRPr lang="en-US" altLang="ja-JP" sz="1600" dirty="0" smtClean="0"/>
          </a:p>
          <a:p>
            <a:r>
              <a:rPr lang="ja-JP" altLang="en-US" sz="1600" dirty="0"/>
              <a:t>　</a:t>
            </a:r>
            <a:r>
              <a:rPr lang="ja-JP" altLang="en-US" sz="1600" dirty="0" smtClean="0"/>
              <a:t>　</a:t>
            </a:r>
            <a:r>
              <a:rPr lang="ja-JP" altLang="en-US" sz="1600" u="sng" dirty="0"/>
              <a:t>これまで</a:t>
            </a:r>
            <a:r>
              <a:rPr lang="ja-JP" altLang="en-US" sz="1600" b="1" u="sng" dirty="0" smtClean="0">
                <a:solidFill>
                  <a:srgbClr val="FF0000"/>
                </a:solidFill>
              </a:rPr>
              <a:t>８</a:t>
            </a:r>
            <a:r>
              <a:rPr kumimoji="1" lang="ja-JP" altLang="en-US" sz="1600" b="1" u="sng" dirty="0" smtClean="0">
                <a:solidFill>
                  <a:srgbClr val="FF0000"/>
                </a:solidFill>
              </a:rPr>
              <a:t>案件</a:t>
            </a:r>
            <a:r>
              <a:rPr kumimoji="1" lang="ja-JP" altLang="en-US" sz="1600" u="sng" dirty="0" smtClean="0"/>
              <a:t>の調査依頼を受ける</a:t>
            </a:r>
            <a:endParaRPr kumimoji="1" lang="en-US" altLang="ja-JP" sz="1600" dirty="0" smtClean="0"/>
          </a:p>
          <a:p>
            <a:r>
              <a:rPr kumimoji="1" lang="ja-JP" altLang="en-US" sz="1600" dirty="0" smtClean="0">
                <a:solidFill>
                  <a:srgbClr val="FF0000"/>
                </a:solidFill>
              </a:rPr>
              <a:t>★</a:t>
            </a:r>
            <a:r>
              <a:rPr lang="ja-JP" altLang="en-US" sz="1600" dirty="0">
                <a:solidFill>
                  <a:srgbClr val="FF0000"/>
                </a:solidFill>
              </a:rPr>
              <a:t>３</a:t>
            </a:r>
            <a:r>
              <a:rPr kumimoji="1" lang="ja-JP" altLang="en-US" sz="1600" b="1" dirty="0" smtClean="0">
                <a:solidFill>
                  <a:srgbClr val="FF0000"/>
                </a:solidFill>
              </a:rPr>
              <a:t>案件</a:t>
            </a:r>
            <a:r>
              <a:rPr kumimoji="1" lang="en-US" altLang="ja-JP" sz="1600" b="1" dirty="0" smtClean="0">
                <a:solidFill>
                  <a:srgbClr val="FF0000"/>
                </a:solidFill>
              </a:rPr>
              <a:t>/</a:t>
            </a:r>
            <a:r>
              <a:rPr lang="ja-JP" altLang="en-US" sz="1600" b="1" dirty="0">
                <a:solidFill>
                  <a:srgbClr val="FF0000"/>
                </a:solidFill>
              </a:rPr>
              <a:t>３</a:t>
            </a:r>
            <a:r>
              <a:rPr kumimoji="1" lang="ja-JP" altLang="en-US" sz="1600" b="1" dirty="0" smtClean="0">
                <a:solidFill>
                  <a:srgbClr val="FF0000"/>
                </a:solidFill>
              </a:rPr>
              <a:t>施設で依頼決定</a:t>
            </a:r>
            <a:endParaRPr kumimoji="1" lang="ja-JP" altLang="en-US" sz="1600" b="1" dirty="0">
              <a:solidFill>
                <a:srgbClr val="FF0000"/>
              </a:solidFill>
            </a:endParaRPr>
          </a:p>
        </p:txBody>
      </p:sp>
      <p:pic>
        <p:nvPicPr>
          <p:cNvPr id="24" name="図 23" descr="http://msp.c.yimg.jp/yjimage?q=DGeGQ3oXyLGTun_3wPbClg8enZQs2trvCquK0EuKo9wJcF6IlCXGQTzeyfeXBPjUoVw7xWUFxCVyZHyRGfN4KBZfp5HyPx.Wi6sR0eFNsB.w4zADIE9qs43N1PYmhm3uih9xmOQ8HLK_mwczDA--&amp;sig=1382dc254&amp;x=120&amp;y=120">
            <a:hlinkClick r:id="rId2" tgtFrame="&quot;imagewin&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444110" flipH="1">
            <a:off x="5358506" y="2898208"/>
            <a:ext cx="594409" cy="512812"/>
          </a:xfrm>
          <a:prstGeom prst="rect">
            <a:avLst/>
          </a:prstGeom>
          <a:noFill/>
          <a:ln>
            <a:noFill/>
          </a:ln>
        </p:spPr>
      </p:pic>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3789039"/>
            <a:ext cx="1793119" cy="25716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0202" y="1436836"/>
            <a:ext cx="1758041" cy="246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3340" y="6105060"/>
            <a:ext cx="1912730" cy="50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0687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4939" y="6492875"/>
            <a:ext cx="2133600" cy="365125"/>
          </a:xfrm>
        </p:spPr>
        <p:txBody>
          <a:bodyPr/>
          <a:lstStyle/>
          <a:p>
            <a:fld id="{DC768EE6-8590-4C35-BA5F-0BD088C856D2}" type="slidenum">
              <a:rPr kumimoji="1" lang="ja-JP" altLang="en-US" sz="2400" smtClean="0"/>
              <a:t>50</a:t>
            </a:fld>
            <a:endParaRPr kumimoji="1" lang="ja-JP" altLang="en-US" sz="2400" dirty="0"/>
          </a:p>
        </p:txBody>
      </p:sp>
      <p:sp>
        <p:nvSpPr>
          <p:cNvPr id="5" name="タイトル 1"/>
          <p:cNvSpPr txBox="1">
            <a:spLocks/>
          </p:cNvSpPr>
          <p:nvPr/>
        </p:nvSpPr>
        <p:spPr>
          <a:xfrm>
            <a:off x="107504" y="1728000"/>
            <a:ext cx="8928992" cy="1584176"/>
          </a:xfrm>
          <a:prstGeom prst="rect">
            <a:avLst/>
          </a:prstGeom>
          <a:blipFill>
            <a:blip r:embed="rId2"/>
            <a:tile tx="0" ty="0" sx="100000" sy="100000" flip="none" algn="tl"/>
          </a:blipFill>
          <a:ln w="38100">
            <a:noFill/>
          </a:ln>
          <a:effectLst>
            <a:outerShdw blurRad="50800" dist="38100" dir="2700000" algn="tl" rotWithShape="0">
              <a:prstClr val="black">
                <a:alpha val="40000"/>
              </a:prstClr>
            </a:outerShdw>
          </a:effectLst>
        </p:spPr>
        <p:txBody>
          <a:bodyPr vert="horz" lIns="0" tIns="0" rIns="0" bIns="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3200" b="1" dirty="0" smtClean="0">
                <a:latin typeface="HG丸ｺﾞｼｯｸM-PRO" panose="020F0600000000000000" pitchFamily="50" charset="-128"/>
                <a:ea typeface="HG丸ｺﾞｼｯｸM-PRO" panose="020F0600000000000000" pitchFamily="50" charset="-128"/>
              </a:rPr>
              <a:t>３ 基幹病院等の連携に関する協定について</a:t>
            </a:r>
            <a:endParaRPr lang="en-US" altLang="ja-JP" sz="3200" b="1"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235531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4939" y="6492875"/>
            <a:ext cx="2133600" cy="365125"/>
          </a:xfrm>
        </p:spPr>
        <p:txBody>
          <a:bodyPr/>
          <a:lstStyle/>
          <a:p>
            <a:fld id="{DC768EE6-8590-4C35-BA5F-0BD088C856D2}" type="slidenum">
              <a:rPr kumimoji="1" lang="ja-JP" altLang="en-US" sz="2400" smtClean="0"/>
              <a:t>51</a:t>
            </a:fld>
            <a:endParaRPr kumimoji="1" lang="ja-JP" altLang="en-US" sz="2400" dirty="0"/>
          </a:p>
        </p:txBody>
      </p:sp>
      <p:sp>
        <p:nvSpPr>
          <p:cNvPr id="6" name="コンテンツ プレースホルダー 2"/>
          <p:cNvSpPr>
            <a:spLocks noGrp="1"/>
          </p:cNvSpPr>
          <p:nvPr>
            <p:ph idx="1"/>
          </p:nvPr>
        </p:nvSpPr>
        <p:spPr>
          <a:xfrm>
            <a:off x="251520" y="1412776"/>
            <a:ext cx="8640960" cy="5445224"/>
          </a:xfrm>
        </p:spPr>
        <p:txBody>
          <a:bodyPr>
            <a:normAutofit fontScale="25000" lnSpcReduction="20000"/>
          </a:bodyPr>
          <a:lstStyle/>
          <a:p>
            <a:pPr marL="0" indent="0" algn="ctr">
              <a:lnSpc>
                <a:spcPts val="1200"/>
              </a:lnSpc>
              <a:buNone/>
            </a:pPr>
            <a:r>
              <a:rPr lang="ja-JP" altLang="ja-JP" sz="4400" dirty="0">
                <a:latin typeface="ＭＳ ゴシック" panose="020B0609070205080204" pitchFamily="49" charset="-128"/>
                <a:ea typeface="ＭＳ ゴシック" panose="020B0609070205080204" pitchFamily="49" charset="-128"/>
              </a:rPr>
              <a:t>基幹病院等の連携に関する協定書</a:t>
            </a:r>
          </a:p>
          <a:p>
            <a:pPr marL="0" indent="0">
              <a:lnSpc>
                <a:spcPts val="1200"/>
              </a:lnSpc>
              <a:buNone/>
            </a:pPr>
            <a:endParaRPr lang="en-US" altLang="ja-JP" sz="4400" dirty="0" smtClean="0">
              <a:latin typeface="ＭＳ ゴシック" panose="020B0609070205080204" pitchFamily="49" charset="-128"/>
              <a:ea typeface="ＭＳ ゴシック" panose="020B0609070205080204" pitchFamily="49" charset="-128"/>
            </a:endParaRPr>
          </a:p>
          <a:p>
            <a:pPr marL="0" indent="0">
              <a:lnSpc>
                <a:spcPts val="1200"/>
              </a:lnSpc>
              <a:buNone/>
            </a:pPr>
            <a:r>
              <a:rPr lang="ja-JP" altLang="en-US" sz="4400" dirty="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広島</a:t>
            </a:r>
            <a:r>
              <a:rPr lang="ja-JP" altLang="ja-JP" sz="4400" dirty="0">
                <a:latin typeface="ＭＳ ゴシック" panose="020B0609070205080204" pitchFamily="49" charset="-128"/>
                <a:ea typeface="ＭＳ ゴシック" panose="020B0609070205080204" pitchFamily="49" charset="-128"/>
              </a:rPr>
              <a:t>大学病院，県立広島病院，地方独立行政法人広島市立病院機構，広島赤十字・原爆病院，一般社団法人広島県医師会，一般社団法人広島市医師会，広島市及び広島県（以下「８者」という。）は，広島大学病院，県立広島病院，広島市民病院，舟入市民病院，広島赤十字・原爆病院等（以下「基幹病院等」という。）の連携に関して，次のとおり協定（以下「本協定」という。）を締結する。</a:t>
            </a:r>
          </a:p>
          <a:p>
            <a:pPr marL="0" indent="0">
              <a:lnSpc>
                <a:spcPts val="1200"/>
              </a:lnSpc>
              <a:buNone/>
            </a:pPr>
            <a:r>
              <a:rPr lang="ja-JP" altLang="ja-JP" sz="4400" dirty="0" smtClean="0">
                <a:latin typeface="ＭＳ ゴシック" panose="020B0609070205080204" pitchFamily="49" charset="-128"/>
                <a:ea typeface="ＭＳ ゴシック" panose="020B0609070205080204" pitchFamily="49" charset="-128"/>
              </a:rPr>
              <a:t>（</a:t>
            </a:r>
            <a:r>
              <a:rPr lang="ja-JP" altLang="ja-JP" sz="4400" dirty="0">
                <a:latin typeface="ＭＳ ゴシック" panose="020B0609070205080204" pitchFamily="49" charset="-128"/>
                <a:ea typeface="ＭＳ ゴシック" panose="020B0609070205080204" pitchFamily="49" charset="-128"/>
              </a:rPr>
              <a:t>目的）</a:t>
            </a:r>
          </a:p>
          <a:p>
            <a:pPr marL="0" indent="0">
              <a:lnSpc>
                <a:spcPts val="1200"/>
              </a:lnSpc>
              <a:buNone/>
            </a:pPr>
            <a:r>
              <a:rPr lang="ja-JP" altLang="ja-JP" sz="4400" dirty="0">
                <a:latin typeface="ＭＳ ゴシック" panose="020B0609070205080204" pitchFamily="49" charset="-128"/>
                <a:ea typeface="ＭＳ ゴシック" panose="020B0609070205080204" pitchFamily="49" charset="-128"/>
              </a:rPr>
              <a:t>第１条　本協定は，基幹病院等が連携して広島市都市圏におけるより質の高い効果的・効率的な医療提供体制の構築を進めることについて，基幹病院等の運営に関わる８者が連携して取り組むことを確認することを目的とする。</a:t>
            </a:r>
          </a:p>
          <a:p>
            <a:pPr marL="0" indent="0">
              <a:lnSpc>
                <a:spcPts val="1200"/>
              </a:lnSpc>
              <a:buNone/>
            </a:pPr>
            <a:r>
              <a:rPr lang="ja-JP" altLang="ja-JP" sz="4400" dirty="0" smtClean="0">
                <a:latin typeface="ＭＳ ゴシック" panose="020B0609070205080204" pitchFamily="49" charset="-128"/>
                <a:ea typeface="ＭＳ ゴシック" panose="020B0609070205080204" pitchFamily="49" charset="-128"/>
              </a:rPr>
              <a:t>（</a:t>
            </a:r>
            <a:r>
              <a:rPr lang="ja-JP" altLang="ja-JP" sz="4400" dirty="0">
                <a:latin typeface="ＭＳ ゴシック" panose="020B0609070205080204" pitchFamily="49" charset="-128"/>
                <a:ea typeface="ＭＳ ゴシック" panose="020B0609070205080204" pitchFamily="49" charset="-128"/>
              </a:rPr>
              <a:t>取組事項）</a:t>
            </a:r>
          </a:p>
          <a:p>
            <a:pPr marL="0" indent="0">
              <a:lnSpc>
                <a:spcPts val="1200"/>
              </a:lnSpc>
              <a:buNone/>
            </a:pPr>
            <a:r>
              <a:rPr lang="ja-JP" altLang="ja-JP" sz="4400" dirty="0">
                <a:latin typeface="ＭＳ ゴシック" panose="020B0609070205080204" pitchFamily="49" charset="-128"/>
                <a:ea typeface="ＭＳ ゴシック" panose="020B0609070205080204" pitchFamily="49" charset="-128"/>
              </a:rPr>
              <a:t>第２条　８者が連携して取り組む事項は，「基幹病院連携強化会議」において検討した次の各号に掲げる事項とする。</a:t>
            </a:r>
          </a:p>
          <a:p>
            <a:pPr marL="0" indent="0">
              <a:lnSpc>
                <a:spcPts val="1200"/>
              </a:lnSpc>
              <a:buNone/>
            </a:pPr>
            <a:r>
              <a:rPr lang="en-US" altLang="ja-JP" sz="4400" dirty="0">
                <a:latin typeface="ＭＳ ゴシック" panose="020B0609070205080204" pitchFamily="49" charset="-128"/>
                <a:ea typeface="ＭＳ ゴシック" panose="020B0609070205080204" pitchFamily="49" charset="-128"/>
              </a:rPr>
              <a:t>(1)</a:t>
            </a:r>
            <a:r>
              <a:rPr lang="ja-JP" altLang="ja-JP" sz="4400" dirty="0">
                <a:latin typeface="ＭＳ ゴシック" panose="020B0609070205080204" pitchFamily="49" charset="-128"/>
                <a:ea typeface="ＭＳ ゴシック" panose="020B0609070205080204" pitchFamily="49" charset="-128"/>
              </a:rPr>
              <a:t>　医療機能の分化と病院間連携の推進</a:t>
            </a:r>
          </a:p>
          <a:p>
            <a:pPr marL="0" indent="0">
              <a:lnSpc>
                <a:spcPts val="1200"/>
              </a:lnSpc>
              <a:buNone/>
            </a:pPr>
            <a:r>
              <a:rPr lang="en-US" altLang="ja-JP" sz="4400" dirty="0">
                <a:latin typeface="ＭＳ ゴシック" panose="020B0609070205080204" pitchFamily="49" charset="-128"/>
                <a:ea typeface="ＭＳ ゴシック" panose="020B0609070205080204" pitchFamily="49" charset="-128"/>
              </a:rPr>
              <a:t>(2)</a:t>
            </a:r>
            <a:r>
              <a:rPr lang="ja-JP" altLang="ja-JP" sz="4400" dirty="0">
                <a:latin typeface="ＭＳ ゴシック" panose="020B0609070205080204" pitchFamily="49" charset="-128"/>
                <a:ea typeface="ＭＳ ゴシック" panose="020B0609070205080204" pitchFamily="49" charset="-128"/>
              </a:rPr>
              <a:t>　民間病院の役割を尊重しながら，基幹病院等の役割を確実に果たすことが</a:t>
            </a:r>
            <a:r>
              <a:rPr lang="ja-JP" altLang="ja-JP" sz="4400" dirty="0" smtClean="0">
                <a:latin typeface="ＭＳ ゴシック" panose="020B0609070205080204" pitchFamily="49" charset="-128"/>
                <a:ea typeface="ＭＳ ゴシック" panose="020B0609070205080204" pitchFamily="49" charset="-128"/>
              </a:rPr>
              <a:t>できる仕組みづくり</a:t>
            </a:r>
            <a:endParaRPr lang="ja-JP" altLang="ja-JP" sz="4400" dirty="0">
              <a:latin typeface="ＭＳ ゴシック" panose="020B0609070205080204" pitchFamily="49" charset="-128"/>
              <a:ea typeface="ＭＳ ゴシック" panose="020B0609070205080204" pitchFamily="49" charset="-128"/>
            </a:endParaRPr>
          </a:p>
          <a:p>
            <a:pPr marL="0" indent="0">
              <a:lnSpc>
                <a:spcPts val="1200"/>
              </a:lnSpc>
              <a:buNone/>
            </a:pPr>
            <a:r>
              <a:rPr lang="en-US" altLang="ja-JP" sz="4400" dirty="0">
                <a:latin typeface="ＭＳ ゴシック" panose="020B0609070205080204" pitchFamily="49" charset="-128"/>
                <a:ea typeface="ＭＳ ゴシック" panose="020B0609070205080204" pitchFamily="49" charset="-128"/>
              </a:rPr>
              <a:t>(3)</a:t>
            </a:r>
            <a:r>
              <a:rPr lang="ja-JP" altLang="ja-JP" sz="4400" dirty="0">
                <a:latin typeface="ＭＳ ゴシック" panose="020B0609070205080204" pitchFamily="49" charset="-128"/>
                <a:ea typeface="ＭＳ ゴシック" panose="020B0609070205080204" pitchFamily="49" charset="-128"/>
              </a:rPr>
              <a:t>　医療人材育成の仕組みづくり</a:t>
            </a:r>
          </a:p>
          <a:p>
            <a:pPr marL="0" indent="0">
              <a:lnSpc>
                <a:spcPts val="1200"/>
              </a:lnSpc>
              <a:buNone/>
            </a:pPr>
            <a:r>
              <a:rPr lang="en-US" altLang="ja-JP" sz="4400" dirty="0">
                <a:latin typeface="ＭＳ ゴシック" panose="020B0609070205080204" pitchFamily="49" charset="-128"/>
                <a:ea typeface="ＭＳ ゴシック" panose="020B0609070205080204" pitchFamily="49" charset="-128"/>
              </a:rPr>
              <a:t>(4)</a:t>
            </a:r>
            <a:r>
              <a:rPr lang="ja-JP" altLang="ja-JP" sz="4400" dirty="0">
                <a:latin typeface="ＭＳ ゴシック" panose="020B0609070205080204" pitchFamily="49" charset="-128"/>
                <a:ea typeface="ＭＳ ゴシック" panose="020B0609070205080204" pitchFamily="49" charset="-128"/>
              </a:rPr>
              <a:t>　その他質の高い効果的・効率的な医療提供体制の構築に資する取組</a:t>
            </a:r>
          </a:p>
          <a:p>
            <a:pPr marL="0" indent="0">
              <a:lnSpc>
                <a:spcPts val="1200"/>
              </a:lnSpc>
              <a:buNone/>
            </a:pPr>
            <a:r>
              <a:rPr lang="ja-JP" altLang="ja-JP" sz="4400" dirty="0">
                <a:latin typeface="ＭＳ ゴシック" panose="020B0609070205080204" pitchFamily="49" charset="-128"/>
                <a:ea typeface="ＭＳ ゴシック" panose="020B0609070205080204" pitchFamily="49" charset="-128"/>
              </a:rPr>
              <a:t>２　８者は，前項の取組を進めるに当たり，全体調整及び進行管理を行うための組織として，「基幹病院等連携強化実行会議（仮称）」を設置する。</a:t>
            </a:r>
          </a:p>
          <a:p>
            <a:pPr marL="0" indent="0">
              <a:lnSpc>
                <a:spcPts val="1200"/>
              </a:lnSpc>
              <a:buNone/>
            </a:pPr>
            <a:endParaRPr lang="ja-JP" altLang="ja-JP" sz="4400" dirty="0">
              <a:latin typeface="ＭＳ ゴシック" panose="020B0609070205080204" pitchFamily="49" charset="-128"/>
              <a:ea typeface="ＭＳ ゴシック" panose="020B0609070205080204" pitchFamily="49" charset="-128"/>
            </a:endParaRPr>
          </a:p>
          <a:p>
            <a:pPr marL="0" indent="0">
              <a:lnSpc>
                <a:spcPts val="1200"/>
              </a:lnSpc>
              <a:buNone/>
            </a:pPr>
            <a:r>
              <a:rPr lang="ja-JP" altLang="ja-JP" sz="4400" dirty="0">
                <a:latin typeface="ＭＳ ゴシック" panose="020B0609070205080204" pitchFamily="49" charset="-128"/>
                <a:ea typeface="ＭＳ ゴシック" panose="020B0609070205080204" pitchFamily="49" charset="-128"/>
              </a:rPr>
              <a:t>この協定書の締結を証するため，本協定書８通を作成し，８者が各１通を所持するものとする。</a:t>
            </a:r>
          </a:p>
          <a:p>
            <a:pPr marL="0" indent="0">
              <a:lnSpc>
                <a:spcPts val="1200"/>
              </a:lnSpc>
              <a:buNone/>
            </a:pPr>
            <a:endParaRPr lang="ja-JP" altLang="ja-JP" sz="4400" dirty="0">
              <a:latin typeface="ＭＳ ゴシック" panose="020B0609070205080204" pitchFamily="49" charset="-128"/>
              <a:ea typeface="ＭＳ ゴシック" panose="020B0609070205080204" pitchFamily="49" charset="-128"/>
            </a:endParaRPr>
          </a:p>
          <a:p>
            <a:pPr marL="0" indent="0">
              <a:lnSpc>
                <a:spcPts val="1200"/>
              </a:lnSpc>
              <a:buNone/>
            </a:pP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平成</a:t>
            </a:r>
            <a:r>
              <a:rPr lang="ja-JP" altLang="ja-JP" sz="4400" dirty="0">
                <a:latin typeface="ＭＳ ゴシック" panose="020B0609070205080204" pitchFamily="49" charset="-128"/>
                <a:ea typeface="ＭＳ ゴシック" panose="020B0609070205080204" pitchFamily="49" charset="-128"/>
              </a:rPr>
              <a:t>２８年６月２４日</a:t>
            </a:r>
          </a:p>
          <a:p>
            <a:pPr marL="0" indent="0">
              <a:lnSpc>
                <a:spcPts val="1200"/>
              </a:lnSpc>
              <a:buNone/>
            </a:pPr>
            <a:r>
              <a:rPr lang="ja-JP" altLang="ja-JP" sz="4400" dirty="0">
                <a:latin typeface="ＭＳ ゴシック" panose="020B0609070205080204" pitchFamily="49" charset="-128"/>
                <a:ea typeface="ＭＳ ゴシック" panose="020B0609070205080204" pitchFamily="49" charset="-128"/>
              </a:rPr>
              <a:t>　</a:t>
            </a:r>
          </a:p>
          <a:p>
            <a:pPr marL="0" indent="0" latinLnBrk="1">
              <a:lnSpc>
                <a:spcPts val="1200"/>
              </a:lnSpc>
              <a:buNone/>
            </a:pP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広島</a:t>
            </a:r>
            <a:r>
              <a:rPr lang="ja-JP" altLang="ja-JP" sz="4400" dirty="0">
                <a:latin typeface="ＭＳ ゴシック" panose="020B0609070205080204" pitchFamily="49" charset="-128"/>
                <a:ea typeface="ＭＳ ゴシック" panose="020B0609070205080204" pitchFamily="49" charset="-128"/>
              </a:rPr>
              <a:t>大学病院病</a:t>
            </a:r>
            <a:r>
              <a:rPr lang="ja-JP" altLang="ja-JP" sz="4400" dirty="0" smtClean="0">
                <a:latin typeface="ＭＳ ゴシック" panose="020B0609070205080204" pitchFamily="49" charset="-128"/>
                <a:ea typeface="ＭＳ ゴシック" panose="020B0609070205080204" pitchFamily="49" charset="-128"/>
              </a:rPr>
              <a:t>院長</a:t>
            </a: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平川勝洋</a:t>
            </a:r>
            <a:r>
              <a:rPr lang="ja-JP" altLang="ja-JP" sz="4400" dirty="0">
                <a:latin typeface="ＭＳ ゴシック" panose="020B0609070205080204" pitchFamily="49" charset="-128"/>
                <a:ea typeface="ＭＳ ゴシック" panose="020B0609070205080204" pitchFamily="49" charset="-128"/>
              </a:rPr>
              <a:t>（自署）　　　　　</a:t>
            </a:r>
          </a:p>
          <a:p>
            <a:pPr marL="0" indent="0" latinLnBrk="1">
              <a:lnSpc>
                <a:spcPts val="1200"/>
              </a:lnSpc>
              <a:buNone/>
            </a:pP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広島県</a:t>
            </a:r>
            <a:r>
              <a:rPr lang="ja-JP" altLang="ja-JP" sz="4400" dirty="0">
                <a:latin typeface="ＭＳ ゴシック" panose="020B0609070205080204" pitchFamily="49" charset="-128"/>
                <a:ea typeface="ＭＳ ゴシック" panose="020B0609070205080204" pitchFamily="49" charset="-128"/>
              </a:rPr>
              <a:t>病院事業</a:t>
            </a:r>
            <a:r>
              <a:rPr lang="ja-JP" altLang="ja-JP" sz="4400" dirty="0" smtClean="0">
                <a:latin typeface="ＭＳ ゴシック" panose="020B0609070205080204" pitchFamily="49" charset="-128"/>
                <a:ea typeface="ＭＳ ゴシック" panose="020B0609070205080204" pitchFamily="49" charset="-128"/>
              </a:rPr>
              <a:t>管理者</a:t>
            </a: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浅原利正</a:t>
            </a:r>
            <a:r>
              <a:rPr lang="ja-JP" altLang="ja-JP" sz="4400" dirty="0">
                <a:latin typeface="ＭＳ ゴシック" panose="020B0609070205080204" pitchFamily="49" charset="-128"/>
                <a:ea typeface="ＭＳ ゴシック" panose="020B0609070205080204" pitchFamily="49" charset="-128"/>
              </a:rPr>
              <a:t>（自署）　　　　　</a:t>
            </a:r>
          </a:p>
          <a:p>
            <a:pPr marL="0" indent="0" latinLnBrk="1">
              <a:lnSpc>
                <a:spcPts val="1200"/>
              </a:lnSpc>
              <a:buNone/>
            </a:pP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地方</a:t>
            </a:r>
            <a:r>
              <a:rPr lang="ja-JP" altLang="ja-JP" sz="4400" dirty="0">
                <a:latin typeface="ＭＳ ゴシック" panose="020B0609070205080204" pitchFamily="49" charset="-128"/>
                <a:ea typeface="ＭＳ ゴシック" panose="020B0609070205080204" pitchFamily="49" charset="-128"/>
              </a:rPr>
              <a:t>独立行政法人広島市立病院機構</a:t>
            </a:r>
            <a:r>
              <a:rPr lang="ja-JP" altLang="ja-JP" sz="4400" dirty="0" smtClean="0">
                <a:latin typeface="ＭＳ ゴシック" panose="020B0609070205080204" pitchFamily="49" charset="-128"/>
                <a:ea typeface="ＭＳ ゴシック" panose="020B0609070205080204" pitchFamily="49" charset="-128"/>
              </a:rPr>
              <a:t>理事長</a:t>
            </a: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影本正之</a:t>
            </a:r>
            <a:r>
              <a:rPr lang="ja-JP" altLang="ja-JP" sz="4400" dirty="0">
                <a:latin typeface="ＭＳ ゴシック" panose="020B0609070205080204" pitchFamily="49" charset="-128"/>
                <a:ea typeface="ＭＳ ゴシック" panose="020B0609070205080204" pitchFamily="49" charset="-128"/>
              </a:rPr>
              <a:t>（自署）　　　　　</a:t>
            </a:r>
          </a:p>
          <a:p>
            <a:pPr marL="0" indent="0" latinLnBrk="1">
              <a:lnSpc>
                <a:spcPts val="1200"/>
              </a:lnSpc>
              <a:buNone/>
            </a:pP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広島</a:t>
            </a:r>
            <a:r>
              <a:rPr lang="ja-JP" altLang="ja-JP" sz="4400" dirty="0">
                <a:latin typeface="ＭＳ ゴシック" panose="020B0609070205080204" pitchFamily="49" charset="-128"/>
                <a:ea typeface="ＭＳ ゴシック" panose="020B0609070205080204" pitchFamily="49" charset="-128"/>
              </a:rPr>
              <a:t>赤十字・原爆病院</a:t>
            </a:r>
            <a:r>
              <a:rPr lang="ja-JP" altLang="ja-JP" sz="4400" dirty="0" smtClean="0">
                <a:latin typeface="ＭＳ ゴシック" panose="020B0609070205080204" pitchFamily="49" charset="-128"/>
                <a:ea typeface="ＭＳ ゴシック" panose="020B0609070205080204" pitchFamily="49" charset="-128"/>
              </a:rPr>
              <a:t>院長</a:t>
            </a: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古川善也</a:t>
            </a:r>
            <a:r>
              <a:rPr lang="ja-JP" altLang="ja-JP" sz="4400" dirty="0">
                <a:latin typeface="ＭＳ ゴシック" panose="020B0609070205080204" pitchFamily="49" charset="-128"/>
                <a:ea typeface="ＭＳ ゴシック" panose="020B0609070205080204" pitchFamily="49" charset="-128"/>
              </a:rPr>
              <a:t>（自署）　　　　　</a:t>
            </a:r>
          </a:p>
          <a:p>
            <a:pPr marL="0" indent="0" latinLnBrk="1">
              <a:lnSpc>
                <a:spcPts val="1200"/>
              </a:lnSpc>
              <a:buNone/>
            </a:pP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一般</a:t>
            </a:r>
            <a:r>
              <a:rPr lang="ja-JP" altLang="ja-JP" sz="4400" dirty="0">
                <a:latin typeface="ＭＳ ゴシック" panose="020B0609070205080204" pitchFamily="49" charset="-128"/>
                <a:ea typeface="ＭＳ ゴシック" panose="020B0609070205080204" pitchFamily="49" charset="-128"/>
              </a:rPr>
              <a:t>社団法人広島県医師会</a:t>
            </a:r>
            <a:r>
              <a:rPr lang="ja-JP" altLang="ja-JP" sz="4400" dirty="0" smtClean="0">
                <a:latin typeface="ＭＳ ゴシック" panose="020B0609070205080204" pitchFamily="49" charset="-128"/>
                <a:ea typeface="ＭＳ ゴシック" panose="020B0609070205080204" pitchFamily="49" charset="-128"/>
              </a:rPr>
              <a:t>会長</a:t>
            </a: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平松惠一</a:t>
            </a:r>
            <a:r>
              <a:rPr lang="ja-JP" altLang="ja-JP" sz="4400" dirty="0">
                <a:latin typeface="ＭＳ ゴシック" panose="020B0609070205080204" pitchFamily="49" charset="-128"/>
                <a:ea typeface="ＭＳ ゴシック" panose="020B0609070205080204" pitchFamily="49" charset="-128"/>
              </a:rPr>
              <a:t>（自署）　　　　　</a:t>
            </a:r>
          </a:p>
          <a:p>
            <a:pPr marL="0" indent="0" latinLnBrk="1">
              <a:lnSpc>
                <a:spcPts val="1200"/>
              </a:lnSpc>
              <a:buNone/>
            </a:pP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一般</a:t>
            </a:r>
            <a:r>
              <a:rPr lang="ja-JP" altLang="ja-JP" sz="4400" dirty="0">
                <a:latin typeface="ＭＳ ゴシック" panose="020B0609070205080204" pitchFamily="49" charset="-128"/>
                <a:ea typeface="ＭＳ ゴシック" panose="020B0609070205080204" pitchFamily="49" charset="-128"/>
              </a:rPr>
              <a:t>社団法人広島市医師会</a:t>
            </a:r>
            <a:r>
              <a:rPr lang="ja-JP" altLang="ja-JP" sz="4400" dirty="0" smtClean="0">
                <a:latin typeface="ＭＳ ゴシック" panose="020B0609070205080204" pitchFamily="49" charset="-128"/>
                <a:ea typeface="ＭＳ ゴシック" panose="020B0609070205080204" pitchFamily="49" charset="-128"/>
              </a:rPr>
              <a:t>会長</a:t>
            </a: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松村誠</a:t>
            </a:r>
            <a:r>
              <a:rPr lang="ja-JP" altLang="ja-JP" sz="4400" dirty="0">
                <a:latin typeface="ＭＳ ゴシック" panose="020B0609070205080204" pitchFamily="49" charset="-128"/>
                <a:ea typeface="ＭＳ ゴシック" panose="020B0609070205080204" pitchFamily="49" charset="-128"/>
              </a:rPr>
              <a:t>（自署）　　　　　</a:t>
            </a:r>
          </a:p>
          <a:p>
            <a:pPr marL="0" indent="0" latinLnBrk="1">
              <a:lnSpc>
                <a:spcPts val="1200"/>
              </a:lnSpc>
              <a:buNone/>
            </a:pP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広島市長</a:t>
            </a: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松井一實</a:t>
            </a:r>
            <a:r>
              <a:rPr lang="ja-JP" altLang="ja-JP" sz="4400" dirty="0">
                <a:latin typeface="ＭＳ ゴシック" panose="020B0609070205080204" pitchFamily="49" charset="-128"/>
                <a:ea typeface="ＭＳ ゴシック" panose="020B0609070205080204" pitchFamily="49" charset="-128"/>
              </a:rPr>
              <a:t>（自署）　　　　　</a:t>
            </a:r>
          </a:p>
          <a:p>
            <a:pPr marL="0" indent="0" latinLnBrk="1">
              <a:lnSpc>
                <a:spcPts val="1200"/>
              </a:lnSpc>
              <a:buNone/>
            </a:pPr>
            <a:r>
              <a:rPr lang="ja-JP" altLang="en-US" sz="4400" dirty="0" smtClean="0">
                <a:latin typeface="ＭＳ ゴシック" panose="020B0609070205080204" pitchFamily="49" charset="-128"/>
                <a:ea typeface="ＭＳ ゴシック" panose="020B0609070205080204" pitchFamily="49" charset="-128"/>
              </a:rPr>
              <a:t>　広島</a:t>
            </a:r>
            <a:r>
              <a:rPr lang="ja-JP" altLang="ja-JP" sz="4400" dirty="0" smtClean="0">
                <a:latin typeface="ＭＳ ゴシック" panose="020B0609070205080204" pitchFamily="49" charset="-128"/>
                <a:ea typeface="ＭＳ ゴシック" panose="020B0609070205080204" pitchFamily="49" charset="-128"/>
              </a:rPr>
              <a:t>県知事</a:t>
            </a:r>
            <a:r>
              <a:rPr lang="ja-JP" altLang="en-US" sz="4400" dirty="0" smtClean="0">
                <a:latin typeface="ＭＳ ゴシック" panose="020B0609070205080204" pitchFamily="49" charset="-128"/>
                <a:ea typeface="ＭＳ ゴシック" panose="020B0609070205080204" pitchFamily="49" charset="-128"/>
              </a:rPr>
              <a:t>　</a:t>
            </a:r>
            <a:r>
              <a:rPr lang="ja-JP" altLang="ja-JP" sz="4400" dirty="0" smtClean="0">
                <a:latin typeface="ＭＳ ゴシック" panose="020B0609070205080204" pitchFamily="49" charset="-128"/>
                <a:ea typeface="ＭＳ ゴシック" panose="020B0609070205080204" pitchFamily="49" charset="-128"/>
              </a:rPr>
              <a:t>湯﨑英彦</a:t>
            </a:r>
            <a:r>
              <a:rPr lang="ja-JP" altLang="ja-JP" sz="4400" dirty="0">
                <a:latin typeface="ＭＳ ゴシック" panose="020B0609070205080204" pitchFamily="49" charset="-128"/>
                <a:ea typeface="ＭＳ ゴシック" panose="020B0609070205080204" pitchFamily="49" charset="-128"/>
              </a:rPr>
              <a:t>（自署</a:t>
            </a:r>
            <a:r>
              <a:rPr lang="ja-JP" altLang="ja-JP" sz="4400" dirty="0" smtClean="0">
                <a:latin typeface="ＭＳ ゴシック" panose="020B0609070205080204" pitchFamily="49" charset="-128"/>
                <a:ea typeface="ＭＳ ゴシック" panose="020B0609070205080204" pitchFamily="49" charset="-128"/>
              </a:rPr>
              <a:t>）</a:t>
            </a:r>
            <a:endParaRPr lang="ja-JP" altLang="ja-JP" sz="4400" dirty="0">
              <a:latin typeface="ＭＳ ゴシック" panose="020B0609070205080204" pitchFamily="49" charset="-128"/>
              <a:ea typeface="ＭＳ ゴシック" panose="020B0609070205080204" pitchFamily="49" charset="-128"/>
            </a:endParaRPr>
          </a:p>
          <a:p>
            <a:pPr>
              <a:lnSpc>
                <a:spcPct val="120000"/>
              </a:lnSpc>
            </a:pPr>
            <a:endParaRPr kumimoji="1" lang="ja-JP" altLang="en-US" dirty="0">
              <a:latin typeface="+mn-ea"/>
            </a:endParaRPr>
          </a:p>
        </p:txBody>
      </p:sp>
      <p:sp>
        <p:nvSpPr>
          <p:cNvPr id="7" name="タイトル 1"/>
          <p:cNvSpPr txBox="1">
            <a:spLocks/>
          </p:cNvSpPr>
          <p:nvPr/>
        </p:nvSpPr>
        <p:spPr>
          <a:xfrm>
            <a:off x="108000" y="4680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latin typeface="+mn-ea"/>
                <a:ea typeface="+mn-ea"/>
              </a:rPr>
              <a:t>協定書</a:t>
            </a:r>
            <a:endParaRPr lang="ja-JP" altLang="en-US" sz="2800" u="sng" dirty="0">
              <a:latin typeface="+mn-ea"/>
              <a:ea typeface="+mn-ea"/>
            </a:endParaRPr>
          </a:p>
        </p:txBody>
      </p:sp>
      <p:sp>
        <p:nvSpPr>
          <p:cNvPr id="8" name="メモ 7"/>
          <p:cNvSpPr/>
          <p:nvPr/>
        </p:nvSpPr>
        <p:spPr>
          <a:xfrm>
            <a:off x="179512" y="1368000"/>
            <a:ext cx="8857480" cy="5400000"/>
          </a:xfrm>
          <a:prstGeom prst="foldedCorner">
            <a:avLst>
              <a:gd name="adj" fmla="val 10947"/>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75214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4939" y="6492875"/>
            <a:ext cx="2133600" cy="365125"/>
          </a:xfrm>
        </p:spPr>
        <p:txBody>
          <a:bodyPr/>
          <a:lstStyle/>
          <a:p>
            <a:fld id="{DC768EE6-8590-4C35-BA5F-0BD088C856D2}" type="slidenum">
              <a:rPr kumimoji="1" lang="ja-JP" altLang="en-US" sz="2400" smtClean="0"/>
              <a:t>52</a:t>
            </a:fld>
            <a:endParaRPr kumimoji="1" lang="ja-JP" alt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80" y="1310212"/>
            <a:ext cx="7920148" cy="4741031"/>
          </a:xfrm>
          <a:prstGeom prst="rect">
            <a:avLst/>
          </a:prstGeom>
          <a:noFill/>
          <a:ln>
            <a:noFill/>
          </a:ln>
          <a:scene3d>
            <a:camera prst="orthographicFront">
              <a:rot lat="0" lon="0" rev="21588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メモ 5"/>
          <p:cNvSpPr/>
          <p:nvPr/>
        </p:nvSpPr>
        <p:spPr>
          <a:xfrm>
            <a:off x="179512" y="980728"/>
            <a:ext cx="8857480" cy="5400000"/>
          </a:xfrm>
          <a:prstGeom prst="foldedCorner">
            <a:avLst>
              <a:gd name="adj" fmla="val 10947"/>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19215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4939" y="6492875"/>
            <a:ext cx="2133600" cy="365125"/>
          </a:xfrm>
        </p:spPr>
        <p:txBody>
          <a:bodyPr/>
          <a:lstStyle/>
          <a:p>
            <a:fld id="{DC768EE6-8590-4C35-BA5F-0BD088C856D2}" type="slidenum">
              <a:rPr kumimoji="1" lang="ja-JP" altLang="en-US" sz="2400" smtClean="0"/>
              <a:t>53</a:t>
            </a:fld>
            <a:endParaRPr kumimoji="1" lang="ja-JP" altLang="en-US" sz="2400" dirty="0"/>
          </a:p>
        </p:txBody>
      </p:sp>
      <p:pic>
        <p:nvPicPr>
          <p:cNvPr id="3" name="Picture 2" descr="T:\060健康福祉局\999健康福祉局共有\用途別共有\000保健医療部共有\医療再編\★協定締結\写真\CIMG08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387" y="1052736"/>
            <a:ext cx="6643228" cy="4982421"/>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858416" y="908720"/>
            <a:ext cx="7560840"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txBox="1">
            <a:spLocks/>
          </p:cNvSpPr>
          <p:nvPr/>
        </p:nvSpPr>
        <p:spPr>
          <a:xfrm>
            <a:off x="108000" y="4680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latin typeface="+mn-ea"/>
                <a:ea typeface="+mn-ea"/>
              </a:rPr>
              <a:t>協定書締結式の写真（</a:t>
            </a:r>
            <a:r>
              <a:rPr lang="en-US" altLang="ja-JP" sz="2800" u="sng" dirty="0" smtClean="0">
                <a:latin typeface="+mn-ea"/>
                <a:ea typeface="+mn-ea"/>
              </a:rPr>
              <a:t>H28.6.24</a:t>
            </a:r>
            <a:r>
              <a:rPr lang="ja-JP" altLang="en-US" sz="2800" u="sng" dirty="0" smtClean="0">
                <a:latin typeface="+mn-ea"/>
                <a:ea typeface="+mn-ea"/>
              </a:rPr>
              <a:t>）</a:t>
            </a:r>
            <a:endParaRPr lang="ja-JP" altLang="en-US" sz="2800" u="sng" dirty="0">
              <a:latin typeface="+mn-ea"/>
              <a:ea typeface="+mn-ea"/>
            </a:endParaRPr>
          </a:p>
        </p:txBody>
      </p:sp>
      <p:sp>
        <p:nvSpPr>
          <p:cNvPr id="7" name="正方形/長方形 6"/>
          <p:cNvSpPr/>
          <p:nvPr/>
        </p:nvSpPr>
        <p:spPr>
          <a:xfrm>
            <a:off x="4139952" y="4437112"/>
            <a:ext cx="140932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湯﨑広島県知事</a:t>
            </a:r>
            <a:endParaRPr kumimoji="1" lang="ja-JP" altLang="en-US" sz="1000" dirty="0">
              <a:solidFill>
                <a:schemeClr val="bg1"/>
              </a:solidFill>
            </a:endParaRPr>
          </a:p>
        </p:txBody>
      </p:sp>
      <p:sp>
        <p:nvSpPr>
          <p:cNvPr id="8" name="正方形/長方形 7"/>
          <p:cNvSpPr/>
          <p:nvPr/>
        </p:nvSpPr>
        <p:spPr>
          <a:xfrm>
            <a:off x="3151727" y="4437112"/>
            <a:ext cx="127327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松井広島市長</a:t>
            </a:r>
            <a:endParaRPr kumimoji="1" lang="ja-JP" altLang="en-US" sz="1000" dirty="0">
              <a:solidFill>
                <a:schemeClr val="bg1"/>
              </a:solidFill>
            </a:endParaRPr>
          </a:p>
        </p:txBody>
      </p:sp>
      <p:sp>
        <p:nvSpPr>
          <p:cNvPr id="9" name="正方形/長方形 8"/>
          <p:cNvSpPr/>
          <p:nvPr/>
        </p:nvSpPr>
        <p:spPr>
          <a:xfrm>
            <a:off x="2480395" y="4725144"/>
            <a:ext cx="17281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浅原広島県病院事業管理者</a:t>
            </a:r>
            <a:endParaRPr kumimoji="1" lang="ja-JP" altLang="en-US" sz="1000" dirty="0">
              <a:solidFill>
                <a:schemeClr val="bg1"/>
              </a:solidFill>
            </a:endParaRPr>
          </a:p>
        </p:txBody>
      </p:sp>
      <p:sp>
        <p:nvSpPr>
          <p:cNvPr id="10" name="正方形/長方形 9"/>
          <p:cNvSpPr/>
          <p:nvPr/>
        </p:nvSpPr>
        <p:spPr>
          <a:xfrm>
            <a:off x="1403648" y="4437112"/>
            <a:ext cx="1940843"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古川広島赤十字・原爆病院院長</a:t>
            </a:r>
            <a:endParaRPr kumimoji="1" lang="ja-JP" altLang="en-US" sz="1000" dirty="0">
              <a:solidFill>
                <a:schemeClr val="bg1"/>
              </a:solidFill>
            </a:endParaRPr>
          </a:p>
        </p:txBody>
      </p:sp>
      <p:sp>
        <p:nvSpPr>
          <p:cNvPr id="11" name="正方形/長方形 10"/>
          <p:cNvSpPr/>
          <p:nvPr/>
        </p:nvSpPr>
        <p:spPr>
          <a:xfrm>
            <a:off x="4614081" y="4725144"/>
            <a:ext cx="17281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工藤広島大学副病院長</a:t>
            </a:r>
            <a:endParaRPr kumimoji="1" lang="ja-JP" altLang="en-US" sz="1000" dirty="0">
              <a:solidFill>
                <a:schemeClr val="bg1"/>
              </a:solidFill>
            </a:endParaRPr>
          </a:p>
        </p:txBody>
      </p:sp>
      <p:sp>
        <p:nvSpPr>
          <p:cNvPr id="12" name="正方形/長方形 11"/>
          <p:cNvSpPr/>
          <p:nvPr/>
        </p:nvSpPr>
        <p:spPr>
          <a:xfrm>
            <a:off x="5148064" y="4149080"/>
            <a:ext cx="18722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影本広島市立病院機構理事長</a:t>
            </a:r>
            <a:endParaRPr kumimoji="1" lang="ja-JP" altLang="en-US" sz="1000" dirty="0">
              <a:solidFill>
                <a:schemeClr val="bg1"/>
              </a:solidFill>
            </a:endParaRPr>
          </a:p>
        </p:txBody>
      </p:sp>
      <p:sp>
        <p:nvSpPr>
          <p:cNvPr id="13" name="正方形/長方形 12"/>
          <p:cNvSpPr/>
          <p:nvPr/>
        </p:nvSpPr>
        <p:spPr>
          <a:xfrm>
            <a:off x="6012668" y="4437112"/>
            <a:ext cx="17281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荒木広島市民病院病院長</a:t>
            </a:r>
            <a:endParaRPr kumimoji="1" lang="ja-JP" altLang="en-US" sz="1000" dirty="0">
              <a:solidFill>
                <a:schemeClr val="bg1"/>
              </a:solidFill>
            </a:endParaRPr>
          </a:p>
        </p:txBody>
      </p:sp>
      <p:sp>
        <p:nvSpPr>
          <p:cNvPr id="14" name="正方形/長方形 13"/>
          <p:cNvSpPr/>
          <p:nvPr/>
        </p:nvSpPr>
        <p:spPr>
          <a:xfrm>
            <a:off x="1098476" y="3062486"/>
            <a:ext cx="17281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川添広島市健康福祉局長</a:t>
            </a:r>
            <a:endParaRPr kumimoji="1" lang="ja-JP" altLang="en-US" sz="1000" dirty="0">
              <a:solidFill>
                <a:schemeClr val="bg1"/>
              </a:solidFill>
            </a:endParaRPr>
          </a:p>
        </p:txBody>
      </p:sp>
      <p:sp>
        <p:nvSpPr>
          <p:cNvPr id="15" name="正方形/長方形 14"/>
          <p:cNvSpPr/>
          <p:nvPr/>
        </p:nvSpPr>
        <p:spPr>
          <a:xfrm>
            <a:off x="1616299" y="2854173"/>
            <a:ext cx="17281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笠松広島県健康福祉</a:t>
            </a:r>
            <a:r>
              <a:rPr lang="ja-JP" altLang="en-US" sz="1000" dirty="0">
                <a:solidFill>
                  <a:schemeClr val="bg1"/>
                </a:solidFill>
              </a:rPr>
              <a:t>局長</a:t>
            </a:r>
            <a:endParaRPr kumimoji="1" lang="ja-JP" altLang="en-US" sz="1000" dirty="0">
              <a:solidFill>
                <a:schemeClr val="bg1"/>
              </a:solidFill>
            </a:endParaRPr>
          </a:p>
        </p:txBody>
      </p:sp>
      <p:sp>
        <p:nvSpPr>
          <p:cNvPr id="16" name="正方形/長方形 15"/>
          <p:cNvSpPr/>
          <p:nvPr/>
        </p:nvSpPr>
        <p:spPr>
          <a:xfrm>
            <a:off x="2955683" y="2700000"/>
            <a:ext cx="17281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松村広島市医師会会長</a:t>
            </a:r>
            <a:endParaRPr kumimoji="1" lang="ja-JP" altLang="en-US" sz="1000" dirty="0">
              <a:solidFill>
                <a:schemeClr val="bg1"/>
              </a:solidFill>
            </a:endParaRPr>
          </a:p>
        </p:txBody>
      </p:sp>
      <p:sp>
        <p:nvSpPr>
          <p:cNvPr id="17" name="正方形/長方形 16"/>
          <p:cNvSpPr/>
          <p:nvPr/>
        </p:nvSpPr>
        <p:spPr>
          <a:xfrm>
            <a:off x="4425001" y="2700000"/>
            <a:ext cx="17281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檜谷広島県医師会副会長</a:t>
            </a:r>
            <a:endParaRPr kumimoji="1" lang="ja-JP" altLang="en-US" sz="1000" dirty="0">
              <a:solidFill>
                <a:schemeClr val="bg1"/>
              </a:solidFill>
            </a:endParaRPr>
          </a:p>
        </p:txBody>
      </p:sp>
      <p:sp>
        <p:nvSpPr>
          <p:cNvPr id="18" name="正方形/長方形 17"/>
          <p:cNvSpPr/>
          <p:nvPr/>
        </p:nvSpPr>
        <p:spPr>
          <a:xfrm>
            <a:off x="5344870" y="2916000"/>
            <a:ext cx="17281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smtClean="0">
                <a:solidFill>
                  <a:schemeClr val="bg1"/>
                </a:solidFill>
              </a:rPr>
              <a:t>木矢県立広島病院院長</a:t>
            </a:r>
            <a:endParaRPr kumimoji="1" lang="ja-JP" altLang="en-US" sz="1000" dirty="0">
              <a:solidFill>
                <a:schemeClr val="bg1"/>
              </a:solidFill>
            </a:endParaRPr>
          </a:p>
        </p:txBody>
      </p:sp>
      <p:cxnSp>
        <p:nvCxnSpPr>
          <p:cNvPr id="19" name="直線矢印コネクタ 18"/>
          <p:cNvCxnSpPr/>
          <p:nvPr/>
        </p:nvCxnSpPr>
        <p:spPr>
          <a:xfrm>
            <a:off x="1980000" y="3340803"/>
            <a:ext cx="161156" cy="1934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2847608" y="3125973"/>
            <a:ext cx="80578" cy="1934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3491880" y="2988032"/>
            <a:ext cx="80578" cy="23465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4986908" y="2939270"/>
            <a:ext cx="80578" cy="33071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5760000" y="3132000"/>
            <a:ext cx="0" cy="1934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2540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4939" y="6492875"/>
            <a:ext cx="2133600" cy="365125"/>
          </a:xfrm>
        </p:spPr>
        <p:txBody>
          <a:bodyPr/>
          <a:lstStyle/>
          <a:p>
            <a:fld id="{DC768EE6-8590-4C35-BA5F-0BD088C856D2}" type="slidenum">
              <a:rPr kumimoji="1" lang="ja-JP" altLang="en-US" sz="2400" smtClean="0"/>
              <a:t>54</a:t>
            </a:fld>
            <a:endParaRPr kumimoji="1" lang="ja-JP" altLang="en-US" sz="2400" dirty="0"/>
          </a:p>
        </p:txBody>
      </p:sp>
      <p:sp>
        <p:nvSpPr>
          <p:cNvPr id="3" name="コンテンツ プレースホルダー 2"/>
          <p:cNvSpPr>
            <a:spLocks noGrp="1"/>
          </p:cNvSpPr>
          <p:nvPr>
            <p:ph idx="1"/>
          </p:nvPr>
        </p:nvSpPr>
        <p:spPr>
          <a:xfrm>
            <a:off x="457200" y="2060848"/>
            <a:ext cx="8229600" cy="4065315"/>
          </a:xfrm>
        </p:spPr>
        <p:txBody>
          <a:bodyPr>
            <a:normAutofit/>
          </a:bodyPr>
          <a:lstStyle/>
          <a:p>
            <a:pPr marL="133350" indent="0" algn="just">
              <a:lnSpc>
                <a:spcPct val="150000"/>
              </a:lnSpc>
              <a:spcAft>
                <a:spcPts val="0"/>
              </a:spcAft>
              <a:buNone/>
            </a:pPr>
            <a:r>
              <a:rPr lang="ja-JP" altLang="en-US" sz="2800" kern="100" dirty="0" smtClean="0">
                <a:latin typeface="+mn-ea"/>
                <a:cs typeface="Times New Roman"/>
              </a:rPr>
              <a:t>　</a:t>
            </a:r>
            <a:r>
              <a:rPr lang="ja-JP" altLang="ja-JP" sz="2800" kern="100" dirty="0" smtClean="0">
                <a:latin typeface="+mn-ea"/>
                <a:cs typeface="Times New Roman"/>
              </a:rPr>
              <a:t>基幹</a:t>
            </a:r>
            <a:r>
              <a:rPr lang="ja-JP" altLang="ja-JP" sz="2800" kern="100" dirty="0">
                <a:latin typeface="+mn-ea"/>
                <a:cs typeface="Times New Roman"/>
              </a:rPr>
              <a:t>病院</a:t>
            </a:r>
            <a:r>
              <a:rPr lang="ja-JP" altLang="ja-JP" sz="2800" kern="100" dirty="0" smtClean="0">
                <a:latin typeface="+mn-ea"/>
                <a:cs typeface="Times New Roman"/>
              </a:rPr>
              <a:t>等</a:t>
            </a:r>
            <a:r>
              <a:rPr lang="ja-JP" altLang="ja-JP" sz="2800" kern="100" dirty="0" smtClean="0">
                <a:solidFill>
                  <a:srgbClr val="000000"/>
                </a:solidFill>
                <a:latin typeface="+mn-ea"/>
                <a:cs typeface="Times New Roman"/>
              </a:rPr>
              <a:t>が</a:t>
            </a:r>
            <a:r>
              <a:rPr lang="ja-JP" altLang="ja-JP" sz="2800" kern="100" dirty="0">
                <a:solidFill>
                  <a:srgbClr val="000000"/>
                </a:solidFill>
                <a:latin typeface="+mn-ea"/>
                <a:cs typeface="Times New Roman"/>
              </a:rPr>
              <a:t>連携して広島都市圏におけるより質の高い効果的・効率的な医療提供体制の構築を進めることを目的とする</a:t>
            </a:r>
            <a:r>
              <a:rPr lang="ja-JP" altLang="ja-JP" sz="2800" kern="100" dirty="0" smtClean="0">
                <a:solidFill>
                  <a:srgbClr val="000000"/>
                </a:solidFill>
                <a:latin typeface="+mn-ea"/>
                <a:cs typeface="Times New Roman"/>
              </a:rPr>
              <a:t>。</a:t>
            </a:r>
            <a:endParaRPr lang="en-US" altLang="ja-JP" sz="2800" kern="100" dirty="0" smtClean="0">
              <a:latin typeface="+mn-ea"/>
              <a:cs typeface="Times New Roman"/>
            </a:endParaRPr>
          </a:p>
          <a:p>
            <a:pPr marL="133350" indent="0" algn="just">
              <a:lnSpc>
                <a:spcPct val="200000"/>
              </a:lnSpc>
              <a:spcAft>
                <a:spcPts val="0"/>
              </a:spcAft>
              <a:buNone/>
            </a:pPr>
            <a:r>
              <a:rPr lang="ja-JP" altLang="en-US" sz="1200" kern="100" dirty="0" smtClean="0">
                <a:latin typeface="+mn-ea"/>
                <a:cs typeface="Times New Roman"/>
              </a:rPr>
              <a:t>　</a:t>
            </a:r>
            <a:r>
              <a:rPr lang="ja-JP" altLang="ja-JP" sz="1200" kern="100" dirty="0" smtClean="0">
                <a:latin typeface="+mn-ea"/>
                <a:cs typeface="Times New Roman"/>
              </a:rPr>
              <a:t>※ </a:t>
            </a:r>
            <a:r>
              <a:rPr lang="en-US" altLang="ja-JP" sz="1200" kern="100" dirty="0" smtClean="0">
                <a:latin typeface="+mn-ea"/>
                <a:cs typeface="Times New Roman"/>
              </a:rPr>
              <a:t> </a:t>
            </a:r>
            <a:r>
              <a:rPr lang="ja-JP" altLang="ja-JP" sz="1200" kern="100" dirty="0" smtClean="0">
                <a:latin typeface="+mn-ea"/>
                <a:cs typeface="Times New Roman"/>
              </a:rPr>
              <a:t>基幹</a:t>
            </a:r>
            <a:r>
              <a:rPr lang="ja-JP" altLang="ja-JP" sz="1200" kern="100" dirty="0">
                <a:latin typeface="+mn-ea"/>
                <a:cs typeface="Times New Roman"/>
              </a:rPr>
              <a:t>病院等…広島大学病院，県立広島病院，広島市民病院，広島赤十字・原爆病院，舟入市民病院</a:t>
            </a:r>
            <a:r>
              <a:rPr lang="ja-JP" altLang="ja-JP" sz="1200" kern="100" dirty="0" smtClean="0">
                <a:latin typeface="+mn-ea"/>
                <a:cs typeface="Times New Roman"/>
              </a:rPr>
              <a:t>等</a:t>
            </a:r>
            <a:endParaRPr kumimoji="1" lang="ja-JP" altLang="en-US" sz="1200" dirty="0">
              <a:latin typeface="+mn-ea"/>
            </a:endParaRPr>
          </a:p>
        </p:txBody>
      </p:sp>
      <p:sp>
        <p:nvSpPr>
          <p:cNvPr id="5" name="タイトル 1"/>
          <p:cNvSpPr txBox="1">
            <a:spLocks/>
          </p:cNvSpPr>
          <p:nvPr/>
        </p:nvSpPr>
        <p:spPr>
          <a:xfrm>
            <a:off x="108000" y="4680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latin typeface="+mn-ea"/>
                <a:ea typeface="+mn-ea"/>
              </a:rPr>
              <a:t>協定の目的</a:t>
            </a:r>
            <a:endParaRPr lang="ja-JP" altLang="en-US" sz="2800" u="sng" dirty="0">
              <a:latin typeface="+mn-ea"/>
              <a:ea typeface="+mn-ea"/>
            </a:endParaRPr>
          </a:p>
        </p:txBody>
      </p:sp>
    </p:spTree>
    <p:extLst>
      <p:ext uri="{BB962C8B-B14F-4D97-AF65-F5344CB8AC3E}">
        <p14:creationId xmlns:p14="http://schemas.microsoft.com/office/powerpoint/2010/main" val="1860324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4939" y="6492875"/>
            <a:ext cx="2133600" cy="365125"/>
          </a:xfrm>
        </p:spPr>
        <p:txBody>
          <a:bodyPr/>
          <a:lstStyle/>
          <a:p>
            <a:fld id="{DC768EE6-8590-4C35-BA5F-0BD088C856D2}" type="slidenum">
              <a:rPr kumimoji="1" lang="ja-JP" altLang="en-US" sz="2400" smtClean="0"/>
              <a:t>55</a:t>
            </a:fld>
            <a:endParaRPr kumimoji="1" lang="ja-JP" altLang="en-US" sz="2400" dirty="0"/>
          </a:p>
        </p:txBody>
      </p:sp>
      <p:sp>
        <p:nvSpPr>
          <p:cNvPr id="3" name="コンテンツ プレースホルダー 2"/>
          <p:cNvSpPr>
            <a:spLocks noGrp="1"/>
          </p:cNvSpPr>
          <p:nvPr>
            <p:ph idx="1"/>
          </p:nvPr>
        </p:nvSpPr>
        <p:spPr>
          <a:xfrm>
            <a:off x="179512" y="1556792"/>
            <a:ext cx="8857480" cy="5301208"/>
          </a:xfrm>
        </p:spPr>
        <p:txBody>
          <a:bodyPr>
            <a:normAutofit/>
          </a:bodyPr>
          <a:lstStyle/>
          <a:p>
            <a:pPr marL="0" indent="0">
              <a:lnSpc>
                <a:spcPts val="2200"/>
              </a:lnSpc>
              <a:buNone/>
            </a:pPr>
            <a:r>
              <a:rPr lang="ja-JP" altLang="en-US" sz="1600" b="1" dirty="0" smtClean="0">
                <a:latin typeface="+mn-ea"/>
              </a:rPr>
              <a:t>（１） </a:t>
            </a:r>
            <a:r>
              <a:rPr lang="ja-JP" altLang="ja-JP" sz="1600" b="1" dirty="0" smtClean="0">
                <a:latin typeface="+mn-ea"/>
              </a:rPr>
              <a:t>医療</a:t>
            </a:r>
            <a:r>
              <a:rPr lang="ja-JP" altLang="ja-JP" sz="1600" b="1" dirty="0">
                <a:latin typeface="+mn-ea"/>
              </a:rPr>
              <a:t>機能の分化と病院間連携の推進</a:t>
            </a:r>
          </a:p>
          <a:p>
            <a:pPr marL="360000" indent="-457200">
              <a:lnSpc>
                <a:spcPts val="2200"/>
              </a:lnSpc>
              <a:buNone/>
            </a:pPr>
            <a:r>
              <a:rPr lang="ja-JP" altLang="en-US" sz="1600" dirty="0" smtClean="0">
                <a:latin typeface="+mn-ea"/>
              </a:rPr>
              <a:t>　　　　</a:t>
            </a:r>
            <a:r>
              <a:rPr lang="ja-JP" altLang="ja-JP" sz="1600" dirty="0" smtClean="0">
                <a:latin typeface="+mn-ea"/>
              </a:rPr>
              <a:t>基幹</a:t>
            </a:r>
            <a:r>
              <a:rPr lang="ja-JP" altLang="ja-JP" sz="1600" dirty="0">
                <a:latin typeface="+mn-ea"/>
              </a:rPr>
              <a:t>病院等の機能を基本的に維持</a:t>
            </a:r>
            <a:r>
              <a:rPr lang="ja-JP" altLang="ja-JP" sz="1600" dirty="0" smtClean="0">
                <a:latin typeface="+mn-ea"/>
              </a:rPr>
              <a:t>し</a:t>
            </a:r>
            <a:r>
              <a:rPr lang="ja-JP" altLang="en-US" sz="1600" dirty="0" smtClean="0">
                <a:latin typeface="+mn-ea"/>
              </a:rPr>
              <a:t>，</a:t>
            </a:r>
            <a:r>
              <a:rPr lang="ja-JP" altLang="ja-JP" sz="1600" dirty="0" smtClean="0">
                <a:latin typeface="+mn-ea"/>
              </a:rPr>
              <a:t>それぞれ</a:t>
            </a:r>
            <a:r>
              <a:rPr lang="ja-JP" altLang="ja-JP" sz="1600" dirty="0">
                <a:latin typeface="+mn-ea"/>
              </a:rPr>
              <a:t>の病院が将来にわたり安定的に運営できることを前提</a:t>
            </a:r>
            <a:r>
              <a:rPr lang="ja-JP" altLang="ja-JP" sz="1600" dirty="0" smtClean="0">
                <a:latin typeface="+mn-ea"/>
              </a:rPr>
              <a:t>に</a:t>
            </a:r>
            <a:r>
              <a:rPr lang="ja-JP" altLang="en-US" sz="1600" dirty="0" smtClean="0">
                <a:latin typeface="+mn-ea"/>
              </a:rPr>
              <a:t>，</a:t>
            </a:r>
            <a:r>
              <a:rPr lang="ja-JP" altLang="ja-JP" sz="1600" dirty="0" smtClean="0">
                <a:latin typeface="+mn-ea"/>
              </a:rPr>
              <a:t>それぞれ</a:t>
            </a:r>
            <a:r>
              <a:rPr lang="ja-JP" altLang="ja-JP" sz="1600" dirty="0">
                <a:latin typeface="+mn-ea"/>
              </a:rPr>
              <a:t>の病院の強みを</a:t>
            </a:r>
            <a:r>
              <a:rPr lang="ja-JP" altLang="ja-JP" sz="1600" dirty="0" smtClean="0">
                <a:latin typeface="+mn-ea"/>
              </a:rPr>
              <a:t>伸ばしたり</a:t>
            </a:r>
            <a:r>
              <a:rPr lang="ja-JP" altLang="en-US" sz="1600" dirty="0" smtClean="0">
                <a:latin typeface="+mn-ea"/>
              </a:rPr>
              <a:t>，</a:t>
            </a:r>
            <a:r>
              <a:rPr lang="ja-JP" altLang="ja-JP" sz="1600" dirty="0" smtClean="0">
                <a:latin typeface="+mn-ea"/>
              </a:rPr>
              <a:t>集約</a:t>
            </a:r>
            <a:r>
              <a:rPr lang="ja-JP" altLang="ja-JP" sz="1600" dirty="0">
                <a:latin typeface="+mn-ea"/>
              </a:rPr>
              <a:t>したりすること等に</a:t>
            </a:r>
            <a:r>
              <a:rPr lang="ja-JP" altLang="ja-JP" sz="1600" dirty="0" smtClean="0">
                <a:latin typeface="+mn-ea"/>
              </a:rPr>
              <a:t>より</a:t>
            </a:r>
            <a:r>
              <a:rPr lang="ja-JP" altLang="en-US" sz="1600" dirty="0" smtClean="0">
                <a:latin typeface="+mn-ea"/>
              </a:rPr>
              <a:t>，</a:t>
            </a:r>
            <a:r>
              <a:rPr lang="ja-JP" altLang="ja-JP" sz="1600" dirty="0" smtClean="0">
                <a:latin typeface="+mn-ea"/>
              </a:rPr>
              <a:t>効果的</a:t>
            </a:r>
            <a:r>
              <a:rPr lang="ja-JP" altLang="ja-JP" sz="1600" dirty="0">
                <a:latin typeface="+mn-ea"/>
              </a:rPr>
              <a:t>・効率的に医療を提供することのできる機能分化・連携を進める。</a:t>
            </a:r>
          </a:p>
          <a:p>
            <a:pPr marL="0" indent="0">
              <a:lnSpc>
                <a:spcPts val="1400"/>
              </a:lnSpc>
              <a:buNone/>
            </a:pPr>
            <a:endParaRPr lang="en-US" altLang="ja-JP" sz="1600" dirty="0" smtClean="0">
              <a:latin typeface="+mn-ea"/>
            </a:endParaRPr>
          </a:p>
          <a:p>
            <a:pPr marL="0" indent="0">
              <a:lnSpc>
                <a:spcPts val="2200"/>
              </a:lnSpc>
              <a:buNone/>
            </a:pPr>
            <a:r>
              <a:rPr lang="ja-JP" altLang="en-US" sz="1600" b="1" dirty="0" smtClean="0">
                <a:latin typeface="+mn-ea"/>
              </a:rPr>
              <a:t>（２） </a:t>
            </a:r>
            <a:r>
              <a:rPr lang="ja-JP" altLang="ja-JP" sz="1600" b="1" dirty="0" smtClean="0">
                <a:latin typeface="+mn-ea"/>
              </a:rPr>
              <a:t>民間</a:t>
            </a:r>
            <a:r>
              <a:rPr lang="ja-JP" altLang="ja-JP" sz="1600" b="1" dirty="0">
                <a:latin typeface="+mn-ea"/>
              </a:rPr>
              <a:t>病院の役割を尊重しながら、基幹病院等の役割を確実に果たすことができる仕組みづくり</a:t>
            </a:r>
          </a:p>
          <a:p>
            <a:pPr marL="360000" indent="-457200">
              <a:lnSpc>
                <a:spcPts val="2200"/>
              </a:lnSpc>
              <a:buNone/>
            </a:pPr>
            <a:r>
              <a:rPr lang="ja-JP" altLang="en-US" sz="1600" dirty="0" smtClean="0">
                <a:latin typeface="+mn-ea"/>
              </a:rPr>
              <a:t>　　　　</a:t>
            </a:r>
            <a:r>
              <a:rPr lang="ja-JP" altLang="ja-JP" sz="1600" dirty="0" smtClean="0">
                <a:latin typeface="+mn-ea"/>
              </a:rPr>
              <a:t>民間</a:t>
            </a:r>
            <a:r>
              <a:rPr lang="ja-JP" altLang="ja-JP" sz="1600" dirty="0">
                <a:latin typeface="+mn-ea"/>
              </a:rPr>
              <a:t>病院が多くの患者を受け入れている現状を</a:t>
            </a:r>
            <a:r>
              <a:rPr lang="ja-JP" altLang="ja-JP" sz="1600" dirty="0" smtClean="0">
                <a:latin typeface="+mn-ea"/>
              </a:rPr>
              <a:t>踏まえ</a:t>
            </a:r>
            <a:r>
              <a:rPr lang="ja-JP" altLang="en-US" sz="1600" dirty="0" smtClean="0">
                <a:latin typeface="+mn-ea"/>
              </a:rPr>
              <a:t>て，</a:t>
            </a:r>
            <a:r>
              <a:rPr lang="ja-JP" altLang="ja-JP" sz="1600" dirty="0" smtClean="0">
                <a:latin typeface="+mn-ea"/>
              </a:rPr>
              <a:t>民間</a:t>
            </a:r>
            <a:r>
              <a:rPr lang="ja-JP" altLang="ja-JP" sz="1600" dirty="0">
                <a:latin typeface="+mn-ea"/>
              </a:rPr>
              <a:t>病院と県立</a:t>
            </a:r>
            <a:r>
              <a:rPr lang="ja-JP" altLang="ja-JP" sz="1600" dirty="0" smtClean="0">
                <a:latin typeface="+mn-ea"/>
              </a:rPr>
              <a:t>病院</a:t>
            </a:r>
            <a:r>
              <a:rPr lang="ja-JP" altLang="en-US" sz="1600" dirty="0" smtClean="0">
                <a:latin typeface="+mn-ea"/>
              </a:rPr>
              <a:t>，</a:t>
            </a:r>
            <a:r>
              <a:rPr lang="ja-JP" altLang="ja-JP" sz="1600" dirty="0" smtClean="0">
                <a:latin typeface="+mn-ea"/>
              </a:rPr>
              <a:t>市立</a:t>
            </a:r>
            <a:r>
              <a:rPr lang="ja-JP" altLang="ja-JP" sz="1600" dirty="0">
                <a:latin typeface="+mn-ea"/>
              </a:rPr>
              <a:t>病院等との役割分担の</a:t>
            </a:r>
            <a:r>
              <a:rPr lang="ja-JP" altLang="ja-JP" sz="1600" dirty="0" smtClean="0">
                <a:latin typeface="+mn-ea"/>
              </a:rPr>
              <a:t>下</a:t>
            </a:r>
            <a:r>
              <a:rPr lang="ja-JP" altLang="en-US" sz="1600" dirty="0" smtClean="0">
                <a:latin typeface="+mn-ea"/>
              </a:rPr>
              <a:t>，</a:t>
            </a:r>
            <a:r>
              <a:rPr lang="ja-JP" altLang="ja-JP" sz="1600" dirty="0" smtClean="0">
                <a:latin typeface="+mn-ea"/>
              </a:rPr>
              <a:t>救急</a:t>
            </a:r>
            <a:r>
              <a:rPr lang="ja-JP" altLang="ja-JP" sz="1600" dirty="0">
                <a:latin typeface="+mn-ea"/>
              </a:rPr>
              <a:t>医療体制の充実強化等を図っていく。</a:t>
            </a:r>
          </a:p>
          <a:p>
            <a:pPr marL="0" indent="0">
              <a:lnSpc>
                <a:spcPts val="1400"/>
              </a:lnSpc>
              <a:buNone/>
            </a:pPr>
            <a:endParaRPr lang="en-US" altLang="ja-JP" sz="1600" dirty="0" smtClean="0">
              <a:latin typeface="+mn-ea"/>
            </a:endParaRPr>
          </a:p>
          <a:p>
            <a:pPr marL="0" indent="0">
              <a:lnSpc>
                <a:spcPts val="2200"/>
              </a:lnSpc>
              <a:buNone/>
            </a:pPr>
            <a:r>
              <a:rPr lang="ja-JP" altLang="en-US" sz="1600" b="1" dirty="0" smtClean="0">
                <a:latin typeface="+mn-ea"/>
              </a:rPr>
              <a:t>（３） </a:t>
            </a:r>
            <a:r>
              <a:rPr lang="ja-JP" altLang="ja-JP" sz="1600" b="1" dirty="0" smtClean="0">
                <a:latin typeface="+mn-ea"/>
              </a:rPr>
              <a:t>医療</a:t>
            </a:r>
            <a:r>
              <a:rPr lang="ja-JP" altLang="ja-JP" sz="1600" b="1" dirty="0">
                <a:latin typeface="+mn-ea"/>
              </a:rPr>
              <a:t>人材育成の仕組みづくり</a:t>
            </a:r>
          </a:p>
          <a:p>
            <a:pPr marL="360000" indent="-457200">
              <a:lnSpc>
                <a:spcPts val="2200"/>
              </a:lnSpc>
              <a:buNone/>
            </a:pPr>
            <a:r>
              <a:rPr lang="ja-JP" altLang="en-US" sz="1600" dirty="0" smtClean="0">
                <a:latin typeface="+mn-ea"/>
              </a:rPr>
              <a:t>　　　　</a:t>
            </a:r>
            <a:r>
              <a:rPr lang="ja-JP" altLang="ja-JP" sz="1600" dirty="0" smtClean="0">
                <a:latin typeface="+mn-ea"/>
              </a:rPr>
              <a:t>地域</a:t>
            </a:r>
            <a:r>
              <a:rPr lang="ja-JP" altLang="en-US" sz="1600" dirty="0" smtClean="0">
                <a:latin typeface="+mn-ea"/>
              </a:rPr>
              <a:t>医療</a:t>
            </a:r>
            <a:r>
              <a:rPr lang="ja-JP" altLang="ja-JP" sz="1600" dirty="0" smtClean="0">
                <a:latin typeface="+mn-ea"/>
              </a:rPr>
              <a:t>を</a:t>
            </a:r>
            <a:r>
              <a:rPr lang="ja-JP" altLang="ja-JP" sz="1600" dirty="0">
                <a:latin typeface="+mn-ea"/>
              </a:rPr>
              <a:t>支える医師を安定的に確保する</a:t>
            </a:r>
            <a:r>
              <a:rPr lang="ja-JP" altLang="ja-JP" sz="1600" dirty="0" smtClean="0">
                <a:latin typeface="+mn-ea"/>
              </a:rPr>
              <a:t>ため</a:t>
            </a:r>
            <a:r>
              <a:rPr lang="ja-JP" altLang="en-US" sz="1600" dirty="0" smtClean="0">
                <a:latin typeface="+mn-ea"/>
              </a:rPr>
              <a:t>，</a:t>
            </a:r>
            <a:r>
              <a:rPr lang="ja-JP" altLang="ja-JP" sz="1600" dirty="0" smtClean="0">
                <a:latin typeface="+mn-ea"/>
              </a:rPr>
              <a:t>若手</a:t>
            </a:r>
            <a:r>
              <a:rPr lang="ja-JP" altLang="ja-JP" sz="1600" dirty="0">
                <a:latin typeface="+mn-ea"/>
              </a:rPr>
              <a:t>医師にとって魅力のある環境づくり</a:t>
            </a:r>
            <a:r>
              <a:rPr lang="ja-JP" altLang="ja-JP" sz="1600" dirty="0" smtClean="0">
                <a:latin typeface="+mn-ea"/>
              </a:rPr>
              <a:t>や</a:t>
            </a:r>
            <a:r>
              <a:rPr lang="ja-JP" altLang="en-US" sz="1600" dirty="0" smtClean="0">
                <a:latin typeface="+mn-ea"/>
              </a:rPr>
              <a:t>多彩な</a:t>
            </a:r>
            <a:r>
              <a:rPr lang="ja-JP" altLang="ja-JP" sz="1600" dirty="0" smtClean="0">
                <a:latin typeface="+mn-ea"/>
              </a:rPr>
              <a:t>キャリアパス</a:t>
            </a:r>
            <a:r>
              <a:rPr lang="ja-JP" altLang="en-US" sz="1600" dirty="0" smtClean="0">
                <a:latin typeface="+mn-ea"/>
              </a:rPr>
              <a:t>など，人材育成の</a:t>
            </a:r>
            <a:r>
              <a:rPr lang="ja-JP" altLang="ja-JP" sz="1600" dirty="0" smtClean="0">
                <a:latin typeface="+mn-ea"/>
              </a:rPr>
              <a:t>仕組みづくりの</a:t>
            </a:r>
            <a:r>
              <a:rPr lang="ja-JP" altLang="ja-JP" sz="1600" dirty="0">
                <a:latin typeface="+mn-ea"/>
              </a:rPr>
              <a:t>検討を行う。</a:t>
            </a:r>
          </a:p>
          <a:p>
            <a:pPr marL="0" indent="0">
              <a:lnSpc>
                <a:spcPts val="1400"/>
              </a:lnSpc>
              <a:buNone/>
            </a:pPr>
            <a:endParaRPr lang="en-US" altLang="ja-JP" sz="1600" dirty="0" smtClean="0">
              <a:latin typeface="+mn-ea"/>
            </a:endParaRPr>
          </a:p>
          <a:p>
            <a:pPr marL="0" indent="0">
              <a:lnSpc>
                <a:spcPts val="2200"/>
              </a:lnSpc>
              <a:buNone/>
            </a:pPr>
            <a:r>
              <a:rPr lang="ja-JP" altLang="en-US" sz="1600" b="1" dirty="0" smtClean="0">
                <a:latin typeface="+mn-ea"/>
              </a:rPr>
              <a:t>（４） </a:t>
            </a:r>
            <a:r>
              <a:rPr lang="ja-JP" altLang="ja-JP" sz="1600" b="1" dirty="0" smtClean="0">
                <a:latin typeface="+mn-ea"/>
              </a:rPr>
              <a:t>その他質</a:t>
            </a:r>
            <a:r>
              <a:rPr lang="ja-JP" altLang="ja-JP" sz="1600" b="1" dirty="0">
                <a:latin typeface="+mn-ea"/>
              </a:rPr>
              <a:t>の高い効果的・効率的な医療提供体制の構築に資する取組</a:t>
            </a:r>
          </a:p>
          <a:p>
            <a:pPr marL="360000" indent="0">
              <a:lnSpc>
                <a:spcPts val="2200"/>
              </a:lnSpc>
              <a:buNone/>
            </a:pPr>
            <a:r>
              <a:rPr lang="ja-JP" altLang="en-US" sz="1600" dirty="0" smtClean="0">
                <a:solidFill>
                  <a:srgbClr val="FF0000"/>
                </a:solidFill>
                <a:latin typeface="+mn-ea"/>
              </a:rPr>
              <a:t>　</a:t>
            </a:r>
            <a:r>
              <a:rPr lang="ja-JP" altLang="en-US" sz="1600" dirty="0" smtClean="0">
                <a:latin typeface="+mn-ea"/>
              </a:rPr>
              <a:t>治験等活性化事業や</a:t>
            </a:r>
            <a:r>
              <a:rPr lang="ja-JP" altLang="ja-JP" sz="1600" dirty="0" smtClean="0">
                <a:latin typeface="+mn-ea"/>
              </a:rPr>
              <a:t>診療材料の</a:t>
            </a:r>
            <a:r>
              <a:rPr lang="ja-JP" altLang="ja-JP" sz="1600" dirty="0">
                <a:latin typeface="+mn-ea"/>
              </a:rPr>
              <a:t>購買</a:t>
            </a:r>
            <a:r>
              <a:rPr lang="ja-JP" altLang="ja-JP" sz="1600" dirty="0" smtClean="0">
                <a:latin typeface="+mn-ea"/>
              </a:rPr>
              <a:t>連携</a:t>
            </a:r>
            <a:r>
              <a:rPr lang="ja-JP" altLang="en-US" sz="1600" dirty="0" smtClean="0">
                <a:latin typeface="+mn-ea"/>
              </a:rPr>
              <a:t>など，共通業務の効率化等について検討</a:t>
            </a:r>
            <a:r>
              <a:rPr lang="ja-JP" altLang="ja-JP" sz="1600" dirty="0" smtClean="0">
                <a:latin typeface="+mn-ea"/>
              </a:rPr>
              <a:t>を</a:t>
            </a:r>
            <a:r>
              <a:rPr lang="ja-JP" altLang="ja-JP" sz="1600" dirty="0">
                <a:latin typeface="+mn-ea"/>
              </a:rPr>
              <a:t>行う。</a:t>
            </a:r>
          </a:p>
          <a:p>
            <a:pPr marL="0" indent="0">
              <a:lnSpc>
                <a:spcPts val="1400"/>
              </a:lnSpc>
              <a:buNone/>
            </a:pPr>
            <a:endParaRPr lang="en-US" altLang="ja-JP" sz="1300" dirty="0" smtClean="0">
              <a:latin typeface="+mn-ea"/>
            </a:endParaRPr>
          </a:p>
          <a:p>
            <a:pPr marL="0" indent="0">
              <a:lnSpc>
                <a:spcPts val="2200"/>
              </a:lnSpc>
              <a:buNone/>
            </a:pPr>
            <a:r>
              <a:rPr lang="ja-JP" altLang="en-US" sz="1100" dirty="0" smtClean="0">
                <a:latin typeface="+mn-ea"/>
              </a:rPr>
              <a:t>　</a:t>
            </a:r>
            <a:r>
              <a:rPr lang="ja-JP" altLang="ja-JP" sz="1100" dirty="0" smtClean="0">
                <a:latin typeface="+mn-ea"/>
              </a:rPr>
              <a:t>※</a:t>
            </a:r>
            <a:r>
              <a:rPr lang="ja-JP" altLang="ja-JP" sz="1100" dirty="0">
                <a:latin typeface="+mn-ea"/>
              </a:rPr>
              <a:t>　これらの取組を進めるに当たり、全体調整及び進行管理を行うための組織として、「基幹病院等連携強化実行会議（仮称）」を設置する予定。</a:t>
            </a:r>
            <a:endParaRPr kumimoji="1" lang="ja-JP" altLang="en-US" sz="1100" dirty="0">
              <a:latin typeface="+mn-ea"/>
            </a:endParaRPr>
          </a:p>
        </p:txBody>
      </p:sp>
      <p:sp>
        <p:nvSpPr>
          <p:cNvPr id="5" name="タイトル 1"/>
          <p:cNvSpPr txBox="1">
            <a:spLocks/>
          </p:cNvSpPr>
          <p:nvPr/>
        </p:nvSpPr>
        <p:spPr>
          <a:xfrm>
            <a:off x="108000" y="4680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latin typeface="+mn-ea"/>
                <a:ea typeface="+mn-ea"/>
              </a:rPr>
              <a:t>連携して取り組む事項</a:t>
            </a:r>
            <a:endParaRPr lang="ja-JP" altLang="en-US" sz="2800" u="sng" dirty="0">
              <a:latin typeface="+mn-ea"/>
              <a:ea typeface="+mn-ea"/>
            </a:endParaRPr>
          </a:p>
        </p:txBody>
      </p:sp>
    </p:spTree>
    <p:extLst>
      <p:ext uri="{BB962C8B-B14F-4D97-AF65-F5344CB8AC3E}">
        <p14:creationId xmlns:p14="http://schemas.microsoft.com/office/powerpoint/2010/main" val="11061179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07504" y="1728000"/>
            <a:ext cx="8928992" cy="1584176"/>
          </a:xfrm>
          <a:prstGeom prst="rect">
            <a:avLst/>
          </a:prstGeom>
          <a:blipFill>
            <a:blip r:embed="rId3"/>
            <a:tile tx="0" ty="0" sx="100000" sy="100000" flip="none" algn="tl"/>
          </a:blipFill>
          <a:ln w="38100">
            <a:no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200" b="1" dirty="0" smtClean="0">
                <a:latin typeface="HG丸ｺﾞｼｯｸM-PRO" panose="020F0600000000000000" pitchFamily="50" charset="-128"/>
                <a:ea typeface="HG丸ｺﾞｼｯｸM-PRO" panose="020F0600000000000000" pitchFamily="50" charset="-128"/>
              </a:rPr>
              <a:t>&lt;</a:t>
            </a:r>
            <a:r>
              <a:rPr lang="ja-JP" altLang="en-US" sz="3200" b="1" dirty="0" smtClean="0">
                <a:latin typeface="HG丸ｺﾞｼｯｸM-PRO" panose="020F0600000000000000" pitchFamily="50" charset="-128"/>
                <a:ea typeface="HG丸ｺﾞｼｯｸM-PRO" panose="020F0600000000000000" pitchFamily="50" charset="-128"/>
              </a:rPr>
              <a:t>参考</a:t>
            </a:r>
            <a:r>
              <a:rPr lang="en-US" altLang="ja-JP" sz="3200" b="1" dirty="0" smtClean="0">
                <a:latin typeface="HG丸ｺﾞｼｯｸM-PRO" panose="020F0600000000000000" pitchFamily="50" charset="-128"/>
                <a:ea typeface="HG丸ｺﾞｼｯｸM-PRO" panose="020F0600000000000000" pitchFamily="50" charset="-128"/>
              </a:rPr>
              <a:t>&gt;</a:t>
            </a:r>
            <a:r>
              <a:rPr lang="ja-JP" altLang="en-US" sz="3200" b="1" dirty="0" smtClean="0">
                <a:latin typeface="HG丸ｺﾞｼｯｸM-PRO" panose="020F0600000000000000" pitchFamily="50" charset="-128"/>
                <a:ea typeface="HG丸ｺﾞｼｯｸM-PRO" panose="020F0600000000000000" pitchFamily="50" charset="-128"/>
              </a:rPr>
              <a:t>　地域医療構想について</a:t>
            </a:r>
            <a:endParaRPr lang="en-US" altLang="ja-JP" sz="3200" b="1" dirty="0" smtClean="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56</a:t>
            </a:fld>
            <a:endParaRPr kumimoji="1" lang="ja-JP" altLang="en-US" sz="2400" dirty="0"/>
          </a:p>
        </p:txBody>
      </p:sp>
    </p:spTree>
    <p:extLst>
      <p:ext uri="{BB962C8B-B14F-4D97-AF65-F5344CB8AC3E}">
        <p14:creationId xmlns:p14="http://schemas.microsoft.com/office/powerpoint/2010/main" val="23039946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5050" y="-3238"/>
            <a:ext cx="9159050" cy="504000"/>
          </a:xfrm>
          <a:prstGeom prst="rect">
            <a:avLst/>
          </a:prstGeom>
          <a:solidFill>
            <a:schemeClr val="tx1"/>
          </a:solidFill>
          <a:ln w="25400" cap="flat" cmpd="sng" algn="ctr">
            <a:noFill/>
            <a:prstDash val="solid"/>
          </a:ln>
          <a:effectLst/>
        </p:spPr>
        <p:txBody>
          <a:bodyPr lIns="91099" tIns="45550" rIns="91099" bIns="45550" anchor="ctr"/>
          <a:lstStyle/>
          <a:p>
            <a:pPr algn="ctr" defTabSz="907290" fontAlgn="base">
              <a:spcBef>
                <a:spcPct val="0"/>
              </a:spcBef>
              <a:spcAft>
                <a:spcPct val="0"/>
              </a:spcAft>
            </a:pPr>
            <a:r>
              <a:rPr kumimoji="0" lang="ja-JP" altLang="en-US" sz="2000" kern="0" dirty="0" smtClean="0">
                <a:solidFill>
                  <a:schemeClr val="bg1"/>
                </a:solidFill>
              </a:rPr>
              <a:t>広島県</a:t>
            </a:r>
            <a:r>
              <a:rPr kumimoji="0" lang="ja-JP" altLang="en-US" sz="2000" kern="0" dirty="0">
                <a:solidFill>
                  <a:schemeClr val="bg1"/>
                </a:solidFill>
              </a:rPr>
              <a:t>地域医療</a:t>
            </a:r>
            <a:r>
              <a:rPr kumimoji="0" lang="ja-JP" altLang="en-US" sz="2000" kern="0" dirty="0" smtClean="0">
                <a:solidFill>
                  <a:schemeClr val="bg1"/>
                </a:solidFill>
              </a:rPr>
              <a:t>構想の概要</a:t>
            </a:r>
            <a:endParaRPr kumimoji="0" lang="ja-JP" altLang="en-US" sz="1100" kern="0" dirty="0">
              <a:solidFill>
                <a:schemeClr val="bg1"/>
              </a:solidFill>
            </a:endParaRPr>
          </a:p>
        </p:txBody>
      </p:sp>
      <p:sp>
        <p:nvSpPr>
          <p:cNvPr id="14" name="タイトル 11"/>
          <p:cNvSpPr txBox="1">
            <a:spLocks/>
          </p:cNvSpPr>
          <p:nvPr/>
        </p:nvSpPr>
        <p:spPr>
          <a:xfrm>
            <a:off x="427797" y="570940"/>
            <a:ext cx="6584776"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t>■ 基本理念</a:t>
            </a:r>
            <a:endParaRPr lang="ja-JP" altLang="en-US" sz="2800" b="1" dirty="0"/>
          </a:p>
        </p:txBody>
      </p:sp>
      <p:sp>
        <p:nvSpPr>
          <p:cNvPr id="15" name="タイトル 11"/>
          <p:cNvSpPr txBox="1">
            <a:spLocks/>
          </p:cNvSpPr>
          <p:nvPr/>
        </p:nvSpPr>
        <p:spPr>
          <a:xfrm>
            <a:off x="251520" y="1357460"/>
            <a:ext cx="8712968" cy="9194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500"/>
              </a:lnSpc>
            </a:pPr>
            <a:r>
              <a:rPr lang="ja-JP" altLang="en-US" sz="2400" dirty="0" smtClean="0">
                <a:latin typeface="+mn-ea"/>
                <a:ea typeface="+mn-ea"/>
              </a:rPr>
              <a:t>　身近な地域で質の高い医療・介護サービスを受け，住み慣れた地域で暮らし続けることができる広島県の実現</a:t>
            </a:r>
            <a:endParaRPr lang="ja-JP" altLang="en-US" sz="2400" dirty="0">
              <a:latin typeface="+mn-ea"/>
              <a:ea typeface="+mn-ea"/>
            </a:endParaRPr>
          </a:p>
        </p:txBody>
      </p:sp>
      <p:sp>
        <p:nvSpPr>
          <p:cNvPr id="16" name="タイトル 1"/>
          <p:cNvSpPr txBox="1">
            <a:spLocks/>
          </p:cNvSpPr>
          <p:nvPr/>
        </p:nvSpPr>
        <p:spPr>
          <a:xfrm>
            <a:off x="123486" y="2708921"/>
            <a:ext cx="8718874" cy="352839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500"/>
              </a:lnSpc>
              <a:spcBef>
                <a:spcPts val="0"/>
              </a:spcBef>
            </a:pPr>
            <a:r>
              <a:rPr lang="ja-JP" altLang="en-US" sz="2200" dirty="0">
                <a:solidFill>
                  <a:prstClr val="black"/>
                </a:solidFill>
                <a:latin typeface="ＭＳ ゴシック" panose="020B0609070205080204" pitchFamily="49" charset="-128"/>
                <a:ea typeface="ＭＳ ゴシック" panose="020B0609070205080204" pitchFamily="49" charset="-128"/>
              </a:rPr>
              <a:t>（１）限りある医療</a:t>
            </a:r>
            <a:r>
              <a:rPr lang="ja-JP" altLang="en-US" sz="2200" dirty="0">
                <a:solidFill>
                  <a:prstClr val="black"/>
                </a:solidFill>
                <a:latin typeface="+mj-ea"/>
              </a:rPr>
              <a:t>・</a:t>
            </a:r>
            <a:r>
              <a:rPr lang="ja-JP" altLang="en-US" sz="2200" dirty="0">
                <a:solidFill>
                  <a:prstClr val="black"/>
                </a:solidFill>
                <a:latin typeface="ＭＳ ゴシック" panose="020B0609070205080204" pitchFamily="49" charset="-128"/>
                <a:ea typeface="ＭＳ ゴシック" panose="020B0609070205080204" pitchFamily="49" charset="-128"/>
              </a:rPr>
              <a:t>介護資源を効率的に活用し</a:t>
            </a:r>
            <a:r>
              <a:rPr lang="ja-JP" altLang="en-US" sz="2200" dirty="0">
                <a:solidFill>
                  <a:prstClr val="black"/>
                </a:solidFill>
                <a:latin typeface="+mj-ea"/>
              </a:rPr>
              <a:t>，</a:t>
            </a:r>
            <a:r>
              <a:rPr lang="ja-JP" altLang="en-US" sz="2200" dirty="0">
                <a:solidFill>
                  <a:prstClr val="black"/>
                </a:solidFill>
                <a:latin typeface="ＭＳ ゴシック" panose="020B0609070205080204" pitchFamily="49" charset="-128"/>
                <a:ea typeface="ＭＳ ゴシック" panose="020B0609070205080204" pitchFamily="49" charset="-128"/>
              </a:rPr>
              <a:t>病床の機能の</a:t>
            </a:r>
            <a:r>
              <a:rPr lang="ja-JP" altLang="en-US" sz="2200" dirty="0" smtClean="0">
                <a:solidFill>
                  <a:prstClr val="black"/>
                </a:solidFill>
                <a:latin typeface="ＭＳ ゴシック" panose="020B0609070205080204" pitchFamily="49" charset="-128"/>
                <a:ea typeface="ＭＳ ゴシック" panose="020B0609070205080204" pitchFamily="49" charset="-128"/>
              </a:rPr>
              <a:t>分化</a:t>
            </a:r>
            <a:r>
              <a:rPr lang="en-US" altLang="ja-JP" sz="2200" dirty="0" smtClean="0">
                <a:solidFill>
                  <a:prstClr val="black"/>
                </a:solidFill>
                <a:latin typeface="ＭＳ ゴシック" panose="020B0609070205080204" pitchFamily="49" charset="-128"/>
                <a:ea typeface="ＭＳ ゴシック" panose="020B0609070205080204" pitchFamily="49" charset="-128"/>
              </a:rPr>
              <a:t/>
            </a:r>
            <a:br>
              <a:rPr lang="en-US" altLang="ja-JP" sz="2200" dirty="0" smtClean="0">
                <a:solidFill>
                  <a:prstClr val="black"/>
                </a:solidFill>
                <a:latin typeface="ＭＳ ゴシック" panose="020B0609070205080204" pitchFamily="49" charset="-128"/>
                <a:ea typeface="ＭＳ ゴシック" panose="020B0609070205080204" pitchFamily="49" charset="-128"/>
              </a:rPr>
            </a:br>
            <a:r>
              <a:rPr lang="ja-JP" altLang="en-US" sz="2200" dirty="0" smtClean="0">
                <a:solidFill>
                  <a:prstClr val="black"/>
                </a:solidFill>
                <a:latin typeface="ＭＳ ゴシック" panose="020B0609070205080204" pitchFamily="49" charset="-128"/>
                <a:ea typeface="ＭＳ ゴシック" panose="020B0609070205080204" pitchFamily="49" charset="-128"/>
              </a:rPr>
              <a:t>　　及び</a:t>
            </a:r>
            <a:r>
              <a:rPr lang="ja-JP" altLang="en-US" sz="2200" dirty="0">
                <a:solidFill>
                  <a:prstClr val="black"/>
                </a:solidFill>
                <a:latin typeface="ＭＳ ゴシック" panose="020B0609070205080204" pitchFamily="49" charset="-128"/>
                <a:ea typeface="ＭＳ ゴシック" panose="020B0609070205080204" pitchFamily="49" charset="-128"/>
              </a:rPr>
              <a:t>連携による切れ目のない質の高い医療提供体制の構築と</a:t>
            </a:r>
            <a:r>
              <a:rPr lang="ja-JP" altLang="en-US" sz="2200" dirty="0" smtClean="0">
                <a:solidFill>
                  <a:prstClr val="black"/>
                </a:solidFill>
                <a:latin typeface="ＭＳ ゴシック" panose="020B0609070205080204" pitchFamily="49" charset="-128"/>
                <a:ea typeface="ＭＳ ゴシック" panose="020B0609070205080204" pitchFamily="49" charset="-128"/>
              </a:rPr>
              <a:t>地</a:t>
            </a:r>
            <a:r>
              <a:rPr lang="en-US" altLang="ja-JP" sz="2200" dirty="0" smtClean="0">
                <a:solidFill>
                  <a:prstClr val="black"/>
                </a:solidFill>
                <a:latin typeface="ＭＳ ゴシック" panose="020B0609070205080204" pitchFamily="49" charset="-128"/>
                <a:ea typeface="ＭＳ ゴシック" panose="020B0609070205080204" pitchFamily="49" charset="-128"/>
              </a:rPr>
              <a:t/>
            </a:r>
            <a:br>
              <a:rPr lang="en-US" altLang="ja-JP" sz="2200" dirty="0" smtClean="0">
                <a:solidFill>
                  <a:prstClr val="black"/>
                </a:solidFill>
                <a:latin typeface="ＭＳ ゴシック" panose="020B0609070205080204" pitchFamily="49" charset="-128"/>
                <a:ea typeface="ＭＳ ゴシック" panose="020B0609070205080204" pitchFamily="49" charset="-128"/>
              </a:rPr>
            </a:br>
            <a:r>
              <a:rPr lang="ja-JP" altLang="en-US" sz="2200" dirty="0" smtClean="0">
                <a:solidFill>
                  <a:prstClr val="black"/>
                </a:solidFill>
                <a:latin typeface="ＭＳ ゴシック" panose="020B0609070205080204" pitchFamily="49" charset="-128"/>
                <a:ea typeface="ＭＳ ゴシック" panose="020B0609070205080204" pitchFamily="49" charset="-128"/>
              </a:rPr>
              <a:t>　　域</a:t>
            </a:r>
            <a:r>
              <a:rPr lang="ja-JP" altLang="en-US" sz="2200" dirty="0">
                <a:solidFill>
                  <a:prstClr val="black"/>
                </a:solidFill>
                <a:latin typeface="ＭＳ ゴシック" panose="020B0609070205080204" pitchFamily="49" charset="-128"/>
                <a:ea typeface="ＭＳ ゴシック" panose="020B0609070205080204" pitchFamily="49" charset="-128"/>
              </a:rPr>
              <a:t>包括ケアシステムの確立を一体的に推進</a:t>
            </a:r>
            <a:r>
              <a:rPr lang="ja-JP" altLang="en-US" sz="2200" dirty="0" smtClean="0">
                <a:solidFill>
                  <a:prstClr val="black"/>
                </a:solidFill>
                <a:latin typeface="ＭＳ ゴシック" panose="020B0609070205080204" pitchFamily="49" charset="-128"/>
                <a:ea typeface="ＭＳ ゴシック" panose="020B0609070205080204" pitchFamily="49" charset="-128"/>
              </a:rPr>
              <a:t>する。</a:t>
            </a:r>
            <a:endParaRPr lang="ja-JP" altLang="en-US" sz="2200" dirty="0">
              <a:solidFill>
                <a:prstClr val="black"/>
              </a:solidFill>
              <a:latin typeface="ＭＳ ゴシック" panose="020B0609070205080204" pitchFamily="49" charset="-128"/>
              <a:ea typeface="ＭＳ ゴシック" panose="020B0609070205080204" pitchFamily="49" charset="-128"/>
            </a:endParaRPr>
          </a:p>
          <a:p>
            <a:pPr algn="l">
              <a:lnSpc>
                <a:spcPts val="3500"/>
              </a:lnSpc>
              <a:spcBef>
                <a:spcPts val="1800"/>
              </a:spcBef>
            </a:pPr>
            <a:r>
              <a:rPr lang="ja-JP" altLang="en-US" sz="2200" dirty="0" smtClean="0">
                <a:solidFill>
                  <a:prstClr val="black"/>
                </a:solidFill>
                <a:latin typeface="ＭＳ ゴシック" panose="020B0609070205080204" pitchFamily="49" charset="-128"/>
                <a:ea typeface="ＭＳ ゴシック" panose="020B0609070205080204" pitchFamily="49" charset="-128"/>
              </a:rPr>
              <a:t>（</a:t>
            </a:r>
            <a:r>
              <a:rPr lang="ja-JP" altLang="en-US" sz="2200" dirty="0">
                <a:solidFill>
                  <a:prstClr val="black"/>
                </a:solidFill>
                <a:latin typeface="ＭＳ ゴシック" panose="020B0609070205080204" pitchFamily="49" charset="-128"/>
                <a:ea typeface="ＭＳ ゴシック" panose="020B0609070205080204" pitchFamily="49" charset="-128"/>
              </a:rPr>
              <a:t>２）</a:t>
            </a:r>
            <a:r>
              <a:rPr lang="ja-JP" altLang="en-US" sz="2200" dirty="0">
                <a:solidFill>
                  <a:prstClr val="black"/>
                </a:solidFill>
                <a:latin typeface="ＭＳ Ｐゴシック" panose="020B0600070205080204" pitchFamily="50" charset="-128"/>
                <a:ea typeface="ＭＳ Ｐゴシック" panose="020B0600070205080204" pitchFamily="50" charset="-128"/>
              </a:rPr>
              <a:t>「</a:t>
            </a:r>
            <a:r>
              <a:rPr lang="ja-JP" altLang="en-US" sz="2200" dirty="0">
                <a:solidFill>
                  <a:prstClr val="black"/>
                </a:solidFill>
                <a:latin typeface="ＭＳ ゴシック" panose="020B0609070205080204" pitchFamily="49" charset="-128"/>
                <a:ea typeface="ＭＳ ゴシック" panose="020B0609070205080204" pitchFamily="49" charset="-128"/>
              </a:rPr>
              <a:t>病院完結型</a:t>
            </a:r>
            <a:r>
              <a:rPr lang="ja-JP" altLang="en-US" sz="2200" dirty="0">
                <a:solidFill>
                  <a:prstClr val="black"/>
                </a:solidFill>
                <a:latin typeface="ＭＳ Ｐゴシック" panose="020B0600070205080204" pitchFamily="50" charset="-128"/>
                <a:ea typeface="ＭＳ Ｐゴシック" panose="020B0600070205080204" pitchFamily="50" charset="-128"/>
              </a:rPr>
              <a:t>」</a:t>
            </a:r>
            <a:r>
              <a:rPr lang="ja-JP" altLang="en-US" sz="2200" dirty="0">
                <a:solidFill>
                  <a:prstClr val="black"/>
                </a:solidFill>
                <a:latin typeface="ＭＳ ゴシック" panose="020B0609070205080204" pitchFamily="49" charset="-128"/>
                <a:ea typeface="ＭＳ ゴシック" panose="020B0609070205080204" pitchFamily="49" charset="-128"/>
              </a:rPr>
              <a:t>の医療から</a:t>
            </a:r>
            <a:r>
              <a:rPr lang="ja-JP" altLang="en-US" sz="2200" dirty="0">
                <a:solidFill>
                  <a:prstClr val="black"/>
                </a:solidFill>
                <a:latin typeface="ＭＳ Ｐゴシック" panose="020B0600070205080204" pitchFamily="50" charset="-128"/>
                <a:ea typeface="ＭＳ Ｐゴシック" panose="020B0600070205080204" pitchFamily="50" charset="-128"/>
              </a:rPr>
              <a:t>，</a:t>
            </a:r>
            <a:r>
              <a:rPr lang="ja-JP" altLang="en-US" sz="2200" dirty="0">
                <a:solidFill>
                  <a:prstClr val="black"/>
                </a:solidFill>
                <a:latin typeface="ＭＳ ゴシック" panose="020B0609070205080204" pitchFamily="49" charset="-128"/>
                <a:ea typeface="ＭＳ ゴシック" panose="020B0609070205080204" pitchFamily="49" charset="-128"/>
              </a:rPr>
              <a:t>地域全体で治し</a:t>
            </a:r>
            <a:r>
              <a:rPr lang="ja-JP" altLang="en-US" sz="2200" dirty="0">
                <a:solidFill>
                  <a:prstClr val="black"/>
                </a:solidFill>
                <a:latin typeface="ＭＳ Ｐゴシック" panose="020B0600070205080204" pitchFamily="50" charset="-128"/>
                <a:ea typeface="ＭＳ Ｐゴシック" panose="020B0600070205080204" pitchFamily="50" charset="-128"/>
              </a:rPr>
              <a:t>，</a:t>
            </a:r>
            <a:r>
              <a:rPr lang="ja-JP" altLang="en-US" sz="2200" dirty="0">
                <a:solidFill>
                  <a:prstClr val="black"/>
                </a:solidFill>
                <a:latin typeface="ＭＳ ゴシック" panose="020B0609070205080204" pitchFamily="49" charset="-128"/>
                <a:ea typeface="ＭＳ ゴシック" panose="020B0609070205080204" pitchFamily="49" charset="-128"/>
              </a:rPr>
              <a:t>支える「地域</a:t>
            </a:r>
            <a:r>
              <a:rPr lang="ja-JP" altLang="en-US" sz="2200" dirty="0" smtClean="0">
                <a:solidFill>
                  <a:prstClr val="black"/>
                </a:solidFill>
                <a:latin typeface="ＭＳ ゴシック" panose="020B0609070205080204" pitchFamily="49" charset="-128"/>
                <a:ea typeface="ＭＳ ゴシック" panose="020B0609070205080204" pitchFamily="49" charset="-128"/>
              </a:rPr>
              <a:t>完結</a:t>
            </a:r>
            <a:r>
              <a:rPr lang="en-US" altLang="ja-JP" sz="2200" dirty="0" smtClean="0">
                <a:solidFill>
                  <a:prstClr val="black"/>
                </a:solidFill>
                <a:latin typeface="ＭＳ ゴシック" panose="020B0609070205080204" pitchFamily="49" charset="-128"/>
                <a:ea typeface="ＭＳ ゴシック" panose="020B0609070205080204" pitchFamily="49" charset="-128"/>
              </a:rPr>
              <a:t/>
            </a:r>
            <a:br>
              <a:rPr lang="en-US" altLang="ja-JP" sz="2200" dirty="0" smtClean="0">
                <a:solidFill>
                  <a:prstClr val="black"/>
                </a:solidFill>
                <a:latin typeface="ＭＳ ゴシック" panose="020B0609070205080204" pitchFamily="49" charset="-128"/>
                <a:ea typeface="ＭＳ ゴシック" panose="020B0609070205080204" pitchFamily="49" charset="-128"/>
              </a:rPr>
            </a:br>
            <a:r>
              <a:rPr lang="ja-JP" altLang="en-US" sz="2200" dirty="0" smtClean="0">
                <a:solidFill>
                  <a:prstClr val="black"/>
                </a:solidFill>
                <a:latin typeface="ＭＳ ゴシック" panose="020B0609070205080204" pitchFamily="49" charset="-128"/>
                <a:ea typeface="ＭＳ ゴシック" panose="020B0609070205080204" pitchFamily="49" charset="-128"/>
              </a:rPr>
              <a:t>　　型</a:t>
            </a:r>
            <a:r>
              <a:rPr lang="ja-JP" altLang="en-US" sz="2200" dirty="0">
                <a:solidFill>
                  <a:prstClr val="black"/>
                </a:solidFill>
                <a:latin typeface="ＭＳ ゴシック" panose="020B0609070205080204" pitchFamily="49" charset="-128"/>
                <a:ea typeface="ＭＳ ゴシック" panose="020B0609070205080204" pitchFamily="49" charset="-128"/>
              </a:rPr>
              <a:t>」の医療へ転換することで</a:t>
            </a:r>
            <a:r>
              <a:rPr lang="ja-JP" altLang="en-US" sz="2200" dirty="0">
                <a:solidFill>
                  <a:prstClr val="black"/>
                </a:solidFill>
                <a:latin typeface="ＭＳ Ｐゴシック" panose="020B0600070205080204" pitchFamily="50" charset="-128"/>
                <a:ea typeface="ＭＳ Ｐゴシック" panose="020B0600070205080204" pitchFamily="50" charset="-128"/>
              </a:rPr>
              <a:t>，</a:t>
            </a:r>
            <a:r>
              <a:rPr lang="ja-JP" altLang="en-US" sz="2200" dirty="0">
                <a:solidFill>
                  <a:prstClr val="black"/>
                </a:solidFill>
                <a:latin typeface="ＭＳ ゴシック" panose="020B0609070205080204" pitchFamily="49" charset="-128"/>
                <a:ea typeface="ＭＳ ゴシック" panose="020B0609070205080204" pitchFamily="49" charset="-128"/>
              </a:rPr>
              <a:t>身近な地域で医療</a:t>
            </a:r>
            <a:r>
              <a:rPr lang="ja-JP" altLang="en-US" sz="2200" dirty="0">
                <a:solidFill>
                  <a:prstClr val="black"/>
                </a:solidFill>
                <a:latin typeface="ＭＳ Ｐゴシック" panose="020B0600070205080204" pitchFamily="50" charset="-128"/>
                <a:ea typeface="ＭＳ Ｐゴシック" panose="020B0600070205080204" pitchFamily="50" charset="-128"/>
              </a:rPr>
              <a:t>・</a:t>
            </a:r>
            <a:r>
              <a:rPr lang="ja-JP" altLang="en-US" sz="2200" dirty="0">
                <a:solidFill>
                  <a:prstClr val="black"/>
                </a:solidFill>
                <a:latin typeface="ＭＳ ゴシック" panose="020B0609070205080204" pitchFamily="49" charset="-128"/>
                <a:ea typeface="ＭＳ ゴシック" panose="020B0609070205080204" pitchFamily="49" charset="-128"/>
              </a:rPr>
              <a:t>介護</a:t>
            </a:r>
            <a:r>
              <a:rPr lang="ja-JP" altLang="en-US" sz="2200" dirty="0" smtClean="0">
                <a:solidFill>
                  <a:prstClr val="black"/>
                </a:solidFill>
                <a:latin typeface="ＭＳ ゴシック" panose="020B0609070205080204" pitchFamily="49" charset="-128"/>
                <a:ea typeface="ＭＳ ゴシック" panose="020B0609070205080204" pitchFamily="49" charset="-128"/>
              </a:rPr>
              <a:t>サービス</a:t>
            </a:r>
            <a:r>
              <a:rPr lang="en-US" altLang="ja-JP" sz="2200" dirty="0" smtClean="0">
                <a:solidFill>
                  <a:prstClr val="black"/>
                </a:solidFill>
                <a:latin typeface="ＭＳ ゴシック" panose="020B0609070205080204" pitchFamily="49" charset="-128"/>
                <a:ea typeface="ＭＳ ゴシック" panose="020B0609070205080204" pitchFamily="49" charset="-128"/>
              </a:rPr>
              <a:t/>
            </a:r>
            <a:br>
              <a:rPr lang="en-US" altLang="ja-JP" sz="2200" dirty="0" smtClean="0">
                <a:solidFill>
                  <a:prstClr val="black"/>
                </a:solidFill>
                <a:latin typeface="ＭＳ ゴシック" panose="020B0609070205080204" pitchFamily="49" charset="-128"/>
                <a:ea typeface="ＭＳ ゴシック" panose="020B0609070205080204" pitchFamily="49" charset="-128"/>
              </a:rPr>
            </a:br>
            <a:r>
              <a:rPr lang="ja-JP" altLang="en-US" sz="2200" dirty="0" smtClean="0">
                <a:solidFill>
                  <a:prstClr val="black"/>
                </a:solidFill>
                <a:latin typeface="ＭＳ ゴシック" panose="020B0609070205080204" pitchFamily="49" charset="-128"/>
                <a:ea typeface="ＭＳ ゴシック" panose="020B0609070205080204" pitchFamily="49" charset="-128"/>
              </a:rPr>
              <a:t>　　を</a:t>
            </a:r>
            <a:r>
              <a:rPr lang="ja-JP" altLang="en-US" sz="2200" dirty="0">
                <a:solidFill>
                  <a:prstClr val="black"/>
                </a:solidFill>
                <a:latin typeface="ＭＳ ゴシック" panose="020B0609070205080204" pitchFamily="49" charset="-128"/>
                <a:ea typeface="ＭＳ ゴシック" panose="020B0609070205080204" pitchFamily="49" charset="-128"/>
              </a:rPr>
              <a:t>受けられる体制を整備するとともに，地域包括</a:t>
            </a:r>
            <a:r>
              <a:rPr lang="ja-JP" altLang="en-US" sz="2200" dirty="0" smtClean="0">
                <a:solidFill>
                  <a:prstClr val="black"/>
                </a:solidFill>
                <a:latin typeface="ＭＳ ゴシック" panose="020B0609070205080204" pitchFamily="49" charset="-128"/>
                <a:ea typeface="ＭＳ ゴシック" panose="020B0609070205080204" pitchFamily="49" charset="-128"/>
              </a:rPr>
              <a:t>ケアシステム</a:t>
            </a:r>
            <a:r>
              <a:rPr lang="en-US" altLang="ja-JP" sz="2200" dirty="0" smtClean="0">
                <a:solidFill>
                  <a:prstClr val="black"/>
                </a:solidFill>
                <a:latin typeface="ＭＳ ゴシック" panose="020B0609070205080204" pitchFamily="49" charset="-128"/>
                <a:ea typeface="ＭＳ ゴシック" panose="020B0609070205080204" pitchFamily="49" charset="-128"/>
              </a:rPr>
              <a:t/>
            </a:r>
            <a:br>
              <a:rPr lang="en-US" altLang="ja-JP" sz="2200" dirty="0" smtClean="0">
                <a:solidFill>
                  <a:prstClr val="black"/>
                </a:solidFill>
                <a:latin typeface="ＭＳ ゴシック" panose="020B0609070205080204" pitchFamily="49" charset="-128"/>
                <a:ea typeface="ＭＳ ゴシック" panose="020B0609070205080204" pitchFamily="49" charset="-128"/>
              </a:rPr>
            </a:br>
            <a:r>
              <a:rPr lang="ja-JP" altLang="en-US" sz="2200" dirty="0" smtClean="0">
                <a:solidFill>
                  <a:prstClr val="black"/>
                </a:solidFill>
                <a:latin typeface="ＭＳ ゴシック" panose="020B0609070205080204" pitchFamily="49" charset="-128"/>
                <a:ea typeface="ＭＳ ゴシック" panose="020B0609070205080204" pitchFamily="49" charset="-128"/>
              </a:rPr>
              <a:t>　　を</a:t>
            </a:r>
            <a:r>
              <a:rPr lang="ja-JP" altLang="en-US" sz="2200" dirty="0">
                <a:solidFill>
                  <a:prstClr val="black"/>
                </a:solidFill>
                <a:latin typeface="ＭＳ ゴシック" panose="020B0609070205080204" pitchFamily="49" charset="-128"/>
                <a:ea typeface="ＭＳ ゴシック" panose="020B0609070205080204" pitchFamily="49" charset="-128"/>
              </a:rPr>
              <a:t>支える医療スタッフ</a:t>
            </a:r>
            <a:r>
              <a:rPr lang="ja-JP" altLang="en-US" sz="2200" dirty="0">
                <a:solidFill>
                  <a:prstClr val="black"/>
                </a:solidFill>
                <a:latin typeface="ＭＳ Ｐゴシック" panose="020B0600070205080204" pitchFamily="50" charset="-128"/>
                <a:ea typeface="ＭＳ Ｐゴシック" panose="020B0600070205080204" pitchFamily="50" charset="-128"/>
              </a:rPr>
              <a:t>，</a:t>
            </a:r>
            <a:r>
              <a:rPr lang="ja-JP" altLang="en-US" sz="2200" dirty="0">
                <a:solidFill>
                  <a:prstClr val="black"/>
                </a:solidFill>
                <a:latin typeface="ＭＳ ゴシック" panose="020B0609070205080204" pitchFamily="49" charset="-128"/>
                <a:ea typeface="ＭＳ ゴシック" panose="020B0609070205080204" pitchFamily="49" charset="-128"/>
              </a:rPr>
              <a:t>介護スタッフを育成</a:t>
            </a:r>
            <a:r>
              <a:rPr lang="ja-JP" altLang="en-US" sz="2200" dirty="0">
                <a:solidFill>
                  <a:prstClr val="black"/>
                </a:solidFill>
                <a:latin typeface="ＭＳ Ｐゴシック" panose="020B0600070205080204" pitchFamily="50" charset="-128"/>
                <a:ea typeface="ＭＳ Ｐゴシック" panose="020B0600070205080204" pitchFamily="50" charset="-128"/>
              </a:rPr>
              <a:t>・</a:t>
            </a:r>
            <a:r>
              <a:rPr lang="ja-JP" altLang="en-US" sz="2200" dirty="0">
                <a:solidFill>
                  <a:prstClr val="black"/>
                </a:solidFill>
                <a:latin typeface="ＭＳ ゴシック" panose="020B0609070205080204" pitchFamily="49" charset="-128"/>
                <a:ea typeface="ＭＳ ゴシック" panose="020B0609070205080204" pitchFamily="49" charset="-128"/>
              </a:rPr>
              <a:t>確保</a:t>
            </a:r>
            <a:r>
              <a:rPr lang="ja-JP" altLang="en-US" sz="2200" dirty="0" smtClean="0">
                <a:solidFill>
                  <a:prstClr val="black"/>
                </a:solidFill>
                <a:latin typeface="ＭＳ ゴシック" panose="020B0609070205080204" pitchFamily="49" charset="-128"/>
                <a:ea typeface="ＭＳ ゴシック" panose="020B0609070205080204" pitchFamily="49" charset="-128"/>
              </a:rPr>
              <a:t>する。</a:t>
            </a:r>
            <a:endParaRPr lang="ja-JP" altLang="en-US" sz="2200" dirty="0">
              <a:solidFill>
                <a:prstClr val="black"/>
              </a:solidFill>
              <a:latin typeface="ＭＳ ゴシック" panose="020B0609070205080204" pitchFamily="49" charset="-128"/>
              <a:ea typeface="ＭＳ ゴシック" panose="020B0609070205080204" pitchFamily="49" charset="-128"/>
            </a:endParaRPr>
          </a:p>
        </p:txBody>
      </p:sp>
      <p:sp>
        <p:nvSpPr>
          <p:cNvPr id="17" name="スライド番号プレースホルダー 5"/>
          <p:cNvSpPr>
            <a:spLocks noGrp="1"/>
          </p:cNvSpPr>
          <p:nvPr>
            <p:ph type="sldNum" sz="quarter" idx="12"/>
          </p:nvPr>
        </p:nvSpPr>
        <p:spPr>
          <a:xfrm>
            <a:off x="7005681" y="6492875"/>
            <a:ext cx="2133600" cy="365125"/>
          </a:xfrm>
        </p:spPr>
        <p:txBody>
          <a:bodyPr/>
          <a:lstStyle/>
          <a:p>
            <a:fld id="{DC768EE6-8590-4C35-BA5F-0BD088C856D2}" type="slidenum">
              <a:rPr kumimoji="1" lang="ja-JP" altLang="en-US" sz="2400" smtClean="0"/>
              <a:t>57</a:t>
            </a:fld>
            <a:endParaRPr kumimoji="1" lang="ja-JP" altLang="en-US" sz="2400" dirty="0"/>
          </a:p>
        </p:txBody>
      </p:sp>
    </p:spTree>
    <p:extLst>
      <p:ext uri="{BB962C8B-B14F-4D97-AF65-F5344CB8AC3E}">
        <p14:creationId xmlns:p14="http://schemas.microsoft.com/office/powerpoint/2010/main" val="30801238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5050" y="-3238"/>
            <a:ext cx="9159050" cy="504000"/>
          </a:xfrm>
          <a:prstGeom prst="rect">
            <a:avLst/>
          </a:prstGeom>
          <a:solidFill>
            <a:schemeClr val="tx1"/>
          </a:solidFill>
          <a:ln w="25400" cap="flat" cmpd="sng" algn="ctr">
            <a:noFill/>
            <a:prstDash val="solid"/>
          </a:ln>
          <a:effectLst/>
        </p:spPr>
        <p:txBody>
          <a:bodyPr lIns="91099" tIns="45550" rIns="91099" bIns="45550" anchor="ctr"/>
          <a:lstStyle/>
          <a:p>
            <a:pPr algn="ctr" defTabSz="907290" fontAlgn="base">
              <a:spcBef>
                <a:spcPct val="0"/>
              </a:spcBef>
              <a:spcAft>
                <a:spcPct val="0"/>
              </a:spcAft>
            </a:pPr>
            <a:r>
              <a:rPr kumimoji="0" lang="ja-JP" altLang="en-US" sz="2000" kern="0" dirty="0" smtClean="0">
                <a:solidFill>
                  <a:prstClr val="white"/>
                </a:solidFill>
              </a:rPr>
              <a:t>広島県</a:t>
            </a:r>
            <a:r>
              <a:rPr kumimoji="0" lang="ja-JP" altLang="en-US" sz="2000" kern="0" dirty="0">
                <a:solidFill>
                  <a:prstClr val="white"/>
                </a:solidFill>
              </a:rPr>
              <a:t>地域医療構想（案） の</a:t>
            </a:r>
            <a:r>
              <a:rPr kumimoji="0" lang="ja-JP" altLang="en-US" sz="2000" kern="0" dirty="0" smtClean="0">
                <a:solidFill>
                  <a:prstClr val="white"/>
                </a:solidFill>
              </a:rPr>
              <a:t>概要</a:t>
            </a:r>
            <a:endParaRPr kumimoji="0" lang="ja-JP" altLang="en-US" sz="1100" kern="0" dirty="0">
              <a:solidFill>
                <a:prstClr val="white"/>
              </a:solidFill>
            </a:endParaRPr>
          </a:p>
        </p:txBody>
      </p:sp>
      <p:sp>
        <p:nvSpPr>
          <p:cNvPr id="7" name="タイトル 11"/>
          <p:cNvSpPr txBox="1">
            <a:spLocks/>
          </p:cNvSpPr>
          <p:nvPr/>
        </p:nvSpPr>
        <p:spPr>
          <a:xfrm>
            <a:off x="427798" y="570714"/>
            <a:ext cx="6584776"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t>■ 本県の地域医療構想の特徴</a:t>
            </a:r>
            <a:endParaRPr lang="ja-JP" altLang="en-US" sz="2800" b="1" dirty="0"/>
          </a:p>
        </p:txBody>
      </p:sp>
      <p:sp>
        <p:nvSpPr>
          <p:cNvPr id="8" name="タイトル 1"/>
          <p:cNvSpPr txBox="1">
            <a:spLocks/>
          </p:cNvSpPr>
          <p:nvPr/>
        </p:nvSpPr>
        <p:spPr>
          <a:xfrm>
            <a:off x="123486" y="1191641"/>
            <a:ext cx="8718874" cy="5184577"/>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800"/>
              </a:lnSpc>
              <a:spcBef>
                <a:spcPts val="0"/>
              </a:spcBef>
            </a:pPr>
            <a:r>
              <a:rPr lang="ja-JP" altLang="en-US" sz="2200" dirty="0" smtClean="0">
                <a:solidFill>
                  <a:prstClr val="black"/>
                </a:solidFill>
                <a:latin typeface="ＭＳ ゴシック" panose="020B0609070205080204" pitchFamily="49" charset="-128"/>
                <a:ea typeface="ＭＳ ゴシック" panose="020B0609070205080204" pitchFamily="49" charset="-128"/>
              </a:rPr>
              <a:t>（１）構想の策定段階から，地域医療構想調整会議を設置し，各構</a:t>
            </a:r>
            <a:r>
              <a:rPr lang="en-US" altLang="ja-JP" sz="2200" dirty="0" smtClean="0">
                <a:solidFill>
                  <a:prstClr val="black"/>
                </a:solidFill>
                <a:latin typeface="ＭＳ ゴシック" panose="020B0609070205080204" pitchFamily="49" charset="-128"/>
                <a:ea typeface="ＭＳ ゴシック" panose="020B0609070205080204" pitchFamily="49" charset="-128"/>
              </a:rPr>
              <a:t/>
            </a:r>
            <a:br>
              <a:rPr lang="en-US" altLang="ja-JP" sz="2200" dirty="0" smtClean="0">
                <a:solidFill>
                  <a:prstClr val="black"/>
                </a:solidFill>
                <a:latin typeface="ＭＳ ゴシック" panose="020B0609070205080204" pitchFamily="49" charset="-128"/>
                <a:ea typeface="ＭＳ ゴシック" panose="020B0609070205080204" pitchFamily="49" charset="-128"/>
              </a:rPr>
            </a:br>
            <a:r>
              <a:rPr lang="ja-JP" altLang="en-US" sz="2200" dirty="0" smtClean="0">
                <a:solidFill>
                  <a:prstClr val="black"/>
                </a:solidFill>
                <a:latin typeface="ＭＳ ゴシック" panose="020B0609070205080204" pitchFamily="49" charset="-128"/>
                <a:ea typeface="ＭＳ ゴシック" panose="020B0609070205080204" pitchFamily="49" charset="-128"/>
              </a:rPr>
              <a:t>　　想区域における協議結果を反映。</a:t>
            </a:r>
            <a:endParaRPr lang="en-US" altLang="ja-JP" sz="2200" dirty="0">
              <a:solidFill>
                <a:prstClr val="black"/>
              </a:solidFill>
              <a:latin typeface="ＭＳ ゴシック" panose="020B0609070205080204" pitchFamily="49" charset="-128"/>
              <a:ea typeface="ＭＳ ゴシック" panose="020B0609070205080204" pitchFamily="49" charset="-128"/>
            </a:endParaRPr>
          </a:p>
          <a:p>
            <a:pPr algn="l">
              <a:lnSpc>
                <a:spcPts val="2800"/>
              </a:lnSpc>
              <a:spcBef>
                <a:spcPts val="1200"/>
              </a:spcBef>
            </a:pPr>
            <a:r>
              <a:rPr lang="ja-JP" altLang="en-US" sz="2200" dirty="0" smtClean="0">
                <a:solidFill>
                  <a:prstClr val="black"/>
                </a:solidFill>
                <a:latin typeface="ＭＳ ゴシック" panose="020B0609070205080204" pitchFamily="49" charset="-128"/>
                <a:ea typeface="ＭＳ ゴシック" panose="020B0609070205080204" pitchFamily="49" charset="-128"/>
              </a:rPr>
              <a:t>（</a:t>
            </a:r>
            <a:r>
              <a:rPr lang="ja-JP" altLang="en-US" sz="2200" dirty="0">
                <a:solidFill>
                  <a:prstClr val="black"/>
                </a:solidFill>
                <a:latin typeface="ＭＳ ゴシック" panose="020B0609070205080204" pitchFamily="49" charset="-128"/>
                <a:ea typeface="ＭＳ ゴシック" panose="020B0609070205080204" pitchFamily="49" charset="-128"/>
              </a:rPr>
              <a:t>２</a:t>
            </a:r>
            <a:r>
              <a:rPr lang="ja-JP" altLang="en-US" sz="2200" dirty="0" smtClean="0">
                <a:solidFill>
                  <a:prstClr val="black"/>
                </a:solidFill>
                <a:latin typeface="ＭＳ ゴシック" panose="020B0609070205080204" pitchFamily="49" charset="-128"/>
                <a:ea typeface="ＭＳ ゴシック" panose="020B0609070205080204" pitchFamily="49" charset="-128"/>
              </a:rPr>
              <a:t>）医療療養病床入院患者の状況把握アンケート調査を実施</a:t>
            </a:r>
            <a:r>
              <a:rPr lang="ja-JP" altLang="en-US" sz="2200" dirty="0">
                <a:solidFill>
                  <a:prstClr val="black"/>
                </a:solidFill>
                <a:latin typeface="ＭＳ ゴシック" panose="020B0609070205080204" pitchFamily="49" charset="-128"/>
                <a:ea typeface="ＭＳ ゴシック" panose="020B0609070205080204" pitchFamily="49" charset="-128"/>
              </a:rPr>
              <a:t>し</a:t>
            </a:r>
            <a:r>
              <a:rPr lang="ja-JP" altLang="en-US" sz="2200" dirty="0" smtClean="0">
                <a:solidFill>
                  <a:prstClr val="black"/>
                </a:solidFill>
                <a:latin typeface="ＭＳ ゴシック" panose="020B0609070205080204" pitchFamily="49" charset="-128"/>
                <a:ea typeface="ＭＳ ゴシック" panose="020B0609070205080204" pitchFamily="49" charset="-128"/>
              </a:rPr>
              <a:t>，</a:t>
            </a:r>
            <a:r>
              <a:rPr lang="en-US" altLang="ja-JP" sz="2200" dirty="0" smtClean="0">
                <a:solidFill>
                  <a:prstClr val="black"/>
                </a:solidFill>
                <a:latin typeface="ＭＳ ゴシック" panose="020B0609070205080204" pitchFamily="49" charset="-128"/>
                <a:ea typeface="ＭＳ ゴシック" panose="020B0609070205080204" pitchFamily="49" charset="-128"/>
              </a:rPr>
              <a:t/>
            </a:r>
            <a:br>
              <a:rPr lang="en-US" altLang="ja-JP" sz="2200" dirty="0" smtClean="0">
                <a:solidFill>
                  <a:prstClr val="black"/>
                </a:solidFill>
                <a:latin typeface="ＭＳ ゴシック" panose="020B0609070205080204" pitchFamily="49" charset="-128"/>
                <a:ea typeface="ＭＳ ゴシック" panose="020B0609070205080204" pitchFamily="49" charset="-128"/>
              </a:rPr>
            </a:br>
            <a:r>
              <a:rPr lang="ja-JP" altLang="en-US" sz="2200" dirty="0" smtClean="0">
                <a:solidFill>
                  <a:prstClr val="black"/>
                </a:solidFill>
                <a:latin typeface="ＭＳ ゴシック" panose="020B0609070205080204" pitchFamily="49" charset="-128"/>
                <a:ea typeface="ＭＳ ゴシック" panose="020B0609070205080204" pitchFamily="49" charset="-128"/>
              </a:rPr>
              <a:t>　　必要病床数</a:t>
            </a:r>
            <a:r>
              <a:rPr lang="ja-JP" altLang="en-US" sz="2200" dirty="0">
                <a:solidFill>
                  <a:prstClr val="black"/>
                </a:solidFill>
                <a:latin typeface="ＭＳ ゴシック" panose="020B0609070205080204" pitchFamily="49" charset="-128"/>
                <a:ea typeface="ＭＳ ゴシック" panose="020B0609070205080204" pitchFamily="49" charset="-128"/>
              </a:rPr>
              <a:t>の</a:t>
            </a:r>
            <a:r>
              <a:rPr lang="ja-JP" altLang="en-US" sz="2200" dirty="0" smtClean="0">
                <a:solidFill>
                  <a:prstClr val="black"/>
                </a:solidFill>
                <a:latin typeface="ＭＳ ゴシック" panose="020B0609070205080204" pitchFamily="49" charset="-128"/>
                <a:ea typeface="ＭＳ ゴシック" panose="020B0609070205080204" pitchFamily="49" charset="-128"/>
              </a:rPr>
              <a:t>推計に反映。</a:t>
            </a:r>
            <a:endParaRPr lang="ja-JP" altLang="en-US" sz="2200" dirty="0">
              <a:solidFill>
                <a:prstClr val="black"/>
              </a:solidFill>
              <a:latin typeface="ＭＳ ゴシック" panose="020B0609070205080204" pitchFamily="49" charset="-128"/>
              <a:ea typeface="ＭＳ ゴシック" panose="020B0609070205080204" pitchFamily="49" charset="-128"/>
            </a:endParaRPr>
          </a:p>
          <a:p>
            <a:pPr algn="l">
              <a:lnSpc>
                <a:spcPts val="2800"/>
              </a:lnSpc>
              <a:spcBef>
                <a:spcPts val="1200"/>
              </a:spcBef>
            </a:pPr>
            <a:endParaRPr lang="en-US" altLang="ja-JP" sz="2200" dirty="0" smtClean="0">
              <a:solidFill>
                <a:prstClr val="black"/>
              </a:solidFill>
              <a:latin typeface="ＭＳ ゴシック" panose="020B0609070205080204" pitchFamily="49" charset="-128"/>
              <a:ea typeface="ＭＳ ゴシック" panose="020B0609070205080204" pitchFamily="49" charset="-128"/>
            </a:endParaRPr>
          </a:p>
          <a:p>
            <a:pPr algn="l">
              <a:lnSpc>
                <a:spcPts val="2800"/>
              </a:lnSpc>
              <a:spcBef>
                <a:spcPts val="0"/>
              </a:spcBef>
            </a:pPr>
            <a:endParaRPr lang="en-US" altLang="ja-JP" sz="2200" dirty="0" smtClean="0">
              <a:solidFill>
                <a:prstClr val="black"/>
              </a:solidFill>
              <a:latin typeface="ＭＳ ゴシック" panose="020B0609070205080204" pitchFamily="49" charset="-128"/>
              <a:ea typeface="ＭＳ ゴシック" panose="020B0609070205080204" pitchFamily="49" charset="-128"/>
            </a:endParaRPr>
          </a:p>
          <a:p>
            <a:pPr algn="l">
              <a:lnSpc>
                <a:spcPts val="2800"/>
              </a:lnSpc>
              <a:spcBef>
                <a:spcPts val="0"/>
              </a:spcBef>
            </a:pPr>
            <a:endParaRPr lang="en-US" altLang="ja-JP" sz="2200" dirty="0">
              <a:solidFill>
                <a:prstClr val="black"/>
              </a:solidFill>
              <a:latin typeface="ＭＳ ゴシック" panose="020B0609070205080204" pitchFamily="49" charset="-128"/>
              <a:ea typeface="ＭＳ ゴシック" panose="020B0609070205080204" pitchFamily="49" charset="-128"/>
            </a:endParaRPr>
          </a:p>
          <a:p>
            <a:pPr algn="l">
              <a:lnSpc>
                <a:spcPts val="2800"/>
              </a:lnSpc>
              <a:spcBef>
                <a:spcPts val="0"/>
              </a:spcBef>
            </a:pPr>
            <a:endParaRPr lang="en-US" altLang="ja-JP" sz="2200" dirty="0" smtClean="0">
              <a:solidFill>
                <a:prstClr val="black"/>
              </a:solidFill>
              <a:latin typeface="ＭＳ ゴシック" panose="020B0609070205080204" pitchFamily="49" charset="-128"/>
              <a:ea typeface="ＭＳ ゴシック" panose="020B0609070205080204" pitchFamily="49" charset="-128"/>
            </a:endParaRPr>
          </a:p>
          <a:p>
            <a:pPr algn="l">
              <a:lnSpc>
                <a:spcPts val="2800"/>
              </a:lnSpc>
              <a:spcBef>
                <a:spcPts val="0"/>
              </a:spcBef>
            </a:pPr>
            <a:endParaRPr lang="en-US" altLang="ja-JP" sz="2200" dirty="0" smtClean="0">
              <a:solidFill>
                <a:prstClr val="black"/>
              </a:solidFill>
              <a:latin typeface="ＭＳ ゴシック" panose="020B0609070205080204" pitchFamily="49" charset="-128"/>
              <a:ea typeface="ＭＳ ゴシック" panose="020B0609070205080204" pitchFamily="49" charset="-128"/>
            </a:endParaRPr>
          </a:p>
          <a:p>
            <a:pPr algn="l">
              <a:lnSpc>
                <a:spcPts val="2800"/>
              </a:lnSpc>
              <a:spcBef>
                <a:spcPts val="0"/>
              </a:spcBef>
            </a:pPr>
            <a:endParaRPr lang="en-US" altLang="ja-JP" sz="2200" dirty="0" smtClean="0">
              <a:solidFill>
                <a:prstClr val="black"/>
              </a:solidFill>
              <a:latin typeface="ＭＳ ゴシック" panose="020B0609070205080204" pitchFamily="49" charset="-128"/>
              <a:ea typeface="ＭＳ ゴシック" panose="020B0609070205080204" pitchFamily="49" charset="-128"/>
            </a:endParaRPr>
          </a:p>
          <a:p>
            <a:pPr algn="l">
              <a:lnSpc>
                <a:spcPts val="2800"/>
              </a:lnSpc>
              <a:spcBef>
                <a:spcPts val="1200"/>
              </a:spcBef>
            </a:pPr>
            <a:r>
              <a:rPr lang="ja-JP" altLang="en-US" sz="2200" dirty="0" smtClean="0">
                <a:solidFill>
                  <a:prstClr val="black"/>
                </a:solidFill>
                <a:latin typeface="ＭＳ ゴシック" panose="020B0609070205080204" pitchFamily="49" charset="-128"/>
                <a:ea typeface="ＭＳ ゴシック" panose="020B0609070205080204" pitchFamily="49" charset="-128"/>
              </a:rPr>
              <a:t>（３）平成３０年度の</a:t>
            </a:r>
            <a:r>
              <a:rPr lang="ja-JP" altLang="en-US" sz="2200" dirty="0" smtClean="0">
                <a:solidFill>
                  <a:prstClr val="black"/>
                </a:solidFill>
                <a:latin typeface="+mn-ea"/>
                <a:ea typeface="+mn-ea"/>
              </a:rPr>
              <a:t>「</a:t>
            </a:r>
            <a:r>
              <a:rPr lang="ja-JP" altLang="en-US" sz="2200" dirty="0" smtClean="0">
                <a:solidFill>
                  <a:prstClr val="black"/>
                </a:solidFill>
                <a:latin typeface="ＭＳ ゴシック" panose="020B0609070205080204" pitchFamily="49" charset="-128"/>
                <a:ea typeface="ＭＳ ゴシック" panose="020B0609070205080204" pitchFamily="49" charset="-128"/>
              </a:rPr>
              <a:t>保健医療計画</a:t>
            </a:r>
            <a:r>
              <a:rPr lang="ja-JP" altLang="en-US" sz="2200" dirty="0">
                <a:solidFill>
                  <a:prstClr val="black"/>
                </a:solidFill>
                <a:latin typeface="+mn-ea"/>
                <a:ea typeface="+mn-ea"/>
              </a:rPr>
              <a:t>」</a:t>
            </a:r>
            <a:r>
              <a:rPr lang="ja-JP" altLang="en-US" sz="2200" dirty="0" smtClean="0">
                <a:solidFill>
                  <a:prstClr val="black"/>
                </a:solidFill>
                <a:latin typeface="ＭＳ ゴシック" panose="020B0609070205080204" pitchFamily="49" charset="-128"/>
                <a:ea typeface="ＭＳ ゴシック" panose="020B0609070205080204" pitchFamily="49" charset="-128"/>
              </a:rPr>
              <a:t>と</a:t>
            </a:r>
            <a:r>
              <a:rPr lang="ja-JP" altLang="en-US" sz="2200" dirty="0">
                <a:solidFill>
                  <a:prstClr val="black"/>
                </a:solidFill>
                <a:latin typeface="+mn-ea"/>
                <a:ea typeface="+mn-ea"/>
              </a:rPr>
              <a:t>「</a:t>
            </a:r>
            <a:r>
              <a:rPr lang="ja-JP" altLang="en-US" sz="2200" dirty="0" smtClean="0">
                <a:solidFill>
                  <a:prstClr val="black"/>
                </a:solidFill>
                <a:latin typeface="ＭＳ ゴシック" panose="020B0609070205080204" pitchFamily="49" charset="-128"/>
                <a:ea typeface="ＭＳ ゴシック" panose="020B0609070205080204" pitchFamily="49" charset="-128"/>
              </a:rPr>
              <a:t>介護保険計画」の同時改定</a:t>
            </a:r>
            <a:r>
              <a:rPr lang="en-US" altLang="ja-JP" sz="2200" dirty="0" smtClean="0">
                <a:solidFill>
                  <a:prstClr val="black"/>
                </a:solidFill>
                <a:latin typeface="ＭＳ ゴシック" panose="020B0609070205080204" pitchFamily="49" charset="-128"/>
                <a:ea typeface="ＭＳ ゴシック" panose="020B0609070205080204" pitchFamily="49" charset="-128"/>
              </a:rPr>
              <a:t/>
            </a:r>
            <a:br>
              <a:rPr lang="en-US" altLang="ja-JP" sz="2200" dirty="0" smtClean="0">
                <a:solidFill>
                  <a:prstClr val="black"/>
                </a:solidFill>
                <a:latin typeface="ＭＳ ゴシック" panose="020B0609070205080204" pitchFamily="49" charset="-128"/>
                <a:ea typeface="ＭＳ ゴシック" panose="020B0609070205080204" pitchFamily="49" charset="-128"/>
              </a:rPr>
            </a:br>
            <a:r>
              <a:rPr lang="ja-JP" altLang="en-US" sz="2200" dirty="0" smtClean="0">
                <a:solidFill>
                  <a:prstClr val="black"/>
                </a:solidFill>
                <a:latin typeface="ＭＳ ゴシック" panose="020B0609070205080204" pitchFamily="49" charset="-128"/>
                <a:ea typeface="ＭＳ ゴシック" panose="020B0609070205080204" pitchFamily="49" charset="-128"/>
              </a:rPr>
              <a:t>　　に向けては</a:t>
            </a:r>
            <a:r>
              <a:rPr lang="ja-JP" altLang="en-US" sz="2200" dirty="0">
                <a:solidFill>
                  <a:prstClr val="black"/>
                </a:solidFill>
                <a:latin typeface="+mn-ea"/>
                <a:ea typeface="+mn-ea"/>
              </a:rPr>
              <a:t>，</a:t>
            </a:r>
            <a:r>
              <a:rPr lang="ja-JP" altLang="en-US" sz="2200" dirty="0" smtClean="0">
                <a:solidFill>
                  <a:prstClr val="black"/>
                </a:solidFill>
                <a:latin typeface="ＭＳ ゴシック" panose="020B0609070205080204" pitchFamily="49" charset="-128"/>
                <a:ea typeface="ＭＳ ゴシック" panose="020B0609070205080204" pitchFamily="49" charset="-128"/>
              </a:rPr>
              <a:t>平成</a:t>
            </a:r>
            <a:r>
              <a:rPr lang="ja-JP" altLang="en-US" sz="2200" dirty="0">
                <a:solidFill>
                  <a:prstClr val="black"/>
                </a:solidFill>
                <a:latin typeface="ＭＳ ゴシック" panose="020B0609070205080204" pitchFamily="49" charset="-128"/>
                <a:ea typeface="ＭＳ ゴシック" panose="020B0609070205080204" pitchFamily="49" charset="-128"/>
              </a:rPr>
              <a:t>２８～２９年度の２ヵ年をかけ</a:t>
            </a:r>
            <a:r>
              <a:rPr lang="ja-JP" altLang="en-US" sz="2200" dirty="0">
                <a:solidFill>
                  <a:prstClr val="black"/>
                </a:solidFill>
                <a:latin typeface="+mn-ea"/>
                <a:ea typeface="+mn-ea"/>
              </a:rPr>
              <a:t>，</a:t>
            </a:r>
            <a:r>
              <a:rPr lang="ja-JP" altLang="en-US" sz="2200" dirty="0" smtClean="0">
                <a:solidFill>
                  <a:prstClr val="black"/>
                </a:solidFill>
                <a:latin typeface="ＭＳ ゴシック" panose="020B0609070205080204" pitchFamily="49" charset="-128"/>
                <a:ea typeface="ＭＳ ゴシック" panose="020B0609070205080204" pitchFamily="49" charset="-128"/>
              </a:rPr>
              <a:t>一体的に検討</a:t>
            </a:r>
            <a:r>
              <a:rPr lang="en-US" altLang="ja-JP" sz="2200" dirty="0" smtClean="0">
                <a:solidFill>
                  <a:prstClr val="black"/>
                </a:solidFill>
                <a:latin typeface="ＭＳ ゴシック" panose="020B0609070205080204" pitchFamily="49" charset="-128"/>
                <a:ea typeface="ＭＳ ゴシック" panose="020B0609070205080204" pitchFamily="49" charset="-128"/>
              </a:rPr>
              <a:t/>
            </a:r>
            <a:br>
              <a:rPr lang="en-US" altLang="ja-JP" sz="2200" dirty="0" smtClean="0">
                <a:solidFill>
                  <a:prstClr val="black"/>
                </a:solidFill>
                <a:latin typeface="ＭＳ ゴシック" panose="020B0609070205080204" pitchFamily="49" charset="-128"/>
                <a:ea typeface="ＭＳ ゴシック" panose="020B0609070205080204" pitchFamily="49" charset="-128"/>
              </a:rPr>
            </a:br>
            <a:r>
              <a:rPr lang="ja-JP" altLang="en-US" sz="2200" dirty="0" smtClean="0">
                <a:solidFill>
                  <a:prstClr val="black"/>
                </a:solidFill>
                <a:latin typeface="ＭＳ ゴシック" panose="020B0609070205080204" pitchFamily="49" charset="-128"/>
                <a:ea typeface="ＭＳ ゴシック" panose="020B0609070205080204" pitchFamily="49" charset="-128"/>
              </a:rPr>
              <a:t>　　するため，その基本的な枠組となる基本構想を早期に策定。</a:t>
            </a:r>
            <a:endParaRPr lang="en-US" altLang="ja-JP" sz="2200" dirty="0" smtClean="0">
              <a:solidFill>
                <a:prstClr val="black"/>
              </a:solidFill>
              <a:latin typeface="ＭＳ ゴシック" panose="020B0609070205080204" pitchFamily="49" charset="-128"/>
              <a:ea typeface="ＭＳ ゴシック" panose="020B0609070205080204" pitchFamily="49" charset="-128"/>
            </a:endParaRPr>
          </a:p>
        </p:txBody>
      </p:sp>
      <p:sp>
        <p:nvSpPr>
          <p:cNvPr id="9" name="角丸四角形 8"/>
          <p:cNvSpPr/>
          <p:nvPr/>
        </p:nvSpPr>
        <p:spPr>
          <a:xfrm>
            <a:off x="743944" y="2916234"/>
            <a:ext cx="7644480" cy="2057989"/>
          </a:xfrm>
          <a:prstGeom prst="roundRect">
            <a:avLst>
              <a:gd name="adj" fmla="val 8357"/>
            </a:avLst>
          </a:prstGeom>
          <a:no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rot="0" spcFirstLastPara="0" vert="horz" wrap="square" lIns="180000" tIns="108000" rIns="180000" bIns="144000" numCol="1" spcCol="0" rtlCol="0" fromWordArt="0" anchor="t" anchorCtr="0" forceAA="0" compatLnSpc="1">
            <a:prstTxWarp prst="textNoShape">
              <a:avLst/>
            </a:prstTxWarp>
            <a:noAutofit/>
          </a:bodyPr>
          <a:lstStyle/>
          <a:p>
            <a:r>
              <a:rPr lang="ja-JP" altLang="en-US" sz="1600" b="1" kern="100" dirty="0">
                <a:solidFill>
                  <a:schemeClr val="tx1"/>
                </a:solidFill>
                <a:latin typeface="ＭＳ Ｐゴシック"/>
                <a:cs typeface="Times New Roman"/>
              </a:rPr>
              <a:t>平成</a:t>
            </a:r>
            <a:r>
              <a:rPr lang="en-US" sz="1600" b="1" kern="100" dirty="0">
                <a:solidFill>
                  <a:schemeClr val="tx1"/>
                </a:solidFill>
                <a:cs typeface="Times New Roman"/>
              </a:rPr>
              <a:t>37</a:t>
            </a:r>
            <a:r>
              <a:rPr lang="ja-JP" altLang="en-US" sz="1600" b="1" kern="100" dirty="0">
                <a:solidFill>
                  <a:schemeClr val="tx1"/>
                </a:solidFill>
                <a:latin typeface="ＭＳ Ｐゴシック"/>
                <a:cs typeface="Times New Roman"/>
              </a:rPr>
              <a:t>（</a:t>
            </a:r>
            <a:r>
              <a:rPr lang="en-US" sz="1600" b="1" kern="100" dirty="0">
                <a:solidFill>
                  <a:schemeClr val="tx1"/>
                </a:solidFill>
                <a:cs typeface="Times New Roman"/>
              </a:rPr>
              <a:t>2025</a:t>
            </a:r>
            <a:r>
              <a:rPr lang="ja-JP" altLang="en-US" sz="1600" b="1" kern="100" dirty="0">
                <a:solidFill>
                  <a:schemeClr val="tx1"/>
                </a:solidFill>
                <a:latin typeface="ＭＳ Ｐゴシック"/>
                <a:cs typeface="Times New Roman"/>
              </a:rPr>
              <a:t>）年に</a:t>
            </a:r>
            <a:r>
              <a:rPr lang="ja-JP" altLang="en-US" sz="1600" b="1" kern="100" dirty="0" smtClean="0">
                <a:solidFill>
                  <a:schemeClr val="tx1"/>
                </a:solidFill>
                <a:latin typeface="ＭＳ Ｐゴシック"/>
                <a:cs typeface="Times New Roman"/>
              </a:rPr>
              <a:t>おける</a:t>
            </a:r>
            <a:r>
              <a:rPr lang="en-US" altLang="ja-JP" sz="1600" b="1" kern="100" dirty="0" smtClean="0">
                <a:solidFill>
                  <a:schemeClr val="tx1"/>
                </a:solidFill>
                <a:latin typeface="ＭＳ Ｐゴシック"/>
                <a:cs typeface="Times New Roman"/>
              </a:rPr>
              <a:t> </a:t>
            </a:r>
            <a:r>
              <a:rPr lang="ja-JP" altLang="en-US" sz="1600" b="1" kern="100" dirty="0" smtClean="0">
                <a:solidFill>
                  <a:schemeClr val="tx1"/>
                </a:solidFill>
                <a:latin typeface="ＭＳ Ｐゴシック"/>
                <a:cs typeface="Times New Roman"/>
              </a:rPr>
              <a:t>広島県</a:t>
            </a:r>
            <a:r>
              <a:rPr lang="ja-JP" altLang="en-US" sz="1600" b="1" kern="100" dirty="0">
                <a:solidFill>
                  <a:schemeClr val="tx1"/>
                </a:solidFill>
                <a:latin typeface="ＭＳ Ｐゴシック"/>
                <a:cs typeface="Times New Roman"/>
              </a:rPr>
              <a:t>の必要</a:t>
            </a:r>
            <a:r>
              <a:rPr lang="ja-JP" altLang="en-US" sz="1600" b="1" kern="100" dirty="0" smtClean="0">
                <a:solidFill>
                  <a:schemeClr val="tx1"/>
                </a:solidFill>
                <a:latin typeface="ＭＳ Ｐゴシック"/>
                <a:cs typeface="Times New Roman"/>
              </a:rPr>
              <a:t>病床数</a:t>
            </a:r>
            <a:r>
              <a:rPr lang="ja-JP" altLang="en-US" sz="1600" b="1" kern="100" dirty="0">
                <a:solidFill>
                  <a:schemeClr val="tx1"/>
                </a:solidFill>
                <a:latin typeface="ＭＳ Ｐゴシック"/>
                <a:cs typeface="Times New Roman"/>
              </a:rPr>
              <a:t>（</a:t>
            </a:r>
            <a:r>
              <a:rPr lang="ja-JP" altLang="en-US" sz="1600" b="1" kern="100" dirty="0" smtClean="0">
                <a:solidFill>
                  <a:schemeClr val="tx1"/>
                </a:solidFill>
                <a:latin typeface="ＭＳ Ｐゴシック"/>
                <a:cs typeface="Times New Roman"/>
              </a:rPr>
              <a:t>暫定推計値</a:t>
            </a:r>
            <a:r>
              <a:rPr lang="ja-JP" altLang="en-US" sz="1600" b="1" kern="100" dirty="0">
                <a:solidFill>
                  <a:schemeClr val="tx1"/>
                </a:solidFill>
                <a:latin typeface="ＭＳ Ｐゴシック"/>
                <a:cs typeface="Times New Roman"/>
              </a:rPr>
              <a:t>）　 </a:t>
            </a:r>
            <a:r>
              <a:rPr lang="en-US" sz="2400" b="1" kern="100" dirty="0">
                <a:solidFill>
                  <a:schemeClr val="tx1"/>
                </a:solidFill>
                <a:cs typeface="Times New Roman"/>
              </a:rPr>
              <a:t>28</a:t>
            </a:r>
            <a:r>
              <a:rPr lang="ja-JP" altLang="en-US" sz="1200" b="1" kern="100" dirty="0" err="1">
                <a:solidFill>
                  <a:schemeClr val="tx1"/>
                </a:solidFill>
                <a:latin typeface="ＭＳ Ｐゴシック"/>
                <a:cs typeface="Times New Roman"/>
              </a:rPr>
              <a:t>，</a:t>
            </a:r>
            <a:r>
              <a:rPr lang="en-US" sz="2400" b="1" kern="100" dirty="0">
                <a:solidFill>
                  <a:schemeClr val="tx1"/>
                </a:solidFill>
                <a:cs typeface="Times New Roman"/>
              </a:rPr>
              <a:t>614 </a:t>
            </a:r>
            <a:r>
              <a:rPr lang="ja-JP" altLang="en-US" sz="1600" b="1" kern="100" dirty="0">
                <a:solidFill>
                  <a:schemeClr val="tx1"/>
                </a:solidFill>
                <a:latin typeface="ＭＳ Ｐゴシック"/>
                <a:cs typeface="Times New Roman"/>
              </a:rPr>
              <a:t>床 以上</a:t>
            </a:r>
            <a:endParaRPr lang="ja-JP" altLang="en-US" sz="1600" kern="100" dirty="0">
              <a:solidFill>
                <a:schemeClr val="tx1"/>
              </a:solidFill>
              <a:latin typeface="ＭＳ Ｐゴシック"/>
              <a:cs typeface="Times New Roman"/>
            </a:endParaRPr>
          </a:p>
          <a:p>
            <a:pPr>
              <a:lnSpc>
                <a:spcPts val="1200"/>
              </a:lnSpc>
              <a:spcBef>
                <a:spcPts val="1200"/>
              </a:spcBef>
            </a:pPr>
            <a:r>
              <a:rPr lang="en-US" sz="1600" b="1" kern="100" dirty="0">
                <a:solidFill>
                  <a:schemeClr val="tx1"/>
                </a:solidFill>
                <a:cs typeface="Times New Roman"/>
              </a:rPr>
              <a:t> </a:t>
            </a:r>
            <a:r>
              <a:rPr lang="en-US" altLang="ja-JP" sz="1600" kern="100" dirty="0" smtClean="0">
                <a:solidFill>
                  <a:schemeClr val="tx1"/>
                </a:solidFill>
                <a:latin typeface="ＭＳ Ｐゴシック"/>
                <a:cs typeface="Times New Roman"/>
              </a:rPr>
              <a:t>               【</a:t>
            </a:r>
            <a:r>
              <a:rPr lang="ja-JP" altLang="en-US" sz="1600" kern="100" dirty="0">
                <a:solidFill>
                  <a:schemeClr val="tx1"/>
                </a:solidFill>
                <a:latin typeface="ＭＳ Ｐゴシック"/>
                <a:cs typeface="Times New Roman"/>
              </a:rPr>
              <a:t>医療機能別の必要病床数</a:t>
            </a:r>
            <a:r>
              <a:rPr lang="en-US" altLang="ja-JP" sz="1600" kern="100" dirty="0">
                <a:solidFill>
                  <a:schemeClr val="tx1"/>
                </a:solidFill>
                <a:latin typeface="ＭＳ Ｐゴシック"/>
                <a:cs typeface="Times New Roman"/>
              </a:rPr>
              <a:t>】</a:t>
            </a:r>
          </a:p>
          <a:p>
            <a:pPr indent="180340">
              <a:spcBef>
                <a:spcPts val="600"/>
              </a:spcBef>
            </a:pPr>
            <a:r>
              <a:rPr lang="en-US" altLang="ja-JP" sz="1600" kern="100" dirty="0" smtClean="0">
                <a:solidFill>
                  <a:schemeClr val="tx1"/>
                </a:solidFill>
                <a:latin typeface="ＭＳ Ｐゴシック"/>
                <a:cs typeface="Times New Roman"/>
              </a:rPr>
              <a:t>               </a:t>
            </a:r>
            <a:r>
              <a:rPr lang="ja-JP" altLang="en-US" sz="1600" kern="100" dirty="0" smtClean="0">
                <a:solidFill>
                  <a:schemeClr val="tx1"/>
                </a:solidFill>
                <a:latin typeface="ＭＳ Ｐゴシック"/>
                <a:cs typeface="Times New Roman"/>
              </a:rPr>
              <a:t>◆ </a:t>
            </a:r>
            <a:r>
              <a:rPr lang="ja-JP" altLang="en-US" sz="1600" kern="100" dirty="0">
                <a:solidFill>
                  <a:schemeClr val="tx1"/>
                </a:solidFill>
                <a:latin typeface="ＭＳ Ｐゴシック"/>
                <a:cs typeface="Times New Roman"/>
              </a:rPr>
              <a:t>高度急性期（医療機関所在地ベース）　　　</a:t>
            </a:r>
            <a:r>
              <a:rPr lang="en-US" sz="1600" kern="100" dirty="0">
                <a:solidFill>
                  <a:schemeClr val="tx1"/>
                </a:solidFill>
                <a:cs typeface="Times New Roman"/>
              </a:rPr>
              <a:t>2,989 </a:t>
            </a:r>
            <a:r>
              <a:rPr lang="ja-JP" altLang="en-US" sz="1600" kern="100" dirty="0">
                <a:solidFill>
                  <a:schemeClr val="tx1"/>
                </a:solidFill>
                <a:latin typeface="ＭＳ Ｐゴシック"/>
                <a:cs typeface="Times New Roman"/>
              </a:rPr>
              <a:t>床 </a:t>
            </a:r>
          </a:p>
          <a:p>
            <a:pPr indent="180340"/>
            <a:r>
              <a:rPr lang="en-US" altLang="ja-JP" sz="1600" kern="100" dirty="0" smtClean="0">
                <a:solidFill>
                  <a:schemeClr val="tx1"/>
                </a:solidFill>
                <a:latin typeface="ＭＳ Ｐゴシック"/>
                <a:cs typeface="Times New Roman"/>
              </a:rPr>
              <a:t>               </a:t>
            </a:r>
            <a:r>
              <a:rPr lang="ja-JP" altLang="en-US" sz="1600" kern="100" dirty="0" smtClean="0">
                <a:solidFill>
                  <a:schemeClr val="tx1"/>
                </a:solidFill>
                <a:latin typeface="ＭＳ Ｐゴシック"/>
                <a:cs typeface="Times New Roman"/>
              </a:rPr>
              <a:t>◆ </a:t>
            </a:r>
            <a:r>
              <a:rPr lang="ja-JP" altLang="en-US" sz="1600" kern="100" dirty="0">
                <a:solidFill>
                  <a:schemeClr val="tx1"/>
                </a:solidFill>
                <a:latin typeface="ＭＳ Ｐゴシック"/>
                <a:cs typeface="Times New Roman"/>
              </a:rPr>
              <a:t>急　性　</a:t>
            </a:r>
            <a:r>
              <a:rPr lang="ja-JP" altLang="en-US" sz="1600" kern="100" dirty="0" smtClean="0">
                <a:solidFill>
                  <a:schemeClr val="tx1"/>
                </a:solidFill>
                <a:latin typeface="ＭＳ Ｐゴシック"/>
                <a:cs typeface="Times New Roman"/>
              </a:rPr>
              <a:t>期　（</a:t>
            </a:r>
            <a:r>
              <a:rPr lang="ja-JP" altLang="en-US" sz="1600" kern="100" dirty="0">
                <a:solidFill>
                  <a:schemeClr val="tx1"/>
                </a:solidFill>
                <a:latin typeface="ＭＳ Ｐゴシック"/>
                <a:cs typeface="Times New Roman"/>
              </a:rPr>
              <a:t>患者住所地ベース）　　　</a:t>
            </a:r>
            <a:r>
              <a:rPr lang="ja-JP" altLang="en-US" sz="1600" kern="100" dirty="0" smtClean="0">
                <a:solidFill>
                  <a:schemeClr val="tx1"/>
                </a:solidFill>
                <a:latin typeface="ＭＳ Ｐゴシック"/>
                <a:cs typeface="Times New Roman"/>
              </a:rPr>
              <a:t>　　</a:t>
            </a:r>
            <a:r>
              <a:rPr lang="ja-JP" altLang="en-US" sz="1600" kern="100" dirty="0">
                <a:solidFill>
                  <a:schemeClr val="tx1"/>
                </a:solidFill>
                <a:latin typeface="ＭＳ Ｐゴシック"/>
                <a:cs typeface="Times New Roman"/>
              </a:rPr>
              <a:t>　</a:t>
            </a:r>
            <a:r>
              <a:rPr lang="en-US" sz="1600" kern="100" dirty="0">
                <a:solidFill>
                  <a:schemeClr val="tx1"/>
                </a:solidFill>
                <a:cs typeface="Times New Roman"/>
              </a:rPr>
              <a:t>9,118 </a:t>
            </a:r>
            <a:r>
              <a:rPr lang="ja-JP" altLang="en-US" sz="1600" kern="100" dirty="0">
                <a:solidFill>
                  <a:schemeClr val="tx1"/>
                </a:solidFill>
                <a:latin typeface="ＭＳ Ｐゴシック"/>
                <a:cs typeface="Times New Roman"/>
              </a:rPr>
              <a:t>床</a:t>
            </a:r>
          </a:p>
          <a:p>
            <a:pPr indent="180340"/>
            <a:r>
              <a:rPr lang="en-US" altLang="ja-JP" sz="1600" kern="100" dirty="0" smtClean="0">
                <a:solidFill>
                  <a:schemeClr val="tx1"/>
                </a:solidFill>
                <a:latin typeface="ＭＳ Ｐゴシック"/>
                <a:cs typeface="Times New Roman"/>
              </a:rPr>
              <a:t>               </a:t>
            </a:r>
            <a:r>
              <a:rPr lang="ja-JP" altLang="en-US" sz="1600" kern="100" dirty="0" smtClean="0">
                <a:solidFill>
                  <a:schemeClr val="tx1"/>
                </a:solidFill>
                <a:latin typeface="ＭＳ Ｐゴシック"/>
                <a:cs typeface="Times New Roman"/>
              </a:rPr>
              <a:t>◆ </a:t>
            </a:r>
            <a:r>
              <a:rPr lang="ja-JP" altLang="en-US" sz="1600" kern="100" dirty="0">
                <a:solidFill>
                  <a:schemeClr val="tx1"/>
                </a:solidFill>
                <a:latin typeface="ＭＳ Ｐゴシック"/>
                <a:cs typeface="Times New Roman"/>
              </a:rPr>
              <a:t>回　復　</a:t>
            </a:r>
            <a:r>
              <a:rPr lang="ja-JP" altLang="en-US" sz="1600" kern="100" dirty="0" smtClean="0">
                <a:solidFill>
                  <a:schemeClr val="tx1"/>
                </a:solidFill>
                <a:latin typeface="ＭＳ Ｐゴシック"/>
                <a:cs typeface="Times New Roman"/>
              </a:rPr>
              <a:t>期　（</a:t>
            </a:r>
            <a:r>
              <a:rPr lang="ja-JP" altLang="en-US" sz="1600" kern="100" dirty="0">
                <a:solidFill>
                  <a:schemeClr val="tx1"/>
                </a:solidFill>
                <a:latin typeface="ＭＳ Ｐゴシック"/>
                <a:cs typeface="Times New Roman"/>
              </a:rPr>
              <a:t>患者住所地ベース）　　　</a:t>
            </a:r>
            <a:r>
              <a:rPr lang="ja-JP" altLang="en-US" sz="1600" kern="100" dirty="0" smtClean="0">
                <a:solidFill>
                  <a:schemeClr val="tx1"/>
                </a:solidFill>
                <a:latin typeface="ＭＳ Ｐゴシック"/>
                <a:cs typeface="Times New Roman"/>
              </a:rPr>
              <a:t>　　</a:t>
            </a:r>
            <a:r>
              <a:rPr lang="ja-JP" altLang="en-US" sz="1600" kern="100" dirty="0">
                <a:solidFill>
                  <a:schemeClr val="tx1"/>
                </a:solidFill>
                <a:latin typeface="ＭＳ Ｐゴシック"/>
                <a:cs typeface="Times New Roman"/>
              </a:rPr>
              <a:t>　</a:t>
            </a:r>
            <a:r>
              <a:rPr lang="en-US" sz="1600" kern="100" dirty="0">
                <a:solidFill>
                  <a:schemeClr val="tx1"/>
                </a:solidFill>
                <a:cs typeface="Times New Roman"/>
              </a:rPr>
              <a:t>9,747 </a:t>
            </a:r>
            <a:r>
              <a:rPr lang="ja-JP" altLang="en-US" sz="1600" kern="100" dirty="0">
                <a:solidFill>
                  <a:schemeClr val="tx1"/>
                </a:solidFill>
                <a:latin typeface="ＭＳ Ｐゴシック"/>
                <a:cs typeface="Times New Roman"/>
              </a:rPr>
              <a:t>床</a:t>
            </a:r>
            <a:r>
              <a:rPr lang="en-US" sz="1600" kern="100" dirty="0">
                <a:solidFill>
                  <a:schemeClr val="tx1"/>
                </a:solidFill>
                <a:cs typeface="Times New Roman"/>
              </a:rPr>
              <a:t>       </a:t>
            </a:r>
            <a:endParaRPr lang="ja-JP" altLang="en-US" sz="1600" kern="100" dirty="0">
              <a:solidFill>
                <a:schemeClr val="tx1"/>
              </a:solidFill>
              <a:latin typeface="ＭＳ Ｐゴシック"/>
              <a:cs typeface="Times New Roman"/>
            </a:endParaRPr>
          </a:p>
          <a:p>
            <a:pPr indent="180340"/>
            <a:r>
              <a:rPr lang="en-US" altLang="ja-JP" sz="1600" kern="100" dirty="0" smtClean="0">
                <a:solidFill>
                  <a:schemeClr val="tx1"/>
                </a:solidFill>
                <a:latin typeface="ＭＳ Ｐゴシック"/>
                <a:cs typeface="Times New Roman"/>
              </a:rPr>
              <a:t>               </a:t>
            </a:r>
            <a:r>
              <a:rPr lang="ja-JP" altLang="en-US" sz="1600" kern="100" dirty="0" smtClean="0">
                <a:solidFill>
                  <a:schemeClr val="tx1"/>
                </a:solidFill>
                <a:latin typeface="ＭＳ Ｐゴシック"/>
                <a:cs typeface="Times New Roman"/>
              </a:rPr>
              <a:t>◆ </a:t>
            </a:r>
            <a:r>
              <a:rPr lang="ja-JP" altLang="en-US" sz="1600" kern="100" dirty="0">
                <a:solidFill>
                  <a:schemeClr val="tx1"/>
                </a:solidFill>
                <a:latin typeface="ＭＳ Ｐゴシック"/>
                <a:cs typeface="Times New Roman"/>
              </a:rPr>
              <a:t>慢　性　</a:t>
            </a:r>
            <a:r>
              <a:rPr lang="ja-JP" altLang="en-US" sz="1600" kern="100" dirty="0" smtClean="0">
                <a:solidFill>
                  <a:schemeClr val="tx1"/>
                </a:solidFill>
                <a:latin typeface="ＭＳ Ｐゴシック"/>
                <a:cs typeface="Times New Roman"/>
              </a:rPr>
              <a:t>期　（</a:t>
            </a:r>
            <a:r>
              <a:rPr lang="ja-JP" altLang="en-US" sz="1600" kern="100" dirty="0">
                <a:solidFill>
                  <a:schemeClr val="tx1"/>
                </a:solidFill>
                <a:latin typeface="ＭＳ Ｐゴシック"/>
                <a:cs typeface="Times New Roman"/>
              </a:rPr>
              <a:t>患者住所地ベース）　　　</a:t>
            </a:r>
            <a:r>
              <a:rPr lang="ja-JP" altLang="en-US" sz="1600" kern="100" dirty="0" smtClean="0">
                <a:solidFill>
                  <a:schemeClr val="tx1"/>
                </a:solidFill>
                <a:latin typeface="ＭＳ Ｐゴシック"/>
                <a:cs typeface="Times New Roman"/>
              </a:rPr>
              <a:t>　　</a:t>
            </a:r>
            <a:r>
              <a:rPr lang="ja-JP" altLang="en-US" sz="1600" kern="100" dirty="0">
                <a:solidFill>
                  <a:schemeClr val="tx1"/>
                </a:solidFill>
                <a:latin typeface="ＭＳ Ｐゴシック"/>
                <a:cs typeface="Times New Roman"/>
              </a:rPr>
              <a:t>　</a:t>
            </a:r>
            <a:r>
              <a:rPr lang="en-US" sz="1600" kern="100" dirty="0">
                <a:solidFill>
                  <a:schemeClr val="tx1"/>
                </a:solidFill>
                <a:cs typeface="Times New Roman"/>
              </a:rPr>
              <a:t>6,760 </a:t>
            </a:r>
            <a:r>
              <a:rPr lang="ja-JP" altLang="en-US" sz="1600" kern="100" dirty="0">
                <a:solidFill>
                  <a:schemeClr val="tx1"/>
                </a:solidFill>
                <a:latin typeface="ＭＳ Ｐゴシック"/>
                <a:cs typeface="Times New Roman"/>
              </a:rPr>
              <a:t>床 以上</a:t>
            </a:r>
          </a:p>
        </p:txBody>
      </p:sp>
      <p:sp>
        <p:nvSpPr>
          <p:cNvPr id="10" name="スライド番号プレースホルダー 5"/>
          <p:cNvSpPr>
            <a:spLocks noGrp="1"/>
          </p:cNvSpPr>
          <p:nvPr>
            <p:ph type="sldNum" sz="quarter" idx="12"/>
          </p:nvPr>
        </p:nvSpPr>
        <p:spPr>
          <a:xfrm>
            <a:off x="7005681" y="6492875"/>
            <a:ext cx="2133600" cy="365125"/>
          </a:xfrm>
        </p:spPr>
        <p:txBody>
          <a:bodyPr/>
          <a:lstStyle/>
          <a:p>
            <a:fld id="{DC768EE6-8590-4C35-BA5F-0BD088C856D2}" type="slidenum">
              <a:rPr kumimoji="1" lang="ja-JP" altLang="en-US" sz="2400" smtClean="0"/>
              <a:t>58</a:t>
            </a:fld>
            <a:endParaRPr kumimoji="1" lang="ja-JP" altLang="en-US" sz="2400" dirty="0"/>
          </a:p>
        </p:txBody>
      </p:sp>
    </p:spTree>
    <p:extLst>
      <p:ext uri="{BB962C8B-B14F-4D97-AF65-F5344CB8AC3E}">
        <p14:creationId xmlns:p14="http://schemas.microsoft.com/office/powerpoint/2010/main" val="3874527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5</a:t>
            </a:fld>
            <a:endParaRPr kumimoji="1" lang="ja-JP" altLang="en-US" sz="2400" dirty="0"/>
          </a:p>
        </p:txBody>
      </p:sp>
      <p:pic>
        <p:nvPicPr>
          <p:cNvPr id="3"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745" y="1512000"/>
            <a:ext cx="7207706" cy="530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1115616" y="6453336"/>
            <a:ext cx="6252254" cy="415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ＭＳ Ｐ明朝" panose="02020600040205080304" pitchFamily="18" charset="-128"/>
                <a:ea typeface="ＭＳ Ｐ明朝" panose="02020600040205080304" pitchFamily="18" charset="-128"/>
              </a:rPr>
              <a:t>◇ </a:t>
            </a:r>
            <a:r>
              <a:rPr lang="en-US" altLang="ja-JP" sz="900" dirty="0" smtClean="0">
                <a:solidFill>
                  <a:schemeClr val="tx1"/>
                </a:solidFill>
                <a:latin typeface="ＭＳ Ｐ明朝" panose="02020600040205080304" pitchFamily="18" charset="-128"/>
                <a:ea typeface="ＭＳ Ｐ明朝" panose="02020600040205080304" pitchFamily="18" charset="-128"/>
              </a:rPr>
              <a:t>(</a:t>
            </a:r>
            <a:r>
              <a:rPr lang="ja-JP" altLang="en-US" sz="900" dirty="0">
                <a:solidFill>
                  <a:schemeClr val="tx1"/>
                </a:solidFill>
                <a:latin typeface="ＭＳ Ｐ明朝" panose="02020600040205080304" pitchFamily="18" charset="-128"/>
                <a:ea typeface="ＭＳ Ｐ明朝" panose="02020600040205080304" pitchFamily="18" charset="-128"/>
              </a:rPr>
              <a:t>財</a:t>
            </a:r>
            <a:r>
              <a:rPr lang="en-US" altLang="ja-JP" sz="900" dirty="0" smtClean="0">
                <a:solidFill>
                  <a:schemeClr val="tx1"/>
                </a:solidFill>
                <a:latin typeface="ＭＳ Ｐ明朝" panose="02020600040205080304" pitchFamily="18" charset="-128"/>
                <a:ea typeface="ＭＳ Ｐ明朝" panose="02020600040205080304" pitchFamily="18" charset="-128"/>
              </a:rPr>
              <a:t>)</a:t>
            </a:r>
            <a:r>
              <a:rPr lang="ja-JP" altLang="en-US" sz="900" dirty="0" smtClean="0">
                <a:solidFill>
                  <a:schemeClr val="tx1"/>
                </a:solidFill>
                <a:latin typeface="ＭＳ Ｐ明朝" panose="02020600040205080304" pitchFamily="18" charset="-128"/>
                <a:ea typeface="ＭＳ Ｐ明朝" panose="02020600040205080304" pitchFamily="18" charset="-128"/>
              </a:rPr>
              <a:t>広島県地域保健医療推進機構の調査による。（</a:t>
            </a:r>
            <a:r>
              <a:rPr lang="en-US" altLang="ja-JP" sz="900" dirty="0" smtClean="0">
                <a:solidFill>
                  <a:schemeClr val="tx1"/>
                </a:solidFill>
                <a:latin typeface="ＭＳ Ｐ明朝" panose="02020600040205080304" pitchFamily="18" charset="-128"/>
                <a:ea typeface="ＭＳ Ｐ明朝" panose="02020600040205080304" pitchFamily="18" charset="-128"/>
              </a:rPr>
              <a:t>2012</a:t>
            </a:r>
            <a:r>
              <a:rPr lang="ja-JP" altLang="en-US" sz="900" dirty="0" smtClean="0">
                <a:solidFill>
                  <a:schemeClr val="tx1"/>
                </a:solidFill>
                <a:latin typeface="ＭＳ Ｐ明朝" panose="02020600040205080304" pitchFamily="18" charset="-128"/>
                <a:ea typeface="ＭＳ Ｐ明朝" panose="02020600040205080304" pitchFamily="18" charset="-128"/>
              </a:rPr>
              <a:t>年</a:t>
            </a:r>
            <a:r>
              <a:rPr lang="en-US" altLang="ja-JP" sz="900" dirty="0" smtClean="0">
                <a:solidFill>
                  <a:schemeClr val="tx1"/>
                </a:solidFill>
                <a:latin typeface="ＭＳ Ｐ明朝" panose="02020600040205080304" pitchFamily="18" charset="-128"/>
                <a:ea typeface="ＭＳ Ｐ明朝" panose="02020600040205080304" pitchFamily="18" charset="-128"/>
              </a:rPr>
              <a:t>10</a:t>
            </a:r>
            <a:r>
              <a:rPr lang="ja-JP" altLang="en-US" sz="900" dirty="0" smtClean="0">
                <a:solidFill>
                  <a:schemeClr val="tx1"/>
                </a:solidFill>
                <a:latin typeface="ＭＳ Ｐ明朝" panose="02020600040205080304" pitchFamily="18" charset="-128"/>
                <a:ea typeface="ＭＳ Ｐ明朝" panose="02020600040205080304" pitchFamily="18" charset="-128"/>
              </a:rPr>
              <a:t>月）</a:t>
            </a:r>
            <a:endParaRPr lang="en-US" altLang="ja-JP" sz="900" dirty="0" smtClean="0">
              <a:solidFill>
                <a:schemeClr val="tx1"/>
              </a:solidFill>
              <a:latin typeface="ＭＳ Ｐ明朝" panose="02020600040205080304" pitchFamily="18" charset="-128"/>
              <a:ea typeface="ＭＳ Ｐ明朝" panose="02020600040205080304" pitchFamily="18" charset="-128"/>
            </a:endParaRPr>
          </a:p>
          <a:p>
            <a:r>
              <a:rPr kumimoji="1" lang="ja-JP" altLang="en-US" sz="900" dirty="0" smtClean="0">
                <a:solidFill>
                  <a:schemeClr val="tx1"/>
                </a:solidFill>
                <a:latin typeface="ＭＳ Ｐ明朝" panose="02020600040205080304" pitchFamily="18" charset="-128"/>
                <a:ea typeface="ＭＳ Ｐ明朝" panose="02020600040205080304" pitchFamily="18" charset="-128"/>
              </a:rPr>
              <a:t>◇ 調査対象：県内の卒後</a:t>
            </a:r>
            <a:r>
              <a:rPr kumimoji="1" lang="en-US" altLang="ja-JP" sz="900" dirty="0" smtClean="0">
                <a:solidFill>
                  <a:schemeClr val="tx1"/>
                </a:solidFill>
                <a:latin typeface="ＭＳ Ｐ明朝" panose="02020600040205080304" pitchFamily="18" charset="-128"/>
                <a:ea typeface="ＭＳ Ｐ明朝" panose="02020600040205080304" pitchFamily="18" charset="-128"/>
              </a:rPr>
              <a:t>3</a:t>
            </a:r>
            <a:r>
              <a:rPr kumimoji="1" lang="ja-JP" altLang="en-US" sz="900" dirty="0" smtClean="0">
                <a:solidFill>
                  <a:schemeClr val="tx1"/>
                </a:solidFill>
                <a:latin typeface="ＭＳ Ｐ明朝" panose="02020600040205080304" pitchFamily="18" charset="-128"/>
                <a:ea typeface="ＭＳ Ｐ明朝" panose="02020600040205080304" pitchFamily="18" charset="-128"/>
              </a:rPr>
              <a:t>～</a:t>
            </a:r>
            <a:r>
              <a:rPr kumimoji="1" lang="en-US" altLang="ja-JP" sz="900" dirty="0" smtClean="0">
                <a:solidFill>
                  <a:schemeClr val="tx1"/>
                </a:solidFill>
                <a:latin typeface="ＭＳ Ｐ明朝" panose="02020600040205080304" pitchFamily="18" charset="-128"/>
                <a:ea typeface="ＭＳ Ｐ明朝" panose="02020600040205080304" pitchFamily="18" charset="-128"/>
              </a:rPr>
              <a:t>5</a:t>
            </a:r>
            <a:r>
              <a:rPr kumimoji="1" lang="ja-JP" altLang="en-US" sz="900" dirty="0" smtClean="0">
                <a:solidFill>
                  <a:schemeClr val="tx1"/>
                </a:solidFill>
                <a:latin typeface="ＭＳ Ｐ明朝" panose="02020600040205080304" pitchFamily="18" charset="-128"/>
                <a:ea typeface="ＭＳ Ｐ明朝" panose="02020600040205080304" pitchFamily="18" charset="-128"/>
              </a:rPr>
              <a:t>年目の医師（臨床研修病院</a:t>
            </a:r>
            <a:r>
              <a:rPr kumimoji="1" lang="en-US" altLang="ja-JP" sz="900" dirty="0" smtClean="0">
                <a:solidFill>
                  <a:schemeClr val="tx1"/>
                </a:solidFill>
                <a:latin typeface="ＭＳ Ｐ明朝" panose="02020600040205080304" pitchFamily="18" charset="-128"/>
                <a:ea typeface="ＭＳ Ｐ明朝" panose="02020600040205080304" pitchFamily="18" charset="-128"/>
              </a:rPr>
              <a:t>25</a:t>
            </a:r>
            <a:r>
              <a:rPr kumimoji="1" lang="ja-JP" altLang="en-US" sz="900" dirty="0" smtClean="0">
                <a:solidFill>
                  <a:schemeClr val="tx1"/>
                </a:solidFill>
                <a:latin typeface="ＭＳ Ｐ明朝" panose="02020600040205080304" pitchFamily="18" charset="-128"/>
                <a:ea typeface="ＭＳ Ｐ明朝" panose="02020600040205080304" pitchFamily="18" charset="-128"/>
              </a:rPr>
              <a:t>施設</a:t>
            </a:r>
            <a:r>
              <a:rPr kumimoji="1" lang="en-US" altLang="ja-JP" sz="900" dirty="0" smtClean="0">
                <a:solidFill>
                  <a:schemeClr val="tx1"/>
                </a:solidFill>
                <a:latin typeface="ＭＳ Ｐ明朝" panose="02020600040205080304" pitchFamily="18" charset="-128"/>
                <a:ea typeface="ＭＳ Ｐ明朝" panose="02020600040205080304" pitchFamily="18" charset="-128"/>
              </a:rPr>
              <a:t>168</a:t>
            </a:r>
            <a:r>
              <a:rPr kumimoji="1" lang="ja-JP" altLang="en-US" sz="900" dirty="0" smtClean="0">
                <a:solidFill>
                  <a:schemeClr val="tx1"/>
                </a:solidFill>
                <a:latin typeface="ＭＳ Ｐ明朝" panose="02020600040205080304" pitchFamily="18" charset="-128"/>
                <a:ea typeface="ＭＳ Ｐ明朝" panose="02020600040205080304" pitchFamily="18" charset="-128"/>
              </a:rPr>
              <a:t>人（男</a:t>
            </a:r>
            <a:r>
              <a:rPr kumimoji="1" lang="en-US" altLang="ja-JP" sz="900" dirty="0" smtClean="0">
                <a:solidFill>
                  <a:schemeClr val="tx1"/>
                </a:solidFill>
                <a:latin typeface="ＭＳ Ｐ明朝" panose="02020600040205080304" pitchFamily="18" charset="-128"/>
                <a:ea typeface="ＭＳ Ｐ明朝" panose="02020600040205080304" pitchFamily="18" charset="-128"/>
              </a:rPr>
              <a:t>104</a:t>
            </a:r>
            <a:r>
              <a:rPr kumimoji="1" lang="ja-JP" altLang="en-US" sz="900" dirty="0" smtClean="0">
                <a:solidFill>
                  <a:schemeClr val="tx1"/>
                </a:solidFill>
                <a:latin typeface="ＭＳ Ｐ明朝" panose="02020600040205080304" pitchFamily="18" charset="-128"/>
                <a:ea typeface="ＭＳ Ｐ明朝" panose="02020600040205080304" pitchFamily="18" charset="-128"/>
              </a:rPr>
              <a:t>人・女</a:t>
            </a:r>
            <a:r>
              <a:rPr kumimoji="1" lang="en-US" altLang="ja-JP" sz="900" dirty="0" smtClean="0">
                <a:solidFill>
                  <a:schemeClr val="tx1"/>
                </a:solidFill>
                <a:latin typeface="ＭＳ Ｐ明朝" panose="02020600040205080304" pitchFamily="18" charset="-128"/>
                <a:ea typeface="ＭＳ Ｐ明朝" panose="02020600040205080304" pitchFamily="18" charset="-128"/>
              </a:rPr>
              <a:t>64</a:t>
            </a:r>
            <a:r>
              <a:rPr kumimoji="1" lang="ja-JP" altLang="en-US" sz="900" dirty="0" smtClean="0">
                <a:solidFill>
                  <a:schemeClr val="tx1"/>
                </a:solidFill>
                <a:latin typeface="ＭＳ Ｐ明朝" panose="02020600040205080304" pitchFamily="18" charset="-128"/>
                <a:ea typeface="ＭＳ Ｐ明朝" panose="02020600040205080304" pitchFamily="18" charset="-128"/>
              </a:rPr>
              <a:t>人）からの回答：回答率</a:t>
            </a:r>
            <a:r>
              <a:rPr kumimoji="1" lang="en-US" altLang="ja-JP" sz="900" dirty="0" smtClean="0">
                <a:solidFill>
                  <a:schemeClr val="tx1"/>
                </a:solidFill>
                <a:latin typeface="ＭＳ Ｐ明朝" panose="02020600040205080304" pitchFamily="18" charset="-128"/>
                <a:ea typeface="ＭＳ Ｐ明朝" panose="02020600040205080304" pitchFamily="18" charset="-128"/>
              </a:rPr>
              <a:t>51.9</a:t>
            </a:r>
            <a:r>
              <a:rPr kumimoji="1" lang="ja-JP" altLang="en-US" sz="900" dirty="0" smtClean="0">
                <a:solidFill>
                  <a:schemeClr val="tx1"/>
                </a:solidFill>
                <a:latin typeface="ＭＳ Ｐ明朝" panose="02020600040205080304" pitchFamily="18" charset="-128"/>
                <a:ea typeface="ＭＳ Ｐ明朝" panose="02020600040205080304" pitchFamily="18" charset="-128"/>
              </a:rPr>
              <a:t>％）</a:t>
            </a:r>
            <a:endParaRPr kumimoji="1" lang="ja-JP" altLang="en-US" sz="1000" dirty="0">
              <a:solidFill>
                <a:schemeClr val="tx1"/>
              </a:solidFill>
              <a:latin typeface="+mn-ea"/>
            </a:endParaRPr>
          </a:p>
        </p:txBody>
      </p:sp>
      <p:sp>
        <p:nvSpPr>
          <p:cNvPr id="6" name="タイトル 1"/>
          <p:cNvSpPr txBox="1">
            <a:spLocks/>
          </p:cNvSpPr>
          <p:nvPr/>
        </p:nvSpPr>
        <p:spPr>
          <a:xfrm>
            <a:off x="0" y="1124744"/>
            <a:ext cx="9144000" cy="5220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dirty="0" smtClean="0">
                <a:latin typeface="+mn-ea"/>
                <a:ea typeface="+mn-ea"/>
              </a:rPr>
              <a:t> </a:t>
            </a:r>
            <a:r>
              <a:rPr lang="en-US" altLang="ja-JP" sz="2000" b="1"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若手医師は，多くの症例を経験できる環境を重視している。</a:t>
            </a:r>
            <a:endParaRPr lang="ja-JP" altLang="en-US" sz="2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7" name="AutoShape 13"/>
          <p:cNvSpPr>
            <a:spLocks noChangeArrowheads="1"/>
          </p:cNvSpPr>
          <p:nvPr/>
        </p:nvSpPr>
        <p:spPr bwMode="auto">
          <a:xfrm>
            <a:off x="221212" y="1700808"/>
            <a:ext cx="2406571" cy="578882"/>
          </a:xfrm>
          <a:prstGeom prst="roundRect">
            <a:avLst>
              <a:gd name="adj" fmla="val 16667"/>
            </a:avLst>
          </a:prstGeom>
          <a:noFill/>
          <a:ln w="25400">
            <a:solidFill>
              <a:schemeClr val="tx1"/>
            </a:solidFill>
          </a:ln>
          <a:effectLst/>
          <a:extLst/>
        </p:spPr>
        <p:txBody>
          <a:bodyPr wrap="square">
            <a:spAutoFit/>
          </a:bodyPr>
          <a:lstStyle/>
          <a:p>
            <a:r>
              <a:rPr lang="ja-JP" altLang="en-US" sz="1400" dirty="0">
                <a:latin typeface="ＭＳ Ｐゴシック" charset="-128"/>
              </a:rPr>
              <a:t>初期臨床研修病院を</a:t>
            </a:r>
            <a:r>
              <a:rPr lang="ja-JP" altLang="en-US" sz="1400" dirty="0" smtClean="0">
                <a:latin typeface="ＭＳ Ｐゴシック" charset="-128"/>
              </a:rPr>
              <a:t>選んだ</a:t>
            </a:r>
            <a:endParaRPr lang="en-US" altLang="ja-JP" sz="1400" dirty="0" smtClean="0">
              <a:latin typeface="ＭＳ Ｐゴシック" charset="-128"/>
            </a:endParaRPr>
          </a:p>
          <a:p>
            <a:r>
              <a:rPr lang="ja-JP" altLang="en-US" sz="1400" dirty="0" smtClean="0">
                <a:latin typeface="ＭＳ Ｐゴシック" charset="-128"/>
              </a:rPr>
              <a:t>理由</a:t>
            </a:r>
            <a:r>
              <a:rPr lang="ja-JP" altLang="en-US" sz="1400" dirty="0">
                <a:latin typeface="ＭＳ Ｐゴシック" charset="-128"/>
              </a:rPr>
              <a:t>（複数回答） </a:t>
            </a:r>
          </a:p>
        </p:txBody>
      </p:sp>
      <p:sp>
        <p:nvSpPr>
          <p:cNvPr id="8" name="角丸四角形 7"/>
          <p:cNvSpPr/>
          <p:nvPr/>
        </p:nvSpPr>
        <p:spPr>
          <a:xfrm>
            <a:off x="1872000" y="4248000"/>
            <a:ext cx="2016224" cy="288032"/>
          </a:xfrm>
          <a:prstGeom prst="round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878033" y="6156000"/>
            <a:ext cx="2016224" cy="180000"/>
          </a:xfrm>
          <a:prstGeom prst="roundRect">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p:cNvSpPr txBox="1">
            <a:spLocks/>
          </p:cNvSpPr>
          <p:nvPr/>
        </p:nvSpPr>
        <p:spPr>
          <a:xfrm>
            <a:off x="108000" y="360000"/>
            <a:ext cx="8928992" cy="792088"/>
          </a:xfrm>
          <a:prstGeom prst="rect">
            <a:avLst/>
          </a:prstGeom>
          <a:solidFill>
            <a:schemeClr val="bg1"/>
          </a:solid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若手医師の意識</a:t>
            </a:r>
            <a:endParaRPr lang="en-US" altLang="ja-JP" sz="2800" u="sng" dirty="0" smtClean="0"/>
          </a:p>
        </p:txBody>
      </p:sp>
    </p:spTree>
    <p:extLst>
      <p:ext uri="{BB962C8B-B14F-4D97-AF65-F5344CB8AC3E}">
        <p14:creationId xmlns:p14="http://schemas.microsoft.com/office/powerpoint/2010/main" val="12328045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34" y="4902927"/>
            <a:ext cx="3854019" cy="181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783529" y="3526181"/>
            <a:ext cx="1993845" cy="936000"/>
          </a:xfrm>
          <a:prstGeom prst="rect">
            <a:avLst/>
          </a:prstGeom>
          <a:solidFill>
            <a:schemeClr val="accent1">
              <a:lumMod val="20000"/>
              <a:lumOff val="80000"/>
            </a:schemeClr>
          </a:solid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smtClean="0">
              <a:solidFill>
                <a:prstClr val="black"/>
              </a:solidFill>
            </a:endParaRPr>
          </a:p>
        </p:txBody>
      </p:sp>
      <p:sp>
        <p:nvSpPr>
          <p:cNvPr id="4" name="テキスト ボックス 3"/>
          <p:cNvSpPr txBox="1"/>
          <p:nvPr/>
        </p:nvSpPr>
        <p:spPr>
          <a:xfrm>
            <a:off x="832137" y="3706112"/>
            <a:ext cx="1844514" cy="584775"/>
          </a:xfrm>
          <a:prstGeom prst="rect">
            <a:avLst/>
          </a:prstGeom>
          <a:noFill/>
        </p:spPr>
        <p:txBody>
          <a:bodyPr wrap="square" rtlCol="0">
            <a:spAutoFit/>
          </a:bodyPr>
          <a:lstStyle/>
          <a:p>
            <a:pPr algn="ctr"/>
            <a:r>
              <a:rPr lang="ja-JP" altLang="en-US" sz="1600" dirty="0" smtClean="0">
                <a:solidFill>
                  <a:prstClr val="black"/>
                </a:solidFill>
              </a:rPr>
              <a:t>慢性期</a:t>
            </a:r>
            <a:endParaRPr lang="en-US" altLang="ja-JP" sz="1600" dirty="0" smtClean="0">
              <a:solidFill>
                <a:prstClr val="black"/>
              </a:solidFill>
            </a:endParaRPr>
          </a:p>
          <a:p>
            <a:pPr algn="ctr"/>
            <a:r>
              <a:rPr lang="en-US" altLang="ja-JP" sz="1600" dirty="0" smtClean="0">
                <a:solidFill>
                  <a:prstClr val="black"/>
                </a:solidFill>
              </a:rPr>
              <a:t>10,368</a:t>
            </a:r>
            <a:r>
              <a:rPr lang="ja-JP" altLang="en-US" sz="1600" dirty="0" smtClean="0">
                <a:solidFill>
                  <a:prstClr val="black"/>
                </a:solidFill>
              </a:rPr>
              <a:t>床</a:t>
            </a:r>
            <a:endParaRPr lang="ja-JP" altLang="en-US" sz="1600" dirty="0">
              <a:solidFill>
                <a:prstClr val="black"/>
              </a:solidFill>
            </a:endParaRPr>
          </a:p>
        </p:txBody>
      </p:sp>
      <p:sp>
        <p:nvSpPr>
          <p:cNvPr id="5" name="正方形/長方形 4"/>
          <p:cNvSpPr/>
          <p:nvPr/>
        </p:nvSpPr>
        <p:spPr>
          <a:xfrm>
            <a:off x="783529" y="3198766"/>
            <a:ext cx="1993845" cy="288000"/>
          </a:xfrm>
          <a:prstGeom prst="rect">
            <a:avLst/>
          </a:prstGeom>
          <a:solidFill>
            <a:schemeClr val="accent3">
              <a:lumMod val="20000"/>
              <a:lumOff val="80000"/>
            </a:schemeClr>
          </a:solidFill>
          <a:ln w="285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smtClean="0">
              <a:solidFill>
                <a:prstClr val="black"/>
              </a:solidFill>
            </a:endParaRPr>
          </a:p>
        </p:txBody>
      </p:sp>
      <p:sp>
        <p:nvSpPr>
          <p:cNvPr id="6" name="テキスト ボックス 5"/>
          <p:cNvSpPr txBox="1"/>
          <p:nvPr/>
        </p:nvSpPr>
        <p:spPr>
          <a:xfrm>
            <a:off x="592970" y="3198831"/>
            <a:ext cx="2322848" cy="307777"/>
          </a:xfrm>
          <a:prstGeom prst="rect">
            <a:avLst/>
          </a:prstGeom>
          <a:noFill/>
        </p:spPr>
        <p:txBody>
          <a:bodyPr wrap="square" rtlCol="0">
            <a:spAutoFit/>
          </a:bodyPr>
          <a:lstStyle>
            <a:defPPr>
              <a:defRPr lang="ja-JP"/>
            </a:defPPr>
            <a:lvl1pPr algn="ctr">
              <a:defRPr sz="1600">
                <a:solidFill>
                  <a:prstClr val="black"/>
                </a:solidFill>
              </a:defRPr>
            </a:lvl1pPr>
          </a:lstStyle>
          <a:p>
            <a:r>
              <a:rPr lang="ja-JP" altLang="en-US" sz="1400" dirty="0"/>
              <a:t>回復期 </a:t>
            </a:r>
            <a:r>
              <a:rPr lang="en-US" altLang="ja-JP" sz="1400" dirty="0"/>
              <a:t>3,284</a:t>
            </a:r>
            <a:r>
              <a:rPr lang="ja-JP" altLang="en-US" sz="1400" dirty="0"/>
              <a:t>床</a:t>
            </a:r>
          </a:p>
        </p:txBody>
      </p:sp>
      <p:sp>
        <p:nvSpPr>
          <p:cNvPr id="7" name="正方形/長方形 6"/>
          <p:cNvSpPr/>
          <p:nvPr/>
        </p:nvSpPr>
        <p:spPr>
          <a:xfrm>
            <a:off x="783529" y="1902590"/>
            <a:ext cx="1993845" cy="1260000"/>
          </a:xfrm>
          <a:prstGeom prst="rect">
            <a:avLst/>
          </a:prstGeom>
          <a:solidFill>
            <a:srgbClr val="FFFF66"/>
          </a:solidFill>
          <a:ln w="28575">
            <a:solidFill>
              <a:srgbClr val="FFCC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a:solidFill>
                <a:prstClr val="black"/>
              </a:solidFill>
            </a:endParaRPr>
          </a:p>
        </p:txBody>
      </p:sp>
      <p:sp>
        <p:nvSpPr>
          <p:cNvPr id="8" name="テキスト ボックス 7"/>
          <p:cNvSpPr txBox="1"/>
          <p:nvPr/>
        </p:nvSpPr>
        <p:spPr>
          <a:xfrm>
            <a:off x="832135" y="2216861"/>
            <a:ext cx="1844516" cy="584775"/>
          </a:xfrm>
          <a:prstGeom prst="rect">
            <a:avLst/>
          </a:prstGeom>
          <a:noFill/>
        </p:spPr>
        <p:txBody>
          <a:bodyPr wrap="square" rtlCol="0">
            <a:spAutoFit/>
          </a:bodyPr>
          <a:lstStyle>
            <a:defPPr>
              <a:defRPr lang="ja-JP"/>
            </a:defPPr>
            <a:lvl1pPr algn="ctr">
              <a:defRPr sz="1600">
                <a:solidFill>
                  <a:prstClr val="black"/>
                </a:solidFill>
              </a:defRPr>
            </a:lvl1pPr>
          </a:lstStyle>
          <a:p>
            <a:r>
              <a:rPr lang="ja-JP" altLang="en-US" dirty="0"/>
              <a:t>急性期</a:t>
            </a:r>
            <a:endParaRPr lang="en-US" altLang="ja-JP" dirty="0"/>
          </a:p>
          <a:p>
            <a:r>
              <a:rPr lang="en-US" altLang="ja-JP" dirty="0"/>
              <a:t>14,209</a:t>
            </a:r>
            <a:r>
              <a:rPr lang="ja-JP" altLang="en-US" dirty="0"/>
              <a:t>床</a:t>
            </a:r>
          </a:p>
        </p:txBody>
      </p:sp>
      <p:sp>
        <p:nvSpPr>
          <p:cNvPr id="9" name="正方形/長方形 8"/>
          <p:cNvSpPr/>
          <p:nvPr/>
        </p:nvSpPr>
        <p:spPr>
          <a:xfrm>
            <a:off x="783529" y="1432004"/>
            <a:ext cx="1993845" cy="432000"/>
          </a:xfrm>
          <a:prstGeom prst="rect">
            <a:avLst/>
          </a:prstGeom>
          <a:solidFill>
            <a:srgbClr val="FFCCFF"/>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a:solidFill>
                <a:prstClr val="black"/>
              </a:solidFill>
            </a:endParaRPr>
          </a:p>
        </p:txBody>
      </p:sp>
      <p:sp>
        <p:nvSpPr>
          <p:cNvPr id="10" name="テキスト ボックス 9"/>
          <p:cNvSpPr txBox="1"/>
          <p:nvPr/>
        </p:nvSpPr>
        <p:spPr>
          <a:xfrm>
            <a:off x="731756" y="1495372"/>
            <a:ext cx="2045273" cy="307777"/>
          </a:xfrm>
          <a:prstGeom prst="rect">
            <a:avLst/>
          </a:prstGeom>
          <a:noFill/>
        </p:spPr>
        <p:txBody>
          <a:bodyPr wrap="square" rtlCol="0">
            <a:spAutoFit/>
          </a:bodyPr>
          <a:lstStyle>
            <a:defPPr>
              <a:defRPr lang="ja-JP"/>
            </a:defPPr>
            <a:lvl1pPr algn="ctr">
              <a:defRPr sz="1600">
                <a:solidFill>
                  <a:prstClr val="black"/>
                </a:solidFill>
              </a:defRPr>
            </a:lvl1pPr>
          </a:lstStyle>
          <a:p>
            <a:r>
              <a:rPr lang="ja-JP" altLang="en-US" sz="1400" dirty="0"/>
              <a:t>高度急性期 </a:t>
            </a:r>
            <a:r>
              <a:rPr lang="en-US" altLang="ja-JP" sz="1400" dirty="0"/>
              <a:t>4,787</a:t>
            </a:r>
            <a:r>
              <a:rPr lang="ja-JP" altLang="en-US" sz="1400" dirty="0"/>
              <a:t>床</a:t>
            </a:r>
          </a:p>
        </p:txBody>
      </p:sp>
      <p:grpSp>
        <p:nvGrpSpPr>
          <p:cNvPr id="11" name="グループ化 10"/>
          <p:cNvGrpSpPr/>
          <p:nvPr/>
        </p:nvGrpSpPr>
        <p:grpSpPr>
          <a:xfrm>
            <a:off x="886762" y="786770"/>
            <a:ext cx="1789890" cy="553998"/>
            <a:chOff x="761519" y="1844824"/>
            <a:chExt cx="1127680" cy="750860"/>
          </a:xfrm>
        </p:grpSpPr>
        <p:sp>
          <p:nvSpPr>
            <p:cNvPr id="12" name="テキスト ボックス 11"/>
            <p:cNvSpPr txBox="1"/>
            <p:nvPr/>
          </p:nvSpPr>
          <p:spPr>
            <a:xfrm>
              <a:off x="769486" y="1844824"/>
              <a:ext cx="1110122" cy="750860"/>
            </a:xfrm>
            <a:prstGeom prst="rect">
              <a:avLst/>
            </a:prstGeom>
            <a:solidFill>
              <a:schemeClr val="bg1"/>
            </a:solidFill>
          </p:spPr>
          <p:txBody>
            <a:bodyPr wrap="none" rtlCol="0">
              <a:spAutoFit/>
            </a:bodyPr>
            <a:lstStyle/>
            <a:p>
              <a:pPr algn="ctr"/>
              <a:r>
                <a:rPr lang="ja-JP" altLang="en-US" sz="1400" dirty="0" smtClean="0">
                  <a:solidFill>
                    <a:prstClr val="black"/>
                  </a:solidFill>
                </a:rPr>
                <a:t>病床機能報告（Ｈ</a:t>
              </a:r>
              <a:r>
                <a:rPr lang="en-US" altLang="ja-JP" sz="1400" dirty="0" smtClean="0">
                  <a:solidFill>
                    <a:prstClr val="black"/>
                  </a:solidFill>
                </a:rPr>
                <a:t>26</a:t>
              </a:r>
              <a:r>
                <a:rPr lang="ja-JP" altLang="en-US" sz="1400" dirty="0" smtClean="0">
                  <a:solidFill>
                    <a:prstClr val="black"/>
                  </a:solidFill>
                </a:rPr>
                <a:t>）</a:t>
              </a:r>
              <a:endParaRPr lang="en-US" altLang="ja-JP" sz="1400" dirty="0" smtClean="0">
                <a:solidFill>
                  <a:prstClr val="black"/>
                </a:solidFill>
              </a:endParaRPr>
            </a:p>
            <a:p>
              <a:pPr algn="ctr"/>
              <a:r>
                <a:rPr lang="en-US" altLang="ja-JP" sz="1600" dirty="0" smtClean="0">
                  <a:solidFill>
                    <a:prstClr val="black"/>
                  </a:solidFill>
                </a:rPr>
                <a:t>32,648</a:t>
              </a:r>
              <a:r>
                <a:rPr lang="ja-JP" altLang="en-US" sz="1600" dirty="0" smtClean="0">
                  <a:solidFill>
                    <a:prstClr val="black"/>
                  </a:solidFill>
                </a:rPr>
                <a:t>床</a:t>
              </a:r>
              <a:endParaRPr lang="en-US" altLang="ja-JP" sz="1600" dirty="0" smtClean="0">
                <a:solidFill>
                  <a:prstClr val="black"/>
                </a:solidFill>
              </a:endParaRPr>
            </a:p>
          </p:txBody>
        </p:sp>
        <p:sp>
          <p:nvSpPr>
            <p:cNvPr id="13" name="大かっこ 12"/>
            <p:cNvSpPr/>
            <p:nvPr/>
          </p:nvSpPr>
          <p:spPr>
            <a:xfrm>
              <a:off x="761519" y="1897668"/>
              <a:ext cx="1127680" cy="667236"/>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sp>
        <p:nvSpPr>
          <p:cNvPr id="14" name="正方形/長方形 13"/>
          <p:cNvSpPr/>
          <p:nvPr/>
        </p:nvSpPr>
        <p:spPr>
          <a:xfrm>
            <a:off x="3575237" y="3263799"/>
            <a:ext cx="1993845" cy="792000"/>
          </a:xfrm>
          <a:prstGeom prst="rect">
            <a:avLst/>
          </a:prstGeom>
          <a:solidFill>
            <a:schemeClr val="accent1">
              <a:lumMod val="20000"/>
              <a:lumOff val="80000"/>
            </a:schemeClr>
          </a:solid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smtClean="0">
              <a:solidFill>
                <a:prstClr val="black"/>
              </a:solidFill>
            </a:endParaRPr>
          </a:p>
        </p:txBody>
      </p:sp>
      <p:sp>
        <p:nvSpPr>
          <p:cNvPr id="15" name="テキスト ボックス 14"/>
          <p:cNvSpPr txBox="1"/>
          <p:nvPr/>
        </p:nvSpPr>
        <p:spPr>
          <a:xfrm>
            <a:off x="3753101" y="3367517"/>
            <a:ext cx="1610988" cy="584775"/>
          </a:xfrm>
          <a:prstGeom prst="rect">
            <a:avLst/>
          </a:prstGeom>
          <a:noFill/>
        </p:spPr>
        <p:txBody>
          <a:bodyPr wrap="square" rtlCol="0">
            <a:spAutoFit/>
          </a:bodyPr>
          <a:lstStyle>
            <a:defPPr>
              <a:defRPr lang="ja-JP"/>
            </a:defPPr>
            <a:lvl1pPr algn="ctr">
              <a:defRPr sz="1600">
                <a:solidFill>
                  <a:prstClr val="black"/>
                </a:solidFill>
              </a:defRPr>
            </a:lvl1pPr>
          </a:lstStyle>
          <a:p>
            <a:r>
              <a:rPr lang="ja-JP" altLang="en-US" dirty="0"/>
              <a:t>慢性期</a:t>
            </a:r>
            <a:endParaRPr lang="en-US" altLang="ja-JP" dirty="0"/>
          </a:p>
          <a:p>
            <a:r>
              <a:rPr lang="en-US" altLang="ja-JP" dirty="0"/>
              <a:t>8,991</a:t>
            </a:r>
            <a:r>
              <a:rPr lang="ja-JP" altLang="en-US" dirty="0"/>
              <a:t>床</a:t>
            </a:r>
          </a:p>
        </p:txBody>
      </p:sp>
      <p:sp>
        <p:nvSpPr>
          <p:cNvPr id="16" name="正方形/長方形 15"/>
          <p:cNvSpPr/>
          <p:nvPr/>
        </p:nvSpPr>
        <p:spPr>
          <a:xfrm>
            <a:off x="3574926" y="2480980"/>
            <a:ext cx="1993845" cy="751234"/>
          </a:xfrm>
          <a:prstGeom prst="rect">
            <a:avLst/>
          </a:prstGeom>
          <a:solidFill>
            <a:schemeClr val="accent3">
              <a:lumMod val="20000"/>
              <a:lumOff val="80000"/>
            </a:schemeClr>
          </a:solid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smtClean="0">
              <a:solidFill>
                <a:prstClr val="black"/>
              </a:solidFill>
            </a:endParaRPr>
          </a:p>
        </p:txBody>
      </p:sp>
      <p:sp>
        <p:nvSpPr>
          <p:cNvPr id="17" name="テキスト ボックス 16"/>
          <p:cNvSpPr txBox="1"/>
          <p:nvPr/>
        </p:nvSpPr>
        <p:spPr>
          <a:xfrm>
            <a:off x="3679333" y="2548185"/>
            <a:ext cx="1684762" cy="584775"/>
          </a:xfrm>
          <a:prstGeom prst="rect">
            <a:avLst/>
          </a:prstGeom>
          <a:noFill/>
        </p:spPr>
        <p:txBody>
          <a:bodyPr wrap="square" rtlCol="0">
            <a:spAutoFit/>
          </a:bodyPr>
          <a:lstStyle>
            <a:defPPr>
              <a:defRPr lang="ja-JP"/>
            </a:defPPr>
            <a:lvl1pPr algn="ctr">
              <a:defRPr sz="1600">
                <a:solidFill>
                  <a:prstClr val="black"/>
                </a:solidFill>
              </a:defRPr>
            </a:lvl1pPr>
          </a:lstStyle>
          <a:p>
            <a:r>
              <a:rPr lang="ja-JP" altLang="en-US" dirty="0"/>
              <a:t>回復期</a:t>
            </a:r>
            <a:endParaRPr lang="en-US" altLang="ja-JP" dirty="0"/>
          </a:p>
          <a:p>
            <a:r>
              <a:rPr lang="ja-JP" altLang="en-US" dirty="0"/>
              <a:t> </a:t>
            </a:r>
            <a:r>
              <a:rPr lang="en-US" altLang="ja-JP" dirty="0"/>
              <a:t>8,147</a:t>
            </a:r>
            <a:r>
              <a:rPr lang="ja-JP" altLang="en-US" dirty="0"/>
              <a:t>床</a:t>
            </a:r>
          </a:p>
        </p:txBody>
      </p:sp>
      <p:sp>
        <p:nvSpPr>
          <p:cNvPr id="18" name="正方形/長方形 17"/>
          <p:cNvSpPr/>
          <p:nvPr/>
        </p:nvSpPr>
        <p:spPr>
          <a:xfrm>
            <a:off x="3575237" y="1720037"/>
            <a:ext cx="1993845" cy="720000"/>
          </a:xfrm>
          <a:prstGeom prst="rect">
            <a:avLst/>
          </a:prstGeom>
          <a:solidFill>
            <a:srgbClr val="FFFF66"/>
          </a:solidFill>
          <a:ln w="28575">
            <a:solidFill>
              <a:srgbClr val="FF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a:solidFill>
                <a:prstClr val="black"/>
              </a:solidFill>
            </a:endParaRPr>
          </a:p>
        </p:txBody>
      </p:sp>
      <p:sp>
        <p:nvSpPr>
          <p:cNvPr id="19" name="テキスト ボックス 18"/>
          <p:cNvSpPr txBox="1"/>
          <p:nvPr/>
        </p:nvSpPr>
        <p:spPr>
          <a:xfrm>
            <a:off x="3532646" y="1792047"/>
            <a:ext cx="2051898" cy="584775"/>
          </a:xfrm>
          <a:prstGeom prst="rect">
            <a:avLst/>
          </a:prstGeom>
          <a:noFill/>
        </p:spPr>
        <p:txBody>
          <a:bodyPr wrap="square" rtlCol="0">
            <a:spAutoFit/>
          </a:bodyPr>
          <a:lstStyle>
            <a:defPPr>
              <a:defRPr lang="ja-JP"/>
            </a:defPPr>
            <a:lvl1pPr algn="ctr">
              <a:defRPr sz="1600">
                <a:solidFill>
                  <a:prstClr val="black"/>
                </a:solidFill>
              </a:defRPr>
            </a:lvl1pPr>
          </a:lstStyle>
          <a:p>
            <a:r>
              <a:rPr lang="ja-JP" altLang="en-US" dirty="0"/>
              <a:t>急性期</a:t>
            </a:r>
            <a:endParaRPr lang="en-US" altLang="ja-JP" dirty="0"/>
          </a:p>
          <a:p>
            <a:r>
              <a:rPr lang="en-US" altLang="ja-JP" dirty="0"/>
              <a:t>7,908</a:t>
            </a:r>
            <a:r>
              <a:rPr lang="ja-JP" altLang="en-US" dirty="0"/>
              <a:t>床</a:t>
            </a:r>
          </a:p>
        </p:txBody>
      </p:sp>
      <p:sp>
        <p:nvSpPr>
          <p:cNvPr id="20" name="正方形/長方形 19"/>
          <p:cNvSpPr/>
          <p:nvPr/>
        </p:nvSpPr>
        <p:spPr>
          <a:xfrm>
            <a:off x="3575236" y="1432005"/>
            <a:ext cx="1993845" cy="252000"/>
          </a:xfrm>
          <a:prstGeom prst="rect">
            <a:avLst/>
          </a:prstGeom>
          <a:solidFill>
            <a:srgbClr val="FFCCFF"/>
          </a:solid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a:solidFill>
                <a:prstClr val="black"/>
              </a:solidFill>
            </a:endParaRPr>
          </a:p>
        </p:txBody>
      </p:sp>
      <p:sp>
        <p:nvSpPr>
          <p:cNvPr id="21" name="テキスト ボックス 20"/>
          <p:cNvSpPr txBox="1"/>
          <p:nvPr/>
        </p:nvSpPr>
        <p:spPr>
          <a:xfrm>
            <a:off x="3503296" y="1408037"/>
            <a:ext cx="2081249" cy="307777"/>
          </a:xfrm>
          <a:prstGeom prst="rect">
            <a:avLst/>
          </a:prstGeom>
          <a:noFill/>
        </p:spPr>
        <p:txBody>
          <a:bodyPr wrap="square" rtlCol="0">
            <a:spAutoFit/>
          </a:bodyPr>
          <a:lstStyle>
            <a:defPPr>
              <a:defRPr lang="ja-JP"/>
            </a:defPPr>
            <a:lvl1pPr algn="ctr">
              <a:defRPr sz="1600">
                <a:solidFill>
                  <a:prstClr val="black"/>
                </a:solidFill>
              </a:defRPr>
            </a:lvl1pPr>
          </a:lstStyle>
          <a:p>
            <a:r>
              <a:rPr lang="ja-JP" altLang="en-US" sz="1400" dirty="0"/>
              <a:t>高度急性期</a:t>
            </a:r>
            <a:r>
              <a:rPr lang="en-US" altLang="ja-JP" sz="1400" dirty="0"/>
              <a:t> 2,743</a:t>
            </a:r>
            <a:r>
              <a:rPr lang="ja-JP" altLang="en-US" sz="1400" dirty="0"/>
              <a:t>床</a:t>
            </a:r>
          </a:p>
        </p:txBody>
      </p:sp>
      <p:grpSp>
        <p:nvGrpSpPr>
          <p:cNvPr id="22" name="グループ化 21"/>
          <p:cNvGrpSpPr/>
          <p:nvPr/>
        </p:nvGrpSpPr>
        <p:grpSpPr>
          <a:xfrm>
            <a:off x="3375565" y="786770"/>
            <a:ext cx="2326413" cy="553998"/>
            <a:chOff x="4232919" y="2041684"/>
            <a:chExt cx="2520281" cy="553998"/>
          </a:xfrm>
        </p:grpSpPr>
        <p:sp>
          <p:nvSpPr>
            <p:cNvPr id="23" name="テキスト ボックス 22"/>
            <p:cNvSpPr txBox="1"/>
            <p:nvPr/>
          </p:nvSpPr>
          <p:spPr>
            <a:xfrm>
              <a:off x="4232919" y="2041684"/>
              <a:ext cx="2520281" cy="553998"/>
            </a:xfrm>
            <a:prstGeom prst="rect">
              <a:avLst/>
            </a:prstGeom>
            <a:noFill/>
            <a:ln>
              <a:noFill/>
            </a:ln>
          </p:spPr>
          <p:txBody>
            <a:bodyPr wrap="square" rtlCol="0">
              <a:spAutoFit/>
            </a:bodyPr>
            <a:lstStyle/>
            <a:p>
              <a:pPr algn="ctr"/>
              <a:r>
                <a:rPr lang="ja-JP" altLang="en-US" sz="1400" dirty="0" smtClean="0">
                  <a:solidFill>
                    <a:prstClr val="black"/>
                  </a:solidFill>
                  <a:latin typeface="ＭＳ Ｐゴシック"/>
                </a:rPr>
                <a:t>平成</a:t>
              </a:r>
              <a:r>
                <a:rPr lang="en-US" altLang="ja-JP" sz="1400" dirty="0" smtClean="0">
                  <a:solidFill>
                    <a:prstClr val="black"/>
                  </a:solidFill>
                  <a:latin typeface="ＭＳ Ｐゴシック"/>
                </a:rPr>
                <a:t>25</a:t>
              </a:r>
              <a:r>
                <a:rPr lang="ja-JP" altLang="en-US" sz="1400" dirty="0" smtClean="0">
                  <a:solidFill>
                    <a:prstClr val="black"/>
                  </a:solidFill>
                  <a:latin typeface="ＭＳ Ｐゴシック"/>
                </a:rPr>
                <a:t>年の推計必要病床数</a:t>
              </a:r>
              <a:endParaRPr lang="en-US" altLang="ja-JP" sz="1400" dirty="0" smtClean="0">
                <a:solidFill>
                  <a:prstClr val="black"/>
                </a:solidFill>
                <a:latin typeface="ＭＳ Ｐゴシック"/>
              </a:endParaRPr>
            </a:p>
            <a:p>
              <a:pPr algn="ctr"/>
              <a:r>
                <a:rPr lang="en-US" altLang="ja-JP" sz="1600" dirty="0" smtClean="0">
                  <a:solidFill>
                    <a:prstClr val="black"/>
                  </a:solidFill>
                </a:rPr>
                <a:t>27,789</a:t>
              </a:r>
              <a:r>
                <a:rPr lang="ja-JP" altLang="en-US" sz="1600" dirty="0" smtClean="0">
                  <a:solidFill>
                    <a:prstClr val="black"/>
                  </a:solidFill>
                </a:rPr>
                <a:t>床</a:t>
              </a:r>
              <a:r>
                <a:rPr lang="ja-JP" altLang="en-US" sz="1600" baseline="30000" dirty="0" smtClean="0">
                  <a:solidFill>
                    <a:prstClr val="black"/>
                  </a:solidFill>
                </a:rPr>
                <a:t>＊</a:t>
              </a:r>
              <a:endParaRPr lang="en-US" altLang="ja-JP" sz="1400" baseline="30000" dirty="0">
                <a:solidFill>
                  <a:prstClr val="black"/>
                </a:solidFill>
              </a:endParaRPr>
            </a:p>
          </p:txBody>
        </p:sp>
        <p:sp>
          <p:nvSpPr>
            <p:cNvPr id="24" name="大かっこ 23"/>
            <p:cNvSpPr/>
            <p:nvPr/>
          </p:nvSpPr>
          <p:spPr>
            <a:xfrm>
              <a:off x="4304927" y="2060848"/>
              <a:ext cx="2411969" cy="451212"/>
            </a:xfrm>
            <a:prstGeom prst="bracketPair">
              <a:avLst>
                <a:gd name="adj" fmla="val 1213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sp>
        <p:nvSpPr>
          <p:cNvPr id="25" name="テキスト ボックス 24"/>
          <p:cNvSpPr txBox="1"/>
          <p:nvPr/>
        </p:nvSpPr>
        <p:spPr>
          <a:xfrm>
            <a:off x="5369555" y="6492023"/>
            <a:ext cx="2651688" cy="261610"/>
          </a:xfrm>
          <a:prstGeom prst="rect">
            <a:avLst/>
          </a:prstGeom>
          <a:noFill/>
        </p:spPr>
        <p:txBody>
          <a:bodyPr wrap="none" rtlCol="0">
            <a:spAutoFit/>
          </a:bodyPr>
          <a:lstStyle/>
          <a:p>
            <a:r>
              <a:rPr lang="ja-JP" altLang="en-US" sz="1100" dirty="0" smtClean="0">
                <a:solidFill>
                  <a:prstClr val="black"/>
                </a:solidFill>
              </a:rPr>
              <a:t>病床機能報告，必要病床数等推計ツール</a:t>
            </a:r>
            <a:endParaRPr lang="ja-JP" altLang="en-US" sz="1100" dirty="0">
              <a:solidFill>
                <a:prstClr val="black"/>
              </a:solidFill>
            </a:endParaRPr>
          </a:p>
        </p:txBody>
      </p:sp>
      <p:cxnSp>
        <p:nvCxnSpPr>
          <p:cNvPr id="26" name="直線コネクタ 25"/>
          <p:cNvCxnSpPr/>
          <p:nvPr/>
        </p:nvCxnSpPr>
        <p:spPr>
          <a:xfrm>
            <a:off x="2777339" y="1432004"/>
            <a:ext cx="79753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5569034" y="1432004"/>
            <a:ext cx="79753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6656900" y="1432101"/>
            <a:ext cx="1305015" cy="260545"/>
          </a:xfrm>
          <a:prstGeom prst="rect">
            <a:avLst/>
          </a:prstGeom>
          <a:solidFill>
            <a:schemeClr val="bg1"/>
          </a:solidFill>
        </p:spPr>
        <p:txBody>
          <a:bodyPr wrap="none" rtlCol="0" anchor="b" anchorCtr="0">
            <a:normAutofit fontScale="77500" lnSpcReduction="20000"/>
          </a:bodyPr>
          <a:lstStyle/>
          <a:p>
            <a:pPr algn="ctr"/>
            <a:r>
              <a:rPr lang="ja-JP" altLang="en-US" sz="1600" dirty="0" smtClean="0">
                <a:solidFill>
                  <a:prstClr val="black"/>
                </a:solidFill>
              </a:rPr>
              <a:t>高度急性期</a:t>
            </a:r>
            <a:r>
              <a:rPr lang="en-US" altLang="ja-JP" sz="1600" dirty="0">
                <a:solidFill>
                  <a:prstClr val="black"/>
                </a:solidFill>
              </a:rPr>
              <a:t> </a:t>
            </a:r>
            <a:r>
              <a:rPr lang="en-US" altLang="ja-JP" sz="1600" dirty="0" smtClean="0">
                <a:solidFill>
                  <a:prstClr val="black"/>
                </a:solidFill>
              </a:rPr>
              <a:t>2,970</a:t>
            </a:r>
            <a:r>
              <a:rPr lang="ja-JP" altLang="en-US" sz="1600" dirty="0" smtClean="0">
                <a:solidFill>
                  <a:prstClr val="black"/>
                </a:solidFill>
              </a:rPr>
              <a:t>床</a:t>
            </a:r>
            <a:endParaRPr lang="ja-JP" altLang="en-US" sz="1600" dirty="0">
              <a:solidFill>
                <a:prstClr val="black"/>
              </a:solidFill>
            </a:endParaRPr>
          </a:p>
        </p:txBody>
      </p:sp>
      <p:cxnSp>
        <p:nvCxnSpPr>
          <p:cNvPr id="29" name="直線コネクタ 28"/>
          <p:cNvCxnSpPr/>
          <p:nvPr/>
        </p:nvCxnSpPr>
        <p:spPr>
          <a:xfrm flipV="1">
            <a:off x="2777339" y="1692549"/>
            <a:ext cx="797850" cy="17150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2777032" y="2440116"/>
            <a:ext cx="798161" cy="72107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2777344" y="3232301"/>
            <a:ext cx="798161" cy="25643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2777339" y="4099871"/>
            <a:ext cx="797538" cy="36894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5562375" y="1705274"/>
            <a:ext cx="804557" cy="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5569077" y="2440213"/>
            <a:ext cx="804557" cy="11663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569077" y="3232301"/>
            <a:ext cx="804557" cy="24352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6366932" y="3493003"/>
            <a:ext cx="1993845" cy="540000"/>
          </a:xfrm>
          <a:prstGeom prst="rect">
            <a:avLst/>
          </a:prstGeom>
          <a:solidFill>
            <a:schemeClr val="accent1">
              <a:lumMod val="20000"/>
              <a:lumOff val="80000"/>
            </a:schemeClr>
          </a:solid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smtClean="0">
              <a:solidFill>
                <a:prstClr val="black"/>
              </a:solidFill>
            </a:endParaRPr>
          </a:p>
        </p:txBody>
      </p:sp>
      <p:sp>
        <p:nvSpPr>
          <p:cNvPr id="37" name="テキスト ボックス 36"/>
          <p:cNvSpPr txBox="1"/>
          <p:nvPr/>
        </p:nvSpPr>
        <p:spPr>
          <a:xfrm>
            <a:off x="6267428" y="3456939"/>
            <a:ext cx="2192769" cy="584775"/>
          </a:xfrm>
          <a:prstGeom prst="rect">
            <a:avLst/>
          </a:prstGeom>
          <a:noFill/>
        </p:spPr>
        <p:txBody>
          <a:bodyPr wrap="square" rtlCol="0">
            <a:spAutoFit/>
          </a:bodyPr>
          <a:lstStyle>
            <a:defPPr>
              <a:defRPr lang="ja-JP"/>
            </a:defPPr>
            <a:lvl1pPr algn="ctr">
              <a:defRPr sz="1600">
                <a:solidFill>
                  <a:prstClr val="black"/>
                </a:solidFill>
              </a:defRPr>
            </a:lvl1pPr>
          </a:lstStyle>
          <a:p>
            <a:r>
              <a:rPr lang="ja-JP" altLang="en-US" dirty="0"/>
              <a:t>慢性期</a:t>
            </a:r>
            <a:r>
              <a:rPr lang="ja-JP" altLang="en-US" sz="1050" dirty="0"/>
              <a:t>＊</a:t>
            </a:r>
            <a:endParaRPr lang="en-US" altLang="ja-JP" dirty="0"/>
          </a:p>
          <a:p>
            <a:r>
              <a:rPr lang="en-US" altLang="ja-JP" dirty="0"/>
              <a:t>5,249</a:t>
            </a:r>
            <a:r>
              <a:rPr lang="ja-JP" altLang="en-US" dirty="0"/>
              <a:t>～</a:t>
            </a:r>
            <a:r>
              <a:rPr lang="en-US" altLang="ja-JP" dirty="0"/>
              <a:t>6,756</a:t>
            </a:r>
            <a:r>
              <a:rPr lang="ja-JP" altLang="en-US" sz="1400" dirty="0" smtClean="0"/>
              <a:t>床</a:t>
            </a:r>
            <a:r>
              <a:rPr lang="ja-JP" altLang="en-US" sz="1000" dirty="0" smtClean="0"/>
              <a:t> </a:t>
            </a:r>
            <a:r>
              <a:rPr lang="ja-JP" altLang="en-US" dirty="0" smtClean="0"/>
              <a:t>以上</a:t>
            </a:r>
            <a:endParaRPr lang="ja-JP" altLang="en-US" dirty="0"/>
          </a:p>
        </p:txBody>
      </p:sp>
      <p:sp>
        <p:nvSpPr>
          <p:cNvPr id="38" name="正方形/長方形 37"/>
          <p:cNvSpPr/>
          <p:nvPr/>
        </p:nvSpPr>
        <p:spPr>
          <a:xfrm>
            <a:off x="6366932" y="2592843"/>
            <a:ext cx="1993845" cy="864000"/>
          </a:xfrm>
          <a:prstGeom prst="rect">
            <a:avLst/>
          </a:prstGeom>
          <a:solidFill>
            <a:schemeClr val="accent3">
              <a:lumMod val="20000"/>
              <a:lumOff val="80000"/>
            </a:schemeClr>
          </a:solidFill>
          <a:ln w="28575">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smtClean="0">
              <a:solidFill>
                <a:prstClr val="black"/>
              </a:solidFill>
            </a:endParaRPr>
          </a:p>
        </p:txBody>
      </p:sp>
      <p:sp>
        <p:nvSpPr>
          <p:cNvPr id="39" name="テキスト ボックス 38"/>
          <p:cNvSpPr txBox="1"/>
          <p:nvPr/>
        </p:nvSpPr>
        <p:spPr>
          <a:xfrm>
            <a:off x="6657105" y="2736957"/>
            <a:ext cx="1413402" cy="584775"/>
          </a:xfrm>
          <a:prstGeom prst="rect">
            <a:avLst/>
          </a:prstGeom>
          <a:noFill/>
        </p:spPr>
        <p:txBody>
          <a:bodyPr wrap="square" rtlCol="0">
            <a:spAutoFit/>
          </a:bodyPr>
          <a:lstStyle>
            <a:defPPr>
              <a:defRPr lang="ja-JP"/>
            </a:defPPr>
            <a:lvl1pPr algn="ctr">
              <a:defRPr sz="1600">
                <a:solidFill>
                  <a:prstClr val="black"/>
                </a:solidFill>
              </a:defRPr>
            </a:lvl1pPr>
          </a:lstStyle>
          <a:p>
            <a:r>
              <a:rPr lang="ja-JP" altLang="en-US" dirty="0"/>
              <a:t>回復期</a:t>
            </a:r>
            <a:endParaRPr lang="en-US" altLang="ja-JP" dirty="0"/>
          </a:p>
          <a:p>
            <a:r>
              <a:rPr lang="ja-JP" altLang="en-US" dirty="0"/>
              <a:t> </a:t>
            </a:r>
            <a:r>
              <a:rPr lang="en-US" altLang="ja-JP" dirty="0"/>
              <a:t>9,744</a:t>
            </a:r>
            <a:r>
              <a:rPr lang="ja-JP" altLang="en-US" dirty="0"/>
              <a:t>床</a:t>
            </a:r>
          </a:p>
        </p:txBody>
      </p:sp>
      <p:sp>
        <p:nvSpPr>
          <p:cNvPr id="40" name="正方形/長方形 39"/>
          <p:cNvSpPr/>
          <p:nvPr/>
        </p:nvSpPr>
        <p:spPr>
          <a:xfrm>
            <a:off x="6366932" y="1728747"/>
            <a:ext cx="1993845" cy="828000"/>
          </a:xfrm>
          <a:prstGeom prst="rect">
            <a:avLst/>
          </a:prstGeom>
          <a:solidFill>
            <a:srgbClr val="FFFF66"/>
          </a:solidFill>
          <a:ln w="28575">
            <a:solidFill>
              <a:srgbClr val="FFCC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a:solidFill>
                <a:prstClr val="black"/>
              </a:solidFill>
            </a:endParaRPr>
          </a:p>
        </p:txBody>
      </p:sp>
      <p:sp>
        <p:nvSpPr>
          <p:cNvPr id="41" name="テキスト ボックス 40"/>
          <p:cNvSpPr txBox="1"/>
          <p:nvPr/>
        </p:nvSpPr>
        <p:spPr>
          <a:xfrm>
            <a:off x="6657122" y="1864052"/>
            <a:ext cx="1413392" cy="584775"/>
          </a:xfrm>
          <a:prstGeom prst="rect">
            <a:avLst/>
          </a:prstGeom>
          <a:noFill/>
        </p:spPr>
        <p:txBody>
          <a:bodyPr wrap="square" rtlCol="0">
            <a:spAutoFit/>
          </a:bodyPr>
          <a:lstStyle>
            <a:defPPr>
              <a:defRPr lang="ja-JP"/>
            </a:defPPr>
            <a:lvl1pPr algn="ctr">
              <a:defRPr sz="1600">
                <a:solidFill>
                  <a:prstClr val="black"/>
                </a:solidFill>
              </a:defRPr>
            </a:lvl1pPr>
          </a:lstStyle>
          <a:p>
            <a:r>
              <a:rPr lang="ja-JP" altLang="en-US" dirty="0"/>
              <a:t>急性期</a:t>
            </a:r>
            <a:endParaRPr lang="en-US" altLang="ja-JP" dirty="0"/>
          </a:p>
          <a:p>
            <a:r>
              <a:rPr lang="en-US" altLang="ja-JP" dirty="0"/>
              <a:t>9,113</a:t>
            </a:r>
            <a:r>
              <a:rPr lang="ja-JP" altLang="en-US" dirty="0"/>
              <a:t>床</a:t>
            </a:r>
          </a:p>
        </p:txBody>
      </p:sp>
      <p:sp>
        <p:nvSpPr>
          <p:cNvPr id="42" name="正方形/長方形 41"/>
          <p:cNvSpPr/>
          <p:nvPr/>
        </p:nvSpPr>
        <p:spPr>
          <a:xfrm>
            <a:off x="6366931" y="1432004"/>
            <a:ext cx="1993845" cy="252000"/>
          </a:xfrm>
          <a:prstGeom prst="rect">
            <a:avLst/>
          </a:prstGeom>
          <a:solidFill>
            <a:srgbClr val="FFCCFF"/>
          </a:solid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a:solidFill>
                <a:prstClr val="black"/>
              </a:solidFill>
            </a:endParaRPr>
          </a:p>
        </p:txBody>
      </p:sp>
      <p:sp>
        <p:nvSpPr>
          <p:cNvPr id="43" name="正方形/長方形 42"/>
          <p:cNvSpPr/>
          <p:nvPr/>
        </p:nvSpPr>
        <p:spPr>
          <a:xfrm>
            <a:off x="6366710" y="4072388"/>
            <a:ext cx="1993845" cy="1116000"/>
          </a:xfrm>
          <a:prstGeom prst="rect">
            <a:avLst/>
          </a:prstGeom>
          <a:solidFill>
            <a:schemeClr val="accent6">
              <a:lumMod val="60000"/>
              <a:lumOff val="40000"/>
            </a:schemeClr>
          </a:solid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prstClr val="black"/>
              </a:solidFill>
            </a:endParaRPr>
          </a:p>
        </p:txBody>
      </p:sp>
      <p:sp>
        <p:nvSpPr>
          <p:cNvPr id="44" name="テキスト ボックス 43"/>
          <p:cNvSpPr txBox="1"/>
          <p:nvPr/>
        </p:nvSpPr>
        <p:spPr>
          <a:xfrm>
            <a:off x="6247167" y="4315674"/>
            <a:ext cx="2212992" cy="584775"/>
          </a:xfrm>
          <a:prstGeom prst="rect">
            <a:avLst/>
          </a:prstGeom>
          <a:noFill/>
        </p:spPr>
        <p:txBody>
          <a:bodyPr wrap="square" rtlCol="0">
            <a:spAutoFit/>
          </a:bodyPr>
          <a:lstStyle>
            <a:defPPr>
              <a:defRPr lang="ja-JP"/>
            </a:defPPr>
            <a:lvl1pPr algn="ctr">
              <a:defRPr sz="1600">
                <a:solidFill>
                  <a:prstClr val="black"/>
                </a:solidFill>
              </a:defRPr>
            </a:lvl1pPr>
          </a:lstStyle>
          <a:p>
            <a:r>
              <a:rPr lang="ja-JP" altLang="en-US" dirty="0"/>
              <a:t>在宅医療等へ</a:t>
            </a:r>
            <a:endParaRPr lang="en-US" altLang="ja-JP" dirty="0"/>
          </a:p>
          <a:p>
            <a:r>
              <a:rPr lang="ja-JP" altLang="en-US" dirty="0"/>
              <a:t> </a:t>
            </a:r>
            <a:r>
              <a:rPr lang="en-US" altLang="ja-JP" dirty="0"/>
              <a:t>1.0</a:t>
            </a:r>
            <a:r>
              <a:rPr lang="ja-JP" altLang="en-US" dirty="0"/>
              <a:t>～</a:t>
            </a:r>
            <a:r>
              <a:rPr lang="en-US" altLang="ja-JP" dirty="0"/>
              <a:t>1.2</a:t>
            </a:r>
            <a:r>
              <a:rPr lang="ja-JP" altLang="en-US" dirty="0"/>
              <a:t>万人</a:t>
            </a:r>
            <a:endParaRPr lang="en-US" altLang="ja-JP" dirty="0"/>
          </a:p>
        </p:txBody>
      </p:sp>
      <p:cxnSp>
        <p:nvCxnSpPr>
          <p:cNvPr id="45" name="直線コネクタ 44"/>
          <p:cNvCxnSpPr/>
          <p:nvPr/>
        </p:nvCxnSpPr>
        <p:spPr>
          <a:xfrm>
            <a:off x="5569077" y="4060024"/>
            <a:ext cx="804557" cy="33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6213658" y="1407973"/>
            <a:ext cx="2280009" cy="307777"/>
          </a:xfrm>
          <a:prstGeom prst="rect">
            <a:avLst/>
          </a:prstGeom>
          <a:noFill/>
        </p:spPr>
        <p:txBody>
          <a:bodyPr wrap="square" rtlCol="0">
            <a:spAutoFit/>
          </a:bodyPr>
          <a:lstStyle>
            <a:defPPr>
              <a:defRPr lang="ja-JP"/>
            </a:defPPr>
            <a:lvl1pPr algn="ctr">
              <a:defRPr sz="1600">
                <a:solidFill>
                  <a:prstClr val="black"/>
                </a:solidFill>
              </a:defRPr>
            </a:lvl1pPr>
          </a:lstStyle>
          <a:p>
            <a:r>
              <a:rPr lang="ja-JP" altLang="en-US" sz="1400" dirty="0"/>
              <a:t>高度急性期</a:t>
            </a:r>
            <a:r>
              <a:rPr lang="en-US" altLang="ja-JP" sz="1400" dirty="0"/>
              <a:t> 2,970</a:t>
            </a:r>
            <a:r>
              <a:rPr lang="ja-JP" altLang="en-US" sz="1400" dirty="0"/>
              <a:t>床</a:t>
            </a:r>
          </a:p>
        </p:txBody>
      </p:sp>
      <p:grpSp>
        <p:nvGrpSpPr>
          <p:cNvPr id="47" name="グループ化 46"/>
          <p:cNvGrpSpPr/>
          <p:nvPr/>
        </p:nvGrpSpPr>
        <p:grpSpPr>
          <a:xfrm>
            <a:off x="6167302" y="786770"/>
            <a:ext cx="2326413" cy="553998"/>
            <a:chOff x="4232919" y="2041684"/>
            <a:chExt cx="2520281" cy="553998"/>
          </a:xfrm>
        </p:grpSpPr>
        <p:sp>
          <p:nvSpPr>
            <p:cNvPr id="48" name="テキスト ボックス 47"/>
            <p:cNvSpPr txBox="1"/>
            <p:nvPr/>
          </p:nvSpPr>
          <p:spPr>
            <a:xfrm>
              <a:off x="4232919" y="2041684"/>
              <a:ext cx="2520281" cy="553998"/>
            </a:xfrm>
            <a:prstGeom prst="rect">
              <a:avLst/>
            </a:prstGeom>
            <a:noFill/>
            <a:ln>
              <a:noFill/>
            </a:ln>
          </p:spPr>
          <p:txBody>
            <a:bodyPr wrap="square" rtlCol="0">
              <a:spAutoFit/>
            </a:bodyPr>
            <a:lstStyle/>
            <a:p>
              <a:pPr algn="ctr"/>
              <a:r>
                <a:rPr lang="ja-JP" altLang="en-US" sz="1400" dirty="0" smtClean="0">
                  <a:solidFill>
                    <a:prstClr val="black"/>
                  </a:solidFill>
                  <a:latin typeface="ＭＳ Ｐゴシック"/>
                </a:rPr>
                <a:t>平成</a:t>
              </a:r>
              <a:r>
                <a:rPr lang="en-US" altLang="ja-JP" sz="1400" dirty="0">
                  <a:solidFill>
                    <a:prstClr val="black"/>
                  </a:solidFill>
                  <a:latin typeface="ＭＳ Ｐゴシック"/>
                </a:rPr>
                <a:t>37</a:t>
              </a:r>
              <a:r>
                <a:rPr lang="ja-JP" altLang="en-US" sz="1400" dirty="0" smtClean="0">
                  <a:solidFill>
                    <a:prstClr val="black"/>
                  </a:solidFill>
                  <a:latin typeface="ＭＳ Ｐゴシック"/>
                </a:rPr>
                <a:t>年の推計必要病床数</a:t>
              </a:r>
              <a:endParaRPr lang="en-US" altLang="ja-JP" sz="1400" dirty="0" smtClean="0">
                <a:solidFill>
                  <a:prstClr val="black"/>
                </a:solidFill>
                <a:latin typeface="ＭＳ Ｐゴシック"/>
              </a:endParaRPr>
            </a:p>
            <a:p>
              <a:pPr algn="ctr"/>
              <a:r>
                <a:rPr lang="en-US" altLang="ja-JP" sz="1600" dirty="0" smtClean="0">
                  <a:solidFill>
                    <a:prstClr val="black"/>
                  </a:solidFill>
                </a:rPr>
                <a:t>27,076</a:t>
              </a:r>
              <a:r>
                <a:rPr lang="ja-JP" altLang="en-US" sz="1600" dirty="0" smtClean="0">
                  <a:solidFill>
                    <a:prstClr val="black"/>
                  </a:solidFill>
                </a:rPr>
                <a:t>～</a:t>
              </a:r>
              <a:r>
                <a:rPr lang="en-US" altLang="ja-JP" sz="1600" dirty="0" smtClean="0">
                  <a:solidFill>
                    <a:prstClr val="black"/>
                  </a:solidFill>
                </a:rPr>
                <a:t>28,584</a:t>
              </a:r>
              <a:r>
                <a:rPr lang="ja-JP" altLang="en-US" sz="1400" dirty="0" smtClean="0">
                  <a:solidFill>
                    <a:prstClr val="black"/>
                  </a:solidFill>
                </a:rPr>
                <a:t>床以上</a:t>
              </a:r>
              <a:endParaRPr lang="en-US" altLang="ja-JP" sz="1200" dirty="0">
                <a:solidFill>
                  <a:prstClr val="black"/>
                </a:solidFill>
              </a:endParaRPr>
            </a:p>
          </p:txBody>
        </p:sp>
        <p:sp>
          <p:nvSpPr>
            <p:cNvPr id="49" name="大かっこ 48"/>
            <p:cNvSpPr/>
            <p:nvPr/>
          </p:nvSpPr>
          <p:spPr>
            <a:xfrm>
              <a:off x="4304927" y="2060848"/>
              <a:ext cx="2411969" cy="451212"/>
            </a:xfrm>
            <a:prstGeom prst="bracketPair">
              <a:avLst>
                <a:gd name="adj" fmla="val 1213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sp>
        <p:nvSpPr>
          <p:cNvPr id="50" name="角丸四角形 49"/>
          <p:cNvSpPr/>
          <p:nvPr/>
        </p:nvSpPr>
        <p:spPr>
          <a:xfrm>
            <a:off x="240584" y="4707560"/>
            <a:ext cx="4087754" cy="2047156"/>
          </a:xfrm>
          <a:prstGeom prst="roundRect">
            <a:avLst>
              <a:gd name="adj" fmla="val 4924"/>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smtClean="0">
              <a:solidFill>
                <a:prstClr val="black"/>
              </a:solidFill>
            </a:endParaRPr>
          </a:p>
        </p:txBody>
      </p:sp>
      <p:sp>
        <p:nvSpPr>
          <p:cNvPr id="51" name="テキスト ボックス 50"/>
          <p:cNvSpPr txBox="1"/>
          <p:nvPr/>
        </p:nvSpPr>
        <p:spPr>
          <a:xfrm>
            <a:off x="209182" y="4576150"/>
            <a:ext cx="3655168" cy="307777"/>
          </a:xfrm>
          <a:prstGeom prst="rect">
            <a:avLst/>
          </a:prstGeom>
          <a:solidFill>
            <a:schemeClr val="bg1"/>
          </a:solidFill>
        </p:spPr>
        <p:txBody>
          <a:bodyPr wrap="none" rtlCol="0">
            <a:spAutoFit/>
          </a:bodyPr>
          <a:lstStyle/>
          <a:p>
            <a:pPr algn="ctr"/>
            <a:r>
              <a:rPr lang="ja-JP" altLang="en-US" sz="1400" dirty="0">
                <a:solidFill>
                  <a:prstClr val="black"/>
                </a:solidFill>
              </a:rPr>
              <a:t>患者</a:t>
            </a:r>
            <a:r>
              <a:rPr lang="ja-JP" altLang="en-US" sz="1400" dirty="0" smtClean="0">
                <a:solidFill>
                  <a:prstClr val="black"/>
                </a:solidFill>
              </a:rPr>
              <a:t>の収</a:t>
            </a:r>
            <a:r>
              <a:rPr lang="ja-JP" altLang="en-US" sz="1400" dirty="0" err="1" smtClean="0">
                <a:solidFill>
                  <a:prstClr val="black"/>
                </a:solidFill>
              </a:rPr>
              <a:t>れんの</a:t>
            </a:r>
            <a:r>
              <a:rPr lang="ja-JP" altLang="en-US" sz="1400" dirty="0" smtClean="0">
                <a:solidFill>
                  <a:prstClr val="black"/>
                </a:solidFill>
              </a:rPr>
              <a:t>イメージ</a:t>
            </a:r>
            <a:r>
              <a:rPr lang="ja-JP" altLang="en-US" sz="900" dirty="0" smtClean="0">
                <a:solidFill>
                  <a:prstClr val="black"/>
                </a:solidFill>
              </a:rPr>
              <a:t>（地域医療構想策定ガイドライン）</a:t>
            </a:r>
          </a:p>
        </p:txBody>
      </p:sp>
      <p:sp>
        <p:nvSpPr>
          <p:cNvPr id="52" name="正方形/長方形 51"/>
          <p:cNvSpPr/>
          <p:nvPr/>
        </p:nvSpPr>
        <p:spPr>
          <a:xfrm>
            <a:off x="3574925" y="4100166"/>
            <a:ext cx="1993845" cy="336949"/>
          </a:xfrm>
          <a:prstGeom prst="rect">
            <a:avLst/>
          </a:prstGeom>
          <a:solidFill>
            <a:schemeClr val="accent6">
              <a:lumMod val="60000"/>
              <a:lumOff val="40000"/>
            </a:schemeClr>
          </a:solidFill>
          <a:ln w="28575">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b="1" dirty="0">
              <a:solidFill>
                <a:prstClr val="black"/>
              </a:solidFill>
            </a:endParaRPr>
          </a:p>
        </p:txBody>
      </p:sp>
      <p:sp>
        <p:nvSpPr>
          <p:cNvPr id="53" name="テキスト ボックス 52"/>
          <p:cNvSpPr txBox="1"/>
          <p:nvPr/>
        </p:nvSpPr>
        <p:spPr>
          <a:xfrm>
            <a:off x="3740486" y="4130140"/>
            <a:ext cx="1623608" cy="338554"/>
          </a:xfrm>
          <a:prstGeom prst="rect">
            <a:avLst/>
          </a:prstGeom>
          <a:noFill/>
        </p:spPr>
        <p:txBody>
          <a:bodyPr wrap="square" rtlCol="0">
            <a:spAutoFit/>
          </a:bodyPr>
          <a:lstStyle>
            <a:defPPr>
              <a:defRPr lang="ja-JP"/>
            </a:defPPr>
            <a:lvl1pPr algn="ctr">
              <a:defRPr sz="1600">
                <a:solidFill>
                  <a:prstClr val="black"/>
                </a:solidFill>
              </a:defRPr>
            </a:lvl1pPr>
          </a:lstStyle>
          <a:p>
            <a:r>
              <a:rPr lang="ja-JP" altLang="en-US" dirty="0"/>
              <a:t>その他</a:t>
            </a:r>
            <a:endParaRPr lang="en-US" altLang="ja-JP" dirty="0"/>
          </a:p>
        </p:txBody>
      </p:sp>
      <p:cxnSp>
        <p:nvCxnSpPr>
          <p:cNvPr id="54" name="直線コネクタ 53"/>
          <p:cNvCxnSpPr/>
          <p:nvPr/>
        </p:nvCxnSpPr>
        <p:spPr>
          <a:xfrm>
            <a:off x="5569077" y="4450246"/>
            <a:ext cx="804557" cy="72620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6505050" y="5222571"/>
            <a:ext cx="1905030" cy="261610"/>
          </a:xfrm>
          <a:prstGeom prst="rect">
            <a:avLst/>
          </a:prstGeom>
          <a:noFill/>
        </p:spPr>
        <p:txBody>
          <a:bodyPr wrap="square" rtlCol="0">
            <a:spAutoFit/>
          </a:bodyPr>
          <a:lstStyle/>
          <a:p>
            <a:r>
              <a:rPr lang="ja-JP" altLang="en-US" sz="1100" dirty="0" smtClean="0">
                <a:solidFill>
                  <a:prstClr val="black"/>
                </a:solidFill>
              </a:rPr>
              <a:t>（患者住所地ベースで推計）</a:t>
            </a:r>
            <a:endParaRPr lang="ja-JP" altLang="en-US" sz="1100" dirty="0">
              <a:solidFill>
                <a:prstClr val="black"/>
              </a:solidFill>
            </a:endParaRPr>
          </a:p>
        </p:txBody>
      </p:sp>
      <p:sp>
        <p:nvSpPr>
          <p:cNvPr id="56" name="テキスト ボックス 55"/>
          <p:cNvSpPr txBox="1"/>
          <p:nvPr/>
        </p:nvSpPr>
        <p:spPr>
          <a:xfrm>
            <a:off x="5148108" y="5646951"/>
            <a:ext cx="3453189" cy="646331"/>
          </a:xfrm>
          <a:prstGeom prst="rect">
            <a:avLst/>
          </a:prstGeom>
          <a:solidFill>
            <a:schemeClr val="bg1"/>
          </a:solidFill>
        </p:spPr>
        <p:txBody>
          <a:bodyPr wrap="none" rtlCol="0">
            <a:spAutoFit/>
          </a:bodyPr>
          <a:lstStyle/>
          <a:p>
            <a:r>
              <a:rPr lang="ja-JP" altLang="en-US" sz="1200" baseline="30000" dirty="0" smtClean="0">
                <a:solidFill>
                  <a:prstClr val="black"/>
                </a:solidFill>
              </a:rPr>
              <a:t>＊ </a:t>
            </a:r>
            <a:r>
              <a:rPr lang="ja-JP" altLang="en-US" sz="1200" dirty="0" smtClean="0">
                <a:solidFill>
                  <a:prstClr val="black"/>
                </a:solidFill>
              </a:rPr>
              <a:t>地域医療構想ガイドラインの推計方法に基づき，</a:t>
            </a:r>
            <a:endParaRPr lang="en-US" altLang="ja-JP" sz="1200" dirty="0" smtClean="0">
              <a:solidFill>
                <a:prstClr val="black"/>
              </a:solidFill>
            </a:endParaRPr>
          </a:p>
          <a:p>
            <a:r>
              <a:rPr lang="ja-JP" altLang="en-US" sz="1200" dirty="0" smtClean="0">
                <a:solidFill>
                  <a:prstClr val="black"/>
                </a:solidFill>
              </a:rPr>
              <a:t>　 </a:t>
            </a:r>
            <a:r>
              <a:rPr lang="en-US" altLang="ja-JP" sz="1200" dirty="0" smtClean="0">
                <a:solidFill>
                  <a:prstClr val="black"/>
                </a:solidFill>
              </a:rPr>
              <a:t>DPC</a:t>
            </a:r>
            <a:r>
              <a:rPr lang="ja-JP" altLang="en-US" sz="1200" dirty="0">
                <a:solidFill>
                  <a:prstClr val="black"/>
                </a:solidFill>
              </a:rPr>
              <a:t>データや</a:t>
            </a:r>
            <a:r>
              <a:rPr lang="en-US" altLang="ja-JP" sz="1200" dirty="0">
                <a:solidFill>
                  <a:prstClr val="black"/>
                </a:solidFill>
              </a:rPr>
              <a:t>NDB</a:t>
            </a:r>
            <a:r>
              <a:rPr lang="ja-JP" altLang="en-US" sz="1200" dirty="0">
                <a:solidFill>
                  <a:prstClr val="black"/>
                </a:solidFill>
              </a:rPr>
              <a:t>の</a:t>
            </a:r>
            <a:r>
              <a:rPr lang="ja-JP" altLang="en-US" sz="1200" dirty="0" smtClean="0">
                <a:solidFill>
                  <a:prstClr val="black"/>
                </a:solidFill>
              </a:rPr>
              <a:t>レセプトデータ等を利用して，</a:t>
            </a:r>
            <a:endParaRPr lang="en-US" altLang="ja-JP" sz="1200" dirty="0" smtClean="0">
              <a:solidFill>
                <a:prstClr val="black"/>
              </a:solidFill>
            </a:endParaRPr>
          </a:p>
          <a:p>
            <a:r>
              <a:rPr lang="ja-JP" altLang="en-US" sz="1200" dirty="0" smtClean="0">
                <a:solidFill>
                  <a:prstClr val="black"/>
                </a:solidFill>
              </a:rPr>
              <a:t>　 患者住所地ベースで推計した必要病床数。　</a:t>
            </a:r>
          </a:p>
        </p:txBody>
      </p:sp>
      <p:sp>
        <p:nvSpPr>
          <p:cNvPr id="57" name="テキスト ボックス 56"/>
          <p:cNvSpPr txBox="1"/>
          <p:nvPr/>
        </p:nvSpPr>
        <p:spPr>
          <a:xfrm>
            <a:off x="1432626" y="5071974"/>
            <a:ext cx="3072906" cy="230832"/>
          </a:xfrm>
          <a:prstGeom prst="rect">
            <a:avLst/>
          </a:prstGeom>
          <a:noFill/>
        </p:spPr>
        <p:txBody>
          <a:bodyPr wrap="square" rtlCol="0">
            <a:spAutoFit/>
          </a:bodyPr>
          <a:lstStyle/>
          <a:p>
            <a:r>
              <a:rPr lang="ja-JP" altLang="en-US" sz="900" dirty="0" smtClean="0">
                <a:solidFill>
                  <a:prstClr val="black"/>
                </a:solidFill>
              </a:rPr>
              <a:t>高度急性期　　　急性期　　　　</a:t>
            </a:r>
            <a:r>
              <a:rPr lang="ja-JP" altLang="en-US" sz="900" dirty="0">
                <a:solidFill>
                  <a:prstClr val="black"/>
                </a:solidFill>
              </a:rPr>
              <a:t> </a:t>
            </a:r>
            <a:r>
              <a:rPr lang="ja-JP" altLang="en-US" sz="900" dirty="0" smtClean="0">
                <a:solidFill>
                  <a:prstClr val="black"/>
                </a:solidFill>
              </a:rPr>
              <a:t>回復期　　　　   慢性期</a:t>
            </a:r>
          </a:p>
        </p:txBody>
      </p:sp>
      <p:sp>
        <p:nvSpPr>
          <p:cNvPr id="58" name="正方形/長方形 57"/>
          <p:cNvSpPr/>
          <p:nvPr/>
        </p:nvSpPr>
        <p:spPr>
          <a:xfrm>
            <a:off x="-3764" y="0"/>
            <a:ext cx="9159050" cy="541338"/>
          </a:xfrm>
          <a:prstGeom prst="rect">
            <a:avLst/>
          </a:prstGeom>
          <a:solidFill>
            <a:schemeClr val="tx1"/>
          </a:solidFill>
          <a:ln w="25400" cap="flat" cmpd="sng" algn="ctr">
            <a:noFill/>
            <a:prstDash val="solid"/>
          </a:ln>
          <a:effectLst/>
        </p:spPr>
        <p:txBody>
          <a:bodyPr lIns="91099" tIns="45550" rIns="91099" bIns="45550" anchor="ctr"/>
          <a:lstStyle/>
          <a:p>
            <a:pPr algn="ctr" defTabSz="907290" fontAlgn="base">
              <a:spcBef>
                <a:spcPct val="0"/>
              </a:spcBef>
              <a:spcAft>
                <a:spcPct val="0"/>
              </a:spcAft>
              <a:defRPr/>
            </a:pPr>
            <a:r>
              <a:rPr kumimoji="0" lang="ja-JP" altLang="en-US" sz="1600" b="1" kern="0" dirty="0">
                <a:solidFill>
                  <a:prstClr val="white"/>
                </a:solidFill>
              </a:rPr>
              <a:t>病床機能報告による結果と地域医療構想策定ガイドラインに基づく</a:t>
            </a:r>
            <a:br>
              <a:rPr kumimoji="0" lang="ja-JP" altLang="en-US" sz="1600" b="1" kern="0" dirty="0">
                <a:solidFill>
                  <a:prstClr val="white"/>
                </a:solidFill>
              </a:rPr>
            </a:br>
            <a:r>
              <a:rPr kumimoji="0" lang="ja-JP" altLang="en-US" sz="1600" b="1" kern="0" dirty="0">
                <a:solidFill>
                  <a:prstClr val="white"/>
                </a:solidFill>
              </a:rPr>
              <a:t>推計方法による医療機能別必要病床数の比較</a:t>
            </a:r>
          </a:p>
        </p:txBody>
      </p:sp>
      <p:sp>
        <p:nvSpPr>
          <p:cNvPr id="59" name="スライド番号プレースホルダー 5"/>
          <p:cNvSpPr>
            <a:spLocks noGrp="1"/>
          </p:cNvSpPr>
          <p:nvPr>
            <p:ph type="sldNum" sz="quarter" idx="12"/>
          </p:nvPr>
        </p:nvSpPr>
        <p:spPr>
          <a:xfrm>
            <a:off x="7005681" y="6492875"/>
            <a:ext cx="2133600" cy="365125"/>
          </a:xfrm>
        </p:spPr>
        <p:txBody>
          <a:bodyPr/>
          <a:lstStyle/>
          <a:p>
            <a:fld id="{DC768EE6-8590-4C35-BA5F-0BD088C856D2}" type="slidenum">
              <a:rPr kumimoji="1" lang="ja-JP" altLang="en-US" sz="2400" smtClean="0"/>
              <a:t>59</a:t>
            </a:fld>
            <a:endParaRPr kumimoji="1" lang="ja-JP" altLang="en-US" sz="2400" dirty="0"/>
          </a:p>
        </p:txBody>
      </p:sp>
    </p:spTree>
    <p:extLst>
      <p:ext uri="{BB962C8B-B14F-4D97-AF65-F5344CB8AC3E}">
        <p14:creationId xmlns:p14="http://schemas.microsoft.com/office/powerpoint/2010/main" val="37441020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403953" y="6356350"/>
            <a:ext cx="2133600" cy="365125"/>
          </a:xfrm>
        </p:spPr>
        <p:txBody>
          <a:bodyPr/>
          <a:lstStyle/>
          <a:p>
            <a:fld id="{DC768EE6-8590-4C35-BA5F-0BD088C856D2}" type="slidenum">
              <a:rPr kumimoji="1" lang="ja-JP" altLang="en-US" smtClean="0"/>
              <a:t>60</a:t>
            </a:fld>
            <a:endParaRPr kumimoji="1" lang="ja-JP" altLang="en-US"/>
          </a:p>
        </p:txBody>
      </p:sp>
      <p:sp>
        <p:nvSpPr>
          <p:cNvPr id="5" name="角丸四角形 4"/>
          <p:cNvSpPr/>
          <p:nvPr/>
        </p:nvSpPr>
        <p:spPr>
          <a:xfrm rot="16200000">
            <a:off x="1684264" y="-437626"/>
            <a:ext cx="5839198" cy="8554360"/>
          </a:xfrm>
          <a:prstGeom prst="roundRect">
            <a:avLst>
              <a:gd name="adj" fmla="val 6101"/>
            </a:avLst>
          </a:prstGeom>
          <a:solidFill>
            <a:schemeClr val="bg1"/>
          </a:solidFill>
          <a:ln w="31750">
            <a:solidFill>
              <a:schemeClr val="tx2"/>
            </a:solidFill>
            <a:prstDash val="sys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6" name="円/楕円 5"/>
          <p:cNvSpPr/>
          <p:nvPr/>
        </p:nvSpPr>
        <p:spPr>
          <a:xfrm rot="13833458">
            <a:off x="5304402" y="3071509"/>
            <a:ext cx="2251871" cy="4161846"/>
          </a:xfrm>
          <a:prstGeom prst="ellipse">
            <a:avLst/>
          </a:prstGeom>
          <a:solidFill>
            <a:srgbClr val="99FF66">
              <a:alpha val="86667"/>
            </a:srgbClr>
          </a:solidFill>
          <a:ln w="50800">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フローチャート : 手操作入力 6"/>
          <p:cNvSpPr/>
          <p:nvPr/>
        </p:nvSpPr>
        <p:spPr>
          <a:xfrm rot="16200000" flipH="1">
            <a:off x="4419245" y="2355919"/>
            <a:ext cx="5298817" cy="3734142"/>
          </a:xfrm>
          <a:prstGeom prst="flowChartManualInput">
            <a:avLst/>
          </a:prstGeom>
          <a:solidFill>
            <a:srgbClr val="99FF66">
              <a:alpha val="86667"/>
            </a:srgbClr>
          </a:solidFill>
          <a:ln w="50800">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grpSp>
        <p:nvGrpSpPr>
          <p:cNvPr id="8" name="グループ化 7"/>
          <p:cNvGrpSpPr/>
          <p:nvPr/>
        </p:nvGrpSpPr>
        <p:grpSpPr>
          <a:xfrm>
            <a:off x="2217564" y="6208287"/>
            <a:ext cx="196249" cy="473894"/>
            <a:chOff x="3041757" y="5687073"/>
            <a:chExt cx="196249" cy="473894"/>
          </a:xfrm>
        </p:grpSpPr>
        <p:sp>
          <p:nvSpPr>
            <p:cNvPr id="9" name="円/楕円 8"/>
            <p:cNvSpPr/>
            <p:nvPr/>
          </p:nvSpPr>
          <p:spPr>
            <a:xfrm>
              <a:off x="3043025" y="5687073"/>
              <a:ext cx="194981" cy="2051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片側の 2 つの角を切り取った四角形 9"/>
            <p:cNvSpPr/>
            <p:nvPr/>
          </p:nvSpPr>
          <p:spPr>
            <a:xfrm>
              <a:off x="3041757" y="5844596"/>
              <a:ext cx="194673" cy="316371"/>
            </a:xfrm>
            <a:prstGeom prst="snip2SameRect">
              <a:avLst>
                <a:gd name="adj1" fmla="val 30428"/>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1" name="角丸四角形 10"/>
          <p:cNvSpPr/>
          <p:nvPr/>
        </p:nvSpPr>
        <p:spPr>
          <a:xfrm>
            <a:off x="316513" y="962531"/>
            <a:ext cx="3056909" cy="4892426"/>
          </a:xfrm>
          <a:prstGeom prst="roundRect">
            <a:avLst>
              <a:gd name="adj" fmla="val 10030"/>
            </a:avLst>
          </a:prstGeom>
          <a:solidFill>
            <a:schemeClr val="bg1"/>
          </a:solidFill>
          <a:ln w="31750">
            <a:solidFill>
              <a:schemeClr val="tx2"/>
            </a:solidFill>
            <a:prstDash val="sysDash"/>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12" name="円/楕円 11"/>
          <p:cNvSpPr/>
          <p:nvPr/>
        </p:nvSpPr>
        <p:spPr>
          <a:xfrm rot="14114061">
            <a:off x="4678116" y="2904802"/>
            <a:ext cx="2709833" cy="1735361"/>
          </a:xfrm>
          <a:prstGeom prst="ellipse">
            <a:avLst/>
          </a:prstGeom>
          <a:solidFill>
            <a:srgbClr val="99FF66">
              <a:alpha val="86667"/>
            </a:srgbClr>
          </a:solidFill>
          <a:ln w="50800">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ドーナツ 12"/>
          <p:cNvSpPr/>
          <p:nvPr/>
        </p:nvSpPr>
        <p:spPr>
          <a:xfrm rot="20811765">
            <a:off x="3175918" y="1912931"/>
            <a:ext cx="2808502" cy="2868673"/>
          </a:xfrm>
          <a:prstGeom prst="donut">
            <a:avLst>
              <a:gd name="adj" fmla="val 7093"/>
            </a:avLst>
          </a:prstGeom>
          <a:solidFill>
            <a:srgbClr val="FFC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p:cNvSpPr txBox="1"/>
          <p:nvPr/>
        </p:nvSpPr>
        <p:spPr>
          <a:xfrm>
            <a:off x="6786930" y="1938372"/>
            <a:ext cx="2016224" cy="276985"/>
          </a:xfrm>
          <a:prstGeom prst="rect">
            <a:avLst/>
          </a:prstGeom>
          <a:noFill/>
        </p:spPr>
        <p:txBody>
          <a:bodyPr wrap="square" lIns="91420" tIns="45713" rIns="91420" bIns="45713" rtlCol="0">
            <a:spAutoFit/>
          </a:bodyPr>
          <a:lstStyle/>
          <a:p>
            <a:pPr algn="ctr" defTabSz="914070"/>
            <a:r>
              <a:rPr lang="en-US" altLang="ja-JP" sz="1200" b="1" spc="-100" dirty="0">
                <a:solidFill>
                  <a:srgbClr val="0000FF"/>
                </a:solidFill>
                <a:latin typeface="+mn-ea"/>
              </a:rPr>
              <a:t>【 </a:t>
            </a:r>
            <a:r>
              <a:rPr lang="ja-JP" altLang="en-US" sz="1200" b="1" spc="-100" dirty="0">
                <a:solidFill>
                  <a:srgbClr val="0000FF"/>
                </a:solidFill>
                <a:latin typeface="+mn-ea"/>
              </a:rPr>
              <a:t>在宅介護サービス </a:t>
            </a:r>
            <a:r>
              <a:rPr lang="en-US" altLang="ja-JP" sz="1200" b="1" spc="-100" dirty="0">
                <a:solidFill>
                  <a:srgbClr val="0000FF"/>
                </a:solidFill>
                <a:latin typeface="+mn-ea"/>
              </a:rPr>
              <a:t>】</a:t>
            </a:r>
          </a:p>
        </p:txBody>
      </p:sp>
      <p:sp>
        <p:nvSpPr>
          <p:cNvPr id="15" name="テキスト ボックス 63"/>
          <p:cNvSpPr txBox="1"/>
          <p:nvPr/>
        </p:nvSpPr>
        <p:spPr>
          <a:xfrm>
            <a:off x="6735394" y="3790685"/>
            <a:ext cx="2016224" cy="276999"/>
          </a:xfrm>
          <a:prstGeom prst="rect">
            <a:avLst/>
          </a:prstGeom>
          <a:noFill/>
        </p:spPr>
        <p:txBody>
          <a:bodyPr wrap="square" rtlCol="0">
            <a:spAutoFit/>
          </a:bodyPr>
          <a:lst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a:lstStyle>
          <a:p>
            <a:pPr algn="ctr" defTabSz="914070"/>
            <a:r>
              <a:rPr lang="en-US" altLang="ja-JP" sz="1200" b="1" spc="-100" dirty="0">
                <a:solidFill>
                  <a:srgbClr val="0000FF"/>
                </a:solidFill>
                <a:latin typeface="+mn-ea"/>
              </a:rPr>
              <a:t>【 </a:t>
            </a:r>
            <a:r>
              <a:rPr lang="ja-JP" altLang="en-US" sz="1200" b="1" spc="-100" dirty="0">
                <a:solidFill>
                  <a:srgbClr val="0000FF"/>
                </a:solidFill>
                <a:latin typeface="+mn-ea"/>
              </a:rPr>
              <a:t>生活支援・介護予防 </a:t>
            </a:r>
            <a:r>
              <a:rPr lang="en-US" altLang="ja-JP" sz="1200" b="1" spc="-100" dirty="0">
                <a:solidFill>
                  <a:srgbClr val="0000FF"/>
                </a:solidFill>
                <a:latin typeface="+mn-ea"/>
              </a:rPr>
              <a:t>】</a:t>
            </a:r>
          </a:p>
        </p:txBody>
      </p:sp>
      <p:sp>
        <p:nvSpPr>
          <p:cNvPr id="16" name="円/楕円 15"/>
          <p:cNvSpPr/>
          <p:nvPr/>
        </p:nvSpPr>
        <p:spPr>
          <a:xfrm>
            <a:off x="6407398" y="4239321"/>
            <a:ext cx="2311410" cy="631681"/>
          </a:xfrm>
          <a:prstGeom prst="ellipse">
            <a:avLst/>
          </a:prstGeom>
          <a:gradFill>
            <a:gsLst>
              <a:gs pos="0">
                <a:schemeClr val="bg2">
                  <a:lumMod val="90000"/>
                </a:schemeClr>
              </a:gs>
              <a:gs pos="35000">
                <a:srgbClr val="E3E3AF"/>
              </a:gs>
              <a:gs pos="100000">
                <a:schemeClr val="bg1"/>
              </a:gs>
            </a:gsLst>
          </a:gradFill>
          <a:ln>
            <a:noFill/>
          </a:ln>
        </p:spPr>
        <p:style>
          <a:lnRef idx="1">
            <a:schemeClr val="accent4"/>
          </a:lnRef>
          <a:fillRef idx="2">
            <a:schemeClr val="accent4"/>
          </a:fillRef>
          <a:effectRef idx="1">
            <a:schemeClr val="accent4"/>
          </a:effectRef>
          <a:fontRef idx="minor">
            <a:schemeClr val="dk1"/>
          </a:fontRef>
        </p:style>
        <p:txBody>
          <a:bodyPr rtlCol="0" anchor="ctr"/>
          <a:lstStyle>
            <a:defPPr>
              <a:defRPr lang="ja-JP"/>
            </a:defPPr>
            <a:lvl1pPr marL="0" algn="l" defTabSz="914125" rtl="0" eaLnBrk="1" latinLnBrk="0" hangingPunct="1">
              <a:defRPr kumimoji="1" sz="1800" kern="1200">
                <a:solidFill>
                  <a:schemeClr val="dk1"/>
                </a:solidFill>
                <a:latin typeface="+mn-lt"/>
                <a:ea typeface="+mn-ea"/>
                <a:cs typeface="+mn-cs"/>
              </a:defRPr>
            </a:lvl1pPr>
            <a:lvl2pPr marL="457063" algn="l" defTabSz="914125" rtl="0" eaLnBrk="1" latinLnBrk="0" hangingPunct="1">
              <a:defRPr kumimoji="1" sz="1800" kern="1200">
                <a:solidFill>
                  <a:schemeClr val="dk1"/>
                </a:solidFill>
                <a:latin typeface="+mn-lt"/>
                <a:ea typeface="+mn-ea"/>
                <a:cs typeface="+mn-cs"/>
              </a:defRPr>
            </a:lvl2pPr>
            <a:lvl3pPr marL="914125" algn="l" defTabSz="914125" rtl="0" eaLnBrk="1" latinLnBrk="0" hangingPunct="1">
              <a:defRPr kumimoji="1" sz="1800" kern="1200">
                <a:solidFill>
                  <a:schemeClr val="dk1"/>
                </a:solidFill>
                <a:latin typeface="+mn-lt"/>
                <a:ea typeface="+mn-ea"/>
                <a:cs typeface="+mn-cs"/>
              </a:defRPr>
            </a:lvl3pPr>
            <a:lvl4pPr marL="1371188" algn="l" defTabSz="914125" rtl="0" eaLnBrk="1" latinLnBrk="0" hangingPunct="1">
              <a:defRPr kumimoji="1" sz="1800" kern="1200">
                <a:solidFill>
                  <a:schemeClr val="dk1"/>
                </a:solidFill>
                <a:latin typeface="+mn-lt"/>
                <a:ea typeface="+mn-ea"/>
                <a:cs typeface="+mn-cs"/>
              </a:defRPr>
            </a:lvl4pPr>
            <a:lvl5pPr marL="1828251" algn="l" defTabSz="914125" rtl="0" eaLnBrk="1" latinLnBrk="0" hangingPunct="1">
              <a:defRPr kumimoji="1" sz="1800" kern="1200">
                <a:solidFill>
                  <a:schemeClr val="dk1"/>
                </a:solidFill>
                <a:latin typeface="+mn-lt"/>
                <a:ea typeface="+mn-ea"/>
                <a:cs typeface="+mn-cs"/>
              </a:defRPr>
            </a:lvl5pPr>
            <a:lvl6pPr marL="2285314" algn="l" defTabSz="914125" rtl="0" eaLnBrk="1" latinLnBrk="0" hangingPunct="1">
              <a:defRPr kumimoji="1" sz="1800" kern="1200">
                <a:solidFill>
                  <a:schemeClr val="dk1"/>
                </a:solidFill>
                <a:latin typeface="+mn-lt"/>
                <a:ea typeface="+mn-ea"/>
                <a:cs typeface="+mn-cs"/>
              </a:defRPr>
            </a:lvl6pPr>
            <a:lvl7pPr marL="2742377" algn="l" defTabSz="914125" rtl="0" eaLnBrk="1" latinLnBrk="0" hangingPunct="1">
              <a:defRPr kumimoji="1" sz="1800" kern="1200">
                <a:solidFill>
                  <a:schemeClr val="dk1"/>
                </a:solidFill>
                <a:latin typeface="+mn-lt"/>
                <a:ea typeface="+mn-ea"/>
                <a:cs typeface="+mn-cs"/>
              </a:defRPr>
            </a:lvl7pPr>
            <a:lvl8pPr marL="3199439" algn="l" defTabSz="914125" rtl="0" eaLnBrk="1" latinLnBrk="0" hangingPunct="1">
              <a:defRPr kumimoji="1" sz="1800" kern="1200">
                <a:solidFill>
                  <a:schemeClr val="dk1"/>
                </a:solidFill>
                <a:latin typeface="+mn-lt"/>
                <a:ea typeface="+mn-ea"/>
                <a:cs typeface="+mn-cs"/>
              </a:defRPr>
            </a:lvl8pPr>
            <a:lvl9pPr marL="3656501" algn="l" defTabSz="914125" rtl="0" eaLnBrk="1" latinLnBrk="0" hangingPunct="1">
              <a:defRPr kumimoji="1" sz="1800" kern="1200">
                <a:solidFill>
                  <a:schemeClr val="dk1"/>
                </a:solidFill>
                <a:latin typeface="+mn-lt"/>
                <a:ea typeface="+mn-ea"/>
                <a:cs typeface="+mn-cs"/>
              </a:defRPr>
            </a:lvl9pPr>
          </a:lstStyle>
          <a:p>
            <a:pPr algn="ctr"/>
            <a:endParaRPr lang="ja-JP" altLang="en-US" dirty="0">
              <a:solidFill>
                <a:prstClr val="black"/>
              </a:solidFill>
            </a:endParaRPr>
          </a:p>
        </p:txBody>
      </p:sp>
      <p:pic>
        <p:nvPicPr>
          <p:cNvPr id="17" name="図 16" descr="health_0183.wmf"/>
          <p:cNvPicPr>
            <a:picLocks noChangeAspect="1"/>
          </p:cNvPicPr>
          <p:nvPr/>
        </p:nvPicPr>
        <p:blipFill>
          <a:blip r:embed="rId3" cstate="print"/>
          <a:stretch>
            <a:fillRect/>
          </a:stretch>
        </p:blipFill>
        <p:spPr>
          <a:xfrm>
            <a:off x="7817422" y="4157333"/>
            <a:ext cx="666891" cy="604689"/>
          </a:xfrm>
          <a:prstGeom prst="rect">
            <a:avLst/>
          </a:prstGeom>
        </p:spPr>
      </p:pic>
      <p:pic>
        <p:nvPicPr>
          <p:cNvPr id="18" name="Picture 5" descr="C:\Documents and Settings\nao\Local Settings\Temporary Internet Files\Content.IE5\TEYYXPF4\MC900343525[1].wmf"/>
          <p:cNvPicPr>
            <a:picLocks noChangeAspect="1" noChangeArrowheads="1"/>
          </p:cNvPicPr>
          <p:nvPr/>
        </p:nvPicPr>
        <p:blipFill>
          <a:blip r:embed="rId4" cstate="print"/>
          <a:srcRect/>
          <a:stretch>
            <a:fillRect/>
          </a:stretch>
        </p:blipFill>
        <p:spPr bwMode="auto">
          <a:xfrm>
            <a:off x="6638036" y="4001781"/>
            <a:ext cx="1269592" cy="686594"/>
          </a:xfrm>
          <a:prstGeom prst="rect">
            <a:avLst/>
          </a:prstGeom>
          <a:noFill/>
        </p:spPr>
      </p:pic>
      <p:sp>
        <p:nvSpPr>
          <p:cNvPr id="19" name="角丸四角形 18"/>
          <p:cNvSpPr/>
          <p:nvPr/>
        </p:nvSpPr>
        <p:spPr>
          <a:xfrm>
            <a:off x="5502351" y="4943792"/>
            <a:ext cx="3249266" cy="810046"/>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72000" tIns="0" rIns="0" bIns="0" rtlCol="0" anchor="ctr"/>
          <a:lstStyle/>
          <a:p>
            <a:pPr defTabSz="914070"/>
            <a:r>
              <a:rPr lang="ja-JP" altLang="en-US" sz="1100" b="1" spc="-100" dirty="0">
                <a:solidFill>
                  <a:prstClr val="black"/>
                </a:solidFill>
                <a:latin typeface="ＭＳ Ｐゴシック" panose="020B0600070205080204" pitchFamily="50" charset="-128"/>
                <a:ea typeface="ＭＳ Ｐゴシック" panose="020B0600070205080204" pitchFamily="50" charset="-128"/>
              </a:rPr>
              <a:t>ボランティア，ＮＰＯ等の多様な主体による見守り，配食，</a:t>
            </a:r>
            <a:r>
              <a:rPr lang="ja-JP" altLang="en-US" sz="1100" b="1" spc="-100" dirty="0" smtClean="0">
                <a:solidFill>
                  <a:prstClr val="black"/>
                </a:solidFill>
                <a:latin typeface="ＭＳ Ｐゴシック" panose="020B0600070205080204" pitchFamily="50" charset="-128"/>
                <a:ea typeface="ＭＳ Ｐゴシック" panose="020B0600070205080204" pitchFamily="50" charset="-128"/>
              </a:rPr>
              <a:t>買物支援</a:t>
            </a:r>
            <a:r>
              <a:rPr lang="ja-JP" altLang="en-US" sz="1100" b="1" spc="-100" dirty="0">
                <a:solidFill>
                  <a:prstClr val="black"/>
                </a:solidFill>
                <a:latin typeface="ＭＳ Ｐゴシック" panose="020B0600070205080204" pitchFamily="50" charset="-128"/>
                <a:ea typeface="ＭＳ Ｐゴシック" panose="020B0600070205080204" pitchFamily="50" charset="-128"/>
              </a:rPr>
              <a:t>等の生活支援サービスが充実</a:t>
            </a:r>
            <a:endParaRPr lang="en-US" altLang="ja-JP" sz="1100" b="1" spc="-100" dirty="0">
              <a:solidFill>
                <a:prstClr val="black"/>
              </a:solidFill>
              <a:latin typeface="ＭＳ Ｐゴシック" panose="020B0600070205080204" pitchFamily="50" charset="-128"/>
              <a:ea typeface="ＭＳ Ｐゴシック" panose="020B0600070205080204" pitchFamily="50" charset="-128"/>
            </a:endParaRPr>
          </a:p>
          <a:p>
            <a:pPr defTabSz="914070"/>
            <a:r>
              <a:rPr lang="ja-JP" altLang="en-US" sz="1100" b="1" spc="-100" dirty="0">
                <a:solidFill>
                  <a:prstClr val="black"/>
                </a:solidFill>
                <a:latin typeface="ＭＳ Ｐゴシック" panose="020B0600070205080204" pitchFamily="50" charset="-128"/>
                <a:ea typeface="ＭＳ Ｐゴシック" panose="020B0600070205080204" pitchFamily="50" charset="-128"/>
              </a:rPr>
              <a:t>老人クラブ，自治会等の社会参加が推進され，地域での</a:t>
            </a:r>
            <a:r>
              <a:rPr lang="ja-JP" altLang="en-US" sz="1100" b="1" spc="-100" dirty="0" smtClean="0">
                <a:solidFill>
                  <a:prstClr val="black"/>
                </a:solidFill>
                <a:latin typeface="ＭＳ Ｐゴシック" panose="020B0600070205080204" pitchFamily="50" charset="-128"/>
                <a:ea typeface="ＭＳ Ｐゴシック" panose="020B0600070205080204" pitchFamily="50" charset="-128"/>
              </a:rPr>
              <a:t>介護予防</a:t>
            </a:r>
            <a:r>
              <a:rPr lang="ja-JP" altLang="en-US" sz="1100" b="1" spc="-100" dirty="0">
                <a:solidFill>
                  <a:prstClr val="black"/>
                </a:solidFill>
                <a:latin typeface="ＭＳ Ｐゴシック" panose="020B0600070205080204" pitchFamily="50" charset="-128"/>
                <a:ea typeface="ＭＳ Ｐゴシック" panose="020B0600070205080204" pitchFamily="50" charset="-128"/>
              </a:rPr>
              <a:t>活動が充実</a:t>
            </a:r>
          </a:p>
        </p:txBody>
      </p:sp>
      <p:sp>
        <p:nvSpPr>
          <p:cNvPr id="20" name="角丸四角形 19"/>
          <p:cNvSpPr/>
          <p:nvPr/>
        </p:nvSpPr>
        <p:spPr>
          <a:xfrm>
            <a:off x="6929032" y="2248388"/>
            <a:ext cx="1811104" cy="756000"/>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72000" tIns="0" rIns="0" bIns="0" rtlCol="0" anchor="ctr"/>
          <a:lstStyle/>
          <a:p>
            <a:pPr defTabSz="914070"/>
            <a:r>
              <a:rPr lang="ja-JP" altLang="en-US" sz="1100" b="1" spc="-100" dirty="0">
                <a:solidFill>
                  <a:prstClr val="black"/>
                </a:solidFill>
                <a:latin typeface="ＭＳ Ｐゴシック" panose="020B0600070205080204" pitchFamily="50" charset="-128"/>
                <a:ea typeface="ＭＳ Ｐゴシック" panose="020B0600070205080204" pitchFamily="50" charset="-128"/>
              </a:rPr>
              <a:t>２４時間対応の訪問介護・</a:t>
            </a:r>
            <a:endParaRPr lang="en-US" altLang="ja-JP" sz="1100" b="1" spc="-100" dirty="0">
              <a:solidFill>
                <a:prstClr val="black"/>
              </a:solidFill>
              <a:latin typeface="ＭＳ Ｐゴシック" panose="020B0600070205080204" pitchFamily="50" charset="-128"/>
              <a:ea typeface="ＭＳ Ｐゴシック" panose="020B0600070205080204" pitchFamily="50" charset="-128"/>
            </a:endParaRPr>
          </a:p>
          <a:p>
            <a:pPr defTabSz="914070"/>
            <a:r>
              <a:rPr lang="ja-JP" altLang="en-US" sz="1100" b="1" spc="-100" dirty="0">
                <a:solidFill>
                  <a:prstClr val="black"/>
                </a:solidFill>
                <a:latin typeface="ＭＳ Ｐゴシック" panose="020B0600070205080204" pitchFamily="50" charset="-128"/>
                <a:ea typeface="ＭＳ Ｐゴシック" panose="020B0600070205080204" pitchFamily="50" charset="-128"/>
              </a:rPr>
              <a:t>看護サービス，小規模</a:t>
            </a:r>
            <a:r>
              <a:rPr lang="ja-JP" altLang="en-US" sz="1100" b="1" spc="-100" dirty="0" smtClean="0">
                <a:solidFill>
                  <a:prstClr val="black"/>
                </a:solidFill>
                <a:latin typeface="ＭＳ Ｐゴシック" panose="020B0600070205080204" pitchFamily="50" charset="-128"/>
                <a:ea typeface="ＭＳ Ｐゴシック" panose="020B0600070205080204" pitchFamily="50" charset="-128"/>
              </a:rPr>
              <a:t>多機能型居宅</a:t>
            </a:r>
            <a:r>
              <a:rPr lang="ja-JP" altLang="en-US" sz="1100" b="1" spc="-100" dirty="0">
                <a:solidFill>
                  <a:prstClr val="black"/>
                </a:solidFill>
                <a:latin typeface="ＭＳ Ｐゴシック" panose="020B0600070205080204" pitchFamily="50" charset="-128"/>
                <a:ea typeface="ＭＳ Ｐゴシック" panose="020B0600070205080204" pitchFamily="50" charset="-128"/>
              </a:rPr>
              <a:t>介護等により，高齢者の在宅生活を支援</a:t>
            </a:r>
          </a:p>
        </p:txBody>
      </p:sp>
      <p:sp>
        <p:nvSpPr>
          <p:cNvPr id="21" name="正方形/長方形 20"/>
          <p:cNvSpPr/>
          <p:nvPr/>
        </p:nvSpPr>
        <p:spPr>
          <a:xfrm>
            <a:off x="6132695" y="1020023"/>
            <a:ext cx="2664296" cy="703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4070"/>
            <a:r>
              <a:rPr lang="ja-JP" altLang="en-US" sz="1050" b="1" dirty="0" smtClean="0">
                <a:solidFill>
                  <a:schemeClr val="accent1">
                    <a:lumMod val="50000"/>
                  </a:schemeClr>
                </a:solidFill>
                <a:latin typeface="ＭＳ Ｐゴシック" panose="020B0600070205080204" pitchFamily="50" charset="-128"/>
                <a:ea typeface="ＭＳ Ｐゴシック" panose="020B0600070205080204" pitchFamily="50" charset="-128"/>
              </a:rPr>
              <a:t>医療，介護</a:t>
            </a:r>
            <a:r>
              <a:rPr lang="ja-JP" altLang="en-US" sz="1050" b="1" dirty="0">
                <a:solidFill>
                  <a:schemeClr val="accent1">
                    <a:lumMod val="50000"/>
                  </a:schemeClr>
                </a:solidFill>
                <a:latin typeface="ＭＳ Ｐゴシック" panose="020B0600070205080204" pitchFamily="50" charset="-128"/>
                <a:ea typeface="ＭＳ Ｐゴシック" panose="020B0600070205080204" pitchFamily="50" charset="-128"/>
              </a:rPr>
              <a:t>，</a:t>
            </a:r>
            <a:r>
              <a:rPr lang="ja-JP" altLang="en-US" sz="1050" b="1" dirty="0" smtClean="0">
                <a:solidFill>
                  <a:schemeClr val="accent1">
                    <a:lumMod val="50000"/>
                  </a:schemeClr>
                </a:solidFill>
                <a:latin typeface="ＭＳ Ｐゴシック" panose="020B0600070205080204" pitchFamily="50" charset="-128"/>
                <a:ea typeface="ＭＳ Ｐゴシック" panose="020B0600070205080204" pitchFamily="50" charset="-128"/>
              </a:rPr>
              <a:t>住まい</a:t>
            </a:r>
            <a:r>
              <a:rPr lang="ja-JP" altLang="en-US" sz="1050" b="1" dirty="0">
                <a:solidFill>
                  <a:schemeClr val="accent1">
                    <a:lumMod val="50000"/>
                  </a:schemeClr>
                </a:solidFill>
                <a:latin typeface="ＭＳ Ｐゴシック" panose="020B0600070205080204" pitchFamily="50" charset="-128"/>
                <a:ea typeface="ＭＳ Ｐゴシック" panose="020B0600070205080204" pitchFamily="50" charset="-128"/>
              </a:rPr>
              <a:t>，</a:t>
            </a:r>
            <a:r>
              <a:rPr lang="ja-JP" altLang="en-US" sz="1050" b="1" dirty="0" smtClean="0">
                <a:solidFill>
                  <a:schemeClr val="accent1">
                    <a:lumMod val="50000"/>
                  </a:schemeClr>
                </a:solidFill>
                <a:latin typeface="ＭＳ Ｐゴシック" panose="020B0600070205080204" pitchFamily="50" charset="-128"/>
                <a:ea typeface="ＭＳ Ｐゴシック" panose="020B0600070205080204" pitchFamily="50" charset="-128"/>
              </a:rPr>
              <a:t>予防</a:t>
            </a:r>
            <a:r>
              <a:rPr lang="ja-JP" altLang="en-US" sz="1050" b="1" dirty="0">
                <a:solidFill>
                  <a:schemeClr val="accent1">
                    <a:lumMod val="50000"/>
                  </a:schemeClr>
                </a:solidFill>
                <a:latin typeface="ＭＳ Ｐゴシック" panose="020B0600070205080204" pitchFamily="50" charset="-128"/>
                <a:ea typeface="ＭＳ Ｐゴシック" panose="020B0600070205080204" pitchFamily="50" charset="-128"/>
              </a:rPr>
              <a:t>，</a:t>
            </a:r>
            <a:r>
              <a:rPr lang="ja-JP" altLang="en-US" sz="1050" b="1" dirty="0" smtClean="0">
                <a:solidFill>
                  <a:schemeClr val="accent1">
                    <a:lumMod val="50000"/>
                  </a:schemeClr>
                </a:solidFill>
                <a:latin typeface="ＭＳ Ｐゴシック" panose="020B0600070205080204" pitchFamily="50" charset="-128"/>
                <a:ea typeface="ＭＳ Ｐゴシック" panose="020B0600070205080204" pitchFamily="50" charset="-128"/>
              </a:rPr>
              <a:t>生活支援の</a:t>
            </a:r>
            <a:endParaRPr lang="en-US" altLang="ja-JP" sz="1050" b="1" dirty="0" smtClean="0">
              <a:solidFill>
                <a:schemeClr val="accent1">
                  <a:lumMod val="50000"/>
                </a:schemeClr>
              </a:solidFill>
              <a:latin typeface="ＭＳ Ｐゴシック" panose="020B0600070205080204" pitchFamily="50" charset="-128"/>
              <a:ea typeface="ＭＳ Ｐゴシック" panose="020B0600070205080204" pitchFamily="50" charset="-128"/>
            </a:endParaRPr>
          </a:p>
          <a:p>
            <a:pPr defTabSz="914070"/>
            <a:r>
              <a:rPr lang="ja-JP" altLang="en-US" sz="1050" b="1" dirty="0" smtClean="0">
                <a:solidFill>
                  <a:schemeClr val="accent1">
                    <a:lumMod val="50000"/>
                  </a:schemeClr>
                </a:solidFill>
                <a:latin typeface="ＭＳ Ｐゴシック" panose="020B0600070205080204" pitchFamily="50" charset="-128"/>
                <a:ea typeface="ＭＳ Ｐゴシック" panose="020B0600070205080204" pitchFamily="50" charset="-128"/>
              </a:rPr>
              <a:t>サービスが身近な地域で包括的に確保</a:t>
            </a:r>
            <a:endParaRPr lang="en-US" altLang="ja-JP" sz="1050" b="1" dirty="0" smtClean="0">
              <a:solidFill>
                <a:schemeClr val="accent1">
                  <a:lumMod val="50000"/>
                </a:schemeClr>
              </a:solidFill>
              <a:latin typeface="ＭＳ Ｐゴシック" panose="020B0600070205080204" pitchFamily="50" charset="-128"/>
              <a:ea typeface="ＭＳ Ｐゴシック" panose="020B0600070205080204" pitchFamily="50" charset="-128"/>
            </a:endParaRPr>
          </a:p>
          <a:p>
            <a:pPr defTabSz="914070"/>
            <a:r>
              <a:rPr lang="ja-JP" altLang="en-US" sz="1050" b="1" dirty="0" smtClean="0">
                <a:solidFill>
                  <a:schemeClr val="accent1">
                    <a:lumMod val="50000"/>
                  </a:schemeClr>
                </a:solidFill>
                <a:latin typeface="ＭＳ Ｐゴシック" panose="020B0600070205080204" pitchFamily="50" charset="-128"/>
                <a:ea typeface="ＭＳ Ｐゴシック" panose="020B0600070205080204" pitchFamily="50" charset="-128"/>
              </a:rPr>
              <a:t>される</a:t>
            </a:r>
            <a:r>
              <a:rPr lang="ja-JP" altLang="en-US" sz="600" b="1" dirty="0" smtClean="0">
                <a:solidFill>
                  <a:schemeClr val="accent1">
                    <a:lumMod val="50000"/>
                  </a:schemeClr>
                </a:solidFill>
                <a:latin typeface="ＭＳ Ｐゴシック" panose="020B0600070205080204" pitchFamily="50" charset="-128"/>
                <a:ea typeface="ＭＳ Ｐゴシック" panose="020B0600070205080204" pitchFamily="50" charset="-128"/>
              </a:rPr>
              <a:t>　</a:t>
            </a:r>
            <a:r>
              <a:rPr lang="ja-JP" altLang="en-US" sz="1050" b="1" dirty="0" smtClean="0">
                <a:solidFill>
                  <a:schemeClr val="accent1">
                    <a:lumMod val="50000"/>
                  </a:schemeClr>
                </a:solidFill>
                <a:latin typeface="ＭＳ Ｐゴシック" panose="020B0600070205080204" pitchFamily="50" charset="-128"/>
                <a:ea typeface="ＭＳ Ｐゴシック" panose="020B0600070205080204" pitchFamily="50" charset="-128"/>
              </a:rPr>
              <a:t>「地域</a:t>
            </a:r>
            <a:r>
              <a:rPr lang="ja-JP" altLang="en-US" sz="1050" b="1" dirty="0">
                <a:solidFill>
                  <a:schemeClr val="accent1">
                    <a:lumMod val="50000"/>
                  </a:schemeClr>
                </a:solidFill>
                <a:latin typeface="ＭＳ Ｐゴシック" panose="020B0600070205080204" pitchFamily="50" charset="-128"/>
                <a:ea typeface="ＭＳ Ｐゴシック" panose="020B0600070205080204" pitchFamily="50" charset="-128"/>
              </a:rPr>
              <a:t>包括</a:t>
            </a:r>
            <a:r>
              <a:rPr lang="ja-JP" altLang="en-US" sz="1050" b="1" dirty="0" smtClean="0">
                <a:solidFill>
                  <a:schemeClr val="accent1">
                    <a:lumMod val="50000"/>
                  </a:schemeClr>
                </a:solidFill>
                <a:latin typeface="ＭＳ Ｐゴシック" panose="020B0600070205080204" pitchFamily="50" charset="-128"/>
                <a:ea typeface="ＭＳ Ｐゴシック" panose="020B0600070205080204" pitchFamily="50" charset="-128"/>
              </a:rPr>
              <a:t>ケアシステム」の確立</a:t>
            </a:r>
            <a:endParaRPr lang="ja-JP" altLang="en-US" sz="1050" b="1" dirty="0">
              <a:solidFill>
                <a:schemeClr val="accent1">
                  <a:lumMod val="50000"/>
                </a:schemeClr>
              </a:solidFill>
              <a:latin typeface="ＭＳ Ｐゴシック" panose="020B0600070205080204" pitchFamily="50" charset="-128"/>
              <a:ea typeface="ＭＳ Ｐゴシック" panose="020B0600070205080204" pitchFamily="50" charset="-128"/>
            </a:endParaRPr>
          </a:p>
        </p:txBody>
      </p:sp>
      <p:sp>
        <p:nvSpPr>
          <p:cNvPr id="22" name="テキスト ボックス 21"/>
          <p:cNvSpPr txBox="1"/>
          <p:nvPr/>
        </p:nvSpPr>
        <p:spPr>
          <a:xfrm>
            <a:off x="1930726" y="3920712"/>
            <a:ext cx="1209058" cy="307762"/>
          </a:xfrm>
          <a:prstGeom prst="rect">
            <a:avLst/>
          </a:prstGeom>
          <a:noFill/>
        </p:spPr>
        <p:txBody>
          <a:bodyPr wrap="square" lIns="0" tIns="45713" rIns="0" bIns="45713" rtlCol="0">
            <a:spAutoFit/>
          </a:bodyPr>
          <a:lstStyle/>
          <a:p>
            <a:pPr algn="ctr" defTabSz="914070"/>
            <a:r>
              <a:rPr lang="en-US" altLang="ja-JP" sz="1400" b="1" spc="-100" dirty="0">
                <a:solidFill>
                  <a:srgbClr val="0000FF"/>
                </a:solidFill>
                <a:latin typeface="+mn-ea"/>
              </a:rPr>
              <a:t>【 </a:t>
            </a:r>
            <a:r>
              <a:rPr lang="ja-JP" altLang="en-US" sz="1400" b="1" spc="-100" dirty="0">
                <a:solidFill>
                  <a:srgbClr val="0000FF"/>
                </a:solidFill>
                <a:latin typeface="+mn-ea"/>
              </a:rPr>
              <a:t>回復期病床 </a:t>
            </a:r>
            <a:r>
              <a:rPr lang="en-US" altLang="ja-JP" sz="1400" b="1" spc="-100" dirty="0">
                <a:solidFill>
                  <a:srgbClr val="0000FF"/>
                </a:solidFill>
                <a:latin typeface="+mn-ea"/>
              </a:rPr>
              <a:t>】</a:t>
            </a:r>
          </a:p>
        </p:txBody>
      </p:sp>
      <p:sp>
        <p:nvSpPr>
          <p:cNvPr id="23" name="テキスト ボックス 22"/>
          <p:cNvSpPr txBox="1"/>
          <p:nvPr/>
        </p:nvSpPr>
        <p:spPr>
          <a:xfrm>
            <a:off x="1894960" y="4963503"/>
            <a:ext cx="1277658" cy="307762"/>
          </a:xfrm>
          <a:prstGeom prst="rect">
            <a:avLst/>
          </a:prstGeom>
          <a:noFill/>
        </p:spPr>
        <p:txBody>
          <a:bodyPr wrap="square" lIns="0" tIns="45713" rIns="0" bIns="45713" rtlCol="0">
            <a:spAutoFit/>
          </a:bodyPr>
          <a:lstStyle/>
          <a:p>
            <a:pPr algn="ctr" defTabSz="914070"/>
            <a:r>
              <a:rPr lang="en-US" altLang="ja-JP" sz="1400" b="1" spc="-100" dirty="0">
                <a:solidFill>
                  <a:srgbClr val="0000FF"/>
                </a:solidFill>
                <a:latin typeface="+mn-ea"/>
              </a:rPr>
              <a:t>【 </a:t>
            </a:r>
            <a:r>
              <a:rPr lang="ja-JP" altLang="en-US" sz="1400" b="1" spc="-100" dirty="0">
                <a:solidFill>
                  <a:srgbClr val="0000FF"/>
                </a:solidFill>
                <a:latin typeface="+mn-ea"/>
              </a:rPr>
              <a:t>慢性期病床 </a:t>
            </a:r>
            <a:r>
              <a:rPr lang="en-US" altLang="ja-JP" sz="1400" b="1" spc="-100" dirty="0">
                <a:solidFill>
                  <a:srgbClr val="0000FF"/>
                </a:solidFill>
                <a:latin typeface="+mn-ea"/>
              </a:rPr>
              <a:t>】</a:t>
            </a:r>
          </a:p>
        </p:txBody>
      </p:sp>
      <p:sp>
        <p:nvSpPr>
          <p:cNvPr id="24" name="テキスト ボックス 23"/>
          <p:cNvSpPr txBox="1"/>
          <p:nvPr/>
        </p:nvSpPr>
        <p:spPr>
          <a:xfrm>
            <a:off x="456107" y="1318109"/>
            <a:ext cx="1592851" cy="307762"/>
          </a:xfrm>
          <a:prstGeom prst="rect">
            <a:avLst/>
          </a:prstGeom>
          <a:noFill/>
        </p:spPr>
        <p:txBody>
          <a:bodyPr wrap="square" lIns="91420" tIns="45713" rIns="91420" bIns="45713" rtlCol="0">
            <a:spAutoFit/>
          </a:bodyPr>
          <a:lstStyle/>
          <a:p>
            <a:pPr algn="ctr" defTabSz="914070"/>
            <a:r>
              <a:rPr lang="en-US" altLang="ja-JP" sz="1400" b="1" spc="-100" dirty="0">
                <a:solidFill>
                  <a:srgbClr val="0000FF"/>
                </a:solidFill>
                <a:latin typeface="+mn-ea"/>
              </a:rPr>
              <a:t>【</a:t>
            </a:r>
            <a:r>
              <a:rPr lang="ja-JP" altLang="en-US" sz="1400" b="1" spc="-100" dirty="0">
                <a:solidFill>
                  <a:srgbClr val="0000FF"/>
                </a:solidFill>
                <a:latin typeface="+mn-ea"/>
              </a:rPr>
              <a:t> 高度急性期病床 </a:t>
            </a:r>
            <a:r>
              <a:rPr lang="en-US" altLang="ja-JP" sz="1400" b="1" spc="-100" dirty="0">
                <a:solidFill>
                  <a:srgbClr val="0000FF"/>
                </a:solidFill>
                <a:latin typeface="+mn-ea"/>
              </a:rPr>
              <a:t>】</a:t>
            </a:r>
          </a:p>
        </p:txBody>
      </p:sp>
      <p:sp>
        <p:nvSpPr>
          <p:cNvPr id="25" name="テキスト ボックス 24"/>
          <p:cNvSpPr txBox="1"/>
          <p:nvPr/>
        </p:nvSpPr>
        <p:spPr>
          <a:xfrm>
            <a:off x="314399" y="3329705"/>
            <a:ext cx="1259209" cy="307762"/>
          </a:xfrm>
          <a:prstGeom prst="rect">
            <a:avLst/>
          </a:prstGeom>
          <a:noFill/>
        </p:spPr>
        <p:txBody>
          <a:bodyPr wrap="square" lIns="0" tIns="45713" rIns="0" bIns="45713" rtlCol="0">
            <a:spAutoFit/>
          </a:bodyPr>
          <a:lstStyle/>
          <a:p>
            <a:pPr algn="ctr" defTabSz="914070"/>
            <a:r>
              <a:rPr lang="en-US" altLang="ja-JP" sz="1400" b="1" spc="-100" dirty="0" smtClean="0">
                <a:solidFill>
                  <a:srgbClr val="0000FF"/>
                </a:solidFill>
                <a:latin typeface="+mn-ea"/>
              </a:rPr>
              <a:t>【 </a:t>
            </a:r>
            <a:r>
              <a:rPr lang="ja-JP" altLang="en-US" sz="1400" b="1" spc="-100" dirty="0" smtClean="0">
                <a:solidFill>
                  <a:srgbClr val="0000FF"/>
                </a:solidFill>
                <a:latin typeface="+mn-ea"/>
              </a:rPr>
              <a:t>急性期病床 </a:t>
            </a:r>
            <a:r>
              <a:rPr lang="en-US" altLang="ja-JP" sz="1400" b="1" spc="-100" dirty="0" smtClean="0">
                <a:solidFill>
                  <a:srgbClr val="0000FF"/>
                </a:solidFill>
                <a:latin typeface="+mn-ea"/>
              </a:rPr>
              <a:t>】</a:t>
            </a:r>
            <a:endParaRPr lang="en-US" altLang="ja-JP" sz="1400" b="1" spc="-100" dirty="0">
              <a:solidFill>
                <a:srgbClr val="0000FF"/>
              </a:solidFill>
              <a:latin typeface="+mn-ea"/>
            </a:endParaRPr>
          </a:p>
        </p:txBody>
      </p:sp>
      <p:pic>
        <p:nvPicPr>
          <p:cNvPr id="26" name="Picture 1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4270" y="5265551"/>
            <a:ext cx="905392" cy="42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直線矢印コネクタ 26"/>
          <p:cNvCxnSpPr/>
          <p:nvPr/>
        </p:nvCxnSpPr>
        <p:spPr>
          <a:xfrm flipH="1">
            <a:off x="1406802" y="3461375"/>
            <a:ext cx="320589" cy="452793"/>
          </a:xfrm>
          <a:prstGeom prst="straightConnector1">
            <a:avLst/>
          </a:prstGeom>
          <a:ln w="635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1717000" y="2095914"/>
            <a:ext cx="0" cy="1391413"/>
          </a:xfrm>
          <a:prstGeom prst="straightConnector1">
            <a:avLst/>
          </a:prstGeom>
          <a:ln w="635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461099" y="2566125"/>
            <a:ext cx="1872198" cy="554657"/>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36000" tIns="0" rIns="0" bIns="0" rtlCol="0" anchor="ctr"/>
          <a:lstStyle/>
          <a:p>
            <a:pPr defTabSz="914070"/>
            <a:r>
              <a:rPr lang="ja-JP" altLang="en-US" sz="1100" b="1" spc="-100" dirty="0" smtClean="0">
                <a:solidFill>
                  <a:prstClr val="black"/>
                </a:solidFill>
                <a:latin typeface="ＭＳ Ｐゴシック" panose="020B0600070205080204" pitchFamily="50" charset="-128"/>
                <a:ea typeface="ＭＳ Ｐゴシック" panose="020B0600070205080204" pitchFamily="50" charset="-128"/>
              </a:rPr>
              <a:t>病院</a:t>
            </a:r>
            <a:r>
              <a:rPr lang="ja-JP" altLang="en-US" sz="1100" b="1" spc="-100" dirty="0">
                <a:solidFill>
                  <a:prstClr val="black"/>
                </a:solidFill>
                <a:latin typeface="ＭＳ Ｐゴシック" panose="020B0600070205080204" pitchFamily="50" charset="-128"/>
                <a:ea typeface="ＭＳ Ｐゴシック" panose="020B0600070205080204" pitchFamily="50" charset="-128"/>
              </a:rPr>
              <a:t>の退院調整スタッフ</a:t>
            </a:r>
            <a:r>
              <a:rPr lang="ja-JP" altLang="en-US" sz="1100" b="1" spc="-100" dirty="0" smtClean="0">
                <a:solidFill>
                  <a:prstClr val="black"/>
                </a:solidFill>
                <a:latin typeface="ＭＳ Ｐゴシック" panose="020B0600070205080204" pitchFamily="50" charset="-128"/>
                <a:ea typeface="ＭＳ Ｐゴシック" panose="020B0600070205080204" pitchFamily="50" charset="-128"/>
              </a:rPr>
              <a:t>が</a:t>
            </a:r>
            <a:endParaRPr lang="en-US" altLang="ja-JP" sz="1100" b="1" spc="-100" dirty="0" smtClean="0">
              <a:solidFill>
                <a:prstClr val="black"/>
              </a:solidFill>
              <a:latin typeface="ＭＳ Ｐゴシック" panose="020B0600070205080204" pitchFamily="50" charset="-128"/>
              <a:ea typeface="ＭＳ Ｐゴシック" panose="020B0600070205080204" pitchFamily="50" charset="-128"/>
            </a:endParaRPr>
          </a:p>
          <a:p>
            <a:pPr defTabSz="914070"/>
            <a:r>
              <a:rPr lang="ja-JP" altLang="en-US" sz="1100" b="1" spc="-100" dirty="0" smtClean="0">
                <a:solidFill>
                  <a:prstClr val="black"/>
                </a:solidFill>
                <a:latin typeface="ＭＳ Ｐゴシック" panose="020B0600070205080204" pitchFamily="50" charset="-128"/>
                <a:ea typeface="ＭＳ Ｐゴシック" panose="020B0600070205080204" pitchFamily="50" charset="-128"/>
              </a:rPr>
              <a:t>連携先</a:t>
            </a:r>
            <a:r>
              <a:rPr lang="ja-JP" altLang="en-US" sz="1100" b="1" spc="-100" dirty="0">
                <a:solidFill>
                  <a:prstClr val="black"/>
                </a:solidFill>
                <a:latin typeface="ＭＳ Ｐゴシック" panose="020B0600070205080204" pitchFamily="50" charset="-128"/>
                <a:ea typeface="ＭＳ Ｐゴシック" panose="020B0600070205080204" pitchFamily="50" charset="-128"/>
              </a:rPr>
              <a:t>の身近な病院を</a:t>
            </a:r>
            <a:r>
              <a:rPr lang="ja-JP" altLang="en-US" sz="1100" b="1" spc="-100" dirty="0" smtClean="0">
                <a:solidFill>
                  <a:prstClr val="black"/>
                </a:solidFill>
                <a:latin typeface="ＭＳ Ｐゴシック" panose="020B0600070205080204" pitchFamily="50" charset="-128"/>
                <a:ea typeface="ＭＳ Ｐゴシック" panose="020B0600070205080204" pitchFamily="50" charset="-128"/>
              </a:rPr>
              <a:t>紹介</a:t>
            </a:r>
            <a:endParaRPr lang="en-US" altLang="ja-JP" sz="1100" b="1" spc="-100" dirty="0" smtClean="0">
              <a:solidFill>
                <a:prstClr val="black"/>
              </a:solidFill>
              <a:latin typeface="ＭＳ Ｐゴシック" panose="020B0600070205080204" pitchFamily="50" charset="-128"/>
              <a:ea typeface="ＭＳ Ｐゴシック" panose="020B0600070205080204" pitchFamily="50" charset="-128"/>
            </a:endParaRPr>
          </a:p>
          <a:p>
            <a:pPr defTabSz="914070"/>
            <a:r>
              <a:rPr lang="ja-JP" altLang="en-US" sz="1100" b="1" spc="-100" dirty="0" smtClean="0">
                <a:solidFill>
                  <a:prstClr val="black"/>
                </a:solidFill>
                <a:latin typeface="ＭＳ Ｐゴシック" panose="020B0600070205080204" pitchFamily="50" charset="-128"/>
                <a:ea typeface="ＭＳ Ｐゴシック" panose="020B0600070205080204" pitchFamily="50" charset="-128"/>
              </a:rPr>
              <a:t>自分で転院先を探す必要がない</a:t>
            </a:r>
            <a:endParaRPr lang="ja-JP" altLang="en-US" sz="1100" b="1" spc="-100" dirty="0">
              <a:solidFill>
                <a:prstClr val="black"/>
              </a:solidFill>
              <a:latin typeface="ＭＳ Ｐゴシック" panose="020B0600070205080204" pitchFamily="50" charset="-128"/>
              <a:ea typeface="ＭＳ Ｐゴシック" panose="020B0600070205080204" pitchFamily="50" charset="-128"/>
            </a:endParaRPr>
          </a:p>
        </p:txBody>
      </p:sp>
      <p:sp>
        <p:nvSpPr>
          <p:cNvPr id="30" name="角丸四角形 29"/>
          <p:cNvSpPr/>
          <p:nvPr/>
        </p:nvSpPr>
        <p:spPr>
          <a:xfrm>
            <a:off x="456234" y="1678830"/>
            <a:ext cx="2051731" cy="756000"/>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36000" tIns="0" rIns="0" bIns="0" rtlCol="0" anchor="ctr"/>
          <a:lstStyle/>
          <a:p>
            <a:pPr defTabSz="914070"/>
            <a:r>
              <a:rPr lang="ja-JP" altLang="en-US" sz="1100" b="1" spc="-100" dirty="0" smtClean="0">
                <a:solidFill>
                  <a:prstClr val="black"/>
                </a:solidFill>
                <a:latin typeface="ＭＳ Ｐゴシック" panose="020B0600070205080204" pitchFamily="50" charset="-128"/>
                <a:ea typeface="ＭＳ Ｐゴシック" panose="020B0600070205080204" pitchFamily="50" charset="-128"/>
              </a:rPr>
              <a:t>医師</a:t>
            </a:r>
            <a:r>
              <a:rPr lang="ja-JP" altLang="en-US" sz="1100" b="1" spc="-100" dirty="0">
                <a:solidFill>
                  <a:prstClr val="black"/>
                </a:solidFill>
                <a:latin typeface="ＭＳ Ｐゴシック" panose="020B0600070205080204" pitchFamily="50" charset="-128"/>
                <a:ea typeface="ＭＳ Ｐゴシック" panose="020B0600070205080204" pitchFamily="50" charset="-128"/>
              </a:rPr>
              <a:t>・看護師を多く</a:t>
            </a:r>
            <a:r>
              <a:rPr lang="ja-JP" altLang="en-US" sz="1100" b="1" spc="-100" dirty="0" smtClean="0">
                <a:solidFill>
                  <a:prstClr val="black"/>
                </a:solidFill>
                <a:latin typeface="ＭＳ Ｐゴシック" panose="020B0600070205080204" pitchFamily="50" charset="-128"/>
                <a:ea typeface="ＭＳ Ｐゴシック" panose="020B0600070205080204" pitchFamily="50" charset="-128"/>
              </a:rPr>
              <a:t>配置し，</a:t>
            </a:r>
            <a:endParaRPr lang="en-US" altLang="ja-JP" sz="1100" b="1" spc="-100" dirty="0">
              <a:solidFill>
                <a:prstClr val="black"/>
              </a:solidFill>
              <a:latin typeface="ＭＳ Ｐゴシック" panose="020B0600070205080204" pitchFamily="50" charset="-128"/>
              <a:ea typeface="ＭＳ Ｐゴシック" panose="020B0600070205080204" pitchFamily="50" charset="-128"/>
            </a:endParaRPr>
          </a:p>
          <a:p>
            <a:pPr defTabSz="914070"/>
            <a:r>
              <a:rPr lang="ja-JP" altLang="en-US" sz="1100" b="1" spc="-100" dirty="0" smtClean="0">
                <a:solidFill>
                  <a:prstClr val="black"/>
                </a:solidFill>
                <a:latin typeface="ＭＳ Ｐゴシック" panose="020B0600070205080204" pitchFamily="50" charset="-128"/>
                <a:ea typeface="ＭＳ Ｐゴシック" panose="020B0600070205080204" pitchFamily="50" charset="-128"/>
              </a:rPr>
              <a:t>質</a:t>
            </a:r>
            <a:r>
              <a:rPr lang="ja-JP" altLang="en-US" sz="1100" b="1" spc="-100" dirty="0">
                <a:solidFill>
                  <a:prstClr val="black"/>
                </a:solidFill>
                <a:latin typeface="ＭＳ Ｐゴシック" panose="020B0600070205080204" pitchFamily="50" charset="-128"/>
                <a:ea typeface="ＭＳ Ｐゴシック" panose="020B0600070205080204" pitchFamily="50" charset="-128"/>
              </a:rPr>
              <a:t>の高い医療と手厚い看護に</a:t>
            </a:r>
            <a:r>
              <a:rPr lang="ja-JP" altLang="en-US" sz="1100" b="1" spc="-100" dirty="0" smtClean="0">
                <a:solidFill>
                  <a:prstClr val="black"/>
                </a:solidFill>
                <a:latin typeface="ＭＳ Ｐゴシック" panose="020B0600070205080204" pitchFamily="50" charset="-128"/>
                <a:ea typeface="ＭＳ Ｐゴシック" panose="020B0600070205080204" pitchFamily="50" charset="-128"/>
              </a:rPr>
              <a:t>より，</a:t>
            </a:r>
            <a:endParaRPr lang="en-US" altLang="ja-JP" sz="1100" b="1" spc="-100" dirty="0" smtClean="0">
              <a:solidFill>
                <a:prstClr val="black"/>
              </a:solidFill>
              <a:latin typeface="ＭＳ Ｐゴシック" panose="020B0600070205080204" pitchFamily="50" charset="-128"/>
              <a:ea typeface="ＭＳ Ｐゴシック" panose="020B0600070205080204" pitchFamily="50" charset="-128"/>
            </a:endParaRPr>
          </a:p>
          <a:p>
            <a:pPr defTabSz="914070"/>
            <a:r>
              <a:rPr lang="ja-JP" altLang="en-US" sz="1100" b="1" spc="-100" dirty="0" smtClean="0">
                <a:solidFill>
                  <a:prstClr val="black"/>
                </a:solidFill>
                <a:latin typeface="ＭＳ Ｐゴシック" panose="020B0600070205080204" pitchFamily="50" charset="-128"/>
                <a:ea typeface="ＭＳ Ｐゴシック" panose="020B0600070205080204" pitchFamily="50" charset="-128"/>
              </a:rPr>
              <a:t>早期</a:t>
            </a:r>
            <a:r>
              <a:rPr lang="ja-JP" altLang="en-US" sz="1100" b="1" spc="-100" dirty="0">
                <a:solidFill>
                  <a:prstClr val="black"/>
                </a:solidFill>
                <a:latin typeface="ＭＳ Ｐゴシック" panose="020B0600070205080204" pitchFamily="50" charset="-128"/>
                <a:ea typeface="ＭＳ Ｐゴシック" panose="020B0600070205080204" pitchFamily="50" charset="-128"/>
              </a:rPr>
              <a:t>に「急性期後の病院」</a:t>
            </a:r>
            <a:r>
              <a:rPr lang="ja-JP" altLang="en-US" sz="1100" b="1" spc="-100" dirty="0" smtClean="0">
                <a:solidFill>
                  <a:prstClr val="black"/>
                </a:solidFill>
                <a:latin typeface="ＭＳ Ｐゴシック" panose="020B0600070205080204" pitchFamily="50" charset="-128"/>
                <a:ea typeface="ＭＳ Ｐゴシック" panose="020B0600070205080204" pitchFamily="50" charset="-128"/>
              </a:rPr>
              <a:t>や</a:t>
            </a:r>
            <a:endParaRPr lang="en-US" altLang="ja-JP" sz="1100" b="1" spc="-100" dirty="0" smtClean="0">
              <a:solidFill>
                <a:prstClr val="black"/>
              </a:solidFill>
              <a:latin typeface="ＭＳ Ｐゴシック" panose="020B0600070205080204" pitchFamily="50" charset="-128"/>
              <a:ea typeface="ＭＳ Ｐゴシック" panose="020B0600070205080204" pitchFamily="50" charset="-128"/>
            </a:endParaRPr>
          </a:p>
          <a:p>
            <a:pPr defTabSz="914070"/>
            <a:r>
              <a:rPr lang="ja-JP" altLang="en-US" sz="1100" b="1" spc="-100" dirty="0" smtClean="0">
                <a:solidFill>
                  <a:prstClr val="black"/>
                </a:solidFill>
                <a:latin typeface="ＭＳ Ｐゴシック" panose="020B0600070205080204" pitchFamily="50" charset="-128"/>
                <a:ea typeface="ＭＳ Ｐゴシック" panose="020B0600070205080204" pitchFamily="50" charset="-128"/>
              </a:rPr>
              <a:t>「</a:t>
            </a:r>
            <a:r>
              <a:rPr lang="ja-JP" altLang="en-US" sz="1100" b="1" spc="-100" dirty="0">
                <a:solidFill>
                  <a:prstClr val="black"/>
                </a:solidFill>
                <a:latin typeface="ＭＳ Ｐゴシック" panose="020B0600070205080204" pitchFamily="50" charset="-128"/>
                <a:ea typeface="ＭＳ Ｐゴシック" panose="020B0600070205080204" pitchFamily="50" charset="-128"/>
              </a:rPr>
              <a:t>リハビリ病院」に転院可能</a:t>
            </a:r>
          </a:p>
        </p:txBody>
      </p:sp>
      <p:pic>
        <p:nvPicPr>
          <p:cNvPr id="31" name="Picture 10"/>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0070" y="1179571"/>
            <a:ext cx="1166719" cy="616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角丸四角形 31"/>
          <p:cNvSpPr/>
          <p:nvPr/>
        </p:nvSpPr>
        <p:spPr>
          <a:xfrm>
            <a:off x="3830600" y="3433767"/>
            <a:ext cx="1624154" cy="756000"/>
          </a:xfrm>
          <a:prstGeom prst="roundRect">
            <a:avLst>
              <a:gd name="adj" fmla="val 14318"/>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72000" tIns="0" rIns="0" bIns="0" rtlCol="0" anchor="ctr"/>
          <a:lstStyle/>
          <a:p>
            <a:pPr defTabSz="914070"/>
            <a:r>
              <a:rPr lang="ja-JP" altLang="en-US" sz="1100" b="1" spc="-100" dirty="0">
                <a:solidFill>
                  <a:prstClr val="black"/>
                </a:solidFill>
                <a:latin typeface="ＭＳ Ｐゴシック" panose="020B0600070205080204" pitchFamily="50" charset="-128"/>
                <a:ea typeface="ＭＳ Ｐゴシック" panose="020B0600070205080204" pitchFamily="50" charset="-128"/>
              </a:rPr>
              <a:t>サービス付き高齢者向け</a:t>
            </a:r>
            <a:endParaRPr lang="en-US" altLang="ja-JP" sz="1100" b="1" spc="-100" dirty="0">
              <a:solidFill>
                <a:prstClr val="black"/>
              </a:solidFill>
              <a:latin typeface="ＭＳ Ｐゴシック" panose="020B0600070205080204" pitchFamily="50" charset="-128"/>
              <a:ea typeface="ＭＳ Ｐゴシック" panose="020B0600070205080204" pitchFamily="50" charset="-128"/>
            </a:endParaRPr>
          </a:p>
          <a:p>
            <a:pPr defTabSz="914070"/>
            <a:r>
              <a:rPr lang="ja-JP" altLang="en-US" sz="1100" b="1" spc="-100" dirty="0">
                <a:solidFill>
                  <a:prstClr val="black"/>
                </a:solidFill>
                <a:latin typeface="ＭＳ Ｐゴシック" panose="020B0600070205080204" pitchFamily="50" charset="-128"/>
                <a:ea typeface="ＭＳ Ｐゴシック" panose="020B0600070205080204" pitchFamily="50" charset="-128"/>
              </a:rPr>
              <a:t>住宅や有料老人ホーム等</a:t>
            </a:r>
            <a:endParaRPr lang="en-US" altLang="ja-JP" sz="1100" b="1" spc="-100" dirty="0">
              <a:solidFill>
                <a:prstClr val="black"/>
              </a:solidFill>
              <a:latin typeface="ＭＳ Ｐゴシック" panose="020B0600070205080204" pitchFamily="50" charset="-128"/>
              <a:ea typeface="ＭＳ Ｐゴシック" panose="020B0600070205080204" pitchFamily="50" charset="-128"/>
            </a:endParaRPr>
          </a:p>
          <a:p>
            <a:pPr defTabSz="914070"/>
            <a:r>
              <a:rPr lang="ja-JP" altLang="en-US" sz="1100" b="1" spc="-100" dirty="0">
                <a:solidFill>
                  <a:prstClr val="black"/>
                </a:solidFill>
                <a:latin typeface="ＭＳ Ｐゴシック" panose="020B0600070205080204" pitchFamily="50" charset="-128"/>
                <a:ea typeface="ＭＳ Ｐゴシック" panose="020B0600070205080204" pitchFamily="50" charset="-128"/>
              </a:rPr>
              <a:t>高齢者が安心して暮らせる</a:t>
            </a:r>
            <a:endParaRPr lang="en-US" altLang="ja-JP" sz="1100" b="1" spc="-100" dirty="0">
              <a:solidFill>
                <a:prstClr val="black"/>
              </a:solidFill>
              <a:latin typeface="ＭＳ Ｐゴシック" panose="020B0600070205080204" pitchFamily="50" charset="-128"/>
              <a:ea typeface="ＭＳ Ｐゴシック" panose="020B0600070205080204" pitchFamily="50" charset="-128"/>
            </a:endParaRPr>
          </a:p>
          <a:p>
            <a:pPr defTabSz="914070"/>
            <a:r>
              <a:rPr lang="ja-JP" altLang="en-US" sz="1100" b="1" spc="-100" dirty="0">
                <a:solidFill>
                  <a:prstClr val="black"/>
                </a:solidFill>
                <a:latin typeface="ＭＳ Ｐゴシック" panose="020B0600070205080204" pitchFamily="50" charset="-128"/>
                <a:ea typeface="ＭＳ Ｐゴシック" panose="020B0600070205080204" pitchFamily="50" charset="-128"/>
              </a:rPr>
              <a:t>多様な住まい</a:t>
            </a:r>
          </a:p>
        </p:txBody>
      </p:sp>
      <p:pic>
        <p:nvPicPr>
          <p:cNvPr id="33" name="図 32" descr="health_0179.wmf"/>
          <p:cNvPicPr>
            <a:picLocks noChangeAspect="1"/>
          </p:cNvPicPr>
          <p:nvPr/>
        </p:nvPicPr>
        <p:blipFill>
          <a:blip r:embed="rId7" cstate="print"/>
          <a:stretch>
            <a:fillRect/>
          </a:stretch>
        </p:blipFill>
        <p:spPr>
          <a:xfrm>
            <a:off x="5961598" y="2029967"/>
            <a:ext cx="649971" cy="496749"/>
          </a:xfrm>
          <a:prstGeom prst="rect">
            <a:avLst/>
          </a:prstGeom>
        </p:spPr>
      </p:pic>
      <p:sp>
        <p:nvSpPr>
          <p:cNvPr id="34" name="角丸四角形 33"/>
          <p:cNvSpPr/>
          <p:nvPr/>
        </p:nvSpPr>
        <p:spPr>
          <a:xfrm>
            <a:off x="3939547" y="1812309"/>
            <a:ext cx="567728" cy="479436"/>
          </a:xfrm>
          <a:prstGeom prst="roundRect">
            <a:avLst>
              <a:gd name="adj" fmla="val 19988"/>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914070"/>
            <a:r>
              <a:rPr lang="ja-JP" altLang="en-US" sz="1200" b="1" dirty="0" smtClean="0">
                <a:solidFill>
                  <a:prstClr val="black"/>
                </a:solidFill>
              </a:rPr>
              <a:t>歯科</a:t>
            </a:r>
            <a:endParaRPr lang="en-US" altLang="ja-JP" sz="1200" b="1" dirty="0">
              <a:solidFill>
                <a:prstClr val="black"/>
              </a:solidFill>
            </a:endParaRPr>
          </a:p>
          <a:p>
            <a:pPr algn="ctr" defTabSz="914070"/>
            <a:r>
              <a:rPr lang="ja-JP" altLang="en-US" sz="1200" b="1" dirty="0">
                <a:solidFill>
                  <a:prstClr val="black"/>
                </a:solidFill>
              </a:rPr>
              <a:t>医療</a:t>
            </a:r>
          </a:p>
        </p:txBody>
      </p:sp>
      <p:sp>
        <p:nvSpPr>
          <p:cNvPr id="35" name="角丸四角形 34"/>
          <p:cNvSpPr/>
          <p:nvPr/>
        </p:nvSpPr>
        <p:spPr>
          <a:xfrm>
            <a:off x="4641429" y="1812309"/>
            <a:ext cx="567728" cy="479436"/>
          </a:xfrm>
          <a:prstGeom prst="roundRect">
            <a:avLst>
              <a:gd name="adj" fmla="val 19988"/>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914070"/>
            <a:r>
              <a:rPr lang="ja-JP" altLang="en-US" sz="1200" b="1" dirty="0" smtClean="0">
                <a:solidFill>
                  <a:prstClr val="black"/>
                </a:solidFill>
              </a:rPr>
              <a:t>薬局</a:t>
            </a:r>
            <a:endParaRPr lang="en-US" altLang="ja-JP" sz="1200" b="1" dirty="0">
              <a:solidFill>
                <a:prstClr val="black"/>
              </a:solidFill>
            </a:endParaRPr>
          </a:p>
        </p:txBody>
      </p:sp>
      <p:sp>
        <p:nvSpPr>
          <p:cNvPr id="36" name="左右矢印 35"/>
          <p:cNvSpPr/>
          <p:nvPr/>
        </p:nvSpPr>
        <p:spPr>
          <a:xfrm>
            <a:off x="5715256" y="2500082"/>
            <a:ext cx="1111339" cy="406543"/>
          </a:xfrm>
          <a:prstGeom prst="leftRightArrow">
            <a:avLst>
              <a:gd name="adj1" fmla="val 57020"/>
              <a:gd name="adj2" fmla="val 4600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r>
              <a:rPr lang="ja-JP" altLang="en-US" sz="1200" b="1" spc="-100" dirty="0">
                <a:solidFill>
                  <a:prstClr val="white"/>
                </a:solidFill>
              </a:rPr>
              <a:t>連携強化</a:t>
            </a:r>
          </a:p>
        </p:txBody>
      </p:sp>
      <p:sp>
        <p:nvSpPr>
          <p:cNvPr id="37" name="角丸四角形 36"/>
          <p:cNvSpPr/>
          <p:nvPr/>
        </p:nvSpPr>
        <p:spPr>
          <a:xfrm>
            <a:off x="3553814" y="1107956"/>
            <a:ext cx="2142915" cy="535691"/>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72000" tIns="0" rIns="0" bIns="0" rtlCol="0" anchor="ctr"/>
          <a:lstStyle/>
          <a:p>
            <a:pPr defTabSz="914070"/>
            <a:r>
              <a:rPr lang="ja-JP" altLang="en-US" sz="1100" b="1" spc="-100" dirty="0">
                <a:solidFill>
                  <a:prstClr val="black"/>
                </a:solidFill>
                <a:latin typeface="ＭＳ Ｐゴシック" panose="020B0600070205080204" pitchFamily="50" charset="-128"/>
                <a:ea typeface="ＭＳ Ｐゴシック" panose="020B0600070205080204" pitchFamily="50" charset="-128"/>
              </a:rPr>
              <a:t>いつでも必要な場合に往診してくれる</a:t>
            </a:r>
            <a:endParaRPr lang="en-US" altLang="ja-JP" sz="1100" b="1" spc="-100" dirty="0">
              <a:solidFill>
                <a:prstClr val="black"/>
              </a:solidFill>
              <a:latin typeface="ＭＳ Ｐゴシック" panose="020B0600070205080204" pitchFamily="50" charset="-128"/>
              <a:ea typeface="ＭＳ Ｐゴシック" panose="020B0600070205080204" pitchFamily="50" charset="-128"/>
            </a:endParaRPr>
          </a:p>
          <a:p>
            <a:pPr defTabSz="914070"/>
            <a:r>
              <a:rPr lang="ja-JP" altLang="en-US" sz="1100" b="1" spc="-100" dirty="0">
                <a:solidFill>
                  <a:prstClr val="black"/>
                </a:solidFill>
                <a:latin typeface="ＭＳ Ｐゴシック" panose="020B0600070205080204" pitchFamily="50" charset="-128"/>
                <a:ea typeface="ＭＳ Ｐゴシック" panose="020B0600070205080204" pitchFamily="50" charset="-128"/>
              </a:rPr>
              <a:t>医師が近くにいて，必要な訪問看護</a:t>
            </a:r>
            <a:endParaRPr lang="en-US" altLang="ja-JP" sz="1100" b="1" spc="-100" dirty="0">
              <a:solidFill>
                <a:prstClr val="black"/>
              </a:solidFill>
              <a:latin typeface="ＭＳ Ｐゴシック" panose="020B0600070205080204" pitchFamily="50" charset="-128"/>
              <a:ea typeface="ＭＳ Ｐゴシック" panose="020B0600070205080204" pitchFamily="50" charset="-128"/>
            </a:endParaRPr>
          </a:p>
          <a:p>
            <a:pPr defTabSz="914070"/>
            <a:r>
              <a:rPr lang="ja-JP" altLang="en-US" sz="1100" b="1" spc="-100" dirty="0">
                <a:solidFill>
                  <a:prstClr val="black"/>
                </a:solidFill>
                <a:latin typeface="ＭＳ Ｐゴシック" panose="020B0600070205080204" pitchFamily="50" charset="-128"/>
                <a:ea typeface="ＭＳ Ｐゴシック" panose="020B0600070205080204" pitchFamily="50" charset="-128"/>
              </a:rPr>
              <a:t>サービスを受けることができる</a:t>
            </a:r>
          </a:p>
        </p:txBody>
      </p:sp>
      <p:sp>
        <p:nvSpPr>
          <p:cNvPr id="38" name="角丸四角形 37"/>
          <p:cNvSpPr/>
          <p:nvPr/>
        </p:nvSpPr>
        <p:spPr>
          <a:xfrm>
            <a:off x="3100332" y="5078121"/>
            <a:ext cx="1757121" cy="431664"/>
          </a:xfrm>
          <a:prstGeom prst="roundRect">
            <a:avLst>
              <a:gd name="adj" fmla="val 21076"/>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36000" tIns="0" rIns="0" bIns="0" rtlCol="0" anchor="ctr"/>
          <a:lstStyle/>
          <a:p>
            <a:pPr defTabSz="914070"/>
            <a:r>
              <a:rPr lang="ja-JP" altLang="en-US" sz="1100" spc="-100" dirty="0" smtClean="0">
                <a:solidFill>
                  <a:prstClr val="black"/>
                </a:solidFill>
              </a:rPr>
              <a:t>　　　　　　　　</a:t>
            </a:r>
            <a:r>
              <a:rPr lang="ja-JP" altLang="en-US" sz="1100" b="1" spc="-100" dirty="0">
                <a:solidFill>
                  <a:prstClr val="black"/>
                </a:solidFill>
                <a:latin typeface="ＭＳ Ｐゴシック" panose="020B0600070205080204" pitchFamily="50" charset="-128"/>
                <a:ea typeface="ＭＳ Ｐゴシック" panose="020B0600070205080204" pitchFamily="50" charset="-128"/>
              </a:rPr>
              <a:t>早期の在宅復帰，　　　　　　　</a:t>
            </a:r>
            <a:endParaRPr lang="en-US" altLang="ja-JP" sz="1100" b="1" spc="-100" dirty="0">
              <a:solidFill>
                <a:prstClr val="black"/>
              </a:solidFill>
              <a:latin typeface="ＭＳ Ｐゴシック" panose="020B0600070205080204" pitchFamily="50" charset="-128"/>
              <a:ea typeface="ＭＳ Ｐゴシック" panose="020B0600070205080204" pitchFamily="50" charset="-128"/>
            </a:endParaRPr>
          </a:p>
          <a:p>
            <a:pPr defTabSz="914070"/>
            <a:r>
              <a:rPr lang="ja-JP" altLang="en-US" sz="1100" b="1" spc="-100" dirty="0">
                <a:solidFill>
                  <a:prstClr val="black"/>
                </a:solidFill>
                <a:latin typeface="ＭＳ Ｐゴシック" panose="020B0600070205080204" pitchFamily="50" charset="-128"/>
                <a:ea typeface="ＭＳ Ｐゴシック" panose="020B0600070205080204" pitchFamily="50" charset="-128"/>
              </a:rPr>
              <a:t>　　　　　　　　社会復帰が可能</a:t>
            </a:r>
          </a:p>
        </p:txBody>
      </p:sp>
      <p:pic>
        <p:nvPicPr>
          <p:cNvPr id="39" name="Picture 2"/>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7999" y="2396719"/>
            <a:ext cx="756074" cy="599956"/>
          </a:xfrm>
          <a:prstGeom prst="rect">
            <a:avLst/>
          </a:prstGeom>
          <a:noFill/>
          <a:ln>
            <a:noFill/>
          </a:ln>
          <a:extLst/>
        </p:spPr>
      </p:pic>
      <p:sp>
        <p:nvSpPr>
          <p:cNvPr id="40" name="角丸四角形 39"/>
          <p:cNvSpPr/>
          <p:nvPr/>
        </p:nvSpPr>
        <p:spPr>
          <a:xfrm>
            <a:off x="308460" y="771611"/>
            <a:ext cx="3090280" cy="322541"/>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5680" rIns="91357" bIns="45680" rtlCol="0" anchor="ctr"/>
          <a:lstStyle/>
          <a:p>
            <a:pPr algn="ctr" defTabSz="914070"/>
            <a:r>
              <a:rPr lang="ja-JP" altLang="en-US" sz="1600" b="1" dirty="0" smtClean="0">
                <a:solidFill>
                  <a:schemeClr val="bg1"/>
                </a:solidFill>
              </a:rPr>
              <a:t>①</a:t>
            </a:r>
            <a:r>
              <a:rPr lang="ja-JP" altLang="en-US" sz="1600" b="1" dirty="0">
                <a:solidFill>
                  <a:schemeClr val="bg1"/>
                </a:solidFill>
              </a:rPr>
              <a:t> </a:t>
            </a:r>
            <a:r>
              <a:rPr lang="ja-JP" altLang="en-US" sz="1600" b="1" dirty="0" smtClean="0">
                <a:solidFill>
                  <a:schemeClr val="bg1"/>
                </a:solidFill>
              </a:rPr>
              <a:t>病床の機能</a:t>
            </a:r>
            <a:r>
              <a:rPr lang="ja-JP" altLang="en-US" sz="1600" b="1" dirty="0">
                <a:solidFill>
                  <a:schemeClr val="bg1"/>
                </a:solidFill>
              </a:rPr>
              <a:t>の</a:t>
            </a:r>
            <a:r>
              <a:rPr lang="ja-JP" altLang="en-US" sz="1600" b="1" dirty="0" smtClean="0">
                <a:solidFill>
                  <a:schemeClr val="bg1"/>
                </a:solidFill>
              </a:rPr>
              <a:t>分化及び連携</a:t>
            </a:r>
            <a:endParaRPr lang="en-US" altLang="ja-JP" sz="1600" b="1" dirty="0">
              <a:solidFill>
                <a:schemeClr val="bg1"/>
              </a:solidFill>
            </a:endParaRPr>
          </a:p>
        </p:txBody>
      </p:sp>
      <p:sp>
        <p:nvSpPr>
          <p:cNvPr id="41" name="角丸四角形 40"/>
          <p:cNvSpPr/>
          <p:nvPr/>
        </p:nvSpPr>
        <p:spPr>
          <a:xfrm>
            <a:off x="5679585" y="767459"/>
            <a:ext cx="3239010" cy="322541"/>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r>
              <a:rPr lang="ja-JP" altLang="en-US" sz="1600" b="1" dirty="0" smtClean="0">
                <a:solidFill>
                  <a:schemeClr val="bg1"/>
                </a:solidFill>
              </a:rPr>
              <a:t>② 地域</a:t>
            </a:r>
            <a:r>
              <a:rPr lang="ja-JP" altLang="en-US" sz="1600" b="1" dirty="0">
                <a:solidFill>
                  <a:schemeClr val="bg1"/>
                </a:solidFill>
              </a:rPr>
              <a:t>包括ケアシステム</a:t>
            </a:r>
            <a:r>
              <a:rPr lang="ja-JP" altLang="en-US" sz="1600" b="1" dirty="0" smtClean="0">
                <a:solidFill>
                  <a:schemeClr val="bg1"/>
                </a:solidFill>
              </a:rPr>
              <a:t>の</a:t>
            </a:r>
            <a:r>
              <a:rPr lang="ja-JP" altLang="en-US" sz="1600" b="1" dirty="0">
                <a:solidFill>
                  <a:schemeClr val="bg1"/>
                </a:solidFill>
              </a:rPr>
              <a:t>確立</a:t>
            </a:r>
            <a:endParaRPr lang="en-US" altLang="ja-JP" sz="1600" b="1" dirty="0">
              <a:solidFill>
                <a:schemeClr val="bg1"/>
              </a:solidFill>
            </a:endParaRPr>
          </a:p>
        </p:txBody>
      </p:sp>
      <p:sp>
        <p:nvSpPr>
          <p:cNvPr id="42" name="テキスト ボックス 41"/>
          <p:cNvSpPr txBox="1"/>
          <p:nvPr/>
        </p:nvSpPr>
        <p:spPr>
          <a:xfrm>
            <a:off x="3914166" y="2982979"/>
            <a:ext cx="1309347" cy="461570"/>
          </a:xfrm>
          <a:prstGeom prst="rect">
            <a:avLst/>
          </a:prstGeom>
          <a:noFill/>
        </p:spPr>
        <p:txBody>
          <a:bodyPr wrap="square" lIns="91337" tIns="45673" rIns="91337" bIns="45673" rtlCol="0">
            <a:spAutoFit/>
          </a:bodyPr>
          <a:lstStyle/>
          <a:p>
            <a:pPr algn="ctr" defTabSz="914070"/>
            <a:r>
              <a:rPr lang="en-US" altLang="ja-JP" sz="1200" b="1" spc="-100" dirty="0">
                <a:solidFill>
                  <a:srgbClr val="0000FF"/>
                </a:solidFill>
                <a:latin typeface="+mn-ea"/>
              </a:rPr>
              <a:t>【 </a:t>
            </a:r>
            <a:r>
              <a:rPr lang="ja-JP" altLang="en-US" sz="1200" b="1" spc="-100" dirty="0">
                <a:solidFill>
                  <a:srgbClr val="0000FF"/>
                </a:solidFill>
                <a:latin typeface="+mn-ea"/>
              </a:rPr>
              <a:t>住まい </a:t>
            </a:r>
            <a:r>
              <a:rPr lang="en-US" altLang="ja-JP" sz="1200" b="1" spc="-100" dirty="0">
                <a:solidFill>
                  <a:srgbClr val="0000FF"/>
                </a:solidFill>
                <a:latin typeface="+mn-ea"/>
              </a:rPr>
              <a:t>】</a:t>
            </a:r>
          </a:p>
          <a:p>
            <a:pPr algn="ctr" defTabSz="914070"/>
            <a:r>
              <a:rPr lang="ja-JP" altLang="en-US" sz="1200" b="1" spc="-100" dirty="0">
                <a:solidFill>
                  <a:srgbClr val="0000FF"/>
                </a:solidFill>
                <a:latin typeface="+mn-ea"/>
              </a:rPr>
              <a:t>患者さん・家族</a:t>
            </a:r>
            <a:endParaRPr lang="en-US" altLang="ja-JP" sz="1200" b="1" spc="-100" dirty="0">
              <a:solidFill>
                <a:srgbClr val="0000FF"/>
              </a:solidFill>
              <a:latin typeface="+mn-ea"/>
            </a:endParaRPr>
          </a:p>
        </p:txBody>
      </p:sp>
      <p:pic>
        <p:nvPicPr>
          <p:cNvPr id="43" name="図 42" descr="build32.wmf"/>
          <p:cNvPicPr>
            <a:picLocks noChangeAspect="1"/>
          </p:cNvPicPr>
          <p:nvPr/>
        </p:nvPicPr>
        <p:blipFill>
          <a:blip r:embed="rId9" cstate="print"/>
          <a:stretch>
            <a:fillRect/>
          </a:stretch>
        </p:blipFill>
        <p:spPr>
          <a:xfrm flipH="1">
            <a:off x="5115856" y="6024129"/>
            <a:ext cx="1124468" cy="637210"/>
          </a:xfrm>
          <a:prstGeom prst="rect">
            <a:avLst/>
          </a:prstGeom>
        </p:spPr>
      </p:pic>
      <p:sp>
        <p:nvSpPr>
          <p:cNvPr id="44" name="テキスト ボックス 43"/>
          <p:cNvSpPr txBox="1"/>
          <p:nvPr/>
        </p:nvSpPr>
        <p:spPr>
          <a:xfrm>
            <a:off x="5751536" y="5821907"/>
            <a:ext cx="3024336" cy="276985"/>
          </a:xfrm>
          <a:prstGeom prst="rect">
            <a:avLst/>
          </a:prstGeom>
          <a:noFill/>
        </p:spPr>
        <p:txBody>
          <a:bodyPr wrap="square" lIns="91420" tIns="45713" rIns="91420" bIns="45713" rtlCol="0">
            <a:spAutoFit/>
          </a:bodyPr>
          <a:lstStyle/>
          <a:p>
            <a:pPr algn="ctr" defTabSz="914070"/>
            <a:r>
              <a:rPr lang="en-US" altLang="ja-JP" sz="1200" b="1" spc="-100" dirty="0">
                <a:solidFill>
                  <a:srgbClr val="0000FF"/>
                </a:solidFill>
                <a:latin typeface="+mn-ea"/>
              </a:rPr>
              <a:t>【</a:t>
            </a:r>
            <a:r>
              <a:rPr lang="ja-JP" altLang="en-US" sz="1200" b="1" spc="-100" dirty="0">
                <a:solidFill>
                  <a:srgbClr val="0000FF"/>
                </a:solidFill>
                <a:latin typeface="+mn-ea"/>
              </a:rPr>
              <a:t> 特別養護老人ホーム・老人保健施設 </a:t>
            </a:r>
            <a:r>
              <a:rPr lang="en-US" altLang="ja-JP" sz="1200" b="1" spc="-100" dirty="0">
                <a:solidFill>
                  <a:srgbClr val="0000FF"/>
                </a:solidFill>
                <a:latin typeface="+mn-ea"/>
              </a:rPr>
              <a:t>】</a:t>
            </a:r>
          </a:p>
        </p:txBody>
      </p:sp>
      <p:sp>
        <p:nvSpPr>
          <p:cNvPr id="45" name="角丸四角形 44"/>
          <p:cNvSpPr/>
          <p:nvPr/>
        </p:nvSpPr>
        <p:spPr>
          <a:xfrm>
            <a:off x="7013793" y="6152764"/>
            <a:ext cx="1721739" cy="403551"/>
          </a:xfrm>
          <a:prstGeom prst="roundRect">
            <a:avLst>
              <a:gd name="adj" fmla="val 26309"/>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72000" tIns="0" rIns="0" bIns="0" rtlCol="0" anchor="ctr"/>
          <a:lstStyle/>
          <a:p>
            <a:pPr defTabSz="914070"/>
            <a:r>
              <a:rPr lang="ja-JP" altLang="en-US" sz="1100" b="1" spc="-100" dirty="0">
                <a:solidFill>
                  <a:prstClr val="black"/>
                </a:solidFill>
                <a:latin typeface="ＭＳ Ｐゴシック" panose="020B0600070205080204" pitchFamily="50" charset="-128"/>
                <a:ea typeface="ＭＳ Ｐゴシック" panose="020B0600070205080204" pitchFamily="50" charset="-128"/>
              </a:rPr>
              <a:t>地域の拠点として在宅介護</a:t>
            </a:r>
            <a:endParaRPr lang="en-US" altLang="ja-JP" sz="1100" b="1" spc="-100" dirty="0">
              <a:solidFill>
                <a:prstClr val="black"/>
              </a:solidFill>
              <a:latin typeface="ＭＳ Ｐゴシック" panose="020B0600070205080204" pitchFamily="50" charset="-128"/>
              <a:ea typeface="ＭＳ Ｐゴシック" panose="020B0600070205080204" pitchFamily="50" charset="-128"/>
            </a:endParaRPr>
          </a:p>
          <a:p>
            <a:pPr defTabSz="914070"/>
            <a:r>
              <a:rPr lang="ja-JP" altLang="en-US" sz="1100" b="1" spc="-100" dirty="0">
                <a:solidFill>
                  <a:prstClr val="black"/>
                </a:solidFill>
                <a:latin typeface="ＭＳ Ｐゴシック" panose="020B0600070205080204" pitchFamily="50" charset="-128"/>
                <a:ea typeface="ＭＳ Ｐゴシック" panose="020B0600070205080204" pitchFamily="50" charset="-128"/>
              </a:rPr>
              <a:t>サービス等も積極的に展開</a:t>
            </a:r>
          </a:p>
        </p:txBody>
      </p:sp>
      <p:grpSp>
        <p:nvGrpSpPr>
          <p:cNvPr id="46" name="グループ化 45"/>
          <p:cNvGrpSpPr/>
          <p:nvPr/>
        </p:nvGrpSpPr>
        <p:grpSpPr>
          <a:xfrm>
            <a:off x="5998095" y="6109512"/>
            <a:ext cx="985481" cy="607713"/>
            <a:chOff x="4682941" y="5853970"/>
            <a:chExt cx="985481" cy="607713"/>
          </a:xfrm>
        </p:grpSpPr>
        <p:sp>
          <p:nvSpPr>
            <p:cNvPr id="47" name="円/楕円 46"/>
            <p:cNvSpPr/>
            <p:nvPr/>
          </p:nvSpPr>
          <p:spPr>
            <a:xfrm>
              <a:off x="4813665" y="6251092"/>
              <a:ext cx="148504" cy="1476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4980749" y="6267732"/>
              <a:ext cx="148504" cy="1476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5475929" y="6228873"/>
              <a:ext cx="148504" cy="1476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Picture 4"/>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2941" y="5853970"/>
              <a:ext cx="985481" cy="60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1" name="Picture 4"/>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5474" flipV="1">
            <a:off x="3282939" y="4327239"/>
            <a:ext cx="746489" cy="71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650547" flipH="1">
            <a:off x="2894592" y="1592912"/>
            <a:ext cx="667835" cy="72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星 12 52"/>
          <p:cNvSpPr/>
          <p:nvPr/>
        </p:nvSpPr>
        <p:spPr>
          <a:xfrm>
            <a:off x="3037968" y="2100144"/>
            <a:ext cx="676234" cy="482251"/>
          </a:xfrm>
          <a:prstGeom prst="star12">
            <a:avLst/>
          </a:prstGeom>
          <a:solidFill>
            <a:srgbClr val="FFCCFF"/>
          </a:solidFill>
          <a:ln>
            <a:solidFill>
              <a:srgbClr val="FF0000"/>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914070"/>
            <a:r>
              <a:rPr lang="ja-JP" altLang="en-US" sz="1200" b="1" dirty="0" smtClean="0">
                <a:solidFill>
                  <a:prstClr val="black"/>
                </a:solidFill>
              </a:rPr>
              <a:t>発症</a:t>
            </a:r>
            <a:endParaRPr lang="ja-JP" altLang="en-US" sz="1200" b="1" dirty="0">
              <a:solidFill>
                <a:prstClr val="black"/>
              </a:solidFill>
            </a:endParaRPr>
          </a:p>
        </p:txBody>
      </p:sp>
      <p:sp>
        <p:nvSpPr>
          <p:cNvPr id="54" name="テキスト ボックス 53"/>
          <p:cNvSpPr txBox="1"/>
          <p:nvPr/>
        </p:nvSpPr>
        <p:spPr>
          <a:xfrm>
            <a:off x="5134211" y="2982981"/>
            <a:ext cx="1762954" cy="276985"/>
          </a:xfrm>
          <a:prstGeom prst="rect">
            <a:avLst/>
          </a:prstGeom>
          <a:noFill/>
        </p:spPr>
        <p:txBody>
          <a:bodyPr wrap="square" lIns="0" tIns="45713" rIns="0" bIns="45713" rtlCol="0">
            <a:noAutofit/>
          </a:bodyPr>
          <a:lstStyle/>
          <a:p>
            <a:pPr algn="ctr" defTabSz="914070"/>
            <a:r>
              <a:rPr lang="en-US" altLang="ja-JP" sz="1200" b="1" spc="-100" dirty="0">
                <a:solidFill>
                  <a:srgbClr val="0000FF"/>
                </a:solidFill>
                <a:latin typeface="+mn-ea"/>
              </a:rPr>
              <a:t>【 </a:t>
            </a:r>
            <a:r>
              <a:rPr lang="ja-JP" altLang="en-US" sz="1200" b="1" spc="-100" dirty="0">
                <a:solidFill>
                  <a:srgbClr val="0000FF"/>
                </a:solidFill>
                <a:latin typeface="+mn-ea"/>
              </a:rPr>
              <a:t>地域包括支援センター 等</a:t>
            </a:r>
            <a:r>
              <a:rPr lang="en-US" altLang="ja-JP" sz="1200" b="1" spc="-100" dirty="0">
                <a:solidFill>
                  <a:srgbClr val="0000FF"/>
                </a:solidFill>
                <a:latin typeface="+mn-ea"/>
              </a:rPr>
              <a:t>】</a:t>
            </a:r>
          </a:p>
        </p:txBody>
      </p:sp>
      <p:sp>
        <p:nvSpPr>
          <p:cNvPr id="55" name="角丸四角形 54"/>
          <p:cNvSpPr/>
          <p:nvPr/>
        </p:nvSpPr>
        <p:spPr>
          <a:xfrm>
            <a:off x="5634726" y="3293409"/>
            <a:ext cx="1838503" cy="436284"/>
          </a:xfrm>
          <a:prstGeom prst="roundRect">
            <a:avLst>
              <a:gd name="adj" fmla="val 26309"/>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72000" tIns="0" rIns="0" bIns="0" rtlCol="0" anchor="ctr"/>
          <a:lstStyle/>
          <a:p>
            <a:pPr defTabSz="914070"/>
            <a:r>
              <a:rPr lang="ja-JP" altLang="en-US" sz="1100" b="1" spc="-100" dirty="0">
                <a:solidFill>
                  <a:prstClr val="black"/>
                </a:solidFill>
                <a:latin typeface="ＭＳ Ｐゴシック" panose="020B0600070205080204" pitchFamily="50" charset="-128"/>
                <a:ea typeface="ＭＳ Ｐゴシック" panose="020B0600070205080204" pitchFamily="50" charset="-128"/>
              </a:rPr>
              <a:t>　　　　　　　医療・介護の円滑な</a:t>
            </a:r>
            <a:r>
              <a:rPr lang="en-US" altLang="ja-JP" sz="1100" b="1" spc="-100" dirty="0">
                <a:solidFill>
                  <a:prstClr val="black"/>
                </a:solidFill>
                <a:latin typeface="ＭＳ Ｐゴシック" panose="020B0600070205080204" pitchFamily="50" charset="-128"/>
                <a:ea typeface="ＭＳ Ｐゴシック" panose="020B0600070205080204" pitchFamily="50" charset="-128"/>
              </a:rPr>
              <a:t/>
            </a:r>
            <a:br>
              <a:rPr lang="en-US" altLang="ja-JP" sz="1100" b="1" spc="-100" dirty="0">
                <a:solidFill>
                  <a:prstClr val="black"/>
                </a:solidFill>
                <a:latin typeface="ＭＳ Ｐゴシック" panose="020B0600070205080204" pitchFamily="50" charset="-128"/>
                <a:ea typeface="ＭＳ Ｐゴシック" panose="020B0600070205080204" pitchFamily="50" charset="-128"/>
              </a:rPr>
            </a:br>
            <a:r>
              <a:rPr lang="ja-JP" altLang="en-US" sz="1100" b="1" spc="-100" dirty="0">
                <a:solidFill>
                  <a:prstClr val="black"/>
                </a:solidFill>
                <a:latin typeface="ＭＳ Ｐゴシック" panose="020B0600070205080204" pitchFamily="50" charset="-128"/>
                <a:ea typeface="ＭＳ Ｐゴシック" panose="020B0600070205080204" pitchFamily="50" charset="-128"/>
              </a:rPr>
              <a:t>　　　　　　　移行をコーディネート</a:t>
            </a:r>
            <a:endParaRPr lang="en-US" altLang="ja-JP" sz="1100" b="1" spc="-100" dirty="0">
              <a:solidFill>
                <a:prstClr val="black"/>
              </a:solidFill>
              <a:latin typeface="ＭＳ Ｐゴシック" panose="020B0600070205080204" pitchFamily="50" charset="-128"/>
              <a:ea typeface="ＭＳ Ｐゴシック" panose="020B0600070205080204" pitchFamily="50" charset="-128"/>
            </a:endParaRPr>
          </a:p>
        </p:txBody>
      </p:sp>
      <p:grpSp>
        <p:nvGrpSpPr>
          <p:cNvPr id="56" name="グループ化 55"/>
          <p:cNvGrpSpPr/>
          <p:nvPr/>
        </p:nvGrpSpPr>
        <p:grpSpPr>
          <a:xfrm>
            <a:off x="1541221" y="6079116"/>
            <a:ext cx="196249" cy="473894"/>
            <a:chOff x="3041757" y="5687073"/>
            <a:chExt cx="196249" cy="473894"/>
          </a:xfrm>
        </p:grpSpPr>
        <p:sp>
          <p:nvSpPr>
            <p:cNvPr id="57" name="円/楕円 56"/>
            <p:cNvSpPr/>
            <p:nvPr/>
          </p:nvSpPr>
          <p:spPr>
            <a:xfrm>
              <a:off x="3043025" y="5687073"/>
              <a:ext cx="194981" cy="2051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片側の 2 つの角を切り取った四角形 57"/>
            <p:cNvSpPr/>
            <p:nvPr/>
          </p:nvSpPr>
          <p:spPr>
            <a:xfrm>
              <a:off x="3041757" y="5844596"/>
              <a:ext cx="194673" cy="316371"/>
            </a:xfrm>
            <a:prstGeom prst="snip2SameRect">
              <a:avLst>
                <a:gd name="adj1" fmla="val 30428"/>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9" name="グループ化 58"/>
          <p:cNvGrpSpPr/>
          <p:nvPr/>
        </p:nvGrpSpPr>
        <p:grpSpPr>
          <a:xfrm>
            <a:off x="1173987" y="6125563"/>
            <a:ext cx="196249" cy="473894"/>
            <a:chOff x="3041757" y="5687073"/>
            <a:chExt cx="196249" cy="473894"/>
          </a:xfrm>
        </p:grpSpPr>
        <p:sp>
          <p:nvSpPr>
            <p:cNvPr id="60" name="円/楕円 59"/>
            <p:cNvSpPr/>
            <p:nvPr/>
          </p:nvSpPr>
          <p:spPr>
            <a:xfrm>
              <a:off x="3043025" y="5687073"/>
              <a:ext cx="194981" cy="2051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片側の 2 つの角を切り取った四角形 60"/>
            <p:cNvSpPr/>
            <p:nvPr/>
          </p:nvSpPr>
          <p:spPr>
            <a:xfrm>
              <a:off x="3041757" y="5844596"/>
              <a:ext cx="194673" cy="316371"/>
            </a:xfrm>
            <a:prstGeom prst="snip2SameRect">
              <a:avLst>
                <a:gd name="adj1" fmla="val 30428"/>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62" name="グループ化 61"/>
          <p:cNvGrpSpPr/>
          <p:nvPr/>
        </p:nvGrpSpPr>
        <p:grpSpPr>
          <a:xfrm>
            <a:off x="985379" y="6177931"/>
            <a:ext cx="196249" cy="473894"/>
            <a:chOff x="3041757" y="5687073"/>
            <a:chExt cx="196249" cy="473894"/>
          </a:xfrm>
        </p:grpSpPr>
        <p:sp>
          <p:nvSpPr>
            <p:cNvPr id="63" name="円/楕円 62"/>
            <p:cNvSpPr/>
            <p:nvPr/>
          </p:nvSpPr>
          <p:spPr>
            <a:xfrm>
              <a:off x="3043025" y="5687073"/>
              <a:ext cx="194981" cy="2051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片側の 2 つの角を切り取った四角形 63"/>
            <p:cNvSpPr/>
            <p:nvPr/>
          </p:nvSpPr>
          <p:spPr>
            <a:xfrm>
              <a:off x="3041757" y="5844596"/>
              <a:ext cx="194673" cy="316371"/>
            </a:xfrm>
            <a:prstGeom prst="snip2SameRect">
              <a:avLst>
                <a:gd name="adj1" fmla="val 30428"/>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65" name="グループ化 64"/>
          <p:cNvGrpSpPr/>
          <p:nvPr/>
        </p:nvGrpSpPr>
        <p:grpSpPr>
          <a:xfrm>
            <a:off x="1710034" y="6084106"/>
            <a:ext cx="196249" cy="473894"/>
            <a:chOff x="3041757" y="5687073"/>
            <a:chExt cx="196249" cy="473894"/>
          </a:xfrm>
        </p:grpSpPr>
        <p:sp>
          <p:nvSpPr>
            <p:cNvPr id="66" name="円/楕円 65"/>
            <p:cNvSpPr/>
            <p:nvPr/>
          </p:nvSpPr>
          <p:spPr>
            <a:xfrm>
              <a:off x="3043025" y="5687073"/>
              <a:ext cx="194981" cy="2051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片側の 2 つの角を切り取った四角形 66"/>
            <p:cNvSpPr/>
            <p:nvPr/>
          </p:nvSpPr>
          <p:spPr>
            <a:xfrm>
              <a:off x="3041757" y="5844596"/>
              <a:ext cx="194673" cy="316371"/>
            </a:xfrm>
            <a:prstGeom prst="snip2SameRect">
              <a:avLst>
                <a:gd name="adj1" fmla="val 30428"/>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68" name="グループ化 67"/>
          <p:cNvGrpSpPr/>
          <p:nvPr/>
        </p:nvGrpSpPr>
        <p:grpSpPr>
          <a:xfrm>
            <a:off x="2078440" y="6061682"/>
            <a:ext cx="196249" cy="473894"/>
            <a:chOff x="3041757" y="5687073"/>
            <a:chExt cx="196249" cy="473894"/>
          </a:xfrm>
        </p:grpSpPr>
        <p:sp>
          <p:nvSpPr>
            <p:cNvPr id="69" name="円/楕円 68"/>
            <p:cNvSpPr/>
            <p:nvPr/>
          </p:nvSpPr>
          <p:spPr>
            <a:xfrm>
              <a:off x="3043025" y="5687073"/>
              <a:ext cx="194981" cy="2051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片側の 2 つの角を切り取った四角形 69"/>
            <p:cNvSpPr/>
            <p:nvPr/>
          </p:nvSpPr>
          <p:spPr>
            <a:xfrm>
              <a:off x="3041757" y="5844596"/>
              <a:ext cx="194673" cy="316371"/>
            </a:xfrm>
            <a:prstGeom prst="snip2SameRect">
              <a:avLst>
                <a:gd name="adj1" fmla="val 30428"/>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71" name="グループ化 70"/>
          <p:cNvGrpSpPr/>
          <p:nvPr/>
        </p:nvGrpSpPr>
        <p:grpSpPr>
          <a:xfrm>
            <a:off x="1791937" y="6140420"/>
            <a:ext cx="196249" cy="473894"/>
            <a:chOff x="3041757" y="5687073"/>
            <a:chExt cx="196249" cy="473894"/>
          </a:xfrm>
        </p:grpSpPr>
        <p:sp>
          <p:nvSpPr>
            <p:cNvPr id="72" name="円/楕円 71"/>
            <p:cNvSpPr/>
            <p:nvPr/>
          </p:nvSpPr>
          <p:spPr>
            <a:xfrm>
              <a:off x="3043025" y="5687073"/>
              <a:ext cx="194981" cy="2051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片側の 2 つの角を切り取った四角形 72"/>
            <p:cNvSpPr/>
            <p:nvPr/>
          </p:nvSpPr>
          <p:spPr>
            <a:xfrm>
              <a:off x="3041757" y="5844596"/>
              <a:ext cx="194673" cy="316371"/>
            </a:xfrm>
            <a:prstGeom prst="snip2SameRect">
              <a:avLst>
                <a:gd name="adj1" fmla="val 30428"/>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74" name="グループ化 73"/>
          <p:cNvGrpSpPr/>
          <p:nvPr/>
        </p:nvGrpSpPr>
        <p:grpSpPr>
          <a:xfrm>
            <a:off x="1360738" y="6090556"/>
            <a:ext cx="196249" cy="473894"/>
            <a:chOff x="3041757" y="5687073"/>
            <a:chExt cx="196249" cy="473894"/>
          </a:xfrm>
        </p:grpSpPr>
        <p:sp>
          <p:nvSpPr>
            <p:cNvPr id="75" name="円/楕円 74"/>
            <p:cNvSpPr/>
            <p:nvPr/>
          </p:nvSpPr>
          <p:spPr>
            <a:xfrm>
              <a:off x="3043025" y="5687073"/>
              <a:ext cx="194981" cy="2051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片側の 2 つの角を切り取った四角形 75"/>
            <p:cNvSpPr/>
            <p:nvPr/>
          </p:nvSpPr>
          <p:spPr>
            <a:xfrm>
              <a:off x="3041757" y="5844596"/>
              <a:ext cx="194673" cy="316371"/>
            </a:xfrm>
            <a:prstGeom prst="snip2SameRect">
              <a:avLst>
                <a:gd name="adj1" fmla="val 30428"/>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77" name="グループ化 76"/>
          <p:cNvGrpSpPr/>
          <p:nvPr/>
        </p:nvGrpSpPr>
        <p:grpSpPr>
          <a:xfrm>
            <a:off x="2106174" y="6046595"/>
            <a:ext cx="196249" cy="473894"/>
            <a:chOff x="3041757" y="5687073"/>
            <a:chExt cx="196249" cy="473894"/>
          </a:xfrm>
        </p:grpSpPr>
        <p:sp>
          <p:nvSpPr>
            <p:cNvPr id="78" name="円/楕円 77"/>
            <p:cNvSpPr/>
            <p:nvPr/>
          </p:nvSpPr>
          <p:spPr>
            <a:xfrm>
              <a:off x="3043025" y="5687073"/>
              <a:ext cx="194981" cy="2051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片側の 2 つの角を切り取った四角形 78"/>
            <p:cNvSpPr/>
            <p:nvPr/>
          </p:nvSpPr>
          <p:spPr>
            <a:xfrm>
              <a:off x="3041757" y="5844596"/>
              <a:ext cx="194673" cy="316371"/>
            </a:xfrm>
            <a:prstGeom prst="snip2SameRect">
              <a:avLst>
                <a:gd name="adj1" fmla="val 30428"/>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80" name="グループ化 79"/>
          <p:cNvGrpSpPr/>
          <p:nvPr/>
        </p:nvGrpSpPr>
        <p:grpSpPr>
          <a:xfrm>
            <a:off x="1897580" y="6066739"/>
            <a:ext cx="196249" cy="473894"/>
            <a:chOff x="3041757" y="5687073"/>
            <a:chExt cx="196249" cy="473894"/>
          </a:xfrm>
        </p:grpSpPr>
        <p:sp>
          <p:nvSpPr>
            <p:cNvPr id="81" name="円/楕円 80"/>
            <p:cNvSpPr/>
            <p:nvPr/>
          </p:nvSpPr>
          <p:spPr>
            <a:xfrm>
              <a:off x="3043025" y="5687073"/>
              <a:ext cx="194981" cy="2051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片側の 2 つの角を切り取った四角形 81"/>
            <p:cNvSpPr/>
            <p:nvPr/>
          </p:nvSpPr>
          <p:spPr>
            <a:xfrm>
              <a:off x="3041757" y="5844596"/>
              <a:ext cx="194673" cy="316371"/>
            </a:xfrm>
            <a:prstGeom prst="snip2SameRect">
              <a:avLst>
                <a:gd name="adj1" fmla="val 30428"/>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83" name="グループ化 82"/>
          <p:cNvGrpSpPr/>
          <p:nvPr/>
        </p:nvGrpSpPr>
        <p:grpSpPr>
          <a:xfrm>
            <a:off x="1476275" y="6158540"/>
            <a:ext cx="196249" cy="473894"/>
            <a:chOff x="3041757" y="5687073"/>
            <a:chExt cx="196249" cy="473894"/>
          </a:xfrm>
        </p:grpSpPr>
        <p:sp>
          <p:nvSpPr>
            <p:cNvPr id="84" name="円/楕円 83"/>
            <p:cNvSpPr/>
            <p:nvPr/>
          </p:nvSpPr>
          <p:spPr>
            <a:xfrm>
              <a:off x="3043025" y="5687073"/>
              <a:ext cx="194981" cy="2051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片側の 2 つの角を切り取った四角形 84"/>
            <p:cNvSpPr/>
            <p:nvPr/>
          </p:nvSpPr>
          <p:spPr>
            <a:xfrm>
              <a:off x="3041757" y="5844596"/>
              <a:ext cx="194673" cy="316371"/>
            </a:xfrm>
            <a:prstGeom prst="snip2SameRect">
              <a:avLst>
                <a:gd name="adj1" fmla="val 30428"/>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pic>
        <p:nvPicPr>
          <p:cNvPr id="86" name="Picture 16"/>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5215" y="5926787"/>
            <a:ext cx="314611" cy="596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18"/>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406801" y="5952915"/>
            <a:ext cx="320976" cy="655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17"/>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6769" y="5958009"/>
            <a:ext cx="307032" cy="56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9" name="角丸四角形 88"/>
          <p:cNvSpPr/>
          <p:nvPr/>
        </p:nvSpPr>
        <p:spPr>
          <a:xfrm>
            <a:off x="4109324" y="4359310"/>
            <a:ext cx="1081302" cy="524276"/>
          </a:xfrm>
          <a:prstGeom prst="roundRect">
            <a:avLst>
              <a:gd name="adj" fmla="val 19988"/>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914070"/>
            <a:r>
              <a:rPr lang="ja-JP" altLang="en-US" sz="1200" b="1" dirty="0" smtClean="0">
                <a:solidFill>
                  <a:prstClr val="black"/>
                </a:solidFill>
              </a:rPr>
              <a:t>訪問看護</a:t>
            </a:r>
            <a:endParaRPr lang="en-US" altLang="ja-JP" sz="1200" b="1" dirty="0" smtClean="0">
              <a:solidFill>
                <a:prstClr val="black"/>
              </a:solidFill>
            </a:endParaRPr>
          </a:p>
          <a:p>
            <a:pPr algn="ctr" defTabSz="914070"/>
            <a:r>
              <a:rPr lang="ja-JP" altLang="en-US" sz="1200" b="1" dirty="0">
                <a:solidFill>
                  <a:prstClr val="black"/>
                </a:solidFill>
              </a:rPr>
              <a:t>ステーション</a:t>
            </a:r>
            <a:endParaRPr lang="en-US" altLang="ja-JP" sz="1200" b="1" dirty="0">
              <a:solidFill>
                <a:prstClr val="black"/>
              </a:solidFill>
            </a:endParaRPr>
          </a:p>
        </p:txBody>
      </p:sp>
      <p:cxnSp>
        <p:nvCxnSpPr>
          <p:cNvPr id="90" name="直線矢印コネクタ 89"/>
          <p:cNvCxnSpPr/>
          <p:nvPr/>
        </p:nvCxnSpPr>
        <p:spPr>
          <a:xfrm>
            <a:off x="2774953" y="4702076"/>
            <a:ext cx="0" cy="272445"/>
          </a:xfrm>
          <a:prstGeom prst="straightConnector1">
            <a:avLst/>
          </a:prstGeom>
          <a:ln w="635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91" name="グループ化 90"/>
          <p:cNvGrpSpPr/>
          <p:nvPr/>
        </p:nvGrpSpPr>
        <p:grpSpPr>
          <a:xfrm>
            <a:off x="2288654" y="4209350"/>
            <a:ext cx="873983" cy="494893"/>
            <a:chOff x="1963534" y="4351926"/>
            <a:chExt cx="834250" cy="408968"/>
          </a:xfrm>
        </p:grpSpPr>
        <p:sp>
          <p:nvSpPr>
            <p:cNvPr id="92" name="正方形/長方形 91"/>
            <p:cNvSpPr/>
            <p:nvPr/>
          </p:nvSpPr>
          <p:spPr>
            <a:xfrm>
              <a:off x="1963534" y="4524803"/>
              <a:ext cx="650308" cy="236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3" name="Picture 1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2074" y="4351926"/>
              <a:ext cx="815710" cy="40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4" name="Picture 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8982" y="3316797"/>
            <a:ext cx="527554" cy="40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5" name="直線矢印コネクタ 94"/>
          <p:cNvCxnSpPr/>
          <p:nvPr/>
        </p:nvCxnSpPr>
        <p:spPr>
          <a:xfrm>
            <a:off x="1735894" y="3482235"/>
            <a:ext cx="323209" cy="457188"/>
          </a:xfrm>
          <a:prstGeom prst="straightConnector1">
            <a:avLst/>
          </a:prstGeom>
          <a:ln w="635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129"/>
          <p:cNvCxnSpPr/>
          <p:nvPr/>
        </p:nvCxnSpPr>
        <p:spPr>
          <a:xfrm>
            <a:off x="850924" y="4001020"/>
            <a:ext cx="1475185" cy="500166"/>
          </a:xfrm>
          <a:prstGeom prst="bentConnector3">
            <a:avLst>
              <a:gd name="adj1" fmla="val -16800"/>
            </a:avLst>
          </a:prstGeom>
          <a:ln w="635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97" name="グループ化 96"/>
          <p:cNvGrpSpPr/>
          <p:nvPr/>
        </p:nvGrpSpPr>
        <p:grpSpPr>
          <a:xfrm>
            <a:off x="436906" y="3679280"/>
            <a:ext cx="878770" cy="429004"/>
            <a:chOff x="395536" y="3864360"/>
            <a:chExt cx="792088" cy="400170"/>
          </a:xfrm>
        </p:grpSpPr>
        <p:sp>
          <p:nvSpPr>
            <p:cNvPr id="98" name="正方形/長方形 97"/>
            <p:cNvSpPr/>
            <p:nvPr/>
          </p:nvSpPr>
          <p:spPr>
            <a:xfrm>
              <a:off x="407632" y="4051570"/>
              <a:ext cx="761153" cy="207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p:nvPr/>
          </p:nvSpPr>
          <p:spPr>
            <a:xfrm rot="20824367">
              <a:off x="427193" y="3961691"/>
              <a:ext cx="493895" cy="207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0" name="Picture 1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3864360"/>
              <a:ext cx="792088" cy="40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1" name="角丸四角形 100"/>
          <p:cNvSpPr/>
          <p:nvPr/>
        </p:nvSpPr>
        <p:spPr>
          <a:xfrm>
            <a:off x="671386" y="4178044"/>
            <a:ext cx="1207351" cy="618917"/>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36000" tIns="0" rIns="0" bIns="0" rtlCol="0" anchor="ctr"/>
          <a:lstStyle/>
          <a:p>
            <a:pPr defTabSz="914070"/>
            <a:r>
              <a:rPr lang="ja-JP" altLang="en-US" sz="1100" b="1" spc="-100" dirty="0">
                <a:solidFill>
                  <a:prstClr val="black"/>
                </a:solidFill>
                <a:latin typeface="ＭＳ Ｐゴシック" panose="020B0600070205080204" pitchFamily="50" charset="-128"/>
                <a:ea typeface="ＭＳ Ｐゴシック" panose="020B0600070205080204" pitchFamily="50" charset="-128"/>
              </a:rPr>
              <a:t>身近なところで，</a:t>
            </a:r>
            <a:endParaRPr lang="en-US" altLang="ja-JP" sz="1100" b="1" spc="-100" dirty="0">
              <a:solidFill>
                <a:prstClr val="black"/>
              </a:solidFill>
              <a:latin typeface="ＭＳ Ｐゴシック" panose="020B0600070205080204" pitchFamily="50" charset="-128"/>
              <a:ea typeface="ＭＳ Ｐゴシック" panose="020B0600070205080204" pitchFamily="50" charset="-128"/>
            </a:endParaRPr>
          </a:p>
          <a:p>
            <a:pPr defTabSz="914070"/>
            <a:r>
              <a:rPr lang="ja-JP" altLang="en-US" sz="1100" b="1" spc="-100" dirty="0">
                <a:solidFill>
                  <a:prstClr val="black"/>
                </a:solidFill>
                <a:latin typeface="ＭＳ Ｐゴシック" panose="020B0600070205080204" pitchFamily="50" charset="-128"/>
                <a:ea typeface="ＭＳ Ｐゴシック" panose="020B0600070205080204" pitchFamily="50" charset="-128"/>
              </a:rPr>
              <a:t>集中的なリハビリを</a:t>
            </a:r>
            <a:r>
              <a:rPr lang="en-US" altLang="ja-JP" sz="1100" b="1" spc="-100" dirty="0">
                <a:solidFill>
                  <a:prstClr val="black"/>
                </a:solidFill>
                <a:latin typeface="ＭＳ Ｐゴシック" panose="020B0600070205080204" pitchFamily="50" charset="-128"/>
                <a:ea typeface="ＭＳ Ｐゴシック" panose="020B0600070205080204" pitchFamily="50" charset="-128"/>
              </a:rPr>
              <a:t/>
            </a:r>
            <a:br>
              <a:rPr lang="en-US" altLang="ja-JP" sz="1100" b="1" spc="-100" dirty="0">
                <a:solidFill>
                  <a:prstClr val="black"/>
                </a:solidFill>
                <a:latin typeface="ＭＳ Ｐゴシック" panose="020B0600070205080204" pitchFamily="50" charset="-128"/>
                <a:ea typeface="ＭＳ Ｐゴシック" panose="020B0600070205080204" pitchFamily="50" charset="-128"/>
              </a:rPr>
            </a:br>
            <a:r>
              <a:rPr lang="ja-JP" altLang="en-US" sz="1100" b="1" spc="-100" dirty="0">
                <a:solidFill>
                  <a:prstClr val="black"/>
                </a:solidFill>
                <a:latin typeface="ＭＳ Ｐゴシック" panose="020B0600070205080204" pitchFamily="50" charset="-128"/>
                <a:ea typeface="ＭＳ Ｐゴシック" panose="020B0600070205080204" pitchFamily="50" charset="-128"/>
              </a:rPr>
              <a:t>受けることができる</a:t>
            </a:r>
          </a:p>
        </p:txBody>
      </p:sp>
      <p:sp>
        <p:nvSpPr>
          <p:cNvPr id="102" name="円/楕円 101"/>
          <p:cNvSpPr/>
          <p:nvPr/>
        </p:nvSpPr>
        <p:spPr>
          <a:xfrm>
            <a:off x="3083278" y="4888605"/>
            <a:ext cx="630924" cy="433158"/>
          </a:xfrm>
          <a:prstGeom prst="ellipse">
            <a:avLst/>
          </a:prstGeom>
          <a:solidFill>
            <a:srgbClr val="FFCCFF"/>
          </a:solidFill>
          <a:ln>
            <a:solidFill>
              <a:srgbClr val="FF0000"/>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914070"/>
            <a:r>
              <a:rPr lang="ja-JP" altLang="en-US" sz="1200" b="1" dirty="0">
                <a:solidFill>
                  <a:prstClr val="black"/>
                </a:solidFill>
              </a:rPr>
              <a:t>退院</a:t>
            </a:r>
          </a:p>
        </p:txBody>
      </p:sp>
      <p:cxnSp>
        <p:nvCxnSpPr>
          <p:cNvPr id="103" name="直線矢印コネクタ 129"/>
          <p:cNvCxnSpPr/>
          <p:nvPr/>
        </p:nvCxnSpPr>
        <p:spPr>
          <a:xfrm rot="16200000" flipH="1">
            <a:off x="1621292" y="4832488"/>
            <a:ext cx="985308" cy="300988"/>
          </a:xfrm>
          <a:prstGeom prst="bentConnector2">
            <a:avLst/>
          </a:prstGeom>
          <a:ln w="635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04" name="Picture 35" descr="C:\Users\ARNAS\Desktop\MC900151245.WMF"/>
          <p:cNvPicPr>
            <a:picLocks noChangeAspect="1" noChangeArrowheads="1"/>
          </p:cNvPicPr>
          <p:nvPr/>
        </p:nvPicPr>
        <p:blipFill>
          <a:blip r:embed="rId18" cstate="print"/>
          <a:srcRect/>
          <a:stretch>
            <a:fillRect/>
          </a:stretch>
        </p:blipFill>
        <p:spPr bwMode="auto">
          <a:xfrm>
            <a:off x="4504517" y="2462151"/>
            <a:ext cx="886910" cy="498312"/>
          </a:xfrm>
          <a:prstGeom prst="rect">
            <a:avLst/>
          </a:prstGeom>
          <a:noFill/>
          <a:ln w="9525">
            <a:noFill/>
            <a:miter lim="800000"/>
            <a:headEnd/>
            <a:tailEnd/>
          </a:ln>
        </p:spPr>
      </p:pic>
      <p:sp>
        <p:nvSpPr>
          <p:cNvPr id="105" name="角丸四角形 104"/>
          <p:cNvSpPr/>
          <p:nvPr/>
        </p:nvSpPr>
        <p:spPr>
          <a:xfrm>
            <a:off x="2448538" y="5966926"/>
            <a:ext cx="1660786" cy="436284"/>
          </a:xfrm>
          <a:prstGeom prst="roundRect">
            <a:avLst>
              <a:gd name="adj" fmla="val 26309"/>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72000" tIns="0" rIns="0" bIns="0" rtlCol="0" anchor="ctr"/>
          <a:lstStyle/>
          <a:p>
            <a:pPr defTabSz="914070"/>
            <a:r>
              <a:rPr lang="ja-JP" altLang="en-US" sz="1100" b="1" spc="-100" dirty="0">
                <a:solidFill>
                  <a:prstClr val="black"/>
                </a:solidFill>
                <a:latin typeface="ＭＳ Ｐゴシック" panose="020B0600070205080204" pitchFamily="50" charset="-128"/>
                <a:ea typeface="ＭＳ Ｐゴシック" panose="020B0600070205080204" pitchFamily="50" charset="-128"/>
              </a:rPr>
              <a:t>医療・介護の提供体制を</a:t>
            </a:r>
            <a:endParaRPr lang="en-US" altLang="ja-JP" sz="1100" b="1" spc="-100" dirty="0">
              <a:solidFill>
                <a:prstClr val="black"/>
              </a:solidFill>
              <a:latin typeface="ＭＳ Ｐゴシック" panose="020B0600070205080204" pitchFamily="50" charset="-128"/>
              <a:ea typeface="ＭＳ Ｐゴシック" panose="020B0600070205080204" pitchFamily="50" charset="-128"/>
            </a:endParaRPr>
          </a:p>
          <a:p>
            <a:pPr defTabSz="914070"/>
            <a:r>
              <a:rPr lang="ja-JP" altLang="en-US" sz="1100" b="1" spc="-100" dirty="0">
                <a:solidFill>
                  <a:prstClr val="black"/>
                </a:solidFill>
                <a:latin typeface="ＭＳ Ｐゴシック" panose="020B0600070205080204" pitchFamily="50" charset="-128"/>
                <a:ea typeface="ＭＳ Ｐゴシック" panose="020B0600070205080204" pitchFamily="50" charset="-128"/>
              </a:rPr>
              <a:t>支えるスタッフの育成・確保</a:t>
            </a:r>
            <a:endParaRPr lang="en-US" altLang="ja-JP" sz="1100" b="1" spc="-100" dirty="0">
              <a:solidFill>
                <a:prstClr val="black"/>
              </a:solidFill>
              <a:latin typeface="ＭＳ Ｐゴシック" panose="020B0600070205080204" pitchFamily="50" charset="-128"/>
              <a:ea typeface="ＭＳ Ｐゴシック" panose="020B0600070205080204" pitchFamily="50" charset="-128"/>
            </a:endParaRPr>
          </a:p>
        </p:txBody>
      </p:sp>
      <p:sp>
        <p:nvSpPr>
          <p:cNvPr id="106" name="角丸四角形 105"/>
          <p:cNvSpPr/>
          <p:nvPr/>
        </p:nvSpPr>
        <p:spPr>
          <a:xfrm>
            <a:off x="2969934" y="2649575"/>
            <a:ext cx="819862" cy="983931"/>
          </a:xfrm>
          <a:prstGeom prst="roundRect">
            <a:avLst>
              <a:gd name="adj" fmla="val 19988"/>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914070"/>
            <a:endParaRPr lang="en-US" altLang="ja-JP" sz="1200" dirty="0" smtClean="0">
              <a:solidFill>
                <a:prstClr val="black"/>
              </a:solidFill>
            </a:endParaRPr>
          </a:p>
          <a:p>
            <a:pPr algn="ctr" defTabSz="914070"/>
            <a:endParaRPr lang="en-US" altLang="ja-JP" sz="1200" dirty="0">
              <a:solidFill>
                <a:prstClr val="black"/>
              </a:solidFill>
            </a:endParaRPr>
          </a:p>
          <a:p>
            <a:pPr algn="ctr" defTabSz="914070"/>
            <a:r>
              <a:rPr lang="ja-JP" altLang="en-US" sz="1200" b="1" dirty="0" smtClean="0">
                <a:solidFill>
                  <a:prstClr val="black"/>
                </a:solidFill>
              </a:rPr>
              <a:t>外来医療</a:t>
            </a:r>
            <a:endParaRPr lang="en-US" altLang="ja-JP" sz="1200" b="1" dirty="0" smtClean="0">
              <a:solidFill>
                <a:prstClr val="black"/>
              </a:solidFill>
            </a:endParaRPr>
          </a:p>
          <a:p>
            <a:pPr algn="ctr" defTabSz="914070"/>
            <a:r>
              <a:rPr lang="ja-JP" altLang="en-US" sz="1200" b="1" dirty="0" smtClean="0">
                <a:solidFill>
                  <a:prstClr val="black"/>
                </a:solidFill>
              </a:rPr>
              <a:t>在宅医療</a:t>
            </a:r>
            <a:endParaRPr lang="en-US" altLang="ja-JP" sz="1200" b="1" dirty="0" smtClean="0">
              <a:solidFill>
                <a:prstClr val="black"/>
              </a:solidFill>
            </a:endParaRPr>
          </a:p>
        </p:txBody>
      </p:sp>
      <p:sp>
        <p:nvSpPr>
          <p:cNvPr id="107" name="角丸四角形 106"/>
          <p:cNvSpPr/>
          <p:nvPr/>
        </p:nvSpPr>
        <p:spPr>
          <a:xfrm>
            <a:off x="3076791" y="2757152"/>
            <a:ext cx="614531" cy="286474"/>
          </a:xfrm>
          <a:prstGeom prst="roundRect">
            <a:avLst>
              <a:gd name="adj" fmla="val 19988"/>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914070"/>
            <a:r>
              <a:rPr lang="ja-JP" altLang="en-US" sz="1400" b="1" dirty="0">
                <a:solidFill>
                  <a:prstClr val="black"/>
                </a:solidFill>
              </a:rPr>
              <a:t>診療所</a:t>
            </a:r>
            <a:endParaRPr lang="en-US" altLang="ja-JP" sz="1400" b="1" dirty="0">
              <a:solidFill>
                <a:prstClr val="black"/>
              </a:solidFill>
            </a:endParaRPr>
          </a:p>
        </p:txBody>
      </p:sp>
      <p:sp>
        <p:nvSpPr>
          <p:cNvPr id="108" name="大かっこ 107"/>
          <p:cNvSpPr/>
          <p:nvPr/>
        </p:nvSpPr>
        <p:spPr>
          <a:xfrm>
            <a:off x="6119293" y="1136527"/>
            <a:ext cx="2406774" cy="477004"/>
          </a:xfrm>
          <a:prstGeom prst="bracketPair">
            <a:avLst>
              <a:gd name="adj" fmla="val 1167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09" name="グループ化 108"/>
          <p:cNvGrpSpPr/>
          <p:nvPr/>
        </p:nvGrpSpPr>
        <p:grpSpPr>
          <a:xfrm>
            <a:off x="851859" y="6263225"/>
            <a:ext cx="196249" cy="473894"/>
            <a:chOff x="3041757" y="5687073"/>
            <a:chExt cx="196249" cy="473894"/>
          </a:xfrm>
        </p:grpSpPr>
        <p:sp>
          <p:nvSpPr>
            <p:cNvPr id="110" name="円/楕円 109"/>
            <p:cNvSpPr/>
            <p:nvPr/>
          </p:nvSpPr>
          <p:spPr>
            <a:xfrm>
              <a:off x="3043025" y="5687073"/>
              <a:ext cx="194981" cy="2051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片側の 2 つの角を切り取った四角形 110"/>
            <p:cNvSpPr/>
            <p:nvPr/>
          </p:nvSpPr>
          <p:spPr>
            <a:xfrm>
              <a:off x="3041757" y="5844596"/>
              <a:ext cx="194673" cy="316371"/>
            </a:xfrm>
            <a:prstGeom prst="snip2SameRect">
              <a:avLst>
                <a:gd name="adj1" fmla="val 30428"/>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12" name="角丸四角形 111"/>
          <p:cNvSpPr/>
          <p:nvPr/>
        </p:nvSpPr>
        <p:spPr>
          <a:xfrm>
            <a:off x="308461" y="6511032"/>
            <a:ext cx="3631086" cy="322541"/>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r>
              <a:rPr lang="ja-JP" altLang="en-US" sz="1600" b="1" dirty="0" smtClean="0">
                <a:solidFill>
                  <a:schemeClr val="bg1"/>
                </a:solidFill>
              </a:rPr>
              <a:t>③ 医療・福祉・介護人材の</a:t>
            </a:r>
            <a:r>
              <a:rPr lang="ja-JP" altLang="en-US" sz="1600" b="1" dirty="0">
                <a:solidFill>
                  <a:schemeClr val="bg1"/>
                </a:solidFill>
              </a:rPr>
              <a:t>確保</a:t>
            </a:r>
            <a:r>
              <a:rPr lang="ja-JP" altLang="en-US" sz="1600" b="1" dirty="0" smtClean="0">
                <a:solidFill>
                  <a:schemeClr val="bg1"/>
                </a:solidFill>
              </a:rPr>
              <a:t>・育成</a:t>
            </a:r>
            <a:endParaRPr lang="en-US" altLang="ja-JP" sz="1600" b="1" dirty="0">
              <a:solidFill>
                <a:schemeClr val="bg1"/>
              </a:solidFill>
            </a:endParaRPr>
          </a:p>
        </p:txBody>
      </p:sp>
      <p:sp>
        <p:nvSpPr>
          <p:cNvPr id="113" name="正方形/長方形 112"/>
          <p:cNvSpPr/>
          <p:nvPr/>
        </p:nvSpPr>
        <p:spPr>
          <a:xfrm>
            <a:off x="-399" y="0"/>
            <a:ext cx="9144000" cy="504000"/>
          </a:xfrm>
          <a:prstGeom prst="rect">
            <a:avLst/>
          </a:prstGeom>
          <a:solidFill>
            <a:schemeClr val="tx1"/>
          </a:solidFill>
          <a:ln w="25400" cap="flat" cmpd="sng" algn="ctr">
            <a:noFill/>
            <a:prstDash val="solid"/>
          </a:ln>
          <a:effectLst/>
        </p:spPr>
        <p:txBody>
          <a:bodyPr lIns="91099" tIns="45550" rIns="91099" bIns="45550" anchor="ctr"/>
          <a:lstStyle/>
          <a:p>
            <a:pPr algn="ctr" defTabSz="907290" fontAlgn="base">
              <a:spcBef>
                <a:spcPct val="0"/>
              </a:spcBef>
              <a:spcAft>
                <a:spcPct val="0"/>
              </a:spcAft>
            </a:pPr>
            <a:r>
              <a:rPr kumimoji="0" lang="ja-JP" altLang="en-US" sz="2000" kern="0" dirty="0" smtClean="0">
                <a:solidFill>
                  <a:schemeClr val="bg1"/>
                </a:solidFill>
                <a:latin typeface="+mj-ea"/>
                <a:ea typeface="+mj-ea"/>
              </a:rPr>
              <a:t>将来</a:t>
            </a:r>
            <a:r>
              <a:rPr kumimoji="0" lang="ja-JP" altLang="en-US" sz="2000" kern="0" dirty="0">
                <a:solidFill>
                  <a:schemeClr val="bg1"/>
                </a:solidFill>
                <a:latin typeface="+mj-ea"/>
                <a:ea typeface="+mj-ea"/>
              </a:rPr>
              <a:t>のあるべき医療・介護提供体制の</a:t>
            </a:r>
            <a:r>
              <a:rPr kumimoji="0" lang="ja-JP" altLang="en-US" sz="2000" kern="0" dirty="0" smtClean="0">
                <a:solidFill>
                  <a:schemeClr val="bg1"/>
                </a:solidFill>
                <a:latin typeface="+mj-ea"/>
                <a:ea typeface="+mj-ea"/>
              </a:rPr>
              <a:t>姿</a:t>
            </a:r>
            <a:endParaRPr kumimoji="0" lang="ja-JP" altLang="en-US" sz="2400" kern="0" dirty="0">
              <a:solidFill>
                <a:schemeClr val="bg1"/>
              </a:solidFill>
              <a:latin typeface="ＭＳ Ｐゴシック" panose="020B0600070205080204" pitchFamily="50" charset="-128"/>
              <a:ea typeface="ＭＳ Ｐゴシック" panose="020B0600070205080204" pitchFamily="50" charset="-128"/>
            </a:endParaRPr>
          </a:p>
        </p:txBody>
      </p:sp>
      <p:sp>
        <p:nvSpPr>
          <p:cNvPr id="114" name="スライド番号プレースホルダー 110"/>
          <p:cNvSpPr txBox="1">
            <a:spLocks/>
          </p:cNvSpPr>
          <p:nvPr/>
        </p:nvSpPr>
        <p:spPr>
          <a:xfrm>
            <a:off x="7010001" y="6499618"/>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C768EE6-8590-4C35-BA5F-0BD088C856D2}" type="slidenum">
              <a:rPr lang="ja-JP" altLang="en-US" sz="2400" smtClean="0"/>
              <a:pPr/>
              <a:t>60</a:t>
            </a:fld>
            <a:endParaRPr lang="ja-JP" altLang="en-US" sz="2400" dirty="0"/>
          </a:p>
        </p:txBody>
      </p:sp>
    </p:spTree>
    <p:extLst>
      <p:ext uri="{BB962C8B-B14F-4D97-AF65-F5344CB8AC3E}">
        <p14:creationId xmlns:p14="http://schemas.microsoft.com/office/powerpoint/2010/main" val="8592089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61</a:t>
            </a:fld>
            <a:endParaRPr kumimoji="1" lang="ja-JP" altLang="en-US" sz="2400" dirty="0"/>
          </a:p>
        </p:txBody>
      </p:sp>
      <p:sp>
        <p:nvSpPr>
          <p:cNvPr id="6" name="テキスト ボックス 5"/>
          <p:cNvSpPr txBox="1"/>
          <p:nvPr/>
        </p:nvSpPr>
        <p:spPr>
          <a:xfrm>
            <a:off x="256853" y="764704"/>
            <a:ext cx="7056784" cy="461665"/>
          </a:xfrm>
          <a:prstGeom prst="rect">
            <a:avLst/>
          </a:prstGeom>
          <a:noFill/>
        </p:spPr>
        <p:txBody>
          <a:bodyPr wrap="square" rtlCol="0">
            <a:spAutoFit/>
          </a:bodyPr>
          <a:lstStyle/>
          <a:p>
            <a:r>
              <a:rPr lang="ja-JP" altLang="en-US" sz="2400" dirty="0" smtClean="0"/>
              <a:t>● </a:t>
            </a:r>
            <a:r>
              <a:rPr lang="ja-JP" altLang="ja-JP" sz="2400" dirty="0" smtClean="0"/>
              <a:t>広島都市圏</a:t>
            </a:r>
            <a:r>
              <a:rPr lang="ja-JP" altLang="en-US" sz="2400" dirty="0" smtClean="0"/>
              <a:t>関係部分</a:t>
            </a:r>
            <a:endParaRPr kumimoji="1" lang="ja-JP" altLang="en-US" sz="2400" dirty="0"/>
          </a:p>
        </p:txBody>
      </p:sp>
      <p:sp>
        <p:nvSpPr>
          <p:cNvPr id="7" name="正方形/長方形 6"/>
          <p:cNvSpPr/>
          <p:nvPr/>
        </p:nvSpPr>
        <p:spPr>
          <a:xfrm>
            <a:off x="-15050" y="-3238"/>
            <a:ext cx="9159050" cy="504000"/>
          </a:xfrm>
          <a:prstGeom prst="rect">
            <a:avLst/>
          </a:prstGeom>
          <a:solidFill>
            <a:schemeClr val="tx1"/>
          </a:solidFill>
          <a:ln w="25400" cap="flat" cmpd="sng" algn="ctr">
            <a:noFill/>
            <a:prstDash val="solid"/>
          </a:ln>
          <a:effectLst/>
        </p:spPr>
        <p:txBody>
          <a:bodyPr lIns="91099" tIns="45550" rIns="91099" bIns="45550" anchor="ctr"/>
          <a:lstStyle/>
          <a:p>
            <a:pPr algn="ctr" defTabSz="907290" fontAlgn="base">
              <a:spcBef>
                <a:spcPct val="0"/>
              </a:spcBef>
              <a:spcAft>
                <a:spcPct val="0"/>
              </a:spcAft>
            </a:pPr>
            <a:r>
              <a:rPr kumimoji="0" lang="ja-JP" altLang="en-US" sz="2000" kern="0" dirty="0" smtClean="0">
                <a:solidFill>
                  <a:schemeClr val="bg1"/>
                </a:solidFill>
                <a:latin typeface="+mn-ea"/>
              </a:rPr>
              <a:t>広島県地域医療計画～「病床機能の分化及び連携の促進」 （抄）</a:t>
            </a:r>
            <a:endParaRPr kumimoji="0" lang="ja-JP" altLang="en-US" sz="2000" kern="0" dirty="0">
              <a:solidFill>
                <a:schemeClr val="bg1"/>
              </a:solidFill>
              <a:latin typeface="+mn-ea"/>
            </a:endParaRPr>
          </a:p>
        </p:txBody>
      </p:sp>
      <p:sp>
        <p:nvSpPr>
          <p:cNvPr id="8" name="テキスト ボックス 7"/>
          <p:cNvSpPr txBox="1"/>
          <p:nvPr/>
        </p:nvSpPr>
        <p:spPr>
          <a:xfrm>
            <a:off x="243995" y="2636912"/>
            <a:ext cx="8640960" cy="3785652"/>
          </a:xfrm>
          <a:prstGeom prst="rect">
            <a:avLst/>
          </a:prstGeom>
          <a:noFill/>
        </p:spPr>
        <p:txBody>
          <a:bodyPr wrap="square" rtlCol="0">
            <a:spAutoFit/>
          </a:bodyPr>
          <a:lstStyle/>
          <a:p>
            <a:r>
              <a:rPr lang="ja-JP" altLang="ja-JP" b="1" dirty="0" smtClean="0">
                <a:solidFill>
                  <a:srgbClr val="006600"/>
                </a:solidFill>
              </a:rPr>
              <a:t>【</a:t>
            </a:r>
            <a:r>
              <a:rPr lang="ja-JP" altLang="ja-JP" b="1" dirty="0">
                <a:solidFill>
                  <a:srgbClr val="006600"/>
                </a:solidFill>
              </a:rPr>
              <a:t>現状・課題】</a:t>
            </a:r>
            <a:endParaRPr lang="ja-JP" altLang="ja-JP" dirty="0">
              <a:solidFill>
                <a:srgbClr val="006600"/>
              </a:solidFill>
            </a:endParaRPr>
          </a:p>
          <a:p>
            <a:pPr>
              <a:lnSpc>
                <a:spcPct val="150000"/>
              </a:lnSpc>
            </a:pPr>
            <a:r>
              <a:rPr lang="en-US" altLang="ja-JP" dirty="0" smtClean="0"/>
              <a:t>   </a:t>
            </a:r>
            <a:r>
              <a:rPr lang="ja-JP" altLang="ja-JP" dirty="0" smtClean="0"/>
              <a:t>○</a:t>
            </a:r>
            <a:r>
              <a:rPr lang="ja-JP" altLang="ja-JP" dirty="0"/>
              <a:t>　広島都市圏の基幹病院（広島大学</a:t>
            </a:r>
            <a:r>
              <a:rPr lang="ja-JP" altLang="ja-JP" dirty="0" smtClean="0"/>
              <a:t>病院</a:t>
            </a:r>
            <a:r>
              <a:rPr lang="ja-JP" altLang="en-US" dirty="0" smtClean="0"/>
              <a:t>，</a:t>
            </a:r>
            <a:r>
              <a:rPr lang="ja-JP" altLang="ja-JP" dirty="0" smtClean="0"/>
              <a:t>広島</a:t>
            </a:r>
            <a:r>
              <a:rPr lang="ja-JP" altLang="ja-JP" dirty="0"/>
              <a:t>市立広島市民</a:t>
            </a:r>
            <a:r>
              <a:rPr lang="ja-JP" altLang="ja-JP" dirty="0" smtClean="0"/>
              <a:t>病院</a:t>
            </a:r>
            <a:r>
              <a:rPr lang="ja-JP" altLang="en-US" dirty="0" smtClean="0"/>
              <a:t>，</a:t>
            </a:r>
            <a:r>
              <a:rPr lang="ja-JP" altLang="ja-JP" dirty="0" smtClean="0"/>
              <a:t>県立</a:t>
            </a:r>
            <a:r>
              <a:rPr lang="ja-JP" altLang="ja-JP" dirty="0"/>
              <a:t>広島</a:t>
            </a:r>
            <a:r>
              <a:rPr lang="ja-JP" altLang="ja-JP" dirty="0" smtClean="0"/>
              <a:t>病院</a:t>
            </a:r>
            <a:r>
              <a:rPr lang="ja-JP" altLang="en-US" dirty="0" smtClean="0"/>
              <a:t>，</a:t>
            </a:r>
            <a:endParaRPr lang="en-US" altLang="ja-JP" dirty="0" smtClean="0"/>
          </a:p>
          <a:p>
            <a:r>
              <a:rPr lang="ja-JP" altLang="en-US" dirty="0"/>
              <a:t>　</a:t>
            </a:r>
            <a:r>
              <a:rPr lang="ja-JP" altLang="en-US" dirty="0" smtClean="0"/>
              <a:t>　</a:t>
            </a:r>
            <a:r>
              <a:rPr lang="ja-JP" altLang="ja-JP" dirty="0" smtClean="0"/>
              <a:t>広島</a:t>
            </a:r>
            <a:r>
              <a:rPr lang="ja-JP" altLang="ja-JP" dirty="0"/>
              <a:t>赤十字・原爆</a:t>
            </a:r>
            <a:r>
              <a:rPr lang="ja-JP" altLang="ja-JP" dirty="0" smtClean="0"/>
              <a:t>病院</a:t>
            </a:r>
            <a:r>
              <a:rPr lang="en-US" altLang="ja-JP" dirty="0" smtClean="0"/>
              <a:t> </a:t>
            </a:r>
            <a:r>
              <a:rPr lang="ja-JP" altLang="ja-JP" dirty="0" smtClean="0"/>
              <a:t>）は</a:t>
            </a:r>
            <a:r>
              <a:rPr lang="ja-JP" altLang="en-US" dirty="0" smtClean="0"/>
              <a:t>，</a:t>
            </a:r>
            <a:r>
              <a:rPr lang="ja-JP" altLang="ja-JP" dirty="0" smtClean="0"/>
              <a:t>重複</a:t>
            </a:r>
            <a:r>
              <a:rPr lang="ja-JP" altLang="ja-JP" dirty="0"/>
              <a:t>した機能が少なく</a:t>
            </a:r>
            <a:r>
              <a:rPr lang="ja-JP" altLang="ja-JP" dirty="0" smtClean="0"/>
              <a:t>なく</a:t>
            </a:r>
            <a:r>
              <a:rPr lang="ja-JP" altLang="en-US" dirty="0" smtClean="0"/>
              <a:t>，</a:t>
            </a:r>
            <a:r>
              <a:rPr lang="ja-JP" altLang="ja-JP" dirty="0" smtClean="0"/>
              <a:t>役割</a:t>
            </a:r>
            <a:r>
              <a:rPr lang="ja-JP" altLang="ja-JP" dirty="0"/>
              <a:t>分担が明確になって</a:t>
            </a:r>
            <a:r>
              <a:rPr lang="ja-JP" altLang="ja-JP" dirty="0" err="1" smtClean="0"/>
              <a:t>い</a:t>
            </a:r>
            <a:r>
              <a:rPr lang="en-US" altLang="ja-JP" dirty="0" smtClean="0"/>
              <a:t/>
            </a:r>
            <a:br>
              <a:rPr lang="en-US" altLang="ja-JP" dirty="0" smtClean="0"/>
            </a:br>
            <a:r>
              <a:rPr lang="en-US" altLang="ja-JP" dirty="0" smtClean="0"/>
              <a:t>      </a:t>
            </a:r>
            <a:r>
              <a:rPr lang="ja-JP" altLang="en-US" dirty="0" smtClean="0"/>
              <a:t>ま</a:t>
            </a:r>
            <a:r>
              <a:rPr lang="ja-JP" altLang="ja-JP" dirty="0" smtClean="0"/>
              <a:t>せん</a:t>
            </a:r>
            <a:r>
              <a:rPr lang="ja-JP" altLang="ja-JP" dirty="0"/>
              <a:t>。</a:t>
            </a:r>
          </a:p>
          <a:p>
            <a:pPr>
              <a:spcBef>
                <a:spcPts val="600"/>
              </a:spcBef>
            </a:pPr>
            <a:r>
              <a:rPr lang="ja-JP" altLang="en-US" dirty="0" smtClean="0"/>
              <a:t>　</a:t>
            </a:r>
            <a:r>
              <a:rPr lang="ja-JP" altLang="ja-JP" dirty="0" smtClean="0"/>
              <a:t>○</a:t>
            </a:r>
            <a:r>
              <a:rPr lang="ja-JP" altLang="ja-JP" dirty="0"/>
              <a:t>　広島都市圏において</a:t>
            </a:r>
            <a:r>
              <a:rPr lang="ja-JP" altLang="ja-JP" dirty="0" smtClean="0"/>
              <a:t>は</a:t>
            </a:r>
            <a:r>
              <a:rPr lang="ja-JP" altLang="en-US" dirty="0" smtClean="0"/>
              <a:t>，</a:t>
            </a:r>
            <a:r>
              <a:rPr lang="ja-JP" altLang="ja-JP" dirty="0" smtClean="0"/>
              <a:t>今後</a:t>
            </a:r>
            <a:r>
              <a:rPr lang="ja-JP" altLang="ja-JP" dirty="0"/>
              <a:t>急速に高齢化が</a:t>
            </a:r>
            <a:r>
              <a:rPr lang="ja-JP" altLang="ja-JP" dirty="0" smtClean="0"/>
              <a:t>進み</a:t>
            </a:r>
            <a:r>
              <a:rPr lang="ja-JP" altLang="en-US" dirty="0" smtClean="0"/>
              <a:t>，</a:t>
            </a:r>
            <a:r>
              <a:rPr lang="ja-JP" altLang="ja-JP" dirty="0" smtClean="0"/>
              <a:t>現状</a:t>
            </a:r>
            <a:r>
              <a:rPr lang="ja-JP" altLang="ja-JP" dirty="0"/>
              <a:t>の医療提供体制の</a:t>
            </a:r>
            <a:r>
              <a:rPr lang="ja-JP" altLang="ja-JP" dirty="0" smtClean="0"/>
              <a:t>まま</a:t>
            </a:r>
            <a:endParaRPr lang="en-US" altLang="ja-JP" dirty="0" smtClean="0"/>
          </a:p>
          <a:p>
            <a:r>
              <a:rPr lang="ja-JP" altLang="en-US" dirty="0"/>
              <a:t>　</a:t>
            </a:r>
            <a:r>
              <a:rPr lang="ja-JP" altLang="en-US" dirty="0" smtClean="0"/>
              <a:t>　</a:t>
            </a:r>
            <a:r>
              <a:rPr lang="ja-JP" altLang="ja-JP" dirty="0" smtClean="0"/>
              <a:t>では</a:t>
            </a:r>
            <a:r>
              <a:rPr lang="ja-JP" altLang="en-US" dirty="0" smtClean="0"/>
              <a:t>，</a:t>
            </a:r>
            <a:r>
              <a:rPr lang="ja-JP" altLang="ja-JP" dirty="0" smtClean="0"/>
              <a:t>増加</a:t>
            </a:r>
            <a:r>
              <a:rPr lang="ja-JP" altLang="ja-JP" dirty="0"/>
              <a:t>する医療需要に適切に対応できなくなるおそれがあります。</a:t>
            </a:r>
          </a:p>
          <a:p>
            <a:pPr>
              <a:spcBef>
                <a:spcPts val="600"/>
              </a:spcBef>
            </a:pPr>
            <a:r>
              <a:rPr lang="ja-JP" altLang="en-US" dirty="0" smtClean="0"/>
              <a:t>　</a:t>
            </a:r>
            <a:r>
              <a:rPr lang="ja-JP" altLang="ja-JP" dirty="0" smtClean="0"/>
              <a:t>○</a:t>
            </a:r>
            <a:r>
              <a:rPr lang="ja-JP" altLang="ja-JP" dirty="0"/>
              <a:t>　本県において</a:t>
            </a:r>
            <a:r>
              <a:rPr lang="ja-JP" altLang="ja-JP" dirty="0" smtClean="0"/>
              <a:t>は</a:t>
            </a:r>
            <a:r>
              <a:rPr lang="ja-JP" altLang="en-US" dirty="0" smtClean="0"/>
              <a:t>，</a:t>
            </a:r>
            <a:r>
              <a:rPr lang="ja-JP" altLang="ja-JP" dirty="0" smtClean="0"/>
              <a:t>平成</a:t>
            </a:r>
            <a:r>
              <a:rPr lang="en-US" altLang="ja-JP" dirty="0"/>
              <a:t>14</a:t>
            </a:r>
            <a:r>
              <a:rPr lang="ja-JP" altLang="ja-JP" dirty="0"/>
              <a:t>（</a:t>
            </a:r>
            <a:r>
              <a:rPr lang="en-US" altLang="ja-JP" dirty="0"/>
              <a:t>2002</a:t>
            </a:r>
            <a:r>
              <a:rPr lang="ja-JP" altLang="ja-JP" dirty="0"/>
              <a:t>）年～平成</a:t>
            </a:r>
            <a:r>
              <a:rPr lang="en-US" altLang="ja-JP" dirty="0"/>
              <a:t>24</a:t>
            </a:r>
            <a:r>
              <a:rPr lang="ja-JP" altLang="ja-JP" dirty="0"/>
              <a:t>（</a:t>
            </a:r>
            <a:r>
              <a:rPr lang="en-US" altLang="ja-JP" dirty="0"/>
              <a:t>2012</a:t>
            </a:r>
            <a:r>
              <a:rPr lang="ja-JP" altLang="ja-JP" dirty="0"/>
              <a:t>）年</a:t>
            </a:r>
            <a:r>
              <a:rPr lang="ja-JP" altLang="ja-JP" dirty="0" smtClean="0"/>
              <a:t>の</a:t>
            </a:r>
            <a:r>
              <a:rPr lang="ja-JP" altLang="en-US" dirty="0"/>
              <a:t>１０</a:t>
            </a:r>
            <a:r>
              <a:rPr lang="ja-JP" altLang="ja-JP" dirty="0" smtClean="0"/>
              <a:t>年間</a:t>
            </a:r>
            <a:r>
              <a:rPr lang="ja-JP" altLang="ja-JP" dirty="0"/>
              <a:t>で</a:t>
            </a:r>
            <a:r>
              <a:rPr lang="en-US" altLang="ja-JP" dirty="0"/>
              <a:t>20</a:t>
            </a:r>
            <a:r>
              <a:rPr lang="ja-JP" altLang="ja-JP" dirty="0"/>
              <a:t>～</a:t>
            </a:r>
            <a:r>
              <a:rPr lang="en-US" altLang="ja-JP" dirty="0"/>
              <a:t>30</a:t>
            </a:r>
            <a:r>
              <a:rPr lang="ja-JP" altLang="ja-JP" dirty="0"/>
              <a:t>歳代</a:t>
            </a:r>
            <a:r>
              <a:rPr lang="ja-JP" altLang="ja-JP" dirty="0" smtClean="0"/>
              <a:t>の</a:t>
            </a:r>
            <a:endParaRPr lang="en-US" altLang="ja-JP" dirty="0" smtClean="0"/>
          </a:p>
          <a:p>
            <a:r>
              <a:rPr lang="ja-JP" altLang="en-US" dirty="0"/>
              <a:t>　</a:t>
            </a:r>
            <a:r>
              <a:rPr lang="ja-JP" altLang="en-US" dirty="0" smtClean="0"/>
              <a:t>　</a:t>
            </a:r>
            <a:r>
              <a:rPr lang="ja-JP" altLang="ja-JP" dirty="0" smtClean="0"/>
              <a:t>医師数</a:t>
            </a:r>
            <a:r>
              <a:rPr lang="ja-JP" altLang="ja-JP" dirty="0"/>
              <a:t>が</a:t>
            </a:r>
            <a:r>
              <a:rPr lang="ja-JP" altLang="ja-JP" dirty="0" smtClean="0"/>
              <a:t>約</a:t>
            </a:r>
            <a:r>
              <a:rPr lang="ja-JP" altLang="en-US" dirty="0"/>
              <a:t>１</a:t>
            </a:r>
            <a:r>
              <a:rPr lang="ja-JP" altLang="ja-JP" dirty="0" smtClean="0"/>
              <a:t>割</a:t>
            </a:r>
            <a:r>
              <a:rPr lang="ja-JP" altLang="ja-JP" dirty="0"/>
              <a:t>減少する</a:t>
            </a:r>
            <a:r>
              <a:rPr lang="ja-JP" altLang="ja-JP" dirty="0" smtClean="0"/>
              <a:t>など</a:t>
            </a:r>
            <a:r>
              <a:rPr lang="ja-JP" altLang="en-US" dirty="0" smtClean="0"/>
              <a:t>，</a:t>
            </a:r>
            <a:r>
              <a:rPr lang="ja-JP" altLang="ja-JP" dirty="0" smtClean="0"/>
              <a:t>若手</a:t>
            </a:r>
            <a:r>
              <a:rPr lang="ja-JP" altLang="ja-JP" dirty="0"/>
              <a:t>医師が減少して</a:t>
            </a:r>
            <a:r>
              <a:rPr lang="ja-JP" altLang="ja-JP" dirty="0" smtClean="0"/>
              <a:t>います。</a:t>
            </a:r>
          </a:p>
          <a:p>
            <a:r>
              <a:rPr lang="ja-JP" altLang="en-US" dirty="0" smtClean="0"/>
              <a:t>　　　</a:t>
            </a:r>
            <a:r>
              <a:rPr lang="en-US" altLang="ja-JP" dirty="0">
                <a:solidFill>
                  <a:srgbClr val="006600"/>
                </a:solidFill>
              </a:rPr>
              <a:t> </a:t>
            </a:r>
            <a:endParaRPr lang="ja-JP" altLang="ja-JP" dirty="0">
              <a:solidFill>
                <a:srgbClr val="006600"/>
              </a:solidFill>
            </a:endParaRPr>
          </a:p>
          <a:p>
            <a:r>
              <a:rPr lang="ja-JP" altLang="ja-JP" b="1" dirty="0">
                <a:solidFill>
                  <a:srgbClr val="006600"/>
                </a:solidFill>
              </a:rPr>
              <a:t>【施策の方向性</a:t>
            </a:r>
            <a:r>
              <a:rPr lang="ja-JP" altLang="ja-JP" b="1" dirty="0" smtClean="0">
                <a:solidFill>
                  <a:srgbClr val="006600"/>
                </a:solidFill>
              </a:rPr>
              <a:t>】</a:t>
            </a:r>
            <a:endParaRPr lang="en-US" altLang="ja-JP" dirty="0">
              <a:solidFill>
                <a:srgbClr val="006600"/>
              </a:solidFill>
            </a:endParaRPr>
          </a:p>
          <a:p>
            <a:pPr>
              <a:spcBef>
                <a:spcPts val="600"/>
              </a:spcBef>
            </a:pPr>
            <a:r>
              <a:rPr lang="ja-JP" altLang="en-US" dirty="0"/>
              <a:t>　</a:t>
            </a:r>
            <a:r>
              <a:rPr lang="ja-JP" altLang="ja-JP" dirty="0" smtClean="0"/>
              <a:t>○</a:t>
            </a:r>
            <a:r>
              <a:rPr lang="ja-JP" altLang="ja-JP" dirty="0"/>
              <a:t>　基幹病院の機能分化と連携強化を進めること</a:t>
            </a:r>
            <a:r>
              <a:rPr lang="ja-JP" altLang="ja-JP" dirty="0" smtClean="0"/>
              <a:t>で</a:t>
            </a:r>
            <a:r>
              <a:rPr lang="ja-JP" altLang="en-US" dirty="0" smtClean="0"/>
              <a:t>，</a:t>
            </a:r>
            <a:r>
              <a:rPr lang="ja-JP" altLang="ja-JP" dirty="0" smtClean="0"/>
              <a:t>効率的</a:t>
            </a:r>
            <a:r>
              <a:rPr lang="ja-JP" altLang="ja-JP" dirty="0"/>
              <a:t>かつ高度</a:t>
            </a:r>
            <a:r>
              <a:rPr lang="ja-JP" altLang="ja-JP" dirty="0" smtClean="0"/>
              <a:t>な</a:t>
            </a:r>
            <a:r>
              <a:rPr lang="ja-JP" altLang="en-US" dirty="0" smtClean="0"/>
              <a:t>，</a:t>
            </a:r>
            <a:r>
              <a:rPr lang="ja-JP" altLang="ja-JP" dirty="0" smtClean="0"/>
              <a:t>患者</a:t>
            </a:r>
            <a:r>
              <a:rPr lang="ja-JP" altLang="ja-JP" dirty="0"/>
              <a:t>は</a:t>
            </a:r>
            <a:r>
              <a:rPr lang="ja-JP" altLang="ja-JP" dirty="0" smtClean="0"/>
              <a:t>もと</a:t>
            </a:r>
            <a:r>
              <a:rPr lang="en-US" altLang="ja-JP" dirty="0" smtClean="0"/>
              <a:t> </a:t>
            </a:r>
            <a:br>
              <a:rPr lang="en-US" altLang="ja-JP" dirty="0" smtClean="0"/>
            </a:br>
            <a:r>
              <a:rPr lang="en-US" altLang="ja-JP" dirty="0" smtClean="0"/>
              <a:t>      </a:t>
            </a:r>
            <a:r>
              <a:rPr lang="en-US" altLang="ja-JP" sz="1200" dirty="0" smtClean="0"/>
              <a:t>  </a:t>
            </a:r>
            <a:r>
              <a:rPr lang="ja-JP" altLang="ja-JP" dirty="0" smtClean="0"/>
              <a:t>より医師に</a:t>
            </a:r>
            <a:r>
              <a:rPr lang="ja-JP" altLang="ja-JP" dirty="0"/>
              <a:t>とっても魅力的な医療提供体制を実現します</a:t>
            </a:r>
            <a:r>
              <a:rPr lang="ja-JP" altLang="ja-JP" dirty="0" smtClean="0"/>
              <a:t>。</a:t>
            </a:r>
            <a:endParaRPr lang="ja-JP" altLang="ja-JP" dirty="0"/>
          </a:p>
        </p:txBody>
      </p:sp>
      <p:sp>
        <p:nvSpPr>
          <p:cNvPr id="9" name="タイトル 11"/>
          <p:cNvSpPr txBox="1">
            <a:spLocks/>
          </p:cNvSpPr>
          <p:nvPr/>
        </p:nvSpPr>
        <p:spPr>
          <a:xfrm>
            <a:off x="364126" y="1295904"/>
            <a:ext cx="8600361" cy="12622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600"/>
              </a:lnSpc>
            </a:pPr>
            <a:r>
              <a:rPr lang="ja-JP" altLang="en-US" sz="1800" dirty="0" smtClean="0">
                <a:solidFill>
                  <a:srgbClr val="0000FF"/>
                </a:solidFill>
                <a:latin typeface="+mn-ea"/>
                <a:ea typeface="+mn-ea"/>
              </a:rPr>
              <a:t>　</a:t>
            </a:r>
            <a:r>
              <a:rPr lang="ja-JP" altLang="en-US" sz="1800" u="sng" dirty="0" smtClean="0">
                <a:latin typeface="+mn-ea"/>
                <a:ea typeface="+mn-ea"/>
              </a:rPr>
              <a:t>高度</a:t>
            </a:r>
            <a:r>
              <a:rPr lang="ja-JP" altLang="en-US" sz="1800" u="sng" dirty="0">
                <a:latin typeface="+mn-ea"/>
                <a:ea typeface="+mn-ea"/>
              </a:rPr>
              <a:t>な医療機能を有する基幹病院が集中する地域においては，それぞれの病院の特徴を活かした役割分担を明らかにするとともに相互の連携を強化することで，医療資源の効率的な配置と医療の質の向上を図っていく必要があります</a:t>
            </a:r>
            <a:r>
              <a:rPr lang="ja-JP" altLang="en-US" sz="1800" u="sng" dirty="0" smtClean="0">
                <a:latin typeface="+mn-ea"/>
                <a:ea typeface="+mn-ea"/>
              </a:rPr>
              <a:t>。</a:t>
            </a:r>
            <a:endParaRPr lang="ja-JP" altLang="en-US" sz="1800" u="sng" dirty="0">
              <a:latin typeface="+mn-ea"/>
              <a:ea typeface="+mn-ea"/>
            </a:endParaRPr>
          </a:p>
        </p:txBody>
      </p:sp>
    </p:spTree>
    <p:extLst>
      <p:ext uri="{BB962C8B-B14F-4D97-AF65-F5344CB8AC3E}">
        <p14:creationId xmlns:p14="http://schemas.microsoft.com/office/powerpoint/2010/main" val="6801546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799631" y="1132701"/>
            <a:ext cx="522814" cy="5248627"/>
          </a:xfrm>
          <a:prstGeom prst="rect">
            <a:avLst/>
          </a:prstGeom>
          <a:solidFill>
            <a:schemeClr val="accent2">
              <a:lumMod val="20000"/>
              <a:lumOff val="80000"/>
              <a:alpha val="35000"/>
            </a:schemeClr>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正方形/長方形 4"/>
          <p:cNvSpPr/>
          <p:nvPr/>
        </p:nvSpPr>
        <p:spPr>
          <a:xfrm>
            <a:off x="1297772" y="1129180"/>
            <a:ext cx="921553" cy="5248627"/>
          </a:xfrm>
          <a:prstGeom prst="rect">
            <a:avLst/>
          </a:prstGeom>
          <a:solidFill>
            <a:schemeClr val="accent2">
              <a:lumMod val="20000"/>
              <a:lumOff val="80000"/>
              <a:alpha val="35000"/>
            </a:schemeClr>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6" name="直線コネクタ 9"/>
          <p:cNvCxnSpPr>
            <a:endCxn id="55" idx="1"/>
          </p:cNvCxnSpPr>
          <p:nvPr/>
        </p:nvCxnSpPr>
        <p:spPr>
          <a:xfrm rot="16200000" flipH="1">
            <a:off x="1334823" y="3987683"/>
            <a:ext cx="527408" cy="82674"/>
          </a:xfrm>
          <a:prstGeom prst="bentConnector2">
            <a:avLst/>
          </a:prstGeom>
          <a:ln w="63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6083783" y="1129180"/>
            <a:ext cx="522814" cy="5248627"/>
          </a:xfrm>
          <a:prstGeom prst="rect">
            <a:avLst/>
          </a:prstGeom>
          <a:solidFill>
            <a:schemeClr val="accent2">
              <a:lumMod val="20000"/>
              <a:lumOff val="80000"/>
              <a:alpha val="35000"/>
            </a:schemeClr>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正方形/長方形 7"/>
          <p:cNvSpPr/>
          <p:nvPr/>
        </p:nvSpPr>
        <p:spPr>
          <a:xfrm>
            <a:off x="4941707" y="1129180"/>
            <a:ext cx="522814" cy="5248627"/>
          </a:xfrm>
          <a:prstGeom prst="rect">
            <a:avLst/>
          </a:prstGeom>
          <a:solidFill>
            <a:schemeClr val="accent2">
              <a:lumMod val="20000"/>
              <a:lumOff val="80000"/>
              <a:alpha val="35000"/>
            </a:schemeClr>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正方形/長方形 8"/>
          <p:cNvSpPr/>
          <p:nvPr/>
        </p:nvSpPr>
        <p:spPr>
          <a:xfrm>
            <a:off x="-15050" y="-3238"/>
            <a:ext cx="9159050" cy="504000"/>
          </a:xfrm>
          <a:prstGeom prst="rect">
            <a:avLst/>
          </a:prstGeom>
          <a:solidFill>
            <a:schemeClr val="tx1"/>
          </a:solidFill>
          <a:ln w="25400" cap="flat" cmpd="sng" algn="ctr">
            <a:noFill/>
            <a:prstDash val="solid"/>
          </a:ln>
          <a:effectLst/>
        </p:spPr>
        <p:txBody>
          <a:bodyPr lIns="91099" tIns="45550" rIns="91099" bIns="45550" anchor="ctr"/>
          <a:lstStyle/>
          <a:p>
            <a:pPr algn="ctr" defTabSz="907290" fontAlgn="base">
              <a:spcBef>
                <a:spcPct val="0"/>
              </a:spcBef>
              <a:spcAft>
                <a:spcPct val="0"/>
              </a:spcAft>
            </a:pPr>
            <a:r>
              <a:rPr kumimoji="0" lang="ja-JP" altLang="en-US" sz="2000" kern="0" dirty="0" smtClean="0">
                <a:solidFill>
                  <a:schemeClr val="bg1"/>
                </a:solidFill>
              </a:rPr>
              <a:t>　医療・介護のあるべき姿の実現に向けた取組スケジュール</a:t>
            </a:r>
            <a:endParaRPr kumimoji="0" lang="ja-JP" altLang="en-US" sz="1100" kern="0" dirty="0">
              <a:solidFill>
                <a:schemeClr val="bg1"/>
              </a:solidFill>
            </a:endParaRPr>
          </a:p>
        </p:txBody>
      </p:sp>
      <p:sp>
        <p:nvSpPr>
          <p:cNvPr id="10" name="正方形/長方形 9"/>
          <p:cNvSpPr/>
          <p:nvPr/>
        </p:nvSpPr>
        <p:spPr>
          <a:xfrm>
            <a:off x="2264440" y="1129180"/>
            <a:ext cx="720000" cy="5248627"/>
          </a:xfrm>
          <a:prstGeom prst="rect">
            <a:avLst/>
          </a:prstGeom>
          <a:solidFill>
            <a:schemeClr val="accent2">
              <a:lumMod val="20000"/>
              <a:lumOff val="80000"/>
              <a:alpha val="35000"/>
            </a:schemeClr>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正方形/長方形 10"/>
          <p:cNvSpPr/>
          <p:nvPr/>
        </p:nvSpPr>
        <p:spPr>
          <a:xfrm>
            <a:off x="3032664" y="1129180"/>
            <a:ext cx="720000" cy="5248627"/>
          </a:xfrm>
          <a:prstGeom prst="rect">
            <a:avLst/>
          </a:prstGeom>
          <a:solidFill>
            <a:schemeClr val="accent2">
              <a:lumMod val="20000"/>
              <a:lumOff val="80000"/>
              <a:alpha val="35000"/>
            </a:schemeClr>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正方形/長方形 11"/>
          <p:cNvSpPr/>
          <p:nvPr/>
        </p:nvSpPr>
        <p:spPr>
          <a:xfrm>
            <a:off x="7790326" y="1129180"/>
            <a:ext cx="720000" cy="5248627"/>
          </a:xfrm>
          <a:prstGeom prst="rect">
            <a:avLst/>
          </a:prstGeom>
          <a:solidFill>
            <a:srgbClr val="FFFFFF">
              <a:alpha val="60784"/>
            </a:srgbClr>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正方形/長方形 12"/>
          <p:cNvSpPr/>
          <p:nvPr/>
        </p:nvSpPr>
        <p:spPr>
          <a:xfrm>
            <a:off x="4370669" y="1129180"/>
            <a:ext cx="522814" cy="5248627"/>
          </a:xfrm>
          <a:prstGeom prst="rect">
            <a:avLst/>
          </a:prstGeom>
          <a:solidFill>
            <a:schemeClr val="accent2">
              <a:lumMod val="20000"/>
              <a:lumOff val="80000"/>
              <a:alpha val="35000"/>
            </a:schemeClr>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正方形/長方形 13"/>
          <p:cNvSpPr/>
          <p:nvPr/>
        </p:nvSpPr>
        <p:spPr>
          <a:xfrm>
            <a:off x="5512745" y="1129180"/>
            <a:ext cx="522814" cy="5248627"/>
          </a:xfrm>
          <a:prstGeom prst="rect">
            <a:avLst/>
          </a:prstGeom>
          <a:solidFill>
            <a:schemeClr val="accent2">
              <a:lumMod val="20000"/>
              <a:lumOff val="80000"/>
              <a:alpha val="35000"/>
            </a:schemeClr>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正方形/長方形 14"/>
          <p:cNvSpPr/>
          <p:nvPr/>
        </p:nvSpPr>
        <p:spPr>
          <a:xfrm>
            <a:off x="6656365" y="1133265"/>
            <a:ext cx="522814" cy="5248627"/>
          </a:xfrm>
          <a:prstGeom prst="rect">
            <a:avLst/>
          </a:prstGeom>
          <a:solidFill>
            <a:schemeClr val="accent2">
              <a:lumMod val="20000"/>
              <a:lumOff val="80000"/>
              <a:alpha val="35000"/>
            </a:schemeClr>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正方形/長方形 15"/>
          <p:cNvSpPr/>
          <p:nvPr/>
        </p:nvSpPr>
        <p:spPr>
          <a:xfrm>
            <a:off x="7222297" y="1129179"/>
            <a:ext cx="522814" cy="5248627"/>
          </a:xfrm>
          <a:prstGeom prst="rect">
            <a:avLst/>
          </a:prstGeom>
          <a:solidFill>
            <a:schemeClr val="accent2">
              <a:lumMod val="20000"/>
              <a:lumOff val="80000"/>
              <a:alpha val="35000"/>
            </a:schemeClr>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16"/>
          <p:cNvSpPr/>
          <p:nvPr/>
        </p:nvSpPr>
        <p:spPr bwMode="auto">
          <a:xfrm rot="10800000">
            <a:off x="3833812" y="1405021"/>
            <a:ext cx="3316133" cy="360000"/>
          </a:xfrm>
          <a:prstGeom prst="rect">
            <a:avLst/>
          </a:prstGeom>
          <a:solidFill>
            <a:schemeClr val="bg1"/>
          </a:solidFill>
          <a:ln w="2540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ctr" anchorCtr="0" forceAA="0" upright="1" compatLnSpc="1">
            <a:prstTxWarp prst="textNoShape">
              <a:avLst/>
            </a:prstTxWarp>
            <a:noAutofit/>
          </a:bodyPr>
          <a:lstStyle/>
          <a:p>
            <a:pPr algn="ctr"/>
            <a:r>
              <a:rPr lang="ja-JP" altLang="en-US" sz="1000" dirty="0"/>
              <a:t>第７次 保健医療計画</a:t>
            </a:r>
            <a:endParaRPr lang="en-US" altLang="ja-JP" sz="1000" dirty="0"/>
          </a:p>
          <a:p>
            <a:pPr algn="ctr"/>
            <a:r>
              <a:rPr lang="ja-JP" altLang="en-US" sz="1000" dirty="0"/>
              <a:t>（６年計画 </a:t>
            </a:r>
            <a:r>
              <a:rPr lang="en-US" altLang="ja-JP" sz="1000" dirty="0"/>
              <a:t>2018</a:t>
            </a:r>
            <a:r>
              <a:rPr lang="ja-JP" altLang="en-US" sz="1000" dirty="0"/>
              <a:t>～</a:t>
            </a:r>
            <a:r>
              <a:rPr lang="en-US" altLang="ja-JP" sz="1000" dirty="0"/>
              <a:t>2023</a:t>
            </a:r>
            <a:r>
              <a:rPr lang="ja-JP" altLang="en-US" sz="1000" dirty="0"/>
              <a:t>）</a:t>
            </a:r>
            <a:endParaRPr lang="en-US" altLang="ja-JP" sz="1000" dirty="0"/>
          </a:p>
        </p:txBody>
      </p:sp>
      <p:sp>
        <p:nvSpPr>
          <p:cNvPr id="18" name="正方形/長方形 17"/>
          <p:cNvSpPr/>
          <p:nvPr/>
        </p:nvSpPr>
        <p:spPr bwMode="auto">
          <a:xfrm rot="10800000">
            <a:off x="7259471" y="1410775"/>
            <a:ext cx="1591025" cy="360000"/>
          </a:xfrm>
          <a:prstGeom prst="rect">
            <a:avLst/>
          </a:prstGeom>
          <a:solidFill>
            <a:schemeClr val="bg1"/>
          </a:solidFill>
          <a:ln w="2540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ctr" anchorCtr="0" forceAA="0" upright="1" compatLnSpc="1">
            <a:prstTxWarp prst="textNoShape">
              <a:avLst/>
            </a:prstTxWarp>
            <a:noAutofit/>
          </a:bodyPr>
          <a:lstStyle/>
          <a:p>
            <a:r>
              <a:rPr lang="ja-JP" altLang="en-US" sz="1000" dirty="0"/>
              <a:t>　　　　　第８次</a:t>
            </a:r>
            <a:endParaRPr lang="en-US" altLang="ja-JP" sz="1000" dirty="0"/>
          </a:p>
          <a:p>
            <a:r>
              <a:rPr lang="ja-JP" altLang="en-US" sz="1000" dirty="0"/>
              <a:t>　　　保健医療計画</a:t>
            </a:r>
            <a:endParaRPr lang="en-US" altLang="ja-JP" sz="1000" dirty="0"/>
          </a:p>
        </p:txBody>
      </p:sp>
      <p:sp>
        <p:nvSpPr>
          <p:cNvPr id="19" name="正方形/長方形 18"/>
          <p:cNvSpPr/>
          <p:nvPr/>
        </p:nvSpPr>
        <p:spPr>
          <a:xfrm>
            <a:off x="540567" y="1129180"/>
            <a:ext cx="720000" cy="5248627"/>
          </a:xfrm>
          <a:prstGeom prst="rect">
            <a:avLst/>
          </a:prstGeom>
          <a:solidFill>
            <a:srgbClr val="FFFFFF">
              <a:alpha val="60784"/>
            </a:srgbClr>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円/楕円 19"/>
          <p:cNvSpPr/>
          <p:nvPr/>
        </p:nvSpPr>
        <p:spPr bwMode="auto">
          <a:xfrm rot="5400000">
            <a:off x="3600842" y="4709472"/>
            <a:ext cx="344500" cy="720084"/>
          </a:xfrm>
          <a:prstGeom prst="ellipse">
            <a:avLst/>
          </a:prstGeom>
          <a:solidFill>
            <a:srgbClr val="FFFF00"/>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t"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21" name="六角形 20"/>
          <p:cNvSpPr/>
          <p:nvPr/>
        </p:nvSpPr>
        <p:spPr bwMode="auto">
          <a:xfrm>
            <a:off x="3391452" y="4789515"/>
            <a:ext cx="779760" cy="592011"/>
          </a:xfrm>
          <a:prstGeom prst="hexagon">
            <a:avLst>
              <a:gd name="adj" fmla="val 0"/>
              <a:gd name="vf" fmla="val 115470"/>
            </a:avLst>
          </a:prstGeom>
          <a:noFill/>
          <a:ln w="3175" cap="flat" cmpd="sng" algn="ctr">
            <a:noFill/>
            <a:prstDash val="solid"/>
            <a:round/>
            <a:headEnd type="none" w="med" len="med"/>
            <a:tailEnd type="none" w="med" len="med"/>
          </a:ln>
          <a:effectLst/>
          <a:extLst/>
        </p:spPr>
        <p:txBody>
          <a:bodyPr wrap="square" lIns="18288" tIns="0" rIns="0" bIns="0" rtlCol="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r>
              <a:rPr kumimoji="1" lang="ja-JP" altLang="en-US" sz="1000" dirty="0" smtClean="0"/>
              <a:t>同時改定</a:t>
            </a:r>
            <a:endParaRPr kumimoji="1" lang="en-US" altLang="ja-JP" sz="100" dirty="0"/>
          </a:p>
        </p:txBody>
      </p:sp>
      <p:sp>
        <p:nvSpPr>
          <p:cNvPr id="22" name="円/楕円 21"/>
          <p:cNvSpPr/>
          <p:nvPr/>
        </p:nvSpPr>
        <p:spPr bwMode="auto">
          <a:xfrm rot="5400000">
            <a:off x="7033592" y="4709472"/>
            <a:ext cx="344500" cy="720084"/>
          </a:xfrm>
          <a:prstGeom prst="ellipse">
            <a:avLst/>
          </a:prstGeom>
          <a:solidFill>
            <a:srgbClr val="FFFF00"/>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t" anchorCtr="0" forceAA="0" upright="1" compatLnSpc="1">
            <a:prstTxWarp prst="textNoShape">
              <a:avLst/>
            </a:prstTxWarp>
            <a:noAutofit/>
          </a:bodyPr>
          <a:lstStyle/>
          <a:p>
            <a:endParaRPr lang="ja-JP" altLang="en-US" sz="1100"/>
          </a:p>
        </p:txBody>
      </p:sp>
      <p:sp>
        <p:nvSpPr>
          <p:cNvPr id="23" name="六角形 22"/>
          <p:cNvSpPr/>
          <p:nvPr/>
        </p:nvSpPr>
        <p:spPr bwMode="auto">
          <a:xfrm>
            <a:off x="6827773" y="4788958"/>
            <a:ext cx="779760" cy="592011"/>
          </a:xfrm>
          <a:prstGeom prst="hexagon">
            <a:avLst>
              <a:gd name="adj" fmla="val 0"/>
              <a:gd name="vf" fmla="val 115470"/>
            </a:avLst>
          </a:prstGeom>
          <a:noFill/>
          <a:ln w="3175" cap="flat" cmpd="sng" algn="ctr">
            <a:noFill/>
            <a:prstDash val="solid"/>
            <a:round/>
            <a:headEnd type="none" w="med" len="med"/>
            <a:tailEnd type="none" w="med" len="med"/>
          </a:ln>
          <a:effectLst/>
          <a:extLst/>
        </p:spPr>
        <p:txBody>
          <a:bodyPr wrap="square" lIns="18288" tIns="0" rIns="0" bIns="0" rtlCol="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r>
              <a:rPr kumimoji="1" lang="ja-JP" altLang="en-US" sz="1000" dirty="0" smtClean="0"/>
              <a:t>同時改定</a:t>
            </a:r>
            <a:endParaRPr kumimoji="1" lang="en-US" altLang="ja-JP" sz="100" dirty="0"/>
          </a:p>
        </p:txBody>
      </p:sp>
      <p:cxnSp>
        <p:nvCxnSpPr>
          <p:cNvPr id="24" name="直線コネクタ 23"/>
          <p:cNvCxnSpPr/>
          <p:nvPr/>
        </p:nvCxnSpPr>
        <p:spPr>
          <a:xfrm>
            <a:off x="839001" y="5314812"/>
            <a:ext cx="7713889" cy="0"/>
          </a:xfrm>
          <a:prstGeom prst="line">
            <a:avLst/>
          </a:prstGeom>
          <a:ln w="88900">
            <a:solidFill>
              <a:srgbClr val="FF9966"/>
            </a:solidFill>
          </a:ln>
        </p:spPr>
        <p:style>
          <a:lnRef idx="1">
            <a:schemeClr val="accent1"/>
          </a:lnRef>
          <a:fillRef idx="0">
            <a:schemeClr val="accent1"/>
          </a:fillRef>
          <a:effectRef idx="0">
            <a:schemeClr val="accent1"/>
          </a:effectRef>
          <a:fontRef idx="minor">
            <a:schemeClr val="tx1"/>
          </a:fontRef>
        </p:style>
      </p:cxnSp>
      <p:sp>
        <p:nvSpPr>
          <p:cNvPr id="25" name="フローチャート : 表示 24"/>
          <p:cNvSpPr/>
          <p:nvPr/>
        </p:nvSpPr>
        <p:spPr bwMode="auto">
          <a:xfrm rot="5400000">
            <a:off x="1136673" y="5119237"/>
            <a:ext cx="291519" cy="381262"/>
          </a:xfrm>
          <a:prstGeom prst="flowChartDisplay">
            <a:avLst/>
          </a:prstGeom>
          <a:solidFill>
            <a:schemeClr val="accent6">
              <a:lumMod val="40000"/>
              <a:lumOff val="60000"/>
            </a:schemeClr>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t"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600"/>
              </a:lnSpc>
            </a:pPr>
            <a:r>
              <a:rPr kumimoji="1" lang="ja-JP" altLang="en-US" sz="1100" dirty="0" smtClean="0"/>
              <a:t>改定</a:t>
            </a:r>
            <a:endParaRPr kumimoji="1" lang="ja-JP" altLang="en-US" sz="1100" dirty="0"/>
          </a:p>
        </p:txBody>
      </p:sp>
      <p:sp>
        <p:nvSpPr>
          <p:cNvPr id="26" name="フローチャート : 表示 25"/>
          <p:cNvSpPr/>
          <p:nvPr/>
        </p:nvSpPr>
        <p:spPr bwMode="auto">
          <a:xfrm rot="5400000">
            <a:off x="3627333" y="5119237"/>
            <a:ext cx="291519" cy="381262"/>
          </a:xfrm>
          <a:prstGeom prst="flowChartDisplay">
            <a:avLst/>
          </a:prstGeom>
          <a:solidFill>
            <a:schemeClr val="accent6">
              <a:lumMod val="40000"/>
              <a:lumOff val="60000"/>
            </a:schemeClr>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t" anchorCtr="0" forceAA="0" upright="1" compatLnSpc="1">
            <a:prstTxWarp prst="textNoShape">
              <a:avLst/>
            </a:prstTxWarp>
            <a:noAutofit/>
          </a:bodyPr>
          <a:lstStyle/>
          <a:p>
            <a:pPr algn="ctr">
              <a:lnSpc>
                <a:spcPts val="1600"/>
              </a:lnSpc>
            </a:pPr>
            <a:r>
              <a:rPr lang="ja-JP" altLang="en-US" sz="1100" dirty="0"/>
              <a:t>改定</a:t>
            </a:r>
          </a:p>
        </p:txBody>
      </p:sp>
      <p:sp>
        <p:nvSpPr>
          <p:cNvPr id="27" name="フローチャート : 表示 26"/>
          <p:cNvSpPr/>
          <p:nvPr/>
        </p:nvSpPr>
        <p:spPr bwMode="auto">
          <a:xfrm rot="5400000">
            <a:off x="5350226" y="5119237"/>
            <a:ext cx="291519" cy="381262"/>
          </a:xfrm>
          <a:prstGeom prst="flowChartDisplay">
            <a:avLst/>
          </a:prstGeom>
          <a:solidFill>
            <a:schemeClr val="accent6">
              <a:lumMod val="40000"/>
              <a:lumOff val="60000"/>
            </a:schemeClr>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t" anchorCtr="0" forceAA="0" upright="1" compatLnSpc="1">
            <a:prstTxWarp prst="textNoShape">
              <a:avLst/>
            </a:prstTxWarp>
            <a:noAutofit/>
          </a:bodyPr>
          <a:lstStyle/>
          <a:p>
            <a:pPr algn="ctr">
              <a:lnSpc>
                <a:spcPts val="1600"/>
              </a:lnSpc>
            </a:pPr>
            <a:r>
              <a:rPr lang="ja-JP" altLang="en-US" sz="1100" dirty="0"/>
              <a:t>改定</a:t>
            </a:r>
          </a:p>
        </p:txBody>
      </p:sp>
      <p:sp>
        <p:nvSpPr>
          <p:cNvPr id="28" name="フローチャート : 表示 27"/>
          <p:cNvSpPr/>
          <p:nvPr/>
        </p:nvSpPr>
        <p:spPr bwMode="auto">
          <a:xfrm rot="5400000">
            <a:off x="7059360" y="5119237"/>
            <a:ext cx="291519" cy="381262"/>
          </a:xfrm>
          <a:prstGeom prst="flowChartDisplay">
            <a:avLst/>
          </a:prstGeom>
          <a:solidFill>
            <a:schemeClr val="accent6">
              <a:lumMod val="40000"/>
              <a:lumOff val="60000"/>
            </a:schemeClr>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t" anchorCtr="0" forceAA="0" upright="1" compatLnSpc="1">
            <a:prstTxWarp prst="textNoShape">
              <a:avLst/>
            </a:prstTxWarp>
            <a:noAutofit/>
          </a:bodyPr>
          <a:lstStyle/>
          <a:p>
            <a:pPr algn="ctr">
              <a:lnSpc>
                <a:spcPts val="1600"/>
              </a:lnSpc>
            </a:pPr>
            <a:r>
              <a:rPr lang="ja-JP" altLang="en-US" sz="1100" dirty="0"/>
              <a:t>改定</a:t>
            </a:r>
          </a:p>
        </p:txBody>
      </p:sp>
      <p:sp>
        <p:nvSpPr>
          <p:cNvPr id="29" name="正方形/長方形 28"/>
          <p:cNvSpPr/>
          <p:nvPr/>
        </p:nvSpPr>
        <p:spPr bwMode="auto">
          <a:xfrm rot="10800000">
            <a:off x="117469" y="5200546"/>
            <a:ext cx="875386" cy="222060"/>
          </a:xfrm>
          <a:prstGeom prst="rect">
            <a:avLst/>
          </a:prstGeom>
          <a:solidFill>
            <a:schemeClr val="accent6">
              <a:lumMod val="40000"/>
              <a:lumOff val="60000"/>
            </a:schemeClr>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t"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800"/>
              </a:lnSpc>
            </a:pPr>
            <a:r>
              <a:rPr lang="ja-JP" altLang="en-US" dirty="0"/>
              <a:t>介護</a:t>
            </a:r>
            <a:r>
              <a:rPr kumimoji="1" lang="ja-JP" altLang="en-US" sz="1100" dirty="0" smtClean="0"/>
              <a:t>報酬</a:t>
            </a:r>
            <a:endParaRPr kumimoji="1" lang="ja-JP" altLang="en-US" sz="1100" dirty="0"/>
          </a:p>
        </p:txBody>
      </p:sp>
      <p:cxnSp>
        <p:nvCxnSpPr>
          <p:cNvPr id="30" name="直線コネクタ 29"/>
          <p:cNvCxnSpPr/>
          <p:nvPr/>
        </p:nvCxnSpPr>
        <p:spPr>
          <a:xfrm>
            <a:off x="589526" y="4844012"/>
            <a:ext cx="8064896" cy="0"/>
          </a:xfrm>
          <a:prstGeom prst="line">
            <a:avLst/>
          </a:prstGeom>
          <a:ln w="88900">
            <a:solidFill>
              <a:srgbClr val="00FF99"/>
            </a:solidFill>
          </a:ln>
        </p:spPr>
        <p:style>
          <a:lnRef idx="1">
            <a:schemeClr val="accent1"/>
          </a:lnRef>
          <a:fillRef idx="0">
            <a:schemeClr val="accent1"/>
          </a:fillRef>
          <a:effectRef idx="0">
            <a:schemeClr val="accent1"/>
          </a:effectRef>
          <a:fontRef idx="minor">
            <a:schemeClr val="tx1"/>
          </a:fontRef>
        </p:style>
      </p:cxnSp>
      <p:sp>
        <p:nvSpPr>
          <p:cNvPr id="31" name="フローチャート : 表示 30"/>
          <p:cNvSpPr/>
          <p:nvPr/>
        </p:nvSpPr>
        <p:spPr bwMode="auto">
          <a:xfrm rot="5400000">
            <a:off x="2080508" y="4653381"/>
            <a:ext cx="291519" cy="381262"/>
          </a:xfrm>
          <a:prstGeom prst="flowChartDisplay">
            <a:avLst/>
          </a:prstGeom>
          <a:solidFill>
            <a:srgbClr val="99FFCC"/>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t"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600"/>
              </a:lnSpc>
            </a:pPr>
            <a:r>
              <a:rPr kumimoji="1" lang="ja-JP" altLang="en-US" sz="1100" dirty="0" smtClean="0"/>
              <a:t>改定</a:t>
            </a:r>
            <a:endParaRPr kumimoji="1" lang="ja-JP" altLang="en-US" sz="1100" dirty="0"/>
          </a:p>
        </p:txBody>
      </p:sp>
      <p:sp>
        <p:nvSpPr>
          <p:cNvPr id="32" name="フローチャート : 表示 31"/>
          <p:cNvSpPr/>
          <p:nvPr/>
        </p:nvSpPr>
        <p:spPr bwMode="auto">
          <a:xfrm rot="5400000">
            <a:off x="3627333" y="4653381"/>
            <a:ext cx="291519" cy="381262"/>
          </a:xfrm>
          <a:prstGeom prst="flowChartDisplay">
            <a:avLst/>
          </a:prstGeom>
          <a:solidFill>
            <a:srgbClr val="99FFCC"/>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t" anchorCtr="0" forceAA="0" upright="1" compatLnSpc="1">
            <a:prstTxWarp prst="textNoShape">
              <a:avLst/>
            </a:prstTxWarp>
            <a:noAutofit/>
          </a:bodyPr>
          <a:lstStyle/>
          <a:p>
            <a:pPr algn="ctr">
              <a:lnSpc>
                <a:spcPts val="1600"/>
              </a:lnSpc>
            </a:pPr>
            <a:r>
              <a:rPr lang="ja-JP" altLang="en-US" sz="1100" dirty="0"/>
              <a:t>改定</a:t>
            </a:r>
          </a:p>
        </p:txBody>
      </p:sp>
      <p:sp>
        <p:nvSpPr>
          <p:cNvPr id="33" name="フローチャート : 表示 32"/>
          <p:cNvSpPr/>
          <p:nvPr/>
        </p:nvSpPr>
        <p:spPr bwMode="auto">
          <a:xfrm rot="5400000">
            <a:off x="4780280" y="4653381"/>
            <a:ext cx="291519" cy="381262"/>
          </a:xfrm>
          <a:prstGeom prst="flowChartDisplay">
            <a:avLst/>
          </a:prstGeom>
          <a:solidFill>
            <a:srgbClr val="99FFCC"/>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t" anchorCtr="0" forceAA="0" upright="1" compatLnSpc="1">
            <a:prstTxWarp prst="textNoShape">
              <a:avLst/>
            </a:prstTxWarp>
            <a:noAutofit/>
          </a:bodyPr>
          <a:lstStyle/>
          <a:p>
            <a:pPr algn="ctr">
              <a:lnSpc>
                <a:spcPts val="1600"/>
              </a:lnSpc>
            </a:pPr>
            <a:r>
              <a:rPr lang="ja-JP" altLang="en-US" sz="1100" dirty="0"/>
              <a:t>改定</a:t>
            </a:r>
          </a:p>
        </p:txBody>
      </p:sp>
      <p:sp>
        <p:nvSpPr>
          <p:cNvPr id="34" name="フローチャート : 表示 33"/>
          <p:cNvSpPr/>
          <p:nvPr/>
        </p:nvSpPr>
        <p:spPr bwMode="auto">
          <a:xfrm rot="5400000">
            <a:off x="5912377" y="4653381"/>
            <a:ext cx="291519" cy="381262"/>
          </a:xfrm>
          <a:prstGeom prst="flowChartDisplay">
            <a:avLst/>
          </a:prstGeom>
          <a:solidFill>
            <a:srgbClr val="99FFCC"/>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t" anchorCtr="0" forceAA="0" upright="1" compatLnSpc="1">
            <a:prstTxWarp prst="textNoShape">
              <a:avLst/>
            </a:prstTxWarp>
            <a:noAutofit/>
          </a:bodyPr>
          <a:lstStyle/>
          <a:p>
            <a:pPr algn="ctr">
              <a:lnSpc>
                <a:spcPts val="1600"/>
              </a:lnSpc>
            </a:pPr>
            <a:r>
              <a:rPr lang="ja-JP" altLang="en-US" sz="1100" dirty="0"/>
              <a:t>改定</a:t>
            </a:r>
          </a:p>
        </p:txBody>
      </p:sp>
      <p:sp>
        <p:nvSpPr>
          <p:cNvPr id="35" name="フローチャート : 表示 34"/>
          <p:cNvSpPr/>
          <p:nvPr/>
        </p:nvSpPr>
        <p:spPr bwMode="auto">
          <a:xfrm rot="5400000">
            <a:off x="7055119" y="4653381"/>
            <a:ext cx="291519" cy="381262"/>
          </a:xfrm>
          <a:prstGeom prst="flowChartDisplay">
            <a:avLst/>
          </a:prstGeom>
          <a:solidFill>
            <a:srgbClr val="99FFCC"/>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t" anchorCtr="0" forceAA="0" upright="1" compatLnSpc="1">
            <a:prstTxWarp prst="textNoShape">
              <a:avLst/>
            </a:prstTxWarp>
            <a:noAutofit/>
          </a:bodyPr>
          <a:lstStyle/>
          <a:p>
            <a:pPr algn="ctr">
              <a:lnSpc>
                <a:spcPts val="1600"/>
              </a:lnSpc>
            </a:pPr>
            <a:r>
              <a:rPr lang="ja-JP" altLang="en-US" sz="1100" dirty="0"/>
              <a:t>改定</a:t>
            </a:r>
          </a:p>
        </p:txBody>
      </p:sp>
      <p:sp>
        <p:nvSpPr>
          <p:cNvPr id="36" name="正方形/長方形 35"/>
          <p:cNvSpPr/>
          <p:nvPr/>
        </p:nvSpPr>
        <p:spPr bwMode="auto">
          <a:xfrm rot="10800000">
            <a:off x="118248" y="4726964"/>
            <a:ext cx="875386" cy="222060"/>
          </a:xfrm>
          <a:prstGeom prst="rect">
            <a:avLst/>
          </a:prstGeom>
          <a:solidFill>
            <a:srgbClr val="99FFCC"/>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t"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800"/>
              </a:lnSpc>
            </a:pPr>
            <a:r>
              <a:rPr kumimoji="1" lang="ja-JP" altLang="en-US" sz="1100" dirty="0" smtClean="0"/>
              <a:t>診療報酬</a:t>
            </a:r>
            <a:endParaRPr kumimoji="1" lang="ja-JP" altLang="en-US" sz="1100" dirty="0"/>
          </a:p>
        </p:txBody>
      </p:sp>
      <p:sp>
        <p:nvSpPr>
          <p:cNvPr id="37" name="フローチャート : 表示 36"/>
          <p:cNvSpPr/>
          <p:nvPr/>
        </p:nvSpPr>
        <p:spPr bwMode="auto">
          <a:xfrm rot="5400000">
            <a:off x="8389866" y="4659566"/>
            <a:ext cx="291519" cy="381262"/>
          </a:xfrm>
          <a:prstGeom prst="flowChartDisplay">
            <a:avLst/>
          </a:prstGeom>
          <a:solidFill>
            <a:srgbClr val="99FFCC"/>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t" anchorCtr="0" forceAA="0" upright="1" compatLnSpc="1">
            <a:prstTxWarp prst="textNoShape">
              <a:avLst/>
            </a:prstTxWarp>
            <a:noAutofit/>
          </a:bodyPr>
          <a:lstStyle/>
          <a:p>
            <a:pPr algn="ctr">
              <a:lnSpc>
                <a:spcPts val="1600"/>
              </a:lnSpc>
            </a:pPr>
            <a:endParaRPr lang="ja-JP" altLang="en-US" sz="1100" dirty="0"/>
          </a:p>
        </p:txBody>
      </p:sp>
      <p:sp>
        <p:nvSpPr>
          <p:cNvPr id="38" name="フローチャート : 表示 37"/>
          <p:cNvSpPr/>
          <p:nvPr/>
        </p:nvSpPr>
        <p:spPr bwMode="auto">
          <a:xfrm rot="10800000">
            <a:off x="2306701" y="1903234"/>
            <a:ext cx="1396092" cy="466052"/>
          </a:xfrm>
          <a:prstGeom prst="flowChartDisplay">
            <a:avLst/>
          </a:prstGeom>
          <a:solidFill>
            <a:schemeClr val="accent3">
              <a:lumMod val="40000"/>
              <a:lumOff val="60000"/>
            </a:schemeClr>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ctr"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900" dirty="0" smtClean="0"/>
              <a:t>保健医療計画</a:t>
            </a:r>
            <a:endParaRPr kumimoji="1" lang="en-US" altLang="ja-JP" sz="900" dirty="0" smtClean="0"/>
          </a:p>
          <a:p>
            <a:pPr algn="ctr"/>
            <a:r>
              <a:rPr lang="ja-JP" altLang="en-US" sz="900" dirty="0" smtClean="0"/>
              <a:t>介護保険計画</a:t>
            </a:r>
            <a:endParaRPr lang="en-US" altLang="ja-JP" sz="900" dirty="0" smtClean="0"/>
          </a:p>
          <a:p>
            <a:pPr algn="ctr"/>
            <a:r>
              <a:rPr lang="ja-JP" altLang="en-US" sz="900" dirty="0" smtClean="0"/>
              <a:t>の検討・作成</a:t>
            </a:r>
            <a:endParaRPr kumimoji="1" lang="ja-JP" altLang="en-US" sz="900" dirty="0"/>
          </a:p>
        </p:txBody>
      </p:sp>
      <p:cxnSp>
        <p:nvCxnSpPr>
          <p:cNvPr id="39" name="直線コネクタ 38"/>
          <p:cNvCxnSpPr/>
          <p:nvPr/>
        </p:nvCxnSpPr>
        <p:spPr>
          <a:xfrm flipV="1">
            <a:off x="839001" y="3372535"/>
            <a:ext cx="6649719" cy="1"/>
          </a:xfrm>
          <a:prstGeom prst="line">
            <a:avLst/>
          </a:prstGeom>
          <a:ln w="889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0" name="円/楕円 39"/>
          <p:cNvSpPr/>
          <p:nvPr/>
        </p:nvSpPr>
        <p:spPr bwMode="auto">
          <a:xfrm rot="10800000">
            <a:off x="577653" y="3146679"/>
            <a:ext cx="629020" cy="444116"/>
          </a:xfrm>
          <a:prstGeom prst="ellipse">
            <a:avLst/>
          </a:prstGeom>
          <a:solidFill>
            <a:schemeClr val="accent5">
              <a:lumMod val="40000"/>
              <a:lumOff val="60000"/>
            </a:schemeClr>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t"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1100"/>
          </a:p>
        </p:txBody>
      </p:sp>
      <p:sp>
        <p:nvSpPr>
          <p:cNvPr id="41" name="六角形 40"/>
          <p:cNvSpPr/>
          <p:nvPr/>
        </p:nvSpPr>
        <p:spPr bwMode="auto">
          <a:xfrm>
            <a:off x="577652" y="3143700"/>
            <a:ext cx="629022" cy="465914"/>
          </a:xfrm>
          <a:prstGeom prst="hexagon">
            <a:avLst>
              <a:gd name="adj" fmla="val 0"/>
              <a:gd name="vf" fmla="val 115470"/>
            </a:avLst>
          </a:prstGeom>
          <a:noFill/>
          <a:ln w="3175" cap="flat" cmpd="sng" algn="ctr">
            <a:noFill/>
            <a:prstDash val="solid"/>
            <a:round/>
            <a:headEnd type="none" w="med" len="med"/>
            <a:tailEnd type="none" w="med" len="med"/>
          </a:ln>
          <a:effectLst/>
          <a:extLst/>
        </p:spPr>
        <p:txBody>
          <a:bodyPr wrap="square" lIns="18288" tIns="0" rIns="0" bIns="0" rtlCol="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r>
              <a:rPr lang="ja-JP" altLang="en-US" sz="900" dirty="0" smtClean="0"/>
              <a:t>病床機能</a:t>
            </a:r>
            <a:endParaRPr lang="en-US" altLang="ja-JP" sz="900" dirty="0" smtClean="0"/>
          </a:p>
          <a:p>
            <a:pPr marL="0" indent="0" algn="ctr"/>
            <a:r>
              <a:rPr lang="ja-JP" altLang="en-US" sz="900" dirty="0" smtClean="0"/>
              <a:t>報告開始</a:t>
            </a:r>
            <a:endParaRPr kumimoji="1" lang="en-US" altLang="ja-JP" sz="100" dirty="0">
              <a:latin typeface="+mn-lt"/>
              <a:ea typeface="+mn-ea"/>
              <a:cs typeface="+mn-cs"/>
            </a:endParaRPr>
          </a:p>
        </p:txBody>
      </p:sp>
      <p:sp>
        <p:nvSpPr>
          <p:cNvPr id="42" name="円/楕円 41"/>
          <p:cNvSpPr/>
          <p:nvPr/>
        </p:nvSpPr>
        <p:spPr bwMode="auto">
          <a:xfrm rot="10800000">
            <a:off x="1323653" y="3246535"/>
            <a:ext cx="324594" cy="252000"/>
          </a:xfrm>
          <a:prstGeom prst="ellipse">
            <a:avLst/>
          </a:prstGeom>
          <a:solidFill>
            <a:schemeClr val="accent5">
              <a:lumMod val="40000"/>
              <a:lumOff val="60000"/>
            </a:schemeClr>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none" lIns="0" tIns="0" rIns="0" bIns="0" numCol="1" spcCol="0" rtlCol="0" fromWordArt="0" anchor="ctr" anchorCtr="0" forceAA="0" upright="1"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kumimoji="1" lang="ja-JP" altLang="en-US" sz="900" dirty="0" smtClean="0"/>
              <a:t>結果</a:t>
            </a:r>
            <a:endParaRPr kumimoji="1" lang="ja-JP" altLang="en-US" sz="900" dirty="0"/>
          </a:p>
        </p:txBody>
      </p:sp>
      <p:sp>
        <p:nvSpPr>
          <p:cNvPr id="43" name="円/楕円 42"/>
          <p:cNvSpPr/>
          <p:nvPr/>
        </p:nvSpPr>
        <p:spPr bwMode="auto">
          <a:xfrm rot="10800000">
            <a:off x="2729544" y="3270438"/>
            <a:ext cx="202349" cy="194756"/>
          </a:xfrm>
          <a:prstGeom prst="ellipse">
            <a:avLst/>
          </a:prstGeom>
          <a:solidFill>
            <a:schemeClr val="accent5">
              <a:lumMod val="40000"/>
              <a:lumOff val="60000"/>
            </a:schemeClr>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0" tIns="0" rIns="0" bIns="0" numCol="1" spcCol="0" rtlCol="0" fromWordArt="0" anchor="ctr" anchorCtr="0" forceAA="0" upright="1" compatLnSpc="1">
            <a:prstTxWarp prst="textNoShape">
              <a:avLst/>
            </a:prstTxWarp>
            <a:noAutofit/>
          </a:bodyPr>
          <a:lstStyle/>
          <a:p>
            <a:pPr algn="ctr"/>
            <a:r>
              <a:rPr lang="ja-JP" altLang="en-US" sz="900" dirty="0" smtClean="0"/>
              <a:t> </a:t>
            </a:r>
            <a:r>
              <a:rPr lang="en-US" altLang="ja-JP" sz="900" dirty="0" smtClean="0">
                <a:latin typeface="+mj-ea"/>
                <a:ea typeface="+mj-ea"/>
              </a:rPr>
              <a:t>3 </a:t>
            </a:r>
            <a:endParaRPr lang="ja-JP" altLang="en-US" sz="900" dirty="0">
              <a:latin typeface="+mj-ea"/>
              <a:ea typeface="+mj-ea"/>
            </a:endParaRPr>
          </a:p>
        </p:txBody>
      </p:sp>
      <p:sp>
        <p:nvSpPr>
          <p:cNvPr id="44" name="円/楕円 43"/>
          <p:cNvSpPr/>
          <p:nvPr/>
        </p:nvSpPr>
        <p:spPr bwMode="auto">
          <a:xfrm rot="10800000">
            <a:off x="1961842" y="3270438"/>
            <a:ext cx="202349" cy="194756"/>
          </a:xfrm>
          <a:prstGeom prst="ellipse">
            <a:avLst/>
          </a:prstGeom>
          <a:solidFill>
            <a:schemeClr val="accent5">
              <a:lumMod val="40000"/>
              <a:lumOff val="60000"/>
            </a:schemeClr>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0" tIns="0" rIns="0" bIns="0" numCol="1" spcCol="0" rtlCol="0" fromWordArt="0" anchor="ctr" anchorCtr="0" forceAA="0" upright="1" compatLnSpc="1">
            <a:prstTxWarp prst="textNoShape">
              <a:avLst/>
            </a:prstTxWarp>
            <a:noAutofit/>
          </a:bodyPr>
          <a:lstStyle/>
          <a:p>
            <a:pPr algn="ctr"/>
            <a:r>
              <a:rPr lang="ja-JP" altLang="en-US" sz="900" dirty="0" smtClean="0"/>
              <a:t> </a:t>
            </a:r>
            <a:r>
              <a:rPr lang="en-US" altLang="ja-JP" sz="900" dirty="0">
                <a:latin typeface="+mj-ea"/>
                <a:ea typeface="+mj-ea"/>
              </a:rPr>
              <a:t>2</a:t>
            </a:r>
            <a:r>
              <a:rPr lang="en-US" altLang="ja-JP" sz="900" dirty="0" smtClean="0">
                <a:latin typeface="+mj-ea"/>
                <a:ea typeface="+mj-ea"/>
              </a:rPr>
              <a:t> </a:t>
            </a:r>
            <a:endParaRPr lang="ja-JP" altLang="en-US" sz="900" dirty="0">
              <a:latin typeface="+mj-ea"/>
              <a:ea typeface="+mj-ea"/>
            </a:endParaRPr>
          </a:p>
        </p:txBody>
      </p:sp>
      <p:sp>
        <p:nvSpPr>
          <p:cNvPr id="45" name="円/楕円 44"/>
          <p:cNvSpPr/>
          <p:nvPr/>
        </p:nvSpPr>
        <p:spPr bwMode="auto">
          <a:xfrm rot="10800000">
            <a:off x="3497456" y="3270438"/>
            <a:ext cx="202349" cy="194756"/>
          </a:xfrm>
          <a:prstGeom prst="ellipse">
            <a:avLst/>
          </a:prstGeom>
          <a:solidFill>
            <a:schemeClr val="accent5">
              <a:lumMod val="40000"/>
              <a:lumOff val="60000"/>
            </a:schemeClr>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0" tIns="0" rIns="0" bIns="0" numCol="1" spcCol="0" rtlCol="0" fromWordArt="0" anchor="ctr" anchorCtr="0" forceAA="0" upright="1" compatLnSpc="1">
            <a:prstTxWarp prst="textNoShape">
              <a:avLst/>
            </a:prstTxWarp>
            <a:noAutofit/>
          </a:bodyPr>
          <a:lstStyle/>
          <a:p>
            <a:pPr algn="ctr"/>
            <a:r>
              <a:rPr lang="ja-JP" altLang="en-US" sz="900" dirty="0" smtClean="0"/>
              <a:t> </a:t>
            </a:r>
            <a:r>
              <a:rPr lang="en-US" altLang="ja-JP" sz="900" dirty="0">
                <a:latin typeface="+mj-ea"/>
                <a:ea typeface="+mj-ea"/>
              </a:rPr>
              <a:t>4</a:t>
            </a:r>
            <a:r>
              <a:rPr lang="en-US" altLang="ja-JP" sz="900" dirty="0" smtClean="0">
                <a:latin typeface="+mj-ea"/>
                <a:ea typeface="+mj-ea"/>
              </a:rPr>
              <a:t> </a:t>
            </a:r>
            <a:endParaRPr lang="ja-JP" altLang="en-US" sz="900" dirty="0">
              <a:latin typeface="+mj-ea"/>
              <a:ea typeface="+mj-ea"/>
            </a:endParaRPr>
          </a:p>
        </p:txBody>
      </p:sp>
      <p:sp>
        <p:nvSpPr>
          <p:cNvPr id="46" name="円/楕円 45"/>
          <p:cNvSpPr/>
          <p:nvPr/>
        </p:nvSpPr>
        <p:spPr bwMode="auto">
          <a:xfrm rot="10800000">
            <a:off x="4087123" y="3270438"/>
            <a:ext cx="202349" cy="194756"/>
          </a:xfrm>
          <a:prstGeom prst="ellipse">
            <a:avLst/>
          </a:prstGeom>
          <a:solidFill>
            <a:schemeClr val="accent5">
              <a:lumMod val="40000"/>
              <a:lumOff val="60000"/>
            </a:schemeClr>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0" tIns="0" rIns="0" bIns="0" numCol="1" spcCol="0" rtlCol="0" fromWordArt="0" anchor="ctr" anchorCtr="0" forceAA="0" upright="1" compatLnSpc="1">
            <a:prstTxWarp prst="textNoShape">
              <a:avLst/>
            </a:prstTxWarp>
            <a:noAutofit/>
          </a:bodyPr>
          <a:lstStyle/>
          <a:p>
            <a:pPr algn="ctr"/>
            <a:r>
              <a:rPr lang="ja-JP" altLang="en-US" sz="900" dirty="0" smtClean="0"/>
              <a:t> </a:t>
            </a:r>
            <a:r>
              <a:rPr lang="en-US" altLang="ja-JP" sz="900" dirty="0" smtClean="0"/>
              <a:t>5</a:t>
            </a:r>
            <a:r>
              <a:rPr lang="en-US" altLang="ja-JP" sz="900" dirty="0" smtClean="0">
                <a:latin typeface="+mj-ea"/>
                <a:ea typeface="+mj-ea"/>
              </a:rPr>
              <a:t> </a:t>
            </a:r>
            <a:endParaRPr lang="ja-JP" altLang="en-US" sz="900" dirty="0">
              <a:latin typeface="+mj-ea"/>
              <a:ea typeface="+mj-ea"/>
            </a:endParaRPr>
          </a:p>
        </p:txBody>
      </p:sp>
      <p:sp>
        <p:nvSpPr>
          <p:cNvPr id="47" name="円/楕円 46"/>
          <p:cNvSpPr/>
          <p:nvPr/>
        </p:nvSpPr>
        <p:spPr bwMode="auto">
          <a:xfrm rot="10800000">
            <a:off x="4649085" y="3270438"/>
            <a:ext cx="202349" cy="194756"/>
          </a:xfrm>
          <a:prstGeom prst="ellipse">
            <a:avLst/>
          </a:prstGeom>
          <a:solidFill>
            <a:schemeClr val="accent5">
              <a:lumMod val="40000"/>
              <a:lumOff val="60000"/>
            </a:schemeClr>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0" tIns="0" rIns="0" bIns="0" numCol="1" spcCol="0" rtlCol="0" fromWordArt="0" anchor="ctr" anchorCtr="0" forceAA="0" upright="1" compatLnSpc="1">
            <a:prstTxWarp prst="textNoShape">
              <a:avLst/>
            </a:prstTxWarp>
            <a:noAutofit/>
          </a:bodyPr>
          <a:lstStyle/>
          <a:p>
            <a:pPr algn="ctr"/>
            <a:r>
              <a:rPr lang="ja-JP" altLang="en-US" sz="900" dirty="0" smtClean="0"/>
              <a:t> </a:t>
            </a:r>
            <a:r>
              <a:rPr lang="en-US" altLang="ja-JP" sz="900" dirty="0">
                <a:latin typeface="+mj-ea"/>
                <a:ea typeface="+mj-ea"/>
              </a:rPr>
              <a:t>6</a:t>
            </a:r>
            <a:r>
              <a:rPr lang="en-US" altLang="ja-JP" sz="900" dirty="0" smtClean="0">
                <a:latin typeface="+mj-ea"/>
                <a:ea typeface="+mj-ea"/>
              </a:rPr>
              <a:t> </a:t>
            </a:r>
            <a:endParaRPr lang="ja-JP" altLang="en-US" sz="900" dirty="0">
              <a:latin typeface="+mj-ea"/>
              <a:ea typeface="+mj-ea"/>
            </a:endParaRPr>
          </a:p>
        </p:txBody>
      </p:sp>
      <p:sp>
        <p:nvSpPr>
          <p:cNvPr id="48" name="円/楕円 47"/>
          <p:cNvSpPr/>
          <p:nvPr/>
        </p:nvSpPr>
        <p:spPr bwMode="auto">
          <a:xfrm rot="10800000">
            <a:off x="5219867" y="3270438"/>
            <a:ext cx="202349" cy="194756"/>
          </a:xfrm>
          <a:prstGeom prst="ellipse">
            <a:avLst/>
          </a:prstGeom>
          <a:solidFill>
            <a:schemeClr val="accent5">
              <a:lumMod val="40000"/>
              <a:lumOff val="60000"/>
            </a:schemeClr>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0" tIns="0" rIns="0" bIns="0" numCol="1" spcCol="0" rtlCol="0" fromWordArt="0" anchor="ctr" anchorCtr="0" forceAA="0" upright="1" compatLnSpc="1">
            <a:prstTxWarp prst="textNoShape">
              <a:avLst/>
            </a:prstTxWarp>
            <a:noAutofit/>
          </a:bodyPr>
          <a:lstStyle/>
          <a:p>
            <a:pPr algn="ctr"/>
            <a:r>
              <a:rPr lang="ja-JP" altLang="en-US" sz="900" dirty="0" smtClean="0"/>
              <a:t> </a:t>
            </a:r>
            <a:r>
              <a:rPr lang="en-US" altLang="ja-JP" sz="900" dirty="0" smtClean="0"/>
              <a:t>7</a:t>
            </a:r>
            <a:r>
              <a:rPr lang="en-US" altLang="ja-JP" sz="900" dirty="0" smtClean="0">
                <a:latin typeface="+mj-ea"/>
                <a:ea typeface="+mj-ea"/>
              </a:rPr>
              <a:t> </a:t>
            </a:r>
            <a:endParaRPr lang="ja-JP" altLang="en-US" sz="900" dirty="0">
              <a:latin typeface="+mj-ea"/>
              <a:ea typeface="+mj-ea"/>
            </a:endParaRPr>
          </a:p>
        </p:txBody>
      </p:sp>
      <p:sp>
        <p:nvSpPr>
          <p:cNvPr id="49" name="円/楕円 48"/>
          <p:cNvSpPr/>
          <p:nvPr/>
        </p:nvSpPr>
        <p:spPr bwMode="auto">
          <a:xfrm rot="10800000">
            <a:off x="5782018" y="3270438"/>
            <a:ext cx="202349" cy="194756"/>
          </a:xfrm>
          <a:prstGeom prst="ellipse">
            <a:avLst/>
          </a:prstGeom>
          <a:solidFill>
            <a:schemeClr val="accent5">
              <a:lumMod val="40000"/>
              <a:lumOff val="60000"/>
            </a:schemeClr>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0" tIns="0" rIns="0" bIns="0" numCol="1" spcCol="0" rtlCol="0" fromWordArt="0" anchor="ctr" anchorCtr="0" forceAA="0" upright="1" compatLnSpc="1">
            <a:prstTxWarp prst="textNoShape">
              <a:avLst/>
            </a:prstTxWarp>
            <a:noAutofit/>
          </a:bodyPr>
          <a:lstStyle/>
          <a:p>
            <a:pPr algn="ctr"/>
            <a:r>
              <a:rPr lang="ja-JP" altLang="en-US" sz="900" dirty="0" smtClean="0"/>
              <a:t> </a:t>
            </a:r>
            <a:r>
              <a:rPr lang="en-US" altLang="ja-JP" sz="900" dirty="0" smtClean="0"/>
              <a:t>8</a:t>
            </a:r>
            <a:r>
              <a:rPr lang="en-US" altLang="ja-JP" sz="900" dirty="0" smtClean="0">
                <a:latin typeface="+mj-ea"/>
                <a:ea typeface="+mj-ea"/>
              </a:rPr>
              <a:t> </a:t>
            </a:r>
            <a:endParaRPr lang="ja-JP" altLang="en-US" sz="900" dirty="0">
              <a:latin typeface="+mj-ea"/>
              <a:ea typeface="+mj-ea"/>
            </a:endParaRPr>
          </a:p>
        </p:txBody>
      </p:sp>
      <p:sp>
        <p:nvSpPr>
          <p:cNvPr id="50" name="円/楕円 49"/>
          <p:cNvSpPr/>
          <p:nvPr/>
        </p:nvSpPr>
        <p:spPr bwMode="auto">
          <a:xfrm rot="10800000">
            <a:off x="6356120" y="3270438"/>
            <a:ext cx="202349" cy="194756"/>
          </a:xfrm>
          <a:prstGeom prst="ellipse">
            <a:avLst/>
          </a:prstGeom>
          <a:solidFill>
            <a:schemeClr val="accent5">
              <a:lumMod val="40000"/>
              <a:lumOff val="60000"/>
            </a:schemeClr>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0" tIns="0" rIns="0" bIns="0" numCol="1" spcCol="0" rtlCol="0" fromWordArt="0" anchor="ctr" anchorCtr="0" forceAA="0" upright="1" compatLnSpc="1">
            <a:prstTxWarp prst="textNoShape">
              <a:avLst/>
            </a:prstTxWarp>
            <a:noAutofit/>
          </a:bodyPr>
          <a:lstStyle/>
          <a:p>
            <a:pPr algn="ctr"/>
            <a:r>
              <a:rPr lang="ja-JP" altLang="en-US" sz="900" dirty="0" smtClean="0"/>
              <a:t> </a:t>
            </a:r>
            <a:r>
              <a:rPr lang="en-US" altLang="ja-JP" sz="900" dirty="0" smtClean="0"/>
              <a:t>9</a:t>
            </a:r>
            <a:r>
              <a:rPr lang="en-US" altLang="ja-JP" sz="900" dirty="0" smtClean="0">
                <a:latin typeface="+mj-ea"/>
                <a:ea typeface="+mj-ea"/>
              </a:rPr>
              <a:t> </a:t>
            </a:r>
            <a:endParaRPr lang="ja-JP" altLang="en-US" sz="900" dirty="0">
              <a:latin typeface="+mj-ea"/>
              <a:ea typeface="+mj-ea"/>
            </a:endParaRPr>
          </a:p>
        </p:txBody>
      </p:sp>
      <p:sp>
        <p:nvSpPr>
          <p:cNvPr id="51" name="円/楕円 50"/>
          <p:cNvSpPr/>
          <p:nvPr/>
        </p:nvSpPr>
        <p:spPr bwMode="auto">
          <a:xfrm rot="10800000">
            <a:off x="6934286" y="3270438"/>
            <a:ext cx="202349" cy="194756"/>
          </a:xfrm>
          <a:prstGeom prst="ellipse">
            <a:avLst/>
          </a:prstGeom>
          <a:solidFill>
            <a:schemeClr val="accent5">
              <a:lumMod val="40000"/>
              <a:lumOff val="60000"/>
            </a:schemeClr>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0" tIns="0" rIns="0" bIns="0" numCol="1" spcCol="0" rtlCol="0" fromWordArt="0" anchor="ctr" anchorCtr="0" forceAA="0" upright="1" compatLnSpc="1">
            <a:prstTxWarp prst="textNoShape">
              <a:avLst/>
            </a:prstTxWarp>
            <a:noAutofit/>
          </a:bodyPr>
          <a:lstStyle/>
          <a:p>
            <a:pPr algn="ctr"/>
            <a:r>
              <a:rPr lang="ja-JP" altLang="en-US" sz="900" dirty="0" smtClean="0"/>
              <a:t> </a:t>
            </a:r>
            <a:r>
              <a:rPr lang="en-US" altLang="ja-JP" sz="900" dirty="0" smtClean="0">
                <a:latin typeface="+mj-ea"/>
                <a:ea typeface="+mj-ea"/>
              </a:rPr>
              <a:t>10 </a:t>
            </a:r>
            <a:endParaRPr lang="ja-JP" altLang="en-US" sz="900" dirty="0">
              <a:latin typeface="+mj-ea"/>
              <a:ea typeface="+mj-ea"/>
            </a:endParaRPr>
          </a:p>
        </p:txBody>
      </p:sp>
      <p:sp>
        <p:nvSpPr>
          <p:cNvPr id="52" name="正方形/長方形 5"/>
          <p:cNvSpPr>
            <a:spLocks noChangeArrowheads="1"/>
          </p:cNvSpPr>
          <p:nvPr/>
        </p:nvSpPr>
        <p:spPr bwMode="auto">
          <a:xfrm>
            <a:off x="7796874" y="696590"/>
            <a:ext cx="702225" cy="384721"/>
          </a:xfrm>
          <a:prstGeom prst="rect">
            <a:avLst/>
          </a:prstGeom>
          <a:solidFill>
            <a:srgbClr val="FF0000"/>
          </a:solidFill>
          <a:ln>
            <a:noFill/>
          </a:ln>
          <a:extLst/>
        </p:spPr>
        <p:txBody>
          <a:bodyPr wrap="square" lIns="0" tIns="0" rIns="0" bIns="0">
            <a:spAutoFit/>
          </a:bodyP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ts val="1600"/>
              </a:lnSpc>
              <a:spcBef>
                <a:spcPct val="0"/>
              </a:spcBef>
              <a:buNone/>
            </a:pPr>
            <a:r>
              <a:rPr lang="en-US" altLang="ja-JP" sz="1400" b="0" dirty="0" smtClean="0">
                <a:solidFill>
                  <a:schemeClr val="bg1"/>
                </a:solidFill>
                <a:latin typeface="Century" pitchFamily="18" charset="0"/>
              </a:rPr>
              <a:t>2025</a:t>
            </a:r>
          </a:p>
          <a:p>
            <a:pPr algn="ctr" eaLnBrk="1" hangingPunct="1">
              <a:lnSpc>
                <a:spcPts val="1400"/>
              </a:lnSpc>
              <a:spcBef>
                <a:spcPct val="0"/>
              </a:spcBef>
              <a:buNone/>
            </a:pPr>
            <a:r>
              <a:rPr lang="en-US" altLang="ja-JP" sz="1200" dirty="0" smtClean="0">
                <a:solidFill>
                  <a:schemeClr val="bg1"/>
                </a:solidFill>
                <a:latin typeface="Century" pitchFamily="18" charset="0"/>
              </a:rPr>
              <a:t>H37</a:t>
            </a:r>
            <a:r>
              <a:rPr lang="ja-JP" altLang="en-US" sz="1400" dirty="0" smtClean="0">
                <a:solidFill>
                  <a:srgbClr val="FF0000"/>
                </a:solidFill>
                <a:latin typeface="Century" pitchFamily="18" charset="0"/>
              </a:rPr>
              <a:t>　　　</a:t>
            </a:r>
            <a:endParaRPr lang="en-US" altLang="ja-JP" sz="1400" b="0" dirty="0" smtClean="0">
              <a:solidFill>
                <a:srgbClr val="FF0000"/>
              </a:solidFill>
              <a:latin typeface="Century" pitchFamily="18" charset="0"/>
            </a:endParaRPr>
          </a:p>
        </p:txBody>
      </p:sp>
      <p:sp>
        <p:nvSpPr>
          <p:cNvPr id="53" name="フローチャート : 記憶データ 52"/>
          <p:cNvSpPr/>
          <p:nvPr/>
        </p:nvSpPr>
        <p:spPr>
          <a:xfrm flipH="1">
            <a:off x="550669" y="1913046"/>
            <a:ext cx="678456" cy="439000"/>
          </a:xfrm>
          <a:prstGeom prst="flowChartOnlineStorage">
            <a:avLst/>
          </a:prstGeom>
          <a:solidFill>
            <a:schemeClr val="accent3">
              <a:lumMod val="40000"/>
              <a:lumOff val="60000"/>
            </a:schemeClr>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p:spPr>
        <p:txBody>
          <a:bodyPr rot="0" spcFirstLastPara="0" vert="horz" wrap="square" lIns="0" tIns="0" rIns="0" bIns="0" numCol="1" spcCol="0" rtlCol="0" fromWordArt="0" anchor="ctr" anchorCtr="0" forceAA="0" upright="1" compatLnSpc="1">
            <a:prstTxWarp prst="textNoShape">
              <a:avLst/>
            </a:prstTxWarp>
            <a:noAutofit/>
          </a:bodyPr>
          <a:lstStyle/>
          <a:p>
            <a:pPr algn="ctr"/>
            <a:r>
              <a:rPr lang="ja-JP" altLang="en-US" sz="1000" dirty="0" smtClean="0">
                <a:solidFill>
                  <a:schemeClr val="tx1"/>
                </a:solidFill>
              </a:rPr>
              <a:t>  </a:t>
            </a:r>
            <a:r>
              <a:rPr lang="ja-JP" altLang="en-US" sz="900" dirty="0" smtClean="0">
                <a:solidFill>
                  <a:schemeClr val="tx1"/>
                </a:solidFill>
              </a:rPr>
              <a:t>医療法</a:t>
            </a:r>
            <a:endParaRPr lang="en-US" altLang="ja-JP" sz="900" dirty="0" smtClean="0">
              <a:solidFill>
                <a:schemeClr val="tx1"/>
              </a:solidFill>
            </a:endParaRPr>
          </a:p>
          <a:p>
            <a:pPr algn="ctr"/>
            <a:r>
              <a:rPr lang="ja-JP" altLang="en-US" sz="900" dirty="0" smtClean="0"/>
              <a:t>  改正</a:t>
            </a:r>
            <a:endParaRPr lang="ja-JP" altLang="en-US" sz="900" dirty="0">
              <a:solidFill>
                <a:schemeClr val="tx1"/>
              </a:solidFill>
            </a:endParaRPr>
          </a:p>
        </p:txBody>
      </p:sp>
      <p:sp>
        <p:nvSpPr>
          <p:cNvPr id="54" name="ホームベース 53"/>
          <p:cNvSpPr/>
          <p:nvPr/>
        </p:nvSpPr>
        <p:spPr>
          <a:xfrm>
            <a:off x="2046876" y="2733688"/>
            <a:ext cx="5698235" cy="182860"/>
          </a:xfrm>
          <a:prstGeom prst="homePlate">
            <a:avLst/>
          </a:prstGeom>
          <a:solidFill>
            <a:srgbClr val="FFC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rPr>
              <a:t>  　   　　　　　　　　　　　　地域医療構想の実現に向けたＰＤＣＡの実践</a:t>
            </a:r>
            <a:endParaRPr kumimoji="1" lang="ja-JP" altLang="en-US" sz="1000" dirty="0" smtClean="0">
              <a:solidFill>
                <a:schemeClr val="tx1"/>
              </a:solidFill>
            </a:endParaRPr>
          </a:p>
        </p:txBody>
      </p:sp>
      <p:sp>
        <p:nvSpPr>
          <p:cNvPr id="55" name="ホームベース 54"/>
          <p:cNvSpPr/>
          <p:nvPr/>
        </p:nvSpPr>
        <p:spPr>
          <a:xfrm>
            <a:off x="1639864" y="4201294"/>
            <a:ext cx="6914610" cy="182860"/>
          </a:xfrm>
          <a:prstGeom prst="homePlate">
            <a:avLst/>
          </a:prstGeom>
          <a:solidFill>
            <a:srgbClr val="FF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9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地域医療</a:t>
            </a:r>
            <a:r>
              <a:rPr lang="ja-JP" altLang="en-US" sz="1000" dirty="0">
                <a:solidFill>
                  <a:schemeClr val="tx1"/>
                </a:solidFill>
                <a:latin typeface="ＭＳ Ｐゴシック" panose="020B0600070205080204" pitchFamily="50" charset="-128"/>
                <a:ea typeface="ＭＳ Ｐゴシック" panose="020B0600070205080204" pitchFamily="50" charset="-128"/>
              </a:rPr>
              <a:t>構想</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調整会議 ≪地域の関係者による協議の場≫</a:t>
            </a:r>
            <a:endParaRPr kumimoji="1" lang="ja-JP" altLang="en-US" sz="10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56" name="角丸四角形 55"/>
          <p:cNvSpPr/>
          <p:nvPr/>
        </p:nvSpPr>
        <p:spPr>
          <a:xfrm>
            <a:off x="1376363" y="3935637"/>
            <a:ext cx="2389195" cy="182860"/>
          </a:xfrm>
          <a:prstGeom prst="roundRect">
            <a:avLst>
              <a:gd name="adj" fmla="val 50000"/>
            </a:avLst>
          </a:prstGeom>
          <a:solidFill>
            <a:srgbClr val="FF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1000" dirty="0" smtClean="0">
                <a:solidFill>
                  <a:schemeClr val="tx1"/>
                </a:solidFill>
                <a:latin typeface="ＭＳ Ｐゴシック" panose="020B0600070205080204" pitchFamily="50" charset="-128"/>
                <a:ea typeface="ＭＳ Ｐゴシック" panose="020B0600070205080204" pitchFamily="50" charset="-128"/>
              </a:rPr>
              <a:t>広島県</a:t>
            </a:r>
            <a:r>
              <a:rPr lang="zh-TW" altLang="en-US" sz="1000" dirty="0">
                <a:solidFill>
                  <a:schemeClr val="tx1"/>
                </a:solidFill>
                <a:latin typeface="ＭＳ Ｐゴシック" panose="020B0600070205080204" pitchFamily="50" charset="-128"/>
                <a:ea typeface="ＭＳ Ｐゴシック" panose="020B0600070205080204" pitchFamily="50" charset="-128"/>
              </a:rPr>
              <a:t>医療審議会 </a:t>
            </a:r>
            <a:r>
              <a:rPr lang="ja-JP" altLang="en-US" sz="1000" dirty="0">
                <a:solidFill>
                  <a:schemeClr val="tx1"/>
                </a:solidFill>
                <a:latin typeface="ＭＳ Ｐゴシック" panose="020B0600070205080204" pitchFamily="50" charset="-128"/>
                <a:ea typeface="ＭＳ Ｐゴシック" panose="020B0600070205080204" pitchFamily="50" charset="-128"/>
              </a:rPr>
              <a:t>保健医療</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計画部会</a:t>
            </a:r>
            <a:endParaRPr kumimoji="1" lang="ja-JP" altLang="en-US" sz="10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57" name="角丸四角形 56"/>
          <p:cNvSpPr/>
          <p:nvPr/>
        </p:nvSpPr>
        <p:spPr>
          <a:xfrm>
            <a:off x="1099098" y="3669980"/>
            <a:ext cx="1365620" cy="182860"/>
          </a:xfrm>
          <a:prstGeom prst="roundRect">
            <a:avLst>
              <a:gd name="adj" fmla="val 50000"/>
            </a:avLst>
          </a:prstGeom>
          <a:solidFill>
            <a:srgbClr val="FF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00" dirty="0" smtClean="0">
                <a:solidFill>
                  <a:schemeClr val="tx1"/>
                </a:solidFill>
                <a:latin typeface="ＭＳ Ｐゴシック" panose="020B0600070205080204" pitchFamily="50" charset="-128"/>
                <a:ea typeface="ＭＳ Ｐゴシック" panose="020B0600070205080204" pitchFamily="50" charset="-128"/>
              </a:rPr>
              <a:t>広島県医療審議会</a:t>
            </a:r>
            <a:endParaRPr kumimoji="1" lang="ja-JP" altLang="en-US" sz="10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58" name="正方形/長方形 57"/>
          <p:cNvSpPr/>
          <p:nvPr/>
        </p:nvSpPr>
        <p:spPr bwMode="auto">
          <a:xfrm rot="10800000">
            <a:off x="327720" y="1410776"/>
            <a:ext cx="3398238" cy="360000"/>
          </a:xfrm>
          <a:prstGeom prst="rect">
            <a:avLst/>
          </a:prstGeom>
          <a:solidFill>
            <a:schemeClr val="bg1"/>
          </a:solidFill>
          <a:ln w="2540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ctr" anchorCtr="0" forceAA="0" upright="1" compatLnSpc="1">
            <a:prstTxWarp prst="textNoShape">
              <a:avLst/>
            </a:prstTxWarp>
            <a:noAutofit/>
          </a:bodyPr>
          <a:lstStyle/>
          <a:p>
            <a:pPr algn="ctr"/>
            <a:r>
              <a:rPr lang="ja-JP" altLang="en-US" sz="1000" dirty="0" smtClean="0"/>
              <a:t>第</a:t>
            </a:r>
            <a:r>
              <a:rPr lang="ja-JP" altLang="en-US" sz="1000" dirty="0"/>
              <a:t>６</a:t>
            </a:r>
            <a:r>
              <a:rPr lang="ja-JP" altLang="en-US" sz="1000" dirty="0" smtClean="0"/>
              <a:t>次 </a:t>
            </a:r>
            <a:r>
              <a:rPr lang="ja-JP" altLang="en-US" sz="1000" dirty="0"/>
              <a:t>保健医療</a:t>
            </a:r>
            <a:r>
              <a:rPr lang="ja-JP" altLang="en-US" sz="1000" dirty="0" smtClean="0"/>
              <a:t>計画</a:t>
            </a:r>
            <a:endParaRPr lang="en-US" altLang="ja-JP" sz="1000" dirty="0" smtClean="0"/>
          </a:p>
          <a:p>
            <a:pPr algn="ctr"/>
            <a:r>
              <a:rPr lang="ja-JP" altLang="en-US" sz="1000" dirty="0" smtClean="0"/>
              <a:t>（５年計画 </a:t>
            </a:r>
            <a:r>
              <a:rPr lang="en-US" altLang="ja-JP" sz="1000" dirty="0" smtClean="0">
                <a:latin typeface="+mj-ea"/>
              </a:rPr>
              <a:t>2013</a:t>
            </a:r>
            <a:r>
              <a:rPr lang="ja-JP" altLang="en-US" sz="1000" dirty="0" smtClean="0">
                <a:latin typeface="+mj-ea"/>
              </a:rPr>
              <a:t>～</a:t>
            </a:r>
            <a:r>
              <a:rPr lang="en-US" altLang="ja-JP" sz="1000" dirty="0" smtClean="0">
                <a:latin typeface="+mj-ea"/>
              </a:rPr>
              <a:t>2017</a:t>
            </a:r>
            <a:r>
              <a:rPr lang="ja-JP" altLang="en-US" sz="1000" dirty="0" smtClean="0">
                <a:latin typeface="+mj-ea"/>
              </a:rPr>
              <a:t>）</a:t>
            </a:r>
            <a:endParaRPr lang="en-US" altLang="ja-JP" sz="1000" dirty="0">
              <a:latin typeface="+mj-ea"/>
            </a:endParaRPr>
          </a:p>
        </p:txBody>
      </p:sp>
      <p:sp>
        <p:nvSpPr>
          <p:cNvPr id="59" name="正方形/長方形 5"/>
          <p:cNvSpPr>
            <a:spLocks noChangeArrowheads="1"/>
          </p:cNvSpPr>
          <p:nvPr/>
        </p:nvSpPr>
        <p:spPr bwMode="auto">
          <a:xfrm>
            <a:off x="1406645" y="696590"/>
            <a:ext cx="702225" cy="384721"/>
          </a:xfrm>
          <a:prstGeom prst="rect">
            <a:avLst/>
          </a:prstGeom>
          <a:solidFill>
            <a:srgbClr val="FF0000"/>
          </a:solidFill>
          <a:ln>
            <a:noFill/>
          </a:ln>
          <a:extLst/>
        </p:spPr>
        <p:txBody>
          <a:bodyPr wrap="square" lIns="0" tIns="0" rIns="0" bIns="0">
            <a:spAutoFit/>
          </a:bodyP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ts val="1600"/>
              </a:lnSpc>
              <a:spcBef>
                <a:spcPct val="0"/>
              </a:spcBef>
              <a:buNone/>
            </a:pPr>
            <a:r>
              <a:rPr lang="en-US" altLang="ja-JP" sz="1400" b="0" dirty="0" smtClean="0">
                <a:solidFill>
                  <a:schemeClr val="bg1"/>
                </a:solidFill>
                <a:latin typeface="Century" pitchFamily="18" charset="0"/>
              </a:rPr>
              <a:t>2015</a:t>
            </a:r>
          </a:p>
          <a:p>
            <a:pPr algn="ctr" eaLnBrk="1" hangingPunct="1">
              <a:lnSpc>
                <a:spcPts val="1400"/>
              </a:lnSpc>
              <a:spcBef>
                <a:spcPct val="0"/>
              </a:spcBef>
              <a:buNone/>
            </a:pPr>
            <a:r>
              <a:rPr lang="en-US" altLang="ja-JP" sz="1200" dirty="0" smtClean="0">
                <a:solidFill>
                  <a:schemeClr val="bg1"/>
                </a:solidFill>
                <a:latin typeface="Century" pitchFamily="18" charset="0"/>
              </a:rPr>
              <a:t>H27</a:t>
            </a:r>
            <a:r>
              <a:rPr lang="ja-JP" altLang="en-US" sz="1400" dirty="0" smtClean="0">
                <a:solidFill>
                  <a:srgbClr val="FF0000"/>
                </a:solidFill>
                <a:latin typeface="Century" pitchFamily="18" charset="0"/>
              </a:rPr>
              <a:t>　　　</a:t>
            </a:r>
            <a:endParaRPr lang="en-US" altLang="ja-JP" sz="1400" b="0" dirty="0" smtClean="0">
              <a:solidFill>
                <a:srgbClr val="FF0000"/>
              </a:solidFill>
              <a:latin typeface="Century" pitchFamily="18" charset="0"/>
            </a:endParaRPr>
          </a:p>
        </p:txBody>
      </p:sp>
      <p:sp>
        <p:nvSpPr>
          <p:cNvPr id="60" name="正方形/長方形 5"/>
          <p:cNvSpPr>
            <a:spLocks noChangeArrowheads="1"/>
          </p:cNvSpPr>
          <p:nvPr/>
        </p:nvSpPr>
        <p:spPr bwMode="auto">
          <a:xfrm>
            <a:off x="544908" y="696590"/>
            <a:ext cx="702225" cy="384721"/>
          </a:xfrm>
          <a:prstGeom prst="rect">
            <a:avLst/>
          </a:prstGeom>
          <a:noFill/>
          <a:ln>
            <a:noFill/>
          </a:ln>
          <a:extLst/>
        </p:spPr>
        <p:txBody>
          <a:bodyPr wrap="square" lIns="0" tIns="0" rIns="0" bIns="0">
            <a:spAutoFit/>
          </a:bodyP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ts val="1600"/>
              </a:lnSpc>
              <a:spcBef>
                <a:spcPct val="0"/>
              </a:spcBef>
              <a:buNone/>
            </a:pPr>
            <a:r>
              <a:rPr lang="en-US" altLang="ja-JP" sz="1400" b="0" dirty="0" smtClean="0">
                <a:latin typeface="Century" pitchFamily="18" charset="0"/>
              </a:rPr>
              <a:t>2014</a:t>
            </a:r>
          </a:p>
          <a:p>
            <a:pPr algn="ctr" eaLnBrk="1" hangingPunct="1">
              <a:lnSpc>
                <a:spcPts val="1400"/>
              </a:lnSpc>
              <a:spcBef>
                <a:spcPct val="0"/>
              </a:spcBef>
              <a:buNone/>
            </a:pPr>
            <a:r>
              <a:rPr lang="en-US" altLang="ja-JP" sz="1200" dirty="0" smtClean="0">
                <a:latin typeface="Century" pitchFamily="18" charset="0"/>
              </a:rPr>
              <a:t>H26</a:t>
            </a:r>
            <a:r>
              <a:rPr lang="ja-JP" altLang="en-US" sz="1400" dirty="0" smtClean="0">
                <a:latin typeface="Century" pitchFamily="18" charset="0"/>
              </a:rPr>
              <a:t>　</a:t>
            </a:r>
            <a:r>
              <a:rPr lang="ja-JP" altLang="en-US" sz="1400" dirty="0" smtClean="0">
                <a:solidFill>
                  <a:srgbClr val="FF0000"/>
                </a:solidFill>
                <a:latin typeface="Century" pitchFamily="18" charset="0"/>
              </a:rPr>
              <a:t>　　</a:t>
            </a:r>
            <a:endParaRPr lang="en-US" altLang="ja-JP" sz="1400" b="0" dirty="0" smtClean="0">
              <a:solidFill>
                <a:srgbClr val="FF0000"/>
              </a:solidFill>
              <a:latin typeface="Century" pitchFamily="18" charset="0"/>
            </a:endParaRPr>
          </a:p>
        </p:txBody>
      </p:sp>
      <p:sp>
        <p:nvSpPr>
          <p:cNvPr id="61" name="正方形/長方形 5"/>
          <p:cNvSpPr>
            <a:spLocks noChangeArrowheads="1"/>
          </p:cNvSpPr>
          <p:nvPr/>
        </p:nvSpPr>
        <p:spPr bwMode="auto">
          <a:xfrm>
            <a:off x="2266549" y="696590"/>
            <a:ext cx="702225" cy="384721"/>
          </a:xfrm>
          <a:prstGeom prst="rect">
            <a:avLst/>
          </a:prstGeom>
          <a:noFill/>
          <a:ln>
            <a:noFill/>
          </a:ln>
          <a:extLst/>
        </p:spPr>
        <p:txBody>
          <a:bodyPr wrap="square" lIns="0" tIns="0" rIns="0" bIns="0">
            <a:spAutoFit/>
          </a:bodyP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ts val="1600"/>
              </a:lnSpc>
              <a:spcBef>
                <a:spcPct val="0"/>
              </a:spcBef>
              <a:buNone/>
            </a:pPr>
            <a:r>
              <a:rPr lang="en-US" altLang="ja-JP" sz="1400" b="0" dirty="0" smtClean="0">
                <a:latin typeface="Century" pitchFamily="18" charset="0"/>
              </a:rPr>
              <a:t>2016</a:t>
            </a:r>
          </a:p>
          <a:p>
            <a:pPr algn="ctr" eaLnBrk="1" hangingPunct="1">
              <a:lnSpc>
                <a:spcPts val="1400"/>
              </a:lnSpc>
              <a:spcBef>
                <a:spcPct val="0"/>
              </a:spcBef>
              <a:buNone/>
            </a:pPr>
            <a:r>
              <a:rPr lang="en-US" altLang="ja-JP" sz="1200" dirty="0" smtClean="0">
                <a:latin typeface="Century" pitchFamily="18" charset="0"/>
              </a:rPr>
              <a:t>H28</a:t>
            </a:r>
            <a:r>
              <a:rPr lang="ja-JP" altLang="en-US" sz="1400" dirty="0" smtClean="0">
                <a:latin typeface="Century" pitchFamily="18" charset="0"/>
              </a:rPr>
              <a:t>　</a:t>
            </a:r>
            <a:r>
              <a:rPr lang="ja-JP" altLang="en-US" sz="1400" dirty="0" smtClean="0">
                <a:solidFill>
                  <a:srgbClr val="FF0000"/>
                </a:solidFill>
                <a:latin typeface="Century" pitchFamily="18" charset="0"/>
              </a:rPr>
              <a:t>　　</a:t>
            </a:r>
            <a:endParaRPr lang="en-US" altLang="ja-JP" sz="1400" b="0" dirty="0" smtClean="0">
              <a:solidFill>
                <a:srgbClr val="FF0000"/>
              </a:solidFill>
              <a:latin typeface="Century" pitchFamily="18" charset="0"/>
            </a:endParaRPr>
          </a:p>
        </p:txBody>
      </p:sp>
      <p:sp>
        <p:nvSpPr>
          <p:cNvPr id="62" name="正方形/長方形 5"/>
          <p:cNvSpPr>
            <a:spLocks noChangeArrowheads="1"/>
          </p:cNvSpPr>
          <p:nvPr/>
        </p:nvSpPr>
        <p:spPr bwMode="auto">
          <a:xfrm>
            <a:off x="3021732" y="696590"/>
            <a:ext cx="702225" cy="384721"/>
          </a:xfrm>
          <a:prstGeom prst="rect">
            <a:avLst/>
          </a:prstGeom>
          <a:noFill/>
          <a:ln>
            <a:noFill/>
          </a:ln>
          <a:extLst/>
        </p:spPr>
        <p:txBody>
          <a:bodyPr wrap="square" lIns="0" tIns="0" rIns="0" bIns="0">
            <a:spAutoFit/>
          </a:bodyP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ts val="1600"/>
              </a:lnSpc>
              <a:spcBef>
                <a:spcPct val="0"/>
              </a:spcBef>
              <a:buNone/>
            </a:pPr>
            <a:r>
              <a:rPr lang="en-US" altLang="ja-JP" sz="1400" b="0" dirty="0" smtClean="0">
                <a:latin typeface="Century" pitchFamily="18" charset="0"/>
              </a:rPr>
              <a:t>2017</a:t>
            </a:r>
          </a:p>
          <a:p>
            <a:pPr algn="ctr" eaLnBrk="1" hangingPunct="1">
              <a:lnSpc>
                <a:spcPts val="1400"/>
              </a:lnSpc>
              <a:spcBef>
                <a:spcPct val="0"/>
              </a:spcBef>
              <a:buNone/>
            </a:pPr>
            <a:r>
              <a:rPr lang="en-US" altLang="ja-JP" sz="1200" dirty="0" smtClean="0">
                <a:latin typeface="Century" pitchFamily="18" charset="0"/>
              </a:rPr>
              <a:t>H29</a:t>
            </a:r>
            <a:r>
              <a:rPr lang="ja-JP" altLang="en-US" sz="1400" dirty="0" smtClean="0">
                <a:latin typeface="Century" pitchFamily="18" charset="0"/>
              </a:rPr>
              <a:t>　</a:t>
            </a:r>
            <a:r>
              <a:rPr lang="ja-JP" altLang="en-US" sz="1400" dirty="0" smtClean="0">
                <a:solidFill>
                  <a:srgbClr val="FF0000"/>
                </a:solidFill>
                <a:latin typeface="Century" pitchFamily="18" charset="0"/>
              </a:rPr>
              <a:t>　　</a:t>
            </a:r>
            <a:endParaRPr lang="en-US" altLang="ja-JP" sz="1400" b="0" dirty="0" smtClean="0">
              <a:solidFill>
                <a:srgbClr val="FF0000"/>
              </a:solidFill>
              <a:latin typeface="Century" pitchFamily="18" charset="0"/>
            </a:endParaRPr>
          </a:p>
        </p:txBody>
      </p:sp>
      <p:sp>
        <p:nvSpPr>
          <p:cNvPr id="63" name="正方形/長方形 5"/>
          <p:cNvSpPr>
            <a:spLocks noChangeArrowheads="1"/>
          </p:cNvSpPr>
          <p:nvPr/>
        </p:nvSpPr>
        <p:spPr bwMode="auto">
          <a:xfrm>
            <a:off x="3720426" y="696590"/>
            <a:ext cx="702225" cy="384721"/>
          </a:xfrm>
          <a:prstGeom prst="rect">
            <a:avLst/>
          </a:prstGeom>
          <a:noFill/>
          <a:ln>
            <a:noFill/>
          </a:ln>
          <a:extLst/>
        </p:spPr>
        <p:txBody>
          <a:bodyPr wrap="square" lIns="0" tIns="0" rIns="0" bIns="0">
            <a:spAutoFit/>
          </a:bodyP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ts val="1600"/>
              </a:lnSpc>
              <a:spcBef>
                <a:spcPct val="0"/>
              </a:spcBef>
              <a:buNone/>
            </a:pPr>
            <a:r>
              <a:rPr lang="en-US" altLang="ja-JP" sz="1400" b="0" dirty="0" smtClean="0">
                <a:latin typeface="Century" pitchFamily="18" charset="0"/>
              </a:rPr>
              <a:t>2018</a:t>
            </a:r>
          </a:p>
          <a:p>
            <a:pPr algn="ctr" eaLnBrk="1" hangingPunct="1">
              <a:lnSpc>
                <a:spcPts val="1400"/>
              </a:lnSpc>
              <a:spcBef>
                <a:spcPct val="0"/>
              </a:spcBef>
              <a:buNone/>
            </a:pPr>
            <a:r>
              <a:rPr lang="en-US" altLang="ja-JP" sz="1200" dirty="0" smtClean="0">
                <a:latin typeface="Century" pitchFamily="18" charset="0"/>
              </a:rPr>
              <a:t>H30</a:t>
            </a:r>
            <a:r>
              <a:rPr lang="ja-JP" altLang="en-US" sz="1400" dirty="0" smtClean="0">
                <a:latin typeface="Century" pitchFamily="18" charset="0"/>
              </a:rPr>
              <a:t>　</a:t>
            </a:r>
            <a:r>
              <a:rPr lang="ja-JP" altLang="en-US" sz="1400" dirty="0" smtClean="0">
                <a:solidFill>
                  <a:srgbClr val="FF0000"/>
                </a:solidFill>
                <a:latin typeface="Century" pitchFamily="18" charset="0"/>
              </a:rPr>
              <a:t>　　</a:t>
            </a:r>
            <a:endParaRPr lang="en-US" altLang="ja-JP" sz="1400" b="0" dirty="0" smtClean="0">
              <a:solidFill>
                <a:srgbClr val="FF0000"/>
              </a:solidFill>
              <a:latin typeface="Century" pitchFamily="18" charset="0"/>
            </a:endParaRPr>
          </a:p>
        </p:txBody>
      </p:sp>
      <p:sp>
        <p:nvSpPr>
          <p:cNvPr id="64" name="正方形/長方形 5"/>
          <p:cNvSpPr>
            <a:spLocks noChangeArrowheads="1"/>
          </p:cNvSpPr>
          <p:nvPr/>
        </p:nvSpPr>
        <p:spPr bwMode="auto">
          <a:xfrm>
            <a:off x="4289956" y="696590"/>
            <a:ext cx="702225" cy="384721"/>
          </a:xfrm>
          <a:prstGeom prst="rect">
            <a:avLst/>
          </a:prstGeom>
          <a:noFill/>
          <a:ln>
            <a:noFill/>
          </a:ln>
          <a:extLst/>
        </p:spPr>
        <p:txBody>
          <a:bodyPr wrap="square" lIns="0" tIns="0" rIns="0" bIns="0">
            <a:spAutoFit/>
          </a:bodyP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ts val="1600"/>
              </a:lnSpc>
              <a:spcBef>
                <a:spcPct val="0"/>
              </a:spcBef>
              <a:buNone/>
            </a:pPr>
            <a:r>
              <a:rPr lang="en-US" altLang="ja-JP" sz="1400" b="0" dirty="0" smtClean="0">
                <a:latin typeface="Century" pitchFamily="18" charset="0"/>
              </a:rPr>
              <a:t>2019</a:t>
            </a:r>
          </a:p>
          <a:p>
            <a:pPr algn="ctr" eaLnBrk="1" hangingPunct="1">
              <a:lnSpc>
                <a:spcPts val="1400"/>
              </a:lnSpc>
              <a:spcBef>
                <a:spcPct val="0"/>
              </a:spcBef>
              <a:buNone/>
            </a:pPr>
            <a:r>
              <a:rPr lang="en-US" altLang="ja-JP" sz="1200" dirty="0" smtClean="0">
                <a:latin typeface="Century" pitchFamily="18" charset="0"/>
              </a:rPr>
              <a:t>H31</a:t>
            </a:r>
            <a:r>
              <a:rPr lang="ja-JP" altLang="en-US" sz="1400" dirty="0" smtClean="0">
                <a:latin typeface="Century" pitchFamily="18" charset="0"/>
              </a:rPr>
              <a:t>　</a:t>
            </a:r>
            <a:r>
              <a:rPr lang="ja-JP" altLang="en-US" sz="1400" dirty="0" smtClean="0">
                <a:solidFill>
                  <a:srgbClr val="FF0000"/>
                </a:solidFill>
                <a:latin typeface="Century" pitchFamily="18" charset="0"/>
              </a:rPr>
              <a:t>　　</a:t>
            </a:r>
            <a:endParaRPr lang="en-US" altLang="ja-JP" sz="1400" b="0" dirty="0" smtClean="0">
              <a:solidFill>
                <a:srgbClr val="FF0000"/>
              </a:solidFill>
              <a:latin typeface="Century" pitchFamily="18" charset="0"/>
            </a:endParaRPr>
          </a:p>
        </p:txBody>
      </p:sp>
      <p:sp>
        <p:nvSpPr>
          <p:cNvPr id="65" name="正方形/長方形 5"/>
          <p:cNvSpPr>
            <a:spLocks noChangeArrowheads="1"/>
          </p:cNvSpPr>
          <p:nvPr/>
        </p:nvSpPr>
        <p:spPr bwMode="auto">
          <a:xfrm>
            <a:off x="4859486" y="696590"/>
            <a:ext cx="702225" cy="384721"/>
          </a:xfrm>
          <a:prstGeom prst="rect">
            <a:avLst/>
          </a:prstGeom>
          <a:noFill/>
          <a:ln>
            <a:noFill/>
          </a:ln>
          <a:extLst/>
        </p:spPr>
        <p:txBody>
          <a:bodyPr wrap="square" lIns="0" tIns="0" rIns="0" bIns="0">
            <a:spAutoFit/>
          </a:bodyP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ts val="1600"/>
              </a:lnSpc>
              <a:spcBef>
                <a:spcPct val="0"/>
              </a:spcBef>
              <a:buNone/>
            </a:pPr>
            <a:r>
              <a:rPr lang="en-US" altLang="ja-JP" sz="1400" b="0" dirty="0" smtClean="0">
                <a:latin typeface="Century" pitchFamily="18" charset="0"/>
              </a:rPr>
              <a:t>2020</a:t>
            </a:r>
          </a:p>
          <a:p>
            <a:pPr algn="ctr" eaLnBrk="1" hangingPunct="1">
              <a:lnSpc>
                <a:spcPts val="1400"/>
              </a:lnSpc>
              <a:spcBef>
                <a:spcPct val="0"/>
              </a:spcBef>
              <a:buNone/>
            </a:pPr>
            <a:r>
              <a:rPr lang="en-US" altLang="ja-JP" sz="1200" dirty="0" smtClean="0">
                <a:latin typeface="Century" pitchFamily="18" charset="0"/>
              </a:rPr>
              <a:t>H32</a:t>
            </a:r>
            <a:r>
              <a:rPr lang="ja-JP" altLang="en-US" sz="1400" dirty="0" smtClean="0">
                <a:latin typeface="Century" pitchFamily="18" charset="0"/>
              </a:rPr>
              <a:t>　</a:t>
            </a:r>
            <a:r>
              <a:rPr lang="ja-JP" altLang="en-US" sz="1400" dirty="0" smtClean="0">
                <a:solidFill>
                  <a:srgbClr val="FF0000"/>
                </a:solidFill>
                <a:latin typeface="Century" pitchFamily="18" charset="0"/>
              </a:rPr>
              <a:t>　　</a:t>
            </a:r>
            <a:endParaRPr lang="en-US" altLang="ja-JP" sz="1400" b="0" dirty="0" smtClean="0">
              <a:solidFill>
                <a:srgbClr val="FF0000"/>
              </a:solidFill>
              <a:latin typeface="Century" pitchFamily="18" charset="0"/>
            </a:endParaRPr>
          </a:p>
        </p:txBody>
      </p:sp>
      <p:sp>
        <p:nvSpPr>
          <p:cNvPr id="66" name="正方形/長方形 5"/>
          <p:cNvSpPr>
            <a:spLocks noChangeArrowheads="1"/>
          </p:cNvSpPr>
          <p:nvPr/>
        </p:nvSpPr>
        <p:spPr bwMode="auto">
          <a:xfrm>
            <a:off x="5429016" y="696590"/>
            <a:ext cx="702225" cy="384721"/>
          </a:xfrm>
          <a:prstGeom prst="rect">
            <a:avLst/>
          </a:prstGeom>
          <a:noFill/>
          <a:ln>
            <a:noFill/>
          </a:ln>
          <a:extLst/>
        </p:spPr>
        <p:txBody>
          <a:bodyPr wrap="square" lIns="0" tIns="0" rIns="0" bIns="0">
            <a:spAutoFit/>
          </a:bodyP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ts val="1600"/>
              </a:lnSpc>
              <a:spcBef>
                <a:spcPct val="0"/>
              </a:spcBef>
              <a:buNone/>
            </a:pPr>
            <a:r>
              <a:rPr lang="en-US" altLang="ja-JP" sz="1400" b="0" dirty="0" smtClean="0">
                <a:latin typeface="Century" pitchFamily="18" charset="0"/>
              </a:rPr>
              <a:t>2021</a:t>
            </a:r>
          </a:p>
          <a:p>
            <a:pPr algn="ctr" eaLnBrk="1" hangingPunct="1">
              <a:lnSpc>
                <a:spcPts val="1400"/>
              </a:lnSpc>
              <a:spcBef>
                <a:spcPct val="0"/>
              </a:spcBef>
              <a:buNone/>
            </a:pPr>
            <a:r>
              <a:rPr lang="en-US" altLang="ja-JP" sz="1200" dirty="0" smtClean="0">
                <a:latin typeface="Century" pitchFamily="18" charset="0"/>
              </a:rPr>
              <a:t>H33</a:t>
            </a:r>
            <a:r>
              <a:rPr lang="ja-JP" altLang="en-US" sz="1400" dirty="0" smtClean="0">
                <a:latin typeface="Century" pitchFamily="18" charset="0"/>
              </a:rPr>
              <a:t>　</a:t>
            </a:r>
            <a:r>
              <a:rPr lang="ja-JP" altLang="en-US" sz="1400" dirty="0" smtClean="0">
                <a:solidFill>
                  <a:srgbClr val="FF0000"/>
                </a:solidFill>
                <a:latin typeface="Century" pitchFamily="18" charset="0"/>
              </a:rPr>
              <a:t>　　</a:t>
            </a:r>
            <a:endParaRPr lang="en-US" altLang="ja-JP" sz="1400" b="0" dirty="0" smtClean="0">
              <a:solidFill>
                <a:srgbClr val="FF0000"/>
              </a:solidFill>
              <a:latin typeface="Century" pitchFamily="18" charset="0"/>
            </a:endParaRPr>
          </a:p>
        </p:txBody>
      </p:sp>
      <p:sp>
        <p:nvSpPr>
          <p:cNvPr id="67" name="正方形/長方形 5"/>
          <p:cNvSpPr>
            <a:spLocks noChangeArrowheads="1"/>
          </p:cNvSpPr>
          <p:nvPr/>
        </p:nvSpPr>
        <p:spPr bwMode="auto">
          <a:xfrm>
            <a:off x="5998546" y="696590"/>
            <a:ext cx="702225" cy="384721"/>
          </a:xfrm>
          <a:prstGeom prst="rect">
            <a:avLst/>
          </a:prstGeom>
          <a:noFill/>
          <a:ln>
            <a:noFill/>
          </a:ln>
          <a:extLst/>
        </p:spPr>
        <p:txBody>
          <a:bodyPr wrap="square" lIns="0" tIns="0" rIns="0" bIns="0">
            <a:spAutoFit/>
          </a:bodyP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ts val="1600"/>
              </a:lnSpc>
              <a:spcBef>
                <a:spcPct val="0"/>
              </a:spcBef>
              <a:buNone/>
            </a:pPr>
            <a:r>
              <a:rPr lang="en-US" altLang="ja-JP" sz="1400" b="0" dirty="0" smtClean="0">
                <a:latin typeface="Century" pitchFamily="18" charset="0"/>
              </a:rPr>
              <a:t>2022</a:t>
            </a:r>
          </a:p>
          <a:p>
            <a:pPr algn="ctr" eaLnBrk="1" hangingPunct="1">
              <a:lnSpc>
                <a:spcPts val="1400"/>
              </a:lnSpc>
              <a:spcBef>
                <a:spcPct val="0"/>
              </a:spcBef>
              <a:buNone/>
            </a:pPr>
            <a:r>
              <a:rPr lang="en-US" altLang="ja-JP" sz="1200" dirty="0" smtClean="0">
                <a:latin typeface="Century" pitchFamily="18" charset="0"/>
              </a:rPr>
              <a:t>H34</a:t>
            </a:r>
            <a:r>
              <a:rPr lang="ja-JP" altLang="en-US" sz="1400" dirty="0" smtClean="0">
                <a:latin typeface="Century" pitchFamily="18" charset="0"/>
              </a:rPr>
              <a:t>　</a:t>
            </a:r>
            <a:r>
              <a:rPr lang="ja-JP" altLang="en-US" sz="1400" dirty="0" smtClean="0">
                <a:solidFill>
                  <a:srgbClr val="FF0000"/>
                </a:solidFill>
                <a:latin typeface="Century" pitchFamily="18" charset="0"/>
              </a:rPr>
              <a:t>　　</a:t>
            </a:r>
            <a:endParaRPr lang="en-US" altLang="ja-JP" sz="1400" b="0" dirty="0" smtClean="0">
              <a:solidFill>
                <a:srgbClr val="FF0000"/>
              </a:solidFill>
              <a:latin typeface="Century" pitchFamily="18" charset="0"/>
            </a:endParaRPr>
          </a:p>
        </p:txBody>
      </p:sp>
      <p:sp>
        <p:nvSpPr>
          <p:cNvPr id="68" name="正方形/長方形 5"/>
          <p:cNvSpPr>
            <a:spLocks noChangeArrowheads="1"/>
          </p:cNvSpPr>
          <p:nvPr/>
        </p:nvSpPr>
        <p:spPr bwMode="auto">
          <a:xfrm>
            <a:off x="6568076" y="696590"/>
            <a:ext cx="702225" cy="384721"/>
          </a:xfrm>
          <a:prstGeom prst="rect">
            <a:avLst/>
          </a:prstGeom>
          <a:noFill/>
          <a:ln>
            <a:noFill/>
          </a:ln>
          <a:extLst/>
        </p:spPr>
        <p:txBody>
          <a:bodyPr wrap="square" lIns="0" tIns="0" rIns="0" bIns="0">
            <a:spAutoFit/>
          </a:bodyP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ts val="1600"/>
              </a:lnSpc>
              <a:spcBef>
                <a:spcPct val="0"/>
              </a:spcBef>
              <a:buNone/>
            </a:pPr>
            <a:r>
              <a:rPr lang="en-US" altLang="ja-JP" sz="1400" b="0" dirty="0" smtClean="0">
                <a:latin typeface="Century" pitchFamily="18" charset="0"/>
              </a:rPr>
              <a:t>2023</a:t>
            </a:r>
          </a:p>
          <a:p>
            <a:pPr algn="ctr" eaLnBrk="1" hangingPunct="1">
              <a:lnSpc>
                <a:spcPts val="1400"/>
              </a:lnSpc>
              <a:spcBef>
                <a:spcPct val="0"/>
              </a:spcBef>
              <a:buNone/>
            </a:pPr>
            <a:r>
              <a:rPr lang="en-US" altLang="ja-JP" sz="1200" dirty="0" smtClean="0">
                <a:latin typeface="Century" pitchFamily="18" charset="0"/>
              </a:rPr>
              <a:t>H35</a:t>
            </a:r>
            <a:r>
              <a:rPr lang="ja-JP" altLang="en-US" sz="1400" dirty="0" smtClean="0">
                <a:latin typeface="Century" pitchFamily="18" charset="0"/>
              </a:rPr>
              <a:t>　</a:t>
            </a:r>
            <a:r>
              <a:rPr lang="ja-JP" altLang="en-US" sz="1400" dirty="0" smtClean="0">
                <a:solidFill>
                  <a:srgbClr val="FF0000"/>
                </a:solidFill>
                <a:latin typeface="Century" pitchFamily="18" charset="0"/>
              </a:rPr>
              <a:t>　　</a:t>
            </a:r>
            <a:endParaRPr lang="en-US" altLang="ja-JP" sz="1400" b="0" dirty="0" smtClean="0">
              <a:solidFill>
                <a:srgbClr val="FF0000"/>
              </a:solidFill>
              <a:latin typeface="Century" pitchFamily="18" charset="0"/>
            </a:endParaRPr>
          </a:p>
        </p:txBody>
      </p:sp>
      <p:sp>
        <p:nvSpPr>
          <p:cNvPr id="69" name="正方形/長方形 5"/>
          <p:cNvSpPr>
            <a:spLocks noChangeArrowheads="1"/>
          </p:cNvSpPr>
          <p:nvPr/>
        </p:nvSpPr>
        <p:spPr bwMode="auto">
          <a:xfrm>
            <a:off x="7137608" y="696590"/>
            <a:ext cx="702225" cy="384721"/>
          </a:xfrm>
          <a:prstGeom prst="rect">
            <a:avLst/>
          </a:prstGeom>
          <a:noFill/>
          <a:ln>
            <a:noFill/>
          </a:ln>
          <a:extLst/>
        </p:spPr>
        <p:txBody>
          <a:bodyPr wrap="square" lIns="0" tIns="0" rIns="0" bIns="0">
            <a:spAutoFit/>
          </a:bodyP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ts val="1600"/>
              </a:lnSpc>
              <a:spcBef>
                <a:spcPct val="0"/>
              </a:spcBef>
              <a:buNone/>
            </a:pPr>
            <a:r>
              <a:rPr lang="en-US" altLang="ja-JP" sz="1400" b="0" dirty="0" smtClean="0">
                <a:latin typeface="Century" pitchFamily="18" charset="0"/>
              </a:rPr>
              <a:t>2024</a:t>
            </a:r>
          </a:p>
          <a:p>
            <a:pPr algn="ctr" eaLnBrk="1" hangingPunct="1">
              <a:lnSpc>
                <a:spcPts val="1400"/>
              </a:lnSpc>
              <a:spcBef>
                <a:spcPct val="0"/>
              </a:spcBef>
              <a:buNone/>
            </a:pPr>
            <a:r>
              <a:rPr lang="en-US" altLang="ja-JP" sz="1200" dirty="0" smtClean="0">
                <a:latin typeface="Century" pitchFamily="18" charset="0"/>
              </a:rPr>
              <a:t>H36</a:t>
            </a:r>
            <a:r>
              <a:rPr lang="ja-JP" altLang="en-US" sz="1400" dirty="0" smtClean="0">
                <a:latin typeface="Century" pitchFamily="18" charset="0"/>
              </a:rPr>
              <a:t>　</a:t>
            </a:r>
            <a:r>
              <a:rPr lang="ja-JP" altLang="en-US" sz="1400" dirty="0" smtClean="0">
                <a:solidFill>
                  <a:srgbClr val="FF0000"/>
                </a:solidFill>
                <a:latin typeface="Century" pitchFamily="18" charset="0"/>
              </a:rPr>
              <a:t>　　</a:t>
            </a:r>
            <a:endParaRPr lang="en-US" altLang="ja-JP" sz="1400" b="0" dirty="0" smtClean="0">
              <a:solidFill>
                <a:srgbClr val="FF0000"/>
              </a:solidFill>
              <a:latin typeface="Century" pitchFamily="18" charset="0"/>
            </a:endParaRPr>
          </a:p>
        </p:txBody>
      </p:sp>
      <p:sp>
        <p:nvSpPr>
          <p:cNvPr id="70" name="正方形/長方形 69"/>
          <p:cNvSpPr/>
          <p:nvPr/>
        </p:nvSpPr>
        <p:spPr bwMode="auto">
          <a:xfrm rot="10800000">
            <a:off x="327720" y="5680338"/>
            <a:ext cx="901405" cy="360000"/>
          </a:xfrm>
          <a:prstGeom prst="rect">
            <a:avLst/>
          </a:prstGeom>
          <a:solidFill>
            <a:schemeClr val="bg1"/>
          </a:solidFill>
          <a:ln w="2540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ctr" anchorCtr="0" forceAA="0" upright="1" compatLnSpc="1">
            <a:prstTxWarp prst="textNoShape">
              <a:avLst/>
            </a:prstTxWarp>
            <a:noAutofit/>
          </a:bodyPr>
          <a:lstStyle/>
          <a:p>
            <a:pPr algn="ctr"/>
            <a:r>
              <a:rPr lang="ja-JP" altLang="en-US" sz="1000" dirty="0" smtClean="0"/>
              <a:t>第５期</a:t>
            </a:r>
            <a:endParaRPr lang="en-US" altLang="ja-JP" sz="1000" dirty="0" smtClean="0"/>
          </a:p>
          <a:p>
            <a:pPr algn="ctr"/>
            <a:r>
              <a:rPr lang="ja-JP" altLang="en-US" sz="900" spc="-150" dirty="0"/>
              <a:t>ひろしま高齢者プラン</a:t>
            </a:r>
          </a:p>
        </p:txBody>
      </p:sp>
      <p:sp>
        <p:nvSpPr>
          <p:cNvPr id="71" name="正方形/長方形 70"/>
          <p:cNvSpPr/>
          <p:nvPr/>
        </p:nvSpPr>
        <p:spPr bwMode="auto">
          <a:xfrm rot="10800000">
            <a:off x="1331640" y="5676519"/>
            <a:ext cx="2394317" cy="360000"/>
          </a:xfrm>
          <a:prstGeom prst="rect">
            <a:avLst/>
          </a:prstGeom>
          <a:solidFill>
            <a:schemeClr val="bg1"/>
          </a:solidFill>
          <a:ln w="2540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ctr" anchorCtr="0" forceAA="0" upright="1" compatLnSpc="1">
            <a:prstTxWarp prst="textNoShape">
              <a:avLst/>
            </a:prstTxWarp>
            <a:noAutofit/>
          </a:bodyPr>
          <a:lstStyle/>
          <a:p>
            <a:pPr algn="ctr"/>
            <a:r>
              <a:rPr lang="ja-JP" altLang="en-US" sz="1000" dirty="0" smtClean="0"/>
              <a:t>第６期</a:t>
            </a:r>
            <a:endParaRPr lang="en-US" altLang="ja-JP" sz="1000" dirty="0" smtClean="0"/>
          </a:p>
          <a:p>
            <a:pPr algn="ctr"/>
            <a:r>
              <a:rPr lang="ja-JP" altLang="en-US" sz="900" dirty="0" smtClean="0"/>
              <a:t>ひろしま高齢者プラン</a:t>
            </a:r>
            <a:endParaRPr lang="en-US" altLang="ja-JP" sz="900" dirty="0">
              <a:latin typeface="+mj-ea"/>
            </a:endParaRPr>
          </a:p>
        </p:txBody>
      </p:sp>
      <p:sp>
        <p:nvSpPr>
          <p:cNvPr id="72" name="正方形/長方形 71"/>
          <p:cNvSpPr/>
          <p:nvPr/>
        </p:nvSpPr>
        <p:spPr bwMode="auto">
          <a:xfrm rot="10800000">
            <a:off x="3838630" y="5676519"/>
            <a:ext cx="1590386" cy="360000"/>
          </a:xfrm>
          <a:prstGeom prst="rect">
            <a:avLst/>
          </a:prstGeom>
          <a:solidFill>
            <a:schemeClr val="bg1"/>
          </a:solidFill>
          <a:ln w="2540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ctr" anchorCtr="0" forceAA="0" upright="1" compatLnSpc="1">
            <a:prstTxWarp prst="textNoShape">
              <a:avLst/>
            </a:prstTxWarp>
            <a:noAutofit/>
          </a:bodyPr>
          <a:lstStyle/>
          <a:p>
            <a:pPr algn="ctr"/>
            <a:r>
              <a:rPr lang="ja-JP" altLang="en-US" sz="1000" dirty="0" smtClean="0"/>
              <a:t>第７期</a:t>
            </a:r>
            <a:endParaRPr lang="en-US" altLang="ja-JP" sz="1000" dirty="0" smtClean="0"/>
          </a:p>
          <a:p>
            <a:pPr algn="ctr"/>
            <a:r>
              <a:rPr lang="ja-JP" altLang="en-US" sz="900" dirty="0" smtClean="0"/>
              <a:t>　　　ひろしま</a:t>
            </a:r>
            <a:r>
              <a:rPr lang="ja-JP" altLang="en-US" sz="900" dirty="0"/>
              <a:t>高齢者プラン</a:t>
            </a:r>
          </a:p>
        </p:txBody>
      </p:sp>
      <p:sp>
        <p:nvSpPr>
          <p:cNvPr id="73" name="正方形/長方形 72"/>
          <p:cNvSpPr/>
          <p:nvPr/>
        </p:nvSpPr>
        <p:spPr bwMode="auto">
          <a:xfrm rot="10800000">
            <a:off x="5559613" y="5677265"/>
            <a:ext cx="1590386" cy="360000"/>
          </a:xfrm>
          <a:prstGeom prst="rect">
            <a:avLst/>
          </a:prstGeom>
          <a:solidFill>
            <a:schemeClr val="bg1"/>
          </a:solidFill>
          <a:ln w="2540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ctr" anchorCtr="0" forceAA="0" upright="1" compatLnSpc="1">
            <a:prstTxWarp prst="textNoShape">
              <a:avLst/>
            </a:prstTxWarp>
            <a:noAutofit/>
          </a:bodyPr>
          <a:lstStyle/>
          <a:p>
            <a:pPr algn="ctr"/>
            <a:r>
              <a:rPr lang="ja-JP" altLang="en-US" sz="1000" dirty="0" smtClean="0"/>
              <a:t>第８期</a:t>
            </a:r>
            <a:endParaRPr lang="en-US" altLang="ja-JP" sz="1000" dirty="0" smtClean="0"/>
          </a:p>
          <a:p>
            <a:pPr algn="ctr"/>
            <a:r>
              <a:rPr lang="ja-JP" altLang="en-US" sz="900" dirty="0"/>
              <a:t>ひろしま高齢者プラン</a:t>
            </a:r>
          </a:p>
        </p:txBody>
      </p:sp>
      <p:sp>
        <p:nvSpPr>
          <p:cNvPr id="74" name="正方形/長方形 73"/>
          <p:cNvSpPr/>
          <p:nvPr/>
        </p:nvSpPr>
        <p:spPr bwMode="auto">
          <a:xfrm rot="10800000">
            <a:off x="7260111" y="5675840"/>
            <a:ext cx="1590386" cy="360000"/>
          </a:xfrm>
          <a:prstGeom prst="rect">
            <a:avLst/>
          </a:prstGeom>
          <a:solidFill>
            <a:schemeClr val="bg1"/>
          </a:solidFill>
          <a:ln w="2540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18288" tIns="0" rIns="0" bIns="0" numCol="1" spcCol="0" rtlCol="0" fromWordArt="0" anchor="ctr" anchorCtr="0" forceAA="0" upright="1" compatLnSpc="1">
            <a:prstTxWarp prst="textNoShape">
              <a:avLst/>
            </a:prstTxWarp>
            <a:noAutofit/>
          </a:bodyPr>
          <a:lstStyle/>
          <a:p>
            <a:r>
              <a:rPr lang="ja-JP" altLang="en-US" sz="1000" dirty="0" smtClean="0"/>
              <a:t>　　　　　　第８期</a:t>
            </a:r>
            <a:endParaRPr lang="en-US" altLang="ja-JP" sz="1000" dirty="0" smtClean="0"/>
          </a:p>
          <a:p>
            <a:r>
              <a:rPr lang="ja-JP" altLang="en-US" sz="1000" dirty="0"/>
              <a:t> </a:t>
            </a:r>
            <a:r>
              <a:rPr lang="ja-JP" altLang="en-US" sz="1000" dirty="0" smtClean="0"/>
              <a:t>    </a:t>
            </a:r>
            <a:r>
              <a:rPr lang="ja-JP" altLang="en-US" sz="900" dirty="0" smtClean="0"/>
              <a:t>ひろしま</a:t>
            </a:r>
            <a:r>
              <a:rPr lang="ja-JP" altLang="en-US" sz="900" dirty="0"/>
              <a:t>高齢者プラン</a:t>
            </a:r>
          </a:p>
        </p:txBody>
      </p:sp>
      <p:sp>
        <p:nvSpPr>
          <p:cNvPr id="75" name="円柱 74"/>
          <p:cNvSpPr/>
          <p:nvPr/>
        </p:nvSpPr>
        <p:spPr>
          <a:xfrm>
            <a:off x="8548570" y="1052736"/>
            <a:ext cx="514706" cy="5400600"/>
          </a:xfrm>
          <a:prstGeom prst="can">
            <a:avLst>
              <a:gd name="adj" fmla="val 23388"/>
            </a:avLst>
          </a:prstGeom>
          <a:solidFill>
            <a:srgbClr val="FFFF66"/>
          </a:solidFill>
          <a:ln w="254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6" name="テキスト ボックス 75"/>
          <p:cNvSpPr txBox="1"/>
          <p:nvPr/>
        </p:nvSpPr>
        <p:spPr>
          <a:xfrm>
            <a:off x="8593888" y="1826155"/>
            <a:ext cx="430887" cy="3988634"/>
          </a:xfrm>
          <a:prstGeom prst="rect">
            <a:avLst/>
          </a:prstGeom>
          <a:noFill/>
        </p:spPr>
        <p:txBody>
          <a:bodyPr vert="eaVert" wrap="square" rtlCol="0" anchor="ctr" anchorCtr="0">
            <a:spAutoFit/>
          </a:bodyPr>
          <a:lstStyle/>
          <a:p>
            <a:r>
              <a:rPr kumimoji="1" lang="ja-JP" altLang="en-US" sz="1600" dirty="0" smtClean="0">
                <a:latin typeface="ＭＳ ゴシック" panose="020B0609070205080204" pitchFamily="49" charset="-128"/>
                <a:ea typeface="ＭＳ ゴシック" panose="020B0609070205080204" pitchFamily="49" charset="-128"/>
              </a:rPr>
              <a:t>医療・介護サービスのあるべき姿の実現</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77" name="フローチャート : 表示 76"/>
          <p:cNvSpPr/>
          <p:nvPr/>
        </p:nvSpPr>
        <p:spPr bwMode="auto">
          <a:xfrm rot="10800000">
            <a:off x="6114609" y="1885106"/>
            <a:ext cx="1033047" cy="466052"/>
          </a:xfrm>
          <a:prstGeom prst="flowChartDisplay">
            <a:avLst/>
          </a:prstGeom>
          <a:solidFill>
            <a:schemeClr val="accent3">
              <a:lumMod val="40000"/>
              <a:lumOff val="60000"/>
            </a:schemeClr>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0" tIns="0" rIns="0" bIns="0" numCol="1" spcCol="0" rtlCol="0" fromWordArt="0" anchor="ctr" anchorCtr="0" forceAA="0" upright="1" compatLnSpc="1">
            <a:prstTxWarp prst="textNoShape">
              <a:avLst/>
            </a:prstTxWarp>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800" dirty="0" smtClean="0"/>
              <a:t>保健医療計画</a:t>
            </a:r>
            <a:endParaRPr kumimoji="1" lang="en-US" altLang="ja-JP" sz="800" dirty="0" smtClean="0"/>
          </a:p>
          <a:p>
            <a:pPr algn="ctr"/>
            <a:r>
              <a:rPr lang="ja-JP" altLang="en-US" sz="800" dirty="0" smtClean="0"/>
              <a:t>介護保険計画の検討・作成</a:t>
            </a:r>
            <a:endParaRPr kumimoji="1" lang="ja-JP" altLang="en-US" sz="800" dirty="0"/>
          </a:p>
        </p:txBody>
      </p:sp>
      <p:sp>
        <p:nvSpPr>
          <p:cNvPr id="78" name="フローチャート : 記憶データ 77"/>
          <p:cNvSpPr/>
          <p:nvPr/>
        </p:nvSpPr>
        <p:spPr>
          <a:xfrm flipH="1">
            <a:off x="1337660" y="2589836"/>
            <a:ext cx="827570" cy="450704"/>
          </a:xfrm>
          <a:prstGeom prst="flowChartOnlineStorage">
            <a:avLst/>
          </a:prstGeom>
          <a:solidFill>
            <a:srgbClr val="FFCCFF"/>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p:spPr>
        <p:txBody>
          <a:bodyPr rot="0" spcFirstLastPara="0" vert="horz" wrap="square" lIns="0" tIns="0" rIns="0" bIns="0" numCol="1" spcCol="0" rtlCol="0" fromWordArt="0" anchor="ctr" anchorCtr="0" forceAA="0" upright="1" compatLnSpc="1">
            <a:prstTxWarp prst="textNoShape">
              <a:avLst/>
            </a:prstTxWarp>
            <a:noAutofit/>
          </a:bodyPr>
          <a:lstStyle/>
          <a:p>
            <a:pPr algn="r"/>
            <a:r>
              <a:rPr lang="ja-JP" altLang="en-US" sz="1000" dirty="0" smtClean="0"/>
              <a:t>地域</a:t>
            </a:r>
            <a:r>
              <a:rPr lang="ja-JP" altLang="en-US" sz="1000" dirty="0"/>
              <a:t>医療</a:t>
            </a:r>
            <a:r>
              <a:rPr lang="ja-JP" altLang="en-US" sz="1000" dirty="0" smtClean="0"/>
              <a:t>構想策定</a:t>
            </a:r>
            <a:endParaRPr lang="ja-JP" altLang="en-US" sz="1000" dirty="0">
              <a:solidFill>
                <a:schemeClr val="tx1"/>
              </a:solidFill>
            </a:endParaRPr>
          </a:p>
        </p:txBody>
      </p:sp>
      <p:sp>
        <p:nvSpPr>
          <p:cNvPr id="79" name="ホームベース 78"/>
          <p:cNvSpPr/>
          <p:nvPr/>
        </p:nvSpPr>
        <p:spPr>
          <a:xfrm>
            <a:off x="2096078" y="2751463"/>
            <a:ext cx="138307" cy="153288"/>
          </a:xfrm>
          <a:prstGeom prst="homePlate">
            <a:avLst>
              <a:gd name="adj" fmla="val 0"/>
            </a:avLst>
          </a:prstGeom>
          <a:solidFill>
            <a:srgbClr val="FFCC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00" dirty="0" smtClean="0">
              <a:solidFill>
                <a:schemeClr val="tx1"/>
              </a:solidFill>
            </a:endParaRPr>
          </a:p>
        </p:txBody>
      </p:sp>
      <p:cxnSp>
        <p:nvCxnSpPr>
          <p:cNvPr id="80" name="直線コネクタ 79"/>
          <p:cNvCxnSpPr/>
          <p:nvPr/>
        </p:nvCxnSpPr>
        <p:spPr>
          <a:xfrm flipV="1">
            <a:off x="7413363" y="3367133"/>
            <a:ext cx="1141111" cy="1"/>
          </a:xfrm>
          <a:prstGeom prst="line">
            <a:avLst/>
          </a:prstGeom>
          <a:ln w="82550">
            <a:solidFill>
              <a:schemeClr val="tx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1" name="フローチャート : 表示 80"/>
          <p:cNvSpPr/>
          <p:nvPr/>
        </p:nvSpPr>
        <p:spPr bwMode="auto">
          <a:xfrm rot="10800000">
            <a:off x="4419466" y="1891290"/>
            <a:ext cx="1033047" cy="309097"/>
          </a:xfrm>
          <a:prstGeom prst="flowChartDisplay">
            <a:avLst/>
          </a:prstGeom>
          <a:solidFill>
            <a:schemeClr val="accent3">
              <a:lumMod val="40000"/>
              <a:lumOff val="60000"/>
            </a:schemeClr>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0" tIns="0" rIns="0" bIns="0" numCol="1" spcCol="0" rtlCol="0" fromWordArt="0" anchor="ctr"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800" dirty="0" smtClean="0"/>
              <a:t>保健医療計画</a:t>
            </a:r>
            <a:endParaRPr kumimoji="1" lang="en-US" altLang="ja-JP" sz="800" dirty="0" smtClean="0"/>
          </a:p>
          <a:p>
            <a:pPr algn="ctr"/>
            <a:r>
              <a:rPr lang="ja-JP" altLang="en-US" sz="800" dirty="0" smtClean="0"/>
              <a:t>の中間見直し</a:t>
            </a:r>
            <a:endParaRPr kumimoji="1" lang="ja-JP" altLang="en-US" sz="800" dirty="0"/>
          </a:p>
        </p:txBody>
      </p:sp>
      <p:sp>
        <p:nvSpPr>
          <p:cNvPr id="82" name="フローチャート : 表示 81"/>
          <p:cNvSpPr/>
          <p:nvPr/>
        </p:nvSpPr>
        <p:spPr bwMode="auto">
          <a:xfrm rot="10800000">
            <a:off x="4431472" y="2246378"/>
            <a:ext cx="1033047" cy="309097"/>
          </a:xfrm>
          <a:prstGeom prst="flowChartDisplay">
            <a:avLst/>
          </a:prstGeom>
          <a:solidFill>
            <a:schemeClr val="accent3">
              <a:lumMod val="40000"/>
              <a:lumOff val="60000"/>
            </a:schemeClr>
          </a:solidFill>
          <a:ln w="19050" cap="flat" cmpd="sng" algn="ctr">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ffectLst/>
          <a:extLst/>
        </p:spPr>
        <p:txBody>
          <a:bodyPr rot="0" spcFirstLastPara="0" vert="horz" wrap="square" lIns="0" tIns="0" rIns="0" bIns="0" numCol="1" spcCol="0" rtlCol="0" fromWordArt="0" anchor="ctr"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800" dirty="0" smtClean="0"/>
              <a:t>介護保険</a:t>
            </a:r>
            <a:r>
              <a:rPr kumimoji="1" lang="ja-JP" altLang="en-US" sz="800" dirty="0" smtClean="0"/>
              <a:t>計画</a:t>
            </a:r>
            <a:endParaRPr kumimoji="1" lang="en-US" altLang="ja-JP" sz="800" dirty="0" smtClean="0"/>
          </a:p>
          <a:p>
            <a:pPr algn="ctr"/>
            <a:r>
              <a:rPr lang="ja-JP" altLang="en-US" sz="800" dirty="0" smtClean="0"/>
              <a:t>の検討・作成</a:t>
            </a:r>
            <a:endParaRPr kumimoji="1" lang="ja-JP" altLang="en-US" sz="800" dirty="0"/>
          </a:p>
        </p:txBody>
      </p:sp>
      <p:sp>
        <p:nvSpPr>
          <p:cNvPr id="2" name="スライド番号プレースホルダー 1"/>
          <p:cNvSpPr>
            <a:spLocks noGrp="1"/>
          </p:cNvSpPr>
          <p:nvPr>
            <p:ph type="sldNum" sz="quarter" idx="12"/>
          </p:nvPr>
        </p:nvSpPr>
        <p:spPr>
          <a:xfrm>
            <a:off x="7010247" y="6509593"/>
            <a:ext cx="2133600" cy="365125"/>
          </a:xfrm>
        </p:spPr>
        <p:txBody>
          <a:bodyPr/>
          <a:lstStyle/>
          <a:p>
            <a:fld id="{DC768EE6-8590-4C35-BA5F-0BD088C856D2}" type="slidenum">
              <a:rPr kumimoji="1" lang="ja-JP" altLang="en-US" sz="2400" smtClean="0"/>
              <a:t>62</a:t>
            </a:fld>
            <a:endParaRPr kumimoji="1" lang="ja-JP" altLang="en-US" sz="2400" dirty="0"/>
          </a:p>
        </p:txBody>
      </p:sp>
    </p:spTree>
    <p:extLst>
      <p:ext uri="{BB962C8B-B14F-4D97-AF65-F5344CB8AC3E}">
        <p14:creationId xmlns:p14="http://schemas.microsoft.com/office/powerpoint/2010/main" val="682545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6</a:t>
            </a:fld>
            <a:endParaRPr kumimoji="1" lang="ja-JP" altLang="en-US" sz="2400" dirty="0"/>
          </a:p>
        </p:txBody>
      </p:sp>
      <p:pic>
        <p:nvPicPr>
          <p:cNvPr id="3" name="図 2"/>
          <p:cNvPicPr>
            <a:picLocks noChangeAspect="1" noChangeArrowheads="1"/>
            <a:extLst>
              <a:ext uri="{84589F7E-364E-4C9E-8A38-B11213B215E9}">
                <a14:cameraTool xmlns:a14="http://schemas.microsoft.com/office/drawing/2010/main" cellRange="$A$2:$I$12"/>
              </a:ext>
            </a:extLst>
          </p:cNvPicPr>
          <p:nvPr/>
        </p:nvPicPr>
        <p:blipFill>
          <a:blip r:embed="rId2"/>
          <a:srcRect/>
          <a:stretch>
            <a:fillRect/>
          </a:stretch>
        </p:blipFill>
        <p:spPr bwMode="auto">
          <a:xfrm>
            <a:off x="0" y="4860555"/>
            <a:ext cx="8820150" cy="1819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グラフ 4"/>
          <p:cNvGraphicFramePr>
            <a:graphicFrameLocks/>
          </p:cNvGraphicFramePr>
          <p:nvPr>
            <p:extLst>
              <p:ext uri="{D42A27DB-BD31-4B8C-83A1-F6EECF244321}">
                <p14:modId xmlns:p14="http://schemas.microsoft.com/office/powerpoint/2010/main" val="2085771477"/>
              </p:ext>
            </p:extLst>
          </p:nvPr>
        </p:nvGraphicFramePr>
        <p:xfrm>
          <a:off x="1331640" y="1412776"/>
          <a:ext cx="6984256" cy="3602360"/>
        </p:xfrm>
        <a:graphic>
          <a:graphicData uri="http://schemas.openxmlformats.org/drawingml/2006/chart">
            <c:chart xmlns:c="http://schemas.openxmlformats.org/drawingml/2006/chart" xmlns:r="http://schemas.openxmlformats.org/officeDocument/2006/relationships" r:id="rId3"/>
          </a:graphicData>
        </a:graphic>
      </p:graphicFrame>
      <p:sp>
        <p:nvSpPr>
          <p:cNvPr id="6" name="タイトル 1"/>
          <p:cNvSpPr txBox="1">
            <a:spLocks/>
          </p:cNvSpPr>
          <p:nvPr/>
        </p:nvSpPr>
        <p:spPr>
          <a:xfrm>
            <a:off x="0" y="971791"/>
            <a:ext cx="9144000" cy="5220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dirty="0" smtClean="0">
                <a:latin typeface="ＭＳ Ｐ明朝" panose="02020600040205080304" pitchFamily="18" charset="-128"/>
                <a:ea typeface="ＭＳ Ｐ明朝" panose="02020600040205080304" pitchFamily="18" charset="-128"/>
              </a:rPr>
              <a:t> </a:t>
            </a:r>
            <a:r>
              <a:rPr lang="en-US" altLang="ja-JP" sz="2000" b="1"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人口総数は減少するが，６５歳以上の人口は増え続ける。</a:t>
            </a:r>
            <a:endParaRPr lang="ja-JP" altLang="en-US" sz="2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7" name="円/楕円 6"/>
          <p:cNvSpPr/>
          <p:nvPr/>
        </p:nvSpPr>
        <p:spPr>
          <a:xfrm>
            <a:off x="5149328" y="6453336"/>
            <a:ext cx="871561" cy="276290"/>
          </a:xfrm>
          <a:prstGeom prst="ellipse">
            <a:avLst/>
          </a:prstGeom>
          <a:noFill/>
          <a:ln w="38100">
            <a:solidFill>
              <a:srgbClr val="FF0000">
                <a:alpha val="6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973111" y="6631644"/>
            <a:ext cx="6252254" cy="252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ＭＳ Ｐ明朝" panose="02020600040205080304" pitchFamily="18" charset="-128"/>
                <a:ea typeface="ＭＳ Ｐ明朝" panose="02020600040205080304" pitchFamily="18" charset="-128"/>
              </a:rPr>
              <a:t>◇ 「日本の地域別将来推計人口」（</a:t>
            </a:r>
            <a:r>
              <a:rPr lang="en-US" altLang="ja-JP" sz="900" dirty="0" smtClean="0">
                <a:solidFill>
                  <a:schemeClr val="tx1"/>
                </a:solidFill>
                <a:latin typeface="ＭＳ Ｐ明朝" panose="02020600040205080304" pitchFamily="18" charset="-128"/>
                <a:ea typeface="ＭＳ Ｐ明朝" panose="02020600040205080304" pitchFamily="18" charset="-128"/>
              </a:rPr>
              <a:t>2013</a:t>
            </a:r>
            <a:r>
              <a:rPr lang="ja-JP" altLang="en-US" sz="900" dirty="0" smtClean="0">
                <a:solidFill>
                  <a:schemeClr val="tx1"/>
                </a:solidFill>
                <a:latin typeface="ＭＳ Ｐ明朝" panose="02020600040205080304" pitchFamily="18" charset="-128"/>
                <a:ea typeface="ＭＳ Ｐ明朝" panose="02020600040205080304" pitchFamily="18" charset="-128"/>
              </a:rPr>
              <a:t>年</a:t>
            </a:r>
            <a:r>
              <a:rPr lang="en-US" altLang="ja-JP" sz="900" dirty="0" smtClean="0">
                <a:solidFill>
                  <a:schemeClr val="tx1"/>
                </a:solidFill>
                <a:latin typeface="ＭＳ Ｐ明朝" panose="02020600040205080304" pitchFamily="18" charset="-128"/>
                <a:ea typeface="ＭＳ Ｐ明朝" panose="02020600040205080304" pitchFamily="18" charset="-128"/>
              </a:rPr>
              <a:t>3</a:t>
            </a:r>
            <a:r>
              <a:rPr lang="ja-JP" altLang="en-US" sz="900" dirty="0" smtClean="0">
                <a:solidFill>
                  <a:schemeClr val="tx1"/>
                </a:solidFill>
                <a:latin typeface="ＭＳ Ｐ明朝" panose="02020600040205080304" pitchFamily="18" charset="-128"/>
                <a:ea typeface="ＭＳ Ｐ明朝" panose="02020600040205080304" pitchFamily="18" charset="-128"/>
              </a:rPr>
              <a:t>月推計）から作成</a:t>
            </a:r>
            <a:endParaRPr kumimoji="1" lang="ja-JP" altLang="en-US" sz="1000" dirty="0">
              <a:solidFill>
                <a:schemeClr val="tx1"/>
              </a:solidFill>
              <a:latin typeface="+mn-ea"/>
            </a:endParaRPr>
          </a:p>
        </p:txBody>
      </p:sp>
      <p:sp>
        <p:nvSpPr>
          <p:cNvPr id="9" name="正方形/長方形 8"/>
          <p:cNvSpPr/>
          <p:nvPr/>
        </p:nvSpPr>
        <p:spPr>
          <a:xfrm>
            <a:off x="493850" y="1556792"/>
            <a:ext cx="936104" cy="360040"/>
          </a:xfrm>
          <a:prstGeom prst="rect">
            <a:avLst/>
          </a:prstGeom>
          <a:no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（単位：人）</a:t>
            </a:r>
            <a:endParaRPr kumimoji="1" lang="ja-JP" altLang="en-US" sz="900" dirty="0">
              <a:solidFill>
                <a:schemeClr val="tx1"/>
              </a:solidFill>
            </a:endParaRPr>
          </a:p>
        </p:txBody>
      </p:sp>
      <p:sp>
        <p:nvSpPr>
          <p:cNvPr id="10" name="タイトル 1"/>
          <p:cNvSpPr txBox="1">
            <a:spLocks/>
          </p:cNvSpPr>
          <p:nvPr/>
        </p:nvSpPr>
        <p:spPr>
          <a:xfrm>
            <a:off x="108000" y="187200"/>
            <a:ext cx="8928992" cy="792088"/>
          </a:xfrm>
          <a:prstGeom prst="rect">
            <a:avLst/>
          </a:prstGeom>
          <a:solidFill>
            <a:schemeClr val="bg1"/>
          </a:solid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u="sng" dirty="0" smtClean="0"/>
              <a:t>広島医療圏の人口推計</a:t>
            </a:r>
            <a:endParaRPr lang="en-US" altLang="ja-JP" sz="2800" u="sng" dirty="0" smtClean="0"/>
          </a:p>
        </p:txBody>
      </p:sp>
    </p:spTree>
    <p:extLst>
      <p:ext uri="{BB962C8B-B14F-4D97-AF65-F5344CB8AC3E}">
        <p14:creationId xmlns:p14="http://schemas.microsoft.com/office/powerpoint/2010/main" val="771679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xmlns="" id="{6F6DA9F2-FF23-4CA0-ABE2-97BF58F7A33D}"/>
              </a:ext>
            </a:extLst>
          </p:cNvPr>
          <p:cNvGraphicFramePr>
            <a:graphicFrameLocks/>
          </p:cNvGraphicFramePr>
          <p:nvPr>
            <p:extLst>
              <p:ext uri="{D42A27DB-BD31-4B8C-83A1-F6EECF244321}">
                <p14:modId xmlns:p14="http://schemas.microsoft.com/office/powerpoint/2010/main" val="49463225"/>
              </p:ext>
            </p:extLst>
          </p:nvPr>
        </p:nvGraphicFramePr>
        <p:xfrm>
          <a:off x="1602890" y="1860845"/>
          <a:ext cx="5938220" cy="338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7</a:t>
            </a:fld>
            <a:endParaRPr kumimoji="1" lang="ja-JP" altLang="en-US" sz="2400" dirty="0"/>
          </a:p>
        </p:txBody>
      </p:sp>
      <p:sp>
        <p:nvSpPr>
          <p:cNvPr id="5" name="正方形/長方形 4"/>
          <p:cNvSpPr/>
          <p:nvPr/>
        </p:nvSpPr>
        <p:spPr>
          <a:xfrm>
            <a:off x="1403648" y="1539646"/>
            <a:ext cx="936104" cy="360040"/>
          </a:xfrm>
          <a:prstGeom prst="rect">
            <a:avLst/>
          </a:prstGeom>
          <a:no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（単位：人）</a:t>
            </a:r>
          </a:p>
        </p:txBody>
      </p:sp>
      <p:sp>
        <p:nvSpPr>
          <p:cNvPr id="6" name="正方形/長方形 5"/>
          <p:cNvSpPr/>
          <p:nvPr/>
        </p:nvSpPr>
        <p:spPr>
          <a:xfrm>
            <a:off x="473765" y="6597352"/>
            <a:ext cx="6252254" cy="252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ＭＳ Ｐ明朝" panose="02020600040205080304" pitchFamily="18" charset="-128"/>
                <a:ea typeface="ＭＳ Ｐ明朝" panose="02020600040205080304" pitchFamily="18" charset="-128"/>
              </a:rPr>
              <a:t>◇ 「日本の地域別将来推計人口」（</a:t>
            </a:r>
            <a:r>
              <a:rPr lang="en-US" altLang="ja-JP" sz="900" dirty="0">
                <a:solidFill>
                  <a:schemeClr val="tx1"/>
                </a:solidFill>
                <a:latin typeface="ＭＳ Ｐ明朝" panose="02020600040205080304" pitchFamily="18" charset="-128"/>
                <a:ea typeface="ＭＳ Ｐ明朝" panose="02020600040205080304" pitchFamily="18" charset="-128"/>
              </a:rPr>
              <a:t>2013</a:t>
            </a:r>
            <a:r>
              <a:rPr lang="ja-JP" altLang="en-US" sz="900" dirty="0">
                <a:solidFill>
                  <a:schemeClr val="tx1"/>
                </a:solidFill>
                <a:latin typeface="ＭＳ Ｐ明朝" panose="02020600040205080304" pitchFamily="18" charset="-128"/>
                <a:ea typeface="ＭＳ Ｐ明朝" panose="02020600040205080304" pitchFamily="18" charset="-128"/>
              </a:rPr>
              <a:t>年</a:t>
            </a:r>
            <a:r>
              <a:rPr lang="en-US" altLang="ja-JP" sz="900" dirty="0">
                <a:solidFill>
                  <a:schemeClr val="tx1"/>
                </a:solidFill>
                <a:latin typeface="ＭＳ Ｐ明朝" panose="02020600040205080304" pitchFamily="18" charset="-128"/>
                <a:ea typeface="ＭＳ Ｐ明朝" panose="02020600040205080304" pitchFamily="18" charset="-128"/>
              </a:rPr>
              <a:t>3</a:t>
            </a:r>
            <a:r>
              <a:rPr lang="ja-JP" altLang="en-US" sz="900" dirty="0">
                <a:solidFill>
                  <a:schemeClr val="tx1"/>
                </a:solidFill>
                <a:latin typeface="ＭＳ Ｐ明朝" panose="02020600040205080304" pitchFamily="18" charset="-128"/>
                <a:ea typeface="ＭＳ Ｐ明朝" panose="02020600040205080304" pitchFamily="18" charset="-128"/>
              </a:rPr>
              <a:t>月推計）及び「患者調査」（</a:t>
            </a:r>
            <a:r>
              <a:rPr lang="en-US" altLang="ja-JP" sz="900" dirty="0">
                <a:solidFill>
                  <a:schemeClr val="tx1"/>
                </a:solidFill>
                <a:latin typeface="ＭＳ Ｐ明朝" panose="02020600040205080304" pitchFamily="18" charset="-128"/>
                <a:ea typeface="ＭＳ Ｐ明朝" panose="02020600040205080304" pitchFamily="18" charset="-128"/>
              </a:rPr>
              <a:t>2014</a:t>
            </a:r>
            <a:r>
              <a:rPr lang="ja-JP" altLang="en-US" sz="900" dirty="0">
                <a:solidFill>
                  <a:schemeClr val="tx1"/>
                </a:solidFill>
                <a:latin typeface="ＭＳ Ｐ明朝" panose="02020600040205080304" pitchFamily="18" charset="-128"/>
                <a:ea typeface="ＭＳ Ｐ明朝" panose="02020600040205080304" pitchFamily="18" charset="-128"/>
              </a:rPr>
              <a:t>年）の受療率</a:t>
            </a:r>
            <a:r>
              <a:rPr lang="ja-JP" altLang="en-US" sz="900" dirty="0" smtClean="0">
                <a:solidFill>
                  <a:schemeClr val="tx1"/>
                </a:solidFill>
                <a:latin typeface="ＭＳ Ｐ明朝" panose="02020600040205080304" pitchFamily="18" charset="-128"/>
                <a:ea typeface="ＭＳ Ｐ明朝" panose="02020600040205080304" pitchFamily="18" charset="-128"/>
              </a:rPr>
              <a:t>からアイテック作成</a:t>
            </a:r>
            <a:endParaRPr kumimoji="1" lang="ja-JP" altLang="en-US" sz="1000" dirty="0">
              <a:solidFill>
                <a:schemeClr val="tx1"/>
              </a:solidFill>
              <a:latin typeface="+mn-ea"/>
            </a:endParaRPr>
          </a:p>
        </p:txBody>
      </p:sp>
      <p:sp>
        <p:nvSpPr>
          <p:cNvPr id="7" name="タイトル 1"/>
          <p:cNvSpPr txBox="1">
            <a:spLocks/>
          </p:cNvSpPr>
          <p:nvPr/>
        </p:nvSpPr>
        <p:spPr>
          <a:xfrm>
            <a:off x="0" y="936000"/>
            <a:ext cx="9144000" cy="6309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１０年後には入院</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患者が</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17</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％増える</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 </a:t>
            </a:r>
            <a:endParaRPr lang="ja-JP" altLang="en-US" sz="2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タイトル 1"/>
          <p:cNvSpPr txBox="1">
            <a:spLocks/>
          </p:cNvSpPr>
          <p:nvPr/>
        </p:nvSpPr>
        <p:spPr>
          <a:xfrm>
            <a:off x="108000" y="1872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000" u="sng" dirty="0"/>
              <a:t>入院患者数の将来推計</a:t>
            </a:r>
            <a:r>
              <a:rPr lang="ja-JP" altLang="en-US" sz="2000" u="sng" dirty="0"/>
              <a:t>　（広島医療圏・年齢階層別）</a:t>
            </a:r>
            <a:endParaRPr lang="en-US" altLang="ja-JP" sz="2000" u="sng" dirty="0"/>
          </a:p>
        </p:txBody>
      </p:sp>
      <p:sp>
        <p:nvSpPr>
          <p:cNvPr id="12" name="正方形/長方形 11"/>
          <p:cNvSpPr/>
          <p:nvPr/>
        </p:nvSpPr>
        <p:spPr>
          <a:xfrm>
            <a:off x="2195736" y="1587662"/>
            <a:ext cx="3888432" cy="264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latin typeface="+mn-ea"/>
              </a:rPr>
              <a:t>※ </a:t>
            </a:r>
            <a:r>
              <a:rPr kumimoji="1" lang="ja-JP" altLang="en-US" sz="900" dirty="0">
                <a:solidFill>
                  <a:schemeClr val="tx1"/>
                </a:solidFill>
                <a:latin typeface="+mn-ea"/>
              </a:rPr>
              <a:t>受療率（</a:t>
            </a:r>
            <a:r>
              <a:rPr kumimoji="1" lang="en-US" altLang="ja-JP" sz="900" dirty="0">
                <a:solidFill>
                  <a:schemeClr val="tx1"/>
                </a:solidFill>
                <a:latin typeface="+mn-ea"/>
              </a:rPr>
              <a:t>2014</a:t>
            </a:r>
            <a:r>
              <a:rPr kumimoji="1" lang="ja-JP" altLang="en-US" sz="900" dirty="0">
                <a:solidFill>
                  <a:schemeClr val="tx1"/>
                </a:solidFill>
                <a:latin typeface="+mn-ea"/>
              </a:rPr>
              <a:t>年患者調査）</a:t>
            </a:r>
            <a:r>
              <a:rPr lang="ja-JP" altLang="en-US" sz="900" dirty="0">
                <a:solidFill>
                  <a:schemeClr val="tx1"/>
                </a:solidFill>
                <a:latin typeface="+mn-ea"/>
              </a:rPr>
              <a:t>に変動がないものとして推計</a:t>
            </a:r>
            <a:endParaRPr kumimoji="1" lang="ja-JP" altLang="en-US" sz="900" dirty="0">
              <a:solidFill>
                <a:schemeClr val="tx1"/>
              </a:solidFill>
              <a:latin typeface="+mn-ea"/>
            </a:endParaRPr>
          </a:p>
        </p:txBody>
      </p:sp>
      <p:graphicFrame>
        <p:nvGraphicFramePr>
          <p:cNvPr id="2" name="表 1"/>
          <p:cNvGraphicFramePr>
            <a:graphicFrameLocks noGrp="1"/>
          </p:cNvGraphicFramePr>
          <p:nvPr>
            <p:extLst>
              <p:ext uri="{D42A27DB-BD31-4B8C-83A1-F6EECF244321}">
                <p14:modId xmlns:p14="http://schemas.microsoft.com/office/powerpoint/2010/main" val="669005765"/>
              </p:ext>
            </p:extLst>
          </p:nvPr>
        </p:nvGraphicFramePr>
        <p:xfrm>
          <a:off x="508002" y="5212392"/>
          <a:ext cx="8127996" cy="1372434"/>
        </p:xfrm>
        <a:graphic>
          <a:graphicData uri="http://schemas.openxmlformats.org/drawingml/2006/table">
            <a:tbl>
              <a:tblPr>
                <a:tableStyleId>{5940675A-B579-460E-94D1-54222C63F5DA}</a:tableStyleId>
              </a:tblPr>
              <a:tblGrid>
                <a:gridCol w="813435">
                  <a:extLst>
                    <a:ext uri="{9D8B030D-6E8A-4147-A177-3AD203B41FA5}">
                      <a16:colId xmlns:a16="http://schemas.microsoft.com/office/drawing/2014/main" xmlns="" val="3640021151"/>
                    </a:ext>
                  </a:extLst>
                </a:gridCol>
                <a:gridCol w="813435">
                  <a:extLst>
                    <a:ext uri="{9D8B030D-6E8A-4147-A177-3AD203B41FA5}">
                      <a16:colId xmlns:a16="http://schemas.microsoft.com/office/drawing/2014/main" xmlns="" val="698129222"/>
                    </a:ext>
                  </a:extLst>
                </a:gridCol>
                <a:gridCol w="813435">
                  <a:extLst>
                    <a:ext uri="{9D8B030D-6E8A-4147-A177-3AD203B41FA5}">
                      <a16:colId xmlns:a16="http://schemas.microsoft.com/office/drawing/2014/main" xmlns="" val="3205687911"/>
                    </a:ext>
                  </a:extLst>
                </a:gridCol>
                <a:gridCol w="813435">
                  <a:extLst>
                    <a:ext uri="{9D8B030D-6E8A-4147-A177-3AD203B41FA5}">
                      <a16:colId xmlns:a16="http://schemas.microsoft.com/office/drawing/2014/main" xmlns="" val="4159714124"/>
                    </a:ext>
                  </a:extLst>
                </a:gridCol>
                <a:gridCol w="813435">
                  <a:extLst>
                    <a:ext uri="{9D8B030D-6E8A-4147-A177-3AD203B41FA5}">
                      <a16:colId xmlns:a16="http://schemas.microsoft.com/office/drawing/2014/main" xmlns="" val="4080000440"/>
                    </a:ext>
                  </a:extLst>
                </a:gridCol>
                <a:gridCol w="813435">
                  <a:extLst>
                    <a:ext uri="{9D8B030D-6E8A-4147-A177-3AD203B41FA5}">
                      <a16:colId xmlns:a16="http://schemas.microsoft.com/office/drawing/2014/main" xmlns="" val="939838089"/>
                    </a:ext>
                  </a:extLst>
                </a:gridCol>
                <a:gridCol w="813435">
                  <a:extLst>
                    <a:ext uri="{9D8B030D-6E8A-4147-A177-3AD203B41FA5}">
                      <a16:colId xmlns:a16="http://schemas.microsoft.com/office/drawing/2014/main" xmlns="" val="3241215056"/>
                    </a:ext>
                  </a:extLst>
                </a:gridCol>
                <a:gridCol w="813435">
                  <a:extLst>
                    <a:ext uri="{9D8B030D-6E8A-4147-A177-3AD203B41FA5}">
                      <a16:colId xmlns:a16="http://schemas.microsoft.com/office/drawing/2014/main" xmlns="" val="4273215802"/>
                    </a:ext>
                  </a:extLst>
                </a:gridCol>
                <a:gridCol w="810258">
                  <a:extLst>
                    <a:ext uri="{9D8B030D-6E8A-4147-A177-3AD203B41FA5}">
                      <a16:colId xmlns:a16="http://schemas.microsoft.com/office/drawing/2014/main" xmlns="" val="2177730463"/>
                    </a:ext>
                  </a:extLst>
                </a:gridCol>
                <a:gridCol w="810258">
                  <a:extLst>
                    <a:ext uri="{9D8B030D-6E8A-4147-A177-3AD203B41FA5}">
                      <a16:colId xmlns:a16="http://schemas.microsoft.com/office/drawing/2014/main" xmlns="" val="3131125251"/>
                    </a:ext>
                  </a:extLst>
                </a:gridCol>
              </a:tblGrid>
              <a:tr h="205200">
                <a:tc rowSpan="2">
                  <a:txBody>
                    <a:bodyPr/>
                    <a:lstStyle/>
                    <a:p>
                      <a:pPr algn="ctr" fontAlgn="ctr"/>
                      <a:r>
                        <a:rPr lang="ja-JP" altLang="en-US" sz="1100" u="none" strike="noStrike" dirty="0">
                          <a:effectLst/>
                          <a:latin typeface="+mn-ea"/>
                          <a:ea typeface="+mn-ea"/>
                        </a:rPr>
                        <a:t>入院患者数</a:t>
                      </a:r>
                      <a:endParaRPr lang="ja-JP" altLang="en-US" sz="1100" b="0" i="0" u="none" strike="noStrike" dirty="0">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2010</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2015</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2020</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2025</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dirty="0">
                          <a:effectLst/>
                          <a:latin typeface="+mn-ea"/>
                          <a:ea typeface="+mn-ea"/>
                        </a:rPr>
                        <a:t>2030</a:t>
                      </a:r>
                      <a:r>
                        <a:rPr lang="ja-JP" altLang="en-US" sz="1100" u="none" strike="noStrike" dirty="0">
                          <a:effectLst/>
                          <a:latin typeface="+mn-ea"/>
                          <a:ea typeface="+mn-ea"/>
                        </a:rPr>
                        <a:t>年</a:t>
                      </a:r>
                      <a:endParaRPr lang="ja-JP" altLang="en-US" sz="1100" b="0" i="0" u="none" strike="noStrike" dirty="0">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2035</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2040</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gridSpan="2">
                  <a:txBody>
                    <a:bodyPr/>
                    <a:lstStyle/>
                    <a:p>
                      <a:pPr algn="ctr" fontAlgn="ctr"/>
                      <a:r>
                        <a:rPr lang="en-US" altLang="ja-JP" sz="1100" u="none" strike="noStrike">
                          <a:effectLst/>
                          <a:latin typeface="+mn-ea"/>
                          <a:ea typeface="+mn-ea"/>
                        </a:rPr>
                        <a:t>2015</a:t>
                      </a:r>
                      <a:r>
                        <a:rPr lang="ja-JP" altLang="en-US" sz="1100" u="none" strike="noStrike">
                          <a:effectLst/>
                          <a:latin typeface="+mn-ea"/>
                          <a:ea typeface="+mn-ea"/>
                        </a:rPr>
                        <a:t>年→</a:t>
                      </a:r>
                      <a:r>
                        <a:rPr lang="en-US" altLang="ja-JP" sz="1100" u="none" strike="noStrike">
                          <a:effectLst/>
                          <a:latin typeface="+mn-ea"/>
                          <a:ea typeface="+mn-ea"/>
                        </a:rPr>
                        <a:t>2025</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xmlns="" val="2434859649"/>
                  </a:ext>
                </a:extLst>
              </a:tr>
              <a:tr h="1945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u="none" strike="noStrike">
                          <a:effectLst/>
                          <a:latin typeface="+mn-ea"/>
                          <a:ea typeface="+mn-ea"/>
                        </a:rPr>
                        <a:t>増減数</a:t>
                      </a:r>
                      <a:endParaRPr lang="ja-JP" altLang="en-US" sz="1100" b="0" i="0" u="none" strike="noStrike">
                        <a:solidFill>
                          <a:srgbClr val="000000"/>
                        </a:solidFill>
                        <a:effectLst/>
                        <a:latin typeface="+mn-ea"/>
                        <a:ea typeface="+mn-ea"/>
                      </a:endParaRPr>
                    </a:p>
                  </a:txBody>
                  <a:tcPr marL="9525" marR="9525" marT="9525" marB="0" anchor="ctr"/>
                </a:tc>
                <a:tc>
                  <a:txBody>
                    <a:bodyPr/>
                    <a:lstStyle/>
                    <a:p>
                      <a:pPr algn="ctr" fontAlgn="ctr"/>
                      <a:r>
                        <a:rPr lang="ja-JP" altLang="en-US" sz="1100" u="none" strike="noStrike">
                          <a:effectLst/>
                          <a:latin typeface="+mn-ea"/>
                          <a:ea typeface="+mn-ea"/>
                        </a:rPr>
                        <a:t>増減比</a:t>
                      </a:r>
                      <a:endParaRPr lang="ja-JP" altLang="en-US" sz="11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xmlns="" val="278996881"/>
                  </a:ext>
                </a:extLst>
              </a:tr>
              <a:tr h="194539">
                <a:tc>
                  <a:txBody>
                    <a:bodyPr/>
                    <a:lstStyle/>
                    <a:p>
                      <a:pPr algn="ctr" fontAlgn="ctr"/>
                      <a:r>
                        <a:rPr lang="ja-JP" altLang="en-US" sz="1100" u="none" strike="noStrike">
                          <a:effectLst/>
                          <a:latin typeface="+mn-ea"/>
                          <a:ea typeface="+mn-ea"/>
                        </a:rPr>
                        <a:t>総　　数</a:t>
                      </a:r>
                      <a:endParaRPr lang="ja-JP" altLang="en-US"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14,916</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15,475</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16,842</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18,232</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18,777</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18,765</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18,759</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2,757</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117.8%</a:t>
                      </a:r>
                      <a:endParaRPr lang="en-US" altLang="ja-JP" sz="11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xmlns="" val="762671687"/>
                  </a:ext>
                </a:extLst>
              </a:tr>
              <a:tr h="194539">
                <a:tc>
                  <a:txBody>
                    <a:bodyPr/>
                    <a:lstStyle/>
                    <a:p>
                      <a:pPr algn="ctr" fontAlgn="ctr"/>
                      <a:r>
                        <a:rPr lang="ja-JP" altLang="en-US" sz="1100" u="none" strike="noStrike">
                          <a:effectLst/>
                          <a:latin typeface="+mn-ea"/>
                          <a:ea typeface="+mn-ea"/>
                        </a:rPr>
                        <a:t>０</a:t>
                      </a:r>
                      <a:r>
                        <a:rPr lang="en-US" altLang="ja-JP" sz="1100" u="none" strike="noStrike">
                          <a:effectLst/>
                          <a:latin typeface="+mn-ea"/>
                          <a:ea typeface="+mn-ea"/>
                        </a:rPr>
                        <a:t>-</a:t>
                      </a:r>
                      <a:r>
                        <a:rPr lang="ja-JP" altLang="en-US" sz="1100" u="none" strike="noStrike">
                          <a:effectLst/>
                          <a:latin typeface="+mn-ea"/>
                          <a:ea typeface="+mn-ea"/>
                        </a:rPr>
                        <a:t>４歳</a:t>
                      </a:r>
                      <a:endParaRPr lang="ja-JP" altLang="en-US"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361</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356</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326</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299</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280</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269</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259</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ja-JP" altLang="en-US" sz="1100" u="none" strike="noStrike" dirty="0" smtClean="0">
                          <a:effectLst/>
                          <a:latin typeface="+mn-ea"/>
                          <a:ea typeface="+mn-ea"/>
                        </a:rPr>
                        <a:t>△</a:t>
                      </a:r>
                      <a:r>
                        <a:rPr lang="en-US" altLang="ja-JP" sz="1100" u="none" strike="noStrike" dirty="0" smtClean="0">
                          <a:effectLst/>
                          <a:latin typeface="+mn-ea"/>
                          <a:ea typeface="+mn-ea"/>
                        </a:rPr>
                        <a:t>58</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83.9%</a:t>
                      </a:r>
                      <a:endParaRPr lang="en-US" altLang="ja-JP" sz="11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xmlns="" val="1636955687"/>
                  </a:ext>
                </a:extLst>
              </a:tr>
              <a:tr h="194539">
                <a:tc>
                  <a:txBody>
                    <a:bodyPr/>
                    <a:lstStyle/>
                    <a:p>
                      <a:pPr algn="ctr" fontAlgn="ctr"/>
                      <a:r>
                        <a:rPr lang="en-US" altLang="ja-JP" sz="1100" u="none" strike="noStrike">
                          <a:effectLst/>
                          <a:latin typeface="+mn-ea"/>
                          <a:ea typeface="+mn-ea"/>
                        </a:rPr>
                        <a:t>15-64</a:t>
                      </a:r>
                      <a:r>
                        <a:rPr lang="ja-JP" altLang="en-US" sz="1100" u="none" strike="noStrike">
                          <a:effectLst/>
                          <a:latin typeface="+mn-ea"/>
                          <a:ea typeface="+mn-ea"/>
                        </a:rPr>
                        <a:t>歳</a:t>
                      </a:r>
                      <a:endParaRPr lang="ja-JP" altLang="en-US"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4,688</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4,260</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4,178</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4,195</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4,197</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3,996</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3,584</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ja-JP" altLang="en-US" sz="1100" u="none" strike="noStrike" dirty="0" smtClean="0">
                          <a:effectLst/>
                          <a:latin typeface="+mn-ea"/>
                          <a:ea typeface="+mn-ea"/>
                        </a:rPr>
                        <a:t>△</a:t>
                      </a:r>
                      <a:r>
                        <a:rPr lang="en-US" altLang="ja-JP" sz="1100" u="none" strike="noStrike" dirty="0" smtClean="0">
                          <a:effectLst/>
                          <a:latin typeface="+mn-ea"/>
                          <a:ea typeface="+mn-ea"/>
                        </a:rPr>
                        <a:t>65</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98.5%</a:t>
                      </a:r>
                      <a:endParaRPr lang="en-US" altLang="ja-JP" sz="11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xmlns="" val="1637220280"/>
                  </a:ext>
                </a:extLst>
              </a:tr>
              <a:tr h="194539">
                <a:tc>
                  <a:txBody>
                    <a:bodyPr/>
                    <a:lstStyle/>
                    <a:p>
                      <a:pPr algn="ctr" fontAlgn="ctr"/>
                      <a:r>
                        <a:rPr lang="en-US" altLang="ja-JP" sz="1100" u="none" strike="noStrike">
                          <a:effectLst/>
                          <a:latin typeface="+mn-ea"/>
                          <a:ea typeface="+mn-ea"/>
                        </a:rPr>
                        <a:t>65-74</a:t>
                      </a:r>
                      <a:r>
                        <a:rPr lang="ja-JP" altLang="en-US" sz="1100" u="none" strike="noStrike">
                          <a:effectLst/>
                          <a:latin typeface="+mn-ea"/>
                          <a:ea typeface="+mn-ea"/>
                        </a:rPr>
                        <a:t>歳</a:t>
                      </a:r>
                      <a:endParaRPr lang="ja-JP" altLang="en-US"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2,886</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3,251</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3,174</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2,651</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2,572</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2,820</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3,248</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ja-JP" altLang="en-US" sz="1100" u="none" strike="noStrike" dirty="0" smtClean="0">
                          <a:effectLst/>
                          <a:latin typeface="+mn-ea"/>
                          <a:ea typeface="+mn-ea"/>
                        </a:rPr>
                        <a:t>△</a:t>
                      </a:r>
                      <a:r>
                        <a:rPr lang="en-US" altLang="ja-JP" sz="1100" u="none" strike="noStrike" dirty="0" smtClean="0">
                          <a:effectLst/>
                          <a:latin typeface="+mn-ea"/>
                          <a:ea typeface="+mn-ea"/>
                        </a:rPr>
                        <a:t>600</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81.5%</a:t>
                      </a:r>
                      <a:endParaRPr lang="en-US" altLang="ja-JP" sz="11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xmlns="" val="492951181"/>
                  </a:ext>
                </a:extLst>
              </a:tr>
              <a:tr h="194539">
                <a:tc>
                  <a:txBody>
                    <a:bodyPr/>
                    <a:lstStyle/>
                    <a:p>
                      <a:pPr algn="ctr" fontAlgn="ctr"/>
                      <a:r>
                        <a:rPr lang="en-US" altLang="ja-JP" sz="1100" u="none" strike="noStrike" dirty="0">
                          <a:effectLst/>
                          <a:latin typeface="+mn-ea"/>
                          <a:ea typeface="+mn-ea"/>
                        </a:rPr>
                        <a:t>75</a:t>
                      </a:r>
                      <a:r>
                        <a:rPr lang="ja-JP" altLang="en-US" sz="1100" u="none" strike="noStrike" dirty="0">
                          <a:effectLst/>
                          <a:latin typeface="+mn-ea"/>
                          <a:ea typeface="+mn-ea"/>
                        </a:rPr>
                        <a:t>歳以上</a:t>
                      </a: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u="none" strike="noStrike" dirty="0">
                          <a:effectLst/>
                          <a:latin typeface="+mn-ea"/>
                          <a:ea typeface="+mn-ea"/>
                        </a:rPr>
                        <a:t>6,981</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u="none" strike="noStrike" dirty="0">
                          <a:effectLst/>
                          <a:latin typeface="+mn-ea"/>
                          <a:ea typeface="+mn-ea"/>
                        </a:rPr>
                        <a:t>7,608</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9,163</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11,087</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dirty="0">
                          <a:effectLst/>
                          <a:latin typeface="+mn-ea"/>
                          <a:ea typeface="+mn-ea"/>
                        </a:rPr>
                        <a:t>11,728</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11,680</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a:effectLst/>
                          <a:latin typeface="+mn-ea"/>
                          <a:ea typeface="+mn-ea"/>
                        </a:rPr>
                        <a:t>11,667</a:t>
                      </a:r>
                      <a:endParaRPr lang="en-US" altLang="ja-JP"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u="none" strike="noStrike" dirty="0">
                          <a:effectLst/>
                          <a:latin typeface="+mn-ea"/>
                          <a:ea typeface="+mn-ea"/>
                        </a:rPr>
                        <a:t>3,479</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u="none" strike="noStrike" dirty="0">
                          <a:effectLst/>
                          <a:latin typeface="+mn-ea"/>
                          <a:ea typeface="+mn-ea"/>
                        </a:rPr>
                        <a:t>145.7%</a:t>
                      </a:r>
                      <a:endParaRPr lang="en-US" altLang="ja-JP" sz="11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xmlns="" val="3002903216"/>
                  </a:ext>
                </a:extLst>
              </a:tr>
            </a:tbl>
          </a:graphicData>
        </a:graphic>
      </p:graphicFrame>
      <p:sp>
        <p:nvSpPr>
          <p:cNvPr id="10" name="円/楕円 9"/>
          <p:cNvSpPr/>
          <p:nvPr/>
        </p:nvSpPr>
        <p:spPr>
          <a:xfrm>
            <a:off x="7308304" y="5550862"/>
            <a:ext cx="1440160" cy="326410"/>
          </a:xfrm>
          <a:prstGeom prst="ellipse">
            <a:avLst/>
          </a:prstGeom>
          <a:noFill/>
          <a:ln w="38100">
            <a:solidFill>
              <a:srgbClr val="FF0000">
                <a:alpha val="6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817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xmlns="" id="{1D2FD14D-ADC7-4987-896C-E479162F707C}"/>
              </a:ext>
            </a:extLst>
          </p:cNvPr>
          <p:cNvGraphicFramePr>
            <a:graphicFrameLocks/>
          </p:cNvGraphicFramePr>
          <p:nvPr>
            <p:extLst>
              <p:ext uri="{D42A27DB-BD31-4B8C-83A1-F6EECF244321}">
                <p14:modId xmlns:p14="http://schemas.microsoft.com/office/powerpoint/2010/main" val="1449222048"/>
              </p:ext>
            </p:extLst>
          </p:nvPr>
        </p:nvGraphicFramePr>
        <p:xfrm>
          <a:off x="1602000" y="1855532"/>
          <a:ext cx="5940000" cy="338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a:xfrm>
            <a:off x="7010400" y="6492875"/>
            <a:ext cx="2133600" cy="365125"/>
          </a:xfrm>
        </p:spPr>
        <p:txBody>
          <a:bodyPr/>
          <a:lstStyle/>
          <a:p>
            <a:fld id="{DC768EE6-8590-4C35-BA5F-0BD088C856D2}" type="slidenum">
              <a:rPr kumimoji="1" lang="ja-JP" altLang="en-US" sz="2400" smtClean="0"/>
              <a:t>8</a:t>
            </a:fld>
            <a:endParaRPr kumimoji="1" lang="ja-JP" altLang="en-US" sz="2400" dirty="0"/>
          </a:p>
        </p:txBody>
      </p:sp>
      <p:sp>
        <p:nvSpPr>
          <p:cNvPr id="8" name="タイトル 1"/>
          <p:cNvSpPr txBox="1">
            <a:spLocks/>
          </p:cNvSpPr>
          <p:nvPr/>
        </p:nvSpPr>
        <p:spPr>
          <a:xfrm>
            <a:off x="0" y="935998"/>
            <a:ext cx="9144000" cy="63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dirty="0">
                <a:latin typeface="HG丸ｺﾞｼｯｸM-PRO" panose="020F0600000000000000" pitchFamily="50" charset="-128"/>
                <a:ea typeface="HG丸ｺﾞｼｯｸM-PRO" panose="020F0600000000000000" pitchFamily="50" charset="-128"/>
              </a:rPr>
              <a:t> </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外来患者の総数は，</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2030</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年頃ピークを迎え、</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4.7</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％増加</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する。</a:t>
            </a:r>
          </a:p>
        </p:txBody>
      </p:sp>
      <p:sp>
        <p:nvSpPr>
          <p:cNvPr id="10" name="タイトル 1"/>
          <p:cNvSpPr txBox="1">
            <a:spLocks/>
          </p:cNvSpPr>
          <p:nvPr/>
        </p:nvSpPr>
        <p:spPr>
          <a:xfrm>
            <a:off x="108000" y="187200"/>
            <a:ext cx="8928992" cy="792088"/>
          </a:xfrm>
          <a:prstGeom prst="rect">
            <a:avLst/>
          </a:prstGeom>
          <a:noFill/>
          <a:ln w="12700">
            <a:noFill/>
          </a:ln>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000" u="sng" dirty="0"/>
              <a:t>外来患者数の将来推計</a:t>
            </a:r>
            <a:r>
              <a:rPr lang="ja-JP" altLang="en-US" sz="2000" u="sng" dirty="0"/>
              <a:t>　（広島医療圏・年齢階層別）</a:t>
            </a:r>
            <a:endParaRPr lang="en-US" altLang="ja-JP" sz="2000" u="sng" dirty="0"/>
          </a:p>
        </p:txBody>
      </p:sp>
      <p:graphicFrame>
        <p:nvGraphicFramePr>
          <p:cNvPr id="13" name="表 12"/>
          <p:cNvGraphicFramePr>
            <a:graphicFrameLocks noGrp="1"/>
          </p:cNvGraphicFramePr>
          <p:nvPr>
            <p:extLst>
              <p:ext uri="{D42A27DB-BD31-4B8C-83A1-F6EECF244321}">
                <p14:modId xmlns:p14="http://schemas.microsoft.com/office/powerpoint/2010/main" val="3086048965"/>
              </p:ext>
            </p:extLst>
          </p:nvPr>
        </p:nvGraphicFramePr>
        <p:xfrm>
          <a:off x="508002" y="5212392"/>
          <a:ext cx="8127996" cy="1372434"/>
        </p:xfrm>
        <a:graphic>
          <a:graphicData uri="http://schemas.openxmlformats.org/drawingml/2006/table">
            <a:tbl>
              <a:tblPr>
                <a:tableStyleId>{5940675A-B579-460E-94D1-54222C63F5DA}</a:tableStyleId>
              </a:tblPr>
              <a:tblGrid>
                <a:gridCol w="813435">
                  <a:extLst>
                    <a:ext uri="{9D8B030D-6E8A-4147-A177-3AD203B41FA5}">
                      <a16:colId xmlns:a16="http://schemas.microsoft.com/office/drawing/2014/main" xmlns="" val="3640021151"/>
                    </a:ext>
                  </a:extLst>
                </a:gridCol>
                <a:gridCol w="813435">
                  <a:extLst>
                    <a:ext uri="{9D8B030D-6E8A-4147-A177-3AD203B41FA5}">
                      <a16:colId xmlns:a16="http://schemas.microsoft.com/office/drawing/2014/main" xmlns="" val="698129222"/>
                    </a:ext>
                  </a:extLst>
                </a:gridCol>
                <a:gridCol w="813435">
                  <a:extLst>
                    <a:ext uri="{9D8B030D-6E8A-4147-A177-3AD203B41FA5}">
                      <a16:colId xmlns:a16="http://schemas.microsoft.com/office/drawing/2014/main" xmlns="" val="3205687911"/>
                    </a:ext>
                  </a:extLst>
                </a:gridCol>
                <a:gridCol w="813435">
                  <a:extLst>
                    <a:ext uri="{9D8B030D-6E8A-4147-A177-3AD203B41FA5}">
                      <a16:colId xmlns:a16="http://schemas.microsoft.com/office/drawing/2014/main" xmlns="" val="4159714124"/>
                    </a:ext>
                  </a:extLst>
                </a:gridCol>
                <a:gridCol w="813435">
                  <a:extLst>
                    <a:ext uri="{9D8B030D-6E8A-4147-A177-3AD203B41FA5}">
                      <a16:colId xmlns:a16="http://schemas.microsoft.com/office/drawing/2014/main" xmlns="" val="4080000440"/>
                    </a:ext>
                  </a:extLst>
                </a:gridCol>
                <a:gridCol w="813435">
                  <a:extLst>
                    <a:ext uri="{9D8B030D-6E8A-4147-A177-3AD203B41FA5}">
                      <a16:colId xmlns:a16="http://schemas.microsoft.com/office/drawing/2014/main" xmlns="" val="939838089"/>
                    </a:ext>
                  </a:extLst>
                </a:gridCol>
                <a:gridCol w="813435">
                  <a:extLst>
                    <a:ext uri="{9D8B030D-6E8A-4147-A177-3AD203B41FA5}">
                      <a16:colId xmlns:a16="http://schemas.microsoft.com/office/drawing/2014/main" xmlns="" val="3241215056"/>
                    </a:ext>
                  </a:extLst>
                </a:gridCol>
                <a:gridCol w="813435">
                  <a:extLst>
                    <a:ext uri="{9D8B030D-6E8A-4147-A177-3AD203B41FA5}">
                      <a16:colId xmlns:a16="http://schemas.microsoft.com/office/drawing/2014/main" xmlns="" val="4273215802"/>
                    </a:ext>
                  </a:extLst>
                </a:gridCol>
                <a:gridCol w="810258">
                  <a:extLst>
                    <a:ext uri="{9D8B030D-6E8A-4147-A177-3AD203B41FA5}">
                      <a16:colId xmlns:a16="http://schemas.microsoft.com/office/drawing/2014/main" xmlns="" val="2177730463"/>
                    </a:ext>
                  </a:extLst>
                </a:gridCol>
                <a:gridCol w="810258">
                  <a:extLst>
                    <a:ext uri="{9D8B030D-6E8A-4147-A177-3AD203B41FA5}">
                      <a16:colId xmlns:a16="http://schemas.microsoft.com/office/drawing/2014/main" xmlns="" val="3131125251"/>
                    </a:ext>
                  </a:extLst>
                </a:gridCol>
              </a:tblGrid>
              <a:tr h="205200">
                <a:tc rowSpan="2">
                  <a:txBody>
                    <a:bodyPr/>
                    <a:lstStyle/>
                    <a:p>
                      <a:pPr algn="ctr" fontAlgn="ctr"/>
                      <a:r>
                        <a:rPr lang="ja-JP" altLang="en-US" sz="1100" u="none" strike="noStrike" dirty="0">
                          <a:effectLst/>
                          <a:latin typeface="+mn-ea"/>
                          <a:ea typeface="+mn-ea"/>
                        </a:rPr>
                        <a:t>外来患者数</a:t>
                      </a:r>
                      <a:endParaRPr lang="ja-JP" altLang="en-US" sz="1100" b="0" i="0" u="none" strike="noStrike" dirty="0">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2010</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2015</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2020</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2025</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dirty="0">
                          <a:effectLst/>
                          <a:latin typeface="+mn-ea"/>
                          <a:ea typeface="+mn-ea"/>
                        </a:rPr>
                        <a:t>2030</a:t>
                      </a:r>
                      <a:r>
                        <a:rPr lang="ja-JP" altLang="en-US" sz="1100" u="none" strike="noStrike" dirty="0">
                          <a:effectLst/>
                          <a:latin typeface="+mn-ea"/>
                          <a:ea typeface="+mn-ea"/>
                        </a:rPr>
                        <a:t>年</a:t>
                      </a:r>
                      <a:endParaRPr lang="ja-JP" altLang="en-US" sz="1100" b="0" i="0" u="none" strike="noStrike" dirty="0">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2035</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rowSpan="2">
                  <a:txBody>
                    <a:bodyPr/>
                    <a:lstStyle/>
                    <a:p>
                      <a:pPr algn="ctr" fontAlgn="ctr"/>
                      <a:r>
                        <a:rPr lang="en-US" altLang="ja-JP" sz="1100" u="none" strike="noStrike">
                          <a:effectLst/>
                          <a:latin typeface="+mn-ea"/>
                          <a:ea typeface="+mn-ea"/>
                        </a:rPr>
                        <a:t>2040</a:t>
                      </a:r>
                      <a:r>
                        <a:rPr lang="ja-JP" altLang="en-US" sz="1100" u="none" strike="noStrike">
                          <a:effectLst/>
                          <a:latin typeface="+mn-ea"/>
                          <a:ea typeface="+mn-ea"/>
                        </a:rPr>
                        <a:t>年</a:t>
                      </a:r>
                      <a:endParaRPr lang="ja-JP" altLang="en-US" sz="1100" b="0" i="0" u="none" strike="noStrike">
                        <a:solidFill>
                          <a:srgbClr val="000000"/>
                        </a:solidFill>
                        <a:effectLst/>
                        <a:latin typeface="+mn-ea"/>
                        <a:ea typeface="+mn-ea"/>
                      </a:endParaRPr>
                    </a:p>
                  </a:txBody>
                  <a:tcPr marL="9525" marR="9525" marT="9525" marB="0" anchor="ctr"/>
                </a:tc>
                <a:tc gridSpan="2">
                  <a:txBody>
                    <a:bodyPr/>
                    <a:lstStyle/>
                    <a:p>
                      <a:pPr algn="ctr" fontAlgn="ctr"/>
                      <a:r>
                        <a:rPr lang="en-US" altLang="ja-JP" sz="1100" u="none" strike="noStrike" dirty="0">
                          <a:effectLst/>
                          <a:latin typeface="+mn-ea"/>
                          <a:ea typeface="+mn-ea"/>
                        </a:rPr>
                        <a:t>2015</a:t>
                      </a:r>
                      <a:r>
                        <a:rPr lang="ja-JP" altLang="en-US" sz="1100" u="none" strike="noStrike" dirty="0">
                          <a:effectLst/>
                          <a:latin typeface="+mn-ea"/>
                          <a:ea typeface="+mn-ea"/>
                        </a:rPr>
                        <a:t>年→</a:t>
                      </a:r>
                      <a:r>
                        <a:rPr lang="en-US" altLang="ja-JP" sz="1100" u="none" strike="noStrike">
                          <a:effectLst/>
                          <a:latin typeface="+mn-ea"/>
                          <a:ea typeface="+mn-ea"/>
                        </a:rPr>
                        <a:t>2030</a:t>
                      </a:r>
                      <a:r>
                        <a:rPr lang="ja-JP" altLang="en-US" sz="1100" u="none" strike="noStrike">
                          <a:effectLst/>
                          <a:latin typeface="+mn-ea"/>
                          <a:ea typeface="+mn-ea"/>
                        </a:rPr>
                        <a:t>年</a:t>
                      </a:r>
                      <a:endParaRPr lang="ja-JP" altLang="en-US" sz="1100" b="0" i="0" u="none" strike="noStrike" dirty="0">
                        <a:solidFill>
                          <a:srgbClr val="000000"/>
                        </a:solidFill>
                        <a:effectLst/>
                        <a:latin typeface="+mn-ea"/>
                        <a:ea typeface="+mn-ea"/>
                      </a:endParaRP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xmlns="" val="2434859649"/>
                  </a:ext>
                </a:extLst>
              </a:tr>
              <a:tr h="19453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u="none" strike="noStrike">
                          <a:effectLst/>
                          <a:latin typeface="+mn-ea"/>
                          <a:ea typeface="+mn-ea"/>
                        </a:rPr>
                        <a:t>増減数</a:t>
                      </a:r>
                      <a:endParaRPr lang="ja-JP" altLang="en-US" sz="1100" b="0" i="0" u="none" strike="noStrike">
                        <a:solidFill>
                          <a:srgbClr val="000000"/>
                        </a:solidFill>
                        <a:effectLst/>
                        <a:latin typeface="+mn-ea"/>
                        <a:ea typeface="+mn-ea"/>
                      </a:endParaRPr>
                    </a:p>
                  </a:txBody>
                  <a:tcPr marL="9525" marR="9525" marT="9525" marB="0" anchor="ctr"/>
                </a:tc>
                <a:tc>
                  <a:txBody>
                    <a:bodyPr/>
                    <a:lstStyle/>
                    <a:p>
                      <a:pPr algn="ctr" fontAlgn="ctr"/>
                      <a:r>
                        <a:rPr lang="ja-JP" altLang="en-US" sz="1100" u="none" strike="noStrike">
                          <a:effectLst/>
                          <a:latin typeface="+mn-ea"/>
                          <a:ea typeface="+mn-ea"/>
                        </a:rPr>
                        <a:t>増減比</a:t>
                      </a:r>
                      <a:endParaRPr lang="ja-JP" altLang="en-US" sz="11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xmlns="" val="278996881"/>
                  </a:ext>
                </a:extLst>
              </a:tr>
              <a:tr h="194539">
                <a:tc>
                  <a:txBody>
                    <a:bodyPr/>
                    <a:lstStyle/>
                    <a:p>
                      <a:pPr algn="ctr" fontAlgn="ctr"/>
                      <a:r>
                        <a:rPr lang="ja-JP" altLang="en-US" sz="1100" u="none" strike="noStrike">
                          <a:effectLst/>
                          <a:latin typeface="+mn-ea"/>
                          <a:ea typeface="+mn-ea"/>
                        </a:rPr>
                        <a:t>総　　数</a:t>
                      </a:r>
                      <a:endParaRPr lang="ja-JP" altLang="en-US"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82,519</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81,789</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84,166</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85,623</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85,940</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85,290</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84,631</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3,834</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104.7%</a:t>
                      </a:r>
                    </a:p>
                  </a:txBody>
                  <a:tcPr marL="9525" marR="9525" marT="9525" marB="0" anchor="ctr"/>
                </a:tc>
                <a:extLst>
                  <a:ext uri="{0D108BD9-81ED-4DB2-BD59-A6C34878D82A}">
                    <a16:rowId xmlns:a16="http://schemas.microsoft.com/office/drawing/2014/main" xmlns="" val="762671687"/>
                  </a:ext>
                </a:extLst>
              </a:tr>
              <a:tr h="194539">
                <a:tc>
                  <a:txBody>
                    <a:bodyPr/>
                    <a:lstStyle/>
                    <a:p>
                      <a:pPr algn="ctr" fontAlgn="ctr"/>
                      <a:r>
                        <a:rPr lang="ja-JP" altLang="en-US" sz="1100" u="none" strike="noStrike">
                          <a:effectLst/>
                          <a:latin typeface="+mn-ea"/>
                          <a:ea typeface="+mn-ea"/>
                        </a:rPr>
                        <a:t>０</a:t>
                      </a:r>
                      <a:r>
                        <a:rPr lang="en-US" altLang="ja-JP" sz="1100" u="none" strike="noStrike">
                          <a:effectLst/>
                          <a:latin typeface="+mn-ea"/>
                          <a:ea typeface="+mn-ea"/>
                        </a:rPr>
                        <a:t>-</a:t>
                      </a:r>
                      <a:r>
                        <a:rPr lang="ja-JP" altLang="en-US" sz="1100" u="none" strike="noStrike">
                          <a:effectLst/>
                          <a:latin typeface="+mn-ea"/>
                          <a:ea typeface="+mn-ea"/>
                        </a:rPr>
                        <a:t>４歳</a:t>
                      </a:r>
                      <a:endParaRPr lang="ja-JP" altLang="en-US"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8,421</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9,474</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8,742</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8,019</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7,477</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7,155</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6,895</a:t>
                      </a:r>
                    </a:p>
                  </a:txBody>
                  <a:tcPr marL="9525" marR="9525" marT="9525" marB="0" anchor="ctr"/>
                </a:tc>
                <a:tc>
                  <a:txBody>
                    <a:bodyPr/>
                    <a:lstStyle/>
                    <a:p>
                      <a:pPr algn="r" fontAlgn="ctr"/>
                      <a:r>
                        <a:rPr lang="ja-JP" altLang="en-US" sz="1100" b="0" i="0" u="none" strike="noStrike" dirty="0" smtClean="0">
                          <a:solidFill>
                            <a:srgbClr val="000000"/>
                          </a:solidFill>
                          <a:effectLst/>
                          <a:latin typeface="+mn-ea"/>
                          <a:ea typeface="+mn-ea"/>
                        </a:rPr>
                        <a:t>△</a:t>
                      </a:r>
                      <a:r>
                        <a:rPr lang="en-US" altLang="ja-JP" sz="1100" b="0" i="0" u="none" strike="noStrike" dirty="0" smtClean="0">
                          <a:solidFill>
                            <a:srgbClr val="000000"/>
                          </a:solidFill>
                          <a:effectLst/>
                          <a:latin typeface="+mn-ea"/>
                          <a:ea typeface="+mn-ea"/>
                        </a:rPr>
                        <a:t>1,454</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84.6%</a:t>
                      </a:r>
                    </a:p>
                  </a:txBody>
                  <a:tcPr marL="9525" marR="9525" marT="9525" marB="0" anchor="ctr"/>
                </a:tc>
                <a:extLst>
                  <a:ext uri="{0D108BD9-81ED-4DB2-BD59-A6C34878D82A}">
                    <a16:rowId xmlns:a16="http://schemas.microsoft.com/office/drawing/2014/main" xmlns="" val="1636955687"/>
                  </a:ext>
                </a:extLst>
              </a:tr>
              <a:tr h="194539">
                <a:tc>
                  <a:txBody>
                    <a:bodyPr/>
                    <a:lstStyle/>
                    <a:p>
                      <a:pPr algn="ctr" fontAlgn="ctr"/>
                      <a:r>
                        <a:rPr lang="en-US" altLang="ja-JP" sz="1100" u="none" strike="noStrike">
                          <a:effectLst/>
                          <a:latin typeface="+mn-ea"/>
                          <a:ea typeface="+mn-ea"/>
                        </a:rPr>
                        <a:t>15-64</a:t>
                      </a:r>
                      <a:r>
                        <a:rPr lang="ja-JP" altLang="en-US" sz="1100" u="none" strike="noStrike">
                          <a:effectLst/>
                          <a:latin typeface="+mn-ea"/>
                          <a:ea typeface="+mn-ea"/>
                        </a:rPr>
                        <a:t>歳</a:t>
                      </a:r>
                      <a:endParaRPr lang="ja-JP" altLang="en-US"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35,227</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32,711</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31,917</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31,665</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31,208</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29,640</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26,844</a:t>
                      </a:r>
                    </a:p>
                  </a:txBody>
                  <a:tcPr marL="9525" marR="9525" marT="9525" marB="0" anchor="ctr"/>
                </a:tc>
                <a:tc>
                  <a:txBody>
                    <a:bodyPr/>
                    <a:lstStyle/>
                    <a:p>
                      <a:pPr algn="r" fontAlgn="ctr"/>
                      <a:r>
                        <a:rPr lang="ja-JP" altLang="en-US" sz="1100" b="0" i="0" u="none" strike="noStrike" dirty="0" smtClean="0">
                          <a:solidFill>
                            <a:srgbClr val="000000"/>
                          </a:solidFill>
                          <a:effectLst/>
                          <a:latin typeface="+mn-ea"/>
                          <a:ea typeface="+mn-ea"/>
                        </a:rPr>
                        <a:t>△</a:t>
                      </a:r>
                      <a:r>
                        <a:rPr lang="en-US" altLang="ja-JP" sz="1100" b="0" i="0" u="none" strike="noStrike" dirty="0" smtClean="0">
                          <a:solidFill>
                            <a:srgbClr val="000000"/>
                          </a:solidFill>
                          <a:effectLst/>
                          <a:latin typeface="+mn-ea"/>
                          <a:ea typeface="+mn-ea"/>
                        </a:rPr>
                        <a:t>1,046</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96.8%</a:t>
                      </a:r>
                    </a:p>
                  </a:txBody>
                  <a:tcPr marL="9525" marR="9525" marT="9525" marB="0" anchor="ctr"/>
                </a:tc>
                <a:extLst>
                  <a:ext uri="{0D108BD9-81ED-4DB2-BD59-A6C34878D82A}">
                    <a16:rowId xmlns:a16="http://schemas.microsoft.com/office/drawing/2014/main" xmlns="" val="1637220280"/>
                  </a:ext>
                </a:extLst>
              </a:tr>
              <a:tr h="194539">
                <a:tc>
                  <a:txBody>
                    <a:bodyPr/>
                    <a:lstStyle/>
                    <a:p>
                      <a:pPr algn="ctr" fontAlgn="ctr"/>
                      <a:r>
                        <a:rPr lang="en-US" altLang="ja-JP" sz="1100" u="none" strike="noStrike">
                          <a:effectLst/>
                          <a:latin typeface="+mn-ea"/>
                          <a:ea typeface="+mn-ea"/>
                        </a:rPr>
                        <a:t>65-74</a:t>
                      </a:r>
                      <a:r>
                        <a:rPr lang="ja-JP" altLang="en-US" sz="1100" u="none" strike="noStrike">
                          <a:effectLst/>
                          <a:latin typeface="+mn-ea"/>
                          <a:ea typeface="+mn-ea"/>
                        </a:rPr>
                        <a:t>歳</a:t>
                      </a:r>
                      <a:endParaRPr lang="ja-JP" altLang="en-US" sz="11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17,874</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18,471</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18,026</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15,064</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14,608</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16,006</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18,446</a:t>
                      </a:r>
                    </a:p>
                  </a:txBody>
                  <a:tcPr marL="9525" marR="9525" marT="9525" marB="0" anchor="ctr"/>
                </a:tc>
                <a:tc>
                  <a:txBody>
                    <a:bodyPr/>
                    <a:lstStyle/>
                    <a:p>
                      <a:pPr algn="r" fontAlgn="ctr"/>
                      <a:r>
                        <a:rPr lang="ja-JP" altLang="en-US" sz="1100" b="0" i="0" u="none" strike="noStrike" dirty="0" smtClean="0">
                          <a:solidFill>
                            <a:srgbClr val="000000"/>
                          </a:solidFill>
                          <a:effectLst/>
                          <a:latin typeface="+mn-ea"/>
                          <a:ea typeface="+mn-ea"/>
                        </a:rPr>
                        <a:t>△</a:t>
                      </a:r>
                      <a:r>
                        <a:rPr lang="en-US" altLang="ja-JP" sz="1100" b="0" i="0" u="none" strike="noStrike" dirty="0" smtClean="0">
                          <a:solidFill>
                            <a:srgbClr val="000000"/>
                          </a:solidFill>
                          <a:effectLst/>
                          <a:latin typeface="+mn-ea"/>
                          <a:ea typeface="+mn-ea"/>
                        </a:rPr>
                        <a:t>3,407</a:t>
                      </a:r>
                      <a:endParaRPr lang="en-US" altLang="ja-JP"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81.6%</a:t>
                      </a:r>
                    </a:p>
                  </a:txBody>
                  <a:tcPr marL="9525" marR="9525" marT="9525" marB="0" anchor="ctr"/>
                </a:tc>
                <a:extLst>
                  <a:ext uri="{0D108BD9-81ED-4DB2-BD59-A6C34878D82A}">
                    <a16:rowId xmlns:a16="http://schemas.microsoft.com/office/drawing/2014/main" xmlns="" val="492951181"/>
                  </a:ext>
                </a:extLst>
              </a:tr>
              <a:tr h="194539">
                <a:tc>
                  <a:txBody>
                    <a:bodyPr/>
                    <a:lstStyle/>
                    <a:p>
                      <a:pPr algn="ctr" fontAlgn="ctr"/>
                      <a:r>
                        <a:rPr lang="en-US" altLang="ja-JP" sz="1100" u="none" strike="noStrike" dirty="0">
                          <a:effectLst/>
                          <a:latin typeface="+mn-ea"/>
                          <a:ea typeface="+mn-ea"/>
                        </a:rPr>
                        <a:t>75</a:t>
                      </a:r>
                      <a:r>
                        <a:rPr lang="ja-JP" altLang="en-US" sz="1100" u="none" strike="noStrike" dirty="0">
                          <a:effectLst/>
                          <a:latin typeface="+mn-ea"/>
                          <a:ea typeface="+mn-ea"/>
                        </a:rPr>
                        <a:t>歳以上</a:t>
                      </a:r>
                      <a:endParaRPr lang="ja-JP" altLang="en-US" sz="11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20,997</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21,133</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25,482</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30,873</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32,647</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32,489</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32,447</a:t>
                      </a:r>
                    </a:p>
                  </a:txBody>
                  <a:tcPr marL="9525" marR="9525" marT="9525" marB="0" anchor="ctr"/>
                </a:tc>
                <a:tc>
                  <a:txBody>
                    <a:bodyPr/>
                    <a:lstStyle/>
                    <a:p>
                      <a:pPr algn="r" fontAlgn="ctr"/>
                      <a:r>
                        <a:rPr lang="en-US" altLang="ja-JP" sz="1100" b="0" i="0" u="none" strike="noStrike">
                          <a:solidFill>
                            <a:srgbClr val="000000"/>
                          </a:solidFill>
                          <a:effectLst/>
                          <a:latin typeface="+mn-ea"/>
                          <a:ea typeface="+mn-ea"/>
                        </a:rPr>
                        <a:t>9,741</a:t>
                      </a:r>
                    </a:p>
                  </a:txBody>
                  <a:tcPr marL="9525" marR="9525" marT="9525" marB="0" anchor="ctr"/>
                </a:tc>
                <a:tc>
                  <a:txBody>
                    <a:bodyPr/>
                    <a:lstStyle/>
                    <a:p>
                      <a:pPr algn="r" fontAlgn="ctr"/>
                      <a:r>
                        <a:rPr lang="en-US" altLang="ja-JP" sz="1100" b="0" i="0" u="none" strike="noStrike" dirty="0">
                          <a:solidFill>
                            <a:srgbClr val="000000"/>
                          </a:solidFill>
                          <a:effectLst/>
                          <a:latin typeface="+mn-ea"/>
                          <a:ea typeface="+mn-ea"/>
                        </a:rPr>
                        <a:t>146.1%</a:t>
                      </a:r>
                    </a:p>
                  </a:txBody>
                  <a:tcPr marL="9525" marR="9525" marT="9525" marB="0" anchor="ctr"/>
                </a:tc>
                <a:extLst>
                  <a:ext uri="{0D108BD9-81ED-4DB2-BD59-A6C34878D82A}">
                    <a16:rowId xmlns:a16="http://schemas.microsoft.com/office/drawing/2014/main" xmlns="" val="3002903216"/>
                  </a:ext>
                </a:extLst>
              </a:tr>
            </a:tbl>
          </a:graphicData>
        </a:graphic>
      </p:graphicFrame>
      <p:sp>
        <p:nvSpPr>
          <p:cNvPr id="14" name="正方形/長方形 13"/>
          <p:cNvSpPr/>
          <p:nvPr/>
        </p:nvSpPr>
        <p:spPr>
          <a:xfrm>
            <a:off x="473765" y="6597352"/>
            <a:ext cx="6252254" cy="252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ＭＳ Ｐ明朝" panose="02020600040205080304" pitchFamily="18" charset="-128"/>
                <a:ea typeface="ＭＳ Ｐ明朝" panose="02020600040205080304" pitchFamily="18" charset="-128"/>
              </a:rPr>
              <a:t>◇ 「日本の地域別将来推計人口」（</a:t>
            </a:r>
            <a:r>
              <a:rPr lang="en-US" altLang="ja-JP" sz="900" dirty="0">
                <a:solidFill>
                  <a:schemeClr val="tx1"/>
                </a:solidFill>
                <a:latin typeface="ＭＳ Ｐ明朝" panose="02020600040205080304" pitchFamily="18" charset="-128"/>
                <a:ea typeface="ＭＳ Ｐ明朝" panose="02020600040205080304" pitchFamily="18" charset="-128"/>
              </a:rPr>
              <a:t>2013</a:t>
            </a:r>
            <a:r>
              <a:rPr lang="ja-JP" altLang="en-US" sz="900" dirty="0">
                <a:solidFill>
                  <a:schemeClr val="tx1"/>
                </a:solidFill>
                <a:latin typeface="ＭＳ Ｐ明朝" panose="02020600040205080304" pitchFamily="18" charset="-128"/>
                <a:ea typeface="ＭＳ Ｐ明朝" panose="02020600040205080304" pitchFamily="18" charset="-128"/>
              </a:rPr>
              <a:t>年</a:t>
            </a:r>
            <a:r>
              <a:rPr lang="en-US" altLang="ja-JP" sz="900" dirty="0">
                <a:solidFill>
                  <a:schemeClr val="tx1"/>
                </a:solidFill>
                <a:latin typeface="ＭＳ Ｐ明朝" panose="02020600040205080304" pitchFamily="18" charset="-128"/>
                <a:ea typeface="ＭＳ Ｐ明朝" panose="02020600040205080304" pitchFamily="18" charset="-128"/>
              </a:rPr>
              <a:t>3</a:t>
            </a:r>
            <a:r>
              <a:rPr lang="ja-JP" altLang="en-US" sz="900" dirty="0">
                <a:solidFill>
                  <a:schemeClr val="tx1"/>
                </a:solidFill>
                <a:latin typeface="ＭＳ Ｐ明朝" panose="02020600040205080304" pitchFamily="18" charset="-128"/>
                <a:ea typeface="ＭＳ Ｐ明朝" panose="02020600040205080304" pitchFamily="18" charset="-128"/>
              </a:rPr>
              <a:t>月推計）及び「患者調査」（</a:t>
            </a:r>
            <a:r>
              <a:rPr lang="en-US" altLang="ja-JP" sz="900" dirty="0">
                <a:solidFill>
                  <a:schemeClr val="tx1"/>
                </a:solidFill>
                <a:latin typeface="ＭＳ Ｐ明朝" panose="02020600040205080304" pitchFamily="18" charset="-128"/>
                <a:ea typeface="ＭＳ Ｐ明朝" panose="02020600040205080304" pitchFamily="18" charset="-128"/>
              </a:rPr>
              <a:t>2014</a:t>
            </a:r>
            <a:r>
              <a:rPr lang="ja-JP" altLang="en-US" sz="900" dirty="0">
                <a:solidFill>
                  <a:schemeClr val="tx1"/>
                </a:solidFill>
                <a:latin typeface="ＭＳ Ｐ明朝" panose="02020600040205080304" pitchFamily="18" charset="-128"/>
                <a:ea typeface="ＭＳ Ｐ明朝" panose="02020600040205080304" pitchFamily="18" charset="-128"/>
              </a:rPr>
              <a:t>年）の受療率</a:t>
            </a:r>
            <a:r>
              <a:rPr lang="ja-JP" altLang="en-US" sz="900" dirty="0" smtClean="0">
                <a:solidFill>
                  <a:schemeClr val="tx1"/>
                </a:solidFill>
                <a:latin typeface="ＭＳ Ｐ明朝" panose="02020600040205080304" pitchFamily="18" charset="-128"/>
                <a:ea typeface="ＭＳ Ｐ明朝" panose="02020600040205080304" pitchFamily="18" charset="-128"/>
              </a:rPr>
              <a:t>からアイテックが作成</a:t>
            </a:r>
            <a:endParaRPr kumimoji="1" lang="ja-JP" altLang="en-US" sz="1000" dirty="0">
              <a:solidFill>
                <a:schemeClr val="tx1"/>
              </a:solidFill>
              <a:latin typeface="+mn-ea"/>
            </a:endParaRPr>
          </a:p>
        </p:txBody>
      </p:sp>
      <p:sp>
        <p:nvSpPr>
          <p:cNvPr id="15" name="正方形/長方形 14"/>
          <p:cNvSpPr/>
          <p:nvPr/>
        </p:nvSpPr>
        <p:spPr>
          <a:xfrm>
            <a:off x="1403648" y="1539646"/>
            <a:ext cx="936104" cy="360040"/>
          </a:xfrm>
          <a:prstGeom prst="rect">
            <a:avLst/>
          </a:prstGeom>
          <a:noFill/>
          <a:ln w="317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（単位：人）</a:t>
            </a:r>
          </a:p>
        </p:txBody>
      </p:sp>
      <p:sp>
        <p:nvSpPr>
          <p:cNvPr id="16" name="正方形/長方形 15"/>
          <p:cNvSpPr/>
          <p:nvPr/>
        </p:nvSpPr>
        <p:spPr>
          <a:xfrm>
            <a:off x="2195736" y="1587662"/>
            <a:ext cx="3888432" cy="264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a:solidFill>
                  <a:schemeClr val="tx1"/>
                </a:solidFill>
                <a:latin typeface="+mn-ea"/>
              </a:rPr>
              <a:t>※ </a:t>
            </a:r>
            <a:r>
              <a:rPr kumimoji="1" lang="ja-JP" altLang="en-US" sz="900" dirty="0">
                <a:solidFill>
                  <a:schemeClr val="tx1"/>
                </a:solidFill>
                <a:latin typeface="+mn-ea"/>
              </a:rPr>
              <a:t>受療率（</a:t>
            </a:r>
            <a:r>
              <a:rPr kumimoji="1" lang="en-US" altLang="ja-JP" sz="900" dirty="0">
                <a:solidFill>
                  <a:schemeClr val="tx1"/>
                </a:solidFill>
                <a:latin typeface="+mn-ea"/>
              </a:rPr>
              <a:t>2014</a:t>
            </a:r>
            <a:r>
              <a:rPr kumimoji="1" lang="ja-JP" altLang="en-US" sz="900" dirty="0">
                <a:solidFill>
                  <a:schemeClr val="tx1"/>
                </a:solidFill>
                <a:latin typeface="+mn-ea"/>
              </a:rPr>
              <a:t>年患者調査）</a:t>
            </a:r>
            <a:r>
              <a:rPr lang="ja-JP" altLang="en-US" sz="900" dirty="0">
                <a:solidFill>
                  <a:schemeClr val="tx1"/>
                </a:solidFill>
                <a:latin typeface="+mn-ea"/>
              </a:rPr>
              <a:t>に変動がないものとして推計</a:t>
            </a:r>
            <a:endParaRPr kumimoji="1" lang="ja-JP" altLang="en-US" sz="900" dirty="0">
              <a:solidFill>
                <a:schemeClr val="tx1"/>
              </a:solidFill>
              <a:latin typeface="+mn-ea"/>
            </a:endParaRPr>
          </a:p>
        </p:txBody>
      </p:sp>
    </p:spTree>
    <p:extLst>
      <p:ext uri="{BB962C8B-B14F-4D97-AF65-F5344CB8AC3E}">
        <p14:creationId xmlns:p14="http://schemas.microsoft.com/office/powerpoint/2010/main" val="2154983613"/>
      </p:ext>
    </p:extLst>
  </p:cSld>
  <p:clrMapOvr>
    <a:masterClrMapping/>
  </p:clrMapOvr>
</p:sld>
</file>

<file path=ppt/theme/theme1.xml><?xml version="1.0" encoding="utf-8"?>
<a:theme xmlns:a="http://schemas.openxmlformats.org/drawingml/2006/main" name="ワーキング・グループの作業状況 H26年7月末">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ワーキング・グループの作業状況 H26年7月末</Template>
  <TotalTime>8522</TotalTime>
  <Words>5520</Words>
  <Application>Microsoft Office PowerPoint</Application>
  <PresentationFormat>画面に合わせる (4:3)</PresentationFormat>
  <Paragraphs>1936</Paragraphs>
  <Slides>63</Slides>
  <Notes>12</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63</vt:i4>
      </vt:variant>
    </vt:vector>
  </HeadingPairs>
  <TitlesOfParts>
    <vt:vector size="65" baseType="lpstr">
      <vt:lpstr>ワーキング・グループの作業状況 H26年7月末</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入院患者数の将来推計　（広島医療圏：５大疾病）</vt:lpstr>
      <vt:lpstr>外来患者数の将来推計　（広島医療圏：５大疾病）</vt:lpstr>
      <vt:lpstr>PowerPoint プレゼンテーション</vt:lpstr>
      <vt:lpstr>外来患者数の将来推計　（広島医療圏）</vt:lpstr>
      <vt:lpstr>PowerPoint プレゼンテーション</vt:lpstr>
      <vt:lpstr>PowerPoint プレゼンテーション</vt:lpstr>
      <vt:lpstr>PowerPoint プレゼンテーション</vt:lpstr>
      <vt:lpstr>PowerPoint プレゼンテーション</vt:lpstr>
      <vt:lpstr>基幹病院連携強化会議メンバー（H27.7～）</vt:lpstr>
      <vt:lpstr>基幹病院連携強化会議の開催状況</vt:lpstr>
      <vt:lpstr>基幹病院連携強化会議における論点</vt:lpstr>
      <vt:lpstr>基幹病院の連携強化によるメリット</vt:lpstr>
      <vt:lpstr>広島がん高精度放射線治療センター（ＨＩＰＲＡＣ）</vt:lpstr>
      <vt:lpstr>PowerPoint プレゼンテーション</vt:lpstr>
      <vt:lpstr>PowerPoint プレゼンテーション</vt:lpstr>
      <vt:lpstr>　１ 公立病院改革の取組について 　　　～長谷川淳二氏（総務省自治財政局準公営企業室長）</vt:lpstr>
      <vt:lpstr>PowerPoint プレゼンテーション</vt:lpstr>
      <vt:lpstr>PowerPoint プレゼンテーション</vt:lpstr>
      <vt:lpstr>PowerPoint プレゼンテーション</vt:lpstr>
      <vt:lpstr>　２ これからの地域医療連携について 　　　～町田二郎氏（済生会熊本病院副院長）</vt:lpstr>
      <vt:lpstr>　連携会議での転帰報告</vt:lpstr>
      <vt:lpstr>　３ 症例集積と医療の質の向上について 　　　～宮田裕章氏（慶應義塾大学医学部教授）</vt:lpstr>
      <vt:lpstr>PowerPoint プレゼンテーション</vt:lpstr>
      <vt:lpstr>　４ 有識者と会議メンバーの意見交換 　　　～ファシリテーター：平井敦子氏（中国新聞社論説委員）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広島県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広島都市圏の医療に関する調査研究協議会 ～ワーキング・グループの作業状況～</dc:title>
  <dc:creator>福永 裕文</dc:creator>
  <cp:lastModifiedBy>広島県</cp:lastModifiedBy>
  <cp:revision>686</cp:revision>
  <cp:lastPrinted>2016-07-04T01:30:24Z</cp:lastPrinted>
  <dcterms:created xsi:type="dcterms:W3CDTF">2014-07-17T04:10:49Z</dcterms:created>
  <dcterms:modified xsi:type="dcterms:W3CDTF">2016-12-27T00:50:24Z</dcterms:modified>
</cp:coreProperties>
</file>