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5" r:id="rId3"/>
  </p:sldIdLst>
  <p:sldSz cx="9906000" cy="6858000" type="A4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79AF"/>
    <a:srgbClr val="939393"/>
    <a:srgbClr val="000066"/>
    <a:srgbClr val="FFA7CB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42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5330A-6F56-4C2C-AB36-BB6F89A6DB7B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157E81-8C2A-4B21-9C4E-B82CC747CF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6977" cy="513789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0650" y="0"/>
            <a:ext cx="3076976" cy="513789"/>
          </a:xfrm>
          <a:prstGeom prst="rect">
            <a:avLst/>
          </a:prstGeom>
        </p:spPr>
        <p:txBody>
          <a:bodyPr vert="horz" lIns="95464" tIns="47732" rIns="95464" bIns="47732" rtlCol="0"/>
          <a:lstStyle>
            <a:lvl1pPr algn="r">
              <a:defRPr sz="1200"/>
            </a:lvl1pPr>
          </a:lstStyle>
          <a:p>
            <a:fld id="{8783CF18-DD37-4720-973D-76074CCC22E0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1279525"/>
            <a:ext cx="498792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64" tIns="47732" rIns="95464" bIns="477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429" y="4925460"/>
            <a:ext cx="5680444" cy="4029621"/>
          </a:xfrm>
          <a:prstGeom prst="rect">
            <a:avLst/>
          </a:prstGeom>
        </p:spPr>
        <p:txBody>
          <a:bodyPr vert="horz" lIns="95464" tIns="47732" rIns="95464" bIns="477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0824"/>
            <a:ext cx="3076977" cy="513789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0650" y="9720824"/>
            <a:ext cx="3076976" cy="513789"/>
          </a:xfrm>
          <a:prstGeom prst="rect">
            <a:avLst/>
          </a:prstGeom>
        </p:spPr>
        <p:txBody>
          <a:bodyPr vert="horz" lIns="95464" tIns="47732" rIns="95464" bIns="47732" rtlCol="0" anchor="b"/>
          <a:lstStyle>
            <a:lvl1pPr algn="r">
              <a:defRPr sz="1200"/>
            </a:lvl1pPr>
          </a:lstStyle>
          <a:p>
            <a:fld id="{AE20F124-B346-482B-9E56-D7C02A8F0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F57200-E44A-42D6-B27A-D0B682A46599}" type="slidenum">
              <a:rPr lang="ja-JP" altLang="en-US" smtClean="0">
                <a:solidFill>
                  <a:prstClr val="black"/>
                </a:solidFill>
              </a:rPr>
              <a:pPr/>
              <a:t>2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5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641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3322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19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99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23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32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273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4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81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45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36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19EC3-AD48-4CEA-9EDB-72A642877917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2C7F1-02A8-4B00-AB34-528EA2E2D1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165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"/>
            <a:ext cx="9906000" cy="4733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63063" y="56796"/>
            <a:ext cx="757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 smtClean="0">
                <a:solidFill>
                  <a:schemeClr val="bg1"/>
                </a:solidFill>
                <a:latin typeface="+mn-ea"/>
              </a:rPr>
              <a:t>令和３年度　福祉と防災の連携による個別避難計画策定事業　実施状況</a:t>
            </a:r>
            <a:endParaRPr kumimoji="1" lang="ja-JP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2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8708164" y="6501421"/>
            <a:ext cx="1189290" cy="365125"/>
          </a:xfrm>
        </p:spPr>
        <p:txBody>
          <a:bodyPr/>
          <a:lstStyle/>
          <a:p>
            <a:fld id="{130E6BF4-0AD1-4A78-AADC-5D498C0A7A59}" type="slidenum">
              <a:rPr kumimoji="1" lang="ja-JP" altLang="en-US" sz="1800" smtClean="0">
                <a:latin typeface="+mn-ea"/>
              </a:rPr>
              <a:t>1</a:t>
            </a:fld>
            <a:endParaRPr kumimoji="1" lang="ja-JP" altLang="en-US" sz="18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2601" y="536852"/>
            <a:ext cx="3528629" cy="41878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b="1" dirty="0">
                <a:solidFill>
                  <a:schemeClr val="bg1"/>
                </a:solidFill>
                <a:latin typeface="+mn-ea"/>
              </a:rPr>
              <a:t>1</a:t>
            </a:r>
            <a:r>
              <a:rPr kumimoji="1" lang="ja-JP" altLang="en-US" sz="1600" b="1" dirty="0">
                <a:solidFill>
                  <a:schemeClr val="bg1"/>
                </a:solidFill>
                <a:latin typeface="+mn-ea"/>
              </a:rPr>
              <a:t>年間における取組のポイント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602" y="955635"/>
            <a:ext cx="9746262" cy="584775"/>
          </a:xfrm>
          <a:prstGeom prst="rect">
            <a:avLst/>
          </a:prstGeom>
          <a:noFill/>
          <a:ln w="12700">
            <a:solidFill>
              <a:srgbClr val="000099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+mn-ea"/>
              </a:rPr>
              <a:t>令和３年５月の災害宅策基本法の一部改正によ</a:t>
            </a:r>
            <a:r>
              <a:rPr kumimoji="1" lang="ja-JP" altLang="en-US" sz="1600" dirty="0">
                <a:latin typeface="+mn-ea"/>
              </a:rPr>
              <a:t>り</a:t>
            </a:r>
            <a:r>
              <a:rPr kumimoji="1" lang="ja-JP" altLang="en-US" sz="1600" dirty="0" smtClean="0">
                <a:latin typeface="+mn-ea"/>
              </a:rPr>
              <a:t>市町に努力義務が課された個別</a:t>
            </a:r>
            <a:r>
              <a:rPr kumimoji="1" lang="ja-JP" altLang="en-US" sz="1600" dirty="0">
                <a:latin typeface="+mn-ea"/>
              </a:rPr>
              <a:t>避難計画</a:t>
            </a:r>
            <a:r>
              <a:rPr kumimoji="1" lang="ja-JP" altLang="en-US" sz="1600" dirty="0" smtClean="0">
                <a:latin typeface="+mn-ea"/>
              </a:rPr>
              <a:t>の</a:t>
            </a:r>
            <a:r>
              <a:rPr kumimoji="1" lang="ja-JP" altLang="en-US" sz="1600" dirty="0">
                <a:latin typeface="+mn-ea"/>
              </a:rPr>
              <a:t>策定</a:t>
            </a:r>
            <a:r>
              <a:rPr kumimoji="1" lang="ja-JP" altLang="en-US" sz="1600" dirty="0" smtClean="0">
                <a:latin typeface="+mn-ea"/>
              </a:rPr>
              <a:t>を支援する</a:t>
            </a:r>
            <a:r>
              <a:rPr kumimoji="1" lang="ja-JP" altLang="en-US" sz="1600" dirty="0">
                <a:latin typeface="+mn-ea"/>
              </a:rPr>
              <a:t>ため，</a:t>
            </a:r>
            <a:r>
              <a:rPr kumimoji="1" lang="ja-JP" altLang="en-US" sz="1600" b="1" dirty="0">
                <a:latin typeface="+mn-ea"/>
              </a:rPr>
              <a:t>市町職員を対象と</a:t>
            </a:r>
            <a:r>
              <a:rPr kumimoji="1" lang="ja-JP" altLang="en-US" sz="1600" b="1" dirty="0" smtClean="0">
                <a:latin typeface="+mn-ea"/>
              </a:rPr>
              <a:t>した法改正の</a:t>
            </a:r>
            <a:r>
              <a:rPr kumimoji="1" lang="ja-JP" altLang="en-US" sz="1600" b="1" dirty="0">
                <a:latin typeface="+mn-ea"/>
              </a:rPr>
              <a:t>理念等に関する説明会</a:t>
            </a:r>
            <a:r>
              <a:rPr kumimoji="1" lang="ja-JP" altLang="en-US" sz="1600" dirty="0">
                <a:latin typeface="+mn-ea"/>
              </a:rPr>
              <a:t>や</a:t>
            </a:r>
            <a:r>
              <a:rPr kumimoji="1" lang="ja-JP" altLang="en-US" sz="1600" b="1" dirty="0">
                <a:latin typeface="+mn-ea"/>
              </a:rPr>
              <a:t>福祉専門職防災対応力向上</a:t>
            </a:r>
            <a:r>
              <a:rPr kumimoji="1" lang="ja-JP" altLang="en-US" sz="1600" b="1" dirty="0" smtClean="0">
                <a:latin typeface="+mn-ea"/>
              </a:rPr>
              <a:t>研修会</a:t>
            </a:r>
            <a:r>
              <a:rPr kumimoji="1" lang="ja-JP" altLang="en-US" sz="1600" dirty="0" smtClean="0">
                <a:latin typeface="+mn-ea"/>
              </a:rPr>
              <a:t>を開催。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2601" y="1597905"/>
            <a:ext cx="3405059" cy="329127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bg1"/>
                </a:solidFill>
                <a:latin typeface="+mn-ea"/>
              </a:rPr>
              <a:t>実施内容</a:t>
            </a:r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4" name="テキスト ボックス 11"/>
          <p:cNvSpPr>
            <a:spLocks noChangeArrowheads="1"/>
          </p:cNvSpPr>
          <p:nvPr/>
        </p:nvSpPr>
        <p:spPr bwMode="auto">
          <a:xfrm>
            <a:off x="72601" y="1943162"/>
            <a:ext cx="9744547" cy="4770537"/>
          </a:xfrm>
          <a:prstGeom prst="rect">
            <a:avLst/>
          </a:prstGeom>
          <a:solidFill>
            <a:srgbClr val="FFFFFF"/>
          </a:solidFill>
          <a:ln w="19050" cap="flat" cmpd="sng">
            <a:solidFill>
              <a:srgbClr val="0000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solidFill>
                  <a:schemeClr val="hlink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【</a:t>
            </a:r>
            <a:r>
              <a:rPr lang="ja-JP" altLang="en-US" sz="1600" b="1" dirty="0">
                <a:solidFill>
                  <a:schemeClr val="hlin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福祉</a:t>
            </a:r>
            <a:r>
              <a:rPr lang="ja-JP" altLang="en-US" sz="1600" b="1" dirty="0" smtClean="0">
                <a:solidFill>
                  <a:schemeClr val="hlink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と防災の連携促進</a:t>
            </a:r>
            <a:r>
              <a:rPr lang="en-US" altLang="ja-JP" sz="1600" b="1" dirty="0" smtClean="0">
                <a:solidFill>
                  <a:schemeClr val="hlink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】</a:t>
            </a:r>
            <a:endParaRPr lang="ja-JP" altLang="en-US" sz="1600" b="1" dirty="0">
              <a:solidFill>
                <a:schemeClr val="hlink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ja-JP" altLang="en-US" sz="1600" b="1" dirty="0" smtClean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・広島県地域</a:t>
            </a:r>
            <a:r>
              <a:rPr lang="ja-JP" altLang="en-US" sz="1600" b="1" dirty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共生社会推進プロジェクトチーム</a:t>
            </a:r>
            <a:r>
              <a:rPr lang="ja-JP" altLang="en-US" sz="1600" b="1" dirty="0" smtClean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講演会　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(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８月開催)(オンライン開催)</a:t>
            </a: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講　師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：同志社大学社会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学部　教授　立木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茂雄氏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テーマ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：防災と福祉の連携について</a:t>
            </a:r>
            <a:endParaRPr lang="ja-JP" altLang="en-US" sz="1600" dirty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対　象：県庁内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防災部局，福祉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部局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・</a:t>
            </a:r>
            <a:r>
              <a:rPr lang="ja-JP" altLang="en-US" sz="1600" b="1" dirty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市町職員対象の説明会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（６月開催）(オンライン開催)</a:t>
            </a:r>
            <a:endParaRPr lang="ja-JP" altLang="en-US" sz="1600" dirty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講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師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：同志社大学社会</a:t>
            </a:r>
            <a:r>
              <a:rPr lang="zh-CN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学部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教授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立木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茂雄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氏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内　容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：改正災害対策基本法の理念，先進地の取組紹介</a:t>
            </a:r>
            <a:endParaRPr lang="ja-JP" altLang="en-US" sz="1600" dirty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b="1" dirty="0">
                <a:solidFill>
                  <a:srgbClr val="CC0066"/>
                </a:solidFill>
                <a:latin typeface="游ゴシック" panose="020B0400000000000000" pitchFamily="50" charset="-128"/>
                <a:sym typeface="游ゴシック" panose="020B0400000000000000" pitchFamily="50" charset="-128"/>
              </a:rPr>
              <a:t>・インクルージョン・マネージャー研修　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(２月３日,３月1</a:t>
            </a:r>
            <a:r>
              <a:rPr lang="en-US" altLang="ja-JP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7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日)(オンライン開催)</a:t>
            </a:r>
          </a:p>
          <a:p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講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師：同志社大学社会学部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　　　　　　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教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授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　　　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立木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</a:t>
            </a:r>
            <a:r>
              <a:rPr lang="zh-CN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茂雄</a:t>
            </a:r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氏</a:t>
            </a:r>
            <a:endParaRPr lang="en-US" altLang="zh-CN" sz="1600" dirty="0">
              <a:latin typeface="游ゴシック" panose="020B0400000000000000" pitchFamily="50" charset="-128"/>
              <a:ea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　　　　同インクルーシブ防災研究センター　特定任用助教　　辻岡　　綾　氏</a:t>
            </a:r>
            <a:endParaRPr lang="ja-JP" altLang="en-US" sz="1600" dirty="0"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sym typeface="游ゴシック" panose="020B0400000000000000" pitchFamily="50" charset="-128"/>
              </a:rPr>
              <a:t>　対　象：市町防災部局，福祉</a:t>
            </a:r>
            <a:r>
              <a:rPr lang="ja-JP" altLang="en-US" sz="1600" dirty="0" smtClean="0">
                <a:latin typeface="游ゴシック" panose="020B0400000000000000" pitchFamily="50" charset="-128"/>
                <a:sym typeface="游ゴシック" panose="020B0400000000000000" pitchFamily="50" charset="-128"/>
              </a:rPr>
              <a:t>部局</a:t>
            </a:r>
            <a:endParaRPr lang="en-US" altLang="ja-JP" sz="1600" dirty="0" smtClean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en-US" altLang="ja-JP" sz="1600" b="1" dirty="0" smtClean="0">
                <a:solidFill>
                  <a:srgbClr val="0070C0"/>
                </a:solidFill>
                <a:latin typeface="游ゴシック" panose="020B0400000000000000" pitchFamily="50" charset="-128"/>
                <a:sym typeface="游ゴシック" panose="020B0400000000000000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70C0"/>
                </a:solidFill>
                <a:latin typeface="游ゴシック" panose="020B0400000000000000" pitchFamily="50" charset="-128"/>
                <a:sym typeface="游ゴシック" panose="020B0400000000000000" pitchFamily="50" charset="-128"/>
              </a:rPr>
              <a:t>個別避難計画の策定支援</a:t>
            </a:r>
            <a:r>
              <a:rPr lang="en-US" altLang="ja-JP" sz="1600" b="1" dirty="0" smtClean="0">
                <a:solidFill>
                  <a:srgbClr val="0070C0"/>
                </a:solidFill>
                <a:latin typeface="游ゴシック" panose="020B0400000000000000" pitchFamily="50" charset="-128"/>
                <a:sym typeface="游ゴシック" panose="020B0400000000000000" pitchFamily="50" charset="-128"/>
              </a:rPr>
              <a:t>】</a:t>
            </a:r>
            <a:endParaRPr lang="ja-JP" altLang="en-US" sz="1600" b="1" dirty="0">
              <a:solidFill>
                <a:srgbClr val="0070C0"/>
              </a:solidFill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b="1" dirty="0" smtClean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・</a:t>
            </a:r>
            <a:r>
              <a:rPr lang="ja-JP" altLang="en-US" sz="1600" b="1" dirty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福祉専門職防災対応力向上</a:t>
            </a:r>
            <a:r>
              <a:rPr lang="ja-JP" altLang="en-US" sz="1600" b="1" dirty="0" smtClean="0">
                <a:solidFill>
                  <a:srgbClr val="CC0066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研修　</a:t>
            </a:r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(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８月６日,８月18日,１月24日)(オンライン開催)</a:t>
            </a: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内　容：個別避難計画策定の意義，ケースに基づく計画策定演習　　　</a:t>
            </a:r>
            <a:endParaRPr lang="en-US" altLang="ja-JP" sz="1600" dirty="0" smtClean="0">
              <a:latin typeface="游ゴシック" panose="020B0400000000000000" pitchFamily="50" charset="-128"/>
              <a:ea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　委託先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：一般社団法人兵庫県社会福祉士会</a:t>
            </a:r>
            <a:endParaRPr lang="ja-JP" altLang="en-US" sz="1600" dirty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en-US" altLang="ja-JP" sz="1600" b="1" dirty="0" smtClean="0">
                <a:solidFill>
                  <a:schemeClr val="hlink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【</a:t>
            </a:r>
            <a:r>
              <a:rPr lang="ja-JP" altLang="en-US" sz="1600" b="1" dirty="0" smtClean="0">
                <a:solidFill>
                  <a:schemeClr val="hlink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その他支援</a:t>
            </a:r>
            <a:r>
              <a:rPr lang="en-US" altLang="ja-JP" sz="1600" b="1" dirty="0" smtClean="0">
                <a:solidFill>
                  <a:schemeClr val="hlink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】</a:t>
            </a:r>
            <a:endParaRPr lang="ja-JP" altLang="en-US" sz="1600" b="1" dirty="0">
              <a:solidFill>
                <a:schemeClr val="hlink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・モデル３市，県及び兵庫県社会福祉士会の情報交換会（開催日：</a:t>
            </a:r>
            <a:r>
              <a:rPr lang="en-US" altLang="ja-JP" sz="1600" dirty="0">
                <a:latin typeface="Calibri" panose="020F0502020204030204" pitchFamily="34" charset="0"/>
                <a:sym typeface="Calibri" panose="020F0502020204030204" pitchFamily="34" charset="0"/>
              </a:rPr>
              <a:t>7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月</a:t>
            </a:r>
            <a:r>
              <a:rPr lang="en-US" altLang="ja-JP" sz="1600" dirty="0">
                <a:latin typeface="Calibri" panose="020F0502020204030204" pitchFamily="34" charset="0"/>
                <a:sym typeface="Calibri" panose="020F0502020204030204" pitchFamily="34" charset="0"/>
              </a:rPr>
              <a:t>1</a:t>
            </a:r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日），その他随時打合せ開催</a:t>
            </a:r>
            <a:endParaRPr lang="ja-JP" altLang="en-US" sz="1600" dirty="0">
              <a:latin typeface="游ゴシック" panose="020B0400000000000000" pitchFamily="50" charset="-128"/>
              <a:sym typeface="游ゴシック" panose="020B0400000000000000" pitchFamily="50" charset="-128"/>
            </a:endParaRPr>
          </a:p>
          <a:p>
            <a:r>
              <a:rPr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  <a:sym typeface="游ゴシック" panose="020B0400000000000000" pitchFamily="50" charset="-128"/>
              </a:rPr>
              <a:t>・関係団体（介護支援専門員協会，障害６団体）への協力依頼等 </a:t>
            </a:r>
            <a:endParaRPr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8850702" y="52003"/>
            <a:ext cx="96644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smtClean="0"/>
              <a:t>資料</a:t>
            </a:r>
            <a:r>
              <a:rPr kumimoji="1" lang="ja-JP" altLang="en-US" sz="1200" smtClean="0"/>
              <a:t>３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331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33677"/>
              </p:ext>
            </p:extLst>
          </p:nvPr>
        </p:nvGraphicFramePr>
        <p:xfrm>
          <a:off x="294705" y="3438553"/>
          <a:ext cx="9424712" cy="3069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5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5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53170">
                  <a:extLst>
                    <a:ext uri="{9D8B030D-6E8A-4147-A177-3AD203B41FA5}">
                      <a16:colId xmlns:a16="http://schemas.microsoft.com/office/drawing/2014/main" xmlns="" val="2452703278"/>
                    </a:ext>
                  </a:extLst>
                </a:gridCol>
                <a:gridCol w="101038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907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737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142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7142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17142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17125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12180">
                <a:tc gridSpan="10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600" dirty="0" smtClean="0"/>
                        <a:t>ロードマップ</a:t>
                      </a:r>
                      <a:endParaRPr kumimoji="1" lang="ja-JP" altLang="en-US" sz="1600" dirty="0"/>
                    </a:p>
                  </a:txBody>
                  <a:tcPr marL="74295" marR="74295" marT="37148" marB="37148" anchor="ctr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ja-JP" altLang="en-US" sz="1100" dirty="0"/>
                    </a:p>
                  </a:txBody>
                  <a:tcPr marL="74295" marR="74295" marT="37148" marB="37148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100" dirty="0"/>
                    </a:p>
                  </a:txBody>
                  <a:tcPr marL="74295" marR="74295" marT="37148" marB="37148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400" dirty="0"/>
                    </a:p>
                  </a:txBody>
                  <a:tcPr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ja-JP" altLang="en-US" sz="1100" dirty="0"/>
                    </a:p>
                  </a:txBody>
                  <a:tcPr marL="74295" marR="74295" marT="37148" marB="37148"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400" dirty="0"/>
                    </a:p>
                  </a:txBody>
                  <a:tcPr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334">
                <a:tc gridSpan="4"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kumimoji="1" lang="en-US" altLang="ja-JP" sz="1100" dirty="0"/>
                    </a:p>
                  </a:txBody>
                  <a:tcPr marL="74295" marR="74295" marT="37148" marB="37148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Ｒ２</a:t>
                      </a:r>
                      <a:endParaRPr kumimoji="1" lang="en-US" altLang="ja-JP" sz="1200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Ｒ３</a:t>
                      </a:r>
                    </a:p>
                  </a:txBody>
                  <a:tcPr marL="74295" marR="74295" marT="37148" marB="37148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Ｒ４</a:t>
                      </a:r>
                    </a:p>
                  </a:txBody>
                  <a:tcPr marL="74295" marR="74295" marT="37148" marB="37148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Ｒ５</a:t>
                      </a:r>
                    </a:p>
                  </a:txBody>
                  <a:tcPr marL="74295" marR="74295" marT="37148" marB="37148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Ｒ６</a:t>
                      </a:r>
                    </a:p>
                  </a:txBody>
                  <a:tcPr marL="74295" marR="74295" marT="37148" marB="37148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Ｒ７</a:t>
                      </a:r>
                      <a:endParaRPr kumimoji="1" lang="en-US" altLang="ja-JP" sz="1200" dirty="0">
                        <a:solidFill>
                          <a:schemeClr val="bg1"/>
                        </a:solidFill>
                      </a:endParaRPr>
                    </a:p>
                  </a:txBody>
                  <a:tcPr marL="74295" marR="74295" marT="37148" marB="37148"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8215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kumimoji="1" lang="ja-JP" altLang="en-US" sz="1200" b="1" dirty="0">
                          <a:solidFill>
                            <a:srgbClr val="C00000"/>
                          </a:solidFill>
                        </a:rPr>
                        <a:t>地域モデル事業</a:t>
                      </a:r>
                    </a:p>
                  </a:txBody>
                  <a:tcPr marL="74295" marR="74295" marT="37148" marB="37148" vert="eaVert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ja-JP" altLang="en-US" sz="1200" dirty="0"/>
                        <a:t>モデル地区</a:t>
                      </a:r>
                    </a:p>
                  </a:txBody>
                  <a:tcPr marL="74295" marR="74295" marT="37148" marB="37148"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1400" b="0" dirty="0">
                          <a:solidFill>
                            <a:schemeClr val="tx1"/>
                          </a:solidFill>
                        </a:rPr>
                        <a:t>モデル地区の選定</a:t>
                      </a: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556330353"/>
                  </a:ext>
                </a:extLst>
              </a:tr>
              <a:tr h="484595"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200" b="1" dirty="0">
                        <a:solidFill>
                          <a:srgbClr val="C00000"/>
                        </a:solidFill>
                      </a:endParaRPr>
                    </a:p>
                  </a:txBody>
                  <a:tcPr vert="eaVert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ja-JP" altLang="en-US" sz="1200" dirty="0"/>
                    </a:p>
                  </a:txBody>
                  <a:tcPr vert="eaVert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ja-JP" sz="1100" b="0" dirty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lang="ja-JP" altLang="en-US" sz="1100" b="0" dirty="0">
                          <a:solidFill>
                            <a:srgbClr val="FF0000"/>
                          </a:solidFill>
                        </a:rPr>
                        <a:t>名簿整理</a:t>
                      </a:r>
                      <a:r>
                        <a:rPr lang="en-US" altLang="ja-JP" sz="1100" b="0" dirty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 algn="l"/>
                      <a:r>
                        <a:rPr lang="ja-JP" altLang="en-US" sz="1050" dirty="0"/>
                        <a:t>計画策定対者選定</a:t>
                      </a:r>
                      <a:endParaRPr kumimoji="1" lang="ja-JP" altLang="en-US" sz="160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 dirty="0"/>
                        <a:t>モデル地区</a:t>
                      </a:r>
                    </a:p>
                    <a:p>
                      <a:r>
                        <a:rPr lang="ja-JP" altLang="en-US" sz="1050" dirty="0"/>
                        <a:t>その他の地区</a:t>
                      </a:r>
                    </a:p>
                  </a:txBody>
                  <a:tcPr marL="74295" marR="74295" marT="37148" marB="3714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</a:rPr>
                        <a:t>０市町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1465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vert="eaVert" anchor="ctr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endParaRPr kumimoji="1" lang="en-US" altLang="ja-JP" sz="1200" dirty="0"/>
                    </a:p>
                  </a:txBody>
                  <a:tcPr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【</a:t>
                      </a:r>
                      <a:r>
                        <a:rPr kumimoji="1" lang="ja-JP" altLang="en-US" sz="1100" dirty="0">
                          <a:solidFill>
                            <a:srgbClr val="FF0000"/>
                          </a:solidFill>
                        </a:rPr>
                        <a:t>個別計画策定</a:t>
                      </a:r>
                      <a:r>
                        <a:rPr kumimoji="1" lang="en-US" altLang="ja-JP" sz="1100" dirty="0">
                          <a:solidFill>
                            <a:srgbClr val="FF0000"/>
                          </a:solidFill>
                        </a:rPr>
                        <a:t>】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600"/>
                        </a:spcBef>
                      </a:pPr>
                      <a:r>
                        <a:rPr kumimoji="1" lang="ja-JP" altLang="en-US" sz="120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・コーディネーター派遣　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</a:rPr>
                        <a:t>　・自主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</a:rPr>
                        <a:t>防への福祉理解研修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dirty="0" smtClean="0"/>
                        <a:t>　・ワークショップ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dirty="0" smtClean="0"/>
                        <a:t>　・</a:t>
                      </a:r>
                      <a:r>
                        <a:rPr kumimoji="1" lang="ja-JP" altLang="en-US" sz="1200" dirty="0"/>
                        <a:t>個別計画策定</a:t>
                      </a:r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dirty="0" smtClean="0"/>
                        <a:t>　・</a:t>
                      </a:r>
                      <a:r>
                        <a:rPr kumimoji="1" lang="ja-JP" altLang="en-US" sz="1200" dirty="0"/>
                        <a:t>避難訓練</a:t>
                      </a:r>
                      <a:r>
                        <a:rPr kumimoji="1" lang="ja-JP" altLang="en-US" sz="1200" dirty="0" smtClean="0"/>
                        <a:t>実施　</a:t>
                      </a:r>
                      <a:endParaRPr kumimoji="1" lang="en-US" altLang="ja-JP" sz="1200" dirty="0" smtClean="0"/>
                    </a:p>
                    <a:p>
                      <a:pPr algn="l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200" dirty="0" smtClean="0"/>
                        <a:t>　・</a:t>
                      </a:r>
                      <a:r>
                        <a:rPr kumimoji="1" lang="ja-JP" altLang="en-US" sz="1200" dirty="0"/>
                        <a:t>報告書作成</a:t>
                      </a:r>
                      <a:endParaRPr kumimoji="1" lang="en-US" altLang="ja-JP" sz="120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kumimoji="1" lang="ja-JP" altLang="en-US" sz="1000" dirty="0" smtClean="0"/>
                        <a:t>０市町</a:t>
                      </a:r>
                      <a:endParaRPr kumimoji="1" lang="ja-JP" altLang="en-US" sz="1000" dirty="0"/>
                    </a:p>
                  </a:txBody>
                  <a:tcPr marL="74295" marR="74295" marT="37148" marB="3714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kumimoji="1" lang="ja-JP" altLang="en-US" sz="1000" dirty="0"/>
                    </a:p>
                  </a:txBody>
                  <a:tcPr marL="74295" marR="74295" marT="37148" marB="37148" anchor="ctr"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5" name="右矢印 54">
            <a:extLst>
              <a:ext uri="{FF2B5EF4-FFF2-40B4-BE49-F238E27FC236}">
                <a16:creationId xmlns:a16="http://schemas.microsoft.com/office/drawing/2014/main" xmlns="" id="{2852A670-C727-40AD-B351-312786E1D8B9}"/>
              </a:ext>
            </a:extLst>
          </p:cNvPr>
          <p:cNvSpPr/>
          <p:nvPr/>
        </p:nvSpPr>
        <p:spPr>
          <a:xfrm>
            <a:off x="5195458" y="4631979"/>
            <a:ext cx="175500" cy="234000"/>
          </a:xfrm>
          <a:prstGeom prst="rightArrow">
            <a:avLst>
              <a:gd name="adj1" fmla="val 55747"/>
              <a:gd name="adj2" fmla="val 5000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white"/>
              </a:solidFill>
              <a:latin typeface="+mn-ea"/>
            </a:endParaRPr>
          </a:p>
        </p:txBody>
      </p:sp>
      <p:cxnSp>
        <p:nvCxnSpPr>
          <p:cNvPr id="112" name="直線矢印コネクタ 111">
            <a:extLst>
              <a:ext uri="{FF2B5EF4-FFF2-40B4-BE49-F238E27FC236}">
                <a16:creationId xmlns:a16="http://schemas.microsoft.com/office/drawing/2014/main" xmlns="" id="{971CBA5F-DC92-4FB3-AAFB-4444AED65BF5}"/>
              </a:ext>
            </a:extLst>
          </p:cNvPr>
          <p:cNvCxnSpPr>
            <a:cxnSpLocks/>
          </p:cNvCxnSpPr>
          <p:nvPr/>
        </p:nvCxnSpPr>
        <p:spPr>
          <a:xfrm>
            <a:off x="5195458" y="4865979"/>
            <a:ext cx="0" cy="8988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xmlns="" id="{4040A00D-EC65-402D-A031-89F9B226EAA1}"/>
              </a:ext>
            </a:extLst>
          </p:cNvPr>
          <p:cNvCxnSpPr>
            <a:cxnSpLocks/>
          </p:cNvCxnSpPr>
          <p:nvPr/>
        </p:nvCxnSpPr>
        <p:spPr>
          <a:xfrm flipH="1">
            <a:off x="6438096" y="4865979"/>
            <a:ext cx="25141" cy="121613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9" name="直線矢印コネクタ 128">
            <a:extLst>
              <a:ext uri="{FF2B5EF4-FFF2-40B4-BE49-F238E27FC236}">
                <a16:creationId xmlns:a16="http://schemas.microsoft.com/office/drawing/2014/main" xmlns="" id="{786A8F05-5CA2-4102-AFD8-F0331E382F2B}"/>
              </a:ext>
            </a:extLst>
          </p:cNvPr>
          <p:cNvCxnSpPr>
            <a:cxnSpLocks/>
            <a:stCxn id="59" idx="2"/>
          </p:cNvCxnSpPr>
          <p:nvPr/>
        </p:nvCxnSpPr>
        <p:spPr>
          <a:xfrm>
            <a:off x="4936968" y="4997523"/>
            <a:ext cx="132993" cy="445701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6" name="直線矢印コネクタ 135">
            <a:extLst>
              <a:ext uri="{FF2B5EF4-FFF2-40B4-BE49-F238E27FC236}">
                <a16:creationId xmlns:a16="http://schemas.microsoft.com/office/drawing/2014/main" xmlns="" id="{535CE999-3C0E-4CE8-A601-61DFC21D92E7}"/>
              </a:ext>
            </a:extLst>
          </p:cNvPr>
          <p:cNvCxnSpPr>
            <a:cxnSpLocks/>
          </p:cNvCxnSpPr>
          <p:nvPr/>
        </p:nvCxnSpPr>
        <p:spPr>
          <a:xfrm>
            <a:off x="7214641" y="5017344"/>
            <a:ext cx="220077" cy="1157020"/>
          </a:xfrm>
          <a:prstGeom prst="straightConnector1">
            <a:avLst/>
          </a:prstGeom>
          <a:ln>
            <a:prstDash val="sysDash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フローチャート : 代替処理 5"/>
          <p:cNvSpPr/>
          <p:nvPr/>
        </p:nvSpPr>
        <p:spPr>
          <a:xfrm>
            <a:off x="5019278" y="5676469"/>
            <a:ext cx="2301701" cy="819000"/>
          </a:xfrm>
          <a:prstGeom prst="flowChartAlternateProcess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463">
              <a:solidFill>
                <a:prstClr val="black"/>
              </a:solidFill>
              <a:latin typeface="+mn-ea"/>
            </a:endParaRPr>
          </a:p>
        </p:txBody>
      </p:sp>
      <p:sp>
        <p:nvSpPr>
          <p:cNvPr id="13" name="スライド番号プレースホルダー 12"/>
          <p:cNvSpPr>
            <a:spLocks noGrp="1"/>
          </p:cNvSpPr>
          <p:nvPr>
            <p:ph type="sldNum" sz="quarter" idx="12"/>
          </p:nvPr>
        </p:nvSpPr>
        <p:spPr>
          <a:xfrm>
            <a:off x="6996113" y="6356351"/>
            <a:ext cx="2228850" cy="365125"/>
          </a:xfrm>
        </p:spPr>
        <p:txBody>
          <a:bodyPr/>
          <a:lstStyle/>
          <a:p>
            <a:fld id="{D2D071A0-8F3C-45EB-B20E-6D2F862FD210}" type="slidenum">
              <a:rPr kumimoji="1" lang="ja-JP" altLang="en-US" smtClean="0">
                <a:latin typeface="+mn-ea"/>
              </a:rPr>
              <a:t>2</a:t>
            </a:fld>
            <a:endParaRPr kumimoji="1" lang="ja-JP" altLang="en-US">
              <a:latin typeface="+mn-ea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486722" y="4126322"/>
            <a:ext cx="6219701" cy="2350320"/>
            <a:chOff x="3444575" y="1721779"/>
            <a:chExt cx="6219701" cy="2350320"/>
          </a:xfrm>
        </p:grpSpPr>
        <p:sp>
          <p:nvSpPr>
            <p:cNvPr id="59" name="右矢印 58"/>
            <p:cNvSpPr/>
            <p:nvPr/>
          </p:nvSpPr>
          <p:spPr>
            <a:xfrm>
              <a:off x="4157379" y="2358980"/>
              <a:ext cx="848250" cy="234000"/>
            </a:xfrm>
            <a:prstGeom prst="rightArrow">
              <a:avLst>
                <a:gd name="adj1" fmla="val 71167"/>
                <a:gd name="adj2" fmla="val 47354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853" b="1" dirty="0">
                  <a:solidFill>
                    <a:prstClr val="white"/>
                  </a:solidFill>
                  <a:latin typeface="+mn-ea"/>
                </a:rPr>
                <a:t>その他の地区</a:t>
              </a:r>
            </a:p>
          </p:txBody>
        </p:sp>
        <p:sp>
          <p:nvSpPr>
            <p:cNvPr id="76" name="右矢印 58">
              <a:extLst>
                <a:ext uri="{FF2B5EF4-FFF2-40B4-BE49-F238E27FC236}">
                  <a16:creationId xmlns:a16="http://schemas.microsoft.com/office/drawing/2014/main" xmlns="" id="{372516A4-531B-4617-87B8-EA46D11D2EBE}"/>
                </a:ext>
              </a:extLst>
            </p:cNvPr>
            <p:cNvSpPr/>
            <p:nvPr/>
          </p:nvSpPr>
          <p:spPr>
            <a:xfrm>
              <a:off x="5285770" y="2365843"/>
              <a:ext cx="848250" cy="234000"/>
            </a:xfrm>
            <a:prstGeom prst="rightArrow">
              <a:avLst>
                <a:gd name="adj1" fmla="val 71167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853" b="1" dirty="0">
                  <a:solidFill>
                    <a:prstClr val="white"/>
                  </a:solidFill>
                  <a:latin typeface="+mn-ea"/>
                </a:rPr>
                <a:t>その他の地区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xmlns="" id="{EFB6E36C-6A11-433F-AFCC-013E46D079C6}"/>
                </a:ext>
              </a:extLst>
            </p:cNvPr>
            <p:cNvSpPr txBox="1"/>
            <p:nvPr/>
          </p:nvSpPr>
          <p:spPr>
            <a:xfrm>
              <a:off x="4793280" y="2101040"/>
              <a:ext cx="438750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モデル</a:t>
              </a:r>
              <a:endParaRPr lang="en-US" altLang="ja-JP" sz="1000" b="1" dirty="0">
                <a:solidFill>
                  <a:srgbClr val="FF0000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地区</a:t>
              </a:r>
            </a:p>
          </p:txBody>
        </p:sp>
        <p:sp>
          <p:nvSpPr>
            <p:cNvPr id="79" name="右矢印 58">
              <a:extLst>
                <a:ext uri="{FF2B5EF4-FFF2-40B4-BE49-F238E27FC236}">
                  <a16:creationId xmlns:a16="http://schemas.microsoft.com/office/drawing/2014/main" xmlns="" id="{BCBCA49C-858D-4C15-9AF9-1E7A6DE51213}"/>
                </a:ext>
              </a:extLst>
            </p:cNvPr>
            <p:cNvSpPr/>
            <p:nvPr/>
          </p:nvSpPr>
          <p:spPr>
            <a:xfrm>
              <a:off x="6473370" y="2378801"/>
              <a:ext cx="848250" cy="234000"/>
            </a:xfrm>
            <a:prstGeom prst="rightArrow">
              <a:avLst>
                <a:gd name="adj1" fmla="val 71167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853" b="1" dirty="0">
                  <a:solidFill>
                    <a:prstClr val="white"/>
                  </a:solidFill>
                  <a:latin typeface="+mn-ea"/>
                </a:rPr>
                <a:t>その他の地区</a:t>
              </a: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xmlns="" id="{8D702023-59AD-40D6-87EB-AFD946EB5FFB}"/>
                </a:ext>
              </a:extLst>
            </p:cNvPr>
            <p:cNvSpPr txBox="1"/>
            <p:nvPr/>
          </p:nvSpPr>
          <p:spPr>
            <a:xfrm>
              <a:off x="5982340" y="2110351"/>
              <a:ext cx="438750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モデル</a:t>
              </a:r>
              <a:endParaRPr lang="en-US" altLang="ja-JP" sz="1000" b="1" dirty="0">
                <a:solidFill>
                  <a:srgbClr val="FF0000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地区</a:t>
              </a:r>
            </a:p>
          </p:txBody>
        </p:sp>
        <p:sp>
          <p:nvSpPr>
            <p:cNvPr id="81" name="右矢印 54">
              <a:extLst>
                <a:ext uri="{FF2B5EF4-FFF2-40B4-BE49-F238E27FC236}">
                  <a16:creationId xmlns:a16="http://schemas.microsoft.com/office/drawing/2014/main" xmlns="" id="{2B666053-75CC-4E5D-9135-9741F23614AB}"/>
                </a:ext>
              </a:extLst>
            </p:cNvPr>
            <p:cNvSpPr/>
            <p:nvPr/>
          </p:nvSpPr>
          <p:spPr>
            <a:xfrm>
              <a:off x="6358559" y="2233621"/>
              <a:ext cx="175500" cy="234000"/>
            </a:xfrm>
            <a:prstGeom prst="rightArrow">
              <a:avLst>
                <a:gd name="adj1" fmla="val 55747"/>
                <a:gd name="adj2" fmla="val 5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82" name="右矢印 54">
              <a:extLst>
                <a:ext uri="{FF2B5EF4-FFF2-40B4-BE49-F238E27FC236}">
                  <a16:creationId xmlns:a16="http://schemas.microsoft.com/office/drawing/2014/main" xmlns="" id="{EBB7D3DB-29E8-4E99-BA25-17AA3095C966}"/>
                </a:ext>
              </a:extLst>
            </p:cNvPr>
            <p:cNvSpPr/>
            <p:nvPr/>
          </p:nvSpPr>
          <p:spPr>
            <a:xfrm>
              <a:off x="4048600" y="2172706"/>
              <a:ext cx="175500" cy="234000"/>
            </a:xfrm>
            <a:prstGeom prst="rightArrow">
              <a:avLst>
                <a:gd name="adj1" fmla="val 55747"/>
                <a:gd name="adj2" fmla="val 50000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>
                <a:solidFill>
                  <a:prstClr val="white"/>
                </a:solidFill>
                <a:latin typeface="+mn-ea"/>
              </a:endParaRPr>
            </a:p>
          </p:txBody>
        </p:sp>
        <p:sp>
          <p:nvSpPr>
            <p:cNvPr id="83" name="右矢印 58">
              <a:extLst>
                <a:ext uri="{FF2B5EF4-FFF2-40B4-BE49-F238E27FC236}">
                  <a16:creationId xmlns:a16="http://schemas.microsoft.com/office/drawing/2014/main" xmlns="" id="{A7DDF0FD-124E-497F-B8C2-F380F3C878C9}"/>
                </a:ext>
              </a:extLst>
            </p:cNvPr>
            <p:cNvSpPr/>
            <p:nvPr/>
          </p:nvSpPr>
          <p:spPr>
            <a:xfrm>
              <a:off x="4111250" y="2880210"/>
              <a:ext cx="787540" cy="440371"/>
            </a:xfrm>
            <a:prstGeom prst="rightArrow">
              <a:avLst>
                <a:gd name="adj1" fmla="val 71167"/>
                <a:gd name="adj2" fmla="val 40841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00" b="1" dirty="0">
                  <a:solidFill>
                    <a:prstClr val="white"/>
                  </a:solidFill>
                  <a:latin typeface="+mn-ea"/>
                </a:rPr>
                <a:t>３</a:t>
              </a:r>
              <a:r>
                <a:rPr lang="ja-JP" altLang="en-US" sz="1000" b="1" dirty="0" smtClean="0">
                  <a:solidFill>
                    <a:prstClr val="white"/>
                  </a:solidFill>
                  <a:latin typeface="+mn-ea"/>
                </a:rPr>
                <a:t>市町</a:t>
              </a:r>
              <a:endParaRPr lang="en-US" altLang="ja-JP" sz="1000" b="1" dirty="0">
                <a:solidFill>
                  <a:prstClr val="white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prstClr val="white"/>
                  </a:solidFill>
                  <a:latin typeface="+mn-ea"/>
                </a:rPr>
                <a:t>モデル実施</a:t>
              </a:r>
            </a:p>
          </p:txBody>
        </p:sp>
        <p:sp>
          <p:nvSpPr>
            <p:cNvPr id="84" name="右矢印 58">
              <a:extLst>
                <a:ext uri="{FF2B5EF4-FFF2-40B4-BE49-F238E27FC236}">
                  <a16:creationId xmlns:a16="http://schemas.microsoft.com/office/drawing/2014/main" xmlns="" id="{577A384C-EF8C-4523-B246-039A3F581E4B}"/>
                </a:ext>
              </a:extLst>
            </p:cNvPr>
            <p:cNvSpPr/>
            <p:nvPr/>
          </p:nvSpPr>
          <p:spPr>
            <a:xfrm>
              <a:off x="5059658" y="3303980"/>
              <a:ext cx="994500" cy="431081"/>
            </a:xfrm>
            <a:prstGeom prst="rightArrow">
              <a:avLst>
                <a:gd name="adj1" fmla="val 71167"/>
                <a:gd name="adj2" fmla="val 40841"/>
              </a:avLst>
            </a:prstGeom>
            <a:ln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１０</a:t>
              </a:r>
              <a:r>
                <a:rPr lang="ja-JP" altLang="en-US" sz="1000" b="1" dirty="0">
                  <a:solidFill>
                    <a:prstClr val="black"/>
                  </a:solidFill>
                  <a:latin typeface="+mn-ea"/>
                </a:rPr>
                <a:t>市町</a:t>
              </a:r>
              <a:endParaRPr lang="en-US" altLang="ja-JP" sz="1000" b="1" dirty="0">
                <a:solidFill>
                  <a:prstClr val="black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prstClr val="black"/>
                  </a:solidFill>
                  <a:latin typeface="+mn-ea"/>
                </a:rPr>
                <a:t>モデル実施</a:t>
              </a:r>
            </a:p>
          </p:txBody>
        </p:sp>
        <p:sp>
          <p:nvSpPr>
            <p:cNvPr id="85" name="右矢印 58">
              <a:extLst>
                <a:ext uri="{FF2B5EF4-FFF2-40B4-BE49-F238E27FC236}">
                  <a16:creationId xmlns:a16="http://schemas.microsoft.com/office/drawing/2014/main" xmlns="" id="{B2C27AC9-033E-455E-A216-D8B8EB2FFFC2}"/>
                </a:ext>
              </a:extLst>
            </p:cNvPr>
            <p:cNvSpPr/>
            <p:nvPr/>
          </p:nvSpPr>
          <p:spPr>
            <a:xfrm>
              <a:off x="6221466" y="3612957"/>
              <a:ext cx="994500" cy="436312"/>
            </a:xfrm>
            <a:prstGeom prst="rightArrow">
              <a:avLst>
                <a:gd name="adj1" fmla="val 71167"/>
                <a:gd name="adj2" fmla="val 40841"/>
              </a:avLst>
            </a:prstGeom>
            <a:ln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00" b="1" dirty="0" smtClean="0">
                  <a:solidFill>
                    <a:srgbClr val="FF0000"/>
                  </a:solidFill>
                  <a:latin typeface="+mn-ea"/>
                </a:rPr>
                <a:t>１０</a:t>
              </a:r>
              <a:r>
                <a:rPr lang="ja-JP" altLang="en-US" sz="1000" b="1" dirty="0" smtClean="0">
                  <a:solidFill>
                    <a:prstClr val="black"/>
                  </a:solidFill>
                  <a:latin typeface="+mn-ea"/>
                </a:rPr>
                <a:t>市町</a:t>
              </a:r>
              <a:endParaRPr lang="en-US" altLang="ja-JP" sz="1000" b="1" dirty="0">
                <a:solidFill>
                  <a:prstClr val="black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prstClr val="black"/>
                  </a:solidFill>
                  <a:latin typeface="+mn-ea"/>
                </a:rPr>
                <a:t>モデル実施</a:t>
              </a:r>
            </a:p>
          </p:txBody>
        </p:sp>
        <p:sp>
          <p:nvSpPr>
            <p:cNvPr id="87" name="ストライプ矢印 30">
              <a:extLst>
                <a:ext uri="{FF2B5EF4-FFF2-40B4-BE49-F238E27FC236}">
                  <a16:creationId xmlns:a16="http://schemas.microsoft.com/office/drawing/2014/main" xmlns="" id="{5A3BB967-BFFE-4791-82E1-3FF831EC490E}"/>
                </a:ext>
              </a:extLst>
            </p:cNvPr>
            <p:cNvSpPr/>
            <p:nvPr/>
          </p:nvSpPr>
          <p:spPr>
            <a:xfrm>
              <a:off x="7283445" y="3779599"/>
              <a:ext cx="2369250" cy="292500"/>
            </a:xfrm>
            <a:prstGeom prst="stripedRightArrow">
              <a:avLst>
                <a:gd name="adj1" fmla="val 6628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prstClr val="white"/>
                  </a:solidFill>
                  <a:latin typeface="+mn-ea"/>
                </a:rPr>
                <a:t>モデル地区以外への横展開</a:t>
              </a:r>
            </a:p>
          </p:txBody>
        </p:sp>
        <p:sp>
          <p:nvSpPr>
            <p:cNvPr id="89" name="ストライプ矢印 30">
              <a:extLst>
                <a:ext uri="{FF2B5EF4-FFF2-40B4-BE49-F238E27FC236}">
                  <a16:creationId xmlns:a16="http://schemas.microsoft.com/office/drawing/2014/main" xmlns="" id="{4FA4D2BC-FAD6-44AC-82A9-F84140EBD03F}"/>
                </a:ext>
              </a:extLst>
            </p:cNvPr>
            <p:cNvSpPr/>
            <p:nvPr/>
          </p:nvSpPr>
          <p:spPr>
            <a:xfrm>
              <a:off x="8552776" y="3214829"/>
              <a:ext cx="1111500" cy="495518"/>
            </a:xfrm>
            <a:prstGeom prst="stripedRightArrow">
              <a:avLst>
                <a:gd name="adj1" fmla="val 66282"/>
                <a:gd name="adj2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1000" b="1" dirty="0">
                  <a:solidFill>
                    <a:sysClr val="windowText" lastClr="000000"/>
                  </a:solidFill>
                  <a:latin typeface="+mn-ea"/>
                </a:rPr>
                <a:t>新規</a:t>
              </a:r>
              <a:r>
                <a:rPr lang="ja-JP" altLang="en-US" sz="1000" b="1" dirty="0">
                  <a:solidFill>
                    <a:prstClr val="black"/>
                  </a:solidFill>
                  <a:latin typeface="+mn-ea"/>
                </a:rPr>
                <a:t>策定</a:t>
              </a:r>
              <a:r>
                <a:rPr lang="ja-JP" altLang="en-US" sz="1000" b="1" dirty="0" smtClean="0">
                  <a:solidFill>
                    <a:prstClr val="black"/>
                  </a:solidFill>
                  <a:latin typeface="+mn-ea"/>
                </a:rPr>
                <a:t>・</a:t>
              </a:r>
              <a:endParaRPr lang="en-US" altLang="ja-JP" sz="1000" b="1" dirty="0" smtClean="0">
                <a:solidFill>
                  <a:prstClr val="black"/>
                </a:solidFill>
                <a:latin typeface="+mn-ea"/>
              </a:endParaRPr>
            </a:p>
            <a:p>
              <a:pPr algn="ctr"/>
              <a:r>
                <a:rPr lang="ja-JP" altLang="en-US" sz="1000" b="1" dirty="0" smtClean="0">
                  <a:solidFill>
                    <a:prstClr val="black"/>
                  </a:solidFill>
                  <a:latin typeface="+mn-ea"/>
                </a:rPr>
                <a:t>更新</a:t>
              </a:r>
              <a:r>
                <a:rPr lang="ja-JP" altLang="en-US" sz="1000" b="1" dirty="0">
                  <a:solidFill>
                    <a:prstClr val="black"/>
                  </a:solidFill>
                  <a:latin typeface="+mn-ea"/>
                </a:rPr>
                <a:t>策定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xmlns="" id="{91B19F30-482D-427A-ACB0-CDA21304CE79}"/>
                </a:ext>
              </a:extLst>
            </p:cNvPr>
            <p:cNvSpPr txBox="1"/>
            <p:nvPr/>
          </p:nvSpPr>
          <p:spPr>
            <a:xfrm>
              <a:off x="3619687" y="2119481"/>
              <a:ext cx="438750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モデル</a:t>
              </a:r>
              <a:endParaRPr lang="en-US" altLang="ja-JP" sz="1000" b="1" dirty="0">
                <a:solidFill>
                  <a:srgbClr val="FF0000"/>
                </a:solidFill>
                <a:latin typeface="+mn-ea"/>
              </a:endParaRPr>
            </a:p>
            <a:p>
              <a:pPr algn="ctr"/>
              <a:r>
                <a:rPr lang="ja-JP" altLang="en-US" sz="1000" b="1" dirty="0">
                  <a:solidFill>
                    <a:srgbClr val="FF0000"/>
                  </a:solidFill>
                  <a:latin typeface="+mn-ea"/>
                </a:rPr>
                <a:t>地区</a:t>
              </a:r>
            </a:p>
          </p:txBody>
        </p: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xmlns="" id="{E8037BBB-AAB2-47FD-B083-EDE093F1BEEA}"/>
                </a:ext>
              </a:extLst>
            </p:cNvPr>
            <p:cNvCxnSpPr>
              <a:cxnSpLocks/>
            </p:cNvCxnSpPr>
            <p:nvPr/>
          </p:nvCxnSpPr>
          <p:spPr>
            <a:xfrm>
              <a:off x="3873110" y="2422903"/>
              <a:ext cx="278070" cy="538315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3" name="直線矢印コネクタ 132">
              <a:extLst>
                <a:ext uri="{FF2B5EF4-FFF2-40B4-BE49-F238E27FC236}">
                  <a16:creationId xmlns:a16="http://schemas.microsoft.com/office/drawing/2014/main" xmlns="" id="{6697D582-5175-4CD9-BD78-58F7763B4F39}"/>
                </a:ext>
              </a:extLst>
            </p:cNvPr>
            <p:cNvCxnSpPr>
              <a:cxnSpLocks/>
            </p:cNvCxnSpPr>
            <p:nvPr/>
          </p:nvCxnSpPr>
          <p:spPr>
            <a:xfrm>
              <a:off x="6016981" y="2612801"/>
              <a:ext cx="228641" cy="746033"/>
            </a:xfrm>
            <a:prstGeom prst="straightConnector1">
              <a:avLst/>
            </a:prstGeom>
            <a:ln>
              <a:prstDash val="sysDash"/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ストライプ矢印 30"/>
            <p:cNvSpPr/>
            <p:nvPr/>
          </p:nvSpPr>
          <p:spPr>
            <a:xfrm>
              <a:off x="4923120" y="2967093"/>
              <a:ext cx="2398500" cy="292500"/>
            </a:xfrm>
            <a:prstGeom prst="stripedRightArrow">
              <a:avLst>
                <a:gd name="adj1" fmla="val 6628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prstClr val="white"/>
                  </a:solidFill>
                  <a:latin typeface="+mn-ea"/>
                </a:rPr>
                <a:t>モデル地区以外への横展開</a:t>
              </a:r>
            </a:p>
          </p:txBody>
        </p:sp>
        <p:sp>
          <p:nvSpPr>
            <p:cNvPr id="88" name="ストライプ矢印 30">
              <a:extLst>
                <a:ext uri="{FF2B5EF4-FFF2-40B4-BE49-F238E27FC236}">
                  <a16:creationId xmlns:a16="http://schemas.microsoft.com/office/drawing/2014/main" xmlns="" id="{5387F574-6031-438C-A45F-3AE14AC75F50}"/>
                </a:ext>
              </a:extLst>
            </p:cNvPr>
            <p:cNvSpPr/>
            <p:nvPr/>
          </p:nvSpPr>
          <p:spPr>
            <a:xfrm>
              <a:off x="7405827" y="2961218"/>
              <a:ext cx="2252250" cy="292500"/>
            </a:xfrm>
            <a:prstGeom prst="stripedRightArrow">
              <a:avLst>
                <a:gd name="adj1" fmla="val 66282"/>
                <a:gd name="adj2" fmla="val 5000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900" b="1" dirty="0">
                  <a:solidFill>
                    <a:sysClr val="windowText" lastClr="000000"/>
                  </a:solidFill>
                  <a:latin typeface="+mn-ea"/>
                </a:rPr>
                <a:t>新規</a:t>
              </a: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策定・更新策定</a:t>
              </a:r>
            </a:p>
          </p:txBody>
        </p:sp>
        <p:sp>
          <p:nvSpPr>
            <p:cNvPr id="148" name="矢印: 五方向 147">
              <a:extLst>
                <a:ext uri="{FF2B5EF4-FFF2-40B4-BE49-F238E27FC236}">
                  <a16:creationId xmlns:a16="http://schemas.microsoft.com/office/drawing/2014/main" xmlns="" id="{CE1834FC-1A6E-4B59-8DA5-224BD69EE620}"/>
                </a:ext>
              </a:extLst>
            </p:cNvPr>
            <p:cNvSpPr/>
            <p:nvPr/>
          </p:nvSpPr>
          <p:spPr>
            <a:xfrm>
              <a:off x="3444575" y="1721779"/>
              <a:ext cx="395652" cy="347676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Ｒ３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市町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149" name="矢印: 五方向 148">
              <a:extLst>
                <a:ext uri="{FF2B5EF4-FFF2-40B4-BE49-F238E27FC236}">
                  <a16:creationId xmlns:a16="http://schemas.microsoft.com/office/drawing/2014/main" xmlns="" id="{C617CB63-E5E8-47F5-AB4D-D282FF12600B}"/>
                </a:ext>
              </a:extLst>
            </p:cNvPr>
            <p:cNvSpPr/>
            <p:nvPr/>
          </p:nvSpPr>
          <p:spPr>
            <a:xfrm>
              <a:off x="5749958" y="1729344"/>
              <a:ext cx="384062" cy="338995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Ｒ５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市町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150" name="矢印: 五方向 149">
              <a:extLst>
                <a:ext uri="{FF2B5EF4-FFF2-40B4-BE49-F238E27FC236}">
                  <a16:creationId xmlns:a16="http://schemas.microsoft.com/office/drawing/2014/main" xmlns="" id="{52747517-A199-4142-8C35-D267FE32A1EB}"/>
                </a:ext>
              </a:extLst>
            </p:cNvPr>
            <p:cNvSpPr/>
            <p:nvPr/>
          </p:nvSpPr>
          <p:spPr>
            <a:xfrm>
              <a:off x="4518539" y="1721779"/>
              <a:ext cx="404581" cy="344615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Ｒ４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市町</a:t>
              </a:r>
              <a:endParaRPr lang="en-US" altLang="ja-JP" sz="900" b="1" dirty="0">
                <a:solidFill>
                  <a:prstClr val="black"/>
                </a:solidFill>
                <a:latin typeface="+mn-ea"/>
              </a:endParaRPr>
            </a:p>
            <a:p>
              <a:pPr algn="ctr">
                <a:lnSpc>
                  <a:spcPts val="813"/>
                </a:lnSpc>
              </a:pPr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155" name="矢印: 五方向 154">
              <a:extLst>
                <a:ext uri="{FF2B5EF4-FFF2-40B4-BE49-F238E27FC236}">
                  <a16:creationId xmlns:a16="http://schemas.microsoft.com/office/drawing/2014/main" xmlns="" id="{A733686F-6873-42E4-B5A5-9383FC78430A}"/>
                </a:ext>
              </a:extLst>
            </p:cNvPr>
            <p:cNvSpPr/>
            <p:nvPr/>
          </p:nvSpPr>
          <p:spPr>
            <a:xfrm>
              <a:off x="3878968" y="1721779"/>
              <a:ext cx="345132" cy="344615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地区</a:t>
              </a:r>
              <a:endParaRPr lang="en-US" altLang="ja-JP" sz="900" b="1" dirty="0">
                <a:solidFill>
                  <a:prstClr val="white"/>
                </a:solidFill>
                <a:latin typeface="+mn-ea"/>
              </a:endParaRPr>
            </a:p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156" name="矢印: 五方向 155">
              <a:extLst>
                <a:ext uri="{FF2B5EF4-FFF2-40B4-BE49-F238E27FC236}">
                  <a16:creationId xmlns:a16="http://schemas.microsoft.com/office/drawing/2014/main" xmlns="" id="{95F97736-AA8B-4C44-BD3E-A06DDEF795E6}"/>
                </a:ext>
              </a:extLst>
            </p:cNvPr>
            <p:cNvSpPr/>
            <p:nvPr/>
          </p:nvSpPr>
          <p:spPr>
            <a:xfrm>
              <a:off x="5054353" y="1721779"/>
              <a:ext cx="373424" cy="347046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地区</a:t>
              </a:r>
              <a:endParaRPr lang="en-US" altLang="ja-JP" sz="900" b="1" dirty="0">
                <a:solidFill>
                  <a:prstClr val="white"/>
                </a:solidFill>
                <a:latin typeface="+mn-ea"/>
              </a:endParaRPr>
            </a:p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157" name="矢印: 五方向 156">
              <a:extLst>
                <a:ext uri="{FF2B5EF4-FFF2-40B4-BE49-F238E27FC236}">
                  <a16:creationId xmlns:a16="http://schemas.microsoft.com/office/drawing/2014/main" xmlns="" id="{16988AA6-0CC8-49ED-A06E-A16F5CEFC7FA}"/>
                </a:ext>
              </a:extLst>
            </p:cNvPr>
            <p:cNvSpPr/>
            <p:nvPr/>
          </p:nvSpPr>
          <p:spPr>
            <a:xfrm>
              <a:off x="6221465" y="1729344"/>
              <a:ext cx="358746" cy="338321"/>
            </a:xfrm>
            <a:prstGeom prst="homePlate">
              <a:avLst>
                <a:gd name="adj" fmla="val 28555"/>
              </a:avLst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地区</a:t>
              </a:r>
              <a:endParaRPr lang="en-US" altLang="ja-JP" sz="900" b="1" dirty="0">
                <a:solidFill>
                  <a:prstClr val="white"/>
                </a:solidFill>
                <a:latin typeface="+mn-ea"/>
              </a:endParaRPr>
            </a:p>
            <a:p>
              <a:pPr algn="ctr"/>
              <a:r>
                <a:rPr lang="ja-JP" altLang="en-US" sz="900" b="1" dirty="0">
                  <a:solidFill>
                    <a:prstClr val="white"/>
                  </a:solidFill>
                  <a:latin typeface="+mn-ea"/>
                </a:rPr>
                <a:t>選定</a:t>
              </a:r>
            </a:p>
          </p:txBody>
        </p:sp>
        <p:sp>
          <p:nvSpPr>
            <p:cNvPr id="5" name="四角形吹き出し 4"/>
            <p:cNvSpPr/>
            <p:nvPr/>
          </p:nvSpPr>
          <p:spPr>
            <a:xfrm>
              <a:off x="3840228" y="3438889"/>
              <a:ext cx="1111500" cy="614250"/>
            </a:xfrm>
            <a:prstGeom prst="wedgeRectCallout">
              <a:avLst>
                <a:gd name="adj1" fmla="val 62496"/>
                <a:gd name="adj2" fmla="val -29183"/>
              </a:avLst>
            </a:prstGeom>
            <a:ln w="19050">
              <a:solidFill>
                <a:srgbClr val="FF0000"/>
              </a:solidFill>
              <a:prstDash val="sysDash"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58500" rIns="58500" rtlCol="0" anchor="ctr"/>
            <a:lstStyle/>
            <a:p>
              <a:r>
                <a:rPr lang="ja-JP" altLang="en-US" sz="900" b="1" dirty="0">
                  <a:solidFill>
                    <a:prstClr val="black"/>
                  </a:solidFill>
                  <a:latin typeface="+mn-ea"/>
                </a:rPr>
                <a:t>Ｒ３モデル事業の実施状況を踏まえ，展開方法の考え方を整理する</a:t>
              </a:r>
            </a:p>
          </p:txBody>
        </p:sp>
        <p:sp>
          <p:nvSpPr>
            <p:cNvPr id="86" name="ストライプ矢印 30">
              <a:extLst>
                <a:ext uri="{FF2B5EF4-FFF2-40B4-BE49-F238E27FC236}">
                  <a16:creationId xmlns:a16="http://schemas.microsoft.com/office/drawing/2014/main" xmlns="" id="{1B689C40-4C42-4827-B8C3-DDA3FB121B62}"/>
                </a:ext>
              </a:extLst>
            </p:cNvPr>
            <p:cNvSpPr/>
            <p:nvPr/>
          </p:nvSpPr>
          <p:spPr>
            <a:xfrm>
              <a:off x="6079582" y="3320457"/>
              <a:ext cx="2398500" cy="292500"/>
            </a:xfrm>
            <a:prstGeom prst="stripedRightArrow">
              <a:avLst>
                <a:gd name="adj1" fmla="val 66282"/>
                <a:gd name="adj2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000" b="1" dirty="0">
                  <a:solidFill>
                    <a:prstClr val="white"/>
                  </a:solidFill>
                  <a:latin typeface="+mn-ea"/>
                </a:rPr>
                <a:t>モデル地区以外への横展開</a:t>
              </a:r>
            </a:p>
          </p:txBody>
        </p:sp>
      </p:grpSp>
      <p:sp>
        <p:nvSpPr>
          <p:cNvPr id="92" name="正方形/長方形 91"/>
          <p:cNvSpPr/>
          <p:nvPr/>
        </p:nvSpPr>
        <p:spPr>
          <a:xfrm>
            <a:off x="0" y="0"/>
            <a:ext cx="9906000" cy="47333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486722" y="36613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000" b="1" dirty="0" smtClean="0">
                <a:solidFill>
                  <a:schemeClr val="bg1"/>
                </a:solidFill>
                <a:latin typeface="+mn-ea"/>
              </a:rPr>
              <a:t>個別避難計画作成のプロセス</a:t>
            </a:r>
            <a:endParaRPr kumimoji="1" lang="ja-JP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27807" y="888300"/>
            <a:ext cx="9389550" cy="539635"/>
          </a:xfrm>
          <a:prstGeom prst="rect">
            <a:avLst/>
          </a:prstGeom>
          <a:ln cmpd="dbl"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個別計画の策定対象者は，１年目で選定を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完了</a:t>
            </a:r>
            <a:endParaRPr lang="en-US" altLang="ja-JP" sz="1200" dirty="0">
              <a:solidFill>
                <a:prstClr val="black"/>
              </a:solidFill>
              <a:latin typeface="+mn-ea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個別計画は，１年目は１地区（概ね小学校区程度）でモデル的に策定に取組み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，２年目</a:t>
            </a:r>
            <a:r>
              <a:rPr lang="ja-JP" altLang="en-US" sz="1200" dirty="0">
                <a:solidFill>
                  <a:prstClr val="black"/>
                </a:solidFill>
                <a:latin typeface="+mn-ea"/>
              </a:rPr>
              <a:t>以降は他地区へ展開し，３年間で策定を</a:t>
            </a:r>
            <a:r>
              <a:rPr lang="ja-JP" altLang="en-US" sz="1200" dirty="0" smtClean="0">
                <a:solidFill>
                  <a:prstClr val="black"/>
                </a:solidFill>
                <a:latin typeface="+mn-ea"/>
              </a:rPr>
              <a:t>完了</a:t>
            </a:r>
            <a:endParaRPr lang="ja-JP" altLang="en-US" sz="1200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410034" y="575605"/>
            <a:ext cx="9389550" cy="33855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prstClr val="white"/>
                </a:solidFill>
                <a:latin typeface="+mn-ea"/>
              </a:rPr>
              <a:t>【</a:t>
            </a:r>
            <a:r>
              <a:rPr lang="ja-JP" altLang="en-US" sz="1600" dirty="0" smtClean="0">
                <a:solidFill>
                  <a:prstClr val="white"/>
                </a:solidFill>
                <a:latin typeface="+mn-ea"/>
              </a:rPr>
              <a:t>モデル市町</a:t>
            </a:r>
            <a:r>
              <a:rPr lang="ja-JP" altLang="en-US" sz="1600" dirty="0">
                <a:solidFill>
                  <a:prstClr val="white"/>
                </a:solidFill>
                <a:latin typeface="+mn-ea"/>
              </a:rPr>
              <a:t>での</a:t>
            </a:r>
            <a:r>
              <a:rPr lang="ja-JP" altLang="en-US" sz="1600" dirty="0" smtClean="0">
                <a:solidFill>
                  <a:prstClr val="white"/>
                </a:solidFill>
                <a:latin typeface="+mn-ea"/>
              </a:rPr>
              <a:t>取組イメージ </a:t>
            </a:r>
            <a:r>
              <a:rPr lang="en-US" altLang="ja-JP" sz="1600" dirty="0" smtClean="0">
                <a:solidFill>
                  <a:prstClr val="white"/>
                </a:solidFill>
                <a:latin typeface="+mn-ea"/>
              </a:rPr>
              <a:t>】</a:t>
            </a:r>
            <a:r>
              <a:rPr lang="ja-JP" altLang="en-US" sz="1600" dirty="0" smtClean="0">
                <a:solidFill>
                  <a:prstClr val="white"/>
                </a:solidFill>
                <a:latin typeface="+mn-ea"/>
              </a:rPr>
              <a:t> ＜Ｒ３スタート例＞</a:t>
            </a:r>
            <a:endParaRPr lang="ja-JP" altLang="en-US" sz="1600" dirty="0">
              <a:solidFill>
                <a:prstClr val="white"/>
              </a:solidFill>
              <a:latin typeface="+mn-ea"/>
            </a:endParaRPr>
          </a:p>
        </p:txBody>
      </p:sp>
      <p:graphicFrame>
        <p:nvGraphicFramePr>
          <p:cNvPr id="72" name="表 7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742483"/>
              </p:ext>
            </p:extLst>
          </p:nvPr>
        </p:nvGraphicFramePr>
        <p:xfrm>
          <a:off x="387224" y="1406103"/>
          <a:ext cx="9418552" cy="1540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172"/>
                <a:gridCol w="2396460"/>
                <a:gridCol w="2396460"/>
                <a:gridCol w="2396460"/>
              </a:tblGrid>
              <a:tr h="37770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Ｒ３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Ｒ４</a:t>
                      </a:r>
                      <a:endParaRPr kumimoji="1" lang="ja-JP" alt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/>
                        <a:t>Ｒ５</a:t>
                      </a:r>
                      <a:endParaRPr kumimoji="1" lang="ja-JP" altLang="en-US" sz="1400" b="1" dirty="0"/>
                    </a:p>
                  </a:txBody>
                  <a:tcPr anchor="ctr"/>
                </a:tc>
              </a:tr>
              <a:tr h="5068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計画策定対象者の精査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6559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個別計画策定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4" name="右矢印 73"/>
          <p:cNvSpPr/>
          <p:nvPr/>
        </p:nvSpPr>
        <p:spPr>
          <a:xfrm>
            <a:off x="2748663" y="1817543"/>
            <a:ext cx="2338661" cy="334582"/>
          </a:xfrm>
          <a:prstGeom prst="rightArrow">
            <a:avLst>
              <a:gd name="adj1" fmla="val 58467"/>
              <a:gd name="adj2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+mn-ea"/>
              </a:rPr>
              <a:t>選定完了</a:t>
            </a:r>
            <a:endParaRPr lang="ja-JP" altLang="en-US" sz="12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78" name="右矢印 77"/>
          <p:cNvSpPr/>
          <p:nvPr/>
        </p:nvSpPr>
        <p:spPr>
          <a:xfrm>
            <a:off x="2750806" y="2264318"/>
            <a:ext cx="2338661" cy="334582"/>
          </a:xfrm>
          <a:prstGeom prst="rightArrow">
            <a:avLst>
              <a:gd name="adj1" fmla="val 58467"/>
              <a:gd name="adj2" fmla="val 50000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prstClr val="black"/>
                </a:solidFill>
                <a:latin typeface="+mn-ea"/>
              </a:rPr>
              <a:t>１地区</a:t>
            </a:r>
            <a:endParaRPr lang="ja-JP" altLang="en-US" sz="12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90" name="V 字形矢印 89"/>
          <p:cNvSpPr/>
          <p:nvPr/>
        </p:nvSpPr>
        <p:spPr>
          <a:xfrm>
            <a:off x="7578122" y="2228346"/>
            <a:ext cx="2155165" cy="706339"/>
          </a:xfrm>
          <a:prstGeom prst="notchedRightArrow">
            <a:avLst>
              <a:gd name="adj1" fmla="val 63089"/>
              <a:gd name="adj2" fmla="val 50000"/>
            </a:avLst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>
                <a:solidFill>
                  <a:schemeClr val="tx1"/>
                </a:solidFill>
                <a:latin typeface="+mn-ea"/>
              </a:rPr>
              <a:t>策定</a:t>
            </a:r>
            <a:r>
              <a:rPr lang="ja-JP" altLang="en-US" b="1" smtClean="0">
                <a:solidFill>
                  <a:schemeClr val="tx1"/>
                </a:solidFill>
                <a:latin typeface="+mn-ea"/>
              </a:rPr>
              <a:t>完了</a:t>
            </a:r>
            <a:endParaRPr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6" name="V 字形矢印 95"/>
          <p:cNvSpPr/>
          <p:nvPr/>
        </p:nvSpPr>
        <p:spPr>
          <a:xfrm>
            <a:off x="5087324" y="2247026"/>
            <a:ext cx="2302689" cy="499886"/>
          </a:xfrm>
          <a:prstGeom prst="notchedRightArrow">
            <a:avLst>
              <a:gd name="adj1" fmla="val 63089"/>
              <a:gd name="adj2" fmla="val 50000"/>
            </a:avLst>
          </a:prstGeom>
          <a:gradFill flip="none" rotWithShape="1">
            <a:gsLst>
              <a:gs pos="33000">
                <a:schemeClr val="accent4">
                  <a:lumMod val="20000"/>
                  <a:lumOff val="80000"/>
                </a:schemeClr>
              </a:gs>
              <a:gs pos="10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shade val="100000"/>
                  <a:satMod val="115000"/>
                  <a:lumMod val="0"/>
                  <a:lumOff val="100000"/>
                </a:schemeClr>
              </a:gs>
            </a:gsLst>
            <a:lin ang="0" scaled="1"/>
            <a:tileRect/>
          </a:gra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>
                <a:solidFill>
                  <a:schemeClr val="tx1"/>
                </a:solidFill>
                <a:latin typeface="+mn-ea"/>
              </a:rPr>
              <a:t>他地区へ展開</a:t>
            </a:r>
            <a:endParaRPr lang="ja-JP" altLang="en-US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2926263" y="2573875"/>
            <a:ext cx="1926368" cy="369332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r>
              <a:rPr lang="en-US" altLang="ja-JP" sz="1200" b="1" dirty="0" smtClean="0">
                <a:solidFill>
                  <a:prstClr val="black"/>
                </a:solidFill>
                <a:latin typeface="+mn-ea"/>
              </a:rPr>
              <a:t>※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</a:rPr>
              <a:t>最優先に対応すべき者の</a:t>
            </a:r>
            <a:endParaRPr lang="en-US" altLang="ja-JP" sz="1200" b="1" dirty="0" smtClean="0">
              <a:solidFill>
                <a:prstClr val="black"/>
              </a:solidFill>
              <a:latin typeface="+mn-ea"/>
            </a:endParaRPr>
          </a:p>
          <a:p>
            <a:r>
              <a:rPr lang="ja-JP" altLang="en-US" sz="1200" b="1" dirty="0">
                <a:solidFill>
                  <a:prstClr val="black"/>
                </a:solidFill>
                <a:latin typeface="+mn-ea"/>
              </a:rPr>
              <a:t>　 </a:t>
            </a:r>
            <a:r>
              <a:rPr lang="ja-JP" altLang="en-US" sz="1200" b="1" dirty="0" smtClean="0">
                <a:solidFill>
                  <a:prstClr val="black"/>
                </a:solidFill>
                <a:latin typeface="+mn-ea"/>
              </a:rPr>
              <a:t>個別計画策定</a:t>
            </a:r>
            <a:endParaRPr lang="ja-JP" altLang="en-US" sz="1200" b="1" dirty="0">
              <a:solidFill>
                <a:prstClr val="black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9138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1289</TotalTime>
  <Words>305</Words>
  <Application>Microsoft Office PowerPoint</Application>
  <PresentationFormat>A4 210 x 297 mm</PresentationFormat>
  <Paragraphs>102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藤田 亮（沖縄・企画）</dc:creator>
  <cp:lastModifiedBy>徳光 雛</cp:lastModifiedBy>
  <cp:revision>129</cp:revision>
  <cp:lastPrinted>2022-03-22T00:07:41Z</cp:lastPrinted>
  <dcterms:created xsi:type="dcterms:W3CDTF">2021-07-06T02:32:14Z</dcterms:created>
  <dcterms:modified xsi:type="dcterms:W3CDTF">2022-03-28T05:42:01Z</dcterms:modified>
</cp:coreProperties>
</file>