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336600"/>
    <a:srgbClr val="009900"/>
    <a:srgbClr val="99FF66"/>
    <a:srgbClr val="CCFFFF"/>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p:cViewPr>
        <p:scale>
          <a:sx n="90" d="100"/>
          <a:sy n="90" d="100"/>
        </p:scale>
        <p:origin x="-2046" y="136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638690" y="323528"/>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44624" y="7395943"/>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62" name="角丸四角形 61"/>
          <p:cNvSpPr/>
          <p:nvPr/>
        </p:nvSpPr>
        <p:spPr>
          <a:xfrm>
            <a:off x="44624" y="5695046"/>
            <a:ext cx="6741368" cy="150426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200"/>
              </a:spcBef>
            </a:pPr>
            <a:r>
              <a:rPr lang="en-US" altLang="ja-JP" sz="1100" b="1" dirty="0" smtClean="0">
                <a:solidFill>
                  <a:schemeClr val="tx1"/>
                </a:solidFill>
                <a:latin typeface="+mn-ea"/>
              </a:rPr>
              <a:t>【</a:t>
            </a:r>
            <a:r>
              <a:rPr lang="ja-JP" altLang="en-US" sz="1100" b="1" dirty="0" smtClean="0">
                <a:solidFill>
                  <a:schemeClr val="tx1"/>
                </a:solidFill>
                <a:latin typeface="+mn-ea"/>
              </a:rPr>
              <a:t>調剤報酬明細書への記載について</a:t>
            </a:r>
            <a:r>
              <a:rPr lang="en-US" altLang="ja-JP" sz="1100" b="1" dirty="0" smtClean="0">
                <a:solidFill>
                  <a:schemeClr val="tx1"/>
                </a:solidFill>
                <a:latin typeface="+mn-ea"/>
              </a:rPr>
              <a:t>】</a:t>
            </a:r>
          </a:p>
          <a:p>
            <a:pPr marL="171450" indent="-171450">
              <a:spcBef>
                <a:spcPts val="200"/>
              </a:spcBef>
              <a:buFont typeface="Wingdings" panose="05000000000000000000" pitchFamily="2" charset="2"/>
              <a:buChar char="u"/>
            </a:pPr>
            <a:r>
              <a:rPr lang="ja-JP" altLang="en-US" sz="1200" b="1" dirty="0" smtClean="0">
                <a:solidFill>
                  <a:schemeClr val="tx1"/>
                </a:solidFill>
                <a:latin typeface="+mn-ea"/>
              </a:rPr>
              <a:t>一般名処方が行われた医薬品について後発医薬品を調剤しなかった場合は、その理由を調剤報酬明細書の摘要欄に記載してください。</a:t>
            </a:r>
            <a:endParaRPr lang="en-US" altLang="ja-JP" sz="1200" b="1" dirty="0" smtClean="0">
              <a:solidFill>
                <a:schemeClr val="tx1"/>
              </a:solidFill>
              <a:latin typeface="+mn-ea"/>
            </a:endParaRPr>
          </a:p>
          <a:p>
            <a:pPr>
              <a:spcBef>
                <a:spcPts val="200"/>
              </a:spcBef>
            </a:pPr>
            <a:r>
              <a:rPr lang="en-US" altLang="ja-JP" sz="1100" b="1" dirty="0" smtClean="0">
                <a:solidFill>
                  <a:schemeClr val="tx1"/>
                </a:solidFill>
                <a:latin typeface="+mn-ea"/>
              </a:rPr>
              <a:t>【</a:t>
            </a:r>
            <a:r>
              <a:rPr lang="ja-JP" altLang="en-US" sz="1100" b="1" dirty="0" smtClean="0">
                <a:solidFill>
                  <a:schemeClr val="tx1"/>
                </a:solidFill>
                <a:latin typeface="+mn-ea"/>
              </a:rPr>
              <a:t>福祉事務所への情報提供について</a:t>
            </a:r>
            <a:r>
              <a:rPr lang="en-US" altLang="ja-JP" sz="1100" b="1" dirty="0" smtClean="0">
                <a:solidFill>
                  <a:schemeClr val="tx1"/>
                </a:solidFill>
                <a:latin typeface="+mn-ea"/>
              </a:rPr>
              <a:t>】</a:t>
            </a:r>
            <a:endParaRPr lang="en-US" altLang="ja-JP" sz="100" b="1" dirty="0" smtClean="0">
              <a:solidFill>
                <a:schemeClr val="tx1"/>
              </a:solidFill>
              <a:latin typeface="+mn-ea"/>
            </a:endParaRPr>
          </a:p>
          <a:p>
            <a:pPr marL="173038" indent="-173038">
              <a:spcBef>
                <a:spcPts val="200"/>
              </a:spcBef>
              <a:buFont typeface="Wingdings" panose="05000000000000000000" pitchFamily="2" charset="2"/>
              <a:buChar char="u"/>
            </a:pPr>
            <a:r>
              <a:rPr lang="ja-JP" altLang="en-US" sz="1200" b="1" dirty="0" smtClean="0">
                <a:solidFill>
                  <a:schemeClr val="tx1"/>
                </a:solidFill>
                <a:latin typeface="+mn-ea"/>
              </a:rPr>
              <a:t>生活</a:t>
            </a:r>
            <a:r>
              <a:rPr lang="ja-JP" altLang="en-US" sz="1200" b="1" dirty="0">
                <a:solidFill>
                  <a:schemeClr val="tx1"/>
                </a:solidFill>
                <a:latin typeface="+mn-ea"/>
              </a:rPr>
              <a:t>保護を受けている</a:t>
            </a:r>
            <a:r>
              <a:rPr lang="ja-JP" altLang="en-US" sz="1200" b="1" dirty="0" smtClean="0">
                <a:solidFill>
                  <a:schemeClr val="tx1"/>
                </a:solidFill>
                <a:latin typeface="+mn-ea"/>
              </a:rPr>
              <a:t>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生活保護法の指定を受けている薬局の方へ</a:t>
            </a:r>
            <a:endParaRPr kumimoji="1" lang="ja-JP" altLang="en-US" sz="1400" dirty="0">
              <a:solidFill>
                <a:schemeClr val="tx1"/>
              </a:solidFill>
              <a:latin typeface="+mn-ea"/>
            </a:endParaRPr>
          </a:p>
        </p:txBody>
      </p:sp>
      <p:sp>
        <p:nvSpPr>
          <p:cNvPr id="66" name="角丸四角形 65"/>
          <p:cNvSpPr/>
          <p:nvPr/>
        </p:nvSpPr>
        <p:spPr>
          <a:xfrm>
            <a:off x="58316" y="899592"/>
            <a:ext cx="6741368" cy="864096"/>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後発医薬品の普及については、医療財政の改善につながることから、国全体で取り組んでいます。更に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58316" y="7284816"/>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sp>
        <p:nvSpPr>
          <p:cNvPr id="67" name="角丸四角形 66"/>
          <p:cNvSpPr/>
          <p:nvPr/>
        </p:nvSpPr>
        <p:spPr>
          <a:xfrm>
            <a:off x="58316" y="1835696"/>
            <a:ext cx="6741368" cy="3787343"/>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r>
              <a:rPr lang="en-US" altLang="ja-JP" sz="1200" b="1" dirty="0">
                <a:solidFill>
                  <a:schemeClr val="tx1"/>
                </a:solidFill>
                <a:latin typeface="+mn-ea"/>
              </a:rPr>
              <a:t>【</a:t>
            </a:r>
            <a:r>
              <a:rPr lang="ja-JP" altLang="en-US" sz="1200" b="1" dirty="0">
                <a:solidFill>
                  <a:schemeClr val="tx1"/>
                </a:solidFill>
                <a:latin typeface="+mn-ea"/>
              </a:rPr>
              <a:t>生活保護を受けている方への調剤について</a:t>
            </a:r>
            <a:r>
              <a:rPr lang="en-US" altLang="ja-JP" sz="1200" b="1" dirty="0" smtClean="0">
                <a:solidFill>
                  <a:schemeClr val="tx1"/>
                </a:solidFill>
                <a:latin typeface="+mn-ea"/>
              </a:rPr>
              <a:t>】</a:t>
            </a:r>
          </a:p>
          <a:p>
            <a:pPr marL="180975" indent="-180975">
              <a:lnSpc>
                <a:spcPts val="400"/>
              </a:lnSpc>
            </a:pPr>
            <a:endParaRPr lang="en-US" altLang="ja-JP" sz="1200" b="1" dirty="0">
              <a:solidFill>
                <a:schemeClr val="tx1"/>
              </a:solidFill>
              <a:latin typeface="+mn-ea"/>
            </a:endParaRPr>
          </a:p>
          <a:p>
            <a:pPr marL="180975" indent="-180975"/>
            <a:r>
              <a:rPr lang="ja-JP" altLang="en-US" sz="1200" b="1" dirty="0">
                <a:solidFill>
                  <a:schemeClr val="tx1"/>
                </a:solidFill>
                <a:latin typeface="+mn-ea"/>
              </a:rPr>
              <a:t>１．　生活保護を受けている方が、一般名処方又は後発医薬品への変更を不可としていない銘柄名処方の処方箋を持って、調剤を受けに来ましたら、下の囲みにある取組内容を説明していただき、原則として後発医薬品を</a:t>
            </a:r>
            <a:r>
              <a:rPr lang="ja-JP" altLang="en-US" sz="1200" b="1" dirty="0" smtClean="0">
                <a:solidFill>
                  <a:schemeClr val="tx1"/>
                </a:solidFill>
                <a:latin typeface="+mn-ea"/>
              </a:rPr>
              <a:t>調剤するようお願いします。</a:t>
            </a:r>
            <a:r>
              <a:rPr lang="ja-JP" altLang="en-US" sz="1200" b="1" dirty="0">
                <a:solidFill>
                  <a:schemeClr val="tx1"/>
                </a:solidFill>
                <a:latin typeface="+mn-ea"/>
              </a:rPr>
              <a:t>　</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２</a:t>
            </a:r>
            <a:r>
              <a:rPr lang="ja-JP" altLang="en-US" sz="1200" b="1" dirty="0">
                <a:solidFill>
                  <a:schemeClr val="tx1"/>
                </a:solidFill>
                <a:latin typeface="+mn-ea"/>
              </a:rPr>
              <a:t>．　一般名処方又は後発医薬品への変更を不可としていない銘柄名処方の場合、例外として、先発医薬品を調剤できるのは、①在庫がない場合と②後発医薬品の薬価が先発医薬品の薬価よりも高くなっている又は先発医薬品の薬価と同額となっている場合です。</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３</a:t>
            </a:r>
            <a:r>
              <a:rPr lang="ja-JP" altLang="en-US" sz="1200" b="1" dirty="0">
                <a:solidFill>
                  <a:schemeClr val="tx1"/>
                </a:solidFill>
                <a:latin typeface="+mn-ea"/>
              </a:rPr>
              <a:t>．　また</a:t>
            </a:r>
            <a:r>
              <a:rPr lang="ja-JP" altLang="en-US" sz="1200" b="1" dirty="0" smtClean="0">
                <a:solidFill>
                  <a:schemeClr val="tx1"/>
                </a:solidFill>
                <a:latin typeface="+mn-ea"/>
              </a:rPr>
              <a:t>、後発医薬品の使用への不安等から必要な服薬ができない等の事情が</a:t>
            </a:r>
            <a:r>
              <a:rPr lang="ja-JP" altLang="en-US" sz="1200" b="1" smtClean="0">
                <a:solidFill>
                  <a:schemeClr val="tx1"/>
                </a:solidFill>
                <a:latin typeface="+mn-ea"/>
              </a:rPr>
              <a:t>認められる場合は、</a:t>
            </a:r>
            <a:r>
              <a:rPr lang="ja-JP" altLang="en-US" sz="1200" b="1" dirty="0">
                <a:solidFill>
                  <a:schemeClr val="tx1"/>
                </a:solidFill>
                <a:latin typeface="+mn-ea"/>
              </a:rPr>
              <a:t>処方医に疑義照会を行い、医師の判断を確認した上</a:t>
            </a:r>
            <a:r>
              <a:rPr lang="ja-JP" altLang="en-US" sz="1200" b="1">
                <a:solidFill>
                  <a:schemeClr val="tx1"/>
                </a:solidFill>
                <a:latin typeface="+mn-ea"/>
              </a:rPr>
              <a:t>で</a:t>
            </a:r>
            <a:r>
              <a:rPr lang="ja-JP" altLang="en-US" sz="1200" b="1" smtClean="0">
                <a:solidFill>
                  <a:schemeClr val="tx1"/>
                </a:solidFill>
                <a:latin typeface="+mn-ea"/>
              </a:rPr>
              <a:t>、先発医薬品を調剤</a:t>
            </a:r>
            <a:r>
              <a:rPr lang="ja-JP" altLang="en-US" sz="1200" b="1" dirty="0">
                <a:solidFill>
                  <a:schemeClr val="tx1"/>
                </a:solidFill>
                <a:latin typeface="+mn-ea"/>
              </a:rPr>
              <a:t>するようお願いします。ただし、処方医との連絡が取れず、やむを得ない場合は、福祉事務所へ確認いただき、先発医薬品を調剤することも可能です。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smtClean="0">
                <a:solidFill>
                  <a:schemeClr val="tx1"/>
                </a:solidFill>
                <a:latin typeface="+mn-ea"/>
              </a:rPr>
              <a:t>初回調剤時に、休日</a:t>
            </a:r>
            <a:r>
              <a:rPr lang="ja-JP" altLang="en-US" sz="1200" b="1" dirty="0">
                <a:solidFill>
                  <a:schemeClr val="tx1"/>
                </a:solidFill>
                <a:latin typeface="+mn-ea"/>
              </a:rPr>
              <a:t>や夜間等、福祉事務所にも連絡が取れない場合には、事後的に福祉事務所に報告することと</a:t>
            </a:r>
            <a:r>
              <a:rPr lang="ja-JP" altLang="en-US" sz="1200" b="1" dirty="0" smtClean="0">
                <a:solidFill>
                  <a:schemeClr val="tx1"/>
                </a:solidFill>
                <a:latin typeface="+mn-ea"/>
              </a:rPr>
              <a:t>して、</a:t>
            </a:r>
            <a:r>
              <a:rPr lang="ja-JP" altLang="en-US" sz="1200" b="1" dirty="0">
                <a:solidFill>
                  <a:schemeClr val="tx1"/>
                </a:solidFill>
                <a:latin typeface="+mn-ea"/>
              </a:rPr>
              <a:t>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a:solidFill>
                  <a:schemeClr val="tx1"/>
                </a:solidFill>
                <a:latin typeface="+mn-ea"/>
              </a:rPr>
              <a:t>こうした対応を行った場合は、速やかに（遅くとも次回受診時までに）、処方医に対し</a:t>
            </a:r>
            <a:r>
              <a:rPr lang="ja-JP" altLang="en-US" sz="1200" b="1" dirty="0" smtClean="0">
                <a:solidFill>
                  <a:schemeClr val="tx1"/>
                </a:solidFill>
                <a:latin typeface="+mn-ea"/>
              </a:rPr>
              <a:t>、調剤した薬剤の情報を提供するとともに、次回の処方内容</a:t>
            </a:r>
            <a:r>
              <a:rPr lang="ja-JP" altLang="en-US" sz="1200" b="1" dirty="0">
                <a:solidFill>
                  <a:schemeClr val="tx1"/>
                </a:solidFill>
                <a:latin typeface="+mn-ea"/>
              </a:rPr>
              <a:t>について確認してください。</a:t>
            </a:r>
          </a:p>
          <a:p>
            <a:pPr marL="180975" indent="-180975">
              <a:lnSpc>
                <a:spcPts val="9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ＭＳ Ｐ明朝" panose="02020600040205080304" pitchFamily="18" charset="-128"/>
                <a:ea typeface="ＭＳ Ｐ明朝" panose="02020600040205080304" pitchFamily="18" charset="-128"/>
              </a:rPr>
              <a:t>○　これ</a:t>
            </a:r>
            <a:r>
              <a:rPr lang="ja-JP" altLang="en-US" sz="1200" b="1" dirty="0">
                <a:solidFill>
                  <a:schemeClr val="tx1"/>
                </a:solidFill>
                <a:latin typeface="ＭＳ Ｐ明朝" panose="02020600040205080304" pitchFamily="18" charset="-128"/>
                <a:ea typeface="ＭＳ Ｐ明朝" panose="02020600040205080304" pitchFamily="18" charset="-128"/>
              </a:rPr>
              <a:t>までは、先発医薬品を希望する者については、一旦は先発医薬品を調剤し、指定薬局はその事情について聴取することとしておりましたが、今後は、単に患者の希望だけでは先発医薬品を調剤することはできなくなりますので、この仕組みは廃止となります。</a:t>
            </a:r>
          </a:p>
          <a:p>
            <a:pPr marL="180975" indent="-180975"/>
            <a:endParaRPr lang="en-US" altLang="ja-JP" sz="1200" b="1" dirty="0" smtClean="0">
              <a:solidFill>
                <a:schemeClr val="tx1"/>
              </a:solidFill>
              <a:latin typeface="+mn-ea"/>
            </a:endParaRPr>
          </a:p>
        </p:txBody>
      </p:sp>
      <p:sp>
        <p:nvSpPr>
          <p:cNvPr id="69" name="テキスト ボックス 68"/>
          <p:cNvSpPr txBox="1"/>
          <p:nvPr/>
        </p:nvSpPr>
        <p:spPr>
          <a:xfrm>
            <a:off x="267494" y="8636347"/>
            <a:ext cx="6323012" cy="307777"/>
          </a:xfrm>
          <a:prstGeom prst="rect">
            <a:avLst/>
          </a:prstGeom>
          <a:noFill/>
          <a:ln w="12700">
            <a:noFill/>
          </a:ln>
        </p:spPr>
        <p:txBody>
          <a:bodyPr wrap="square" rtlCol="0">
            <a:spAutoFit/>
          </a:bodyPr>
          <a:lstStyle/>
          <a:p>
            <a:pPr algn="ctr"/>
            <a:r>
              <a:rPr kumimoji="1" lang="en-US" altLang="ja-JP" sz="1400" b="1" dirty="0" smtClean="0">
                <a:latin typeface="+mn-ea"/>
              </a:rPr>
              <a:t>【</a:t>
            </a:r>
            <a:r>
              <a:rPr kumimoji="1" lang="ja-JP" altLang="en-US" sz="1400" b="1" dirty="0" smtClean="0">
                <a:latin typeface="+mn-ea"/>
              </a:rPr>
              <a:t>照会先</a:t>
            </a:r>
            <a:r>
              <a:rPr kumimoji="1" lang="en-US" altLang="ja-JP" sz="1400" b="1" dirty="0" smtClean="0">
                <a:latin typeface="+mn-ea"/>
              </a:rPr>
              <a:t>】</a:t>
            </a:r>
            <a:r>
              <a:rPr kumimoji="1" lang="ja-JP" altLang="en-US" sz="1400" b="1" dirty="0" smtClean="0">
                <a:latin typeface="+mn-ea"/>
              </a:rPr>
              <a:t>　調剤券を交付した実施機関　又は　広島県社会</a:t>
            </a:r>
            <a:r>
              <a:rPr kumimoji="1" lang="ja-JP" altLang="en-US" sz="1400" b="1" dirty="0" smtClean="0">
                <a:latin typeface="+mn-ea"/>
              </a:rPr>
              <a:t>援護課</a:t>
            </a:r>
            <a:endParaRPr kumimoji="1" lang="ja-JP" altLang="en-US" sz="1200" b="1" dirty="0">
              <a:latin typeface="+mn-ea"/>
            </a:endParaRPr>
          </a:p>
        </p:txBody>
      </p:sp>
      <p:grpSp>
        <p:nvGrpSpPr>
          <p:cNvPr id="65" name="グループ化 64"/>
          <p:cNvGrpSpPr/>
          <p:nvPr/>
        </p:nvGrpSpPr>
        <p:grpSpPr>
          <a:xfrm>
            <a:off x="4595934" y="8368947"/>
            <a:ext cx="2000252" cy="417726"/>
            <a:chOff x="2597445" y="3397894"/>
            <a:chExt cx="2303463" cy="390934"/>
          </a:xfrm>
        </p:grpSpPr>
        <p:sp>
          <p:nvSpPr>
            <p:cNvPr id="70" name="Text Box 116"/>
            <p:cNvSpPr txBox="1">
              <a:spLocks noChangeArrowheads="1" noChangeShapeType="1"/>
            </p:cNvSpPr>
            <p:nvPr/>
          </p:nvSpPr>
          <p:spPr bwMode="auto">
            <a:xfrm>
              <a:off x="2597445" y="3477378"/>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1"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749EB91-9D39-4D29-92B7-7C7839589866}">
  <ds:schemaRefs>
    <ds:schemaRef ds:uri="8B97BE19-CDDD-400E-817A-CFDD13F7EC12"/>
    <ds:schemaRef ds:uri="http://purl.org/dc/elements/1.1/"/>
    <ds:schemaRef ds:uri="http://www.w3.org/XML/1998/namespace"/>
    <ds:schemaRef ds:uri="http://schemas.openxmlformats.org/package/2006/metadata/core-properties"/>
    <ds:schemaRef ds:uri="http://purl.org/dc/terms/"/>
    <ds:schemaRef ds:uri="http://schemas.microsoft.com/office/2006/documentManagement/types"/>
    <ds:schemaRef ds:uri="0ef2a5cc-7d16-4df6-bf14-9981dc03bc2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C9D5559-0331-4455-88E7-400F95829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5355</TotalTime>
  <Words>195</Words>
  <Application>Microsoft Office PowerPoint</Application>
  <PresentationFormat>画面に合わせる (4:3)</PresentationFormat>
  <Paragraphs>84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Manager>加藤 昭宏</Manager>
  <Company>加藤 昭宏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広島県</cp:lastModifiedBy>
  <cp:revision>102</cp:revision>
  <cp:lastPrinted>2018-09-12T05:31:35Z</cp:lastPrinted>
  <dcterms:created xsi:type="dcterms:W3CDTF">2012-03-11T08:48:44Z</dcterms:created>
  <dcterms:modified xsi:type="dcterms:W3CDTF">2019-02-21T06:32:43Z</dcterms:modified>
  <cp:category>加藤 昭宏</cp:category>
  <cp:contentStatus>加藤 昭宏</cp:contentStatus>
  <dc:language>加藤 昭宏</dc:language>
</cp:coreProperties>
</file>