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24" y="27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110D5-837C-4804-BE8C-374ACD900E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18ECA-8C11-412B-A033-AE95DE7B10C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363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110D5-837C-4804-BE8C-374ACD900E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18ECA-8C11-412B-A033-AE95DE7B10C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237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110D5-837C-4804-BE8C-374ACD900E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18ECA-8C11-412B-A033-AE95DE7B10C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103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110D5-837C-4804-BE8C-374ACD900E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18ECA-8C11-412B-A033-AE95DE7B10C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8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110D5-837C-4804-BE8C-374ACD900E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18ECA-8C11-412B-A033-AE95DE7B10C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886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110D5-837C-4804-BE8C-374ACD900E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18ECA-8C11-412B-A033-AE95DE7B10C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041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110D5-837C-4804-BE8C-374ACD900E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18ECA-8C11-412B-A033-AE95DE7B10C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242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110D5-837C-4804-BE8C-374ACD900E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18ECA-8C11-412B-A033-AE95DE7B10C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68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110D5-837C-4804-BE8C-374ACD900E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18ECA-8C11-412B-A033-AE95DE7B10C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14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110D5-837C-4804-BE8C-374ACD900E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18ECA-8C11-412B-A033-AE95DE7B10C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43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110D5-837C-4804-BE8C-374ACD900E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18ECA-8C11-412B-A033-AE95DE7B10C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6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110D5-837C-4804-BE8C-374ACD900E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18ECA-8C11-412B-A033-AE95DE7B10C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838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52242" y="323528"/>
            <a:ext cx="673276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300" b="1" spc="50" dirty="0">
                <a:ln w="12700" cmpd="sng">
                  <a:solidFill>
                    <a:srgbClr val="4F81BD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40000"/>
                    <a:lumOff val="60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HG丸ｺﾞｼｯｸM-PRO" pitchFamily="50" charset="-128"/>
                <a:ea typeface="HG丸ｺﾞｼｯｸM-PRO" pitchFamily="50" charset="-128"/>
              </a:rPr>
              <a:t>2016</a:t>
            </a:r>
            <a:r>
              <a:rPr lang="ja-JP" altLang="en-US" sz="2300" b="1" spc="50" dirty="0">
                <a:ln w="12700" cmpd="sng">
                  <a:solidFill>
                    <a:srgbClr val="4F81BD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40000"/>
                    <a:lumOff val="60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HG丸ｺﾞｼｯｸM-PRO" pitchFamily="50" charset="-128"/>
                <a:ea typeface="HG丸ｺﾞｼｯｸM-PRO" pitchFamily="50" charset="-128"/>
              </a:rPr>
              <a:t>年度 広島イノベーション・ハブ（</a:t>
            </a:r>
            <a:r>
              <a:rPr lang="en-US" altLang="ja-JP" sz="2300" b="1" spc="50" dirty="0" err="1">
                <a:ln w="12700" cmpd="sng">
                  <a:solidFill>
                    <a:srgbClr val="4F81BD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40000"/>
                    <a:lumOff val="60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HG丸ｺﾞｼｯｸM-PRO" pitchFamily="50" charset="-128"/>
                <a:ea typeface="HG丸ｺﾞｼｯｸM-PRO" pitchFamily="50" charset="-128"/>
              </a:rPr>
              <a:t>iHub</a:t>
            </a:r>
            <a:r>
              <a:rPr lang="ja-JP" altLang="en-US" sz="2300" b="1" spc="50" dirty="0">
                <a:ln w="12700" cmpd="sng">
                  <a:solidFill>
                    <a:srgbClr val="4F81BD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40000"/>
                    <a:lumOff val="60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HG丸ｺﾞｼｯｸM-PRO" pitchFamily="50" charset="-128"/>
                <a:ea typeface="HG丸ｺﾞｼｯｸM-PRO" pitchFamily="50" charset="-128"/>
              </a:rPr>
              <a:t>）</a:t>
            </a:r>
          </a:p>
        </p:txBody>
      </p:sp>
      <p:pic>
        <p:nvPicPr>
          <p:cNvPr id="19" name="Picture 2" descr="C:\Users\ay_kida\AppData\Local\Microsoft\Windows\Temporary Internet Files\Content.IE5\WD0DQE7A\301_DBJ_sig_side_J_L1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80" y="-36512"/>
            <a:ext cx="2711322" cy="398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090" y="1403648"/>
            <a:ext cx="2683997" cy="199925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778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テキスト ボックス 3"/>
          <p:cNvSpPr txBox="1">
            <a:spLocks noChangeArrowheads="1"/>
          </p:cNvSpPr>
          <p:nvPr/>
        </p:nvSpPr>
        <p:spPr bwMode="auto">
          <a:xfrm>
            <a:off x="-4763" y="769806"/>
            <a:ext cx="6872289" cy="705852"/>
          </a:xfrm>
          <a:prstGeom prst="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  <a:extLst/>
        </p:spPr>
        <p:txBody>
          <a:bodyPr wrap="square" anchor="ctr">
            <a:no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ts val="2000"/>
              </a:lnSpc>
            </a:pPr>
            <a:r>
              <a:rPr lang="ja-JP" altLang="ja-JP" sz="1600" b="1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イノベーション</a:t>
            </a:r>
            <a:r>
              <a:rPr lang="ja-JP" altLang="ja-JP" sz="1600" b="1" dirty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思考を習得し</a:t>
            </a:r>
            <a:r>
              <a:rPr lang="ja-JP" altLang="ja-JP" sz="1600" b="1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</a:t>
            </a:r>
            <a:endParaRPr lang="en-US" altLang="ja-JP" sz="1600" b="1" dirty="0" smtClean="0">
              <a:solidFill>
                <a:prstClr val="white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>
              <a:lnSpc>
                <a:spcPts val="2000"/>
              </a:lnSpc>
            </a:pPr>
            <a:r>
              <a:rPr lang="ja-JP" altLang="ja-JP" sz="1600" b="1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自ら</a:t>
            </a:r>
            <a:r>
              <a:rPr lang="ja-JP" altLang="ja-JP" sz="1600" b="1" dirty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のビジネスと地域の未来像をデザインしませんか</a:t>
            </a:r>
            <a:r>
              <a:rPr lang="en-US" altLang="ja-JP" sz="1600" b="1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?</a:t>
            </a:r>
            <a:endParaRPr lang="ja-JP" altLang="ja-JP" sz="1600" b="1" dirty="0">
              <a:solidFill>
                <a:prstClr val="white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0673" y="1543832"/>
            <a:ext cx="4248472" cy="1754326"/>
          </a:xfrm>
          <a:prstGeom prst="rect">
            <a:avLst/>
          </a:prstGeom>
          <a:ln>
            <a:noFill/>
            <a:prstDash val="lgDash"/>
          </a:ln>
        </p:spPr>
        <p:txBody>
          <a:bodyPr wrap="square">
            <a:spAutoFit/>
          </a:bodyPr>
          <a:lstStyle/>
          <a:p>
            <a:r>
              <a:rPr lang="ja-JP" altLang="en-US" sz="1200" b="1" dirty="0">
                <a:solidFill>
                  <a:prstClr val="white">
                    <a:lumMod val="50000"/>
                  </a:prst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イノベーション創出を目指す個人や組織において、明示的に「イノベーティブに考える」ことを意識し、取り組むことは学習することで可能です。</a:t>
            </a:r>
            <a:endParaRPr lang="en-US" altLang="ja-JP" sz="1200" b="1" dirty="0">
              <a:solidFill>
                <a:prstClr val="white">
                  <a:lumMod val="50000"/>
                </a:prst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b="1" dirty="0">
                <a:solidFill>
                  <a:prstClr val="white">
                    <a:lumMod val="50000"/>
                  </a:prst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本セミナーでは、漠然と新しいことを「思いつく」のを待つのではなく、「考えつく」ためのマインドセットといくつかのツールセットを体験いただきます。</a:t>
            </a:r>
          </a:p>
          <a:p>
            <a:r>
              <a:rPr lang="ja-JP" altLang="en-US" sz="1200" b="1" dirty="0">
                <a:solidFill>
                  <a:prstClr val="white">
                    <a:lumMod val="50000"/>
                  </a:prst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「イノベーション立県ひろしま」の実現に向けて、企業や組織の中で「イノベーティブに考える」ことを浸透させるヒントを持ち帰っていただきたいと思います。</a:t>
            </a:r>
            <a:endParaRPr lang="en-US" altLang="ja-JP" sz="1200" b="1" dirty="0">
              <a:solidFill>
                <a:prstClr val="black">
                  <a:lumMod val="50000"/>
                  <a:lumOff val="50000"/>
                </a:prstClr>
              </a:solidFill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4" name="テキスト ボックス 3"/>
          <p:cNvSpPr txBox="1">
            <a:spLocks noChangeArrowheads="1"/>
          </p:cNvSpPr>
          <p:nvPr/>
        </p:nvSpPr>
        <p:spPr bwMode="auto">
          <a:xfrm>
            <a:off x="-5083" y="3347864"/>
            <a:ext cx="6872607" cy="360040"/>
          </a:xfrm>
          <a:prstGeom prst="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  <a:extLst/>
        </p:spPr>
        <p:txBody>
          <a:bodyPr wrap="square" anchor="ctr">
            <a:no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ts val="2000"/>
              </a:lnSpc>
            </a:pPr>
            <a:r>
              <a:rPr lang="ja-JP" altLang="en-US" sz="1600" b="1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■開催要領</a:t>
            </a:r>
            <a:endParaRPr lang="ja-JP" altLang="ja-JP" sz="1600" b="1" dirty="0">
              <a:solidFill>
                <a:prstClr val="white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12315" y="3734243"/>
            <a:ext cx="6639920" cy="1184940"/>
          </a:xfrm>
          <a:prstGeom prst="rect">
            <a:avLst/>
          </a:prstGeom>
          <a:ln>
            <a:noFill/>
            <a:prstDash val="lgDash"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400" b="1" dirty="0">
                <a:solidFill>
                  <a:prstClr val="white">
                    <a:lumMod val="50000"/>
                  </a:prst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●日時：</a:t>
            </a:r>
            <a:r>
              <a:rPr lang="en-US" altLang="ja-JP" sz="1400" b="1" dirty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2016</a:t>
            </a:r>
            <a:r>
              <a:rPr lang="ja-JP" altLang="en-US" sz="1400" b="1" dirty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年６月</a:t>
            </a:r>
            <a:r>
              <a:rPr lang="en-US" altLang="ja-JP" sz="1400" b="1" dirty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22</a:t>
            </a:r>
            <a:r>
              <a:rPr lang="ja-JP" altLang="en-US" sz="1400" b="1" dirty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日（水） </a:t>
            </a:r>
            <a:r>
              <a:rPr lang="en-US" altLang="ja-JP" sz="1400" b="1" dirty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9:30-15:00</a:t>
            </a:r>
          </a:p>
          <a:p>
            <a:pPr>
              <a:spcAft>
                <a:spcPts val="600"/>
              </a:spcAft>
            </a:pPr>
            <a:r>
              <a:rPr lang="ja-JP" altLang="en-US" sz="1400" b="1" dirty="0">
                <a:solidFill>
                  <a:prstClr val="white">
                    <a:lumMod val="50000"/>
                  </a:prst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●会場：サテライトキャンパス広島 ５階（広島市中区大手町</a:t>
            </a:r>
            <a:r>
              <a:rPr lang="en-US" altLang="ja-JP" sz="1400" b="1" dirty="0">
                <a:solidFill>
                  <a:prstClr val="white">
                    <a:lumMod val="50000"/>
                  </a:prst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1-5-3</a:t>
            </a:r>
            <a:r>
              <a:rPr lang="ja-JP" altLang="en-US" sz="1400" b="1" dirty="0">
                <a:solidFill>
                  <a:prstClr val="white">
                    <a:lumMod val="50000"/>
                  </a:prst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  <a:endParaRPr lang="en-US" altLang="ja-JP" sz="1400" b="1" dirty="0">
              <a:solidFill>
                <a:prstClr val="white">
                  <a:lumMod val="50000"/>
                </a:prst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400" b="1" dirty="0">
                <a:solidFill>
                  <a:prstClr val="white">
                    <a:lumMod val="50000"/>
                  </a:prst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●定員：</a:t>
            </a:r>
            <a:r>
              <a:rPr lang="en-US" altLang="ja-JP" sz="1400" b="1" dirty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50</a:t>
            </a:r>
            <a:r>
              <a:rPr lang="ja-JP" altLang="en-US" sz="1400" b="1" dirty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名（先着順）</a:t>
            </a:r>
            <a:r>
              <a:rPr lang="ja-JP" altLang="en-US" sz="1400" b="1" dirty="0">
                <a:solidFill>
                  <a:prstClr val="white">
                    <a:lumMod val="50000"/>
                  </a:prst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、申込方法は裏面参照　　●受講料：</a:t>
            </a:r>
            <a:r>
              <a:rPr lang="ja-JP" altLang="en-US" sz="1400" b="1" dirty="0">
                <a:solidFill>
                  <a:srgbClr val="C050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無料</a:t>
            </a:r>
            <a:endParaRPr lang="en-US" altLang="ja-JP" sz="1400" b="1" dirty="0">
              <a:solidFill>
                <a:srgbClr val="C050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400" b="1" dirty="0">
                <a:solidFill>
                  <a:prstClr val="white">
                    <a:lumMod val="50000"/>
                  </a:prst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●主催：広島県、（株）日本政策投資銀行</a:t>
            </a:r>
            <a:endParaRPr lang="en-US" altLang="ja-JP" sz="1100" b="1" dirty="0">
              <a:solidFill>
                <a:prstClr val="black">
                  <a:lumMod val="50000"/>
                  <a:lumOff val="50000"/>
                </a:prstClr>
              </a:solidFill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6" name="テキスト ボックス 3"/>
          <p:cNvSpPr txBox="1">
            <a:spLocks noChangeArrowheads="1"/>
          </p:cNvSpPr>
          <p:nvPr/>
        </p:nvSpPr>
        <p:spPr bwMode="auto">
          <a:xfrm>
            <a:off x="-5083" y="4932040"/>
            <a:ext cx="2858019" cy="360040"/>
          </a:xfrm>
          <a:prstGeom prst="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  <a:extLst/>
        </p:spPr>
        <p:txBody>
          <a:bodyPr wrap="square" anchor="ctr">
            <a:no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ts val="2000"/>
              </a:lnSpc>
            </a:pPr>
            <a:r>
              <a:rPr lang="ja-JP" altLang="en-US" sz="1600" b="1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■募集対象者</a:t>
            </a:r>
            <a:endParaRPr lang="ja-JP" altLang="ja-JP" sz="1600" b="1" dirty="0">
              <a:solidFill>
                <a:prstClr val="white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7" name="テキスト ボックス 3"/>
          <p:cNvSpPr txBox="1">
            <a:spLocks noChangeArrowheads="1"/>
          </p:cNvSpPr>
          <p:nvPr/>
        </p:nvSpPr>
        <p:spPr bwMode="auto">
          <a:xfrm>
            <a:off x="2924946" y="4932040"/>
            <a:ext cx="3942581" cy="360040"/>
          </a:xfrm>
          <a:prstGeom prst="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  <a:extLst/>
        </p:spPr>
        <p:txBody>
          <a:bodyPr wrap="square" anchor="ctr">
            <a:no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ts val="2000"/>
              </a:lnSpc>
            </a:pPr>
            <a:r>
              <a:rPr lang="ja-JP" altLang="en-US" sz="1600" b="1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■カリキュラム</a:t>
            </a:r>
            <a:r>
              <a:rPr lang="ja-JP" altLang="en-US" sz="1000" b="1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（講義＋ワークショップ）</a:t>
            </a:r>
            <a:endParaRPr lang="ja-JP" altLang="ja-JP" sz="1600" b="1" dirty="0">
              <a:solidFill>
                <a:prstClr val="white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-5082" y="5356537"/>
            <a:ext cx="2808312" cy="1015663"/>
          </a:xfrm>
          <a:prstGeom prst="rect">
            <a:avLst/>
          </a:prstGeom>
          <a:ln>
            <a:noFill/>
            <a:prstDash val="lgDash"/>
          </a:ln>
        </p:spPr>
        <p:txBody>
          <a:bodyPr wrap="square">
            <a:spAutoFit/>
          </a:bodyPr>
          <a:lstStyle/>
          <a:p>
            <a:pPr marL="171450" indent="-171450">
              <a:spcAft>
                <a:spcPts val="600"/>
              </a:spcAft>
              <a:buFont typeface="Wingdings" pitchFamily="2" charset="2"/>
              <a:buChar char="ü"/>
            </a:pPr>
            <a:r>
              <a:rPr lang="ja-JP" altLang="en-US" sz="1100" b="1" dirty="0">
                <a:solidFill>
                  <a:prstClr val="white">
                    <a:lumMod val="50000"/>
                  </a:prst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広島県所在の企業等において自らイノベーションを起こす気概のある有志 </a:t>
            </a:r>
            <a:r>
              <a:rPr lang="en-US" altLang="ja-JP" sz="1100" b="1" dirty="0">
                <a:solidFill>
                  <a:prstClr val="white">
                    <a:lumMod val="50000"/>
                  </a:prst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40</a:t>
            </a:r>
            <a:r>
              <a:rPr lang="ja-JP" altLang="en-US" sz="1100" b="1" dirty="0">
                <a:solidFill>
                  <a:prstClr val="white">
                    <a:lumMod val="50000"/>
                  </a:prst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1100" b="1" dirty="0">
                <a:solidFill>
                  <a:prstClr val="white">
                    <a:lumMod val="50000"/>
                  </a:prst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50</a:t>
            </a:r>
            <a:r>
              <a:rPr lang="ja-JP" altLang="en-US" sz="1100" b="1" dirty="0">
                <a:solidFill>
                  <a:prstClr val="white">
                    <a:lumMod val="50000"/>
                  </a:prst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名</a:t>
            </a:r>
            <a:endParaRPr lang="en-US" altLang="ja-JP" sz="1100" b="1" dirty="0">
              <a:solidFill>
                <a:prstClr val="white">
                  <a:lumMod val="50000"/>
                </a:prst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71450" indent="-171450">
              <a:spcAft>
                <a:spcPts val="600"/>
              </a:spcAft>
              <a:buFont typeface="Wingdings" pitchFamily="2" charset="2"/>
              <a:buChar char="ü"/>
            </a:pPr>
            <a:r>
              <a:rPr lang="ja-JP" altLang="en-US" sz="1100" b="1" dirty="0">
                <a:solidFill>
                  <a:prstClr val="white">
                    <a:lumMod val="50000"/>
                  </a:prst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事前の予備知識がなくてもご参加いただけます</a:t>
            </a:r>
          </a:p>
        </p:txBody>
      </p:sp>
      <p:sp>
        <p:nvSpPr>
          <p:cNvPr id="31" name="テキスト ボックス 3"/>
          <p:cNvSpPr txBox="1">
            <a:spLocks noChangeArrowheads="1"/>
          </p:cNvSpPr>
          <p:nvPr/>
        </p:nvSpPr>
        <p:spPr bwMode="auto">
          <a:xfrm>
            <a:off x="-5083" y="6372200"/>
            <a:ext cx="6865486" cy="360040"/>
          </a:xfrm>
          <a:prstGeom prst="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  <a:extLst/>
        </p:spPr>
        <p:txBody>
          <a:bodyPr wrap="square" anchor="ctr">
            <a:no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ts val="2000"/>
              </a:lnSpc>
            </a:pPr>
            <a:r>
              <a:rPr lang="ja-JP" altLang="en-US" sz="1600" b="1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■講師プロフィール</a:t>
            </a:r>
            <a:endParaRPr lang="ja-JP" altLang="ja-JP" sz="1600" b="1" dirty="0">
              <a:solidFill>
                <a:prstClr val="white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2242" y="6804250"/>
            <a:ext cx="6732760" cy="22814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b="1" u="sng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石橋 金徳 氏　</a:t>
            </a:r>
            <a:r>
              <a:rPr lang="ja-JP" altLang="en-US" sz="1200" b="1" u="sng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慶應義塾大学大学院システムデザイン・マネジメント研究科特任助教</a:t>
            </a:r>
            <a:endParaRPr lang="ja-JP" altLang="en-US" b="1" u="sng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40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米ミネソタ大学工学部卒（</a:t>
            </a:r>
            <a:r>
              <a:rPr lang="en-US" altLang="ja-JP" sz="11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Mechanical Engineering, High Distinction</a:t>
            </a:r>
            <a:r>
              <a:rPr lang="ja-JP" altLang="en-US" sz="11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）、</a:t>
            </a:r>
            <a:endParaRPr lang="en-US" altLang="ja-JP" sz="110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慶應義塾大学大学院修士課程修了（システムエンジニアリング学）。</a:t>
            </a:r>
          </a:p>
          <a:p>
            <a:r>
              <a:rPr lang="ja-JP" altLang="en-US" sz="11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株式会社本田技術研究所 二輪</a:t>
            </a:r>
            <a:r>
              <a:rPr lang="en-US" altLang="ja-JP" sz="11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R&amp;D</a:t>
            </a:r>
            <a:r>
              <a:rPr lang="ja-JP" altLang="en-US" sz="11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センター、東京大学工学系研究科</a:t>
            </a:r>
            <a:endParaRPr lang="en-US" altLang="ja-JP" sz="110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航空宇宙工学専攻 学術支援専門職員を経て</a:t>
            </a:r>
            <a:r>
              <a:rPr lang="en-US" altLang="ja-JP" sz="11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2013</a:t>
            </a:r>
            <a:r>
              <a:rPr lang="ja-JP" altLang="en-US" sz="11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年度より現職。</a:t>
            </a:r>
          </a:p>
          <a:p>
            <a:r>
              <a:rPr lang="ja-JP" altLang="en-US" sz="11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現在、イノベーション教育プログラムであるデザインプロジェクト科目、</a:t>
            </a:r>
            <a:endParaRPr lang="en-US" altLang="ja-JP" sz="110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システムズエンジニアリング教育などを主担当。</a:t>
            </a:r>
            <a:endParaRPr lang="en-US" altLang="ja-JP" sz="110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イノベーション創出にまつわる多数の文部科学省事業などにも従事。</a:t>
            </a:r>
            <a:endParaRPr lang="en-US" altLang="ja-JP" sz="110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学外でも多数のイノベーション創出活動のデザインや支援を行う。</a:t>
            </a:r>
          </a:p>
          <a:p>
            <a:r>
              <a:rPr lang="en-US" altLang="ja-JP" sz="11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Innovative DESIGN LLC </a:t>
            </a:r>
            <a:r>
              <a:rPr lang="ja-JP" altLang="en-US" sz="11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パートナー。</a:t>
            </a:r>
            <a:endParaRPr lang="en-US" altLang="ja-JP" sz="110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05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専門分野：システムズエンジニアリング、モデルベース開発、イノベーション戦略</a:t>
            </a:r>
            <a:endParaRPr lang="ja-JP" altLang="en-US" sz="110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68" y="7393974"/>
            <a:ext cx="1507479" cy="1601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正方形/長方形 32"/>
          <p:cNvSpPr/>
          <p:nvPr/>
        </p:nvSpPr>
        <p:spPr>
          <a:xfrm>
            <a:off x="2852936" y="5341152"/>
            <a:ext cx="3992190" cy="938719"/>
          </a:xfrm>
          <a:prstGeom prst="rect">
            <a:avLst/>
          </a:prstGeom>
          <a:ln>
            <a:noFill/>
            <a:prstDash val="lgDash"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200" b="1" u="sng" dirty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b="1" u="sng" dirty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多様性を活かしてイノベーティブに考える体験</a:t>
            </a:r>
            <a:r>
              <a:rPr lang="en-US" altLang="ja-JP" sz="1200" b="1" u="sng" dirty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</a:p>
          <a:p>
            <a:pPr algn="ctr">
              <a:lnSpc>
                <a:spcPts val="600"/>
              </a:lnSpc>
            </a:pPr>
            <a:r>
              <a:rPr lang="ja-JP" altLang="en-US" sz="1100" b="1" dirty="0">
                <a:solidFill>
                  <a:prstClr val="white">
                    <a:lumMod val="50000"/>
                  </a:prst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500" b="1" dirty="0">
              <a:solidFill>
                <a:prstClr val="white">
                  <a:lumMod val="50000"/>
                </a:prst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71450" indent="-171450">
              <a:spcAft>
                <a:spcPts val="600"/>
              </a:spcAft>
              <a:buFont typeface="Wingdings" pitchFamily="2" charset="2"/>
              <a:buChar char="ü"/>
            </a:pPr>
            <a:r>
              <a:rPr lang="ja-JP" altLang="en-US" sz="1100" b="1" dirty="0">
                <a:solidFill>
                  <a:prstClr val="white">
                    <a:lumMod val="50000"/>
                  </a:prst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用意されたテーマについて、戦略的に多様性を活かして　イノベーティブに思考することを体験する</a:t>
            </a:r>
            <a:endParaRPr lang="en-US" altLang="ja-JP" sz="1100" b="1" dirty="0">
              <a:solidFill>
                <a:prstClr val="white">
                  <a:lumMod val="50000"/>
                </a:prst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71450" indent="-171450">
              <a:spcAft>
                <a:spcPts val="600"/>
              </a:spcAft>
              <a:buFont typeface="Wingdings" pitchFamily="2" charset="2"/>
              <a:buChar char="ü"/>
            </a:pPr>
            <a:r>
              <a:rPr lang="ja-JP" altLang="en-US" sz="1100" b="1" dirty="0">
                <a:solidFill>
                  <a:prstClr val="white">
                    <a:lumMod val="50000"/>
                  </a:prst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本カリキュラムは予告なしに変更になることがございます</a:t>
            </a:r>
            <a:endParaRPr lang="en-US" altLang="ja-JP" sz="1100" b="1" dirty="0">
              <a:solidFill>
                <a:prstClr val="white">
                  <a:lumMod val="50000"/>
                </a:prst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1090" y="819154"/>
            <a:ext cx="6762336" cy="60658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3" y="17659"/>
            <a:ext cx="1273843" cy="378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431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122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1_Office ​​テーマ</vt:lpstr>
      <vt:lpstr>PowerPoint プレゼンテーション</vt:lpstr>
    </vt:vector>
  </TitlesOfParts>
  <Company>広島県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久保田 悟</dc:creator>
  <cp:lastModifiedBy>久保田 悟</cp:lastModifiedBy>
  <cp:revision>7</cp:revision>
  <cp:lastPrinted>2016-05-23T04:37:22Z</cp:lastPrinted>
  <dcterms:created xsi:type="dcterms:W3CDTF">2016-05-23T03:56:52Z</dcterms:created>
  <dcterms:modified xsi:type="dcterms:W3CDTF">2016-06-10T01:43:25Z</dcterms:modified>
</cp:coreProperties>
</file>