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2"/>
  </p:sldMasterIdLst>
  <p:notesMasterIdLst>
    <p:notesMasterId r:id="rId3"/>
  </p:notesMasterIdLst>
  <p:sldIdLst>
    <p:sldId id="919" r:id="rId4"/>
    <p:sldId id="922" r:id="rId5"/>
    <p:sldId id="921" r:id="rId6"/>
    <p:sldId id="920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3C1"/>
    <a:srgbClr val="E9E9EB"/>
    <a:srgbClr val="005B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1303510-90FA-4DD2-8E4E-16BFAE2112AF}">
  <a:tblStyle styleId="{91303510-90FA-4DD2-8E4E-16BFAE2112A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8"/>
    <p:restoredTop sz="94660"/>
  </p:normalViewPr>
  <p:slideViewPr>
    <p:cSldViewPr snapToGrid="0">
      <p:cViewPr varScale="1">
        <p:scale>
          <a:sx n="80" d="100"/>
          <a:sy n="80" d="100"/>
        </p:scale>
        <p:origin x="-72" y="-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presProps" Target="presProps.xml" /><Relationship Id="rId9" Type="http://schemas.openxmlformats.org/officeDocument/2006/relationships/viewProps" Target="viewProps.xml" /><Relationship Id="rId10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6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8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9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0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image" Target="../media/image6.png" /><Relationship Id="rId2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表紙">
  <p:cSld name="1_表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3;g2f838c1bf0d_0_20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29" name="Google Shape;14;g2f838c1bf0d_0_204"/>
          <p:cNvSpPr txBox="1">
            <a:spLocks noGrp="1"/>
          </p:cNvSpPr>
          <p:nvPr>
            <p:ph type="ctrTitle"/>
          </p:nvPr>
        </p:nvSpPr>
        <p:spPr>
          <a:xfrm>
            <a:off x="756003" y="2461018"/>
            <a:ext cx="75963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0" name="Google Shape;15;g2f838c1bf0d_0_204"/>
          <p:cNvSpPr/>
          <p:nvPr/>
        </p:nvSpPr>
        <p:spPr>
          <a:xfrm>
            <a:off x="0" y="-1"/>
            <a:ext cx="12192000" cy="72000"/>
          </a:xfrm>
          <a:prstGeom prst="rect">
            <a:avLst/>
          </a:prstGeom>
          <a:solidFill>
            <a:srgbClr val="005BA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031" name="Google Shape;16;g2f838c1bf0d_0_20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67821" y="635734"/>
            <a:ext cx="2917095" cy="73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Google Shape;17;g2f838c1bf0d_0_20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578272" y="5910692"/>
            <a:ext cx="2846005" cy="474892"/>
          </a:xfrm>
          <a:prstGeom prst="rect">
            <a:avLst/>
          </a:prstGeom>
          <a:noFill/>
          <a:ln>
            <a:noFill/>
          </a:ln>
        </p:spPr>
      </p:pic>
      <p:sp>
        <p:nvSpPr>
          <p:cNvPr id="1033" name="Google Shape;18;g2f838c1bf0d_0_204"/>
          <p:cNvSpPr txBox="1">
            <a:spLocks noGrp="1"/>
          </p:cNvSpPr>
          <p:nvPr>
            <p:ph type="body" idx="1"/>
          </p:nvPr>
        </p:nvSpPr>
        <p:spPr>
          <a:xfrm>
            <a:off x="756000" y="5334033"/>
            <a:ext cx="5040000" cy="10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34" name="Google Shape;19;g2f838c1bf0d_0_204" descr="アイコン&#10;&#10;自動的に生成された説明"/>
          <p:cNvPicPr preferRelativeResize="0"/>
          <p:nvPr/>
        </p:nvPicPr>
        <p:blipFill>
          <a:blip r:embed="rId3"/>
          <a:srcRect l="-3969" b="-627"/>
          <a:stretch>
            <a:fillRect/>
          </a:stretch>
        </p:blipFill>
        <p:spPr>
          <a:xfrm>
            <a:off x="7596555" y="-1"/>
            <a:ext cx="4607168" cy="38521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ベーススライド">
  <p:cSld name="4_ベーススライドA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21;g2f838c1bf0d_0_218"/>
          <p:cNvSpPr/>
          <p:nvPr/>
        </p:nvSpPr>
        <p:spPr>
          <a:xfrm>
            <a:off x="8" y="6528644"/>
            <a:ext cx="12192000" cy="325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sz="513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37" name="Google Shape;22;g2f838c1bf0d_0_218"/>
          <p:cNvSpPr txBox="1">
            <a:spLocks noGrp="1"/>
          </p:cNvSpPr>
          <p:nvPr>
            <p:ph type="sldNum" idx="12"/>
          </p:nvPr>
        </p:nvSpPr>
        <p:spPr>
          <a:xfrm>
            <a:off x="11646041" y="6508714"/>
            <a:ext cx="546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38" name="Google Shape;23;g2f838c1bf0d_0_218"/>
          <p:cNvSpPr txBox="1">
            <a:spLocks noGrp="1"/>
          </p:cNvSpPr>
          <p:nvPr>
            <p:ph type="body" idx="1"/>
          </p:nvPr>
        </p:nvSpPr>
        <p:spPr>
          <a:xfrm>
            <a:off x="289551" y="810600"/>
            <a:ext cx="11628000" cy="56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>
                <a:solidFill>
                  <a:schemeClr val="dk1"/>
                </a:solidFill>
              </a:defRPr>
            </a:lvl5pPr>
            <a:lvl6pPr marL="2743200" lvl="5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/>
            </a:lvl6pPr>
            <a:lvl7pPr marL="3200400" lvl="6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039" name="Google Shape;24;g2f838c1bf0d_0_218"/>
          <p:cNvCxnSpPr/>
          <p:nvPr/>
        </p:nvCxnSpPr>
        <p:spPr>
          <a:xfrm>
            <a:off x="0" y="639752"/>
            <a:ext cx="121920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40" name="Google Shape;25;g2f838c1bf0d_0_21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0687651" y="145997"/>
            <a:ext cx="1341864" cy="322908"/>
          </a:xfrm>
          <a:prstGeom prst="rect">
            <a:avLst/>
          </a:prstGeom>
          <a:noFill/>
          <a:ln>
            <a:noFill/>
          </a:ln>
        </p:spPr>
      </p:pic>
      <p:sp>
        <p:nvSpPr>
          <p:cNvPr id="1041" name="Google Shape;26;g2f838c1bf0d_0_218"/>
          <p:cNvSpPr txBox="1"/>
          <p:nvPr/>
        </p:nvSpPr>
        <p:spPr>
          <a:xfrm>
            <a:off x="4884787" y="6583472"/>
            <a:ext cx="2422500" cy="239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AFC5"/>
              </a:buClr>
              <a:buSzPts val="799"/>
              <a:buFont typeface="Arial"/>
              <a:buNone/>
            </a:pPr>
            <a:r>
              <a:rPr lang="ja-JP" sz="799" b="0" i="0" u="none" strike="noStrike" cap="none">
                <a:solidFill>
                  <a:srgbClr val="3AAFC5"/>
                </a:solidFill>
                <a:latin typeface="Meiryo"/>
                <a:ea typeface="Meiryo"/>
                <a:cs typeface="Meiryo"/>
                <a:sym typeface="Meiryo"/>
              </a:rPr>
              <a:t>GMO GlobalSign Holdings K.K.</a:t>
            </a:r>
            <a:endParaRPr sz="799" b="0" i="0" u="none" strike="noStrike" cap="none">
              <a:solidFill>
                <a:srgbClr val="3AAFC5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42" name="Google Shape;27;g2f838c1bf0d_0_218"/>
          <p:cNvSpPr txBox="1">
            <a:spLocks noGrp="1"/>
          </p:cNvSpPr>
          <p:nvPr>
            <p:ph type="title"/>
          </p:nvPr>
        </p:nvSpPr>
        <p:spPr>
          <a:xfrm>
            <a:off x="289551" y="82921"/>
            <a:ext cx="102516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Meiryo"/>
                <a:ea typeface="Meiryo"/>
                <a:cs typeface="Meiryo"/>
                <a:sym typeface="Meiry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中間表紙">
  <p:cSld name="2_中間表紙">
    <p:bg>
      <p:bgPr>
        <a:solidFill>
          <a:schemeClr val="accen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Google Shape;29;g2f838c1bf0d_0_212"/>
          <p:cNvPicPr preferRelativeResize="0"/>
          <p:nvPr/>
        </p:nvPicPr>
        <p:blipFill>
          <a:blip r:embed="rId1"/>
          <a:srcRect l="-14594"/>
          <a:stretch>
            <a:fillRect/>
          </a:stretch>
        </p:blipFill>
        <p:spPr>
          <a:xfrm>
            <a:off x="2675366" y="-1"/>
            <a:ext cx="9516639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45" name="Google Shape;30;g2f838c1bf0d_0_212"/>
          <p:cNvSpPr txBox="1">
            <a:spLocks noGrp="1"/>
          </p:cNvSpPr>
          <p:nvPr>
            <p:ph type="ctrTitle"/>
          </p:nvPr>
        </p:nvSpPr>
        <p:spPr>
          <a:xfrm>
            <a:off x="756000" y="2457000"/>
            <a:ext cx="79200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中間表紙">
  <p:cSld name="3_中間表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32;g2f838c1bf0d_0_215"/>
          <p:cNvSpPr txBox="1">
            <a:spLocks noGrp="1"/>
          </p:cNvSpPr>
          <p:nvPr>
            <p:ph type="ctrTitle"/>
          </p:nvPr>
        </p:nvSpPr>
        <p:spPr>
          <a:xfrm>
            <a:off x="3337479" y="2457000"/>
            <a:ext cx="79200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48" name="Google Shape;33;g2f838c1bf0d_0_215" descr="図形 が含まれている画像&#10;&#10;自動的に生成された説明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0390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ユーザー設定レイアウト">
  <p:cSld name="17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35;g2f838c1bf0d_0_234"/>
          <p:cNvSpPr txBox="1">
            <a:spLocks noGrp="1"/>
          </p:cNvSpPr>
          <p:nvPr>
            <p:ph type="body" idx="1"/>
          </p:nvPr>
        </p:nvSpPr>
        <p:spPr>
          <a:xfrm>
            <a:off x="960000" y="252000"/>
            <a:ext cx="104172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1" name="Google Shape;36;g2f838c1bf0d_0_234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00" cy="3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52" name="Google Shape;37;g2f838c1bf0d_0_234"/>
          <p:cNvSpPr txBox="1">
            <a:spLocks noGrp="1"/>
          </p:cNvSpPr>
          <p:nvPr>
            <p:ph type="body" idx="2"/>
          </p:nvPr>
        </p:nvSpPr>
        <p:spPr>
          <a:xfrm>
            <a:off x="802900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3" name="Google Shape;38;g2f838c1bf0d_0_234"/>
          <p:cNvSpPr txBox="1">
            <a:spLocks noGrp="1"/>
          </p:cNvSpPr>
          <p:nvPr>
            <p:ph type="body" idx="3"/>
          </p:nvPr>
        </p:nvSpPr>
        <p:spPr>
          <a:xfrm>
            <a:off x="803367" y="1188000"/>
            <a:ext cx="105621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1"/>
              <a:buFont typeface="Arial"/>
              <a:buNone/>
              <a:defRPr sz="1901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4" name="Google Shape;39;g2f838c1bf0d_0_234"/>
          <p:cNvSpPr txBox="1">
            <a:spLocks noGrp="1"/>
          </p:cNvSpPr>
          <p:nvPr>
            <p:ph type="body" idx="4"/>
          </p:nvPr>
        </p:nvSpPr>
        <p:spPr>
          <a:xfrm>
            <a:off x="814919" y="1724206"/>
            <a:ext cx="105621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5" name="Google Shape;40;g2f838c1bf0d_0_234"/>
          <p:cNvSpPr>
            <a:spLocks noGrp="1"/>
          </p:cNvSpPr>
          <p:nvPr>
            <p:ph type="pic" idx="5"/>
          </p:nvPr>
        </p:nvSpPr>
        <p:spPr>
          <a:xfrm>
            <a:off x="800867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6" name="Google Shape;41;g2f838c1bf0d_0_234"/>
          <p:cNvSpPr txBox="1">
            <a:spLocks noGrp="1"/>
          </p:cNvSpPr>
          <p:nvPr>
            <p:ph type="body" idx="6"/>
          </p:nvPr>
        </p:nvSpPr>
        <p:spPr>
          <a:xfrm>
            <a:off x="3534057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7" name="Google Shape;42;g2f838c1bf0d_0_234"/>
          <p:cNvSpPr>
            <a:spLocks noGrp="1"/>
          </p:cNvSpPr>
          <p:nvPr>
            <p:ph type="pic" idx="7"/>
          </p:nvPr>
        </p:nvSpPr>
        <p:spPr>
          <a:xfrm>
            <a:off x="3544247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8" name="Google Shape;43;g2f838c1bf0d_0_234"/>
          <p:cNvSpPr txBox="1">
            <a:spLocks noGrp="1"/>
          </p:cNvSpPr>
          <p:nvPr>
            <p:ph type="body" idx="8"/>
          </p:nvPr>
        </p:nvSpPr>
        <p:spPr>
          <a:xfrm>
            <a:off x="6287627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9" name="Google Shape;44;g2f838c1bf0d_0_234"/>
          <p:cNvSpPr>
            <a:spLocks noGrp="1"/>
          </p:cNvSpPr>
          <p:nvPr>
            <p:ph type="pic" idx="9"/>
          </p:nvPr>
        </p:nvSpPr>
        <p:spPr>
          <a:xfrm>
            <a:off x="6287628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0" name="Google Shape;45;g2f838c1bf0d_0_234"/>
          <p:cNvSpPr txBox="1">
            <a:spLocks noGrp="1"/>
          </p:cNvSpPr>
          <p:nvPr>
            <p:ph type="body" idx="13"/>
          </p:nvPr>
        </p:nvSpPr>
        <p:spPr>
          <a:xfrm>
            <a:off x="9025915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1" name="Google Shape;46;g2f838c1bf0d_0_234"/>
          <p:cNvSpPr>
            <a:spLocks noGrp="1"/>
          </p:cNvSpPr>
          <p:nvPr>
            <p:ph type="pic" idx="14"/>
          </p:nvPr>
        </p:nvSpPr>
        <p:spPr>
          <a:xfrm>
            <a:off x="9031011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ユーザー設定レイアウト">
  <p:cSld name="7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48;p119"/>
          <p:cNvSpPr txBox="1">
            <a:spLocks noGrp="1"/>
          </p:cNvSpPr>
          <p:nvPr>
            <p:ph type="body" idx="1"/>
          </p:nvPr>
        </p:nvSpPr>
        <p:spPr>
          <a:xfrm>
            <a:off x="814917" y="1188000"/>
            <a:ext cx="10562166" cy="1056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4" name="Google Shape;49;p119"/>
          <p:cNvSpPr txBox="1">
            <a:spLocks noGrp="1"/>
          </p:cNvSpPr>
          <p:nvPr>
            <p:ph type="body" idx="2"/>
          </p:nvPr>
        </p:nvSpPr>
        <p:spPr>
          <a:xfrm>
            <a:off x="960000" y="252000"/>
            <a:ext cx="1041708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5" name="Google Shape;50;p119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88" cy="32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66" name="Google Shape;51;p119"/>
          <p:cNvSpPr txBox="1">
            <a:spLocks noGrp="1"/>
          </p:cNvSpPr>
          <p:nvPr>
            <p:ph type="body" idx="3"/>
          </p:nvPr>
        </p:nvSpPr>
        <p:spPr>
          <a:xfrm>
            <a:off x="814917" y="2733335"/>
            <a:ext cx="10562166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27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7" name="Google Shape;52;p119"/>
          <p:cNvSpPr txBox="1">
            <a:spLocks noGrp="1"/>
          </p:cNvSpPr>
          <p:nvPr>
            <p:ph type="body" idx="4"/>
          </p:nvPr>
        </p:nvSpPr>
        <p:spPr>
          <a:xfrm>
            <a:off x="1215669" y="3902850"/>
            <a:ext cx="4214052" cy="13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8" name="Google Shape;53;p119"/>
          <p:cNvSpPr txBox="1">
            <a:spLocks noGrp="1"/>
          </p:cNvSpPr>
          <p:nvPr>
            <p:ph type="body" idx="5"/>
          </p:nvPr>
        </p:nvSpPr>
        <p:spPr>
          <a:xfrm>
            <a:off x="5532542" y="3902850"/>
            <a:ext cx="5443790" cy="13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20"/>
          <p:cNvSpPr txBox="1">
            <a:spLocks noGrp="1"/>
          </p:cNvSpPr>
          <p:nvPr>
            <p:ph type="sldNum" idx="12"/>
          </p:nvPr>
        </p:nvSpPr>
        <p:spPr>
          <a:xfrm>
            <a:off x="11417111" y="6399270"/>
            <a:ext cx="483612" cy="19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4_ユーザー設定レイアウト">
  <p:cSld name="24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57;p121"/>
          <p:cNvSpPr txBox="1">
            <a:spLocks noGrp="1"/>
          </p:cNvSpPr>
          <p:nvPr>
            <p:ph type="body" idx="1"/>
          </p:nvPr>
        </p:nvSpPr>
        <p:spPr>
          <a:xfrm>
            <a:off x="960000" y="252000"/>
            <a:ext cx="1041708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3" name="Google Shape;58;p121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88" cy="32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g2f838c1bf0d_0_201"/>
          <p:cNvSpPr txBox="1">
            <a:spLocks noGrp="1"/>
          </p:cNvSpPr>
          <p:nvPr>
            <p:ph type="title"/>
          </p:nvPr>
        </p:nvSpPr>
        <p:spPr>
          <a:xfrm>
            <a:off x="838200" y="53306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6" name="Google Shape;11;g2f838c1bf0d_0_201"/>
          <p:cNvSpPr txBox="1">
            <a:spLocks noGrp="1"/>
          </p:cNvSpPr>
          <p:nvPr>
            <p:ph type="body" idx="1"/>
          </p:nvPr>
        </p:nvSpPr>
        <p:spPr>
          <a:xfrm>
            <a:off x="838200" y="199515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iryo"/>
              <a:buNone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7.jpeg" /><Relationship Id="rId2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8.png" /><Relationship Id="rId2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9.png" /><Relationship Id="rId2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082" name="四角形 489"/>
          <p:cNvSpPr>
            <a:spLocks noGrp="1"/>
          </p:cNvSpPr>
          <p:nvPr>
            <p:ph type="body" idx="1"/>
          </p:nvPr>
        </p:nvSpPr>
        <p:spPr>
          <a:xfrm>
            <a:off x="289549" y="810756"/>
            <a:ext cx="11403845" cy="5132284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  <a:endParaRPr kumimoji="1" lang="ja-JP" altLang="en-US" sz="5400">
              <a:latin typeface="BIZ UDゴシック"/>
              <a:ea typeface="BIZ UDゴシック"/>
            </a:endParaRPr>
          </a:p>
          <a:p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  <a:r>
              <a:rPr kumimoji="1" lang="ja-JP" altLang="en-US" sz="5400">
                <a:latin typeface="BIZ UDゴシック"/>
                <a:ea typeface="BIZ UDゴシック"/>
              </a:rPr>
              <a:t>電子契約の運用等について</a:t>
            </a:r>
            <a:endParaRPr kumimoji="1" lang="ja-JP" altLang="en-US" sz="54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  <a:r>
              <a:rPr kumimoji="1" lang="ja-JP" altLang="en-US" sz="5400">
                <a:latin typeface="BIZ UDゴシック"/>
                <a:ea typeface="BIZ UDゴシック"/>
              </a:rPr>
              <a:t>　　　　</a:t>
            </a:r>
            <a:r>
              <a:rPr kumimoji="1" lang="ja-JP" altLang="en-US" sz="2800">
                <a:latin typeface="BIZ UDゴシック"/>
                <a:ea typeface="BIZ UDゴシック"/>
              </a:rPr>
              <a:t>（物品、委託役務等）</a:t>
            </a: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2800">
                <a:latin typeface="BIZ UDゴシック"/>
                <a:ea typeface="BIZ UDゴシック"/>
              </a:rPr>
              <a:t>　</a:t>
            </a:r>
            <a:r>
              <a:rPr kumimoji="1" lang="ja-JP" altLang="en-US" sz="3600">
                <a:latin typeface="BIZ UDゴシック"/>
                <a:ea typeface="BIZ UDゴシック"/>
              </a:rPr>
              <a:t>広島県 </a:t>
            </a:r>
            <a:r>
              <a:rPr kumimoji="1" lang="ja-JP" altLang="en-US" sz="3600">
                <a:latin typeface="BIZ UDゴシック"/>
                <a:ea typeface="BIZ UDゴシック"/>
              </a:rPr>
              <a:t>会計</a:t>
            </a:r>
            <a:r>
              <a:rPr kumimoji="1" lang="ja-JP" altLang="en-US" sz="3600">
                <a:latin typeface="BIZ UDゴシック"/>
                <a:ea typeface="BIZ UDゴシック"/>
              </a:rPr>
              <a:t>管理部 契約・調達管理課</a:t>
            </a:r>
            <a:endParaRPr kumimoji="1" lang="ja-JP" altLang="en-US" sz="3600">
              <a:latin typeface="BIZ UDゴシック"/>
              <a:ea typeface="BIZ UDゴシック"/>
            </a:endParaRPr>
          </a:p>
        </p:txBody>
      </p:sp>
      <p:sp>
        <p:nvSpPr>
          <p:cNvPr id="1083" name="四角形 509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1084" name="図 5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0554" y="800100"/>
            <a:ext cx="16573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086" name="四角形 511"/>
          <p:cNvSpPr/>
          <p:nvPr/>
        </p:nvSpPr>
        <p:spPr>
          <a:xfrm>
            <a:off x="375315" y="84847"/>
            <a:ext cx="10251600" cy="6246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1" i="0" u="none" strike="noStrike" cap="none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>
                <a:latin typeface="BIZ UDゴシック"/>
                <a:ea typeface="BIZ UDゴシック"/>
              </a:rPr>
              <a:t>広島県における電子契約の運用</a:t>
            </a:r>
            <a:endParaRPr kumimoji="1" lang="ja-JP" altLang="en-US">
              <a:latin typeface="BIZ UDゴシック"/>
              <a:ea typeface="BIZ UDゴシック"/>
            </a:endParaRPr>
          </a:p>
        </p:txBody>
      </p:sp>
      <p:sp>
        <p:nvSpPr>
          <p:cNvPr id="1087" name="四角形 512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88" name="四角形 515"/>
          <p:cNvSpPr>
            <a:spLocks noGrp="1"/>
          </p:cNvSpPr>
          <p:nvPr>
            <p:ph type="body" idx="1"/>
          </p:nvPr>
        </p:nvSpPr>
        <p:spPr>
          <a:xfrm>
            <a:off x="721498" y="1205431"/>
            <a:ext cx="10806781" cy="1118919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  </a:t>
            </a:r>
            <a:endParaRPr sz="1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令和８年４月１日以降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に、入札公告、指名通知、見積依頼を行う案件から運用開始</a:t>
            </a:r>
            <a:endParaRPr lang="ja-JP" altLang="en-US" sz="2000" b="1" i="0" u="none" strike="noStrike" cap="none">
              <a:solidFill>
                <a:schemeClr val="tx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89" name="Google Shape;140;p21"/>
          <p:cNvSpPr/>
          <p:nvPr/>
        </p:nvSpPr>
        <p:spPr>
          <a:xfrm>
            <a:off x="721077" y="949887"/>
            <a:ext cx="3239244" cy="5110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000" b="1" i="0" u="none" strike="noStrike" cap="none">
                <a:solidFill>
                  <a:schemeClr val="lt1"/>
                </a:solidFill>
                <a:latin typeface="BIZ UDゴシック"/>
                <a:ea typeface="BIZ UDゴシック"/>
                <a:cs typeface="Malgun Gothic Semilight"/>
                <a:sym typeface="Meiryo"/>
              </a:rPr>
              <a:t>電子契約の運用開始時期</a:t>
            </a:r>
            <a:endParaRPr sz="2000" b="0" i="0" u="none" strike="noStrike" cap="none">
              <a:solidFill>
                <a:srgbClr val="000000"/>
              </a:solidFill>
              <a:latin typeface="BIZ UDゴシック"/>
              <a:ea typeface="BIZ UDゴシック"/>
              <a:cs typeface="Malgun Gothic Semilight"/>
              <a:sym typeface="Meiryo"/>
            </a:endParaRPr>
          </a:p>
        </p:txBody>
      </p:sp>
      <p:sp>
        <p:nvSpPr>
          <p:cNvPr id="1090" name="四角形 517"/>
          <p:cNvSpPr/>
          <p:nvPr/>
        </p:nvSpPr>
        <p:spPr>
          <a:xfrm>
            <a:off x="721077" y="2885470"/>
            <a:ext cx="10806781" cy="3356390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302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  </a:t>
            </a:r>
            <a:endParaRPr sz="1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本庁の知事部局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において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「広島県知事」名で発注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する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物品（購入・リース）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、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委託・役</a:t>
            </a:r>
            <a:endParaRPr lang="ja-JP" altLang="en-US" sz="2000" b="1" i="0" u="none" strike="noStrike" cap="none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務業務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に係る契約が対象となります。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○ただし、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次のような場合は対象外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とし、従来どおり紙による契約書により契約します。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①　発注者が電子契約により契約締結を希望しない場合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 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 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 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 ②　法令等の規定により書面の契約書が必須となる場合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③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契約期間が１０年を超える場合（契約期間の定めのないものを含む。）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④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契約書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の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電子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データ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が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電子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契約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サービス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の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容量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上限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を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超える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場合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など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電子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契約によ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り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がたい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場合</a:t>
            </a:r>
            <a:endParaRPr lang="ja-JP" altLang="en-US" sz="20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</p:txBody>
      </p:sp>
      <p:sp>
        <p:nvSpPr>
          <p:cNvPr id="1091" name="Google Shape;140;p21"/>
          <p:cNvSpPr/>
          <p:nvPr/>
        </p:nvSpPr>
        <p:spPr>
          <a:xfrm>
            <a:off x="721498" y="2629923"/>
            <a:ext cx="3239244" cy="5110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000" b="1" i="0" u="none" strike="noStrike" cap="none">
                <a:solidFill>
                  <a:schemeClr val="lt1"/>
                </a:solidFill>
                <a:latin typeface="BIZ UDゴシック"/>
                <a:ea typeface="BIZ UDゴシック"/>
                <a:cs typeface="Malgun Gothic Semilight"/>
                <a:sym typeface="Meiryo"/>
              </a:rPr>
              <a:t>電子契約の対象</a:t>
            </a:r>
            <a:endParaRPr sz="2000" b="0" i="0" u="none" strike="noStrike" cap="none">
              <a:solidFill>
                <a:srgbClr val="000000"/>
              </a:solidFill>
              <a:latin typeface="BIZ UDゴシック"/>
              <a:ea typeface="BIZ UDゴシック"/>
              <a:cs typeface="Malgun Gothic Semilight"/>
              <a:sym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093" name="四角形 514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94" name="四角形 519"/>
          <p:cNvSpPr>
            <a:spLocks noGrp="1"/>
          </p:cNvSpPr>
          <p:nvPr>
            <p:ph type="title"/>
          </p:nvPr>
        </p:nvSpPr>
        <p:spPr>
          <a:xfrm>
            <a:off x="410930" y="82921"/>
            <a:ext cx="7441280" cy="624600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>
                <a:latin typeface="BIZ UDゴシック"/>
                <a:ea typeface="BIZ UDゴシック"/>
              </a:rPr>
              <a:t>電子契約の流れ</a:t>
            </a:r>
            <a:endParaRPr kumimoji="1" lang="ja-JP" altLang="en-US">
              <a:latin typeface="BIZ UDゴシック"/>
              <a:ea typeface="BIZ UDゴシック"/>
            </a:endParaRPr>
          </a:p>
        </p:txBody>
      </p:sp>
      <p:pic>
        <p:nvPicPr>
          <p:cNvPr id="1095" name="図 5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2388" y="712708"/>
            <a:ext cx="10304349" cy="57575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097" name="四角形 513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98" name="四角形 521"/>
          <p:cNvSpPr>
            <a:spLocks noGrp="1"/>
          </p:cNvSpPr>
          <p:nvPr>
            <p:ph type="title"/>
          </p:nvPr>
        </p:nvSpPr>
        <p:spPr>
          <a:xfrm>
            <a:off x="429600" y="82921"/>
            <a:ext cx="6274203" cy="624600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>
                <a:latin typeface="BIZ UDゴシック"/>
                <a:ea typeface="BIZ UDゴシック"/>
              </a:rPr>
              <a:t>電子契約同意書の提出</a:t>
            </a:r>
            <a:endParaRPr kumimoji="1" lang="ja-JP" altLang="en-US">
              <a:latin typeface="BIZ UDゴシック"/>
              <a:ea typeface="BIZ UDゴシック"/>
            </a:endParaRPr>
          </a:p>
        </p:txBody>
      </p:sp>
      <p:grpSp>
        <p:nvGrpSpPr>
          <p:cNvPr id="1099" name="四角形 522"/>
          <p:cNvGrpSpPr>
            <a:grpSpLocks noGrp="1"/>
          </p:cNvGrpSpPr>
          <p:nvPr>
            <p:ph type="body" idx="1"/>
          </p:nvPr>
        </p:nvGrpSpPr>
        <p:grpSpPr>
          <a:xfrm>
            <a:off x="649000" y="858198"/>
            <a:ext cx="4674750" cy="5618400"/>
            <a:chOff x="208284" y="180220"/>
            <a:chExt cx="728152" cy="859338"/>
          </a:xfrm>
        </p:grpSpPr>
        <p:pic>
          <p:nvPicPr>
            <p:cNvPr id="1100" name="図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25000" y="187500"/>
              <a:ext cx="705205" cy="84169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01" name="四角形 2"/>
            <p:cNvSpPr/>
            <p:nvPr/>
          </p:nvSpPr>
          <p:spPr>
            <a:xfrm>
              <a:off x="208284" y="180220"/>
              <a:ext cx="728152" cy="859338"/>
            </a:xfrm>
            <a:prstGeom prst="rect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clip" horzOverflow="clip"/>
            <a:lstStyle/>
            <a:p>
              <a:endParaRPr kumimoji="1" lang="ja-JP" altLang="en-US"/>
            </a:p>
          </p:txBody>
        </p:sp>
      </p:grpSp>
      <p:sp>
        <p:nvSpPr>
          <p:cNvPr id="1102" name="四角形 525"/>
          <p:cNvSpPr/>
          <p:nvPr/>
        </p:nvSpPr>
        <p:spPr>
          <a:xfrm>
            <a:off x="5961879" y="858197"/>
            <a:ext cx="5576156" cy="5501452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302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</a:t>
            </a: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電子契約を希望される場合は、契約の相手方に決定後速やかに、この「電子契約同意書」を</a:t>
            </a:r>
            <a:r>
              <a:rPr lang="ja-JP" altLang="en-US" sz="1400" b="1" i="0" u="sng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電子メール</a:t>
            </a:r>
            <a:r>
              <a:rPr lang="ja-JP" altLang="en-US" sz="1400" b="1" i="0" u="sng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にて</a:t>
            </a:r>
            <a:r>
              <a:rPr lang="ja-JP" altLang="en-US" sz="1400" b="1" i="0" u="sng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Ｗｏｒｄ形式のまま担当所属へ提出</a:t>
            </a: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してください。（押印不要）</a:t>
            </a:r>
            <a:endParaRPr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</a:t>
            </a:r>
            <a:r>
              <a:rPr lang="ja-JP" altLang="en-US" sz="1400" b="1">
                <a:latin typeface="BIZ UDゴシック"/>
                <a:ea typeface="BIZ UDゴシック"/>
              </a:rPr>
              <a:t>県の電子契約は、</a:t>
            </a:r>
            <a:r>
              <a:rPr lang="ja-JP" altLang="en-US" sz="1400" b="1" u="sng">
                <a:latin typeface="BIZ UDゴシック"/>
                <a:ea typeface="BIZ UDゴシック"/>
              </a:rPr>
              <a:t>署名依頼を携帯電話のＳＭＳ（ショートメッセージ）宛に送信</a:t>
            </a:r>
            <a:r>
              <a:rPr lang="ja-JP" altLang="en-US" sz="1400" b="1">
                <a:latin typeface="BIZ UDゴシック"/>
                <a:ea typeface="BIZ UDゴシック"/>
              </a:rPr>
              <a:t>しますので、携帯電話番号を記入してください。なお、ＳＭＳにより難い場合は、</a:t>
            </a:r>
            <a:r>
              <a:rPr lang="ja-JP" altLang="en-US" sz="1400" b="1" u="sng">
                <a:latin typeface="BIZ UDゴシック"/>
                <a:ea typeface="BIZ UDゴシック"/>
              </a:rPr>
              <a:t>メールでの署名依頼も可能</a:t>
            </a:r>
            <a:r>
              <a:rPr lang="ja-JP" altLang="en-US" sz="1400" b="1">
                <a:latin typeface="BIZ UDゴシック"/>
                <a:ea typeface="BIZ UDゴシック"/>
              </a:rPr>
              <a:t>ですので、その場合は、メールアドレスを記入してください。</a:t>
            </a:r>
            <a:endParaRPr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 </a:t>
            </a: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</a:t>
            </a:r>
            <a:r>
              <a:rPr lang="ja-JP" altLang="en-US" sz="1400" b="1">
                <a:latin typeface="BIZ UDゴシック"/>
                <a:ea typeface="BIZ UDゴシック"/>
              </a:rPr>
              <a:t>契約内容を確認等する「契約担当者」は必須ではありませんが、指定する場合は１名限りとし、「契約締結権限者」とは別の携帯電話番号又はメールアドレスを記入してください。</a:t>
            </a: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</a:t>
            </a:r>
            <a:r>
              <a:rPr lang="ja-JP" altLang="en-US" sz="1400" b="1">
                <a:latin typeface="BIZ UDゴシック"/>
                <a:ea typeface="BIZ UDゴシック"/>
              </a:rPr>
              <a:t>「契約締結権限者」は、社内規程等により契約締結権限を持つ者であれば、必ずしも代表者である必要はありません。</a:t>
            </a: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</a:t>
            </a:r>
            <a:r>
              <a:rPr lang="ja-JP" altLang="en-US" sz="1400" b="1">
                <a:latin typeface="BIZ UDゴシック"/>
                <a:ea typeface="BIZ UDゴシック"/>
              </a:rPr>
              <a:t>県が契約書一式データを電子契約サービスにアップロード後、「契約締結権限者」の携帯電話番号又はメールアドレス宛に署名依頼が届きます。（「契約担当者」欄に記載がある場合は、「契約担当者」→「契約締結権限者」の順に署名依頼が届きます。）</a:t>
            </a:r>
            <a:r>
              <a:rPr lang="ja-JP" altLang="en-US" sz="1400" b="1">
                <a:latin typeface="BIZ UDゴシック"/>
                <a:ea typeface="BIZ UDゴシック"/>
              </a:rPr>
              <a:t> </a:t>
            </a: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6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電子印鑑GMOサイン">
  <a:themeElements>
    <a:clrScheme name="GMOサイン">
      <a:dk1>
        <a:srgbClr val="101D32"/>
      </a:dk1>
      <a:lt1>
        <a:srgbClr val="FFFFFF"/>
      </a:lt1>
      <a:dk2>
        <a:srgbClr val="7D7D7D"/>
      </a:dk2>
      <a:lt2>
        <a:srgbClr val="F0F0F0"/>
      </a:lt2>
      <a:accent1>
        <a:srgbClr val="005BAC"/>
      </a:accent1>
      <a:accent2>
        <a:srgbClr val="3AAFC5"/>
      </a:accent2>
      <a:accent3>
        <a:srgbClr val="E22C18"/>
      </a:accent3>
      <a:accent4>
        <a:srgbClr val="F0EF10"/>
      </a:accent4>
      <a:accent5>
        <a:srgbClr val="EAF7F9"/>
      </a:accent5>
      <a:accent6>
        <a:srgbClr val="049B4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1411</TotalTime>
  <Words>2930</Words>
  <Application>JUST Focus</Application>
  <Paragraphs>478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40" baseType="lpstr">
      <vt:lpstr>Noto Sans Symbols</vt:lpstr>
      <vt:lpstr>メイリオ</vt:lpstr>
      <vt:lpstr>メイリオ</vt:lpstr>
      <vt:lpstr>Arial</vt:lpstr>
      <vt:lpstr>Calibri</vt:lpstr>
      <vt:lpstr>Noto Sans</vt:lpstr>
      <vt:lpstr>電子印鑑GMOサイン</vt:lpstr>
      <vt:lpstr>事業者の皆さま向け 電子契約のご利用について</vt:lpstr>
      <vt:lpstr>目次</vt:lpstr>
      <vt:lpstr>会社概要</vt:lpstr>
      <vt:lpstr>電子契約とは</vt:lpstr>
      <vt:lpstr>電子契約の主なメリット</vt:lpstr>
      <vt:lpstr>法的効力を証明する仕組み</vt:lpstr>
      <vt:lpstr>電子帳簿保存法</vt:lpstr>
      <vt:lpstr>立会人型（契約印タイプ）</vt:lpstr>
      <vt:lpstr>セキュリティ</vt:lpstr>
      <vt:lpstr>GMOサイン 5つのポイント</vt:lpstr>
      <vt:lpstr>署名手順</vt:lpstr>
      <vt:lpstr>署名の手順　</vt:lpstr>
      <vt:lpstr>署名の手順　</vt:lpstr>
      <vt:lpstr>署名依頼の送信手順　契約相手方 操作画面</vt:lpstr>
      <vt:lpstr>署名の手順　</vt:lpstr>
      <vt:lpstr>署名の手順　</vt:lpstr>
      <vt:lpstr>署名の手順　</vt:lpstr>
      <vt:lpstr>署名の手順　契約締結後</vt:lpstr>
      <vt:lpstr>署名の手順　契約締結後</vt:lpstr>
      <vt:lpstr>GMOサイン 無料アカウントの作成方法</vt:lpstr>
      <vt:lpstr>無料アカウントの作成方法　①署名完了後の画面からアカウント登録</vt:lpstr>
      <vt:lpstr>無料アカウントの作成方法　①署名完了後の画面からアカウント登録</vt:lpstr>
      <vt:lpstr>無料アカウントの作成方法　①署名完了後の画面からアカウント登録</vt:lpstr>
      <vt:lpstr>無料アカウントの作成方法　②お申し込みフォームからアカウント登録</vt:lpstr>
      <vt:lpstr>無料アカウントの作成方法　②お申し込みフォームからアカウント登録</vt:lpstr>
      <vt:lpstr>無料アカウントの作成方法　②お申し込みフォームからアカウント登録</vt:lpstr>
      <vt:lpstr>無料アカウントの作成後の文書保管方法</vt:lpstr>
      <vt:lpstr>PowerPoint プレゼンテーション</vt:lpstr>
      <vt:lpstr>電子署名の確認方法</vt:lpstr>
      <vt:lpstr>電子署名の確認方法【ダウンロードしたPDF上で確認】</vt:lpstr>
      <vt:lpstr>困ったときは</vt:lpstr>
      <vt:lpstr>ヘルプセンター</vt:lpstr>
      <vt:lpstr>お問合せ</vt:lpstr>
    </vt:vector>
  </TitlesOfParts>
  <LinksUpToDate>false</LinksUpToDate>
  <SharedDoc>false</SharedDoc>
  <HyperlinksChanged>false</HyperlinksChanged>
  <AppVersion>5.0.4</AppVersion>
  <PresentationFormat>ユーザー設定</PresentationFormat>
  <Slides>4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中嶋 竜雅</dc:creator>
  <cp:lastModifiedBy>永田 康記</cp:lastModifiedBy>
  <dcterms:created xsi:type="dcterms:W3CDTF">2025-11-27T09:08:20Z</dcterms:created>
  <dcterms:modified xsi:type="dcterms:W3CDTF">2026-01-14T01:42:05Z</dcterms:modified>
  <cp:revision>13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