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2" r:id="rId4"/>
    <p:sldId id="261" r:id="rId5"/>
    <p:sldId id="268" r:id="rId6"/>
    <p:sldId id="263" r:id="rId7"/>
    <p:sldId id="265" r:id="rId8"/>
    <p:sldId id="256" r:id="rId9"/>
    <p:sldId id="264" r:id="rId10"/>
    <p:sldId id="267" r:id="rId11"/>
    <p:sldId id="257" r:id="rId12"/>
    <p:sldId id="266" r:id="rId13"/>
    <p:sldId id="258" r:id="rId14"/>
  </p:sldIdLst>
  <p:sldSz cx="9144000" cy="6858000" type="screen4x3"/>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114" d="100"/>
          <a:sy n="114" d="100"/>
        </p:scale>
        <p:origin x="17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303507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312166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953251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417706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411710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343164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27480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9725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401180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81925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6F4C43-090D-4F66-B575-B49980D51E05}"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98615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F4C43-090D-4F66-B575-B49980D51E05}"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3324895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865A2818-7078-4163-93F6-6494620F6D71}"/>
              </a:ext>
            </a:extLst>
          </p:cNvPr>
          <p:cNvSpPr/>
          <p:nvPr/>
        </p:nvSpPr>
        <p:spPr>
          <a:xfrm>
            <a:off x="1" y="533399"/>
            <a:ext cx="2830829" cy="42845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5A27EFB-5BC5-4278-B44E-E4D802D89A9F}"/>
              </a:ext>
            </a:extLst>
          </p:cNvPr>
          <p:cNvSpPr txBox="1"/>
          <p:nvPr/>
        </p:nvSpPr>
        <p:spPr>
          <a:xfrm>
            <a:off x="54610" y="599219"/>
            <a:ext cx="274320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技術部門：　　　</a:t>
            </a:r>
            <a:r>
              <a:rPr kumimoji="1" lang="ja-JP" altLang="en-US" sz="1100" dirty="0">
                <a:latin typeface="ＭＳ ゴシック" panose="020B0609070205080204" pitchFamily="49" charset="-128"/>
                <a:ea typeface="ＭＳ ゴシック" panose="020B0609070205080204" pitchFamily="49" charset="-128"/>
              </a:rPr>
              <a:t>部門</a:t>
            </a:r>
          </a:p>
        </p:txBody>
      </p:sp>
      <p:sp>
        <p:nvSpPr>
          <p:cNvPr id="23" name="テキスト ボックス 22">
            <a:extLst>
              <a:ext uri="{FF2B5EF4-FFF2-40B4-BE49-F238E27FC236}">
                <a16:creationId xmlns:a16="http://schemas.microsoft.com/office/drawing/2014/main" id="{AB5CD04B-02C0-458A-A734-C14F3DCC1596}"/>
              </a:ext>
            </a:extLst>
          </p:cNvPr>
          <p:cNvSpPr txBox="1"/>
          <p:nvPr/>
        </p:nvSpPr>
        <p:spPr>
          <a:xfrm>
            <a:off x="2838450" y="540346"/>
            <a:ext cx="462914" cy="430887"/>
          </a:xfrm>
          <a:prstGeom prst="rect">
            <a:avLst/>
          </a:prstGeom>
          <a:solidFill>
            <a:schemeClr val="tx1"/>
          </a:solidFill>
          <a:ln>
            <a:solidFill>
              <a:schemeClr val="bg1"/>
            </a:solidFill>
          </a:ln>
        </p:spPr>
        <p:txBody>
          <a:bodyPr wrap="square" rtlCol="0">
            <a:spAutoFit/>
          </a:bodyPr>
          <a:lstStyle/>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登録</a:t>
            </a:r>
            <a:endParaRPr kumimoji="1" lang="en-US" altLang="ja-JP" sz="1100" kern="1300" dirty="0">
              <a:solidFill>
                <a:schemeClr val="bg1"/>
              </a:solidFill>
              <a:latin typeface="ＭＳ ゴシック" panose="020B0609070205080204" pitchFamily="49" charset="-128"/>
              <a:ea typeface="ＭＳ ゴシック" panose="020B0609070205080204" pitchFamily="49" charset="-128"/>
            </a:endParaRPr>
          </a:p>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区分</a:t>
            </a:r>
          </a:p>
        </p:txBody>
      </p:sp>
      <p:sp>
        <p:nvSpPr>
          <p:cNvPr id="25" name="テキスト ボックス 24">
            <a:extLst>
              <a:ext uri="{FF2B5EF4-FFF2-40B4-BE49-F238E27FC236}">
                <a16:creationId xmlns:a16="http://schemas.microsoft.com/office/drawing/2014/main" id="{527AA1B0-C353-4DB2-9098-9495112DBCE6}"/>
              </a:ext>
            </a:extLst>
          </p:cNvPr>
          <p:cNvSpPr txBox="1"/>
          <p:nvPr/>
        </p:nvSpPr>
        <p:spPr>
          <a:xfrm>
            <a:off x="4634660" y="1054508"/>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■適用条件等</a:t>
            </a:r>
            <a:r>
              <a:rPr kumimoji="1" lang="ja-JP" altLang="en-US" sz="1100" dirty="0">
                <a:latin typeface="ＭＳ ゴシック" panose="020B0609070205080204" pitchFamily="49" charset="-128"/>
                <a:ea typeface="ＭＳ ゴシック" panose="020B0609070205080204" pitchFamily="49" charset="-128"/>
              </a:rPr>
              <a:t>（自然条件・現場条件等の活用上の留意点）</a:t>
            </a:r>
            <a:endParaRPr kumimoji="1" lang="ja-JP" altLang="en-US" sz="1100" dirty="0">
              <a:highlight>
                <a:srgbClr val="FFFF00"/>
              </a:highlight>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98CB1B85-9CD1-4FCD-97B4-C5AA4CC13392}"/>
              </a:ext>
            </a:extLst>
          </p:cNvPr>
          <p:cNvSpPr txBox="1"/>
          <p:nvPr/>
        </p:nvSpPr>
        <p:spPr>
          <a:xfrm>
            <a:off x="76200" y="5119597"/>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■公共事業における施工・活用方法</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8" name="正方形/長方形 27">
            <a:extLst>
              <a:ext uri="{FF2B5EF4-FFF2-40B4-BE49-F238E27FC236}">
                <a16:creationId xmlns:a16="http://schemas.microsoft.com/office/drawing/2014/main" id="{C381CC32-4861-43C2-B568-7B7C03F53F47}"/>
              </a:ext>
            </a:extLst>
          </p:cNvPr>
          <p:cNvSpPr/>
          <p:nvPr/>
        </p:nvSpPr>
        <p:spPr>
          <a:xfrm>
            <a:off x="57150" y="5427374"/>
            <a:ext cx="4457701" cy="837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a16="http://schemas.microsoft.com/office/drawing/2014/main" id="{2AB397AF-542D-44A5-8D36-F19B0717AEC7}"/>
              </a:ext>
            </a:extLst>
          </p:cNvPr>
          <p:cNvSpPr txBox="1"/>
          <p:nvPr/>
        </p:nvSpPr>
        <p:spPr>
          <a:xfrm>
            <a:off x="57148" y="1055529"/>
            <a:ext cx="40671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■技術概要・ポイント</a:t>
            </a:r>
            <a:r>
              <a:rPr kumimoji="1" lang="ja-JP" altLang="en-US" sz="1200" dirty="0">
                <a:latin typeface="ＭＳ ゴシック" panose="020B0609070205080204" pitchFamily="49" charset="-128"/>
                <a:ea typeface="ＭＳ ゴシック" panose="020B0609070205080204" pitchFamily="49" charset="-128"/>
              </a:rPr>
              <a:t>（写真・図面等を適宜貼付）</a:t>
            </a:r>
          </a:p>
        </p:txBody>
      </p:sp>
      <p:sp>
        <p:nvSpPr>
          <p:cNvPr id="30" name="正方形/長方形 29">
            <a:extLst>
              <a:ext uri="{FF2B5EF4-FFF2-40B4-BE49-F238E27FC236}">
                <a16:creationId xmlns:a16="http://schemas.microsoft.com/office/drawing/2014/main" id="{288DE905-3A5A-4817-8539-CB89F341216F}"/>
              </a:ext>
            </a:extLst>
          </p:cNvPr>
          <p:cNvSpPr/>
          <p:nvPr/>
        </p:nvSpPr>
        <p:spPr>
          <a:xfrm>
            <a:off x="57150" y="1377795"/>
            <a:ext cx="4435522" cy="3741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p:txBody>
      </p:sp>
      <p:sp>
        <p:nvSpPr>
          <p:cNvPr id="43" name="正方形/長方形 42">
            <a:extLst>
              <a:ext uri="{FF2B5EF4-FFF2-40B4-BE49-F238E27FC236}">
                <a16:creationId xmlns:a16="http://schemas.microsoft.com/office/drawing/2014/main" id="{64840129-2BA9-4BFC-8D17-1633CA080478}"/>
              </a:ext>
            </a:extLst>
          </p:cNvPr>
          <p:cNvSpPr/>
          <p:nvPr/>
        </p:nvSpPr>
        <p:spPr>
          <a:xfrm>
            <a:off x="4657725" y="1587633"/>
            <a:ext cx="4457701" cy="3127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5" name="正方形/長方形 44">
            <a:extLst>
              <a:ext uri="{FF2B5EF4-FFF2-40B4-BE49-F238E27FC236}">
                <a16:creationId xmlns:a16="http://schemas.microsoft.com/office/drawing/2014/main" id="{187B84D9-D6E1-4547-8294-833ED3078A8D}"/>
              </a:ext>
            </a:extLst>
          </p:cNvPr>
          <p:cNvSpPr/>
          <p:nvPr/>
        </p:nvSpPr>
        <p:spPr>
          <a:xfrm>
            <a:off x="731520" y="6341369"/>
            <a:ext cx="6534912" cy="483148"/>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00"/>
              </a:lnSpc>
            </a:pPr>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単独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官民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民学</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p>
          <a:p>
            <a:pPr>
              <a:lnSpc>
                <a:spcPts val="1700"/>
              </a:lnSpc>
            </a:pPr>
            <a:r>
              <a:rPr kumimoji="1" lang="ja-JP" altLang="en-US" sz="1050" dirty="0">
                <a:solidFill>
                  <a:schemeClr val="tx1"/>
                </a:solidFill>
                <a:latin typeface="ＭＳ ゴシック" panose="020B0609070205080204" pitchFamily="49" charset="-128"/>
                <a:ea typeface="ＭＳ ゴシック" panose="020B0609070205080204" pitchFamily="49" charset="-128"/>
              </a:rPr>
              <a:t>開発会社：</a:t>
            </a:r>
            <a:r>
              <a:rPr kumimoji="1" lang="ja-JP" altLang="en-US" sz="1050" dirty="0">
                <a:solidFill>
                  <a:srgbClr val="FF0000"/>
                </a:solidFill>
                <a:latin typeface="ＭＳ ゴシック" panose="020B0609070205080204" pitchFamily="49" charset="-128"/>
                <a:ea typeface="ＭＳ ゴシック" panose="020B0609070205080204" pitchFamily="49" charset="-128"/>
              </a:rPr>
              <a:t> </a:t>
            </a:r>
            <a:r>
              <a:rPr kumimoji="1" lang="ja-JP" altLang="en-US" sz="1050" dirty="0">
                <a:solidFill>
                  <a:schemeClr val="tx1"/>
                </a:solidFill>
                <a:latin typeface="ＭＳ ゴシック" panose="020B0609070205080204" pitchFamily="49" charset="-128"/>
                <a:ea typeface="ＭＳ ゴシック" panose="020B0609070205080204" pitchFamily="49" charset="-128"/>
              </a:rPr>
              <a:t> 　　　　　　　　　　　販売会社：</a:t>
            </a:r>
            <a:r>
              <a:rPr kumimoji="1" lang="ja-JP" altLang="en-US" sz="1050" dirty="0">
                <a:solidFill>
                  <a:srgbClr val="FF0000"/>
                </a:solidFill>
                <a:latin typeface="ＭＳ ゴシック" panose="020B0609070205080204" pitchFamily="49" charset="-128"/>
                <a:ea typeface="ＭＳ ゴシック" panose="020B0609070205080204" pitchFamily="49" charset="-128"/>
              </a:rPr>
              <a:t> </a:t>
            </a:r>
            <a:r>
              <a:rPr kumimoji="1" lang="ja-JP" altLang="en-US" sz="1050" dirty="0">
                <a:solidFill>
                  <a:schemeClr val="tx1"/>
                </a:solidFill>
                <a:latin typeface="ＭＳ ゴシック" panose="020B0609070205080204" pitchFamily="49" charset="-128"/>
                <a:ea typeface="ＭＳ ゴシック" panose="020B0609070205080204" pitchFamily="49" charset="-128"/>
              </a:rPr>
              <a:t>  　　　　　　　　 　　　協会：</a:t>
            </a:r>
            <a:r>
              <a:rPr kumimoji="1" lang="ja-JP" altLang="en-US" sz="1050" dirty="0">
                <a:solidFill>
                  <a:srgbClr val="FF0000"/>
                </a:solidFill>
                <a:latin typeface="ＭＳ ゴシック" panose="020B0609070205080204" pitchFamily="49" charset="-128"/>
                <a:ea typeface="ＭＳ ゴシック" panose="020B0609070205080204" pitchFamily="49" charset="-128"/>
              </a:rPr>
              <a:t>　</a:t>
            </a:r>
          </a:p>
        </p:txBody>
      </p:sp>
      <p:sp>
        <p:nvSpPr>
          <p:cNvPr id="46" name="テキスト ボックス 45">
            <a:extLst>
              <a:ext uri="{FF2B5EF4-FFF2-40B4-BE49-F238E27FC236}">
                <a16:creationId xmlns:a16="http://schemas.microsoft.com/office/drawing/2014/main" id="{085DB5B3-14B3-4031-AD59-8D97C5CAB96C}"/>
              </a:ext>
            </a:extLst>
          </p:cNvPr>
          <p:cNvSpPr txBox="1"/>
          <p:nvPr/>
        </p:nvSpPr>
        <p:spPr>
          <a:xfrm>
            <a:off x="68375" y="6326880"/>
            <a:ext cx="663145" cy="497637"/>
          </a:xfrm>
          <a:prstGeom prst="rect">
            <a:avLst/>
          </a:prstGeom>
          <a:solidFill>
            <a:schemeClr val="accent1"/>
          </a:solidFill>
          <a:ln>
            <a:solidFill>
              <a:schemeClr val="bg1"/>
            </a:solidFill>
          </a:ln>
        </p:spPr>
        <p:txBody>
          <a:bodyPr wrap="square" rtlCol="0">
            <a:spAutoFit/>
          </a:bodyPr>
          <a:lstStyle/>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開発</a:t>
            </a:r>
            <a:endParaRPr kumimoji="1" lang="en-US" altLang="ja-JP" sz="1100" dirty="0">
              <a:solidFill>
                <a:schemeClr val="bg1"/>
              </a:solidFill>
              <a:latin typeface="HGPｺﾞｼｯｸE" panose="020B0900000000000000" pitchFamily="50" charset="-128"/>
              <a:ea typeface="HGPｺﾞｼｯｸE" panose="020B0900000000000000" pitchFamily="50" charset="-128"/>
            </a:endParaRPr>
          </a:p>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体制等</a:t>
            </a:r>
          </a:p>
        </p:txBody>
      </p:sp>
      <p:sp>
        <p:nvSpPr>
          <p:cNvPr id="40" name="テキスト ボックス 39">
            <a:extLst>
              <a:ext uri="{FF2B5EF4-FFF2-40B4-BE49-F238E27FC236}">
                <a16:creationId xmlns:a16="http://schemas.microsoft.com/office/drawing/2014/main" id="{F907FE25-003E-41D3-8600-F2E2E9CC05BC}"/>
              </a:ext>
            </a:extLst>
          </p:cNvPr>
          <p:cNvSpPr txBox="1"/>
          <p:nvPr/>
        </p:nvSpPr>
        <p:spPr>
          <a:xfrm>
            <a:off x="6598424" y="3402409"/>
            <a:ext cx="2440801" cy="1200329"/>
          </a:xfrm>
          <a:prstGeom prst="rect">
            <a:avLst/>
          </a:prstGeom>
          <a:noFill/>
          <a:ln>
            <a:solidFill>
              <a:schemeClr val="tx1"/>
            </a:solidFill>
            <a:prstDash val="dash"/>
          </a:ln>
        </p:spPr>
        <p:txBody>
          <a:bodyPr wrap="square" rtlCol="0">
            <a:spAutoFit/>
          </a:bodyPr>
          <a:lstStyle/>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48" name="正方形/長方形 47">
            <a:extLst>
              <a:ext uri="{FF2B5EF4-FFF2-40B4-BE49-F238E27FC236}">
                <a16:creationId xmlns:a16="http://schemas.microsoft.com/office/drawing/2014/main" id="{7D53719B-59CC-485D-B715-02ADACF8F053}"/>
              </a:ext>
            </a:extLst>
          </p:cNvPr>
          <p:cNvSpPr/>
          <p:nvPr/>
        </p:nvSpPr>
        <p:spPr>
          <a:xfrm>
            <a:off x="4629191" y="5051959"/>
            <a:ext cx="4457701" cy="12129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1" name="テキスト ボックス 40">
            <a:extLst>
              <a:ext uri="{FF2B5EF4-FFF2-40B4-BE49-F238E27FC236}">
                <a16:creationId xmlns:a16="http://schemas.microsoft.com/office/drawing/2014/main" id="{69F6BD5C-DBD3-4B41-9953-00999D542F12}"/>
              </a:ext>
            </a:extLst>
          </p:cNvPr>
          <p:cNvSpPr txBox="1"/>
          <p:nvPr/>
        </p:nvSpPr>
        <p:spPr>
          <a:xfrm>
            <a:off x="2368783" y="3425829"/>
            <a:ext cx="1990726" cy="1538883"/>
          </a:xfrm>
          <a:prstGeom prst="rect">
            <a:avLst/>
          </a:prstGeom>
          <a:noFill/>
          <a:ln>
            <a:solidFill>
              <a:schemeClr val="tx1"/>
            </a:solidFill>
            <a:prstDash val="dash"/>
          </a:ln>
        </p:spPr>
        <p:txBody>
          <a:bodyPr wrap="square" rtlCol="0">
            <a:spAutoFit/>
          </a:bodyPr>
          <a:lstStyle/>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31" name="正方形/長方形 30">
            <a:extLst>
              <a:ext uri="{FF2B5EF4-FFF2-40B4-BE49-F238E27FC236}">
                <a16:creationId xmlns:a16="http://schemas.microsoft.com/office/drawing/2014/main" id="{09DC2F85-4625-4344-850A-764768D3C659}"/>
              </a:ext>
            </a:extLst>
          </p:cNvPr>
          <p:cNvSpPr/>
          <p:nvPr/>
        </p:nvSpPr>
        <p:spPr>
          <a:xfrm>
            <a:off x="5372260" y="1357403"/>
            <a:ext cx="3736022" cy="5143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道路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河川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ダム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砂防　</a:t>
            </a:r>
            <a:r>
              <a:rPr kumimoji="1" lang="en-US" altLang="ja-JP" sz="1050" dirty="0">
                <a:solidFill>
                  <a:schemeClr val="tx1"/>
                </a:solidFill>
                <a:latin typeface="ＭＳ ゴシック" panose="020B0609070205080204" pitchFamily="49" charset="-128"/>
                <a:ea typeface="ＭＳ ゴシック" panose="020B0609070205080204" pitchFamily="49" charset="-128"/>
              </a:rPr>
              <a:t>5.</a:t>
            </a:r>
            <a:r>
              <a:rPr kumimoji="1" lang="ja-JP" altLang="en-US" sz="1050" dirty="0">
                <a:solidFill>
                  <a:schemeClr val="tx1"/>
                </a:solidFill>
                <a:latin typeface="ＭＳ ゴシック" panose="020B0609070205080204" pitchFamily="49" charset="-128"/>
                <a:ea typeface="ＭＳ ゴシック" panose="020B0609070205080204" pitchFamily="49" charset="-128"/>
              </a:rPr>
              <a:t>港湾　</a:t>
            </a:r>
            <a:r>
              <a:rPr kumimoji="1" lang="en-US" altLang="ja-JP" sz="1050" dirty="0">
                <a:solidFill>
                  <a:schemeClr val="tx1"/>
                </a:solidFill>
                <a:latin typeface="ＭＳ ゴシック" panose="020B0609070205080204" pitchFamily="49" charset="-128"/>
                <a:ea typeface="ＭＳ ゴシック" panose="020B0609070205080204" pitchFamily="49" charset="-128"/>
              </a:rPr>
              <a:t>6.</a:t>
            </a:r>
            <a:r>
              <a:rPr kumimoji="1" lang="ja-JP" altLang="en-US" sz="1050" dirty="0">
                <a:solidFill>
                  <a:schemeClr val="tx1"/>
                </a:solidFill>
                <a:latin typeface="ＭＳ ゴシック" panose="020B0609070205080204" pitchFamily="49" charset="-128"/>
                <a:ea typeface="ＭＳ ゴシック" panose="020B0609070205080204" pitchFamily="49" charset="-128"/>
              </a:rPr>
              <a:t>海岸</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smtClean="0">
                <a:solidFill>
                  <a:schemeClr val="tx1"/>
                </a:solidFill>
                <a:latin typeface="ＭＳ ゴシック" panose="020B0609070205080204" pitchFamily="49" charset="-128"/>
                <a:ea typeface="ＭＳ ゴシック" panose="020B0609070205080204" pitchFamily="49" charset="-128"/>
              </a:rPr>
              <a:t>7.</a:t>
            </a:r>
            <a:r>
              <a:rPr kumimoji="1" lang="ja-JP" altLang="en-US" sz="1050" smtClean="0">
                <a:solidFill>
                  <a:schemeClr val="tx1"/>
                </a:solidFill>
                <a:latin typeface="ＭＳ ゴシック" panose="020B0609070205080204" pitchFamily="49" charset="-128"/>
                <a:ea typeface="ＭＳ ゴシック" panose="020B0609070205080204" pitchFamily="49" charset="-128"/>
              </a:rPr>
              <a:t>上水道　</a:t>
            </a:r>
            <a:r>
              <a:rPr kumimoji="1" lang="en-US" altLang="ja-JP" sz="1050" smtClean="0">
                <a:solidFill>
                  <a:schemeClr val="tx1"/>
                </a:solidFill>
                <a:latin typeface="ＭＳ ゴシック" panose="020B0609070205080204" pitchFamily="49" charset="-128"/>
                <a:ea typeface="ＭＳ ゴシック" panose="020B0609070205080204" pitchFamily="49" charset="-128"/>
              </a:rPr>
              <a:t>8.</a:t>
            </a:r>
            <a:r>
              <a:rPr kumimoji="1" lang="ja-JP" altLang="en-US" sz="1050" dirty="0">
                <a:solidFill>
                  <a:schemeClr val="tx1"/>
                </a:solidFill>
                <a:latin typeface="ＭＳ ゴシック" panose="020B0609070205080204" pitchFamily="49" charset="-128"/>
                <a:ea typeface="ＭＳ ゴシック" panose="020B0609070205080204" pitchFamily="49" charset="-128"/>
              </a:rPr>
              <a:t>下水道</a:t>
            </a:r>
            <a:r>
              <a:rPr kumimoji="1" lang="ja-JP" altLang="en-US" sz="1050">
                <a:solidFill>
                  <a:schemeClr val="tx1"/>
                </a:solidFill>
                <a:latin typeface="ＭＳ ゴシック" panose="020B0609070205080204" pitchFamily="49" charset="-128"/>
                <a:ea typeface="ＭＳ ゴシック" panose="020B0609070205080204" pitchFamily="49" charset="-128"/>
              </a:rPr>
              <a:t>　</a:t>
            </a:r>
            <a:r>
              <a:rPr kumimoji="1" lang="en-US" altLang="ja-JP" sz="1050" smtClean="0">
                <a:solidFill>
                  <a:schemeClr val="tx1"/>
                </a:solidFill>
                <a:latin typeface="ＭＳ ゴシック" panose="020B0609070205080204" pitchFamily="49" charset="-128"/>
                <a:ea typeface="ＭＳ ゴシック" panose="020B0609070205080204" pitchFamily="49" charset="-128"/>
              </a:rPr>
              <a:t>9.</a:t>
            </a:r>
            <a:r>
              <a:rPr kumimoji="1" lang="ja-JP" altLang="en-US" sz="1050" dirty="0">
                <a:solidFill>
                  <a:schemeClr val="tx1"/>
                </a:solidFill>
                <a:latin typeface="ＭＳ ゴシック" panose="020B0609070205080204" pitchFamily="49" charset="-128"/>
                <a:ea typeface="ＭＳ ゴシック" panose="020B0609070205080204" pitchFamily="49" charset="-128"/>
              </a:rPr>
              <a:t>公園</a:t>
            </a:r>
            <a:r>
              <a:rPr kumimoji="1" lang="ja-JP" altLang="en-US" sz="1050">
                <a:solidFill>
                  <a:schemeClr val="tx1"/>
                </a:solidFill>
                <a:latin typeface="ＭＳ ゴシック" panose="020B0609070205080204" pitchFamily="49" charset="-128"/>
                <a:ea typeface="ＭＳ ゴシック" panose="020B0609070205080204" pitchFamily="49" charset="-128"/>
              </a:rPr>
              <a:t>　</a:t>
            </a:r>
            <a:r>
              <a:rPr kumimoji="1" lang="en-US" altLang="ja-JP" sz="1050" smtClean="0">
                <a:solidFill>
                  <a:schemeClr val="tx1"/>
                </a:solidFill>
                <a:latin typeface="ＭＳ ゴシック" panose="020B0609070205080204" pitchFamily="49" charset="-128"/>
                <a:ea typeface="ＭＳ ゴシック" panose="020B0609070205080204" pitchFamily="49" charset="-128"/>
              </a:rPr>
              <a:t>10.</a:t>
            </a:r>
            <a:r>
              <a:rPr kumimoji="1" lang="ja-JP" altLang="en-US" sz="1050" dirty="0">
                <a:solidFill>
                  <a:schemeClr val="tx1"/>
                </a:solidFill>
                <a:latin typeface="ＭＳ ゴシック" panose="020B0609070205080204" pitchFamily="49" charset="-128"/>
                <a:ea typeface="ＭＳ ゴシック" panose="020B0609070205080204" pitchFamily="49" charset="-128"/>
              </a:rPr>
              <a:t>その他</a:t>
            </a:r>
            <a:r>
              <a:rPr kumimoji="1" lang="ja-JP" altLang="en-US" sz="1050">
                <a:solidFill>
                  <a:schemeClr val="tx1"/>
                </a:solidFill>
                <a:latin typeface="ＭＳ ゴシック" panose="020B0609070205080204" pitchFamily="49" charset="-128"/>
                <a:ea typeface="ＭＳ ゴシック" panose="020B0609070205080204" pitchFamily="49" charset="-128"/>
              </a:rPr>
              <a:t>　</a:t>
            </a:r>
            <a:r>
              <a:rPr kumimoji="1" lang="en-US" altLang="ja-JP" sz="1050" smtClean="0">
                <a:solidFill>
                  <a:schemeClr val="tx1"/>
                </a:solidFill>
                <a:latin typeface="ＭＳ ゴシック" panose="020B0609070205080204" pitchFamily="49" charset="-128"/>
                <a:ea typeface="ＭＳ ゴシック" panose="020B0609070205080204" pitchFamily="49" charset="-128"/>
              </a:rPr>
              <a:t>11.</a:t>
            </a:r>
            <a:r>
              <a:rPr kumimoji="1" lang="ja-JP" altLang="en-US" sz="1050" dirty="0">
                <a:solidFill>
                  <a:schemeClr val="tx1"/>
                </a:solidFill>
                <a:latin typeface="ＭＳ ゴシック" panose="020B0609070205080204" pitchFamily="49" charset="-128"/>
                <a:ea typeface="ＭＳ ゴシック" panose="020B0609070205080204" pitchFamily="49" charset="-128"/>
              </a:rPr>
              <a:t>全般</a:t>
            </a:r>
          </a:p>
        </p:txBody>
      </p:sp>
      <p:sp>
        <p:nvSpPr>
          <p:cNvPr id="32" name="テキスト ボックス 31">
            <a:extLst>
              <a:ext uri="{FF2B5EF4-FFF2-40B4-BE49-F238E27FC236}">
                <a16:creationId xmlns:a16="http://schemas.microsoft.com/office/drawing/2014/main" id="{E20CCAC5-473A-4860-A67B-D224DE9FA705}"/>
              </a:ext>
            </a:extLst>
          </p:cNvPr>
          <p:cNvSpPr txBox="1"/>
          <p:nvPr/>
        </p:nvSpPr>
        <p:spPr>
          <a:xfrm>
            <a:off x="4652215" y="1357519"/>
            <a:ext cx="756000" cy="532800"/>
          </a:xfrm>
          <a:prstGeom prst="rect">
            <a:avLst/>
          </a:prstGeom>
          <a:solidFill>
            <a:schemeClr val="accent1"/>
          </a:solidFill>
          <a:ln>
            <a:solidFill>
              <a:schemeClr val="bg1"/>
            </a:solidFill>
          </a:ln>
        </p:spPr>
        <p:txBody>
          <a:bodyPr wrap="square" rtlCol="0" anchor="ctr" anchorCtr="1">
            <a:spAutoFit/>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適用事業</a:t>
            </a:r>
          </a:p>
        </p:txBody>
      </p:sp>
      <p:sp>
        <p:nvSpPr>
          <p:cNvPr id="50" name="正方形/長方形 49">
            <a:extLst>
              <a:ext uri="{FF2B5EF4-FFF2-40B4-BE49-F238E27FC236}">
                <a16:creationId xmlns:a16="http://schemas.microsoft.com/office/drawing/2014/main" id="{2B3D27EB-B2A3-4824-AC0B-5FB50BCD4786}"/>
              </a:ext>
            </a:extLst>
          </p:cNvPr>
          <p:cNvSpPr/>
          <p:nvPr/>
        </p:nvSpPr>
        <p:spPr>
          <a:xfrm>
            <a:off x="7378650" y="6495156"/>
            <a:ext cx="1248961" cy="33451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51" name="テキスト ボックス 50">
            <a:extLst>
              <a:ext uri="{FF2B5EF4-FFF2-40B4-BE49-F238E27FC236}">
                <a16:creationId xmlns:a16="http://schemas.microsoft.com/office/drawing/2014/main" id="{5E1CA911-4906-48FD-BC9A-93F7BC5DB0B3}"/>
              </a:ext>
            </a:extLst>
          </p:cNvPr>
          <p:cNvSpPr txBox="1"/>
          <p:nvPr/>
        </p:nvSpPr>
        <p:spPr>
          <a:xfrm>
            <a:off x="7282639" y="6248934"/>
            <a:ext cx="1731551"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副部門</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副次的効果</a:t>
            </a:r>
            <a:r>
              <a:rPr kumimoji="1" lang="en-US" altLang="ja-JP" sz="1000" dirty="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52" name="テキスト ボックス 51">
            <a:extLst>
              <a:ext uri="{FF2B5EF4-FFF2-40B4-BE49-F238E27FC236}">
                <a16:creationId xmlns:a16="http://schemas.microsoft.com/office/drawing/2014/main" id="{9869FB67-1F78-4730-B5D3-6258F9FDB874}"/>
              </a:ext>
            </a:extLst>
          </p:cNvPr>
          <p:cNvSpPr txBox="1"/>
          <p:nvPr/>
        </p:nvSpPr>
        <p:spPr>
          <a:xfrm>
            <a:off x="8627611" y="6589039"/>
            <a:ext cx="465827"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部門</a:t>
            </a:r>
          </a:p>
        </p:txBody>
      </p:sp>
      <p:sp>
        <p:nvSpPr>
          <p:cNvPr id="54" name="正方形/長方形 53">
            <a:extLst>
              <a:ext uri="{FF2B5EF4-FFF2-40B4-BE49-F238E27FC236}">
                <a16:creationId xmlns:a16="http://schemas.microsoft.com/office/drawing/2014/main" id="{95B39158-0D3B-4E1E-A008-54F451B70E92}"/>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3DA3D5B1-4BB6-46CF-BE86-FF27856DDD0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56" name="テキスト ボックス 55">
            <a:extLst>
              <a:ext uri="{FF2B5EF4-FFF2-40B4-BE49-F238E27FC236}">
                <a16:creationId xmlns:a16="http://schemas.microsoft.com/office/drawing/2014/main" id="{C8C2C171-2C61-454E-A593-CEACB7D53466}"/>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p>
        </p:txBody>
      </p:sp>
      <p:sp>
        <p:nvSpPr>
          <p:cNvPr id="57" name="テキスト ボックス 56">
            <a:extLst>
              <a:ext uri="{FF2B5EF4-FFF2-40B4-BE49-F238E27FC236}">
                <a16:creationId xmlns:a16="http://schemas.microsoft.com/office/drawing/2014/main" id="{47E590FA-339E-4A7D-8E87-48F4BF75FA41}"/>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58" name="テキスト ボックス 57">
            <a:extLst>
              <a:ext uri="{FF2B5EF4-FFF2-40B4-BE49-F238E27FC236}">
                <a16:creationId xmlns:a16="http://schemas.microsoft.com/office/drawing/2014/main" id="{9A5C4044-90E8-49E6-AFDF-79E0E9F07B98}"/>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59" name="テキスト ボックス 58">
            <a:extLst>
              <a:ext uri="{FF2B5EF4-FFF2-40B4-BE49-F238E27FC236}">
                <a16:creationId xmlns:a16="http://schemas.microsoft.com/office/drawing/2014/main" id="{FA084C4F-D584-457F-9654-A49A92972DB7}"/>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37" name="テキスト ボックス 36">
            <a:extLst>
              <a:ext uri="{FF2B5EF4-FFF2-40B4-BE49-F238E27FC236}">
                <a16:creationId xmlns:a16="http://schemas.microsoft.com/office/drawing/2014/main" id="{E91FA18C-2E91-4D00-912A-FDB09BEB75E3}"/>
              </a:ext>
            </a:extLst>
          </p:cNvPr>
          <p:cNvSpPr txBox="1"/>
          <p:nvPr/>
        </p:nvSpPr>
        <p:spPr>
          <a:xfrm>
            <a:off x="4607012" y="472969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■技術の成立性</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38" name="正方形/長方形 37">
            <a:extLst>
              <a:ext uri="{FF2B5EF4-FFF2-40B4-BE49-F238E27FC236}">
                <a16:creationId xmlns:a16="http://schemas.microsoft.com/office/drawing/2014/main" id="{1AA04398-DBF7-4540-9A6D-CC2D25A8FAE1}"/>
              </a:ext>
            </a:extLst>
          </p:cNvPr>
          <p:cNvSpPr/>
          <p:nvPr/>
        </p:nvSpPr>
        <p:spPr>
          <a:xfrm>
            <a:off x="3267074" y="532913"/>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区分３：活用促進技術</a:t>
            </a:r>
          </a:p>
        </p:txBody>
      </p:sp>
      <p:sp>
        <p:nvSpPr>
          <p:cNvPr id="39" name="正方形/長方形 38">
            <a:extLst>
              <a:ext uri="{FF2B5EF4-FFF2-40B4-BE49-F238E27FC236}">
                <a16:creationId xmlns:a16="http://schemas.microsoft.com/office/drawing/2014/main" id="{181FD4C0-C0BA-40E3-A7D2-F08432EBF7CF}"/>
              </a:ext>
            </a:extLst>
          </p:cNvPr>
          <p:cNvSpPr/>
          <p:nvPr/>
        </p:nvSpPr>
        <p:spPr>
          <a:xfrm>
            <a:off x="5216937" y="530788"/>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区分２：試行段階技術</a:t>
            </a:r>
          </a:p>
        </p:txBody>
      </p:sp>
      <p:sp>
        <p:nvSpPr>
          <p:cNvPr id="47" name="正方形/長方形 46">
            <a:extLst>
              <a:ext uri="{FF2B5EF4-FFF2-40B4-BE49-F238E27FC236}">
                <a16:creationId xmlns:a16="http://schemas.microsoft.com/office/drawing/2014/main" id="{17F0B017-0CD0-4224-994A-D626E65977E6}"/>
              </a:ext>
            </a:extLst>
          </p:cNvPr>
          <p:cNvSpPr/>
          <p:nvPr/>
        </p:nvSpPr>
        <p:spPr>
          <a:xfrm>
            <a:off x="7151642" y="528663"/>
            <a:ext cx="1992357" cy="4331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区分１：開発・改良支援技術</a:t>
            </a:r>
          </a:p>
        </p:txBody>
      </p:sp>
    </p:spTree>
    <p:extLst>
      <p:ext uri="{BB962C8B-B14F-4D97-AF65-F5344CB8AC3E}">
        <p14:creationId xmlns:p14="http://schemas.microsoft.com/office/powerpoint/2010/main" val="378336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7175" y="2853270"/>
            <a:ext cx="4331581" cy="3828383"/>
          </a:xfrm>
          <a:prstGeom prst="rect">
            <a:avLst/>
          </a:prstGeom>
        </p:spPr>
      </p:pic>
      <p:pic>
        <p:nvPicPr>
          <p:cNvPr id="3" name="図 2"/>
          <p:cNvPicPr>
            <a:picLocks noChangeAspect="1"/>
          </p:cNvPicPr>
          <p:nvPr/>
        </p:nvPicPr>
        <p:blipFill>
          <a:blip r:embed="rId3"/>
          <a:stretch>
            <a:fillRect/>
          </a:stretch>
        </p:blipFill>
        <p:spPr>
          <a:xfrm>
            <a:off x="4450061" y="2801099"/>
            <a:ext cx="4588182" cy="3932727"/>
          </a:xfrm>
          <a:prstGeom prst="rect">
            <a:avLst/>
          </a:prstGeom>
        </p:spPr>
      </p:pic>
      <p:sp>
        <p:nvSpPr>
          <p:cNvPr id="8" name="吹き出し: 四角形 7">
            <a:extLst>
              <a:ext uri="{FF2B5EF4-FFF2-40B4-BE49-F238E27FC236}">
                <a16:creationId xmlns:a16="http://schemas.microsoft.com/office/drawing/2014/main" id="{C2B1EAB7-BF7F-CA1E-3CE7-119166B85E1C}"/>
              </a:ext>
            </a:extLst>
          </p:cNvPr>
          <p:cNvSpPr/>
          <p:nvPr/>
        </p:nvSpPr>
        <p:spPr>
          <a:xfrm>
            <a:off x="114935" y="83441"/>
            <a:ext cx="498538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次ページ：活用の効果について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9" name="吹き出し: 四角形 8">
            <a:extLst>
              <a:ext uri="{FF2B5EF4-FFF2-40B4-BE49-F238E27FC236}">
                <a16:creationId xmlns:a16="http://schemas.microsoft.com/office/drawing/2014/main" id="{933B2506-6FB3-6230-23F6-350F9B225060}"/>
              </a:ext>
            </a:extLst>
          </p:cNvPr>
          <p:cNvSpPr/>
          <p:nvPr/>
        </p:nvSpPr>
        <p:spPr>
          <a:xfrm>
            <a:off x="114935" y="647695"/>
            <a:ext cx="8795385" cy="1679728"/>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本シート</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と様式</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B</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１</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の活用効果の度合いは同じ評価となる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よう、整合を図ってください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B-</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１の評価項目は細分化されている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ため、</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項目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ごとの評価の度合いを総合的に勘案</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して、様式</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A</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の評価</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を記入してください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（例）様式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B-1</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経済性の３項目のうち１つだけが「向上</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２項目が「同程度」であって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も、向上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する１項目が著し　</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く向上しているので</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あれば、様式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では</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○をつけていただいて構いません。</a:t>
            </a:r>
          </a:p>
        </p:txBody>
      </p:sp>
      <p:sp>
        <p:nvSpPr>
          <p:cNvPr id="13" name="正方形/長方形 12"/>
          <p:cNvSpPr/>
          <p:nvPr/>
        </p:nvSpPr>
        <p:spPr>
          <a:xfrm>
            <a:off x="4775290" y="4239602"/>
            <a:ext cx="4144111" cy="4207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4775290" y="5056221"/>
            <a:ext cx="4144111" cy="4207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781062" y="5882187"/>
            <a:ext cx="4138339" cy="4207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p:nvPr/>
        </p:nvCxnSpPr>
        <p:spPr>
          <a:xfrm flipH="1">
            <a:off x="3130941" y="4449995"/>
            <a:ext cx="1607124" cy="1058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1626499" y="5169463"/>
            <a:ext cx="3204446" cy="2036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a:off x="2459621" y="6090654"/>
            <a:ext cx="2315669" cy="21232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114935" y="2431767"/>
            <a:ext cx="1281120" cy="369332"/>
          </a:xfrm>
          <a:prstGeom prst="rect">
            <a:avLst/>
          </a:prstGeom>
          <a:noFill/>
        </p:spPr>
        <p:txBody>
          <a:bodyPr wrap="none" rtlCol="0">
            <a:spAutoFit/>
          </a:bodyPr>
          <a:lstStyle/>
          <a:p>
            <a:r>
              <a:rPr kumimoji="1" lang="ja-JP" altLang="en-US" dirty="0" smtClean="0">
                <a:latin typeface="HGP創英角ｺﾞｼｯｸUB" panose="020B0900000000000000" pitchFamily="50" charset="-128"/>
                <a:ea typeface="HGP創英角ｺﾞｼｯｸUB" panose="020B0900000000000000" pitchFamily="50" charset="-128"/>
              </a:rPr>
              <a:t>（例）様式Ａ</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24" name="テキスト ボックス 23"/>
          <p:cNvSpPr txBox="1"/>
          <p:nvPr/>
        </p:nvSpPr>
        <p:spPr>
          <a:xfrm>
            <a:off x="4459760" y="2431767"/>
            <a:ext cx="1596912" cy="369332"/>
          </a:xfrm>
          <a:prstGeom prst="rect">
            <a:avLst/>
          </a:prstGeom>
          <a:noFill/>
        </p:spPr>
        <p:txBody>
          <a:bodyPr wrap="none" rtlCol="0">
            <a:spAutoFit/>
          </a:bodyPr>
          <a:lstStyle/>
          <a:p>
            <a:r>
              <a:rPr kumimoji="1" lang="ja-JP" altLang="en-US" dirty="0" smtClean="0">
                <a:latin typeface="HGP創英角ｺﾞｼｯｸUB" panose="020B0900000000000000" pitchFamily="50" charset="-128"/>
                <a:ea typeface="HGP創英角ｺﾞｼｯｸUB" panose="020B0900000000000000" pitchFamily="50" charset="-128"/>
              </a:rPr>
              <a:t>（例）様式Ｂ</a:t>
            </a:r>
            <a:r>
              <a:rPr kumimoji="1" lang="en-US" altLang="ja-JP" dirty="0" smtClean="0">
                <a:latin typeface="HGP創英角ｺﾞｼｯｸUB" panose="020B0900000000000000" pitchFamily="50" charset="-128"/>
                <a:ea typeface="HGP創英角ｺﾞｼｯｸUB" panose="020B0900000000000000" pitchFamily="50" charset="-128"/>
              </a:rPr>
              <a:t>-1</a:t>
            </a:r>
            <a:endParaRPr kumimoji="1"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43731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9DBFE5B-EFB9-4C91-BED5-91CD4E2DC53A}"/>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32">
            <a:extLst>
              <a:ext uri="{FF2B5EF4-FFF2-40B4-BE49-F238E27FC236}">
                <a16:creationId xmlns:a16="http://schemas.microsoft.com/office/drawing/2014/main" id="{94AA5AD8-DCC4-4652-BE9A-0FBC83F2AB0E}"/>
              </a:ext>
            </a:extLst>
          </p:cNvPr>
          <p:cNvGraphicFramePr>
            <a:graphicFrameLocks noGrp="1"/>
          </p:cNvGraphicFramePr>
          <p:nvPr>
            <p:extLst>
              <p:ext uri="{D42A27DB-BD31-4B8C-83A1-F6EECF244321}">
                <p14:modId xmlns:p14="http://schemas.microsoft.com/office/powerpoint/2010/main" val="3471169971"/>
              </p:ext>
            </p:extLst>
          </p:nvPr>
        </p:nvGraphicFramePr>
        <p:xfrm>
          <a:off x="109538" y="835049"/>
          <a:ext cx="8937307" cy="6004533"/>
        </p:xfrm>
        <a:graphic>
          <a:graphicData uri="http://schemas.openxmlformats.org/drawingml/2006/table">
            <a:tbl>
              <a:tblPr firstRow="1" bandRow="1">
                <a:tableStyleId>{5C22544A-7EE6-4342-B048-85BDC9FD1C3A}</a:tableStyleId>
              </a:tblPr>
              <a:tblGrid>
                <a:gridCol w="759142">
                  <a:extLst>
                    <a:ext uri="{9D8B030D-6E8A-4147-A177-3AD203B41FA5}">
                      <a16:colId xmlns:a16="http://schemas.microsoft.com/office/drawing/2014/main" val="1436765868"/>
                    </a:ext>
                  </a:extLst>
                </a:gridCol>
                <a:gridCol w="709150">
                  <a:extLst>
                    <a:ext uri="{9D8B030D-6E8A-4147-A177-3AD203B41FA5}">
                      <a16:colId xmlns:a16="http://schemas.microsoft.com/office/drawing/2014/main" val="3804237159"/>
                    </a:ext>
                  </a:extLst>
                </a:gridCol>
                <a:gridCol w="734146">
                  <a:extLst>
                    <a:ext uri="{9D8B030D-6E8A-4147-A177-3AD203B41FA5}">
                      <a16:colId xmlns:a16="http://schemas.microsoft.com/office/drawing/2014/main" val="527555468"/>
                    </a:ext>
                  </a:extLst>
                </a:gridCol>
                <a:gridCol w="734146">
                  <a:extLst>
                    <a:ext uri="{9D8B030D-6E8A-4147-A177-3AD203B41FA5}">
                      <a16:colId xmlns:a16="http://schemas.microsoft.com/office/drawing/2014/main" val="1140206350"/>
                    </a:ext>
                  </a:extLst>
                </a:gridCol>
                <a:gridCol w="2922682">
                  <a:extLst>
                    <a:ext uri="{9D8B030D-6E8A-4147-A177-3AD203B41FA5}">
                      <a16:colId xmlns:a16="http://schemas.microsoft.com/office/drawing/2014/main" val="3046122897"/>
                    </a:ext>
                  </a:extLst>
                </a:gridCol>
                <a:gridCol w="3078041">
                  <a:extLst>
                    <a:ext uri="{9D8B030D-6E8A-4147-A177-3AD203B41FA5}">
                      <a16:colId xmlns:a16="http://schemas.microsoft.com/office/drawing/2014/main" val="2299821117"/>
                    </a:ext>
                  </a:extLst>
                </a:gridCol>
              </a:tblGrid>
              <a:tr h="273174">
                <a:tc rowSpan="2">
                  <a:txBody>
                    <a:bodyPr/>
                    <a:lstStyle/>
                    <a:p>
                      <a:pPr marL="0" algn="ctr" defTabSz="914400" rtl="0" eaLnBrk="1" latinLnBrk="0" hangingPunct="1"/>
                      <a:r>
                        <a:rPr kumimoji="1" lang="ja-JP" altLang="en-US" sz="1400" b="1" kern="1200" dirty="0">
                          <a:solidFill>
                            <a:schemeClr val="lt1"/>
                          </a:solidFill>
                          <a:latin typeface="+mn-lt"/>
                          <a:ea typeface="+mn-ea"/>
                          <a:cs typeface="+mn-cs"/>
                        </a:rPr>
                        <a:t>項目</a:t>
                      </a:r>
                    </a:p>
                  </a:txBody>
                  <a:tcPr anchor="ctr"/>
                </a:tc>
                <a:tc rowSpan="2" gridSpan="3">
                  <a:txBody>
                    <a:bodyPr/>
                    <a:lstStyle/>
                    <a:p>
                      <a:pPr algn="ctr"/>
                      <a:r>
                        <a:rPr kumimoji="1" lang="ja-JP" altLang="en-US" sz="1400" dirty="0"/>
                        <a:t>活用の効果</a:t>
                      </a:r>
                      <a:endParaRPr kumimoji="1" lang="en-US" altLang="ja-JP" sz="1400" dirty="0"/>
                    </a:p>
                  </a:txBody>
                  <a:tcPr anchor="ct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1200" b="0" dirty="0">
                          <a:latin typeface="HGPｺﾞｼｯｸE" panose="020B0900000000000000" pitchFamily="50" charset="-128"/>
                          <a:ea typeface="HGPｺﾞｼｯｸE" panose="020B0900000000000000" pitchFamily="50" charset="-128"/>
                        </a:rPr>
                        <a:t>発現する効果</a:t>
                      </a:r>
                    </a:p>
                  </a:txBody>
                  <a:tcPr/>
                </a:tc>
                <a:tc hMerge="1">
                  <a:txBody>
                    <a:bodyPr/>
                    <a:lstStyle/>
                    <a:p>
                      <a:pPr algn="ctr"/>
                      <a:endParaRPr kumimoji="1" lang="ja-JP" altLang="en-US" sz="1200" b="0" dirty="0">
                        <a:latin typeface="HGPｺﾞｼｯｸE" panose="020B0900000000000000" pitchFamily="50" charset="-128"/>
                        <a:ea typeface="HGPｺﾞｼｯｸE" panose="020B0900000000000000" pitchFamily="50" charset="-128"/>
                      </a:endParaRPr>
                    </a:p>
                  </a:txBody>
                  <a:tcPr/>
                </a:tc>
                <a:extLst>
                  <a:ext uri="{0D108BD9-81ED-4DB2-BD59-A6C34878D82A}">
                    <a16:rowId xmlns:a16="http://schemas.microsoft.com/office/drawing/2014/main" val="4259229511"/>
                  </a:ext>
                </a:extLst>
              </a:tr>
              <a:tr h="273174">
                <a:tc vMerge="1">
                  <a:txBody>
                    <a:bodyPr/>
                    <a:lstStyle/>
                    <a:p>
                      <a:endParaRPr kumimoji="1" lang="ja-JP" altLang="en-US" dirty="0"/>
                    </a:p>
                  </a:txBody>
                  <a:tcPr/>
                </a:tc>
                <a:tc gridSpan="3"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申請技術</a:t>
                      </a:r>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従来技術</a:t>
                      </a:r>
                    </a:p>
                  </a:txBody>
                  <a:tcPr/>
                </a:tc>
                <a:extLst>
                  <a:ext uri="{0D108BD9-81ED-4DB2-BD59-A6C34878D82A}">
                    <a16:rowId xmlns:a16="http://schemas.microsoft.com/office/drawing/2014/main" val="1609127347"/>
                  </a:ext>
                </a:extLst>
              </a:tr>
              <a:tr h="739411">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経済性</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25</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r>
                        <a:rPr kumimoji="1" lang="en-US" altLang="ja-JP" sz="1000" dirty="0">
                          <a:solidFill>
                            <a:schemeClr val="tx1"/>
                          </a:solidFill>
                          <a:latin typeface="ＭＳ Ｐゴシック" panose="020B0600070205080204" pitchFamily="50" charset="-128"/>
                          <a:ea typeface="ＭＳ Ｐゴシック" panose="020B0600070205080204" pitchFamily="50" charset="-128"/>
                        </a:rPr>
                        <a:t>ICT</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施工による機械化</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で、的確</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に施工できるよう改善したこと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で、重機</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稼働時間の低減とともに経済性が向上した。</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作業員が重機を操作して施工していた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ため、掘削に時間</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を</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要し、人件費、機械</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設備費等のコストがかさんでいた。</a:t>
                      </a:r>
                    </a:p>
                  </a:txBody>
                  <a:tcPr/>
                </a:tc>
                <a:extLst>
                  <a:ext uri="{0D108BD9-81ED-4DB2-BD59-A6C34878D82A}">
                    <a16:rowId xmlns:a16="http://schemas.microsoft.com/office/drawing/2014/main" val="3915016810"/>
                  </a:ext>
                </a:extLst>
              </a:tr>
              <a:tr h="749331">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工　程</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短縮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20</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増加</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Ｐゴシック" panose="020B0600070205080204" pitchFamily="50" charset="-128"/>
                          <a:ea typeface="ＭＳ Ｐゴシック" panose="020B0600070205080204" pitchFamily="50" charset="-128"/>
                        </a:rPr>
                        <a:t>ICT</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施工による機械化</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で、的確</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に施工できるよう改善したこと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で、迅速</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に施工できるようになった。</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作業員が重機を操作して施工していた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ため、掘削に時間</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を要していた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094624778"/>
                  </a:ext>
                </a:extLst>
              </a:tr>
              <a:tr h="730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PｺﾞｼｯｸE" panose="020B0900000000000000" pitchFamily="50" charset="-128"/>
                          <a:ea typeface="HGPｺﾞｼｯｸE" panose="020B0900000000000000" pitchFamily="50" charset="-128"/>
                        </a:rPr>
                        <a:t>品質・</a:t>
                      </a:r>
                      <a:endParaRPr kumimoji="1" lang="en-US" altLang="ja-JP" sz="11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PｺﾞｼｯｸE" panose="020B0900000000000000" pitchFamily="50" charset="-128"/>
                          <a:ea typeface="HGPｺﾞｼｯｸE" panose="020B0900000000000000" pitchFamily="50" charset="-128"/>
                        </a:rPr>
                        <a:t>出来形</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従来の●●作業が</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ICT</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化されたこと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で、作業員</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による重機操作が不要となり機械化される</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ため、品質</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・出来形が向上した。</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作業員が重機を操作して施工していた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ため、掘削の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正確性に欠けて</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おり、品質</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保持が</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難しかった。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54924827"/>
                  </a:ext>
                </a:extLst>
              </a:tr>
              <a:tr h="711390">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安全性</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無人化施工に</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より、現場</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で直接的な人手が不要と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なり、人的</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災害の危険性が減少</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する。</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（高度化技術の無人化施工の例）</a:t>
                      </a:r>
                    </a:p>
                  </a:txBody>
                  <a:tcPr/>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作業員が</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ため、危険性</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の高い場所であっても</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施工して</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いた。</a:t>
                      </a:r>
                    </a:p>
                  </a:txBody>
                  <a:tcPr/>
                </a:tc>
                <a:extLst>
                  <a:ext uri="{0D108BD9-81ED-4DB2-BD59-A6C34878D82A}">
                    <a16:rowId xmlns:a16="http://schemas.microsoft.com/office/drawing/2014/main" val="4125366873"/>
                  </a:ext>
                </a:extLst>
              </a:tr>
              <a:tr h="636719">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施工性</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従来の●●作業が機械化されたこと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で、作業員</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の負担が減り作業性が向上</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する。</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作業員が</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ため、作業</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効率が悪いだけで</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なく、掘削の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正確性に欠けていた。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061176536"/>
                  </a:ext>
                </a:extLst>
              </a:tr>
              <a:tr h="653268">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環　境</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材を使用することで産業廃棄物の発生量は従来と比較してあまり大きな変化は</a:t>
                      </a: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rPr>
                        <a:t>ない。（</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長寿命化技術の記入例）</a:t>
                      </a:r>
                    </a:p>
                  </a:txBody>
                  <a:tcP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材を使用すると、産業廃棄物の発生量が多かった。（</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長寿命化技術の例）</a:t>
                      </a:r>
                    </a:p>
                  </a:txBody>
                  <a:tcPr/>
                </a:tc>
                <a:extLst>
                  <a:ext uri="{0D108BD9-81ED-4DB2-BD59-A6C34878D82A}">
                    <a16:rowId xmlns:a16="http://schemas.microsoft.com/office/drawing/2014/main" val="2926522779"/>
                  </a:ext>
                </a:extLst>
              </a:tr>
              <a:tr h="698111">
                <a:tc>
                  <a:txBody>
                    <a:bodyPr/>
                    <a:lstStyle/>
                    <a:p>
                      <a:pPr algn="ctr"/>
                      <a:r>
                        <a:rPr kumimoji="1" lang="ja-JP" altLang="en-US" sz="900" dirty="0">
                          <a:solidFill>
                            <a:schemeClr val="tx1"/>
                          </a:solidFill>
                          <a:latin typeface="HGPｺﾞｼｯｸE" panose="020B0900000000000000" pitchFamily="50" charset="-128"/>
                          <a:ea typeface="HGPｺﾞｼｯｸE" panose="020B0900000000000000" pitchFamily="50" charset="-128"/>
                        </a:rPr>
                        <a:t>維持管理性</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重機や人が立ち入りづらい危険性の高い場所である</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ため、維持管理</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や</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補修がしにくくなる。</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従来では目視</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より、補修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が必要</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な箇所の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確認を行って</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おり、時間</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もコストも要していた。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553280896"/>
                  </a:ext>
                </a:extLst>
              </a:tr>
              <a:tr h="537303">
                <a:tc>
                  <a:txBody>
                    <a:bodyPr/>
                    <a:lstStyle/>
                    <a:p>
                      <a:pPr algn="ctr"/>
                      <a:r>
                        <a:rPr kumimoji="1" lang="ja-JP" altLang="en-US" sz="1100" dirty="0">
                          <a:latin typeface="HGPｺﾞｼｯｸE" panose="020B0900000000000000" pitchFamily="50" charset="-128"/>
                          <a:ea typeface="HGPｺﾞｼｯｸE" panose="020B0900000000000000" pitchFamily="50" charset="-128"/>
                        </a:rPr>
                        <a:t>その他</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該当なし</a:t>
                      </a:r>
                    </a:p>
                  </a:txBody>
                  <a:tcP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該当なし</a:t>
                      </a:r>
                    </a:p>
                  </a:txBody>
                  <a:tcPr/>
                </a:tc>
                <a:extLst>
                  <a:ext uri="{0D108BD9-81ED-4DB2-BD59-A6C34878D82A}">
                    <a16:rowId xmlns:a16="http://schemas.microsoft.com/office/drawing/2014/main" val="4048126114"/>
                  </a:ext>
                </a:extLst>
              </a:tr>
            </a:tbl>
          </a:graphicData>
        </a:graphic>
      </p:graphicFrame>
      <p:sp>
        <p:nvSpPr>
          <p:cNvPr id="18" name="テキスト ボックス 17">
            <a:extLst>
              <a:ext uri="{FF2B5EF4-FFF2-40B4-BE49-F238E27FC236}">
                <a16:creationId xmlns:a16="http://schemas.microsoft.com/office/drawing/2014/main" id="{B626E76F-8B90-4BC6-8646-F7A0CBAE514A}"/>
              </a:ext>
            </a:extLst>
          </p:cNvPr>
          <p:cNvSpPr txBox="1"/>
          <p:nvPr/>
        </p:nvSpPr>
        <p:spPr>
          <a:xfrm>
            <a:off x="91233" y="533400"/>
            <a:ext cx="499245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■活用の効果</a:t>
            </a:r>
            <a:r>
              <a:rPr kumimoji="1" lang="ja-JP" altLang="en-US" sz="1400" dirty="0" smtClean="0">
                <a:latin typeface="ＭＳ ゴシック" panose="020B0609070205080204" pitchFamily="49" charset="-128"/>
                <a:ea typeface="ＭＳ ゴシック" panose="020B0609070205080204" pitchFamily="49" charset="-128"/>
              </a:rPr>
              <a:t>（</a:t>
            </a:r>
            <a:r>
              <a:rPr kumimoji="1" lang="ja-JP" altLang="en-US" sz="1400" dirty="0" smtClean="0">
                <a:solidFill>
                  <a:srgbClr val="0070C0"/>
                </a:solidFill>
                <a:latin typeface="ＭＳ ゴシック" panose="020B0609070205080204" pitchFamily="49" charset="-128"/>
                <a:ea typeface="ＭＳ ゴシック" panose="020B0609070205080204" pitchFamily="49" charset="-128"/>
              </a:rPr>
              <a:t>技術部門（主部門）</a:t>
            </a:r>
            <a:r>
              <a:rPr kumimoji="1" lang="ja-JP" altLang="en-US" sz="1400" dirty="0" smtClean="0">
                <a:latin typeface="ＭＳ ゴシック" panose="020B0609070205080204" pitchFamily="49" charset="-128"/>
                <a:ea typeface="ＭＳ ゴシック" panose="020B0609070205080204" pitchFamily="49" charset="-128"/>
              </a:rPr>
              <a:t>の</a:t>
            </a:r>
            <a:r>
              <a:rPr kumimoji="1" lang="ja-JP" altLang="en-US" sz="1400" dirty="0">
                <a:latin typeface="ＭＳ ゴシック" panose="020B0609070205080204" pitchFamily="49" charset="-128"/>
                <a:ea typeface="ＭＳ ゴシック" panose="020B0609070205080204" pitchFamily="49" charset="-128"/>
              </a:rPr>
              <a:t>アピールポイント）</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a16="http://schemas.microsoft.com/office/drawing/2014/main" id="{EAEA0935-EC57-4C25-9AE6-85E6F0F00E4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r>
              <a:rPr kumimoji="1" lang="ja-JP" altLang="en-US" sz="1400" dirty="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chemeClr val="bg1"/>
                </a:solidFill>
                <a:latin typeface="ＭＳ ゴシック" panose="020B0609070205080204" pitchFamily="49" charset="-128"/>
                <a:ea typeface="ＭＳ ゴシック" panose="020B0609070205080204" pitchFamily="49" charset="-128"/>
              </a:rPr>
              <a:t>株式会社</a:t>
            </a:r>
          </a:p>
        </p:txBody>
      </p:sp>
      <p:sp>
        <p:nvSpPr>
          <p:cNvPr id="30" name="テキスト ボックス 29">
            <a:extLst>
              <a:ext uri="{FF2B5EF4-FFF2-40B4-BE49-F238E27FC236}">
                <a16:creationId xmlns:a16="http://schemas.microsoft.com/office/drawing/2014/main" id="{902C728F-9EBB-46C5-851C-78BB7FC8DE8D}"/>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申請技術をフルネームで記載</a:t>
            </a:r>
          </a:p>
        </p:txBody>
      </p:sp>
      <p:sp>
        <p:nvSpPr>
          <p:cNvPr id="31" name="テキスト ボックス 30">
            <a:extLst>
              <a:ext uri="{FF2B5EF4-FFF2-40B4-BE49-F238E27FC236}">
                <a16:creationId xmlns:a16="http://schemas.microsoft.com/office/drawing/2014/main" id="{F3E2C3C2-0F3C-46EC-B8EF-AF0B9F3BB8E4}"/>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25" name="テキスト ボックス 24">
            <a:extLst>
              <a:ext uri="{FF2B5EF4-FFF2-40B4-BE49-F238E27FC236}">
                <a16:creationId xmlns:a16="http://schemas.microsoft.com/office/drawing/2014/main" id="{CD40FCD6-06F2-4BC0-AA59-4F705C290CF0}"/>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20" name="テキスト ボックス 19">
            <a:extLst>
              <a:ext uri="{FF2B5EF4-FFF2-40B4-BE49-F238E27FC236}">
                <a16:creationId xmlns:a16="http://schemas.microsoft.com/office/drawing/2014/main" id="{BE67EE4E-07CE-4C23-88F4-D2D332517F54}"/>
              </a:ext>
            </a:extLst>
          </p:cNvPr>
          <p:cNvSpPr txBox="1"/>
          <p:nvPr/>
        </p:nvSpPr>
        <p:spPr>
          <a:xfrm>
            <a:off x="5180840" y="552450"/>
            <a:ext cx="3963160" cy="307777"/>
          </a:xfrm>
          <a:prstGeom prst="rect">
            <a:avLst/>
          </a:prstGeom>
          <a:noFill/>
        </p:spPr>
        <p:txBody>
          <a:bodyPr wrap="square" rtlCol="0">
            <a:spAutoFit/>
          </a:bodyPr>
          <a:lstStyle/>
          <a:p>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従来技術名</a:t>
            </a:r>
            <a:r>
              <a:rPr kumimoji="1" lang="ja-JP" altLang="en-US" sz="1200" dirty="0">
                <a:latin typeface="ＭＳ ゴシック" panose="020B0609070205080204" pitchFamily="49" charset="-128"/>
                <a:ea typeface="ＭＳ ゴシック" panose="020B0609070205080204" pitchFamily="49" charset="-128"/>
              </a:rPr>
              <a:t>（○○○○○</a:t>
            </a:r>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19" name="楕円 18">
            <a:extLst>
              <a:ext uri="{FF2B5EF4-FFF2-40B4-BE49-F238E27FC236}">
                <a16:creationId xmlns:a16="http://schemas.microsoft.com/office/drawing/2014/main" id="{81C89460-916B-4DA7-A921-AD97755E3D36}"/>
              </a:ext>
            </a:extLst>
          </p:cNvPr>
          <p:cNvSpPr/>
          <p:nvPr/>
        </p:nvSpPr>
        <p:spPr>
          <a:xfrm>
            <a:off x="930239" y="1510990"/>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8ABA132-6694-441E-884D-4DA3E95AF4DD}"/>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12" name="楕円 11">
            <a:extLst>
              <a:ext uri="{FF2B5EF4-FFF2-40B4-BE49-F238E27FC236}">
                <a16:creationId xmlns:a16="http://schemas.microsoft.com/office/drawing/2014/main" id="{EC81BBCC-F201-4A13-8A78-D298F7B11D44}"/>
              </a:ext>
            </a:extLst>
          </p:cNvPr>
          <p:cNvSpPr/>
          <p:nvPr/>
        </p:nvSpPr>
        <p:spPr>
          <a:xfrm>
            <a:off x="930238" y="2247259"/>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9AC423A2-2209-45EB-98BA-C002F5B7C72A}"/>
              </a:ext>
            </a:extLst>
          </p:cNvPr>
          <p:cNvSpPr/>
          <p:nvPr/>
        </p:nvSpPr>
        <p:spPr>
          <a:xfrm>
            <a:off x="937857" y="3815920"/>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7D609BA5-A326-47F9-A74D-B8349AFD2A06}"/>
              </a:ext>
            </a:extLst>
          </p:cNvPr>
          <p:cNvSpPr/>
          <p:nvPr/>
        </p:nvSpPr>
        <p:spPr>
          <a:xfrm>
            <a:off x="937857" y="3119760"/>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6C9739F8-1934-42AB-8B01-7CD275F9CA9F}"/>
              </a:ext>
            </a:extLst>
          </p:cNvPr>
          <p:cNvSpPr/>
          <p:nvPr/>
        </p:nvSpPr>
        <p:spPr>
          <a:xfrm>
            <a:off x="937857" y="4510398"/>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30DA197B-541B-4B85-B859-E7C23496AB02}"/>
              </a:ext>
            </a:extLst>
          </p:cNvPr>
          <p:cNvSpPr/>
          <p:nvPr/>
        </p:nvSpPr>
        <p:spPr>
          <a:xfrm>
            <a:off x="1693545" y="5140213"/>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吹き出し: 四角形 20">
            <a:extLst>
              <a:ext uri="{FF2B5EF4-FFF2-40B4-BE49-F238E27FC236}">
                <a16:creationId xmlns:a16="http://schemas.microsoft.com/office/drawing/2014/main" id="{C953D9AC-30B7-4EE8-A94A-3350F4769564}"/>
              </a:ext>
            </a:extLst>
          </p:cNvPr>
          <p:cNvSpPr/>
          <p:nvPr/>
        </p:nvSpPr>
        <p:spPr>
          <a:xfrm>
            <a:off x="4323458" y="238838"/>
            <a:ext cx="4185056" cy="741440"/>
          </a:xfrm>
          <a:prstGeom prst="wedgeRectCallout">
            <a:avLst>
              <a:gd name="adj1" fmla="val -30244"/>
              <a:gd name="adj2" fmla="val 851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○本シートと様式</a:t>
            </a:r>
            <a:r>
              <a:rPr kumimoji="1" lang="en-US" altLang="ja-JP" sz="1050" dirty="0" smtClean="0">
                <a:solidFill>
                  <a:srgbClr val="FF0000"/>
                </a:solidFill>
                <a:latin typeface="ＭＳ Ｐゴシック" panose="020B0600070205080204" pitchFamily="50" charset="-128"/>
                <a:ea typeface="ＭＳ Ｐゴシック" panose="020B0600070205080204" pitchFamily="50" charset="-128"/>
              </a:rPr>
              <a:t>B-1</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の活用効果の度合いは同じ評価となるよう、整合</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を図ってください</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○活用の効果については主部門と副部門でシートを分けて記載ください。</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（表</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の罫線の幅や長さを</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変更しないでください。）</a:t>
            </a:r>
            <a:endParaRPr kumimoji="1" lang="ja-JP" altLang="en-US" sz="1050" dirty="0">
              <a:solidFill>
                <a:srgbClr val="FF0000"/>
              </a:solidFill>
              <a:latin typeface="ＭＳ Ｐゴシック" panose="020B0600070205080204" pitchFamily="50" charset="-128"/>
              <a:ea typeface="ＭＳ Ｐゴシック" panose="020B0600070205080204" pitchFamily="50" charset="-128"/>
            </a:endParaRPr>
          </a:p>
        </p:txBody>
      </p:sp>
      <p:sp>
        <p:nvSpPr>
          <p:cNvPr id="22" name="楕円 21">
            <a:extLst>
              <a:ext uri="{FF2B5EF4-FFF2-40B4-BE49-F238E27FC236}">
                <a16:creationId xmlns:a16="http://schemas.microsoft.com/office/drawing/2014/main" id="{57FEF90F-DC36-4B43-BA15-0AF395C83CF2}"/>
              </a:ext>
            </a:extLst>
          </p:cNvPr>
          <p:cNvSpPr/>
          <p:nvPr/>
        </p:nvSpPr>
        <p:spPr>
          <a:xfrm>
            <a:off x="2397741" y="5796285"/>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4865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吹き出し: 四角形 9">
            <a:extLst>
              <a:ext uri="{FF2B5EF4-FFF2-40B4-BE49-F238E27FC236}">
                <a16:creationId xmlns:a16="http://schemas.microsoft.com/office/drawing/2014/main" id="{0A2F99FC-F65D-2D59-440E-BD8F20EA66D5}"/>
              </a:ext>
            </a:extLst>
          </p:cNvPr>
          <p:cNvSpPr/>
          <p:nvPr/>
        </p:nvSpPr>
        <p:spPr>
          <a:xfrm>
            <a:off x="94615" y="75349"/>
            <a:ext cx="499554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次ページ：活用実績等について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1" name="吹き出し: 四角形 10">
            <a:extLst>
              <a:ext uri="{FF2B5EF4-FFF2-40B4-BE49-F238E27FC236}">
                <a16:creationId xmlns:a16="http://schemas.microsoft.com/office/drawing/2014/main" id="{925237BC-448E-4A09-3BE0-1495DF68049C}"/>
              </a:ext>
            </a:extLst>
          </p:cNvPr>
          <p:cNvSpPr/>
          <p:nvPr/>
        </p:nvSpPr>
        <p:spPr>
          <a:xfrm>
            <a:off x="94615" y="691059"/>
            <a:ext cx="8924290" cy="5653095"/>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■活用実績</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申請技術に関する県内実績に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ついて、一覧</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に最大</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11</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件まで新しいものから優先して記入してください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。県外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実績しかない場合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は、県外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の実績でも構いません。</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発注機関の欄に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以下</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の機関の実績</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は、すべて</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「広島県」と統一して記入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（誤った例</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 「広島県土木建築局</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課</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○○建設</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事務所</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 </a:t>
            </a:r>
            <a:endParaRPr kumimoji="1" lang="en-US" altLang="zh-TW"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○○建設</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事務所</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支所</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事務所」</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zh-TW"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広島高速道路公社や広島県道路公社について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は、公</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社名のままとしてください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民間</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工事（</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NEXCO</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は除く）</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については、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記入しないでください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国土</a:t>
            </a: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交通省（</a:t>
            </a:r>
            <a:r>
              <a:rPr kumimoji="1" lang="en-US" altLang="ja-JP" sz="1400" dirty="0" smtClean="0">
                <a:solidFill>
                  <a:schemeClr val="tx1"/>
                </a:solidFill>
                <a:latin typeface="HGPｺﾞｼｯｸE" panose="020B0900000000000000" pitchFamily="50" charset="-128"/>
                <a:ea typeface="HGPｺﾞｼｯｸE" panose="020B0900000000000000" pitchFamily="50" charset="-128"/>
              </a:rPr>
              <a:t>NETIS</a:t>
            </a: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）への登録状況</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NETIS</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の登録状況を必ずご確認の上、記入してください（</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NETIS</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の登録期間が満了の場合は、記入できません）。</a:t>
            </a:r>
            <a:endPar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知的財産等</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特許や実用新案の有無について、該当する番号に必ず〇をつけてください（〇のつけ忘れが非常に多いです）。</a:t>
            </a:r>
            <a:endParaRPr kumimoji="1" lang="zh-TW" altLang="en-US" sz="1400" b="1" u="sng" dirty="0">
              <a:solidFill>
                <a:srgbClr val="FF0000"/>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■当該技術の課題と今後の改良予定</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「区分３」で申請して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いる場合は、今後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の展望として考えていることが</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あれば、その</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概要を記入してください。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「区分２」や「区分１」で申請して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いる場合は、開発</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途上において課題となっていること</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や、その</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課題への改良方針をどのように考えているか記入してください。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なお、「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区分１」の技術について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は、技術</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開発ステップや開発の試行等をどのくらいのスパンで実施しようとしている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か、その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スケジュール</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を</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5468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19">
            <a:extLst>
              <a:ext uri="{FF2B5EF4-FFF2-40B4-BE49-F238E27FC236}">
                <a16:creationId xmlns:a16="http://schemas.microsoft.com/office/drawing/2014/main" id="{EC4FF693-C488-45DD-95B7-309E8097A6FB}"/>
              </a:ext>
            </a:extLst>
          </p:cNvPr>
          <p:cNvGraphicFramePr>
            <a:graphicFrameLocks noGrp="1"/>
          </p:cNvGraphicFramePr>
          <p:nvPr>
            <p:extLst>
              <p:ext uri="{D42A27DB-BD31-4B8C-83A1-F6EECF244321}">
                <p14:modId xmlns:p14="http://schemas.microsoft.com/office/powerpoint/2010/main" val="4150829111"/>
              </p:ext>
            </p:extLst>
          </p:nvPr>
        </p:nvGraphicFramePr>
        <p:xfrm>
          <a:off x="55081" y="1962150"/>
          <a:ext cx="4356942" cy="4670352"/>
        </p:xfrm>
        <a:graphic>
          <a:graphicData uri="http://schemas.openxmlformats.org/drawingml/2006/table">
            <a:tbl>
              <a:tblPr firstRow="1" bandRow="1">
                <a:tableStyleId>{21E4AEA4-8DFA-4A89-87EB-49C32662AFE0}</a:tableStyleId>
              </a:tblPr>
              <a:tblGrid>
                <a:gridCol w="1116494">
                  <a:extLst>
                    <a:ext uri="{9D8B030D-6E8A-4147-A177-3AD203B41FA5}">
                      <a16:colId xmlns:a16="http://schemas.microsoft.com/office/drawing/2014/main" val="2722363513"/>
                    </a:ext>
                  </a:extLst>
                </a:gridCol>
                <a:gridCol w="589204">
                  <a:extLst>
                    <a:ext uri="{9D8B030D-6E8A-4147-A177-3AD203B41FA5}">
                      <a16:colId xmlns:a16="http://schemas.microsoft.com/office/drawing/2014/main" val="2982328507"/>
                    </a:ext>
                  </a:extLst>
                </a:gridCol>
                <a:gridCol w="2651244">
                  <a:extLst>
                    <a:ext uri="{9D8B030D-6E8A-4147-A177-3AD203B41FA5}">
                      <a16:colId xmlns:a16="http://schemas.microsoft.com/office/drawing/2014/main" val="2758411957"/>
                    </a:ext>
                  </a:extLst>
                </a:gridCol>
              </a:tblGrid>
              <a:tr h="283586">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発注者</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年度</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公共工事名（事業名）</a:t>
                      </a:r>
                    </a:p>
                  </a:txBody>
                  <a:tcPr/>
                </a:tc>
                <a:extLst>
                  <a:ext uri="{0D108BD9-81ED-4DB2-BD59-A6C34878D82A}">
                    <a16:rowId xmlns:a16="http://schemas.microsoft.com/office/drawing/2014/main" val="1627545653"/>
                  </a:ext>
                </a:extLst>
              </a:tr>
              <a:tr h="334279">
                <a:tc>
                  <a:txBody>
                    <a:bodyPr/>
                    <a:lstStyle/>
                    <a:p>
                      <a:pPr marL="0" algn="l" defTabSz="914400" rtl="0" eaLnBrk="1" latinLnBrk="0" hangingPunct="1"/>
                      <a:r>
                        <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rPr>
                        <a:t>●●地方整備局</a:t>
                      </a:r>
                    </a:p>
                  </a:txBody>
                  <a:tcPr/>
                </a:tc>
                <a:tc>
                  <a:txBody>
                    <a:bodyPr/>
                    <a:lstStyle/>
                    <a:p>
                      <a:pPr marL="0" algn="r" defTabSz="914400" rtl="0" eaLnBrk="1" latinLnBrk="0" hangingPunct="1"/>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H29</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l"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●●●線道路改良工事</a:t>
                      </a: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582374069"/>
                  </a:ext>
                </a:extLst>
              </a:tr>
              <a:tr h="178659">
                <a:tc>
                  <a:txBody>
                    <a:bodyPr/>
                    <a:lstStyle/>
                    <a:p>
                      <a:pPr marL="0" algn="l" defTabSz="914400" rtl="0" eaLnBrk="1" latinLnBrk="0" hangingPunct="1"/>
                      <a:r>
                        <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rPr>
                        <a:t>●●市</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H30</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●●●川高潮対策工事</a:t>
                      </a:r>
                    </a:p>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108873099"/>
                  </a:ext>
                </a:extLst>
              </a:tr>
              <a:tr h="334279">
                <a:tc>
                  <a:txBody>
                    <a:bodyPr/>
                    <a:lstStyle/>
                    <a:p>
                      <a:pPr marL="0" algn="l" defTabSz="914400" rtl="0" eaLnBrk="1" latinLnBrk="0" hangingPunct="1"/>
                      <a:r>
                        <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rPr>
                        <a:t>●●県</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R</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２</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●●●地区急傾斜地崩壊対策工事</a:t>
                      </a: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104985329"/>
                  </a:ext>
                </a:extLst>
              </a:tr>
              <a:tr h="334279">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585607809"/>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29832920"/>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565611470"/>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647679161"/>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156428703"/>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921064367"/>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189373241"/>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1955525094"/>
                  </a:ext>
                </a:extLst>
              </a:tr>
            </a:tbl>
          </a:graphicData>
        </a:graphic>
      </p:graphicFrame>
      <p:sp>
        <p:nvSpPr>
          <p:cNvPr id="6" name="テキスト ボックス 5">
            <a:extLst>
              <a:ext uri="{FF2B5EF4-FFF2-40B4-BE49-F238E27FC236}">
                <a16:creationId xmlns:a16="http://schemas.microsoft.com/office/drawing/2014/main" id="{1A31AA67-0A4E-4204-BF8B-CC71CA656D38}"/>
              </a:ext>
            </a:extLst>
          </p:cNvPr>
          <p:cNvSpPr txBox="1"/>
          <p:nvPr/>
        </p:nvSpPr>
        <p:spPr>
          <a:xfrm>
            <a:off x="4572000" y="4828441"/>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■当該技術の課題と今後の改良予定</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a16="http://schemas.microsoft.com/office/drawing/2014/main" id="{19D97AC7-709B-4234-A318-DCF0E9FBB14A}"/>
              </a:ext>
            </a:extLst>
          </p:cNvPr>
          <p:cNvSpPr/>
          <p:nvPr/>
        </p:nvSpPr>
        <p:spPr>
          <a:xfrm>
            <a:off x="4562677" y="5136218"/>
            <a:ext cx="4457701" cy="16375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現在の技術で</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●が可能になったもの</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の、 </a:t>
            </a:r>
            <a:r>
              <a:rPr kumimoji="1" lang="ja-JP" altLang="en-US" sz="1050" dirty="0">
                <a:solidFill>
                  <a:schemeClr val="tx1"/>
                </a:solidFill>
                <a:latin typeface="ＭＳ ゴシック" panose="020B0609070205080204" pitchFamily="49" charset="-128"/>
                <a:ea typeface="ＭＳ ゴシック" panose="020B0609070205080204" pitchFamily="49" charset="-128"/>
              </a:rPr>
              <a:t>●●を大幅に削減できていない。</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その</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ため、●</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基づき、●</a:t>
            </a:r>
            <a:r>
              <a:rPr kumimoji="1" lang="ja-JP" altLang="en-US" sz="1050" dirty="0">
                <a:solidFill>
                  <a:schemeClr val="tx1"/>
                </a:solidFill>
                <a:latin typeface="ＭＳ ゴシック" panose="020B0609070205080204" pitchFamily="49" charset="-128"/>
                <a:ea typeface="ＭＳ ゴシック" panose="020B0609070205080204" pitchFamily="49" charset="-128"/>
              </a:rPr>
              <a:t>●へと発展させる計画である。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9C5DA365-CFBE-4A9A-A8DB-44D4BDDDADC8}"/>
              </a:ext>
            </a:extLst>
          </p:cNvPr>
          <p:cNvSpPr txBox="1"/>
          <p:nvPr/>
        </p:nvSpPr>
        <p:spPr>
          <a:xfrm>
            <a:off x="4581524" y="542925"/>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■国土交通省</a:t>
            </a:r>
            <a:r>
              <a:rPr kumimoji="1" lang="en-US" altLang="ja-JP" sz="1400" dirty="0">
                <a:latin typeface="ＭＳ ゴシック" panose="020B0609070205080204" pitchFamily="49" charset="-128"/>
                <a:ea typeface="ＭＳ ゴシック" panose="020B0609070205080204" pitchFamily="49" charset="-128"/>
              </a:rPr>
              <a:t>(NETIS)</a:t>
            </a:r>
            <a:r>
              <a:rPr kumimoji="1" lang="ja-JP" altLang="en-US" sz="1400" dirty="0">
                <a:latin typeface="ＭＳ ゴシック" panose="020B0609070205080204" pitchFamily="49" charset="-128"/>
                <a:ea typeface="ＭＳ ゴシック" panose="020B0609070205080204" pitchFamily="49" charset="-128"/>
              </a:rPr>
              <a:t>への登録状況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C24E220E-21FC-4FC6-B01F-41E5CF386DB9}"/>
              </a:ext>
            </a:extLst>
          </p:cNvPr>
          <p:cNvSpPr txBox="1"/>
          <p:nvPr/>
        </p:nvSpPr>
        <p:spPr>
          <a:xfrm>
            <a:off x="4572000" y="165378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■建設技術審査証明の発行状況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12" name="表 20">
            <a:extLst>
              <a:ext uri="{FF2B5EF4-FFF2-40B4-BE49-F238E27FC236}">
                <a16:creationId xmlns:a16="http://schemas.microsoft.com/office/drawing/2014/main" id="{9A485427-EBAF-4C97-B0BF-E9E21E5ECAA7}"/>
              </a:ext>
            </a:extLst>
          </p:cNvPr>
          <p:cNvGraphicFramePr>
            <a:graphicFrameLocks noGrp="1"/>
          </p:cNvGraphicFramePr>
          <p:nvPr>
            <p:extLst>
              <p:ext uri="{D42A27DB-BD31-4B8C-83A1-F6EECF244321}">
                <p14:modId xmlns:p14="http://schemas.microsoft.com/office/powerpoint/2010/main" val="3676018265"/>
              </p:ext>
            </p:extLst>
          </p:nvPr>
        </p:nvGraphicFramePr>
        <p:xfrm>
          <a:off x="4572000" y="886484"/>
          <a:ext cx="4457704" cy="738462"/>
        </p:xfrm>
        <a:graphic>
          <a:graphicData uri="http://schemas.openxmlformats.org/drawingml/2006/table">
            <a:tbl>
              <a:tblPr firstRow="1" bandRow="1">
                <a:tableStyleId>{616DA210-FB5B-4158-B5E0-FEB733F419BA}</a:tableStyleId>
              </a:tblPr>
              <a:tblGrid>
                <a:gridCol w="1114426">
                  <a:extLst>
                    <a:ext uri="{9D8B030D-6E8A-4147-A177-3AD203B41FA5}">
                      <a16:colId xmlns:a16="http://schemas.microsoft.com/office/drawing/2014/main" val="3982399761"/>
                    </a:ext>
                  </a:extLst>
                </a:gridCol>
                <a:gridCol w="1114426">
                  <a:extLst>
                    <a:ext uri="{9D8B030D-6E8A-4147-A177-3AD203B41FA5}">
                      <a16:colId xmlns:a16="http://schemas.microsoft.com/office/drawing/2014/main" val="2944852640"/>
                    </a:ext>
                  </a:extLst>
                </a:gridCol>
                <a:gridCol w="1114426">
                  <a:extLst>
                    <a:ext uri="{9D8B030D-6E8A-4147-A177-3AD203B41FA5}">
                      <a16:colId xmlns:a16="http://schemas.microsoft.com/office/drawing/2014/main" val="3813861820"/>
                    </a:ext>
                  </a:extLst>
                </a:gridCol>
                <a:gridCol w="1114426">
                  <a:extLst>
                    <a:ext uri="{9D8B030D-6E8A-4147-A177-3AD203B41FA5}">
                      <a16:colId xmlns:a16="http://schemas.microsoft.com/office/drawing/2014/main" val="3015370569"/>
                    </a:ext>
                  </a:extLst>
                </a:gridCol>
              </a:tblGrid>
              <a:tr h="445765">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申請地方</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整備局名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評価</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事前・事後</a:t>
                      </a:r>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extLst>
                  <a:ext uri="{0D108BD9-81ED-4DB2-BD59-A6C34878D82A}">
                    <a16:rowId xmlns:a16="http://schemas.microsoft.com/office/drawing/2014/main" val="3486392764"/>
                  </a:ext>
                </a:extLst>
              </a:tr>
              <a:tr h="281262">
                <a:tc>
                  <a:txBody>
                    <a:bodyPr/>
                    <a:lstStyle/>
                    <a:p>
                      <a:pPr marL="0" algn="l"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●●地方整備局</a:t>
                      </a:r>
                    </a:p>
                  </a:txBody>
                  <a:tcPr>
                    <a:solidFill>
                      <a:schemeClr val="bg1">
                        <a:lumMod val="85000"/>
                      </a:schemeClr>
                    </a:solidFill>
                  </a:tcPr>
                </a:tc>
                <a:tc>
                  <a:txBody>
                    <a:bodyPr/>
                    <a:lstStyle/>
                    <a:p>
                      <a:pPr marL="0" algn="ctr" defTabSz="914400" rtl="0" eaLnBrk="1" latinLnBrk="0" hangingPunct="1"/>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2021.</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algn="ctr" defTabSz="914400" rtl="0" eaLnBrk="1" latinLnBrk="0" hangingPunct="1"/>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CG-100000-A</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評価なし</a:t>
                      </a:r>
                    </a:p>
                  </a:txBody>
                  <a:tcPr>
                    <a:solidFill>
                      <a:schemeClr val="bg1">
                        <a:lumMod val="85000"/>
                      </a:schemeClr>
                    </a:solidFill>
                  </a:tcPr>
                </a:tc>
                <a:extLst>
                  <a:ext uri="{0D108BD9-81ED-4DB2-BD59-A6C34878D82A}">
                    <a16:rowId xmlns:a16="http://schemas.microsoft.com/office/drawing/2014/main" val="505524460"/>
                  </a:ext>
                </a:extLst>
              </a:tr>
            </a:tbl>
          </a:graphicData>
        </a:graphic>
      </p:graphicFrame>
      <p:graphicFrame>
        <p:nvGraphicFramePr>
          <p:cNvPr id="13" name="表 2">
            <a:extLst>
              <a:ext uri="{FF2B5EF4-FFF2-40B4-BE49-F238E27FC236}">
                <a16:creationId xmlns:a16="http://schemas.microsoft.com/office/drawing/2014/main" id="{D64BD021-7C2D-4DA7-BE65-F1E8BAFE0032}"/>
              </a:ext>
            </a:extLst>
          </p:cNvPr>
          <p:cNvGraphicFramePr>
            <a:graphicFrameLocks noGrp="1"/>
          </p:cNvGraphicFramePr>
          <p:nvPr>
            <p:extLst>
              <p:ext uri="{D42A27DB-BD31-4B8C-83A1-F6EECF244321}">
                <p14:modId xmlns:p14="http://schemas.microsoft.com/office/powerpoint/2010/main" val="1009706273"/>
              </p:ext>
            </p:extLst>
          </p:nvPr>
        </p:nvGraphicFramePr>
        <p:xfrm>
          <a:off x="4572000" y="1975255"/>
          <a:ext cx="4438650" cy="770184"/>
        </p:xfrm>
        <a:graphic>
          <a:graphicData uri="http://schemas.openxmlformats.org/drawingml/2006/table">
            <a:tbl>
              <a:tblPr firstRow="1" bandRow="1">
                <a:tableStyleId>{616DA210-FB5B-4158-B5E0-FEB733F419BA}</a:tableStyleId>
              </a:tblPr>
              <a:tblGrid>
                <a:gridCol w="1476450">
                  <a:extLst>
                    <a:ext uri="{9D8B030D-6E8A-4147-A177-3AD203B41FA5}">
                      <a16:colId xmlns:a16="http://schemas.microsoft.com/office/drawing/2014/main" val="3061033379"/>
                    </a:ext>
                  </a:extLst>
                </a:gridCol>
                <a:gridCol w="1476450">
                  <a:extLst>
                    <a:ext uri="{9D8B030D-6E8A-4147-A177-3AD203B41FA5}">
                      <a16:colId xmlns:a16="http://schemas.microsoft.com/office/drawing/2014/main" val="3990420674"/>
                    </a:ext>
                  </a:extLst>
                </a:gridCol>
                <a:gridCol w="1485750">
                  <a:extLst>
                    <a:ext uri="{9D8B030D-6E8A-4147-A177-3AD203B41FA5}">
                      <a16:colId xmlns:a16="http://schemas.microsoft.com/office/drawing/2014/main" val="2166202234"/>
                    </a:ext>
                  </a:extLst>
                </a:gridCol>
              </a:tblGrid>
              <a:tr h="282504">
                <a:tc>
                  <a:txBody>
                    <a:bodyPr/>
                    <a:lstStyle/>
                    <a:p>
                      <a:pPr marL="0" algn="ctr" defTabSz="914400" rtl="0" eaLnBrk="1" latinLnBrk="0" hangingPunct="1"/>
                      <a:r>
                        <a:rPr kumimoji="1" lang="ja-JP" altLang="en-US" sz="1200" b="0" kern="1200" dirty="0" smtClean="0">
                          <a:solidFill>
                            <a:schemeClr val="tx1"/>
                          </a:solidFill>
                          <a:latin typeface="HGPｺﾞｼｯｸE" panose="020B0900000000000000" pitchFamily="50" charset="-128"/>
                          <a:ea typeface="HGPｺﾞｼｯｸE" panose="020B0900000000000000" pitchFamily="50" charset="-128"/>
                          <a:cs typeface="+mn-cs"/>
                        </a:rPr>
                        <a:t>発行機関名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証明書発行年月日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a16="http://schemas.microsoft.com/office/drawing/2014/main" val="1717492516"/>
                  </a:ext>
                </a:extLst>
              </a:tr>
              <a:tr h="129467">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2021.</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extLst>
                  <a:ext uri="{0D108BD9-81ED-4DB2-BD59-A6C34878D82A}">
                    <a16:rowId xmlns:a16="http://schemas.microsoft.com/office/drawing/2014/main" val="913485705"/>
                  </a:ext>
                </a:extLst>
              </a:tr>
              <a:tr h="129467">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2021.</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extLst>
                  <a:ext uri="{0D108BD9-81ED-4DB2-BD59-A6C34878D82A}">
                    <a16:rowId xmlns:a16="http://schemas.microsoft.com/office/drawing/2014/main" val="2645358849"/>
                  </a:ext>
                </a:extLst>
              </a:tr>
            </a:tbl>
          </a:graphicData>
        </a:graphic>
      </p:graphicFrame>
      <p:sp>
        <p:nvSpPr>
          <p:cNvPr id="14" name="テキスト ボックス 13">
            <a:extLst>
              <a:ext uri="{FF2B5EF4-FFF2-40B4-BE49-F238E27FC236}">
                <a16:creationId xmlns:a16="http://schemas.microsoft.com/office/drawing/2014/main" id="{DD8F1B58-8EDF-469F-BE5C-EA9DAE3707DD}"/>
              </a:ext>
            </a:extLst>
          </p:cNvPr>
          <p:cNvSpPr txBox="1"/>
          <p:nvPr/>
        </p:nvSpPr>
        <p:spPr>
          <a:xfrm>
            <a:off x="4572000" y="2787496"/>
            <a:ext cx="48196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■国及び都道府県等による技術的審査を受けている状況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5" name="正方形/長方形 14">
            <a:extLst>
              <a:ext uri="{FF2B5EF4-FFF2-40B4-BE49-F238E27FC236}">
                <a16:creationId xmlns:a16="http://schemas.microsoft.com/office/drawing/2014/main" id="{15A46A6B-CEF0-488A-A520-21529DBD7888}"/>
              </a:ext>
            </a:extLst>
          </p:cNvPr>
          <p:cNvSpPr/>
          <p:nvPr/>
        </p:nvSpPr>
        <p:spPr>
          <a:xfrm>
            <a:off x="4552949" y="3105224"/>
            <a:ext cx="4457701" cy="7384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　○○協会の審査基準を</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満たし、認定済み</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2018.</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○○県の審査基準を</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満たし、認定済み</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2015.</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○○協会による○○大賞を受賞（</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2016.</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22" name="表 19">
            <a:extLst>
              <a:ext uri="{FF2B5EF4-FFF2-40B4-BE49-F238E27FC236}">
                <a16:creationId xmlns:a16="http://schemas.microsoft.com/office/drawing/2014/main" id="{B1E30BD7-0375-48EE-A40A-4ABD2A31860E}"/>
              </a:ext>
            </a:extLst>
          </p:cNvPr>
          <p:cNvGraphicFramePr>
            <a:graphicFrameLocks noGrp="1"/>
          </p:cNvGraphicFramePr>
          <p:nvPr>
            <p:extLst>
              <p:ext uri="{D42A27DB-BD31-4B8C-83A1-F6EECF244321}">
                <p14:modId xmlns:p14="http://schemas.microsoft.com/office/powerpoint/2010/main" val="2826464997"/>
              </p:ext>
            </p:extLst>
          </p:nvPr>
        </p:nvGraphicFramePr>
        <p:xfrm>
          <a:off x="104769" y="834468"/>
          <a:ext cx="4307253" cy="1097280"/>
        </p:xfrm>
        <a:graphic>
          <a:graphicData uri="http://schemas.openxmlformats.org/drawingml/2006/table">
            <a:tbl>
              <a:tblPr firstRow="1" bandRow="1">
                <a:tableStyleId>{7DF18680-E054-41AD-8BC1-D1AEF772440D}</a:tableStyleId>
              </a:tblPr>
              <a:tblGrid>
                <a:gridCol w="1709711">
                  <a:extLst>
                    <a:ext uri="{9D8B030D-6E8A-4147-A177-3AD203B41FA5}">
                      <a16:colId xmlns:a16="http://schemas.microsoft.com/office/drawing/2014/main" val="2722363513"/>
                    </a:ext>
                  </a:extLst>
                </a:gridCol>
                <a:gridCol w="1298771">
                  <a:extLst>
                    <a:ext uri="{9D8B030D-6E8A-4147-A177-3AD203B41FA5}">
                      <a16:colId xmlns:a16="http://schemas.microsoft.com/office/drawing/2014/main" val="2982328507"/>
                    </a:ext>
                  </a:extLst>
                </a:gridCol>
                <a:gridCol w="1298771">
                  <a:extLst>
                    <a:ext uri="{9D8B030D-6E8A-4147-A177-3AD203B41FA5}">
                      <a16:colId xmlns:a16="http://schemas.microsoft.com/office/drawing/2014/main" val="3507786286"/>
                    </a:ext>
                  </a:extLst>
                </a:gridCol>
              </a:tblGrid>
              <a:tr h="177522">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発注者</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県内件数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県外件数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a16="http://schemas.microsoft.com/office/drawing/2014/main" val="1627545653"/>
                  </a:ext>
                </a:extLst>
              </a:tr>
              <a:tr h="239383">
                <a:tc>
                  <a:txBody>
                    <a:bodyPr/>
                    <a:lstStyle/>
                    <a:p>
                      <a:pPr marL="0" algn="l" defTabSz="914400" rtl="0" eaLnBrk="1" latinLnBrk="0" hangingPunct="1"/>
                      <a:r>
                        <a:rPr kumimoji="1" lang="ja-JP" altLang="en-US" sz="1000" b="1" kern="1200" dirty="0">
                          <a:solidFill>
                            <a:schemeClr val="tx1"/>
                          </a:solidFill>
                        </a:rPr>
                        <a:t>広島県</a:t>
                      </a:r>
                      <a:endParaRPr kumimoji="1" lang="ja-JP" altLang="en-US" sz="1000" b="1"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rPr>
                        <a:t>30</a:t>
                      </a:r>
                      <a:r>
                        <a:rPr kumimoji="1" lang="ja-JP" altLang="en-US" sz="1200" kern="1200" dirty="0">
                          <a:solidFill>
                            <a:schemeClr val="tx1"/>
                          </a:solidFill>
                        </a:rPr>
                        <a:t>　</a:t>
                      </a:r>
                      <a:r>
                        <a:rPr kumimoji="1" lang="ja-JP" altLang="en-US" sz="1000" kern="1200" dirty="0">
                          <a:solidFill>
                            <a:schemeClr val="tx1"/>
                          </a:solidFill>
                        </a:rPr>
                        <a:t>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strike="noStrike" kern="1200" cap="none" spc="0" normalizeH="0" baseline="0" noProof="0" dirty="0">
                          <a:ln>
                            <a:noFill/>
                          </a:ln>
                          <a:solidFill>
                            <a:schemeClr val="tx1"/>
                          </a:solidFill>
                          <a:effectLst/>
                          <a:uLnTx/>
                          <a:uFillTx/>
                        </a:rPr>
                        <a:t>―</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108873099"/>
                  </a:ext>
                </a:extLst>
              </a:tr>
              <a:tr h="228908">
                <a:tc>
                  <a:txBody>
                    <a:bodyPr/>
                    <a:lstStyle/>
                    <a:p>
                      <a:pPr marL="0" algn="l" defTabSz="914400" rtl="0" eaLnBrk="1" latinLnBrk="0" hangingPunct="1"/>
                      <a:r>
                        <a:rPr kumimoji="1" lang="ja-JP" altLang="en-US" sz="1000" b="1" kern="1200" dirty="0">
                          <a:solidFill>
                            <a:schemeClr val="tx1"/>
                          </a:solidFill>
                        </a:rPr>
                        <a:t>その他公共機関</a:t>
                      </a:r>
                      <a:endParaRPr kumimoji="1" lang="ja-JP" altLang="en-US" sz="1000" b="1"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rPr>
                        <a:t>55</a:t>
                      </a:r>
                      <a:r>
                        <a:rPr kumimoji="1" lang="ja-JP" altLang="en-US" sz="1200" kern="1200" dirty="0">
                          <a:solidFill>
                            <a:schemeClr val="tx1"/>
                          </a:solidFill>
                        </a:rPr>
                        <a:t>　</a:t>
                      </a:r>
                      <a:r>
                        <a:rPr kumimoji="1" lang="ja-JP" altLang="en-US" sz="1000" kern="1200" dirty="0">
                          <a:solidFill>
                            <a:schemeClr val="tx1"/>
                          </a:solidFill>
                        </a:rPr>
                        <a:t>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strike="noStrike" kern="1200" cap="none" spc="0" normalizeH="0" baseline="0" noProof="0" dirty="0">
                          <a:ln>
                            <a:noFill/>
                          </a:ln>
                          <a:solidFill>
                            <a:schemeClr val="tx1"/>
                          </a:solidFill>
                          <a:effectLst/>
                          <a:uLnTx/>
                          <a:uFillTx/>
                        </a:rPr>
                        <a:t>15</a:t>
                      </a:r>
                      <a:r>
                        <a:rPr kumimoji="1" lang="ja-JP" altLang="en-US" sz="1200" b="0" u="none" strike="noStrike" kern="1200" cap="none" spc="0" normalizeH="0" baseline="0" noProof="0" dirty="0">
                          <a:ln>
                            <a:noFill/>
                          </a:ln>
                          <a:solidFill>
                            <a:schemeClr val="tx1"/>
                          </a:solidFill>
                          <a:effectLst/>
                          <a:uLnTx/>
                          <a:uFillTx/>
                        </a:rPr>
                        <a:t>　</a:t>
                      </a:r>
                      <a:r>
                        <a:rPr kumimoji="1" lang="ja-JP" altLang="en-US" sz="1000" b="0" u="none" strike="noStrike" kern="1200" cap="none" spc="0" normalizeH="0" baseline="0" noProof="0" dirty="0">
                          <a:ln>
                            <a:noFill/>
                          </a:ln>
                          <a:solidFill>
                            <a:schemeClr val="tx1"/>
                          </a:solidFill>
                          <a:effectLst/>
                          <a:uLnTx/>
                          <a:uFillTx/>
                        </a:rPr>
                        <a:t>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378873100"/>
                  </a:ext>
                </a:extLst>
              </a:tr>
              <a:tr h="143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rPr>
                        <a:t>民間等</a:t>
                      </a:r>
                      <a:endParaRPr kumimoji="1" lang="ja-JP" altLang="en-US" sz="1000" b="1"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rPr>
                        <a:t>5</a:t>
                      </a:r>
                      <a:r>
                        <a:rPr kumimoji="1" lang="ja-JP" altLang="en-US" sz="1200" kern="1200" dirty="0">
                          <a:solidFill>
                            <a:schemeClr val="tx1"/>
                          </a:solidFill>
                        </a:rPr>
                        <a:t>　</a:t>
                      </a:r>
                      <a:r>
                        <a:rPr kumimoji="1" lang="ja-JP" altLang="en-US" sz="1000" kern="1200" dirty="0">
                          <a:solidFill>
                            <a:schemeClr val="tx1"/>
                          </a:solidFill>
                        </a:rPr>
                        <a:t>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strike="noStrike" kern="1200" cap="none" spc="0" normalizeH="0" baseline="0" noProof="0" dirty="0">
                          <a:ln>
                            <a:noFill/>
                          </a:ln>
                          <a:solidFill>
                            <a:schemeClr val="tx1"/>
                          </a:solidFill>
                          <a:effectLst/>
                          <a:uLnTx/>
                          <a:uFillTx/>
                        </a:rPr>
                        <a:t>8</a:t>
                      </a:r>
                      <a:r>
                        <a:rPr kumimoji="1" lang="ja-JP" altLang="en-US" sz="1200" b="0" u="none" strike="noStrike" kern="1200" cap="none" spc="0" normalizeH="0" baseline="0" noProof="0" dirty="0">
                          <a:ln>
                            <a:noFill/>
                          </a:ln>
                          <a:solidFill>
                            <a:schemeClr val="tx1"/>
                          </a:solidFill>
                          <a:effectLst/>
                          <a:uLnTx/>
                          <a:uFillTx/>
                        </a:rPr>
                        <a:t>　</a:t>
                      </a:r>
                      <a:r>
                        <a:rPr kumimoji="1" lang="ja-JP" altLang="en-US" sz="1000" b="0" u="none" strike="noStrike" kern="1200" cap="none" spc="0" normalizeH="0" baseline="0" noProof="0" dirty="0">
                          <a:ln>
                            <a:noFill/>
                          </a:ln>
                          <a:solidFill>
                            <a:schemeClr val="tx1"/>
                          </a:solidFill>
                          <a:effectLst/>
                          <a:uLnTx/>
                          <a:uFillTx/>
                        </a:rPr>
                        <a:t>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104985329"/>
                  </a:ext>
                </a:extLst>
              </a:tr>
            </a:tbl>
          </a:graphicData>
        </a:graphic>
      </p:graphicFrame>
      <p:sp>
        <p:nvSpPr>
          <p:cNvPr id="23" name="テキスト ボックス 22">
            <a:extLst>
              <a:ext uri="{FF2B5EF4-FFF2-40B4-BE49-F238E27FC236}">
                <a16:creationId xmlns:a16="http://schemas.microsoft.com/office/drawing/2014/main" id="{0EE37E51-504E-48B9-94D2-7BFA30FD6642}"/>
              </a:ext>
            </a:extLst>
          </p:cNvPr>
          <p:cNvSpPr txBox="1"/>
          <p:nvPr/>
        </p:nvSpPr>
        <p:spPr>
          <a:xfrm>
            <a:off x="0" y="542925"/>
            <a:ext cx="14668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■活用実績</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D36FA82B-F0EB-4100-9AEE-8CB24AEF9C6B}"/>
              </a:ext>
            </a:extLst>
          </p:cNvPr>
          <p:cNvSpPr txBox="1"/>
          <p:nvPr/>
        </p:nvSpPr>
        <p:spPr>
          <a:xfrm>
            <a:off x="4552949" y="3855326"/>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■知的財産等</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a16="http://schemas.microsoft.com/office/drawing/2014/main" id="{02F23127-B34E-441A-8F45-500C78544815}"/>
              </a:ext>
            </a:extLst>
          </p:cNvPr>
          <p:cNvGraphicFramePr>
            <a:graphicFrameLocks noGrp="1"/>
          </p:cNvGraphicFramePr>
          <p:nvPr>
            <p:extLst>
              <p:ext uri="{D42A27DB-BD31-4B8C-83A1-F6EECF244321}">
                <p14:modId xmlns:p14="http://schemas.microsoft.com/office/powerpoint/2010/main" val="1721766922"/>
              </p:ext>
            </p:extLst>
          </p:nvPr>
        </p:nvGraphicFramePr>
        <p:xfrm>
          <a:off x="4552949" y="4160279"/>
          <a:ext cx="4486275" cy="667512"/>
        </p:xfrm>
        <a:graphic>
          <a:graphicData uri="http://schemas.openxmlformats.org/drawingml/2006/table">
            <a:tbl>
              <a:tblPr firstRow="1" bandRow="1">
                <a:tableStyleId>{5C22544A-7EE6-4342-B048-85BDC9FD1C3A}</a:tableStyleId>
              </a:tblPr>
              <a:tblGrid>
                <a:gridCol w="689611">
                  <a:extLst>
                    <a:ext uri="{9D8B030D-6E8A-4147-A177-3AD203B41FA5}">
                      <a16:colId xmlns:a16="http://schemas.microsoft.com/office/drawing/2014/main" val="1362079515"/>
                    </a:ext>
                  </a:extLst>
                </a:gridCol>
                <a:gridCol w="2392680">
                  <a:extLst>
                    <a:ext uri="{9D8B030D-6E8A-4147-A177-3AD203B41FA5}">
                      <a16:colId xmlns:a16="http://schemas.microsoft.com/office/drawing/2014/main" val="3818219482"/>
                    </a:ext>
                  </a:extLst>
                </a:gridCol>
                <a:gridCol w="1403984">
                  <a:extLst>
                    <a:ext uri="{9D8B030D-6E8A-4147-A177-3AD203B41FA5}">
                      <a16:colId xmlns:a16="http://schemas.microsoft.com/office/drawing/2014/main" val="3638284402"/>
                    </a:ext>
                  </a:extLst>
                </a:gridCol>
              </a:tblGrid>
              <a:tr h="140322">
                <a:tc gridSpan="2">
                  <a:txBody>
                    <a:bodyPr/>
                    <a:lstStyle/>
                    <a:p>
                      <a:r>
                        <a:rPr kumimoji="1" lang="ja-JP" altLang="en-US" sz="1100" dirty="0"/>
                        <a:t>特許・実用新案</a:t>
                      </a:r>
                    </a:p>
                  </a:txBody>
                  <a:tcPr marL="54864" marR="54864" marT="27432" marB="27432">
                    <a:solidFill>
                      <a:schemeClr val="tx1">
                        <a:lumMod val="50000"/>
                        <a:lumOff val="50000"/>
                      </a:schemeClr>
                    </a:solidFill>
                  </a:tcPr>
                </a:tc>
                <a:tc hMerge="1">
                  <a:txBody>
                    <a:bodyPr/>
                    <a:lstStyle/>
                    <a:p>
                      <a:endParaRPr kumimoji="1" lang="ja-JP" altLang="en-US" sz="1100" dirty="0"/>
                    </a:p>
                  </a:txBody>
                  <a:tcPr marL="54864" marR="54864" marT="27432" marB="27432"/>
                </a:tc>
                <a:tc>
                  <a:txBody>
                    <a:bodyPr/>
                    <a:lstStyle/>
                    <a:p>
                      <a:pPr algn="ctr"/>
                      <a:r>
                        <a:rPr kumimoji="1" lang="ja-JP" altLang="en-US" sz="1100" dirty="0"/>
                        <a:t>番　号</a:t>
                      </a:r>
                    </a:p>
                  </a:txBody>
                  <a:tcPr marL="54864" marR="54864" marT="27432" marB="27432">
                    <a:solidFill>
                      <a:schemeClr val="tx1">
                        <a:lumMod val="50000"/>
                        <a:lumOff val="50000"/>
                      </a:schemeClr>
                    </a:solidFill>
                  </a:tcPr>
                </a:tc>
                <a:extLst>
                  <a:ext uri="{0D108BD9-81ED-4DB2-BD59-A6C34878D82A}">
                    <a16:rowId xmlns:a16="http://schemas.microsoft.com/office/drawing/2014/main" val="636336938"/>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特許</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1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1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marL="54864" marR="54864" marT="27432" marB="27432">
                    <a:solidFill>
                      <a:schemeClr val="bg1">
                        <a:lumMod val="85000"/>
                      </a:schemeClr>
                    </a:solidFill>
                  </a:tcPr>
                </a:tc>
                <a:extLst>
                  <a:ext uri="{0D108BD9-81ED-4DB2-BD59-A6C34878D82A}">
                    <a16:rowId xmlns:a16="http://schemas.microsoft.com/office/drawing/2014/main" val="2714856012"/>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実用新案</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marL="54864" marR="54864" marT="27432" marB="27432">
                    <a:solidFill>
                      <a:schemeClr val="bg1">
                        <a:lumMod val="85000"/>
                      </a:schemeClr>
                    </a:solidFill>
                  </a:tcPr>
                </a:tc>
                <a:extLst>
                  <a:ext uri="{0D108BD9-81ED-4DB2-BD59-A6C34878D82A}">
                    <a16:rowId xmlns:a16="http://schemas.microsoft.com/office/drawing/2014/main" val="2589763940"/>
                  </a:ext>
                </a:extLst>
              </a:tr>
            </a:tbl>
          </a:graphicData>
        </a:graphic>
      </p:graphicFrame>
      <p:sp>
        <p:nvSpPr>
          <p:cNvPr id="29" name="楕円 28">
            <a:extLst>
              <a:ext uri="{FF2B5EF4-FFF2-40B4-BE49-F238E27FC236}">
                <a16:creationId xmlns:a16="http://schemas.microsoft.com/office/drawing/2014/main" id="{B2AA6840-1D1A-43D8-8BA6-5D27E9D9CAEE}"/>
              </a:ext>
            </a:extLst>
          </p:cNvPr>
          <p:cNvSpPr/>
          <p:nvPr/>
        </p:nvSpPr>
        <p:spPr>
          <a:xfrm>
            <a:off x="5216386" y="4372611"/>
            <a:ext cx="242847" cy="2428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84C12D25-5784-4B48-AE15-2BBA583322AF}"/>
              </a:ext>
            </a:extLst>
          </p:cNvPr>
          <p:cNvSpPr/>
          <p:nvPr/>
        </p:nvSpPr>
        <p:spPr>
          <a:xfrm>
            <a:off x="7006381" y="4605337"/>
            <a:ext cx="242847" cy="2428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D4A875DA-8276-46C9-819C-87D069A2BA54}"/>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892F07D7-DE10-4B63-9739-6D5C64AB482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r>
              <a:rPr kumimoji="1" lang="ja-JP" altLang="en-US" sz="1400" dirty="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chemeClr val="bg1"/>
                </a:solidFill>
                <a:latin typeface="ＭＳ ゴシック" panose="020B0609070205080204" pitchFamily="49" charset="-128"/>
                <a:ea typeface="ＭＳ ゴシック" panose="020B0609070205080204" pitchFamily="49" charset="-128"/>
              </a:rPr>
              <a:t>株式会社</a:t>
            </a:r>
          </a:p>
        </p:txBody>
      </p:sp>
      <p:sp>
        <p:nvSpPr>
          <p:cNvPr id="30" name="テキスト ボックス 29">
            <a:extLst>
              <a:ext uri="{FF2B5EF4-FFF2-40B4-BE49-F238E27FC236}">
                <a16:creationId xmlns:a16="http://schemas.microsoft.com/office/drawing/2014/main" id="{287C2160-00D0-46EF-9B5C-A8BDE8C3934A}"/>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申請技術をフルネームで記載</a:t>
            </a:r>
          </a:p>
        </p:txBody>
      </p:sp>
      <p:sp>
        <p:nvSpPr>
          <p:cNvPr id="31" name="テキスト ボックス 30">
            <a:extLst>
              <a:ext uri="{FF2B5EF4-FFF2-40B4-BE49-F238E27FC236}">
                <a16:creationId xmlns:a16="http://schemas.microsoft.com/office/drawing/2014/main" id="{1B4799AE-4C1A-476B-BF5E-F8716C916AB2}"/>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32" name="テキスト ボックス 31">
            <a:extLst>
              <a:ext uri="{FF2B5EF4-FFF2-40B4-BE49-F238E27FC236}">
                <a16:creationId xmlns:a16="http://schemas.microsoft.com/office/drawing/2014/main" id="{B6116F4A-7033-49A4-8F21-194F354F483C}"/>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33" name="テキスト ボックス 32">
            <a:extLst>
              <a:ext uri="{FF2B5EF4-FFF2-40B4-BE49-F238E27FC236}">
                <a16:creationId xmlns:a16="http://schemas.microsoft.com/office/drawing/2014/main" id="{354121E9-8E42-4A67-BC2D-EF24B58EF76E}"/>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25" name="吹き出し: 四角形 24">
            <a:extLst>
              <a:ext uri="{FF2B5EF4-FFF2-40B4-BE49-F238E27FC236}">
                <a16:creationId xmlns:a16="http://schemas.microsoft.com/office/drawing/2014/main" id="{C813ECA7-4814-43A2-8B83-8EE1C1E3E541}"/>
              </a:ext>
            </a:extLst>
          </p:cNvPr>
          <p:cNvSpPr/>
          <p:nvPr/>
        </p:nvSpPr>
        <p:spPr>
          <a:xfrm>
            <a:off x="677685" y="3862705"/>
            <a:ext cx="3094215" cy="1316596"/>
          </a:xfrm>
          <a:prstGeom prst="wedgeRectCallout">
            <a:avLst>
              <a:gd name="adj1" fmla="val -29097"/>
              <a:gd name="adj2" fmla="val -7247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県内における実績について新しい実績から優先して記載してください。</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県外実績のみしかない場合</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は、県外</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実績を記載しても</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構いません。</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en-US" altLang="ja-JP" sz="105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表の罫線の幅や長さを変更せず</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に、</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　実績件数は一覧にある</a:t>
            </a:r>
            <a:r>
              <a:rPr kumimoji="1" lang="en-US" altLang="ja-JP" sz="1050" dirty="0">
                <a:solidFill>
                  <a:srgbClr val="FF0000"/>
                </a:solidFill>
                <a:latin typeface="ＭＳ Ｐゴシック" panose="020B0600070205080204" pitchFamily="50" charset="-128"/>
                <a:ea typeface="ＭＳ Ｐゴシック" panose="020B0600070205080204" pitchFamily="50" charset="-128"/>
              </a:rPr>
              <a:t>11</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件までとしてください。</a:t>
            </a:r>
          </a:p>
        </p:txBody>
      </p:sp>
      <p:sp>
        <p:nvSpPr>
          <p:cNvPr id="34" name="吹き出し: 四角形 33">
            <a:extLst>
              <a:ext uri="{FF2B5EF4-FFF2-40B4-BE49-F238E27FC236}">
                <a16:creationId xmlns:a16="http://schemas.microsoft.com/office/drawing/2014/main" id="{83CD7703-B9F6-4C50-847F-7722B439258B}"/>
              </a:ext>
            </a:extLst>
          </p:cNvPr>
          <p:cNvSpPr/>
          <p:nvPr/>
        </p:nvSpPr>
        <p:spPr>
          <a:xfrm>
            <a:off x="5859714" y="5971516"/>
            <a:ext cx="1882275" cy="646680"/>
          </a:xfrm>
          <a:prstGeom prst="wedgeRectCallout">
            <a:avLst>
              <a:gd name="adj1" fmla="val -45609"/>
              <a:gd name="adj2" fmla="val -8542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申請技術に関する課題と</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今後の</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改良、バージョンアップ</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等の予定を記載してください。</a:t>
            </a:r>
          </a:p>
        </p:txBody>
      </p:sp>
    </p:spTree>
    <p:extLst>
      <p:ext uri="{BB962C8B-B14F-4D97-AF65-F5344CB8AC3E}">
        <p14:creationId xmlns:p14="http://schemas.microsoft.com/office/powerpoint/2010/main" val="271661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9DBFE5B-EFB9-4C91-BED5-91CD4E2DC53A}"/>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32">
            <a:extLst>
              <a:ext uri="{FF2B5EF4-FFF2-40B4-BE49-F238E27FC236}">
                <a16:creationId xmlns:a16="http://schemas.microsoft.com/office/drawing/2014/main" id="{94AA5AD8-DCC4-4652-BE9A-0FBC83F2AB0E}"/>
              </a:ext>
            </a:extLst>
          </p:cNvPr>
          <p:cNvGraphicFramePr>
            <a:graphicFrameLocks noGrp="1"/>
          </p:cNvGraphicFramePr>
          <p:nvPr>
            <p:extLst>
              <p:ext uri="{D42A27DB-BD31-4B8C-83A1-F6EECF244321}">
                <p14:modId xmlns:p14="http://schemas.microsoft.com/office/powerpoint/2010/main" val="2091683224"/>
              </p:ext>
            </p:extLst>
          </p:nvPr>
        </p:nvGraphicFramePr>
        <p:xfrm>
          <a:off x="109538" y="835049"/>
          <a:ext cx="8937307" cy="6004533"/>
        </p:xfrm>
        <a:graphic>
          <a:graphicData uri="http://schemas.openxmlformats.org/drawingml/2006/table">
            <a:tbl>
              <a:tblPr firstRow="1" bandRow="1">
                <a:tableStyleId>{5C22544A-7EE6-4342-B048-85BDC9FD1C3A}</a:tableStyleId>
              </a:tblPr>
              <a:tblGrid>
                <a:gridCol w="759142">
                  <a:extLst>
                    <a:ext uri="{9D8B030D-6E8A-4147-A177-3AD203B41FA5}">
                      <a16:colId xmlns:a16="http://schemas.microsoft.com/office/drawing/2014/main" val="1436765868"/>
                    </a:ext>
                  </a:extLst>
                </a:gridCol>
                <a:gridCol w="709150">
                  <a:extLst>
                    <a:ext uri="{9D8B030D-6E8A-4147-A177-3AD203B41FA5}">
                      <a16:colId xmlns:a16="http://schemas.microsoft.com/office/drawing/2014/main" val="3804237159"/>
                    </a:ext>
                  </a:extLst>
                </a:gridCol>
                <a:gridCol w="734146">
                  <a:extLst>
                    <a:ext uri="{9D8B030D-6E8A-4147-A177-3AD203B41FA5}">
                      <a16:colId xmlns:a16="http://schemas.microsoft.com/office/drawing/2014/main" val="527555468"/>
                    </a:ext>
                  </a:extLst>
                </a:gridCol>
                <a:gridCol w="734146">
                  <a:extLst>
                    <a:ext uri="{9D8B030D-6E8A-4147-A177-3AD203B41FA5}">
                      <a16:colId xmlns:a16="http://schemas.microsoft.com/office/drawing/2014/main" val="1140206350"/>
                    </a:ext>
                  </a:extLst>
                </a:gridCol>
                <a:gridCol w="2922682">
                  <a:extLst>
                    <a:ext uri="{9D8B030D-6E8A-4147-A177-3AD203B41FA5}">
                      <a16:colId xmlns:a16="http://schemas.microsoft.com/office/drawing/2014/main" val="3046122897"/>
                    </a:ext>
                  </a:extLst>
                </a:gridCol>
                <a:gridCol w="3078041">
                  <a:extLst>
                    <a:ext uri="{9D8B030D-6E8A-4147-A177-3AD203B41FA5}">
                      <a16:colId xmlns:a16="http://schemas.microsoft.com/office/drawing/2014/main" val="2299821117"/>
                    </a:ext>
                  </a:extLst>
                </a:gridCol>
              </a:tblGrid>
              <a:tr h="273174">
                <a:tc rowSpan="2">
                  <a:txBody>
                    <a:bodyPr/>
                    <a:lstStyle/>
                    <a:p>
                      <a:pPr marL="0" algn="ctr" defTabSz="914400" rtl="0" eaLnBrk="1" latinLnBrk="0" hangingPunct="1"/>
                      <a:r>
                        <a:rPr kumimoji="1" lang="ja-JP" altLang="en-US" sz="1400" b="1" kern="1200" dirty="0">
                          <a:solidFill>
                            <a:schemeClr val="lt1"/>
                          </a:solidFill>
                          <a:latin typeface="+mn-lt"/>
                          <a:ea typeface="+mn-ea"/>
                          <a:cs typeface="+mn-cs"/>
                        </a:rPr>
                        <a:t>項目</a:t>
                      </a:r>
                    </a:p>
                  </a:txBody>
                  <a:tcPr anchor="ctr"/>
                </a:tc>
                <a:tc rowSpan="2" gridSpan="3">
                  <a:txBody>
                    <a:bodyPr/>
                    <a:lstStyle/>
                    <a:p>
                      <a:pPr algn="ctr"/>
                      <a:r>
                        <a:rPr kumimoji="1" lang="ja-JP" altLang="en-US" sz="1400" dirty="0"/>
                        <a:t>活用の効果</a:t>
                      </a:r>
                      <a:endParaRPr kumimoji="1" lang="en-US" altLang="ja-JP" sz="1400" dirty="0"/>
                    </a:p>
                  </a:txBody>
                  <a:tcPr anchor="ct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1200" b="0" dirty="0">
                          <a:latin typeface="HGPｺﾞｼｯｸE" panose="020B0900000000000000" pitchFamily="50" charset="-128"/>
                          <a:ea typeface="HGPｺﾞｼｯｸE" panose="020B0900000000000000" pitchFamily="50" charset="-128"/>
                        </a:rPr>
                        <a:t>発現する効果</a:t>
                      </a:r>
                    </a:p>
                  </a:txBody>
                  <a:tcPr/>
                </a:tc>
                <a:tc hMerge="1">
                  <a:txBody>
                    <a:bodyPr/>
                    <a:lstStyle/>
                    <a:p>
                      <a:pPr algn="ctr"/>
                      <a:endParaRPr kumimoji="1" lang="ja-JP" altLang="en-US" sz="1200" b="0" dirty="0">
                        <a:latin typeface="HGPｺﾞｼｯｸE" panose="020B0900000000000000" pitchFamily="50" charset="-128"/>
                        <a:ea typeface="HGPｺﾞｼｯｸE" panose="020B0900000000000000" pitchFamily="50" charset="-128"/>
                      </a:endParaRPr>
                    </a:p>
                  </a:txBody>
                  <a:tcPr/>
                </a:tc>
                <a:extLst>
                  <a:ext uri="{0D108BD9-81ED-4DB2-BD59-A6C34878D82A}">
                    <a16:rowId xmlns:a16="http://schemas.microsoft.com/office/drawing/2014/main" val="4259229511"/>
                  </a:ext>
                </a:extLst>
              </a:tr>
              <a:tr h="273174">
                <a:tc vMerge="1">
                  <a:txBody>
                    <a:bodyPr/>
                    <a:lstStyle/>
                    <a:p>
                      <a:endParaRPr kumimoji="1" lang="ja-JP" altLang="en-US" dirty="0"/>
                    </a:p>
                  </a:txBody>
                  <a:tcPr/>
                </a:tc>
                <a:tc gridSpan="3"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申請技術</a:t>
                      </a:r>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従来技術</a:t>
                      </a:r>
                    </a:p>
                  </a:txBody>
                  <a:tcPr/>
                </a:tc>
                <a:extLst>
                  <a:ext uri="{0D108BD9-81ED-4DB2-BD59-A6C34878D82A}">
                    <a16:rowId xmlns:a16="http://schemas.microsoft.com/office/drawing/2014/main" val="1609127347"/>
                  </a:ext>
                </a:extLst>
              </a:tr>
              <a:tr h="739411">
                <a:tc>
                  <a:txBody>
                    <a:bodyPr/>
                    <a:lstStyle/>
                    <a:p>
                      <a:pPr algn="ctr"/>
                      <a:r>
                        <a:rPr kumimoji="1" lang="ja-JP" altLang="en-US" sz="1100" dirty="0">
                          <a:latin typeface="HGPｺﾞｼｯｸE" panose="020B0900000000000000" pitchFamily="50" charset="-128"/>
                          <a:ea typeface="HGPｺﾞｼｯｸE" panose="020B0900000000000000" pitchFamily="50" charset="-128"/>
                        </a:rPr>
                        <a:t>経済性</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低下</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915016810"/>
                  </a:ext>
                </a:extLst>
              </a:tr>
              <a:tr h="749331">
                <a:tc>
                  <a:txBody>
                    <a:bodyPr/>
                    <a:lstStyle/>
                    <a:p>
                      <a:pPr algn="ctr"/>
                      <a:r>
                        <a:rPr kumimoji="1" lang="ja-JP" altLang="en-US" sz="1100" dirty="0">
                          <a:latin typeface="HGPｺﾞｼｯｸE" panose="020B0900000000000000" pitchFamily="50" charset="-128"/>
                          <a:ea typeface="HGPｺﾞｼｯｸE" panose="020B0900000000000000" pitchFamily="50" charset="-128"/>
                        </a:rPr>
                        <a:t>工　程</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短縮</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増加</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094624778"/>
                  </a:ext>
                </a:extLst>
              </a:tr>
              <a:tr h="730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品質・</a:t>
                      </a:r>
                      <a:endParaRPr kumimoji="1" lang="en-US" altLang="ja-JP" sz="1100" dirty="0">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出来形</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54924827"/>
                  </a:ext>
                </a:extLst>
              </a:tr>
              <a:tr h="711390">
                <a:tc>
                  <a:txBody>
                    <a:bodyPr/>
                    <a:lstStyle/>
                    <a:p>
                      <a:pPr algn="ctr"/>
                      <a:r>
                        <a:rPr kumimoji="1" lang="ja-JP" altLang="en-US" sz="1100" dirty="0">
                          <a:latin typeface="HGPｺﾞｼｯｸE" panose="020B0900000000000000" pitchFamily="50" charset="-128"/>
                          <a:ea typeface="HGPｺﾞｼｯｸE" panose="020B0900000000000000" pitchFamily="50" charset="-128"/>
                        </a:rPr>
                        <a:t>安全性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4125366873"/>
                  </a:ext>
                </a:extLst>
              </a:tr>
              <a:tr h="636719">
                <a:tc>
                  <a:txBody>
                    <a:bodyPr/>
                    <a:lstStyle/>
                    <a:p>
                      <a:pPr algn="ctr"/>
                      <a:r>
                        <a:rPr kumimoji="1" lang="ja-JP" altLang="en-US" sz="1100" dirty="0">
                          <a:latin typeface="HGPｺﾞｼｯｸE" panose="020B0900000000000000" pitchFamily="50" charset="-128"/>
                          <a:ea typeface="HGPｺﾞｼｯｸE" panose="020B0900000000000000" pitchFamily="50" charset="-128"/>
                        </a:rPr>
                        <a:t>施工性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061176536"/>
                  </a:ext>
                </a:extLst>
              </a:tr>
              <a:tr h="653268">
                <a:tc>
                  <a:txBody>
                    <a:bodyPr/>
                    <a:lstStyle/>
                    <a:p>
                      <a:pPr algn="ctr"/>
                      <a:r>
                        <a:rPr kumimoji="1" lang="ja-JP" altLang="en-US" sz="1100" dirty="0">
                          <a:latin typeface="HGPｺﾞｼｯｸE" panose="020B0900000000000000" pitchFamily="50" charset="-128"/>
                          <a:ea typeface="HGPｺﾞｼｯｸE" panose="020B0900000000000000" pitchFamily="50" charset="-128"/>
                        </a:rPr>
                        <a:t>環　境</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26522779"/>
                  </a:ext>
                </a:extLst>
              </a:tr>
              <a:tr h="698111">
                <a:tc>
                  <a:txBody>
                    <a:bodyPr/>
                    <a:lstStyle/>
                    <a:p>
                      <a:pPr algn="ctr"/>
                      <a:r>
                        <a:rPr kumimoji="1" lang="ja-JP" altLang="en-US" sz="900" dirty="0">
                          <a:latin typeface="HGPｺﾞｼｯｸE" panose="020B0900000000000000" pitchFamily="50" charset="-128"/>
                          <a:ea typeface="HGPｺﾞｼｯｸE" panose="020B0900000000000000" pitchFamily="50" charset="-128"/>
                        </a:rPr>
                        <a:t>維持管理性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553280896"/>
                  </a:ext>
                </a:extLst>
              </a:tr>
              <a:tr h="537303">
                <a:tc>
                  <a:txBody>
                    <a:bodyPr/>
                    <a:lstStyle/>
                    <a:p>
                      <a:pPr algn="ctr"/>
                      <a:r>
                        <a:rPr kumimoji="1" lang="ja-JP" altLang="en-US" sz="1100" dirty="0">
                          <a:latin typeface="HGPｺﾞｼｯｸE" panose="020B0900000000000000" pitchFamily="50" charset="-128"/>
                          <a:ea typeface="HGPｺﾞｼｯｸE" panose="020B0900000000000000" pitchFamily="50" charset="-128"/>
                        </a:rPr>
                        <a:t>その他</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4048126114"/>
                  </a:ext>
                </a:extLst>
              </a:tr>
            </a:tbl>
          </a:graphicData>
        </a:graphic>
      </p:graphicFrame>
      <p:sp>
        <p:nvSpPr>
          <p:cNvPr id="18" name="テキスト ボックス 17">
            <a:extLst>
              <a:ext uri="{FF2B5EF4-FFF2-40B4-BE49-F238E27FC236}">
                <a16:creationId xmlns:a16="http://schemas.microsoft.com/office/drawing/2014/main" id="{B626E76F-8B90-4BC6-8646-F7A0CBAE514A}"/>
              </a:ext>
            </a:extLst>
          </p:cNvPr>
          <p:cNvSpPr txBox="1"/>
          <p:nvPr/>
        </p:nvSpPr>
        <p:spPr>
          <a:xfrm>
            <a:off x="91232" y="533400"/>
            <a:ext cx="5022933"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■活用の効果</a:t>
            </a:r>
            <a:r>
              <a:rPr kumimoji="1" lang="ja-JP" altLang="en-US" sz="1400" dirty="0" smtClean="0">
                <a:latin typeface="ＭＳ ゴシック" panose="020B0609070205080204" pitchFamily="49" charset="-128"/>
                <a:ea typeface="ＭＳ ゴシック" panose="020B0609070205080204" pitchFamily="49" charset="-128"/>
              </a:rPr>
              <a:t>（</a:t>
            </a:r>
            <a:r>
              <a:rPr kumimoji="1" lang="ja-JP" altLang="en-US" sz="1400" dirty="0">
                <a:solidFill>
                  <a:srgbClr val="0070C0"/>
                </a:solidFill>
                <a:latin typeface="ＭＳ ゴシック" panose="020B0609070205080204" pitchFamily="49" charset="-128"/>
                <a:ea typeface="ＭＳ ゴシック" panose="020B0609070205080204" pitchFamily="49" charset="-128"/>
              </a:rPr>
              <a:t>技術</a:t>
            </a:r>
            <a:r>
              <a:rPr kumimoji="1" lang="ja-JP" altLang="en-US" sz="1400" dirty="0" smtClean="0">
                <a:solidFill>
                  <a:srgbClr val="0070C0"/>
                </a:solidFill>
                <a:latin typeface="ＭＳ ゴシック" panose="020B0609070205080204" pitchFamily="49" charset="-128"/>
                <a:ea typeface="ＭＳ ゴシック" panose="020B0609070205080204" pitchFamily="49" charset="-128"/>
              </a:rPr>
              <a:t>部門（主部門）</a:t>
            </a:r>
            <a:r>
              <a:rPr kumimoji="1" lang="ja-JP" altLang="en-US" sz="1400" dirty="0" smtClean="0">
                <a:latin typeface="ＭＳ ゴシック" panose="020B0609070205080204" pitchFamily="49" charset="-128"/>
                <a:ea typeface="ＭＳ ゴシック" panose="020B0609070205080204" pitchFamily="49" charset="-128"/>
              </a:rPr>
              <a:t>の</a:t>
            </a:r>
            <a:r>
              <a:rPr kumimoji="1" lang="ja-JP" altLang="en-US" sz="1400" dirty="0">
                <a:latin typeface="ＭＳ ゴシック" panose="020B0609070205080204" pitchFamily="49" charset="-128"/>
                <a:ea typeface="ＭＳ ゴシック" panose="020B0609070205080204" pitchFamily="49" charset="-128"/>
              </a:rPr>
              <a:t>アピールポイント）</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a16="http://schemas.microsoft.com/office/drawing/2014/main" id="{EAEA0935-EC57-4C25-9AE6-85E6F0F00E4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30" name="テキスト ボックス 29">
            <a:extLst>
              <a:ext uri="{FF2B5EF4-FFF2-40B4-BE49-F238E27FC236}">
                <a16:creationId xmlns:a16="http://schemas.microsoft.com/office/drawing/2014/main" id="{902C728F-9EBB-46C5-851C-78BB7FC8DE8D}"/>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1" name="テキスト ボックス 30">
            <a:extLst>
              <a:ext uri="{FF2B5EF4-FFF2-40B4-BE49-F238E27FC236}">
                <a16:creationId xmlns:a16="http://schemas.microsoft.com/office/drawing/2014/main" id="{F3E2C3C2-0F3C-46EC-B8EF-AF0B9F3BB8E4}"/>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25" name="テキスト ボックス 24">
            <a:extLst>
              <a:ext uri="{FF2B5EF4-FFF2-40B4-BE49-F238E27FC236}">
                <a16:creationId xmlns:a16="http://schemas.microsoft.com/office/drawing/2014/main" id="{CD40FCD6-06F2-4BC0-AA59-4F705C290CF0}"/>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20" name="テキスト ボックス 19">
            <a:extLst>
              <a:ext uri="{FF2B5EF4-FFF2-40B4-BE49-F238E27FC236}">
                <a16:creationId xmlns:a16="http://schemas.microsoft.com/office/drawing/2014/main" id="{BE67EE4E-07CE-4C23-88F4-D2D332517F54}"/>
              </a:ext>
            </a:extLst>
          </p:cNvPr>
          <p:cNvSpPr txBox="1"/>
          <p:nvPr/>
        </p:nvSpPr>
        <p:spPr>
          <a:xfrm>
            <a:off x="5965763" y="550132"/>
            <a:ext cx="3129680" cy="307777"/>
          </a:xfrm>
          <a:prstGeom prst="rect">
            <a:avLst/>
          </a:prstGeom>
          <a:noFill/>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従来技術名</a:t>
            </a:r>
            <a:r>
              <a:rPr kumimoji="1" lang="ja-JP" altLang="en-US" sz="1200" dirty="0">
                <a:latin typeface="ＭＳ ゴシック" panose="020B0609070205080204" pitchFamily="49" charset="-128"/>
                <a:ea typeface="ＭＳ ゴシック" panose="020B0609070205080204" pitchFamily="49" charset="-128"/>
              </a:rPr>
              <a:t>（</a:t>
            </a:r>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26" name="テキスト ボックス 25">
            <a:extLst>
              <a:ext uri="{FF2B5EF4-FFF2-40B4-BE49-F238E27FC236}">
                <a16:creationId xmlns:a16="http://schemas.microsoft.com/office/drawing/2014/main" id="{78ABA132-6694-441E-884D-4DA3E95AF4DD}"/>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Tree>
    <p:extLst>
      <p:ext uri="{BB962C8B-B14F-4D97-AF65-F5344CB8AC3E}">
        <p14:creationId xmlns:p14="http://schemas.microsoft.com/office/powerpoint/2010/main" val="94481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40B9A93-F690-465F-B62F-B95481BE8E3E}"/>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32">
            <a:extLst>
              <a:ext uri="{FF2B5EF4-FFF2-40B4-BE49-F238E27FC236}">
                <a16:creationId xmlns:a16="http://schemas.microsoft.com/office/drawing/2014/main" id="{E2ED0809-8EE5-4E0F-99C3-EAFAD5694DEF}"/>
              </a:ext>
            </a:extLst>
          </p:cNvPr>
          <p:cNvGraphicFramePr>
            <a:graphicFrameLocks noGrp="1"/>
          </p:cNvGraphicFramePr>
          <p:nvPr>
            <p:extLst>
              <p:ext uri="{D42A27DB-BD31-4B8C-83A1-F6EECF244321}">
                <p14:modId xmlns:p14="http://schemas.microsoft.com/office/powerpoint/2010/main" val="3756057819"/>
              </p:ext>
            </p:extLst>
          </p:nvPr>
        </p:nvGraphicFramePr>
        <p:xfrm>
          <a:off x="109538" y="835049"/>
          <a:ext cx="8937307" cy="6004533"/>
        </p:xfrm>
        <a:graphic>
          <a:graphicData uri="http://schemas.openxmlformats.org/drawingml/2006/table">
            <a:tbl>
              <a:tblPr firstRow="1" bandRow="1">
                <a:tableStyleId>{5C22544A-7EE6-4342-B048-85BDC9FD1C3A}</a:tableStyleId>
              </a:tblPr>
              <a:tblGrid>
                <a:gridCol w="759142">
                  <a:extLst>
                    <a:ext uri="{9D8B030D-6E8A-4147-A177-3AD203B41FA5}">
                      <a16:colId xmlns:a16="http://schemas.microsoft.com/office/drawing/2014/main" val="1436765868"/>
                    </a:ext>
                  </a:extLst>
                </a:gridCol>
                <a:gridCol w="709150">
                  <a:extLst>
                    <a:ext uri="{9D8B030D-6E8A-4147-A177-3AD203B41FA5}">
                      <a16:colId xmlns:a16="http://schemas.microsoft.com/office/drawing/2014/main" val="3804237159"/>
                    </a:ext>
                  </a:extLst>
                </a:gridCol>
                <a:gridCol w="734146">
                  <a:extLst>
                    <a:ext uri="{9D8B030D-6E8A-4147-A177-3AD203B41FA5}">
                      <a16:colId xmlns:a16="http://schemas.microsoft.com/office/drawing/2014/main" val="527555468"/>
                    </a:ext>
                  </a:extLst>
                </a:gridCol>
                <a:gridCol w="734146">
                  <a:extLst>
                    <a:ext uri="{9D8B030D-6E8A-4147-A177-3AD203B41FA5}">
                      <a16:colId xmlns:a16="http://schemas.microsoft.com/office/drawing/2014/main" val="1140206350"/>
                    </a:ext>
                  </a:extLst>
                </a:gridCol>
                <a:gridCol w="2922682">
                  <a:extLst>
                    <a:ext uri="{9D8B030D-6E8A-4147-A177-3AD203B41FA5}">
                      <a16:colId xmlns:a16="http://schemas.microsoft.com/office/drawing/2014/main" val="3046122897"/>
                    </a:ext>
                  </a:extLst>
                </a:gridCol>
                <a:gridCol w="3078041">
                  <a:extLst>
                    <a:ext uri="{9D8B030D-6E8A-4147-A177-3AD203B41FA5}">
                      <a16:colId xmlns:a16="http://schemas.microsoft.com/office/drawing/2014/main" val="2299821117"/>
                    </a:ext>
                  </a:extLst>
                </a:gridCol>
              </a:tblGrid>
              <a:tr h="273174">
                <a:tc rowSpan="2">
                  <a:txBody>
                    <a:bodyPr/>
                    <a:lstStyle/>
                    <a:p>
                      <a:pPr marL="0" algn="ctr" defTabSz="914400" rtl="0" eaLnBrk="1" latinLnBrk="0" hangingPunct="1"/>
                      <a:r>
                        <a:rPr kumimoji="1" lang="ja-JP" altLang="en-US" sz="1400" b="1" kern="1200" dirty="0">
                          <a:solidFill>
                            <a:schemeClr val="lt1"/>
                          </a:solidFill>
                          <a:latin typeface="+mn-lt"/>
                          <a:ea typeface="+mn-ea"/>
                          <a:cs typeface="+mn-cs"/>
                        </a:rPr>
                        <a:t>項目</a:t>
                      </a:r>
                    </a:p>
                  </a:txBody>
                  <a:tcPr anchor="ctr"/>
                </a:tc>
                <a:tc rowSpan="2" gridSpan="3">
                  <a:txBody>
                    <a:bodyPr/>
                    <a:lstStyle/>
                    <a:p>
                      <a:pPr algn="ctr"/>
                      <a:r>
                        <a:rPr kumimoji="1" lang="ja-JP" altLang="en-US" sz="1400" dirty="0"/>
                        <a:t>活用の効果</a:t>
                      </a:r>
                      <a:endParaRPr kumimoji="1" lang="en-US" altLang="ja-JP" sz="1400" dirty="0"/>
                    </a:p>
                  </a:txBody>
                  <a:tcPr anchor="ct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1200" b="0" dirty="0">
                          <a:latin typeface="HGPｺﾞｼｯｸE" panose="020B0900000000000000" pitchFamily="50" charset="-128"/>
                          <a:ea typeface="HGPｺﾞｼｯｸE" panose="020B0900000000000000" pitchFamily="50" charset="-128"/>
                        </a:rPr>
                        <a:t>発現する効果</a:t>
                      </a:r>
                    </a:p>
                  </a:txBody>
                  <a:tcPr/>
                </a:tc>
                <a:tc hMerge="1">
                  <a:txBody>
                    <a:bodyPr/>
                    <a:lstStyle/>
                    <a:p>
                      <a:pPr algn="ctr"/>
                      <a:endParaRPr kumimoji="1" lang="ja-JP" altLang="en-US" sz="1200" b="0" dirty="0">
                        <a:latin typeface="HGPｺﾞｼｯｸE" panose="020B0900000000000000" pitchFamily="50" charset="-128"/>
                        <a:ea typeface="HGPｺﾞｼｯｸE" panose="020B0900000000000000" pitchFamily="50" charset="-128"/>
                      </a:endParaRPr>
                    </a:p>
                  </a:txBody>
                  <a:tcPr/>
                </a:tc>
                <a:extLst>
                  <a:ext uri="{0D108BD9-81ED-4DB2-BD59-A6C34878D82A}">
                    <a16:rowId xmlns:a16="http://schemas.microsoft.com/office/drawing/2014/main" val="4259229511"/>
                  </a:ext>
                </a:extLst>
              </a:tr>
              <a:tr h="273174">
                <a:tc vMerge="1">
                  <a:txBody>
                    <a:bodyPr/>
                    <a:lstStyle/>
                    <a:p>
                      <a:endParaRPr kumimoji="1" lang="ja-JP" altLang="en-US" dirty="0"/>
                    </a:p>
                  </a:txBody>
                  <a:tcPr/>
                </a:tc>
                <a:tc gridSpan="3"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申請技術</a:t>
                      </a:r>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従来技術</a:t>
                      </a:r>
                    </a:p>
                  </a:txBody>
                  <a:tcPr/>
                </a:tc>
                <a:extLst>
                  <a:ext uri="{0D108BD9-81ED-4DB2-BD59-A6C34878D82A}">
                    <a16:rowId xmlns:a16="http://schemas.microsoft.com/office/drawing/2014/main" val="1609127347"/>
                  </a:ext>
                </a:extLst>
              </a:tr>
              <a:tr h="739411">
                <a:tc>
                  <a:txBody>
                    <a:bodyPr/>
                    <a:lstStyle/>
                    <a:p>
                      <a:pPr algn="ctr"/>
                      <a:r>
                        <a:rPr kumimoji="1" lang="ja-JP" altLang="en-US" sz="1100" dirty="0">
                          <a:latin typeface="HGPｺﾞｼｯｸE" panose="020B0900000000000000" pitchFamily="50" charset="-128"/>
                          <a:ea typeface="HGPｺﾞｼｯｸE" panose="020B0900000000000000" pitchFamily="50" charset="-128"/>
                        </a:rPr>
                        <a:t>経済性</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低下</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915016810"/>
                  </a:ext>
                </a:extLst>
              </a:tr>
              <a:tr h="749331">
                <a:tc>
                  <a:txBody>
                    <a:bodyPr/>
                    <a:lstStyle/>
                    <a:p>
                      <a:pPr algn="ctr"/>
                      <a:r>
                        <a:rPr kumimoji="1" lang="ja-JP" altLang="en-US" sz="1100" dirty="0">
                          <a:latin typeface="HGPｺﾞｼｯｸE" panose="020B0900000000000000" pitchFamily="50" charset="-128"/>
                          <a:ea typeface="HGPｺﾞｼｯｸE" panose="020B0900000000000000" pitchFamily="50" charset="-128"/>
                        </a:rPr>
                        <a:t>工　程</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短縮</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増加</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094624778"/>
                  </a:ext>
                </a:extLst>
              </a:tr>
              <a:tr h="730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品質・</a:t>
                      </a:r>
                      <a:endParaRPr kumimoji="1" lang="en-US" altLang="ja-JP" sz="1100" dirty="0">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出来形</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54924827"/>
                  </a:ext>
                </a:extLst>
              </a:tr>
              <a:tr h="711390">
                <a:tc>
                  <a:txBody>
                    <a:bodyPr/>
                    <a:lstStyle/>
                    <a:p>
                      <a:pPr algn="ctr"/>
                      <a:r>
                        <a:rPr kumimoji="1" lang="ja-JP" altLang="en-US" sz="1100" dirty="0">
                          <a:latin typeface="HGPｺﾞｼｯｸE" panose="020B0900000000000000" pitchFamily="50" charset="-128"/>
                          <a:ea typeface="HGPｺﾞｼｯｸE" panose="020B0900000000000000" pitchFamily="50" charset="-128"/>
                        </a:rPr>
                        <a:t>安全性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4125366873"/>
                  </a:ext>
                </a:extLst>
              </a:tr>
              <a:tr h="636719">
                <a:tc>
                  <a:txBody>
                    <a:bodyPr/>
                    <a:lstStyle/>
                    <a:p>
                      <a:pPr algn="ctr"/>
                      <a:r>
                        <a:rPr kumimoji="1" lang="ja-JP" altLang="en-US" sz="1100" dirty="0">
                          <a:latin typeface="HGPｺﾞｼｯｸE" panose="020B0900000000000000" pitchFamily="50" charset="-128"/>
                          <a:ea typeface="HGPｺﾞｼｯｸE" panose="020B0900000000000000" pitchFamily="50" charset="-128"/>
                        </a:rPr>
                        <a:t>施工性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061176536"/>
                  </a:ext>
                </a:extLst>
              </a:tr>
              <a:tr h="653268">
                <a:tc>
                  <a:txBody>
                    <a:bodyPr/>
                    <a:lstStyle/>
                    <a:p>
                      <a:pPr algn="ctr"/>
                      <a:r>
                        <a:rPr kumimoji="1" lang="ja-JP" altLang="en-US" sz="1100" dirty="0">
                          <a:latin typeface="HGPｺﾞｼｯｸE" panose="020B0900000000000000" pitchFamily="50" charset="-128"/>
                          <a:ea typeface="HGPｺﾞｼｯｸE" panose="020B0900000000000000" pitchFamily="50" charset="-128"/>
                        </a:rPr>
                        <a:t>環　境</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26522779"/>
                  </a:ext>
                </a:extLst>
              </a:tr>
              <a:tr h="698111">
                <a:tc>
                  <a:txBody>
                    <a:bodyPr/>
                    <a:lstStyle/>
                    <a:p>
                      <a:pPr algn="ctr"/>
                      <a:r>
                        <a:rPr kumimoji="1" lang="ja-JP" altLang="en-US" sz="900" dirty="0">
                          <a:latin typeface="HGPｺﾞｼｯｸE" panose="020B0900000000000000" pitchFamily="50" charset="-128"/>
                          <a:ea typeface="HGPｺﾞｼｯｸE" panose="020B0900000000000000" pitchFamily="50" charset="-128"/>
                        </a:rPr>
                        <a:t>維持管理性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553280896"/>
                  </a:ext>
                </a:extLst>
              </a:tr>
              <a:tr h="537303">
                <a:tc>
                  <a:txBody>
                    <a:bodyPr/>
                    <a:lstStyle/>
                    <a:p>
                      <a:pPr algn="ctr"/>
                      <a:r>
                        <a:rPr kumimoji="1" lang="ja-JP" altLang="en-US" sz="1100" dirty="0">
                          <a:latin typeface="HGPｺﾞｼｯｸE" panose="020B0900000000000000" pitchFamily="50" charset="-128"/>
                          <a:ea typeface="HGPｺﾞｼｯｸE" panose="020B0900000000000000" pitchFamily="50" charset="-128"/>
                        </a:rPr>
                        <a:t>その他</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4048126114"/>
                  </a:ext>
                </a:extLst>
              </a:tr>
            </a:tbl>
          </a:graphicData>
        </a:graphic>
      </p:graphicFrame>
      <p:sp>
        <p:nvSpPr>
          <p:cNvPr id="6" name="テキスト ボックス 5">
            <a:extLst>
              <a:ext uri="{FF2B5EF4-FFF2-40B4-BE49-F238E27FC236}">
                <a16:creationId xmlns:a16="http://schemas.microsoft.com/office/drawing/2014/main" id="{C5FBAF91-9577-468F-8270-966E35712913}"/>
              </a:ext>
            </a:extLst>
          </p:cNvPr>
          <p:cNvSpPr txBox="1"/>
          <p:nvPr/>
        </p:nvSpPr>
        <p:spPr>
          <a:xfrm>
            <a:off x="91233" y="533400"/>
            <a:ext cx="517668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■活用の効果</a:t>
            </a:r>
            <a:r>
              <a:rPr kumimoji="1" lang="ja-JP" altLang="en-US" sz="1400" dirty="0" smtClean="0">
                <a:latin typeface="ＭＳ ゴシック" panose="020B0609070205080204" pitchFamily="49" charset="-128"/>
                <a:ea typeface="ＭＳ ゴシック" panose="020B0609070205080204" pitchFamily="49" charset="-128"/>
              </a:rPr>
              <a:t>（</a:t>
            </a:r>
            <a:r>
              <a:rPr kumimoji="1" lang="ja-JP" altLang="en-US" sz="1400" dirty="0" smtClean="0">
                <a:solidFill>
                  <a:srgbClr val="0070C0"/>
                </a:solidFill>
                <a:latin typeface="ＭＳ ゴシック" panose="020B0609070205080204" pitchFamily="49" charset="-128"/>
                <a:ea typeface="ＭＳ ゴシック" panose="020B0609070205080204" pitchFamily="49" charset="-128"/>
              </a:rPr>
              <a:t>技術部門（副部門）</a:t>
            </a:r>
            <a:r>
              <a:rPr kumimoji="1" lang="ja-JP" altLang="en-US" sz="1400" dirty="0" smtClean="0">
                <a:latin typeface="ＭＳ ゴシック" panose="020B0609070205080204" pitchFamily="49" charset="-128"/>
                <a:ea typeface="ＭＳ ゴシック" panose="020B0609070205080204" pitchFamily="49" charset="-128"/>
              </a:rPr>
              <a:t>の</a:t>
            </a:r>
            <a:r>
              <a:rPr kumimoji="1" lang="ja-JP" altLang="en-US" sz="1400" dirty="0">
                <a:latin typeface="ＭＳ ゴシック" panose="020B0609070205080204" pitchFamily="49" charset="-128"/>
                <a:ea typeface="ＭＳ ゴシック" panose="020B0609070205080204" pitchFamily="49" charset="-128"/>
              </a:rPr>
              <a:t>アピールポイント）</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5349026A-3F8E-44B1-881D-E7E8FB8FCD1A}"/>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8" name="テキスト ボックス 7">
            <a:extLst>
              <a:ext uri="{FF2B5EF4-FFF2-40B4-BE49-F238E27FC236}">
                <a16:creationId xmlns:a16="http://schemas.microsoft.com/office/drawing/2014/main" id="{2F49741E-9663-421F-A1A2-7ACB658BBCB0}"/>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8">
            <a:extLst>
              <a:ext uri="{FF2B5EF4-FFF2-40B4-BE49-F238E27FC236}">
                <a16:creationId xmlns:a16="http://schemas.microsoft.com/office/drawing/2014/main" id="{2508A3BD-6DC0-4B46-9A69-60858E9C6FE6}"/>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10" name="テキスト ボックス 9">
            <a:extLst>
              <a:ext uri="{FF2B5EF4-FFF2-40B4-BE49-F238E27FC236}">
                <a16:creationId xmlns:a16="http://schemas.microsoft.com/office/drawing/2014/main" id="{9F2B00B8-0458-4A3A-8363-71652054CC22}"/>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11" name="テキスト ボックス 10">
            <a:extLst>
              <a:ext uri="{FF2B5EF4-FFF2-40B4-BE49-F238E27FC236}">
                <a16:creationId xmlns:a16="http://schemas.microsoft.com/office/drawing/2014/main" id="{D33ACA50-9E6F-44FC-82A1-8DAA0B210CF6}"/>
              </a:ext>
            </a:extLst>
          </p:cNvPr>
          <p:cNvSpPr txBox="1"/>
          <p:nvPr/>
        </p:nvSpPr>
        <p:spPr>
          <a:xfrm>
            <a:off x="5935470" y="527272"/>
            <a:ext cx="3129680" cy="307777"/>
          </a:xfrm>
          <a:prstGeom prst="rect">
            <a:avLst/>
          </a:prstGeom>
          <a:noFill/>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従来技術名</a:t>
            </a:r>
            <a:r>
              <a:rPr kumimoji="1" lang="ja-JP" altLang="en-US" sz="1200" dirty="0">
                <a:latin typeface="ＭＳ ゴシック" panose="020B0609070205080204" pitchFamily="49" charset="-128"/>
                <a:ea typeface="ＭＳ ゴシック" panose="020B0609070205080204" pitchFamily="49" charset="-128"/>
              </a:rPr>
              <a:t>（</a:t>
            </a:r>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12" name="テキスト ボックス 11">
            <a:extLst>
              <a:ext uri="{FF2B5EF4-FFF2-40B4-BE49-F238E27FC236}">
                <a16:creationId xmlns:a16="http://schemas.microsoft.com/office/drawing/2014/main" id="{C0AAD5B6-6776-469D-A9FA-C856038C6C43}"/>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Tree>
    <p:extLst>
      <p:ext uri="{BB962C8B-B14F-4D97-AF65-F5344CB8AC3E}">
        <p14:creationId xmlns:p14="http://schemas.microsoft.com/office/powerpoint/2010/main" val="378239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A31AA67-0A4E-4204-BF8B-CC71CA656D38}"/>
              </a:ext>
            </a:extLst>
          </p:cNvPr>
          <p:cNvSpPr txBox="1"/>
          <p:nvPr/>
        </p:nvSpPr>
        <p:spPr>
          <a:xfrm>
            <a:off x="4572000" y="4828441"/>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■当該技術の課題と今後の改良予定</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a16="http://schemas.microsoft.com/office/drawing/2014/main" id="{19D97AC7-709B-4234-A318-DCF0E9FBB14A}"/>
              </a:ext>
            </a:extLst>
          </p:cNvPr>
          <p:cNvSpPr/>
          <p:nvPr/>
        </p:nvSpPr>
        <p:spPr>
          <a:xfrm>
            <a:off x="4552949" y="5136218"/>
            <a:ext cx="4457701" cy="16375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9C5DA365-CFBE-4A9A-A8DB-44D4BDDDADC8}"/>
              </a:ext>
            </a:extLst>
          </p:cNvPr>
          <p:cNvSpPr txBox="1"/>
          <p:nvPr/>
        </p:nvSpPr>
        <p:spPr>
          <a:xfrm>
            <a:off x="4581524" y="542925"/>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■国土交通省</a:t>
            </a:r>
            <a:r>
              <a:rPr kumimoji="1" lang="en-US" altLang="ja-JP" sz="1400" dirty="0">
                <a:latin typeface="ＭＳ ゴシック" panose="020B0609070205080204" pitchFamily="49" charset="-128"/>
                <a:ea typeface="ＭＳ ゴシック" panose="020B0609070205080204" pitchFamily="49" charset="-128"/>
              </a:rPr>
              <a:t>(NETIS)</a:t>
            </a:r>
            <a:r>
              <a:rPr kumimoji="1" lang="ja-JP" altLang="en-US" sz="1400" dirty="0">
                <a:latin typeface="ＭＳ ゴシック" panose="020B0609070205080204" pitchFamily="49" charset="-128"/>
                <a:ea typeface="ＭＳ ゴシック" panose="020B0609070205080204" pitchFamily="49" charset="-128"/>
              </a:rPr>
              <a:t>への登録状況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C24E220E-21FC-4FC6-B01F-41E5CF386DB9}"/>
              </a:ext>
            </a:extLst>
          </p:cNvPr>
          <p:cNvSpPr txBox="1"/>
          <p:nvPr/>
        </p:nvSpPr>
        <p:spPr>
          <a:xfrm>
            <a:off x="4572000" y="165378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■建設技術審査証明の発行状況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12" name="表 20">
            <a:extLst>
              <a:ext uri="{FF2B5EF4-FFF2-40B4-BE49-F238E27FC236}">
                <a16:creationId xmlns:a16="http://schemas.microsoft.com/office/drawing/2014/main" id="{9A485427-EBAF-4C97-B0BF-E9E21E5ECAA7}"/>
              </a:ext>
            </a:extLst>
          </p:cNvPr>
          <p:cNvGraphicFramePr>
            <a:graphicFrameLocks noGrp="1"/>
          </p:cNvGraphicFramePr>
          <p:nvPr>
            <p:extLst>
              <p:ext uri="{D42A27DB-BD31-4B8C-83A1-F6EECF244321}">
                <p14:modId xmlns:p14="http://schemas.microsoft.com/office/powerpoint/2010/main" val="511750728"/>
              </p:ext>
            </p:extLst>
          </p:nvPr>
        </p:nvGraphicFramePr>
        <p:xfrm>
          <a:off x="4572000" y="886484"/>
          <a:ext cx="4457704" cy="738462"/>
        </p:xfrm>
        <a:graphic>
          <a:graphicData uri="http://schemas.openxmlformats.org/drawingml/2006/table">
            <a:tbl>
              <a:tblPr firstRow="1" bandRow="1">
                <a:tableStyleId>{616DA210-FB5B-4158-B5E0-FEB733F419BA}</a:tableStyleId>
              </a:tblPr>
              <a:tblGrid>
                <a:gridCol w="1114426">
                  <a:extLst>
                    <a:ext uri="{9D8B030D-6E8A-4147-A177-3AD203B41FA5}">
                      <a16:colId xmlns:a16="http://schemas.microsoft.com/office/drawing/2014/main" val="3982399761"/>
                    </a:ext>
                  </a:extLst>
                </a:gridCol>
                <a:gridCol w="1114426">
                  <a:extLst>
                    <a:ext uri="{9D8B030D-6E8A-4147-A177-3AD203B41FA5}">
                      <a16:colId xmlns:a16="http://schemas.microsoft.com/office/drawing/2014/main" val="2944852640"/>
                    </a:ext>
                  </a:extLst>
                </a:gridCol>
                <a:gridCol w="1114426">
                  <a:extLst>
                    <a:ext uri="{9D8B030D-6E8A-4147-A177-3AD203B41FA5}">
                      <a16:colId xmlns:a16="http://schemas.microsoft.com/office/drawing/2014/main" val="3813861820"/>
                    </a:ext>
                  </a:extLst>
                </a:gridCol>
                <a:gridCol w="1114426">
                  <a:extLst>
                    <a:ext uri="{9D8B030D-6E8A-4147-A177-3AD203B41FA5}">
                      <a16:colId xmlns:a16="http://schemas.microsoft.com/office/drawing/2014/main" val="3015370569"/>
                    </a:ext>
                  </a:extLst>
                </a:gridCol>
              </a:tblGrid>
              <a:tr h="445765">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申請地方</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整備局名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評価</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事前・事後</a:t>
                      </a:r>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extLst>
                  <a:ext uri="{0D108BD9-81ED-4DB2-BD59-A6C34878D82A}">
                    <a16:rowId xmlns:a16="http://schemas.microsoft.com/office/drawing/2014/main" val="3486392764"/>
                  </a:ext>
                </a:extLst>
              </a:tr>
              <a:tr h="281262">
                <a:tc>
                  <a:txBody>
                    <a:bodyPr/>
                    <a:lstStyle/>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extLst>
                  <a:ext uri="{0D108BD9-81ED-4DB2-BD59-A6C34878D82A}">
                    <a16:rowId xmlns:a16="http://schemas.microsoft.com/office/drawing/2014/main" val="505524460"/>
                  </a:ext>
                </a:extLst>
              </a:tr>
            </a:tbl>
          </a:graphicData>
        </a:graphic>
      </p:graphicFrame>
      <p:graphicFrame>
        <p:nvGraphicFramePr>
          <p:cNvPr id="13" name="表 2">
            <a:extLst>
              <a:ext uri="{FF2B5EF4-FFF2-40B4-BE49-F238E27FC236}">
                <a16:creationId xmlns:a16="http://schemas.microsoft.com/office/drawing/2014/main" id="{D64BD021-7C2D-4DA7-BE65-F1E8BAFE0032}"/>
              </a:ext>
            </a:extLst>
          </p:cNvPr>
          <p:cNvGraphicFramePr>
            <a:graphicFrameLocks noGrp="1"/>
          </p:cNvGraphicFramePr>
          <p:nvPr>
            <p:extLst>
              <p:ext uri="{D42A27DB-BD31-4B8C-83A1-F6EECF244321}">
                <p14:modId xmlns:p14="http://schemas.microsoft.com/office/powerpoint/2010/main" val="3219783084"/>
              </p:ext>
            </p:extLst>
          </p:nvPr>
        </p:nvGraphicFramePr>
        <p:xfrm>
          <a:off x="4572000" y="1975255"/>
          <a:ext cx="4438650" cy="770184"/>
        </p:xfrm>
        <a:graphic>
          <a:graphicData uri="http://schemas.openxmlformats.org/drawingml/2006/table">
            <a:tbl>
              <a:tblPr firstRow="1" bandRow="1">
                <a:tableStyleId>{616DA210-FB5B-4158-B5E0-FEB733F419BA}</a:tableStyleId>
              </a:tblPr>
              <a:tblGrid>
                <a:gridCol w="1476450">
                  <a:extLst>
                    <a:ext uri="{9D8B030D-6E8A-4147-A177-3AD203B41FA5}">
                      <a16:colId xmlns:a16="http://schemas.microsoft.com/office/drawing/2014/main" val="3061033379"/>
                    </a:ext>
                  </a:extLst>
                </a:gridCol>
                <a:gridCol w="1476450">
                  <a:extLst>
                    <a:ext uri="{9D8B030D-6E8A-4147-A177-3AD203B41FA5}">
                      <a16:colId xmlns:a16="http://schemas.microsoft.com/office/drawing/2014/main" val="3990420674"/>
                    </a:ext>
                  </a:extLst>
                </a:gridCol>
                <a:gridCol w="1485750">
                  <a:extLst>
                    <a:ext uri="{9D8B030D-6E8A-4147-A177-3AD203B41FA5}">
                      <a16:colId xmlns:a16="http://schemas.microsoft.com/office/drawing/2014/main" val="2166202234"/>
                    </a:ext>
                  </a:extLst>
                </a:gridCol>
              </a:tblGrid>
              <a:tr h="282504">
                <a:tc>
                  <a:txBody>
                    <a:bodyPr/>
                    <a:lstStyle/>
                    <a:p>
                      <a:pPr marL="0" algn="ctr" defTabSz="914400" rtl="0" eaLnBrk="1" latinLnBrk="0" hangingPunct="1"/>
                      <a:r>
                        <a:rPr kumimoji="1" lang="ja-JP" altLang="en-US" sz="1200" b="0" kern="1200" dirty="0" smtClean="0">
                          <a:solidFill>
                            <a:schemeClr val="tx1"/>
                          </a:solidFill>
                          <a:latin typeface="HGPｺﾞｼｯｸE" panose="020B0900000000000000" pitchFamily="50" charset="-128"/>
                          <a:ea typeface="HGPｺﾞｼｯｸE" panose="020B0900000000000000" pitchFamily="50" charset="-128"/>
                          <a:cs typeface="+mn-cs"/>
                        </a:rPr>
                        <a:t>発行機関名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証明書発行年月日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a16="http://schemas.microsoft.com/office/drawing/2014/main" val="1717492516"/>
                  </a:ext>
                </a:extLst>
              </a:tr>
              <a:tr h="129467">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extLst>
                  <a:ext uri="{0D108BD9-81ED-4DB2-BD59-A6C34878D82A}">
                    <a16:rowId xmlns:a16="http://schemas.microsoft.com/office/drawing/2014/main" val="913485705"/>
                  </a:ext>
                </a:extLst>
              </a:tr>
              <a:tr h="129467">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extLst>
                  <a:ext uri="{0D108BD9-81ED-4DB2-BD59-A6C34878D82A}">
                    <a16:rowId xmlns:a16="http://schemas.microsoft.com/office/drawing/2014/main" val="2645358849"/>
                  </a:ext>
                </a:extLst>
              </a:tr>
            </a:tbl>
          </a:graphicData>
        </a:graphic>
      </p:graphicFrame>
      <p:sp>
        <p:nvSpPr>
          <p:cNvPr id="14" name="テキスト ボックス 13">
            <a:extLst>
              <a:ext uri="{FF2B5EF4-FFF2-40B4-BE49-F238E27FC236}">
                <a16:creationId xmlns:a16="http://schemas.microsoft.com/office/drawing/2014/main" id="{DD8F1B58-8EDF-469F-BE5C-EA9DAE3707DD}"/>
              </a:ext>
            </a:extLst>
          </p:cNvPr>
          <p:cNvSpPr txBox="1"/>
          <p:nvPr/>
        </p:nvSpPr>
        <p:spPr>
          <a:xfrm>
            <a:off x="4572000" y="2787496"/>
            <a:ext cx="48196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■国及び都道府県等による技術的審査を受けている状況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5" name="正方形/長方形 14">
            <a:extLst>
              <a:ext uri="{FF2B5EF4-FFF2-40B4-BE49-F238E27FC236}">
                <a16:creationId xmlns:a16="http://schemas.microsoft.com/office/drawing/2014/main" id="{15A46A6B-CEF0-488A-A520-21529DBD7888}"/>
              </a:ext>
            </a:extLst>
          </p:cNvPr>
          <p:cNvSpPr/>
          <p:nvPr/>
        </p:nvSpPr>
        <p:spPr>
          <a:xfrm>
            <a:off x="4552949" y="3105224"/>
            <a:ext cx="4457701" cy="7384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22" name="表 19">
            <a:extLst>
              <a:ext uri="{FF2B5EF4-FFF2-40B4-BE49-F238E27FC236}">
                <a16:creationId xmlns:a16="http://schemas.microsoft.com/office/drawing/2014/main" id="{B1E30BD7-0375-48EE-A40A-4ABD2A31860E}"/>
              </a:ext>
            </a:extLst>
          </p:cNvPr>
          <p:cNvGraphicFramePr>
            <a:graphicFrameLocks noGrp="1"/>
          </p:cNvGraphicFramePr>
          <p:nvPr>
            <p:extLst>
              <p:ext uri="{D42A27DB-BD31-4B8C-83A1-F6EECF244321}">
                <p14:modId xmlns:p14="http://schemas.microsoft.com/office/powerpoint/2010/main" val="3654851757"/>
              </p:ext>
            </p:extLst>
          </p:nvPr>
        </p:nvGraphicFramePr>
        <p:xfrm>
          <a:off x="104769" y="863043"/>
          <a:ext cx="4307253" cy="1005840"/>
        </p:xfrm>
        <a:graphic>
          <a:graphicData uri="http://schemas.openxmlformats.org/drawingml/2006/table">
            <a:tbl>
              <a:tblPr firstRow="1" bandRow="1">
                <a:tableStyleId>{7DF18680-E054-41AD-8BC1-D1AEF772440D}</a:tableStyleId>
              </a:tblPr>
              <a:tblGrid>
                <a:gridCol w="1709711">
                  <a:extLst>
                    <a:ext uri="{9D8B030D-6E8A-4147-A177-3AD203B41FA5}">
                      <a16:colId xmlns:a16="http://schemas.microsoft.com/office/drawing/2014/main" val="2722363513"/>
                    </a:ext>
                  </a:extLst>
                </a:gridCol>
                <a:gridCol w="1298771">
                  <a:extLst>
                    <a:ext uri="{9D8B030D-6E8A-4147-A177-3AD203B41FA5}">
                      <a16:colId xmlns:a16="http://schemas.microsoft.com/office/drawing/2014/main" val="2982328507"/>
                    </a:ext>
                  </a:extLst>
                </a:gridCol>
                <a:gridCol w="1298771">
                  <a:extLst>
                    <a:ext uri="{9D8B030D-6E8A-4147-A177-3AD203B41FA5}">
                      <a16:colId xmlns:a16="http://schemas.microsoft.com/office/drawing/2014/main" val="3507786286"/>
                    </a:ext>
                  </a:extLst>
                </a:gridCol>
              </a:tblGrid>
              <a:tr h="243808">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発注者</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県内件数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県外件数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a16="http://schemas.microsoft.com/office/drawing/2014/main" val="1627545653"/>
                  </a:ext>
                </a:extLst>
              </a:tr>
              <a:tr h="239383">
                <a:tc>
                  <a:txBody>
                    <a:bodyPr/>
                    <a:lstStyle/>
                    <a:p>
                      <a:pPr marL="0" algn="l" defTabSz="914400" rtl="0" eaLnBrk="1" latinLnBrk="0" hangingPunct="1"/>
                      <a:r>
                        <a:rPr kumimoji="1" lang="ja-JP" altLang="en-US" sz="1000" b="1" kern="1200" dirty="0">
                          <a:solidFill>
                            <a:schemeClr val="dk1"/>
                          </a:solidFill>
                        </a:rPr>
                        <a:t>広島県</a:t>
                      </a:r>
                      <a:endParaRPr kumimoji="1" lang="ja-JP" altLang="en-US" sz="1000" b="1"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rPr>
                        <a:t>　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strike="noStrike" kern="1200" cap="none" spc="0" normalizeH="0" baseline="0" noProof="0" dirty="0">
                          <a:ln>
                            <a:noFill/>
                          </a:ln>
                          <a:solidFill>
                            <a:schemeClr val="tx1"/>
                          </a:solidFill>
                          <a:effectLst/>
                          <a:uLnTx/>
                          <a:uFillTx/>
                        </a:rPr>
                        <a:t>―</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108873099"/>
                  </a:ext>
                </a:extLst>
              </a:tr>
              <a:tr h="228908">
                <a:tc>
                  <a:txBody>
                    <a:bodyPr/>
                    <a:lstStyle/>
                    <a:p>
                      <a:pPr marL="0" algn="l" defTabSz="914400" rtl="0" eaLnBrk="1" latinLnBrk="0" hangingPunct="1"/>
                      <a:r>
                        <a:rPr kumimoji="1" lang="ja-JP" altLang="en-US" sz="1000" b="1" kern="1200" dirty="0">
                          <a:solidFill>
                            <a:schemeClr val="dk1"/>
                          </a:solidFill>
                        </a:rPr>
                        <a:t>その他公共機関</a:t>
                      </a:r>
                      <a:endParaRPr kumimoji="1" lang="ja-JP" altLang="en-US" sz="1000" b="1"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rPr>
                        <a:t>　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schemeClr val="tx1"/>
                          </a:solidFill>
                          <a:effectLst/>
                          <a:uLnTx/>
                          <a:uFillTx/>
                        </a:rPr>
                        <a:t>　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378873100"/>
                  </a:ext>
                </a:extLst>
              </a:tr>
              <a:tr h="143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dk1"/>
                          </a:solidFill>
                        </a:rPr>
                        <a:t>民間等</a:t>
                      </a:r>
                      <a:endParaRPr kumimoji="1" lang="ja-JP" altLang="en-US" sz="1000" b="1"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rPr>
                        <a:t>　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schemeClr val="tx1"/>
                          </a:solidFill>
                          <a:effectLst/>
                          <a:uLnTx/>
                          <a:uFillTx/>
                        </a:rPr>
                        <a:t>　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104985329"/>
                  </a:ext>
                </a:extLst>
              </a:tr>
            </a:tbl>
          </a:graphicData>
        </a:graphic>
      </p:graphicFrame>
      <p:sp>
        <p:nvSpPr>
          <p:cNvPr id="23" name="テキスト ボックス 22">
            <a:extLst>
              <a:ext uri="{FF2B5EF4-FFF2-40B4-BE49-F238E27FC236}">
                <a16:creationId xmlns:a16="http://schemas.microsoft.com/office/drawing/2014/main" id="{0EE37E51-504E-48B9-94D2-7BFA30FD6642}"/>
              </a:ext>
            </a:extLst>
          </p:cNvPr>
          <p:cNvSpPr txBox="1"/>
          <p:nvPr/>
        </p:nvSpPr>
        <p:spPr>
          <a:xfrm>
            <a:off x="0" y="542925"/>
            <a:ext cx="14668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■活用実績</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D36FA82B-F0EB-4100-9AEE-8CB24AEF9C6B}"/>
              </a:ext>
            </a:extLst>
          </p:cNvPr>
          <p:cNvSpPr txBox="1"/>
          <p:nvPr/>
        </p:nvSpPr>
        <p:spPr>
          <a:xfrm>
            <a:off x="4552949" y="3855326"/>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■知的財産等</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a16="http://schemas.microsoft.com/office/drawing/2014/main" id="{02F23127-B34E-441A-8F45-500C78544815}"/>
              </a:ext>
            </a:extLst>
          </p:cNvPr>
          <p:cNvGraphicFramePr>
            <a:graphicFrameLocks noGrp="1"/>
          </p:cNvGraphicFramePr>
          <p:nvPr>
            <p:extLst>
              <p:ext uri="{D42A27DB-BD31-4B8C-83A1-F6EECF244321}">
                <p14:modId xmlns:p14="http://schemas.microsoft.com/office/powerpoint/2010/main" val="257710770"/>
              </p:ext>
            </p:extLst>
          </p:nvPr>
        </p:nvGraphicFramePr>
        <p:xfrm>
          <a:off x="4552949" y="4160279"/>
          <a:ext cx="4486275" cy="667512"/>
        </p:xfrm>
        <a:graphic>
          <a:graphicData uri="http://schemas.openxmlformats.org/drawingml/2006/table">
            <a:tbl>
              <a:tblPr firstRow="1" bandRow="1">
                <a:tableStyleId>{5C22544A-7EE6-4342-B048-85BDC9FD1C3A}</a:tableStyleId>
              </a:tblPr>
              <a:tblGrid>
                <a:gridCol w="689611">
                  <a:extLst>
                    <a:ext uri="{9D8B030D-6E8A-4147-A177-3AD203B41FA5}">
                      <a16:colId xmlns:a16="http://schemas.microsoft.com/office/drawing/2014/main" val="1362079515"/>
                    </a:ext>
                  </a:extLst>
                </a:gridCol>
                <a:gridCol w="2392680">
                  <a:extLst>
                    <a:ext uri="{9D8B030D-6E8A-4147-A177-3AD203B41FA5}">
                      <a16:colId xmlns:a16="http://schemas.microsoft.com/office/drawing/2014/main" val="3818219482"/>
                    </a:ext>
                  </a:extLst>
                </a:gridCol>
                <a:gridCol w="1403984">
                  <a:extLst>
                    <a:ext uri="{9D8B030D-6E8A-4147-A177-3AD203B41FA5}">
                      <a16:colId xmlns:a16="http://schemas.microsoft.com/office/drawing/2014/main" val="3638284402"/>
                    </a:ext>
                  </a:extLst>
                </a:gridCol>
              </a:tblGrid>
              <a:tr h="140322">
                <a:tc gridSpan="2">
                  <a:txBody>
                    <a:bodyPr/>
                    <a:lstStyle/>
                    <a:p>
                      <a:r>
                        <a:rPr kumimoji="1" lang="ja-JP" altLang="en-US" sz="1100" dirty="0"/>
                        <a:t>特許・実用新案</a:t>
                      </a:r>
                    </a:p>
                  </a:txBody>
                  <a:tcPr marL="54864" marR="54864" marT="27432" marB="27432">
                    <a:solidFill>
                      <a:schemeClr val="tx1">
                        <a:lumMod val="50000"/>
                        <a:lumOff val="50000"/>
                      </a:schemeClr>
                    </a:solidFill>
                  </a:tcPr>
                </a:tc>
                <a:tc hMerge="1">
                  <a:txBody>
                    <a:bodyPr/>
                    <a:lstStyle/>
                    <a:p>
                      <a:endParaRPr kumimoji="1" lang="ja-JP" altLang="en-US" sz="1100" dirty="0"/>
                    </a:p>
                  </a:txBody>
                  <a:tcPr marL="54864" marR="54864" marT="27432" marB="27432"/>
                </a:tc>
                <a:tc>
                  <a:txBody>
                    <a:bodyPr/>
                    <a:lstStyle/>
                    <a:p>
                      <a:pPr algn="ctr"/>
                      <a:r>
                        <a:rPr kumimoji="1" lang="ja-JP" altLang="en-US" sz="1100" dirty="0"/>
                        <a:t>番　号</a:t>
                      </a:r>
                    </a:p>
                  </a:txBody>
                  <a:tcPr marL="54864" marR="54864" marT="27432" marB="27432">
                    <a:solidFill>
                      <a:schemeClr val="tx1">
                        <a:lumMod val="50000"/>
                        <a:lumOff val="50000"/>
                      </a:schemeClr>
                    </a:solidFill>
                  </a:tcPr>
                </a:tc>
                <a:extLst>
                  <a:ext uri="{0D108BD9-81ED-4DB2-BD59-A6C34878D82A}">
                    <a16:rowId xmlns:a16="http://schemas.microsoft.com/office/drawing/2014/main" val="636336938"/>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特許</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kern="1200" dirty="0">
                        <a:solidFill>
                          <a:srgbClr val="FF0000"/>
                        </a:solidFill>
                        <a:latin typeface="ＭＳ Ｐゴシック" panose="020B0600070205080204" pitchFamily="50" charset="-128"/>
                        <a:ea typeface="ＭＳ Ｐゴシック" panose="020B0600070205080204" pitchFamily="50" charset="-128"/>
                        <a:cs typeface="+mn-cs"/>
                      </a:endParaRPr>
                    </a:p>
                  </a:txBody>
                  <a:tcPr marL="54864" marR="54864" marT="27432" marB="27432">
                    <a:solidFill>
                      <a:schemeClr val="bg1">
                        <a:lumMod val="85000"/>
                      </a:schemeClr>
                    </a:solidFill>
                  </a:tcPr>
                </a:tc>
                <a:extLst>
                  <a:ext uri="{0D108BD9-81ED-4DB2-BD59-A6C34878D82A}">
                    <a16:rowId xmlns:a16="http://schemas.microsoft.com/office/drawing/2014/main" val="2714856012"/>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実用新案</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marL="54864" marR="54864" marT="27432" marB="27432">
                    <a:solidFill>
                      <a:schemeClr val="bg1">
                        <a:lumMod val="85000"/>
                      </a:schemeClr>
                    </a:solidFill>
                  </a:tcPr>
                </a:tc>
                <a:extLst>
                  <a:ext uri="{0D108BD9-81ED-4DB2-BD59-A6C34878D82A}">
                    <a16:rowId xmlns:a16="http://schemas.microsoft.com/office/drawing/2014/main" val="2589763940"/>
                  </a:ext>
                </a:extLst>
              </a:tr>
            </a:tbl>
          </a:graphicData>
        </a:graphic>
      </p:graphicFrame>
      <p:sp>
        <p:nvSpPr>
          <p:cNvPr id="27" name="正方形/長方形 26">
            <a:extLst>
              <a:ext uri="{FF2B5EF4-FFF2-40B4-BE49-F238E27FC236}">
                <a16:creationId xmlns:a16="http://schemas.microsoft.com/office/drawing/2014/main" id="{D4A875DA-8276-46C9-819C-87D069A2BA54}"/>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892F07D7-DE10-4B63-9739-6D5C64AB482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30" name="テキスト ボックス 29">
            <a:extLst>
              <a:ext uri="{FF2B5EF4-FFF2-40B4-BE49-F238E27FC236}">
                <a16:creationId xmlns:a16="http://schemas.microsoft.com/office/drawing/2014/main" id="{287C2160-00D0-46EF-9B5C-A8BDE8C3934A}"/>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1" name="テキスト ボックス 30">
            <a:extLst>
              <a:ext uri="{FF2B5EF4-FFF2-40B4-BE49-F238E27FC236}">
                <a16:creationId xmlns:a16="http://schemas.microsoft.com/office/drawing/2014/main" id="{1B4799AE-4C1A-476B-BF5E-F8716C916AB2}"/>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32" name="テキスト ボックス 31">
            <a:extLst>
              <a:ext uri="{FF2B5EF4-FFF2-40B4-BE49-F238E27FC236}">
                <a16:creationId xmlns:a16="http://schemas.microsoft.com/office/drawing/2014/main" id="{B6116F4A-7033-49A4-8F21-194F354F483C}"/>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33" name="テキスト ボックス 32">
            <a:extLst>
              <a:ext uri="{FF2B5EF4-FFF2-40B4-BE49-F238E27FC236}">
                <a16:creationId xmlns:a16="http://schemas.microsoft.com/office/drawing/2014/main" id="{354121E9-8E42-4A67-BC2D-EF24B58EF76E}"/>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graphicFrame>
        <p:nvGraphicFramePr>
          <p:cNvPr id="21" name="表 19">
            <a:extLst>
              <a:ext uri="{FF2B5EF4-FFF2-40B4-BE49-F238E27FC236}">
                <a16:creationId xmlns:a16="http://schemas.microsoft.com/office/drawing/2014/main" id="{BB9CF389-3659-42A5-A95E-BDCA693C62E2}"/>
              </a:ext>
            </a:extLst>
          </p:cNvPr>
          <p:cNvGraphicFramePr>
            <a:graphicFrameLocks noGrp="1"/>
          </p:cNvGraphicFramePr>
          <p:nvPr>
            <p:extLst>
              <p:ext uri="{D42A27DB-BD31-4B8C-83A1-F6EECF244321}">
                <p14:modId xmlns:p14="http://schemas.microsoft.com/office/powerpoint/2010/main" val="2579942545"/>
              </p:ext>
            </p:extLst>
          </p:nvPr>
        </p:nvGraphicFramePr>
        <p:xfrm>
          <a:off x="55081" y="1962150"/>
          <a:ext cx="4356942" cy="4670352"/>
        </p:xfrm>
        <a:graphic>
          <a:graphicData uri="http://schemas.openxmlformats.org/drawingml/2006/table">
            <a:tbl>
              <a:tblPr firstRow="1" bandRow="1">
                <a:tableStyleId>{21E4AEA4-8DFA-4A89-87EB-49C32662AFE0}</a:tableStyleId>
              </a:tblPr>
              <a:tblGrid>
                <a:gridCol w="1116494">
                  <a:extLst>
                    <a:ext uri="{9D8B030D-6E8A-4147-A177-3AD203B41FA5}">
                      <a16:colId xmlns:a16="http://schemas.microsoft.com/office/drawing/2014/main" val="2722363513"/>
                    </a:ext>
                  </a:extLst>
                </a:gridCol>
                <a:gridCol w="589204">
                  <a:extLst>
                    <a:ext uri="{9D8B030D-6E8A-4147-A177-3AD203B41FA5}">
                      <a16:colId xmlns:a16="http://schemas.microsoft.com/office/drawing/2014/main" val="2982328507"/>
                    </a:ext>
                  </a:extLst>
                </a:gridCol>
                <a:gridCol w="2651244">
                  <a:extLst>
                    <a:ext uri="{9D8B030D-6E8A-4147-A177-3AD203B41FA5}">
                      <a16:colId xmlns:a16="http://schemas.microsoft.com/office/drawing/2014/main" val="2758411957"/>
                    </a:ext>
                  </a:extLst>
                </a:gridCol>
              </a:tblGrid>
              <a:tr h="283586">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発注者</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年度</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公共工事名（事業名）</a:t>
                      </a:r>
                    </a:p>
                  </a:txBody>
                  <a:tcPr/>
                </a:tc>
                <a:extLst>
                  <a:ext uri="{0D108BD9-81ED-4DB2-BD59-A6C34878D82A}">
                    <a16:rowId xmlns:a16="http://schemas.microsoft.com/office/drawing/2014/main" val="1627545653"/>
                  </a:ext>
                </a:extLst>
              </a:tr>
              <a:tr h="334279">
                <a:tc>
                  <a:txBody>
                    <a:bodyPr/>
                    <a:lstStyle/>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582374069"/>
                  </a:ext>
                </a:extLst>
              </a:tr>
              <a:tr h="178659">
                <a:tc>
                  <a:txBody>
                    <a:bodyPr/>
                    <a:lstStyle/>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108873099"/>
                  </a:ext>
                </a:extLst>
              </a:tr>
              <a:tr h="334279">
                <a:tc>
                  <a:txBody>
                    <a:bodyPr/>
                    <a:lstStyle/>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104985329"/>
                  </a:ext>
                </a:extLst>
              </a:tr>
              <a:tr h="334279">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585607809"/>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29832920"/>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565611470"/>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647679161"/>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2156428703"/>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921064367"/>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3189373241"/>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a16="http://schemas.microsoft.com/office/drawing/2014/main" val="1955525094"/>
                  </a:ext>
                </a:extLst>
              </a:tr>
            </a:tbl>
          </a:graphicData>
        </a:graphic>
      </p:graphicFrame>
    </p:spTree>
    <p:extLst>
      <p:ext uri="{BB962C8B-B14F-4D97-AF65-F5344CB8AC3E}">
        <p14:creationId xmlns:p14="http://schemas.microsoft.com/office/powerpoint/2010/main" val="82903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吹き出し: 四角形 10">
            <a:extLst>
              <a:ext uri="{FF2B5EF4-FFF2-40B4-BE49-F238E27FC236}">
                <a16:creationId xmlns:a16="http://schemas.microsoft.com/office/drawing/2014/main" id="{DA468CA5-C8E3-DA83-3BAD-DD6E66707D25}"/>
              </a:ext>
            </a:extLst>
          </p:cNvPr>
          <p:cNvSpPr/>
          <p:nvPr/>
        </p:nvSpPr>
        <p:spPr>
          <a:xfrm>
            <a:off x="102707" y="359288"/>
            <a:ext cx="8924290" cy="6122432"/>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次ページ以降は、「記入例」及び</a:t>
            </a:r>
            <a:endParaRPr kumimoji="1" lang="en-US" altLang="ja-JP" sz="3600" dirty="0" smtClean="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「記入にあたっての留意事項」を</a:t>
            </a:r>
            <a:endParaRPr kumimoji="1" lang="en-US" altLang="ja-JP" sz="3600" dirty="0" smtClean="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まとめています。</a:t>
            </a:r>
            <a:endParaRPr kumimoji="1" lang="en-US" altLang="ja-JP" sz="3600" dirty="0" smtClean="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b="1" u="sng" dirty="0" smtClean="0">
                <a:solidFill>
                  <a:srgbClr val="FF0000"/>
                </a:solidFill>
                <a:latin typeface="ＭＳ Ｐゴシック" panose="020B0600070205080204" pitchFamily="50" charset="-128"/>
                <a:ea typeface="ＭＳ Ｐゴシック" panose="020B0600070205080204" pitchFamily="50" charset="-128"/>
              </a:rPr>
              <a:t>申請時は</a:t>
            </a:r>
            <a:r>
              <a:rPr kumimoji="1" lang="ja-JP" altLang="en-US" sz="3600" b="1" u="sng" dirty="0">
                <a:solidFill>
                  <a:srgbClr val="FF0000"/>
                </a:solidFill>
                <a:latin typeface="ＭＳ Ｐゴシック" panose="020B0600070205080204" pitchFamily="50" charset="-128"/>
                <a:ea typeface="ＭＳ Ｐゴシック" panose="020B0600070205080204" pitchFamily="50" charset="-128"/>
              </a:rPr>
              <a:t>本</a:t>
            </a:r>
            <a:r>
              <a:rPr kumimoji="1" lang="ja-JP" altLang="en-US" sz="3600" b="1" u="sng" dirty="0" smtClean="0">
                <a:solidFill>
                  <a:srgbClr val="FF0000"/>
                </a:solidFill>
                <a:latin typeface="ＭＳ Ｐゴシック" panose="020B0600070205080204" pitchFamily="50" charset="-128"/>
                <a:ea typeface="ＭＳ Ｐゴシック" panose="020B0600070205080204" pitchFamily="50" charset="-128"/>
              </a:rPr>
              <a:t>ページ以降を</a:t>
            </a:r>
            <a:endParaRPr kumimoji="1" lang="en-US" altLang="ja-JP" sz="3600" b="1" u="sng" dirty="0" smtClean="0">
              <a:solidFill>
                <a:srgbClr val="FF0000"/>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b="1" u="sng" dirty="0" smtClean="0">
                <a:solidFill>
                  <a:srgbClr val="FF0000"/>
                </a:solidFill>
                <a:latin typeface="ＭＳ Ｐゴシック" panose="020B0600070205080204" pitchFamily="50" charset="-128"/>
                <a:ea typeface="ＭＳ Ｐゴシック" panose="020B0600070205080204" pitchFamily="50" charset="-128"/>
              </a:rPr>
              <a:t>削除</a:t>
            </a: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した上で提出してください。</a:t>
            </a:r>
            <a:endParaRPr kumimoji="1" lang="en-US" altLang="ja-JP" sz="36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58798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吹き出し: 四角形 9">
            <a:extLst>
              <a:ext uri="{FF2B5EF4-FFF2-40B4-BE49-F238E27FC236}">
                <a16:creationId xmlns:a16="http://schemas.microsoft.com/office/drawing/2014/main" id="{D7CB9634-7F80-185B-E67B-9B77AEF5A356}"/>
              </a:ext>
            </a:extLst>
          </p:cNvPr>
          <p:cNvSpPr/>
          <p:nvPr/>
        </p:nvSpPr>
        <p:spPr>
          <a:xfrm>
            <a:off x="94615" y="140086"/>
            <a:ext cx="317690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全般</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1" name="吹き出し: 四角形 10">
            <a:extLst>
              <a:ext uri="{FF2B5EF4-FFF2-40B4-BE49-F238E27FC236}">
                <a16:creationId xmlns:a16="http://schemas.microsoft.com/office/drawing/2014/main" id="{87C3AC67-97A7-188E-34BB-E499659DC171}"/>
              </a:ext>
            </a:extLst>
          </p:cNvPr>
          <p:cNvSpPr/>
          <p:nvPr/>
        </p:nvSpPr>
        <p:spPr>
          <a:xfrm>
            <a:off x="94615" y="804349"/>
            <a:ext cx="8924290" cy="5766383"/>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20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は、公共</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事業における設計・施工等</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標準化</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・一般化されていない「革新技術」である</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こと</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を今一度ご確認ください。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技術の申請にあたって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広島県建設分野の革新技術活用制度」実施要領及び実施規約をご確認の</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上、ご提出</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。また、公表しています</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登録技術の資料</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も</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参考</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登録技術の概要（広島県</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HP</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https</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://www.pref.hiroshima.lg.jp/site/asset/summary-of-the-technology.html</a:t>
            </a:r>
          </a:p>
          <a:p>
            <a:pPr marL="285750" indent="-285750">
              <a:lnSpc>
                <a:spcPct val="20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活用効果のうち、特に効果が高いと認められる部門を主部門</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としてください。</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B</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より、実施</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要領の登録要件を確認します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ので、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アピール</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したい</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事項はそれぞれに記入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申請様式以外の資料（技術</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PR</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用のパンフレット</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等）は参考資料として取扱います。</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により実施要領の登録要件を確認します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ので、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登録</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要件を満足していることを論理的に説明できる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よう、数値、根拠</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等に留意して記入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は、申請様式かつ</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公表資料となります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。誤字</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・脱字等がないかなどを</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チェックの上、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枠線など、様式の体裁を乱さないように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注意してください。公表にあたり、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事務局にて誤字・脱字等の修正を行う場合があります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ので、ご了承ください。</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20</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●年●月●日時点≫については、広島県電子申請システムによる提出日としてください。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1378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吹き出し: 四角形 9">
            <a:extLst>
              <a:ext uri="{FF2B5EF4-FFF2-40B4-BE49-F238E27FC236}">
                <a16:creationId xmlns:a16="http://schemas.microsoft.com/office/drawing/2014/main" id="{639260CD-DED8-4A9A-43A5-AB8E4900613B}"/>
              </a:ext>
            </a:extLst>
          </p:cNvPr>
          <p:cNvSpPr/>
          <p:nvPr/>
        </p:nvSpPr>
        <p:spPr>
          <a:xfrm>
            <a:off x="94615" y="59165"/>
            <a:ext cx="499554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次ページ：技術概要等について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1" name="吹き出し: 四角形 10">
            <a:extLst>
              <a:ext uri="{FF2B5EF4-FFF2-40B4-BE49-F238E27FC236}">
                <a16:creationId xmlns:a16="http://schemas.microsoft.com/office/drawing/2014/main" id="{DA468CA5-C8E3-DA83-3BAD-DD6E66707D25}"/>
              </a:ext>
            </a:extLst>
          </p:cNvPr>
          <p:cNvSpPr/>
          <p:nvPr/>
        </p:nvSpPr>
        <p:spPr>
          <a:xfrm>
            <a:off x="102707" y="634418"/>
            <a:ext cx="8924290" cy="6122432"/>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申請者名</a:t>
            </a:r>
            <a:endParaRPr kumimoji="1" lang="en-US" altLang="ja-JP" sz="1400" dirty="0" smtClean="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申請者名は、広島県電子申請システムの申請者情報と整合を図るようにしてください。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（誤った例）様式Ａでは、●●㈱となっているが、電子申請システムでは●●㈱広島支店となっている。</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技術概要・ポイント</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申請技術により</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目指す</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方向性、活用場面など</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がわかる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よう、簡潔</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に</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するとともに、活用効果を定量的に記入してください。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申請技術の</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長所、短所等も記入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■施工・活用方法</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施工手順など、実際の活用方法がわかるように記入してください。従来技術と比較して、施工方法に違いがある場合は、その旨も記入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■適用条件</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施工上・使用上の留意点がわかる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よう、自然</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条件・現場条件等</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をできる限り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定量的に記入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現場条件の例</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交通</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規制の時間や作業範囲</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m2</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以上　</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自然条件の例</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気温○○度以上△△度以内　　など</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技術の成立性</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申請技術の性能・機能</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が、</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国</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等が定める基準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JIS</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規格</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共通仕様書</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等</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を満足している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、記入してください。</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申請技術について、</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該当する法規制</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（毒劇物法等）</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がある場合は記入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■開発体制等</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開発や販売に携わった会社名・団体名等を記入してください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。同意書</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を交わした</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会社、団体</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等</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も</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含みます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1867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a:extLst>
              <a:ext uri="{FF2B5EF4-FFF2-40B4-BE49-F238E27FC236}">
                <a16:creationId xmlns:a16="http://schemas.microsoft.com/office/drawing/2014/main" id="{78112BF2-8813-40FC-963D-DA74BAEDA8B8}"/>
              </a:ext>
            </a:extLst>
          </p:cNvPr>
          <p:cNvSpPr/>
          <p:nvPr/>
        </p:nvSpPr>
        <p:spPr>
          <a:xfrm>
            <a:off x="4657725" y="1587633"/>
            <a:ext cx="4457701" cy="3127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従来技術</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●といった現場条件では適用できない場面も多かった</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が、本技術</a:t>
            </a:r>
            <a:r>
              <a:rPr kumimoji="1" lang="ja-JP" altLang="en-US" sz="1050" dirty="0">
                <a:solidFill>
                  <a:schemeClr val="tx1"/>
                </a:solidFill>
                <a:latin typeface="ＭＳ ゴシック" panose="020B0609070205080204" pitchFamily="49" charset="-128"/>
                <a:ea typeface="ＭＳ ゴシック" panose="020B0609070205080204" pitchFamily="49" charset="-128"/>
              </a:rPr>
              <a:t>は狭小な作業スペース</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や、人</a:t>
            </a:r>
            <a:r>
              <a:rPr kumimoji="1" lang="ja-JP" altLang="en-US" sz="1050" dirty="0">
                <a:solidFill>
                  <a:schemeClr val="tx1"/>
                </a:solidFill>
                <a:latin typeface="ＭＳ ゴシック" panose="020B0609070205080204" pitchFamily="49" charset="-128"/>
                <a:ea typeface="ＭＳ ゴシック" panose="020B0609070205080204" pitchFamily="49" charset="-128"/>
              </a:rPr>
              <a:t>の操作により施工しにくい場所であっても活用可能である。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また、当該</a:t>
            </a:r>
            <a:r>
              <a:rPr kumimoji="1" lang="ja-JP" altLang="en-US" sz="1050" dirty="0">
                <a:solidFill>
                  <a:schemeClr val="tx1"/>
                </a:solidFill>
                <a:latin typeface="ＭＳ ゴシック" panose="020B0609070205080204" pitchFamily="49" charset="-128"/>
                <a:ea typeface="ＭＳ ゴシック" panose="020B0609070205080204" pitchFamily="49" charset="-128"/>
              </a:rPr>
              <a:t>技術</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貼付図）のような現場条件でも適用が可能である。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73" name="正方形/長方形 72">
            <a:extLst>
              <a:ext uri="{FF2B5EF4-FFF2-40B4-BE49-F238E27FC236}">
                <a16:creationId xmlns:a16="http://schemas.microsoft.com/office/drawing/2014/main" id="{0AB77EE6-E94D-4CD7-ABCE-58A45A7E13F3}"/>
              </a:ext>
            </a:extLst>
          </p:cNvPr>
          <p:cNvSpPr/>
          <p:nvPr/>
        </p:nvSpPr>
        <p:spPr>
          <a:xfrm>
            <a:off x="5372260" y="1357403"/>
            <a:ext cx="3736022" cy="5143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道路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河川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ダム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砂防　</a:t>
            </a:r>
            <a:r>
              <a:rPr kumimoji="1" lang="en-US" altLang="ja-JP" sz="1050" dirty="0">
                <a:solidFill>
                  <a:schemeClr val="tx1"/>
                </a:solidFill>
                <a:latin typeface="ＭＳ ゴシック" panose="020B0609070205080204" pitchFamily="49" charset="-128"/>
                <a:ea typeface="ＭＳ ゴシック" panose="020B0609070205080204" pitchFamily="49" charset="-128"/>
              </a:rPr>
              <a:t>5.</a:t>
            </a:r>
            <a:r>
              <a:rPr kumimoji="1" lang="ja-JP" altLang="en-US" sz="1050" dirty="0">
                <a:solidFill>
                  <a:schemeClr val="tx1"/>
                </a:solidFill>
                <a:latin typeface="ＭＳ ゴシック" panose="020B0609070205080204" pitchFamily="49" charset="-128"/>
                <a:ea typeface="ＭＳ ゴシック" panose="020B0609070205080204" pitchFamily="49" charset="-128"/>
              </a:rPr>
              <a:t>港湾　</a:t>
            </a:r>
            <a:r>
              <a:rPr kumimoji="1" lang="en-US" altLang="ja-JP" sz="1050" dirty="0">
                <a:solidFill>
                  <a:schemeClr val="tx1"/>
                </a:solidFill>
                <a:latin typeface="ＭＳ ゴシック" panose="020B0609070205080204" pitchFamily="49" charset="-128"/>
                <a:ea typeface="ＭＳ ゴシック" panose="020B0609070205080204" pitchFamily="49" charset="-128"/>
              </a:rPr>
              <a:t>6.</a:t>
            </a:r>
            <a:r>
              <a:rPr kumimoji="1" lang="ja-JP" altLang="en-US" sz="1050" dirty="0">
                <a:solidFill>
                  <a:schemeClr val="tx1"/>
                </a:solidFill>
                <a:latin typeface="ＭＳ ゴシック" panose="020B0609070205080204" pitchFamily="49" charset="-128"/>
                <a:ea typeface="ＭＳ ゴシック" panose="020B0609070205080204" pitchFamily="49" charset="-128"/>
              </a:rPr>
              <a:t>海岸</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dirty="0">
                <a:solidFill>
                  <a:schemeClr val="tx1"/>
                </a:solidFill>
                <a:latin typeface="ＭＳ ゴシック" panose="020B0609070205080204" pitchFamily="49" charset="-128"/>
                <a:ea typeface="ＭＳ ゴシック" panose="020B0609070205080204" pitchFamily="49" charset="-128"/>
              </a:rPr>
              <a:t>7.</a:t>
            </a:r>
            <a:r>
              <a:rPr kumimoji="1" lang="ja-JP" altLang="en-US" sz="1050" dirty="0">
                <a:solidFill>
                  <a:schemeClr val="tx1"/>
                </a:solidFill>
                <a:latin typeface="ＭＳ ゴシック" panose="020B0609070205080204" pitchFamily="49" charset="-128"/>
                <a:ea typeface="ＭＳ ゴシック" panose="020B0609070205080204" pitchFamily="49" charset="-128"/>
              </a:rPr>
              <a:t>下水道　</a:t>
            </a:r>
            <a:r>
              <a:rPr kumimoji="1" lang="en-US" altLang="ja-JP" sz="1050" dirty="0">
                <a:solidFill>
                  <a:schemeClr val="tx1"/>
                </a:solidFill>
                <a:latin typeface="ＭＳ ゴシック" panose="020B0609070205080204" pitchFamily="49" charset="-128"/>
                <a:ea typeface="ＭＳ ゴシック" panose="020B0609070205080204" pitchFamily="49" charset="-128"/>
              </a:rPr>
              <a:t>8.</a:t>
            </a:r>
            <a:r>
              <a:rPr kumimoji="1" lang="ja-JP" altLang="en-US" sz="1050" dirty="0">
                <a:solidFill>
                  <a:schemeClr val="tx1"/>
                </a:solidFill>
                <a:latin typeface="ＭＳ ゴシック" panose="020B0609070205080204" pitchFamily="49" charset="-128"/>
                <a:ea typeface="ＭＳ ゴシック" panose="020B0609070205080204" pitchFamily="49" charset="-128"/>
              </a:rPr>
              <a:t>公園　</a:t>
            </a:r>
            <a:r>
              <a:rPr kumimoji="1" lang="en-US" altLang="ja-JP" sz="1050" dirty="0">
                <a:solidFill>
                  <a:schemeClr val="tx1"/>
                </a:solidFill>
                <a:latin typeface="ＭＳ ゴシック" panose="020B0609070205080204" pitchFamily="49" charset="-128"/>
                <a:ea typeface="ＭＳ ゴシック" panose="020B0609070205080204" pitchFamily="49" charset="-128"/>
              </a:rPr>
              <a:t>9.</a:t>
            </a:r>
            <a:r>
              <a:rPr kumimoji="1" lang="ja-JP" altLang="en-US" sz="1050" dirty="0">
                <a:solidFill>
                  <a:schemeClr val="tx1"/>
                </a:solidFill>
                <a:latin typeface="ＭＳ ゴシック" panose="020B0609070205080204" pitchFamily="49" charset="-128"/>
                <a:ea typeface="ＭＳ ゴシック" panose="020B0609070205080204" pitchFamily="49" charset="-128"/>
              </a:rPr>
              <a:t>その他　</a:t>
            </a:r>
            <a:r>
              <a:rPr kumimoji="1" lang="en-US" altLang="ja-JP" sz="1050" dirty="0">
                <a:solidFill>
                  <a:schemeClr val="tx1"/>
                </a:solidFill>
                <a:latin typeface="ＭＳ ゴシック" panose="020B0609070205080204" pitchFamily="49" charset="-128"/>
                <a:ea typeface="ＭＳ ゴシック" panose="020B0609070205080204" pitchFamily="49" charset="-128"/>
              </a:rPr>
              <a:t>10.</a:t>
            </a:r>
            <a:r>
              <a:rPr kumimoji="1" lang="ja-JP" altLang="en-US" sz="1050" dirty="0">
                <a:solidFill>
                  <a:schemeClr val="tx1"/>
                </a:solidFill>
                <a:latin typeface="ＭＳ ゴシック" panose="020B0609070205080204" pitchFamily="49" charset="-128"/>
                <a:ea typeface="ＭＳ ゴシック" panose="020B0609070205080204" pitchFamily="49" charset="-128"/>
              </a:rPr>
              <a:t>全般</a:t>
            </a:r>
          </a:p>
        </p:txBody>
      </p:sp>
      <p:sp>
        <p:nvSpPr>
          <p:cNvPr id="74" name="テキスト ボックス 73">
            <a:extLst>
              <a:ext uri="{FF2B5EF4-FFF2-40B4-BE49-F238E27FC236}">
                <a16:creationId xmlns:a16="http://schemas.microsoft.com/office/drawing/2014/main" id="{E7330921-C986-4ADB-8A26-E54AE6BFA866}"/>
              </a:ext>
            </a:extLst>
          </p:cNvPr>
          <p:cNvSpPr txBox="1"/>
          <p:nvPr/>
        </p:nvSpPr>
        <p:spPr>
          <a:xfrm>
            <a:off x="4652215" y="1357519"/>
            <a:ext cx="756000" cy="532800"/>
          </a:xfrm>
          <a:prstGeom prst="rect">
            <a:avLst/>
          </a:prstGeom>
          <a:solidFill>
            <a:schemeClr val="accent1"/>
          </a:solidFill>
          <a:ln>
            <a:solidFill>
              <a:schemeClr val="bg1"/>
            </a:solidFill>
          </a:ln>
        </p:spPr>
        <p:txBody>
          <a:bodyPr wrap="square" rtlCol="0" anchor="ctr" anchorCtr="1">
            <a:spAutoFit/>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適用事業</a:t>
            </a:r>
          </a:p>
        </p:txBody>
      </p:sp>
      <p:sp>
        <p:nvSpPr>
          <p:cNvPr id="63" name="テキスト ボックス 62">
            <a:extLst>
              <a:ext uri="{FF2B5EF4-FFF2-40B4-BE49-F238E27FC236}">
                <a16:creationId xmlns:a16="http://schemas.microsoft.com/office/drawing/2014/main" id="{BC3B24A2-66F6-4971-B79E-A347CC4C2EDB}"/>
              </a:ext>
            </a:extLst>
          </p:cNvPr>
          <p:cNvSpPr txBox="1"/>
          <p:nvPr/>
        </p:nvSpPr>
        <p:spPr>
          <a:xfrm>
            <a:off x="6573389" y="3322819"/>
            <a:ext cx="2440801" cy="1323439"/>
          </a:xfrm>
          <a:prstGeom prst="rect">
            <a:avLst/>
          </a:prstGeom>
          <a:noFill/>
          <a:ln>
            <a:solidFill>
              <a:schemeClr val="tx1"/>
            </a:solidFill>
            <a:prstDash val="dash"/>
          </a:ln>
        </p:spPr>
        <p:txBody>
          <a:bodyPr wrap="square" rtlCol="0">
            <a:spAutoFit/>
          </a:bodyPr>
          <a:lstStyle/>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適用可能な範囲の図</a:t>
            </a: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（示すことができれば貼付）</a:t>
            </a: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64" name="正方形/長方形 63">
            <a:extLst>
              <a:ext uri="{FF2B5EF4-FFF2-40B4-BE49-F238E27FC236}">
                <a16:creationId xmlns:a16="http://schemas.microsoft.com/office/drawing/2014/main" id="{571C680D-27D3-4E96-997F-C255A36CDF80}"/>
              </a:ext>
            </a:extLst>
          </p:cNvPr>
          <p:cNvSpPr/>
          <p:nvPr/>
        </p:nvSpPr>
        <p:spPr>
          <a:xfrm>
            <a:off x="4629191" y="5051959"/>
            <a:ext cx="4457701" cy="12129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●●の工程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●の重機に●●を搭載して施工する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ため、均一</a:t>
            </a:r>
            <a:r>
              <a:rPr kumimoji="1" lang="ja-JP" altLang="en-US" sz="1050" dirty="0">
                <a:solidFill>
                  <a:schemeClr val="tx1"/>
                </a:solidFill>
                <a:latin typeface="ＭＳ ゴシック" panose="020B0609070205080204" pitchFamily="49" charset="-128"/>
                <a:ea typeface="ＭＳ ゴシック" panose="020B0609070205080204" pitchFamily="49" charset="-128"/>
              </a:rPr>
              <a:t>かつ正確に施工できる。過去に実績がある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など、確実</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に施工できる。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また、●</a:t>
            </a:r>
            <a:r>
              <a:rPr kumimoji="1" lang="ja-JP" altLang="en-US" sz="1050" dirty="0">
                <a:solidFill>
                  <a:schemeClr val="tx1"/>
                </a:solidFill>
                <a:latin typeface="ＭＳ ゴシック" panose="020B0609070205080204" pitchFamily="49" charset="-128"/>
                <a:ea typeface="ＭＳ ゴシック" panose="020B0609070205080204" pitchFamily="49" charset="-128"/>
              </a:rPr>
              <a:t>●法に抵触することない</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ため、安全性</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にも十分配慮して活用が</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可能である。</a:t>
            </a: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65" name="テキスト ボックス 64">
            <a:extLst>
              <a:ext uri="{FF2B5EF4-FFF2-40B4-BE49-F238E27FC236}">
                <a16:creationId xmlns:a16="http://schemas.microsoft.com/office/drawing/2014/main" id="{A21C3383-2919-4883-A4A1-8FD828A5F27C}"/>
              </a:ext>
            </a:extLst>
          </p:cNvPr>
          <p:cNvSpPr txBox="1"/>
          <p:nvPr/>
        </p:nvSpPr>
        <p:spPr>
          <a:xfrm>
            <a:off x="4607012" y="472969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■技術の成立性</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a16="http://schemas.microsoft.com/office/drawing/2014/main" id="{865A2818-7078-4163-93F6-6494620F6D71}"/>
              </a:ext>
            </a:extLst>
          </p:cNvPr>
          <p:cNvSpPr/>
          <p:nvPr/>
        </p:nvSpPr>
        <p:spPr>
          <a:xfrm>
            <a:off x="1" y="533399"/>
            <a:ext cx="2830829" cy="42845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5A27EFB-5BC5-4278-B44E-E4D802D89A9F}"/>
              </a:ext>
            </a:extLst>
          </p:cNvPr>
          <p:cNvSpPr txBox="1"/>
          <p:nvPr/>
        </p:nvSpPr>
        <p:spPr>
          <a:xfrm>
            <a:off x="54610" y="599219"/>
            <a:ext cx="274320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技術部門：高度化　　　</a:t>
            </a:r>
            <a:r>
              <a:rPr kumimoji="1" lang="ja-JP" altLang="en-US" sz="1100" dirty="0">
                <a:latin typeface="ＭＳ ゴシック" panose="020B0609070205080204" pitchFamily="49" charset="-128"/>
                <a:ea typeface="ＭＳ ゴシック" panose="020B0609070205080204" pitchFamily="49" charset="-128"/>
              </a:rPr>
              <a:t>部門</a:t>
            </a:r>
          </a:p>
        </p:txBody>
      </p:sp>
      <p:sp>
        <p:nvSpPr>
          <p:cNvPr id="22" name="正方形/長方形 21">
            <a:extLst>
              <a:ext uri="{FF2B5EF4-FFF2-40B4-BE49-F238E27FC236}">
                <a16:creationId xmlns:a16="http://schemas.microsoft.com/office/drawing/2014/main" id="{D1B3A081-9729-4A69-9708-F9D0BB922B34}"/>
              </a:ext>
            </a:extLst>
          </p:cNvPr>
          <p:cNvSpPr/>
          <p:nvPr/>
        </p:nvSpPr>
        <p:spPr>
          <a:xfrm>
            <a:off x="3267074" y="532913"/>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区分３：活用促進技術</a:t>
            </a:r>
          </a:p>
        </p:txBody>
      </p:sp>
      <p:sp>
        <p:nvSpPr>
          <p:cNvPr id="23" name="テキスト ボックス 22">
            <a:extLst>
              <a:ext uri="{FF2B5EF4-FFF2-40B4-BE49-F238E27FC236}">
                <a16:creationId xmlns:a16="http://schemas.microsoft.com/office/drawing/2014/main" id="{AB5CD04B-02C0-458A-A734-C14F3DCC1596}"/>
              </a:ext>
            </a:extLst>
          </p:cNvPr>
          <p:cNvSpPr txBox="1"/>
          <p:nvPr/>
        </p:nvSpPr>
        <p:spPr>
          <a:xfrm>
            <a:off x="2838450" y="540346"/>
            <a:ext cx="462914" cy="430887"/>
          </a:xfrm>
          <a:prstGeom prst="rect">
            <a:avLst/>
          </a:prstGeom>
          <a:solidFill>
            <a:schemeClr val="tx1"/>
          </a:solidFill>
          <a:ln>
            <a:solidFill>
              <a:schemeClr val="bg1"/>
            </a:solidFill>
          </a:ln>
        </p:spPr>
        <p:txBody>
          <a:bodyPr wrap="square" rtlCol="0">
            <a:spAutoFit/>
          </a:bodyPr>
          <a:lstStyle/>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登録</a:t>
            </a:r>
            <a:endParaRPr kumimoji="1" lang="en-US" altLang="ja-JP" sz="1100" kern="1300" dirty="0">
              <a:solidFill>
                <a:schemeClr val="bg1"/>
              </a:solidFill>
              <a:latin typeface="ＭＳ ゴシック" panose="020B0609070205080204" pitchFamily="49" charset="-128"/>
              <a:ea typeface="ＭＳ ゴシック" panose="020B0609070205080204" pitchFamily="49" charset="-128"/>
            </a:endParaRPr>
          </a:p>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区分</a:t>
            </a:r>
          </a:p>
        </p:txBody>
      </p:sp>
      <p:sp>
        <p:nvSpPr>
          <p:cNvPr id="25" name="テキスト ボックス 24">
            <a:extLst>
              <a:ext uri="{FF2B5EF4-FFF2-40B4-BE49-F238E27FC236}">
                <a16:creationId xmlns:a16="http://schemas.microsoft.com/office/drawing/2014/main" id="{527AA1B0-C353-4DB2-9098-9495112DBCE6}"/>
              </a:ext>
            </a:extLst>
          </p:cNvPr>
          <p:cNvSpPr txBox="1"/>
          <p:nvPr/>
        </p:nvSpPr>
        <p:spPr>
          <a:xfrm>
            <a:off x="4634660" y="1054508"/>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■適用条件等</a:t>
            </a:r>
            <a:r>
              <a:rPr kumimoji="1" lang="ja-JP" altLang="en-US" sz="1100" dirty="0">
                <a:latin typeface="ＭＳ ゴシック" panose="020B0609070205080204" pitchFamily="49" charset="-128"/>
                <a:ea typeface="ＭＳ ゴシック" panose="020B0609070205080204" pitchFamily="49" charset="-128"/>
              </a:rPr>
              <a:t>（自然条件・現場条件等の活用上の留意点）</a:t>
            </a:r>
            <a:endParaRPr kumimoji="1" lang="ja-JP" altLang="en-US" sz="1100" dirty="0">
              <a:highlight>
                <a:srgbClr val="FFFF00"/>
              </a:highlight>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98CB1B85-9CD1-4FCD-97B4-C5AA4CC13392}"/>
              </a:ext>
            </a:extLst>
          </p:cNvPr>
          <p:cNvSpPr txBox="1"/>
          <p:nvPr/>
        </p:nvSpPr>
        <p:spPr>
          <a:xfrm>
            <a:off x="76200" y="5119597"/>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■公共事業における施工・活用方法</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8" name="正方形/長方形 27">
            <a:extLst>
              <a:ext uri="{FF2B5EF4-FFF2-40B4-BE49-F238E27FC236}">
                <a16:creationId xmlns:a16="http://schemas.microsoft.com/office/drawing/2014/main" id="{C381CC32-4861-43C2-B568-7B7C03F53F47}"/>
              </a:ext>
            </a:extLst>
          </p:cNvPr>
          <p:cNvSpPr/>
          <p:nvPr/>
        </p:nvSpPr>
        <p:spPr>
          <a:xfrm>
            <a:off x="57150" y="5427374"/>
            <a:ext cx="4457701" cy="837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従来技術</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●と●●の工程があるのに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対し、本技術は、●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●のため●●の工程が省略できるととも</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に、大規模</a:t>
            </a:r>
            <a:r>
              <a:rPr kumimoji="1" lang="ja-JP" altLang="en-US" sz="1050" dirty="0">
                <a:solidFill>
                  <a:schemeClr val="tx1"/>
                </a:solidFill>
                <a:latin typeface="ＭＳ ゴシック" panose="020B0609070205080204" pitchFamily="49" charset="-128"/>
                <a:ea typeface="ＭＳ ゴシック" panose="020B0609070205080204" pitchFamily="49" charset="-128"/>
              </a:rPr>
              <a:t>な交通規制が不要と</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なり、円滑</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に施工ができる。</a:t>
            </a:r>
          </a:p>
        </p:txBody>
      </p:sp>
      <p:sp>
        <p:nvSpPr>
          <p:cNvPr id="36" name="楕円 35">
            <a:extLst>
              <a:ext uri="{FF2B5EF4-FFF2-40B4-BE49-F238E27FC236}">
                <a16:creationId xmlns:a16="http://schemas.microsoft.com/office/drawing/2014/main" id="{FED64B31-D782-401F-9FB7-BA290B023D98}"/>
              </a:ext>
            </a:extLst>
          </p:cNvPr>
          <p:cNvSpPr/>
          <p:nvPr/>
        </p:nvSpPr>
        <p:spPr>
          <a:xfrm>
            <a:off x="3512821" y="615480"/>
            <a:ext cx="1526540" cy="2673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2AB397AF-542D-44A5-8D36-F19B0717AEC7}"/>
              </a:ext>
            </a:extLst>
          </p:cNvPr>
          <p:cNvSpPr txBox="1"/>
          <p:nvPr/>
        </p:nvSpPr>
        <p:spPr>
          <a:xfrm>
            <a:off x="57148" y="1055529"/>
            <a:ext cx="40671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■技術概要・ポイント</a:t>
            </a:r>
            <a:r>
              <a:rPr kumimoji="1" lang="ja-JP" altLang="en-US" sz="1200" dirty="0">
                <a:latin typeface="ＭＳ ゴシック" panose="020B0609070205080204" pitchFamily="49" charset="-128"/>
                <a:ea typeface="ＭＳ ゴシック" panose="020B0609070205080204" pitchFamily="49" charset="-128"/>
              </a:rPr>
              <a:t>（写真・図面等を適宜貼付）</a:t>
            </a:r>
          </a:p>
        </p:txBody>
      </p:sp>
      <p:sp>
        <p:nvSpPr>
          <p:cNvPr id="45" name="正方形/長方形 44">
            <a:extLst>
              <a:ext uri="{FF2B5EF4-FFF2-40B4-BE49-F238E27FC236}">
                <a16:creationId xmlns:a16="http://schemas.microsoft.com/office/drawing/2014/main" id="{187B84D9-D6E1-4547-8294-833ED3078A8D}"/>
              </a:ext>
            </a:extLst>
          </p:cNvPr>
          <p:cNvSpPr/>
          <p:nvPr/>
        </p:nvSpPr>
        <p:spPr>
          <a:xfrm>
            <a:off x="731520" y="6341369"/>
            <a:ext cx="6534912" cy="483148"/>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00"/>
              </a:lnSpc>
            </a:pPr>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単独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官民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民学</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p>
          <a:p>
            <a:pPr>
              <a:lnSpc>
                <a:spcPts val="1700"/>
              </a:lnSpc>
            </a:pPr>
            <a:r>
              <a:rPr kumimoji="1" lang="ja-JP" altLang="en-US" sz="1050" dirty="0">
                <a:solidFill>
                  <a:schemeClr val="tx1"/>
                </a:solidFill>
                <a:latin typeface="ＭＳ ゴシック" panose="020B0609070205080204" pitchFamily="49" charset="-128"/>
                <a:ea typeface="ＭＳ ゴシック" panose="020B0609070205080204" pitchFamily="49" charset="-128"/>
              </a:rPr>
              <a:t>開発会社： ●● 　　　　　　　　　販売会社： ●●  　　　　　　 　　　協会： ●●協会　</a:t>
            </a:r>
          </a:p>
        </p:txBody>
      </p:sp>
      <p:sp>
        <p:nvSpPr>
          <p:cNvPr id="46" name="テキスト ボックス 45">
            <a:extLst>
              <a:ext uri="{FF2B5EF4-FFF2-40B4-BE49-F238E27FC236}">
                <a16:creationId xmlns:a16="http://schemas.microsoft.com/office/drawing/2014/main" id="{085DB5B3-14B3-4031-AD59-8D97C5CAB96C}"/>
              </a:ext>
            </a:extLst>
          </p:cNvPr>
          <p:cNvSpPr txBox="1"/>
          <p:nvPr/>
        </p:nvSpPr>
        <p:spPr>
          <a:xfrm>
            <a:off x="68375" y="6326880"/>
            <a:ext cx="663145" cy="497637"/>
          </a:xfrm>
          <a:prstGeom prst="rect">
            <a:avLst/>
          </a:prstGeom>
          <a:solidFill>
            <a:schemeClr val="accent1"/>
          </a:solidFill>
          <a:ln>
            <a:solidFill>
              <a:schemeClr val="bg1"/>
            </a:solidFill>
          </a:ln>
        </p:spPr>
        <p:txBody>
          <a:bodyPr wrap="square" rtlCol="0">
            <a:spAutoFit/>
          </a:bodyPr>
          <a:lstStyle/>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開発</a:t>
            </a:r>
            <a:endParaRPr kumimoji="1" lang="en-US" altLang="ja-JP" sz="1100" dirty="0">
              <a:solidFill>
                <a:schemeClr val="bg1"/>
              </a:solidFill>
              <a:latin typeface="HGPｺﾞｼｯｸE" panose="020B0900000000000000" pitchFamily="50" charset="-128"/>
              <a:ea typeface="HGPｺﾞｼｯｸE" panose="020B0900000000000000" pitchFamily="50" charset="-128"/>
            </a:endParaRPr>
          </a:p>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体制等</a:t>
            </a:r>
          </a:p>
        </p:txBody>
      </p:sp>
      <p:sp>
        <p:nvSpPr>
          <p:cNvPr id="47" name="楕円 46">
            <a:extLst>
              <a:ext uri="{FF2B5EF4-FFF2-40B4-BE49-F238E27FC236}">
                <a16:creationId xmlns:a16="http://schemas.microsoft.com/office/drawing/2014/main" id="{5A50B49D-5404-4CB8-A5FE-0DBEBC0BF7AE}"/>
              </a:ext>
            </a:extLst>
          </p:cNvPr>
          <p:cNvSpPr/>
          <p:nvPr/>
        </p:nvSpPr>
        <p:spPr>
          <a:xfrm>
            <a:off x="1371805" y="6364424"/>
            <a:ext cx="242847" cy="2428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21C35335-BDF1-4915-ACBC-E3B7B65E4F2B}"/>
              </a:ext>
            </a:extLst>
          </p:cNvPr>
          <p:cNvSpPr/>
          <p:nvPr/>
        </p:nvSpPr>
        <p:spPr>
          <a:xfrm>
            <a:off x="5216937" y="530788"/>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区分２：試行段階技術</a:t>
            </a:r>
          </a:p>
        </p:txBody>
      </p:sp>
      <p:sp>
        <p:nvSpPr>
          <p:cNvPr id="44" name="正方形/長方形 43">
            <a:extLst>
              <a:ext uri="{FF2B5EF4-FFF2-40B4-BE49-F238E27FC236}">
                <a16:creationId xmlns:a16="http://schemas.microsoft.com/office/drawing/2014/main" id="{DC146010-C074-4567-906A-E7661C43F3F6}"/>
              </a:ext>
            </a:extLst>
          </p:cNvPr>
          <p:cNvSpPr/>
          <p:nvPr/>
        </p:nvSpPr>
        <p:spPr>
          <a:xfrm>
            <a:off x="7151642" y="528663"/>
            <a:ext cx="1992357" cy="4331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区分１：開発・改良支援技術</a:t>
            </a:r>
          </a:p>
        </p:txBody>
      </p:sp>
      <p:sp>
        <p:nvSpPr>
          <p:cNvPr id="50" name="正方形/長方形 49">
            <a:extLst>
              <a:ext uri="{FF2B5EF4-FFF2-40B4-BE49-F238E27FC236}">
                <a16:creationId xmlns:a16="http://schemas.microsoft.com/office/drawing/2014/main" id="{2B3D27EB-B2A3-4824-AC0B-5FB50BCD4786}"/>
              </a:ext>
            </a:extLst>
          </p:cNvPr>
          <p:cNvSpPr/>
          <p:nvPr/>
        </p:nvSpPr>
        <p:spPr>
          <a:xfrm>
            <a:off x="7378650" y="6495156"/>
            <a:ext cx="1248961" cy="33451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効率化</a:t>
            </a:r>
          </a:p>
        </p:txBody>
      </p:sp>
      <p:sp>
        <p:nvSpPr>
          <p:cNvPr id="51" name="テキスト ボックス 50">
            <a:extLst>
              <a:ext uri="{FF2B5EF4-FFF2-40B4-BE49-F238E27FC236}">
                <a16:creationId xmlns:a16="http://schemas.microsoft.com/office/drawing/2014/main" id="{5E1CA911-4906-48FD-BC9A-93F7BC5DB0B3}"/>
              </a:ext>
            </a:extLst>
          </p:cNvPr>
          <p:cNvSpPr txBox="1"/>
          <p:nvPr/>
        </p:nvSpPr>
        <p:spPr>
          <a:xfrm>
            <a:off x="7282639" y="6248934"/>
            <a:ext cx="1731551"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副部門</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副次的効果</a:t>
            </a:r>
            <a:r>
              <a:rPr kumimoji="1" lang="en-US" altLang="ja-JP" sz="1000" dirty="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52" name="テキスト ボックス 51">
            <a:extLst>
              <a:ext uri="{FF2B5EF4-FFF2-40B4-BE49-F238E27FC236}">
                <a16:creationId xmlns:a16="http://schemas.microsoft.com/office/drawing/2014/main" id="{9869FB67-1F78-4730-B5D3-6258F9FDB874}"/>
              </a:ext>
            </a:extLst>
          </p:cNvPr>
          <p:cNvSpPr txBox="1"/>
          <p:nvPr/>
        </p:nvSpPr>
        <p:spPr>
          <a:xfrm>
            <a:off x="8627611" y="6589039"/>
            <a:ext cx="465827"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部門</a:t>
            </a:r>
          </a:p>
        </p:txBody>
      </p:sp>
      <p:sp>
        <p:nvSpPr>
          <p:cNvPr id="35" name="楕円 34">
            <a:extLst>
              <a:ext uri="{FF2B5EF4-FFF2-40B4-BE49-F238E27FC236}">
                <a16:creationId xmlns:a16="http://schemas.microsoft.com/office/drawing/2014/main" id="{CE2B7809-D787-4B0F-BCCF-03D6B6F4E36F}"/>
              </a:ext>
            </a:extLst>
          </p:cNvPr>
          <p:cNvSpPr/>
          <p:nvPr/>
        </p:nvSpPr>
        <p:spPr>
          <a:xfrm>
            <a:off x="5391991" y="1410700"/>
            <a:ext cx="226489" cy="2264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95B39158-0D3B-4E1E-A008-54F451B70E92}"/>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3DA3D5B1-4BB6-46CF-BE86-FF27856DDD0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r>
              <a:rPr kumimoji="1" lang="ja-JP" altLang="en-US" sz="1400" dirty="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chemeClr val="bg1"/>
                </a:solidFill>
                <a:latin typeface="ＭＳ ゴシック" panose="020B0609070205080204" pitchFamily="49" charset="-128"/>
                <a:ea typeface="ＭＳ ゴシック" panose="020B0609070205080204" pitchFamily="49" charset="-128"/>
              </a:rPr>
              <a:t>株式会社</a:t>
            </a:r>
          </a:p>
        </p:txBody>
      </p:sp>
      <p:sp>
        <p:nvSpPr>
          <p:cNvPr id="56" name="テキスト ボックス 55">
            <a:extLst>
              <a:ext uri="{FF2B5EF4-FFF2-40B4-BE49-F238E27FC236}">
                <a16:creationId xmlns:a16="http://schemas.microsoft.com/office/drawing/2014/main" id="{C8C2C171-2C61-454E-A593-CEACB7D53466}"/>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申請技術をフルネームで記載</a:t>
            </a:r>
          </a:p>
        </p:txBody>
      </p:sp>
      <p:sp>
        <p:nvSpPr>
          <p:cNvPr id="57" name="テキスト ボックス 56">
            <a:extLst>
              <a:ext uri="{FF2B5EF4-FFF2-40B4-BE49-F238E27FC236}">
                <a16:creationId xmlns:a16="http://schemas.microsoft.com/office/drawing/2014/main" id="{47E590FA-339E-4A7D-8E87-48F4BF75FA41}"/>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58" name="テキスト ボックス 57">
            <a:extLst>
              <a:ext uri="{FF2B5EF4-FFF2-40B4-BE49-F238E27FC236}">
                <a16:creationId xmlns:a16="http://schemas.microsoft.com/office/drawing/2014/main" id="{9A5C4044-90E8-49E6-AFDF-79E0E9F07B98}"/>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59" name="テキスト ボックス 58">
            <a:extLst>
              <a:ext uri="{FF2B5EF4-FFF2-40B4-BE49-F238E27FC236}">
                <a16:creationId xmlns:a16="http://schemas.microsoft.com/office/drawing/2014/main" id="{FA084C4F-D584-457F-9654-A49A92972DB7}"/>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2" name="吹き出し: 四角形 1">
            <a:extLst>
              <a:ext uri="{FF2B5EF4-FFF2-40B4-BE49-F238E27FC236}">
                <a16:creationId xmlns:a16="http://schemas.microsoft.com/office/drawing/2014/main" id="{C415364E-4A80-411C-BE63-BBEDFC7C4F3C}"/>
              </a:ext>
            </a:extLst>
          </p:cNvPr>
          <p:cNvSpPr/>
          <p:nvPr/>
        </p:nvSpPr>
        <p:spPr>
          <a:xfrm>
            <a:off x="4728345" y="35977"/>
            <a:ext cx="1882275" cy="436035"/>
          </a:xfrm>
          <a:prstGeom prst="wedgeRectCallout">
            <a:avLst>
              <a:gd name="adj1" fmla="val -47127"/>
              <a:gd name="adj2" fmla="val 8933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技術部門に基づいて登録区分を選択してください。</a:t>
            </a:r>
          </a:p>
        </p:txBody>
      </p:sp>
      <p:sp>
        <p:nvSpPr>
          <p:cNvPr id="53" name="吹き出し: 四角形 52">
            <a:extLst>
              <a:ext uri="{FF2B5EF4-FFF2-40B4-BE49-F238E27FC236}">
                <a16:creationId xmlns:a16="http://schemas.microsoft.com/office/drawing/2014/main" id="{FE5621A5-5FDF-4583-B3CC-3481B9676508}"/>
              </a:ext>
            </a:extLst>
          </p:cNvPr>
          <p:cNvSpPr/>
          <p:nvPr/>
        </p:nvSpPr>
        <p:spPr>
          <a:xfrm>
            <a:off x="4744858" y="4072186"/>
            <a:ext cx="2758303" cy="589312"/>
          </a:xfrm>
          <a:prstGeom prst="wedgeRectCallout">
            <a:avLst>
              <a:gd name="adj1" fmla="val -32279"/>
              <a:gd name="adj2" fmla="val 79633"/>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技術に係る性能・機能等が国等の定める基準を満足する</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か、該当</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する法規制等に対して留意する点などを記載してください。</a:t>
            </a:r>
          </a:p>
        </p:txBody>
      </p:sp>
      <p:sp>
        <p:nvSpPr>
          <p:cNvPr id="66" name="吹き出し: 四角形 65">
            <a:extLst>
              <a:ext uri="{FF2B5EF4-FFF2-40B4-BE49-F238E27FC236}">
                <a16:creationId xmlns:a16="http://schemas.microsoft.com/office/drawing/2014/main" id="{11FC4CD8-9B5C-4B97-8CE9-82E916C5B98F}"/>
              </a:ext>
            </a:extLst>
          </p:cNvPr>
          <p:cNvSpPr/>
          <p:nvPr/>
        </p:nvSpPr>
        <p:spPr>
          <a:xfrm>
            <a:off x="922292" y="38930"/>
            <a:ext cx="1992357" cy="436035"/>
          </a:xfrm>
          <a:prstGeom prst="wedgeRectCallout">
            <a:avLst>
              <a:gd name="adj1" fmla="val -14618"/>
              <a:gd name="adj2" fmla="val 8277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申請技術を最もアピールできる部門を記載してください。</a:t>
            </a:r>
          </a:p>
        </p:txBody>
      </p:sp>
      <p:sp>
        <p:nvSpPr>
          <p:cNvPr id="67" name="正方形/長方形 66">
            <a:extLst>
              <a:ext uri="{FF2B5EF4-FFF2-40B4-BE49-F238E27FC236}">
                <a16:creationId xmlns:a16="http://schemas.microsoft.com/office/drawing/2014/main" id="{8AF0BD30-5090-42B3-890C-C550CB9CEE38}"/>
              </a:ext>
            </a:extLst>
          </p:cNvPr>
          <p:cNvSpPr/>
          <p:nvPr/>
        </p:nvSpPr>
        <p:spPr>
          <a:xfrm>
            <a:off x="57150" y="1377795"/>
            <a:ext cx="4435522" cy="3741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建設機械の</a:t>
            </a:r>
            <a:r>
              <a:rPr kumimoji="1" lang="en-US" altLang="ja-JP" sz="1050" dirty="0">
                <a:solidFill>
                  <a:schemeClr val="tx1"/>
                </a:solidFill>
                <a:latin typeface="ＭＳ ゴシック" panose="020B0609070205080204" pitchFamily="49" charset="-128"/>
                <a:ea typeface="ＭＳ ゴシック" panose="020B0609070205080204" pitchFamily="49" charset="-128"/>
              </a:rPr>
              <a:t>ICT</a:t>
            </a:r>
            <a:r>
              <a:rPr kumimoji="1" lang="ja-JP" altLang="en-US" sz="1050" dirty="0">
                <a:solidFill>
                  <a:schemeClr val="tx1"/>
                </a:solidFill>
                <a:latin typeface="ＭＳ ゴシック" panose="020B0609070205080204" pitchFamily="49" charset="-128"/>
                <a:ea typeface="ＭＳ ゴシック" panose="020B0609070205080204" pitchFamily="49" charset="-128"/>
              </a:rPr>
              <a:t>化施工により道路建設を行う技術の場合</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050" dirty="0">
                <a:solidFill>
                  <a:schemeClr val="tx1"/>
                </a:solidFill>
                <a:latin typeface="ＭＳ ゴシック" panose="020B0609070205080204" pitchFamily="49" charset="-128"/>
                <a:ea typeface="ＭＳ ゴシック" panose="020B0609070205080204" pitchFamily="49" charset="-128"/>
              </a:rPr>
              <a:t>○従来は作業員が重機を操作</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し、掘削</a:t>
            </a:r>
            <a:r>
              <a:rPr kumimoji="1" lang="ja-JP" altLang="en-US" sz="1050" dirty="0">
                <a:solidFill>
                  <a:schemeClr val="tx1"/>
                </a:solidFill>
                <a:latin typeface="ＭＳ ゴシック" panose="020B0609070205080204" pitchFamily="49" charset="-128"/>
                <a:ea typeface="ＭＳ ゴシック" panose="020B0609070205080204" pitchFamily="49" charset="-128"/>
              </a:rPr>
              <a:t>等を行っていた</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が、本技術</a:t>
            </a:r>
            <a:r>
              <a:rPr kumimoji="1" lang="ja-JP" altLang="en-US" sz="1050" dirty="0">
                <a:solidFill>
                  <a:schemeClr val="tx1"/>
                </a:solidFill>
                <a:latin typeface="ＭＳ ゴシック" panose="020B0609070205080204" pitchFamily="49" charset="-128"/>
                <a:ea typeface="ＭＳ ゴシック" panose="020B0609070205080204" pitchFamily="49" charset="-128"/>
              </a:rPr>
              <a:t>を活　</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用することに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より、高い品質を確保するとともに、効率的に掘削が</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可能</a:t>
            </a:r>
            <a:r>
              <a:rPr kumimoji="1" lang="ja-JP" altLang="en-US" sz="1050" dirty="0">
                <a:solidFill>
                  <a:schemeClr val="tx1"/>
                </a:solidFill>
                <a:latin typeface="ＭＳ ゴシック" panose="020B0609070205080204" pitchFamily="49" charset="-128"/>
                <a:ea typeface="ＭＳ ゴシック" panose="020B0609070205080204" pitchFamily="49" charset="-128"/>
              </a:rPr>
              <a:t>となった。</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また、設計図書等に</a:t>
            </a:r>
            <a:r>
              <a:rPr kumimoji="1" lang="ja-JP" altLang="en-US" sz="1050" dirty="0">
                <a:solidFill>
                  <a:schemeClr val="tx1"/>
                </a:solidFill>
                <a:latin typeface="ＭＳ ゴシック" panose="020B0609070205080204" pitchFamily="49" charset="-128"/>
                <a:ea typeface="ＭＳ ゴシック" panose="020B0609070205080204" pitchFamily="49" charset="-128"/>
              </a:rPr>
              <a:t>基づいた</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土量掘削</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より、掘削</a:t>
            </a:r>
            <a:r>
              <a:rPr kumimoji="1" lang="ja-JP" altLang="en-US" sz="1050" dirty="0">
                <a:solidFill>
                  <a:schemeClr val="tx1"/>
                </a:solidFill>
                <a:latin typeface="ＭＳ ゴシック" panose="020B0609070205080204" pitchFamily="49" charset="-128"/>
                <a:ea typeface="ＭＳ ゴシック" panose="020B0609070205080204" pitchFamily="49" charset="-128"/>
              </a:rPr>
              <a:t>も</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正確</a:t>
            </a:r>
            <a:r>
              <a:rPr kumimoji="1" lang="ja-JP" altLang="en-US" sz="1050" dirty="0">
                <a:solidFill>
                  <a:schemeClr val="tx1"/>
                </a:solidFill>
                <a:latin typeface="ＭＳ ゴシック" panose="020B0609070205080204" pitchFamily="49" charset="-128"/>
                <a:ea typeface="ＭＳ ゴシック" panose="020B0609070205080204" pitchFamily="49" charset="-128"/>
              </a:rPr>
              <a:t>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つ効率</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的</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に実施</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できるため、生産性</a:t>
            </a:r>
            <a:r>
              <a:rPr kumimoji="1" lang="ja-JP" altLang="en-US" sz="1050" dirty="0">
                <a:solidFill>
                  <a:schemeClr val="tx1"/>
                </a:solidFill>
                <a:latin typeface="ＭＳ ゴシック" panose="020B0609070205080204" pitchFamily="49" charset="-128"/>
                <a:ea typeface="ＭＳ ゴシック" panose="020B0609070205080204" pitchFamily="49" charset="-128"/>
              </a:rPr>
              <a:t>が向上した。</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p:txBody>
      </p:sp>
      <p:pic>
        <p:nvPicPr>
          <p:cNvPr id="24" name="図 23" descr="人, 男, 座る, 持つ が含まれている画像&#10;&#10;自動的に生成された説明">
            <a:extLst>
              <a:ext uri="{FF2B5EF4-FFF2-40B4-BE49-F238E27FC236}">
                <a16:creationId xmlns:a16="http://schemas.microsoft.com/office/drawing/2014/main" id="{ACB6ABC2-E7F7-4C00-A4B6-37CAD46161B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178" t="19178" r="10747" b="10747"/>
          <a:stretch/>
        </p:blipFill>
        <p:spPr>
          <a:xfrm>
            <a:off x="216320" y="3481736"/>
            <a:ext cx="1990726" cy="1493045"/>
          </a:xfrm>
          <a:prstGeom prst="rect">
            <a:avLst/>
          </a:prstGeom>
        </p:spPr>
      </p:pic>
      <p:sp>
        <p:nvSpPr>
          <p:cNvPr id="39" name="テキスト ボックス 38">
            <a:extLst>
              <a:ext uri="{FF2B5EF4-FFF2-40B4-BE49-F238E27FC236}">
                <a16:creationId xmlns:a16="http://schemas.microsoft.com/office/drawing/2014/main" id="{ED63B382-8CE6-421C-B147-11B091614E71}"/>
              </a:ext>
            </a:extLst>
          </p:cNvPr>
          <p:cNvSpPr txBox="1"/>
          <p:nvPr/>
        </p:nvSpPr>
        <p:spPr>
          <a:xfrm>
            <a:off x="507309" y="3980464"/>
            <a:ext cx="1408748" cy="430887"/>
          </a:xfrm>
          <a:prstGeom prst="rect">
            <a:avLst/>
          </a:prstGeom>
          <a:noFill/>
        </p:spPr>
        <p:txBody>
          <a:bodyPr wrap="square" rtlCol="0">
            <a:spAutoFit/>
          </a:bodyPr>
          <a:lstStyle/>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申請技術をイメージ</a:t>
            </a: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できる写真を貼付</a:t>
            </a:r>
          </a:p>
        </p:txBody>
      </p:sp>
      <p:sp>
        <p:nvSpPr>
          <p:cNvPr id="41" name="テキスト ボックス 40">
            <a:extLst>
              <a:ext uri="{FF2B5EF4-FFF2-40B4-BE49-F238E27FC236}">
                <a16:creationId xmlns:a16="http://schemas.microsoft.com/office/drawing/2014/main" id="{69F6BD5C-DBD3-4B41-9953-00999D542F12}"/>
              </a:ext>
            </a:extLst>
          </p:cNvPr>
          <p:cNvSpPr txBox="1"/>
          <p:nvPr/>
        </p:nvSpPr>
        <p:spPr>
          <a:xfrm>
            <a:off x="2340208" y="3425829"/>
            <a:ext cx="1990726" cy="1538883"/>
          </a:xfrm>
          <a:prstGeom prst="rect">
            <a:avLst/>
          </a:prstGeom>
          <a:noFill/>
          <a:ln>
            <a:solidFill>
              <a:schemeClr val="tx1"/>
            </a:solidFill>
            <a:prstDash val="dash"/>
          </a:ln>
        </p:spPr>
        <p:txBody>
          <a:bodyPr wrap="square" rtlCol="0">
            <a:spAutoFit/>
          </a:bodyPr>
          <a:lstStyle/>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図面があれば貼付</a:t>
            </a: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69" name="吹き出し: 四角形 68">
            <a:extLst>
              <a:ext uri="{FF2B5EF4-FFF2-40B4-BE49-F238E27FC236}">
                <a16:creationId xmlns:a16="http://schemas.microsoft.com/office/drawing/2014/main" id="{2C64274D-23FE-49DF-B138-A6796C1E03BF}"/>
              </a:ext>
            </a:extLst>
          </p:cNvPr>
          <p:cNvSpPr/>
          <p:nvPr/>
        </p:nvSpPr>
        <p:spPr>
          <a:xfrm>
            <a:off x="2281473" y="2522262"/>
            <a:ext cx="1992357" cy="485672"/>
          </a:xfrm>
          <a:prstGeom prst="wedgeRectCallout">
            <a:avLst>
              <a:gd name="adj1" fmla="val -42347"/>
              <a:gd name="adj2" fmla="val -7408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技術部門</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に</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応じた</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技術的</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特徴・</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長所、効果</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等を記載してください。</a:t>
            </a:r>
          </a:p>
        </p:txBody>
      </p:sp>
      <p:sp>
        <p:nvSpPr>
          <p:cNvPr id="70" name="吹き出し: 四角形 69">
            <a:extLst>
              <a:ext uri="{FF2B5EF4-FFF2-40B4-BE49-F238E27FC236}">
                <a16:creationId xmlns:a16="http://schemas.microsoft.com/office/drawing/2014/main" id="{4DDC3F5F-3F7A-4276-AD5C-33D1D28BA709}"/>
              </a:ext>
            </a:extLst>
          </p:cNvPr>
          <p:cNvSpPr/>
          <p:nvPr/>
        </p:nvSpPr>
        <p:spPr>
          <a:xfrm>
            <a:off x="4813175" y="2941088"/>
            <a:ext cx="2117815" cy="908489"/>
          </a:xfrm>
          <a:prstGeom prst="wedgeRectCallout">
            <a:avLst>
              <a:gd name="adj1" fmla="val -12038"/>
              <a:gd name="adj2" fmla="val -79389"/>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自然条件・現場</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条件、当該</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技術の適用条件等について記載するととも</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に、適用</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可能な範囲（写真・図面等）を適宜貼付してください。</a:t>
            </a:r>
          </a:p>
        </p:txBody>
      </p:sp>
      <p:sp>
        <p:nvSpPr>
          <p:cNvPr id="75" name="吹き出し: 四角形 74">
            <a:extLst>
              <a:ext uri="{FF2B5EF4-FFF2-40B4-BE49-F238E27FC236}">
                <a16:creationId xmlns:a16="http://schemas.microsoft.com/office/drawing/2014/main" id="{F553F258-B81F-4D57-BA9F-81E77873CCF6}"/>
              </a:ext>
            </a:extLst>
          </p:cNvPr>
          <p:cNvSpPr/>
          <p:nvPr/>
        </p:nvSpPr>
        <p:spPr>
          <a:xfrm>
            <a:off x="7192583" y="836295"/>
            <a:ext cx="1882275" cy="436035"/>
          </a:xfrm>
          <a:prstGeom prst="wedgeRectCallout">
            <a:avLst>
              <a:gd name="adj1" fmla="val -53705"/>
              <a:gd name="adj2" fmla="val 7622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適用できる事業分野を選択してください。（複数事業可）</a:t>
            </a:r>
          </a:p>
        </p:txBody>
      </p:sp>
      <p:sp>
        <p:nvSpPr>
          <p:cNvPr id="76" name="吹き出し: 四角形 75">
            <a:extLst>
              <a:ext uri="{FF2B5EF4-FFF2-40B4-BE49-F238E27FC236}">
                <a16:creationId xmlns:a16="http://schemas.microsoft.com/office/drawing/2014/main" id="{D750AF32-3CC0-4979-A313-FC52A153581B}"/>
              </a:ext>
            </a:extLst>
          </p:cNvPr>
          <p:cNvSpPr/>
          <p:nvPr/>
        </p:nvSpPr>
        <p:spPr>
          <a:xfrm>
            <a:off x="180356" y="2686468"/>
            <a:ext cx="1882275" cy="571567"/>
          </a:xfrm>
          <a:prstGeom prst="wedgeRectCallout">
            <a:avLst>
              <a:gd name="adj1" fmla="val -7150"/>
              <a:gd name="adj2" fmla="val 83843"/>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写真や図面を貼り付ける場合</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は、内容</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や文字の判別できるサイズに調整してください。</a:t>
            </a:r>
          </a:p>
        </p:txBody>
      </p:sp>
      <p:sp>
        <p:nvSpPr>
          <p:cNvPr id="77" name="吹き出し: 四角形 76">
            <a:extLst>
              <a:ext uri="{FF2B5EF4-FFF2-40B4-BE49-F238E27FC236}">
                <a16:creationId xmlns:a16="http://schemas.microsoft.com/office/drawing/2014/main" id="{51172381-5443-4568-9A1E-0292F9E5B688}"/>
              </a:ext>
            </a:extLst>
          </p:cNvPr>
          <p:cNvSpPr/>
          <p:nvPr/>
        </p:nvSpPr>
        <p:spPr>
          <a:xfrm>
            <a:off x="6120855" y="5646049"/>
            <a:ext cx="1965870" cy="557541"/>
          </a:xfrm>
          <a:prstGeom prst="wedgeRectCallout">
            <a:avLst>
              <a:gd name="adj1" fmla="val 36876"/>
              <a:gd name="adj2" fmla="val 6883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申請する技術部門とは別に副次的効果のある部門があれば記載してください。</a:t>
            </a:r>
          </a:p>
        </p:txBody>
      </p:sp>
      <p:sp>
        <p:nvSpPr>
          <p:cNvPr id="78" name="吹き出し: 四角形 77">
            <a:extLst>
              <a:ext uri="{FF2B5EF4-FFF2-40B4-BE49-F238E27FC236}">
                <a16:creationId xmlns:a16="http://schemas.microsoft.com/office/drawing/2014/main" id="{70875A42-CF8D-4D51-8979-B02CA873CD7D}"/>
              </a:ext>
            </a:extLst>
          </p:cNvPr>
          <p:cNvSpPr/>
          <p:nvPr/>
        </p:nvSpPr>
        <p:spPr>
          <a:xfrm>
            <a:off x="4054570" y="5849745"/>
            <a:ext cx="1882275" cy="436035"/>
          </a:xfrm>
          <a:prstGeom prst="wedgeRectCallout">
            <a:avLst>
              <a:gd name="adj1" fmla="val -47127"/>
              <a:gd name="adj2" fmla="val 7622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開発体制等について選択の</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上、企業名</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等を記載してください。</a:t>
            </a:r>
          </a:p>
        </p:txBody>
      </p:sp>
      <p:sp>
        <p:nvSpPr>
          <p:cNvPr id="79" name="吹き出し: 四角形 78">
            <a:extLst>
              <a:ext uri="{FF2B5EF4-FFF2-40B4-BE49-F238E27FC236}">
                <a16:creationId xmlns:a16="http://schemas.microsoft.com/office/drawing/2014/main" id="{A10C6079-1E00-4314-94DE-D5BB31661F61}"/>
              </a:ext>
            </a:extLst>
          </p:cNvPr>
          <p:cNvSpPr/>
          <p:nvPr/>
        </p:nvSpPr>
        <p:spPr>
          <a:xfrm>
            <a:off x="1614652" y="5859867"/>
            <a:ext cx="2367216" cy="436035"/>
          </a:xfrm>
          <a:prstGeom prst="wedgeRectCallout">
            <a:avLst>
              <a:gd name="adj1" fmla="val -57778"/>
              <a:gd name="adj2" fmla="val -439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申請技術による施工方法・活用方法がわかるように簡潔に記載してください。</a:t>
            </a:r>
          </a:p>
        </p:txBody>
      </p:sp>
    </p:spTree>
    <p:extLst>
      <p:ext uri="{BB962C8B-B14F-4D97-AF65-F5344CB8AC3E}">
        <p14:creationId xmlns:p14="http://schemas.microsoft.com/office/powerpoint/2010/main" val="6482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吹き出し: 四角形 7">
            <a:extLst>
              <a:ext uri="{FF2B5EF4-FFF2-40B4-BE49-F238E27FC236}">
                <a16:creationId xmlns:a16="http://schemas.microsoft.com/office/drawing/2014/main" id="{A4C3E49D-98C4-EC4D-BF06-150BED53D57F}"/>
              </a:ext>
            </a:extLst>
          </p:cNvPr>
          <p:cNvSpPr/>
          <p:nvPr/>
        </p:nvSpPr>
        <p:spPr>
          <a:xfrm>
            <a:off x="104775" y="83441"/>
            <a:ext cx="498538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次ページ：活用の効果について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9" name="吹き出し: 四角形 8">
            <a:extLst>
              <a:ext uri="{FF2B5EF4-FFF2-40B4-BE49-F238E27FC236}">
                <a16:creationId xmlns:a16="http://schemas.microsoft.com/office/drawing/2014/main" id="{6C7BA61E-53B0-A48C-11BF-B8A6FAD16FD6}"/>
              </a:ext>
            </a:extLst>
          </p:cNvPr>
          <p:cNvSpPr/>
          <p:nvPr/>
        </p:nvSpPr>
        <p:spPr>
          <a:xfrm>
            <a:off x="104775" y="671639"/>
            <a:ext cx="8795385" cy="6085212"/>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従来</a:t>
            </a: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技術の設定</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従来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は、申請</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技術の比較対象となる技術</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であり、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公共</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事業等において標準的に活用される技術等を</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設定</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。また、工法に</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は、「土木工事共通仕様書」や「土木工事標準積算</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基準書」等に記載されている工法から選定してください。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材料等に</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は、一般的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に使用されているものから選定してください</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（従来技術の設定に悩まれる場合</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は、事前に事務局へ相談</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highlight>
                <a:srgbClr val="FFFF00"/>
              </a:highlight>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申請技術が</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NETIS</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に登録済みである場合、</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NETIS</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登録と同じ従来技術に設定していただいて構いません。</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■活用の効果</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発現</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する効果を原則として定量的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に記入して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各評価項目に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ついて、従来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技術と比較して少しでも効果が認められる場合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向上（一番左の列）</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」、少し</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でも効果が低減している場合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低下（一番右の列）」で評価してください。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「経済性」と「環境」の項目における効果の程度に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LCC</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の縮減</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など、“</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経済的になる”場合は「向上」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としていください。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また、</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CO2</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排出量削減</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など、“環境負荷が低減される”</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場合は「向上」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「経済性」と「工程」の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縮減率（％）</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は、様式</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B-</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２及び</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B-</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３を参照の</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上、必ず記入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評価項目のうち</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「その他」</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について、</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該当する効果がない場合には、○</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をつけずに「該当なし」</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と記入して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■副部門</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副部門を設定しない場合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（副次的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効果</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がない場合）は、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副部門のページを削除</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副部門として発現</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する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効果を記入する際は、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主</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部門と同じ内容</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と</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ならない</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ように留意し、副部門</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の視点で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みた際の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効果を記入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796969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5697</TotalTime>
  <Words>3854</Words>
  <Application>Microsoft Office PowerPoint</Application>
  <PresentationFormat>画面に合わせる (4:3)</PresentationFormat>
  <Paragraphs>441</Paragraphs>
  <Slides>13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13</vt:i4>
      </vt:variant>
    </vt:vector>
  </HeadingPairs>
  <TitlesOfParts>
    <vt:vector size="24" baseType="lpstr">
      <vt:lpstr>HGPｺﾞｼｯｸE</vt:lpstr>
      <vt:lpstr>HGP創英角ｺﾞｼｯｸUB</vt:lpstr>
      <vt:lpstr>HG創英ﾌﾟﾚｾﾞﾝｽEB</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天野 佑介</dc:creator>
  <cp:lastModifiedBy>日浦 勇次</cp:lastModifiedBy>
  <cp:revision>428</cp:revision>
  <cp:lastPrinted>2022-11-16T02:35:31Z</cp:lastPrinted>
  <dcterms:created xsi:type="dcterms:W3CDTF">2022-01-20T14:13:19Z</dcterms:created>
  <dcterms:modified xsi:type="dcterms:W3CDTF">2025-03-27T07:21:02Z</dcterms:modified>
</cp:coreProperties>
</file>