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4" r:id="rId2"/>
  </p:sldMasterIdLst>
  <p:notesMasterIdLst>
    <p:notesMasterId r:id="rId14"/>
  </p:notesMasterIdLst>
  <p:handoutMasterIdLst>
    <p:handoutMasterId r:id="rId15"/>
  </p:handoutMasterIdLst>
  <p:sldIdLst>
    <p:sldId id="354" r:id="rId3"/>
    <p:sldId id="405" r:id="rId4"/>
    <p:sldId id="359" r:id="rId5"/>
    <p:sldId id="414" r:id="rId6"/>
    <p:sldId id="413" r:id="rId7"/>
    <p:sldId id="355" r:id="rId8"/>
    <p:sldId id="415" r:id="rId9"/>
    <p:sldId id="408" r:id="rId10"/>
    <p:sldId id="409" r:id="rId11"/>
    <p:sldId id="410" r:id="rId12"/>
    <p:sldId id="411" r:id="rId13"/>
  </p:sldIdLst>
  <p:sldSz cx="9906000" cy="6858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3735"/>
    <a:srgbClr val="C00000"/>
    <a:srgbClr val="D70021"/>
    <a:srgbClr val="F2DCDB"/>
    <a:srgbClr val="F0C1C1"/>
    <a:srgbClr val="992F3A"/>
    <a:srgbClr val="3760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89"/>
    <p:restoredTop sz="98175"/>
  </p:normalViewPr>
  <p:slideViewPr>
    <p:cSldViewPr>
      <p:cViewPr varScale="1">
        <p:scale>
          <a:sx n="110" d="100"/>
          <a:sy n="110" d="100"/>
        </p:scale>
        <p:origin x="1668" y="96"/>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97" d="100"/>
        <a:sy n="97" d="100"/>
      </p:scale>
      <p:origin x="0" y="0"/>
    </p:cViewPr>
  </p:sorterViewPr>
  <p:notesViewPr>
    <p:cSldViewPr>
      <p:cViewPr varScale="1">
        <p:scale>
          <a:sx n="80" d="100"/>
          <a:sy n="80" d="100"/>
        </p:scale>
        <p:origin x="403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0"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1091" name="日付プレースホルダー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99F0E0B9-7366-4312-BE11-D9347DC87DAE}" type="datetimeFigureOut">
              <a:rPr kumimoji="1" lang="ja-JP" altLang="en-US" smtClean="0"/>
              <a:t>2026/7/17</a:t>
            </a:fld>
            <a:endParaRPr kumimoji="1" lang="ja-JP" altLang="en-US"/>
          </a:p>
        </p:txBody>
      </p:sp>
      <p:sp>
        <p:nvSpPr>
          <p:cNvPr id="1092" name="フッター プレースホルダー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1093" name="スライド番号プレースホルダー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80D418F9-F4BC-46D6-B772-C00AA219E491}" type="slidenum">
              <a:rPr kumimoji="1" lang="ja-JP" altLang="en-US" smtClean="0"/>
              <a:t>‹#›</a:t>
            </a:fld>
            <a:endParaRPr kumimoji="1" lang="ja-JP" altLang="en-US"/>
          </a:p>
        </p:txBody>
      </p:sp>
    </p:spTree>
    <p:extLst>
      <p:ext uri="{BB962C8B-B14F-4D97-AF65-F5344CB8AC3E}">
        <p14:creationId xmlns:p14="http://schemas.microsoft.com/office/powerpoint/2010/main" val="27273506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3"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1084"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85D7AA44-CA4B-4D37-824A-FDFF4A84B99A}" type="datetimeFigureOut">
              <a:rPr kumimoji="1" lang="ja-JP" altLang="en-US" smtClean="0"/>
              <a:t>2026/7/17</a:t>
            </a:fld>
            <a:endParaRPr kumimoji="1" lang="ja-JP" altLang="en-US"/>
          </a:p>
        </p:txBody>
      </p:sp>
      <p:sp>
        <p:nvSpPr>
          <p:cNvPr id="1085" name="スライド イメージ プレースホルダー 3"/>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1086"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1087"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1088"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a:t>
            </a:fld>
            <a:endParaRPr kumimoji="1" lang="ja-JP" altLang="en-US"/>
          </a:p>
        </p:txBody>
      </p:sp>
    </p:spTree>
    <p:extLst>
      <p:ext uri="{BB962C8B-B14F-4D97-AF65-F5344CB8AC3E}">
        <p14:creationId xmlns:p14="http://schemas.microsoft.com/office/powerpoint/2010/main" val="33689590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四角形 206"/>
          <p:cNvSpPr>
            <a:spLocks noGrp="1" noRot="1" noChangeAspect="1"/>
          </p:cNvSpPr>
          <p:nvPr>
            <p:ph type="sldImg" idx="2"/>
          </p:nvPr>
        </p:nvSpPr>
        <p:spPr>
          <a:prstGeom prst="rect">
            <a:avLst/>
          </a:prstGeom>
        </p:spPr>
        <p:txBody>
          <a:bodyPr/>
          <a:lstStyle/>
          <a:p>
            <a:endParaRPr kumimoji="1" lang="ja-JP" altLang="en-US"/>
          </a:p>
        </p:txBody>
      </p:sp>
      <p:sp>
        <p:nvSpPr>
          <p:cNvPr id="1139" name="四角形 207"/>
          <p:cNvSpPr>
            <a:spLocks noGrp="1"/>
          </p:cNvSpPr>
          <p:nvPr>
            <p:ph type="body" sz="quarter" idx="3"/>
          </p:nvPr>
        </p:nvSpPr>
        <p:spPr>
          <a:prstGeom prst="rect">
            <a:avLst/>
          </a:prstGeom>
        </p:spPr>
        <p:txBody>
          <a:bodyPr/>
          <a:lstStyle/>
          <a:p>
            <a:endParaRPr kumimoji="1" lang="ja-JP" altLang="en-US"/>
          </a:p>
        </p:txBody>
      </p:sp>
      <p:sp>
        <p:nvSpPr>
          <p:cNvPr id="1140" name="四角形 208"/>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6</a:t>
            </a:fld>
            <a:endParaRPr kumimoji="1"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 name="四角形 206"/>
          <p:cNvSpPr>
            <a:spLocks noGrp="1" noRot="1" noChangeAspect="1"/>
          </p:cNvSpPr>
          <p:nvPr>
            <p:ph type="sldImg" idx="2"/>
          </p:nvPr>
        </p:nvSpPr>
        <p:spPr>
          <a:prstGeom prst="rect">
            <a:avLst/>
          </a:prstGeom>
        </p:spPr>
        <p:txBody>
          <a:bodyPr/>
          <a:lstStyle/>
          <a:p>
            <a:endParaRPr kumimoji="1" lang="ja-JP" altLang="en-US"/>
          </a:p>
        </p:txBody>
      </p:sp>
      <p:sp>
        <p:nvSpPr>
          <p:cNvPr id="1149" name="四角形 207"/>
          <p:cNvSpPr>
            <a:spLocks noGrp="1"/>
          </p:cNvSpPr>
          <p:nvPr>
            <p:ph type="body" sz="quarter" idx="3"/>
          </p:nvPr>
        </p:nvSpPr>
        <p:spPr>
          <a:prstGeom prst="rect">
            <a:avLst/>
          </a:prstGeom>
        </p:spPr>
        <p:txBody>
          <a:bodyPr/>
          <a:lstStyle/>
          <a:p>
            <a:endParaRPr kumimoji="1" lang="ja-JP" altLang="en-US"/>
          </a:p>
        </p:txBody>
      </p:sp>
      <p:sp>
        <p:nvSpPr>
          <p:cNvPr id="1150" name="四角形 208"/>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7</a:t>
            </a:fld>
            <a:endParaRPr kumimoji="1" lang="ja-JP"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1" name="四角形 263"/>
          <p:cNvSpPr>
            <a:spLocks noGrp="1" noRot="1" noChangeAspect="1"/>
          </p:cNvSpPr>
          <p:nvPr>
            <p:ph type="sldImg" idx="2"/>
          </p:nvPr>
        </p:nvSpPr>
        <p:spPr>
          <a:prstGeom prst="rect">
            <a:avLst/>
          </a:prstGeom>
        </p:spPr>
        <p:txBody>
          <a:bodyPr/>
          <a:lstStyle/>
          <a:p>
            <a:endParaRPr kumimoji="1" lang="ja-JP" altLang="en-US"/>
          </a:p>
        </p:txBody>
      </p:sp>
      <p:sp>
        <p:nvSpPr>
          <p:cNvPr id="1162" name="四角形 264"/>
          <p:cNvSpPr>
            <a:spLocks noGrp="1"/>
          </p:cNvSpPr>
          <p:nvPr>
            <p:ph type="body" sz="quarter" idx="3"/>
          </p:nvPr>
        </p:nvSpPr>
        <p:spPr>
          <a:prstGeom prst="rect">
            <a:avLst/>
          </a:prstGeom>
        </p:spPr>
        <p:txBody>
          <a:bodyPr/>
          <a:lstStyle/>
          <a:p>
            <a:endParaRPr kumimoji="1" lang="ja-JP" altLang="en-US"/>
          </a:p>
        </p:txBody>
      </p:sp>
      <p:sp>
        <p:nvSpPr>
          <p:cNvPr id="1163" name="四角形 26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8</a:t>
            </a:fld>
            <a:endParaRPr kumimoji="1"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 name="四角形 263"/>
          <p:cNvSpPr>
            <a:spLocks noGrp="1" noRot="1" noChangeAspect="1"/>
          </p:cNvSpPr>
          <p:nvPr>
            <p:ph type="sldImg" idx="2"/>
          </p:nvPr>
        </p:nvSpPr>
        <p:spPr>
          <a:prstGeom prst="rect">
            <a:avLst/>
          </a:prstGeom>
        </p:spPr>
        <p:txBody>
          <a:bodyPr/>
          <a:lstStyle/>
          <a:p>
            <a:endParaRPr kumimoji="1" lang="ja-JP" altLang="en-US"/>
          </a:p>
        </p:txBody>
      </p:sp>
      <p:sp>
        <p:nvSpPr>
          <p:cNvPr id="1173" name="四角形 264"/>
          <p:cNvSpPr>
            <a:spLocks noGrp="1"/>
          </p:cNvSpPr>
          <p:nvPr>
            <p:ph type="body" sz="quarter" idx="3"/>
          </p:nvPr>
        </p:nvSpPr>
        <p:spPr>
          <a:prstGeom prst="rect">
            <a:avLst/>
          </a:prstGeom>
        </p:spPr>
        <p:txBody>
          <a:bodyPr/>
          <a:lstStyle/>
          <a:p>
            <a:endParaRPr kumimoji="1" lang="ja-JP" altLang="en-US"/>
          </a:p>
        </p:txBody>
      </p:sp>
      <p:sp>
        <p:nvSpPr>
          <p:cNvPr id="1174" name="四角形 26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9</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5" name="四角形 263"/>
          <p:cNvSpPr>
            <a:spLocks noGrp="1" noRot="1" noChangeAspect="1"/>
          </p:cNvSpPr>
          <p:nvPr>
            <p:ph type="sldImg" idx="2"/>
          </p:nvPr>
        </p:nvSpPr>
        <p:spPr>
          <a:prstGeom prst="rect">
            <a:avLst/>
          </a:prstGeom>
        </p:spPr>
        <p:txBody>
          <a:bodyPr/>
          <a:lstStyle/>
          <a:p>
            <a:endParaRPr kumimoji="1" lang="ja-JP" altLang="en-US"/>
          </a:p>
        </p:txBody>
      </p:sp>
      <p:sp>
        <p:nvSpPr>
          <p:cNvPr id="1186" name="四角形 264"/>
          <p:cNvSpPr>
            <a:spLocks noGrp="1"/>
          </p:cNvSpPr>
          <p:nvPr>
            <p:ph type="body" sz="quarter" idx="3"/>
          </p:nvPr>
        </p:nvSpPr>
        <p:spPr>
          <a:prstGeom prst="rect">
            <a:avLst/>
          </a:prstGeom>
        </p:spPr>
        <p:txBody>
          <a:bodyPr/>
          <a:lstStyle/>
          <a:p>
            <a:endParaRPr kumimoji="1" lang="ja-JP" altLang="en-US"/>
          </a:p>
        </p:txBody>
      </p:sp>
      <p:sp>
        <p:nvSpPr>
          <p:cNvPr id="1187" name="四角形 26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10</a:t>
            </a:fld>
            <a:endParaRPr kumimoji="1"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3" name="四角形 263"/>
          <p:cNvSpPr>
            <a:spLocks noGrp="1" noRot="1" noChangeAspect="1"/>
          </p:cNvSpPr>
          <p:nvPr>
            <p:ph type="sldImg" idx="2"/>
          </p:nvPr>
        </p:nvSpPr>
        <p:spPr>
          <a:prstGeom prst="rect">
            <a:avLst/>
          </a:prstGeom>
        </p:spPr>
        <p:txBody>
          <a:bodyPr/>
          <a:lstStyle/>
          <a:p>
            <a:endParaRPr kumimoji="1" lang="ja-JP" altLang="en-US"/>
          </a:p>
        </p:txBody>
      </p:sp>
      <p:sp>
        <p:nvSpPr>
          <p:cNvPr id="1194" name="四角形 264"/>
          <p:cNvSpPr>
            <a:spLocks noGrp="1"/>
          </p:cNvSpPr>
          <p:nvPr>
            <p:ph type="body" sz="quarter" idx="3"/>
          </p:nvPr>
        </p:nvSpPr>
        <p:spPr>
          <a:prstGeom prst="rect">
            <a:avLst/>
          </a:prstGeom>
        </p:spPr>
        <p:txBody>
          <a:bodyPr/>
          <a:lstStyle/>
          <a:p>
            <a:endParaRPr kumimoji="1" lang="ja-JP" altLang="en-US"/>
          </a:p>
        </p:txBody>
      </p:sp>
      <p:sp>
        <p:nvSpPr>
          <p:cNvPr id="1195" name="四角形 265"/>
          <p:cNvSpPr>
            <a:spLocks noGrp="1"/>
          </p:cNvSpPr>
          <p:nvPr>
            <p:ph type="sldNum" sz="quarter" idx="5"/>
          </p:nvPr>
        </p:nvSpPr>
        <p:spPr>
          <a:prstGeom prst="rect">
            <a:avLst/>
          </a:prstGeom>
        </p:spPr>
        <p:txBody>
          <a:bodyPr vert="horz" lIns="91440" tIns="45720" rIns="91440" bIns="45720" rtlCol="0" anchor="b"/>
          <a:lstStyle>
            <a:lvl1pPr algn="r">
              <a:defRPr sz="1200"/>
            </a:lvl1pPr>
          </a:lstStyle>
          <a:p>
            <a:fld id="{64D23413-02FE-4DC1-9FD0-53A34BBDAC18}" type="slidenum">
              <a:rPr kumimoji="1" lang="ja-JP" altLang="en-US" smtClean="0"/>
              <a:t>11</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1028"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令和●年●月●日</a:t>
            </a:r>
            <a:endParaRPr kumimoji="1" lang="ja-JP" altLang="en-US" dirty="0"/>
          </a:p>
        </p:txBody>
      </p:sp>
      <p:sp>
        <p:nvSpPr>
          <p:cNvPr id="1029"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（所属名）</a:t>
            </a:r>
            <a:endParaRPr kumimoji="1" lang="ja-JP" altLang="en-US" dirty="0"/>
          </a:p>
        </p:txBody>
      </p:sp>
      <p:pic>
        <p:nvPicPr>
          <p:cNvPr id="1030" name="図 1"/>
          <p:cNvPicPr>
            <a:picLocks noChangeAspect="1"/>
          </p:cNvPicPr>
          <p:nvPr userDrawn="1"/>
        </p:nvPicPr>
        <p:blipFill>
          <a:blip r:embed="rId2"/>
          <a:stretch>
            <a:fillRect/>
          </a:stretch>
        </p:blipFill>
        <p:spPr>
          <a:xfrm>
            <a:off x="1280592" y="2831540"/>
            <a:ext cx="1152244" cy="1194920"/>
          </a:xfrm>
          <a:prstGeom prst="rect">
            <a:avLst/>
          </a:prstGeom>
        </p:spPr>
      </p:pic>
    </p:spTree>
    <p:extLst>
      <p:ext uri="{BB962C8B-B14F-4D97-AF65-F5344CB8AC3E}">
        <p14:creationId xmlns:p14="http://schemas.microsoft.com/office/powerpoint/2010/main" val="94911436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070" name="図 1"/>
          <p:cNvPicPr>
            <a:picLocks noChangeAspect="1"/>
          </p:cNvPicPr>
          <p:nvPr userDrawn="1"/>
        </p:nvPicPr>
        <p:blipFill>
          <a:blip r:embed="rId2"/>
          <a:stretch>
            <a:fillRect/>
          </a:stretch>
        </p:blipFill>
        <p:spPr>
          <a:xfrm>
            <a:off x="488504" y="2636912"/>
            <a:ext cx="9025011" cy="864096"/>
          </a:xfrm>
          <a:prstGeom prst="rect">
            <a:avLst/>
          </a:prstGeom>
        </p:spPr>
      </p:pic>
      <p:sp>
        <p:nvSpPr>
          <p:cNvPr id="1071" name="テキスト プレースホルダー 2"/>
          <p:cNvSpPr>
            <a:spLocks noGrp="1"/>
          </p:cNvSpPr>
          <p:nvPr>
            <p:ph type="body" sz="quarter" idx="14" hasCustomPrompt="1"/>
          </p:nvPr>
        </p:nvSpPr>
        <p:spPr>
          <a:xfrm>
            <a:off x="704528" y="2782416"/>
            <a:ext cx="8496944"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072"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76279627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比較">
    <p:spTree>
      <p:nvGrpSpPr>
        <p:cNvPr id="1" name=""/>
        <p:cNvGrpSpPr/>
        <p:nvPr/>
      </p:nvGrpSpPr>
      <p:grpSpPr>
        <a:xfrm>
          <a:off x="0" y="0"/>
          <a:ext cx="0" cy="0"/>
          <a:chOff x="0" y="0"/>
          <a:chExt cx="0" cy="0"/>
        </a:xfrm>
      </p:grpSpPr>
      <p:pic>
        <p:nvPicPr>
          <p:cNvPr id="1074" name="図 1"/>
          <p:cNvPicPr>
            <a:picLocks noChangeAspect="1"/>
          </p:cNvPicPr>
          <p:nvPr userDrawn="1"/>
        </p:nvPicPr>
        <p:blipFill>
          <a:blip r:embed="rId2"/>
          <a:stretch>
            <a:fillRect/>
          </a:stretch>
        </p:blipFill>
        <p:spPr>
          <a:xfrm>
            <a:off x="3944888" y="2348880"/>
            <a:ext cx="5723776" cy="864096"/>
          </a:xfrm>
          <a:prstGeom prst="rect">
            <a:avLst/>
          </a:prstGeom>
        </p:spPr>
      </p:pic>
      <p:sp>
        <p:nvSpPr>
          <p:cNvPr id="1075" name="テキスト プレースホルダー 2"/>
          <p:cNvSpPr>
            <a:spLocks noGrp="1"/>
          </p:cNvSpPr>
          <p:nvPr>
            <p:ph type="body" sz="quarter" idx="14" hasCustomPrompt="1"/>
          </p:nvPr>
        </p:nvSpPr>
        <p:spPr>
          <a:xfrm>
            <a:off x="4088904" y="2494384"/>
            <a:ext cx="5472608"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タイトル、タイトル、タイトル</a:t>
            </a:r>
            <a:endParaRPr kumimoji="1" lang="ja-JP" altLang="en-US" dirty="0"/>
          </a:p>
        </p:txBody>
      </p:sp>
      <p:sp>
        <p:nvSpPr>
          <p:cNvPr id="107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12166307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比較">
    <p:spTree>
      <p:nvGrpSpPr>
        <p:cNvPr id="1" name=""/>
        <p:cNvGrpSpPr/>
        <p:nvPr/>
      </p:nvGrpSpPr>
      <p:grpSpPr>
        <a:xfrm>
          <a:off x="0" y="0"/>
          <a:ext cx="0" cy="0"/>
          <a:chOff x="0" y="0"/>
          <a:chExt cx="0" cy="0"/>
        </a:xfrm>
      </p:grpSpPr>
      <p:sp>
        <p:nvSpPr>
          <p:cNvPr id="1078"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404156678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58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比較">
    <p:spTree>
      <p:nvGrpSpPr>
        <p:cNvPr id="1" name=""/>
        <p:cNvGrpSpPr/>
        <p:nvPr/>
      </p:nvGrpSpPr>
      <p:grpSpPr>
        <a:xfrm>
          <a:off x="0" y="0"/>
          <a:ext cx="0" cy="0"/>
          <a:chOff x="0" y="0"/>
          <a:chExt cx="0" cy="0"/>
        </a:xfrm>
      </p:grpSpPr>
      <p:sp>
        <p:nvSpPr>
          <p:cNvPr id="108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Tree>
    <p:extLst>
      <p:ext uri="{BB962C8B-B14F-4D97-AF65-F5344CB8AC3E}">
        <p14:creationId xmlns:p14="http://schemas.microsoft.com/office/powerpoint/2010/main" val="2482335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2 つのコンテンツ">
    <p:spTree>
      <p:nvGrpSpPr>
        <p:cNvPr id="1" name=""/>
        <p:cNvGrpSpPr/>
        <p:nvPr/>
      </p:nvGrpSpPr>
      <p:grpSpPr>
        <a:xfrm>
          <a:off x="0" y="0"/>
          <a:ext cx="0" cy="0"/>
          <a:chOff x="0" y="0"/>
          <a:chExt cx="0" cy="0"/>
        </a:xfrm>
      </p:grpSpPr>
      <p:sp>
        <p:nvSpPr>
          <p:cNvPr id="1032"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3"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spTree>
    <p:extLst>
      <p:ext uri="{BB962C8B-B14F-4D97-AF65-F5344CB8AC3E}">
        <p14:creationId xmlns:p14="http://schemas.microsoft.com/office/powerpoint/2010/main" val="1149265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2 つのコンテンツ">
    <p:spTree>
      <p:nvGrpSpPr>
        <p:cNvPr id="1" name=""/>
        <p:cNvGrpSpPr/>
        <p:nvPr/>
      </p:nvGrpSpPr>
      <p:grpSpPr>
        <a:xfrm>
          <a:off x="0" y="0"/>
          <a:ext cx="0" cy="0"/>
          <a:chOff x="0" y="0"/>
          <a:chExt cx="0" cy="0"/>
        </a:xfrm>
      </p:grpSpPr>
      <p:sp>
        <p:nvSpPr>
          <p:cNvPr id="1035" name="Rectangle 16"/>
          <p:cNvSpPr txBox="1">
            <a:spLocks noChangeArrowheads="1"/>
          </p:cNvSpPr>
          <p:nvPr userDrawn="1"/>
        </p:nvSpPr>
        <p:spPr>
          <a:xfrm>
            <a:off x="9414140" y="6554788"/>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endParaRPr lang="en-US" altLang="ja-JP" sz="1000" dirty="0"/>
          </a:p>
        </p:txBody>
      </p:sp>
      <p:sp>
        <p:nvSpPr>
          <p:cNvPr id="1036" name="Rectangle 16"/>
          <p:cNvSpPr txBox="1">
            <a:spLocks noChangeArrowheads="1"/>
          </p:cNvSpPr>
          <p:nvPr userDrawn="1"/>
        </p:nvSpPr>
        <p:spPr>
          <a:xfrm>
            <a:off x="9321486" y="6453336"/>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00" smtClean="0"/>
              <a:pPr>
                <a:defRPr/>
              </a:pPr>
              <a:t>‹#›</a:t>
            </a:fld>
            <a:endParaRPr lang="en-US" altLang="ja-JP" sz="1000" dirty="0"/>
          </a:p>
        </p:txBody>
      </p:sp>
      <p:pic>
        <p:nvPicPr>
          <p:cNvPr id="1037" name="図 5" descr="テキスト&#10;&#10;自動的に生成された説明"/>
          <p:cNvPicPr>
            <a:picLocks noChangeAspect="1"/>
          </p:cNvPicPr>
          <p:nvPr userDrawn="1"/>
        </p:nvPicPr>
        <p:blipFill>
          <a:blip r:embed="rId2"/>
          <a:srcRect r="46252"/>
          <a:stretch>
            <a:fillRect/>
          </a:stretch>
        </p:blipFill>
        <p:spPr>
          <a:xfrm>
            <a:off x="4304928" y="5719787"/>
            <a:ext cx="1440160" cy="746100"/>
          </a:xfrm>
          <a:prstGeom prst="rect">
            <a:avLst/>
          </a:prstGeom>
        </p:spPr>
      </p:pic>
    </p:spTree>
    <p:extLst>
      <p:ext uri="{BB962C8B-B14F-4D97-AF65-F5344CB8AC3E}">
        <p14:creationId xmlns:p14="http://schemas.microsoft.com/office/powerpoint/2010/main" val="3578752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1039" name="テキスト プレースホルダー 2"/>
          <p:cNvSpPr>
            <a:spLocks noGrp="1"/>
          </p:cNvSpPr>
          <p:nvPr>
            <p:ph type="body" sz="quarter" idx="15" hasCustomPrompt="1"/>
          </p:nvPr>
        </p:nvSpPr>
        <p:spPr>
          <a:xfrm>
            <a:off x="2720752" y="515719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令和●年●月●日</a:t>
            </a:r>
            <a:endParaRPr kumimoji="1" lang="ja-JP" altLang="en-US" dirty="0"/>
          </a:p>
        </p:txBody>
      </p:sp>
      <p:sp>
        <p:nvSpPr>
          <p:cNvPr id="1040" name="テキスト プレースホルダー 2"/>
          <p:cNvSpPr>
            <a:spLocks noGrp="1"/>
          </p:cNvSpPr>
          <p:nvPr>
            <p:ph type="body" sz="quarter" idx="16" hasCustomPrompt="1"/>
          </p:nvPr>
        </p:nvSpPr>
        <p:spPr>
          <a:xfrm>
            <a:off x="2720727" y="5877272"/>
            <a:ext cx="4752528" cy="573087"/>
          </a:xfrm>
          <a:prstGeom prst="rect">
            <a:avLst/>
          </a:prstGeom>
        </p:spPr>
        <p:txBody>
          <a:bodyPr anchor="ctr"/>
          <a:lstStyle>
            <a:lvl1pPr marL="0" indent="0" algn="ctr">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smtClean="0"/>
              <a:t>（所属名）</a:t>
            </a:r>
            <a:endParaRPr kumimoji="1" lang="ja-JP" altLang="en-US" dirty="0"/>
          </a:p>
        </p:txBody>
      </p:sp>
    </p:spTree>
    <p:extLst>
      <p:ext uri="{BB962C8B-B14F-4D97-AF65-F5344CB8AC3E}">
        <p14:creationId xmlns:p14="http://schemas.microsoft.com/office/powerpoint/2010/main" val="10211304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比較">
    <p:spTree>
      <p:nvGrpSpPr>
        <p:cNvPr id="1" name=""/>
        <p:cNvGrpSpPr/>
        <p:nvPr/>
      </p:nvGrpSpPr>
      <p:grpSpPr>
        <a:xfrm>
          <a:off x="0" y="0"/>
          <a:ext cx="0" cy="0"/>
          <a:chOff x="0" y="0"/>
          <a:chExt cx="0" cy="0"/>
        </a:xfrm>
      </p:grpSpPr>
      <p:pic>
        <p:nvPicPr>
          <p:cNvPr id="1042" name="図 4" descr="テキスト&#10;&#10;自動的に生成された説明"/>
          <p:cNvPicPr>
            <a:picLocks noChangeAspect="1"/>
          </p:cNvPicPr>
          <p:nvPr userDrawn="1"/>
        </p:nvPicPr>
        <p:blipFill>
          <a:blip r:embed="rId2"/>
          <a:srcRect r="41937"/>
          <a:stretch>
            <a:fillRect/>
          </a:stretch>
        </p:blipFill>
        <p:spPr>
          <a:xfrm>
            <a:off x="3613264" y="5779244"/>
            <a:ext cx="1555760" cy="746100"/>
          </a:xfrm>
          <a:prstGeom prst="rect">
            <a:avLst/>
          </a:prstGeom>
        </p:spPr>
      </p:pic>
      <p:pic>
        <p:nvPicPr>
          <p:cNvPr id="1043" name="図 2"/>
          <p:cNvPicPr>
            <a:picLocks noChangeAspect="1"/>
          </p:cNvPicPr>
          <p:nvPr userDrawn="1"/>
        </p:nvPicPr>
        <p:blipFill>
          <a:blip r:embed="rId3"/>
          <a:stretch>
            <a:fillRect/>
          </a:stretch>
        </p:blipFill>
        <p:spPr>
          <a:xfrm>
            <a:off x="5241032" y="5779244"/>
            <a:ext cx="1229103" cy="778752"/>
          </a:xfrm>
          <a:prstGeom prst="rect">
            <a:avLst/>
          </a:prstGeom>
        </p:spPr>
      </p:pic>
    </p:spTree>
    <p:extLst>
      <p:ext uri="{BB962C8B-B14F-4D97-AF65-F5344CB8AC3E}">
        <p14:creationId xmlns:p14="http://schemas.microsoft.com/office/powerpoint/2010/main" val="228080530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sp>
        <p:nvSpPr>
          <p:cNvPr id="1047"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048"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49"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050" name="図 11"/>
          <p:cNvPicPr>
            <a:picLocks noChangeAspect="1"/>
          </p:cNvPicPr>
          <p:nvPr userDrawn="1"/>
        </p:nvPicPr>
        <p:blipFill>
          <a:blip r:embed="rId3"/>
          <a:stretch>
            <a:fillRect/>
          </a:stretch>
        </p:blipFill>
        <p:spPr>
          <a:xfrm>
            <a:off x="261712" y="918465"/>
            <a:ext cx="9299800" cy="62263"/>
          </a:xfrm>
          <a:prstGeom prst="rect">
            <a:avLst/>
          </a:prstGeom>
        </p:spPr>
      </p:pic>
      <p:sp>
        <p:nvSpPr>
          <p:cNvPr id="1051" name="Rectangle 13"/>
          <p:cNvSpPr>
            <a:spLocks noChangeArrowheads="1"/>
          </p:cNvSpPr>
          <p:nvPr userDrawn="1"/>
        </p:nvSpPr>
        <p:spPr>
          <a:xfrm>
            <a:off x="200472" y="260647"/>
            <a:ext cx="62153" cy="576000"/>
          </a:xfrm>
          <a:prstGeom prst="rect">
            <a:avLst/>
          </a:prstGeom>
          <a:solidFill>
            <a:srgbClr val="D70021"/>
          </a:solidFill>
          <a:ln>
            <a:noFill/>
          </a:ln>
          <a:effectLst/>
        </p:spPr>
        <p:txBody>
          <a:bodyPr wrap="none" lIns="91176" tIns="45590" rIns="91176" bIns="45590" anchor="ctr"/>
          <a:lstStyle>
            <a:lvl1pPr eaLnBrk="0" hangingPunct="0">
              <a:defRPr kumimoji="1" sz="2400">
                <a:solidFill>
                  <a:schemeClr val="tx2"/>
                </a:solidFill>
                <a:latin typeface="HGPｺﾞｼｯｸE" pitchFamily="50" charset="-128"/>
                <a:ea typeface="HGPｺﾞｼｯｸE" pitchFamily="50" charset="-128"/>
              </a:defRPr>
            </a:lvl1pPr>
            <a:lvl2pPr marL="742950" indent="-285750" eaLnBrk="0" hangingPunct="0">
              <a:defRPr kumimoji="1" sz="2400">
                <a:solidFill>
                  <a:schemeClr val="tx2"/>
                </a:solidFill>
                <a:latin typeface="HGPｺﾞｼｯｸE" pitchFamily="50" charset="-128"/>
                <a:ea typeface="HGPｺﾞｼｯｸE" pitchFamily="50" charset="-128"/>
              </a:defRPr>
            </a:lvl2pPr>
            <a:lvl3pPr marL="1143000" indent="-228600" eaLnBrk="0" hangingPunct="0">
              <a:defRPr kumimoji="1" sz="2400">
                <a:solidFill>
                  <a:schemeClr val="tx2"/>
                </a:solidFill>
                <a:latin typeface="HGPｺﾞｼｯｸE" pitchFamily="50" charset="-128"/>
                <a:ea typeface="HGPｺﾞｼｯｸE" pitchFamily="50" charset="-128"/>
              </a:defRPr>
            </a:lvl3pPr>
            <a:lvl4pPr marL="1600200" indent="-228600" eaLnBrk="0" hangingPunct="0">
              <a:defRPr kumimoji="1" sz="2400">
                <a:solidFill>
                  <a:schemeClr val="tx2"/>
                </a:solidFill>
                <a:latin typeface="HGPｺﾞｼｯｸE" pitchFamily="50" charset="-128"/>
                <a:ea typeface="HGPｺﾞｼｯｸE" pitchFamily="50" charset="-128"/>
              </a:defRPr>
            </a:lvl4pPr>
            <a:lvl5pPr marL="2057400" indent="-228600" eaLnBrk="0" hangingPunct="0">
              <a:defRPr kumimoji="1" sz="2400">
                <a:solidFill>
                  <a:schemeClr val="tx2"/>
                </a:solidFill>
                <a:latin typeface="HGPｺﾞｼｯｸE" pitchFamily="50" charset="-128"/>
                <a:ea typeface="HGPｺﾞｼｯｸE" pitchFamily="50" charset="-128"/>
              </a:defRPr>
            </a:lvl5pPr>
            <a:lvl6pPr marL="25146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6pPr>
            <a:lvl7pPr marL="29718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7pPr>
            <a:lvl8pPr marL="34290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8pPr>
            <a:lvl9pPr marL="3886200" indent="-228600" eaLnBrk="0" fontAlgn="base" hangingPunct="0">
              <a:spcBef>
                <a:spcPct val="0"/>
              </a:spcBef>
              <a:spcAft>
                <a:spcPct val="0"/>
              </a:spcAft>
              <a:defRPr kumimoji="1" sz="2400">
                <a:solidFill>
                  <a:schemeClr val="tx2"/>
                </a:solidFill>
                <a:latin typeface="HGPｺﾞｼｯｸE" pitchFamily="50" charset="-128"/>
                <a:ea typeface="HGPｺﾞｼｯｸE" pitchFamily="50" charset="-128"/>
              </a:defRPr>
            </a:lvl9pPr>
          </a:lstStyle>
          <a:p>
            <a:pPr eaLnBrk="1" fontAlgn="auto" hangingPunct="1">
              <a:spcBef>
                <a:spcPts val="0"/>
              </a:spcBef>
              <a:spcAft>
                <a:spcPts val="0"/>
              </a:spcAft>
              <a:defRPr/>
            </a:pPr>
            <a:endParaRPr lang="ja-JP" altLang="en-US" sz="2400" dirty="0">
              <a:solidFill>
                <a:srgbClr val="1F497D"/>
              </a:solidFill>
            </a:endParaRPr>
          </a:p>
        </p:txBody>
      </p:sp>
      <p:pic>
        <p:nvPicPr>
          <p:cNvPr id="1052" name="図 9"/>
          <p:cNvPicPr>
            <a:picLocks noChangeAspect="1"/>
          </p:cNvPicPr>
          <p:nvPr userDrawn="1"/>
        </p:nvPicPr>
        <p:blipFill>
          <a:blip r:embed="rId4"/>
          <a:stretch>
            <a:fillRect/>
          </a:stretch>
        </p:blipFill>
        <p:spPr>
          <a:xfrm>
            <a:off x="56456" y="6518156"/>
            <a:ext cx="944326" cy="288032"/>
          </a:xfrm>
          <a:prstGeom prst="rect">
            <a:avLst/>
          </a:prstGeom>
          <a:noFill/>
          <a:ln>
            <a:noFill/>
          </a:ln>
        </p:spPr>
      </p:pic>
      <p:sp>
        <p:nvSpPr>
          <p:cNvPr id="1053" name="テキスト ボックス 8"/>
          <p:cNvSpPr txBox="1"/>
          <p:nvPr userDrawn="1"/>
        </p:nvSpPr>
        <p:spPr>
          <a:xfrm>
            <a:off x="848544" y="6530107"/>
            <a:ext cx="2520242" cy="253916"/>
          </a:xfrm>
          <a:prstGeom prst="rect">
            <a:avLst/>
          </a:prstGeom>
          <a:noFill/>
        </p:spPr>
        <p:txBody>
          <a:bodyPr wrap="none" rtlCol="0">
            <a:spAutoFit/>
          </a:bodyPr>
          <a:lstStyle/>
          <a:p>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90557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1" name=""/>
        <p:cNvGrpSpPr/>
        <p:nvPr/>
      </p:nvGrpSpPr>
      <p:grpSpPr>
        <a:xfrm>
          <a:off x="0" y="0"/>
          <a:ext cx="0" cy="0"/>
          <a:chOff x="0" y="0"/>
          <a:chExt cx="0" cy="0"/>
        </a:xfrm>
      </p:grpSpPr>
      <p:sp>
        <p:nvSpPr>
          <p:cNvPr id="1055"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056"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57"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058" name="図 11"/>
          <p:cNvPicPr>
            <a:picLocks noChangeAspect="1"/>
          </p:cNvPicPr>
          <p:nvPr userDrawn="1"/>
        </p:nvPicPr>
        <p:blipFill>
          <a:blip r:embed="rId3"/>
          <a:stretch>
            <a:fillRect/>
          </a:stretch>
        </p:blipFill>
        <p:spPr>
          <a:xfrm>
            <a:off x="261712" y="918465"/>
            <a:ext cx="9299800" cy="62263"/>
          </a:xfrm>
          <a:prstGeom prst="rect">
            <a:avLst/>
          </a:prstGeom>
        </p:spPr>
      </p:pic>
      <p:sp>
        <p:nvSpPr>
          <p:cNvPr id="1059"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97878144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1" name=""/>
        <p:cNvGrpSpPr/>
        <p:nvPr/>
      </p:nvGrpSpPr>
      <p:grpSpPr>
        <a:xfrm>
          <a:off x="0" y="0"/>
          <a:ext cx="0" cy="0"/>
          <a:chOff x="0" y="0"/>
          <a:chExt cx="0" cy="0"/>
        </a:xfrm>
      </p:grpSpPr>
      <p:sp>
        <p:nvSpPr>
          <p:cNvPr id="1061"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sp>
        <p:nvSpPr>
          <p:cNvPr id="1062" name="テキスト プレースホルダー 2"/>
          <p:cNvSpPr>
            <a:spLocks noGrp="1"/>
          </p:cNvSpPr>
          <p:nvPr>
            <p:ph type="body" sz="quarter" idx="14" hasCustomPrompt="1"/>
          </p:nvPr>
        </p:nvSpPr>
        <p:spPr>
          <a:xfrm>
            <a:off x="344489" y="260648"/>
            <a:ext cx="8136904" cy="573087"/>
          </a:xfrm>
          <a:prstGeom prst="rect">
            <a:avLst/>
          </a:prstGeom>
        </p:spPr>
        <p:txBody>
          <a:bodyPr anchor="ctr"/>
          <a:lstStyle>
            <a:lvl1pPr marL="0" indent="0">
              <a:buNone/>
              <a:defRPr sz="2167">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dirty="0"/>
              <a:t>ページタイトル、ページタイトル、ページタイトル</a:t>
            </a:r>
          </a:p>
        </p:txBody>
      </p:sp>
      <p:pic>
        <p:nvPicPr>
          <p:cNvPr id="1063" name="図 9"/>
          <p:cNvPicPr>
            <a:picLocks noChangeAspect="1"/>
          </p:cNvPicPr>
          <p:nvPr userDrawn="1"/>
        </p:nvPicPr>
        <p:blipFill>
          <a:blip r:embed="rId2"/>
          <a:stretch>
            <a:fillRect/>
          </a:stretch>
        </p:blipFill>
        <p:spPr>
          <a:xfrm>
            <a:off x="208248" y="6453336"/>
            <a:ext cx="9489504" cy="45719"/>
          </a:xfrm>
          <a:prstGeom prst="rect">
            <a:avLst/>
          </a:prstGeom>
        </p:spPr>
      </p:pic>
      <p:pic>
        <p:nvPicPr>
          <p:cNvPr id="1064" name="図 11"/>
          <p:cNvPicPr>
            <a:picLocks noChangeAspect="1"/>
          </p:cNvPicPr>
          <p:nvPr userDrawn="1"/>
        </p:nvPicPr>
        <p:blipFill>
          <a:blip r:embed="rId3"/>
          <a:stretch>
            <a:fillRect/>
          </a:stretch>
        </p:blipFill>
        <p:spPr>
          <a:xfrm>
            <a:off x="261712" y="918465"/>
            <a:ext cx="9299800" cy="62263"/>
          </a:xfrm>
          <a:prstGeom prst="rect">
            <a:avLst/>
          </a:prstGeom>
        </p:spPr>
      </p:pic>
    </p:spTree>
    <p:extLst>
      <p:ext uri="{BB962C8B-B14F-4D97-AF65-F5344CB8AC3E}">
        <p14:creationId xmlns:p14="http://schemas.microsoft.com/office/powerpoint/2010/main" val="1707155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セクション見出し">
    <p:spTree>
      <p:nvGrpSpPr>
        <p:cNvPr id="1" name=""/>
        <p:cNvGrpSpPr/>
        <p:nvPr/>
      </p:nvGrpSpPr>
      <p:grpSpPr>
        <a:xfrm>
          <a:off x="0" y="0"/>
          <a:ext cx="0" cy="0"/>
          <a:chOff x="0" y="0"/>
          <a:chExt cx="0" cy="0"/>
        </a:xfrm>
      </p:grpSpPr>
      <p:sp>
        <p:nvSpPr>
          <p:cNvPr id="1066" name="Rectangle 16"/>
          <p:cNvSpPr txBox="1">
            <a:spLocks noChangeArrowheads="1"/>
          </p:cNvSpPr>
          <p:nvPr userDrawn="1"/>
        </p:nvSpPr>
        <p:spPr>
          <a:xfrm>
            <a:off x="9222995" y="6457651"/>
            <a:ext cx="467783" cy="279400"/>
          </a:xfrm>
          <a:prstGeom prst="rect">
            <a:avLst/>
          </a:prstGeom>
          <a:noFill/>
          <a:ln>
            <a:noFill/>
          </a:ln>
          <a:effectLst/>
        </p:spPr>
        <p:txBody>
          <a:bodyPr anchor="ctr" anchorCtr="1"/>
          <a:lstStyle>
            <a:defPPr>
              <a:defRPr lang="ja-JP"/>
            </a:defPPr>
            <a:lvl1pPr algn="r" rtl="0" fontAlgn="base">
              <a:spcBef>
                <a:spcPct val="0"/>
              </a:spcBef>
              <a:spcAft>
                <a:spcPct val="0"/>
              </a:spcAft>
              <a:defRPr kumimoji="1" sz="1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2pPr>
            <a:lvl3pPr marL="9144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3pPr>
            <a:lvl4pPr marL="13716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4pPr>
            <a:lvl5pPr marL="1828800" algn="l" rtl="0" fontAlgn="base">
              <a:spcBef>
                <a:spcPct val="0"/>
              </a:spcBef>
              <a:spcAft>
                <a:spcPct val="0"/>
              </a:spcAft>
              <a:defRPr kumimoji="1" sz="2400" kern="1200">
                <a:solidFill>
                  <a:schemeClr val="tx2"/>
                </a:solidFill>
                <a:latin typeface="HGPｺﾞｼｯｸE" pitchFamily="50" charset="-128"/>
                <a:ea typeface="HGPｺﾞｼｯｸE" pitchFamily="50" charset="-128"/>
                <a:cs typeface="+mn-cs"/>
              </a:defRPr>
            </a:lvl5pPr>
            <a:lvl6pPr marL="22860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6pPr>
            <a:lvl7pPr marL="27432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7pPr>
            <a:lvl8pPr marL="32004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8pPr>
            <a:lvl9pPr marL="3657600" algn="l" defTabSz="914400" rtl="0" eaLnBrk="1" latinLnBrk="0" hangingPunct="1">
              <a:defRPr kumimoji="1" sz="2400" kern="1200">
                <a:solidFill>
                  <a:schemeClr val="tx2"/>
                </a:solidFill>
                <a:latin typeface="HGPｺﾞｼｯｸE" pitchFamily="50" charset="-128"/>
                <a:ea typeface="HGPｺﾞｼｯｸE" pitchFamily="50" charset="-128"/>
                <a:cs typeface="+mn-cs"/>
              </a:defRPr>
            </a:lvl9pPr>
          </a:lstStyle>
          <a:p>
            <a:pPr>
              <a:defRPr/>
            </a:pPr>
            <a:fld id="{06A07BD4-9AD9-469B-8DA8-55AB8A930C4E}" type="slidenum">
              <a:rPr lang="en-US" altLang="ja-JP" sz="1083" smtClean="0"/>
              <a:pPr>
                <a:defRPr/>
              </a:pPr>
              <a:t>‹#›</a:t>
            </a:fld>
            <a:endParaRPr lang="en-US" altLang="ja-JP" sz="1083" dirty="0"/>
          </a:p>
        </p:txBody>
      </p:sp>
      <p:pic>
        <p:nvPicPr>
          <p:cNvPr id="1067" name="図 9"/>
          <p:cNvPicPr>
            <a:picLocks noChangeAspect="1"/>
          </p:cNvPicPr>
          <p:nvPr userDrawn="1"/>
        </p:nvPicPr>
        <p:blipFill>
          <a:blip r:embed="rId2"/>
          <a:stretch>
            <a:fillRect/>
          </a:stretch>
        </p:blipFill>
        <p:spPr>
          <a:xfrm>
            <a:off x="208248" y="6453336"/>
            <a:ext cx="9489504" cy="45719"/>
          </a:xfrm>
          <a:prstGeom prst="rect">
            <a:avLst/>
          </a:prstGeom>
        </p:spPr>
      </p:pic>
      <p:sp>
        <p:nvSpPr>
          <p:cNvPr id="1068" name="テキスト ボックス 8"/>
          <p:cNvSpPr txBox="1"/>
          <p:nvPr userDrawn="1"/>
        </p:nvSpPr>
        <p:spPr>
          <a:xfrm>
            <a:off x="74471" y="6518156"/>
            <a:ext cx="3058851" cy="253916"/>
          </a:xfrm>
          <a:prstGeom prst="rect">
            <a:avLst/>
          </a:prstGeom>
          <a:noFill/>
        </p:spPr>
        <p:txBody>
          <a:bodyPr wrap="none" rtlCol="0">
            <a:spAutoFit/>
          </a:bodyPr>
          <a:lstStyle/>
          <a:p>
            <a:r>
              <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rPr>
              <a:t>広島県庁</a:t>
            </a:r>
            <a:r>
              <a:rPr kumimoji="1" lang="en-US" altLang="ja-JP" sz="1050" dirty="0" smtClean="0">
                <a:latin typeface="Meiryo UI" panose="020B0604030504040204" pitchFamily="50" charset="-128"/>
                <a:ea typeface="Meiryo UI" panose="020B0604030504040204" pitchFamily="50" charset="-128"/>
                <a:cs typeface="Meiryo UI" panose="020B0604030504040204" pitchFamily="50" charset="-128"/>
              </a:rPr>
              <a:t>/Hiroshima Prefectural Government</a:t>
            </a:r>
            <a:endParaRPr kumimoji="1" lang="ja-JP" altLang="en-US" sz="1050" dirty="0" smtClean="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1960677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image" Target="../media/image2.emf"/><Relationship Id="rId5" Type="http://schemas.openxmlformats.org/officeDocument/2006/relationships/slideLayout" Target="../slideLayouts/slideLayout10.xml"/><Relationship Id="rId10"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5" name="図 2" descr="図形, 四角形&#10;&#10;自動的に生成された説明"/>
          <p:cNvPicPr>
            <a:picLocks noChangeAspect="1"/>
          </p:cNvPicPr>
          <p:nvPr userDrawn="1"/>
        </p:nvPicPr>
        <p:blipFill>
          <a:blip r:embed="rId7"/>
          <a:stretch>
            <a:fillRect/>
          </a:stretch>
        </p:blipFill>
        <p:spPr>
          <a:xfrm>
            <a:off x="200472" y="188640"/>
            <a:ext cx="9429404" cy="6500220"/>
          </a:xfrm>
          <a:prstGeom prst="rect">
            <a:avLst/>
          </a:prstGeom>
        </p:spPr>
      </p:pic>
      <p:pic>
        <p:nvPicPr>
          <p:cNvPr id="1026" name="図 3"/>
          <p:cNvPicPr>
            <a:picLocks noChangeAspect="1"/>
          </p:cNvPicPr>
          <p:nvPr userDrawn="1"/>
        </p:nvPicPr>
        <p:blipFill>
          <a:blip r:embed="rId8"/>
          <a:stretch>
            <a:fillRect/>
          </a:stretch>
        </p:blipFill>
        <p:spPr>
          <a:xfrm>
            <a:off x="7977336" y="404664"/>
            <a:ext cx="1373119" cy="870000"/>
          </a:xfrm>
          <a:prstGeom prst="rect">
            <a:avLst/>
          </a:prstGeom>
        </p:spPr>
      </p:pic>
    </p:spTree>
    <p:extLst>
      <p:ext uri="{BB962C8B-B14F-4D97-AF65-F5344CB8AC3E}">
        <p14:creationId xmlns:p14="http://schemas.microsoft.com/office/powerpoint/2010/main" val="238611094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9" r:id="rId3"/>
    <p:sldLayoutId id="2147483650" r:id="rId4"/>
    <p:sldLayoutId id="2147483676" r:id="rId5"/>
  </p:sldLayoutIdLst>
  <p:timing>
    <p:tnLst>
      <p:par>
        <p:cTn id="1" dur="indefinite" restart="never" nodeType="tmRoot"/>
      </p:par>
    </p:tnLst>
  </p:timing>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45" name="図 1"/>
          <p:cNvPicPr>
            <a:picLocks noChangeAspect="1"/>
          </p:cNvPicPr>
          <p:nvPr userDrawn="1"/>
        </p:nvPicPr>
        <p:blipFill>
          <a:blip r:embed="rId11"/>
          <a:stretch>
            <a:fillRect/>
          </a:stretch>
        </p:blipFill>
        <p:spPr>
          <a:xfrm>
            <a:off x="8509150" y="116631"/>
            <a:ext cx="1216522" cy="770781"/>
          </a:xfrm>
          <a:prstGeom prst="rect">
            <a:avLst/>
          </a:prstGeom>
        </p:spPr>
      </p:pic>
    </p:spTree>
    <p:extLst>
      <p:ext uri="{BB962C8B-B14F-4D97-AF65-F5344CB8AC3E}">
        <p14:creationId xmlns:p14="http://schemas.microsoft.com/office/powerpoint/2010/main" val="14739517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3" r:id="rId7"/>
    <p:sldLayoutId id="2147483697" r:id="rId8"/>
    <p:sldLayoutId id="2147483698" r:id="rId9"/>
  </p:sldLayoutIdLst>
  <p:timing>
    <p:tnLst>
      <p:par>
        <p:cTn id="1" dur="indefinite" restart="never" nodeType="tmRoot"/>
      </p:par>
    </p:tnLst>
  </p:timing>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 name="テキスト プレースホルダー 1"/>
          <p:cNvSpPr>
            <a:spLocks noGrp="1"/>
          </p:cNvSpPr>
          <p:nvPr>
            <p:ph type="body" sz="quarter" idx="15"/>
          </p:nvPr>
        </p:nvSpPr>
        <p:spPr/>
        <p:txBody>
          <a:bodyPr/>
          <a:lstStyle/>
          <a:p>
            <a:r>
              <a:rPr kumimoji="1" lang="ja-JP" altLang="en-US" dirty="0"/>
              <a:t>令和８年</a:t>
            </a:r>
            <a:r>
              <a:rPr kumimoji="1" lang="ja-JP" altLang="en-US" dirty="0" smtClean="0"/>
              <a:t>８月</a:t>
            </a:r>
            <a:r>
              <a:rPr kumimoji="1" lang="en-US" altLang="ja-JP" dirty="0" smtClean="0"/>
              <a:t>20</a:t>
            </a:r>
            <a:r>
              <a:rPr kumimoji="1" lang="ja-JP" altLang="en-US" dirty="0" smtClean="0"/>
              <a:t>日</a:t>
            </a:r>
            <a:endParaRPr kumimoji="1" lang="ja-JP" altLang="en-US" dirty="0"/>
          </a:p>
        </p:txBody>
      </p:sp>
      <p:sp>
        <p:nvSpPr>
          <p:cNvPr id="1096" name="テキスト プレースホルダー 2"/>
          <p:cNvSpPr>
            <a:spLocks noGrp="1"/>
          </p:cNvSpPr>
          <p:nvPr>
            <p:ph type="body" sz="quarter" idx="16"/>
          </p:nvPr>
        </p:nvSpPr>
        <p:spPr/>
        <p:txBody>
          <a:bodyPr/>
          <a:lstStyle/>
          <a:p>
            <a:r>
              <a:rPr kumimoji="1" lang="ja-JP" altLang="en-US"/>
              <a:t>健康福祉局　医療政策課</a:t>
            </a:r>
          </a:p>
        </p:txBody>
      </p:sp>
      <p:sp>
        <p:nvSpPr>
          <p:cNvPr id="1097" name="テキスト プレースホルダー 2"/>
          <p:cNvSpPr txBox="1"/>
          <p:nvPr/>
        </p:nvSpPr>
        <p:spPr>
          <a:xfrm>
            <a:off x="918271" y="2565000"/>
            <a:ext cx="8352019" cy="573088"/>
          </a:xfrm>
          <a:prstGeom prst="rect">
            <a:avLst/>
          </a:prstGeom>
        </p:spPr>
        <p:txBody>
          <a:bodyPr anchor="ctr">
            <a:normAutofit fontScale="77500" lnSpcReduction="20000"/>
          </a:bodyPr>
          <a:lst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a:lstStyle>
          <a:p>
            <a:pPr marL="0" indent="0" algn="ctr">
              <a:buFont typeface="Arial" panose="020B0604020202020204" pitchFamily="34" charset="0"/>
              <a:buNone/>
            </a:pPr>
            <a:r>
              <a:rPr lang="ja-JP" altLang="en-US" sz="3600" b="1" dirty="0" smtClean="0">
                <a:solidFill>
                  <a:schemeClr val="tx1"/>
                </a:solidFill>
                <a:latin typeface="Meiryo UI" panose="020B0604030504040204" pitchFamily="50" charset="-128"/>
                <a:ea typeface="Meiryo UI" panose="020B0604030504040204" pitchFamily="50" charset="-128"/>
              </a:rPr>
              <a:t>次期外来医療計画（第８次後期）の策定について</a:t>
            </a:r>
            <a:endParaRPr lang="en-US" altLang="ja-JP" b="1" dirty="0">
              <a:latin typeface="Meiryo UI" panose="020B0604030504040204" pitchFamily="50" charset="-128"/>
              <a:ea typeface="Meiryo UI" panose="020B0604030504040204" pitchFamily="50" charset="-128"/>
            </a:endParaRPr>
          </a:p>
        </p:txBody>
      </p:sp>
      <p:sp>
        <p:nvSpPr>
          <p:cNvPr id="1098" name="テキスト 82"/>
          <p:cNvSpPr txBox="1"/>
          <p:nvPr/>
        </p:nvSpPr>
        <p:spPr>
          <a:xfrm>
            <a:off x="345000" y="333000"/>
            <a:ext cx="5616000" cy="306884"/>
          </a:xfrm>
          <a:prstGeom prst="rect">
            <a:avLst/>
          </a:prstGeom>
        </p:spPr>
        <p:txBody>
          <a:bodyPr>
            <a:spAutoFit/>
          </a:bodyPr>
          <a:lstStyle/>
          <a:p>
            <a:pPr>
              <a:defRPr lang="ja-JP" altLang="en-US"/>
            </a:pPr>
            <a:r>
              <a:rPr lang="ja-JP" altLang="en-US" sz="1400" dirty="0">
                <a:latin typeface="Meiryo UI"/>
                <a:ea typeface="Meiryo UI"/>
              </a:rPr>
              <a:t>【令和８年度</a:t>
            </a:r>
            <a:r>
              <a:rPr lang="ja-JP" altLang="en-US" sz="1400" dirty="0" smtClean="0">
                <a:latin typeface="Meiryo UI"/>
                <a:ea typeface="Meiryo UI"/>
              </a:rPr>
              <a:t>第４回広島中央圏域地域</a:t>
            </a:r>
            <a:r>
              <a:rPr lang="ja-JP" altLang="en-US" sz="1400" dirty="0">
                <a:latin typeface="Meiryo UI"/>
                <a:ea typeface="Meiryo UI"/>
              </a:rPr>
              <a:t>医療構想調整会議資料】</a:t>
            </a:r>
            <a:endParaRPr lang="ja-JP" altLang="en-US" dirty="0">
              <a:latin typeface="Meiryo UI"/>
              <a:ea typeface="Meiryo UI"/>
            </a:endParaRPr>
          </a:p>
        </p:txBody>
      </p:sp>
      <p:sp>
        <p:nvSpPr>
          <p:cNvPr id="1099" name="図形 95"/>
          <p:cNvSpPr/>
          <p:nvPr/>
        </p:nvSpPr>
        <p:spPr>
          <a:xfrm>
            <a:off x="8049344" y="1269000"/>
            <a:ext cx="1295656" cy="432000"/>
          </a:xfrm>
          <a:prstGeom prst="roundRect">
            <a:avLst>
              <a:gd name="adj" fmla="val 0"/>
            </a:avLst>
          </a:prstGeom>
          <a:ln w="9525" cap="flat" cmpd="sng" algn="ctr">
            <a:solidFill>
              <a:schemeClr val="dk1"/>
            </a:solidFill>
            <a:prstDash val="solid"/>
          </a:ln>
        </p:spPr>
        <p:style>
          <a:lnRef idx="2">
            <a:schemeClr val="dk1"/>
          </a:lnRef>
          <a:fillRef idx="1">
            <a:schemeClr val="lt1"/>
          </a:fillRef>
          <a:effectRef idx="0">
            <a:schemeClr val="dk1"/>
          </a:effectRef>
          <a:fontRef idx="minor">
            <a:schemeClr val="dk1"/>
          </a:fontRef>
        </p:style>
        <p:txBody>
          <a:bodyPr anchor="ctr"/>
          <a:lstStyle/>
          <a:p>
            <a:pPr algn="ctr">
              <a:defRPr lang="ja-JP" altLang="en-US"/>
            </a:pPr>
            <a:r>
              <a:rPr lang="ja-JP" altLang="en-US" dirty="0" smtClean="0"/>
              <a:t>資料番号２</a:t>
            </a:r>
            <a:endParaRPr lang="ja-JP" altLang="en-US" dirty="0"/>
          </a:p>
        </p:txBody>
      </p:sp>
    </p:spTree>
    <p:extLst>
      <p:ext uri="{BB962C8B-B14F-4D97-AF65-F5344CB8AC3E}">
        <p14:creationId xmlns:p14="http://schemas.microsoft.com/office/powerpoint/2010/main" val="3631801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6" name="テキスト プレースホルダー 1"/>
          <p:cNvSpPr>
            <a:spLocks noGrp="1"/>
          </p:cNvSpPr>
          <p:nvPr>
            <p:ph type="body" sz="quarter" idx="14"/>
          </p:nvPr>
        </p:nvSpPr>
        <p:spPr/>
        <p:txBody>
          <a:bodyPr/>
          <a:lstStyle/>
          <a:p>
            <a:r>
              <a:rPr kumimoji="1" lang="ja-JP" altLang="en-US" sz="2400"/>
              <a:t>現行の外来医療計画の主な内容③</a:t>
            </a:r>
          </a:p>
        </p:txBody>
      </p:sp>
      <p:sp>
        <p:nvSpPr>
          <p:cNvPr id="1177" name="テキスト 216"/>
          <p:cNvSpPr txBox="1"/>
          <p:nvPr/>
        </p:nvSpPr>
        <p:spPr>
          <a:xfrm>
            <a:off x="344536" y="1118914"/>
            <a:ext cx="9146957" cy="306884"/>
          </a:xfrm>
          <a:prstGeom prst="rect">
            <a:avLst/>
          </a:prstGeom>
          <a:noFill/>
        </p:spPr>
        <p:txBody>
          <a:bodyPr vertOverflow="overflow" horzOverflow="overflow" wrap="square" rtlCol="0">
            <a:spAutoFit/>
          </a:bodyPr>
          <a:lstStyle/>
          <a:p>
            <a:pPr algn="l"/>
            <a:endParaRPr sz="1400">
              <a:latin typeface="Meiryo UI"/>
              <a:ea typeface="Meiryo UI"/>
            </a:endParaRPr>
          </a:p>
        </p:txBody>
      </p:sp>
      <p:sp>
        <p:nvSpPr>
          <p:cNvPr id="1178" name="テキスト ボックス 220"/>
          <p:cNvSpPr txBox="1"/>
          <p:nvPr/>
        </p:nvSpPr>
        <p:spPr>
          <a:xfrm>
            <a:off x="344522" y="983562"/>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４　診療所の新規開設に係る手続き（外来医師多数区域）</a:t>
            </a:r>
            <a:endParaRPr lang="en-US" altLang="ja-JP" sz="2000" b="1" dirty="0" smtClean="0">
              <a:latin typeface="Meiryo UI"/>
              <a:ea typeface="Meiryo UI"/>
            </a:endParaRPr>
          </a:p>
        </p:txBody>
      </p:sp>
      <p:sp>
        <p:nvSpPr>
          <p:cNvPr id="1179" name="テキスト 295"/>
          <p:cNvSpPr txBox="1"/>
          <p:nvPr/>
        </p:nvSpPr>
        <p:spPr>
          <a:xfrm>
            <a:off x="776048" y="1382779"/>
            <a:ext cx="8715446" cy="1814989"/>
          </a:xfrm>
          <a:prstGeom prst="rect">
            <a:avLst/>
          </a:prstGeom>
        </p:spPr>
        <p:txBody>
          <a:bodyPr wrap="square">
            <a:spAutoFit/>
          </a:bodyPr>
          <a:lstStyle/>
          <a:p>
            <a:pPr>
              <a:defRPr lang="ja-JP" altLang="en-US"/>
            </a:pPr>
            <a:r>
              <a:rPr lang="ja-JP" altLang="en-US" sz="1600">
                <a:latin typeface="Meiryo UI"/>
                <a:ea typeface="Meiryo UI"/>
              </a:rPr>
              <a:t>・外来医師多数区域においては、新規開業希望者が保健所に開設届を提出する際に</a:t>
            </a:r>
            <a:r>
              <a:rPr lang="ja-JP" altLang="en-US" sz="1600" u="sng">
                <a:latin typeface="Meiryo UI"/>
                <a:ea typeface="Meiryo UI"/>
              </a:rPr>
              <a:t>、「地域で不足する外来医療機能」を担うことについての合意の有無及び合意内容に関する申出書の提出を求め、地域医療構想調整会議で確認</a:t>
            </a:r>
            <a:r>
              <a:rPr lang="ja-JP" altLang="en-US" sz="1600">
                <a:latin typeface="Meiryo UI"/>
                <a:ea typeface="Meiryo UI"/>
              </a:rPr>
              <a:t>を行う。</a:t>
            </a:r>
          </a:p>
          <a:p>
            <a:pPr>
              <a:defRPr lang="ja-JP" altLang="en-US"/>
            </a:pPr>
            <a:r>
              <a:rPr lang="ja-JP" altLang="en-US" sz="1600">
                <a:latin typeface="Meiryo UI"/>
                <a:ea typeface="Meiryo UI"/>
              </a:rPr>
              <a:t>・合意がない場合や申出書の提出がない場合、地域医療構想調整会議に報告し、必要に応じて出席を求める。</a:t>
            </a:r>
          </a:p>
          <a:p>
            <a:pPr>
              <a:defRPr lang="ja-JP" altLang="en-US"/>
            </a:pPr>
            <a:r>
              <a:rPr lang="ja-JP" altLang="en-US" sz="1600">
                <a:latin typeface="Meiryo UI"/>
                <a:ea typeface="Meiryo UI"/>
              </a:rPr>
              <a:t>・また、外来医師多数区域以外の区域における新規開業者の手続きについては、地域の実情に応じて外来医師多数区域と同様の対応を求めることができる。</a:t>
            </a:r>
          </a:p>
        </p:txBody>
      </p:sp>
      <p:sp>
        <p:nvSpPr>
          <p:cNvPr id="1180" name="テキスト ボックス 308"/>
          <p:cNvSpPr txBox="1"/>
          <p:nvPr/>
        </p:nvSpPr>
        <p:spPr>
          <a:xfrm>
            <a:off x="309936" y="3317783"/>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５　新たに医療機器を購入・更新する場合の手続き（全圏域）</a:t>
            </a:r>
            <a:endParaRPr lang="en-US" altLang="ja-JP" sz="2000" b="1" dirty="0" smtClean="0">
              <a:latin typeface="Meiryo UI"/>
              <a:ea typeface="Meiryo UI"/>
            </a:endParaRPr>
          </a:p>
        </p:txBody>
      </p:sp>
      <p:sp>
        <p:nvSpPr>
          <p:cNvPr id="1181" name="テキスト 309"/>
          <p:cNvSpPr txBox="1"/>
          <p:nvPr/>
        </p:nvSpPr>
        <p:spPr>
          <a:xfrm>
            <a:off x="741462" y="3717000"/>
            <a:ext cx="8715446" cy="1076325"/>
          </a:xfrm>
          <a:prstGeom prst="rect">
            <a:avLst/>
          </a:prstGeom>
        </p:spPr>
        <p:txBody>
          <a:bodyPr wrap="square">
            <a:spAutoFit/>
          </a:bodyPr>
          <a:lstStyle/>
          <a:p>
            <a:pPr>
              <a:defRPr lang="ja-JP" altLang="en-US"/>
            </a:pPr>
            <a:r>
              <a:rPr lang="ja-JP" altLang="en-US" sz="1600">
                <a:latin typeface="Meiryo UI"/>
                <a:ea typeface="Meiryo UI"/>
              </a:rPr>
              <a:t>・新規購入希望者が保健所に許可申請書を提出する際に、</a:t>
            </a:r>
            <a:r>
              <a:rPr lang="ja-JP" altLang="en-US" sz="1600" u="sng">
                <a:latin typeface="Meiryo UI"/>
                <a:ea typeface="Meiryo UI"/>
              </a:rPr>
              <a:t>医療機器の共同利用を行うことについての有無及び具体的内容に関する「共同利用計画書」の提出を求め、地域医療構想調整会議で確認</a:t>
            </a:r>
            <a:r>
              <a:rPr lang="ja-JP" altLang="en-US" sz="1600">
                <a:latin typeface="Meiryo UI"/>
                <a:ea typeface="Meiryo UI"/>
              </a:rPr>
              <a:t>する。</a:t>
            </a:r>
          </a:p>
          <a:p>
            <a:pPr>
              <a:defRPr lang="ja-JP" altLang="en-US"/>
            </a:pPr>
            <a:r>
              <a:rPr lang="ja-JP" altLang="en-US" sz="1600">
                <a:latin typeface="Meiryo UI"/>
                <a:ea typeface="Meiryo UI"/>
              </a:rPr>
              <a:t>・共同利用を行わない場合や共同利用計画書の提出がない場合は、地域医療構想調整会議に報告し、必要に応じて出席を求める。</a:t>
            </a:r>
          </a:p>
        </p:txBody>
      </p:sp>
      <p:sp>
        <p:nvSpPr>
          <p:cNvPr id="1182" name="テキスト ボックス 307"/>
          <p:cNvSpPr txBox="1"/>
          <p:nvPr/>
        </p:nvSpPr>
        <p:spPr>
          <a:xfrm>
            <a:off x="275336" y="4869000"/>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６　紹介受診重点医療機関</a:t>
            </a:r>
            <a:endParaRPr lang="en-US" altLang="ja-JP" sz="2000" b="1" dirty="0" smtClean="0">
              <a:latin typeface="Meiryo UI"/>
              <a:ea typeface="Meiryo UI"/>
            </a:endParaRPr>
          </a:p>
        </p:txBody>
      </p:sp>
      <p:sp>
        <p:nvSpPr>
          <p:cNvPr id="1183" name="テキスト 308"/>
          <p:cNvSpPr txBox="1"/>
          <p:nvPr/>
        </p:nvSpPr>
        <p:spPr>
          <a:xfrm>
            <a:off x="741463" y="5229000"/>
            <a:ext cx="8715446" cy="1260991"/>
          </a:xfrm>
          <a:prstGeom prst="rect">
            <a:avLst/>
          </a:prstGeom>
        </p:spPr>
        <p:txBody>
          <a:bodyPr wrap="square">
            <a:spAutoFit/>
          </a:bodyPr>
          <a:lstStyle/>
          <a:p>
            <a:pPr>
              <a:defRPr lang="ja-JP" altLang="en-US"/>
            </a:pPr>
            <a:r>
              <a:rPr lang="ja-JP" altLang="en-US" sz="1600">
                <a:latin typeface="Meiryo UI"/>
                <a:ea typeface="Meiryo UI"/>
              </a:rPr>
              <a:t>・</a:t>
            </a:r>
            <a:r>
              <a:rPr lang="ja-JP" altLang="en-US" sz="1600" u="sng">
                <a:latin typeface="Meiryo UI"/>
                <a:ea typeface="Meiryo UI"/>
              </a:rPr>
              <a:t>外来機能報告の結果を踏まえ、「地域の協議の場」において協議を行い、紹介受診重点外来※を地域で基幹的に担う医療機関として明確化された医療機関を「紹介受診重点医療機関」として公表</a:t>
            </a:r>
          </a:p>
          <a:p>
            <a:pPr>
              <a:defRPr lang="ja-JP" altLang="en-US"/>
            </a:pPr>
            <a:r>
              <a:rPr lang="ja-JP" altLang="en-US" sz="1100">
                <a:latin typeface="Meiryo UI"/>
                <a:ea typeface="Meiryo UI"/>
              </a:rPr>
              <a:t>　　　　※紹介受診重点外来とは</a:t>
            </a:r>
          </a:p>
          <a:p>
            <a:pPr>
              <a:defRPr lang="ja-JP" altLang="en-US"/>
            </a:pPr>
            <a:r>
              <a:rPr lang="ja-JP" altLang="en-US" sz="1100">
                <a:latin typeface="Meiryo UI"/>
                <a:ea typeface="Meiryo UI"/>
              </a:rPr>
              <a:t>　　　　　　・医療資源を重点的に活用する入院前後の外来（悪性腫瘍手術の前後の外来等）</a:t>
            </a:r>
          </a:p>
          <a:p>
            <a:pPr>
              <a:defRPr lang="ja-JP" altLang="en-US"/>
            </a:pPr>
            <a:r>
              <a:rPr lang="ja-JP" altLang="en-US" sz="1100">
                <a:latin typeface="Meiryo UI"/>
                <a:ea typeface="Meiryo UI"/>
              </a:rPr>
              <a:t>　　　　　　・高額等の医療機器・設備を必要とする外来（外来化学療法、外来放射線療法等）</a:t>
            </a:r>
          </a:p>
          <a:p>
            <a:pPr>
              <a:defRPr lang="ja-JP" altLang="en-US"/>
            </a:pPr>
            <a:r>
              <a:rPr lang="ja-JP" altLang="en-US" sz="1100">
                <a:latin typeface="Meiryo UI"/>
                <a:ea typeface="Meiryo UI"/>
              </a:rPr>
              <a:t>　　　　　　・特定の領域に特化した機能を有する外来（紹介患者に対する外来等）</a:t>
            </a:r>
            <a:endParaRPr lang="ja-JP" altLang="en-US" sz="1600">
              <a:latin typeface="Meiryo UI"/>
              <a:ea typeface="Meiryo UI"/>
            </a:endParaRPr>
          </a:p>
        </p:txBody>
      </p:sp>
    </p:spTree>
    <p:extLst>
      <p:ext uri="{BB962C8B-B14F-4D97-AF65-F5344CB8AC3E}">
        <p14:creationId xmlns:p14="http://schemas.microsoft.com/office/powerpoint/2010/main" val="3706173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9" name="テキスト プレースホルダー 1"/>
          <p:cNvSpPr>
            <a:spLocks noGrp="1"/>
          </p:cNvSpPr>
          <p:nvPr>
            <p:ph type="body" sz="quarter" idx="14"/>
          </p:nvPr>
        </p:nvSpPr>
        <p:spPr>
          <a:xfrm>
            <a:off x="344489" y="476186"/>
            <a:ext cx="8136904" cy="357899"/>
          </a:xfrm>
        </p:spPr>
        <p:txBody>
          <a:bodyPr/>
          <a:lstStyle/>
          <a:p>
            <a:r>
              <a:rPr kumimoji="1" lang="ja-JP" altLang="en-US" sz="2000" b="0"/>
              <a:t>紹介受診重点医療機関一覧（R8.4.1現在）</a:t>
            </a:r>
            <a:r>
              <a:rPr kumimoji="1" lang="ja-JP" altLang="en-US" sz="1600"/>
              <a:t>※県HP掲載</a:t>
            </a:r>
            <a:endParaRPr kumimoji="1" lang="ja-JP" altLang="en-US" sz="2400"/>
          </a:p>
        </p:txBody>
      </p:sp>
      <p:sp>
        <p:nvSpPr>
          <p:cNvPr id="1190" name="テキスト 216"/>
          <p:cNvSpPr txBox="1"/>
          <p:nvPr/>
        </p:nvSpPr>
        <p:spPr>
          <a:xfrm>
            <a:off x="344536" y="1118914"/>
            <a:ext cx="9146957" cy="306884"/>
          </a:xfrm>
          <a:prstGeom prst="rect">
            <a:avLst/>
          </a:prstGeom>
          <a:noFill/>
        </p:spPr>
        <p:txBody>
          <a:bodyPr vertOverflow="overflow" horzOverflow="overflow" wrap="square" rtlCol="0">
            <a:spAutoFit/>
          </a:bodyPr>
          <a:lstStyle/>
          <a:p>
            <a:pPr algn="l"/>
            <a:endParaRPr sz="1400">
              <a:latin typeface="Meiryo UI"/>
              <a:ea typeface="Meiryo UI"/>
            </a:endParaRPr>
          </a:p>
        </p:txBody>
      </p:sp>
      <p:graphicFrame>
        <p:nvGraphicFramePr>
          <p:cNvPr id="1191" name="四角形 374"/>
          <p:cNvGraphicFramePr>
            <a:graphicFrameLocks noGrp="1"/>
          </p:cNvGraphicFramePr>
          <p:nvPr/>
        </p:nvGraphicFramePr>
        <p:xfrm>
          <a:off x="273000" y="1053000"/>
          <a:ext cx="9218490" cy="5317445"/>
        </p:xfrm>
        <a:graphic>
          <a:graphicData uri="http://schemas.openxmlformats.org/drawingml/2006/table">
            <a:tbl>
              <a:tblPr>
                <a:tableStyleId>{BDBED569-4797-4DF1-A0F4-6AAB3CD982D8}</a:tableStyleId>
              </a:tblPr>
              <a:tblGrid>
                <a:gridCol w="355961">
                  <a:extLst>
                    <a:ext uri="{9D8B030D-6E8A-4147-A177-3AD203B41FA5}">
                      <a16:colId xmlns:a16="http://schemas.microsoft.com/office/drawing/2014/main" val="20000"/>
                    </a:ext>
                  </a:extLst>
                </a:gridCol>
                <a:gridCol w="5282430">
                  <a:extLst>
                    <a:ext uri="{9D8B030D-6E8A-4147-A177-3AD203B41FA5}">
                      <a16:colId xmlns:a16="http://schemas.microsoft.com/office/drawing/2014/main" val="20001"/>
                    </a:ext>
                  </a:extLst>
                </a:gridCol>
                <a:gridCol w="1325677">
                  <a:extLst>
                    <a:ext uri="{9D8B030D-6E8A-4147-A177-3AD203B41FA5}">
                      <a16:colId xmlns:a16="http://schemas.microsoft.com/office/drawing/2014/main" val="20002"/>
                    </a:ext>
                  </a:extLst>
                </a:gridCol>
                <a:gridCol w="794068">
                  <a:extLst>
                    <a:ext uri="{9D8B030D-6E8A-4147-A177-3AD203B41FA5}">
                      <a16:colId xmlns:a16="http://schemas.microsoft.com/office/drawing/2014/main" val="20003"/>
                    </a:ext>
                  </a:extLst>
                </a:gridCol>
                <a:gridCol w="867085">
                  <a:extLst>
                    <a:ext uri="{9D8B030D-6E8A-4147-A177-3AD203B41FA5}">
                      <a16:colId xmlns:a16="http://schemas.microsoft.com/office/drawing/2014/main" val="20004"/>
                    </a:ext>
                  </a:extLst>
                </a:gridCol>
                <a:gridCol w="593269">
                  <a:extLst>
                    <a:ext uri="{9D8B030D-6E8A-4147-A177-3AD203B41FA5}">
                      <a16:colId xmlns:a16="http://schemas.microsoft.com/office/drawing/2014/main" val="20005"/>
                    </a:ext>
                  </a:extLst>
                </a:gridCol>
              </a:tblGrid>
              <a:tr h="273819">
                <a:tc>
                  <a:txBody>
                    <a:bodyPr/>
                    <a:lstStyle/>
                    <a:p>
                      <a:pPr algn="ctr"/>
                      <a:r>
                        <a:rPr lang="ja-JP" altLang="en-US" sz="1100">
                          <a:latin typeface="Meiryo UI"/>
                          <a:ea typeface="Meiryo UI"/>
                        </a:rPr>
                        <a:t>No</a:t>
                      </a:r>
                      <a:endParaRPr kumimoji="1" lang="ja-JP" altLang="en-US" sz="1100" dirty="0">
                        <a:latin typeface="Meiryo UI"/>
                        <a:ea typeface="Meiryo UI"/>
                      </a:endParaRPr>
                    </a:p>
                  </a:txBody>
                  <a:tcPr marL="0" marR="0" marT="0" marB="0" anchor="ctr">
                    <a:solidFill>
                      <a:schemeClr val="tx2">
                        <a:lumMod val="40000"/>
                        <a:lumOff val="60000"/>
                      </a:schemeClr>
                    </a:solidFill>
                  </a:tcPr>
                </a:tc>
                <a:tc>
                  <a:txBody>
                    <a:bodyPr/>
                    <a:lstStyle/>
                    <a:p>
                      <a:pPr algn="ctr"/>
                      <a:r>
                        <a:rPr lang="ja-JP" altLang="en-US" sz="1100">
                          <a:latin typeface="Meiryo UI"/>
                          <a:ea typeface="Meiryo UI"/>
                        </a:rPr>
                        <a:t>医療機関名称</a:t>
                      </a:r>
                      <a:endParaRPr kumimoji="1" lang="ja-JP" altLang="en-US" sz="1100" dirty="0">
                        <a:latin typeface="Meiryo UI"/>
                        <a:ea typeface="Meiryo UI"/>
                      </a:endParaRPr>
                    </a:p>
                  </a:txBody>
                  <a:tcPr marL="0" marR="0" marT="0" marB="0" anchor="ctr">
                    <a:solidFill>
                      <a:schemeClr val="tx2">
                        <a:lumMod val="40000"/>
                        <a:lumOff val="60000"/>
                      </a:schemeClr>
                    </a:solidFill>
                  </a:tcPr>
                </a:tc>
                <a:tc>
                  <a:txBody>
                    <a:bodyPr/>
                    <a:lstStyle/>
                    <a:p>
                      <a:pPr algn="ctr"/>
                      <a:r>
                        <a:rPr lang="ja-JP" altLang="en-US" sz="1100">
                          <a:latin typeface="Meiryo UI"/>
                          <a:ea typeface="Meiryo UI"/>
                        </a:rPr>
                        <a:t>公表日</a:t>
                      </a:r>
                      <a:endParaRPr kumimoji="1" lang="ja-JP" altLang="en-US" sz="1100" dirty="0">
                        <a:latin typeface="Meiryo UI"/>
                        <a:ea typeface="Meiryo UI"/>
                      </a:endParaRPr>
                    </a:p>
                  </a:txBody>
                  <a:tcPr marL="0" marR="0" marT="0" marB="0" anchor="ctr">
                    <a:solidFill>
                      <a:schemeClr val="tx2">
                        <a:lumMod val="40000"/>
                        <a:lumOff val="60000"/>
                      </a:schemeClr>
                    </a:solidFill>
                  </a:tcPr>
                </a:tc>
                <a:tc>
                  <a:txBody>
                    <a:bodyPr/>
                    <a:lstStyle/>
                    <a:p>
                      <a:pPr algn="ctr"/>
                      <a:r>
                        <a:rPr lang="ja-JP" altLang="en-US" sz="1100">
                          <a:latin typeface="Meiryo UI"/>
                          <a:ea typeface="Meiryo UI"/>
                        </a:rPr>
                        <a:t>廃止日</a:t>
                      </a:r>
                      <a:endParaRPr kumimoji="1" lang="ja-JP" altLang="en-US" sz="1100" dirty="0">
                        <a:latin typeface="Meiryo UI"/>
                        <a:ea typeface="Meiryo UI"/>
                      </a:endParaRPr>
                    </a:p>
                  </a:txBody>
                  <a:tcPr marL="0" marR="0" marT="0" marB="0" anchor="ctr">
                    <a:solidFill>
                      <a:schemeClr val="tx2">
                        <a:lumMod val="40000"/>
                        <a:lumOff val="60000"/>
                      </a:schemeClr>
                    </a:solidFill>
                  </a:tcPr>
                </a:tc>
                <a:tc>
                  <a:txBody>
                    <a:bodyPr/>
                    <a:lstStyle/>
                    <a:p>
                      <a:pPr algn="ctr"/>
                      <a:r>
                        <a:rPr lang="ja-JP" altLang="en-US" sz="1100">
                          <a:latin typeface="Meiryo UI"/>
                          <a:ea typeface="Meiryo UI"/>
                        </a:rPr>
                        <a:t>一般病床数</a:t>
                      </a:r>
                      <a:r>
                        <a:rPr lang="ja-JP" altLang="en-US" sz="1100">
                          <a:solidFill>
                            <a:srgbClr val="000000"/>
                          </a:solidFill>
                          <a:latin typeface="Meiryo UI"/>
                          <a:ea typeface="Meiryo UI"/>
                        </a:rPr>
                        <a:t/>
                      </a:r>
                      <a:br>
                        <a:rPr lang="ja-JP" altLang="en-US" sz="1100">
                          <a:solidFill>
                            <a:srgbClr val="000000"/>
                          </a:solidFill>
                          <a:latin typeface="Meiryo UI"/>
                          <a:ea typeface="Meiryo UI"/>
                        </a:rPr>
                      </a:br>
                      <a:r>
                        <a:rPr lang="ja-JP" altLang="en-US" sz="1100">
                          <a:latin typeface="Meiryo UI"/>
                          <a:ea typeface="Meiryo UI"/>
                        </a:rPr>
                        <a:t>200床以上</a:t>
                      </a:r>
                      <a:endParaRPr kumimoji="1" lang="ja-JP" altLang="en-US" sz="1100" dirty="0">
                        <a:latin typeface="Meiryo UI"/>
                        <a:ea typeface="Meiryo UI"/>
                      </a:endParaRPr>
                    </a:p>
                  </a:txBody>
                  <a:tcPr marL="0" marR="0" marT="0" marB="0" anchor="ctr">
                    <a:solidFill>
                      <a:schemeClr val="tx2">
                        <a:lumMod val="40000"/>
                        <a:lumOff val="60000"/>
                      </a:schemeClr>
                    </a:solidFill>
                  </a:tcPr>
                </a:tc>
                <a:tc>
                  <a:txBody>
                    <a:bodyPr/>
                    <a:lstStyle/>
                    <a:p>
                      <a:pPr algn="ctr"/>
                      <a:r>
                        <a:rPr lang="ja-JP" altLang="en-US" sz="1100">
                          <a:latin typeface="Meiryo UI"/>
                          <a:ea typeface="Meiryo UI"/>
                        </a:rPr>
                        <a:t>備考</a:t>
                      </a:r>
                      <a:endParaRPr kumimoji="1" lang="ja-JP" altLang="en-US" sz="1100" dirty="0">
                        <a:latin typeface="Meiryo UI"/>
                        <a:ea typeface="Meiryo UI"/>
                      </a:endParaRPr>
                    </a:p>
                  </a:txBody>
                  <a:tcPr marL="0" marR="0" marT="0" marB="0" anchor="ctr">
                    <a:solidFill>
                      <a:schemeClr val="tx2">
                        <a:lumMod val="40000"/>
                        <a:lumOff val="60000"/>
                      </a:schemeClr>
                    </a:solidFill>
                  </a:tcPr>
                </a:tc>
                <a:extLst>
                  <a:ext uri="{0D108BD9-81ED-4DB2-BD59-A6C34878D82A}">
                    <a16:rowId xmlns:a16="http://schemas.microsoft.com/office/drawing/2014/main" val="10000"/>
                  </a:ext>
                </a:extLst>
              </a:tr>
              <a:tr h="189567">
                <a:tc>
                  <a:txBody>
                    <a:bodyPr/>
                    <a:lstStyle/>
                    <a:p>
                      <a:pPr algn="r"/>
                      <a:r>
                        <a:rPr lang="ja-JP" altLang="en-US" sz="1100">
                          <a:latin typeface="Meiryo UI"/>
                          <a:ea typeface="Meiryo UI"/>
                        </a:rPr>
                        <a:t>1</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地方独立行政法人広島市立病院機構広島市立広島市民病院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1"/>
                  </a:ext>
                </a:extLst>
              </a:tr>
              <a:tr h="189567">
                <a:tc>
                  <a:txBody>
                    <a:bodyPr/>
                    <a:lstStyle/>
                    <a:p>
                      <a:pPr algn="r"/>
                      <a:r>
                        <a:rPr lang="ja-JP" altLang="en-US" sz="1100">
                          <a:latin typeface="Meiryo UI"/>
                          <a:ea typeface="Meiryo UI"/>
                        </a:rPr>
                        <a:t>2</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医療法人あかね会土谷総合病院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2"/>
                  </a:ext>
                </a:extLst>
              </a:tr>
              <a:tr h="189567">
                <a:tc>
                  <a:txBody>
                    <a:bodyPr/>
                    <a:lstStyle/>
                    <a:p>
                      <a:pPr algn="r"/>
                      <a:r>
                        <a:rPr lang="ja-JP" altLang="en-US" sz="1100">
                          <a:latin typeface="Meiryo UI"/>
                          <a:ea typeface="Meiryo UI"/>
                        </a:rPr>
                        <a:t>3</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国家公務員共済組合連合会広島記念病院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3"/>
                  </a:ext>
                </a:extLst>
              </a:tr>
              <a:tr h="189567">
                <a:tc>
                  <a:txBody>
                    <a:bodyPr/>
                    <a:lstStyle/>
                    <a:p>
                      <a:pPr algn="r"/>
                      <a:r>
                        <a:rPr lang="ja-JP" altLang="en-US" sz="1100">
                          <a:latin typeface="Meiryo UI"/>
                          <a:ea typeface="Meiryo UI"/>
                        </a:rPr>
                        <a:t>4</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翠清会梶川病院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4"/>
                  </a:ext>
                </a:extLst>
              </a:tr>
              <a:tr h="242990">
                <a:tc>
                  <a:txBody>
                    <a:bodyPr/>
                    <a:lstStyle/>
                    <a:p>
                      <a:pPr algn="r"/>
                      <a:r>
                        <a:rPr lang="ja-JP" altLang="en-US" sz="1100">
                          <a:latin typeface="Meiryo UI"/>
                          <a:ea typeface="Meiryo UI"/>
                        </a:rPr>
                        <a:t>5</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広島赤十字・原爆病院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5"/>
                  </a:ext>
                </a:extLst>
              </a:tr>
              <a:tr h="189567">
                <a:tc>
                  <a:txBody>
                    <a:bodyPr/>
                    <a:lstStyle/>
                    <a:p>
                      <a:pPr algn="r"/>
                      <a:r>
                        <a:rPr lang="ja-JP" altLang="en-US" sz="1100">
                          <a:latin typeface="Meiryo UI"/>
                          <a:ea typeface="Meiryo UI"/>
                        </a:rPr>
                        <a:t>6</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県立二葉の里病院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R7.4.1</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6"/>
                  </a:ext>
                </a:extLst>
              </a:tr>
              <a:tr h="189567">
                <a:tc>
                  <a:txBody>
                    <a:bodyPr/>
                    <a:lstStyle/>
                    <a:p>
                      <a:pPr algn="r"/>
                      <a:r>
                        <a:rPr lang="ja-JP" altLang="en-US" sz="1100">
                          <a:latin typeface="Meiryo UI"/>
                          <a:ea typeface="Meiryo UI"/>
                        </a:rPr>
                        <a:t>7</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広島大学病院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7"/>
                  </a:ext>
                </a:extLst>
              </a:tr>
              <a:tr h="189567">
                <a:tc>
                  <a:txBody>
                    <a:bodyPr/>
                    <a:lstStyle/>
                    <a:p>
                      <a:pPr algn="r"/>
                      <a:r>
                        <a:rPr lang="ja-JP" altLang="en-US" sz="1100">
                          <a:latin typeface="Meiryo UI"/>
                          <a:ea typeface="Meiryo UI"/>
                        </a:rPr>
                        <a:t>8</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県立広島病院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R7.4.1</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8"/>
                  </a:ext>
                </a:extLst>
              </a:tr>
              <a:tr h="189567">
                <a:tc>
                  <a:txBody>
                    <a:bodyPr/>
                    <a:lstStyle/>
                    <a:p>
                      <a:pPr algn="r"/>
                      <a:r>
                        <a:rPr lang="ja-JP" altLang="en-US" sz="1100">
                          <a:latin typeface="Meiryo UI"/>
                          <a:ea typeface="Meiryo UI"/>
                        </a:rPr>
                        <a:t>9</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地方独立行政法人広島市立病院機構広島市立北部医療センター安佐市民病院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09"/>
                  </a:ext>
                </a:extLst>
              </a:tr>
              <a:tr h="189567">
                <a:tc>
                  <a:txBody>
                    <a:bodyPr/>
                    <a:lstStyle/>
                    <a:p>
                      <a:pPr algn="r"/>
                      <a:r>
                        <a:rPr lang="ja-JP" altLang="en-US" sz="1100">
                          <a:latin typeface="Meiryo UI"/>
                          <a:ea typeface="Meiryo UI"/>
                        </a:rPr>
                        <a:t>10</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広島県厚生農業協同組合連合会広島総合病院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0"/>
                  </a:ext>
                </a:extLst>
              </a:tr>
              <a:tr h="189567">
                <a:tc>
                  <a:txBody>
                    <a:bodyPr/>
                    <a:lstStyle/>
                    <a:p>
                      <a:pPr algn="r"/>
                      <a:r>
                        <a:rPr lang="ja-JP" altLang="en-US" sz="1100">
                          <a:latin typeface="Meiryo UI"/>
                          <a:ea typeface="Meiryo UI"/>
                        </a:rPr>
                        <a:t>11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独立行政法人国立病院機構広島西医療センター</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令和6年4月1日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1"/>
                  </a:ext>
                </a:extLst>
              </a:tr>
              <a:tr h="189567">
                <a:tc>
                  <a:txBody>
                    <a:bodyPr/>
                    <a:lstStyle/>
                    <a:p>
                      <a:pPr algn="r"/>
                      <a:r>
                        <a:rPr lang="ja-JP" altLang="en-US" sz="1100">
                          <a:latin typeface="Meiryo UI"/>
                          <a:ea typeface="Meiryo UI"/>
                        </a:rPr>
                        <a:t>12</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独立行政法人国立病院機構東広島医療センター</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2"/>
                  </a:ext>
                </a:extLst>
              </a:tr>
              <a:tr h="189567">
                <a:tc>
                  <a:txBody>
                    <a:bodyPr/>
                    <a:lstStyle/>
                    <a:p>
                      <a:pPr algn="r"/>
                      <a:r>
                        <a:rPr lang="ja-JP" altLang="en-US" sz="1100">
                          <a:latin typeface="Meiryo UI"/>
                          <a:ea typeface="Meiryo UI"/>
                        </a:rPr>
                        <a:t>13</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医療法人財団竹政会福山循環器病院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3"/>
                  </a:ext>
                </a:extLst>
              </a:tr>
              <a:tr h="189567">
                <a:tc>
                  <a:txBody>
                    <a:bodyPr/>
                    <a:lstStyle/>
                    <a:p>
                      <a:pPr algn="r"/>
                      <a:r>
                        <a:rPr lang="ja-JP" altLang="en-US" sz="1100">
                          <a:latin typeface="Meiryo UI"/>
                          <a:ea typeface="Meiryo UI"/>
                        </a:rPr>
                        <a:t>14</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公立学校共済組合中国中央病院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4"/>
                  </a:ext>
                </a:extLst>
              </a:tr>
              <a:tr h="189567">
                <a:tc>
                  <a:txBody>
                    <a:bodyPr/>
                    <a:lstStyle/>
                    <a:p>
                      <a:pPr algn="r"/>
                      <a:r>
                        <a:rPr lang="ja-JP" altLang="en-US" sz="1100">
                          <a:latin typeface="Meiryo UI"/>
                          <a:ea typeface="Meiryo UI"/>
                        </a:rPr>
                        <a:t>15</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福山市民病院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5"/>
                  </a:ext>
                </a:extLst>
              </a:tr>
              <a:tr h="189567">
                <a:tc>
                  <a:txBody>
                    <a:bodyPr/>
                    <a:lstStyle/>
                    <a:p>
                      <a:pPr algn="r"/>
                      <a:r>
                        <a:rPr lang="ja-JP" altLang="en-US" sz="1100">
                          <a:latin typeface="Meiryo UI"/>
                          <a:ea typeface="Meiryo UI"/>
                        </a:rPr>
                        <a:t>16</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独立行政法人国立病院機構福山医療センター</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令和5年8月1日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6"/>
                  </a:ext>
                </a:extLst>
              </a:tr>
              <a:tr h="189567">
                <a:tc>
                  <a:txBody>
                    <a:bodyPr/>
                    <a:lstStyle/>
                    <a:p>
                      <a:pPr algn="r"/>
                      <a:r>
                        <a:rPr lang="ja-JP" altLang="en-US" sz="1100">
                          <a:latin typeface="Meiryo UI"/>
                          <a:ea typeface="Meiryo UI"/>
                        </a:rPr>
                        <a:t>17</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独立行政法人労働者健康安全機構中国労災病院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7"/>
                  </a:ext>
                </a:extLst>
              </a:tr>
              <a:tr h="189567">
                <a:tc>
                  <a:txBody>
                    <a:bodyPr/>
                    <a:lstStyle/>
                    <a:p>
                      <a:pPr algn="r"/>
                      <a:r>
                        <a:rPr lang="ja-JP" altLang="en-US" sz="1100">
                          <a:latin typeface="Meiryo UI"/>
                          <a:ea typeface="Meiryo UI"/>
                        </a:rPr>
                        <a:t>18</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呉市医師会病院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8"/>
                  </a:ext>
                </a:extLst>
              </a:tr>
              <a:tr h="189567">
                <a:tc>
                  <a:txBody>
                    <a:bodyPr/>
                    <a:lstStyle/>
                    <a:p>
                      <a:pPr algn="r"/>
                      <a:r>
                        <a:rPr lang="ja-JP" altLang="en-US" sz="1100">
                          <a:latin typeface="Meiryo UI"/>
                          <a:ea typeface="Meiryo UI"/>
                        </a:rPr>
                        <a:t>19</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国家公務員共済組合連合会呉共済病院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19"/>
                  </a:ext>
                </a:extLst>
              </a:tr>
              <a:tr h="189567">
                <a:tc>
                  <a:txBody>
                    <a:bodyPr/>
                    <a:lstStyle/>
                    <a:p>
                      <a:pPr algn="r"/>
                      <a:r>
                        <a:rPr lang="ja-JP" altLang="en-US" sz="1100">
                          <a:latin typeface="Meiryo UI"/>
                          <a:ea typeface="Meiryo UI"/>
                        </a:rPr>
                        <a:t>20</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独立行政法人国立病院機構呉医療センター</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0"/>
                  </a:ext>
                </a:extLst>
              </a:tr>
              <a:tr h="189567">
                <a:tc>
                  <a:txBody>
                    <a:bodyPr/>
                    <a:lstStyle/>
                    <a:p>
                      <a:pPr algn="r"/>
                      <a:r>
                        <a:rPr lang="ja-JP" altLang="en-US" sz="1100">
                          <a:latin typeface="Meiryo UI"/>
                          <a:ea typeface="Meiryo UI"/>
                        </a:rPr>
                        <a:t>21</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一般社団法人三原市医師会三原市医師会病院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1"/>
                  </a:ext>
                </a:extLst>
              </a:tr>
              <a:tr h="189567">
                <a:tc>
                  <a:txBody>
                    <a:bodyPr/>
                    <a:lstStyle/>
                    <a:p>
                      <a:pPr algn="r"/>
                      <a:r>
                        <a:rPr lang="ja-JP" altLang="en-US" sz="1100">
                          <a:latin typeface="Meiryo UI"/>
                          <a:ea typeface="Meiryo UI"/>
                        </a:rPr>
                        <a:t>22</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広島県厚生農業協同組合連合会尾道総合病院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2"/>
                  </a:ext>
                </a:extLst>
              </a:tr>
              <a:tr h="189567">
                <a:tc>
                  <a:txBody>
                    <a:bodyPr/>
                    <a:lstStyle/>
                    <a:p>
                      <a:pPr algn="r"/>
                      <a:r>
                        <a:rPr lang="ja-JP" altLang="en-US" sz="1100">
                          <a:latin typeface="Meiryo UI"/>
                          <a:ea typeface="Meiryo UI"/>
                        </a:rPr>
                        <a:t>23</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尾道市立市民病院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3"/>
                  </a:ext>
                </a:extLst>
              </a:tr>
              <a:tr h="189567">
                <a:tc>
                  <a:txBody>
                    <a:bodyPr/>
                    <a:lstStyle/>
                    <a:p>
                      <a:pPr algn="r"/>
                      <a:r>
                        <a:rPr lang="ja-JP" altLang="en-US" sz="1100">
                          <a:latin typeface="Meiryo UI"/>
                          <a:ea typeface="Meiryo UI"/>
                        </a:rPr>
                        <a:t>24</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三次地区医療センター</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令和5年9月1日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4"/>
                  </a:ext>
                </a:extLst>
              </a:tr>
              <a:tr h="189567">
                <a:tc>
                  <a:txBody>
                    <a:bodyPr/>
                    <a:lstStyle/>
                    <a:p>
                      <a:pPr algn="r"/>
                      <a:r>
                        <a:rPr lang="ja-JP" altLang="en-US" sz="1100">
                          <a:latin typeface="Meiryo UI"/>
                          <a:ea typeface="Meiryo UI"/>
                        </a:rPr>
                        <a:t>25</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市立三次中央病院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令和6年4月1日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〇</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5"/>
                  </a:ext>
                </a:extLst>
              </a:tr>
              <a:tr h="189567">
                <a:tc>
                  <a:txBody>
                    <a:bodyPr/>
                    <a:lstStyle/>
                    <a:p>
                      <a:pPr algn="r"/>
                      <a:r>
                        <a:rPr lang="ja-JP" altLang="en-US" sz="1100">
                          <a:latin typeface="Meiryo UI"/>
                          <a:ea typeface="Meiryo UI"/>
                        </a:rPr>
                        <a:t>26</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荒木脳神経外科病院</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令和7年3月1日</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ctr"/>
                      <a:r>
                        <a:rPr lang="ja-JP" altLang="en-US" sz="1100">
                          <a:latin typeface="Meiryo UI"/>
                          <a:ea typeface="Meiryo UI"/>
                        </a:rPr>
                        <a:t>　</a:t>
                      </a:r>
                      <a:endParaRPr kumimoji="1" lang="ja-JP" altLang="en-US" sz="1100" dirty="0">
                        <a:latin typeface="Meiryo UI"/>
                        <a:ea typeface="Meiryo UI"/>
                      </a:endParaRPr>
                    </a:p>
                  </a:txBody>
                  <a:tcPr marL="0" marR="0" marT="0" marB="0" anchor="ctr"/>
                </a:tc>
                <a:tc>
                  <a:txBody>
                    <a:bodyPr/>
                    <a:lstStyle/>
                    <a:p>
                      <a:pPr algn="l"/>
                      <a:r>
                        <a:rPr lang="ja-JP" altLang="en-US" sz="1100">
                          <a:latin typeface="Meiryo UI"/>
                          <a:ea typeface="Meiryo UI"/>
                        </a:rPr>
                        <a:t>　</a:t>
                      </a:r>
                      <a:endParaRPr kumimoji="1" lang="ja-JP" altLang="en-US" sz="1100" dirty="0">
                        <a:latin typeface="Meiryo UI"/>
                        <a:ea typeface="Meiryo UI"/>
                      </a:endParaRPr>
                    </a:p>
                  </a:txBody>
                  <a:tcPr marL="0" marR="0" marT="0" marB="0" anchor="ctr"/>
                </a:tc>
                <a:extLst>
                  <a:ext uri="{0D108BD9-81ED-4DB2-BD59-A6C34878D82A}">
                    <a16:rowId xmlns:a16="http://schemas.microsoft.com/office/drawing/2014/main" val="10026"/>
                  </a:ext>
                </a:extLst>
              </a:tr>
            </a:tbl>
          </a:graphicData>
        </a:graphic>
      </p:graphicFrame>
    </p:spTree>
    <p:extLst>
      <p:ext uri="{BB962C8B-B14F-4D97-AF65-F5344CB8AC3E}">
        <p14:creationId xmlns:p14="http://schemas.microsoft.com/office/powerpoint/2010/main" val="3706173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1" name="四角形 269"/>
          <p:cNvSpPr>
            <a:spLocks noGrp="1"/>
          </p:cNvSpPr>
          <p:nvPr>
            <p:ph type="body" sz="quarter" idx="14" hasCustomPrompt="1"/>
          </p:nvPr>
        </p:nvSpPr>
        <p:spPr>
          <a:prstGeom prst="rect">
            <a:avLst/>
          </a:prstGeom>
        </p:spPr>
        <p:txBody>
          <a:bodyPr/>
          <a:lstStyle/>
          <a:p>
            <a:r>
              <a:rPr lang="ja-JP" altLang="en-US" b="1" dirty="0" smtClean="0">
                <a:solidFill>
                  <a:schemeClr val="tx1"/>
                </a:solidFill>
                <a:latin typeface="Meiryo UI" panose="020B0604030504040204" pitchFamily="50" charset="-128"/>
                <a:ea typeface="Meiryo UI" panose="020B0604030504040204" pitchFamily="50" charset="-128"/>
              </a:rPr>
              <a:t>外来医療計画について</a:t>
            </a:r>
            <a:endParaRPr kumimoji="1" lang="ja-JP" altLang="en-US"/>
          </a:p>
        </p:txBody>
      </p:sp>
      <p:pic>
        <p:nvPicPr>
          <p:cNvPr id="1102" name="図 89"/>
          <p:cNvPicPr>
            <a:picLocks noChangeAspect="1"/>
          </p:cNvPicPr>
          <p:nvPr/>
        </p:nvPicPr>
        <p:blipFill>
          <a:blip r:embed="rId2"/>
          <a:stretch>
            <a:fillRect/>
          </a:stretch>
        </p:blipFill>
        <p:spPr>
          <a:xfrm>
            <a:off x="404200" y="981000"/>
            <a:ext cx="8940800" cy="57785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4" name="テキスト プレースホルダー 1"/>
          <p:cNvSpPr>
            <a:spLocks noGrp="1"/>
          </p:cNvSpPr>
          <p:nvPr>
            <p:ph type="body" sz="quarter" idx="14"/>
          </p:nvPr>
        </p:nvSpPr>
        <p:spPr/>
        <p:txBody>
          <a:bodyPr/>
          <a:lstStyle/>
          <a:p>
            <a:r>
              <a:rPr kumimoji="1" lang="ja-JP" altLang="en-US" b="1">
                <a:solidFill>
                  <a:schemeClr val="tx1"/>
                </a:solidFill>
              </a:rPr>
              <a:t>計画期間について</a:t>
            </a:r>
          </a:p>
        </p:txBody>
      </p:sp>
      <p:grpSp>
        <p:nvGrpSpPr>
          <p:cNvPr id="1105" name="グループ 275"/>
          <p:cNvGrpSpPr/>
          <p:nvPr/>
        </p:nvGrpSpPr>
        <p:grpSpPr>
          <a:xfrm>
            <a:off x="129000" y="1413000"/>
            <a:ext cx="9420225" cy="4410075"/>
            <a:chOff x="129000" y="1413000"/>
            <a:chExt cx="9420225" cy="4410075"/>
          </a:xfrm>
        </p:grpSpPr>
        <p:pic>
          <p:nvPicPr>
            <p:cNvPr id="1106" name="図 201"/>
            <p:cNvPicPr>
              <a:picLocks noChangeAspect="1"/>
            </p:cNvPicPr>
            <p:nvPr/>
          </p:nvPicPr>
          <p:blipFill>
            <a:blip r:embed="rId2"/>
            <a:stretch>
              <a:fillRect/>
            </a:stretch>
          </p:blipFill>
          <p:spPr>
            <a:xfrm>
              <a:off x="129000" y="1413000"/>
              <a:ext cx="9420225" cy="4410075"/>
            </a:xfrm>
            <a:prstGeom prst="rect">
              <a:avLst/>
            </a:prstGeom>
          </p:spPr>
        </p:pic>
        <p:sp>
          <p:nvSpPr>
            <p:cNvPr id="1107" name="四角形 202"/>
            <p:cNvSpPr/>
            <p:nvPr/>
          </p:nvSpPr>
          <p:spPr>
            <a:xfrm>
              <a:off x="5445225" y="4507564"/>
              <a:ext cx="2596954" cy="721152"/>
            </a:xfrm>
            <a:prstGeom prst="rect">
              <a:avLst/>
            </a:prstGeom>
            <a:noFill/>
            <a:ln w="44450" cap="flat" cmpd="sng" algn="ctr">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
          <p:nvSpPr>
            <p:cNvPr id="1108" name="四角形 203"/>
            <p:cNvSpPr/>
            <p:nvPr/>
          </p:nvSpPr>
          <p:spPr>
            <a:xfrm>
              <a:off x="4546825" y="5227458"/>
              <a:ext cx="971855" cy="361846"/>
            </a:xfrm>
            <a:prstGeom prst="rect">
              <a:avLst/>
            </a:prstGeom>
            <a:noFill/>
            <a:ln w="44450" cap="flat" cmpd="sng" algn="ctr">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grpSp>
    </p:spTree>
    <p:extLst>
      <p:ext uri="{BB962C8B-B14F-4D97-AF65-F5344CB8AC3E}">
        <p14:creationId xmlns:p14="http://schemas.microsoft.com/office/powerpoint/2010/main" val="2633531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 name="テキスト プレースホルダー 1"/>
          <p:cNvSpPr>
            <a:spLocks noGrp="1"/>
          </p:cNvSpPr>
          <p:nvPr>
            <p:ph type="body" sz="quarter" idx="14"/>
          </p:nvPr>
        </p:nvSpPr>
        <p:spPr/>
        <p:txBody>
          <a:bodyPr anchor="t"/>
          <a:lstStyle/>
          <a:p>
            <a:r>
              <a:rPr kumimoji="1" lang="ja-JP" altLang="en-US"/>
              <a:t>国ガイドライン（第8次後期）について</a:t>
            </a:r>
          </a:p>
        </p:txBody>
      </p:sp>
      <p:sp>
        <p:nvSpPr>
          <p:cNvPr id="1111" name="テキスト 200"/>
          <p:cNvSpPr txBox="1"/>
          <p:nvPr/>
        </p:nvSpPr>
        <p:spPr>
          <a:xfrm>
            <a:off x="523511" y="1558041"/>
            <a:ext cx="5871725" cy="306884"/>
          </a:xfrm>
          <a:prstGeom prst="rect">
            <a:avLst/>
          </a:prstGeom>
          <a:noFill/>
        </p:spPr>
        <p:txBody>
          <a:bodyPr vertOverflow="overflow" horzOverflow="overflow" wrap="square" rtlCol="0">
            <a:spAutoFit/>
          </a:bodyPr>
          <a:lstStyle/>
          <a:p>
            <a:endParaRPr kumimoji="1" lang="ja-JP" altLang="en-US" sz="1400" u="sng" dirty="0" smtClean="0">
              <a:latin typeface="Meiryo UI" charset="0"/>
              <a:ea typeface="Meiryo UI" charset="0"/>
            </a:endParaRPr>
          </a:p>
        </p:txBody>
      </p:sp>
      <p:sp>
        <p:nvSpPr>
          <p:cNvPr id="1112" name="テキスト 200"/>
          <p:cNvSpPr txBox="1"/>
          <p:nvPr/>
        </p:nvSpPr>
        <p:spPr>
          <a:xfrm>
            <a:off x="561504" y="3429000"/>
            <a:ext cx="5834688" cy="368439"/>
          </a:xfrm>
          <a:prstGeom prst="rect">
            <a:avLst/>
          </a:prstGeom>
          <a:noFill/>
        </p:spPr>
        <p:txBody>
          <a:bodyPr vertOverflow="overflow" horzOverflow="overflow" wrap="square" rtlCol="0">
            <a:spAutoFit/>
          </a:bodyPr>
          <a:lstStyle/>
          <a:p>
            <a:endParaRPr kumimoji="1" lang="ja-JP" altLang="en-US" dirty="0" smtClean="0">
              <a:latin typeface="Meiryo UI" charset="0"/>
              <a:ea typeface="Meiryo UI" charset="0"/>
            </a:endParaRPr>
          </a:p>
        </p:txBody>
      </p:sp>
      <p:sp>
        <p:nvSpPr>
          <p:cNvPr id="1113" name="テキスト 301"/>
          <p:cNvSpPr txBox="1"/>
          <p:nvPr/>
        </p:nvSpPr>
        <p:spPr>
          <a:xfrm>
            <a:off x="7252745" y="1698789"/>
            <a:ext cx="2303820" cy="306884"/>
          </a:xfrm>
          <a:prstGeom prst="rect">
            <a:avLst/>
          </a:prstGeom>
          <a:noFill/>
        </p:spPr>
        <p:txBody>
          <a:bodyPr vertOverflow="overflow" horzOverflow="overflow" wrap="square" rtlCol="0">
            <a:spAutoFit/>
          </a:bodyPr>
          <a:lstStyle/>
          <a:p>
            <a:endParaRPr kumimoji="1" lang="ja-JP" altLang="en-US" sz="1400" dirty="0" smtClean="0">
              <a:latin typeface="Meiryo UI" charset="0"/>
              <a:ea typeface="Meiryo UI" charset="0"/>
            </a:endParaRPr>
          </a:p>
        </p:txBody>
      </p:sp>
      <p:sp>
        <p:nvSpPr>
          <p:cNvPr id="1114" name="テキスト 302"/>
          <p:cNvSpPr txBox="1"/>
          <p:nvPr/>
        </p:nvSpPr>
        <p:spPr>
          <a:xfrm>
            <a:off x="7255925" y="3598724"/>
            <a:ext cx="2303149" cy="306884"/>
          </a:xfrm>
          <a:prstGeom prst="rect">
            <a:avLst/>
          </a:prstGeom>
          <a:noFill/>
        </p:spPr>
        <p:txBody>
          <a:bodyPr vertOverflow="overflow" horzOverflow="overflow" wrap="square" rtlCol="0">
            <a:spAutoFit/>
          </a:bodyPr>
          <a:lstStyle/>
          <a:p>
            <a:endParaRPr kumimoji="1" lang="ja-JP" altLang="en-US" sz="1400" dirty="0" smtClean="0">
              <a:latin typeface="Meiryo UI" charset="0"/>
              <a:ea typeface="Meiryo UI" charset="0"/>
            </a:endParaRPr>
          </a:p>
        </p:txBody>
      </p:sp>
      <p:pic>
        <p:nvPicPr>
          <p:cNvPr id="1115" name="図 348"/>
          <p:cNvPicPr>
            <a:picLocks noChangeAspect="1"/>
          </p:cNvPicPr>
          <p:nvPr/>
        </p:nvPicPr>
        <p:blipFill>
          <a:blip r:embed="rId2"/>
          <a:stretch>
            <a:fillRect/>
          </a:stretch>
        </p:blipFill>
        <p:spPr>
          <a:xfrm>
            <a:off x="344489" y="702160"/>
            <a:ext cx="8853519" cy="6100013"/>
          </a:xfrm>
          <a:prstGeom prst="rect">
            <a:avLst/>
          </a:prstGeom>
          <a:ln>
            <a:noFill/>
          </a:ln>
        </p:spPr>
      </p:pic>
      <p:sp>
        <p:nvSpPr>
          <p:cNvPr id="1116" name="四角形 350"/>
          <p:cNvSpPr/>
          <p:nvPr/>
        </p:nvSpPr>
        <p:spPr>
          <a:xfrm>
            <a:off x="8846361" y="6418172"/>
            <a:ext cx="282639" cy="218917"/>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lang="ja-JP" altLang="en-US"/>
            </a:pPr>
            <a:endParaRPr lang="ja-JP" altLang="en-US"/>
          </a:p>
        </p:txBody>
      </p:sp>
    </p:spTree>
    <p:extLst>
      <p:ext uri="{BB962C8B-B14F-4D97-AF65-F5344CB8AC3E}">
        <p14:creationId xmlns:p14="http://schemas.microsoft.com/office/powerpoint/2010/main" val="3706173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8" name="テキスト プレースホルダー 1"/>
          <p:cNvSpPr>
            <a:spLocks noGrp="1"/>
          </p:cNvSpPr>
          <p:nvPr>
            <p:ph type="body" sz="quarter" idx="14"/>
          </p:nvPr>
        </p:nvSpPr>
        <p:spPr/>
        <p:txBody>
          <a:bodyPr/>
          <a:lstStyle/>
          <a:p>
            <a:r>
              <a:rPr kumimoji="1" lang="ja-JP" altLang="en-US"/>
              <a:t>国ガイドラインで変更があった主なポイント</a:t>
            </a:r>
          </a:p>
        </p:txBody>
      </p:sp>
      <p:sp>
        <p:nvSpPr>
          <p:cNvPr id="1119" name="テキスト 200"/>
          <p:cNvSpPr txBox="1"/>
          <p:nvPr/>
        </p:nvSpPr>
        <p:spPr>
          <a:xfrm>
            <a:off x="523511" y="1558041"/>
            <a:ext cx="5871725" cy="306884"/>
          </a:xfrm>
          <a:prstGeom prst="rect">
            <a:avLst/>
          </a:prstGeom>
          <a:noFill/>
        </p:spPr>
        <p:txBody>
          <a:bodyPr vertOverflow="overflow" horzOverflow="overflow" wrap="square" rtlCol="0">
            <a:spAutoFit/>
          </a:bodyPr>
          <a:lstStyle/>
          <a:p>
            <a:endParaRPr kumimoji="1" lang="ja-JP" altLang="en-US" sz="1400" u="sng" dirty="0" smtClean="0">
              <a:latin typeface="Meiryo UI" charset="0"/>
              <a:ea typeface="Meiryo UI" charset="0"/>
            </a:endParaRPr>
          </a:p>
        </p:txBody>
      </p:sp>
      <p:sp>
        <p:nvSpPr>
          <p:cNvPr id="1120" name="テキスト 200"/>
          <p:cNvSpPr txBox="1"/>
          <p:nvPr/>
        </p:nvSpPr>
        <p:spPr>
          <a:xfrm>
            <a:off x="561504" y="3429000"/>
            <a:ext cx="5834688" cy="368439"/>
          </a:xfrm>
          <a:prstGeom prst="rect">
            <a:avLst/>
          </a:prstGeom>
          <a:noFill/>
        </p:spPr>
        <p:txBody>
          <a:bodyPr vertOverflow="overflow" horzOverflow="overflow" wrap="square" rtlCol="0">
            <a:spAutoFit/>
          </a:bodyPr>
          <a:lstStyle/>
          <a:p>
            <a:endParaRPr kumimoji="1" lang="ja-JP" altLang="en-US" dirty="0" smtClean="0">
              <a:latin typeface="Meiryo UI" charset="0"/>
              <a:ea typeface="Meiryo UI" charset="0"/>
            </a:endParaRPr>
          </a:p>
        </p:txBody>
      </p:sp>
      <p:sp>
        <p:nvSpPr>
          <p:cNvPr id="1121" name="テキスト 301"/>
          <p:cNvSpPr txBox="1"/>
          <p:nvPr/>
        </p:nvSpPr>
        <p:spPr>
          <a:xfrm>
            <a:off x="7252745" y="1698789"/>
            <a:ext cx="2303820" cy="306884"/>
          </a:xfrm>
          <a:prstGeom prst="rect">
            <a:avLst/>
          </a:prstGeom>
          <a:noFill/>
        </p:spPr>
        <p:txBody>
          <a:bodyPr vertOverflow="overflow" horzOverflow="overflow" wrap="square" rtlCol="0">
            <a:spAutoFit/>
          </a:bodyPr>
          <a:lstStyle/>
          <a:p>
            <a:endParaRPr kumimoji="1" lang="ja-JP" altLang="en-US" sz="1400" dirty="0" smtClean="0">
              <a:latin typeface="Meiryo UI" charset="0"/>
              <a:ea typeface="Meiryo UI" charset="0"/>
            </a:endParaRPr>
          </a:p>
        </p:txBody>
      </p:sp>
      <p:sp>
        <p:nvSpPr>
          <p:cNvPr id="1122" name="テキスト 302"/>
          <p:cNvSpPr txBox="1"/>
          <p:nvPr/>
        </p:nvSpPr>
        <p:spPr>
          <a:xfrm>
            <a:off x="7255925" y="3598724"/>
            <a:ext cx="2303149" cy="306884"/>
          </a:xfrm>
          <a:prstGeom prst="rect">
            <a:avLst/>
          </a:prstGeom>
          <a:noFill/>
        </p:spPr>
        <p:txBody>
          <a:bodyPr vertOverflow="overflow" horzOverflow="overflow" wrap="square" rtlCol="0">
            <a:spAutoFit/>
          </a:bodyPr>
          <a:lstStyle/>
          <a:p>
            <a:endParaRPr kumimoji="1" lang="ja-JP" altLang="en-US" sz="1400" dirty="0" smtClean="0">
              <a:latin typeface="Meiryo UI" charset="0"/>
              <a:ea typeface="Meiryo UI" charset="0"/>
            </a:endParaRPr>
          </a:p>
        </p:txBody>
      </p:sp>
      <p:sp>
        <p:nvSpPr>
          <p:cNvPr id="1123" name="テキスト 303"/>
          <p:cNvSpPr txBox="1"/>
          <p:nvPr/>
        </p:nvSpPr>
        <p:spPr>
          <a:xfrm>
            <a:off x="7185511" y="5241077"/>
            <a:ext cx="2303149" cy="306884"/>
          </a:xfrm>
          <a:prstGeom prst="rect">
            <a:avLst/>
          </a:prstGeom>
          <a:noFill/>
        </p:spPr>
        <p:txBody>
          <a:bodyPr vertOverflow="overflow" horzOverflow="overflow" wrap="square" rtlCol="0">
            <a:spAutoFit/>
          </a:bodyPr>
          <a:lstStyle/>
          <a:p>
            <a:endParaRPr kumimoji="1" lang="ja-JP" altLang="en-US" sz="1400" dirty="0" smtClean="0">
              <a:latin typeface="Meiryo UI" charset="0"/>
              <a:ea typeface="Meiryo UI" charset="0"/>
            </a:endParaRPr>
          </a:p>
        </p:txBody>
      </p:sp>
      <p:graphicFrame>
        <p:nvGraphicFramePr>
          <p:cNvPr id="1124" name="四角形 372"/>
          <p:cNvGraphicFramePr>
            <a:graphicFrameLocks noGrp="1"/>
          </p:cNvGraphicFramePr>
          <p:nvPr/>
        </p:nvGraphicFramePr>
        <p:xfrm>
          <a:off x="201002" y="909000"/>
          <a:ext cx="9575994" cy="5878382"/>
        </p:xfrm>
        <a:graphic>
          <a:graphicData uri="http://schemas.openxmlformats.org/drawingml/2006/table">
            <a:tbl>
              <a:tblPr firstRow="1" bandRow="1">
                <a:tableStyleId>{5C22544A-7EE6-4342-B048-85BDC9FD1C3A}</a:tableStyleId>
              </a:tblPr>
              <a:tblGrid>
                <a:gridCol w="1855321">
                  <a:extLst>
                    <a:ext uri="{9D8B030D-6E8A-4147-A177-3AD203B41FA5}">
                      <a16:colId xmlns:a16="http://schemas.microsoft.com/office/drawing/2014/main" val="20000"/>
                    </a:ext>
                  </a:extLst>
                </a:gridCol>
                <a:gridCol w="5692566">
                  <a:extLst>
                    <a:ext uri="{9D8B030D-6E8A-4147-A177-3AD203B41FA5}">
                      <a16:colId xmlns:a16="http://schemas.microsoft.com/office/drawing/2014/main" val="20001"/>
                    </a:ext>
                  </a:extLst>
                </a:gridCol>
                <a:gridCol w="2028107">
                  <a:extLst>
                    <a:ext uri="{9D8B030D-6E8A-4147-A177-3AD203B41FA5}">
                      <a16:colId xmlns:a16="http://schemas.microsoft.com/office/drawing/2014/main" val="20002"/>
                    </a:ext>
                  </a:extLst>
                </a:gridCol>
              </a:tblGrid>
              <a:tr h="242913">
                <a:tc>
                  <a:txBody>
                    <a:bodyPr/>
                    <a:lstStyle/>
                    <a:p>
                      <a:pPr algn="ctr"/>
                      <a:r>
                        <a:rPr kumimoji="1" lang="ja-JP" altLang="en-US" sz="1600" dirty="0">
                          <a:latin typeface="Meiryo UI"/>
                          <a:ea typeface="Meiryo UI"/>
                        </a:rPr>
                        <a:t>項目</a:t>
                      </a:r>
                      <a:endParaRPr kumimoji="1" lang="ja-JP" altLang="en-US" sz="1800" dirty="0">
                        <a:latin typeface="Meiryo UI"/>
                        <a:ea typeface="Meiryo UI"/>
                      </a:endParaRPr>
                    </a:p>
                  </a:txBody>
                  <a:tcPr/>
                </a:tc>
                <a:tc>
                  <a:txBody>
                    <a:bodyPr/>
                    <a:lstStyle/>
                    <a:p>
                      <a:pPr algn="ctr"/>
                      <a:r>
                        <a:rPr kumimoji="1" lang="ja-JP" altLang="en-US" sz="1600" dirty="0">
                          <a:latin typeface="Meiryo UI"/>
                          <a:ea typeface="Meiryo UI"/>
                        </a:rPr>
                        <a:t>内容</a:t>
                      </a:r>
                      <a:endParaRPr kumimoji="1" lang="ja-JP" altLang="en-US" sz="1800" dirty="0">
                        <a:latin typeface="Meiryo UI"/>
                        <a:ea typeface="Meiryo UI"/>
                      </a:endParaRPr>
                    </a:p>
                  </a:txBody>
                  <a:tcPr/>
                </a:tc>
                <a:tc>
                  <a:txBody>
                    <a:bodyPr/>
                    <a:lstStyle/>
                    <a:p>
                      <a:pPr algn="ctr"/>
                      <a:r>
                        <a:rPr kumimoji="1" lang="ja-JP" altLang="en-US" sz="1600" dirty="0">
                          <a:latin typeface="Meiryo UI"/>
                          <a:ea typeface="Meiryo UI"/>
                        </a:rPr>
                        <a:t>本県の対応</a:t>
                      </a:r>
                      <a:endParaRPr kumimoji="1" lang="ja-JP" altLang="en-US" sz="1800" dirty="0">
                        <a:latin typeface="Meiryo UI"/>
                        <a:ea typeface="Meiryo UI"/>
                      </a:endParaRPr>
                    </a:p>
                  </a:txBody>
                  <a:tcPr/>
                </a:tc>
                <a:extLst>
                  <a:ext uri="{0D108BD9-81ED-4DB2-BD59-A6C34878D82A}">
                    <a16:rowId xmlns:a16="http://schemas.microsoft.com/office/drawing/2014/main" val="10000"/>
                  </a:ext>
                </a:extLst>
              </a:tr>
              <a:tr h="518542">
                <a:tc rowSpan="2">
                  <a:txBody>
                    <a:bodyPr/>
                    <a:lstStyle/>
                    <a:p>
                      <a:r>
                        <a:rPr kumimoji="1" lang="ja-JP" altLang="en-US" sz="1600" dirty="0">
                          <a:latin typeface="Meiryo UI"/>
                          <a:ea typeface="Meiryo UI"/>
                        </a:rPr>
                        <a:t>外来医師過多区域の設定【新規】</a:t>
                      </a:r>
                    </a:p>
                  </a:txBody>
                  <a:tcPr/>
                </a:tc>
                <a:tc rowSpan="2">
                  <a:txBody>
                    <a:bodyPr/>
                    <a:lstStyle/>
                    <a:p>
                      <a:r>
                        <a:rPr kumimoji="1" lang="ja-JP" altLang="en-US" sz="1600" dirty="0">
                          <a:latin typeface="Meiryo UI"/>
                          <a:ea typeface="Meiryo UI"/>
                        </a:rPr>
                        <a:t>・地域ごとの外来医療機能の偏在・不足等の客観的な把握を行うために、診療所の医師の多寡を可視化した外来医師偏在指標を踏まえ</a:t>
                      </a:r>
                      <a:r>
                        <a:rPr kumimoji="1" lang="ja-JP" altLang="en-US" sz="1600" u="none" dirty="0">
                          <a:latin typeface="Meiryo UI"/>
                          <a:ea typeface="Meiryo UI"/>
                        </a:rPr>
                        <a:t>、</a:t>
                      </a:r>
                      <a:r>
                        <a:rPr kumimoji="1" lang="ja-JP" altLang="en-US" sz="1600" u="sng" dirty="0">
                          <a:latin typeface="Meiryo UI"/>
                          <a:ea typeface="Meiryo UI"/>
                        </a:rPr>
                        <a:t>外来医師多数区域のうち、一定数値を超える地域を外来医師過多区域として設定する。</a:t>
                      </a:r>
                      <a:endParaRPr lang="ja-JP" altLang="en-US" sz="1600" u="sng">
                        <a:latin typeface="Meiryo UI"/>
                        <a:ea typeface="Meiryo UI"/>
                      </a:endParaRPr>
                    </a:p>
                    <a:p>
                      <a:r>
                        <a:rPr kumimoji="1" lang="ja-JP" altLang="en-US" sz="1600" dirty="0">
                          <a:latin typeface="Meiryo UI"/>
                          <a:ea typeface="Meiryo UI"/>
                        </a:rPr>
                        <a:t>・外来医師過多区域は、国が候補地域を示し、該当都道府県が地域の実情を踏まえ候補地域内で設定する。</a:t>
                      </a:r>
                    </a:p>
                  </a:txBody>
                  <a:tcPr/>
                </a:tc>
                <a:tc>
                  <a:txBody>
                    <a:bodyPr/>
                    <a:lstStyle/>
                    <a:p>
                      <a:pPr algn="ctr"/>
                      <a:r>
                        <a:rPr kumimoji="1" lang="ja-JP" altLang="en-US" sz="1600" u="sng" dirty="0">
                          <a:latin typeface="Meiryo UI"/>
                          <a:ea typeface="Meiryo UI"/>
                        </a:rPr>
                        <a:t>該当なし</a:t>
                      </a:r>
                      <a:endParaRPr kumimoji="1" lang="ja-JP" altLang="en-US" sz="1300" dirty="0">
                        <a:latin typeface="Meiryo UI"/>
                        <a:ea typeface="Meiryo UI"/>
                      </a:endParaRPr>
                    </a:p>
                  </a:txBody>
                  <a:tcPr anchor="ctr">
                    <a:lnB w="9525" cap="flat" cmpd="sng" algn="ctr">
                      <a:solidFill>
                        <a:schemeClr val="bg1"/>
                      </a:solidFill>
                      <a:prstDash val="dot"/>
                      <a:round/>
                      <a:headEnd type="none" w="med" len="med"/>
                      <a:tailEnd type="none" w="med" len="med"/>
                    </a:lnB>
                  </a:tcPr>
                </a:tc>
                <a:extLst>
                  <a:ext uri="{0D108BD9-81ED-4DB2-BD59-A6C34878D82A}">
                    <a16:rowId xmlns:a16="http://schemas.microsoft.com/office/drawing/2014/main" val="10001"/>
                  </a:ext>
                </a:extLst>
              </a:tr>
              <a:tr h="738004">
                <a:tc vMerge="1">
                  <a:txBody>
                    <a:bodyPr/>
                    <a:lstStyle/>
                    <a:p>
                      <a:endParaRPr kumimoji="1" lang="ja-JP" altLang="en-US" sz="1600" dirty="0">
                        <a:latin typeface="Meiryo UI"/>
                        <a:ea typeface="Meiryo UI"/>
                      </a:endParaRPr>
                    </a:p>
                  </a:txBody>
                  <a:tcPr/>
                </a:tc>
                <a:tc vMerge="1">
                  <a:txBody>
                    <a:bodyPr/>
                    <a:lstStyle/>
                    <a:p>
                      <a:endParaRPr kumimoji="1" lang="ja-JP" altLang="en-US" sz="1600" dirty="0">
                        <a:latin typeface="Meiryo UI"/>
                        <a:ea typeface="Meiryo UI"/>
                      </a:endParaRPr>
                    </a:p>
                  </a:txBody>
                  <a:tcPr/>
                </a:tc>
                <a:tc>
                  <a:txBody>
                    <a:bodyPr/>
                    <a:lstStyle/>
                    <a:p>
                      <a:pPr algn="l"/>
                      <a:r>
                        <a:rPr kumimoji="1" lang="ja-JP" altLang="en-US" sz="1300" dirty="0">
                          <a:latin typeface="Meiryo UI"/>
                          <a:ea typeface="Meiryo UI"/>
                        </a:rPr>
                        <a:t>※本県は外来医師</a:t>
                      </a:r>
                    </a:p>
                    <a:p>
                      <a:pPr algn="l"/>
                      <a:r>
                        <a:rPr kumimoji="1" lang="ja-JP" altLang="en-US" sz="1300" dirty="0">
                          <a:latin typeface="Meiryo UI"/>
                          <a:ea typeface="Meiryo UI"/>
                        </a:rPr>
                        <a:t>　　過多区域の該当なし</a:t>
                      </a:r>
                    </a:p>
                  </a:txBody>
                  <a:tcPr anchor="ctr">
                    <a:lnT w="9525" cap="flat" cmpd="sng" algn="ctr">
                      <a:solidFill>
                        <a:schemeClr val="bg1"/>
                      </a:solidFill>
                      <a:prstDash val="dot"/>
                      <a:round/>
                      <a:headEnd type="none" w="med" len="med"/>
                      <a:tailEnd type="none" w="med" len="med"/>
                    </a:lnT>
                  </a:tcPr>
                </a:tc>
                <a:extLst>
                  <a:ext uri="{0D108BD9-81ED-4DB2-BD59-A6C34878D82A}">
                    <a16:rowId xmlns:a16="http://schemas.microsoft.com/office/drawing/2014/main" val="10002"/>
                  </a:ext>
                </a:extLst>
              </a:tr>
              <a:tr h="435560">
                <a:tc rowSpan="2">
                  <a:txBody>
                    <a:bodyPr/>
                    <a:lstStyle/>
                    <a:p>
                      <a:r>
                        <a:rPr lang="ja-JP" altLang="en-US" sz="1600">
                          <a:latin typeface="Meiryo UI"/>
                          <a:ea typeface="Meiryo UI"/>
                        </a:rPr>
                        <a:t>外来医師過多区域における新規開業者への取組【新規】</a:t>
                      </a:r>
                    </a:p>
                  </a:txBody>
                  <a:tcPr/>
                </a:tc>
                <a:tc rowSpan="2">
                  <a:txBody>
                    <a:bodyPr/>
                    <a:lstStyle/>
                    <a:p>
                      <a:r>
                        <a:rPr kumimoji="1" lang="ja-JP" altLang="en-US" sz="1600" dirty="0">
                          <a:latin typeface="Meiryo UI"/>
                          <a:ea typeface="Meiryo UI"/>
                        </a:rPr>
                        <a:t>・</a:t>
                      </a:r>
                      <a:r>
                        <a:rPr kumimoji="1" lang="ja-JP" altLang="en-US" sz="1600" u="sng" dirty="0">
                          <a:latin typeface="Meiryo UI"/>
                          <a:ea typeface="Meiryo UI"/>
                        </a:rPr>
                        <a:t>外来医師過多区域における新規開業希望者に対して、医療法に基づき、開設６ヶ月前までに事前届出を求め、地域で不足する医療機能の提供を担うことを要請することができる</a:t>
                      </a:r>
                      <a:r>
                        <a:rPr kumimoji="1" lang="ja-JP" altLang="en-US" sz="1600" dirty="0">
                          <a:latin typeface="Meiryo UI"/>
                          <a:ea typeface="Meiryo UI"/>
                        </a:rPr>
                        <a:t>こととなった。</a:t>
                      </a:r>
                      <a:endParaRPr lang="ja-JP" altLang="en-US" sz="1600">
                        <a:latin typeface="Meiryo UI"/>
                        <a:ea typeface="Meiryo UI"/>
                      </a:endParaRPr>
                    </a:p>
                    <a:p>
                      <a:r>
                        <a:rPr kumimoji="1" lang="ja-JP" altLang="en-US" sz="1600" dirty="0">
                          <a:latin typeface="Meiryo UI"/>
                          <a:ea typeface="Meiryo UI"/>
                        </a:rPr>
                        <a:t>・また、要請に応じなかった医療機関に対して、医療審議会での理由等の説明を求め、状況に応じて勧告・公表、保険医療機関の指定時期の短縮等、新規開業者への対応が強化された。</a:t>
                      </a:r>
                    </a:p>
                  </a:txBody>
                  <a:tcPr/>
                </a:tc>
                <a:tc>
                  <a:txBody>
                    <a:bodyPr/>
                    <a:lstStyle/>
                    <a:p>
                      <a:pPr algn="ctr"/>
                      <a:r>
                        <a:rPr kumimoji="1" lang="ja-JP" altLang="en-US" sz="1600" u="sng" dirty="0">
                          <a:latin typeface="Meiryo UI"/>
                          <a:ea typeface="Meiryo UI"/>
                        </a:rPr>
                        <a:t>該当なし</a:t>
                      </a:r>
                      <a:endParaRPr kumimoji="1" lang="ja-JP" altLang="en-US" sz="1300" dirty="0">
                        <a:latin typeface="Meiryo UI"/>
                        <a:ea typeface="Meiryo UI"/>
                      </a:endParaRPr>
                    </a:p>
                  </a:txBody>
                  <a:tcPr anchor="ctr">
                    <a:lnB w="9525" cap="flat" cmpd="sng" algn="ctr">
                      <a:solidFill>
                        <a:schemeClr val="bg1"/>
                      </a:solidFill>
                      <a:prstDash val="dot"/>
                      <a:round/>
                      <a:headEnd type="none" w="med" len="med"/>
                      <a:tailEnd type="none" w="med" len="med"/>
                    </a:lnB>
                  </a:tcPr>
                </a:tc>
                <a:extLst>
                  <a:ext uri="{0D108BD9-81ED-4DB2-BD59-A6C34878D82A}">
                    <a16:rowId xmlns:a16="http://schemas.microsoft.com/office/drawing/2014/main" val="10003"/>
                  </a:ext>
                </a:extLst>
              </a:tr>
              <a:tr h="1089975">
                <a:tc vMerge="1">
                  <a:txBody>
                    <a:bodyPr/>
                    <a:lstStyle/>
                    <a:p>
                      <a:endParaRPr lang="ja-JP" altLang="en-US" sz="1600">
                        <a:latin typeface="Meiryo UI"/>
                        <a:ea typeface="Meiryo UI"/>
                      </a:endParaRPr>
                    </a:p>
                  </a:txBody>
                  <a:tcPr/>
                </a:tc>
                <a:tc vMerge="1">
                  <a:txBody>
                    <a:bodyPr/>
                    <a:lstStyle/>
                    <a:p>
                      <a:endParaRPr kumimoji="1" lang="ja-JP" altLang="en-US" sz="1600" dirty="0">
                        <a:latin typeface="Meiryo UI"/>
                        <a:ea typeface="Meiryo UI"/>
                      </a:endParaRPr>
                    </a:p>
                  </a:txBody>
                  <a:tcPr/>
                </a:tc>
                <a:tc>
                  <a:txBody>
                    <a:bodyPr/>
                    <a:lstStyle/>
                    <a:p>
                      <a:pPr algn="l"/>
                      <a:r>
                        <a:rPr kumimoji="1" lang="ja-JP" altLang="en-US" sz="1300" dirty="0">
                          <a:latin typeface="Meiryo UI"/>
                          <a:ea typeface="Meiryo UI"/>
                        </a:rPr>
                        <a:t>※本県は外来医師過多</a:t>
                      </a:r>
                    </a:p>
                    <a:p>
                      <a:pPr algn="l"/>
                      <a:r>
                        <a:rPr kumimoji="1" lang="ja-JP" altLang="en-US" sz="1300" dirty="0">
                          <a:latin typeface="Meiryo UI"/>
                          <a:ea typeface="Meiryo UI"/>
                        </a:rPr>
                        <a:t>　 区域の該当がないため、</a:t>
                      </a:r>
                    </a:p>
                    <a:p>
                      <a:pPr algn="l"/>
                      <a:r>
                        <a:rPr kumimoji="1" lang="ja-JP" altLang="en-US" sz="1300" dirty="0">
                          <a:latin typeface="Meiryo UI"/>
                          <a:ea typeface="Meiryo UI"/>
                        </a:rPr>
                        <a:t>　 影響なし</a:t>
                      </a:r>
                    </a:p>
                  </a:txBody>
                  <a:tcPr anchor="ctr">
                    <a:lnT w="9525" cap="flat" cmpd="sng" algn="ctr">
                      <a:solidFill>
                        <a:schemeClr val="bg1"/>
                      </a:solidFill>
                      <a:prstDash val="dot"/>
                      <a:round/>
                      <a:headEnd type="none" w="med" len="med"/>
                      <a:tailEnd type="none" w="med" len="med"/>
                    </a:lnT>
                  </a:tcPr>
                </a:tc>
                <a:extLst>
                  <a:ext uri="{0D108BD9-81ED-4DB2-BD59-A6C34878D82A}">
                    <a16:rowId xmlns:a16="http://schemas.microsoft.com/office/drawing/2014/main" val="10004"/>
                  </a:ext>
                </a:extLst>
              </a:tr>
              <a:tr h="381367">
                <a:tc rowSpan="2">
                  <a:txBody>
                    <a:bodyPr/>
                    <a:lstStyle/>
                    <a:p>
                      <a:r>
                        <a:rPr lang="ja-JP" altLang="en-US" sz="1600" b="0">
                          <a:latin typeface="Meiryo UI"/>
                          <a:ea typeface="Meiryo UI"/>
                        </a:rPr>
                        <a:t>地域外来医療の</a:t>
                      </a:r>
                    </a:p>
                    <a:p>
                      <a:r>
                        <a:rPr lang="ja-JP" altLang="en-US" sz="1600" b="0">
                          <a:latin typeface="Meiryo UI"/>
                          <a:ea typeface="Meiryo UI"/>
                        </a:rPr>
                        <a:t>公表【新規】</a:t>
                      </a:r>
                    </a:p>
                  </a:txBody>
                  <a:tcPr/>
                </a:tc>
                <a:tc rowSpan="2">
                  <a:txBody>
                    <a:bodyPr/>
                    <a:lstStyle/>
                    <a:p>
                      <a:r>
                        <a:rPr kumimoji="1" lang="ja-JP" altLang="en-US" sz="1600" dirty="0">
                          <a:latin typeface="Meiryo UI"/>
                          <a:ea typeface="Meiryo UI"/>
                        </a:rPr>
                        <a:t>・</a:t>
                      </a:r>
                      <a:r>
                        <a:rPr kumimoji="1" lang="ja-JP" altLang="en-US" sz="1600" u="sng" dirty="0">
                          <a:latin typeface="Meiryo UI"/>
                          <a:ea typeface="Meiryo UI"/>
                        </a:rPr>
                        <a:t>地域において特に必要とされる外来医療に関する事項</a:t>
                      </a:r>
                      <a:r>
                        <a:rPr kumimoji="1" lang="ja-JP" altLang="en-US" sz="1600" dirty="0">
                          <a:latin typeface="Meiryo UI"/>
                          <a:ea typeface="Meiryo UI"/>
                        </a:rPr>
                        <a:t>を、二次医療圏その他知事が適当と認める区域ごとに設ける</a:t>
                      </a:r>
                      <a:r>
                        <a:rPr kumimoji="1" lang="ja-JP" altLang="en-US" sz="1600" u="sng" dirty="0">
                          <a:latin typeface="Meiryo UI"/>
                          <a:ea typeface="Meiryo UI"/>
                        </a:rPr>
                        <a:t>外来医療の協議の場において、関係者との協議を行い、その結果をとりまとめ公表、周知する</a:t>
                      </a:r>
                      <a:r>
                        <a:rPr kumimoji="1" lang="ja-JP" altLang="en-US" sz="1600" dirty="0">
                          <a:latin typeface="Meiryo UI"/>
                          <a:ea typeface="Meiryo UI"/>
                        </a:rPr>
                        <a:t>。</a:t>
                      </a:r>
                    </a:p>
                  </a:txBody>
                  <a:tcPr/>
                </a:tc>
                <a:tc>
                  <a:txBody>
                    <a:bodyPr/>
                    <a:lstStyle/>
                    <a:p>
                      <a:pPr algn="ctr"/>
                      <a:r>
                        <a:rPr kumimoji="1" lang="ja-JP" altLang="en-US" sz="1600" u="sng" dirty="0">
                          <a:latin typeface="Meiryo UI"/>
                          <a:ea typeface="Meiryo UI"/>
                        </a:rPr>
                        <a:t>実施済</a:t>
                      </a:r>
                      <a:endParaRPr kumimoji="1" lang="ja-JP" altLang="en-US" sz="1300" dirty="0">
                        <a:latin typeface="Meiryo UI"/>
                        <a:ea typeface="Meiryo UI"/>
                      </a:endParaRPr>
                    </a:p>
                  </a:txBody>
                  <a:tcPr anchor="ctr">
                    <a:lnB w="9525" cap="flat" cmpd="sng" algn="ctr">
                      <a:solidFill>
                        <a:schemeClr val="bg1"/>
                      </a:solidFill>
                      <a:prstDash val="dot"/>
                      <a:round/>
                      <a:headEnd type="none" w="med" len="med"/>
                      <a:tailEnd type="none" w="med" len="med"/>
                    </a:lnB>
                  </a:tcPr>
                </a:tc>
                <a:extLst>
                  <a:ext uri="{0D108BD9-81ED-4DB2-BD59-A6C34878D82A}">
                    <a16:rowId xmlns:a16="http://schemas.microsoft.com/office/drawing/2014/main" val="10005"/>
                  </a:ext>
                </a:extLst>
              </a:tr>
              <a:tr h="864794">
                <a:tc vMerge="1">
                  <a:txBody>
                    <a:bodyPr/>
                    <a:lstStyle/>
                    <a:p>
                      <a:endParaRPr lang="ja-JP" altLang="en-US" sz="1600" b="0">
                        <a:latin typeface="Meiryo UI"/>
                        <a:ea typeface="Meiryo UI"/>
                      </a:endParaRPr>
                    </a:p>
                  </a:txBody>
                  <a:tcPr/>
                </a:tc>
                <a:tc vMerge="1">
                  <a:txBody>
                    <a:bodyPr/>
                    <a:lstStyle/>
                    <a:p>
                      <a:endParaRPr kumimoji="1" lang="ja-JP" altLang="en-US" sz="1600" dirty="0">
                        <a:latin typeface="Meiryo UI"/>
                        <a:ea typeface="Meiryo UI"/>
                      </a:endParaRPr>
                    </a:p>
                  </a:txBody>
                  <a:tcPr/>
                </a:tc>
                <a:tc>
                  <a:txBody>
                    <a:bodyPr/>
                    <a:lstStyle/>
                    <a:p>
                      <a:pPr algn="l"/>
                      <a:r>
                        <a:rPr kumimoji="1" lang="ja-JP" altLang="en-US" sz="1300" dirty="0">
                          <a:latin typeface="Meiryo UI"/>
                          <a:ea typeface="Meiryo UI"/>
                        </a:rPr>
                        <a:t>※不足する外来医療機能 </a:t>
                      </a:r>
                    </a:p>
                    <a:p>
                      <a:pPr algn="l"/>
                      <a:r>
                        <a:rPr kumimoji="1" lang="ja-JP" altLang="en-US" sz="1300" dirty="0">
                          <a:latin typeface="Meiryo UI"/>
                          <a:ea typeface="Meiryo UI"/>
                        </a:rPr>
                        <a:t>   に係る協議と併せて地域 </a:t>
                      </a:r>
                    </a:p>
                    <a:p>
                      <a:pPr algn="l"/>
                      <a:r>
                        <a:rPr kumimoji="1" lang="ja-JP" altLang="en-US" sz="1300" dirty="0">
                          <a:latin typeface="Meiryo UI"/>
                          <a:ea typeface="Meiryo UI"/>
                        </a:rPr>
                        <a:t>   医療構想調整会議で実 </a:t>
                      </a:r>
                    </a:p>
                    <a:p>
                      <a:pPr algn="l"/>
                      <a:r>
                        <a:rPr kumimoji="1" lang="ja-JP" altLang="en-US" sz="1300" dirty="0">
                          <a:latin typeface="Meiryo UI"/>
                          <a:ea typeface="Meiryo UI"/>
                        </a:rPr>
                        <a:t>   施済</a:t>
                      </a:r>
                    </a:p>
                  </a:txBody>
                  <a:tcPr anchor="ctr">
                    <a:lnT w="9525" cap="flat" cmpd="sng" algn="ctr">
                      <a:solidFill>
                        <a:schemeClr val="bg1"/>
                      </a:solidFill>
                      <a:prstDash val="dot"/>
                      <a:round/>
                      <a:headEnd type="none" w="med" len="med"/>
                      <a:tailEnd type="none" w="med" len="med"/>
                    </a:lnT>
                  </a:tcPr>
                </a:tc>
                <a:extLst>
                  <a:ext uri="{0D108BD9-81ED-4DB2-BD59-A6C34878D82A}">
                    <a16:rowId xmlns:a16="http://schemas.microsoft.com/office/drawing/2014/main" val="10006"/>
                  </a:ext>
                </a:extLst>
              </a:tr>
              <a:tr h="676625">
                <a:tc rowSpan="2">
                  <a:txBody>
                    <a:bodyPr/>
                    <a:lstStyle/>
                    <a:p>
                      <a:r>
                        <a:rPr kumimoji="1" lang="ja-JP" altLang="en-US" sz="1600" dirty="0">
                          <a:latin typeface="Meiryo UI"/>
                          <a:ea typeface="Meiryo UI"/>
                        </a:rPr>
                        <a:t>外来医師偏在指標の再計算</a:t>
                      </a:r>
                    </a:p>
                  </a:txBody>
                  <a:tcPr/>
                </a:tc>
                <a:tc rowSpan="2">
                  <a:txBody>
                    <a:bodyPr/>
                    <a:lstStyle/>
                    <a:p>
                      <a:r>
                        <a:rPr kumimoji="1" lang="ja-JP" altLang="en-US" sz="1600" u="sng" dirty="0">
                          <a:latin typeface="Meiryo UI"/>
                          <a:ea typeface="Meiryo UI"/>
                        </a:rPr>
                        <a:t>・国において、患者流出入に基づく増減を反映させて再計算された。</a:t>
                      </a:r>
                    </a:p>
                  </a:txBody>
                  <a:tcPr/>
                </a:tc>
                <a:tc>
                  <a:txBody>
                    <a:bodyPr/>
                    <a:lstStyle/>
                    <a:p>
                      <a:pPr algn="ctr"/>
                      <a:r>
                        <a:rPr kumimoji="1" lang="ja-JP" altLang="en-US" sz="1600" u="sng" dirty="0">
                          <a:latin typeface="Meiryo UI"/>
                          <a:ea typeface="Meiryo UI"/>
                        </a:rPr>
                        <a:t>広島・広島西・呉が</a:t>
                      </a:r>
                    </a:p>
                    <a:p>
                      <a:pPr algn="ctr"/>
                      <a:r>
                        <a:rPr kumimoji="1" lang="ja-JP" altLang="en-US" sz="1600" u="sng" dirty="0">
                          <a:latin typeface="Meiryo UI"/>
                          <a:ea typeface="Meiryo UI"/>
                        </a:rPr>
                        <a:t>外来医師多数区域に</a:t>
                      </a:r>
                      <a:endParaRPr kumimoji="1" lang="ja-JP" altLang="en-US" sz="1300" dirty="0">
                        <a:latin typeface="Meiryo UI"/>
                        <a:ea typeface="Meiryo UI"/>
                      </a:endParaRPr>
                    </a:p>
                    <a:p>
                      <a:pPr algn="ctr"/>
                      <a:r>
                        <a:rPr kumimoji="1" lang="ja-JP" altLang="en-US" sz="1600" u="sng" dirty="0">
                          <a:latin typeface="Meiryo UI"/>
                          <a:ea typeface="Meiryo UI"/>
                        </a:rPr>
                        <a:t>該当</a:t>
                      </a:r>
                    </a:p>
                  </a:txBody>
                  <a:tcPr anchor="ctr">
                    <a:lnB w="9525" cap="flat" cmpd="sng" algn="ctr">
                      <a:solidFill>
                        <a:schemeClr val="bg1"/>
                      </a:solidFill>
                      <a:prstDash val="dot"/>
                      <a:round/>
                      <a:headEnd type="none" w="med" len="med"/>
                      <a:tailEnd type="none" w="med" len="med"/>
                    </a:lnB>
                  </a:tcPr>
                </a:tc>
                <a:extLst>
                  <a:ext uri="{0D108BD9-81ED-4DB2-BD59-A6C34878D82A}">
                    <a16:rowId xmlns:a16="http://schemas.microsoft.com/office/drawing/2014/main" val="10007"/>
                  </a:ext>
                </a:extLst>
              </a:tr>
              <a:tr h="345895">
                <a:tc vMerge="1">
                  <a:txBody>
                    <a:bodyPr/>
                    <a:lstStyle/>
                    <a:p>
                      <a:endParaRPr kumimoji="1" lang="ja-JP" altLang="en-US" sz="1600" dirty="0">
                        <a:latin typeface="Meiryo UI"/>
                        <a:ea typeface="Meiryo UI"/>
                      </a:endParaRPr>
                    </a:p>
                  </a:txBody>
                  <a:tcPr/>
                </a:tc>
                <a:tc vMerge="1">
                  <a:txBody>
                    <a:bodyPr/>
                    <a:lstStyle/>
                    <a:p>
                      <a:endParaRPr kumimoji="1" lang="ja-JP" altLang="en-US" sz="1600" u="sng" dirty="0">
                        <a:latin typeface="Meiryo UI"/>
                        <a:ea typeface="Meiryo UI"/>
                      </a:endParaRPr>
                    </a:p>
                  </a:txBody>
                  <a:tcPr>
                    <a:lnT w="9525" cap="flat" cmpd="sng" algn="ctr">
                      <a:solidFill>
                        <a:schemeClr val="bg1"/>
                      </a:solidFill>
                      <a:prstDash val="dot"/>
                      <a:round/>
                      <a:headEnd type="none" w="med" len="med"/>
                      <a:tailEnd type="none" w="med" len="med"/>
                    </a:lnT>
                  </a:tcPr>
                </a:tc>
                <a:tc>
                  <a:txBody>
                    <a:bodyPr/>
                    <a:lstStyle/>
                    <a:p>
                      <a:pPr algn="l"/>
                      <a:r>
                        <a:rPr kumimoji="1" lang="ja-JP" altLang="en-US" sz="1300" dirty="0">
                          <a:latin typeface="Meiryo UI"/>
                          <a:ea typeface="Meiryo UI"/>
                        </a:rPr>
                        <a:t>※現行計画と同様</a:t>
                      </a:r>
                    </a:p>
                  </a:txBody>
                  <a:tcPr anchor="ctr">
                    <a:lnT w="9525" cap="flat" cmpd="sng" algn="ctr">
                      <a:solidFill>
                        <a:schemeClr val="bg1"/>
                      </a:solidFill>
                      <a:prstDash val="dot"/>
                      <a:round/>
                      <a:headEnd type="none" w="med" len="med"/>
                      <a:tailEnd type="none" w="med" len="med"/>
                    </a:lnT>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706173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 name="テキスト プレースホルダー 1"/>
          <p:cNvSpPr>
            <a:spLocks noGrp="1"/>
          </p:cNvSpPr>
          <p:nvPr>
            <p:ph type="body" sz="quarter" idx="14"/>
          </p:nvPr>
        </p:nvSpPr>
        <p:spPr/>
        <p:txBody>
          <a:bodyPr/>
          <a:lstStyle/>
          <a:p>
            <a:r>
              <a:rPr kumimoji="1" lang="ja-JP" altLang="en-US"/>
              <a:t>国ガイドラインを踏まえた対応方針（案）</a:t>
            </a:r>
          </a:p>
        </p:txBody>
      </p:sp>
      <p:sp>
        <p:nvSpPr>
          <p:cNvPr id="1127" name="テキスト 214"/>
          <p:cNvSpPr txBox="1"/>
          <p:nvPr/>
        </p:nvSpPr>
        <p:spPr>
          <a:xfrm>
            <a:off x="344523" y="1642563"/>
            <a:ext cx="9437368" cy="922437"/>
          </a:xfrm>
          <a:prstGeom prst="rect">
            <a:avLst/>
          </a:prstGeom>
          <a:noFill/>
        </p:spPr>
        <p:txBody>
          <a:bodyPr vertOverflow="overflow" horzOverflow="overflow" wrap="square" rtlCol="0">
            <a:spAutoFit/>
          </a:bodyPr>
          <a:lstStyle/>
          <a:p>
            <a:r>
              <a:rPr lang="ja-JP" altLang="en-US" sz="1800" kern="0" dirty="0" smtClean="0">
                <a:latin typeface="Meiryo UI"/>
                <a:ea typeface="Meiryo UI"/>
              </a:rPr>
              <a:t>（１）計画の目的、基本的な方向性は現行計画を引き継ぐこととする。</a:t>
            </a:r>
          </a:p>
          <a:p>
            <a:r>
              <a:rPr lang="ja-JP" altLang="en-US" sz="1800" kern="0" dirty="0" smtClean="0">
                <a:latin typeface="Meiryo UI"/>
                <a:ea typeface="Meiryo UI"/>
              </a:rPr>
              <a:t>（２）本県は、外来医師過多区域には該当がないため、新規項目の追加は行わない。</a:t>
            </a:r>
          </a:p>
          <a:p>
            <a:r>
              <a:rPr lang="ja-JP" altLang="en-US" sz="1800" kern="0" dirty="0" smtClean="0">
                <a:latin typeface="Meiryo UI"/>
                <a:ea typeface="Meiryo UI"/>
              </a:rPr>
              <a:t>（３）その他、現行計画策定時からの状況変化等を踏まえ、修正の要否を検討する。</a:t>
            </a:r>
          </a:p>
        </p:txBody>
      </p:sp>
      <p:sp>
        <p:nvSpPr>
          <p:cNvPr id="1128" name="テキスト ボックス 215"/>
          <p:cNvSpPr txBox="1"/>
          <p:nvPr/>
        </p:nvSpPr>
        <p:spPr>
          <a:xfrm>
            <a:off x="344522" y="1085783"/>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dirty="0" smtClean="0">
                <a:latin typeface="Meiryo UI"/>
                <a:ea typeface="Meiryo UI"/>
              </a:rPr>
              <a:t>国のガイドラインを踏まえ、次期計画策定に向けての基本方針は次のとおりとする。</a:t>
            </a:r>
            <a:endParaRPr lang="en-US" altLang="ja-JP" sz="2000" dirty="0" smtClean="0">
              <a:latin typeface="Meiryo UI"/>
              <a:ea typeface="Meiryo UI"/>
            </a:endParaRPr>
          </a:p>
        </p:txBody>
      </p:sp>
      <p:sp>
        <p:nvSpPr>
          <p:cNvPr id="1129" name="テキスト ボックス 352"/>
          <p:cNvSpPr txBox="1"/>
          <p:nvPr/>
        </p:nvSpPr>
        <p:spPr>
          <a:xfrm>
            <a:off x="344489" y="3245783"/>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kern="0" dirty="0" smtClean="0">
                <a:latin typeface="Meiryo UI"/>
                <a:ea typeface="Meiryo UI"/>
              </a:rPr>
              <a:t>　【スケジュール（案）】</a:t>
            </a:r>
            <a:endParaRPr lang="en-US" altLang="ja-JP" sz="2000" dirty="0" smtClean="0">
              <a:latin typeface="Meiryo UI"/>
              <a:ea typeface="Meiryo UI"/>
            </a:endParaRPr>
          </a:p>
        </p:txBody>
      </p:sp>
      <p:graphicFrame>
        <p:nvGraphicFramePr>
          <p:cNvPr id="1130" name="四角形 354"/>
          <p:cNvGraphicFramePr>
            <a:graphicFrameLocks noGrp="1"/>
          </p:cNvGraphicFramePr>
          <p:nvPr/>
        </p:nvGraphicFramePr>
        <p:xfrm>
          <a:off x="383878" y="3789000"/>
          <a:ext cx="8601122" cy="1869701"/>
        </p:xfrm>
        <a:graphic>
          <a:graphicData uri="http://schemas.openxmlformats.org/drawingml/2006/table">
            <a:tbl>
              <a:tblPr firstRow="1" bandRow="1">
                <a:tableStyleId>{7DF18680-E054-41AD-8BC1-D1AEF772440D}</a:tableStyleId>
              </a:tblPr>
              <a:tblGrid>
                <a:gridCol w="1492081">
                  <a:extLst>
                    <a:ext uri="{9D8B030D-6E8A-4147-A177-3AD203B41FA5}">
                      <a16:colId xmlns:a16="http://schemas.microsoft.com/office/drawing/2014/main" val="20000"/>
                    </a:ext>
                  </a:extLst>
                </a:gridCol>
                <a:gridCol w="893549">
                  <a:extLst>
                    <a:ext uri="{9D8B030D-6E8A-4147-A177-3AD203B41FA5}">
                      <a16:colId xmlns:a16="http://schemas.microsoft.com/office/drawing/2014/main" val="20001"/>
                    </a:ext>
                  </a:extLst>
                </a:gridCol>
                <a:gridCol w="893549">
                  <a:extLst>
                    <a:ext uri="{9D8B030D-6E8A-4147-A177-3AD203B41FA5}">
                      <a16:colId xmlns:a16="http://schemas.microsoft.com/office/drawing/2014/main" val="20002"/>
                    </a:ext>
                  </a:extLst>
                </a:gridCol>
                <a:gridCol w="893549">
                  <a:extLst>
                    <a:ext uri="{9D8B030D-6E8A-4147-A177-3AD203B41FA5}">
                      <a16:colId xmlns:a16="http://schemas.microsoft.com/office/drawing/2014/main" val="20003"/>
                    </a:ext>
                  </a:extLst>
                </a:gridCol>
                <a:gridCol w="893549">
                  <a:extLst>
                    <a:ext uri="{9D8B030D-6E8A-4147-A177-3AD203B41FA5}">
                      <a16:colId xmlns:a16="http://schemas.microsoft.com/office/drawing/2014/main" val="20004"/>
                    </a:ext>
                  </a:extLst>
                </a:gridCol>
                <a:gridCol w="893549">
                  <a:extLst>
                    <a:ext uri="{9D8B030D-6E8A-4147-A177-3AD203B41FA5}">
                      <a16:colId xmlns:a16="http://schemas.microsoft.com/office/drawing/2014/main" val="20005"/>
                    </a:ext>
                  </a:extLst>
                </a:gridCol>
                <a:gridCol w="893549">
                  <a:extLst>
                    <a:ext uri="{9D8B030D-6E8A-4147-A177-3AD203B41FA5}">
                      <a16:colId xmlns:a16="http://schemas.microsoft.com/office/drawing/2014/main" val="20006"/>
                    </a:ext>
                  </a:extLst>
                </a:gridCol>
                <a:gridCol w="893549">
                  <a:extLst>
                    <a:ext uri="{9D8B030D-6E8A-4147-A177-3AD203B41FA5}">
                      <a16:colId xmlns:a16="http://schemas.microsoft.com/office/drawing/2014/main" val="20007"/>
                    </a:ext>
                  </a:extLst>
                </a:gridCol>
                <a:gridCol w="854198">
                  <a:extLst>
                    <a:ext uri="{9D8B030D-6E8A-4147-A177-3AD203B41FA5}">
                      <a16:colId xmlns:a16="http://schemas.microsoft.com/office/drawing/2014/main" val="20008"/>
                    </a:ext>
                  </a:extLst>
                </a:gridCol>
              </a:tblGrid>
              <a:tr h="370840">
                <a:tc>
                  <a:txBody>
                    <a:bodyPr/>
                    <a:lstStyle/>
                    <a:p>
                      <a:endParaRPr kumimoji="1" lang="ja-JP" altLang="en-US" dirty="0">
                        <a:latin typeface="Meiryo UI"/>
                        <a:ea typeface="Meiryo UI"/>
                        <a:cs typeface="+mn-lt"/>
                      </a:endParaRPr>
                    </a:p>
                  </a:txBody>
                  <a:tcPr/>
                </a:tc>
                <a:tc>
                  <a:txBody>
                    <a:bodyPr/>
                    <a:lstStyle/>
                    <a:p>
                      <a:pPr algn="ctr"/>
                      <a:r>
                        <a:rPr kumimoji="1" lang="ja-JP" altLang="en-US" sz="1400" b="0" dirty="0">
                          <a:latin typeface="Meiryo UI"/>
                          <a:ea typeface="Meiryo UI"/>
                          <a:cs typeface="+mn-lt"/>
                        </a:rPr>
                        <a:t>8月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9月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10月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11月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12月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１月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２月</a:t>
                      </a:r>
                      <a:endParaRPr kumimoji="1" lang="ja-JP" altLang="en-US" b="0" dirty="0">
                        <a:latin typeface="Meiryo UI"/>
                        <a:ea typeface="Meiryo UI"/>
                        <a:cs typeface="+mn-lt"/>
                      </a:endParaRPr>
                    </a:p>
                  </a:txBody>
                  <a:tcPr/>
                </a:tc>
                <a:tc>
                  <a:txBody>
                    <a:bodyPr/>
                    <a:lstStyle/>
                    <a:p>
                      <a:pPr algn="ctr"/>
                      <a:r>
                        <a:rPr kumimoji="1" lang="ja-JP" altLang="en-US" sz="1400" b="0" dirty="0">
                          <a:latin typeface="Meiryo UI"/>
                          <a:ea typeface="Meiryo UI"/>
                          <a:cs typeface="+mn-lt"/>
                        </a:rPr>
                        <a:t>３月</a:t>
                      </a:r>
                      <a:endParaRPr kumimoji="1" lang="ja-JP" altLang="en-US" b="0" dirty="0">
                        <a:latin typeface="Meiryo UI"/>
                        <a:ea typeface="Meiryo UI"/>
                        <a:cs typeface="+mn-lt"/>
                      </a:endParaRPr>
                    </a:p>
                  </a:txBody>
                  <a:tcPr/>
                </a:tc>
                <a:extLst>
                  <a:ext uri="{0D108BD9-81ED-4DB2-BD59-A6C34878D82A}">
                    <a16:rowId xmlns:a16="http://schemas.microsoft.com/office/drawing/2014/main" val="10000"/>
                  </a:ext>
                </a:extLst>
              </a:tr>
              <a:tr h="370840">
                <a:tc>
                  <a:txBody>
                    <a:bodyPr/>
                    <a:lstStyle/>
                    <a:p>
                      <a:r>
                        <a:rPr kumimoji="1" lang="ja-JP" altLang="en-US" sz="1200" dirty="0">
                          <a:latin typeface="Meiryo UI"/>
                          <a:ea typeface="Meiryo UI"/>
                          <a:cs typeface="+mn-lt"/>
                        </a:rPr>
                        <a:t>保健医療計画部会</a:t>
                      </a:r>
                      <a:endParaRPr kumimoji="1" lang="ja-JP" altLang="en-US" sz="1400" dirty="0">
                        <a:latin typeface="Meiryo UI"/>
                        <a:ea typeface="Meiryo UI"/>
                        <a:cs typeface="+mn-lt"/>
                      </a:endParaRPr>
                    </a:p>
                  </a:txBody>
                  <a:tcPr/>
                </a:tc>
                <a:tc>
                  <a:txBody>
                    <a:bodyPr/>
                    <a:lstStyle/>
                    <a:p>
                      <a:pPr algn="ctr"/>
                      <a:r>
                        <a:rPr kumimoji="1" lang="ja-JP" altLang="en-US" sz="1200" dirty="0">
                          <a:latin typeface="Meiryo UI"/>
                          <a:ea typeface="Meiryo UI"/>
                          <a:cs typeface="+mn-lt"/>
                        </a:rPr>
                        <a:t>【第1回】</a:t>
                      </a:r>
                    </a:p>
                    <a:p>
                      <a:pPr algn="ctr"/>
                      <a:r>
                        <a:rPr kumimoji="1" lang="ja-JP" altLang="en-US" sz="1200" dirty="0">
                          <a:latin typeface="Meiryo UI"/>
                          <a:ea typeface="Meiryo UI"/>
                          <a:cs typeface="+mn-lt"/>
                        </a:rPr>
                        <a:t>概要説明</a:t>
                      </a:r>
                      <a:endParaRPr kumimoji="1" lang="ja-JP" altLang="en-US" sz="1400" dirty="0">
                        <a:latin typeface="Meiryo UI"/>
                        <a:ea typeface="Meiryo UI"/>
                        <a:cs typeface="+mn-lt"/>
                      </a:endParaRPr>
                    </a:p>
                  </a:txBody>
                  <a:tcPr/>
                </a:tc>
                <a:tc>
                  <a:txBody>
                    <a:bodyPr/>
                    <a:lstStyle/>
                    <a:p>
                      <a:pPr algn="ctr"/>
                      <a:endParaRPr kumimoji="1" lang="ja-JP" altLang="en-US" sz="1400" dirty="0">
                        <a:latin typeface="Meiryo UI"/>
                        <a:ea typeface="Meiryo UI"/>
                        <a:cs typeface="+mn-lt"/>
                      </a:endParaRPr>
                    </a:p>
                  </a:txBody>
                  <a:tcPr/>
                </a:tc>
                <a:tc>
                  <a:txBody>
                    <a:bodyPr/>
                    <a:lstStyle/>
                    <a:p>
                      <a:pPr algn="ctr"/>
                      <a:r>
                        <a:rPr kumimoji="1" lang="ja-JP" altLang="en-US" sz="1200" dirty="0">
                          <a:latin typeface="Meiryo UI"/>
                          <a:ea typeface="Meiryo UI"/>
                          <a:cs typeface="+mn-lt"/>
                        </a:rPr>
                        <a:t>【第2回】</a:t>
                      </a:r>
                      <a:endParaRPr lang="ja-JP" altLang="en-US" sz="1200">
                        <a:latin typeface="Meiryo UI"/>
                        <a:ea typeface="Meiryo UI"/>
                      </a:endParaRPr>
                    </a:p>
                    <a:p>
                      <a:pPr algn="ctr"/>
                      <a:r>
                        <a:rPr kumimoji="1" lang="ja-JP" altLang="en-US" sz="1200" dirty="0">
                          <a:latin typeface="Meiryo UI"/>
                          <a:ea typeface="Meiryo UI"/>
                          <a:cs typeface="+mn-lt"/>
                        </a:rPr>
                        <a:t>骨子案</a:t>
                      </a:r>
                    </a:p>
                  </a:txBody>
                  <a:tcPr/>
                </a:tc>
                <a:tc>
                  <a:txBody>
                    <a:bodyPr/>
                    <a:lstStyle/>
                    <a:p>
                      <a:pPr algn="ctr"/>
                      <a:endParaRPr kumimoji="1" lang="ja-JP" altLang="en-US" sz="1400" dirty="0">
                        <a:latin typeface="Meiryo UI"/>
                        <a:ea typeface="Meiryo UI"/>
                        <a:cs typeface="+mn-lt"/>
                      </a:endParaRPr>
                    </a:p>
                  </a:txBody>
                  <a:tcPr/>
                </a:tc>
                <a:tc>
                  <a:txBody>
                    <a:bodyPr/>
                    <a:lstStyle/>
                    <a:p>
                      <a:pPr algn="ctr"/>
                      <a:r>
                        <a:rPr kumimoji="1" lang="ja-JP" altLang="en-US" sz="1200" dirty="0">
                          <a:latin typeface="Meiryo UI"/>
                          <a:ea typeface="Meiryo UI"/>
                          <a:cs typeface="+mn-lt"/>
                        </a:rPr>
                        <a:t>【第3回】</a:t>
                      </a:r>
                      <a:endParaRPr lang="ja-JP" altLang="en-US" sz="1200">
                        <a:latin typeface="Meiryo UI"/>
                        <a:ea typeface="Meiryo UI"/>
                      </a:endParaRPr>
                    </a:p>
                    <a:p>
                      <a:pPr algn="ctr"/>
                      <a:r>
                        <a:rPr kumimoji="1" lang="ja-JP" altLang="en-US" sz="1200" dirty="0">
                          <a:latin typeface="Meiryo UI"/>
                          <a:ea typeface="Meiryo UI"/>
                          <a:cs typeface="+mn-lt"/>
                        </a:rPr>
                        <a:t>素案</a:t>
                      </a:r>
                    </a:p>
                  </a:txBody>
                  <a:tcPr/>
                </a:tc>
                <a:tc>
                  <a:txBody>
                    <a:bodyPr/>
                    <a:lstStyle/>
                    <a:p>
                      <a:pPr algn="ctr"/>
                      <a:endParaRPr kumimoji="1" lang="ja-JP" altLang="en-US" sz="1400" dirty="0">
                        <a:latin typeface="Meiryo UI"/>
                        <a:ea typeface="Meiryo UI"/>
                        <a:cs typeface="+mn-lt"/>
                      </a:endParaRPr>
                    </a:p>
                  </a:txBody>
                  <a:tcPr/>
                </a:tc>
                <a:tc>
                  <a:txBody>
                    <a:bodyPr/>
                    <a:lstStyle/>
                    <a:p>
                      <a:pPr algn="ctr"/>
                      <a:endParaRPr kumimoji="1" lang="ja-JP" altLang="en-US" sz="1400" dirty="0">
                        <a:latin typeface="Meiryo UI"/>
                        <a:ea typeface="Meiryo UI"/>
                        <a:cs typeface="+mn-lt"/>
                      </a:endParaRPr>
                    </a:p>
                  </a:txBody>
                  <a:tcPr/>
                </a:tc>
                <a:tc>
                  <a:txBody>
                    <a:bodyPr/>
                    <a:lstStyle/>
                    <a:p>
                      <a:pPr algn="ctr"/>
                      <a:r>
                        <a:rPr lang="ja-JP" altLang="en-US" sz="1200">
                          <a:latin typeface="Meiryo UI"/>
                          <a:ea typeface="Meiryo UI"/>
                        </a:rPr>
                        <a:t>【第４回】</a:t>
                      </a:r>
                    </a:p>
                    <a:p>
                      <a:pPr algn="ctr"/>
                      <a:r>
                        <a:rPr lang="ja-JP" altLang="en-US" sz="1200">
                          <a:latin typeface="Meiryo UI"/>
                          <a:ea typeface="Meiryo UI"/>
                        </a:rPr>
                        <a:t>改定案</a:t>
                      </a:r>
                      <a:endParaRPr kumimoji="1" lang="ja-JP" altLang="en-US" sz="1200" dirty="0">
                        <a:latin typeface="Meiryo UI"/>
                        <a:ea typeface="Meiryo UI"/>
                        <a:cs typeface="+mn-lt"/>
                      </a:endParaRPr>
                    </a:p>
                  </a:txBody>
                  <a:tcPr/>
                </a:tc>
                <a:extLst>
                  <a:ext uri="{0D108BD9-81ED-4DB2-BD59-A6C34878D82A}">
                    <a16:rowId xmlns:a16="http://schemas.microsoft.com/office/drawing/2014/main" val="10001"/>
                  </a:ext>
                </a:extLst>
              </a:tr>
              <a:tr h="566681">
                <a:tc>
                  <a:txBody>
                    <a:bodyPr/>
                    <a:lstStyle/>
                    <a:p>
                      <a:pPr algn="r"/>
                      <a:r>
                        <a:rPr kumimoji="1" lang="ja-JP" altLang="en-US" sz="1200" dirty="0">
                          <a:latin typeface="Meiryo UI"/>
                          <a:ea typeface="Meiryo UI"/>
                          <a:cs typeface="+mn-lt"/>
                        </a:rPr>
                        <a:t>（医療政策課）</a:t>
                      </a:r>
                      <a:endParaRPr kumimoji="1" lang="ja-JP" altLang="en-US" sz="1100" dirty="0">
                        <a:latin typeface="Meiryo UI"/>
                        <a:ea typeface="Meiryo UI"/>
                        <a:cs typeface="+mn-lt"/>
                      </a:endParaRPr>
                    </a:p>
                  </a:txBody>
                  <a:tcPr anchor="ct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extLst>
                  <a:ext uri="{0D108BD9-81ED-4DB2-BD59-A6C34878D82A}">
                    <a16:rowId xmlns:a16="http://schemas.microsoft.com/office/drawing/2014/main" val="10002"/>
                  </a:ext>
                </a:extLst>
              </a:tr>
              <a:tr h="370840">
                <a:tc>
                  <a:txBody>
                    <a:bodyPr/>
                    <a:lstStyle/>
                    <a:p>
                      <a:r>
                        <a:rPr kumimoji="1" lang="ja-JP" altLang="en-US" sz="1200" dirty="0">
                          <a:latin typeface="Meiryo UI"/>
                          <a:ea typeface="Meiryo UI"/>
                          <a:cs typeface="+mn-lt"/>
                        </a:rPr>
                        <a:t>地域医療構想</a:t>
                      </a:r>
                      <a:endParaRPr kumimoji="1" lang="ja-JP" altLang="en-US" sz="1400" dirty="0">
                        <a:latin typeface="Meiryo UI"/>
                        <a:ea typeface="Meiryo UI"/>
                        <a:cs typeface="+mn-lt"/>
                      </a:endParaRPr>
                    </a:p>
                    <a:p>
                      <a:r>
                        <a:rPr kumimoji="1" lang="ja-JP" altLang="en-US" sz="1200" dirty="0">
                          <a:latin typeface="Meiryo UI"/>
                          <a:ea typeface="Meiryo UI"/>
                          <a:cs typeface="+mn-lt"/>
                        </a:rPr>
                        <a:t>調整会議</a:t>
                      </a: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tc>
                  <a:txBody>
                    <a:bodyPr/>
                    <a:lstStyle/>
                    <a:p>
                      <a:endParaRPr kumimoji="1" lang="ja-JP" altLang="en-US" sz="1400" dirty="0">
                        <a:latin typeface="Meiryo UI"/>
                        <a:ea typeface="Meiryo UI"/>
                        <a:cs typeface="+mn-lt"/>
                      </a:endParaRPr>
                    </a:p>
                  </a:txBody>
                  <a:tcPr/>
                </a:tc>
                <a:extLst>
                  <a:ext uri="{0D108BD9-81ED-4DB2-BD59-A6C34878D82A}">
                    <a16:rowId xmlns:a16="http://schemas.microsoft.com/office/drawing/2014/main" val="10003"/>
                  </a:ext>
                </a:extLst>
              </a:tr>
            </a:tbl>
          </a:graphicData>
        </a:graphic>
      </p:graphicFrame>
      <p:sp>
        <p:nvSpPr>
          <p:cNvPr id="1131" name="図形 357"/>
          <p:cNvSpPr/>
          <p:nvPr/>
        </p:nvSpPr>
        <p:spPr>
          <a:xfrm>
            <a:off x="2361872" y="4679031"/>
            <a:ext cx="1291628" cy="510914"/>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l"/>
            <a:r>
              <a:rPr lang="ja-JP" altLang="en-US" sz="1050">
                <a:latin typeface="Meiryo UI"/>
                <a:ea typeface="Meiryo UI"/>
              </a:rPr>
              <a:t>「外来医療機能に関するアンケート調査」実施 </a:t>
            </a:r>
            <a:endParaRPr sz="1050">
              <a:latin typeface="Meiryo UI"/>
              <a:ea typeface="Meiryo UI"/>
            </a:endParaRPr>
          </a:p>
        </p:txBody>
      </p:sp>
      <p:sp>
        <p:nvSpPr>
          <p:cNvPr id="1132" name="図形 358"/>
          <p:cNvSpPr/>
          <p:nvPr/>
        </p:nvSpPr>
        <p:spPr>
          <a:xfrm>
            <a:off x="3947162" y="5236513"/>
            <a:ext cx="1287371" cy="357944"/>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l"/>
            <a:r>
              <a:rPr lang="ja-JP" altLang="en-US" sz="1050">
                <a:latin typeface="Meiryo UI"/>
                <a:ea typeface="Meiryo UI"/>
              </a:rPr>
              <a:t>外来医療機能に</a:t>
            </a:r>
            <a:endParaRPr sz="1050">
              <a:latin typeface="Meiryo UI"/>
              <a:ea typeface="Meiryo UI"/>
            </a:endParaRPr>
          </a:p>
          <a:p>
            <a:pPr algn="l"/>
            <a:r>
              <a:rPr lang="ja-JP" altLang="en-US" sz="1050">
                <a:latin typeface="Meiryo UI"/>
                <a:ea typeface="Meiryo UI"/>
              </a:rPr>
              <a:t>関する意見調整</a:t>
            </a:r>
          </a:p>
        </p:txBody>
      </p:sp>
      <p:cxnSp>
        <p:nvCxnSpPr>
          <p:cNvPr id="1133" name="図形 359"/>
          <p:cNvCxnSpPr>
            <a:stCxn id="1131" idx="3"/>
            <a:endCxn id="1132" idx="0"/>
          </p:cNvCxnSpPr>
          <p:nvPr/>
        </p:nvCxnSpPr>
        <p:spPr>
          <a:xfrm>
            <a:off x="3652886" y="4934343"/>
            <a:ext cx="937771" cy="29949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34" name="テキスト 360"/>
          <p:cNvSpPr txBox="1"/>
          <p:nvPr/>
        </p:nvSpPr>
        <p:spPr>
          <a:xfrm>
            <a:off x="3801000" y="4680283"/>
            <a:ext cx="580686" cy="260717"/>
          </a:xfrm>
          <a:prstGeom prst="rect">
            <a:avLst/>
          </a:prstGeom>
          <a:noFill/>
        </p:spPr>
        <p:txBody>
          <a:bodyPr vertOverflow="overflow" horzOverflow="overflow" wrap="square" rtlCol="0">
            <a:spAutoFit/>
          </a:bodyPr>
          <a:lstStyle/>
          <a:p>
            <a:r>
              <a:rPr kumimoji="1" lang="ja-JP" altLang="en-US" sz="1100" dirty="0" smtClean="0">
                <a:latin typeface="Meiryo UI" charset="0"/>
                <a:ea typeface="Meiryo UI" charset="0"/>
              </a:rPr>
              <a:t>提供</a:t>
            </a:r>
            <a:endParaRPr kumimoji="1" dirty="0" smtClean="0">
              <a:latin typeface="Meiryo UI" charset="0"/>
              <a:ea typeface="Meiryo UI" charset="0"/>
            </a:endParaRPr>
          </a:p>
        </p:txBody>
      </p:sp>
      <p:cxnSp>
        <p:nvCxnSpPr>
          <p:cNvPr id="1135" name="図形 361"/>
          <p:cNvCxnSpPr>
            <a:stCxn id="1132" idx="3"/>
          </p:cNvCxnSpPr>
          <p:nvPr/>
        </p:nvCxnSpPr>
        <p:spPr>
          <a:xfrm flipV="1">
            <a:off x="5233840" y="4680283"/>
            <a:ext cx="655161" cy="73521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136" name="テキスト 362"/>
          <p:cNvSpPr txBox="1"/>
          <p:nvPr/>
        </p:nvSpPr>
        <p:spPr>
          <a:xfrm>
            <a:off x="5457000" y="5184283"/>
            <a:ext cx="505762" cy="260717"/>
          </a:xfrm>
          <a:prstGeom prst="rect">
            <a:avLst/>
          </a:prstGeom>
          <a:noFill/>
        </p:spPr>
        <p:txBody>
          <a:bodyPr vertOverflow="overflow" horzOverflow="overflow" wrap="square" rtlCol="0">
            <a:spAutoFit/>
          </a:bodyPr>
          <a:lstStyle/>
          <a:p>
            <a:r>
              <a:rPr kumimoji="1" lang="ja-JP" altLang="en-US" sz="1100" dirty="0" smtClean="0">
                <a:latin typeface="Meiryo UI" charset="0"/>
                <a:ea typeface="Meiryo UI" charset="0"/>
              </a:rPr>
              <a:t>反映</a:t>
            </a:r>
            <a:endParaRPr kumimoji="1" sz="1100" dirty="0" smtClean="0">
              <a:latin typeface="Meiryo UI" charset="0"/>
              <a:ea typeface="Meiryo UI" charset="0"/>
            </a:endParaRPr>
          </a:p>
        </p:txBody>
      </p:sp>
    </p:spTree>
    <p:extLst>
      <p:ext uri="{BB962C8B-B14F-4D97-AF65-F5344CB8AC3E}">
        <p14:creationId xmlns:p14="http://schemas.microsoft.com/office/powerpoint/2010/main" val="3706173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 name="テキスト プレースホルダー 1"/>
          <p:cNvSpPr>
            <a:spLocks noGrp="1"/>
          </p:cNvSpPr>
          <p:nvPr>
            <p:ph type="body" sz="quarter" idx="14"/>
          </p:nvPr>
        </p:nvSpPr>
        <p:spPr/>
        <p:txBody>
          <a:bodyPr/>
          <a:lstStyle/>
          <a:p>
            <a:r>
              <a:rPr kumimoji="1" lang="ja-JP" altLang="en-US"/>
              <a:t>圏域の地域医療構想調整会議での意見調整について</a:t>
            </a:r>
          </a:p>
        </p:txBody>
      </p:sp>
      <p:sp>
        <p:nvSpPr>
          <p:cNvPr id="1143" name="テキスト ボックス 85"/>
          <p:cNvSpPr txBox="1"/>
          <p:nvPr/>
        </p:nvSpPr>
        <p:spPr>
          <a:xfrm>
            <a:off x="201869" y="981000"/>
            <a:ext cx="9571494" cy="1476435"/>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342900" lvl="0" indent="-342900">
              <a:buFont typeface="Wingdings"/>
              <a:buChar char="Ø"/>
            </a:pPr>
            <a:r>
              <a:rPr lang="ja-JP" altLang="en-US" sz="1800">
                <a:latin typeface="Meiryo UI"/>
                <a:ea typeface="Meiryo UI"/>
              </a:rPr>
              <a:t>外来医療に関する現状を把握するため、</a:t>
            </a:r>
            <a:r>
              <a:rPr lang="ja-JP" altLang="en-US" sz="1800" u="sng" dirty="0" smtClean="0">
                <a:latin typeface="Meiryo UI"/>
                <a:ea typeface="Meiryo UI"/>
              </a:rPr>
              <a:t>医療政策課において、市町・各地区医師会に対して、地域ごとの外来医療機能に関するアンケート調査を実施</a:t>
            </a:r>
            <a:r>
              <a:rPr lang="ja-JP" altLang="en-US" sz="1800" dirty="0" smtClean="0">
                <a:latin typeface="Meiryo UI"/>
                <a:ea typeface="Meiryo UI"/>
              </a:rPr>
              <a:t>（8月下旬～9月下旬）</a:t>
            </a:r>
          </a:p>
          <a:p>
            <a:pPr marL="342900" lvl="0" indent="-342900">
              <a:buFont typeface="Wingdings"/>
              <a:buChar char="Ø"/>
            </a:pPr>
            <a:r>
              <a:rPr lang="ja-JP" altLang="en-US" sz="1800" dirty="0" smtClean="0">
                <a:latin typeface="Meiryo UI"/>
                <a:ea typeface="Meiryo UI"/>
              </a:rPr>
              <a:t>現計画策定時と同様に、</a:t>
            </a:r>
            <a:r>
              <a:rPr lang="ja-JP" altLang="en-US" sz="1800" u="sng" dirty="0" smtClean="0">
                <a:latin typeface="Meiryo UI"/>
                <a:ea typeface="Meiryo UI"/>
              </a:rPr>
              <a:t>各圏域において、アンケートの集計結果を参考とし、初期救急・在宅医療・公衆衛生（学校医、予防接種、健康診断）などの項目から「不足する外来医療機能」について協議を行っていただく予定</a:t>
            </a:r>
            <a:r>
              <a:rPr lang="ja-JP" altLang="en-US" sz="1800" dirty="0" smtClean="0">
                <a:latin typeface="Meiryo UI"/>
                <a:ea typeface="Meiryo UI"/>
              </a:rPr>
              <a:t>。（10月下旬～11月頃見込み）</a:t>
            </a:r>
            <a:endParaRPr lang="ja-JP" altLang="en-US" sz="2000" dirty="0" smtClean="0">
              <a:latin typeface="Meiryo UI"/>
              <a:ea typeface="Meiryo UI"/>
            </a:endParaRPr>
          </a:p>
        </p:txBody>
      </p:sp>
      <p:pic>
        <p:nvPicPr>
          <p:cNvPr id="1144" name="図 86"/>
          <p:cNvPicPr>
            <a:picLocks noChangeAspect="1"/>
          </p:cNvPicPr>
          <p:nvPr/>
        </p:nvPicPr>
        <p:blipFill>
          <a:blip r:embed="rId3"/>
          <a:stretch>
            <a:fillRect/>
          </a:stretch>
        </p:blipFill>
        <p:spPr>
          <a:xfrm>
            <a:off x="2434587" y="2644102"/>
            <a:ext cx="3166414" cy="3984206"/>
          </a:xfrm>
          <a:prstGeom prst="rect">
            <a:avLst/>
          </a:prstGeom>
          <a:ln w="3175">
            <a:solidFill>
              <a:schemeClr val="tx1"/>
            </a:solidFill>
          </a:ln>
        </p:spPr>
      </p:pic>
      <p:pic>
        <p:nvPicPr>
          <p:cNvPr id="1145" name="図 87"/>
          <p:cNvPicPr>
            <a:picLocks noChangeAspect="1"/>
          </p:cNvPicPr>
          <p:nvPr/>
        </p:nvPicPr>
        <p:blipFill>
          <a:blip r:embed="rId4"/>
          <a:stretch>
            <a:fillRect/>
          </a:stretch>
        </p:blipFill>
        <p:spPr>
          <a:xfrm>
            <a:off x="5601000" y="2644096"/>
            <a:ext cx="3457184" cy="3984967"/>
          </a:xfrm>
          <a:prstGeom prst="rect">
            <a:avLst/>
          </a:prstGeom>
          <a:ln w="3175">
            <a:solidFill>
              <a:schemeClr val="tx1"/>
            </a:solidFill>
          </a:ln>
        </p:spPr>
      </p:pic>
      <p:sp>
        <p:nvSpPr>
          <p:cNvPr id="1146" name="テキスト 88"/>
          <p:cNvSpPr txBox="1"/>
          <p:nvPr/>
        </p:nvSpPr>
        <p:spPr>
          <a:xfrm>
            <a:off x="488626" y="3069000"/>
            <a:ext cx="1797763" cy="737771"/>
          </a:xfrm>
          <a:prstGeom prst="rect">
            <a:avLst/>
          </a:prstGeom>
          <a:noFill/>
        </p:spPr>
        <p:txBody>
          <a:bodyPr vertOverflow="overflow" horzOverflow="overflow" wrap="square" rtlCol="0">
            <a:spAutoFit/>
          </a:bodyPr>
          <a:lstStyle/>
          <a:p>
            <a:pPr algn="ctr"/>
            <a:r>
              <a:rPr kumimoji="1" lang="ja-JP" altLang="en-US" sz="1400" dirty="0" smtClean="0">
                <a:latin typeface="Meiryo UI" charset="0"/>
                <a:ea typeface="Meiryo UI" charset="0"/>
              </a:rPr>
              <a:t>※前回の</a:t>
            </a:r>
            <a:endParaRPr kumimoji="1" dirty="0" smtClean="0">
              <a:latin typeface="Meiryo UI" charset="0"/>
              <a:ea typeface="Meiryo UI" charset="0"/>
            </a:endParaRPr>
          </a:p>
          <a:p>
            <a:pPr algn="ctr"/>
            <a:r>
              <a:rPr kumimoji="1" lang="ja-JP" altLang="en-US" sz="1400" dirty="0" smtClean="0">
                <a:latin typeface="Meiryo UI" charset="0"/>
                <a:ea typeface="Meiryo UI" charset="0"/>
              </a:rPr>
              <a:t>アンケート調査票</a:t>
            </a:r>
          </a:p>
          <a:p>
            <a:pPr algn="ctr"/>
            <a:r>
              <a:rPr kumimoji="1" lang="ja-JP" altLang="en-US" sz="1400" dirty="0" smtClean="0">
                <a:latin typeface="Meiryo UI" charset="0"/>
                <a:ea typeface="Meiryo UI" charset="0"/>
              </a:rPr>
              <a:t>（R5年度実施）</a:t>
            </a:r>
          </a:p>
        </p:txBody>
      </p:sp>
    </p:spTree>
    <p:extLst>
      <p:ext uri="{BB962C8B-B14F-4D97-AF65-F5344CB8AC3E}">
        <p14:creationId xmlns:p14="http://schemas.microsoft.com/office/powerpoint/2010/main" val="3706173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2" name="テキスト プレースホルダー 1"/>
          <p:cNvSpPr>
            <a:spLocks noGrp="1"/>
          </p:cNvSpPr>
          <p:nvPr>
            <p:ph type="body" sz="quarter" idx="14"/>
          </p:nvPr>
        </p:nvSpPr>
        <p:spPr/>
        <p:txBody>
          <a:bodyPr/>
          <a:lstStyle/>
          <a:p>
            <a:r>
              <a:rPr kumimoji="1" lang="ja-JP" altLang="en-US" sz="2400"/>
              <a:t>現行の外来医療計画の主な内容①</a:t>
            </a:r>
          </a:p>
        </p:txBody>
      </p:sp>
      <p:sp>
        <p:nvSpPr>
          <p:cNvPr id="1153" name="テキスト 216"/>
          <p:cNvSpPr txBox="1"/>
          <p:nvPr/>
        </p:nvSpPr>
        <p:spPr>
          <a:xfrm>
            <a:off x="344536" y="1118914"/>
            <a:ext cx="9146957" cy="306884"/>
          </a:xfrm>
          <a:prstGeom prst="rect">
            <a:avLst/>
          </a:prstGeom>
          <a:noFill/>
        </p:spPr>
        <p:txBody>
          <a:bodyPr vertOverflow="overflow" horzOverflow="overflow" wrap="square" rtlCol="0">
            <a:spAutoFit/>
          </a:bodyPr>
          <a:lstStyle/>
          <a:p>
            <a:pPr algn="l"/>
            <a:endParaRPr sz="1400">
              <a:latin typeface="Meiryo UI"/>
              <a:ea typeface="Meiryo UI"/>
            </a:endParaRPr>
          </a:p>
        </p:txBody>
      </p:sp>
      <p:sp>
        <p:nvSpPr>
          <p:cNvPr id="1154" name="テキスト ボックス 220"/>
          <p:cNvSpPr txBox="1"/>
          <p:nvPr/>
        </p:nvSpPr>
        <p:spPr>
          <a:xfrm>
            <a:off x="344522" y="983562"/>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１　外来医師偏在指標について</a:t>
            </a:r>
            <a:endParaRPr lang="en-US" altLang="ja-JP" sz="2000" b="1" dirty="0" smtClean="0">
              <a:latin typeface="Meiryo UI"/>
              <a:ea typeface="Meiryo UI"/>
            </a:endParaRPr>
          </a:p>
        </p:txBody>
      </p:sp>
      <p:sp>
        <p:nvSpPr>
          <p:cNvPr id="1155" name="テキスト ボックス 225"/>
          <p:cNvSpPr txBox="1"/>
          <p:nvPr/>
        </p:nvSpPr>
        <p:spPr>
          <a:xfrm>
            <a:off x="344489" y="2077392"/>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２　外来医師多数区域の設定</a:t>
            </a:r>
            <a:endParaRPr lang="en-US" altLang="ja-JP" sz="2000" b="1" dirty="0" smtClean="0">
              <a:latin typeface="Meiryo UI"/>
              <a:ea typeface="Meiryo UI"/>
            </a:endParaRPr>
          </a:p>
        </p:txBody>
      </p:sp>
      <p:sp>
        <p:nvSpPr>
          <p:cNvPr id="1156" name="テキスト 265"/>
          <p:cNvSpPr txBox="1"/>
          <p:nvPr/>
        </p:nvSpPr>
        <p:spPr>
          <a:xfrm>
            <a:off x="633000" y="1382779"/>
            <a:ext cx="7354715" cy="583883"/>
          </a:xfrm>
          <a:prstGeom prst="rect">
            <a:avLst/>
          </a:prstGeom>
        </p:spPr>
        <p:txBody>
          <a:bodyPr wrap="none">
            <a:spAutoFit/>
          </a:bodyPr>
          <a:lstStyle/>
          <a:p>
            <a:pPr>
              <a:defRPr lang="ja-JP" altLang="en-US"/>
            </a:pPr>
            <a:r>
              <a:rPr lang="ja-JP" altLang="en-US" sz="1600">
                <a:latin typeface="Meiryo UI"/>
                <a:ea typeface="Meiryo UI"/>
              </a:rPr>
              <a:t>・地域ごとの外来医療機能の偏在・不足等の客観的な把握が可能となる指標として設定</a:t>
            </a:r>
          </a:p>
          <a:p>
            <a:pPr>
              <a:defRPr lang="ja-JP" altLang="en-US"/>
            </a:pPr>
            <a:r>
              <a:rPr lang="ja-JP" altLang="en-US" sz="1600">
                <a:latin typeface="Meiryo UI"/>
                <a:ea typeface="Meiryo UI"/>
              </a:rPr>
              <a:t>・厚生労働省が定めた算定式を用いて全国で統一的に算出</a:t>
            </a:r>
          </a:p>
        </p:txBody>
      </p:sp>
      <p:sp>
        <p:nvSpPr>
          <p:cNvPr id="1157" name="テキスト 295"/>
          <p:cNvSpPr txBox="1"/>
          <p:nvPr/>
        </p:nvSpPr>
        <p:spPr>
          <a:xfrm>
            <a:off x="633000" y="2476609"/>
            <a:ext cx="7809968" cy="583883"/>
          </a:xfrm>
          <a:prstGeom prst="rect">
            <a:avLst/>
          </a:prstGeom>
        </p:spPr>
        <p:txBody>
          <a:bodyPr wrap="none">
            <a:spAutoFit/>
          </a:bodyPr>
          <a:lstStyle/>
          <a:p>
            <a:pPr>
              <a:defRPr lang="ja-JP" altLang="en-US"/>
            </a:pPr>
            <a:r>
              <a:rPr lang="ja-JP" altLang="en-US" sz="1600">
                <a:latin typeface="Meiryo UI"/>
                <a:ea typeface="Meiryo UI"/>
              </a:rPr>
              <a:t>・外来医師偏在指標の値が全二次保健医療圏の中で上位33.3％に該当する二次医療圏を</a:t>
            </a:r>
          </a:p>
          <a:p>
            <a:pPr>
              <a:defRPr lang="ja-JP" altLang="en-US"/>
            </a:pPr>
            <a:r>
              <a:rPr lang="ja-JP" altLang="en-US" sz="1600">
                <a:latin typeface="Meiryo UI"/>
                <a:ea typeface="Meiryo UI"/>
              </a:rPr>
              <a:t>　「外来医師多数区域」に設定</a:t>
            </a:r>
          </a:p>
        </p:txBody>
      </p:sp>
      <p:graphicFrame>
        <p:nvGraphicFramePr>
          <p:cNvPr id="1158" name="四角形 302"/>
          <p:cNvGraphicFramePr>
            <a:graphicFrameLocks noGrp="1"/>
          </p:cNvGraphicFramePr>
          <p:nvPr/>
        </p:nvGraphicFramePr>
        <p:xfrm>
          <a:off x="1453347" y="3501000"/>
          <a:ext cx="6929334" cy="2827671"/>
        </p:xfrm>
        <a:graphic>
          <a:graphicData uri="http://schemas.openxmlformats.org/drawingml/2006/table">
            <a:tbl>
              <a:tblPr>
                <a:tableStyleId>{69CF1AB2-1976-4502-BF36-3FF5EA218861}</a:tableStyleId>
              </a:tblPr>
              <a:tblGrid>
                <a:gridCol w="1154889">
                  <a:extLst>
                    <a:ext uri="{9D8B030D-6E8A-4147-A177-3AD203B41FA5}">
                      <a16:colId xmlns:a16="http://schemas.microsoft.com/office/drawing/2014/main" val="20000"/>
                    </a:ext>
                  </a:extLst>
                </a:gridCol>
                <a:gridCol w="1154889">
                  <a:extLst>
                    <a:ext uri="{9D8B030D-6E8A-4147-A177-3AD203B41FA5}">
                      <a16:colId xmlns:a16="http://schemas.microsoft.com/office/drawing/2014/main" val="20001"/>
                    </a:ext>
                  </a:extLst>
                </a:gridCol>
                <a:gridCol w="1154889">
                  <a:extLst>
                    <a:ext uri="{9D8B030D-6E8A-4147-A177-3AD203B41FA5}">
                      <a16:colId xmlns:a16="http://schemas.microsoft.com/office/drawing/2014/main" val="20002"/>
                    </a:ext>
                  </a:extLst>
                </a:gridCol>
                <a:gridCol w="1154889">
                  <a:extLst>
                    <a:ext uri="{9D8B030D-6E8A-4147-A177-3AD203B41FA5}">
                      <a16:colId xmlns:a16="http://schemas.microsoft.com/office/drawing/2014/main" val="20003"/>
                    </a:ext>
                  </a:extLst>
                </a:gridCol>
                <a:gridCol w="1154889">
                  <a:extLst>
                    <a:ext uri="{9D8B030D-6E8A-4147-A177-3AD203B41FA5}">
                      <a16:colId xmlns:a16="http://schemas.microsoft.com/office/drawing/2014/main" val="20004"/>
                    </a:ext>
                  </a:extLst>
                </a:gridCol>
                <a:gridCol w="1154889">
                  <a:extLst>
                    <a:ext uri="{9D8B030D-6E8A-4147-A177-3AD203B41FA5}">
                      <a16:colId xmlns:a16="http://schemas.microsoft.com/office/drawing/2014/main" val="20005"/>
                    </a:ext>
                  </a:extLst>
                </a:gridCol>
              </a:tblGrid>
              <a:tr h="686562">
                <a:tc>
                  <a:txBody>
                    <a:bodyPr/>
                    <a:lstStyle/>
                    <a:p>
                      <a:pPr algn="ctr"/>
                      <a:r>
                        <a:rPr lang="ja-JP" altLang="en-US" sz="1400">
                          <a:latin typeface="Meiryo UI"/>
                          <a:ea typeface="Meiryo UI"/>
                        </a:rPr>
                        <a:t>医療圏名 </a:t>
                      </a:r>
                      <a:endParaRPr kumimoji="1" lang="ja-JP" altLang="en-US" sz="1600" dirty="0">
                        <a:latin typeface="Meiryo UI"/>
                        <a:ea typeface="Meiryo UI"/>
                      </a:endParaRPr>
                    </a:p>
                  </a:txBody>
                  <a:tcPr marL="63500" marR="6350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tc>
                  <a:txBody>
                    <a:bodyPr/>
                    <a:lstStyle/>
                    <a:p>
                      <a:pPr algn="ctr"/>
                      <a:r>
                        <a:rPr lang="ja-JP" altLang="en-US" sz="1400">
                          <a:latin typeface="Meiryo UI"/>
                          <a:ea typeface="Meiryo UI"/>
                        </a:rPr>
                        <a:t>外来医師 </a:t>
                      </a:r>
                      <a:endParaRPr kumimoji="1" lang="ja-JP" altLang="en-US" sz="1400" dirty="0">
                        <a:latin typeface="Meiryo UI"/>
                        <a:ea typeface="Meiryo UI"/>
                      </a:endParaRPr>
                    </a:p>
                    <a:p>
                      <a:pPr algn="ctr"/>
                      <a:r>
                        <a:rPr lang="ja-JP" altLang="en-US" sz="1400">
                          <a:latin typeface="Meiryo UI"/>
                          <a:ea typeface="Meiryo UI"/>
                        </a:rPr>
                        <a:t>偏在指標 </a:t>
                      </a:r>
                      <a:endParaRPr sz="1600">
                        <a:latin typeface="Meiryo UI"/>
                        <a:ea typeface="Meiryo UI"/>
                      </a:endParaRPr>
                    </a:p>
                  </a:txBody>
                  <a:tcPr marL="0" marR="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tc>
                  <a:txBody>
                    <a:bodyPr/>
                    <a:lstStyle/>
                    <a:p>
                      <a:pPr algn="ctr"/>
                      <a:r>
                        <a:rPr lang="ja-JP" altLang="en-US" sz="1400">
                          <a:latin typeface="Meiryo UI"/>
                          <a:ea typeface="Meiryo UI"/>
                        </a:rPr>
                        <a:t>全国順位 </a:t>
                      </a:r>
                      <a:endParaRPr kumimoji="1" lang="ja-JP" altLang="en-US" sz="1400" dirty="0">
                        <a:latin typeface="Meiryo UI"/>
                        <a:ea typeface="Meiryo UI"/>
                      </a:endParaRPr>
                    </a:p>
                    <a:p>
                      <a:pPr algn="ctr"/>
                      <a:r>
                        <a:rPr lang="ja-JP" altLang="en-US" sz="1400">
                          <a:latin typeface="Meiryo UI"/>
                          <a:ea typeface="Meiryo UI"/>
                        </a:rPr>
                        <a:t>〔355圏域中〕 </a:t>
                      </a:r>
                      <a:endParaRPr sz="1600">
                        <a:latin typeface="Meiryo UI"/>
                        <a:ea typeface="Meiryo UI"/>
                      </a:endParaRPr>
                    </a:p>
                  </a:txBody>
                  <a:tcPr marL="95885" marR="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tc>
                  <a:txBody>
                    <a:bodyPr/>
                    <a:lstStyle/>
                    <a:p>
                      <a:pPr algn="ctr"/>
                      <a:r>
                        <a:rPr lang="ja-JP" altLang="en-US" sz="1400">
                          <a:latin typeface="Meiryo UI"/>
                          <a:ea typeface="Meiryo UI"/>
                        </a:rPr>
                        <a:t>多数区域 </a:t>
                      </a:r>
                      <a:endParaRPr kumimoji="1" lang="ja-JP" altLang="en-US" sz="1400" dirty="0">
                        <a:latin typeface="Meiryo UI"/>
                        <a:ea typeface="Meiryo UI"/>
                      </a:endParaRPr>
                    </a:p>
                    <a:p>
                      <a:pPr algn="ctr"/>
                      <a:r>
                        <a:rPr lang="ja-JP" altLang="en-US" sz="1400">
                          <a:latin typeface="Meiryo UI"/>
                          <a:ea typeface="Meiryo UI"/>
                        </a:rPr>
                        <a:t>〔上位33.3%〕 </a:t>
                      </a:r>
                      <a:endParaRPr sz="1600">
                        <a:latin typeface="Meiryo UI"/>
                        <a:ea typeface="Meiryo UI"/>
                      </a:endParaRPr>
                    </a:p>
                  </a:txBody>
                  <a:tcPr marL="0" marR="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tc>
                  <a:txBody>
                    <a:bodyPr/>
                    <a:lstStyle/>
                    <a:p>
                      <a:pPr algn="ctr"/>
                      <a:r>
                        <a:rPr lang="ja-JP" altLang="en-US" sz="1400">
                          <a:latin typeface="Meiryo UI"/>
                          <a:ea typeface="Meiryo UI"/>
                        </a:rPr>
                        <a:t>外来標準化 </a:t>
                      </a:r>
                      <a:endParaRPr kumimoji="1" lang="ja-JP" altLang="en-US" sz="1400" dirty="0">
                        <a:latin typeface="Meiryo UI"/>
                        <a:ea typeface="Meiryo UI"/>
                      </a:endParaRPr>
                    </a:p>
                    <a:p>
                      <a:pPr algn="ctr"/>
                      <a:r>
                        <a:rPr lang="ja-JP" altLang="en-US" sz="1400">
                          <a:latin typeface="Meiryo UI"/>
                          <a:ea typeface="Meiryo UI"/>
                        </a:rPr>
                        <a:t>受療率比 </a:t>
                      </a:r>
                      <a:endParaRPr sz="1600">
                        <a:latin typeface="Meiryo UI"/>
                        <a:ea typeface="Meiryo UI"/>
                      </a:endParaRPr>
                    </a:p>
                  </a:txBody>
                  <a:tcPr marL="0" marR="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tc>
                  <a:txBody>
                    <a:bodyPr/>
                    <a:lstStyle/>
                    <a:p>
                      <a:pPr algn="ctr"/>
                      <a:r>
                        <a:rPr lang="ja-JP" altLang="en-US" sz="1400">
                          <a:latin typeface="Meiryo UI"/>
                          <a:ea typeface="Meiryo UI"/>
                        </a:rPr>
                        <a:t>診療所外来 </a:t>
                      </a:r>
                      <a:endParaRPr kumimoji="1" lang="ja-JP" altLang="en-US" sz="1400" dirty="0">
                        <a:latin typeface="Meiryo UI"/>
                        <a:ea typeface="Meiryo UI"/>
                      </a:endParaRPr>
                    </a:p>
                    <a:p>
                      <a:pPr algn="ctr"/>
                      <a:r>
                        <a:rPr lang="ja-JP" altLang="en-US" sz="1400">
                          <a:latin typeface="Meiryo UI"/>
                          <a:ea typeface="Meiryo UI"/>
                        </a:rPr>
                        <a:t>患者数割合 </a:t>
                      </a:r>
                      <a:endParaRPr sz="1600">
                        <a:latin typeface="Meiryo UI"/>
                        <a:ea typeface="Meiryo UI"/>
                      </a:endParaRPr>
                    </a:p>
                  </a:txBody>
                  <a:tcPr marL="0" marR="0" marT="0" marB="0" anchor="ctr">
                    <a:lnB w="19050" cap="flat" cmpd="sng" algn="ctr">
                      <a:solidFill>
                        <a:srgbClr val="0070C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237901">
                <a:tc>
                  <a:txBody>
                    <a:bodyPr/>
                    <a:lstStyle/>
                    <a:p>
                      <a:pPr algn="ctr"/>
                      <a:r>
                        <a:rPr lang="ja-JP" altLang="en-US" sz="1400">
                          <a:latin typeface="Meiryo UI"/>
                          <a:ea typeface="Meiryo UI"/>
                        </a:rPr>
                        <a:t>全国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tc>
                  <a:txBody>
                    <a:bodyPr/>
                    <a:lstStyle/>
                    <a:p>
                      <a:pPr algn="r"/>
                      <a:r>
                        <a:rPr lang="ja-JP" altLang="en-US" sz="1400">
                          <a:latin typeface="Meiryo UI"/>
                          <a:ea typeface="Meiryo UI"/>
                        </a:rPr>
                        <a:t>112.2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tc>
                  <a:txBody>
                    <a:bodyPr/>
                    <a:lstStyle/>
                    <a:p>
                      <a:pPr algn="r"/>
                      <a:r>
                        <a:rPr lang="ja-JP" altLang="en-US" sz="1400">
                          <a:latin typeface="Meiryo UI"/>
                          <a:ea typeface="Meiryo UI"/>
                        </a:rPr>
                        <a:t>－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tc>
                  <a:txBody>
                    <a:bodyPr/>
                    <a:lstStyle/>
                    <a:p>
                      <a:pPr algn="r"/>
                      <a:r>
                        <a:rPr lang="ja-JP" altLang="en-US" sz="1400">
                          <a:latin typeface="Meiryo UI"/>
                          <a:ea typeface="Meiryo UI"/>
                        </a:rPr>
                        <a:t>－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tc>
                  <a:txBody>
                    <a:bodyPr/>
                    <a:lstStyle/>
                    <a:p>
                      <a:pPr algn="r"/>
                      <a:r>
                        <a:rPr lang="ja-JP" altLang="en-US" sz="1400">
                          <a:latin typeface="Meiryo UI"/>
                          <a:ea typeface="Meiryo UI"/>
                        </a:rPr>
                        <a:t>1.000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tc>
                  <a:txBody>
                    <a:bodyPr/>
                    <a:lstStyle/>
                    <a:p>
                      <a:pPr algn="r"/>
                      <a:r>
                        <a:rPr lang="ja-JP" altLang="en-US" sz="1400">
                          <a:latin typeface="Meiryo UI"/>
                          <a:ea typeface="Meiryo UI"/>
                        </a:rPr>
                        <a:t>75.5% </a:t>
                      </a:r>
                      <a:endParaRPr kumimoji="1" lang="ja-JP" altLang="en-US" sz="1600" dirty="0">
                        <a:latin typeface="Meiryo UI"/>
                        <a:ea typeface="Meiryo UI"/>
                      </a:endParaRPr>
                    </a:p>
                  </a:txBody>
                  <a:tcPr marL="63500" marR="63500" marT="0" marB="0" anchor="ctr">
                    <a:lnT w="19050" cap="flat" cmpd="sng" algn="ctr">
                      <a:solidFill>
                        <a:srgbClr val="0070C0"/>
                      </a:solidFill>
                      <a:prstDash val="solid"/>
                      <a:round/>
                      <a:headEnd type="none" w="med" len="med"/>
                      <a:tailEnd type="none" w="med" len="med"/>
                    </a:lnT>
                    <a:solidFill>
                      <a:schemeClr val="bg1"/>
                    </a:solidFill>
                  </a:tcPr>
                </a:tc>
                <a:extLst>
                  <a:ext uri="{0D108BD9-81ED-4DB2-BD59-A6C34878D82A}">
                    <a16:rowId xmlns:a16="http://schemas.microsoft.com/office/drawing/2014/main" val="10001"/>
                  </a:ext>
                </a:extLst>
              </a:tr>
              <a:tr h="237901">
                <a:tc>
                  <a:txBody>
                    <a:bodyPr/>
                    <a:lstStyle/>
                    <a:p>
                      <a:pPr algn="ctr"/>
                      <a:r>
                        <a:rPr lang="ja-JP" altLang="en-US" sz="1400">
                          <a:latin typeface="Meiryo UI"/>
                          <a:ea typeface="Meiryo UI"/>
                        </a:rPr>
                        <a:t>広島県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123.4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1.014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78.4%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2"/>
                  </a:ext>
                </a:extLst>
              </a:tr>
              <a:tr h="237901">
                <a:tc>
                  <a:txBody>
                    <a:bodyPr/>
                    <a:lstStyle/>
                    <a:p>
                      <a:pPr algn="ctr"/>
                      <a:r>
                        <a:rPr lang="ja-JP" altLang="en-US" sz="1400">
                          <a:latin typeface="Meiryo UI"/>
                          <a:ea typeface="Meiryo UI"/>
                        </a:rPr>
                        <a:t>広島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139.2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19 </a:t>
                      </a:r>
                      <a:endParaRPr kumimoji="1" lang="ja-JP" altLang="en-US" sz="1600" dirty="0">
                        <a:latin typeface="Meiryo UI"/>
                        <a:ea typeface="Meiryo UI"/>
                      </a:endParaRPr>
                    </a:p>
                  </a:txBody>
                  <a:tcPr marL="62230" marR="62230" marT="0" marB="0" anchor="ctr">
                    <a:solidFill>
                      <a:schemeClr val="bg1"/>
                    </a:solidFill>
                  </a:tcPr>
                </a:tc>
                <a:tc>
                  <a:txBody>
                    <a:bodyPr/>
                    <a:lstStyle/>
                    <a:p>
                      <a:pPr algn="ctr"/>
                      <a:r>
                        <a:rPr lang="ja-JP" altLang="en-US" sz="1400">
                          <a:latin typeface="Meiryo UI"/>
                          <a:ea typeface="Meiryo UI"/>
                        </a:rPr>
                        <a:t>多数区域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0.973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82.0%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3"/>
                  </a:ext>
                </a:extLst>
              </a:tr>
              <a:tr h="237901">
                <a:tc>
                  <a:txBody>
                    <a:bodyPr/>
                    <a:lstStyle/>
                    <a:p>
                      <a:pPr algn="ctr"/>
                      <a:r>
                        <a:rPr lang="ja-JP" altLang="en-US" sz="1400">
                          <a:latin typeface="Meiryo UI"/>
                          <a:ea typeface="Meiryo UI"/>
                        </a:rPr>
                        <a:t>広島西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119.9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63 </a:t>
                      </a:r>
                      <a:endParaRPr kumimoji="1" lang="ja-JP" altLang="en-US" sz="1600" dirty="0">
                        <a:latin typeface="Meiryo UI"/>
                        <a:ea typeface="Meiryo UI"/>
                      </a:endParaRPr>
                    </a:p>
                  </a:txBody>
                  <a:tcPr marL="62230" marR="62230" marT="0" marB="0" anchor="ctr">
                    <a:solidFill>
                      <a:schemeClr val="bg1"/>
                    </a:solidFill>
                  </a:tcPr>
                </a:tc>
                <a:tc>
                  <a:txBody>
                    <a:bodyPr/>
                    <a:lstStyle/>
                    <a:p>
                      <a:pPr algn="ctr"/>
                      <a:r>
                        <a:rPr lang="ja-JP" altLang="en-US" sz="1400">
                          <a:latin typeface="Meiryo UI"/>
                          <a:ea typeface="Meiryo UI"/>
                        </a:rPr>
                        <a:t>多数区域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1.042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82.3%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4"/>
                  </a:ext>
                </a:extLst>
              </a:tr>
              <a:tr h="237901">
                <a:tc>
                  <a:txBody>
                    <a:bodyPr/>
                    <a:lstStyle/>
                    <a:p>
                      <a:pPr algn="ctr"/>
                      <a:r>
                        <a:rPr lang="ja-JP" altLang="en-US" sz="1400">
                          <a:latin typeface="Meiryo UI"/>
                          <a:ea typeface="Meiryo UI"/>
                        </a:rPr>
                        <a:t>呉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128.1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36 </a:t>
                      </a:r>
                      <a:endParaRPr kumimoji="1" lang="ja-JP" altLang="en-US" sz="1600" dirty="0">
                        <a:latin typeface="Meiryo UI"/>
                        <a:ea typeface="Meiryo UI"/>
                      </a:endParaRPr>
                    </a:p>
                  </a:txBody>
                  <a:tcPr marL="62230" marR="62230" marT="0" marB="0" anchor="ctr">
                    <a:solidFill>
                      <a:schemeClr val="bg1"/>
                    </a:solidFill>
                  </a:tcPr>
                </a:tc>
                <a:tc>
                  <a:txBody>
                    <a:bodyPr/>
                    <a:lstStyle/>
                    <a:p>
                      <a:pPr algn="ctr"/>
                      <a:r>
                        <a:rPr lang="ja-JP" altLang="en-US" sz="1400">
                          <a:latin typeface="Meiryo UI"/>
                          <a:ea typeface="Meiryo UI"/>
                        </a:rPr>
                        <a:t>多数区域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1.112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75.0%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5"/>
                  </a:ext>
                </a:extLst>
              </a:tr>
              <a:tr h="237901">
                <a:tc>
                  <a:txBody>
                    <a:bodyPr/>
                    <a:lstStyle/>
                    <a:p>
                      <a:pPr algn="ctr"/>
                      <a:r>
                        <a:rPr lang="ja-JP" altLang="en-US" sz="1400">
                          <a:latin typeface="Meiryo UI"/>
                          <a:ea typeface="Meiryo UI"/>
                        </a:rPr>
                        <a:t>広島中央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106.4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126 </a:t>
                      </a:r>
                      <a:endParaRPr kumimoji="1" lang="ja-JP" altLang="en-US" sz="1600" dirty="0">
                        <a:latin typeface="Meiryo UI"/>
                        <a:ea typeface="Meiryo UI"/>
                      </a:endParaRPr>
                    </a:p>
                  </a:txBody>
                  <a:tcPr marL="62230" marR="62230" marT="0" marB="0" anchor="ctr">
                    <a:solidFill>
                      <a:schemeClr val="bg1"/>
                    </a:solidFill>
                  </a:tcPr>
                </a:tc>
                <a:tc>
                  <a:txBody>
                    <a:bodyPr/>
                    <a:lstStyle/>
                    <a:p>
                      <a:pPr algn="ctr"/>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0.976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77.6%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6"/>
                  </a:ext>
                </a:extLst>
              </a:tr>
              <a:tr h="237901">
                <a:tc>
                  <a:txBody>
                    <a:bodyPr/>
                    <a:lstStyle/>
                    <a:p>
                      <a:pPr algn="ctr"/>
                      <a:r>
                        <a:rPr lang="ja-JP" altLang="en-US" sz="1400">
                          <a:latin typeface="Meiryo UI"/>
                          <a:ea typeface="Meiryo UI"/>
                        </a:rPr>
                        <a:t>尾三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106.6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123 </a:t>
                      </a:r>
                      <a:endParaRPr kumimoji="1" lang="ja-JP" altLang="en-US" sz="1600" dirty="0">
                        <a:latin typeface="Meiryo UI"/>
                        <a:ea typeface="Meiryo UI"/>
                      </a:endParaRPr>
                    </a:p>
                  </a:txBody>
                  <a:tcPr marL="62230" marR="62230" marT="0" marB="0" anchor="ctr">
                    <a:solidFill>
                      <a:schemeClr val="bg1"/>
                    </a:solidFill>
                  </a:tcPr>
                </a:tc>
                <a:tc>
                  <a:txBody>
                    <a:bodyPr/>
                    <a:lstStyle/>
                    <a:p>
                      <a:pPr algn="ctr"/>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1.110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71.0%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7"/>
                  </a:ext>
                </a:extLst>
              </a:tr>
              <a:tr h="237901">
                <a:tc>
                  <a:txBody>
                    <a:bodyPr/>
                    <a:lstStyle/>
                    <a:p>
                      <a:pPr algn="ctr"/>
                      <a:r>
                        <a:rPr lang="ja-JP" altLang="en-US" sz="1400">
                          <a:latin typeface="Meiryo UI"/>
                          <a:ea typeface="Meiryo UI"/>
                        </a:rPr>
                        <a:t>福山・府中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100.2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165 </a:t>
                      </a:r>
                      <a:endParaRPr kumimoji="1" lang="ja-JP" altLang="en-US" sz="1600" dirty="0">
                        <a:latin typeface="Meiryo UI"/>
                        <a:ea typeface="Meiryo UI"/>
                      </a:endParaRPr>
                    </a:p>
                  </a:txBody>
                  <a:tcPr marL="62230" marR="62230" marT="0" marB="0" anchor="ctr">
                    <a:solidFill>
                      <a:schemeClr val="bg1"/>
                    </a:solidFill>
                  </a:tcPr>
                </a:tc>
                <a:tc>
                  <a:txBody>
                    <a:bodyPr/>
                    <a:lstStyle/>
                    <a:p>
                      <a:pPr algn="l"/>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1.016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74.1%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8"/>
                  </a:ext>
                </a:extLst>
              </a:tr>
              <a:tr h="237901">
                <a:tc>
                  <a:txBody>
                    <a:bodyPr/>
                    <a:lstStyle/>
                    <a:p>
                      <a:pPr algn="ctr"/>
                      <a:r>
                        <a:rPr lang="ja-JP" altLang="en-US" sz="1400">
                          <a:latin typeface="Meiryo UI"/>
                          <a:ea typeface="Meiryo UI"/>
                        </a:rPr>
                        <a:t>備北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102.3 </a:t>
                      </a:r>
                      <a:endParaRPr kumimoji="1" lang="ja-JP" altLang="en-US" sz="1600" dirty="0">
                        <a:latin typeface="Meiryo UI"/>
                        <a:ea typeface="Meiryo UI"/>
                      </a:endParaRPr>
                    </a:p>
                  </a:txBody>
                  <a:tcPr marL="62230" marR="62230" marT="0" marB="0" anchor="ctr">
                    <a:solidFill>
                      <a:schemeClr val="bg1"/>
                    </a:solidFill>
                  </a:tcPr>
                </a:tc>
                <a:tc>
                  <a:txBody>
                    <a:bodyPr/>
                    <a:lstStyle/>
                    <a:p>
                      <a:pPr algn="r"/>
                      <a:r>
                        <a:rPr lang="ja-JP" altLang="en-US" sz="1400">
                          <a:latin typeface="Meiryo UI"/>
                          <a:ea typeface="Meiryo UI"/>
                        </a:rPr>
                        <a:t>153 </a:t>
                      </a:r>
                      <a:endParaRPr kumimoji="1" lang="ja-JP" altLang="en-US" sz="1600" dirty="0">
                        <a:latin typeface="Meiryo UI"/>
                        <a:ea typeface="Meiryo UI"/>
                      </a:endParaRPr>
                    </a:p>
                  </a:txBody>
                  <a:tcPr marL="62230" marR="62230" marT="0" marB="0" anchor="ctr">
                    <a:solidFill>
                      <a:schemeClr val="bg1"/>
                    </a:solidFill>
                  </a:tcPr>
                </a:tc>
                <a:tc>
                  <a:txBody>
                    <a:bodyPr/>
                    <a:lstStyle/>
                    <a:p>
                      <a:pPr algn="l"/>
                      <a:r>
                        <a:rPr lang="ja-JP" altLang="en-US" sz="1400">
                          <a:latin typeface="Meiryo UI"/>
                          <a:ea typeface="Meiryo UI"/>
                        </a:rPr>
                        <a:t>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1.152 </a:t>
                      </a:r>
                      <a:endParaRPr kumimoji="1" lang="ja-JP" altLang="en-US" sz="1600" dirty="0">
                        <a:latin typeface="Meiryo UI"/>
                        <a:ea typeface="Meiryo UI"/>
                      </a:endParaRPr>
                    </a:p>
                  </a:txBody>
                  <a:tcPr marL="63500" marR="63500" marT="0" marB="0" anchor="ctr">
                    <a:solidFill>
                      <a:schemeClr val="bg1"/>
                    </a:solidFill>
                  </a:tcPr>
                </a:tc>
                <a:tc>
                  <a:txBody>
                    <a:bodyPr/>
                    <a:lstStyle/>
                    <a:p>
                      <a:pPr algn="r"/>
                      <a:r>
                        <a:rPr lang="ja-JP" altLang="en-US" sz="1400">
                          <a:latin typeface="Meiryo UI"/>
                          <a:ea typeface="Meiryo UI"/>
                        </a:rPr>
                        <a:t>72.6% </a:t>
                      </a:r>
                      <a:endParaRPr kumimoji="1" lang="ja-JP" altLang="en-US" sz="1600" dirty="0">
                        <a:latin typeface="Meiryo UI"/>
                        <a:ea typeface="Meiryo UI"/>
                      </a:endParaRPr>
                    </a:p>
                  </a:txBody>
                  <a:tcPr marL="63500" marR="63500" marT="0" marB="0" anchor="ctr">
                    <a:solidFill>
                      <a:schemeClr val="bg1"/>
                    </a:solidFill>
                  </a:tcPr>
                </a:tc>
                <a:extLst>
                  <a:ext uri="{0D108BD9-81ED-4DB2-BD59-A6C34878D82A}">
                    <a16:rowId xmlns:a16="http://schemas.microsoft.com/office/drawing/2014/main" val="10009"/>
                  </a:ext>
                </a:extLst>
              </a:tr>
            </a:tbl>
          </a:graphicData>
        </a:graphic>
      </p:graphicFrame>
      <p:sp>
        <p:nvSpPr>
          <p:cNvPr id="1159" name="テキスト 304"/>
          <p:cNvSpPr txBox="1"/>
          <p:nvPr/>
        </p:nvSpPr>
        <p:spPr>
          <a:xfrm>
            <a:off x="352786" y="3141000"/>
            <a:ext cx="9211346" cy="337661"/>
          </a:xfrm>
          <a:prstGeom prst="rect">
            <a:avLst/>
          </a:prstGeom>
        </p:spPr>
        <p:txBody>
          <a:bodyPr wrap="square">
            <a:spAutoFit/>
          </a:bodyPr>
          <a:lstStyle/>
          <a:p>
            <a:pPr algn="ctr">
              <a:defRPr lang="ja-JP" altLang="en-US"/>
            </a:pPr>
            <a:r>
              <a:rPr lang="ja-JP" altLang="en-US" sz="1600">
                <a:latin typeface="Meiryo UI"/>
                <a:ea typeface="Meiryo UI"/>
              </a:rPr>
              <a:t>【現行計画の外来医師偏在指標・多数区域】</a:t>
            </a:r>
          </a:p>
        </p:txBody>
      </p:sp>
    </p:spTree>
    <p:extLst>
      <p:ext uri="{BB962C8B-B14F-4D97-AF65-F5344CB8AC3E}">
        <p14:creationId xmlns:p14="http://schemas.microsoft.com/office/powerpoint/2010/main" val="3706173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5" name="テキスト プレースホルダー 1"/>
          <p:cNvSpPr>
            <a:spLocks noGrp="1"/>
          </p:cNvSpPr>
          <p:nvPr>
            <p:ph type="body" sz="quarter" idx="14"/>
          </p:nvPr>
        </p:nvSpPr>
        <p:spPr/>
        <p:txBody>
          <a:bodyPr/>
          <a:lstStyle/>
          <a:p>
            <a:r>
              <a:rPr kumimoji="1" lang="ja-JP" altLang="en-US" sz="2400"/>
              <a:t>現行の外来医療計画の主な内容②</a:t>
            </a:r>
          </a:p>
        </p:txBody>
      </p:sp>
      <p:sp>
        <p:nvSpPr>
          <p:cNvPr id="1166" name="テキスト 216"/>
          <p:cNvSpPr txBox="1"/>
          <p:nvPr/>
        </p:nvSpPr>
        <p:spPr>
          <a:xfrm>
            <a:off x="344536" y="1118914"/>
            <a:ext cx="9146957" cy="306884"/>
          </a:xfrm>
          <a:prstGeom prst="rect">
            <a:avLst/>
          </a:prstGeom>
          <a:noFill/>
        </p:spPr>
        <p:txBody>
          <a:bodyPr vertOverflow="overflow" horzOverflow="overflow" wrap="square" rtlCol="0">
            <a:spAutoFit/>
          </a:bodyPr>
          <a:lstStyle/>
          <a:p>
            <a:pPr algn="l"/>
            <a:endParaRPr sz="1400">
              <a:latin typeface="Meiryo UI"/>
              <a:ea typeface="Meiryo UI"/>
            </a:endParaRPr>
          </a:p>
        </p:txBody>
      </p:sp>
      <p:sp>
        <p:nvSpPr>
          <p:cNvPr id="1167" name="テキスト ボックス 220"/>
          <p:cNvSpPr txBox="1"/>
          <p:nvPr/>
        </p:nvSpPr>
        <p:spPr>
          <a:xfrm>
            <a:off x="344522" y="983562"/>
            <a:ext cx="9216159" cy="399217"/>
          </a:xfrm>
          <a:prstGeom prst="rect">
            <a:avLst/>
          </a:prstGeom>
          <a:solidFill>
            <a:schemeClr val="accent1">
              <a:lumMod val="20000"/>
              <a:lumOff val="80000"/>
            </a:schemeClr>
          </a:solidFill>
        </p:spPr>
        <p:txBody>
          <a:bodyPr wrap="square" rtlCol="0">
            <a:spAutoFit/>
          </a:bodyPr>
          <a:lstStyle>
            <a:defPPr>
              <a:defRPr lang="ja-JP"/>
            </a:defPPr>
            <a:lvl1pPr marL="0" algn="l" defTabSz="914400" rtl="0" eaLnBrk="1" latinLnBrk="0" hangingPunct="1">
              <a:defRPr kumimoji="1" sz="1800" kern="1200">
                <a:solidFill>
                  <a:sysClr val="windowText" lastClr="000000"/>
                </a:solidFill>
                <a:latin typeface="Calibri"/>
                <a:ea typeface="ＭＳ Ｐゴシック"/>
                <a:cs typeface="+mn-cs"/>
              </a:defRPr>
            </a:lvl1pPr>
            <a:lvl2pPr marL="457200" algn="l" defTabSz="914400" rtl="0" eaLnBrk="1" latinLnBrk="0" hangingPunct="1">
              <a:defRPr kumimoji="1" sz="1800" kern="1200">
                <a:solidFill>
                  <a:sysClr val="windowText" lastClr="000000"/>
                </a:solidFill>
                <a:latin typeface="Calibri"/>
                <a:ea typeface="ＭＳ Ｐゴシック"/>
                <a:cs typeface="+mn-cs"/>
              </a:defRPr>
            </a:lvl2pPr>
            <a:lvl3pPr marL="914400" algn="l" defTabSz="914400" rtl="0" eaLnBrk="1" latinLnBrk="0" hangingPunct="1">
              <a:defRPr kumimoji="1" sz="1800" kern="1200">
                <a:solidFill>
                  <a:sysClr val="windowText" lastClr="000000"/>
                </a:solidFill>
                <a:latin typeface="Calibri"/>
                <a:ea typeface="ＭＳ Ｐゴシック"/>
                <a:cs typeface="+mn-cs"/>
              </a:defRPr>
            </a:lvl3pPr>
            <a:lvl4pPr marL="1371600" algn="l" defTabSz="914400" rtl="0" eaLnBrk="1" latinLnBrk="0" hangingPunct="1">
              <a:defRPr kumimoji="1" sz="1800" kern="1200">
                <a:solidFill>
                  <a:sysClr val="windowText" lastClr="000000"/>
                </a:solidFill>
                <a:latin typeface="Calibri"/>
                <a:ea typeface="ＭＳ Ｐゴシック"/>
                <a:cs typeface="+mn-cs"/>
              </a:defRPr>
            </a:lvl4pPr>
            <a:lvl5pPr marL="1828800" algn="l" defTabSz="914400" rtl="0" eaLnBrk="1" latinLnBrk="0" hangingPunct="1">
              <a:defRPr kumimoji="1" sz="1800" kern="1200">
                <a:solidFill>
                  <a:sysClr val="windowText" lastClr="000000"/>
                </a:solidFill>
                <a:latin typeface="Calibri"/>
                <a:ea typeface="ＭＳ Ｐゴシック"/>
                <a:cs typeface="+mn-cs"/>
              </a:defRPr>
            </a:lvl5pPr>
            <a:lvl6pPr marL="2286000" algn="l" defTabSz="914400" rtl="0" eaLnBrk="1" latinLnBrk="0" hangingPunct="1">
              <a:defRPr kumimoji="1" sz="1800" kern="1200">
                <a:solidFill>
                  <a:sysClr val="windowText" lastClr="000000"/>
                </a:solidFill>
                <a:latin typeface="Calibri"/>
                <a:ea typeface="ＭＳ Ｐゴシック"/>
                <a:cs typeface="+mn-cs"/>
              </a:defRPr>
            </a:lvl6pPr>
            <a:lvl7pPr marL="2743200" algn="l" defTabSz="914400" rtl="0" eaLnBrk="1" latinLnBrk="0" hangingPunct="1">
              <a:defRPr kumimoji="1" sz="1800" kern="1200">
                <a:solidFill>
                  <a:sysClr val="windowText" lastClr="000000"/>
                </a:solidFill>
                <a:latin typeface="Calibri"/>
                <a:ea typeface="ＭＳ Ｐゴシック"/>
                <a:cs typeface="+mn-cs"/>
              </a:defRPr>
            </a:lvl7pPr>
            <a:lvl8pPr marL="3200400" algn="l" defTabSz="914400" rtl="0" eaLnBrk="1" latinLnBrk="0" hangingPunct="1">
              <a:defRPr kumimoji="1" sz="1800" kern="1200">
                <a:solidFill>
                  <a:sysClr val="windowText" lastClr="000000"/>
                </a:solidFill>
                <a:latin typeface="Calibri"/>
                <a:ea typeface="ＭＳ Ｐゴシック"/>
                <a:cs typeface="+mn-cs"/>
              </a:defRPr>
            </a:lvl8pPr>
            <a:lvl9pPr marL="3657600" algn="l" defTabSz="914400" rtl="0" eaLnBrk="1" latinLnBrk="0" hangingPunct="1">
              <a:defRPr kumimoji="1" sz="1800" kern="1200">
                <a:solidFill>
                  <a:sysClr val="windowText" lastClr="000000"/>
                </a:solidFill>
                <a:latin typeface="Calibri"/>
                <a:ea typeface="ＭＳ Ｐゴシック"/>
                <a:cs typeface="+mn-cs"/>
              </a:defRPr>
            </a:lvl9pPr>
          </a:lstStyle>
          <a:p>
            <a:pPr marL="0" lvl="0" indent="0">
              <a:buNone/>
            </a:pPr>
            <a:r>
              <a:rPr lang="ja-JP" altLang="en-US" sz="2000" b="1" dirty="0" smtClean="0">
                <a:latin typeface="Meiryo UI"/>
                <a:ea typeface="Meiryo UI"/>
              </a:rPr>
              <a:t>３　地域で不足する外来医療機能</a:t>
            </a:r>
            <a:endParaRPr lang="en-US" altLang="ja-JP" sz="2000" b="1" dirty="0" smtClean="0">
              <a:latin typeface="Meiryo UI"/>
              <a:ea typeface="Meiryo UI"/>
            </a:endParaRPr>
          </a:p>
        </p:txBody>
      </p:sp>
      <p:sp>
        <p:nvSpPr>
          <p:cNvPr id="1168" name="テキスト 295"/>
          <p:cNvSpPr txBox="1"/>
          <p:nvPr/>
        </p:nvSpPr>
        <p:spPr>
          <a:xfrm>
            <a:off x="776048" y="1382779"/>
            <a:ext cx="8715446" cy="830104"/>
          </a:xfrm>
          <a:prstGeom prst="rect">
            <a:avLst/>
          </a:prstGeom>
        </p:spPr>
        <p:txBody>
          <a:bodyPr wrap="square">
            <a:spAutoFit/>
          </a:bodyPr>
          <a:lstStyle/>
          <a:p>
            <a:pPr>
              <a:defRPr lang="ja-JP" altLang="en-US"/>
            </a:pPr>
            <a:r>
              <a:rPr lang="ja-JP" altLang="en-US" sz="1600">
                <a:latin typeface="Meiryo UI"/>
                <a:ea typeface="Meiryo UI"/>
              </a:rPr>
              <a:t>・外来医療の中心的な役割を担っている市郡地区医師会や外来患者に最も身近な基礎自治体である</a:t>
            </a:r>
          </a:p>
          <a:p>
            <a:pPr>
              <a:defRPr lang="ja-JP" altLang="en-US"/>
            </a:pPr>
            <a:r>
              <a:rPr lang="ja-JP" altLang="en-US" sz="1600">
                <a:latin typeface="Meiryo UI"/>
                <a:ea typeface="Meiryo UI"/>
              </a:rPr>
              <a:t>市町に対して実施したアンケート調査の結果や国から示された各種データを元に、各圏域の地域医療構想調整会議における協議結果を踏まえて、二次保健医療圏ごとに「不足する外来医療機能」を設定・公表</a:t>
            </a:r>
          </a:p>
        </p:txBody>
      </p:sp>
      <p:graphicFrame>
        <p:nvGraphicFramePr>
          <p:cNvPr id="1169" name="四角形 305"/>
          <p:cNvGraphicFramePr>
            <a:graphicFrameLocks noGrp="1"/>
          </p:cNvGraphicFramePr>
          <p:nvPr/>
        </p:nvGraphicFramePr>
        <p:xfrm>
          <a:off x="1209000" y="2997000"/>
          <a:ext cx="7919996" cy="3100153"/>
        </p:xfrm>
        <a:graphic>
          <a:graphicData uri="http://schemas.openxmlformats.org/drawingml/2006/table">
            <a:tbl>
              <a:tblPr/>
              <a:tblGrid>
                <a:gridCol w="1348964">
                  <a:extLst>
                    <a:ext uri="{9D8B030D-6E8A-4147-A177-3AD203B41FA5}">
                      <a16:colId xmlns:a16="http://schemas.microsoft.com/office/drawing/2014/main" val="20000"/>
                    </a:ext>
                  </a:extLst>
                </a:gridCol>
                <a:gridCol w="1095172">
                  <a:extLst>
                    <a:ext uri="{9D8B030D-6E8A-4147-A177-3AD203B41FA5}">
                      <a16:colId xmlns:a16="http://schemas.microsoft.com/office/drawing/2014/main" val="20001"/>
                    </a:ext>
                  </a:extLst>
                </a:gridCol>
                <a:gridCol w="1095172">
                  <a:extLst>
                    <a:ext uri="{9D8B030D-6E8A-4147-A177-3AD203B41FA5}">
                      <a16:colId xmlns:a16="http://schemas.microsoft.com/office/drawing/2014/main" val="20002"/>
                    </a:ext>
                  </a:extLst>
                </a:gridCol>
                <a:gridCol w="1095172">
                  <a:extLst>
                    <a:ext uri="{9D8B030D-6E8A-4147-A177-3AD203B41FA5}">
                      <a16:colId xmlns:a16="http://schemas.microsoft.com/office/drawing/2014/main" val="20003"/>
                    </a:ext>
                  </a:extLst>
                </a:gridCol>
                <a:gridCol w="1095172">
                  <a:extLst>
                    <a:ext uri="{9D8B030D-6E8A-4147-A177-3AD203B41FA5}">
                      <a16:colId xmlns:a16="http://schemas.microsoft.com/office/drawing/2014/main" val="20004"/>
                    </a:ext>
                  </a:extLst>
                </a:gridCol>
                <a:gridCol w="1095172">
                  <a:extLst>
                    <a:ext uri="{9D8B030D-6E8A-4147-A177-3AD203B41FA5}">
                      <a16:colId xmlns:a16="http://schemas.microsoft.com/office/drawing/2014/main" val="20005"/>
                    </a:ext>
                  </a:extLst>
                </a:gridCol>
                <a:gridCol w="1095172">
                  <a:extLst>
                    <a:ext uri="{9D8B030D-6E8A-4147-A177-3AD203B41FA5}">
                      <a16:colId xmlns:a16="http://schemas.microsoft.com/office/drawing/2014/main" val="20006"/>
                    </a:ext>
                  </a:extLst>
                </a:gridCol>
              </a:tblGrid>
              <a:tr h="354437">
                <a:tc>
                  <a:txBody>
                    <a:bodyPr/>
                    <a:lstStyle/>
                    <a:p>
                      <a:pPr algn="ctr"/>
                      <a:r>
                        <a:rPr lang="ja-JP" altLang="en-US" sz="1600">
                          <a:solidFill>
                            <a:srgbClr val="000000"/>
                          </a:solidFill>
                          <a:latin typeface="Meiryo UI"/>
                          <a:ea typeface="Meiryo UI"/>
                        </a:rPr>
                        <a:t>圏域名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初期救急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在宅医療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学校医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予防接種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健康診断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tc>
                  <a:txBody>
                    <a:bodyPr/>
                    <a:lstStyle/>
                    <a:p>
                      <a:pPr algn="ctr"/>
                      <a:r>
                        <a:rPr lang="ja-JP" altLang="en-US" sz="1600">
                          <a:solidFill>
                            <a:srgbClr val="000000"/>
                          </a:solidFill>
                          <a:latin typeface="Meiryo UI"/>
                          <a:ea typeface="Meiryo UI"/>
                        </a:rPr>
                        <a:t>その他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tx2">
                        <a:lumMod val="40000"/>
                        <a:lumOff val="60000"/>
                      </a:schemeClr>
                    </a:solidFill>
                  </a:tcPr>
                </a:tc>
                <a:extLst>
                  <a:ext uri="{0D108BD9-81ED-4DB2-BD59-A6C34878D82A}">
                    <a16:rowId xmlns:a16="http://schemas.microsoft.com/office/drawing/2014/main" val="10000"/>
                  </a:ext>
                </a:extLst>
              </a:tr>
              <a:tr h="354437">
                <a:tc>
                  <a:txBody>
                    <a:bodyPr/>
                    <a:lstStyle/>
                    <a:p>
                      <a:pPr algn="l"/>
                      <a:r>
                        <a:rPr lang="ja-JP" altLang="en-US" sz="1600">
                          <a:solidFill>
                            <a:srgbClr val="000000"/>
                          </a:solidFill>
                          <a:latin typeface="Meiryo UI"/>
                          <a:ea typeface="Meiryo UI"/>
                        </a:rPr>
                        <a:t>広島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54437">
                <a:tc>
                  <a:txBody>
                    <a:bodyPr/>
                    <a:lstStyle/>
                    <a:p>
                      <a:pPr algn="l"/>
                      <a:r>
                        <a:rPr lang="ja-JP" altLang="en-US" sz="1600">
                          <a:solidFill>
                            <a:srgbClr val="000000"/>
                          </a:solidFill>
                          <a:latin typeface="Meiryo UI"/>
                          <a:ea typeface="Meiryo UI"/>
                        </a:rPr>
                        <a:t>広島西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54437">
                <a:tc>
                  <a:txBody>
                    <a:bodyPr/>
                    <a:lstStyle/>
                    <a:p>
                      <a:pPr algn="l"/>
                      <a:r>
                        <a:rPr lang="ja-JP" altLang="en-US" sz="1600">
                          <a:solidFill>
                            <a:srgbClr val="000000"/>
                          </a:solidFill>
                          <a:latin typeface="Meiryo UI"/>
                          <a:ea typeface="Meiryo UI"/>
                        </a:rPr>
                        <a:t>呉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54437">
                <a:tc>
                  <a:txBody>
                    <a:bodyPr/>
                    <a:lstStyle/>
                    <a:p>
                      <a:pPr algn="l"/>
                      <a:r>
                        <a:rPr lang="ja-JP" altLang="en-US" sz="1600">
                          <a:solidFill>
                            <a:srgbClr val="000000"/>
                          </a:solidFill>
                          <a:latin typeface="Meiryo UI"/>
                          <a:ea typeface="Meiryo UI"/>
                        </a:rPr>
                        <a:t>広島中央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54437">
                <a:tc>
                  <a:txBody>
                    <a:bodyPr/>
                    <a:lstStyle/>
                    <a:p>
                      <a:pPr algn="l"/>
                      <a:r>
                        <a:rPr lang="ja-JP" altLang="en-US" sz="1600">
                          <a:solidFill>
                            <a:srgbClr val="000000"/>
                          </a:solidFill>
                          <a:latin typeface="Meiryo UI"/>
                          <a:ea typeface="Meiryo UI"/>
                        </a:rPr>
                        <a:t>尾三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54437">
                <a:tc>
                  <a:txBody>
                    <a:bodyPr/>
                    <a:lstStyle/>
                    <a:p>
                      <a:pPr algn="l"/>
                      <a:r>
                        <a:rPr lang="ja-JP" altLang="en-US" sz="1600">
                          <a:solidFill>
                            <a:srgbClr val="000000"/>
                          </a:solidFill>
                          <a:latin typeface="Meiryo UI"/>
                          <a:ea typeface="Meiryo UI"/>
                        </a:rPr>
                        <a:t>福山・府中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検死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19094">
                <a:tc>
                  <a:txBody>
                    <a:bodyPr/>
                    <a:lstStyle/>
                    <a:p>
                      <a:pPr algn="l"/>
                      <a:r>
                        <a:rPr lang="ja-JP" altLang="en-US" sz="1600">
                          <a:solidFill>
                            <a:srgbClr val="000000"/>
                          </a:solidFill>
                          <a:latin typeface="Meiryo UI"/>
                          <a:ea typeface="Meiryo UI"/>
                        </a:rPr>
                        <a:t>備北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ja-JP" altLang="en-US" sz="1600">
                          <a:solidFill>
                            <a:srgbClr val="000000"/>
                          </a:solidFill>
                          <a:latin typeface="Meiryo UI"/>
                          <a:ea typeface="Meiryo UI"/>
                        </a:rPr>
                        <a:t>へき地の医療 </a:t>
                      </a:r>
                      <a:endParaRPr kumimoji="1" lang="ja-JP" altLang="en-US" sz="1600" dirty="0">
                        <a:latin typeface="Meiryo UI"/>
                        <a:ea typeface="Meiryo UI"/>
                      </a:endParaRPr>
                    </a:p>
                  </a:txBody>
                  <a:tcPr marL="86360" marR="86360" marT="40640" marB="4064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1170" name="テキスト 306"/>
          <p:cNvSpPr txBox="1"/>
          <p:nvPr/>
        </p:nvSpPr>
        <p:spPr>
          <a:xfrm>
            <a:off x="309004" y="2556561"/>
            <a:ext cx="9218023" cy="368439"/>
          </a:xfrm>
          <a:prstGeom prst="rect">
            <a:avLst/>
          </a:prstGeom>
          <a:noFill/>
        </p:spPr>
        <p:txBody>
          <a:bodyPr vertOverflow="overflow" horzOverflow="overflow" wrap="square" rtlCol="0">
            <a:spAutoFit/>
          </a:bodyPr>
          <a:lstStyle/>
          <a:p>
            <a:pPr algn="ctr"/>
            <a:r>
              <a:rPr lang="ja-JP" altLang="en-US"/>
              <a:t>【現行計画の不足する外来機能】</a:t>
            </a:r>
          </a:p>
        </p:txBody>
      </p:sp>
    </p:spTree>
    <p:extLst>
      <p:ext uri="{BB962C8B-B14F-4D97-AF65-F5344CB8AC3E}">
        <p14:creationId xmlns:p14="http://schemas.microsoft.com/office/powerpoint/2010/main" val="370617376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txDef>
      <a:spPr>
        <a:custGeom>
          <a:avLst/>
          <a:gdLst/>
          <a:ahLst/>
          <a:cxnLst/>
          <a:rect l="l" t="t" r="r" b="b"/>
          <a:pathLst/>
        </a:custGeom>
        <a:noFill/>
      </a:spPr>
      <a:bodyPr vertOverflow="overflow" horzOverflow="overflow" wrap="square" rtlCol="0">
        <a:spAutoFit/>
      </a:bodyPr>
      <a:lstStyle>
        <a:defPPr>
          <a:defRPr kumimoji="1" dirty="0" smtClean="0">
            <a:latin typeface="Meiryo UI"/>
            <a:ea typeface="Meiryo UI"/>
            <a:cs typeface="Meiryo UI"/>
          </a:defRPr>
        </a:defPPr>
      </a:lstStyle>
    </a:tx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tileRect/>
        </a:gradFill>
        <a:gradFill rotWithShape="1">
          <a:gsLst>
            <a:gs pos="0">
              <a:schemeClr val="phClr">
                <a:satMod val="103000"/>
                <a:lumMod val="102000"/>
                <a:tint val="94000"/>
              </a:schemeClr>
            </a:gs>
            <a:gs pos="50000">
              <a:schemeClr val="phClr">
                <a:satMod val="110000"/>
              </a:schemeClr>
            </a:gs>
            <a:gs pos="100000">
              <a:schemeClr val="phClr">
                <a:lumMod val="99000"/>
                <a:satMod val="120000"/>
                <a:shade val="78000"/>
              </a:schemeClr>
            </a:gs>
          </a:gsLst>
          <a:lin ang="5400000" scaled="0"/>
          <a:tileRect/>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8513</TotalTime>
  <Words>1948</Words>
  <Application>Microsoft Office PowerPoint</Application>
  <PresentationFormat>A4 210 x 297 mm</PresentationFormat>
  <Paragraphs>393</Paragraphs>
  <Slides>11</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11</vt:i4>
      </vt:variant>
    </vt:vector>
  </HeadingPairs>
  <TitlesOfParts>
    <vt:vector size="20" baseType="lpstr">
      <vt:lpstr>HGPｺﾞｼｯｸE</vt:lpstr>
      <vt:lpstr>Meiryo UI</vt:lpstr>
      <vt:lpstr>ＭＳ Ｐゴシック</vt:lpstr>
      <vt:lpstr>游ゴシック</vt:lpstr>
      <vt:lpstr>Arial</vt:lpstr>
      <vt:lpstr>Calibri</vt:lpstr>
      <vt:lpstr>Wingdings</vt:lpstr>
      <vt:lpstr>2_Office ​​テーマ</vt:lpstr>
      <vt:lpstr>3_Office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キリン</dc:creator>
  <cp:lastModifiedBy>後藤 勝則</cp:lastModifiedBy>
  <cp:revision>369</cp:revision>
  <cp:lastPrinted>2019-01-27T23:42:45Z</cp:lastPrinted>
  <dcterms:created xsi:type="dcterms:W3CDTF">2019-01-23T05:40:21Z</dcterms:created>
  <dcterms:modified xsi:type="dcterms:W3CDTF">2026-07-17T06:31:30Z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2100817</vt:lpwstr>
  </property>
  <property fmtid="{D5CDD505-2E9C-101B-9397-08002B2CF9AE}" pid="3" name="NXPowerLiteSettings">
    <vt:lpwstr>C7000400038000</vt:lpwstr>
  </property>
  <property fmtid="{D5CDD505-2E9C-101B-9397-08002B2CF9AE}" pid="4" name="NXPowerLiteVersion">
    <vt:lpwstr>D7.1.5</vt:lpwstr>
  </property>
</Properties>
</file>