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4" r:id="rId2"/>
    <p:sldMasterId id="2147483678" r:id="rId3"/>
    <p:sldMasterId id="2147483689" r:id="rId4"/>
    <p:sldMasterId id="2147483691" r:id="rId5"/>
  </p:sldMasterIdLst>
  <p:notesMasterIdLst>
    <p:notesMasterId r:id="rId23"/>
  </p:notesMasterIdLst>
  <p:handoutMasterIdLst>
    <p:handoutMasterId r:id="rId24"/>
  </p:handoutMasterIdLst>
  <p:sldIdLst>
    <p:sldId id="338" r:id="rId6"/>
    <p:sldId id="558" r:id="rId7"/>
    <p:sldId id="341" r:id="rId8"/>
    <p:sldId id="544" r:id="rId9"/>
    <p:sldId id="393" r:id="rId10"/>
    <p:sldId id="392" r:id="rId11"/>
    <p:sldId id="360" r:id="rId12"/>
    <p:sldId id="403" r:id="rId13"/>
    <p:sldId id="398" r:id="rId14"/>
    <p:sldId id="395" r:id="rId15"/>
    <p:sldId id="390" r:id="rId16"/>
    <p:sldId id="559" r:id="rId17"/>
    <p:sldId id="397" r:id="rId18"/>
    <p:sldId id="563" r:id="rId19"/>
    <p:sldId id="396" r:id="rId20"/>
    <p:sldId id="556" r:id="rId21"/>
    <p:sldId id="557" r:id="rId22"/>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70021"/>
    <a:srgbClr val="F0C1C1"/>
    <a:srgbClr val="DDDDDD"/>
    <a:srgbClr val="FFFFCC"/>
    <a:srgbClr val="EAEAEA"/>
    <a:srgbClr val="953735"/>
    <a:srgbClr val="C00000"/>
    <a:srgbClr val="F2DCDB"/>
    <a:srgbClr val="992F3A"/>
    <a:srgbClr val="376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38"/>
    <p:restoredTop sz="82909" autoAdjust="0"/>
  </p:normalViewPr>
  <p:slideViewPr>
    <p:cSldViewPr>
      <p:cViewPr varScale="1">
        <p:scale>
          <a:sx n="94" d="100"/>
          <a:sy n="94" d="100"/>
        </p:scale>
        <p:origin x="1890" y="96"/>
      </p:cViewPr>
      <p:guideLst>
        <p:guide orient="horz" pos="2115"/>
        <p:guide pos="3120"/>
      </p:guideLst>
    </p:cSldViewPr>
  </p:slideViewPr>
  <p:outlineViewPr>
    <p:cViewPr>
      <p:scale>
        <a:sx n="33" d="100"/>
        <a:sy n="33" d="100"/>
      </p:scale>
      <p:origin x="0" y="-3328"/>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50" d="100"/>
          <a:sy n="50" d="100"/>
        </p:scale>
        <p:origin x="1512"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__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___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___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___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______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horzOverflow="overflow" vert="horz" wrap="square" anchor="ctr" anchorCtr="1"/>
          <a:lstStyle/>
          <a:p>
            <a:pPr algn="ctr" rtl="0">
              <a:defRPr lang="ja-JP" altLang="en-US" sz="2000" b="0" i="0" u="none" strike="noStrike" kern="1200" spc="0" baseline="0">
                <a:solidFill>
                  <a:schemeClr val="tx1">
                    <a:lumMod val="65000"/>
                    <a:lumOff val="35000"/>
                  </a:schemeClr>
                </a:solidFill>
                <a:latin typeface="+mn-lt"/>
                <a:ea typeface="+mn-ea"/>
                <a:cs typeface="+mn-cs"/>
              </a:defRPr>
            </a:pPr>
            <a:r>
              <a:rPr lang="ja-JP" altLang="en-US" sz="2000" b="0" i="0" u="none" strike="noStrike" kern="1200" spc="0" baseline="0">
                <a:solidFill>
                  <a:schemeClr val="tx1">
                    <a:lumMod val="65000"/>
                    <a:lumOff val="35000"/>
                  </a:schemeClr>
                </a:solidFill>
                <a:latin typeface="+mn-lt"/>
                <a:ea typeface="+mn-ea"/>
                <a:cs typeface="+mn-cs"/>
              </a:rPr>
              <a:t>１号機能の有無の割合</a:t>
            </a:r>
          </a:p>
        </c:rich>
      </c:tx>
      <c:layout/>
      <c:overlay val="0"/>
      <c:spPr>
        <a:noFill/>
        <a:ln>
          <a:noFill/>
        </a:ln>
        <a:effectLst/>
      </c:spPr>
      <c:txPr>
        <a:bodyPr rot="0" spcFirstLastPara="1" vertOverflow="ellipsis" horzOverflow="overflow" vert="horz" wrap="square" anchor="ctr" anchorCtr="1"/>
        <a:lstStyle/>
        <a:p>
          <a:pPr algn="ctr" rtl="0">
            <a:defRPr lang="ja-JP" altLang="en-US"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１号機能の有無の割合</c:v>
                </c:pt>
              </c:strCache>
            </c:strRef>
          </c:tx>
          <c:spPr>
            <a:pattFill prst="pct5">
              <a:fgClr>
                <a:srgbClr val="D70021"/>
              </a:fgClr>
              <a:bgClr>
                <a:schemeClr val="bg1"/>
              </a:bgClr>
            </a:pattFill>
            <a:ln/>
            <a:effectLst/>
          </c:spPr>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6618-4B25-B13E-54F458CB1F49}"/>
              </c:ext>
            </c:extLst>
          </c:dPt>
          <c:dPt>
            <c:idx val="1"/>
            <c:bubble3D val="0"/>
            <c:spPr>
              <a:pattFill prst="ltDnDiag">
                <a:fgClr>
                  <a:srgbClr val="D70021"/>
                </a:fgClr>
                <a:bgClr>
                  <a:schemeClr val="bg1"/>
                </a:bgClr>
              </a:pattFill>
              <a:ln w="19050">
                <a:solidFill>
                  <a:schemeClr val="lt1"/>
                </a:solidFill>
              </a:ln>
              <a:effectLst/>
            </c:spPr>
            <c:extLst>
              <c:ext xmlns:c16="http://schemas.microsoft.com/office/drawing/2014/chart" uri="{C3380CC4-5D6E-409C-BE32-E72D297353CC}">
                <c16:uniqueId val="{00000003-6618-4B25-B13E-54F458CB1F49}"/>
              </c:ext>
            </c:extLst>
          </c:dPt>
          <c:dPt>
            <c:idx val="2"/>
            <c:bubble3D val="0"/>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6618-4B25-B13E-54F458CB1F49}"/>
              </c:ext>
            </c:extLst>
          </c:dPt>
          <c:dLbls>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6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１号機能あり</c:v>
                </c:pt>
                <c:pt idx="1">
                  <c:v>１号機能なし</c:v>
                </c:pt>
                <c:pt idx="2">
                  <c:v>未報告・報告中</c:v>
                </c:pt>
              </c:strCache>
            </c:strRef>
          </c:cat>
          <c:val>
            <c:numRef>
              <c:f>Sheet1!$B$2:$B$4</c:f>
              <c:numCache>
                <c:formatCode>General</c:formatCode>
                <c:ptCount val="3"/>
                <c:pt idx="0">
                  <c:v>1577</c:v>
                </c:pt>
                <c:pt idx="1">
                  <c:v>881</c:v>
                </c:pt>
                <c:pt idx="2">
                  <c:v>352</c:v>
                </c:pt>
              </c:numCache>
            </c:numRef>
          </c:val>
          <c:extLst>
            <c:ext xmlns:c16="http://schemas.microsoft.com/office/drawing/2014/chart" uri="{C3380CC4-5D6E-409C-BE32-E72D297353CC}">
              <c16:uniqueId val="{00000006-6618-4B25-B13E-54F458CB1F4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horzOverflow="overflow" vert="horz" wrap="square" anchor="ctr" anchorCtr="1"/>
        <a:lstStyle/>
        <a:p>
          <a:pPr algn="l" rtl="0">
            <a:defRPr lang="ja-JP" altLang="en-US"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「具体的な機能」を有すること及び「報告事項」について院内掲示していること</c:v>
                </c:pt>
              </c:strCache>
            </c:strRef>
          </c:tx>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8D26-4261-B6EE-92981803DA7D}"/>
              </c:ext>
            </c:extLst>
          </c:dPt>
          <c:dPt>
            <c:idx val="1"/>
            <c:bubble3D val="0"/>
            <c:spPr>
              <a:pattFill prst="ltDnDiag">
                <a:fgClr>
                  <a:schemeClr val="accent2">
                    <a:shade val="86000"/>
                  </a:schemeClr>
                </a:fgClr>
                <a:bgClr>
                  <a:schemeClr val="bg1"/>
                </a:bgClr>
              </a:pattFill>
              <a:ln w="19050">
                <a:solidFill>
                  <a:schemeClr val="lt1"/>
                </a:solidFill>
              </a:ln>
              <a:effectLst/>
            </c:spPr>
            <c:extLst>
              <c:ext xmlns:c16="http://schemas.microsoft.com/office/drawing/2014/chart" uri="{C3380CC4-5D6E-409C-BE32-E72D297353CC}">
                <c16:uniqueId val="{00000003-8D26-4261-B6EE-92981803DA7D}"/>
              </c:ext>
            </c:extLst>
          </c:dPt>
          <c:dPt>
            <c:idx val="2"/>
            <c:bubble3D val="0"/>
            <c:spPr>
              <a:pattFill prst="zigZag">
                <a:fgClr>
                  <a:schemeClr val="accent3">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8D26-4261-B6EE-92981803DA7D}"/>
              </c:ext>
            </c:extLst>
          </c:dPt>
          <c:dPt>
            <c:idx val="3"/>
            <c:bubble3D val="0"/>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7-8D26-4261-B6EE-92981803DA7D}"/>
              </c:ext>
            </c:extLst>
          </c:dPt>
          <c:dLbls>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有り</c:v>
                </c:pt>
                <c:pt idx="1">
                  <c:v>無し（意向無し）</c:v>
                </c:pt>
                <c:pt idx="2">
                  <c:v>無し（意向有り）</c:v>
                </c:pt>
                <c:pt idx="3">
                  <c:v>未報告・報告中</c:v>
                </c:pt>
              </c:strCache>
            </c:strRef>
          </c:cat>
          <c:val>
            <c:numRef>
              <c:f>Sheet1!$B$2:$B$5</c:f>
              <c:numCache>
                <c:formatCode>General</c:formatCode>
                <c:ptCount val="4"/>
                <c:pt idx="0">
                  <c:v>1607</c:v>
                </c:pt>
                <c:pt idx="1">
                  <c:v>654</c:v>
                </c:pt>
                <c:pt idx="2">
                  <c:v>197</c:v>
                </c:pt>
                <c:pt idx="3">
                  <c:v>352</c:v>
                </c:pt>
              </c:numCache>
            </c:numRef>
          </c:val>
          <c:extLst>
            <c:ext xmlns:c16="http://schemas.microsoft.com/office/drawing/2014/chart" uri="{C3380CC4-5D6E-409C-BE32-E72D297353CC}">
              <c16:uniqueId val="{00000008-8D26-4261-B6EE-92981803DA7D}"/>
            </c:ext>
          </c:extLst>
        </c:ser>
        <c:ser>
          <c:idx val="1"/>
          <c:order val="1"/>
          <c:tx>
            <c:strRef>
              <c:f>Sheet1!$C$1</c:f>
              <c:strCache>
                <c:ptCount val="1"/>
                <c:pt idx="0">
                  <c:v>列1</c:v>
                </c:pt>
              </c:strCache>
            </c:strRef>
          </c:tx>
          <c:dPt>
            <c:idx val="0"/>
            <c:bubble3D val="0"/>
            <c:spPr>
              <a:solidFill>
                <a:schemeClr val="accent2">
                  <a:shade val="58000"/>
                </a:schemeClr>
              </a:solidFill>
              <a:ln w="19050">
                <a:solidFill>
                  <a:schemeClr val="lt1"/>
                </a:solidFill>
              </a:ln>
              <a:effectLst/>
            </c:spPr>
            <c:extLst>
              <c:ext xmlns:c16="http://schemas.microsoft.com/office/drawing/2014/chart" uri="{C3380CC4-5D6E-409C-BE32-E72D297353CC}">
                <c16:uniqueId val="{0000000A-8D26-4261-B6EE-92981803DA7D}"/>
              </c:ext>
            </c:extLst>
          </c:dPt>
          <c:dPt>
            <c:idx val="1"/>
            <c:bubble3D val="0"/>
            <c:spPr>
              <a:solidFill>
                <a:schemeClr val="accent2">
                  <a:shade val="86000"/>
                </a:schemeClr>
              </a:solidFill>
              <a:ln w="19050">
                <a:solidFill>
                  <a:schemeClr val="lt1"/>
                </a:solidFill>
              </a:ln>
              <a:effectLst/>
            </c:spPr>
            <c:extLst>
              <c:ext xmlns:c16="http://schemas.microsoft.com/office/drawing/2014/chart" uri="{C3380CC4-5D6E-409C-BE32-E72D297353CC}">
                <c16:uniqueId val="{0000000C-8D26-4261-B6EE-92981803DA7D}"/>
              </c:ext>
            </c:extLst>
          </c:dPt>
          <c:dPt>
            <c:idx val="2"/>
            <c:bubble3D val="0"/>
            <c:spPr>
              <a:solidFill>
                <a:schemeClr val="accent2">
                  <a:tint val="86000"/>
                </a:schemeClr>
              </a:solidFill>
              <a:ln w="19050">
                <a:solidFill>
                  <a:schemeClr val="lt1"/>
                </a:solidFill>
              </a:ln>
              <a:effectLst/>
            </c:spPr>
            <c:extLst>
              <c:ext xmlns:c16="http://schemas.microsoft.com/office/drawing/2014/chart" uri="{C3380CC4-5D6E-409C-BE32-E72D297353CC}">
                <c16:uniqueId val="{0000000E-8D26-4261-B6EE-92981803DA7D}"/>
              </c:ext>
            </c:extLst>
          </c:dPt>
          <c:dPt>
            <c:idx val="3"/>
            <c:bubble3D val="0"/>
            <c:spPr>
              <a:solidFill>
                <a:schemeClr val="accent2">
                  <a:tint val="58000"/>
                </a:schemeClr>
              </a:solidFill>
              <a:ln w="19050">
                <a:solidFill>
                  <a:schemeClr val="lt1"/>
                </a:solidFill>
              </a:ln>
              <a:effectLst/>
            </c:spPr>
            <c:extLst>
              <c:ext xmlns:c16="http://schemas.microsoft.com/office/drawing/2014/chart" uri="{C3380CC4-5D6E-409C-BE32-E72D297353CC}">
                <c16:uniqueId val="{00000010-8D26-4261-B6EE-92981803DA7D}"/>
              </c:ext>
            </c:extLst>
          </c:dPt>
          <c:cat>
            <c:strRef>
              <c:f>Sheet1!$A$2:$A$5</c:f>
              <c:strCache>
                <c:ptCount val="4"/>
                <c:pt idx="0">
                  <c:v>有り</c:v>
                </c:pt>
                <c:pt idx="1">
                  <c:v>無し（意向無し）</c:v>
                </c:pt>
                <c:pt idx="2">
                  <c:v>無し（意向有り）</c:v>
                </c:pt>
                <c:pt idx="3">
                  <c:v>未報告・報告中</c:v>
                </c:pt>
              </c:strCache>
            </c:strRef>
          </c:cat>
          <c:val>
            <c:numRef>
              <c:f>Sheet1!$C$2:$C$5</c:f>
              <c:numCache>
                <c:formatCode>0%</c:formatCode>
                <c:ptCount val="4"/>
                <c:pt idx="0">
                  <c:v>0.57188612099644132</c:v>
                </c:pt>
                <c:pt idx="1">
                  <c:v>0.23274021352313168</c:v>
                </c:pt>
                <c:pt idx="2">
                  <c:v>7.0106761565836298E-2</c:v>
                </c:pt>
                <c:pt idx="3">
                  <c:v>0.12526690391459075</c:v>
                </c:pt>
              </c:numCache>
            </c:numRef>
          </c:val>
          <c:extLst>
            <c:ext xmlns:c16="http://schemas.microsoft.com/office/drawing/2014/chart" uri="{C3380CC4-5D6E-409C-BE32-E72D297353CC}">
              <c16:uniqueId val="{00000011-8D26-4261-B6EE-92981803DA7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horzOverflow="overflow" vert="horz" wrap="square" anchor="ctr" anchorCtr="1"/>
        <a:lstStyle/>
        <a:p>
          <a:pPr algn="l" rtl="0">
            <a:defRPr lang="ja-JP" altLang="en-US"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所定の診療領域ごとの一次診療の対応可能の有無、いずれかの診療領域について一次診療を行うこ
とができること</c:v>
                </c:pt>
              </c:strCache>
            </c:strRef>
          </c:tx>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DB00-484B-AC7A-62F06475CFF1}"/>
              </c:ext>
            </c:extLst>
          </c:dPt>
          <c:dPt>
            <c:idx val="1"/>
            <c:bubble3D val="0"/>
            <c:spPr>
              <a:pattFill prst="ltDnDiag">
                <a:fgClr>
                  <a:schemeClr val="accent2"/>
                </a:fgClr>
                <a:bgClr>
                  <a:schemeClr val="bg1"/>
                </a:bgClr>
              </a:pattFill>
              <a:ln w="19050">
                <a:solidFill>
                  <a:schemeClr val="lt1"/>
                </a:solidFill>
              </a:ln>
              <a:effectLst/>
            </c:spPr>
            <c:extLst>
              <c:ext xmlns:c16="http://schemas.microsoft.com/office/drawing/2014/chart" uri="{C3380CC4-5D6E-409C-BE32-E72D297353CC}">
                <c16:uniqueId val="{00000003-DB00-484B-AC7A-62F06475CFF1}"/>
              </c:ext>
            </c:extLst>
          </c:dPt>
          <c:dPt>
            <c:idx val="2"/>
            <c:bubble3D val="0"/>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DB00-484B-AC7A-62F06475CFF1}"/>
              </c:ext>
            </c:extLst>
          </c:dPt>
          <c:dPt>
            <c:idx val="3"/>
            <c:bubble3D val="0"/>
            <c:spPr>
              <a:solidFill>
                <a:schemeClr val="accent2">
                  <a:tint val="30000"/>
                </a:schemeClr>
              </a:solidFill>
              <a:ln w="19050">
                <a:solidFill>
                  <a:schemeClr val="lt1"/>
                </a:solidFill>
              </a:ln>
              <a:effectLst/>
            </c:spPr>
            <c:extLst>
              <c:ext xmlns:c16="http://schemas.microsoft.com/office/drawing/2014/chart" uri="{C3380CC4-5D6E-409C-BE32-E72D297353CC}">
                <c16:uniqueId val="{00000007-DB00-484B-AC7A-62F06475CFF1}"/>
              </c:ext>
            </c:extLst>
          </c:dPt>
          <c:dLbls>
            <c:dLbl>
              <c:idx val="2"/>
              <c:layout>
                <c:manualLayout>
                  <c:x val="-4.5676313977267381E-2"/>
                  <c:y val="3.3923898422650617E-2"/>
                </c:manualLayout>
              </c:layout>
              <c:numFmt formatCode="0.0%" sourceLinked="0"/>
              <c:spPr>
                <a:noFill/>
                <a:ln>
                  <a:noFill/>
                </a:ln>
                <a:effectLst/>
              </c:spPr>
              <c:txPr>
                <a:bodyPr rot="0" spcFirstLastPara="1" vertOverflow="ellipsis" horzOverflow="overflow" vert="horz" wrap="square" anchor="ctr" anchorCtr="1">
                  <a:spAutoFit/>
                </a:bodyPr>
                <a:lstStyle/>
                <a:p>
                  <a:pPr algn="ctr" rtl="0">
                    <a:defRPr lang="ja-JP" altLang="en-US" sz="1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DB00-484B-AC7A-62F06475CFF1}"/>
                </c:ext>
              </c:extLst>
            </c:dLbl>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いずれかに該当あり</c:v>
                </c:pt>
                <c:pt idx="1">
                  <c:v>該当なし</c:v>
                </c:pt>
                <c:pt idx="2">
                  <c:v>未報告・報告中</c:v>
                </c:pt>
              </c:strCache>
            </c:strRef>
          </c:cat>
          <c:val>
            <c:numRef>
              <c:f>Sheet1!$B$2:$B$4</c:f>
              <c:numCache>
                <c:formatCode>General</c:formatCode>
                <c:ptCount val="3"/>
                <c:pt idx="0">
                  <c:v>2090</c:v>
                </c:pt>
                <c:pt idx="1">
                  <c:v>368</c:v>
                </c:pt>
                <c:pt idx="2">
                  <c:v>352</c:v>
                </c:pt>
              </c:numCache>
            </c:numRef>
          </c:val>
          <c:extLst>
            <c:ext xmlns:c16="http://schemas.microsoft.com/office/drawing/2014/chart" uri="{C3380CC4-5D6E-409C-BE32-E72D297353CC}">
              <c16:uniqueId val="{00000008-DB00-484B-AC7A-62F06475CFF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horzOverflow="overflow" vert="horz" wrap="square" anchor="ctr" anchorCtr="1"/>
        <a:lstStyle/>
        <a:p>
          <a:pPr algn="l" rtl="0">
            <a:defRPr lang="ja-JP" altLang="en-US"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医療に関する患者からの相談に応じることができること</c:v>
                </c:pt>
              </c:strCache>
            </c:strRef>
          </c:tx>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C045-4609-894A-7555CAEA28A6}"/>
              </c:ext>
            </c:extLst>
          </c:dPt>
          <c:dPt>
            <c:idx val="1"/>
            <c:bubble3D val="0"/>
            <c:spPr>
              <a:pattFill prst="pct50">
                <a:fgClr>
                  <a:schemeClr val="accent2">
                    <a:shade val="86000"/>
                  </a:schemeClr>
                </a:fgClr>
                <a:bgClr>
                  <a:schemeClr val="bg1"/>
                </a:bgClr>
              </a:pattFill>
              <a:ln w="19050">
                <a:solidFill>
                  <a:schemeClr val="lt1"/>
                </a:solidFill>
              </a:ln>
              <a:effectLst/>
            </c:spPr>
            <c:extLst>
              <c:ext xmlns:c16="http://schemas.microsoft.com/office/drawing/2014/chart" uri="{C3380CC4-5D6E-409C-BE32-E72D297353CC}">
                <c16:uniqueId val="{00000003-C045-4609-894A-7555CAEA28A6}"/>
              </c:ext>
            </c:extLst>
          </c:dPt>
          <c:dPt>
            <c:idx val="2"/>
            <c:bubble3D val="0"/>
            <c:spPr>
              <a:pattFill prst="zigZag">
                <a:fgClr>
                  <a:schemeClr val="accent3">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C045-4609-894A-7555CAEA28A6}"/>
              </c:ext>
            </c:extLst>
          </c:dPt>
          <c:dPt>
            <c:idx val="3"/>
            <c:bubble3D val="0"/>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7-C045-4609-894A-7555CAEA28A6}"/>
              </c:ext>
            </c:extLst>
          </c:dPt>
          <c:dLbls>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可能</c:v>
                </c:pt>
                <c:pt idx="1">
                  <c:v>不可（意向無し）</c:v>
                </c:pt>
                <c:pt idx="2">
                  <c:v>不可（意向有り）</c:v>
                </c:pt>
                <c:pt idx="3">
                  <c:v>未報告・報告中</c:v>
                </c:pt>
              </c:strCache>
            </c:strRef>
          </c:cat>
          <c:val>
            <c:numRef>
              <c:f>Sheet1!$B$2:$B$5</c:f>
              <c:numCache>
                <c:formatCode>General</c:formatCode>
                <c:ptCount val="4"/>
                <c:pt idx="0">
                  <c:v>1956</c:v>
                </c:pt>
                <c:pt idx="1">
                  <c:v>432</c:v>
                </c:pt>
                <c:pt idx="2">
                  <c:v>70</c:v>
                </c:pt>
                <c:pt idx="3">
                  <c:v>352</c:v>
                </c:pt>
              </c:numCache>
            </c:numRef>
          </c:val>
          <c:extLst>
            <c:ext xmlns:c16="http://schemas.microsoft.com/office/drawing/2014/chart" uri="{C3380CC4-5D6E-409C-BE32-E72D297353CC}">
              <c16:uniqueId val="{00000008-C045-4609-894A-7555CAEA28A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horzOverflow="overflow" vert="horz" wrap="square" anchor="ctr" anchorCtr="1"/>
        <a:lstStyle/>
        <a:p>
          <a:pPr algn="l" rtl="0">
            <a:defRPr lang="ja-JP" altLang="en-US"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horzOverflow="overflow" vert="horz" wrap="square" anchor="ctr" anchorCtr="1"/>
          <a:lstStyle/>
          <a:p>
            <a:pPr algn="ctr" rtl="0">
              <a:defRPr lang="ja-JP" altLang="en-US" sz="2000" b="0" i="0" u="none" strike="noStrike" kern="1200" spc="0" baseline="0">
                <a:solidFill>
                  <a:schemeClr val="tx1">
                    <a:lumMod val="65000"/>
                    <a:lumOff val="35000"/>
                  </a:schemeClr>
                </a:solidFill>
                <a:latin typeface="+mn-lt"/>
                <a:ea typeface="+mn-ea"/>
                <a:cs typeface="+mn-cs"/>
              </a:defRPr>
            </a:pPr>
            <a:r>
              <a:rPr lang="ja-JP" altLang="en-US" sz="2000" b="0" i="0" u="none" strike="noStrike" kern="1200" spc="0" baseline="0">
                <a:solidFill>
                  <a:schemeClr val="tx1">
                    <a:lumMod val="65000"/>
                    <a:lumOff val="35000"/>
                  </a:schemeClr>
                </a:solidFill>
                <a:latin typeface="+mn-lt"/>
                <a:ea typeface="+mn-ea"/>
                <a:cs typeface="+mn-cs"/>
              </a:rPr>
              <a:t>２号機能の有無の割合</a:t>
            </a:r>
          </a:p>
        </c:rich>
      </c:tx>
      <c:layout/>
      <c:overlay val="0"/>
      <c:spPr>
        <a:noFill/>
        <a:ln>
          <a:noFill/>
        </a:ln>
        <a:effectLst/>
      </c:spPr>
      <c:txPr>
        <a:bodyPr rot="0" spcFirstLastPara="1" vertOverflow="ellipsis" horzOverflow="overflow" vert="horz" wrap="square" anchor="ctr" anchorCtr="1"/>
        <a:lstStyle/>
        <a:p>
          <a:pPr algn="ctr" rtl="0">
            <a:defRPr lang="ja-JP" altLang="en-US" sz="20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２号機能の有無の割合</c:v>
                </c:pt>
              </c:strCache>
            </c:strRef>
          </c:tx>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4B75-4986-8963-CD9674B6F507}"/>
              </c:ext>
            </c:extLst>
          </c:dPt>
          <c:dPt>
            <c:idx val="1"/>
            <c:bubble3D val="0"/>
            <c:spPr>
              <a:pattFill prst="ltDnDiag">
                <a:fgClr>
                  <a:schemeClr val="accent2"/>
                </a:fgClr>
                <a:bgClr>
                  <a:schemeClr val="bg1"/>
                </a:bgClr>
              </a:pattFill>
              <a:ln w="19050">
                <a:solidFill>
                  <a:schemeClr val="lt1"/>
                </a:solidFill>
              </a:ln>
              <a:effectLst/>
            </c:spPr>
            <c:extLst>
              <c:ext xmlns:c16="http://schemas.microsoft.com/office/drawing/2014/chart" uri="{C3380CC4-5D6E-409C-BE32-E72D297353CC}">
                <c16:uniqueId val="{00000003-4B75-4986-8963-CD9674B6F507}"/>
              </c:ext>
            </c:extLst>
          </c:dPt>
          <c:dPt>
            <c:idx val="2"/>
            <c:bubble3D val="0"/>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4B75-4986-8963-CD9674B6F507}"/>
              </c:ext>
            </c:extLst>
          </c:dPt>
          <c:dLbls>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8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２号機能あり</c:v>
                </c:pt>
                <c:pt idx="1">
                  <c:v>２号機能なし</c:v>
                </c:pt>
                <c:pt idx="2">
                  <c:v>未報告・報告中</c:v>
                </c:pt>
              </c:strCache>
            </c:strRef>
          </c:cat>
          <c:val>
            <c:numRef>
              <c:f>Sheet1!$B$2:$B$4</c:f>
              <c:numCache>
                <c:formatCode>General</c:formatCode>
                <c:ptCount val="3"/>
                <c:pt idx="0">
                  <c:v>2155</c:v>
                </c:pt>
                <c:pt idx="1">
                  <c:v>53</c:v>
                </c:pt>
                <c:pt idx="2">
                  <c:v>602</c:v>
                </c:pt>
              </c:numCache>
            </c:numRef>
          </c:val>
          <c:extLst>
            <c:ext xmlns:c16="http://schemas.microsoft.com/office/drawing/2014/chart" uri="{C3380CC4-5D6E-409C-BE32-E72D297353CC}">
              <c16:uniqueId val="{00000006-4B75-4986-8963-CD9674B6F507}"/>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horzOverflow="overflow" vert="horz" wrap="square" anchor="ctr" anchorCtr="1"/>
        <a:lstStyle/>
        <a:p>
          <a:pPr algn="l" rtl="0">
            <a:defRPr lang="ja-JP" altLang="en-US"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horzOverflow="overflow" vert="horz" wrap="square" anchor="ctr" anchorCtr="1"/>
          <a:lstStyle/>
          <a:p>
            <a:pPr algn="ctr" rtl="0">
              <a:defRPr lang="ja-JP" altLang="en-US" sz="1200" b="0" i="0" u="none" strike="noStrike" kern="1200" spc="0" baseline="0">
                <a:solidFill>
                  <a:schemeClr val="tx1">
                    <a:lumMod val="65000"/>
                    <a:lumOff val="35000"/>
                  </a:schemeClr>
                </a:solidFill>
                <a:latin typeface="+mn-lt"/>
                <a:ea typeface="+mn-ea"/>
                <a:cs typeface="+mn-cs"/>
              </a:defRPr>
            </a:pPr>
            <a:r>
              <a:rPr lang="ja-JP" altLang="en-US" sz="1200" b="0" i="0" u="none" strike="noStrike" kern="1200" spc="0" baseline="0" dirty="0">
                <a:solidFill>
                  <a:schemeClr val="tx1">
                    <a:lumMod val="65000"/>
                    <a:lumOff val="35000"/>
                  </a:schemeClr>
                </a:solidFill>
                <a:latin typeface="+mn-lt"/>
                <a:ea typeface="+mn-ea"/>
                <a:cs typeface="+mn-cs"/>
              </a:rPr>
              <a:t>院内掲示</a:t>
            </a:r>
            <a:endParaRPr lang="ja-JP" altLang="en-US" sz="1200" b="0" i="0" u="none" strike="noStrike" kern="1200" spc="0" baseline="0">
              <a:solidFill>
                <a:schemeClr val="tx1">
                  <a:lumMod val="65000"/>
                  <a:lumOff val="35000"/>
                </a:schemeClr>
              </a:solidFill>
              <a:latin typeface="+mn-lt"/>
              <a:ea typeface="+mn-ea"/>
              <a:cs typeface="+mn-cs"/>
            </a:endParaRPr>
          </a:p>
        </c:rich>
      </c:tx>
      <c:layout/>
      <c:overlay val="0"/>
      <c:spPr>
        <a:noFill/>
        <a:ln>
          <a:noFill/>
        </a:ln>
        <a:effectLst/>
      </c:spPr>
      <c:txPr>
        <a:bodyPr rot="0" spcFirstLastPara="1" vertOverflow="ellipsis" horzOverflow="overflow" vert="horz" wrap="square" anchor="ctr" anchorCtr="1"/>
        <a:lstStyle/>
        <a:p>
          <a:pPr algn="ctr" rtl="0">
            <a:defRPr lang="ja-JP" altLang="en-US" sz="120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「具体的な機能」を有すること及び「報告事項」について院内掲示していること</c:v>
                </c:pt>
              </c:strCache>
            </c:strRef>
          </c:tx>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54EA-4FA1-B75B-4D9984333AEE}"/>
              </c:ext>
            </c:extLst>
          </c:dPt>
          <c:dPt>
            <c:idx val="1"/>
            <c:bubble3D val="0"/>
            <c:spPr>
              <a:pattFill prst="ltDnDiag">
                <a:fgClr>
                  <a:schemeClr val="accent2">
                    <a:shade val="76000"/>
                  </a:schemeClr>
                </a:fgClr>
                <a:bgClr>
                  <a:schemeClr val="bg1"/>
                </a:bgClr>
              </a:pattFill>
              <a:ln w="19050">
                <a:solidFill>
                  <a:schemeClr val="lt1"/>
                </a:solidFill>
              </a:ln>
              <a:effectLst/>
            </c:spPr>
            <c:extLst>
              <c:ext xmlns:c16="http://schemas.microsoft.com/office/drawing/2014/chart" uri="{C3380CC4-5D6E-409C-BE32-E72D297353CC}">
                <c16:uniqueId val="{00000003-54EA-4FA1-B75B-4D9984333AEE}"/>
              </c:ext>
            </c:extLst>
          </c:dPt>
          <c:dPt>
            <c:idx val="2"/>
            <c:bubble3D val="0"/>
            <c:spPr>
              <a:pattFill prst="dashDnDiag">
                <a:fgClr>
                  <a:schemeClr val="accent3">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54EA-4FA1-B75B-4D9984333AEE}"/>
              </c:ext>
            </c:extLst>
          </c:dPt>
          <c:dPt>
            <c:idx val="3"/>
            <c:bubble3D val="0"/>
            <c:explosion val="31"/>
            <c:spPr>
              <a:pattFill prst="trellis">
                <a:fgClr>
                  <a:schemeClr val="accent6">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7-54EA-4FA1-B75B-4D9984333AEE}"/>
              </c:ext>
            </c:extLst>
          </c:dPt>
          <c:dPt>
            <c:idx val="4"/>
            <c:bubble3D val="0"/>
            <c:explosion val="30"/>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9-54EA-4FA1-B75B-4D9984333AEE}"/>
              </c:ext>
            </c:extLst>
          </c:dPt>
          <c:dLbls>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4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Sheet1!$A$2:$A$6</c:f>
              <c:strCache>
                <c:ptCount val="5"/>
                <c:pt idx="0">
                  <c:v>有り</c:v>
                </c:pt>
                <c:pt idx="1">
                  <c:v>無し（意向無し）</c:v>
                </c:pt>
                <c:pt idx="2">
                  <c:v>無し（意向有り）</c:v>
                </c:pt>
                <c:pt idx="3">
                  <c:v>かかりつけ医機能を持たない医療機関</c:v>
                </c:pt>
                <c:pt idx="4">
                  <c:v>未報告・報告中</c:v>
                </c:pt>
              </c:strCache>
            </c:strRef>
          </c:cat>
          <c:val>
            <c:numRef>
              <c:f>Sheet1!$B$2:$B$6</c:f>
              <c:numCache>
                <c:formatCode>General</c:formatCode>
                <c:ptCount val="5"/>
                <c:pt idx="0">
                  <c:v>1607</c:v>
                </c:pt>
                <c:pt idx="1">
                  <c:v>454</c:v>
                </c:pt>
                <c:pt idx="2">
                  <c:v>197</c:v>
                </c:pt>
                <c:pt idx="3">
                  <c:v>200</c:v>
                </c:pt>
                <c:pt idx="4">
                  <c:v>352</c:v>
                </c:pt>
              </c:numCache>
            </c:numRef>
          </c:val>
          <c:extLst>
            <c:ext xmlns:c16="http://schemas.microsoft.com/office/drawing/2014/chart" uri="{C3380CC4-5D6E-409C-BE32-E72D297353CC}">
              <c16:uniqueId val="{0000000A-54EA-4FA1-B75B-4D9984333AEE}"/>
            </c:ext>
          </c:extLst>
        </c:ser>
        <c:ser>
          <c:idx val="1"/>
          <c:order val="1"/>
          <c:tx>
            <c:strRef>
              <c:f>Sheet1!$C$1</c:f>
              <c:strCache>
                <c:ptCount val="1"/>
                <c:pt idx="0">
                  <c:v>列1</c:v>
                </c:pt>
              </c:strCache>
            </c:strRef>
          </c:tx>
          <c:dPt>
            <c:idx val="0"/>
            <c:bubble3D val="0"/>
            <c:spPr>
              <a:solidFill>
                <a:schemeClr val="accent2">
                  <a:shade val="53000"/>
                </a:schemeClr>
              </a:solidFill>
              <a:ln w="19050">
                <a:solidFill>
                  <a:schemeClr val="lt1"/>
                </a:solidFill>
              </a:ln>
              <a:effectLst/>
            </c:spPr>
            <c:extLst>
              <c:ext xmlns:c16="http://schemas.microsoft.com/office/drawing/2014/chart" uri="{C3380CC4-5D6E-409C-BE32-E72D297353CC}">
                <c16:uniqueId val="{0000000C-54EA-4FA1-B75B-4D9984333AEE}"/>
              </c:ext>
            </c:extLst>
          </c:dPt>
          <c:dPt>
            <c:idx val="1"/>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E-54EA-4FA1-B75B-4D9984333AEE}"/>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10-54EA-4FA1-B75B-4D9984333AEE}"/>
              </c:ext>
            </c:extLst>
          </c:dPt>
          <c:dPt>
            <c:idx val="3"/>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12-54EA-4FA1-B75B-4D9984333AEE}"/>
              </c:ext>
            </c:extLst>
          </c:dPt>
          <c:dPt>
            <c:idx val="4"/>
            <c:bubble3D val="0"/>
            <c:spPr>
              <a:solidFill>
                <a:schemeClr val="accent2">
                  <a:tint val="54000"/>
                </a:schemeClr>
              </a:solidFill>
              <a:ln w="19050">
                <a:solidFill>
                  <a:schemeClr val="lt1"/>
                </a:solidFill>
              </a:ln>
              <a:effectLst/>
            </c:spPr>
            <c:extLst>
              <c:ext xmlns:c16="http://schemas.microsoft.com/office/drawing/2014/chart" uri="{C3380CC4-5D6E-409C-BE32-E72D297353CC}">
                <c16:uniqueId val="{00000014-54EA-4FA1-B75B-4D9984333AEE}"/>
              </c:ext>
            </c:extLst>
          </c:dPt>
          <c:cat>
            <c:strRef>
              <c:f>Sheet1!$A$2:$A$6</c:f>
              <c:strCache>
                <c:ptCount val="5"/>
                <c:pt idx="0">
                  <c:v>有り</c:v>
                </c:pt>
                <c:pt idx="1">
                  <c:v>無し（意向無し）</c:v>
                </c:pt>
                <c:pt idx="2">
                  <c:v>無し（意向有り）</c:v>
                </c:pt>
                <c:pt idx="3">
                  <c:v>かかりつけ医機能を持たない医療機関</c:v>
                </c:pt>
                <c:pt idx="4">
                  <c:v>未報告・報告中</c:v>
                </c:pt>
              </c:strCache>
            </c:strRef>
          </c:cat>
          <c:val>
            <c:numRef>
              <c:f>Sheet1!$C$2:$C$6</c:f>
              <c:numCache>
                <c:formatCode>0.0%</c:formatCode>
                <c:ptCount val="5"/>
                <c:pt idx="0">
                  <c:v>0.57188612099644132</c:v>
                </c:pt>
                <c:pt idx="1">
                  <c:v>0.1615658362989324</c:v>
                </c:pt>
                <c:pt idx="2">
                  <c:v>7.0106761565836298E-2</c:v>
                </c:pt>
                <c:pt idx="3">
                  <c:v>7.1174377224199295E-2</c:v>
                </c:pt>
                <c:pt idx="4">
                  <c:v>0.12526690391459075</c:v>
                </c:pt>
              </c:numCache>
            </c:numRef>
          </c:val>
          <c:extLst>
            <c:ext xmlns:c16="http://schemas.microsoft.com/office/drawing/2014/chart" uri="{C3380CC4-5D6E-409C-BE32-E72D297353CC}">
              <c16:uniqueId val="{00000015-54EA-4FA1-B75B-4D9984333AEE}"/>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4099705012761821"/>
          <c:y val="1.3519532197508684E-2"/>
          <c:w val="0.34188987217968281"/>
          <c:h val="0.97876187287272698"/>
        </c:manualLayout>
      </c:layout>
      <c:overlay val="0"/>
      <c:spPr>
        <a:noFill/>
        <a:ln>
          <a:noFill/>
        </a:ln>
        <a:effectLst/>
      </c:spPr>
      <c:txPr>
        <a:bodyPr rot="0" spcFirstLastPara="1" vertOverflow="ellipsis" horzOverflow="overflow" vert="horz" wrap="square" anchor="ctr" anchorCtr="1"/>
        <a:lstStyle/>
        <a:p>
          <a:pPr algn="l" rtl="0">
            <a:defRPr lang="ja-JP" altLang="en-US"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pieChart>
        <c:varyColors val="1"/>
        <c:ser>
          <c:idx val="0"/>
          <c:order val="0"/>
          <c:tx>
            <c:strRef>
              <c:f>Sheet1!$B$1</c:f>
              <c:strCache>
                <c:ptCount val="1"/>
                <c:pt idx="0">
                  <c:v>２号機能の有無の割合</c:v>
                </c:pt>
              </c:strCache>
            </c:strRef>
          </c:tx>
          <c:explosion val="12"/>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5889-499C-BC3F-C180485559F7}"/>
              </c:ext>
            </c:extLst>
          </c:dPt>
          <c:dPt>
            <c:idx val="1"/>
            <c:bubble3D val="0"/>
            <c:explosion val="16"/>
            <c:spPr>
              <a:pattFill prst="ltDnDiag">
                <a:fgClr>
                  <a:schemeClr val="accent2"/>
                </a:fgClr>
                <a:bgClr>
                  <a:schemeClr val="bg1"/>
                </a:bgClr>
              </a:pattFill>
              <a:ln w="19050">
                <a:solidFill>
                  <a:schemeClr val="lt1"/>
                </a:solidFill>
              </a:ln>
              <a:effectLst/>
            </c:spPr>
            <c:extLst>
              <c:ext xmlns:c16="http://schemas.microsoft.com/office/drawing/2014/chart" uri="{C3380CC4-5D6E-409C-BE32-E72D297353CC}">
                <c16:uniqueId val="{00000003-5889-499C-BC3F-C180485559F7}"/>
              </c:ext>
            </c:extLst>
          </c:dPt>
          <c:dPt>
            <c:idx val="2"/>
            <c:bubble3D val="0"/>
            <c:explosion val="17"/>
            <c:spPr>
              <a:pattFill prst="wdUpDiag">
                <a:fgClr>
                  <a:schemeClr val="accent4">
                    <a:lumMod val="60000"/>
                    <a:lumOff val="40000"/>
                  </a:schemeClr>
                </a:fgClr>
                <a:bgClr>
                  <a:schemeClr val="bg1"/>
                </a:bgClr>
              </a:pattFill>
              <a:ln w="19050">
                <a:solidFill>
                  <a:schemeClr val="lt1"/>
                </a:solidFill>
              </a:ln>
              <a:effectLst/>
            </c:spPr>
            <c:extLst>
              <c:ext xmlns:c16="http://schemas.microsoft.com/office/drawing/2014/chart" uri="{C3380CC4-5D6E-409C-BE32-E72D297353CC}">
                <c16:uniqueId val="{00000005-5889-499C-BC3F-C180485559F7}"/>
              </c:ext>
            </c:extLst>
          </c:dPt>
          <c:dLbls>
            <c:numFmt formatCode="0.0%" sourceLinked="0"/>
            <c:spPr>
              <a:noFill/>
              <a:ln>
                <a:noFill/>
              </a:ln>
              <a:effectLst/>
            </c:spPr>
            <c:txPr>
              <a:bodyPr rot="0" spcFirstLastPara="1" vertOverflow="ellipsis" horzOverflow="overflow" vert="horz" wrap="square" lIns="38100" tIns="19050" rIns="38100" bIns="19050" anchor="ctr" anchorCtr="1">
                <a:spAutoFit/>
              </a:bodyPr>
              <a:lstStyle/>
              <a:p>
                <a:pPr algn="ctr" rtl="0">
                  <a:defRPr lang="ja-JP" altLang="en-US" sz="18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２号機能あり</c:v>
                </c:pt>
                <c:pt idx="1">
                  <c:v>２号機能なし</c:v>
                </c:pt>
                <c:pt idx="2">
                  <c:v>未報告・報告中</c:v>
                </c:pt>
              </c:strCache>
            </c:strRef>
          </c:cat>
          <c:val>
            <c:numRef>
              <c:f>Sheet1!$B$2:$B$4</c:f>
              <c:numCache>
                <c:formatCode>General</c:formatCode>
                <c:ptCount val="3"/>
                <c:pt idx="0">
                  <c:v>2155</c:v>
                </c:pt>
                <c:pt idx="1">
                  <c:v>53</c:v>
                </c:pt>
                <c:pt idx="2">
                  <c:v>602</c:v>
                </c:pt>
              </c:numCache>
            </c:numRef>
          </c:val>
          <c:extLst>
            <c:ext xmlns:c16="http://schemas.microsoft.com/office/drawing/2014/chart" uri="{C3380CC4-5D6E-409C-BE32-E72D297353CC}">
              <c16:uniqueId val="{00000006-5889-499C-BC3F-C180485559F7}"/>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horzOverflow="overflow" vert="horz" wrap="square" anchor="ctr" anchorCtr="1"/>
        <a:lstStyle/>
        <a:p>
          <a:pPr algn="l" rtl="0">
            <a:defRPr lang="ja-JP" altLang="en-US"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uri="{56B9EC1D-385E-4148-901F-78D8002777C0}">
        <c16r3:dataDisplayOptions16 xmlns:c16r3="http://schemas.microsoft.com/office/drawing/2017/03/chart">
          <c16r3:dispNaAsBlank c16r3:val="1"/>
        </c16r3:dataDisplayOptions16>
      </c:ext>
    </c:extLst>
  </c:chart>
  <c:spPr>
    <a:noFill/>
    <a:ln>
      <a:noFill/>
    </a:ln>
    <a:effectLst/>
  </c:spPr>
  <c:txPr>
    <a:bodyPr vertOverflow="overflow" horzOverflow="overflow" anchor="ctr" anchorCtr="1"/>
    <a:lstStyle/>
    <a:p>
      <a:pPr algn="ctr" rtl="0">
        <a:defRPr lang="ja-JP" altLang="en-US" sz="1000"/>
      </a:pPr>
      <a:endParaRPr lang="ja-JP"/>
    </a:p>
  </c:txPr>
  <c:externalData r:id="rId3">
    <c:autoUpdate val="0"/>
  </c:externalData>
  <c:extLst/>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withinLinear" id="15">
  <a:schemeClr val="accent2"/>
</cs:colorStyle>
</file>

<file path=ppt/charts/colors7.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vertOverflow="clip" horzOverflow="clip"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4"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1145"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99F0E0B9-7366-4312-BE11-D9347DC87DAE}" type="datetimeFigureOut">
              <a:rPr kumimoji="1" lang="ja-JP" altLang="en-US" smtClean="0"/>
              <a:t>2026/7/17</a:t>
            </a:fld>
            <a:endParaRPr kumimoji="1" lang="ja-JP" altLang="en-US"/>
          </a:p>
        </p:txBody>
      </p:sp>
      <p:sp>
        <p:nvSpPr>
          <p:cNvPr id="1146"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1147"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0D418F9-F4BC-46D6-B772-C00AA219E491}" type="slidenum">
              <a:rPr kumimoji="1" lang="ja-JP" altLang="en-US" smtClean="0"/>
              <a:t>‹#›</a:t>
            </a:fld>
            <a:endParaRPr kumimoji="1" lang="ja-JP" altLang="en-US"/>
          </a:p>
        </p:txBody>
      </p:sp>
    </p:spTree>
    <p:extLst>
      <p:ext uri="{BB962C8B-B14F-4D97-AF65-F5344CB8AC3E}">
        <p14:creationId xmlns:p14="http://schemas.microsoft.com/office/powerpoint/2010/main" val="2727350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37"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1138"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vl1pPr>
          </a:lstStyle>
          <a:p>
            <a:fld id="{85D7AA44-CA4B-4D37-824A-FDFF4A84B99A}" type="datetimeFigureOut">
              <a:rPr kumimoji="1" lang="ja-JP" altLang="en-US" smtClean="0"/>
              <a:t>2026/7/17</a:t>
            </a:fld>
            <a:endParaRPr kumimoji="1" lang="ja-JP" altLang="en-US"/>
          </a:p>
        </p:txBody>
      </p:sp>
      <p:sp>
        <p:nvSpPr>
          <p:cNvPr id="1139" name="スライド イメージ プレースホルダー 3"/>
          <p:cNvSpPr>
            <a:spLocks noGrp="1" noRot="1" noChangeAspect="1"/>
          </p:cNvSpPr>
          <p:nvPr>
            <p:ph type="sldImg" idx="2"/>
          </p:nvPr>
        </p:nvSpPr>
        <p:spPr>
          <a:xfrm>
            <a:off x="982663" y="1243013"/>
            <a:ext cx="4841875"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1140"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141"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1142"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vl1pPr>
          </a:lstStyle>
          <a:p>
            <a:fld id="{64D23413-02FE-4DC1-9FD0-53A34BBDAC18}" type="slidenum">
              <a:rPr kumimoji="1" lang="ja-JP" altLang="en-US" smtClean="0"/>
              <a:t>‹#›</a:t>
            </a:fld>
            <a:endParaRPr kumimoji="1" lang="ja-JP" altLang="en-US"/>
          </a:p>
        </p:txBody>
      </p:sp>
    </p:spTree>
    <p:extLst>
      <p:ext uri="{BB962C8B-B14F-4D97-AF65-F5344CB8AC3E}">
        <p14:creationId xmlns:p14="http://schemas.microsoft.com/office/powerpoint/2010/main" val="33689590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スライド イメージ プレースホルダー 1"/>
          <p:cNvSpPr>
            <a:spLocks noGrp="1" noRot="1" noChangeAspect="1"/>
          </p:cNvSpPr>
          <p:nvPr>
            <p:ph type="sldImg"/>
          </p:nvPr>
        </p:nvSpPr>
        <p:spPr>
          <a:xfrm>
            <a:off x="544513" y="504825"/>
            <a:ext cx="5718175" cy="3960813"/>
          </a:xfrm>
        </p:spPr>
      </p:sp>
      <p:sp>
        <p:nvSpPr>
          <p:cNvPr id="1156"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cs typeface="Malgun Gothic Semilight" panose="020B0502040204020203" pitchFamily="50" charset="-128"/>
              </a:rPr>
              <a:t>○　かかりつけ医機能</a:t>
            </a:r>
            <a:r>
              <a:rPr lang="ja-JP" altLang="en-US" sz="1400">
                <a:latin typeface="Meiryo UI" panose="020B0604030504040204" pitchFamily="50" charset="-128"/>
                <a:ea typeface="Meiryo UI" panose="020B0604030504040204" pitchFamily="50" charset="-128"/>
                <a:cs typeface="Malgun Gothic Semilight" panose="020B0502040204020203" pitchFamily="50" charset="-128"/>
              </a:rPr>
              <a:t>報告制度に係る説明</a:t>
            </a:r>
            <a:r>
              <a:rPr lang="ja-JP" altLang="en-US" sz="1400" dirty="0">
                <a:latin typeface="Meiryo UI" panose="020B0604030504040204" pitchFamily="50" charset="-128"/>
                <a:ea typeface="Meiryo UI" panose="020B0604030504040204" pitchFamily="50" charset="-128"/>
                <a:cs typeface="Malgun Gothic Semilight" panose="020B0502040204020203" pitchFamily="50" charset="-128"/>
              </a:rPr>
              <a:t>を行います。</a:t>
            </a:r>
            <a:endParaRPr lang="en-US" altLang="ja-JP" sz="1400" dirty="0">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157" name="スライド番号プレースホルダー 3"/>
          <p:cNvSpPr>
            <a:spLocks noGrp="1"/>
          </p:cNvSpPr>
          <p:nvPr>
            <p:ph type="sldNum" sz="quarter" idx="10"/>
          </p:nvPr>
        </p:nvSpPr>
        <p:spPr/>
        <p:txBody>
          <a:bodyPr/>
          <a:lstStyle/>
          <a:p>
            <a:fld id="{E9CB8E03-FF29-4190-B967-51B2EE58A755}" type="slidenum">
              <a:rPr kumimoji="1" lang="ja-JP" altLang="en-US" smtClean="0"/>
              <a:t>1</a:t>
            </a:fld>
            <a:endParaRPr kumimoji="1" lang="ja-JP" altLang="en-US"/>
          </a:p>
        </p:txBody>
      </p:sp>
    </p:spTree>
    <p:extLst>
      <p:ext uri="{BB962C8B-B14F-4D97-AF65-F5344CB8AC3E}">
        <p14:creationId xmlns:p14="http://schemas.microsoft.com/office/powerpoint/2010/main" val="3167074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8" name="スライド イメージ プレースホルダー 1"/>
          <p:cNvSpPr>
            <a:spLocks noGrp="1" noRot="1" noChangeAspect="1"/>
          </p:cNvSpPr>
          <p:nvPr>
            <p:ph type="sldImg"/>
          </p:nvPr>
        </p:nvSpPr>
        <p:spPr>
          <a:xfrm>
            <a:off x="544513" y="577850"/>
            <a:ext cx="5718175" cy="3959225"/>
          </a:xfrm>
        </p:spPr>
      </p:sp>
      <p:sp>
        <p:nvSpPr>
          <p:cNvPr id="1249"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次に２号機能の有無についてです。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２号機能については、（イ）時間外診療、（ロ）入退院支援、（ハ）在宅医療の提供、（二）介護サービスとの連携のうち、</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いずれか一つについて実施しているあるいは実績があると回答したとき、２号機能有りとなります。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例えば、時間外診療はやっているけど、他の入退院支援、在宅医療、介護サービスとの連携はやっていないということでも２号機能は有りと判定されます。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この２号機能の有無の割合については、有りが</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76.7</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％、無しが</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1.9</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％、未報告が</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21.4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％となっています。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制度上、１号機能を有する医療機関に対して２号機能を有するか確認することとなっていましたが、</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実際の</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G-MIS</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の入力画面では１号機能を有していなくても２号機能の入力を求められることとなっていたことや、</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保健医療機関番号からレセプト件数が引用されているため、自動的にレセプトデータなどから２号機能ありと判定されている医療機関が一定数いることが想定され、</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その影響により２号機能の有りの割合が高くなっていると思われます。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（削除？）</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７６．５％は２号機能がありそうだ</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en-US" altLang="ja-JP" sz="1400" dirty="0">
                <a:latin typeface="Meiryo UI" panose="020B0604030504040204" pitchFamily="50" charset="-128"/>
                <a:ea typeface="Meiryo UI" panose="020B0604030504040204" pitchFamily="50" charset="-128"/>
                <a:cs typeface="Meiryo UI" panose="020B0604030504040204" pitchFamily="50" charset="-128"/>
              </a:rPr>
              <a:t>21.4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％のうち</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12.5%</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はわかるが、他の理由９％がどういうことか。</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１号機能ありとしたときの、２号機能の有無を補足として出す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かかりつけ医機能報告マニュアル（医療機関用）</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P.7</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より</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○前年度のレセプトで自動的に診療報酬が引用された結果、２号機能ありと判定されたところが多数ある。</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ja-JP" altLang="en-US" sz="1400" u="none" dirty="0">
              <a:latin typeface="Meiryo UI" panose="020B0604030504040204" pitchFamily="50" charset="-128"/>
              <a:ea typeface="Meiryo UI" panose="020B0604030504040204" pitchFamily="50" charset="-128"/>
            </a:endParaRPr>
          </a:p>
        </p:txBody>
      </p:sp>
      <p:sp>
        <p:nvSpPr>
          <p:cNvPr id="1250" name="スライド番号プレースホルダー 3"/>
          <p:cNvSpPr>
            <a:spLocks noGrp="1"/>
          </p:cNvSpPr>
          <p:nvPr>
            <p:ph type="sldNum" sz="quarter" idx="10"/>
          </p:nvPr>
        </p:nvSpPr>
        <p:spPr/>
        <p:txBody>
          <a:bodyPr/>
          <a:lstStyle/>
          <a:p>
            <a:fld id="{64D23413-02FE-4DC1-9FD0-53A34BBDAC18}" type="slidenum">
              <a:rPr kumimoji="1" lang="ja-JP" altLang="en-US" smtClean="0"/>
              <a:t>10</a:t>
            </a:fld>
            <a:endParaRPr kumimoji="1" lang="ja-JP" altLang="en-US"/>
          </a:p>
        </p:txBody>
      </p:sp>
    </p:spTree>
    <p:extLst>
      <p:ext uri="{BB962C8B-B14F-4D97-AF65-F5344CB8AC3E}">
        <p14:creationId xmlns:p14="http://schemas.microsoft.com/office/powerpoint/2010/main" val="401399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4" name="スライド イメージ プレースホルダー 1"/>
          <p:cNvSpPr>
            <a:spLocks noGrp="1" noRot="1" noChangeAspect="1"/>
          </p:cNvSpPr>
          <p:nvPr>
            <p:ph type="sldImg"/>
          </p:nvPr>
        </p:nvSpPr>
        <p:spPr>
          <a:xfrm>
            <a:off x="544513" y="577850"/>
            <a:ext cx="5718175" cy="3959225"/>
          </a:xfrm>
        </p:spPr>
      </p:sp>
      <p:sp>
        <p:nvSpPr>
          <p:cNvPr id="1265" name="ノート プレースホルダー 2"/>
          <p:cNvSpPr>
            <a:spLocks noGrp="1"/>
          </p:cNvSpPr>
          <p:nvPr>
            <p:ph type="body" idx="1"/>
          </p:nvPr>
        </p:nvSpPr>
        <p:spPr/>
        <p:txBody>
          <a:bodyPr/>
          <a:lstStyle/>
          <a:p>
            <a:r>
              <a:rPr kumimoji="1" lang="ja-JP" altLang="ja-JP" sz="1200" kern="1200" dirty="0">
                <a:solidFill>
                  <a:schemeClr val="tx1"/>
                </a:solidFill>
                <a:effectLst/>
                <a:latin typeface="+mn-lt"/>
                <a:ea typeface="+mn-ea"/>
                <a:cs typeface="+mn-cs"/>
              </a:rPr>
              <a:t>２号機能を持っている医療機関は、１号機能を有している環境があるとは思われるため、実際には、１号機能をもっている医療機関は２号機能を持っている</a:t>
            </a:r>
            <a:r>
              <a:rPr kumimoji="1" lang="en-US" altLang="ja-JP" sz="1200" kern="1200" dirty="0">
                <a:solidFill>
                  <a:schemeClr val="tx1"/>
                </a:solidFill>
                <a:effectLst/>
                <a:latin typeface="+mn-lt"/>
                <a:ea typeface="+mn-ea"/>
                <a:cs typeface="+mn-cs"/>
              </a:rPr>
              <a:t>76.7</a:t>
            </a:r>
            <a:r>
              <a:rPr kumimoji="1" lang="ja-JP" altLang="ja-JP" sz="1200" kern="1200" dirty="0">
                <a:solidFill>
                  <a:schemeClr val="tx1"/>
                </a:solidFill>
                <a:effectLst/>
                <a:latin typeface="+mn-lt"/>
                <a:ea typeface="+mn-ea"/>
                <a:cs typeface="+mn-cs"/>
              </a:rPr>
              <a:t>％近くはあり、１号機能の院内掲示で１号機能なしとなっている医療機関が多いことがわかります。</a:t>
            </a:r>
          </a:p>
          <a:p>
            <a:r>
              <a:rPr kumimoji="1" lang="ja-JP" altLang="ja-JP" sz="1200" kern="1200" dirty="0">
                <a:solidFill>
                  <a:schemeClr val="tx1"/>
                </a:solidFill>
                <a:effectLst/>
                <a:latin typeface="+mn-lt"/>
                <a:ea typeface="+mn-ea"/>
                <a:cs typeface="+mn-cs"/>
              </a:rPr>
              <a:t>実際、院内掲示の無し（意向有り）と無し（意向無し）からかかりつけ医機能を持たない医療機関である約</a:t>
            </a:r>
            <a:r>
              <a:rPr kumimoji="1" lang="en-US" altLang="ja-JP" sz="1200" kern="1200" dirty="0">
                <a:solidFill>
                  <a:schemeClr val="tx1"/>
                </a:solidFill>
                <a:effectLst/>
                <a:latin typeface="+mn-lt"/>
                <a:ea typeface="+mn-ea"/>
                <a:cs typeface="+mn-cs"/>
              </a:rPr>
              <a:t>200</a:t>
            </a:r>
            <a:r>
              <a:rPr kumimoji="1" lang="ja-JP" altLang="ja-JP" sz="1200" kern="1200" dirty="0">
                <a:solidFill>
                  <a:schemeClr val="tx1"/>
                </a:solidFill>
                <a:effectLst/>
                <a:latin typeface="+mn-lt"/>
                <a:ea typeface="+mn-ea"/>
                <a:cs typeface="+mn-cs"/>
              </a:rPr>
              <a:t>を除いた医療機関の合計を合わせた数が２号機能を持っている医療機関の割合と近似することから、この１号機能と２号機能有りの割合はほぼニアリーイコールの関係にあり、現在の報告で１号機能の割合が２号機能有りの割合を下回っている状況は、かかりつけ医機能報告制度について理解ができていない医療機関が一定数いる可能性があるのだと思っています。、</a:t>
            </a:r>
          </a:p>
          <a:p>
            <a:r>
              <a:rPr kumimoji="1" lang="ja-JP" altLang="ja-JP" sz="1200" kern="1200" dirty="0">
                <a:solidFill>
                  <a:schemeClr val="tx1"/>
                </a:solidFill>
                <a:effectLst/>
                <a:latin typeface="+mn-lt"/>
                <a:ea typeface="+mn-ea"/>
                <a:cs typeface="+mn-cs"/>
              </a:rPr>
              <a:t>そのため、この医療機関を１号機能有りにかえていくためにも、医師会とも連携して周知を徹底し、実態に即した報告を上げていただく必要があると思われます。</a:t>
            </a:r>
          </a:p>
          <a:p>
            <a:pPr marL="180975"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rgbClr val="FF0000"/>
                </a:solidFill>
              </a:rPr>
              <a:t>１号と２号の差については、１号機能ありに変えていく必要があるので、</a:t>
            </a: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rgbClr val="FF0000"/>
                </a:solidFill>
              </a:rPr>
              <a:t>実態に即した報告をあげてもらうために、周知策をやる必要がある。</a:t>
            </a: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rgbClr val="FF0000"/>
                </a:solidFill>
              </a:rPr>
              <a:t>具体策として、</a:t>
            </a: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rgbClr val="FF0000"/>
                </a:solidFill>
              </a:rPr>
              <a:t>円グラフのここを改善したらうまくいくよみたいな説明をする</a:t>
            </a: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rgbClr val="FF0000"/>
                </a:solidFill>
              </a:rPr>
              <a:t>口頭で説明</a:t>
            </a:r>
            <a:endParaRPr lang="en-US" altLang="ja-JP" sz="1400" b="1" dirty="0">
              <a:solidFill>
                <a:srgbClr val="FF0000"/>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b="1" dirty="0">
                <a:solidFill>
                  <a:srgbClr val="FF0000"/>
                </a:solidFill>
              </a:rPr>
              <a:t>（要件別の話を踏まえた評価）で</a:t>
            </a:r>
            <a:endParaRPr lang="en-US" altLang="ja-JP" sz="1400" b="1" dirty="0">
              <a:solidFill>
                <a:srgbClr val="FF0000"/>
              </a:solidFill>
            </a:endParaRPr>
          </a:p>
          <a:p>
            <a:pPr marL="180975" indent="-180975"/>
            <a:endParaRPr lang="en-US" altLang="ja-JP" sz="1400" dirty="0">
              <a:latin typeface="Meiryo UI" panose="020B0604030504040204" pitchFamily="50" charset="-128"/>
              <a:ea typeface="Meiryo UI" panose="020B0604030504040204" pitchFamily="50" charset="-128"/>
            </a:endParaRPr>
          </a:p>
          <a:p>
            <a:pPr marL="180975" indent="-180975"/>
            <a:endPar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266" name="スライド番号プレースホルダー 3"/>
          <p:cNvSpPr>
            <a:spLocks noGrp="1"/>
          </p:cNvSpPr>
          <p:nvPr>
            <p:ph type="sldNum" sz="quarter" idx="10"/>
          </p:nvPr>
        </p:nvSpPr>
        <p:spPr/>
        <p:txBody>
          <a:bodyPr/>
          <a:lstStyle/>
          <a:p>
            <a:fld id="{64D23413-02FE-4DC1-9FD0-53A34BBDAC18}" type="slidenum">
              <a:rPr kumimoji="1" lang="ja-JP" altLang="en-US" smtClean="0"/>
              <a:t>11</a:t>
            </a:fld>
            <a:endParaRPr kumimoji="1" lang="ja-JP" altLang="en-US"/>
          </a:p>
        </p:txBody>
      </p:sp>
    </p:spTree>
    <p:extLst>
      <p:ext uri="{BB962C8B-B14F-4D97-AF65-F5344CB8AC3E}">
        <p14:creationId xmlns:p14="http://schemas.microsoft.com/office/powerpoint/2010/main" val="12268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 name="スライド イメージ プレースホルダー 1"/>
          <p:cNvSpPr>
            <a:spLocks noGrp="1" noRot="1" noChangeAspect="1"/>
          </p:cNvSpPr>
          <p:nvPr>
            <p:ph type="sldImg"/>
          </p:nvPr>
        </p:nvSpPr>
        <p:spPr>
          <a:xfrm>
            <a:off x="544513" y="504825"/>
            <a:ext cx="5718175" cy="3960813"/>
          </a:xfrm>
        </p:spPr>
      </p:sp>
      <p:sp>
        <p:nvSpPr>
          <p:cNvPr id="1273"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cs typeface="Malgun Gothic Semilight" panose="020B0502040204020203" pitchFamily="50" charset="-128"/>
              </a:rPr>
              <a:t>○　次に、第２章としてかかりつけ医機能報告制度の地域における協議の場についてご説明します。</a:t>
            </a:r>
            <a:endParaRPr lang="en-US" altLang="ja-JP" sz="1400" dirty="0">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274" name="スライド番号プレースホルダー 3"/>
          <p:cNvSpPr>
            <a:spLocks noGrp="1"/>
          </p:cNvSpPr>
          <p:nvPr>
            <p:ph type="sldNum" sz="quarter" idx="10"/>
          </p:nvPr>
        </p:nvSpPr>
        <p:spPr/>
        <p:txBody>
          <a:bodyPr/>
          <a:lstStyle/>
          <a:p>
            <a:fld id="{E9CB8E03-FF29-4190-B967-51B2EE58A755}" type="slidenum">
              <a:rPr kumimoji="1" lang="ja-JP" altLang="en-US" smtClean="0"/>
              <a:t>12</a:t>
            </a:fld>
            <a:endParaRPr kumimoji="1" lang="ja-JP" altLang="en-US"/>
          </a:p>
        </p:txBody>
      </p:sp>
    </p:spTree>
    <p:extLst>
      <p:ext uri="{BB962C8B-B14F-4D97-AF65-F5344CB8AC3E}">
        <p14:creationId xmlns:p14="http://schemas.microsoft.com/office/powerpoint/2010/main" val="372434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9" name="スライド イメージ プレースホルダー 1"/>
          <p:cNvSpPr>
            <a:spLocks noGrp="1" noRot="1" noChangeAspect="1"/>
          </p:cNvSpPr>
          <p:nvPr>
            <p:ph type="sldImg"/>
          </p:nvPr>
        </p:nvSpPr>
        <p:spPr>
          <a:xfrm>
            <a:off x="544513" y="577850"/>
            <a:ext cx="5718175" cy="3959225"/>
          </a:xfrm>
        </p:spPr>
      </p:sp>
      <p:sp>
        <p:nvSpPr>
          <p:cNvPr id="1280"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圏域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かかりつけ医機能報告の報告結果を基に行うこととなっている協議の場ですが、</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広域的な観点で実施する協議として圏域地域医療構想調整会議、身近な地域における協議で市町が協議を実施するという２つの協議を使っていくこととしております。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では実際に身近な地域における協議としてあげている市町の協議の場とはどのようなものを想定しているのかというと次のページにあるとおり</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81" name="スライド番号プレースホルダー 3"/>
          <p:cNvSpPr>
            <a:spLocks noGrp="1"/>
          </p:cNvSpPr>
          <p:nvPr>
            <p:ph type="sldNum" sz="quarter" idx="10"/>
          </p:nvPr>
        </p:nvSpPr>
        <p:spPr/>
        <p:txBody>
          <a:bodyPr/>
          <a:lstStyle/>
          <a:p>
            <a:fld id="{64D23413-02FE-4DC1-9FD0-53A34BBDAC18}" type="slidenum">
              <a:rPr kumimoji="1" lang="ja-JP" altLang="en-US" smtClean="0"/>
              <a:t>13</a:t>
            </a:fld>
            <a:endParaRPr kumimoji="1" lang="ja-JP" altLang="en-US"/>
          </a:p>
        </p:txBody>
      </p:sp>
    </p:spTree>
    <p:extLst>
      <p:ext uri="{BB962C8B-B14F-4D97-AF65-F5344CB8AC3E}">
        <p14:creationId xmlns:p14="http://schemas.microsoft.com/office/powerpoint/2010/main" val="60014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6" name="スライド イメージ プレースホルダー 1"/>
          <p:cNvSpPr>
            <a:spLocks noGrp="1" noRot="1" noChangeAspect="1"/>
          </p:cNvSpPr>
          <p:nvPr>
            <p:ph type="sldImg"/>
          </p:nvPr>
        </p:nvSpPr>
        <p:spPr/>
      </p:sp>
      <p:sp>
        <p:nvSpPr>
          <p:cNvPr id="1287" name="ノート プレースホルダー 2"/>
          <p:cNvSpPr>
            <a:spLocks noGrp="1"/>
          </p:cNvSpPr>
          <p:nvPr>
            <p:ph type="body" idx="1"/>
          </p:nvPr>
        </p:nvSpPr>
        <p:spPr/>
        <p:txBody>
          <a:bodyPr/>
          <a:lstStyle/>
          <a:p>
            <a:r>
              <a:rPr kumimoji="1" lang="ja-JP" altLang="en-US" dirty="0"/>
              <a:t>その市町で実施する予定の地域における協議の場の検討状況は次のとおりです。</a:t>
            </a:r>
            <a:endParaRPr kumimoji="1" lang="en-US" altLang="ja-JP" dirty="0"/>
          </a:p>
          <a:p>
            <a:r>
              <a:rPr kumimoji="1" lang="ja-JP" altLang="en-US" dirty="0"/>
              <a:t>既存の会議体を使っていただいて決定していただいているところもあれば、実際にどんなことを協議するのか資料や検討課題がわからないと判断できないという状態にはなっておりますが、</a:t>
            </a:r>
            <a:endParaRPr kumimoji="1" lang="en-US" altLang="ja-JP" dirty="0"/>
          </a:p>
          <a:p>
            <a:r>
              <a:rPr kumimoji="1" lang="ja-JP" altLang="en-US" dirty="0"/>
              <a:t>今後市町におろしていくなかで、どの市町でどの協議体を活用しているか整理していこうと思っております。</a:t>
            </a:r>
            <a:endParaRPr kumimoji="1" lang="en-US" altLang="ja-JP" dirty="0"/>
          </a:p>
        </p:txBody>
      </p:sp>
      <p:sp>
        <p:nvSpPr>
          <p:cNvPr id="1288" name="スライド番号プレースホルダー 3"/>
          <p:cNvSpPr>
            <a:spLocks noGrp="1"/>
          </p:cNvSpPr>
          <p:nvPr>
            <p:ph type="sldNum" sz="quarter" idx="5"/>
          </p:nvPr>
        </p:nvSpPr>
        <p:spPr/>
        <p:txBody>
          <a:bodyPr/>
          <a:lstStyle/>
          <a:p>
            <a:fld id="{64D23413-02FE-4DC1-9FD0-53A34BBDAC18}" type="slidenum">
              <a:rPr kumimoji="1" lang="ja-JP" altLang="en-US" smtClean="0"/>
              <a:t>14</a:t>
            </a:fld>
            <a:endParaRPr kumimoji="1" lang="ja-JP" altLang="en-US"/>
          </a:p>
        </p:txBody>
      </p:sp>
    </p:spTree>
    <p:extLst>
      <p:ext uri="{BB962C8B-B14F-4D97-AF65-F5344CB8AC3E}">
        <p14:creationId xmlns:p14="http://schemas.microsoft.com/office/powerpoint/2010/main" val="3543419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スライド イメージ プレースホルダー 1"/>
          <p:cNvSpPr>
            <a:spLocks noGrp="1" noRot="1" noChangeAspect="1"/>
          </p:cNvSpPr>
          <p:nvPr>
            <p:ph type="sldImg"/>
          </p:nvPr>
        </p:nvSpPr>
        <p:spPr>
          <a:xfrm>
            <a:off x="544513" y="577850"/>
            <a:ext cx="5718175" cy="3959225"/>
          </a:xfrm>
        </p:spPr>
      </p:sp>
      <p:sp>
        <p:nvSpPr>
          <p:cNvPr id="1299" name="ノート プレースホルダー 2"/>
          <p:cNvSpPr>
            <a:spLocks noGrp="1"/>
          </p:cNvSpPr>
          <p:nvPr>
            <p:ph type="body" idx="1"/>
          </p:nvPr>
        </p:nvSpPr>
        <p:spPr/>
        <p:txBody>
          <a:bodyPr/>
          <a:lstStyle/>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では一番重要な部分である市町単位の協議の場で議論していただきたいことですが、</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今年度は各市町ごとの集計結果をもとに作成されたデータが行政職員や医療従事者等からみて体感が一致しているのか</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また今後の医療需要や介護需要が変化していく中で、どのような受け皿を用意していくか。</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このようなことを話していただければと思います。</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ただ、今年度はかかりつけ医機能報告制度が開始され初めての協議の場となりますので、すごく新しく何かをやるというわけではなく</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現状把握から行っていき、先ほどでものべた在宅医療・介護連係推進事業で行ってきたことの延長線上として協議を実施できればと思います。</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市町から圏域地域医療構想調整会議に挙げていただく報告資料も、そのような現状把握とそれに向けた対応としてどのようなものが想定されるか等</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簡単な様式を作成して示していこうと考えています。</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endPar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300" name="スライド番号プレースホルダー 3"/>
          <p:cNvSpPr>
            <a:spLocks noGrp="1"/>
          </p:cNvSpPr>
          <p:nvPr>
            <p:ph type="sldNum" sz="quarter" idx="10"/>
          </p:nvPr>
        </p:nvSpPr>
        <p:spPr/>
        <p:txBody>
          <a:bodyPr/>
          <a:lstStyle/>
          <a:p>
            <a:fld id="{64D23413-02FE-4DC1-9FD0-53A34BBDAC18}" type="slidenum">
              <a:rPr kumimoji="1" lang="ja-JP" altLang="en-US" smtClean="0"/>
              <a:t>15</a:t>
            </a:fld>
            <a:endParaRPr kumimoji="1" lang="ja-JP" altLang="en-US"/>
          </a:p>
        </p:txBody>
      </p:sp>
    </p:spTree>
    <p:extLst>
      <p:ext uri="{BB962C8B-B14F-4D97-AF65-F5344CB8AC3E}">
        <p14:creationId xmlns:p14="http://schemas.microsoft.com/office/powerpoint/2010/main" val="4092589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7" name="スライド イメージ プレースホルダー 1"/>
          <p:cNvSpPr>
            <a:spLocks noGrp="1" noRot="1" noChangeAspect="1"/>
          </p:cNvSpPr>
          <p:nvPr>
            <p:ph type="sldImg"/>
          </p:nvPr>
        </p:nvSpPr>
        <p:spPr/>
      </p:sp>
      <p:sp>
        <p:nvSpPr>
          <p:cNvPr id="1308" name="ノート プレースホルダー 2"/>
          <p:cNvSpPr>
            <a:spLocks noGrp="1"/>
          </p:cNvSpPr>
          <p:nvPr>
            <p:ph type="body" idx="1"/>
          </p:nvPr>
        </p:nvSpPr>
        <p:spPr/>
        <p:txBody>
          <a:bodyPr/>
          <a:lstStyle/>
          <a:p>
            <a:r>
              <a:rPr kumimoji="1" lang="ja-JP" altLang="en-US" dirty="0"/>
              <a:t>市町で実施している在宅医療・介護連携推進事業では、日ごろから切れ目のない在宅医療と介護の提供体制構築のために、</a:t>
            </a:r>
            <a:endParaRPr kumimoji="1" lang="en-US" altLang="ja-JP" dirty="0"/>
          </a:p>
          <a:p>
            <a:r>
              <a:rPr kumimoji="1" lang="en-US" altLang="ja-JP" dirty="0"/>
              <a:t>PDCA</a:t>
            </a:r>
            <a:r>
              <a:rPr kumimoji="1" lang="ja-JP" altLang="en-US" dirty="0"/>
              <a:t>サイクルに沿った取り組みを行っているところです。</a:t>
            </a:r>
            <a:endParaRPr kumimoji="1" lang="en-US" altLang="ja-JP" dirty="0"/>
          </a:p>
          <a:p>
            <a:r>
              <a:rPr kumimoji="1" lang="ja-JP" altLang="en-US" dirty="0"/>
              <a:t>この在宅医療・介護連携会議で行っていることの延長線上で、かかりつけ医機能の協議の場を行っていただきたいということなので、</a:t>
            </a:r>
            <a:endParaRPr kumimoji="1" lang="en-US" altLang="ja-JP" dirty="0"/>
          </a:p>
          <a:p>
            <a:r>
              <a:rPr kumimoji="1" lang="ja-JP" altLang="en-US" dirty="0"/>
              <a:t>新しく何か行う立ち上げて、新しく何かを行うといった形ではなく、既存の会議体を活用した形で進められればと思います。</a:t>
            </a:r>
            <a:endParaRPr kumimoji="1" lang="en-US" altLang="ja-JP" dirty="0"/>
          </a:p>
          <a:p>
            <a:r>
              <a:rPr kumimoji="1" lang="ja-JP" altLang="en-US" dirty="0"/>
              <a:t>そのような意味で既存の場の例示として在宅医療・介護連携会議が上がっているのだと思います。</a:t>
            </a:r>
            <a:endParaRPr kumimoji="1" lang="en-US" altLang="ja-JP" dirty="0"/>
          </a:p>
        </p:txBody>
      </p:sp>
      <p:sp>
        <p:nvSpPr>
          <p:cNvPr id="1309" name="スライド番号プレースホルダー 3"/>
          <p:cNvSpPr>
            <a:spLocks noGrp="1"/>
          </p:cNvSpPr>
          <p:nvPr>
            <p:ph type="sldNum" sz="quarter" idx="5"/>
          </p:nvPr>
        </p:nvSpPr>
        <p:spPr/>
        <p:txBody>
          <a:bodyPr/>
          <a:lstStyle/>
          <a:p>
            <a:fld id="{64D23413-02FE-4DC1-9FD0-53A34BBDAC18}" type="slidenum">
              <a:rPr kumimoji="1" lang="ja-JP" altLang="en-US" smtClean="0"/>
              <a:t>16</a:t>
            </a:fld>
            <a:endParaRPr kumimoji="1" lang="ja-JP" altLang="en-US"/>
          </a:p>
        </p:txBody>
      </p:sp>
    </p:spTree>
    <p:extLst>
      <p:ext uri="{BB962C8B-B14F-4D97-AF65-F5344CB8AC3E}">
        <p14:creationId xmlns:p14="http://schemas.microsoft.com/office/powerpoint/2010/main" val="4113589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7" name="スライド イメージ プレースホルダー 1"/>
          <p:cNvSpPr>
            <a:spLocks noGrp="1" noRot="1" noChangeAspect="1"/>
          </p:cNvSpPr>
          <p:nvPr>
            <p:ph type="sldImg"/>
          </p:nvPr>
        </p:nvSpPr>
        <p:spPr>
          <a:xfrm>
            <a:off x="544513" y="577850"/>
            <a:ext cx="5718175" cy="3959225"/>
          </a:xfrm>
        </p:spPr>
      </p:sp>
      <p:sp>
        <p:nvSpPr>
          <p:cNvPr id="1328"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rPr>
              <a:t>今後のかかりつけ医機能報告に関するスケジュールでは、</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この６月に保健所説明会と市町に向けた説明会等を行っていき、</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圏域地域医療構想調整会議で市町に協議の場の資料をおろしていくことを説明して、各市町で協議の場を実施し、圏域地域医療構想調整会議に意見を上げていただき、</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各市町の意見をもとに圏域地域医療構想調整会議で協議を実施して公表</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このような流れで考えております。</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ただ、市町の状況によっては、協議の場を年２回しか実施しないため、圏域地域医療構想調整会議に先んじて実施するということもありますので、</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そういった市町にはかかりつけ医機能報告のデータブックをまたず、既存である資料をもとに話していただく形をとっていただいても可能としたいと思います。</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その中で、来年の１～３月でまた令和８年度のかかりつけ医機能報告が走る、このようなサイクルで実施していければと思っております。</a:t>
            </a:r>
          </a:p>
        </p:txBody>
      </p:sp>
      <p:sp>
        <p:nvSpPr>
          <p:cNvPr id="1329" name="スライド番号プレースホルダー 3"/>
          <p:cNvSpPr>
            <a:spLocks noGrp="1"/>
          </p:cNvSpPr>
          <p:nvPr>
            <p:ph type="sldNum" sz="quarter" idx="10"/>
          </p:nvPr>
        </p:nvSpPr>
        <p:spPr/>
        <p:txBody>
          <a:bodyPr/>
          <a:lstStyle/>
          <a:p>
            <a:fld id="{64D23413-02FE-4DC1-9FD0-53A34BBDAC18}" type="slidenum">
              <a:rPr kumimoji="1" lang="ja-JP" altLang="en-US" smtClean="0"/>
              <a:t>17</a:t>
            </a:fld>
            <a:endParaRPr kumimoji="1" lang="ja-JP" altLang="en-US"/>
          </a:p>
        </p:txBody>
      </p:sp>
    </p:spTree>
    <p:extLst>
      <p:ext uri="{BB962C8B-B14F-4D97-AF65-F5344CB8AC3E}">
        <p14:creationId xmlns:p14="http://schemas.microsoft.com/office/powerpoint/2010/main" val="1351916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3" name="スライド イメージ プレースホルダー 1"/>
          <p:cNvSpPr>
            <a:spLocks noGrp="1" noRot="1" noChangeAspect="1"/>
          </p:cNvSpPr>
          <p:nvPr>
            <p:ph type="sldImg"/>
          </p:nvPr>
        </p:nvSpPr>
        <p:spPr>
          <a:xfrm>
            <a:off x="544513" y="504825"/>
            <a:ext cx="5718175" cy="3960813"/>
          </a:xfrm>
        </p:spPr>
      </p:sp>
      <p:sp>
        <p:nvSpPr>
          <p:cNvPr id="1164" name="ノート プレースホルダー 2"/>
          <p:cNvSpPr>
            <a:spLocks noGrp="1"/>
          </p:cNvSpPr>
          <p:nvPr>
            <p:ph type="body" idx="1"/>
          </p:nvPr>
        </p:nvSpPr>
        <p:spPr/>
        <p:txBody>
          <a:bodyPr/>
          <a:lstStyle/>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dirty="0">
                <a:latin typeface="Meiryo UI" panose="020B0604030504040204" pitchFamily="50" charset="-128"/>
                <a:ea typeface="Meiryo UI" panose="020B0604030504040204" pitchFamily="50" charset="-128"/>
                <a:cs typeface="Malgun Gothic Semilight" panose="020B0502040204020203" pitchFamily="50" charset="-128"/>
              </a:rPr>
              <a:t>○まずは第１章　かかりつけ医機能報告について説明いたします。</a:t>
            </a:r>
            <a:endParaRPr lang="en-US" altLang="ja-JP" sz="1400"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165" name="スライド番号プレースホルダー 3"/>
          <p:cNvSpPr>
            <a:spLocks noGrp="1"/>
          </p:cNvSpPr>
          <p:nvPr>
            <p:ph type="sldNum" sz="quarter" idx="10"/>
          </p:nvPr>
        </p:nvSpPr>
        <p:spPr/>
        <p:txBody>
          <a:bodyPr/>
          <a:lstStyle/>
          <a:p>
            <a:fld id="{E9CB8E03-FF29-4190-B967-51B2EE58A755}" type="slidenum">
              <a:rPr kumimoji="1" lang="ja-JP" altLang="en-US" smtClean="0"/>
              <a:t>2</a:t>
            </a:fld>
            <a:endParaRPr kumimoji="1" lang="ja-JP" altLang="en-US"/>
          </a:p>
        </p:txBody>
      </p:sp>
    </p:spTree>
    <p:extLst>
      <p:ext uri="{BB962C8B-B14F-4D97-AF65-F5344CB8AC3E}">
        <p14:creationId xmlns:p14="http://schemas.microsoft.com/office/powerpoint/2010/main" val="544390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スライド イメージ プレースホルダー 1"/>
          <p:cNvSpPr>
            <a:spLocks noGrp="1" noRot="1" noChangeAspect="1"/>
          </p:cNvSpPr>
          <p:nvPr>
            <p:ph type="sldImg"/>
          </p:nvPr>
        </p:nvSpPr>
        <p:spPr>
          <a:xfrm>
            <a:off x="544513" y="577850"/>
            <a:ext cx="5718175" cy="3959225"/>
          </a:xfrm>
        </p:spPr>
      </p:sp>
      <p:sp>
        <p:nvSpPr>
          <p:cNvPr id="1171"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rPr>
              <a:t>○かかりつけ医機能報告制度は、複数の慢性疾患や医療・介護の複合ニーズ等を抱える高齢者が増加する一方、医療従事者の確保の制約が大きくなる中で、多くの医療機関が参画し、地域において必要とされるかかりつけ医機能の充実強化を図り、国民の医療機関の選択に資する情報を提供することを通じて、国民・患者にとって医療サービスの向上につなげることを目指す目的として作られました。</a:t>
            </a:r>
            <a:endParaRPr lang="en-US" altLang="ja-JP" sz="1400" dirty="0">
              <a:latin typeface="Meiryo UI" panose="020B0604030504040204" pitchFamily="50" charset="-128"/>
              <a:ea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○かかりつけ医機能報告制度の概要としては、</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　まず①対象の医療機関に継続的な医療を要するものに対するかかりつけ医機能の有無・内容を報告していただく</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　次に②都道府県において確認を行い、医療情報ネット（ナビイ）等をつうじて公表を行う。</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　そして③確認した内容については、外来医療に関する地域の関係者との協議の場に報告を行い、</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　そこで地域で必要なかかりつけ医機能を確保するための具体的方策を検討・公表するという</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このような流れを１年サイクルで行っていくものであります。</a:t>
            </a:r>
            <a:endParaRPr lang="en-US" altLang="ja-JP" sz="1400" dirty="0">
              <a:latin typeface="Meiryo UI" panose="020B0604030504040204" pitchFamily="50" charset="-128"/>
              <a:ea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対象としている医療機関は特定機能病院（当県では広島大学病院）及び歯科医療機関を除く、病院、診療所となっており、</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県内では約</a:t>
            </a:r>
            <a:r>
              <a:rPr lang="en-US" altLang="ja-JP" sz="1400" dirty="0">
                <a:latin typeface="Meiryo UI" panose="020B0604030504040204" pitchFamily="50" charset="-128"/>
                <a:ea typeface="Meiryo UI" panose="020B0604030504040204" pitchFamily="50" charset="-128"/>
              </a:rPr>
              <a:t>2,700</a:t>
            </a:r>
            <a:r>
              <a:rPr lang="ja-JP" altLang="en-US" sz="1400" dirty="0">
                <a:latin typeface="Meiryo UI" panose="020B0604030504040204" pitchFamily="50" charset="-128"/>
                <a:ea typeface="Meiryo UI" panose="020B0604030504040204" pitchFamily="50" charset="-128"/>
              </a:rPr>
              <a:t>の医療機関が対象です。</a:t>
            </a:r>
            <a:endParaRPr lang="en-US" altLang="ja-JP" sz="1400" dirty="0">
              <a:latin typeface="Meiryo UI" panose="020B0604030504040204" pitchFamily="50" charset="-128"/>
              <a:ea typeface="Meiryo UI" panose="020B0604030504040204" pitchFamily="50" charset="-128"/>
            </a:endParaRPr>
          </a:p>
        </p:txBody>
      </p:sp>
      <p:sp>
        <p:nvSpPr>
          <p:cNvPr id="1172" name="スライド番号プレースホルダー 3"/>
          <p:cNvSpPr>
            <a:spLocks noGrp="1"/>
          </p:cNvSpPr>
          <p:nvPr>
            <p:ph type="sldNum" sz="quarter" idx="10"/>
          </p:nvPr>
        </p:nvSpPr>
        <p:spPr/>
        <p:txBody>
          <a:bodyPr/>
          <a:lstStyle/>
          <a:p>
            <a:fld id="{64D23413-02FE-4DC1-9FD0-53A34BBDAC18}" type="slidenum">
              <a:rPr kumimoji="1" lang="ja-JP" altLang="en-US" smtClean="0"/>
              <a:t>3</a:t>
            </a:fld>
            <a:endParaRPr kumimoji="1" lang="ja-JP" altLang="en-US"/>
          </a:p>
        </p:txBody>
      </p:sp>
    </p:spTree>
    <p:extLst>
      <p:ext uri="{BB962C8B-B14F-4D97-AF65-F5344CB8AC3E}">
        <p14:creationId xmlns:p14="http://schemas.microsoft.com/office/powerpoint/2010/main" val="392537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 name="スライド イメージ プレースホルダー 1"/>
          <p:cNvSpPr>
            <a:spLocks noGrp="1" noRot="1" noChangeAspect="1"/>
          </p:cNvSpPr>
          <p:nvPr>
            <p:ph type="sldImg"/>
          </p:nvPr>
        </p:nvSpPr>
        <p:spPr>
          <a:xfrm>
            <a:off x="544513" y="577850"/>
            <a:ext cx="5718175" cy="3959225"/>
          </a:xfrm>
        </p:spPr>
      </p:sp>
      <p:sp>
        <p:nvSpPr>
          <p:cNvPr id="1182"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rPr>
              <a:t>○　かかりつけ医機能報告制度を有効活用するためには、多くの対象医療機関に報告を行ってもらうことが重要です。</a:t>
            </a:r>
            <a:endParaRPr lang="en-US" altLang="ja-JP" sz="1400" dirty="0">
              <a:latin typeface="Meiryo UI" panose="020B0604030504040204" pitchFamily="50" charset="-128"/>
              <a:ea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rPr>
              <a:t>○　そのため、報告率向上の取組として医療機関に対して２回通知を行いました。</a:t>
            </a:r>
          </a:p>
          <a:p>
            <a:pPr marL="180975" indent="-180975"/>
            <a:endPar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endParaRPr>
          </a:p>
        </p:txBody>
      </p:sp>
      <p:sp>
        <p:nvSpPr>
          <p:cNvPr id="1183" name="スライド番号プレースホルダー 3"/>
          <p:cNvSpPr>
            <a:spLocks noGrp="1"/>
          </p:cNvSpPr>
          <p:nvPr>
            <p:ph type="sldNum" sz="quarter" idx="10"/>
          </p:nvPr>
        </p:nvSpPr>
        <p:spPr/>
        <p:txBody>
          <a:bodyPr/>
          <a:lstStyle/>
          <a:p>
            <a:fld id="{64D23413-02FE-4DC1-9FD0-53A34BBDAC18}" type="slidenum">
              <a:rPr kumimoji="1" lang="ja-JP" altLang="en-US" smtClean="0"/>
              <a:t>4</a:t>
            </a:fld>
            <a:endParaRPr kumimoji="1" lang="ja-JP" altLang="en-US"/>
          </a:p>
        </p:txBody>
      </p:sp>
    </p:spTree>
    <p:extLst>
      <p:ext uri="{BB962C8B-B14F-4D97-AF65-F5344CB8AC3E}">
        <p14:creationId xmlns:p14="http://schemas.microsoft.com/office/powerpoint/2010/main" val="485831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 イメージ プレースホルダー 1"/>
          <p:cNvSpPr>
            <a:spLocks noGrp="1" noRot="1" noChangeAspect="1"/>
          </p:cNvSpPr>
          <p:nvPr>
            <p:ph type="sldImg"/>
          </p:nvPr>
        </p:nvSpPr>
        <p:spPr>
          <a:xfrm>
            <a:off x="544513" y="577850"/>
            <a:ext cx="5718175" cy="3959225"/>
          </a:xfrm>
        </p:spPr>
      </p:sp>
      <p:sp>
        <p:nvSpPr>
          <p:cNvPr id="1193"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rPr>
              <a:t>○　実際の</a:t>
            </a:r>
            <a:r>
              <a:rPr lang="en-US" altLang="ja-JP" sz="1400" dirty="0">
                <a:latin typeface="Meiryo UI" panose="020B0604030504040204" pitchFamily="50" charset="-128"/>
                <a:ea typeface="Meiryo UI" panose="020B0604030504040204" pitchFamily="50" charset="-128"/>
              </a:rPr>
              <a:t>A</a:t>
            </a:r>
            <a:r>
              <a:rPr lang="ja-JP" altLang="en-US" sz="1400" dirty="0">
                <a:latin typeface="Meiryo UI" panose="020B0604030504040204" pitchFamily="50" charset="-128"/>
                <a:ea typeface="Meiryo UI" panose="020B0604030504040204" pitchFamily="50" charset="-128"/>
              </a:rPr>
              <a:t>４圧着文書と再報告依頼のはがきはこちらになります。</a:t>
            </a:r>
            <a:endParaRPr lang="en-US" altLang="ja-JP" sz="1400" dirty="0">
              <a:latin typeface="Meiryo UI" panose="020B0604030504040204" pitchFamily="50" charset="-128"/>
              <a:ea typeface="Meiryo UI" panose="020B0604030504040204" pitchFamily="50" charset="-128"/>
            </a:endParaRPr>
          </a:p>
        </p:txBody>
      </p:sp>
      <p:sp>
        <p:nvSpPr>
          <p:cNvPr id="1194" name="スライド番号プレースホルダー 3"/>
          <p:cNvSpPr>
            <a:spLocks noGrp="1"/>
          </p:cNvSpPr>
          <p:nvPr>
            <p:ph type="sldNum" sz="quarter" idx="10"/>
          </p:nvPr>
        </p:nvSpPr>
        <p:spPr/>
        <p:txBody>
          <a:bodyPr/>
          <a:lstStyle/>
          <a:p>
            <a:fld id="{64D23413-02FE-4DC1-9FD0-53A34BBDAC18}" type="slidenum">
              <a:rPr kumimoji="1" lang="ja-JP" altLang="en-US" smtClean="0"/>
              <a:t>5</a:t>
            </a:fld>
            <a:endParaRPr kumimoji="1" lang="ja-JP" altLang="en-US"/>
          </a:p>
        </p:txBody>
      </p:sp>
    </p:spTree>
    <p:extLst>
      <p:ext uri="{BB962C8B-B14F-4D97-AF65-F5344CB8AC3E}">
        <p14:creationId xmlns:p14="http://schemas.microsoft.com/office/powerpoint/2010/main" val="258169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 name="スライド イメージ プレースホルダー 1"/>
          <p:cNvSpPr>
            <a:spLocks noGrp="1" noRot="1" noChangeAspect="1"/>
          </p:cNvSpPr>
          <p:nvPr>
            <p:ph type="sldImg"/>
          </p:nvPr>
        </p:nvSpPr>
        <p:spPr>
          <a:xfrm>
            <a:off x="544513" y="577850"/>
            <a:ext cx="5718175" cy="3959225"/>
          </a:xfrm>
        </p:spPr>
      </p:sp>
      <p:sp>
        <p:nvSpPr>
          <p:cNvPr id="1202" name="ノート プレースホルダー 2"/>
          <p:cNvSpPr>
            <a:spLocks noGrp="1"/>
          </p:cNvSpPr>
          <p:nvPr>
            <p:ph type="body" idx="1"/>
          </p:nvPr>
        </p:nvSpPr>
        <p:spPr/>
        <p:txBody>
          <a:bodyPr/>
          <a:lstStyle/>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rPr>
              <a:t>○その結果、報告率については５月２５日現在で</a:t>
            </a:r>
            <a:r>
              <a:rPr lang="en-US" altLang="ja-JP" sz="1400" dirty="0">
                <a:solidFill>
                  <a:schemeClr val="tx1"/>
                </a:solidFill>
              </a:rPr>
              <a:t>87.12%</a:t>
            </a:r>
            <a:r>
              <a:rPr lang="ja-JP" altLang="en-US" sz="1400" dirty="0">
                <a:solidFill>
                  <a:schemeClr val="tx1"/>
                </a:solidFill>
              </a:rPr>
              <a:t>であり、全国平均の</a:t>
            </a:r>
            <a:r>
              <a:rPr lang="en-US" altLang="ja-JP" sz="1400" dirty="0">
                <a:solidFill>
                  <a:schemeClr val="tx1"/>
                </a:solidFill>
              </a:rPr>
              <a:t>79.17</a:t>
            </a:r>
            <a:r>
              <a:rPr lang="ja-JP" altLang="en-US" sz="1400" dirty="0">
                <a:solidFill>
                  <a:schemeClr val="tx1"/>
                </a:solidFill>
              </a:rPr>
              <a:t>％を上回っております。</a:t>
            </a:r>
            <a:endParaRPr lang="en-US" altLang="ja-JP" sz="1400" dirty="0">
              <a:solidFill>
                <a:schemeClr val="tx1"/>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rPr>
              <a:t>○圏域別でみた時にも、どの圏域も全国平均を上回っており、広島県は報告率が全体的によかったのだと思っております。</a:t>
            </a:r>
            <a:endParaRPr lang="en-US" altLang="ja-JP" sz="1400" dirty="0">
              <a:solidFill>
                <a:schemeClr val="tx1"/>
              </a:solidFill>
            </a:endParaRPr>
          </a:p>
          <a:p>
            <a:pPr marL="180975" marR="0" lvl="0" indent="-180975"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rPr>
              <a:t>（</a:t>
            </a:r>
            <a:r>
              <a:rPr lang="en-US" altLang="ja-JP" sz="1400" dirty="0">
                <a:solidFill>
                  <a:schemeClr val="tx1"/>
                </a:solidFill>
              </a:rPr>
              <a:t>47</a:t>
            </a:r>
            <a:r>
              <a:rPr kumimoji="1" lang="ja-JP" altLang="en-US" sz="1400" dirty="0">
                <a:solidFill>
                  <a:schemeClr val="tx1"/>
                </a:solidFill>
              </a:rPr>
              <a:t>都道府県中</a:t>
            </a:r>
            <a:r>
              <a:rPr lang="en-US" altLang="ja-JP" sz="1400" dirty="0">
                <a:solidFill>
                  <a:schemeClr val="tx1"/>
                </a:solidFill>
              </a:rPr>
              <a:t>14</a:t>
            </a:r>
            <a:r>
              <a:rPr kumimoji="1" lang="ja-JP" altLang="en-US" sz="1400" dirty="0">
                <a:solidFill>
                  <a:schemeClr val="tx1"/>
                </a:solidFill>
              </a:rPr>
              <a:t>位）</a:t>
            </a:r>
            <a:endParaRPr lang="en-US" altLang="ja-JP" sz="1400" dirty="0">
              <a:solidFill>
                <a:schemeClr val="tx1"/>
              </a:solidFill>
            </a:endParaRPr>
          </a:p>
          <a:p>
            <a:pPr marL="180975" indent="-180975"/>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rPr>
              <a:t>【</a:t>
            </a:r>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参考</a:t>
            </a:r>
            <a:r>
              <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rPr>
              <a:t>】</a:t>
            </a: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福山・府中のところは</a:t>
            </a:r>
            <a:r>
              <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rPr>
              <a:t>,</a:t>
            </a: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病院については</a:t>
            </a:r>
            <a:r>
              <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rPr>
              <a:t>45/45</a:t>
            </a:r>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医療機関なので、全ての病院にご回答いただいてもらっているが、</a:t>
            </a:r>
            <a:endPar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endParaRPr>
          </a:p>
          <a:p>
            <a:pPr marL="180975" indent="-180975"/>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診療所が</a:t>
            </a:r>
            <a:r>
              <a:rPr lang="en-US" altLang="ja-JP" sz="1400" u="none" dirty="0">
                <a:latin typeface="Meiryo UI" panose="020B0604030504040204" pitchFamily="50" charset="-128"/>
                <a:ea typeface="Meiryo UI" panose="020B0604030504040204" pitchFamily="50" charset="-128"/>
                <a:cs typeface="Malgun Gothic Semilight" panose="020B0502040204020203" pitchFamily="50" charset="-128"/>
              </a:rPr>
              <a:t>314/396</a:t>
            </a:r>
            <a:r>
              <a:rPr lang="ja-JP" altLang="en-US" sz="1400" u="none" dirty="0">
                <a:latin typeface="Meiryo UI" panose="020B0604030504040204" pitchFamily="50" charset="-128"/>
                <a:ea typeface="Meiryo UI" panose="020B0604030504040204" pitchFamily="50" charset="-128"/>
                <a:cs typeface="Malgun Gothic Semilight" panose="020B0502040204020203" pitchFamily="50" charset="-128"/>
              </a:rPr>
              <a:t>医療機関と低いので、診療所の報告率の低さが影響を招いていると思われる。</a:t>
            </a:r>
          </a:p>
        </p:txBody>
      </p:sp>
      <p:sp>
        <p:nvSpPr>
          <p:cNvPr id="1203" name="スライド番号プレースホルダー 3"/>
          <p:cNvSpPr>
            <a:spLocks noGrp="1"/>
          </p:cNvSpPr>
          <p:nvPr>
            <p:ph type="sldNum" sz="quarter" idx="10"/>
          </p:nvPr>
        </p:nvSpPr>
        <p:spPr/>
        <p:txBody>
          <a:bodyPr/>
          <a:lstStyle/>
          <a:p>
            <a:fld id="{64D23413-02FE-4DC1-9FD0-53A34BBDAC18}" type="slidenum">
              <a:rPr kumimoji="1" lang="ja-JP" altLang="en-US" smtClean="0"/>
              <a:t>6</a:t>
            </a:fld>
            <a:endParaRPr kumimoji="1" lang="ja-JP" altLang="en-US"/>
          </a:p>
        </p:txBody>
      </p:sp>
    </p:spTree>
    <p:extLst>
      <p:ext uri="{BB962C8B-B14F-4D97-AF65-F5344CB8AC3E}">
        <p14:creationId xmlns:p14="http://schemas.microsoft.com/office/powerpoint/2010/main" val="1124739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0" name="スライド イメージ プレースホルダー 1"/>
          <p:cNvSpPr>
            <a:spLocks noGrp="1" noRot="1" noChangeAspect="1"/>
          </p:cNvSpPr>
          <p:nvPr>
            <p:ph type="sldImg"/>
          </p:nvPr>
        </p:nvSpPr>
        <p:spPr>
          <a:xfrm>
            <a:off x="544513" y="577850"/>
            <a:ext cx="5718175" cy="3959225"/>
          </a:xfrm>
        </p:spPr>
      </p:sp>
      <p:sp>
        <p:nvSpPr>
          <p:cNvPr id="1211"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　では実際の報告の中身についてみていきます。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u="none" dirty="0">
                <a:latin typeface="Meiryo UI" panose="020B0604030504040204" pitchFamily="50" charset="-128"/>
                <a:ea typeface="Meiryo UI" panose="020B0604030504040204" pitchFamily="50" charset="-128"/>
              </a:rPr>
              <a:t>○　まず、１号機能とよばれる「日常的な診療を総合的かつ継続的に行う機能」についてです。</a:t>
            </a:r>
            <a:endParaRPr lang="en-US" altLang="ja-JP" sz="1400" u="none" dirty="0">
              <a:latin typeface="Meiryo UI" panose="020B0604030504040204" pitchFamily="50" charset="-128"/>
              <a:ea typeface="Meiryo UI" panose="020B0604030504040204" pitchFamily="50" charset="-128"/>
            </a:endParaRPr>
          </a:p>
          <a:p>
            <a:pPr marL="180975" indent="-180975"/>
            <a:r>
              <a:rPr lang="ja-JP" altLang="en-US" sz="1400" u="none" dirty="0">
                <a:latin typeface="Meiryo UI" panose="020B0604030504040204" pitchFamily="50" charset="-128"/>
                <a:ea typeface="Meiryo UI" panose="020B0604030504040204" pitchFamily="50" charset="-128"/>
              </a:rPr>
              <a:t>○　１号機能ありと回答した医療機関は</a:t>
            </a:r>
            <a:r>
              <a:rPr lang="en-US" altLang="ja-JP" sz="1400" u="none" dirty="0">
                <a:latin typeface="Meiryo UI" panose="020B0604030504040204" pitchFamily="50" charset="-128"/>
                <a:ea typeface="Meiryo UI" panose="020B0604030504040204" pitchFamily="50" charset="-128"/>
              </a:rPr>
              <a:t>56.1</a:t>
            </a:r>
            <a:r>
              <a:rPr lang="ja-JP" altLang="en-US" sz="1400" u="none" dirty="0">
                <a:latin typeface="Meiryo UI" panose="020B0604030504040204" pitchFamily="50" charset="-128"/>
                <a:ea typeface="Meiryo UI" panose="020B0604030504040204" pitchFamily="50" charset="-128"/>
              </a:rPr>
              <a:t>％、１号機能なしと回答した医療機関は</a:t>
            </a:r>
            <a:r>
              <a:rPr lang="en-US" altLang="ja-JP" sz="1400" u="none" dirty="0">
                <a:latin typeface="Meiryo UI" panose="020B0604030504040204" pitchFamily="50" charset="-128"/>
                <a:ea typeface="Meiryo UI" panose="020B0604030504040204" pitchFamily="50" charset="-128"/>
              </a:rPr>
              <a:t>31.4</a:t>
            </a:r>
            <a:r>
              <a:rPr lang="ja-JP" altLang="en-US" sz="1400" u="none" dirty="0">
                <a:latin typeface="Meiryo UI" panose="020B0604030504040204" pitchFamily="50" charset="-128"/>
                <a:ea typeface="Meiryo UI" panose="020B0604030504040204" pitchFamily="50" charset="-128"/>
              </a:rPr>
              <a:t>％、未報告・報告中となっている医療機関は</a:t>
            </a:r>
            <a:r>
              <a:rPr lang="en-US" altLang="ja-JP" sz="1400" u="none" dirty="0">
                <a:latin typeface="Meiryo UI" panose="020B0604030504040204" pitchFamily="50" charset="-128"/>
                <a:ea typeface="Meiryo UI" panose="020B0604030504040204" pitchFamily="50" charset="-128"/>
              </a:rPr>
              <a:t>12.5%</a:t>
            </a:r>
            <a:r>
              <a:rPr lang="ja-JP" altLang="en-US" sz="1400" u="none" dirty="0">
                <a:latin typeface="Meiryo UI" panose="020B0604030504040204" pitchFamily="50" charset="-128"/>
                <a:ea typeface="Meiryo UI" panose="020B0604030504040204" pitchFamily="50" charset="-128"/>
              </a:rPr>
              <a:t>となっています。</a:t>
            </a:r>
            <a:endParaRPr lang="en-US" altLang="ja-JP" sz="1400" u="none" dirty="0">
              <a:latin typeface="Meiryo UI" panose="020B0604030504040204" pitchFamily="50" charset="-128"/>
              <a:ea typeface="Meiryo UI" panose="020B0604030504040204" pitchFamily="50" charset="-128"/>
            </a:endParaRPr>
          </a:p>
        </p:txBody>
      </p:sp>
      <p:sp>
        <p:nvSpPr>
          <p:cNvPr id="1212" name="スライド番号プレースホルダー 3"/>
          <p:cNvSpPr>
            <a:spLocks noGrp="1"/>
          </p:cNvSpPr>
          <p:nvPr>
            <p:ph type="sldNum" sz="quarter" idx="10"/>
          </p:nvPr>
        </p:nvSpPr>
        <p:spPr/>
        <p:txBody>
          <a:bodyPr/>
          <a:lstStyle/>
          <a:p>
            <a:fld id="{64D23413-02FE-4DC1-9FD0-53A34BBDAC18}" type="slidenum">
              <a:rPr kumimoji="1" lang="ja-JP" altLang="en-US" smtClean="0"/>
              <a:t>7</a:t>
            </a:fld>
            <a:endParaRPr kumimoji="1" lang="ja-JP" altLang="en-US"/>
          </a:p>
        </p:txBody>
      </p:sp>
    </p:spTree>
    <p:extLst>
      <p:ext uri="{BB962C8B-B14F-4D97-AF65-F5344CB8AC3E}">
        <p14:creationId xmlns:p14="http://schemas.microsoft.com/office/powerpoint/2010/main" val="1748668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 name="スライド イメージ プレースホルダー 1"/>
          <p:cNvSpPr>
            <a:spLocks noGrp="1" noRot="1" noChangeAspect="1"/>
          </p:cNvSpPr>
          <p:nvPr>
            <p:ph type="sldImg"/>
          </p:nvPr>
        </p:nvSpPr>
        <p:spPr>
          <a:xfrm>
            <a:off x="544513" y="577850"/>
            <a:ext cx="5718175" cy="3959225"/>
          </a:xfrm>
        </p:spPr>
      </p:sp>
      <p:sp>
        <p:nvSpPr>
          <p:cNvPr id="1219" name="ノート プレースホルダー 2"/>
          <p:cNvSpPr>
            <a:spLocks noGrp="1"/>
          </p:cNvSpPr>
          <p:nvPr>
            <p:ph type="body" idx="1"/>
          </p:nvPr>
        </p:nvSpPr>
        <p:spPr/>
        <p:txBody>
          <a:bodyPr/>
          <a:lstStyle/>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○１号機能の報告事項については、次の５つとなっており、その中でも赤い★マークがついている３つの事項全てで有りや可能などの回答をしていただくことで１号機能に該当ありとなります。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○逆に赤い★マークひとつでも無しや不可と回答した場合には１号機能なしという回答となります。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○では、この赤い★マークのうちどの設問で１号機能なしとなった医療機関が多いのか分析してみました。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20" name="スライド番号プレースホルダー 3"/>
          <p:cNvSpPr>
            <a:spLocks noGrp="1"/>
          </p:cNvSpPr>
          <p:nvPr>
            <p:ph type="sldNum" sz="quarter" idx="10"/>
          </p:nvPr>
        </p:nvSpPr>
        <p:spPr/>
        <p:txBody>
          <a:bodyPr/>
          <a:lstStyle/>
          <a:p>
            <a:fld id="{64D23413-02FE-4DC1-9FD0-53A34BBDAC18}" type="slidenum">
              <a:rPr kumimoji="1" lang="ja-JP" altLang="en-US" smtClean="0"/>
              <a:t>8</a:t>
            </a:fld>
            <a:endParaRPr kumimoji="1" lang="ja-JP" altLang="en-US"/>
          </a:p>
        </p:txBody>
      </p:sp>
    </p:spTree>
    <p:extLst>
      <p:ext uri="{BB962C8B-B14F-4D97-AF65-F5344CB8AC3E}">
        <p14:creationId xmlns:p14="http://schemas.microsoft.com/office/powerpoint/2010/main" val="653582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5" name="スライド イメージ プレースホルダー 1"/>
          <p:cNvSpPr>
            <a:spLocks noGrp="1" noRot="1" noChangeAspect="1"/>
          </p:cNvSpPr>
          <p:nvPr>
            <p:ph type="sldImg"/>
          </p:nvPr>
        </p:nvSpPr>
        <p:spPr>
          <a:xfrm>
            <a:off x="544513" y="577850"/>
            <a:ext cx="5718175" cy="3959225"/>
          </a:xfrm>
        </p:spPr>
      </p:sp>
      <p:sp>
        <p:nvSpPr>
          <p:cNvPr id="1236" name="ノート プレースホルダー 2"/>
          <p:cNvSpPr>
            <a:spLocks noGrp="1"/>
          </p:cNvSpPr>
          <p:nvPr>
            <p:ph type="body" idx="1"/>
          </p:nvPr>
        </p:nvSpPr>
        <p:spPr/>
        <p:txBody>
          <a:bodyPr/>
          <a:lstStyle/>
          <a:p>
            <a:pPr marL="180975" indent="-180975"/>
            <a:r>
              <a:rPr lang="ja-JP" altLang="en-US" sz="1400" b="0" dirty="0">
                <a:latin typeface="Meiryo UI" panose="020B0604030504040204" pitchFamily="50" charset="-128"/>
                <a:ea typeface="Meiryo UI" panose="020B0604030504040204" pitchFamily="50" charset="-128"/>
                <a:cs typeface="Meiryo UI" panose="020B0604030504040204" pitchFamily="50" charset="-128"/>
              </a:rPr>
              <a:t>この３つの設問を見ると、一番左の院内掲示で無し（意向無し）や無し（意向有り）と回答したことで１号機能なしと判定されている医療機関が多いように思われます。</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0" dirty="0">
                <a:latin typeface="Meiryo UI" panose="020B0604030504040204" pitchFamily="50" charset="-128"/>
                <a:ea typeface="Meiryo UI" panose="020B0604030504040204" pitchFamily="50" charset="-128"/>
                <a:cs typeface="Meiryo UI" panose="020B0604030504040204" pitchFamily="50" charset="-128"/>
              </a:rPr>
              <a:t>実際、３つの設問すべてに無し、該当なし、不可と回答した医療機関は</a:t>
            </a:r>
            <a:r>
              <a:rPr lang="en-US" altLang="ja-JP" sz="1400" b="0" dirty="0">
                <a:latin typeface="Meiryo UI" panose="020B0604030504040204" pitchFamily="50" charset="-128"/>
                <a:ea typeface="Meiryo UI" panose="020B0604030504040204" pitchFamily="50" charset="-128"/>
                <a:cs typeface="Meiryo UI" panose="020B0604030504040204" pitchFamily="50" charset="-128"/>
              </a:rPr>
              <a:t>318</a:t>
            </a:r>
            <a:r>
              <a:rPr lang="ja-JP" altLang="en-US" sz="1400" b="0" dirty="0">
                <a:latin typeface="Meiryo UI" panose="020B0604030504040204" pitchFamily="50" charset="-128"/>
                <a:ea typeface="Meiryo UI" panose="020B0604030504040204" pitchFamily="50" charset="-128"/>
                <a:cs typeface="Meiryo UI" panose="020B0604030504040204" pitchFamily="50" charset="-128"/>
              </a:rPr>
              <a:t>医療機関あり、全体では</a:t>
            </a:r>
            <a:r>
              <a:rPr lang="en-US" altLang="ja-JP" sz="1400" b="0" dirty="0">
                <a:latin typeface="Meiryo UI" panose="020B0604030504040204" pitchFamily="50" charset="-128"/>
                <a:ea typeface="Meiryo UI" panose="020B0604030504040204" pitchFamily="50" charset="-128"/>
                <a:cs typeface="Meiryo UI" panose="020B0604030504040204" pitchFamily="50" charset="-128"/>
              </a:rPr>
              <a:t>11.3%</a:t>
            </a:r>
            <a:r>
              <a:rPr lang="ja-JP" altLang="en-US" sz="1400" b="0" dirty="0">
                <a:latin typeface="Meiryo UI" panose="020B0604030504040204" pitchFamily="50" charset="-128"/>
                <a:ea typeface="Meiryo UI" panose="020B0604030504040204" pitchFamily="50" charset="-128"/>
                <a:cs typeface="Meiryo UI" panose="020B0604030504040204" pitchFamily="50" charset="-128"/>
              </a:rPr>
              <a:t>を占めています。</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0" dirty="0">
                <a:latin typeface="Meiryo UI" panose="020B0604030504040204" pitchFamily="50" charset="-128"/>
                <a:ea typeface="Meiryo UI" panose="020B0604030504040204" pitchFamily="50" charset="-128"/>
                <a:cs typeface="Meiryo UI" panose="020B0604030504040204" pitchFamily="50" charset="-128"/>
              </a:rPr>
              <a:t>この</a:t>
            </a:r>
            <a:r>
              <a:rPr lang="en-US" altLang="ja-JP" sz="1400" b="0" dirty="0">
                <a:latin typeface="Meiryo UI" panose="020B0604030504040204" pitchFamily="50" charset="-128"/>
                <a:ea typeface="Meiryo UI" panose="020B0604030504040204" pitchFamily="50" charset="-128"/>
                <a:cs typeface="Meiryo UI" panose="020B0604030504040204" pitchFamily="50" charset="-128"/>
              </a:rPr>
              <a:t>318</a:t>
            </a:r>
            <a:r>
              <a:rPr lang="ja-JP" altLang="en-US" sz="1400" b="0" dirty="0">
                <a:latin typeface="Meiryo UI" panose="020B0604030504040204" pitchFamily="50" charset="-128"/>
                <a:ea typeface="Meiryo UI" panose="020B0604030504040204" pitchFamily="50" charset="-128"/>
                <a:cs typeface="Meiryo UI" panose="020B0604030504040204" pitchFamily="50" charset="-128"/>
              </a:rPr>
              <a:t>施設のうち約</a:t>
            </a:r>
            <a:r>
              <a:rPr lang="en-US" altLang="ja-JP" sz="1400" b="0" dirty="0">
                <a:latin typeface="Meiryo UI" panose="020B0604030504040204" pitchFamily="50" charset="-128"/>
                <a:ea typeface="Meiryo UI" panose="020B0604030504040204" pitchFamily="50" charset="-128"/>
                <a:cs typeface="Meiryo UI" panose="020B0604030504040204" pitchFamily="50" charset="-128"/>
              </a:rPr>
              <a:t>200</a:t>
            </a:r>
            <a:r>
              <a:rPr lang="ja-JP" altLang="en-US" sz="1400" b="0" dirty="0">
                <a:latin typeface="Meiryo UI" panose="020B0604030504040204" pitchFamily="50" charset="-128"/>
                <a:ea typeface="Meiryo UI" panose="020B0604030504040204" pitchFamily="50" charset="-128"/>
                <a:cs typeface="Meiryo UI" panose="020B0604030504040204" pitchFamily="50" charset="-128"/>
              </a:rPr>
              <a:t>施設近くは外来診療を行っておらず、かかりつけ医機能を持たない特別養護老人ホームや民間企業の中にある診療所、また美容クリニック等であったため、</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0" dirty="0">
                <a:latin typeface="Meiryo UI" panose="020B0604030504040204" pitchFamily="50" charset="-128"/>
                <a:ea typeface="Meiryo UI" panose="020B0604030504040204" pitchFamily="50" charset="-128"/>
                <a:cs typeface="Meiryo UI" panose="020B0604030504040204" pitchFamily="50" charset="-128"/>
              </a:rPr>
              <a:t>未報告の</a:t>
            </a:r>
            <a:r>
              <a:rPr lang="en-US" altLang="ja-JP" sz="1400" b="0" dirty="0">
                <a:latin typeface="Meiryo UI" panose="020B0604030504040204" pitchFamily="50" charset="-128"/>
                <a:ea typeface="Meiryo UI" panose="020B0604030504040204" pitchFamily="50" charset="-128"/>
                <a:cs typeface="Meiryo UI" panose="020B0604030504040204" pitchFamily="50" charset="-128"/>
              </a:rPr>
              <a:t>12.5</a:t>
            </a:r>
            <a:r>
              <a:rPr lang="ja-JP" altLang="en-US" sz="1400" b="0" dirty="0">
                <a:latin typeface="Meiryo UI" panose="020B0604030504040204" pitchFamily="50" charset="-128"/>
                <a:ea typeface="Meiryo UI" panose="020B0604030504040204" pitchFamily="50" charset="-128"/>
                <a:cs typeface="Meiryo UI" panose="020B0604030504040204" pitchFamily="50" charset="-128"/>
              </a:rPr>
              <a:t>％の医療機関を報告するように周知に努めるとともに、</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0" dirty="0">
                <a:latin typeface="Meiryo UI" panose="020B0604030504040204" pitchFamily="50" charset="-128"/>
                <a:ea typeface="Meiryo UI" panose="020B0604030504040204" pitchFamily="50" charset="-128"/>
                <a:cs typeface="Meiryo UI" panose="020B0604030504040204" pitchFamily="50" charset="-128"/>
              </a:rPr>
              <a:t>院内掲示で無し（意向有り）となっている医療機関や無し意向無しとしている医療機関の中で、かかりつけ医機能を持たない医療機関を除いたものについては、</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0" dirty="0">
                <a:latin typeface="Meiryo UI" panose="020B0604030504040204" pitchFamily="50" charset="-128"/>
                <a:ea typeface="Meiryo UI" panose="020B0604030504040204" pitchFamily="50" charset="-128"/>
                <a:cs typeface="Meiryo UI" panose="020B0604030504040204" pitchFamily="50" charset="-128"/>
              </a:rPr>
              <a:t>改善していかなくてはいけないかなと思います。</a:t>
            </a:r>
            <a:endParaRPr lang="en-US" altLang="ja-JP" sz="1400" b="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（削除）</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争点を未報告は報告していかないといけない、院内掲示の意向有りについては改善していかないといけなくて、</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県として院内掲示に関する</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改善しないといけないのは、やむを得ない赤を除いた、赤の一部、緑、紫の部分については改善しないといけない</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この部分は２号機能の結果を見てもわかる</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該当なしとしているところの内訳を口頭で説明</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（例えば、特養の中の診療所や美容クリニック、廃業はしていないけれども高齢化の影響などでかかりつけ医として消極的な回答）等</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３つの共通の無しを出して、賛同いただいていない等、理由を説明できるように</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無し（意向無し）となっている医療機関</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654</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医療機関、１次診療の該当なしは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368</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医療機関、患者相談の不可（意向無し）は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431</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その中で、全部に無しと回答している医療機関は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318</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医療機関、（１号機能一括無しで回答しているのは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195</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院内掲示と患者相談不可は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412</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院内掲示と１次診療の該当なしは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343</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１次診療の該当なしと患者相談不可は</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324</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医療機関</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院内掲示、１次診療、患者相談の</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11.3</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％はすべて無しで回答しているため、</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そこは制度にご賛同いただいていないのかなと思う？</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それとも</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23.3</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-11.3</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12.0%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部分が院内掲示だけ意向無しのため、ここが制度にご賛同いただいていないということかもしれない。</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無し（意向有り）の人は、この院内掲示の要件をクリアしたら、１号機能ありと判定される人に対しては、個別にメール、電話などにより「有り」にかえるよう修正依頼をした。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　無し（意向有り）で残っている人たちは他の１号機能の要件を満たしていない医療機関と思われる。</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400" dirty="0">
                <a:latin typeface="Meiryo UI" panose="020B0604030504040204" pitchFamily="50" charset="-128"/>
                <a:ea typeface="Meiryo UI" panose="020B0604030504040204" pitchFamily="50" charset="-128"/>
                <a:cs typeface="Meiryo UI" panose="020B0604030504040204" pitchFamily="50" charset="-128"/>
              </a:rPr>
              <a:t>○無し（意向無し）と回答した医療機関の中には、高齢化や後継者不足が原因のため、かかりつけ医機能として医療情報ネット（ナビイ）に情報を公にすることを躊躇された医療機関もいた。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37" name="スライド番号プレースホルダー 3"/>
          <p:cNvSpPr>
            <a:spLocks noGrp="1"/>
          </p:cNvSpPr>
          <p:nvPr>
            <p:ph type="sldNum" sz="quarter" idx="10"/>
          </p:nvPr>
        </p:nvSpPr>
        <p:spPr/>
        <p:txBody>
          <a:bodyPr/>
          <a:lstStyle/>
          <a:p>
            <a:fld id="{64D23413-02FE-4DC1-9FD0-53A34BBDAC18}" type="slidenum">
              <a:rPr kumimoji="1" lang="ja-JP" altLang="en-US" smtClean="0"/>
              <a:t>9</a:t>
            </a:fld>
            <a:endParaRPr kumimoji="1" lang="ja-JP" altLang="en-US"/>
          </a:p>
        </p:txBody>
      </p:sp>
    </p:spTree>
    <p:extLst>
      <p:ext uri="{BB962C8B-B14F-4D97-AF65-F5344CB8AC3E}">
        <p14:creationId xmlns:p14="http://schemas.microsoft.com/office/powerpoint/2010/main" val="3955753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28" name="テキスト プレースホルダー 2"/>
          <p:cNvSpPr>
            <a:spLocks noGrp="1"/>
          </p:cNvSpPr>
          <p:nvPr>
            <p:ph type="body" sz="quarter" idx="15" hasCustomPrompt="1"/>
          </p:nvPr>
        </p:nvSpPr>
        <p:spPr>
          <a:xfrm>
            <a:off x="2720752" y="515719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令和●年●月●日</a:t>
            </a:r>
          </a:p>
        </p:txBody>
      </p:sp>
      <p:sp>
        <p:nvSpPr>
          <p:cNvPr id="1029" name="テキスト プレースホルダー 2"/>
          <p:cNvSpPr>
            <a:spLocks noGrp="1"/>
          </p:cNvSpPr>
          <p:nvPr>
            <p:ph type="body" sz="quarter" idx="16" hasCustomPrompt="1"/>
          </p:nvPr>
        </p:nvSpPr>
        <p:spPr>
          <a:xfrm>
            <a:off x="2720727" y="587727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（所属名）</a:t>
            </a:r>
          </a:p>
        </p:txBody>
      </p:sp>
      <p:pic>
        <p:nvPicPr>
          <p:cNvPr id="1030" name="図 1"/>
          <p:cNvPicPr>
            <a:picLocks noChangeAspect="1"/>
          </p:cNvPicPr>
          <p:nvPr userDrawn="1"/>
        </p:nvPicPr>
        <p:blipFill>
          <a:blip r:embed="rId2"/>
          <a:stretch>
            <a:fillRect/>
          </a:stretch>
        </p:blipFill>
        <p:spPr>
          <a:xfrm>
            <a:off x="1280592" y="2831540"/>
            <a:ext cx="1152244" cy="1194920"/>
          </a:xfrm>
          <a:prstGeom prst="rect">
            <a:avLst/>
          </a:prstGeom>
        </p:spPr>
      </p:pic>
    </p:spTree>
    <p:extLst>
      <p:ext uri="{BB962C8B-B14F-4D97-AF65-F5344CB8AC3E}">
        <p14:creationId xmlns:p14="http://schemas.microsoft.com/office/powerpoint/2010/main" val="949114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071" name="図 1"/>
          <p:cNvPicPr>
            <a:picLocks noChangeAspect="1"/>
          </p:cNvPicPr>
          <p:nvPr userDrawn="1"/>
        </p:nvPicPr>
        <p:blipFill>
          <a:blip r:embed="rId2"/>
          <a:stretch>
            <a:fillRect/>
          </a:stretch>
        </p:blipFill>
        <p:spPr>
          <a:xfrm>
            <a:off x="488504" y="2636912"/>
            <a:ext cx="9025011" cy="864096"/>
          </a:xfrm>
          <a:prstGeom prst="rect">
            <a:avLst/>
          </a:prstGeom>
        </p:spPr>
      </p:pic>
      <p:sp>
        <p:nvSpPr>
          <p:cNvPr id="1072"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タイトル、タイトル、タイトル</a:t>
            </a:r>
          </a:p>
        </p:txBody>
      </p:sp>
      <p:sp>
        <p:nvSpPr>
          <p:cNvPr id="1073"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pic>
        <p:nvPicPr>
          <p:cNvPr id="1075" name="図 1"/>
          <p:cNvPicPr>
            <a:picLocks noChangeAspect="1"/>
          </p:cNvPicPr>
          <p:nvPr userDrawn="1"/>
        </p:nvPicPr>
        <p:blipFill>
          <a:blip r:embed="rId2"/>
          <a:stretch>
            <a:fillRect/>
          </a:stretch>
        </p:blipFill>
        <p:spPr>
          <a:xfrm>
            <a:off x="3944888" y="2348880"/>
            <a:ext cx="5723776" cy="864096"/>
          </a:xfrm>
          <a:prstGeom prst="rect">
            <a:avLst/>
          </a:prstGeom>
        </p:spPr>
      </p:pic>
      <p:sp>
        <p:nvSpPr>
          <p:cNvPr id="1076"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タイトル、タイトル、タイトル</a:t>
            </a:r>
          </a:p>
        </p:txBody>
      </p:sp>
      <p:sp>
        <p:nvSpPr>
          <p:cNvPr id="107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sp>
        <p:nvSpPr>
          <p:cNvPr id="1079"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pic>
        <p:nvPicPr>
          <p:cNvPr id="1082" name="図 2" descr="テキスト&#10;&#10;自動的に生成された説明"/>
          <p:cNvPicPr>
            <a:picLocks noChangeAspect="1"/>
          </p:cNvPicPr>
          <p:nvPr userDrawn="1"/>
        </p:nvPicPr>
        <p:blipFill>
          <a:blip r:embed="rId2"/>
          <a:srcRect r="41937"/>
          <a:stretch>
            <a:fillRect/>
          </a:stretch>
        </p:blipFill>
        <p:spPr>
          <a:xfrm>
            <a:off x="3613264" y="5779244"/>
            <a:ext cx="1555760" cy="746100"/>
          </a:xfrm>
          <a:prstGeom prst="rect">
            <a:avLst/>
          </a:prstGeom>
        </p:spPr>
      </p:pic>
      <p:pic>
        <p:nvPicPr>
          <p:cNvPr id="1083" name="図 3"/>
          <p:cNvPicPr>
            <a:picLocks noChangeAspect="1"/>
          </p:cNvPicPr>
          <p:nvPr userDrawn="1"/>
        </p:nvPicPr>
        <p:blipFill>
          <a:blip r:embed="rId3"/>
          <a:stretch>
            <a:fillRect/>
          </a:stretch>
        </p:blipFill>
        <p:spPr>
          <a:xfrm>
            <a:off x="5241032" y="5779244"/>
            <a:ext cx="1229103" cy="778752"/>
          </a:xfrm>
          <a:prstGeom prst="rect">
            <a:avLst/>
          </a:prstGeom>
        </p:spPr>
      </p:pic>
    </p:spTree>
    <p:extLst>
      <p:ext uri="{BB962C8B-B14F-4D97-AF65-F5344CB8AC3E}">
        <p14:creationId xmlns:p14="http://schemas.microsoft.com/office/powerpoint/2010/main" val="1207393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sp>
        <p:nvSpPr>
          <p:cNvPr id="108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086" name="図 5"/>
          <p:cNvPicPr>
            <a:picLocks noChangeAspect="1"/>
          </p:cNvPicPr>
          <p:nvPr userDrawn="1"/>
        </p:nvPicPr>
        <p:blipFill>
          <a:blip r:embed="rId2"/>
          <a:stretch>
            <a:fillRect/>
          </a:stretch>
        </p:blipFill>
        <p:spPr>
          <a:xfrm>
            <a:off x="208248" y="6381328"/>
            <a:ext cx="9489504" cy="45719"/>
          </a:xfrm>
          <a:prstGeom prst="rect">
            <a:avLst/>
          </a:prstGeom>
        </p:spPr>
      </p:pic>
      <p:pic>
        <p:nvPicPr>
          <p:cNvPr id="1087" name="図 9"/>
          <p:cNvPicPr>
            <a:picLocks noChangeAspect="1"/>
          </p:cNvPicPr>
          <p:nvPr userDrawn="1"/>
        </p:nvPicPr>
        <p:blipFill>
          <a:blip r:embed="rId3"/>
          <a:stretch>
            <a:fillRect/>
          </a:stretch>
        </p:blipFill>
        <p:spPr>
          <a:xfrm>
            <a:off x="272480" y="6453336"/>
            <a:ext cx="944326" cy="288032"/>
          </a:xfrm>
          <a:prstGeom prst="rect">
            <a:avLst/>
          </a:prstGeom>
          <a:noFill/>
          <a:ln>
            <a:noFill/>
          </a:ln>
        </p:spPr>
      </p:pic>
      <p:sp>
        <p:nvSpPr>
          <p:cNvPr id="1088" name="テキスト ボックス 8"/>
          <p:cNvSpPr txBox="1"/>
          <p:nvPr userDrawn="1"/>
        </p:nvSpPr>
        <p:spPr>
          <a:xfrm>
            <a:off x="1072790" y="6487452"/>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89"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90" name="図 11"/>
          <p:cNvPicPr>
            <a:picLocks noChangeAspect="1"/>
          </p:cNvPicPr>
          <p:nvPr userDrawn="1"/>
        </p:nvPicPr>
        <p:blipFill>
          <a:blip r:embed="rId4"/>
          <a:stretch>
            <a:fillRect/>
          </a:stretch>
        </p:blipFill>
        <p:spPr>
          <a:xfrm>
            <a:off x="261712" y="846457"/>
            <a:ext cx="9299800" cy="62263"/>
          </a:xfrm>
          <a:prstGeom prst="rect">
            <a:avLst/>
          </a:prstGeom>
        </p:spPr>
      </p:pic>
    </p:spTree>
    <p:extLst>
      <p:ext uri="{BB962C8B-B14F-4D97-AF65-F5344CB8AC3E}">
        <p14:creationId xmlns:p14="http://schemas.microsoft.com/office/powerpoint/2010/main" val="1886942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1092"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93" name="図 3" descr="テキスト&#10;&#10;自動的に生成された説明"/>
          <p:cNvPicPr>
            <a:picLocks noChangeAspect="1"/>
          </p:cNvPicPr>
          <p:nvPr userDrawn="1"/>
        </p:nvPicPr>
        <p:blipFill>
          <a:blip r:embed="rId2"/>
          <a:srcRect r="41937"/>
          <a:stretch>
            <a:fillRect/>
          </a:stretch>
        </p:blipFill>
        <p:spPr>
          <a:xfrm>
            <a:off x="3440832" y="2852936"/>
            <a:ext cx="1555760" cy="746100"/>
          </a:xfrm>
          <a:prstGeom prst="rect">
            <a:avLst/>
          </a:prstGeom>
        </p:spPr>
      </p:pic>
      <p:pic>
        <p:nvPicPr>
          <p:cNvPr id="1094" name="図 5"/>
          <p:cNvPicPr>
            <a:picLocks noChangeAspect="1"/>
          </p:cNvPicPr>
          <p:nvPr userDrawn="1"/>
        </p:nvPicPr>
        <p:blipFill>
          <a:blip r:embed="rId3"/>
          <a:stretch>
            <a:fillRect/>
          </a:stretch>
        </p:blipFill>
        <p:spPr>
          <a:xfrm>
            <a:off x="5068600" y="2852936"/>
            <a:ext cx="1229103" cy="778752"/>
          </a:xfrm>
          <a:prstGeom prst="rect">
            <a:avLst/>
          </a:prstGeom>
        </p:spPr>
      </p:pic>
    </p:spTree>
    <p:extLst>
      <p:ext uri="{BB962C8B-B14F-4D97-AF65-F5344CB8AC3E}">
        <p14:creationId xmlns:p14="http://schemas.microsoft.com/office/powerpoint/2010/main" val="341406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pic>
        <p:nvPicPr>
          <p:cNvPr id="1096" name="図 3" descr="図形, 四角形&#10;&#10;自動的に生成された説明"/>
          <p:cNvPicPr>
            <a:picLocks noChangeAspect="1"/>
          </p:cNvPicPr>
          <p:nvPr userDrawn="1"/>
        </p:nvPicPr>
        <p:blipFill>
          <a:blip r:embed="rId2"/>
          <a:stretch>
            <a:fillRect/>
          </a:stretch>
        </p:blipFill>
        <p:spPr>
          <a:xfrm>
            <a:off x="200472" y="188640"/>
            <a:ext cx="9429404" cy="6500220"/>
          </a:xfrm>
          <a:prstGeom prst="rect">
            <a:avLst/>
          </a:prstGeom>
        </p:spPr>
      </p:pic>
      <p:sp>
        <p:nvSpPr>
          <p:cNvPr id="1097"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98" name="図 5" descr="テキスト&#10;&#10;自動的に生成された説明"/>
          <p:cNvPicPr>
            <a:picLocks noChangeAspect="1"/>
          </p:cNvPicPr>
          <p:nvPr userDrawn="1"/>
        </p:nvPicPr>
        <p:blipFill>
          <a:blip r:embed="rId3"/>
          <a:srcRect r="41937"/>
          <a:stretch>
            <a:fillRect/>
          </a:stretch>
        </p:blipFill>
        <p:spPr>
          <a:xfrm>
            <a:off x="3469248" y="2846527"/>
            <a:ext cx="1555760" cy="746100"/>
          </a:xfrm>
          <a:prstGeom prst="rect">
            <a:avLst/>
          </a:prstGeom>
        </p:spPr>
      </p:pic>
      <p:pic>
        <p:nvPicPr>
          <p:cNvPr id="1099" name="図 6"/>
          <p:cNvPicPr>
            <a:picLocks noChangeAspect="1"/>
          </p:cNvPicPr>
          <p:nvPr userDrawn="1"/>
        </p:nvPicPr>
        <p:blipFill>
          <a:blip r:embed="rId4"/>
          <a:stretch>
            <a:fillRect/>
          </a:stretch>
        </p:blipFill>
        <p:spPr>
          <a:xfrm>
            <a:off x="5097016" y="2846527"/>
            <a:ext cx="1229103" cy="778752"/>
          </a:xfrm>
          <a:prstGeom prst="rect">
            <a:avLst/>
          </a:prstGeom>
        </p:spPr>
      </p:pic>
    </p:spTree>
    <p:extLst>
      <p:ext uri="{BB962C8B-B14F-4D97-AF65-F5344CB8AC3E}">
        <p14:creationId xmlns:p14="http://schemas.microsoft.com/office/powerpoint/2010/main" val="2876694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比較">
    <p:spTree>
      <p:nvGrpSpPr>
        <p:cNvPr id="1" name=""/>
        <p:cNvGrpSpPr/>
        <p:nvPr/>
      </p:nvGrpSpPr>
      <p:grpSpPr>
        <a:xfrm>
          <a:off x="0" y="0"/>
          <a:ext cx="0" cy="0"/>
          <a:chOff x="0" y="0"/>
          <a:chExt cx="0" cy="0"/>
        </a:xfrm>
      </p:grpSpPr>
      <p:pic>
        <p:nvPicPr>
          <p:cNvPr id="1101" name="図 3" descr="図形, 四角形&#10;&#10;自動的に生成された説明"/>
          <p:cNvPicPr>
            <a:picLocks noChangeAspect="1"/>
          </p:cNvPicPr>
          <p:nvPr userDrawn="1"/>
        </p:nvPicPr>
        <p:blipFill>
          <a:blip r:embed="rId2"/>
          <a:stretch>
            <a:fillRect/>
          </a:stretch>
        </p:blipFill>
        <p:spPr>
          <a:xfrm>
            <a:off x="272480" y="188640"/>
            <a:ext cx="9429404" cy="6500220"/>
          </a:xfrm>
          <a:prstGeom prst="rect">
            <a:avLst/>
          </a:prstGeom>
        </p:spPr>
      </p:pic>
    </p:spTree>
    <p:extLst>
      <p:ext uri="{BB962C8B-B14F-4D97-AF65-F5344CB8AC3E}">
        <p14:creationId xmlns:p14="http://schemas.microsoft.com/office/powerpoint/2010/main" val="2039884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比較">
    <p:spTree>
      <p:nvGrpSpPr>
        <p:cNvPr id="1" name=""/>
        <p:cNvGrpSpPr/>
        <p:nvPr/>
      </p:nvGrpSpPr>
      <p:grpSpPr>
        <a:xfrm>
          <a:off x="0" y="0"/>
          <a:ext cx="0" cy="0"/>
          <a:chOff x="0" y="0"/>
          <a:chExt cx="0" cy="0"/>
        </a:xfrm>
      </p:grpSpPr>
      <p:pic>
        <p:nvPicPr>
          <p:cNvPr id="1103" name="図 3" descr="図形, 四角形&#10;&#10;自動的に生成された説明"/>
          <p:cNvPicPr>
            <a:picLocks noChangeAspect="1"/>
          </p:cNvPicPr>
          <p:nvPr userDrawn="1"/>
        </p:nvPicPr>
        <p:blipFill>
          <a:blip r:embed="rId2"/>
          <a:stretch>
            <a:fillRect/>
          </a:stretch>
        </p:blipFill>
        <p:spPr>
          <a:xfrm>
            <a:off x="200472" y="280356"/>
            <a:ext cx="9429404" cy="6500220"/>
          </a:xfrm>
          <a:prstGeom prst="rect">
            <a:avLst/>
          </a:prstGeom>
        </p:spPr>
      </p:pic>
      <p:pic>
        <p:nvPicPr>
          <p:cNvPr id="1104" name="図 4" descr="テキスト&#10;&#10;自動的に生成された説明"/>
          <p:cNvPicPr>
            <a:picLocks noChangeAspect="1"/>
          </p:cNvPicPr>
          <p:nvPr userDrawn="1"/>
        </p:nvPicPr>
        <p:blipFill>
          <a:blip r:embed="rId3"/>
          <a:srcRect l="52687" r="41937"/>
          <a:stretch>
            <a:fillRect/>
          </a:stretch>
        </p:blipFill>
        <p:spPr>
          <a:xfrm>
            <a:off x="5025008" y="2751714"/>
            <a:ext cx="144016" cy="746100"/>
          </a:xfrm>
          <a:prstGeom prst="rect">
            <a:avLst/>
          </a:prstGeom>
        </p:spPr>
      </p:pic>
      <p:pic>
        <p:nvPicPr>
          <p:cNvPr id="1105" name="図 6"/>
          <p:cNvPicPr>
            <a:picLocks noChangeAspect="1"/>
          </p:cNvPicPr>
          <p:nvPr userDrawn="1"/>
        </p:nvPicPr>
        <p:blipFill>
          <a:blip r:embed="rId4"/>
          <a:stretch>
            <a:fillRect/>
          </a:stretch>
        </p:blipFill>
        <p:spPr>
          <a:xfrm>
            <a:off x="5169024" y="2751714"/>
            <a:ext cx="1229103" cy="778752"/>
          </a:xfrm>
          <a:prstGeom prst="rect">
            <a:avLst/>
          </a:prstGeom>
        </p:spPr>
      </p:pic>
    </p:spTree>
    <p:extLst>
      <p:ext uri="{BB962C8B-B14F-4D97-AF65-F5344CB8AC3E}">
        <p14:creationId xmlns:p14="http://schemas.microsoft.com/office/powerpoint/2010/main" val="2648406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115" name="テキスト プレースホルダー 2"/>
          <p:cNvSpPr>
            <a:spLocks noGrp="1"/>
          </p:cNvSpPr>
          <p:nvPr>
            <p:ph type="body" sz="quarter" idx="14" hasCustomPrompt="1"/>
          </p:nvPr>
        </p:nvSpPr>
        <p:spPr>
          <a:xfrm>
            <a:off x="2360712" y="6254775"/>
            <a:ext cx="5472608" cy="573087"/>
          </a:xfrm>
          <a:prstGeom prst="rect">
            <a:avLst/>
          </a:prstGeom>
        </p:spPr>
        <p:txBody>
          <a:bodyPr anchor="ctr"/>
          <a:lstStyle>
            <a:lvl1pPr marL="0" indent="0" algn="ctr">
              <a:buNone/>
              <a:defRPr sz="16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（組織名）</a:t>
            </a:r>
          </a:p>
        </p:txBody>
      </p:sp>
    </p:spTree>
    <p:extLst>
      <p:ext uri="{BB962C8B-B14F-4D97-AF65-F5344CB8AC3E}">
        <p14:creationId xmlns:p14="http://schemas.microsoft.com/office/powerpoint/2010/main" val="188136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2 つのコンテンツ">
    <p:spTree>
      <p:nvGrpSpPr>
        <p:cNvPr id="1" name=""/>
        <p:cNvGrpSpPr/>
        <p:nvPr/>
      </p:nvGrpSpPr>
      <p:grpSpPr>
        <a:xfrm>
          <a:off x="0" y="0"/>
          <a:ext cx="0" cy="0"/>
          <a:chOff x="0" y="0"/>
          <a:chExt cx="0" cy="0"/>
        </a:xfrm>
      </p:grpSpPr>
      <p:sp>
        <p:nvSpPr>
          <p:cNvPr id="1032" name="Rectangle 16"/>
          <p:cNvSpPr txBox="1">
            <a:spLocks noChangeArrowheads="1"/>
          </p:cNvSpPr>
          <p:nvPr userDrawn="1"/>
        </p:nvSpPr>
        <p:spPr>
          <a:xfrm>
            <a:off x="9414140" y="6554788"/>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endParaRPr lang="en-US" altLang="ja-JP" sz="1000" dirty="0"/>
          </a:p>
        </p:txBody>
      </p:sp>
      <p:sp>
        <p:nvSpPr>
          <p:cNvPr id="1033" name="Rectangle 16"/>
          <p:cNvSpPr txBox="1">
            <a:spLocks noChangeArrowheads="1"/>
          </p:cNvSpPr>
          <p:nvPr userDrawn="1"/>
        </p:nvSpPr>
        <p:spPr>
          <a:xfrm>
            <a:off x="9321486" y="6453336"/>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00" smtClean="0"/>
              <a:pPr>
                <a:defRPr/>
              </a:pPr>
              <a:t>‹#›</a:t>
            </a:fld>
            <a:endParaRPr lang="en-US" altLang="ja-JP" sz="1000" dirty="0"/>
          </a:p>
        </p:txBody>
      </p:sp>
    </p:spTree>
    <p:extLst>
      <p:ext uri="{BB962C8B-B14F-4D97-AF65-F5344CB8AC3E}">
        <p14:creationId xmlns:p14="http://schemas.microsoft.com/office/powerpoint/2010/main" val="1149265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1117" name="テキスト プレースホルダー 2"/>
          <p:cNvSpPr>
            <a:spLocks noGrp="1"/>
          </p:cNvSpPr>
          <p:nvPr>
            <p:ph type="body" sz="quarter" idx="14" hasCustomPrompt="1"/>
          </p:nvPr>
        </p:nvSpPr>
        <p:spPr>
          <a:xfrm>
            <a:off x="3944888" y="6212792"/>
            <a:ext cx="3024336" cy="573087"/>
          </a:xfrm>
          <a:prstGeom prst="rect">
            <a:avLst/>
          </a:prstGeom>
        </p:spPr>
        <p:txBody>
          <a:bodyPr anchor="ctr"/>
          <a:lstStyle>
            <a:lvl1pPr marL="0" indent="0">
              <a:buNone/>
              <a:defRPr sz="16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●●局●●課</a:t>
            </a:r>
          </a:p>
        </p:txBody>
      </p:sp>
      <p:pic>
        <p:nvPicPr>
          <p:cNvPr id="1118" name="図 4" descr="テキスト&#10;&#10;自動的に生成された説明"/>
          <p:cNvPicPr>
            <a:picLocks noChangeAspect="1"/>
          </p:cNvPicPr>
          <p:nvPr userDrawn="1"/>
        </p:nvPicPr>
        <p:blipFill>
          <a:blip r:embed="rId2"/>
          <a:stretch>
            <a:fillRect/>
          </a:stretch>
        </p:blipFill>
        <p:spPr>
          <a:xfrm>
            <a:off x="2584510" y="6322934"/>
            <a:ext cx="1058416" cy="352805"/>
          </a:xfrm>
          <a:prstGeom prst="rect">
            <a:avLst/>
          </a:prstGeom>
        </p:spPr>
      </p:pic>
    </p:spTree>
    <p:extLst>
      <p:ext uri="{BB962C8B-B14F-4D97-AF65-F5344CB8AC3E}">
        <p14:creationId xmlns:p14="http://schemas.microsoft.com/office/powerpoint/2010/main" val="3709663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112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122" name="図 9"/>
          <p:cNvPicPr>
            <a:picLocks noChangeAspect="1"/>
          </p:cNvPicPr>
          <p:nvPr userDrawn="1"/>
        </p:nvPicPr>
        <p:blipFill>
          <a:blip r:embed="rId2"/>
          <a:stretch>
            <a:fillRect/>
          </a:stretch>
        </p:blipFill>
        <p:spPr>
          <a:xfrm>
            <a:off x="208248" y="6453336"/>
            <a:ext cx="9489504" cy="45719"/>
          </a:xfrm>
          <a:prstGeom prst="rect">
            <a:avLst/>
          </a:prstGeom>
        </p:spPr>
      </p:pic>
      <p:pic>
        <p:nvPicPr>
          <p:cNvPr id="1123" name="図 3" descr="図形, 背景パターン&#10;&#10;自動的に生成された説明"/>
          <p:cNvPicPr>
            <a:picLocks noChangeAspect="1"/>
          </p:cNvPicPr>
          <p:nvPr userDrawn="1"/>
        </p:nvPicPr>
        <p:blipFill>
          <a:blip r:embed="rId3"/>
          <a:stretch>
            <a:fillRect/>
          </a:stretch>
        </p:blipFill>
        <p:spPr>
          <a:xfrm>
            <a:off x="324838" y="217492"/>
            <a:ext cx="8121352" cy="617593"/>
          </a:xfrm>
          <a:prstGeom prst="rect">
            <a:avLst/>
          </a:prstGeom>
        </p:spPr>
      </p:pic>
      <p:sp>
        <p:nvSpPr>
          <p:cNvPr id="1124" name="テキスト プレースホルダー 2"/>
          <p:cNvSpPr>
            <a:spLocks noGrp="1"/>
          </p:cNvSpPr>
          <p:nvPr>
            <p:ph type="body" sz="quarter" idx="14" hasCustomPrompt="1"/>
          </p:nvPr>
        </p:nvSpPr>
        <p:spPr>
          <a:xfrm>
            <a:off x="560512" y="260648"/>
            <a:ext cx="6546105" cy="573087"/>
          </a:xfrm>
          <a:prstGeom prst="rect">
            <a:avLst/>
          </a:prstGeom>
        </p:spPr>
        <p:txBody>
          <a:bodyPr anchor="ctr"/>
          <a:lstStyle>
            <a:lvl1pPr marL="0" indent="0">
              <a:buNone/>
              <a:defRPr sz="2167">
                <a:solidFill>
                  <a:schemeClr val="bg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sp>
        <p:nvSpPr>
          <p:cNvPr id="1125" name="正方形/長方形 4"/>
          <p:cNvSpPr/>
          <p:nvPr userDrawn="1"/>
        </p:nvSpPr>
        <p:spPr>
          <a:xfrm>
            <a:off x="416496" y="332656"/>
            <a:ext cx="45719"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26" name="図 8"/>
          <p:cNvPicPr>
            <a:picLocks noChangeAspect="1"/>
          </p:cNvPicPr>
          <p:nvPr userDrawn="1"/>
        </p:nvPicPr>
        <p:blipFill>
          <a:blip r:embed="rId4"/>
          <a:stretch>
            <a:fillRect/>
          </a:stretch>
        </p:blipFill>
        <p:spPr>
          <a:xfrm>
            <a:off x="8680727" y="217492"/>
            <a:ext cx="1010051" cy="639962"/>
          </a:xfrm>
          <a:prstGeom prst="rect">
            <a:avLst/>
          </a:prstGeom>
        </p:spPr>
      </p:pic>
    </p:spTree>
    <p:extLst>
      <p:ext uri="{BB962C8B-B14F-4D97-AF65-F5344CB8AC3E}">
        <p14:creationId xmlns:p14="http://schemas.microsoft.com/office/powerpoint/2010/main" val="23339005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0740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比較">
    <p:spTree>
      <p:nvGrpSpPr>
        <p:cNvPr id="1" name=""/>
        <p:cNvGrpSpPr/>
        <p:nvPr/>
      </p:nvGrpSpPr>
      <p:grpSpPr>
        <a:xfrm>
          <a:off x="0" y="0"/>
          <a:ext cx="0" cy="0"/>
          <a:chOff x="0" y="0"/>
          <a:chExt cx="0" cy="0"/>
        </a:xfrm>
      </p:grpSpPr>
      <p:sp>
        <p:nvSpPr>
          <p:cNvPr id="1129" name="テキスト プレースホルダー 2"/>
          <p:cNvSpPr txBox="1"/>
          <p:nvPr userDrawn="1"/>
        </p:nvSpPr>
        <p:spPr>
          <a:xfrm>
            <a:off x="3080792" y="2420888"/>
            <a:ext cx="5904656" cy="1338798"/>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r>
              <a:rPr lang="en-US" altLang="ja-JP" dirty="0"/>
              <a:t>THANK YOU</a:t>
            </a:r>
          </a:p>
          <a:p>
            <a:r>
              <a:rPr lang="en-US" altLang="ja-JP" dirty="0"/>
              <a:t>THANK</a:t>
            </a:r>
            <a:r>
              <a:rPr lang="ja-JP" altLang="en-US" dirty="0"/>
              <a:t> </a:t>
            </a:r>
            <a:r>
              <a:rPr lang="en-US" altLang="ja-JP" dirty="0"/>
              <a:t>YOU</a:t>
            </a:r>
            <a:endParaRPr lang="ja-JP" altLang="en-US" dirty="0"/>
          </a:p>
        </p:txBody>
      </p:sp>
      <p:pic>
        <p:nvPicPr>
          <p:cNvPr id="1130" name="図 4" descr="テキスト&#10;&#10;自動的に生成された説明"/>
          <p:cNvPicPr>
            <a:picLocks noChangeAspect="1"/>
          </p:cNvPicPr>
          <p:nvPr userDrawn="1"/>
        </p:nvPicPr>
        <p:blipFill>
          <a:blip r:embed="rId2"/>
          <a:srcRect r="41937"/>
          <a:stretch>
            <a:fillRect/>
          </a:stretch>
        </p:blipFill>
        <p:spPr>
          <a:xfrm>
            <a:off x="3613264" y="5779244"/>
            <a:ext cx="1555760" cy="746100"/>
          </a:xfrm>
          <a:prstGeom prst="rect">
            <a:avLst/>
          </a:prstGeom>
        </p:spPr>
      </p:pic>
      <p:pic>
        <p:nvPicPr>
          <p:cNvPr id="1131" name="図 5"/>
          <p:cNvPicPr>
            <a:picLocks noChangeAspect="1"/>
          </p:cNvPicPr>
          <p:nvPr userDrawn="1"/>
        </p:nvPicPr>
        <p:blipFill>
          <a:blip r:embed="rId3"/>
          <a:stretch>
            <a:fillRect/>
          </a:stretch>
        </p:blipFill>
        <p:spPr>
          <a:xfrm>
            <a:off x="5241032" y="5779244"/>
            <a:ext cx="1229103" cy="778752"/>
          </a:xfrm>
          <a:prstGeom prst="rect">
            <a:avLst/>
          </a:prstGeom>
        </p:spPr>
      </p:pic>
    </p:spTree>
    <p:extLst>
      <p:ext uri="{BB962C8B-B14F-4D97-AF65-F5344CB8AC3E}">
        <p14:creationId xmlns:p14="http://schemas.microsoft.com/office/powerpoint/2010/main" val="2754167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比較">
    <p:spTree>
      <p:nvGrpSpPr>
        <p:cNvPr id="1" name=""/>
        <p:cNvGrpSpPr/>
        <p:nvPr/>
      </p:nvGrpSpPr>
      <p:grpSpPr>
        <a:xfrm>
          <a:off x="0" y="0"/>
          <a:ext cx="0" cy="0"/>
          <a:chOff x="0" y="0"/>
          <a:chExt cx="0" cy="0"/>
        </a:xfrm>
      </p:grpSpPr>
      <p:sp>
        <p:nvSpPr>
          <p:cNvPr id="1133" name="テキスト ボックス 1"/>
          <p:cNvSpPr txBox="1"/>
          <p:nvPr userDrawn="1"/>
        </p:nvSpPr>
        <p:spPr>
          <a:xfrm>
            <a:off x="3368824" y="3625279"/>
            <a:ext cx="3163366"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https://www.pref.hiroshima.lg.jp/</a:t>
            </a:r>
            <a:endParaRPr kumimoji="1" lang="ja-JP" altLang="en-US" sz="14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134" name="図 4" descr="テキスト&#10;&#10;自動的に生成された説明"/>
          <p:cNvPicPr>
            <a:picLocks noChangeAspect="1"/>
          </p:cNvPicPr>
          <p:nvPr userDrawn="1"/>
        </p:nvPicPr>
        <p:blipFill>
          <a:blip r:embed="rId2"/>
          <a:srcRect r="41937"/>
          <a:stretch>
            <a:fillRect/>
          </a:stretch>
        </p:blipFill>
        <p:spPr>
          <a:xfrm>
            <a:off x="3512840" y="2852936"/>
            <a:ext cx="1555760" cy="746100"/>
          </a:xfrm>
          <a:prstGeom prst="rect">
            <a:avLst/>
          </a:prstGeom>
        </p:spPr>
      </p:pic>
      <p:pic>
        <p:nvPicPr>
          <p:cNvPr id="1135" name="図 5"/>
          <p:cNvPicPr>
            <a:picLocks noChangeAspect="1"/>
          </p:cNvPicPr>
          <p:nvPr userDrawn="1"/>
        </p:nvPicPr>
        <p:blipFill>
          <a:blip r:embed="rId3"/>
          <a:stretch>
            <a:fillRect/>
          </a:stretch>
        </p:blipFill>
        <p:spPr>
          <a:xfrm>
            <a:off x="5140608" y="2852936"/>
            <a:ext cx="1229103" cy="778752"/>
          </a:xfrm>
          <a:prstGeom prst="rect">
            <a:avLst/>
          </a:prstGeom>
        </p:spPr>
      </p:pic>
    </p:spTree>
    <p:extLst>
      <p:ext uri="{BB962C8B-B14F-4D97-AF65-F5344CB8AC3E}">
        <p14:creationId xmlns:p14="http://schemas.microsoft.com/office/powerpoint/2010/main" val="257305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2 つのコンテンツ">
    <p:spTree>
      <p:nvGrpSpPr>
        <p:cNvPr id="1" name=""/>
        <p:cNvGrpSpPr/>
        <p:nvPr/>
      </p:nvGrpSpPr>
      <p:grpSpPr>
        <a:xfrm>
          <a:off x="0" y="0"/>
          <a:ext cx="0" cy="0"/>
          <a:chOff x="0" y="0"/>
          <a:chExt cx="0" cy="0"/>
        </a:xfrm>
      </p:grpSpPr>
      <p:sp>
        <p:nvSpPr>
          <p:cNvPr id="1035" name="Rectangle 16"/>
          <p:cNvSpPr txBox="1">
            <a:spLocks noChangeArrowheads="1"/>
          </p:cNvSpPr>
          <p:nvPr userDrawn="1"/>
        </p:nvSpPr>
        <p:spPr>
          <a:xfrm>
            <a:off x="9414140" y="6554788"/>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endParaRPr lang="en-US" altLang="ja-JP" sz="1000" dirty="0"/>
          </a:p>
        </p:txBody>
      </p:sp>
      <p:sp>
        <p:nvSpPr>
          <p:cNvPr id="1036" name="Rectangle 16"/>
          <p:cNvSpPr txBox="1">
            <a:spLocks noChangeArrowheads="1"/>
          </p:cNvSpPr>
          <p:nvPr userDrawn="1"/>
        </p:nvSpPr>
        <p:spPr>
          <a:xfrm>
            <a:off x="9321486" y="6453336"/>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00" smtClean="0"/>
              <a:pPr>
                <a:defRPr/>
              </a:pPr>
              <a:t>‹#›</a:t>
            </a:fld>
            <a:endParaRPr lang="en-US" altLang="ja-JP" sz="1000" dirty="0"/>
          </a:p>
        </p:txBody>
      </p:sp>
      <p:pic>
        <p:nvPicPr>
          <p:cNvPr id="1037" name="図 5" descr="テキスト&#10;&#10;自動的に生成された説明"/>
          <p:cNvPicPr>
            <a:picLocks noChangeAspect="1"/>
          </p:cNvPicPr>
          <p:nvPr userDrawn="1"/>
        </p:nvPicPr>
        <p:blipFill>
          <a:blip r:embed="rId2"/>
          <a:srcRect r="46252"/>
          <a:stretch>
            <a:fillRect/>
          </a:stretch>
        </p:blipFill>
        <p:spPr>
          <a:xfrm>
            <a:off x="4304928" y="5719787"/>
            <a:ext cx="1440160" cy="746100"/>
          </a:xfrm>
          <a:prstGeom prst="rect">
            <a:avLst/>
          </a:prstGeom>
        </p:spPr>
      </p:pic>
    </p:spTree>
    <p:extLst>
      <p:ext uri="{BB962C8B-B14F-4D97-AF65-F5344CB8AC3E}">
        <p14:creationId xmlns:p14="http://schemas.microsoft.com/office/powerpoint/2010/main" val="3578752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1039" name="テキスト プレースホルダー 2"/>
          <p:cNvSpPr>
            <a:spLocks noGrp="1"/>
          </p:cNvSpPr>
          <p:nvPr>
            <p:ph type="body" sz="quarter" idx="15" hasCustomPrompt="1"/>
          </p:nvPr>
        </p:nvSpPr>
        <p:spPr>
          <a:xfrm>
            <a:off x="2720752" y="515719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令和●年●月●日</a:t>
            </a:r>
          </a:p>
        </p:txBody>
      </p:sp>
      <p:sp>
        <p:nvSpPr>
          <p:cNvPr id="1040" name="テキスト プレースホルダー 2"/>
          <p:cNvSpPr>
            <a:spLocks noGrp="1"/>
          </p:cNvSpPr>
          <p:nvPr>
            <p:ph type="body" sz="quarter" idx="16" hasCustomPrompt="1"/>
          </p:nvPr>
        </p:nvSpPr>
        <p:spPr>
          <a:xfrm>
            <a:off x="2720727" y="587727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（所属名）</a:t>
            </a:r>
          </a:p>
        </p:txBody>
      </p:sp>
    </p:spTree>
    <p:extLst>
      <p:ext uri="{BB962C8B-B14F-4D97-AF65-F5344CB8AC3E}">
        <p14:creationId xmlns:p14="http://schemas.microsoft.com/office/powerpoint/2010/main" val="1021130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比較">
    <p:spTree>
      <p:nvGrpSpPr>
        <p:cNvPr id="1" name=""/>
        <p:cNvGrpSpPr/>
        <p:nvPr/>
      </p:nvGrpSpPr>
      <p:grpSpPr>
        <a:xfrm>
          <a:off x="0" y="0"/>
          <a:ext cx="0" cy="0"/>
          <a:chOff x="0" y="0"/>
          <a:chExt cx="0" cy="0"/>
        </a:xfrm>
      </p:grpSpPr>
      <p:pic>
        <p:nvPicPr>
          <p:cNvPr id="1042" name="図 4" descr="テキスト&#10;&#10;自動的に生成された説明"/>
          <p:cNvPicPr>
            <a:picLocks noChangeAspect="1"/>
          </p:cNvPicPr>
          <p:nvPr userDrawn="1"/>
        </p:nvPicPr>
        <p:blipFill>
          <a:blip r:embed="rId2"/>
          <a:srcRect r="41937"/>
          <a:stretch>
            <a:fillRect/>
          </a:stretch>
        </p:blipFill>
        <p:spPr>
          <a:xfrm>
            <a:off x="3613264" y="5779244"/>
            <a:ext cx="1555760" cy="746100"/>
          </a:xfrm>
          <a:prstGeom prst="rect">
            <a:avLst/>
          </a:prstGeom>
        </p:spPr>
      </p:pic>
      <p:pic>
        <p:nvPicPr>
          <p:cNvPr id="1043" name="図 2"/>
          <p:cNvPicPr>
            <a:picLocks noChangeAspect="1"/>
          </p:cNvPicPr>
          <p:nvPr userDrawn="1"/>
        </p:nvPicPr>
        <p:blipFill>
          <a:blip r:embed="rId3"/>
          <a:stretch>
            <a:fillRect/>
          </a:stretch>
        </p:blipFill>
        <p:spPr>
          <a:xfrm>
            <a:off x="5241032" y="5779244"/>
            <a:ext cx="1229103" cy="778752"/>
          </a:xfrm>
          <a:prstGeom prst="rect">
            <a:avLst/>
          </a:prstGeom>
        </p:spPr>
      </p:pic>
    </p:spTree>
    <p:extLst>
      <p:ext uri="{BB962C8B-B14F-4D97-AF65-F5344CB8AC3E}">
        <p14:creationId xmlns:p14="http://schemas.microsoft.com/office/powerpoint/2010/main" val="2280805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104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048"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49" name="図 9"/>
          <p:cNvPicPr>
            <a:picLocks noChangeAspect="1"/>
          </p:cNvPicPr>
          <p:nvPr userDrawn="1"/>
        </p:nvPicPr>
        <p:blipFill>
          <a:blip r:embed="rId2"/>
          <a:stretch>
            <a:fillRect/>
          </a:stretch>
        </p:blipFill>
        <p:spPr>
          <a:xfrm>
            <a:off x="208248" y="6453336"/>
            <a:ext cx="9489504" cy="45719"/>
          </a:xfrm>
          <a:prstGeom prst="rect">
            <a:avLst/>
          </a:prstGeom>
        </p:spPr>
      </p:pic>
      <p:pic>
        <p:nvPicPr>
          <p:cNvPr id="1050" name="図 11"/>
          <p:cNvPicPr>
            <a:picLocks noChangeAspect="1"/>
          </p:cNvPicPr>
          <p:nvPr userDrawn="1"/>
        </p:nvPicPr>
        <p:blipFill>
          <a:blip r:embed="rId3"/>
          <a:stretch>
            <a:fillRect/>
          </a:stretch>
        </p:blipFill>
        <p:spPr>
          <a:xfrm>
            <a:off x="261712" y="918465"/>
            <a:ext cx="9299800" cy="62263"/>
          </a:xfrm>
          <a:prstGeom prst="rect">
            <a:avLst/>
          </a:prstGeom>
        </p:spPr>
      </p:pic>
      <p:sp>
        <p:nvSpPr>
          <p:cNvPr id="1051"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052" name="図 9"/>
          <p:cNvPicPr>
            <a:picLocks noChangeAspect="1"/>
          </p:cNvPicPr>
          <p:nvPr userDrawn="1"/>
        </p:nvPicPr>
        <p:blipFill>
          <a:blip r:embed="rId4"/>
          <a:stretch>
            <a:fillRect/>
          </a:stretch>
        </p:blipFill>
        <p:spPr>
          <a:xfrm>
            <a:off x="56456" y="6518156"/>
            <a:ext cx="944326" cy="288032"/>
          </a:xfrm>
          <a:prstGeom prst="rect">
            <a:avLst/>
          </a:prstGeom>
          <a:noFill/>
          <a:ln>
            <a:noFill/>
          </a:ln>
        </p:spPr>
      </p:pic>
      <p:sp>
        <p:nvSpPr>
          <p:cNvPr id="1053"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1" name=""/>
        <p:cNvGrpSpPr/>
        <p:nvPr/>
      </p:nvGrpSpPr>
      <p:grpSpPr>
        <a:xfrm>
          <a:off x="0" y="0"/>
          <a:ext cx="0" cy="0"/>
          <a:chOff x="0" y="0"/>
          <a:chExt cx="0" cy="0"/>
        </a:xfrm>
      </p:grpSpPr>
      <p:sp>
        <p:nvSpPr>
          <p:cNvPr id="1055"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56" name="図 11"/>
          <p:cNvPicPr>
            <a:picLocks noChangeAspect="1"/>
          </p:cNvPicPr>
          <p:nvPr userDrawn="1"/>
        </p:nvPicPr>
        <p:blipFill>
          <a:blip r:embed="rId2"/>
          <a:stretch>
            <a:fillRect/>
          </a:stretch>
        </p:blipFill>
        <p:spPr>
          <a:xfrm>
            <a:off x="261712" y="918465"/>
            <a:ext cx="9299800" cy="62263"/>
          </a:xfrm>
          <a:prstGeom prst="rect">
            <a:avLst/>
          </a:prstGeom>
        </p:spPr>
      </p:pic>
      <p:sp>
        <p:nvSpPr>
          <p:cNvPr id="105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058" name="図 10"/>
          <p:cNvPicPr>
            <a:picLocks noChangeAspect="1"/>
          </p:cNvPicPr>
          <p:nvPr userDrawn="1"/>
        </p:nvPicPr>
        <p:blipFill>
          <a:blip r:embed="rId3"/>
          <a:stretch>
            <a:fillRect/>
          </a:stretch>
        </p:blipFill>
        <p:spPr>
          <a:xfrm>
            <a:off x="208248" y="6381328"/>
            <a:ext cx="9489504" cy="45719"/>
          </a:xfrm>
          <a:prstGeom prst="rect">
            <a:avLst/>
          </a:prstGeom>
        </p:spPr>
      </p:pic>
      <p:pic>
        <p:nvPicPr>
          <p:cNvPr id="1059" name="図 9"/>
          <p:cNvPicPr>
            <a:picLocks noChangeAspect="1"/>
          </p:cNvPicPr>
          <p:nvPr userDrawn="1"/>
        </p:nvPicPr>
        <p:blipFill>
          <a:blip r:embed="rId4"/>
          <a:stretch>
            <a:fillRect/>
          </a:stretch>
        </p:blipFill>
        <p:spPr>
          <a:xfrm>
            <a:off x="272480" y="6453336"/>
            <a:ext cx="944326" cy="288032"/>
          </a:xfrm>
          <a:prstGeom prst="rect">
            <a:avLst/>
          </a:prstGeom>
          <a:noFill/>
          <a:ln>
            <a:noFill/>
          </a:ln>
        </p:spPr>
      </p:pic>
      <p:sp>
        <p:nvSpPr>
          <p:cNvPr id="1060" name="テキスト ボックス 13"/>
          <p:cNvSpPr txBox="1"/>
          <p:nvPr userDrawn="1"/>
        </p:nvSpPr>
        <p:spPr>
          <a:xfrm>
            <a:off x="1072790" y="6487452"/>
            <a:ext cx="2520242" cy="253916"/>
          </a:xfrm>
          <a:prstGeom prst="rect">
            <a:avLst/>
          </a:prstGeom>
          <a:noFill/>
        </p:spPr>
        <p:txBody>
          <a:bodyPr wrap="none" rtlCol="0">
            <a:spAutoFit/>
          </a:bodyPr>
          <a:lstStyle/>
          <a:p>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1" name=""/>
        <p:cNvGrpSpPr/>
        <p:nvPr/>
      </p:nvGrpSpPr>
      <p:grpSpPr>
        <a:xfrm>
          <a:off x="0" y="0"/>
          <a:ext cx="0" cy="0"/>
          <a:chOff x="0" y="0"/>
          <a:chExt cx="0" cy="0"/>
        </a:xfrm>
      </p:grpSpPr>
      <p:sp>
        <p:nvSpPr>
          <p:cNvPr id="106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063"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64" name="図 9"/>
          <p:cNvPicPr>
            <a:picLocks noChangeAspect="1"/>
          </p:cNvPicPr>
          <p:nvPr userDrawn="1"/>
        </p:nvPicPr>
        <p:blipFill>
          <a:blip r:embed="rId2"/>
          <a:stretch>
            <a:fillRect/>
          </a:stretch>
        </p:blipFill>
        <p:spPr>
          <a:xfrm>
            <a:off x="208248" y="6453336"/>
            <a:ext cx="9489504" cy="45719"/>
          </a:xfrm>
          <a:prstGeom prst="rect">
            <a:avLst/>
          </a:prstGeom>
        </p:spPr>
      </p:pic>
      <p:pic>
        <p:nvPicPr>
          <p:cNvPr id="1065" name="図 11"/>
          <p:cNvPicPr>
            <a:picLocks noChangeAspect="1"/>
          </p:cNvPicPr>
          <p:nvPr userDrawn="1"/>
        </p:nvPicPr>
        <p:blipFill>
          <a:blip r:embed="rId3"/>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1" name=""/>
        <p:cNvGrpSpPr/>
        <p:nvPr/>
      </p:nvGrpSpPr>
      <p:grpSpPr>
        <a:xfrm>
          <a:off x="0" y="0"/>
          <a:ext cx="0" cy="0"/>
          <a:chOff x="0" y="0"/>
          <a:chExt cx="0" cy="0"/>
        </a:xfrm>
      </p:grpSpPr>
      <p:sp>
        <p:nvSpPr>
          <p:cNvPr id="106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068" name="図 9"/>
          <p:cNvPicPr>
            <a:picLocks noChangeAspect="1"/>
          </p:cNvPicPr>
          <p:nvPr userDrawn="1"/>
        </p:nvPicPr>
        <p:blipFill>
          <a:blip r:embed="rId2"/>
          <a:stretch>
            <a:fillRect/>
          </a:stretch>
        </p:blipFill>
        <p:spPr>
          <a:xfrm>
            <a:off x="208248" y="6453336"/>
            <a:ext cx="9489504" cy="45719"/>
          </a:xfrm>
          <a:prstGeom prst="rect">
            <a:avLst/>
          </a:prstGeom>
        </p:spPr>
      </p:pic>
      <p:sp>
        <p:nvSpPr>
          <p:cNvPr id="1069"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2.emf"/><Relationship Id="rId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theme" Target="../theme/theme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5" name="図 2" descr="図形, 四角形&#10;&#10;自動的に生成された説明"/>
          <p:cNvPicPr>
            <a:picLocks noChangeAspect="1"/>
          </p:cNvPicPr>
          <p:nvPr userDrawn="1"/>
        </p:nvPicPr>
        <p:blipFill>
          <a:blip r:embed="rId7"/>
          <a:stretch>
            <a:fillRect/>
          </a:stretch>
        </p:blipFill>
        <p:spPr>
          <a:xfrm>
            <a:off x="200472" y="188640"/>
            <a:ext cx="9429404" cy="6500220"/>
          </a:xfrm>
          <a:prstGeom prst="rect">
            <a:avLst/>
          </a:prstGeom>
        </p:spPr>
      </p:pic>
      <p:pic>
        <p:nvPicPr>
          <p:cNvPr id="1026" name="図 3"/>
          <p:cNvPicPr>
            <a:picLocks noChangeAspect="1"/>
          </p:cNvPicPr>
          <p:nvPr userDrawn="1"/>
        </p:nvPicPr>
        <p:blipFill>
          <a:blip r:embed="rId8"/>
          <a:stretch>
            <a:fillRect/>
          </a:stretch>
        </p:blipFill>
        <p:spPr>
          <a:xfrm>
            <a:off x="7977336" y="404664"/>
            <a:ext cx="1373119" cy="870000"/>
          </a:xfrm>
          <a:prstGeom prst="rect">
            <a:avLst/>
          </a:prstGeom>
        </p:spPr>
      </p:pic>
    </p:spTree>
    <p:extLst>
      <p:ext uri="{BB962C8B-B14F-4D97-AF65-F5344CB8AC3E}">
        <p14:creationId xmlns:p14="http://schemas.microsoft.com/office/powerpoint/2010/main" val="23861109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99" r:id="rId3"/>
    <p:sldLayoutId id="2147483650" r:id="rId4"/>
    <p:sldLayoutId id="2147483676" r:id="rId5"/>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45" name="図 1"/>
          <p:cNvPicPr>
            <a:picLocks noChangeAspect="1"/>
          </p:cNvPicPr>
          <p:nvPr userDrawn="1"/>
        </p:nvPicPr>
        <p:blipFill>
          <a:blip r:embed="rId9"/>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3" r:id="rId7"/>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408238"/>
      </p:ext>
    </p:extLst>
  </p:cSld>
  <p:clrMap bg1="lt1" tx1="dk1" bg2="lt2" tx2="dk2" accent1="accent1" accent2="accent2" accent3="accent3" accent4="accent4" accent5="accent5" accent6="accent6" hlink="hlink" folHlink="folHlink"/>
  <p:sldLayoutIdLst>
    <p:sldLayoutId id="2147483686" r:id="rId1"/>
    <p:sldLayoutId id="2147483701" r:id="rId2"/>
    <p:sldLayoutId id="2147483687" r:id="rId3"/>
    <p:sldLayoutId id="2147483688" r:id="rId4"/>
    <p:sldLayoutId id="2147483702" r:id="rId5"/>
    <p:sldLayoutId id="2147483696" r:id="rId6"/>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07" name="図 3" descr="図形, 背景パターン&#10;&#10;自動的に生成された説明"/>
          <p:cNvPicPr>
            <a:picLocks noChangeAspect="1"/>
          </p:cNvPicPr>
          <p:nvPr userDrawn="1"/>
        </p:nvPicPr>
        <p:blipFill>
          <a:blip r:embed="rId4"/>
          <a:stretch>
            <a:fillRect/>
          </a:stretch>
        </p:blipFill>
        <p:spPr>
          <a:xfrm>
            <a:off x="221673" y="188640"/>
            <a:ext cx="9462654" cy="5976664"/>
          </a:xfrm>
          <a:prstGeom prst="rect">
            <a:avLst/>
          </a:prstGeom>
        </p:spPr>
      </p:pic>
      <p:sp>
        <p:nvSpPr>
          <p:cNvPr id="1108" name="正方形/長方形 7"/>
          <p:cNvSpPr/>
          <p:nvPr userDrawn="1"/>
        </p:nvSpPr>
        <p:spPr>
          <a:xfrm>
            <a:off x="128464" y="2276872"/>
            <a:ext cx="9649072" cy="19442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9" name="テキスト プレースホルダー 2"/>
          <p:cNvSpPr txBox="1"/>
          <p:nvPr userDrawn="1"/>
        </p:nvSpPr>
        <p:spPr>
          <a:xfrm>
            <a:off x="3067424" y="2231152"/>
            <a:ext cx="6422080" cy="1338798"/>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r>
              <a:rPr lang="ja-JP" altLang="en-US" b="1" dirty="0"/>
              <a:t>タイトル、タイトル、タイトル</a:t>
            </a:r>
          </a:p>
        </p:txBody>
      </p:sp>
      <p:sp>
        <p:nvSpPr>
          <p:cNvPr id="1110" name="テキスト プレースホルダー 2"/>
          <p:cNvSpPr txBox="1"/>
          <p:nvPr userDrawn="1"/>
        </p:nvSpPr>
        <p:spPr>
          <a:xfrm>
            <a:off x="3091848" y="3449377"/>
            <a:ext cx="5904656" cy="402693"/>
          </a:xfrm>
          <a:prstGeom prst="rect">
            <a:avLst/>
          </a:prstGeom>
        </p:spPr>
        <p:txBody>
          <a:bodyPr anchor="ctr"/>
          <a:lstStyle>
            <a:lvl1pPr marL="0" indent="0" algn="l" defTabSz="990570" rtl="0" eaLnBrk="1" latinLnBrk="0" hangingPunct="1">
              <a:spcBef>
                <a:spcPct val="20000"/>
              </a:spcBef>
              <a:buFont typeface="Arial" panose="020B0604020202020204" pitchFamily="34" charset="0"/>
              <a:buNone/>
              <a:defRPr kumimoji="1"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r>
              <a:rPr lang="ja-JP" altLang="en-US" sz="2800" dirty="0"/>
              <a:t>～サブタイトル、サブタイトル～</a:t>
            </a:r>
          </a:p>
        </p:txBody>
      </p:sp>
      <p:cxnSp>
        <p:nvCxnSpPr>
          <p:cNvPr id="1111" name="直線コネクタ 14"/>
          <p:cNvCxnSpPr>
            <a:cxnSpLocks/>
          </p:cNvCxnSpPr>
          <p:nvPr userDrawn="1"/>
        </p:nvCxnSpPr>
        <p:spPr>
          <a:xfrm>
            <a:off x="3067424" y="3311272"/>
            <a:ext cx="642208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12" name="四角形: 角を丸くする 1"/>
          <p:cNvSpPr/>
          <p:nvPr userDrawn="1"/>
        </p:nvSpPr>
        <p:spPr>
          <a:xfrm>
            <a:off x="7329264" y="404664"/>
            <a:ext cx="2160240" cy="360040"/>
          </a:xfrm>
          <a:prstGeom prst="roundRect">
            <a:avLst/>
          </a:prstGeom>
          <a:solidFill>
            <a:srgbClr val="D70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13" name="図 10"/>
          <p:cNvPicPr>
            <a:picLocks noChangeAspect="1"/>
          </p:cNvPicPr>
          <p:nvPr userDrawn="1"/>
        </p:nvPicPr>
        <p:blipFill>
          <a:blip r:embed="rId5"/>
          <a:stretch>
            <a:fillRect/>
          </a:stretch>
        </p:blipFill>
        <p:spPr>
          <a:xfrm>
            <a:off x="271429" y="2486491"/>
            <a:ext cx="2327419" cy="1474639"/>
          </a:xfrm>
          <a:prstGeom prst="rect">
            <a:avLst/>
          </a:prstGeom>
        </p:spPr>
      </p:pic>
    </p:spTree>
    <p:extLst>
      <p:ext uri="{BB962C8B-B14F-4D97-AF65-F5344CB8AC3E}">
        <p14:creationId xmlns:p14="http://schemas.microsoft.com/office/powerpoint/2010/main" val="189205799"/>
      </p:ext>
    </p:extLst>
  </p:cSld>
  <p:clrMap bg1="lt1" tx1="dk1" bg2="lt2" tx2="dk2" accent1="accent1" accent2="accent2" accent3="accent3" accent4="accent4" accent5="accent5" accent6="accent6" hlink="hlink" folHlink="folHlink"/>
  <p:sldLayoutIdLst>
    <p:sldLayoutId id="2147483690" r:id="rId1"/>
    <p:sldLayoutId id="2147483700" r:id="rId2"/>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53336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 name="テキスト プレースホルダー 2"/>
          <p:cNvSpPr>
            <a:spLocks noGrp="1"/>
          </p:cNvSpPr>
          <p:nvPr>
            <p:ph type="body" sz="quarter" idx="4294967295"/>
          </p:nvPr>
        </p:nvSpPr>
        <p:spPr>
          <a:xfrm>
            <a:off x="381000" y="1870745"/>
            <a:ext cx="9143999" cy="3168352"/>
          </a:xfrm>
          <a:prstGeom prst="rect">
            <a:avLst/>
          </a:prstGeom>
        </p:spPr>
        <p:txBody>
          <a:bodyPr>
            <a:noAutofit/>
          </a:bodyPr>
          <a:lstStyle/>
          <a:p>
            <a:pPr marL="0" indent="0" algn="ctr">
              <a:buNone/>
            </a:pPr>
            <a:endParaRPr lang="en-US" altLang="ja-JP" sz="4400" b="1" dirty="0">
              <a:solidFill>
                <a:schemeClr val="tx1">
                  <a:lumMod val="75000"/>
                  <a:lumOff val="25000"/>
                </a:schemeClr>
              </a:solidFill>
              <a:latin typeface="Meiryo UI" panose="020B0604030504040204" pitchFamily="50" charset="-128"/>
              <a:ea typeface="Meiryo UI" panose="020B0604030504040204" pitchFamily="50" charset="-128"/>
            </a:endParaRPr>
          </a:p>
          <a:p>
            <a:pPr marL="0" indent="0" algn="ctr">
              <a:buNone/>
            </a:pPr>
            <a:r>
              <a:rPr lang="ja-JP" altLang="en-US" sz="4400" b="1" dirty="0">
                <a:solidFill>
                  <a:schemeClr val="tx1">
                    <a:lumMod val="75000"/>
                    <a:lumOff val="25000"/>
                  </a:schemeClr>
                </a:solidFill>
                <a:latin typeface="Meiryo UI" panose="020B0604030504040204" pitchFamily="50" charset="-128"/>
                <a:ea typeface="Meiryo UI" panose="020B0604030504040204" pitchFamily="50" charset="-128"/>
              </a:rPr>
              <a:t>かかりつけ医機能報告制度について</a:t>
            </a:r>
            <a:endParaRPr lang="en-US" altLang="ja-JP" sz="4400" b="1" dirty="0">
              <a:solidFill>
                <a:schemeClr val="tx1">
                  <a:lumMod val="75000"/>
                  <a:lumOff val="25000"/>
                </a:schemeClr>
              </a:solidFill>
              <a:latin typeface="Meiryo UI" panose="020B0604030504040204" pitchFamily="50" charset="-128"/>
              <a:ea typeface="Meiryo UI" panose="020B0604030504040204" pitchFamily="50" charset="-128"/>
            </a:endParaRPr>
          </a:p>
          <a:p>
            <a:pPr marL="0" indent="0" algn="ctr">
              <a:buNone/>
            </a:pPr>
            <a:r>
              <a:rPr lang="ja-JP" altLang="en-US" sz="3200" b="1" dirty="0" smtClean="0">
                <a:solidFill>
                  <a:schemeClr val="tx1">
                    <a:lumMod val="75000"/>
                    <a:lumOff val="25000"/>
                  </a:schemeClr>
                </a:solidFill>
                <a:latin typeface="Meiryo UI" panose="020B0604030504040204" pitchFamily="50" charset="-128"/>
                <a:ea typeface="Meiryo UI" panose="020B0604030504040204" pitchFamily="50" charset="-128"/>
              </a:rPr>
              <a:t>（広島中央圏域</a:t>
            </a:r>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地域医療構想調整会議）</a:t>
            </a:r>
            <a:endParaRPr lang="en-US" altLang="ja-JP" sz="32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50" name="テキスト ボックス 3"/>
          <p:cNvSpPr txBox="1">
            <a:spLocks noChangeArrowheads="1"/>
          </p:cNvSpPr>
          <p:nvPr/>
        </p:nvSpPr>
        <p:spPr>
          <a:xfrm>
            <a:off x="3405336" y="5498328"/>
            <a:ext cx="3635896" cy="522960"/>
          </a:xfrm>
          <a:prstGeom prst="rect">
            <a:avLst/>
          </a:prstGeom>
          <a:noFill/>
          <a:ln>
            <a:noFill/>
          </a:ln>
        </p:spPr>
        <p:txBody>
          <a:bodyPr wrap="square" lIns="91176" tIns="45591" rIns="91176" bIns="45591">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None/>
            </a:pPr>
            <a:r>
              <a:rPr lang="ja-JP" altLang="en-US" sz="2800" dirty="0">
                <a:solidFill>
                  <a:schemeClr val="tx1">
                    <a:lumMod val="75000"/>
                    <a:lumOff val="25000"/>
                  </a:schemeClr>
                </a:solidFill>
                <a:latin typeface="Meiryo UI" panose="020B0604030504040204" pitchFamily="50" charset="-128"/>
                <a:ea typeface="Meiryo UI" panose="020B0604030504040204" pitchFamily="50" charset="-128"/>
              </a:rPr>
              <a:t>広島県医療政策課</a:t>
            </a:r>
            <a:endParaRPr lang="en-US" altLang="ja-JP" sz="28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51" name="テキスト ボックス 4"/>
          <p:cNvSpPr txBox="1">
            <a:spLocks noChangeArrowheads="1"/>
          </p:cNvSpPr>
          <p:nvPr/>
        </p:nvSpPr>
        <p:spPr>
          <a:xfrm>
            <a:off x="417513" y="5055828"/>
            <a:ext cx="9143999" cy="461404"/>
          </a:xfrm>
          <a:prstGeom prst="rect">
            <a:avLst/>
          </a:prstGeom>
          <a:noFill/>
          <a:ln>
            <a:noFill/>
          </a:ln>
        </p:spPr>
        <p:txBody>
          <a:bodyPr wrap="square" lIns="91176" tIns="45591" rIns="91176" bIns="45591">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None/>
            </a:pP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令和８年</a:t>
            </a:r>
            <a:r>
              <a:rPr lang="ja-JP" altLang="en-US" sz="2400" dirty="0" smtClean="0">
                <a:solidFill>
                  <a:schemeClr val="tx1">
                    <a:lumMod val="75000"/>
                    <a:lumOff val="25000"/>
                  </a:schemeClr>
                </a:solidFill>
                <a:latin typeface="Meiryo UI" panose="020B0604030504040204" pitchFamily="50" charset="-128"/>
                <a:ea typeface="Meiryo UI" panose="020B0604030504040204" pitchFamily="50" charset="-128"/>
              </a:rPr>
              <a:t>８月</a:t>
            </a:r>
            <a:r>
              <a:rPr lang="en-US" altLang="ja-JP" sz="2400" dirty="0" smtClean="0">
                <a:solidFill>
                  <a:schemeClr val="tx1">
                    <a:lumMod val="75000"/>
                    <a:lumOff val="25000"/>
                  </a:schemeClr>
                </a:solidFill>
                <a:latin typeface="Meiryo UI" panose="020B0604030504040204" pitchFamily="50" charset="-128"/>
                <a:ea typeface="Meiryo UI" panose="020B0604030504040204" pitchFamily="50" charset="-128"/>
              </a:rPr>
              <a:t>20</a:t>
            </a:r>
            <a:r>
              <a:rPr lang="ja-JP" altLang="en-US" sz="2400" dirty="0" smtClean="0">
                <a:solidFill>
                  <a:schemeClr val="tx1">
                    <a:lumMod val="75000"/>
                    <a:lumOff val="25000"/>
                  </a:schemeClr>
                </a:solidFill>
                <a:latin typeface="Meiryo UI" panose="020B0604030504040204" pitchFamily="50" charset="-128"/>
                <a:ea typeface="Meiryo UI" panose="020B0604030504040204" pitchFamily="50" charset="-128"/>
              </a:rPr>
              <a:t>日</a:t>
            </a:r>
            <a:endParaRPr lang="en-US" altLang="ja-JP" sz="2400"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1152" name="図 5" descr="挿絵 が含まれている画像&#10;&#10;自動的に生成された説明"/>
          <p:cNvPicPr>
            <a:picLocks noChangeAspect="1"/>
          </p:cNvPicPr>
          <p:nvPr/>
        </p:nvPicPr>
        <p:blipFill>
          <a:blip r:embed="rId3"/>
          <a:stretch>
            <a:fillRect/>
          </a:stretch>
        </p:blipFill>
        <p:spPr>
          <a:xfrm>
            <a:off x="2854176" y="5466171"/>
            <a:ext cx="552450" cy="552450"/>
          </a:xfrm>
          <a:prstGeom prst="rect">
            <a:avLst/>
          </a:prstGeom>
        </p:spPr>
      </p:pic>
      <p:sp>
        <p:nvSpPr>
          <p:cNvPr id="1153" name="四角形: 角を丸くする 1"/>
          <p:cNvSpPr/>
          <p:nvPr/>
        </p:nvSpPr>
        <p:spPr>
          <a:xfrm>
            <a:off x="7041232" y="476672"/>
            <a:ext cx="1794322" cy="57308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rPr>
              <a:t>資料</a:t>
            </a:r>
            <a:r>
              <a:rPr lang="ja-JP" altLang="en-US" sz="2000" dirty="0" smtClean="0">
                <a:solidFill>
                  <a:schemeClr val="tx1"/>
                </a:solidFill>
              </a:rPr>
              <a:t>番号１</a:t>
            </a:r>
            <a:endParaRPr lang="en-US" altLang="ja-JP" sz="2000" dirty="0">
              <a:solidFill>
                <a:schemeClr val="tx1"/>
              </a:solidFill>
            </a:endParaRPr>
          </a:p>
        </p:txBody>
      </p:sp>
    </p:spTree>
    <p:extLst>
      <p:ext uri="{BB962C8B-B14F-4D97-AF65-F5344CB8AC3E}">
        <p14:creationId xmlns:p14="http://schemas.microsoft.com/office/powerpoint/2010/main" val="61427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テキスト プレースホルダー 2"/>
          <p:cNvSpPr>
            <a:spLocks noGrp="1"/>
          </p:cNvSpPr>
          <p:nvPr>
            <p:ph type="body" sz="quarter" idx="14"/>
          </p:nvPr>
        </p:nvSpPr>
        <p:spPr>
          <a:xfrm>
            <a:off x="344488" y="260648"/>
            <a:ext cx="9000999" cy="573087"/>
          </a:xfrm>
        </p:spPr>
        <p:txBody>
          <a:bodyPr/>
          <a:lstStyle/>
          <a:p>
            <a:r>
              <a:rPr lang="ja-JP" altLang="en-US" sz="3200" dirty="0"/>
              <a:t>かかりつけ医機能報告（２号機能）の有無</a:t>
            </a:r>
            <a:endParaRPr kumimoji="1" lang="ja-JP" altLang="en-US" sz="3200" dirty="0"/>
          </a:p>
        </p:txBody>
      </p:sp>
      <p:grpSp>
        <p:nvGrpSpPr>
          <p:cNvPr id="1240" name="グループ化 5"/>
          <p:cNvGrpSpPr/>
          <p:nvPr/>
        </p:nvGrpSpPr>
        <p:grpSpPr>
          <a:xfrm>
            <a:off x="380662" y="984265"/>
            <a:ext cx="4452736" cy="485009"/>
            <a:chOff x="380662" y="1302666"/>
            <a:chExt cx="4452736" cy="523220"/>
          </a:xfrm>
        </p:grpSpPr>
        <p:sp>
          <p:nvSpPr>
            <p:cNvPr id="1241" name="四角形: 角を丸くする 8"/>
            <p:cNvSpPr/>
            <p:nvPr/>
          </p:nvSpPr>
          <p:spPr>
            <a:xfrm>
              <a:off x="380662" y="1302666"/>
              <a:ext cx="4452736" cy="523220"/>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242" name="テキスト ボックス 9"/>
            <p:cNvSpPr txBox="1"/>
            <p:nvPr/>
          </p:nvSpPr>
          <p:spPr>
            <a:xfrm>
              <a:off x="694786" y="1327196"/>
              <a:ext cx="3692231" cy="498037"/>
            </a:xfrm>
            <a:prstGeom prst="rect">
              <a:avLst/>
            </a:prstGeom>
            <a:noFill/>
            <a:ln>
              <a:noFill/>
            </a:ln>
          </p:spPr>
          <p:txBody>
            <a:bodyPr wrap="square" rtlCol="0">
              <a:spAutoFit/>
            </a:bodyPr>
            <a:lstStyle/>
            <a:p>
              <a:pPr algn="ct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号機能</a:t>
              </a:r>
            </a:p>
          </p:txBody>
        </p:sp>
      </p:grpSp>
      <p:sp>
        <p:nvSpPr>
          <p:cNvPr id="1243" name="四角形: 角を丸くする 11"/>
          <p:cNvSpPr/>
          <p:nvPr/>
        </p:nvSpPr>
        <p:spPr>
          <a:xfrm>
            <a:off x="380662" y="1479236"/>
            <a:ext cx="4563745" cy="216578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（イ）通常の診療時間外の診療</a:t>
            </a:r>
            <a:endParaRPr lang="en-US" altLang="ja-JP" sz="2400" dirty="0">
              <a:solidFill>
                <a:schemeClr val="tx1"/>
              </a:solidFill>
            </a:endParaRPr>
          </a:p>
          <a:p>
            <a:pPr algn="ctr"/>
            <a:r>
              <a:rPr lang="ja-JP" altLang="en-US" sz="2400" dirty="0">
                <a:solidFill>
                  <a:schemeClr val="tx1"/>
                </a:solidFill>
              </a:rPr>
              <a:t>（ロ）入退院時の支援</a:t>
            </a:r>
            <a:endParaRPr lang="en-US" altLang="ja-JP" sz="2400" dirty="0">
              <a:solidFill>
                <a:schemeClr val="tx1"/>
              </a:solidFill>
            </a:endParaRPr>
          </a:p>
          <a:p>
            <a:pPr algn="ctr"/>
            <a:r>
              <a:rPr lang="ja-JP" altLang="en-US" sz="2400" dirty="0">
                <a:solidFill>
                  <a:schemeClr val="tx1"/>
                </a:solidFill>
              </a:rPr>
              <a:t>（ハ）在宅医療の提供</a:t>
            </a:r>
            <a:endParaRPr lang="en-US" altLang="ja-JP" sz="2400" dirty="0">
              <a:solidFill>
                <a:schemeClr val="tx1"/>
              </a:solidFill>
            </a:endParaRPr>
          </a:p>
          <a:p>
            <a:pPr algn="ctr"/>
            <a:r>
              <a:rPr lang="ja-JP" altLang="en-US" sz="2400" dirty="0">
                <a:solidFill>
                  <a:schemeClr val="tx1"/>
                </a:solidFill>
              </a:rPr>
              <a:t>（二）介護サービス等と連携した医療提供</a:t>
            </a:r>
            <a:endParaRPr lang="en-US" altLang="ja-JP" sz="2400" dirty="0">
              <a:solidFill>
                <a:schemeClr val="tx1"/>
              </a:solidFill>
            </a:endParaRPr>
          </a:p>
        </p:txBody>
      </p:sp>
      <p:graphicFrame>
        <p:nvGraphicFramePr>
          <p:cNvPr id="1244" name="グラフ 23"/>
          <p:cNvGraphicFramePr/>
          <p:nvPr>
            <p:extLst>
              <p:ext uri="{D42A27DB-BD31-4B8C-83A1-F6EECF244321}">
                <p14:modId xmlns:p14="http://schemas.microsoft.com/office/powerpoint/2010/main" val="1408011935"/>
              </p:ext>
            </p:extLst>
          </p:nvPr>
        </p:nvGraphicFramePr>
        <p:xfrm>
          <a:off x="4861678" y="1468242"/>
          <a:ext cx="4572338" cy="4289169"/>
        </p:xfrm>
        <a:graphic>
          <a:graphicData uri="http://schemas.openxmlformats.org/drawingml/2006/chart">
            <c:chart xmlns:c="http://schemas.openxmlformats.org/drawingml/2006/chart" xmlns:r="http://schemas.openxmlformats.org/officeDocument/2006/relationships" r:id="rId3"/>
          </a:graphicData>
        </a:graphic>
      </p:graphicFrame>
      <p:sp>
        <p:nvSpPr>
          <p:cNvPr id="1245" name="四角形: 角を丸くする 1"/>
          <p:cNvSpPr/>
          <p:nvPr/>
        </p:nvSpPr>
        <p:spPr>
          <a:xfrm>
            <a:off x="389255" y="4080180"/>
            <a:ext cx="4563745" cy="227127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上記のうち、いずれかについて「実施している」あるいは</a:t>
            </a:r>
            <a:endParaRPr lang="en-US" altLang="ja-JP" sz="2400" dirty="0">
              <a:solidFill>
                <a:schemeClr val="tx1"/>
              </a:solidFill>
            </a:endParaRPr>
          </a:p>
          <a:p>
            <a:pPr algn="ctr"/>
            <a:r>
              <a:rPr lang="ja-JP" altLang="en-US" sz="2400" dirty="0">
                <a:solidFill>
                  <a:schemeClr val="tx1"/>
                </a:solidFill>
              </a:rPr>
              <a:t>「実績がある」と、</a:t>
            </a:r>
            <a:endParaRPr lang="en-US" altLang="ja-JP" sz="2400" dirty="0">
              <a:solidFill>
                <a:schemeClr val="tx1"/>
              </a:solidFill>
            </a:endParaRPr>
          </a:p>
          <a:p>
            <a:pPr algn="ctr"/>
            <a:r>
              <a:rPr lang="ja-JP" altLang="en-US" sz="2400" dirty="0">
                <a:solidFill>
                  <a:schemeClr val="tx1"/>
                </a:solidFill>
              </a:rPr>
              <a:t>２号機能を有していることとなる。</a:t>
            </a:r>
            <a:endParaRPr lang="en-US" altLang="ja-JP" sz="2400" dirty="0">
              <a:solidFill>
                <a:schemeClr val="tx1"/>
              </a:solidFill>
            </a:endParaRPr>
          </a:p>
        </p:txBody>
      </p:sp>
      <p:sp>
        <p:nvSpPr>
          <p:cNvPr id="1246" name="二等辺三角形 3"/>
          <p:cNvSpPr/>
          <p:nvPr/>
        </p:nvSpPr>
        <p:spPr>
          <a:xfrm flipV="1">
            <a:off x="1298338" y="3737692"/>
            <a:ext cx="2700300" cy="24982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273527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 name="テキスト プレースホルダー 1"/>
          <p:cNvSpPr>
            <a:spLocks noGrp="1"/>
          </p:cNvSpPr>
          <p:nvPr>
            <p:ph type="body" sz="quarter" idx="14"/>
          </p:nvPr>
        </p:nvSpPr>
        <p:spPr>
          <a:xfrm>
            <a:off x="344488" y="260648"/>
            <a:ext cx="9145016" cy="573087"/>
          </a:xfrm>
        </p:spPr>
        <p:txBody>
          <a:bodyPr/>
          <a:lstStyle/>
          <a:p>
            <a:r>
              <a:rPr lang="ja-JP" altLang="en-US" sz="3200" dirty="0"/>
              <a:t>総括</a:t>
            </a:r>
            <a:endParaRPr kumimoji="1" lang="ja-JP" altLang="en-US" sz="3200" dirty="0"/>
          </a:p>
        </p:txBody>
      </p:sp>
      <p:sp>
        <p:nvSpPr>
          <p:cNvPr id="1253" name="四角形: 角を丸くする 2"/>
          <p:cNvSpPr/>
          <p:nvPr/>
        </p:nvSpPr>
        <p:spPr>
          <a:xfrm>
            <a:off x="380662" y="995728"/>
            <a:ext cx="4452736" cy="523220"/>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１号機能有りの割合</a:t>
            </a:r>
          </a:p>
        </p:txBody>
      </p:sp>
      <p:sp>
        <p:nvSpPr>
          <p:cNvPr id="1254" name="四角形: 角を丸くする 15"/>
          <p:cNvSpPr/>
          <p:nvPr/>
        </p:nvSpPr>
        <p:spPr>
          <a:xfrm>
            <a:off x="5004455" y="1003632"/>
            <a:ext cx="4452736" cy="523220"/>
          </a:xfrm>
          <a:prstGeom prst="roundRect">
            <a:avLst/>
          </a:prstGeom>
          <a:solidFill>
            <a:schemeClr val="tx1">
              <a:lumMod val="95000"/>
              <a:lumOff val="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２号機能有りの割合</a:t>
            </a:r>
          </a:p>
        </p:txBody>
      </p:sp>
      <p:sp>
        <p:nvSpPr>
          <p:cNvPr id="1255" name="四角形: 角を丸くする 18"/>
          <p:cNvSpPr/>
          <p:nvPr/>
        </p:nvSpPr>
        <p:spPr>
          <a:xfrm>
            <a:off x="380662" y="4202094"/>
            <a:ext cx="8937126" cy="83769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rPr>
              <a:t>１号機能要件のうち、院内掲示を含め</a:t>
            </a:r>
            <a:endParaRPr lang="en-US" altLang="ja-JP" sz="2000" dirty="0">
              <a:solidFill>
                <a:schemeClr val="tx1"/>
              </a:solidFill>
            </a:endParaRPr>
          </a:p>
          <a:p>
            <a:pPr algn="ctr"/>
            <a:r>
              <a:rPr lang="ja-JP" altLang="en-US" sz="2000" dirty="0">
                <a:solidFill>
                  <a:schemeClr val="tx1"/>
                </a:solidFill>
              </a:rPr>
              <a:t>制度の内容について</a:t>
            </a:r>
            <a:r>
              <a:rPr kumimoji="1" lang="ja-JP" altLang="en-US" sz="2000" dirty="0">
                <a:solidFill>
                  <a:schemeClr val="tx1"/>
                </a:solidFill>
              </a:rPr>
              <a:t>理解ができていない可能性が</a:t>
            </a:r>
            <a:r>
              <a:rPr lang="ja-JP" altLang="en-US" sz="2000" dirty="0">
                <a:solidFill>
                  <a:schemeClr val="tx1"/>
                </a:solidFill>
              </a:rPr>
              <a:t>ある</a:t>
            </a:r>
            <a:endParaRPr kumimoji="1" lang="ja-JP" altLang="en-US" sz="2000" dirty="0">
              <a:solidFill>
                <a:schemeClr val="tx1"/>
              </a:solidFill>
            </a:endParaRPr>
          </a:p>
        </p:txBody>
      </p:sp>
      <p:sp>
        <p:nvSpPr>
          <p:cNvPr id="1256" name="四角形: 角を丸くする 19"/>
          <p:cNvSpPr/>
          <p:nvPr/>
        </p:nvSpPr>
        <p:spPr>
          <a:xfrm>
            <a:off x="5004454" y="1517333"/>
            <a:ext cx="4452735" cy="3804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a:solidFill>
                  <a:schemeClr val="tx1"/>
                </a:solidFill>
              </a:rPr>
              <a:t>76.7</a:t>
            </a:r>
            <a:r>
              <a:rPr kumimoji="1" lang="ja-JP" altLang="en-US" sz="2400" dirty="0">
                <a:solidFill>
                  <a:schemeClr val="tx1"/>
                </a:solidFill>
              </a:rPr>
              <a:t>％</a:t>
            </a:r>
          </a:p>
        </p:txBody>
      </p:sp>
      <p:sp>
        <p:nvSpPr>
          <p:cNvPr id="1257" name="二等辺三角形 22"/>
          <p:cNvSpPr/>
          <p:nvPr/>
        </p:nvSpPr>
        <p:spPr>
          <a:xfrm flipV="1">
            <a:off x="3568588" y="5117595"/>
            <a:ext cx="2700300" cy="24982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58" name="正方形/長方形 23"/>
          <p:cNvSpPr/>
          <p:nvPr/>
        </p:nvSpPr>
        <p:spPr>
          <a:xfrm>
            <a:off x="380662" y="5445224"/>
            <a:ext cx="8937126" cy="83769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prstClr val="white"/>
                </a:solidFill>
                <a:latin typeface="Meiryo UI" panose="020B0604030504040204" pitchFamily="50" charset="-128"/>
                <a:ea typeface="Meiryo UI" panose="020B0604030504040204" pitchFamily="50" charset="-128"/>
              </a:rPr>
              <a:t>かかりつけ医機能報告制度の内容について周知徹底し</a:t>
            </a:r>
            <a:endParaRPr lang="en-US" altLang="ja-JP" sz="2000" dirty="0">
              <a:solidFill>
                <a:prstClr val="white"/>
              </a:solidFill>
              <a:latin typeface="Meiryo UI" panose="020B0604030504040204" pitchFamily="50" charset="-128"/>
              <a:ea typeface="Meiryo UI" panose="020B0604030504040204" pitchFamily="50" charset="-128"/>
            </a:endParaRPr>
          </a:p>
          <a:p>
            <a:pPr algn="ctr"/>
            <a:r>
              <a:rPr lang="ja-JP" altLang="en-US" sz="2000" dirty="0">
                <a:solidFill>
                  <a:prstClr val="white"/>
                </a:solidFill>
                <a:latin typeface="Meiryo UI" panose="020B0604030504040204" pitchFamily="50" charset="-128"/>
                <a:ea typeface="Meiryo UI" panose="020B0604030504040204" pitchFamily="50" charset="-128"/>
              </a:rPr>
              <a:t>実態に即した報告をあげていただく必要がある</a:t>
            </a:r>
            <a:endParaRPr lang="en-US" altLang="ja-JP" sz="2000" dirty="0">
              <a:solidFill>
                <a:prstClr val="white"/>
              </a:solidFill>
              <a:latin typeface="Meiryo UI" panose="020B0604030504040204" pitchFamily="50" charset="-128"/>
              <a:ea typeface="Meiryo UI" panose="020B0604030504040204" pitchFamily="50" charset="-128"/>
            </a:endParaRPr>
          </a:p>
        </p:txBody>
      </p:sp>
      <p:sp>
        <p:nvSpPr>
          <p:cNvPr id="1259" name="四角形: 角を丸くする 13"/>
          <p:cNvSpPr/>
          <p:nvPr/>
        </p:nvSpPr>
        <p:spPr>
          <a:xfrm>
            <a:off x="380663" y="1506920"/>
            <a:ext cx="4452735" cy="3804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a:solidFill>
                  <a:schemeClr val="tx1"/>
                </a:solidFill>
              </a:rPr>
              <a:t>56.1</a:t>
            </a:r>
            <a:r>
              <a:rPr kumimoji="1" lang="ja-JP" altLang="en-US" sz="2400" dirty="0">
                <a:solidFill>
                  <a:schemeClr val="tx1"/>
                </a:solidFill>
              </a:rPr>
              <a:t>％</a:t>
            </a:r>
          </a:p>
        </p:txBody>
      </p:sp>
      <p:sp>
        <p:nvSpPr>
          <p:cNvPr id="1260" name="テキスト ボックス 5"/>
          <p:cNvSpPr txBox="1"/>
          <p:nvPr/>
        </p:nvSpPr>
        <p:spPr>
          <a:xfrm>
            <a:off x="4606708" y="1355824"/>
            <a:ext cx="569387" cy="646331"/>
          </a:xfrm>
          <a:prstGeom prst="rect">
            <a:avLst/>
          </a:prstGeom>
          <a:noFill/>
        </p:spPr>
        <p:txBody>
          <a:bodyPr wrap="none" rtlCol="0">
            <a:spAutoFit/>
          </a:bodyPr>
          <a:lstStyle/>
          <a:p>
            <a:r>
              <a:rPr kumimoji="1" lang="en-US" altLang="ja-JP" sz="3600" b="1" dirty="0">
                <a:ln w="57150">
                  <a:solidFill>
                    <a:schemeClr val="tx1"/>
                  </a:solidFill>
                </a:ln>
                <a:latin typeface="Meiryo UI" panose="020B0604030504040204" pitchFamily="50" charset="-128"/>
                <a:ea typeface="Meiryo UI" panose="020B0604030504040204" pitchFamily="50" charset="-128"/>
                <a:cs typeface="Meiryo UI" panose="020B0604030504040204" pitchFamily="50" charset="-128"/>
              </a:rPr>
              <a:t>&lt;</a:t>
            </a:r>
            <a:endParaRPr kumimoji="1" lang="ja-JP" altLang="en-US" sz="3600" b="1" dirty="0">
              <a:ln w="57150">
                <a:solidFill>
                  <a:schemeClr val="tx1"/>
                </a:solidFill>
              </a:ln>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61" name="グラフ 3"/>
          <p:cNvGraphicFramePr/>
          <p:nvPr>
            <p:extLst>
              <p:ext uri="{D42A27DB-BD31-4B8C-83A1-F6EECF244321}">
                <p14:modId xmlns:p14="http://schemas.microsoft.com/office/powerpoint/2010/main" val="2386707214"/>
              </p:ext>
            </p:extLst>
          </p:nvPr>
        </p:nvGraphicFramePr>
        <p:xfrm>
          <a:off x="380662" y="1895343"/>
          <a:ext cx="4452735" cy="21891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62" name="グラフ 4"/>
          <p:cNvGraphicFramePr/>
          <p:nvPr>
            <p:extLst>
              <p:ext uri="{D42A27DB-BD31-4B8C-83A1-F6EECF244321}">
                <p14:modId xmlns:p14="http://schemas.microsoft.com/office/powerpoint/2010/main" val="4185564312"/>
              </p:ext>
            </p:extLst>
          </p:nvPr>
        </p:nvGraphicFramePr>
        <p:xfrm>
          <a:off x="5053088" y="1910476"/>
          <a:ext cx="4349052" cy="21517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14549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8" name="テキスト プレースホルダー 2"/>
          <p:cNvSpPr>
            <a:spLocks noGrp="1"/>
          </p:cNvSpPr>
          <p:nvPr>
            <p:ph type="body" sz="quarter" idx="4294967295"/>
          </p:nvPr>
        </p:nvSpPr>
        <p:spPr>
          <a:xfrm>
            <a:off x="381000" y="1870745"/>
            <a:ext cx="9143999" cy="3168352"/>
          </a:xfrm>
          <a:prstGeom prst="rect">
            <a:avLst/>
          </a:prstGeom>
        </p:spPr>
        <p:txBody>
          <a:bodyPr>
            <a:noAutofit/>
          </a:bodyPr>
          <a:lstStyle/>
          <a:p>
            <a:pPr marL="0" indent="0" algn="ctr">
              <a:buNone/>
            </a:pPr>
            <a:r>
              <a:rPr lang="ja-JP" altLang="en-US" sz="4400" b="1" dirty="0">
                <a:solidFill>
                  <a:schemeClr val="tx1">
                    <a:lumMod val="75000"/>
                    <a:lumOff val="25000"/>
                  </a:schemeClr>
                </a:solidFill>
                <a:latin typeface="Meiryo UI" panose="020B0604030504040204" pitchFamily="50" charset="-128"/>
                <a:ea typeface="Meiryo UI" panose="020B0604030504040204" pitchFamily="50" charset="-128"/>
              </a:rPr>
              <a:t>かかりつけ医機能に係る</a:t>
            </a:r>
            <a:endParaRPr lang="en-US" altLang="ja-JP" sz="4400" b="1" dirty="0">
              <a:solidFill>
                <a:schemeClr val="tx1">
                  <a:lumMod val="75000"/>
                  <a:lumOff val="25000"/>
                </a:schemeClr>
              </a:solidFill>
              <a:latin typeface="Meiryo UI" panose="020B0604030504040204" pitchFamily="50" charset="-128"/>
              <a:ea typeface="Meiryo UI" panose="020B0604030504040204" pitchFamily="50" charset="-128"/>
            </a:endParaRPr>
          </a:p>
          <a:p>
            <a:pPr marL="0" indent="0" algn="ctr">
              <a:buNone/>
            </a:pPr>
            <a:r>
              <a:rPr lang="ja-JP" altLang="en-US" sz="4400" b="1" dirty="0">
                <a:solidFill>
                  <a:schemeClr val="tx1">
                    <a:lumMod val="75000"/>
                    <a:lumOff val="25000"/>
                  </a:schemeClr>
                </a:solidFill>
                <a:latin typeface="Meiryo UI" panose="020B0604030504040204" pitchFamily="50" charset="-128"/>
                <a:ea typeface="Meiryo UI" panose="020B0604030504040204" pitchFamily="50" charset="-128"/>
              </a:rPr>
              <a:t>地域における協議の場について</a:t>
            </a:r>
            <a:endParaRPr lang="en-US" altLang="ja-JP" sz="2000" b="1" dirty="0">
              <a:latin typeface="Meiryo UI" panose="020B0604030504040204" pitchFamily="50" charset="-128"/>
              <a:ea typeface="Meiryo UI" panose="020B0604030504040204" pitchFamily="50" charset="-128"/>
            </a:endParaRPr>
          </a:p>
        </p:txBody>
      </p:sp>
      <p:sp>
        <p:nvSpPr>
          <p:cNvPr id="1269" name="テキスト ボックス 3"/>
          <p:cNvSpPr txBox="1">
            <a:spLocks noChangeArrowheads="1"/>
          </p:cNvSpPr>
          <p:nvPr/>
        </p:nvSpPr>
        <p:spPr>
          <a:xfrm>
            <a:off x="3405336" y="5498328"/>
            <a:ext cx="3635896" cy="522960"/>
          </a:xfrm>
          <a:prstGeom prst="rect">
            <a:avLst/>
          </a:prstGeom>
          <a:noFill/>
          <a:ln>
            <a:noFill/>
          </a:ln>
        </p:spPr>
        <p:txBody>
          <a:bodyPr wrap="square" lIns="91176" tIns="45591" rIns="91176" bIns="45591">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None/>
            </a:pPr>
            <a:r>
              <a:rPr lang="ja-JP" altLang="en-US" sz="2800" dirty="0">
                <a:solidFill>
                  <a:schemeClr val="tx1">
                    <a:lumMod val="75000"/>
                    <a:lumOff val="25000"/>
                  </a:schemeClr>
                </a:solidFill>
                <a:latin typeface="Meiryo UI" panose="020B0604030504040204" pitchFamily="50" charset="-128"/>
                <a:ea typeface="Meiryo UI" panose="020B0604030504040204" pitchFamily="50" charset="-128"/>
              </a:rPr>
              <a:t>広島県医療政策課</a:t>
            </a:r>
            <a:endParaRPr lang="en-US" altLang="ja-JP" sz="2800"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1270" name="図 5" descr="挿絵 が含まれている画像&#10;&#10;自動的に生成された説明"/>
          <p:cNvPicPr>
            <a:picLocks noChangeAspect="1"/>
          </p:cNvPicPr>
          <p:nvPr/>
        </p:nvPicPr>
        <p:blipFill>
          <a:blip r:embed="rId3"/>
          <a:stretch>
            <a:fillRect/>
          </a:stretch>
        </p:blipFill>
        <p:spPr>
          <a:xfrm>
            <a:off x="2854176" y="5466171"/>
            <a:ext cx="552450" cy="552450"/>
          </a:xfrm>
          <a:prstGeom prst="rect">
            <a:avLst/>
          </a:prstGeom>
        </p:spPr>
      </p:pic>
    </p:spTree>
    <p:extLst>
      <p:ext uri="{BB962C8B-B14F-4D97-AF65-F5344CB8AC3E}">
        <p14:creationId xmlns:p14="http://schemas.microsoft.com/office/powerpoint/2010/main" val="2511878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6" name="テキスト プレースホルダー 2"/>
          <p:cNvSpPr>
            <a:spLocks noGrp="1"/>
          </p:cNvSpPr>
          <p:nvPr>
            <p:ph type="body" sz="quarter" idx="14"/>
          </p:nvPr>
        </p:nvSpPr>
        <p:spPr>
          <a:xfrm>
            <a:off x="344488" y="260648"/>
            <a:ext cx="9000999" cy="573087"/>
          </a:xfrm>
        </p:spPr>
        <p:txBody>
          <a:bodyPr/>
          <a:lstStyle/>
          <a:p>
            <a:r>
              <a:rPr lang="ja-JP" altLang="en-US" sz="3200" dirty="0"/>
              <a:t>かかりつけ医機能に係る協議の場の進め方について</a:t>
            </a:r>
            <a:endParaRPr kumimoji="1" lang="ja-JP" altLang="en-US" sz="3200" dirty="0"/>
          </a:p>
        </p:txBody>
      </p:sp>
      <p:pic>
        <p:nvPicPr>
          <p:cNvPr id="1277" name="図 8"/>
          <p:cNvPicPr>
            <a:picLocks noChangeAspect="1"/>
          </p:cNvPicPr>
          <p:nvPr/>
        </p:nvPicPr>
        <p:blipFill>
          <a:blip r:embed="rId3"/>
          <a:stretch>
            <a:fillRect/>
          </a:stretch>
        </p:blipFill>
        <p:spPr>
          <a:xfrm>
            <a:off x="729691" y="1052736"/>
            <a:ext cx="8230591" cy="5214744"/>
          </a:xfrm>
          <a:prstGeom prst="rect">
            <a:avLst/>
          </a:prstGeom>
        </p:spPr>
      </p:pic>
    </p:spTree>
    <p:extLst>
      <p:ext uri="{BB962C8B-B14F-4D97-AF65-F5344CB8AC3E}">
        <p14:creationId xmlns:p14="http://schemas.microsoft.com/office/powerpoint/2010/main" val="3590437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3" name="テキスト プレースホルダー 1"/>
          <p:cNvSpPr>
            <a:spLocks noGrp="1"/>
          </p:cNvSpPr>
          <p:nvPr>
            <p:ph type="body" sz="quarter" idx="14"/>
          </p:nvPr>
        </p:nvSpPr>
        <p:spPr/>
        <p:txBody>
          <a:bodyPr/>
          <a:lstStyle/>
          <a:p>
            <a:r>
              <a:rPr lang="ja-JP" altLang="en-US" sz="2000" dirty="0"/>
              <a:t>地域の協議の場の検討状況（各市町別）</a:t>
            </a:r>
            <a:r>
              <a:rPr lang="en-US" altLang="ja-JP" sz="2000" dirty="0"/>
              <a:t>※</a:t>
            </a:r>
            <a:r>
              <a:rPr lang="ja-JP" altLang="en-US" sz="2000" dirty="0"/>
              <a:t>昨年度ヒアリング終了時点</a:t>
            </a:r>
            <a:endParaRPr kumimoji="1" lang="en-US" altLang="ja-JP" sz="2000" dirty="0"/>
          </a:p>
        </p:txBody>
      </p:sp>
      <p:pic>
        <p:nvPicPr>
          <p:cNvPr id="1284" name="図 15"/>
          <p:cNvPicPr>
            <a:picLocks noChangeAspect="1"/>
          </p:cNvPicPr>
          <p:nvPr/>
        </p:nvPicPr>
        <p:blipFill>
          <a:blip r:embed="rId3"/>
          <a:stretch>
            <a:fillRect/>
          </a:stretch>
        </p:blipFill>
        <p:spPr>
          <a:xfrm>
            <a:off x="2828764" y="980728"/>
            <a:ext cx="4248472" cy="5380467"/>
          </a:xfrm>
          <a:prstGeom prst="rect">
            <a:avLst/>
          </a:prstGeom>
        </p:spPr>
      </p:pic>
    </p:spTree>
    <p:extLst>
      <p:ext uri="{BB962C8B-B14F-4D97-AF65-F5344CB8AC3E}">
        <p14:creationId xmlns:p14="http://schemas.microsoft.com/office/powerpoint/2010/main" val="249816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 name="テキスト プレースホルダー 1"/>
          <p:cNvSpPr>
            <a:spLocks noGrp="1"/>
          </p:cNvSpPr>
          <p:nvPr>
            <p:ph type="body" sz="quarter" idx="14"/>
          </p:nvPr>
        </p:nvSpPr>
        <p:spPr>
          <a:xfrm>
            <a:off x="344488" y="260648"/>
            <a:ext cx="9145016" cy="573087"/>
          </a:xfrm>
        </p:spPr>
        <p:txBody>
          <a:bodyPr/>
          <a:lstStyle/>
          <a:p>
            <a:r>
              <a:rPr lang="ja-JP" altLang="en-US" sz="3200" dirty="0"/>
              <a:t>今年度の地域における協議の場について</a:t>
            </a:r>
            <a:endParaRPr kumimoji="1" lang="ja-JP" altLang="en-US" sz="3200" dirty="0"/>
          </a:p>
        </p:txBody>
      </p:sp>
      <p:sp>
        <p:nvSpPr>
          <p:cNvPr id="1291" name="四角形: 角を丸くする 18"/>
          <p:cNvSpPr/>
          <p:nvPr/>
        </p:nvSpPr>
        <p:spPr>
          <a:xfrm>
            <a:off x="416496" y="5359763"/>
            <a:ext cx="9145016" cy="84137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rPr>
              <a:t>今年度は、かかりつけ医機能報告制度が開始され、</a:t>
            </a:r>
            <a:endParaRPr lang="en-US" altLang="ja-JP" sz="2000" dirty="0">
              <a:solidFill>
                <a:schemeClr val="tx1"/>
              </a:solidFill>
            </a:endParaRPr>
          </a:p>
          <a:p>
            <a:pPr algn="ctr"/>
            <a:r>
              <a:rPr lang="ja-JP" altLang="en-US" sz="2000" dirty="0">
                <a:solidFill>
                  <a:schemeClr val="tx1"/>
                </a:solidFill>
              </a:rPr>
              <a:t>初めての協議の場となるため、まずは現状把握から行っていく。</a:t>
            </a:r>
            <a:endParaRPr lang="en-US" altLang="ja-JP" sz="2000" dirty="0">
              <a:solidFill>
                <a:schemeClr val="tx1"/>
              </a:solidFill>
            </a:endParaRPr>
          </a:p>
        </p:txBody>
      </p:sp>
      <p:sp>
        <p:nvSpPr>
          <p:cNvPr id="1292" name="二等辺三角形 22"/>
          <p:cNvSpPr/>
          <p:nvPr/>
        </p:nvSpPr>
        <p:spPr>
          <a:xfrm flipV="1">
            <a:off x="3595400" y="4994363"/>
            <a:ext cx="2700300" cy="24982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93" name="四角形: 角を丸くする 23"/>
          <p:cNvSpPr/>
          <p:nvPr/>
        </p:nvSpPr>
        <p:spPr>
          <a:xfrm>
            <a:off x="416496" y="3070174"/>
            <a:ext cx="9145016" cy="180860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bg1"/>
                </a:solidFill>
              </a:rPr>
              <a:t>●市町ごとの集計結果をもとに、人口構造や医療・介護の需要の変化、医療・介護の供給の変化を現状把握するとともに、行政職員や医療従事者から見た時の体感と一致しているか。</a:t>
            </a:r>
            <a:endParaRPr lang="en-US" altLang="ja-JP" dirty="0">
              <a:solidFill>
                <a:schemeClr val="bg1"/>
              </a:solidFill>
            </a:endParaRPr>
          </a:p>
          <a:p>
            <a:endParaRPr lang="en-US" altLang="ja-JP" dirty="0">
              <a:solidFill>
                <a:schemeClr val="bg1"/>
              </a:solidFill>
            </a:endParaRPr>
          </a:p>
          <a:p>
            <a:r>
              <a:rPr lang="ja-JP" altLang="en-US" dirty="0">
                <a:solidFill>
                  <a:schemeClr val="bg1"/>
                </a:solidFill>
              </a:rPr>
              <a:t>●今後医療需要や介護需要が変化していく中で、どのような受け皿を用意していくか。</a:t>
            </a:r>
            <a:endParaRPr lang="en-US" altLang="ja-JP" dirty="0">
              <a:solidFill>
                <a:schemeClr val="bg1"/>
              </a:solidFill>
            </a:endParaRPr>
          </a:p>
        </p:txBody>
      </p:sp>
      <p:pic>
        <p:nvPicPr>
          <p:cNvPr id="1294" name="図 5"/>
          <p:cNvPicPr>
            <a:picLocks noChangeAspect="1"/>
          </p:cNvPicPr>
          <p:nvPr/>
        </p:nvPicPr>
        <p:blipFill>
          <a:blip r:embed="rId3"/>
          <a:stretch>
            <a:fillRect/>
          </a:stretch>
        </p:blipFill>
        <p:spPr>
          <a:xfrm>
            <a:off x="3956406" y="976306"/>
            <a:ext cx="1978288" cy="1978288"/>
          </a:xfrm>
          <a:prstGeom prst="rect">
            <a:avLst/>
          </a:prstGeom>
        </p:spPr>
      </p:pic>
      <p:sp>
        <p:nvSpPr>
          <p:cNvPr id="1295" name="吹き出し: 円形 8"/>
          <p:cNvSpPr/>
          <p:nvPr/>
        </p:nvSpPr>
        <p:spPr>
          <a:xfrm>
            <a:off x="5901340" y="1193193"/>
            <a:ext cx="3384376" cy="1152128"/>
          </a:xfrm>
          <a:prstGeom prst="wedgeEllipseCallout">
            <a:avLst>
              <a:gd name="adj1" fmla="val -48357"/>
              <a:gd name="adj2" fmla="val 49533"/>
            </a:avLst>
          </a:prstGeom>
          <a:solidFill>
            <a:srgbClr val="FFFFCC"/>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かかりつけ医機能</a:t>
            </a:r>
            <a:endParaRPr kumimoji="1" lang="en-US" altLang="ja-JP" dirty="0">
              <a:solidFill>
                <a:schemeClr val="tx1"/>
              </a:solidFill>
            </a:endParaRPr>
          </a:p>
          <a:p>
            <a:pPr algn="ctr"/>
            <a:r>
              <a:rPr kumimoji="1" lang="ja-JP" altLang="en-US" dirty="0">
                <a:solidFill>
                  <a:schemeClr val="tx1"/>
                </a:solidFill>
              </a:rPr>
              <a:t>データブック</a:t>
            </a:r>
            <a:endParaRPr kumimoji="1" lang="en-US" altLang="ja-JP" dirty="0">
              <a:solidFill>
                <a:schemeClr val="tx1"/>
              </a:solidFill>
            </a:endParaRPr>
          </a:p>
        </p:txBody>
      </p:sp>
      <p:sp>
        <p:nvSpPr>
          <p:cNvPr id="1296" name="吹き出し: 円形 9"/>
          <p:cNvSpPr/>
          <p:nvPr/>
        </p:nvSpPr>
        <p:spPr>
          <a:xfrm>
            <a:off x="519151" y="1192839"/>
            <a:ext cx="3384376" cy="1152128"/>
          </a:xfrm>
          <a:prstGeom prst="wedgeEllipseCallout">
            <a:avLst>
              <a:gd name="adj1" fmla="val 45431"/>
              <a:gd name="adj2" fmla="val 54094"/>
            </a:avLst>
          </a:prstGeom>
          <a:solidFill>
            <a:srgbClr val="FFFFCC"/>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既存の在宅医療・介護連携等に関する資料</a:t>
            </a:r>
          </a:p>
        </p:txBody>
      </p:sp>
    </p:spTree>
    <p:extLst>
      <p:ext uri="{BB962C8B-B14F-4D97-AF65-F5344CB8AC3E}">
        <p14:creationId xmlns:p14="http://schemas.microsoft.com/office/powerpoint/2010/main" val="214204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2" name="テキスト プレースホルダー 1"/>
          <p:cNvSpPr>
            <a:spLocks noGrp="1"/>
          </p:cNvSpPr>
          <p:nvPr>
            <p:ph type="body" sz="quarter" idx="14"/>
          </p:nvPr>
        </p:nvSpPr>
        <p:spPr/>
        <p:txBody>
          <a:bodyPr/>
          <a:lstStyle/>
          <a:p>
            <a:r>
              <a:rPr kumimoji="1" lang="ja-JP" altLang="en-US" sz="2000" dirty="0"/>
              <a:t>（参考）在宅医療・介護連携推進事業について</a:t>
            </a:r>
            <a:endParaRPr kumimoji="1" lang="en-US" altLang="ja-JP" sz="2000" dirty="0"/>
          </a:p>
        </p:txBody>
      </p:sp>
      <p:sp>
        <p:nvSpPr>
          <p:cNvPr id="1303" name="二等辺三角形 5"/>
          <p:cNvSpPr/>
          <p:nvPr/>
        </p:nvSpPr>
        <p:spPr>
          <a:xfrm flipV="1">
            <a:off x="3602850" y="5381143"/>
            <a:ext cx="2700300" cy="24982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04" name="四角形: 角を丸くする 6"/>
          <p:cNvSpPr/>
          <p:nvPr/>
        </p:nvSpPr>
        <p:spPr>
          <a:xfrm>
            <a:off x="667738" y="5646784"/>
            <a:ext cx="8570524" cy="662535"/>
          </a:xfrm>
          <a:prstGeom prst="round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日ごろから在宅医療・介護連携推進事業において、切れ目のない在宅医療と介護の</a:t>
            </a:r>
            <a:endPar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提供体制構築のために、</a:t>
            </a:r>
            <a:r>
              <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PDCA</a:t>
            </a:r>
            <a:r>
              <a:rPr lang="ja-JP" altLang="en-US"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サイクルに沿った取組を行っている</a:t>
            </a:r>
            <a:endParaRPr lang="en-US" altLang="ja-JP"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305" name="図 9"/>
          <p:cNvPicPr>
            <a:picLocks noChangeAspect="1"/>
          </p:cNvPicPr>
          <p:nvPr/>
        </p:nvPicPr>
        <p:blipFill>
          <a:blip r:embed="rId3"/>
          <a:stretch>
            <a:fillRect/>
          </a:stretch>
        </p:blipFill>
        <p:spPr>
          <a:xfrm>
            <a:off x="1712640" y="937011"/>
            <a:ext cx="6336704" cy="4406032"/>
          </a:xfrm>
          <a:prstGeom prst="rect">
            <a:avLst/>
          </a:prstGeom>
        </p:spPr>
      </p:pic>
    </p:spTree>
    <p:extLst>
      <p:ext uri="{BB962C8B-B14F-4D97-AF65-F5344CB8AC3E}">
        <p14:creationId xmlns:p14="http://schemas.microsoft.com/office/powerpoint/2010/main" val="65744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1" name="テキスト プレースホルダー 1"/>
          <p:cNvSpPr>
            <a:spLocks noGrp="1"/>
          </p:cNvSpPr>
          <p:nvPr>
            <p:ph type="body" sz="quarter" idx="14"/>
          </p:nvPr>
        </p:nvSpPr>
        <p:spPr>
          <a:xfrm>
            <a:off x="344488" y="260648"/>
            <a:ext cx="9145016" cy="573087"/>
          </a:xfrm>
        </p:spPr>
        <p:txBody>
          <a:bodyPr/>
          <a:lstStyle/>
          <a:p>
            <a:r>
              <a:rPr kumimoji="1" lang="ja-JP" altLang="en-US" sz="3200" dirty="0"/>
              <a:t>今後のかかりつけ医機能報告に関するスケジュール</a:t>
            </a:r>
          </a:p>
        </p:txBody>
      </p:sp>
      <p:graphicFrame>
        <p:nvGraphicFramePr>
          <p:cNvPr id="1312" name="表 3"/>
          <p:cNvGraphicFramePr>
            <a:graphicFrameLocks noGrp="1"/>
          </p:cNvGraphicFramePr>
          <p:nvPr>
            <p:extLst>
              <p:ext uri="{D42A27DB-BD31-4B8C-83A1-F6EECF244321}">
                <p14:modId xmlns:p14="http://schemas.microsoft.com/office/powerpoint/2010/main" val="409654089"/>
              </p:ext>
            </p:extLst>
          </p:nvPr>
        </p:nvGraphicFramePr>
        <p:xfrm>
          <a:off x="488504" y="1124745"/>
          <a:ext cx="8928989" cy="4858967"/>
        </p:xfrm>
        <a:graphic>
          <a:graphicData uri="http://schemas.openxmlformats.org/drawingml/2006/table">
            <a:tbl>
              <a:tblPr firstRow="1" bandRow="1">
                <a:tableStyleId>{5C22544A-7EE6-4342-B048-85BDC9FD1C3A}</a:tableStyleId>
              </a:tblPr>
              <a:tblGrid>
                <a:gridCol w="216024">
                  <a:extLst>
                    <a:ext uri="{9D8B030D-6E8A-4147-A177-3AD203B41FA5}">
                      <a16:colId xmlns:a16="http://schemas.microsoft.com/office/drawing/2014/main" val="20000"/>
                    </a:ext>
                  </a:extLst>
                </a:gridCol>
                <a:gridCol w="1800200">
                  <a:extLst>
                    <a:ext uri="{9D8B030D-6E8A-4147-A177-3AD203B41FA5}">
                      <a16:colId xmlns:a16="http://schemas.microsoft.com/office/drawing/2014/main" val="20001"/>
                    </a:ext>
                  </a:extLst>
                </a:gridCol>
                <a:gridCol w="534915">
                  <a:extLst>
                    <a:ext uri="{9D8B030D-6E8A-4147-A177-3AD203B41FA5}">
                      <a16:colId xmlns:a16="http://schemas.microsoft.com/office/drawing/2014/main" val="20002"/>
                    </a:ext>
                  </a:extLst>
                </a:gridCol>
                <a:gridCol w="637785">
                  <a:extLst>
                    <a:ext uri="{9D8B030D-6E8A-4147-A177-3AD203B41FA5}">
                      <a16:colId xmlns:a16="http://schemas.microsoft.com/office/drawing/2014/main" val="20003"/>
                    </a:ext>
                  </a:extLst>
                </a:gridCol>
                <a:gridCol w="637785">
                  <a:extLst>
                    <a:ext uri="{9D8B030D-6E8A-4147-A177-3AD203B41FA5}">
                      <a16:colId xmlns:a16="http://schemas.microsoft.com/office/drawing/2014/main" val="20004"/>
                    </a:ext>
                  </a:extLst>
                </a:gridCol>
                <a:gridCol w="637785">
                  <a:extLst>
                    <a:ext uri="{9D8B030D-6E8A-4147-A177-3AD203B41FA5}">
                      <a16:colId xmlns:a16="http://schemas.microsoft.com/office/drawing/2014/main" val="20005"/>
                    </a:ext>
                  </a:extLst>
                </a:gridCol>
                <a:gridCol w="637785">
                  <a:extLst>
                    <a:ext uri="{9D8B030D-6E8A-4147-A177-3AD203B41FA5}">
                      <a16:colId xmlns:a16="http://schemas.microsoft.com/office/drawing/2014/main" val="20006"/>
                    </a:ext>
                  </a:extLst>
                </a:gridCol>
                <a:gridCol w="637785">
                  <a:extLst>
                    <a:ext uri="{9D8B030D-6E8A-4147-A177-3AD203B41FA5}">
                      <a16:colId xmlns:a16="http://schemas.microsoft.com/office/drawing/2014/main" val="20007"/>
                    </a:ext>
                  </a:extLst>
                </a:gridCol>
                <a:gridCol w="637785">
                  <a:extLst>
                    <a:ext uri="{9D8B030D-6E8A-4147-A177-3AD203B41FA5}">
                      <a16:colId xmlns:a16="http://schemas.microsoft.com/office/drawing/2014/main" val="20008"/>
                    </a:ext>
                  </a:extLst>
                </a:gridCol>
                <a:gridCol w="606927">
                  <a:extLst>
                    <a:ext uri="{9D8B030D-6E8A-4147-A177-3AD203B41FA5}">
                      <a16:colId xmlns:a16="http://schemas.microsoft.com/office/drawing/2014/main" val="20009"/>
                    </a:ext>
                  </a:extLst>
                </a:gridCol>
                <a:gridCol w="668643">
                  <a:extLst>
                    <a:ext uri="{9D8B030D-6E8A-4147-A177-3AD203B41FA5}">
                      <a16:colId xmlns:a16="http://schemas.microsoft.com/office/drawing/2014/main" val="20010"/>
                    </a:ext>
                  </a:extLst>
                </a:gridCol>
                <a:gridCol w="637785">
                  <a:extLst>
                    <a:ext uri="{9D8B030D-6E8A-4147-A177-3AD203B41FA5}">
                      <a16:colId xmlns:a16="http://schemas.microsoft.com/office/drawing/2014/main" val="20011"/>
                    </a:ext>
                  </a:extLst>
                </a:gridCol>
                <a:gridCol w="637785">
                  <a:extLst>
                    <a:ext uri="{9D8B030D-6E8A-4147-A177-3AD203B41FA5}">
                      <a16:colId xmlns:a16="http://schemas.microsoft.com/office/drawing/2014/main" val="20012"/>
                    </a:ext>
                  </a:extLst>
                </a:gridCol>
              </a:tblGrid>
              <a:tr h="657287">
                <a:tc gridSpan="2">
                  <a:txBody>
                    <a:bodyPr/>
                    <a:lstStyle/>
                    <a:p>
                      <a:endParaRPr kumimoji="1" lang="ja-JP" altLang="en-US" dirty="0"/>
                    </a:p>
                  </a:txBody>
                  <a:tcPr/>
                </a:tc>
                <a:tc hMerge="1">
                  <a:txBody>
                    <a:bodyPr/>
                    <a:lstStyle/>
                    <a:p>
                      <a:endParaRPr kumimoji="1" lang="ja-JP" altLang="en-US"/>
                    </a:p>
                  </a:txBody>
                  <a:tcPr/>
                </a:tc>
                <a:tc>
                  <a:txBody>
                    <a:bodyPr/>
                    <a:lstStyle/>
                    <a:p>
                      <a:r>
                        <a:rPr kumimoji="1" lang="ja-JP" altLang="en-US" sz="1600" dirty="0"/>
                        <a:t>６月</a:t>
                      </a:r>
                    </a:p>
                  </a:txBody>
                  <a:tcPr/>
                </a:tc>
                <a:tc>
                  <a:txBody>
                    <a:bodyPr/>
                    <a:lstStyle/>
                    <a:p>
                      <a:r>
                        <a:rPr kumimoji="1" lang="ja-JP" altLang="en-US" sz="1600" dirty="0"/>
                        <a:t>７月</a:t>
                      </a:r>
                    </a:p>
                  </a:txBody>
                  <a:tcPr/>
                </a:tc>
                <a:tc>
                  <a:txBody>
                    <a:bodyPr/>
                    <a:lstStyle/>
                    <a:p>
                      <a:r>
                        <a:rPr kumimoji="1" lang="ja-JP" altLang="en-US" sz="1600" dirty="0"/>
                        <a:t>８月</a:t>
                      </a:r>
                      <a:endParaRPr kumimoji="1" lang="en-US" altLang="ja-JP" sz="1600" dirty="0"/>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９月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10</a:t>
                      </a: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11</a:t>
                      </a: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12</a:t>
                      </a: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１月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２月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３月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４月</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p>
                      <a:pPr marL="0" marR="0" lvl="0" indent="0" algn="l" defTabSz="99057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rPr>
                        <a:t>以降</a:t>
                      </a:r>
                      <a:endParaRPr kumimoji="1" lang="en-US" altLang="ja-JP" sz="16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a:txBody>
                  <a:tcPr/>
                </a:tc>
                <a:extLst>
                  <a:ext uri="{0D108BD9-81ED-4DB2-BD59-A6C34878D82A}">
                    <a16:rowId xmlns:a16="http://schemas.microsoft.com/office/drawing/2014/main" val="10000"/>
                  </a:ext>
                </a:extLst>
              </a:tr>
              <a:tr h="727824">
                <a:tc gridSpan="2">
                  <a:txBody>
                    <a:bodyPr/>
                    <a:lstStyle/>
                    <a:p>
                      <a:r>
                        <a:rPr kumimoji="1" lang="ja-JP" altLang="en-US" sz="1800" dirty="0"/>
                        <a:t>保健所・</a:t>
                      </a:r>
                      <a:endParaRPr kumimoji="1" lang="en-US" altLang="ja-JP" sz="1800" dirty="0"/>
                    </a:p>
                    <a:p>
                      <a:r>
                        <a:rPr kumimoji="1" lang="ja-JP" altLang="en-US" sz="1800" dirty="0"/>
                        <a:t>市町説明会等</a:t>
                      </a:r>
                    </a:p>
                  </a:txBody>
                  <a:tcPr/>
                </a:tc>
                <a:tc hMerge="1">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1043214">
                <a:tc gridSpan="2">
                  <a:txBody>
                    <a:bodyPr/>
                    <a:lstStyle/>
                    <a:p>
                      <a:r>
                        <a:rPr kumimoji="1" lang="ja-JP" altLang="en-US" sz="1800" dirty="0"/>
                        <a:t>圏域地域医療</a:t>
                      </a:r>
                      <a:endParaRPr kumimoji="1" lang="en-US" altLang="ja-JP" sz="1800" dirty="0"/>
                    </a:p>
                    <a:p>
                      <a:r>
                        <a:rPr kumimoji="1" lang="ja-JP" altLang="en-US" sz="1800" dirty="0"/>
                        <a:t>構想調整会議</a:t>
                      </a:r>
                      <a:endParaRPr kumimoji="1" lang="en-US" altLang="ja-JP" sz="1800" dirty="0"/>
                    </a:p>
                    <a:p>
                      <a:r>
                        <a:rPr kumimoji="1" lang="en-US" altLang="ja-JP" sz="1800" dirty="0"/>
                        <a:t>【</a:t>
                      </a:r>
                      <a:r>
                        <a:rPr kumimoji="1" lang="ja-JP" altLang="en-US" sz="1800" dirty="0"/>
                        <a:t>協議の場</a:t>
                      </a:r>
                      <a:r>
                        <a:rPr kumimoji="1" lang="en-US" altLang="ja-JP" sz="1800" dirty="0"/>
                        <a:t>】</a:t>
                      </a:r>
                    </a:p>
                  </a:txBody>
                  <a:tcPr>
                    <a:solidFill>
                      <a:schemeClr val="tx2">
                        <a:lumMod val="20000"/>
                        <a:lumOff val="80000"/>
                      </a:schemeClr>
                    </a:solidFill>
                  </a:tcPr>
                </a:tc>
                <a:tc hMerge="1">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1337168">
                <a:tc>
                  <a:txBody>
                    <a:bodyPr/>
                    <a:lstStyle/>
                    <a:p>
                      <a:endParaRPr kumimoji="1" lang="en-US" altLang="ja-JP" sz="1200" dirty="0">
                        <a:solidFill>
                          <a:schemeClr val="tx1"/>
                        </a:solidFill>
                        <a:latin typeface="+mn-ea"/>
                        <a:ea typeface="+mn-ea"/>
                      </a:endParaRPr>
                    </a:p>
                  </a:txBody>
                  <a:tcPr>
                    <a:solidFill>
                      <a:schemeClr val="tx2">
                        <a:lumMod val="20000"/>
                        <a:lumOff val="80000"/>
                      </a:schemeClr>
                    </a:solidFill>
                  </a:tcPr>
                </a:tc>
                <a:tc>
                  <a:txBody>
                    <a:bodyPr/>
                    <a:lstStyle/>
                    <a:p>
                      <a:r>
                        <a:rPr kumimoji="1" lang="ja-JP" altLang="en-US" sz="1600" dirty="0">
                          <a:solidFill>
                            <a:schemeClr val="tx1"/>
                          </a:solidFill>
                          <a:latin typeface="+mn-ea"/>
                          <a:ea typeface="+mn-ea"/>
                        </a:rPr>
                        <a:t>地域における現状・課題等の意見交換</a:t>
                      </a:r>
                      <a:endParaRPr kumimoji="1" lang="en-US" altLang="ja-JP" sz="1600" dirty="0">
                        <a:solidFill>
                          <a:schemeClr val="tx1"/>
                        </a:solidFill>
                        <a:latin typeface="+mn-ea"/>
                        <a:ea typeface="+mn-ea"/>
                      </a:endParaRPr>
                    </a:p>
                    <a:p>
                      <a:r>
                        <a:rPr kumimoji="1" lang="ja-JP" altLang="en-US" sz="1200" dirty="0">
                          <a:solidFill>
                            <a:schemeClr val="tx1"/>
                          </a:solidFill>
                          <a:latin typeface="+mn-ea"/>
                          <a:ea typeface="+mn-ea"/>
                        </a:rPr>
                        <a:t>（必要に応じて既存会議等の活用を検討）</a:t>
                      </a:r>
                      <a:endParaRPr kumimoji="1" lang="en-US" altLang="ja-JP" sz="1200" dirty="0">
                        <a:solidFill>
                          <a:schemeClr val="tx1"/>
                        </a:solidFill>
                        <a:latin typeface="+mn-ea"/>
                        <a:ea typeface="+mn-ea"/>
                      </a:endParaRPr>
                    </a:p>
                    <a:p>
                      <a:endParaRPr kumimoji="1" lang="en-US" altLang="ja-JP" sz="1200" dirty="0">
                        <a:solidFill>
                          <a:schemeClr val="tx1"/>
                        </a:solidFill>
                        <a:latin typeface="+mn-ea"/>
                        <a:ea typeface="+mn-ea"/>
                      </a:endParaRP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1059042">
                <a:tc gridSpan="2">
                  <a:txBody>
                    <a:bodyPr/>
                    <a:lstStyle/>
                    <a:p>
                      <a:r>
                        <a:rPr kumimoji="1" lang="ja-JP" altLang="en-US" sz="1800" dirty="0"/>
                        <a:t>令和８年度</a:t>
                      </a:r>
                      <a:endParaRPr kumimoji="1" lang="en-US" altLang="ja-JP" sz="1800" dirty="0"/>
                    </a:p>
                    <a:p>
                      <a:r>
                        <a:rPr kumimoji="1" lang="ja-JP" altLang="en-US" sz="1800" dirty="0"/>
                        <a:t>かかりつけ医</a:t>
                      </a:r>
                      <a:endParaRPr kumimoji="1" lang="en-US" altLang="ja-JP" sz="1800" dirty="0"/>
                    </a:p>
                    <a:p>
                      <a:r>
                        <a:rPr kumimoji="1" lang="ja-JP" altLang="en-US" sz="1800" dirty="0"/>
                        <a:t>機能報告</a:t>
                      </a:r>
                    </a:p>
                  </a:txBody>
                  <a:tcPr/>
                </a:tc>
                <a:tc hMerge="1">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bl>
          </a:graphicData>
        </a:graphic>
      </p:graphicFrame>
      <p:cxnSp>
        <p:nvCxnSpPr>
          <p:cNvPr id="1313" name="直線矢印コネクタ 14"/>
          <p:cNvCxnSpPr>
            <a:cxnSpLocks/>
          </p:cNvCxnSpPr>
          <p:nvPr/>
        </p:nvCxnSpPr>
        <p:spPr>
          <a:xfrm>
            <a:off x="2507079" y="2176289"/>
            <a:ext cx="1182096"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14" name="直線矢印コネクタ 24"/>
          <p:cNvCxnSpPr>
            <a:cxnSpLocks/>
          </p:cNvCxnSpPr>
          <p:nvPr/>
        </p:nvCxnSpPr>
        <p:spPr>
          <a:xfrm>
            <a:off x="6794187" y="5373216"/>
            <a:ext cx="1999429"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15" name="コネクタ: カギ線 4"/>
          <p:cNvCxnSpPr>
            <a:cxnSpLocks/>
          </p:cNvCxnSpPr>
          <p:nvPr/>
        </p:nvCxnSpPr>
        <p:spPr>
          <a:xfrm flipV="1">
            <a:off x="7185248" y="3079626"/>
            <a:ext cx="1582426" cy="1296144"/>
          </a:xfrm>
          <a:prstGeom prst="bentConnector3">
            <a:avLst>
              <a:gd name="adj1" fmla="val 2749"/>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16" name="直線矢印コネクタ 16"/>
          <p:cNvCxnSpPr>
            <a:cxnSpLocks/>
          </p:cNvCxnSpPr>
          <p:nvPr/>
        </p:nvCxnSpPr>
        <p:spPr>
          <a:xfrm flipH="1">
            <a:off x="3050824" y="4375770"/>
            <a:ext cx="1326112" cy="0"/>
          </a:xfrm>
          <a:prstGeom prst="straightConnector1">
            <a:avLst/>
          </a:prstGeom>
          <a:ln w="76200" cap="flat" cmpd="sng" algn="ctr">
            <a:solidFill>
              <a:schemeClr val="accent1"/>
            </a:solidFill>
            <a:prstDash val="dash"/>
            <a:round/>
            <a:headEnd type="none" w="med" len="med"/>
            <a:tailEnd type="none" w="med" len="med"/>
          </a:ln>
        </p:spPr>
        <p:style>
          <a:lnRef idx="0">
            <a:srgbClr val="000000"/>
          </a:lnRef>
          <a:fillRef idx="0">
            <a:srgbClr val="000000"/>
          </a:fillRef>
          <a:effectRef idx="0">
            <a:srgbClr val="000000"/>
          </a:effectRef>
          <a:fontRef idx="minor">
            <a:schemeClr val="tx1"/>
          </a:fontRef>
        </p:style>
      </p:cxnSp>
      <p:sp>
        <p:nvSpPr>
          <p:cNvPr id="1317" name="四角形: 角を丸くする 19"/>
          <p:cNvSpPr/>
          <p:nvPr/>
        </p:nvSpPr>
        <p:spPr>
          <a:xfrm>
            <a:off x="8811138" y="2503561"/>
            <a:ext cx="562891" cy="1080121"/>
          </a:xfrm>
          <a:prstGeom prst="round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rPr>
              <a:t>公表</a:t>
            </a:r>
          </a:p>
        </p:txBody>
      </p:sp>
      <p:cxnSp>
        <p:nvCxnSpPr>
          <p:cNvPr id="1318" name="コネクタ: カギ線 6"/>
          <p:cNvCxnSpPr>
            <a:cxnSpLocks/>
          </p:cNvCxnSpPr>
          <p:nvPr/>
        </p:nvCxnSpPr>
        <p:spPr>
          <a:xfrm>
            <a:off x="3689175" y="3079626"/>
            <a:ext cx="1623865" cy="1296144"/>
          </a:xfrm>
          <a:prstGeom prst="bentConnector3">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19" name="直線矢印コネクタ 7"/>
          <p:cNvCxnSpPr>
            <a:cxnSpLocks/>
          </p:cNvCxnSpPr>
          <p:nvPr/>
        </p:nvCxnSpPr>
        <p:spPr>
          <a:xfrm flipH="1">
            <a:off x="3368824" y="3079626"/>
            <a:ext cx="94897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20" name="直線矢印コネクタ 17"/>
          <p:cNvCxnSpPr>
            <a:cxnSpLocks/>
          </p:cNvCxnSpPr>
          <p:nvPr/>
        </p:nvCxnSpPr>
        <p:spPr>
          <a:xfrm flipH="1">
            <a:off x="2710913" y="4378945"/>
            <a:ext cx="288032"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321" name="直線コネクタ 30"/>
          <p:cNvCxnSpPr>
            <a:cxnSpLocks/>
          </p:cNvCxnSpPr>
          <p:nvPr/>
        </p:nvCxnSpPr>
        <p:spPr>
          <a:xfrm>
            <a:off x="5169024" y="4373389"/>
            <a:ext cx="2016224"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22" name="テキスト ボックス 40"/>
          <p:cNvSpPr txBox="1"/>
          <p:nvPr/>
        </p:nvSpPr>
        <p:spPr>
          <a:xfrm>
            <a:off x="3021500" y="2589803"/>
            <a:ext cx="1623865" cy="430887"/>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資料</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提供や意見交換等の進め方について</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説明</a:t>
            </a:r>
          </a:p>
        </p:txBody>
      </p:sp>
      <p:sp>
        <p:nvSpPr>
          <p:cNvPr id="1323" name="テキスト ボックス 41"/>
          <p:cNvSpPr txBox="1"/>
          <p:nvPr/>
        </p:nvSpPr>
        <p:spPr>
          <a:xfrm>
            <a:off x="4730910" y="3813358"/>
            <a:ext cx="2410874" cy="430887"/>
          </a:xfrm>
          <a:prstGeom prst="rect">
            <a:avLst/>
          </a:prstGeom>
          <a:no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各市町</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の実情に応じて、地域の関係者と現状把握・意見交換等を実施</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24" name="テキスト ボックス 42"/>
          <p:cNvSpPr txBox="1"/>
          <p:nvPr/>
        </p:nvSpPr>
        <p:spPr>
          <a:xfrm>
            <a:off x="7096855" y="2610956"/>
            <a:ext cx="1759212"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cs typeface="Meiryo UI" panose="020B0604030504040204" pitchFamily="50" charset="-128"/>
              </a:rPr>
              <a:t>意見交換等の結果を踏まえ</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協議を実施</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25" name="テキスト ボックス 2"/>
          <p:cNvSpPr txBox="1"/>
          <p:nvPr/>
        </p:nvSpPr>
        <p:spPr>
          <a:xfrm>
            <a:off x="488504" y="6016946"/>
            <a:ext cx="4824536" cy="261610"/>
          </a:xfrm>
          <a:prstGeom prst="rect">
            <a:avLst/>
          </a:prstGeom>
          <a:noFill/>
        </p:spPr>
        <p:txBody>
          <a:bodyPr wrap="square" rtlCol="0">
            <a:spAutoFit/>
          </a:bodyPr>
          <a:lstStyle/>
          <a:p>
            <a:r>
              <a:rPr lang="en-US" altLang="ja-JP"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詳細な運用方法や会議体は、各市町や圏域の実情に応じて調整します。</a:t>
            </a:r>
            <a:endParaRPr kumimoji="1" lang="en-US" altLang="ja-JP" sz="11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569204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 name="テキスト プレースホルダー 2"/>
          <p:cNvSpPr>
            <a:spLocks noGrp="1"/>
          </p:cNvSpPr>
          <p:nvPr>
            <p:ph type="body" sz="quarter" idx="4294967295"/>
          </p:nvPr>
        </p:nvSpPr>
        <p:spPr>
          <a:xfrm>
            <a:off x="381000" y="1870745"/>
            <a:ext cx="9143999" cy="3168352"/>
          </a:xfrm>
          <a:prstGeom prst="rect">
            <a:avLst/>
          </a:prstGeom>
        </p:spPr>
        <p:txBody>
          <a:bodyPr>
            <a:noAutofit/>
          </a:bodyPr>
          <a:lstStyle/>
          <a:p>
            <a:pPr marL="0" indent="0" algn="ctr">
              <a:buNone/>
            </a:pPr>
            <a:endParaRPr lang="en-US" altLang="ja-JP" sz="4400" b="1" dirty="0">
              <a:solidFill>
                <a:schemeClr val="tx1">
                  <a:lumMod val="75000"/>
                  <a:lumOff val="25000"/>
                </a:schemeClr>
              </a:solidFill>
              <a:latin typeface="Meiryo UI" panose="020B0604030504040204" pitchFamily="50" charset="-128"/>
              <a:ea typeface="Meiryo UI" panose="020B0604030504040204" pitchFamily="50" charset="-128"/>
            </a:endParaRPr>
          </a:p>
          <a:p>
            <a:pPr marL="0" indent="0" algn="ctr">
              <a:buNone/>
            </a:pPr>
            <a:r>
              <a:rPr lang="ja-JP" altLang="en-US" sz="4400" b="1" dirty="0">
                <a:solidFill>
                  <a:schemeClr val="tx1">
                    <a:lumMod val="75000"/>
                    <a:lumOff val="25000"/>
                  </a:schemeClr>
                </a:solidFill>
                <a:latin typeface="Meiryo UI" panose="020B0604030504040204" pitchFamily="50" charset="-128"/>
                <a:ea typeface="Meiryo UI" panose="020B0604030504040204" pitchFamily="50" charset="-128"/>
              </a:rPr>
              <a:t>かかりつけ医機能報告について</a:t>
            </a:r>
            <a:endParaRPr lang="en-US" altLang="ja-JP" sz="4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60" name="テキスト ボックス 3"/>
          <p:cNvSpPr txBox="1">
            <a:spLocks noChangeArrowheads="1"/>
          </p:cNvSpPr>
          <p:nvPr/>
        </p:nvSpPr>
        <p:spPr>
          <a:xfrm>
            <a:off x="3405336" y="5498328"/>
            <a:ext cx="3635896" cy="522960"/>
          </a:xfrm>
          <a:prstGeom prst="rect">
            <a:avLst/>
          </a:prstGeom>
          <a:noFill/>
          <a:ln>
            <a:noFill/>
          </a:ln>
        </p:spPr>
        <p:txBody>
          <a:bodyPr wrap="square" lIns="91176" tIns="45591" rIns="91176" bIns="45591">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None/>
            </a:pPr>
            <a:r>
              <a:rPr lang="ja-JP" altLang="en-US" sz="2800" dirty="0">
                <a:solidFill>
                  <a:schemeClr val="tx1">
                    <a:lumMod val="75000"/>
                    <a:lumOff val="25000"/>
                  </a:schemeClr>
                </a:solidFill>
                <a:latin typeface="Meiryo UI" panose="020B0604030504040204" pitchFamily="50" charset="-128"/>
                <a:ea typeface="Meiryo UI" panose="020B0604030504040204" pitchFamily="50" charset="-128"/>
              </a:rPr>
              <a:t>広島県医療政策課</a:t>
            </a:r>
            <a:endParaRPr lang="en-US" altLang="ja-JP" sz="2800"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1161" name="図 5" descr="挿絵 が含まれている画像&#10;&#10;自動的に生成された説明"/>
          <p:cNvPicPr>
            <a:picLocks noChangeAspect="1"/>
          </p:cNvPicPr>
          <p:nvPr/>
        </p:nvPicPr>
        <p:blipFill>
          <a:blip r:embed="rId3"/>
          <a:stretch>
            <a:fillRect/>
          </a:stretch>
        </p:blipFill>
        <p:spPr>
          <a:xfrm>
            <a:off x="2854176" y="5466171"/>
            <a:ext cx="552450" cy="552450"/>
          </a:xfrm>
          <a:prstGeom prst="rect">
            <a:avLst/>
          </a:prstGeom>
        </p:spPr>
      </p:pic>
    </p:spTree>
    <p:extLst>
      <p:ext uri="{BB962C8B-B14F-4D97-AF65-F5344CB8AC3E}">
        <p14:creationId xmlns:p14="http://schemas.microsoft.com/office/powerpoint/2010/main" val="3195220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 name="テキスト プレースホルダー 1"/>
          <p:cNvSpPr>
            <a:spLocks noGrp="1"/>
          </p:cNvSpPr>
          <p:nvPr>
            <p:ph type="body" sz="quarter" idx="14"/>
          </p:nvPr>
        </p:nvSpPr>
        <p:spPr>
          <a:xfrm>
            <a:off x="344488" y="260648"/>
            <a:ext cx="9145016" cy="573087"/>
          </a:xfrm>
        </p:spPr>
        <p:txBody>
          <a:bodyPr/>
          <a:lstStyle/>
          <a:p>
            <a:r>
              <a:rPr lang="ja-JP" altLang="en-US" sz="3200" dirty="0"/>
              <a:t>かかりつけ医機能報告制度の概要</a:t>
            </a:r>
            <a:endParaRPr kumimoji="1" lang="ja-JP" altLang="en-US" sz="3200" dirty="0"/>
          </a:p>
        </p:txBody>
      </p:sp>
      <p:pic>
        <p:nvPicPr>
          <p:cNvPr id="1168" name="図 14"/>
          <p:cNvPicPr>
            <a:picLocks noChangeAspect="1"/>
          </p:cNvPicPr>
          <p:nvPr/>
        </p:nvPicPr>
        <p:blipFill>
          <a:blip r:embed="rId3"/>
          <a:stretch>
            <a:fillRect/>
          </a:stretch>
        </p:blipFill>
        <p:spPr>
          <a:xfrm>
            <a:off x="992560" y="980728"/>
            <a:ext cx="7920880" cy="5363746"/>
          </a:xfrm>
          <a:prstGeom prst="rect">
            <a:avLst/>
          </a:prstGeom>
        </p:spPr>
      </p:pic>
    </p:spTree>
    <p:extLst>
      <p:ext uri="{BB962C8B-B14F-4D97-AF65-F5344CB8AC3E}">
        <p14:creationId xmlns:p14="http://schemas.microsoft.com/office/powerpoint/2010/main" val="2633531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4" name="テキスト プレースホルダー 1"/>
          <p:cNvSpPr>
            <a:spLocks noGrp="1"/>
          </p:cNvSpPr>
          <p:nvPr>
            <p:ph type="body" sz="quarter" idx="14"/>
          </p:nvPr>
        </p:nvSpPr>
        <p:spPr>
          <a:xfrm>
            <a:off x="344488" y="260648"/>
            <a:ext cx="9145016" cy="573087"/>
          </a:xfrm>
        </p:spPr>
        <p:txBody>
          <a:bodyPr/>
          <a:lstStyle/>
          <a:p>
            <a:r>
              <a:rPr lang="ja-JP" altLang="en-US" sz="3200" dirty="0"/>
              <a:t>かかりつけ医機能報告制度の報告率向上</a:t>
            </a:r>
            <a:endParaRPr kumimoji="1" lang="ja-JP" altLang="en-US" sz="3200" dirty="0"/>
          </a:p>
        </p:txBody>
      </p:sp>
      <p:sp>
        <p:nvSpPr>
          <p:cNvPr id="1175" name="正方形/長方形 4"/>
          <p:cNvSpPr/>
          <p:nvPr/>
        </p:nvSpPr>
        <p:spPr>
          <a:xfrm>
            <a:off x="431958" y="1484783"/>
            <a:ext cx="8954102" cy="115800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2400" dirty="0">
                <a:solidFill>
                  <a:prstClr val="white"/>
                </a:solidFill>
                <a:latin typeface="Meiryo UI" panose="020B0604030504040204" pitchFamily="50" charset="-128"/>
                <a:ea typeface="Meiryo UI" panose="020B0604030504040204" pitchFamily="50" charset="-128"/>
              </a:rPr>
              <a:t>多くの医療機関にかかりつけ医機能報告を行ってもらうため、</a:t>
            </a:r>
            <a:endParaRPr lang="en-US" altLang="ja-JP" sz="2400" dirty="0">
              <a:solidFill>
                <a:prstClr val="white"/>
              </a:solidFill>
              <a:latin typeface="Meiryo UI" panose="020B0604030504040204" pitchFamily="50" charset="-128"/>
              <a:ea typeface="Meiryo UI" panose="020B0604030504040204" pitchFamily="50" charset="-128"/>
            </a:endParaRPr>
          </a:p>
          <a:p>
            <a:pPr lvl="0" algn="ctr"/>
            <a:r>
              <a:rPr lang="ja-JP" altLang="en-US" sz="2400" dirty="0">
                <a:solidFill>
                  <a:prstClr val="white"/>
                </a:solidFill>
                <a:latin typeface="Meiryo UI" panose="020B0604030504040204" pitchFamily="50" charset="-128"/>
                <a:ea typeface="Meiryo UI" panose="020B0604030504040204" pitchFamily="50" charset="-128"/>
              </a:rPr>
              <a:t>２回の通知を実施</a:t>
            </a:r>
            <a:endParaRPr lang="en-US" altLang="ja-JP" sz="2400" dirty="0">
              <a:solidFill>
                <a:prstClr val="white"/>
              </a:solidFill>
              <a:latin typeface="Meiryo UI" panose="020B0604030504040204" pitchFamily="50" charset="-128"/>
              <a:ea typeface="Meiryo UI" panose="020B0604030504040204" pitchFamily="50" charset="-128"/>
            </a:endParaRPr>
          </a:p>
        </p:txBody>
      </p:sp>
      <p:sp>
        <p:nvSpPr>
          <p:cNvPr id="1176" name="四角形: 角を丸くする 14"/>
          <p:cNvSpPr/>
          <p:nvPr/>
        </p:nvSpPr>
        <p:spPr>
          <a:xfrm>
            <a:off x="4953000" y="3284197"/>
            <a:ext cx="4433060" cy="21602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②</a:t>
            </a:r>
            <a:endParaRPr lang="en-US" altLang="ja-JP" sz="2400" dirty="0">
              <a:solidFill>
                <a:schemeClr val="tx1"/>
              </a:solidFill>
            </a:endParaRPr>
          </a:p>
          <a:p>
            <a:pPr algn="ctr"/>
            <a:r>
              <a:rPr lang="ja-JP" altLang="en-US" sz="2400" dirty="0">
                <a:solidFill>
                  <a:schemeClr val="tx1"/>
                </a:solidFill>
              </a:rPr>
              <a:t>令和８年２月末時点で</a:t>
            </a:r>
            <a:endParaRPr lang="en-US" altLang="ja-JP" sz="2400" dirty="0">
              <a:solidFill>
                <a:schemeClr val="tx1"/>
              </a:solidFill>
            </a:endParaRPr>
          </a:p>
          <a:p>
            <a:pPr algn="ctr"/>
            <a:r>
              <a:rPr lang="ja-JP" altLang="en-US" sz="2400" dirty="0">
                <a:solidFill>
                  <a:schemeClr val="tx1"/>
                </a:solidFill>
              </a:rPr>
              <a:t>未報告の医療機関に対して</a:t>
            </a:r>
            <a:endParaRPr lang="en-US" altLang="ja-JP" sz="2400" dirty="0">
              <a:solidFill>
                <a:schemeClr val="tx1"/>
              </a:solidFill>
            </a:endParaRPr>
          </a:p>
          <a:p>
            <a:pPr algn="ctr"/>
            <a:r>
              <a:rPr lang="ja-JP" altLang="en-US" sz="2400" dirty="0">
                <a:solidFill>
                  <a:schemeClr val="tx1"/>
                </a:solidFill>
              </a:rPr>
              <a:t>再報告依頼のはがきを送付</a:t>
            </a:r>
          </a:p>
        </p:txBody>
      </p:sp>
      <p:sp>
        <p:nvSpPr>
          <p:cNvPr id="1177" name="四角形: 角を丸くする 26"/>
          <p:cNvSpPr/>
          <p:nvPr/>
        </p:nvSpPr>
        <p:spPr>
          <a:xfrm>
            <a:off x="431958" y="3284984"/>
            <a:ext cx="4433060" cy="216024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①</a:t>
            </a:r>
            <a:endParaRPr kumimoji="1" lang="en-US" altLang="ja-JP" sz="2400" dirty="0">
              <a:solidFill>
                <a:schemeClr val="tx1"/>
              </a:solidFill>
            </a:endParaRPr>
          </a:p>
          <a:p>
            <a:pPr algn="ctr"/>
            <a:r>
              <a:rPr kumimoji="1" lang="ja-JP" altLang="en-US" sz="2400" dirty="0">
                <a:solidFill>
                  <a:schemeClr val="tx1"/>
                </a:solidFill>
              </a:rPr>
              <a:t>報告開始の令和８年１月に</a:t>
            </a:r>
            <a:endParaRPr kumimoji="1" lang="en-US" altLang="ja-JP" sz="2400" dirty="0">
              <a:solidFill>
                <a:schemeClr val="tx1"/>
              </a:solidFill>
            </a:endParaRPr>
          </a:p>
          <a:p>
            <a:pPr algn="ctr"/>
            <a:r>
              <a:rPr kumimoji="1" lang="en-US" altLang="ja-JP" sz="2400" dirty="0">
                <a:solidFill>
                  <a:schemeClr val="tx1"/>
                </a:solidFill>
              </a:rPr>
              <a:t>G</a:t>
            </a:r>
            <a:r>
              <a:rPr lang="en-US" altLang="ja-JP" sz="2400" dirty="0">
                <a:solidFill>
                  <a:schemeClr val="tx1"/>
                </a:solidFill>
              </a:rPr>
              <a:t>‐</a:t>
            </a:r>
            <a:r>
              <a:rPr kumimoji="1" lang="en-US" altLang="ja-JP" sz="2400" dirty="0">
                <a:solidFill>
                  <a:schemeClr val="tx1"/>
                </a:solidFill>
              </a:rPr>
              <a:t>MIS</a:t>
            </a:r>
            <a:r>
              <a:rPr kumimoji="1" lang="ja-JP" altLang="en-US" sz="2400" dirty="0">
                <a:solidFill>
                  <a:schemeClr val="tx1"/>
                </a:solidFill>
              </a:rPr>
              <a:t>のログイン</a:t>
            </a:r>
            <a:r>
              <a:rPr kumimoji="1" lang="en-US" altLang="ja-JP" sz="2400" dirty="0">
                <a:solidFill>
                  <a:schemeClr val="tx1"/>
                </a:solidFill>
              </a:rPr>
              <a:t>ID</a:t>
            </a:r>
            <a:r>
              <a:rPr kumimoji="1" lang="ja-JP" altLang="en-US" sz="2400" dirty="0">
                <a:solidFill>
                  <a:schemeClr val="tx1"/>
                </a:solidFill>
              </a:rPr>
              <a:t>等を</a:t>
            </a:r>
            <a:endParaRPr kumimoji="1" lang="en-US" altLang="ja-JP" sz="2400" dirty="0">
              <a:solidFill>
                <a:schemeClr val="tx1"/>
              </a:solidFill>
            </a:endParaRPr>
          </a:p>
          <a:p>
            <a:pPr algn="ctr"/>
            <a:r>
              <a:rPr kumimoji="1" lang="ja-JP" altLang="en-US" sz="2400" dirty="0">
                <a:solidFill>
                  <a:schemeClr val="tx1"/>
                </a:solidFill>
              </a:rPr>
              <a:t>記載した</a:t>
            </a:r>
            <a:r>
              <a:rPr kumimoji="1" lang="en-US" altLang="ja-JP" sz="2400" dirty="0">
                <a:solidFill>
                  <a:schemeClr val="tx1"/>
                </a:solidFill>
              </a:rPr>
              <a:t>A</a:t>
            </a:r>
            <a:r>
              <a:rPr lang="en-US" altLang="ja-JP" sz="2400" dirty="0">
                <a:solidFill>
                  <a:schemeClr val="tx1"/>
                </a:solidFill>
              </a:rPr>
              <a:t>4</a:t>
            </a:r>
            <a:r>
              <a:rPr kumimoji="1" lang="ja-JP" altLang="en-US" sz="2400" dirty="0">
                <a:solidFill>
                  <a:schemeClr val="tx1"/>
                </a:solidFill>
              </a:rPr>
              <a:t>圧着</a:t>
            </a:r>
            <a:r>
              <a:rPr lang="ja-JP" altLang="en-US" sz="2400" dirty="0">
                <a:solidFill>
                  <a:schemeClr val="tx1"/>
                </a:solidFill>
              </a:rPr>
              <a:t>文書</a:t>
            </a:r>
            <a:r>
              <a:rPr kumimoji="1" lang="ja-JP" altLang="en-US" sz="2400" dirty="0">
                <a:solidFill>
                  <a:schemeClr val="tx1"/>
                </a:solidFill>
              </a:rPr>
              <a:t>を送付</a:t>
            </a:r>
          </a:p>
        </p:txBody>
      </p:sp>
      <p:sp>
        <p:nvSpPr>
          <p:cNvPr id="1178" name="二等辺三角形 27"/>
          <p:cNvSpPr/>
          <p:nvPr/>
        </p:nvSpPr>
        <p:spPr>
          <a:xfrm flipV="1">
            <a:off x="1298338" y="2835586"/>
            <a:ext cx="2700300" cy="24982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79" name="二等辺三角形 28"/>
          <p:cNvSpPr/>
          <p:nvPr/>
        </p:nvSpPr>
        <p:spPr>
          <a:xfrm flipV="1">
            <a:off x="5819380" y="2838583"/>
            <a:ext cx="2700300" cy="24982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1113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5" name="テキスト プレースホルダー 1"/>
          <p:cNvSpPr>
            <a:spLocks noGrp="1"/>
          </p:cNvSpPr>
          <p:nvPr>
            <p:ph type="body" sz="quarter" idx="14"/>
          </p:nvPr>
        </p:nvSpPr>
        <p:spPr>
          <a:xfrm>
            <a:off x="344488" y="260648"/>
            <a:ext cx="9145016" cy="573087"/>
          </a:xfrm>
        </p:spPr>
        <p:txBody>
          <a:bodyPr/>
          <a:lstStyle/>
          <a:p>
            <a:r>
              <a:rPr lang="ja-JP" altLang="en-US" sz="3200" dirty="0"/>
              <a:t>医療機関への文書とハガキによる通知</a:t>
            </a:r>
            <a:endParaRPr kumimoji="1" lang="ja-JP" altLang="en-US" sz="3200" dirty="0"/>
          </a:p>
        </p:txBody>
      </p:sp>
      <p:pic>
        <p:nvPicPr>
          <p:cNvPr id="1186" name="図 5"/>
          <p:cNvPicPr>
            <a:picLocks noChangeAspect="1"/>
          </p:cNvPicPr>
          <p:nvPr/>
        </p:nvPicPr>
        <p:blipFill>
          <a:blip r:embed="rId3"/>
          <a:stretch>
            <a:fillRect/>
          </a:stretch>
        </p:blipFill>
        <p:spPr>
          <a:xfrm>
            <a:off x="245310" y="1018946"/>
            <a:ext cx="5283754" cy="5290374"/>
          </a:xfrm>
          <a:prstGeom prst="rect">
            <a:avLst/>
          </a:prstGeom>
        </p:spPr>
      </p:pic>
      <p:pic>
        <p:nvPicPr>
          <p:cNvPr id="1187" name="図 11"/>
          <p:cNvPicPr>
            <a:picLocks noChangeAspect="1"/>
          </p:cNvPicPr>
          <p:nvPr/>
        </p:nvPicPr>
        <p:blipFill>
          <a:blip r:embed="rId4"/>
          <a:stretch>
            <a:fillRect/>
          </a:stretch>
        </p:blipFill>
        <p:spPr>
          <a:xfrm>
            <a:off x="5692606" y="3130608"/>
            <a:ext cx="2345705" cy="3178712"/>
          </a:xfrm>
          <a:prstGeom prst="rect">
            <a:avLst/>
          </a:prstGeom>
        </p:spPr>
      </p:pic>
      <p:pic>
        <p:nvPicPr>
          <p:cNvPr id="1188" name="図 7"/>
          <p:cNvPicPr>
            <a:picLocks noChangeAspect="1"/>
          </p:cNvPicPr>
          <p:nvPr/>
        </p:nvPicPr>
        <p:blipFill>
          <a:blip r:embed="rId5"/>
          <a:stretch>
            <a:fillRect/>
          </a:stretch>
        </p:blipFill>
        <p:spPr>
          <a:xfrm>
            <a:off x="6865459" y="1013627"/>
            <a:ext cx="2624045" cy="3491121"/>
          </a:xfrm>
          <a:prstGeom prst="rect">
            <a:avLst/>
          </a:prstGeom>
        </p:spPr>
      </p:pic>
      <p:sp>
        <p:nvSpPr>
          <p:cNvPr id="1189" name="四角形: 角を丸くする 15"/>
          <p:cNvSpPr/>
          <p:nvPr/>
        </p:nvSpPr>
        <p:spPr>
          <a:xfrm>
            <a:off x="5692606" y="1048367"/>
            <a:ext cx="2345704" cy="26312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rPr>
              <a:t>②再報告依頼のはがき</a:t>
            </a:r>
            <a:endParaRPr kumimoji="1" lang="ja-JP" altLang="en-US" sz="1600" b="1" dirty="0">
              <a:solidFill>
                <a:schemeClr val="tx1"/>
              </a:solidFill>
            </a:endParaRPr>
          </a:p>
        </p:txBody>
      </p:sp>
      <p:sp>
        <p:nvSpPr>
          <p:cNvPr id="1190" name="四角形: 角を丸くする 16"/>
          <p:cNvSpPr/>
          <p:nvPr/>
        </p:nvSpPr>
        <p:spPr>
          <a:xfrm>
            <a:off x="223124" y="1033821"/>
            <a:ext cx="1924690" cy="27766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tx1"/>
                </a:solidFill>
              </a:rPr>
              <a:t>①</a:t>
            </a:r>
            <a:r>
              <a:rPr lang="en-US" altLang="ja-JP" sz="1600" b="1" dirty="0">
                <a:solidFill>
                  <a:schemeClr val="tx1"/>
                </a:solidFill>
              </a:rPr>
              <a:t>A4</a:t>
            </a:r>
            <a:r>
              <a:rPr lang="ja-JP" altLang="en-US" sz="1600" b="1" dirty="0">
                <a:solidFill>
                  <a:schemeClr val="tx1"/>
                </a:solidFill>
              </a:rPr>
              <a:t>圧着文書</a:t>
            </a:r>
            <a:endParaRPr kumimoji="1" lang="ja-JP" altLang="en-US" sz="1600" b="1" dirty="0">
              <a:solidFill>
                <a:schemeClr val="tx1"/>
              </a:solidFill>
            </a:endParaRPr>
          </a:p>
        </p:txBody>
      </p:sp>
    </p:spTree>
    <p:extLst>
      <p:ext uri="{BB962C8B-B14F-4D97-AF65-F5344CB8AC3E}">
        <p14:creationId xmlns:p14="http://schemas.microsoft.com/office/powerpoint/2010/main" val="2583072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テキスト プレースホルダー 1"/>
          <p:cNvSpPr>
            <a:spLocks noGrp="1"/>
          </p:cNvSpPr>
          <p:nvPr>
            <p:ph type="body" sz="quarter" idx="14"/>
          </p:nvPr>
        </p:nvSpPr>
        <p:spPr>
          <a:xfrm>
            <a:off x="344488" y="260648"/>
            <a:ext cx="9145016" cy="573087"/>
          </a:xfrm>
        </p:spPr>
        <p:txBody>
          <a:bodyPr/>
          <a:lstStyle/>
          <a:p>
            <a:r>
              <a:rPr lang="ja-JP" altLang="en-US" sz="3200" dirty="0"/>
              <a:t>広島県の報告状況</a:t>
            </a:r>
            <a:endParaRPr kumimoji="1" lang="ja-JP" altLang="en-US" sz="3200" dirty="0"/>
          </a:p>
        </p:txBody>
      </p:sp>
      <p:sp>
        <p:nvSpPr>
          <p:cNvPr id="1197" name="四角形: 角を丸くする 2"/>
          <p:cNvSpPr/>
          <p:nvPr/>
        </p:nvSpPr>
        <p:spPr>
          <a:xfrm>
            <a:off x="380662" y="1080517"/>
            <a:ext cx="4452736" cy="523220"/>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５月</a:t>
            </a:r>
            <a:r>
              <a:rPr lang="en-US" altLang="ja-JP"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25</a:t>
            </a: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日現在</a:t>
            </a:r>
          </a:p>
        </p:txBody>
      </p:sp>
      <p:sp>
        <p:nvSpPr>
          <p:cNvPr id="1198" name="四角形: 角を丸くする 18"/>
          <p:cNvSpPr/>
          <p:nvPr/>
        </p:nvSpPr>
        <p:spPr>
          <a:xfrm>
            <a:off x="380662" y="1603738"/>
            <a:ext cx="8962147" cy="88915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広島県：</a:t>
            </a:r>
            <a:r>
              <a:rPr lang="en-US" altLang="ja-JP" sz="2400" dirty="0">
                <a:solidFill>
                  <a:schemeClr val="tx1"/>
                </a:solidFill>
              </a:rPr>
              <a:t>87.12</a:t>
            </a:r>
            <a:r>
              <a:rPr lang="ja-JP" altLang="en-US" sz="2400" dirty="0">
                <a:solidFill>
                  <a:schemeClr val="tx1"/>
                </a:solidFill>
              </a:rPr>
              <a:t>％（全国平均：</a:t>
            </a:r>
            <a:r>
              <a:rPr lang="en-US" altLang="ja-JP" sz="2400" dirty="0">
                <a:solidFill>
                  <a:schemeClr val="tx1"/>
                </a:solidFill>
              </a:rPr>
              <a:t>79.17</a:t>
            </a:r>
            <a:r>
              <a:rPr lang="ja-JP" altLang="en-US" sz="2400" dirty="0">
                <a:solidFill>
                  <a:schemeClr val="tx1"/>
                </a:solidFill>
              </a:rPr>
              <a:t>％）</a:t>
            </a:r>
            <a:endParaRPr lang="en-US" altLang="ja-JP" sz="2400" dirty="0">
              <a:solidFill>
                <a:schemeClr val="tx1"/>
              </a:solidFill>
            </a:endParaRPr>
          </a:p>
          <a:p>
            <a:pPr algn="ctr"/>
            <a:r>
              <a:rPr kumimoji="1" lang="ja-JP" altLang="en-US" sz="2400" dirty="0">
                <a:solidFill>
                  <a:schemeClr val="tx1"/>
                </a:solidFill>
              </a:rPr>
              <a:t>報告対象）</a:t>
            </a:r>
            <a:r>
              <a:rPr kumimoji="1" lang="en-US" altLang="ja-JP" sz="2400" dirty="0">
                <a:solidFill>
                  <a:schemeClr val="tx1"/>
                </a:solidFill>
              </a:rPr>
              <a:t>2,762</a:t>
            </a:r>
            <a:r>
              <a:rPr kumimoji="1" lang="ja-JP" altLang="en-US" sz="2400" dirty="0">
                <a:solidFill>
                  <a:schemeClr val="tx1"/>
                </a:solidFill>
              </a:rPr>
              <a:t>医療機関　報告済）</a:t>
            </a:r>
            <a:r>
              <a:rPr kumimoji="1" lang="en-US" altLang="ja-JP" sz="2400" dirty="0">
                <a:solidFill>
                  <a:schemeClr val="tx1"/>
                </a:solidFill>
              </a:rPr>
              <a:t>2</a:t>
            </a:r>
            <a:r>
              <a:rPr lang="en-US" altLang="ja-JP" sz="2400" dirty="0">
                <a:solidFill>
                  <a:schemeClr val="tx1"/>
                </a:solidFill>
              </a:rPr>
              <a:t>,</a:t>
            </a:r>
            <a:r>
              <a:rPr kumimoji="1" lang="en-US" altLang="ja-JP" sz="2400" dirty="0">
                <a:solidFill>
                  <a:schemeClr val="tx1"/>
                </a:solidFill>
              </a:rPr>
              <a:t>406</a:t>
            </a:r>
            <a:r>
              <a:rPr kumimoji="1" lang="ja-JP" altLang="en-US" sz="2400" dirty="0">
                <a:solidFill>
                  <a:schemeClr val="tx1"/>
                </a:solidFill>
              </a:rPr>
              <a:t>医療機関</a:t>
            </a:r>
            <a:endParaRPr kumimoji="1" lang="en-US" altLang="ja-JP" sz="2400" dirty="0">
              <a:solidFill>
                <a:schemeClr val="tx1"/>
              </a:solidFill>
            </a:endParaRPr>
          </a:p>
        </p:txBody>
      </p:sp>
      <p:graphicFrame>
        <p:nvGraphicFramePr>
          <p:cNvPr id="1199" name="コンテンツ プレースホルダー 5"/>
          <p:cNvGraphicFramePr/>
          <p:nvPr>
            <p:extLst>
              <p:ext uri="{D42A27DB-BD31-4B8C-83A1-F6EECF244321}">
                <p14:modId xmlns:p14="http://schemas.microsoft.com/office/powerpoint/2010/main" val="432077132"/>
              </p:ext>
            </p:extLst>
          </p:nvPr>
        </p:nvGraphicFramePr>
        <p:xfrm>
          <a:off x="380663" y="2636912"/>
          <a:ext cx="8962146" cy="3690144"/>
        </p:xfrm>
        <a:graphic>
          <a:graphicData uri="http://schemas.openxmlformats.org/drawingml/2006/table">
            <a:tbl>
              <a:tblPr firstRow="1" firstCol="1" lastRow="1" bandRow="1">
                <a:tableStyleId>{21E4AEA4-8DFA-4A89-87EB-49C32662AFE0}</a:tableStyleId>
              </a:tblPr>
              <a:tblGrid>
                <a:gridCol w="1618815">
                  <a:extLst>
                    <a:ext uri="{9D8B030D-6E8A-4147-A177-3AD203B41FA5}">
                      <a16:colId xmlns:a16="http://schemas.microsoft.com/office/drawing/2014/main" val="20000"/>
                    </a:ext>
                  </a:extLst>
                </a:gridCol>
                <a:gridCol w="1032290">
                  <a:extLst>
                    <a:ext uri="{9D8B030D-6E8A-4147-A177-3AD203B41FA5}">
                      <a16:colId xmlns:a16="http://schemas.microsoft.com/office/drawing/2014/main" val="20001"/>
                    </a:ext>
                  </a:extLst>
                </a:gridCol>
                <a:gridCol w="1208245">
                  <a:extLst>
                    <a:ext uri="{9D8B030D-6E8A-4147-A177-3AD203B41FA5}">
                      <a16:colId xmlns:a16="http://schemas.microsoft.com/office/drawing/2014/main" val="20002"/>
                    </a:ext>
                  </a:extLst>
                </a:gridCol>
                <a:gridCol w="1360746">
                  <a:extLst>
                    <a:ext uri="{9D8B030D-6E8A-4147-A177-3AD203B41FA5}">
                      <a16:colId xmlns:a16="http://schemas.microsoft.com/office/drawing/2014/main" val="20003"/>
                    </a:ext>
                  </a:extLst>
                </a:gridCol>
                <a:gridCol w="1219980">
                  <a:extLst>
                    <a:ext uri="{9D8B030D-6E8A-4147-A177-3AD203B41FA5}">
                      <a16:colId xmlns:a16="http://schemas.microsoft.com/office/drawing/2014/main" val="20004"/>
                    </a:ext>
                  </a:extLst>
                </a:gridCol>
                <a:gridCol w="1337282">
                  <a:extLst>
                    <a:ext uri="{9D8B030D-6E8A-4147-A177-3AD203B41FA5}">
                      <a16:colId xmlns:a16="http://schemas.microsoft.com/office/drawing/2014/main" val="20005"/>
                    </a:ext>
                  </a:extLst>
                </a:gridCol>
                <a:gridCol w="1184788">
                  <a:extLst>
                    <a:ext uri="{9D8B030D-6E8A-4147-A177-3AD203B41FA5}">
                      <a16:colId xmlns:a16="http://schemas.microsoft.com/office/drawing/2014/main" val="20006"/>
                    </a:ext>
                  </a:extLst>
                </a:gridCol>
              </a:tblGrid>
              <a:tr h="297858">
                <a:tc rowSpan="2">
                  <a:txBody>
                    <a:bodyPr/>
                    <a:lstStyle/>
                    <a:p>
                      <a:r>
                        <a:rPr kumimoji="1" lang="ja-JP" altLang="en-US" sz="1400" dirty="0"/>
                        <a:t>圏域</a:t>
                      </a:r>
                    </a:p>
                  </a:txBody>
                  <a:tcPr marL="74295" marR="74295" marT="50292" marB="50292" anchor="ctr"/>
                </a:tc>
                <a:tc gridSpan="6">
                  <a:txBody>
                    <a:bodyPr/>
                    <a:lstStyle/>
                    <a:p>
                      <a:r>
                        <a:rPr kumimoji="1" lang="ja-JP" altLang="en-US" sz="1400" dirty="0"/>
                        <a:t>医療機関全体（</a:t>
                      </a:r>
                      <a:r>
                        <a:rPr kumimoji="1" lang="en-US" altLang="ja-JP" sz="1400" dirty="0"/>
                        <a:t>6/9</a:t>
                      </a:r>
                      <a:r>
                        <a:rPr kumimoji="1" lang="ja-JP" altLang="en-US" sz="1400" dirty="0"/>
                        <a:t>抽出データによる）</a:t>
                      </a:r>
                    </a:p>
                  </a:txBody>
                  <a:tcPr marL="74295" marR="74295" marT="50292" marB="50292"/>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0000"/>
                  </a:ext>
                </a:extLst>
              </a:tr>
              <a:tr h="793364">
                <a:tc vMerge="1">
                  <a:txBody>
                    <a:bodyPr/>
                    <a:lstStyle/>
                    <a:p>
                      <a:endParaRPr kumimoji="1" lang="ja-JP" altLang="en-US" dirty="0"/>
                    </a:p>
                  </a:txBody>
                  <a:tcPr/>
                </a:tc>
                <a:tc>
                  <a:txBody>
                    <a:bodyPr/>
                    <a:lstStyle/>
                    <a:p>
                      <a:pPr algn="ctr"/>
                      <a:r>
                        <a:rPr kumimoji="1" lang="ja-JP" altLang="en-US" sz="1400" dirty="0"/>
                        <a:t>報告</a:t>
                      </a:r>
                      <a:endParaRPr kumimoji="1" lang="en-US" altLang="ja-JP" sz="1400" dirty="0"/>
                    </a:p>
                    <a:p>
                      <a:pPr algn="ctr"/>
                      <a:r>
                        <a:rPr kumimoji="1" lang="ja-JP" altLang="en-US" sz="1400" dirty="0"/>
                        <a:t>対象</a:t>
                      </a:r>
                    </a:p>
                  </a:txBody>
                  <a:tcPr marL="74295" marR="74295" marT="37148" marB="37148">
                    <a:solidFill>
                      <a:schemeClr val="accent2">
                        <a:lumMod val="60000"/>
                        <a:lumOff val="40000"/>
                      </a:schemeClr>
                    </a:solidFill>
                  </a:tcPr>
                </a:tc>
                <a:tc>
                  <a:txBody>
                    <a:bodyPr/>
                    <a:lstStyle/>
                    <a:p>
                      <a:pPr algn="ctr"/>
                      <a:r>
                        <a:rPr kumimoji="1" lang="en-US" altLang="ja-JP" sz="1400" dirty="0"/>
                        <a:t>A</a:t>
                      </a:r>
                    </a:p>
                    <a:p>
                      <a:pPr algn="ctr"/>
                      <a:r>
                        <a:rPr kumimoji="1" lang="ja-JP" altLang="en-US" sz="1400" dirty="0"/>
                        <a:t>報告済</a:t>
                      </a:r>
                    </a:p>
                  </a:txBody>
                  <a:tcPr marL="74295" marR="74295" marT="37148" marB="37148">
                    <a:solidFill>
                      <a:schemeClr val="accent2">
                        <a:lumMod val="60000"/>
                        <a:lumOff val="40000"/>
                      </a:schemeClr>
                    </a:solidFill>
                  </a:tcPr>
                </a:tc>
                <a:tc>
                  <a:txBody>
                    <a:bodyPr/>
                    <a:lstStyle/>
                    <a:p>
                      <a:pPr algn="ctr"/>
                      <a:r>
                        <a:rPr kumimoji="1" lang="en-US" altLang="ja-JP" sz="1400" dirty="0"/>
                        <a:t>A</a:t>
                      </a:r>
                    </a:p>
                    <a:p>
                      <a:pPr algn="ctr"/>
                      <a:r>
                        <a:rPr kumimoji="1" lang="ja-JP" altLang="en-US" sz="1400" dirty="0"/>
                        <a:t>報告率</a:t>
                      </a:r>
                    </a:p>
                  </a:txBody>
                  <a:tcPr marL="74295" marR="74295" marT="37148" marB="37148">
                    <a:solidFill>
                      <a:schemeClr val="accent2">
                        <a:lumMod val="60000"/>
                        <a:lumOff val="40000"/>
                      </a:schemeClr>
                    </a:solidFill>
                  </a:tcPr>
                </a:tc>
                <a:tc>
                  <a:txBody>
                    <a:bodyPr/>
                    <a:lstStyle/>
                    <a:p>
                      <a:pPr algn="ctr"/>
                      <a:r>
                        <a:rPr kumimoji="1" lang="en-US" altLang="ja-JP" sz="1400" dirty="0"/>
                        <a:t>B</a:t>
                      </a:r>
                    </a:p>
                    <a:p>
                      <a:pPr algn="ctr"/>
                      <a:r>
                        <a:rPr kumimoji="1" lang="ja-JP" altLang="en-US" sz="1400" dirty="0"/>
                        <a:t>報告中</a:t>
                      </a:r>
                    </a:p>
                  </a:txBody>
                  <a:tcPr marL="74295" marR="74295" marT="37148" marB="37148">
                    <a:solidFill>
                      <a:schemeClr val="accent2">
                        <a:lumMod val="60000"/>
                        <a:lumOff val="40000"/>
                      </a:schemeClr>
                    </a:solidFill>
                  </a:tcPr>
                </a:tc>
                <a:tc>
                  <a:txBody>
                    <a:bodyPr/>
                    <a:lstStyle/>
                    <a:p>
                      <a:pPr algn="ctr"/>
                      <a:r>
                        <a:rPr kumimoji="1" lang="en-US" altLang="ja-JP" sz="1400" dirty="0"/>
                        <a:t>C</a:t>
                      </a:r>
                    </a:p>
                    <a:p>
                      <a:pPr algn="ctr"/>
                      <a:r>
                        <a:rPr kumimoji="1" lang="ja-JP" altLang="en-US" sz="1400" dirty="0"/>
                        <a:t>未報告</a:t>
                      </a:r>
                    </a:p>
                  </a:txBody>
                  <a:tcPr marL="74295" marR="74295" marT="37148" marB="37148">
                    <a:solidFill>
                      <a:schemeClr val="accent2">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B</a:t>
                      </a:r>
                      <a:r>
                        <a:rPr kumimoji="1" lang="ja-JP" altLang="en-US" sz="1400" dirty="0"/>
                        <a:t>＋</a:t>
                      </a:r>
                      <a:r>
                        <a:rPr kumimoji="1" lang="en-US" altLang="ja-JP" sz="1400" dirty="0"/>
                        <a: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施設数</a:t>
                      </a:r>
                    </a:p>
                  </a:txBody>
                  <a:tcPr marL="74295" marR="74295" marT="37148" marB="37148">
                    <a:solidFill>
                      <a:schemeClr val="accent2">
                        <a:lumMod val="60000"/>
                        <a:lumOff val="40000"/>
                      </a:schemeClr>
                    </a:solidFill>
                  </a:tcPr>
                </a:tc>
                <a:extLst>
                  <a:ext uri="{0D108BD9-81ED-4DB2-BD59-A6C34878D82A}">
                    <a16:rowId xmlns:a16="http://schemas.microsoft.com/office/drawing/2014/main" val="10001"/>
                  </a:ext>
                </a:extLst>
              </a:tr>
              <a:tr h="272917">
                <a:tc>
                  <a:txBody>
                    <a:bodyPr/>
                    <a:lstStyle/>
                    <a:p>
                      <a:r>
                        <a:rPr kumimoji="1" lang="ja-JP" altLang="en-US" sz="1400" dirty="0"/>
                        <a:t>広島</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1,461</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1,297</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88.8%</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164</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164</a:t>
                      </a:r>
                    </a:p>
                  </a:txBody>
                  <a:tcPr marL="6350" marR="6350" marT="6350" marB="0" anchor="ctr"/>
                </a:tc>
                <a:extLst>
                  <a:ext uri="{0D108BD9-81ED-4DB2-BD59-A6C34878D82A}">
                    <a16:rowId xmlns:a16="http://schemas.microsoft.com/office/drawing/2014/main" val="10002"/>
                  </a:ext>
                </a:extLst>
              </a:tr>
              <a:tr h="272917">
                <a:tc>
                  <a:txBody>
                    <a:bodyPr/>
                    <a:lstStyle/>
                    <a:p>
                      <a:r>
                        <a:rPr kumimoji="1" lang="ja-JP" altLang="en-US" sz="1400" dirty="0"/>
                        <a:t>広島西</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132</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123</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93.2%</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9</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9</a:t>
                      </a:r>
                    </a:p>
                  </a:txBody>
                  <a:tcPr marL="6350" marR="6350" marT="6350" marB="0" anchor="ctr"/>
                </a:tc>
                <a:extLst>
                  <a:ext uri="{0D108BD9-81ED-4DB2-BD59-A6C34878D82A}">
                    <a16:rowId xmlns:a16="http://schemas.microsoft.com/office/drawing/2014/main" val="10003"/>
                  </a:ext>
                </a:extLst>
              </a:tr>
              <a:tr h="272917">
                <a:tc>
                  <a:txBody>
                    <a:bodyPr/>
                    <a:lstStyle/>
                    <a:p>
                      <a:r>
                        <a:rPr kumimoji="1" lang="ja-JP" altLang="en-US" sz="1400" dirty="0"/>
                        <a:t>呉</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242</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206</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85.1%</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36</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36</a:t>
                      </a:r>
                    </a:p>
                  </a:txBody>
                  <a:tcPr marL="6350" marR="6350" marT="6350" marB="0" anchor="ctr"/>
                </a:tc>
                <a:extLst>
                  <a:ext uri="{0D108BD9-81ED-4DB2-BD59-A6C34878D82A}">
                    <a16:rowId xmlns:a16="http://schemas.microsoft.com/office/drawing/2014/main" val="10004"/>
                  </a:ext>
                </a:extLst>
              </a:tr>
              <a:tr h="428450">
                <a:tc>
                  <a:txBody>
                    <a:bodyPr/>
                    <a:lstStyle/>
                    <a:p>
                      <a:r>
                        <a:rPr kumimoji="1" lang="ja-JP" altLang="en-US" sz="1400" dirty="0"/>
                        <a:t>広島中央</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187</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168</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89.8%</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19</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19</a:t>
                      </a:r>
                    </a:p>
                  </a:txBody>
                  <a:tcPr marL="6350" marR="6350" marT="6350" marB="0" anchor="ctr"/>
                </a:tc>
                <a:extLst>
                  <a:ext uri="{0D108BD9-81ED-4DB2-BD59-A6C34878D82A}">
                    <a16:rowId xmlns:a16="http://schemas.microsoft.com/office/drawing/2014/main" val="10005"/>
                  </a:ext>
                </a:extLst>
              </a:tr>
              <a:tr h="272917">
                <a:tc>
                  <a:txBody>
                    <a:bodyPr/>
                    <a:lstStyle/>
                    <a:p>
                      <a:r>
                        <a:rPr kumimoji="1" lang="ja-JP" altLang="en-US" sz="1400" dirty="0"/>
                        <a:t>尾三</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203</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172</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84.7%</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31</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31</a:t>
                      </a:r>
                    </a:p>
                  </a:txBody>
                  <a:tcPr marL="6350" marR="6350" marT="6350" marB="0" anchor="ctr"/>
                </a:tc>
                <a:extLst>
                  <a:ext uri="{0D108BD9-81ED-4DB2-BD59-A6C34878D82A}">
                    <a16:rowId xmlns:a16="http://schemas.microsoft.com/office/drawing/2014/main" val="10006"/>
                  </a:ext>
                </a:extLst>
              </a:tr>
              <a:tr h="428450">
                <a:tc>
                  <a:txBody>
                    <a:bodyPr/>
                    <a:lstStyle/>
                    <a:p>
                      <a:r>
                        <a:rPr kumimoji="1" lang="ja-JP" altLang="en-US" sz="1400" dirty="0"/>
                        <a:t>福山・府中</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441</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360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81.6%</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81</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81</a:t>
                      </a:r>
                    </a:p>
                  </a:txBody>
                  <a:tcPr marL="6350" marR="6350" marT="6350" marB="0" anchor="ctr"/>
                </a:tc>
                <a:extLst>
                  <a:ext uri="{0D108BD9-81ED-4DB2-BD59-A6C34878D82A}">
                    <a16:rowId xmlns:a16="http://schemas.microsoft.com/office/drawing/2014/main" val="10007"/>
                  </a:ext>
                </a:extLst>
              </a:tr>
              <a:tr h="272917">
                <a:tc>
                  <a:txBody>
                    <a:bodyPr/>
                    <a:lstStyle/>
                    <a:p>
                      <a:r>
                        <a:rPr kumimoji="1" lang="ja-JP" altLang="en-US" sz="1400" dirty="0"/>
                        <a:t>備北</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96</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81</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rgbClr val="FF0000"/>
                          </a:solidFill>
                          <a:effectLst/>
                          <a:latin typeface="游ゴシック" panose="020B0400000000000000" pitchFamily="50" charset="-128"/>
                          <a:ea typeface="游ゴシック" panose="020B0400000000000000" pitchFamily="50" charset="-128"/>
                          <a:cs typeface="+mn-cs"/>
                        </a:rPr>
                        <a:t>84.4%</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15</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tx1"/>
                          </a:solidFill>
                          <a:effectLst/>
                          <a:latin typeface="游ゴシック" panose="020B0400000000000000" pitchFamily="50" charset="-128"/>
                          <a:ea typeface="游ゴシック" panose="020B0400000000000000" pitchFamily="50" charset="-128"/>
                          <a:cs typeface="+mn-cs"/>
                        </a:rPr>
                        <a:t>15</a:t>
                      </a:r>
                    </a:p>
                  </a:txBody>
                  <a:tcPr marL="6350" marR="6350" marT="6350" marB="0" anchor="ctr"/>
                </a:tc>
                <a:extLst>
                  <a:ext uri="{0D108BD9-81ED-4DB2-BD59-A6C34878D82A}">
                    <a16:rowId xmlns:a16="http://schemas.microsoft.com/office/drawing/2014/main" val="10008"/>
                  </a:ext>
                </a:extLst>
              </a:tr>
              <a:tr h="272917">
                <a:tc>
                  <a:txBody>
                    <a:bodyPr/>
                    <a:lstStyle/>
                    <a:p>
                      <a:r>
                        <a:rPr kumimoji="1" lang="ja-JP" altLang="en-US" sz="1400" dirty="0"/>
                        <a:t>広島県</a:t>
                      </a:r>
                    </a:p>
                  </a:txBody>
                  <a:tcPr marL="74295" marR="74295" marT="37148" marB="37148"/>
                </a:tc>
                <a:tc>
                  <a:txBody>
                    <a:bodyPr/>
                    <a:lstStyle/>
                    <a:p>
                      <a:pPr marL="0" algn="r" defTabSz="914400" rtl="0" eaLnBrk="1" fontAlgn="ctr" latinLnBrk="0" hangingPunct="1">
                        <a:buNone/>
                      </a:pPr>
                      <a:r>
                        <a:rPr kumimoji="1" lang="en-US" altLang="ja-JP" sz="1400" b="1" i="0" u="none" strike="noStrike" kern="1200" dirty="0">
                          <a:solidFill>
                            <a:schemeClr val="bg1"/>
                          </a:solidFill>
                          <a:effectLst/>
                          <a:latin typeface="游ゴシック" panose="020B0400000000000000" pitchFamily="50" charset="-128"/>
                          <a:ea typeface="游ゴシック" panose="020B0400000000000000" pitchFamily="50" charset="-128"/>
                          <a:cs typeface="+mn-cs"/>
                        </a:rPr>
                        <a:t>2,764</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bg1"/>
                          </a:solidFill>
                          <a:effectLst/>
                          <a:latin typeface="游ゴシック" panose="020B0400000000000000" pitchFamily="50" charset="-128"/>
                          <a:ea typeface="游ゴシック" panose="020B0400000000000000" pitchFamily="50" charset="-128"/>
                          <a:cs typeface="+mn-cs"/>
                        </a:rPr>
                        <a:t>2,409</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bg1"/>
                          </a:solidFill>
                          <a:effectLst/>
                          <a:latin typeface="游ゴシック" panose="020B0400000000000000" pitchFamily="50" charset="-128"/>
                          <a:ea typeface="游ゴシック" panose="020B0400000000000000" pitchFamily="50" charset="-128"/>
                          <a:cs typeface="+mn-cs"/>
                        </a:rPr>
                        <a:t>87.2%</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bg1"/>
                          </a:solidFill>
                          <a:effectLst/>
                          <a:latin typeface="游ゴシック" panose="020B0400000000000000" pitchFamily="50" charset="-128"/>
                          <a:ea typeface="游ゴシック" panose="020B0400000000000000" pitchFamily="50" charset="-128"/>
                          <a:cs typeface="+mn-cs"/>
                        </a:rPr>
                        <a:t>0</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bg1"/>
                          </a:solidFill>
                          <a:effectLst/>
                          <a:latin typeface="游ゴシック" panose="020B0400000000000000" pitchFamily="50" charset="-128"/>
                          <a:ea typeface="游ゴシック" panose="020B0400000000000000" pitchFamily="50" charset="-128"/>
                          <a:cs typeface="+mn-cs"/>
                        </a:rPr>
                        <a:t>355</a:t>
                      </a:r>
                    </a:p>
                  </a:txBody>
                  <a:tcPr marL="6350" marR="6350" marT="6350" marB="0" anchor="ctr"/>
                </a:tc>
                <a:tc>
                  <a:txBody>
                    <a:bodyPr/>
                    <a:lstStyle/>
                    <a:p>
                      <a:pPr marL="0" algn="r" defTabSz="914400" rtl="0" eaLnBrk="1" fontAlgn="ctr" latinLnBrk="0" hangingPunct="1">
                        <a:buNone/>
                      </a:pPr>
                      <a:r>
                        <a:rPr kumimoji="1" lang="en-US" altLang="ja-JP" sz="1400" b="1" i="0" u="none" strike="noStrike" kern="1200" dirty="0">
                          <a:solidFill>
                            <a:schemeClr val="bg1"/>
                          </a:solidFill>
                          <a:effectLst/>
                          <a:latin typeface="游ゴシック" panose="020B0400000000000000" pitchFamily="50" charset="-128"/>
                          <a:ea typeface="游ゴシック" panose="020B0400000000000000" pitchFamily="50" charset="-128"/>
                          <a:cs typeface="+mn-cs"/>
                        </a:rPr>
                        <a:t>355</a:t>
                      </a:r>
                    </a:p>
                  </a:txBody>
                  <a:tcPr marL="6350" marR="6350" marT="635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07999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5" name="テキスト プレースホルダー 2"/>
          <p:cNvSpPr>
            <a:spLocks noGrp="1"/>
          </p:cNvSpPr>
          <p:nvPr>
            <p:ph type="body" sz="quarter" idx="14"/>
          </p:nvPr>
        </p:nvSpPr>
        <p:spPr>
          <a:xfrm>
            <a:off x="344488" y="260648"/>
            <a:ext cx="9000999" cy="573087"/>
          </a:xfrm>
        </p:spPr>
        <p:txBody>
          <a:bodyPr/>
          <a:lstStyle/>
          <a:p>
            <a:r>
              <a:rPr lang="ja-JP" altLang="en-US" sz="3200" dirty="0"/>
              <a:t>かかりつけ医機能報告（１号機能）の有無</a:t>
            </a:r>
            <a:endParaRPr kumimoji="1" lang="ja-JP" altLang="en-US" sz="3200" dirty="0"/>
          </a:p>
        </p:txBody>
      </p:sp>
      <p:sp>
        <p:nvSpPr>
          <p:cNvPr id="1206" name="四角形: 角を丸くする 8"/>
          <p:cNvSpPr/>
          <p:nvPr/>
        </p:nvSpPr>
        <p:spPr>
          <a:xfrm>
            <a:off x="380662" y="984265"/>
            <a:ext cx="4452736" cy="485009"/>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１号機能</a:t>
            </a:r>
          </a:p>
        </p:txBody>
      </p:sp>
      <p:sp>
        <p:nvSpPr>
          <p:cNvPr id="1207" name="四角形: 角を丸くする 11"/>
          <p:cNvSpPr/>
          <p:nvPr/>
        </p:nvSpPr>
        <p:spPr>
          <a:xfrm>
            <a:off x="380662" y="1479236"/>
            <a:ext cx="8962147" cy="57308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日常的な診療を総合的かつ継続的に行う機能</a:t>
            </a:r>
            <a:endParaRPr kumimoji="1" lang="en-US" altLang="ja-JP" sz="2400" dirty="0">
              <a:solidFill>
                <a:schemeClr val="tx1"/>
              </a:solidFill>
            </a:endParaRPr>
          </a:p>
        </p:txBody>
      </p:sp>
      <p:graphicFrame>
        <p:nvGraphicFramePr>
          <p:cNvPr id="1208" name="グラフ 23"/>
          <p:cNvGraphicFramePr/>
          <p:nvPr>
            <p:extLst>
              <p:ext uri="{D42A27DB-BD31-4B8C-83A1-F6EECF244321}">
                <p14:modId xmlns:p14="http://schemas.microsoft.com/office/powerpoint/2010/main" val="3534433455"/>
              </p:ext>
            </p:extLst>
          </p:nvPr>
        </p:nvGraphicFramePr>
        <p:xfrm>
          <a:off x="2666831" y="2092159"/>
          <a:ext cx="4572338" cy="42891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39016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4" name="テキスト プレースホルダー 2"/>
          <p:cNvSpPr>
            <a:spLocks noGrp="1"/>
          </p:cNvSpPr>
          <p:nvPr>
            <p:ph type="body" sz="quarter" idx="14"/>
          </p:nvPr>
        </p:nvSpPr>
        <p:spPr>
          <a:xfrm>
            <a:off x="344488" y="260648"/>
            <a:ext cx="9000999" cy="573087"/>
          </a:xfrm>
        </p:spPr>
        <p:txBody>
          <a:bodyPr/>
          <a:lstStyle/>
          <a:p>
            <a:r>
              <a:rPr lang="ja-JP" altLang="en-US" sz="3200" dirty="0"/>
              <a:t>かかりつけ医機能報告（１号機能）要件別</a:t>
            </a:r>
            <a:endParaRPr kumimoji="1" lang="ja-JP" altLang="en-US" sz="3200" dirty="0"/>
          </a:p>
        </p:txBody>
      </p:sp>
      <p:sp>
        <p:nvSpPr>
          <p:cNvPr id="1215" name="四角形: 角を丸くする 8"/>
          <p:cNvSpPr/>
          <p:nvPr/>
        </p:nvSpPr>
        <p:spPr>
          <a:xfrm>
            <a:off x="380662" y="984265"/>
            <a:ext cx="4452736" cy="485009"/>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１号機能の報告事項</a:t>
            </a:r>
          </a:p>
        </p:txBody>
      </p:sp>
      <p:sp>
        <p:nvSpPr>
          <p:cNvPr id="1216" name="四角形: 角を丸くする 11"/>
          <p:cNvSpPr/>
          <p:nvPr/>
        </p:nvSpPr>
        <p:spPr>
          <a:xfrm>
            <a:off x="380661" y="1491408"/>
            <a:ext cx="8964825" cy="452988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dirty="0">
                <a:solidFill>
                  <a:schemeClr val="tx1"/>
                </a:solidFill>
              </a:rPr>
              <a:t>●</a:t>
            </a:r>
            <a:r>
              <a:rPr lang="ja-JP" altLang="en-US" sz="2000" dirty="0">
                <a:solidFill>
                  <a:srgbClr val="FF0000"/>
                </a:solidFill>
              </a:rPr>
              <a:t>（★）</a:t>
            </a:r>
            <a:r>
              <a:rPr lang="ja-JP" altLang="en-US" sz="2000" dirty="0">
                <a:solidFill>
                  <a:schemeClr val="tx1"/>
                </a:solidFill>
              </a:rPr>
              <a:t>「具体的な機能」を有すること及び</a:t>
            </a:r>
            <a:endParaRPr lang="en-US" altLang="ja-JP" sz="2000" dirty="0">
              <a:solidFill>
                <a:schemeClr val="tx1"/>
              </a:solidFill>
            </a:endParaRPr>
          </a:p>
          <a:p>
            <a:r>
              <a:rPr lang="ja-JP" altLang="en-US" sz="2000" dirty="0">
                <a:solidFill>
                  <a:schemeClr val="tx1"/>
                </a:solidFill>
              </a:rPr>
              <a:t>　「報告事項」について院内掲示していること</a:t>
            </a:r>
            <a:endParaRPr lang="en-US" altLang="ja-JP" sz="2000" dirty="0">
              <a:solidFill>
                <a:schemeClr val="tx1"/>
              </a:solidFill>
            </a:endParaRPr>
          </a:p>
          <a:p>
            <a:endParaRPr lang="en-US" altLang="ja-JP" sz="2000" dirty="0">
              <a:solidFill>
                <a:schemeClr val="tx1"/>
              </a:solidFill>
            </a:endParaRPr>
          </a:p>
          <a:p>
            <a:r>
              <a:rPr lang="ja-JP" altLang="en-US" sz="2000" dirty="0">
                <a:solidFill>
                  <a:schemeClr val="tx1"/>
                </a:solidFill>
              </a:rPr>
              <a:t>●かかりつけ医機能に関する研修の修了者の有無、</a:t>
            </a:r>
            <a:endParaRPr lang="en-US" altLang="ja-JP" sz="2000" dirty="0">
              <a:solidFill>
                <a:schemeClr val="tx1"/>
              </a:solidFill>
            </a:endParaRPr>
          </a:p>
          <a:p>
            <a:r>
              <a:rPr lang="ja-JP" altLang="en-US" sz="2000" dirty="0">
                <a:solidFill>
                  <a:schemeClr val="tx1"/>
                </a:solidFill>
              </a:rPr>
              <a:t>　総合診療専門医の有無（有無を報告すれば可）</a:t>
            </a:r>
            <a:endParaRPr lang="en-US" altLang="ja-JP" sz="2000" dirty="0">
              <a:solidFill>
                <a:schemeClr val="tx1"/>
              </a:solidFill>
            </a:endParaRPr>
          </a:p>
          <a:p>
            <a:endParaRPr lang="en-US" altLang="ja-JP" sz="2000" dirty="0">
              <a:solidFill>
                <a:schemeClr val="tx1"/>
              </a:solidFill>
            </a:endParaRPr>
          </a:p>
          <a:p>
            <a:r>
              <a:rPr lang="ja-JP" altLang="en-US" sz="2000" dirty="0">
                <a:solidFill>
                  <a:schemeClr val="tx1"/>
                </a:solidFill>
              </a:rPr>
              <a:t>●</a:t>
            </a:r>
            <a:r>
              <a:rPr lang="ja-JP" altLang="en-US" sz="2000" dirty="0">
                <a:solidFill>
                  <a:srgbClr val="FF0000"/>
                </a:solidFill>
              </a:rPr>
              <a:t>（★）</a:t>
            </a:r>
            <a:r>
              <a:rPr lang="ja-JP" altLang="en-US" sz="2000" dirty="0">
                <a:solidFill>
                  <a:schemeClr val="tx1"/>
                </a:solidFill>
              </a:rPr>
              <a:t>所定の診療領域ごとの一次診療の対応可能の有無、</a:t>
            </a:r>
            <a:endParaRPr lang="en-US" altLang="ja-JP" sz="2000" dirty="0">
              <a:solidFill>
                <a:schemeClr val="tx1"/>
              </a:solidFill>
            </a:endParaRPr>
          </a:p>
          <a:p>
            <a:r>
              <a:rPr lang="ja-JP" altLang="en-US" sz="2000" dirty="0">
                <a:solidFill>
                  <a:schemeClr val="tx1"/>
                </a:solidFill>
              </a:rPr>
              <a:t>　いずれかの診療領域について一次診療を行うこ とができること</a:t>
            </a:r>
            <a:endParaRPr lang="en-US" altLang="ja-JP" sz="2000" dirty="0">
              <a:solidFill>
                <a:schemeClr val="tx1"/>
              </a:solidFill>
            </a:endParaRPr>
          </a:p>
          <a:p>
            <a:endParaRPr lang="en-US" altLang="ja-JP" sz="2000" dirty="0">
              <a:solidFill>
                <a:schemeClr val="tx1"/>
              </a:solidFill>
            </a:endParaRPr>
          </a:p>
          <a:p>
            <a:r>
              <a:rPr lang="ja-JP" altLang="en-US" sz="2000" dirty="0">
                <a:solidFill>
                  <a:schemeClr val="tx1"/>
                </a:solidFill>
              </a:rPr>
              <a:t>●一次診療を行うことができる疾患</a:t>
            </a:r>
            <a:endParaRPr lang="en-US" altLang="ja-JP" sz="2000" dirty="0">
              <a:solidFill>
                <a:schemeClr val="tx1"/>
              </a:solidFill>
            </a:endParaRPr>
          </a:p>
          <a:p>
            <a:endParaRPr lang="en-US" altLang="ja-JP" sz="2000" dirty="0">
              <a:solidFill>
                <a:schemeClr val="tx1"/>
              </a:solidFill>
            </a:endParaRPr>
          </a:p>
          <a:p>
            <a:r>
              <a:rPr lang="ja-JP" altLang="en-US" sz="2000" dirty="0">
                <a:solidFill>
                  <a:schemeClr val="tx1"/>
                </a:solidFill>
              </a:rPr>
              <a:t>●</a:t>
            </a:r>
            <a:r>
              <a:rPr lang="ja-JP" altLang="en-US" sz="2000" dirty="0">
                <a:solidFill>
                  <a:srgbClr val="FF0000"/>
                </a:solidFill>
              </a:rPr>
              <a:t>（★）</a:t>
            </a:r>
            <a:r>
              <a:rPr lang="ja-JP" altLang="en-US" sz="2000" dirty="0">
                <a:solidFill>
                  <a:schemeClr val="tx1"/>
                </a:solidFill>
              </a:rPr>
              <a:t>医療に関する患者からの相談に応じることができること</a:t>
            </a:r>
            <a:endParaRPr lang="en-US" altLang="ja-JP" sz="2000" dirty="0">
              <a:solidFill>
                <a:schemeClr val="tx1"/>
              </a:solidFill>
            </a:endParaRPr>
          </a:p>
        </p:txBody>
      </p:sp>
    </p:spTree>
    <p:extLst>
      <p:ext uri="{BB962C8B-B14F-4D97-AF65-F5344CB8AC3E}">
        <p14:creationId xmlns:p14="http://schemas.microsoft.com/office/powerpoint/2010/main" val="4064326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2" name="テキスト プレースホルダー 2"/>
          <p:cNvSpPr>
            <a:spLocks noGrp="1"/>
          </p:cNvSpPr>
          <p:nvPr>
            <p:ph type="body" sz="quarter" idx="14"/>
          </p:nvPr>
        </p:nvSpPr>
        <p:spPr>
          <a:xfrm>
            <a:off x="344488" y="260648"/>
            <a:ext cx="9000999" cy="573087"/>
          </a:xfrm>
        </p:spPr>
        <p:txBody>
          <a:bodyPr/>
          <a:lstStyle/>
          <a:p>
            <a:r>
              <a:rPr lang="ja-JP" altLang="en-US" sz="3200" dirty="0"/>
              <a:t>かかりつけ医機能報告（１号機能）要件別</a:t>
            </a:r>
            <a:endParaRPr kumimoji="1" lang="ja-JP" altLang="en-US" sz="3200" dirty="0"/>
          </a:p>
        </p:txBody>
      </p:sp>
      <p:sp>
        <p:nvSpPr>
          <p:cNvPr id="1223" name="四角形: 角を丸くする 8"/>
          <p:cNvSpPr/>
          <p:nvPr/>
        </p:nvSpPr>
        <p:spPr>
          <a:xfrm>
            <a:off x="380662" y="984265"/>
            <a:ext cx="4452736" cy="723979"/>
          </a:xfrm>
          <a:prstGeom prst="round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１号機能ありの要件</a:t>
            </a:r>
          </a:p>
        </p:txBody>
      </p:sp>
      <p:sp>
        <p:nvSpPr>
          <p:cNvPr id="1224" name="四角形: 角を丸くする 11"/>
          <p:cNvSpPr/>
          <p:nvPr/>
        </p:nvSpPr>
        <p:spPr>
          <a:xfrm>
            <a:off x="380662" y="1893064"/>
            <a:ext cx="2772138" cy="102994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rPr>
              <a:t>「具体的な機能」を有すること</a:t>
            </a:r>
            <a:endParaRPr lang="en-US" altLang="ja-JP" sz="1600" dirty="0">
              <a:solidFill>
                <a:schemeClr val="tx1"/>
              </a:solidFill>
            </a:endParaRPr>
          </a:p>
          <a:p>
            <a:pPr algn="ctr"/>
            <a:r>
              <a:rPr lang="ja-JP" altLang="en-US" sz="1600" dirty="0">
                <a:solidFill>
                  <a:schemeClr val="tx1"/>
                </a:solidFill>
              </a:rPr>
              <a:t>及び「報告事項」について</a:t>
            </a:r>
            <a:endParaRPr lang="en-US" altLang="ja-JP" sz="1600" dirty="0">
              <a:solidFill>
                <a:schemeClr val="tx1"/>
              </a:solidFill>
            </a:endParaRPr>
          </a:p>
          <a:p>
            <a:pPr algn="ctr"/>
            <a:r>
              <a:rPr lang="ja-JP" altLang="en-US" sz="1600" dirty="0">
                <a:solidFill>
                  <a:schemeClr val="tx1"/>
                </a:solidFill>
              </a:rPr>
              <a:t>院内掲示していること</a:t>
            </a:r>
            <a:endParaRPr kumimoji="1" lang="en-US" altLang="ja-JP" sz="1600" dirty="0">
              <a:solidFill>
                <a:schemeClr val="tx1"/>
              </a:solidFill>
            </a:endParaRPr>
          </a:p>
        </p:txBody>
      </p:sp>
      <p:graphicFrame>
        <p:nvGraphicFramePr>
          <p:cNvPr id="1225" name="グラフ 23"/>
          <p:cNvGraphicFramePr/>
          <p:nvPr>
            <p:extLst>
              <p:ext uri="{D42A27DB-BD31-4B8C-83A1-F6EECF244321}">
                <p14:modId xmlns:p14="http://schemas.microsoft.com/office/powerpoint/2010/main" val="3536452960"/>
              </p:ext>
            </p:extLst>
          </p:nvPr>
        </p:nvGraphicFramePr>
        <p:xfrm>
          <a:off x="380663" y="2894976"/>
          <a:ext cx="2772137" cy="3494190"/>
        </p:xfrm>
        <a:graphic>
          <a:graphicData uri="http://schemas.openxmlformats.org/drawingml/2006/chart">
            <c:chart xmlns:c="http://schemas.openxmlformats.org/drawingml/2006/chart" xmlns:r="http://schemas.openxmlformats.org/officeDocument/2006/relationships" r:id="rId3"/>
          </a:graphicData>
        </a:graphic>
      </p:graphicFrame>
      <p:cxnSp>
        <p:nvCxnSpPr>
          <p:cNvPr id="1226" name="直線コネクタ 14"/>
          <p:cNvCxnSpPr>
            <a:cxnSpLocks/>
            <a:endCxn id="1230" idx="2"/>
          </p:cNvCxnSpPr>
          <p:nvPr/>
        </p:nvCxnSpPr>
        <p:spPr>
          <a:xfrm flipV="1">
            <a:off x="1496616" y="1718605"/>
            <a:ext cx="5688949" cy="2400507"/>
          </a:xfrm>
          <a:prstGeom prst="line">
            <a:avLst/>
          </a:prstGeom>
          <a:ln w="28575">
            <a:solidFill>
              <a:srgbClr val="DDDDDD"/>
            </a:solidFill>
          </a:ln>
        </p:spPr>
        <p:style>
          <a:lnRef idx="1">
            <a:schemeClr val="accent1"/>
          </a:lnRef>
          <a:fillRef idx="0">
            <a:schemeClr val="accent1"/>
          </a:fillRef>
          <a:effectRef idx="0">
            <a:schemeClr val="accent1"/>
          </a:effectRef>
          <a:fontRef idx="minor">
            <a:schemeClr val="tx1"/>
          </a:fontRef>
        </p:style>
      </p:cxnSp>
      <p:graphicFrame>
        <p:nvGraphicFramePr>
          <p:cNvPr id="1227" name="グラフ 7"/>
          <p:cNvGraphicFramePr/>
          <p:nvPr>
            <p:extLst>
              <p:ext uri="{D42A27DB-BD31-4B8C-83A1-F6EECF244321}">
                <p14:modId xmlns:p14="http://schemas.microsoft.com/office/powerpoint/2010/main" val="1940714154"/>
              </p:ext>
            </p:extLst>
          </p:nvPr>
        </p:nvGraphicFramePr>
        <p:xfrm>
          <a:off x="3447329" y="2926268"/>
          <a:ext cx="2772137" cy="346289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28" name="グラフ 10"/>
          <p:cNvGraphicFramePr/>
          <p:nvPr>
            <p:extLst>
              <p:ext uri="{D42A27DB-BD31-4B8C-83A1-F6EECF244321}">
                <p14:modId xmlns:p14="http://schemas.microsoft.com/office/powerpoint/2010/main" val="263029345"/>
              </p:ext>
            </p:extLst>
          </p:nvPr>
        </p:nvGraphicFramePr>
        <p:xfrm>
          <a:off x="6513995" y="2926268"/>
          <a:ext cx="2772137" cy="3462898"/>
        </p:xfrm>
        <a:graphic>
          <a:graphicData uri="http://schemas.openxmlformats.org/drawingml/2006/chart">
            <c:chart xmlns:c="http://schemas.openxmlformats.org/drawingml/2006/chart" xmlns:r="http://schemas.openxmlformats.org/officeDocument/2006/relationships" r:id="rId5"/>
          </a:graphicData>
        </a:graphic>
      </p:graphicFrame>
      <p:cxnSp>
        <p:nvCxnSpPr>
          <p:cNvPr id="1229" name="直線コネクタ 19"/>
          <p:cNvCxnSpPr>
            <a:cxnSpLocks/>
            <a:endCxn id="1230" idx="2"/>
          </p:cNvCxnSpPr>
          <p:nvPr/>
        </p:nvCxnSpPr>
        <p:spPr>
          <a:xfrm flipH="1" flipV="1">
            <a:off x="7185565" y="1718605"/>
            <a:ext cx="359723" cy="2226048"/>
          </a:xfrm>
          <a:prstGeom prst="line">
            <a:avLst/>
          </a:prstGeom>
          <a:ln w="28575">
            <a:solidFill>
              <a:srgbClr val="DDDDDD"/>
            </a:solidFill>
          </a:ln>
        </p:spPr>
        <p:style>
          <a:lnRef idx="1">
            <a:schemeClr val="accent1"/>
          </a:lnRef>
          <a:fillRef idx="0">
            <a:schemeClr val="accent1"/>
          </a:fillRef>
          <a:effectRef idx="0">
            <a:schemeClr val="accent1"/>
          </a:effectRef>
          <a:fontRef idx="minor">
            <a:schemeClr val="tx1"/>
          </a:fontRef>
        </p:style>
      </p:cxnSp>
      <p:sp>
        <p:nvSpPr>
          <p:cNvPr id="1230" name="四角形: 角を丸くする 3"/>
          <p:cNvSpPr/>
          <p:nvPr/>
        </p:nvSpPr>
        <p:spPr>
          <a:xfrm>
            <a:off x="4959197" y="994626"/>
            <a:ext cx="4452736" cy="723979"/>
          </a:xfrm>
          <a:prstGeom prst="roundRect">
            <a:avLst/>
          </a:prstGeom>
          <a:solidFill>
            <a:srgbClr val="F0C1C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dirty="0">
                <a:solidFill>
                  <a:schemeClr val="tx1"/>
                </a:solidFill>
              </a:rPr>
              <a:t>３つに共通する医療機関は</a:t>
            </a:r>
            <a:r>
              <a:rPr kumimoji="1" lang="en-US" altLang="ja-JP" sz="1400" dirty="0">
                <a:solidFill>
                  <a:schemeClr val="tx1"/>
                </a:solidFill>
              </a:rPr>
              <a:t>318</a:t>
            </a:r>
            <a:r>
              <a:rPr kumimoji="1" lang="ja-JP" altLang="en-US" sz="1400" dirty="0">
                <a:solidFill>
                  <a:schemeClr val="tx1"/>
                </a:solidFill>
              </a:rPr>
              <a:t>医療機関（</a:t>
            </a:r>
            <a:r>
              <a:rPr kumimoji="1" lang="en-US" altLang="ja-JP" sz="1400" dirty="0">
                <a:solidFill>
                  <a:schemeClr val="tx1"/>
                </a:solidFill>
              </a:rPr>
              <a:t>11.3%</a:t>
            </a:r>
            <a:r>
              <a:rPr kumimoji="1" lang="ja-JP" altLang="en-US" sz="1400" dirty="0">
                <a:solidFill>
                  <a:schemeClr val="tx1"/>
                </a:solidFill>
              </a:rPr>
              <a:t>）</a:t>
            </a:r>
            <a:endParaRPr kumimoji="1" lang="en-US" altLang="ja-JP" sz="1400" dirty="0">
              <a:solidFill>
                <a:schemeClr val="tx1"/>
              </a:solidFill>
            </a:endParaRPr>
          </a:p>
          <a:p>
            <a:pPr algn="ctr"/>
            <a:r>
              <a:rPr lang="ja-JP" altLang="en-US" sz="1400" dirty="0">
                <a:solidFill>
                  <a:schemeClr val="tx1"/>
                </a:solidFill>
              </a:rPr>
              <a:t>うち、</a:t>
            </a:r>
            <a:r>
              <a:rPr lang="en-US" altLang="ja-JP" sz="1400" dirty="0">
                <a:solidFill>
                  <a:schemeClr val="tx1"/>
                </a:solidFill>
              </a:rPr>
              <a:t>200</a:t>
            </a:r>
            <a:r>
              <a:rPr lang="ja-JP" altLang="en-US" sz="1400" dirty="0">
                <a:solidFill>
                  <a:schemeClr val="tx1"/>
                </a:solidFill>
              </a:rPr>
              <a:t>施設近くはかかりつけ医機能を持たない診療所等（特養や企業内診療所、美容クリニック等）</a:t>
            </a:r>
            <a:endParaRPr kumimoji="1" lang="ja-JP" altLang="en-US" sz="1400" dirty="0">
              <a:solidFill>
                <a:schemeClr val="tx1"/>
              </a:solidFill>
            </a:endParaRPr>
          </a:p>
        </p:txBody>
      </p:sp>
      <p:cxnSp>
        <p:nvCxnSpPr>
          <p:cNvPr id="1231" name="直線コネクタ 17"/>
          <p:cNvCxnSpPr>
            <a:cxnSpLocks/>
            <a:endCxn id="1230" idx="2"/>
          </p:cNvCxnSpPr>
          <p:nvPr/>
        </p:nvCxnSpPr>
        <p:spPr>
          <a:xfrm flipV="1">
            <a:off x="4387017" y="1718605"/>
            <a:ext cx="2798548" cy="2215687"/>
          </a:xfrm>
          <a:prstGeom prst="line">
            <a:avLst/>
          </a:prstGeom>
          <a:ln w="28575">
            <a:solidFill>
              <a:srgbClr val="DDDDDD"/>
            </a:solidFill>
          </a:ln>
        </p:spPr>
        <p:style>
          <a:lnRef idx="1">
            <a:schemeClr val="accent1"/>
          </a:lnRef>
          <a:fillRef idx="0">
            <a:schemeClr val="accent1"/>
          </a:fillRef>
          <a:effectRef idx="0">
            <a:schemeClr val="accent1"/>
          </a:effectRef>
          <a:fontRef idx="minor">
            <a:schemeClr val="tx1"/>
          </a:fontRef>
        </p:style>
      </p:cxnSp>
      <p:sp>
        <p:nvSpPr>
          <p:cNvPr id="1232" name="四角形: 角を丸くする 6"/>
          <p:cNvSpPr/>
          <p:nvPr/>
        </p:nvSpPr>
        <p:spPr>
          <a:xfrm>
            <a:off x="6513996" y="1893064"/>
            <a:ext cx="2772138" cy="102994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schemeClr val="tx1"/>
                </a:solidFill>
              </a:rPr>
              <a:t>医療に関する患者からの相談に応じることができること</a:t>
            </a:r>
            <a:endParaRPr kumimoji="1" lang="en-US" altLang="ja-JP" sz="1600" dirty="0">
              <a:solidFill>
                <a:schemeClr val="tx1"/>
              </a:solidFill>
            </a:endParaRPr>
          </a:p>
        </p:txBody>
      </p:sp>
      <p:sp>
        <p:nvSpPr>
          <p:cNvPr id="1233" name="四角形: 角を丸くする 4"/>
          <p:cNvSpPr/>
          <p:nvPr/>
        </p:nvSpPr>
        <p:spPr>
          <a:xfrm>
            <a:off x="3447329" y="1893064"/>
            <a:ext cx="2772138" cy="102994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rPr>
              <a:t>所定の診療領域ごとの一次診療の対応可能の有無、いずれかの診療領域について一次診療を行うこ とができること</a:t>
            </a:r>
            <a:endParaRPr kumimoji="1" lang="en-US" altLang="ja-JP" sz="1400" dirty="0">
              <a:solidFill>
                <a:schemeClr val="tx1"/>
              </a:solidFill>
            </a:endParaRPr>
          </a:p>
        </p:txBody>
      </p:sp>
    </p:spTree>
    <p:extLst>
      <p:ext uri="{BB962C8B-B14F-4D97-AF65-F5344CB8AC3E}">
        <p14:creationId xmlns:p14="http://schemas.microsoft.com/office/powerpoint/2010/main" val="213049381"/>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txDef>
      <a:spPr>
        <a:custGeom>
          <a:avLst/>
          <a:gdLst/>
          <a:ahLst/>
          <a:cxnLst/>
          <a:rect l="l" t="t" r="r" b="b"/>
          <a:pathLst/>
        </a:custGeom>
        <a:noFill/>
      </a:spPr>
      <a:bodyPr vertOverflow="overflow" horzOverflow="overflow" wrap="square" rtlCol="0">
        <a:spAutoFit/>
      </a:bodyPr>
      <a:lstStyle>
        <a:defPPr>
          <a:defRPr kumimoji="1" dirty="0" smtClean="0">
            <a:latin typeface="Meiryo UI"/>
            <a:ea typeface="Meiryo UI"/>
            <a:cs typeface="Meiryo UI"/>
          </a:defRPr>
        </a:defPPr>
      </a:lstStyle>
    </a:txDef>
  </a:objectDefaults>
  <a:extraClrSchemeLst/>
</a:theme>
</file>

<file path=ppt/theme/theme3.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txDef>
      <a:spPr>
        <a:custGeom>
          <a:avLst/>
          <a:gdLst/>
          <a:ahLst/>
          <a:cxnLst/>
          <a:rect l="l" t="t" r="r" b="b"/>
          <a:pathLst/>
        </a:custGeom>
        <a:noFill/>
      </a:spPr>
      <a:bodyPr vertOverflow="overflow" horzOverflow="overflow" wrap="square" rtlCol="0">
        <a:spAutoFit/>
      </a:bodyPr>
      <a:lstStyle>
        <a:defPPr>
          <a:defRPr kumimoji="1" dirty="0" smtClean="0">
            <a:latin typeface="Meiryo UI"/>
            <a:ea typeface="Meiryo UI"/>
            <a:cs typeface="Meiryo UI"/>
          </a:defRPr>
        </a:defPPr>
      </a:lstStyle>
    </a:tx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txDef>
      <a:spPr>
        <a:custGeom>
          <a:avLst/>
          <a:gdLst/>
          <a:ahLst/>
          <a:cxnLst/>
          <a:rect l="l" t="t" r="r" b="b"/>
          <a:pathLst/>
        </a:custGeom>
        <a:noFill/>
      </a:spPr>
      <a:bodyPr vertOverflow="overflow" horzOverflow="overflow" wrap="square" rtlCol="0">
        <a:spAutoFit/>
      </a:bodyPr>
      <a:lstStyle>
        <a:defPPr>
          <a:defRPr kumimoji="1" dirty="0" smtClean="0">
            <a:latin typeface="Meiryo UI"/>
            <a:ea typeface="Meiryo UI"/>
            <a:cs typeface="Meiryo UI"/>
          </a:defRPr>
        </a:defPPr>
      </a:lstStyle>
    </a:txDef>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18469</TotalTime>
  <Words>3687</Words>
  <Application>Microsoft Office PowerPoint</Application>
  <PresentationFormat>A4 210 x 297 mm</PresentationFormat>
  <Paragraphs>335</Paragraphs>
  <Slides>17</Slides>
  <Notes>17</Notes>
  <HiddenSlides>0</HiddenSlides>
  <MMClips>0</MMClips>
  <ScaleCrop>false</ScaleCrop>
  <HeadingPairs>
    <vt:vector size="6" baseType="variant">
      <vt:variant>
        <vt:lpstr>使用されているフォント</vt:lpstr>
      </vt:variant>
      <vt:variant>
        <vt:i4>7</vt:i4>
      </vt:variant>
      <vt:variant>
        <vt:lpstr>テーマ</vt:lpstr>
      </vt:variant>
      <vt:variant>
        <vt:i4>5</vt:i4>
      </vt:variant>
      <vt:variant>
        <vt:lpstr>スライド タイトル</vt:lpstr>
      </vt:variant>
      <vt:variant>
        <vt:i4>17</vt:i4>
      </vt:variant>
    </vt:vector>
  </HeadingPairs>
  <TitlesOfParts>
    <vt:vector size="29" baseType="lpstr">
      <vt:lpstr>HGPｺﾞｼｯｸE</vt:lpstr>
      <vt:lpstr>Malgun Gothic Semilight</vt:lpstr>
      <vt:lpstr>Meiryo UI</vt:lpstr>
      <vt:lpstr>ＭＳ Ｐゴシック</vt:lpstr>
      <vt:lpstr>游ゴシック</vt:lpstr>
      <vt:lpstr>Arial</vt:lpstr>
      <vt:lpstr>Calibri</vt:lpstr>
      <vt:lpstr>2_Office ​​テーマ</vt:lpstr>
      <vt:lpstr>3_Office ​​テーマ</vt:lpstr>
      <vt:lpstr>4_Office ​​テーマ</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キリン</dc:creator>
  <cp:lastModifiedBy>後藤 勝則</cp:lastModifiedBy>
  <cp:revision>654</cp:revision>
  <cp:lastPrinted>2022-03-28T03:47:17Z</cp:lastPrinted>
  <dcterms:created xsi:type="dcterms:W3CDTF">2019-01-23T05:40:21Z</dcterms:created>
  <dcterms:modified xsi:type="dcterms:W3CDTF">2026-07-17T06:10:24Z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2100817</vt:lpwstr>
  </property>
  <property fmtid="{D5CDD505-2E9C-101B-9397-08002B2CF9AE}" pid="3" name="NXPowerLiteSettings">
    <vt:lpwstr>C7000400038000</vt:lpwstr>
  </property>
  <property fmtid="{D5CDD505-2E9C-101B-9397-08002B2CF9AE}" pid="4" name="NXPowerLiteVersion">
    <vt:lpwstr>D7.1.5</vt:lpwstr>
  </property>
</Properties>
</file>