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310" r:id="rId2"/>
    <p:sldId id="324" r:id="rId3"/>
    <p:sldId id="322" r:id="rId4"/>
    <p:sldId id="314" r:id="rId5"/>
    <p:sldId id="325" r:id="rId6"/>
    <p:sldId id="329" r:id="rId7"/>
    <p:sldId id="330" r:id="rId8"/>
    <p:sldId id="264" r:id="rId9"/>
    <p:sldId id="265" r:id="rId10"/>
    <p:sldId id="267" r:id="rId11"/>
    <p:sldId id="331" r:id="rId12"/>
    <p:sldId id="332" r:id="rId13"/>
    <p:sldId id="270" r:id="rId14"/>
    <p:sldId id="333" r:id="rId15"/>
    <p:sldId id="334" r:id="rId16"/>
    <p:sldId id="335" r:id="rId17"/>
    <p:sldId id="271" r:id="rId18"/>
    <p:sldId id="275" r:id="rId19"/>
    <p:sldId id="276" r:id="rId20"/>
    <p:sldId id="272" r:id="rId21"/>
    <p:sldId id="273" r:id="rId22"/>
    <p:sldId id="274" r:id="rId23"/>
    <p:sldId id="277" r:id="rId24"/>
    <p:sldId id="278" r:id="rId25"/>
    <p:sldId id="279" r:id="rId26"/>
    <p:sldId id="280" r:id="rId27"/>
    <p:sldId id="287" r:id="rId28"/>
    <p:sldId id="300" r:id="rId29"/>
    <p:sldId id="289" r:id="rId30"/>
    <p:sldId id="290" r:id="rId31"/>
    <p:sldId id="291" r:id="rId32"/>
    <p:sldId id="292" r:id="rId3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2FB9C7"/>
    <a:srgbClr val="FF7C80"/>
    <a:srgbClr val="FF3300"/>
    <a:srgbClr val="0066FF"/>
    <a:srgbClr val="0000CC"/>
    <a:srgbClr val="FF0000"/>
    <a:srgbClr val="CC0000"/>
    <a:srgbClr val="CC33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4765" autoAdjust="0"/>
  </p:normalViewPr>
  <p:slideViewPr>
    <p:cSldViewPr>
      <p:cViewPr varScale="1">
        <p:scale>
          <a:sx n="82" d="100"/>
          <a:sy n="82" d="100"/>
        </p:scale>
        <p:origin x="720" y="90"/>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00" d="100"/>
        <a:sy n="100" d="100"/>
      </p:scale>
      <p:origin x="0" y="0"/>
    </p:cViewPr>
  </p:sorterViewPr>
  <p:notesViewPr>
    <p:cSldViewPr>
      <p:cViewPr varScale="1">
        <p:scale>
          <a:sx n="75" d="100"/>
          <a:sy n="75" d="100"/>
        </p:scale>
        <p:origin x="1530" y="66"/>
      </p:cViewPr>
      <p:guideLst/>
    </p:cSldViewPr>
  </p:notesViewPr>
  <p:gridSpacing cx="60128" cy="6012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49785" cy="496967"/>
          </a:xfrm>
          <a:prstGeom prst="rect">
            <a:avLst/>
          </a:prstGeom>
        </p:spPr>
        <p:txBody>
          <a:bodyPr vert="horz" lIns="91502" tIns="45751" rIns="91502" bIns="4575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3" y="4"/>
            <a:ext cx="2949785" cy="496967"/>
          </a:xfrm>
          <a:prstGeom prst="rect">
            <a:avLst/>
          </a:prstGeom>
        </p:spPr>
        <p:txBody>
          <a:bodyPr vert="horz" lIns="91502" tIns="45751" rIns="91502" bIns="45751" rtlCol="0"/>
          <a:lstStyle>
            <a:lvl1pPr algn="r">
              <a:defRPr sz="1200"/>
            </a:lvl1pPr>
          </a:lstStyle>
          <a:p>
            <a:fld id="{2DDF3459-82DC-46DD-9BF2-80BEAE32143F}" type="datetimeFigureOut">
              <a:rPr kumimoji="1" lang="ja-JP" altLang="en-US" smtClean="0"/>
              <a:t>2026/4/30</a:t>
            </a:fld>
            <a:endParaRPr kumimoji="1" lang="ja-JP" altLang="en-US"/>
          </a:p>
        </p:txBody>
      </p:sp>
      <p:sp>
        <p:nvSpPr>
          <p:cNvPr id="4" name="フッター プレースホルダー 3"/>
          <p:cNvSpPr>
            <a:spLocks noGrp="1"/>
          </p:cNvSpPr>
          <p:nvPr>
            <p:ph type="ftr" sz="quarter" idx="2"/>
          </p:nvPr>
        </p:nvSpPr>
        <p:spPr>
          <a:xfrm>
            <a:off x="5" y="9440650"/>
            <a:ext cx="2949785" cy="496967"/>
          </a:xfrm>
          <a:prstGeom prst="rect">
            <a:avLst/>
          </a:prstGeom>
        </p:spPr>
        <p:txBody>
          <a:bodyPr vert="horz" lIns="91502" tIns="45751" rIns="91502" bIns="4575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3" y="9440650"/>
            <a:ext cx="2949785" cy="496967"/>
          </a:xfrm>
          <a:prstGeom prst="rect">
            <a:avLst/>
          </a:prstGeom>
        </p:spPr>
        <p:txBody>
          <a:bodyPr vert="horz" lIns="91502" tIns="45751" rIns="91502" bIns="45751" rtlCol="0" anchor="b"/>
          <a:lstStyle>
            <a:lvl1pPr algn="r">
              <a:defRPr sz="1200"/>
            </a:lvl1pPr>
          </a:lstStyle>
          <a:p>
            <a:fld id="{8C48C32E-A46B-471F-B8DD-9F5729103917}" type="slidenum">
              <a:rPr kumimoji="1" lang="ja-JP" altLang="en-US" smtClean="0"/>
              <a:t>‹#›</a:t>
            </a:fld>
            <a:endParaRPr kumimoji="1" lang="ja-JP" altLang="en-US"/>
          </a:p>
        </p:txBody>
      </p:sp>
    </p:spTree>
    <p:extLst>
      <p:ext uri="{BB962C8B-B14F-4D97-AF65-F5344CB8AC3E}">
        <p14:creationId xmlns:p14="http://schemas.microsoft.com/office/powerpoint/2010/main" val="20315672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49785" cy="496967"/>
          </a:xfrm>
          <a:prstGeom prst="rect">
            <a:avLst/>
          </a:prstGeom>
        </p:spPr>
        <p:txBody>
          <a:bodyPr vert="horz" lIns="91502" tIns="45751" rIns="91502" bIns="457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4"/>
            <a:ext cx="2949785" cy="496967"/>
          </a:xfrm>
          <a:prstGeom prst="rect">
            <a:avLst/>
          </a:prstGeom>
        </p:spPr>
        <p:txBody>
          <a:bodyPr vert="horz" lIns="91502" tIns="45751" rIns="91502" bIns="45751" rtlCol="0"/>
          <a:lstStyle>
            <a:lvl1pPr algn="r">
              <a:defRPr sz="1200"/>
            </a:lvl1pPr>
          </a:lstStyle>
          <a:p>
            <a:fld id="{5F7A8A27-3DB8-4EC7-A22B-4E4D4F4CC082}" type="datetimeFigureOut">
              <a:rPr kumimoji="1" lang="ja-JP" altLang="en-US" smtClean="0"/>
              <a:t>2026/4/30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02" tIns="45751" rIns="91502" bIns="45751" rtlCol="0" anchor="ctr"/>
          <a:lstStyle/>
          <a:p>
            <a:endParaRPr lang="ja-JP" altLang="en-US"/>
          </a:p>
        </p:txBody>
      </p:sp>
      <p:sp>
        <p:nvSpPr>
          <p:cNvPr id="5" name="ノート プレースホルダー 4"/>
          <p:cNvSpPr>
            <a:spLocks noGrp="1"/>
          </p:cNvSpPr>
          <p:nvPr>
            <p:ph type="body" sz="quarter" idx="3"/>
          </p:nvPr>
        </p:nvSpPr>
        <p:spPr>
          <a:xfrm>
            <a:off x="680721" y="4721193"/>
            <a:ext cx="5445760" cy="4472704"/>
          </a:xfrm>
          <a:prstGeom prst="rect">
            <a:avLst/>
          </a:prstGeom>
        </p:spPr>
        <p:txBody>
          <a:bodyPr vert="horz" lIns="91502" tIns="45751" rIns="91502" bIns="4575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50"/>
            <a:ext cx="2949785" cy="496967"/>
          </a:xfrm>
          <a:prstGeom prst="rect">
            <a:avLst/>
          </a:prstGeom>
        </p:spPr>
        <p:txBody>
          <a:bodyPr vert="horz" lIns="91502" tIns="45751" rIns="91502" bIns="457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50"/>
            <a:ext cx="2949785" cy="496967"/>
          </a:xfrm>
          <a:prstGeom prst="rect">
            <a:avLst/>
          </a:prstGeom>
        </p:spPr>
        <p:txBody>
          <a:bodyPr vert="horz" lIns="91502" tIns="45751" rIns="91502" bIns="45751" rtlCol="0" anchor="b"/>
          <a:lstStyle>
            <a:lvl1pPr algn="r">
              <a:defRPr sz="1200"/>
            </a:lvl1pPr>
          </a:lstStyle>
          <a:p>
            <a:fld id="{DEEBD4A1-512B-4A9F-9B5B-463F47D1592D}" type="slidenum">
              <a:rPr kumimoji="1" lang="ja-JP" altLang="en-US" smtClean="0"/>
              <a:t>‹#›</a:t>
            </a:fld>
            <a:endParaRPr kumimoji="1" lang="ja-JP" altLang="en-US"/>
          </a:p>
        </p:txBody>
      </p:sp>
    </p:spTree>
    <p:extLst>
      <p:ext uri="{BB962C8B-B14F-4D97-AF65-F5344CB8AC3E}">
        <p14:creationId xmlns:p14="http://schemas.microsoft.com/office/powerpoint/2010/main" val="38402214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23;p3:notes"/>
          <p:cNvSpPr txBox="1">
            <a:spLocks noGrp="1"/>
          </p:cNvSpPr>
          <p:nvPr>
            <p:ph type="body" idx="1"/>
          </p:nvPr>
        </p:nvSpPr>
        <p:spPr>
          <a:xfrm>
            <a:off x="517460" y="4720913"/>
            <a:ext cx="5712160" cy="4096953"/>
          </a:xfrm>
          <a:noFill/>
        </p:spPr>
        <p:txBody>
          <a:bodyPr lIns="82685" tIns="82685" rIns="82685" bIns="82685"/>
          <a:lstStyle/>
          <a:p>
            <a:pPr eaLnBrk="1" hangingPunct="1"/>
            <a:r>
              <a:rPr lang="ja-JP" altLang="en-US" sz="1100" dirty="0">
                <a:latin typeface="ＭＳ ゴシック" panose="020B0609070205080204" pitchFamily="49" charset="-128"/>
                <a:ea typeface="ＭＳ ゴシック" panose="020B0609070205080204" pitchFamily="49" charset="-128"/>
              </a:rPr>
              <a:t>　本日は、「「親の力」をまなびあう学習プログラム」ファシリテーター養成講座に御参加いただきありがとうございます。</a:t>
            </a:r>
          </a:p>
          <a:p>
            <a:pPr eaLnBrk="1" hangingPunct="1"/>
            <a:r>
              <a:rPr lang="ja-JP" altLang="en-US" sz="1100" dirty="0">
                <a:latin typeface="ＭＳ ゴシック" panose="020B0609070205080204" pitchFamily="49" charset="-128"/>
                <a:ea typeface="ＭＳ ゴシック" panose="020B0609070205080204" pitchFamily="49" charset="-128"/>
              </a:rPr>
              <a:t>〇〇（所属）の□□（氏名）です。どうぞよろしくお願いします。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広島県教育委員会では、 家庭の教育力向上を目指し、「「親の力」をまなびあう学習プログラム」、通称、「親プロ」といいますが、これを活用した講座が県内各地で実施されるよう、様々な取組を行っています。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今回、○○市（町）でも、この「親プロ」講座を実施していく上で必要なファシリテーターの方を新たに養成していくこととなり、今日は皆さんに集まっていただきました。ありがとうございます。</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それではまず、今回皆さんに取り組んでいただきます「「親の力」をまなびあう学習プログラム」の概要について、お話しします。 </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家庭教育や子育てを取り巻く状況について、また、「家庭教育を支援する者」として、皆さんにどのような役割を担っていただくことになるのかを知っていただきたいと思いますので、これらの点を意識して聞いていただければと思います。よろしくお願いします。</a:t>
            </a:r>
          </a:p>
          <a:p>
            <a:endParaRPr lang="ja-JP" altLang="ja-JP" dirty="0"/>
          </a:p>
        </p:txBody>
      </p:sp>
      <p:sp>
        <p:nvSpPr>
          <p:cNvPr id="29699" name="Google Shape;24;p3:notes"/>
          <p:cNvSpPr>
            <a:spLocks noGrp="1" noRot="1" noChangeAspect="1" noTextEdit="1"/>
          </p:cNvSpPr>
          <p:nvPr>
            <p:ph type="sldImg" idx="2"/>
          </p:nvPr>
        </p:nvSpPr>
        <p:spPr bwMode="auto">
          <a:xfrm>
            <a:off x="919163" y="746125"/>
            <a:ext cx="4968875" cy="37274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3396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続いて、「「親の力」をまなびあう学習プログラム」の特徴を３点に絞って説明します。</a:t>
            </a:r>
          </a:p>
        </p:txBody>
      </p:sp>
    </p:spTree>
    <p:extLst>
      <p:ext uri="{BB962C8B-B14F-4D97-AF65-F5344CB8AC3E}">
        <p14:creationId xmlns:p14="http://schemas.microsoft.com/office/powerpoint/2010/main" val="344001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908050" y="574675"/>
            <a:ext cx="4989513" cy="3743325"/>
          </a:xfrm>
          <a:ln/>
        </p:spPr>
      </p:sp>
      <p:sp>
        <p:nvSpPr>
          <p:cNvPr id="313347" name="Rectangle 3"/>
          <p:cNvSpPr>
            <a:spLocks noGrp="1" noChangeArrowheads="1"/>
          </p:cNvSpPr>
          <p:nvPr>
            <p:ph type="body" idx="1"/>
          </p:nvPr>
        </p:nvSpPr>
        <p:spPr>
          <a:xfrm>
            <a:off x="932005" y="4625600"/>
            <a:ext cx="4965872" cy="3896162"/>
          </a:xfrm>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特徴の一つ目は、「参加型」ということです。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「親の学び」を創り上げるために、成人教育（大人の学び）の考え方をもとに開発されています。</a:t>
            </a:r>
          </a:p>
          <a:p>
            <a:pPr eaLnBrk="1" hangingPunct="1"/>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学習の方法としては、講演を聴くなどの学習方法ではなく、参加者同士が話し合い、知恵を出し合い、お互いに学び合う、参加者が「学びの主体」となる「参加型学習方法」を採用しています。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「寄って」「話して」子育てを振り返り、話し合う中で、親が「自ら気づき」「自らまなぶ」力を生み出すことが、このプログラムの大きな「ねらい」です。</a:t>
            </a:r>
            <a:endParaRPr lang="en-US" altLang="ja-JP" sz="1100" dirty="0">
              <a:latin typeface="ＭＳ ゴシック" panose="020B0609070205080204" pitchFamily="49" charset="-128"/>
              <a:ea typeface="ＭＳ ゴシック" panose="020B0609070205080204" pitchFamily="49" charset="-128"/>
            </a:endParaRPr>
          </a:p>
          <a:p>
            <a:pPr eaLnBrk="1" hangingPunct="1"/>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このプログラムにいわゆる「正解」はありません。</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参加者同士が共感を深める中で、それぞれが自分に合った答えを見付け、「親の力」を高めていきます。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そして、出会いをきっかけにネットワークがつながっていく。それがこのプログラムの最大の「特徴」です。</a:t>
            </a:r>
          </a:p>
          <a:p>
            <a:pPr eaLnBrk="1" hangingPunct="1">
              <a:lnSpc>
                <a:spcPct val="120000"/>
              </a:lnSpc>
            </a:pP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あふれる子育ての情報に振り回されず、自分に合った方法や考え方を自らで選び取る力を付けてほしいと考えています。</a:t>
            </a:r>
          </a:p>
          <a:p>
            <a:pPr>
              <a:lnSpc>
                <a:spcPct val="150000"/>
              </a:lnSpc>
            </a:pPr>
            <a:endParaRPr lang="en-US" altLang="ja-JP" dirty="0"/>
          </a:p>
        </p:txBody>
      </p:sp>
    </p:spTree>
    <p:extLst>
      <p:ext uri="{BB962C8B-B14F-4D97-AF65-F5344CB8AC3E}">
        <p14:creationId xmlns:p14="http://schemas.microsoft.com/office/powerpoint/2010/main" val="292684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4700" y="393700"/>
            <a:ext cx="5257800" cy="3943350"/>
          </a:xfrm>
        </p:spPr>
      </p:sp>
      <p:sp>
        <p:nvSpPr>
          <p:cNvPr id="3" name="ノート プレースホルダー 2"/>
          <p:cNvSpPr>
            <a:spLocks noGrp="1"/>
          </p:cNvSpPr>
          <p:nvPr>
            <p:ph type="body" idx="1"/>
          </p:nvPr>
        </p:nvSpPr>
        <p:spPr>
          <a:xfrm>
            <a:off x="775786" y="4502523"/>
            <a:ext cx="5255629" cy="4729854"/>
          </a:xfrm>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二つ目は、子育て段階に応じたプログラムになっていることです。</a:t>
            </a:r>
          </a:p>
          <a:p>
            <a:pPr eaLnBrk="1" hangingPunct="1"/>
            <a:r>
              <a:rPr lang="ja-JP" altLang="en-US" sz="1100" dirty="0">
                <a:latin typeface="ＭＳ ゴシック" panose="020B0609070205080204" pitchFamily="49" charset="-128"/>
                <a:ea typeface="ＭＳ ゴシック" panose="020B0609070205080204" pitchFamily="49" charset="-128"/>
              </a:rPr>
              <a:t>　子供の発達段階や、それに伴う親の悩み・不安などに応じて、学習することができます。資料の「学習プログラム一覧」を御覧ください。</a:t>
            </a:r>
          </a:p>
          <a:p>
            <a:pPr eaLnBrk="1" hangingPunct="1"/>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子育て段階に応じた</a:t>
            </a:r>
            <a:r>
              <a:rPr lang="en-US" altLang="ja-JP" sz="1100" dirty="0">
                <a:latin typeface="ＭＳ ゴシック" panose="020B0609070205080204" pitchFamily="49" charset="-128"/>
                <a:ea typeface="ＭＳ ゴシック" panose="020B0609070205080204" pitchFamily="49" charset="-128"/>
              </a:rPr>
              <a:t>24</a:t>
            </a:r>
            <a:r>
              <a:rPr lang="ja-JP" altLang="en-US" sz="1100" dirty="0">
                <a:latin typeface="ＭＳ ゴシック" panose="020B0609070205080204" pitchFamily="49" charset="-128"/>
                <a:ea typeface="ＭＳ ゴシック" panose="020B0609070205080204" pitchFamily="49" charset="-128"/>
              </a:rPr>
              <a:t>の教材、多様化する現代的課題に対応した７教材、親子のコミュニケーションの方法を考える６教材と短時間でできる２教材、アレンジ版を含めて</a:t>
            </a:r>
            <a:r>
              <a:rPr lang="en-US" altLang="ja-JP" sz="1100" dirty="0">
                <a:latin typeface="ＭＳ ゴシック" panose="020B0609070205080204" pitchFamily="49" charset="-128"/>
                <a:ea typeface="ＭＳ ゴシック" panose="020B0609070205080204" pitchFamily="49" charset="-128"/>
              </a:rPr>
              <a:t>44</a:t>
            </a:r>
            <a:r>
              <a:rPr lang="ja-JP" altLang="en-US" sz="1100" dirty="0">
                <a:latin typeface="ＭＳ ゴシック" panose="020B0609070205080204" pitchFamily="49" charset="-128"/>
                <a:ea typeface="ＭＳ ゴシック" panose="020B0609070205080204" pitchFamily="49" charset="-128"/>
              </a:rPr>
              <a:t>教材をとりそろえています。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中学・高校生などの青少年や、まもなく親になる人を対象とした「子育て準備期」では、「自分の親子関係を振り返ったり、親となる自分を想像したりすることで、これからの自分の生き方を考える」ことがねらい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０歳児から小学校の３年生までの親を対象とした「子育て前期」では、「子供がいる生活を受け入れるとともに、子供の成長過程を余裕を持って楽しみ、子供をしっかりと受けとめる」ことがねらいです。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小学校の４年生から中学・高校生の親を対象とした「子育て後期」では、「子供の成長を見守り、親も共に成長しようとする姿勢を持つ」ことがねらいです。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そして子育てを支援する方を対象とした「子育て支援期」では、「自分の体験をもとに若い親たちを支援しつつ、共に学ぶ意欲を持つ」ことがねらいです。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このように、子育て中の親だけでなく、中学・高校生等の将来「親」になる世代やマタニティ期の方、子育てを終了した中高年世代の方まで、様々な立場の方が学習することのできるプログラムです。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状況に応じて活用していただければと思います。</a:t>
            </a:r>
          </a:p>
        </p:txBody>
      </p:sp>
    </p:spTree>
    <p:extLst>
      <p:ext uri="{BB962C8B-B14F-4D97-AF65-F5344CB8AC3E}">
        <p14:creationId xmlns:p14="http://schemas.microsoft.com/office/powerpoint/2010/main" val="180086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ＭＳ ゴシック" panose="020B0609070205080204" pitchFamily="49" charset="-128"/>
                <a:ea typeface="ＭＳ ゴシック" panose="020B0609070205080204" pitchFamily="49" charset="-128"/>
              </a:rPr>
              <a:t>　特徴の３点目は、身近なエピソードをもとにした内容ということです。</a:t>
            </a:r>
          </a:p>
          <a:p>
            <a:r>
              <a:rPr lang="ja-JP" altLang="en-US" sz="1100" dirty="0">
                <a:latin typeface="ＭＳ ゴシック" panose="020B0609070205080204" pitchFamily="49" charset="-128"/>
                <a:ea typeface="ＭＳ ゴシック" panose="020B0609070205080204" pitchFamily="49" charset="-128"/>
              </a:rPr>
              <a:t>　共感を深め、話が進みやすくなるよう、それぞれのテーマに応じた「あるある！」と感じられる、どの御家庭にでもありそうな身近なエピソードをもとに学習します。</a:t>
            </a:r>
          </a:p>
          <a:p>
            <a:r>
              <a:rPr lang="ja-JP" altLang="en-US" sz="1100" dirty="0">
                <a:latin typeface="ＭＳ ゴシック" panose="020B0609070205080204" pitchFamily="49" charset="-128"/>
                <a:ea typeface="ＭＳ ゴシック" panose="020B0609070205080204" pitchFamily="49" charset="-128"/>
              </a:rPr>
              <a:t>　ワークシートに楽しいイラストを入れたり、４コママンガにしたりして、より具体的にイメージできるようにしています。</a:t>
            </a:r>
          </a:p>
          <a:p>
            <a:endParaRPr lang="ja-JP" altLang="en-US" dirty="0">
              <a:latin typeface="ＭＳ ゴシック" panose="020B0609070205080204" pitchFamily="49" charset="-128"/>
              <a:ea typeface="ＭＳ ゴシック" panose="020B0609070205080204" pitchFamily="49" charset="-128"/>
            </a:endParaRPr>
          </a:p>
          <a:p>
            <a:pPr eaLnBrk="1" hangingPunct="1"/>
            <a:endParaRPr lang="ja-JP" altLang="en-US" sz="1000" dirty="0"/>
          </a:p>
        </p:txBody>
      </p:sp>
    </p:spTree>
    <p:extLst>
      <p:ext uri="{BB962C8B-B14F-4D97-AF65-F5344CB8AC3E}">
        <p14:creationId xmlns:p14="http://schemas.microsoft.com/office/powerpoint/2010/main" val="292665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454025"/>
            <a:ext cx="5446713" cy="4086225"/>
          </a:xfrm>
        </p:spPr>
      </p:sp>
      <p:sp>
        <p:nvSpPr>
          <p:cNvPr id="3" name="ノート プレースホルダー 2"/>
          <p:cNvSpPr>
            <a:spLocks noGrp="1"/>
          </p:cNvSpPr>
          <p:nvPr>
            <p:ph type="body" idx="1"/>
          </p:nvPr>
        </p:nvSpPr>
        <p:spPr>
          <a:xfrm>
            <a:off x="814472" y="4849260"/>
            <a:ext cx="5310736" cy="4087046"/>
          </a:xfrm>
        </p:spPr>
        <p:txBody>
          <a:bodyPr/>
          <a:lstStyle/>
          <a:p>
            <a:pPr>
              <a:lnSpc>
                <a:spcPct val="150000"/>
              </a:lnSpc>
            </a:pPr>
            <a:r>
              <a:rPr lang="ja-JP" altLang="en-US" sz="1100" dirty="0">
                <a:latin typeface="ＭＳ ゴシック" panose="020B0609070205080204" pitchFamily="49" charset="-128"/>
                <a:ea typeface="ＭＳ ゴシック" panose="020B0609070205080204" pitchFamily="49" charset="-128"/>
              </a:rPr>
              <a:t>　次に、具体的な教材として乳幼児をもつ親に対応した「親子コミュニケーション応援編」について説明します。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r>
              <a:rPr lang="ja-JP" altLang="en-US" sz="1100" dirty="0">
                <a:latin typeface="ＭＳ ゴシック" panose="020B0609070205080204" pitchFamily="49" charset="-128"/>
                <a:ea typeface="ＭＳ ゴシック" panose="020B0609070205080204" pitchFamily="49" charset="-128"/>
              </a:rPr>
              <a:t>　この教材には、三つの特徴があります。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r>
              <a:rPr lang="ja-JP" altLang="en-US" sz="1100" dirty="0">
                <a:latin typeface="ＭＳ ゴシック" panose="020B0609070205080204" pitchFamily="49" charset="-128"/>
                <a:ea typeface="ＭＳ ゴシック" panose="020B0609070205080204" pitchFamily="49" charset="-128"/>
              </a:rPr>
              <a:t>　一つ目は、「乳幼児をもつ保護者の悩みに対応している教材であること」</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r>
              <a:rPr lang="ja-JP" altLang="en-US" sz="1100" dirty="0">
                <a:latin typeface="ＭＳ ゴシック" panose="020B0609070205080204" pitchFamily="49" charset="-128"/>
                <a:ea typeface="ＭＳ ゴシック" panose="020B0609070205080204" pitchFamily="49" charset="-128"/>
              </a:rPr>
              <a:t>　二つ目は、「子供の気持ちを理解し、日頃の子育てを振り返る内容であること」</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r>
              <a:rPr lang="ja-JP" altLang="en-US" sz="1100" dirty="0">
                <a:latin typeface="ＭＳ ゴシック" panose="020B0609070205080204" pitchFamily="49" charset="-128"/>
                <a:ea typeface="ＭＳ ゴシック" panose="020B0609070205080204" pitchFamily="49" charset="-128"/>
              </a:rPr>
              <a:t>　三つ目は、「子供との関わり方の具体を情報提供するものであること」です。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r>
              <a:rPr lang="ja-JP" altLang="en-US" sz="1100" dirty="0">
                <a:latin typeface="ＭＳ ゴシック" panose="020B0609070205080204" pitchFamily="49" charset="-128"/>
                <a:ea typeface="ＭＳ ゴシック" panose="020B0609070205080204" pitchFamily="49" charset="-128"/>
              </a:rPr>
              <a:t>　特に三つ目の、「子供との関わり方の具体を情報提供するものであること」が大きな特徴です。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50000"/>
              </a:lnSpc>
            </a:pPr>
            <a:endParaRPr lang="en-US" altLang="ja-JP" sz="1100" dirty="0">
              <a:latin typeface="ＭＳ ゴシック" panose="020B0609070205080204" pitchFamily="49" charset="-128"/>
              <a:ea typeface="ＭＳ ゴシック" panose="020B0609070205080204" pitchFamily="49" charset="-128"/>
            </a:endParaRPr>
          </a:p>
          <a:p>
            <a:pPr defTabSz="915510">
              <a:lnSpc>
                <a:spcPct val="150000"/>
              </a:lnSpc>
              <a:defRPr/>
            </a:pPr>
            <a:r>
              <a:rPr lang="ja-JP" altLang="en-US" sz="1100" dirty="0">
                <a:latin typeface="ＭＳ ゴシック" panose="020B0609070205080204" pitchFamily="49" charset="-128"/>
                <a:ea typeface="ＭＳ ゴシック" panose="020B0609070205080204" pitchFamily="49" charset="-128"/>
              </a:rPr>
              <a:t>　　「親プロ」ファシリテーターの皆様には、子供の気持ちに共感した接し方やコミュニケーションの方法を具体的に考える教材であることを念頭に、講座の進行をお願いしたいと思います。</a:t>
            </a:r>
          </a:p>
          <a:p>
            <a:pPr eaLnBrk="1" hangingPunct="1">
              <a:lnSpc>
                <a:spcPct val="150000"/>
              </a:lnSpc>
            </a:pPr>
            <a:endParaRPr lang="en-US" altLang="ja-JP"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12194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14350"/>
            <a:ext cx="5481638" cy="4111625"/>
          </a:xfrm>
        </p:spPr>
      </p:sp>
      <p:sp>
        <p:nvSpPr>
          <p:cNvPr id="3" name="ノート プレースホルダー 2"/>
          <p:cNvSpPr>
            <a:spLocks noGrp="1"/>
          </p:cNvSpPr>
          <p:nvPr>
            <p:ph type="body" idx="1"/>
          </p:nvPr>
        </p:nvSpPr>
        <p:spPr>
          <a:xfrm>
            <a:off x="874688" y="4997910"/>
            <a:ext cx="5358625" cy="1597295"/>
          </a:xfrm>
        </p:spPr>
        <p:txBody>
          <a:bodyPr/>
          <a:lstStyle/>
          <a:p>
            <a:r>
              <a:rPr lang="ja-JP" altLang="en-US" sz="1100" dirty="0">
                <a:latin typeface="ＭＳ ゴシック" panose="020B0609070205080204" pitchFamily="49" charset="-128"/>
                <a:ea typeface="ＭＳ ゴシック" panose="020B0609070205080204" pitchFamily="49" charset="-128"/>
              </a:rPr>
              <a:t>　次に、乳幼児の親を対象とした短時間でできる教材を紹介します。</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これは、ネウボラや子育て支援センター等において、子育て期の早い段階で親プロ講座を体験してもらうことで、できるだけ多くの方に支援を届けたいという思いで作られました。</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短時間でサイコロやカードを使ってテーマを決め、悩みなどを話し合ってもらうことで、自分の子育てを振り返る機会としてもらいたいと考えています。</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64759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811213"/>
            <a:ext cx="5419725" cy="4065587"/>
          </a:xfrm>
        </p:spPr>
      </p:sp>
      <p:sp>
        <p:nvSpPr>
          <p:cNvPr id="3" name="ノート プレースホルダー 2"/>
          <p:cNvSpPr>
            <a:spLocks noGrp="1"/>
          </p:cNvSpPr>
          <p:nvPr>
            <p:ph type="body" idx="1"/>
          </p:nvPr>
        </p:nvSpPr>
        <p:spPr>
          <a:xfrm>
            <a:off x="693123" y="5270696"/>
            <a:ext cx="5420959" cy="1565327"/>
          </a:xfrm>
        </p:spPr>
        <p:txBody>
          <a:bodyPr/>
          <a:lstStyle/>
          <a:p>
            <a:r>
              <a:rPr lang="ja-JP" altLang="en-US" sz="1100" dirty="0">
                <a:latin typeface="ＭＳ ゴシック" panose="020B0609070205080204" pitchFamily="49" charset="-128"/>
                <a:ea typeface="ＭＳ ゴシック" panose="020B0609070205080204" pitchFamily="49" charset="-128"/>
              </a:rPr>
              <a:t>　また、「デジタル時代の子育て」という教材では、スマートフォン等のデジタル機器の見せ方や遊ばせ方について話し合い、スマホ時代の子育てについて考えながら、不安や悩みなどを話し合ってもらうことで、自分の子育てを振り返る機会としてもらいたいと考えてい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大型モニターやプロジェクターでの投影が可能なデジタル版、スマートフォンでの参加も可能なオンライン版の教材もあります。</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07108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5825" y="414338"/>
            <a:ext cx="5272088" cy="3954462"/>
          </a:xfrm>
        </p:spPr>
      </p:sp>
      <p:sp>
        <p:nvSpPr>
          <p:cNvPr id="3" name="ノート プレースホルダー 2"/>
          <p:cNvSpPr>
            <a:spLocks noGrp="1"/>
          </p:cNvSpPr>
          <p:nvPr>
            <p:ph type="body" idx="1"/>
          </p:nvPr>
        </p:nvSpPr>
        <p:spPr>
          <a:xfrm>
            <a:off x="643202" y="4560915"/>
            <a:ext cx="5520797" cy="5138608"/>
          </a:xfrm>
        </p:spPr>
        <p:txBody>
          <a:bodyPr/>
          <a:lstStyle/>
          <a:p>
            <a:pPr eaLnBrk="1" hangingPunct="1"/>
            <a:r>
              <a:rPr lang="ja-JP" altLang="en-US" sz="1100" dirty="0">
                <a:latin typeface="ＭＳ ゴシック" panose="020B0609070205080204" pitchFamily="49" charset="-128"/>
                <a:ea typeface="ＭＳ ゴシック" panose="020B0609070205080204" pitchFamily="49" charset="-128"/>
                <a:cs typeface="MSP明朝"/>
              </a:rPr>
              <a:t>　これらの講座は、「親プロファシリテーター」が進行役を務めます。</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参加者のみなさんが安心して話をしたり、聞いたりしながら学習できるよう工夫し、お手伝いするのがファシリテーターの役割です。</a:t>
            </a:r>
            <a:endParaRPr lang="en-US" altLang="ja-JP" sz="1100" dirty="0">
              <a:latin typeface="ＭＳ ゴシック" panose="020B0609070205080204" pitchFamily="49" charset="-128"/>
              <a:ea typeface="ＭＳ ゴシック" panose="020B0609070205080204" pitchFamily="49" charset="-128"/>
              <a:cs typeface="MSP明朝"/>
            </a:endParaRP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具体的には、ここに示しているようなことを大切にして役割を務めていただくことになります。</a:t>
            </a:r>
            <a:endParaRPr lang="en-US" altLang="ja-JP" sz="1100" dirty="0">
              <a:latin typeface="ＭＳ ゴシック" panose="020B0609070205080204" pitchFamily="49" charset="-128"/>
              <a:ea typeface="ＭＳ ゴシック" panose="020B0609070205080204" pitchFamily="49" charset="-128"/>
              <a:cs typeface="MSP明朝"/>
            </a:endParaRPr>
          </a:p>
          <a:p>
            <a:pPr eaLnBrk="1" hangingPunct="1"/>
            <a:endParaRPr lang="ja-JP" altLang="en-US" sz="1100" dirty="0">
              <a:latin typeface="ＭＳ ゴシック" panose="020B0609070205080204" pitchFamily="49" charset="-128"/>
              <a:ea typeface="ＭＳ ゴシック" panose="020B0609070205080204" pitchFamily="49" charset="-128"/>
              <a:cs typeface="MSP明朝"/>
            </a:endParaRP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①　「自ら気づきまなぶ力」を引き出しましょう。</a:t>
            </a:r>
            <a:endParaRPr lang="en-US" altLang="ja-JP" sz="1100" dirty="0">
              <a:latin typeface="ＭＳ ゴシック" panose="020B0609070205080204" pitchFamily="49" charset="-128"/>
              <a:ea typeface="ＭＳ ゴシック" panose="020B0609070205080204" pitchFamily="49" charset="-128"/>
              <a:cs typeface="MSP明朝"/>
            </a:endParaRP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参加者は誰でも「自ら気づきまなぶ力」を持っています。その力を最大限に引き出すように工夫し、学びを促進することがファシリテーターの最大の務めです。</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②　語り手ではなく、聞き手になりましょう。</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ふんふん」と相槌を打つだけで、話す方は「分かってくれている」「受けとめられている」と安心してもっと話したくなります。そして話しているうちに、自分の中で「問題点」がだんだん整理され、はっきりしてきます。</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③　力の均衡（パワーバランス）を大切にしましょう。</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参加者は、ファシリテーターも含めてみな対等な関係です。ファシリテーターは「教師」や「リーダー」ではありません。ファシリテーターが「強い力」を持たないように、和やかな雰囲気づくりに気を配りましょう。</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④　親プロファシリテーターは、コーディネーターでもあります。</a:t>
            </a:r>
            <a:endParaRPr lang="en-US" altLang="ja-JP" sz="1100" dirty="0">
              <a:latin typeface="ＭＳ ゴシック" panose="020B0609070205080204" pitchFamily="49" charset="-128"/>
              <a:ea typeface="ＭＳ ゴシック" panose="020B0609070205080204" pitchFamily="49" charset="-128"/>
              <a:cs typeface="MSP明朝"/>
            </a:endParaRP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講座を実施するために市町の教育委員会や使用する会場等、複数の関係者と調整を行ったり、プログラムの流れや時間配分等の計画を立てたりする必要があります。</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⑤　深刻な問題は関係機関を紹介しましょう。</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いじめや児童虐待など、深刻で緊急性の高い問題を相談されることもあります。その場合には、いいかげんな知識でごまかさず、専門の機関に相談するようアドバイスするなど、誠意を持った対応を行ってください。</a:t>
            </a: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⑥　いろいろな人の存在を意識しましょう。</a:t>
            </a:r>
            <a:endParaRPr lang="en-US" altLang="ja-JP" sz="1100" dirty="0">
              <a:latin typeface="ＭＳ ゴシック" panose="020B0609070205080204" pitchFamily="49" charset="-128"/>
              <a:ea typeface="ＭＳ ゴシック" panose="020B0609070205080204" pitchFamily="49" charset="-128"/>
              <a:cs typeface="MSP明朝"/>
            </a:endParaRPr>
          </a:p>
          <a:p>
            <a:pPr eaLnBrk="1" hangingPunct="1"/>
            <a:r>
              <a:rPr lang="ja-JP" altLang="en-US" sz="1100" dirty="0">
                <a:latin typeface="ＭＳ ゴシック" panose="020B0609070205080204" pitchFamily="49" charset="-128"/>
                <a:ea typeface="ＭＳ ゴシック" panose="020B0609070205080204" pitchFamily="49" charset="-128"/>
                <a:cs typeface="MSP明朝"/>
              </a:rPr>
              <a:t>　いろいろな事情や背景をもった方が、いろいろな思いで参加しておられます。大多数の人は笑顔なのに一人だけ表情が冴えないという方や、突然黙り込んだり、泣き出したりされる方がおられるかもしれません。表情やしぐさなど参加者一人一人の様子に気を配りながら進行しましょう。</a:t>
            </a:r>
            <a:endParaRPr lang="ja-JP" altLang="en-US" dirty="0">
              <a:latin typeface="ＭＳ ゴシック" panose="020B0609070205080204" pitchFamily="49" charset="-128"/>
              <a:ea typeface="ＭＳ ゴシック" panose="020B0609070205080204" pitchFamily="49" charset="-128"/>
              <a:cs typeface="MSP明朝"/>
            </a:endParaRPr>
          </a:p>
        </p:txBody>
      </p:sp>
    </p:spTree>
    <p:extLst>
      <p:ext uri="{BB962C8B-B14F-4D97-AF65-F5344CB8AC3E}">
        <p14:creationId xmlns:p14="http://schemas.microsoft.com/office/powerpoint/2010/main" val="3204405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007">
              <a:defRPr/>
            </a:pPr>
            <a:r>
              <a:rPr lang="ja-JP" altLang="en-US" sz="1100" dirty="0">
                <a:latin typeface="ＭＳ ゴシック" panose="020B0609070205080204" pitchFamily="49" charset="-128"/>
                <a:ea typeface="ＭＳ ゴシック" panose="020B0609070205080204" pitchFamily="49" charset="-128"/>
              </a:rPr>
              <a:t>　次に、このプログラムを活用した講座の大まかな流れについて説明します。</a:t>
            </a:r>
          </a:p>
          <a:p>
            <a:endParaRPr kumimoji="1" lang="ja-JP" altLang="en-US" dirty="0"/>
          </a:p>
        </p:txBody>
      </p:sp>
    </p:spTree>
    <p:extLst>
      <p:ext uri="{BB962C8B-B14F-4D97-AF65-F5344CB8AC3E}">
        <p14:creationId xmlns:p14="http://schemas.microsoft.com/office/powerpoint/2010/main" val="174649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まずは、ファシリテーターとしての事前準備です。</a:t>
            </a:r>
          </a:p>
          <a:p>
            <a:pPr eaLnBrk="1" hangingPunct="1"/>
            <a:r>
              <a:rPr lang="ja-JP" altLang="en-US" sz="1100" dirty="0">
                <a:latin typeface="ＭＳ ゴシック" panose="020B0609070205080204" pitchFamily="49" charset="-128"/>
                <a:ea typeface="ＭＳ ゴシック" panose="020B0609070205080204" pitchFamily="49" charset="-128"/>
              </a:rPr>
              <a:t>　時間、参加者の人数、場所、講座の目的やねらいなど、事前に主催者と十分な打合せを行い、実施する講座の展開案を作成します。</a:t>
            </a:r>
          </a:p>
          <a:p>
            <a:endParaRPr kumimoji="1" lang="ja-JP" altLang="en-US" dirty="0"/>
          </a:p>
        </p:txBody>
      </p:sp>
    </p:spTree>
    <p:extLst>
      <p:ext uri="{BB962C8B-B14F-4D97-AF65-F5344CB8AC3E}">
        <p14:creationId xmlns:p14="http://schemas.microsoft.com/office/powerpoint/2010/main" val="418551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58292-B975-10D8-5BB5-895FC1BB07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699EEC-EA86-1C12-94B1-84ADB35E7A14}"/>
              </a:ext>
            </a:extLst>
          </p:cNvPr>
          <p:cNvSpPr>
            <a:spLocks noGrp="1" noRot="1" noChangeAspect="1"/>
          </p:cNvSpPr>
          <p:nvPr>
            <p:ph type="sldImg"/>
          </p:nvPr>
        </p:nvSpPr>
        <p:spPr>
          <a:xfrm>
            <a:off x="752475" y="333375"/>
            <a:ext cx="5665788" cy="4249738"/>
          </a:xfrm>
        </p:spPr>
      </p:sp>
      <p:sp>
        <p:nvSpPr>
          <p:cNvPr id="3" name="ノート プレースホルダー 2">
            <a:extLst>
              <a:ext uri="{FF2B5EF4-FFF2-40B4-BE49-F238E27FC236}">
                <a16:creationId xmlns:a16="http://schemas.microsoft.com/office/drawing/2014/main" id="{66EFD9F7-20D1-DCA9-1925-5954B6C3AE3B}"/>
              </a:ext>
            </a:extLst>
          </p:cNvPr>
          <p:cNvSpPr>
            <a:spLocks noGrp="1"/>
          </p:cNvSpPr>
          <p:nvPr>
            <p:ph type="body" idx="1"/>
          </p:nvPr>
        </p:nvSpPr>
        <p:spPr>
          <a:xfrm>
            <a:off x="753531" y="4728853"/>
            <a:ext cx="5664188" cy="2408197"/>
          </a:xfrm>
        </p:spPr>
        <p:txBody>
          <a:bodyPr/>
          <a:lstStyle/>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それでは、家庭教育支援の現状と課題から説明させていただきます。</a:t>
            </a: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まず、家庭の状況は、家族構成が多様化し、令和元年度には子育て世帯のうち、共働き世帯が３分の２以上になりました。</a:t>
            </a: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また、家事・育児を一人で担っている、ひとり親家庭も増加しています。</a:t>
            </a: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一方で、地域社会は、地域のつながりが希薄化し、地域全体で親子の学びや育ちを支える、地域の教育力が低下してきていると言われています。</a:t>
            </a:r>
            <a:endParaRPr lang="en-US" altLang="ja-JP" sz="1100" dirty="0">
              <a:latin typeface="ＭＳ ゴシック" panose="020B0609070205080204" pitchFamily="49" charset="-128"/>
              <a:ea typeface="ＭＳ ゴシック" panose="020B0609070205080204" pitchFamily="49" charset="-128"/>
            </a:endParaRPr>
          </a:p>
          <a:p>
            <a:pPr marL="133511" defTabSz="883402" hangingPunct="0">
              <a:lnSpc>
                <a:spcPts val="1302"/>
              </a:lnSpc>
            </a:pPr>
            <a:r>
              <a:rPr lang="ja-JP" altLang="en-US" sz="1100" dirty="0">
                <a:latin typeface="ＭＳ ゴシック" panose="020B0609070205080204" pitchFamily="49" charset="-128"/>
                <a:ea typeface="ＭＳ ゴシック" panose="020B0609070205080204" pitchFamily="49" charset="-128"/>
              </a:rPr>
              <a:t>　このように家庭を取り巻く状況が変化する中、身近に相談相手がおらず、子育ての悩みや不安を抱えたまま孤立してしまうことがあるなど、家庭教育を行うことが困難な社会になってきています。</a:t>
            </a:r>
          </a:p>
        </p:txBody>
      </p:sp>
    </p:spTree>
    <p:extLst>
      <p:ext uri="{BB962C8B-B14F-4D97-AF65-F5344CB8AC3E}">
        <p14:creationId xmlns:p14="http://schemas.microsoft.com/office/powerpoint/2010/main" val="786042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実際の講座は、まず、アイスブレイクといわれる簡単なゲームからスタートします。</a:t>
            </a:r>
          </a:p>
          <a:p>
            <a:pPr eaLnBrk="1" hangingPunct="1"/>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参加者の緊張をほぐすウォーミングアップです。初対面の人同士でも打ち解けられるような雰囲気を作ります。</a:t>
            </a:r>
          </a:p>
          <a:p>
            <a:pPr eaLnBrk="1" hangingPunct="1"/>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ゲームを通じて、自己紹介をしたり、グループ作りをしたりすることもできます。</a:t>
            </a:r>
          </a:p>
          <a:p>
            <a:pPr eaLnBrk="1" hangingPunct="1"/>
            <a:r>
              <a:rPr lang="ja-JP" altLang="en-US" sz="1100" dirty="0">
                <a:latin typeface="ＭＳ ゴシック" panose="020B0609070205080204" pitchFamily="49" charset="-128"/>
                <a:ea typeface="ＭＳ ゴシック" panose="020B0609070205080204" pitchFamily="49" charset="-128"/>
              </a:rPr>
              <a:t>　写真は、子育て支援センター等でアイスブレイクをしている様子です。</a:t>
            </a:r>
          </a:p>
          <a:p>
            <a:endParaRPr kumimoji="1" lang="ja-JP" altLang="en-US" dirty="0"/>
          </a:p>
        </p:txBody>
      </p:sp>
    </p:spTree>
    <p:extLst>
      <p:ext uri="{BB962C8B-B14F-4D97-AF65-F5344CB8AC3E}">
        <p14:creationId xmlns:p14="http://schemas.microsoft.com/office/powerpoint/2010/main" val="171246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次に、「「親の力」をまなびあう学習プログラム」を活用した講座の趣旨やルールの説明を行います。</a:t>
            </a:r>
          </a:p>
          <a:p>
            <a:pPr eaLnBrk="1" hangingPunct="1"/>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参加型学習の進め方などを分かりやすくお話しします。</a:t>
            </a:r>
          </a:p>
        </p:txBody>
      </p:sp>
    </p:spTree>
    <p:extLst>
      <p:ext uri="{BB962C8B-B14F-4D97-AF65-F5344CB8AC3E}">
        <p14:creationId xmlns:p14="http://schemas.microsoft.com/office/powerpoint/2010/main" val="3210999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3275" y="574675"/>
            <a:ext cx="5197475" cy="3898900"/>
          </a:xfrm>
        </p:spPr>
      </p:sp>
      <p:sp>
        <p:nvSpPr>
          <p:cNvPr id="3" name="ノート プレースホルダー 2"/>
          <p:cNvSpPr>
            <a:spLocks noGrp="1"/>
          </p:cNvSpPr>
          <p:nvPr>
            <p:ph type="body" idx="1"/>
          </p:nvPr>
        </p:nvSpPr>
        <p:spPr>
          <a:xfrm>
            <a:off x="636207" y="4668644"/>
            <a:ext cx="5537159" cy="4096587"/>
          </a:xfrm>
        </p:spPr>
        <p:txBody>
          <a:bodyPr/>
          <a:lstStyle/>
          <a:p>
            <a:pPr eaLnBrk="1" hangingPunct="0"/>
            <a:r>
              <a:rPr lang="ja-JP" altLang="en-US" sz="1100" kern="0" dirty="0">
                <a:latin typeface="ＭＳ ゴシック" panose="020B0609070205080204" pitchFamily="49" charset="-128"/>
                <a:ea typeface="ＭＳ ゴシック" panose="020B0609070205080204" pitchFamily="49" charset="-128"/>
              </a:rPr>
              <a:t>　講座の説明の中で、参加者の方に必ずお願いするのが三つの約束です。</a:t>
            </a:r>
          </a:p>
          <a:p>
            <a:pPr eaLnBrk="1" hangingPunct="0"/>
            <a:r>
              <a:rPr lang="ja-JP" altLang="en-US" sz="1100" kern="0" dirty="0">
                <a:latin typeface="ＭＳ ゴシック" panose="020B0609070205080204" pitchFamily="49" charset="-128"/>
                <a:ea typeface="ＭＳ ゴシック" panose="020B0609070205080204" pitchFamily="49" charset="-128"/>
              </a:rPr>
              <a:t>　参加者が安心して話をしたり、聞いたりするための簡単なルールを参加者で確認し合います。</a:t>
            </a:r>
          </a:p>
          <a:p>
            <a:pPr eaLnBrk="1" hangingPunct="0"/>
            <a:r>
              <a:rPr lang="ja-JP" altLang="en-US" sz="1100" kern="0" dirty="0">
                <a:latin typeface="ＭＳ ゴシック" panose="020B0609070205080204" pitchFamily="49" charset="-128"/>
                <a:ea typeface="ＭＳ ゴシック" panose="020B0609070205080204" pitchFamily="49" charset="-128"/>
              </a:rPr>
              <a:t>　</a:t>
            </a:r>
            <a:endParaRPr lang="en-US" altLang="ja-JP" sz="1100" kern="0" dirty="0">
              <a:latin typeface="ＭＳ ゴシック" panose="020B0609070205080204" pitchFamily="49" charset="-128"/>
              <a:ea typeface="ＭＳ ゴシック" panose="020B0609070205080204" pitchFamily="49" charset="-128"/>
            </a:endParaRPr>
          </a:p>
          <a:p>
            <a:pPr eaLnBrk="1" hangingPunct="0"/>
            <a:r>
              <a:rPr lang="ja-JP" altLang="en-US" sz="1100" kern="0" dirty="0">
                <a:latin typeface="ＭＳ ゴシック" panose="020B0609070205080204" pitchFamily="49" charset="-128"/>
                <a:ea typeface="ＭＳ ゴシック" panose="020B0609070205080204" pitchFamily="49" charset="-128"/>
              </a:rPr>
              <a:t>★一つ目は、「発言の平等」です。</a:t>
            </a:r>
          </a:p>
          <a:p>
            <a:pPr eaLnBrk="1" hangingPunct="0"/>
            <a:r>
              <a:rPr lang="ja-JP" altLang="en-US" sz="1100" kern="0" dirty="0">
                <a:latin typeface="ＭＳ ゴシック" panose="020B0609070205080204" pitchFamily="49" charset="-128"/>
                <a:ea typeface="ＭＳ ゴシック" panose="020B0609070205080204" pitchFamily="49" charset="-128"/>
              </a:rPr>
              <a:t>　一人の方に偏ることなく、みんなでおしゃべりできるようにお願いします。</a:t>
            </a:r>
          </a:p>
          <a:p>
            <a:pPr eaLnBrk="1" hangingPunct="0"/>
            <a:endParaRPr lang="en-US" altLang="ja-JP" sz="1100" kern="0" dirty="0">
              <a:latin typeface="ＭＳ ゴシック" panose="020B0609070205080204" pitchFamily="49" charset="-128"/>
              <a:ea typeface="ＭＳ ゴシック" panose="020B0609070205080204" pitchFamily="49" charset="-128"/>
            </a:endParaRPr>
          </a:p>
          <a:p>
            <a:pPr eaLnBrk="1" hangingPunct="0"/>
            <a:r>
              <a:rPr lang="ja-JP" altLang="en-US" sz="1100" kern="0" dirty="0">
                <a:latin typeface="ＭＳ ゴシック" panose="020B0609070205080204" pitchFamily="49" charset="-128"/>
                <a:ea typeface="ＭＳ ゴシック" panose="020B0609070205080204" pitchFamily="49" charset="-128"/>
              </a:rPr>
              <a:t>★二つ目は、「発言の肯定」です。</a:t>
            </a:r>
          </a:p>
          <a:p>
            <a:pPr eaLnBrk="1" hangingPunct="0"/>
            <a:r>
              <a:rPr lang="ja-JP" altLang="en-US" sz="1100" kern="0" dirty="0">
                <a:latin typeface="ＭＳ ゴシック" panose="020B0609070205080204" pitchFamily="49" charset="-128"/>
                <a:ea typeface="ＭＳ ゴシック" panose="020B0609070205080204" pitchFamily="49" charset="-128"/>
              </a:rPr>
              <a:t>　お互いの話を肯定的に受け止めます。自分と考えが違うからといって、頭ごなしに否定したり、持論をまくし立てたりせず、「そういった考え方もあるのか」と受け入れられるようにします。そこから学びが始まります。</a:t>
            </a:r>
          </a:p>
          <a:p>
            <a:pPr eaLnBrk="1" hangingPunct="0"/>
            <a:endParaRPr lang="en-US" altLang="ja-JP" sz="1100" kern="0" dirty="0">
              <a:latin typeface="ＭＳ ゴシック" panose="020B0609070205080204" pitchFamily="49" charset="-128"/>
              <a:ea typeface="ＭＳ ゴシック" panose="020B0609070205080204" pitchFamily="49" charset="-128"/>
            </a:endParaRPr>
          </a:p>
          <a:p>
            <a:pPr eaLnBrk="1" hangingPunct="0"/>
            <a:r>
              <a:rPr lang="ja-JP" altLang="en-US" sz="1100" kern="0" dirty="0">
                <a:latin typeface="ＭＳ ゴシック" panose="020B0609070205080204" pitchFamily="49" charset="-128"/>
                <a:ea typeface="ＭＳ ゴシック" panose="020B0609070205080204" pitchFamily="49" charset="-128"/>
              </a:rPr>
              <a:t>★三つ目は「秘密を守る」です。</a:t>
            </a:r>
          </a:p>
          <a:p>
            <a:pPr eaLnBrk="1" hangingPunct="0"/>
            <a:r>
              <a:rPr lang="ja-JP" altLang="en-US" sz="1100" kern="0" dirty="0">
                <a:latin typeface="ＭＳ ゴシック" panose="020B0609070205080204" pitchFamily="49" charset="-128"/>
                <a:ea typeface="ＭＳ ゴシック" panose="020B0609070205080204" pitchFamily="49" charset="-128"/>
              </a:rPr>
              <a:t>　学習の場で知ったプライバシーに関わる情報は、その場に置いて帰っていただきます。</a:t>
            </a:r>
          </a:p>
          <a:p>
            <a:pPr eaLnBrk="1" hangingPunct="0"/>
            <a:r>
              <a:rPr lang="ja-JP" altLang="en-US" sz="1100" kern="0" dirty="0">
                <a:latin typeface="ＭＳ ゴシック" panose="020B0609070205080204" pitchFamily="49" charset="-128"/>
                <a:ea typeface="ＭＳ ゴシック" panose="020B0609070205080204" pitchFamily="49" charset="-128"/>
              </a:rPr>
              <a:t>　</a:t>
            </a:r>
            <a:endParaRPr lang="en-US" altLang="ja-JP" sz="1100" kern="0" dirty="0">
              <a:latin typeface="ＭＳ ゴシック" panose="020B0609070205080204" pitchFamily="49" charset="-128"/>
              <a:ea typeface="ＭＳ ゴシック" panose="020B0609070205080204" pitchFamily="49" charset="-128"/>
            </a:endParaRPr>
          </a:p>
          <a:p>
            <a:pPr eaLnBrk="1" hangingPunct="0"/>
            <a:r>
              <a:rPr lang="ja-JP" altLang="en-US" sz="1100" kern="0" dirty="0">
                <a:latin typeface="ＭＳ ゴシック" panose="020B0609070205080204" pitchFamily="49" charset="-128"/>
                <a:ea typeface="ＭＳ ゴシック" panose="020B0609070205080204" pitchFamily="49" charset="-128"/>
              </a:rPr>
              <a:t>　また、プラスワンとして★「パスあり」があります。発言は強制ではありません。「話したくないな」と思ったら無理に話す必要はありません。</a:t>
            </a:r>
          </a:p>
          <a:p>
            <a:pPr eaLnBrk="1" hangingPunct="0"/>
            <a:r>
              <a:rPr lang="ja-JP" altLang="en-US" sz="1100" kern="0" dirty="0">
                <a:latin typeface="ＭＳ ゴシック" panose="020B0609070205080204" pitchFamily="49" charset="-128"/>
                <a:ea typeface="ＭＳ ゴシック" panose="020B0609070205080204" pitchFamily="49" charset="-128"/>
              </a:rPr>
              <a:t>　この「三つの約束」をお願いして学習に入っていきます。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★写真のように、ホワイトボードに掲示するなど、分かりやすく、いつでも見られるようにしておくのも一つの方法です。</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943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ワークシートを配付し、本日学習するテーマやねらいについて説明します。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写真は、乳幼児健診（ブックスタート）等での様子です。</a:t>
            </a:r>
          </a:p>
          <a:p>
            <a:endParaRPr kumimoji="1" lang="ja-JP" altLang="en-US" dirty="0"/>
          </a:p>
        </p:txBody>
      </p:sp>
    </p:spTree>
    <p:extLst>
      <p:ext uri="{BB962C8B-B14F-4D97-AF65-F5344CB8AC3E}">
        <p14:creationId xmlns:p14="http://schemas.microsoft.com/office/powerpoint/2010/main" val="2674387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こちらは、テーマに応じた問いに対し、自分の考えや意見をワークシートに書き込んでいただいている様子です。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いきなり、話合いに入らず、「書く」時間をとることで、自分の思いや考えをまとめたり、自分自身を振り返ったりすることができます。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考えをまとめるためのものなので、無理に書く必要はありません。書くことに負担を感じる方もいらっしゃるので、強要しないように気を付けます。</a:t>
            </a:r>
          </a:p>
        </p:txBody>
      </p:sp>
    </p:spTree>
    <p:extLst>
      <p:ext uri="{BB962C8B-B14F-4D97-AF65-F5344CB8AC3E}">
        <p14:creationId xmlns:p14="http://schemas.microsoft.com/office/powerpoint/2010/main" val="708470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ワークシートに記入したことをもとに、グループごとに話し合っている様子です。</a:t>
            </a:r>
          </a:p>
          <a:p>
            <a:pPr eaLnBrk="1" hangingPunct="1"/>
            <a:r>
              <a:rPr lang="ja-JP" altLang="en-US" sz="1100" dirty="0">
                <a:latin typeface="ＭＳ ゴシック" panose="020B0609070205080204" pitchFamily="49" charset="-128"/>
                <a:ea typeface="ＭＳ ゴシック" panose="020B0609070205080204" pitchFamily="49" charset="-128"/>
              </a:rPr>
              <a:t>　話合いの中で、気づきや共感が生まれます。</a:t>
            </a:r>
          </a:p>
          <a:p>
            <a:pPr eaLnBrk="1" hangingPunct="1"/>
            <a:r>
              <a:rPr lang="ja-JP" altLang="en-US" sz="1100" dirty="0">
                <a:latin typeface="ＭＳ ゴシック" panose="020B0609070205080204" pitchFamily="49" charset="-128"/>
                <a:ea typeface="ＭＳ ゴシック" panose="020B0609070205080204" pitchFamily="49" charset="-128"/>
              </a:rPr>
              <a:t>　写真は、ショッピングセンター内の子育てサポートステーション等での講座の様子です。</a:t>
            </a:r>
          </a:p>
        </p:txBody>
      </p:sp>
    </p:spTree>
    <p:extLst>
      <p:ext uri="{BB962C8B-B14F-4D97-AF65-F5344CB8AC3E}">
        <p14:creationId xmlns:p14="http://schemas.microsoft.com/office/powerpoint/2010/main" val="2335669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次に、グループ内で出された意見を発表し、参加者全員で共有します。</a:t>
            </a:r>
          </a:p>
          <a:p>
            <a:pPr eaLnBrk="1" hangingPunct="1"/>
            <a:r>
              <a:rPr lang="ja-JP" altLang="en-US" sz="1100" dirty="0">
                <a:latin typeface="ＭＳ ゴシック" panose="020B0609070205080204" pitchFamily="49" charset="-128"/>
                <a:ea typeface="ＭＳ ゴシック" panose="020B0609070205080204" pitchFamily="49" charset="-128"/>
              </a:rPr>
              <a:t>　グループでの「結論」を発表するのではなく、グループで出てきた意見を全体に紹介します。</a:t>
            </a:r>
          </a:p>
          <a:p>
            <a:pPr eaLnBrk="1" hangingPunct="1"/>
            <a:r>
              <a:rPr lang="ja-JP" altLang="en-US" sz="1100" dirty="0">
                <a:latin typeface="ＭＳ ゴシック" panose="020B0609070205080204" pitchFamily="49" charset="-128"/>
                <a:ea typeface="ＭＳ ゴシック" panose="020B0609070205080204" pitchFamily="49" charset="-128"/>
              </a:rPr>
              <a:t>　最後に振り返りを行います。この振り返りが自分の気づきにつながります。ファシリテーターは、参加者の気づきを整理して全体で共有できるようにします。</a:t>
            </a:r>
          </a:p>
          <a:p>
            <a:pPr eaLnBrk="1" hangingPunct="1"/>
            <a:r>
              <a:rPr lang="ja-JP" altLang="en-US" sz="1100" dirty="0">
                <a:latin typeface="ＭＳ ゴシック" panose="020B0609070205080204" pitchFamily="49" charset="-128"/>
                <a:ea typeface="ＭＳ ゴシック" panose="020B0609070205080204" pitchFamily="49" charset="-128"/>
              </a:rPr>
              <a:t>　大まかには、以上のような流れで講座が進められます。</a:t>
            </a:r>
          </a:p>
          <a:p>
            <a:endParaRPr lang="ja-JP" altLang="en-US" sz="1100" dirty="0"/>
          </a:p>
        </p:txBody>
      </p:sp>
    </p:spTree>
    <p:extLst>
      <p:ext uri="{BB962C8B-B14F-4D97-AF65-F5344CB8AC3E}">
        <p14:creationId xmlns:p14="http://schemas.microsoft.com/office/powerpoint/2010/main" val="157590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007">
              <a:defRPr/>
            </a:pPr>
            <a:r>
              <a:rPr lang="ja-JP" altLang="en-US" sz="1100" dirty="0">
                <a:latin typeface="ＭＳ ゴシック" panose="020B0609070205080204" pitchFamily="49" charset="-128"/>
                <a:ea typeface="ＭＳ ゴシック" panose="020B0609070205080204" pitchFamily="49" charset="-128"/>
              </a:rPr>
              <a:t>　最後に、「親プロ」の実施状況を御説明します。</a:t>
            </a:r>
          </a:p>
        </p:txBody>
      </p:sp>
    </p:spTree>
    <p:extLst>
      <p:ext uri="{BB962C8B-B14F-4D97-AF65-F5344CB8AC3E}">
        <p14:creationId xmlns:p14="http://schemas.microsoft.com/office/powerpoint/2010/main" val="1459914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a:xfrm>
            <a:off x="920750" y="746125"/>
            <a:ext cx="4965700" cy="3725863"/>
          </a:xfrm>
          <a:ln/>
        </p:spPr>
      </p:sp>
      <p:sp>
        <p:nvSpPr>
          <p:cNvPr id="97283" name="ノート プレースホルダー 2"/>
          <p:cNvSpPr>
            <a:spLocks noGrp="1"/>
          </p:cNvSpPr>
          <p:nvPr>
            <p:ph type="body" idx="1"/>
          </p:nvPr>
        </p:nvSpPr>
        <p:spPr>
          <a:xfrm>
            <a:off x="568077" y="4729162"/>
            <a:ext cx="5671059" cy="37111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0" tIns="46036" rIns="92070" bIns="46036"/>
          <a:lstStyle/>
          <a:p>
            <a:pPr eaLnBrk="1" hangingPunct="1"/>
            <a:r>
              <a:rPr lang="ja-JP" altLang="en-US" sz="1100" dirty="0">
                <a:latin typeface="ＭＳ ゴシック" pitchFamily="49" charset="-128"/>
                <a:ea typeface="ＭＳ ゴシック" pitchFamily="49" charset="-128"/>
                <a:cs typeface="ＭＳ Ｐ明朝" pitchFamily="18" charset="-128"/>
              </a:rPr>
              <a:t>　令和７年度の講座実施数は</a:t>
            </a:r>
            <a:r>
              <a:rPr lang="en-US" altLang="ja-JP" sz="1100" dirty="0">
                <a:latin typeface="ＭＳ ゴシック" pitchFamily="49" charset="-128"/>
                <a:ea typeface="ＭＳ ゴシック" pitchFamily="49" charset="-128"/>
                <a:cs typeface="ＭＳ Ｐ明朝" pitchFamily="18" charset="-128"/>
              </a:rPr>
              <a:t>166</a:t>
            </a:r>
            <a:r>
              <a:rPr lang="ja-JP" altLang="en-US" sz="1100" dirty="0">
                <a:latin typeface="ＭＳ ゴシック" pitchFamily="49" charset="-128"/>
                <a:ea typeface="ＭＳ ゴシック" pitchFamily="49" charset="-128"/>
                <a:cs typeface="ＭＳ Ｐ明朝" pitchFamily="18" charset="-128"/>
              </a:rPr>
              <a:t>件、参加者数は</a:t>
            </a:r>
            <a:r>
              <a:rPr lang="en-US" altLang="ja-JP" sz="1100" dirty="0">
                <a:latin typeface="ＭＳ ゴシック" pitchFamily="49" charset="-128"/>
                <a:ea typeface="ＭＳ ゴシック" pitchFamily="49" charset="-128"/>
                <a:cs typeface="ＭＳ Ｐ明朝" pitchFamily="18" charset="-128"/>
              </a:rPr>
              <a:t>2,228</a:t>
            </a:r>
            <a:r>
              <a:rPr lang="ja-JP" altLang="en-US" sz="1100" dirty="0">
                <a:latin typeface="ＭＳ ゴシック" pitchFamily="49" charset="-128"/>
                <a:ea typeface="ＭＳ ゴシック" pitchFamily="49" charset="-128"/>
                <a:cs typeface="ＭＳ Ｐ明朝" pitchFamily="18" charset="-128"/>
              </a:rPr>
              <a:t>名となっています。</a:t>
            </a:r>
            <a:endParaRPr lang="en-US" altLang="ja-JP" sz="1100" dirty="0">
              <a:latin typeface="ＭＳ ゴシック" pitchFamily="49" charset="-128"/>
              <a:ea typeface="ＭＳ ゴシック" pitchFamily="49" charset="-128"/>
              <a:cs typeface="ＭＳ Ｐ明朝" pitchFamily="18" charset="-128"/>
            </a:endParaRPr>
          </a:p>
          <a:p>
            <a:pPr eaLnBrk="1" hangingPunct="1"/>
            <a:endParaRPr lang="ja-JP" altLang="en-US" sz="1100" dirty="0">
              <a:latin typeface="ＭＳ ゴシック" pitchFamily="49" charset="-128"/>
              <a:ea typeface="ＭＳ ゴシック" pitchFamily="49" charset="-128"/>
              <a:cs typeface="ＭＳ Ｐ明朝" pitchFamily="18" charset="-128"/>
            </a:endParaRPr>
          </a:p>
          <a:p>
            <a:pPr eaLnBrk="1" hangingPunct="1"/>
            <a:r>
              <a:rPr lang="ja-JP" altLang="en-US" sz="1100" dirty="0">
                <a:latin typeface="ＭＳ ゴシック" pitchFamily="49" charset="-128"/>
                <a:ea typeface="ＭＳ ゴシック" pitchFamily="49" charset="-128"/>
                <a:cs typeface="ＭＳ Ｐ明朝" pitchFamily="18" charset="-128"/>
              </a:rPr>
              <a:t>　講座実施の場としては、幼稚園や保育所、小・中・高等学校、子育て支援センター、小・中学校の懇談会や市の教頭会、公民館での家庭教育講座、子育てサークル等で主に実施されております。</a:t>
            </a:r>
            <a:endParaRPr lang="en-US" altLang="ja-JP" sz="1100" dirty="0">
              <a:latin typeface="ＭＳ ゴシック" pitchFamily="49" charset="-128"/>
              <a:ea typeface="ＭＳ ゴシック" pitchFamily="49" charset="-128"/>
              <a:cs typeface="ＭＳ Ｐ明朝" pitchFamily="18" charset="-128"/>
            </a:endParaRPr>
          </a:p>
          <a:p>
            <a:pPr eaLnBrk="1" hangingPunct="1"/>
            <a:r>
              <a:rPr lang="ja-JP" altLang="en-US" sz="1100" dirty="0">
                <a:latin typeface="ＭＳ ゴシック" pitchFamily="49" charset="-128"/>
                <a:ea typeface="ＭＳ ゴシック" pitchFamily="49" charset="-128"/>
                <a:cs typeface="ＭＳ Ｐ明朝" pitchFamily="18" charset="-128"/>
              </a:rPr>
              <a:t>　事業を開始した平成</a:t>
            </a:r>
            <a:r>
              <a:rPr lang="en-US" altLang="ja-JP" sz="1100" dirty="0">
                <a:latin typeface="ＭＳ ゴシック" pitchFamily="49" charset="-128"/>
                <a:ea typeface="ＭＳ ゴシック" pitchFamily="49" charset="-128"/>
                <a:cs typeface="ＭＳ Ｐ明朝" pitchFamily="18" charset="-128"/>
              </a:rPr>
              <a:t>20</a:t>
            </a:r>
            <a:r>
              <a:rPr lang="ja-JP" altLang="en-US" sz="1100" dirty="0">
                <a:latin typeface="ＭＳ ゴシック" pitchFamily="49" charset="-128"/>
                <a:ea typeface="ＭＳ ゴシック" pitchFamily="49" charset="-128"/>
                <a:cs typeface="ＭＳ Ｐ明朝" pitchFamily="18" charset="-128"/>
              </a:rPr>
              <a:t>年度から合わせると、★これまでにおよそ</a:t>
            </a:r>
            <a:r>
              <a:rPr lang="en-US" altLang="ja-JP" sz="1100" dirty="0">
                <a:latin typeface="ＭＳ ゴシック" pitchFamily="49" charset="-128"/>
                <a:ea typeface="ＭＳ ゴシック" pitchFamily="49" charset="-128"/>
                <a:cs typeface="ＭＳ Ｐ明朝" pitchFamily="18" charset="-128"/>
              </a:rPr>
              <a:t>73,968</a:t>
            </a:r>
            <a:r>
              <a:rPr lang="ja-JP" altLang="en-US" sz="1100" dirty="0">
                <a:latin typeface="ＭＳ ゴシック" pitchFamily="49" charset="-128"/>
                <a:ea typeface="ＭＳ ゴシック" pitchFamily="49" charset="-128"/>
                <a:cs typeface="ＭＳ Ｐ明朝" pitchFamily="18" charset="-128"/>
              </a:rPr>
              <a:t>人もの方々が、このプログラムによる学びの場に参加されています。</a:t>
            </a:r>
            <a:endParaRPr lang="en-US" altLang="ja-JP" sz="1100" dirty="0">
              <a:latin typeface="ＭＳ ゴシック" pitchFamily="49" charset="-128"/>
              <a:ea typeface="ＭＳ ゴシック" pitchFamily="49" charset="-128"/>
              <a:cs typeface="ＭＳ Ｐ明朝" pitchFamily="18" charset="-128"/>
            </a:endParaRPr>
          </a:p>
        </p:txBody>
      </p:sp>
      <p:sp>
        <p:nvSpPr>
          <p:cNvPr id="97284" name="スライド番号プレースホルダー 3"/>
          <p:cNvSpPr txBox="1">
            <a:spLocks noGrp="1"/>
          </p:cNvSpPr>
          <p:nvPr/>
        </p:nvSpPr>
        <p:spPr bwMode="auto">
          <a:xfrm>
            <a:off x="3853497" y="9438643"/>
            <a:ext cx="2953708" cy="50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0" tIns="46036" rIns="92070" bIns="46036" anchor="b"/>
          <a:lstStyle>
            <a:lvl1pPr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1pPr>
            <a:lvl2pPr marL="742950" indent="-28575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2pPr>
            <a:lvl3pPr marL="1143000" indent="-22860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3pPr>
            <a:lvl4pPr marL="1600200" indent="-22860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4pPr>
            <a:lvl5pPr marL="2057400" indent="-228600" defTabSz="409575" eaLnBrk="0" hangingPunct="0">
              <a:spcBef>
                <a:spcPct val="30000"/>
              </a:spcBef>
              <a:defRPr kumimoji="1" sz="1100">
                <a:solidFill>
                  <a:schemeClr val="tx1"/>
                </a:solidFill>
                <a:latin typeface="ＭＳ Ｐゴシック" pitchFamily="50" charset="-128"/>
                <a:ea typeface="ＭＳ Ｐゴシック" pitchFamily="50" charset="-128"/>
                <a:cs typeface="ＭＳ Ｐ明朝" pitchFamily="18" charset="-128"/>
              </a:defRPr>
            </a:lvl5pPr>
            <a:lvl6pPr marL="25146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6pPr>
            <a:lvl7pPr marL="29718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7pPr>
            <a:lvl8pPr marL="34290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8pPr>
            <a:lvl9pPr marL="3886200" indent="-228600" defTabSz="409575" eaLnBrk="0" fontAlgn="base" hangingPunct="0">
              <a:spcBef>
                <a:spcPct val="30000"/>
              </a:spcBef>
              <a:spcAft>
                <a:spcPct val="0"/>
              </a:spcAft>
              <a:defRPr kumimoji="1" sz="1100">
                <a:solidFill>
                  <a:schemeClr val="tx1"/>
                </a:solidFill>
                <a:latin typeface="ＭＳ Ｐゴシック" pitchFamily="50" charset="-128"/>
                <a:ea typeface="ＭＳ Ｐゴシック" pitchFamily="50" charset="-128"/>
                <a:cs typeface="ＭＳ Ｐ明朝" pitchFamily="18" charset="-128"/>
              </a:defRPr>
            </a:lvl9pPr>
          </a:lstStyle>
          <a:p>
            <a:pPr algn="r" eaLnBrk="1" hangingPunct="1">
              <a:spcBef>
                <a:spcPct val="0"/>
              </a:spcBef>
            </a:pPr>
            <a:fld id="{8A78F3B6-2824-4B29-BDF0-4F606BED0582}" type="slidenum">
              <a:rPr lang="en-US" altLang="ja-JP">
                <a:solidFill>
                  <a:srgbClr val="000000"/>
                </a:solidFill>
                <a:latin typeface="Calibri" pitchFamily="34" charset="0"/>
                <a:ea typeface="ＭＳ Ｐ明朝" pitchFamily="18" charset="-128"/>
              </a:rPr>
              <a:pPr algn="r" eaLnBrk="1" hangingPunct="1">
                <a:spcBef>
                  <a:spcPct val="0"/>
                </a:spcBef>
              </a:pPr>
              <a:t>28</a:t>
            </a:fld>
            <a:endParaRPr lang="en-US" altLang="ja-JP">
              <a:solidFill>
                <a:srgbClr val="000000"/>
              </a:solidFill>
              <a:latin typeface="Calibri" pitchFamily="34" charset="0"/>
              <a:ea typeface="ＭＳ Ｐ明朝" pitchFamily="18" charset="-128"/>
            </a:endParaRPr>
          </a:p>
        </p:txBody>
      </p:sp>
    </p:spTree>
    <p:extLst>
      <p:ext uri="{BB962C8B-B14F-4D97-AF65-F5344CB8AC3E}">
        <p14:creationId xmlns:p14="http://schemas.microsoft.com/office/powerpoint/2010/main" val="3729945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講座に参加された方の声を紹介します。</a:t>
            </a:r>
          </a:p>
          <a:p>
            <a:pPr eaLnBrk="1" hangingPunct="1"/>
            <a:r>
              <a:rPr lang="ja-JP" altLang="en-US" sz="1100" dirty="0">
                <a:latin typeface="ＭＳ ゴシック" panose="020B0609070205080204" pitchFamily="49" charset="-128"/>
                <a:ea typeface="ＭＳ ゴシック" panose="020B0609070205080204" pitchFamily="49" charset="-128"/>
              </a:rPr>
              <a:t>　「子育ての不安や悩みに変化がありましたか」という問に対して、</a:t>
            </a:r>
          </a:p>
          <a:p>
            <a:pPr eaLnBrk="1" hangingPunct="1"/>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★令和７年度の受講者の</a:t>
            </a:r>
            <a:r>
              <a:rPr lang="en-US" altLang="ja-JP" sz="1100" dirty="0">
                <a:latin typeface="ＭＳ ゴシック" panose="020B0609070205080204" pitchFamily="49" charset="-128"/>
                <a:ea typeface="ＭＳ ゴシック" panose="020B0609070205080204" pitchFamily="49" charset="-128"/>
              </a:rPr>
              <a:t>87</a:t>
            </a:r>
            <a:r>
              <a:rPr lang="ja-JP" altLang="en-US" sz="1100" dirty="0">
                <a:latin typeface="ＭＳ ゴシック" panose="020B0609070205080204" pitchFamily="49" charset="-128"/>
                <a:ea typeface="ＭＳ ゴシック" panose="020B0609070205080204" pitchFamily="49" charset="-128"/>
              </a:rPr>
              <a:t>％を超える方が「子育ての安心感が高まった」と答えられています。</a:t>
            </a:r>
          </a:p>
          <a:p>
            <a:endParaRPr kumimoji="1" lang="ja-JP" altLang="en-US" dirty="0"/>
          </a:p>
        </p:txBody>
      </p:sp>
    </p:spTree>
    <p:extLst>
      <p:ext uri="{BB962C8B-B14F-4D97-AF65-F5344CB8AC3E}">
        <p14:creationId xmlns:p14="http://schemas.microsoft.com/office/powerpoint/2010/main" val="36543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6725" y="393700"/>
            <a:ext cx="5932488" cy="4451350"/>
          </a:xfrm>
        </p:spPr>
      </p:sp>
      <p:sp>
        <p:nvSpPr>
          <p:cNvPr id="3" name="ノート プレースホルダー 2"/>
          <p:cNvSpPr>
            <a:spLocks noGrp="1"/>
          </p:cNvSpPr>
          <p:nvPr>
            <p:ph type="body" idx="1"/>
          </p:nvPr>
        </p:nvSpPr>
        <p:spPr>
          <a:xfrm>
            <a:off x="467379" y="5102615"/>
            <a:ext cx="5934442" cy="1612998"/>
          </a:xfrm>
        </p:spPr>
        <p:txBody>
          <a:bodyPr/>
          <a:lstStyle/>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令和２年度の文部科学省の調査では、「子育てについての悩みや不安の程度」について★約７割の保護者が、悩みや不安があると回答しています。</a:t>
            </a: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また、「子供を通じた保護者の地域とのつながり」について、平成</a:t>
            </a:r>
            <a:r>
              <a:rPr lang="en-US" altLang="ja-JP" sz="1100" dirty="0">
                <a:latin typeface="ＭＳ ゴシック" panose="020B0609070205080204" pitchFamily="49" charset="-128"/>
                <a:ea typeface="ＭＳ ゴシック" panose="020B0609070205080204" pitchFamily="49" charset="-128"/>
              </a:rPr>
              <a:t>28</a:t>
            </a:r>
            <a:r>
              <a:rPr lang="ja-JP" altLang="en-US" sz="1100" dirty="0">
                <a:latin typeface="ＭＳ ゴシック" panose="020B0609070205080204" pitchFamily="49" charset="-128"/>
                <a:ea typeface="ＭＳ ゴシック" panose="020B0609070205080204" pitchFamily="49" charset="-128"/>
              </a:rPr>
              <a:t>年度の調査結果よりも令和２年度の結果が更に下がっており、★どの項目も３割を下回っています。</a:t>
            </a: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endParaRPr lang="en-US" altLang="ja-JP" sz="1100" dirty="0">
              <a:latin typeface="ＭＳ ゴシック" panose="020B0609070205080204" pitchFamily="49" charset="-128"/>
              <a:ea typeface="ＭＳ ゴシック" panose="020B0609070205080204" pitchFamily="49" charset="-128"/>
            </a:endParaRPr>
          </a:p>
          <a:p>
            <a:pPr marL="133511" hangingPunct="0">
              <a:lnSpc>
                <a:spcPts val="1302"/>
              </a:lnSpc>
            </a:pPr>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　このスライド以降、「★」はアニメーション（クリック）のタイミングです。</a:t>
            </a:r>
            <a:endParaRPr lang="en-US" altLang="ja-JP" sz="1100" b="1" dirty="0">
              <a:latin typeface="ＭＳ ゴシック" panose="020B0609070205080204" pitchFamily="49" charset="-128"/>
              <a:ea typeface="ＭＳ ゴシック" panose="020B0609070205080204" pitchFamily="49" charset="-128"/>
            </a:endParaRPr>
          </a:p>
          <a:p>
            <a:pPr marL="133511" hangingPunct="0">
              <a:lnSpc>
                <a:spcPts val="1302"/>
              </a:lnSpc>
            </a:pPr>
            <a:r>
              <a:rPr lang="ja-JP" altLang="en-US" sz="1100" dirty="0">
                <a:latin typeface="ＭＳ ゴシック" panose="020B0609070205080204" pitchFamily="49" charset="-128"/>
                <a:ea typeface="ＭＳ ゴシック" panose="020B0609070205080204" pitchFamily="49" charset="-128"/>
              </a:rPr>
              <a:t>　</a:t>
            </a:r>
          </a:p>
        </p:txBody>
      </p:sp>
    </p:spTree>
    <p:extLst>
      <p:ext uri="{BB962C8B-B14F-4D97-AF65-F5344CB8AC3E}">
        <p14:creationId xmlns:p14="http://schemas.microsoft.com/office/powerpoint/2010/main" val="3886289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33234"/>
            <a:ext cx="5445760" cy="4472704"/>
          </a:xfrm>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また自由記述では、</a:t>
            </a:r>
          </a:p>
          <a:p>
            <a:pPr defTabSz="915007">
              <a:defRPr/>
            </a:pPr>
            <a:r>
              <a:rPr lang="ja-JP" altLang="en-US" sz="1100" dirty="0">
                <a:latin typeface="ＭＳ ゴシック" panose="020B0609070205080204" pitchFamily="49" charset="-128"/>
                <a:ea typeface="ＭＳ ゴシック" panose="020B0609070205080204" pitchFamily="49" charset="-128"/>
              </a:rPr>
              <a:t>　「</a:t>
            </a:r>
            <a:r>
              <a:rPr lang="ja-JP" altLang="en-US" sz="1100" kern="100" dirty="0">
                <a:latin typeface="ＭＳ ゴシック" panose="020B0609070205080204" pitchFamily="49" charset="-128"/>
                <a:ea typeface="ＭＳ ゴシック" panose="020B0609070205080204" pitchFamily="49" charset="-128"/>
                <a:cs typeface="Times New Roman"/>
              </a:rPr>
              <a:t>同じような不安を感じているお母さんが多くいたので話しやすく、共感してもらえたことが嬉しかったです。</a:t>
            </a:r>
            <a:r>
              <a:rPr lang="ja-JP" altLang="en-US" sz="1100" dirty="0">
                <a:latin typeface="ＭＳ ゴシック" panose="020B0609070205080204" pitchFamily="49" charset="-128"/>
                <a:ea typeface="ＭＳ ゴシック" panose="020B0609070205080204" pitchFamily="49" charset="-128"/>
              </a:rPr>
              <a:t>」</a:t>
            </a:r>
            <a:endParaRPr lang="en-US" altLang="ja-JP" sz="1100" dirty="0">
              <a:latin typeface="ＭＳ ゴシック" panose="020B0609070205080204" pitchFamily="49" charset="-128"/>
              <a:ea typeface="ＭＳ ゴシック" panose="020B0609070205080204" pitchFamily="49" charset="-128"/>
            </a:endParaRPr>
          </a:p>
          <a:p>
            <a:pPr defTabSz="915007">
              <a:defRPr/>
            </a:pPr>
            <a:endParaRPr lang="en-US" altLang="ja-JP" sz="1100" dirty="0">
              <a:latin typeface="ＭＳ ゴシック" panose="020B0609070205080204" pitchFamily="49" charset="-128"/>
              <a:ea typeface="ＭＳ ゴシック" panose="020B0609070205080204" pitchFamily="49" charset="-128"/>
            </a:endParaRPr>
          </a:p>
          <a:p>
            <a:pPr defTabSz="915007">
              <a:defRPr/>
            </a:pPr>
            <a:r>
              <a:rPr lang="ja-JP" altLang="en-US" sz="1100" dirty="0">
                <a:latin typeface="ＭＳ ゴシック" panose="020B0609070205080204" pitchFamily="49" charset="-128"/>
                <a:ea typeface="ＭＳ ゴシック" panose="020B0609070205080204" pitchFamily="49" charset="-128"/>
              </a:rPr>
              <a:t>　「自分だけではないと改めて分かったから孤独感は減りました</a:t>
            </a:r>
            <a:r>
              <a:rPr lang="ja-JP" altLang="ja-JP" sz="1100" dirty="0">
                <a:latin typeface="ＭＳ ゴシック" panose="020B0609070205080204" pitchFamily="49" charset="-128"/>
                <a:ea typeface="ＭＳ ゴシック" panose="020B0609070205080204" pitchFamily="49" charset="-128"/>
              </a:rPr>
              <a:t>。</a:t>
            </a:r>
            <a:r>
              <a:rPr lang="ja-JP" altLang="en-US" sz="1100" dirty="0">
                <a:latin typeface="ＭＳ ゴシック" panose="020B0609070205080204" pitchFamily="49" charset="-128"/>
                <a:ea typeface="ＭＳ ゴシック" panose="020B0609070205080204" pitchFamily="49" charset="-128"/>
              </a:rPr>
              <a:t>」</a:t>
            </a:r>
            <a:endParaRPr lang="en-US" altLang="ja-JP" sz="1100" dirty="0">
              <a:latin typeface="ＭＳ ゴシック" panose="020B0609070205080204" pitchFamily="49" charset="-128"/>
              <a:ea typeface="ＭＳ ゴシック" panose="020B0609070205080204" pitchFamily="49" charset="-128"/>
            </a:endParaRPr>
          </a:p>
          <a:p>
            <a:pPr defTabSz="915007">
              <a:defRPr/>
            </a:pPr>
            <a:endParaRPr lang="ja-JP" altLang="en-US" sz="1100" dirty="0">
              <a:latin typeface="ＭＳ ゴシック" panose="020B0609070205080204" pitchFamily="49" charset="-128"/>
              <a:ea typeface="ＭＳ ゴシック" panose="020B0609070205080204" pitchFamily="49" charset="-128"/>
            </a:endParaRPr>
          </a:p>
          <a:p>
            <a:pPr defTabSz="915007">
              <a:defRPr/>
            </a:pPr>
            <a:r>
              <a:rPr lang="ja-JP" altLang="en-US" sz="1100" dirty="0">
                <a:latin typeface="ＭＳ ゴシック" panose="020B0609070205080204" pitchFamily="49" charset="-128"/>
                <a:ea typeface="ＭＳ ゴシック" panose="020B0609070205080204" pitchFamily="49" charset="-128"/>
              </a:rPr>
              <a:t>　「普段なかなか話すことができないので、保護者同士話すことができ、つながりのた大切さを感じることができました。</a:t>
            </a:r>
            <a:r>
              <a:rPr lang="ja-JP" altLang="ja-JP" sz="1100" dirty="0">
                <a:latin typeface="ＭＳ ゴシック" panose="020B0609070205080204" pitchFamily="49" charset="-128"/>
                <a:ea typeface="ＭＳ ゴシック" panose="020B0609070205080204" pitchFamily="49" charset="-128"/>
              </a:rPr>
              <a:t>。</a:t>
            </a:r>
            <a:r>
              <a:rPr lang="ja-JP" altLang="en-US" sz="1100" dirty="0">
                <a:latin typeface="ＭＳ ゴシック" panose="020B0609070205080204" pitchFamily="49" charset="-128"/>
                <a:ea typeface="ＭＳ ゴシック" panose="020B0609070205080204" pitchFamily="49" charset="-128"/>
              </a:rPr>
              <a:t>」などの肯定的な意見をたくさんいただいています。</a:t>
            </a:r>
          </a:p>
          <a:p>
            <a:pPr eaLnBrk="1" hangingPunct="1"/>
            <a:endParaRPr lang="ja-JP" altLang="en-US"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このように、このプログラムを活用した学習は、たいへん効果的であることが実証されています。</a:t>
            </a:r>
            <a:endParaRPr lang="ja-JP" altLang="en-US" sz="1100" dirty="0">
              <a:solidFill>
                <a:srgbClr val="FF0000"/>
              </a:solidFill>
              <a:latin typeface="ＭＳ ゴシック" panose="020B0609070205080204" pitchFamily="49" charset="-128"/>
              <a:ea typeface="ＭＳ ゴシック" panose="020B0609070205080204" pitchFamily="49" charset="-128"/>
            </a:endParaRPr>
          </a:p>
          <a:p>
            <a:endParaRPr kumimoji="1" lang="ja-JP" altLang="en-US" dirty="0"/>
          </a:p>
        </p:txBody>
      </p:sp>
    </p:spTree>
    <p:extLst>
      <p:ext uri="{BB962C8B-B14F-4D97-AF65-F5344CB8AC3E}">
        <p14:creationId xmlns:p14="http://schemas.microsoft.com/office/powerpoint/2010/main" val="1500810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以上、家庭教育の現状及び親プロの概要についてお話しさせていただきました。</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初めに申し上げましたように、広島県教育委員会では、家庭の教育力向上をめざし、親自身が自覚と自信を持って子育てできるよう「親の力」をまなびあう学習プログラムの全県的な普及に努めています。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ぜひ、○○市（町）の皆さんのお力をお借りして、今日のこの出会いを大切にしながら、ともにがんばっていきたいと思っています。</a:t>
            </a:r>
            <a:endParaRPr lang="en-US" altLang="ja-JP" sz="1100" dirty="0">
              <a:latin typeface="ＭＳ ゴシック" panose="020B0609070205080204" pitchFamily="49" charset="-128"/>
              <a:ea typeface="ＭＳ ゴシック" panose="020B0609070205080204" pitchFamily="49" charset="-128"/>
            </a:endParaRPr>
          </a:p>
          <a:p>
            <a:pPr eaLnBrk="1" hangingPunct="1"/>
            <a:r>
              <a:rPr lang="ja-JP" altLang="en-US" sz="1100" dirty="0">
                <a:latin typeface="ＭＳ ゴシック" panose="020B0609070205080204" pitchFamily="49" charset="-128"/>
                <a:ea typeface="ＭＳ ゴシック" panose="020B0609070205080204" pitchFamily="49" charset="-128"/>
              </a:rPr>
              <a:t>　御不明な点などありましたら、県立生涯学習センターまたは市町の家庭教育担当課へお問い合わせください。</a:t>
            </a:r>
          </a:p>
          <a:p>
            <a:pPr eaLnBrk="1" hangingPunct="1"/>
            <a:r>
              <a:rPr lang="ja-JP" altLang="en-US" sz="1100" dirty="0">
                <a:latin typeface="ＭＳ ゴシック" panose="020B0609070205080204" pitchFamily="49" charset="-128"/>
                <a:ea typeface="ＭＳ ゴシック" panose="020B0609070205080204" pitchFamily="49" charset="-128"/>
              </a:rPr>
              <a:t>　「親プロ」の詳細については、当センターホームページを御覧ください。</a:t>
            </a:r>
          </a:p>
        </p:txBody>
      </p:sp>
    </p:spTree>
    <p:extLst>
      <p:ext uri="{BB962C8B-B14F-4D97-AF65-F5344CB8AC3E}">
        <p14:creationId xmlns:p14="http://schemas.microsoft.com/office/powerpoint/2010/main" val="4260844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19" y="4720606"/>
            <a:ext cx="5445760" cy="4472704"/>
          </a:xfrm>
        </p:spPr>
        <p:txBody>
          <a:bodyPr/>
          <a:lstStyle/>
          <a:p>
            <a:pPr defTabSz="915007">
              <a:defRPr/>
            </a:pPr>
            <a:r>
              <a:rPr lang="ja-JP" altLang="en-US" sz="1100" dirty="0">
                <a:latin typeface="ＭＳ ゴシック" panose="020B0609070205080204" pitchFamily="49" charset="-128"/>
                <a:ea typeface="ＭＳ ゴシック" panose="020B0609070205080204" pitchFamily="49" charset="-128"/>
              </a:rPr>
              <a:t>　これで、「「親の力」をまなびあう学習プログラム」についての説明を終わります。</a:t>
            </a:r>
          </a:p>
          <a:p>
            <a:endParaRPr kumimoji="1" lang="ja-JP" altLang="en-US" dirty="0"/>
          </a:p>
        </p:txBody>
      </p:sp>
    </p:spTree>
    <p:extLst>
      <p:ext uri="{BB962C8B-B14F-4D97-AF65-F5344CB8AC3E}">
        <p14:creationId xmlns:p14="http://schemas.microsoft.com/office/powerpoint/2010/main" val="332820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solidFill>
                  <a:srgbClr val="0000FF"/>
                </a:solidFill>
                <a:latin typeface="ＭＳ ゴシック" panose="020B0609070205080204" pitchFamily="49" charset="-128"/>
                <a:ea typeface="ＭＳ ゴシック" panose="020B0609070205080204" pitchFamily="49" charset="-128"/>
              </a:rPr>
              <a:t>　</a:t>
            </a:r>
            <a:r>
              <a:rPr lang="ja-JP" altLang="en-US" sz="1100" dirty="0">
                <a:latin typeface="ＭＳ ゴシック" panose="020B0609070205080204" pitchFamily="49" charset="-128"/>
                <a:ea typeface="ＭＳ ゴシック" panose="020B0609070205080204" pitchFamily="49" charset="-128"/>
              </a:rPr>
              <a:t>そういった中、保護者は子育てに関して地域の支えが重要であると感じています。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スライドにありますように、「子育てに対する地域の支えの重要さ」については、「重要である」と回答した割合が７割となっております。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地域で子育てを支えるために重要なこととは、言い換えれば、子育てや家庭教育への支援において、保護者が地域に求めていることと言えるのではないでしょうか。</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その具体的な内容ですが、「子育てに関する悩みについて気軽に相談できる人や場があること」が重要であると回答した割合が</a:t>
            </a:r>
            <a:r>
              <a:rPr lang="en-US" altLang="ja-JP" sz="1100" dirty="0">
                <a:latin typeface="ＭＳ ゴシック" panose="020B0609070205080204" pitchFamily="49" charset="-128"/>
                <a:ea typeface="ＭＳ ゴシック" panose="020B0609070205080204" pitchFamily="49" charset="-128"/>
              </a:rPr>
              <a:t>51.8</a:t>
            </a:r>
            <a:r>
              <a:rPr lang="ja-JP" altLang="en-US" sz="1100" dirty="0">
                <a:latin typeface="ＭＳ ゴシック" panose="020B0609070205080204" pitchFamily="49" charset="-128"/>
                <a:ea typeface="ＭＳ ゴシック" panose="020B0609070205080204" pitchFamily="49" charset="-128"/>
              </a:rPr>
              <a:t>％と最も高く、「子育てをする親同士で話ができる仲間づくりの場があること」なども上位にあることから、「親プロ」講座のような場が求められていることも伺えます。</a:t>
            </a:r>
            <a:endParaRPr lang="en-US" altLang="ja-JP" sz="1100" dirty="0">
              <a:latin typeface="ＭＳ ゴシック" panose="020B0609070205080204" pitchFamily="49" charset="-128"/>
              <a:ea typeface="ＭＳ ゴシック" panose="020B0609070205080204" pitchFamily="49" charset="-128"/>
            </a:endParaRPr>
          </a:p>
          <a:p>
            <a:pPr eaLnBrk="1" hangingPunct="1"/>
            <a:endParaRPr lang="en-US" altLang="ja-JP" dirty="0">
              <a:latin typeface="+mj-ea"/>
              <a:ea typeface="+mj-ea"/>
            </a:endParaRPr>
          </a:p>
        </p:txBody>
      </p:sp>
    </p:spTree>
    <p:extLst>
      <p:ext uri="{BB962C8B-B14F-4D97-AF65-F5344CB8AC3E}">
        <p14:creationId xmlns:p14="http://schemas.microsoft.com/office/powerpoint/2010/main" val="243187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00C1-4CB5-FABC-F3BE-8A2A0CF02A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2D09F5-42A0-FBB8-0F36-31F2F8D12962}"/>
              </a:ext>
            </a:extLst>
          </p:cNvPr>
          <p:cNvSpPr>
            <a:spLocks noGrp="1" noRot="1" noChangeAspect="1"/>
          </p:cNvSpPr>
          <p:nvPr>
            <p:ph type="sldImg"/>
          </p:nvPr>
        </p:nvSpPr>
        <p:spPr>
          <a:xfrm>
            <a:off x="736600" y="454025"/>
            <a:ext cx="5334000" cy="4000500"/>
          </a:xfrm>
        </p:spPr>
      </p:sp>
      <p:sp>
        <p:nvSpPr>
          <p:cNvPr id="3" name="ノート プレースホルダー 2">
            <a:extLst>
              <a:ext uri="{FF2B5EF4-FFF2-40B4-BE49-F238E27FC236}">
                <a16:creationId xmlns:a16="http://schemas.microsoft.com/office/drawing/2014/main" id="{4861889A-2B70-997F-D6F3-70305DE0D2B3}"/>
              </a:ext>
            </a:extLst>
          </p:cNvPr>
          <p:cNvSpPr>
            <a:spLocks noGrp="1"/>
          </p:cNvSpPr>
          <p:nvPr>
            <p:ph type="body" idx="1"/>
          </p:nvPr>
        </p:nvSpPr>
        <p:spPr>
          <a:xfrm>
            <a:off x="924478" y="4728851"/>
            <a:ext cx="5112499" cy="2693335"/>
          </a:xfrm>
        </p:spPr>
        <p:txBody>
          <a:bodyPr/>
          <a:lstStyle/>
          <a:p>
            <a:r>
              <a:rPr lang="ja-JP" altLang="en-US" sz="1100" dirty="0">
                <a:latin typeface="ＭＳ ゴシック" panose="020B0609070205080204" pitchFamily="49" charset="-128"/>
                <a:ea typeface="ＭＳ ゴシック" panose="020B0609070205080204" pitchFamily="49" charset="-128"/>
              </a:rPr>
              <a:t>　次に、広島県教育委員会が、令和４年度に実施した、「小・中学校の保護者を対象とした家庭教育に関するアンケート調査」についてお話いたします。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「子育てにおける相談相手」について、「配偶者・パートナーやその親」等の家庭以外では★「子育てしている保護者仲間」「子育て経験のある友人・知人」に相談しているという結果になりました。</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専門的知識を持っている人や相談機関に相談するという割合はとても低くなっています。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やはり、フラットな立場で、リアルタイムで同じ悩みを共有できる相手というのは大切です。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「おしゃべりカフェ」や、この後説明させていただきます親プロ講座等は、まさに保護者がつながるきっかけとなります。</a:t>
            </a:r>
          </a:p>
          <a:p>
            <a:pPr marL="133511" hangingPunct="0">
              <a:lnSpc>
                <a:spcPts val="1302"/>
              </a:lnSpc>
            </a:pPr>
            <a:endParaRPr kumimoji="1" lang="ja-JP" altLang="en-US" kern="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562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A044B-EB5E-976B-65C1-FA1D8A9B26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E68F5C-6BE3-1D74-09D2-4AD10A958EB1}"/>
              </a:ext>
            </a:extLst>
          </p:cNvPr>
          <p:cNvSpPr>
            <a:spLocks noGrp="1" noRot="1" noChangeAspect="1"/>
          </p:cNvSpPr>
          <p:nvPr>
            <p:ph type="sldImg"/>
          </p:nvPr>
        </p:nvSpPr>
        <p:spPr>
          <a:xfrm>
            <a:off x="650875" y="514350"/>
            <a:ext cx="5505450" cy="4129088"/>
          </a:xfrm>
        </p:spPr>
      </p:sp>
      <p:sp>
        <p:nvSpPr>
          <p:cNvPr id="3" name="ノート プレースホルダー 2">
            <a:extLst>
              <a:ext uri="{FF2B5EF4-FFF2-40B4-BE49-F238E27FC236}">
                <a16:creationId xmlns:a16="http://schemas.microsoft.com/office/drawing/2014/main" id="{77EC44BC-6C7C-BE27-203F-93ECA2121D27}"/>
              </a:ext>
            </a:extLst>
          </p:cNvPr>
          <p:cNvSpPr>
            <a:spLocks noGrp="1"/>
          </p:cNvSpPr>
          <p:nvPr>
            <p:ph type="body" idx="1"/>
          </p:nvPr>
        </p:nvSpPr>
        <p:spPr>
          <a:xfrm>
            <a:off x="814474" y="4950233"/>
            <a:ext cx="5178254" cy="1283743"/>
          </a:xfrm>
        </p:spPr>
        <p:txBody>
          <a:bodyPr/>
          <a:lstStyle/>
          <a:p>
            <a:r>
              <a:rPr lang="ja-JP" altLang="en-US" sz="1100" dirty="0">
                <a:latin typeface="ＭＳ ゴシック" panose="020B0609070205080204" pitchFamily="49" charset="-128"/>
                <a:ea typeface="ＭＳ ゴシック" panose="020B0609070205080204" pitchFamily="49" charset="-128"/>
              </a:rPr>
              <a:t>　続きまして、家庭教育への支援の希望内容です。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回答を見ると、★「子供が安全安心に過ごせる場所」</a:t>
            </a:r>
            <a:r>
              <a:rPr lang="en-US" altLang="ja-JP" sz="1100" dirty="0">
                <a:latin typeface="ＭＳ ゴシック" panose="020B0609070205080204" pitchFamily="49" charset="-128"/>
                <a:ea typeface="ＭＳ ゴシック" panose="020B0609070205080204" pitchFamily="49" charset="-128"/>
              </a:rPr>
              <a:t>48.2</a:t>
            </a:r>
            <a:r>
              <a:rPr lang="ja-JP" altLang="en-US" sz="1100" dirty="0">
                <a:latin typeface="ＭＳ ゴシック" panose="020B0609070205080204" pitchFamily="49" charset="-128"/>
                <a:ea typeface="ＭＳ ゴシック" panose="020B0609070205080204" pitchFamily="49" charset="-128"/>
              </a:rPr>
              <a:t>％★「子供との体験や交流を取り入れた学習会」</a:t>
            </a:r>
            <a:r>
              <a:rPr lang="en-US" altLang="ja-JP" sz="1100" dirty="0">
                <a:latin typeface="ＭＳ ゴシック" panose="020B0609070205080204" pitchFamily="49" charset="-128"/>
                <a:ea typeface="ＭＳ ゴシック" panose="020B0609070205080204" pitchFamily="49" charset="-128"/>
              </a:rPr>
              <a:t>47.2</a:t>
            </a:r>
            <a:r>
              <a:rPr lang="ja-JP" altLang="en-US" sz="1100" dirty="0">
                <a:latin typeface="ＭＳ ゴシック" panose="020B0609070205080204" pitchFamily="49" charset="-128"/>
                <a:ea typeface="ＭＳ ゴシック" panose="020B0609070205080204" pitchFamily="49" charset="-128"/>
              </a:rPr>
              <a:t>％が多くなっています。</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子供の居場所づくりや、親子で学習する機会が求められているということが分かります。</a:t>
            </a:r>
          </a:p>
          <a:p>
            <a:pPr marL="133511" hangingPunct="0">
              <a:lnSpc>
                <a:spcPts val="1302"/>
              </a:lnSpc>
            </a:pPr>
            <a:endParaRPr kumimoji="1" lang="ja-JP" altLang="en-US" kern="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7798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1574-4A85-B185-EA2D-FA863072B7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BC475E4-7C05-F35E-E48A-A829958753D7}"/>
              </a:ext>
            </a:extLst>
          </p:cNvPr>
          <p:cNvSpPr>
            <a:spLocks noGrp="1" noRot="1" noChangeAspect="1"/>
          </p:cNvSpPr>
          <p:nvPr>
            <p:ph type="sldImg"/>
          </p:nvPr>
        </p:nvSpPr>
        <p:spPr>
          <a:xfrm>
            <a:off x="738188" y="333375"/>
            <a:ext cx="5330825" cy="3998913"/>
          </a:xfrm>
        </p:spPr>
      </p:sp>
      <p:sp>
        <p:nvSpPr>
          <p:cNvPr id="3" name="ノート プレースホルダー 2">
            <a:extLst>
              <a:ext uri="{FF2B5EF4-FFF2-40B4-BE49-F238E27FC236}">
                <a16:creationId xmlns:a16="http://schemas.microsoft.com/office/drawing/2014/main" id="{33A74AE4-4FCF-DF17-5741-757386AAE090}"/>
              </a:ext>
            </a:extLst>
          </p:cNvPr>
          <p:cNvSpPr>
            <a:spLocks noGrp="1"/>
          </p:cNvSpPr>
          <p:nvPr>
            <p:ph type="body" idx="1"/>
          </p:nvPr>
        </p:nvSpPr>
        <p:spPr>
          <a:xfrm>
            <a:off x="995111" y="4613258"/>
            <a:ext cx="4877192" cy="1319693"/>
          </a:xfrm>
        </p:spPr>
        <p:txBody>
          <a:bodyPr/>
          <a:lstStyle/>
          <a:p>
            <a:r>
              <a:rPr lang="ja-JP" altLang="en-US" sz="1100" dirty="0">
                <a:latin typeface="ＭＳ ゴシック" panose="020B0609070205080204" pitchFamily="49" charset="-128"/>
                <a:ea typeface="ＭＳ ゴシック" panose="020B0609070205080204" pitchFamily="49" charset="-128"/>
              </a:rPr>
              <a:t>　次に、話し合いたいテーマについてです。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「話し合いたいと思っている」ということは、そこに悩みを持っていると言えます。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保護者同士・親子同士ともに「しつけ・家庭生活」「コミュニケーション」「スマホ・ゲーム・</a:t>
            </a:r>
            <a:r>
              <a:rPr lang="en-US" altLang="ja-JP" sz="1100" dirty="0">
                <a:latin typeface="ＭＳ ゴシック" panose="020B0609070205080204" pitchFamily="49" charset="-128"/>
                <a:ea typeface="ＭＳ ゴシック" panose="020B0609070205080204" pitchFamily="49" charset="-128"/>
              </a:rPr>
              <a:t>SNS</a:t>
            </a:r>
            <a:r>
              <a:rPr lang="ja-JP" altLang="en-US" sz="1100" dirty="0">
                <a:latin typeface="ＭＳ ゴシック" panose="020B0609070205080204" pitchFamily="49" charset="-128"/>
                <a:ea typeface="ＭＳ ゴシック" panose="020B0609070205080204" pitchFamily="49" charset="-128"/>
              </a:rPr>
              <a:t>」が多くなっています。</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子供の気持ちや状況が分からず、子供にどう接したら良いのか等に悩む保護者が多いことが伺えます。</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5862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2" y="4721191"/>
            <a:ext cx="5639631" cy="2954240"/>
          </a:xfrm>
        </p:spPr>
        <p:txBody>
          <a:bodyPr/>
          <a:lstStyle/>
          <a:p>
            <a:pPr>
              <a:lnSpc>
                <a:spcPct val="120000"/>
              </a:lnSpc>
            </a:pPr>
            <a:r>
              <a:rPr lang="ja-JP" altLang="en-US" sz="1100" dirty="0">
                <a:latin typeface="ＭＳ ゴシック" panose="020B0609070205080204" pitchFamily="49" charset="-128"/>
                <a:ea typeface="ＭＳ ゴシック" panose="020B0609070205080204" pitchFamily="49" charset="-128"/>
              </a:rPr>
              <a:t>　家庭を取り巻く状況について、最近の状況を中心に見てきましたが、広島県教育委員会では、親の育ちを応援する学びの機会の充実を目指し、</a:t>
            </a:r>
            <a:endParaRPr lang="en-US" altLang="ja-JP" sz="1100" dirty="0">
              <a:latin typeface="ＭＳ ゴシック" panose="020B0609070205080204" pitchFamily="49" charset="-128"/>
              <a:ea typeface="ＭＳ ゴシック" panose="020B0609070205080204" pitchFamily="49" charset="-128"/>
            </a:endParaRPr>
          </a:p>
          <a:p>
            <a:pPr>
              <a:lnSpc>
                <a:spcPct val="120000"/>
              </a:lnSpc>
            </a:pPr>
            <a:endParaRPr lang="en-US" altLang="ja-JP" sz="1100" dirty="0">
              <a:latin typeface="ＭＳ ゴシック" panose="020B0609070205080204" pitchFamily="49" charset="-128"/>
              <a:ea typeface="ＭＳ ゴシック" panose="020B0609070205080204" pitchFamily="49" charset="-128"/>
            </a:endParaRPr>
          </a:p>
          <a:p>
            <a:pPr>
              <a:lnSpc>
                <a:spcPct val="120000"/>
              </a:lnSpc>
            </a:pPr>
            <a:r>
              <a:rPr lang="ja-JP" altLang="en-US" sz="1100" dirty="0">
                <a:latin typeface="ＭＳ ゴシック" panose="020B0609070205080204" pitchFamily="49" charset="-128"/>
                <a:ea typeface="ＭＳ ゴシック" panose="020B0609070205080204" pitchFamily="49" charset="-128"/>
              </a:rPr>
              <a:t>　★　親の“親としての学びや育ち”を応援する「家庭教育支援」のツールとして、平成</a:t>
            </a:r>
            <a:r>
              <a:rPr lang="en-US" altLang="ja-JP" sz="1100" dirty="0">
                <a:latin typeface="ＭＳ ゴシック" panose="020B0609070205080204" pitchFamily="49" charset="-128"/>
                <a:ea typeface="ＭＳ ゴシック" panose="020B0609070205080204" pitchFamily="49" charset="-128"/>
              </a:rPr>
              <a:t>18</a:t>
            </a:r>
            <a:r>
              <a:rPr lang="ja-JP" altLang="en-US" sz="1100" dirty="0">
                <a:latin typeface="ＭＳ ゴシック" panose="020B0609070205080204" pitchFamily="49" charset="-128"/>
                <a:ea typeface="ＭＳ ゴシック" panose="020B0609070205080204" pitchFamily="49" charset="-128"/>
              </a:rPr>
              <a:t>・</a:t>
            </a:r>
            <a:r>
              <a:rPr lang="en-US" altLang="ja-JP" sz="1100" dirty="0">
                <a:latin typeface="ＭＳ ゴシック" panose="020B0609070205080204" pitchFamily="49" charset="-128"/>
                <a:ea typeface="ＭＳ ゴシック" panose="020B0609070205080204" pitchFamily="49" charset="-128"/>
              </a:rPr>
              <a:t>19</a:t>
            </a:r>
            <a:r>
              <a:rPr lang="ja-JP" altLang="en-US" sz="1100" dirty="0">
                <a:latin typeface="ＭＳ ゴシック" panose="020B0609070205080204" pitchFamily="49" charset="-128"/>
                <a:ea typeface="ＭＳ ゴシック" panose="020B0609070205080204" pitchFamily="49" charset="-128"/>
              </a:rPr>
              <a:t>年に「「親の力」をまなびあう学習プログラム」（通称「親プロ」）を開発し、</a:t>
            </a:r>
            <a:endParaRPr lang="en-US" altLang="ja-JP" sz="1100" dirty="0">
              <a:latin typeface="ＭＳ ゴシック" panose="020B0609070205080204" pitchFamily="49" charset="-128"/>
              <a:ea typeface="ＭＳ ゴシック" panose="020B0609070205080204" pitchFamily="49" charset="-128"/>
            </a:endParaRPr>
          </a:p>
          <a:p>
            <a:pPr>
              <a:lnSpc>
                <a:spcPct val="120000"/>
              </a:lnSpc>
            </a:pPr>
            <a:endParaRPr lang="en-US" altLang="ja-JP" sz="1100" dirty="0">
              <a:latin typeface="ＭＳ ゴシック" panose="020B0609070205080204" pitchFamily="49" charset="-128"/>
              <a:ea typeface="ＭＳ ゴシック" panose="020B0609070205080204" pitchFamily="49" charset="-128"/>
            </a:endParaRPr>
          </a:p>
          <a:p>
            <a:pPr>
              <a:lnSpc>
                <a:spcPct val="120000"/>
              </a:lnSpc>
            </a:pPr>
            <a:r>
              <a:rPr lang="ja-JP" altLang="en-US" sz="1100" dirty="0">
                <a:latin typeface="ＭＳ ゴシック" panose="020B0609070205080204" pitchFamily="49" charset="-128"/>
                <a:ea typeface="ＭＳ ゴシック" panose="020B0609070205080204" pitchFamily="49" charset="-128"/>
              </a:rPr>
              <a:t>　★　平成</a:t>
            </a:r>
            <a:r>
              <a:rPr lang="en-US" altLang="ja-JP" sz="1100" dirty="0">
                <a:latin typeface="ＭＳ ゴシック" panose="020B0609070205080204" pitchFamily="49" charset="-128"/>
                <a:ea typeface="ＭＳ ゴシック" panose="020B0609070205080204" pitchFamily="49" charset="-128"/>
              </a:rPr>
              <a:t>20</a:t>
            </a:r>
            <a:r>
              <a:rPr lang="ja-JP" altLang="en-US" sz="1100" dirty="0">
                <a:latin typeface="ＭＳ ゴシック" panose="020B0609070205080204" pitchFamily="49" charset="-128"/>
                <a:ea typeface="ＭＳ ゴシック" panose="020B0609070205080204" pitchFamily="49" charset="-128"/>
              </a:rPr>
              <a:t>年から子供の発達段階や保護者のニーズに応じた教材を追加しながら、プログラムの普及に努めています。</a:t>
            </a:r>
            <a:endParaRPr lang="en-US" altLang="ja-JP" sz="1100" dirty="0">
              <a:latin typeface="ＭＳ ゴシック" panose="020B0609070205080204" pitchFamily="49" charset="-128"/>
              <a:ea typeface="ＭＳ ゴシック" panose="020B0609070205080204" pitchFamily="49" charset="-128"/>
            </a:endParaRPr>
          </a:p>
          <a:p>
            <a:pPr>
              <a:lnSpc>
                <a:spcPct val="120000"/>
              </a:lnSpc>
            </a:pP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3790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ja-JP" altLang="en-US" sz="1100" dirty="0">
                <a:latin typeface="ＭＳ ゴシック" panose="020B0609070205080204" pitchFamily="49" charset="-128"/>
                <a:ea typeface="ＭＳ ゴシック" panose="020B0609070205080204" pitchFamily="49" charset="-128"/>
              </a:rPr>
              <a:t>　では、この学習プログラムでいうところの「親の力」とは、どんな力をさすのでしょうか。</a:t>
            </a:r>
            <a:endParaRPr lang="en-US" altLang="ja-JP" sz="1100" dirty="0">
              <a:latin typeface="ＭＳ ゴシック" panose="020B0609070205080204" pitchFamily="49" charset="-128"/>
              <a:ea typeface="ＭＳ ゴシック" panose="020B0609070205080204" pitchFamily="49" charset="-128"/>
            </a:endParaRPr>
          </a:p>
          <a:p>
            <a:pPr eaLnBrk="1" hangingPunct="1"/>
            <a:endParaRPr lang="ja-JP" altLang="en-US"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一つ目は★、「親が子供に対して第一義的責任を果たす力」です。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endParaRPr lang="ja-JP" altLang="en-US"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二つ目は★、「子供に関わる全ての人が、社会の一員として子供を育成する力」です。</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　この二つの子育て力が一体となった力を、このプログラムでは「親の力」と定義しています。</a:t>
            </a: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左側、黄色の部分「子供に対して第一義的責任を果たす力」、これが一般的には「親」といわれる存在ですが、子供を育てる責任を持っているのは、「親」だけではありません。</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わが子に対して第一義的に責任を果たす力と、右側の水色の部分、社会の一員として子供を育てる力とが一体となった「子育て力」、</a:t>
            </a:r>
            <a:endParaRPr lang="en-US" altLang="ja-JP" sz="1100" dirty="0">
              <a:latin typeface="ＭＳ ゴシック" panose="020B0609070205080204" pitchFamily="49" charset="-128"/>
              <a:ea typeface="ＭＳ ゴシック" panose="020B0609070205080204" pitchFamily="49" charset="-128"/>
            </a:endParaRPr>
          </a:p>
          <a:p>
            <a:pPr eaLnBrk="1" hangingPunct="1">
              <a:lnSpc>
                <a:spcPct val="120000"/>
              </a:lnSpc>
            </a:pPr>
            <a:r>
              <a:rPr lang="ja-JP" altLang="en-US" sz="1100" dirty="0">
                <a:latin typeface="ＭＳ ゴシック" panose="020B0609070205080204" pitchFamily="49" charset="-128"/>
                <a:ea typeface="ＭＳ ゴシック" panose="020B0609070205080204" pitchFamily="49" charset="-128"/>
              </a:rPr>
              <a:t>　★　つまり、人を育てようとする人なら誰もが持っている「親心」から発せられる力を、このプログラムでは「親の力」と考えています。</a:t>
            </a:r>
          </a:p>
        </p:txBody>
      </p:sp>
    </p:spTree>
    <p:extLst>
      <p:ext uri="{BB962C8B-B14F-4D97-AF65-F5344CB8AC3E}">
        <p14:creationId xmlns:p14="http://schemas.microsoft.com/office/powerpoint/2010/main" val="374872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819E7D7-E3E8-48D2-A7F4-328508123CDB}" type="datetime1">
              <a:rPr kumimoji="1" lang="ja-JP" altLang="en-US" smtClean="0"/>
              <a:t>2026/4/30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26545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0CA56D-7508-4C76-A944-289CBC7D85E5}" type="datetime1">
              <a:rPr kumimoji="1" lang="ja-JP" altLang="en-US" smtClean="0"/>
              <a:t>2026/4/30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588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AD3E65-067A-4054-B8A2-11D64561DC96}" type="datetime1">
              <a:rPr kumimoji="1" lang="ja-JP" altLang="en-US" smtClean="0"/>
              <a:t>2026/4/30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05142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90F0AA-B08B-4A6F-89B7-668F77B1B5E1}" type="datetime1">
              <a:rPr kumimoji="1" lang="ja-JP" altLang="en-US" smtClean="0"/>
              <a:t>2026/4/30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55663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6972F5-2BE0-4C4C-A55C-7BD51F09C5C6}" type="datetime1">
              <a:rPr kumimoji="1" lang="ja-JP" altLang="en-US" smtClean="0"/>
              <a:t>2026/4/30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28816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30FC52-AA03-4136-B86B-E9FBA21DF681}" type="datetime1">
              <a:rPr kumimoji="1" lang="ja-JP" altLang="en-US" smtClean="0"/>
              <a:t>2026/4/30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220642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80778A6-FD6C-458F-800C-9F4FC1082E05}" type="datetime1">
              <a:rPr kumimoji="1" lang="ja-JP" altLang="en-US" smtClean="0"/>
              <a:t>2026/4/30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15744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6B8626-F7CE-4272-B1AA-88A7B87B0879}" type="datetime1">
              <a:rPr kumimoji="1" lang="ja-JP" altLang="en-US" smtClean="0"/>
              <a:t>2026/4/30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11315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6E408C8-BC8A-457F-BFFD-5B9E77192794}" type="datetime1">
              <a:rPr kumimoji="1" lang="ja-JP" altLang="en-US" smtClean="0"/>
              <a:t>2026/4/30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61822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E18A7F3-3ECE-49EB-A3BB-EE20F0631FC0}" type="datetime1">
              <a:rPr kumimoji="1" lang="ja-JP" altLang="en-US" smtClean="0"/>
              <a:t>2026/4/30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382666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9C3542-4B9D-4C44-94DB-B1282DCCA9BB}" type="datetime1">
              <a:rPr kumimoji="1" lang="ja-JP" altLang="en-US" smtClean="0"/>
              <a:t>2026/4/30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125659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9AB1B-1058-4554-8063-BD31789E4380}" type="datetime1">
              <a:rPr kumimoji="1" lang="ja-JP" altLang="en-US" smtClean="0"/>
              <a:t>2026/4/30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EC012-193C-4B3F-9506-FA8356D036BD}" type="slidenum">
              <a:rPr kumimoji="1" lang="ja-JP" altLang="en-US" smtClean="0"/>
              <a:t>‹#›</a:t>
            </a:fld>
            <a:endParaRPr kumimoji="1" lang="ja-JP" altLang="en-US"/>
          </a:p>
        </p:txBody>
      </p:sp>
    </p:spTree>
    <p:extLst>
      <p:ext uri="{BB962C8B-B14F-4D97-AF65-F5344CB8AC3E}">
        <p14:creationId xmlns:p14="http://schemas.microsoft.com/office/powerpoint/2010/main" val="406190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BC36105-FA23-959C-E4E6-5084FA2D7F1A}"/>
              </a:ext>
            </a:extLst>
          </p:cNvPr>
          <p:cNvSpPr/>
          <p:nvPr/>
        </p:nvSpPr>
        <p:spPr>
          <a:xfrm>
            <a:off x="57150" y="51763"/>
            <a:ext cx="9054192" cy="6819535"/>
          </a:xfrm>
          <a:prstGeom prst="rect">
            <a:avLst/>
          </a:prstGeom>
          <a:noFill/>
          <a:ln w="15240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1" name="正方形/長方形 10"/>
          <p:cNvSpPr>
            <a:spLocks noChangeArrowheads="1"/>
          </p:cNvSpPr>
          <p:nvPr/>
        </p:nvSpPr>
        <p:spPr bwMode="auto">
          <a:xfrm>
            <a:off x="-16669" y="6485038"/>
            <a:ext cx="9177338" cy="386260"/>
          </a:xfrm>
          <a:prstGeom prst="rect">
            <a:avLst/>
          </a:prstGeom>
          <a:solidFill>
            <a:srgbClr val="008000"/>
          </a:solidFill>
          <a:ln>
            <a:noFill/>
          </a:ln>
        </p:spPr>
        <p:txBody>
          <a:bodyPr>
            <a:spAutoFit/>
          </a:bodyPr>
          <a:lstStyle>
            <a:lvl1pPr eaLnBrk="0" hangingPunct="0">
              <a:defRPr kumimoji="1" sz="3600">
                <a:solidFill>
                  <a:schemeClr val="tx1"/>
                </a:solidFill>
                <a:latin typeface="Calibri" pitchFamily="34" charset="0"/>
                <a:ea typeface="ＭＳ Ｐゴシック" charset="-128"/>
              </a:defRPr>
            </a:lvl1pPr>
            <a:lvl2pPr marL="742950" indent="-285750" eaLnBrk="0" hangingPunct="0">
              <a:defRPr kumimoji="1" sz="3600">
                <a:solidFill>
                  <a:schemeClr val="tx1"/>
                </a:solidFill>
                <a:latin typeface="Calibri" pitchFamily="34" charset="0"/>
                <a:ea typeface="ＭＳ Ｐゴシック" charset="-128"/>
              </a:defRPr>
            </a:lvl2pPr>
            <a:lvl3pPr marL="1143000" indent="-228600" eaLnBrk="0" hangingPunct="0">
              <a:defRPr kumimoji="1" sz="3600">
                <a:solidFill>
                  <a:schemeClr val="tx1"/>
                </a:solidFill>
                <a:latin typeface="Calibri" pitchFamily="34" charset="0"/>
                <a:ea typeface="ＭＳ Ｐゴシック" charset="-128"/>
              </a:defRPr>
            </a:lvl3pPr>
            <a:lvl4pPr marL="1600200" indent="-228600" eaLnBrk="0" hangingPunct="0">
              <a:defRPr kumimoji="1" sz="3600">
                <a:solidFill>
                  <a:schemeClr val="tx1"/>
                </a:solidFill>
                <a:latin typeface="Calibri" pitchFamily="34" charset="0"/>
                <a:ea typeface="ＭＳ Ｐゴシック" charset="-128"/>
              </a:defRPr>
            </a:lvl4pPr>
            <a:lvl5pPr marL="2057400" indent="-228600" eaLnBrk="0" hangingPunct="0">
              <a:defRPr kumimoji="1" sz="3600">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kumimoji="1" sz="3600">
                <a:solidFill>
                  <a:schemeClr val="tx1"/>
                </a:solidFill>
                <a:latin typeface="Calibri" pitchFamily="34" charset="0"/>
                <a:ea typeface="ＭＳ Ｐゴシック" charset="-128"/>
              </a:defRPr>
            </a:lvl9pPr>
          </a:lstStyle>
          <a:p>
            <a:pPr algn="ctr" eaLnBrk="1" hangingPunct="1">
              <a:lnSpc>
                <a:spcPct val="150000"/>
              </a:lnSpc>
              <a:buClr>
                <a:srgbClr val="000000"/>
              </a:buClr>
              <a:buFont typeface="Arial"/>
              <a:buNone/>
            </a:pPr>
            <a:r>
              <a:rPr lang="ja-JP" altLang="en-US" sz="1400" b="1" kern="0" dirty="0">
                <a:solidFill>
                  <a:srgbClr val="FFFFFF"/>
                </a:solidFill>
                <a:latin typeface="UD デジタル 教科書体 N-B" panose="02020700000000000000" pitchFamily="17" charset="-128"/>
                <a:ea typeface="UD デジタル 教科書体 N-B" panose="02020700000000000000" pitchFamily="17" charset="-128"/>
                <a:cs typeface="Arial"/>
                <a:sym typeface="Arial"/>
              </a:rPr>
              <a:t>活力ある人づくりと人を活かす社会づくりをめざして県民の生涯学習活動の促進を図ります</a:t>
            </a:r>
          </a:p>
        </p:txBody>
      </p:sp>
      <p:sp>
        <p:nvSpPr>
          <p:cNvPr id="2054" name="Text Box 8"/>
          <p:cNvSpPr txBox="1">
            <a:spLocks noChangeArrowheads="1"/>
          </p:cNvSpPr>
          <p:nvPr/>
        </p:nvSpPr>
        <p:spPr bwMode="auto">
          <a:xfrm>
            <a:off x="4402128" y="5378412"/>
            <a:ext cx="3113087" cy="461665"/>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Clr>
                <a:srgbClr val="000000"/>
              </a:buClr>
              <a:buFontTx/>
              <a:buNone/>
            </a:pPr>
            <a:r>
              <a:rPr lang="ja-JP" altLang="en-US" sz="2400" b="1" kern="0" dirty="0">
                <a:ln w="3175">
                  <a:solidFill>
                    <a:srgbClr val="CC0000"/>
                  </a:solidFill>
                </a:ln>
                <a:solidFill>
                  <a:srgbClr val="CC0000"/>
                </a:solidFill>
                <a:latin typeface="UD デジタル 教科書体 N-B" panose="02020700000000000000" pitchFamily="17" charset="-128"/>
                <a:ea typeface="UD デジタル 教科書体 N-B" panose="02020700000000000000" pitchFamily="17" charset="-128"/>
                <a:cs typeface="メイリオ" pitchFamily="50" charset="-128"/>
                <a:sym typeface="Arial"/>
              </a:rPr>
              <a:t>ぱれっとひろしま</a:t>
            </a:r>
            <a:endParaRPr lang="en-US" altLang="ja-JP" sz="2400" b="1" kern="0" dirty="0">
              <a:ln w="3175">
                <a:solidFill>
                  <a:srgbClr val="CC0000"/>
                </a:solidFill>
              </a:ln>
              <a:solidFill>
                <a:srgbClr val="CC0000"/>
              </a:solidFill>
              <a:latin typeface="UD デジタル 教科書体 N-B" panose="02020700000000000000" pitchFamily="17" charset="-128"/>
              <a:ea typeface="UD デジタル 教科書体 N-B" panose="02020700000000000000" pitchFamily="17" charset="-128"/>
              <a:cs typeface="メイリオ" pitchFamily="50" charset="-128"/>
              <a:sym typeface="Arial"/>
            </a:endParaRPr>
          </a:p>
        </p:txBody>
      </p:sp>
      <p:sp>
        <p:nvSpPr>
          <p:cNvPr id="2055" name="Google Shape;85;p13"/>
          <p:cNvSpPr txBox="1">
            <a:spLocks/>
          </p:cNvSpPr>
          <p:nvPr/>
        </p:nvSpPr>
        <p:spPr bwMode="auto">
          <a:xfrm>
            <a:off x="3881440" y="5786438"/>
            <a:ext cx="54641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Clr>
                <a:srgbClr val="000000"/>
              </a:buClr>
              <a:buSzPts val="1400"/>
              <a:buFont typeface="Arial" charset="0"/>
              <a:buNone/>
            </a:pPr>
            <a:r>
              <a:rPr lang="ja-JP" altLang="en-US" sz="2800" b="1" kern="0" dirty="0">
                <a:solidFill>
                  <a:srgbClr val="000000"/>
                </a:solidFill>
                <a:latin typeface="UD デジタル 教科書体 N-B" panose="02020700000000000000" pitchFamily="17" charset="-128"/>
                <a:ea typeface="UD デジタル 教科書体 N-B" panose="02020700000000000000" pitchFamily="17" charset="-128"/>
                <a:cs typeface="Arial" charset="0"/>
                <a:sym typeface="Arial" charset="0"/>
              </a:rPr>
              <a:t>広島県立生涯学習センター</a:t>
            </a:r>
          </a:p>
        </p:txBody>
      </p:sp>
      <p:sp>
        <p:nvSpPr>
          <p:cNvPr id="2059" name="Rectangle 4"/>
          <p:cNvSpPr>
            <a:spLocks noChangeArrowheads="1"/>
          </p:cNvSpPr>
          <p:nvPr/>
        </p:nvSpPr>
        <p:spPr bwMode="auto">
          <a:xfrm>
            <a:off x="356394" y="2763868"/>
            <a:ext cx="8568000" cy="73025"/>
          </a:xfrm>
          <a:prstGeom prst="rect">
            <a:avLst/>
          </a:prstGeom>
          <a:solidFill>
            <a:srgbClr val="CC0000"/>
          </a:solidFill>
          <a:ln>
            <a:noFill/>
          </a:ln>
        </p:spPr>
        <p:txBody>
          <a:bodyPr wrap="none" tIns="1800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90000"/>
              </a:lnSpc>
              <a:spcBef>
                <a:spcPct val="50000"/>
              </a:spcBef>
              <a:buClr>
                <a:srgbClr val="000000"/>
              </a:buClr>
              <a:buFont typeface="Arial" charset="0"/>
              <a:buNone/>
            </a:pPr>
            <a:endParaRPr lang="en-US" altLang="ja-JP" sz="2000" b="1" kern="0">
              <a:solidFill>
                <a:srgbClr val="CC0000"/>
              </a:solidFill>
              <a:latin typeface="メイリオ" pitchFamily="50" charset="-128"/>
              <a:ea typeface="メイリオ" pitchFamily="50" charset="-128"/>
              <a:cs typeface="Arial"/>
              <a:sym typeface="Arial"/>
            </a:endParaRPr>
          </a:p>
        </p:txBody>
      </p:sp>
      <p:sp>
        <p:nvSpPr>
          <p:cNvPr id="2060" name="Rectangle 4"/>
          <p:cNvSpPr>
            <a:spLocks noChangeArrowheads="1"/>
          </p:cNvSpPr>
          <p:nvPr/>
        </p:nvSpPr>
        <p:spPr bwMode="auto">
          <a:xfrm>
            <a:off x="356394" y="2826048"/>
            <a:ext cx="8568000" cy="73025"/>
          </a:xfrm>
          <a:prstGeom prst="rect">
            <a:avLst/>
          </a:prstGeom>
          <a:solidFill>
            <a:srgbClr val="CC0000"/>
          </a:solidFill>
          <a:ln>
            <a:noFill/>
          </a:ln>
        </p:spPr>
        <p:txBody>
          <a:bodyPr wrap="none" tIns="1800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90000"/>
              </a:lnSpc>
              <a:spcBef>
                <a:spcPct val="50000"/>
              </a:spcBef>
              <a:buClr>
                <a:srgbClr val="000000"/>
              </a:buClr>
              <a:buFont typeface="Arial" charset="0"/>
              <a:buNone/>
            </a:pPr>
            <a:endParaRPr lang="en-US" altLang="ja-JP" sz="2000" b="1" kern="0">
              <a:solidFill>
                <a:srgbClr val="FFFFFF"/>
              </a:solidFill>
              <a:latin typeface="メイリオ" pitchFamily="50" charset="-128"/>
              <a:ea typeface="メイリオ" pitchFamily="50" charset="-128"/>
              <a:cs typeface="Arial"/>
              <a:sym typeface="Arial"/>
            </a:endParaRPr>
          </a:p>
        </p:txBody>
      </p:sp>
      <p:pic>
        <p:nvPicPr>
          <p:cNvPr id="12" name="Picture 16" descr="親プロ　丸マー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22" y="3068232"/>
            <a:ext cx="3224212" cy="321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p:cNvSpPr txBox="1">
            <a:spLocks noChangeArrowheads="1"/>
          </p:cNvSpPr>
          <p:nvPr/>
        </p:nvSpPr>
        <p:spPr bwMode="auto">
          <a:xfrm>
            <a:off x="-213976" y="1965852"/>
            <a:ext cx="93579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100000"/>
              </a:lnSpc>
              <a:spcBef>
                <a:spcPct val="50000"/>
              </a:spcBef>
              <a:buFontTx/>
              <a:buNone/>
            </a:pPr>
            <a:r>
              <a:rPr lang="ja-JP" altLang="en-US" sz="4000" b="1" dirty="0">
                <a:ln w="19050">
                  <a:noFill/>
                </a:ln>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「親の力」をまなびあう学習プログラム</a:t>
            </a:r>
          </a:p>
        </p:txBody>
      </p:sp>
      <p:sp>
        <p:nvSpPr>
          <p:cNvPr id="15" name="Text Box 14"/>
          <p:cNvSpPr txBox="1">
            <a:spLocks noChangeArrowheads="1"/>
          </p:cNvSpPr>
          <p:nvPr/>
        </p:nvSpPr>
        <p:spPr bwMode="auto">
          <a:xfrm>
            <a:off x="-33347" y="527566"/>
            <a:ext cx="887095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en-US" altLang="ja-JP"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令和８年度</a:t>
            </a:r>
            <a:endParaRPr lang="en-US" altLang="ja-JP"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a:p>
            <a:pPr eaLnBrk="1" hangingPunct="1">
              <a:spcBef>
                <a:spcPct val="50000"/>
              </a:spcBef>
              <a:buFontTx/>
              <a:buNone/>
            </a:pPr>
            <a:r>
              <a:rPr lang="ja-JP" altLang="en-US"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「「親の力」をまなびあう学習プログラム」ファシリテーター養成講座</a:t>
            </a:r>
            <a:r>
              <a:rPr lang="en-US" altLang="ja-JP"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lang="ja-JP" altLang="en-US"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基礎講座</a:t>
            </a:r>
            <a:r>
              <a:rPr lang="en-US" altLang="ja-JP" sz="18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007" y="3963910"/>
            <a:ext cx="1587582" cy="1517728"/>
          </a:xfrm>
          <a:prstGeom prst="rect">
            <a:avLst/>
          </a:prstGeom>
        </p:spPr>
      </p:pic>
    </p:spTree>
    <p:extLst>
      <p:ext uri="{BB962C8B-B14F-4D97-AF65-F5344CB8AC3E}">
        <p14:creationId xmlns:p14="http://schemas.microsoft.com/office/powerpoint/2010/main" val="271006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603242" y="2921169"/>
            <a:ext cx="5937516" cy="923330"/>
          </a:xfrm>
          <a:prstGeom prst="rect">
            <a:avLst/>
          </a:prstGeom>
          <a:solidFill>
            <a:srgbClr val="008000"/>
          </a:solidFill>
        </p:spPr>
        <p:txBody>
          <a:bodyPr wrap="square" rtlCol="0">
            <a:spAutoFit/>
          </a:bodyPr>
          <a:lstStyle/>
          <a:p>
            <a:r>
              <a:rPr kumimoji="1" lang="ja-JP" altLang="en-US" sz="5400" b="1" dirty="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プログラムの特徴</a:t>
            </a:r>
          </a:p>
        </p:txBody>
      </p:sp>
    </p:spTree>
    <p:extLst>
      <p:ext uri="{BB962C8B-B14F-4D97-AF65-F5344CB8AC3E}">
        <p14:creationId xmlns:p14="http://schemas.microsoft.com/office/powerpoint/2010/main" val="96641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CF57D2D-ACC3-AF1E-6FBB-CFE07FD29325}"/>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322" name="AutoShape 2"/>
          <p:cNvSpPr>
            <a:spLocks noChangeArrowheads="1"/>
          </p:cNvSpPr>
          <p:nvPr/>
        </p:nvSpPr>
        <p:spPr bwMode="auto">
          <a:xfrm>
            <a:off x="539750" y="796265"/>
            <a:ext cx="3240088" cy="14478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2400" b="1" dirty="0">
                <a:latin typeface="UD デジタル 教科書体 N-B" panose="02020700000000000000" pitchFamily="17" charset="-128"/>
                <a:ea typeface="UD デジタル 教科書体 N-B" panose="02020700000000000000" pitchFamily="17" charset="-128"/>
              </a:rPr>
              <a:t>講演を聴くなどの</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従来の「講義型」の学習方法</a:t>
            </a:r>
          </a:p>
        </p:txBody>
      </p:sp>
      <p:sp>
        <p:nvSpPr>
          <p:cNvPr id="312325" name="Rectangle 5"/>
          <p:cNvSpPr>
            <a:spLocks noChangeArrowheads="1"/>
          </p:cNvSpPr>
          <p:nvPr/>
        </p:nvSpPr>
        <p:spPr bwMode="auto">
          <a:xfrm>
            <a:off x="444500" y="5734050"/>
            <a:ext cx="1981200" cy="9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ja-JP" altLang="en-US" sz="1600" dirty="0">
                <a:latin typeface="UD デジタル 教科書体 N-B" panose="02020700000000000000" pitchFamily="17" charset="-128"/>
                <a:ea typeface="UD デジタル 教科書体 N-B" panose="02020700000000000000" pitchFamily="17" charset="-128"/>
              </a:rPr>
              <a:t>簡単なゲームを通じてリラックスした雰囲気に。</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12326" name="Rectangle 6"/>
          <p:cNvSpPr>
            <a:spLocks noChangeArrowheads="1"/>
          </p:cNvSpPr>
          <p:nvPr/>
        </p:nvSpPr>
        <p:spPr bwMode="auto">
          <a:xfrm>
            <a:off x="3581400" y="5750511"/>
            <a:ext cx="1981200" cy="9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ja-JP" altLang="en-US" sz="1600" dirty="0">
                <a:latin typeface="UD デジタル 教科書体 N-B" panose="02020700000000000000" pitchFamily="17" charset="-128"/>
                <a:ea typeface="UD デジタル 教科書体 N-B" panose="02020700000000000000" pitchFamily="17" charset="-128"/>
              </a:rPr>
              <a:t>思いや意見をグループで出し合い、考えを広げます。</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12327" name="Rectangle 7"/>
          <p:cNvSpPr>
            <a:spLocks noChangeArrowheads="1"/>
          </p:cNvSpPr>
          <p:nvPr/>
        </p:nvSpPr>
        <p:spPr bwMode="auto">
          <a:xfrm>
            <a:off x="6719888" y="5734050"/>
            <a:ext cx="1981200" cy="9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ja-JP" altLang="en-US" sz="1600" dirty="0">
                <a:latin typeface="UD デジタル 教科書体 N-B" panose="02020700000000000000" pitchFamily="17" charset="-128"/>
                <a:ea typeface="UD デジタル 教科書体 N-B" panose="02020700000000000000" pitchFamily="17" charset="-128"/>
              </a:rPr>
              <a:t>話合いをふりかえり、「気づき」が生まれます。</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12328" name="Oval 8"/>
          <p:cNvSpPr>
            <a:spLocks noChangeArrowheads="1"/>
          </p:cNvSpPr>
          <p:nvPr/>
        </p:nvSpPr>
        <p:spPr bwMode="auto">
          <a:xfrm>
            <a:off x="174476" y="3649362"/>
            <a:ext cx="2520000" cy="576000"/>
          </a:xfrm>
          <a:prstGeom prst="ellipse">
            <a:avLst/>
          </a:prstGeom>
          <a:solidFill>
            <a:srgbClr val="CC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800" b="1" dirty="0">
                <a:latin typeface="UD デジタル 教科書体 N-B" panose="02020700000000000000" pitchFamily="17" charset="-128"/>
                <a:ea typeface="UD デジタル 教科書体 N-B" panose="02020700000000000000" pitchFamily="17" charset="-128"/>
              </a:rPr>
              <a:t>うちとける</a:t>
            </a:r>
          </a:p>
        </p:txBody>
      </p:sp>
      <p:sp>
        <p:nvSpPr>
          <p:cNvPr id="312329" name="Oval 9"/>
          <p:cNvSpPr>
            <a:spLocks noChangeArrowheads="1"/>
          </p:cNvSpPr>
          <p:nvPr/>
        </p:nvSpPr>
        <p:spPr bwMode="auto">
          <a:xfrm>
            <a:off x="3312000" y="3636246"/>
            <a:ext cx="2520000" cy="576000"/>
          </a:xfrm>
          <a:prstGeom prst="ellipse">
            <a:avLst/>
          </a:prstGeom>
          <a:solidFill>
            <a:srgbClr val="CC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800" b="1" dirty="0">
                <a:latin typeface="UD デジタル 教科書体 N-B" panose="02020700000000000000" pitchFamily="17" charset="-128"/>
                <a:ea typeface="UD デジタル 教科書体 N-B" panose="02020700000000000000" pitchFamily="17" charset="-128"/>
              </a:rPr>
              <a:t>話し合う</a:t>
            </a:r>
          </a:p>
        </p:txBody>
      </p:sp>
      <p:sp>
        <p:nvSpPr>
          <p:cNvPr id="312330" name="Oval 10"/>
          <p:cNvSpPr>
            <a:spLocks noChangeArrowheads="1"/>
          </p:cNvSpPr>
          <p:nvPr/>
        </p:nvSpPr>
        <p:spPr bwMode="auto">
          <a:xfrm>
            <a:off x="6450487" y="3649362"/>
            <a:ext cx="2520000" cy="576000"/>
          </a:xfrm>
          <a:prstGeom prst="ellipse">
            <a:avLst/>
          </a:prstGeom>
          <a:solidFill>
            <a:srgbClr val="CC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800" b="1" dirty="0">
                <a:latin typeface="UD デジタル 教科書体 N-B" panose="02020700000000000000" pitchFamily="17" charset="-128"/>
                <a:ea typeface="UD デジタル 教科書体 N-B" panose="02020700000000000000" pitchFamily="17" charset="-128"/>
              </a:rPr>
              <a:t>気づく</a:t>
            </a:r>
            <a:endParaRPr lang="ja-JP" altLang="en-US" sz="1800" dirty="0">
              <a:latin typeface="UD デジタル 教科書体 N-B" panose="02020700000000000000" pitchFamily="17" charset="-128"/>
              <a:ea typeface="UD デジタル 教科書体 N-B" panose="02020700000000000000" pitchFamily="17" charset="-128"/>
            </a:endParaRPr>
          </a:p>
        </p:txBody>
      </p:sp>
      <p:sp>
        <p:nvSpPr>
          <p:cNvPr id="312333" name="Text Box 13"/>
          <p:cNvSpPr txBox="1">
            <a:spLocks noChangeArrowheads="1"/>
          </p:cNvSpPr>
          <p:nvPr/>
        </p:nvSpPr>
        <p:spPr bwMode="auto">
          <a:xfrm>
            <a:off x="242784" y="2470584"/>
            <a:ext cx="89012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子育てを振り返り話し合う中で、親が「自ら気づき」「自らまなぶ」力を！</a:t>
            </a:r>
            <a:endParaRPr lang="ja-JP" altLang="en-US"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pic>
        <p:nvPicPr>
          <p:cNvPr id="312334" name="Picture 14" descr="39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83" y="4341079"/>
            <a:ext cx="1728787" cy="1296988"/>
          </a:xfrm>
          <a:prstGeom prst="rect">
            <a:avLst/>
          </a:prstGeom>
          <a:noFill/>
          <a:ln w="508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3123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671" y="4350157"/>
            <a:ext cx="1728000" cy="1287910"/>
          </a:xfrm>
          <a:prstGeom prst="rect">
            <a:avLst/>
          </a:prstGeom>
          <a:noFill/>
          <a:ln w="508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312336" name="Picture 16" descr="DSCF044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7058" y="4324807"/>
            <a:ext cx="1726859" cy="1296000"/>
          </a:xfrm>
          <a:prstGeom prst="rect">
            <a:avLst/>
          </a:prstGeom>
          <a:noFill/>
          <a:ln w="508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12339" name="Rectangle 19"/>
          <p:cNvSpPr>
            <a:spLocks noChangeArrowheads="1"/>
          </p:cNvSpPr>
          <p:nvPr/>
        </p:nvSpPr>
        <p:spPr bwMode="auto">
          <a:xfrm>
            <a:off x="989806" y="2972940"/>
            <a:ext cx="7164388"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altLang="ja-JP" sz="2800"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lang="ja-JP" altLang="en-US" sz="2800"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このプログラムに「正解」はありません。</a:t>
            </a:r>
          </a:p>
        </p:txBody>
      </p:sp>
      <p:sp>
        <p:nvSpPr>
          <p:cNvPr id="21" name="正方形/長方形 20"/>
          <p:cNvSpPr/>
          <p:nvPr/>
        </p:nvSpPr>
        <p:spPr>
          <a:xfrm>
            <a:off x="0" y="-2540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寄って、話して、自ら気づく「参加型」</a:t>
            </a:r>
          </a:p>
        </p:txBody>
      </p:sp>
      <p:sp>
        <p:nvSpPr>
          <p:cNvPr id="22" name="二等辺三角形 21"/>
          <p:cNvSpPr/>
          <p:nvPr/>
        </p:nvSpPr>
        <p:spPr>
          <a:xfrm rot="5400000">
            <a:off x="3999417" y="1268889"/>
            <a:ext cx="992193" cy="54769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2682537" y="4940566"/>
            <a:ext cx="995496" cy="33919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5756736" y="4995269"/>
            <a:ext cx="995496" cy="339192"/>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324" name="AutoShape 4"/>
          <p:cNvSpPr>
            <a:spLocks noChangeArrowheads="1"/>
          </p:cNvSpPr>
          <p:nvPr/>
        </p:nvSpPr>
        <p:spPr bwMode="auto">
          <a:xfrm>
            <a:off x="4922333" y="723240"/>
            <a:ext cx="3437731" cy="1503362"/>
          </a:xfrm>
          <a:prstGeom prst="roundRect">
            <a:avLst>
              <a:gd name="adj" fmla="val 16667"/>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2400" b="1" dirty="0">
                <a:latin typeface="UD デジタル 教科書体 N-B" panose="02020700000000000000" pitchFamily="17" charset="-128"/>
                <a:ea typeface="UD デジタル 教科書体 N-B" panose="02020700000000000000" pitchFamily="17" charset="-128"/>
              </a:rPr>
              <a:t>参加者が</a:t>
            </a:r>
          </a:p>
          <a:p>
            <a:r>
              <a:rPr lang="ja-JP" altLang="en-US" sz="2400" b="1" dirty="0">
                <a:latin typeface="UD デジタル 教科書体 N-B" panose="02020700000000000000" pitchFamily="17" charset="-128"/>
                <a:ea typeface="UD デジタル 教科書体 N-B" panose="02020700000000000000" pitchFamily="17" charset="-128"/>
              </a:rPr>
              <a:t>“学びの主体”となる</a:t>
            </a:r>
          </a:p>
          <a:p>
            <a:r>
              <a:rPr lang="ja-JP" altLang="en-US" sz="2400" b="1" dirty="0">
                <a:latin typeface="UD デジタル 教科書体 N-B" panose="02020700000000000000" pitchFamily="17" charset="-128"/>
                <a:ea typeface="UD デジタル 教科書体 N-B" panose="02020700000000000000" pitchFamily="17" charset="-128"/>
              </a:rPr>
              <a:t>「参加型」の学習方法</a:t>
            </a:r>
          </a:p>
        </p:txBody>
      </p:sp>
    </p:spTree>
    <p:extLst>
      <p:ext uri="{BB962C8B-B14F-4D97-AF65-F5344CB8AC3E}">
        <p14:creationId xmlns:p14="http://schemas.microsoft.com/office/powerpoint/2010/main" val="324896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404AC8C-5E2E-BFB9-9B71-8F656DCEF2E4}"/>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7" name="表 26"/>
          <p:cNvGraphicFramePr>
            <a:graphicFrameLocks noGrp="1"/>
          </p:cNvGraphicFramePr>
          <p:nvPr/>
        </p:nvGraphicFramePr>
        <p:xfrm>
          <a:off x="400899" y="778794"/>
          <a:ext cx="8342199" cy="2651760"/>
        </p:xfrm>
        <a:graphic>
          <a:graphicData uri="http://schemas.openxmlformats.org/drawingml/2006/table">
            <a:tbl>
              <a:tblPr firstRow="1" bandRow="1">
                <a:tableStyleId>{69CF1AB2-1976-4502-BF36-3FF5EA218861}</a:tableStyleId>
              </a:tblPr>
              <a:tblGrid>
                <a:gridCol w="2092400">
                  <a:extLst>
                    <a:ext uri="{9D8B030D-6E8A-4147-A177-3AD203B41FA5}">
                      <a16:colId xmlns:a16="http://schemas.microsoft.com/office/drawing/2014/main" val="20000"/>
                    </a:ext>
                  </a:extLst>
                </a:gridCol>
                <a:gridCol w="6249799">
                  <a:extLst>
                    <a:ext uri="{9D8B030D-6E8A-4147-A177-3AD203B41FA5}">
                      <a16:colId xmlns:a16="http://schemas.microsoft.com/office/drawing/2014/main" val="20001"/>
                    </a:ext>
                  </a:extLst>
                </a:gridCol>
              </a:tblGrid>
              <a:tr h="370840">
                <a:tc>
                  <a:txBody>
                    <a:bodyPr/>
                    <a:lstStyle/>
                    <a:p>
                      <a:pPr algn="ctr"/>
                      <a:r>
                        <a:rPr kumimoji="1" lang="ja-JP" altLang="en-US" sz="2400" dirty="0">
                          <a:latin typeface="UD デジタル 教科書体 N-B" panose="02020700000000000000" pitchFamily="17" charset="-128"/>
                          <a:ea typeface="UD デジタル 教科書体 N-B" panose="02020700000000000000" pitchFamily="17" charset="-128"/>
                        </a:rPr>
                        <a:t>段　階</a:t>
                      </a:r>
                      <a:endParaRPr kumimoji="1" lang="ja-JP" altLang="en-US" sz="2400" dirty="0">
                        <a:solidFill>
                          <a:schemeClr val="bg1"/>
                        </a:solidFill>
                        <a:latin typeface="UD デジタル 教科書体 N-B" panose="02020700000000000000" pitchFamily="17" charset="-128"/>
                        <a:ea typeface="UD デジタル 教科書体 N-B" panose="02020700000000000000" pitchFamily="17" charset="-128"/>
                      </a:endParaRPr>
                    </a:p>
                  </a:txBody>
                  <a:tcPr/>
                </a:tc>
                <a:tc>
                  <a:txBody>
                    <a:bodyPr/>
                    <a:lstStyle/>
                    <a:p>
                      <a:pPr algn="ctr"/>
                      <a:r>
                        <a:rPr kumimoji="1" lang="ja-JP" altLang="en-US" sz="2400" dirty="0">
                          <a:latin typeface="UD デジタル 教科書体 N-B" panose="02020700000000000000" pitchFamily="17" charset="-128"/>
                          <a:ea typeface="UD デジタル 教科書体 N-B" panose="02020700000000000000" pitchFamily="17" charset="-128"/>
                        </a:rPr>
                        <a:t>対　象</a:t>
                      </a:r>
                      <a:endParaRPr kumimoji="1" lang="ja-JP" altLang="en-US" sz="2400" dirty="0">
                        <a:solidFill>
                          <a:schemeClr val="bg1"/>
                        </a:solidFill>
                        <a:latin typeface="UD デジタル 教科書体 N-B" panose="02020700000000000000" pitchFamily="17" charset="-128"/>
                        <a:ea typeface="UD デジタル 教科書体 N-B" panose="02020700000000000000" pitchFamily="17" charset="-128"/>
                      </a:endParaRPr>
                    </a:p>
                  </a:txBody>
                  <a:tcPr/>
                </a:tc>
                <a:extLst>
                  <a:ext uri="{0D108BD9-81ED-4DB2-BD59-A6C34878D82A}">
                    <a16:rowId xmlns:a16="http://schemas.microsoft.com/office/drawing/2014/main" val="10000"/>
                  </a:ext>
                </a:extLst>
              </a:tr>
              <a:tr h="370840">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子育て準備期</a:t>
                      </a:r>
                    </a:p>
                  </a:txBody>
                  <a:tcPr/>
                </a:tc>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中学・高校生など青少年、まもなく親になる人</a:t>
                      </a:r>
                    </a:p>
                  </a:txBody>
                  <a:tcPr/>
                </a:tc>
                <a:extLst>
                  <a:ext uri="{0D108BD9-81ED-4DB2-BD59-A6C34878D82A}">
                    <a16:rowId xmlns:a16="http://schemas.microsoft.com/office/drawing/2014/main" val="10001"/>
                  </a:ext>
                </a:extLst>
              </a:tr>
              <a:tr h="370840">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子育て前期</a:t>
                      </a:r>
                      <a:endParaRPr kumimoji="1" lang="en-US" altLang="ja-JP" sz="2400" dirty="0">
                        <a:latin typeface="UD デジタル 教科書体 N-B" panose="02020700000000000000" pitchFamily="17" charset="-128"/>
                        <a:ea typeface="UD デジタル 教科書体 N-B" panose="02020700000000000000" pitchFamily="17" charset="-128"/>
                      </a:endParaRPr>
                    </a:p>
                  </a:txBody>
                  <a:tcPr/>
                </a:tc>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０歳児の親～小学校３年生の親</a:t>
                      </a:r>
                    </a:p>
                  </a:txBody>
                  <a:tcPr/>
                </a:tc>
                <a:extLst>
                  <a:ext uri="{0D108BD9-81ED-4DB2-BD59-A6C34878D82A}">
                    <a16:rowId xmlns:a16="http://schemas.microsoft.com/office/drawing/2014/main" val="10002"/>
                  </a:ext>
                </a:extLst>
              </a:tr>
              <a:tr h="370840">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子育て後期</a:t>
                      </a:r>
                    </a:p>
                  </a:txBody>
                  <a:tcPr/>
                </a:tc>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小学校４～６年生、中学・高校生の親</a:t>
                      </a:r>
                    </a:p>
                  </a:txBody>
                  <a:tcPr/>
                </a:tc>
                <a:extLst>
                  <a:ext uri="{0D108BD9-81ED-4DB2-BD59-A6C34878D82A}">
                    <a16:rowId xmlns:a16="http://schemas.microsoft.com/office/drawing/2014/main" val="10003"/>
                  </a:ext>
                </a:extLst>
              </a:tr>
              <a:tr h="370840">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子育て支援期</a:t>
                      </a:r>
                    </a:p>
                  </a:txBody>
                  <a:tcPr/>
                </a:tc>
                <a:tc>
                  <a:txBody>
                    <a:bodyPr/>
                    <a:lstStyle/>
                    <a:p>
                      <a:r>
                        <a:rPr kumimoji="1" lang="ja-JP" altLang="en-US" sz="2400" dirty="0">
                          <a:latin typeface="UD デジタル 教科書体 N-B" panose="02020700000000000000" pitchFamily="17" charset="-128"/>
                          <a:ea typeface="UD デジタル 教科書体 N-B" panose="02020700000000000000" pitchFamily="17" charset="-128"/>
                        </a:rPr>
                        <a:t>中高年など子育て支援者</a:t>
                      </a:r>
                    </a:p>
                  </a:txBody>
                  <a:tcPr/>
                </a:tc>
                <a:extLst>
                  <a:ext uri="{0D108BD9-81ED-4DB2-BD59-A6C34878D82A}">
                    <a16:rowId xmlns:a16="http://schemas.microsoft.com/office/drawing/2014/main" val="10004"/>
                  </a:ext>
                </a:extLst>
              </a:tr>
            </a:tbl>
          </a:graphicData>
        </a:graphic>
      </p:graphicFrame>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24" y="3888204"/>
            <a:ext cx="1630496" cy="2263225"/>
          </a:xfrm>
          <a:prstGeom prst="rect">
            <a:avLst/>
          </a:prstGeom>
          <a:ln>
            <a:noFill/>
          </a:ln>
          <a:effectLst>
            <a:outerShdw blurRad="292100" dist="139700" dir="2700000" algn="tl" rotWithShape="0">
              <a:srgbClr val="333333">
                <a:alpha val="65000"/>
              </a:srgbClr>
            </a:outerShdw>
          </a:effectLst>
        </p:spPr>
      </p:pic>
      <p:sp>
        <p:nvSpPr>
          <p:cNvPr id="28" name="テキスト ボックス 27"/>
          <p:cNvSpPr txBox="1"/>
          <p:nvPr/>
        </p:nvSpPr>
        <p:spPr>
          <a:xfrm>
            <a:off x="122528" y="3518872"/>
            <a:ext cx="1929192" cy="36933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学習のすすめ</a:t>
            </a:r>
            <a:r>
              <a:rPr lang="ja-JP" altLang="en-US" dirty="0">
                <a:latin typeface="UD デジタル 教科書体 N-B" panose="02020700000000000000" pitchFamily="17" charset="-128"/>
                <a:ea typeface="UD デジタル 教科書体 N-B" panose="02020700000000000000" pitchFamily="17" charset="-128"/>
              </a:rPr>
              <a:t>方</a:t>
            </a:r>
            <a:endParaRPr kumimoji="1" lang="ja-JP" altLang="en-US" dirty="0">
              <a:latin typeface="UD デジタル 教科書体 N-B" panose="02020700000000000000" pitchFamily="17" charset="-128"/>
              <a:ea typeface="UD デジタル 教科書体 N-B" panose="02020700000000000000" pitchFamily="17" charset="-128"/>
            </a:endParaRPr>
          </a:p>
        </p:txBody>
      </p:sp>
      <p:grpSp>
        <p:nvGrpSpPr>
          <p:cNvPr id="2" name="グループ化 1"/>
          <p:cNvGrpSpPr/>
          <p:nvPr/>
        </p:nvGrpSpPr>
        <p:grpSpPr>
          <a:xfrm>
            <a:off x="2051720" y="3879420"/>
            <a:ext cx="6789368" cy="2310978"/>
            <a:chOff x="2051720" y="4286250"/>
            <a:chExt cx="6789368" cy="2310978"/>
          </a:xfrm>
        </p:grpSpPr>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31" b="2868"/>
            <a:stretch/>
          </p:blipFill>
          <p:spPr bwMode="auto">
            <a:xfrm>
              <a:off x="2051720" y="4292600"/>
              <a:ext cx="1699086" cy="2304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84" r="2359" b="2585"/>
            <a:stretch/>
          </p:blipFill>
          <p:spPr bwMode="auto">
            <a:xfrm>
              <a:off x="3750806" y="4292972"/>
              <a:ext cx="1685290" cy="2304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16" t="3288" b="2609"/>
            <a:stretch/>
          </p:blipFill>
          <p:spPr bwMode="auto">
            <a:xfrm>
              <a:off x="5456711" y="4292971"/>
              <a:ext cx="1702664" cy="2304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841" r="2661" b="2601"/>
            <a:stretch/>
          </p:blipFill>
          <p:spPr bwMode="auto">
            <a:xfrm>
              <a:off x="7180712" y="4286250"/>
              <a:ext cx="1660376" cy="2310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35" name="テキスト ボックス 34"/>
          <p:cNvSpPr txBox="1"/>
          <p:nvPr/>
        </p:nvSpPr>
        <p:spPr>
          <a:xfrm>
            <a:off x="4571999" y="3489128"/>
            <a:ext cx="1736043" cy="369332"/>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ワークシート</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3" name="正方形/長方形 12"/>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子育て段階に応じた学習プログラム</a:t>
            </a:r>
          </a:p>
        </p:txBody>
      </p:sp>
    </p:spTree>
    <p:extLst>
      <p:ext uri="{BB962C8B-B14F-4D97-AF65-F5344CB8AC3E}">
        <p14:creationId xmlns:p14="http://schemas.microsoft.com/office/powerpoint/2010/main" val="381571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1-2story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595188" y="1463130"/>
            <a:ext cx="2941638"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9" descr="08-2（挿絵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49263" y="3552280"/>
            <a:ext cx="1979613" cy="197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2" descr="買って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864938" y="3552280"/>
            <a:ext cx="1379538"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5" descr="ワクワクとドキドキと（ストーリー用）"/>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77376" y="3552280"/>
            <a:ext cx="1814512"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8" descr="13-2（挿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376" y="1463130"/>
            <a:ext cx="267493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te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9851" y="2039393"/>
            <a:ext cx="19907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7AFC8AE3-8FA3-30D4-E5D9-48544493C158}"/>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身近なエピソードをもとにした内容</a:t>
            </a:r>
          </a:p>
        </p:txBody>
      </p:sp>
    </p:spTree>
    <p:extLst>
      <p:ext uri="{BB962C8B-B14F-4D97-AF65-F5344CB8AC3E}">
        <p14:creationId xmlns:p14="http://schemas.microsoft.com/office/powerpoint/2010/main" val="313167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3EC8FDE-29DC-2CF1-B842-FD7478D1D7EB}"/>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1"/>
          <p:cNvSpPr>
            <a:spLocks noGrp="1"/>
          </p:cNvSpPr>
          <p:nvPr>
            <p:ph sz="half" idx="4294967295"/>
          </p:nvPr>
        </p:nvSpPr>
        <p:spPr>
          <a:xfrm>
            <a:off x="122528" y="1324520"/>
            <a:ext cx="8056563" cy="2722786"/>
          </a:xfrm>
          <a:prstGeom prst="rect">
            <a:avLst/>
          </a:prstGeom>
        </p:spPr>
        <p:txBody>
          <a:bodyPr>
            <a:normAutofit/>
          </a:bodyPr>
          <a:lstStyle/>
          <a:p>
            <a:pPr marL="0" indent="0" eaLnBrk="1" hangingPunct="1">
              <a:lnSpc>
                <a:spcPts val="6200"/>
              </a:lnSpc>
              <a:buFontTx/>
              <a:buNone/>
            </a:pPr>
            <a:r>
              <a:rPr lang="ja-JP" altLang="en-US" sz="3600" dirty="0">
                <a:latin typeface="UD デジタル 教科書体 N-B" panose="02020700000000000000" pitchFamily="17" charset="-128"/>
                <a:ea typeface="UD デジタル 教科書体 N-B" panose="02020700000000000000" pitchFamily="17" charset="-128"/>
              </a:rPr>
              <a:t>①乳幼児をもつ</a:t>
            </a:r>
            <a:r>
              <a:rPr lang="ja-JP" altLang="en-US" sz="3600" b="1" dirty="0">
                <a:solidFill>
                  <a:srgbClr val="FF0000"/>
                </a:solidFill>
                <a:latin typeface="UD デジタル 教科書体 N-B" panose="02020700000000000000" pitchFamily="17" charset="-128"/>
                <a:ea typeface="UD デジタル 教科書体 N-B" panose="02020700000000000000" pitchFamily="17" charset="-128"/>
              </a:rPr>
              <a:t>親の悩みに対応</a:t>
            </a:r>
            <a:endParaRPr lang="en-US" altLang="ja-JP" sz="36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eaLnBrk="1" hangingPunct="1">
              <a:lnSpc>
                <a:spcPts val="6200"/>
              </a:lnSpc>
              <a:buFontTx/>
              <a:buNone/>
            </a:pPr>
            <a:r>
              <a:rPr lang="ja-JP" altLang="en-US" sz="3600" dirty="0">
                <a:latin typeface="UD デジタル 教科書体 N-B" panose="02020700000000000000" pitchFamily="17" charset="-128"/>
                <a:ea typeface="UD デジタル 教科書体 N-B" panose="02020700000000000000" pitchFamily="17" charset="-128"/>
              </a:rPr>
              <a:t>②日頃の</a:t>
            </a:r>
            <a:r>
              <a:rPr lang="ja-JP" altLang="en-US" sz="3600" b="1" dirty="0">
                <a:solidFill>
                  <a:srgbClr val="FF0000"/>
                </a:solidFill>
                <a:latin typeface="UD デジタル 教科書体 N-B" panose="02020700000000000000" pitchFamily="17" charset="-128"/>
                <a:ea typeface="UD デジタル 教科書体 N-B" panose="02020700000000000000" pitchFamily="17" charset="-128"/>
              </a:rPr>
              <a:t>子育てを振り返る</a:t>
            </a:r>
            <a:r>
              <a:rPr lang="ja-JP" altLang="en-US" sz="3600" dirty="0">
                <a:latin typeface="UD デジタル 教科書体 N-B" panose="02020700000000000000" pitchFamily="17" charset="-128"/>
                <a:ea typeface="UD デジタル 教科書体 N-B" panose="02020700000000000000" pitchFamily="17" charset="-128"/>
              </a:rPr>
              <a:t>内容</a:t>
            </a:r>
            <a:endParaRPr lang="en-US" altLang="ja-JP" sz="3600" dirty="0">
              <a:latin typeface="UD デジタル 教科書体 N-B" panose="02020700000000000000" pitchFamily="17" charset="-128"/>
              <a:ea typeface="UD デジタル 教科書体 N-B" panose="02020700000000000000" pitchFamily="17" charset="-128"/>
            </a:endParaRPr>
          </a:p>
          <a:p>
            <a:pPr marL="0" indent="0" eaLnBrk="1" hangingPunct="1">
              <a:lnSpc>
                <a:spcPts val="6200"/>
              </a:lnSpc>
              <a:buFontTx/>
              <a:buNone/>
            </a:pPr>
            <a:r>
              <a:rPr lang="ja-JP" altLang="en-US" sz="3600" dirty="0">
                <a:latin typeface="UD デジタル 教科書体 N-B" panose="02020700000000000000" pitchFamily="17" charset="-128"/>
                <a:ea typeface="UD デジタル 教科書体 N-B" panose="02020700000000000000" pitchFamily="17" charset="-128"/>
              </a:rPr>
              <a:t>③子供との</a:t>
            </a:r>
            <a:r>
              <a:rPr lang="ja-JP" altLang="en-US" sz="3600" b="1" dirty="0">
                <a:solidFill>
                  <a:srgbClr val="FF0000"/>
                </a:solidFill>
                <a:latin typeface="UD デジタル 教科書体 N-B" panose="02020700000000000000" pitchFamily="17" charset="-128"/>
                <a:ea typeface="UD デジタル 教科書体 N-B" panose="02020700000000000000" pitchFamily="17" charset="-128"/>
              </a:rPr>
              <a:t>関わり方の具体</a:t>
            </a:r>
            <a:r>
              <a:rPr lang="ja-JP" altLang="en-US" sz="3600" dirty="0">
                <a:latin typeface="UD デジタル 教科書体 N-B" panose="02020700000000000000" pitchFamily="17" charset="-128"/>
                <a:ea typeface="UD デジタル 教科書体 N-B" panose="02020700000000000000" pitchFamily="17" charset="-128"/>
              </a:rPr>
              <a:t>を情報提供</a:t>
            </a:r>
            <a:endParaRPr lang="en-US" altLang="ja-JP" sz="360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9" name="コンテンツ プレースホルダー 1"/>
          <p:cNvSpPr txBox="1">
            <a:spLocks/>
          </p:cNvSpPr>
          <p:nvPr/>
        </p:nvSpPr>
        <p:spPr bwMode="auto">
          <a:xfrm>
            <a:off x="543719" y="5094948"/>
            <a:ext cx="8056562" cy="1039812"/>
          </a:xfrm>
          <a:prstGeom prst="rect">
            <a:avLst/>
          </a:prstGeom>
          <a:noFill/>
          <a:ln w="9525">
            <a:no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b="1" dirty="0">
                <a:latin typeface="UD デジタル 教科書体 N-B" panose="02020700000000000000" pitchFamily="17" charset="-128"/>
                <a:ea typeface="UD デジタル 教科書体 N-B" panose="02020700000000000000" pitchFamily="17" charset="-128"/>
              </a:rPr>
              <a:t>子供の気持ちに共感した接し方、コミュニケーションの方法を具体的に考える教材</a:t>
            </a:r>
            <a:endParaRPr lang="en-US" altLang="ja-JP" b="1" dirty="0">
              <a:latin typeface="UD デジタル 教科書体 N-B" panose="02020700000000000000" pitchFamily="17" charset="-128"/>
              <a:ea typeface="UD デジタル 教科書体 N-B" panose="02020700000000000000" pitchFamily="17" charset="-128"/>
            </a:endParaRPr>
          </a:p>
        </p:txBody>
      </p:sp>
      <p:sp>
        <p:nvSpPr>
          <p:cNvPr id="10" name="二等辺三角形 9"/>
          <p:cNvSpPr/>
          <p:nvPr/>
        </p:nvSpPr>
        <p:spPr>
          <a:xfrm rot="10800000">
            <a:off x="3489696" y="4210664"/>
            <a:ext cx="2432917" cy="670016"/>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メイリオ" panose="020B0604030504040204" pitchFamily="50" charset="-128"/>
              <a:ea typeface="メイリオ" panose="020B0604030504040204" pitchFamily="50" charset="-128"/>
            </a:endParaRPr>
          </a:p>
        </p:txBody>
      </p:sp>
      <p:pic>
        <p:nvPicPr>
          <p:cNvPr id="12" name="Picture 8" descr="K:\生涯学習センター\振興課　【平成29年度】\04_モデル事業\01_家庭教育支援\教材資料更新\教材1-31（修正）\HP表紙\HPｺ-1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9424" y="832851"/>
            <a:ext cx="932414" cy="13168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0" descr="K:\生涯学習センター\振興課　【平成29年度】\04_モデル事業\01_家庭教育支援\教材資料更新\教材1-31（修正）\HP表紙\HPｺ-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9424" y="2231002"/>
            <a:ext cx="932414" cy="1331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C:\Users\19796\Desktop\無題7.png"/>
          <p:cNvPicPr>
            <a:picLocks noChangeAspect="1" noChangeArrowheads="1"/>
          </p:cNvPicPr>
          <p:nvPr/>
        </p:nvPicPr>
        <p:blipFill>
          <a:blip r:embed="rId5" cstate="print">
            <a:extLst>
              <a:ext uri="{28A0092B-C50C-407E-A947-70E740481C1C}">
                <a14:useLocalDpi xmlns:a14="http://schemas.microsoft.com/office/drawing/2010/main" val="0"/>
              </a:ext>
            </a:extLst>
          </a:blip>
          <a:srcRect r="69572" b="22665"/>
          <a:stretch>
            <a:fillRect/>
          </a:stretch>
        </p:blipFill>
        <p:spPr bwMode="auto">
          <a:xfrm>
            <a:off x="8059424" y="3735927"/>
            <a:ext cx="937198" cy="13403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親子コミュニケーション応援編（親プロ）</a:t>
            </a:r>
          </a:p>
        </p:txBody>
      </p:sp>
    </p:spTree>
    <p:extLst>
      <p:ext uri="{BB962C8B-B14F-4D97-AF65-F5344CB8AC3E}">
        <p14:creationId xmlns:p14="http://schemas.microsoft.com/office/powerpoint/2010/main" val="365604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156D0C8-04D7-27D7-072F-2DDB2348A768}"/>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3"/>
          <p:cNvSpPr txBox="1">
            <a:spLocks noChangeArrowheads="1"/>
          </p:cNvSpPr>
          <p:nvPr/>
        </p:nvSpPr>
        <p:spPr bwMode="auto">
          <a:xfrm>
            <a:off x="453232" y="851619"/>
            <a:ext cx="8237536" cy="461665"/>
          </a:xfrm>
          <a:prstGeom prst="rect">
            <a:avLst/>
          </a:prstGeom>
          <a:solidFill>
            <a:srgbClr val="008000">
              <a:alpha val="80000"/>
            </a:srgbClr>
          </a:solidFill>
          <a:ln>
            <a:noFill/>
          </a:ln>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50000"/>
              </a:spcBef>
              <a:buFontTx/>
              <a:buNone/>
            </a:pPr>
            <a:r>
              <a:rPr lang="ja-JP" altLang="en-US" sz="2400" b="1" dirty="0">
                <a:solidFill>
                  <a:schemeClr val="bg1"/>
                </a:solidFill>
                <a:latin typeface="UD デジタル 教科書体 N-B" panose="02020700000000000000" pitchFamily="17" charset="-128"/>
                <a:ea typeface="UD デジタル 教科書体 N-B" panose="02020700000000000000" pitchFamily="17" charset="-128"/>
              </a:rPr>
              <a:t>みんなどうしてる？～親編・親の生活編・子供の生活編～</a:t>
            </a:r>
          </a:p>
        </p:txBody>
      </p:sp>
      <p:sp>
        <p:nvSpPr>
          <p:cNvPr id="7" name="Rectangle 30"/>
          <p:cNvSpPr>
            <a:spLocks noChangeArrowheads="1"/>
          </p:cNvSpPr>
          <p:nvPr/>
        </p:nvSpPr>
        <p:spPr bwMode="auto">
          <a:xfrm>
            <a:off x="423168" y="1602507"/>
            <a:ext cx="871856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対</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象</a:t>
            </a:r>
            <a:r>
              <a:rPr lang="ja-JP" altLang="ja-JP" sz="2400" dirty="0">
                <a:latin typeface="UD デジタル 教科書体 N-B" panose="02020700000000000000" pitchFamily="17" charset="-128"/>
                <a:ea typeface="UD デジタル 教科書体 N-B" panose="02020700000000000000" pitchFamily="17" charset="-128"/>
              </a:rPr>
              <a:t>：０～２歳児の</a:t>
            </a:r>
            <a:r>
              <a:rPr lang="ja-JP" altLang="en-US" sz="2400" dirty="0">
                <a:latin typeface="UD デジタル 教科書体 N-B" panose="02020700000000000000" pitchFamily="17" charset="-128"/>
                <a:ea typeface="UD デジタル 教科書体 N-B" panose="02020700000000000000" pitchFamily="17" charset="-128"/>
              </a:rPr>
              <a:t>親</a:t>
            </a:r>
            <a:endParaRPr lang="ja-JP"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人</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数</a:t>
            </a:r>
            <a:r>
              <a:rPr lang="ja-JP" altLang="ja-JP" sz="2400" dirty="0">
                <a:latin typeface="UD デジタル 教科書体 N-B" panose="02020700000000000000" pitchFamily="17" charset="-128"/>
                <a:ea typeface="UD デジタル 教科書体 N-B" panose="02020700000000000000" pitchFamily="17" charset="-128"/>
              </a:rPr>
              <a:t>：３～４人程度</a:t>
            </a: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時</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間</a:t>
            </a:r>
            <a:r>
              <a:rPr lang="ja-JP" altLang="ja-JP" sz="2400" dirty="0">
                <a:latin typeface="UD デジタル 教科書体 N-B" panose="02020700000000000000" pitchFamily="17" charset="-128"/>
                <a:ea typeface="UD デジタル 教科書体 N-B" panose="02020700000000000000" pitchFamily="17" charset="-128"/>
              </a:rPr>
              <a:t>：</a:t>
            </a:r>
            <a:r>
              <a:rPr lang="en-US" altLang="ja-JP" sz="2400" dirty="0">
                <a:latin typeface="UD デジタル 教科書体 N-B" panose="02020700000000000000" pitchFamily="17" charset="-128"/>
                <a:ea typeface="UD デジタル 教科書体 N-B" panose="02020700000000000000" pitchFamily="17" charset="-128"/>
              </a:rPr>
              <a:t>15</a:t>
            </a:r>
            <a:r>
              <a:rPr lang="ja-JP" altLang="ja-JP" sz="2400" dirty="0">
                <a:latin typeface="UD デジタル 教科書体 N-B" panose="02020700000000000000" pitchFamily="17" charset="-128"/>
                <a:ea typeface="UD デジタル 教科書体 N-B" panose="02020700000000000000" pitchFamily="17" charset="-128"/>
              </a:rPr>
              <a:t>分程度（目安）　　</a:t>
            </a: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場</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所</a:t>
            </a:r>
            <a:r>
              <a:rPr lang="ja-JP" altLang="ja-JP" sz="2400" dirty="0">
                <a:latin typeface="UD デジタル 教科書体 N-B" panose="02020700000000000000" pitchFamily="17" charset="-128"/>
                <a:ea typeface="UD デジタル 教科書体 N-B" panose="02020700000000000000" pitchFamily="17" charset="-128"/>
              </a:rPr>
              <a:t>：ネウボラ</a:t>
            </a:r>
            <a:r>
              <a:rPr lang="ja-JP" altLang="en-US" sz="2400" dirty="0">
                <a:latin typeface="UD デジタル 教科書体 N-B" panose="02020700000000000000" pitchFamily="17" charset="-128"/>
                <a:ea typeface="UD デジタル 教科書体 N-B" panose="02020700000000000000" pitchFamily="17" charset="-128"/>
              </a:rPr>
              <a:t>、</a:t>
            </a:r>
            <a:r>
              <a:rPr lang="ja-JP" altLang="ja-JP" sz="2400" dirty="0">
                <a:latin typeface="UD デジタル 教科書体 N-B" panose="02020700000000000000" pitchFamily="17" charset="-128"/>
                <a:ea typeface="UD デジタル 教科書体 N-B" panose="02020700000000000000" pitchFamily="17" charset="-128"/>
              </a:rPr>
              <a:t>子育て支援センター等</a:t>
            </a:r>
            <a:endParaRPr lang="en-US"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進め方</a:t>
            </a:r>
            <a:r>
              <a:rPr lang="ja-JP" altLang="ja-JP" sz="2400" dirty="0">
                <a:latin typeface="UD デジタル 教科書体 N-B" panose="02020700000000000000" pitchFamily="17" charset="-128"/>
                <a:ea typeface="UD デジタル 教科書体 N-B" panose="02020700000000000000" pitchFamily="17" charset="-128"/>
              </a:rPr>
              <a:t>：サイコロやカードを用いて</a:t>
            </a:r>
            <a:r>
              <a:rPr lang="ja-JP" altLang="en-US" sz="2400" dirty="0">
                <a:latin typeface="UD デジタル 教科書体 N-B" panose="02020700000000000000" pitchFamily="17" charset="-128"/>
                <a:ea typeface="UD デジタル 教科書体 N-B" panose="02020700000000000000" pitchFamily="17" charset="-128"/>
              </a:rPr>
              <a:t>、</a:t>
            </a:r>
            <a:r>
              <a:rPr lang="ja-JP" altLang="ja-JP" sz="2400" dirty="0">
                <a:latin typeface="UD デジタル 教科書体 N-B" panose="02020700000000000000" pitchFamily="17" charset="-128"/>
                <a:ea typeface="UD デジタル 教科書体 N-B" panose="02020700000000000000" pitchFamily="17" charset="-128"/>
              </a:rPr>
              <a:t>話し合うテーマを決め</a:t>
            </a:r>
            <a:r>
              <a:rPr lang="ja-JP" altLang="en-US" sz="2400" dirty="0">
                <a:latin typeface="UD デジタル 教科書体 N-B" panose="02020700000000000000" pitchFamily="17" charset="-128"/>
                <a:ea typeface="UD デジタル 教科書体 N-B" panose="02020700000000000000" pitchFamily="17" charset="-128"/>
              </a:rPr>
              <a:t>、</a:t>
            </a:r>
            <a:endParaRPr lang="en-US"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en-US" sz="2400" dirty="0">
                <a:latin typeface="UD デジタル 教科書体 N-B" panose="02020700000000000000" pitchFamily="17" charset="-128"/>
                <a:ea typeface="UD デジタル 教科書体 N-B" panose="02020700000000000000" pitchFamily="17" charset="-128"/>
              </a:rPr>
              <a:t>　　　　</a:t>
            </a:r>
            <a:r>
              <a:rPr lang="ja-JP" altLang="ja-JP" sz="2400" dirty="0">
                <a:latin typeface="UD デジタル 教科書体 N-B" panose="02020700000000000000" pitchFamily="17" charset="-128"/>
                <a:ea typeface="UD デジタル 教科書体 N-B" panose="02020700000000000000" pitchFamily="17" charset="-128"/>
              </a:rPr>
              <a:t>テーマに沿った悩みやエピソードを話し合う。</a:t>
            </a:r>
          </a:p>
        </p:txBody>
      </p:sp>
      <p:grpSp>
        <p:nvGrpSpPr>
          <p:cNvPr id="8" name="グループ化 1"/>
          <p:cNvGrpSpPr>
            <a:grpSpLocks/>
          </p:cNvGrpSpPr>
          <p:nvPr/>
        </p:nvGrpSpPr>
        <p:grpSpPr bwMode="auto">
          <a:xfrm>
            <a:off x="6512028" y="1523132"/>
            <a:ext cx="2389188" cy="1558925"/>
            <a:chOff x="5678805" y="1165225"/>
            <a:chExt cx="1748790" cy="1279525"/>
          </a:xfrm>
        </p:grpSpPr>
        <p:pic>
          <p:nvPicPr>
            <p:cNvPr id="9" name="図 16"/>
            <p:cNvPicPr>
              <a:picLocks noChangeAspect="1" noChangeArrowheads="1"/>
            </p:cNvPicPr>
            <p:nvPr/>
          </p:nvPicPr>
          <p:blipFill>
            <a:blip r:embed="rId3">
              <a:extLst>
                <a:ext uri="{28A0092B-C50C-407E-A947-70E740481C1C}">
                  <a14:useLocalDpi xmlns:a14="http://schemas.microsoft.com/office/drawing/2010/main" val="0"/>
                </a:ext>
              </a:extLst>
            </a:blip>
            <a:srcRect l="49258" t="26923" r="28864" b="18108"/>
            <a:stretch>
              <a:fillRect/>
            </a:stretch>
          </p:blipFill>
          <p:spPr bwMode="auto">
            <a:xfrm rot="-1573135">
              <a:off x="5678805" y="1416050"/>
              <a:ext cx="6635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7"/>
            <p:cNvPicPr>
              <a:picLocks noChangeAspect="1" noChangeArrowheads="1"/>
            </p:cNvPicPr>
            <p:nvPr/>
          </p:nvPicPr>
          <p:blipFill>
            <a:blip r:embed="rId4">
              <a:extLst>
                <a:ext uri="{28A0092B-C50C-407E-A947-70E740481C1C}">
                  <a14:useLocalDpi xmlns:a14="http://schemas.microsoft.com/office/drawing/2010/main" val="0"/>
                </a:ext>
              </a:extLst>
            </a:blip>
            <a:srcRect l="26349" t="26836" r="51566" b="18420"/>
            <a:stretch>
              <a:fillRect/>
            </a:stretch>
          </p:blipFill>
          <p:spPr bwMode="auto">
            <a:xfrm rot="1424093">
              <a:off x="6757670" y="1403350"/>
              <a:ext cx="6699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8"/>
            <p:cNvPicPr>
              <a:picLocks noChangeAspect="1" noChangeArrowheads="1"/>
            </p:cNvPicPr>
            <p:nvPr/>
          </p:nvPicPr>
          <p:blipFill>
            <a:blip r:embed="rId5">
              <a:extLst>
                <a:ext uri="{28A0092B-C50C-407E-A947-70E740481C1C}">
                  <a14:useLocalDpi xmlns:a14="http://schemas.microsoft.com/office/drawing/2010/main" val="0"/>
                </a:ext>
              </a:extLst>
            </a:blip>
            <a:srcRect l="3592" t="26907" r="74841" b="18307"/>
            <a:stretch>
              <a:fillRect/>
            </a:stretch>
          </p:blipFill>
          <p:spPr bwMode="auto">
            <a:xfrm>
              <a:off x="6230620" y="1165225"/>
              <a:ext cx="660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4105" y="4450450"/>
            <a:ext cx="2723096" cy="19226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4447838"/>
            <a:ext cx="2778579" cy="19278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4431212"/>
            <a:ext cx="2747442" cy="1941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短時間で楽しく学べる教材（親プロ）</a:t>
            </a:r>
          </a:p>
        </p:txBody>
      </p:sp>
    </p:spTree>
    <p:extLst>
      <p:ext uri="{BB962C8B-B14F-4D97-AF65-F5344CB8AC3E}">
        <p14:creationId xmlns:p14="http://schemas.microsoft.com/office/powerpoint/2010/main" val="46424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A1A624-5481-EC14-8ABE-4AAE73EDA586}"/>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3"/>
          <p:cNvSpPr txBox="1">
            <a:spLocks noChangeArrowheads="1"/>
          </p:cNvSpPr>
          <p:nvPr/>
        </p:nvSpPr>
        <p:spPr bwMode="auto">
          <a:xfrm>
            <a:off x="90015" y="849055"/>
            <a:ext cx="8931311" cy="461665"/>
          </a:xfrm>
          <a:prstGeom prst="rect">
            <a:avLst/>
          </a:prstGeom>
          <a:solidFill>
            <a:srgbClr val="008000">
              <a:alpha val="80000"/>
            </a:srgbClr>
          </a:solidFill>
          <a:ln>
            <a:noFill/>
          </a:ln>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50000"/>
              </a:spcBef>
              <a:buFontTx/>
              <a:buNone/>
            </a:pPr>
            <a:r>
              <a:rPr lang="ja-JP" altLang="en-US" sz="2400" b="1" dirty="0">
                <a:solidFill>
                  <a:schemeClr val="bg1"/>
                </a:solidFill>
                <a:latin typeface="UD デジタル 教科書体 N-B" panose="02020700000000000000" pitchFamily="17" charset="-128"/>
                <a:ea typeface="UD デジタル 教科書体 N-B" panose="02020700000000000000" pitchFamily="17" charset="-128"/>
              </a:rPr>
              <a:t>デジタル時代の子育て～スマホの使い方 みんなどうしてる？～</a:t>
            </a:r>
          </a:p>
        </p:txBody>
      </p:sp>
      <p:sp>
        <p:nvSpPr>
          <p:cNvPr id="13" name="正方形/長方形 12"/>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短時間で楽しく学べる教材（親プロ）</a:t>
            </a:r>
          </a:p>
        </p:txBody>
      </p:sp>
      <p:pic>
        <p:nvPicPr>
          <p:cNvPr id="12" name="図 11"/>
          <p:cNvPicPr>
            <a:picLocks noChangeAspect="1"/>
          </p:cNvPicPr>
          <p:nvPr/>
        </p:nvPicPr>
        <p:blipFill rotWithShape="1">
          <a:blip r:embed="rId3"/>
          <a:srcRect l="35300" t="8933" r="35300" b="22001"/>
          <a:stretch/>
        </p:blipFill>
        <p:spPr>
          <a:xfrm>
            <a:off x="6796736" y="1614539"/>
            <a:ext cx="1956598" cy="2585504"/>
          </a:xfrm>
          <a:prstGeom prst="rect">
            <a:avLst/>
          </a:prstGeom>
        </p:spPr>
      </p:pic>
      <p:pic>
        <p:nvPicPr>
          <p:cNvPr id="14" name="図 13" descr="K:\生涯学習センター\振興課_【令和２年度】\04_モデル事業\01_家庭教育支援\01_教材開発懇談会\イラスト\ラフ案\３回目（パソコン）\desital_0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16" y="4200042"/>
            <a:ext cx="3367168" cy="2467405"/>
          </a:xfrm>
          <a:prstGeom prst="rect">
            <a:avLst/>
          </a:prstGeom>
          <a:noFill/>
          <a:ln>
            <a:noFill/>
          </a:ln>
        </p:spPr>
      </p:pic>
      <p:sp>
        <p:nvSpPr>
          <p:cNvPr id="2" name="正方形/長方形 1"/>
          <p:cNvSpPr/>
          <p:nvPr/>
        </p:nvSpPr>
        <p:spPr>
          <a:xfrm>
            <a:off x="6676480" y="1444776"/>
            <a:ext cx="2076854" cy="2883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30"/>
          <p:cNvSpPr>
            <a:spLocks noChangeArrowheads="1"/>
          </p:cNvSpPr>
          <p:nvPr/>
        </p:nvSpPr>
        <p:spPr bwMode="auto">
          <a:xfrm>
            <a:off x="212720" y="1567434"/>
            <a:ext cx="6343504"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対</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象</a:t>
            </a:r>
            <a:r>
              <a:rPr lang="ja-JP" altLang="ja-JP" sz="2400" dirty="0">
                <a:latin typeface="UD デジタル 教科書体 N-B" panose="02020700000000000000" pitchFamily="17" charset="-128"/>
                <a:ea typeface="UD デジタル 教科書体 N-B" panose="02020700000000000000" pitchFamily="17" charset="-128"/>
              </a:rPr>
              <a:t>：０～２歳児の</a:t>
            </a:r>
            <a:r>
              <a:rPr lang="ja-JP" altLang="en-US" sz="2400" dirty="0">
                <a:latin typeface="UD デジタル 教科書体 N-B" panose="02020700000000000000" pitchFamily="17" charset="-128"/>
                <a:ea typeface="UD デジタル 教科書体 N-B" panose="02020700000000000000" pitchFamily="17" charset="-128"/>
              </a:rPr>
              <a:t>親</a:t>
            </a:r>
            <a:endParaRPr lang="ja-JP"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人</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数</a:t>
            </a:r>
            <a:r>
              <a:rPr lang="ja-JP" altLang="ja-JP" sz="2400" dirty="0">
                <a:latin typeface="UD デジタル 教科書体 N-B" panose="02020700000000000000" pitchFamily="17" charset="-128"/>
                <a:ea typeface="UD デジタル 教科書体 N-B" panose="02020700000000000000" pitchFamily="17" charset="-128"/>
              </a:rPr>
              <a:t>：３～４人程度</a:t>
            </a: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時</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間</a:t>
            </a:r>
            <a:r>
              <a:rPr lang="ja-JP" altLang="ja-JP" sz="2400" dirty="0">
                <a:latin typeface="UD デジタル 教科書体 N-B" panose="02020700000000000000" pitchFamily="17" charset="-128"/>
                <a:ea typeface="UD デジタル 教科書体 N-B" panose="02020700000000000000" pitchFamily="17" charset="-128"/>
              </a:rPr>
              <a:t>：</a:t>
            </a:r>
            <a:r>
              <a:rPr lang="en-US" altLang="ja-JP" sz="2400" dirty="0">
                <a:latin typeface="UD デジタル 教科書体 N-B" panose="02020700000000000000" pitchFamily="17" charset="-128"/>
                <a:ea typeface="UD デジタル 教科書体 N-B" panose="02020700000000000000" pitchFamily="17" charset="-128"/>
              </a:rPr>
              <a:t>15</a:t>
            </a:r>
            <a:r>
              <a:rPr lang="ja-JP" altLang="ja-JP" sz="2400" dirty="0">
                <a:latin typeface="UD デジタル 教科書体 N-B" panose="02020700000000000000" pitchFamily="17" charset="-128"/>
                <a:ea typeface="UD デジタル 教科書体 N-B" panose="02020700000000000000" pitchFamily="17" charset="-128"/>
              </a:rPr>
              <a:t>分程度（目安）　　</a:t>
            </a:r>
          </a:p>
          <a:p>
            <a:pPr>
              <a:buFontTx/>
              <a:buNone/>
            </a:pP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場</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ja-JP" sz="2400" dirty="0">
                <a:solidFill>
                  <a:srgbClr val="FF0000"/>
                </a:solidFill>
                <a:latin typeface="UD デジタル 教科書体 N-B" panose="02020700000000000000" pitchFamily="17" charset="-128"/>
                <a:ea typeface="UD デジタル 教科書体 N-B" panose="02020700000000000000" pitchFamily="17" charset="-128"/>
              </a:rPr>
              <a:t>所</a:t>
            </a:r>
            <a:r>
              <a:rPr lang="ja-JP" altLang="ja-JP" sz="2400" dirty="0">
                <a:latin typeface="UD デジタル 教科書体 N-B" panose="02020700000000000000" pitchFamily="17" charset="-128"/>
                <a:ea typeface="UD デジタル 教科書体 N-B" panose="02020700000000000000" pitchFamily="17" charset="-128"/>
              </a:rPr>
              <a:t>：ネウボラ</a:t>
            </a:r>
            <a:r>
              <a:rPr lang="ja-JP" altLang="en-US" sz="2400" dirty="0">
                <a:latin typeface="UD デジタル 教科書体 N-B" panose="02020700000000000000" pitchFamily="17" charset="-128"/>
                <a:ea typeface="UD デジタル 教科書体 N-B" panose="02020700000000000000" pitchFamily="17" charset="-128"/>
              </a:rPr>
              <a:t>、</a:t>
            </a:r>
            <a:r>
              <a:rPr lang="ja-JP" altLang="ja-JP" sz="2400" dirty="0">
                <a:latin typeface="UD デジタル 教科書体 N-B" panose="02020700000000000000" pitchFamily="17" charset="-128"/>
                <a:ea typeface="UD デジタル 教科書体 N-B" panose="02020700000000000000" pitchFamily="17" charset="-128"/>
              </a:rPr>
              <a:t>子育て支援センター等</a:t>
            </a:r>
            <a:endParaRPr lang="en-US"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進め方</a:t>
            </a:r>
            <a:r>
              <a:rPr lang="ja-JP" altLang="ja-JP" sz="2400" dirty="0">
                <a:latin typeface="UD デジタル 教科書体 N-B" panose="02020700000000000000" pitchFamily="17" charset="-128"/>
                <a:ea typeface="UD デジタル 教科書体 N-B" panose="02020700000000000000" pitchFamily="17" charset="-128"/>
              </a:rPr>
              <a:t>：</a:t>
            </a:r>
            <a:r>
              <a:rPr lang="ja-JP" altLang="en-US" sz="2400" dirty="0">
                <a:latin typeface="UD デジタル 教科書体 N-B" panose="02020700000000000000" pitchFamily="17" charset="-128"/>
                <a:ea typeface="UD デジタル 教科書体 N-B" panose="02020700000000000000" pitchFamily="17" charset="-128"/>
              </a:rPr>
              <a:t>ワークシートに答えや考えを記入し、</a:t>
            </a:r>
            <a:endParaRPr lang="en-US" altLang="ja-JP" sz="2400" dirty="0">
              <a:latin typeface="UD デジタル 教科書体 N-B" panose="02020700000000000000" pitchFamily="17" charset="-128"/>
              <a:ea typeface="UD デジタル 教科書体 N-B" panose="02020700000000000000" pitchFamily="17" charset="-128"/>
            </a:endParaRPr>
          </a:p>
          <a:p>
            <a:pPr>
              <a:buFontTx/>
              <a:buNone/>
            </a:pPr>
            <a:r>
              <a:rPr lang="ja-JP" altLang="en-US" sz="2400" dirty="0">
                <a:latin typeface="UD デジタル 教科書体 N-B" panose="02020700000000000000" pitchFamily="17" charset="-128"/>
                <a:ea typeface="UD デジタル 教科書体 N-B" panose="02020700000000000000" pitchFamily="17" charset="-128"/>
              </a:rPr>
              <a:t>　　　　意見交流する。</a:t>
            </a:r>
            <a:endParaRPr lang="ja-JP" altLang="ja-JP" sz="2400" dirty="0">
              <a:latin typeface="UD デジタル 教科書体 N-B" panose="02020700000000000000" pitchFamily="17" charset="-128"/>
              <a:ea typeface="UD デジタル 教科書体 N-B" panose="02020700000000000000" pitchFamily="17"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632" y="4409158"/>
            <a:ext cx="4025648" cy="2258290"/>
          </a:xfrm>
          <a:prstGeom prst="rect">
            <a:avLst/>
          </a:prstGeom>
        </p:spPr>
      </p:pic>
    </p:spTree>
    <p:extLst>
      <p:ext uri="{BB962C8B-B14F-4D97-AF65-F5344CB8AC3E}">
        <p14:creationId xmlns:p14="http://schemas.microsoft.com/office/powerpoint/2010/main" val="17997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83296" y="783368"/>
            <a:ext cx="8172750" cy="10947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ts val="4400"/>
              </a:lnSpc>
              <a:spcBef>
                <a:spcPct val="0"/>
              </a:spcBef>
              <a:buFontTx/>
              <a:buNone/>
            </a:pPr>
            <a:r>
              <a:rPr lang="ja-JP" altLang="en-US" b="1" dirty="0">
                <a:latin typeface="UD デジタル 教科書体 N-B" panose="02020700000000000000" pitchFamily="17" charset="-128"/>
                <a:ea typeface="UD デジタル 教科書体 N-B" panose="02020700000000000000" pitchFamily="17" charset="-128"/>
              </a:rPr>
              <a:t>県又は市町の養成講座を修了した方が、</a:t>
            </a:r>
            <a:endParaRPr lang="en-US" altLang="ja-JP" b="1" dirty="0">
              <a:latin typeface="UD デジタル 教科書体 N-B" panose="02020700000000000000" pitchFamily="17" charset="-128"/>
              <a:ea typeface="UD デジタル 教科書体 N-B" panose="02020700000000000000" pitchFamily="17" charset="-128"/>
            </a:endParaRPr>
          </a:p>
          <a:p>
            <a:pPr eaLnBrk="1" hangingPunct="1">
              <a:lnSpc>
                <a:spcPts val="4400"/>
              </a:lnSpc>
              <a:spcBef>
                <a:spcPct val="0"/>
              </a:spcBef>
              <a:buFontTx/>
              <a:buNone/>
            </a:pPr>
            <a:r>
              <a:rPr lang="ja-JP" altLang="en-US" b="1" dirty="0">
                <a:latin typeface="UD デジタル 教科書体 N-B" panose="02020700000000000000" pitchFamily="17" charset="-128"/>
                <a:ea typeface="UD デジタル 教科書体 N-B" panose="02020700000000000000" pitchFamily="17" charset="-128"/>
              </a:rPr>
              <a:t>ファシリテーターとして講座を進行します。</a:t>
            </a:r>
          </a:p>
        </p:txBody>
      </p:sp>
      <p:sp>
        <p:nvSpPr>
          <p:cNvPr id="9" name="Rectangle 8"/>
          <p:cNvSpPr>
            <a:spLocks noChangeArrowheads="1"/>
          </p:cNvSpPr>
          <p:nvPr/>
        </p:nvSpPr>
        <p:spPr bwMode="auto">
          <a:xfrm>
            <a:off x="373148" y="2376390"/>
            <a:ext cx="5062116"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b="1" dirty="0">
                <a:solidFill>
                  <a:srgbClr val="0000FF"/>
                </a:solidFill>
                <a:latin typeface="UD デジタル 教科書体 N-B" panose="02020700000000000000" pitchFamily="17" charset="-128"/>
                <a:ea typeface="UD デジタル 教科書体 N-B" panose="02020700000000000000" pitchFamily="17" charset="-128"/>
              </a:rPr>
              <a:t>≪ファシリテーターの役割≫</a:t>
            </a:r>
          </a:p>
        </p:txBody>
      </p:sp>
      <p:sp>
        <p:nvSpPr>
          <p:cNvPr id="10" name="Rectangle 9"/>
          <p:cNvSpPr>
            <a:spLocks noChangeArrowheads="1"/>
          </p:cNvSpPr>
          <p:nvPr/>
        </p:nvSpPr>
        <p:spPr bwMode="auto">
          <a:xfrm>
            <a:off x="302912" y="3002014"/>
            <a:ext cx="6562725" cy="288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10000"/>
              </a:lnSpc>
              <a:spcBef>
                <a:spcPct val="0"/>
              </a:spcBef>
              <a:buFontTx/>
              <a:buNone/>
            </a:pPr>
            <a:r>
              <a:rPr lang="en-US" altLang="ja-JP" sz="2400" b="1" dirty="0">
                <a:latin typeface="UD デジタル 教科書体 N-B" panose="02020700000000000000" pitchFamily="17" charset="-128"/>
                <a:ea typeface="UD デジタル 教科書体 N-B" panose="02020700000000000000" pitchFamily="17" charset="-128"/>
              </a:rPr>
              <a:t>①</a:t>
            </a:r>
            <a:r>
              <a:rPr lang="ja-JP" altLang="en-US" sz="2400" b="1" dirty="0">
                <a:latin typeface="UD デジタル 教科書体 N-B" panose="02020700000000000000" pitchFamily="17" charset="-128"/>
                <a:ea typeface="UD デジタル 教科書体 N-B" panose="02020700000000000000" pitchFamily="17" charset="-128"/>
              </a:rPr>
              <a:t>「自ら気づきまなぶ力」を</a:t>
            </a: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引き出す</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②「語り手」ではなく「</a:t>
            </a: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聞き手</a:t>
            </a:r>
            <a:r>
              <a:rPr lang="ja-JP" altLang="en-US" sz="2400" b="1" dirty="0">
                <a:latin typeface="UD デジタル 教科書体 N-B" panose="02020700000000000000" pitchFamily="17" charset="-128"/>
                <a:ea typeface="UD デジタル 教科書体 N-B" panose="02020700000000000000" pitchFamily="17" charset="-128"/>
              </a:rPr>
              <a:t>」になる</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③</a:t>
            </a: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力の均衡</a:t>
            </a:r>
            <a:r>
              <a:rPr lang="ja-JP" altLang="en-US" sz="2400" b="1" dirty="0">
                <a:latin typeface="UD デジタル 教科書体 N-B" panose="02020700000000000000" pitchFamily="17" charset="-128"/>
                <a:ea typeface="UD デジタル 教科書体 N-B" panose="02020700000000000000" pitchFamily="17" charset="-128"/>
              </a:rPr>
              <a:t>（パワーバランス）を大切にする</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④</a:t>
            </a: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コーディネーター</a:t>
            </a:r>
            <a:r>
              <a:rPr lang="ja-JP" altLang="en-US" sz="2400" b="1" dirty="0">
                <a:latin typeface="UD デジタル 教科書体 N-B" panose="02020700000000000000" pitchFamily="17" charset="-128"/>
                <a:ea typeface="UD デジタル 教科書体 N-B" panose="02020700000000000000" pitchFamily="17" charset="-128"/>
              </a:rPr>
              <a:t>でもある</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⑤深刻な問題の場合は専門の機関を</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　紹介する</a:t>
            </a:r>
          </a:p>
          <a:p>
            <a:pPr eaLnBrk="1" hangingPunct="1">
              <a:lnSpc>
                <a:spcPct val="11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⑥いろいろな人の存在を意識する</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763" y="2527080"/>
            <a:ext cx="2151090" cy="164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436" y="4330700"/>
            <a:ext cx="2167417" cy="16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a:extLst>
              <a:ext uri="{FF2B5EF4-FFF2-40B4-BE49-F238E27FC236}">
                <a16:creationId xmlns:a16="http://schemas.microsoft.com/office/drawing/2014/main" id="{29F3D61D-5645-E4DB-6208-8F8BF0DC4A5D}"/>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B" panose="02020700000000000000" pitchFamily="17" charset="-128"/>
                <a:ea typeface="UD デジタル 教科書体 N-B" panose="02020700000000000000" pitchFamily="17" charset="-128"/>
              </a:rPr>
              <a:t>ファシリテーターによる講座の進行</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6947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447764" y="2857500"/>
            <a:ext cx="4248472" cy="1143000"/>
          </a:xfrm>
        </p:spPr>
        <p:txBody>
          <a:bodyPr>
            <a:normAutofit/>
          </a:bodyPr>
          <a:lstStyle/>
          <a:p>
            <a:r>
              <a:rPr kumimoji="1" lang="ja-JP" altLang="en-US" sz="5400" b="1" dirty="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講座の流れ</a:t>
            </a:r>
          </a:p>
        </p:txBody>
      </p:sp>
    </p:spTree>
    <p:extLst>
      <p:ext uri="{BB962C8B-B14F-4D97-AF65-F5344CB8AC3E}">
        <p14:creationId xmlns:p14="http://schemas.microsoft.com/office/powerpoint/2010/main" val="230987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2F1088-2388-CBBF-1005-10A0A4D2CE83}"/>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a:spLocks noChangeArrowheads="1"/>
          </p:cNvSpPr>
          <p:nvPr/>
        </p:nvSpPr>
        <p:spPr bwMode="auto">
          <a:xfrm>
            <a:off x="286583" y="1116765"/>
            <a:ext cx="8538176" cy="5171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sz="2800" b="1" dirty="0">
                <a:solidFill>
                  <a:srgbClr val="FF0000"/>
                </a:solidFill>
                <a:latin typeface="UD デジタル 教科書体 N-B" panose="02020700000000000000" pitchFamily="17" charset="-128"/>
                <a:ea typeface="UD デジタル 教科書体 N-B" panose="02020700000000000000" pitchFamily="17" charset="-128"/>
              </a:rPr>
              <a:t>主催者との打合せ</a:t>
            </a:r>
          </a:p>
          <a:p>
            <a:pPr eaLnBrk="1" hangingPunct="1">
              <a:lnSpc>
                <a:spcPct val="100000"/>
              </a:lnSpc>
              <a:spcBef>
                <a:spcPct val="0"/>
              </a:spcBef>
              <a:buFontTx/>
              <a:buNone/>
            </a:pPr>
            <a:r>
              <a:rPr lang="ja-JP" altLang="en-US" sz="2800" b="1" dirty="0">
                <a:latin typeface="UD デジタル 教科書体 N-B" panose="02020700000000000000" pitchFamily="17" charset="-128"/>
                <a:ea typeface="UD デジタル 教科書体 N-B" panose="02020700000000000000" pitchFamily="17" charset="-128"/>
              </a:rPr>
              <a:t>・講座の時間</a:t>
            </a:r>
          </a:p>
          <a:p>
            <a:pPr eaLnBrk="1" hangingPunct="1">
              <a:lnSpc>
                <a:spcPct val="100000"/>
              </a:lnSpc>
              <a:spcBef>
                <a:spcPct val="0"/>
              </a:spcBef>
              <a:buFontTx/>
              <a:buNone/>
            </a:pPr>
            <a:r>
              <a:rPr lang="ja-JP" altLang="en-US" sz="2800" b="1" dirty="0">
                <a:latin typeface="UD デジタル 教科書体 N-B" panose="02020700000000000000" pitchFamily="17" charset="-128"/>
                <a:ea typeface="UD デジタル 教科書体 N-B" panose="02020700000000000000" pitchFamily="17" charset="-128"/>
              </a:rPr>
              <a:t>・参加者の人数・年代</a:t>
            </a:r>
          </a:p>
          <a:p>
            <a:pPr eaLnBrk="1" hangingPunct="1">
              <a:lnSpc>
                <a:spcPct val="100000"/>
              </a:lnSpc>
              <a:spcBef>
                <a:spcPct val="0"/>
              </a:spcBef>
              <a:buFontTx/>
              <a:buNone/>
            </a:pPr>
            <a:r>
              <a:rPr lang="ja-JP" altLang="en-US" sz="2800" b="1" dirty="0">
                <a:latin typeface="UD デジタル 教科書体 N-B" panose="02020700000000000000" pitchFamily="17" charset="-128"/>
                <a:ea typeface="UD デジタル 教科書体 N-B" panose="02020700000000000000" pitchFamily="17" charset="-128"/>
              </a:rPr>
              <a:t>・実施場所</a:t>
            </a:r>
            <a:r>
              <a:rPr lang="ja-JP" altLang="en-US" sz="2400" b="1" dirty="0">
                <a:latin typeface="UD デジタル 教科書体 N-B" panose="02020700000000000000" pitchFamily="17" charset="-128"/>
                <a:ea typeface="UD デジタル 教科書体 N-B" panose="02020700000000000000" pitchFamily="17" charset="-128"/>
              </a:rPr>
              <a:t>（教室か体育館か、机・テーブルの有無など）</a:t>
            </a:r>
          </a:p>
          <a:p>
            <a:pPr eaLnBrk="1" hangingPunct="1">
              <a:lnSpc>
                <a:spcPct val="10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講座（実施）の目的、ねらい</a:t>
            </a:r>
          </a:p>
          <a:p>
            <a:pPr eaLnBrk="1" hangingPunct="1">
              <a:lnSpc>
                <a:spcPct val="10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使用するワークシート</a:t>
            </a:r>
          </a:p>
          <a:p>
            <a:pPr eaLnBrk="1" hangingPunct="1">
              <a:lnSpc>
                <a:spcPct val="100000"/>
              </a:lnSpc>
              <a:spcBef>
                <a:spcPct val="0"/>
              </a:spcBef>
              <a:buFontTx/>
              <a:buNone/>
            </a:pPr>
            <a:r>
              <a:rPr lang="ja-JP" altLang="en-US" sz="2800" b="1" dirty="0">
                <a:latin typeface="UD デジタル 教科書体 N-B" panose="02020700000000000000" pitchFamily="17" charset="-128"/>
                <a:ea typeface="UD デジタル 教科書体 N-B" panose="02020700000000000000" pitchFamily="17" charset="-128"/>
              </a:rPr>
              <a:t>・その他</a:t>
            </a:r>
            <a:r>
              <a:rPr lang="ja-JP" altLang="en-US" sz="2400" b="1" dirty="0">
                <a:latin typeface="UD デジタル 教科書体 N-B" panose="02020700000000000000" pitchFamily="17" charset="-128"/>
                <a:ea typeface="UD デジタル 教科書体 N-B" panose="02020700000000000000" pitchFamily="17" charset="-128"/>
              </a:rPr>
              <a:t>（講座の前後の日程、主催者の挨拶等の有無）</a:t>
            </a:r>
          </a:p>
          <a:p>
            <a:pPr eaLnBrk="1" hangingPunct="1">
              <a:lnSpc>
                <a:spcPct val="90000"/>
              </a:lnSpc>
              <a:spcBef>
                <a:spcPct val="0"/>
              </a:spcBef>
              <a:buFontTx/>
              <a:buNone/>
            </a:pPr>
            <a:endParaRPr lang="ja-JP" altLang="en-US" sz="2000" b="1" dirty="0">
              <a:latin typeface="UD デジタル 教科書体 N-B" panose="02020700000000000000" pitchFamily="17" charset="-128"/>
              <a:ea typeface="UD デジタル 教科書体 N-B" panose="02020700000000000000" pitchFamily="17" charset="-128"/>
            </a:endParaRPr>
          </a:p>
          <a:p>
            <a:pPr eaLnBrk="1" hangingPunct="1">
              <a:spcBef>
                <a:spcPct val="0"/>
              </a:spcBef>
              <a:buFontTx/>
              <a:buNone/>
            </a:pPr>
            <a:r>
              <a:rPr lang="ja-JP" altLang="en-US" sz="2800" b="1" dirty="0">
                <a:solidFill>
                  <a:srgbClr val="FF0000"/>
                </a:solidFill>
                <a:latin typeface="UD デジタル 教科書体 N-B" panose="02020700000000000000" pitchFamily="17" charset="-128"/>
                <a:ea typeface="UD デジタル 教科書体 N-B" panose="02020700000000000000" pitchFamily="17" charset="-128"/>
              </a:rPr>
              <a:t>展開案の作成</a:t>
            </a:r>
            <a:endParaRPr lang="ja-JP" altLang="en-US" sz="2800" b="1" dirty="0">
              <a:latin typeface="UD デジタル 教科書体 N-B" panose="02020700000000000000" pitchFamily="17" charset="-128"/>
              <a:ea typeface="UD デジタル 教科書体 N-B" panose="02020700000000000000" pitchFamily="17" charset="-128"/>
            </a:endParaRPr>
          </a:p>
          <a:p>
            <a:pPr eaLnBrk="1" hangingPunct="1">
              <a:lnSpc>
                <a:spcPct val="100000"/>
              </a:lnSpc>
              <a:spcBef>
                <a:spcPct val="0"/>
              </a:spcBef>
              <a:buFontTx/>
              <a:buNone/>
            </a:pPr>
            <a:r>
              <a:rPr lang="ja-JP" altLang="en-US" sz="2400" dirty="0">
                <a:latin typeface="UD デジタル 教科書体 N-B" panose="02020700000000000000" pitchFamily="17" charset="-128"/>
                <a:ea typeface="UD デジタル 教科書体 N-B" panose="02020700000000000000" pitchFamily="17" charset="-128"/>
              </a:rPr>
              <a:t> </a:t>
            </a:r>
            <a:r>
              <a:rPr lang="en-US" altLang="ja-JP" sz="2000" b="1" dirty="0">
                <a:latin typeface="UD デジタル 教科書体 N-B" panose="02020700000000000000" pitchFamily="17" charset="-128"/>
                <a:ea typeface="UD デジタル 教科書体 N-B" panose="02020700000000000000" pitchFamily="17" charset="-128"/>
              </a:rPr>
              <a:t>※</a:t>
            </a:r>
            <a:r>
              <a:rPr lang="ja-JP" altLang="en-US" sz="2000" b="1" dirty="0">
                <a:latin typeface="UD デジタル 教科書体 N-B" panose="02020700000000000000" pitchFamily="17" charset="-128"/>
                <a:ea typeface="UD デジタル 教科書体 N-B" panose="02020700000000000000" pitchFamily="17" charset="-128"/>
              </a:rPr>
              <a:t>ファシリテーターをチーム（複数人）で行う場合は、進行の役割分担 </a:t>
            </a:r>
          </a:p>
          <a:p>
            <a:pPr eaLnBrk="1" hangingPunct="1">
              <a:lnSpc>
                <a:spcPct val="100000"/>
              </a:lnSpc>
              <a:spcBef>
                <a:spcPct val="0"/>
              </a:spcBef>
              <a:buFontTx/>
              <a:buNone/>
            </a:pPr>
            <a:r>
              <a:rPr lang="ja-JP" altLang="en-US" sz="2000" b="1" dirty="0">
                <a:latin typeface="UD デジタル 教科書体 N-B" panose="02020700000000000000" pitchFamily="17" charset="-128"/>
                <a:ea typeface="UD デジタル 教科書体 N-B" panose="02020700000000000000" pitchFamily="17" charset="-128"/>
              </a:rPr>
              <a:t>　 （メイン・サブ、アイスブレイク担当など）等の打合せを行います。</a:t>
            </a:r>
          </a:p>
        </p:txBody>
      </p:sp>
      <p:sp>
        <p:nvSpPr>
          <p:cNvPr id="6" name="正方形/長方形 5"/>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B" panose="02020700000000000000" pitchFamily="17" charset="-128"/>
                <a:ea typeface="UD デジタル 教科書体 N-B" panose="02020700000000000000" pitchFamily="17" charset="-128"/>
              </a:rPr>
              <a:t>（ファシリテーターとしての）事前準備</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79150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B37EB-3B82-78C4-4CE4-5C456A24B24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136D209-B102-4ABC-AC5D-850099E75C04}"/>
              </a:ext>
            </a:extLst>
          </p:cNvPr>
          <p:cNvSpPr/>
          <p:nvPr/>
        </p:nvSpPr>
        <p:spPr>
          <a:xfrm>
            <a:off x="57150" y="51763"/>
            <a:ext cx="9054192" cy="6806237"/>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字幕 2">
            <a:extLst>
              <a:ext uri="{FF2B5EF4-FFF2-40B4-BE49-F238E27FC236}">
                <a16:creationId xmlns:a16="http://schemas.microsoft.com/office/drawing/2014/main" id="{3ED998CB-4671-87E2-FEB7-5A65CDD5BC33}"/>
              </a:ext>
            </a:extLst>
          </p:cNvPr>
          <p:cNvSpPr>
            <a:spLocks noGrp="1"/>
          </p:cNvSpPr>
          <p:nvPr>
            <p:ph type="subTitle" idx="1"/>
          </p:nvPr>
        </p:nvSpPr>
        <p:spPr>
          <a:xfrm>
            <a:off x="386025" y="1107821"/>
            <a:ext cx="2736000" cy="504000"/>
          </a:xfrm>
          <a:solidFill>
            <a:srgbClr val="FFF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anchor="ctr" anchorCtr="0">
            <a:normAutofit lnSpcReduction="10000"/>
          </a:bodyPr>
          <a:lstStyle/>
          <a:p>
            <a:r>
              <a:rPr kumimoji="1" lang="ja-JP" altLang="en-US" sz="2800" dirty="0">
                <a:solidFill>
                  <a:sysClr val="windowText" lastClr="000000"/>
                </a:solidFill>
                <a:latin typeface="UD デジタル 教科書体 NP-R" panose="02020400000000000000" pitchFamily="18" charset="-128"/>
                <a:ea typeface="UD デジタル 教科書体 NP-R" panose="02020400000000000000" pitchFamily="18" charset="-128"/>
              </a:rPr>
              <a:t>家庭の状況</a:t>
            </a:r>
          </a:p>
        </p:txBody>
      </p:sp>
      <p:sp>
        <p:nvSpPr>
          <p:cNvPr id="6" name="字幕 2">
            <a:extLst>
              <a:ext uri="{FF2B5EF4-FFF2-40B4-BE49-F238E27FC236}">
                <a16:creationId xmlns:a16="http://schemas.microsoft.com/office/drawing/2014/main" id="{8F807CB4-C939-27AE-4D9C-8042A7C4542A}"/>
              </a:ext>
            </a:extLst>
          </p:cNvPr>
          <p:cNvSpPr txBox="1">
            <a:spLocks/>
          </p:cNvSpPr>
          <p:nvPr/>
        </p:nvSpPr>
        <p:spPr>
          <a:xfrm>
            <a:off x="386025" y="3129423"/>
            <a:ext cx="2736000" cy="504000"/>
          </a:xfrm>
          <a:prstGeom prst="rect">
            <a:avLst/>
          </a:prstGeom>
          <a:solidFill>
            <a:srgbClr val="FFF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800" dirty="0">
                <a:latin typeface="UD デジタル 教科書体 NP-R" panose="02020400000000000000" pitchFamily="18" charset="-128"/>
                <a:ea typeface="UD デジタル 教科書体 NP-R" panose="02020400000000000000" pitchFamily="18" charset="-128"/>
              </a:rPr>
              <a:t>地域社会の状況</a:t>
            </a:r>
          </a:p>
        </p:txBody>
      </p:sp>
      <p:sp>
        <p:nvSpPr>
          <p:cNvPr id="7" name="Rectangle 10">
            <a:extLst>
              <a:ext uri="{FF2B5EF4-FFF2-40B4-BE49-F238E27FC236}">
                <a16:creationId xmlns:a16="http://schemas.microsoft.com/office/drawing/2014/main" id="{F274C853-A5F7-B094-1965-90F3270BE2CA}"/>
              </a:ext>
            </a:extLst>
          </p:cNvPr>
          <p:cNvSpPr>
            <a:spLocks noChangeArrowheads="1"/>
          </p:cNvSpPr>
          <p:nvPr/>
        </p:nvSpPr>
        <p:spPr bwMode="auto">
          <a:xfrm>
            <a:off x="583515" y="1901394"/>
            <a:ext cx="8782467"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33350" hangingPunct="0">
              <a:buNone/>
            </a:pPr>
            <a:r>
              <a:rPr lang="ja-JP" altLang="en-US"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共働き世帯が３分の２以上</a:t>
            </a:r>
            <a:endParaRPr lang="en-US" altLang="ja-JP"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133350" hangingPunct="0">
              <a:buNone/>
            </a:pPr>
            <a:r>
              <a:rPr lang="ja-JP" altLang="en-US"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家事・育児を一人で担っているひとり親家庭も増加</a:t>
            </a:r>
            <a:endParaRPr lang="en-US" altLang="ja-JP"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
        <p:nvSpPr>
          <p:cNvPr id="8" name="Rectangle 10">
            <a:extLst>
              <a:ext uri="{FF2B5EF4-FFF2-40B4-BE49-F238E27FC236}">
                <a16:creationId xmlns:a16="http://schemas.microsoft.com/office/drawing/2014/main" id="{90C8AD56-F4F8-1B9B-A019-E5C172BB10A0}"/>
              </a:ext>
            </a:extLst>
          </p:cNvPr>
          <p:cNvSpPr>
            <a:spLocks noChangeArrowheads="1"/>
          </p:cNvSpPr>
          <p:nvPr/>
        </p:nvSpPr>
        <p:spPr bwMode="auto">
          <a:xfrm>
            <a:off x="591283" y="3814667"/>
            <a:ext cx="8371950"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33350" hangingPunct="0">
              <a:buNone/>
            </a:pPr>
            <a:r>
              <a:rPr lang="ja-JP" altLang="en-US"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地域のつながりの希薄化</a:t>
            </a:r>
            <a:endParaRPr lang="en-US" altLang="ja-JP"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133350" hangingPunct="0">
              <a:buNone/>
            </a:pPr>
            <a:r>
              <a:rPr lang="ja-JP" altLang="en-US"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地域全体で親子の「学び」や「育ち」を支える教育力の低下</a:t>
            </a:r>
            <a:endParaRPr lang="en-US" altLang="ja-JP" sz="2800" kern="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F013F8B0-23C5-DE93-7DB7-05DB3CF92C25}"/>
              </a:ext>
            </a:extLst>
          </p:cNvPr>
          <p:cNvSpPr txBox="1"/>
          <p:nvPr/>
        </p:nvSpPr>
        <p:spPr>
          <a:xfrm>
            <a:off x="583515" y="6010820"/>
            <a:ext cx="7976970" cy="707886"/>
          </a:xfrm>
          <a:prstGeom prst="rect">
            <a:avLst/>
          </a:prstGeom>
          <a:noFill/>
        </p:spPr>
        <p:txBody>
          <a:bodyPr wrap="square" rtlCol="0">
            <a:spAutoFit/>
          </a:bodyPr>
          <a:lstStyle/>
          <a:p>
            <a:pPr algn="ctr"/>
            <a:r>
              <a:rPr kumimoji="1" lang="ja-JP" altLang="en-US" sz="4000" b="1"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家庭教育を行うことが困難な社会</a:t>
            </a:r>
          </a:p>
        </p:txBody>
      </p:sp>
      <p:sp>
        <p:nvSpPr>
          <p:cNvPr id="13" name="矢印: 下 12">
            <a:extLst>
              <a:ext uri="{FF2B5EF4-FFF2-40B4-BE49-F238E27FC236}">
                <a16:creationId xmlns:a16="http://schemas.microsoft.com/office/drawing/2014/main" id="{1757A433-138A-0A34-693F-619BBCE7C933}"/>
              </a:ext>
            </a:extLst>
          </p:cNvPr>
          <p:cNvSpPr/>
          <p:nvPr/>
        </p:nvSpPr>
        <p:spPr>
          <a:xfrm>
            <a:off x="4047070" y="5372104"/>
            <a:ext cx="1074352" cy="552450"/>
          </a:xfrm>
          <a:prstGeom prst="downArrow">
            <a:avLst/>
          </a:prstGeom>
          <a:solidFill>
            <a:srgbClr val="05A794"/>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5A794"/>
              </a:solidFill>
            </a:endParaRPr>
          </a:p>
        </p:txBody>
      </p:sp>
      <p:sp>
        <p:nvSpPr>
          <p:cNvPr id="14" name="テキスト ボックス 13">
            <a:extLst>
              <a:ext uri="{FF2B5EF4-FFF2-40B4-BE49-F238E27FC236}">
                <a16:creationId xmlns:a16="http://schemas.microsoft.com/office/drawing/2014/main" id="{8948F930-EB30-E707-2BE6-76AE66F00550}"/>
              </a:ext>
            </a:extLst>
          </p:cNvPr>
          <p:cNvSpPr txBox="1"/>
          <p:nvPr/>
        </p:nvSpPr>
        <p:spPr>
          <a:xfrm>
            <a:off x="209044" y="192149"/>
            <a:ext cx="5936576" cy="535531"/>
          </a:xfrm>
          <a:prstGeom prst="rect">
            <a:avLst/>
          </a:prstGeom>
          <a:solidFill>
            <a:srgbClr val="008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spTree>
    <p:extLst>
      <p:ext uri="{BB962C8B-B14F-4D97-AF65-F5344CB8AC3E}">
        <p14:creationId xmlns:p14="http://schemas.microsoft.com/office/powerpoint/2010/main" val="2756134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9B960C0-FCA1-8EBB-3FFD-9257205F78E3}"/>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95" y="1441171"/>
            <a:ext cx="4142622" cy="297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a:spLocks noChangeArrowheads="1"/>
          </p:cNvSpPr>
          <p:nvPr/>
        </p:nvSpPr>
        <p:spPr bwMode="auto">
          <a:xfrm>
            <a:off x="751873" y="4571432"/>
            <a:ext cx="351948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子育て支援センターで</a:t>
            </a:r>
          </a:p>
        </p:txBody>
      </p:sp>
      <p:sp>
        <p:nvSpPr>
          <p:cNvPr id="11" name="Rectangle 9"/>
          <p:cNvSpPr>
            <a:spLocks noChangeArrowheads="1"/>
          </p:cNvSpPr>
          <p:nvPr/>
        </p:nvSpPr>
        <p:spPr bwMode="auto">
          <a:xfrm>
            <a:off x="4712062" y="4571838"/>
            <a:ext cx="3979729" cy="35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お父さんが集まれる場で</a:t>
            </a:r>
          </a:p>
        </p:txBody>
      </p:sp>
      <p:sp>
        <p:nvSpPr>
          <p:cNvPr id="10" name="正方形/長方形 9"/>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latin typeface="UD デジタル 教科書体 N-B" panose="02020700000000000000" pitchFamily="17" charset="-128"/>
                <a:ea typeface="UD デジタル 教科書体 N-B" panose="02020700000000000000" pitchFamily="17" charset="-128"/>
              </a:rPr>
              <a:t>《</a:t>
            </a:r>
            <a:r>
              <a:rPr lang="ja-JP" altLang="en-US" sz="3200" b="1" dirty="0">
                <a:latin typeface="UD デジタル 教科書体 N-B" panose="02020700000000000000" pitchFamily="17" charset="-128"/>
                <a:ea typeface="UD デジタル 教科書体 N-B" panose="02020700000000000000" pitchFamily="17" charset="-128"/>
              </a:rPr>
              <a:t>導入</a:t>
            </a:r>
            <a:r>
              <a:rPr lang="en-US" altLang="ja-JP" sz="3200" b="1" dirty="0">
                <a:latin typeface="UD デジタル 教科書体 N-B" panose="02020700000000000000" pitchFamily="17" charset="-128"/>
                <a:ea typeface="UD デジタル 教科書体 N-B" panose="02020700000000000000" pitchFamily="17" charset="-128"/>
              </a:rPr>
              <a:t>》</a:t>
            </a:r>
            <a:r>
              <a:rPr lang="ja-JP" altLang="en-US" sz="3200" b="1" dirty="0">
                <a:latin typeface="UD デジタル 教科書体 N-B" panose="02020700000000000000" pitchFamily="17" charset="-128"/>
                <a:ea typeface="UD デジタル 教科書体 N-B" panose="02020700000000000000" pitchFamily="17" charset="-128"/>
              </a:rPr>
              <a:t>アイスブレイク</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sp>
        <p:nvSpPr>
          <p:cNvPr id="2" name="テキスト ボックス 1"/>
          <p:cNvSpPr txBox="1"/>
          <p:nvPr/>
        </p:nvSpPr>
        <p:spPr>
          <a:xfrm>
            <a:off x="380720" y="5277501"/>
            <a:ext cx="8662683" cy="1384995"/>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a:t>
            </a:r>
            <a:r>
              <a:rPr kumimoji="1" lang="ja-JP" altLang="en-US" sz="2400" b="1" dirty="0">
                <a:latin typeface="UD デジタル 教科書体 N-B" panose="02020700000000000000" pitchFamily="17" charset="-128"/>
                <a:ea typeface="UD デジタル 教科書体 N-B" panose="02020700000000000000" pitchFamily="17" charset="-128"/>
              </a:rPr>
              <a:t>初対面の人でも打ち解けられるような雰囲気をつくります。</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endParaRPr kumimoji="1" lang="en-US" altLang="ja-JP" sz="12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★ゲームを通じて、自己紹介をしたり、グループづくりした</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りします。</a:t>
            </a:r>
            <a:endParaRPr kumimoji="1" lang="ja-JP" altLang="en-US" sz="2400" b="1" dirty="0">
              <a:latin typeface="UD デジタル 教科書体 N-B" panose="02020700000000000000" pitchFamily="17" charset="-128"/>
              <a:ea typeface="UD デジタル 教科書体 N-B" panose="02020700000000000000" pitchFamily="17" charset="-128"/>
            </a:endParaRPr>
          </a:p>
        </p:txBody>
      </p:sp>
      <p:pic>
        <p:nvPicPr>
          <p:cNvPr id="4" name="オブジェクト 0">
            <a:extLst>
              <a:ext uri="{FF2B5EF4-FFF2-40B4-BE49-F238E27FC236}">
                <a16:creationId xmlns:a16="http://schemas.microsoft.com/office/drawing/2014/main" id="{6D82C5FF-C8CC-466B-0DFA-215EDCD9E70D}"/>
              </a:ext>
            </a:extLst>
          </p:cNvPr>
          <p:cNvPicPr/>
          <p:nvPr/>
        </p:nvPicPr>
        <p:blipFill>
          <a:blip r:embed="rId4" cstate="screen">
            <a:extLst>
              <a:ext uri="{28A0092B-C50C-407E-A947-70E740481C1C}">
                <a14:useLocalDpi xmlns:a14="http://schemas.microsoft.com/office/drawing/2010/main"/>
              </a:ext>
            </a:extLst>
          </a:blip>
          <a:srcRect/>
          <a:stretch/>
        </p:blipFill>
        <p:spPr>
          <a:xfrm>
            <a:off x="4698466" y="1425586"/>
            <a:ext cx="4142622" cy="2973399"/>
          </a:xfrm>
          <a:prstGeom prst="rect">
            <a:avLst/>
          </a:prstGeom>
        </p:spPr>
      </p:pic>
    </p:spTree>
    <p:extLst>
      <p:ext uri="{BB962C8B-B14F-4D97-AF65-F5344CB8AC3E}">
        <p14:creationId xmlns:p14="http://schemas.microsoft.com/office/powerpoint/2010/main" val="3347853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72" y="1444780"/>
            <a:ext cx="3960000" cy="294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473972" y="4516921"/>
            <a:ext cx="3960000" cy="36933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幼稚園・保育所等の保護者懇談会で</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3" name="テキスト ボックス 12"/>
          <p:cNvSpPr txBox="1"/>
          <p:nvPr/>
        </p:nvSpPr>
        <p:spPr>
          <a:xfrm>
            <a:off x="5053024" y="4516921"/>
            <a:ext cx="3197312" cy="369332"/>
          </a:xfrm>
          <a:prstGeom prst="rect">
            <a:avLst/>
          </a:prstGeom>
          <a:noFill/>
        </p:spPr>
        <p:txBody>
          <a:bodyPr wrap="square" rtlCol="0">
            <a:spAutoFit/>
          </a:bodyPr>
          <a:lstStyle/>
          <a:p>
            <a:pPr algn="ctr"/>
            <a:r>
              <a:rPr lang="ja-JP" altLang="en-US" dirty="0">
                <a:latin typeface="UD デジタル 教科書体 N-B" panose="02020700000000000000" pitchFamily="17" charset="-128"/>
                <a:ea typeface="UD デジタル 教科書体 N-B" panose="02020700000000000000" pitchFamily="17" charset="-128"/>
              </a:rPr>
              <a:t>子育て応援室</a:t>
            </a:r>
            <a:r>
              <a:rPr kumimoji="1" lang="ja-JP" altLang="en-US" dirty="0">
                <a:latin typeface="UD デジタル 教科書体 N-B" panose="02020700000000000000" pitchFamily="17" charset="-128"/>
                <a:ea typeface="UD デジタル 教科書体 N-B" panose="02020700000000000000" pitchFamily="17" charset="-128"/>
              </a:rPr>
              <a:t>で</a:t>
            </a:r>
          </a:p>
        </p:txBody>
      </p:sp>
      <p:sp>
        <p:nvSpPr>
          <p:cNvPr id="8" name="テキスト ボックス 7"/>
          <p:cNvSpPr txBox="1"/>
          <p:nvPr/>
        </p:nvSpPr>
        <p:spPr>
          <a:xfrm>
            <a:off x="543423" y="5232840"/>
            <a:ext cx="8249343" cy="830997"/>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★講座の趣旨やルールの説明をすることで参加者の協力を</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得ます。</a:t>
            </a:r>
            <a:endParaRPr kumimoji="1" lang="en-US" altLang="ja-JP" sz="2400" b="1" dirty="0">
              <a:latin typeface="UD デジタル 教科書体 N-B" panose="02020700000000000000" pitchFamily="17" charset="-128"/>
              <a:ea typeface="UD デジタル 教科書体 N-B" panose="02020700000000000000" pitchFamily="17" charset="-128"/>
            </a:endParaRPr>
          </a:p>
        </p:txBody>
      </p:sp>
      <p:sp>
        <p:nvSpPr>
          <p:cNvPr id="2" name="正方形/長方形 1">
            <a:extLst>
              <a:ext uri="{FF2B5EF4-FFF2-40B4-BE49-F238E27FC236}">
                <a16:creationId xmlns:a16="http://schemas.microsoft.com/office/drawing/2014/main" id="{0ED9BD7E-7A50-BB55-721E-25CCDE8A8E0D}"/>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lang="ja-JP" altLang="en-US"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展開</a:t>
            </a:r>
            <a:r>
              <a:rPr lang="en-US" altLang="ja-JP"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a:t>
            </a:r>
            <a:r>
              <a:rPr lang="ja-JP" altLang="en-US"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趣旨、ルールの説明</a:t>
            </a:r>
            <a:endParaRPr kumimoji="1" lang="ja-JP" altLang="en-US" sz="32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pic>
        <p:nvPicPr>
          <p:cNvPr id="6" name="図 5" descr="会議室にいる人たち&#10;&#10;AI によって生成されたコンテンツは間違っている可能性があります。">
            <a:extLst>
              <a:ext uri="{FF2B5EF4-FFF2-40B4-BE49-F238E27FC236}">
                <a16:creationId xmlns:a16="http://schemas.microsoft.com/office/drawing/2014/main" id="{EB7DCDEE-3F43-4C6D-452F-834F739E5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656" y="1428886"/>
            <a:ext cx="3925265" cy="2943949"/>
          </a:xfrm>
          <a:prstGeom prst="rect">
            <a:avLst/>
          </a:prstGeom>
        </p:spPr>
      </p:pic>
    </p:spTree>
    <p:extLst>
      <p:ext uri="{BB962C8B-B14F-4D97-AF65-F5344CB8AC3E}">
        <p14:creationId xmlns:p14="http://schemas.microsoft.com/office/powerpoint/2010/main" val="4014003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三つの約束"/>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5594176" y="4451176"/>
            <a:ext cx="2755688" cy="20681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円/楕円 12"/>
          <p:cNvSpPr/>
          <p:nvPr/>
        </p:nvSpPr>
        <p:spPr>
          <a:xfrm>
            <a:off x="395536" y="1880023"/>
            <a:ext cx="2520280" cy="2330641"/>
          </a:xfrm>
          <a:prstGeom prst="ellipse">
            <a:avLst/>
          </a:prstGeom>
          <a:solidFill>
            <a:schemeClr val="accent6"/>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Rectangle 8"/>
          <p:cNvSpPr>
            <a:spLocks noChangeArrowheads="1"/>
          </p:cNvSpPr>
          <p:nvPr/>
        </p:nvSpPr>
        <p:spPr bwMode="auto">
          <a:xfrm>
            <a:off x="620119" y="2227001"/>
            <a:ext cx="2167731"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発言の</a:t>
            </a:r>
            <a:endParaRPr lang="en-US" altLang="ja-JP"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endParaRPr>
          </a:p>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平等</a:t>
            </a:r>
          </a:p>
        </p:txBody>
      </p:sp>
      <p:sp>
        <p:nvSpPr>
          <p:cNvPr id="14" name="円/楕円 13"/>
          <p:cNvSpPr/>
          <p:nvPr/>
        </p:nvSpPr>
        <p:spPr>
          <a:xfrm>
            <a:off x="3304208" y="1880023"/>
            <a:ext cx="2520280" cy="2330641"/>
          </a:xfrm>
          <a:prstGeom prst="ellipse">
            <a:avLst/>
          </a:prstGeom>
          <a:solidFill>
            <a:srgbClr val="92D050"/>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円/楕円 14"/>
          <p:cNvSpPr/>
          <p:nvPr/>
        </p:nvSpPr>
        <p:spPr>
          <a:xfrm>
            <a:off x="6372200" y="1796691"/>
            <a:ext cx="2520280" cy="2413973"/>
          </a:xfrm>
          <a:prstGeom prst="ellipse">
            <a:avLst/>
          </a:prstGeom>
          <a:solidFill>
            <a:srgbClr val="FF99FF"/>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Rectangle 9"/>
          <p:cNvSpPr>
            <a:spLocks noChangeArrowheads="1"/>
          </p:cNvSpPr>
          <p:nvPr/>
        </p:nvSpPr>
        <p:spPr bwMode="auto">
          <a:xfrm>
            <a:off x="3525218" y="2227001"/>
            <a:ext cx="2237581"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発言の</a:t>
            </a:r>
            <a:endParaRPr lang="en-US" altLang="ja-JP"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endParaRPr>
          </a:p>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肯定</a:t>
            </a:r>
          </a:p>
        </p:txBody>
      </p:sp>
      <p:sp>
        <p:nvSpPr>
          <p:cNvPr id="10" name="Rectangle 10"/>
          <p:cNvSpPr>
            <a:spLocks noChangeArrowheads="1"/>
          </p:cNvSpPr>
          <p:nvPr/>
        </p:nvSpPr>
        <p:spPr bwMode="auto">
          <a:xfrm>
            <a:off x="6660233" y="2257100"/>
            <a:ext cx="2088231" cy="165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秘密の</a:t>
            </a:r>
            <a:endParaRPr lang="en-US" altLang="ja-JP"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endParaRPr>
          </a:p>
          <a:p>
            <a:pPr algn="ctr" eaLnBrk="1" hangingPunct="1">
              <a:spcBef>
                <a:spcPct val="0"/>
              </a:spcBef>
              <a:buFontTx/>
              <a:buNone/>
            </a:pPr>
            <a:r>
              <a:rPr lang="ja-JP" altLang="en-US" sz="40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保守</a:t>
            </a:r>
          </a:p>
        </p:txBody>
      </p:sp>
      <p:grpSp>
        <p:nvGrpSpPr>
          <p:cNvPr id="2" name="グループ化 1"/>
          <p:cNvGrpSpPr/>
          <p:nvPr/>
        </p:nvGrpSpPr>
        <p:grpSpPr>
          <a:xfrm>
            <a:off x="530932" y="5071568"/>
            <a:ext cx="4497363" cy="1063130"/>
            <a:chOff x="530932" y="5071568"/>
            <a:chExt cx="4497363" cy="1063130"/>
          </a:xfrm>
        </p:grpSpPr>
        <p:sp>
          <p:nvSpPr>
            <p:cNvPr id="16" name="円/楕円 15"/>
            <p:cNvSpPr/>
            <p:nvPr/>
          </p:nvSpPr>
          <p:spPr>
            <a:xfrm>
              <a:off x="530932" y="5071568"/>
              <a:ext cx="4497363" cy="1026292"/>
            </a:xfrm>
            <a:prstGeom prst="ellipse">
              <a:avLst/>
            </a:prstGeom>
            <a:solidFill>
              <a:srgbClr val="00FFFF"/>
            </a:solidFill>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Rectangle 11"/>
            <p:cNvSpPr>
              <a:spLocks noChangeArrowheads="1"/>
            </p:cNvSpPr>
            <p:nvPr/>
          </p:nvSpPr>
          <p:spPr bwMode="auto">
            <a:xfrm>
              <a:off x="1374094" y="5126636"/>
              <a:ext cx="3236576"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3600" b="1" dirty="0">
                  <a:ln>
                    <a:solidFill>
                      <a:schemeClr val="tx1"/>
                    </a:solidFill>
                  </a:ln>
                  <a:solidFill>
                    <a:srgbClr val="FF0000"/>
                  </a:solidFill>
                  <a:latin typeface="メイリオ" panose="020B0604030504040204" pitchFamily="50" charset="-128"/>
                  <a:ea typeface="メイリオ" panose="020B0604030504040204" pitchFamily="50" charset="-128"/>
                </a:rPr>
                <a:t>＋</a:t>
              </a:r>
              <a:r>
                <a:rPr lang="ja-JP" altLang="en-US" sz="4800" b="1" dirty="0">
                  <a:ln>
                    <a:solidFill>
                      <a:schemeClr val="tx1"/>
                    </a:solidFill>
                  </a:ln>
                  <a:solidFill>
                    <a:schemeClr val="bg1"/>
                  </a:solidFill>
                  <a:latin typeface="UD デジタル 教科書体 N-B" panose="02020700000000000000" pitchFamily="17" charset="-128"/>
                  <a:ea typeface="UD デジタル 教科書体 N-B" panose="02020700000000000000" pitchFamily="17" charset="-128"/>
                </a:rPr>
                <a:t>パス有り</a:t>
              </a:r>
            </a:p>
          </p:txBody>
        </p:sp>
      </p:grpSp>
      <p:sp>
        <p:nvSpPr>
          <p:cNvPr id="17" name="正方形/長方形 16"/>
          <p:cNvSpPr/>
          <p:nvPr/>
        </p:nvSpPr>
        <p:spPr>
          <a:xfrm>
            <a:off x="2669809" y="843496"/>
            <a:ext cx="3629520"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ja-JP" altLang="en-US" sz="5400" b="1" dirty="0">
                <a:ln w="12700">
                  <a:solidFill>
                    <a:schemeClr val="bg1"/>
                  </a:solidFill>
                  <a:prstDash val="solid"/>
                </a:ln>
                <a:solidFill>
                  <a:srgbClr val="FF0000"/>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三</a:t>
            </a:r>
            <a:r>
              <a:rPr lang="ja-JP" altLang="en-US" sz="5400" b="1" cap="none" spc="0" dirty="0">
                <a:ln w="12700">
                  <a:solidFill>
                    <a:schemeClr val="bg1"/>
                  </a:solidFill>
                  <a:prstDash val="solid"/>
                </a:ln>
                <a:solidFill>
                  <a:srgbClr val="FF0000"/>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つの約束</a:t>
            </a:r>
          </a:p>
        </p:txBody>
      </p:sp>
      <p:sp>
        <p:nvSpPr>
          <p:cNvPr id="3" name="正方形/長方形 2">
            <a:extLst>
              <a:ext uri="{FF2B5EF4-FFF2-40B4-BE49-F238E27FC236}">
                <a16:creationId xmlns:a16="http://schemas.microsoft.com/office/drawing/2014/main" id="{13C0DBBC-85E7-210E-E89C-AF6525875F9B}"/>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UD デジタル 教科書体 N-B" panose="02020700000000000000" pitchFamily="17" charset="-128"/>
                <a:ea typeface="UD デジタル 教科書体 N-B" panose="02020700000000000000" pitchFamily="17" charset="-128"/>
              </a:rPr>
              <a:t>参加者に必ずお願いするルール</a:t>
            </a:r>
          </a:p>
        </p:txBody>
      </p:sp>
    </p:spTree>
    <p:extLst>
      <p:ext uri="{BB962C8B-B14F-4D97-AF65-F5344CB8AC3E}">
        <p14:creationId xmlns:p14="http://schemas.microsoft.com/office/powerpoint/2010/main" val="41468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60"/>
          <p:cNvSpPr>
            <a:spLocks noChangeArrowheads="1"/>
          </p:cNvSpPr>
          <p:nvPr/>
        </p:nvSpPr>
        <p:spPr bwMode="auto">
          <a:xfrm>
            <a:off x="982764" y="4653094"/>
            <a:ext cx="3066527" cy="35777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0000" tIns="0" rIns="90000" bIns="10800" anchor="t" anchorCtr="0" upright="1">
            <a:noAutofit/>
          </a:bodyPr>
          <a:lstStyle/>
          <a:p>
            <a:pPr algn="ctr">
              <a:lnSpc>
                <a:spcPts val="2100"/>
              </a:lnSpc>
              <a:spcAft>
                <a:spcPts val="0"/>
              </a:spcAft>
            </a:pPr>
            <a:r>
              <a:rPr lang="ja-JP" altLang="en-US" kern="100" dirty="0">
                <a:latin typeface="UD デジタル 教科書体 N-B" panose="02020700000000000000" pitchFamily="17" charset="-128"/>
                <a:ea typeface="UD デジタル 教科書体 N-B" panose="02020700000000000000" pitchFamily="17" charset="-128"/>
                <a:cs typeface="Times New Roman"/>
              </a:rPr>
              <a:t>子育て支援室で</a:t>
            </a:r>
            <a:endParaRPr lang="ja-JP" kern="100" dirty="0">
              <a:effectLst/>
              <a:latin typeface="UD デジタル 教科書体 N-B" panose="02020700000000000000" pitchFamily="17" charset="-128"/>
              <a:ea typeface="UD デジタル 教科書体 N-B" panose="02020700000000000000" pitchFamily="17" charset="-128"/>
              <a:cs typeface="Times New Roman"/>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49" t="36226" r="52191" b="41356"/>
          <a:stretch/>
        </p:blipFill>
        <p:spPr bwMode="auto">
          <a:xfrm>
            <a:off x="4698660" y="1444777"/>
            <a:ext cx="4082300" cy="308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utoShape 260"/>
          <p:cNvSpPr>
            <a:spLocks noChangeArrowheads="1"/>
          </p:cNvSpPr>
          <p:nvPr/>
        </p:nvSpPr>
        <p:spPr bwMode="auto">
          <a:xfrm>
            <a:off x="4812512" y="4664067"/>
            <a:ext cx="4088704" cy="357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90000" tIns="0" rIns="90000" bIns="10800" anchor="t" anchorCtr="0" upright="1">
            <a:noAutofit/>
          </a:bodyPr>
          <a:lstStyle/>
          <a:p>
            <a:pPr algn="ctr">
              <a:lnSpc>
                <a:spcPts val="2100"/>
              </a:lnSpc>
              <a:spcAft>
                <a:spcPts val="0"/>
              </a:spcAft>
            </a:pPr>
            <a:r>
              <a:rPr lang="ja-JP" altLang="en-US" kern="100" dirty="0">
                <a:latin typeface="UD デジタル 教科書体 N-B" panose="02020700000000000000" pitchFamily="17" charset="-128"/>
                <a:ea typeface="UD デジタル 教科書体 N-B" panose="02020700000000000000" pitchFamily="17" charset="-128"/>
                <a:cs typeface="Times New Roman"/>
              </a:rPr>
              <a:t>乳幼児健診（ブックスタート）で</a:t>
            </a:r>
            <a:endParaRPr lang="en-US" altLang="ja-JP" kern="100" dirty="0">
              <a:effectLst/>
              <a:latin typeface="UD デジタル 教科書体 N-B" panose="02020700000000000000" pitchFamily="17" charset="-128"/>
              <a:ea typeface="UD デジタル 教科書体 N-B" panose="02020700000000000000" pitchFamily="17" charset="-128"/>
              <a:cs typeface="Times New Roman"/>
            </a:endParaRPr>
          </a:p>
        </p:txBody>
      </p:sp>
      <p:sp>
        <p:nvSpPr>
          <p:cNvPr id="16" name="テキスト ボックス 15"/>
          <p:cNvSpPr txBox="1"/>
          <p:nvPr/>
        </p:nvSpPr>
        <p:spPr>
          <a:xfrm>
            <a:off x="332976" y="5434545"/>
            <a:ext cx="8478047" cy="830997"/>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★ワークシートを配付し、学習するテーマやねらいについて</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説明します。</a:t>
            </a:r>
          </a:p>
        </p:txBody>
      </p:sp>
      <p:sp>
        <p:nvSpPr>
          <p:cNvPr id="2" name="正方形/長方形 1">
            <a:extLst>
              <a:ext uri="{FF2B5EF4-FFF2-40B4-BE49-F238E27FC236}">
                <a16:creationId xmlns:a16="http://schemas.microsoft.com/office/drawing/2014/main" id="{F779C6FA-F769-635D-2535-B663C5F4EF82}"/>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展開</a:t>
            </a: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ワークシートの説明</a:t>
            </a:r>
          </a:p>
        </p:txBody>
      </p:sp>
      <p:pic>
        <p:nvPicPr>
          <p:cNvPr id="3" name="オブジェクト 0">
            <a:extLst>
              <a:ext uri="{FF2B5EF4-FFF2-40B4-BE49-F238E27FC236}">
                <a16:creationId xmlns:a16="http://schemas.microsoft.com/office/drawing/2014/main" id="{617D628E-4B65-A8A0-D39E-0BA04776DD2D}"/>
              </a:ext>
            </a:extLst>
          </p:cNvPr>
          <p:cNvPicPr/>
          <p:nvPr/>
        </p:nvPicPr>
        <p:blipFill>
          <a:blip r:embed="rId4"/>
          <a:stretch>
            <a:fillRect/>
          </a:stretch>
        </p:blipFill>
        <p:spPr>
          <a:xfrm>
            <a:off x="332976" y="1444777"/>
            <a:ext cx="4035302" cy="3089833"/>
          </a:xfrm>
          <a:prstGeom prst="rect">
            <a:avLst/>
          </a:prstGeom>
        </p:spPr>
      </p:pic>
    </p:spTree>
    <p:extLst>
      <p:ext uri="{BB962C8B-B14F-4D97-AF65-F5344CB8AC3E}">
        <p14:creationId xmlns:p14="http://schemas.microsoft.com/office/powerpoint/2010/main" val="3537499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71119" y="7169970"/>
            <a:ext cx="2142238"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PTA</a:t>
            </a:r>
            <a:r>
              <a:rPr lang="ja-JP" altLang="en-US" dirty="0">
                <a:latin typeface="メイリオ" panose="020B0604030504040204" pitchFamily="50" charset="-128"/>
                <a:ea typeface="メイリオ" panose="020B0604030504040204" pitchFamily="50" charset="-128"/>
              </a:rPr>
              <a:t>連合会</a:t>
            </a:r>
            <a:endParaRPr kumimoji="1" lang="ja-JP" altLang="en-US" dirty="0">
              <a:latin typeface="メイリオ" panose="020B0604030504040204" pitchFamily="50" charset="-128"/>
              <a:ea typeface="メイリオ" panose="020B0604030504040204" pitchFamily="50" charset="-128"/>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569" y="1504904"/>
            <a:ext cx="4001652" cy="294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4992896" y="4543576"/>
            <a:ext cx="3427296" cy="646331"/>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青少年センターの講座で</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（これから親になる若い世代）</a:t>
            </a:r>
          </a:p>
        </p:txBody>
      </p:sp>
      <p:pic>
        <p:nvPicPr>
          <p:cNvPr id="9" name="Picture 7" descr="ワークシート記入"/>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603552" y="1504904"/>
            <a:ext cx="3913466" cy="29348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9"/>
          <p:cNvSpPr>
            <a:spLocks noChangeArrowheads="1"/>
          </p:cNvSpPr>
          <p:nvPr/>
        </p:nvSpPr>
        <p:spPr bwMode="auto">
          <a:xfrm>
            <a:off x="397561" y="4426654"/>
            <a:ext cx="4257008" cy="88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ファシリテーターの会の主催講座で</a:t>
            </a:r>
            <a:endParaRPr lang="en-US" altLang="ja-JP" sz="1800" dirty="0">
              <a:latin typeface="UD デジタル 教科書体 N-B" panose="02020700000000000000" pitchFamily="17" charset="-128"/>
              <a:ea typeface="UD デジタル 教科書体 N-B" panose="02020700000000000000" pitchFamily="17" charset="-128"/>
            </a:endParaRPr>
          </a:p>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（お父さんの子育てトーク） </a:t>
            </a:r>
          </a:p>
        </p:txBody>
      </p:sp>
      <p:sp>
        <p:nvSpPr>
          <p:cNvPr id="14" name="テキスト ボックス 13"/>
          <p:cNvSpPr txBox="1"/>
          <p:nvPr/>
        </p:nvSpPr>
        <p:spPr>
          <a:xfrm>
            <a:off x="397561" y="5391790"/>
            <a:ext cx="8514016" cy="1200329"/>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 考えや意見などをワークシートに書き込みます。</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 ただし、無理に書く必要はありません。（強要しないよ</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うに気を付けます。）</a:t>
            </a:r>
            <a:endParaRPr kumimoji="1" lang="en-US" altLang="ja-JP" sz="2400" b="1" dirty="0">
              <a:latin typeface="UD デジタル 教科書体 N-B" panose="02020700000000000000" pitchFamily="17" charset="-128"/>
              <a:ea typeface="UD デジタル 教科書体 N-B" panose="02020700000000000000" pitchFamily="17" charset="-128"/>
            </a:endParaRPr>
          </a:p>
        </p:txBody>
      </p:sp>
      <p:sp>
        <p:nvSpPr>
          <p:cNvPr id="2" name="正方形/長方形 1">
            <a:extLst>
              <a:ext uri="{FF2B5EF4-FFF2-40B4-BE49-F238E27FC236}">
                <a16:creationId xmlns:a16="http://schemas.microsoft.com/office/drawing/2014/main" id="{3F0C933D-9D6E-8080-4B2A-FF19C721CFC7}"/>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展開</a:t>
            </a: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ワークシートへの記入</a:t>
            </a:r>
          </a:p>
        </p:txBody>
      </p:sp>
    </p:spTree>
    <p:extLst>
      <p:ext uri="{BB962C8B-B14F-4D97-AF65-F5344CB8AC3E}">
        <p14:creationId xmlns:p14="http://schemas.microsoft.com/office/powerpoint/2010/main" val="57841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グループでの話し合い"/>
          <p:cNvPicPr>
            <a:picLocks noGrp="1" noChangeAspect="1" noChangeArrowheads="1"/>
          </p:cNvPicPr>
          <p:nvPr>
            <p:ph/>
          </p:nvPr>
        </p:nvPicPr>
        <p:blipFill rotWithShape="1">
          <a:blip r:embed="rId3" cstate="print">
            <a:extLst>
              <a:ext uri="{28A0092B-C50C-407E-A947-70E740481C1C}">
                <a14:useLocalDpi xmlns:a14="http://schemas.microsoft.com/office/drawing/2010/main" val="0"/>
              </a:ext>
            </a:extLst>
          </a:blip>
          <a:srcRect/>
          <a:stretch/>
        </p:blipFill>
        <p:spPr>
          <a:xfrm>
            <a:off x="328142" y="1690907"/>
            <a:ext cx="4089600" cy="2614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9"/>
          <p:cNvSpPr>
            <a:spLocks noChangeArrowheads="1"/>
          </p:cNvSpPr>
          <p:nvPr/>
        </p:nvSpPr>
        <p:spPr bwMode="auto">
          <a:xfrm>
            <a:off x="1023910" y="4545041"/>
            <a:ext cx="3186784" cy="73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ショッピングセンター内の</a:t>
            </a:r>
            <a:endParaRPr lang="en-US" altLang="ja-JP" sz="1800" dirty="0">
              <a:latin typeface="UD デジタル 教科書体 N-B" panose="02020700000000000000" pitchFamily="17" charset="-128"/>
              <a:ea typeface="UD デジタル 教科書体 N-B" panose="02020700000000000000" pitchFamily="17" charset="-128"/>
            </a:endParaRPr>
          </a:p>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子育てサポートステーションで</a:t>
            </a:r>
          </a:p>
        </p:txBody>
      </p:sp>
      <p:sp>
        <p:nvSpPr>
          <p:cNvPr id="11" name="テキスト ボックス 10"/>
          <p:cNvSpPr txBox="1"/>
          <p:nvPr/>
        </p:nvSpPr>
        <p:spPr>
          <a:xfrm>
            <a:off x="492715" y="5494627"/>
            <a:ext cx="8249343" cy="1200329"/>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★ワークシートへ記入したことをもとに、グループで意見</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や情報を交流します。</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★話し合いの中で、共感が生まれます。</a:t>
            </a:r>
          </a:p>
        </p:txBody>
      </p:sp>
      <p:sp>
        <p:nvSpPr>
          <p:cNvPr id="16" name="テキスト ボックス 15"/>
          <p:cNvSpPr txBox="1"/>
          <p:nvPr/>
        </p:nvSpPr>
        <p:spPr>
          <a:xfrm>
            <a:off x="5512058" y="4545041"/>
            <a:ext cx="2557251" cy="36933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お父さんの意見交流で</a:t>
            </a:r>
          </a:p>
        </p:txBody>
      </p:sp>
      <p:sp>
        <p:nvSpPr>
          <p:cNvPr id="2" name="正方形/長方形 1">
            <a:extLst>
              <a:ext uri="{FF2B5EF4-FFF2-40B4-BE49-F238E27FC236}">
                <a16:creationId xmlns:a16="http://schemas.microsoft.com/office/drawing/2014/main" id="{6E89E707-2D6B-8DD4-DE57-B0F6F29C977D}"/>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展開</a:t>
            </a:r>
            <a:r>
              <a:rPr kumimoji="1" lang="en-US" altLang="ja-JP" sz="3200" b="1" dirty="0">
                <a:latin typeface="UD デジタル 教科書体 N-B" panose="02020700000000000000" pitchFamily="17" charset="-128"/>
                <a:ea typeface="UD デジタル 教科書体 N-B" panose="02020700000000000000" pitchFamily="17" charset="-128"/>
              </a:rPr>
              <a:t>》</a:t>
            </a:r>
            <a:r>
              <a:rPr lang="ja-JP" altLang="en-US" sz="3200" b="1" dirty="0">
                <a:latin typeface="UD デジタル 教科書体 N-B" panose="02020700000000000000" pitchFamily="17" charset="-128"/>
                <a:ea typeface="UD デジタル 教科書体 N-B" panose="02020700000000000000" pitchFamily="17" charset="-128"/>
              </a:rPr>
              <a:t>グループごとの話合い</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pic>
        <p:nvPicPr>
          <p:cNvPr id="7" name="オブジェクト 0">
            <a:extLst>
              <a:ext uri="{FF2B5EF4-FFF2-40B4-BE49-F238E27FC236}">
                <a16:creationId xmlns:a16="http://schemas.microsoft.com/office/drawing/2014/main" id="{D952D9DE-E0B9-E776-C308-E23B4EF3EF4F}"/>
              </a:ext>
            </a:extLst>
          </p:cNvPr>
          <p:cNvPicPr/>
          <p:nvPr/>
        </p:nvPicPr>
        <p:blipFill>
          <a:blip r:embed="rId4"/>
          <a:stretch>
            <a:fillRect/>
          </a:stretch>
        </p:blipFill>
        <p:spPr>
          <a:xfrm>
            <a:off x="4745884" y="1690908"/>
            <a:ext cx="4089600" cy="2614257"/>
          </a:xfrm>
          <a:prstGeom prst="rect">
            <a:avLst/>
          </a:prstGeom>
        </p:spPr>
      </p:pic>
    </p:spTree>
    <p:extLst>
      <p:ext uri="{BB962C8B-B14F-4D97-AF65-F5344CB8AC3E}">
        <p14:creationId xmlns:p14="http://schemas.microsoft.com/office/powerpoint/2010/main" val="1449647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891" y="1270436"/>
            <a:ext cx="3960000" cy="297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293536" y="4346723"/>
            <a:ext cx="3126656" cy="369332"/>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中学・高等学校の授業で</a:t>
            </a:r>
            <a:endParaRPr kumimoji="1" lang="ja-JP" altLang="en-US" dirty="0">
              <a:latin typeface="UD デジタル 教科書体 N-B" panose="02020700000000000000" pitchFamily="17" charset="-128"/>
              <a:ea typeface="UD デジタル 教科書体 N-B" panose="02020700000000000000" pitchFamily="17" charset="-128"/>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73" y="1280761"/>
            <a:ext cx="3960000" cy="2955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332677" y="4346723"/>
            <a:ext cx="2344992" cy="369332"/>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新聞社の企画講座で</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3" name="テキスト ボックス 12"/>
          <p:cNvSpPr txBox="1"/>
          <p:nvPr/>
        </p:nvSpPr>
        <p:spPr>
          <a:xfrm>
            <a:off x="272848" y="4816038"/>
            <a:ext cx="8598303" cy="1938992"/>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 グループで話し合ったことや出た意見等を全体で分かち</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合います。</a:t>
            </a:r>
            <a:endParaRPr lang="en-US" altLang="ja-JP" sz="2400" b="1" dirty="0">
              <a:latin typeface="UD デジタル 教科書体 N-B" panose="02020700000000000000" pitchFamily="17" charset="-128"/>
              <a:ea typeface="UD デジタル 教科書体 N-B" panose="02020700000000000000" pitchFamily="17" charset="-128"/>
            </a:endParaRPr>
          </a:p>
          <a:p>
            <a:r>
              <a:rPr kumimoji="1" lang="ja-JP" altLang="en-US" sz="2400" b="1" dirty="0">
                <a:latin typeface="UD デジタル 教科書体 N-B" panose="02020700000000000000" pitchFamily="17" charset="-128"/>
                <a:ea typeface="UD デジタル 教科書体 N-B" panose="02020700000000000000" pitchFamily="17" charset="-128"/>
              </a:rPr>
              <a:t>★「振り返り</a:t>
            </a:r>
            <a:r>
              <a:rPr lang="ja-JP" altLang="en-US" sz="2400" b="1" dirty="0">
                <a:latin typeface="UD デジタル 教科書体 N-B" panose="02020700000000000000" pitchFamily="17" charset="-128"/>
                <a:ea typeface="UD デジタル 教科書体 N-B" panose="02020700000000000000" pitchFamily="17" charset="-128"/>
              </a:rPr>
              <a:t>」が、自分の気づきにつながります。</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 参加者の気づきを整理し、全体で共有できるように支援</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しましょう。</a:t>
            </a:r>
            <a:endParaRPr lang="en-US" altLang="ja-JP" sz="2400" b="1" dirty="0">
              <a:latin typeface="UD デジタル 教科書体 N-B" panose="02020700000000000000" pitchFamily="17" charset="-128"/>
              <a:ea typeface="UD デジタル 教科書体 N-B" panose="02020700000000000000" pitchFamily="17" charset="-128"/>
            </a:endParaRPr>
          </a:p>
        </p:txBody>
      </p:sp>
      <p:sp>
        <p:nvSpPr>
          <p:cNvPr id="2" name="正方形/長方形 1">
            <a:extLst>
              <a:ext uri="{FF2B5EF4-FFF2-40B4-BE49-F238E27FC236}">
                <a16:creationId xmlns:a16="http://schemas.microsoft.com/office/drawing/2014/main" id="{DF8836FA-04AE-F070-1BFB-6EE744890C1D}"/>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まとめ</a:t>
            </a:r>
            <a:r>
              <a:rPr kumimoji="1" lang="en-US" altLang="ja-JP" sz="3200" b="1" dirty="0">
                <a:latin typeface="UD デジタル 教科書体 N-B" panose="02020700000000000000" pitchFamily="17" charset="-128"/>
                <a:ea typeface="UD デジタル 教科書体 N-B" panose="02020700000000000000" pitchFamily="17" charset="-128"/>
              </a:rPr>
              <a:t>》</a:t>
            </a:r>
            <a:r>
              <a:rPr kumimoji="1" lang="ja-JP" altLang="en-US" sz="3200" b="1" dirty="0">
                <a:latin typeface="UD デジタル 教科書体 N-B" panose="02020700000000000000" pitchFamily="17" charset="-128"/>
                <a:ea typeface="UD デジタル 教科書体 N-B" panose="02020700000000000000" pitchFamily="17" charset="-128"/>
              </a:rPr>
              <a:t>振り返りと分かち合い</a:t>
            </a:r>
          </a:p>
        </p:txBody>
      </p:sp>
    </p:spTree>
    <p:extLst>
      <p:ext uri="{BB962C8B-B14F-4D97-AF65-F5344CB8AC3E}">
        <p14:creationId xmlns:p14="http://schemas.microsoft.com/office/powerpoint/2010/main" val="73682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00249" y="2857500"/>
            <a:ext cx="7143502" cy="1143000"/>
          </a:xfrm>
        </p:spPr>
        <p:txBody>
          <a:bodyPr>
            <a:noAutofit/>
          </a:bodyPr>
          <a:lstStyle/>
          <a:p>
            <a:r>
              <a:rPr kumimoji="1" lang="ja-JP" altLang="en-US" sz="5400" b="1" dirty="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「親プロ」の実施状況</a:t>
            </a:r>
          </a:p>
        </p:txBody>
      </p:sp>
    </p:spTree>
    <p:extLst>
      <p:ext uri="{BB962C8B-B14F-4D97-AF65-F5344CB8AC3E}">
        <p14:creationId xmlns:p14="http://schemas.microsoft.com/office/powerpoint/2010/main" val="910789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テキスト ボックス 1"/>
          <p:cNvSpPr txBox="1">
            <a:spLocks noChangeArrowheads="1"/>
          </p:cNvSpPr>
          <p:nvPr/>
        </p:nvSpPr>
        <p:spPr bwMode="auto">
          <a:xfrm>
            <a:off x="323850" y="620713"/>
            <a:ext cx="8640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endParaRPr lang="ja-JP" altLang="en-US"/>
          </a:p>
        </p:txBody>
      </p:sp>
      <p:pic>
        <p:nvPicPr>
          <p:cNvPr id="3" name="図 2"/>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96885" y="2034945"/>
            <a:ext cx="6553952" cy="5031317"/>
          </a:xfrm>
          <a:prstGeom prst="rect">
            <a:avLst/>
          </a:prstGeom>
        </p:spPr>
      </p:pic>
      <p:sp>
        <p:nvSpPr>
          <p:cNvPr id="9" name="Rectangle 7"/>
          <p:cNvSpPr>
            <a:spLocks noChangeArrowheads="1"/>
          </p:cNvSpPr>
          <p:nvPr/>
        </p:nvSpPr>
        <p:spPr bwMode="auto">
          <a:xfrm>
            <a:off x="1231021" y="5752128"/>
            <a:ext cx="6681955" cy="89562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pPr>
            <a:r>
              <a:rPr lang="ja-JP" altLang="en-US" sz="2800" b="1" dirty="0">
                <a:latin typeface="UD デジタル 教科書体 N-B" panose="02020700000000000000" pitchFamily="17" charset="-128"/>
                <a:ea typeface="UD デジタル 教科書体 N-B" panose="02020700000000000000" pitchFamily="17" charset="-128"/>
              </a:rPr>
              <a:t>これまで、およそ</a:t>
            </a:r>
            <a:r>
              <a:rPr lang="en-US" altLang="ja-JP" sz="2800" b="1" dirty="0">
                <a:solidFill>
                  <a:srgbClr val="FF0000"/>
                </a:solidFill>
                <a:latin typeface="UD デジタル 教科書体 N-B" panose="02020700000000000000" pitchFamily="17" charset="-128"/>
                <a:ea typeface="UD デジタル 教科書体 N-B" panose="02020700000000000000" pitchFamily="17" charset="-128"/>
              </a:rPr>
              <a:t>73,968</a:t>
            </a:r>
            <a:r>
              <a:rPr lang="ja-JP" altLang="en-US" sz="2800" b="1" dirty="0">
                <a:solidFill>
                  <a:srgbClr val="FF0000"/>
                </a:solidFill>
                <a:latin typeface="UD デジタル 教科書体 N-B" panose="02020700000000000000" pitchFamily="17" charset="-128"/>
                <a:ea typeface="UD デジタル 教科書体 N-B" panose="02020700000000000000" pitchFamily="17" charset="-128"/>
              </a:rPr>
              <a:t>名</a:t>
            </a:r>
            <a:r>
              <a:rPr lang="ja-JP" altLang="en-US" sz="2800" b="1" dirty="0">
                <a:latin typeface="UD デジタル 教科書体 N-B" panose="02020700000000000000" pitchFamily="17" charset="-128"/>
                <a:ea typeface="UD デジタル 教科書体 N-B" panose="02020700000000000000" pitchFamily="17" charset="-128"/>
              </a:rPr>
              <a:t>が講座に参加</a:t>
            </a:r>
          </a:p>
        </p:txBody>
      </p:sp>
      <p:sp>
        <p:nvSpPr>
          <p:cNvPr id="10" name="Text Box 2"/>
          <p:cNvSpPr txBox="1">
            <a:spLocks noChangeArrowheads="1"/>
          </p:cNvSpPr>
          <p:nvPr/>
        </p:nvSpPr>
        <p:spPr bwMode="auto">
          <a:xfrm>
            <a:off x="186165" y="731043"/>
            <a:ext cx="46263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00000"/>
              </a:lnSpc>
              <a:spcBef>
                <a:spcPct val="50000"/>
              </a:spcBef>
              <a:defRPr/>
            </a:pPr>
            <a:r>
              <a:rPr lang="ja-JP" altLang="en-US" sz="2800" dirty="0">
                <a:solidFill>
                  <a:srgbClr val="008000"/>
                </a:solidFill>
                <a:latin typeface="UD デジタル 教科書体 N-B" panose="02020700000000000000" pitchFamily="17" charset="-128"/>
                <a:ea typeface="UD デジタル 教科書体 N-B" panose="02020700000000000000" pitchFamily="17" charset="-128"/>
              </a:rPr>
              <a:t>令和７年度　講座実施状況</a:t>
            </a:r>
          </a:p>
        </p:txBody>
      </p:sp>
      <p:sp>
        <p:nvSpPr>
          <p:cNvPr id="11" name="Text Box 4"/>
          <p:cNvSpPr txBox="1">
            <a:spLocks noChangeArrowheads="1"/>
          </p:cNvSpPr>
          <p:nvPr/>
        </p:nvSpPr>
        <p:spPr bwMode="auto">
          <a:xfrm>
            <a:off x="186165" y="2379120"/>
            <a:ext cx="60694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90000"/>
              </a:spcBef>
              <a:buFontTx/>
              <a:buNone/>
              <a:defRPr/>
            </a:pPr>
            <a:r>
              <a:rPr lang="en-US" altLang="ja-JP" sz="2800" dirty="0">
                <a:solidFill>
                  <a:srgbClr val="FF6600"/>
                </a:solidFill>
                <a:latin typeface="UD デジタル 教科書体 N-B" panose="02020700000000000000" pitchFamily="17" charset="-128"/>
                <a:ea typeface="UD デジタル 教科書体 N-B" panose="02020700000000000000" pitchFamily="17" charset="-128"/>
              </a:rPr>
              <a:t>●</a:t>
            </a:r>
            <a:r>
              <a:rPr lang="ja-JP" altLang="en-US" sz="2800" dirty="0">
                <a:solidFill>
                  <a:srgbClr val="FF6600"/>
                </a:solidFill>
                <a:latin typeface="UD デジタル 教科書体 N-B" panose="02020700000000000000" pitchFamily="17" charset="-128"/>
                <a:ea typeface="UD デジタル 教科書体 N-B" panose="02020700000000000000" pitchFamily="17" charset="-128"/>
              </a:rPr>
              <a:t>「親プロ」</a:t>
            </a:r>
            <a:r>
              <a:rPr lang="ja-JP" altLang="en-US" sz="2800" b="1" dirty="0">
                <a:solidFill>
                  <a:srgbClr val="0066FF"/>
                </a:solidFill>
                <a:latin typeface="UD デジタル 教科書体 N-B" panose="02020700000000000000" pitchFamily="17" charset="-128"/>
                <a:ea typeface="UD デジタル 教科書体 N-B" panose="02020700000000000000" pitchFamily="17" charset="-128"/>
              </a:rPr>
              <a:t>講座実施数　</a:t>
            </a:r>
            <a:r>
              <a:rPr lang="en-US" altLang="ja-JP"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166</a:t>
            </a:r>
            <a:r>
              <a:rPr lang="ja-JP" altLang="en-US"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件</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13" name="Text Box 17"/>
          <p:cNvSpPr txBox="1">
            <a:spLocks noChangeArrowheads="1"/>
          </p:cNvSpPr>
          <p:nvPr/>
        </p:nvSpPr>
        <p:spPr bwMode="auto">
          <a:xfrm>
            <a:off x="2769914" y="4321870"/>
            <a:ext cx="36041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90000"/>
              </a:spcBef>
              <a:buFontTx/>
              <a:buNone/>
              <a:defRPr/>
            </a:pPr>
            <a:r>
              <a:rPr lang="ja-JP" altLang="en-US" sz="2800" b="1" dirty="0">
                <a:solidFill>
                  <a:srgbClr val="0066FF"/>
                </a:solidFill>
                <a:latin typeface="UD デジタル 教科書体 N-B" panose="02020700000000000000" pitchFamily="17" charset="-128"/>
                <a:ea typeface="UD デジタル 教科書体 N-B" panose="02020700000000000000" pitchFamily="17" charset="-128"/>
              </a:rPr>
              <a:t>受講者数　</a:t>
            </a:r>
            <a:r>
              <a:rPr lang="en-US" altLang="ja-JP"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2,228</a:t>
            </a:r>
            <a:r>
              <a:rPr lang="ja-JP" altLang="en-US"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名</a:t>
            </a:r>
            <a:endParaRPr lang="ja-JP" altLang="en-US" sz="3600"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sp>
        <p:nvSpPr>
          <p:cNvPr id="16" name="Text Box 4"/>
          <p:cNvSpPr txBox="1">
            <a:spLocks noChangeArrowheads="1"/>
          </p:cNvSpPr>
          <p:nvPr/>
        </p:nvSpPr>
        <p:spPr bwMode="auto">
          <a:xfrm>
            <a:off x="186165" y="1100930"/>
            <a:ext cx="90030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90000"/>
              </a:spcBef>
              <a:buFontTx/>
              <a:buNone/>
              <a:defRPr/>
            </a:pPr>
            <a:r>
              <a:rPr lang="en-US" altLang="ja-JP" sz="2800" dirty="0">
                <a:solidFill>
                  <a:srgbClr val="FF6600"/>
                </a:solidFill>
                <a:latin typeface="UD デジタル 教科書体 N-B" panose="02020700000000000000" pitchFamily="17" charset="-128"/>
                <a:ea typeface="UD デジタル 教科書体 N-B" panose="02020700000000000000" pitchFamily="17" charset="-128"/>
              </a:rPr>
              <a:t>●</a:t>
            </a:r>
            <a:r>
              <a:rPr lang="ja-JP" altLang="en-US" sz="2800" dirty="0">
                <a:solidFill>
                  <a:srgbClr val="FF6600"/>
                </a:solidFill>
                <a:latin typeface="UD デジタル 教科書体 N-B" panose="02020700000000000000" pitchFamily="17" charset="-128"/>
                <a:ea typeface="UD デジタル 教科書体 N-B" panose="02020700000000000000" pitchFamily="17" charset="-128"/>
              </a:rPr>
              <a:t>「親プロ」ファシリテーター養成講座</a:t>
            </a:r>
            <a:r>
              <a:rPr lang="ja-JP" altLang="en-US" sz="2800" b="1" dirty="0">
                <a:solidFill>
                  <a:srgbClr val="0066FF"/>
                </a:solidFill>
                <a:latin typeface="UD デジタル 教科書体 N-B" panose="02020700000000000000" pitchFamily="17" charset="-128"/>
                <a:ea typeface="UD デジタル 教科書体 N-B" panose="02020700000000000000" pitchFamily="17" charset="-128"/>
              </a:rPr>
              <a:t>修了者数</a:t>
            </a:r>
            <a:r>
              <a:rPr lang="en-US" altLang="ja-JP"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48</a:t>
            </a:r>
            <a:r>
              <a:rPr lang="ja-JP" altLang="en-US" sz="36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名</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4" name="正方形/長方形 3"/>
          <p:cNvSpPr/>
          <p:nvPr/>
        </p:nvSpPr>
        <p:spPr>
          <a:xfrm>
            <a:off x="1186269" y="3169415"/>
            <a:ext cx="7575185" cy="923330"/>
          </a:xfrm>
          <a:prstGeom prst="rect">
            <a:avLst/>
          </a:prstGeom>
        </p:spPr>
        <p:txBody>
          <a:bodyPr wrap="square">
            <a:spAutoFit/>
          </a:bodyPr>
          <a:lstStyle/>
          <a:p>
            <a:r>
              <a:rPr lang="ja-JP" altLang="en-US" b="1" dirty="0">
                <a:latin typeface="+mj-ea"/>
              </a:rPr>
              <a:t>広島市、三原市、尾道市、福山市、府中市、三次市、庄原市、大竹市、</a:t>
            </a:r>
            <a:endParaRPr lang="en-US" altLang="ja-JP" b="1" dirty="0">
              <a:latin typeface="+mj-ea"/>
            </a:endParaRPr>
          </a:p>
          <a:p>
            <a:r>
              <a:rPr lang="ja-JP" altLang="en-US" b="1" dirty="0">
                <a:latin typeface="+mj-ea"/>
              </a:rPr>
              <a:t>東広島市、廿日市市、安芸高田市、江田島市、府中町、北広島町、世羅町、</a:t>
            </a:r>
            <a:endParaRPr lang="en-US" altLang="ja-JP" b="1" dirty="0">
              <a:latin typeface="+mj-ea"/>
            </a:endParaRPr>
          </a:p>
          <a:p>
            <a:r>
              <a:rPr lang="ja-JP" altLang="en-US" b="1" dirty="0">
                <a:latin typeface="+mj-ea"/>
              </a:rPr>
              <a:t>神石高原町</a:t>
            </a:r>
            <a:endParaRPr lang="ja-JP" altLang="en-US" dirty="0"/>
          </a:p>
        </p:txBody>
      </p:sp>
      <p:sp>
        <p:nvSpPr>
          <p:cNvPr id="17" name="正方形/長方形 16"/>
          <p:cNvSpPr/>
          <p:nvPr/>
        </p:nvSpPr>
        <p:spPr>
          <a:xfrm>
            <a:off x="839666" y="1565032"/>
            <a:ext cx="7819317" cy="646331"/>
          </a:xfrm>
          <a:prstGeom prst="rect">
            <a:avLst/>
          </a:prstGeom>
        </p:spPr>
        <p:txBody>
          <a:bodyPr wrap="square">
            <a:spAutoFit/>
          </a:bodyPr>
          <a:lstStyle/>
          <a:p>
            <a:pPr algn="ctr"/>
            <a:r>
              <a:rPr lang="ja-JP" altLang="en-US" b="1" dirty="0">
                <a:latin typeface="+mj-ea"/>
              </a:rPr>
              <a:t>呉市（</a:t>
            </a:r>
            <a:r>
              <a:rPr lang="en-US" altLang="ja-JP" b="1" dirty="0">
                <a:latin typeface="+mj-ea"/>
              </a:rPr>
              <a:t>17</a:t>
            </a:r>
            <a:r>
              <a:rPr lang="ja-JP" altLang="en-US" b="1" dirty="0">
                <a:latin typeface="+mj-ea"/>
              </a:rPr>
              <a:t>名）、府中市（５名）、東広島市（６名）、</a:t>
            </a:r>
            <a:endParaRPr lang="en-US" altLang="ja-JP" b="1" dirty="0">
              <a:latin typeface="+mj-ea"/>
            </a:endParaRPr>
          </a:p>
          <a:p>
            <a:pPr algn="ctr"/>
            <a:r>
              <a:rPr lang="ja-JP" altLang="en-US" b="1" dirty="0">
                <a:latin typeface="+mj-ea"/>
              </a:rPr>
              <a:t>廿日市市（</a:t>
            </a:r>
            <a:r>
              <a:rPr lang="en-US" altLang="ja-JP" b="1" dirty="0">
                <a:latin typeface="+mj-ea"/>
              </a:rPr>
              <a:t>12</a:t>
            </a:r>
            <a:r>
              <a:rPr lang="ja-JP" altLang="en-US" b="1" dirty="0">
                <a:latin typeface="+mj-ea"/>
              </a:rPr>
              <a:t>名）、府中町（４名）、世羅町（４名）</a:t>
            </a:r>
            <a:endParaRPr lang="ja-JP" altLang="en-US" dirty="0"/>
          </a:p>
        </p:txBody>
      </p:sp>
      <p:sp>
        <p:nvSpPr>
          <p:cNvPr id="2" name="正方形/長方形 1">
            <a:extLst>
              <a:ext uri="{FF2B5EF4-FFF2-40B4-BE49-F238E27FC236}">
                <a16:creationId xmlns:a16="http://schemas.microsoft.com/office/drawing/2014/main" id="{E8EFB05A-550E-CE7C-72FE-BA66210624D0}"/>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B" panose="02020700000000000000" pitchFamily="17" charset="-128"/>
                <a:ea typeface="UD デジタル 教科書体 N-B" panose="02020700000000000000" pitchFamily="17" charset="-128"/>
              </a:rPr>
              <a:t>「親プロ」の実施状況</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88614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D76D087-4150-0E83-2A9A-039341FB0E3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61478" y="1624370"/>
            <a:ext cx="4572396" cy="2719787"/>
          </a:xfrm>
          <a:prstGeom prst="rect">
            <a:avLst/>
          </a:prstGeom>
        </p:spPr>
      </p:pic>
      <p:sp>
        <p:nvSpPr>
          <p:cNvPr id="10" name="Rectangle 44"/>
          <p:cNvSpPr>
            <a:spLocks noChangeArrowheads="1"/>
          </p:cNvSpPr>
          <p:nvPr/>
        </p:nvSpPr>
        <p:spPr bwMode="auto">
          <a:xfrm>
            <a:off x="4752384" y="4648099"/>
            <a:ext cx="410242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ja-JP" altLang="en-US" sz="1400" dirty="0">
                <a:latin typeface="UD デジタル 教科書体 N-B" panose="02020700000000000000" pitchFamily="17" charset="-128"/>
                <a:ea typeface="UD デジタル 教科書体 N-B" panose="02020700000000000000" pitchFamily="17" charset="-128"/>
              </a:rPr>
              <a:t>（令和７年度講座実施後のアンケート結果から）</a:t>
            </a:r>
          </a:p>
        </p:txBody>
      </p:sp>
      <p:grpSp>
        <p:nvGrpSpPr>
          <p:cNvPr id="9" name="グループ化 8"/>
          <p:cNvGrpSpPr/>
          <p:nvPr/>
        </p:nvGrpSpPr>
        <p:grpSpPr>
          <a:xfrm>
            <a:off x="947741" y="5245262"/>
            <a:ext cx="7248518" cy="1123514"/>
            <a:chOff x="390010" y="5413224"/>
            <a:chExt cx="7248518" cy="1123514"/>
          </a:xfrm>
        </p:grpSpPr>
        <p:sp>
          <p:nvSpPr>
            <p:cNvPr id="29" name="角丸四角形 28"/>
            <p:cNvSpPr/>
            <p:nvPr/>
          </p:nvSpPr>
          <p:spPr>
            <a:xfrm>
              <a:off x="390010" y="5413224"/>
              <a:ext cx="7248518" cy="1123514"/>
            </a:xfrm>
            <a:prstGeom prst="roundRect">
              <a:avLst/>
            </a:prstGeom>
            <a:solidFill>
              <a:srgbClr val="FFFF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ct val="50000"/>
                </a:spcBef>
              </a:pPr>
              <a:endParaRPr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11" name="Rectangle 46"/>
            <p:cNvSpPr>
              <a:spLocks noChangeArrowheads="1"/>
            </p:cNvSpPr>
            <p:nvPr/>
          </p:nvSpPr>
          <p:spPr bwMode="auto">
            <a:xfrm>
              <a:off x="496781" y="5517302"/>
              <a:ext cx="7034976" cy="8715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10000"/>
                </a:lnSpc>
                <a:spcBef>
                  <a:spcPct val="0"/>
                </a:spcBef>
                <a:buFontTx/>
                <a:buNone/>
              </a:pPr>
              <a:r>
                <a:rPr lang="en-US" altLang="ja-JP" sz="4000" b="1" dirty="0">
                  <a:ln>
                    <a:solidFill>
                      <a:sysClr val="windowText" lastClr="000000"/>
                    </a:solidFill>
                  </a:ln>
                  <a:solidFill>
                    <a:srgbClr val="FF0000"/>
                  </a:solidFill>
                  <a:latin typeface="UD デジタル 教科書体 N-B" panose="02020700000000000000" pitchFamily="17" charset="-128"/>
                  <a:ea typeface="UD デジタル 教科書体 N-B" panose="02020700000000000000" pitchFamily="17" charset="-128"/>
                </a:rPr>
                <a:t>87</a:t>
              </a:r>
              <a:r>
                <a:rPr lang="ja-JP" altLang="en-US" sz="4000" b="1" dirty="0">
                  <a:ln>
                    <a:solidFill>
                      <a:sysClr val="windowText" lastClr="000000"/>
                    </a:solidFill>
                  </a:ln>
                  <a:solidFill>
                    <a:srgbClr val="FF0000"/>
                  </a:solidFill>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を超える参加者が子育ての安心感が</a:t>
              </a:r>
              <a:endParaRPr lang="en-US" altLang="ja-JP" sz="2800" b="1" dirty="0">
                <a:latin typeface="UD デジタル 教科書体 N-B" panose="02020700000000000000" pitchFamily="17" charset="-128"/>
                <a:ea typeface="UD デジタル 教科書体 N-B" panose="02020700000000000000" pitchFamily="17" charset="-128"/>
              </a:endParaRPr>
            </a:p>
            <a:p>
              <a:pPr eaLnBrk="1" hangingPunct="1">
                <a:lnSpc>
                  <a:spcPct val="110000"/>
                </a:lnSpc>
                <a:spcBef>
                  <a:spcPct val="0"/>
                </a:spcBef>
                <a:buFontTx/>
                <a:buNone/>
              </a:pPr>
              <a:r>
                <a:rPr lang="ja-JP" altLang="en-US" sz="2800" b="1" dirty="0">
                  <a:latin typeface="UD デジタル 教科書体 N-B" panose="02020700000000000000" pitchFamily="17" charset="-128"/>
                  <a:ea typeface="UD デジタル 教科書体 N-B" panose="02020700000000000000" pitchFamily="17" charset="-128"/>
                </a:rPr>
                <a:t>高まったと感じています。</a:t>
              </a:r>
            </a:p>
          </p:txBody>
        </p:sp>
      </p:grpSp>
      <p:sp>
        <p:nvSpPr>
          <p:cNvPr id="24" name="角丸四角形 23"/>
          <p:cNvSpPr/>
          <p:nvPr/>
        </p:nvSpPr>
        <p:spPr>
          <a:xfrm>
            <a:off x="2453375" y="900621"/>
            <a:ext cx="4204592" cy="48412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ct val="50000"/>
              </a:spcBef>
            </a:pPr>
            <a:r>
              <a:rPr lang="ja-JP" altLang="en-US" sz="2400" b="1" dirty="0">
                <a:solidFill>
                  <a:schemeClr val="tx1"/>
                </a:solidFill>
                <a:latin typeface="UD デジタル 教科書体 N-B" panose="02020700000000000000" pitchFamily="17" charset="-128"/>
                <a:ea typeface="UD デジタル 教科書体 N-B" panose="02020700000000000000" pitchFamily="17" charset="-128"/>
              </a:rPr>
              <a:t>子育て等に関する不安や悩み</a:t>
            </a:r>
          </a:p>
        </p:txBody>
      </p:sp>
      <p:sp>
        <p:nvSpPr>
          <p:cNvPr id="25" name="テキスト ボックス 24"/>
          <p:cNvSpPr txBox="1"/>
          <p:nvPr/>
        </p:nvSpPr>
        <p:spPr>
          <a:xfrm>
            <a:off x="5936071" y="1684521"/>
            <a:ext cx="2702901" cy="2677656"/>
          </a:xfrm>
          <a:prstGeom prst="rect">
            <a:avLst/>
          </a:prstGeom>
          <a:noFill/>
        </p:spPr>
        <p:txBody>
          <a:bodyPr wrap="square" rtlCol="0">
            <a:spAutoFit/>
          </a:bodyPr>
          <a:lstStyle/>
          <a:p>
            <a:r>
              <a:rPr kumimoji="1" lang="ja-JP" altLang="en-US" sz="2400" b="1" dirty="0">
                <a:latin typeface="UD デジタル 教科書体 N-B" panose="02020700000000000000" pitchFamily="17" charset="-128"/>
                <a:ea typeface="UD デジタル 教科書体 N-B" panose="02020700000000000000" pitchFamily="17" charset="-128"/>
              </a:rPr>
              <a:t>安心感が大いに</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kumimoji="1" lang="ja-JP" altLang="en-US" sz="2400" b="1" dirty="0">
                <a:latin typeface="UD デジタル 教科書体 N-B" panose="02020700000000000000" pitchFamily="17" charset="-128"/>
                <a:ea typeface="UD デジタル 教科書体 N-B" panose="02020700000000000000" pitchFamily="17" charset="-128"/>
              </a:rPr>
              <a:t>高まった</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lang="en-US" altLang="ja-JP" sz="2400" b="1" dirty="0">
                <a:latin typeface="UD デジタル 教科書体 N-B" panose="02020700000000000000" pitchFamily="17" charset="-128"/>
                <a:ea typeface="UD デジタル 教科書体 N-B" panose="02020700000000000000" pitchFamily="17" charset="-128"/>
              </a:rPr>
              <a:t>22.1</a:t>
            </a:r>
            <a:r>
              <a:rPr lang="ja-JP" altLang="en-US" sz="2400" b="1" dirty="0">
                <a:latin typeface="UD デジタル 教科書体 N-B" panose="02020700000000000000" pitchFamily="17" charset="-128"/>
                <a:ea typeface="UD デジタル 教科書体 N-B" panose="02020700000000000000" pitchFamily="17" charset="-128"/>
              </a:rPr>
              <a:t>％</a:t>
            </a:r>
            <a:endParaRPr lang="en-US" altLang="ja-JP" sz="2400" b="1" dirty="0">
              <a:latin typeface="UD デジタル 教科書体 N-B" panose="02020700000000000000" pitchFamily="17" charset="-128"/>
              <a:ea typeface="UD デジタル 教科書体 N-B" panose="02020700000000000000" pitchFamily="17" charset="-128"/>
            </a:endParaRPr>
          </a:p>
          <a:p>
            <a:endParaRPr kumimoji="1" lang="en-US" altLang="ja-JP" sz="2400" b="1" dirty="0">
              <a:latin typeface="UD デジタル 教科書体 N-B" panose="02020700000000000000" pitchFamily="17" charset="-128"/>
              <a:ea typeface="UD デジタル 教科書体 N-B" panose="02020700000000000000" pitchFamily="17" charset="-128"/>
            </a:endParaRPr>
          </a:p>
          <a:p>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kumimoji="1" lang="ja-JP" altLang="en-US" sz="2400" b="1" dirty="0">
                <a:latin typeface="UD デジタル 教科書体 N-B" panose="02020700000000000000" pitchFamily="17" charset="-128"/>
                <a:ea typeface="UD デジタル 教科書体 N-B" panose="02020700000000000000" pitchFamily="17" charset="-128"/>
              </a:rPr>
              <a:t>安心感が高まった</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lang="en-US" altLang="ja-JP" sz="2400" b="1" dirty="0">
                <a:latin typeface="UD デジタル 教科書体 N-B" panose="02020700000000000000" pitchFamily="17" charset="-128"/>
                <a:ea typeface="UD デジタル 教科書体 N-B" panose="02020700000000000000" pitchFamily="17" charset="-128"/>
              </a:rPr>
              <a:t>65.7</a:t>
            </a:r>
            <a:r>
              <a:rPr lang="ja-JP" altLang="en-US" sz="2400" b="1" dirty="0">
                <a:latin typeface="UD デジタル 教科書体 N-B" panose="02020700000000000000" pitchFamily="17" charset="-128"/>
                <a:ea typeface="UD デジタル 教科書体 N-B" panose="02020700000000000000" pitchFamily="17" charset="-128"/>
              </a:rPr>
              <a:t>％</a:t>
            </a:r>
            <a:endParaRPr kumimoji="1" lang="ja-JP" altLang="en-US" sz="2400" b="1" dirty="0">
              <a:latin typeface="UD デジタル 教科書体 N-B" panose="02020700000000000000" pitchFamily="17" charset="-128"/>
              <a:ea typeface="UD デジタル 教科書体 N-B" panose="02020700000000000000" pitchFamily="17" charset="-128"/>
            </a:endParaRPr>
          </a:p>
        </p:txBody>
      </p:sp>
      <p:sp>
        <p:nvSpPr>
          <p:cNvPr id="26" name="テキスト ボックス 25"/>
          <p:cNvSpPr txBox="1"/>
          <p:nvPr/>
        </p:nvSpPr>
        <p:spPr>
          <a:xfrm>
            <a:off x="378084" y="1699452"/>
            <a:ext cx="2069202" cy="2031325"/>
          </a:xfrm>
          <a:prstGeom prst="rect">
            <a:avLst/>
          </a:prstGeom>
          <a:noFill/>
        </p:spPr>
        <p:txBody>
          <a:bodyPr wrap="square" rtlCol="0">
            <a:spAutoFit/>
          </a:bodyPr>
          <a:lstStyle/>
          <a:p>
            <a:r>
              <a:rPr lang="ja-JP" altLang="en-US" b="1" dirty="0">
                <a:latin typeface="UD デジタル 教科書体 N-B" panose="02020700000000000000" pitchFamily="17" charset="-128"/>
                <a:ea typeface="UD デジタル 教科書体 N-B" panose="02020700000000000000" pitchFamily="17" charset="-128"/>
              </a:rPr>
              <a:t>不安感が高まったまたは大いに高まった</a:t>
            </a:r>
            <a:r>
              <a:rPr kumimoji="1" lang="ja-JP" altLang="en-US" b="1" dirty="0">
                <a:latin typeface="UD デジタル 教科書体 N-B" panose="02020700000000000000" pitchFamily="17" charset="-128"/>
                <a:ea typeface="UD デジタル 教科書体 N-B" panose="02020700000000000000" pitchFamily="17" charset="-128"/>
              </a:rPr>
              <a:t>　</a:t>
            </a:r>
            <a:r>
              <a:rPr kumimoji="1" lang="en-US" altLang="ja-JP" b="1" dirty="0">
                <a:latin typeface="UD デジタル 教科書体 N-B" panose="02020700000000000000" pitchFamily="17" charset="-128"/>
                <a:ea typeface="UD デジタル 教科書体 N-B" panose="02020700000000000000" pitchFamily="17" charset="-128"/>
              </a:rPr>
              <a:t>1</a:t>
            </a:r>
            <a:r>
              <a:rPr lang="en-US" altLang="ja-JP" b="1" dirty="0">
                <a:latin typeface="UD デジタル 教科書体 N-B" panose="02020700000000000000" pitchFamily="17" charset="-128"/>
                <a:ea typeface="UD デジタル 教科書体 N-B" panose="02020700000000000000" pitchFamily="17" charset="-128"/>
              </a:rPr>
              <a:t>.4</a:t>
            </a:r>
            <a:r>
              <a:rPr lang="ja-JP" altLang="en-US" b="1" dirty="0">
                <a:latin typeface="UD デジタル 教科書体 N-B" panose="02020700000000000000" pitchFamily="17" charset="-128"/>
                <a:ea typeface="UD デジタル 教科書体 N-B" panose="02020700000000000000" pitchFamily="17" charset="-128"/>
              </a:rPr>
              <a:t>％</a:t>
            </a:r>
            <a:endParaRPr lang="en-US" altLang="ja-JP" b="1" dirty="0">
              <a:latin typeface="UD デジタル 教科書体 N-B" panose="02020700000000000000" pitchFamily="17" charset="-128"/>
              <a:ea typeface="UD デジタル 教科書体 N-B" panose="02020700000000000000" pitchFamily="17" charset="-128"/>
            </a:endParaRPr>
          </a:p>
          <a:p>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　変化なし</a:t>
            </a:r>
            <a:r>
              <a:rPr kumimoji="1" lang="ja-JP" altLang="en-US" sz="2400" b="1" dirty="0">
                <a:latin typeface="UD デジタル 教科書体 N-B" panose="02020700000000000000" pitchFamily="17" charset="-128"/>
                <a:ea typeface="UD デジタル 教科書体 N-B" panose="02020700000000000000" pitchFamily="17" charset="-128"/>
              </a:rPr>
              <a:t>　　</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　</a:t>
            </a:r>
            <a:r>
              <a:rPr lang="en-US" altLang="ja-JP" sz="2400" b="1" dirty="0">
                <a:latin typeface="UD デジタル 教科書体 N-B" panose="02020700000000000000" pitchFamily="17" charset="-128"/>
                <a:ea typeface="UD デジタル 教科書体 N-B" panose="02020700000000000000" pitchFamily="17" charset="-128"/>
              </a:rPr>
              <a:t>10</a:t>
            </a:r>
            <a:r>
              <a:rPr kumimoji="1" lang="en-US" altLang="ja-JP" sz="2400" b="1" dirty="0">
                <a:latin typeface="UD デジタル 教科書体 N-B" panose="02020700000000000000" pitchFamily="17" charset="-128"/>
                <a:ea typeface="UD デジタル 教科書体 N-B" panose="02020700000000000000" pitchFamily="17" charset="-128"/>
              </a:rPr>
              <a:t>.8</a:t>
            </a:r>
            <a:r>
              <a:rPr lang="ja-JP" altLang="en-US" sz="2400" b="1" dirty="0">
                <a:latin typeface="UD デジタル 教科書体 N-B" panose="02020700000000000000" pitchFamily="17" charset="-128"/>
                <a:ea typeface="UD デジタル 教科書体 N-B" panose="02020700000000000000" pitchFamily="17" charset="-128"/>
              </a:rPr>
              <a:t>％</a:t>
            </a:r>
            <a:endParaRPr lang="en-US" altLang="ja-JP" sz="2400" b="1" dirty="0">
              <a:latin typeface="UD デジタル 教科書体 N-B" panose="02020700000000000000" pitchFamily="17" charset="-128"/>
              <a:ea typeface="UD デジタル 教科書体 N-B" panose="02020700000000000000" pitchFamily="17" charset="-128"/>
            </a:endParaRPr>
          </a:p>
        </p:txBody>
      </p:sp>
      <p:cxnSp>
        <p:nvCxnSpPr>
          <p:cNvPr id="17" name="AutoShape 16"/>
          <p:cNvCxnSpPr>
            <a:cxnSpLocks noChangeShapeType="1"/>
          </p:cNvCxnSpPr>
          <p:nvPr/>
        </p:nvCxnSpPr>
        <p:spPr bwMode="auto">
          <a:xfrm flipV="1">
            <a:off x="2302409" y="1745487"/>
            <a:ext cx="1709337" cy="124845"/>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cxnSp>
        <p:nvCxnSpPr>
          <p:cNvPr id="19" name="AutoShape 18"/>
          <p:cNvCxnSpPr>
            <a:cxnSpLocks noChangeShapeType="1"/>
          </p:cNvCxnSpPr>
          <p:nvPr/>
        </p:nvCxnSpPr>
        <p:spPr bwMode="auto">
          <a:xfrm flipV="1">
            <a:off x="1974916" y="2162448"/>
            <a:ext cx="1873858" cy="845656"/>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cxnSp>
        <p:nvCxnSpPr>
          <p:cNvPr id="13" name="AutoShape 12"/>
          <p:cNvCxnSpPr>
            <a:cxnSpLocks noChangeShapeType="1"/>
          </p:cNvCxnSpPr>
          <p:nvPr/>
        </p:nvCxnSpPr>
        <p:spPr bwMode="auto">
          <a:xfrm flipH="1" flipV="1">
            <a:off x="4572000" y="3549256"/>
            <a:ext cx="1364071" cy="180384"/>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sp>
        <p:nvSpPr>
          <p:cNvPr id="2" name="正方形/長方形 1">
            <a:extLst>
              <a:ext uri="{FF2B5EF4-FFF2-40B4-BE49-F238E27FC236}">
                <a16:creationId xmlns:a16="http://schemas.microsoft.com/office/drawing/2014/main" id="{94638EA7-C486-E8A5-2A3E-E1BC6B628CDB}"/>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講座参加者の声（１）</a:t>
            </a:r>
          </a:p>
        </p:txBody>
      </p:sp>
      <p:cxnSp>
        <p:nvCxnSpPr>
          <p:cNvPr id="8" name="AutoShape 16">
            <a:extLst>
              <a:ext uri="{FF2B5EF4-FFF2-40B4-BE49-F238E27FC236}">
                <a16:creationId xmlns:a16="http://schemas.microsoft.com/office/drawing/2014/main" id="{D9255EC4-10D0-3E3C-D37A-2057CD972599}"/>
              </a:ext>
            </a:extLst>
          </p:cNvPr>
          <p:cNvCxnSpPr>
            <a:cxnSpLocks noChangeShapeType="1"/>
          </p:cNvCxnSpPr>
          <p:nvPr/>
        </p:nvCxnSpPr>
        <p:spPr bwMode="auto">
          <a:xfrm flipH="1">
            <a:off x="4752384" y="1952644"/>
            <a:ext cx="1183687" cy="519410"/>
          </a:xfrm>
          <a:prstGeom prst="straightConnector1">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607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C19CB056-4F89-3A92-A6E0-D5C1B4396151}"/>
              </a:ext>
            </a:extLst>
          </p:cNvPr>
          <p:cNvGraphicFramePr>
            <a:graphicFrameLocks noGrp="1"/>
          </p:cNvGraphicFramePr>
          <p:nvPr/>
        </p:nvGraphicFramePr>
        <p:xfrm>
          <a:off x="419029" y="1326252"/>
          <a:ext cx="8371408" cy="2818649"/>
        </p:xfrm>
        <a:graphic>
          <a:graphicData uri="http://schemas.openxmlformats.org/drawingml/2006/table">
            <a:tbl>
              <a:tblPr firstRow="1" bandRow="1">
                <a:tableStyleId>{5FD0F851-EC5A-4D38-B0AD-8093EC10F338}</a:tableStyleId>
              </a:tblPr>
              <a:tblGrid>
                <a:gridCol w="3075211">
                  <a:extLst>
                    <a:ext uri="{9D8B030D-6E8A-4147-A177-3AD203B41FA5}">
                      <a16:colId xmlns:a16="http://schemas.microsoft.com/office/drawing/2014/main" val="20000"/>
                    </a:ext>
                  </a:extLst>
                </a:gridCol>
                <a:gridCol w="1765399">
                  <a:extLst>
                    <a:ext uri="{9D8B030D-6E8A-4147-A177-3AD203B41FA5}">
                      <a16:colId xmlns:a16="http://schemas.microsoft.com/office/drawing/2014/main" val="20001"/>
                    </a:ext>
                  </a:extLst>
                </a:gridCol>
                <a:gridCol w="1765399">
                  <a:extLst>
                    <a:ext uri="{9D8B030D-6E8A-4147-A177-3AD203B41FA5}">
                      <a16:colId xmlns:a16="http://schemas.microsoft.com/office/drawing/2014/main" val="20002"/>
                    </a:ext>
                  </a:extLst>
                </a:gridCol>
                <a:gridCol w="1765399">
                  <a:extLst>
                    <a:ext uri="{9D8B030D-6E8A-4147-A177-3AD203B41FA5}">
                      <a16:colId xmlns:a16="http://schemas.microsoft.com/office/drawing/2014/main" val="20003"/>
                    </a:ext>
                  </a:extLst>
                </a:gridCol>
              </a:tblGrid>
              <a:tr h="681434">
                <a:tc>
                  <a:txBody>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いつも</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algn="ctr"/>
                      <a:r>
                        <a:rPr kumimoji="1" lang="ja-JP" altLang="en-US" sz="2000" dirty="0">
                          <a:latin typeface="UD デジタル 教科書体 N-B" panose="02020700000000000000" pitchFamily="17" charset="-128"/>
                          <a:ea typeface="UD デジタル 教科書体 N-B" panose="02020700000000000000" pitchFamily="17" charset="-128"/>
                        </a:rPr>
                        <a:t>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たまに</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algn="ctr"/>
                      <a:r>
                        <a:rPr kumimoji="1" lang="ja-JP" altLang="en-US" sz="2000" dirty="0">
                          <a:latin typeface="UD デジタル 教科書体 N-B" panose="02020700000000000000" pitchFamily="17" charset="-128"/>
                          <a:ea typeface="UD デジタル 教科書体 N-B" panose="02020700000000000000" pitchFamily="17" charset="-128"/>
                        </a:rPr>
                        <a:t>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kern="1200" dirty="0">
                          <a:latin typeface="UD デジタル 教科書体 N-B" panose="02020700000000000000" pitchFamily="17" charset="-128"/>
                          <a:ea typeface="UD デジタル 教科書体 N-B" panose="02020700000000000000" pitchFamily="17" charset="-128"/>
                        </a:rPr>
                        <a:t>あまり感じない・まったく感じない</a:t>
                      </a:r>
                      <a:endParaRPr kumimoji="1" lang="en-US" altLang="ja-JP" sz="1800" kern="12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71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UD デジタル 教科書体 N-B" panose="02020700000000000000" pitchFamily="17" charset="-128"/>
                          <a:ea typeface="UD デジタル 教科書体 N-B" panose="02020700000000000000" pitchFamily="17" charset="-128"/>
                        </a:rPr>
                        <a:t>子育てについての悩みや不安の程度　　　　</a:t>
                      </a:r>
                      <a:endParaRPr kumimoji="1" lang="en-US" altLang="ja-JP" sz="2000" b="1"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BAA5">
                        <a:alpha val="20000"/>
                      </a:srgbClr>
                    </a:solidFill>
                  </a:tcPr>
                </a:tc>
                <a:tc>
                  <a:txBody>
                    <a:bodyPr/>
                    <a:lstStyle/>
                    <a:p>
                      <a:pPr algn="ctr"/>
                      <a:r>
                        <a:rPr kumimoji="1" lang="en-US" altLang="ja-JP"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rPr>
                        <a:t>13.8</a:t>
                      </a:r>
                      <a:r>
                        <a:rPr kumimoji="1" lang="ja-JP" altLang="en-US"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BAA5">
                        <a:alpha val="20000"/>
                      </a:srgbClr>
                    </a:solidFill>
                  </a:tcPr>
                </a:tc>
                <a:tc>
                  <a:txBody>
                    <a:bodyPr/>
                    <a:lstStyle/>
                    <a:p>
                      <a:pPr algn="ctr"/>
                      <a:r>
                        <a:rPr kumimoji="1" lang="en-US" altLang="ja-JP"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rPr>
                        <a:t>56.0</a:t>
                      </a:r>
                      <a:r>
                        <a:rPr kumimoji="1" lang="ja-JP" altLang="en-US"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1"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BAA5">
                        <a:alpha val="20000"/>
                      </a:srgbClr>
                    </a:solidFill>
                  </a:tcPr>
                </a:tc>
                <a:tc>
                  <a:txBody>
                    <a:bodyPr/>
                    <a:lstStyle/>
                    <a:p>
                      <a:pPr algn="ctr"/>
                      <a:r>
                        <a:rPr kumimoji="1" lang="en-US" altLang="ja-JP" sz="2000" dirty="0">
                          <a:latin typeface="UD デジタル 教科書体 N-B" panose="02020700000000000000" pitchFamily="17" charset="-128"/>
                          <a:ea typeface="UD デジタル 教科書体 N-B" panose="02020700000000000000" pitchFamily="17" charset="-128"/>
                        </a:rPr>
                        <a:t>30.2</a:t>
                      </a:r>
                      <a:r>
                        <a:rPr kumimoji="1" lang="ja-JP" altLang="en-US" sz="2000" dirty="0">
                          <a:latin typeface="UD デジタル 教科書体 N-B" panose="02020700000000000000" pitchFamily="17" charset="-128"/>
                          <a:ea typeface="UD デジタル 教科書体 N-B" panose="02020700000000000000" pitchFamily="17" charset="-128"/>
                        </a:rPr>
                        <a:t>％</a:t>
                      </a:r>
                      <a:endParaRPr kumimoji="1" lang="ja-JP" altLang="en-US" sz="2000" b="1"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BAA5">
                        <a:alpha val="20000"/>
                      </a:srgbClr>
                    </a:solidFill>
                  </a:tcPr>
                </a:tc>
                <a:extLst>
                  <a:ext uri="{0D108BD9-81ED-4DB2-BD59-A6C34878D82A}">
                    <a16:rowId xmlns:a16="http://schemas.microsoft.com/office/drawing/2014/main" val="10001"/>
                  </a:ext>
                </a:extLst>
              </a:tr>
              <a:tr h="1132885">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kumimoji="1" lang="ja-JP" altLang="en-US" sz="2800" b="1"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2800" b="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28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4" name="正方形/長方形 3"/>
          <p:cNvSpPr/>
          <p:nvPr/>
        </p:nvSpPr>
        <p:spPr>
          <a:xfrm>
            <a:off x="57150" y="51763"/>
            <a:ext cx="9054192" cy="6804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9E4E857-CE6A-F0C9-F1FD-0549EBE46DD7}"/>
              </a:ext>
            </a:extLst>
          </p:cNvPr>
          <p:cNvSpPr txBox="1"/>
          <p:nvPr/>
        </p:nvSpPr>
        <p:spPr>
          <a:xfrm>
            <a:off x="209044" y="192149"/>
            <a:ext cx="5936576" cy="535531"/>
          </a:xfrm>
          <a:prstGeom prst="rect">
            <a:avLst/>
          </a:prstGeom>
          <a:solidFill>
            <a:srgbClr val="008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sp>
        <p:nvSpPr>
          <p:cNvPr id="10" name="テキスト ボックス 9">
            <a:extLst>
              <a:ext uri="{FF2B5EF4-FFF2-40B4-BE49-F238E27FC236}">
                <a16:creationId xmlns:a16="http://schemas.microsoft.com/office/drawing/2014/main" id="{985B999B-DCB5-29D1-8616-0D47E5C99F6A}"/>
              </a:ext>
            </a:extLst>
          </p:cNvPr>
          <p:cNvSpPr txBox="1"/>
          <p:nvPr/>
        </p:nvSpPr>
        <p:spPr>
          <a:xfrm>
            <a:off x="386296" y="6245380"/>
            <a:ext cx="8838815" cy="584775"/>
          </a:xfrm>
          <a:prstGeom prst="rect">
            <a:avLst/>
          </a:prstGeom>
          <a:noFill/>
        </p:spPr>
        <p:txBody>
          <a:bodyPr wrap="square" rtlCol="0">
            <a:spAutoFit/>
          </a:bodyPr>
          <a:lstStyle/>
          <a:p>
            <a:r>
              <a:rPr lang="ja-JP" altLang="en-US" sz="1600" dirty="0">
                <a:latin typeface="UD デジタル 教科書体 N-B" panose="02020700000000000000" pitchFamily="17" charset="-128"/>
                <a:ea typeface="UD デジタル 教科書体 N-B" panose="02020700000000000000" pitchFamily="17" charset="-128"/>
              </a:rPr>
              <a:t>文部科学省委託調査「家庭教育の総合的推進に関する調査研究～家庭教育支援の充実に向けた</a:t>
            </a:r>
            <a:endParaRPr lang="en-US" altLang="ja-JP" sz="1600" dirty="0">
              <a:latin typeface="UD デジタル 教科書体 N-B" panose="02020700000000000000" pitchFamily="17" charset="-128"/>
              <a:ea typeface="UD デジタル 教科書体 N-B" panose="02020700000000000000" pitchFamily="17" charset="-128"/>
            </a:endParaRPr>
          </a:p>
          <a:p>
            <a:r>
              <a:rPr lang="ja-JP" altLang="en-US" sz="1600" dirty="0">
                <a:latin typeface="UD デジタル 教科書体 N-B" panose="02020700000000000000" pitchFamily="17" charset="-128"/>
                <a:ea typeface="UD デジタル 教科書体 N-B" panose="02020700000000000000" pitchFamily="17" charset="-128"/>
              </a:rPr>
              <a:t>　　　　　　　　　　保護者の意識に関する実態等把握調査研究」（令和２年度）</a:t>
            </a:r>
          </a:p>
        </p:txBody>
      </p:sp>
      <p:graphicFrame>
        <p:nvGraphicFramePr>
          <p:cNvPr id="15" name="表 14">
            <a:extLst>
              <a:ext uri="{FF2B5EF4-FFF2-40B4-BE49-F238E27FC236}">
                <a16:creationId xmlns:a16="http://schemas.microsoft.com/office/drawing/2014/main" id="{A0364A39-395E-C2E8-23AC-B9A67BC3A393}"/>
              </a:ext>
            </a:extLst>
          </p:cNvPr>
          <p:cNvGraphicFramePr>
            <a:graphicFrameLocks noGrp="1"/>
          </p:cNvGraphicFramePr>
          <p:nvPr/>
        </p:nvGraphicFramePr>
        <p:xfrm>
          <a:off x="419029" y="3592830"/>
          <a:ext cx="8344478" cy="2603917"/>
        </p:xfrm>
        <a:graphic>
          <a:graphicData uri="http://schemas.openxmlformats.org/drawingml/2006/table">
            <a:tbl>
              <a:tblPr firstRow="1" bandRow="1">
                <a:tableStyleId>{5FD0F851-EC5A-4D38-B0AD-8093EC10F338}</a:tableStyleId>
              </a:tblPr>
              <a:tblGrid>
                <a:gridCol w="4515162">
                  <a:extLst>
                    <a:ext uri="{9D8B030D-6E8A-4147-A177-3AD203B41FA5}">
                      <a16:colId xmlns:a16="http://schemas.microsoft.com/office/drawing/2014/main" val="20000"/>
                    </a:ext>
                  </a:extLst>
                </a:gridCol>
                <a:gridCol w="1807836">
                  <a:extLst>
                    <a:ext uri="{9D8B030D-6E8A-4147-A177-3AD203B41FA5}">
                      <a16:colId xmlns:a16="http://schemas.microsoft.com/office/drawing/2014/main" val="20001"/>
                    </a:ext>
                  </a:extLst>
                </a:gridCol>
                <a:gridCol w="2021480">
                  <a:extLst>
                    <a:ext uri="{9D8B030D-6E8A-4147-A177-3AD203B41FA5}">
                      <a16:colId xmlns:a16="http://schemas.microsoft.com/office/drawing/2014/main" val="20002"/>
                    </a:ext>
                  </a:extLst>
                </a:gridCol>
              </a:tblGrid>
              <a:tr h="499540">
                <a:tc>
                  <a:txBody>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a:latin typeface="UD デジタル 教科書体 N-B" panose="02020700000000000000" pitchFamily="17" charset="-128"/>
                          <a:ea typeface="UD デジタル 教科書体 N-B" panose="02020700000000000000" pitchFamily="17" charset="-128"/>
                        </a:rPr>
                        <a:t>H28</a:t>
                      </a:r>
                      <a:endParaRPr kumimoji="1" lang="ja-JP" altLang="en-US" sz="20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kern="1200" dirty="0">
                          <a:latin typeface="UD デジタル 教科書体 N-B" panose="02020700000000000000" pitchFamily="17" charset="-128"/>
                          <a:ea typeface="UD デジタル 教科書体 N-B" panose="02020700000000000000" pitchFamily="17" charset="-128"/>
                        </a:rPr>
                        <a:t>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1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latin typeface="UD デジタル 教科書体 N-B" panose="02020700000000000000" pitchFamily="17" charset="-128"/>
                          <a:ea typeface="UD デジタル 教科書体 N-B" panose="02020700000000000000" pitchFamily="17" charset="-128"/>
                        </a:rPr>
                        <a:t>子供を預けられる人がいる</a:t>
                      </a:r>
                      <a:endParaRPr kumimoji="1" lang="en-US" altLang="ja-JP" sz="2000" b="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35.5</a:t>
                      </a:r>
                      <a:r>
                        <a:rPr kumimoji="1" lang="ja-JP" altLang="en-US"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23.1</a:t>
                      </a:r>
                      <a:r>
                        <a:rPr kumimoji="1" lang="ja-JP" altLang="en-US"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10001"/>
                  </a:ext>
                </a:extLst>
              </a:tr>
              <a:tr h="701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latin typeface="UD デジタル 教科書体 N-B" panose="02020700000000000000" pitchFamily="17" charset="-128"/>
                          <a:ea typeface="UD デジタル 教科書体 N-B" panose="02020700000000000000" pitchFamily="17" charset="-128"/>
                        </a:rPr>
                        <a:t>子供を連れて家を行き来する人がいる</a:t>
                      </a:r>
                      <a:endParaRPr kumimoji="1" lang="en-US" altLang="ja-JP" sz="2000" b="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32.5</a:t>
                      </a:r>
                      <a:r>
                        <a:rPr kumimoji="1" lang="ja-JP" altLang="en-US"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23.2</a:t>
                      </a:r>
                      <a:r>
                        <a:rPr kumimoji="1" lang="ja-JP" altLang="en-US"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endPar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01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子育ての悩みを相談できる人がいる　　　　　　　　　　　　　　　　</a:t>
                      </a:r>
                      <a:endParaRPr kumimoji="1" lang="en-US" altLang="ja-JP" sz="20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kumimoji="1" lang="en-US" altLang="ja-JP" sz="2000" b="0" dirty="0">
                          <a:latin typeface="UD デジタル 教科書体 N-B" panose="02020700000000000000" pitchFamily="17" charset="-128"/>
                          <a:ea typeface="UD デジタル 教科書体 N-B" panose="02020700000000000000" pitchFamily="17" charset="-128"/>
                        </a:rPr>
                        <a:t>34.2</a:t>
                      </a:r>
                      <a:r>
                        <a:rPr kumimoji="1" lang="ja-JP" altLang="en-US" sz="2000" b="0" dirty="0">
                          <a:latin typeface="UD デジタル 教科書体 N-B" panose="02020700000000000000" pitchFamily="17" charset="-128"/>
                          <a:ea typeface="UD デジタル 教科書体 N-B" panose="02020700000000000000" pitchFamily="17"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kumimoji="1" lang="en-US" altLang="ja-JP" sz="2000" b="0" dirty="0">
                          <a:latin typeface="UD デジタル 教科書体 N-B" panose="02020700000000000000" pitchFamily="17" charset="-128"/>
                          <a:ea typeface="UD デジタル 教科書体 N-B" panose="02020700000000000000" pitchFamily="17" charset="-128"/>
                        </a:rPr>
                        <a:t>28.1</a:t>
                      </a:r>
                      <a:r>
                        <a:rPr kumimoji="1" lang="ja-JP" altLang="en-US" sz="2000" b="0" dirty="0">
                          <a:latin typeface="UD デジタル 教科書体 N-B" panose="02020700000000000000" pitchFamily="17" charset="-128"/>
                          <a:ea typeface="UD デジタル 教科書体 N-B" panose="02020700000000000000" pitchFamily="17"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10003"/>
                  </a:ext>
                </a:extLst>
              </a:tr>
            </a:tbl>
          </a:graphicData>
        </a:graphic>
      </p:graphicFrame>
      <p:sp>
        <p:nvSpPr>
          <p:cNvPr id="16" name="正方形/長方形 15">
            <a:extLst>
              <a:ext uri="{FF2B5EF4-FFF2-40B4-BE49-F238E27FC236}">
                <a16:creationId xmlns:a16="http://schemas.microsoft.com/office/drawing/2014/main" id="{C545D506-D28B-5624-43C8-1A0CC7E814BB}"/>
              </a:ext>
            </a:extLst>
          </p:cNvPr>
          <p:cNvSpPr/>
          <p:nvPr/>
        </p:nvSpPr>
        <p:spPr>
          <a:xfrm>
            <a:off x="3476848" y="2241584"/>
            <a:ext cx="3530009" cy="75480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455DD84-8C2E-440B-5E25-E6CBC065C112}"/>
              </a:ext>
            </a:extLst>
          </p:cNvPr>
          <p:cNvSpPr/>
          <p:nvPr/>
        </p:nvSpPr>
        <p:spPr>
          <a:xfrm>
            <a:off x="6742037" y="4116050"/>
            <a:ext cx="2007648" cy="205943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0">
            <a:extLst>
              <a:ext uri="{FF2B5EF4-FFF2-40B4-BE49-F238E27FC236}">
                <a16:creationId xmlns:a16="http://schemas.microsoft.com/office/drawing/2014/main" id="{C9EFC514-7D17-2188-744C-3128CD3BE26F}"/>
              </a:ext>
            </a:extLst>
          </p:cNvPr>
          <p:cNvSpPr>
            <a:spLocks noChangeArrowheads="1"/>
          </p:cNvSpPr>
          <p:nvPr/>
        </p:nvSpPr>
        <p:spPr bwMode="auto">
          <a:xfrm>
            <a:off x="213499" y="846684"/>
            <a:ext cx="6197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33350" hangingPunct="0">
              <a:buNone/>
            </a:pPr>
            <a:r>
              <a:rPr lang="ja-JP" altLang="en-US" sz="2800" kern="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子育てについての悩みや不安の程度</a:t>
            </a:r>
            <a:endParaRPr lang="en-US" altLang="ja-JP" sz="2800" kern="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
        <p:nvSpPr>
          <p:cNvPr id="19" name="Rectangle 10">
            <a:extLst>
              <a:ext uri="{FF2B5EF4-FFF2-40B4-BE49-F238E27FC236}">
                <a16:creationId xmlns:a16="http://schemas.microsoft.com/office/drawing/2014/main" id="{03C951F9-0E0E-E04D-1CD8-775EBB1390B1}"/>
              </a:ext>
            </a:extLst>
          </p:cNvPr>
          <p:cNvSpPr>
            <a:spLocks noChangeArrowheads="1"/>
          </p:cNvSpPr>
          <p:nvPr/>
        </p:nvSpPr>
        <p:spPr bwMode="auto">
          <a:xfrm>
            <a:off x="213499" y="3113262"/>
            <a:ext cx="7049943" cy="52322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chor="b">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33350" hangingPunct="0">
              <a:buNone/>
            </a:pPr>
            <a:r>
              <a:rPr lang="ja-JP" altLang="en-US" sz="2800" kern="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子供を通じた保護者の地域とのつながり</a:t>
            </a:r>
            <a:endParaRPr lang="en-US" altLang="ja-JP" sz="2800" kern="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spTree>
    <p:extLst>
      <p:ext uri="{BB962C8B-B14F-4D97-AF65-F5344CB8AC3E}">
        <p14:creationId xmlns:p14="http://schemas.microsoft.com/office/powerpoint/2010/main" val="1584692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2)">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2)">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4572000" y="6146950"/>
            <a:ext cx="4377171"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dirty="0">
                <a:latin typeface="UD デジタル 教科書体 N-B" panose="02020700000000000000" pitchFamily="17" charset="-128"/>
                <a:ea typeface="UD デジタル 教科書体 N-B" panose="02020700000000000000" pitchFamily="17" charset="-128"/>
              </a:rPr>
              <a:t>（講座実施後のアンケート結果から）</a:t>
            </a:r>
          </a:p>
        </p:txBody>
      </p:sp>
      <p:sp>
        <p:nvSpPr>
          <p:cNvPr id="53" name="角丸四角形吹き出し 52"/>
          <p:cNvSpPr/>
          <p:nvPr/>
        </p:nvSpPr>
        <p:spPr>
          <a:xfrm>
            <a:off x="1577686" y="2910794"/>
            <a:ext cx="6481738" cy="1080000"/>
          </a:xfrm>
          <a:prstGeom prst="wedgeRoundRectCallout">
            <a:avLst>
              <a:gd name="adj1" fmla="val -52480"/>
              <a:gd name="adj2" fmla="val 2764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algn="just">
              <a:lnSpc>
                <a:spcPts val="3000"/>
              </a:lnSpc>
              <a:spcAft>
                <a:spcPts val="0"/>
              </a:spcAft>
            </a:pPr>
            <a:r>
              <a:rPr lang="ja-JP" altLang="en-US" sz="2400" b="1" kern="0" dirty="0">
                <a:solidFill>
                  <a:schemeClr val="bg1"/>
                </a:solidFill>
                <a:latin typeface="メイリオ" panose="020B0604030504040204" pitchFamily="50" charset="-128"/>
                <a:ea typeface="メイリオ" panose="020B0604030504040204" pitchFamily="50" charset="-128"/>
                <a:cs typeface="Times New Roman"/>
              </a:rPr>
              <a:t>　</a:t>
            </a:r>
            <a:r>
              <a:rPr lang="ja-JP" altLang="en-US"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rPr>
              <a:t>自分だけではないと改めて分かったから孤独感は減りました。</a:t>
            </a:r>
            <a:endParaRPr lang="ja-JP" altLang="ja-JP"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endParaRPr>
          </a:p>
        </p:txBody>
      </p:sp>
      <p:sp>
        <p:nvSpPr>
          <p:cNvPr id="26" name="角丸四角形吹き出し 25"/>
          <p:cNvSpPr/>
          <p:nvPr/>
        </p:nvSpPr>
        <p:spPr>
          <a:xfrm>
            <a:off x="413323" y="840529"/>
            <a:ext cx="6976770" cy="1435177"/>
          </a:xfrm>
          <a:prstGeom prst="wedgeRoundRectCallout">
            <a:avLst>
              <a:gd name="adj1" fmla="val 53079"/>
              <a:gd name="adj2" fmla="val 24033"/>
              <a:gd name="adj3" fmla="val 166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algn="just">
              <a:lnSpc>
                <a:spcPts val="3000"/>
              </a:lnSpc>
            </a:pPr>
            <a:r>
              <a:rPr lang="ja-JP" altLang="en-US"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rPr>
              <a:t>　同じような不安を感じているお母さんが多くいたので話しやすく、共感してもらえたことが嬉しかったです。</a:t>
            </a:r>
            <a:endParaRPr lang="ja-JP" altLang="ja-JP"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endParaRPr>
          </a:p>
        </p:txBody>
      </p:sp>
      <p:sp>
        <p:nvSpPr>
          <p:cNvPr id="28" name="角丸四角形吹き出し 27"/>
          <p:cNvSpPr/>
          <p:nvPr/>
        </p:nvSpPr>
        <p:spPr>
          <a:xfrm>
            <a:off x="413323" y="4491618"/>
            <a:ext cx="7135848" cy="1232240"/>
          </a:xfrm>
          <a:prstGeom prst="wedgeRoundRectCallout">
            <a:avLst>
              <a:gd name="adj1" fmla="val 53079"/>
              <a:gd name="adj2" fmla="val 24033"/>
              <a:gd name="adj3" fmla="val 166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algn="just">
              <a:lnSpc>
                <a:spcPts val="3000"/>
              </a:lnSpc>
            </a:pPr>
            <a:r>
              <a:rPr lang="ja-JP" altLang="en-US" sz="2400" b="1" kern="0" dirty="0">
                <a:solidFill>
                  <a:schemeClr val="bg1"/>
                </a:solidFill>
                <a:latin typeface="メイリオ" panose="020B0604030504040204" pitchFamily="50" charset="-128"/>
                <a:ea typeface="メイリオ" panose="020B0604030504040204" pitchFamily="50" charset="-128"/>
                <a:cs typeface="Times New Roman"/>
              </a:rPr>
              <a:t>　</a:t>
            </a:r>
            <a:r>
              <a:rPr lang="ja-JP" altLang="en-US"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rPr>
              <a:t>普段なかなか話すことができないので、保護者同士話すことができ、つながりの大切さを感じることができました。</a:t>
            </a:r>
            <a:endParaRPr lang="ja-JP" altLang="ja-JP" sz="2400" b="1" kern="0" dirty="0">
              <a:solidFill>
                <a:schemeClr val="bg1"/>
              </a:solidFill>
              <a:latin typeface="UD デジタル 教科書体 N-B" panose="02020700000000000000" pitchFamily="17" charset="-128"/>
              <a:ea typeface="UD デジタル 教科書体 N-B" panose="02020700000000000000" pitchFamily="17" charset="-128"/>
              <a:cs typeface="Times New Roman"/>
            </a:endParaRPr>
          </a:p>
        </p:txBody>
      </p:sp>
      <p:pic>
        <p:nvPicPr>
          <p:cNvPr id="6" name="図 5">
            <a:extLst>
              <a:ext uri="{FF2B5EF4-FFF2-40B4-BE49-F238E27FC236}">
                <a16:creationId xmlns:a16="http://schemas.microsoft.com/office/drawing/2014/main" id="{5AEC8DF0-624F-CA1F-9735-5B4162CCB9A8}"/>
              </a:ext>
            </a:extLst>
          </p:cNvPr>
          <p:cNvPicPr>
            <a:picLocks noChangeAspect="1"/>
          </p:cNvPicPr>
          <p:nvPr/>
        </p:nvPicPr>
        <p:blipFill>
          <a:blip r:embed="rId3"/>
          <a:stretch>
            <a:fillRect/>
          </a:stretch>
        </p:blipFill>
        <p:spPr>
          <a:xfrm>
            <a:off x="7638528" y="986566"/>
            <a:ext cx="1310643" cy="1088138"/>
          </a:xfrm>
          <a:prstGeom prst="rect">
            <a:avLst/>
          </a:prstGeom>
        </p:spPr>
      </p:pic>
      <p:pic>
        <p:nvPicPr>
          <p:cNvPr id="7" name="図 6">
            <a:extLst>
              <a:ext uri="{FF2B5EF4-FFF2-40B4-BE49-F238E27FC236}">
                <a16:creationId xmlns:a16="http://schemas.microsoft.com/office/drawing/2014/main" id="{FE592F5E-444A-A06B-C16C-A0B37383925A}"/>
              </a:ext>
            </a:extLst>
          </p:cNvPr>
          <p:cNvPicPr>
            <a:picLocks noChangeAspect="1"/>
          </p:cNvPicPr>
          <p:nvPr/>
        </p:nvPicPr>
        <p:blipFill>
          <a:blip r:embed="rId4"/>
          <a:stretch>
            <a:fillRect/>
          </a:stretch>
        </p:blipFill>
        <p:spPr>
          <a:xfrm>
            <a:off x="242784" y="2910795"/>
            <a:ext cx="1048603" cy="1036410"/>
          </a:xfrm>
          <a:prstGeom prst="rect">
            <a:avLst/>
          </a:prstGeom>
        </p:spPr>
      </p:pic>
      <p:pic>
        <p:nvPicPr>
          <p:cNvPr id="8" name="図 7">
            <a:extLst>
              <a:ext uri="{FF2B5EF4-FFF2-40B4-BE49-F238E27FC236}">
                <a16:creationId xmlns:a16="http://schemas.microsoft.com/office/drawing/2014/main" id="{E25D6725-7247-AAEC-9139-57E760EB1367}"/>
              </a:ext>
            </a:extLst>
          </p:cNvPr>
          <p:cNvPicPr>
            <a:picLocks noChangeAspect="1"/>
          </p:cNvPicPr>
          <p:nvPr/>
        </p:nvPicPr>
        <p:blipFill>
          <a:blip r:embed="rId5"/>
          <a:stretch>
            <a:fillRect/>
          </a:stretch>
        </p:blipFill>
        <p:spPr>
          <a:xfrm>
            <a:off x="7773258" y="4491618"/>
            <a:ext cx="1190387" cy="1279111"/>
          </a:xfrm>
          <a:prstGeom prst="rect">
            <a:avLst/>
          </a:prstGeom>
        </p:spPr>
      </p:pic>
      <p:sp>
        <p:nvSpPr>
          <p:cNvPr id="2" name="正方形/長方形 1">
            <a:extLst>
              <a:ext uri="{FF2B5EF4-FFF2-40B4-BE49-F238E27FC236}">
                <a16:creationId xmlns:a16="http://schemas.microsoft.com/office/drawing/2014/main" id="{0A0CB732-A512-4E2F-D15B-2A44835E9E5B}"/>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0" y="0"/>
            <a:ext cx="9144000" cy="584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UD デジタル 教科書体 N-B" panose="02020700000000000000" pitchFamily="17" charset="-128"/>
                <a:ea typeface="UD デジタル 教科書体 N-B" panose="02020700000000000000" pitchFamily="17" charset="-128"/>
              </a:rPr>
              <a:t>講座参加者の声（２）</a:t>
            </a:r>
          </a:p>
        </p:txBody>
      </p:sp>
    </p:spTree>
    <p:extLst>
      <p:ext uri="{BB962C8B-B14F-4D97-AF65-F5344CB8AC3E}">
        <p14:creationId xmlns:p14="http://schemas.microsoft.com/office/powerpoint/2010/main" val="168724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827088" y="242216"/>
            <a:ext cx="286543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4000" dirty="0">
                <a:latin typeface="UD デジタル 教科書体 N-B" panose="02020700000000000000" pitchFamily="17" charset="-128"/>
                <a:ea typeface="UD デジタル 教科書体 N-B" panose="02020700000000000000" pitchFamily="17" charset="-128"/>
              </a:rPr>
              <a:t>お気軽に、</a:t>
            </a:r>
          </a:p>
        </p:txBody>
      </p:sp>
      <p:sp>
        <p:nvSpPr>
          <p:cNvPr id="5" name="Rectangle 5"/>
          <p:cNvSpPr>
            <a:spLocks noChangeArrowheads="1"/>
          </p:cNvSpPr>
          <p:nvPr/>
        </p:nvSpPr>
        <p:spPr bwMode="auto">
          <a:xfrm>
            <a:off x="1270000" y="963752"/>
            <a:ext cx="633571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sz="4000" dirty="0">
                <a:solidFill>
                  <a:srgbClr val="FF0000"/>
                </a:solidFill>
                <a:latin typeface="UD デジタル 教科書体 N-B" panose="02020700000000000000" pitchFamily="17" charset="-128"/>
                <a:ea typeface="UD デジタル 教科書体 N-B" panose="02020700000000000000" pitchFamily="17" charset="-128"/>
              </a:rPr>
              <a:t>県立生涯学習センター</a:t>
            </a:r>
          </a:p>
          <a:p>
            <a:pPr eaLnBrk="1" hangingPunct="1">
              <a:lnSpc>
                <a:spcPct val="100000"/>
              </a:lnSpc>
              <a:spcBef>
                <a:spcPct val="0"/>
              </a:spcBef>
              <a:buFontTx/>
              <a:buNone/>
            </a:pPr>
            <a:r>
              <a:rPr lang="ja-JP" altLang="en-US" sz="40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en-US" sz="4000" dirty="0">
                <a:latin typeface="UD デジタル 教科書体 N-B" panose="02020700000000000000" pitchFamily="17" charset="-128"/>
                <a:ea typeface="UD デジタル 教科書体 N-B" panose="02020700000000000000" pitchFamily="17" charset="-128"/>
              </a:rPr>
              <a:t>または</a:t>
            </a:r>
          </a:p>
          <a:p>
            <a:pPr eaLnBrk="1" hangingPunct="1">
              <a:lnSpc>
                <a:spcPct val="100000"/>
              </a:lnSpc>
              <a:spcBef>
                <a:spcPct val="0"/>
              </a:spcBef>
              <a:buFontTx/>
              <a:buNone/>
            </a:pPr>
            <a:r>
              <a:rPr lang="ja-JP" altLang="en-US" sz="4000" dirty="0">
                <a:solidFill>
                  <a:srgbClr val="FF0000"/>
                </a:solidFill>
                <a:latin typeface="UD デジタル 教科書体 N-B" panose="02020700000000000000" pitchFamily="17" charset="-128"/>
                <a:ea typeface="UD デジタル 教科書体 N-B" panose="02020700000000000000" pitchFamily="17" charset="-128"/>
              </a:rPr>
              <a:t>市町の家庭教育担当課へ、</a:t>
            </a:r>
          </a:p>
        </p:txBody>
      </p:sp>
      <p:sp>
        <p:nvSpPr>
          <p:cNvPr id="6" name="Rectangle 6"/>
          <p:cNvSpPr>
            <a:spLocks noChangeArrowheads="1"/>
          </p:cNvSpPr>
          <p:nvPr/>
        </p:nvSpPr>
        <p:spPr bwMode="auto">
          <a:xfrm>
            <a:off x="1784350" y="2827720"/>
            <a:ext cx="5319713"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4000" dirty="0">
                <a:latin typeface="UD デジタル 教科書体 N-B" panose="02020700000000000000" pitchFamily="17" charset="-128"/>
                <a:ea typeface="UD デジタル 教科書体 N-B" panose="02020700000000000000" pitchFamily="17" charset="-128"/>
              </a:rPr>
              <a:t>お問い合わせください</a:t>
            </a:r>
            <a:r>
              <a:rPr lang="ja-JP" altLang="en-US" sz="4000" dirty="0">
                <a:latin typeface="メイリオ" panose="020B0604030504040204" pitchFamily="50" charset="-128"/>
                <a:ea typeface="メイリオ" panose="020B0604030504040204" pitchFamily="50" charset="-128"/>
              </a:rPr>
              <a:t>。</a:t>
            </a:r>
          </a:p>
        </p:txBody>
      </p:sp>
      <p:sp>
        <p:nvSpPr>
          <p:cNvPr id="7" name="Rectangle 7"/>
          <p:cNvSpPr>
            <a:spLocks noChangeArrowheads="1"/>
          </p:cNvSpPr>
          <p:nvPr/>
        </p:nvSpPr>
        <p:spPr bwMode="auto">
          <a:xfrm>
            <a:off x="483296" y="3464404"/>
            <a:ext cx="8375557"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dirty="0">
                <a:solidFill>
                  <a:srgbClr val="008000"/>
                </a:solidFill>
                <a:latin typeface="UD デジタル 教科書体 N-B" panose="02020700000000000000" pitchFamily="17" charset="-128"/>
                <a:ea typeface="UD デジタル 教科書体 N-B" panose="02020700000000000000" pitchFamily="17" charset="-128"/>
              </a:rPr>
              <a:t>詳しくは県立生涯学習センターホームページ</a:t>
            </a:r>
          </a:p>
          <a:p>
            <a:pPr eaLnBrk="1" hangingPunct="1">
              <a:lnSpc>
                <a:spcPct val="100000"/>
              </a:lnSpc>
              <a:spcBef>
                <a:spcPct val="0"/>
              </a:spcBef>
              <a:buFontTx/>
              <a:buNone/>
            </a:pPr>
            <a:r>
              <a:rPr lang="ja-JP" altLang="en-US" dirty="0">
                <a:solidFill>
                  <a:srgbClr val="008000"/>
                </a:solidFill>
                <a:latin typeface="UD デジタル 教科書体 N-B" panose="02020700000000000000" pitchFamily="17" charset="-128"/>
                <a:ea typeface="UD デジタル 教科書体 N-B" panose="02020700000000000000" pitchFamily="17" charset="-128"/>
              </a:rPr>
              <a:t>「ぱれっとひろしま」を御覧ください。</a:t>
            </a:r>
          </a:p>
        </p:txBody>
      </p:sp>
      <p:sp>
        <p:nvSpPr>
          <p:cNvPr id="2" name="正方形/長方形 1">
            <a:extLst>
              <a:ext uri="{FF2B5EF4-FFF2-40B4-BE49-F238E27FC236}">
                <a16:creationId xmlns:a16="http://schemas.microsoft.com/office/drawing/2014/main" id="{FDDE559C-AE41-E55A-7A21-8C08AE46F95B}"/>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B22283DF-CFDD-F019-C3EE-5E9A71A53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2790" y="2005442"/>
            <a:ext cx="2148810" cy="856444"/>
          </a:xfrm>
          <a:prstGeom prst="rect">
            <a:avLst/>
          </a:prstGeom>
        </p:spPr>
      </p:pic>
      <p:sp>
        <p:nvSpPr>
          <p:cNvPr id="11" name="正方形/長方形 10">
            <a:extLst>
              <a:ext uri="{FF2B5EF4-FFF2-40B4-BE49-F238E27FC236}">
                <a16:creationId xmlns:a16="http://schemas.microsoft.com/office/drawing/2014/main" id="{DA40D90F-69E8-1797-24EE-2897BD1B1719}"/>
              </a:ext>
            </a:extLst>
          </p:cNvPr>
          <p:cNvSpPr/>
          <p:nvPr/>
        </p:nvSpPr>
        <p:spPr>
          <a:xfrm>
            <a:off x="6977120" y="2142991"/>
            <a:ext cx="1623456" cy="220362"/>
          </a:xfrm>
          <a:prstGeom prst="rect">
            <a:avLst/>
          </a:prstGeom>
          <a:noFill/>
          <a:ln w="25400" cap="flat" cmpd="sng" algn="ctr">
            <a:no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sng" strike="noStrike" kern="0" cap="none" spc="0" normalizeH="0" baseline="0" noProof="0" dirty="0" err="1">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ぱれっと</a:t>
            </a:r>
            <a:r>
              <a:rPr kumimoji="0" lang="ja-JP" altLang="en-US" sz="14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ひろしま</a:t>
            </a:r>
            <a:endParaRPr kumimoji="0" lang="ja-JP" altLang="en-US" sz="11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descr="QR コード&#10;&#10;AI 生成コンテンツは誤りを含む可能性があります。">
            <a:extLst>
              <a:ext uri="{FF2B5EF4-FFF2-40B4-BE49-F238E27FC236}">
                <a16:creationId xmlns:a16="http://schemas.microsoft.com/office/drawing/2014/main" id="{F82351DA-ABA0-3763-C2A2-AAA5480DC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000" y="97754"/>
            <a:ext cx="1916771" cy="1916771"/>
          </a:xfrm>
          <a:prstGeom prst="rect">
            <a:avLst/>
          </a:prstGeom>
        </p:spPr>
      </p:pic>
      <p:pic>
        <p:nvPicPr>
          <p:cNvPr id="19" name="図 18" descr="QR コード&#10;&#10;AI 生成コンテンツは誤りを含む可能性があります。">
            <a:extLst>
              <a:ext uri="{FF2B5EF4-FFF2-40B4-BE49-F238E27FC236}">
                <a16:creationId xmlns:a16="http://schemas.microsoft.com/office/drawing/2014/main" id="{AE253BF1-955E-C18B-A788-FAA5C2602F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2663" y="4551976"/>
            <a:ext cx="2240830" cy="2240830"/>
          </a:xfrm>
          <a:prstGeom prst="rect">
            <a:avLst/>
          </a:prstGeom>
        </p:spPr>
      </p:pic>
      <p:pic>
        <p:nvPicPr>
          <p:cNvPr id="21" name="図 20" descr="QR コード&#10;&#10;AI 生成コンテンツは誤りを含む可能性があります。">
            <a:extLst>
              <a:ext uri="{FF2B5EF4-FFF2-40B4-BE49-F238E27FC236}">
                <a16:creationId xmlns:a16="http://schemas.microsoft.com/office/drawing/2014/main" id="{D053B5A8-0F78-5461-3AD9-690A5B7CE8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7002" y="4565407"/>
            <a:ext cx="2240830" cy="2240830"/>
          </a:xfrm>
          <a:prstGeom prst="rect">
            <a:avLst/>
          </a:prstGeom>
        </p:spPr>
      </p:pic>
    </p:spTree>
    <p:extLst>
      <p:ext uri="{BB962C8B-B14F-4D97-AF65-F5344CB8AC3E}">
        <p14:creationId xmlns:p14="http://schemas.microsoft.com/office/powerpoint/2010/main" val="258534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親プロ　丸マーク"/>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70138" y="554038"/>
            <a:ext cx="4337050" cy="4318000"/>
          </a:xfr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6"/>
          <p:cNvSpPr>
            <a:spLocks noChangeArrowheads="1"/>
          </p:cNvSpPr>
          <p:nvPr/>
        </p:nvSpPr>
        <p:spPr bwMode="auto">
          <a:xfrm>
            <a:off x="493713" y="4751816"/>
            <a:ext cx="8172450" cy="19240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a:solidFill>
                  <a:srgbClr val="008000"/>
                </a:solidFill>
                <a:latin typeface="UD デジタル 教科書体 N-B" panose="02020700000000000000" pitchFamily="17" charset="-128"/>
                <a:ea typeface="UD デジタル 教科書体 N-B" panose="02020700000000000000" pitchFamily="17" charset="-128"/>
              </a:rPr>
              <a:t>では、これから実際に</a:t>
            </a:r>
          </a:p>
          <a:p>
            <a:pPr algn="ctr" eaLnBrk="1" hangingPunct="1">
              <a:spcBef>
                <a:spcPct val="0"/>
              </a:spcBef>
              <a:buFontTx/>
              <a:buNone/>
            </a:pPr>
            <a:r>
              <a:rPr lang="ja-JP" altLang="en-US" sz="4000" b="1" dirty="0">
                <a:solidFill>
                  <a:srgbClr val="008000"/>
                </a:solidFill>
                <a:latin typeface="UD デジタル 教科書体 N-B" panose="02020700000000000000" pitchFamily="17" charset="-128"/>
                <a:ea typeface="UD デジタル 教科書体 N-B" panose="02020700000000000000" pitchFamily="17" charset="-128"/>
              </a:rPr>
              <a:t>「親プロ」</a:t>
            </a:r>
            <a:r>
              <a:rPr lang="ja-JP" altLang="en-US" sz="4000" dirty="0">
                <a:solidFill>
                  <a:srgbClr val="008000"/>
                </a:solidFill>
                <a:latin typeface="UD デジタル 教科書体 N-B" panose="02020700000000000000" pitchFamily="17" charset="-128"/>
                <a:ea typeface="UD デジタル 教科書体 N-B" panose="02020700000000000000" pitchFamily="17" charset="-128"/>
              </a:rPr>
              <a:t>を体験してみましょう！</a:t>
            </a:r>
          </a:p>
        </p:txBody>
      </p:sp>
      <p:sp>
        <p:nvSpPr>
          <p:cNvPr id="2" name="正方形/長方形 1">
            <a:extLst>
              <a:ext uri="{FF2B5EF4-FFF2-40B4-BE49-F238E27FC236}">
                <a16:creationId xmlns:a16="http://schemas.microsoft.com/office/drawing/2014/main" id="{9D707416-2884-09C8-4B40-69649AE7F0C7}"/>
              </a:ext>
            </a:extLst>
          </p:cNvPr>
          <p:cNvSpPr/>
          <p:nvPr/>
        </p:nvSpPr>
        <p:spPr>
          <a:xfrm>
            <a:off x="0" y="51763"/>
            <a:ext cx="911134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842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111451824"/>
              </p:ext>
            </p:extLst>
          </p:nvPr>
        </p:nvGraphicFramePr>
        <p:xfrm>
          <a:off x="211564" y="903624"/>
          <a:ext cx="8768398" cy="4531091"/>
        </p:xfrm>
        <a:graphic>
          <a:graphicData uri="http://schemas.openxmlformats.org/drawingml/2006/table">
            <a:tbl>
              <a:tblPr firstRow="1" bandRow="1">
                <a:tableStyleId>{5FD0F851-EC5A-4D38-B0AD-8093EC10F338}</a:tableStyleId>
              </a:tblPr>
              <a:tblGrid>
                <a:gridCol w="5262356">
                  <a:extLst>
                    <a:ext uri="{9D8B030D-6E8A-4147-A177-3AD203B41FA5}">
                      <a16:colId xmlns:a16="http://schemas.microsoft.com/office/drawing/2014/main" val="20000"/>
                    </a:ext>
                  </a:extLst>
                </a:gridCol>
                <a:gridCol w="3506042">
                  <a:extLst>
                    <a:ext uri="{9D8B030D-6E8A-4147-A177-3AD203B41FA5}">
                      <a16:colId xmlns:a16="http://schemas.microsoft.com/office/drawing/2014/main" val="20001"/>
                    </a:ext>
                  </a:extLst>
                </a:gridCol>
              </a:tblGrid>
              <a:tr h="686733">
                <a:tc>
                  <a:txBody>
                    <a:bodyPr/>
                    <a:lstStyle/>
                    <a:p>
                      <a:pPr algn="l"/>
                      <a:r>
                        <a:rPr kumimoji="1" lang="ja-JP" altLang="en-US" sz="2800" dirty="0">
                          <a:latin typeface="UD デジタル 教科書体 N-B" panose="02020700000000000000" pitchFamily="17" charset="-128"/>
                          <a:ea typeface="UD デジタル 教科書体 N-B" panose="02020700000000000000" pitchFamily="17" charset="-128"/>
                        </a:rPr>
                        <a:t>　　　　　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800" kern="1200" dirty="0">
                          <a:latin typeface="UD デジタル 教科書体 N-B" panose="02020700000000000000" pitchFamily="17" charset="-128"/>
                          <a:ea typeface="UD デジタル 教科書体 N-B" panose="02020700000000000000" pitchFamily="17" charset="-128"/>
                        </a:rPr>
                        <a:t>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4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a:latin typeface="UD デジタル 教科書体 N-B" panose="02020700000000000000" pitchFamily="17" charset="-128"/>
                          <a:ea typeface="UD デジタル 教科書体 N-B" panose="02020700000000000000" pitchFamily="17" charset="-128"/>
                        </a:rPr>
                        <a:t>子育てに対する地域の支えの重要さ</a:t>
                      </a:r>
                      <a:endParaRPr kumimoji="1" lang="en-US" altLang="ja-JP" sz="2400" b="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latin typeface="UD デジタル 教科書体 N-B" panose="02020700000000000000" pitchFamily="17" charset="-128"/>
                          <a:ea typeface="UD デジタル 教科書体 N-B" panose="02020700000000000000" pitchFamily="17" charset="-128"/>
                        </a:rPr>
                        <a:t>70.0</a:t>
                      </a:r>
                      <a:r>
                        <a:rPr kumimoji="1" lang="ja-JP" altLang="en-US" sz="2800" dirty="0">
                          <a:latin typeface="UD デジタル 教科書体 N-B" panose="02020700000000000000" pitchFamily="17" charset="-128"/>
                          <a:ea typeface="UD デジタル 教科書体 N-B" panose="02020700000000000000" pitchFamily="17" charset="-128"/>
                        </a:rPr>
                        <a:t>％</a:t>
                      </a:r>
                      <a:endParaRPr kumimoji="1" lang="ja-JP" altLang="en-US" sz="2800" b="1"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6813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a:latin typeface="UD デジタル 教科書体 N-B" panose="02020700000000000000" pitchFamily="17" charset="-128"/>
                        <a:ea typeface="UD デジタル 教科書体 N-B" panose="02020700000000000000"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kern="1200" dirty="0">
                          <a:latin typeface="UD デジタル 教科書体 N-B" panose="02020700000000000000" pitchFamily="17" charset="-128"/>
                          <a:ea typeface="UD デジタル 教科書体 N-B" panose="02020700000000000000" pitchFamily="17" charset="-128"/>
                        </a:rPr>
                        <a:t>地域の子育てを支えるために重要なことは・・・</a:t>
                      </a:r>
                      <a:endParaRPr kumimoji="1" lang="en-US" altLang="ja-JP" sz="2800" kern="1200" dirty="0">
                        <a:latin typeface="UD デジタル 教科書体 N-B" panose="02020700000000000000" pitchFamily="17" charset="-128"/>
                        <a:ea typeface="UD デジタル 教科書体 N-B" panose="02020700000000000000"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latin typeface="UD デジタル 教科書体 N-B" panose="02020700000000000000" pitchFamily="17" charset="-128"/>
                        <a:ea typeface="UD デジタル 教科書体 N-B" panose="02020700000000000000"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a:solidFill>
                            <a:srgbClr val="FF0000"/>
                          </a:solidFill>
                          <a:latin typeface="UD デジタル 教科書体 N-B" panose="02020700000000000000" pitchFamily="17" charset="-128"/>
                          <a:ea typeface="UD デジタル 教科書体 N-B" panose="02020700000000000000" pitchFamily="17" charset="-128"/>
                        </a:rPr>
                        <a:t>○子育てに関する悩みについて気軽に相談できる人や場がある</a:t>
                      </a:r>
                      <a:endParaRPr kumimoji="1" lang="en-US" altLang="ja-JP" sz="2400" kern="1200" dirty="0">
                        <a:solidFill>
                          <a:srgbClr val="FF0000"/>
                        </a:solidFill>
                        <a:latin typeface="UD デジタル 教科書体 N-B" panose="02020700000000000000" pitchFamily="17" charset="-128"/>
                        <a:ea typeface="UD デジタル 教科書体 N-B" panose="02020700000000000000"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a:solidFill>
                            <a:srgbClr val="FF0000"/>
                          </a:solidFill>
                          <a:latin typeface="UD デジタル 教科書体 N-B" panose="02020700000000000000" pitchFamily="17" charset="-128"/>
                          <a:ea typeface="UD デジタル 教科書体 N-B" panose="02020700000000000000" pitchFamily="17" charset="-128"/>
                        </a:rPr>
                        <a:t>　こと・・・</a:t>
                      </a:r>
                      <a:r>
                        <a:rPr kumimoji="1" lang="en-US" altLang="ja-JP" sz="2400" kern="1200" dirty="0">
                          <a:solidFill>
                            <a:srgbClr val="FF0000"/>
                          </a:solidFill>
                          <a:latin typeface="UD デジタル 教科書体 N-B" panose="02020700000000000000" pitchFamily="17" charset="-128"/>
                          <a:ea typeface="UD デジタル 教科書体 N-B" panose="02020700000000000000" pitchFamily="17" charset="-128"/>
                        </a:rPr>
                        <a:t>51.8</a:t>
                      </a:r>
                      <a:r>
                        <a:rPr kumimoji="1" lang="ja-JP" altLang="en-US" sz="2400" kern="1200" dirty="0">
                          <a:solidFill>
                            <a:srgbClr val="FF0000"/>
                          </a:solidFill>
                          <a:latin typeface="UD デジタル 教科書体 N-B" panose="02020700000000000000" pitchFamily="17" charset="-128"/>
                          <a:ea typeface="UD デジタル 教科書体 N-B" panose="02020700000000000000" pitchFamily="17" charset="-128"/>
                        </a:rPr>
                        <a:t>％</a:t>
                      </a:r>
                      <a:endParaRPr kumimoji="1" lang="en-US" altLang="ja-JP" sz="2400" kern="1200" dirty="0">
                        <a:solidFill>
                          <a:srgbClr val="FF0000"/>
                        </a:solidFill>
                        <a:latin typeface="UD デジタル 教科書体 N-B" panose="02020700000000000000" pitchFamily="17" charset="-128"/>
                        <a:ea typeface="UD デジタル 教科書体 N-B" panose="02020700000000000000"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a:solidFill>
                            <a:schemeClr val="dk1"/>
                          </a:solidFill>
                          <a:latin typeface="UD デジタル 教科書体 N-B" panose="02020700000000000000" pitchFamily="17" charset="-128"/>
                          <a:ea typeface="UD デジタル 教科書体 N-B" panose="02020700000000000000" pitchFamily="17" charset="-128"/>
                          <a:cs typeface="+mn-cs"/>
                        </a:rPr>
                        <a:t>○</a:t>
                      </a:r>
                      <a:r>
                        <a:rPr kumimoji="1" lang="ja-JP" altLang="en-US"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子供の防犯のための声かけや登下校の見守りをすること</a:t>
                      </a:r>
                      <a:endParaRPr kumimoji="1" lang="en-US" altLang="ja-JP"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○子供と一緒に遊ぶ人や場があること</a:t>
                      </a:r>
                      <a:endParaRPr kumimoji="1" lang="en-US" altLang="ja-JP"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○子育てに関する情報を提供すること</a:t>
                      </a:r>
                      <a:endParaRPr kumimoji="1" lang="en-US" altLang="ja-JP"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rPr>
                        <a:t>○子育てをする親同士で話ができる仲間づくりの場があること</a:t>
                      </a:r>
                      <a:endParaRPr kumimoji="1" lang="en-US" altLang="ja-JP" sz="2400" b="0" kern="1200" dirty="0">
                        <a:solidFill>
                          <a:schemeClr val="dk1"/>
                        </a:solidFill>
                        <a:latin typeface="UD デジタル 教科書体 N-B" panose="02020700000000000000" pitchFamily="17" charset="-128"/>
                        <a:ea typeface="UD デジタル 教科書体 N-B" panose="02020700000000000000" pitchFamily="17" charset="-128"/>
                        <a:cs typeface="+mn-cs"/>
                      </a:endParaRPr>
                    </a:p>
                  </a:txBody>
                  <a:tcPr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kumimoji="1" lang="ja-JP" altLang="en-US" sz="28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232496" y="6083492"/>
            <a:ext cx="8718559"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sz="1600" dirty="0">
                <a:latin typeface="UD デジタル 教科書体 N-B" panose="02020700000000000000" pitchFamily="17" charset="-128"/>
                <a:ea typeface="UD デジタル 教科書体 N-B" panose="02020700000000000000" pitchFamily="17" charset="-128"/>
              </a:rPr>
              <a:t>文部科学省委託調査「家庭教育の総合的推進に関する調査研究～家庭教育支援の充実に向</a:t>
            </a:r>
            <a:endParaRPr lang="en-US" altLang="ja-JP" sz="1600" dirty="0">
              <a:latin typeface="UD デジタル 教科書体 N-B" panose="02020700000000000000" pitchFamily="17" charset="-128"/>
              <a:ea typeface="UD デジタル 教科書体 N-B" panose="02020700000000000000" pitchFamily="17" charset="-128"/>
            </a:endParaRPr>
          </a:p>
          <a:p>
            <a:r>
              <a:rPr lang="ja-JP" altLang="en-US" sz="1600" dirty="0">
                <a:latin typeface="UD デジタル 教科書体 N-B" panose="02020700000000000000" pitchFamily="17" charset="-128"/>
                <a:ea typeface="UD デジタル 教科書体 N-B" panose="02020700000000000000" pitchFamily="17" charset="-128"/>
              </a:rPr>
              <a:t>　　　　　　　　　　　　けた保護者の意識に関する実態等把握調査研究」（令和２年）</a:t>
            </a:r>
          </a:p>
        </p:txBody>
      </p:sp>
      <p:sp>
        <p:nvSpPr>
          <p:cNvPr id="2" name="テキスト ボックス 1">
            <a:extLst>
              <a:ext uri="{FF2B5EF4-FFF2-40B4-BE49-F238E27FC236}">
                <a16:creationId xmlns:a16="http://schemas.microsoft.com/office/drawing/2014/main" id="{1E7E8FC6-B623-9BA3-81E8-27C6ADE47FC0}"/>
              </a:ext>
            </a:extLst>
          </p:cNvPr>
          <p:cNvSpPr txBox="1"/>
          <p:nvPr/>
        </p:nvSpPr>
        <p:spPr>
          <a:xfrm>
            <a:off x="211564" y="209878"/>
            <a:ext cx="5936576" cy="535531"/>
          </a:xfrm>
          <a:prstGeom prst="rect">
            <a:avLst/>
          </a:prstGeom>
          <a:solidFill>
            <a:srgbClr val="008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sp>
        <p:nvSpPr>
          <p:cNvPr id="3" name="正方形/長方形 2">
            <a:extLst>
              <a:ext uri="{FF2B5EF4-FFF2-40B4-BE49-F238E27FC236}">
                <a16:creationId xmlns:a16="http://schemas.microsoft.com/office/drawing/2014/main" id="{3ADB79F6-B603-5878-B4D3-52111DBC3949}"/>
              </a:ext>
            </a:extLst>
          </p:cNvPr>
          <p:cNvSpPr/>
          <p:nvPr/>
        </p:nvSpPr>
        <p:spPr>
          <a:xfrm>
            <a:off x="57150" y="51763"/>
            <a:ext cx="9054192" cy="6804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083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CEEB0-437F-E211-AF23-6620AFAEEB3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3C24471-B180-2B20-62D8-4575E684AFB3}"/>
              </a:ext>
            </a:extLst>
          </p:cNvPr>
          <p:cNvSpPr/>
          <p:nvPr/>
        </p:nvSpPr>
        <p:spPr>
          <a:xfrm>
            <a:off x="57150" y="51763"/>
            <a:ext cx="9054192" cy="6804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字幕 2">
            <a:extLst>
              <a:ext uri="{FF2B5EF4-FFF2-40B4-BE49-F238E27FC236}">
                <a16:creationId xmlns:a16="http://schemas.microsoft.com/office/drawing/2014/main" id="{D6A3A7BE-F070-2A65-4CEB-89197233DF65}"/>
              </a:ext>
            </a:extLst>
          </p:cNvPr>
          <p:cNvSpPr>
            <a:spLocks noGrp="1"/>
          </p:cNvSpPr>
          <p:nvPr>
            <p:ph type="subTitle" idx="1"/>
          </p:nvPr>
        </p:nvSpPr>
        <p:spPr>
          <a:xfrm>
            <a:off x="410739" y="2286145"/>
            <a:ext cx="3852000" cy="504000"/>
          </a:xfrm>
          <a:solidFill>
            <a:srgbClr val="FFF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anchor="ctr" anchorCtr="0">
            <a:normAutofit fontScale="92500"/>
          </a:bodyPr>
          <a:lstStyle/>
          <a:p>
            <a:r>
              <a:rPr kumimoji="1" lang="ja-JP" altLang="en-US" sz="2800" dirty="0">
                <a:latin typeface="UD デジタル 教科書体 NP-R" panose="02020400000000000000" pitchFamily="18" charset="-128"/>
                <a:ea typeface="UD デジタル 教科書体 NP-R" panose="02020400000000000000" pitchFamily="18" charset="-128"/>
              </a:rPr>
              <a:t>子育てにおける相談相手</a:t>
            </a:r>
          </a:p>
        </p:txBody>
      </p:sp>
      <p:sp>
        <p:nvSpPr>
          <p:cNvPr id="7" name="テキスト ボックス 6">
            <a:extLst>
              <a:ext uri="{FF2B5EF4-FFF2-40B4-BE49-F238E27FC236}">
                <a16:creationId xmlns:a16="http://schemas.microsoft.com/office/drawing/2014/main" id="{6C464D5F-E4AE-60E5-2F77-4CABA9883EC7}"/>
              </a:ext>
            </a:extLst>
          </p:cNvPr>
          <p:cNvSpPr txBox="1"/>
          <p:nvPr/>
        </p:nvSpPr>
        <p:spPr>
          <a:xfrm>
            <a:off x="209044" y="192149"/>
            <a:ext cx="5936576" cy="535531"/>
          </a:xfrm>
          <a:prstGeom prst="rect">
            <a:avLst/>
          </a:prstGeom>
          <a:solidFill>
            <a:srgbClr val="008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pic>
        <p:nvPicPr>
          <p:cNvPr id="9" name="図 8">
            <a:extLst>
              <a:ext uri="{FF2B5EF4-FFF2-40B4-BE49-F238E27FC236}">
                <a16:creationId xmlns:a16="http://schemas.microsoft.com/office/drawing/2014/main" id="{7B4F1218-EB7C-26C2-FED6-E719B8E367D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0000" t="25807" r="26451" b="21290"/>
          <a:stretch/>
        </p:blipFill>
        <p:spPr>
          <a:xfrm>
            <a:off x="710335" y="3141634"/>
            <a:ext cx="7747819" cy="3628104"/>
          </a:xfrm>
          <a:prstGeom prst="rect">
            <a:avLst/>
          </a:prstGeom>
        </p:spPr>
      </p:pic>
      <p:sp>
        <p:nvSpPr>
          <p:cNvPr id="10" name="角丸四角形 10">
            <a:extLst>
              <a:ext uri="{FF2B5EF4-FFF2-40B4-BE49-F238E27FC236}">
                <a16:creationId xmlns:a16="http://schemas.microsoft.com/office/drawing/2014/main" id="{C06B802F-81C0-0D53-8C7C-3347FFE5477F}"/>
              </a:ext>
            </a:extLst>
          </p:cNvPr>
          <p:cNvSpPr/>
          <p:nvPr/>
        </p:nvSpPr>
        <p:spPr>
          <a:xfrm>
            <a:off x="710335" y="4088461"/>
            <a:ext cx="7747819" cy="60710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F737EB0-057F-D7DE-3393-FDC30D244AC3}"/>
              </a:ext>
            </a:extLst>
          </p:cNvPr>
          <p:cNvSpPr txBox="1">
            <a:spLocks/>
          </p:cNvSpPr>
          <p:nvPr/>
        </p:nvSpPr>
        <p:spPr>
          <a:xfrm>
            <a:off x="656194" y="919477"/>
            <a:ext cx="7801960" cy="1015179"/>
          </a:xfrm>
          <a:prstGeom prst="rect">
            <a:avLst/>
          </a:prstGeom>
          <a:solidFill>
            <a:srgbClr val="FFCCCC"/>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latin typeface="メイリオ" panose="020B0604030504040204" pitchFamily="50" charset="-128"/>
                <a:ea typeface="メイリオ" panose="020B0604030504040204" pitchFamily="50" charset="-128"/>
              </a:rPr>
              <a:t>小・中学生の保護者を対象とした</a:t>
            </a:r>
            <a:br>
              <a:rPr lang="en-US" altLang="ja-JP" sz="3400" dirty="0">
                <a:latin typeface="メイリオ" panose="020B0604030504040204" pitchFamily="50" charset="-128"/>
                <a:ea typeface="メイリオ" panose="020B0604030504040204" pitchFamily="50" charset="-128"/>
              </a:rPr>
            </a:br>
            <a:r>
              <a:rPr lang="ja-JP" altLang="en-US" sz="3400" dirty="0">
                <a:latin typeface="メイリオ" panose="020B0604030504040204" pitchFamily="50" charset="-128"/>
                <a:ea typeface="メイリオ" panose="020B0604030504040204" pitchFamily="50" charset="-128"/>
              </a:rPr>
              <a:t>家庭教育に関するアンケート調査</a:t>
            </a:r>
            <a:br>
              <a:rPr lang="en-US" altLang="ja-JP" sz="34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（令和</a:t>
            </a:r>
            <a:r>
              <a:rPr lang="en-US" altLang="ja-JP" sz="1100" dirty="0">
                <a:latin typeface="メイリオ" panose="020B0604030504040204" pitchFamily="50" charset="-128"/>
                <a:ea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rPr>
              <a:t>年／広島県立生涯学習センター）</a:t>
            </a:r>
            <a:endParaRPr lang="ja-JP" altLang="en-US" sz="3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58811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6492-4265-EDB5-C4CE-C36260AB8BA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BFF3215-F24A-CDE3-564C-5CCE37D01948}"/>
              </a:ext>
            </a:extLst>
          </p:cNvPr>
          <p:cNvSpPr/>
          <p:nvPr/>
        </p:nvSpPr>
        <p:spPr>
          <a:xfrm>
            <a:off x="57150" y="51763"/>
            <a:ext cx="9054192" cy="6804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字幕 2">
            <a:extLst>
              <a:ext uri="{FF2B5EF4-FFF2-40B4-BE49-F238E27FC236}">
                <a16:creationId xmlns:a16="http://schemas.microsoft.com/office/drawing/2014/main" id="{DBA5841D-6176-5427-763B-50D96604743C}"/>
              </a:ext>
            </a:extLst>
          </p:cNvPr>
          <p:cNvSpPr>
            <a:spLocks noGrp="1"/>
          </p:cNvSpPr>
          <p:nvPr>
            <p:ph type="subTitle" idx="1"/>
          </p:nvPr>
        </p:nvSpPr>
        <p:spPr>
          <a:xfrm>
            <a:off x="357325" y="2066559"/>
            <a:ext cx="4896356" cy="504020"/>
          </a:xfrm>
          <a:solidFill>
            <a:srgbClr val="FFF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anchor="ctr" anchorCtr="0">
            <a:normAutofit lnSpcReduction="10000"/>
          </a:bodyPr>
          <a:lstStyle/>
          <a:p>
            <a:r>
              <a:rPr lang="ja-JP" altLang="en-US" sz="2800" dirty="0">
                <a:latin typeface="UD デジタル 教科書体 NP-R" panose="02020400000000000000" pitchFamily="18" charset="-128"/>
                <a:ea typeface="UD デジタル 教科書体 NP-R" panose="02020400000000000000" pitchFamily="18" charset="-128"/>
              </a:rPr>
              <a:t>家庭教育への支援の希望内容</a:t>
            </a:r>
            <a:endParaRPr kumimoji="1" lang="ja-JP" altLang="en-US" sz="2800"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a:extLst>
              <a:ext uri="{FF2B5EF4-FFF2-40B4-BE49-F238E27FC236}">
                <a16:creationId xmlns:a16="http://schemas.microsoft.com/office/drawing/2014/main" id="{E3E994DF-FE79-5C0B-94C0-5FD5F4914E08}"/>
              </a:ext>
            </a:extLst>
          </p:cNvPr>
          <p:cNvSpPr txBox="1"/>
          <p:nvPr/>
        </p:nvSpPr>
        <p:spPr>
          <a:xfrm>
            <a:off x="209044" y="192149"/>
            <a:ext cx="5936576" cy="535531"/>
          </a:xfrm>
          <a:prstGeom prst="rect">
            <a:avLst/>
          </a:prstGeom>
          <a:solidFill>
            <a:srgbClr val="008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sp>
        <p:nvSpPr>
          <p:cNvPr id="6" name="タイトル 1">
            <a:extLst>
              <a:ext uri="{FF2B5EF4-FFF2-40B4-BE49-F238E27FC236}">
                <a16:creationId xmlns:a16="http://schemas.microsoft.com/office/drawing/2014/main" id="{D6183D75-5BC0-4E28-44D4-6E85248813D5}"/>
              </a:ext>
            </a:extLst>
          </p:cNvPr>
          <p:cNvSpPr txBox="1">
            <a:spLocks/>
          </p:cNvSpPr>
          <p:nvPr/>
        </p:nvSpPr>
        <p:spPr>
          <a:xfrm>
            <a:off x="656194" y="881377"/>
            <a:ext cx="7801960" cy="1015179"/>
          </a:xfrm>
          <a:prstGeom prst="rect">
            <a:avLst/>
          </a:prstGeom>
          <a:solidFill>
            <a:srgbClr val="FFCCCC"/>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latin typeface="メイリオ" panose="020B0604030504040204" pitchFamily="50" charset="-128"/>
                <a:ea typeface="メイリオ" panose="020B0604030504040204" pitchFamily="50" charset="-128"/>
              </a:rPr>
              <a:t>小・中学生の保護者を対象とした</a:t>
            </a:r>
            <a:br>
              <a:rPr lang="en-US" altLang="ja-JP" sz="3400" dirty="0">
                <a:latin typeface="メイリオ" panose="020B0604030504040204" pitchFamily="50" charset="-128"/>
                <a:ea typeface="メイリオ" panose="020B0604030504040204" pitchFamily="50" charset="-128"/>
              </a:rPr>
            </a:br>
            <a:r>
              <a:rPr lang="ja-JP" altLang="en-US" sz="3400" dirty="0">
                <a:latin typeface="メイリオ" panose="020B0604030504040204" pitchFamily="50" charset="-128"/>
                <a:ea typeface="メイリオ" panose="020B0604030504040204" pitchFamily="50" charset="-128"/>
              </a:rPr>
              <a:t>家庭教育に関するアンケート調査</a:t>
            </a:r>
            <a:br>
              <a:rPr lang="en-US" altLang="ja-JP" sz="34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（令和</a:t>
            </a:r>
            <a:r>
              <a:rPr lang="en-US" altLang="ja-JP" sz="1100" dirty="0">
                <a:latin typeface="メイリオ" panose="020B0604030504040204" pitchFamily="50" charset="-128"/>
                <a:ea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rPr>
              <a:t>年／広島県立生涯学習センター）</a:t>
            </a:r>
            <a:endParaRPr lang="ja-JP" altLang="en-US" sz="31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3DEFB750-1755-ECA9-EE4E-CF00332CB1B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0000" t="27957" r="26451" b="14265"/>
          <a:stretch/>
        </p:blipFill>
        <p:spPr>
          <a:xfrm>
            <a:off x="683264" y="2740583"/>
            <a:ext cx="7747819" cy="3962400"/>
          </a:xfrm>
          <a:prstGeom prst="rect">
            <a:avLst/>
          </a:prstGeom>
        </p:spPr>
      </p:pic>
      <p:sp>
        <p:nvSpPr>
          <p:cNvPr id="5" name="角丸四角形 10">
            <a:extLst>
              <a:ext uri="{FF2B5EF4-FFF2-40B4-BE49-F238E27FC236}">
                <a16:creationId xmlns:a16="http://schemas.microsoft.com/office/drawing/2014/main" id="{CCEE33DA-0C67-5220-B842-9FE4E0D0C4A2}"/>
              </a:ext>
            </a:extLst>
          </p:cNvPr>
          <p:cNvSpPr/>
          <p:nvPr/>
        </p:nvSpPr>
        <p:spPr>
          <a:xfrm>
            <a:off x="688203" y="3108648"/>
            <a:ext cx="7718166" cy="30728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AFFDC13C-01A4-B6C5-D188-5C5752F771F3}"/>
              </a:ext>
            </a:extLst>
          </p:cNvPr>
          <p:cNvSpPr/>
          <p:nvPr/>
        </p:nvSpPr>
        <p:spPr>
          <a:xfrm>
            <a:off x="675846" y="5479794"/>
            <a:ext cx="7693452" cy="30728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1629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03FC-711A-293E-5190-CDEE0199F32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06470EC-B82A-F5D8-8F7E-D3ADBE1BFA9B}"/>
              </a:ext>
            </a:extLst>
          </p:cNvPr>
          <p:cNvSpPr/>
          <p:nvPr/>
        </p:nvSpPr>
        <p:spPr>
          <a:xfrm>
            <a:off x="57150" y="51763"/>
            <a:ext cx="905419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3A8B1309-4E58-DF14-2887-B562ACEB851D}"/>
              </a:ext>
            </a:extLst>
          </p:cNvPr>
          <p:cNvSpPr txBox="1"/>
          <p:nvPr/>
        </p:nvSpPr>
        <p:spPr>
          <a:xfrm>
            <a:off x="209044" y="192149"/>
            <a:ext cx="5936576" cy="535531"/>
          </a:xfrm>
          <a:prstGeom prst="rect">
            <a:avLst/>
          </a:prstGeom>
          <a:solidFill>
            <a:srgbClr val="008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3200" b="1" dirty="0">
                <a:solidFill>
                  <a:schemeClr val="bg1"/>
                </a:solidFill>
                <a:latin typeface="ＭＳ 明朝" panose="02020609040205080304" pitchFamily="17" charset="-128"/>
                <a:ea typeface="ＭＳ 明朝" panose="02020609040205080304" pitchFamily="17" charset="-128"/>
              </a:rPr>
              <a:t>Ⅰ</a:t>
            </a:r>
            <a:r>
              <a:rPr lang="ja-JP" altLang="en-US" sz="3200" b="1" dirty="0">
                <a:solidFill>
                  <a:schemeClr val="bg1"/>
                </a:solidFill>
                <a:latin typeface="ＭＳ 明朝" panose="02020609040205080304" pitchFamily="17" charset="-128"/>
                <a:ea typeface="ＭＳ 明朝" panose="02020609040205080304" pitchFamily="17" charset="-128"/>
              </a:rPr>
              <a:t>　家庭教育支援の現状と課題</a:t>
            </a:r>
          </a:p>
        </p:txBody>
      </p:sp>
      <p:sp>
        <p:nvSpPr>
          <p:cNvPr id="6" name="タイトル 1">
            <a:extLst>
              <a:ext uri="{FF2B5EF4-FFF2-40B4-BE49-F238E27FC236}">
                <a16:creationId xmlns:a16="http://schemas.microsoft.com/office/drawing/2014/main" id="{05E4FB55-9B0E-A232-44F5-1DEF7783921B}"/>
              </a:ext>
            </a:extLst>
          </p:cNvPr>
          <p:cNvSpPr txBox="1">
            <a:spLocks/>
          </p:cNvSpPr>
          <p:nvPr/>
        </p:nvSpPr>
        <p:spPr>
          <a:xfrm>
            <a:off x="656194" y="881377"/>
            <a:ext cx="7801960" cy="1015179"/>
          </a:xfrm>
          <a:prstGeom prst="rect">
            <a:avLst/>
          </a:prstGeom>
          <a:solidFill>
            <a:srgbClr val="FFCCCC"/>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latin typeface="UD デジタル 教科書体 NP-R" panose="02020400000000000000" pitchFamily="18" charset="-128"/>
                <a:ea typeface="UD デジタル 教科書体 NP-R" panose="02020400000000000000" pitchFamily="18" charset="-128"/>
              </a:rPr>
              <a:t>小・中学生の保護者を対象とした</a:t>
            </a:r>
            <a:br>
              <a:rPr lang="en-US" altLang="ja-JP" sz="3400" dirty="0">
                <a:latin typeface="UD デジタル 教科書体 NP-R" panose="02020400000000000000" pitchFamily="18" charset="-128"/>
                <a:ea typeface="UD デジタル 教科書体 NP-R" panose="02020400000000000000" pitchFamily="18" charset="-128"/>
              </a:rPr>
            </a:br>
            <a:r>
              <a:rPr lang="ja-JP" altLang="en-US" sz="3400" dirty="0">
                <a:latin typeface="UD デジタル 教科書体 NP-R" panose="02020400000000000000" pitchFamily="18" charset="-128"/>
                <a:ea typeface="UD デジタル 教科書体 NP-R" panose="02020400000000000000" pitchFamily="18" charset="-128"/>
              </a:rPr>
              <a:t>家庭教育に関するアンケート調査</a:t>
            </a:r>
            <a:br>
              <a:rPr lang="en-US" altLang="ja-JP" sz="3400" dirty="0">
                <a:latin typeface="UD デジタル 教科書体 NP-R" panose="02020400000000000000" pitchFamily="18" charset="-128"/>
                <a:ea typeface="UD デジタル 教科書体 NP-R" panose="02020400000000000000" pitchFamily="18" charset="-128"/>
              </a:rPr>
            </a:br>
            <a:r>
              <a:rPr lang="ja-JP" altLang="en-US" sz="1100" dirty="0">
                <a:latin typeface="UD デジタル 教科書体 NP-R" panose="02020400000000000000" pitchFamily="18" charset="-128"/>
                <a:ea typeface="UD デジタル 教科書体 NP-R" panose="02020400000000000000" pitchFamily="18" charset="-128"/>
              </a:rPr>
              <a:t>　　　　　　　　　　　　　　　　　　　　　　　　　　　　　　　　　　　　　　　（令和</a:t>
            </a:r>
            <a:r>
              <a:rPr lang="en-US" altLang="ja-JP" sz="1100" dirty="0">
                <a:latin typeface="UD デジタル 教科書体 NP-R" panose="02020400000000000000" pitchFamily="18" charset="-128"/>
                <a:ea typeface="UD デジタル 教科書体 NP-R" panose="02020400000000000000" pitchFamily="18" charset="-128"/>
              </a:rPr>
              <a:t>4</a:t>
            </a:r>
            <a:r>
              <a:rPr lang="ja-JP" altLang="en-US" sz="1100" dirty="0">
                <a:latin typeface="UD デジタル 教科書体 NP-R" panose="02020400000000000000" pitchFamily="18" charset="-128"/>
                <a:ea typeface="UD デジタル 教科書体 NP-R" panose="02020400000000000000" pitchFamily="18" charset="-128"/>
              </a:rPr>
              <a:t>年／広島県立生涯学習センター）</a:t>
            </a:r>
            <a:endParaRPr lang="ja-JP" altLang="en-US" sz="3100" dirty="0">
              <a:latin typeface="UD デジタル 教科書体 NP-R" panose="02020400000000000000" pitchFamily="18" charset="-128"/>
              <a:ea typeface="UD デジタル 教科書体 NP-R" panose="02020400000000000000" pitchFamily="18" charset="-128"/>
            </a:endParaRPr>
          </a:p>
        </p:txBody>
      </p:sp>
      <p:pic>
        <p:nvPicPr>
          <p:cNvPr id="13" name="図 12">
            <a:extLst>
              <a:ext uri="{FF2B5EF4-FFF2-40B4-BE49-F238E27FC236}">
                <a16:creationId xmlns:a16="http://schemas.microsoft.com/office/drawing/2014/main" id="{74C057CB-D865-33F6-6119-F05205A5CA1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2259" t="20932" r="57903" b="46523"/>
          <a:stretch/>
        </p:blipFill>
        <p:spPr>
          <a:xfrm>
            <a:off x="656194" y="2726169"/>
            <a:ext cx="7801960" cy="3939681"/>
          </a:xfrm>
          <a:prstGeom prst="rect">
            <a:avLst/>
          </a:prstGeom>
        </p:spPr>
      </p:pic>
      <p:sp>
        <p:nvSpPr>
          <p:cNvPr id="2" name="テキスト ボックス 1">
            <a:extLst>
              <a:ext uri="{FF2B5EF4-FFF2-40B4-BE49-F238E27FC236}">
                <a16:creationId xmlns:a16="http://schemas.microsoft.com/office/drawing/2014/main" id="{7796A136-4B5C-E494-F568-9F2810AA579D}"/>
              </a:ext>
            </a:extLst>
          </p:cNvPr>
          <p:cNvSpPr txBox="1"/>
          <p:nvPr/>
        </p:nvSpPr>
        <p:spPr>
          <a:xfrm>
            <a:off x="683266" y="2111308"/>
            <a:ext cx="7801960" cy="461665"/>
          </a:xfrm>
          <a:prstGeom prst="rect">
            <a:avLst/>
          </a:prstGeom>
          <a:solidFill>
            <a:srgbClr val="CCFFCC"/>
          </a:solidFill>
        </p:spPr>
        <p:txBody>
          <a:bodyPr wrap="square" rtlCol="0">
            <a:spAutoFit/>
          </a:bodyPr>
          <a:lstStyle/>
          <a:p>
            <a:pPr algn="ctr"/>
            <a:r>
              <a:rPr kumimoji="1" lang="ja-JP" altLang="en-US" sz="2400" b="1" dirty="0">
                <a:latin typeface="UD デジタル 教科書体 NP-R" panose="02020400000000000000" pitchFamily="18" charset="-128"/>
                <a:ea typeface="UD デジタル 教科書体 NP-R" panose="02020400000000000000" pitchFamily="18" charset="-128"/>
              </a:rPr>
              <a:t>保護者同士で話し合いたい話題・テーマ等</a:t>
            </a:r>
          </a:p>
        </p:txBody>
      </p:sp>
    </p:spTree>
    <p:extLst>
      <p:ext uri="{BB962C8B-B14F-4D97-AF65-F5344CB8AC3E}">
        <p14:creationId xmlns:p14="http://schemas.microsoft.com/office/powerpoint/2010/main" val="428266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ChangeArrowheads="1"/>
          </p:cNvSpPr>
          <p:nvPr/>
        </p:nvSpPr>
        <p:spPr bwMode="auto">
          <a:xfrm>
            <a:off x="182656" y="1078293"/>
            <a:ext cx="6992412" cy="78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49263" indent="-449263"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b="1" dirty="0">
                <a:solidFill>
                  <a:srgbClr val="00B050"/>
                </a:solidFill>
                <a:latin typeface="UD デジタル 教科書体 N-B" panose="02020700000000000000" pitchFamily="17" charset="-128"/>
                <a:ea typeface="UD デジタル 教科書体 N-B" panose="02020700000000000000" pitchFamily="17" charset="-128"/>
              </a:rPr>
              <a:t>親の“親としての学びや育ち”を応援する</a:t>
            </a:r>
            <a:endParaRPr lang="en-US" altLang="ja-JP" sz="2800" b="1" dirty="0">
              <a:solidFill>
                <a:srgbClr val="00B050"/>
              </a:solidFill>
              <a:latin typeface="UD デジタル 教科書体 N-B" panose="02020700000000000000" pitchFamily="17" charset="-128"/>
              <a:ea typeface="UD デジタル 教科書体 N-B" panose="02020700000000000000" pitchFamily="17" charset="-128"/>
            </a:endParaRPr>
          </a:p>
          <a:p>
            <a:pPr eaLnBrk="1" hangingPunct="1">
              <a:spcBef>
                <a:spcPct val="0"/>
              </a:spcBef>
              <a:buFontTx/>
              <a:buNone/>
            </a:pPr>
            <a:r>
              <a:rPr lang="ja-JP" altLang="en-US" sz="2800" b="1" dirty="0">
                <a:solidFill>
                  <a:srgbClr val="00B050"/>
                </a:solidFill>
                <a:latin typeface="UD デジタル 教科書体 N-B" panose="02020700000000000000" pitchFamily="17" charset="-128"/>
                <a:ea typeface="UD デジタル 教科書体 N-B" panose="02020700000000000000" pitchFamily="17" charset="-128"/>
              </a:rPr>
              <a:t>「家庭教育支援」のツール</a:t>
            </a:r>
            <a:endParaRPr lang="en-US" altLang="ja-JP" sz="2800" b="1" dirty="0">
              <a:solidFill>
                <a:srgbClr val="00B050"/>
              </a:solidFill>
              <a:latin typeface="UD デジタル 教科書体 N-B" panose="02020700000000000000" pitchFamily="17" charset="-128"/>
              <a:ea typeface="UD デジタル 教科書体 N-B" panose="02020700000000000000" pitchFamily="17" charset="-128"/>
            </a:endParaRPr>
          </a:p>
        </p:txBody>
      </p:sp>
      <p:sp>
        <p:nvSpPr>
          <p:cNvPr id="11" name="正方形/長方形 10"/>
          <p:cNvSpPr/>
          <p:nvPr/>
        </p:nvSpPr>
        <p:spPr>
          <a:xfrm>
            <a:off x="365313" y="2248688"/>
            <a:ext cx="8778687" cy="1261884"/>
          </a:xfrm>
          <a:prstGeom prst="rect">
            <a:avLst/>
          </a:prstGeom>
        </p:spPr>
        <p:txBody>
          <a:bodyPr wrap="square">
            <a:spAutoFit/>
          </a:bodyPr>
          <a:lstStyle/>
          <a:p>
            <a:pPr>
              <a:defRPr/>
            </a:pPr>
            <a:r>
              <a:rPr lang="ja-JP" altLang="en-US" sz="36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「親の力」をまなびあう学習プログラム</a:t>
            </a:r>
            <a:endParaRPr lang="en-US" altLang="ja-JP" sz="36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a:p>
            <a:pPr>
              <a:defRPr/>
            </a:pPr>
            <a:r>
              <a:rPr lang="ja-JP" altLang="en-US" sz="36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　　　　</a:t>
            </a:r>
            <a:r>
              <a:rPr lang="ja-JP" altLang="en-US" sz="40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　　　　　　</a:t>
            </a:r>
            <a:r>
              <a:rPr lang="ja-JP" altLang="en-US" sz="36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（通称：親プロ）</a:t>
            </a:r>
            <a:endParaRPr lang="en-US" altLang="ja-JP" sz="4000" b="1" kern="0" dirty="0">
              <a:solidFill>
                <a:srgbClr val="FF00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pic>
        <p:nvPicPr>
          <p:cNvPr id="15" name="Picture 16" descr="親プロ　丸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342" y="3023846"/>
            <a:ext cx="3667808" cy="365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556224" y="3429000"/>
            <a:ext cx="1984224" cy="461665"/>
          </a:xfrm>
          <a:prstGeom prst="rect">
            <a:avLst/>
          </a:prstGeom>
          <a:noFill/>
        </p:spPr>
        <p:txBody>
          <a:bodyPr wrap="square" rtlCol="0">
            <a:spAutoFit/>
          </a:bodyPr>
          <a:lstStyle/>
          <a:p>
            <a:r>
              <a:rPr lang="ja-JP" altLang="en-US" sz="24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平成</a:t>
            </a:r>
            <a:r>
              <a:rPr lang="en-US" altLang="ja-JP" sz="24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20</a:t>
            </a:r>
            <a:r>
              <a:rPr lang="ja-JP" altLang="en-US" sz="24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年～</a:t>
            </a:r>
            <a:endParaRPr kumimoji="1" lang="ja-JP" altLang="en-US" sz="2400" b="1"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sp>
        <p:nvSpPr>
          <p:cNvPr id="2" name="フローチャート: 結合子 1"/>
          <p:cNvSpPr/>
          <p:nvPr/>
        </p:nvSpPr>
        <p:spPr>
          <a:xfrm>
            <a:off x="783936" y="2159150"/>
            <a:ext cx="721536" cy="720000"/>
          </a:xfrm>
          <a:prstGeom prst="flowChartConnector">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結合子 7"/>
          <p:cNvSpPr/>
          <p:nvPr/>
        </p:nvSpPr>
        <p:spPr>
          <a:xfrm>
            <a:off x="6376186" y="2159150"/>
            <a:ext cx="1082304" cy="720000"/>
          </a:xfrm>
          <a:prstGeom prst="flowChartConnector">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61D7C72-91CF-4774-B917-31C27F767CBC}"/>
              </a:ext>
            </a:extLst>
          </p:cNvPr>
          <p:cNvSpPr/>
          <p:nvPr/>
        </p:nvSpPr>
        <p:spPr>
          <a:xfrm>
            <a:off x="57150" y="51763"/>
            <a:ext cx="905419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B04D1099-8548-C2D6-5A18-47C461CBA923}"/>
              </a:ext>
            </a:extLst>
          </p:cNvPr>
          <p:cNvSpPr txBox="1"/>
          <p:nvPr/>
        </p:nvSpPr>
        <p:spPr>
          <a:xfrm>
            <a:off x="182656" y="175903"/>
            <a:ext cx="8538176" cy="480131"/>
          </a:xfrm>
          <a:prstGeom prst="rect">
            <a:avLst/>
          </a:prstGeom>
          <a:solidFill>
            <a:srgbClr val="008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90000"/>
              </a:lnSpc>
            </a:pPr>
            <a:r>
              <a:rPr lang="en-US" altLang="ja-JP" sz="2800" b="1" dirty="0">
                <a:solidFill>
                  <a:schemeClr val="bg1"/>
                </a:solidFill>
                <a:latin typeface="ＭＳ 明朝" panose="02020609040205080304" pitchFamily="17" charset="-128"/>
                <a:ea typeface="ＭＳ 明朝" panose="02020609040205080304" pitchFamily="17" charset="-128"/>
              </a:rPr>
              <a:t>Ⅱ</a:t>
            </a:r>
            <a:r>
              <a:rPr lang="ja-JP" altLang="en-US" sz="2800" b="1" dirty="0">
                <a:solidFill>
                  <a:schemeClr val="bg1"/>
                </a:solidFill>
                <a:latin typeface="ＭＳ 明朝" panose="02020609040205080304" pitchFamily="17" charset="-128"/>
                <a:ea typeface="ＭＳ 明朝" panose="02020609040205080304" pitchFamily="17" charset="-128"/>
              </a:rPr>
              <a:t>　広島県教育委員会における家庭教育支援の取組</a:t>
            </a:r>
          </a:p>
        </p:txBody>
      </p:sp>
    </p:spTree>
    <p:extLst>
      <p:ext uri="{BB962C8B-B14F-4D97-AF65-F5344CB8AC3E}">
        <p14:creationId xmlns:p14="http://schemas.microsoft.com/office/powerpoint/2010/main" val="14115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70" name="Group 18"/>
          <p:cNvGrpSpPr>
            <a:grpSpLocks/>
          </p:cNvGrpSpPr>
          <p:nvPr/>
        </p:nvGrpSpPr>
        <p:grpSpPr bwMode="auto">
          <a:xfrm>
            <a:off x="1354446" y="2241944"/>
            <a:ext cx="2879725" cy="2159000"/>
            <a:chOff x="906" y="1454"/>
            <a:chExt cx="1814" cy="1360"/>
          </a:xfrm>
        </p:grpSpPr>
        <p:sp>
          <p:nvSpPr>
            <p:cNvPr id="17419" name="Oval 9"/>
            <p:cNvSpPr>
              <a:spLocks noChangeArrowheads="1"/>
            </p:cNvSpPr>
            <p:nvPr/>
          </p:nvSpPr>
          <p:spPr bwMode="auto">
            <a:xfrm>
              <a:off x="906" y="1454"/>
              <a:ext cx="1814" cy="136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100000"/>
                </a:lnSpc>
                <a:spcBef>
                  <a:spcPct val="0"/>
                </a:spcBef>
                <a:buFontTx/>
                <a:buNone/>
              </a:pPr>
              <a:endParaRPr lang="en-US" altLang="ja-JP" sz="2400" b="1"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子供に対して</a:t>
              </a:r>
            </a:p>
            <a:p>
              <a:pPr algn="ctr" eaLnBrk="1" hangingPunct="1">
                <a:lnSpc>
                  <a:spcPct val="100000"/>
                </a:lnSpc>
                <a:spcBef>
                  <a:spcPct val="0"/>
                </a:spcBef>
                <a:buFontTx/>
                <a:buNone/>
              </a:pP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第一義的責任</a:t>
              </a:r>
              <a:r>
                <a:rPr lang="ja-JP" altLang="en-US" sz="2400" b="1" dirty="0">
                  <a:latin typeface="UD デジタル 教科書体 N-B" panose="02020700000000000000" pitchFamily="17" charset="-128"/>
                  <a:ea typeface="UD デジタル 教科書体 N-B" panose="02020700000000000000" pitchFamily="17" charset="-128"/>
                </a:rPr>
                <a:t>を</a:t>
              </a:r>
            </a:p>
            <a:p>
              <a:pPr algn="ctr" eaLnBrk="1" hangingPunct="1">
                <a:lnSpc>
                  <a:spcPct val="10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果たす力</a:t>
              </a:r>
              <a:endParaRPr lang="ja-JP" altLang="en-US" sz="2800" dirty="0">
                <a:latin typeface="UD デジタル 教科書体 N-B" panose="02020700000000000000" pitchFamily="17" charset="-128"/>
                <a:ea typeface="UD デジタル 教科書体 N-B" panose="02020700000000000000" pitchFamily="17" charset="-128"/>
              </a:endParaRPr>
            </a:p>
          </p:txBody>
        </p:sp>
        <p:sp>
          <p:nvSpPr>
            <p:cNvPr id="17420" name="Rectangle 10"/>
            <p:cNvSpPr>
              <a:spLocks noChangeArrowheads="1"/>
            </p:cNvSpPr>
            <p:nvPr/>
          </p:nvSpPr>
          <p:spPr bwMode="auto">
            <a:xfrm>
              <a:off x="1451" y="1566"/>
              <a:ext cx="100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子育て力</a:t>
              </a:r>
              <a:r>
                <a:rPr lang="en-US" altLang="ja-JP" sz="2400" b="1" dirty="0">
                  <a:latin typeface="UD デジタル 教科書体 N-B" panose="02020700000000000000" pitchFamily="17" charset="-128"/>
                  <a:ea typeface="UD デジタル 教科書体 N-B" panose="02020700000000000000" pitchFamily="17" charset="-128"/>
                </a:rPr>
                <a:t>Ⅰ</a:t>
              </a:r>
              <a:endParaRPr lang="en-US" altLang="ja-JP" sz="2400" dirty="0">
                <a:latin typeface="UD デジタル 教科書体 N-B" panose="02020700000000000000" pitchFamily="17" charset="-128"/>
                <a:ea typeface="UD デジタル 教科書体 N-B" panose="02020700000000000000" pitchFamily="17" charset="-128"/>
              </a:endParaRPr>
            </a:p>
          </p:txBody>
        </p:sp>
      </p:grpSp>
      <p:grpSp>
        <p:nvGrpSpPr>
          <p:cNvPr id="100371" name="Group 19"/>
          <p:cNvGrpSpPr>
            <a:grpSpLocks/>
          </p:cNvGrpSpPr>
          <p:nvPr/>
        </p:nvGrpSpPr>
        <p:grpSpPr bwMode="auto">
          <a:xfrm>
            <a:off x="5001648" y="2241944"/>
            <a:ext cx="2879725" cy="2159000"/>
            <a:chOff x="3123" y="1462"/>
            <a:chExt cx="1814" cy="1360"/>
          </a:xfrm>
        </p:grpSpPr>
        <p:sp>
          <p:nvSpPr>
            <p:cNvPr id="17417" name="Oval 11"/>
            <p:cNvSpPr>
              <a:spLocks noChangeArrowheads="1"/>
            </p:cNvSpPr>
            <p:nvPr/>
          </p:nvSpPr>
          <p:spPr bwMode="auto">
            <a:xfrm>
              <a:off x="3123" y="1462"/>
              <a:ext cx="1814" cy="136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100000"/>
                </a:lnSpc>
                <a:spcBef>
                  <a:spcPct val="0"/>
                </a:spcBef>
                <a:buFontTx/>
                <a:buNone/>
              </a:pPr>
              <a:endParaRPr lang="en-US" altLang="ja-JP" sz="2400" b="1" dirty="0">
                <a:solidFill>
                  <a:srgbClr val="FF0000"/>
                </a:solidFill>
                <a:latin typeface="UD デジタル 教科書体 N-B" panose="02020700000000000000" pitchFamily="17" charset="-128"/>
                <a:ea typeface="UD デジタル 教科書体 N-B" panose="02020700000000000000" pitchFamily="17" charset="-128"/>
              </a:endParaRPr>
            </a:p>
            <a:p>
              <a:pPr algn="ctr" eaLnBrk="1" hangingPunct="1">
                <a:lnSpc>
                  <a:spcPct val="100000"/>
                </a:lnSpc>
                <a:spcBef>
                  <a:spcPct val="0"/>
                </a:spcBef>
                <a:buFontTx/>
                <a:buNone/>
              </a:pP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社会の一員</a:t>
              </a:r>
              <a:r>
                <a:rPr lang="ja-JP" altLang="en-US" sz="2400" b="1" dirty="0">
                  <a:latin typeface="UD デジタル 教科書体 N-B" panose="02020700000000000000" pitchFamily="17" charset="-128"/>
                  <a:ea typeface="UD デジタル 教科書体 N-B" panose="02020700000000000000" pitchFamily="17" charset="-128"/>
                </a:rPr>
                <a:t>として</a:t>
              </a:r>
            </a:p>
            <a:p>
              <a:pPr algn="ctr" eaLnBrk="1" hangingPunct="1">
                <a:lnSpc>
                  <a:spcPct val="100000"/>
                </a:lnSpc>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子供を育成する力</a:t>
              </a:r>
              <a:endParaRPr lang="ja-JP" altLang="en-US" sz="2800" dirty="0">
                <a:latin typeface="UD デジタル 教科書体 N-B" panose="02020700000000000000" pitchFamily="17" charset="-128"/>
                <a:ea typeface="UD デジタル 教科書体 N-B" panose="02020700000000000000" pitchFamily="17" charset="-128"/>
              </a:endParaRPr>
            </a:p>
          </p:txBody>
        </p:sp>
        <p:sp>
          <p:nvSpPr>
            <p:cNvPr id="17418" name="Rectangle 12"/>
            <p:cNvSpPr>
              <a:spLocks noChangeArrowheads="1"/>
            </p:cNvSpPr>
            <p:nvPr/>
          </p:nvSpPr>
          <p:spPr bwMode="auto">
            <a:xfrm>
              <a:off x="3537" y="1715"/>
              <a:ext cx="100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b="1" dirty="0">
                  <a:latin typeface="UD デジタル 教科書体 N-B" panose="02020700000000000000" pitchFamily="17" charset="-128"/>
                  <a:ea typeface="UD デジタル 教科書体 N-B" panose="02020700000000000000" pitchFamily="17" charset="-128"/>
                </a:rPr>
                <a:t>子育て力</a:t>
              </a:r>
              <a:r>
                <a:rPr lang="en-US" altLang="ja-JP" sz="2400" b="1" dirty="0">
                  <a:latin typeface="UD デジタル 教科書体 N-B" panose="02020700000000000000" pitchFamily="17" charset="-128"/>
                  <a:ea typeface="UD デジタル 教科書体 N-B" panose="02020700000000000000" pitchFamily="17" charset="-128"/>
                </a:rPr>
                <a:t>Ⅱ</a:t>
              </a:r>
              <a:endParaRPr lang="en-US" altLang="ja-JP" sz="2400" dirty="0">
                <a:latin typeface="UD デジタル 教科書体 N-B" panose="02020700000000000000" pitchFamily="17" charset="-128"/>
                <a:ea typeface="UD デジタル 教科書体 N-B" panose="02020700000000000000" pitchFamily="17" charset="-128"/>
              </a:endParaRPr>
            </a:p>
          </p:txBody>
        </p:sp>
      </p:grpSp>
      <p:sp>
        <p:nvSpPr>
          <p:cNvPr id="100366" name="Rectangle 14"/>
          <p:cNvSpPr>
            <a:spLocks noChangeArrowheads="1"/>
          </p:cNvSpPr>
          <p:nvPr/>
        </p:nvSpPr>
        <p:spPr bwMode="auto">
          <a:xfrm>
            <a:off x="1603308" y="4871515"/>
            <a:ext cx="6359207" cy="197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100000"/>
              </a:lnSpc>
              <a:spcBef>
                <a:spcPct val="0"/>
              </a:spcBef>
              <a:buFontTx/>
              <a:buNone/>
            </a:pPr>
            <a:r>
              <a:rPr lang="ja-JP" altLang="en-US" b="1" dirty="0">
                <a:latin typeface="UD デジタル 教科書体 N-B" panose="02020700000000000000" pitchFamily="17" charset="-128"/>
                <a:ea typeface="UD デジタル 教科書体 N-B" panose="02020700000000000000" pitchFamily="17" charset="-128"/>
              </a:rPr>
              <a:t>人を育てようとする人なら誰もが</a:t>
            </a:r>
            <a:endParaRPr lang="en-US" altLang="ja-JP" b="1" dirty="0">
              <a:latin typeface="UD デジタル 教科書体 N-B" panose="02020700000000000000" pitchFamily="17" charset="-128"/>
              <a:ea typeface="UD デジタル 教科書体 N-B" panose="02020700000000000000" pitchFamily="17" charset="-128"/>
            </a:endParaRPr>
          </a:p>
          <a:p>
            <a:pPr eaLnBrk="1" hangingPunct="1">
              <a:lnSpc>
                <a:spcPct val="100000"/>
              </a:lnSpc>
              <a:spcBef>
                <a:spcPct val="0"/>
              </a:spcBef>
              <a:buFontTx/>
              <a:buNone/>
            </a:pPr>
            <a:r>
              <a:rPr lang="ja-JP" altLang="en-US" b="1" dirty="0">
                <a:latin typeface="UD デジタル 教科書体 N-B" panose="02020700000000000000" pitchFamily="17" charset="-128"/>
                <a:ea typeface="UD デジタル 教科書体 N-B" panose="02020700000000000000" pitchFamily="17" charset="-128"/>
              </a:rPr>
              <a:t>持っているであろう</a:t>
            </a:r>
            <a:r>
              <a:rPr lang="ja-JP" altLang="en-US" b="1" dirty="0">
                <a:solidFill>
                  <a:srgbClr val="FF0000"/>
                </a:solidFill>
                <a:latin typeface="UD デジタル 教科書体 N-B" panose="02020700000000000000" pitchFamily="17" charset="-128"/>
                <a:ea typeface="UD デジタル 教科書体 N-B" panose="02020700000000000000" pitchFamily="17" charset="-128"/>
              </a:rPr>
              <a:t>“親心”</a:t>
            </a:r>
            <a:r>
              <a:rPr lang="ja-JP" altLang="en-US" b="1" dirty="0">
                <a:latin typeface="UD デジタル 教科書体 N-B" panose="02020700000000000000" pitchFamily="17" charset="-128"/>
                <a:ea typeface="UD デジタル 教科書体 N-B" panose="02020700000000000000" pitchFamily="17" charset="-128"/>
              </a:rPr>
              <a:t>から</a:t>
            </a:r>
            <a:endParaRPr lang="en-US" altLang="ja-JP" b="1" dirty="0">
              <a:latin typeface="UD デジタル 教科書体 N-B" panose="02020700000000000000" pitchFamily="17" charset="-128"/>
              <a:ea typeface="UD デジタル 教科書体 N-B" panose="02020700000000000000" pitchFamily="17" charset="-128"/>
            </a:endParaRPr>
          </a:p>
          <a:p>
            <a:pPr eaLnBrk="1" hangingPunct="1">
              <a:lnSpc>
                <a:spcPct val="100000"/>
              </a:lnSpc>
              <a:spcBef>
                <a:spcPct val="0"/>
              </a:spcBef>
              <a:buFontTx/>
              <a:buNone/>
            </a:pPr>
            <a:r>
              <a:rPr lang="ja-JP" altLang="en-US" b="1" dirty="0">
                <a:latin typeface="UD デジタル 教科書体 N-B" panose="02020700000000000000" pitchFamily="17" charset="-128"/>
                <a:ea typeface="UD デジタル 教科書体 N-B" panose="02020700000000000000" pitchFamily="17" charset="-128"/>
              </a:rPr>
              <a:t>発せられる力</a:t>
            </a:r>
          </a:p>
        </p:txBody>
      </p:sp>
      <p:sp>
        <p:nvSpPr>
          <p:cNvPr id="100368" name="Rectangle 16"/>
          <p:cNvSpPr>
            <a:spLocks noChangeArrowheads="1"/>
          </p:cNvSpPr>
          <p:nvPr/>
        </p:nvSpPr>
        <p:spPr bwMode="auto">
          <a:xfrm>
            <a:off x="454481" y="5460438"/>
            <a:ext cx="828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6000" dirty="0">
                <a:latin typeface="メイリオ" panose="020B0604030504040204" pitchFamily="50" charset="-128"/>
                <a:ea typeface="メイリオ" panose="020B0604030504040204" pitchFamily="50" charset="-128"/>
              </a:rPr>
              <a:t>＝</a:t>
            </a:r>
          </a:p>
        </p:txBody>
      </p:sp>
      <p:sp>
        <p:nvSpPr>
          <p:cNvPr id="14" name="正方形/長方形 13"/>
          <p:cNvSpPr/>
          <p:nvPr/>
        </p:nvSpPr>
        <p:spPr>
          <a:xfrm>
            <a:off x="224965" y="417041"/>
            <a:ext cx="8718560" cy="584775"/>
          </a:xfrm>
          <a:prstGeom prst="rect">
            <a:avLst/>
          </a:prstGeom>
          <a:solidFill>
            <a:srgbClr val="008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B" panose="02020700000000000000" pitchFamily="17" charset="-128"/>
                <a:ea typeface="UD デジタル 教科書体 N-B" panose="02020700000000000000" pitchFamily="17" charset="-128"/>
              </a:rPr>
              <a:t>このプログラムにおける「親の力」とは・・・</a:t>
            </a:r>
            <a:endParaRPr kumimoji="1" lang="ja-JP" altLang="en-US" sz="3200" b="1" dirty="0">
              <a:latin typeface="UD デジタル 教科書体 N-B" panose="02020700000000000000" pitchFamily="17" charset="-128"/>
              <a:ea typeface="UD デジタル 教科書体 N-B" panose="02020700000000000000" pitchFamily="17" charset="-128"/>
            </a:endParaRPr>
          </a:p>
        </p:txBody>
      </p:sp>
      <p:sp>
        <p:nvSpPr>
          <p:cNvPr id="2" name="正方形/長方形 1">
            <a:extLst>
              <a:ext uri="{FF2B5EF4-FFF2-40B4-BE49-F238E27FC236}">
                <a16:creationId xmlns:a16="http://schemas.microsoft.com/office/drawing/2014/main" id="{94F9F343-2785-1BA7-B095-5A69C74FB62E}"/>
              </a:ext>
            </a:extLst>
          </p:cNvPr>
          <p:cNvSpPr/>
          <p:nvPr/>
        </p:nvSpPr>
        <p:spPr>
          <a:xfrm>
            <a:off x="57150" y="51763"/>
            <a:ext cx="9054192" cy="6768000"/>
          </a:xfrm>
          <a:prstGeom prst="rect">
            <a:avLst/>
          </a:prstGeom>
          <a:noFill/>
          <a:ln w="120650">
            <a:gradFill>
              <a:gsLst>
                <a:gs pos="52000">
                  <a:srgbClr val="A8F6DE"/>
                </a:gs>
                <a:gs pos="31000">
                  <a:srgbClr val="FFFFD1"/>
                </a:gs>
                <a:gs pos="15000">
                  <a:srgbClr val="FEE8D6"/>
                </a:gs>
                <a:gs pos="0">
                  <a:srgbClr val="FFDDE8"/>
                </a:gs>
                <a:gs pos="72000">
                  <a:srgbClr val="C9F1FF"/>
                </a:gs>
                <a:gs pos="88000">
                  <a:srgbClr val="D0DBF0"/>
                </a:gs>
                <a:gs pos="100000">
                  <a:srgbClr val="F1E2F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フリーフォーム: 図形 8">
            <a:extLst>
              <a:ext uri="{FF2B5EF4-FFF2-40B4-BE49-F238E27FC236}">
                <a16:creationId xmlns:a16="http://schemas.microsoft.com/office/drawing/2014/main" id="{0AA09218-7D59-5D4C-FF8D-7A114E9C68AC}"/>
              </a:ext>
            </a:extLst>
          </p:cNvPr>
          <p:cNvSpPr/>
          <p:nvPr/>
        </p:nvSpPr>
        <p:spPr>
          <a:xfrm>
            <a:off x="586969" y="1795924"/>
            <a:ext cx="7970061" cy="2867354"/>
          </a:xfrm>
          <a:custGeom>
            <a:avLst/>
            <a:gdLst>
              <a:gd name="connsiteX0" fmla="*/ 1539361 w 8042566"/>
              <a:gd name="connsiteY0" fmla="*/ 0 h 2867354"/>
              <a:gd name="connsiteX1" fmla="*/ 1539362 w 8042566"/>
              <a:gd name="connsiteY1" fmla="*/ 0 h 2867354"/>
              <a:gd name="connsiteX2" fmla="*/ 6427863 w 8042566"/>
              <a:gd name="connsiteY2" fmla="*/ 0 h 2867354"/>
              <a:gd name="connsiteX3" fmla="*/ 6427863 w 8042566"/>
              <a:gd name="connsiteY3" fmla="*/ 3543 h 2867354"/>
              <a:gd name="connsiteX4" fmla="*/ 6503204 w 8042566"/>
              <a:gd name="connsiteY4" fmla="*/ 0 h 2867354"/>
              <a:gd name="connsiteX5" fmla="*/ 8042566 w 8042566"/>
              <a:gd name="connsiteY5" fmla="*/ 1433677 h 2867354"/>
              <a:gd name="connsiteX6" fmla="*/ 6503204 w 8042566"/>
              <a:gd name="connsiteY6" fmla="*/ 2867354 h 2867354"/>
              <a:gd name="connsiteX7" fmla="*/ 6427863 w 8042566"/>
              <a:gd name="connsiteY7" fmla="*/ 2863811 h 2867354"/>
              <a:gd name="connsiteX8" fmla="*/ 6427863 w 8042566"/>
              <a:gd name="connsiteY8" fmla="*/ 2867353 h 2867354"/>
              <a:gd name="connsiteX9" fmla="*/ 1539383 w 8042566"/>
              <a:gd name="connsiteY9" fmla="*/ 2867353 h 2867354"/>
              <a:gd name="connsiteX10" fmla="*/ 1539362 w 8042566"/>
              <a:gd name="connsiteY10" fmla="*/ 2867354 h 2867354"/>
              <a:gd name="connsiteX11" fmla="*/ 0 w 8042566"/>
              <a:gd name="connsiteY11" fmla="*/ 1433677 h 2867354"/>
              <a:gd name="connsiteX12" fmla="*/ 1381971 w 8042566"/>
              <a:gd name="connsiteY12" fmla="*/ 7402 h 2867354"/>
              <a:gd name="connsiteX13" fmla="*/ 1539361 w 8042566"/>
              <a:gd name="connsiteY13" fmla="*/ 0 h 28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42566" h="2867354">
                <a:moveTo>
                  <a:pt x="1539361" y="0"/>
                </a:moveTo>
                <a:lnTo>
                  <a:pt x="1539362" y="0"/>
                </a:lnTo>
                <a:lnTo>
                  <a:pt x="6427863" y="0"/>
                </a:lnTo>
                <a:lnTo>
                  <a:pt x="6427863" y="3543"/>
                </a:lnTo>
                <a:lnTo>
                  <a:pt x="6503204" y="0"/>
                </a:lnTo>
                <a:cubicBezTo>
                  <a:pt x="7353370" y="0"/>
                  <a:pt x="8042566" y="641879"/>
                  <a:pt x="8042566" y="1433677"/>
                </a:cubicBezTo>
                <a:cubicBezTo>
                  <a:pt x="8042566" y="2225475"/>
                  <a:pt x="7353370" y="2867354"/>
                  <a:pt x="6503204" y="2867354"/>
                </a:cubicBezTo>
                <a:lnTo>
                  <a:pt x="6427863" y="2863811"/>
                </a:lnTo>
                <a:lnTo>
                  <a:pt x="6427863" y="2867353"/>
                </a:lnTo>
                <a:lnTo>
                  <a:pt x="1539383" y="2867353"/>
                </a:lnTo>
                <a:lnTo>
                  <a:pt x="1539362" y="2867354"/>
                </a:lnTo>
                <a:cubicBezTo>
                  <a:pt x="689196" y="2867354"/>
                  <a:pt x="0" y="2225475"/>
                  <a:pt x="0" y="1433677"/>
                </a:cubicBezTo>
                <a:cubicBezTo>
                  <a:pt x="0" y="691367"/>
                  <a:pt x="605739" y="80821"/>
                  <a:pt x="1381971" y="7402"/>
                </a:cubicBezTo>
                <a:lnTo>
                  <a:pt x="1539361" y="0"/>
                </a:lnTo>
                <a:close/>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額縁 2"/>
          <p:cNvSpPr/>
          <p:nvPr/>
        </p:nvSpPr>
        <p:spPr>
          <a:xfrm>
            <a:off x="1728631" y="1400396"/>
            <a:ext cx="5711229" cy="579215"/>
          </a:xfrm>
          <a:prstGeom prst="bevel">
            <a:avLst>
              <a:gd name="adj" fmla="val 0"/>
            </a:avLst>
          </a:prstGeom>
          <a:solidFill>
            <a:srgbClr val="0066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B" panose="02020700000000000000" pitchFamily="17" charset="-128"/>
                <a:ea typeface="UD デジタル 教科書体 N-B" panose="02020700000000000000" pitchFamily="17" charset="-128"/>
              </a:rPr>
              <a:t>二</a:t>
            </a:r>
            <a:r>
              <a:rPr kumimoji="1" lang="ja-JP" altLang="en-US" sz="2800" b="1" dirty="0">
                <a:latin typeface="UD デジタル 教科書体 N-B" panose="02020700000000000000" pitchFamily="17" charset="-128"/>
                <a:ea typeface="UD デジタル 教科書体 N-B" panose="02020700000000000000" pitchFamily="17" charset="-128"/>
              </a:rPr>
              <a:t>つの子育て力</a:t>
            </a:r>
            <a:r>
              <a:rPr lang="ja-JP" altLang="en-US" sz="2800" b="1" dirty="0">
                <a:latin typeface="UD デジタル 教科書体 N-B" panose="02020700000000000000" pitchFamily="17" charset="-128"/>
                <a:ea typeface="UD デジタル 教科書体 N-B" panose="02020700000000000000" pitchFamily="17" charset="-128"/>
              </a:rPr>
              <a:t>が一体となった力</a:t>
            </a:r>
            <a:endParaRPr kumimoji="1" lang="ja-JP" altLang="en-US" sz="2800" b="1"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95554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0370"/>
                                        </p:tgtEl>
                                        <p:attrNameLst>
                                          <p:attrName>style.visibility</p:attrName>
                                        </p:attrNameLst>
                                      </p:cBhvr>
                                      <p:to>
                                        <p:strVal val="visible"/>
                                      </p:to>
                                    </p:set>
                                    <p:anim calcmode="lin" valueType="num">
                                      <p:cBhvr>
                                        <p:cTn id="7" dur="1000" fill="hold"/>
                                        <p:tgtEl>
                                          <p:spTgt spid="100370"/>
                                        </p:tgtEl>
                                        <p:attrNameLst>
                                          <p:attrName>ppt_w</p:attrName>
                                        </p:attrNameLst>
                                      </p:cBhvr>
                                      <p:tavLst>
                                        <p:tav tm="0">
                                          <p:val>
                                            <p:fltVal val="0"/>
                                          </p:val>
                                        </p:tav>
                                        <p:tav tm="100000">
                                          <p:val>
                                            <p:strVal val="#ppt_w"/>
                                          </p:val>
                                        </p:tav>
                                      </p:tavLst>
                                    </p:anim>
                                    <p:anim calcmode="lin" valueType="num">
                                      <p:cBhvr>
                                        <p:cTn id="8" dur="1000" fill="hold"/>
                                        <p:tgtEl>
                                          <p:spTgt spid="1003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0371"/>
                                        </p:tgtEl>
                                        <p:attrNameLst>
                                          <p:attrName>style.visibility</p:attrName>
                                        </p:attrNameLst>
                                      </p:cBhvr>
                                      <p:to>
                                        <p:strVal val="visible"/>
                                      </p:to>
                                    </p:set>
                                    <p:anim calcmode="lin" valueType="num">
                                      <p:cBhvr>
                                        <p:cTn id="13" dur="1000" fill="hold"/>
                                        <p:tgtEl>
                                          <p:spTgt spid="100371"/>
                                        </p:tgtEl>
                                        <p:attrNameLst>
                                          <p:attrName>ppt_w</p:attrName>
                                        </p:attrNameLst>
                                      </p:cBhvr>
                                      <p:tavLst>
                                        <p:tav tm="0">
                                          <p:val>
                                            <p:fltVal val="0"/>
                                          </p:val>
                                        </p:tav>
                                        <p:tav tm="100000">
                                          <p:val>
                                            <p:strVal val="#ppt_w"/>
                                          </p:val>
                                        </p:tav>
                                      </p:tavLst>
                                    </p:anim>
                                    <p:anim calcmode="lin" valueType="num">
                                      <p:cBhvr>
                                        <p:cTn id="14" dur="1000" fill="hold"/>
                                        <p:tgtEl>
                                          <p:spTgt spid="10037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2)">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0368"/>
                                        </p:tgtEl>
                                        <p:attrNameLst>
                                          <p:attrName>style.visibility</p:attrName>
                                        </p:attrNameLst>
                                      </p:cBhvr>
                                      <p:to>
                                        <p:strVal val="visible"/>
                                      </p:to>
                                    </p:set>
                                    <p:animEffect transition="in" filter="fade">
                                      <p:cBhvr>
                                        <p:cTn id="24" dur="1000"/>
                                        <p:tgtEl>
                                          <p:spTgt spid="10036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0366"/>
                                        </p:tgtEl>
                                        <p:attrNameLst>
                                          <p:attrName>style.visibility</p:attrName>
                                        </p:attrNameLst>
                                      </p:cBhvr>
                                      <p:to>
                                        <p:strVal val="visible"/>
                                      </p:to>
                                    </p:set>
                                    <p:anim calcmode="lin" valueType="num">
                                      <p:cBhvr additive="base">
                                        <p:cTn id="29" dur="1000" fill="hold"/>
                                        <p:tgtEl>
                                          <p:spTgt spid="100366"/>
                                        </p:tgtEl>
                                        <p:attrNameLst>
                                          <p:attrName>ppt_x</p:attrName>
                                        </p:attrNameLst>
                                      </p:cBhvr>
                                      <p:tavLst>
                                        <p:tav tm="0">
                                          <p:val>
                                            <p:strVal val="#ppt_x"/>
                                          </p:val>
                                        </p:tav>
                                        <p:tav tm="100000">
                                          <p:val>
                                            <p:strVal val="#ppt_x"/>
                                          </p:val>
                                        </p:tav>
                                      </p:tavLst>
                                    </p:anim>
                                    <p:anim calcmode="lin" valueType="num">
                                      <p:cBhvr additive="base">
                                        <p:cTn id="30" dur="1000" fill="hold"/>
                                        <p:tgtEl>
                                          <p:spTgt spid="100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6" grpId="0"/>
      <p:bldP spid="100368" grpId="0"/>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6371</TotalTime>
  <Words>5810</Words>
  <Application>Microsoft Office PowerPoint</Application>
  <PresentationFormat>画面に合わせる (4:3)</PresentationFormat>
  <Paragraphs>428</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ＭＳ ゴシック</vt:lpstr>
      <vt:lpstr>ＭＳ 明朝</vt:lpstr>
      <vt:lpstr>UD デジタル 教科書体 N-B</vt:lpstr>
      <vt:lpstr>UD デジタル 教科書体 NP-R</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講座の流れ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「親プロ」の実施状況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広島県庁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60927</dc:creator>
  <cp:lastModifiedBy>井口 誠文</cp:lastModifiedBy>
  <cp:revision>372</cp:revision>
  <cp:lastPrinted>2025-06-16T02:23:43Z</cp:lastPrinted>
  <dcterms:created xsi:type="dcterms:W3CDTF">2020-05-22T04:13:46Z</dcterms:created>
  <dcterms:modified xsi:type="dcterms:W3CDTF">2026-04-30T01:57:22Z</dcterms:modified>
</cp:coreProperties>
</file>