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5930" autoAdjust="0"/>
  </p:normalViewPr>
  <p:slideViewPr>
    <p:cSldViewPr snapToGrid="0">
      <p:cViewPr varScale="1">
        <p:scale>
          <a:sx n="109" d="100"/>
          <a:sy n="109" d="100"/>
        </p:scale>
        <p:origin x="16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3474"/>
          </a:xfrm>
          <a:prstGeom prst="rect">
            <a:avLst/>
          </a:prstGeom>
        </p:spPr>
        <p:txBody>
          <a:bodyPr vert="horz" lIns="90655" tIns="45327" rIns="90655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474"/>
          </a:xfrm>
          <a:prstGeom prst="rect">
            <a:avLst/>
          </a:prstGeom>
        </p:spPr>
        <p:txBody>
          <a:bodyPr vert="horz" lIns="90655" tIns="45327" rIns="90655" bIns="45327" rtlCol="0"/>
          <a:lstStyle>
            <a:lvl1pPr algn="r">
              <a:defRPr sz="1200"/>
            </a:lvl1pPr>
          </a:lstStyle>
          <a:p>
            <a:fld id="{207B8CD2-4243-4F69-9404-D1F3D42F4A13}" type="datetimeFigureOut">
              <a:rPr kumimoji="1" lang="ja-JP" altLang="en-US" smtClean="0"/>
              <a:t>2024/11/29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5" tIns="45327" rIns="90655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0655" tIns="45327" rIns="90655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4302"/>
            <a:ext cx="2918830" cy="493474"/>
          </a:xfrm>
          <a:prstGeom prst="rect">
            <a:avLst/>
          </a:prstGeom>
        </p:spPr>
        <p:txBody>
          <a:bodyPr vert="horz" lIns="90655" tIns="45327" rIns="90655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4302"/>
            <a:ext cx="2918830" cy="493474"/>
          </a:xfrm>
          <a:prstGeom prst="rect">
            <a:avLst/>
          </a:prstGeom>
        </p:spPr>
        <p:txBody>
          <a:bodyPr vert="horz" lIns="90655" tIns="45327" rIns="90655" bIns="45327" rtlCol="0" anchor="b"/>
          <a:lstStyle>
            <a:lvl1pPr algn="r">
              <a:defRPr sz="1200"/>
            </a:lvl1pPr>
          </a:lstStyle>
          <a:p>
            <a:fld id="{DB5F8D79-EC77-4249-8FA9-6F2336CDEA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6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F8D79-EC77-4249-8FA9-6F2336CDEA1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091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B064-E43D-4B58-9BA8-F587660ED4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694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F72BD-212A-4383-8AA9-0B7F326FAB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552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31523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955A9-5E9F-40A9-888D-493693482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7397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769BA-4211-4D7C-A204-280F8931B7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009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8ADEA-0B05-454B-8A6D-91C05F73A0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296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EC02-9BF9-440C-83FE-7FA18EA43B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787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2338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4BA54-BA5A-44E3-B2CC-C617477852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03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82EE-904C-45A6-AB36-31EFB1B315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148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C46BB-640E-4A6C-8CD7-76207DA12F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102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5197-9AD2-41FC-BB2E-03698AA098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25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F77CF-6338-4B10-974A-2916FB03FC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523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707C5-9AA3-4A9D-AEBF-7F7ACB3767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42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F64FEE-09B0-4466-BE6A-4EADC6CA874A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058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二等辺三角形 28"/>
          <p:cNvSpPr/>
          <p:nvPr/>
        </p:nvSpPr>
        <p:spPr>
          <a:xfrm rot="10800000">
            <a:off x="3242313" y="4955401"/>
            <a:ext cx="891537" cy="96906"/>
          </a:xfrm>
          <a:prstGeom prst="triangl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12"/>
          <p:cNvSpPr txBox="1">
            <a:spLocks noChangeArrowheads="1"/>
          </p:cNvSpPr>
          <p:nvPr/>
        </p:nvSpPr>
        <p:spPr bwMode="auto">
          <a:xfrm>
            <a:off x="38509" y="1841144"/>
            <a:ext cx="6212213" cy="310002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8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100" dirty="0">
                <a:solidFill>
                  <a:srgbClr val="000000"/>
                </a:solidFill>
                <a:latin typeface="ＭＳ Ｐゴシック" pitchFamily="50" charset="-128"/>
              </a:rPr>
              <a:t>　　　　</a:t>
            </a: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itchFamily="50" charset="-128"/>
              </a:rPr>
              <a:t>         </a:t>
            </a: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28200" y="33841"/>
            <a:ext cx="9068934" cy="590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ctr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05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05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企画シート</a:t>
            </a:r>
            <a:r>
              <a:rPr lang="en-US" altLang="ja-JP" sz="105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05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プロジェクト名</a:t>
            </a:r>
            <a:endParaRPr lang="en-US" altLang="ja-JP" sz="105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fontAlgn="ctr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20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fontAlgn="ctr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20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fontAlgn="ctr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12"/>
          <p:cNvSpPr txBox="1">
            <a:spLocks noChangeArrowheads="1"/>
          </p:cNvSpPr>
          <p:nvPr/>
        </p:nvSpPr>
        <p:spPr bwMode="auto">
          <a:xfrm>
            <a:off x="33341" y="816567"/>
            <a:ext cx="4100509" cy="1010026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000" dirty="0">
                <a:solidFill>
                  <a:srgbClr val="000000"/>
                </a:solidFill>
                <a:latin typeface="ＭＳ Ｐゴシック" pitchFamily="50" charset="-128"/>
              </a:rPr>
              <a:t>　</a:t>
            </a: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lnSpc>
                <a:spcPts val="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000" dirty="0">
                <a:solidFill>
                  <a:srgbClr val="000000"/>
                </a:solidFill>
                <a:latin typeface="ＭＳ Ｐゴシック" pitchFamily="50" charset="-128"/>
              </a:rPr>
              <a:t>  </a:t>
            </a:r>
            <a:r>
              <a:rPr lang="ja-JP" altLang="en-US" sz="100" dirty="0">
                <a:solidFill>
                  <a:srgbClr val="000000"/>
                </a:solidFill>
                <a:latin typeface="ＭＳ Ｐゴシック" pitchFamily="50" charset="-128"/>
              </a:rPr>
              <a:t> </a:t>
            </a:r>
            <a:endParaRPr lang="en-US" altLang="ja-JP" sz="1100" b="1" dirty="0">
              <a:latin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33340" y="657726"/>
            <a:ext cx="2976559" cy="279229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ts val="2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地域の現状・課題</a:t>
            </a:r>
            <a:r>
              <a:rPr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（今の地域）</a:t>
            </a:r>
          </a:p>
        </p:txBody>
      </p:sp>
      <p:sp>
        <p:nvSpPr>
          <p:cNvPr id="24" name="角丸四角形 23"/>
          <p:cNvSpPr/>
          <p:nvPr/>
        </p:nvSpPr>
        <p:spPr bwMode="auto">
          <a:xfrm>
            <a:off x="38509" y="1781738"/>
            <a:ext cx="1514475" cy="267894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取組の概要</a:t>
            </a:r>
          </a:p>
        </p:txBody>
      </p:sp>
      <p:sp>
        <p:nvSpPr>
          <p:cNvPr id="2" name="二等辺三角形 1"/>
          <p:cNvSpPr/>
          <p:nvPr/>
        </p:nvSpPr>
        <p:spPr>
          <a:xfrm rot="5400000">
            <a:off x="4046871" y="1215428"/>
            <a:ext cx="314476" cy="140518"/>
          </a:xfrm>
          <a:prstGeom prst="triangle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12"/>
          <p:cNvSpPr txBox="1">
            <a:spLocks noChangeArrowheads="1"/>
          </p:cNvSpPr>
          <p:nvPr/>
        </p:nvSpPr>
        <p:spPr bwMode="auto">
          <a:xfrm>
            <a:off x="4274368" y="780675"/>
            <a:ext cx="4822766" cy="10100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1100" dirty="0">
                <a:solidFill>
                  <a:srgbClr val="000000"/>
                </a:solidFill>
                <a:latin typeface="ＭＳ Ｐゴシック" pitchFamily="50" charset="-128"/>
              </a:rPr>
              <a:t>  </a:t>
            </a: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 flipV="1">
            <a:off x="0" y="568324"/>
            <a:ext cx="9144000" cy="26988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3" name="角丸四角形 32"/>
          <p:cNvSpPr/>
          <p:nvPr/>
        </p:nvSpPr>
        <p:spPr bwMode="auto">
          <a:xfrm>
            <a:off x="4274368" y="670757"/>
            <a:ext cx="3348372" cy="279228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目的</a:t>
            </a:r>
            <a:r>
              <a:rPr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（課題解決の方向性・こんな地域にしたい）</a:t>
            </a:r>
          </a:p>
        </p:txBody>
      </p:sp>
      <p:sp>
        <p:nvSpPr>
          <p:cNvPr id="34" name="二等辺三角形 33"/>
          <p:cNvSpPr/>
          <p:nvPr/>
        </p:nvSpPr>
        <p:spPr>
          <a:xfrm rot="10800000">
            <a:off x="3009899" y="1804370"/>
            <a:ext cx="2559844" cy="245262"/>
          </a:xfrm>
          <a:prstGeom prst="triangle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12"/>
          <p:cNvSpPr txBox="1">
            <a:spLocks noChangeArrowheads="1"/>
          </p:cNvSpPr>
          <p:nvPr/>
        </p:nvSpPr>
        <p:spPr bwMode="auto">
          <a:xfrm>
            <a:off x="6300192" y="1915685"/>
            <a:ext cx="2808312" cy="150379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100" u="sng" dirty="0"/>
              <a:t>総合的な学習の時間」「生活科」で住民と</a:t>
            </a:r>
            <a:endParaRPr lang="en-US" altLang="ja-JP" sz="1100" u="sng" dirty="0"/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【</a:t>
            </a:r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定量評価</a:t>
            </a:r>
            <a:r>
              <a:rPr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】</a:t>
            </a:r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latin typeface="+mj-ea"/>
            </a:endParaRPr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【</a:t>
            </a:r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定性評価</a:t>
            </a:r>
            <a:r>
              <a:rPr lang="en-US" altLang="ja-JP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】</a:t>
            </a:r>
            <a:endParaRPr lang="ja-JP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fontAlgn="base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latin typeface="+mj-ea"/>
              <a:ea typeface="+mj-ea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6300192" y="1841144"/>
            <a:ext cx="2717304" cy="267894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成果指標</a:t>
            </a:r>
            <a:r>
              <a:rPr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（目的の達成度，波及効果）</a:t>
            </a:r>
          </a:p>
        </p:txBody>
      </p:sp>
      <p:sp>
        <p:nvSpPr>
          <p:cNvPr id="4" name="上下矢印 3"/>
          <p:cNvSpPr/>
          <p:nvPr/>
        </p:nvSpPr>
        <p:spPr>
          <a:xfrm>
            <a:off x="8768650" y="1616995"/>
            <a:ext cx="265944" cy="298690"/>
          </a:xfrm>
          <a:prstGeom prst="upDownArrow">
            <a:avLst/>
          </a:prstGeom>
          <a:solidFill>
            <a:srgbClr val="0033CC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2"/>
          <p:cNvSpPr txBox="1">
            <a:spLocks noChangeArrowheads="1"/>
          </p:cNvSpPr>
          <p:nvPr/>
        </p:nvSpPr>
        <p:spPr bwMode="auto">
          <a:xfrm>
            <a:off x="6300191" y="3501007"/>
            <a:ext cx="2808313" cy="20162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0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000" dirty="0">
                <a:latin typeface="+mj-ea"/>
                <a:ea typeface="+mj-ea"/>
              </a:rPr>
              <a:t>　</a:t>
            </a:r>
            <a:endParaRPr lang="en-US" altLang="ja-JP" sz="1000" dirty="0">
              <a:latin typeface="+mj-ea"/>
              <a:ea typeface="+mj-ea"/>
            </a:endParaRPr>
          </a:p>
        </p:txBody>
      </p:sp>
      <p:sp>
        <p:nvSpPr>
          <p:cNvPr id="17" name="角丸四角形 16"/>
          <p:cNvSpPr/>
          <p:nvPr/>
        </p:nvSpPr>
        <p:spPr bwMode="auto">
          <a:xfrm>
            <a:off x="6288822" y="3428403"/>
            <a:ext cx="2479828" cy="267893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4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base">
              <a:lnSpc>
                <a:spcPts val="12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実施体制</a:t>
            </a:r>
            <a:r>
              <a:rPr lang="ja-JP" altLang="en-US" sz="105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（連携・協力団体等）</a:t>
            </a:r>
            <a:endParaRPr lang="ja-JP" altLang="en-US" sz="105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テキスト ボックス 12"/>
          <p:cNvSpPr txBox="1">
            <a:spLocks noChangeArrowheads="1"/>
          </p:cNvSpPr>
          <p:nvPr/>
        </p:nvSpPr>
        <p:spPr bwMode="auto">
          <a:xfrm>
            <a:off x="6308510" y="5689658"/>
            <a:ext cx="2786216" cy="104783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latin typeface="+mj-ea"/>
              <a:ea typeface="+mj-ea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ja-JP" sz="1100" dirty="0">
              <a:latin typeface="+mj-ea"/>
              <a:ea typeface="+mj-ea"/>
            </a:endParaRPr>
          </a:p>
        </p:txBody>
      </p:sp>
      <p:sp>
        <p:nvSpPr>
          <p:cNvPr id="20" name="角丸四角形 19"/>
          <p:cNvSpPr/>
          <p:nvPr/>
        </p:nvSpPr>
        <p:spPr bwMode="auto">
          <a:xfrm>
            <a:off x="6280550" y="5555711"/>
            <a:ext cx="2187175" cy="267894"/>
          </a:xfrm>
          <a:prstGeom prst="roundRect">
            <a:avLst>
              <a:gd name="adj" fmla="val 18241"/>
            </a:avLst>
          </a:prstGeom>
          <a:solidFill>
            <a:srgbClr val="0033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運営財源・活動資金</a:t>
            </a:r>
            <a:endParaRPr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12"/>
          <p:cNvSpPr txBox="1">
            <a:spLocks noChangeArrowheads="1"/>
          </p:cNvSpPr>
          <p:nvPr/>
        </p:nvSpPr>
        <p:spPr bwMode="auto">
          <a:xfrm>
            <a:off x="33340" y="5046956"/>
            <a:ext cx="6219767" cy="68398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 marL="85725" indent="-85725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100" dirty="0">
                <a:latin typeface="ＭＳ Ｐゴシック" pitchFamily="50" charset="-128"/>
              </a:rPr>
              <a:t>　</a:t>
            </a:r>
            <a:endParaRPr lang="en-US" altLang="ja-JP" sz="1100" dirty="0">
              <a:latin typeface="ＭＳ Ｐゴシック" pitchFamily="50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itchFamily="50" charset="-128"/>
              </a:rPr>
              <a:t>　</a:t>
            </a:r>
            <a:endParaRPr lang="en-US" altLang="ja-JP" sz="1100" dirty="0">
              <a:latin typeface="ＭＳ Ｐゴシック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0943" y="2086766"/>
            <a:ext cx="325730" cy="558977"/>
          </a:xfrm>
          <a:prstGeom prst="rect">
            <a:avLst/>
          </a:prstGeom>
          <a:solidFill>
            <a:srgbClr val="FF0000"/>
          </a:solidFill>
        </p:spPr>
        <p:txBody>
          <a:bodyPr vert="eaVert"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ポイント</a:t>
            </a:r>
            <a:endParaRPr kumimoji="1" lang="en-US" altLang="ja-JP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64267" y="2091745"/>
            <a:ext cx="5688883" cy="553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　　</a:t>
            </a:r>
            <a:endParaRPr kumimoji="1"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 bwMode="auto">
          <a:xfrm>
            <a:off x="35496" y="4941168"/>
            <a:ext cx="2257016" cy="267894"/>
          </a:xfrm>
          <a:prstGeom prst="roundRect">
            <a:avLst>
              <a:gd name="adj" fmla="val 18241"/>
            </a:avLst>
          </a:prstGeom>
          <a:solidFill>
            <a:srgbClr val="008000"/>
          </a:solidFill>
          <a:ln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発展・継続・関連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074285"/>
              </p:ext>
            </p:extLst>
          </p:nvPr>
        </p:nvGraphicFramePr>
        <p:xfrm>
          <a:off x="28200" y="5806496"/>
          <a:ext cx="6203638" cy="973117"/>
        </p:xfrm>
        <a:graphic>
          <a:graphicData uri="http://schemas.openxmlformats.org/drawingml/2006/table">
            <a:tbl>
              <a:tblPr bandRow="1">
                <a:tableStyleId>{85BE263C-DBD7-4A20-BB59-AAB30ACAA65A}</a:tableStyleId>
              </a:tblPr>
              <a:tblGrid>
                <a:gridCol w="662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0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50157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４月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ja-JP" altLang="en-US" sz="8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ja-JP" altLang="en-US" sz="8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２月</a:t>
                      </a: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</a:p>
                  </a:txBody>
                  <a:tcPr marL="72000" marR="72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73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/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125713" y="3622168"/>
            <a:ext cx="338554" cy="5423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準備期</a:t>
            </a:r>
            <a:endParaRPr kumimoji="1" lang="ja-JP" altLang="en-US" sz="1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05599" y="4034758"/>
            <a:ext cx="338554" cy="4758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実施期</a:t>
            </a:r>
            <a:endParaRPr kumimoji="1" lang="ja-JP" altLang="en-US" sz="1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83568" y="6213573"/>
            <a:ext cx="54695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　　　　　　　　　　　　　　　　　　　　　　　　　　　　　　　　　　　　　　　　　　　　　　　　　　　　　　　</a:t>
            </a:r>
            <a:endParaRPr kumimoji="1" lang="ja-JP" altLang="en-US" sz="8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83568" y="6473332"/>
            <a:ext cx="54695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　　　　　　　　　　　　　　　　　　　　　　　　　　　　　　　　　　　　　　　　　　　　　　　　　　　　　　　　　　　</a:t>
            </a:r>
            <a:endParaRPr kumimoji="1" lang="ja-JP" altLang="en-US" sz="800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747738" y="5960927"/>
            <a:ext cx="5405412" cy="0"/>
          </a:xfrm>
          <a:prstGeom prst="line">
            <a:avLst/>
          </a:prstGeom>
          <a:ln>
            <a:solidFill>
              <a:srgbClr val="008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747738" y="6252329"/>
            <a:ext cx="5405412" cy="0"/>
          </a:xfrm>
          <a:prstGeom prst="line">
            <a:avLst/>
          </a:prstGeom>
          <a:ln>
            <a:solidFill>
              <a:srgbClr val="008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747738" y="6519238"/>
            <a:ext cx="5405412" cy="0"/>
          </a:xfrm>
          <a:prstGeom prst="line">
            <a:avLst/>
          </a:prstGeom>
          <a:ln>
            <a:solidFill>
              <a:srgbClr val="008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395" y="0"/>
            <a:ext cx="986616" cy="691598"/>
          </a:xfrm>
          <a:prstGeom prst="rect">
            <a:avLst/>
          </a:prstGeom>
        </p:spPr>
      </p:pic>
      <p:pic>
        <p:nvPicPr>
          <p:cNvPr id="35" name="Picture 2" descr="https://www.unic.or.jp/files/sdg_icon_18_ja-290x29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503" y="851302"/>
            <a:ext cx="554293" cy="55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189470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1479</TotalTime>
  <Words>238</Words>
  <Application>Microsoft Office PowerPoint</Application>
  <PresentationFormat>画面に合わせる (4:3)</PresentationFormat>
  <Paragraphs>89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2_標準デザイン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a-matsuda60927@pref.hiroshima.lg.jp</dc:creator>
  <cp:lastModifiedBy>yamakawa</cp:lastModifiedBy>
  <cp:revision>176</cp:revision>
  <cp:lastPrinted>2019-03-01T06:06:34Z</cp:lastPrinted>
  <dcterms:created xsi:type="dcterms:W3CDTF">2014-06-05T02:06:38Z</dcterms:created>
  <dcterms:modified xsi:type="dcterms:W3CDTF">2024-11-29T04:48:49Z</dcterms:modified>
</cp:coreProperties>
</file>