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7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04"/>
    <p:restoredTop sz="94660"/>
  </p:normalViewPr>
  <p:slideViewPr>
    <p:cSldViewPr snapToGrid="0">
      <p:cViewPr varScale="0">
        <p:scale>
          <a:sx n="70" d="100"/>
          <a:sy n="70" d="100"/>
        </p:scale>
        <p:origin x="-3864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00289-2025-4301-A645-0F9386A3D259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133DF-0D1D-4AFB-B550-6F2DF72966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397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212175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62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56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13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32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75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61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44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602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227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86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94639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F7EB3-BDD6-488D-A9A2-C12EA0373014}" type="datetimeFigureOut">
              <a:rPr kumimoji="1" lang="ja-JP" altLang="en-US" smtClean="0"/>
              <a:t>2023/11/20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680F9-391D-4AB1-9810-7E0E5DC155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39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4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角丸四角形 5"/>
          <p:cNvSpPr/>
          <p:nvPr/>
        </p:nvSpPr>
        <p:spPr>
          <a:xfrm>
            <a:off x="157424" y="4111198"/>
            <a:ext cx="6537804" cy="29103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タイトル 1"/>
          <p:cNvSpPr>
            <a:spLocks noGrp="1"/>
          </p:cNvSpPr>
          <p:nvPr>
            <p:ph type="title"/>
          </p:nvPr>
        </p:nvSpPr>
        <p:spPr>
          <a:xfrm>
            <a:off x="467913" y="667202"/>
            <a:ext cx="5915025" cy="3917849"/>
          </a:xfrm>
          <a:noFill/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ja-JP" sz="3200" dirty="0" smtClean="0"/>
              <a:t>大切</a:t>
            </a:r>
            <a:r>
              <a:rPr lang="ja-JP" altLang="en-US" sz="3200" dirty="0" smtClean="0"/>
              <a:t>な人を</a:t>
            </a:r>
            <a:br>
              <a:rPr lang="en-US" altLang="ja-JP" sz="3200" dirty="0" smtClean="0"/>
            </a:br>
            <a:r>
              <a:rPr lang="ja-JP" altLang="en-US" sz="3200" dirty="0" smtClean="0"/>
              <a:t>自死で亡くされたあなたに</a:t>
            </a:r>
            <a:br>
              <a:rPr lang="en-US" altLang="ja-JP" sz="2400" dirty="0" smtClean="0"/>
            </a:br>
            <a:endParaRPr lang="ja-JP" altLang="en-US" sz="1050" dirty="0"/>
          </a:p>
          <a:p>
            <a:pPr>
              <a:lnSpc>
                <a:spcPct val="150000"/>
              </a:lnSpc>
            </a:pPr>
            <a:r>
              <a:rPr lang="ja-JP" altLang="ja-JP" sz="1050" dirty="0">
                <a:latin typeface="+mn-ea"/>
                <a:ea typeface="+mn-ea"/>
              </a:rPr>
              <a:t>広島県では</a:t>
            </a:r>
            <a:r>
              <a:rPr lang="ja-JP" altLang="en-US" sz="1050" dirty="0">
                <a:latin typeface="+mn-ea"/>
                <a:ea typeface="+mn-ea"/>
              </a:rPr>
              <a:t>、</a:t>
            </a:r>
            <a:r>
              <a:rPr lang="ja-JP" altLang="ja-JP" sz="1050" dirty="0">
                <a:latin typeface="+mn-ea"/>
                <a:ea typeface="+mn-ea"/>
              </a:rPr>
              <a:t>偶数月の第４金曜日に</a:t>
            </a:r>
            <a:r>
              <a:rPr lang="ja-JP" altLang="en-US" sz="1050" dirty="0">
                <a:latin typeface="+mn-ea"/>
                <a:ea typeface="+mn-ea"/>
              </a:rPr>
              <a:t>、</a:t>
            </a:r>
            <a:r>
              <a:rPr lang="ja-JP" altLang="ja-JP" sz="1050" dirty="0">
                <a:latin typeface="+mn-ea"/>
                <a:ea typeface="+mn-ea"/>
              </a:rPr>
              <a:t>東広島市市民文化センターにて</a:t>
            </a:r>
            <a:r>
              <a:rPr lang="ja-JP" altLang="en-US" sz="1050" dirty="0">
                <a:latin typeface="+mn-ea"/>
                <a:ea typeface="+mn-ea"/>
              </a:rPr>
              <a:t>、</a:t>
            </a:r>
            <a:r>
              <a:rPr lang="ja-JP" altLang="ja-JP" sz="1050" dirty="0">
                <a:latin typeface="+mn-ea"/>
                <a:ea typeface="+mn-ea"/>
              </a:rPr>
              <a:t>広島わかちあいのつどい忘れ</a:t>
            </a:r>
            <a:r>
              <a:rPr lang="ja-JP" altLang="ja-JP" sz="1050" dirty="0" err="1">
                <a:latin typeface="+mn-ea"/>
                <a:ea typeface="+mn-ea"/>
              </a:rPr>
              <a:t>な</a:t>
            </a:r>
            <a:r>
              <a:rPr lang="ja-JP" altLang="ja-JP" sz="1050" dirty="0">
                <a:latin typeface="+mn-ea"/>
                <a:ea typeface="+mn-ea"/>
              </a:rPr>
              <a:t>草を開催しています。自死遺族の分かち合いのつどいとは、自死により大切な人を亡くした方が集まって、お互いにいろいろな気持ちを語り、ともに分かち合う場です。</a:t>
            </a:r>
            <a:endParaRPr lang="ja-JP" altLang="ja-JP" sz="105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ja-JP" altLang="ja-JP" sz="1050" dirty="0">
                <a:latin typeface="+mn-ea"/>
                <a:ea typeface="+mn-ea"/>
              </a:rPr>
              <a:t>大切な</a:t>
            </a:r>
            <a:r>
              <a:rPr lang="ja-JP" altLang="ja-JP" sz="1050" dirty="0">
                <a:latin typeface="+mn-ea"/>
                <a:ea typeface="+mn-ea"/>
              </a:rPr>
              <a:t>人を</a:t>
            </a:r>
            <a:r>
              <a:rPr lang="ja-JP" altLang="ja-JP" sz="1050" dirty="0">
                <a:latin typeface="+mn-ea"/>
                <a:ea typeface="+mn-ea"/>
              </a:rPr>
              <a:t>亡くし</a:t>
            </a:r>
            <a:r>
              <a:rPr lang="ja-JP" altLang="ja-JP" sz="1050" dirty="0">
                <a:latin typeface="+mn-ea"/>
                <a:ea typeface="+mn-ea"/>
              </a:rPr>
              <a:t>、</a:t>
            </a:r>
            <a:r>
              <a:rPr lang="ja-JP" altLang="ja-JP" sz="1050" dirty="0">
                <a:latin typeface="+mn-ea"/>
                <a:ea typeface="+mn-ea"/>
              </a:rPr>
              <a:t>さまざまなつらい</a:t>
            </a:r>
            <a:r>
              <a:rPr lang="ja-JP" altLang="ja-JP" sz="1050" dirty="0">
                <a:latin typeface="+mn-ea"/>
                <a:ea typeface="+mn-ea"/>
              </a:rPr>
              <a:t>思いや</a:t>
            </a:r>
            <a:r>
              <a:rPr lang="ja-JP" altLang="ja-JP" sz="1050" dirty="0">
                <a:latin typeface="+mn-ea"/>
                <a:ea typeface="+mn-ea"/>
              </a:rPr>
              <a:t>悲しみ</a:t>
            </a:r>
            <a:r>
              <a:rPr lang="ja-JP" altLang="ja-JP" sz="1050" dirty="0">
                <a:latin typeface="+mn-ea"/>
                <a:ea typeface="+mn-ea"/>
              </a:rPr>
              <a:t>、</a:t>
            </a:r>
            <a:r>
              <a:rPr lang="ja-JP" altLang="ja-JP" sz="1050" dirty="0">
                <a:latin typeface="+mn-ea"/>
                <a:ea typeface="+mn-ea"/>
              </a:rPr>
              <a:t>混乱</a:t>
            </a:r>
            <a:r>
              <a:rPr lang="ja-JP" altLang="ja-JP" sz="1050" dirty="0">
                <a:latin typeface="+mn-ea"/>
                <a:ea typeface="+mn-ea"/>
              </a:rPr>
              <a:t>、</a:t>
            </a:r>
            <a:r>
              <a:rPr lang="ja-JP" altLang="ja-JP" sz="1050" dirty="0">
                <a:latin typeface="+mn-ea"/>
                <a:ea typeface="+mn-ea"/>
              </a:rPr>
              <a:t>自責の念</a:t>
            </a:r>
            <a:r>
              <a:rPr lang="ja-JP" altLang="ja-JP" sz="1050" dirty="0">
                <a:latin typeface="+mn-ea"/>
                <a:ea typeface="+mn-ea"/>
              </a:rPr>
              <a:t>…</a:t>
            </a:r>
            <a:r>
              <a:rPr lang="ja-JP" altLang="ja-JP" sz="1050" dirty="0">
                <a:latin typeface="+mn-ea"/>
                <a:ea typeface="+mn-ea"/>
              </a:rPr>
              <a:t>こうした</a:t>
            </a:r>
            <a:r>
              <a:rPr lang="ja-JP" altLang="ja-JP" sz="1050" dirty="0">
                <a:latin typeface="+mn-ea"/>
                <a:ea typeface="+mn-ea"/>
              </a:rPr>
              <a:t>思いは身近</a:t>
            </a:r>
            <a:r>
              <a:rPr lang="ja-JP" altLang="ja-JP" sz="1050" dirty="0">
                <a:latin typeface="+mn-ea"/>
                <a:ea typeface="+mn-ea"/>
              </a:rPr>
              <a:t>な人を</a:t>
            </a:r>
            <a:r>
              <a:rPr lang="ja-JP" altLang="ja-JP" sz="1050" dirty="0">
                <a:latin typeface="+mn-ea"/>
                <a:ea typeface="+mn-ea"/>
              </a:rPr>
              <a:t>失った方の自然な感情だと言われています。悲しみの感じ方や表現の仕方はそれぞれ違いますが、気持ちを抱え込まず、時にはありのままの感情を吐き出すことも大切だと思います。お気持ちが向いたときに、分かち合いのつどいに参加してみませんか。</a:t>
            </a:r>
            <a:endParaRPr lang="ja-JP" altLang="ja-JP" sz="105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ja-JP" altLang="ja-JP" sz="105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/>
              <a:t>次回の忘れな草では、ゲストスピーカーを交えて、分かち合いを行います。</a:t>
            </a:r>
            <a:br>
              <a:rPr lang="en-US" altLang="ja-JP" sz="1050" dirty="0"/>
            </a:br>
            <a:r>
              <a:rPr lang="ja-JP" altLang="en-US" sz="1050" dirty="0"/>
              <a:t>　</a:t>
            </a:r>
            <a:br>
              <a:rPr lang="en-US" altLang="ja-JP" sz="1050" dirty="0"/>
            </a:br>
            <a:br>
              <a:rPr lang="en-US" altLang="ja-JP" sz="1050" dirty="0"/>
            </a:br>
            <a:endParaRPr lang="ja-JP" altLang="ja-JP" sz="1050" dirty="0">
              <a:latin typeface="+mn-ea"/>
              <a:ea typeface="+mn-ea"/>
            </a:endParaRPr>
          </a:p>
        </p:txBody>
      </p:sp>
      <p:pic>
        <p:nvPicPr>
          <p:cNvPr id="1109" name="Picture 2" descr="忘れな草イラスト に対する画像結果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847" y="801272"/>
            <a:ext cx="1317989" cy="1317989"/>
          </a:xfrm>
          <a:prstGeom prst="rect">
            <a:avLst/>
          </a:prstGeom>
          <a:noFill/>
          <a:ln/>
        </p:spPr>
      </p:pic>
      <p:sp>
        <p:nvSpPr>
          <p:cNvPr id="1110" name="タイトル 3"/>
          <p:cNvSpPr txBox="1"/>
          <p:nvPr/>
        </p:nvSpPr>
        <p:spPr>
          <a:xfrm>
            <a:off x="467914" y="-40422"/>
            <a:ext cx="5915025" cy="8416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令和７</a:t>
            </a:r>
            <a:r>
              <a:rPr lang="ja-JP" alt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年度自死遺族</a:t>
            </a:r>
            <a:r>
              <a:rPr lang="ja-JP" alt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交流会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11" name="テキスト ボックス 7"/>
          <p:cNvSpPr txBox="1"/>
          <p:nvPr/>
        </p:nvSpPr>
        <p:spPr>
          <a:xfrm>
            <a:off x="463956" y="7175745"/>
            <a:ext cx="6224819" cy="2076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400" u="none" spc="600" dirty="0">
                <a:latin typeface="+mn-ea"/>
              </a:rPr>
              <a:t>対象者</a:t>
            </a:r>
            <a:r>
              <a:rPr lang="ja-JP" altLang="en-US" sz="1400" u="none" spc="600" dirty="0">
                <a:latin typeface="+mn-ea"/>
              </a:rPr>
              <a:t> </a:t>
            </a:r>
            <a:r>
              <a:rPr lang="ja-JP" altLang="en-US" sz="1400" dirty="0">
                <a:latin typeface="+mn-ea"/>
              </a:rPr>
              <a:t>自死でご家族を亡くされた</a:t>
            </a:r>
            <a:r>
              <a:rPr lang="ja-JP" altLang="en-US" sz="1400" dirty="0" smtClean="0">
                <a:latin typeface="+mn-ea"/>
              </a:rPr>
              <a:t>方</a:t>
            </a:r>
            <a:endParaRPr lang="en-US" altLang="ja-JP" sz="105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600" dirty="0" smtClean="0">
                <a:latin typeface="+mn-ea"/>
              </a:rPr>
              <a:t>申込先 </a:t>
            </a:r>
            <a:r>
              <a:rPr lang="ja-JP" altLang="en-US" sz="1400" spc="0" dirty="0" smtClean="0">
                <a:latin typeface="+mn-ea"/>
              </a:rPr>
              <a:t>総合精神保健福祉センター地域支援課</a:t>
            </a:r>
            <a:endParaRPr lang="ja-JP" altLang="en-US" sz="1200" spc="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400" spc="0" dirty="0" smtClean="0">
                <a:latin typeface="+mn-ea"/>
              </a:rPr>
              <a:t>　</a:t>
            </a:r>
            <a:r>
              <a:rPr lang="ja-JP" altLang="en-US" sz="1400" spc="0" dirty="0" smtClean="0">
                <a:latin typeface="+mn-ea"/>
              </a:rPr>
              <a:t>　</a:t>
            </a:r>
            <a:r>
              <a:rPr lang="ja-JP" altLang="en-US" sz="1400" spc="0" dirty="0" smtClean="0">
                <a:latin typeface="+mn-ea"/>
              </a:rPr>
              <a:t>　</a:t>
            </a:r>
            <a:r>
              <a:rPr lang="ja-JP" altLang="en-US" sz="1400" spc="0" dirty="0" smtClean="0">
                <a:latin typeface="+mn-ea"/>
              </a:rPr>
              <a:t>　</a:t>
            </a:r>
            <a:r>
              <a:rPr lang="ja-JP" altLang="en-US" sz="1400" spc="0" dirty="0" smtClean="0">
                <a:latin typeface="+mn-ea"/>
              </a:rPr>
              <a:t>　</a:t>
            </a:r>
            <a:r>
              <a:rPr lang="ja-JP" altLang="en-US" sz="1400" spc="0" dirty="0" smtClean="0">
                <a:latin typeface="+mn-ea"/>
              </a:rPr>
              <a:t>　</a:t>
            </a:r>
            <a:r>
              <a:rPr lang="ja-JP" altLang="en-US" sz="1400" spc="0" dirty="0" smtClean="0">
                <a:latin typeface="+mn-ea"/>
              </a:rPr>
              <a:t>　 </a:t>
            </a:r>
            <a:r>
              <a:rPr lang="ja-JP" altLang="en-US" sz="1400" spc="0" dirty="0" smtClean="0">
                <a:latin typeface="+mn-ea"/>
              </a:rPr>
              <a:t>電話番号　</a:t>
            </a:r>
            <a:r>
              <a:rPr lang="ja-JP" altLang="en-US" sz="1400" spc="0" dirty="0" smtClean="0">
                <a:latin typeface="+mn-ea"/>
              </a:rPr>
              <a:t>082-884-1051</a:t>
            </a:r>
            <a:endParaRPr lang="ja-JP" altLang="en-US" sz="1400" spc="0" dirty="0" smtClean="0">
              <a:latin typeface="+mn-ea"/>
            </a:endParaRPr>
          </a:p>
          <a:p>
            <a:pPr>
              <a:lnSpc>
                <a:spcPct val="100000"/>
              </a:lnSpc>
            </a:pPr>
            <a:endParaRPr lang="ja-JP" altLang="en-US" sz="1100" dirty="0" smtClean="0">
              <a:latin typeface="+mn-ea"/>
            </a:endParaRPr>
          </a:p>
          <a:p>
            <a:pPr>
              <a:lnSpc>
                <a:spcPct val="100000"/>
              </a:lnSpc>
            </a:pPr>
            <a:r>
              <a:rPr lang="ja-JP" altLang="en-US" sz="1100" dirty="0" smtClean="0">
                <a:latin typeface="+mn-ea"/>
              </a:rPr>
              <a:t>※初めて忘れな草に参加される方は、</a:t>
            </a:r>
            <a:r>
              <a:rPr lang="ja-JP" altLang="en-US" sz="1100" dirty="0" smtClean="0">
                <a:latin typeface="+mn-ea"/>
              </a:rPr>
              <a:t>お電話にて申し込みをお願いします。</a:t>
            </a:r>
            <a:endParaRPr lang="ja-JP" altLang="en-US" sz="1050" dirty="0" smtClean="0">
              <a:latin typeface="+mn-ea"/>
            </a:endParaRPr>
          </a:p>
          <a:p>
            <a:pPr>
              <a:lnSpc>
                <a:spcPct val="100000"/>
              </a:lnSpc>
            </a:pPr>
            <a:r>
              <a:rPr lang="ja-JP" altLang="en-US" sz="1100" dirty="0" smtClean="0">
                <a:latin typeface="+mn-ea"/>
              </a:rPr>
              <a:t>お住まいの地域や氏名等は、匿名で構いません。</a:t>
            </a:r>
            <a:endParaRPr lang="en-US" altLang="ja-JP" sz="1050" dirty="0" smtClean="0">
              <a:latin typeface="+mn-ea"/>
            </a:endParaRPr>
          </a:p>
          <a:p>
            <a:pPr>
              <a:lnSpc>
                <a:spcPct val="100000"/>
              </a:lnSpc>
            </a:pPr>
            <a:endParaRPr lang="ja-JP" altLang="en-US" sz="1100" dirty="0" smtClean="0">
              <a:latin typeface="+mn-ea"/>
            </a:endParaRPr>
          </a:p>
          <a:p>
            <a:pPr>
              <a:lnSpc>
                <a:spcPct val="100000"/>
              </a:lnSpc>
            </a:pPr>
            <a:r>
              <a:rPr lang="ja-JP" altLang="en-US" sz="1100" dirty="0" smtClean="0">
                <a:latin typeface="+mn-ea"/>
              </a:rPr>
              <a:t>広島県内各地で開催されている分かち合いのつどいや、自死遺族支援の</a:t>
            </a:r>
            <a:r>
              <a:rPr lang="ja-JP" altLang="en-US" sz="1100" dirty="0" smtClean="0">
                <a:latin typeface="+mn-ea"/>
              </a:rPr>
              <a:t>情報はQRコードからご覧いただけます。</a:t>
            </a:r>
            <a:endParaRPr lang="ja-JP" altLang="en-US" sz="1100" dirty="0" smtClean="0">
              <a:latin typeface="+mn-ea"/>
            </a:endParaRPr>
          </a:p>
        </p:txBody>
      </p:sp>
      <p:sp>
        <p:nvSpPr>
          <p:cNvPr id="1112" name="テキスト ボックス 8"/>
          <p:cNvSpPr txBox="1"/>
          <p:nvPr/>
        </p:nvSpPr>
        <p:spPr>
          <a:xfrm>
            <a:off x="679269" y="992777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113" name="タイトル 55"/>
          <p:cNvSpPr/>
          <p:nvPr/>
        </p:nvSpPr>
        <p:spPr>
          <a:xfrm>
            <a:off x="467914" y="4459863"/>
            <a:ext cx="5916824" cy="2842891"/>
          </a:xfrm>
          <a:prstGeom prst="rect">
            <a:avLst/>
          </a:prstGeom>
          <a:noFill/>
          <a:ln w="38100"/>
        </p:spPr>
        <p:txBody>
          <a:bodyPr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2000" dirty="0" smtClean="0">
                <a:latin typeface="+mn-ea"/>
                <a:ea typeface="+mn-ea"/>
              </a:rPr>
              <a:t>日　時　　２月２７日(金)１３：３０～１５：３０</a:t>
            </a:r>
            <a:endParaRPr lang="ja-JP" altLang="en-US" sz="8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 smtClean="0">
                <a:latin typeface="+mn-ea"/>
                <a:ea typeface="+mn-ea"/>
              </a:rPr>
              <a:t>会　場　　東広島市市民文化センター２階　研修室２</a:t>
            </a:r>
            <a:endParaRPr lang="ja-JP" altLang="en-US" sz="2000" dirty="0" smtClean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 smtClean="0">
                <a:latin typeface="+mn-ea"/>
                <a:ea typeface="+mn-ea"/>
              </a:rPr>
              <a:t>ゲストスピーカー　　</a:t>
            </a:r>
            <a:r>
              <a:rPr lang="ja-JP" altLang="en-US" sz="2000" dirty="0" smtClean="0">
                <a:latin typeface="+mn-ea"/>
                <a:ea typeface="+mn-ea"/>
              </a:rPr>
              <a:t>秋田 整さん</a:t>
            </a:r>
            <a:endParaRPr lang="ja-JP" altLang="en-US" sz="1050" dirty="0" smtClean="0">
              <a:latin typeface="+mn-ea"/>
              <a:ea typeface="+mn-ea"/>
            </a:endParaRPr>
          </a:p>
          <a:p>
            <a:pPr algn="l"/>
            <a:endParaRPr lang="ja-JP" altLang="en-US" sz="1050" dirty="0" smtClean="0">
              <a:latin typeface="+mn-ea"/>
              <a:ea typeface="+mn-ea"/>
            </a:endParaRPr>
          </a:p>
          <a:p>
            <a:pPr algn="l"/>
            <a:r>
              <a:rPr lang="ja-JP" altLang="en-US" sz="1100" dirty="0" smtClean="0">
                <a:latin typeface="+mn-ea"/>
                <a:ea typeface="+mn-ea"/>
              </a:rPr>
              <a:t>ゲストプロフィール：</a:t>
            </a:r>
            <a:r>
              <a:rPr lang="ja-JP" altLang="en-US" sz="1100" dirty="0" smtClean="0">
                <a:latin typeface="+mn-ea"/>
                <a:ea typeface="+mn-ea"/>
              </a:rPr>
              <a:t>2007年北海道在住・会社員時代に、父親を</a:t>
            </a:r>
            <a:r>
              <a:rPr lang="ja-JP" altLang="en-US" sz="1100" dirty="0" smtClean="0">
                <a:latin typeface="+mn-ea"/>
                <a:ea typeface="+mn-ea"/>
              </a:rPr>
              <a:t>自死で亡くす。</a:t>
            </a:r>
            <a:endParaRPr lang="ja-JP" altLang="en-US" sz="1100" dirty="0" smtClean="0">
              <a:latin typeface="+mn-ea"/>
              <a:ea typeface="+mn-ea"/>
            </a:endParaRPr>
          </a:p>
          <a:p>
            <a:pPr algn="l"/>
            <a:r>
              <a:rPr lang="ja-JP" altLang="en-US" sz="1100" dirty="0" smtClean="0">
                <a:latin typeface="+mn-ea"/>
                <a:ea typeface="+mn-ea"/>
              </a:rPr>
              <a:t>道内の</a:t>
            </a:r>
            <a:r>
              <a:rPr lang="ja-JP" altLang="en-US" sz="1100" dirty="0" smtClean="0">
                <a:latin typeface="+mn-ea"/>
                <a:ea typeface="+mn-ea"/>
              </a:rPr>
              <a:t>自死遺族の</a:t>
            </a:r>
            <a:r>
              <a:rPr lang="ja-JP" altLang="en-US" sz="1100" dirty="0" smtClean="0">
                <a:latin typeface="+mn-ea"/>
                <a:ea typeface="+mn-ea"/>
              </a:rPr>
              <a:t>分かち合いの会への</a:t>
            </a:r>
            <a:r>
              <a:rPr lang="ja-JP" altLang="en-US" sz="1100" dirty="0" smtClean="0">
                <a:latin typeface="+mn-ea"/>
                <a:ea typeface="+mn-ea"/>
              </a:rPr>
              <a:t>参加を</a:t>
            </a:r>
            <a:r>
              <a:rPr lang="ja-JP" altLang="en-US" sz="1100" dirty="0" smtClean="0">
                <a:latin typeface="+mn-ea"/>
                <a:ea typeface="+mn-ea"/>
              </a:rPr>
              <a:t>経て</a:t>
            </a:r>
            <a:r>
              <a:rPr lang="ja-JP" altLang="en-US" sz="1100" dirty="0" smtClean="0">
                <a:latin typeface="+mn-ea"/>
                <a:ea typeface="+mn-ea"/>
              </a:rPr>
              <a:t>、自助グループの</a:t>
            </a:r>
            <a:r>
              <a:rPr lang="ja-JP" altLang="en-US" sz="1100" dirty="0" smtClean="0">
                <a:latin typeface="+mn-ea"/>
                <a:ea typeface="+mn-ea"/>
              </a:rPr>
              <a:t>立ち上げに</a:t>
            </a:r>
            <a:r>
              <a:rPr lang="ja-JP" altLang="en-US" sz="1100" dirty="0" smtClean="0">
                <a:latin typeface="+mn-ea"/>
                <a:ea typeface="+mn-ea"/>
              </a:rPr>
              <a:t>関わる。東京へ転勤後、分かち合いの会のスタッフやファシ</a:t>
            </a:r>
            <a:r>
              <a:rPr lang="ja-JP" altLang="en-US" sz="1100" dirty="0" smtClean="0">
                <a:latin typeface="+mn-ea"/>
                <a:ea typeface="+mn-ea"/>
              </a:rPr>
              <a:t>リテーターを務める。</a:t>
            </a:r>
            <a:endParaRPr lang="ja-JP" altLang="en-US" sz="1050" dirty="0">
              <a:latin typeface="+mn-ea"/>
              <a:ea typeface="+mn-ea"/>
            </a:endParaRPr>
          </a:p>
          <a:p>
            <a:pPr algn="l"/>
            <a:r>
              <a:rPr lang="ja-JP" altLang="en-US" sz="1100" dirty="0" smtClean="0">
                <a:latin typeface="+mn-ea"/>
                <a:ea typeface="+mn-ea"/>
              </a:rPr>
              <a:t>2020年から、</a:t>
            </a:r>
            <a:r>
              <a:rPr lang="ja-JP" altLang="en-US" sz="1100">
                <a:latin typeface="+mn-ea"/>
                <a:ea typeface="+mn-ea"/>
              </a:rPr>
              <a:t>厚生労働大臣指定法人・一般社団</a:t>
            </a:r>
            <a:r>
              <a:rPr lang="ja-JP" altLang="en-US" sz="1100">
                <a:latin typeface="+mn-ea"/>
                <a:ea typeface="+mn-ea"/>
              </a:rPr>
              <a:t>法人いのち支える自殺対策推進</a:t>
            </a:r>
            <a:r>
              <a:rPr lang="ja-JP" altLang="en-US" sz="1100">
                <a:latin typeface="+mn-ea"/>
                <a:ea typeface="+mn-ea"/>
              </a:rPr>
              <a:t>センター</a:t>
            </a:r>
            <a:r>
              <a:rPr lang="ja-JP" altLang="en-US" sz="1100">
                <a:latin typeface="+mn-ea"/>
                <a:ea typeface="+mn-ea"/>
              </a:rPr>
              <a:t> に入職。</a:t>
            </a:r>
            <a:r>
              <a:rPr lang="ja-JP" altLang="en-US" sz="1100">
                <a:latin typeface="+mn-ea"/>
                <a:ea typeface="+mn-ea"/>
              </a:rPr>
              <a:t>全国の自死遺族等</a:t>
            </a:r>
            <a:r>
              <a:rPr lang="ja-JP" altLang="en-US" sz="1100">
                <a:latin typeface="+mn-ea"/>
                <a:ea typeface="+mn-ea"/>
              </a:rPr>
              <a:t>支援事業の推進に携わっている。</a:t>
            </a:r>
            <a:endParaRPr lang="ja-JP" altLang="en-US" sz="1100">
              <a:latin typeface="+mn-ea"/>
              <a:ea typeface="+mn-ea"/>
            </a:endParaRPr>
          </a:p>
        </p:txBody>
      </p:sp>
      <p:sp>
        <p:nvSpPr>
          <p:cNvPr id="1114" name="テキスト 57"/>
          <p:cNvSpPr txBox="1"/>
          <p:nvPr/>
        </p:nvSpPr>
        <p:spPr>
          <a:xfrm>
            <a:off x="463956" y="9284456"/>
            <a:ext cx="5913880" cy="306884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400" dirty="0" smtClean="0">
                <a:latin typeface="+mn-ea"/>
              </a:rPr>
              <a:t>主催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広島県立総合精神保健福祉センター　　/　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後援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東広島市</a:t>
            </a:r>
            <a:endParaRPr lang="ja-JP" altLang="en-US"/>
          </a:p>
        </p:txBody>
      </p:sp>
      <p:pic>
        <p:nvPicPr>
          <p:cNvPr id="1115" name="図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3517" y="7175745"/>
            <a:ext cx="1314416" cy="131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27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44</TotalTime>
  <Words>138</Words>
  <Application>JUST Focus</Application>
  <Paragraphs>30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Wingdings</vt:lpstr>
      <vt:lpstr>Office テーマ</vt:lpstr>
      <vt:lpstr xml:space="preserve">『大切な人を 自死で亡くされたあなたに』 　　身近な人を突然亡くし、日々の暮らしやこころやからだに変化があるのは、 誰にでも起こることです。自死で身近な人を亡くした場合には 、 これらに加え 、 誤った認識や偏見によって 、悩みや苦しさを打ち明けづらい状況があるとも言われています。 　広島県では、偶数月第４金曜日に、東広島市民文化センターにて、広島わかちあいのつどい忘れな草を開催しています。忘れな草１２月の会では、高校生の時に父を自死で亡くされたJSCP菅沼舞さんを招いて開催します。悲しみ、寂しさ、怒りや後悔の念など、普段は周囲と話せないこと、話すことを遠慮してしまうことなど、あなたの抱えている想いを、少しでも話してみませんか。遺された苦しみや悲しみをともに分かち合い、支え合うことによって、こころの安らぎを取り戻していかれることを願っています。  </vt:lpstr>
    </vt:vector>
  </TitlesOfParts>
  <Company>広島県庁</Company>
  <LinksUpToDate>false</LinksUpToDate>
  <SharedDoc>false</SharedDoc>
  <HyperlinksChanged>false</HyperlinksChanged>
  <AppVersion>5.0.4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東 優美</dc:creator>
  <cp:lastModifiedBy>東 優美</cp:lastModifiedBy>
  <cp:lastPrinted>2023-11-13T02:23:10Z</cp:lastPrinted>
  <dcterms:created xsi:type="dcterms:W3CDTF">2023-11-02T05:43:45Z</dcterms:created>
  <dcterms:modified xsi:type="dcterms:W3CDTF">2025-10-16T05:40:04Z</dcterms:modified>
  <cp:revision>16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