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145708138" r:id="rId3"/>
    <p:sldId id="2145708184" r:id="rId4"/>
    <p:sldId id="2145708188" r:id="rId5"/>
    <p:sldId id="2145708200" r:id="rId6"/>
    <p:sldId id="2145708189" r:id="rId7"/>
    <p:sldId id="2145708190" r:id="rId8"/>
    <p:sldId id="2145708191" r:id="rId9"/>
    <p:sldId id="2145708198" r:id="rId10"/>
    <p:sldId id="2145708192" r:id="rId11"/>
    <p:sldId id="2145708193" r:id="rId12"/>
    <p:sldId id="2145708185" r:id="rId13"/>
    <p:sldId id="2145708164" r:id="rId14"/>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86"/>
    <p:restoredTop sz="94539" autoAdjust="0"/>
  </p:normalViewPr>
  <p:slideViewPr>
    <p:cSldViewPr snapToGrid="0">
      <p:cViewPr varScale="1">
        <p:scale>
          <a:sx n="87" d="100"/>
          <a:sy n="87" d="100"/>
        </p:scale>
        <p:origin x="172" y="64"/>
      </p:cViewPr>
      <p:guideLst/>
    </p:cSldViewPr>
  </p:slideViewPr>
  <p:notesTextViewPr>
    <p:cViewPr>
      <p:scale>
        <a:sx n="1" d="1"/>
        <a:sy n="1" d="1"/>
      </p:scale>
      <p:origin x="0" y="0"/>
    </p:cViewPr>
  </p:notesTextViewPr>
  <p:notesViewPr>
    <p:cSldViewPr snapToGrid="0">
      <p:cViewPr varScale="1">
        <p:scale>
          <a:sx n="70" d="100"/>
          <a:sy n="70" d="100"/>
        </p:scale>
        <p:origin x="2700" y="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47D565C-6D97-E275-BAF7-F43ECAB9E766}"/>
              </a:ext>
            </a:extLst>
          </p:cNvPr>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4" name="フッター プレースホルダー 3">
            <a:extLst>
              <a:ext uri="{FF2B5EF4-FFF2-40B4-BE49-F238E27FC236}">
                <a16:creationId xmlns:a16="http://schemas.microsoft.com/office/drawing/2014/main" id="{67F5B68D-305C-7F5E-0995-CC05C21D0606}"/>
              </a:ext>
            </a:extLst>
          </p:cNvPr>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6BF26879-0974-A602-8A54-5C8F5CB6DA8E}"/>
              </a:ext>
            </a:extLst>
          </p:cNvPr>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86359FB7-A8F8-462B-B2A2-D2AF43021447}" type="slidenum">
              <a:rPr kumimoji="1" lang="ja-JP" altLang="en-US" smtClean="0"/>
              <a:t>‹#›</a:t>
            </a:fld>
            <a:endParaRPr kumimoji="1" lang="ja-JP" altLang="en-US"/>
          </a:p>
        </p:txBody>
      </p:sp>
    </p:spTree>
    <p:extLst>
      <p:ext uri="{BB962C8B-B14F-4D97-AF65-F5344CB8AC3E}">
        <p14:creationId xmlns:p14="http://schemas.microsoft.com/office/powerpoint/2010/main" val="21602092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B11575DA-9B4B-3149-82CB-02A344C16B8B}" type="datetimeFigureOut">
              <a:rPr kumimoji="1" lang="ja-JP" altLang="en-US" smtClean="0"/>
              <a:t>2025/10/10</a:t>
            </a:fld>
            <a:endParaRPr kumimoji="1" lang="ja-JP" altLang="en-US"/>
          </a:p>
        </p:txBody>
      </p:sp>
      <p:sp>
        <p:nvSpPr>
          <p:cNvPr id="1102"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18FCECFA-5B3A-9543-AF60-780A3FB777FA}" type="slidenum">
              <a:rPr kumimoji="1" lang="ja-JP" altLang="en-US" smtClean="0"/>
              <a:t>‹#›</a:t>
            </a:fld>
            <a:endParaRPr kumimoji="1" lang="ja-JP" altLang="en-US"/>
          </a:p>
        </p:txBody>
      </p:sp>
    </p:spTree>
    <p:extLst>
      <p:ext uri="{BB962C8B-B14F-4D97-AF65-F5344CB8AC3E}">
        <p14:creationId xmlns:p14="http://schemas.microsoft.com/office/powerpoint/2010/main" val="17811490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1032" name="字幕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1033" name="日付プレースホルダー 3"/>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8532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マスター タイトルの書式設定</a:t>
            </a:r>
          </a:p>
        </p:txBody>
      </p:sp>
      <p:sp>
        <p:nvSpPr>
          <p:cNvPr id="1089"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ー 3"/>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2828834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1095"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ー 3"/>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4144310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マスター タイトルの書式設定</a:t>
            </a:r>
          </a:p>
        </p:txBody>
      </p:sp>
      <p:sp>
        <p:nvSpPr>
          <p:cNvPr id="1038"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ー 3"/>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40" name="フッター プレースホルダー 4"/>
          <p:cNvSpPr>
            <a:spLocks noGrp="1"/>
          </p:cNvSpPr>
          <p:nvPr>
            <p:ph type="ftr" sz="quarter" idx="11"/>
          </p:nvPr>
        </p:nvSpPr>
        <p:spPr/>
        <p:txBody>
          <a:bodyPr/>
          <a:lstStyle/>
          <a:p>
            <a:endParaRPr kumimoji="1" lang="ja-JP" altLang="en-US"/>
          </a:p>
        </p:txBody>
      </p:sp>
      <p:sp>
        <p:nvSpPr>
          <p:cNvPr id="1041" name="スライド番号プレースホルダー 5"/>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4096413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1044"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1045" name="日付プレースホルダー 3"/>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2668424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マスター タイトルの書式設定</a:t>
            </a:r>
          </a:p>
        </p:txBody>
      </p:sp>
      <p:sp>
        <p:nvSpPr>
          <p:cNvPr id="1050"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ー 4"/>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3837567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1057"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1058"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1060"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ー 6"/>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2129351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マスター タイトルの書式設定</a:t>
            </a:r>
          </a:p>
        </p:txBody>
      </p:sp>
      <p:sp>
        <p:nvSpPr>
          <p:cNvPr id="1066" name="日付プレースホルダー 2"/>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2724110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3771787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1075"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1077" name="日付プレースホルダー 4"/>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4035775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1082"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1084" name="日付プレースホルダー 4"/>
          <p:cNvSpPr>
            <a:spLocks noGrp="1"/>
          </p:cNvSpPr>
          <p:nvPr>
            <p:ph type="dt" sz="half" idx="10"/>
          </p:nvPr>
        </p:nvSpPr>
        <p:spPr/>
        <p:txBody>
          <a:bodyPr/>
          <a:lstStyle/>
          <a:p>
            <a:fld id="{994153D1-9740-4102-86E6-16722E250AE0}" type="datetimeFigureOut">
              <a:rPr kumimoji="1" lang="ja-JP" altLang="en-US" smtClean="0"/>
              <a:t>2025/10/10</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3022109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1026"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94153D1-9740-4102-86E6-16722E250AE0}" type="datetimeFigureOut">
              <a:rPr kumimoji="1" lang="ja-JP" altLang="en-US" smtClean="0"/>
              <a:t>2025/10/10</a:t>
            </a:fld>
            <a:endParaRPr kumimoji="1" lang="ja-JP" altLang="en-US"/>
          </a:p>
        </p:txBody>
      </p:sp>
      <p:sp>
        <p:nvSpPr>
          <p:cNvPr id="1028"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B5CE4AD-DAEA-404B-8DF9-D1BE95FC9664}" type="slidenum">
              <a:rPr kumimoji="1" lang="ja-JP" altLang="en-US" smtClean="0"/>
              <a:t>‹#›</a:t>
            </a:fld>
            <a:endParaRPr kumimoji="1" lang="ja-JP" altLang="en-US"/>
          </a:p>
        </p:txBody>
      </p:sp>
    </p:spTree>
    <p:extLst>
      <p:ext uri="{BB962C8B-B14F-4D97-AF65-F5344CB8AC3E}">
        <p14:creationId xmlns:p14="http://schemas.microsoft.com/office/powerpoint/2010/main" val="3089897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正方形/長方形 6"/>
          <p:cNvSpPr/>
          <p:nvPr/>
        </p:nvSpPr>
        <p:spPr>
          <a:xfrm>
            <a:off x="0" y="712381"/>
            <a:ext cx="12192000" cy="2445487"/>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252000" rtlCol="0" anchor="ctr"/>
          <a:lstStyle/>
          <a:p>
            <a:pPr algn="ctr"/>
            <a:r>
              <a:rPr kumimoji="1" lang="ja-JP" altLang="en-US" sz="6600" dirty="0">
                <a:latin typeface="Meiryo" panose="020B0604030504040204" pitchFamily="34" charset="-128"/>
                <a:ea typeface="Meiryo" panose="020B0604030504040204" pitchFamily="34" charset="-128"/>
              </a:rPr>
              <a:t>起業家精神育成プログラム</a:t>
            </a:r>
            <a:endParaRPr kumimoji="1" lang="en-US" altLang="ja-JP" sz="6600" dirty="0">
              <a:latin typeface="Meiryo" panose="020B0604030504040204" pitchFamily="34" charset="-128"/>
              <a:ea typeface="Meiryo" panose="020B0604030504040204" pitchFamily="34" charset="-128"/>
            </a:endParaRPr>
          </a:p>
          <a:p>
            <a:pPr algn="ctr"/>
            <a:r>
              <a:rPr lang="en-US" altLang="ja-JP" sz="5400" dirty="0">
                <a:latin typeface="Meiryo" panose="020B0604030504040204" pitchFamily="34" charset="-128"/>
                <a:ea typeface="Meiryo" panose="020B0604030504040204" pitchFamily="34" charset="-128"/>
              </a:rPr>
              <a:t>13</a:t>
            </a:r>
            <a:r>
              <a:rPr lang="ja-JP" altLang="en-US" sz="5400">
                <a:latin typeface="Meiryo" panose="020B0604030504040204" pitchFamily="34" charset="-128"/>
                <a:ea typeface="Meiryo" panose="020B0604030504040204" pitchFamily="34" charset="-128"/>
              </a:rPr>
              <a:t>－</a:t>
            </a:r>
            <a:r>
              <a:rPr lang="en-US" altLang="ja-JP" sz="5400" dirty="0">
                <a:latin typeface="Meiryo" panose="020B0604030504040204" pitchFamily="34" charset="-128"/>
                <a:ea typeface="Meiryo" panose="020B0604030504040204" pitchFamily="34" charset="-128"/>
              </a:rPr>
              <a:t>3</a:t>
            </a:r>
            <a:endParaRPr kumimoji="1" lang="ja-JP" altLang="en-US" sz="5400" dirty="0">
              <a:latin typeface="Meiryo" panose="020B0604030504040204" pitchFamily="34" charset="-128"/>
              <a:ea typeface="Meiryo" panose="020B0604030504040204" pitchFamily="34" charset="-128"/>
            </a:endParaRPr>
          </a:p>
        </p:txBody>
      </p:sp>
      <p:sp>
        <p:nvSpPr>
          <p:cNvPr id="1108" name="テキスト ボックス 7"/>
          <p:cNvSpPr txBox="1"/>
          <p:nvPr/>
        </p:nvSpPr>
        <p:spPr>
          <a:xfrm>
            <a:off x="142108" y="4249632"/>
            <a:ext cx="11883637" cy="923330"/>
          </a:xfrm>
          <a:prstGeom prst="rect">
            <a:avLst/>
          </a:prstGeom>
          <a:noFill/>
        </p:spPr>
        <p:txBody>
          <a:bodyPr wrap="square" rtlCol="0">
            <a:spAutoFit/>
          </a:bodyPr>
          <a:lstStyle/>
          <a:p>
            <a:pPr algn="ctr"/>
            <a:r>
              <a:rPr lang="ja-JP" altLang="en-US" sz="5400">
                <a:solidFill>
                  <a:schemeClr val="tx2">
                    <a:lumMod val="75000"/>
                    <a:lumOff val="25000"/>
                  </a:schemeClr>
                </a:solidFill>
                <a:latin typeface="Meiryo" panose="020B0604030504040204" pitchFamily="34" charset="-128"/>
                <a:ea typeface="Meiryo" panose="020B0604030504040204" pitchFamily="34" charset="-128"/>
              </a:rPr>
              <a:t>事業計画書</a:t>
            </a:r>
            <a:r>
              <a:rPr lang="en-US" altLang="ja-JP" sz="5400" dirty="0">
                <a:solidFill>
                  <a:schemeClr val="tx2">
                    <a:lumMod val="75000"/>
                    <a:lumOff val="25000"/>
                  </a:schemeClr>
                </a:solidFill>
                <a:latin typeface="Meiryo" panose="020B0604030504040204" pitchFamily="34" charset="-128"/>
                <a:ea typeface="Meiryo" panose="020B0604030504040204" pitchFamily="34" charset="-128"/>
              </a:rPr>
              <a:t>①</a:t>
            </a:r>
            <a:endParaRPr kumimoji="1" lang="ja-JP" altLang="en-US" sz="5400" dirty="0">
              <a:solidFill>
                <a:schemeClr val="tx2">
                  <a:lumMod val="75000"/>
                  <a:lumOff val="25000"/>
                </a:schemeClr>
              </a:solidFill>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25569743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4" name="正方形/長方形 4"/>
          <p:cNvSpPr/>
          <p:nvPr/>
        </p:nvSpPr>
        <p:spPr>
          <a:xfrm>
            <a:off x="0" y="1"/>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a:latin typeface="Meiryo" panose="020B0604030504040204" pitchFamily="34" charset="-128"/>
                <a:ea typeface="Meiryo" panose="020B0604030504040204" pitchFamily="34" charset="-128"/>
              </a:rPr>
              <a:t>事業計画書事例｜</a:t>
            </a:r>
            <a:r>
              <a:rPr lang="en" altLang="ja-JP" sz="2800" dirty="0" err="1">
                <a:latin typeface="Meiryo" panose="020B0604030504040204" pitchFamily="34" charset="-128"/>
                <a:ea typeface="Meiryo" panose="020B0604030504040204" pitchFamily="34" charset="-128"/>
              </a:rPr>
              <a:t>EduFitSnack</a:t>
            </a:r>
            <a:r>
              <a:rPr lang="ja-JP" altLang="en" sz="2800">
                <a:latin typeface="Meiryo" panose="020B0604030504040204" pitchFamily="34" charset="-128"/>
                <a:ea typeface="Meiryo" panose="020B0604030504040204" pitchFamily="34" charset="-128"/>
              </a:rPr>
              <a:t>（</a:t>
            </a:r>
            <a:r>
              <a:rPr lang="ja-JP" altLang="en-US" sz="2800">
                <a:latin typeface="Meiryo" panose="020B0604030504040204" pitchFamily="34" charset="-128"/>
                <a:ea typeface="Meiryo" panose="020B0604030504040204" pitchFamily="34" charset="-128"/>
              </a:rPr>
              <a:t>エデュフィットスナック）</a:t>
            </a:r>
            <a:endParaRPr lang="en-US" altLang="ja-JP" sz="2800" dirty="0">
              <a:latin typeface="Meiryo" panose="020B0604030504040204" pitchFamily="34" charset="-128"/>
              <a:ea typeface="Meiryo" panose="020B0604030504040204" pitchFamily="34" charset="-128"/>
            </a:endParaRPr>
          </a:p>
        </p:txBody>
      </p:sp>
      <p:sp>
        <p:nvSpPr>
          <p:cNvPr id="1145" name="テキスト ボックス 5"/>
          <p:cNvSpPr txBox="1"/>
          <p:nvPr/>
        </p:nvSpPr>
        <p:spPr>
          <a:xfrm>
            <a:off x="1" y="674589"/>
            <a:ext cx="11986352" cy="5632311"/>
          </a:xfrm>
          <a:prstGeom prst="rect">
            <a:avLst/>
          </a:prstGeom>
          <a:noFill/>
        </p:spPr>
        <p:txBody>
          <a:bodyPr wrap="square">
            <a:spAutoFit/>
          </a:bodyPr>
          <a:lstStyle/>
          <a:p>
            <a:r>
              <a:rPr lang="en-US" altLang="ja-JP" sz="2400" b="1" dirty="0">
                <a:latin typeface="Meiryo" panose="020B0604030504040204" pitchFamily="34" charset="-128"/>
                <a:ea typeface="Meiryo" panose="020B0604030504040204" pitchFamily="34" charset="-128"/>
              </a:rPr>
              <a:t>4</a:t>
            </a:r>
            <a:r>
              <a:rPr lang="ja-JP" altLang="en-US" sz="2400" b="1">
                <a:latin typeface="Meiryo" panose="020B0604030504040204" pitchFamily="34" charset="-128"/>
                <a:ea typeface="Meiryo" panose="020B0604030504040204" pitchFamily="34" charset="-128"/>
              </a:rPr>
              <a:t>．ターゲット市場の分析と将来性</a:t>
            </a:r>
            <a:br>
              <a:rPr lang="ja-JP" altLang="en-US" sz="2400">
                <a:latin typeface="Meiryo" panose="020B0604030504040204" pitchFamily="34" charset="-128"/>
                <a:ea typeface="Meiryo" panose="020B0604030504040204" pitchFamily="34" charset="-128"/>
              </a:rPr>
            </a:br>
            <a:endParaRPr lang="en-US" altLang="ja-JP" sz="2400"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a:t>
            </a:r>
            <a:r>
              <a:rPr lang="ja-JP" altLang="en-US" sz="2400" b="1">
                <a:latin typeface="Meiryo" panose="020B0604030504040204" pitchFamily="34" charset="-128"/>
                <a:ea typeface="Meiryo" panose="020B0604030504040204" pitchFamily="34" charset="-128"/>
              </a:rPr>
              <a:t>ターゲット顧客</a:t>
            </a:r>
            <a:endParaRPr lang="en-US" altLang="ja-JP" sz="2400" b="1" dirty="0">
              <a:latin typeface="Meiryo" panose="020B0604030504040204" pitchFamily="34" charset="-128"/>
              <a:ea typeface="Meiryo" panose="020B0604030504040204" pitchFamily="34" charset="-128"/>
            </a:endParaRPr>
          </a:p>
          <a:p>
            <a:endParaRPr lang="en-US" altLang="ja-JP" sz="2400" b="1"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近隣高校・大学生（</a:t>
            </a:r>
            <a:r>
              <a:rPr lang="en-US" altLang="ja-JP" sz="2400" dirty="0">
                <a:latin typeface="Meiryo" panose="020B0604030504040204" pitchFamily="34" charset="-128"/>
                <a:ea typeface="Meiryo" panose="020B0604030504040204" pitchFamily="34" charset="-128"/>
              </a:rPr>
              <a:t>15</a:t>
            </a:r>
            <a:r>
              <a:rPr lang="ja-JP" altLang="en-US" sz="2400">
                <a:latin typeface="Meiryo" panose="020B0604030504040204" pitchFamily="34" charset="-128"/>
                <a:ea typeface="Meiryo" panose="020B0604030504040204" pitchFamily="34" charset="-128"/>
              </a:rPr>
              <a:t>～</a:t>
            </a:r>
            <a:r>
              <a:rPr lang="en-US" altLang="ja-JP" sz="2400" dirty="0">
                <a:latin typeface="Meiryo" panose="020B0604030504040204" pitchFamily="34" charset="-128"/>
                <a:ea typeface="Meiryo" panose="020B0604030504040204" pitchFamily="34" charset="-128"/>
              </a:rPr>
              <a:t>22</a:t>
            </a:r>
            <a:r>
              <a:rPr lang="ja-JP" altLang="en-US" sz="2400">
                <a:latin typeface="Meiryo" panose="020B0604030504040204" pitchFamily="34" charset="-128"/>
                <a:ea typeface="Meiryo" panose="020B0604030504040204" pitchFamily="34" charset="-128"/>
              </a:rPr>
              <a:t>歳前後）、健康志向やパフォーマンスアップに関心のある若年層。</a:t>
            </a:r>
            <a:endParaRPr lang="en-US" altLang="ja-JP" sz="2400" dirty="0">
              <a:latin typeface="Meiryo" panose="020B0604030504040204" pitchFamily="34" charset="-128"/>
              <a:ea typeface="Meiryo" panose="020B0604030504040204" pitchFamily="34" charset="-128"/>
            </a:endParaRPr>
          </a:p>
          <a:p>
            <a:br>
              <a:rPr lang="ja-JP" altLang="en-US" sz="2400">
                <a:latin typeface="Meiryo" panose="020B0604030504040204" pitchFamily="34" charset="-128"/>
                <a:ea typeface="Meiryo" panose="020B0604030504040204" pitchFamily="34" charset="-128"/>
              </a:rPr>
            </a:br>
            <a:r>
              <a:rPr lang="ja-JP" altLang="en-US" sz="2400">
                <a:latin typeface="Meiryo" panose="020B0604030504040204" pitchFamily="34" charset="-128"/>
                <a:ea typeface="Meiryo" panose="020B0604030504040204" pitchFamily="34" charset="-128"/>
              </a:rPr>
              <a:t>■</a:t>
            </a:r>
            <a:r>
              <a:rPr lang="ja-JP" altLang="en-US" sz="2400" b="1">
                <a:latin typeface="Meiryo" panose="020B0604030504040204" pitchFamily="34" charset="-128"/>
                <a:ea typeface="Meiryo" panose="020B0604030504040204" pitchFamily="34" charset="-128"/>
              </a:rPr>
              <a:t>市場分析</a:t>
            </a:r>
            <a:endParaRPr lang="en-US" altLang="ja-JP" sz="2400" b="1" dirty="0">
              <a:latin typeface="Meiryo" panose="020B0604030504040204" pitchFamily="34" charset="-128"/>
              <a:ea typeface="Meiryo" panose="020B0604030504040204" pitchFamily="34" charset="-128"/>
            </a:endParaRPr>
          </a:p>
          <a:p>
            <a:endParaRPr lang="en-US" altLang="ja-JP" sz="2400"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健康志向の若者増加や、忙しい学生生活をサポートするサービス需要が拡大中。</a:t>
            </a:r>
            <a:endParaRPr lang="en-US" altLang="ja-JP" sz="2400" dirty="0">
              <a:latin typeface="Meiryo" panose="020B0604030504040204" pitchFamily="34" charset="-128"/>
              <a:ea typeface="Meiryo" panose="020B0604030504040204" pitchFamily="34" charset="-128"/>
            </a:endParaRPr>
          </a:p>
          <a:p>
            <a:endParaRPr lang="en-US" altLang="ja-JP" sz="2400"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競合としてコンビニ菓子やカフェメニューは存在するが、地元産・無添加・定期配送という付加価値で差別化可能。</a:t>
            </a:r>
            <a:endParaRPr lang="en-US" altLang="ja-JP" sz="2400" dirty="0">
              <a:latin typeface="Meiryo" panose="020B0604030504040204" pitchFamily="34" charset="-128"/>
              <a:ea typeface="Meiryo" panose="020B0604030504040204" pitchFamily="34" charset="-128"/>
            </a:endParaRPr>
          </a:p>
          <a:p>
            <a:endParaRPr lang="en-US" altLang="ja-JP" sz="2400"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将来的には、他地域の学校や社会人向けにも事業拡大の余地がある。</a:t>
            </a:r>
          </a:p>
        </p:txBody>
      </p:sp>
      <p:sp>
        <p:nvSpPr>
          <p:cNvPr id="1146" name="メモ 1"/>
          <p:cNvSpPr/>
          <p:nvPr/>
        </p:nvSpPr>
        <p:spPr>
          <a:xfrm>
            <a:off x="8419605" y="700358"/>
            <a:ext cx="3227655" cy="1140317"/>
          </a:xfrm>
          <a:prstGeom prst="foldedCorne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800" dirty="0">
                <a:solidFill>
                  <a:schemeClr val="tx1"/>
                </a:solidFill>
                <a:latin typeface="Meiryo" panose="020B0604030504040204" pitchFamily="34" charset="-128"/>
                <a:ea typeface="Meiryo" panose="020B0604030504040204" pitchFamily="34" charset="-128"/>
              </a:rPr>
              <a:t>【</a:t>
            </a:r>
            <a:r>
              <a:rPr lang="ja-JP" altLang="en-US" sz="1800">
                <a:solidFill>
                  <a:schemeClr val="tx1"/>
                </a:solidFill>
                <a:latin typeface="Meiryo" panose="020B0604030504040204" pitchFamily="34" charset="-128"/>
                <a:ea typeface="Meiryo" panose="020B0604030504040204" pitchFamily="34" charset="-128"/>
              </a:rPr>
              <a:t>ポイント</a:t>
            </a:r>
            <a:r>
              <a:rPr lang="en-US" altLang="ja-JP" sz="1800" dirty="0">
                <a:solidFill>
                  <a:schemeClr val="tx1"/>
                </a:solidFill>
                <a:latin typeface="Meiryo" panose="020B0604030504040204" pitchFamily="34" charset="-128"/>
                <a:ea typeface="Meiryo" panose="020B0604030504040204" pitchFamily="34" charset="-128"/>
              </a:rPr>
              <a:t>】</a:t>
            </a:r>
          </a:p>
          <a:p>
            <a:pPr algn="ctr"/>
            <a:r>
              <a:rPr kumimoji="1" lang="ja-JP" altLang="en-US">
                <a:solidFill>
                  <a:schemeClr val="tx1"/>
                </a:solidFill>
                <a:latin typeface="Meiryo" panose="020B0604030504040204" pitchFamily="34" charset="-128"/>
                <a:ea typeface="Meiryo" panose="020B0604030504040204" pitchFamily="34" charset="-128"/>
              </a:rPr>
              <a:t>これまで検討してきた</a:t>
            </a:r>
            <a:endParaRPr kumimoji="1" lang="en-US" altLang="ja-JP" dirty="0">
              <a:solidFill>
                <a:schemeClr val="tx1"/>
              </a:solidFill>
              <a:latin typeface="Meiryo" panose="020B0604030504040204" pitchFamily="34" charset="-128"/>
              <a:ea typeface="Meiryo" panose="020B0604030504040204" pitchFamily="34" charset="-128"/>
            </a:endParaRPr>
          </a:p>
          <a:p>
            <a:pPr algn="ctr"/>
            <a:r>
              <a:rPr kumimoji="1" lang="ja-JP" altLang="en-US">
                <a:solidFill>
                  <a:schemeClr val="tx1"/>
                </a:solidFill>
                <a:latin typeface="Meiryo" panose="020B0604030504040204" pitchFamily="34" charset="-128"/>
                <a:ea typeface="Meiryo" panose="020B0604030504040204" pitchFamily="34" charset="-128"/>
              </a:rPr>
              <a:t>顧客や競業分析など記載</a:t>
            </a:r>
            <a:endParaRPr kumimoji="1" lang="ja-JP" altLang="en-US">
              <a:solidFill>
                <a:schemeClr val="tx1"/>
              </a:solidFill>
            </a:endParaRPr>
          </a:p>
        </p:txBody>
      </p:sp>
    </p:spTree>
    <p:extLst>
      <p:ext uri="{BB962C8B-B14F-4D97-AF65-F5344CB8AC3E}">
        <p14:creationId xmlns:p14="http://schemas.microsoft.com/office/powerpoint/2010/main" val="3139425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8" name="正方形/長方形 4"/>
          <p:cNvSpPr/>
          <p:nvPr/>
        </p:nvSpPr>
        <p:spPr>
          <a:xfrm>
            <a:off x="0" y="1"/>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a:latin typeface="Meiryo" panose="020B0604030504040204" pitchFamily="34" charset="-128"/>
                <a:ea typeface="Meiryo" panose="020B0604030504040204" pitchFamily="34" charset="-128"/>
              </a:rPr>
              <a:t>事業計画書事例｜</a:t>
            </a:r>
            <a:r>
              <a:rPr lang="en" altLang="ja-JP" sz="2800" dirty="0" err="1">
                <a:latin typeface="Meiryo" panose="020B0604030504040204" pitchFamily="34" charset="-128"/>
                <a:ea typeface="Meiryo" panose="020B0604030504040204" pitchFamily="34" charset="-128"/>
              </a:rPr>
              <a:t>EduFitSnack</a:t>
            </a:r>
            <a:r>
              <a:rPr lang="ja-JP" altLang="en" sz="2800">
                <a:latin typeface="Meiryo" panose="020B0604030504040204" pitchFamily="34" charset="-128"/>
                <a:ea typeface="Meiryo" panose="020B0604030504040204" pitchFamily="34" charset="-128"/>
              </a:rPr>
              <a:t>（</a:t>
            </a:r>
            <a:r>
              <a:rPr lang="ja-JP" altLang="en-US" sz="2800">
                <a:latin typeface="Meiryo" panose="020B0604030504040204" pitchFamily="34" charset="-128"/>
                <a:ea typeface="Meiryo" panose="020B0604030504040204" pitchFamily="34" charset="-128"/>
              </a:rPr>
              <a:t>エデュフィットスナック）</a:t>
            </a:r>
            <a:endParaRPr lang="en-US" altLang="ja-JP" sz="2800" dirty="0">
              <a:latin typeface="Meiryo" panose="020B0604030504040204" pitchFamily="34" charset="-128"/>
              <a:ea typeface="Meiryo" panose="020B0604030504040204" pitchFamily="34" charset="-128"/>
            </a:endParaRPr>
          </a:p>
        </p:txBody>
      </p:sp>
      <p:sp>
        <p:nvSpPr>
          <p:cNvPr id="1149" name="テキスト ボックス 5"/>
          <p:cNvSpPr txBox="1"/>
          <p:nvPr/>
        </p:nvSpPr>
        <p:spPr>
          <a:xfrm>
            <a:off x="1" y="674589"/>
            <a:ext cx="11986352" cy="5262086"/>
          </a:xfrm>
          <a:prstGeom prst="rect">
            <a:avLst/>
          </a:prstGeom>
          <a:noFill/>
        </p:spPr>
        <p:txBody>
          <a:bodyPr wrap="square">
            <a:spAutoFit/>
          </a:bodyPr>
          <a:lstStyle/>
          <a:p>
            <a:r>
              <a:rPr lang="en-US" altLang="ja-JP" sz="2400" b="1" dirty="0">
                <a:latin typeface="Meiryo" panose="020B0604030504040204" pitchFamily="34" charset="-128"/>
                <a:ea typeface="Meiryo" panose="020B0604030504040204" pitchFamily="34" charset="-128"/>
              </a:rPr>
              <a:t>5</a:t>
            </a:r>
            <a:r>
              <a:rPr lang="ja-JP" altLang="en-US" sz="2400" b="1" dirty="0">
                <a:latin typeface="Meiryo" panose="020B0604030504040204" pitchFamily="34" charset="-128"/>
                <a:ea typeface="Meiryo" panose="020B0604030504040204" pitchFamily="34" charset="-128"/>
              </a:rPr>
              <a:t>．商品・サービスの特徴と独自性</a:t>
            </a:r>
            <a:br>
              <a:rPr lang="en-US" altLang="ja-JP" sz="2400" b="1" dirty="0">
                <a:latin typeface="Meiryo" panose="020B0604030504040204" pitchFamily="34" charset="-128"/>
                <a:ea typeface="Meiryo" panose="020B0604030504040204" pitchFamily="34" charset="-128"/>
              </a:rPr>
            </a:br>
            <a:endParaRPr lang="en-US" altLang="ja-JP" sz="2400" b="1" dirty="0">
              <a:latin typeface="Meiryo" panose="020B0604030504040204" pitchFamily="34" charset="-128"/>
              <a:ea typeface="Meiryo" panose="020B0604030504040204" pitchFamily="34" charset="-128"/>
            </a:endParaRPr>
          </a:p>
          <a:p>
            <a:r>
              <a:rPr lang="ja-JP" altLang="en-US" sz="2400" b="1" dirty="0">
                <a:latin typeface="Meiryo" panose="020B0604030504040204" pitchFamily="34" charset="-128"/>
                <a:ea typeface="Meiryo" panose="020B0604030504040204" pitchFamily="34" charset="-128"/>
              </a:rPr>
              <a:t>■特徴</a:t>
            </a:r>
            <a:endParaRPr lang="en-US" altLang="ja-JP" sz="2400" b="1" dirty="0">
              <a:latin typeface="Meiryo" panose="020B0604030504040204" pitchFamily="34" charset="-128"/>
              <a:ea typeface="Meiryo" panose="020B0604030504040204" pitchFamily="34" charset="-128"/>
            </a:endParaRPr>
          </a:p>
          <a:p>
            <a:br>
              <a:rPr lang="ja-JP" altLang="en-US" sz="2400" dirty="0">
                <a:latin typeface="Meiryo" panose="020B0604030504040204" pitchFamily="34" charset="-128"/>
                <a:ea typeface="Meiryo" panose="020B0604030504040204" pitchFamily="34" charset="-128"/>
              </a:rPr>
            </a:br>
            <a:r>
              <a:rPr lang="ja-JP" altLang="en-US" sz="2400" dirty="0">
                <a:latin typeface="Meiryo" panose="020B0604030504040204" pitchFamily="34" charset="-128"/>
                <a:ea typeface="Meiryo" panose="020B0604030504040204" pitchFamily="34" charset="-128"/>
              </a:rPr>
              <a:t>　</a:t>
            </a:r>
            <a:r>
              <a:rPr lang="en-US" altLang="ja-JP" sz="2400" dirty="0">
                <a:latin typeface="Meiryo" panose="020B0604030504040204" pitchFamily="34" charset="-128"/>
                <a:ea typeface="Meiryo" panose="020B0604030504040204" pitchFamily="34" charset="-128"/>
              </a:rPr>
              <a:t>- </a:t>
            </a:r>
            <a:r>
              <a:rPr lang="ja-JP" altLang="en-US" sz="2400" dirty="0">
                <a:latin typeface="Meiryo" panose="020B0604030504040204" pitchFamily="34" charset="-128"/>
                <a:ea typeface="Meiryo" panose="020B0604030504040204" pitchFamily="34" charset="-128"/>
              </a:rPr>
              <a:t>地元食材を活用した手作りスナックで、鮮度と安心感を提供</a:t>
            </a:r>
            <a:br>
              <a:rPr lang="ja-JP" altLang="en-US" sz="2400" dirty="0">
                <a:latin typeface="Meiryo" panose="020B0604030504040204" pitchFamily="34" charset="-128"/>
                <a:ea typeface="Meiryo" panose="020B0604030504040204" pitchFamily="34" charset="-128"/>
              </a:rPr>
            </a:br>
            <a:endParaRPr lang="en-US" altLang="ja-JP" sz="2400" dirty="0">
              <a:latin typeface="Meiryo" panose="020B0604030504040204" pitchFamily="34" charset="-128"/>
              <a:ea typeface="Meiryo" panose="020B0604030504040204" pitchFamily="34" charset="-128"/>
            </a:endParaRPr>
          </a:p>
          <a:p>
            <a:r>
              <a:rPr lang="ja-JP" altLang="en-US" sz="2400" dirty="0">
                <a:latin typeface="Meiryo" panose="020B0604030504040204" pitchFamily="34" charset="-128"/>
                <a:ea typeface="Meiryo" panose="020B0604030504040204" pitchFamily="34" charset="-128"/>
              </a:rPr>
              <a:t>　</a:t>
            </a:r>
            <a:r>
              <a:rPr lang="en-US" altLang="ja-JP" sz="2400" dirty="0">
                <a:latin typeface="Meiryo" panose="020B0604030504040204" pitchFamily="34" charset="-128"/>
                <a:ea typeface="Meiryo" panose="020B0604030504040204" pitchFamily="34" charset="-128"/>
              </a:rPr>
              <a:t>- </a:t>
            </a:r>
            <a:r>
              <a:rPr lang="ja-JP" altLang="en-US" sz="2400" dirty="0">
                <a:latin typeface="Meiryo" panose="020B0604030504040204" pitchFamily="34" charset="-128"/>
                <a:ea typeface="Meiryo" panose="020B0604030504040204" pitchFamily="34" charset="-128"/>
              </a:rPr>
              <a:t>栄養士のアドバイスを基にしたバランス設計</a:t>
            </a:r>
            <a:br>
              <a:rPr lang="ja-JP" altLang="en-US" sz="2400" dirty="0">
                <a:latin typeface="Meiryo" panose="020B0604030504040204" pitchFamily="34" charset="-128"/>
                <a:ea typeface="Meiryo" panose="020B0604030504040204" pitchFamily="34" charset="-128"/>
              </a:rPr>
            </a:br>
            <a:endParaRPr lang="en-US" altLang="ja-JP" sz="2400" dirty="0">
              <a:latin typeface="Meiryo" panose="020B0604030504040204" pitchFamily="34" charset="-128"/>
              <a:ea typeface="Meiryo" panose="020B0604030504040204" pitchFamily="34" charset="-128"/>
            </a:endParaRPr>
          </a:p>
          <a:p>
            <a:r>
              <a:rPr lang="ja-JP" altLang="en-US" sz="2400" dirty="0">
                <a:latin typeface="Meiryo" panose="020B0604030504040204" pitchFamily="34" charset="-128"/>
                <a:ea typeface="Meiryo" panose="020B0604030504040204" pitchFamily="34" charset="-128"/>
              </a:rPr>
              <a:t>　</a:t>
            </a:r>
            <a:r>
              <a:rPr lang="en-US" altLang="ja-JP" sz="2400" dirty="0">
                <a:latin typeface="Meiryo" panose="020B0604030504040204" pitchFamily="34" charset="-128"/>
                <a:ea typeface="Meiryo" panose="020B0604030504040204" pitchFamily="34" charset="-128"/>
              </a:rPr>
              <a:t>- </a:t>
            </a:r>
            <a:r>
              <a:rPr lang="ja-JP" altLang="en-US" sz="2400" dirty="0">
                <a:latin typeface="Meiryo" panose="020B0604030504040204" pitchFamily="34" charset="-128"/>
                <a:ea typeface="Meiryo" panose="020B0604030504040204" pitchFamily="34" charset="-128"/>
              </a:rPr>
              <a:t>定期的な新メニュー開発で飽きさせない工夫</a:t>
            </a:r>
            <a:endParaRPr lang="en-US" altLang="ja-JP" sz="2400" dirty="0">
              <a:latin typeface="Meiryo" panose="020B0604030504040204" pitchFamily="34" charset="-128"/>
              <a:ea typeface="Meiryo" panose="020B0604030504040204" pitchFamily="34" charset="-128"/>
            </a:endParaRPr>
          </a:p>
          <a:p>
            <a:br>
              <a:rPr lang="ja-JP" altLang="en-US" sz="2400" dirty="0">
                <a:latin typeface="Meiryo" panose="020B0604030504040204" pitchFamily="34" charset="-128"/>
                <a:ea typeface="Meiryo" panose="020B0604030504040204" pitchFamily="34" charset="-128"/>
              </a:rPr>
            </a:br>
            <a:r>
              <a:rPr lang="ja-JP" altLang="en-US" sz="2400" dirty="0">
                <a:latin typeface="Meiryo" panose="020B0604030504040204" pitchFamily="34" charset="-128"/>
                <a:ea typeface="Meiryo" panose="020B0604030504040204" pitchFamily="34" charset="-128"/>
              </a:rPr>
              <a:t>■</a:t>
            </a:r>
            <a:r>
              <a:rPr lang="ja-JP" altLang="en-US" sz="2400" b="1" dirty="0">
                <a:latin typeface="Meiryo" panose="020B0604030504040204" pitchFamily="34" charset="-128"/>
                <a:ea typeface="Meiryo" panose="020B0604030504040204" pitchFamily="34" charset="-128"/>
              </a:rPr>
              <a:t>独自性</a:t>
            </a:r>
            <a:endParaRPr lang="en-US" altLang="ja-JP" sz="2400" b="1" dirty="0">
              <a:latin typeface="Meiryo" panose="020B0604030504040204" pitchFamily="34" charset="-128"/>
              <a:ea typeface="Meiryo" panose="020B0604030504040204" pitchFamily="34" charset="-128"/>
            </a:endParaRPr>
          </a:p>
          <a:p>
            <a:endParaRPr lang="en-US" altLang="ja-JP" sz="2400" dirty="0">
              <a:latin typeface="Meiryo" panose="020B0604030504040204" pitchFamily="34" charset="-128"/>
              <a:ea typeface="Meiryo" panose="020B0604030504040204" pitchFamily="34" charset="-128"/>
            </a:endParaRPr>
          </a:p>
          <a:p>
            <a:r>
              <a:rPr lang="ja-JP" altLang="en-US" sz="2400" dirty="0">
                <a:latin typeface="Meiryo" panose="020B0604030504040204" pitchFamily="34" charset="-128"/>
                <a:ea typeface="Meiryo" panose="020B0604030504040204" pitchFamily="34" charset="-128"/>
              </a:rPr>
              <a:t>地産地消＋健康志向＋定期購入モデルを組み合わせた点が、既存の汎用スナックとは異なる強み。</a:t>
            </a:r>
          </a:p>
        </p:txBody>
      </p:sp>
      <p:sp>
        <p:nvSpPr>
          <p:cNvPr id="1150" name="メモ 2"/>
          <p:cNvSpPr/>
          <p:nvPr/>
        </p:nvSpPr>
        <p:spPr>
          <a:xfrm>
            <a:off x="8469683" y="2839061"/>
            <a:ext cx="3227655" cy="1140317"/>
          </a:xfrm>
          <a:prstGeom prst="foldedCorne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800" dirty="0">
                <a:solidFill>
                  <a:schemeClr val="tx1"/>
                </a:solidFill>
                <a:latin typeface="Meiryo" panose="020B0604030504040204" pitchFamily="34" charset="-128"/>
                <a:ea typeface="Meiryo" panose="020B0604030504040204" pitchFamily="34" charset="-128"/>
              </a:rPr>
              <a:t>【</a:t>
            </a:r>
            <a:r>
              <a:rPr lang="ja-JP" altLang="en-US" sz="1800">
                <a:solidFill>
                  <a:schemeClr val="tx1"/>
                </a:solidFill>
                <a:latin typeface="Meiryo" panose="020B0604030504040204" pitchFamily="34" charset="-128"/>
                <a:ea typeface="Meiryo" panose="020B0604030504040204" pitchFamily="34" charset="-128"/>
              </a:rPr>
              <a:t>ポイント</a:t>
            </a:r>
            <a:r>
              <a:rPr lang="en-US" altLang="ja-JP" sz="1800" dirty="0">
                <a:solidFill>
                  <a:schemeClr val="tx1"/>
                </a:solidFill>
                <a:latin typeface="Meiryo" panose="020B0604030504040204" pitchFamily="34" charset="-128"/>
                <a:ea typeface="Meiryo" panose="020B0604030504040204" pitchFamily="34" charset="-128"/>
              </a:rPr>
              <a:t>】</a:t>
            </a:r>
          </a:p>
          <a:p>
            <a:pPr algn="ctr"/>
            <a:r>
              <a:rPr kumimoji="1" lang="ja-JP" altLang="en-US">
                <a:solidFill>
                  <a:schemeClr val="tx1"/>
                </a:solidFill>
                <a:latin typeface="Meiryo" panose="020B0604030504040204" pitchFamily="34" charset="-128"/>
                <a:ea typeface="Meiryo" panose="020B0604030504040204" pitchFamily="34" charset="-128"/>
              </a:rPr>
              <a:t>これまで検討してきた</a:t>
            </a:r>
            <a:endParaRPr kumimoji="1" lang="en-US" altLang="ja-JP" dirty="0">
              <a:solidFill>
                <a:schemeClr val="tx1"/>
              </a:solidFill>
              <a:latin typeface="Meiryo" panose="020B0604030504040204" pitchFamily="34" charset="-128"/>
              <a:ea typeface="Meiryo" panose="020B0604030504040204" pitchFamily="34" charset="-128"/>
            </a:endParaRPr>
          </a:p>
          <a:p>
            <a:pPr algn="ctr"/>
            <a:r>
              <a:rPr kumimoji="1" lang="ja-JP" altLang="en-US">
                <a:solidFill>
                  <a:schemeClr val="tx1"/>
                </a:solidFill>
                <a:latin typeface="Meiryo" panose="020B0604030504040204" pitchFamily="34" charset="-128"/>
                <a:ea typeface="Meiryo" panose="020B0604030504040204" pitchFamily="34" charset="-128"/>
              </a:rPr>
              <a:t>商品や独自の提供価値を記載</a:t>
            </a:r>
            <a:endParaRPr kumimoji="1" lang="ja-JP" altLang="en-US">
              <a:solidFill>
                <a:schemeClr val="tx1"/>
              </a:solidFill>
            </a:endParaRPr>
          </a:p>
        </p:txBody>
      </p:sp>
    </p:spTree>
    <p:extLst>
      <p:ext uri="{BB962C8B-B14F-4D97-AF65-F5344CB8AC3E}">
        <p14:creationId xmlns:p14="http://schemas.microsoft.com/office/powerpoint/2010/main" val="3175461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2" name="正方形/長方形 1"/>
          <p:cNvSpPr/>
          <p:nvPr/>
        </p:nvSpPr>
        <p:spPr>
          <a:xfrm>
            <a:off x="0" y="1"/>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a:latin typeface="Meiryo" panose="020B0604030504040204" pitchFamily="34" charset="-128"/>
                <a:ea typeface="Meiryo" panose="020B0604030504040204" pitchFamily="34" charset="-128"/>
              </a:rPr>
              <a:t>事業計画書事例｜</a:t>
            </a:r>
            <a:r>
              <a:rPr lang="en" altLang="ja-JP" sz="2800" dirty="0" err="1">
                <a:latin typeface="Meiryo" panose="020B0604030504040204" pitchFamily="34" charset="-128"/>
                <a:ea typeface="Meiryo" panose="020B0604030504040204" pitchFamily="34" charset="-128"/>
              </a:rPr>
              <a:t>EduFitSnack</a:t>
            </a:r>
            <a:r>
              <a:rPr lang="ja-JP" altLang="en" sz="2800">
                <a:latin typeface="Meiryo" panose="020B0604030504040204" pitchFamily="34" charset="-128"/>
                <a:ea typeface="Meiryo" panose="020B0604030504040204" pitchFamily="34" charset="-128"/>
              </a:rPr>
              <a:t>（</a:t>
            </a:r>
            <a:r>
              <a:rPr lang="ja-JP" altLang="en-US" sz="2800">
                <a:latin typeface="Meiryo" panose="020B0604030504040204" pitchFamily="34" charset="-128"/>
                <a:ea typeface="Meiryo" panose="020B0604030504040204" pitchFamily="34" charset="-128"/>
              </a:rPr>
              <a:t>エデュフィットスナック）</a:t>
            </a:r>
            <a:endParaRPr lang="en-US" altLang="ja-JP" sz="2800" dirty="0">
              <a:latin typeface="Meiryo" panose="020B0604030504040204" pitchFamily="34" charset="-128"/>
              <a:ea typeface="Meiryo" panose="020B0604030504040204" pitchFamily="34" charset="-128"/>
            </a:endParaRPr>
          </a:p>
        </p:txBody>
      </p:sp>
      <p:sp>
        <p:nvSpPr>
          <p:cNvPr id="1153" name="タイトル 1"/>
          <p:cNvSpPr txBox="1"/>
          <p:nvPr/>
        </p:nvSpPr>
        <p:spPr>
          <a:xfrm>
            <a:off x="142361" y="597194"/>
            <a:ext cx="11821098" cy="1338484"/>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a:latin typeface="Meiryo" panose="020B0604030504040204" pitchFamily="34" charset="-128"/>
                <a:ea typeface="Meiryo" panose="020B0604030504040204" pitchFamily="34" charset="-128"/>
              </a:rPr>
              <a:t>6</a:t>
            </a:r>
            <a:r>
              <a:rPr lang="ja-JP" altLang="en-US" sz="2400" b="1">
                <a:latin typeface="Meiryo" panose="020B0604030504040204" pitchFamily="34" charset="-128"/>
                <a:ea typeface="Meiryo" panose="020B0604030504040204" pitchFamily="34" charset="-128"/>
              </a:rPr>
              <a:t>．ビジネスモデル</a:t>
            </a:r>
            <a:br>
              <a:rPr lang="ja-JP" altLang="en-US" sz="2400">
                <a:latin typeface="Meiryo" panose="020B0604030504040204" pitchFamily="34" charset="-128"/>
                <a:ea typeface="Meiryo" panose="020B0604030504040204" pitchFamily="34" charset="-128"/>
              </a:rPr>
            </a:br>
            <a:r>
              <a:rPr lang="ja-JP" altLang="en-US" sz="2400">
                <a:latin typeface="Meiryo" panose="020B0604030504040204" pitchFamily="34" charset="-128"/>
                <a:ea typeface="Meiryo" panose="020B0604030504040204" pitchFamily="34" charset="-128"/>
              </a:rPr>
              <a:t>■</a:t>
            </a:r>
            <a:r>
              <a:rPr lang="ja-JP" altLang="en-US" sz="2400" b="1">
                <a:latin typeface="Meiryo" panose="020B0604030504040204" pitchFamily="34" charset="-128"/>
                <a:ea typeface="Meiryo" panose="020B0604030504040204" pitchFamily="34" charset="-128"/>
              </a:rPr>
              <a:t>収益モデル</a:t>
            </a:r>
            <a:r>
              <a:rPr lang="ja-JP" altLang="en-US" sz="2400">
                <a:latin typeface="Meiryo" panose="020B0604030504040204" pitchFamily="34" charset="-128"/>
                <a:ea typeface="Meiryo" panose="020B0604030504040204" pitchFamily="34" charset="-128"/>
              </a:rPr>
              <a:t>：月額定額制（例：月</a:t>
            </a:r>
            <a:r>
              <a:rPr lang="en-US" altLang="ja-JP" sz="2400" dirty="0">
                <a:latin typeface="Meiryo" panose="020B0604030504040204" pitchFamily="34" charset="-128"/>
                <a:ea typeface="Meiryo" panose="020B0604030504040204" pitchFamily="34" charset="-128"/>
              </a:rPr>
              <a:t>3000</a:t>
            </a:r>
            <a:r>
              <a:rPr lang="ja-JP" altLang="en-US" sz="2400">
                <a:latin typeface="Meiryo" panose="020B0604030504040204" pitchFamily="34" charset="-128"/>
                <a:ea typeface="Meiryo" panose="020B0604030504040204" pitchFamily="34" charset="-128"/>
              </a:rPr>
              <a:t>円程度）でのサブスクリプション収入</a:t>
            </a:r>
            <a:br>
              <a:rPr lang="ja-JP" altLang="en-US" sz="2400">
                <a:latin typeface="Meiryo" panose="020B0604030504040204" pitchFamily="34" charset="-128"/>
                <a:ea typeface="Meiryo" panose="020B0604030504040204" pitchFamily="34" charset="-128"/>
              </a:rPr>
            </a:br>
            <a:r>
              <a:rPr lang="ja-JP" altLang="en-US" sz="2400">
                <a:latin typeface="Meiryo" panose="020B0604030504040204" pitchFamily="34" charset="-128"/>
                <a:ea typeface="Meiryo" panose="020B0604030504040204" pitchFamily="34" charset="-128"/>
              </a:rPr>
              <a:t>■</a:t>
            </a:r>
            <a:r>
              <a:rPr lang="ja-JP" altLang="en-US" sz="2400" b="1">
                <a:latin typeface="Meiryo" panose="020B0604030504040204" pitchFamily="34" charset="-128"/>
                <a:ea typeface="Meiryo" panose="020B0604030504040204" pitchFamily="34" charset="-128"/>
              </a:rPr>
              <a:t>価格設定</a:t>
            </a:r>
            <a:r>
              <a:rPr lang="ja-JP" altLang="en-US" sz="2400">
                <a:latin typeface="Meiryo" panose="020B0604030504040204" pitchFamily="34" charset="-128"/>
                <a:ea typeface="Meiryo" panose="020B0604030504040204" pitchFamily="34" charset="-128"/>
              </a:rPr>
              <a:t>：地元仕入れコストを踏まえた適正価格。学割・紹介制度による価格インセンティブあり</a:t>
            </a:r>
            <a:endParaRPr lang="ja-JP" altLang="en-US" sz="2400" dirty="0">
              <a:latin typeface="Meiryo" panose="020B0604030504040204" pitchFamily="34" charset="-128"/>
              <a:ea typeface="Meiryo" panose="020B0604030504040204" pitchFamily="34" charset="-128"/>
            </a:endParaRPr>
          </a:p>
        </p:txBody>
      </p:sp>
      <p:sp>
        <p:nvSpPr>
          <p:cNvPr id="1154" name="正方形/長方形 3"/>
          <p:cNvSpPr/>
          <p:nvPr/>
        </p:nvSpPr>
        <p:spPr>
          <a:xfrm>
            <a:off x="375649" y="2123187"/>
            <a:ext cx="2134240" cy="4352928"/>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学生顧客</a:t>
            </a:r>
            <a:endParaRPr kumimoji="1" lang="en-US" altLang="ja-JP" sz="24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（高校生）</a:t>
            </a:r>
            <a:endParaRPr kumimoji="1" lang="en-US" altLang="ja-JP" sz="24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155" name="正方形/長方形 4"/>
          <p:cNvSpPr/>
          <p:nvPr/>
        </p:nvSpPr>
        <p:spPr>
          <a:xfrm>
            <a:off x="4439798" y="2135063"/>
            <a:ext cx="2726370" cy="4352930"/>
          </a:xfrm>
          <a:prstGeom prst="rect">
            <a:avLst/>
          </a:prstGeom>
          <a:no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 altLang="ja-JP" sz="2400" dirty="0" err="1">
                <a:solidFill>
                  <a:schemeClr val="tx1"/>
                </a:solidFill>
                <a:latin typeface="Meiryo" panose="020B0604030504040204" pitchFamily="34" charset="-128"/>
                <a:ea typeface="Meiryo" panose="020B0604030504040204" pitchFamily="34" charset="-128"/>
              </a:rPr>
              <a:t>EduFitSnack</a:t>
            </a:r>
            <a:r>
              <a:rPr kumimoji="1" lang="ja-JP" altLang="en-US" sz="2400" b="1"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rPr>
              <a:t>社</a:t>
            </a:r>
            <a:br>
              <a:rPr kumimoji="1" lang="en-US" altLang="ja-JP" sz="2400" b="1"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rPr>
            </a:br>
            <a:r>
              <a:rPr kumimoji="1" lang="ja-JP" altLang="en-US" sz="2400" b="1"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rPr>
              <a:t>（自社）</a:t>
            </a:r>
            <a:endParaRPr kumimoji="1" lang="en-US" altLang="ja-JP" sz="2400" b="1"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p:txBody>
      </p:sp>
      <p:sp>
        <p:nvSpPr>
          <p:cNvPr id="1156" name="正方形/長方形 5"/>
          <p:cNvSpPr/>
          <p:nvPr/>
        </p:nvSpPr>
        <p:spPr>
          <a:xfrm>
            <a:off x="8967242" y="2099435"/>
            <a:ext cx="2457250" cy="4352930"/>
          </a:xfrm>
          <a:prstGeom prst="rect">
            <a:avLst/>
          </a:prstGeom>
          <a:no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400" b="1">
                <a:solidFill>
                  <a:prstClr val="black"/>
                </a:solidFill>
                <a:latin typeface="Meiryo" panose="020B0604030504040204" pitchFamily="34" charset="-128"/>
                <a:ea typeface="Meiryo" panose="020B0604030504040204" pitchFamily="34" charset="-128"/>
              </a:rPr>
              <a:t>地元農家</a:t>
            </a:r>
            <a:r>
              <a:rPr lang="en-US" altLang="ja-JP" sz="2400" b="1" dirty="0">
                <a:solidFill>
                  <a:prstClr val="black"/>
                </a:solidFill>
                <a:latin typeface="Meiryo" panose="020B0604030504040204" pitchFamily="34" charset="-128"/>
                <a:ea typeface="Meiryo" panose="020B0604030504040204" pitchFamily="34" charset="-128"/>
              </a:rPr>
              <a:t>/</a:t>
            </a:r>
            <a:r>
              <a:rPr lang="ja-JP" altLang="en-US" sz="2400" b="1">
                <a:solidFill>
                  <a:prstClr val="black"/>
                </a:solidFill>
                <a:latin typeface="Meiryo" panose="020B0604030504040204" pitchFamily="34" charset="-128"/>
                <a:ea typeface="Meiryo" panose="020B0604030504040204" pitchFamily="34" charset="-128"/>
              </a:rPr>
              <a:t>業者</a:t>
            </a:r>
            <a:endParaRPr lang="en-US" altLang="ja-JP" sz="2400" b="1" dirty="0">
              <a:solidFill>
                <a:prstClr val="black"/>
              </a:solidFill>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400" b="1">
                <a:solidFill>
                  <a:prstClr val="black"/>
                </a:solidFill>
                <a:latin typeface="Meiryo" panose="020B0604030504040204" pitchFamily="34" charset="-128"/>
                <a:ea typeface="Meiryo" panose="020B0604030504040204" pitchFamily="34" charset="-128"/>
              </a:rPr>
              <a:t> </a:t>
            </a:r>
            <a:r>
              <a:rPr lang="en-US" altLang="ja-JP" sz="2400" b="1" dirty="0">
                <a:solidFill>
                  <a:prstClr val="black"/>
                </a:solidFill>
                <a:latin typeface="Meiryo" panose="020B0604030504040204" pitchFamily="34" charset="-128"/>
                <a:ea typeface="Meiryo" panose="020B0604030504040204" pitchFamily="34" charset="-128"/>
              </a:rPr>
              <a:t>(</a:t>
            </a:r>
            <a:r>
              <a:rPr lang="ja-JP" altLang="en-US" sz="2400" b="1">
                <a:solidFill>
                  <a:prstClr val="black"/>
                </a:solidFill>
                <a:latin typeface="Meiryo" panose="020B0604030504040204" pitchFamily="34" charset="-128"/>
                <a:ea typeface="Meiryo" panose="020B0604030504040204" pitchFamily="34" charset="-128"/>
              </a:rPr>
              <a:t>食材提供・協力関係</a:t>
            </a:r>
            <a:r>
              <a:rPr lang="en-US" altLang="ja-JP" sz="2400" b="1" dirty="0">
                <a:solidFill>
                  <a:prstClr val="black"/>
                </a:solidFill>
                <a:latin typeface="Meiryo" panose="020B0604030504040204" pitchFamily="34" charset="-128"/>
                <a:ea typeface="Meiryo" panose="020B0604030504040204" pitchFamily="34" charset="-128"/>
              </a:rPr>
              <a:t>)</a:t>
            </a:r>
            <a:endParaRPr kumimoji="1" lang="ja-JP" altLang="en-US" sz="2400" b="1"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p:txBody>
      </p:sp>
      <p:sp>
        <p:nvSpPr>
          <p:cNvPr id="1157" name="テキスト ボックス 7"/>
          <p:cNvSpPr txBox="1"/>
          <p:nvPr/>
        </p:nvSpPr>
        <p:spPr>
          <a:xfrm>
            <a:off x="7307262" y="5693406"/>
            <a:ext cx="1622982"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200" b="1">
                <a:solidFill>
                  <a:prstClr val="black"/>
                </a:solidFill>
                <a:latin typeface="Meiryo" panose="020B0604030504040204" pitchFamily="34" charset="-128"/>
                <a:ea typeface="Meiryo" panose="020B0604030504040204" pitchFamily="34" charset="-128"/>
              </a:rPr>
              <a:t>仕入代金</a:t>
            </a:r>
            <a:endParaRPr kumimoji="1" lang="ja-JP" altLang="en-US" sz="2200" b="1"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p:txBody>
      </p:sp>
      <p:grpSp>
        <p:nvGrpSpPr>
          <p:cNvPr id="1158" name="グループ化 12"/>
          <p:cNvGrpSpPr/>
          <p:nvPr/>
        </p:nvGrpSpPr>
        <p:grpSpPr>
          <a:xfrm>
            <a:off x="7673252" y="4958191"/>
            <a:ext cx="988347" cy="500471"/>
            <a:chOff x="3320001" y="1498254"/>
            <a:chExt cx="1208598" cy="612000"/>
          </a:xfrm>
        </p:grpSpPr>
        <p:sp>
          <p:nvSpPr>
            <p:cNvPr id="1159" name="矢印: 右 19"/>
            <p:cNvSpPr/>
            <p:nvPr/>
          </p:nvSpPr>
          <p:spPr>
            <a:xfrm>
              <a:off x="3320001" y="1600507"/>
              <a:ext cx="1208598" cy="419613"/>
            </a:xfrm>
            <a:prstGeom prst="rightArrow">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pic>
          <p:nvPicPr>
            <p:cNvPr id="1160" name="図 14"/>
            <p:cNvPicPr>
              <a:picLocks noChangeAspect="1"/>
            </p:cNvPicPr>
            <p:nvPr/>
          </p:nvPicPr>
          <p:blipFill>
            <a:blip r:embed="rId2"/>
            <a:stretch>
              <a:fillRect/>
            </a:stretch>
          </p:blipFill>
          <p:spPr>
            <a:xfrm>
              <a:off x="3578748" y="1498254"/>
              <a:ext cx="612000" cy="612000"/>
            </a:xfrm>
            <a:prstGeom prst="rect">
              <a:avLst/>
            </a:prstGeom>
          </p:spPr>
        </p:pic>
      </p:grpSp>
      <p:sp>
        <p:nvSpPr>
          <p:cNvPr id="1161" name="テキスト ボックス 15"/>
          <p:cNvSpPr txBox="1"/>
          <p:nvPr/>
        </p:nvSpPr>
        <p:spPr>
          <a:xfrm>
            <a:off x="1569117" y="5451525"/>
            <a:ext cx="2826327"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a:ln>
                  <a:noFill/>
                </a:ln>
                <a:solidFill>
                  <a:prstClr val="black"/>
                </a:solidFill>
                <a:effectLst/>
                <a:uLnTx/>
                <a:uFillTx/>
                <a:latin typeface="Meiryo" panose="020B0604030504040204" pitchFamily="34" charset="-128"/>
                <a:ea typeface="Meiryo" panose="020B0604030504040204" pitchFamily="34" charset="-128"/>
              </a:rPr>
              <a:t>定期契約による収益</a:t>
            </a:r>
            <a:endParaRPr kumimoji="1" lang="en-US" altLang="ja-JP" sz="2000" b="1"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b="1">
                <a:solidFill>
                  <a:prstClr val="black"/>
                </a:solidFill>
                <a:latin typeface="Meiryo" panose="020B0604030504040204" pitchFamily="34" charset="-128"/>
                <a:ea typeface="Meiryo" panose="020B0604030504040204" pitchFamily="34" charset="-128"/>
              </a:rPr>
              <a:t>サブスクリプション</a:t>
            </a:r>
            <a:endParaRPr kumimoji="1" lang="en-US" altLang="ja-JP" sz="2200" b="1"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p:txBody>
      </p:sp>
      <p:sp>
        <p:nvSpPr>
          <p:cNvPr id="1162" name="メモ 16"/>
          <p:cNvSpPr/>
          <p:nvPr/>
        </p:nvSpPr>
        <p:spPr>
          <a:xfrm>
            <a:off x="8982038" y="5528178"/>
            <a:ext cx="3063834" cy="1247195"/>
          </a:xfrm>
          <a:prstGeom prst="foldedCorne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800" dirty="0">
                <a:solidFill>
                  <a:schemeClr val="tx1"/>
                </a:solidFill>
                <a:latin typeface="Meiryo" panose="020B0604030504040204" pitchFamily="34" charset="-128"/>
                <a:ea typeface="Meiryo" panose="020B0604030504040204" pitchFamily="34" charset="-128"/>
              </a:rPr>
              <a:t>【</a:t>
            </a:r>
            <a:r>
              <a:rPr lang="ja-JP" altLang="en-US" sz="1800">
                <a:solidFill>
                  <a:schemeClr val="tx1"/>
                </a:solidFill>
                <a:latin typeface="Meiryo" panose="020B0604030504040204" pitchFamily="34" charset="-128"/>
                <a:ea typeface="Meiryo" panose="020B0604030504040204" pitchFamily="34" charset="-128"/>
              </a:rPr>
              <a:t>ポイント</a:t>
            </a:r>
            <a:r>
              <a:rPr lang="en-US" altLang="ja-JP" sz="1800" dirty="0">
                <a:solidFill>
                  <a:schemeClr val="tx1"/>
                </a:solidFill>
                <a:latin typeface="Meiryo" panose="020B0604030504040204" pitchFamily="34" charset="-128"/>
                <a:ea typeface="Meiryo" panose="020B0604030504040204" pitchFamily="34" charset="-128"/>
              </a:rPr>
              <a:t>】</a:t>
            </a:r>
          </a:p>
          <a:p>
            <a:pPr algn="ctr"/>
            <a:r>
              <a:rPr lang="ja-JP" altLang="en-US" sz="1800">
                <a:solidFill>
                  <a:schemeClr val="tx1"/>
                </a:solidFill>
                <a:latin typeface="Meiryo" panose="020B0604030504040204" pitchFamily="34" charset="-128"/>
                <a:ea typeface="Meiryo" panose="020B0604030504040204" pitchFamily="34" charset="-128"/>
              </a:rPr>
              <a:t>検討したビジネスモデルかより</a:t>
            </a:r>
            <a:r>
              <a:rPr lang="ja-JP" altLang="en-US" sz="1800" b="1">
                <a:solidFill>
                  <a:schemeClr val="tx1"/>
                </a:solidFill>
                <a:latin typeface="Meiryo" panose="020B0604030504040204" pitchFamily="34" charset="-128"/>
                <a:ea typeface="Meiryo" panose="020B0604030504040204" pitchFamily="34" charset="-128"/>
              </a:rPr>
              <a:t>簡潔な関係図</a:t>
            </a:r>
            <a:r>
              <a:rPr lang="ja-JP" altLang="en-US" sz="1800">
                <a:solidFill>
                  <a:schemeClr val="tx1"/>
                </a:solidFill>
                <a:latin typeface="Meiryo" panose="020B0604030504040204" pitchFamily="34" charset="-128"/>
                <a:ea typeface="Meiryo" panose="020B0604030504040204" pitchFamily="34" charset="-128"/>
              </a:rPr>
              <a:t>をつくる</a:t>
            </a:r>
            <a:endParaRPr kumimoji="1" lang="ja-JP" altLang="en-US">
              <a:solidFill>
                <a:schemeClr val="tx1"/>
              </a:solidFill>
            </a:endParaRPr>
          </a:p>
        </p:txBody>
      </p:sp>
      <p:sp>
        <p:nvSpPr>
          <p:cNvPr id="1163" name="矢印: 右 17"/>
          <p:cNvSpPr/>
          <p:nvPr/>
        </p:nvSpPr>
        <p:spPr>
          <a:xfrm rot="10800000">
            <a:off x="7615387" y="2467174"/>
            <a:ext cx="988347" cy="343144"/>
          </a:xfrm>
          <a:prstGeom prst="rightArrow">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164" name="テキスト ボックス 18"/>
          <p:cNvSpPr txBox="1"/>
          <p:nvPr/>
        </p:nvSpPr>
        <p:spPr>
          <a:xfrm>
            <a:off x="7291434" y="2799920"/>
            <a:ext cx="1621211"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200" b="1"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新鮮な</a:t>
            </a:r>
            <a:endParaRPr kumimoji="1" lang="en-US" altLang="ja-JP" sz="2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200" b="1"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地元産食材</a:t>
            </a:r>
            <a:endParaRPr kumimoji="1" lang="en-US" altLang="ja-JP" sz="2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grpSp>
        <p:nvGrpSpPr>
          <p:cNvPr id="1165" name="グループ化 19"/>
          <p:cNvGrpSpPr/>
          <p:nvPr/>
        </p:nvGrpSpPr>
        <p:grpSpPr>
          <a:xfrm>
            <a:off x="2893387" y="4947772"/>
            <a:ext cx="988347" cy="500471"/>
            <a:chOff x="3320001" y="1498254"/>
            <a:chExt cx="1208598" cy="612000"/>
          </a:xfrm>
        </p:grpSpPr>
        <p:sp>
          <p:nvSpPr>
            <p:cNvPr id="1166" name="矢印: 右 19"/>
            <p:cNvSpPr/>
            <p:nvPr/>
          </p:nvSpPr>
          <p:spPr>
            <a:xfrm>
              <a:off x="3320001" y="1600507"/>
              <a:ext cx="1208598" cy="419613"/>
            </a:xfrm>
            <a:prstGeom prst="rightArrow">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pic>
          <p:nvPicPr>
            <p:cNvPr id="1167" name="図 21"/>
            <p:cNvPicPr>
              <a:picLocks noChangeAspect="1"/>
            </p:cNvPicPr>
            <p:nvPr/>
          </p:nvPicPr>
          <p:blipFill>
            <a:blip r:embed="rId2"/>
            <a:stretch>
              <a:fillRect/>
            </a:stretch>
          </p:blipFill>
          <p:spPr>
            <a:xfrm>
              <a:off x="3578748" y="1498254"/>
              <a:ext cx="612000" cy="612000"/>
            </a:xfrm>
            <a:prstGeom prst="rect">
              <a:avLst/>
            </a:prstGeom>
          </p:spPr>
        </p:pic>
      </p:grpSp>
      <p:sp>
        <p:nvSpPr>
          <p:cNvPr id="1168" name="矢印: 右 17"/>
          <p:cNvSpPr/>
          <p:nvPr/>
        </p:nvSpPr>
        <p:spPr>
          <a:xfrm rot="10800000">
            <a:off x="2827077" y="2183050"/>
            <a:ext cx="1083910" cy="343144"/>
          </a:xfrm>
          <a:prstGeom prst="rightArrow">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panose="020B0604030504040204" pitchFamily="34" charset="-128"/>
              <a:ea typeface="Meiryo" panose="020B0604030504040204" pitchFamily="34" charset="-128"/>
            </a:endParaRPr>
          </a:p>
        </p:txBody>
      </p:sp>
      <p:sp>
        <p:nvSpPr>
          <p:cNvPr id="1169" name="テキスト ボックス 23"/>
          <p:cNvSpPr txBox="1"/>
          <p:nvPr/>
        </p:nvSpPr>
        <p:spPr>
          <a:xfrm>
            <a:off x="2145150" y="2697071"/>
            <a:ext cx="246963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200" b="1" i="0" u="none" strike="noStrike" kern="1200" cap="none" spc="0" normalizeH="0" baseline="0" noProof="0">
                <a:ln>
                  <a:noFill/>
                </a:ln>
                <a:solidFill>
                  <a:prstClr val="black"/>
                </a:solidFill>
                <a:effectLst/>
                <a:uLnTx/>
                <a:uFillTx/>
                <a:latin typeface="Meiryo" panose="020B0604030504040204" pitchFamily="34" charset="-128"/>
                <a:ea typeface="Meiryo" panose="020B0604030504040204" pitchFamily="34" charset="-128"/>
              </a:rPr>
              <a:t>スナックボックス</a:t>
            </a:r>
            <a:endParaRPr kumimoji="1" lang="en-US" altLang="ja-JP" sz="2200" b="1"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p:txBody>
      </p:sp>
      <p:sp>
        <p:nvSpPr>
          <p:cNvPr id="1170" name="テキスト ボックス 8"/>
          <p:cNvSpPr txBox="1"/>
          <p:nvPr/>
        </p:nvSpPr>
        <p:spPr>
          <a:xfrm>
            <a:off x="4437044" y="4772923"/>
            <a:ext cx="2745953" cy="1200329"/>
          </a:xfrm>
          <a:prstGeom prst="rect">
            <a:avLst/>
          </a:prstGeom>
          <a:noFill/>
        </p:spPr>
        <p:txBody>
          <a:bodyPr wrap="square">
            <a:spAutoFit/>
          </a:bodyPr>
          <a:lstStyle/>
          <a:p>
            <a:r>
              <a:rPr lang="ja-JP" altLang="en-US" dirty="0"/>
              <a:t>・企画・調理・包装</a:t>
            </a:r>
            <a:endParaRPr lang="en-US" altLang="ja-JP" dirty="0"/>
          </a:p>
          <a:p>
            <a:r>
              <a:rPr lang="ja-JP" altLang="en-US" dirty="0"/>
              <a:t>・栄養士監修</a:t>
            </a:r>
            <a:endParaRPr lang="en-US" altLang="ja-JP" dirty="0"/>
          </a:p>
          <a:p>
            <a:r>
              <a:rPr lang="ja-JP" altLang="en-US" dirty="0"/>
              <a:t>・マーケティング（</a:t>
            </a:r>
            <a:r>
              <a:rPr lang="en" altLang="ja-JP" dirty="0"/>
              <a:t>SNS</a:t>
            </a:r>
            <a:r>
              <a:rPr lang="ja-JP" altLang="en-US" dirty="0"/>
              <a:t>宣伝、試食会等）</a:t>
            </a:r>
          </a:p>
        </p:txBody>
      </p:sp>
      <p:sp>
        <p:nvSpPr>
          <p:cNvPr id="1171" name="テキスト ボックス 10"/>
          <p:cNvSpPr txBox="1"/>
          <p:nvPr/>
        </p:nvSpPr>
        <p:spPr>
          <a:xfrm>
            <a:off x="2553159" y="3472936"/>
            <a:ext cx="1853588" cy="861774"/>
          </a:xfrm>
          <a:prstGeom prst="rect">
            <a:avLst/>
          </a:prstGeom>
          <a:noFill/>
        </p:spPr>
        <p:txBody>
          <a:bodyPr wrap="square">
            <a:spAutoFit/>
          </a:bodyPr>
          <a:lstStyle/>
          <a:p>
            <a:r>
              <a:rPr lang="ja-JP" altLang="en-US" b="1">
                <a:latin typeface="Meiryo" panose="020B0604030504040204" pitchFamily="34" charset="-128"/>
                <a:ea typeface="Meiryo" panose="020B0604030504040204" pitchFamily="34" charset="-128"/>
              </a:rPr>
              <a:t>顧客からの声</a:t>
            </a:r>
            <a:endParaRPr lang="en-US" altLang="ja-JP" b="1" dirty="0">
              <a:latin typeface="Meiryo" panose="020B0604030504040204" pitchFamily="34" charset="-128"/>
              <a:ea typeface="Meiryo" panose="020B0604030504040204" pitchFamily="34" charset="-128"/>
            </a:endParaRPr>
          </a:p>
          <a:p>
            <a:r>
              <a:rPr lang="ja-JP" altLang="en-US" sz="1600" b="1">
                <a:latin typeface="Meiryo" panose="020B0604030504040204" pitchFamily="34" charset="-128"/>
                <a:ea typeface="Meiryo" panose="020B0604030504040204" pitchFamily="34" charset="-128"/>
              </a:rPr>
              <a:t>商品の改善や新メニュー開発に反映</a:t>
            </a:r>
          </a:p>
        </p:txBody>
      </p:sp>
      <p:sp>
        <p:nvSpPr>
          <p:cNvPr id="1172" name="矢印: 右 17"/>
          <p:cNvSpPr/>
          <p:nvPr/>
        </p:nvSpPr>
        <p:spPr>
          <a:xfrm rot="10800000" flipH="1">
            <a:off x="2763397" y="3128664"/>
            <a:ext cx="1180642" cy="343144"/>
          </a:xfrm>
          <a:prstGeom prst="rightArrow">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panose="020B0604030504040204" pitchFamily="34" charset="-128"/>
              <a:ea typeface="Meiryo" panose="020B0604030504040204" pitchFamily="34" charset="-128"/>
            </a:endParaRPr>
          </a:p>
        </p:txBody>
      </p:sp>
      <p:sp>
        <p:nvSpPr>
          <p:cNvPr id="1173" name="直方体 9"/>
          <p:cNvSpPr/>
          <p:nvPr/>
        </p:nvSpPr>
        <p:spPr>
          <a:xfrm>
            <a:off x="4600835" y="2341807"/>
            <a:ext cx="2416145" cy="1387530"/>
          </a:xfrm>
          <a:prstGeom prst="cube">
            <a:avLst>
              <a:gd name="adj" fmla="val 18359"/>
            </a:avLst>
          </a:prstGeom>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2400" b="1" dirty="0" err="1"/>
              <a:t>EduFit</a:t>
            </a:r>
            <a:endParaRPr lang="en-US" altLang="ja-JP" sz="2400" b="1" dirty="0"/>
          </a:p>
          <a:p>
            <a:pPr algn="ctr"/>
            <a:r>
              <a:rPr kumimoji="1" lang="en-US" altLang="ja-JP" sz="2400" b="1" dirty="0"/>
              <a:t>Snack</a:t>
            </a:r>
          </a:p>
          <a:p>
            <a:pPr algn="ctr"/>
            <a:r>
              <a:rPr lang="en-US" altLang="ja-JP" sz="1400" b="1" dirty="0"/>
              <a:t>(</a:t>
            </a:r>
            <a:r>
              <a:rPr lang="ja-JP" altLang="en-US" sz="1400" b="1" dirty="0"/>
              <a:t>スナックボックス</a:t>
            </a:r>
            <a:r>
              <a:rPr lang="en-US" altLang="ja-JP" sz="1400" b="1" dirty="0"/>
              <a:t>)</a:t>
            </a:r>
            <a:endParaRPr kumimoji="1" lang="ja-JP" altLang="en-US" sz="1400" b="1" dirty="0"/>
          </a:p>
        </p:txBody>
      </p:sp>
    </p:spTree>
    <p:extLst>
      <p:ext uri="{BB962C8B-B14F-4D97-AF65-F5344CB8AC3E}">
        <p14:creationId xmlns:p14="http://schemas.microsoft.com/office/powerpoint/2010/main" val="2816917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5" name="正方形/長方形 3"/>
          <p:cNvSpPr/>
          <p:nvPr/>
        </p:nvSpPr>
        <p:spPr>
          <a:xfrm>
            <a:off x="0" y="1"/>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dirty="0">
                <a:latin typeface="Meiryo" panose="020B0604030504040204" pitchFamily="34" charset="-128"/>
                <a:ea typeface="Meiryo" panose="020B0604030504040204" pitchFamily="34" charset="-128"/>
              </a:rPr>
              <a:t>事業計画書</a:t>
            </a:r>
            <a:r>
              <a:rPr lang="en-US" altLang="ja-JP" sz="2800" dirty="0">
                <a:latin typeface="Meiryo" panose="020B0604030504040204" pitchFamily="34" charset="-128"/>
                <a:ea typeface="Meiryo" panose="020B0604030504040204" pitchFamily="34" charset="-128"/>
              </a:rPr>
              <a:t>①</a:t>
            </a:r>
            <a:endParaRPr kumimoji="1" lang="ja-JP" altLang="en-US" sz="2800" dirty="0">
              <a:latin typeface="メイリオ" panose="020B0604030504040204" pitchFamily="50" charset="-128"/>
              <a:ea typeface="メイリオ" panose="020B0604030504040204" pitchFamily="50" charset="-128"/>
            </a:endParaRPr>
          </a:p>
        </p:txBody>
      </p:sp>
      <p:sp>
        <p:nvSpPr>
          <p:cNvPr id="1176" name="正方形/長方形 6"/>
          <p:cNvSpPr/>
          <p:nvPr/>
        </p:nvSpPr>
        <p:spPr>
          <a:xfrm>
            <a:off x="244546" y="857151"/>
            <a:ext cx="1701210" cy="1038447"/>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pPr algn="ctr"/>
            <a:r>
              <a:rPr lang="en-US" altLang="ja-JP" sz="2800" b="1" dirty="0">
                <a:latin typeface="メイリオ" panose="020B0604030504040204" pitchFamily="50" charset="-128"/>
                <a:ea typeface="メイリオ" panose="020B0604030504040204" pitchFamily="50" charset="-128"/>
              </a:rPr>
              <a:t>13</a:t>
            </a:r>
            <a:r>
              <a:rPr kumimoji="1" lang="ja-JP" altLang="en-US" sz="2800" b="1" dirty="0">
                <a:latin typeface="メイリオ" panose="020B0604030504040204" pitchFamily="50" charset="-128"/>
                <a:ea typeface="メイリオ" panose="020B0604030504040204" pitchFamily="50" charset="-128"/>
              </a:rPr>
              <a:t>－</a:t>
            </a:r>
            <a:r>
              <a:rPr kumimoji="1" lang="en-US" altLang="ja-JP" sz="2800" b="1" dirty="0">
                <a:latin typeface="メイリオ" panose="020B0604030504040204" pitchFamily="50" charset="-128"/>
                <a:ea typeface="メイリオ" panose="020B0604030504040204" pitchFamily="50" charset="-128"/>
              </a:rPr>
              <a:t>3</a:t>
            </a:r>
            <a:endParaRPr lang="en-US" altLang="ja-JP" sz="2800" b="1" dirty="0">
              <a:latin typeface="メイリオ" panose="020B0604030504040204" pitchFamily="50" charset="-128"/>
              <a:ea typeface="メイリオ" panose="020B0604030504040204" pitchFamily="50" charset="-128"/>
            </a:endParaRPr>
          </a:p>
          <a:p>
            <a:pPr algn="ctr"/>
            <a:r>
              <a:rPr kumimoji="1" lang="ja-JP" altLang="en-US" sz="2800" b="1" dirty="0">
                <a:latin typeface="メイリオ" panose="020B0604030504040204" pitchFamily="50" charset="-128"/>
                <a:ea typeface="メイリオ" panose="020B0604030504040204" pitchFamily="50" charset="-128"/>
              </a:rPr>
              <a:t>ワーク</a:t>
            </a:r>
            <a:r>
              <a:rPr lang="en-US" altLang="ja-JP" sz="2800" b="1" dirty="0">
                <a:latin typeface="メイリオ" panose="020B0604030504040204" pitchFamily="50" charset="-128"/>
                <a:ea typeface="メイリオ" panose="020B0604030504040204" pitchFamily="50" charset="-128"/>
              </a:rPr>
              <a:t>①</a:t>
            </a:r>
            <a:endParaRPr kumimoji="1" lang="en-US" altLang="ja-JP" sz="2800" b="1" dirty="0">
              <a:latin typeface="メイリオ" panose="020B0604030504040204" pitchFamily="50" charset="-128"/>
              <a:ea typeface="メイリオ" panose="020B0604030504040204" pitchFamily="50" charset="-128"/>
            </a:endParaRPr>
          </a:p>
        </p:txBody>
      </p:sp>
      <p:sp>
        <p:nvSpPr>
          <p:cNvPr id="1177" name="テキスト ボックス 7"/>
          <p:cNvSpPr txBox="1"/>
          <p:nvPr/>
        </p:nvSpPr>
        <p:spPr>
          <a:xfrm>
            <a:off x="2029291" y="1067016"/>
            <a:ext cx="9770434" cy="646331"/>
          </a:xfrm>
          <a:prstGeom prst="rect">
            <a:avLst/>
          </a:prstGeom>
          <a:noFill/>
        </p:spPr>
        <p:txBody>
          <a:bodyPr wrap="square" rtlCol="0" anchor="ctr" anchorCtr="0">
            <a:spAutoFit/>
          </a:bodyPr>
          <a:lstStyle/>
          <a:p>
            <a:r>
              <a:rPr lang="ja-JP" altLang="en-US" sz="3600" dirty="0">
                <a:solidFill>
                  <a:schemeClr val="tx2">
                    <a:lumMod val="75000"/>
                    <a:lumOff val="25000"/>
                  </a:schemeClr>
                </a:solidFill>
                <a:latin typeface="メイリオ" panose="020B0604030504040204" pitchFamily="50" charset="-128"/>
                <a:ea typeface="メイリオ" panose="020B0604030504040204" pitchFamily="50" charset="-128"/>
              </a:rPr>
              <a:t>事業概要を記入しよう。</a:t>
            </a:r>
            <a:endParaRPr lang="en-US" altLang="ja-JP" sz="3600" dirty="0">
              <a:solidFill>
                <a:schemeClr val="tx2">
                  <a:lumMod val="75000"/>
                  <a:lumOff val="25000"/>
                </a:schemeClr>
              </a:solidFill>
              <a:latin typeface="メイリオ" panose="020B0604030504040204" pitchFamily="50" charset="-128"/>
              <a:ea typeface="メイリオ" panose="020B0604030504040204" pitchFamily="50" charset="-128"/>
            </a:endParaRPr>
          </a:p>
        </p:txBody>
      </p:sp>
      <p:sp>
        <p:nvSpPr>
          <p:cNvPr id="1178" name="正方形/長方形 2"/>
          <p:cNvSpPr/>
          <p:nvPr/>
        </p:nvSpPr>
        <p:spPr>
          <a:xfrm>
            <a:off x="244546" y="2027531"/>
            <a:ext cx="1701210" cy="729088"/>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pPr algn="ctr"/>
            <a:r>
              <a:rPr kumimoji="1" lang="ja-JP" altLang="en-US" sz="2800" b="1" dirty="0">
                <a:latin typeface="メイリオ" panose="020B0604030504040204" pitchFamily="50" charset="-128"/>
                <a:ea typeface="メイリオ" panose="020B0604030504040204" pitchFamily="50" charset="-128"/>
              </a:rPr>
              <a:t>ワーク②</a:t>
            </a:r>
            <a:endParaRPr kumimoji="1" lang="en-US" altLang="ja-JP" sz="2800" b="1" dirty="0">
              <a:latin typeface="メイリオ" panose="020B0604030504040204" pitchFamily="50" charset="-128"/>
              <a:ea typeface="メイリオ" panose="020B0604030504040204" pitchFamily="50" charset="-128"/>
            </a:endParaRPr>
          </a:p>
        </p:txBody>
      </p:sp>
      <p:sp>
        <p:nvSpPr>
          <p:cNvPr id="1179" name="テキスト ボックス 4"/>
          <p:cNvSpPr txBox="1"/>
          <p:nvPr/>
        </p:nvSpPr>
        <p:spPr>
          <a:xfrm>
            <a:off x="2029291" y="2078484"/>
            <a:ext cx="9770434" cy="646331"/>
          </a:xfrm>
          <a:prstGeom prst="rect">
            <a:avLst/>
          </a:prstGeom>
          <a:noFill/>
        </p:spPr>
        <p:txBody>
          <a:bodyPr wrap="square" rtlCol="0" anchor="ctr" anchorCtr="0">
            <a:spAutoFit/>
          </a:bodyPr>
          <a:lstStyle/>
          <a:p>
            <a:r>
              <a:rPr lang="ja-JP" altLang="en-US" sz="3600" dirty="0">
                <a:solidFill>
                  <a:schemeClr val="tx2">
                    <a:lumMod val="75000"/>
                    <a:lumOff val="25000"/>
                  </a:schemeClr>
                </a:solidFill>
                <a:latin typeface="メイリオ" panose="020B0604030504040204" pitchFamily="50" charset="-128"/>
                <a:ea typeface="メイリオ" panose="020B0604030504040204" pitchFamily="50" charset="-128"/>
              </a:rPr>
              <a:t>ビジョンとミッションを記入しよう。</a:t>
            </a:r>
            <a:endParaRPr lang="en-US" altLang="ja-JP" sz="3600" dirty="0">
              <a:solidFill>
                <a:schemeClr val="tx2">
                  <a:lumMod val="75000"/>
                  <a:lumOff val="25000"/>
                </a:schemeClr>
              </a:solidFill>
              <a:latin typeface="メイリオ" panose="020B0604030504040204" pitchFamily="50" charset="-128"/>
              <a:ea typeface="メイリオ" panose="020B0604030504040204" pitchFamily="50" charset="-128"/>
            </a:endParaRPr>
          </a:p>
        </p:txBody>
      </p:sp>
      <p:sp>
        <p:nvSpPr>
          <p:cNvPr id="1180" name="正方形/長方形 8"/>
          <p:cNvSpPr/>
          <p:nvPr/>
        </p:nvSpPr>
        <p:spPr>
          <a:xfrm>
            <a:off x="244546" y="2888552"/>
            <a:ext cx="1701210" cy="729088"/>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pPr algn="ctr"/>
            <a:r>
              <a:rPr kumimoji="1" lang="ja-JP" altLang="en-US" sz="2800" b="1" dirty="0">
                <a:latin typeface="メイリオ" panose="020B0604030504040204" pitchFamily="50" charset="-128"/>
                <a:ea typeface="メイリオ" panose="020B0604030504040204" pitchFamily="50" charset="-128"/>
              </a:rPr>
              <a:t>ワーク③</a:t>
            </a:r>
            <a:endParaRPr kumimoji="1" lang="en-US" altLang="ja-JP" sz="2800" b="1" dirty="0">
              <a:latin typeface="メイリオ" panose="020B0604030504040204" pitchFamily="50" charset="-128"/>
              <a:ea typeface="メイリオ" panose="020B0604030504040204" pitchFamily="50" charset="-128"/>
            </a:endParaRPr>
          </a:p>
        </p:txBody>
      </p:sp>
      <p:sp>
        <p:nvSpPr>
          <p:cNvPr id="1181" name="テキスト ボックス 9"/>
          <p:cNvSpPr txBox="1"/>
          <p:nvPr/>
        </p:nvSpPr>
        <p:spPr>
          <a:xfrm>
            <a:off x="2029291" y="2939505"/>
            <a:ext cx="9770434" cy="646331"/>
          </a:xfrm>
          <a:prstGeom prst="rect">
            <a:avLst/>
          </a:prstGeom>
          <a:noFill/>
        </p:spPr>
        <p:txBody>
          <a:bodyPr wrap="square" rtlCol="0" anchor="ctr" anchorCtr="0">
            <a:spAutoFit/>
          </a:bodyPr>
          <a:lstStyle/>
          <a:p>
            <a:r>
              <a:rPr lang="ja-JP" altLang="en-US" sz="3600" dirty="0">
                <a:solidFill>
                  <a:schemeClr val="tx2">
                    <a:lumMod val="75000"/>
                    <a:lumOff val="25000"/>
                  </a:schemeClr>
                </a:solidFill>
                <a:latin typeface="メイリオ" panose="020B0604030504040204" pitchFamily="50" charset="-128"/>
                <a:ea typeface="メイリオ" panose="020B0604030504040204" pitchFamily="50" charset="-128"/>
              </a:rPr>
              <a:t>顧客の課題と解決方法を記入しよう。</a:t>
            </a:r>
            <a:endParaRPr lang="en-US" altLang="ja-JP" sz="3600" dirty="0">
              <a:solidFill>
                <a:schemeClr val="tx2">
                  <a:lumMod val="75000"/>
                  <a:lumOff val="25000"/>
                </a:schemeClr>
              </a:solidFill>
              <a:latin typeface="メイリオ" panose="020B0604030504040204" pitchFamily="50" charset="-128"/>
              <a:ea typeface="メイリオ" panose="020B0604030504040204" pitchFamily="50" charset="-128"/>
            </a:endParaRPr>
          </a:p>
        </p:txBody>
      </p:sp>
      <p:sp>
        <p:nvSpPr>
          <p:cNvPr id="1182" name="正方形/長方形 10"/>
          <p:cNvSpPr/>
          <p:nvPr/>
        </p:nvSpPr>
        <p:spPr>
          <a:xfrm>
            <a:off x="244546" y="3749573"/>
            <a:ext cx="1701210" cy="729088"/>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pPr algn="ctr"/>
            <a:r>
              <a:rPr kumimoji="1" lang="ja-JP" altLang="en-US" sz="2800" b="1" dirty="0">
                <a:latin typeface="メイリオ" panose="020B0604030504040204" pitchFamily="50" charset="-128"/>
                <a:ea typeface="メイリオ" panose="020B0604030504040204" pitchFamily="50" charset="-128"/>
              </a:rPr>
              <a:t>ワーク</a:t>
            </a:r>
            <a:r>
              <a:rPr lang="ja-JP" altLang="en-US" sz="2800" b="1" dirty="0">
                <a:latin typeface="メイリオ" panose="020B0604030504040204" pitchFamily="50" charset="-128"/>
                <a:ea typeface="メイリオ" panose="020B0604030504040204" pitchFamily="50" charset="-128"/>
              </a:rPr>
              <a:t>④</a:t>
            </a:r>
            <a:endParaRPr kumimoji="1" lang="en-US" altLang="ja-JP" sz="2800" b="1" dirty="0">
              <a:latin typeface="メイリオ" panose="020B0604030504040204" pitchFamily="50" charset="-128"/>
              <a:ea typeface="メイリオ" panose="020B0604030504040204" pitchFamily="50" charset="-128"/>
            </a:endParaRPr>
          </a:p>
        </p:txBody>
      </p:sp>
      <p:sp>
        <p:nvSpPr>
          <p:cNvPr id="1183" name="テキスト ボックス 11"/>
          <p:cNvSpPr txBox="1"/>
          <p:nvPr/>
        </p:nvSpPr>
        <p:spPr>
          <a:xfrm>
            <a:off x="2029291" y="3800526"/>
            <a:ext cx="9770434" cy="646331"/>
          </a:xfrm>
          <a:prstGeom prst="rect">
            <a:avLst/>
          </a:prstGeom>
          <a:noFill/>
        </p:spPr>
        <p:txBody>
          <a:bodyPr wrap="square" rtlCol="0" anchor="ctr" anchorCtr="0">
            <a:spAutoFit/>
          </a:bodyPr>
          <a:lstStyle/>
          <a:p>
            <a:r>
              <a:rPr lang="ja-JP" altLang="en-US" sz="3600" dirty="0">
                <a:solidFill>
                  <a:schemeClr val="tx2">
                    <a:lumMod val="75000"/>
                    <a:lumOff val="25000"/>
                  </a:schemeClr>
                </a:solidFill>
                <a:latin typeface="メイリオ" panose="020B0604030504040204" pitchFamily="50" charset="-128"/>
                <a:ea typeface="メイリオ" panose="020B0604030504040204" pitchFamily="50" charset="-128"/>
              </a:rPr>
              <a:t>ターゲット市場の分析と将来性を記入しよう。</a:t>
            </a:r>
            <a:endParaRPr lang="en-US" altLang="ja-JP" sz="3600" dirty="0">
              <a:solidFill>
                <a:schemeClr val="tx2">
                  <a:lumMod val="75000"/>
                  <a:lumOff val="25000"/>
                </a:schemeClr>
              </a:solidFill>
              <a:latin typeface="メイリオ" panose="020B0604030504040204" pitchFamily="50" charset="-128"/>
              <a:ea typeface="メイリオ" panose="020B0604030504040204" pitchFamily="50" charset="-128"/>
            </a:endParaRPr>
          </a:p>
        </p:txBody>
      </p:sp>
      <p:sp>
        <p:nvSpPr>
          <p:cNvPr id="1184" name="正方形/長方形 14"/>
          <p:cNvSpPr/>
          <p:nvPr/>
        </p:nvSpPr>
        <p:spPr>
          <a:xfrm>
            <a:off x="244546" y="4578590"/>
            <a:ext cx="1701210" cy="729088"/>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pPr algn="ctr"/>
            <a:r>
              <a:rPr kumimoji="1" lang="ja-JP" altLang="en-US" sz="2800" b="1" dirty="0">
                <a:latin typeface="メイリオ" panose="020B0604030504040204" pitchFamily="50" charset="-128"/>
                <a:ea typeface="メイリオ" panose="020B0604030504040204" pitchFamily="50" charset="-128"/>
              </a:rPr>
              <a:t>ワーク</a:t>
            </a:r>
            <a:r>
              <a:rPr lang="ja-JP" altLang="en-US" sz="2800" b="1" dirty="0">
                <a:latin typeface="メイリオ" panose="020B0604030504040204" pitchFamily="50" charset="-128"/>
                <a:ea typeface="メイリオ" panose="020B0604030504040204" pitchFamily="50" charset="-128"/>
              </a:rPr>
              <a:t>⑤</a:t>
            </a:r>
            <a:endParaRPr kumimoji="1" lang="en-US" altLang="ja-JP" sz="2800" b="1" dirty="0">
              <a:latin typeface="メイリオ" panose="020B0604030504040204" pitchFamily="50" charset="-128"/>
              <a:ea typeface="メイリオ" panose="020B0604030504040204" pitchFamily="50" charset="-128"/>
            </a:endParaRPr>
          </a:p>
        </p:txBody>
      </p:sp>
      <p:sp>
        <p:nvSpPr>
          <p:cNvPr id="1185" name="テキスト ボックス 15"/>
          <p:cNvSpPr txBox="1"/>
          <p:nvPr/>
        </p:nvSpPr>
        <p:spPr>
          <a:xfrm>
            <a:off x="2029291" y="4629543"/>
            <a:ext cx="9770434" cy="646331"/>
          </a:xfrm>
          <a:prstGeom prst="rect">
            <a:avLst/>
          </a:prstGeom>
          <a:noFill/>
        </p:spPr>
        <p:txBody>
          <a:bodyPr wrap="square" rtlCol="0" anchor="ctr" anchorCtr="0">
            <a:spAutoFit/>
          </a:bodyPr>
          <a:lstStyle/>
          <a:p>
            <a:r>
              <a:rPr lang="ja-JP" altLang="en-US" sz="3600" dirty="0">
                <a:solidFill>
                  <a:schemeClr val="tx2">
                    <a:lumMod val="75000"/>
                    <a:lumOff val="25000"/>
                  </a:schemeClr>
                </a:solidFill>
                <a:latin typeface="メイリオ" panose="020B0604030504040204" pitchFamily="50" charset="-128"/>
                <a:ea typeface="メイリオ" panose="020B0604030504040204" pitchFamily="50" charset="-128"/>
              </a:rPr>
              <a:t>商品・サービスの特徴と独自性を記入しよう。</a:t>
            </a:r>
            <a:endParaRPr lang="en-US" altLang="ja-JP" sz="3600" dirty="0">
              <a:solidFill>
                <a:schemeClr val="tx2">
                  <a:lumMod val="75000"/>
                  <a:lumOff val="25000"/>
                </a:schemeClr>
              </a:solidFill>
              <a:latin typeface="メイリオ" panose="020B0604030504040204" pitchFamily="50" charset="-128"/>
              <a:ea typeface="メイリオ" panose="020B0604030504040204" pitchFamily="50" charset="-128"/>
            </a:endParaRPr>
          </a:p>
        </p:txBody>
      </p:sp>
      <p:sp>
        <p:nvSpPr>
          <p:cNvPr id="1186" name="正方形/長方形 16"/>
          <p:cNvSpPr/>
          <p:nvPr/>
        </p:nvSpPr>
        <p:spPr>
          <a:xfrm>
            <a:off x="244546" y="5407607"/>
            <a:ext cx="1701210" cy="729088"/>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pPr algn="ctr"/>
            <a:r>
              <a:rPr kumimoji="1" lang="ja-JP" altLang="en-US" sz="2800" b="1" dirty="0">
                <a:latin typeface="メイリオ" panose="020B0604030504040204" pitchFamily="50" charset="-128"/>
                <a:ea typeface="メイリオ" panose="020B0604030504040204" pitchFamily="50" charset="-128"/>
              </a:rPr>
              <a:t>ワーク</a:t>
            </a:r>
            <a:r>
              <a:rPr lang="ja-JP" altLang="en-US" sz="2800" b="1" dirty="0">
                <a:latin typeface="メイリオ" panose="020B0604030504040204" pitchFamily="50" charset="-128"/>
                <a:ea typeface="メイリオ" panose="020B0604030504040204" pitchFamily="50" charset="-128"/>
              </a:rPr>
              <a:t>⑥</a:t>
            </a:r>
            <a:endParaRPr kumimoji="1" lang="en-US" altLang="ja-JP" sz="2800" b="1" dirty="0">
              <a:latin typeface="メイリオ" panose="020B0604030504040204" pitchFamily="50" charset="-128"/>
              <a:ea typeface="メイリオ" panose="020B0604030504040204" pitchFamily="50" charset="-128"/>
            </a:endParaRPr>
          </a:p>
        </p:txBody>
      </p:sp>
      <p:sp>
        <p:nvSpPr>
          <p:cNvPr id="1187" name="テキスト ボックス 17"/>
          <p:cNvSpPr txBox="1"/>
          <p:nvPr/>
        </p:nvSpPr>
        <p:spPr>
          <a:xfrm>
            <a:off x="2029291" y="5458560"/>
            <a:ext cx="9770434" cy="646331"/>
          </a:xfrm>
          <a:prstGeom prst="rect">
            <a:avLst/>
          </a:prstGeom>
          <a:noFill/>
        </p:spPr>
        <p:txBody>
          <a:bodyPr wrap="square" rtlCol="0" anchor="ctr" anchorCtr="0">
            <a:spAutoFit/>
          </a:bodyPr>
          <a:lstStyle/>
          <a:p>
            <a:r>
              <a:rPr lang="ja-JP" altLang="en-US" sz="3600" dirty="0">
                <a:solidFill>
                  <a:schemeClr val="tx2">
                    <a:lumMod val="75000"/>
                    <a:lumOff val="25000"/>
                  </a:schemeClr>
                </a:solidFill>
                <a:latin typeface="メイリオ" panose="020B0604030504040204" pitchFamily="50" charset="-128"/>
                <a:ea typeface="メイリオ" panose="020B0604030504040204" pitchFamily="50" charset="-128"/>
              </a:rPr>
              <a:t>ビジネスモデルを記入しよう。</a:t>
            </a:r>
            <a:endParaRPr lang="en-US" altLang="ja-JP" sz="3600" dirty="0">
              <a:solidFill>
                <a:schemeClr val="tx2">
                  <a:lumMod val="75000"/>
                  <a:lumOff val="2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871870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0" name="正方形/長方形 1"/>
          <p:cNvSpPr/>
          <p:nvPr/>
        </p:nvSpPr>
        <p:spPr>
          <a:xfrm>
            <a:off x="0" y="1"/>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a:latin typeface="Meiryo" panose="020B0604030504040204" pitchFamily="34" charset="-128"/>
                <a:ea typeface="Meiryo" panose="020B0604030504040204" pitchFamily="34" charset="-128"/>
              </a:rPr>
              <a:t>今回の授業の目的｜事業計画書</a:t>
            </a:r>
            <a:endParaRPr kumimoji="1" lang="en-US" altLang="ja-JP" sz="2800" dirty="0">
              <a:latin typeface="Meiryo" panose="020B0604030504040204" pitchFamily="34" charset="-128"/>
              <a:ea typeface="Meiryo" panose="020B0604030504040204" pitchFamily="34" charset="-128"/>
            </a:endParaRPr>
          </a:p>
        </p:txBody>
      </p:sp>
      <p:sp>
        <p:nvSpPr>
          <p:cNvPr id="1111" name="テキスト ボックス 4"/>
          <p:cNvSpPr txBox="1"/>
          <p:nvPr/>
        </p:nvSpPr>
        <p:spPr>
          <a:xfrm>
            <a:off x="212511" y="879252"/>
            <a:ext cx="11573819" cy="5692973"/>
          </a:xfrm>
          <a:prstGeom prst="rect">
            <a:avLst/>
          </a:prstGeom>
          <a:noFill/>
        </p:spPr>
        <p:txBody>
          <a:bodyPr wrap="square">
            <a:spAutoFit/>
          </a:bodyPr>
          <a:lstStyle/>
          <a:p>
            <a:r>
              <a:rPr lang="ja-JP" altLang="en-US" sz="2800">
                <a:latin typeface="Meiryo" panose="020B0604030504040204" pitchFamily="34" charset="-128"/>
                <a:ea typeface="Meiryo" panose="020B0604030504040204" pitchFamily="34" charset="-128"/>
              </a:rPr>
              <a:t>前回は「収支計画の目的」や「収支計画の作成」について学びました。</a:t>
            </a:r>
            <a:endParaRPr lang="en-US" altLang="ja-JP" sz="2800" dirty="0">
              <a:latin typeface="Meiryo" panose="020B0604030504040204" pitchFamily="34" charset="-128"/>
              <a:ea typeface="Meiryo" panose="020B0604030504040204" pitchFamily="34" charset="-128"/>
            </a:endParaRPr>
          </a:p>
          <a:p>
            <a:endParaRPr lang="en-US" altLang="ja-JP" sz="2800" dirty="0">
              <a:latin typeface="Meiryo" panose="020B0604030504040204" pitchFamily="34" charset="-128"/>
              <a:ea typeface="Meiryo" panose="020B0604030504040204" pitchFamily="34" charset="-128"/>
            </a:endParaRPr>
          </a:p>
          <a:p>
            <a:r>
              <a:rPr lang="ja-JP" altLang="en-US" sz="2800">
                <a:latin typeface="Meiryo" panose="020B0604030504040204" pitchFamily="34" charset="-128"/>
                <a:ea typeface="Meiryo" panose="020B0604030504040204" pitchFamily="34" charset="-128"/>
              </a:rPr>
              <a:t>この授業の目的は、高校生が自身のビジネスアイデアを具現化するために、</a:t>
            </a:r>
            <a:r>
              <a:rPr lang="ja-JP" altLang="en-US" sz="2800" b="1">
                <a:latin typeface="Meiryo" panose="020B0604030504040204" pitchFamily="34" charset="-128"/>
                <a:ea typeface="Meiryo" panose="020B0604030504040204" pitchFamily="34" charset="-128"/>
              </a:rPr>
              <a:t>収支計画を踏まえた事業計画書を作成すること</a:t>
            </a:r>
            <a:r>
              <a:rPr lang="ja-JP" altLang="en-US" sz="2800">
                <a:latin typeface="Meiryo" panose="020B0604030504040204" pitchFamily="34" charset="-128"/>
                <a:ea typeface="Meiryo" panose="020B0604030504040204" pitchFamily="34" charset="-128"/>
              </a:rPr>
              <a:t>です。</a:t>
            </a:r>
            <a:endParaRPr lang="en-US" altLang="ja-JP" sz="2800" dirty="0">
              <a:latin typeface="Meiryo" panose="020B0604030504040204" pitchFamily="34" charset="-128"/>
              <a:ea typeface="Meiryo" panose="020B0604030504040204" pitchFamily="34" charset="-128"/>
            </a:endParaRPr>
          </a:p>
          <a:p>
            <a:endParaRPr lang="en-US" altLang="ja-JP" sz="2800" dirty="0">
              <a:latin typeface="Meiryo" panose="020B0604030504040204" pitchFamily="34" charset="-128"/>
              <a:ea typeface="Meiryo" panose="020B0604030504040204" pitchFamily="34" charset="-128"/>
            </a:endParaRPr>
          </a:p>
          <a:p>
            <a:r>
              <a:rPr lang="ja-JP" altLang="en-US" sz="2800">
                <a:latin typeface="Meiryo" panose="020B0604030504040204" pitchFamily="34" charset="-128"/>
                <a:ea typeface="Meiryo" panose="020B0604030504040204" pitchFamily="34" charset="-128"/>
              </a:rPr>
              <a:t>事業計画書を作ることで、ビジネスの全体像を整理し、アイデアの実現可能性を評価できます。</a:t>
            </a:r>
            <a:endParaRPr lang="en-US" altLang="ja-JP" sz="2800" dirty="0">
              <a:latin typeface="Meiryo" panose="020B0604030504040204" pitchFamily="34" charset="-128"/>
              <a:ea typeface="Meiryo" panose="020B0604030504040204" pitchFamily="34" charset="-128"/>
            </a:endParaRPr>
          </a:p>
          <a:p>
            <a:endParaRPr lang="en-US" altLang="ja-JP" sz="2800" dirty="0">
              <a:latin typeface="Meiryo" panose="020B0604030504040204" pitchFamily="34" charset="-128"/>
              <a:ea typeface="Meiryo" panose="020B0604030504040204" pitchFamily="34" charset="-128"/>
            </a:endParaRPr>
          </a:p>
          <a:p>
            <a:r>
              <a:rPr lang="ja-JP" altLang="en-US" sz="2800">
                <a:latin typeface="Meiryo" panose="020B0604030504040204" pitchFamily="34" charset="-128"/>
                <a:ea typeface="Meiryo" panose="020B0604030504040204" pitchFamily="34" charset="-128"/>
              </a:rPr>
              <a:t>また、他者に自分のビジネスを分かりやすく伝える手段としても役立ちます。</a:t>
            </a:r>
            <a:endParaRPr lang="en-US" altLang="ja-JP" sz="2800" dirty="0">
              <a:latin typeface="Meiryo" panose="020B0604030504040204" pitchFamily="34" charset="-128"/>
              <a:ea typeface="Meiryo" panose="020B0604030504040204" pitchFamily="34" charset="-128"/>
            </a:endParaRPr>
          </a:p>
          <a:p>
            <a:endParaRPr lang="en-US" altLang="ja-JP" sz="2800" dirty="0">
              <a:latin typeface="Meiryo" panose="020B0604030504040204" pitchFamily="34" charset="-128"/>
              <a:ea typeface="Meiryo" panose="020B0604030504040204" pitchFamily="34" charset="-128"/>
            </a:endParaRPr>
          </a:p>
          <a:p>
            <a:r>
              <a:rPr lang="ja-JP" altLang="en-US" sz="2800">
                <a:latin typeface="Meiryo" panose="020B0604030504040204" pitchFamily="34" charset="-128"/>
                <a:ea typeface="Meiryo" panose="020B0604030504040204" pitchFamily="34" charset="-128"/>
              </a:rPr>
              <a:t>このプロセスを通じて、計画的にビジネスを進めるためのスキルを学び、将来の起業や事業アイデアの実現などに役立てることを目指します。</a:t>
            </a:r>
          </a:p>
        </p:txBody>
      </p:sp>
    </p:spTree>
    <p:extLst>
      <p:ext uri="{BB962C8B-B14F-4D97-AF65-F5344CB8AC3E}">
        <p14:creationId xmlns:p14="http://schemas.microsoft.com/office/powerpoint/2010/main" val="4111441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3" name="正方形/長方形 1"/>
          <p:cNvSpPr/>
          <p:nvPr/>
        </p:nvSpPr>
        <p:spPr>
          <a:xfrm>
            <a:off x="0" y="1"/>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a:latin typeface="Meiryo" panose="020B0604030504040204" pitchFamily="34" charset="-128"/>
                <a:ea typeface="Meiryo" panose="020B0604030504040204" pitchFamily="34" charset="-128"/>
              </a:rPr>
              <a:t>事業計画書</a:t>
            </a:r>
            <a:endParaRPr kumimoji="1" lang="en-US" altLang="ja-JP" sz="2800" dirty="0">
              <a:latin typeface="Meiryo" panose="020B0604030504040204" pitchFamily="34" charset="-128"/>
              <a:ea typeface="Meiryo" panose="020B0604030504040204" pitchFamily="34" charset="-128"/>
            </a:endParaRPr>
          </a:p>
        </p:txBody>
      </p:sp>
      <p:sp>
        <p:nvSpPr>
          <p:cNvPr id="1114" name="テキスト ボックス 4"/>
          <p:cNvSpPr txBox="1"/>
          <p:nvPr/>
        </p:nvSpPr>
        <p:spPr>
          <a:xfrm>
            <a:off x="223528" y="1022471"/>
            <a:ext cx="11573819" cy="5262979"/>
          </a:xfrm>
          <a:prstGeom prst="rect">
            <a:avLst/>
          </a:prstGeom>
          <a:noFill/>
        </p:spPr>
        <p:txBody>
          <a:bodyPr wrap="square">
            <a:spAutoFit/>
          </a:bodyPr>
          <a:lstStyle/>
          <a:p>
            <a:r>
              <a:rPr lang="ja-JP" altLang="en-US" sz="2800" dirty="0">
                <a:latin typeface="Meiryo" panose="020B0604030504040204" pitchFamily="34" charset="-128"/>
                <a:ea typeface="Meiryo" panose="020B0604030504040204" pitchFamily="34" charset="-128"/>
              </a:rPr>
              <a:t>事業計画書を作成する目的は、</a:t>
            </a:r>
            <a:r>
              <a:rPr lang="ja-JP" altLang="en-US" sz="2800" b="1" dirty="0">
                <a:latin typeface="Meiryo" panose="020B0604030504040204" pitchFamily="34" charset="-128"/>
                <a:ea typeface="Meiryo" panose="020B0604030504040204" pitchFamily="34" charset="-128"/>
              </a:rPr>
              <a:t>アイデアを具体化し、実現可能性を見極めること</a:t>
            </a:r>
            <a:r>
              <a:rPr lang="ja-JP" altLang="en-US" sz="2800" dirty="0">
                <a:latin typeface="Meiryo" panose="020B0604030504040204" pitchFamily="34" charset="-128"/>
                <a:ea typeface="Meiryo" panose="020B0604030504040204" pitchFamily="34" charset="-128"/>
              </a:rPr>
              <a:t>にあります。</a:t>
            </a:r>
            <a:endParaRPr lang="en-US" altLang="ja-JP" sz="2800" dirty="0">
              <a:latin typeface="Meiryo" panose="020B0604030504040204" pitchFamily="34" charset="-128"/>
              <a:ea typeface="Meiryo" panose="020B0604030504040204" pitchFamily="34" charset="-128"/>
            </a:endParaRPr>
          </a:p>
          <a:p>
            <a:endParaRPr lang="en-US" altLang="ja-JP" sz="2800" dirty="0">
              <a:latin typeface="Meiryo" panose="020B0604030504040204" pitchFamily="34" charset="-128"/>
              <a:ea typeface="Meiryo" panose="020B0604030504040204" pitchFamily="34" charset="-128"/>
            </a:endParaRPr>
          </a:p>
          <a:p>
            <a:r>
              <a:rPr lang="ja-JP" altLang="en-US" sz="2800" dirty="0">
                <a:latin typeface="Meiryo" panose="020B0604030504040204" pitchFamily="34" charset="-128"/>
                <a:ea typeface="Meiryo" panose="020B0604030504040204" pitchFamily="34" charset="-128"/>
              </a:rPr>
              <a:t>事業計画書を作ることで、自分のビジネスアイデアがどのような課題を解決し、どのようにして顧客に価値を提供することができるのかを明確にすることができます。</a:t>
            </a:r>
            <a:endParaRPr lang="en-US" altLang="ja-JP" sz="2800" dirty="0">
              <a:latin typeface="Meiryo" panose="020B0604030504040204" pitchFamily="34" charset="-128"/>
              <a:ea typeface="Meiryo" panose="020B0604030504040204" pitchFamily="34" charset="-128"/>
            </a:endParaRPr>
          </a:p>
          <a:p>
            <a:endParaRPr lang="en-US" altLang="ja-JP" sz="2800" dirty="0">
              <a:latin typeface="Meiryo" panose="020B0604030504040204" pitchFamily="34" charset="-128"/>
              <a:ea typeface="Meiryo" panose="020B0604030504040204" pitchFamily="34" charset="-128"/>
            </a:endParaRPr>
          </a:p>
          <a:p>
            <a:r>
              <a:rPr lang="ja-JP" altLang="en-US" sz="2800" dirty="0">
                <a:latin typeface="Meiryo" panose="020B0604030504040204" pitchFamily="34" charset="-128"/>
                <a:ea typeface="Meiryo" panose="020B0604030504040204" pitchFamily="34" charset="-128"/>
              </a:rPr>
              <a:t>また、実行の際に必要なリソースやコスト、リスクについても理解を深め、計画的に準備を進めることが可能になります。</a:t>
            </a:r>
            <a:endParaRPr lang="en-US" altLang="ja-JP" sz="2800" dirty="0">
              <a:latin typeface="Meiryo" panose="020B0604030504040204" pitchFamily="34" charset="-128"/>
              <a:ea typeface="Meiryo" panose="020B0604030504040204" pitchFamily="34" charset="-128"/>
            </a:endParaRPr>
          </a:p>
          <a:p>
            <a:endParaRPr lang="en-US" altLang="ja-JP" sz="2800" dirty="0">
              <a:latin typeface="Meiryo" panose="020B0604030504040204" pitchFamily="34" charset="-128"/>
              <a:ea typeface="Meiryo" panose="020B0604030504040204" pitchFamily="34" charset="-128"/>
            </a:endParaRPr>
          </a:p>
          <a:p>
            <a:r>
              <a:rPr lang="ja-JP" altLang="en-US" sz="2800" dirty="0">
                <a:latin typeface="Meiryo" panose="020B0604030504040204" pitchFamily="34" charset="-128"/>
                <a:ea typeface="Meiryo" panose="020B0604030504040204" pitchFamily="34" charset="-128"/>
              </a:rPr>
              <a:t>さらに、</a:t>
            </a:r>
            <a:r>
              <a:rPr lang="ja-JP" altLang="en-US" sz="2800" b="1" dirty="0">
                <a:latin typeface="Meiryo" panose="020B0604030504040204" pitchFamily="34" charset="-128"/>
                <a:ea typeface="Meiryo" panose="020B0604030504040204" pitchFamily="34" charset="-128"/>
              </a:rPr>
              <a:t>自分のアイデアを他人に伝えるためのツール</a:t>
            </a:r>
            <a:r>
              <a:rPr lang="ja-JP" altLang="en-US" sz="2800" dirty="0">
                <a:latin typeface="Meiryo" panose="020B0604030504040204" pitchFamily="34" charset="-128"/>
                <a:ea typeface="Meiryo" panose="020B0604030504040204" pitchFamily="34" charset="-128"/>
              </a:rPr>
              <a:t>としても役立ち、仲間や支援者を得るための重要なステップとなります。 </a:t>
            </a:r>
          </a:p>
        </p:txBody>
      </p:sp>
    </p:spTree>
    <p:extLst>
      <p:ext uri="{BB962C8B-B14F-4D97-AF65-F5344CB8AC3E}">
        <p14:creationId xmlns:p14="http://schemas.microsoft.com/office/powerpoint/2010/main" val="2755918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 name="正方形/長方形 4"/>
          <p:cNvSpPr/>
          <p:nvPr/>
        </p:nvSpPr>
        <p:spPr>
          <a:xfrm>
            <a:off x="0" y="1"/>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a:latin typeface="Meiryo" panose="020B0604030504040204" pitchFamily="34" charset="-128"/>
                <a:ea typeface="Meiryo" panose="020B0604030504040204" pitchFamily="34" charset="-128"/>
              </a:rPr>
              <a:t>事業計画書の目次</a:t>
            </a:r>
            <a:endParaRPr lang="en-US" altLang="ja-JP" sz="2800" dirty="0">
              <a:latin typeface="Meiryo" panose="020B0604030504040204" pitchFamily="34" charset="-128"/>
              <a:ea typeface="Meiryo" panose="020B0604030504040204" pitchFamily="34" charset="-128"/>
            </a:endParaRPr>
          </a:p>
        </p:txBody>
      </p:sp>
      <p:sp>
        <p:nvSpPr>
          <p:cNvPr id="1117" name="テキスト ボックス 5"/>
          <p:cNvSpPr txBox="1"/>
          <p:nvPr/>
        </p:nvSpPr>
        <p:spPr>
          <a:xfrm>
            <a:off x="0" y="674589"/>
            <a:ext cx="12504145" cy="5909310"/>
          </a:xfrm>
          <a:prstGeom prst="rect">
            <a:avLst/>
          </a:prstGeom>
          <a:noFill/>
        </p:spPr>
        <p:txBody>
          <a:bodyPr wrap="square">
            <a:spAutoFit/>
          </a:bodyPr>
          <a:lstStyle/>
          <a:p>
            <a:r>
              <a:rPr lang="en-US" altLang="ja-JP" b="1" dirty="0">
                <a:latin typeface="Meiryo" panose="020B0604030504040204" pitchFamily="34" charset="-128"/>
                <a:ea typeface="Meiryo" panose="020B0604030504040204" pitchFamily="34" charset="-128"/>
              </a:rPr>
              <a:t>1</a:t>
            </a:r>
            <a:r>
              <a:rPr lang="ja-JP" altLang="en-US" b="1" dirty="0">
                <a:latin typeface="Meiryo" panose="020B0604030504040204" pitchFamily="34" charset="-128"/>
                <a:ea typeface="Meiryo" panose="020B0604030504040204" pitchFamily="34" charset="-128"/>
              </a:rPr>
              <a:t>．事業の概要</a:t>
            </a:r>
            <a:endParaRPr lang="ja-JP" altLang="en-US" dirty="0">
              <a:latin typeface="Meiryo" panose="020B0604030504040204" pitchFamily="34" charset="-128"/>
              <a:ea typeface="Meiryo" panose="020B0604030504040204" pitchFamily="34" charset="-128"/>
            </a:endParaRPr>
          </a:p>
          <a:p>
            <a:r>
              <a:rPr lang="ja-JP" altLang="en-US" dirty="0">
                <a:latin typeface="Meiryo" panose="020B0604030504040204" pitchFamily="34" charset="-128"/>
                <a:ea typeface="Meiryo" panose="020B0604030504040204" pitchFamily="34" charset="-128"/>
              </a:rPr>
              <a:t>　ビジネスの名前、提供する商品やサービスの概要。</a:t>
            </a:r>
          </a:p>
          <a:p>
            <a:r>
              <a:rPr lang="en-US" altLang="ja-JP" b="1" dirty="0">
                <a:latin typeface="Meiryo" panose="020B0604030504040204" pitchFamily="34" charset="-128"/>
                <a:ea typeface="Meiryo" panose="020B0604030504040204" pitchFamily="34" charset="-128"/>
              </a:rPr>
              <a:t>2</a:t>
            </a:r>
            <a:r>
              <a:rPr lang="ja-JP" altLang="en-US" b="1" dirty="0">
                <a:latin typeface="Meiryo" panose="020B0604030504040204" pitchFamily="34" charset="-128"/>
                <a:ea typeface="Meiryo" panose="020B0604030504040204" pitchFamily="34" charset="-128"/>
              </a:rPr>
              <a:t>．ビジョンとミッション</a:t>
            </a:r>
            <a:endParaRPr lang="ja-JP" altLang="en-US" dirty="0">
              <a:latin typeface="Meiryo" panose="020B0604030504040204" pitchFamily="34" charset="-128"/>
              <a:ea typeface="Meiryo" panose="020B0604030504040204" pitchFamily="34" charset="-128"/>
            </a:endParaRPr>
          </a:p>
          <a:p>
            <a:r>
              <a:rPr lang="ja-JP" altLang="en-US" dirty="0">
                <a:latin typeface="Meiryo" panose="020B0604030504040204" pitchFamily="34" charset="-128"/>
                <a:ea typeface="Meiryo" panose="020B0604030504040204" pitchFamily="34" charset="-128"/>
              </a:rPr>
              <a:t>　ビジネスを通じて達成したい目標や、社会にどのような影響を与えたいかを示す。</a:t>
            </a:r>
          </a:p>
          <a:p>
            <a:r>
              <a:rPr lang="en-US" altLang="ja-JP" b="1" dirty="0">
                <a:latin typeface="Meiryo" panose="020B0604030504040204" pitchFamily="34" charset="-128"/>
                <a:ea typeface="Meiryo" panose="020B0604030504040204" pitchFamily="34" charset="-128"/>
              </a:rPr>
              <a:t>3</a:t>
            </a:r>
            <a:r>
              <a:rPr lang="ja-JP" altLang="en-US" b="1" dirty="0">
                <a:latin typeface="Meiryo" panose="020B0604030504040204" pitchFamily="34" charset="-128"/>
                <a:ea typeface="Meiryo" panose="020B0604030504040204" pitchFamily="34" charset="-128"/>
              </a:rPr>
              <a:t>．顧客の課題と解決方法とその提供価値</a:t>
            </a:r>
            <a:endParaRPr lang="ja-JP" altLang="en-US" dirty="0">
              <a:latin typeface="Meiryo" panose="020B0604030504040204" pitchFamily="34" charset="-128"/>
              <a:ea typeface="Meiryo" panose="020B0604030504040204" pitchFamily="34" charset="-128"/>
            </a:endParaRPr>
          </a:p>
          <a:p>
            <a:r>
              <a:rPr lang="ja-JP" altLang="en-US" dirty="0">
                <a:latin typeface="Meiryo" panose="020B0604030504040204" pitchFamily="34" charset="-128"/>
                <a:ea typeface="Meiryo" panose="020B0604030504040204" pitchFamily="34" charset="-128"/>
              </a:rPr>
              <a:t>　顧客が直面している具体的な問題やニーズ、その問題をどのように解決し、価値を提供するかについて説明する。</a:t>
            </a:r>
          </a:p>
          <a:p>
            <a:r>
              <a:rPr lang="en-US" altLang="ja-JP" b="1" dirty="0">
                <a:latin typeface="Meiryo" panose="020B0604030504040204" pitchFamily="34" charset="-128"/>
                <a:ea typeface="Meiryo" panose="020B0604030504040204" pitchFamily="34" charset="-128"/>
              </a:rPr>
              <a:t>4</a:t>
            </a:r>
            <a:r>
              <a:rPr lang="ja-JP" altLang="en-US" b="1" dirty="0">
                <a:latin typeface="Meiryo" panose="020B0604030504040204" pitchFamily="34" charset="-128"/>
                <a:ea typeface="Meiryo" panose="020B0604030504040204" pitchFamily="34" charset="-128"/>
              </a:rPr>
              <a:t>．ターゲット市場の分析と将来性</a:t>
            </a:r>
            <a:endParaRPr lang="ja-JP" altLang="en-US" dirty="0">
              <a:latin typeface="Meiryo" panose="020B0604030504040204" pitchFamily="34" charset="-128"/>
              <a:ea typeface="Meiryo" panose="020B0604030504040204" pitchFamily="34" charset="-128"/>
            </a:endParaRPr>
          </a:p>
          <a:p>
            <a:r>
              <a:rPr lang="ja-JP" altLang="en-US" dirty="0">
                <a:latin typeface="Meiryo" panose="020B0604030504040204" pitchFamily="34" charset="-128"/>
                <a:ea typeface="Meiryo" panose="020B0604030504040204" pitchFamily="34" charset="-128"/>
              </a:rPr>
              <a:t>　ターゲット顧客（年齢、地域、ニーズなど）や競合分析を行い、なぜその市場に参入する価値があるのかを説明</a:t>
            </a:r>
            <a:endParaRPr lang="en-US" altLang="ja-JP" dirty="0">
              <a:latin typeface="Meiryo" panose="020B0604030504040204" pitchFamily="34" charset="-128"/>
              <a:ea typeface="Meiryo" panose="020B0604030504040204" pitchFamily="34" charset="-128"/>
            </a:endParaRPr>
          </a:p>
          <a:p>
            <a:r>
              <a:rPr lang="ja-JP" altLang="en-US" dirty="0">
                <a:latin typeface="Meiryo" panose="020B0604030504040204" pitchFamily="34" charset="-128"/>
                <a:ea typeface="Meiryo" panose="020B0604030504040204" pitchFamily="34" charset="-128"/>
              </a:rPr>
              <a:t>　する。</a:t>
            </a:r>
            <a:endParaRPr lang="en-US" altLang="ja-JP" b="1" dirty="0">
              <a:latin typeface="Meiryo" panose="020B0604030504040204" pitchFamily="34" charset="-128"/>
              <a:ea typeface="Meiryo" panose="020B0604030504040204" pitchFamily="34" charset="-128"/>
            </a:endParaRPr>
          </a:p>
          <a:p>
            <a:r>
              <a:rPr lang="en-US" altLang="ja-JP" b="1" dirty="0">
                <a:latin typeface="Meiryo" panose="020B0604030504040204" pitchFamily="34" charset="-128"/>
                <a:ea typeface="Meiryo" panose="020B0604030504040204" pitchFamily="34" charset="-128"/>
              </a:rPr>
              <a:t>5</a:t>
            </a:r>
            <a:r>
              <a:rPr lang="ja-JP" altLang="en-US" b="1" dirty="0">
                <a:latin typeface="Meiryo" panose="020B0604030504040204" pitchFamily="34" charset="-128"/>
                <a:ea typeface="Meiryo" panose="020B0604030504040204" pitchFamily="34" charset="-128"/>
              </a:rPr>
              <a:t>．商品・サービスの特徴と独自性</a:t>
            </a:r>
            <a:endParaRPr lang="ja-JP" altLang="en-US" dirty="0">
              <a:latin typeface="Meiryo" panose="020B0604030504040204" pitchFamily="34" charset="-128"/>
              <a:ea typeface="Meiryo" panose="020B0604030504040204" pitchFamily="34" charset="-128"/>
            </a:endParaRPr>
          </a:p>
          <a:p>
            <a:r>
              <a:rPr lang="ja-JP" altLang="en-US" dirty="0">
                <a:latin typeface="Meiryo" panose="020B0604030504040204" pitchFamily="34" charset="-128"/>
                <a:ea typeface="Meiryo" panose="020B0604030504040204" pitchFamily="34" charset="-128"/>
              </a:rPr>
              <a:t>　提供する商品やサービスの特徴、そして競合との差別化ポイントを明確にする。</a:t>
            </a:r>
          </a:p>
          <a:p>
            <a:r>
              <a:rPr lang="en-US" altLang="ja-JP" b="1" dirty="0">
                <a:latin typeface="Meiryo" panose="020B0604030504040204" pitchFamily="34" charset="-128"/>
                <a:ea typeface="Meiryo" panose="020B0604030504040204" pitchFamily="34" charset="-128"/>
              </a:rPr>
              <a:t>6</a:t>
            </a:r>
            <a:r>
              <a:rPr lang="ja-JP" altLang="en-US" b="1" dirty="0">
                <a:latin typeface="Meiryo" panose="020B0604030504040204" pitchFamily="34" charset="-128"/>
                <a:ea typeface="Meiryo" panose="020B0604030504040204" pitchFamily="34" charset="-128"/>
              </a:rPr>
              <a:t>．ビジネスモデル</a:t>
            </a:r>
            <a:endParaRPr lang="ja-JP" altLang="en-US" dirty="0">
              <a:latin typeface="Meiryo" panose="020B0604030504040204" pitchFamily="34" charset="-128"/>
              <a:ea typeface="Meiryo" panose="020B0604030504040204" pitchFamily="34" charset="-128"/>
            </a:endParaRPr>
          </a:p>
          <a:p>
            <a:r>
              <a:rPr lang="ja-JP" altLang="en-US" dirty="0">
                <a:latin typeface="Meiryo" panose="020B0604030504040204" pitchFamily="34" charset="-128"/>
                <a:ea typeface="Meiryo" panose="020B0604030504040204" pitchFamily="34" charset="-128"/>
              </a:rPr>
              <a:t>　どのように利益を得るのか、価格設定、販売戦略などを説明（チャネル、プローモション、必要なリソースを把握）</a:t>
            </a:r>
          </a:p>
          <a:p>
            <a:r>
              <a:rPr lang="en-US" altLang="ja-JP" b="1" dirty="0">
                <a:latin typeface="Meiryo" panose="020B0604030504040204" pitchFamily="34" charset="-128"/>
                <a:ea typeface="Meiryo" panose="020B0604030504040204" pitchFamily="34" charset="-128"/>
              </a:rPr>
              <a:t>7</a:t>
            </a:r>
            <a:r>
              <a:rPr lang="ja-JP" altLang="en-US" b="1" dirty="0">
                <a:latin typeface="Meiryo" panose="020B0604030504040204" pitchFamily="34" charset="-128"/>
                <a:ea typeface="Meiryo" panose="020B0604030504040204" pitchFamily="34" charset="-128"/>
              </a:rPr>
              <a:t>．必要なリソース</a:t>
            </a:r>
            <a:endParaRPr lang="ja-JP" altLang="en-US" dirty="0">
              <a:latin typeface="Meiryo" panose="020B0604030504040204" pitchFamily="34" charset="-128"/>
              <a:ea typeface="Meiryo" panose="020B0604030504040204" pitchFamily="34" charset="-128"/>
            </a:endParaRPr>
          </a:p>
          <a:p>
            <a:r>
              <a:rPr lang="ja-JP" altLang="en-US" dirty="0">
                <a:latin typeface="Meiryo" panose="020B0604030504040204" pitchFamily="34" charset="-128"/>
                <a:ea typeface="Meiryo" panose="020B0604030504040204" pitchFamily="34" charset="-128"/>
              </a:rPr>
              <a:t>　人材、資金、技術など、ビジネスを始めるために必要なリソースやその確保方法（アクションプラン）</a:t>
            </a:r>
            <a:endParaRPr lang="en-US" altLang="ja-JP" dirty="0">
              <a:latin typeface="Meiryo" panose="020B0604030504040204" pitchFamily="34" charset="-128"/>
              <a:ea typeface="Meiryo" panose="020B0604030504040204" pitchFamily="34" charset="-128"/>
            </a:endParaRPr>
          </a:p>
          <a:p>
            <a:r>
              <a:rPr lang="en-US" altLang="ja-JP" b="1" dirty="0">
                <a:latin typeface="Meiryo" panose="020B0604030504040204" pitchFamily="34" charset="-128"/>
                <a:ea typeface="Meiryo" panose="020B0604030504040204" pitchFamily="34" charset="-128"/>
              </a:rPr>
              <a:t>8</a:t>
            </a:r>
            <a:r>
              <a:rPr lang="ja-JP" altLang="en-US" b="1" dirty="0">
                <a:latin typeface="Meiryo" panose="020B0604030504040204" pitchFamily="34" charset="-128"/>
                <a:ea typeface="Meiryo" panose="020B0604030504040204" pitchFamily="34" charset="-128"/>
              </a:rPr>
              <a:t>．事業展開</a:t>
            </a:r>
            <a:endParaRPr lang="ja-JP" altLang="en-US" dirty="0">
              <a:latin typeface="Meiryo" panose="020B0604030504040204" pitchFamily="34" charset="-128"/>
              <a:ea typeface="Meiryo" panose="020B0604030504040204" pitchFamily="34" charset="-128"/>
            </a:endParaRPr>
          </a:p>
          <a:p>
            <a:r>
              <a:rPr lang="ja-JP" altLang="en-US" dirty="0">
                <a:latin typeface="Meiryo" panose="020B0604030504040204" pitchFamily="34" charset="-128"/>
                <a:ea typeface="Meiryo" panose="020B0604030504040204" pitchFamily="34" charset="-128"/>
              </a:rPr>
              <a:t>　事業の開始から成長までのステップを具体的に示し、実施スケジュールを記載する。</a:t>
            </a:r>
            <a:endParaRPr lang="ja-JP" altLang="en-US" dirty="0">
              <a:solidFill>
                <a:srgbClr val="0070C0"/>
              </a:solidFill>
              <a:latin typeface="Meiryo" panose="020B0604030504040204" pitchFamily="34" charset="-128"/>
              <a:ea typeface="Meiryo" panose="020B0604030504040204" pitchFamily="34" charset="-128"/>
            </a:endParaRPr>
          </a:p>
          <a:p>
            <a:r>
              <a:rPr lang="en-US" altLang="ja-JP" b="1" dirty="0">
                <a:latin typeface="Meiryo" panose="020B0604030504040204" pitchFamily="34" charset="-128"/>
                <a:ea typeface="Meiryo" panose="020B0604030504040204" pitchFamily="34" charset="-128"/>
              </a:rPr>
              <a:t>9</a:t>
            </a:r>
            <a:r>
              <a:rPr lang="ja-JP" altLang="en-US" b="1" dirty="0">
                <a:latin typeface="Meiryo" panose="020B0604030504040204" pitchFamily="34" charset="-128"/>
                <a:ea typeface="Meiryo" panose="020B0604030504040204" pitchFamily="34" charset="-128"/>
              </a:rPr>
              <a:t>．収支計画</a:t>
            </a:r>
            <a:endParaRPr lang="ja-JP" altLang="en-US" dirty="0">
              <a:latin typeface="Meiryo" panose="020B0604030504040204" pitchFamily="34" charset="-128"/>
              <a:ea typeface="Meiryo" panose="020B0604030504040204" pitchFamily="34" charset="-128"/>
            </a:endParaRPr>
          </a:p>
          <a:p>
            <a:r>
              <a:rPr lang="ja-JP" altLang="en-US" dirty="0">
                <a:latin typeface="Meiryo" panose="020B0604030504040204" pitchFamily="34" charset="-128"/>
                <a:ea typeface="Meiryo" panose="020B0604030504040204" pitchFamily="34" charset="-128"/>
              </a:rPr>
              <a:t>　収益予測の簡単な概要など、ビジネスの財務状況について説明する。</a:t>
            </a:r>
          </a:p>
          <a:p>
            <a:r>
              <a:rPr lang="en-US" altLang="ja-JP" b="1" dirty="0">
                <a:latin typeface="Meiryo" panose="020B0604030504040204" pitchFamily="34" charset="-128"/>
                <a:ea typeface="Meiryo" panose="020B0604030504040204" pitchFamily="34" charset="-128"/>
              </a:rPr>
              <a:t>10</a:t>
            </a:r>
            <a:r>
              <a:rPr lang="ja-JP" altLang="en-US" b="1" dirty="0">
                <a:latin typeface="Meiryo" panose="020B0604030504040204" pitchFamily="34" charset="-128"/>
                <a:ea typeface="Meiryo" panose="020B0604030504040204" pitchFamily="34" charset="-128"/>
              </a:rPr>
              <a:t>．将来の展望</a:t>
            </a:r>
            <a:endParaRPr lang="ja-JP" altLang="en-US" dirty="0">
              <a:latin typeface="Meiryo" panose="020B0604030504040204" pitchFamily="34" charset="-128"/>
              <a:ea typeface="Meiryo" panose="020B0604030504040204" pitchFamily="34" charset="-128"/>
            </a:endParaRPr>
          </a:p>
          <a:p>
            <a:r>
              <a:rPr lang="ja-JP" altLang="en-US" dirty="0">
                <a:latin typeface="Meiryo" panose="020B0604030504040204" pitchFamily="34" charset="-128"/>
                <a:ea typeface="Meiryo" panose="020B0604030504040204" pitchFamily="34" charset="-128"/>
              </a:rPr>
              <a:t>　ビジネスが成功した場合の将来の計画や、成長戦略について説明する。</a:t>
            </a:r>
          </a:p>
        </p:txBody>
      </p:sp>
    </p:spTree>
    <p:extLst>
      <p:ext uri="{BB962C8B-B14F-4D97-AF65-F5344CB8AC3E}">
        <p14:creationId xmlns:p14="http://schemas.microsoft.com/office/powerpoint/2010/main" val="1493861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9" name="正方形/長方形 4"/>
          <p:cNvSpPr/>
          <p:nvPr/>
        </p:nvSpPr>
        <p:spPr>
          <a:xfrm>
            <a:off x="0" y="1"/>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a:latin typeface="Meiryo" panose="020B0604030504040204" pitchFamily="34" charset="-128"/>
                <a:ea typeface="Meiryo" panose="020B0604030504040204" pitchFamily="34" charset="-128"/>
              </a:rPr>
              <a:t>事業計画書の目次</a:t>
            </a:r>
            <a:endParaRPr lang="en-US" altLang="ja-JP" sz="2800" dirty="0">
              <a:latin typeface="Meiryo" panose="020B0604030504040204" pitchFamily="34" charset="-128"/>
              <a:ea typeface="Meiryo" panose="020B0604030504040204" pitchFamily="34" charset="-128"/>
            </a:endParaRPr>
          </a:p>
        </p:txBody>
      </p:sp>
      <p:sp>
        <p:nvSpPr>
          <p:cNvPr id="1120" name="テキスト ボックス 5"/>
          <p:cNvSpPr txBox="1"/>
          <p:nvPr/>
        </p:nvSpPr>
        <p:spPr>
          <a:xfrm>
            <a:off x="1" y="674589"/>
            <a:ext cx="12371942" cy="5909310"/>
          </a:xfrm>
          <a:prstGeom prst="rect">
            <a:avLst/>
          </a:prstGeom>
          <a:noFill/>
        </p:spPr>
        <p:txBody>
          <a:bodyPr wrap="square">
            <a:spAutoFit/>
          </a:bodyPr>
          <a:lstStyle/>
          <a:p>
            <a:r>
              <a:rPr lang="en-US" altLang="ja-JP" b="1" dirty="0">
                <a:latin typeface="Meiryo" panose="020B0604030504040204" pitchFamily="34" charset="-128"/>
                <a:ea typeface="Meiryo" panose="020B0604030504040204" pitchFamily="34" charset="-128"/>
              </a:rPr>
              <a:t>1</a:t>
            </a:r>
            <a:r>
              <a:rPr lang="ja-JP" altLang="en-US" b="1" dirty="0">
                <a:latin typeface="Meiryo" panose="020B0604030504040204" pitchFamily="34" charset="-128"/>
                <a:ea typeface="Meiryo" panose="020B0604030504040204" pitchFamily="34" charset="-128"/>
              </a:rPr>
              <a:t>．事業の概要</a:t>
            </a:r>
            <a:endParaRPr lang="ja-JP" altLang="en-US" dirty="0">
              <a:latin typeface="Meiryo" panose="020B0604030504040204" pitchFamily="34" charset="-128"/>
              <a:ea typeface="Meiryo" panose="020B0604030504040204" pitchFamily="34" charset="-128"/>
            </a:endParaRPr>
          </a:p>
          <a:p>
            <a:r>
              <a:rPr lang="ja-JP" altLang="en-US" dirty="0">
                <a:latin typeface="Meiryo" panose="020B0604030504040204" pitchFamily="34" charset="-128"/>
                <a:ea typeface="Meiryo" panose="020B0604030504040204" pitchFamily="34" charset="-128"/>
              </a:rPr>
              <a:t>　ビジネスの名前、提供する商品やサービスの概要。</a:t>
            </a:r>
          </a:p>
          <a:p>
            <a:r>
              <a:rPr lang="en-US" altLang="ja-JP" b="1" dirty="0">
                <a:latin typeface="Meiryo" panose="020B0604030504040204" pitchFamily="34" charset="-128"/>
                <a:ea typeface="Meiryo" panose="020B0604030504040204" pitchFamily="34" charset="-128"/>
              </a:rPr>
              <a:t>2</a:t>
            </a:r>
            <a:r>
              <a:rPr lang="ja-JP" altLang="en-US" b="1" dirty="0">
                <a:latin typeface="Meiryo" panose="020B0604030504040204" pitchFamily="34" charset="-128"/>
                <a:ea typeface="Meiryo" panose="020B0604030504040204" pitchFamily="34" charset="-128"/>
              </a:rPr>
              <a:t>．ビジョンとミッション</a:t>
            </a:r>
            <a:endParaRPr lang="ja-JP" altLang="en-US" dirty="0">
              <a:latin typeface="Meiryo" panose="020B0604030504040204" pitchFamily="34" charset="-128"/>
              <a:ea typeface="Meiryo" panose="020B0604030504040204" pitchFamily="34" charset="-128"/>
            </a:endParaRPr>
          </a:p>
          <a:p>
            <a:r>
              <a:rPr lang="ja-JP" altLang="en-US" dirty="0">
                <a:latin typeface="Meiryo" panose="020B0604030504040204" pitchFamily="34" charset="-128"/>
                <a:ea typeface="Meiryo" panose="020B0604030504040204" pitchFamily="34" charset="-128"/>
              </a:rPr>
              <a:t>　ビジネスを通じて達成したい目標や、社会にどのような影響を与えたいかを示す。</a:t>
            </a:r>
          </a:p>
          <a:p>
            <a:r>
              <a:rPr lang="en-US" altLang="ja-JP" b="1" dirty="0">
                <a:latin typeface="Meiryo" panose="020B0604030504040204" pitchFamily="34" charset="-128"/>
                <a:ea typeface="Meiryo" panose="020B0604030504040204" pitchFamily="34" charset="-128"/>
              </a:rPr>
              <a:t>3</a:t>
            </a:r>
            <a:r>
              <a:rPr lang="ja-JP" altLang="en-US" b="1" dirty="0">
                <a:latin typeface="Meiryo" panose="020B0604030504040204" pitchFamily="34" charset="-128"/>
                <a:ea typeface="Meiryo" panose="020B0604030504040204" pitchFamily="34" charset="-128"/>
              </a:rPr>
              <a:t>．顧客の課題と解決方法とその提供価値</a:t>
            </a:r>
            <a:endParaRPr lang="ja-JP" altLang="en-US" dirty="0">
              <a:latin typeface="Meiryo" panose="020B0604030504040204" pitchFamily="34" charset="-128"/>
              <a:ea typeface="Meiryo" panose="020B0604030504040204" pitchFamily="34" charset="-128"/>
            </a:endParaRPr>
          </a:p>
          <a:p>
            <a:r>
              <a:rPr lang="ja-JP" altLang="en-US" dirty="0">
                <a:latin typeface="Meiryo" panose="020B0604030504040204" pitchFamily="34" charset="-128"/>
                <a:ea typeface="Meiryo" panose="020B0604030504040204" pitchFamily="34" charset="-128"/>
              </a:rPr>
              <a:t>　顧客が直面している具体的な問題やニーズ、その問題をどのように解決し、価値を提供するかについて説明する。</a:t>
            </a:r>
          </a:p>
          <a:p>
            <a:r>
              <a:rPr lang="en-US" altLang="ja-JP" b="1" dirty="0">
                <a:latin typeface="Meiryo" panose="020B0604030504040204" pitchFamily="34" charset="-128"/>
                <a:ea typeface="Meiryo" panose="020B0604030504040204" pitchFamily="34" charset="-128"/>
              </a:rPr>
              <a:t>4</a:t>
            </a:r>
            <a:r>
              <a:rPr lang="ja-JP" altLang="en-US" b="1" dirty="0">
                <a:latin typeface="Meiryo" panose="020B0604030504040204" pitchFamily="34" charset="-128"/>
                <a:ea typeface="Meiryo" panose="020B0604030504040204" pitchFamily="34" charset="-128"/>
              </a:rPr>
              <a:t>．ターゲット市場の分析と将来性</a:t>
            </a:r>
            <a:endParaRPr lang="ja-JP" altLang="en-US" dirty="0">
              <a:latin typeface="Meiryo" panose="020B0604030504040204" pitchFamily="34" charset="-128"/>
              <a:ea typeface="Meiryo" panose="020B0604030504040204" pitchFamily="34" charset="-128"/>
            </a:endParaRPr>
          </a:p>
          <a:p>
            <a:r>
              <a:rPr lang="ja-JP" altLang="en-US" dirty="0">
                <a:latin typeface="Meiryo" panose="020B0604030504040204" pitchFamily="34" charset="-128"/>
                <a:ea typeface="Meiryo" panose="020B0604030504040204" pitchFamily="34" charset="-128"/>
              </a:rPr>
              <a:t>　ターゲット顧客（年齢、地域、ニーズなど）や競合分析を行い、なぜその市場に参入する価値があるのかを説明</a:t>
            </a:r>
            <a:endParaRPr lang="en-US" altLang="ja-JP" dirty="0">
              <a:latin typeface="Meiryo" panose="020B0604030504040204" pitchFamily="34" charset="-128"/>
              <a:ea typeface="Meiryo" panose="020B0604030504040204" pitchFamily="34" charset="-128"/>
            </a:endParaRPr>
          </a:p>
          <a:p>
            <a:r>
              <a:rPr lang="ja-JP" altLang="en-US" dirty="0">
                <a:latin typeface="Meiryo" panose="020B0604030504040204" pitchFamily="34" charset="-128"/>
                <a:ea typeface="Meiryo" panose="020B0604030504040204" pitchFamily="34" charset="-128"/>
              </a:rPr>
              <a:t>　する。</a:t>
            </a:r>
            <a:endParaRPr lang="en-US" altLang="ja-JP" b="1" dirty="0">
              <a:latin typeface="Meiryo" panose="020B0604030504040204" pitchFamily="34" charset="-128"/>
              <a:ea typeface="Meiryo" panose="020B0604030504040204" pitchFamily="34" charset="-128"/>
            </a:endParaRPr>
          </a:p>
          <a:p>
            <a:r>
              <a:rPr lang="en-US" altLang="ja-JP" b="1" dirty="0">
                <a:latin typeface="Meiryo" panose="020B0604030504040204" pitchFamily="34" charset="-128"/>
                <a:ea typeface="Meiryo" panose="020B0604030504040204" pitchFamily="34" charset="-128"/>
              </a:rPr>
              <a:t>5</a:t>
            </a:r>
            <a:r>
              <a:rPr lang="ja-JP" altLang="en-US" b="1" dirty="0">
                <a:latin typeface="Meiryo" panose="020B0604030504040204" pitchFamily="34" charset="-128"/>
                <a:ea typeface="Meiryo" panose="020B0604030504040204" pitchFamily="34" charset="-128"/>
              </a:rPr>
              <a:t>．商品・サービスの特徴と独自性</a:t>
            </a:r>
            <a:endParaRPr lang="ja-JP" altLang="en-US" dirty="0">
              <a:latin typeface="Meiryo" panose="020B0604030504040204" pitchFamily="34" charset="-128"/>
              <a:ea typeface="Meiryo" panose="020B0604030504040204" pitchFamily="34" charset="-128"/>
            </a:endParaRPr>
          </a:p>
          <a:p>
            <a:r>
              <a:rPr lang="ja-JP" altLang="en-US" dirty="0">
                <a:latin typeface="Meiryo" panose="020B0604030504040204" pitchFamily="34" charset="-128"/>
                <a:ea typeface="Meiryo" panose="020B0604030504040204" pitchFamily="34" charset="-128"/>
              </a:rPr>
              <a:t>　提供する商品やサービスの特徴、そして競合との差別化ポイントを明確にする。</a:t>
            </a:r>
          </a:p>
          <a:p>
            <a:r>
              <a:rPr lang="en-US" altLang="ja-JP" b="1" dirty="0">
                <a:latin typeface="Meiryo" panose="020B0604030504040204" pitchFamily="34" charset="-128"/>
                <a:ea typeface="Meiryo" panose="020B0604030504040204" pitchFamily="34" charset="-128"/>
              </a:rPr>
              <a:t>6</a:t>
            </a:r>
            <a:r>
              <a:rPr lang="ja-JP" altLang="en-US" b="1" dirty="0">
                <a:latin typeface="Meiryo" panose="020B0604030504040204" pitchFamily="34" charset="-128"/>
                <a:ea typeface="Meiryo" panose="020B0604030504040204" pitchFamily="34" charset="-128"/>
              </a:rPr>
              <a:t>．ビジネスモデル</a:t>
            </a:r>
            <a:endParaRPr lang="ja-JP" altLang="en-US" dirty="0">
              <a:latin typeface="Meiryo" panose="020B0604030504040204" pitchFamily="34" charset="-128"/>
              <a:ea typeface="Meiryo" panose="020B0604030504040204" pitchFamily="34" charset="-128"/>
            </a:endParaRPr>
          </a:p>
          <a:p>
            <a:r>
              <a:rPr lang="ja-JP" altLang="en-US" dirty="0">
                <a:latin typeface="Meiryo" panose="020B0604030504040204" pitchFamily="34" charset="-128"/>
                <a:ea typeface="Meiryo" panose="020B0604030504040204" pitchFamily="34" charset="-128"/>
              </a:rPr>
              <a:t>　どのように利益を得るのか、価格設定、販売戦略などを説明（チャネル、プローモション、必要なリソースを把握）</a:t>
            </a:r>
          </a:p>
          <a:p>
            <a:r>
              <a:rPr lang="en-US" altLang="ja-JP" b="1" dirty="0">
                <a:solidFill>
                  <a:schemeClr val="bg1">
                    <a:lumMod val="65000"/>
                  </a:schemeClr>
                </a:solidFill>
                <a:latin typeface="Meiryo" panose="020B0604030504040204" pitchFamily="34" charset="-128"/>
                <a:ea typeface="Meiryo" panose="020B0604030504040204" pitchFamily="34" charset="-128"/>
              </a:rPr>
              <a:t>7</a:t>
            </a:r>
            <a:r>
              <a:rPr lang="ja-JP" altLang="en-US" b="1" dirty="0">
                <a:solidFill>
                  <a:schemeClr val="bg1">
                    <a:lumMod val="65000"/>
                  </a:schemeClr>
                </a:solidFill>
                <a:latin typeface="Meiryo" panose="020B0604030504040204" pitchFamily="34" charset="-128"/>
                <a:ea typeface="Meiryo" panose="020B0604030504040204" pitchFamily="34" charset="-128"/>
              </a:rPr>
              <a:t>．必要なリソース</a:t>
            </a:r>
            <a:endParaRPr lang="ja-JP" altLang="en-US" dirty="0">
              <a:solidFill>
                <a:schemeClr val="bg1">
                  <a:lumMod val="65000"/>
                </a:schemeClr>
              </a:solidFill>
              <a:latin typeface="Meiryo" panose="020B0604030504040204" pitchFamily="34" charset="-128"/>
              <a:ea typeface="Meiryo" panose="020B0604030504040204" pitchFamily="34" charset="-128"/>
            </a:endParaRPr>
          </a:p>
          <a:p>
            <a:r>
              <a:rPr lang="ja-JP" altLang="en-US" dirty="0">
                <a:solidFill>
                  <a:schemeClr val="bg1">
                    <a:lumMod val="65000"/>
                  </a:schemeClr>
                </a:solidFill>
                <a:latin typeface="Meiryo" panose="020B0604030504040204" pitchFamily="34" charset="-128"/>
                <a:ea typeface="Meiryo" panose="020B0604030504040204" pitchFamily="34" charset="-128"/>
              </a:rPr>
              <a:t>　人材、資金、技術など、ビジネスを始めるために必要なリソースやその確保方法（アクションプラン）</a:t>
            </a:r>
            <a:endParaRPr lang="en-US" altLang="ja-JP" dirty="0">
              <a:solidFill>
                <a:schemeClr val="bg1">
                  <a:lumMod val="65000"/>
                </a:schemeClr>
              </a:solidFill>
              <a:latin typeface="Meiryo" panose="020B0604030504040204" pitchFamily="34" charset="-128"/>
              <a:ea typeface="Meiryo" panose="020B0604030504040204" pitchFamily="34" charset="-128"/>
            </a:endParaRPr>
          </a:p>
          <a:p>
            <a:r>
              <a:rPr lang="en-US" altLang="ja-JP" b="1" dirty="0">
                <a:solidFill>
                  <a:schemeClr val="bg1">
                    <a:lumMod val="65000"/>
                  </a:schemeClr>
                </a:solidFill>
                <a:latin typeface="Meiryo" panose="020B0604030504040204" pitchFamily="34" charset="-128"/>
                <a:ea typeface="Meiryo" panose="020B0604030504040204" pitchFamily="34" charset="-128"/>
              </a:rPr>
              <a:t>8</a:t>
            </a:r>
            <a:r>
              <a:rPr lang="ja-JP" altLang="en-US" b="1" dirty="0">
                <a:solidFill>
                  <a:schemeClr val="bg1">
                    <a:lumMod val="65000"/>
                  </a:schemeClr>
                </a:solidFill>
                <a:latin typeface="Meiryo" panose="020B0604030504040204" pitchFamily="34" charset="-128"/>
                <a:ea typeface="Meiryo" panose="020B0604030504040204" pitchFamily="34" charset="-128"/>
              </a:rPr>
              <a:t>．事業展開</a:t>
            </a:r>
            <a:endParaRPr lang="ja-JP" altLang="en-US" dirty="0">
              <a:solidFill>
                <a:schemeClr val="bg1">
                  <a:lumMod val="65000"/>
                </a:schemeClr>
              </a:solidFill>
              <a:latin typeface="Meiryo" panose="020B0604030504040204" pitchFamily="34" charset="-128"/>
              <a:ea typeface="Meiryo" panose="020B0604030504040204" pitchFamily="34" charset="-128"/>
            </a:endParaRPr>
          </a:p>
          <a:p>
            <a:r>
              <a:rPr lang="ja-JP" altLang="en-US" dirty="0">
                <a:solidFill>
                  <a:schemeClr val="bg1">
                    <a:lumMod val="65000"/>
                  </a:schemeClr>
                </a:solidFill>
                <a:latin typeface="Meiryo" panose="020B0604030504040204" pitchFamily="34" charset="-128"/>
                <a:ea typeface="Meiryo" panose="020B0604030504040204" pitchFamily="34" charset="-128"/>
              </a:rPr>
              <a:t>　事業の開始から成長までのステップを具体的に示し、実施スケジュールを記載する。</a:t>
            </a:r>
          </a:p>
          <a:p>
            <a:r>
              <a:rPr lang="en-US" altLang="ja-JP" b="1" dirty="0">
                <a:solidFill>
                  <a:schemeClr val="bg1">
                    <a:lumMod val="65000"/>
                  </a:schemeClr>
                </a:solidFill>
                <a:latin typeface="Meiryo" panose="020B0604030504040204" pitchFamily="34" charset="-128"/>
                <a:ea typeface="Meiryo" panose="020B0604030504040204" pitchFamily="34" charset="-128"/>
              </a:rPr>
              <a:t>9</a:t>
            </a:r>
            <a:r>
              <a:rPr lang="ja-JP" altLang="en-US" b="1" dirty="0">
                <a:solidFill>
                  <a:schemeClr val="bg1">
                    <a:lumMod val="65000"/>
                  </a:schemeClr>
                </a:solidFill>
                <a:latin typeface="Meiryo" panose="020B0604030504040204" pitchFamily="34" charset="-128"/>
                <a:ea typeface="Meiryo" panose="020B0604030504040204" pitchFamily="34" charset="-128"/>
              </a:rPr>
              <a:t>．収支計画</a:t>
            </a:r>
            <a:endParaRPr lang="ja-JP" altLang="en-US" dirty="0">
              <a:solidFill>
                <a:schemeClr val="bg1">
                  <a:lumMod val="65000"/>
                </a:schemeClr>
              </a:solidFill>
              <a:latin typeface="Meiryo" panose="020B0604030504040204" pitchFamily="34" charset="-128"/>
              <a:ea typeface="Meiryo" panose="020B0604030504040204" pitchFamily="34" charset="-128"/>
            </a:endParaRPr>
          </a:p>
          <a:p>
            <a:r>
              <a:rPr lang="ja-JP" altLang="en-US" dirty="0">
                <a:solidFill>
                  <a:schemeClr val="bg1">
                    <a:lumMod val="65000"/>
                  </a:schemeClr>
                </a:solidFill>
                <a:latin typeface="Meiryo" panose="020B0604030504040204" pitchFamily="34" charset="-128"/>
                <a:ea typeface="Meiryo" panose="020B0604030504040204" pitchFamily="34" charset="-128"/>
              </a:rPr>
              <a:t>　収益予測の簡単な概要など、ビジネスの財務状況について説明する。</a:t>
            </a:r>
          </a:p>
          <a:p>
            <a:r>
              <a:rPr lang="en-US" altLang="ja-JP" b="1" dirty="0">
                <a:solidFill>
                  <a:schemeClr val="bg1">
                    <a:lumMod val="65000"/>
                  </a:schemeClr>
                </a:solidFill>
                <a:latin typeface="Meiryo" panose="020B0604030504040204" pitchFamily="34" charset="-128"/>
                <a:ea typeface="Meiryo" panose="020B0604030504040204" pitchFamily="34" charset="-128"/>
              </a:rPr>
              <a:t>10</a:t>
            </a:r>
            <a:r>
              <a:rPr lang="ja-JP" altLang="en-US" b="1" dirty="0">
                <a:solidFill>
                  <a:schemeClr val="bg1">
                    <a:lumMod val="65000"/>
                  </a:schemeClr>
                </a:solidFill>
                <a:latin typeface="Meiryo" panose="020B0604030504040204" pitchFamily="34" charset="-128"/>
                <a:ea typeface="Meiryo" panose="020B0604030504040204" pitchFamily="34" charset="-128"/>
              </a:rPr>
              <a:t>．将来の展望</a:t>
            </a:r>
            <a:endParaRPr lang="ja-JP" altLang="en-US" dirty="0">
              <a:solidFill>
                <a:schemeClr val="bg1">
                  <a:lumMod val="65000"/>
                </a:schemeClr>
              </a:solidFill>
              <a:latin typeface="Meiryo" panose="020B0604030504040204" pitchFamily="34" charset="-128"/>
              <a:ea typeface="Meiryo" panose="020B0604030504040204" pitchFamily="34" charset="-128"/>
            </a:endParaRPr>
          </a:p>
          <a:p>
            <a:r>
              <a:rPr lang="ja-JP" altLang="en-US" dirty="0">
                <a:solidFill>
                  <a:schemeClr val="bg1">
                    <a:lumMod val="65000"/>
                  </a:schemeClr>
                </a:solidFill>
                <a:latin typeface="Meiryo" panose="020B0604030504040204" pitchFamily="34" charset="-128"/>
                <a:ea typeface="Meiryo" panose="020B0604030504040204" pitchFamily="34" charset="-128"/>
              </a:rPr>
              <a:t>　ビジネスが成功した場合の将来の計画や、成長戦略について説明する。</a:t>
            </a:r>
          </a:p>
        </p:txBody>
      </p:sp>
      <p:sp>
        <p:nvSpPr>
          <p:cNvPr id="1121" name="メモ 1"/>
          <p:cNvSpPr/>
          <p:nvPr/>
        </p:nvSpPr>
        <p:spPr>
          <a:xfrm>
            <a:off x="8084662" y="792784"/>
            <a:ext cx="3361863" cy="650425"/>
          </a:xfrm>
          <a:prstGeom prst="foldedCorne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latin typeface="Meiryo" panose="020B0604030504040204" pitchFamily="34" charset="-128"/>
                <a:ea typeface="Meiryo" panose="020B0604030504040204" pitchFamily="34" charset="-128"/>
              </a:rPr>
              <a:t>今回の授業の検討範囲</a:t>
            </a:r>
            <a:endParaRPr kumimoji="1" lang="ja-JP" altLang="en-US">
              <a:solidFill>
                <a:schemeClr val="tx1"/>
              </a:solidFill>
            </a:endParaRPr>
          </a:p>
        </p:txBody>
      </p:sp>
      <p:sp>
        <p:nvSpPr>
          <p:cNvPr id="1122" name="メモ 2"/>
          <p:cNvSpPr/>
          <p:nvPr/>
        </p:nvSpPr>
        <p:spPr>
          <a:xfrm>
            <a:off x="7686218" y="5414791"/>
            <a:ext cx="2768789" cy="650425"/>
          </a:xfrm>
          <a:prstGeom prst="foldedCorne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latin typeface="Meiryo" panose="020B0604030504040204" pitchFamily="34" charset="-128"/>
                <a:ea typeface="Meiryo" panose="020B0604030504040204" pitchFamily="34" charset="-128"/>
              </a:rPr>
              <a:t>次回の</a:t>
            </a:r>
            <a:r>
              <a:rPr lang="ja-JP" altLang="en-US">
                <a:solidFill>
                  <a:schemeClr val="tx1"/>
                </a:solidFill>
                <a:latin typeface="Meiryo" panose="020B0604030504040204" pitchFamily="34" charset="-128"/>
                <a:ea typeface="Meiryo" panose="020B0604030504040204" pitchFamily="34" charset="-128"/>
              </a:rPr>
              <a:t>授業</a:t>
            </a:r>
            <a:r>
              <a:rPr kumimoji="1" lang="ja-JP" altLang="en-US">
                <a:solidFill>
                  <a:schemeClr val="tx1"/>
                </a:solidFill>
                <a:latin typeface="Meiryo" panose="020B0604030504040204" pitchFamily="34" charset="-128"/>
                <a:ea typeface="Meiryo" panose="020B0604030504040204" pitchFamily="34" charset="-128"/>
              </a:rPr>
              <a:t>の検討範囲</a:t>
            </a:r>
            <a:endParaRPr kumimoji="1" lang="ja-JP" altLang="en-US">
              <a:solidFill>
                <a:schemeClr val="tx1"/>
              </a:solidFill>
            </a:endParaRPr>
          </a:p>
        </p:txBody>
      </p:sp>
      <p:sp>
        <p:nvSpPr>
          <p:cNvPr id="1123" name="右大かっこ 6"/>
          <p:cNvSpPr/>
          <p:nvPr/>
        </p:nvSpPr>
        <p:spPr>
          <a:xfrm>
            <a:off x="11567711" y="1322024"/>
            <a:ext cx="528809" cy="3015890"/>
          </a:xfrm>
          <a:prstGeom prst="rightBracket">
            <a:avLst/>
          </a:prstGeom>
        </p:spPr>
        <p:style>
          <a:lnRef idx="2">
            <a:schemeClr val="dk1"/>
          </a:lnRef>
          <a:fillRef idx="0">
            <a:schemeClr val="dk1"/>
          </a:fillRef>
          <a:effectRef idx="1">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1959559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5" name="正方形/長方形 4"/>
          <p:cNvSpPr/>
          <p:nvPr/>
        </p:nvSpPr>
        <p:spPr>
          <a:xfrm>
            <a:off x="0" y="1"/>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a:latin typeface="Meiryo" panose="020B0604030504040204" pitchFamily="34" charset="-128"/>
                <a:ea typeface="Meiryo" panose="020B0604030504040204" pitchFamily="34" charset="-128"/>
              </a:rPr>
              <a:t>事業計画書事例｜</a:t>
            </a:r>
            <a:r>
              <a:rPr lang="en" altLang="ja-JP" sz="2800" dirty="0" err="1">
                <a:latin typeface="Meiryo" panose="020B0604030504040204" pitchFamily="34" charset="-128"/>
                <a:ea typeface="Meiryo" panose="020B0604030504040204" pitchFamily="34" charset="-128"/>
              </a:rPr>
              <a:t>EduFitSnack</a:t>
            </a:r>
            <a:r>
              <a:rPr lang="ja-JP" altLang="en" sz="2800">
                <a:latin typeface="Meiryo" panose="020B0604030504040204" pitchFamily="34" charset="-128"/>
                <a:ea typeface="Meiryo" panose="020B0604030504040204" pitchFamily="34" charset="-128"/>
              </a:rPr>
              <a:t>（</a:t>
            </a:r>
            <a:r>
              <a:rPr lang="ja-JP" altLang="en-US" sz="2800">
                <a:latin typeface="Meiryo" panose="020B0604030504040204" pitchFamily="34" charset="-128"/>
                <a:ea typeface="Meiryo" panose="020B0604030504040204" pitchFamily="34" charset="-128"/>
              </a:rPr>
              <a:t>エデュフィットスナック）</a:t>
            </a:r>
            <a:endParaRPr lang="en-US" altLang="ja-JP" sz="2800" dirty="0">
              <a:latin typeface="Meiryo" panose="020B0604030504040204" pitchFamily="34" charset="-128"/>
              <a:ea typeface="Meiryo" panose="020B0604030504040204" pitchFamily="34" charset="-128"/>
            </a:endParaRPr>
          </a:p>
        </p:txBody>
      </p:sp>
      <p:sp>
        <p:nvSpPr>
          <p:cNvPr id="1126" name="テキスト ボックス 5"/>
          <p:cNvSpPr txBox="1"/>
          <p:nvPr/>
        </p:nvSpPr>
        <p:spPr>
          <a:xfrm>
            <a:off x="0" y="579586"/>
            <a:ext cx="11986352" cy="3477875"/>
          </a:xfrm>
          <a:prstGeom prst="rect">
            <a:avLst/>
          </a:prstGeom>
          <a:noFill/>
        </p:spPr>
        <p:txBody>
          <a:bodyPr wrap="square">
            <a:spAutoFit/>
          </a:bodyPr>
          <a:lstStyle/>
          <a:p>
            <a:r>
              <a:rPr lang="ja-JP" altLang="en-US" sz="2400" dirty="0">
                <a:latin typeface="Meiryo" panose="020B0604030504040204" pitchFamily="34" charset="-128"/>
                <a:ea typeface="Meiryo" panose="020B0604030504040204" pitchFamily="34" charset="-128"/>
              </a:rPr>
              <a:t>事業計画書の書き方例として「地元食材を使った健康スナック定期購入サービス</a:t>
            </a:r>
            <a:endParaRPr lang="en-US" altLang="ja-JP" sz="2400" dirty="0">
              <a:latin typeface="Meiryo" panose="020B0604030504040204" pitchFamily="34" charset="-128"/>
              <a:ea typeface="Meiryo" panose="020B0604030504040204" pitchFamily="34" charset="-128"/>
            </a:endParaRPr>
          </a:p>
          <a:p>
            <a:r>
              <a:rPr lang="ja-JP" altLang="en-US" sz="2400" dirty="0">
                <a:latin typeface="Meiryo" panose="020B0604030504040204" pitchFamily="34" charset="-128"/>
                <a:ea typeface="Meiryo" panose="020B0604030504040204" pitchFamily="34" charset="-128"/>
              </a:rPr>
              <a:t>（仮称：</a:t>
            </a:r>
            <a:r>
              <a:rPr lang="en" altLang="ja-JP" sz="2400" dirty="0" err="1">
                <a:latin typeface="Meiryo" panose="020B0604030504040204" pitchFamily="34" charset="-128"/>
                <a:ea typeface="Meiryo" panose="020B0604030504040204" pitchFamily="34" charset="-128"/>
              </a:rPr>
              <a:t>EduFitSnack</a:t>
            </a:r>
            <a:r>
              <a:rPr lang="ja-JP" altLang="en" sz="2400" dirty="0">
                <a:latin typeface="Meiryo" panose="020B0604030504040204" pitchFamily="34" charset="-128"/>
                <a:ea typeface="Meiryo" panose="020B0604030504040204" pitchFamily="34" charset="-128"/>
              </a:rPr>
              <a:t>）」</a:t>
            </a:r>
            <a:r>
              <a:rPr lang="ja-JP" altLang="en-US" sz="2400" dirty="0">
                <a:latin typeface="Meiryo" panose="020B0604030504040204" pitchFamily="34" charset="-128"/>
                <a:ea typeface="Meiryo" panose="020B0604030504040204" pitchFamily="34" charset="-128"/>
              </a:rPr>
              <a:t>を例にして解説します。</a:t>
            </a:r>
            <a:endParaRPr lang="en-US" altLang="ja-JP" sz="2400" dirty="0">
              <a:latin typeface="Meiryo" panose="020B0604030504040204" pitchFamily="34" charset="-128"/>
              <a:ea typeface="Meiryo" panose="020B0604030504040204" pitchFamily="34" charset="-128"/>
            </a:endParaRPr>
          </a:p>
          <a:p>
            <a:endParaRPr lang="en-US" altLang="ja-JP" sz="2400" dirty="0">
              <a:latin typeface="Meiryo" panose="020B0604030504040204" pitchFamily="34" charset="-128"/>
              <a:ea typeface="Meiryo" panose="020B0604030504040204" pitchFamily="34" charset="-128"/>
            </a:endParaRPr>
          </a:p>
          <a:p>
            <a:r>
              <a:rPr lang="ja-JP" altLang="en-US" sz="2800" b="1" dirty="0">
                <a:latin typeface="Meiryo" panose="020B0604030504040204" pitchFamily="34" charset="-128"/>
                <a:ea typeface="Meiryo" panose="020B0604030504040204" pitchFamily="34" charset="-128"/>
              </a:rPr>
              <a:t>■事例ビジネス「</a:t>
            </a:r>
            <a:r>
              <a:rPr lang="en" altLang="ja-JP" sz="2800" b="1" dirty="0" err="1">
                <a:latin typeface="Meiryo" panose="020B0604030504040204" pitchFamily="34" charset="-128"/>
                <a:ea typeface="Meiryo" panose="020B0604030504040204" pitchFamily="34" charset="-128"/>
              </a:rPr>
              <a:t>EduFitSnack</a:t>
            </a:r>
            <a:r>
              <a:rPr lang="ja-JP" altLang="en" sz="2800" b="1" dirty="0">
                <a:latin typeface="Meiryo" panose="020B0604030504040204" pitchFamily="34" charset="-128"/>
                <a:ea typeface="Meiryo" panose="020B0604030504040204" pitchFamily="34" charset="-128"/>
              </a:rPr>
              <a:t>」</a:t>
            </a:r>
            <a:r>
              <a:rPr lang="ja-JP" altLang="en-US" sz="2800" b="1" dirty="0">
                <a:latin typeface="Meiryo" panose="020B0604030504040204" pitchFamily="34" charset="-128"/>
                <a:ea typeface="Meiryo" panose="020B0604030504040204" pitchFamily="34" charset="-128"/>
              </a:rPr>
              <a:t>とは？</a:t>
            </a:r>
            <a:endParaRPr lang="en-US" altLang="ja-JP" sz="2800" b="1" dirty="0">
              <a:latin typeface="Meiryo" panose="020B0604030504040204" pitchFamily="34" charset="-128"/>
              <a:ea typeface="Meiryo" panose="020B0604030504040204" pitchFamily="34" charset="-128"/>
            </a:endParaRPr>
          </a:p>
          <a:p>
            <a:endParaRPr lang="en-US" altLang="ja-JP" sz="2400" b="1" dirty="0">
              <a:latin typeface="Meiryo" panose="020B0604030504040204" pitchFamily="34" charset="-128"/>
              <a:ea typeface="Meiryo" panose="020B0604030504040204" pitchFamily="34" charset="-128"/>
            </a:endParaRPr>
          </a:p>
          <a:p>
            <a:r>
              <a:rPr lang="ja-JP" altLang="en-US" sz="2400" dirty="0">
                <a:latin typeface="Meiryo" panose="020B0604030504040204" pitchFamily="34" charset="-128"/>
                <a:ea typeface="Meiryo" panose="020B0604030504040204" pitchFamily="34" charset="-128"/>
              </a:rPr>
              <a:t>地元産の野菜や果物を活用した栄養バランス重視のスナックを月額制で定期的に届けるサービスです。</a:t>
            </a:r>
            <a:endParaRPr lang="en-US" altLang="ja-JP" sz="2400" dirty="0">
              <a:latin typeface="Meiryo" panose="020B0604030504040204" pitchFamily="34" charset="-128"/>
              <a:ea typeface="Meiryo" panose="020B0604030504040204" pitchFamily="34" charset="-128"/>
            </a:endParaRPr>
          </a:p>
          <a:p>
            <a:r>
              <a:rPr lang="ja-JP" altLang="en-US" sz="2400" dirty="0">
                <a:latin typeface="Meiryo" panose="020B0604030504040204" pitchFamily="34" charset="-128"/>
                <a:ea typeface="Meiryo" panose="020B0604030504040204" pitchFamily="34" charset="-128"/>
              </a:rPr>
              <a:t>忙しい高校生が、手軽で安心な間食を通じて集中力や学習効率を高めることを目指します。</a:t>
            </a:r>
            <a:endParaRPr lang="en-US" altLang="ja-JP" sz="2400" dirty="0">
              <a:latin typeface="Meiryo" panose="020B0604030504040204" pitchFamily="34" charset="-128"/>
              <a:ea typeface="Meiryo" panose="020B0604030504040204" pitchFamily="34" charset="-128"/>
            </a:endParaRPr>
          </a:p>
        </p:txBody>
      </p:sp>
      <p:sp>
        <p:nvSpPr>
          <p:cNvPr id="1127" name="テキスト ボックス 2"/>
          <p:cNvSpPr txBox="1"/>
          <p:nvPr/>
        </p:nvSpPr>
        <p:spPr>
          <a:xfrm>
            <a:off x="0" y="4091049"/>
            <a:ext cx="9797143" cy="2676763"/>
          </a:xfrm>
          <a:prstGeom prst="rect">
            <a:avLst/>
          </a:prstGeom>
          <a:noFill/>
        </p:spPr>
        <p:txBody>
          <a:bodyPr wrap="square">
            <a:spAutoFit/>
          </a:bodyPr>
          <a:lstStyle/>
          <a:p>
            <a:r>
              <a:rPr lang="ja-JP" altLang="en-US" sz="2400" dirty="0">
                <a:latin typeface="Meiryo" panose="020B0604030504040204" pitchFamily="34" charset="-128"/>
                <a:ea typeface="Meiryo" panose="020B0604030504040204" pitchFamily="34" charset="-128"/>
              </a:rPr>
              <a:t>食品添加物を極力抑え、栄養士が監修することでカロリーや栄養素を適切にコントロール。常に新商品を開発するという飽きさせない工夫により、利用者は健康的で多様な味を楽しむことができます。また、地元食材の活用により地域農家をサポートし、地産地消を推進する点も特長です。</a:t>
            </a:r>
            <a:endParaRPr lang="en-US" altLang="ja-JP" sz="2400" dirty="0">
              <a:latin typeface="Meiryo" panose="020B0604030504040204" pitchFamily="34" charset="-128"/>
              <a:ea typeface="Meiryo" panose="020B0604030504040204" pitchFamily="34" charset="-128"/>
            </a:endParaRPr>
          </a:p>
          <a:p>
            <a:r>
              <a:rPr lang="ja-JP" altLang="en-US" sz="2400" dirty="0">
                <a:latin typeface="Meiryo" panose="020B0604030504040204" pitchFamily="34" charset="-128"/>
                <a:ea typeface="Meiryo" panose="020B0604030504040204" pitchFamily="34" charset="-128"/>
              </a:rPr>
              <a:t>健康的な食習慣を身につけることで、生徒たちの学びの質を高め、より充実した学校生活につなげることを狙います。</a:t>
            </a:r>
          </a:p>
        </p:txBody>
      </p:sp>
      <p:sp>
        <p:nvSpPr>
          <p:cNvPr id="1128" name="直方体 6"/>
          <p:cNvSpPr/>
          <p:nvPr/>
        </p:nvSpPr>
        <p:spPr>
          <a:xfrm>
            <a:off x="9892936" y="4443598"/>
            <a:ext cx="2093415" cy="1776549"/>
          </a:xfrm>
          <a:prstGeom prst="cube">
            <a:avLst>
              <a:gd name="adj" fmla="val 19015"/>
            </a:avLst>
          </a:prstGeom>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2400" b="1" dirty="0" err="1"/>
              <a:t>EduFit</a:t>
            </a:r>
            <a:endParaRPr lang="en-US" altLang="ja-JP" sz="2400" b="1" dirty="0"/>
          </a:p>
          <a:p>
            <a:pPr algn="ctr"/>
            <a:r>
              <a:rPr kumimoji="1" lang="en-US" altLang="ja-JP" sz="2400" b="1" dirty="0"/>
              <a:t>Snack</a:t>
            </a:r>
            <a:br>
              <a:rPr kumimoji="1" lang="en-US" altLang="ja-JP" sz="2400" b="1" dirty="0"/>
            </a:br>
            <a:r>
              <a:rPr lang="en-US" altLang="ja-JP" sz="1400" b="1" dirty="0"/>
              <a:t>(</a:t>
            </a:r>
            <a:r>
              <a:rPr lang="ja-JP" altLang="en-US" sz="1400" b="1" dirty="0"/>
              <a:t>スナックボックス</a:t>
            </a:r>
            <a:r>
              <a:rPr lang="en-US" altLang="ja-JP" sz="1400" b="1" dirty="0"/>
              <a:t>)</a:t>
            </a:r>
            <a:endParaRPr kumimoji="1" lang="ja-JP" altLang="en-US" sz="2400" b="1" dirty="0"/>
          </a:p>
        </p:txBody>
      </p:sp>
    </p:spTree>
    <p:extLst>
      <p:ext uri="{BB962C8B-B14F-4D97-AF65-F5344CB8AC3E}">
        <p14:creationId xmlns:p14="http://schemas.microsoft.com/office/powerpoint/2010/main" val="180739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0" name="正方形/長方形 4"/>
          <p:cNvSpPr/>
          <p:nvPr/>
        </p:nvSpPr>
        <p:spPr>
          <a:xfrm>
            <a:off x="0" y="1"/>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a:latin typeface="Meiryo" panose="020B0604030504040204" pitchFamily="34" charset="-128"/>
                <a:ea typeface="Meiryo" panose="020B0604030504040204" pitchFamily="34" charset="-128"/>
              </a:rPr>
              <a:t>事業計画書事例｜</a:t>
            </a:r>
            <a:r>
              <a:rPr lang="en" altLang="ja-JP" sz="2800" dirty="0" err="1">
                <a:latin typeface="Meiryo" panose="020B0604030504040204" pitchFamily="34" charset="-128"/>
                <a:ea typeface="Meiryo" panose="020B0604030504040204" pitchFamily="34" charset="-128"/>
              </a:rPr>
              <a:t>EduFitSnack</a:t>
            </a:r>
            <a:r>
              <a:rPr lang="ja-JP" altLang="en" sz="2800">
                <a:latin typeface="Meiryo" panose="020B0604030504040204" pitchFamily="34" charset="-128"/>
                <a:ea typeface="Meiryo" panose="020B0604030504040204" pitchFamily="34" charset="-128"/>
              </a:rPr>
              <a:t>（</a:t>
            </a:r>
            <a:r>
              <a:rPr lang="ja-JP" altLang="en-US" sz="2800">
                <a:latin typeface="Meiryo" panose="020B0604030504040204" pitchFamily="34" charset="-128"/>
                <a:ea typeface="Meiryo" panose="020B0604030504040204" pitchFamily="34" charset="-128"/>
              </a:rPr>
              <a:t>エデュフィットスナック）</a:t>
            </a:r>
            <a:endParaRPr lang="en-US" altLang="ja-JP" sz="2800" dirty="0">
              <a:latin typeface="Meiryo" panose="020B0604030504040204" pitchFamily="34" charset="-128"/>
              <a:ea typeface="Meiryo" panose="020B0604030504040204" pitchFamily="34" charset="-128"/>
            </a:endParaRPr>
          </a:p>
        </p:txBody>
      </p:sp>
      <p:sp>
        <p:nvSpPr>
          <p:cNvPr id="1131" name="テキスト ボックス 5"/>
          <p:cNvSpPr txBox="1"/>
          <p:nvPr/>
        </p:nvSpPr>
        <p:spPr>
          <a:xfrm>
            <a:off x="1" y="674589"/>
            <a:ext cx="11986352" cy="4892754"/>
          </a:xfrm>
          <a:prstGeom prst="rect">
            <a:avLst/>
          </a:prstGeom>
          <a:noFill/>
        </p:spPr>
        <p:txBody>
          <a:bodyPr wrap="square">
            <a:spAutoFit/>
          </a:bodyPr>
          <a:lstStyle/>
          <a:p>
            <a:r>
              <a:rPr lang="en-US" altLang="ja-JP" sz="2400" b="1" dirty="0">
                <a:latin typeface="Meiryo" panose="020B0604030504040204" pitchFamily="34" charset="-128"/>
                <a:ea typeface="Meiryo" panose="020B0604030504040204" pitchFamily="34" charset="-128"/>
              </a:rPr>
              <a:t>1</a:t>
            </a:r>
            <a:r>
              <a:rPr lang="ja-JP" altLang="en-US" sz="2400" b="1" dirty="0">
                <a:latin typeface="Meiryo" panose="020B0604030504040204" pitchFamily="34" charset="-128"/>
                <a:ea typeface="Meiryo" panose="020B0604030504040204" pitchFamily="34" charset="-128"/>
              </a:rPr>
              <a:t>．事業の概要</a:t>
            </a:r>
            <a:endParaRPr lang="en-US" altLang="ja-JP" sz="2400" b="1" dirty="0">
              <a:latin typeface="Meiryo" panose="020B0604030504040204" pitchFamily="34" charset="-128"/>
              <a:ea typeface="Meiryo" panose="020B0604030504040204" pitchFamily="34" charset="-128"/>
            </a:endParaRPr>
          </a:p>
          <a:p>
            <a:br>
              <a:rPr lang="ja-JP" altLang="en-US" sz="2400" dirty="0">
                <a:latin typeface="Meiryo" panose="020B0604030504040204" pitchFamily="34" charset="-128"/>
                <a:ea typeface="Meiryo" panose="020B0604030504040204" pitchFamily="34" charset="-128"/>
              </a:rPr>
            </a:br>
            <a:r>
              <a:rPr lang="ja-JP" altLang="en-US" sz="2400" dirty="0">
                <a:latin typeface="Meiryo" panose="020B0604030504040204" pitchFamily="34" charset="-128"/>
                <a:ea typeface="Meiryo" panose="020B0604030504040204" pitchFamily="34" charset="-128"/>
              </a:rPr>
              <a:t>■</a:t>
            </a:r>
            <a:r>
              <a:rPr lang="ja-JP" altLang="en-US" sz="2400" b="1" dirty="0">
                <a:latin typeface="Meiryo" panose="020B0604030504040204" pitchFamily="34" charset="-128"/>
                <a:ea typeface="Meiryo" panose="020B0604030504040204" pitchFamily="34" charset="-128"/>
              </a:rPr>
              <a:t>ビジネス名</a:t>
            </a:r>
            <a:r>
              <a:rPr lang="ja-JP" altLang="en-US" sz="2400" dirty="0">
                <a:latin typeface="Meiryo" panose="020B0604030504040204" pitchFamily="34" charset="-128"/>
                <a:ea typeface="Meiryo" panose="020B0604030504040204" pitchFamily="34" charset="-128"/>
              </a:rPr>
              <a:t>：</a:t>
            </a:r>
            <a:r>
              <a:rPr lang="en" altLang="ja-JP" sz="2400" dirty="0" err="1">
                <a:latin typeface="Meiryo" panose="020B0604030504040204" pitchFamily="34" charset="-128"/>
                <a:ea typeface="Meiryo" panose="020B0604030504040204" pitchFamily="34" charset="-128"/>
              </a:rPr>
              <a:t>EduFitSnack</a:t>
            </a:r>
            <a:r>
              <a:rPr lang="ja-JP" altLang="en" sz="2400" dirty="0">
                <a:latin typeface="Meiryo" panose="020B0604030504040204" pitchFamily="34" charset="-128"/>
                <a:ea typeface="Meiryo" panose="020B0604030504040204" pitchFamily="34" charset="-128"/>
              </a:rPr>
              <a:t>（</a:t>
            </a:r>
            <a:r>
              <a:rPr lang="ja-JP" altLang="en-US" sz="2400" dirty="0">
                <a:latin typeface="Meiryo" panose="020B0604030504040204" pitchFamily="34" charset="-128"/>
                <a:ea typeface="Meiryo" panose="020B0604030504040204" pitchFamily="34" charset="-128"/>
              </a:rPr>
              <a:t>エデュフィットスナック）</a:t>
            </a:r>
            <a:endParaRPr lang="en-US" altLang="ja-JP" sz="2400" dirty="0">
              <a:latin typeface="Meiryo" panose="020B0604030504040204" pitchFamily="34" charset="-128"/>
              <a:ea typeface="Meiryo" panose="020B0604030504040204" pitchFamily="34" charset="-128"/>
            </a:endParaRPr>
          </a:p>
          <a:p>
            <a:br>
              <a:rPr lang="ja-JP" altLang="en-US" sz="2400" dirty="0">
                <a:latin typeface="Meiryo" panose="020B0604030504040204" pitchFamily="34" charset="-128"/>
                <a:ea typeface="Meiryo" panose="020B0604030504040204" pitchFamily="34" charset="-128"/>
              </a:rPr>
            </a:br>
            <a:r>
              <a:rPr lang="ja-JP" altLang="en-US" sz="2400" dirty="0">
                <a:latin typeface="Meiryo" panose="020B0604030504040204" pitchFamily="34" charset="-128"/>
                <a:ea typeface="Meiryo" panose="020B0604030504040204" pitchFamily="34" charset="-128"/>
              </a:rPr>
              <a:t>■</a:t>
            </a:r>
            <a:r>
              <a:rPr lang="ja-JP" altLang="en-US" sz="2400" b="1" dirty="0">
                <a:latin typeface="Meiryo" panose="020B0604030504040204" pitchFamily="34" charset="-128"/>
                <a:ea typeface="Meiryo" panose="020B0604030504040204" pitchFamily="34" charset="-128"/>
              </a:rPr>
              <a:t>ビジネス概要</a:t>
            </a:r>
            <a:endParaRPr lang="en-US" altLang="ja-JP" sz="2400" b="1" dirty="0">
              <a:latin typeface="Meiryo" panose="020B0604030504040204" pitchFamily="34" charset="-128"/>
              <a:ea typeface="Meiryo" panose="020B0604030504040204" pitchFamily="34" charset="-128"/>
            </a:endParaRPr>
          </a:p>
          <a:p>
            <a:endParaRPr lang="en-US" altLang="ja-JP" sz="2400" b="1" dirty="0">
              <a:latin typeface="Meiryo" panose="020B0604030504040204" pitchFamily="34" charset="-128"/>
              <a:ea typeface="Meiryo" panose="020B0604030504040204" pitchFamily="34" charset="-128"/>
            </a:endParaRPr>
          </a:p>
          <a:p>
            <a:r>
              <a:rPr lang="ja-JP" altLang="en-US" sz="2400" dirty="0">
                <a:latin typeface="Meiryo" panose="020B0604030504040204" pitchFamily="34" charset="-128"/>
                <a:ea typeface="Meiryo" panose="020B0604030504040204" pitchFamily="34" charset="-128"/>
              </a:rPr>
              <a:t>地元農家と連携し、添加物を極力抑えた栄養価の高いスナックを月額制で定期提供するサブスクリプションサービス。</a:t>
            </a:r>
            <a:endParaRPr lang="en-US" altLang="ja-JP" sz="2400" dirty="0">
              <a:latin typeface="Meiryo" panose="020B0604030504040204" pitchFamily="34" charset="-128"/>
              <a:ea typeface="Meiryo" panose="020B0604030504040204" pitchFamily="34" charset="-128"/>
            </a:endParaRPr>
          </a:p>
          <a:p>
            <a:br>
              <a:rPr lang="ja-JP" altLang="en-US" sz="2400" dirty="0">
                <a:latin typeface="Meiryo" panose="020B0604030504040204" pitchFamily="34" charset="-128"/>
                <a:ea typeface="Meiryo" panose="020B0604030504040204" pitchFamily="34" charset="-128"/>
              </a:rPr>
            </a:br>
            <a:r>
              <a:rPr lang="ja-JP" altLang="en-US" sz="2400" dirty="0">
                <a:latin typeface="Meiryo" panose="020B0604030504040204" pitchFamily="34" charset="-128"/>
                <a:ea typeface="Meiryo" panose="020B0604030504040204" pitchFamily="34" charset="-128"/>
              </a:rPr>
              <a:t>■</a:t>
            </a:r>
            <a:r>
              <a:rPr lang="ja-JP" altLang="en-US" sz="2400" b="1" dirty="0">
                <a:latin typeface="Meiryo" panose="020B0604030504040204" pitchFamily="34" charset="-128"/>
                <a:ea typeface="Meiryo" panose="020B0604030504040204" pitchFamily="34" charset="-128"/>
              </a:rPr>
              <a:t>提供する商品・サービス</a:t>
            </a:r>
            <a:endParaRPr lang="en-US" altLang="ja-JP" sz="2400" b="1" dirty="0">
              <a:latin typeface="Meiryo" panose="020B0604030504040204" pitchFamily="34" charset="-128"/>
              <a:ea typeface="Meiryo" panose="020B0604030504040204" pitchFamily="34" charset="-128"/>
            </a:endParaRPr>
          </a:p>
          <a:p>
            <a:endParaRPr lang="en-US" altLang="ja-JP" sz="2400" b="1" dirty="0">
              <a:latin typeface="Meiryo" panose="020B0604030504040204" pitchFamily="34" charset="-128"/>
              <a:ea typeface="Meiryo" panose="020B0604030504040204" pitchFamily="34" charset="-128"/>
            </a:endParaRPr>
          </a:p>
          <a:p>
            <a:r>
              <a:rPr lang="ja-JP" altLang="en-US" sz="2400" dirty="0">
                <a:latin typeface="Meiryo" panose="020B0604030504040204" pitchFamily="34" charset="-128"/>
                <a:ea typeface="Meiryo" panose="020B0604030504040204" pitchFamily="34" charset="-128"/>
              </a:rPr>
              <a:t>地元産野菜や果物をベースにしたグラノーラバーや焼き菓子、</a:t>
            </a:r>
            <a:endParaRPr lang="en-US" altLang="ja-JP" sz="2400" dirty="0">
              <a:latin typeface="Meiryo" panose="020B0604030504040204" pitchFamily="34" charset="-128"/>
              <a:ea typeface="Meiryo" panose="020B0604030504040204" pitchFamily="34" charset="-128"/>
            </a:endParaRPr>
          </a:p>
          <a:p>
            <a:r>
              <a:rPr lang="ja-JP" altLang="en-US" sz="2400" dirty="0">
                <a:latin typeface="Meiryo" panose="020B0604030504040204" pitchFamily="34" charset="-128"/>
                <a:ea typeface="Meiryo" panose="020B0604030504040204" pitchFamily="34" charset="-128"/>
              </a:rPr>
              <a:t>ドライフルーツなど、健康的かつ手軽に食べられるスナックボックス</a:t>
            </a:r>
          </a:p>
        </p:txBody>
      </p:sp>
      <p:sp>
        <p:nvSpPr>
          <p:cNvPr id="1132" name="メモ 1"/>
          <p:cNvSpPr/>
          <p:nvPr/>
        </p:nvSpPr>
        <p:spPr>
          <a:xfrm>
            <a:off x="8205848" y="759735"/>
            <a:ext cx="3716977" cy="1116566"/>
          </a:xfrm>
          <a:prstGeom prst="foldedCorne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800" dirty="0">
                <a:solidFill>
                  <a:schemeClr val="tx1"/>
                </a:solidFill>
                <a:latin typeface="Meiryo" panose="020B0604030504040204" pitchFamily="34" charset="-128"/>
                <a:ea typeface="Meiryo" panose="020B0604030504040204" pitchFamily="34" charset="-128"/>
              </a:rPr>
              <a:t>【</a:t>
            </a:r>
            <a:r>
              <a:rPr lang="ja-JP" altLang="en-US" sz="1800" dirty="0">
                <a:solidFill>
                  <a:schemeClr val="tx1"/>
                </a:solidFill>
                <a:latin typeface="Meiryo" panose="020B0604030504040204" pitchFamily="34" charset="-128"/>
                <a:ea typeface="Meiryo" panose="020B0604030504040204" pitchFamily="34" charset="-128"/>
              </a:rPr>
              <a:t>ポイント</a:t>
            </a:r>
            <a:r>
              <a:rPr lang="en-US" altLang="ja-JP" sz="1800" dirty="0">
                <a:solidFill>
                  <a:schemeClr val="tx1"/>
                </a:solidFill>
                <a:latin typeface="Meiryo" panose="020B0604030504040204" pitchFamily="34" charset="-128"/>
                <a:ea typeface="Meiryo" panose="020B0604030504040204" pitchFamily="34" charset="-128"/>
              </a:rPr>
              <a:t>】</a:t>
            </a:r>
          </a:p>
          <a:p>
            <a:pPr algn="ctr"/>
            <a:r>
              <a:rPr lang="ja-JP" altLang="en-US" sz="1800" dirty="0">
                <a:solidFill>
                  <a:schemeClr val="tx1"/>
                </a:solidFill>
                <a:latin typeface="Meiryo" panose="020B0604030504040204" pitchFamily="34" charset="-128"/>
                <a:ea typeface="Meiryo" panose="020B0604030504040204" pitchFamily="34" charset="-128"/>
              </a:rPr>
              <a:t>ビジネスの概要がこの</a:t>
            </a:r>
            <a:r>
              <a:rPr lang="en-US" altLang="ja-JP" sz="1800" dirty="0">
                <a:solidFill>
                  <a:schemeClr val="tx1"/>
                </a:solidFill>
                <a:latin typeface="Meiryo" panose="020B0604030504040204" pitchFamily="34" charset="-128"/>
                <a:ea typeface="Meiryo" panose="020B0604030504040204" pitchFamily="34" charset="-128"/>
              </a:rPr>
              <a:t>1</a:t>
            </a:r>
            <a:r>
              <a:rPr lang="ja-JP" altLang="en-US" dirty="0">
                <a:solidFill>
                  <a:schemeClr val="tx1"/>
                </a:solidFill>
                <a:latin typeface="Meiryo" panose="020B0604030504040204" pitchFamily="34" charset="-128"/>
                <a:ea typeface="Meiryo" panose="020B0604030504040204" pitchFamily="34" charset="-128"/>
              </a:rPr>
              <a:t>枚</a:t>
            </a:r>
            <a:r>
              <a:rPr lang="ja-JP" altLang="en-US" sz="1800" dirty="0">
                <a:solidFill>
                  <a:schemeClr val="tx1"/>
                </a:solidFill>
                <a:latin typeface="Meiryo" panose="020B0604030504040204" pitchFamily="34" charset="-128"/>
                <a:ea typeface="Meiryo" panose="020B0604030504040204" pitchFamily="34" charset="-128"/>
              </a:rPr>
              <a:t>を見れば分かるように簡潔に記載</a:t>
            </a:r>
            <a:endParaRPr kumimoji="1" lang="ja-JP" altLang="en-US" dirty="0">
              <a:solidFill>
                <a:schemeClr val="tx1"/>
              </a:solidFill>
            </a:endParaRPr>
          </a:p>
        </p:txBody>
      </p:sp>
      <p:sp>
        <p:nvSpPr>
          <p:cNvPr id="1133" name="メモ 2"/>
          <p:cNvSpPr/>
          <p:nvPr/>
        </p:nvSpPr>
        <p:spPr>
          <a:xfrm>
            <a:off x="6709558" y="5579137"/>
            <a:ext cx="3087585" cy="1035419"/>
          </a:xfrm>
          <a:prstGeom prst="foldedCorne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800" dirty="0">
                <a:solidFill>
                  <a:schemeClr val="tx1"/>
                </a:solidFill>
                <a:latin typeface="Meiryo" panose="020B0604030504040204" pitchFamily="34" charset="-128"/>
                <a:ea typeface="Meiryo" panose="020B0604030504040204" pitchFamily="34" charset="-128"/>
              </a:rPr>
              <a:t>【</a:t>
            </a:r>
            <a:r>
              <a:rPr lang="ja-JP" altLang="en-US" sz="1800" dirty="0">
                <a:solidFill>
                  <a:schemeClr val="tx1"/>
                </a:solidFill>
                <a:latin typeface="Meiryo" panose="020B0604030504040204" pitchFamily="34" charset="-128"/>
                <a:ea typeface="Meiryo" panose="020B0604030504040204" pitchFamily="34" charset="-128"/>
              </a:rPr>
              <a:t>ポイント</a:t>
            </a:r>
            <a:r>
              <a:rPr lang="en-US" altLang="ja-JP" sz="1800" dirty="0">
                <a:solidFill>
                  <a:schemeClr val="tx1"/>
                </a:solidFill>
                <a:latin typeface="Meiryo" panose="020B0604030504040204" pitchFamily="34" charset="-128"/>
                <a:ea typeface="Meiryo" panose="020B0604030504040204" pitchFamily="34" charset="-128"/>
              </a:rPr>
              <a:t>】</a:t>
            </a:r>
          </a:p>
          <a:p>
            <a:pPr algn="ctr"/>
            <a:r>
              <a:rPr lang="ja-JP" altLang="en-US" sz="1800" dirty="0">
                <a:solidFill>
                  <a:schemeClr val="tx1"/>
                </a:solidFill>
                <a:latin typeface="Meiryo" panose="020B0604030504040204" pitchFamily="34" charset="-128"/>
                <a:ea typeface="Meiryo" panose="020B0604030504040204" pitchFamily="34" charset="-128"/>
              </a:rPr>
              <a:t>商品イメージがあれば記載</a:t>
            </a:r>
            <a:endParaRPr kumimoji="1" lang="ja-JP" altLang="en-US" dirty="0">
              <a:solidFill>
                <a:schemeClr val="tx1"/>
              </a:solidFill>
            </a:endParaRPr>
          </a:p>
        </p:txBody>
      </p:sp>
      <p:sp>
        <p:nvSpPr>
          <p:cNvPr id="1134" name="直方体 3"/>
          <p:cNvSpPr/>
          <p:nvPr/>
        </p:nvSpPr>
        <p:spPr>
          <a:xfrm>
            <a:off x="9892936" y="4443598"/>
            <a:ext cx="2093415" cy="1776549"/>
          </a:xfrm>
          <a:prstGeom prst="cube">
            <a:avLst>
              <a:gd name="adj" fmla="val 19015"/>
            </a:avLst>
          </a:prstGeom>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2400" b="1" dirty="0" err="1"/>
              <a:t>EduFit</a:t>
            </a:r>
            <a:endParaRPr lang="en-US" altLang="ja-JP" sz="2400" b="1" dirty="0"/>
          </a:p>
          <a:p>
            <a:pPr algn="ctr"/>
            <a:r>
              <a:rPr kumimoji="1" lang="en-US" altLang="ja-JP" sz="2400" b="1" dirty="0"/>
              <a:t>Snack</a:t>
            </a:r>
            <a:br>
              <a:rPr kumimoji="1" lang="en-US" altLang="ja-JP" sz="2400" b="1" dirty="0"/>
            </a:br>
            <a:r>
              <a:rPr lang="en-US" altLang="ja-JP" sz="1400" b="1" dirty="0"/>
              <a:t>(</a:t>
            </a:r>
            <a:r>
              <a:rPr lang="ja-JP" altLang="en-US" sz="1400" b="1" dirty="0"/>
              <a:t>スナックボックス</a:t>
            </a:r>
            <a:r>
              <a:rPr lang="en-US" altLang="ja-JP" sz="1400" b="1" dirty="0"/>
              <a:t>)</a:t>
            </a:r>
            <a:endParaRPr kumimoji="1" lang="ja-JP" altLang="en-US" sz="2400" b="1" dirty="0"/>
          </a:p>
        </p:txBody>
      </p:sp>
    </p:spTree>
    <p:extLst>
      <p:ext uri="{BB962C8B-B14F-4D97-AF65-F5344CB8AC3E}">
        <p14:creationId xmlns:p14="http://schemas.microsoft.com/office/powerpoint/2010/main" val="2212948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 name="正方形/長方形 4"/>
          <p:cNvSpPr/>
          <p:nvPr/>
        </p:nvSpPr>
        <p:spPr>
          <a:xfrm>
            <a:off x="0" y="1"/>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a:latin typeface="Meiryo" panose="020B0604030504040204" pitchFamily="34" charset="-128"/>
                <a:ea typeface="Meiryo" panose="020B0604030504040204" pitchFamily="34" charset="-128"/>
              </a:rPr>
              <a:t>事業計画書事例｜</a:t>
            </a:r>
            <a:r>
              <a:rPr lang="en" altLang="ja-JP" sz="2800">
                <a:latin typeface="Meiryo" panose="020B0604030504040204" pitchFamily="34" charset="-128"/>
                <a:ea typeface="Meiryo" panose="020B0604030504040204" pitchFamily="34" charset="-128"/>
              </a:rPr>
              <a:t>EduFitSnack</a:t>
            </a:r>
            <a:r>
              <a:rPr lang="ja-JP" altLang="en" sz="2800">
                <a:latin typeface="Meiryo" panose="020B0604030504040204" pitchFamily="34" charset="-128"/>
                <a:ea typeface="Meiryo" panose="020B0604030504040204" pitchFamily="34" charset="-128"/>
              </a:rPr>
              <a:t>（</a:t>
            </a:r>
            <a:r>
              <a:rPr lang="ja-JP" altLang="en-US" sz="2800">
                <a:latin typeface="Meiryo" panose="020B0604030504040204" pitchFamily="34" charset="-128"/>
                <a:ea typeface="Meiryo" panose="020B0604030504040204" pitchFamily="34" charset="-128"/>
              </a:rPr>
              <a:t>エデュフィットスナック）</a:t>
            </a:r>
            <a:endParaRPr lang="en-US" altLang="ja-JP" sz="2800" dirty="0">
              <a:latin typeface="Meiryo" panose="020B0604030504040204" pitchFamily="34" charset="-128"/>
              <a:ea typeface="Meiryo" panose="020B0604030504040204" pitchFamily="34" charset="-128"/>
            </a:endParaRPr>
          </a:p>
        </p:txBody>
      </p:sp>
      <p:sp>
        <p:nvSpPr>
          <p:cNvPr id="1137" name="テキスト ボックス 5"/>
          <p:cNvSpPr txBox="1"/>
          <p:nvPr/>
        </p:nvSpPr>
        <p:spPr>
          <a:xfrm>
            <a:off x="0" y="674589"/>
            <a:ext cx="12191999" cy="4154091"/>
          </a:xfrm>
          <a:prstGeom prst="rect">
            <a:avLst/>
          </a:prstGeom>
          <a:noFill/>
        </p:spPr>
        <p:txBody>
          <a:bodyPr wrap="square">
            <a:spAutoFit/>
          </a:bodyPr>
          <a:lstStyle/>
          <a:p>
            <a:r>
              <a:rPr lang="en-US" altLang="ja-JP" sz="2400" b="1" dirty="0">
                <a:latin typeface="Meiryo" panose="020B0604030504040204" pitchFamily="34" charset="-128"/>
                <a:ea typeface="Meiryo" panose="020B0604030504040204" pitchFamily="34" charset="-128"/>
              </a:rPr>
              <a:t>2</a:t>
            </a:r>
            <a:r>
              <a:rPr lang="ja-JP" altLang="en-US" sz="2400" b="1">
                <a:latin typeface="Meiryo" panose="020B0604030504040204" pitchFamily="34" charset="-128"/>
                <a:ea typeface="Meiryo" panose="020B0604030504040204" pitchFamily="34" charset="-128"/>
              </a:rPr>
              <a:t>．ビジョンとミッション</a:t>
            </a:r>
            <a:endParaRPr lang="en-US" altLang="ja-JP" sz="2400" b="1" dirty="0">
              <a:latin typeface="Meiryo" panose="020B0604030504040204" pitchFamily="34" charset="-128"/>
              <a:ea typeface="Meiryo" panose="020B0604030504040204" pitchFamily="34" charset="-128"/>
            </a:endParaRPr>
          </a:p>
          <a:p>
            <a:br>
              <a:rPr lang="ja-JP" altLang="en-US" sz="2400">
                <a:latin typeface="Meiryo" panose="020B0604030504040204" pitchFamily="34" charset="-128"/>
                <a:ea typeface="Meiryo" panose="020B0604030504040204" pitchFamily="34" charset="-128"/>
              </a:rPr>
            </a:br>
            <a:r>
              <a:rPr lang="ja-JP" altLang="en-US" sz="2400">
                <a:latin typeface="Meiryo" panose="020B0604030504040204" pitchFamily="34" charset="-128"/>
                <a:ea typeface="Meiryo" panose="020B0604030504040204" pitchFamily="34" charset="-128"/>
              </a:rPr>
              <a:t>■</a:t>
            </a:r>
            <a:r>
              <a:rPr lang="ja-JP" altLang="en-US" sz="2400" b="1">
                <a:latin typeface="Meiryo" panose="020B0604030504040204" pitchFamily="34" charset="-128"/>
                <a:ea typeface="Meiryo" panose="020B0604030504040204" pitchFamily="34" charset="-128"/>
              </a:rPr>
              <a:t>ビジョン</a:t>
            </a:r>
            <a:endParaRPr lang="en-US" altLang="ja-JP" sz="2400" b="1" dirty="0">
              <a:latin typeface="Meiryo" panose="020B0604030504040204" pitchFamily="34" charset="-128"/>
              <a:ea typeface="Meiryo" panose="020B0604030504040204" pitchFamily="34" charset="-128"/>
            </a:endParaRPr>
          </a:p>
          <a:p>
            <a:endParaRPr lang="en-US" altLang="ja-JP" sz="2400" b="1"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学生たちが健康的な食習慣を身に付け、学習効率や集中力の向上につなげることで、豊かな学校生活をサポートする。</a:t>
            </a:r>
            <a:endParaRPr lang="en-US" altLang="ja-JP" sz="2400" dirty="0">
              <a:latin typeface="Meiryo" panose="020B0604030504040204" pitchFamily="34" charset="-128"/>
              <a:ea typeface="Meiryo" panose="020B0604030504040204" pitchFamily="34" charset="-128"/>
            </a:endParaRPr>
          </a:p>
          <a:p>
            <a:br>
              <a:rPr lang="ja-JP" altLang="en-US" sz="2400">
                <a:latin typeface="Meiryo" panose="020B0604030504040204" pitchFamily="34" charset="-128"/>
                <a:ea typeface="Meiryo" panose="020B0604030504040204" pitchFamily="34" charset="-128"/>
              </a:rPr>
            </a:br>
            <a:r>
              <a:rPr lang="ja-JP" altLang="en-US" sz="2400">
                <a:latin typeface="Meiryo" panose="020B0604030504040204" pitchFamily="34" charset="-128"/>
                <a:ea typeface="Meiryo" panose="020B0604030504040204" pitchFamily="34" charset="-128"/>
              </a:rPr>
              <a:t>■</a:t>
            </a:r>
            <a:r>
              <a:rPr lang="ja-JP" altLang="en-US" sz="2400" b="1">
                <a:latin typeface="Meiryo" panose="020B0604030504040204" pitchFamily="34" charset="-128"/>
                <a:ea typeface="Meiryo" panose="020B0604030504040204" pitchFamily="34" charset="-128"/>
              </a:rPr>
              <a:t>ミッション</a:t>
            </a:r>
            <a:endParaRPr lang="en-US" altLang="ja-JP" sz="2400" b="1" dirty="0">
              <a:latin typeface="Meiryo" panose="020B0604030504040204" pitchFamily="34" charset="-128"/>
              <a:ea typeface="Meiryo" panose="020B0604030504040204" pitchFamily="34" charset="-128"/>
            </a:endParaRPr>
          </a:p>
          <a:p>
            <a:endParaRPr lang="en-US" altLang="ja-JP" sz="2400" b="1"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安心・安全な地元食材を活用したスナックの定期提供を通じて、学生の健康意識の向上と地域経済の活性化を両立する持続可能な社会へ貢献する。</a:t>
            </a:r>
          </a:p>
        </p:txBody>
      </p:sp>
      <p:sp>
        <p:nvSpPr>
          <p:cNvPr id="1138" name="メモ 1"/>
          <p:cNvSpPr/>
          <p:nvPr/>
        </p:nvSpPr>
        <p:spPr>
          <a:xfrm>
            <a:off x="7944593" y="581891"/>
            <a:ext cx="4085112" cy="1401288"/>
          </a:xfrm>
          <a:prstGeom prst="foldedCorne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800">
                <a:solidFill>
                  <a:schemeClr val="tx1"/>
                </a:solidFill>
                <a:latin typeface="Meiryo" panose="020B0604030504040204" pitchFamily="34" charset="-128"/>
                <a:ea typeface="Meiryo" panose="020B0604030504040204" pitchFamily="34" charset="-128"/>
              </a:rPr>
              <a:t>【</a:t>
            </a:r>
            <a:r>
              <a:rPr lang="ja-JP" altLang="en-US" sz="1800">
                <a:solidFill>
                  <a:schemeClr val="tx1"/>
                </a:solidFill>
                <a:latin typeface="Meiryo" panose="020B0604030504040204" pitchFamily="34" charset="-128"/>
                <a:ea typeface="Meiryo" panose="020B0604030504040204" pitchFamily="34" charset="-128"/>
              </a:rPr>
              <a:t>ポイント</a:t>
            </a:r>
            <a:r>
              <a:rPr lang="en-US" altLang="ja-JP" sz="1800">
                <a:solidFill>
                  <a:schemeClr val="tx1"/>
                </a:solidFill>
                <a:latin typeface="Meiryo" panose="020B0604030504040204" pitchFamily="34" charset="-128"/>
                <a:ea typeface="Meiryo" panose="020B0604030504040204" pitchFamily="34" charset="-128"/>
              </a:rPr>
              <a:t>】</a:t>
            </a:r>
          </a:p>
          <a:p>
            <a:pPr algn="ctr"/>
            <a:r>
              <a:rPr kumimoji="1" lang="ja-JP" altLang="en-US">
                <a:solidFill>
                  <a:schemeClr val="tx1"/>
                </a:solidFill>
                <a:latin typeface="Meiryo" panose="020B0604030504040204" pitchFamily="34" charset="-128"/>
                <a:ea typeface="Meiryo" panose="020B0604030504040204" pitchFamily="34" charset="-128"/>
              </a:rPr>
              <a:t>皆さんが考える事業の</a:t>
            </a:r>
            <a:endParaRPr kumimoji="1" lang="en-US" altLang="ja-JP">
              <a:solidFill>
                <a:schemeClr val="tx1"/>
              </a:solidFill>
              <a:latin typeface="Meiryo" panose="020B0604030504040204" pitchFamily="34" charset="-128"/>
              <a:ea typeface="Meiryo" panose="020B0604030504040204" pitchFamily="34" charset="-128"/>
            </a:endParaRPr>
          </a:p>
          <a:p>
            <a:pPr algn="ctr"/>
            <a:r>
              <a:rPr lang="ja-JP" altLang="en-US">
                <a:solidFill>
                  <a:schemeClr val="tx1"/>
                </a:solidFill>
                <a:latin typeface="Meiryo" panose="020B0604030504040204" pitchFamily="34" charset="-128"/>
                <a:ea typeface="Meiryo" panose="020B0604030504040204" pitchFamily="34" charset="-128"/>
              </a:rPr>
              <a:t>創造する未来像（ビジョン）</a:t>
            </a:r>
            <a:endParaRPr lang="en-US" altLang="ja-JP">
              <a:solidFill>
                <a:schemeClr val="tx1"/>
              </a:solidFill>
              <a:latin typeface="Meiryo" panose="020B0604030504040204" pitchFamily="34" charset="-128"/>
              <a:ea typeface="Meiryo" panose="020B0604030504040204" pitchFamily="34" charset="-128"/>
            </a:endParaRPr>
          </a:p>
          <a:p>
            <a:pPr algn="ctr"/>
            <a:r>
              <a:rPr lang="ja-JP" altLang="en-US">
                <a:solidFill>
                  <a:schemeClr val="tx1"/>
                </a:solidFill>
                <a:latin typeface="Meiryo" panose="020B0604030504040204" pitchFamily="34" charset="-128"/>
                <a:ea typeface="Meiryo" panose="020B0604030504040204" pitchFamily="34" charset="-128"/>
              </a:rPr>
              <a:t>事業の使命（ミッション）とは？</a:t>
            </a:r>
            <a:endParaRPr kumimoji="1" lang="ja-JP" altLang="en-US">
              <a:solidFill>
                <a:schemeClr val="tx1"/>
              </a:solidFill>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3810250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0" name="正方形/長方形 4"/>
          <p:cNvSpPr/>
          <p:nvPr/>
        </p:nvSpPr>
        <p:spPr>
          <a:xfrm>
            <a:off x="0" y="1"/>
            <a:ext cx="12192000" cy="54296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tIns="144000" rtlCol="0" anchor="ctr"/>
          <a:lstStyle/>
          <a:p>
            <a:r>
              <a:rPr lang="ja-JP" altLang="en-US" sz="2800">
                <a:latin typeface="Meiryo" panose="020B0604030504040204" pitchFamily="34" charset="-128"/>
                <a:ea typeface="Meiryo" panose="020B0604030504040204" pitchFamily="34" charset="-128"/>
              </a:rPr>
              <a:t>事業計画書事例｜</a:t>
            </a:r>
            <a:r>
              <a:rPr lang="en" altLang="ja-JP" sz="2800">
                <a:latin typeface="Meiryo" panose="020B0604030504040204" pitchFamily="34" charset="-128"/>
                <a:ea typeface="Meiryo" panose="020B0604030504040204" pitchFamily="34" charset="-128"/>
              </a:rPr>
              <a:t>EduFitSnack</a:t>
            </a:r>
            <a:r>
              <a:rPr lang="ja-JP" altLang="en" sz="2800">
                <a:latin typeface="Meiryo" panose="020B0604030504040204" pitchFamily="34" charset="-128"/>
                <a:ea typeface="Meiryo" panose="020B0604030504040204" pitchFamily="34" charset="-128"/>
              </a:rPr>
              <a:t>（</a:t>
            </a:r>
            <a:r>
              <a:rPr lang="ja-JP" altLang="en-US" sz="2800">
                <a:latin typeface="Meiryo" panose="020B0604030504040204" pitchFamily="34" charset="-128"/>
                <a:ea typeface="Meiryo" panose="020B0604030504040204" pitchFamily="34" charset="-128"/>
              </a:rPr>
              <a:t>エデュフィットスナック）</a:t>
            </a:r>
            <a:endParaRPr lang="en-US" altLang="ja-JP" sz="2800" dirty="0">
              <a:latin typeface="Meiryo" panose="020B0604030504040204" pitchFamily="34" charset="-128"/>
              <a:ea typeface="Meiryo" panose="020B0604030504040204" pitchFamily="34" charset="-128"/>
            </a:endParaRPr>
          </a:p>
        </p:txBody>
      </p:sp>
      <p:sp>
        <p:nvSpPr>
          <p:cNvPr id="1141" name="テキスト ボックス 5"/>
          <p:cNvSpPr txBox="1"/>
          <p:nvPr/>
        </p:nvSpPr>
        <p:spPr>
          <a:xfrm>
            <a:off x="0" y="674589"/>
            <a:ext cx="12191999" cy="6000750"/>
          </a:xfrm>
          <a:prstGeom prst="rect">
            <a:avLst/>
          </a:prstGeom>
          <a:noFill/>
        </p:spPr>
        <p:txBody>
          <a:bodyPr wrap="square">
            <a:spAutoFit/>
          </a:bodyPr>
          <a:lstStyle/>
          <a:p>
            <a:r>
              <a:rPr lang="en-US" altLang="ja-JP" sz="2400" b="1" dirty="0">
                <a:latin typeface="Meiryo" panose="020B0604030504040204" pitchFamily="34" charset="-128"/>
                <a:ea typeface="Meiryo" panose="020B0604030504040204" pitchFamily="34" charset="-128"/>
              </a:rPr>
              <a:t>3</a:t>
            </a:r>
            <a:r>
              <a:rPr lang="ja-JP" altLang="en-US" sz="2400" b="1">
                <a:latin typeface="Meiryo" panose="020B0604030504040204" pitchFamily="34" charset="-128"/>
                <a:ea typeface="Meiryo" panose="020B0604030504040204" pitchFamily="34" charset="-128"/>
              </a:rPr>
              <a:t>．顧客の課題と解決方法</a:t>
            </a:r>
            <a:endParaRPr lang="en-US" altLang="ja-JP" sz="2400" b="1" dirty="0">
              <a:latin typeface="Meiryo" panose="020B0604030504040204" pitchFamily="34" charset="-128"/>
              <a:ea typeface="Meiryo" panose="020B0604030504040204" pitchFamily="34" charset="-128"/>
            </a:endParaRPr>
          </a:p>
          <a:p>
            <a:endParaRPr lang="en-US" altLang="ja-JP" sz="2400" b="1" dirty="0">
              <a:latin typeface="Meiryo" panose="020B0604030504040204" pitchFamily="34" charset="-128"/>
              <a:ea typeface="Meiryo" panose="020B0604030504040204" pitchFamily="34" charset="-128"/>
            </a:endParaRPr>
          </a:p>
          <a:p>
            <a:br>
              <a:rPr lang="ja-JP" altLang="en-US" sz="2400" b="1">
                <a:latin typeface="Meiryo" panose="020B0604030504040204" pitchFamily="34" charset="-128"/>
                <a:ea typeface="Meiryo" panose="020B0604030504040204" pitchFamily="34" charset="-128"/>
              </a:rPr>
            </a:br>
            <a:r>
              <a:rPr lang="ja-JP" altLang="en-US" sz="2400" b="1">
                <a:latin typeface="Meiryo" panose="020B0604030504040204" pitchFamily="34" charset="-128"/>
                <a:ea typeface="Meiryo" panose="020B0604030504040204" pitchFamily="34" charset="-128"/>
              </a:rPr>
              <a:t>■顧客の課題</a:t>
            </a:r>
            <a:endParaRPr lang="en-US" altLang="ja-JP" sz="2400" b="1" dirty="0">
              <a:latin typeface="Meiryo" panose="020B0604030504040204" pitchFamily="34" charset="-128"/>
              <a:ea typeface="Meiryo" panose="020B0604030504040204" pitchFamily="34" charset="-128"/>
            </a:endParaRPr>
          </a:p>
          <a:p>
            <a:endParaRPr lang="en-US" altLang="ja-JP" sz="2400" b="1"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部活動や学習で忙しく、栄養バランスを考えた間食を用意する時間がない。</a:t>
            </a:r>
            <a:endParaRPr lang="en-US" altLang="ja-JP" sz="2400"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市販品は添加物や高糖質・高脂質で、健康面の不安がある。</a:t>
            </a:r>
            <a:endParaRPr lang="en-US" altLang="ja-JP" sz="2400" dirty="0">
              <a:latin typeface="Meiryo" panose="020B0604030504040204" pitchFamily="34" charset="-128"/>
              <a:ea typeface="Meiryo" panose="020B0604030504040204" pitchFamily="34" charset="-128"/>
            </a:endParaRPr>
          </a:p>
          <a:p>
            <a:endParaRPr lang="en-US" altLang="ja-JP" sz="2400" dirty="0">
              <a:latin typeface="Meiryo" panose="020B0604030504040204" pitchFamily="34" charset="-128"/>
              <a:ea typeface="Meiryo" panose="020B0604030504040204" pitchFamily="34" charset="-128"/>
            </a:endParaRPr>
          </a:p>
          <a:p>
            <a:r>
              <a:rPr lang="ja-JP" altLang="en-US" sz="2400" b="1">
                <a:latin typeface="Meiryo" panose="020B0604030504040204" pitchFamily="34" charset="-128"/>
                <a:ea typeface="Meiryo" panose="020B0604030504040204" pitchFamily="34" charset="-128"/>
              </a:rPr>
              <a:t>■解決方法</a:t>
            </a:r>
            <a:endParaRPr lang="en-US" altLang="ja-JP" sz="2400" b="1" dirty="0">
              <a:latin typeface="Meiryo" panose="020B0604030504040204" pitchFamily="34" charset="-128"/>
              <a:ea typeface="Meiryo" panose="020B0604030504040204" pitchFamily="34" charset="-128"/>
            </a:endParaRPr>
          </a:p>
          <a:p>
            <a:endParaRPr lang="en-US" altLang="ja-JP" sz="2400"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あらかじめバランス設計された健康スナックボックスを定期的に届けることで、購買の手間や栄養管理への負担を軽減し、学生が手軽に安心して食べられる選択肢を提供する。</a:t>
            </a:r>
            <a:endParaRPr lang="en-US" altLang="ja-JP" sz="2400" dirty="0">
              <a:latin typeface="Meiryo" panose="020B0604030504040204" pitchFamily="34" charset="-128"/>
              <a:ea typeface="Meiryo" panose="020B0604030504040204" pitchFamily="34" charset="-128"/>
            </a:endParaRPr>
          </a:p>
          <a:p>
            <a:endParaRPr lang="en-US" altLang="ja-JP" sz="2400" dirty="0">
              <a:latin typeface="Meiryo" panose="020B0604030504040204" pitchFamily="34" charset="-128"/>
              <a:ea typeface="Meiryo" panose="020B0604030504040204" pitchFamily="34" charset="-128"/>
            </a:endParaRPr>
          </a:p>
          <a:p>
            <a:r>
              <a:rPr lang="ja-JP" altLang="en-US" sz="2400" b="1">
                <a:latin typeface="Meiryo" panose="020B0604030504040204" pitchFamily="34" charset="-128"/>
                <a:ea typeface="Meiryo" panose="020B0604030504040204" pitchFamily="34" charset="-128"/>
              </a:rPr>
              <a:t>■提供価値</a:t>
            </a:r>
            <a:br>
              <a:rPr lang="en-US" altLang="ja-JP" sz="2400" b="1" dirty="0">
                <a:latin typeface="Meiryo" panose="020B0604030504040204" pitchFamily="34" charset="-128"/>
                <a:ea typeface="Meiryo" panose="020B0604030504040204" pitchFamily="34" charset="-128"/>
              </a:rPr>
            </a:br>
            <a:endParaRPr lang="en-US" altLang="ja-JP" sz="2400" b="1"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　</a:t>
            </a:r>
            <a:r>
              <a:rPr lang="en-US" altLang="ja-JP" sz="2400" dirty="0">
                <a:latin typeface="Meiryo" panose="020B0604030504040204" pitchFamily="34" charset="-128"/>
                <a:ea typeface="Meiryo" panose="020B0604030504040204" pitchFamily="34" charset="-128"/>
              </a:rPr>
              <a:t>①</a:t>
            </a:r>
            <a:r>
              <a:rPr lang="ja-JP" altLang="en-US" sz="2400">
                <a:latin typeface="Meiryo" panose="020B0604030504040204" pitchFamily="34" charset="-128"/>
                <a:ea typeface="Meiryo" panose="020B0604030504040204" pitchFamily="34" charset="-128"/>
              </a:rPr>
              <a:t>時間の節約　</a:t>
            </a:r>
            <a:r>
              <a:rPr lang="en-US" altLang="ja-JP" sz="2400" dirty="0">
                <a:latin typeface="Meiryo" panose="020B0604030504040204" pitchFamily="34" charset="-128"/>
                <a:ea typeface="Meiryo" panose="020B0604030504040204" pitchFamily="34" charset="-128"/>
              </a:rPr>
              <a:t>②</a:t>
            </a:r>
            <a:r>
              <a:rPr lang="ja-JP" altLang="en-US" sz="2400">
                <a:latin typeface="Meiryo" panose="020B0604030504040204" pitchFamily="34" charset="-128"/>
                <a:ea typeface="Meiryo" panose="020B0604030504040204" pitchFamily="34" charset="-128"/>
              </a:rPr>
              <a:t>健康を維持するための品質と安心感　</a:t>
            </a:r>
            <a:r>
              <a:rPr lang="en-US" altLang="ja-JP" sz="2400" dirty="0">
                <a:latin typeface="Meiryo" panose="020B0604030504040204" pitchFamily="34" charset="-128"/>
                <a:ea typeface="Meiryo" panose="020B0604030504040204" pitchFamily="34" charset="-128"/>
              </a:rPr>
              <a:t>③</a:t>
            </a:r>
            <a:r>
              <a:rPr lang="ja-JP" altLang="en-US" sz="2400">
                <a:latin typeface="Meiryo" panose="020B0604030504040204" pitchFamily="34" charset="-128"/>
                <a:ea typeface="Meiryo" panose="020B0604030504040204" pitchFamily="34" charset="-128"/>
              </a:rPr>
              <a:t>自己実現の支援</a:t>
            </a:r>
          </a:p>
        </p:txBody>
      </p:sp>
      <p:sp>
        <p:nvSpPr>
          <p:cNvPr id="1142" name="メモ 1"/>
          <p:cNvSpPr/>
          <p:nvPr/>
        </p:nvSpPr>
        <p:spPr>
          <a:xfrm>
            <a:off x="7922560" y="835279"/>
            <a:ext cx="4085112" cy="1401288"/>
          </a:xfrm>
          <a:prstGeom prst="foldedCorne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800" dirty="0">
                <a:solidFill>
                  <a:schemeClr val="tx1"/>
                </a:solidFill>
                <a:latin typeface="Meiryo" panose="020B0604030504040204" pitchFamily="34" charset="-128"/>
                <a:ea typeface="Meiryo" panose="020B0604030504040204" pitchFamily="34" charset="-128"/>
              </a:rPr>
              <a:t>【</a:t>
            </a:r>
            <a:r>
              <a:rPr lang="ja-JP" altLang="en-US" sz="1800">
                <a:solidFill>
                  <a:schemeClr val="tx1"/>
                </a:solidFill>
                <a:latin typeface="Meiryo" panose="020B0604030504040204" pitchFamily="34" charset="-128"/>
                <a:ea typeface="Meiryo" panose="020B0604030504040204" pitchFamily="34" charset="-128"/>
              </a:rPr>
              <a:t>ポイント</a:t>
            </a:r>
            <a:r>
              <a:rPr lang="en-US" altLang="ja-JP" sz="1800" dirty="0">
                <a:solidFill>
                  <a:schemeClr val="tx1"/>
                </a:solidFill>
                <a:latin typeface="Meiryo" panose="020B0604030504040204" pitchFamily="34" charset="-128"/>
                <a:ea typeface="Meiryo" panose="020B0604030504040204" pitchFamily="34" charset="-128"/>
              </a:rPr>
              <a:t>】</a:t>
            </a:r>
          </a:p>
          <a:p>
            <a:pPr algn="ctr"/>
            <a:r>
              <a:rPr lang="ja-JP" altLang="en-US" sz="1800">
                <a:solidFill>
                  <a:schemeClr val="tx1"/>
                </a:solidFill>
                <a:latin typeface="Meiryo" panose="020B0604030504040204" pitchFamily="34" charset="-128"/>
                <a:ea typeface="Meiryo" panose="020B0604030504040204" pitchFamily="34" charset="-128"/>
              </a:rPr>
              <a:t>顧客が関わる課題とは？</a:t>
            </a:r>
            <a:endParaRPr lang="en-US" altLang="ja-JP" sz="1800" dirty="0">
              <a:solidFill>
                <a:schemeClr val="tx1"/>
              </a:solidFill>
              <a:latin typeface="Meiryo" panose="020B0604030504040204" pitchFamily="34" charset="-128"/>
              <a:ea typeface="Meiryo" panose="020B0604030504040204" pitchFamily="34" charset="-128"/>
            </a:endParaRPr>
          </a:p>
          <a:p>
            <a:pPr algn="ctr"/>
            <a:r>
              <a:rPr lang="ja-JP" altLang="en-US">
                <a:solidFill>
                  <a:schemeClr val="tx1"/>
                </a:solidFill>
                <a:latin typeface="Meiryo" panose="020B0604030504040204" pitchFamily="34" charset="-128"/>
                <a:ea typeface="Meiryo" panose="020B0604030504040204" pitchFamily="34" charset="-128"/>
              </a:rPr>
              <a:t>その解決方法と提供価値を簡潔に記載する。</a:t>
            </a:r>
            <a:endParaRPr lang="en-US" altLang="ja-JP" sz="1800" dirty="0">
              <a:solidFill>
                <a:schemeClr val="tx1"/>
              </a:solidFill>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352755655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lnDef>
      <a:spPr>
        <a:custGeom>
          <a:avLst/>
          <a:gdLst/>
          <a:ahLst/>
          <a:cxnLst/>
          <a:rect l="l" t="t" r="r" b="b"/>
          <a:pathLst/>
        </a:custGeom>
      </a:spPr>
      <a:bodyPr vertOverflow="overflow" horzOverflow="overflow"/>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lnDef>
      <a:spPr>
        <a:custGeom>
          <a:avLst/>
          <a:gdLst/>
          <a:ahLst/>
          <a:cxnLst/>
          <a:rect l="l" t="t" r="r" b="b"/>
          <a:pathLst/>
        </a:custGeom>
      </a:spPr>
      <a:bodyPr vertOverflow="overflow" horzOverflow="overflow"/>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1403</TotalTime>
  <Words>1827</Words>
  <Application>Microsoft Office PowerPoint</Application>
  <PresentationFormat>ワイド画面</PresentationFormat>
  <Paragraphs>188</Paragraphs>
  <Slides>13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13</vt:i4>
      </vt:variant>
    </vt:vector>
  </HeadingPairs>
  <TitlesOfParts>
    <vt:vector size="19" baseType="lpstr">
      <vt:lpstr>Meiryo</vt:lpstr>
      <vt:lpstr>Meiryo</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広島県庁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広本 雅之</dc:creator>
  <cp:lastModifiedBy>広本 雅之</cp:lastModifiedBy>
  <cp:revision>109</cp:revision>
  <cp:lastPrinted>2025-08-21T23:50:07Z</cp:lastPrinted>
  <dcterms:created xsi:type="dcterms:W3CDTF">2024-09-02T04:33:14Z</dcterms:created>
  <dcterms:modified xsi:type="dcterms:W3CDTF">2025-10-10T00:00:00Z</dcterms:modified>
</cp:coreProperties>
</file>