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145708138" r:id="rId3"/>
    <p:sldId id="2145708176" r:id="rId4"/>
    <p:sldId id="2145708126" r:id="rId5"/>
    <p:sldId id="2145708160" r:id="rId6"/>
    <p:sldId id="2145708177" r:id="rId7"/>
    <p:sldId id="2145708179" r:id="rId8"/>
    <p:sldId id="2145708180" r:id="rId9"/>
    <p:sldId id="2145708181" r:id="rId10"/>
    <p:sldId id="2145708184" r:id="rId11"/>
    <p:sldId id="2145708164" r:id="rId12"/>
    <p:sldId id="2145708182" r:id="rId13"/>
    <p:sldId id="2145708183" r:id="rId14"/>
    <p:sldId id="272" r:id="rId15"/>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3"/>
    <p:restoredTop sz="94658"/>
  </p:normalViewPr>
  <p:slideViewPr>
    <p:cSldViewPr snapToGrid="0">
      <p:cViewPr varScale="1">
        <p:scale>
          <a:sx n="87" d="100"/>
          <a:sy n="87" d="100"/>
        </p:scale>
        <p:origin x="144" y="64"/>
      </p:cViewPr>
      <p:guideLst/>
    </p:cSldViewPr>
  </p:slideViewPr>
  <p:notesTextViewPr>
    <p:cViewPr>
      <p:scale>
        <a:sx n="1" d="1"/>
        <a:sy n="1" d="1"/>
      </p:scale>
      <p:origin x="0" y="0"/>
    </p:cViewPr>
  </p:notesTextViewPr>
  <p:notesViewPr>
    <p:cSldViewPr snapToGrid="0">
      <p:cViewPr varScale="1">
        <p:scale>
          <a:sx n="70" d="100"/>
          <a:sy n="70" d="100"/>
        </p:scale>
        <p:origin x="2700" y="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C47D143-8CA6-48C1-D396-9A8EA94E6F00}"/>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8996CD7D-473E-E7F1-8CB8-6B7D0260FE2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04B1B3C-5B95-95E1-0A57-986B18FAFB2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284E53D6-012C-419B-A489-CA1E92209297}" type="slidenum">
              <a:rPr kumimoji="1" lang="ja-JP" altLang="en-US" smtClean="0"/>
              <a:t>‹#›</a:t>
            </a:fld>
            <a:endParaRPr kumimoji="1" lang="ja-JP" altLang="en-US"/>
          </a:p>
        </p:txBody>
      </p:sp>
    </p:spTree>
    <p:extLst>
      <p:ext uri="{BB962C8B-B14F-4D97-AF65-F5344CB8AC3E}">
        <p14:creationId xmlns:p14="http://schemas.microsoft.com/office/powerpoint/2010/main" val="2545045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11575DA-9B4B-3149-82CB-02A344C16B8B}" type="datetimeFigureOut">
              <a:rPr kumimoji="1" lang="ja-JP" altLang="en-US" smtClean="0"/>
              <a:t>2025/10/10</a:t>
            </a:fld>
            <a:endParaRPr kumimoji="1" lang="ja-JP" altLang="en-US"/>
          </a:p>
        </p:txBody>
      </p:sp>
      <p:sp>
        <p:nvSpPr>
          <p:cNvPr id="1102"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8FCECFA-5B3A-9543-AF60-780A3FB777FA}" type="slidenum">
              <a:rPr kumimoji="1" lang="ja-JP" altLang="en-US" smtClean="0"/>
              <a:t>‹#›</a:t>
            </a:fld>
            <a:endParaRPr kumimoji="1" lang="ja-JP" altLang="en-US"/>
          </a:p>
        </p:txBody>
      </p:sp>
    </p:spTree>
    <p:extLst>
      <p:ext uri="{BB962C8B-B14F-4D97-AF65-F5344CB8AC3E}">
        <p14:creationId xmlns:p14="http://schemas.microsoft.com/office/powerpoint/2010/main" val="178114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1032"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853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828834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14431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096413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668424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83756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12935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72411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77178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03577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82"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02210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4153D1-9740-4102-86E6-16722E250AE0}" type="datetimeFigureOut">
              <a:rPr kumimoji="1" lang="ja-JP" altLang="en-US" smtClean="0"/>
              <a:t>2025/10/10</a:t>
            </a:fld>
            <a:endParaRPr kumimoji="1" lang="ja-JP" altLang="en-US"/>
          </a:p>
        </p:txBody>
      </p:sp>
      <p:sp>
        <p:nvSpPr>
          <p:cNvPr id="1028"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089897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6"/>
          <p:cNvSpPr/>
          <p:nvPr/>
        </p:nvSpPr>
        <p:spPr>
          <a:xfrm>
            <a:off x="0" y="712381"/>
            <a:ext cx="12192000" cy="244548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252000" rtlCol="0" anchor="ctr"/>
          <a:lstStyle/>
          <a:p>
            <a:pPr algn="ctr"/>
            <a:r>
              <a:rPr kumimoji="1" lang="ja-JP" altLang="en-US" sz="6600" dirty="0">
                <a:latin typeface="Meiryo" panose="020B0604030504040204" pitchFamily="34" charset="-128"/>
                <a:ea typeface="Meiryo" panose="020B0604030504040204" pitchFamily="34" charset="-128"/>
              </a:rPr>
              <a:t>起業家精神育成プログラム</a:t>
            </a:r>
            <a:endParaRPr kumimoji="1" lang="en-US" altLang="ja-JP" sz="6600" dirty="0">
              <a:latin typeface="Meiryo" panose="020B0604030504040204" pitchFamily="34" charset="-128"/>
              <a:ea typeface="Meiryo" panose="020B0604030504040204" pitchFamily="34" charset="-128"/>
            </a:endParaRPr>
          </a:p>
          <a:p>
            <a:pPr algn="ctr"/>
            <a:r>
              <a:rPr lang="en-US" altLang="ja-JP" sz="5400" dirty="0">
                <a:latin typeface="Meiryo" panose="020B0604030504040204" pitchFamily="34" charset="-128"/>
                <a:ea typeface="Meiryo" panose="020B0604030504040204" pitchFamily="34" charset="-128"/>
              </a:rPr>
              <a:t>13</a:t>
            </a:r>
            <a:r>
              <a:rPr lang="ja-JP" altLang="en-US" sz="5400">
                <a:latin typeface="Meiryo" panose="020B0604030504040204" pitchFamily="34" charset="-128"/>
                <a:ea typeface="Meiryo" panose="020B0604030504040204" pitchFamily="34" charset="-128"/>
              </a:rPr>
              <a:t>－</a:t>
            </a:r>
            <a:r>
              <a:rPr lang="en-US" altLang="ja-JP" sz="5400" dirty="0">
                <a:latin typeface="Meiryo" panose="020B0604030504040204" pitchFamily="34" charset="-128"/>
                <a:ea typeface="Meiryo" panose="020B0604030504040204" pitchFamily="34" charset="-128"/>
              </a:rPr>
              <a:t>2</a:t>
            </a:r>
            <a:endParaRPr kumimoji="1" lang="ja-JP" altLang="en-US" sz="5400" dirty="0">
              <a:latin typeface="Meiryo" panose="020B0604030504040204" pitchFamily="34" charset="-128"/>
              <a:ea typeface="Meiryo" panose="020B0604030504040204" pitchFamily="34" charset="-128"/>
            </a:endParaRPr>
          </a:p>
        </p:txBody>
      </p:sp>
      <p:sp>
        <p:nvSpPr>
          <p:cNvPr id="1108" name="テキスト ボックス 7"/>
          <p:cNvSpPr txBox="1"/>
          <p:nvPr/>
        </p:nvSpPr>
        <p:spPr>
          <a:xfrm>
            <a:off x="142108" y="4249632"/>
            <a:ext cx="11883637" cy="923330"/>
          </a:xfrm>
          <a:prstGeom prst="rect">
            <a:avLst/>
          </a:prstGeom>
          <a:noFill/>
        </p:spPr>
        <p:txBody>
          <a:bodyPr wrap="square" rtlCol="0">
            <a:spAutoFit/>
          </a:bodyPr>
          <a:lstStyle/>
          <a:p>
            <a:pPr algn="ctr"/>
            <a:r>
              <a:rPr lang="ja-JP" altLang="en-US" sz="5400" dirty="0">
                <a:solidFill>
                  <a:schemeClr val="tx2">
                    <a:lumMod val="75000"/>
                    <a:lumOff val="25000"/>
                  </a:schemeClr>
                </a:solidFill>
                <a:latin typeface="Meiryo" panose="020B0604030504040204" pitchFamily="34" charset="-128"/>
                <a:ea typeface="Meiryo" panose="020B0604030504040204" pitchFamily="34" charset="-128"/>
              </a:rPr>
              <a:t>収支計画</a:t>
            </a:r>
            <a:r>
              <a:rPr lang="en-US" altLang="ja-JP" sz="5400" dirty="0">
                <a:solidFill>
                  <a:schemeClr val="tx2">
                    <a:lumMod val="75000"/>
                    <a:lumOff val="25000"/>
                  </a:schemeClr>
                </a:solidFill>
                <a:latin typeface="Meiryo" panose="020B0604030504040204" pitchFamily="34" charset="-128"/>
                <a:ea typeface="Meiryo" panose="020B0604030504040204" pitchFamily="34" charset="-128"/>
              </a:rPr>
              <a:t>②</a:t>
            </a:r>
            <a:endParaRPr kumimoji="1" lang="ja-JP" altLang="en-US" sz="5400" dirty="0">
              <a:solidFill>
                <a:schemeClr val="tx2">
                  <a:lumMod val="75000"/>
                  <a:lumOff val="25000"/>
                </a:schemeClr>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56974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528468"/>
            <a:ext cx="9419566"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＜参考＞減価償却費：</a:t>
            </a:r>
            <a:r>
              <a:rPr lang="ja-JP" altLang="en-US" sz="2800">
                <a:latin typeface="Meiryo" panose="020B0604030504040204" pitchFamily="34" charset="-128"/>
                <a:ea typeface="Meiryo" panose="020B0604030504040204" pitchFamily="34" charset="-128"/>
              </a:rPr>
              <a:t>250万円の車を購入した場合</a:t>
            </a:r>
            <a:endParaRPr lang="en-US" altLang="ja-JP" sz="2000" dirty="0">
              <a:latin typeface="Meiryo" panose="020B0604030504040204" pitchFamily="34" charset="-128"/>
              <a:ea typeface="Meiryo" panose="020B0604030504040204" pitchFamily="34" charset="-128"/>
            </a:endParaRPr>
          </a:p>
        </p:txBody>
      </p:sp>
      <p:pic>
        <p:nvPicPr>
          <p:cNvPr id="1167" name="Picture 2"/>
          <p:cNvPicPr>
            <a:picLocks noChangeAspect="1" noChangeArrowheads="1"/>
          </p:cNvPicPr>
          <p:nvPr/>
        </p:nvPicPr>
        <p:blipFill>
          <a:blip r:embed="rId2"/>
          <a:stretch>
            <a:fillRect/>
          </a:stretch>
        </p:blipFill>
        <p:spPr>
          <a:xfrm>
            <a:off x="7843005" y="3011560"/>
            <a:ext cx="4022162" cy="1478024"/>
          </a:xfrm>
          <a:prstGeom prst="rect">
            <a:avLst/>
          </a:prstGeom>
          <a:noFill/>
          <a:ln>
            <a:solidFill>
              <a:schemeClr val="accent1"/>
            </a:solidFill>
          </a:ln>
        </p:spPr>
      </p:pic>
      <p:sp>
        <p:nvSpPr>
          <p:cNvPr id="1168" name="正方形/長方形 5"/>
          <p:cNvSpPr/>
          <p:nvPr/>
        </p:nvSpPr>
        <p:spPr>
          <a:xfrm>
            <a:off x="226633" y="1184609"/>
            <a:ext cx="11685319" cy="1938992"/>
          </a:xfrm>
          <a:prstGeom prst="rect">
            <a:avLst/>
          </a:prstGeom>
        </p:spPr>
        <p:txBody>
          <a:bodyPr wrap="square">
            <a:spAutoFit/>
          </a:bodyPr>
          <a:lstStyle/>
          <a:p>
            <a:r>
              <a:rPr lang="ja-JP" altLang="en-US" sz="2400">
                <a:latin typeface="Meiryo" panose="020B0604030504040204" pitchFamily="34" charset="-128"/>
                <a:ea typeface="Meiryo" panose="020B0604030504040204" pitchFamily="34" charset="-128"/>
              </a:rPr>
              <a:t>車は、長期間使っていくうちに徐々に価値が減り、最後には資産としての価値がゼロとなる。</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この時「今年は車を購入したので、250万円かかりました」と、</a:t>
            </a:r>
            <a:r>
              <a:rPr lang="ja-JP" altLang="en-US" sz="2400" b="1">
                <a:latin typeface="Meiryo" panose="020B0604030504040204" pitchFamily="34" charset="-128"/>
                <a:ea typeface="Meiryo" panose="020B0604030504040204" pitchFamily="34" charset="-128"/>
              </a:rPr>
              <a:t>250万円すべてを経費とするのではなく</a:t>
            </a:r>
            <a:r>
              <a:rPr lang="ja-JP" altLang="en-US" sz="2400">
                <a:latin typeface="Meiryo" panose="020B0604030504040204" pitchFamily="34" charset="-128"/>
                <a:ea typeface="Meiryo" panose="020B0604030504040204" pitchFamily="34" charset="-128"/>
              </a:rPr>
              <a:t>、「今年は50万、翌年に50万、翌々年に50万円…」というように、250万円を何年かで</a:t>
            </a:r>
            <a:r>
              <a:rPr lang="ja-JP" altLang="en-US" sz="2400" b="1">
                <a:latin typeface="Meiryo" panose="020B0604030504040204" pitchFamily="34" charset="-128"/>
                <a:ea typeface="Meiryo" panose="020B0604030504040204" pitchFamily="34" charset="-128"/>
              </a:rPr>
              <a:t>分割して経費にする。</a:t>
            </a:r>
          </a:p>
        </p:txBody>
      </p:sp>
      <p:sp>
        <p:nvSpPr>
          <p:cNvPr id="1169" name="正方形/長方形 7"/>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費用を把握する｜事業を運営するための費用</a:t>
            </a:r>
            <a:endParaRPr kumimoji="1" lang="en-US" altLang="ja-JP" sz="2800" dirty="0">
              <a:latin typeface="Meiryo" panose="020B0604030504040204" pitchFamily="34" charset="-128"/>
              <a:ea typeface="Meiryo" panose="020B0604030504040204" pitchFamily="34" charset="-128"/>
            </a:endParaRPr>
          </a:p>
        </p:txBody>
      </p:sp>
      <p:sp>
        <p:nvSpPr>
          <p:cNvPr id="1170" name="テキスト ボックス 9"/>
          <p:cNvSpPr txBox="1"/>
          <p:nvPr/>
        </p:nvSpPr>
        <p:spPr>
          <a:xfrm>
            <a:off x="107412" y="3252573"/>
            <a:ext cx="8959467" cy="3539430"/>
          </a:xfrm>
          <a:prstGeom prst="rect">
            <a:avLst/>
          </a:prstGeom>
          <a:noFill/>
        </p:spPr>
        <p:txBody>
          <a:bodyPr wrap="square">
            <a:spAutoFit/>
          </a:bodyPr>
          <a:lstStyle/>
          <a:p>
            <a:r>
              <a:rPr lang="en-US" altLang="ja-JP" sz="2400" b="1" dirty="0"/>
              <a:t>【</a:t>
            </a:r>
            <a:r>
              <a:rPr lang="ja-JP" altLang="en-US" sz="2400" b="1"/>
              <a:t>初年度：価値250万円</a:t>
            </a:r>
            <a:r>
              <a:rPr lang="en-US" altLang="ja-JP" sz="2400" b="1" dirty="0"/>
              <a:t>】</a:t>
            </a:r>
          </a:p>
          <a:p>
            <a:r>
              <a:rPr lang="ja-JP" altLang="en-US" sz="2000"/>
              <a:t>  ↓</a:t>
            </a:r>
          </a:p>
          <a:p>
            <a:r>
              <a:rPr lang="ja-JP" altLang="en-US" sz="2000"/>
              <a:t> [🚕(ピカピカ)] 経費計上：50万円/年→ (2年目：残価200万円)</a:t>
            </a:r>
          </a:p>
          <a:p>
            <a:r>
              <a:rPr lang="ja-JP" altLang="en-US" sz="2000"/>
              <a:t>                           ↓  </a:t>
            </a:r>
          </a:p>
          <a:p>
            <a:r>
              <a:rPr lang="ja-JP" altLang="en-US" sz="2000"/>
              <a:t> [🚕(少し価値減)] 経費計上：50万円/年→ (3年目：残価150万円)</a:t>
            </a:r>
          </a:p>
          <a:p>
            <a:r>
              <a:rPr lang="ja-JP" altLang="en-US" sz="2000"/>
              <a:t>                           ↓</a:t>
            </a:r>
          </a:p>
          <a:p>
            <a:r>
              <a:rPr lang="ja-JP" altLang="en-US" sz="2000"/>
              <a:t> [🚕(さらに価値減)]経費計上：50万円/年→ (4年目：残価100万円)</a:t>
            </a:r>
          </a:p>
          <a:p>
            <a:r>
              <a:rPr lang="ja-JP" altLang="en-US" sz="2000"/>
              <a:t>                           ↓</a:t>
            </a:r>
          </a:p>
          <a:p>
            <a:r>
              <a:rPr lang="ja-JP" altLang="en-US" sz="2000"/>
              <a:t> [🚕(古くなった)] 経費計上：50万円/年→ (5年目：残価50万円)</a:t>
            </a:r>
          </a:p>
          <a:p>
            <a:r>
              <a:rPr lang="ja-JP" altLang="en-US" sz="2000"/>
              <a:t>                           ↓</a:t>
            </a:r>
          </a:p>
          <a:p>
            <a:r>
              <a:rPr lang="ja-JP" altLang="en-US" sz="2000"/>
              <a:t> [🚕(ほぼ価値ゼロ)]経費計上：50万円/年</a:t>
            </a:r>
            <a:r>
              <a:rPr lang="ja-JP" altLang="en-US" sz="2000" b="1"/>
              <a:t>→ (5年目の終わり：残価0円)</a:t>
            </a:r>
          </a:p>
        </p:txBody>
      </p:sp>
    </p:spTree>
    <p:extLst>
      <p:ext uri="{BB962C8B-B14F-4D97-AF65-F5344CB8AC3E}">
        <p14:creationId xmlns:p14="http://schemas.microsoft.com/office/powerpoint/2010/main" val="3330539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 name="正方形/長方形 3"/>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費用を把握する</a:t>
            </a:r>
            <a:endParaRPr lang="en-US" altLang="ja-JP" sz="2800" dirty="0">
              <a:latin typeface="Meiryo" panose="020B0604030504040204" pitchFamily="34" charset="-128"/>
              <a:ea typeface="Meiryo" panose="020B0604030504040204" pitchFamily="34" charset="-128"/>
            </a:endParaRPr>
          </a:p>
        </p:txBody>
      </p:sp>
      <p:sp>
        <p:nvSpPr>
          <p:cNvPr id="1173" name="正方形/長方形 6"/>
          <p:cNvSpPr/>
          <p:nvPr/>
        </p:nvSpPr>
        <p:spPr>
          <a:xfrm>
            <a:off x="244546" y="857151"/>
            <a:ext cx="1701210" cy="103844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lang="en-US" altLang="ja-JP" sz="2800" b="1" dirty="0">
                <a:latin typeface="メイリオ" panose="020B0604030504040204" pitchFamily="50" charset="-128"/>
                <a:ea typeface="メイリオ" panose="020B0604030504040204" pitchFamily="50" charset="-128"/>
              </a:rPr>
              <a:t>13</a:t>
            </a:r>
            <a:r>
              <a:rPr kumimoji="1" lang="ja-JP" altLang="en-US" sz="2800" b="1">
                <a:latin typeface="メイリオ" panose="020B0604030504040204" pitchFamily="50" charset="-128"/>
                <a:ea typeface="メイリオ" panose="020B0604030504040204" pitchFamily="50" charset="-128"/>
              </a:rPr>
              <a:t>－</a:t>
            </a:r>
            <a:r>
              <a:rPr lang="en-US" altLang="ja-JP" sz="2800" b="1" dirty="0">
                <a:latin typeface="メイリオ" panose="020B0604030504040204" pitchFamily="50" charset="-128"/>
                <a:ea typeface="メイリオ" panose="020B0604030504040204" pitchFamily="50" charset="-128"/>
              </a:rPr>
              <a:t>2</a:t>
            </a:r>
          </a:p>
          <a:p>
            <a:pPr algn="ctr"/>
            <a:r>
              <a:rPr kumimoji="1" lang="ja-JP" altLang="en-US" sz="2800" b="1">
                <a:latin typeface="メイリオ" panose="020B0604030504040204" pitchFamily="50" charset="-128"/>
                <a:ea typeface="メイリオ" panose="020B0604030504040204" pitchFamily="50" charset="-128"/>
              </a:rPr>
              <a:t>ワーク</a:t>
            </a:r>
            <a:r>
              <a:rPr lang="en-US" altLang="ja-JP" sz="2800" b="1" dirty="0">
                <a:latin typeface="メイリオ" panose="020B0604030504040204" pitchFamily="50" charset="-128"/>
                <a:ea typeface="メイリオ" panose="020B0604030504040204" pitchFamily="50" charset="-128"/>
              </a:rPr>
              <a:t>①</a:t>
            </a:r>
            <a:endParaRPr kumimoji="1" lang="en-US" altLang="ja-JP" sz="2800" b="1" dirty="0">
              <a:latin typeface="メイリオ" panose="020B0604030504040204" pitchFamily="50" charset="-128"/>
              <a:ea typeface="メイリオ" panose="020B0604030504040204" pitchFamily="50" charset="-128"/>
            </a:endParaRPr>
          </a:p>
        </p:txBody>
      </p:sp>
      <p:sp>
        <p:nvSpPr>
          <p:cNvPr id="1174" name="テキスト ボックス 7"/>
          <p:cNvSpPr txBox="1"/>
          <p:nvPr/>
        </p:nvSpPr>
        <p:spPr>
          <a:xfrm>
            <a:off x="2029291" y="790017"/>
            <a:ext cx="9770434" cy="1200329"/>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自分の考案している商品・</a:t>
            </a:r>
            <a:r>
              <a:rPr lang="ja-JP" altLang="en-US" sz="3600">
                <a:solidFill>
                  <a:schemeClr val="tx2">
                    <a:lumMod val="75000"/>
                    <a:lumOff val="25000"/>
                  </a:schemeClr>
                </a:solidFill>
                <a:latin typeface="メイリオ" panose="020B0604030504040204" pitchFamily="50" charset="-128"/>
                <a:ea typeface="メイリオ" panose="020B0604030504040204" pitchFamily="50" charset="-128"/>
              </a:rPr>
              <a:t>サービスの費用を考えてみましょう。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75" name="テキスト ボックス 1"/>
          <p:cNvSpPr txBox="1"/>
          <p:nvPr/>
        </p:nvSpPr>
        <p:spPr>
          <a:xfrm>
            <a:off x="1945756" y="2828835"/>
            <a:ext cx="9770434" cy="1200329"/>
          </a:xfrm>
          <a:prstGeom prst="rect">
            <a:avLst/>
          </a:prstGeom>
          <a:noFill/>
        </p:spPr>
        <p:txBody>
          <a:bodyPr wrap="square" rtlCol="0" anchor="t" anchorCtr="0">
            <a:spAutoFit/>
          </a:bodyPr>
          <a:lstStyle/>
          <a:p>
            <a:r>
              <a:rPr lang="ja-JP" altLang="en-US" sz="3600" dirty="0">
                <a:latin typeface="メイリオ" panose="020B0604030504040204" pitchFamily="50" charset="-128"/>
                <a:ea typeface="メイリオ" panose="020B0604030504040204" pitchFamily="50" charset="-128"/>
              </a:rPr>
              <a:t>●個人で記入（</a:t>
            </a:r>
            <a:r>
              <a:rPr lang="en-US" altLang="ja-JP" sz="3600" dirty="0">
                <a:latin typeface="メイリオ" panose="020B0604030504040204" pitchFamily="50" charset="-128"/>
                <a:ea typeface="メイリオ" panose="020B0604030504040204" pitchFamily="50" charset="-128"/>
              </a:rPr>
              <a:t>15</a:t>
            </a:r>
            <a:r>
              <a:rPr lang="ja-JP" altLang="en-US" sz="3600" dirty="0">
                <a:latin typeface="メイリオ" panose="020B0604030504040204" pitchFamily="50" charset="-128"/>
                <a:ea typeface="メイリオ" panose="020B0604030504040204" pitchFamily="50" charset="-128"/>
              </a:rPr>
              <a:t>分）</a:t>
            </a:r>
          </a:p>
          <a:p>
            <a:endParaRPr lang="ja-JP" altLang="en-US" sz="3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71870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 name="正方形/長方形 1"/>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収支計画を作ってみよう！</a:t>
            </a:r>
            <a:endParaRPr lang="en-US" altLang="ja-JP" sz="2800" dirty="0">
              <a:latin typeface="Meiryo" panose="020B0604030504040204" pitchFamily="34" charset="-128"/>
              <a:ea typeface="Meiryo" panose="020B0604030504040204" pitchFamily="34" charset="-128"/>
            </a:endParaRPr>
          </a:p>
        </p:txBody>
      </p:sp>
      <p:graphicFrame>
        <p:nvGraphicFramePr>
          <p:cNvPr id="1178" name="表 2"/>
          <p:cNvGraphicFramePr>
            <a:graphicFrameLocks noGrp="1"/>
          </p:cNvGraphicFramePr>
          <p:nvPr>
            <p:extLst>
              <p:ext uri="{D42A27DB-BD31-4B8C-83A1-F6EECF244321}">
                <p14:modId xmlns:p14="http://schemas.microsoft.com/office/powerpoint/2010/main" val="2677847074"/>
              </p:ext>
            </p:extLst>
          </p:nvPr>
        </p:nvGraphicFramePr>
        <p:xfrm>
          <a:off x="946484" y="562684"/>
          <a:ext cx="10200068" cy="6180447"/>
        </p:xfrm>
        <a:graphic>
          <a:graphicData uri="http://schemas.openxmlformats.org/drawingml/2006/table">
            <a:tbl>
              <a:tblPr/>
              <a:tblGrid>
                <a:gridCol w="700768">
                  <a:extLst>
                    <a:ext uri="{9D8B030D-6E8A-4147-A177-3AD203B41FA5}">
                      <a16:colId xmlns:a16="http://schemas.microsoft.com/office/drawing/2014/main" val="20000"/>
                    </a:ext>
                  </a:extLst>
                </a:gridCol>
                <a:gridCol w="2493193">
                  <a:extLst>
                    <a:ext uri="{9D8B030D-6E8A-4147-A177-3AD203B41FA5}">
                      <a16:colId xmlns:a16="http://schemas.microsoft.com/office/drawing/2014/main" val="20001"/>
                    </a:ext>
                  </a:extLst>
                </a:gridCol>
                <a:gridCol w="2576561">
                  <a:extLst>
                    <a:ext uri="{9D8B030D-6E8A-4147-A177-3AD203B41FA5}">
                      <a16:colId xmlns:a16="http://schemas.microsoft.com/office/drawing/2014/main" val="20002"/>
                    </a:ext>
                  </a:extLst>
                </a:gridCol>
                <a:gridCol w="2214773">
                  <a:extLst>
                    <a:ext uri="{9D8B030D-6E8A-4147-A177-3AD203B41FA5}">
                      <a16:colId xmlns:a16="http://schemas.microsoft.com/office/drawing/2014/main" val="20003"/>
                    </a:ext>
                  </a:extLst>
                </a:gridCol>
                <a:gridCol w="2214773">
                  <a:extLst>
                    <a:ext uri="{9D8B030D-6E8A-4147-A177-3AD203B41FA5}">
                      <a16:colId xmlns:a16="http://schemas.microsoft.com/office/drawing/2014/main" val="20004"/>
                    </a:ext>
                  </a:extLst>
                </a:gridCol>
              </a:tblGrid>
              <a:tr h="514450">
                <a:tc gridSpan="2">
                  <a:txBody>
                    <a:bodyPr/>
                    <a:lstStyle/>
                    <a:p>
                      <a:pPr algn="l" fontAlgn="ctr"/>
                      <a:r>
                        <a:rPr lang="ja-JP" altLang="en-US" sz="2400" u="none" strike="noStrike">
                          <a:effectLst/>
                        </a:rPr>
                        <a:t>■ 予測損益計算書</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0"/>
                  </a:ext>
                </a:extLst>
              </a:tr>
              <a:tr h="514450">
                <a:tc gridSpan="2">
                  <a:txBody>
                    <a:bodyPr/>
                    <a:lstStyle/>
                    <a:p>
                      <a:pPr algn="r"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事業年度</a:t>
                      </a:r>
                    </a:p>
                  </a:txBody>
                  <a:tcPr marL="9525" marR="9525" marT="9525" marB="0" anchor="ctr"/>
                </a:tc>
                <a:tc hMerge="1">
                  <a:txBody>
                    <a:bodyPr/>
                    <a:lstStyle/>
                    <a:p>
                      <a:pPr algn="l" fontAlgn="ctr"/>
                      <a:endParaRPr lang="ja-JP" altLang="en-US" sz="18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2025</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2026</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2027</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1"/>
                  </a:ext>
                </a:extLst>
              </a:tr>
              <a:tr h="521497">
                <a:tc gridSpan="2">
                  <a:txBody>
                    <a:bodyPr/>
                    <a:lstStyle/>
                    <a:p>
                      <a:pPr algn="ct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ctr" fontAlgn="ctr"/>
                      <a:r>
                        <a:rPr lang="ja-JP" altLang="en-US" sz="2400" u="none" strike="noStrike">
                          <a:effectLst/>
                        </a:rPr>
                        <a:t>計画１期目</a:t>
                      </a:r>
                    </a:p>
                  </a:txBody>
                  <a:tcPr marL="9525" marR="9525" marT="9525" marB="0" anchor="ctr"/>
                </a:tc>
                <a:tc>
                  <a:txBody>
                    <a:bodyPr/>
                    <a:lstStyle/>
                    <a:p>
                      <a:pPr algn="ctr" fontAlgn="ctr"/>
                      <a:r>
                        <a:rPr lang="ja-JP" altLang="en-US" sz="2400" u="none" strike="noStrike">
                          <a:effectLst/>
                        </a:rPr>
                        <a:t>計画２期目</a:t>
                      </a:r>
                    </a:p>
                  </a:txBody>
                  <a:tcPr marL="9525" marR="9525" marT="9525" marB="0" anchor="ctr"/>
                </a:tc>
                <a:tc>
                  <a:txBody>
                    <a:bodyPr/>
                    <a:lstStyle/>
                    <a:p>
                      <a:pPr algn="ctr" fontAlgn="ctr"/>
                      <a:r>
                        <a:rPr lang="ja-JP" altLang="en-US" sz="2400" u="none" strike="noStrike">
                          <a:effectLst/>
                        </a:rPr>
                        <a:t>計画３期目</a:t>
                      </a:r>
                    </a:p>
                  </a:txBody>
                  <a:tcPr marL="9525" marR="9525" marT="9525" marB="0" anchor="ctr"/>
                </a:tc>
                <a:extLst>
                  <a:ext uri="{0D108BD9-81ED-4DB2-BD59-A6C34878D82A}">
                    <a16:rowId xmlns:a16="http://schemas.microsoft.com/office/drawing/2014/main" val="10002"/>
                  </a:ext>
                </a:extLst>
              </a:tr>
              <a:tr h="514450">
                <a:tc gridSpan="2">
                  <a:txBody>
                    <a:bodyPr/>
                    <a:lstStyle/>
                    <a:p>
                      <a:pPr algn="l" fontAlgn="ctr"/>
                      <a:r>
                        <a:rPr lang="ja-JP" altLang="en-US" sz="2400" u="none" strike="noStrike">
                          <a:effectLst/>
                        </a:rPr>
                        <a:t> 売上高</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10003"/>
                  </a:ext>
                </a:extLst>
              </a:tr>
              <a:tr h="514450">
                <a:tc gridSpan="2">
                  <a:txBody>
                    <a:bodyPr/>
                    <a:lstStyle/>
                    <a:p>
                      <a:pPr algn="l" fontAlgn="ctr"/>
                      <a:r>
                        <a:rPr lang="ja-JP" altLang="en-US" sz="2400" u="none" strike="noStrike">
                          <a:effectLst/>
                        </a:rPr>
                        <a:t> 売上原価</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4"/>
                  </a:ext>
                </a:extLst>
              </a:tr>
              <a:tr h="514450">
                <a:tc gridSpan="2">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経費</a:t>
                      </a:r>
                    </a:p>
                  </a:txBody>
                  <a:tcPr marL="9525" marR="9525" marT="9525" marB="0" anchor="ctr"/>
                </a:tc>
                <a:tc hMerge="1">
                  <a:txBody>
                    <a:bodyPr/>
                    <a:lstStyle/>
                    <a:p>
                      <a:endParaRPr kumimoji="1" lang="ja-JP" altLang="en-US"/>
                    </a:p>
                  </a:txBody>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5"/>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人件費</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6"/>
                  </a:ext>
                </a:extLst>
              </a:tr>
              <a:tr h="514450">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家賃</a:t>
                      </a: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7"/>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広告宣伝費</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8"/>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その他</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9"/>
                  </a:ext>
                </a:extLst>
              </a:tr>
              <a:tr h="514450">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合計</a:t>
                      </a: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10"/>
                  </a:ext>
                </a:extLst>
              </a:tr>
              <a:tr h="514450">
                <a:tc gridSpan="2">
                  <a:txBody>
                    <a:bodyPr/>
                    <a:lstStyle/>
                    <a:p>
                      <a:pPr algn="l" fontAlgn="ctr"/>
                      <a:r>
                        <a:rPr lang="ja-JP" altLang="en-US" sz="2400" u="none" strike="noStrike">
                          <a:effectLst/>
                        </a:rPr>
                        <a:t> 営業利益</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hMerge="1">
                  <a:txBody>
                    <a:bodyPr/>
                    <a:lstStyle/>
                    <a:p>
                      <a:endParaRPr kumimoji="1" lang="ja-JP" altLang="en-US"/>
                    </a:p>
                  </a:txBody>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extLst>
                  <a:ext uri="{0D108BD9-81ED-4DB2-BD59-A6C34878D82A}">
                    <a16:rowId xmlns:a16="http://schemas.microsoft.com/office/drawing/2014/main" val="10011"/>
                  </a:ext>
                </a:extLst>
              </a:tr>
            </a:tbl>
          </a:graphicData>
        </a:graphic>
      </p:graphicFrame>
      <p:sp>
        <p:nvSpPr>
          <p:cNvPr id="1179" name="テキスト ボックス 3"/>
          <p:cNvSpPr txBox="1"/>
          <p:nvPr/>
        </p:nvSpPr>
        <p:spPr>
          <a:xfrm>
            <a:off x="3236995" y="2260119"/>
            <a:ext cx="1024446" cy="646331"/>
          </a:xfrm>
          <a:prstGeom prst="rect">
            <a:avLst/>
          </a:prstGeom>
          <a:ln>
            <a:solidFill>
              <a:srgbClr val="FFC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FFC000"/>
                </a:solidFill>
                <a:latin typeface="Meiryo" panose="020B0604030504040204" pitchFamily="34" charset="-128"/>
                <a:ea typeface="Meiryo" panose="020B0604030504040204" pitchFamily="34" charset="-128"/>
              </a:rPr>
              <a:t>①</a:t>
            </a:r>
          </a:p>
        </p:txBody>
      </p:sp>
      <p:sp>
        <p:nvSpPr>
          <p:cNvPr id="1180" name="テキスト ボックス 4"/>
          <p:cNvSpPr txBox="1"/>
          <p:nvPr/>
        </p:nvSpPr>
        <p:spPr>
          <a:xfrm>
            <a:off x="3236995" y="3060423"/>
            <a:ext cx="1024446" cy="2308324"/>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0070C0"/>
                </a:solidFill>
                <a:latin typeface="Meiryo" panose="020B0604030504040204" pitchFamily="34" charset="-128"/>
                <a:ea typeface="Meiryo" panose="020B0604030504040204" pitchFamily="34" charset="-128"/>
              </a:rPr>
              <a:t>②</a:t>
            </a:r>
            <a:endParaRPr lang="en-US" altLang="ja-JP" sz="3600" dirty="0">
              <a:solidFill>
                <a:srgbClr val="0070C0"/>
              </a:solidFill>
              <a:latin typeface="Meiryo" panose="020B0604030504040204" pitchFamily="34" charset="-128"/>
              <a:ea typeface="Meiryo" panose="020B0604030504040204" pitchFamily="34" charset="-128"/>
            </a:endParaRPr>
          </a:p>
          <a:p>
            <a:pPr algn="ctr" eaLnBrk="1" fontAlgn="auto" hangingPunct="1">
              <a:spcBef>
                <a:spcPts val="0"/>
              </a:spcBef>
              <a:spcAft>
                <a:spcPts val="0"/>
              </a:spcAft>
              <a:buClr>
                <a:srgbClr val="0259A0"/>
              </a:buClr>
              <a:defRPr/>
            </a:pPr>
            <a:endParaRPr kumimoji="0" lang="en-US" altLang="ja-JP" sz="3600" kern="0" dirty="0">
              <a:solidFill>
                <a:prstClr val="black">
                  <a:lumMod val="75000"/>
                  <a:lumOff val="25000"/>
                </a:prstClr>
              </a:solidFill>
              <a:latin typeface="Meiryo" panose="020B0604030504040204" pitchFamily="34" charset="-128"/>
              <a:ea typeface="Meiryo" panose="020B0604030504040204" pitchFamily="34" charset="-128"/>
            </a:endParaRPr>
          </a:p>
          <a:p>
            <a:pPr algn="ctr" eaLnBrk="1" fontAlgn="auto" hangingPunct="1">
              <a:spcBef>
                <a:spcPts val="0"/>
              </a:spcBef>
              <a:spcAft>
                <a:spcPts val="0"/>
              </a:spcAft>
              <a:buClr>
                <a:srgbClr val="0259A0"/>
              </a:buClr>
              <a:defRPr/>
            </a:pPr>
            <a:endParaRPr lang="en-US" altLang="ja-JP" sz="3600" dirty="0">
              <a:solidFill>
                <a:prstClr val="black">
                  <a:lumMod val="75000"/>
                  <a:lumOff val="25000"/>
                </a:prstClr>
              </a:solidFill>
              <a:latin typeface="Meiryo" panose="020B0604030504040204" pitchFamily="34" charset="-128"/>
              <a:ea typeface="Meiryo" panose="020B0604030504040204" pitchFamily="34" charset="-128"/>
            </a:endParaRPr>
          </a:p>
          <a:p>
            <a:pPr algn="ctr" eaLnBrk="1" fontAlgn="auto" hangingPunct="1">
              <a:spcBef>
                <a:spcPts val="0"/>
              </a:spcBef>
              <a:spcAft>
                <a:spcPts val="0"/>
              </a:spcAft>
              <a:buClr>
                <a:srgbClr val="0259A0"/>
              </a:buClr>
              <a:defRPr/>
            </a:pPr>
            <a:endParaRPr lang="en-US" altLang="ja-JP" sz="3600" dirty="0">
              <a:solidFill>
                <a:prstClr val="black">
                  <a:lumMod val="75000"/>
                  <a:lumOff val="25000"/>
                </a:prstClr>
              </a:solidFill>
              <a:latin typeface="Meiryo" panose="020B0604030504040204" pitchFamily="34" charset="-128"/>
              <a:ea typeface="Meiryo" panose="020B0604030504040204" pitchFamily="34" charset="-128"/>
            </a:endParaRPr>
          </a:p>
        </p:txBody>
      </p:sp>
      <p:sp>
        <p:nvSpPr>
          <p:cNvPr id="1181" name="テキスト ボックス 5"/>
          <p:cNvSpPr txBox="1"/>
          <p:nvPr/>
        </p:nvSpPr>
        <p:spPr>
          <a:xfrm>
            <a:off x="3236995" y="5462147"/>
            <a:ext cx="1024446" cy="646331"/>
          </a:xfrm>
          <a:prstGeom prst="rect">
            <a:avLst/>
          </a:prstGeom>
          <a:ln>
            <a:solidFill>
              <a:srgbClr val="C00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C00000"/>
                </a:solidFill>
                <a:latin typeface="Meiryo" panose="020B0604030504040204" pitchFamily="34" charset="-128"/>
                <a:ea typeface="Meiryo" panose="020B0604030504040204" pitchFamily="34" charset="-128"/>
              </a:rPr>
              <a:t>③</a:t>
            </a:r>
          </a:p>
        </p:txBody>
      </p:sp>
      <p:sp>
        <p:nvSpPr>
          <p:cNvPr id="1182" name="正方形/長方形 6"/>
          <p:cNvSpPr/>
          <p:nvPr/>
        </p:nvSpPr>
        <p:spPr>
          <a:xfrm>
            <a:off x="7248442" y="593544"/>
            <a:ext cx="1415772" cy="584775"/>
          </a:xfrm>
          <a:prstGeom prst="rect">
            <a:avLst/>
          </a:prstGeom>
        </p:spPr>
        <p:txBody>
          <a:bodyPr wrap="none">
            <a:spAutoFit/>
          </a:bodyPr>
          <a:lstStyle/>
          <a:p>
            <a:r>
              <a:rPr lang="ja-JP" altLang="en-US" sz="3200" b="1">
                <a:solidFill>
                  <a:prstClr val="black">
                    <a:lumMod val="75000"/>
                    <a:lumOff val="25000"/>
                  </a:prstClr>
                </a:solidFill>
                <a:latin typeface="Meiryo" panose="020B0604030504040204" pitchFamily="34" charset="-128"/>
                <a:ea typeface="Meiryo" panose="020B0604030504040204" pitchFamily="34" charset="-128"/>
              </a:rPr>
              <a:t>時間軸</a:t>
            </a:r>
            <a:endParaRPr lang="ja-JP" altLang="en-US" sz="3200">
              <a:latin typeface="Meiryo" panose="020B0604030504040204" pitchFamily="34" charset="-128"/>
              <a:ea typeface="Meiryo" panose="020B0604030504040204" pitchFamily="34" charset="-128"/>
            </a:endParaRPr>
          </a:p>
        </p:txBody>
      </p:sp>
      <p:sp>
        <p:nvSpPr>
          <p:cNvPr id="1183" name="テキスト ボックス 7"/>
          <p:cNvSpPr txBox="1"/>
          <p:nvPr/>
        </p:nvSpPr>
        <p:spPr>
          <a:xfrm>
            <a:off x="4359624" y="3134167"/>
            <a:ext cx="6488329"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重要</a:t>
            </a:r>
            <a:r>
              <a:rPr kumimoji="0" lang="ja-JP" altLang="en-US" sz="2800" kern="0">
                <a:solidFill>
                  <a:prstClr val="black">
                    <a:lumMod val="75000"/>
                    <a:lumOff val="25000"/>
                  </a:prstClr>
                </a:solidFill>
                <a:latin typeface="Meiryo" panose="020B0604030504040204" pitchFamily="34" charset="-128"/>
                <a:ea typeface="Meiryo" panose="020B0604030504040204" pitchFamily="34" charset="-128"/>
              </a:rPr>
              <a:t>になる</a:t>
            </a:r>
            <a:r>
              <a:rPr kumimoji="0" lang="ja-JP" altLang="en-US" sz="2800" b="1" kern="0">
                <a:solidFill>
                  <a:prstClr val="black">
                    <a:lumMod val="75000"/>
                    <a:lumOff val="25000"/>
                  </a:prstClr>
                </a:solidFill>
                <a:latin typeface="Meiryo" panose="020B0604030504040204" pitchFamily="34" charset="-128"/>
                <a:ea typeface="Meiryo" panose="020B0604030504040204" pitchFamily="34" charset="-128"/>
              </a:rPr>
              <a:t>「資源」</a:t>
            </a:r>
            <a:r>
              <a:rPr kumimoji="0" lang="ja-JP" altLang="en-US" sz="2800" kern="0">
                <a:solidFill>
                  <a:prstClr val="black">
                    <a:lumMod val="75000"/>
                    <a:lumOff val="25000"/>
                  </a:prstClr>
                </a:solidFill>
                <a:latin typeface="Meiryo" panose="020B0604030504040204" pitchFamily="34" charset="-128"/>
                <a:ea typeface="Meiryo" panose="020B0604030504040204" pitchFamily="34" charset="-128"/>
              </a:rPr>
              <a:t>は</a:t>
            </a: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何なのか</a:t>
            </a:r>
            <a:endParaRPr kumimoji="0" lang="en-US" altLang="ja-JP" sz="2800" kern="0" dirty="0">
              <a:solidFill>
                <a:prstClr val="black">
                  <a:lumMod val="75000"/>
                  <a:lumOff val="25000"/>
                </a:prstClr>
              </a:solidFill>
              <a:latin typeface="Meiryo" panose="020B0604030504040204" pitchFamily="34" charset="-128"/>
              <a:ea typeface="Meiryo" panose="020B0604030504040204" pitchFamily="34" charset="-128"/>
            </a:endParaRPr>
          </a:p>
        </p:txBody>
      </p:sp>
      <p:sp>
        <p:nvSpPr>
          <p:cNvPr id="1184" name="テキスト ボックス 8"/>
          <p:cNvSpPr txBox="1"/>
          <p:nvPr/>
        </p:nvSpPr>
        <p:spPr>
          <a:xfrm>
            <a:off x="4359623" y="4783972"/>
            <a:ext cx="6488330"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ja-JP" altLang="en-US" sz="2800" b="1" kern="0" dirty="0">
                <a:solidFill>
                  <a:prstClr val="black">
                    <a:lumMod val="75000"/>
                    <a:lumOff val="25000"/>
                  </a:prstClr>
                </a:solidFill>
                <a:latin typeface="Meiryo" panose="020B0604030504040204" pitchFamily="34" charset="-128"/>
                <a:ea typeface="Meiryo" panose="020B0604030504040204" pitchFamily="34" charset="-128"/>
              </a:rPr>
              <a:t>いつ</a:t>
            </a: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までに</a:t>
            </a:r>
            <a:r>
              <a:rPr kumimoji="0" lang="ja-JP" altLang="en-US" sz="2800" b="1" kern="0" dirty="0">
                <a:solidFill>
                  <a:prstClr val="black">
                    <a:lumMod val="75000"/>
                    <a:lumOff val="25000"/>
                  </a:prstClr>
                </a:solidFill>
                <a:latin typeface="Meiryo" panose="020B0604030504040204" pitchFamily="34" charset="-128"/>
                <a:ea typeface="Meiryo" panose="020B0604030504040204" pitchFamily="34" charset="-128"/>
              </a:rPr>
              <a:t>どんな状態</a:t>
            </a: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になるのか</a:t>
            </a:r>
            <a:endParaRPr kumimoji="0" lang="en-US" altLang="ja-JP" sz="2800" kern="0" dirty="0">
              <a:solidFill>
                <a:prstClr val="black">
                  <a:lumMod val="75000"/>
                  <a:lumOff val="25000"/>
                </a:prstClr>
              </a:solidFill>
              <a:latin typeface="Meiryo" panose="020B0604030504040204" pitchFamily="34" charset="-128"/>
              <a:ea typeface="Meiryo" panose="020B0604030504040204" pitchFamily="34" charset="-128"/>
            </a:endParaRPr>
          </a:p>
        </p:txBody>
      </p:sp>
      <p:sp>
        <p:nvSpPr>
          <p:cNvPr id="1185" name="テキスト ボックス 9"/>
          <p:cNvSpPr txBox="1"/>
          <p:nvPr/>
        </p:nvSpPr>
        <p:spPr>
          <a:xfrm>
            <a:off x="4359623" y="3999773"/>
            <a:ext cx="6488330"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それを</a:t>
            </a:r>
            <a:r>
              <a:rPr kumimoji="0" lang="ja-JP" altLang="en-US" sz="2800" b="1" kern="0" dirty="0">
                <a:solidFill>
                  <a:prstClr val="black">
                    <a:lumMod val="75000"/>
                    <a:lumOff val="25000"/>
                  </a:prstClr>
                </a:solidFill>
                <a:latin typeface="Meiryo" panose="020B0604030504040204" pitchFamily="34" charset="-128"/>
                <a:ea typeface="Meiryo" panose="020B0604030504040204" pitchFamily="34" charset="-128"/>
              </a:rPr>
              <a:t>どのように獲得・蓄積</a:t>
            </a:r>
            <a:r>
              <a:rPr kumimoji="0" lang="ja-JP" altLang="en-US" sz="2800" kern="0" dirty="0">
                <a:solidFill>
                  <a:prstClr val="black">
                    <a:lumMod val="75000"/>
                    <a:lumOff val="25000"/>
                  </a:prstClr>
                </a:solidFill>
                <a:latin typeface="Meiryo" panose="020B0604030504040204" pitchFamily="34" charset="-128"/>
                <a:ea typeface="Meiryo" panose="020B0604030504040204" pitchFamily="34" charset="-128"/>
              </a:rPr>
              <a:t>するのか</a:t>
            </a:r>
            <a:endParaRPr kumimoji="0" lang="en-US" altLang="ja-JP" sz="2800" kern="0" dirty="0">
              <a:solidFill>
                <a:prstClr val="black">
                  <a:lumMod val="75000"/>
                  <a:lumOff val="25000"/>
                </a:prstClr>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48390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79"/>
                                        </p:tgtEl>
                                        <p:attrNameLst>
                                          <p:attrName>style.visibility</p:attrName>
                                        </p:attrNameLst>
                                      </p:cBhvr>
                                      <p:to>
                                        <p:strVal val="visible"/>
                                      </p:to>
                                    </p:set>
                                    <p:animEffect transition="in" filter="blinds(horizontal)">
                                      <p:cBhvr>
                                        <p:cTn id="7" dur="500"/>
                                        <p:tgtEl>
                                          <p:spTgt spid="117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80"/>
                                        </p:tgtEl>
                                        <p:attrNameLst>
                                          <p:attrName>style.visibility</p:attrName>
                                        </p:attrNameLst>
                                      </p:cBhvr>
                                      <p:to>
                                        <p:strVal val="visible"/>
                                      </p:to>
                                    </p:set>
                                    <p:animEffect transition="in" filter="blinds(horizontal)">
                                      <p:cBhvr>
                                        <p:cTn id="12" dur="500"/>
                                        <p:tgtEl>
                                          <p:spTgt spid="118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81"/>
                                        </p:tgtEl>
                                        <p:attrNameLst>
                                          <p:attrName>style.visibility</p:attrName>
                                        </p:attrNameLst>
                                      </p:cBhvr>
                                      <p:to>
                                        <p:strVal val="visible"/>
                                      </p:to>
                                    </p:set>
                                    <p:animEffect transition="in" filter="blinds(horizontal)">
                                      <p:cBhvr>
                                        <p:cTn id="17" dur="500"/>
                                        <p:tgtEl>
                                          <p:spTgt spid="118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83"/>
                                        </p:tgtEl>
                                        <p:attrNameLst>
                                          <p:attrName>style.visibility</p:attrName>
                                        </p:attrNameLst>
                                      </p:cBhvr>
                                      <p:to>
                                        <p:strVal val="visible"/>
                                      </p:to>
                                    </p:set>
                                    <p:animEffect transition="in" filter="blinds(horizontal)">
                                      <p:cBhvr>
                                        <p:cTn id="22" dur="500"/>
                                        <p:tgtEl>
                                          <p:spTgt spid="118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85"/>
                                        </p:tgtEl>
                                        <p:attrNameLst>
                                          <p:attrName>style.visibility</p:attrName>
                                        </p:attrNameLst>
                                      </p:cBhvr>
                                      <p:to>
                                        <p:strVal val="visible"/>
                                      </p:to>
                                    </p:set>
                                    <p:animEffect transition="in" filter="blinds(horizontal)">
                                      <p:cBhvr>
                                        <p:cTn id="27" dur="500"/>
                                        <p:tgtEl>
                                          <p:spTgt spid="118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84"/>
                                        </p:tgtEl>
                                        <p:attrNameLst>
                                          <p:attrName>style.visibility</p:attrName>
                                        </p:attrNameLst>
                                      </p:cBhvr>
                                      <p:to>
                                        <p:strVal val="visible"/>
                                      </p:to>
                                    </p:set>
                                    <p:animEffect transition="in" filter="blinds(horizontal)">
                                      <p:cBhvr>
                                        <p:cTn id="32" dur="500"/>
                                        <p:tgtEl>
                                          <p:spTgt spid="1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9" grpId="0" animBg="1"/>
      <p:bldP spid="1180" grpId="0" animBg="1"/>
      <p:bldP spid="1181" grpId="0" animBg="1"/>
      <p:bldP spid="1183" grpId="0" animBg="1"/>
      <p:bldP spid="1184" grpId="0" animBg="1"/>
      <p:bldP spid="118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 name="正方形/長方形 3"/>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収支計画を作る</a:t>
            </a:r>
            <a:endParaRPr lang="en-US" altLang="ja-JP" sz="2800" dirty="0">
              <a:latin typeface="Meiryo" panose="020B0604030504040204" pitchFamily="34" charset="-128"/>
              <a:ea typeface="Meiryo" panose="020B0604030504040204" pitchFamily="34" charset="-128"/>
            </a:endParaRPr>
          </a:p>
        </p:txBody>
      </p:sp>
      <p:sp>
        <p:nvSpPr>
          <p:cNvPr id="1188" name="正方形/長方形 6"/>
          <p:cNvSpPr/>
          <p:nvPr/>
        </p:nvSpPr>
        <p:spPr>
          <a:xfrm>
            <a:off x="244546" y="857151"/>
            <a:ext cx="1701210" cy="103844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lang="en-US" altLang="ja-JP" sz="2800" b="1" dirty="0">
                <a:latin typeface="メイリオ" panose="020B0604030504040204" pitchFamily="50" charset="-128"/>
                <a:ea typeface="メイリオ" panose="020B0604030504040204" pitchFamily="50" charset="-128"/>
              </a:rPr>
              <a:t>13</a:t>
            </a:r>
            <a:r>
              <a:rPr kumimoji="1" lang="ja-JP" altLang="en-US" sz="2800" b="1">
                <a:latin typeface="メイリオ" panose="020B0604030504040204" pitchFamily="50" charset="-128"/>
                <a:ea typeface="メイリオ" panose="020B0604030504040204" pitchFamily="50" charset="-128"/>
              </a:rPr>
              <a:t>－</a:t>
            </a:r>
            <a:r>
              <a:rPr lang="en-US" altLang="ja-JP" sz="2800" b="1" dirty="0">
                <a:latin typeface="メイリオ" panose="020B0604030504040204" pitchFamily="50" charset="-128"/>
                <a:ea typeface="メイリオ" panose="020B0604030504040204" pitchFamily="50" charset="-128"/>
              </a:rPr>
              <a:t>2</a:t>
            </a:r>
          </a:p>
          <a:p>
            <a:pPr algn="ctr"/>
            <a:r>
              <a:rPr kumimoji="1" lang="ja-JP" altLang="en-US" sz="2800" b="1">
                <a:latin typeface="メイリオ" panose="020B0604030504040204" pitchFamily="50" charset="-128"/>
                <a:ea typeface="メイリオ" panose="020B0604030504040204" pitchFamily="50" charset="-128"/>
              </a:rPr>
              <a:t>ワーク</a:t>
            </a:r>
            <a:r>
              <a:rPr kumimoji="1" lang="en-US" altLang="ja-JP" sz="2800" b="1" dirty="0">
                <a:latin typeface="メイリオ" panose="020B0604030504040204" pitchFamily="50" charset="-128"/>
                <a:ea typeface="メイリオ" panose="020B0604030504040204" pitchFamily="50" charset="-128"/>
              </a:rPr>
              <a:t>②</a:t>
            </a:r>
          </a:p>
        </p:txBody>
      </p:sp>
      <p:sp>
        <p:nvSpPr>
          <p:cNvPr id="1189" name="テキスト ボックス 7"/>
          <p:cNvSpPr txBox="1"/>
          <p:nvPr/>
        </p:nvSpPr>
        <p:spPr>
          <a:xfrm>
            <a:off x="2029291" y="790017"/>
            <a:ext cx="9770434" cy="1200329"/>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自分の考案している商品・</a:t>
            </a:r>
            <a:r>
              <a:rPr lang="ja-JP" altLang="en-US" sz="3600">
                <a:solidFill>
                  <a:schemeClr val="tx2">
                    <a:lumMod val="75000"/>
                    <a:lumOff val="25000"/>
                  </a:schemeClr>
                </a:solidFill>
                <a:latin typeface="メイリオ" panose="020B0604030504040204" pitchFamily="50" charset="-128"/>
                <a:ea typeface="メイリオ" panose="020B0604030504040204" pitchFamily="50" charset="-128"/>
              </a:rPr>
              <a:t>サービスの「収支計画」を考えてみましょう。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90" name="テキスト ボックス 1"/>
          <p:cNvSpPr txBox="1"/>
          <p:nvPr/>
        </p:nvSpPr>
        <p:spPr>
          <a:xfrm>
            <a:off x="1945756" y="2828835"/>
            <a:ext cx="9770434" cy="1200329"/>
          </a:xfrm>
          <a:prstGeom prst="rect">
            <a:avLst/>
          </a:prstGeom>
          <a:noFill/>
        </p:spPr>
        <p:txBody>
          <a:bodyPr wrap="square" rtlCol="0" anchor="t" anchorCtr="0">
            <a:spAutoFit/>
          </a:bodyPr>
          <a:lstStyle/>
          <a:p>
            <a:r>
              <a:rPr lang="ja-JP" altLang="en-US" sz="3600" dirty="0">
                <a:latin typeface="メイリオ" panose="020B0604030504040204" pitchFamily="50" charset="-128"/>
                <a:ea typeface="メイリオ" panose="020B0604030504040204" pitchFamily="50" charset="-128"/>
              </a:rPr>
              <a:t>●個人で記入（</a:t>
            </a:r>
            <a:r>
              <a:rPr lang="en-US" altLang="ja-JP" sz="3600" dirty="0">
                <a:latin typeface="メイリオ" panose="020B0604030504040204" pitchFamily="50" charset="-128"/>
                <a:ea typeface="メイリオ" panose="020B0604030504040204" pitchFamily="50" charset="-128"/>
              </a:rPr>
              <a:t>20</a:t>
            </a:r>
            <a:r>
              <a:rPr lang="ja-JP" altLang="en-US" sz="3600" dirty="0">
                <a:latin typeface="メイリオ" panose="020B0604030504040204" pitchFamily="50" charset="-128"/>
                <a:ea typeface="メイリオ" panose="020B0604030504040204" pitchFamily="50" charset="-128"/>
              </a:rPr>
              <a:t>分）</a:t>
            </a:r>
          </a:p>
          <a:p>
            <a:endParaRPr lang="ja-JP" altLang="en-US" sz="3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80153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 name="正方形/長方形 3"/>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収支計画②</a:t>
            </a:r>
          </a:p>
        </p:txBody>
      </p:sp>
      <p:sp>
        <p:nvSpPr>
          <p:cNvPr id="1193" name="正方形/長方形 6"/>
          <p:cNvSpPr/>
          <p:nvPr/>
        </p:nvSpPr>
        <p:spPr>
          <a:xfrm>
            <a:off x="244546" y="857151"/>
            <a:ext cx="1701210" cy="103844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en-US" altLang="ja-JP" sz="2800" b="1" dirty="0">
                <a:latin typeface="メイリオ" panose="020B0604030504040204" pitchFamily="50" charset="-128"/>
                <a:ea typeface="メイリオ" panose="020B0604030504040204" pitchFamily="50" charset="-128"/>
              </a:rPr>
              <a:t>13</a:t>
            </a:r>
            <a:r>
              <a:rPr kumimoji="1" lang="ja-JP" altLang="en-US" sz="2800" b="1">
                <a:latin typeface="メイリオ" panose="020B0604030504040204" pitchFamily="50" charset="-128"/>
                <a:ea typeface="メイリオ" panose="020B0604030504040204" pitchFamily="50" charset="-128"/>
              </a:rPr>
              <a:t>－</a:t>
            </a:r>
            <a:r>
              <a:rPr kumimoji="1" lang="en-US" altLang="ja-JP" sz="2800" b="1" dirty="0">
                <a:latin typeface="メイリオ" panose="020B0604030504040204" pitchFamily="50" charset="-128"/>
                <a:ea typeface="メイリオ" panose="020B0604030504040204" pitchFamily="50" charset="-128"/>
              </a:rPr>
              <a:t>2</a:t>
            </a:r>
            <a:endParaRPr lang="en-US" altLang="ja-JP" sz="2800" b="1" dirty="0">
              <a:latin typeface="メイリオ" panose="020B0604030504040204" pitchFamily="50" charset="-128"/>
              <a:ea typeface="メイリオ" panose="020B0604030504040204" pitchFamily="50" charset="-128"/>
            </a:endParaRPr>
          </a:p>
          <a:p>
            <a:pPr algn="ctr"/>
            <a:r>
              <a:rPr kumimoji="1" lang="ja-JP" altLang="en-US" sz="2800" b="1">
                <a:latin typeface="メイリオ" panose="020B0604030504040204" pitchFamily="50" charset="-128"/>
                <a:ea typeface="メイリオ" panose="020B0604030504040204" pitchFamily="50" charset="-128"/>
              </a:rPr>
              <a:t>ワーク</a:t>
            </a:r>
            <a:r>
              <a:rPr kumimoji="1" lang="en-US" altLang="ja-JP" sz="2800" b="1" dirty="0">
                <a:latin typeface="メイリオ" panose="020B0604030504040204" pitchFamily="50" charset="-128"/>
                <a:ea typeface="メイリオ" panose="020B0604030504040204" pitchFamily="50" charset="-128"/>
              </a:rPr>
              <a:t>③</a:t>
            </a:r>
          </a:p>
        </p:txBody>
      </p:sp>
      <p:sp>
        <p:nvSpPr>
          <p:cNvPr id="1194" name="テキスト ボックス 7"/>
          <p:cNvSpPr txBox="1"/>
          <p:nvPr/>
        </p:nvSpPr>
        <p:spPr>
          <a:xfrm>
            <a:off x="2083981" y="837003"/>
            <a:ext cx="9770434" cy="1754326"/>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本日の授業を通じて、気付いたこと、学んだこと、疑問に思ったことは何ですか？まとめてみよう。</a:t>
            </a:r>
          </a:p>
        </p:txBody>
      </p:sp>
      <p:sp>
        <p:nvSpPr>
          <p:cNvPr id="1195" name="テキスト ボックス 1"/>
          <p:cNvSpPr txBox="1"/>
          <p:nvPr/>
        </p:nvSpPr>
        <p:spPr>
          <a:xfrm>
            <a:off x="2083981" y="2885365"/>
            <a:ext cx="9770434" cy="646331"/>
          </a:xfrm>
          <a:prstGeom prst="rect">
            <a:avLst/>
          </a:prstGeom>
          <a:noFill/>
        </p:spPr>
        <p:txBody>
          <a:bodyPr wrap="square" rtlCol="0" anchor="t" anchorCtr="0">
            <a:spAutoFit/>
          </a:bodyPr>
          <a:lstStyle/>
          <a:p>
            <a:r>
              <a:rPr lang="ja-JP" altLang="en-US" sz="3600" dirty="0">
                <a:latin typeface="メイリオ" panose="020B0604030504040204" pitchFamily="50" charset="-128"/>
                <a:ea typeface="メイリオ" panose="020B0604030504040204" pitchFamily="50" charset="-128"/>
              </a:rPr>
              <a:t>●個人で記入（５分）</a:t>
            </a:r>
          </a:p>
        </p:txBody>
      </p:sp>
    </p:spTree>
    <p:extLst>
      <p:ext uri="{BB962C8B-B14F-4D97-AF65-F5344CB8AC3E}">
        <p14:creationId xmlns:p14="http://schemas.microsoft.com/office/powerpoint/2010/main" val="114053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 name="正方形/長方形 1"/>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今回の授業の目的｜収支計画</a:t>
            </a:r>
            <a:r>
              <a:rPr lang="en-US" altLang="ja-JP" sz="2800" dirty="0">
                <a:latin typeface="Meiryo" panose="020B0604030504040204" pitchFamily="34" charset="-128"/>
                <a:ea typeface="Meiryo" panose="020B0604030504040204" pitchFamily="34" charset="-128"/>
              </a:rPr>
              <a:t>①</a:t>
            </a:r>
            <a:endParaRPr kumimoji="1" lang="en-US" altLang="ja-JP" sz="2800" dirty="0">
              <a:latin typeface="Meiryo" panose="020B0604030504040204" pitchFamily="34" charset="-128"/>
              <a:ea typeface="Meiryo" panose="020B0604030504040204" pitchFamily="34" charset="-128"/>
            </a:endParaRPr>
          </a:p>
        </p:txBody>
      </p:sp>
      <p:sp>
        <p:nvSpPr>
          <p:cNvPr id="1111" name="テキスト ボックス 4"/>
          <p:cNvSpPr txBox="1"/>
          <p:nvPr/>
        </p:nvSpPr>
        <p:spPr>
          <a:xfrm>
            <a:off x="256579" y="1319927"/>
            <a:ext cx="11573819" cy="4524315"/>
          </a:xfrm>
          <a:prstGeom prst="rect">
            <a:avLst/>
          </a:prstGeom>
          <a:noFill/>
        </p:spPr>
        <p:txBody>
          <a:bodyPr wrap="square">
            <a:spAutoFit/>
          </a:bodyPr>
          <a:lstStyle/>
          <a:p>
            <a:r>
              <a:rPr lang="ja-JP" altLang="en-US" sz="3200" dirty="0">
                <a:latin typeface="Meiryo" panose="020B0604030504040204" pitchFamily="34" charset="-128"/>
                <a:ea typeface="Meiryo" panose="020B0604030504040204" pitchFamily="34" charset="-128"/>
              </a:rPr>
              <a:t>前回は、収支計画の目的や売上予測について学びました。</a:t>
            </a:r>
          </a:p>
          <a:p>
            <a:r>
              <a:rPr lang="ja-JP" altLang="en-US" sz="3200" dirty="0">
                <a:latin typeface="Meiryo" panose="020B0604030504040204" pitchFamily="34" charset="-128"/>
                <a:ea typeface="Meiryo" panose="020B0604030504040204" pitchFamily="34" charset="-128"/>
              </a:rPr>
              <a:t>今回は、</a:t>
            </a:r>
            <a:r>
              <a:rPr lang="ja-JP" altLang="en-US" sz="3200" b="1" dirty="0">
                <a:latin typeface="Meiryo" panose="020B0604030504040204" pitchFamily="34" charset="-128"/>
                <a:ea typeface="Meiryo" panose="020B0604030504040204" pitchFamily="34" charset="-128"/>
              </a:rPr>
              <a:t>事業にかかる費用</a:t>
            </a:r>
            <a:r>
              <a:rPr lang="ja-JP" altLang="en-US" sz="3200" dirty="0">
                <a:latin typeface="Meiryo" panose="020B0604030504040204" pitchFamily="34" charset="-128"/>
                <a:ea typeface="Meiryo" panose="020B0604030504040204" pitchFamily="34" charset="-128"/>
              </a:rPr>
              <a:t>を具体的に把握し、それによって</a:t>
            </a:r>
            <a:r>
              <a:rPr lang="ja-JP" altLang="en-US" sz="3200" b="1" dirty="0">
                <a:latin typeface="Meiryo" panose="020B0604030504040204" pitchFamily="34" charset="-128"/>
                <a:ea typeface="Meiryo" panose="020B0604030504040204" pitchFamily="34" charset="-128"/>
              </a:rPr>
              <a:t>利益を出せるかどうかを検討</a:t>
            </a:r>
            <a:r>
              <a:rPr lang="ja-JP" altLang="en-US" sz="3200" dirty="0">
                <a:latin typeface="Meiryo" panose="020B0604030504040204" pitchFamily="34" charset="-128"/>
                <a:ea typeface="Meiryo" panose="020B0604030504040204" pitchFamily="34" charset="-128"/>
              </a:rPr>
              <a:t>します。</a:t>
            </a:r>
            <a:endParaRPr lang="en-US" altLang="ja-JP" sz="3200" dirty="0">
              <a:latin typeface="Meiryo" panose="020B0604030504040204" pitchFamily="34" charset="-128"/>
              <a:ea typeface="Meiryo" panose="020B0604030504040204" pitchFamily="34" charset="-128"/>
            </a:endParaRPr>
          </a:p>
          <a:p>
            <a:endParaRPr lang="en-US" altLang="ja-JP" sz="3200" dirty="0">
              <a:latin typeface="Meiryo" panose="020B0604030504040204" pitchFamily="34" charset="-128"/>
              <a:ea typeface="Meiryo" panose="020B0604030504040204" pitchFamily="34" charset="-128"/>
            </a:endParaRPr>
          </a:p>
          <a:p>
            <a:r>
              <a:rPr lang="ja-JP" altLang="en-US" sz="3200" dirty="0">
                <a:latin typeface="Meiryo" panose="020B0604030504040204" pitchFamily="34" charset="-128"/>
                <a:ea typeface="Meiryo" panose="020B0604030504040204" pitchFamily="34" charset="-128"/>
              </a:rPr>
              <a:t>最終的には、事業が採算に合うかどうかを評価し、ビジネスとして成立するかを確認することを目指します。</a:t>
            </a:r>
            <a:endParaRPr lang="en-US" altLang="ja-JP" sz="3200" dirty="0">
              <a:latin typeface="Meiryo" panose="020B0604030504040204" pitchFamily="34" charset="-128"/>
              <a:ea typeface="Meiryo" panose="020B0604030504040204" pitchFamily="34" charset="-128"/>
            </a:endParaRPr>
          </a:p>
          <a:p>
            <a:endParaRPr lang="en-US" altLang="ja-JP" sz="3200" dirty="0">
              <a:latin typeface="Meiryo" panose="020B0604030504040204" pitchFamily="34" charset="-128"/>
              <a:ea typeface="Meiryo" panose="020B0604030504040204" pitchFamily="34" charset="-128"/>
            </a:endParaRPr>
          </a:p>
          <a:p>
            <a:r>
              <a:rPr lang="ja-JP" altLang="en-US" sz="3200" dirty="0">
                <a:latin typeface="Meiryo" panose="020B0604030504040204" pitchFamily="34" charset="-128"/>
                <a:ea typeface="Meiryo" panose="020B0604030504040204" pitchFamily="34" charset="-128"/>
              </a:rPr>
              <a:t>このプロセスを通じて、収支バランスを理解し、事業の持続可能性を判断するための知識とスキルを身に付けましょう。</a:t>
            </a:r>
          </a:p>
        </p:txBody>
      </p:sp>
    </p:spTree>
    <p:extLst>
      <p:ext uri="{BB962C8B-B14F-4D97-AF65-F5344CB8AC3E}">
        <p14:creationId xmlns:p14="http://schemas.microsoft.com/office/powerpoint/2010/main" val="4111441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13" name="表 1"/>
          <p:cNvGraphicFramePr>
            <a:graphicFrameLocks noGrp="1"/>
          </p:cNvGraphicFramePr>
          <p:nvPr/>
        </p:nvGraphicFramePr>
        <p:xfrm>
          <a:off x="862215" y="641928"/>
          <a:ext cx="10200068" cy="6180447"/>
        </p:xfrm>
        <a:graphic>
          <a:graphicData uri="http://schemas.openxmlformats.org/drawingml/2006/table">
            <a:tbl>
              <a:tblPr/>
              <a:tblGrid>
                <a:gridCol w="700768">
                  <a:extLst>
                    <a:ext uri="{9D8B030D-6E8A-4147-A177-3AD203B41FA5}">
                      <a16:colId xmlns:a16="http://schemas.microsoft.com/office/drawing/2014/main" val="20000"/>
                    </a:ext>
                  </a:extLst>
                </a:gridCol>
                <a:gridCol w="2493193">
                  <a:extLst>
                    <a:ext uri="{9D8B030D-6E8A-4147-A177-3AD203B41FA5}">
                      <a16:colId xmlns:a16="http://schemas.microsoft.com/office/drawing/2014/main" val="20001"/>
                    </a:ext>
                  </a:extLst>
                </a:gridCol>
                <a:gridCol w="2576561">
                  <a:extLst>
                    <a:ext uri="{9D8B030D-6E8A-4147-A177-3AD203B41FA5}">
                      <a16:colId xmlns:a16="http://schemas.microsoft.com/office/drawing/2014/main" val="20002"/>
                    </a:ext>
                  </a:extLst>
                </a:gridCol>
                <a:gridCol w="2214773">
                  <a:extLst>
                    <a:ext uri="{9D8B030D-6E8A-4147-A177-3AD203B41FA5}">
                      <a16:colId xmlns:a16="http://schemas.microsoft.com/office/drawing/2014/main" val="20003"/>
                    </a:ext>
                  </a:extLst>
                </a:gridCol>
                <a:gridCol w="2214773">
                  <a:extLst>
                    <a:ext uri="{9D8B030D-6E8A-4147-A177-3AD203B41FA5}">
                      <a16:colId xmlns:a16="http://schemas.microsoft.com/office/drawing/2014/main" val="20004"/>
                    </a:ext>
                  </a:extLst>
                </a:gridCol>
              </a:tblGrid>
              <a:tr h="514450">
                <a:tc gridSpan="2">
                  <a:txBody>
                    <a:bodyPr/>
                    <a:lstStyle/>
                    <a:p>
                      <a:pPr algn="l" fontAlgn="ctr"/>
                      <a:r>
                        <a:rPr lang="ja-JP" altLang="en-US" sz="2400" u="none" strike="noStrike">
                          <a:effectLst/>
                        </a:rPr>
                        <a:t>■ 予測損益計算書</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0"/>
                  </a:ext>
                </a:extLst>
              </a:tr>
              <a:tr h="514450">
                <a:tc gridSpan="2">
                  <a:txBody>
                    <a:bodyPr/>
                    <a:lstStyle/>
                    <a:p>
                      <a:pPr algn="r"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事業年度</a:t>
                      </a:r>
                    </a:p>
                  </a:txBody>
                  <a:tcPr marL="9525" marR="9525" marT="9525" marB="0" anchor="ctr"/>
                </a:tc>
                <a:tc hMerge="1">
                  <a:txBody>
                    <a:bodyPr/>
                    <a:lstStyle/>
                    <a:p>
                      <a:pPr algn="l" fontAlgn="ctr"/>
                      <a:endParaRPr lang="ja-JP" altLang="en-US" sz="18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2023</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2024</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ctr" fontAlgn="ctr"/>
                      <a:r>
                        <a:rPr lang="en-US" altLang="ja-JP" sz="2400" u="none" strike="noStrike" dirty="0">
                          <a:effectLst/>
                        </a:rPr>
                        <a:t>2025</a:t>
                      </a:r>
                      <a:endParaRPr lang="en-US" altLang="ja-JP" sz="2400" b="1" i="0" u="none" strike="noStrike" dirty="0">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1"/>
                  </a:ext>
                </a:extLst>
              </a:tr>
              <a:tr h="521497">
                <a:tc gridSpan="2">
                  <a:txBody>
                    <a:bodyPr/>
                    <a:lstStyle/>
                    <a:p>
                      <a:pPr algn="ct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ctr" fontAlgn="ctr"/>
                      <a:r>
                        <a:rPr lang="ja-JP" altLang="en-US" sz="2400" u="none" strike="noStrike">
                          <a:effectLst/>
                        </a:rPr>
                        <a:t>計画１期目</a:t>
                      </a:r>
                    </a:p>
                  </a:txBody>
                  <a:tcPr marL="9525" marR="9525" marT="9525" marB="0" anchor="ctr"/>
                </a:tc>
                <a:tc>
                  <a:txBody>
                    <a:bodyPr/>
                    <a:lstStyle/>
                    <a:p>
                      <a:pPr algn="ctr" fontAlgn="ctr"/>
                      <a:r>
                        <a:rPr lang="ja-JP" altLang="en-US" sz="2400" u="none" strike="noStrike">
                          <a:effectLst/>
                        </a:rPr>
                        <a:t>計画２期目</a:t>
                      </a:r>
                    </a:p>
                  </a:txBody>
                  <a:tcPr marL="9525" marR="9525" marT="9525" marB="0" anchor="ctr"/>
                </a:tc>
                <a:tc>
                  <a:txBody>
                    <a:bodyPr/>
                    <a:lstStyle/>
                    <a:p>
                      <a:pPr algn="ctr" fontAlgn="ctr"/>
                      <a:r>
                        <a:rPr lang="ja-JP" altLang="en-US" sz="2400" u="none" strike="noStrike">
                          <a:effectLst/>
                        </a:rPr>
                        <a:t>計画３期目</a:t>
                      </a:r>
                    </a:p>
                  </a:txBody>
                  <a:tcPr marL="9525" marR="9525" marT="9525" marB="0" anchor="ctr"/>
                </a:tc>
                <a:extLst>
                  <a:ext uri="{0D108BD9-81ED-4DB2-BD59-A6C34878D82A}">
                    <a16:rowId xmlns:a16="http://schemas.microsoft.com/office/drawing/2014/main" val="10002"/>
                  </a:ext>
                </a:extLst>
              </a:tr>
              <a:tr h="514450">
                <a:tc gridSpan="2">
                  <a:txBody>
                    <a:bodyPr/>
                    <a:lstStyle/>
                    <a:p>
                      <a:pPr algn="l" fontAlgn="ctr"/>
                      <a:r>
                        <a:rPr lang="ja-JP" altLang="en-US" sz="2400" u="none" strike="noStrike">
                          <a:effectLst/>
                        </a:rPr>
                        <a:t> 売上高</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10003"/>
                  </a:ext>
                </a:extLst>
              </a:tr>
              <a:tr h="514450">
                <a:tc gridSpan="2">
                  <a:txBody>
                    <a:bodyPr/>
                    <a:lstStyle/>
                    <a:p>
                      <a:pPr algn="l" fontAlgn="ctr"/>
                      <a:r>
                        <a:rPr lang="ja-JP" altLang="en-US" sz="2400" u="none" strike="noStrike">
                          <a:effectLst/>
                        </a:rPr>
                        <a:t> 売上原価</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hMerge="1">
                  <a:txBody>
                    <a:bodyPr/>
                    <a:lstStyle/>
                    <a:p>
                      <a:endParaRPr kumimoji="1" lang="ja-JP" altLang="en-US"/>
                    </a:p>
                  </a:txBody>
                  <a:tcP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4"/>
                  </a:ext>
                </a:extLst>
              </a:tr>
              <a:tr h="514450">
                <a:tc gridSpan="2">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経費</a:t>
                      </a:r>
                    </a:p>
                  </a:txBody>
                  <a:tcPr marL="9525" marR="9525" marT="9525" marB="0" anchor="ctr"/>
                </a:tc>
                <a:tc hMerge="1">
                  <a:txBody>
                    <a:bodyPr/>
                    <a:lstStyle/>
                    <a:p>
                      <a:endParaRPr kumimoji="1" lang="ja-JP" altLang="en-US"/>
                    </a:p>
                  </a:txBody>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5"/>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人件費</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6"/>
                  </a:ext>
                </a:extLst>
              </a:tr>
              <a:tr h="514450">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家賃</a:t>
                      </a: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7"/>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広告宣伝費</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8"/>
                  </a:ext>
                </a:extLst>
              </a:tr>
              <a:tr h="514450">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その他</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09"/>
                  </a:ext>
                </a:extLst>
              </a:tr>
              <a:tr h="514450">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r>
                        <a:rPr lang="ja-JP" altLang="en-US" sz="2400" b="0" i="0" u="none" strike="noStrike">
                          <a:solidFill>
                            <a:srgbClr val="000000"/>
                          </a:solidFill>
                          <a:effectLst/>
                          <a:latin typeface="Meiryo UI" panose="020B0604030504040204" pitchFamily="34" charset="-128"/>
                          <a:ea typeface="Meiryo UI" panose="020B0604030504040204" pitchFamily="34" charset="-128"/>
                        </a:rPr>
                        <a:t>合計</a:t>
                      </a: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tc>
                  <a:txBody>
                    <a:bodyPr/>
                    <a:lstStyle/>
                    <a:p>
                      <a:pPr algn="l" fontAlgn="ct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tc>
                <a:extLst>
                  <a:ext uri="{0D108BD9-81ED-4DB2-BD59-A6C34878D82A}">
                    <a16:rowId xmlns:a16="http://schemas.microsoft.com/office/drawing/2014/main" val="10010"/>
                  </a:ext>
                </a:extLst>
              </a:tr>
              <a:tr h="514450">
                <a:tc gridSpan="2">
                  <a:txBody>
                    <a:bodyPr/>
                    <a:lstStyle/>
                    <a:p>
                      <a:pPr algn="l" fontAlgn="ctr"/>
                      <a:r>
                        <a:rPr lang="ja-JP" altLang="en-US" sz="2400" u="none" strike="noStrike">
                          <a:effectLst/>
                        </a:rPr>
                        <a:t> 営業利益</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hMerge="1">
                  <a:txBody>
                    <a:bodyPr/>
                    <a:lstStyle/>
                    <a:p>
                      <a:endParaRPr kumimoji="1" lang="ja-JP" altLang="en-US"/>
                    </a:p>
                  </a:txBody>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tc>
                  <a:txBody>
                    <a:bodyPr/>
                    <a:lstStyle/>
                    <a:p>
                      <a:pPr algn="r" fontAlgn="ctr"/>
                      <a:r>
                        <a:rPr lang="ja-JP" altLang="en-US" sz="2400" u="none" strike="noStrike">
                          <a:effectLst/>
                        </a:rPr>
                        <a:t>　</a:t>
                      </a:r>
                      <a:endParaRPr lang="ja-JP" altLang="en-US" sz="2400" b="0" i="0" u="none" strike="noStrike">
                        <a:solidFill>
                          <a:srgbClr val="000000"/>
                        </a:solidFill>
                        <a:effectLst/>
                        <a:latin typeface="Meiryo UI" panose="020B0604030504040204" pitchFamily="34" charset="-128"/>
                        <a:ea typeface="Meiryo UI" panose="020B0604030504040204" pitchFamily="34" charset="-128"/>
                      </a:endParaRPr>
                    </a:p>
                  </a:txBody>
                  <a:tcPr marL="9525" marR="9525" marT="9525" marB="0" anchor="ctr">
                    <a:solidFill>
                      <a:schemeClr val="accent6">
                        <a:lumMod val="20000"/>
                        <a:lumOff val="80000"/>
                      </a:schemeClr>
                    </a:solidFill>
                  </a:tcPr>
                </a:tc>
                <a:extLst>
                  <a:ext uri="{0D108BD9-81ED-4DB2-BD59-A6C34878D82A}">
                    <a16:rowId xmlns:a16="http://schemas.microsoft.com/office/drawing/2014/main" val="10011"/>
                  </a:ext>
                </a:extLst>
              </a:tr>
            </a:tbl>
          </a:graphicData>
        </a:graphic>
      </p:graphicFrame>
      <p:sp>
        <p:nvSpPr>
          <p:cNvPr id="1114" name="テキスト ボックス 3"/>
          <p:cNvSpPr txBox="1"/>
          <p:nvPr/>
        </p:nvSpPr>
        <p:spPr>
          <a:xfrm>
            <a:off x="3533094" y="3732151"/>
            <a:ext cx="6989511" cy="2123658"/>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endParaRPr kumimoji="0" lang="en-US" altLang="ja-JP" sz="3600" kern="0" dirty="0">
              <a:solidFill>
                <a:srgbClr val="0070C0"/>
              </a:solidFill>
              <a:latin typeface="Meiryo" panose="020B0604030504040204" pitchFamily="34" charset="-128"/>
              <a:ea typeface="Meiryo" panose="020B0604030504040204" pitchFamily="34" charset="-128"/>
            </a:endParaRPr>
          </a:p>
          <a:p>
            <a:pPr algn="ctr" eaLnBrk="1" fontAlgn="auto" hangingPunct="1">
              <a:spcBef>
                <a:spcPts val="0"/>
              </a:spcBef>
              <a:spcAft>
                <a:spcPts val="0"/>
              </a:spcAft>
              <a:buClr>
                <a:srgbClr val="0259A0"/>
              </a:buClr>
              <a:defRPr/>
            </a:pPr>
            <a:r>
              <a:rPr kumimoji="0" lang="en-US" altLang="ja-JP" sz="6000" kern="0" dirty="0">
                <a:solidFill>
                  <a:srgbClr val="0070C0"/>
                </a:solidFill>
                <a:latin typeface="Meiryo" panose="020B0604030504040204" pitchFamily="34" charset="-128"/>
                <a:ea typeface="Meiryo" panose="020B0604030504040204" pitchFamily="34" charset="-128"/>
              </a:rPr>
              <a:t>②</a:t>
            </a:r>
            <a:endParaRPr lang="en-US" altLang="ja-JP" sz="6000" dirty="0">
              <a:solidFill>
                <a:srgbClr val="0070C0"/>
              </a:solidFill>
              <a:latin typeface="Meiryo" panose="020B0604030504040204" pitchFamily="34" charset="-128"/>
              <a:ea typeface="Meiryo" panose="020B0604030504040204" pitchFamily="34" charset="-128"/>
            </a:endParaRPr>
          </a:p>
          <a:p>
            <a:pPr algn="ctr" eaLnBrk="1" fontAlgn="auto" hangingPunct="1">
              <a:spcBef>
                <a:spcPts val="0"/>
              </a:spcBef>
              <a:spcAft>
                <a:spcPts val="0"/>
              </a:spcAft>
              <a:buClr>
                <a:srgbClr val="0259A0"/>
              </a:buClr>
              <a:defRPr/>
            </a:pPr>
            <a:endParaRPr lang="en-US" altLang="ja-JP" sz="3600" dirty="0">
              <a:solidFill>
                <a:prstClr val="black">
                  <a:lumMod val="75000"/>
                  <a:lumOff val="25000"/>
                </a:prstClr>
              </a:solidFill>
              <a:latin typeface="Meiryo" panose="020B0604030504040204" pitchFamily="34" charset="-128"/>
              <a:ea typeface="Meiryo" panose="020B0604030504040204" pitchFamily="34" charset="-128"/>
            </a:endParaRPr>
          </a:p>
        </p:txBody>
      </p:sp>
      <p:sp>
        <p:nvSpPr>
          <p:cNvPr id="1115"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費用を把握する｜全体像</a:t>
            </a:r>
            <a:endParaRPr lang="en-US" altLang="ja-JP" sz="28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208189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14"/>
                                        </p:tgtEl>
                                        <p:attrNameLst>
                                          <p:attrName>style.visibility</p:attrName>
                                        </p:attrNameLst>
                                      </p:cBhvr>
                                      <p:to>
                                        <p:strVal val="visible"/>
                                      </p:to>
                                    </p:set>
                                    <p:animEffect transition="in" filter="fade">
                                      <p:cBhvr>
                                        <p:cTn id="7" dur="500"/>
                                        <p:tgtEl>
                                          <p:spTgt spid="1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 name="スライド番号プレースホルダー 4"/>
          <p:cNvSpPr>
            <a:spLocks noGrp="1"/>
          </p:cNvSpPr>
          <p:nvPr>
            <p:ph type="sldNum" sz="quarter" idx="12"/>
          </p:nvPr>
        </p:nvSpPr>
        <p:spPr>
          <a:xfrm>
            <a:off x="9448800" y="6492875"/>
            <a:ext cx="2743200" cy="365125"/>
          </a:xfrm>
        </p:spPr>
        <p:txBody>
          <a:bodyPr/>
          <a:lstStyle/>
          <a:p>
            <a:fld id="{719E5521-5315-EE4E-838E-9B32325C8C5C}" type="slidenum">
              <a:rPr kumimoji="1" lang="ja-JP" altLang="en-US" smtClean="0"/>
              <a:t>4</a:t>
            </a:fld>
            <a:endParaRPr kumimoji="1" lang="ja-JP" altLang="en-US"/>
          </a:p>
        </p:txBody>
      </p:sp>
      <p:sp>
        <p:nvSpPr>
          <p:cNvPr id="1118" name="正方形/長方形 6"/>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費用を把握する｜人を雇うときの費用</a:t>
            </a:r>
            <a:endParaRPr kumimoji="1" lang="en-US" altLang="ja-JP" sz="2800" dirty="0">
              <a:latin typeface="Meiryo" panose="020B0604030504040204" pitchFamily="34" charset="-128"/>
              <a:ea typeface="Meiryo" panose="020B0604030504040204" pitchFamily="34" charset="-128"/>
            </a:endParaRPr>
          </a:p>
        </p:txBody>
      </p:sp>
      <p:sp>
        <p:nvSpPr>
          <p:cNvPr id="1119" name="テキスト ボックス 2"/>
          <p:cNvSpPr txBox="1"/>
          <p:nvPr/>
        </p:nvSpPr>
        <p:spPr>
          <a:xfrm>
            <a:off x="10852913" y="189341"/>
            <a:ext cx="1024446" cy="646331"/>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0070C0"/>
                </a:solidFill>
                <a:latin typeface="Meiryo" panose="020B0604030504040204" pitchFamily="34" charset="-128"/>
                <a:ea typeface="Meiryo" panose="020B0604030504040204" pitchFamily="34" charset="-128"/>
              </a:rPr>
              <a:t>②</a:t>
            </a:r>
            <a:endParaRPr lang="en-US" altLang="ja-JP" sz="3600" dirty="0">
              <a:solidFill>
                <a:srgbClr val="0070C0"/>
              </a:solidFill>
              <a:latin typeface="Meiryo" panose="020B0604030504040204" pitchFamily="34" charset="-128"/>
              <a:ea typeface="Meiryo" panose="020B0604030504040204" pitchFamily="34" charset="-128"/>
            </a:endParaRPr>
          </a:p>
        </p:txBody>
      </p:sp>
      <p:sp>
        <p:nvSpPr>
          <p:cNvPr id="1120" name="正方形/長方形 3"/>
          <p:cNvSpPr/>
          <p:nvPr/>
        </p:nvSpPr>
        <p:spPr>
          <a:xfrm>
            <a:off x="1415150" y="854424"/>
            <a:ext cx="3877985"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人件費</a:t>
            </a:r>
            <a:r>
              <a:rPr lang="en-US" altLang="ja-JP" sz="3600" dirty="0">
                <a:latin typeface="Meiryo" panose="020B0604030504040204" pitchFamily="34" charset="-128"/>
                <a:ea typeface="Meiryo" panose="020B0604030504040204" pitchFamily="34" charset="-128"/>
              </a:rPr>
              <a:t>【</a:t>
            </a:r>
            <a:r>
              <a:rPr lang="ja-JP" altLang="en-US" sz="3600">
                <a:latin typeface="Meiryo" panose="020B0604030504040204" pitchFamily="34" charset="-128"/>
                <a:ea typeface="Meiryo" panose="020B0604030504040204" pitchFamily="34" charset="-128"/>
              </a:rPr>
              <a:t>固定費</a:t>
            </a:r>
            <a:r>
              <a:rPr lang="en-US" altLang="ja-JP" sz="3600" dirty="0">
                <a:latin typeface="Meiryo" panose="020B0604030504040204" pitchFamily="34" charset="-128"/>
                <a:ea typeface="Meiryo" panose="020B0604030504040204" pitchFamily="34" charset="-128"/>
              </a:rPr>
              <a:t>】</a:t>
            </a:r>
            <a:endParaRPr lang="ja-JP" altLang="en-US" sz="3600">
              <a:latin typeface="Meiryo" panose="020B0604030504040204" pitchFamily="34" charset="-128"/>
              <a:ea typeface="Meiryo" panose="020B0604030504040204" pitchFamily="34" charset="-128"/>
            </a:endParaRPr>
          </a:p>
        </p:txBody>
      </p:sp>
      <p:sp>
        <p:nvSpPr>
          <p:cNvPr id="1121" name="正方形/長方形 4"/>
          <p:cNvSpPr/>
          <p:nvPr/>
        </p:nvSpPr>
        <p:spPr>
          <a:xfrm>
            <a:off x="1916645" y="1804813"/>
            <a:ext cx="4842992"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∟基本給：</a:t>
            </a:r>
            <a:r>
              <a:rPr lang="en-US" altLang="ja-JP" sz="3600" dirty="0">
                <a:latin typeface="Meiryo" panose="020B0604030504040204" pitchFamily="34" charset="-128"/>
                <a:ea typeface="Meiryo" panose="020B0604030504040204" pitchFamily="34" charset="-128"/>
              </a:rPr>
              <a:t>20</a:t>
            </a:r>
            <a:r>
              <a:rPr lang="ja-JP" altLang="en-US" sz="3600">
                <a:latin typeface="Meiryo" panose="020B0604030504040204" pitchFamily="34" charset="-128"/>
                <a:ea typeface="Meiryo" panose="020B0604030504040204" pitchFamily="34" charset="-128"/>
              </a:rPr>
              <a:t>万円／人</a:t>
            </a:r>
          </a:p>
        </p:txBody>
      </p:sp>
      <p:sp>
        <p:nvSpPr>
          <p:cNvPr id="1122" name="正方形/長方形 7"/>
          <p:cNvSpPr/>
          <p:nvPr/>
        </p:nvSpPr>
        <p:spPr>
          <a:xfrm>
            <a:off x="1916645" y="2714577"/>
            <a:ext cx="4586512"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∟交通費：</a:t>
            </a:r>
            <a:r>
              <a:rPr lang="en-US" altLang="ja-JP" sz="3600" dirty="0">
                <a:latin typeface="Meiryo" panose="020B0604030504040204" pitchFamily="34" charset="-128"/>
                <a:ea typeface="Meiryo" panose="020B0604030504040204" pitchFamily="34" charset="-128"/>
              </a:rPr>
              <a:t>1</a:t>
            </a:r>
            <a:r>
              <a:rPr lang="ja-JP" altLang="en-US" sz="3600">
                <a:latin typeface="Meiryo" panose="020B0604030504040204" pitchFamily="34" charset="-128"/>
                <a:ea typeface="Meiryo" panose="020B0604030504040204" pitchFamily="34" charset="-128"/>
              </a:rPr>
              <a:t>万円／人</a:t>
            </a:r>
          </a:p>
        </p:txBody>
      </p:sp>
      <p:sp>
        <p:nvSpPr>
          <p:cNvPr id="1123" name="正方形/長方形 9"/>
          <p:cNvSpPr/>
          <p:nvPr/>
        </p:nvSpPr>
        <p:spPr>
          <a:xfrm>
            <a:off x="1916644" y="3543091"/>
            <a:ext cx="6891630"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∟社会保険：基本給</a:t>
            </a:r>
            <a:r>
              <a:rPr lang="en-US" altLang="ja-JP" sz="3600" dirty="0">
                <a:latin typeface="Meiryo" panose="020B0604030504040204" pitchFamily="34" charset="-128"/>
                <a:ea typeface="Meiryo" panose="020B0604030504040204" pitchFamily="34" charset="-128"/>
              </a:rPr>
              <a:t>×20</a:t>
            </a:r>
            <a:r>
              <a:rPr lang="ja-JP" altLang="en-US" sz="3600">
                <a:latin typeface="Meiryo" panose="020B0604030504040204" pitchFamily="34" charset="-128"/>
                <a:ea typeface="Meiryo" panose="020B0604030504040204" pitchFamily="34" charset="-128"/>
              </a:rPr>
              <a:t>％ ／ 人</a:t>
            </a:r>
          </a:p>
        </p:txBody>
      </p:sp>
      <p:sp>
        <p:nvSpPr>
          <p:cNvPr id="1124" name="正方形/長方形 10"/>
          <p:cNvSpPr/>
          <p:nvPr/>
        </p:nvSpPr>
        <p:spPr>
          <a:xfrm>
            <a:off x="1916644" y="4961356"/>
            <a:ext cx="8847294" cy="1446550"/>
          </a:xfrm>
          <a:prstGeom prst="rect">
            <a:avLst/>
          </a:prstGeom>
          <a:ln w="19050">
            <a:solidFill>
              <a:srgbClr val="0070C0"/>
            </a:solidFill>
          </a:ln>
        </p:spPr>
        <p:txBody>
          <a:bodyPr wrap="none">
            <a:spAutoFit/>
          </a:bodyPr>
          <a:lstStyle/>
          <a:p>
            <a:pPr fontAlgn="ctr"/>
            <a:r>
              <a:rPr lang="ja-JP" altLang="en-US" sz="4400">
                <a:latin typeface="Meiryo" panose="020B0604030504040204" pitchFamily="34" charset="-128"/>
                <a:ea typeface="Meiryo" panose="020B0604030504040204" pitchFamily="34" charset="-128"/>
              </a:rPr>
              <a:t>社員を</a:t>
            </a:r>
            <a:r>
              <a:rPr lang="en-US" altLang="ja-JP" sz="4400" dirty="0">
                <a:latin typeface="Meiryo" panose="020B0604030504040204" pitchFamily="34" charset="-128"/>
                <a:ea typeface="Meiryo" panose="020B0604030504040204" pitchFamily="34" charset="-128"/>
              </a:rPr>
              <a:t>1</a:t>
            </a:r>
            <a:r>
              <a:rPr lang="ja-JP" altLang="en-US" sz="4400">
                <a:latin typeface="Meiryo" panose="020B0604030504040204" pitchFamily="34" charset="-128"/>
                <a:ea typeface="Meiryo" panose="020B0604030504040204" pitchFamily="34" charset="-128"/>
              </a:rPr>
              <a:t>名雇用すると、</a:t>
            </a:r>
            <a:endParaRPr lang="en-US" altLang="ja-JP" sz="4400" dirty="0">
              <a:latin typeface="Meiryo" panose="020B0604030504040204" pitchFamily="34" charset="-128"/>
              <a:ea typeface="Meiryo" panose="020B0604030504040204" pitchFamily="34" charset="-128"/>
            </a:endParaRPr>
          </a:p>
          <a:p>
            <a:pPr fontAlgn="ctr"/>
            <a:r>
              <a:rPr lang="ja-JP" altLang="en-US" sz="4400">
                <a:latin typeface="Meiryo" panose="020B0604030504040204" pitchFamily="34" charset="-128"/>
                <a:ea typeface="Meiryo" panose="020B0604030504040204" pitchFamily="34" charset="-128"/>
              </a:rPr>
              <a:t>概ね</a:t>
            </a:r>
            <a:r>
              <a:rPr lang="en-US" altLang="ja-JP" sz="4400" b="1" dirty="0">
                <a:latin typeface="Meiryo" panose="020B0604030504040204" pitchFamily="34" charset="-128"/>
                <a:ea typeface="Meiryo" panose="020B0604030504040204" pitchFamily="34" charset="-128"/>
              </a:rPr>
              <a:t>25</a:t>
            </a:r>
            <a:r>
              <a:rPr lang="ja-JP" altLang="en-US" sz="4400" b="1">
                <a:latin typeface="Meiryo" panose="020B0604030504040204" pitchFamily="34" charset="-128"/>
                <a:ea typeface="Meiryo" panose="020B0604030504040204" pitchFamily="34" charset="-128"/>
              </a:rPr>
              <a:t>万／月</a:t>
            </a:r>
            <a:r>
              <a:rPr lang="ja-JP" altLang="en-US" sz="4400">
                <a:latin typeface="Meiryo" panose="020B0604030504040204" pitchFamily="34" charset="-128"/>
                <a:ea typeface="Meiryo" panose="020B0604030504040204" pitchFamily="34" charset="-128"/>
              </a:rPr>
              <a:t>の人件費が発生する</a:t>
            </a:r>
          </a:p>
        </p:txBody>
      </p:sp>
    </p:spTree>
    <p:extLst>
      <p:ext uri="{BB962C8B-B14F-4D97-AF65-F5344CB8AC3E}">
        <p14:creationId xmlns:p14="http://schemas.microsoft.com/office/powerpoint/2010/main" val="2022967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 name="スライド番号プレースホルダー 4"/>
          <p:cNvSpPr>
            <a:spLocks noGrp="1"/>
          </p:cNvSpPr>
          <p:nvPr>
            <p:ph type="sldNum" sz="quarter" idx="12"/>
          </p:nvPr>
        </p:nvSpPr>
        <p:spPr>
          <a:xfrm>
            <a:off x="9377853" y="6492985"/>
            <a:ext cx="2743200" cy="365125"/>
          </a:xfrm>
        </p:spPr>
        <p:txBody>
          <a:bodyPr/>
          <a:lstStyle/>
          <a:p>
            <a:fld id="{719E5521-5315-EE4E-838E-9B32325C8C5C}" type="slidenum">
              <a:rPr kumimoji="1" lang="ja-JP" altLang="en-US" smtClean="0"/>
              <a:t>5</a:t>
            </a:fld>
            <a:endParaRPr kumimoji="1" lang="ja-JP" altLang="en-US"/>
          </a:p>
        </p:txBody>
      </p:sp>
      <p:sp>
        <p:nvSpPr>
          <p:cNvPr id="1127" name="正方形/長方形 15"/>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費用を把握する｜店舗や校舎を借りるときの費用</a:t>
            </a:r>
            <a:endParaRPr kumimoji="1" lang="en-US" altLang="ja-JP" sz="2800" dirty="0">
              <a:latin typeface="Meiryo" panose="020B0604030504040204" pitchFamily="34" charset="-128"/>
              <a:ea typeface="Meiryo" panose="020B0604030504040204" pitchFamily="34" charset="-128"/>
            </a:endParaRPr>
          </a:p>
        </p:txBody>
      </p:sp>
      <p:sp>
        <p:nvSpPr>
          <p:cNvPr id="1128" name="テキスト ボックス 16"/>
          <p:cNvSpPr txBox="1"/>
          <p:nvPr/>
        </p:nvSpPr>
        <p:spPr>
          <a:xfrm>
            <a:off x="10852913" y="189341"/>
            <a:ext cx="1024446" cy="646331"/>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0070C0"/>
                </a:solidFill>
                <a:latin typeface="Meiryo" panose="020B0604030504040204" pitchFamily="34" charset="-128"/>
                <a:ea typeface="Meiryo" panose="020B0604030504040204" pitchFamily="34" charset="-128"/>
              </a:rPr>
              <a:t>②</a:t>
            </a:r>
            <a:endParaRPr lang="en-US" altLang="ja-JP" sz="3600" dirty="0">
              <a:solidFill>
                <a:srgbClr val="0070C0"/>
              </a:solidFill>
              <a:latin typeface="Meiryo" panose="020B0604030504040204" pitchFamily="34" charset="-128"/>
              <a:ea typeface="Meiryo" panose="020B0604030504040204" pitchFamily="34" charset="-128"/>
            </a:endParaRPr>
          </a:p>
        </p:txBody>
      </p:sp>
      <p:sp>
        <p:nvSpPr>
          <p:cNvPr id="1129" name="正方形/長方形 17"/>
          <p:cNvSpPr/>
          <p:nvPr/>
        </p:nvSpPr>
        <p:spPr>
          <a:xfrm>
            <a:off x="1189519" y="759421"/>
            <a:ext cx="3416320"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家賃</a:t>
            </a:r>
            <a:r>
              <a:rPr lang="en-US" altLang="ja-JP" sz="3600" b="1" dirty="0">
                <a:latin typeface="Meiryo" panose="020B0604030504040204" pitchFamily="34" charset="-128"/>
                <a:ea typeface="Meiryo" panose="020B0604030504040204" pitchFamily="34" charset="-128"/>
              </a:rPr>
              <a:t>【</a:t>
            </a:r>
            <a:r>
              <a:rPr lang="ja-JP" altLang="en-US" sz="3600" b="1">
                <a:latin typeface="Meiryo" panose="020B0604030504040204" pitchFamily="34" charset="-128"/>
                <a:ea typeface="Meiryo" panose="020B0604030504040204" pitchFamily="34" charset="-128"/>
              </a:rPr>
              <a:t>固定費</a:t>
            </a:r>
            <a:r>
              <a:rPr lang="en-US" altLang="ja-JP" sz="3600" b="1" dirty="0">
                <a:latin typeface="Meiryo" panose="020B0604030504040204" pitchFamily="34" charset="-128"/>
                <a:ea typeface="Meiryo" panose="020B0604030504040204" pitchFamily="34" charset="-128"/>
              </a:rPr>
              <a:t>】</a:t>
            </a:r>
            <a:endParaRPr lang="ja-JP" altLang="en-US" sz="3600" b="1">
              <a:latin typeface="Meiryo" panose="020B0604030504040204" pitchFamily="34" charset="-128"/>
              <a:ea typeface="Meiryo" panose="020B0604030504040204" pitchFamily="34" charset="-128"/>
            </a:endParaRPr>
          </a:p>
        </p:txBody>
      </p:sp>
      <p:sp>
        <p:nvSpPr>
          <p:cNvPr id="1130" name="正方形/長方形 18"/>
          <p:cNvSpPr/>
          <p:nvPr/>
        </p:nvSpPr>
        <p:spPr>
          <a:xfrm>
            <a:off x="1691014" y="1709810"/>
            <a:ext cx="8153194"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∟坪単価：</a:t>
            </a:r>
            <a:r>
              <a:rPr lang="en-US" altLang="ja-JP" sz="3600" dirty="0">
                <a:latin typeface="Meiryo" panose="020B0604030504040204" pitchFamily="34" charset="-128"/>
                <a:ea typeface="Meiryo" panose="020B0604030504040204" pitchFamily="34" charset="-128"/>
              </a:rPr>
              <a:t>3,000</a:t>
            </a:r>
            <a:r>
              <a:rPr lang="ja-JP" altLang="en-US" sz="3600">
                <a:latin typeface="Meiryo" panose="020B0604030504040204" pitchFamily="34" charset="-128"/>
                <a:ea typeface="Meiryo" panose="020B0604030504040204" pitchFamily="34" charset="-128"/>
              </a:rPr>
              <a:t>円</a:t>
            </a:r>
            <a:r>
              <a:rPr lang="en-US" altLang="ja-JP" sz="3600" dirty="0">
                <a:latin typeface="Meiryo" panose="020B0604030504040204" pitchFamily="34" charset="-128"/>
                <a:ea typeface="Meiryo" panose="020B0604030504040204" pitchFamily="34" charset="-128"/>
              </a:rPr>
              <a:t>〜1</a:t>
            </a:r>
            <a:r>
              <a:rPr lang="ja-JP" altLang="en-US" sz="3600">
                <a:latin typeface="Meiryo" panose="020B0604030504040204" pitchFamily="34" charset="-128"/>
                <a:ea typeface="Meiryo" panose="020B0604030504040204" pitchFamily="34" charset="-128"/>
              </a:rPr>
              <a:t>万円（都心部）</a:t>
            </a:r>
          </a:p>
        </p:txBody>
      </p:sp>
      <p:sp>
        <p:nvSpPr>
          <p:cNvPr id="1131" name="正方形/長方形 20"/>
          <p:cNvSpPr/>
          <p:nvPr/>
        </p:nvSpPr>
        <p:spPr>
          <a:xfrm>
            <a:off x="1691014" y="2729302"/>
            <a:ext cx="7018268"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∟店舗面積（事業に必要な広さ）</a:t>
            </a:r>
          </a:p>
        </p:txBody>
      </p:sp>
      <p:sp>
        <p:nvSpPr>
          <p:cNvPr id="1132" name="正方形/長方形 22"/>
          <p:cNvSpPr/>
          <p:nvPr/>
        </p:nvSpPr>
        <p:spPr>
          <a:xfrm>
            <a:off x="1738514" y="5055738"/>
            <a:ext cx="8717451" cy="1446550"/>
          </a:xfrm>
          <a:prstGeom prst="rect">
            <a:avLst/>
          </a:prstGeom>
          <a:ln w="19050">
            <a:solidFill>
              <a:srgbClr val="0070C0"/>
            </a:solidFill>
          </a:ln>
        </p:spPr>
        <p:txBody>
          <a:bodyPr wrap="none">
            <a:spAutoFit/>
          </a:bodyPr>
          <a:lstStyle/>
          <a:p>
            <a:pPr fontAlgn="ctr"/>
            <a:r>
              <a:rPr lang="en-US" altLang="ja-JP" sz="4400" dirty="0">
                <a:latin typeface="Meiryo" panose="020B0604030504040204" pitchFamily="34" charset="-128"/>
                <a:ea typeface="Meiryo" panose="020B0604030504040204" pitchFamily="34" charset="-128"/>
              </a:rPr>
              <a:t>1</a:t>
            </a:r>
            <a:r>
              <a:rPr lang="ja-JP" altLang="en-US" sz="4400">
                <a:latin typeface="Meiryo" panose="020B0604030504040204" pitchFamily="34" charset="-128"/>
                <a:ea typeface="Meiryo" panose="020B0604030504040204" pitchFamily="34" charset="-128"/>
              </a:rPr>
              <a:t>店舗を</a:t>
            </a:r>
            <a:r>
              <a:rPr lang="en-US" altLang="ja-JP" sz="4400" dirty="0">
                <a:latin typeface="Meiryo" panose="020B0604030504040204" pitchFamily="34" charset="-128"/>
                <a:ea typeface="Meiryo" panose="020B0604030504040204" pitchFamily="34" charset="-128"/>
              </a:rPr>
              <a:t>30</a:t>
            </a:r>
            <a:r>
              <a:rPr lang="ja-JP" altLang="en-US" sz="4400">
                <a:latin typeface="Meiryo" panose="020B0604030504040204" pitchFamily="34" charset="-128"/>
                <a:ea typeface="Meiryo" panose="020B0604030504040204" pitchFamily="34" charset="-128"/>
              </a:rPr>
              <a:t>坪の物件を借りると、</a:t>
            </a:r>
            <a:endParaRPr lang="en-US" altLang="ja-JP" sz="4400" dirty="0">
              <a:latin typeface="Meiryo" panose="020B0604030504040204" pitchFamily="34" charset="-128"/>
              <a:ea typeface="Meiryo" panose="020B0604030504040204" pitchFamily="34" charset="-128"/>
            </a:endParaRPr>
          </a:p>
          <a:p>
            <a:pPr fontAlgn="ctr"/>
            <a:r>
              <a:rPr lang="ja-JP" altLang="en-US" sz="4400">
                <a:latin typeface="Meiryo" panose="020B0604030504040204" pitchFamily="34" charset="-128"/>
                <a:ea typeface="Meiryo" panose="020B0604030504040204" pitchFamily="34" charset="-128"/>
              </a:rPr>
              <a:t>概ね</a:t>
            </a:r>
            <a:r>
              <a:rPr lang="en-US" altLang="ja-JP" sz="4400" b="1" dirty="0">
                <a:latin typeface="Meiryo" panose="020B0604030504040204" pitchFamily="34" charset="-128"/>
                <a:ea typeface="Meiryo" panose="020B0604030504040204" pitchFamily="34" charset="-128"/>
              </a:rPr>
              <a:t>18</a:t>
            </a:r>
            <a:r>
              <a:rPr lang="ja-JP" altLang="en-US" sz="4400" b="1">
                <a:latin typeface="Meiryo" panose="020B0604030504040204" pitchFamily="34" charset="-128"/>
                <a:ea typeface="Meiryo" panose="020B0604030504040204" pitchFamily="34" charset="-128"/>
              </a:rPr>
              <a:t>万／月</a:t>
            </a:r>
            <a:r>
              <a:rPr lang="ja-JP" altLang="en-US" sz="4400">
                <a:latin typeface="Meiryo" panose="020B0604030504040204" pitchFamily="34" charset="-128"/>
                <a:ea typeface="Meiryo" panose="020B0604030504040204" pitchFamily="34" charset="-128"/>
              </a:rPr>
              <a:t>の家賃が発生する</a:t>
            </a:r>
          </a:p>
        </p:txBody>
      </p:sp>
      <p:sp>
        <p:nvSpPr>
          <p:cNvPr id="1133" name="正方形/長方形 23"/>
          <p:cNvSpPr/>
          <p:nvPr/>
        </p:nvSpPr>
        <p:spPr>
          <a:xfrm>
            <a:off x="1619882" y="3574257"/>
            <a:ext cx="9358652" cy="1323439"/>
          </a:xfrm>
          <a:prstGeom prst="rect">
            <a:avLst/>
          </a:prstGeom>
        </p:spPr>
        <p:txBody>
          <a:bodyPr wrap="none">
            <a:spAutoFit/>
          </a:bodyPr>
          <a:lstStyle/>
          <a:p>
            <a:pPr fontAlgn="ctr"/>
            <a:r>
              <a:rPr lang="en-US" altLang="ja-JP" sz="4000" dirty="0">
                <a:latin typeface="Meiryo" panose="020B0604030504040204" pitchFamily="34" charset="-128"/>
                <a:ea typeface="Meiryo" panose="020B0604030504040204" pitchFamily="34" charset="-128"/>
              </a:rPr>
              <a:t>【</a:t>
            </a:r>
            <a:r>
              <a:rPr lang="ja-JP" altLang="en-US" sz="4000">
                <a:latin typeface="Meiryo" panose="020B0604030504040204" pitchFamily="34" charset="-128"/>
                <a:ea typeface="Meiryo" panose="020B0604030504040204" pitchFamily="34" charset="-128"/>
              </a:rPr>
              <a:t>例</a:t>
            </a:r>
            <a:r>
              <a:rPr lang="en-US" altLang="ja-JP" sz="4000" dirty="0">
                <a:latin typeface="Meiryo" panose="020B0604030504040204" pitchFamily="34" charset="-128"/>
                <a:ea typeface="Meiryo" panose="020B0604030504040204" pitchFamily="34" charset="-128"/>
              </a:rPr>
              <a:t>】</a:t>
            </a:r>
            <a:br>
              <a:rPr lang="en-US" altLang="ja-JP" sz="4000" dirty="0">
                <a:latin typeface="Meiryo" panose="020B0604030504040204" pitchFamily="34" charset="-128"/>
                <a:ea typeface="Meiryo" panose="020B0604030504040204" pitchFamily="34" charset="-128"/>
              </a:rPr>
            </a:br>
            <a:r>
              <a:rPr lang="ja-JP" altLang="en-US" sz="4000">
                <a:latin typeface="Meiryo" panose="020B0604030504040204" pitchFamily="34" charset="-128"/>
                <a:ea typeface="Meiryo" panose="020B0604030504040204" pitchFamily="34" charset="-128"/>
              </a:rPr>
              <a:t>店舗面積：</a:t>
            </a:r>
            <a:r>
              <a:rPr lang="en-US" altLang="ja-JP" sz="4000" dirty="0">
                <a:latin typeface="Meiryo" panose="020B0604030504040204" pitchFamily="34" charset="-128"/>
                <a:ea typeface="Meiryo" panose="020B0604030504040204" pitchFamily="34" charset="-128"/>
              </a:rPr>
              <a:t>30</a:t>
            </a:r>
            <a:r>
              <a:rPr lang="ja-JP" altLang="en-US" sz="4000">
                <a:latin typeface="Meiryo" panose="020B0604030504040204" pitchFamily="34" charset="-128"/>
                <a:ea typeface="Meiryo" panose="020B0604030504040204" pitchFamily="34" charset="-128"/>
              </a:rPr>
              <a:t>坪　</a:t>
            </a:r>
            <a:r>
              <a:rPr lang="en-US" altLang="ja-JP" sz="4000" dirty="0">
                <a:latin typeface="Meiryo" panose="020B0604030504040204" pitchFamily="34" charset="-128"/>
                <a:ea typeface="Meiryo" panose="020B0604030504040204" pitchFamily="34" charset="-128"/>
              </a:rPr>
              <a:t>×</a:t>
            </a:r>
            <a:r>
              <a:rPr lang="ja-JP" altLang="en-US" sz="4000">
                <a:latin typeface="Meiryo" panose="020B0604030504040204" pitchFamily="34" charset="-128"/>
                <a:ea typeface="Meiryo" panose="020B0604030504040204" pitchFamily="34" charset="-128"/>
              </a:rPr>
              <a:t>　坪単価</a:t>
            </a:r>
            <a:r>
              <a:rPr lang="en-US" altLang="ja-JP" sz="4000" dirty="0">
                <a:latin typeface="Meiryo" panose="020B0604030504040204" pitchFamily="34" charset="-128"/>
                <a:ea typeface="Meiryo" panose="020B0604030504040204" pitchFamily="34" charset="-128"/>
              </a:rPr>
              <a:t>6,000</a:t>
            </a:r>
            <a:r>
              <a:rPr lang="ja-JP" altLang="en-US" sz="4000">
                <a:latin typeface="Meiryo" panose="020B0604030504040204" pitchFamily="34" charset="-128"/>
                <a:ea typeface="Meiryo" panose="020B0604030504040204" pitchFamily="34" charset="-128"/>
              </a:rPr>
              <a:t>円　</a:t>
            </a:r>
          </a:p>
        </p:txBody>
      </p:sp>
      <p:sp>
        <p:nvSpPr>
          <p:cNvPr id="1134" name="正方形/長方形 24"/>
          <p:cNvSpPr/>
          <p:nvPr/>
        </p:nvSpPr>
        <p:spPr>
          <a:xfrm>
            <a:off x="6299208" y="2310556"/>
            <a:ext cx="3262432" cy="400110"/>
          </a:xfrm>
          <a:prstGeom prst="rect">
            <a:avLst/>
          </a:prstGeom>
        </p:spPr>
        <p:txBody>
          <a:bodyPr wrap="none">
            <a:spAutoFit/>
          </a:bodyPr>
          <a:lstStyle/>
          <a:p>
            <a:pPr fontAlgn="ctr"/>
            <a:r>
              <a:rPr lang="ja-JP" altLang="en-US" sz="2000">
                <a:latin typeface="Meiryo" panose="020B0604030504040204" pitchFamily="34" charset="-128"/>
                <a:ea typeface="Meiryo" panose="020B0604030504040204" pitchFamily="34" charset="-128"/>
              </a:rPr>
              <a:t>＊地域によってバラツキ有</a:t>
            </a:r>
          </a:p>
        </p:txBody>
      </p:sp>
    </p:spTree>
    <p:extLst>
      <p:ext uri="{BB962C8B-B14F-4D97-AF65-F5344CB8AC3E}">
        <p14:creationId xmlns:p14="http://schemas.microsoft.com/office/powerpoint/2010/main" val="331744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スライド番号プレースホルダー 4"/>
          <p:cNvSpPr>
            <a:spLocks noGrp="1"/>
          </p:cNvSpPr>
          <p:nvPr>
            <p:ph type="sldNum" sz="quarter" idx="12"/>
          </p:nvPr>
        </p:nvSpPr>
        <p:spPr>
          <a:xfrm>
            <a:off x="9377853" y="6492985"/>
            <a:ext cx="2743200" cy="365125"/>
          </a:xfrm>
        </p:spPr>
        <p:txBody>
          <a:bodyPr/>
          <a:lstStyle/>
          <a:p>
            <a:fld id="{719E5521-5315-EE4E-838E-9B32325C8C5C}" type="slidenum">
              <a:rPr kumimoji="1" lang="ja-JP" altLang="en-US" smtClean="0"/>
              <a:t>6</a:t>
            </a:fld>
            <a:endParaRPr kumimoji="1" lang="ja-JP" altLang="en-US"/>
          </a:p>
        </p:txBody>
      </p:sp>
      <p:sp>
        <p:nvSpPr>
          <p:cNvPr id="1137" name="正方形/長方形 15"/>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費用を把握する｜商品やサービスを作るたびに必要な費用</a:t>
            </a:r>
            <a:endParaRPr kumimoji="1" lang="en-US" altLang="ja-JP" sz="2800" dirty="0">
              <a:latin typeface="Meiryo" panose="020B0604030504040204" pitchFamily="34" charset="-128"/>
              <a:ea typeface="Meiryo" panose="020B0604030504040204" pitchFamily="34" charset="-128"/>
            </a:endParaRPr>
          </a:p>
        </p:txBody>
      </p:sp>
      <p:sp>
        <p:nvSpPr>
          <p:cNvPr id="1138" name="テキスト ボックス 16"/>
          <p:cNvSpPr txBox="1"/>
          <p:nvPr/>
        </p:nvSpPr>
        <p:spPr>
          <a:xfrm>
            <a:off x="10852913" y="189341"/>
            <a:ext cx="1024446" cy="646331"/>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0070C0"/>
                </a:solidFill>
                <a:latin typeface="Meiryo" panose="020B0604030504040204" pitchFamily="34" charset="-128"/>
                <a:ea typeface="Meiryo" panose="020B0604030504040204" pitchFamily="34" charset="-128"/>
              </a:rPr>
              <a:t>②</a:t>
            </a:r>
            <a:endParaRPr lang="en-US" altLang="ja-JP" sz="3600" dirty="0">
              <a:solidFill>
                <a:srgbClr val="0070C0"/>
              </a:solidFill>
              <a:latin typeface="Meiryo" panose="020B0604030504040204" pitchFamily="34" charset="-128"/>
              <a:ea typeface="Meiryo" panose="020B0604030504040204" pitchFamily="34" charset="-128"/>
            </a:endParaRPr>
          </a:p>
        </p:txBody>
      </p:sp>
      <p:sp>
        <p:nvSpPr>
          <p:cNvPr id="1139" name="正方形/長方形 2"/>
          <p:cNvSpPr/>
          <p:nvPr/>
        </p:nvSpPr>
        <p:spPr>
          <a:xfrm>
            <a:off x="441373" y="652543"/>
            <a:ext cx="6647974"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売上原価</a:t>
            </a:r>
            <a:r>
              <a:rPr lang="en-US" altLang="ja-JP" sz="3600" b="1" dirty="0">
                <a:latin typeface="Meiryo" panose="020B0604030504040204" pitchFamily="34" charset="-128"/>
                <a:ea typeface="Meiryo" panose="020B0604030504040204" pitchFamily="34" charset="-128"/>
              </a:rPr>
              <a:t>【</a:t>
            </a:r>
            <a:r>
              <a:rPr lang="ja-JP" altLang="en-US" sz="3600" b="1">
                <a:latin typeface="Meiryo" panose="020B0604030504040204" pitchFamily="34" charset="-128"/>
                <a:ea typeface="Meiryo" panose="020B0604030504040204" pitchFamily="34" charset="-128"/>
              </a:rPr>
              <a:t>変動費（参考値）</a:t>
            </a:r>
            <a:r>
              <a:rPr lang="en-US" altLang="ja-JP" sz="3600" b="1" dirty="0">
                <a:latin typeface="Meiryo" panose="020B0604030504040204" pitchFamily="34" charset="-128"/>
                <a:ea typeface="Meiryo" panose="020B0604030504040204" pitchFamily="34" charset="-128"/>
              </a:rPr>
              <a:t>】</a:t>
            </a:r>
            <a:endParaRPr lang="ja-JP" altLang="en-US" sz="3600" b="1">
              <a:latin typeface="Meiryo" panose="020B0604030504040204" pitchFamily="34" charset="-128"/>
              <a:ea typeface="Meiryo" panose="020B0604030504040204" pitchFamily="34" charset="-128"/>
            </a:endParaRPr>
          </a:p>
        </p:txBody>
      </p:sp>
      <p:sp>
        <p:nvSpPr>
          <p:cNvPr id="1140" name="正方形/長方形 3"/>
          <p:cNvSpPr/>
          <p:nvPr/>
        </p:nvSpPr>
        <p:spPr>
          <a:xfrm>
            <a:off x="1441632" y="2109392"/>
            <a:ext cx="8893781"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∟食堂・レストラン</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a:t>
            </a:r>
            <a:r>
              <a:rPr lang="en-US" altLang="ja-JP" sz="3600" dirty="0">
                <a:latin typeface="Meiryo" panose="020B0604030504040204" pitchFamily="34" charset="-128"/>
                <a:ea typeface="Meiryo" panose="020B0604030504040204" pitchFamily="34" charset="-128"/>
              </a:rPr>
              <a:t>34</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8</a:t>
            </a:r>
            <a:r>
              <a:rPr lang="ja-JP" altLang="en-US" sz="3600">
                <a:latin typeface="Meiryo" panose="020B0604030504040204" pitchFamily="34" charset="-128"/>
                <a:ea typeface="Meiryo" panose="020B0604030504040204" pitchFamily="34" charset="-128"/>
              </a:rPr>
              <a:t>％</a:t>
            </a:r>
          </a:p>
        </p:txBody>
      </p:sp>
      <p:sp>
        <p:nvSpPr>
          <p:cNvPr id="1141" name="正方形/長方形 4"/>
          <p:cNvSpPr/>
          <p:nvPr/>
        </p:nvSpPr>
        <p:spPr>
          <a:xfrm>
            <a:off x="225664" y="6421667"/>
            <a:ext cx="11257776" cy="307777"/>
          </a:xfrm>
          <a:prstGeom prst="rect">
            <a:avLst/>
          </a:prstGeom>
          <a:solidFill>
            <a:schemeClr val="lt1"/>
          </a:solidFill>
          <a:ln w="19050">
            <a:solidFill>
              <a:srgbClr val="0070C0"/>
            </a:solidFill>
          </a:ln>
        </p:spPr>
        <p:txBody>
          <a:bodyPr wrap="square">
            <a:spAutoFit/>
          </a:bodyPr>
          <a:lstStyle/>
          <a:p>
            <a:pPr fontAlgn="ct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参考</a:t>
            </a: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日本政策金融公庫：</a:t>
            </a:r>
            <a:r>
              <a:rPr lang="ja-JP" altLang="en-US" sz="1400" b="1" dirty="0">
                <a:latin typeface="Meiryo" panose="020B0604030504040204" pitchFamily="34" charset="-128"/>
                <a:ea typeface="Meiryo" panose="020B0604030504040204" pitchFamily="34" charset="-128"/>
              </a:rPr>
              <a:t>小企業の経営指標調査　</a:t>
            </a:r>
            <a:r>
              <a:rPr lang="en" altLang="ja-JP" sz="1400" dirty="0">
                <a:latin typeface="Meiryo" panose="020B0604030504040204" pitchFamily="34" charset="-128"/>
                <a:ea typeface="Meiryo" panose="020B0604030504040204" pitchFamily="34" charset="-128"/>
              </a:rPr>
              <a:t>https://</a:t>
            </a:r>
            <a:r>
              <a:rPr lang="en" altLang="ja-JP" sz="1400" dirty="0" err="1">
                <a:latin typeface="Meiryo" panose="020B0604030504040204" pitchFamily="34" charset="-128"/>
                <a:ea typeface="Meiryo" panose="020B0604030504040204" pitchFamily="34" charset="-128"/>
              </a:rPr>
              <a:t>www.jfc.go.jp</a:t>
            </a:r>
            <a:r>
              <a:rPr lang="en" altLang="ja-JP" sz="1400" dirty="0">
                <a:latin typeface="Meiryo" panose="020B0604030504040204" pitchFamily="34" charset="-128"/>
                <a:ea typeface="Meiryo" panose="020B0604030504040204" pitchFamily="34" charset="-128"/>
              </a:rPr>
              <a:t>/n/findings/</a:t>
            </a:r>
            <a:r>
              <a:rPr lang="en" altLang="ja-JP" sz="1400" dirty="0" err="1">
                <a:latin typeface="Meiryo" panose="020B0604030504040204" pitchFamily="34" charset="-128"/>
                <a:ea typeface="Meiryo" panose="020B0604030504040204" pitchFamily="34" charset="-128"/>
              </a:rPr>
              <a:t>shihyou_kekka_m_index.html</a:t>
            </a:r>
            <a:endParaRPr lang="ja-JP" altLang="en-US" sz="1400" dirty="0">
              <a:latin typeface="Meiryo" panose="020B0604030504040204" pitchFamily="34" charset="-128"/>
              <a:ea typeface="Meiryo" panose="020B0604030504040204" pitchFamily="34" charset="-128"/>
            </a:endParaRPr>
          </a:p>
        </p:txBody>
      </p:sp>
      <p:sp>
        <p:nvSpPr>
          <p:cNvPr id="1142" name="正方形/長方形 6"/>
          <p:cNvSpPr/>
          <p:nvPr/>
        </p:nvSpPr>
        <p:spPr>
          <a:xfrm>
            <a:off x="1441632" y="3467370"/>
            <a:ext cx="8893781"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∟喫茶店</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a:t>
            </a:r>
            <a:r>
              <a:rPr lang="en-US" altLang="ja-JP" sz="3600" dirty="0">
                <a:latin typeface="Meiryo" panose="020B0604030504040204" pitchFamily="34" charset="-128"/>
                <a:ea typeface="Meiryo" panose="020B0604030504040204" pitchFamily="34" charset="-128"/>
              </a:rPr>
              <a:t>29</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5</a:t>
            </a:r>
            <a:r>
              <a:rPr lang="ja-JP" altLang="en-US" sz="3600">
                <a:latin typeface="Meiryo" panose="020B0604030504040204" pitchFamily="34" charset="-128"/>
                <a:ea typeface="Meiryo" panose="020B0604030504040204" pitchFamily="34" charset="-128"/>
              </a:rPr>
              <a:t>％</a:t>
            </a:r>
          </a:p>
        </p:txBody>
      </p:sp>
      <p:sp>
        <p:nvSpPr>
          <p:cNvPr id="1143" name="正方形/長方形 7"/>
          <p:cNvSpPr/>
          <p:nvPr/>
        </p:nvSpPr>
        <p:spPr>
          <a:xfrm>
            <a:off x="940137" y="1355706"/>
            <a:ext cx="1569660"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飲食店</a:t>
            </a:r>
          </a:p>
        </p:txBody>
      </p:sp>
      <p:sp>
        <p:nvSpPr>
          <p:cNvPr id="1144" name="正方形/長方形 9"/>
          <p:cNvSpPr/>
          <p:nvPr/>
        </p:nvSpPr>
        <p:spPr>
          <a:xfrm>
            <a:off x="1371100" y="4972483"/>
            <a:ext cx="9425978" cy="1200329"/>
          </a:xfrm>
          <a:prstGeom prst="rect">
            <a:avLst/>
          </a:prstGeom>
          <a:solidFill>
            <a:schemeClr val="bg1">
              <a:lumMod val="95000"/>
            </a:schemeClr>
          </a:solidFill>
        </p:spPr>
        <p:txBody>
          <a:bodyPr wrap="none">
            <a:spAutoFit/>
          </a:bodyPr>
          <a:lstStyle/>
          <a:p>
            <a:pPr fontAlgn="ctr"/>
            <a:r>
              <a:rPr lang="ja-JP" altLang="en-US" sz="3600">
                <a:latin typeface="Meiryo" panose="020B0604030504040204" pitchFamily="34" charset="-128"/>
                <a:ea typeface="Meiryo" panose="020B0604030504040204" pitchFamily="34" charset="-128"/>
              </a:rPr>
              <a:t>例：レストラン売上</a:t>
            </a:r>
            <a:r>
              <a:rPr lang="en-US" altLang="ja-JP" sz="3600" dirty="0">
                <a:latin typeface="Meiryo" panose="020B0604030504040204" pitchFamily="34" charset="-128"/>
                <a:ea typeface="Meiryo" panose="020B0604030504040204" pitchFamily="34" charset="-128"/>
              </a:rPr>
              <a:t>1000</a:t>
            </a:r>
            <a:r>
              <a:rPr lang="ja-JP" altLang="en-US" sz="3600">
                <a:latin typeface="Meiryo" panose="020B0604030504040204" pitchFamily="34" charset="-128"/>
                <a:ea typeface="Meiryo" panose="020B0604030504040204" pitchFamily="34" charset="-128"/>
              </a:rPr>
              <a:t>万円</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a:t>
            </a:r>
            <a:r>
              <a:rPr lang="en-US" altLang="ja-JP" sz="3600" dirty="0">
                <a:latin typeface="Meiryo" panose="020B0604030504040204" pitchFamily="34" charset="-128"/>
                <a:ea typeface="Meiryo" panose="020B0604030504040204" pitchFamily="34" charset="-128"/>
              </a:rPr>
              <a:t>【</a:t>
            </a:r>
            <a:r>
              <a:rPr lang="ja-JP" altLang="en-US" sz="3600">
                <a:latin typeface="Meiryo" panose="020B0604030504040204" pitchFamily="34" charset="-128"/>
                <a:ea typeface="Meiryo" panose="020B0604030504040204" pitchFamily="34" charset="-128"/>
              </a:rPr>
              <a:t>売上原価</a:t>
            </a:r>
            <a:r>
              <a:rPr lang="en-US" altLang="ja-JP" sz="3600" dirty="0">
                <a:latin typeface="Meiryo" panose="020B0604030504040204" pitchFamily="34" charset="-128"/>
                <a:ea typeface="Meiryo" panose="020B0604030504040204" pitchFamily="34" charset="-128"/>
              </a:rPr>
              <a:t>】1000</a:t>
            </a:r>
            <a:r>
              <a:rPr lang="ja-JP" altLang="en-US" sz="3600">
                <a:latin typeface="Meiryo" panose="020B0604030504040204" pitchFamily="34" charset="-128"/>
                <a:ea typeface="Meiryo" panose="020B0604030504040204" pitchFamily="34" charset="-128"/>
              </a:rPr>
              <a:t>万</a:t>
            </a:r>
            <a:r>
              <a:rPr lang="en-US" altLang="ja-JP" sz="3600" dirty="0">
                <a:latin typeface="Meiryo" panose="020B0604030504040204" pitchFamily="34" charset="-128"/>
                <a:ea typeface="Meiryo" panose="020B0604030504040204" pitchFamily="34" charset="-128"/>
              </a:rPr>
              <a:t>×29</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5</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295</a:t>
            </a:r>
            <a:r>
              <a:rPr lang="ja-JP" altLang="en-US" sz="3600">
                <a:latin typeface="Meiryo" panose="020B0604030504040204" pitchFamily="34" charset="-128"/>
                <a:ea typeface="Meiryo" panose="020B0604030504040204" pitchFamily="34" charset="-128"/>
              </a:rPr>
              <a:t>万円</a:t>
            </a:r>
          </a:p>
        </p:txBody>
      </p:sp>
    </p:spTree>
    <p:extLst>
      <p:ext uri="{BB962C8B-B14F-4D97-AF65-F5344CB8AC3E}">
        <p14:creationId xmlns:p14="http://schemas.microsoft.com/office/powerpoint/2010/main" val="3044281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正方形/長方形 1"/>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費用を把握する｜商品やサービスを作るたびに必要な費用</a:t>
            </a:r>
            <a:endParaRPr kumimoji="1" lang="en-US" altLang="ja-JP" sz="2800" dirty="0">
              <a:latin typeface="Meiryo" panose="020B0604030504040204" pitchFamily="34" charset="-128"/>
              <a:ea typeface="Meiryo" panose="020B0604030504040204" pitchFamily="34" charset="-128"/>
            </a:endParaRPr>
          </a:p>
        </p:txBody>
      </p:sp>
      <p:sp>
        <p:nvSpPr>
          <p:cNvPr id="1147" name="正方形/長方形 3"/>
          <p:cNvSpPr/>
          <p:nvPr/>
        </p:nvSpPr>
        <p:spPr>
          <a:xfrm>
            <a:off x="1094516" y="890052"/>
            <a:ext cx="6647974"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売上原価</a:t>
            </a:r>
            <a:r>
              <a:rPr lang="en-US" altLang="ja-JP" sz="3600" b="1" dirty="0">
                <a:latin typeface="Meiryo" panose="020B0604030504040204" pitchFamily="34" charset="-128"/>
                <a:ea typeface="Meiryo" panose="020B0604030504040204" pitchFamily="34" charset="-128"/>
              </a:rPr>
              <a:t>【</a:t>
            </a:r>
            <a:r>
              <a:rPr lang="ja-JP" altLang="en-US" sz="3600" b="1">
                <a:latin typeface="Meiryo" panose="020B0604030504040204" pitchFamily="34" charset="-128"/>
                <a:ea typeface="Meiryo" panose="020B0604030504040204" pitchFamily="34" charset="-128"/>
              </a:rPr>
              <a:t>変動費（参考値）</a:t>
            </a:r>
            <a:r>
              <a:rPr lang="en-US" altLang="ja-JP" sz="3600" b="1" dirty="0">
                <a:latin typeface="Meiryo" panose="020B0604030504040204" pitchFamily="34" charset="-128"/>
                <a:ea typeface="Meiryo" panose="020B0604030504040204" pitchFamily="34" charset="-128"/>
              </a:rPr>
              <a:t>】</a:t>
            </a:r>
            <a:endParaRPr lang="ja-JP" altLang="en-US" sz="3600" b="1">
              <a:latin typeface="Meiryo" panose="020B0604030504040204" pitchFamily="34" charset="-128"/>
              <a:ea typeface="Meiryo" panose="020B0604030504040204" pitchFamily="34" charset="-128"/>
            </a:endParaRPr>
          </a:p>
        </p:txBody>
      </p:sp>
      <p:sp>
        <p:nvSpPr>
          <p:cNvPr id="1148" name="正方形/長方形 4"/>
          <p:cNvSpPr/>
          <p:nvPr/>
        </p:nvSpPr>
        <p:spPr>
          <a:xfrm>
            <a:off x="2011647" y="2715036"/>
            <a:ext cx="8545929"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∟学習塾</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a:t>
            </a:r>
            <a:r>
              <a:rPr lang="en-US" altLang="ja-JP" sz="3600" dirty="0">
                <a:latin typeface="Meiryo" panose="020B0604030504040204" pitchFamily="34" charset="-128"/>
                <a:ea typeface="Meiryo" panose="020B0604030504040204" pitchFamily="34" charset="-128"/>
              </a:rPr>
              <a:t>5</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7</a:t>
            </a:r>
            <a:r>
              <a:rPr lang="ja-JP" altLang="en-US" sz="3600">
                <a:latin typeface="Meiryo" panose="020B0604030504040204" pitchFamily="34" charset="-128"/>
                <a:ea typeface="Meiryo" panose="020B0604030504040204" pitchFamily="34" charset="-128"/>
              </a:rPr>
              <a:t>％</a:t>
            </a:r>
          </a:p>
        </p:txBody>
      </p:sp>
      <p:sp>
        <p:nvSpPr>
          <p:cNvPr id="1149" name="正方形/長方形 5"/>
          <p:cNvSpPr/>
          <p:nvPr/>
        </p:nvSpPr>
        <p:spPr>
          <a:xfrm>
            <a:off x="2011647" y="4655824"/>
            <a:ext cx="8545929"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∟外国語英会話事業</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a:t>
            </a:r>
            <a:r>
              <a:rPr lang="en-US" altLang="ja-JP" sz="3600" dirty="0">
                <a:latin typeface="Meiryo" panose="020B0604030504040204" pitchFamily="34" charset="-128"/>
                <a:ea typeface="Meiryo" panose="020B0604030504040204" pitchFamily="34" charset="-128"/>
              </a:rPr>
              <a:t>7</a:t>
            </a:r>
            <a:r>
              <a:rPr lang="ja-JP" altLang="en-US" sz="3600">
                <a:latin typeface="Meiryo" panose="020B0604030504040204" pitchFamily="34" charset="-128"/>
                <a:ea typeface="Meiryo" panose="020B0604030504040204" pitchFamily="34" charset="-128"/>
              </a:rPr>
              <a:t>．</a:t>
            </a:r>
            <a:r>
              <a:rPr lang="en-US" altLang="ja-JP" sz="3600" dirty="0">
                <a:latin typeface="Meiryo" panose="020B0604030504040204" pitchFamily="34" charset="-128"/>
                <a:ea typeface="Meiryo" panose="020B0604030504040204" pitchFamily="34" charset="-128"/>
              </a:rPr>
              <a:t>0</a:t>
            </a:r>
            <a:r>
              <a:rPr lang="ja-JP" altLang="en-US" sz="3600">
                <a:latin typeface="Meiryo" panose="020B0604030504040204" pitchFamily="34" charset="-128"/>
                <a:ea typeface="Meiryo" panose="020B0604030504040204" pitchFamily="34" charset="-128"/>
              </a:rPr>
              <a:t>％</a:t>
            </a:r>
          </a:p>
        </p:txBody>
      </p:sp>
      <p:sp>
        <p:nvSpPr>
          <p:cNvPr id="1150" name="正方形/長方形 6"/>
          <p:cNvSpPr/>
          <p:nvPr/>
        </p:nvSpPr>
        <p:spPr>
          <a:xfrm>
            <a:off x="1343897" y="1723843"/>
            <a:ext cx="6186309"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学習支援業（○○教室、塾）</a:t>
            </a:r>
          </a:p>
        </p:txBody>
      </p:sp>
      <p:sp>
        <p:nvSpPr>
          <p:cNvPr id="1151" name="テキスト ボックス 8"/>
          <p:cNvSpPr txBox="1"/>
          <p:nvPr/>
        </p:nvSpPr>
        <p:spPr>
          <a:xfrm>
            <a:off x="10852913" y="189341"/>
            <a:ext cx="1024446" cy="646331"/>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eaLnBrk="1" fontAlgn="auto" hangingPunct="1">
              <a:spcBef>
                <a:spcPts val="0"/>
              </a:spcBef>
              <a:spcAft>
                <a:spcPts val="0"/>
              </a:spcAft>
              <a:buClr>
                <a:srgbClr val="0259A0"/>
              </a:buClr>
              <a:defRPr/>
            </a:pPr>
            <a:r>
              <a:rPr kumimoji="0" lang="en-US" altLang="ja-JP" sz="3600" kern="0" dirty="0">
                <a:solidFill>
                  <a:srgbClr val="0070C0"/>
                </a:solidFill>
                <a:latin typeface="Meiryo" panose="020B0604030504040204" pitchFamily="34" charset="-128"/>
                <a:ea typeface="Meiryo" panose="020B0604030504040204" pitchFamily="34" charset="-128"/>
              </a:rPr>
              <a:t>②</a:t>
            </a:r>
            <a:endParaRPr lang="en-US" altLang="ja-JP" sz="3600" dirty="0">
              <a:solidFill>
                <a:srgbClr val="0070C0"/>
              </a:solidFill>
              <a:latin typeface="Meiryo" panose="020B0604030504040204" pitchFamily="34" charset="-128"/>
              <a:ea typeface="Meiryo" panose="020B0604030504040204" pitchFamily="34" charset="-128"/>
            </a:endParaRPr>
          </a:p>
        </p:txBody>
      </p:sp>
      <p:sp>
        <p:nvSpPr>
          <p:cNvPr id="1152" name="正方形/長方形 9"/>
          <p:cNvSpPr/>
          <p:nvPr/>
        </p:nvSpPr>
        <p:spPr>
          <a:xfrm>
            <a:off x="261289" y="6374166"/>
            <a:ext cx="10236498" cy="307777"/>
          </a:xfrm>
          <a:prstGeom prst="rect">
            <a:avLst/>
          </a:prstGeom>
          <a:solidFill>
            <a:schemeClr val="lt1"/>
          </a:solidFill>
          <a:ln w="19050">
            <a:solidFill>
              <a:srgbClr val="0070C0"/>
            </a:solidFill>
          </a:ln>
        </p:spPr>
        <p:txBody>
          <a:bodyPr wrap="square">
            <a:spAutoFit/>
          </a:bodyPr>
          <a:lstStyle/>
          <a:p>
            <a:pPr fontAlgn="ct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参考</a:t>
            </a: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日本政策金融公庫：</a:t>
            </a:r>
            <a:r>
              <a:rPr lang="ja-JP" altLang="en-US" sz="1400" b="1" dirty="0">
                <a:latin typeface="Meiryo" panose="020B0604030504040204" pitchFamily="34" charset="-128"/>
                <a:ea typeface="Meiryo" panose="020B0604030504040204" pitchFamily="34" charset="-128"/>
              </a:rPr>
              <a:t>小企業の経営指標調査　</a:t>
            </a:r>
            <a:r>
              <a:rPr lang="en" altLang="ja-JP" sz="1400" dirty="0">
                <a:latin typeface="Meiryo" panose="020B0604030504040204" pitchFamily="34" charset="-128"/>
                <a:ea typeface="Meiryo" panose="020B0604030504040204" pitchFamily="34" charset="-128"/>
              </a:rPr>
              <a:t>https://</a:t>
            </a:r>
            <a:r>
              <a:rPr lang="en" altLang="ja-JP" sz="1400" dirty="0" err="1">
                <a:latin typeface="Meiryo" panose="020B0604030504040204" pitchFamily="34" charset="-128"/>
                <a:ea typeface="Meiryo" panose="020B0604030504040204" pitchFamily="34" charset="-128"/>
              </a:rPr>
              <a:t>www.jfc.go.jp</a:t>
            </a:r>
            <a:r>
              <a:rPr lang="en" altLang="ja-JP" sz="1400" dirty="0">
                <a:latin typeface="Meiryo" panose="020B0604030504040204" pitchFamily="34" charset="-128"/>
                <a:ea typeface="Meiryo" panose="020B0604030504040204" pitchFamily="34" charset="-128"/>
              </a:rPr>
              <a:t>/n/findings/</a:t>
            </a:r>
            <a:r>
              <a:rPr lang="en" altLang="ja-JP" sz="1400" dirty="0" err="1">
                <a:latin typeface="Meiryo" panose="020B0604030504040204" pitchFamily="34" charset="-128"/>
                <a:ea typeface="Meiryo" panose="020B0604030504040204" pitchFamily="34" charset="-128"/>
              </a:rPr>
              <a:t>shihyou_kekka_m_index.html</a:t>
            </a:r>
            <a:endParaRPr lang="ja-JP" altLang="en-US" sz="14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116542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1"/>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費用を把握する｜商品やサービスを作るたびに必要な費用</a:t>
            </a:r>
            <a:endParaRPr kumimoji="1" lang="en-US" altLang="ja-JP" sz="2800" dirty="0">
              <a:latin typeface="Meiryo" panose="020B0604030504040204" pitchFamily="34" charset="-128"/>
              <a:ea typeface="Meiryo" panose="020B0604030504040204" pitchFamily="34" charset="-128"/>
            </a:endParaRPr>
          </a:p>
        </p:txBody>
      </p:sp>
      <p:sp>
        <p:nvSpPr>
          <p:cNvPr id="1155" name="正方形/長方形 2"/>
          <p:cNvSpPr/>
          <p:nvPr/>
        </p:nvSpPr>
        <p:spPr>
          <a:xfrm>
            <a:off x="261289" y="6374166"/>
            <a:ext cx="10236498" cy="307777"/>
          </a:xfrm>
          <a:prstGeom prst="rect">
            <a:avLst/>
          </a:prstGeom>
          <a:solidFill>
            <a:schemeClr val="lt1"/>
          </a:solidFill>
          <a:ln w="19050">
            <a:solidFill>
              <a:srgbClr val="0070C0"/>
            </a:solidFill>
          </a:ln>
        </p:spPr>
        <p:txBody>
          <a:bodyPr wrap="square">
            <a:spAutoFit/>
          </a:bodyPr>
          <a:lstStyle/>
          <a:p>
            <a:pPr fontAlgn="ct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参考</a:t>
            </a:r>
            <a:r>
              <a:rPr lang="en-US" altLang="ja-JP" sz="1400" dirty="0">
                <a:latin typeface="Meiryo" panose="020B0604030504040204" pitchFamily="34" charset="-128"/>
                <a:ea typeface="Meiryo" panose="020B0604030504040204" pitchFamily="34" charset="-128"/>
              </a:rPr>
              <a:t>】</a:t>
            </a:r>
            <a:r>
              <a:rPr lang="ja-JP" altLang="en-US" sz="1400" dirty="0">
                <a:latin typeface="Meiryo" panose="020B0604030504040204" pitchFamily="34" charset="-128"/>
                <a:ea typeface="Meiryo" panose="020B0604030504040204" pitchFamily="34" charset="-128"/>
              </a:rPr>
              <a:t>日本政策金融公庫：</a:t>
            </a:r>
            <a:r>
              <a:rPr lang="ja-JP" altLang="en-US" sz="1400" b="1" dirty="0">
                <a:latin typeface="Meiryo" panose="020B0604030504040204" pitchFamily="34" charset="-128"/>
                <a:ea typeface="Meiryo" panose="020B0604030504040204" pitchFamily="34" charset="-128"/>
              </a:rPr>
              <a:t>小企業の経営指標調査　</a:t>
            </a:r>
            <a:r>
              <a:rPr lang="en" altLang="ja-JP" sz="1400" dirty="0">
                <a:latin typeface="Meiryo" panose="020B0604030504040204" pitchFamily="34" charset="-128"/>
                <a:ea typeface="Meiryo" panose="020B0604030504040204" pitchFamily="34" charset="-128"/>
              </a:rPr>
              <a:t>https://</a:t>
            </a:r>
            <a:r>
              <a:rPr lang="en" altLang="ja-JP" sz="1400" dirty="0" err="1">
                <a:latin typeface="Meiryo" panose="020B0604030504040204" pitchFamily="34" charset="-128"/>
                <a:ea typeface="Meiryo" panose="020B0604030504040204" pitchFamily="34" charset="-128"/>
              </a:rPr>
              <a:t>www.jfc.go.jp</a:t>
            </a:r>
            <a:r>
              <a:rPr lang="en" altLang="ja-JP" sz="1400" dirty="0">
                <a:latin typeface="Meiryo" panose="020B0604030504040204" pitchFamily="34" charset="-128"/>
                <a:ea typeface="Meiryo" panose="020B0604030504040204" pitchFamily="34" charset="-128"/>
              </a:rPr>
              <a:t>/n/findings/</a:t>
            </a:r>
            <a:r>
              <a:rPr lang="en" altLang="ja-JP" sz="1400" dirty="0" err="1">
                <a:latin typeface="Meiryo" panose="020B0604030504040204" pitchFamily="34" charset="-128"/>
                <a:ea typeface="Meiryo" panose="020B0604030504040204" pitchFamily="34" charset="-128"/>
              </a:rPr>
              <a:t>shihyou_kekka_m_index.html</a:t>
            </a:r>
            <a:endParaRPr lang="ja-JP" altLang="en-US" sz="1400" dirty="0">
              <a:latin typeface="Meiryo" panose="020B0604030504040204" pitchFamily="34" charset="-128"/>
              <a:ea typeface="Meiryo" panose="020B0604030504040204" pitchFamily="34" charset="-128"/>
            </a:endParaRPr>
          </a:p>
        </p:txBody>
      </p:sp>
      <p:sp>
        <p:nvSpPr>
          <p:cNvPr id="1156" name="正方形/長方形 3"/>
          <p:cNvSpPr/>
          <p:nvPr/>
        </p:nvSpPr>
        <p:spPr>
          <a:xfrm>
            <a:off x="429498" y="1020679"/>
            <a:ext cx="6647974"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売上原価</a:t>
            </a:r>
            <a:r>
              <a:rPr lang="en-US" altLang="ja-JP" sz="3600" b="1" dirty="0">
                <a:latin typeface="Meiryo" panose="020B0604030504040204" pitchFamily="34" charset="-128"/>
                <a:ea typeface="Meiryo" panose="020B0604030504040204" pitchFamily="34" charset="-128"/>
              </a:rPr>
              <a:t>【</a:t>
            </a:r>
            <a:r>
              <a:rPr lang="ja-JP" altLang="en-US" sz="3600" b="1">
                <a:latin typeface="Meiryo" panose="020B0604030504040204" pitchFamily="34" charset="-128"/>
                <a:ea typeface="Meiryo" panose="020B0604030504040204" pitchFamily="34" charset="-128"/>
              </a:rPr>
              <a:t>変動費（参考値）</a:t>
            </a:r>
            <a:r>
              <a:rPr lang="en-US" altLang="ja-JP" sz="3600" b="1" dirty="0">
                <a:latin typeface="Meiryo" panose="020B0604030504040204" pitchFamily="34" charset="-128"/>
                <a:ea typeface="Meiryo" panose="020B0604030504040204" pitchFamily="34" charset="-128"/>
              </a:rPr>
              <a:t>】</a:t>
            </a:r>
            <a:endParaRPr lang="ja-JP" altLang="en-US" sz="3600" b="1">
              <a:latin typeface="Meiryo" panose="020B0604030504040204" pitchFamily="34" charset="-128"/>
              <a:ea typeface="Meiryo" panose="020B0604030504040204" pitchFamily="34" charset="-128"/>
            </a:endParaRPr>
          </a:p>
        </p:txBody>
      </p:sp>
      <p:sp>
        <p:nvSpPr>
          <p:cNvPr id="1157" name="正方形/長方形 4"/>
          <p:cNvSpPr/>
          <p:nvPr/>
        </p:nvSpPr>
        <p:spPr>
          <a:xfrm>
            <a:off x="930993" y="2679409"/>
            <a:ext cx="9417963"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∟旅行代理店</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・売上原価（対売上高比率）＝５６．０％</a:t>
            </a:r>
          </a:p>
        </p:txBody>
      </p:sp>
      <p:sp>
        <p:nvSpPr>
          <p:cNvPr id="1158" name="正方形/長方形 5"/>
          <p:cNvSpPr/>
          <p:nvPr/>
        </p:nvSpPr>
        <p:spPr>
          <a:xfrm>
            <a:off x="930993" y="4620197"/>
            <a:ext cx="9417963" cy="1200329"/>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∟家事サービス業</a:t>
            </a:r>
            <a:endParaRPr lang="en-US" altLang="ja-JP" sz="3600" dirty="0">
              <a:latin typeface="Meiryo" panose="020B0604030504040204" pitchFamily="34" charset="-128"/>
              <a:ea typeface="Meiryo" panose="020B0604030504040204" pitchFamily="34" charset="-128"/>
            </a:endParaRPr>
          </a:p>
          <a:p>
            <a:pPr fontAlgn="ctr"/>
            <a:r>
              <a:rPr lang="ja-JP" altLang="en-US" sz="3600">
                <a:latin typeface="Meiryo" panose="020B0604030504040204" pitchFamily="34" charset="-128"/>
                <a:ea typeface="Meiryo" panose="020B0604030504040204" pitchFamily="34" charset="-128"/>
              </a:rPr>
              <a:t>　・売上原価（対売上高比率）＝１９．８％</a:t>
            </a:r>
          </a:p>
        </p:txBody>
      </p:sp>
      <p:sp>
        <p:nvSpPr>
          <p:cNvPr id="1159" name="正方形/長方形 6"/>
          <p:cNvSpPr/>
          <p:nvPr/>
        </p:nvSpPr>
        <p:spPr>
          <a:xfrm>
            <a:off x="429498" y="1795094"/>
            <a:ext cx="2492990" cy="646331"/>
          </a:xfrm>
          <a:prstGeom prst="rect">
            <a:avLst/>
          </a:prstGeom>
        </p:spPr>
        <p:txBody>
          <a:bodyPr wrap="none">
            <a:spAutoFit/>
          </a:bodyPr>
          <a:lstStyle/>
          <a:p>
            <a:pPr fontAlgn="ctr"/>
            <a:r>
              <a:rPr lang="ja-JP" altLang="en-US" sz="3600" b="1">
                <a:latin typeface="Meiryo" panose="020B0604030504040204" pitchFamily="34" charset="-128"/>
                <a:ea typeface="Meiryo" panose="020B0604030504040204" pitchFamily="34" charset="-128"/>
              </a:rPr>
              <a:t>サービス業</a:t>
            </a:r>
          </a:p>
        </p:txBody>
      </p:sp>
    </p:spTree>
    <p:extLst>
      <p:ext uri="{BB962C8B-B14F-4D97-AF65-F5344CB8AC3E}">
        <p14:creationId xmlns:p14="http://schemas.microsoft.com/office/powerpoint/2010/main" val="369119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1" name="正方形/長方形 1"/>
          <p:cNvSpPr/>
          <p:nvPr/>
        </p:nvSpPr>
        <p:spPr>
          <a:xfrm>
            <a:off x="1714764" y="1135107"/>
            <a:ext cx="9562233"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∟水道光熱費：</a:t>
            </a:r>
            <a:r>
              <a:rPr lang="en-US" altLang="ja-JP" sz="3600" dirty="0">
                <a:latin typeface="Meiryo" panose="020B0604030504040204" pitchFamily="34" charset="-128"/>
                <a:ea typeface="Meiryo" panose="020B0604030504040204" pitchFamily="34" charset="-128"/>
              </a:rPr>
              <a:t>3</a:t>
            </a:r>
            <a:r>
              <a:rPr lang="ja-JP" altLang="en-US" sz="3600">
                <a:latin typeface="Meiryo" panose="020B0604030504040204" pitchFamily="34" charset="-128"/>
                <a:ea typeface="Meiryo" panose="020B0604030504040204" pitchFamily="34" charset="-128"/>
              </a:rPr>
              <a:t>万</a:t>
            </a:r>
            <a:r>
              <a:rPr lang="en-US" altLang="ja-JP" sz="3600" dirty="0">
                <a:latin typeface="Meiryo" panose="020B0604030504040204" pitchFamily="34" charset="-128"/>
                <a:ea typeface="Meiryo" panose="020B0604030504040204" pitchFamily="34" charset="-128"/>
              </a:rPr>
              <a:t>〜10</a:t>
            </a:r>
            <a:r>
              <a:rPr lang="ja-JP" altLang="en-US" sz="3600">
                <a:latin typeface="Meiryo" panose="020B0604030504040204" pitchFamily="34" charset="-128"/>
                <a:ea typeface="Meiryo" panose="020B0604030504040204" pitchFamily="34" charset="-128"/>
              </a:rPr>
              <a:t>万など</a:t>
            </a:r>
            <a:r>
              <a:rPr lang="ja-JP" altLang="en-US" sz="2400">
                <a:latin typeface="Meiryo" panose="020B0604030504040204" pitchFamily="34" charset="-128"/>
                <a:ea typeface="Meiryo" panose="020B0604030504040204" pitchFamily="34" charset="-128"/>
              </a:rPr>
              <a:t>（ビジネスに応じて）</a:t>
            </a:r>
            <a:endParaRPr lang="ja-JP" altLang="en-US" sz="3600">
              <a:latin typeface="Meiryo" panose="020B0604030504040204" pitchFamily="34" charset="-128"/>
              <a:ea typeface="Meiryo" panose="020B0604030504040204" pitchFamily="34" charset="-128"/>
            </a:endParaRPr>
          </a:p>
        </p:txBody>
      </p:sp>
      <p:sp>
        <p:nvSpPr>
          <p:cNvPr id="1162" name="正方形/長方形 2"/>
          <p:cNvSpPr/>
          <p:nvPr/>
        </p:nvSpPr>
        <p:spPr>
          <a:xfrm>
            <a:off x="1714764" y="1991703"/>
            <a:ext cx="7818166"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∟通信費：</a:t>
            </a:r>
            <a:r>
              <a:rPr lang="en-US" altLang="ja-JP" sz="3600" dirty="0">
                <a:latin typeface="Meiryo" panose="020B0604030504040204" pitchFamily="34" charset="-128"/>
                <a:ea typeface="Meiryo" panose="020B0604030504040204" pitchFamily="34" charset="-128"/>
              </a:rPr>
              <a:t>1</a:t>
            </a:r>
            <a:r>
              <a:rPr lang="ja-JP" altLang="en-US" sz="3600">
                <a:latin typeface="Meiryo" panose="020B0604030504040204" pitchFamily="34" charset="-128"/>
                <a:ea typeface="Meiryo" panose="020B0604030504040204" pitchFamily="34" charset="-128"/>
              </a:rPr>
              <a:t>万</a:t>
            </a:r>
            <a:r>
              <a:rPr lang="en-US" altLang="ja-JP" sz="3600" dirty="0">
                <a:latin typeface="Meiryo" panose="020B0604030504040204" pitchFamily="34" charset="-128"/>
                <a:ea typeface="Meiryo" panose="020B0604030504040204" pitchFamily="34" charset="-128"/>
              </a:rPr>
              <a:t>〜</a:t>
            </a:r>
            <a:r>
              <a:rPr lang="ja-JP" altLang="en-US" sz="3600">
                <a:latin typeface="Meiryo" panose="020B0604030504040204" pitchFamily="34" charset="-128"/>
                <a:ea typeface="Meiryo" panose="020B0604030504040204" pitchFamily="34" charset="-128"/>
              </a:rPr>
              <a:t>（ネットビジネス）</a:t>
            </a:r>
          </a:p>
        </p:txBody>
      </p:sp>
      <p:sp>
        <p:nvSpPr>
          <p:cNvPr id="1163" name="正方形/長方形 6"/>
          <p:cNvSpPr/>
          <p:nvPr/>
        </p:nvSpPr>
        <p:spPr>
          <a:xfrm>
            <a:off x="1070765" y="626448"/>
            <a:ext cx="1569660" cy="646331"/>
          </a:xfrm>
          <a:prstGeom prst="rect">
            <a:avLst/>
          </a:prstGeom>
        </p:spPr>
        <p:txBody>
          <a:bodyPr wrap="none">
            <a:spAutoFit/>
          </a:bodyPr>
          <a:lstStyle/>
          <a:p>
            <a:pPr fontAlgn="ctr"/>
            <a:r>
              <a:rPr lang="ja-JP" altLang="en-US" sz="3600">
                <a:latin typeface="Meiryo" panose="020B0604030504040204" pitchFamily="34" charset="-128"/>
                <a:ea typeface="Meiryo" panose="020B0604030504040204" pitchFamily="34" charset="-128"/>
              </a:rPr>
              <a:t>その他</a:t>
            </a:r>
          </a:p>
        </p:txBody>
      </p:sp>
      <p:sp>
        <p:nvSpPr>
          <p:cNvPr id="1164" name="正方形/長方形 7"/>
          <p:cNvSpPr/>
          <p:nvPr/>
        </p:nvSpPr>
        <p:spPr>
          <a:xfrm>
            <a:off x="0" y="0"/>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費用を把握する｜事業を運営するための費用</a:t>
            </a:r>
            <a:endParaRPr kumimoji="1" lang="en-US" altLang="ja-JP" sz="28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8620467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1299</TotalTime>
  <Words>1092</Words>
  <Application>Microsoft Office PowerPoint</Application>
  <PresentationFormat>ワイド画面</PresentationFormat>
  <Paragraphs>188</Paragraphs>
  <Slides>14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Meiryo UI</vt:lpstr>
      <vt:lpstr>Meiryo</vt:lpstr>
      <vt:lpstr>Meiryo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広島県庁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広本 雅之</dc:creator>
  <cp:lastModifiedBy>広本 雅之</cp:lastModifiedBy>
  <cp:revision>96</cp:revision>
  <cp:lastPrinted>2025-08-21T23:49:36Z</cp:lastPrinted>
  <dcterms:created xsi:type="dcterms:W3CDTF">2024-09-02T04:33:14Z</dcterms:created>
  <dcterms:modified xsi:type="dcterms:W3CDTF">2025-10-09T23:55:53Z</dcterms:modified>
</cp:coreProperties>
</file>