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59" r:id="rId4"/>
  </p:sldIdLst>
  <p:sldSz cx="9906000" cy="6858000" type="A4"/>
  <p:notesSz cx="6807200" cy="9939338"/>
  <p:embeddedFontLst>
    <p:embeddedFont>
      <p:font typeface="Play" panose="020B0600070205080204" charset="0"/>
      <p:regular r:id="rId6"/>
      <p:bold r:id="rId7"/>
    </p:embeddedFont>
    <p:embeddedFont>
      <p:font typeface="メイリオ" panose="020B0604030504040204" pitchFamily="50" charset="-128"/>
      <p:regular r:id="rId8"/>
      <p:bold r:id="rId9"/>
      <p:italic r:id="rId10"/>
      <p:boldItalic r:id="rId11"/>
    </p:embeddedFont>
    <p:embeddedFont>
      <p:font typeface="メイリオ" panose="020B0604030504040204" pitchFamily="50" charset="-128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QN1TENjITb+E8CwSB9hrdH9rz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D91AE0-61ED-45FB-9254-E3837F8ADFEF}">
  <a:tblStyle styleId="{60D91AE0-61ED-45FB-9254-E3837F8ADFEF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038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81075" y="1243013"/>
            <a:ext cx="48450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05397" y="509542"/>
            <a:ext cx="6885723" cy="2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iryo"/>
              <a:buNone/>
            </a:pPr>
            <a:r>
              <a:rPr lang="ja-JP" sz="1200" dirty="0">
                <a:latin typeface="Meiryo"/>
                <a:ea typeface="Meiryo"/>
                <a:cs typeface="Meiryo"/>
                <a:sym typeface="Meiryo"/>
              </a:rPr>
              <a:t>５－４ワーク①で考案した商品やサービス</a:t>
            </a:r>
            <a:r>
              <a:rPr lang="ja-JP" altLang="en-US" sz="1200" dirty="0">
                <a:latin typeface="Meiryo"/>
                <a:ea typeface="Meiryo"/>
                <a:cs typeface="Meiryo"/>
                <a:sym typeface="Meiryo"/>
              </a:rPr>
              <a:t>のペルソナ</a:t>
            </a:r>
            <a:r>
              <a:rPr lang="ja-JP" sz="1200" dirty="0">
                <a:latin typeface="Meiryo"/>
                <a:ea typeface="Meiryo"/>
                <a:cs typeface="Meiryo"/>
                <a:sym typeface="Meiryo"/>
              </a:rPr>
              <a:t>を想像してみよう</a:t>
            </a:r>
            <a:r>
              <a:rPr lang="ja-JP" altLang="en-US" sz="1200" dirty="0">
                <a:latin typeface="Meiryo"/>
                <a:ea typeface="Meiryo"/>
                <a:cs typeface="Meiryo"/>
                <a:sym typeface="Meiryo"/>
              </a:rPr>
              <a:t>。</a:t>
            </a:r>
            <a:endParaRPr sz="1200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67222" y="441325"/>
            <a:ext cx="638175" cy="335915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６</a:t>
            </a:r>
            <a:r>
              <a:rPr lang="ja-JP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－</a:t>
            </a:r>
            <a:r>
              <a:rPr lang="ja-JP" altLang="en-US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４</a:t>
            </a:r>
            <a:endParaRPr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ワーク</a:t>
            </a:r>
            <a:r>
              <a:rPr lang="ja-JP" altLang="en-US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①</a:t>
            </a:r>
            <a:endParaRPr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113" name="Google Shape;113;p3"/>
          <p:cNvGraphicFramePr/>
          <p:nvPr>
            <p:extLst>
              <p:ext uri="{D42A27DB-BD31-4B8C-83A1-F6EECF244321}">
                <p14:modId xmlns:p14="http://schemas.microsoft.com/office/powerpoint/2010/main" val="2636134248"/>
              </p:ext>
            </p:extLst>
          </p:nvPr>
        </p:nvGraphicFramePr>
        <p:xfrm>
          <a:off x="167222" y="911707"/>
          <a:ext cx="9571550" cy="5796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5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（１）５−４ワーク①で考案した商品やサービスを、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文章生成</a:t>
                      </a:r>
                      <a:r>
                        <a:rPr lang="ja-JP" altLang="en-US" sz="12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ＡＩ</a:t>
                      </a:r>
                      <a:r>
                        <a:rPr lang="ja-JP" sz="12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に質問をしながら、行動・思考特性を想像してみよう</a:t>
                      </a:r>
                      <a:r>
                        <a:rPr lang="ja-JP" altLang="en-US" sz="12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。</a:t>
                      </a:r>
                      <a:endParaRPr sz="1200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" name="Google Shape;114;p3"/>
          <p:cNvGraphicFramePr/>
          <p:nvPr/>
        </p:nvGraphicFramePr>
        <p:xfrm>
          <a:off x="284779" y="1270483"/>
          <a:ext cx="3305075" cy="4608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基本属性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名前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Aさん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性別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年齢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家族構成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職業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5" name="Google Shape;115;p3"/>
          <p:cNvGraphicFramePr/>
          <p:nvPr>
            <p:extLst>
              <p:ext uri="{D42A27DB-BD31-4B8C-83A1-F6EECF244321}">
                <p14:modId xmlns:p14="http://schemas.microsoft.com/office/powerpoint/2010/main" val="643508606"/>
              </p:ext>
            </p:extLst>
          </p:nvPr>
        </p:nvGraphicFramePr>
        <p:xfrm>
          <a:off x="3767668" y="1270483"/>
          <a:ext cx="5757325" cy="531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行動・思考特性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趣味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情報収集</a:t>
                      </a:r>
                      <a:endParaRPr lang="en-US" altLang="ja-JP" sz="1200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200" dirty="0">
                          <a:latin typeface="Meiryo"/>
                          <a:ea typeface="Meiryo"/>
                          <a:sym typeface="Meiryo"/>
                        </a:rPr>
                        <a:t>の方法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休日の過ごし方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価値観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現在悩んでいること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A14F0114-6082-A32F-CC66-8B0B9042ADA9}"/>
              </a:ext>
            </a:extLst>
          </p:cNvPr>
          <p:cNvSpPr/>
          <p:nvPr/>
        </p:nvSpPr>
        <p:spPr>
          <a:xfrm>
            <a:off x="0" y="147319"/>
            <a:ext cx="9804400" cy="212515"/>
          </a:xfrm>
          <a:prstGeom prst="homePlate">
            <a:avLst>
              <a:gd name="adj" fmla="val 50000"/>
            </a:avLst>
          </a:prstGeom>
          <a:solidFill>
            <a:srgbClr val="1F5C99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　起業家精神育成プログラム　6-</a:t>
            </a:r>
            <a:r>
              <a:rPr lang="en-US" altLang="ja-JP" sz="1200" b="1" i="0" u="none" strike="noStrike" cap="none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r>
              <a:rPr lang="ja-JP" sz="1200" b="1" i="0" u="none" strike="noStrike" cap="none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　顧客を深く理解する</a:t>
            </a:r>
            <a:r>
              <a:rPr lang="ja-JP" altLang="en-US" sz="1200" b="1" i="0" u="none" strike="noStrike" cap="none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④</a:t>
            </a:r>
            <a:r>
              <a:rPr lang="ja-JP" sz="1200" b="1" i="0" u="none" strike="noStrike" cap="none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｜ペルソナからの共感マップ</a:t>
            </a:r>
            <a:r>
              <a:rPr lang="en-US" altLang="ja-JP" sz="1200" b="1" i="0" u="none" strike="noStrike" cap="none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2</a:t>
            </a:r>
            <a:endParaRPr sz="1200" b="1" dirty="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805397" y="509542"/>
            <a:ext cx="6885723" cy="2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iryo"/>
              <a:buNone/>
            </a:pPr>
            <a:r>
              <a:rPr lang="ja-JP" sz="1200" dirty="0">
                <a:latin typeface="Meiryo"/>
                <a:ea typeface="Meiryo"/>
                <a:cs typeface="Meiryo"/>
                <a:sym typeface="Meiryo"/>
              </a:rPr>
              <a:t>ワーク①で考案したペルソナから共感マップを作成してみよう</a:t>
            </a:r>
            <a:r>
              <a:rPr lang="ja-JP" altLang="en-US" sz="1200" dirty="0">
                <a:latin typeface="Meiryo"/>
                <a:ea typeface="Meiryo"/>
                <a:cs typeface="Meiryo"/>
                <a:sym typeface="Meiryo"/>
              </a:rPr>
              <a:t>。</a:t>
            </a:r>
            <a:endParaRPr sz="1200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67222" y="441325"/>
            <a:ext cx="638175" cy="335915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６－</a:t>
            </a:r>
            <a:r>
              <a:rPr lang="ja-JP" altLang="en-US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４</a:t>
            </a:r>
            <a:endParaRPr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ワーク②</a:t>
            </a:r>
            <a:endParaRPr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119" name="Google Shape;119;p3"/>
          <p:cNvGraphicFramePr/>
          <p:nvPr>
            <p:extLst>
              <p:ext uri="{D42A27DB-BD31-4B8C-83A1-F6EECF244321}">
                <p14:modId xmlns:p14="http://schemas.microsoft.com/office/powerpoint/2010/main" val="1571900441"/>
              </p:ext>
            </p:extLst>
          </p:nvPr>
        </p:nvGraphicFramePr>
        <p:xfrm>
          <a:off x="167222" y="911707"/>
          <a:ext cx="9571550" cy="5796000"/>
        </p:xfrm>
        <a:graphic>
          <a:graphicData uri="http://schemas.openxmlformats.org/drawingml/2006/table">
            <a:tbl>
              <a:tblPr firstRow="1" bandRow="1">
                <a:noFill/>
                <a:tableStyleId>{60D91AE0-61ED-45FB-9254-E3837F8ADFEF}</a:tableStyleId>
              </a:tblPr>
              <a:tblGrid>
                <a:gridCol w="95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（１）想像できないところは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文章生成ＡＩ</a:t>
                      </a:r>
                      <a:r>
                        <a:rPr lang="ja-JP" sz="12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も活用してみよう</a:t>
                      </a:r>
                      <a:r>
                        <a:rPr lang="ja-JP" altLang="en-US" sz="12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。</a:t>
                      </a:r>
                      <a:endParaRPr sz="1200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" name="Google Shape;120;p3"/>
          <p:cNvGraphicFramePr/>
          <p:nvPr/>
        </p:nvGraphicFramePr>
        <p:xfrm>
          <a:off x="2760543" y="1182199"/>
          <a:ext cx="4268425" cy="1215875"/>
        </p:xfrm>
        <a:graphic>
          <a:graphicData uri="http://schemas.openxmlformats.org/drawingml/2006/table">
            <a:tbl>
              <a:tblPr firstRow="1" bandRow="1">
                <a:noFill/>
                <a:tableStyleId>{60D91AE0-61ED-45FB-9254-E3837F8ADFEF}</a:tableStyleId>
              </a:tblPr>
              <a:tblGrid>
                <a:gridCol w="42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3"/>
          <p:cNvGraphicFramePr/>
          <p:nvPr/>
        </p:nvGraphicFramePr>
        <p:xfrm>
          <a:off x="339025" y="2593844"/>
          <a:ext cx="3393375" cy="1215875"/>
        </p:xfrm>
        <a:graphic>
          <a:graphicData uri="http://schemas.openxmlformats.org/drawingml/2006/table">
            <a:tbl>
              <a:tblPr firstRow="1" bandRow="1">
                <a:noFill/>
                <a:tableStyleId>{60D91AE0-61ED-45FB-9254-E3837F8ADFEF}</a:tableStyleId>
              </a:tblPr>
              <a:tblGrid>
                <a:gridCol w="339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" name="Google Shape;122;p3"/>
          <p:cNvGraphicFramePr/>
          <p:nvPr/>
        </p:nvGraphicFramePr>
        <p:xfrm>
          <a:off x="339025" y="5346000"/>
          <a:ext cx="4388025" cy="1215875"/>
        </p:xfrm>
        <a:graphic>
          <a:graphicData uri="http://schemas.openxmlformats.org/drawingml/2006/table">
            <a:tbl>
              <a:tblPr firstRow="1" bandRow="1">
                <a:noFill/>
                <a:tableStyleId>{60D91AE0-61ED-45FB-9254-E3837F8ADFEF}</a:tableStyleId>
              </a:tblPr>
              <a:tblGrid>
                <a:gridCol w="438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3" name="Google Shape;123;p3"/>
          <p:cNvGraphicFramePr/>
          <p:nvPr/>
        </p:nvGraphicFramePr>
        <p:xfrm>
          <a:off x="6173606" y="2593844"/>
          <a:ext cx="3393375" cy="1215875"/>
        </p:xfrm>
        <a:graphic>
          <a:graphicData uri="http://schemas.openxmlformats.org/drawingml/2006/table">
            <a:tbl>
              <a:tblPr firstRow="1" bandRow="1">
                <a:noFill/>
                <a:tableStyleId>{60D91AE0-61ED-45FB-9254-E3837F8ADFEF}</a:tableStyleId>
              </a:tblPr>
              <a:tblGrid>
                <a:gridCol w="339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4" name="Google Shape;124;p3"/>
          <p:cNvSpPr/>
          <p:nvPr/>
        </p:nvSpPr>
        <p:spPr>
          <a:xfrm>
            <a:off x="3860800" y="2314575"/>
            <a:ext cx="2219960" cy="3488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and Feel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考えていること・感じていること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3365500" y="2947431"/>
            <a:ext cx="1117600" cy="3488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聞いていること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5276850" y="2947431"/>
            <a:ext cx="996950" cy="3488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見ているもの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4727046" y="2757512"/>
            <a:ext cx="335431" cy="348899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 rot="-5400000">
            <a:off x="4691513" y="3163812"/>
            <a:ext cx="421371" cy="350303"/>
          </a:xfrm>
          <a:prstGeom prst="flowChartDelay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9" name="Google Shape;129;p3"/>
          <p:cNvGraphicFramePr/>
          <p:nvPr/>
        </p:nvGraphicFramePr>
        <p:xfrm>
          <a:off x="5178954" y="5346000"/>
          <a:ext cx="4388025" cy="1215875"/>
        </p:xfrm>
        <a:graphic>
          <a:graphicData uri="http://schemas.openxmlformats.org/drawingml/2006/table">
            <a:tbl>
              <a:tblPr firstRow="1" bandRow="1">
                <a:noFill/>
                <a:tableStyleId>{60D91AE0-61ED-45FB-9254-E3837F8ADFEF}</a:tableStyleId>
              </a:tblPr>
              <a:tblGrid>
                <a:gridCol w="438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0" name="Google Shape;130;p3"/>
          <p:cNvSpPr/>
          <p:nvPr/>
        </p:nvSpPr>
        <p:spPr>
          <a:xfrm>
            <a:off x="1427620" y="5017242"/>
            <a:ext cx="1131430" cy="3488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痛みやストレス</a:t>
            </a:r>
            <a:endParaRPr sz="1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7245346" y="5017242"/>
            <a:ext cx="1352554" cy="3488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やってみたいこと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2760543" y="3958254"/>
          <a:ext cx="4268425" cy="1215875"/>
        </p:xfrm>
        <a:graphic>
          <a:graphicData uri="http://schemas.openxmlformats.org/drawingml/2006/table">
            <a:tbl>
              <a:tblPr firstRow="1" bandRow="1">
                <a:noFill/>
                <a:tableStyleId>{60D91AE0-61ED-45FB-9254-E3837F8ADFEF}</a:tableStyleId>
              </a:tblPr>
              <a:tblGrid>
                <a:gridCol w="42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" name="Google Shape;133;p3"/>
          <p:cNvSpPr/>
          <p:nvPr/>
        </p:nvSpPr>
        <p:spPr>
          <a:xfrm>
            <a:off x="4140200" y="3641046"/>
            <a:ext cx="1546860" cy="3488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and 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言っていること・行動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5"/>
          <p:cNvGraphicFramePr/>
          <p:nvPr/>
        </p:nvGraphicFramePr>
        <p:xfrm>
          <a:off x="167221" y="919985"/>
          <a:ext cx="9571550" cy="2380125"/>
        </p:xfrm>
        <a:graphic>
          <a:graphicData uri="http://schemas.openxmlformats.org/drawingml/2006/table">
            <a:tbl>
              <a:tblPr firstRow="1" bandRow="1">
                <a:noFill/>
                <a:tableStyleId>{60D91AE0-61ED-45FB-9254-E3837F8ADFEF}</a:tableStyleId>
              </a:tblPr>
              <a:tblGrid>
                <a:gridCol w="95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805397" y="509542"/>
            <a:ext cx="7821077" cy="2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200"/>
            </a:pPr>
            <a:r>
              <a:rPr lang="ja-JP" sz="1200" dirty="0">
                <a:latin typeface="Meiryo"/>
                <a:ea typeface="Meiryo"/>
                <a:cs typeface="Meiryo"/>
                <a:sym typeface="Meiryo"/>
              </a:rPr>
              <a:t>本日の授業を通じて、気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付い</a:t>
            </a:r>
            <a:r>
              <a:rPr lang="ja-JP" sz="1200" dirty="0">
                <a:latin typeface="Meiryo"/>
                <a:ea typeface="Meiryo"/>
                <a:cs typeface="Meiryo"/>
                <a:sym typeface="Meiryo"/>
              </a:rPr>
              <a:t>たこと、学んだこと、疑問に思ったことは何ですか？まとめてみよう。</a:t>
            </a:r>
            <a:br>
              <a:rPr lang="ja-JP" sz="1200" dirty="0">
                <a:latin typeface="Meiryo"/>
                <a:ea typeface="Meiryo"/>
                <a:cs typeface="Meiryo"/>
                <a:sym typeface="Meiryo"/>
              </a:rPr>
            </a:br>
            <a:endParaRPr sz="1200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167222" y="441325"/>
            <a:ext cx="638175" cy="335915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６－</a:t>
            </a:r>
            <a:r>
              <a:rPr lang="ja-JP" altLang="en-US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４</a:t>
            </a:r>
            <a:endParaRPr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ワーク③</a:t>
            </a:r>
            <a:endParaRPr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191</Words>
  <Application>Microsoft Office PowerPoint</Application>
  <PresentationFormat>A4 210 x 297 mm</PresentationFormat>
  <Paragraphs>38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メイリオ</vt:lpstr>
      <vt:lpstr>メイリオ</vt:lpstr>
      <vt:lpstr>Arial</vt:lpstr>
      <vt:lpstr>Play</vt:lpstr>
      <vt:lpstr>Office テーマ</vt:lpstr>
      <vt:lpstr>５－４ワーク①で考案した商品やサービスのペルソナを想像してみよう。</vt:lpstr>
      <vt:lpstr>ワーク①で考案したペルソナから共感マップを作成してみよう。</vt:lpstr>
      <vt:lpstr>本日の授業を通じて、気付いたこと、学んだこと、疑問に思ったことは何ですか？まとめてみよう。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広本 雅之</dc:creator>
  <cp:lastModifiedBy>広本 雅之</cp:lastModifiedBy>
  <cp:revision>11</cp:revision>
  <cp:lastPrinted>2025-01-30T08:26:26Z</cp:lastPrinted>
  <dcterms:created xsi:type="dcterms:W3CDTF">2024-08-02T08:12:14Z</dcterms:created>
  <dcterms:modified xsi:type="dcterms:W3CDTF">2025-10-08T05:19:33Z</dcterms:modified>
</cp:coreProperties>
</file>