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5" r:id="rId2"/>
    <p:sldId id="280" r:id="rId3"/>
    <p:sldId id="279" r:id="rId4"/>
    <p:sldId id="270"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1"/>
    <p:restoredTop sz="94660"/>
  </p:normalViewPr>
  <p:slideViewPr>
    <p:cSldViewPr snapToGrid="0">
      <p:cViewPr varScale="1">
        <p:scale>
          <a:sx n="87" d="100"/>
          <a:sy n="87" d="100"/>
        </p:scale>
        <p:origin x="26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1"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1142"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2025/10/8</a:t>
            </a:fld>
            <a:endParaRPr kumimoji="1" lang="ja-JP" altLang="en-US"/>
          </a:p>
        </p:txBody>
      </p:sp>
      <p:sp>
        <p:nvSpPr>
          <p:cNvPr id="1143" name="スライド イメージ プレースホルダー 3"/>
          <p:cNvSpPr>
            <a:spLocks noGrp="1" noRot="1" noChangeAspect="1"/>
          </p:cNvSpPr>
          <p:nvPr>
            <p:ph type="sldImg" idx="2"/>
          </p:nvPr>
        </p:nvSpPr>
        <p:spPr>
          <a:xfrm>
            <a:off x="711696" y="745450"/>
            <a:ext cx="5383808" cy="3727252"/>
          </a:xfrm>
          <a:prstGeom prst="rect">
            <a:avLst/>
          </a:prstGeom>
          <a:noFill/>
          <a:ln w="12700">
            <a:solidFill>
              <a:prstClr val="black"/>
            </a:solidFill>
          </a:ln>
        </p:spPr>
        <p:txBody>
          <a:bodyPr vert="horz" lIns="91440" tIns="45720" rIns="91440" bIns="45720" rtlCol="0" anchor="ctr"/>
          <a:lstStyle/>
          <a:p>
            <a:endParaRPr lang="ja-JP" altLang="en-US"/>
          </a:p>
        </p:txBody>
      </p:sp>
      <p:sp>
        <p:nvSpPr>
          <p:cNvPr id="1144"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45"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1146"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266311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981295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2891352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109149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8856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212744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611384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84696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83353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163046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F64426DE-C622-4B2F-AB1F-D0F71C319CAC}" type="datetimeFigureOut">
              <a:rPr kumimoji="1" lang="ja-JP" altLang="en-US" smtClean="0"/>
              <a:t>2025/10/8</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3571107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4426DE-C622-4B2F-AB1F-D0F71C319CAC}" type="datetimeFigureOut">
              <a:rPr kumimoji="1" lang="ja-JP" altLang="en-US" smtClean="0"/>
              <a:t>2025/10/8</a:t>
            </a:fld>
            <a:endParaRPr kumimoji="1" lang="ja-JP" altLang="en-US"/>
          </a:p>
        </p:txBody>
      </p:sp>
      <p:sp>
        <p:nvSpPr>
          <p:cNvPr id="1028"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8C3DD79-86C7-44D0-9BDF-C783396B8605}" type="slidenum">
              <a:rPr kumimoji="1" lang="ja-JP" altLang="en-US" smtClean="0"/>
              <a:t>‹#›</a:t>
            </a:fld>
            <a:endParaRPr kumimoji="1" lang="ja-JP" altLang="en-US"/>
          </a:p>
        </p:txBody>
      </p:sp>
    </p:spTree>
    <p:extLst>
      <p:ext uri="{BB962C8B-B14F-4D97-AF65-F5344CB8AC3E}">
        <p14:creationId xmlns:p14="http://schemas.microsoft.com/office/powerpoint/2010/main" val="3338366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 name="タイトル 1"/>
          <p:cNvSpPr>
            <a:spLocks noGrp="1"/>
          </p:cNvSpPr>
          <p:nvPr>
            <p:ph type="title"/>
          </p:nvPr>
        </p:nvSpPr>
        <p:spPr>
          <a:xfrm>
            <a:off x="805397" y="509542"/>
            <a:ext cx="5893853" cy="209068"/>
          </a:xfrm>
        </p:spPr>
        <p:txBody>
          <a:bodyPr anchor="t" anchorCtr="0">
            <a:noAutofit/>
          </a:bodyPr>
          <a:lstStyle/>
          <a:p>
            <a:r>
              <a:rPr lang="ja-JP" altLang="en-US" sz="1200" dirty="0">
                <a:latin typeface="メイリオ" panose="020B0604030504040204" pitchFamily="50" charset="-128"/>
                <a:ea typeface="メイリオ" panose="020B0604030504040204" pitchFamily="50" charset="-128"/>
              </a:rPr>
              <a:t>文章生成ＡＩを使って考えよう。</a:t>
            </a:r>
            <a:endParaRPr kumimoji="1" lang="ja-JP" altLang="en-US" sz="1200" dirty="0">
              <a:latin typeface="メイリオ" panose="020B0604030504040204" pitchFamily="50" charset="-128"/>
              <a:ea typeface="メイリオ" panose="020B0604030504040204" pitchFamily="50" charset="-128"/>
            </a:endParaRPr>
          </a:p>
        </p:txBody>
      </p:sp>
      <p:sp>
        <p:nvSpPr>
          <p:cNvPr id="1101" name="正方形/長方形 3"/>
          <p:cNvSpPr/>
          <p:nvPr/>
        </p:nvSpPr>
        <p:spPr>
          <a:xfrm>
            <a:off x="167222" y="441325"/>
            <a:ext cx="638175" cy="335915"/>
          </a:xfrm>
          <a:prstGeom prst="rect">
            <a:avLst/>
          </a:prstGeom>
          <a:solidFill>
            <a:srgbClr val="4F81BD">
              <a:lumMod val="75000"/>
            </a:srgbClr>
          </a:solidFill>
          <a:ln w="25400" cap="flat" cmpd="sng" algn="ctr">
            <a:noFill/>
            <a:prstDash val="solid"/>
          </a:ln>
          <a:effectLst/>
        </p:spPr>
        <p:txBody>
          <a:bodyPr rot="0" spcFirstLastPara="0" vert="horz" wrap="none" lIns="0" tIns="0" rIns="0" bIns="0" numCol="1" spcCol="0" rtlCol="0" fromWordArt="0" anchor="b" anchorCtr="0" forceAA="0" compatLnSpc="1">
            <a:prstTxWarp prst="textNoShape">
              <a:avLst/>
            </a:prstTxWarp>
            <a:noAutofit/>
          </a:bodyPr>
          <a:lstStyle/>
          <a:p>
            <a:pPr algn="ctr">
              <a:lnSpc>
                <a:spcPts val="1100"/>
              </a:lnSpc>
            </a:pP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２</a:t>
            </a: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３</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100"/>
              </a:lnSpc>
            </a:pP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ワーク</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①</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1102" name="表 7"/>
          <p:cNvGraphicFramePr>
            <a:graphicFrameLocks noGrp="1"/>
          </p:cNvGraphicFramePr>
          <p:nvPr>
            <p:extLst>
              <p:ext uri="{D42A27DB-BD31-4B8C-83A1-F6EECF244321}">
                <p14:modId xmlns:p14="http://schemas.microsoft.com/office/powerpoint/2010/main" val="1556433753"/>
              </p:ext>
            </p:extLst>
          </p:nvPr>
        </p:nvGraphicFramePr>
        <p:xfrm>
          <a:off x="167222" y="911707"/>
          <a:ext cx="9571556" cy="5833093"/>
        </p:xfrm>
        <a:graphic>
          <a:graphicData uri="http://schemas.openxmlformats.org/drawingml/2006/table">
            <a:tbl>
              <a:tblPr firstRow="1" bandRow="1">
                <a:tableStyleId>{5940675A-B579-460E-94D1-54222C63F5DA}</a:tableStyleId>
              </a:tblPr>
              <a:tblGrid>
                <a:gridCol w="9571556">
                  <a:extLst>
                    <a:ext uri="{9D8B030D-6E8A-4147-A177-3AD203B41FA5}">
                      <a16:colId xmlns:a16="http://schemas.microsoft.com/office/drawing/2014/main" val="20000"/>
                    </a:ext>
                  </a:extLst>
                </a:gridCol>
              </a:tblGrid>
              <a:tr h="1584913">
                <a:tc>
                  <a:txBody>
                    <a:bodyPr/>
                    <a:lstStyle/>
                    <a:p>
                      <a:r>
                        <a:rPr kumimoji="1" lang="ja-JP" altLang="en-US" sz="1200" dirty="0">
                          <a:latin typeface="メイリオ" panose="020B0604030504040204" pitchFamily="50" charset="-128"/>
                          <a:ea typeface="メイリオ" panose="020B0604030504040204" pitchFamily="50" charset="-128"/>
                        </a:rPr>
                        <a:t>（１）日頃の感謝の気持ちを伝えるための〇〇さんに渡すプレゼントを考えよう。</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（〇〇さんを誰にするかは自由です。先生、友達、お家の人等、誰でも</a:t>
                      </a:r>
                      <a:r>
                        <a:rPr kumimoji="1" lang="en-US" altLang="ja-JP" sz="1200" dirty="0">
                          <a:latin typeface="メイリオ" panose="020B0604030504040204" pitchFamily="50" charset="-128"/>
                          <a:ea typeface="メイリオ" panose="020B0604030504040204" pitchFamily="50" charset="-128"/>
                        </a:rPr>
                        <a:t>OK</a:t>
                      </a:r>
                      <a:r>
                        <a:rPr kumimoji="1" lang="ja-JP" altLang="en-US" sz="1200" dirty="0">
                          <a:latin typeface="メイリオ" panose="020B0604030504040204" pitchFamily="50" charset="-128"/>
                          <a:ea typeface="メイリオ" panose="020B0604030504040204" pitchFamily="50" charset="-128"/>
                        </a:rPr>
                        <a:t>です。）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　　　　　　　　　　）へのプレゼントは（　　　　　　　　　　　　　　　　　　　　　　　　　）です。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その理由</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r h="1872180">
                <a:tc>
                  <a:txBody>
                    <a:bodyPr/>
                    <a:lstStyle/>
                    <a:p>
                      <a:r>
                        <a:rPr kumimoji="1" lang="ja-JP" altLang="en-US" sz="1200" dirty="0">
                          <a:latin typeface="メイリオ" panose="020B0604030504040204" pitchFamily="50" charset="-128"/>
                          <a:ea typeface="メイリオ" panose="020B0604030504040204" pitchFamily="50" charset="-128"/>
                        </a:rPr>
                        <a:t>（２）</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に（１）で選んだ人に渡すプレゼントを考えさせよう。</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1"/>
                  </a:ext>
                </a:extLst>
              </a:tr>
              <a:tr h="2376000">
                <a:tc>
                  <a:txBody>
                    <a:bodyPr/>
                    <a:lstStyle/>
                    <a:p>
                      <a:r>
                        <a:rPr kumimoji="1" lang="ja-JP" altLang="en-US" sz="1200" dirty="0">
                          <a:latin typeface="メイリオ" panose="020B0604030504040204" pitchFamily="50" charset="-128"/>
                          <a:ea typeface="メイリオ" panose="020B0604030504040204" pitchFamily="50" charset="-128"/>
                        </a:rPr>
                        <a:t>（３）</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の意見を参考にプレゼントを１つ選ぼう。</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2"/>
                  </a:ext>
                </a:extLst>
              </a:tr>
            </a:tbl>
          </a:graphicData>
        </a:graphic>
      </p:graphicFrame>
      <p:graphicFrame>
        <p:nvGraphicFramePr>
          <p:cNvPr id="1103" name="表 5"/>
          <p:cNvGraphicFramePr>
            <a:graphicFrameLocks noGrp="1"/>
          </p:cNvGraphicFramePr>
          <p:nvPr>
            <p:extLst>
              <p:ext uri="{D42A27DB-BD31-4B8C-83A1-F6EECF244321}">
                <p14:modId xmlns:p14="http://schemas.microsoft.com/office/powerpoint/2010/main" val="2269305632"/>
              </p:ext>
            </p:extLst>
          </p:nvPr>
        </p:nvGraphicFramePr>
        <p:xfrm>
          <a:off x="685228" y="1714500"/>
          <a:ext cx="8946267" cy="699927"/>
        </p:xfrm>
        <a:graphic>
          <a:graphicData uri="http://schemas.openxmlformats.org/drawingml/2006/table">
            <a:tbl>
              <a:tblPr firstRow="1" bandRow="1">
                <a:tableStyleId>{5940675A-B579-460E-94D1-54222C63F5DA}</a:tableStyleId>
              </a:tblPr>
              <a:tblGrid>
                <a:gridCol w="8946267">
                  <a:extLst>
                    <a:ext uri="{9D8B030D-6E8A-4147-A177-3AD203B41FA5}">
                      <a16:colId xmlns:a16="http://schemas.microsoft.com/office/drawing/2014/main" val="20000"/>
                    </a:ext>
                  </a:extLst>
                </a:gridCol>
              </a:tblGrid>
              <a:tr h="699927">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graphicFrame>
        <p:nvGraphicFramePr>
          <p:cNvPr id="1104" name="表 9"/>
          <p:cNvGraphicFramePr>
            <a:graphicFrameLocks noGrp="1"/>
          </p:cNvGraphicFramePr>
          <p:nvPr>
            <p:extLst>
              <p:ext uri="{D42A27DB-BD31-4B8C-83A1-F6EECF244321}">
                <p14:modId xmlns:p14="http://schemas.microsoft.com/office/powerpoint/2010/main" val="2709407750"/>
              </p:ext>
            </p:extLst>
          </p:nvPr>
        </p:nvGraphicFramePr>
        <p:xfrm>
          <a:off x="274505" y="2991114"/>
          <a:ext cx="1174151" cy="1236317"/>
        </p:xfrm>
        <a:graphic>
          <a:graphicData uri="http://schemas.openxmlformats.org/drawingml/2006/table">
            <a:tbl>
              <a:tblPr firstRow="1" bandRow="1">
                <a:tableStyleId>{5940675A-B579-460E-94D1-54222C63F5DA}</a:tableStyleId>
              </a:tblPr>
              <a:tblGrid>
                <a:gridCol w="1174151">
                  <a:extLst>
                    <a:ext uri="{9D8B030D-6E8A-4147-A177-3AD203B41FA5}">
                      <a16:colId xmlns:a16="http://schemas.microsoft.com/office/drawing/2014/main" val="20000"/>
                    </a:ext>
                  </a:extLst>
                </a:gridCol>
              </a:tblGrid>
              <a:tr h="1236317">
                <a:tc>
                  <a:txBody>
                    <a:bodyPr/>
                    <a:lstStyle/>
                    <a:p>
                      <a:pPr algn="l"/>
                      <a:r>
                        <a:rPr kumimoji="1" lang="ja-JP" altLang="en-US" sz="1200" dirty="0">
                          <a:latin typeface="メイリオ" panose="020B0604030504040204" pitchFamily="50" charset="-128"/>
                          <a:ea typeface="メイリオ" panose="020B0604030504040204" pitchFamily="50" charset="-128"/>
                        </a:rPr>
                        <a:t>ペルソナ</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年齢：〇歳</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性別：〇性</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職業：〇〇</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趣味：〇〇</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〇〇部顧問</a:t>
                      </a:r>
                    </a:p>
                  </a:txBody>
                  <a:tcPr/>
                </a:tc>
                <a:extLst>
                  <a:ext uri="{0D108BD9-81ED-4DB2-BD59-A6C34878D82A}">
                    <a16:rowId xmlns:a16="http://schemas.microsoft.com/office/drawing/2014/main" val="10000"/>
                  </a:ext>
                </a:extLst>
              </a:tr>
            </a:tbl>
          </a:graphicData>
        </a:graphic>
      </p:graphicFrame>
      <p:sp>
        <p:nvSpPr>
          <p:cNvPr id="1105" name="タイトル 1"/>
          <p:cNvSpPr txBox="1"/>
          <p:nvPr/>
        </p:nvSpPr>
        <p:spPr>
          <a:xfrm>
            <a:off x="239142" y="2750488"/>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入力１</a:t>
            </a:r>
          </a:p>
        </p:txBody>
      </p:sp>
      <p:graphicFrame>
        <p:nvGraphicFramePr>
          <p:cNvPr id="1106" name="表 11"/>
          <p:cNvGraphicFramePr>
            <a:graphicFrameLocks noGrp="1"/>
          </p:cNvGraphicFramePr>
          <p:nvPr>
            <p:extLst>
              <p:ext uri="{D42A27DB-BD31-4B8C-83A1-F6EECF244321}">
                <p14:modId xmlns:p14="http://schemas.microsoft.com/office/powerpoint/2010/main" val="1664140080"/>
              </p:ext>
            </p:extLst>
          </p:nvPr>
        </p:nvGraphicFramePr>
        <p:xfrm>
          <a:off x="1555939" y="2991114"/>
          <a:ext cx="1174151" cy="653781"/>
        </p:xfrm>
        <a:graphic>
          <a:graphicData uri="http://schemas.openxmlformats.org/drawingml/2006/table">
            <a:tbl>
              <a:tblPr firstRow="1" bandRow="1">
                <a:tableStyleId>{5940675A-B579-460E-94D1-54222C63F5DA}</a:tableStyleId>
              </a:tblPr>
              <a:tblGrid>
                <a:gridCol w="1174151">
                  <a:extLst>
                    <a:ext uri="{9D8B030D-6E8A-4147-A177-3AD203B41FA5}">
                      <a16:colId xmlns:a16="http://schemas.microsoft.com/office/drawing/2014/main" val="20000"/>
                    </a:ext>
                  </a:extLst>
                </a:gridCol>
              </a:tblGrid>
              <a:tr h="653781">
                <a:tc>
                  <a:txBody>
                    <a:bodyPr/>
                    <a:lstStyle/>
                    <a:p>
                      <a:pPr algn="l"/>
                      <a:r>
                        <a:rPr kumimoji="1" lang="ja-JP" altLang="en-US" sz="1200" dirty="0">
                          <a:latin typeface="メイリオ" panose="020B0604030504040204" pitchFamily="50" charset="-128"/>
                          <a:ea typeface="メイリオ" panose="020B0604030504040204" pitchFamily="50" charset="-128"/>
                        </a:rPr>
                        <a:t>この人に最適なプレゼントを考えて</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sp>
        <p:nvSpPr>
          <p:cNvPr id="1107" name="タイトル 1"/>
          <p:cNvSpPr txBox="1"/>
          <p:nvPr/>
        </p:nvSpPr>
        <p:spPr>
          <a:xfrm>
            <a:off x="1483742" y="2746860"/>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入力２</a:t>
            </a:r>
          </a:p>
        </p:txBody>
      </p:sp>
      <p:sp>
        <p:nvSpPr>
          <p:cNvPr id="1108" name="タイトル 1"/>
          <p:cNvSpPr txBox="1"/>
          <p:nvPr/>
        </p:nvSpPr>
        <p:spPr>
          <a:xfrm>
            <a:off x="1483742" y="3665820"/>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入力３</a:t>
            </a:r>
          </a:p>
        </p:txBody>
      </p:sp>
      <p:graphicFrame>
        <p:nvGraphicFramePr>
          <p:cNvPr id="1109" name="表 14"/>
          <p:cNvGraphicFramePr>
            <a:graphicFrameLocks noGrp="1"/>
          </p:cNvGraphicFramePr>
          <p:nvPr>
            <p:extLst>
              <p:ext uri="{D42A27DB-BD31-4B8C-83A1-F6EECF244321}">
                <p14:modId xmlns:p14="http://schemas.microsoft.com/office/powerpoint/2010/main" val="3330672514"/>
              </p:ext>
            </p:extLst>
          </p:nvPr>
        </p:nvGraphicFramePr>
        <p:xfrm>
          <a:off x="1555939" y="3906424"/>
          <a:ext cx="1174151" cy="321007"/>
        </p:xfrm>
        <a:graphic>
          <a:graphicData uri="http://schemas.openxmlformats.org/drawingml/2006/table">
            <a:tbl>
              <a:tblPr firstRow="1" bandRow="1">
                <a:tableStyleId>{5940675A-B579-460E-94D1-54222C63F5DA}</a:tableStyleId>
              </a:tblPr>
              <a:tblGrid>
                <a:gridCol w="1174151">
                  <a:extLst>
                    <a:ext uri="{9D8B030D-6E8A-4147-A177-3AD203B41FA5}">
                      <a16:colId xmlns:a16="http://schemas.microsoft.com/office/drawing/2014/main" val="20000"/>
                    </a:ext>
                  </a:extLst>
                </a:gridCol>
              </a:tblGrid>
              <a:tr h="321007">
                <a:tc>
                  <a:txBody>
                    <a:bodyPr/>
                    <a:lstStyle/>
                    <a:p>
                      <a:pPr algn="l"/>
                      <a:r>
                        <a:rPr kumimoji="1" lang="ja-JP" altLang="en-US" sz="1200" dirty="0">
                          <a:latin typeface="メイリオ" panose="020B0604030504040204" pitchFamily="50" charset="-128"/>
                          <a:ea typeface="メイリオ" panose="020B0604030504040204" pitchFamily="50" charset="-128"/>
                        </a:rPr>
                        <a:t>他には</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sp>
        <p:nvSpPr>
          <p:cNvPr id="1110" name="タイトル 1"/>
          <p:cNvSpPr txBox="1"/>
          <p:nvPr/>
        </p:nvSpPr>
        <p:spPr>
          <a:xfrm>
            <a:off x="2756814" y="2750488"/>
            <a:ext cx="3993236"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文章生成ＡＩが考えたプレゼントを記入しよう。</a:t>
            </a:r>
          </a:p>
        </p:txBody>
      </p:sp>
      <p:graphicFrame>
        <p:nvGraphicFramePr>
          <p:cNvPr id="1111" name="表 16"/>
          <p:cNvGraphicFramePr>
            <a:graphicFrameLocks noGrp="1"/>
          </p:cNvGraphicFramePr>
          <p:nvPr>
            <p:extLst>
              <p:ext uri="{D42A27DB-BD31-4B8C-83A1-F6EECF244321}">
                <p14:modId xmlns:p14="http://schemas.microsoft.com/office/powerpoint/2010/main" val="635693767"/>
              </p:ext>
            </p:extLst>
          </p:nvPr>
        </p:nvGraphicFramePr>
        <p:xfrm>
          <a:off x="2837373" y="2986408"/>
          <a:ext cx="6794122" cy="1236317"/>
        </p:xfrm>
        <a:graphic>
          <a:graphicData uri="http://schemas.openxmlformats.org/drawingml/2006/table">
            <a:tbl>
              <a:tblPr firstRow="1" bandRow="1">
                <a:tableStyleId>{5940675A-B579-460E-94D1-54222C63F5DA}</a:tableStyleId>
              </a:tblPr>
              <a:tblGrid>
                <a:gridCol w="6794122">
                  <a:extLst>
                    <a:ext uri="{9D8B030D-6E8A-4147-A177-3AD203B41FA5}">
                      <a16:colId xmlns:a16="http://schemas.microsoft.com/office/drawing/2014/main" val="20000"/>
                    </a:ext>
                  </a:extLst>
                </a:gridCol>
              </a:tblGrid>
              <a:tr h="1236317">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graphicFrame>
        <p:nvGraphicFramePr>
          <p:cNvPr id="1112" name="表 17"/>
          <p:cNvGraphicFramePr>
            <a:graphicFrameLocks noGrp="1"/>
          </p:cNvGraphicFramePr>
          <p:nvPr>
            <p:extLst>
              <p:ext uri="{D42A27DB-BD31-4B8C-83A1-F6EECF244321}">
                <p14:modId xmlns:p14="http://schemas.microsoft.com/office/powerpoint/2010/main" val="3133865338"/>
              </p:ext>
            </p:extLst>
          </p:nvPr>
        </p:nvGraphicFramePr>
        <p:xfrm>
          <a:off x="274505" y="4718435"/>
          <a:ext cx="9356990" cy="1908000"/>
        </p:xfrm>
        <a:graphic>
          <a:graphicData uri="http://schemas.openxmlformats.org/drawingml/2006/table">
            <a:tbl>
              <a:tblPr firstRow="1" bandRow="1">
                <a:tableStyleId>{5940675A-B579-460E-94D1-54222C63F5DA}</a:tableStyleId>
              </a:tblPr>
              <a:tblGrid>
                <a:gridCol w="9356990">
                  <a:extLst>
                    <a:ext uri="{9D8B030D-6E8A-4147-A177-3AD203B41FA5}">
                      <a16:colId xmlns:a16="http://schemas.microsoft.com/office/drawing/2014/main" val="20000"/>
                    </a:ext>
                  </a:extLst>
                </a:gridCol>
              </a:tblGrid>
              <a:tr h="432000">
                <a:tc>
                  <a:txBody>
                    <a:bodyPr/>
                    <a:lstStyle/>
                    <a:p>
                      <a:pPr algn="l"/>
                      <a:r>
                        <a:rPr kumimoji="1" lang="ja-JP" altLang="en-US" sz="1200" dirty="0">
                          <a:latin typeface="メイリオ" panose="020B0604030504040204" pitchFamily="50" charset="-128"/>
                          <a:ea typeface="メイリオ" panose="020B0604030504040204" pitchFamily="50" charset="-128"/>
                        </a:rPr>
                        <a:t>プレゼント名</a:t>
                      </a:r>
                    </a:p>
                  </a:txBody>
                  <a:tcPr anchor="ctr"/>
                </a:tc>
                <a:extLst>
                  <a:ext uri="{0D108BD9-81ED-4DB2-BD59-A6C34878D82A}">
                    <a16:rowId xmlns:a16="http://schemas.microsoft.com/office/drawing/2014/main" val="10000"/>
                  </a:ext>
                </a:extLst>
              </a:tr>
              <a:tr h="1476000">
                <a:tc>
                  <a:txBody>
                    <a:bodyPr/>
                    <a:lstStyle/>
                    <a:p>
                      <a:pPr algn="l"/>
                      <a:r>
                        <a:rPr kumimoji="1" lang="ja-JP" altLang="en-US" sz="1200" dirty="0">
                          <a:latin typeface="メイリオ" panose="020B0604030504040204" pitchFamily="50" charset="-128"/>
                          <a:ea typeface="メイリオ" panose="020B0604030504040204" pitchFamily="50" charset="-128"/>
                        </a:rPr>
                        <a:t>その理由</a:t>
                      </a:r>
                    </a:p>
                  </a:txBody>
                  <a:tcPr/>
                </a:tc>
                <a:extLst>
                  <a:ext uri="{0D108BD9-81ED-4DB2-BD59-A6C34878D82A}">
                    <a16:rowId xmlns:a16="http://schemas.microsoft.com/office/drawing/2014/main" val="10001"/>
                  </a:ext>
                </a:extLst>
              </a:tr>
            </a:tbl>
          </a:graphicData>
        </a:graphic>
      </p:graphicFrame>
      <p:sp>
        <p:nvSpPr>
          <p:cNvPr id="1113" name="矢印: 五方向 2"/>
          <p:cNvSpPr/>
          <p:nvPr/>
        </p:nvSpPr>
        <p:spPr>
          <a:xfrm>
            <a:off x="0" y="147319"/>
            <a:ext cx="9804400" cy="212515"/>
          </a:xfrm>
          <a:prstGeom prst="homePlate">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b" anchorCtr="0"/>
          <a:lstStyle/>
          <a:p>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　起業家精神育成プログラム　</a:t>
            </a:r>
            <a:r>
              <a:rPr lang="en-US" alt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2-3</a:t>
            </a: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　演習＝</a:t>
            </a:r>
            <a:r>
              <a:rPr lang="ja-JP" altLang="en-US" sz="12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文章生成ＡＩ</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使い方を理解する　</a:t>
            </a:r>
            <a:endParaRPr lang="ja-JP"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091720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 name="タイトル 1"/>
          <p:cNvSpPr>
            <a:spLocks noGrp="1"/>
          </p:cNvSpPr>
          <p:nvPr>
            <p:ph type="title"/>
          </p:nvPr>
        </p:nvSpPr>
        <p:spPr>
          <a:xfrm>
            <a:off x="805397" y="509542"/>
            <a:ext cx="5893853" cy="209068"/>
          </a:xfrm>
        </p:spPr>
        <p:txBody>
          <a:bodyPr anchor="t" anchorCtr="0">
            <a:noAutofit/>
          </a:bodyPr>
          <a:lstStyle/>
          <a:p>
            <a:r>
              <a:rPr lang="ja-JP" altLang="en-US" sz="1200" dirty="0">
                <a:latin typeface="メイリオ" panose="020B0604030504040204" pitchFamily="50" charset="-128"/>
                <a:ea typeface="メイリオ" panose="020B0604030504040204" pitchFamily="50" charset="-128"/>
              </a:rPr>
              <a:t>文章生成ＡＩを活用しよう。</a:t>
            </a:r>
            <a:endParaRPr kumimoji="1" lang="ja-JP" altLang="en-US" sz="1200" dirty="0">
              <a:latin typeface="メイリオ" panose="020B0604030504040204" pitchFamily="50" charset="-128"/>
              <a:ea typeface="メイリオ" panose="020B0604030504040204" pitchFamily="50" charset="-128"/>
            </a:endParaRPr>
          </a:p>
        </p:txBody>
      </p:sp>
      <p:sp>
        <p:nvSpPr>
          <p:cNvPr id="1116" name="正方形/長方形 3"/>
          <p:cNvSpPr/>
          <p:nvPr/>
        </p:nvSpPr>
        <p:spPr>
          <a:xfrm>
            <a:off x="167222" y="441325"/>
            <a:ext cx="638175" cy="335915"/>
          </a:xfrm>
          <a:prstGeom prst="rect">
            <a:avLst/>
          </a:prstGeom>
          <a:solidFill>
            <a:srgbClr val="4F81BD">
              <a:lumMod val="75000"/>
            </a:srgbClr>
          </a:solidFill>
          <a:ln w="25400" cap="flat" cmpd="sng" algn="ctr">
            <a:noFill/>
            <a:prstDash val="solid"/>
          </a:ln>
          <a:effectLst/>
        </p:spPr>
        <p:txBody>
          <a:bodyPr rot="0" spcFirstLastPara="0" vert="horz" wrap="none" lIns="0" tIns="0" rIns="0" bIns="0" numCol="1" spcCol="0" rtlCol="0" fromWordArt="0" anchor="b" anchorCtr="0" forceAA="0" compatLnSpc="1">
            <a:prstTxWarp prst="textNoShape">
              <a:avLst/>
            </a:prstTxWarp>
            <a:noAutofit/>
          </a:bodyPr>
          <a:lstStyle/>
          <a:p>
            <a:pPr algn="ctr">
              <a:lnSpc>
                <a:spcPts val="1100"/>
              </a:lnSpc>
            </a:pP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２</a:t>
            </a: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３</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100"/>
              </a:lnSpc>
            </a:pP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ワーク</a:t>
            </a: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②</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1117" name="表 7"/>
          <p:cNvGraphicFramePr>
            <a:graphicFrameLocks noGrp="1"/>
          </p:cNvGraphicFramePr>
          <p:nvPr>
            <p:extLst>
              <p:ext uri="{D42A27DB-BD31-4B8C-83A1-F6EECF244321}">
                <p14:modId xmlns:p14="http://schemas.microsoft.com/office/powerpoint/2010/main" val="510967215"/>
              </p:ext>
            </p:extLst>
          </p:nvPr>
        </p:nvGraphicFramePr>
        <p:xfrm>
          <a:off x="167222" y="911707"/>
          <a:ext cx="9571556" cy="5833093"/>
        </p:xfrm>
        <a:graphic>
          <a:graphicData uri="http://schemas.openxmlformats.org/drawingml/2006/table">
            <a:tbl>
              <a:tblPr firstRow="1" bandRow="1">
                <a:tableStyleId>{5940675A-B579-460E-94D1-54222C63F5DA}</a:tableStyleId>
              </a:tblPr>
              <a:tblGrid>
                <a:gridCol w="9571556">
                  <a:extLst>
                    <a:ext uri="{9D8B030D-6E8A-4147-A177-3AD203B41FA5}">
                      <a16:colId xmlns:a16="http://schemas.microsoft.com/office/drawing/2014/main" val="20000"/>
                    </a:ext>
                  </a:extLst>
                </a:gridCol>
              </a:tblGrid>
              <a:tr h="1584913">
                <a:tc>
                  <a:txBody>
                    <a:bodyPr/>
                    <a:lstStyle/>
                    <a:p>
                      <a:r>
                        <a:rPr kumimoji="1" lang="ja-JP" altLang="en-US" sz="1200" dirty="0">
                          <a:latin typeface="メイリオ" panose="020B0604030504040204" pitchFamily="50" charset="-128"/>
                          <a:ea typeface="メイリオ" panose="020B0604030504040204" pitchFamily="50" charset="-128"/>
                        </a:rPr>
                        <a:t>（１）次の３つの中から選択した項目を</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に考えさせてみよう。なお、選んだ項目に〇をしよう。</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・自分の最適な進路選択</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・自分に最適な結婚相手</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・自由課題：自分が</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に調べさせたいもの</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r h="1872180">
                <a:tc>
                  <a:txBody>
                    <a:bodyPr/>
                    <a:lstStyle/>
                    <a:p>
                      <a:r>
                        <a:rPr kumimoji="1" lang="ja-JP" altLang="en-US" sz="1200" dirty="0">
                          <a:latin typeface="メイリオ" panose="020B0604030504040204" pitchFamily="50" charset="-128"/>
                          <a:ea typeface="メイリオ" panose="020B0604030504040204" pitchFamily="50" charset="-128"/>
                        </a:rPr>
                        <a:t>（２）</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に（１）で選んだ項目について考えさせてみよう。</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1"/>
                  </a:ext>
                </a:extLst>
              </a:tr>
              <a:tr h="2376000">
                <a:tc>
                  <a:txBody>
                    <a:bodyPr/>
                    <a:lstStyle/>
                    <a:p>
                      <a:r>
                        <a:rPr kumimoji="1" lang="ja-JP" altLang="en-US" sz="1200" dirty="0">
                          <a:latin typeface="メイリオ" panose="020B0604030504040204" pitchFamily="50" charset="-128"/>
                          <a:ea typeface="メイリオ" panose="020B0604030504040204" pitchFamily="50" charset="-128"/>
                        </a:rPr>
                        <a:t>（３）</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文章生成ＡＩの意見</a:t>
                      </a:r>
                      <a:r>
                        <a:rPr kumimoji="1" lang="ja-JP" altLang="en-US" sz="1200" dirty="0">
                          <a:latin typeface="メイリオ" panose="020B0604030504040204" pitchFamily="50" charset="-128"/>
                          <a:ea typeface="メイリオ" panose="020B0604030504040204" pitchFamily="50" charset="-128"/>
                        </a:rPr>
                        <a:t>を参考にあなたの考える最適な〇〇とその理由を記入しよう。</a:t>
                      </a:r>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2"/>
                  </a:ext>
                </a:extLst>
              </a:tr>
            </a:tbl>
          </a:graphicData>
        </a:graphic>
      </p:graphicFrame>
      <p:graphicFrame>
        <p:nvGraphicFramePr>
          <p:cNvPr id="1118" name="表 9"/>
          <p:cNvGraphicFramePr>
            <a:graphicFrameLocks noGrp="1"/>
          </p:cNvGraphicFramePr>
          <p:nvPr>
            <p:extLst>
              <p:ext uri="{D42A27DB-BD31-4B8C-83A1-F6EECF244321}">
                <p14:modId xmlns:p14="http://schemas.microsoft.com/office/powerpoint/2010/main" val="2630924937"/>
              </p:ext>
            </p:extLst>
          </p:nvPr>
        </p:nvGraphicFramePr>
        <p:xfrm>
          <a:off x="823260" y="2985552"/>
          <a:ext cx="2021540" cy="274320"/>
        </p:xfrm>
        <a:graphic>
          <a:graphicData uri="http://schemas.openxmlformats.org/drawingml/2006/table">
            <a:tbl>
              <a:tblPr firstRow="1" bandRow="1">
                <a:tableStyleId>{5940675A-B579-460E-94D1-54222C63F5DA}</a:tableStyleId>
              </a:tblPr>
              <a:tblGrid>
                <a:gridCol w="2021540">
                  <a:extLst>
                    <a:ext uri="{9D8B030D-6E8A-4147-A177-3AD203B41FA5}">
                      <a16:colId xmlns:a16="http://schemas.microsoft.com/office/drawing/2014/main" val="20000"/>
                    </a:ext>
                  </a:extLst>
                </a:gridCol>
              </a:tblGrid>
              <a:tr h="245235">
                <a:tc>
                  <a:txBody>
                    <a:bodyPr/>
                    <a:lstStyle/>
                    <a:p>
                      <a:pPr algn="l"/>
                      <a:r>
                        <a:rPr kumimoji="1" lang="ja-JP" altLang="en-US" sz="1200" dirty="0">
                          <a:latin typeface="メイリオ" panose="020B0604030504040204" pitchFamily="50" charset="-128"/>
                          <a:ea typeface="メイリオ" panose="020B0604030504040204" pitchFamily="50" charset="-128"/>
                        </a:rPr>
                        <a:t>自分自身ペルソナ</a:t>
                      </a:r>
                      <a:endParaRPr kumimoji="1" lang="en-US" altLang="ja-JP" sz="12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0000"/>
                  </a:ext>
                </a:extLst>
              </a:tr>
            </a:tbl>
          </a:graphicData>
        </a:graphic>
      </p:graphicFrame>
      <p:sp>
        <p:nvSpPr>
          <p:cNvPr id="1119" name="タイトル 1"/>
          <p:cNvSpPr txBox="1"/>
          <p:nvPr/>
        </p:nvSpPr>
        <p:spPr>
          <a:xfrm>
            <a:off x="239142" y="3009020"/>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入力１</a:t>
            </a:r>
          </a:p>
        </p:txBody>
      </p:sp>
      <p:sp>
        <p:nvSpPr>
          <p:cNvPr id="1120" name="タイトル 1"/>
          <p:cNvSpPr txBox="1"/>
          <p:nvPr/>
        </p:nvSpPr>
        <p:spPr>
          <a:xfrm>
            <a:off x="2972714" y="2750488"/>
            <a:ext cx="4764125"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文章生成ＡＩが考えた最適な〇〇を記入しよう。</a:t>
            </a:r>
          </a:p>
        </p:txBody>
      </p:sp>
      <p:graphicFrame>
        <p:nvGraphicFramePr>
          <p:cNvPr id="1121" name="表 16"/>
          <p:cNvGraphicFramePr>
            <a:graphicFrameLocks noGrp="1"/>
          </p:cNvGraphicFramePr>
          <p:nvPr>
            <p:extLst>
              <p:ext uri="{D42A27DB-BD31-4B8C-83A1-F6EECF244321}">
                <p14:modId xmlns:p14="http://schemas.microsoft.com/office/powerpoint/2010/main" val="3025604762"/>
              </p:ext>
            </p:extLst>
          </p:nvPr>
        </p:nvGraphicFramePr>
        <p:xfrm>
          <a:off x="2972715" y="2986408"/>
          <a:ext cx="6658780" cy="1236317"/>
        </p:xfrm>
        <a:graphic>
          <a:graphicData uri="http://schemas.openxmlformats.org/drawingml/2006/table">
            <a:tbl>
              <a:tblPr firstRow="1" bandRow="1">
                <a:tableStyleId>{5940675A-B579-460E-94D1-54222C63F5DA}</a:tableStyleId>
              </a:tblPr>
              <a:tblGrid>
                <a:gridCol w="6658780">
                  <a:extLst>
                    <a:ext uri="{9D8B030D-6E8A-4147-A177-3AD203B41FA5}">
                      <a16:colId xmlns:a16="http://schemas.microsoft.com/office/drawing/2014/main" val="20000"/>
                    </a:ext>
                  </a:extLst>
                </a:gridCol>
              </a:tblGrid>
              <a:tr h="1236317">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graphicFrame>
        <p:nvGraphicFramePr>
          <p:cNvPr id="1122" name="表 4"/>
          <p:cNvGraphicFramePr>
            <a:graphicFrameLocks noGrp="1"/>
          </p:cNvGraphicFramePr>
          <p:nvPr>
            <p:extLst>
              <p:ext uri="{D42A27DB-BD31-4B8C-83A1-F6EECF244321}">
                <p14:modId xmlns:p14="http://schemas.microsoft.com/office/powerpoint/2010/main" val="3646000187"/>
              </p:ext>
            </p:extLst>
          </p:nvPr>
        </p:nvGraphicFramePr>
        <p:xfrm>
          <a:off x="867303" y="1708421"/>
          <a:ext cx="8764192" cy="653780"/>
        </p:xfrm>
        <a:graphic>
          <a:graphicData uri="http://schemas.openxmlformats.org/drawingml/2006/table">
            <a:tbl>
              <a:tblPr firstRow="1" bandRow="1">
                <a:tableStyleId>{5940675A-B579-460E-94D1-54222C63F5DA}</a:tableStyleId>
              </a:tblPr>
              <a:tblGrid>
                <a:gridCol w="8764192">
                  <a:extLst>
                    <a:ext uri="{9D8B030D-6E8A-4147-A177-3AD203B41FA5}">
                      <a16:colId xmlns:a16="http://schemas.microsoft.com/office/drawing/2014/main" val="20000"/>
                    </a:ext>
                  </a:extLst>
                </a:gridCol>
              </a:tblGrid>
              <a:tr h="653780">
                <a:tc>
                  <a:txBody>
                    <a:bodyPr/>
                    <a:lstStyle/>
                    <a:p>
                      <a:r>
                        <a:rPr kumimoji="1" lang="ja-JP" altLang="en-US" sz="1200" dirty="0">
                          <a:latin typeface="メイリオ" panose="020B0604030504040204" pitchFamily="50" charset="-128"/>
                          <a:ea typeface="メイリオ" panose="020B0604030504040204" pitchFamily="50" charset="-128"/>
                        </a:rPr>
                        <a:t>自由課題を選んだ人は</a:t>
                      </a:r>
                      <a:r>
                        <a:rPr kumimoji="1" lang="ja-JP" altLang="en-US" sz="1200" dirty="0">
                          <a:solidFill>
                            <a:schemeClr val="tx1"/>
                          </a:solidFill>
                          <a:latin typeface="メイリオ" panose="020B0604030504040204" pitchFamily="50" charset="-128"/>
                          <a:ea typeface="メイリオ" panose="020B0604030504040204" pitchFamily="50" charset="-128"/>
                        </a:rPr>
                        <a:t>文章生成ＡＩ</a:t>
                      </a:r>
                      <a:r>
                        <a:rPr kumimoji="1" lang="ja-JP" altLang="en-US" sz="1200" dirty="0">
                          <a:latin typeface="メイリオ" panose="020B0604030504040204" pitchFamily="50" charset="-128"/>
                          <a:ea typeface="メイリオ" panose="020B0604030504040204" pitchFamily="50" charset="-128"/>
                        </a:rPr>
                        <a:t>に何を考えさせるかを記入しよう。</a:t>
                      </a:r>
                    </a:p>
                  </a:txBody>
                  <a:tcPr/>
                </a:tc>
                <a:extLst>
                  <a:ext uri="{0D108BD9-81ED-4DB2-BD59-A6C34878D82A}">
                    <a16:rowId xmlns:a16="http://schemas.microsoft.com/office/drawing/2014/main" val="10000"/>
                  </a:ext>
                </a:extLst>
              </a:tr>
            </a:tbl>
          </a:graphicData>
        </a:graphic>
      </p:graphicFrame>
      <p:graphicFrame>
        <p:nvGraphicFramePr>
          <p:cNvPr id="1123" name="表 6"/>
          <p:cNvGraphicFramePr>
            <a:graphicFrameLocks noGrp="1"/>
          </p:cNvGraphicFramePr>
          <p:nvPr>
            <p:extLst>
              <p:ext uri="{D42A27DB-BD31-4B8C-83A1-F6EECF244321}">
                <p14:modId xmlns:p14="http://schemas.microsoft.com/office/powerpoint/2010/main" val="2099147854"/>
              </p:ext>
            </p:extLst>
          </p:nvPr>
        </p:nvGraphicFramePr>
        <p:xfrm>
          <a:off x="823260" y="3357742"/>
          <a:ext cx="2021540" cy="457200"/>
        </p:xfrm>
        <a:graphic>
          <a:graphicData uri="http://schemas.openxmlformats.org/drawingml/2006/table">
            <a:tbl>
              <a:tblPr firstRow="1" bandRow="1">
                <a:tableStyleId>{5940675A-B579-460E-94D1-54222C63F5DA}</a:tableStyleId>
              </a:tblPr>
              <a:tblGrid>
                <a:gridCol w="2021540">
                  <a:extLst>
                    <a:ext uri="{9D8B030D-6E8A-4147-A177-3AD203B41FA5}">
                      <a16:colId xmlns:a16="http://schemas.microsoft.com/office/drawing/2014/main" val="20000"/>
                    </a:ext>
                  </a:extLst>
                </a:gridCol>
              </a:tblGrid>
              <a:tr h="245235">
                <a:tc>
                  <a:txBody>
                    <a:bodyPr/>
                    <a:lstStyle/>
                    <a:p>
                      <a:pPr algn="l"/>
                      <a:r>
                        <a:rPr kumimoji="1" lang="ja-JP" altLang="en-US" sz="1200" dirty="0">
                          <a:latin typeface="メイリオ" panose="020B0604030504040204" pitchFamily="50" charset="-128"/>
                          <a:ea typeface="メイリオ" panose="020B0604030504040204" pitchFamily="50" charset="-128"/>
                        </a:rPr>
                        <a:t>この人に最適な〇〇を提案して</a:t>
                      </a:r>
                      <a:endParaRPr kumimoji="1" lang="en-US" altLang="ja-JP" sz="12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0000"/>
                  </a:ext>
                </a:extLst>
              </a:tr>
            </a:tbl>
          </a:graphicData>
        </a:graphic>
      </p:graphicFrame>
      <p:sp>
        <p:nvSpPr>
          <p:cNvPr id="1124" name="タイトル 1"/>
          <p:cNvSpPr txBox="1"/>
          <p:nvPr/>
        </p:nvSpPr>
        <p:spPr>
          <a:xfrm>
            <a:off x="239142" y="3381210"/>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入力２</a:t>
            </a:r>
          </a:p>
        </p:txBody>
      </p:sp>
      <p:graphicFrame>
        <p:nvGraphicFramePr>
          <p:cNvPr id="1125" name="表 18"/>
          <p:cNvGraphicFramePr>
            <a:graphicFrameLocks noGrp="1"/>
          </p:cNvGraphicFramePr>
          <p:nvPr>
            <p:extLst>
              <p:ext uri="{D42A27DB-BD31-4B8C-83A1-F6EECF244321}">
                <p14:modId xmlns:p14="http://schemas.microsoft.com/office/powerpoint/2010/main" val="3072265386"/>
              </p:ext>
            </p:extLst>
          </p:nvPr>
        </p:nvGraphicFramePr>
        <p:xfrm>
          <a:off x="823260" y="3912812"/>
          <a:ext cx="2021540" cy="274320"/>
        </p:xfrm>
        <a:graphic>
          <a:graphicData uri="http://schemas.openxmlformats.org/drawingml/2006/table">
            <a:tbl>
              <a:tblPr firstRow="1" bandRow="1">
                <a:tableStyleId>{5940675A-B579-460E-94D1-54222C63F5DA}</a:tableStyleId>
              </a:tblPr>
              <a:tblGrid>
                <a:gridCol w="2021540">
                  <a:extLst>
                    <a:ext uri="{9D8B030D-6E8A-4147-A177-3AD203B41FA5}">
                      <a16:colId xmlns:a16="http://schemas.microsoft.com/office/drawing/2014/main" val="20000"/>
                    </a:ext>
                  </a:extLst>
                </a:gridCol>
              </a:tblGrid>
              <a:tr h="245235">
                <a:tc>
                  <a:txBody>
                    <a:bodyPr/>
                    <a:lstStyle/>
                    <a:p>
                      <a:pPr algn="l"/>
                      <a:r>
                        <a:rPr kumimoji="1" lang="ja-JP" altLang="en-US" sz="1200" dirty="0">
                          <a:latin typeface="メイリオ" panose="020B0604030504040204" pitchFamily="50" charset="-128"/>
                          <a:ea typeface="メイリオ" panose="020B0604030504040204" pitchFamily="50" charset="-128"/>
                        </a:rPr>
                        <a:t>他</a:t>
                      </a:r>
                      <a:r>
                        <a:rPr kumimoji="1" lang="ja-JP" altLang="en-US" sz="1200" dirty="0">
                          <a:solidFill>
                            <a:schemeClr val="tx1"/>
                          </a:solidFill>
                          <a:latin typeface="メイリオ" panose="020B0604030504040204" pitchFamily="50" charset="-128"/>
                          <a:ea typeface="メイリオ" panose="020B0604030504040204" pitchFamily="50" charset="-128"/>
                        </a:rPr>
                        <a:t>には</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0000"/>
                  </a:ext>
                </a:extLst>
              </a:tr>
            </a:tbl>
          </a:graphicData>
        </a:graphic>
      </p:graphicFrame>
      <p:sp>
        <p:nvSpPr>
          <p:cNvPr id="1126" name="タイトル 1"/>
          <p:cNvSpPr txBox="1"/>
          <p:nvPr/>
        </p:nvSpPr>
        <p:spPr>
          <a:xfrm>
            <a:off x="239142" y="3936280"/>
            <a:ext cx="1135634"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入力３</a:t>
            </a:r>
          </a:p>
        </p:txBody>
      </p:sp>
    </p:spTree>
    <p:extLst>
      <p:ext uri="{BB962C8B-B14F-4D97-AF65-F5344CB8AC3E}">
        <p14:creationId xmlns:p14="http://schemas.microsoft.com/office/powerpoint/2010/main" val="280313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タイトル 1"/>
          <p:cNvSpPr>
            <a:spLocks noGrp="1"/>
          </p:cNvSpPr>
          <p:nvPr>
            <p:ph type="title"/>
          </p:nvPr>
        </p:nvSpPr>
        <p:spPr>
          <a:xfrm>
            <a:off x="805397" y="509542"/>
            <a:ext cx="7214653" cy="209068"/>
          </a:xfrm>
        </p:spPr>
        <p:txBody>
          <a:bodyPr anchor="t" anchorCtr="0">
            <a:noAutofit/>
          </a:bodyPr>
          <a:lstStyle/>
          <a:p>
            <a:r>
              <a:rPr kumimoji="1" lang="ja-JP" altLang="en-US" sz="1200" dirty="0">
                <a:latin typeface="メイリオ" panose="020B0604030504040204" pitchFamily="50" charset="-128"/>
                <a:ea typeface="メイリオ" panose="020B0604030504040204" pitchFamily="50" charset="-128"/>
              </a:rPr>
              <a:t>次の</a:t>
            </a:r>
            <a:r>
              <a:rPr lang="en-US" altLang="ja-JP" sz="1200" dirty="0">
                <a:latin typeface="メイリオ" panose="020B0604030504040204" pitchFamily="50" charset="-128"/>
                <a:ea typeface="メイリオ" panose="020B0604030504040204" pitchFamily="50" charset="-128"/>
              </a:rPr>
              <a:t>01</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48</a:t>
            </a:r>
            <a:r>
              <a:rPr lang="ja-JP" altLang="en-US" sz="1200" dirty="0">
                <a:latin typeface="メイリオ" panose="020B0604030504040204" pitchFamily="50" charset="-128"/>
                <a:ea typeface="メイリオ" panose="020B0604030504040204" pitchFamily="50" charset="-128"/>
              </a:rPr>
              <a:t>は資質や</a:t>
            </a:r>
            <a:r>
              <a:rPr kumimoji="1" lang="ja-JP" altLang="en-US" sz="1200" dirty="0">
                <a:latin typeface="メイリオ" panose="020B0604030504040204" pitchFamily="50" charset="-128"/>
                <a:ea typeface="メイリオ" panose="020B0604030504040204" pitchFamily="50" charset="-128"/>
              </a:rPr>
              <a:t>能力を表した用語で</a:t>
            </a:r>
            <a:r>
              <a:rPr lang="ja-JP" altLang="en-US" sz="1200" dirty="0">
                <a:latin typeface="メイリオ" panose="020B0604030504040204" pitchFamily="50" charset="-128"/>
                <a:ea typeface="メイリオ" panose="020B0604030504040204" pitchFamily="50" charset="-128"/>
              </a:rPr>
              <a:t>す。この資質・能力についてあなたの考えを記入しよう。</a:t>
            </a:r>
            <a:endParaRPr kumimoji="1" lang="ja-JP" altLang="en-US" sz="1200" dirty="0">
              <a:latin typeface="メイリオ" panose="020B0604030504040204" pitchFamily="50" charset="-128"/>
              <a:ea typeface="メイリオ" panose="020B0604030504040204" pitchFamily="50" charset="-128"/>
            </a:endParaRPr>
          </a:p>
        </p:txBody>
      </p:sp>
      <p:sp>
        <p:nvSpPr>
          <p:cNvPr id="1129" name="正方形/長方形 3"/>
          <p:cNvSpPr/>
          <p:nvPr/>
        </p:nvSpPr>
        <p:spPr>
          <a:xfrm>
            <a:off x="167222" y="441325"/>
            <a:ext cx="638175" cy="335915"/>
          </a:xfrm>
          <a:prstGeom prst="rect">
            <a:avLst/>
          </a:prstGeom>
          <a:solidFill>
            <a:srgbClr val="4F81BD">
              <a:lumMod val="75000"/>
            </a:srgbClr>
          </a:solidFill>
          <a:ln w="25400" cap="flat" cmpd="sng" algn="ctr">
            <a:noFill/>
            <a:prstDash val="solid"/>
          </a:ln>
          <a:effectLst/>
        </p:spPr>
        <p:txBody>
          <a:bodyPr rot="0" spcFirstLastPara="0" vert="horz" wrap="none" lIns="0" tIns="0" rIns="0" bIns="0" numCol="1" spcCol="0" rtlCol="0" fromWordArt="0" anchor="b" anchorCtr="0" forceAA="0" compatLnSpc="1">
            <a:prstTxWarp prst="textNoShape">
              <a:avLst/>
            </a:prstTxWarp>
            <a:noAutofit/>
          </a:bodyPr>
          <a:lstStyle/>
          <a:p>
            <a:pPr algn="ctr">
              <a:lnSpc>
                <a:spcPts val="1100"/>
              </a:lnSpc>
            </a:pP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２</a:t>
            </a: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３</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100"/>
              </a:lnSpc>
            </a:pP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ワーク</a:t>
            </a: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③</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130" name="テキスト ボックス 2"/>
          <p:cNvSpPr txBox="1"/>
          <p:nvPr/>
        </p:nvSpPr>
        <p:spPr>
          <a:xfrm>
            <a:off x="361183" y="840391"/>
            <a:ext cx="2440052" cy="3162404"/>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意識、行動面 </a:t>
            </a:r>
          </a:p>
          <a:p>
            <a:r>
              <a:rPr kumimoji="1" lang="en-US" altLang="ja-JP" sz="1050" dirty="0">
                <a:latin typeface="メイリオ" panose="020B0604030504040204" pitchFamily="50" charset="-128"/>
                <a:ea typeface="メイリオ" panose="020B0604030504040204" pitchFamily="50" charset="-128"/>
              </a:rPr>
              <a:t>01</a:t>
            </a:r>
            <a:r>
              <a:rPr kumimoji="1" lang="ja-JP" altLang="en-US" sz="1050" dirty="0">
                <a:latin typeface="メイリオ" panose="020B0604030504040204" pitchFamily="50" charset="-128"/>
                <a:ea typeface="メイリオ" panose="020B0604030504040204" pitchFamily="50" charset="-128"/>
              </a:rPr>
              <a:t>　意欲・積極性 </a:t>
            </a:r>
          </a:p>
          <a:p>
            <a:r>
              <a:rPr kumimoji="1" lang="en-US" altLang="ja-JP" sz="1050" dirty="0">
                <a:latin typeface="メイリオ" panose="020B0604030504040204" pitchFamily="50" charset="-128"/>
                <a:ea typeface="メイリオ" panose="020B0604030504040204" pitchFamily="50" charset="-128"/>
              </a:rPr>
              <a:t>02</a:t>
            </a:r>
            <a:r>
              <a:rPr kumimoji="1" lang="ja-JP" altLang="en-US" sz="1050" dirty="0">
                <a:latin typeface="メイリオ" panose="020B0604030504040204" pitchFamily="50" charset="-128"/>
                <a:ea typeface="メイリオ" panose="020B0604030504040204" pitchFamily="50" charset="-128"/>
              </a:rPr>
              <a:t>　自発性 </a:t>
            </a:r>
          </a:p>
          <a:p>
            <a:r>
              <a:rPr kumimoji="1" lang="en-US" altLang="ja-JP" sz="1050" dirty="0">
                <a:latin typeface="メイリオ" panose="020B0604030504040204" pitchFamily="50" charset="-128"/>
                <a:ea typeface="メイリオ" panose="020B0604030504040204" pitchFamily="50" charset="-128"/>
              </a:rPr>
              <a:t>03</a:t>
            </a:r>
            <a:r>
              <a:rPr kumimoji="1" lang="ja-JP" altLang="en-US" sz="1050" dirty="0">
                <a:latin typeface="メイリオ" panose="020B0604030504040204" pitchFamily="50" charset="-128"/>
                <a:ea typeface="メイリオ" panose="020B0604030504040204" pitchFamily="50" charset="-128"/>
              </a:rPr>
              <a:t>　ねばり強さ </a:t>
            </a:r>
          </a:p>
          <a:p>
            <a:r>
              <a:rPr kumimoji="1" lang="en-US" altLang="ja-JP" sz="1050" dirty="0">
                <a:latin typeface="メイリオ" panose="020B0604030504040204" pitchFamily="50" charset="-128"/>
                <a:ea typeface="メイリオ" panose="020B0604030504040204" pitchFamily="50" charset="-128"/>
              </a:rPr>
              <a:t>04</a:t>
            </a:r>
            <a:r>
              <a:rPr kumimoji="1" lang="ja-JP" altLang="en-US" sz="1050" dirty="0">
                <a:latin typeface="メイリオ" panose="020B0604030504040204" pitchFamily="50" charset="-128"/>
                <a:ea typeface="メイリオ" panose="020B0604030504040204" pitchFamily="50" charset="-128"/>
              </a:rPr>
              <a:t>　向上心・探究心 </a:t>
            </a:r>
          </a:p>
          <a:p>
            <a:r>
              <a:rPr kumimoji="1" lang="en-US" altLang="ja-JP" sz="1050" dirty="0">
                <a:latin typeface="メイリオ" panose="020B0604030504040204" pitchFamily="50" charset="-128"/>
                <a:ea typeface="メイリオ" panose="020B0604030504040204" pitchFamily="50" charset="-128"/>
              </a:rPr>
              <a:t>05</a:t>
            </a:r>
            <a:r>
              <a:rPr kumimoji="1" lang="ja-JP" altLang="en-US" sz="1050" dirty="0">
                <a:latin typeface="メイリオ" panose="020B0604030504040204" pitchFamily="50" charset="-128"/>
                <a:ea typeface="メイリオ" panose="020B0604030504040204" pitchFamily="50" charset="-128"/>
              </a:rPr>
              <a:t>　責任感・まじめさ </a:t>
            </a:r>
          </a:p>
          <a:p>
            <a:r>
              <a:rPr kumimoji="1" lang="en-US" altLang="ja-JP" sz="1050" dirty="0">
                <a:latin typeface="メイリオ" panose="020B0604030504040204" pitchFamily="50" charset="-128"/>
                <a:ea typeface="メイリオ" panose="020B0604030504040204" pitchFamily="50" charset="-128"/>
              </a:rPr>
              <a:t>06</a:t>
            </a:r>
            <a:r>
              <a:rPr kumimoji="1" lang="ja-JP" altLang="en-US" sz="1050" dirty="0">
                <a:latin typeface="メイリオ" panose="020B0604030504040204" pitchFamily="50" charset="-128"/>
                <a:ea typeface="メイリオ" panose="020B0604030504040204" pitchFamily="50" charset="-128"/>
              </a:rPr>
              <a:t>　信頼感・誠実さ </a:t>
            </a:r>
          </a:p>
          <a:p>
            <a:r>
              <a:rPr kumimoji="1" lang="en-US" altLang="ja-JP" sz="1050" dirty="0">
                <a:latin typeface="メイリオ" panose="020B0604030504040204" pitchFamily="50" charset="-128"/>
                <a:ea typeface="メイリオ" panose="020B0604030504040204" pitchFamily="50" charset="-128"/>
              </a:rPr>
              <a:t>07</a:t>
            </a:r>
            <a:r>
              <a:rPr kumimoji="1" lang="ja-JP" altLang="en-US" sz="1050" dirty="0">
                <a:latin typeface="メイリオ" panose="020B0604030504040204" pitchFamily="50" charset="-128"/>
                <a:ea typeface="メイリオ" panose="020B0604030504040204" pitchFamily="50" charset="-128"/>
              </a:rPr>
              <a:t>　人に好かれること </a:t>
            </a:r>
          </a:p>
          <a:p>
            <a:r>
              <a:rPr kumimoji="1" lang="en-US" altLang="ja-JP" sz="1050" dirty="0">
                <a:latin typeface="メイリオ" panose="020B0604030504040204" pitchFamily="50" charset="-128"/>
                <a:ea typeface="メイリオ" panose="020B0604030504040204" pitchFamily="50" charset="-128"/>
              </a:rPr>
              <a:t>08</a:t>
            </a:r>
            <a:r>
              <a:rPr kumimoji="1" lang="ja-JP" altLang="en-US" sz="1050" dirty="0">
                <a:latin typeface="メイリオ" panose="020B0604030504040204" pitchFamily="50" charset="-128"/>
                <a:ea typeface="メイリオ" panose="020B0604030504040204" pitchFamily="50" charset="-128"/>
              </a:rPr>
              <a:t>　リーダーシップ </a:t>
            </a:r>
          </a:p>
          <a:p>
            <a:r>
              <a:rPr kumimoji="1" lang="en-US" altLang="ja-JP" sz="1050" dirty="0">
                <a:latin typeface="メイリオ" panose="020B0604030504040204" pitchFamily="50" charset="-128"/>
                <a:ea typeface="メイリオ" panose="020B0604030504040204" pitchFamily="50" charset="-128"/>
              </a:rPr>
              <a:t>09</a:t>
            </a:r>
            <a:r>
              <a:rPr kumimoji="1" lang="ja-JP" altLang="en-US" sz="1050" dirty="0">
                <a:latin typeface="メイリオ" panose="020B0604030504040204" pitchFamily="50" charset="-128"/>
                <a:ea typeface="メイリオ" panose="020B0604030504040204" pitchFamily="50" charset="-128"/>
              </a:rPr>
              <a:t>　協調性 </a:t>
            </a:r>
          </a:p>
          <a:p>
            <a:r>
              <a:rPr kumimoji="1" lang="en-US" altLang="ja-JP" sz="1050" dirty="0">
                <a:latin typeface="メイリオ" panose="020B0604030504040204" pitchFamily="50" charset="-128"/>
                <a:ea typeface="メイリオ" panose="020B0604030504040204" pitchFamily="50" charset="-128"/>
              </a:rPr>
              <a:t>10</a:t>
            </a:r>
            <a:r>
              <a:rPr kumimoji="1" lang="ja-JP" altLang="en-US" sz="1050" dirty="0">
                <a:latin typeface="メイリオ" panose="020B0604030504040204" pitchFamily="50" charset="-128"/>
                <a:ea typeface="メイリオ" panose="020B0604030504040204" pitchFamily="50" charset="-128"/>
              </a:rPr>
              <a:t>　柔軟性 </a:t>
            </a:r>
          </a:p>
          <a:p>
            <a:r>
              <a:rPr kumimoji="1" lang="en-US" altLang="ja-JP" sz="1050" dirty="0">
                <a:latin typeface="メイリオ" panose="020B0604030504040204" pitchFamily="50" charset="-128"/>
                <a:ea typeface="メイリオ" panose="020B0604030504040204" pitchFamily="50" charset="-128"/>
              </a:rPr>
              <a:t>11</a:t>
            </a:r>
            <a:r>
              <a:rPr kumimoji="1" lang="ja-JP" altLang="en-US" sz="1050" dirty="0">
                <a:latin typeface="メイリオ" panose="020B0604030504040204" pitchFamily="50" charset="-128"/>
                <a:ea typeface="メイリオ" panose="020B0604030504040204" pitchFamily="50" charset="-128"/>
              </a:rPr>
              <a:t>　注意深さ・ミスがないこと </a:t>
            </a:r>
          </a:p>
          <a:p>
            <a:r>
              <a:rPr kumimoji="1" lang="en-US" altLang="ja-JP" sz="1050" dirty="0">
                <a:latin typeface="メイリオ" panose="020B0604030504040204" pitchFamily="50" charset="-128"/>
                <a:ea typeface="メイリオ" panose="020B0604030504040204" pitchFamily="50" charset="-128"/>
              </a:rPr>
              <a:t>12</a:t>
            </a:r>
            <a:r>
              <a:rPr kumimoji="1" lang="ja-JP" altLang="en-US" sz="1050" dirty="0">
                <a:latin typeface="メイリオ" panose="020B0604030504040204" pitchFamily="50" charset="-128"/>
                <a:ea typeface="メイリオ" panose="020B0604030504040204" pitchFamily="50" charset="-128"/>
              </a:rPr>
              <a:t>　スピード </a:t>
            </a:r>
          </a:p>
          <a:p>
            <a:r>
              <a:rPr kumimoji="1" lang="en-US" altLang="ja-JP" sz="1050" dirty="0">
                <a:latin typeface="メイリオ" panose="020B0604030504040204" pitchFamily="50" charset="-128"/>
                <a:ea typeface="メイリオ" panose="020B0604030504040204" pitchFamily="50" charset="-128"/>
              </a:rPr>
              <a:t>13</a:t>
            </a:r>
            <a:r>
              <a:rPr kumimoji="1" lang="ja-JP" altLang="en-US" sz="1050" dirty="0">
                <a:latin typeface="メイリオ" panose="020B0604030504040204" pitchFamily="50" charset="-128"/>
                <a:ea typeface="メイリオ" panose="020B0604030504040204" pitchFamily="50" charset="-128"/>
              </a:rPr>
              <a:t>　社会常識・マナー </a:t>
            </a:r>
          </a:p>
          <a:p>
            <a:r>
              <a:rPr kumimoji="1" lang="en-US" altLang="ja-JP" sz="1050" dirty="0">
                <a:latin typeface="メイリオ" panose="020B0604030504040204" pitchFamily="50" charset="-128"/>
                <a:ea typeface="メイリオ" panose="020B0604030504040204" pitchFamily="50" charset="-128"/>
              </a:rPr>
              <a:t>14</a:t>
            </a:r>
            <a:r>
              <a:rPr kumimoji="1" lang="ja-JP" altLang="en-US" sz="1050" dirty="0">
                <a:latin typeface="メイリオ" panose="020B0604030504040204" pitchFamily="50" charset="-128"/>
                <a:ea typeface="メイリオ" panose="020B0604030504040204" pitchFamily="50" charset="-128"/>
              </a:rPr>
              <a:t>　身だしなみ・清潔感 </a:t>
            </a:r>
          </a:p>
          <a:p>
            <a:r>
              <a:rPr kumimoji="1" lang="en-US" altLang="ja-JP" sz="1050" dirty="0">
                <a:latin typeface="メイリオ" panose="020B0604030504040204" pitchFamily="50" charset="-128"/>
                <a:ea typeface="メイリオ" panose="020B0604030504040204" pitchFamily="50" charset="-128"/>
              </a:rPr>
              <a:t>15</a:t>
            </a:r>
            <a:r>
              <a:rPr kumimoji="1" lang="ja-JP" altLang="en-US" sz="1050" dirty="0">
                <a:latin typeface="メイリオ" panose="020B0604030504040204" pitchFamily="50" charset="-128"/>
                <a:ea typeface="メイリオ" panose="020B0604030504040204" pitchFamily="50" charset="-128"/>
              </a:rPr>
              <a:t>　体力・スタミナ </a:t>
            </a:r>
          </a:p>
          <a:p>
            <a:r>
              <a:rPr kumimoji="1" lang="en-US" altLang="ja-JP" sz="1050" dirty="0">
                <a:latin typeface="メイリオ" panose="020B0604030504040204" pitchFamily="50" charset="-128"/>
                <a:ea typeface="メイリオ" panose="020B0604030504040204" pitchFamily="50" charset="-128"/>
              </a:rPr>
              <a:t>16</a:t>
            </a:r>
            <a:r>
              <a:rPr kumimoji="1" lang="ja-JP" altLang="en-US" sz="1050" dirty="0">
                <a:latin typeface="メイリオ" panose="020B0604030504040204" pitchFamily="50" charset="-128"/>
                <a:ea typeface="メイリオ" panose="020B0604030504040204" pitchFamily="50" charset="-128"/>
              </a:rPr>
              <a:t>　ストレス耐性 </a:t>
            </a:r>
          </a:p>
          <a:p>
            <a:r>
              <a:rPr kumimoji="1" lang="en-US" altLang="ja-JP" sz="1050" dirty="0">
                <a:latin typeface="メイリオ" panose="020B0604030504040204" pitchFamily="50" charset="-128"/>
                <a:ea typeface="メイリオ" panose="020B0604030504040204" pitchFamily="50" charset="-128"/>
              </a:rPr>
              <a:t>17</a:t>
            </a:r>
            <a:r>
              <a:rPr kumimoji="1" lang="ja-JP" altLang="en-US" sz="1050" dirty="0">
                <a:latin typeface="メイリオ" panose="020B0604030504040204" pitchFamily="50" charset="-128"/>
                <a:ea typeface="メイリオ" panose="020B0604030504040204" pitchFamily="50" charset="-128"/>
              </a:rPr>
              <a:t>　社会人、職業人としての自覚 </a:t>
            </a:r>
          </a:p>
          <a:p>
            <a:r>
              <a:rPr kumimoji="1" lang="en-US" altLang="ja-JP" sz="1050" dirty="0">
                <a:latin typeface="メイリオ" panose="020B0604030504040204" pitchFamily="50" charset="-128"/>
                <a:ea typeface="メイリオ" panose="020B0604030504040204" pitchFamily="50" charset="-128"/>
              </a:rPr>
              <a:t>18</a:t>
            </a:r>
            <a:r>
              <a:rPr kumimoji="1" lang="ja-JP" altLang="en-US" sz="1050" dirty="0">
                <a:latin typeface="メイリオ" panose="020B0604030504040204" pitchFamily="50" charset="-128"/>
                <a:ea typeface="メイリオ" panose="020B0604030504040204" pitchFamily="50" charset="-128"/>
              </a:rPr>
              <a:t>　現在の職業に特有の態度・行動 </a:t>
            </a:r>
          </a:p>
        </p:txBody>
      </p:sp>
      <p:sp>
        <p:nvSpPr>
          <p:cNvPr id="1131" name="テキスト ボックス 8"/>
          <p:cNvSpPr txBox="1"/>
          <p:nvPr/>
        </p:nvSpPr>
        <p:spPr>
          <a:xfrm>
            <a:off x="2941658" y="840391"/>
            <a:ext cx="1722811" cy="3000821"/>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ビジネス力 </a:t>
            </a:r>
          </a:p>
          <a:p>
            <a:r>
              <a:rPr kumimoji="1" lang="en-US" altLang="ja-JP" sz="1050" dirty="0">
                <a:latin typeface="メイリオ" panose="020B0604030504040204" pitchFamily="50" charset="-128"/>
                <a:ea typeface="メイリオ" panose="020B0604030504040204" pitchFamily="50" charset="-128"/>
              </a:rPr>
              <a:t>19</a:t>
            </a:r>
            <a:r>
              <a:rPr kumimoji="1" lang="ja-JP" altLang="en-US" sz="1050" dirty="0">
                <a:latin typeface="メイリオ" panose="020B0604030504040204" pitchFamily="50" charset="-128"/>
                <a:ea typeface="メイリオ" panose="020B0604030504040204" pitchFamily="50" charset="-128"/>
              </a:rPr>
              <a:t>　情報収集 </a:t>
            </a:r>
          </a:p>
          <a:p>
            <a:r>
              <a:rPr kumimoji="1" lang="en-US" altLang="ja-JP" sz="1050" dirty="0">
                <a:latin typeface="メイリオ" panose="020B0604030504040204" pitchFamily="50" charset="-128"/>
                <a:ea typeface="メイリオ" panose="020B0604030504040204" pitchFamily="50" charset="-128"/>
              </a:rPr>
              <a:t>20</a:t>
            </a:r>
            <a:r>
              <a:rPr kumimoji="1" lang="ja-JP" altLang="en-US" sz="1050" dirty="0">
                <a:latin typeface="メイリオ" panose="020B0604030504040204" pitchFamily="50" charset="-128"/>
                <a:ea typeface="メイリオ" panose="020B0604030504040204" pitchFamily="50" charset="-128"/>
              </a:rPr>
              <a:t>　状況変化の把握 </a:t>
            </a:r>
          </a:p>
          <a:p>
            <a:r>
              <a:rPr kumimoji="1" lang="en-US" altLang="ja-JP" sz="1050" dirty="0">
                <a:latin typeface="メイリオ" panose="020B0604030504040204" pitchFamily="50" charset="-128"/>
                <a:ea typeface="メイリオ" panose="020B0604030504040204" pitchFamily="50" charset="-128"/>
              </a:rPr>
              <a:t>21</a:t>
            </a:r>
            <a:r>
              <a:rPr kumimoji="1" lang="ja-JP" altLang="en-US" sz="1050" dirty="0">
                <a:latin typeface="メイリオ" panose="020B0604030504040204" pitchFamily="50" charset="-128"/>
                <a:ea typeface="メイリオ" panose="020B0604030504040204" pitchFamily="50" charset="-128"/>
              </a:rPr>
              <a:t>　的確な予測 </a:t>
            </a:r>
          </a:p>
          <a:p>
            <a:r>
              <a:rPr kumimoji="1" lang="en-US" altLang="ja-JP" sz="1050" dirty="0">
                <a:latin typeface="メイリオ" panose="020B0604030504040204" pitchFamily="50" charset="-128"/>
                <a:ea typeface="メイリオ" panose="020B0604030504040204" pitchFamily="50" charset="-128"/>
              </a:rPr>
              <a:t>22</a:t>
            </a:r>
            <a:r>
              <a:rPr kumimoji="1" lang="ja-JP" altLang="en-US" sz="1050" dirty="0">
                <a:latin typeface="メイリオ" panose="020B0604030504040204" pitchFamily="50" charset="-128"/>
                <a:ea typeface="メイリオ" panose="020B0604030504040204" pitchFamily="50" charset="-128"/>
              </a:rPr>
              <a:t>　的確な決定 </a:t>
            </a:r>
          </a:p>
          <a:p>
            <a:r>
              <a:rPr kumimoji="1" lang="en-US" altLang="ja-JP" sz="1050" dirty="0">
                <a:latin typeface="メイリオ" panose="020B0604030504040204" pitchFamily="50" charset="-128"/>
                <a:ea typeface="メイリオ" panose="020B0604030504040204" pitchFamily="50" charset="-128"/>
              </a:rPr>
              <a:t>23</a:t>
            </a:r>
            <a:r>
              <a:rPr kumimoji="1" lang="ja-JP" altLang="en-US" sz="1050" dirty="0">
                <a:latin typeface="メイリオ" panose="020B0604030504040204" pitchFamily="50" charset="-128"/>
                <a:ea typeface="メイリオ" panose="020B0604030504040204" pitchFamily="50" charset="-128"/>
              </a:rPr>
              <a:t>　問題発見力 </a:t>
            </a:r>
          </a:p>
          <a:p>
            <a:r>
              <a:rPr kumimoji="1" lang="en-US" altLang="ja-JP" sz="1050" dirty="0">
                <a:latin typeface="メイリオ" panose="020B0604030504040204" pitchFamily="50" charset="-128"/>
                <a:ea typeface="メイリオ" panose="020B0604030504040204" pitchFamily="50" charset="-128"/>
              </a:rPr>
              <a:t>24</a:t>
            </a:r>
            <a:r>
              <a:rPr kumimoji="1" lang="ja-JP" altLang="en-US" sz="1050" dirty="0">
                <a:latin typeface="メイリオ" panose="020B0604030504040204" pitchFamily="50" charset="-128"/>
                <a:ea typeface="メイリオ" panose="020B0604030504040204" pitchFamily="50" charset="-128"/>
              </a:rPr>
              <a:t>　ビジネス創造 </a:t>
            </a:r>
          </a:p>
          <a:p>
            <a:r>
              <a:rPr kumimoji="1" lang="en-US" altLang="ja-JP" sz="1050" dirty="0">
                <a:latin typeface="メイリオ" panose="020B0604030504040204" pitchFamily="50" charset="-128"/>
                <a:ea typeface="メイリオ" panose="020B0604030504040204" pitchFamily="50" charset="-128"/>
              </a:rPr>
              <a:t>25</a:t>
            </a:r>
            <a:r>
              <a:rPr kumimoji="1" lang="ja-JP" altLang="en-US" sz="1050" dirty="0">
                <a:latin typeface="メイリオ" panose="020B0604030504040204" pitchFamily="50" charset="-128"/>
                <a:ea typeface="メイリオ" panose="020B0604030504040204" pitchFamily="50" charset="-128"/>
              </a:rPr>
              <a:t>　革新性 </a:t>
            </a:r>
          </a:p>
          <a:p>
            <a:r>
              <a:rPr kumimoji="1" lang="en-US" altLang="ja-JP" sz="1050" dirty="0">
                <a:latin typeface="メイリオ" panose="020B0604030504040204" pitchFamily="50" charset="-128"/>
                <a:ea typeface="メイリオ" panose="020B0604030504040204" pitchFamily="50" charset="-128"/>
              </a:rPr>
              <a:t>26</a:t>
            </a:r>
            <a:r>
              <a:rPr kumimoji="1" lang="ja-JP" altLang="en-US" sz="1050" dirty="0">
                <a:latin typeface="メイリオ" panose="020B0604030504040204" pitchFamily="50" charset="-128"/>
                <a:ea typeface="メイリオ" panose="020B0604030504040204" pitchFamily="50" charset="-128"/>
              </a:rPr>
              <a:t>　戦略性 </a:t>
            </a:r>
          </a:p>
          <a:p>
            <a:r>
              <a:rPr kumimoji="1" lang="en-US" altLang="ja-JP" sz="1050" dirty="0">
                <a:latin typeface="メイリオ" panose="020B0604030504040204" pitchFamily="50" charset="-128"/>
                <a:ea typeface="メイリオ" panose="020B0604030504040204" pitchFamily="50" charset="-128"/>
              </a:rPr>
              <a:t>27</a:t>
            </a:r>
            <a:r>
              <a:rPr kumimoji="1" lang="ja-JP" altLang="en-US" sz="1050" dirty="0">
                <a:latin typeface="メイリオ" panose="020B0604030504040204" pitchFamily="50" charset="-128"/>
                <a:ea typeface="メイリオ" panose="020B0604030504040204" pitchFamily="50" charset="-128"/>
              </a:rPr>
              <a:t>　客観視 </a:t>
            </a:r>
          </a:p>
          <a:p>
            <a:r>
              <a:rPr kumimoji="1" lang="en-US" altLang="ja-JP" sz="1050" dirty="0">
                <a:latin typeface="メイリオ" panose="020B0604030504040204" pitchFamily="50" charset="-128"/>
                <a:ea typeface="メイリオ" panose="020B0604030504040204" pitchFamily="50" charset="-128"/>
              </a:rPr>
              <a:t>28</a:t>
            </a:r>
            <a:r>
              <a:rPr kumimoji="1" lang="ja-JP" altLang="en-US" sz="1050" dirty="0">
                <a:latin typeface="メイリオ" panose="020B0604030504040204" pitchFamily="50" charset="-128"/>
                <a:ea typeface="メイリオ" panose="020B0604030504040204" pitchFamily="50" charset="-128"/>
              </a:rPr>
              <a:t>　説明力 </a:t>
            </a:r>
          </a:p>
          <a:p>
            <a:r>
              <a:rPr kumimoji="1" lang="en-US" altLang="ja-JP" sz="1050" dirty="0">
                <a:latin typeface="メイリオ" panose="020B0604030504040204" pitchFamily="50" charset="-128"/>
                <a:ea typeface="メイリオ" panose="020B0604030504040204" pitchFamily="50" charset="-128"/>
              </a:rPr>
              <a:t>29</a:t>
            </a:r>
            <a:r>
              <a:rPr kumimoji="1" lang="ja-JP" altLang="en-US" sz="1050" dirty="0">
                <a:latin typeface="メイリオ" panose="020B0604030504040204" pitchFamily="50" charset="-128"/>
                <a:ea typeface="メイリオ" panose="020B0604030504040204" pitchFamily="50" charset="-128"/>
              </a:rPr>
              <a:t>　交渉力 </a:t>
            </a:r>
          </a:p>
          <a:p>
            <a:r>
              <a:rPr kumimoji="1" lang="ja-JP" altLang="en-US" sz="1050" dirty="0">
                <a:latin typeface="メイリオ" panose="020B0604030504040204" pitchFamily="50" charset="-128"/>
                <a:ea typeface="メイリオ" panose="020B0604030504040204" pitchFamily="50" charset="-128"/>
              </a:rPr>
              <a:t>	</a:t>
            </a:r>
          </a:p>
          <a:p>
            <a:r>
              <a:rPr kumimoji="1" lang="ja-JP" altLang="en-US" sz="1050" dirty="0">
                <a:latin typeface="メイリオ" panose="020B0604030504040204" pitchFamily="50" charset="-128"/>
                <a:ea typeface="メイリオ" panose="020B0604030504040204" pitchFamily="50" charset="-128"/>
              </a:rPr>
              <a:t>基礎的機能 </a:t>
            </a:r>
          </a:p>
          <a:p>
            <a:r>
              <a:rPr kumimoji="1" lang="en-US" altLang="ja-JP" sz="1050" dirty="0">
                <a:latin typeface="メイリオ" panose="020B0604030504040204" pitchFamily="50" charset="-128"/>
                <a:ea typeface="メイリオ" panose="020B0604030504040204" pitchFamily="50" charset="-128"/>
              </a:rPr>
              <a:t>30</a:t>
            </a:r>
            <a:r>
              <a:rPr kumimoji="1" lang="ja-JP" altLang="en-US" sz="1050" dirty="0">
                <a:latin typeface="メイリオ" panose="020B0604030504040204" pitchFamily="50" charset="-128"/>
                <a:ea typeface="メイリオ" panose="020B0604030504040204" pitchFamily="50" charset="-128"/>
              </a:rPr>
              <a:t>　基本機能 </a:t>
            </a:r>
          </a:p>
          <a:p>
            <a:r>
              <a:rPr kumimoji="1" lang="en-US" altLang="ja-JP" sz="1050" dirty="0">
                <a:latin typeface="メイリオ" panose="020B0604030504040204" pitchFamily="50" charset="-128"/>
                <a:ea typeface="メイリオ" panose="020B0604030504040204" pitchFamily="50" charset="-128"/>
              </a:rPr>
              <a:t>31</a:t>
            </a:r>
            <a:r>
              <a:rPr kumimoji="1" lang="ja-JP" altLang="en-US" sz="1050" dirty="0">
                <a:latin typeface="メイリオ" panose="020B0604030504040204" pitchFamily="50" charset="-128"/>
                <a:ea typeface="メイリオ" panose="020B0604030504040204" pitchFamily="50" charset="-128"/>
              </a:rPr>
              <a:t>　知的機能 </a:t>
            </a:r>
          </a:p>
          <a:p>
            <a:r>
              <a:rPr kumimoji="1" lang="en-US" altLang="ja-JP" sz="1050" dirty="0">
                <a:latin typeface="メイリオ" panose="020B0604030504040204" pitchFamily="50" charset="-128"/>
                <a:ea typeface="メイリオ" panose="020B0604030504040204" pitchFamily="50" charset="-128"/>
              </a:rPr>
              <a:t>32</a:t>
            </a:r>
            <a:r>
              <a:rPr kumimoji="1" lang="ja-JP" altLang="en-US" sz="1050" dirty="0">
                <a:latin typeface="メイリオ" panose="020B0604030504040204" pitchFamily="50" charset="-128"/>
                <a:ea typeface="メイリオ" panose="020B0604030504040204" pitchFamily="50" charset="-128"/>
              </a:rPr>
              <a:t>　感覚機能 </a:t>
            </a:r>
          </a:p>
          <a:p>
            <a:r>
              <a:rPr kumimoji="1" lang="en-US" altLang="ja-JP" sz="1050" dirty="0">
                <a:latin typeface="メイリオ" panose="020B0604030504040204" pitchFamily="50" charset="-128"/>
                <a:ea typeface="メイリオ" panose="020B0604030504040204" pitchFamily="50" charset="-128"/>
              </a:rPr>
              <a:t>33</a:t>
            </a:r>
            <a:r>
              <a:rPr kumimoji="1" lang="ja-JP" altLang="en-US" sz="1050" dirty="0">
                <a:latin typeface="メイリオ" panose="020B0604030504040204" pitchFamily="50" charset="-128"/>
                <a:ea typeface="メイリオ" panose="020B0604030504040204" pitchFamily="50" charset="-128"/>
              </a:rPr>
              <a:t>　運動機能 </a:t>
            </a:r>
          </a:p>
        </p:txBody>
      </p:sp>
      <p:sp>
        <p:nvSpPr>
          <p:cNvPr id="1132" name="テキスト ボックス 9"/>
          <p:cNvSpPr txBox="1"/>
          <p:nvPr/>
        </p:nvSpPr>
        <p:spPr>
          <a:xfrm>
            <a:off x="4804892" y="840391"/>
            <a:ext cx="2440052" cy="3000821"/>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スキル </a:t>
            </a:r>
          </a:p>
          <a:p>
            <a:r>
              <a:rPr kumimoji="1" lang="en-US" altLang="ja-JP" sz="1050" dirty="0">
                <a:latin typeface="メイリオ" panose="020B0604030504040204" pitchFamily="50" charset="-128"/>
                <a:ea typeface="メイリオ" panose="020B0604030504040204" pitchFamily="50" charset="-128"/>
              </a:rPr>
              <a:t>34</a:t>
            </a:r>
            <a:r>
              <a:rPr kumimoji="1" lang="ja-JP" altLang="en-US" sz="1050" dirty="0">
                <a:latin typeface="メイリオ" panose="020B0604030504040204" pitchFamily="50" charset="-128"/>
                <a:ea typeface="メイリオ" panose="020B0604030504040204" pitchFamily="50" charset="-128"/>
              </a:rPr>
              <a:t>　基盤スキル </a:t>
            </a:r>
          </a:p>
          <a:p>
            <a:r>
              <a:rPr kumimoji="1" lang="en-US" altLang="ja-JP" sz="1050" dirty="0">
                <a:latin typeface="メイリオ" panose="020B0604030504040204" pitchFamily="50" charset="-128"/>
                <a:ea typeface="メイリオ" panose="020B0604030504040204" pitchFamily="50" charset="-128"/>
              </a:rPr>
              <a:t>35</a:t>
            </a:r>
            <a:r>
              <a:rPr kumimoji="1" lang="ja-JP" altLang="en-US" sz="1050" dirty="0">
                <a:latin typeface="メイリオ" panose="020B0604030504040204" pitchFamily="50" charset="-128"/>
                <a:ea typeface="メイリオ" panose="020B0604030504040204" pitchFamily="50" charset="-128"/>
              </a:rPr>
              <a:t>　学習スキル </a:t>
            </a:r>
          </a:p>
          <a:p>
            <a:r>
              <a:rPr kumimoji="1" lang="en-US" altLang="ja-JP" sz="1050" dirty="0">
                <a:latin typeface="メイリオ" panose="020B0604030504040204" pitchFamily="50" charset="-128"/>
                <a:ea typeface="メイリオ" panose="020B0604030504040204" pitchFamily="50" charset="-128"/>
              </a:rPr>
              <a:t>36</a:t>
            </a:r>
            <a:r>
              <a:rPr kumimoji="1" lang="ja-JP" altLang="en-US" sz="1050" dirty="0">
                <a:latin typeface="メイリオ" panose="020B0604030504040204" pitchFamily="50" charset="-128"/>
                <a:ea typeface="メイリオ" panose="020B0604030504040204" pitchFamily="50" charset="-128"/>
              </a:rPr>
              <a:t>　数理スキル </a:t>
            </a:r>
          </a:p>
          <a:p>
            <a:r>
              <a:rPr kumimoji="1" lang="en-US" altLang="ja-JP" sz="1050" dirty="0">
                <a:latin typeface="メイリオ" panose="020B0604030504040204" pitchFamily="50" charset="-128"/>
                <a:ea typeface="メイリオ" panose="020B0604030504040204" pitchFamily="50" charset="-128"/>
              </a:rPr>
              <a:t>37</a:t>
            </a:r>
            <a:r>
              <a:rPr kumimoji="1" lang="ja-JP" altLang="en-US" sz="1050" dirty="0">
                <a:latin typeface="メイリオ" panose="020B0604030504040204" pitchFamily="50" charset="-128"/>
                <a:ea typeface="メイリオ" panose="020B0604030504040204" pitchFamily="50" charset="-128"/>
              </a:rPr>
              <a:t>　言語スキル：文章 </a:t>
            </a:r>
          </a:p>
          <a:p>
            <a:r>
              <a:rPr kumimoji="1" lang="en-US" altLang="ja-JP" sz="1050" dirty="0">
                <a:latin typeface="メイリオ" panose="020B0604030504040204" pitchFamily="50" charset="-128"/>
                <a:ea typeface="メイリオ" panose="020B0604030504040204" pitchFamily="50" charset="-128"/>
              </a:rPr>
              <a:t>38</a:t>
            </a:r>
            <a:r>
              <a:rPr kumimoji="1" lang="ja-JP" altLang="en-US" sz="1050" dirty="0">
                <a:latin typeface="メイリオ" panose="020B0604030504040204" pitchFamily="50" charset="-128"/>
                <a:ea typeface="メイリオ" panose="020B0604030504040204" pitchFamily="50" charset="-128"/>
              </a:rPr>
              <a:t>　言語スキル：口頭 </a:t>
            </a:r>
          </a:p>
          <a:p>
            <a:r>
              <a:rPr kumimoji="1" lang="en-US" altLang="ja-JP" sz="1050" dirty="0">
                <a:latin typeface="メイリオ" panose="020B0604030504040204" pitchFamily="50" charset="-128"/>
                <a:ea typeface="メイリオ" panose="020B0604030504040204" pitchFamily="50" charset="-128"/>
              </a:rPr>
              <a:t>39</a:t>
            </a:r>
            <a:r>
              <a:rPr kumimoji="1" lang="ja-JP" altLang="en-US" sz="1050" dirty="0">
                <a:latin typeface="メイリオ" panose="020B0604030504040204" pitchFamily="50" charset="-128"/>
                <a:ea typeface="メイリオ" panose="020B0604030504040204" pitchFamily="50" charset="-128"/>
              </a:rPr>
              <a:t>　テクニカルスキル </a:t>
            </a:r>
          </a:p>
          <a:p>
            <a:r>
              <a:rPr kumimoji="1" lang="en-US" altLang="ja-JP" sz="1050" dirty="0">
                <a:latin typeface="メイリオ" panose="020B0604030504040204" pitchFamily="50" charset="-128"/>
                <a:ea typeface="メイリオ" panose="020B0604030504040204" pitchFamily="50" charset="-128"/>
              </a:rPr>
              <a:t>40</a:t>
            </a:r>
            <a:r>
              <a:rPr kumimoji="1" lang="ja-JP" altLang="en-US" sz="1050" dirty="0">
                <a:latin typeface="メイリオ" panose="020B0604030504040204" pitchFamily="50" charset="-128"/>
                <a:ea typeface="メイリオ" panose="020B0604030504040204" pitchFamily="50" charset="-128"/>
              </a:rPr>
              <a:t>　ヒューマンスキル </a:t>
            </a:r>
          </a:p>
          <a:p>
            <a:r>
              <a:rPr kumimoji="1" lang="en-US" altLang="ja-JP" sz="1050" dirty="0">
                <a:latin typeface="メイリオ" panose="020B0604030504040204" pitchFamily="50" charset="-128"/>
                <a:ea typeface="メイリオ" panose="020B0604030504040204" pitchFamily="50" charset="-128"/>
              </a:rPr>
              <a:t>41</a:t>
            </a:r>
            <a:r>
              <a:rPr kumimoji="1" lang="ja-JP" altLang="en-US" sz="1050" dirty="0">
                <a:latin typeface="メイリオ" panose="020B0604030504040204" pitchFamily="50" charset="-128"/>
                <a:ea typeface="メイリオ" panose="020B0604030504040204" pitchFamily="50" charset="-128"/>
              </a:rPr>
              <a:t>　コンピュータスキル </a:t>
            </a:r>
          </a:p>
          <a:p>
            <a:r>
              <a:rPr kumimoji="1" lang="en-US" altLang="ja-JP" sz="1050" dirty="0">
                <a:latin typeface="メイリオ" panose="020B0604030504040204" pitchFamily="50" charset="-128"/>
                <a:ea typeface="メイリオ" panose="020B0604030504040204" pitchFamily="50" charset="-128"/>
              </a:rPr>
              <a:t>42</a:t>
            </a:r>
            <a:r>
              <a:rPr kumimoji="1" lang="ja-JP" altLang="en-US" sz="1050" dirty="0">
                <a:latin typeface="メイリオ" panose="020B0604030504040204" pitchFamily="50" charset="-128"/>
                <a:ea typeface="メイリオ" panose="020B0604030504040204" pitchFamily="50" charset="-128"/>
              </a:rPr>
              <a:t>　モノ等管理スキル </a:t>
            </a:r>
          </a:p>
          <a:p>
            <a:r>
              <a:rPr kumimoji="1" lang="en-US" altLang="ja-JP" sz="1050" dirty="0">
                <a:latin typeface="メイリオ" panose="020B0604030504040204" pitchFamily="50" charset="-128"/>
                <a:ea typeface="メイリオ" panose="020B0604030504040204" pitchFamily="50" charset="-128"/>
              </a:rPr>
              <a:t>43</a:t>
            </a:r>
            <a:r>
              <a:rPr kumimoji="1" lang="ja-JP" altLang="en-US" sz="1050" dirty="0">
                <a:latin typeface="メイリオ" panose="020B0604030504040204" pitchFamily="50" charset="-128"/>
                <a:ea typeface="メイリオ" panose="020B0604030504040204" pitchFamily="50" charset="-128"/>
              </a:rPr>
              <a:t>　資金管理スキル </a:t>
            </a:r>
          </a:p>
          <a:p>
            <a:r>
              <a:rPr kumimoji="1" lang="en-US" altLang="ja-JP" sz="1050" dirty="0">
                <a:latin typeface="メイリオ" panose="020B0604030504040204" pitchFamily="50" charset="-128"/>
                <a:ea typeface="メイリオ" panose="020B0604030504040204" pitchFamily="50" charset="-128"/>
              </a:rPr>
              <a:t>44</a:t>
            </a:r>
            <a:r>
              <a:rPr kumimoji="1" lang="ja-JP" altLang="en-US" sz="1050" dirty="0">
                <a:latin typeface="メイリオ" panose="020B0604030504040204" pitchFamily="50" charset="-128"/>
                <a:ea typeface="メイリオ" panose="020B0604030504040204" pitchFamily="50" charset="-128"/>
              </a:rPr>
              <a:t>　段取りのスキル </a:t>
            </a:r>
          </a:p>
          <a:p>
            <a:r>
              <a:rPr kumimoji="1" lang="ja-JP" altLang="en-US" sz="1050" dirty="0">
                <a:latin typeface="メイリオ" panose="020B0604030504040204" pitchFamily="50" charset="-128"/>
                <a:ea typeface="メイリオ" panose="020B0604030504040204" pitchFamily="50" charset="-128"/>
              </a:rPr>
              <a:t>	</a:t>
            </a:r>
          </a:p>
          <a:p>
            <a:r>
              <a:rPr kumimoji="1" lang="ja-JP" altLang="en-US" sz="1050" dirty="0">
                <a:latin typeface="メイリオ" panose="020B0604030504040204" pitchFamily="50" charset="-128"/>
                <a:ea typeface="メイリオ" panose="020B0604030504040204" pitchFamily="50" charset="-128"/>
              </a:rPr>
              <a:t>その他 </a:t>
            </a:r>
          </a:p>
          <a:p>
            <a:r>
              <a:rPr kumimoji="1" lang="en-US" altLang="ja-JP" sz="1050" dirty="0">
                <a:latin typeface="メイリオ" panose="020B0604030504040204" pitchFamily="50" charset="-128"/>
                <a:ea typeface="メイリオ" panose="020B0604030504040204" pitchFamily="50" charset="-128"/>
              </a:rPr>
              <a:t>45</a:t>
            </a:r>
            <a:r>
              <a:rPr kumimoji="1" lang="ja-JP" altLang="en-US" sz="1050" dirty="0">
                <a:latin typeface="メイリオ" panose="020B0604030504040204" pitchFamily="50" charset="-128"/>
                <a:ea typeface="メイリオ" panose="020B0604030504040204" pitchFamily="50" charset="-128"/>
              </a:rPr>
              <a:t>　仕事に関係する人脈 </a:t>
            </a:r>
          </a:p>
          <a:p>
            <a:r>
              <a:rPr kumimoji="1" lang="en-US" altLang="ja-JP" sz="1050" dirty="0">
                <a:latin typeface="メイリオ" panose="020B0604030504040204" pitchFamily="50" charset="-128"/>
                <a:ea typeface="メイリオ" panose="020B0604030504040204" pitchFamily="50" charset="-128"/>
              </a:rPr>
              <a:t>46</a:t>
            </a:r>
            <a:r>
              <a:rPr kumimoji="1" lang="ja-JP" altLang="en-US" sz="1050" dirty="0">
                <a:latin typeface="メイリオ" panose="020B0604030504040204" pitchFamily="50" charset="-128"/>
                <a:ea typeface="メイリオ" panose="020B0604030504040204" pitchFamily="50" charset="-128"/>
              </a:rPr>
              <a:t>　資金力 </a:t>
            </a:r>
          </a:p>
          <a:p>
            <a:r>
              <a:rPr kumimoji="1" lang="en-US" altLang="ja-JP" sz="1050" dirty="0">
                <a:latin typeface="メイリオ" panose="020B0604030504040204" pitchFamily="50" charset="-128"/>
                <a:ea typeface="メイリオ" panose="020B0604030504040204" pitchFamily="50" charset="-128"/>
              </a:rPr>
              <a:t>47</a:t>
            </a:r>
            <a:r>
              <a:rPr kumimoji="1" lang="ja-JP" altLang="en-US" sz="1050" dirty="0">
                <a:latin typeface="メイリオ" panose="020B0604030504040204" pitchFamily="50" charset="-128"/>
                <a:ea typeface="メイリオ" panose="020B0604030504040204" pitchFamily="50" charset="-128"/>
              </a:rPr>
              <a:t>　仕事に関係する免許・資格 </a:t>
            </a:r>
          </a:p>
          <a:p>
            <a:r>
              <a:rPr kumimoji="1" lang="en-US" altLang="ja-JP" sz="1050" dirty="0">
                <a:latin typeface="メイリオ" panose="020B0604030504040204" pitchFamily="50" charset="-128"/>
                <a:ea typeface="メイリオ" panose="020B0604030504040204" pitchFamily="50" charset="-128"/>
              </a:rPr>
              <a:t>48</a:t>
            </a:r>
            <a:r>
              <a:rPr kumimoji="1" lang="ja-JP" altLang="en-US" sz="1050" dirty="0">
                <a:latin typeface="メイリオ" panose="020B0604030504040204" pitchFamily="50" charset="-128"/>
                <a:ea typeface="メイリオ" panose="020B0604030504040204" pitchFamily="50" charset="-128"/>
              </a:rPr>
              <a:t>　現在の仕事に特有な知識や経験</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133" name="表 11"/>
          <p:cNvGraphicFramePr>
            <a:graphicFrameLocks noGrp="1"/>
          </p:cNvGraphicFramePr>
          <p:nvPr>
            <p:extLst>
              <p:ext uri="{D42A27DB-BD31-4B8C-83A1-F6EECF244321}">
                <p14:modId xmlns:p14="http://schemas.microsoft.com/office/powerpoint/2010/main" val="3854026798"/>
              </p:ext>
            </p:extLst>
          </p:nvPr>
        </p:nvGraphicFramePr>
        <p:xfrm>
          <a:off x="167222" y="4140997"/>
          <a:ext cx="9571556" cy="2612216"/>
        </p:xfrm>
        <a:graphic>
          <a:graphicData uri="http://schemas.openxmlformats.org/drawingml/2006/table">
            <a:tbl>
              <a:tblPr firstRow="1" bandRow="1">
                <a:tableStyleId>{5940675A-B579-460E-94D1-54222C63F5DA}</a:tableStyleId>
              </a:tblPr>
              <a:tblGrid>
                <a:gridCol w="9571556">
                  <a:extLst>
                    <a:ext uri="{9D8B030D-6E8A-4147-A177-3AD203B41FA5}">
                      <a16:colId xmlns:a16="http://schemas.microsoft.com/office/drawing/2014/main" val="20000"/>
                    </a:ext>
                  </a:extLst>
                </a:gridCol>
              </a:tblGrid>
              <a:tr h="2612216">
                <a:tc>
                  <a:txBody>
                    <a:bodyPr/>
                    <a:lstStyle/>
                    <a:p>
                      <a:r>
                        <a:rPr kumimoji="1" lang="ja-JP" altLang="en-US" sz="1200" dirty="0">
                          <a:latin typeface="メイリオ" panose="020B0604030504040204" pitchFamily="50" charset="-128"/>
                          <a:ea typeface="メイリオ" panose="020B0604030504040204" pitchFamily="50" charset="-128"/>
                        </a:rPr>
                        <a:t>（１）あなたが考えるＡＩ時代における必要</a:t>
                      </a:r>
                      <a:r>
                        <a:rPr kumimoji="1" lang="ja-JP" altLang="en-US" sz="1200">
                          <a:latin typeface="メイリオ" panose="020B0604030504040204" pitchFamily="50" charset="-128"/>
                          <a:ea typeface="メイリオ" panose="020B0604030504040204" pitchFamily="50" charset="-128"/>
                        </a:rPr>
                        <a:t>な資質・能力は</a:t>
                      </a:r>
                      <a:r>
                        <a:rPr kumimoji="1" lang="ja-JP" altLang="en-US" sz="1200" dirty="0">
                          <a:latin typeface="メイリオ" panose="020B0604030504040204" pitchFamily="50" charset="-128"/>
                          <a:ea typeface="メイリオ" panose="020B0604030504040204" pitchFamily="50" charset="-128"/>
                        </a:rPr>
                        <a:t>何ですか。上の一覧から選び、その理由を記入しよう。</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0"/>
                  </a:ext>
                </a:extLst>
              </a:tr>
            </a:tbl>
          </a:graphicData>
        </a:graphic>
      </p:graphicFrame>
      <p:sp>
        <p:nvSpPr>
          <p:cNvPr id="1134" name="タイトル 1"/>
          <p:cNvSpPr txBox="1"/>
          <p:nvPr/>
        </p:nvSpPr>
        <p:spPr>
          <a:xfrm>
            <a:off x="2779318" y="3852033"/>
            <a:ext cx="7172059" cy="2090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dirty="0">
                <a:latin typeface="メイリオ" panose="020B0604030504040204" pitchFamily="50" charset="-128"/>
                <a:ea typeface="メイリオ" panose="020B0604030504040204" pitchFamily="50" charset="-128"/>
              </a:rPr>
              <a:t>（出典）独立行政法人労働政策研究・研修機構「職務構造に関する研究</a:t>
            </a:r>
            <a:r>
              <a:rPr lang="en-US" altLang="ja-JP" sz="1200" dirty="0">
                <a:latin typeface="メイリオ" panose="020B0604030504040204" pitchFamily="50" charset="-128"/>
                <a:ea typeface="メイリオ" panose="020B0604030504040204" pitchFamily="50" charset="-128"/>
              </a:rPr>
              <a:t>Ⅱ</a:t>
            </a:r>
            <a:r>
              <a:rPr lang="ja-JP" altLang="en-US" sz="1200" dirty="0">
                <a:latin typeface="メイリオ" panose="020B0604030504040204" pitchFamily="50" charset="-128"/>
                <a:ea typeface="メイリオ" panose="020B0604030504040204" pitchFamily="50" charset="-128"/>
              </a:rPr>
              <a:t>」を基に経済産業省が作成。</a:t>
            </a:r>
          </a:p>
        </p:txBody>
      </p:sp>
      <p:graphicFrame>
        <p:nvGraphicFramePr>
          <p:cNvPr id="1135" name="表 5"/>
          <p:cNvGraphicFramePr>
            <a:graphicFrameLocks noGrp="1"/>
          </p:cNvGraphicFramePr>
          <p:nvPr>
            <p:extLst>
              <p:ext uri="{D42A27DB-BD31-4B8C-83A1-F6EECF244321}">
                <p14:modId xmlns:p14="http://schemas.microsoft.com/office/powerpoint/2010/main" val="916140575"/>
              </p:ext>
            </p:extLst>
          </p:nvPr>
        </p:nvGraphicFramePr>
        <p:xfrm>
          <a:off x="640945" y="4476803"/>
          <a:ext cx="8955118" cy="2110320"/>
        </p:xfrm>
        <a:graphic>
          <a:graphicData uri="http://schemas.openxmlformats.org/drawingml/2006/table">
            <a:tbl>
              <a:tblPr firstRow="1" bandRow="1">
                <a:tableStyleId>{5940675A-B579-460E-94D1-54222C63F5DA}</a:tableStyleId>
              </a:tblPr>
              <a:tblGrid>
                <a:gridCol w="430531">
                  <a:extLst>
                    <a:ext uri="{9D8B030D-6E8A-4147-A177-3AD203B41FA5}">
                      <a16:colId xmlns:a16="http://schemas.microsoft.com/office/drawing/2014/main" val="20000"/>
                    </a:ext>
                  </a:extLst>
                </a:gridCol>
                <a:gridCol w="3310520">
                  <a:extLst>
                    <a:ext uri="{9D8B030D-6E8A-4147-A177-3AD203B41FA5}">
                      <a16:colId xmlns:a16="http://schemas.microsoft.com/office/drawing/2014/main" val="20001"/>
                    </a:ext>
                  </a:extLst>
                </a:gridCol>
                <a:gridCol w="5214067">
                  <a:extLst>
                    <a:ext uri="{9D8B030D-6E8A-4147-A177-3AD203B41FA5}">
                      <a16:colId xmlns:a16="http://schemas.microsoft.com/office/drawing/2014/main" val="20002"/>
                    </a:ext>
                  </a:extLst>
                </a:gridCol>
              </a:tblGrid>
              <a:tr h="252000">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メイリオ" panose="020B0604030504040204" pitchFamily="50" charset="-128"/>
                          <a:ea typeface="メイリオ" panose="020B0604030504040204" pitchFamily="50" charset="-128"/>
                        </a:rPr>
                        <a:t>選んだ資質・能力</a:t>
                      </a:r>
                    </a:p>
                  </a:txBody>
                  <a:tcPr anchor="ctr"/>
                </a:tc>
                <a:tc>
                  <a:txBody>
                    <a:bodyPr/>
                    <a:lstStyle/>
                    <a:p>
                      <a:pPr algn="ctr"/>
                      <a:r>
                        <a:rPr kumimoji="1" lang="ja-JP" altLang="en-US" sz="1200" dirty="0">
                          <a:latin typeface="メイリオ" panose="020B0604030504040204" pitchFamily="50" charset="-128"/>
                          <a:ea typeface="メイリオ" panose="020B0604030504040204" pitchFamily="50" charset="-128"/>
                        </a:rPr>
                        <a:t>選んだ理由</a:t>
                      </a:r>
                    </a:p>
                  </a:txBody>
                  <a:tcPr anchor="ctr"/>
                </a:tc>
                <a:extLst>
                  <a:ext uri="{0D108BD9-81ED-4DB2-BD59-A6C34878D82A}">
                    <a16:rowId xmlns:a16="http://schemas.microsoft.com/office/drawing/2014/main" val="10000"/>
                  </a:ext>
                </a:extLst>
              </a:tr>
              <a:tr h="612000">
                <a:tc>
                  <a:txBody>
                    <a:bodyPr/>
                    <a:lstStyle/>
                    <a:p>
                      <a:pPr algn="ctr"/>
                      <a:r>
                        <a:rPr kumimoji="1" lang="ja-JP" altLang="en-US" sz="1200" dirty="0">
                          <a:latin typeface="メイリオ" panose="020B0604030504040204" pitchFamily="50" charset="-128"/>
                          <a:ea typeface="メイリオ" panose="020B0604030504040204" pitchFamily="50" charset="-128"/>
                        </a:rPr>
                        <a:t>１</a:t>
                      </a:r>
                    </a:p>
                  </a:txBody>
                  <a:tcPr anchor="ct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1"/>
                  </a:ext>
                </a:extLst>
              </a:tr>
              <a:tr h="612000">
                <a:tc>
                  <a:txBody>
                    <a:bodyPr/>
                    <a:lstStyle/>
                    <a:p>
                      <a:pPr algn="ctr"/>
                      <a:r>
                        <a:rPr kumimoji="1" lang="ja-JP" altLang="en-US" sz="1200" dirty="0">
                          <a:latin typeface="メイリオ" panose="020B0604030504040204" pitchFamily="50" charset="-128"/>
                          <a:ea typeface="メイリオ" panose="020B0604030504040204" pitchFamily="50" charset="-128"/>
                        </a:rPr>
                        <a:t>２</a:t>
                      </a:r>
                    </a:p>
                  </a:txBody>
                  <a:tcPr anchor="ct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2"/>
                  </a:ext>
                </a:extLst>
              </a:tr>
              <a:tr h="612000">
                <a:tc>
                  <a:txBody>
                    <a:bodyPr/>
                    <a:lstStyle/>
                    <a:p>
                      <a:pPr algn="ctr"/>
                      <a:r>
                        <a:rPr kumimoji="1" lang="ja-JP" altLang="en-US" sz="1200" dirty="0">
                          <a:latin typeface="メイリオ" panose="020B0604030504040204" pitchFamily="50" charset="-128"/>
                          <a:ea typeface="メイリオ" panose="020B0604030504040204" pitchFamily="50" charset="-128"/>
                        </a:rPr>
                        <a:t>３</a:t>
                      </a:r>
                    </a:p>
                  </a:txBody>
                  <a:tcPr anchor="ct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00731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7" name="表 5"/>
          <p:cNvGraphicFramePr>
            <a:graphicFrameLocks noGrp="1"/>
          </p:cNvGraphicFramePr>
          <p:nvPr>
            <p:extLst>
              <p:ext uri="{D42A27DB-BD31-4B8C-83A1-F6EECF244321}">
                <p14:modId xmlns:p14="http://schemas.microsoft.com/office/powerpoint/2010/main" val="2756151637"/>
              </p:ext>
            </p:extLst>
          </p:nvPr>
        </p:nvGraphicFramePr>
        <p:xfrm>
          <a:off x="167221" y="919985"/>
          <a:ext cx="9571556" cy="2380130"/>
        </p:xfrm>
        <a:graphic>
          <a:graphicData uri="http://schemas.openxmlformats.org/drawingml/2006/table">
            <a:tbl>
              <a:tblPr firstRow="1" bandRow="1">
                <a:tableStyleId>{5940675A-B579-460E-94D1-54222C63F5DA}</a:tableStyleId>
              </a:tblPr>
              <a:tblGrid>
                <a:gridCol w="9571556">
                  <a:extLst>
                    <a:ext uri="{9D8B030D-6E8A-4147-A177-3AD203B41FA5}">
                      <a16:colId xmlns:a16="http://schemas.microsoft.com/office/drawing/2014/main" val="20000"/>
                    </a:ext>
                  </a:extLst>
                </a:gridCol>
              </a:tblGrid>
              <a:tr h="476026">
                <a:tc>
                  <a:txBody>
                    <a:bodyPr/>
                    <a:lstStyle/>
                    <a:p>
                      <a:endParaRPr kumimoji="1" lang="ja-JP" altLang="en-US" sz="1200" dirty="0">
                        <a:latin typeface="メイリオ" panose="020B0604030504040204" pitchFamily="50" charset="-128"/>
                        <a:ea typeface="メイリオ" panose="020B0604030504040204" pitchFamily="50" charset="-128"/>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0"/>
                  </a:ext>
                </a:extLst>
              </a:tr>
              <a:tr h="476026">
                <a:tc>
                  <a:txBody>
                    <a:bodyPr/>
                    <a:lstStyle/>
                    <a:p>
                      <a:endParaRPr kumimoji="1" lang="ja-JP" altLang="en-US" sz="1200" dirty="0">
                        <a:latin typeface="メイリオ" panose="020B0604030504040204" pitchFamily="50" charset="-128"/>
                        <a:ea typeface="メイリオ" panose="020B0604030504040204" pitchFamily="50" charset="-128"/>
                      </a:endParaRPr>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1"/>
                  </a:ext>
                </a:extLst>
              </a:tr>
              <a:tr h="476026">
                <a:tc>
                  <a:txBody>
                    <a:bodyPr/>
                    <a:lstStyle/>
                    <a:p>
                      <a:endParaRPr kumimoji="1" lang="ja-JP" altLang="en-US" sz="1200" dirty="0">
                        <a:latin typeface="メイリオ" panose="020B0604030504040204" pitchFamily="50" charset="-128"/>
                        <a:ea typeface="メイリオ" panose="020B0604030504040204" pitchFamily="50" charset="-128"/>
                      </a:endParaRPr>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476026">
                <a:tc>
                  <a:txBody>
                    <a:bodyPr/>
                    <a:lstStyle/>
                    <a:p>
                      <a:endParaRPr kumimoji="1" lang="ja-JP" altLang="en-US" sz="1200">
                        <a:latin typeface="メイリオ" panose="020B0604030504040204" pitchFamily="50" charset="-128"/>
                        <a:ea typeface="メイリオ" panose="020B0604030504040204" pitchFamily="50" charset="-128"/>
                      </a:endParaRPr>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476026">
                <a:tc>
                  <a:txBody>
                    <a:bodyPr/>
                    <a:lstStyle/>
                    <a:p>
                      <a:endParaRPr kumimoji="1" lang="ja-JP" altLang="en-US" sz="1200" dirty="0">
                        <a:latin typeface="メイリオ" panose="020B0604030504040204" pitchFamily="50" charset="-128"/>
                        <a:ea typeface="メイリオ" panose="020B0604030504040204" pitchFamily="50" charset="-128"/>
                      </a:endParaRPr>
                    </a:p>
                  </a:txBody>
                  <a:tcP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1138" name="タイトル 1"/>
          <p:cNvSpPr>
            <a:spLocks noGrp="1"/>
          </p:cNvSpPr>
          <p:nvPr>
            <p:ph type="title"/>
          </p:nvPr>
        </p:nvSpPr>
        <p:spPr>
          <a:xfrm>
            <a:off x="805398" y="509542"/>
            <a:ext cx="7729002" cy="209068"/>
          </a:xfrm>
        </p:spPr>
        <p:txBody>
          <a:bodyPr anchor="t" anchorCtr="0">
            <a:noAutofit/>
          </a:bodyPr>
          <a:lstStyle/>
          <a:p>
            <a:r>
              <a:rPr kumimoji="1" lang="ja-JP" altLang="en-US" sz="1200" dirty="0">
                <a:latin typeface="メイリオ" panose="020B0604030504040204" pitchFamily="50" charset="-128"/>
                <a:ea typeface="メイリオ" panose="020B0604030504040204" pitchFamily="50" charset="-128"/>
              </a:rPr>
              <a:t>本日の授業を通じて、気</a:t>
            </a:r>
            <a:r>
              <a:rPr lang="ja-JP" altLang="en-US" sz="1200" dirty="0">
                <a:latin typeface="メイリオ" panose="020B0604030504040204" pitchFamily="50" charset="-128"/>
                <a:ea typeface="メイリオ" panose="020B0604030504040204" pitchFamily="50" charset="-128"/>
              </a:rPr>
              <a:t>付い</a:t>
            </a:r>
            <a:r>
              <a:rPr kumimoji="1" lang="ja-JP" altLang="en-US" sz="1200" dirty="0">
                <a:latin typeface="メイリオ" panose="020B0604030504040204" pitchFamily="50" charset="-128"/>
                <a:ea typeface="メイリオ" panose="020B0604030504040204" pitchFamily="50" charset="-128"/>
              </a:rPr>
              <a:t>たこと、学んだこと、疑問に思ったことは何ですか？まとめてみよう。</a:t>
            </a:r>
            <a:br>
              <a:rPr kumimoji="1" lang="ja-JP" altLang="en-US" sz="1200" dirty="0">
                <a:latin typeface="メイリオ" panose="020B0604030504040204" pitchFamily="50" charset="-128"/>
                <a:ea typeface="メイリオ" panose="020B0604030504040204" pitchFamily="50" charset="-128"/>
              </a:rPr>
            </a:br>
            <a:endParaRPr kumimoji="1" lang="ja-JP" altLang="en-US" sz="1200" dirty="0">
              <a:latin typeface="メイリオ" panose="020B0604030504040204" pitchFamily="50" charset="-128"/>
              <a:ea typeface="メイリオ" panose="020B0604030504040204" pitchFamily="50" charset="-128"/>
            </a:endParaRPr>
          </a:p>
        </p:txBody>
      </p:sp>
      <p:sp>
        <p:nvSpPr>
          <p:cNvPr id="1139" name="正方形/長方形 10"/>
          <p:cNvSpPr/>
          <p:nvPr/>
        </p:nvSpPr>
        <p:spPr>
          <a:xfrm>
            <a:off x="167222" y="441325"/>
            <a:ext cx="638175" cy="335915"/>
          </a:xfrm>
          <a:prstGeom prst="rect">
            <a:avLst/>
          </a:prstGeom>
          <a:solidFill>
            <a:srgbClr val="4F81BD">
              <a:lumMod val="75000"/>
            </a:srgbClr>
          </a:solidFill>
          <a:ln w="25400" cap="flat" cmpd="sng" algn="ctr">
            <a:noFill/>
            <a:prstDash val="solid"/>
          </a:ln>
          <a:effectLst/>
        </p:spPr>
        <p:txBody>
          <a:bodyPr rot="0" spcFirstLastPara="0" vert="horz" wrap="none" lIns="0" tIns="0" rIns="0" bIns="0" numCol="1" spcCol="0" rtlCol="0" fromWordArt="0" anchor="b" anchorCtr="0" forceAA="0" compatLnSpc="1">
            <a:prstTxWarp prst="textNoShape">
              <a:avLst/>
            </a:prstTxWarp>
            <a:noAutofit/>
          </a:bodyPr>
          <a:lstStyle/>
          <a:p>
            <a:pPr algn="ctr">
              <a:lnSpc>
                <a:spcPts val="1100"/>
              </a:lnSpc>
            </a:pP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２</a:t>
            </a: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３</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100"/>
              </a:lnSpc>
            </a:pPr>
            <a:r>
              <a:rPr lang="ja-JP" sz="1200" b="1"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ワーク</a:t>
            </a:r>
            <a:r>
              <a:rPr lang="ja-JP" altLang="en-US" sz="1200" b="1"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④</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58257605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801</TotalTime>
  <Words>657</Words>
  <Application>Microsoft Office PowerPoint</Application>
  <PresentationFormat>A4 210 x 297 mm</PresentationFormat>
  <Paragraphs>110</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Aptos</vt:lpstr>
      <vt:lpstr>Aptos Display</vt:lpstr>
      <vt:lpstr>Arial</vt:lpstr>
      <vt:lpstr>Office テーマ</vt:lpstr>
      <vt:lpstr>文章生成ＡＩを使って考えよう。</vt:lpstr>
      <vt:lpstr>文章生成ＡＩを活用しよう。</vt:lpstr>
      <vt:lpstr>次の01～48は資質や能力を表した用語です。この資質・能力についてあなたの考えを記入しよう。</vt:lpstr>
      <vt:lpstr>本日の授業を通じて、気付いたこと、学んだこと、疑問に思ったことは何ですか？まとめてみよう。 </vt:lpstr>
    </vt:vector>
  </TitlesOfParts>
  <Company>広島県庁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広本 雅之</dc:creator>
  <cp:lastModifiedBy>広本 雅之</cp:lastModifiedBy>
  <cp:revision>47</cp:revision>
  <cp:lastPrinted>2024-08-02T11:08:46Z</cp:lastPrinted>
  <dcterms:created xsi:type="dcterms:W3CDTF">2024-08-02T08:12:14Z</dcterms:created>
  <dcterms:modified xsi:type="dcterms:W3CDTF">2025-10-08T00:10:53Z</dcterms:modified>
</cp:coreProperties>
</file>